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25"/>
  </p:notesMasterIdLst>
  <p:handoutMasterIdLst>
    <p:handoutMasterId r:id="rId26"/>
  </p:handoutMasterIdLst>
  <p:sldIdLst>
    <p:sldId id="317" r:id="rId5"/>
    <p:sldId id="318" r:id="rId6"/>
    <p:sldId id="319" r:id="rId7"/>
    <p:sldId id="343" r:id="rId8"/>
    <p:sldId id="349" r:id="rId9"/>
    <p:sldId id="351" r:id="rId10"/>
    <p:sldId id="322" r:id="rId11"/>
    <p:sldId id="323" r:id="rId12"/>
    <p:sldId id="324" r:id="rId13"/>
    <p:sldId id="333" r:id="rId14"/>
    <p:sldId id="334" r:id="rId15"/>
    <p:sldId id="335" r:id="rId16"/>
    <p:sldId id="336" r:id="rId17"/>
    <p:sldId id="345" r:id="rId18"/>
    <p:sldId id="350" r:id="rId19"/>
    <p:sldId id="340" r:id="rId20"/>
    <p:sldId id="341" r:id="rId21"/>
    <p:sldId id="346" r:id="rId22"/>
    <p:sldId id="348" r:id="rId23"/>
    <p:sldId id="342" r:id="rId2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55118B-7287-1941-B93D-D95B9DA1A449}">
          <p14:sldIdLst>
            <p14:sldId id="317"/>
            <p14:sldId id="318"/>
            <p14:sldId id="319"/>
            <p14:sldId id="343"/>
            <p14:sldId id="349"/>
            <p14:sldId id="351"/>
            <p14:sldId id="322"/>
            <p14:sldId id="323"/>
            <p14:sldId id="324"/>
            <p14:sldId id="333"/>
            <p14:sldId id="334"/>
            <p14:sldId id="335"/>
            <p14:sldId id="336"/>
            <p14:sldId id="345"/>
            <p14:sldId id="350"/>
            <p14:sldId id="340"/>
            <p14:sldId id="341"/>
            <p14:sldId id="346"/>
            <p14:sldId id="348"/>
            <p14:sldId id="342"/>
          </p14:sldIdLst>
        </p14:section>
      </p14:sectionLst>
    </p:ext>
    <p:ext uri="{EFAFB233-063F-42B5-8137-9DF3F51BA10A}">
      <p15:sldGuideLst xmlns="" xmlns:p15="http://schemas.microsoft.com/office/powerpoint/2012/main">
        <p15:guide id="1" orient="horz" pos="1800">
          <p15:clr>
            <a:srgbClr val="A4A3A4"/>
          </p15:clr>
        </p15:guide>
        <p15:guide id="2" pos="158" userDrawn="1">
          <p15:clr>
            <a:srgbClr val="A4A3A4"/>
          </p15:clr>
        </p15:guide>
        <p15:guide id="3" pos="5624" userDrawn="1">
          <p15:clr>
            <a:srgbClr val="A4A3A4"/>
          </p15:clr>
        </p15:guide>
        <p15:guide id="4" pos="2880">
          <p15:clr>
            <a:srgbClr val="A4A3A4"/>
          </p15:clr>
        </p15:guide>
        <p15:guide id="5" orient="horz" pos="2118" userDrawn="1">
          <p15:clr>
            <a:srgbClr val="A4A3A4"/>
          </p15:clr>
        </p15:guide>
        <p15:guide id="6" orient="horz" pos="13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121"/>
    <a:srgbClr val="D6D5D5"/>
    <a:srgbClr val="66F071"/>
    <a:srgbClr val="81D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1" autoAdjust="0"/>
    <p:restoredTop sz="71460" autoAdjust="0"/>
  </p:normalViewPr>
  <p:slideViewPr>
    <p:cSldViewPr snapToGrid="0" snapToObjects="1">
      <p:cViewPr>
        <p:scale>
          <a:sx n="80" d="100"/>
          <a:sy n="80" d="100"/>
        </p:scale>
        <p:origin x="-1350" y="402"/>
      </p:cViewPr>
      <p:guideLst>
        <p:guide orient="horz" pos="1800"/>
        <p:guide orient="horz" pos="2118"/>
        <p:guide orient="horz" pos="1324"/>
        <p:guide pos="158"/>
        <p:guide pos="562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effectLst/>
            </c:spPr>
          </c:dPt>
          <c:dPt>
            <c:idx val="1"/>
            <c:bubble3D val="0"/>
            <c:spPr>
              <a:solidFill>
                <a:schemeClr val="tx1"/>
              </a:solidFill>
              <a:ln>
                <a:noFill/>
              </a:ln>
              <a:effectLst/>
            </c:spPr>
          </c:dPt>
          <c:cat>
            <c:numRef>
              <c:f>Sheet1!$A$2:$A$4</c:f>
              <c:numCache>
                <c:formatCode>General</c:formatCode>
                <c:ptCount val="3"/>
              </c:numCache>
            </c:numRef>
          </c:cat>
          <c:val>
            <c:numRef>
              <c:f>Sheet1!$B$2:$B$4</c:f>
              <c:numCache>
                <c:formatCode>General</c:formatCode>
                <c:ptCount val="3"/>
                <c:pt idx="0">
                  <c:v>98</c:v>
                </c:pt>
                <c:pt idx="1">
                  <c:v>2</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6</c:v>
                </c:pt>
                <c:pt idx="1">
                  <c:v>94</c:v>
                </c:pt>
              </c:numCache>
            </c:numRef>
          </c:val>
        </c:ser>
        <c:dLbls>
          <c:showLegendKey val="0"/>
          <c:showVal val="0"/>
          <c:showCatName val="0"/>
          <c:showSerName val="0"/>
          <c:showPercent val="0"/>
          <c:showBubbleSize val="0"/>
          <c:showLeaderLines val="1"/>
        </c:dLbls>
        <c:firstSliceAng val="349"/>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8</c:v>
                </c:pt>
                <c:pt idx="1">
                  <c:v>92</c:v>
                </c:pt>
              </c:numCache>
            </c:numRef>
          </c:val>
        </c:ser>
        <c:dLbls>
          <c:showLegendKey val="0"/>
          <c:showVal val="0"/>
          <c:showCatName val="0"/>
          <c:showSerName val="0"/>
          <c:showPercent val="0"/>
          <c:showBubbleSize val="0"/>
          <c:showLeaderLines val="1"/>
        </c:dLbls>
        <c:firstSliceAng val="345"/>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155"/>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16</c:v>
                </c:pt>
                <c:pt idx="1">
                  <c:v>84</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69</c:v>
                </c:pt>
                <c:pt idx="1">
                  <c:v>31</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solidFill>
              <a:schemeClr val="accent3"/>
            </a:solidFill>
          </c:spPr>
          <c:dPt>
            <c:idx val="0"/>
            <c:bubble3D val="0"/>
            <c:spPr>
              <a:solidFill>
                <a:schemeClr val="accent3"/>
              </a:solidFill>
              <a:effectLst/>
            </c:spPr>
          </c:dPt>
          <c:dPt>
            <c:idx val="1"/>
            <c:bubble3D val="0"/>
            <c:spPr>
              <a:solidFill>
                <a:schemeClr val="accent3"/>
              </a:solidFill>
              <a:ln>
                <a:noFill/>
              </a:ln>
              <a:effectLst/>
            </c:spPr>
          </c:dPt>
          <c:cat>
            <c:numRef>
              <c:f>Sheet1!$A$2:$A$3</c:f>
              <c:numCache>
                <c:formatCode>General</c:formatCode>
                <c:ptCount val="2"/>
              </c:numCache>
            </c:num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effectLst/>
            </c:spPr>
          </c:dPt>
          <c:dPt>
            <c:idx val="1"/>
            <c:bubble3D val="0"/>
            <c:spPr>
              <a:solidFill>
                <a:schemeClr val="tx1"/>
              </a:solidFill>
              <a:ln>
                <a:noFill/>
              </a:ln>
              <a:effectLst/>
            </c:spPr>
          </c:dPt>
          <c:cat>
            <c:numRef>
              <c:f>Sheet1!$A$2:$A$3</c:f>
              <c:numCache>
                <c:formatCode>General</c:formatCode>
                <c:ptCount val="2"/>
              </c:numCache>
            </c:numRef>
          </c:cat>
          <c:val>
            <c:numRef>
              <c:f>Sheet1!$B$2:$B$3</c:f>
              <c:numCache>
                <c:formatCode>General</c:formatCode>
                <c:ptCount val="2"/>
                <c:pt idx="0">
                  <c:v>69</c:v>
                </c:pt>
                <c:pt idx="1">
                  <c:v>31</c:v>
                </c:pt>
              </c:numCache>
            </c:numRef>
          </c:val>
        </c:ser>
        <c:dLbls>
          <c:showLegendKey val="0"/>
          <c:showVal val="0"/>
          <c:showCatName val="0"/>
          <c:showSerName val="0"/>
          <c:showPercent val="0"/>
          <c:showBubbleSize val="0"/>
          <c:showLeaderLines val="1"/>
        </c:dLbls>
        <c:firstSliceAng val="0"/>
        <c:holeSize val="69"/>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86A8C0-F938-F34C-86E5-0BB967CF11A1}" type="datetime1">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38ECBA-3149-4D42-AC08-8A62981F1E22}" type="slidenum">
              <a:rPr lang="en-US" smtClean="0"/>
              <a:t>‹#›</a:t>
            </a:fld>
            <a:endParaRPr lang="en-US" dirty="0"/>
          </a:p>
        </p:txBody>
      </p:sp>
    </p:spTree>
    <p:extLst>
      <p:ext uri="{BB962C8B-B14F-4D97-AF65-F5344CB8AC3E}">
        <p14:creationId xmlns:p14="http://schemas.microsoft.com/office/powerpoint/2010/main" val="1616324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AC6EF-525B-E644-886D-F66E4CFCEE44}" type="datetime1">
              <a:rPr lang="en-US" smtClean="0"/>
              <a:t>3/1/2018</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62102-FECF-BF40-A429-51E70898E4B7}" type="slidenum">
              <a:rPr lang="en-US" smtClean="0"/>
              <a:t>‹#›</a:t>
            </a:fld>
            <a:endParaRPr lang="en-US" dirty="0"/>
          </a:p>
        </p:txBody>
      </p:sp>
    </p:spTree>
    <p:extLst>
      <p:ext uri="{BB962C8B-B14F-4D97-AF65-F5344CB8AC3E}">
        <p14:creationId xmlns:p14="http://schemas.microsoft.com/office/powerpoint/2010/main" val="179707540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a:t>
            </a:r>
            <a:r>
              <a:rPr lang="en-US" baseline="0" dirty="0" smtClean="0"/>
              <a:t> – the art of using insight to drive digital media buys to the right consumer – has transformed digital marketing.  </a:t>
            </a:r>
          </a:p>
          <a:p>
            <a:endParaRPr lang="en-US" baseline="0" dirty="0" smtClean="0"/>
          </a:p>
          <a:p>
            <a:r>
              <a:rPr lang="en-US" baseline="0" dirty="0" smtClean="0"/>
              <a:t>But winning customers online is still a challenge</a:t>
            </a:r>
          </a:p>
          <a:p>
            <a:endParaRPr lang="en-US" baseline="0" dirty="0" smtClean="0"/>
          </a:p>
          <a:p>
            <a:r>
              <a:rPr lang="en-US" baseline="0" dirty="0" smtClean="0"/>
              <a:t>98% of prospects show interest but don’t buy.  Less than 1/5 open their emails and basket abandonment rates are high at 69%.  All this helps contribute to brands losing £116bn each year from people switching.</a:t>
            </a:r>
          </a:p>
          <a:p>
            <a:endParaRPr lang="en-US" baseline="0" dirty="0" smtClean="0"/>
          </a:p>
          <a:p>
            <a:r>
              <a:rPr lang="en-US" baseline="0" dirty="0" smtClean="0"/>
              <a:t>Is there a new idea – that the marries insight from programmatic with the tangibility of mail – that could enhance results?</a:t>
            </a:r>
            <a:endParaRPr lang="en-US" dirty="0"/>
          </a:p>
        </p:txBody>
      </p:sp>
    </p:spTree>
    <p:extLst>
      <p:ext uri="{BB962C8B-B14F-4D97-AF65-F5344CB8AC3E}">
        <p14:creationId xmlns:p14="http://schemas.microsoft.com/office/powerpoint/2010/main" val="123601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smtClean="0">
                <a:solidFill>
                  <a:schemeClr val="tx1"/>
                </a:solidFill>
                <a:effectLst/>
                <a:latin typeface="+mn-lt"/>
                <a:ea typeface="+mn-ea"/>
                <a:cs typeface="+mn-cs"/>
              </a:rPr>
              <a:t>Mail has always been popular with marketing professionals. Adding mail to the marketing  mix can boost ROI by as much as 12%*. Now why should that be? The answer lies in the physical and emotional reactions mail has the power to provoke in your audience:</a:t>
            </a:r>
          </a:p>
          <a:p>
            <a:pPr fontAlgn="base"/>
            <a:r>
              <a:rPr lang="en-GB"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70% of people say that mail, rather than email, gives them a better impression of a company </a:t>
            </a:r>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90% of consumers open at least some of their mail immediately</a:t>
            </a:r>
          </a:p>
          <a:p>
            <a:pPr lvl="0" fontAlgn="base"/>
            <a:r>
              <a:rPr lang="en-GB" sz="1200" kern="1200" dirty="0" smtClean="0">
                <a:solidFill>
                  <a:schemeClr val="tx1"/>
                </a:solidFill>
                <a:effectLst/>
                <a:latin typeface="+mn-lt"/>
                <a:ea typeface="+mn-ea"/>
                <a:cs typeface="+mn-cs"/>
              </a:rPr>
              <a:t>65% of people say they are likely to give mail, rather than email, their full attention</a:t>
            </a:r>
          </a:p>
          <a:p>
            <a:pPr lvl="0" fontAlgn="base"/>
            <a:r>
              <a:rPr lang="en-GB" sz="1200" kern="1200" dirty="0" smtClean="0">
                <a:solidFill>
                  <a:schemeClr val="tx1"/>
                </a:solidFill>
                <a:effectLst/>
                <a:latin typeface="+mn-lt"/>
                <a:ea typeface="+mn-ea"/>
                <a:cs typeface="+mn-cs"/>
              </a:rPr>
              <a:t>87% have been influenced to buy online as a direct result of receiving mail</a:t>
            </a:r>
          </a:p>
          <a:p>
            <a:endParaRPr lang="en-US" dirty="0"/>
          </a:p>
        </p:txBody>
      </p:sp>
    </p:spTree>
    <p:extLst>
      <p:ext uri="{BB962C8B-B14F-4D97-AF65-F5344CB8AC3E}">
        <p14:creationId xmlns:p14="http://schemas.microsoft.com/office/powerpoint/2010/main" val="407501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Because</a:t>
            </a:r>
            <a:r>
              <a:rPr lang="en-US" sz="1200" baseline="0" dirty="0" smtClean="0">
                <a:latin typeface="Arial" panose="020B0604020202020204" pitchFamily="34" charset="0"/>
                <a:cs typeface="Arial" panose="020B0604020202020204" pitchFamily="34" charset="0"/>
              </a:rPr>
              <a:t> programmatic only uses permissioned data it is a</a:t>
            </a:r>
            <a:r>
              <a:rPr lang="en-US" sz="1200" dirty="0" smtClean="0">
                <a:latin typeface="Arial" panose="020B0604020202020204" pitchFamily="34" charset="0"/>
                <a:cs typeface="Arial" panose="020B0604020202020204" pitchFamily="34" charset="0"/>
              </a:rPr>
              <a:t>lways GDPR compliant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Reaches your most engaged customers</a:t>
            </a:r>
            <a:r>
              <a:rPr lang="en-US" sz="1200" baseline="0" dirty="0" smtClean="0">
                <a:latin typeface="Arial" panose="020B0604020202020204" pitchFamily="34" charset="0"/>
                <a:cs typeface="Arial" panose="020B0604020202020204" pitchFamily="34" charset="0"/>
              </a:rPr>
              <a:t> – those who are online, interacting with your site</a:t>
            </a:r>
            <a:endParaRPr lang="en-US"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And because</a:t>
            </a:r>
            <a:r>
              <a:rPr lang="en-US" sz="1200" baseline="0" dirty="0" smtClean="0">
                <a:latin typeface="Arial" panose="020B0604020202020204" pitchFamily="34" charset="0"/>
                <a:cs typeface="Arial" panose="020B0604020202020204" pitchFamily="34" charset="0"/>
              </a:rPr>
              <a:t> it is highly targeted, low volume mail, there is </a:t>
            </a:r>
            <a:r>
              <a:rPr lang="en-US" sz="1200" dirty="0" smtClean="0">
                <a:latin typeface="Arial" panose="020B0604020202020204" pitchFamily="34" charset="0"/>
                <a:cs typeface="Arial" panose="020B0604020202020204" pitchFamily="34" charset="0"/>
              </a:rPr>
              <a:t>little wastage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635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JD Williams had previously deployed a programmatic email drive and programmatic banner advertising campaign to entice back to the check-out consumers who abandoned their baskets.</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As the campaign progressed, the company encountered  a growing barrier to connecting with customers in this way. At least 15% of consumers are now using ad-blocking software which renders such activity useless </a:t>
            </a:r>
          </a:p>
          <a:p>
            <a:r>
              <a:rPr lang="en-US" sz="1200" kern="1200" dirty="0" smtClean="0">
                <a:solidFill>
                  <a:schemeClr val="tx1"/>
                </a:solidFill>
                <a:effectLst/>
                <a:latin typeface="+mn-lt"/>
                <a:ea typeface="+mn-ea"/>
                <a:cs typeface="+mn-cs"/>
              </a:rPr>
              <a:t>Faced with these facts, JD Williams undertook a trial to see if they could improve on their retargeting response rates by using a different medium that was not as susceptible to these barriers.  The trial sought to establish whether a physical communication, like mail, could have greater cut through than an email or banner ad.</a:t>
            </a:r>
          </a:p>
          <a:p>
            <a:r>
              <a:rPr lang="en-US" sz="1200" b="1" kern="1200" dirty="0" smtClean="0">
                <a:solidFill>
                  <a:schemeClr val="tx1"/>
                </a:solidFill>
                <a:effectLst/>
                <a:latin typeface="+mn-lt"/>
                <a:ea typeface="+mn-ea"/>
                <a:cs typeface="+mn-cs"/>
              </a:rPr>
              <a:t>Solution</a:t>
            </a:r>
          </a:p>
          <a:p>
            <a:r>
              <a:rPr lang="en-US" sz="1200" kern="1200" dirty="0" smtClean="0">
                <a:solidFill>
                  <a:schemeClr val="tx1"/>
                </a:solidFill>
                <a:effectLst/>
                <a:latin typeface="+mn-lt"/>
                <a:ea typeface="+mn-ea"/>
                <a:cs typeface="+mn-cs"/>
              </a:rPr>
              <a:t>JD Williams set up a test design which included the following segments: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control group, where customers who abandoned their baskets received no follow up messaging.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group where customers received both follow-up emails.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finally a group where customers received both follow-up emails and then an item of mail.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direct mail creative that was sent featured an image of the product the customer had had in their basket when they abandoned it, drawing from JD Williams’ main image library. The data (address details, imagery and product details) were sent electronically on a daily basis to the printer who would print, finish and mail the pieces to the customer within twenty-four hours of receipt.</a:t>
            </a:r>
            <a:endParaRPr lang="en-GB" sz="1200" kern="1200" dirty="0" smtClean="0">
              <a:solidFill>
                <a:schemeClr val="tx1"/>
              </a:solidFill>
              <a:effectLst/>
              <a:latin typeface="+mn-lt"/>
              <a:ea typeface="+mn-ea"/>
              <a:cs typeface="+mn-cs"/>
            </a:endParaRPr>
          </a:p>
          <a:p>
            <a:r>
              <a:rPr lang="en-GB" dirty="0" smtClean="0">
                <a:effectLst/>
              </a:rPr>
              <a:t> </a:t>
            </a:r>
            <a:endParaRPr lang="en-US" sz="1200" kern="1200" dirty="0" smtClean="0">
              <a:solidFill>
                <a:schemeClr val="tx1"/>
              </a:solidFill>
              <a:effectLst/>
              <a:latin typeface="+mn-lt"/>
              <a:ea typeface="+mn-ea"/>
              <a:cs typeface="+mn-cs"/>
            </a:endParaRPr>
          </a:p>
          <a:p>
            <a:r>
              <a:rPr lang="en-US" b="1" dirty="0" smtClean="0"/>
              <a:t>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JD Williams saw instant results with a 6% increased response rate, an 8% increased average item value and a 14% increase in an abandoned cart completion.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81761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b="0" kern="1200" dirty="0" smtClean="0">
                <a:solidFill>
                  <a:schemeClr val="tx1"/>
                </a:solidFill>
                <a:effectLst/>
                <a:latin typeface="+mn-lt"/>
                <a:ea typeface="+mn-ea"/>
                <a:cs typeface="+mn-cs"/>
              </a:rPr>
              <a:t>To</a:t>
            </a:r>
            <a:r>
              <a:rPr lang="en-GB" sz="1200" b="0" kern="1200" baseline="0" dirty="0" smtClean="0">
                <a:solidFill>
                  <a:schemeClr val="tx1"/>
                </a:solidFill>
                <a:effectLst/>
                <a:latin typeface="+mn-lt"/>
                <a:ea typeface="+mn-ea"/>
                <a:cs typeface="+mn-cs"/>
              </a:rPr>
              <a:t> summarise the benefits of Programmatic Mail: </a:t>
            </a:r>
            <a:endParaRPr lang="en-GB" sz="1200" b="0" kern="1200" dirty="0" smtClean="0">
              <a:solidFill>
                <a:schemeClr val="tx1"/>
              </a:solidFill>
              <a:effectLst/>
              <a:latin typeface="+mn-lt"/>
              <a:ea typeface="+mn-ea"/>
              <a:cs typeface="+mn-cs"/>
            </a:endParaRPr>
          </a:p>
          <a:p>
            <a:pPr lvl="0" fontAlgn="base"/>
            <a:endParaRPr lang="en-GB" sz="1200" b="1" kern="1200" dirty="0" smtClean="0">
              <a:solidFill>
                <a:schemeClr val="tx1"/>
              </a:solidFill>
              <a:effectLst/>
              <a:latin typeface="+mn-lt"/>
              <a:ea typeface="+mn-ea"/>
              <a:cs typeface="+mn-cs"/>
            </a:endParaRPr>
          </a:p>
          <a:p>
            <a:pPr lvl="0" fontAlgn="base"/>
            <a:r>
              <a:rPr lang="en-GB" sz="1200" b="1" kern="1200" dirty="0" smtClean="0">
                <a:solidFill>
                  <a:schemeClr val="tx1"/>
                </a:solidFill>
                <a:effectLst/>
                <a:latin typeface="+mn-lt"/>
                <a:ea typeface="+mn-ea"/>
                <a:cs typeface="+mn-cs"/>
              </a:rPr>
              <a:t>Highly</a:t>
            </a:r>
            <a:r>
              <a:rPr lang="en-GB" sz="1200" b="1" kern="1200" baseline="0" dirty="0" smtClean="0">
                <a:solidFill>
                  <a:schemeClr val="tx1"/>
                </a:solidFill>
                <a:effectLst/>
                <a:latin typeface="+mn-lt"/>
                <a:ea typeface="+mn-ea"/>
                <a:cs typeface="+mn-cs"/>
              </a:rPr>
              <a:t> targeted – </a:t>
            </a:r>
            <a:r>
              <a:rPr lang="en-GB" sz="1200" b="0" kern="1200" baseline="0" dirty="0" smtClean="0">
                <a:solidFill>
                  <a:schemeClr val="tx1"/>
                </a:solidFill>
                <a:effectLst/>
                <a:latin typeface="+mn-lt"/>
                <a:ea typeface="+mn-ea"/>
                <a:cs typeface="+mn-cs"/>
              </a:rPr>
              <a:t>only uses first party, permissioned data</a:t>
            </a:r>
            <a:endParaRPr lang="en-GB" sz="1200" b="1" kern="1200" dirty="0" smtClean="0">
              <a:solidFill>
                <a:schemeClr val="tx1"/>
              </a:solidFill>
              <a:effectLst/>
              <a:latin typeface="+mn-lt"/>
              <a:ea typeface="+mn-ea"/>
              <a:cs typeface="+mn-cs"/>
            </a:endParaRPr>
          </a:p>
          <a:p>
            <a:pPr lvl="0" fontAlgn="base"/>
            <a:r>
              <a:rPr lang="en-GB" sz="1200" b="1" kern="1200" dirty="0" smtClean="0">
                <a:solidFill>
                  <a:schemeClr val="tx1"/>
                </a:solidFill>
                <a:effectLst/>
                <a:latin typeface="+mn-lt"/>
                <a:ea typeface="+mn-ea"/>
                <a:cs typeface="+mn-cs"/>
              </a:rPr>
              <a:t>Speed</a:t>
            </a:r>
            <a:r>
              <a:rPr lang="en-GB" sz="1200" kern="1200" dirty="0" smtClean="0">
                <a:solidFill>
                  <a:schemeClr val="tx1"/>
                </a:solidFill>
                <a:effectLst/>
                <a:latin typeface="+mn-lt"/>
                <a:ea typeface="+mn-ea"/>
                <a:cs typeface="+mn-cs"/>
              </a:rPr>
              <a:t> – you’ll have a highly impactful direct mail piece in your customer’s hands within 24 hours in most cases – always within 48.</a:t>
            </a:r>
          </a:p>
          <a:p>
            <a:pPr lvl="0" fontAlgn="base"/>
            <a:r>
              <a:rPr lang="en-GB" sz="1200" b="1" kern="1200" dirty="0" smtClean="0">
                <a:solidFill>
                  <a:schemeClr val="tx1"/>
                </a:solidFill>
                <a:effectLst/>
                <a:latin typeface="+mn-lt"/>
                <a:ea typeface="+mn-ea"/>
                <a:cs typeface="+mn-cs"/>
              </a:rPr>
              <a:t>Response rates</a:t>
            </a:r>
            <a:r>
              <a:rPr lang="en-GB" sz="1200" kern="1200" dirty="0" smtClean="0">
                <a:solidFill>
                  <a:schemeClr val="tx1"/>
                </a:solidFill>
                <a:effectLst/>
                <a:latin typeface="+mn-lt"/>
                <a:ea typeface="+mn-ea"/>
                <a:cs typeface="+mn-cs"/>
              </a:rPr>
              <a:t> – can be 100 times greater than those achieved by digital media</a:t>
            </a:r>
          </a:p>
          <a:p>
            <a:pPr lvl="0" fontAlgn="base"/>
            <a:r>
              <a:rPr lang="en-GB" sz="1200" b="1" kern="1200" dirty="0" smtClean="0">
                <a:solidFill>
                  <a:schemeClr val="tx1"/>
                </a:solidFill>
                <a:effectLst/>
                <a:latin typeface="+mn-lt"/>
                <a:ea typeface="+mn-ea"/>
                <a:cs typeface="+mn-cs"/>
              </a:rPr>
              <a:t>Builds on existing relationships</a:t>
            </a:r>
            <a:r>
              <a:rPr lang="en-GB" sz="1200" kern="1200" dirty="0" smtClean="0">
                <a:solidFill>
                  <a:schemeClr val="tx1"/>
                </a:solidFill>
                <a:effectLst/>
                <a:latin typeface="+mn-lt"/>
                <a:ea typeface="+mn-ea"/>
                <a:cs typeface="+mn-cs"/>
              </a:rPr>
              <a:t> – Programmatic Mail builds on existing relationships, making recipients feel more valued – and more likely to respond.</a:t>
            </a:r>
          </a:p>
          <a:p>
            <a:pPr lvl="0" fontAlgn="base"/>
            <a:r>
              <a:rPr lang="en-GB" sz="1200" b="1" kern="1200" dirty="0" smtClean="0">
                <a:solidFill>
                  <a:schemeClr val="tx1"/>
                </a:solidFill>
                <a:effectLst/>
                <a:latin typeface="+mn-lt"/>
                <a:ea typeface="+mn-ea"/>
                <a:cs typeface="+mn-cs"/>
              </a:rPr>
              <a:t>Relevance </a:t>
            </a:r>
            <a:r>
              <a:rPr lang="en-GB" sz="1200" kern="1200" dirty="0" smtClean="0">
                <a:solidFill>
                  <a:schemeClr val="tx1"/>
                </a:solidFill>
                <a:effectLst/>
                <a:latin typeface="+mn-lt"/>
                <a:ea typeface="+mn-ea"/>
                <a:cs typeface="+mn-cs"/>
              </a:rPr>
              <a:t>– Programmatic Mail is always relevant to its recipients – because we know they’ve already shown interest in its content</a:t>
            </a:r>
          </a:p>
          <a:p>
            <a:pPr lvl="0" fontAlgn="base"/>
            <a:r>
              <a:rPr lang="en-GB" sz="1200" b="1" kern="1200" dirty="0" smtClean="0">
                <a:solidFill>
                  <a:schemeClr val="tx1"/>
                </a:solidFill>
                <a:effectLst/>
                <a:latin typeface="+mn-lt"/>
                <a:ea typeface="+mn-ea"/>
                <a:cs typeface="+mn-cs"/>
              </a:rPr>
              <a:t>Data value </a:t>
            </a:r>
            <a:r>
              <a:rPr lang="en-GB" sz="1200" kern="1200" dirty="0" smtClean="0">
                <a:solidFill>
                  <a:schemeClr val="tx1"/>
                </a:solidFill>
                <a:effectLst/>
                <a:latin typeface="+mn-lt"/>
                <a:ea typeface="+mn-ea"/>
                <a:cs typeface="+mn-cs"/>
              </a:rPr>
              <a:t>– You can easily build and test data models that help you identify which online behaviours are the most powerful Programmatic triggers for your business – such as attention paid to particular content, dwell time on pages, frequency of visits, pattern of pages visited, and so on.</a:t>
            </a:r>
          </a:p>
          <a:p>
            <a:endParaRPr lang="en-US" dirty="0"/>
          </a:p>
        </p:txBody>
      </p:sp>
    </p:spTree>
    <p:extLst>
      <p:ext uri="{BB962C8B-B14F-4D97-AF65-F5344CB8AC3E}">
        <p14:creationId xmlns:p14="http://schemas.microsoft.com/office/powerpoint/2010/main" val="35530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Now you understand the possibilities of Programmatic Mail, what’s the best way to take advantage of the opportunities it brings? For most companies, the logical first step is to run a simple test programme. And that’s where we can help. </a:t>
            </a:r>
            <a:r>
              <a:rPr lang="en-GB" sz="1200" kern="1200" smtClean="0">
                <a:solidFill>
                  <a:schemeClr val="tx1"/>
                </a:solidFill>
                <a:effectLst/>
                <a:latin typeface="+mn-lt"/>
                <a:ea typeface="+mn-ea"/>
                <a:cs typeface="+mn-cs"/>
              </a:rPr>
              <a:t>Give us a call today and get the power of Programmatic Mail working for you.</a:t>
            </a:r>
          </a:p>
          <a:p>
            <a:endParaRPr lang="en-US" dirty="0"/>
          </a:p>
        </p:txBody>
      </p:sp>
    </p:spTree>
    <p:extLst>
      <p:ext uri="{BB962C8B-B14F-4D97-AF65-F5344CB8AC3E}">
        <p14:creationId xmlns:p14="http://schemas.microsoft.com/office/powerpoint/2010/main" val="420709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732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33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512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Programmatic Mail – the revolutionary way of communicating with customers.  </a:t>
            </a:r>
          </a:p>
          <a:p>
            <a:endParaRPr lang="en-US" dirty="0" smtClean="0"/>
          </a:p>
          <a:p>
            <a:r>
              <a:rPr lang="en-GB" sz="1200" kern="1200" dirty="0" smtClean="0">
                <a:solidFill>
                  <a:schemeClr val="tx1"/>
                </a:solidFill>
                <a:effectLst/>
                <a:latin typeface="+mn-lt"/>
                <a:ea typeface="+mn-ea"/>
                <a:cs typeface="+mn-cs"/>
              </a:rPr>
              <a:t> The targeting and delivery of physical mail can now be linked directly to consumer behaviour within the digital sales funnel. Using permissioned, first-party data, we can now send individually targeted direct mail to non-converting web visitors – often the next day, but always within 48 hours.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That</a:t>
            </a:r>
            <a:r>
              <a:rPr lang="en-GB" sz="1200" kern="1200" baseline="0" dirty="0" smtClean="0">
                <a:solidFill>
                  <a:schemeClr val="tx1"/>
                </a:solidFill>
                <a:effectLst/>
                <a:latin typeface="+mn-lt"/>
                <a:ea typeface="+mn-ea"/>
                <a:cs typeface="+mn-cs"/>
              </a:rPr>
              <a:t> can turn interest (and disinterest) into action</a:t>
            </a:r>
            <a:endParaRPr lang="en-US" dirty="0"/>
          </a:p>
        </p:txBody>
      </p:sp>
    </p:spTree>
    <p:extLst>
      <p:ext uri="{BB962C8B-B14F-4D97-AF65-F5344CB8AC3E}">
        <p14:creationId xmlns:p14="http://schemas.microsoft.com/office/powerpoint/2010/main" val="196538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smtClean="0">
              <a:solidFill>
                <a:srgbClr val="000000"/>
              </a:solidFill>
            </a:endParaRPr>
          </a:p>
          <a:p>
            <a:endParaRPr lang="en-GB" sz="1100" dirty="0"/>
          </a:p>
        </p:txBody>
      </p:sp>
    </p:spTree>
    <p:extLst>
      <p:ext uri="{BB962C8B-B14F-4D97-AF65-F5344CB8AC3E}">
        <p14:creationId xmlns:p14="http://schemas.microsoft.com/office/powerpoint/2010/main" val="205370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p>
          <a:p>
            <a:r>
              <a:rPr lang="en-GB" sz="1100" b="1" dirty="0" smtClean="0"/>
              <a:t>Timing – within 24-48 hours</a:t>
            </a:r>
            <a:endParaRPr lang="en-GB" sz="1100" b="1" dirty="0"/>
          </a:p>
        </p:txBody>
      </p:sp>
    </p:spTree>
    <p:extLst>
      <p:ext uri="{BB962C8B-B14F-4D97-AF65-F5344CB8AC3E}">
        <p14:creationId xmlns:p14="http://schemas.microsoft.com/office/powerpoint/2010/main" val="128664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smtClean="0"/>
              <a:t>Conversion </a:t>
            </a:r>
          </a:p>
          <a:p>
            <a:r>
              <a:rPr lang="en-US" sz="1200" b="1" dirty="0" smtClean="0">
                <a:latin typeface="Arial" panose="020B0604020202020204" pitchFamily="34" charset="0"/>
                <a:cs typeface="Arial" panose="020B0604020202020204" pitchFamily="34" charset="0"/>
              </a:rPr>
              <a:t>Problem:</a:t>
            </a:r>
            <a:r>
              <a:rPr lang="en-US" sz="1200" dirty="0" smtClean="0">
                <a:latin typeface="Arial" panose="020B0604020202020204" pitchFamily="34" charset="0"/>
                <a:cs typeface="Arial" panose="020B0604020202020204" pitchFamily="34" charset="0"/>
              </a:rPr>
              <a:t> a customer is viewing your products but not moving down the purchase funnel.</a:t>
            </a: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Solution: </a:t>
            </a:r>
            <a:r>
              <a:rPr lang="en-US" sz="1200" dirty="0" smtClean="0">
                <a:latin typeface="Arial" panose="020B0604020202020204" pitchFamily="34" charset="0"/>
                <a:cs typeface="Arial" panose="020B0604020202020204" pitchFamily="34" charset="0"/>
              </a:rPr>
              <a:t>a </a:t>
            </a:r>
            <a:r>
              <a:rPr lang="en-US" sz="1200" i="1" dirty="0" smtClean="0">
                <a:latin typeface="Arial" panose="020B0604020202020204" pitchFamily="34" charset="0"/>
                <a:cs typeface="Arial" panose="020B0604020202020204" pitchFamily="34" charset="0"/>
              </a:rPr>
              <a:t>‘more information button about this product’ </a:t>
            </a:r>
            <a:r>
              <a:rPr lang="en-US" sz="1200" dirty="0" smtClean="0">
                <a:latin typeface="Arial" panose="020B0604020202020204" pitchFamily="34" charset="0"/>
                <a:cs typeface="Arial" panose="020B0604020202020204" pitchFamily="34" charset="0"/>
              </a:rPr>
              <a:t>pops up if the user is logged in to your site. Within 24/48 hours a catalogue, bespoke response/offer or even a sample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is sent to their home. </a:t>
            </a:r>
            <a:endParaRPr lang="en-US" b="1" dirty="0" smtClean="0"/>
          </a:p>
          <a:p>
            <a:endParaRPr lang="en-US" b="1" dirty="0" smtClean="0"/>
          </a:p>
          <a:p>
            <a:r>
              <a:rPr lang="en-US" b="1" dirty="0" smtClean="0"/>
              <a:t>2. Abandonment</a:t>
            </a:r>
          </a:p>
          <a:p>
            <a:r>
              <a:rPr lang="en-US" sz="1200" b="1" dirty="0" smtClean="0">
                <a:latin typeface="Arial" panose="020B0604020202020204" pitchFamily="34" charset="0"/>
                <a:cs typeface="Arial" panose="020B0604020202020204" pitchFamily="34" charset="0"/>
              </a:rPr>
              <a:t>Problem:</a:t>
            </a:r>
            <a:r>
              <a:rPr lang="en-US" sz="1200" dirty="0" smtClean="0">
                <a:latin typeface="Arial" panose="020B0604020202020204" pitchFamily="34" charset="0"/>
                <a:cs typeface="Arial" panose="020B0604020202020204" pitchFamily="34" charset="0"/>
              </a:rPr>
              <a:t> a customer abandons their basket in the last few moments.</a:t>
            </a: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Solution: </a:t>
            </a:r>
            <a:r>
              <a:rPr lang="en-US" sz="1200" dirty="0" smtClean="0">
                <a:latin typeface="Arial" panose="020B0604020202020204" pitchFamily="34" charset="0"/>
                <a:cs typeface="Arial" panose="020B0604020202020204" pitchFamily="34" charset="0"/>
              </a:rPr>
              <a:t>a digitally rendered, programmatic letter/postcard is sent to their home within 24-48 hours to remind them of what they might be missing.</a:t>
            </a:r>
            <a:endParaRPr lang="en-US" b="1" dirty="0" smtClean="0"/>
          </a:p>
          <a:p>
            <a:endParaRPr lang="en-US" b="1" dirty="0" smtClean="0"/>
          </a:p>
          <a:p>
            <a:r>
              <a:rPr lang="en-US" b="1" dirty="0" smtClean="0"/>
              <a:t>3. Win</a:t>
            </a:r>
            <a:r>
              <a:rPr lang="en-US" b="1" baseline="0" dirty="0" smtClean="0"/>
              <a:t> back</a:t>
            </a:r>
          </a:p>
          <a:p>
            <a:r>
              <a:rPr lang="en-US" sz="1200" b="1" dirty="0" smtClean="0">
                <a:latin typeface="Arial" panose="020B0604020202020204" pitchFamily="34" charset="0"/>
                <a:cs typeface="Arial" panose="020B0604020202020204" pitchFamily="34" charset="0"/>
              </a:rPr>
              <a:t>Problem:</a:t>
            </a:r>
            <a:r>
              <a:rPr lang="en-US" sz="1200" dirty="0" smtClean="0">
                <a:latin typeface="Arial" panose="020B0604020202020204" pitchFamily="34" charset="0"/>
                <a:cs typeface="Arial" panose="020B0604020202020204" pitchFamily="34" charset="0"/>
              </a:rPr>
              <a:t> customer is exhibiting churn by e.g. visiting ‘how do I close my account?’ page or clicking on  the ‘unsubscribe’ button.</a:t>
            </a: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Solution:</a:t>
            </a:r>
            <a:r>
              <a:rPr lang="en-US" sz="1200" dirty="0" smtClean="0">
                <a:latin typeface="Arial" panose="020B0604020202020204" pitchFamily="34" charset="0"/>
                <a:cs typeface="Arial" panose="020B0604020202020204" pitchFamily="34" charset="0"/>
              </a:rPr>
              <a:t> A personally targeted win-back message/offer on their doormat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within 24-48 hours with an offer to stay/come back.</a:t>
            </a:r>
            <a:endParaRPr lang="en-US" sz="1200" b="1" dirty="0" smtClean="0">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198535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Arial"/>
                <a:cs typeface="Arial"/>
              </a:rPr>
              <a:t>The impact</a:t>
            </a:r>
            <a:r>
              <a:rPr lang="en-US" sz="1200" b="0" baseline="0" dirty="0" smtClean="0">
                <a:latin typeface="Arial"/>
                <a:cs typeface="Arial"/>
              </a:rPr>
              <a:t> programmatic mail can have on the digital sales funnel in retail is clear but it’s benefits aren’t limited to that sector.</a:t>
            </a:r>
          </a:p>
          <a:p>
            <a:endParaRPr lang="en-US" sz="1200" b="0" baseline="0" dirty="0" smtClean="0">
              <a:latin typeface="Arial"/>
              <a:cs typeface="Arial"/>
            </a:endParaRPr>
          </a:p>
          <a:p>
            <a:r>
              <a:rPr lang="en-US" sz="1200" b="0" baseline="0" dirty="0" smtClean="0">
                <a:latin typeface="Arial"/>
                <a:cs typeface="Arial"/>
              </a:rPr>
              <a:t>Here are some other examples</a:t>
            </a:r>
            <a:endParaRPr lang="en-US" sz="1200" b="0" dirty="0" smtClean="0">
              <a:latin typeface="Arial"/>
              <a:cs typeface="Arial"/>
            </a:endParaRPr>
          </a:p>
          <a:p>
            <a:endParaRPr lang="en-US" sz="1200" b="1" dirty="0" smtClean="0">
              <a:latin typeface="Arial"/>
              <a:cs typeface="Arial"/>
            </a:endParaRPr>
          </a:p>
          <a:p>
            <a:r>
              <a:rPr lang="en-US" sz="1200" b="1" dirty="0" smtClean="0">
                <a:latin typeface="Arial"/>
                <a:cs typeface="Arial"/>
              </a:rPr>
              <a:t>Decreasing churn in Communications</a:t>
            </a:r>
          </a:p>
          <a:p>
            <a:r>
              <a:rPr lang="en-US" sz="1200" dirty="0" smtClean="0">
                <a:latin typeface="Arial"/>
                <a:cs typeface="Arial"/>
              </a:rPr>
              <a:t>A broadband customer (logged in) looking to close their account online is sent a discreet ‘win-back’ postcard reinforcing the benefits of staying and offered an incentive to stay on-board</a:t>
            </a:r>
            <a:endParaRPr lang="en-US" sz="1200" b="1" dirty="0" smtClean="0">
              <a:latin typeface="Arial"/>
              <a:cs typeface="Arial"/>
            </a:endParaRPr>
          </a:p>
          <a:p>
            <a:endParaRPr lang="en-US" sz="1200" b="1" dirty="0" smtClean="0">
              <a:latin typeface="Arial"/>
              <a:cs typeface="Arial"/>
            </a:endParaRPr>
          </a:p>
          <a:p>
            <a:r>
              <a:rPr lang="en-US" sz="1200" b="1" dirty="0" smtClean="0">
                <a:latin typeface="Arial"/>
                <a:cs typeface="Arial"/>
              </a:rPr>
              <a:t>Promoting late inventory for Travel</a:t>
            </a:r>
          </a:p>
          <a:p>
            <a:r>
              <a:rPr lang="en-US" sz="1200" dirty="0" smtClean="0">
                <a:latin typeface="Arial"/>
                <a:cs typeface="Arial"/>
              </a:rPr>
              <a:t>A website visitor (logged on a previous customer) views details of a Caribbean cruise and spends time looking at cabin specifications.  Programmatic Mail sends out an emotive a “Wish You Were Here” postcard, complete with a cabin upgrade offer.</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Increasing conversion on Subscriptions</a:t>
            </a:r>
          </a:p>
          <a:p>
            <a:r>
              <a:rPr lang="en-US" sz="1200" dirty="0" smtClean="0">
                <a:latin typeface="Arial" panose="020B0604020202020204" pitchFamily="34" charset="0"/>
                <a:cs typeface="Arial" panose="020B0604020202020204" pitchFamily="34" charset="0"/>
              </a:rPr>
              <a:t>A visitor (opted in through an on-site pop up or pop under) browses several pages of a magazine website. Programmatic Mail sends a special offer letter direct with a discrete subscription offer at preferential rates.</a:t>
            </a:r>
          </a:p>
          <a:p>
            <a:endParaRPr lang="en-US" sz="1200" b="1" dirty="0" smtClean="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Upselling in Financial Services </a:t>
            </a:r>
          </a:p>
          <a:p>
            <a:r>
              <a:rPr lang="en-US" sz="1200" dirty="0" smtClean="0"/>
              <a:t>Analytics shows an account holder browsing the credit card section of the online banking site, spending time on a balance transfer page. Programmatic Mail sends out an enhanced introductory balance transfer offer, </a:t>
            </a:r>
            <a:r>
              <a:rPr lang="en-US" sz="1200" dirty="0" err="1" smtClean="0"/>
              <a:t>personalised</a:t>
            </a:r>
            <a:r>
              <a:rPr lang="en-US" sz="1200" dirty="0" smtClean="0"/>
              <a:t> to that customer.</a:t>
            </a:r>
          </a:p>
          <a:p>
            <a:endParaRPr lang="en-US" dirty="0"/>
          </a:p>
        </p:txBody>
      </p:sp>
    </p:spTree>
    <p:extLst>
      <p:ext uri="{BB962C8B-B14F-4D97-AF65-F5344CB8AC3E}">
        <p14:creationId xmlns:p14="http://schemas.microsoft.com/office/powerpoint/2010/main" val="8485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smtClean="0">
                <a:solidFill>
                  <a:schemeClr val="tx1"/>
                </a:solidFill>
                <a:effectLst/>
                <a:latin typeface="+mn-lt"/>
                <a:ea typeface="+mn-ea"/>
                <a:cs typeface="+mn-cs"/>
              </a:rPr>
              <a:t>While Programmatic Media is a mass-market, real-time auction for online digital inventory, Programmatic Mail works in quite a different way.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Programmatic Mail uses only first-person, permissioned data and is:</a:t>
            </a:r>
          </a:p>
          <a:p>
            <a:pPr lvl="0" fontAlgn="base"/>
            <a:r>
              <a:rPr lang="en-GB" sz="1200" kern="1200" dirty="0" smtClean="0">
                <a:solidFill>
                  <a:schemeClr val="tx1"/>
                </a:solidFill>
                <a:effectLst/>
                <a:latin typeface="+mn-lt"/>
                <a:ea typeface="+mn-ea"/>
                <a:cs typeface="+mn-cs"/>
              </a:rPr>
              <a:t>High value – low value transactions often don’t merit the attention of Programmatic Mail – it’s best reserved for situations with greater potential return</a:t>
            </a:r>
          </a:p>
          <a:p>
            <a:pPr lvl="0" fontAlgn="base"/>
            <a:r>
              <a:rPr lang="en-GB" sz="1200" kern="1200" dirty="0" smtClean="0">
                <a:solidFill>
                  <a:schemeClr val="tx1"/>
                </a:solidFill>
                <a:effectLst/>
                <a:latin typeface="+mn-lt"/>
                <a:ea typeface="+mn-ea"/>
                <a:cs typeface="+mn-cs"/>
              </a:rPr>
              <a:t>Low volume – triggered by a specific customer action, Programmatic Mail is printed and sent out as required, never en masse.</a:t>
            </a:r>
          </a:p>
          <a:p>
            <a:pPr lvl="0" fontAlgn="base"/>
            <a:r>
              <a:rPr lang="en-GB" sz="1200" kern="1200" dirty="0" smtClean="0">
                <a:solidFill>
                  <a:schemeClr val="tx1"/>
                </a:solidFill>
                <a:effectLst/>
                <a:latin typeface="+mn-lt"/>
                <a:ea typeface="+mn-ea"/>
                <a:cs typeface="+mn-cs"/>
              </a:rPr>
              <a:t>High impact – because it combines all the stopping power of direct mail with the warmth of an existing relationship, response rates are impressive</a:t>
            </a:r>
          </a:p>
          <a:p>
            <a:pPr lvl="0" fontAlgn="base"/>
            <a:r>
              <a:rPr lang="en-GB" sz="1200" kern="1200" dirty="0" err="1" smtClean="0">
                <a:solidFill>
                  <a:schemeClr val="tx1"/>
                </a:solidFill>
                <a:effectLst/>
                <a:latin typeface="+mn-lt"/>
                <a:ea typeface="+mn-ea"/>
                <a:cs typeface="+mn-cs"/>
              </a:rPr>
              <a:t>Trackable</a:t>
            </a:r>
            <a:r>
              <a:rPr lang="en-GB" sz="1200" kern="1200" dirty="0" smtClean="0">
                <a:solidFill>
                  <a:schemeClr val="tx1"/>
                </a:solidFill>
                <a:effectLst/>
                <a:latin typeface="+mn-lt"/>
                <a:ea typeface="+mn-ea"/>
                <a:cs typeface="+mn-cs"/>
              </a:rPr>
              <a:t> and measurable when you add </a:t>
            </a:r>
            <a:r>
              <a:rPr lang="en-GB" sz="1200" kern="1200" dirty="0" err="1" smtClean="0">
                <a:solidFill>
                  <a:schemeClr val="tx1"/>
                </a:solidFill>
                <a:effectLst/>
                <a:latin typeface="+mn-lt"/>
                <a:ea typeface="+mn-ea"/>
                <a:cs typeface="+mn-cs"/>
              </a:rPr>
              <a:t>MailMark</a:t>
            </a:r>
            <a:r>
              <a:rPr lang="en-GB" sz="1200" kern="1200" dirty="0" smtClean="0">
                <a:solidFill>
                  <a:schemeClr val="tx1"/>
                </a:solidFill>
                <a:effectLst/>
                <a:latin typeface="+mn-lt"/>
                <a:ea typeface="+mn-ea"/>
                <a:cs typeface="+mn-cs"/>
              </a:rPr>
              <a:t> barcoding</a:t>
            </a:r>
          </a:p>
          <a:p>
            <a:pPr lvl="0" fontAlgn="base"/>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It’s not</a:t>
            </a:r>
          </a:p>
          <a:p>
            <a:pPr lvl="0" fontAlgn="base"/>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Mass-market - it’s actually a triggered, tailored, one-to-one communication</a:t>
            </a:r>
          </a:p>
          <a:p>
            <a:pPr lvl="0" fontAlgn="base"/>
            <a:r>
              <a:rPr lang="en-GB" sz="1200" kern="1200" dirty="0" smtClean="0">
                <a:solidFill>
                  <a:schemeClr val="tx1"/>
                </a:solidFill>
                <a:effectLst/>
                <a:latin typeface="+mn-lt"/>
                <a:ea typeface="+mn-ea"/>
                <a:cs typeface="+mn-cs"/>
              </a:rPr>
              <a:t>To be used with anyone who hasn’t given you their explicit permission to communicate</a:t>
            </a:r>
          </a:p>
          <a:p>
            <a:pPr lvl="0" fontAlgn="base"/>
            <a:r>
              <a:rPr lang="en-GB" sz="1200" kern="1200" dirty="0" smtClean="0">
                <a:solidFill>
                  <a:schemeClr val="tx1"/>
                </a:solidFill>
                <a:effectLst/>
                <a:latin typeface="+mn-lt"/>
                <a:ea typeface="+mn-ea"/>
                <a:cs typeface="+mn-cs"/>
              </a:rPr>
              <a:t>Invasive or unwelcome – since it comes from a trusted source, and features content we know the customer is interested in.</a:t>
            </a:r>
          </a:p>
          <a:p>
            <a:pPr lvl="0" fontAlgn="base"/>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B26D26E-9B0A-4061-A978-7B7BA0B85651}" type="slidenum">
              <a:rPr lang="en-GB" smtClean="0"/>
              <a:pPr/>
              <a:t>8</a:t>
            </a:fld>
            <a:endParaRPr lang="en-GB" dirty="0"/>
          </a:p>
        </p:txBody>
      </p:sp>
    </p:spTree>
    <p:extLst>
      <p:ext uri="{BB962C8B-B14F-4D97-AF65-F5344CB8AC3E}">
        <p14:creationId xmlns:p14="http://schemas.microsoft.com/office/powerpoint/2010/main" val="147504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endParaRPr lang="en-US" dirty="0"/>
          </a:p>
        </p:txBody>
      </p:sp>
    </p:spTree>
    <p:extLst>
      <p:ext uri="{BB962C8B-B14F-4D97-AF65-F5344CB8AC3E}">
        <p14:creationId xmlns:p14="http://schemas.microsoft.com/office/powerpoint/2010/main" val="211529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Well-targeted mail is well received by consumers; they keep it</a:t>
            </a:r>
            <a:r>
              <a:rPr lang="en-GB" sz="1200" kern="1200" baseline="0" dirty="0" smtClean="0">
                <a:solidFill>
                  <a:schemeClr val="tx1"/>
                </a:solidFill>
                <a:effectLst/>
                <a:latin typeface="+mn-lt"/>
                <a:ea typeface="+mn-ea"/>
                <a:cs typeface="+mn-cs"/>
              </a:rPr>
              <a:t> in the home for an average of 17 days and </a:t>
            </a:r>
            <a:r>
              <a:rPr lang="en-GB" sz="1200" kern="1200" dirty="0" smtClean="0">
                <a:solidFill>
                  <a:schemeClr val="tx1"/>
                </a:solidFill>
                <a:effectLst/>
                <a:latin typeface="+mn-lt"/>
                <a:ea typeface="+mn-ea"/>
                <a:cs typeface="+mn-cs"/>
              </a:rPr>
              <a:t>spend 16 minutes on average reading it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Which is why we can see results of up to 14%</a:t>
            </a:r>
            <a:r>
              <a:rPr lang="en-GB" sz="1200" kern="1200" baseline="0" dirty="0" smtClean="0">
                <a:solidFill>
                  <a:schemeClr val="tx1"/>
                </a:solidFill>
                <a:effectLst/>
                <a:latin typeface="+mn-lt"/>
                <a:ea typeface="+mn-ea"/>
                <a:cs typeface="+mn-cs"/>
              </a:rPr>
              <a:t> conversion from programmatic Mail.</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150174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3 line headline + stripes">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3" y="954042"/>
            <a:ext cx="5711492" cy="430887"/>
          </a:xfrm>
          <a:prstGeom prst="rect">
            <a:avLst/>
          </a:prstGeom>
          <a:solidFill>
            <a:srgbClr val="E32119"/>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pic>
        <p:nvPicPr>
          <p:cNvPr id="12" name="Picture 11" descr="10914100_RMR_PPT_Master_BG_A4_1.42.png"/>
          <p:cNvPicPr>
            <a:picLocks noChangeAspect="1"/>
          </p:cNvPicPr>
          <p:nvPr/>
        </p:nvPicPr>
        <p:blipFill rotWithShape="1">
          <a:blip r:embed="rId2" cstate="print">
            <a:extLst>
              <a:ext uri="{28A0092B-C50C-407E-A947-70E740481C1C}">
                <a14:useLocalDpi xmlns:a14="http://schemas.microsoft.com/office/drawing/2010/main" val="0"/>
              </a:ext>
            </a:extLst>
          </a:blip>
          <a:srcRect l="82808" t="72646" r="3693" b="11962"/>
          <a:stretch/>
        </p:blipFill>
        <p:spPr>
          <a:xfrm>
            <a:off x="471789" y="4592326"/>
            <a:ext cx="1152950" cy="929324"/>
          </a:xfrm>
          <a:prstGeom prst="rect">
            <a:avLst/>
          </a:prstGeom>
        </p:spPr>
      </p:pic>
      <p:sp>
        <p:nvSpPr>
          <p:cNvPr id="3" name="Text Placeholder 2"/>
          <p:cNvSpPr>
            <a:spLocks noGrp="1"/>
          </p:cNvSpPr>
          <p:nvPr>
            <p:ph type="body" sz="quarter" idx="13" hasCustomPrompt="1"/>
          </p:nvPr>
        </p:nvSpPr>
        <p:spPr>
          <a:xfrm>
            <a:off x="527219" y="2685443"/>
            <a:ext cx="7088287" cy="484188"/>
          </a:xfrm>
          <a:prstGeom prst="rect">
            <a:avLst/>
          </a:prstGeom>
        </p:spPr>
        <p:txBody>
          <a:bodyPr lIns="81043" tIns="40522" rIns="81043" bIns="40522"/>
          <a:lstStyle>
            <a:lvl1pPr marL="0" indent="0">
              <a:buNone/>
              <a:defRPr sz="1600" b="1">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CLICK TO EDIT SUB HEAD TEXT</a:t>
            </a:r>
          </a:p>
          <a:p>
            <a:pPr lvl="0"/>
            <a:r>
              <a:rPr lang="en-US" dirty="0" smtClean="0"/>
              <a:t>	SECOND LEVEL</a:t>
            </a:r>
          </a:p>
        </p:txBody>
      </p:sp>
      <p:sp>
        <p:nvSpPr>
          <p:cNvPr id="16" name="Text Placeholder 7"/>
          <p:cNvSpPr>
            <a:spLocks noGrp="1"/>
          </p:cNvSpPr>
          <p:nvPr>
            <p:ph type="body" sz="quarter" idx="14" hasCustomPrompt="1"/>
          </p:nvPr>
        </p:nvSpPr>
        <p:spPr>
          <a:xfrm>
            <a:off x="3" y="1384929"/>
            <a:ext cx="5711492" cy="430887"/>
          </a:xfrm>
          <a:prstGeom prst="rect">
            <a:avLst/>
          </a:prstGeom>
          <a:solidFill>
            <a:schemeClr val="accent2"/>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sp>
        <p:nvSpPr>
          <p:cNvPr id="27" name="Text Placeholder 7"/>
          <p:cNvSpPr>
            <a:spLocks noGrp="1"/>
          </p:cNvSpPr>
          <p:nvPr>
            <p:ph type="body" sz="quarter" idx="15" hasCustomPrompt="1"/>
          </p:nvPr>
        </p:nvSpPr>
        <p:spPr>
          <a:xfrm>
            <a:off x="3" y="1815816"/>
            <a:ext cx="5711492" cy="430887"/>
          </a:xfrm>
          <a:prstGeom prst="rect">
            <a:avLst/>
          </a:prstGeom>
          <a:solidFill>
            <a:schemeClr val="accent3"/>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HEADLINE</a:t>
            </a:r>
            <a:endParaRPr lang="fr-FR" sz="4300" b="1" dirty="0" smtClean="0">
              <a:solidFill>
                <a:srgbClr val="E32119"/>
              </a:solidFill>
              <a:latin typeface="Arial"/>
              <a:cs typeface="Arial"/>
            </a:endParaRPr>
          </a:p>
        </p:txBody>
      </p:sp>
      <p:sp>
        <p:nvSpPr>
          <p:cNvPr id="18" name="Text Placeholder 2"/>
          <p:cNvSpPr>
            <a:spLocks noGrp="1"/>
          </p:cNvSpPr>
          <p:nvPr>
            <p:ph type="body" sz="quarter" idx="16" hasCustomPrompt="1"/>
          </p:nvPr>
        </p:nvSpPr>
        <p:spPr>
          <a:xfrm>
            <a:off x="527219" y="3366192"/>
            <a:ext cx="5073162" cy="484188"/>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Audience</a:t>
            </a:r>
          </a:p>
        </p:txBody>
      </p:sp>
      <p:sp>
        <p:nvSpPr>
          <p:cNvPr id="28" name="Text Placeholder 2"/>
          <p:cNvSpPr>
            <a:spLocks noGrp="1"/>
          </p:cNvSpPr>
          <p:nvPr>
            <p:ph type="body" sz="quarter" idx="17" hasCustomPrompt="1"/>
          </p:nvPr>
        </p:nvSpPr>
        <p:spPr>
          <a:xfrm>
            <a:off x="527219" y="3897562"/>
            <a:ext cx="5073162" cy="484188"/>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smtClean="0"/>
              <a:t>Date</a:t>
            </a:r>
          </a:p>
        </p:txBody>
      </p:sp>
      <p:sp>
        <p:nvSpPr>
          <p:cNvPr id="17" name="Rectangle 16"/>
          <p:cNvSpPr/>
          <p:nvPr userDrawn="1"/>
        </p:nvSpPr>
        <p:spPr>
          <a:xfrm rot="2700000">
            <a:off x="6872921" y="30094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rot="2700000">
            <a:off x="7076143" y="32126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1" name="Rectangle 20"/>
          <p:cNvSpPr/>
          <p:nvPr userDrawn="1"/>
        </p:nvSpPr>
        <p:spPr>
          <a:xfrm rot="2700000">
            <a:off x="7278515" y="34150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2700000">
            <a:off x="7483439" y="35944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2700000">
            <a:off x="7685375" y="38080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rot="2700000">
            <a:off x="7876883" y="40017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rot="2700000">
            <a:off x="8080319" y="42075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1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decel="5000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decel="50000" fill="hold" grpId="0" nodeType="withEffect">
                                  <p:stCondLst>
                                    <p:cond delay="1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decel="50000" fill="hold" grpId="1" nodeType="withEffect">
                                  <p:stCondLst>
                                    <p:cond delay="1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2" presetClass="entr" presetSubtype="2" decel="50000"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2" decel="50000" fill="hold" grpId="0"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3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 presetClass="entr" presetSubtype="2" decel="5000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4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2" presetClass="entr" presetSubtype="2" decel="50000" fill="hold" grpId="0" nodeType="with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2" presetClass="entr" presetSubtype="2" decel="50000"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6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extLst mod="1">
    <p:ext uri="{DCECCB84-F9BA-43D5-87BE-67443E8EF086}">
      <p15:sldGuideLst xmlns="" xmlns:p15="http://schemas.microsoft.com/office/powerpoint/2012/main">
        <p15:guide id="1" pos="240">
          <p15:clr>
            <a:srgbClr val="FBAE40"/>
          </p15:clr>
        </p15:guide>
        <p15:guide id="2" orient="horz" pos="2160">
          <p15:clr>
            <a:srgbClr val="FBAE40"/>
          </p15:clr>
        </p15:guide>
        <p15:guide id="3" orient="horz" pos="4178">
          <p15:clr>
            <a:srgbClr val="FBAE40"/>
          </p15:clr>
        </p15:guide>
        <p15:guide id="4" pos="4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line title with text">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32464" y="167716"/>
            <a:ext cx="7271652"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 styles</a:t>
            </a:r>
          </a:p>
        </p:txBody>
      </p:sp>
      <p:sp>
        <p:nvSpPr>
          <p:cNvPr id="36" name="Text Placeholder 7"/>
          <p:cNvSpPr>
            <a:spLocks noGrp="1"/>
          </p:cNvSpPr>
          <p:nvPr>
            <p:ph type="body" sz="quarter" idx="12"/>
          </p:nvPr>
        </p:nvSpPr>
        <p:spPr>
          <a:xfrm>
            <a:off x="488661" y="1258240"/>
            <a:ext cx="7638945" cy="4237156"/>
          </a:xfrm>
          <a:prstGeom prst="rect">
            <a:avLst/>
          </a:prstGeom>
        </p:spPr>
        <p:txBody>
          <a:bodyPr vert="horz"/>
          <a:lstStyle>
            <a:lvl1pPr marL="142869" indent="-142869">
              <a:lnSpc>
                <a:spcPct val="100000"/>
              </a:lnSpc>
              <a:spcBef>
                <a:spcPts val="0"/>
              </a:spcBef>
              <a:spcAft>
                <a:spcPts val="1333"/>
              </a:spcAft>
              <a:buClr>
                <a:srgbClr val="E32119"/>
              </a:buClr>
              <a:buFont typeface="Wingdings" panose="05000000000000000000" pitchFamily="2" charset="2"/>
              <a:buChar char="§"/>
              <a:defRPr sz="1333" b="0" baseline="0">
                <a:solidFill>
                  <a:schemeClr val="tx1"/>
                </a:solidFill>
                <a:latin typeface="Arial"/>
              </a:defRPr>
            </a:lvl1pPr>
            <a:lvl2pPr marL="380985" indent="0">
              <a:lnSpc>
                <a:spcPct val="100000"/>
              </a:lnSpc>
              <a:spcBef>
                <a:spcPts val="0"/>
              </a:spcBef>
              <a:spcAft>
                <a:spcPts val="1333"/>
              </a:spcAft>
              <a:buClr>
                <a:srgbClr val="E32119"/>
              </a:buClr>
              <a:buFont typeface="Wingdings" panose="05000000000000000000" pitchFamily="2" charset="2"/>
              <a:buNone/>
              <a:defRPr sz="1333" b="0">
                <a:latin typeface="Arial"/>
              </a:defRPr>
            </a:lvl2pPr>
            <a:lvl3pPr marL="761970" indent="0">
              <a:lnSpc>
                <a:spcPct val="100000"/>
              </a:lnSpc>
              <a:spcBef>
                <a:spcPts val="0"/>
              </a:spcBef>
              <a:spcAft>
                <a:spcPts val="1333"/>
              </a:spcAft>
              <a:buClr>
                <a:srgbClr val="E32119"/>
              </a:buClr>
              <a:buFont typeface="Wingdings" panose="05000000000000000000" pitchFamily="2" charset="2"/>
              <a:buNone/>
              <a:defRPr sz="1333" b="0">
                <a:solidFill>
                  <a:schemeClr val="tx1"/>
                </a:solidFill>
                <a:latin typeface="Arial"/>
              </a:defRPr>
            </a:lvl3pPr>
            <a:lvl4pPr>
              <a:defRPr sz="1333"/>
            </a:lvl4pPr>
            <a:lvl5pPr>
              <a:defRPr sz="1333"/>
            </a:lvl5pPr>
          </a:lstStyle>
          <a:p>
            <a:pPr lvl="0"/>
            <a:r>
              <a:rPr lang="en-US" dirty="0" smtClean="0"/>
              <a:t>Click to edit Master text styles</a:t>
            </a:r>
          </a:p>
          <a:p>
            <a:pPr lvl="1"/>
            <a:r>
              <a:rPr lang="en-US" dirty="0" smtClean="0"/>
              <a:t>- Second level</a:t>
            </a:r>
          </a:p>
          <a:p>
            <a:pPr lvl="2"/>
            <a:r>
              <a:rPr lang="en-US" dirty="0" smtClean="0"/>
              <a:t>- Third level</a:t>
            </a:r>
          </a:p>
        </p:txBody>
      </p:sp>
      <p:grpSp>
        <p:nvGrpSpPr>
          <p:cNvPr id="25" name="Group 16"/>
          <p:cNvGrpSpPr/>
          <p:nvPr userDrawn="1"/>
        </p:nvGrpSpPr>
        <p:grpSpPr>
          <a:xfrm>
            <a:off x="7813675" y="5534240"/>
            <a:ext cx="1287670" cy="180759"/>
            <a:chOff x="8164619" y="6615952"/>
            <a:chExt cx="1695174" cy="242048"/>
          </a:xfrm>
        </p:grpSpPr>
        <p:grpSp>
          <p:nvGrpSpPr>
            <p:cNvPr id="26" name="Group 18"/>
            <p:cNvGrpSpPr/>
            <p:nvPr/>
          </p:nvGrpSpPr>
          <p:grpSpPr>
            <a:xfrm>
              <a:off x="8164619" y="6615952"/>
              <a:ext cx="1695174" cy="242048"/>
              <a:chOff x="8164619" y="6615952"/>
              <a:chExt cx="1695174" cy="242048"/>
            </a:xfrm>
          </p:grpSpPr>
          <p:sp>
            <p:nvSpPr>
              <p:cNvPr id="28" name="Rectangle 2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7" name="Rectangle 2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4" name="Slide Number Placeholder 11"/>
          <p:cNvSpPr>
            <a:spLocks noGrp="1"/>
          </p:cNvSpPr>
          <p:nvPr>
            <p:ph type="sldNum" sz="quarter" idx="24"/>
          </p:nvPr>
        </p:nvSpPr>
        <p:spPr>
          <a:xfrm>
            <a:off x="8208875" y="5457032"/>
            <a:ext cx="502626" cy="304271"/>
          </a:xfrm>
          <a:prstGeom prst="rect">
            <a:avLst/>
          </a:prstGeom>
        </p:spPr>
        <p:txBody>
          <a:bodyPr vert="horz" lIns="91440" tIns="45720" rIns="91440" bIns="45720" rtlCol="0" anchor="ctr"/>
          <a:lstStyle>
            <a:lvl1pPr algn="ctr" fontAlgn="auto">
              <a:spcBef>
                <a:spcPts val="0"/>
              </a:spcBef>
              <a:spcAft>
                <a:spcPts val="0"/>
              </a:spcAft>
              <a:defRPr sz="917"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1064799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ext slide 1">
    <p:spTree>
      <p:nvGrpSpPr>
        <p:cNvPr id="1" name=""/>
        <p:cNvGrpSpPr/>
        <p:nvPr/>
      </p:nvGrpSpPr>
      <p:grpSpPr>
        <a:xfrm>
          <a:off x="0" y="0"/>
          <a:ext cx="0" cy="0"/>
          <a:chOff x="0" y="0"/>
          <a:chExt cx="0" cy="0"/>
        </a:xfrm>
      </p:grpSpPr>
      <p:sp>
        <p:nvSpPr>
          <p:cNvPr id="12" name="Rectangle 11"/>
          <p:cNvSpPr/>
          <p:nvPr userDrawn="1"/>
        </p:nvSpPr>
        <p:spPr>
          <a:xfrm rot="2700000">
            <a:off x="6872921" y="30094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rot="2700000">
            <a:off x="7076143" y="32126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1" name="Rectangle 20"/>
          <p:cNvSpPr/>
          <p:nvPr userDrawn="1"/>
        </p:nvSpPr>
        <p:spPr>
          <a:xfrm rot="2700000">
            <a:off x="7278515" y="34150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2700000">
            <a:off x="7483439" y="35944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2700000">
            <a:off x="7685375" y="38080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rot="2700000">
            <a:off x="7876883" y="40017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rot="2700000">
            <a:off x="8080319" y="42075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decel="5000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 presetClass="entr" presetSubtype="2" decel="5000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10" presetClass="entr" presetSubtype="0" decel="50000" fill="hold" grpId="1" nodeType="withEffect">
                                  <p:stCondLst>
                                    <p:cond delay="1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 presetClass="entr" presetSubtype="2" decel="50000"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2" decel="50000" fill="hold" grpId="0"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3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 presetClass="entr" presetSubtype="2" decel="5000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4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2" presetClass="entr" presetSubtype="2" decel="50000" fill="hold" grpId="0" nodeType="with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2" presetClass="entr" presetSubtype="2" decel="50000"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6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ext slide 1">
    <p:spTree>
      <p:nvGrpSpPr>
        <p:cNvPr id="1" name=""/>
        <p:cNvGrpSpPr/>
        <p:nvPr/>
      </p:nvGrpSpPr>
      <p:grpSpPr>
        <a:xfrm>
          <a:off x="0" y="0"/>
          <a:ext cx="0" cy="0"/>
          <a:chOff x="0" y="0"/>
          <a:chExt cx="0" cy="0"/>
        </a:xfrm>
      </p:grpSpPr>
      <p:sp>
        <p:nvSpPr>
          <p:cNvPr id="12" name="Rectangle 11"/>
          <p:cNvSpPr/>
          <p:nvPr userDrawn="1"/>
        </p:nvSpPr>
        <p:spPr>
          <a:xfrm rot="2700000">
            <a:off x="6872921" y="30094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rot="2700000">
            <a:off x="7076143" y="32126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1" name="Rectangle 20"/>
          <p:cNvSpPr/>
          <p:nvPr userDrawn="1"/>
        </p:nvSpPr>
        <p:spPr>
          <a:xfrm rot="2700000">
            <a:off x="7278515" y="34150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2700000">
            <a:off x="7483439" y="35944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2700000">
            <a:off x="7685375" y="38080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rot="2700000">
            <a:off x="7876883" y="40017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rot="2700000">
            <a:off x="8080319" y="42075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Tree>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42" name="Text Placeholder 2"/>
          <p:cNvSpPr>
            <a:spLocks noGrp="1"/>
          </p:cNvSpPr>
          <p:nvPr>
            <p:ph type="body" sz="quarter" idx="14"/>
          </p:nvPr>
        </p:nvSpPr>
        <p:spPr>
          <a:xfrm>
            <a:off x="530358" y="3714598"/>
            <a:ext cx="5073162" cy="484188"/>
          </a:xfrm>
          <a:prstGeom prst="rect">
            <a:avLst/>
          </a:prstGeom>
        </p:spPr>
        <p:txBody>
          <a:bodyPr lIns="81043" tIns="40522" rIns="81043" bIns="40522"/>
          <a:lstStyle>
            <a:lvl1pPr marL="0" indent="0">
              <a:buNone/>
              <a:defRPr sz="1400" b="1">
                <a:latin typeface="Arial" panose="020B0604020202020204" pitchFamily="34" charset="0"/>
                <a:cs typeface="Arial" panose="020B0604020202020204" pitchFamily="34" charset="0"/>
              </a:defRPr>
            </a:lvl1pPr>
            <a:lvl3pPr>
              <a:defRPr sz="1400"/>
            </a:lvl3pPr>
            <a:lvl4pPr>
              <a:defRPr sz="1400"/>
            </a:lvl4pPr>
            <a:lvl5pPr>
              <a:defRPr sz="1400"/>
            </a:lvl5pPr>
          </a:lstStyle>
          <a:p>
            <a:pPr lvl="0"/>
            <a:r>
              <a:rPr lang="en-GB" dirty="0" smtClean="0"/>
              <a:t>Click to edit Master text styles</a:t>
            </a:r>
          </a:p>
        </p:txBody>
      </p:sp>
      <p:sp>
        <p:nvSpPr>
          <p:cNvPr id="46" name="Text Placeholder 7"/>
          <p:cNvSpPr>
            <a:spLocks noGrp="1"/>
          </p:cNvSpPr>
          <p:nvPr>
            <p:ph type="body" sz="quarter" idx="20"/>
          </p:nvPr>
        </p:nvSpPr>
        <p:spPr>
          <a:xfrm>
            <a:off x="0" y="2284050"/>
            <a:ext cx="7469624" cy="384721"/>
          </a:xfrm>
          <a:prstGeom prst="rect">
            <a:avLst/>
          </a:prstGeom>
          <a:solidFill>
            <a:schemeClr val="accent2"/>
          </a:solidFill>
          <a:ln>
            <a:solidFill>
              <a:schemeClr val="accent2"/>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smtClean="0"/>
              <a:t>Click to edit Master text styles</a:t>
            </a:r>
          </a:p>
        </p:txBody>
      </p:sp>
      <p:sp>
        <p:nvSpPr>
          <p:cNvPr id="50" name="Text Placeholder 7"/>
          <p:cNvSpPr>
            <a:spLocks noGrp="1"/>
          </p:cNvSpPr>
          <p:nvPr>
            <p:ph type="body" sz="quarter" idx="21"/>
          </p:nvPr>
        </p:nvSpPr>
        <p:spPr>
          <a:xfrm>
            <a:off x="0" y="2652081"/>
            <a:ext cx="7469624" cy="384721"/>
          </a:xfrm>
          <a:prstGeom prst="rect">
            <a:avLst/>
          </a:prstGeom>
          <a:solidFill>
            <a:schemeClr val="accent3"/>
          </a:solidFill>
          <a:ln>
            <a:solidFill>
              <a:schemeClr val="accent3"/>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smtClean="0"/>
              <a:t>Click to edit Master text styles</a:t>
            </a:r>
          </a:p>
        </p:txBody>
      </p:sp>
      <p:sp>
        <p:nvSpPr>
          <p:cNvPr id="16" name="Text Placeholder 4"/>
          <p:cNvSpPr>
            <a:spLocks noGrp="1"/>
          </p:cNvSpPr>
          <p:nvPr>
            <p:ph type="body" sz="quarter" idx="22"/>
          </p:nvPr>
        </p:nvSpPr>
        <p:spPr>
          <a:xfrm>
            <a:off x="537239" y="1310081"/>
            <a:ext cx="7446189" cy="484188"/>
          </a:xfrm>
          <a:prstGeom prst="rect">
            <a:avLst/>
          </a:prstGeom>
        </p:spPr>
        <p:txBody>
          <a:bodyPr lIns="81043" tIns="40522" rIns="81043" bIns="40522"/>
          <a:lstStyle>
            <a:lvl1pPr marL="0" indent="0">
              <a:buNone/>
              <a:defRPr cap="all" baseline="0">
                <a:latin typeface="Arial" panose="020B0604020202020204" pitchFamily="34" charset="0"/>
                <a:cs typeface="Arial" panose="020B0604020202020204" pitchFamily="34" charset="0"/>
              </a:defRPr>
            </a:lvl1pPr>
          </a:lstStyle>
          <a:p>
            <a:pPr lvl="0"/>
            <a:r>
              <a:rPr lang="en-GB" dirty="0" smtClean="0"/>
              <a:t>Click to edit Master text styles</a:t>
            </a:r>
          </a:p>
        </p:txBody>
      </p:sp>
      <p:sp>
        <p:nvSpPr>
          <p:cNvPr id="17" name="Text Placeholder 7"/>
          <p:cNvSpPr>
            <a:spLocks noGrp="1"/>
          </p:cNvSpPr>
          <p:nvPr>
            <p:ph type="body" sz="quarter" idx="23"/>
          </p:nvPr>
        </p:nvSpPr>
        <p:spPr>
          <a:xfrm>
            <a:off x="0" y="1918925"/>
            <a:ext cx="7469624" cy="384721"/>
          </a:xfrm>
          <a:prstGeom prst="rect">
            <a:avLst/>
          </a:prstGeom>
          <a:solidFill>
            <a:schemeClr val="accent1"/>
          </a:solidFill>
          <a:ln>
            <a:solidFill>
              <a:schemeClr val="accent1"/>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dirty="0" smtClean="0"/>
              <a:t>Click to edit Master text styles</a:t>
            </a:r>
          </a:p>
        </p:txBody>
      </p:sp>
      <p:grpSp>
        <p:nvGrpSpPr>
          <p:cNvPr id="19" name="Group 16"/>
          <p:cNvGrpSpPr/>
          <p:nvPr userDrawn="1"/>
        </p:nvGrpSpPr>
        <p:grpSpPr>
          <a:xfrm>
            <a:off x="7813675" y="5534240"/>
            <a:ext cx="1287670" cy="180759"/>
            <a:chOff x="8164619" y="6615952"/>
            <a:chExt cx="1695174" cy="242048"/>
          </a:xfrm>
        </p:grpSpPr>
        <p:grpSp>
          <p:nvGrpSpPr>
            <p:cNvPr id="20" name="Group 18"/>
            <p:cNvGrpSpPr/>
            <p:nvPr/>
          </p:nvGrpSpPr>
          <p:grpSpPr>
            <a:xfrm>
              <a:off x="8164619" y="6615952"/>
              <a:ext cx="1695174" cy="242048"/>
              <a:chOff x="8164619" y="6615952"/>
              <a:chExt cx="1695174" cy="242048"/>
            </a:xfrm>
          </p:grpSpPr>
          <p:sp>
            <p:nvSpPr>
              <p:cNvPr id="22" name="Rectangle 21"/>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1" name="Rectangle 20"/>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41842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2 line headline)">
    <p:spTree>
      <p:nvGrpSpPr>
        <p:cNvPr id="1" name=""/>
        <p:cNvGrpSpPr/>
        <p:nvPr/>
      </p:nvGrpSpPr>
      <p:grpSpPr>
        <a:xfrm>
          <a:off x="0" y="0"/>
          <a:ext cx="0" cy="0"/>
          <a:chOff x="0" y="0"/>
          <a:chExt cx="0" cy="0"/>
        </a:xfrm>
      </p:grpSpPr>
      <p:grpSp>
        <p:nvGrpSpPr>
          <p:cNvPr id="15" name="Group 16"/>
          <p:cNvGrpSpPr/>
          <p:nvPr userDrawn="1"/>
        </p:nvGrpSpPr>
        <p:grpSpPr>
          <a:xfrm>
            <a:off x="7813675" y="5534240"/>
            <a:ext cx="1287670" cy="180759"/>
            <a:chOff x="8164619" y="6615952"/>
            <a:chExt cx="1695174" cy="242048"/>
          </a:xfrm>
        </p:grpSpPr>
        <p:grpSp>
          <p:nvGrpSpPr>
            <p:cNvPr id="16" name="Group 18"/>
            <p:cNvGrpSpPr/>
            <p:nvPr/>
          </p:nvGrpSpPr>
          <p:grpSpPr>
            <a:xfrm>
              <a:off x="8164619" y="6615952"/>
              <a:ext cx="1695174" cy="242048"/>
              <a:chOff x="8164619" y="6615952"/>
              <a:chExt cx="1695174" cy="242048"/>
            </a:xfrm>
          </p:grpSpPr>
          <p:sp>
            <p:nvSpPr>
              <p:cNvPr id="19" name="Rectangle 18"/>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Rectangle 33"/>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7" name="Rectangle 1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
        <p:nvSpPr>
          <p:cNvPr id="18"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31"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32" name="Text Placeholder 16"/>
          <p:cNvSpPr>
            <a:spLocks noGrp="1"/>
          </p:cNvSpPr>
          <p:nvPr>
            <p:ph type="body" sz="quarter" idx="15" hasCustomPrompt="1"/>
          </p:nvPr>
        </p:nvSpPr>
        <p:spPr>
          <a:xfrm>
            <a:off x="-32464" y="612658"/>
            <a:ext cx="5746691"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Tree>
    <p:extLst>
      <p:ext uri="{BB962C8B-B14F-4D97-AF65-F5344CB8AC3E}">
        <p14:creationId xmlns:p14="http://schemas.microsoft.com/office/powerpoint/2010/main" val="40089518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slide (2 line headline) + static stripes">
    <p:spTree>
      <p:nvGrpSpPr>
        <p:cNvPr id="1" name=""/>
        <p:cNvGrpSpPr/>
        <p:nvPr/>
      </p:nvGrpSpPr>
      <p:grpSpPr>
        <a:xfrm>
          <a:off x="0" y="0"/>
          <a:ext cx="0" cy="0"/>
          <a:chOff x="0" y="0"/>
          <a:chExt cx="0" cy="0"/>
        </a:xfrm>
      </p:grpSpPr>
      <p:sp>
        <p:nvSpPr>
          <p:cNvPr id="18"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31"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32" name="Text Placeholder 16"/>
          <p:cNvSpPr>
            <a:spLocks noGrp="1"/>
          </p:cNvSpPr>
          <p:nvPr>
            <p:ph type="body" sz="quarter" idx="15" hasCustomPrompt="1"/>
          </p:nvPr>
        </p:nvSpPr>
        <p:spPr>
          <a:xfrm>
            <a:off x="-32464" y="612658"/>
            <a:ext cx="5746691"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1" name="Rectangle 20"/>
          <p:cNvSpPr/>
          <p:nvPr userDrawn="1"/>
        </p:nvSpPr>
        <p:spPr>
          <a:xfrm rot="18456815">
            <a:off x="5029792" y="3694887"/>
            <a:ext cx="5319022"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18456815">
            <a:off x="5379947" y="3840443"/>
            <a:ext cx="4883369"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8456815">
            <a:off x="5728071" y="3986072"/>
            <a:ext cx="4451658"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8456815">
            <a:off x="6053311" y="4141586"/>
            <a:ext cx="4050484"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8456815">
            <a:off x="6352074" y="4312754"/>
            <a:ext cx="3678141"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rot="18456815">
            <a:off x="6702187" y="4461647"/>
            <a:ext cx="3237428"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rot="18456815">
            <a:off x="6991754" y="4633956"/>
            <a:ext cx="2881716"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11"/>
          <p:cNvSpPr>
            <a:spLocks noGrp="1"/>
          </p:cNvSpPr>
          <p:nvPr>
            <p:ph type="sldNum" sz="quarter" idx="4"/>
          </p:nvPr>
        </p:nvSpPr>
        <p:spPr>
          <a:xfrm>
            <a:off x="6740652" y="5456630"/>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1453993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gram slide">
    <p:spTree>
      <p:nvGrpSpPr>
        <p:cNvPr id="1" name=""/>
        <p:cNvGrpSpPr/>
        <p:nvPr/>
      </p:nvGrpSpPr>
      <p:grpSpPr>
        <a:xfrm>
          <a:off x="0" y="0"/>
          <a:ext cx="0" cy="0"/>
          <a:chOff x="0" y="0"/>
          <a:chExt cx="0" cy="0"/>
        </a:xfrm>
      </p:grpSpPr>
      <p:sp>
        <p:nvSpPr>
          <p:cNvPr id="22" name="Text Placeholder 7"/>
          <p:cNvSpPr>
            <a:spLocks noGrp="1"/>
          </p:cNvSpPr>
          <p:nvPr>
            <p:ph type="body" sz="quarter" idx="12" hasCustomPrompt="1"/>
          </p:nvPr>
        </p:nvSpPr>
        <p:spPr>
          <a:xfrm>
            <a:off x="488696" y="1239516"/>
            <a:ext cx="7638945" cy="390138"/>
          </a:xfrm>
          <a:prstGeom prst="rect">
            <a:avLst/>
          </a:prstGeom>
        </p:spPr>
        <p:txBody>
          <a:bodyPr vert="horz" lIns="81043" tIns="40522" rIns="81043" bIns="40522"/>
          <a:lstStyle>
            <a:lvl1pPr marL="0" indent="0">
              <a:buClr>
                <a:srgbClr val="E32119"/>
              </a:buClr>
              <a:buFont typeface="Wingdings" panose="05000000000000000000" pitchFamily="2" charset="2"/>
              <a:buNone/>
              <a:defRPr sz="1400" b="1" baseline="0">
                <a:solidFill>
                  <a:schemeClr val="tx1"/>
                </a:solidFill>
                <a:latin typeface="Arial"/>
              </a:defRPr>
            </a:lvl1pPr>
            <a:lvl2pPr marL="557172" indent="-151956">
              <a:buClr>
                <a:srgbClr val="E32119"/>
              </a:buClr>
              <a:buFont typeface="Wingdings" panose="05000000000000000000" pitchFamily="2" charset="2"/>
              <a:buChar char="§"/>
              <a:defRPr sz="1200" b="0">
                <a:latin typeface="Arial"/>
              </a:defRPr>
            </a:lvl2pPr>
            <a:lvl3pPr marL="1063693" indent="-253260">
              <a:buClr>
                <a:srgbClr val="E32119"/>
              </a:buClr>
              <a:buFont typeface="Wingdings" panose="05000000000000000000" pitchFamily="2" charset="2"/>
              <a:buChar char="§"/>
              <a:defRPr sz="12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p:txBody>
      </p:sp>
      <p:sp>
        <p:nvSpPr>
          <p:cNvPr id="23"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5" name="Text Placeholder 16"/>
          <p:cNvSpPr>
            <a:spLocks noGrp="1"/>
          </p:cNvSpPr>
          <p:nvPr>
            <p:ph type="body" sz="quarter" idx="15" hasCustomPrompt="1"/>
          </p:nvPr>
        </p:nvSpPr>
        <p:spPr>
          <a:xfrm>
            <a:off x="-32464" y="612658"/>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20" name="Group 16"/>
          <p:cNvGrpSpPr/>
          <p:nvPr userDrawn="1"/>
        </p:nvGrpSpPr>
        <p:grpSpPr>
          <a:xfrm>
            <a:off x="7813675" y="5534240"/>
            <a:ext cx="1287670" cy="180759"/>
            <a:chOff x="8164619" y="6615952"/>
            <a:chExt cx="1695174" cy="242048"/>
          </a:xfrm>
        </p:grpSpPr>
        <p:grpSp>
          <p:nvGrpSpPr>
            <p:cNvPr id="21" name="Group 18"/>
            <p:cNvGrpSpPr/>
            <p:nvPr/>
          </p:nvGrpSpPr>
          <p:grpSpPr>
            <a:xfrm>
              <a:off x="8164619" y="6615952"/>
              <a:ext cx="1695174" cy="242048"/>
              <a:chOff x="8164619" y="6615952"/>
              <a:chExt cx="1695174" cy="242048"/>
            </a:xfrm>
          </p:grpSpPr>
          <p:sp>
            <p:nvSpPr>
              <p:cNvPr id="27" name="Rectangle 26"/>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Rectangle 27"/>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6" name="Rectangle 2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3"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11242801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120" userDrawn="1">
          <p15:clr>
            <a:srgbClr val="FBAE40"/>
          </p15:clr>
        </p15:guide>
        <p15:guide id="2" pos="3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grpSp>
        <p:nvGrpSpPr>
          <p:cNvPr id="14" name="Group 16"/>
          <p:cNvGrpSpPr/>
          <p:nvPr userDrawn="1"/>
        </p:nvGrpSpPr>
        <p:grpSpPr>
          <a:xfrm>
            <a:off x="7813675" y="5534240"/>
            <a:ext cx="1287670" cy="180759"/>
            <a:chOff x="8164619" y="6615952"/>
            <a:chExt cx="1695174" cy="242048"/>
          </a:xfrm>
        </p:grpSpPr>
        <p:grpSp>
          <p:nvGrpSpPr>
            <p:cNvPr id="15" name="Group 18"/>
            <p:cNvGrpSpPr/>
            <p:nvPr/>
          </p:nvGrpSpPr>
          <p:grpSpPr>
            <a:xfrm>
              <a:off x="8164619" y="6615952"/>
              <a:ext cx="1695174" cy="242048"/>
              <a:chOff x="8164619" y="6615952"/>
              <a:chExt cx="1695174" cy="242048"/>
            </a:xfrm>
          </p:grpSpPr>
          <p:sp>
            <p:nvSpPr>
              <p:cNvPr id="18" name="Rectangle 1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6" name="Rectangle 1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2"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05076648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smtClean="0"/>
              <a:t>Click to add text. Hit indent button to get bullets and third level text.</a:t>
            </a:r>
          </a:p>
          <a:p>
            <a:pPr lvl="1"/>
            <a:r>
              <a:rPr lang="en-GB" dirty="0" smtClean="0"/>
              <a:t>Second level</a:t>
            </a:r>
          </a:p>
          <a:p>
            <a:pPr lvl="2"/>
            <a:r>
              <a:rPr lang="en-GB" dirty="0" smtClean="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smtClean="0"/>
              <a:t>CLICK TO EDIT MASTER TEXT</a:t>
            </a:r>
            <a:endParaRPr lang="en-GB" dirty="0"/>
          </a:p>
        </p:txBody>
      </p:sp>
      <p:sp>
        <p:nvSpPr>
          <p:cNvPr id="21" name="Rectangle 20"/>
          <p:cNvSpPr/>
          <p:nvPr userDrawn="1"/>
        </p:nvSpPr>
        <p:spPr>
          <a:xfrm rot="18456815">
            <a:off x="5029792" y="3694887"/>
            <a:ext cx="5319022"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18456815">
            <a:off x="5379947" y="3840443"/>
            <a:ext cx="4883369"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8456815">
            <a:off x="5728071" y="3986072"/>
            <a:ext cx="4451658"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8456815">
            <a:off x="6053311" y="4141586"/>
            <a:ext cx="4050484"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8456815">
            <a:off x="6352074" y="4312754"/>
            <a:ext cx="3678141"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rot="18456815">
            <a:off x="6702187" y="4461647"/>
            <a:ext cx="3237428"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rot="18456815">
            <a:off x="6991754" y="4633956"/>
            <a:ext cx="2881716"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Slide Number Placeholder 11"/>
          <p:cNvSpPr>
            <a:spLocks noGrp="1"/>
          </p:cNvSpPr>
          <p:nvPr>
            <p:ph type="sldNum" sz="quarter" idx="4"/>
          </p:nvPr>
        </p:nvSpPr>
        <p:spPr>
          <a:xfrm>
            <a:off x="6749566" y="5456630"/>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5448676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27" name="Text Placeholder 7"/>
          <p:cNvSpPr>
            <a:spLocks noGrp="1"/>
          </p:cNvSpPr>
          <p:nvPr>
            <p:ph type="body" sz="quarter" idx="10" hasCustomPrompt="1"/>
          </p:nvPr>
        </p:nvSpPr>
        <p:spPr>
          <a:xfrm>
            <a:off x="-21644" y="974559"/>
            <a:ext cx="5298193" cy="369332"/>
          </a:xfrm>
          <a:prstGeom prst="rect">
            <a:avLst/>
          </a:prstGeom>
          <a:solidFill>
            <a:srgbClr val="E32119"/>
          </a:solidFill>
          <a:ln>
            <a:noFill/>
          </a:ln>
        </p:spPr>
        <p:txBody>
          <a:bodyPr vert="horz" wrap="none" lIns="574322" tIns="0" rIns="95720" bIns="0" anchor="ctr"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4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THANK YOU</a:t>
            </a:r>
            <a:endParaRPr lang="fr-FR" sz="4300" b="1" dirty="0" smtClean="0">
              <a:solidFill>
                <a:srgbClr val="E32119"/>
              </a:solidFill>
              <a:latin typeface="Arial"/>
              <a:cs typeface="Arial"/>
            </a:endParaRPr>
          </a:p>
        </p:txBody>
      </p:sp>
      <p:pic>
        <p:nvPicPr>
          <p:cNvPr id="18" name="Picture 17" descr="10914100_RMR_PPT_Master_BG_A4_1.4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2808" t="72646" r="3693" b="11962"/>
          <a:stretch/>
        </p:blipFill>
        <p:spPr>
          <a:xfrm>
            <a:off x="439325" y="4614413"/>
            <a:ext cx="1152950" cy="929324"/>
          </a:xfrm>
          <a:prstGeom prst="rect">
            <a:avLst/>
          </a:prstGeom>
        </p:spPr>
      </p:pic>
      <p:sp>
        <p:nvSpPr>
          <p:cNvPr id="29" name="Text Placeholder 7"/>
          <p:cNvSpPr>
            <a:spLocks noGrp="1"/>
          </p:cNvSpPr>
          <p:nvPr>
            <p:ph type="body" sz="quarter" idx="18" hasCustomPrompt="1"/>
          </p:nvPr>
        </p:nvSpPr>
        <p:spPr>
          <a:xfrm>
            <a:off x="-21643" y="2158514"/>
            <a:ext cx="5324323"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CONTACT NAME</a:t>
            </a:r>
            <a:endParaRPr lang="fr-FR" sz="4300" b="1" dirty="0" smtClean="0">
              <a:solidFill>
                <a:srgbClr val="E32119"/>
              </a:solidFill>
              <a:latin typeface="Arial"/>
              <a:cs typeface="Arial"/>
            </a:endParaRPr>
          </a:p>
        </p:txBody>
      </p:sp>
      <p:sp>
        <p:nvSpPr>
          <p:cNvPr id="30" name="Text Placeholder 7"/>
          <p:cNvSpPr>
            <a:spLocks noGrp="1"/>
          </p:cNvSpPr>
          <p:nvPr>
            <p:ph type="body" sz="quarter" idx="19" hasCustomPrompt="1"/>
          </p:nvPr>
        </p:nvSpPr>
        <p:spPr>
          <a:xfrm>
            <a:off x="-21643" y="2876727"/>
            <a:ext cx="3854326"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EMAIL</a:t>
            </a:r>
            <a:endParaRPr lang="fr-FR" sz="4300" b="1" dirty="0" smtClean="0">
              <a:solidFill>
                <a:srgbClr val="E32119"/>
              </a:solidFill>
              <a:latin typeface="Arial"/>
              <a:cs typeface="Arial"/>
            </a:endParaRPr>
          </a:p>
        </p:txBody>
      </p:sp>
      <p:sp>
        <p:nvSpPr>
          <p:cNvPr id="31" name="Text Placeholder 7"/>
          <p:cNvSpPr>
            <a:spLocks noGrp="1"/>
          </p:cNvSpPr>
          <p:nvPr>
            <p:ph type="body" sz="quarter" idx="20" hasCustomPrompt="1"/>
          </p:nvPr>
        </p:nvSpPr>
        <p:spPr>
          <a:xfrm>
            <a:off x="-21643" y="2517620"/>
            <a:ext cx="5760760"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smtClean="0"/>
              <a:t>CLICK TO ADD CONTACT NUMBER</a:t>
            </a:r>
            <a:endParaRPr lang="fr-FR" sz="4300" b="1" dirty="0" smtClean="0">
              <a:solidFill>
                <a:srgbClr val="E32119"/>
              </a:solidFill>
              <a:latin typeface="Arial"/>
              <a:cs typeface="Arial"/>
            </a:endParaRPr>
          </a:p>
        </p:txBody>
      </p:sp>
      <p:sp>
        <p:nvSpPr>
          <p:cNvPr id="2" name="Rectangle 1"/>
          <p:cNvSpPr/>
          <p:nvPr userDrawn="1"/>
        </p:nvSpPr>
        <p:spPr>
          <a:xfrm>
            <a:off x="2042851" y="5267739"/>
            <a:ext cx="5467470" cy="266501"/>
          </a:xfrm>
          <a:prstGeom prst="rect">
            <a:avLst/>
          </a:prstGeom>
        </p:spPr>
        <p:txBody>
          <a:bodyPr wrap="square" lIns="81043" tIns="40522" rIns="81043" bIns="40522" anchor="b">
            <a:spAutoFit/>
          </a:bodyPr>
          <a:lstStyle/>
          <a:p>
            <a:r>
              <a:rPr lang="en-GB" sz="600" dirty="0" smtClean="0">
                <a:latin typeface="Arial" panose="020B0604020202020204" pitchFamily="34" charset="0"/>
                <a:cs typeface="Arial" panose="020B0604020202020204" pitchFamily="34" charset="0"/>
              </a:rPr>
              <a:t>Royal Mail, the cruciform and all marks indicated with ® are registered trade marks of Royal Mail Group Ltd.</a:t>
            </a:r>
          </a:p>
          <a:p>
            <a:r>
              <a:rPr lang="en-GB" sz="600" dirty="0" smtClean="0">
                <a:latin typeface="Arial" panose="020B0604020202020204" pitchFamily="34" charset="0"/>
                <a:cs typeface="Arial" panose="020B0604020202020204" pitchFamily="34" charset="0"/>
              </a:rPr>
              <a:t>Royal Mail Group Ltd 2017. Registered Office: 100 Victoria Embankment, London EC4Y 0HQ. © Royal Mail Group Ltd 2017. All rights reserved.</a:t>
            </a:r>
            <a:endParaRPr lang="en-GB" sz="600" dirty="0">
              <a:latin typeface="Arial" panose="020B0604020202020204" pitchFamily="34" charset="0"/>
              <a:cs typeface="Arial" panose="020B0604020202020204" pitchFamily="34" charset="0"/>
            </a:endParaRPr>
          </a:p>
        </p:txBody>
      </p:sp>
      <p:grpSp>
        <p:nvGrpSpPr>
          <p:cNvPr id="19" name="Group 16"/>
          <p:cNvGrpSpPr/>
          <p:nvPr userDrawn="1"/>
        </p:nvGrpSpPr>
        <p:grpSpPr>
          <a:xfrm>
            <a:off x="7813675" y="5534240"/>
            <a:ext cx="1287670" cy="180759"/>
            <a:chOff x="8164619" y="6615952"/>
            <a:chExt cx="1695174" cy="242048"/>
          </a:xfrm>
        </p:grpSpPr>
        <p:grpSp>
          <p:nvGrpSpPr>
            <p:cNvPr id="32" name="Group 18"/>
            <p:cNvGrpSpPr/>
            <p:nvPr/>
          </p:nvGrpSpPr>
          <p:grpSpPr>
            <a:xfrm>
              <a:off x="8164619" y="6615952"/>
              <a:ext cx="1695174" cy="242048"/>
              <a:chOff x="8164619" y="6615952"/>
              <a:chExt cx="1695174" cy="242048"/>
            </a:xfrm>
          </p:grpSpPr>
          <p:sp>
            <p:nvSpPr>
              <p:cNvPr id="34" name="Rectangle 33"/>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Rectangle 34"/>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ectangle 35"/>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Rectangle 37"/>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Rectangle 38"/>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3" name="Rectangle 32"/>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0"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pic>
        <p:nvPicPr>
          <p:cNvPr id="20" name="Picture 19" descr="linkedin-logo.png"/>
          <p:cNvPicPr>
            <a:picLocks noChangeAspect="1"/>
          </p:cNvPicPr>
          <p:nvPr userDrawn="1"/>
        </p:nvPicPr>
        <p:blipFill rotWithShape="1">
          <a:blip r:embed="rId3">
            <a:extLst>
              <a:ext uri="{28A0092B-C50C-407E-A947-70E740481C1C}">
                <a14:useLocalDpi xmlns:a14="http://schemas.microsoft.com/office/drawing/2010/main" val="0"/>
              </a:ext>
            </a:extLst>
          </a:blip>
          <a:srcRect l="13339" r="13339"/>
          <a:stretch/>
        </p:blipFill>
        <p:spPr>
          <a:xfrm>
            <a:off x="687907" y="4256958"/>
            <a:ext cx="287746" cy="261625"/>
          </a:xfrm>
          <a:prstGeom prst="rect">
            <a:avLst/>
          </a:prstGeom>
        </p:spPr>
      </p:pic>
      <p:pic>
        <p:nvPicPr>
          <p:cNvPr id="21" name="Picture 20" descr="logo twitter.png"/>
          <p:cNvPicPr>
            <a:picLocks noChangeAspect="1"/>
          </p:cNvPicPr>
          <p:nvPr userDrawn="1"/>
        </p:nvPicPr>
        <p:blipFill rotWithShape="1">
          <a:blip r:embed="rId4">
            <a:extLst>
              <a:ext uri="{28A0092B-C50C-407E-A947-70E740481C1C}">
                <a14:useLocalDpi xmlns:a14="http://schemas.microsoft.com/office/drawing/2010/main" val="0"/>
              </a:ext>
            </a:extLst>
          </a:blip>
          <a:srcRect l="49897"/>
          <a:stretch/>
        </p:blipFill>
        <p:spPr>
          <a:xfrm>
            <a:off x="1033449" y="4256957"/>
            <a:ext cx="323567" cy="261625"/>
          </a:xfrm>
          <a:prstGeom prst="rect">
            <a:avLst/>
          </a:prstGeom>
        </p:spPr>
      </p:pic>
    </p:spTree>
    <p:extLst>
      <p:ext uri="{BB962C8B-B14F-4D97-AF65-F5344CB8AC3E}">
        <p14:creationId xmlns:p14="http://schemas.microsoft.com/office/powerpoint/2010/main" val="350955220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40">
          <p15:clr>
            <a:srgbClr val="FBAE40"/>
          </p15:clr>
        </p15:guide>
        <p15:guide id="2" orient="horz" pos="2160">
          <p15:clr>
            <a:srgbClr val="FBAE40"/>
          </p15:clr>
        </p15:guide>
        <p15:guide id="3" orient="horz" pos="4178">
          <p15:clr>
            <a:srgbClr val="FBAE40"/>
          </p15:clr>
        </p15:guide>
        <p15:guide id="4" pos="39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line title with text">
    <p:spTree>
      <p:nvGrpSpPr>
        <p:cNvPr id="1" name=""/>
        <p:cNvGrpSpPr/>
        <p:nvPr/>
      </p:nvGrpSpPr>
      <p:grpSpPr>
        <a:xfrm>
          <a:off x="0" y="0"/>
          <a:ext cx="0" cy="0"/>
          <a:chOff x="0" y="0"/>
          <a:chExt cx="0" cy="0"/>
        </a:xfrm>
      </p:grpSpPr>
      <p:grpSp>
        <p:nvGrpSpPr>
          <p:cNvPr id="25" name="Group 16"/>
          <p:cNvGrpSpPr/>
          <p:nvPr userDrawn="1"/>
        </p:nvGrpSpPr>
        <p:grpSpPr>
          <a:xfrm>
            <a:off x="7813675" y="5534240"/>
            <a:ext cx="1287670" cy="180759"/>
            <a:chOff x="8164619" y="6615952"/>
            <a:chExt cx="1695174" cy="242048"/>
          </a:xfrm>
        </p:grpSpPr>
        <p:grpSp>
          <p:nvGrpSpPr>
            <p:cNvPr id="26" name="Group 18"/>
            <p:cNvGrpSpPr/>
            <p:nvPr/>
          </p:nvGrpSpPr>
          <p:grpSpPr>
            <a:xfrm>
              <a:off x="8164619" y="6615952"/>
              <a:ext cx="1695174" cy="242048"/>
              <a:chOff x="8164619" y="6615952"/>
              <a:chExt cx="1695174" cy="242048"/>
            </a:xfrm>
          </p:grpSpPr>
          <p:sp>
            <p:nvSpPr>
              <p:cNvPr id="28" name="Rectangle 2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7" name="Rectangle 2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1" name="Text Placeholder 16"/>
          <p:cNvSpPr>
            <a:spLocks noGrp="1"/>
          </p:cNvSpPr>
          <p:nvPr>
            <p:ph type="body" sz="quarter" idx="14"/>
          </p:nvPr>
        </p:nvSpPr>
        <p:spPr>
          <a:xfrm>
            <a:off x="-32465" y="167716"/>
            <a:ext cx="7271652"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a:t>Click to edit Master text styles</a:t>
            </a:r>
          </a:p>
        </p:txBody>
      </p:sp>
      <p:sp>
        <p:nvSpPr>
          <p:cNvPr id="52" name="Text Placeholder 16"/>
          <p:cNvSpPr>
            <a:spLocks noGrp="1"/>
          </p:cNvSpPr>
          <p:nvPr>
            <p:ph type="body" sz="quarter" idx="15"/>
          </p:nvPr>
        </p:nvSpPr>
        <p:spPr>
          <a:xfrm>
            <a:off x="-32465" y="605470"/>
            <a:ext cx="7271652"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3" name="Text Placeholder 7"/>
          <p:cNvSpPr>
            <a:spLocks noGrp="1"/>
          </p:cNvSpPr>
          <p:nvPr>
            <p:ph type="body" sz="quarter" idx="12"/>
          </p:nvPr>
        </p:nvSpPr>
        <p:spPr>
          <a:xfrm>
            <a:off x="488661" y="1258240"/>
            <a:ext cx="7638945" cy="4237156"/>
          </a:xfrm>
          <a:prstGeom prst="rect">
            <a:avLst/>
          </a:prstGeom>
        </p:spPr>
        <p:txBody>
          <a:bodyPr vert="horz"/>
          <a:lstStyle>
            <a:lvl1pPr marL="142869" indent="-142869">
              <a:lnSpc>
                <a:spcPct val="100000"/>
              </a:lnSpc>
              <a:spcBef>
                <a:spcPts val="0"/>
              </a:spcBef>
              <a:spcAft>
                <a:spcPts val="1333"/>
              </a:spcAft>
              <a:buClr>
                <a:srgbClr val="E32119"/>
              </a:buClr>
              <a:buFont typeface="Wingdings" panose="05000000000000000000" pitchFamily="2" charset="2"/>
              <a:buChar char="§"/>
              <a:defRPr sz="1333" b="0" baseline="0">
                <a:solidFill>
                  <a:schemeClr val="tx1"/>
                </a:solidFill>
                <a:latin typeface="Arial"/>
              </a:defRPr>
            </a:lvl1pPr>
            <a:lvl2pPr marL="380985" indent="0">
              <a:lnSpc>
                <a:spcPct val="100000"/>
              </a:lnSpc>
              <a:spcBef>
                <a:spcPts val="0"/>
              </a:spcBef>
              <a:spcAft>
                <a:spcPts val="1333"/>
              </a:spcAft>
              <a:buClr>
                <a:srgbClr val="E32119"/>
              </a:buClr>
              <a:buFont typeface="Wingdings" panose="05000000000000000000" pitchFamily="2" charset="2"/>
              <a:buNone/>
              <a:defRPr sz="1333" b="0">
                <a:latin typeface="Arial"/>
              </a:defRPr>
            </a:lvl2pPr>
            <a:lvl3pPr marL="761970" indent="0">
              <a:lnSpc>
                <a:spcPct val="100000"/>
              </a:lnSpc>
              <a:spcBef>
                <a:spcPts val="0"/>
              </a:spcBef>
              <a:spcAft>
                <a:spcPts val="1333"/>
              </a:spcAft>
              <a:buClr>
                <a:srgbClr val="E32119"/>
              </a:buClr>
              <a:buFont typeface="Wingdings" panose="05000000000000000000" pitchFamily="2" charset="2"/>
              <a:buNone/>
              <a:defRPr sz="1333" b="0">
                <a:solidFill>
                  <a:schemeClr val="tx1"/>
                </a:solidFill>
                <a:latin typeface="Arial"/>
              </a:defRPr>
            </a:lvl3pPr>
            <a:lvl4pPr>
              <a:defRPr sz="1333"/>
            </a:lvl4pPr>
            <a:lvl5pPr>
              <a:defRPr sz="1333"/>
            </a:lvl5pPr>
          </a:lstStyle>
          <a:p>
            <a:pPr lvl="0"/>
            <a:r>
              <a:rPr lang="en-US" dirty="0"/>
              <a:t>Click to edit Master text styles</a:t>
            </a:r>
          </a:p>
          <a:p>
            <a:pPr lvl="1"/>
            <a:r>
              <a:rPr lang="en-US" dirty="0"/>
              <a:t>- Second level</a:t>
            </a:r>
          </a:p>
          <a:p>
            <a:pPr lvl="2"/>
            <a:r>
              <a:rPr lang="en-US" dirty="0"/>
              <a:t>- Third level</a:t>
            </a:r>
          </a:p>
        </p:txBody>
      </p:sp>
      <p:sp>
        <p:nvSpPr>
          <p:cNvPr id="24" name="Slide Number Placeholder 11"/>
          <p:cNvSpPr>
            <a:spLocks noGrp="1"/>
          </p:cNvSpPr>
          <p:nvPr>
            <p:ph type="sldNum" sz="quarter" idx="24"/>
          </p:nvPr>
        </p:nvSpPr>
        <p:spPr>
          <a:xfrm>
            <a:off x="8208875" y="5457032"/>
            <a:ext cx="502626" cy="304271"/>
          </a:xfrm>
          <a:prstGeom prst="rect">
            <a:avLst/>
          </a:prstGeom>
        </p:spPr>
        <p:txBody>
          <a:bodyPr vert="horz" lIns="91440" tIns="45720" rIns="91440" bIns="45720" rtlCol="0" anchor="ctr"/>
          <a:lstStyle>
            <a:lvl1pPr algn="ctr" fontAlgn="auto">
              <a:spcBef>
                <a:spcPts val="0"/>
              </a:spcBef>
              <a:spcAft>
                <a:spcPts val="0"/>
              </a:spcAft>
              <a:defRPr sz="917"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1743921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49194"/>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78" r:id="rId3"/>
    <p:sldLayoutId id="2147483679" r:id="rId4"/>
    <p:sldLayoutId id="2147483674" r:id="rId5"/>
    <p:sldLayoutId id="2147483680" r:id="rId6"/>
    <p:sldLayoutId id="2147483681" r:id="rId7"/>
    <p:sldLayoutId id="2147483677" r:id="rId8"/>
    <p:sldLayoutId id="2147483684" r:id="rId9"/>
    <p:sldLayoutId id="2147483685" r:id="rId10"/>
    <p:sldLayoutId id="2147483686" r:id="rId11"/>
    <p:sldLayoutId id="2147483687" r:id="rId12"/>
  </p:sldLayoutIdLst>
  <p:timing>
    <p:tnLst>
      <p:par>
        <p:cTn id="1" dur="indefinite" restart="never" nodeType="tmRoot"/>
      </p:par>
    </p:tnLst>
  </p:timing>
  <p:hf hdr="0" ftr="0"/>
  <p:txStyles>
    <p:titleStyle>
      <a:lvl1pPr algn="ctr" defTabSz="405216" rtl="0" eaLnBrk="1" latinLnBrk="0" hangingPunct="1">
        <a:spcBef>
          <a:spcPct val="0"/>
        </a:spcBef>
        <a:buNone/>
        <a:defRPr sz="3900" kern="1200">
          <a:solidFill>
            <a:schemeClr val="tx1"/>
          </a:solidFill>
          <a:latin typeface="+mj-lt"/>
          <a:ea typeface="+mj-ea"/>
          <a:cs typeface="+mj-cs"/>
        </a:defRPr>
      </a:lvl1pPr>
    </p:titleStyle>
    <p:body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emf"/><Relationship Id="rId5" Type="http://schemas.microsoft.com/office/2007/relationships/hdphoto" Target="../media/hdphoto2.wdp"/><Relationship Id="rId4" Type="http://schemas.openxmlformats.org/officeDocument/2006/relationships/image" Target="../media/image19.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 y="954042"/>
            <a:ext cx="5091192" cy="430887"/>
          </a:xfrm>
        </p:spPr>
        <p:txBody>
          <a:bodyPr/>
          <a:lstStyle/>
          <a:p>
            <a:r>
              <a:rPr lang="en-US" dirty="0" smtClean="0"/>
              <a:t>PROGRAMMATIC MAIL</a:t>
            </a:r>
            <a:endParaRPr lang="en-US" dirty="0"/>
          </a:p>
        </p:txBody>
      </p:sp>
      <p:sp>
        <p:nvSpPr>
          <p:cNvPr id="8" name="Text Placeholder 7"/>
          <p:cNvSpPr>
            <a:spLocks noGrp="1"/>
          </p:cNvSpPr>
          <p:nvPr>
            <p:ph type="body" sz="quarter" idx="13"/>
          </p:nvPr>
        </p:nvSpPr>
        <p:spPr/>
        <p:txBody>
          <a:bodyPr/>
          <a:lstStyle/>
          <a:p>
            <a:endParaRPr lang="en-US" dirty="0"/>
          </a:p>
        </p:txBody>
      </p:sp>
      <p:sp>
        <p:nvSpPr>
          <p:cNvPr id="9" name="Text Placeholder 8"/>
          <p:cNvSpPr>
            <a:spLocks noGrp="1"/>
          </p:cNvSpPr>
          <p:nvPr>
            <p:ph type="body" sz="quarter" idx="14"/>
          </p:nvPr>
        </p:nvSpPr>
        <p:spPr>
          <a:xfrm>
            <a:off x="3" y="1384929"/>
            <a:ext cx="5319203" cy="430887"/>
          </a:xfrm>
        </p:spPr>
        <p:txBody>
          <a:bodyPr/>
          <a:lstStyle/>
          <a:p>
            <a:r>
              <a:rPr lang="en-US" dirty="0" smtClean="0"/>
              <a:t>SMART MAIL DELIVERS</a:t>
            </a:r>
            <a:endParaRPr lang="en-US" dirty="0"/>
          </a:p>
        </p:txBody>
      </p:sp>
      <p:sp>
        <p:nvSpPr>
          <p:cNvPr id="2" name="Text Placeholder 1"/>
          <p:cNvSpPr>
            <a:spLocks noGrp="1"/>
          </p:cNvSpPr>
          <p:nvPr>
            <p:ph type="body" sz="quarter" idx="15"/>
          </p:nvPr>
        </p:nvSpPr>
        <p:spPr>
          <a:xfrm>
            <a:off x="3" y="1815816"/>
            <a:ext cx="4586310" cy="430887"/>
          </a:xfrm>
        </p:spPr>
        <p:txBody>
          <a:bodyPr/>
          <a:lstStyle/>
          <a:p>
            <a:r>
              <a:rPr lang="en-US" dirty="0" smtClean="0"/>
              <a:t>SMARTER RESULTS</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562539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4" y="167716"/>
            <a:ext cx="5201213" cy="451167"/>
          </a:xfrm>
        </p:spPr>
        <p:txBody>
          <a:bodyPr/>
          <a:lstStyle/>
          <a:p>
            <a:r>
              <a:rPr lang="en-GB" dirty="0"/>
              <a:t>AND BUILDS ON THE </a:t>
            </a:r>
            <a:r>
              <a:rPr lang="en-GB" dirty="0" smtClean="0"/>
              <a:t>LOVE</a:t>
            </a:r>
            <a:endParaRPr lang="en-GB" dirty="0"/>
          </a:p>
        </p:txBody>
      </p:sp>
      <p:sp>
        <p:nvSpPr>
          <p:cNvPr id="10" name="Text Placeholder 9"/>
          <p:cNvSpPr>
            <a:spLocks noGrp="1"/>
          </p:cNvSpPr>
          <p:nvPr>
            <p:ph type="body" sz="quarter" idx="15"/>
          </p:nvPr>
        </p:nvSpPr>
        <p:spPr>
          <a:xfrm>
            <a:off x="-32464" y="612658"/>
            <a:ext cx="5670252" cy="451167"/>
          </a:xfrm>
        </p:spPr>
        <p:txBody>
          <a:bodyPr/>
          <a:lstStyle/>
          <a:p>
            <a:r>
              <a:rPr lang="en-GB" dirty="0"/>
              <a:t>CONSUMERS </a:t>
            </a:r>
            <a:r>
              <a:rPr lang="en-GB" dirty="0" smtClean="0"/>
              <a:t>HAVE </a:t>
            </a:r>
            <a:r>
              <a:rPr lang="en-GB" dirty="0"/>
              <a:t>FOR </a:t>
            </a:r>
            <a:r>
              <a:rPr lang="en-GB" dirty="0" smtClean="0"/>
              <a:t>MAIL</a:t>
            </a:r>
            <a:endParaRPr lang="en-GB" dirty="0"/>
          </a:p>
        </p:txBody>
      </p:sp>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10</a:t>
            </a:fld>
            <a:endParaRPr lang="en-US" dirty="0"/>
          </a:p>
        </p:txBody>
      </p:sp>
      <p:sp>
        <p:nvSpPr>
          <p:cNvPr id="11" name="Rectangle 10"/>
          <p:cNvSpPr/>
          <p:nvPr/>
        </p:nvSpPr>
        <p:spPr>
          <a:xfrm>
            <a:off x="475889" y="5369545"/>
            <a:ext cx="6377435" cy="220335"/>
          </a:xfrm>
          <a:prstGeom prst="rect">
            <a:avLst/>
          </a:prstGeom>
        </p:spPr>
        <p:txBody>
          <a:bodyPr wrap="square" lIns="81043" tIns="40522" rIns="81043" bIns="40522" anchor="b">
            <a:spAutoFit/>
          </a:bodyPr>
          <a:lstStyle/>
          <a:p>
            <a:r>
              <a:rPr lang="en-US" sz="900" dirty="0">
                <a:latin typeface="Arial" panose="020B0604020202020204" pitchFamily="34" charset="0"/>
                <a:cs typeface="Arial" panose="020B0604020202020204" pitchFamily="34" charset="0"/>
              </a:rPr>
              <a:t>Source: Royal Mail </a:t>
            </a:r>
            <a:r>
              <a:rPr lang="en-US" sz="900" dirty="0" err="1">
                <a:latin typeface="Arial" panose="020B0604020202020204" pitchFamily="34" charset="0"/>
                <a:cs typeface="Arial" panose="020B0604020202020204" pitchFamily="34" charset="0"/>
              </a:rPr>
              <a:t>MarketReach</a:t>
            </a:r>
            <a:r>
              <a:rPr lang="en-US" sz="900" dirty="0">
                <a:latin typeface="Arial" panose="020B0604020202020204" pitchFamily="34" charset="0"/>
                <a:cs typeface="Arial" panose="020B0604020202020204" pitchFamily="34" charset="0"/>
              </a:rPr>
              <a:t>, Ethnographic Quant, Trinity McQueen, 2014, Mail JIC, *JD Williams case study</a:t>
            </a:r>
            <a:endParaRPr lang="en-GB" sz="900" dirty="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62856276"/>
              </p:ext>
            </p:extLst>
          </p:nvPr>
        </p:nvGraphicFramePr>
        <p:xfrm>
          <a:off x="890416" y="1747999"/>
          <a:ext cx="2041154" cy="1791448"/>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1337702" y="2075348"/>
            <a:ext cx="1136752" cy="1136752"/>
          </a:xfrm>
          <a:prstGeom prst="ellipse">
            <a:avLst/>
          </a:prstGeom>
          <a:solidFill>
            <a:schemeClr val="bg1"/>
          </a:solidFill>
          <a:ln>
            <a:noFill/>
          </a:ln>
          <a:effectLst>
            <a:outerShdw blurRad="762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544383" y="2714963"/>
            <a:ext cx="710451" cy="369332"/>
          </a:xfrm>
          <a:prstGeom prst="rect">
            <a:avLst/>
          </a:prstGeom>
        </p:spPr>
        <p:txBody>
          <a:bodyPr wrap="none" anchor="ctr">
            <a:spAutoFit/>
          </a:bodyPr>
          <a:lstStyle/>
          <a:p>
            <a:pPr algn="ctr"/>
            <a:r>
              <a:rPr lang="en-US" b="1" dirty="0" smtClean="0">
                <a:solidFill>
                  <a:schemeClr val="accent2"/>
                </a:solidFill>
                <a:latin typeface="Arial" charset="0"/>
                <a:ea typeface="Arial" charset="0"/>
                <a:cs typeface="Arial" charset="0"/>
              </a:rPr>
              <a:t>days</a:t>
            </a:r>
            <a:endParaRPr lang="en-US" b="1" baseline="30000" dirty="0">
              <a:solidFill>
                <a:schemeClr val="accent2"/>
              </a:solidFill>
              <a:latin typeface="Arial" charset="0"/>
              <a:ea typeface="Arial" charset="0"/>
              <a:cs typeface="Arial" charset="0"/>
            </a:endParaRPr>
          </a:p>
        </p:txBody>
      </p:sp>
      <p:sp>
        <p:nvSpPr>
          <p:cNvPr id="16" name="TextBox 15"/>
          <p:cNvSpPr txBox="1"/>
          <p:nvPr/>
        </p:nvSpPr>
        <p:spPr>
          <a:xfrm>
            <a:off x="1011052" y="3427653"/>
            <a:ext cx="1799882" cy="502573"/>
          </a:xfrm>
          <a:prstGeom prst="rect">
            <a:avLst/>
          </a:prstGeom>
          <a:noFill/>
        </p:spPr>
        <p:txBody>
          <a:bodyPr wrap="square" rtlCol="0" anchor="t">
            <a:spAutoFit/>
          </a:bodyPr>
          <a:lstStyle/>
          <a:p>
            <a:pPr algn="ctr"/>
            <a:r>
              <a:rPr lang="en-US" sz="1333" b="1" dirty="0" smtClean="0">
                <a:latin typeface="Arial"/>
              </a:rPr>
              <a:t>Mail is kept in the home (on average)</a:t>
            </a:r>
            <a:endParaRPr lang="en-US" sz="1333" b="1" dirty="0">
              <a:latin typeface="Arial"/>
            </a:endParaRPr>
          </a:p>
        </p:txBody>
      </p:sp>
      <p:sp>
        <p:nvSpPr>
          <p:cNvPr id="17" name="Rectangle 16"/>
          <p:cNvSpPr/>
          <p:nvPr/>
        </p:nvSpPr>
        <p:spPr>
          <a:xfrm>
            <a:off x="1458173" y="2092435"/>
            <a:ext cx="870751" cy="830997"/>
          </a:xfrm>
          <a:prstGeom prst="rect">
            <a:avLst/>
          </a:prstGeom>
        </p:spPr>
        <p:txBody>
          <a:bodyPr wrap="none" anchor="ctr">
            <a:spAutoFit/>
          </a:bodyPr>
          <a:lstStyle/>
          <a:p>
            <a:pPr algn="ctr"/>
            <a:r>
              <a:rPr lang="en-US" sz="4800" b="1" dirty="0" smtClean="0">
                <a:solidFill>
                  <a:schemeClr val="accent2"/>
                </a:solidFill>
                <a:latin typeface="Arial" charset="0"/>
                <a:ea typeface="Arial" charset="0"/>
                <a:cs typeface="Arial" charset="0"/>
              </a:rPr>
              <a:t>17</a:t>
            </a:r>
            <a:endParaRPr lang="en-US" sz="4800" dirty="0">
              <a:solidFill>
                <a:schemeClr val="accent2"/>
              </a:solidFill>
            </a:endParaRPr>
          </a:p>
        </p:txBody>
      </p:sp>
      <p:graphicFrame>
        <p:nvGraphicFramePr>
          <p:cNvPr id="19" name="Chart 18"/>
          <p:cNvGraphicFramePr/>
          <p:nvPr>
            <p:extLst>
              <p:ext uri="{D42A27DB-BD31-4B8C-83A1-F6EECF244321}">
                <p14:modId xmlns:p14="http://schemas.microsoft.com/office/powerpoint/2010/main" val="759856803"/>
              </p:ext>
            </p:extLst>
          </p:nvPr>
        </p:nvGraphicFramePr>
        <p:xfrm>
          <a:off x="3330619" y="1747999"/>
          <a:ext cx="2041154" cy="1791448"/>
        </p:xfrm>
        <a:graphic>
          <a:graphicData uri="http://schemas.openxmlformats.org/drawingml/2006/chart">
            <c:chart xmlns:c="http://schemas.openxmlformats.org/drawingml/2006/chart" xmlns:r="http://schemas.openxmlformats.org/officeDocument/2006/relationships" r:id="rId4"/>
          </a:graphicData>
        </a:graphic>
      </p:graphicFrame>
      <p:sp>
        <p:nvSpPr>
          <p:cNvPr id="20" name="Oval 19"/>
          <p:cNvSpPr/>
          <p:nvPr/>
        </p:nvSpPr>
        <p:spPr>
          <a:xfrm>
            <a:off x="3777905" y="2075348"/>
            <a:ext cx="1136752" cy="1136752"/>
          </a:xfrm>
          <a:prstGeom prst="ellipse">
            <a:avLst/>
          </a:prstGeom>
          <a:solidFill>
            <a:schemeClr val="bg1"/>
          </a:solidFill>
          <a:ln>
            <a:noFill/>
          </a:ln>
          <a:effectLst>
            <a:outerShdw blurRad="762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853942" y="2762818"/>
            <a:ext cx="971740" cy="338554"/>
          </a:xfrm>
          <a:prstGeom prst="rect">
            <a:avLst/>
          </a:prstGeom>
        </p:spPr>
        <p:txBody>
          <a:bodyPr wrap="none" anchor="ctr">
            <a:spAutoFit/>
          </a:bodyPr>
          <a:lstStyle/>
          <a:p>
            <a:pPr algn="ctr"/>
            <a:r>
              <a:rPr lang="en-US" sz="1600" b="1" dirty="0" smtClean="0">
                <a:solidFill>
                  <a:schemeClr val="accent3"/>
                </a:solidFill>
                <a:latin typeface="Arial" charset="0"/>
                <a:ea typeface="Arial" charset="0"/>
                <a:cs typeface="Arial" charset="0"/>
              </a:rPr>
              <a:t>minutes</a:t>
            </a:r>
            <a:endParaRPr lang="en-US" sz="1600" b="1" baseline="30000" dirty="0">
              <a:solidFill>
                <a:schemeClr val="accent3"/>
              </a:solidFill>
              <a:latin typeface="Arial" charset="0"/>
              <a:ea typeface="Arial" charset="0"/>
              <a:cs typeface="Arial" charset="0"/>
            </a:endParaRPr>
          </a:p>
        </p:txBody>
      </p:sp>
      <p:sp>
        <p:nvSpPr>
          <p:cNvPr id="22" name="TextBox 21"/>
          <p:cNvSpPr txBox="1"/>
          <p:nvPr/>
        </p:nvSpPr>
        <p:spPr>
          <a:xfrm>
            <a:off x="3258324" y="3427653"/>
            <a:ext cx="2185744" cy="502573"/>
          </a:xfrm>
          <a:prstGeom prst="rect">
            <a:avLst/>
          </a:prstGeom>
          <a:noFill/>
        </p:spPr>
        <p:txBody>
          <a:bodyPr wrap="square" rtlCol="0" anchor="t">
            <a:spAutoFit/>
          </a:bodyPr>
          <a:lstStyle/>
          <a:p>
            <a:pPr algn="ctr"/>
            <a:r>
              <a:rPr lang="en-US" sz="1333" b="1" dirty="0" smtClean="0">
                <a:latin typeface="Arial"/>
              </a:rPr>
              <a:t>How long people spend with mail (on average)</a:t>
            </a:r>
            <a:endParaRPr lang="en-US" sz="1333" b="1" dirty="0">
              <a:latin typeface="Arial"/>
            </a:endParaRPr>
          </a:p>
        </p:txBody>
      </p:sp>
      <p:sp>
        <p:nvSpPr>
          <p:cNvPr id="23" name="Rectangle 22"/>
          <p:cNvSpPr/>
          <p:nvPr/>
        </p:nvSpPr>
        <p:spPr>
          <a:xfrm>
            <a:off x="3889171" y="2097497"/>
            <a:ext cx="870751" cy="830997"/>
          </a:xfrm>
          <a:prstGeom prst="rect">
            <a:avLst/>
          </a:prstGeom>
        </p:spPr>
        <p:txBody>
          <a:bodyPr wrap="none">
            <a:spAutoFit/>
          </a:bodyPr>
          <a:lstStyle/>
          <a:p>
            <a:pPr algn="ctr"/>
            <a:r>
              <a:rPr lang="en-US" sz="4800" b="1" dirty="0" smtClean="0">
                <a:solidFill>
                  <a:schemeClr val="accent3"/>
                </a:solidFill>
                <a:latin typeface="Arial" charset="0"/>
                <a:ea typeface="Arial" charset="0"/>
                <a:cs typeface="Arial" charset="0"/>
              </a:rPr>
              <a:t>16</a:t>
            </a:r>
            <a:endParaRPr lang="en-US" sz="4800" dirty="0">
              <a:solidFill>
                <a:schemeClr val="accent3"/>
              </a:solidFill>
            </a:endParaRPr>
          </a:p>
        </p:txBody>
      </p:sp>
      <p:sp>
        <p:nvSpPr>
          <p:cNvPr id="30" name="TextBox 29"/>
          <p:cNvSpPr txBox="1"/>
          <p:nvPr/>
        </p:nvSpPr>
        <p:spPr>
          <a:xfrm>
            <a:off x="5763649" y="3427653"/>
            <a:ext cx="2043190" cy="502573"/>
          </a:xfrm>
          <a:prstGeom prst="rect">
            <a:avLst/>
          </a:prstGeom>
          <a:noFill/>
        </p:spPr>
        <p:txBody>
          <a:bodyPr wrap="square" rtlCol="0" anchor="t">
            <a:spAutoFit/>
          </a:bodyPr>
          <a:lstStyle/>
          <a:p>
            <a:pPr algn="ctr"/>
            <a:r>
              <a:rPr lang="en-US" sz="1333" b="1" smtClean="0">
                <a:latin typeface="Arial"/>
              </a:rPr>
              <a:t>Conversion uplift </a:t>
            </a:r>
            <a:r>
              <a:rPr lang="en-GB" sz="1333" b="1" dirty="0" smtClean="0">
                <a:latin typeface="Arial"/>
              </a:rPr>
              <a:t>with Programmatic Mail*</a:t>
            </a:r>
            <a:endParaRPr lang="en-US" sz="1333" b="1" dirty="0">
              <a:latin typeface="Arial"/>
            </a:endParaRPr>
          </a:p>
        </p:txBody>
      </p:sp>
      <p:graphicFrame>
        <p:nvGraphicFramePr>
          <p:cNvPr id="32" name="Chart 31"/>
          <p:cNvGraphicFramePr/>
          <p:nvPr>
            <p:extLst>
              <p:ext uri="{D42A27DB-BD31-4B8C-83A1-F6EECF244321}">
                <p14:modId xmlns:p14="http://schemas.microsoft.com/office/powerpoint/2010/main" val="1984560312"/>
              </p:ext>
            </p:extLst>
          </p:nvPr>
        </p:nvGraphicFramePr>
        <p:xfrm>
          <a:off x="5770821" y="1750253"/>
          <a:ext cx="2036018" cy="1786940"/>
        </p:xfrm>
        <a:graphic>
          <a:graphicData uri="http://schemas.openxmlformats.org/drawingml/2006/chart">
            <c:chart xmlns:c="http://schemas.openxmlformats.org/drawingml/2006/chart" xmlns:r="http://schemas.openxmlformats.org/officeDocument/2006/relationships" r:id="rId5"/>
          </a:graphicData>
        </a:graphic>
      </p:graphicFrame>
      <p:sp>
        <p:nvSpPr>
          <p:cNvPr id="33" name="Oval 32"/>
          <p:cNvSpPr/>
          <p:nvPr/>
        </p:nvSpPr>
        <p:spPr>
          <a:xfrm>
            <a:off x="6224957" y="2081579"/>
            <a:ext cx="1124290" cy="1124290"/>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247520" y="2291801"/>
            <a:ext cx="1059907" cy="707886"/>
          </a:xfrm>
          <a:prstGeom prst="rect">
            <a:avLst/>
          </a:prstGeom>
        </p:spPr>
        <p:txBody>
          <a:bodyPr wrap="none" anchor="ctr">
            <a:spAutoFit/>
          </a:bodyPr>
          <a:lstStyle/>
          <a:p>
            <a:pPr algn="ctr"/>
            <a:r>
              <a:rPr lang="en-US" sz="4000" b="1" dirty="0" smtClean="0">
                <a:solidFill>
                  <a:schemeClr val="accent5"/>
                </a:solidFill>
                <a:latin typeface="Arial" charset="0"/>
                <a:ea typeface="Arial" charset="0"/>
                <a:cs typeface="Arial" charset="0"/>
              </a:rPr>
              <a:t>14</a:t>
            </a:r>
            <a:r>
              <a:rPr lang="en-US" sz="4000" b="1" baseline="30000" dirty="0" smtClean="0">
                <a:solidFill>
                  <a:schemeClr val="accent5"/>
                </a:solidFill>
                <a:latin typeface="Arial" charset="0"/>
                <a:ea typeface="Arial" charset="0"/>
                <a:cs typeface="Arial" charset="0"/>
              </a:rPr>
              <a:t>%</a:t>
            </a:r>
            <a:endParaRPr lang="en-US" sz="4000" b="1" baseline="30000" dirty="0">
              <a:solidFill>
                <a:schemeClr val="accent5"/>
              </a:solidFill>
              <a:latin typeface="Arial" charset="0"/>
              <a:ea typeface="Arial" charset="0"/>
              <a:cs typeface="Arial" charset="0"/>
            </a:endParaRPr>
          </a:p>
        </p:txBody>
      </p:sp>
    </p:spTree>
    <p:extLst>
      <p:ext uri="{BB962C8B-B14F-4D97-AF65-F5344CB8AC3E}">
        <p14:creationId xmlns:p14="http://schemas.microsoft.com/office/powerpoint/2010/main" val="10232251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par>
                                <p:cTn id="8" presetID="21"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1000"/>
                                        <p:tgtEl>
                                          <p:spTgt spid="19"/>
                                        </p:tgtEl>
                                      </p:cBhvr>
                                    </p:animEffect>
                                  </p:childTnLst>
                                </p:cTn>
                              </p:par>
                              <p:par>
                                <p:cTn id="11" presetID="21" presetClass="entr" presetSubtype="1" fill="hold" grpId="0" nodeType="withEffect">
                                  <p:stCondLst>
                                    <p:cond delay="60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9" grpId="0">
        <p:bldAsOne/>
      </p:bldGraphic>
      <p:bldGraphic spid="3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167716"/>
            <a:ext cx="8138940" cy="451167"/>
          </a:xfrm>
        </p:spPr>
        <p:txBody>
          <a:bodyPr/>
          <a:lstStyle/>
          <a:p>
            <a:r>
              <a:rPr lang="en-GB" dirty="0" smtClean="0"/>
              <a:t>ADDING MAIL TO THE MARKETING MIX CAN</a:t>
            </a:r>
            <a:endParaRPr lang="en-GB" dirty="0"/>
          </a:p>
        </p:txBody>
      </p:sp>
      <p:sp>
        <p:nvSpPr>
          <p:cNvPr id="3" name="Text Placeholder 2"/>
          <p:cNvSpPr>
            <a:spLocks noGrp="1"/>
          </p:cNvSpPr>
          <p:nvPr>
            <p:ph type="body" sz="quarter" idx="15"/>
          </p:nvPr>
        </p:nvSpPr>
        <p:spPr>
          <a:xfrm>
            <a:off x="-32464" y="612658"/>
            <a:ext cx="6246179" cy="451167"/>
          </a:xfrm>
        </p:spPr>
        <p:txBody>
          <a:bodyPr/>
          <a:lstStyle/>
          <a:p>
            <a:r>
              <a:rPr lang="en-GB" dirty="0" smtClean="0"/>
              <a:t>BOOST ROI BY AS MUCH AS 12%</a:t>
            </a:r>
            <a:endParaRPr lang="en-GB" dirty="0"/>
          </a:p>
        </p:txBody>
      </p:sp>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11</a:t>
            </a:fld>
            <a:endParaRPr lang="en-US" dirty="0"/>
          </a:p>
        </p:txBody>
      </p:sp>
      <p:sp>
        <p:nvSpPr>
          <p:cNvPr id="7" name="Rectangle 6"/>
          <p:cNvSpPr/>
          <p:nvPr/>
        </p:nvSpPr>
        <p:spPr>
          <a:xfrm>
            <a:off x="475889" y="5369545"/>
            <a:ext cx="6377435" cy="220335"/>
          </a:xfrm>
          <a:prstGeom prst="rect">
            <a:avLst/>
          </a:prstGeom>
        </p:spPr>
        <p:txBody>
          <a:bodyPr wrap="square" lIns="81043" tIns="40522" rIns="81043" bIns="40522" anchor="b">
            <a:spAutoFit/>
          </a:bodyPr>
          <a:lstStyle/>
          <a:p>
            <a:r>
              <a:rPr lang="en-US" sz="900" dirty="0">
                <a:latin typeface="Arial" panose="020B0604020202020204" pitchFamily="34" charset="0"/>
                <a:cs typeface="Arial" panose="020B0604020202020204" pitchFamily="34" charset="0"/>
              </a:rPr>
              <a:t>Source: Mail in Uncertain Times 2017, IPA </a:t>
            </a:r>
            <a:r>
              <a:rPr lang="en-US" sz="900" dirty="0" err="1">
                <a:latin typeface="Arial" panose="020B0604020202020204" pitchFamily="34" charset="0"/>
                <a:cs typeface="Arial" panose="020B0604020202020204" pitchFamily="34" charset="0"/>
              </a:rPr>
              <a:t>TouchPoints</a:t>
            </a:r>
            <a:r>
              <a:rPr lang="en-US" sz="900" dirty="0">
                <a:latin typeface="Arial" panose="020B0604020202020204" pitchFamily="34" charset="0"/>
                <a:cs typeface="Arial" panose="020B0604020202020204" pitchFamily="34" charset="0"/>
              </a:rPr>
              <a:t> 2016, Valued Mail 2014, Quadrangle 2014 </a:t>
            </a:r>
            <a:endParaRPr lang="en-GB" sz="900"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1927034083"/>
              </p:ext>
            </p:extLst>
          </p:nvPr>
        </p:nvGraphicFramePr>
        <p:xfrm>
          <a:off x="433554" y="1511659"/>
          <a:ext cx="2073240" cy="1819609"/>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919191" y="1882763"/>
            <a:ext cx="1080689" cy="1080687"/>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52572" y="2061170"/>
            <a:ext cx="1208892" cy="707886"/>
          </a:xfrm>
          <a:prstGeom prst="rect">
            <a:avLst/>
          </a:prstGeom>
        </p:spPr>
        <p:txBody>
          <a:bodyPr wrap="square" anchor="ctr">
            <a:spAutoFit/>
          </a:bodyPr>
          <a:lstStyle/>
          <a:p>
            <a:pPr algn="ctr"/>
            <a:r>
              <a:rPr lang="en-US" sz="4000" b="1" dirty="0" smtClean="0">
                <a:solidFill>
                  <a:schemeClr val="accent1"/>
                </a:solidFill>
                <a:latin typeface="Arial" charset="0"/>
                <a:ea typeface="Arial" charset="0"/>
                <a:cs typeface="Arial" charset="0"/>
              </a:rPr>
              <a:t>70</a:t>
            </a:r>
            <a:r>
              <a:rPr lang="en-US" sz="4000" b="1" baseline="30000" dirty="0" smtClean="0">
                <a:solidFill>
                  <a:schemeClr val="accent1"/>
                </a:solidFill>
                <a:latin typeface="Arial" charset="0"/>
                <a:ea typeface="Arial" charset="0"/>
                <a:cs typeface="Arial" charset="0"/>
              </a:rPr>
              <a:t>%</a:t>
            </a:r>
            <a:endParaRPr lang="en-US" sz="4000" b="1" baseline="30000" dirty="0">
              <a:solidFill>
                <a:schemeClr val="accent1"/>
              </a:solidFill>
              <a:latin typeface="Arial" charset="0"/>
              <a:ea typeface="Arial" charset="0"/>
              <a:cs typeface="Arial" charset="0"/>
            </a:endParaRPr>
          </a:p>
        </p:txBody>
      </p:sp>
      <p:graphicFrame>
        <p:nvGraphicFramePr>
          <p:cNvPr id="15" name="Chart 14"/>
          <p:cNvGraphicFramePr/>
          <p:nvPr>
            <p:extLst>
              <p:ext uri="{D42A27DB-BD31-4B8C-83A1-F6EECF244321}">
                <p14:modId xmlns:p14="http://schemas.microsoft.com/office/powerpoint/2010/main" val="1460952574"/>
              </p:ext>
            </p:extLst>
          </p:nvPr>
        </p:nvGraphicFramePr>
        <p:xfrm>
          <a:off x="2463006" y="1511659"/>
          <a:ext cx="2073240" cy="1819609"/>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p:cNvSpPr/>
          <p:nvPr/>
        </p:nvSpPr>
        <p:spPr>
          <a:xfrm>
            <a:off x="2948643" y="1882763"/>
            <a:ext cx="1080689" cy="1080687"/>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882024" y="2061170"/>
            <a:ext cx="1208892" cy="707886"/>
          </a:xfrm>
          <a:prstGeom prst="rect">
            <a:avLst/>
          </a:prstGeom>
        </p:spPr>
        <p:txBody>
          <a:bodyPr wrap="square" anchor="ctr">
            <a:spAutoFit/>
          </a:bodyPr>
          <a:lstStyle/>
          <a:p>
            <a:pPr algn="ctr"/>
            <a:r>
              <a:rPr lang="en-US" sz="4000" b="1" dirty="0" smtClean="0">
                <a:solidFill>
                  <a:schemeClr val="accent2"/>
                </a:solidFill>
                <a:latin typeface="Arial" charset="0"/>
                <a:ea typeface="Arial" charset="0"/>
                <a:cs typeface="Arial" charset="0"/>
              </a:rPr>
              <a:t>90</a:t>
            </a:r>
            <a:r>
              <a:rPr lang="en-US" sz="4000" b="1" baseline="30000" dirty="0" smtClean="0">
                <a:solidFill>
                  <a:schemeClr val="accent2"/>
                </a:solidFill>
                <a:latin typeface="Arial" charset="0"/>
                <a:ea typeface="Arial" charset="0"/>
                <a:cs typeface="Arial" charset="0"/>
              </a:rPr>
              <a:t>%</a:t>
            </a:r>
            <a:endParaRPr lang="en-US" sz="4000" b="1" baseline="30000" dirty="0">
              <a:solidFill>
                <a:schemeClr val="accent2"/>
              </a:solidFill>
              <a:latin typeface="Arial" charset="0"/>
              <a:ea typeface="Arial" charset="0"/>
              <a:cs typeface="Arial" charset="0"/>
            </a:endParaRPr>
          </a:p>
        </p:txBody>
      </p:sp>
      <p:graphicFrame>
        <p:nvGraphicFramePr>
          <p:cNvPr id="19" name="Chart 18"/>
          <p:cNvGraphicFramePr/>
          <p:nvPr>
            <p:extLst>
              <p:ext uri="{D42A27DB-BD31-4B8C-83A1-F6EECF244321}">
                <p14:modId xmlns:p14="http://schemas.microsoft.com/office/powerpoint/2010/main" val="2049375067"/>
              </p:ext>
            </p:extLst>
          </p:nvPr>
        </p:nvGraphicFramePr>
        <p:xfrm>
          <a:off x="4492448" y="1511659"/>
          <a:ext cx="2073240" cy="1819609"/>
        </p:xfrm>
        <a:graphic>
          <a:graphicData uri="http://schemas.openxmlformats.org/drawingml/2006/chart">
            <c:chart xmlns:c="http://schemas.openxmlformats.org/drawingml/2006/chart" xmlns:r="http://schemas.openxmlformats.org/officeDocument/2006/relationships" r:id="rId5"/>
          </a:graphicData>
        </a:graphic>
      </p:graphicFrame>
      <p:sp>
        <p:nvSpPr>
          <p:cNvPr id="20" name="Oval 19"/>
          <p:cNvSpPr/>
          <p:nvPr/>
        </p:nvSpPr>
        <p:spPr>
          <a:xfrm>
            <a:off x="4978085" y="1882763"/>
            <a:ext cx="1080689" cy="1080687"/>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911466" y="2061170"/>
            <a:ext cx="1208892" cy="707886"/>
          </a:xfrm>
          <a:prstGeom prst="rect">
            <a:avLst/>
          </a:prstGeom>
        </p:spPr>
        <p:txBody>
          <a:bodyPr wrap="square" anchor="ctr">
            <a:spAutoFit/>
          </a:bodyPr>
          <a:lstStyle/>
          <a:p>
            <a:pPr algn="ctr"/>
            <a:r>
              <a:rPr lang="en-US" sz="4000" b="1" dirty="0" smtClean="0">
                <a:solidFill>
                  <a:schemeClr val="accent3"/>
                </a:solidFill>
                <a:latin typeface="Arial" charset="0"/>
                <a:ea typeface="Arial" charset="0"/>
                <a:cs typeface="Arial" charset="0"/>
              </a:rPr>
              <a:t>65</a:t>
            </a:r>
            <a:r>
              <a:rPr lang="en-US" sz="4000" b="1" baseline="30000" dirty="0" smtClean="0">
                <a:solidFill>
                  <a:schemeClr val="accent3"/>
                </a:solidFill>
                <a:latin typeface="Arial" charset="0"/>
                <a:ea typeface="Arial" charset="0"/>
                <a:cs typeface="Arial" charset="0"/>
              </a:rPr>
              <a:t>%</a:t>
            </a:r>
            <a:endParaRPr lang="en-US" sz="4000" b="1" baseline="30000" dirty="0">
              <a:solidFill>
                <a:schemeClr val="accent3"/>
              </a:solidFill>
              <a:latin typeface="Arial" charset="0"/>
              <a:ea typeface="Arial" charset="0"/>
              <a:cs typeface="Arial" charset="0"/>
            </a:endParaRPr>
          </a:p>
        </p:txBody>
      </p:sp>
      <p:graphicFrame>
        <p:nvGraphicFramePr>
          <p:cNvPr id="27" name="Chart 26"/>
          <p:cNvGraphicFramePr/>
          <p:nvPr>
            <p:extLst>
              <p:ext uri="{D42A27DB-BD31-4B8C-83A1-F6EECF244321}">
                <p14:modId xmlns:p14="http://schemas.microsoft.com/office/powerpoint/2010/main" val="356536836"/>
              </p:ext>
            </p:extLst>
          </p:nvPr>
        </p:nvGraphicFramePr>
        <p:xfrm>
          <a:off x="6549080" y="1511659"/>
          <a:ext cx="2073240" cy="1819609"/>
        </p:xfrm>
        <a:graphic>
          <a:graphicData uri="http://schemas.openxmlformats.org/drawingml/2006/chart">
            <c:chart xmlns:c="http://schemas.openxmlformats.org/drawingml/2006/chart" xmlns:r="http://schemas.openxmlformats.org/officeDocument/2006/relationships" r:id="rId6"/>
          </a:graphicData>
        </a:graphic>
      </p:graphicFrame>
      <p:sp>
        <p:nvSpPr>
          <p:cNvPr id="28" name="Oval 27"/>
          <p:cNvSpPr/>
          <p:nvPr/>
        </p:nvSpPr>
        <p:spPr>
          <a:xfrm>
            <a:off x="7034717" y="1882763"/>
            <a:ext cx="1080689" cy="1080687"/>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968098" y="2061170"/>
            <a:ext cx="1208892" cy="707886"/>
          </a:xfrm>
          <a:prstGeom prst="rect">
            <a:avLst/>
          </a:prstGeom>
        </p:spPr>
        <p:txBody>
          <a:bodyPr wrap="square" anchor="ctr">
            <a:spAutoFit/>
          </a:bodyPr>
          <a:lstStyle/>
          <a:p>
            <a:pPr algn="ctr"/>
            <a:r>
              <a:rPr lang="en-US" sz="4000" b="1" dirty="0" smtClean="0">
                <a:solidFill>
                  <a:schemeClr val="accent5"/>
                </a:solidFill>
                <a:latin typeface="Arial" charset="0"/>
                <a:ea typeface="Arial" charset="0"/>
                <a:cs typeface="Arial" charset="0"/>
              </a:rPr>
              <a:t>87</a:t>
            </a:r>
            <a:r>
              <a:rPr lang="en-US" sz="4000" b="1" baseline="30000" dirty="0" smtClean="0">
                <a:solidFill>
                  <a:schemeClr val="accent5"/>
                </a:solidFill>
                <a:latin typeface="Arial" charset="0"/>
                <a:ea typeface="Arial" charset="0"/>
                <a:cs typeface="Arial" charset="0"/>
              </a:rPr>
              <a:t>%</a:t>
            </a:r>
            <a:endParaRPr lang="en-US" sz="4000" b="1" baseline="30000" dirty="0">
              <a:solidFill>
                <a:schemeClr val="accent5"/>
              </a:solidFill>
              <a:latin typeface="Arial" charset="0"/>
              <a:ea typeface="Arial" charset="0"/>
              <a:cs typeface="Arial" charset="0"/>
            </a:endParaRPr>
          </a:p>
        </p:txBody>
      </p:sp>
      <p:sp>
        <p:nvSpPr>
          <p:cNvPr id="30" name="Text Placeholder 3"/>
          <p:cNvSpPr txBox="1">
            <a:spLocks/>
          </p:cNvSpPr>
          <p:nvPr/>
        </p:nvSpPr>
        <p:spPr>
          <a:xfrm>
            <a:off x="734532" y="3331268"/>
            <a:ext cx="1568528" cy="1445109"/>
          </a:xfrm>
          <a:prstGeom prst="rect">
            <a:avLst/>
          </a:prstGeom>
        </p:spPr>
        <p:txBody>
          <a:bodyPr vert="horz" lIns="81043" tIns="40522" rIns="81043" bIns="40522"/>
          <a:lstStyle>
            <a:lvl1pPr marL="0" indent="0" algn="l" defTabSz="405216" rtl="0" eaLnBrk="1" latinLnBrk="0" hangingPunct="1">
              <a:spcBef>
                <a:spcPct val="20000"/>
              </a:spcBef>
              <a:buClr>
                <a:srgbClr val="E32119"/>
              </a:buClr>
              <a:buFont typeface="Wingdings" panose="05000000000000000000" pitchFamily="2" charset="2"/>
              <a:buNone/>
              <a:defRPr sz="1400" b="1"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r>
              <a:rPr lang="en-US" sz="1300" dirty="0" smtClean="0"/>
              <a:t>say that mail, rather than email, gives them a better impression of a company</a:t>
            </a:r>
          </a:p>
        </p:txBody>
      </p:sp>
      <p:sp>
        <p:nvSpPr>
          <p:cNvPr id="32" name="Text Placeholder 3"/>
          <p:cNvSpPr txBox="1">
            <a:spLocks/>
          </p:cNvSpPr>
          <p:nvPr/>
        </p:nvSpPr>
        <p:spPr>
          <a:xfrm>
            <a:off x="2778754" y="3318567"/>
            <a:ext cx="1447392" cy="1445109"/>
          </a:xfrm>
          <a:prstGeom prst="rect">
            <a:avLst/>
          </a:prstGeom>
        </p:spPr>
        <p:txBody>
          <a:bodyPr vert="horz" lIns="81043" tIns="40522" rIns="81043" bIns="40522"/>
          <a:lstStyle>
            <a:lvl1pPr marL="0" indent="0" algn="l" defTabSz="405216" rtl="0" eaLnBrk="1" latinLnBrk="0" hangingPunct="1">
              <a:spcBef>
                <a:spcPct val="20000"/>
              </a:spcBef>
              <a:buClr>
                <a:srgbClr val="E32119"/>
              </a:buClr>
              <a:buFont typeface="Wingdings" panose="05000000000000000000" pitchFamily="2" charset="2"/>
              <a:buNone/>
              <a:defRPr sz="1400" b="1"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r>
              <a:rPr lang="en-US" sz="1300" dirty="0" smtClean="0"/>
              <a:t>open </a:t>
            </a:r>
            <a:r>
              <a:rPr lang="en-US" sz="1300" dirty="0"/>
              <a:t>at least some of </a:t>
            </a:r>
            <a:r>
              <a:rPr lang="en-US" sz="1300" dirty="0" smtClean="0"/>
              <a:t/>
            </a:r>
            <a:br>
              <a:rPr lang="en-US" sz="1300" dirty="0" smtClean="0"/>
            </a:br>
            <a:r>
              <a:rPr lang="en-US" sz="1300" dirty="0" smtClean="0"/>
              <a:t>their </a:t>
            </a:r>
            <a:r>
              <a:rPr lang="en-US" sz="1300" dirty="0"/>
              <a:t>mail immediately</a:t>
            </a:r>
          </a:p>
        </p:txBody>
      </p:sp>
      <p:sp>
        <p:nvSpPr>
          <p:cNvPr id="33" name="Text Placeholder 3"/>
          <p:cNvSpPr txBox="1">
            <a:spLocks/>
          </p:cNvSpPr>
          <p:nvPr/>
        </p:nvSpPr>
        <p:spPr>
          <a:xfrm>
            <a:off x="4805372" y="3331268"/>
            <a:ext cx="1447392" cy="1445109"/>
          </a:xfrm>
          <a:prstGeom prst="rect">
            <a:avLst/>
          </a:prstGeom>
        </p:spPr>
        <p:txBody>
          <a:bodyPr vert="horz" lIns="81043" tIns="40522" rIns="81043" bIns="40522"/>
          <a:lstStyle>
            <a:lvl1pPr marL="0" indent="0" algn="l" defTabSz="405216" rtl="0" eaLnBrk="1" latinLnBrk="0" hangingPunct="1">
              <a:spcBef>
                <a:spcPct val="20000"/>
              </a:spcBef>
              <a:buClr>
                <a:srgbClr val="E32119"/>
              </a:buClr>
              <a:buFont typeface="Wingdings" panose="05000000000000000000" pitchFamily="2" charset="2"/>
              <a:buNone/>
              <a:defRPr sz="1400" b="1"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r>
              <a:rPr lang="en-US" sz="1300" dirty="0" smtClean="0"/>
              <a:t>say </a:t>
            </a:r>
            <a:r>
              <a:rPr lang="en-US" sz="1300" dirty="0"/>
              <a:t>they are likely to give mail, rather than email, their full attention</a:t>
            </a:r>
          </a:p>
        </p:txBody>
      </p:sp>
      <p:sp>
        <p:nvSpPr>
          <p:cNvPr id="35" name="Text Placeholder 3"/>
          <p:cNvSpPr txBox="1">
            <a:spLocks/>
          </p:cNvSpPr>
          <p:nvPr/>
        </p:nvSpPr>
        <p:spPr>
          <a:xfrm>
            <a:off x="6878612" y="3331268"/>
            <a:ext cx="1469521" cy="1445109"/>
          </a:xfrm>
          <a:prstGeom prst="rect">
            <a:avLst/>
          </a:prstGeom>
        </p:spPr>
        <p:txBody>
          <a:bodyPr vert="horz" lIns="81043" tIns="40522" rIns="81043" bIns="40522"/>
          <a:lstStyle>
            <a:lvl1pPr marL="0" indent="0" algn="l" defTabSz="405216" rtl="0" eaLnBrk="1" latinLnBrk="0" hangingPunct="1">
              <a:spcBef>
                <a:spcPct val="20000"/>
              </a:spcBef>
              <a:buClr>
                <a:srgbClr val="E32119"/>
              </a:buClr>
              <a:buFont typeface="Wingdings" panose="05000000000000000000" pitchFamily="2" charset="2"/>
              <a:buNone/>
              <a:defRPr sz="1400" b="1"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2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r>
              <a:rPr lang="en-US" sz="1300" dirty="0"/>
              <a:t>have been influenced to buy online as a direct result of receiving mail</a:t>
            </a:r>
            <a:endParaRPr lang="en-GB" sz="1300" dirty="0"/>
          </a:p>
        </p:txBody>
      </p:sp>
    </p:spTree>
    <p:extLst>
      <p:ext uri="{BB962C8B-B14F-4D97-AF65-F5344CB8AC3E}">
        <p14:creationId xmlns:p14="http://schemas.microsoft.com/office/powerpoint/2010/main" val="2957315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750"/>
                                        <p:tgtEl>
                                          <p:spTgt spid="15"/>
                                        </p:tgtEl>
                                      </p:cBhvr>
                                    </p:animEffect>
                                  </p:childTnLst>
                                </p:cTn>
                              </p:par>
                              <p:par>
                                <p:cTn id="11" presetID="21" presetClass="entr" presetSubtype="1" fill="hold" grpId="0" nodeType="withEffect">
                                  <p:stCondLst>
                                    <p:cond delay="40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750"/>
                                        <p:tgtEl>
                                          <p:spTgt spid="19"/>
                                        </p:tgtEl>
                                      </p:cBhvr>
                                    </p:animEffect>
                                  </p:childTnLst>
                                </p:cTn>
                              </p:par>
                              <p:par>
                                <p:cTn id="14" presetID="21" presetClass="entr" presetSubtype="1" fill="hold" grpId="0" nodeType="withEffect">
                                  <p:stCondLst>
                                    <p:cond delay="80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9" grpId="0">
        <p:bldAsOne/>
      </p:bldGraphic>
      <p:bldGraphic spid="2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2" y="996008"/>
            <a:ext cx="2102284" cy="2102284"/>
          </a:xfrm>
          <a:prstGeom prst="rect">
            <a:avLst/>
          </a:prstGeom>
        </p:spPr>
      </p:pic>
      <p:sp>
        <p:nvSpPr>
          <p:cNvPr id="17" name="Text Placeholder 16"/>
          <p:cNvSpPr>
            <a:spLocks noGrp="1"/>
          </p:cNvSpPr>
          <p:nvPr>
            <p:ph type="body" sz="quarter" idx="14"/>
          </p:nvPr>
        </p:nvSpPr>
        <p:spPr>
          <a:xfrm>
            <a:off x="-32463" y="167716"/>
            <a:ext cx="6743751" cy="451167"/>
          </a:xfrm>
        </p:spPr>
        <p:txBody>
          <a:bodyPr/>
          <a:lstStyle/>
          <a:p>
            <a:r>
              <a:rPr lang="en-GB" dirty="0" smtClean="0"/>
              <a:t>HOW PROGRAMMATIC MAIL WORKS</a:t>
            </a:r>
            <a:endParaRPr lang="en-GB" dirty="0"/>
          </a:p>
        </p:txBody>
      </p:sp>
      <p:sp>
        <p:nvSpPr>
          <p:cNvPr id="4" name="Slide Number Placeholder 3"/>
          <p:cNvSpPr>
            <a:spLocks noGrp="1"/>
          </p:cNvSpPr>
          <p:nvPr>
            <p:ph type="sldNum" sz="quarter" idx="4"/>
          </p:nvPr>
        </p:nvSpPr>
        <p:spPr/>
        <p:txBody>
          <a:bodyPr/>
          <a:lstStyle/>
          <a:p>
            <a:pPr>
              <a:defRPr/>
            </a:pPr>
            <a:fld id="{07AE5A85-834C-45C6-B70E-D6BB045069BC}" type="slidenum">
              <a:rPr lang="en-US" smtClean="0"/>
              <a:pPr>
                <a:defRPr/>
              </a:pPr>
              <a:t>12</a:t>
            </a:fld>
            <a:endParaRPr lang="en-US" dirty="0"/>
          </a:p>
        </p:txBody>
      </p:sp>
      <p:sp>
        <p:nvSpPr>
          <p:cNvPr id="6" name="TextBox 5"/>
          <p:cNvSpPr txBox="1"/>
          <p:nvPr/>
        </p:nvSpPr>
        <p:spPr>
          <a:xfrm>
            <a:off x="479841" y="3433576"/>
            <a:ext cx="1826330" cy="912814"/>
          </a:xfrm>
          <a:prstGeom prst="rect">
            <a:avLst/>
          </a:prstGeom>
          <a:noFill/>
        </p:spPr>
        <p:txBody>
          <a:bodyPr wrap="square" rtlCol="0">
            <a:spAutoFit/>
          </a:bodyPr>
          <a:lstStyle/>
          <a:p>
            <a:pPr algn="ctr"/>
            <a:r>
              <a:rPr lang="en-US" sz="1333" dirty="0">
                <a:latin typeface="Arial" panose="020B0604020202020204" pitchFamily="34" charset="0"/>
                <a:cs typeface="Arial" panose="020B0604020202020204" pitchFamily="34" charset="0"/>
              </a:rPr>
              <a:t>A customer is logged </a:t>
            </a:r>
            <a:r>
              <a:rPr lang="en-US" sz="1333" dirty="0" smtClean="0">
                <a:latin typeface="Arial" panose="020B0604020202020204" pitchFamily="34" charset="0"/>
                <a:cs typeface="Arial" panose="020B0604020202020204" pitchFamily="34" charset="0"/>
              </a:rPr>
              <a:t>in and </a:t>
            </a:r>
            <a:r>
              <a:rPr lang="en-US" sz="1333" dirty="0">
                <a:latin typeface="Arial" panose="020B0604020202020204" pitchFamily="34" charset="0"/>
                <a:cs typeface="Arial" panose="020B0604020202020204" pitchFamily="34" charset="0"/>
              </a:rPr>
              <a:t>interacting online</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(permissioned data)</a:t>
            </a:r>
          </a:p>
        </p:txBody>
      </p:sp>
      <p:sp>
        <p:nvSpPr>
          <p:cNvPr id="9" name="TextBox 8"/>
          <p:cNvSpPr txBox="1"/>
          <p:nvPr/>
        </p:nvSpPr>
        <p:spPr>
          <a:xfrm>
            <a:off x="2586396" y="3433576"/>
            <a:ext cx="1926072" cy="912814"/>
          </a:xfrm>
          <a:prstGeom prst="rect">
            <a:avLst/>
          </a:prstGeom>
          <a:noFill/>
        </p:spPr>
        <p:txBody>
          <a:bodyPr wrap="square" rtlCol="0">
            <a:spAutoFit/>
          </a:bodyPr>
          <a:lstStyle/>
          <a:p>
            <a:pPr algn="ctr"/>
            <a:r>
              <a:rPr lang="en-US" sz="1333" dirty="0">
                <a:latin typeface="Arial" panose="020B0604020202020204" pitchFamily="34" charset="0"/>
                <a:cs typeface="Arial" panose="020B0604020202020204" pitchFamily="34" charset="0"/>
              </a:rPr>
              <a:t>A pre-programmed</a:t>
            </a:r>
            <a:br>
              <a:rPr lang="en-US" sz="1333" dirty="0">
                <a:latin typeface="Arial" panose="020B0604020202020204" pitchFamily="34" charset="0"/>
                <a:cs typeface="Arial" panose="020B0604020202020204" pitchFamily="34" charset="0"/>
              </a:rPr>
            </a:br>
            <a:r>
              <a:rPr lang="en-US" sz="1333" dirty="0" err="1">
                <a:latin typeface="Arial" panose="020B0604020202020204" pitchFamily="34" charset="0"/>
                <a:cs typeface="Arial" panose="020B0604020202020204" pitchFamily="34" charset="0"/>
              </a:rPr>
              <a:t>behaviour</a:t>
            </a:r>
            <a:r>
              <a:rPr lang="en-US" sz="1333" dirty="0">
                <a:latin typeface="Arial" panose="020B0604020202020204" pitchFamily="34" charset="0"/>
                <a:cs typeface="Arial" panose="020B0604020202020204" pitchFamily="34" charset="0"/>
              </a:rPr>
              <a:t> </a:t>
            </a:r>
            <a:r>
              <a:rPr lang="en-US" sz="1333" dirty="0" smtClean="0">
                <a:latin typeface="Arial" panose="020B0604020202020204" pitchFamily="34" charset="0"/>
                <a:cs typeface="Arial" panose="020B0604020202020204" pitchFamily="34" charset="0"/>
              </a:rPr>
              <a:t>is triggered</a:t>
            </a:r>
            <a:endParaRPr lang="en-US" sz="1333" dirty="0">
              <a:latin typeface="Arial" panose="020B0604020202020204" pitchFamily="34" charset="0"/>
              <a:cs typeface="Arial" panose="020B0604020202020204" pitchFamily="34" charset="0"/>
            </a:endParaRPr>
          </a:p>
          <a:p>
            <a:pPr algn="ctr"/>
            <a:r>
              <a:rPr lang="en-US" sz="1333" dirty="0">
                <a:latin typeface="Arial" panose="020B0604020202020204" pitchFamily="34" charset="0"/>
                <a:cs typeface="Arial" panose="020B0604020202020204" pitchFamily="34" charset="0"/>
              </a:rPr>
              <a:t>(e.g. abandoned </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basket)</a:t>
            </a:r>
          </a:p>
        </p:txBody>
      </p:sp>
      <p:sp>
        <p:nvSpPr>
          <p:cNvPr id="11" name="TextBox 10"/>
          <p:cNvSpPr txBox="1"/>
          <p:nvPr/>
        </p:nvSpPr>
        <p:spPr>
          <a:xfrm>
            <a:off x="4832772" y="3433577"/>
            <a:ext cx="1621816" cy="912814"/>
          </a:xfrm>
          <a:prstGeom prst="rect">
            <a:avLst/>
          </a:prstGeom>
          <a:noFill/>
        </p:spPr>
        <p:txBody>
          <a:bodyPr wrap="square" rtlCol="0">
            <a:spAutoFit/>
          </a:bodyPr>
          <a:lstStyle/>
          <a:p>
            <a:pPr algn="ctr"/>
            <a:r>
              <a:rPr lang="en-US" sz="1333" dirty="0">
                <a:latin typeface="Arial" panose="020B0604020202020204" pitchFamily="34" charset="0"/>
                <a:cs typeface="Arial" panose="020B0604020202020204" pitchFamily="34" charset="0"/>
              </a:rPr>
              <a:t>A programmatic</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platform takes</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content from</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real-time activity</a:t>
            </a:r>
          </a:p>
        </p:txBody>
      </p:sp>
      <p:sp>
        <p:nvSpPr>
          <p:cNvPr id="12" name="TextBox 11"/>
          <p:cNvSpPr txBox="1"/>
          <p:nvPr/>
        </p:nvSpPr>
        <p:spPr>
          <a:xfrm>
            <a:off x="6909133" y="3433578"/>
            <a:ext cx="1678729" cy="1528175"/>
          </a:xfrm>
          <a:prstGeom prst="rect">
            <a:avLst/>
          </a:prstGeom>
          <a:noFill/>
        </p:spPr>
        <p:txBody>
          <a:bodyPr wrap="none" rtlCol="0">
            <a:spAutoFit/>
          </a:bodyPr>
          <a:lstStyle/>
          <a:p>
            <a:pPr algn="ctr"/>
            <a:r>
              <a:rPr lang="en-US" sz="1333" dirty="0">
                <a:latin typeface="Arial" panose="020B0604020202020204" pitchFamily="34" charset="0"/>
                <a:cs typeface="Arial" panose="020B0604020202020204" pitchFamily="34" charset="0"/>
              </a:rPr>
              <a:t>Transforms it into</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dynamically </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rendered mail</a:t>
            </a:r>
            <a:br>
              <a:rPr lang="en-US" sz="1333" dirty="0">
                <a:latin typeface="Arial" panose="020B0604020202020204" pitchFamily="34" charset="0"/>
                <a:cs typeface="Arial" panose="020B0604020202020204" pitchFamily="34" charset="0"/>
              </a:rPr>
            </a:br>
            <a:endParaRPr lang="en-US" sz="1333" dirty="0">
              <a:latin typeface="Arial" panose="020B0604020202020204" pitchFamily="34" charset="0"/>
              <a:cs typeface="Arial" panose="020B0604020202020204" pitchFamily="34" charset="0"/>
            </a:endParaRPr>
          </a:p>
          <a:p>
            <a:pPr algn="ctr"/>
            <a:r>
              <a:rPr lang="en-US" sz="1333" dirty="0">
                <a:latin typeface="Arial" panose="020B0604020202020204" pitchFamily="34" charset="0"/>
                <a:cs typeface="Arial" panose="020B0604020202020204" pitchFamily="34" charset="0"/>
              </a:rPr>
              <a:t>Delivered to </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to customer’s home</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24-48 hours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356" y="996008"/>
            <a:ext cx="2102284" cy="210228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538" y="996008"/>
            <a:ext cx="2102284" cy="210228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720" y="996008"/>
            <a:ext cx="2102284" cy="2102284"/>
          </a:xfrm>
          <a:prstGeom prst="rect">
            <a:avLst/>
          </a:prstGeom>
        </p:spPr>
      </p:pic>
      <p:sp>
        <p:nvSpPr>
          <p:cNvPr id="22" name="Rectangle 21"/>
          <p:cNvSpPr/>
          <p:nvPr/>
        </p:nvSpPr>
        <p:spPr>
          <a:xfrm>
            <a:off x="558339" y="2834031"/>
            <a:ext cx="492443" cy="646331"/>
          </a:xfrm>
          <a:prstGeom prst="rect">
            <a:avLst/>
          </a:prstGeom>
        </p:spPr>
        <p:txBody>
          <a:bodyPr wrap="none">
            <a:spAutoFit/>
          </a:bodyPr>
          <a:lstStyle/>
          <a:p>
            <a:r>
              <a:rPr lang="en-US" sz="3600" b="1" dirty="0" smtClean="0">
                <a:latin typeface="Arial Black" charset="0"/>
                <a:ea typeface="Arial Black" charset="0"/>
                <a:cs typeface="Arial Black" charset="0"/>
              </a:rPr>
              <a:t>1</a:t>
            </a:r>
            <a:endParaRPr lang="en-US" sz="3600" b="1" dirty="0">
              <a:latin typeface="Arial Black" charset="0"/>
              <a:ea typeface="Arial Black" charset="0"/>
              <a:cs typeface="Arial Black" charset="0"/>
            </a:endParaRPr>
          </a:p>
        </p:txBody>
      </p:sp>
      <p:cxnSp>
        <p:nvCxnSpPr>
          <p:cNvPr id="23" name="Straight Connector 22"/>
          <p:cNvCxnSpPr/>
          <p:nvPr/>
        </p:nvCxnSpPr>
        <p:spPr>
          <a:xfrm>
            <a:off x="626314" y="3394498"/>
            <a:ext cx="1558833"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672364" y="2834031"/>
            <a:ext cx="492443" cy="646331"/>
          </a:xfrm>
          <a:prstGeom prst="rect">
            <a:avLst/>
          </a:prstGeom>
        </p:spPr>
        <p:txBody>
          <a:bodyPr wrap="none">
            <a:spAutoFit/>
          </a:bodyPr>
          <a:lstStyle/>
          <a:p>
            <a:r>
              <a:rPr lang="en-US" sz="3600" b="1" dirty="0" smtClean="0">
                <a:latin typeface="Arial Black" charset="0"/>
                <a:ea typeface="Arial Black" charset="0"/>
                <a:cs typeface="Arial Black" charset="0"/>
              </a:rPr>
              <a:t>2</a:t>
            </a:r>
            <a:endParaRPr lang="en-US" sz="3600" b="1" dirty="0">
              <a:latin typeface="Arial Black" charset="0"/>
              <a:ea typeface="Arial Black" charset="0"/>
              <a:cs typeface="Arial Black" charset="0"/>
            </a:endParaRPr>
          </a:p>
        </p:txBody>
      </p:sp>
      <p:cxnSp>
        <p:nvCxnSpPr>
          <p:cNvPr id="25" name="Straight Connector 24"/>
          <p:cNvCxnSpPr/>
          <p:nvPr/>
        </p:nvCxnSpPr>
        <p:spPr>
          <a:xfrm>
            <a:off x="2740339" y="3394498"/>
            <a:ext cx="1609785"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796394" y="2834031"/>
            <a:ext cx="492443" cy="646331"/>
          </a:xfrm>
          <a:prstGeom prst="rect">
            <a:avLst/>
          </a:prstGeom>
        </p:spPr>
        <p:txBody>
          <a:bodyPr wrap="none">
            <a:spAutoFit/>
          </a:bodyPr>
          <a:lstStyle/>
          <a:p>
            <a:r>
              <a:rPr lang="en-US" sz="3600" b="1" dirty="0" smtClean="0">
                <a:latin typeface="Arial Black" charset="0"/>
                <a:ea typeface="Arial Black" charset="0"/>
                <a:cs typeface="Arial Black" charset="0"/>
              </a:rPr>
              <a:t>3</a:t>
            </a:r>
            <a:endParaRPr lang="en-US" sz="3600" b="1" dirty="0">
              <a:latin typeface="Arial Black" charset="0"/>
              <a:ea typeface="Arial Black" charset="0"/>
              <a:cs typeface="Arial Black" charset="0"/>
            </a:endParaRPr>
          </a:p>
        </p:txBody>
      </p:sp>
      <p:cxnSp>
        <p:nvCxnSpPr>
          <p:cNvPr id="27" name="Straight Connector 26"/>
          <p:cNvCxnSpPr/>
          <p:nvPr/>
        </p:nvCxnSpPr>
        <p:spPr>
          <a:xfrm>
            <a:off x="4856909" y="3394498"/>
            <a:ext cx="1503550"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926493" y="2834031"/>
            <a:ext cx="492443" cy="646331"/>
          </a:xfrm>
          <a:prstGeom prst="rect">
            <a:avLst/>
          </a:prstGeom>
        </p:spPr>
        <p:txBody>
          <a:bodyPr wrap="none">
            <a:spAutoFit/>
          </a:bodyPr>
          <a:lstStyle/>
          <a:p>
            <a:r>
              <a:rPr lang="en-US" sz="3600" b="1" dirty="0" smtClean="0">
                <a:latin typeface="Arial Black" charset="0"/>
                <a:ea typeface="Arial Black" charset="0"/>
                <a:cs typeface="Arial Black" charset="0"/>
              </a:rPr>
              <a:t>4</a:t>
            </a:r>
            <a:endParaRPr lang="en-US" sz="3600" b="1" dirty="0">
              <a:latin typeface="Arial Black" charset="0"/>
              <a:ea typeface="Arial Black" charset="0"/>
              <a:cs typeface="Arial Black" charset="0"/>
            </a:endParaRPr>
          </a:p>
        </p:txBody>
      </p:sp>
      <p:cxnSp>
        <p:nvCxnSpPr>
          <p:cNvPr id="29" name="Straight Connector 28"/>
          <p:cNvCxnSpPr/>
          <p:nvPr/>
        </p:nvCxnSpPr>
        <p:spPr>
          <a:xfrm>
            <a:off x="6994468" y="3394498"/>
            <a:ext cx="1490626"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8504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4" y="167716"/>
            <a:ext cx="5276811" cy="451167"/>
          </a:xfrm>
        </p:spPr>
        <p:txBody>
          <a:bodyPr/>
          <a:lstStyle/>
          <a:p>
            <a:r>
              <a:rPr lang="en-GB" dirty="0" smtClean="0"/>
              <a:t>BECAUSE IT ALWAYS USES</a:t>
            </a:r>
            <a:endParaRPr lang="en-GB" dirty="0"/>
          </a:p>
        </p:txBody>
      </p:sp>
      <p:sp>
        <p:nvSpPr>
          <p:cNvPr id="12" name="Text Placeholder 11"/>
          <p:cNvSpPr>
            <a:spLocks noGrp="1"/>
          </p:cNvSpPr>
          <p:nvPr>
            <p:ph type="body" sz="quarter" idx="15"/>
          </p:nvPr>
        </p:nvSpPr>
        <p:spPr>
          <a:xfrm>
            <a:off x="-32464" y="612658"/>
            <a:ext cx="4284552" cy="451167"/>
          </a:xfrm>
        </p:spPr>
        <p:txBody>
          <a:bodyPr/>
          <a:lstStyle/>
          <a:p>
            <a:r>
              <a:rPr lang="en-GB"/>
              <a:t>PERMISSIONED </a:t>
            </a:r>
            <a:r>
              <a:rPr lang="en-US" dirty="0" smtClean="0"/>
              <a:t>DATA</a:t>
            </a:r>
            <a:endParaRPr lang="en-US" dirty="0"/>
          </a:p>
        </p:txBody>
      </p:sp>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13</a:t>
            </a:fld>
            <a:endParaRPr lang="en-US" dirty="0"/>
          </a:p>
        </p:txBody>
      </p:sp>
      <p:grpSp>
        <p:nvGrpSpPr>
          <p:cNvPr id="57" name="Group 56"/>
          <p:cNvGrpSpPr/>
          <p:nvPr/>
        </p:nvGrpSpPr>
        <p:grpSpPr>
          <a:xfrm>
            <a:off x="3346217" y="2053953"/>
            <a:ext cx="2012326" cy="2098815"/>
            <a:chOff x="3961137" y="2379725"/>
            <a:chExt cx="1507120" cy="1571897"/>
          </a:xfrm>
        </p:grpSpPr>
        <p:grpSp>
          <p:nvGrpSpPr>
            <p:cNvPr id="25" name="Group 24"/>
            <p:cNvGrpSpPr/>
            <p:nvPr/>
          </p:nvGrpSpPr>
          <p:grpSpPr>
            <a:xfrm>
              <a:off x="4331119" y="2379725"/>
              <a:ext cx="1137138" cy="1137138"/>
              <a:chOff x="7039535" y="838241"/>
              <a:chExt cx="1137138" cy="1137138"/>
            </a:xfrm>
          </p:grpSpPr>
          <p:sp>
            <p:nvSpPr>
              <p:cNvPr id="20" name="Oval 19"/>
              <p:cNvSpPr/>
              <p:nvPr/>
            </p:nvSpPr>
            <p:spPr>
              <a:xfrm>
                <a:off x="7039535" y="838241"/>
                <a:ext cx="1137138" cy="113713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154696" y="953402"/>
                <a:ext cx="906816" cy="9068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249723" y="1049151"/>
                <a:ext cx="715318" cy="71531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366971" y="1166399"/>
                <a:ext cx="480822" cy="4808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455811" y="1255239"/>
                <a:ext cx="303142" cy="30314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961137" y="2660284"/>
              <a:ext cx="727634" cy="1291338"/>
              <a:chOff x="5736884" y="709273"/>
              <a:chExt cx="1153752" cy="2047574"/>
            </a:xfrm>
          </p:grpSpPr>
          <p:sp>
            <p:nvSpPr>
              <p:cNvPr id="16" name="Right Triangle 14"/>
              <p:cNvSpPr/>
              <p:nvPr/>
            </p:nvSpPr>
            <p:spPr>
              <a:xfrm rot="2051849">
                <a:off x="5736884" y="709273"/>
                <a:ext cx="1079575" cy="1835804"/>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295748"/>
                  <a:gd name="connsiteY0" fmla="*/ 1852638 h 1852638"/>
                  <a:gd name="connsiteX1" fmla="*/ 1295748 w 1295748"/>
                  <a:gd name="connsiteY1" fmla="*/ 0 h 1852638"/>
                  <a:gd name="connsiteX2" fmla="*/ 569804 w 1295748"/>
                  <a:gd name="connsiteY2" fmla="*/ 1751314 h 1852638"/>
                  <a:gd name="connsiteX3" fmla="*/ 0 w 1295748"/>
                  <a:gd name="connsiteY3" fmla="*/ 1852638 h 1852638"/>
                  <a:gd name="connsiteX0" fmla="*/ 0 w 984822"/>
                  <a:gd name="connsiteY0" fmla="*/ 1795804 h 1795804"/>
                  <a:gd name="connsiteX1" fmla="*/ 984822 w 984822"/>
                  <a:gd name="connsiteY1" fmla="*/ 0 h 1795804"/>
                  <a:gd name="connsiteX2" fmla="*/ 258878 w 984822"/>
                  <a:gd name="connsiteY2" fmla="*/ 1751314 h 1795804"/>
                  <a:gd name="connsiteX3" fmla="*/ 0 w 984822"/>
                  <a:gd name="connsiteY3" fmla="*/ 1795804 h 1795804"/>
                  <a:gd name="connsiteX0" fmla="*/ 0 w 1079575"/>
                  <a:gd name="connsiteY0" fmla="*/ 1835804 h 1835804"/>
                  <a:gd name="connsiteX1" fmla="*/ 1079575 w 1079575"/>
                  <a:gd name="connsiteY1" fmla="*/ 0 h 1835804"/>
                  <a:gd name="connsiteX2" fmla="*/ 353631 w 1079575"/>
                  <a:gd name="connsiteY2" fmla="*/ 1751314 h 1835804"/>
                  <a:gd name="connsiteX3" fmla="*/ 0 w 1079575"/>
                  <a:gd name="connsiteY3" fmla="*/ 1835804 h 1835804"/>
                </a:gdLst>
                <a:ahLst/>
                <a:cxnLst>
                  <a:cxn ang="0">
                    <a:pos x="connsiteX0" y="connsiteY0"/>
                  </a:cxn>
                  <a:cxn ang="0">
                    <a:pos x="connsiteX1" y="connsiteY1"/>
                  </a:cxn>
                  <a:cxn ang="0">
                    <a:pos x="connsiteX2" y="connsiteY2"/>
                  </a:cxn>
                  <a:cxn ang="0">
                    <a:pos x="connsiteX3" y="connsiteY3"/>
                  </a:cxn>
                </a:cxnLst>
                <a:rect l="l" t="t" r="r" b="b"/>
                <a:pathLst>
                  <a:path w="1079575" h="1835804">
                    <a:moveTo>
                      <a:pt x="0" y="1835804"/>
                    </a:moveTo>
                    <a:lnTo>
                      <a:pt x="1079575" y="0"/>
                    </a:lnTo>
                    <a:lnTo>
                      <a:pt x="353631" y="1751314"/>
                    </a:lnTo>
                    <a:lnTo>
                      <a:pt x="0" y="1835804"/>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4"/>
              <p:cNvSpPr/>
              <p:nvPr/>
            </p:nvSpPr>
            <p:spPr>
              <a:xfrm rot="2051849">
                <a:off x="6026710" y="811970"/>
                <a:ext cx="709472" cy="1944877"/>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295748"/>
                  <a:gd name="connsiteY0" fmla="*/ 1852638 h 1852638"/>
                  <a:gd name="connsiteX1" fmla="*/ 1295748 w 1295748"/>
                  <a:gd name="connsiteY1" fmla="*/ 0 h 1852638"/>
                  <a:gd name="connsiteX2" fmla="*/ 569804 w 1295748"/>
                  <a:gd name="connsiteY2" fmla="*/ 1751314 h 1852638"/>
                  <a:gd name="connsiteX3" fmla="*/ 0 w 1295748"/>
                  <a:gd name="connsiteY3" fmla="*/ 1852638 h 1852638"/>
                  <a:gd name="connsiteX0" fmla="*/ 0 w 984822"/>
                  <a:gd name="connsiteY0" fmla="*/ 1795804 h 1795804"/>
                  <a:gd name="connsiteX1" fmla="*/ 984822 w 984822"/>
                  <a:gd name="connsiteY1" fmla="*/ 0 h 1795804"/>
                  <a:gd name="connsiteX2" fmla="*/ 258878 w 984822"/>
                  <a:gd name="connsiteY2" fmla="*/ 1751314 h 1795804"/>
                  <a:gd name="connsiteX3" fmla="*/ 0 w 984822"/>
                  <a:gd name="connsiteY3" fmla="*/ 1795804 h 1795804"/>
                  <a:gd name="connsiteX0" fmla="*/ 0 w 1079575"/>
                  <a:gd name="connsiteY0" fmla="*/ 1835804 h 1835804"/>
                  <a:gd name="connsiteX1" fmla="*/ 1079575 w 1079575"/>
                  <a:gd name="connsiteY1" fmla="*/ 0 h 1835804"/>
                  <a:gd name="connsiteX2" fmla="*/ 353631 w 1079575"/>
                  <a:gd name="connsiteY2" fmla="*/ 1751314 h 1835804"/>
                  <a:gd name="connsiteX3" fmla="*/ 0 w 1079575"/>
                  <a:gd name="connsiteY3" fmla="*/ 1835804 h 1835804"/>
                  <a:gd name="connsiteX0" fmla="*/ 458886 w 812517"/>
                  <a:gd name="connsiteY0" fmla="*/ 2042230 h 2042230"/>
                  <a:gd name="connsiteX1" fmla="*/ 0 w 812517"/>
                  <a:gd name="connsiteY1" fmla="*/ 0 h 2042230"/>
                  <a:gd name="connsiteX2" fmla="*/ 812517 w 812517"/>
                  <a:gd name="connsiteY2" fmla="*/ 1957740 h 2042230"/>
                  <a:gd name="connsiteX3" fmla="*/ 458886 w 812517"/>
                  <a:gd name="connsiteY3" fmla="*/ 2042230 h 2042230"/>
                  <a:gd name="connsiteX0" fmla="*/ 0 w 1501957"/>
                  <a:gd name="connsiteY0" fmla="*/ 1668242 h 1957740"/>
                  <a:gd name="connsiteX1" fmla="*/ 689440 w 1501957"/>
                  <a:gd name="connsiteY1" fmla="*/ 0 h 1957740"/>
                  <a:gd name="connsiteX2" fmla="*/ 1501957 w 1501957"/>
                  <a:gd name="connsiteY2" fmla="*/ 1957740 h 1957740"/>
                  <a:gd name="connsiteX3" fmla="*/ 0 w 1501957"/>
                  <a:gd name="connsiteY3" fmla="*/ 1668242 h 1957740"/>
                  <a:gd name="connsiteX0" fmla="*/ 0 w 689440"/>
                  <a:gd name="connsiteY0" fmla="*/ 1668242 h 1890620"/>
                  <a:gd name="connsiteX1" fmla="*/ 689440 w 689440"/>
                  <a:gd name="connsiteY1" fmla="*/ 0 h 1890620"/>
                  <a:gd name="connsiteX2" fmla="*/ 236998 w 689440"/>
                  <a:gd name="connsiteY2" fmla="*/ 1890620 h 1890620"/>
                  <a:gd name="connsiteX3" fmla="*/ 0 w 689440"/>
                  <a:gd name="connsiteY3" fmla="*/ 1668242 h 1890620"/>
                  <a:gd name="connsiteX0" fmla="*/ 0 w 709472"/>
                  <a:gd name="connsiteY0" fmla="*/ 1722499 h 1944877"/>
                  <a:gd name="connsiteX1" fmla="*/ 709472 w 709472"/>
                  <a:gd name="connsiteY1" fmla="*/ 0 h 1944877"/>
                  <a:gd name="connsiteX2" fmla="*/ 236998 w 709472"/>
                  <a:gd name="connsiteY2" fmla="*/ 1944877 h 1944877"/>
                  <a:gd name="connsiteX3" fmla="*/ 0 w 709472"/>
                  <a:gd name="connsiteY3" fmla="*/ 1722499 h 1944877"/>
                </a:gdLst>
                <a:ahLst/>
                <a:cxnLst>
                  <a:cxn ang="0">
                    <a:pos x="connsiteX0" y="connsiteY0"/>
                  </a:cxn>
                  <a:cxn ang="0">
                    <a:pos x="connsiteX1" y="connsiteY1"/>
                  </a:cxn>
                  <a:cxn ang="0">
                    <a:pos x="connsiteX2" y="connsiteY2"/>
                  </a:cxn>
                  <a:cxn ang="0">
                    <a:pos x="connsiteX3" y="connsiteY3"/>
                  </a:cxn>
                </a:cxnLst>
                <a:rect l="l" t="t" r="r" b="b"/>
                <a:pathLst>
                  <a:path w="709472" h="1944877">
                    <a:moveTo>
                      <a:pt x="0" y="1722499"/>
                    </a:moveTo>
                    <a:lnTo>
                      <a:pt x="709472" y="0"/>
                    </a:lnTo>
                    <a:lnTo>
                      <a:pt x="236998" y="1944877"/>
                    </a:lnTo>
                    <a:lnTo>
                      <a:pt x="0" y="1722499"/>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4"/>
              <p:cNvSpPr/>
              <p:nvPr/>
            </p:nvSpPr>
            <p:spPr>
              <a:xfrm rot="13394124">
                <a:off x="5963598" y="1892376"/>
                <a:ext cx="207133" cy="798885"/>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389281"/>
                  <a:gd name="connsiteY0" fmla="*/ 1941366 h 1941366"/>
                  <a:gd name="connsiteX1" fmla="*/ 1389281 w 1389281"/>
                  <a:gd name="connsiteY1" fmla="*/ 0 h 1941366"/>
                  <a:gd name="connsiteX2" fmla="*/ 569804 w 1389281"/>
                  <a:gd name="connsiteY2" fmla="*/ 1840042 h 1941366"/>
                  <a:gd name="connsiteX3" fmla="*/ 0 w 1389281"/>
                  <a:gd name="connsiteY3" fmla="*/ 1941366 h 1941366"/>
                  <a:gd name="connsiteX0" fmla="*/ 0 w 1412432"/>
                  <a:gd name="connsiteY0" fmla="*/ 1941366 h 1941366"/>
                  <a:gd name="connsiteX1" fmla="*/ 1389281 w 1412432"/>
                  <a:gd name="connsiteY1" fmla="*/ 0 h 1941366"/>
                  <a:gd name="connsiteX2" fmla="*/ 1412432 w 1412432"/>
                  <a:gd name="connsiteY2" fmla="*/ 272571 h 1941366"/>
                  <a:gd name="connsiteX3" fmla="*/ 0 w 1412432"/>
                  <a:gd name="connsiteY3" fmla="*/ 1941366 h 1941366"/>
                  <a:gd name="connsiteX0" fmla="*/ 0 w 306676"/>
                  <a:gd name="connsiteY0" fmla="*/ 15751 h 272571"/>
                  <a:gd name="connsiteX1" fmla="*/ 283525 w 306676"/>
                  <a:gd name="connsiteY1" fmla="*/ 0 h 272571"/>
                  <a:gd name="connsiteX2" fmla="*/ 306676 w 306676"/>
                  <a:gd name="connsiteY2" fmla="*/ 272571 h 272571"/>
                  <a:gd name="connsiteX3" fmla="*/ 0 w 306676"/>
                  <a:gd name="connsiteY3" fmla="*/ 15751 h 272571"/>
                  <a:gd name="connsiteX0" fmla="*/ 0 w 207133"/>
                  <a:gd name="connsiteY0" fmla="*/ 798885 h 798885"/>
                  <a:gd name="connsiteX1" fmla="*/ 183982 w 207133"/>
                  <a:gd name="connsiteY1" fmla="*/ 0 h 798885"/>
                  <a:gd name="connsiteX2" fmla="*/ 207133 w 207133"/>
                  <a:gd name="connsiteY2" fmla="*/ 272571 h 798885"/>
                  <a:gd name="connsiteX3" fmla="*/ 0 w 207133"/>
                  <a:gd name="connsiteY3" fmla="*/ 798885 h 798885"/>
                </a:gdLst>
                <a:ahLst/>
                <a:cxnLst>
                  <a:cxn ang="0">
                    <a:pos x="connsiteX0" y="connsiteY0"/>
                  </a:cxn>
                  <a:cxn ang="0">
                    <a:pos x="connsiteX1" y="connsiteY1"/>
                  </a:cxn>
                  <a:cxn ang="0">
                    <a:pos x="connsiteX2" y="connsiteY2"/>
                  </a:cxn>
                  <a:cxn ang="0">
                    <a:pos x="connsiteX3" y="connsiteY3"/>
                  </a:cxn>
                </a:cxnLst>
                <a:rect l="l" t="t" r="r" b="b"/>
                <a:pathLst>
                  <a:path w="207133" h="798885">
                    <a:moveTo>
                      <a:pt x="0" y="798885"/>
                    </a:moveTo>
                    <a:lnTo>
                      <a:pt x="183982" y="0"/>
                    </a:lnTo>
                    <a:lnTo>
                      <a:pt x="207133" y="272571"/>
                    </a:lnTo>
                    <a:lnTo>
                      <a:pt x="0" y="798885"/>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2051849">
                <a:off x="6320832" y="946690"/>
                <a:ext cx="569804" cy="1675437"/>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Lst>
                <a:ahLst/>
                <a:cxnLst>
                  <a:cxn ang="0">
                    <a:pos x="connsiteX0" y="connsiteY0"/>
                  </a:cxn>
                  <a:cxn ang="0">
                    <a:pos x="connsiteX1" y="connsiteY1"/>
                  </a:cxn>
                  <a:cxn ang="0">
                    <a:pos x="connsiteX2" y="connsiteY2"/>
                  </a:cxn>
                  <a:cxn ang="0">
                    <a:pos x="connsiteX3" y="connsiteY3"/>
                  </a:cxn>
                </a:cxnLst>
                <a:rect l="l" t="t" r="r" b="b"/>
                <a:pathLst>
                  <a:path w="569804" h="1675437">
                    <a:moveTo>
                      <a:pt x="0" y="1675437"/>
                    </a:moveTo>
                    <a:lnTo>
                      <a:pt x="448813" y="0"/>
                    </a:lnTo>
                    <a:lnTo>
                      <a:pt x="569804" y="1574113"/>
                    </a:lnTo>
                    <a:lnTo>
                      <a:pt x="0" y="16754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838257" y="2053953"/>
            <a:ext cx="1546216" cy="1979394"/>
            <a:chOff x="3420918" y="2334818"/>
            <a:chExt cx="992254" cy="1270238"/>
          </a:xfrm>
        </p:grpSpPr>
        <p:pic>
          <p:nvPicPr>
            <p:cNvPr id="2" name="Picture 1"/>
            <p:cNvPicPr>
              <a:picLocks noChangeAspect="1"/>
            </p:cNvPicPr>
            <p:nvPr/>
          </p:nvPicPr>
          <p:blipFill>
            <a:blip r:embed="rId3"/>
            <a:stretch>
              <a:fillRect/>
            </a:stretch>
          </p:blipFill>
          <p:spPr>
            <a:xfrm>
              <a:off x="3420918" y="2334818"/>
              <a:ext cx="992254" cy="1270238"/>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50362" r="1"/>
            <a:stretch/>
          </p:blipFill>
          <p:spPr>
            <a:xfrm>
              <a:off x="3920637" y="2334818"/>
              <a:ext cx="492535" cy="1270238"/>
            </a:xfrm>
            <a:prstGeom prst="rect">
              <a:avLst/>
            </a:prstGeom>
          </p:spPr>
        </p:pic>
        <p:grpSp>
          <p:nvGrpSpPr>
            <p:cNvPr id="50" name="Group 49"/>
            <p:cNvGrpSpPr/>
            <p:nvPr/>
          </p:nvGrpSpPr>
          <p:grpSpPr>
            <a:xfrm>
              <a:off x="3630988" y="2859644"/>
              <a:ext cx="579255" cy="574335"/>
              <a:chOff x="4967371" y="3552824"/>
              <a:chExt cx="579255" cy="574335"/>
            </a:xfrm>
            <a:solidFill>
              <a:schemeClr val="accent6"/>
            </a:solidFill>
          </p:grpSpPr>
          <p:sp>
            <p:nvSpPr>
              <p:cNvPr id="14" name="5-Point Star 13"/>
              <p:cNvSpPr>
                <a:spLocks noChangeAspect="1"/>
              </p:cNvSpPr>
              <p:nvPr/>
            </p:nvSpPr>
            <p:spPr>
              <a:xfrm>
                <a:off x="5211998" y="3552824"/>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a:spLocks noChangeAspect="1"/>
              </p:cNvSpPr>
              <p:nvPr/>
            </p:nvSpPr>
            <p:spPr>
              <a:xfrm>
                <a:off x="5456626" y="37950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a:spLocks noChangeAspect="1"/>
              </p:cNvSpPr>
              <p:nvPr/>
            </p:nvSpPr>
            <p:spPr>
              <a:xfrm>
                <a:off x="4967371" y="37950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a:spLocks noChangeAspect="1"/>
              </p:cNvSpPr>
              <p:nvPr/>
            </p:nvSpPr>
            <p:spPr>
              <a:xfrm>
                <a:off x="5211998" y="40371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a:spLocks noChangeAspect="1"/>
              </p:cNvSpPr>
              <p:nvPr/>
            </p:nvSpPr>
            <p:spPr>
              <a:xfrm>
                <a:off x="4999718" y="3668283"/>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a:spLocks noChangeAspect="1"/>
              </p:cNvSpPr>
              <p:nvPr/>
            </p:nvSpPr>
            <p:spPr>
              <a:xfrm>
                <a:off x="5090786" y="358277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a:spLocks noChangeAspect="1"/>
              </p:cNvSpPr>
              <p:nvPr/>
            </p:nvSpPr>
            <p:spPr>
              <a:xfrm flipH="1">
                <a:off x="5424279" y="3668283"/>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a:spLocks noChangeAspect="1"/>
              </p:cNvSpPr>
              <p:nvPr/>
            </p:nvSpPr>
            <p:spPr>
              <a:xfrm flipH="1">
                <a:off x="5335233" y="358277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a:spLocks noChangeAspect="1"/>
              </p:cNvSpPr>
              <p:nvPr/>
            </p:nvSpPr>
            <p:spPr>
              <a:xfrm flipH="1">
                <a:off x="5424279" y="3912797"/>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a:spLocks noChangeAspect="1"/>
              </p:cNvSpPr>
              <p:nvPr/>
            </p:nvSpPr>
            <p:spPr>
              <a:xfrm flipH="1">
                <a:off x="5335233" y="3999436"/>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a:spLocks noChangeAspect="1"/>
              </p:cNvSpPr>
              <p:nvPr/>
            </p:nvSpPr>
            <p:spPr>
              <a:xfrm>
                <a:off x="5090786" y="3999436"/>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a:spLocks noChangeAspect="1"/>
              </p:cNvSpPr>
              <p:nvPr/>
            </p:nvSpPr>
            <p:spPr>
              <a:xfrm>
                <a:off x="4999718" y="3917220"/>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312" y="2482919"/>
              <a:ext cx="787400" cy="495300"/>
            </a:xfrm>
            <a:prstGeom prst="rect">
              <a:avLst/>
            </a:prstGeom>
          </p:spPr>
        </p:pic>
      </p:grpSp>
      <p:grpSp>
        <p:nvGrpSpPr>
          <p:cNvPr id="64" name="Group 63"/>
          <p:cNvGrpSpPr/>
          <p:nvPr/>
        </p:nvGrpSpPr>
        <p:grpSpPr>
          <a:xfrm>
            <a:off x="6660506" y="2110596"/>
            <a:ext cx="1381026" cy="1722295"/>
            <a:chOff x="6660506" y="2110596"/>
            <a:chExt cx="1543796" cy="1925287"/>
          </a:xfrm>
        </p:grpSpPr>
        <p:sp>
          <p:nvSpPr>
            <p:cNvPr id="59" name="Arc 58"/>
            <p:cNvSpPr/>
            <p:nvPr/>
          </p:nvSpPr>
          <p:spPr>
            <a:xfrm>
              <a:off x="6919489" y="3727972"/>
              <a:ext cx="1028967" cy="307911"/>
            </a:xfrm>
            <a:prstGeom prst="arc">
              <a:avLst>
                <a:gd name="adj1" fmla="val 10874530"/>
                <a:gd name="adj2" fmla="val 21478921"/>
              </a:avLst>
            </a:prstGeom>
            <a:noFill/>
            <a:ln w="31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2" name="Picture 61"/>
            <p:cNvPicPr>
              <a:picLocks noChangeAspect="1"/>
            </p:cNvPicPr>
            <p:nvPr/>
          </p:nvPicPr>
          <p:blipFill>
            <a:blip r:embed="rId7">
              <a:alphaModFix/>
            </a:blip>
            <a:stretch>
              <a:fillRect/>
            </a:stretch>
          </p:blipFill>
          <p:spPr>
            <a:xfrm flipH="1">
              <a:off x="7604845" y="3647807"/>
              <a:ext cx="262446" cy="202276"/>
            </a:xfrm>
            <a:prstGeom prst="rect">
              <a:avLst/>
            </a:prstGeom>
          </p:spPr>
        </p:pic>
        <p:pic>
          <p:nvPicPr>
            <p:cNvPr id="56" name="Picture 55"/>
            <p:cNvPicPr>
              <a:picLocks noChangeAspect="1"/>
            </p:cNvPicPr>
            <p:nvPr/>
          </p:nvPicPr>
          <p:blipFill>
            <a:blip r:embed="rId8">
              <a:alphaModFix amt="50000"/>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6660506" y="2110596"/>
              <a:ext cx="1543796" cy="1890362"/>
            </a:xfrm>
            <a:prstGeom prst="rect">
              <a:avLst/>
            </a:prstGeom>
          </p:spPr>
        </p:pic>
        <p:pic>
          <p:nvPicPr>
            <p:cNvPr id="63" name="Picture 62"/>
            <p:cNvPicPr>
              <a:picLocks noChangeAspect="1"/>
            </p:cNvPicPr>
            <p:nvPr/>
          </p:nvPicPr>
          <p:blipFill>
            <a:blip r:embed="rId7">
              <a:alphaModFix amt="51000"/>
            </a:blip>
            <a:stretch>
              <a:fillRect/>
            </a:stretch>
          </p:blipFill>
          <p:spPr>
            <a:xfrm flipH="1">
              <a:off x="7607926" y="3647341"/>
              <a:ext cx="262446" cy="202276"/>
            </a:xfrm>
            <a:prstGeom prst="rect">
              <a:avLst/>
            </a:prstGeom>
          </p:spPr>
        </p:pic>
      </p:grpSp>
    </p:spTree>
    <p:extLst>
      <p:ext uri="{BB962C8B-B14F-4D97-AF65-F5344CB8AC3E}">
        <p14:creationId xmlns:p14="http://schemas.microsoft.com/office/powerpoint/2010/main" val="16907355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204302" y="5462691"/>
            <a:ext cx="502688" cy="304271"/>
          </a:xfrm>
        </p:spPr>
        <p:txBody>
          <a:bodyPr/>
          <a:lstStyle/>
          <a:p>
            <a:pPr>
              <a:defRPr/>
            </a:pPr>
            <a:fld id="{07AE5A85-834C-45C6-B70E-D6BB045069BC}" type="slidenum">
              <a:rPr lang="en-US" smtClean="0"/>
              <a:pPr>
                <a:defRPr/>
              </a:pPr>
              <a:t>14</a:t>
            </a:fld>
            <a:endParaRPr lang="en-US" dirty="0"/>
          </a:p>
        </p:txBody>
      </p:sp>
      <p:sp>
        <p:nvSpPr>
          <p:cNvPr id="2" name="Text Placeholder 1"/>
          <p:cNvSpPr>
            <a:spLocks noGrp="1"/>
          </p:cNvSpPr>
          <p:nvPr>
            <p:ph type="body" sz="quarter" idx="14"/>
          </p:nvPr>
        </p:nvSpPr>
        <p:spPr>
          <a:xfrm>
            <a:off x="-32464" y="167716"/>
            <a:ext cx="8668765" cy="451167"/>
          </a:xfrm>
        </p:spPr>
        <p:txBody>
          <a:bodyPr/>
          <a:lstStyle/>
          <a:p>
            <a:r>
              <a:rPr lang="en-GB" dirty="0" smtClean="0"/>
              <a:t>A PROGRAMMATIC MAILING DROVE SHOPPERS</a:t>
            </a:r>
            <a:endParaRPr lang="en-GB" dirty="0"/>
          </a:p>
        </p:txBody>
      </p:sp>
      <p:sp>
        <p:nvSpPr>
          <p:cNvPr id="4" name="Text Placeholder 3"/>
          <p:cNvSpPr>
            <a:spLocks noGrp="1"/>
          </p:cNvSpPr>
          <p:nvPr>
            <p:ph type="body" sz="quarter" idx="12"/>
          </p:nvPr>
        </p:nvSpPr>
        <p:spPr>
          <a:xfrm>
            <a:off x="475889" y="1239516"/>
            <a:ext cx="6661511" cy="3243146"/>
          </a:xfrm>
        </p:spPr>
        <p:txBody>
          <a:bodyPr/>
          <a:lstStyle/>
          <a:p>
            <a:pPr marL="0" indent="0">
              <a:buNone/>
            </a:pPr>
            <a:r>
              <a:rPr lang="en-US" b="1" dirty="0"/>
              <a:t>Background</a:t>
            </a:r>
          </a:p>
          <a:p>
            <a:pPr marL="0" indent="0">
              <a:buNone/>
            </a:pPr>
            <a:r>
              <a:rPr lang="en-US" dirty="0"/>
              <a:t>Like many fashion retailers, JD Williams suffered regularly from abandoned </a:t>
            </a:r>
            <a:r>
              <a:rPr lang="en-US" dirty="0" smtClean="0"/>
              <a:t>carts</a:t>
            </a:r>
          </a:p>
          <a:p>
            <a:pPr marL="0" indent="0">
              <a:buNone/>
            </a:pPr>
            <a:endParaRPr lang="en-US" b="1" dirty="0" smtClean="0"/>
          </a:p>
          <a:p>
            <a:pPr marL="0" indent="0">
              <a:buNone/>
            </a:pPr>
            <a:r>
              <a:rPr lang="en-US" b="1" dirty="0" smtClean="0"/>
              <a:t>Solution</a:t>
            </a:r>
            <a:endParaRPr lang="en-US" b="1" dirty="0"/>
          </a:p>
          <a:p>
            <a:r>
              <a:rPr lang="en-US" dirty="0"/>
              <a:t>A digitally created postcard – </a:t>
            </a:r>
            <a:r>
              <a:rPr lang="en-US" dirty="0" err="1"/>
              <a:t>personalised</a:t>
            </a:r>
            <a:r>
              <a:rPr lang="en-US" dirty="0"/>
              <a:t> with the items from shoppers’ </a:t>
            </a:r>
            <a:r>
              <a:rPr lang="en-US" dirty="0" smtClean="0"/>
              <a:t/>
            </a:r>
            <a:br>
              <a:rPr lang="en-US" dirty="0" smtClean="0"/>
            </a:br>
            <a:r>
              <a:rPr lang="en-US" dirty="0" smtClean="0"/>
              <a:t>online </a:t>
            </a:r>
            <a:r>
              <a:rPr lang="en-US" dirty="0"/>
              <a:t>shopping cart </a:t>
            </a:r>
          </a:p>
          <a:p>
            <a:r>
              <a:rPr lang="en-US" dirty="0"/>
              <a:t>Mailed to customers who hadn’t responded to ‘did you forget something’ </a:t>
            </a:r>
            <a:r>
              <a:rPr lang="en-US" dirty="0" smtClean="0"/>
              <a:t/>
            </a:r>
            <a:br>
              <a:rPr lang="en-US" dirty="0" smtClean="0"/>
            </a:br>
            <a:r>
              <a:rPr lang="en-US" dirty="0" smtClean="0"/>
              <a:t>trigger </a:t>
            </a:r>
            <a:r>
              <a:rPr lang="en-US" dirty="0"/>
              <a:t>emails</a:t>
            </a:r>
          </a:p>
        </p:txBody>
      </p:sp>
      <p:sp>
        <p:nvSpPr>
          <p:cNvPr id="3" name="Text Placeholder 2"/>
          <p:cNvSpPr>
            <a:spLocks noGrp="1"/>
          </p:cNvSpPr>
          <p:nvPr>
            <p:ph type="body" sz="quarter" idx="15"/>
          </p:nvPr>
        </p:nvSpPr>
        <p:spPr>
          <a:xfrm>
            <a:off x="-32464" y="612658"/>
            <a:ext cx="6905397" cy="451167"/>
          </a:xfrm>
        </p:spPr>
        <p:txBody>
          <a:bodyPr/>
          <a:lstStyle/>
          <a:p>
            <a:r>
              <a:rPr lang="en-GB" dirty="0" smtClean="0"/>
              <a:t>BACK TO THEIR ABANDONED CARTS</a:t>
            </a:r>
            <a:endParaRPr lang="en-GB" dirty="0"/>
          </a:p>
        </p:txBody>
      </p:sp>
      <p:pic>
        <p:nvPicPr>
          <p:cNvPr id="1026" name="Picture 2" descr="Image result for jd william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18" y="3988538"/>
            <a:ext cx="1474044" cy="5378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5889" y="5369545"/>
            <a:ext cx="6377435" cy="220335"/>
          </a:xfrm>
          <a:prstGeom prst="rect">
            <a:avLst/>
          </a:prstGeom>
        </p:spPr>
        <p:txBody>
          <a:bodyPr wrap="square" lIns="81043" tIns="40522" rIns="81043" bIns="40522" anchor="b">
            <a:spAutoFit/>
          </a:bodyPr>
          <a:lstStyle/>
          <a:p>
            <a:r>
              <a:rPr lang="en-US" sz="900" dirty="0">
                <a:latin typeface="Arial" panose="020B0604020202020204" pitchFamily="34" charset="0"/>
                <a:cs typeface="Arial" panose="020B0604020202020204" pitchFamily="34" charset="0"/>
              </a:rPr>
              <a:t>Source: </a:t>
            </a:r>
            <a:r>
              <a:rPr lang="en-US" sz="900" dirty="0" err="1">
                <a:latin typeface="Arial" panose="020B0604020202020204" pitchFamily="34" charset="0"/>
                <a:cs typeface="Arial" panose="020B0604020202020204" pitchFamily="34" charset="0"/>
              </a:rPr>
              <a:t>flypaperplanes.com</a:t>
            </a:r>
            <a:endParaRPr lang="en-GB" sz="900" dirty="0">
              <a:latin typeface="Arial" panose="020B0604020202020204" pitchFamily="34" charset="0"/>
              <a:cs typeface="Arial" panose="020B0604020202020204" pitchFamily="34" charset="0"/>
            </a:endParaRPr>
          </a:p>
        </p:txBody>
      </p:sp>
      <p:grpSp>
        <p:nvGrpSpPr>
          <p:cNvPr id="11" name="Group 10"/>
          <p:cNvGrpSpPr/>
          <p:nvPr/>
        </p:nvGrpSpPr>
        <p:grpSpPr>
          <a:xfrm>
            <a:off x="760215" y="3348337"/>
            <a:ext cx="1461554" cy="1282754"/>
            <a:chOff x="189374" y="1701478"/>
            <a:chExt cx="2047290" cy="1796834"/>
          </a:xfrm>
        </p:grpSpPr>
        <p:graphicFrame>
          <p:nvGraphicFramePr>
            <p:cNvPr id="12" name="Chart 11"/>
            <p:cNvGraphicFramePr/>
            <p:nvPr>
              <p:extLst>
                <p:ext uri="{D42A27DB-BD31-4B8C-83A1-F6EECF244321}">
                  <p14:modId xmlns:p14="http://schemas.microsoft.com/office/powerpoint/2010/main" val="622640645"/>
                </p:ext>
              </p:extLst>
            </p:nvPr>
          </p:nvGraphicFramePr>
          <p:xfrm>
            <a:off x="189374" y="1701478"/>
            <a:ext cx="2047290" cy="1796834"/>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p:cNvSpPr/>
            <p:nvPr/>
          </p:nvSpPr>
          <p:spPr>
            <a:xfrm>
              <a:off x="720940" y="2109558"/>
              <a:ext cx="980682" cy="980680"/>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0138" y="2244025"/>
              <a:ext cx="802925" cy="715803"/>
            </a:xfrm>
            <a:prstGeom prst="rect">
              <a:avLst/>
            </a:prstGeom>
          </p:spPr>
          <p:txBody>
            <a:bodyPr wrap="none" anchor="ctr">
              <a:spAutoFit/>
            </a:bodyPr>
            <a:lstStyle/>
            <a:p>
              <a:pPr algn="ctr"/>
              <a:r>
                <a:rPr lang="en-US" sz="3200" b="1" dirty="0" smtClean="0">
                  <a:solidFill>
                    <a:schemeClr val="accent1"/>
                  </a:solidFill>
                  <a:latin typeface="Arial" charset="0"/>
                  <a:ea typeface="Arial" charset="0"/>
                  <a:cs typeface="Arial" charset="0"/>
                </a:rPr>
                <a:t>6</a:t>
              </a:r>
              <a:r>
                <a:rPr lang="en-US" sz="3200" b="1" baseline="30000" dirty="0" smtClean="0">
                  <a:solidFill>
                    <a:schemeClr val="accent1"/>
                  </a:solidFill>
                  <a:latin typeface="Arial" charset="0"/>
                  <a:ea typeface="Arial" charset="0"/>
                  <a:cs typeface="Arial" charset="0"/>
                </a:rPr>
                <a:t>%</a:t>
              </a:r>
              <a:endParaRPr lang="en-US" sz="3200" b="1" baseline="30000" dirty="0">
                <a:solidFill>
                  <a:schemeClr val="accent1"/>
                </a:solidFill>
                <a:latin typeface="Arial" charset="0"/>
                <a:ea typeface="Arial" charset="0"/>
                <a:cs typeface="Arial" charset="0"/>
              </a:endParaRPr>
            </a:p>
          </p:txBody>
        </p:sp>
      </p:grpSp>
      <p:sp>
        <p:nvSpPr>
          <p:cNvPr id="6" name="Triangle 5"/>
          <p:cNvSpPr/>
          <p:nvPr/>
        </p:nvSpPr>
        <p:spPr>
          <a:xfrm>
            <a:off x="1428981" y="3421996"/>
            <a:ext cx="121539" cy="10477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06550" y="4604008"/>
            <a:ext cx="1362158" cy="523220"/>
          </a:xfrm>
          <a:prstGeom prst="rect">
            <a:avLst/>
          </a:prstGeom>
          <a:noFill/>
        </p:spPr>
        <p:txBody>
          <a:bodyPr wrap="square" rtlCol="0">
            <a:spAutoFit/>
          </a:bodyPr>
          <a:lstStyle/>
          <a:p>
            <a:pPr algn="ctr"/>
            <a:r>
              <a:rPr lang="en-US" sz="1400" b="1" dirty="0" smtClean="0">
                <a:solidFill>
                  <a:schemeClr val="accent1"/>
                </a:solidFill>
              </a:rPr>
              <a:t>Increase in response rate</a:t>
            </a:r>
            <a:endParaRPr lang="en-US" sz="1400" b="1" dirty="0">
              <a:solidFill>
                <a:schemeClr val="accent1"/>
              </a:solidFill>
            </a:endParaRPr>
          </a:p>
        </p:txBody>
      </p:sp>
      <p:grpSp>
        <p:nvGrpSpPr>
          <p:cNvPr id="20" name="Group 19"/>
          <p:cNvGrpSpPr/>
          <p:nvPr/>
        </p:nvGrpSpPr>
        <p:grpSpPr>
          <a:xfrm>
            <a:off x="2968765" y="3348337"/>
            <a:ext cx="1461554" cy="1282754"/>
            <a:chOff x="189374" y="1701478"/>
            <a:chExt cx="2047290" cy="1796834"/>
          </a:xfrm>
        </p:grpSpPr>
        <p:graphicFrame>
          <p:nvGraphicFramePr>
            <p:cNvPr id="21" name="Chart 20"/>
            <p:cNvGraphicFramePr/>
            <p:nvPr>
              <p:extLst>
                <p:ext uri="{D42A27DB-BD31-4B8C-83A1-F6EECF244321}">
                  <p14:modId xmlns:p14="http://schemas.microsoft.com/office/powerpoint/2010/main" val="32503374"/>
                </p:ext>
              </p:extLst>
            </p:nvPr>
          </p:nvGraphicFramePr>
          <p:xfrm>
            <a:off x="189374" y="1701478"/>
            <a:ext cx="2047290" cy="1796834"/>
          </p:xfrm>
          <a:graphic>
            <a:graphicData uri="http://schemas.openxmlformats.org/drawingml/2006/chart">
              <c:chart xmlns:c="http://schemas.openxmlformats.org/drawingml/2006/chart" xmlns:r="http://schemas.openxmlformats.org/officeDocument/2006/relationships" r:id="rId5"/>
            </a:graphicData>
          </a:graphic>
        </p:graphicFrame>
        <p:sp>
          <p:nvSpPr>
            <p:cNvPr id="22" name="Oval 21"/>
            <p:cNvSpPr/>
            <p:nvPr/>
          </p:nvSpPr>
          <p:spPr>
            <a:xfrm>
              <a:off x="720940" y="2109558"/>
              <a:ext cx="980682" cy="980680"/>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2188" y="2192361"/>
              <a:ext cx="918829" cy="819131"/>
            </a:xfrm>
            <a:prstGeom prst="rect">
              <a:avLst/>
            </a:prstGeom>
          </p:spPr>
          <p:txBody>
            <a:bodyPr wrap="none" anchor="ctr">
              <a:spAutoFit/>
            </a:bodyPr>
            <a:lstStyle/>
            <a:p>
              <a:pPr algn="ctr"/>
              <a:r>
                <a:rPr lang="en-US" sz="3200" b="1" dirty="0" smtClean="0">
                  <a:solidFill>
                    <a:schemeClr val="accent2"/>
                  </a:solidFill>
                  <a:latin typeface="Arial" charset="0"/>
                  <a:ea typeface="Arial" charset="0"/>
                  <a:cs typeface="Arial" charset="0"/>
                </a:rPr>
                <a:t>8</a:t>
              </a:r>
              <a:r>
                <a:rPr lang="en-US" sz="3200" b="1" baseline="30000" dirty="0" smtClean="0">
                  <a:solidFill>
                    <a:schemeClr val="accent2"/>
                  </a:solidFill>
                  <a:latin typeface="Arial" charset="0"/>
                  <a:ea typeface="Arial" charset="0"/>
                  <a:cs typeface="Arial" charset="0"/>
                </a:rPr>
                <a:t>%</a:t>
              </a:r>
              <a:endParaRPr lang="en-US" sz="3200" b="1" baseline="30000" dirty="0">
                <a:solidFill>
                  <a:schemeClr val="accent2"/>
                </a:solidFill>
                <a:latin typeface="Arial" charset="0"/>
                <a:ea typeface="Arial" charset="0"/>
                <a:cs typeface="Arial" charset="0"/>
              </a:endParaRPr>
            </a:p>
          </p:txBody>
        </p:sp>
      </p:grpSp>
      <p:sp>
        <p:nvSpPr>
          <p:cNvPr id="24" name="Triangle 23"/>
          <p:cNvSpPr/>
          <p:nvPr/>
        </p:nvSpPr>
        <p:spPr>
          <a:xfrm>
            <a:off x="3637531" y="3421996"/>
            <a:ext cx="121539" cy="10477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928019" y="4608354"/>
            <a:ext cx="1546327" cy="523220"/>
          </a:xfrm>
          <a:prstGeom prst="rect">
            <a:avLst/>
          </a:prstGeom>
          <a:noFill/>
        </p:spPr>
        <p:txBody>
          <a:bodyPr wrap="square" rtlCol="0">
            <a:spAutoFit/>
          </a:bodyPr>
          <a:lstStyle/>
          <a:p>
            <a:pPr algn="ctr"/>
            <a:r>
              <a:rPr lang="en-US" sz="1400" b="1" dirty="0">
                <a:solidFill>
                  <a:schemeClr val="accent2"/>
                </a:solidFill>
              </a:rPr>
              <a:t>Increase </a:t>
            </a:r>
            <a:br>
              <a:rPr lang="en-US" sz="1400" b="1" dirty="0">
                <a:solidFill>
                  <a:schemeClr val="accent2"/>
                </a:solidFill>
              </a:rPr>
            </a:br>
            <a:r>
              <a:rPr lang="en-US" sz="1400" b="1" dirty="0">
                <a:solidFill>
                  <a:schemeClr val="accent2"/>
                </a:solidFill>
              </a:rPr>
              <a:t>in AOV</a:t>
            </a:r>
          </a:p>
        </p:txBody>
      </p:sp>
      <p:grpSp>
        <p:nvGrpSpPr>
          <p:cNvPr id="26" name="Group 25"/>
          <p:cNvGrpSpPr/>
          <p:nvPr/>
        </p:nvGrpSpPr>
        <p:grpSpPr>
          <a:xfrm>
            <a:off x="5180596" y="3347161"/>
            <a:ext cx="1461554" cy="1282754"/>
            <a:chOff x="189374" y="1701478"/>
            <a:chExt cx="2047290" cy="1796834"/>
          </a:xfrm>
        </p:grpSpPr>
        <p:graphicFrame>
          <p:nvGraphicFramePr>
            <p:cNvPr id="27" name="Chart 26"/>
            <p:cNvGraphicFramePr/>
            <p:nvPr>
              <p:extLst>
                <p:ext uri="{D42A27DB-BD31-4B8C-83A1-F6EECF244321}">
                  <p14:modId xmlns:p14="http://schemas.microsoft.com/office/powerpoint/2010/main" val="511346483"/>
                </p:ext>
              </p:extLst>
            </p:nvPr>
          </p:nvGraphicFramePr>
          <p:xfrm>
            <a:off x="189374" y="1701478"/>
            <a:ext cx="2047290" cy="1796834"/>
          </p:xfrm>
          <a:graphic>
            <a:graphicData uri="http://schemas.openxmlformats.org/drawingml/2006/chart">
              <c:chart xmlns:c="http://schemas.openxmlformats.org/drawingml/2006/chart" xmlns:r="http://schemas.openxmlformats.org/officeDocument/2006/relationships" r:id="rId6"/>
            </a:graphicData>
          </a:graphic>
        </p:graphicFrame>
        <p:sp>
          <p:nvSpPr>
            <p:cNvPr id="28" name="Oval 27"/>
            <p:cNvSpPr/>
            <p:nvPr/>
          </p:nvSpPr>
          <p:spPr>
            <a:xfrm>
              <a:off x="720940" y="2109558"/>
              <a:ext cx="980682" cy="980680"/>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82763" y="2192361"/>
              <a:ext cx="1237680" cy="819131"/>
            </a:xfrm>
            <a:prstGeom prst="rect">
              <a:avLst/>
            </a:prstGeom>
          </p:spPr>
          <p:txBody>
            <a:bodyPr wrap="none" anchor="ctr">
              <a:spAutoFit/>
            </a:bodyPr>
            <a:lstStyle/>
            <a:p>
              <a:pPr algn="ctr"/>
              <a:r>
                <a:rPr lang="en-US" sz="3200" b="1" dirty="0" smtClean="0">
                  <a:solidFill>
                    <a:schemeClr val="accent3"/>
                  </a:solidFill>
                  <a:latin typeface="Arial" charset="0"/>
                  <a:ea typeface="Arial" charset="0"/>
                  <a:cs typeface="Arial" charset="0"/>
                </a:rPr>
                <a:t>14</a:t>
              </a:r>
              <a:r>
                <a:rPr lang="en-US" sz="3200" b="1" baseline="30000" dirty="0" smtClean="0">
                  <a:solidFill>
                    <a:schemeClr val="accent3"/>
                  </a:solidFill>
                  <a:latin typeface="Arial" charset="0"/>
                  <a:ea typeface="Arial" charset="0"/>
                  <a:cs typeface="Arial" charset="0"/>
                </a:rPr>
                <a:t>%</a:t>
              </a:r>
              <a:endParaRPr lang="en-US" sz="3200" b="1" baseline="30000" dirty="0">
                <a:solidFill>
                  <a:schemeClr val="accent3"/>
                </a:solidFill>
                <a:latin typeface="Arial" charset="0"/>
                <a:ea typeface="Arial" charset="0"/>
                <a:cs typeface="Arial" charset="0"/>
              </a:endParaRPr>
            </a:p>
          </p:txBody>
        </p:sp>
      </p:grpSp>
      <p:sp>
        <p:nvSpPr>
          <p:cNvPr id="30" name="Triangle 29"/>
          <p:cNvSpPr/>
          <p:nvPr/>
        </p:nvSpPr>
        <p:spPr>
          <a:xfrm flipV="1">
            <a:off x="5849362" y="4459974"/>
            <a:ext cx="121539" cy="1047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140087" y="4604008"/>
            <a:ext cx="1546327" cy="738664"/>
          </a:xfrm>
          <a:prstGeom prst="rect">
            <a:avLst/>
          </a:prstGeom>
          <a:noFill/>
        </p:spPr>
        <p:txBody>
          <a:bodyPr wrap="square" rtlCol="0">
            <a:spAutoFit/>
          </a:bodyPr>
          <a:lstStyle/>
          <a:p>
            <a:pPr algn="ctr"/>
            <a:r>
              <a:rPr lang="en-US" sz="1400" b="1" dirty="0">
                <a:solidFill>
                  <a:schemeClr val="accent3"/>
                </a:solidFill>
              </a:rPr>
              <a:t>Reduction </a:t>
            </a:r>
            <a:br>
              <a:rPr lang="en-US" sz="1400" b="1" dirty="0">
                <a:solidFill>
                  <a:schemeClr val="accent3"/>
                </a:solidFill>
              </a:rPr>
            </a:br>
            <a:r>
              <a:rPr lang="en-US" sz="1400" b="1" dirty="0">
                <a:solidFill>
                  <a:schemeClr val="accent3"/>
                </a:solidFill>
              </a:rPr>
              <a:t>in abandoned cart completion</a:t>
            </a:r>
          </a:p>
        </p:txBody>
      </p:sp>
      <p:grpSp>
        <p:nvGrpSpPr>
          <p:cNvPr id="32" name="Group 31"/>
          <p:cNvGrpSpPr/>
          <p:nvPr/>
        </p:nvGrpSpPr>
        <p:grpSpPr>
          <a:xfrm>
            <a:off x="7236044" y="1595692"/>
            <a:ext cx="1658665" cy="2197615"/>
            <a:chOff x="5346980" y="89211"/>
            <a:chExt cx="2971814" cy="3947227"/>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6980" y="89211"/>
              <a:ext cx="2971814" cy="3947227"/>
            </a:xfrm>
            <a:prstGeom prst="rect">
              <a:avLst/>
            </a:prstGeom>
            <a:ln>
              <a:noFill/>
            </a:ln>
            <a:effectLst>
              <a:outerShdw blurRad="127000" algn="ctr" rotWithShape="0">
                <a:srgbClr val="000000">
                  <a:alpha val="18000"/>
                </a:srgbClr>
              </a:outerShdw>
            </a:effectLst>
          </p:spPr>
        </p:pic>
        <p:sp>
          <p:nvSpPr>
            <p:cNvPr id="34" name="Rectangle 33"/>
            <p:cNvSpPr/>
            <p:nvPr/>
          </p:nvSpPr>
          <p:spPr>
            <a:xfrm>
              <a:off x="5454264" y="692884"/>
              <a:ext cx="780481" cy="4311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7314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par>
                                <p:cTn id="28" presetID="12" presetClass="entr" presetSubtype="4" fill="hold" grpId="0" nodeType="withEffect">
                                  <p:stCondLst>
                                    <p:cond delay="8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ppt_y</p:attrName>
                                        </p:attrNameLst>
                                      </p:cBhvr>
                                      <p:tavLst>
                                        <p:tav tm="0">
                                          <p:val>
                                            <p:strVal val="#ppt_y+#ppt_h*1.125000"/>
                                          </p:val>
                                        </p:tav>
                                        <p:tav tm="100000">
                                          <p:val>
                                            <p:strVal val="#ppt_y"/>
                                          </p:val>
                                        </p:tav>
                                      </p:tavLst>
                                    </p:anim>
                                    <p:animEffect transition="in" filter="wipe(up)">
                                      <p:cBhvr>
                                        <p:cTn id="31" dur="500"/>
                                        <p:tgtEl>
                                          <p:spTgt spid="24"/>
                                        </p:tgtEl>
                                      </p:cBhvr>
                                    </p:animEffect>
                                  </p:childTnLst>
                                </p:cTn>
                              </p:par>
                              <p:par>
                                <p:cTn id="32" presetID="12" presetClass="entr" presetSubtype="1" fill="hold" grpId="0" nodeType="withEffect">
                                  <p:stCondLst>
                                    <p:cond delay="16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ppt_y</p:attrName>
                                        </p:attrNameLst>
                                      </p:cBhvr>
                                      <p:tavLst>
                                        <p:tav tm="0">
                                          <p:val>
                                            <p:strVal val="#ppt_y-#ppt_h*1.125000"/>
                                          </p:val>
                                        </p:tav>
                                        <p:tav tm="100000">
                                          <p:val>
                                            <p:strVal val="#ppt_y"/>
                                          </p:val>
                                        </p:tav>
                                      </p:tavLst>
                                    </p:anim>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animBg="1"/>
      <p:bldP spid="25" grpId="0"/>
      <p:bldP spid="30"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167716"/>
            <a:ext cx="2925399" cy="451342"/>
          </a:xfrm>
        </p:spPr>
        <p:txBody>
          <a:bodyPr/>
          <a:lstStyle/>
          <a:p>
            <a:r>
              <a:rPr lang="en-GB" dirty="0" smtClean="0"/>
              <a:t>IN SUMMARY</a:t>
            </a:r>
            <a:endParaRPr lang="en-GB" dirty="0"/>
          </a:p>
        </p:txBody>
      </p:sp>
      <p:sp>
        <p:nvSpPr>
          <p:cNvPr id="3" name="Text Placeholder 2"/>
          <p:cNvSpPr>
            <a:spLocks noGrp="1"/>
          </p:cNvSpPr>
          <p:nvPr>
            <p:ph type="body" sz="quarter" idx="12"/>
          </p:nvPr>
        </p:nvSpPr>
        <p:spPr>
          <a:xfrm>
            <a:off x="7355513" y="2856056"/>
            <a:ext cx="1453720" cy="946009"/>
          </a:xfrm>
        </p:spPr>
        <p:txBody>
          <a:bodyPr/>
          <a:lstStyle/>
          <a:p>
            <a:pPr marL="0" indent="0" algn="ctr">
              <a:buNone/>
            </a:pPr>
            <a:r>
              <a:rPr lang="en-US" sz="1200" b="1" dirty="0" smtClean="0"/>
              <a:t>Data value</a:t>
            </a:r>
            <a:br>
              <a:rPr lang="en-US" sz="1200" b="1" dirty="0" smtClean="0"/>
            </a:br>
            <a:r>
              <a:rPr lang="en-US" sz="1200" dirty="0" smtClean="0"/>
              <a:t>Data </a:t>
            </a:r>
            <a:r>
              <a:rPr lang="en-US" sz="1200" dirty="0"/>
              <a:t>models can identify the best programmatic triggers for your business</a:t>
            </a:r>
            <a:endParaRPr lang="en-GB" sz="1200" dirty="0"/>
          </a:p>
        </p:txBody>
      </p:sp>
      <p:sp>
        <p:nvSpPr>
          <p:cNvPr id="4" name="Slide Number Placeholder 3"/>
          <p:cNvSpPr>
            <a:spLocks noGrp="1"/>
          </p:cNvSpPr>
          <p:nvPr>
            <p:ph type="sldNum" sz="quarter" idx="24"/>
          </p:nvPr>
        </p:nvSpPr>
        <p:spPr/>
        <p:txBody>
          <a:bodyPr/>
          <a:lstStyle/>
          <a:p>
            <a:pPr>
              <a:defRPr/>
            </a:pPr>
            <a:fld id="{07AE5A85-834C-45C6-B70E-D6BB045069BC}" type="slidenum">
              <a:rPr lang="en-US" smtClean="0"/>
              <a:pPr>
                <a:defRPr/>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716" y="1394842"/>
            <a:ext cx="1508880" cy="15088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615" y="1394842"/>
            <a:ext cx="1529360" cy="152936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217" y="1394842"/>
            <a:ext cx="1508880" cy="15088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194" y="1395580"/>
            <a:ext cx="1507404" cy="150740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2194" y="1394842"/>
            <a:ext cx="1508880" cy="1508880"/>
          </a:xfrm>
          <a:prstGeom prst="rect">
            <a:avLst/>
          </a:prstGeom>
        </p:spPr>
      </p:pic>
      <p:sp>
        <p:nvSpPr>
          <p:cNvPr id="14" name="Text Placeholder 2"/>
          <p:cNvSpPr txBox="1">
            <a:spLocks/>
          </p:cNvSpPr>
          <p:nvPr/>
        </p:nvSpPr>
        <p:spPr>
          <a:xfrm>
            <a:off x="1729251" y="2866296"/>
            <a:ext cx="1480812" cy="979029"/>
          </a:xfrm>
          <a:prstGeom prst="rect">
            <a:avLst/>
          </a:prstGeom>
        </p:spPr>
        <p:txBody>
          <a:bodyPr vert="horz"/>
          <a:lstStyle>
            <a:lvl1pPr marL="142869" indent="-142869" algn="l" defTabSz="405216" rtl="0" eaLnBrk="1" latinLnBrk="0" hangingPunct="1">
              <a:lnSpc>
                <a:spcPct val="100000"/>
              </a:lnSpc>
              <a:spcBef>
                <a:spcPts val="0"/>
              </a:spcBef>
              <a:spcAft>
                <a:spcPts val="1333"/>
              </a:spcAft>
              <a:buClr>
                <a:srgbClr val="E32119"/>
              </a:buClr>
              <a:buFont typeface="Wingdings" panose="05000000000000000000" pitchFamily="2" charset="2"/>
              <a:buChar char="§"/>
              <a:defRPr sz="1333" b="0" kern="1200" baseline="0">
                <a:solidFill>
                  <a:schemeClr val="tx1"/>
                </a:solidFill>
                <a:latin typeface="Arial"/>
                <a:ea typeface="+mn-ea"/>
                <a:cs typeface="+mn-cs"/>
              </a:defRPr>
            </a:lvl1pPr>
            <a:lvl2pPr marL="380985"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2pPr>
            <a:lvl3pPr marL="761970"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333"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333"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smtClean="0"/>
              <a:t>Speed</a:t>
            </a:r>
            <a:br>
              <a:rPr lang="en-US" sz="1200" b="1" dirty="0" smtClean="0"/>
            </a:br>
            <a:r>
              <a:rPr lang="en-US" sz="1200" dirty="0" smtClean="0"/>
              <a:t>Often delivered </a:t>
            </a:r>
            <a:br>
              <a:rPr lang="en-US" sz="1200" dirty="0" smtClean="0"/>
            </a:br>
            <a:r>
              <a:rPr lang="en-US" sz="1200" dirty="0" smtClean="0"/>
              <a:t>in 24 hours – </a:t>
            </a:r>
            <a:br>
              <a:rPr lang="en-US" sz="1200" dirty="0" smtClean="0"/>
            </a:br>
            <a:r>
              <a:rPr lang="en-US" sz="1200" dirty="0" smtClean="0"/>
              <a:t>max 48 hours</a:t>
            </a:r>
          </a:p>
        </p:txBody>
      </p:sp>
      <p:sp>
        <p:nvSpPr>
          <p:cNvPr id="15" name="Text Placeholder 2"/>
          <p:cNvSpPr txBox="1">
            <a:spLocks/>
          </p:cNvSpPr>
          <p:nvPr/>
        </p:nvSpPr>
        <p:spPr>
          <a:xfrm>
            <a:off x="315760" y="2866296"/>
            <a:ext cx="1512838" cy="979029"/>
          </a:xfrm>
          <a:prstGeom prst="rect">
            <a:avLst/>
          </a:prstGeom>
        </p:spPr>
        <p:txBody>
          <a:bodyPr vert="horz"/>
          <a:lstStyle>
            <a:lvl1pPr marL="142869" indent="-142869" algn="l" defTabSz="405216" rtl="0" eaLnBrk="1" latinLnBrk="0" hangingPunct="1">
              <a:lnSpc>
                <a:spcPct val="100000"/>
              </a:lnSpc>
              <a:spcBef>
                <a:spcPts val="0"/>
              </a:spcBef>
              <a:spcAft>
                <a:spcPts val="1333"/>
              </a:spcAft>
              <a:buClr>
                <a:srgbClr val="E32119"/>
              </a:buClr>
              <a:buFont typeface="Wingdings" panose="05000000000000000000" pitchFamily="2" charset="2"/>
              <a:buChar char="§"/>
              <a:defRPr sz="1333" b="0" kern="1200" baseline="0">
                <a:solidFill>
                  <a:schemeClr val="tx1"/>
                </a:solidFill>
                <a:latin typeface="Arial"/>
                <a:ea typeface="+mn-ea"/>
                <a:cs typeface="+mn-cs"/>
              </a:defRPr>
            </a:lvl1pPr>
            <a:lvl2pPr marL="380985"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2pPr>
            <a:lvl3pPr marL="761970"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333"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333"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smtClean="0"/>
              <a:t>Highly targeted</a:t>
            </a:r>
            <a:r>
              <a:rPr lang="en-US" sz="1200" b="1" dirty="0"/>
              <a:t/>
            </a:r>
            <a:br>
              <a:rPr lang="en-US" sz="1200" b="1" dirty="0"/>
            </a:br>
            <a:r>
              <a:rPr lang="en-US" sz="1200" dirty="0"/>
              <a:t>O</a:t>
            </a:r>
            <a:r>
              <a:rPr lang="en-US" sz="1200" dirty="0" smtClean="0"/>
              <a:t>nly </a:t>
            </a:r>
            <a:r>
              <a:rPr lang="en-US" sz="1200" dirty="0"/>
              <a:t>uses </a:t>
            </a:r>
            <a:r>
              <a:rPr lang="en-US" sz="1200" dirty="0" smtClean="0"/>
              <a:t/>
            </a:r>
            <a:br>
              <a:rPr lang="en-US" sz="1200" dirty="0" smtClean="0"/>
            </a:br>
            <a:r>
              <a:rPr lang="en-US" sz="1200" dirty="0" smtClean="0"/>
              <a:t>first party, permissioned </a:t>
            </a:r>
            <a:br>
              <a:rPr lang="en-US" sz="1200" dirty="0" smtClean="0"/>
            </a:br>
            <a:r>
              <a:rPr lang="en-US" sz="1200" dirty="0" smtClean="0"/>
              <a:t>data</a:t>
            </a:r>
            <a:endParaRPr lang="en-US" sz="1200" dirty="0"/>
          </a:p>
        </p:txBody>
      </p:sp>
      <p:sp>
        <p:nvSpPr>
          <p:cNvPr id="16" name="Text Placeholder 2"/>
          <p:cNvSpPr txBox="1">
            <a:spLocks/>
          </p:cNvSpPr>
          <p:nvPr/>
        </p:nvSpPr>
        <p:spPr>
          <a:xfrm>
            <a:off x="5816603" y="2866296"/>
            <a:ext cx="1647170" cy="979029"/>
          </a:xfrm>
          <a:prstGeom prst="rect">
            <a:avLst/>
          </a:prstGeom>
        </p:spPr>
        <p:txBody>
          <a:bodyPr vert="horz"/>
          <a:lstStyle>
            <a:lvl1pPr marL="142869" indent="-142869" algn="l" defTabSz="405216" rtl="0" eaLnBrk="1" latinLnBrk="0" hangingPunct="1">
              <a:lnSpc>
                <a:spcPct val="100000"/>
              </a:lnSpc>
              <a:spcBef>
                <a:spcPts val="0"/>
              </a:spcBef>
              <a:spcAft>
                <a:spcPts val="1333"/>
              </a:spcAft>
              <a:buClr>
                <a:srgbClr val="E32119"/>
              </a:buClr>
              <a:buFont typeface="Wingdings" panose="05000000000000000000" pitchFamily="2" charset="2"/>
              <a:buChar char="§"/>
              <a:defRPr sz="1333" b="0" kern="1200" baseline="0">
                <a:solidFill>
                  <a:schemeClr val="tx1"/>
                </a:solidFill>
                <a:latin typeface="Arial"/>
                <a:ea typeface="+mn-ea"/>
                <a:cs typeface="+mn-cs"/>
              </a:defRPr>
            </a:lvl1pPr>
            <a:lvl2pPr marL="380985"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2pPr>
            <a:lvl3pPr marL="761970"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333"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333"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smtClean="0"/>
              <a:t>Relevance </a:t>
            </a:r>
            <a:br>
              <a:rPr lang="en-US" sz="1200" b="1" dirty="0" smtClean="0"/>
            </a:br>
            <a:r>
              <a:rPr lang="en-US" sz="1200" dirty="0" smtClean="0"/>
              <a:t>Mail </a:t>
            </a:r>
            <a:r>
              <a:rPr lang="en-US" sz="1200" dirty="0"/>
              <a:t>content </a:t>
            </a:r>
            <a:r>
              <a:rPr lang="en-US" sz="1200" dirty="0" smtClean="0"/>
              <a:t/>
            </a:r>
            <a:br>
              <a:rPr lang="en-US" sz="1200" dirty="0" smtClean="0"/>
            </a:br>
            <a:r>
              <a:rPr lang="en-US" sz="1200" dirty="0" smtClean="0"/>
              <a:t>based </a:t>
            </a:r>
            <a:r>
              <a:rPr lang="en-US" sz="1200" dirty="0"/>
              <a:t>on </a:t>
            </a:r>
            <a:r>
              <a:rPr lang="en-US" sz="1200" dirty="0" smtClean="0"/>
              <a:t/>
            </a:r>
            <a:br>
              <a:rPr lang="en-US" sz="1200" dirty="0" smtClean="0"/>
            </a:br>
            <a:r>
              <a:rPr lang="en-US" sz="1200" dirty="0" smtClean="0"/>
              <a:t>browsing </a:t>
            </a:r>
            <a:br>
              <a:rPr lang="en-US" sz="1200" dirty="0" smtClean="0"/>
            </a:br>
            <a:r>
              <a:rPr lang="en-US" sz="1200" dirty="0" err="1" smtClean="0"/>
              <a:t>behaviour</a:t>
            </a:r>
            <a:endParaRPr lang="en-US" sz="1200" dirty="0"/>
          </a:p>
        </p:txBody>
      </p:sp>
      <p:sp>
        <p:nvSpPr>
          <p:cNvPr id="17" name="Text Placeholder 2"/>
          <p:cNvSpPr txBox="1">
            <a:spLocks/>
          </p:cNvSpPr>
          <p:nvPr/>
        </p:nvSpPr>
        <p:spPr>
          <a:xfrm>
            <a:off x="4456694" y="2876536"/>
            <a:ext cx="1679202" cy="979029"/>
          </a:xfrm>
          <a:prstGeom prst="rect">
            <a:avLst/>
          </a:prstGeom>
        </p:spPr>
        <p:txBody>
          <a:bodyPr vert="horz"/>
          <a:lstStyle>
            <a:lvl1pPr marL="142869" indent="-142869" algn="l" defTabSz="405216" rtl="0" eaLnBrk="1" latinLnBrk="0" hangingPunct="1">
              <a:lnSpc>
                <a:spcPct val="100000"/>
              </a:lnSpc>
              <a:spcBef>
                <a:spcPts val="0"/>
              </a:spcBef>
              <a:spcAft>
                <a:spcPts val="1333"/>
              </a:spcAft>
              <a:buClr>
                <a:srgbClr val="E32119"/>
              </a:buClr>
              <a:buFont typeface="Wingdings" panose="05000000000000000000" pitchFamily="2" charset="2"/>
              <a:buChar char="§"/>
              <a:defRPr sz="1333" b="0" kern="1200" baseline="0">
                <a:solidFill>
                  <a:schemeClr val="tx1"/>
                </a:solidFill>
                <a:latin typeface="Arial"/>
                <a:ea typeface="+mn-ea"/>
                <a:cs typeface="+mn-cs"/>
              </a:defRPr>
            </a:lvl1pPr>
            <a:lvl2pPr marL="380985"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2pPr>
            <a:lvl3pPr marL="761970"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333"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333"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smtClean="0"/>
              <a:t>Existing customers  </a:t>
            </a:r>
            <a:r>
              <a:rPr lang="en-US" sz="1200" dirty="0"/>
              <a:t>Higher propensity </a:t>
            </a:r>
            <a:r>
              <a:rPr lang="en-US" sz="1200" dirty="0" smtClean="0"/>
              <a:t/>
            </a:r>
            <a:br>
              <a:rPr lang="en-US" sz="1200" dirty="0" smtClean="0"/>
            </a:br>
            <a:r>
              <a:rPr lang="en-US" sz="1200" dirty="0" smtClean="0"/>
              <a:t>to </a:t>
            </a:r>
            <a:r>
              <a:rPr lang="en-US" sz="1200" dirty="0"/>
              <a:t>convert</a:t>
            </a:r>
          </a:p>
        </p:txBody>
      </p:sp>
      <p:sp>
        <p:nvSpPr>
          <p:cNvPr id="18" name="Text Placeholder 2"/>
          <p:cNvSpPr txBox="1">
            <a:spLocks/>
          </p:cNvSpPr>
          <p:nvPr/>
        </p:nvSpPr>
        <p:spPr>
          <a:xfrm>
            <a:off x="3009931" y="2866296"/>
            <a:ext cx="1714288" cy="979029"/>
          </a:xfrm>
          <a:prstGeom prst="rect">
            <a:avLst/>
          </a:prstGeom>
        </p:spPr>
        <p:txBody>
          <a:bodyPr vert="horz"/>
          <a:lstStyle>
            <a:lvl1pPr marL="142869" indent="-142869" algn="l" defTabSz="405216" rtl="0" eaLnBrk="1" latinLnBrk="0" hangingPunct="1">
              <a:lnSpc>
                <a:spcPct val="100000"/>
              </a:lnSpc>
              <a:spcBef>
                <a:spcPts val="0"/>
              </a:spcBef>
              <a:spcAft>
                <a:spcPts val="1333"/>
              </a:spcAft>
              <a:buClr>
                <a:srgbClr val="E32119"/>
              </a:buClr>
              <a:buFont typeface="Wingdings" panose="05000000000000000000" pitchFamily="2" charset="2"/>
              <a:buChar char="§"/>
              <a:defRPr sz="1333" b="0" kern="1200" baseline="0">
                <a:solidFill>
                  <a:schemeClr val="tx1"/>
                </a:solidFill>
                <a:latin typeface="Arial"/>
                <a:ea typeface="+mn-ea"/>
                <a:cs typeface="+mn-cs"/>
              </a:defRPr>
            </a:lvl1pPr>
            <a:lvl2pPr marL="380985"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2pPr>
            <a:lvl3pPr marL="761970" indent="0" algn="l" defTabSz="405216" rtl="0" eaLnBrk="1" latinLnBrk="0" hangingPunct="1">
              <a:lnSpc>
                <a:spcPct val="100000"/>
              </a:lnSpc>
              <a:spcBef>
                <a:spcPts val="0"/>
              </a:spcBef>
              <a:spcAft>
                <a:spcPts val="1333"/>
              </a:spcAft>
              <a:buClr>
                <a:srgbClr val="E32119"/>
              </a:buClr>
              <a:buFont typeface="Wingdings" panose="05000000000000000000" pitchFamily="2" charset="2"/>
              <a:buNone/>
              <a:defRPr sz="1333"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333"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333"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a:t>Conversion </a:t>
            </a:r>
            <a:r>
              <a:rPr lang="en-US" sz="1200" b="1" dirty="0" smtClean="0"/>
              <a:t>rates </a:t>
            </a:r>
            <a:br>
              <a:rPr lang="en-US" sz="1200" b="1" dirty="0" smtClean="0"/>
            </a:br>
            <a:r>
              <a:rPr lang="en-US" sz="1200" dirty="0" smtClean="0"/>
              <a:t>Up to 14% </a:t>
            </a:r>
            <a:r>
              <a:rPr lang="en-US" sz="1200" dirty="0"/>
              <a:t/>
            </a:r>
            <a:br>
              <a:rPr lang="en-US" sz="1200" dirty="0"/>
            </a:br>
            <a:r>
              <a:rPr lang="en-US" sz="1200" dirty="0" smtClean="0"/>
              <a:t>conversion</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7693" y="1394842"/>
            <a:ext cx="1529360" cy="1529360"/>
          </a:xfrm>
          <a:prstGeom prst="rect">
            <a:avLst/>
          </a:prstGeom>
        </p:spPr>
      </p:pic>
    </p:spTree>
    <p:extLst>
      <p:ext uri="{BB962C8B-B14F-4D97-AF65-F5344CB8AC3E}">
        <p14:creationId xmlns:p14="http://schemas.microsoft.com/office/powerpoint/2010/main" val="27672966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01794" y="2009512"/>
            <a:ext cx="1620000" cy="2309683"/>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600"/>
              </a:spcBef>
            </a:pPr>
            <a:r>
              <a:rPr lang="en-US" b="1" dirty="0" smtClean="0">
                <a:solidFill>
                  <a:srgbClr val="FFFFFF"/>
                </a:solidFill>
                <a:latin typeface="Arial" panose="020B0604020202020204" pitchFamily="34" charset="0"/>
                <a:cs typeface="Arial" panose="020B0604020202020204" pitchFamily="34" charset="0"/>
              </a:rPr>
              <a:t>EVALUATE</a:t>
            </a:r>
            <a:endParaRPr lang="en-US" sz="1333" b="1" dirty="0">
              <a:solidFill>
                <a:srgbClr val="FFFFFF"/>
              </a:solidFill>
              <a:latin typeface="Arial" panose="020B0604020202020204" pitchFamily="34" charset="0"/>
              <a:cs typeface="Arial" panose="020B0604020202020204" pitchFamily="34" charset="0"/>
            </a:endParaRPr>
          </a:p>
          <a:p>
            <a:pPr lvl="0" algn="ctr">
              <a:spcBef>
                <a:spcPts val="600"/>
              </a:spcBef>
            </a:pPr>
            <a:r>
              <a:rPr lang="en-US" sz="1333" dirty="0">
                <a:solidFill>
                  <a:srgbClr val="FFFFFF"/>
                </a:solidFill>
                <a:latin typeface="Arial" panose="020B0604020202020204" pitchFamily="34" charset="0"/>
                <a:cs typeface="Arial" panose="020B0604020202020204" pitchFamily="34" charset="0"/>
              </a:rPr>
              <a:t>Evaluate results and build on learnings</a:t>
            </a:r>
            <a:endParaRPr lang="en-GB" sz="1333"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001792" y="2009514"/>
            <a:ext cx="251635" cy="901961"/>
            <a:chOff x="7001792" y="2009514"/>
            <a:chExt cx="251635" cy="901961"/>
          </a:xfrm>
        </p:grpSpPr>
        <p:sp>
          <p:nvSpPr>
            <p:cNvPr id="40" name="Triangle 39"/>
            <p:cNvSpPr/>
            <p:nvPr/>
          </p:nvSpPr>
          <p:spPr>
            <a:xfrm rot="5400000">
              <a:off x="6676629" y="2334677"/>
              <a:ext cx="901961" cy="251635"/>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iangle 32"/>
            <p:cNvSpPr/>
            <p:nvPr/>
          </p:nvSpPr>
          <p:spPr>
            <a:xfrm rot="5400000">
              <a:off x="671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4"/>
          </p:nvPr>
        </p:nvSpPr>
        <p:spPr>
          <a:xfrm>
            <a:off x="-32464" y="167716"/>
            <a:ext cx="5505014" cy="451167"/>
          </a:xfrm>
        </p:spPr>
        <p:txBody>
          <a:bodyPr/>
          <a:lstStyle/>
          <a:p>
            <a:r>
              <a:rPr lang="en-GB" dirty="0" smtClean="0"/>
              <a:t>ROYAL MAIL MARKETREACH</a:t>
            </a:r>
            <a:endParaRPr lang="en-GB" dirty="0"/>
          </a:p>
        </p:txBody>
      </p:sp>
      <p:sp>
        <p:nvSpPr>
          <p:cNvPr id="15" name="Text Placeholder 14"/>
          <p:cNvSpPr>
            <a:spLocks noGrp="1"/>
          </p:cNvSpPr>
          <p:nvPr>
            <p:ph type="body" sz="quarter" idx="15"/>
          </p:nvPr>
        </p:nvSpPr>
        <p:spPr>
          <a:xfrm>
            <a:off x="-32464" y="612658"/>
            <a:ext cx="4723903" cy="451167"/>
          </a:xfrm>
        </p:spPr>
        <p:txBody>
          <a:bodyPr/>
          <a:lstStyle/>
          <a:p>
            <a:r>
              <a:rPr lang="en-GB" dirty="0"/>
              <a:t>CAN GET YOU </a:t>
            </a:r>
            <a:r>
              <a:rPr lang="en-US" dirty="0" smtClean="0"/>
              <a:t>STARTED</a:t>
            </a:r>
            <a:endParaRPr lang="en-US" dirty="0"/>
          </a:p>
        </p:txBody>
      </p:sp>
      <p:sp>
        <p:nvSpPr>
          <p:cNvPr id="5" name="Slide Number Placeholder 4"/>
          <p:cNvSpPr>
            <a:spLocks noGrp="1"/>
          </p:cNvSpPr>
          <p:nvPr>
            <p:ph type="sldNum" sz="quarter" idx="4"/>
          </p:nvPr>
        </p:nvSpPr>
        <p:spPr>
          <a:xfrm>
            <a:off x="8204302" y="5462403"/>
            <a:ext cx="502688" cy="304271"/>
          </a:xfrm>
        </p:spPr>
        <p:txBody>
          <a:bodyPr/>
          <a:lstStyle/>
          <a:p>
            <a:pPr>
              <a:defRPr/>
            </a:pPr>
            <a:fld id="{07AE5A85-834C-45C6-B70E-D6BB045069BC}" type="slidenum">
              <a:rPr lang="en-US" smtClean="0"/>
              <a:pPr>
                <a:defRPr/>
              </a:pPr>
              <a:t>16</a:t>
            </a:fld>
            <a:endParaRPr lang="en-US" dirty="0"/>
          </a:p>
        </p:txBody>
      </p:sp>
      <p:sp>
        <p:nvSpPr>
          <p:cNvPr id="19" name="Rectangle 18"/>
          <p:cNvSpPr/>
          <p:nvPr/>
        </p:nvSpPr>
        <p:spPr>
          <a:xfrm>
            <a:off x="5381794" y="2009513"/>
            <a:ext cx="1620000" cy="2309683"/>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600"/>
              </a:spcBef>
            </a:pPr>
            <a:r>
              <a:rPr lang="en-US" b="1" dirty="0">
                <a:solidFill>
                  <a:srgbClr val="FFFFFF"/>
                </a:solidFill>
                <a:latin typeface="Arial" panose="020B0604020202020204" pitchFamily="34" charset="0"/>
                <a:cs typeface="Arial" panose="020B0604020202020204" pitchFamily="34" charset="0"/>
              </a:rPr>
              <a:t>PARTNER</a:t>
            </a:r>
            <a:endParaRPr lang="en-US" sz="1600" b="1" dirty="0">
              <a:solidFill>
                <a:srgbClr val="FFFFFF"/>
              </a:solidFill>
              <a:latin typeface="Arial" panose="020B0604020202020204" pitchFamily="34" charset="0"/>
              <a:cs typeface="Arial" panose="020B0604020202020204" pitchFamily="34" charset="0"/>
            </a:endParaRPr>
          </a:p>
          <a:p>
            <a:pPr lvl="0" algn="ctr">
              <a:spcBef>
                <a:spcPts val="600"/>
              </a:spcBef>
            </a:pPr>
            <a:r>
              <a:rPr lang="en-US" sz="1333" dirty="0">
                <a:solidFill>
                  <a:srgbClr val="FFFFFF"/>
                </a:solidFill>
                <a:latin typeface="Arial" panose="020B0604020202020204" pitchFamily="34" charset="0"/>
                <a:cs typeface="Arial" panose="020B0604020202020204" pitchFamily="34" charset="0"/>
              </a:rPr>
              <a:t>Introduce you </a:t>
            </a:r>
            <a:r>
              <a:rPr lang="en-US" sz="1333" dirty="0" smtClean="0">
                <a:solidFill>
                  <a:srgbClr val="FFFFFF"/>
                </a:solidFill>
                <a:latin typeface="Arial" panose="020B0604020202020204" pitchFamily="34" charset="0"/>
                <a:cs typeface="Arial" panose="020B0604020202020204" pitchFamily="34" charset="0"/>
              </a:rPr>
              <a:t>to </a:t>
            </a:r>
            <a:r>
              <a:rPr lang="en-US" sz="1333" dirty="0">
                <a:solidFill>
                  <a:srgbClr val="FFFFFF"/>
                </a:solidFill>
                <a:latin typeface="Arial" panose="020B0604020202020204" pitchFamily="34" charset="0"/>
                <a:cs typeface="Arial" panose="020B0604020202020204" pitchFamily="34" charset="0"/>
              </a:rPr>
              <a:t>trusted </a:t>
            </a:r>
            <a:r>
              <a:rPr lang="en-US" sz="1333" dirty="0" smtClean="0">
                <a:solidFill>
                  <a:srgbClr val="FFFFFF"/>
                </a:solidFill>
                <a:latin typeface="Arial" panose="020B0604020202020204" pitchFamily="34" charset="0"/>
                <a:cs typeface="Arial" panose="020B0604020202020204" pitchFamily="34" charset="0"/>
              </a:rPr>
              <a:t>partners </a:t>
            </a:r>
            <a:br>
              <a:rPr lang="en-US" sz="1333" dirty="0" smtClean="0">
                <a:solidFill>
                  <a:srgbClr val="FFFFFF"/>
                </a:solidFill>
                <a:latin typeface="Arial" panose="020B0604020202020204" pitchFamily="34" charset="0"/>
                <a:cs typeface="Arial" panose="020B0604020202020204" pitchFamily="34" charset="0"/>
              </a:rPr>
            </a:br>
            <a:r>
              <a:rPr lang="en-US" sz="1333" dirty="0" smtClean="0">
                <a:solidFill>
                  <a:srgbClr val="FFFFFF"/>
                </a:solidFill>
                <a:latin typeface="Arial" panose="020B0604020202020204" pitchFamily="34" charset="0"/>
                <a:cs typeface="Arial" panose="020B0604020202020204" pitchFamily="34" charset="0"/>
              </a:rPr>
              <a:t>to </a:t>
            </a:r>
            <a:r>
              <a:rPr lang="en-US" sz="1333" dirty="0">
                <a:solidFill>
                  <a:srgbClr val="FFFFFF"/>
                </a:solidFill>
                <a:latin typeface="Arial" panose="020B0604020202020204" pitchFamily="34" charset="0"/>
                <a:cs typeface="Arial" panose="020B0604020202020204" pitchFamily="34" charset="0"/>
              </a:rPr>
              <a:t>execute</a:t>
            </a:r>
            <a:endParaRPr lang="en-GB" sz="1333"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5381793" y="2009514"/>
            <a:ext cx="251635" cy="901961"/>
            <a:chOff x="5381793" y="2009514"/>
            <a:chExt cx="251635" cy="901961"/>
          </a:xfrm>
        </p:grpSpPr>
        <p:sp>
          <p:nvSpPr>
            <p:cNvPr id="39" name="Triangle 38"/>
            <p:cNvSpPr/>
            <p:nvPr/>
          </p:nvSpPr>
          <p:spPr>
            <a:xfrm rot="5400000">
              <a:off x="5056630" y="2334677"/>
              <a:ext cx="901961" cy="251635"/>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riangle 33"/>
            <p:cNvSpPr/>
            <p:nvPr/>
          </p:nvSpPr>
          <p:spPr>
            <a:xfrm rot="5400000">
              <a:off x="5093625"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p:cNvSpPr/>
          <p:nvPr/>
        </p:nvSpPr>
        <p:spPr>
          <a:xfrm>
            <a:off x="3761794" y="2009514"/>
            <a:ext cx="1620000" cy="230968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600"/>
              </a:spcBef>
            </a:pPr>
            <a:r>
              <a:rPr lang="en-US" b="1" dirty="0">
                <a:solidFill>
                  <a:srgbClr val="FFFFFF"/>
                </a:solidFill>
                <a:latin typeface="Arial" panose="020B0604020202020204" pitchFamily="34" charset="0"/>
                <a:cs typeface="Arial" panose="020B0604020202020204" pitchFamily="34" charset="0"/>
              </a:rPr>
              <a:t>TEST</a:t>
            </a:r>
            <a:endParaRPr lang="en-US" sz="1333" b="1" dirty="0">
              <a:solidFill>
                <a:srgbClr val="FFFFFF"/>
              </a:solidFill>
              <a:latin typeface="Arial" panose="020B0604020202020204" pitchFamily="34" charset="0"/>
              <a:cs typeface="Arial" panose="020B0604020202020204" pitchFamily="34" charset="0"/>
            </a:endParaRPr>
          </a:p>
          <a:p>
            <a:pPr lvl="0" algn="ctr">
              <a:spcBef>
                <a:spcPts val="600"/>
              </a:spcBef>
            </a:pPr>
            <a:r>
              <a:rPr lang="en-US" sz="1333" dirty="0">
                <a:solidFill>
                  <a:srgbClr val="FFFFFF"/>
                </a:solidFill>
                <a:latin typeface="Arial" panose="020B0604020202020204" pitchFamily="34" charset="0"/>
                <a:cs typeface="Arial" panose="020B0604020202020204" pitchFamily="34" charset="0"/>
              </a:rPr>
              <a:t>Build </a:t>
            </a:r>
            <a:r>
              <a:rPr lang="en-US" sz="1333" dirty="0" smtClean="0">
                <a:solidFill>
                  <a:srgbClr val="FFFFFF"/>
                </a:solidFill>
                <a:latin typeface="Arial" panose="020B0604020202020204" pitchFamily="34" charset="0"/>
                <a:cs typeface="Arial" panose="020B0604020202020204" pitchFamily="34" charset="0"/>
              </a:rPr>
              <a:t/>
            </a:r>
            <a:br>
              <a:rPr lang="en-US" sz="1333" dirty="0" smtClean="0">
                <a:solidFill>
                  <a:srgbClr val="FFFFFF"/>
                </a:solidFill>
                <a:latin typeface="Arial" panose="020B0604020202020204" pitchFamily="34" charset="0"/>
                <a:cs typeface="Arial" panose="020B0604020202020204" pitchFamily="34" charset="0"/>
              </a:rPr>
            </a:br>
            <a:r>
              <a:rPr lang="en-US" sz="1333" dirty="0" smtClean="0">
                <a:solidFill>
                  <a:srgbClr val="FFFFFF"/>
                </a:solidFill>
                <a:latin typeface="Arial" panose="020B0604020202020204" pitchFamily="34" charset="0"/>
                <a:cs typeface="Arial" panose="020B0604020202020204" pitchFamily="34" charset="0"/>
              </a:rPr>
              <a:t>a test </a:t>
            </a:r>
            <a:br>
              <a:rPr lang="en-US" sz="1333" dirty="0" smtClean="0">
                <a:solidFill>
                  <a:srgbClr val="FFFFFF"/>
                </a:solidFill>
                <a:latin typeface="Arial" panose="020B0604020202020204" pitchFamily="34" charset="0"/>
                <a:cs typeface="Arial" panose="020B0604020202020204" pitchFamily="34" charset="0"/>
              </a:rPr>
            </a:br>
            <a:r>
              <a:rPr lang="en-US" sz="1333" dirty="0" smtClean="0">
                <a:solidFill>
                  <a:srgbClr val="FFFFFF"/>
                </a:solidFill>
                <a:latin typeface="Arial" panose="020B0604020202020204" pitchFamily="34" charset="0"/>
                <a:cs typeface="Arial" panose="020B0604020202020204" pitchFamily="34" charset="0"/>
              </a:rPr>
              <a:t>schedule</a:t>
            </a:r>
            <a:endParaRPr lang="en-GB" sz="1333" dirty="0">
              <a:solidFill>
                <a:srgbClr val="FFFFFF"/>
              </a:solidFill>
              <a:latin typeface="Arial" panose="020B0604020202020204" pitchFamily="34" charset="0"/>
              <a:cs typeface="Arial" panose="020B0604020202020204" pitchFamily="34" charset="0"/>
            </a:endParaRPr>
          </a:p>
        </p:txBody>
      </p:sp>
      <p:grpSp>
        <p:nvGrpSpPr>
          <p:cNvPr id="4" name="Group 3"/>
          <p:cNvGrpSpPr/>
          <p:nvPr/>
        </p:nvGrpSpPr>
        <p:grpSpPr>
          <a:xfrm>
            <a:off x="3761792" y="2009514"/>
            <a:ext cx="251635" cy="901961"/>
            <a:chOff x="3761792" y="2009514"/>
            <a:chExt cx="251635" cy="901961"/>
          </a:xfrm>
        </p:grpSpPr>
        <p:sp>
          <p:nvSpPr>
            <p:cNvPr id="38" name="Triangle 37"/>
            <p:cNvSpPr/>
            <p:nvPr/>
          </p:nvSpPr>
          <p:spPr>
            <a:xfrm rot="5400000">
              <a:off x="3436629" y="2334677"/>
              <a:ext cx="901961" cy="251635"/>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iangle 34"/>
            <p:cNvSpPr/>
            <p:nvPr/>
          </p:nvSpPr>
          <p:spPr>
            <a:xfrm rot="5400000">
              <a:off x="347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2141794" y="2009515"/>
            <a:ext cx="1620000" cy="2309683"/>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600"/>
              </a:spcBef>
            </a:pPr>
            <a:r>
              <a:rPr lang="en-US" b="1" dirty="0" smtClean="0">
                <a:solidFill>
                  <a:srgbClr val="FFFFFF"/>
                </a:solidFill>
                <a:latin typeface="Arial" panose="020B0604020202020204" pitchFamily="34" charset="0"/>
                <a:cs typeface="Arial" panose="020B0604020202020204" pitchFamily="34" charset="0"/>
              </a:rPr>
              <a:t>IDENTIFY</a:t>
            </a:r>
            <a:endParaRPr lang="en-US" sz="1333" b="1" dirty="0">
              <a:solidFill>
                <a:srgbClr val="FFFFFF"/>
              </a:solidFill>
              <a:latin typeface="Arial" panose="020B0604020202020204" pitchFamily="34" charset="0"/>
              <a:cs typeface="Arial" panose="020B0604020202020204" pitchFamily="34" charset="0"/>
            </a:endParaRPr>
          </a:p>
          <a:p>
            <a:pPr lvl="0" algn="ctr">
              <a:spcBef>
                <a:spcPts val="600"/>
              </a:spcBef>
            </a:pPr>
            <a:r>
              <a:rPr lang="en-US" sz="1333" dirty="0">
                <a:solidFill>
                  <a:srgbClr val="FFFFFF"/>
                </a:solidFill>
                <a:latin typeface="Arial" panose="020B0604020202020204" pitchFamily="34" charset="0"/>
                <a:cs typeface="Arial" panose="020B0604020202020204" pitchFamily="34" charset="0"/>
              </a:rPr>
              <a:t>Identify key programmatic triggers</a:t>
            </a:r>
            <a:endParaRPr lang="en-GB" sz="1333" dirty="0">
              <a:solidFill>
                <a:srgbClr val="FFFFFF"/>
              </a:solidFill>
              <a:latin typeface="Arial" panose="020B0604020202020204" pitchFamily="34" charset="0"/>
              <a:cs typeface="Arial" panose="020B0604020202020204" pitchFamily="34" charset="0"/>
            </a:endParaRPr>
          </a:p>
        </p:txBody>
      </p:sp>
      <p:grpSp>
        <p:nvGrpSpPr>
          <p:cNvPr id="2" name="Group 1"/>
          <p:cNvGrpSpPr/>
          <p:nvPr/>
        </p:nvGrpSpPr>
        <p:grpSpPr>
          <a:xfrm>
            <a:off x="2141790" y="2009514"/>
            <a:ext cx="251635" cy="901961"/>
            <a:chOff x="2141790" y="2009514"/>
            <a:chExt cx="251635" cy="901961"/>
          </a:xfrm>
        </p:grpSpPr>
        <p:sp>
          <p:nvSpPr>
            <p:cNvPr id="37" name="Triangle 36"/>
            <p:cNvSpPr/>
            <p:nvPr/>
          </p:nvSpPr>
          <p:spPr>
            <a:xfrm rot="5400000">
              <a:off x="1816627" y="2334677"/>
              <a:ext cx="901961" cy="251635"/>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riangle 35"/>
            <p:cNvSpPr/>
            <p:nvPr/>
          </p:nvSpPr>
          <p:spPr>
            <a:xfrm rot="5400000">
              <a:off x="185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a:off x="521794" y="2009515"/>
            <a:ext cx="1620000" cy="2309684"/>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600"/>
              </a:spcBef>
            </a:pPr>
            <a:r>
              <a:rPr lang="en-US" b="1" dirty="0" smtClean="0">
                <a:solidFill>
                  <a:srgbClr val="FFFFFF"/>
                </a:solidFill>
                <a:latin typeface="Arial" panose="020B0604020202020204" pitchFamily="34" charset="0"/>
                <a:cs typeface="Arial" panose="020B0604020202020204" pitchFamily="34" charset="0"/>
              </a:rPr>
              <a:t>ANALYSE</a:t>
            </a:r>
          </a:p>
          <a:p>
            <a:pPr lvl="0" algn="ctr">
              <a:spcBef>
                <a:spcPts val="600"/>
              </a:spcBef>
            </a:pPr>
            <a:r>
              <a:rPr lang="en-US" sz="1333" dirty="0" smtClean="0">
                <a:solidFill>
                  <a:srgbClr val="FFFFFF"/>
                </a:solidFill>
                <a:latin typeface="Arial" panose="020B0604020202020204" pitchFamily="34" charset="0"/>
                <a:cs typeface="Arial" panose="020B0604020202020204" pitchFamily="34" charset="0"/>
              </a:rPr>
              <a:t>Analysis of your web analytics and business metrics</a:t>
            </a:r>
            <a:endParaRPr lang="en-GB" sz="1333" dirty="0">
              <a:solidFill>
                <a:srgbClr val="FFFFFF"/>
              </a:solidFill>
              <a:latin typeface="Arial" panose="020B0604020202020204" pitchFamily="34" charset="0"/>
              <a:cs typeface="Arial" panose="020B0604020202020204" pitchFamily="34" charset="0"/>
            </a:endParaRPr>
          </a:p>
        </p:txBody>
      </p:sp>
      <p:sp>
        <p:nvSpPr>
          <p:cNvPr id="41" name="Rectangle 40"/>
          <p:cNvSpPr/>
          <p:nvPr/>
        </p:nvSpPr>
        <p:spPr>
          <a:xfrm>
            <a:off x="0" y="1414631"/>
            <a:ext cx="9144000" cy="594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0" y="4319195"/>
            <a:ext cx="9144000" cy="594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6795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ppt_x</p:attrName>
                                        </p:attrNameLst>
                                      </p:cBhvr>
                                      <p:tavLst>
                                        <p:tav tm="0">
                                          <p:val>
                                            <p:strVal val="#ppt_x-#ppt_w*1.125000"/>
                                          </p:val>
                                        </p:tav>
                                        <p:tav tm="100000">
                                          <p:val>
                                            <p:strVal val="#ppt_x"/>
                                          </p:val>
                                        </p:tav>
                                      </p:tavLst>
                                    </p:anim>
                                    <p:animEffect transition="in" filter="wipe(right)">
                                      <p:cBhvr>
                                        <p:cTn id="12" dur="500"/>
                                        <p:tgtEl>
                                          <p:spTgt spid="21"/>
                                        </p:tgtEl>
                                      </p:cBhvr>
                                    </p:animEffect>
                                  </p:childTnLst>
                                </p:cTn>
                              </p:par>
                              <p:par>
                                <p:cTn id="13" presetID="12" presetClass="entr" presetSubtype="8"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right)">
                                      <p:cBhvr>
                                        <p:cTn id="20" dur="500"/>
                                        <p:tgtEl>
                                          <p:spTgt spid="20"/>
                                        </p:tgtEl>
                                      </p:cBhvr>
                                    </p:animEffect>
                                  </p:childTnLst>
                                </p:cTn>
                              </p:par>
                              <p:par>
                                <p:cTn id="21" presetID="12" presetClass="entr" presetSubtype="8" fill="hold" nodeType="withEffect">
                                  <p:stCondLst>
                                    <p:cond delay="8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8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par>
                                <p:cTn id="29" presetID="12" presetClass="entr" presetSubtype="8" fill="hold"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37198" y="1239516"/>
            <a:ext cx="7638945" cy="1728177"/>
          </a:xfrm>
        </p:spPr>
        <p:txBody>
          <a:bodyPr/>
          <a:lstStyle/>
          <a:p>
            <a:pPr marL="136525" indent="-136525">
              <a:buNone/>
            </a:pPr>
            <a:r>
              <a:rPr lang="en-GB" sz="2000" b="1" dirty="0" smtClean="0"/>
              <a:t>“</a:t>
            </a:r>
            <a:r>
              <a:rPr lang="en-GB" sz="2000" b="1" dirty="0"/>
              <a:t>Whether you call it programmatic mail or just joined up marketing this makes sense. To the consumer, if you get the permission bit right, it's value added service. And to brand owners, it's an opportunity to integrate channels and have them play to their strengths”</a:t>
            </a:r>
          </a:p>
          <a:p>
            <a:pPr marL="136525" indent="-136525"/>
            <a:endParaRPr lang="en-GB" sz="2000" b="1" dirty="0"/>
          </a:p>
        </p:txBody>
      </p:sp>
      <p:sp>
        <p:nvSpPr>
          <p:cNvPr id="2" name="Text Placeholder 1"/>
          <p:cNvSpPr>
            <a:spLocks noGrp="1"/>
          </p:cNvSpPr>
          <p:nvPr>
            <p:ph type="body" sz="quarter" idx="14"/>
          </p:nvPr>
        </p:nvSpPr>
        <p:spPr>
          <a:xfrm>
            <a:off x="-32463" y="167716"/>
            <a:ext cx="2091965" cy="451167"/>
          </a:xfrm>
        </p:spPr>
        <p:txBody>
          <a:bodyPr/>
          <a:lstStyle/>
          <a:p>
            <a:r>
              <a:rPr lang="en-GB" dirty="0" smtClean="0"/>
              <a:t>QUOTES</a:t>
            </a:r>
            <a:endParaRPr lang="en-GB" dirty="0"/>
          </a:p>
        </p:txBody>
      </p:sp>
      <p:sp>
        <p:nvSpPr>
          <p:cNvPr id="5" name="Rectangle 4"/>
          <p:cNvSpPr/>
          <p:nvPr/>
        </p:nvSpPr>
        <p:spPr>
          <a:xfrm>
            <a:off x="475030" y="3094449"/>
            <a:ext cx="2634054" cy="369332"/>
          </a:xfrm>
          <a:prstGeom prst="rect">
            <a:avLst/>
          </a:prstGeom>
        </p:spPr>
        <p:txBody>
          <a:bodyPr wrap="none">
            <a:spAutoFit/>
          </a:bodyPr>
          <a:lstStyle/>
          <a:p>
            <a:r>
              <a:rPr lang="en-GB" b="1" dirty="0"/>
              <a:t>Marc </a:t>
            </a:r>
            <a:r>
              <a:rPr lang="en-GB" b="1" dirty="0" err="1"/>
              <a:t>Nohr</a:t>
            </a:r>
            <a:r>
              <a:rPr lang="en-GB" b="1" dirty="0"/>
              <a:t> </a:t>
            </a:r>
            <a:r>
              <a:rPr lang="en-GB" dirty="0"/>
              <a:t>KitKat Knorr</a:t>
            </a:r>
          </a:p>
        </p:txBody>
      </p:sp>
    </p:spTree>
    <p:extLst>
      <p:ext uri="{BB962C8B-B14F-4D97-AF65-F5344CB8AC3E}">
        <p14:creationId xmlns:p14="http://schemas.microsoft.com/office/powerpoint/2010/main" val="1822920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3" y="167716"/>
            <a:ext cx="2091965" cy="451167"/>
          </a:xfrm>
        </p:spPr>
        <p:txBody>
          <a:bodyPr/>
          <a:lstStyle/>
          <a:p>
            <a:r>
              <a:rPr lang="en-GB" dirty="0" smtClean="0"/>
              <a:t>QUOTES</a:t>
            </a:r>
            <a:endParaRPr lang="en-GB" dirty="0"/>
          </a:p>
        </p:txBody>
      </p:sp>
      <p:sp>
        <p:nvSpPr>
          <p:cNvPr id="5" name="Text Placeholder 2"/>
          <p:cNvSpPr txBox="1">
            <a:spLocks/>
          </p:cNvSpPr>
          <p:nvPr/>
        </p:nvSpPr>
        <p:spPr>
          <a:xfrm>
            <a:off x="337198" y="1239516"/>
            <a:ext cx="7638945" cy="1728177"/>
          </a:xfrm>
          <a:prstGeom prst="rect">
            <a:avLst/>
          </a:prstGeom>
        </p:spPr>
        <p:txBody>
          <a:bodyPr vert="horz" lIns="81043" tIns="40522" rIns="81043" bIns="40522"/>
          <a:lstStyle>
            <a:lvl1pPr marL="151956" indent="-151956" algn="l" defTabSz="405216" rtl="0" eaLnBrk="1" latinLnBrk="0" hangingPunct="1">
              <a:spcBef>
                <a:spcPct val="20000"/>
              </a:spcBef>
              <a:buClr>
                <a:srgbClr val="E32119"/>
              </a:buClr>
              <a:buFont typeface="Wingdings" panose="05000000000000000000" pitchFamily="2" charset="2"/>
              <a:buChar char="§"/>
              <a:defRPr sz="1400" b="0"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4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4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136525" indent="-136525">
              <a:buNone/>
            </a:pPr>
            <a:r>
              <a:rPr lang="en-GB" sz="2000" b="1" dirty="0" smtClean="0"/>
              <a:t>“Programmatic mail is an exciting new development for marketers. It enables digital and direct mail to work seamlessly together and combines online and physical channels in a way that is likely to significantly improve ROI.”</a:t>
            </a:r>
            <a:endParaRPr lang="en-GB" sz="2000" b="1" dirty="0"/>
          </a:p>
        </p:txBody>
      </p:sp>
      <p:sp>
        <p:nvSpPr>
          <p:cNvPr id="6" name="Rectangle 5"/>
          <p:cNvSpPr/>
          <p:nvPr/>
        </p:nvSpPr>
        <p:spPr>
          <a:xfrm>
            <a:off x="475030" y="2744013"/>
            <a:ext cx="7319311" cy="369332"/>
          </a:xfrm>
          <a:prstGeom prst="rect">
            <a:avLst/>
          </a:prstGeom>
        </p:spPr>
        <p:txBody>
          <a:bodyPr wrap="none">
            <a:spAutoFit/>
          </a:bodyPr>
          <a:lstStyle/>
          <a:p>
            <a:r>
              <a:rPr lang="en-GB" b="1" dirty="0"/>
              <a:t>Mark </a:t>
            </a:r>
            <a:r>
              <a:rPr lang="en-GB" b="1" dirty="0" smtClean="0"/>
              <a:t>Cripps </a:t>
            </a:r>
            <a:r>
              <a:rPr lang="en-GB" dirty="0"/>
              <a:t>EVP Brand and Digital Marketing The Economist Group</a:t>
            </a:r>
            <a:endParaRPr lang="en-GB" i="1" dirty="0"/>
          </a:p>
        </p:txBody>
      </p:sp>
    </p:spTree>
    <p:extLst>
      <p:ext uri="{BB962C8B-B14F-4D97-AF65-F5344CB8AC3E}">
        <p14:creationId xmlns:p14="http://schemas.microsoft.com/office/powerpoint/2010/main" val="12150241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3" y="167716"/>
            <a:ext cx="2091965" cy="451167"/>
          </a:xfrm>
        </p:spPr>
        <p:txBody>
          <a:bodyPr/>
          <a:lstStyle/>
          <a:p>
            <a:r>
              <a:rPr lang="en-GB" dirty="0" smtClean="0"/>
              <a:t>QUOTES</a:t>
            </a:r>
            <a:endParaRPr lang="en-GB" dirty="0"/>
          </a:p>
        </p:txBody>
      </p:sp>
      <p:sp>
        <p:nvSpPr>
          <p:cNvPr id="5" name="Text Placeholder 2"/>
          <p:cNvSpPr txBox="1">
            <a:spLocks/>
          </p:cNvSpPr>
          <p:nvPr/>
        </p:nvSpPr>
        <p:spPr>
          <a:xfrm>
            <a:off x="337198" y="1239516"/>
            <a:ext cx="7638945" cy="1728177"/>
          </a:xfrm>
          <a:prstGeom prst="rect">
            <a:avLst/>
          </a:prstGeom>
        </p:spPr>
        <p:txBody>
          <a:bodyPr vert="horz" lIns="81043" tIns="40522" rIns="81043" bIns="40522"/>
          <a:lstStyle>
            <a:lvl1pPr marL="151956" indent="-151956" algn="l" defTabSz="405216" rtl="0" eaLnBrk="1" latinLnBrk="0" hangingPunct="1">
              <a:spcBef>
                <a:spcPct val="20000"/>
              </a:spcBef>
              <a:buClr>
                <a:srgbClr val="E32119"/>
              </a:buClr>
              <a:buFont typeface="Wingdings" panose="05000000000000000000" pitchFamily="2" charset="2"/>
              <a:buChar char="§"/>
              <a:defRPr sz="1400" b="0" kern="1200" baseline="0">
                <a:solidFill>
                  <a:schemeClr val="tx1"/>
                </a:solidFill>
                <a:latin typeface="Arial"/>
                <a:ea typeface="+mn-ea"/>
                <a:cs typeface="+mn-cs"/>
              </a:defRPr>
            </a:lvl1pPr>
            <a:lvl2pPr marL="557172" indent="-151956" algn="l" defTabSz="405216" rtl="0" eaLnBrk="1" latinLnBrk="0" hangingPunct="1">
              <a:spcBef>
                <a:spcPct val="20000"/>
              </a:spcBef>
              <a:buClr>
                <a:srgbClr val="E32119"/>
              </a:buClr>
              <a:buFont typeface="Wingdings" panose="05000000000000000000" pitchFamily="2" charset="2"/>
              <a:buChar char="§"/>
              <a:defRPr sz="1400" b="0" kern="1200">
                <a:solidFill>
                  <a:schemeClr val="tx1"/>
                </a:solidFill>
                <a:latin typeface="Arial"/>
                <a:ea typeface="+mn-ea"/>
                <a:cs typeface="+mn-cs"/>
              </a:defRPr>
            </a:lvl2pPr>
            <a:lvl3pPr marL="1063693" indent="-253260" algn="l" defTabSz="405216" rtl="0" eaLnBrk="1" latinLnBrk="0" hangingPunct="1">
              <a:spcBef>
                <a:spcPct val="20000"/>
              </a:spcBef>
              <a:buClr>
                <a:srgbClr val="E32119"/>
              </a:buClr>
              <a:buFont typeface="Wingdings" panose="05000000000000000000" pitchFamily="2" charset="2"/>
              <a:buChar char="§"/>
              <a:defRPr sz="1400" b="0" kern="1200">
                <a:solidFill>
                  <a:schemeClr val="tx1"/>
                </a:solidFill>
                <a:latin typeface="Arial"/>
                <a:ea typeface="+mn-ea"/>
                <a:cs typeface="+mn-cs"/>
              </a:defRPr>
            </a:lvl3pPr>
            <a:lvl4pPr marL="1418257" indent="-202608" algn="l" defTabSz="405216" rtl="0" eaLnBrk="1" latinLnBrk="0" hangingPunct="1">
              <a:spcBef>
                <a:spcPct val="20000"/>
              </a:spcBef>
              <a:buFont typeface="Arial"/>
              <a:buChar char="–"/>
              <a:defRPr sz="14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4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136525" indent="-136525">
              <a:buNone/>
            </a:pPr>
            <a:r>
              <a:rPr lang="en-GB" sz="2000" b="1" dirty="0"/>
              <a:t>“Programmatic targeting, using online behavioural data and utilizing direct mail is new. This initiative worked extremely well, utilising data points to drive conversion – being relevant and personalised to our customers was key and we did that successfully. Direct mail has a place, it’s how well it integrates across channel” </a:t>
            </a:r>
          </a:p>
        </p:txBody>
      </p:sp>
      <p:sp>
        <p:nvSpPr>
          <p:cNvPr id="6" name="Rectangle 5"/>
          <p:cNvSpPr/>
          <p:nvPr/>
        </p:nvSpPr>
        <p:spPr>
          <a:xfrm>
            <a:off x="475030" y="3329886"/>
            <a:ext cx="6468566" cy="369332"/>
          </a:xfrm>
          <a:prstGeom prst="rect">
            <a:avLst/>
          </a:prstGeom>
        </p:spPr>
        <p:txBody>
          <a:bodyPr wrap="none">
            <a:spAutoFit/>
          </a:bodyPr>
          <a:lstStyle/>
          <a:p>
            <a:r>
              <a:rPr lang="en-GB" b="1" dirty="0"/>
              <a:t>Andrew </a:t>
            </a:r>
            <a:r>
              <a:rPr lang="en-GB" b="1" dirty="0" smtClean="0"/>
              <a:t>Smith </a:t>
            </a:r>
            <a:r>
              <a:rPr lang="en-GB" dirty="0" err="1"/>
              <a:t>eCrm</a:t>
            </a:r>
            <a:r>
              <a:rPr lang="en-GB" dirty="0"/>
              <a:t> Development Manager, N Brown Group</a:t>
            </a:r>
            <a:endParaRPr lang="en-GB" i="1" dirty="0"/>
          </a:p>
        </p:txBody>
      </p:sp>
    </p:spTree>
    <p:extLst>
      <p:ext uri="{BB962C8B-B14F-4D97-AF65-F5344CB8AC3E}">
        <p14:creationId xmlns:p14="http://schemas.microsoft.com/office/powerpoint/2010/main" val="64657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2465" y="167716"/>
            <a:ext cx="7129306" cy="461665"/>
          </a:xfrm>
        </p:spPr>
        <p:txBody>
          <a:bodyPr/>
          <a:lstStyle/>
          <a:p>
            <a:r>
              <a:rPr lang="en-US" dirty="0" smtClean="0"/>
              <a:t>Programmatic has Transformed</a:t>
            </a:r>
            <a:endParaRPr lang="en-US" dirty="0"/>
          </a:p>
        </p:txBody>
      </p:sp>
      <p:sp>
        <p:nvSpPr>
          <p:cNvPr id="8" name="Text Placeholder 7"/>
          <p:cNvSpPr>
            <a:spLocks noGrp="1"/>
          </p:cNvSpPr>
          <p:nvPr>
            <p:ph type="body" sz="quarter" idx="15"/>
          </p:nvPr>
        </p:nvSpPr>
        <p:spPr>
          <a:xfrm>
            <a:off x="-32465" y="605470"/>
            <a:ext cx="5475648" cy="461665"/>
          </a:xfrm>
        </p:spPr>
        <p:txBody>
          <a:bodyPr/>
          <a:lstStyle/>
          <a:p>
            <a:r>
              <a:rPr lang="en-US" dirty="0" smtClean="0"/>
              <a:t>digital communications</a:t>
            </a:r>
            <a:endParaRPr lang="en-US" dirty="0"/>
          </a:p>
        </p:txBody>
      </p:sp>
      <p:sp>
        <p:nvSpPr>
          <p:cNvPr id="6" name="Text Placeholder 5"/>
          <p:cNvSpPr>
            <a:spLocks noGrp="1"/>
          </p:cNvSpPr>
          <p:nvPr>
            <p:ph type="body" sz="quarter" idx="12"/>
          </p:nvPr>
        </p:nvSpPr>
        <p:spPr>
          <a:xfrm>
            <a:off x="488661" y="1304777"/>
            <a:ext cx="7986360" cy="379578"/>
          </a:xfrm>
        </p:spPr>
        <p:txBody>
          <a:bodyPr/>
          <a:lstStyle/>
          <a:p>
            <a:pPr marL="0" indent="0" defTabSz="457200">
              <a:buNone/>
            </a:pPr>
            <a:r>
              <a:rPr lang="en-US" sz="1600" b="1" dirty="0">
                <a:latin typeface="Arial" panose="020B0604020202020204" pitchFamily="34" charset="0"/>
                <a:cs typeface="Arial" panose="020B0604020202020204" pitchFamily="34" charset="0"/>
              </a:rPr>
              <a:t>But winning customers online is still a </a:t>
            </a:r>
            <a:r>
              <a:rPr lang="en-US" sz="1600" b="1" dirty="0" smtClean="0">
                <a:latin typeface="Arial" panose="020B0604020202020204" pitchFamily="34" charset="0"/>
                <a:cs typeface="Arial" panose="020B0604020202020204" pitchFamily="34" charset="0"/>
              </a:rPr>
              <a:t>challenge</a:t>
            </a:r>
            <a:endParaRPr lang="en-US" sz="1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24"/>
          </p:nvPr>
        </p:nvSpPr>
        <p:spPr/>
        <p:txBody>
          <a:bodyPr/>
          <a:lstStyle/>
          <a:p>
            <a:fld id="{07AE5A85-834C-45C6-B70E-D6BB045069BC}" type="slidenum">
              <a:rPr lang="en-US" smtClean="0"/>
              <a:pPr/>
              <a:t>2</a:t>
            </a:fld>
            <a:endParaRPr lang="en-US" dirty="0"/>
          </a:p>
        </p:txBody>
      </p:sp>
      <p:grpSp>
        <p:nvGrpSpPr>
          <p:cNvPr id="9" name="Group 8"/>
          <p:cNvGrpSpPr/>
          <p:nvPr/>
        </p:nvGrpSpPr>
        <p:grpSpPr>
          <a:xfrm>
            <a:off x="192442" y="2010466"/>
            <a:ext cx="8282579" cy="2387348"/>
            <a:chOff x="192442" y="2010466"/>
            <a:chExt cx="8282579" cy="2387348"/>
          </a:xfrm>
        </p:grpSpPr>
        <p:graphicFrame>
          <p:nvGraphicFramePr>
            <p:cNvPr id="15" name="Chart 14"/>
            <p:cNvGraphicFramePr/>
            <p:nvPr>
              <p:extLst>
                <p:ext uri="{D42A27DB-BD31-4B8C-83A1-F6EECF244321}">
                  <p14:modId xmlns:p14="http://schemas.microsoft.com/office/powerpoint/2010/main" val="1451903257"/>
                </p:ext>
              </p:extLst>
            </p:nvPr>
          </p:nvGraphicFramePr>
          <p:xfrm>
            <a:off x="192442" y="2010466"/>
            <a:ext cx="2041154" cy="1791448"/>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639728" y="2337815"/>
              <a:ext cx="1136752" cy="1136752"/>
            </a:xfrm>
            <a:prstGeom prst="ellipse">
              <a:avLst/>
            </a:prstGeom>
            <a:solidFill>
              <a:schemeClr val="bg1"/>
            </a:solidFill>
            <a:ln>
              <a:noFill/>
            </a:ln>
            <a:effectLst>
              <a:outerShdw blurRad="762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71682" y="2554273"/>
              <a:ext cx="1059906" cy="707886"/>
            </a:xfrm>
            <a:prstGeom prst="rect">
              <a:avLst/>
            </a:prstGeom>
          </p:spPr>
          <p:txBody>
            <a:bodyPr wrap="none" anchor="ctr">
              <a:spAutoFit/>
            </a:bodyPr>
            <a:lstStyle/>
            <a:p>
              <a:pPr algn="ctr"/>
              <a:r>
                <a:rPr lang="en-US" sz="4000" b="1" dirty="0">
                  <a:solidFill>
                    <a:schemeClr val="accent1"/>
                  </a:solidFill>
                  <a:latin typeface="Arial" charset="0"/>
                  <a:ea typeface="Arial" charset="0"/>
                  <a:cs typeface="Arial" charset="0"/>
                </a:rPr>
                <a:t>98</a:t>
              </a:r>
              <a:r>
                <a:rPr lang="en-US" sz="4000" b="1" baseline="30000" dirty="0">
                  <a:solidFill>
                    <a:schemeClr val="accent1"/>
                  </a:solidFill>
                  <a:latin typeface="Arial" charset="0"/>
                  <a:ea typeface="Arial" charset="0"/>
                  <a:cs typeface="Arial" charset="0"/>
                </a:rPr>
                <a:t>%</a:t>
              </a:r>
            </a:p>
          </p:txBody>
        </p:sp>
        <p:sp>
          <p:nvSpPr>
            <p:cNvPr id="4" name="TextBox 3"/>
            <p:cNvSpPr txBox="1"/>
            <p:nvPr/>
          </p:nvSpPr>
          <p:spPr>
            <a:xfrm>
              <a:off x="485286" y="3690120"/>
              <a:ext cx="1455465" cy="707694"/>
            </a:xfrm>
            <a:prstGeom prst="rect">
              <a:avLst/>
            </a:prstGeom>
            <a:noFill/>
          </p:spPr>
          <p:txBody>
            <a:bodyPr wrap="square" rtlCol="0" anchor="t">
              <a:spAutoFit/>
            </a:bodyPr>
            <a:lstStyle/>
            <a:p>
              <a:pPr algn="ctr"/>
              <a:r>
                <a:rPr lang="en-US" sz="1333" b="1" dirty="0">
                  <a:latin typeface="Arial"/>
                </a:rPr>
                <a:t>of prospects show interest but don’t </a:t>
              </a:r>
              <a:r>
                <a:rPr lang="en-US" sz="1333" b="1" dirty="0" smtClean="0">
                  <a:latin typeface="Arial"/>
                </a:rPr>
                <a:t>buy</a:t>
              </a:r>
              <a:endParaRPr lang="en-US" sz="1333" b="1" dirty="0">
                <a:latin typeface="Arial"/>
              </a:endParaRPr>
            </a:p>
          </p:txBody>
        </p:sp>
        <p:sp>
          <p:nvSpPr>
            <p:cNvPr id="24" name="TextBox 23"/>
            <p:cNvSpPr txBox="1"/>
            <p:nvPr/>
          </p:nvSpPr>
          <p:spPr>
            <a:xfrm>
              <a:off x="2389586" y="3690120"/>
              <a:ext cx="1455465" cy="502573"/>
            </a:xfrm>
            <a:prstGeom prst="rect">
              <a:avLst/>
            </a:prstGeom>
            <a:noFill/>
          </p:spPr>
          <p:txBody>
            <a:bodyPr wrap="square" rtlCol="0" anchor="t">
              <a:spAutoFit/>
            </a:bodyPr>
            <a:lstStyle/>
            <a:p>
              <a:pPr algn="ctr"/>
              <a:r>
                <a:rPr lang="en-US" sz="1333" b="1" dirty="0">
                  <a:latin typeface="Arial"/>
                </a:rPr>
                <a:t>e</a:t>
              </a:r>
              <a:r>
                <a:rPr lang="en-US" sz="1333" b="1" dirty="0" smtClean="0">
                  <a:latin typeface="Arial"/>
                </a:rPr>
                <a:t>mail open rates</a:t>
              </a:r>
              <a:endParaRPr lang="en-US" sz="1333" b="1" dirty="0">
                <a:latin typeface="Arial"/>
              </a:endParaRPr>
            </a:p>
          </p:txBody>
        </p:sp>
        <p:graphicFrame>
          <p:nvGraphicFramePr>
            <p:cNvPr id="26" name="Chart 25"/>
            <p:cNvGraphicFramePr/>
            <p:nvPr>
              <p:extLst>
                <p:ext uri="{D42A27DB-BD31-4B8C-83A1-F6EECF244321}">
                  <p14:modId xmlns:p14="http://schemas.microsoft.com/office/powerpoint/2010/main" val="281359538"/>
                </p:ext>
              </p:extLst>
            </p:nvPr>
          </p:nvGraphicFramePr>
          <p:xfrm>
            <a:off x="2104427" y="2017210"/>
            <a:ext cx="2025784" cy="1777960"/>
          </p:xfrm>
          <a:graphic>
            <a:graphicData uri="http://schemas.openxmlformats.org/drawingml/2006/chart">
              <c:chart xmlns:c="http://schemas.openxmlformats.org/drawingml/2006/chart" xmlns:r="http://schemas.openxmlformats.org/officeDocument/2006/relationships" r:id="rId4"/>
            </a:graphicData>
          </a:graphic>
        </p:graphicFrame>
        <p:sp>
          <p:nvSpPr>
            <p:cNvPr id="27" name="Oval 26"/>
            <p:cNvSpPr/>
            <p:nvPr/>
          </p:nvSpPr>
          <p:spPr>
            <a:xfrm>
              <a:off x="2548806" y="2342556"/>
              <a:ext cx="1127270" cy="1127270"/>
            </a:xfrm>
            <a:prstGeom prst="ellipse">
              <a:avLst/>
            </a:prstGeom>
            <a:solidFill>
              <a:schemeClr val="bg1"/>
            </a:solidFill>
            <a:ln>
              <a:noFill/>
            </a:ln>
            <a:effectLst>
              <a:outerShdw blurRad="762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576067" y="2554258"/>
              <a:ext cx="1059907" cy="707886"/>
            </a:xfrm>
            <a:prstGeom prst="rect">
              <a:avLst/>
            </a:prstGeom>
          </p:spPr>
          <p:txBody>
            <a:bodyPr wrap="none" anchor="ctr">
              <a:spAutoFit/>
            </a:bodyPr>
            <a:lstStyle/>
            <a:p>
              <a:pPr algn="ctr"/>
              <a:r>
                <a:rPr lang="en-US" sz="4000" b="1" dirty="0" smtClean="0">
                  <a:solidFill>
                    <a:schemeClr val="accent2"/>
                  </a:solidFill>
                  <a:latin typeface="Arial" charset="0"/>
                  <a:ea typeface="Arial" charset="0"/>
                  <a:cs typeface="Arial" charset="0"/>
                </a:rPr>
                <a:t>15</a:t>
              </a:r>
              <a:r>
                <a:rPr lang="en-US" sz="4000" b="1" baseline="30000" dirty="0" smtClean="0">
                  <a:solidFill>
                    <a:schemeClr val="accent2"/>
                  </a:solidFill>
                  <a:latin typeface="Arial" charset="0"/>
                  <a:ea typeface="Arial" charset="0"/>
                  <a:cs typeface="Arial" charset="0"/>
                </a:rPr>
                <a:t>%</a:t>
              </a:r>
              <a:endParaRPr lang="en-US" sz="4000" b="1" baseline="30000" dirty="0">
                <a:solidFill>
                  <a:schemeClr val="accent2"/>
                </a:solidFill>
                <a:latin typeface="Arial" charset="0"/>
                <a:ea typeface="Arial" charset="0"/>
                <a:cs typeface="Arial" charset="0"/>
              </a:endParaRPr>
            </a:p>
          </p:txBody>
        </p:sp>
        <p:sp>
          <p:nvSpPr>
            <p:cNvPr id="29" name="TextBox 28"/>
            <p:cNvSpPr txBox="1"/>
            <p:nvPr/>
          </p:nvSpPr>
          <p:spPr>
            <a:xfrm>
              <a:off x="4286739" y="3690120"/>
              <a:ext cx="1455465" cy="502573"/>
            </a:xfrm>
            <a:prstGeom prst="rect">
              <a:avLst/>
            </a:prstGeom>
            <a:noFill/>
          </p:spPr>
          <p:txBody>
            <a:bodyPr wrap="square" rtlCol="0" anchor="t">
              <a:spAutoFit/>
            </a:bodyPr>
            <a:lstStyle/>
            <a:p>
              <a:pPr algn="ctr"/>
              <a:r>
                <a:rPr lang="en-US" sz="1333" b="1" dirty="0" smtClean="0">
                  <a:latin typeface="Arial"/>
                </a:rPr>
                <a:t>basket abandonment</a:t>
              </a:r>
              <a:endParaRPr lang="en-US" sz="1333" b="1" dirty="0">
                <a:latin typeface="Arial"/>
              </a:endParaRPr>
            </a:p>
          </p:txBody>
        </p:sp>
        <p:graphicFrame>
          <p:nvGraphicFramePr>
            <p:cNvPr id="31" name="Chart 30"/>
            <p:cNvGraphicFramePr/>
            <p:nvPr>
              <p:extLst>
                <p:ext uri="{D42A27DB-BD31-4B8C-83A1-F6EECF244321}">
                  <p14:modId xmlns:p14="http://schemas.microsoft.com/office/powerpoint/2010/main" val="50764472"/>
                </p:ext>
              </p:extLst>
            </p:nvPr>
          </p:nvGraphicFramePr>
          <p:xfrm>
            <a:off x="4000049" y="2012720"/>
            <a:ext cx="2036018" cy="1786940"/>
          </p:xfrm>
          <a:graphic>
            <a:graphicData uri="http://schemas.openxmlformats.org/drawingml/2006/chart">
              <c:chart xmlns:c="http://schemas.openxmlformats.org/drawingml/2006/chart" xmlns:r="http://schemas.openxmlformats.org/officeDocument/2006/relationships" r:id="rId5"/>
            </a:graphicData>
          </a:graphic>
        </p:graphicFrame>
        <p:sp>
          <p:nvSpPr>
            <p:cNvPr id="32" name="Oval 31"/>
            <p:cNvSpPr/>
            <p:nvPr/>
          </p:nvSpPr>
          <p:spPr>
            <a:xfrm>
              <a:off x="4454185" y="2344046"/>
              <a:ext cx="1124290" cy="1124290"/>
            </a:xfrm>
            <a:prstGeom prst="ellipse">
              <a:avLst/>
            </a:prstGeom>
            <a:solidFill>
              <a:schemeClr val="bg1"/>
            </a:solidFill>
            <a:ln>
              <a:noFill/>
            </a:ln>
            <a:effectLst>
              <a:outerShdw blurRad="38100" sx="108000" sy="108000" algn="ctr" rotWithShape="0">
                <a:schemeClr val="tx1">
                  <a:lumMod val="75000"/>
                  <a:lumOff val="25000"/>
                  <a:alpha val="2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476749" y="2554268"/>
              <a:ext cx="1059906" cy="707886"/>
            </a:xfrm>
            <a:prstGeom prst="rect">
              <a:avLst/>
            </a:prstGeom>
          </p:spPr>
          <p:txBody>
            <a:bodyPr wrap="none" anchor="ctr">
              <a:spAutoFit/>
            </a:bodyPr>
            <a:lstStyle/>
            <a:p>
              <a:pPr algn="ctr"/>
              <a:r>
                <a:rPr lang="en-US" sz="4000" b="1" dirty="0" smtClean="0">
                  <a:solidFill>
                    <a:schemeClr val="accent3"/>
                  </a:solidFill>
                  <a:latin typeface="Arial" charset="0"/>
                  <a:ea typeface="Arial" charset="0"/>
                  <a:cs typeface="Arial" charset="0"/>
                </a:rPr>
                <a:t>69</a:t>
              </a:r>
              <a:r>
                <a:rPr lang="en-US" sz="4000" b="1" baseline="30000" dirty="0" smtClean="0">
                  <a:solidFill>
                    <a:schemeClr val="accent3"/>
                  </a:solidFill>
                  <a:latin typeface="Arial" charset="0"/>
                  <a:ea typeface="Arial" charset="0"/>
                  <a:cs typeface="Arial" charset="0"/>
                </a:rPr>
                <a:t>%</a:t>
              </a:r>
              <a:endParaRPr lang="en-US" sz="4000" b="1" baseline="30000" dirty="0">
                <a:solidFill>
                  <a:schemeClr val="accent3"/>
                </a:solidFill>
                <a:latin typeface="Arial" charset="0"/>
                <a:ea typeface="Arial" charset="0"/>
                <a:cs typeface="Arial" charset="0"/>
              </a:endParaRPr>
            </a:p>
          </p:txBody>
        </p:sp>
        <p:sp>
          <p:nvSpPr>
            <p:cNvPr id="34" name="Rounded Rectangle 33"/>
            <p:cNvSpPr/>
            <p:nvPr/>
          </p:nvSpPr>
          <p:spPr>
            <a:xfrm>
              <a:off x="6262981" y="3690120"/>
              <a:ext cx="1899837" cy="682608"/>
            </a:xfrm>
            <a:prstGeom prst="roundRect">
              <a:avLst>
                <a:gd name="adj" fmla="val 0"/>
              </a:avLst>
            </a:prstGeom>
            <a:no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smtClean="0">
                  <a:solidFill>
                    <a:schemeClr val="tx1"/>
                  </a:solidFill>
                  <a:latin typeface="Arial" panose="020B0604020202020204" pitchFamily="34" charset="0"/>
                  <a:cs typeface="Arial" panose="020B0604020202020204" pitchFamily="34" charset="0"/>
                </a:rPr>
                <a:t>each </a:t>
              </a:r>
              <a:r>
                <a:rPr lang="en-US" sz="1400" b="1" dirty="0" smtClean="0">
                  <a:solidFill>
                    <a:schemeClr val="tx1"/>
                  </a:solidFill>
                  <a:latin typeface="Arial" panose="020B0604020202020204" pitchFamily="34" charset="0"/>
                  <a:cs typeface="Arial" panose="020B0604020202020204" pitchFamily="34" charset="0"/>
                </a:rPr>
                <a:t>year from people switching</a:t>
              </a:r>
              <a:endParaRPr lang="en-US" sz="1400" b="1" dirty="0">
                <a:solidFill>
                  <a:schemeClr val="tx1"/>
                </a:solidFill>
                <a:latin typeface="Arial" panose="020B0604020202020204" pitchFamily="34" charset="0"/>
                <a:cs typeface="Arial" panose="020B0604020202020204" pitchFamily="34" charset="0"/>
              </a:endParaRPr>
            </a:p>
          </p:txBody>
        </p:sp>
        <p:sp>
          <p:nvSpPr>
            <p:cNvPr id="11" name="Right Triangle 10"/>
            <p:cNvSpPr/>
            <p:nvPr/>
          </p:nvSpPr>
          <p:spPr>
            <a:xfrm>
              <a:off x="6364015" y="2183342"/>
              <a:ext cx="2111006" cy="1441449"/>
            </a:xfrm>
            <a:prstGeom prst="r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320128" y="2831253"/>
              <a:ext cx="1476798" cy="430891"/>
            </a:xfrm>
            <a:prstGeom prst="roundRect">
              <a:avLst>
                <a:gd name="adj" fmla="val 0"/>
              </a:avLst>
            </a:prstGeom>
            <a:no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smtClean="0">
                  <a:solidFill>
                    <a:schemeClr val="bg1"/>
                  </a:solidFill>
                  <a:latin typeface="Arial" panose="020B0604020202020204" pitchFamily="34" charset="0"/>
                  <a:cs typeface="Arial" panose="020B0604020202020204" pitchFamily="34" charset="0"/>
                </a:rPr>
                <a:t>Brands lose</a:t>
              </a:r>
              <a:endParaRPr lang="en-US" sz="1400" b="1" dirty="0" smtClean="0">
                <a:solidFill>
                  <a:schemeClr val="bg1"/>
                </a:solidFill>
                <a:latin typeface="Arial" panose="020B0604020202020204" pitchFamily="34" charset="0"/>
                <a:cs typeface="Arial" panose="020B0604020202020204" pitchFamily="34" charset="0"/>
              </a:endParaRPr>
            </a:p>
          </p:txBody>
        </p:sp>
        <p:sp>
          <p:nvSpPr>
            <p:cNvPr id="19" name="Rounded Rectangle 18"/>
            <p:cNvSpPr/>
            <p:nvPr/>
          </p:nvSpPr>
          <p:spPr>
            <a:xfrm>
              <a:off x="6323466" y="3065352"/>
              <a:ext cx="1795170" cy="608428"/>
            </a:xfrm>
            <a:prstGeom prst="roundRect">
              <a:avLst>
                <a:gd name="adj" fmla="val 0"/>
              </a:avLst>
            </a:prstGeom>
            <a:no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chemeClr val="bg1"/>
                  </a:solidFill>
                  <a:latin typeface="Arial" panose="020B0604020202020204" pitchFamily="34" charset="0"/>
                  <a:cs typeface="Arial" panose="020B0604020202020204" pitchFamily="34" charset="0"/>
                </a:rPr>
                <a:t>£116bn</a:t>
              </a:r>
            </a:p>
          </p:txBody>
        </p:sp>
      </p:grpSp>
      <p:sp>
        <p:nvSpPr>
          <p:cNvPr id="37" name="Rounded Rectangle 36"/>
          <p:cNvSpPr/>
          <p:nvPr/>
        </p:nvSpPr>
        <p:spPr>
          <a:xfrm>
            <a:off x="492050" y="4774880"/>
            <a:ext cx="4774429" cy="39087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Is there a new idea </a:t>
            </a:r>
            <a:r>
              <a:rPr lang="en-US" sz="1600" b="1" dirty="0" smtClean="0">
                <a:solidFill>
                  <a:schemeClr val="tx1"/>
                </a:solidFill>
                <a:latin typeface="Arial" panose="020B0604020202020204" pitchFamily="34" charset="0"/>
                <a:cs typeface="Arial" panose="020B0604020202020204" pitchFamily="34" charset="0"/>
              </a:rPr>
              <a:t>that </a:t>
            </a:r>
            <a:r>
              <a:rPr lang="en-US" sz="1600" b="1" dirty="0">
                <a:solidFill>
                  <a:schemeClr val="tx1"/>
                </a:solidFill>
                <a:latin typeface="Arial" panose="020B0604020202020204" pitchFamily="34" charset="0"/>
                <a:cs typeface="Arial" panose="020B0604020202020204" pitchFamily="34" charset="0"/>
              </a:rPr>
              <a:t>could enhance results?</a:t>
            </a:r>
          </a:p>
        </p:txBody>
      </p:sp>
      <p:cxnSp>
        <p:nvCxnSpPr>
          <p:cNvPr id="38" name="Straight Connector 37"/>
          <p:cNvCxnSpPr/>
          <p:nvPr/>
        </p:nvCxnSpPr>
        <p:spPr>
          <a:xfrm>
            <a:off x="560521" y="4761803"/>
            <a:ext cx="7941084"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0521" y="1747669"/>
            <a:ext cx="7941084"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75888" y="5286420"/>
            <a:ext cx="7492455" cy="220335"/>
          </a:xfrm>
          <a:prstGeom prst="rect">
            <a:avLst/>
          </a:prstGeom>
        </p:spPr>
        <p:txBody>
          <a:bodyPr wrap="square" lIns="81043" tIns="40522" rIns="81043" bIns="40522" anchor="b">
            <a:spAutoFit/>
          </a:bodyPr>
          <a:lstStyle/>
          <a:p>
            <a:r>
              <a:rPr lang="en-US" sz="900" dirty="0">
                <a:latin typeface="Arial" panose="020B0604020202020204" pitchFamily="34" charset="0"/>
                <a:cs typeface="Arial" panose="020B0604020202020204" pitchFamily="34" charset="0"/>
              </a:rPr>
              <a:t>Source: </a:t>
            </a:r>
            <a:r>
              <a:rPr lang="en-GB" sz="900" dirty="0" smtClean="0"/>
              <a:t> Mike </a:t>
            </a:r>
            <a:r>
              <a:rPr lang="en-GB" sz="900" dirty="0"/>
              <a:t>Colling &amp; Company; </a:t>
            </a:r>
            <a:r>
              <a:rPr lang="en-GB" sz="900" dirty="0" smtClean="0"/>
              <a:t>DMA </a:t>
            </a:r>
            <a:r>
              <a:rPr lang="en-GB" sz="900" dirty="0"/>
              <a:t>2016 Email benchmarking report </a:t>
            </a:r>
            <a:r>
              <a:rPr lang="en-GB" sz="900" dirty="0" smtClean="0"/>
              <a:t>; Marketing Sciences </a:t>
            </a:r>
            <a:r>
              <a:rPr lang="en-GB" sz="900" dirty="0"/>
              <a:t>2015; Accenture’s Global Consumer Pulse, 2014 </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2647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644" y="974559"/>
            <a:ext cx="2743626" cy="369332"/>
          </a:xfrm>
        </p:spPr>
        <p:txBody>
          <a:bodyPr/>
          <a:lstStyle/>
          <a:p>
            <a:r>
              <a:rPr lang="en-GB" dirty="0" smtClean="0"/>
              <a:t>THANK YOU</a:t>
            </a:r>
            <a:endParaRPr lang="en-GB" dirty="0"/>
          </a:p>
        </p:txBody>
      </p:sp>
      <p:sp>
        <p:nvSpPr>
          <p:cNvPr id="3" name="Text Placeholder 2"/>
          <p:cNvSpPr>
            <a:spLocks noGrp="1"/>
          </p:cNvSpPr>
          <p:nvPr>
            <p:ph type="body" sz="quarter" idx="18"/>
          </p:nvPr>
        </p:nvSpPr>
        <p:spPr/>
        <p:txBody>
          <a:bodyPr/>
          <a:lstStyle/>
          <a:p>
            <a:r>
              <a:rPr lang="en-GB" dirty="0" smtClean="0"/>
              <a:t>name</a:t>
            </a:r>
            <a:endParaRPr lang="en-GB" dirty="0"/>
          </a:p>
        </p:txBody>
      </p:sp>
      <p:sp>
        <p:nvSpPr>
          <p:cNvPr id="4" name="Text Placeholder 3"/>
          <p:cNvSpPr>
            <a:spLocks noGrp="1"/>
          </p:cNvSpPr>
          <p:nvPr>
            <p:ph type="body" sz="quarter" idx="19"/>
          </p:nvPr>
        </p:nvSpPr>
        <p:spPr/>
        <p:txBody>
          <a:bodyPr/>
          <a:lstStyle/>
          <a:p>
            <a:r>
              <a:rPr lang="en-GB" dirty="0" smtClean="0"/>
              <a:t>Email address</a:t>
            </a:r>
            <a:endParaRPr lang="en-GB" dirty="0"/>
          </a:p>
        </p:txBody>
      </p:sp>
      <p:sp>
        <p:nvSpPr>
          <p:cNvPr id="5" name="Text Placeholder 4"/>
          <p:cNvSpPr>
            <a:spLocks noGrp="1"/>
          </p:cNvSpPr>
          <p:nvPr>
            <p:ph type="body" sz="quarter" idx="20"/>
          </p:nvPr>
        </p:nvSpPr>
        <p:spPr/>
        <p:txBody>
          <a:bodyPr/>
          <a:lstStyle/>
          <a:p>
            <a:r>
              <a:rPr lang="en-GB" dirty="0" smtClean="0"/>
              <a:t>Phone number</a:t>
            </a:r>
            <a:endParaRPr lang="en-GB" dirty="0"/>
          </a:p>
        </p:txBody>
      </p:sp>
      <p:sp>
        <p:nvSpPr>
          <p:cNvPr id="6" name="Slide Number Placeholder 5"/>
          <p:cNvSpPr>
            <a:spLocks noGrp="1"/>
          </p:cNvSpPr>
          <p:nvPr>
            <p:ph type="sldNum" sz="quarter" idx="4"/>
          </p:nvPr>
        </p:nvSpPr>
        <p:spPr>
          <a:prstGeom prst="rect">
            <a:avLst/>
          </a:prstGeom>
        </p:spPr>
        <p:txBody>
          <a:bodyPr/>
          <a:lstStyle/>
          <a:p>
            <a:pPr>
              <a:defRPr/>
            </a:pPr>
            <a:fld id="{07AE5A85-834C-45C6-B70E-D6BB045069BC}" type="slidenum">
              <a:rPr lang="en-US" smtClean="0"/>
              <a:pPr>
                <a:defRPr/>
              </a:pPr>
              <a:t>20</a:t>
            </a:fld>
            <a:endParaRPr lang="en-US" dirty="0"/>
          </a:p>
        </p:txBody>
      </p:sp>
    </p:spTree>
    <p:extLst>
      <p:ext uri="{BB962C8B-B14F-4D97-AF65-F5344CB8AC3E}">
        <p14:creationId xmlns:p14="http://schemas.microsoft.com/office/powerpoint/2010/main" val="18253539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4" y="167716"/>
            <a:ext cx="5850301" cy="451167"/>
          </a:xfrm>
        </p:spPr>
        <p:txBody>
          <a:bodyPr/>
          <a:lstStyle/>
          <a:p>
            <a:r>
              <a:rPr lang="en-US" dirty="0" smtClean="0"/>
              <a:t>THE REVOLUTIONARY WAY OF</a:t>
            </a:r>
            <a:endParaRPr lang="en-US" dirty="0"/>
          </a:p>
        </p:txBody>
      </p:sp>
      <p:sp>
        <p:nvSpPr>
          <p:cNvPr id="11" name="Text Placeholder 10"/>
          <p:cNvSpPr>
            <a:spLocks noGrp="1"/>
          </p:cNvSpPr>
          <p:nvPr>
            <p:ph type="body" sz="quarter" idx="15"/>
          </p:nvPr>
        </p:nvSpPr>
        <p:spPr>
          <a:xfrm>
            <a:off x="-32464" y="612658"/>
            <a:ext cx="6957463" cy="451167"/>
          </a:xfrm>
        </p:spPr>
        <p:txBody>
          <a:bodyPr/>
          <a:lstStyle/>
          <a:p>
            <a:r>
              <a:rPr lang="en-US" dirty="0" smtClean="0"/>
              <a:t>COMMUNICATING WITH CUSTOMERS</a:t>
            </a:r>
            <a:endParaRPr lang="en-US" dirty="0"/>
          </a:p>
        </p:txBody>
      </p:sp>
      <p:sp>
        <p:nvSpPr>
          <p:cNvPr id="5" name="Slide Number Placeholder 4"/>
          <p:cNvSpPr>
            <a:spLocks noGrp="1"/>
          </p:cNvSpPr>
          <p:nvPr>
            <p:ph type="sldNum" sz="quarter" idx="4"/>
          </p:nvPr>
        </p:nvSpPr>
        <p:spPr/>
        <p:txBody>
          <a:bodyPr/>
          <a:lstStyle/>
          <a:p>
            <a:fld id="{07AE5A85-834C-45C6-B70E-D6BB045069BC}" type="slidenum">
              <a:rPr lang="en-US" smtClean="0"/>
              <a:pPr/>
              <a:t>3</a:t>
            </a:fld>
            <a:endParaRPr lang="en-US" dirty="0"/>
          </a:p>
        </p:txBody>
      </p:sp>
      <p:sp>
        <p:nvSpPr>
          <p:cNvPr id="12" name="Oval 11"/>
          <p:cNvSpPr/>
          <p:nvPr/>
        </p:nvSpPr>
        <p:spPr>
          <a:xfrm>
            <a:off x="779460" y="1802705"/>
            <a:ext cx="2228127" cy="222812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cs typeface="Arial"/>
            </a:endParaRPr>
          </a:p>
          <a:p>
            <a:pPr algn="ctr"/>
            <a:endParaRPr lang="en-US" b="1" dirty="0" smtClean="0">
              <a:cs typeface="Arial"/>
            </a:endParaRPr>
          </a:p>
          <a:p>
            <a:pPr algn="ctr"/>
            <a:r>
              <a:rPr lang="en-US" b="1" dirty="0" smtClean="0">
                <a:cs typeface="Arial"/>
              </a:rPr>
              <a:t/>
            </a:r>
            <a:br>
              <a:rPr lang="en-US" b="1" dirty="0" smtClean="0">
                <a:cs typeface="Arial"/>
              </a:rPr>
            </a:br>
            <a:r>
              <a:rPr lang="en-US" b="1" dirty="0" smtClean="0">
                <a:cs typeface="Arial"/>
              </a:rPr>
              <a:t>Conversion</a:t>
            </a:r>
            <a:endParaRPr lang="en-US" b="1" dirty="0">
              <a:cs typeface="Arial"/>
            </a:endParaRPr>
          </a:p>
        </p:txBody>
      </p:sp>
      <p:sp>
        <p:nvSpPr>
          <p:cNvPr id="14" name="Oval 13"/>
          <p:cNvSpPr/>
          <p:nvPr/>
        </p:nvSpPr>
        <p:spPr>
          <a:xfrm>
            <a:off x="3441320" y="1802705"/>
            <a:ext cx="2228127" cy="222812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lvl="0" algn="ctr"/>
            <a:endParaRPr lang="en-US" b="1" dirty="0" smtClean="0">
              <a:cs typeface="Arial"/>
            </a:endParaRPr>
          </a:p>
          <a:p>
            <a:pPr lvl="0" algn="ctr"/>
            <a:endParaRPr lang="en-US" b="1" dirty="0" smtClean="0">
              <a:cs typeface="Arial"/>
            </a:endParaRPr>
          </a:p>
          <a:p>
            <a:pPr lvl="0" algn="ctr"/>
            <a:r>
              <a:rPr lang="en-US" b="1" dirty="0" smtClean="0">
                <a:cs typeface="Arial"/>
              </a:rPr>
              <a:t/>
            </a:r>
            <a:br>
              <a:rPr lang="en-US" b="1" dirty="0" smtClean="0">
                <a:cs typeface="Arial"/>
              </a:rPr>
            </a:br>
            <a:r>
              <a:rPr lang="en-US" b="1" dirty="0" smtClean="0">
                <a:cs typeface="Arial"/>
              </a:rPr>
              <a:t>Abandonment</a:t>
            </a:r>
            <a:endParaRPr lang="en-US" b="1" dirty="0">
              <a:cs typeface="Arial"/>
            </a:endParaRPr>
          </a:p>
        </p:txBody>
      </p:sp>
      <p:sp>
        <p:nvSpPr>
          <p:cNvPr id="15" name="Oval 14"/>
          <p:cNvSpPr/>
          <p:nvPr/>
        </p:nvSpPr>
        <p:spPr>
          <a:xfrm>
            <a:off x="6103180" y="1802705"/>
            <a:ext cx="2228127" cy="222812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lvl="0" algn="ctr"/>
            <a:endParaRPr lang="en-US" b="1" dirty="0" smtClean="0">
              <a:cs typeface="Arial"/>
            </a:endParaRPr>
          </a:p>
          <a:p>
            <a:pPr lvl="0" algn="ctr"/>
            <a:endParaRPr lang="en-US" b="1" dirty="0">
              <a:cs typeface="Arial"/>
            </a:endParaRPr>
          </a:p>
          <a:p>
            <a:pPr lvl="0" algn="ctr"/>
            <a:r>
              <a:rPr lang="en-US" b="1" dirty="0" smtClean="0">
                <a:cs typeface="Arial"/>
              </a:rPr>
              <a:t/>
            </a:r>
            <a:br>
              <a:rPr lang="en-US" b="1" dirty="0" smtClean="0">
                <a:cs typeface="Arial"/>
              </a:rPr>
            </a:br>
            <a:r>
              <a:rPr lang="en-US" b="1" dirty="0" smtClean="0">
                <a:cs typeface="Arial"/>
              </a:rPr>
              <a:t>Win Back</a:t>
            </a:r>
            <a:endParaRPr lang="en-US" b="1" dirty="0">
              <a:cs typeface="Arial"/>
            </a:endParaRPr>
          </a:p>
        </p:txBody>
      </p:sp>
      <p:grpSp>
        <p:nvGrpSpPr>
          <p:cNvPr id="2" name="Group 1"/>
          <p:cNvGrpSpPr/>
          <p:nvPr/>
        </p:nvGrpSpPr>
        <p:grpSpPr>
          <a:xfrm>
            <a:off x="1443523" y="2090702"/>
            <a:ext cx="900000" cy="1015663"/>
            <a:chOff x="1746724" y="2289851"/>
            <a:chExt cx="523189" cy="590427"/>
          </a:xfrm>
        </p:grpSpPr>
        <p:sp>
          <p:nvSpPr>
            <p:cNvPr id="18" name="Rectangle 17"/>
            <p:cNvSpPr/>
            <p:nvPr/>
          </p:nvSpPr>
          <p:spPr>
            <a:xfrm>
              <a:off x="1833566" y="2289851"/>
              <a:ext cx="356157" cy="590427"/>
            </a:xfrm>
            <a:prstGeom prst="rect">
              <a:avLst/>
            </a:prstGeom>
          </p:spPr>
          <p:txBody>
            <a:bodyPr wrap="none">
              <a:spAutoFit/>
            </a:bodyPr>
            <a:lstStyle/>
            <a:p>
              <a:r>
                <a:rPr lang="en-US" sz="6000" b="1" dirty="0">
                  <a:ln w="6350">
                    <a:solidFill>
                      <a:schemeClr val="bg1"/>
                    </a:solidFill>
                  </a:ln>
                  <a:noFill/>
                  <a:latin typeface="Arial" panose="020B0604020202020204" pitchFamily="34" charset="0"/>
                  <a:cs typeface="Arial" panose="020B0604020202020204" pitchFamily="34" charset="0"/>
                </a:rPr>
                <a:t>£</a:t>
              </a:r>
              <a:endParaRPr lang="en-US" dirty="0">
                <a:ln w="6350">
                  <a:solidFill>
                    <a:schemeClr val="bg1"/>
                  </a:solidFill>
                </a:ln>
                <a:noFill/>
              </a:endParaRPr>
            </a:p>
          </p:txBody>
        </p:sp>
        <p:sp>
          <p:nvSpPr>
            <p:cNvPr id="19" name="Oval 18"/>
            <p:cNvSpPr>
              <a:spLocks/>
            </p:cNvSpPr>
            <p:nvPr/>
          </p:nvSpPr>
          <p:spPr>
            <a:xfrm>
              <a:off x="1746724" y="2339335"/>
              <a:ext cx="523189" cy="523190"/>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101600" y="2157149"/>
            <a:ext cx="900001" cy="900001"/>
            <a:chOff x="4287869" y="2339334"/>
            <a:chExt cx="528762" cy="528762"/>
          </a:xfrm>
        </p:grpSpPr>
        <p:sp>
          <p:nvSpPr>
            <p:cNvPr id="20" name="Oval 19"/>
            <p:cNvSpPr/>
            <p:nvPr/>
          </p:nvSpPr>
          <p:spPr>
            <a:xfrm>
              <a:off x="4287869" y="2339334"/>
              <a:ext cx="528762" cy="528762"/>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12600000">
              <a:off x="4380685" y="2401435"/>
              <a:ext cx="351020" cy="336102"/>
            </a:xfrm>
            <a:prstGeom prst="rect">
              <a:avLst/>
            </a:prstGeom>
          </p:spPr>
        </p:pic>
        <p:sp>
          <p:nvSpPr>
            <p:cNvPr id="24" name="Down Arrow 23"/>
            <p:cNvSpPr/>
            <p:nvPr/>
          </p:nvSpPr>
          <p:spPr>
            <a:xfrm>
              <a:off x="4512949" y="2739929"/>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767242" y="2162136"/>
            <a:ext cx="900001" cy="900001"/>
            <a:chOff x="6807160" y="2339334"/>
            <a:chExt cx="551411" cy="551411"/>
          </a:xfrm>
        </p:grpSpPr>
        <p:sp>
          <p:nvSpPr>
            <p:cNvPr id="22" name="Oval 21"/>
            <p:cNvSpPr>
              <a:spLocks noChangeAspect="1"/>
            </p:cNvSpPr>
            <p:nvPr/>
          </p:nvSpPr>
          <p:spPr>
            <a:xfrm>
              <a:off x="6807160" y="2339334"/>
              <a:ext cx="551411" cy="551411"/>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20515" y="2456158"/>
              <a:ext cx="351020" cy="336102"/>
            </a:xfrm>
            <a:prstGeom prst="rect">
              <a:avLst/>
            </a:prstGeom>
          </p:spPr>
        </p:pic>
        <p:sp>
          <p:nvSpPr>
            <p:cNvPr id="25" name="Down Arrow 24"/>
            <p:cNvSpPr/>
            <p:nvPr/>
          </p:nvSpPr>
          <p:spPr>
            <a:xfrm>
              <a:off x="7043689" y="2408230"/>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ounded Rectangle 26"/>
          <p:cNvSpPr/>
          <p:nvPr/>
        </p:nvSpPr>
        <p:spPr>
          <a:xfrm>
            <a:off x="492050" y="4774880"/>
            <a:ext cx="5325787" cy="39087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That can turn interest (and disinterest) into action</a:t>
            </a:r>
            <a:endParaRPr lang="en-US" sz="16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60521" y="4761803"/>
            <a:ext cx="7941084" cy="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557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3"/>
          <p:cNvSpPr>
            <a:spLocks noGrp="1"/>
          </p:cNvSpPr>
          <p:nvPr>
            <p:ph type="body" sz="quarter" idx="12"/>
          </p:nvPr>
        </p:nvSpPr>
        <p:spPr>
          <a:xfrm>
            <a:off x="2209800" y="1239516"/>
            <a:ext cx="5520267" cy="4042924"/>
          </a:xfrm>
        </p:spPr>
        <p:txBody>
          <a:bodyPr/>
          <a:lstStyle/>
          <a:p>
            <a:r>
              <a:rPr lang="en-GB" sz="2000" b="1" dirty="0" smtClean="0"/>
              <a:t>Highly targeted, relevant, real-time mail </a:t>
            </a:r>
          </a:p>
          <a:p>
            <a:r>
              <a:rPr lang="en-GB" sz="2000" b="1" dirty="0" smtClean="0"/>
              <a:t>Boosts customer conversion rates </a:t>
            </a:r>
          </a:p>
          <a:p>
            <a:r>
              <a:rPr lang="en-GB" sz="2000" b="1" dirty="0" smtClean="0"/>
              <a:t>Triggered by a fully-permissioned customer action at a key point in the  consumer’s digital journey</a:t>
            </a:r>
          </a:p>
          <a:p>
            <a:pPr marL="0" indent="0">
              <a:buNone/>
            </a:pPr>
            <a:endParaRPr lang="en-GB" sz="2000" b="1" dirty="0"/>
          </a:p>
        </p:txBody>
      </p:sp>
      <p:sp>
        <p:nvSpPr>
          <p:cNvPr id="4" name="Text Placeholder 3"/>
          <p:cNvSpPr>
            <a:spLocks noGrp="1"/>
          </p:cNvSpPr>
          <p:nvPr>
            <p:ph type="body" sz="quarter" idx="14"/>
          </p:nvPr>
        </p:nvSpPr>
        <p:spPr>
          <a:xfrm>
            <a:off x="-32463" y="167716"/>
            <a:ext cx="6186739" cy="451167"/>
          </a:xfrm>
        </p:spPr>
        <p:txBody>
          <a:bodyPr/>
          <a:lstStyle/>
          <a:p>
            <a:r>
              <a:rPr lang="en-US" dirty="0" smtClean="0"/>
              <a:t>WHAT IS PROGRAMMATIC MAIL?</a:t>
            </a:r>
            <a:endParaRPr lang="en-US" dirty="0"/>
          </a:p>
        </p:txBody>
      </p:sp>
      <p:sp>
        <p:nvSpPr>
          <p:cNvPr id="2" name="Slide Number Placeholder 1"/>
          <p:cNvSpPr>
            <a:spLocks noGrp="1"/>
          </p:cNvSpPr>
          <p:nvPr>
            <p:ph type="sldNum" sz="quarter" idx="4"/>
          </p:nvPr>
        </p:nvSpPr>
        <p:spPr/>
        <p:txBody>
          <a:bodyPr/>
          <a:lstStyle/>
          <a:p>
            <a:fld id="{A74EB0F2-648F-F340-8077-1363C8DB6354}" type="slidenum">
              <a:rPr lang="en-US" smtClean="0"/>
              <a:pPr/>
              <a:t>4</a:t>
            </a:fld>
            <a:endParaRPr lang="en-US" dirty="0"/>
          </a:p>
        </p:txBody>
      </p:sp>
      <p:grpSp>
        <p:nvGrpSpPr>
          <p:cNvPr id="27" name="Group 26"/>
          <p:cNvGrpSpPr/>
          <p:nvPr/>
        </p:nvGrpSpPr>
        <p:grpSpPr>
          <a:xfrm>
            <a:off x="-2456811" y="1883402"/>
            <a:ext cx="4896688" cy="4896688"/>
            <a:chOff x="-2305888" y="1383869"/>
            <a:chExt cx="4041116" cy="4041116"/>
          </a:xfrm>
        </p:grpSpPr>
        <p:sp>
          <p:nvSpPr>
            <p:cNvPr id="112" name="Rectangle 111"/>
            <p:cNvSpPr/>
            <p:nvPr/>
          </p:nvSpPr>
          <p:spPr>
            <a:xfrm rot="2700000">
              <a:off x="-2305888" y="13838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2700000">
              <a:off x="-2102666" y="15870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4" name="Rectangle 113"/>
            <p:cNvSpPr/>
            <p:nvPr/>
          </p:nvSpPr>
          <p:spPr>
            <a:xfrm rot="2700000">
              <a:off x="-1900294" y="17894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rot="2700000">
              <a:off x="-1695370" y="19688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2700000">
              <a:off x="-1493434" y="21824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2700000">
              <a:off x="-1301926" y="23761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2700000">
              <a:off x="-1098490" y="25819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8180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4EB0F2-648F-F340-8077-1363C8DB6354}" type="slidenum">
              <a:rPr lang="en-US" smtClean="0"/>
              <a:pPr/>
              <a:t>5</a:t>
            </a:fld>
            <a:endParaRPr lang="en-US" dirty="0"/>
          </a:p>
        </p:txBody>
      </p:sp>
      <p:grpSp>
        <p:nvGrpSpPr>
          <p:cNvPr id="19" name="Group 18"/>
          <p:cNvGrpSpPr/>
          <p:nvPr/>
        </p:nvGrpSpPr>
        <p:grpSpPr>
          <a:xfrm>
            <a:off x="4029343" y="1022024"/>
            <a:ext cx="1173786" cy="726448"/>
            <a:chOff x="2335683" y="3113468"/>
            <a:chExt cx="1382242" cy="855460"/>
          </a:xfrm>
        </p:grpSpPr>
        <p:sp>
          <p:nvSpPr>
            <p:cNvPr id="9" name="Rounded Rectangle 8"/>
            <p:cNvSpPr/>
            <p:nvPr/>
          </p:nvSpPr>
          <p:spPr>
            <a:xfrm>
              <a:off x="2421496" y="3113468"/>
              <a:ext cx="1210614" cy="785611"/>
            </a:xfrm>
            <a:prstGeom prst="roundRect">
              <a:avLst>
                <a:gd name="adj" fmla="val 5192"/>
              </a:avLst>
            </a:prstGeom>
            <a:solidFill>
              <a:schemeClr val="bg1"/>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a:off x="2335683" y="3873679"/>
              <a:ext cx="1382242" cy="95249"/>
            </a:xfrm>
            <a:prstGeom prst="round2SameRect">
              <a:avLst>
                <a:gd name="adj1" fmla="val 0"/>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93415" y="3232403"/>
              <a:ext cx="870510" cy="854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2638466" y="3375204"/>
              <a:ext cx="263525" cy="419099"/>
              <a:chOff x="3594100" y="2130425"/>
              <a:chExt cx="263525" cy="419099"/>
            </a:xfrm>
          </p:grpSpPr>
          <p:sp>
            <p:nvSpPr>
              <p:cNvPr id="14" name="Trapezoid 13"/>
              <p:cNvSpPr/>
              <p:nvPr/>
            </p:nvSpPr>
            <p:spPr>
              <a:xfrm>
                <a:off x="3594100" y="2209799"/>
                <a:ext cx="263525" cy="33972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6753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388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ounded Rectangle 17"/>
            <p:cNvSpPr/>
            <p:nvPr/>
          </p:nvSpPr>
          <p:spPr>
            <a:xfrm>
              <a:off x="3073344" y="3489504"/>
              <a:ext cx="327122" cy="158750"/>
            </a:xfrm>
            <a:prstGeom prst="round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smtClean="0">
                  <a:solidFill>
                    <a:schemeClr val="bg1">
                      <a:lumMod val="50000"/>
                    </a:schemeClr>
                  </a:solidFill>
                </a:rPr>
                <a:t>buy</a:t>
              </a:r>
              <a:endParaRPr lang="en-US" sz="800" dirty="0">
                <a:solidFill>
                  <a:schemeClr val="bg1">
                    <a:lumMod val="50000"/>
                  </a:schemeClr>
                </a:solidFill>
              </a:endParaRPr>
            </a:p>
          </p:txBody>
        </p:sp>
      </p:grpSp>
      <p:grpSp>
        <p:nvGrpSpPr>
          <p:cNvPr id="102" name="Group 101"/>
          <p:cNvGrpSpPr/>
          <p:nvPr/>
        </p:nvGrpSpPr>
        <p:grpSpPr>
          <a:xfrm>
            <a:off x="4893037" y="4365704"/>
            <a:ext cx="1491065" cy="1001250"/>
            <a:chOff x="4647890" y="4077606"/>
            <a:chExt cx="1491065" cy="1001250"/>
          </a:xfrm>
        </p:grpSpPr>
        <p:grpSp>
          <p:nvGrpSpPr>
            <p:cNvPr id="48" name="Group 47"/>
            <p:cNvGrpSpPr/>
            <p:nvPr/>
          </p:nvGrpSpPr>
          <p:grpSpPr>
            <a:xfrm>
              <a:off x="4647890" y="4077606"/>
              <a:ext cx="281022" cy="556312"/>
              <a:chOff x="4076163" y="4140558"/>
              <a:chExt cx="315532" cy="624625"/>
            </a:xfrm>
          </p:grpSpPr>
          <p:sp>
            <p:nvSpPr>
              <p:cNvPr id="43" name="Rounded Rectangle 42"/>
              <p:cNvSpPr/>
              <p:nvPr/>
            </p:nvSpPr>
            <p:spPr>
              <a:xfrm>
                <a:off x="4076163" y="4140558"/>
                <a:ext cx="315532" cy="624625"/>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090501" y="4191000"/>
                <a:ext cx="286725" cy="49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097321" y="4388139"/>
                <a:ext cx="273084" cy="123111"/>
              </a:xfrm>
              <a:prstGeom prst="rect">
                <a:avLst/>
              </a:prstGeom>
            </p:spPr>
            <p:txBody>
              <a:bodyPr wrap="square" lIns="0" tIns="0" rIns="0" bIns="0">
                <a:spAutoFit/>
              </a:bodyPr>
              <a:lstStyle/>
              <a:p>
                <a:pPr algn="ctr"/>
                <a:r>
                  <a:rPr lang="en-US" sz="800" dirty="0" smtClean="0">
                    <a:solidFill>
                      <a:schemeClr val="tx2"/>
                    </a:solidFill>
                  </a:rPr>
                  <a:t>BUY</a:t>
                </a:r>
                <a:endParaRPr lang="en-US" sz="800" dirty="0"/>
              </a:p>
            </p:txBody>
          </p:sp>
        </p:grpSp>
        <p:grpSp>
          <p:nvGrpSpPr>
            <p:cNvPr id="53" name="Group 52"/>
            <p:cNvGrpSpPr/>
            <p:nvPr/>
          </p:nvGrpSpPr>
          <p:grpSpPr>
            <a:xfrm>
              <a:off x="5074290" y="4315698"/>
              <a:ext cx="250266" cy="763158"/>
              <a:chOff x="2297454" y="2495381"/>
              <a:chExt cx="912364" cy="2782157"/>
            </a:xfrm>
            <a:solidFill>
              <a:schemeClr val="tx2"/>
            </a:solidFill>
          </p:grpSpPr>
          <p:sp>
            <p:nvSpPr>
              <p:cNvPr id="50" name="Round Same Side Corner Rectangle 49"/>
              <p:cNvSpPr/>
              <p:nvPr/>
            </p:nvSpPr>
            <p:spPr>
              <a:xfrm rot="10800000">
                <a:off x="2472670" y="4336634"/>
                <a:ext cx="561934" cy="940904"/>
              </a:xfrm>
              <a:prstGeom prst="round2Same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2297454" y="3170442"/>
                <a:ext cx="912364" cy="131859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463026" y="2495381"/>
                <a:ext cx="581220" cy="58122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485304" y="4161562"/>
              <a:ext cx="653651" cy="389421"/>
              <a:chOff x="5168333" y="4258667"/>
              <a:chExt cx="653651" cy="389421"/>
            </a:xfrm>
          </p:grpSpPr>
          <p:sp>
            <p:nvSpPr>
              <p:cNvPr id="49" name="Rectangle 48"/>
              <p:cNvSpPr/>
              <p:nvPr/>
            </p:nvSpPr>
            <p:spPr>
              <a:xfrm>
                <a:off x="5168333" y="4258667"/>
                <a:ext cx="653651" cy="389421"/>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702714" y="4304087"/>
                <a:ext cx="72887" cy="1148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5495159" y="4287242"/>
                <a:ext cx="0" cy="3240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5543550" y="4482641"/>
                <a:ext cx="221007"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5543550" y="4552491"/>
                <a:ext cx="221007"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3" name="Arc 62"/>
            <p:cNvSpPr/>
            <p:nvPr/>
          </p:nvSpPr>
          <p:spPr>
            <a:xfrm>
              <a:off x="5153292" y="4495113"/>
              <a:ext cx="447675" cy="447675"/>
            </a:xfrm>
            <a:prstGeom prst="arc">
              <a:avLst>
                <a:gd name="adj1" fmla="val 21359935"/>
                <a:gd name="adj2" fmla="val 4555400"/>
              </a:avLst>
            </a:prstGeom>
            <a:ln w="28575" cap="flat" cmpd="sng" algn="ctr">
              <a:solidFill>
                <a:schemeClr val="accent3"/>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Arc 63"/>
            <p:cNvSpPr/>
            <p:nvPr/>
          </p:nvSpPr>
          <p:spPr>
            <a:xfrm rot="5400000">
              <a:off x="4763037" y="4484476"/>
              <a:ext cx="447675" cy="447675"/>
            </a:xfrm>
            <a:prstGeom prst="arc">
              <a:avLst>
                <a:gd name="adj1" fmla="val 21359935"/>
                <a:gd name="adj2" fmla="val 4555400"/>
              </a:avLst>
            </a:prstGeom>
            <a:ln w="28575" cap="flat" cmpd="sng" algn="ctr">
              <a:solidFill>
                <a:schemeClr val="accent3"/>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2447123" y="3939263"/>
            <a:ext cx="827508" cy="492998"/>
            <a:chOff x="5168333" y="4258667"/>
            <a:chExt cx="653651" cy="389421"/>
          </a:xfrm>
        </p:grpSpPr>
        <p:sp>
          <p:nvSpPr>
            <p:cNvPr id="67" name="Rectangle 66"/>
            <p:cNvSpPr/>
            <p:nvPr/>
          </p:nvSpPr>
          <p:spPr>
            <a:xfrm>
              <a:off x="5168333" y="4258667"/>
              <a:ext cx="653651" cy="389421"/>
            </a:xfrm>
            <a:prstGeom prst="rect">
              <a:avLst/>
            </a:prstGeom>
            <a:no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02714" y="4304087"/>
              <a:ext cx="72887" cy="11482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5495159" y="4287242"/>
              <a:ext cx="0" cy="324000"/>
            </a:xfrm>
            <a:prstGeom prst="line">
              <a:avLst/>
            </a:prstGeom>
            <a:ln w="19050" cap="flat" cmpd="sng" algn="ctr">
              <a:solidFill>
                <a:schemeClr val="tx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5543550" y="4482641"/>
              <a:ext cx="221007" cy="0"/>
            </a:xfrm>
            <a:prstGeom prst="line">
              <a:avLst/>
            </a:prstGeom>
            <a:ln w="12700" cap="flat" cmpd="sng" algn="ctr">
              <a:solidFill>
                <a:schemeClr val="tx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543550" y="4552491"/>
              <a:ext cx="221007" cy="0"/>
            </a:xfrm>
            <a:prstGeom prst="line">
              <a:avLst/>
            </a:prstGeom>
            <a:ln w="12700" cap="flat" cmpd="sng" algn="ctr">
              <a:solidFill>
                <a:schemeClr val="tx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3172530" y="4250940"/>
            <a:ext cx="300669" cy="300669"/>
            <a:chOff x="2867025" y="3155324"/>
            <a:chExt cx="625475" cy="625475"/>
          </a:xfrm>
          <a:solidFill>
            <a:schemeClr val="bg1">
              <a:lumMod val="65000"/>
            </a:schemeClr>
          </a:solidFill>
        </p:grpSpPr>
        <p:sp>
          <p:nvSpPr>
            <p:cNvPr id="73" name="Plaque 72"/>
            <p:cNvSpPr/>
            <p:nvPr/>
          </p:nvSpPr>
          <p:spPr>
            <a:xfrm rot="2700000">
              <a:off x="2867025" y="3155324"/>
              <a:ext cx="625475" cy="625475"/>
            </a:xfrm>
            <a:prstGeom prst="plaque">
              <a:avLst>
                <a:gd name="adj" fmla="val 420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2867025" y="3155324"/>
              <a:ext cx="625475" cy="625475"/>
              <a:chOff x="2867025" y="3155324"/>
              <a:chExt cx="625475" cy="625475"/>
            </a:xfrm>
            <a:grpFill/>
          </p:grpSpPr>
          <p:sp>
            <p:nvSpPr>
              <p:cNvPr id="72" name="Plaque 71"/>
              <p:cNvSpPr/>
              <p:nvPr/>
            </p:nvSpPr>
            <p:spPr>
              <a:xfrm>
                <a:off x="2867025" y="3155324"/>
                <a:ext cx="625475" cy="625475"/>
              </a:xfrm>
              <a:prstGeom prst="plaque">
                <a:avLst>
                  <a:gd name="adj" fmla="val 420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048611" y="3336910"/>
                <a:ext cx="262303" cy="2623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3439886" y="4138028"/>
            <a:ext cx="223501" cy="223498"/>
            <a:chOff x="2867025" y="3155324"/>
            <a:chExt cx="625475" cy="625475"/>
          </a:xfrm>
          <a:solidFill>
            <a:schemeClr val="bg1">
              <a:lumMod val="65000"/>
            </a:schemeClr>
          </a:solidFill>
        </p:grpSpPr>
        <p:sp>
          <p:nvSpPr>
            <p:cNvPr id="78" name="Plaque 77"/>
            <p:cNvSpPr/>
            <p:nvPr/>
          </p:nvSpPr>
          <p:spPr>
            <a:xfrm rot="2700000">
              <a:off x="2867025" y="3155324"/>
              <a:ext cx="625475" cy="625475"/>
            </a:xfrm>
            <a:prstGeom prst="plaque">
              <a:avLst>
                <a:gd name="adj" fmla="val 420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2867025" y="3155324"/>
              <a:ext cx="625475" cy="625475"/>
              <a:chOff x="2867025" y="3155324"/>
              <a:chExt cx="625475" cy="625475"/>
            </a:xfrm>
            <a:grpFill/>
          </p:grpSpPr>
          <p:sp>
            <p:nvSpPr>
              <p:cNvPr id="80" name="Plaque 79"/>
              <p:cNvSpPr/>
              <p:nvPr/>
            </p:nvSpPr>
            <p:spPr>
              <a:xfrm>
                <a:off x="2867025" y="3155324"/>
                <a:ext cx="625475" cy="625475"/>
              </a:xfrm>
              <a:prstGeom prst="plaque">
                <a:avLst>
                  <a:gd name="adj" fmla="val 420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048611" y="3336910"/>
                <a:ext cx="262303" cy="2623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6" name="Group 95"/>
          <p:cNvGrpSpPr/>
          <p:nvPr/>
        </p:nvGrpSpPr>
        <p:grpSpPr>
          <a:xfrm>
            <a:off x="3625667" y="2204783"/>
            <a:ext cx="1922507" cy="1922507"/>
            <a:chOff x="5061456" y="618882"/>
            <a:chExt cx="1922507" cy="1922507"/>
          </a:xfrm>
        </p:grpSpPr>
        <p:sp>
          <p:nvSpPr>
            <p:cNvPr id="93" name="Oval 92"/>
            <p:cNvSpPr/>
            <p:nvPr/>
          </p:nvSpPr>
          <p:spPr>
            <a:xfrm>
              <a:off x="5061456" y="618882"/>
              <a:ext cx="1922507" cy="1922507"/>
            </a:xfrm>
            <a:prstGeom prst="ellipse">
              <a:avLst/>
            </a:prstGeom>
            <a:noFill/>
            <a:ln w="146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5243279" y="1330888"/>
              <a:ext cx="1558860" cy="584775"/>
            </a:xfrm>
            <a:prstGeom prst="rect">
              <a:avLst/>
            </a:prstGeom>
          </p:spPr>
          <p:txBody>
            <a:bodyPr wrap="square">
              <a:spAutoFit/>
            </a:bodyPr>
            <a:lstStyle/>
            <a:p>
              <a:pPr algn="ctr" fontAlgn="ctr"/>
              <a:r>
                <a:rPr lang="en-GB" sz="1600" b="1" dirty="0" smtClean="0">
                  <a:solidFill>
                    <a:srgbClr val="000000"/>
                  </a:solidFill>
                </a:rPr>
                <a:t>Programmatic</a:t>
              </a:r>
              <a:br>
                <a:rPr lang="en-GB" sz="1600" b="1" dirty="0" smtClean="0">
                  <a:solidFill>
                    <a:srgbClr val="000000"/>
                  </a:solidFill>
                </a:rPr>
              </a:br>
              <a:r>
                <a:rPr lang="en-GB" sz="1600" b="1" dirty="0" smtClean="0">
                  <a:solidFill>
                    <a:srgbClr val="000000"/>
                  </a:solidFill>
                </a:rPr>
                <a:t>Mail</a:t>
              </a:r>
              <a:endParaRPr lang="en-GB" sz="1600" b="1" dirty="0">
                <a:solidFill>
                  <a:srgbClr val="000000"/>
                </a:solidFill>
              </a:endParaRPr>
            </a:p>
          </p:txBody>
        </p:sp>
        <p:sp>
          <p:nvSpPr>
            <p:cNvPr id="95" name="Rectangle 94"/>
            <p:cNvSpPr/>
            <p:nvPr/>
          </p:nvSpPr>
          <p:spPr>
            <a:xfrm>
              <a:off x="5243279" y="1726311"/>
              <a:ext cx="1558860" cy="261610"/>
            </a:xfrm>
            <a:prstGeom prst="rect">
              <a:avLst/>
            </a:prstGeom>
          </p:spPr>
          <p:txBody>
            <a:bodyPr wrap="square">
              <a:spAutoFit/>
            </a:bodyPr>
            <a:lstStyle/>
            <a:p>
              <a:pPr algn="ctr" fontAlgn="ctr"/>
              <a:endParaRPr lang="en-GB" sz="1100" b="1" dirty="0">
                <a:solidFill>
                  <a:srgbClr val="000000"/>
                </a:solidFill>
              </a:endParaRPr>
            </a:p>
          </p:txBody>
        </p:sp>
      </p:grpSp>
      <p:sp>
        <p:nvSpPr>
          <p:cNvPr id="8" name="Arc 7"/>
          <p:cNvSpPr/>
          <p:nvPr/>
        </p:nvSpPr>
        <p:spPr>
          <a:xfrm>
            <a:off x="2611843" y="1230953"/>
            <a:ext cx="3916792" cy="3916792"/>
          </a:xfrm>
          <a:prstGeom prst="arc">
            <a:avLst>
              <a:gd name="adj1" fmla="val 17784675"/>
              <a:gd name="adj2" fmla="val 20111663"/>
            </a:avLst>
          </a:prstGeom>
          <a:ln w="76200" cap="flat" cmpd="sng" algn="ctr">
            <a:solidFill>
              <a:schemeClr val="accent2"/>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Arc 97"/>
          <p:cNvSpPr/>
          <p:nvPr/>
        </p:nvSpPr>
        <p:spPr>
          <a:xfrm>
            <a:off x="2611843" y="1230953"/>
            <a:ext cx="3916792" cy="3916792"/>
          </a:xfrm>
          <a:prstGeom prst="arc">
            <a:avLst>
              <a:gd name="adj1" fmla="val 485148"/>
              <a:gd name="adj2" fmla="val 2132865"/>
            </a:avLst>
          </a:prstGeom>
          <a:ln w="76200" cap="flat" cmpd="sng" algn="ctr">
            <a:solidFill>
              <a:schemeClr val="accent2"/>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Arc 98"/>
          <p:cNvSpPr/>
          <p:nvPr/>
        </p:nvSpPr>
        <p:spPr>
          <a:xfrm>
            <a:off x="2611843" y="1230953"/>
            <a:ext cx="3916792" cy="3916792"/>
          </a:xfrm>
          <a:prstGeom prst="arc">
            <a:avLst>
              <a:gd name="adj1" fmla="val 4985649"/>
              <a:gd name="adj2" fmla="val 7828588"/>
            </a:avLst>
          </a:prstGeom>
          <a:ln w="76200" cap="flat" cmpd="sng" algn="ctr">
            <a:solidFill>
              <a:schemeClr val="accent2"/>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Arc 99"/>
          <p:cNvSpPr/>
          <p:nvPr/>
        </p:nvSpPr>
        <p:spPr>
          <a:xfrm>
            <a:off x="2611843" y="1230953"/>
            <a:ext cx="3916792" cy="3916792"/>
          </a:xfrm>
          <a:prstGeom prst="arc">
            <a:avLst>
              <a:gd name="adj1" fmla="val 9718193"/>
              <a:gd name="adj2" fmla="val 11451580"/>
            </a:avLst>
          </a:prstGeom>
          <a:ln w="76200" cap="flat" cmpd="sng" algn="ctr">
            <a:solidFill>
              <a:schemeClr val="accent2"/>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Arc 100"/>
          <p:cNvSpPr/>
          <p:nvPr/>
        </p:nvSpPr>
        <p:spPr>
          <a:xfrm>
            <a:off x="2611843" y="1230953"/>
            <a:ext cx="3916792" cy="3916792"/>
          </a:xfrm>
          <a:prstGeom prst="arc">
            <a:avLst>
              <a:gd name="adj1" fmla="val 13346078"/>
              <a:gd name="adj2" fmla="val 15029054"/>
            </a:avLst>
          </a:prstGeom>
          <a:ln w="76200" cap="flat" cmpd="sng" algn="ctr">
            <a:solidFill>
              <a:schemeClr val="accent2"/>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Rectangle 104"/>
          <p:cNvSpPr/>
          <p:nvPr/>
        </p:nvSpPr>
        <p:spPr>
          <a:xfrm>
            <a:off x="5153608" y="1019105"/>
            <a:ext cx="2115794" cy="430887"/>
          </a:xfrm>
          <a:prstGeom prst="rect">
            <a:avLst/>
          </a:prstGeom>
        </p:spPr>
        <p:txBody>
          <a:bodyPr wrap="square">
            <a:spAutoFit/>
          </a:bodyPr>
          <a:lstStyle/>
          <a:p>
            <a:pPr fontAlgn="ctr"/>
            <a:r>
              <a:rPr lang="en-GB" sz="1100" b="1" dirty="0" smtClean="0">
                <a:solidFill>
                  <a:srgbClr val="000000"/>
                </a:solidFill>
              </a:rPr>
              <a:t>Event trigger: Real time online behaviour</a:t>
            </a:r>
            <a:endParaRPr lang="en-GB" sz="1100" b="1" dirty="0">
              <a:solidFill>
                <a:srgbClr val="000000"/>
              </a:solidFill>
            </a:endParaRPr>
          </a:p>
        </p:txBody>
      </p:sp>
      <p:sp>
        <p:nvSpPr>
          <p:cNvPr id="106" name="Rectangle 105"/>
          <p:cNvSpPr/>
          <p:nvPr/>
        </p:nvSpPr>
        <p:spPr>
          <a:xfrm>
            <a:off x="6737416" y="2623606"/>
            <a:ext cx="1509121" cy="600164"/>
          </a:xfrm>
          <a:prstGeom prst="rect">
            <a:avLst/>
          </a:prstGeom>
        </p:spPr>
        <p:txBody>
          <a:bodyPr wrap="square">
            <a:spAutoFit/>
          </a:bodyPr>
          <a:lstStyle/>
          <a:p>
            <a:pPr algn="ctr" fontAlgn="ctr"/>
            <a:r>
              <a:rPr lang="en-GB" sz="1100" b="1" dirty="0" smtClean="0">
                <a:solidFill>
                  <a:srgbClr val="000000"/>
                </a:solidFill>
              </a:rPr>
              <a:t>Mailing content tailored using online data</a:t>
            </a:r>
            <a:endParaRPr lang="en-GB" sz="1100" b="1" dirty="0">
              <a:solidFill>
                <a:srgbClr val="000000"/>
              </a:solidFill>
            </a:endParaRPr>
          </a:p>
        </p:txBody>
      </p:sp>
      <p:sp>
        <p:nvSpPr>
          <p:cNvPr id="107" name="Rectangle 106"/>
          <p:cNvSpPr/>
          <p:nvPr/>
        </p:nvSpPr>
        <p:spPr>
          <a:xfrm>
            <a:off x="6381484" y="4378930"/>
            <a:ext cx="1149844" cy="600164"/>
          </a:xfrm>
          <a:prstGeom prst="rect">
            <a:avLst/>
          </a:prstGeom>
        </p:spPr>
        <p:txBody>
          <a:bodyPr wrap="square">
            <a:spAutoFit/>
          </a:bodyPr>
          <a:lstStyle/>
          <a:p>
            <a:pPr algn="ctr" fontAlgn="ctr"/>
            <a:r>
              <a:rPr lang="en-GB" sz="1100" b="1" dirty="0">
                <a:solidFill>
                  <a:srgbClr val="000000"/>
                </a:solidFill>
              </a:rPr>
              <a:t>C</a:t>
            </a:r>
            <a:r>
              <a:rPr lang="en-GB" sz="1100" b="1" dirty="0" smtClean="0">
                <a:solidFill>
                  <a:srgbClr val="000000"/>
                </a:solidFill>
              </a:rPr>
              <a:t>ustomer’s address is validated</a:t>
            </a:r>
            <a:endParaRPr lang="en-GB" sz="1100" b="1" dirty="0">
              <a:solidFill>
                <a:srgbClr val="000000"/>
              </a:solidFill>
            </a:endParaRPr>
          </a:p>
        </p:txBody>
      </p:sp>
      <p:sp>
        <p:nvSpPr>
          <p:cNvPr id="108" name="Rectangle 107"/>
          <p:cNvSpPr/>
          <p:nvPr/>
        </p:nvSpPr>
        <p:spPr>
          <a:xfrm>
            <a:off x="1310261" y="3894916"/>
            <a:ext cx="1149844" cy="600164"/>
          </a:xfrm>
          <a:prstGeom prst="rect">
            <a:avLst/>
          </a:prstGeom>
        </p:spPr>
        <p:txBody>
          <a:bodyPr wrap="square">
            <a:spAutoFit/>
          </a:bodyPr>
          <a:lstStyle/>
          <a:p>
            <a:pPr algn="r" fontAlgn="ctr"/>
            <a:r>
              <a:rPr lang="en-GB" sz="1100" b="1" dirty="0" smtClean="0">
                <a:solidFill>
                  <a:srgbClr val="000000"/>
                </a:solidFill>
              </a:rPr>
              <a:t>Dynamic Production of mail</a:t>
            </a:r>
            <a:endParaRPr lang="en-GB" sz="1100" b="1" dirty="0">
              <a:solidFill>
                <a:srgbClr val="000000"/>
              </a:solidFill>
            </a:endParaRPr>
          </a:p>
        </p:txBody>
      </p:sp>
      <p:sp>
        <p:nvSpPr>
          <p:cNvPr id="109" name="Rectangle 108"/>
          <p:cNvSpPr/>
          <p:nvPr/>
        </p:nvSpPr>
        <p:spPr>
          <a:xfrm>
            <a:off x="1000338" y="2069866"/>
            <a:ext cx="1149844" cy="600164"/>
          </a:xfrm>
          <a:prstGeom prst="rect">
            <a:avLst/>
          </a:prstGeom>
        </p:spPr>
        <p:txBody>
          <a:bodyPr wrap="square">
            <a:spAutoFit/>
          </a:bodyPr>
          <a:lstStyle/>
          <a:p>
            <a:pPr algn="r" fontAlgn="ctr"/>
            <a:r>
              <a:rPr lang="en-GB" sz="1100" b="1" dirty="0" smtClean="0">
                <a:solidFill>
                  <a:srgbClr val="000000"/>
                </a:solidFill>
              </a:rPr>
              <a:t>Campaign response analysis</a:t>
            </a:r>
            <a:endParaRPr lang="en-GB" sz="1100" b="1" dirty="0">
              <a:solidFill>
                <a:srgbClr val="000000"/>
              </a:solidFill>
            </a:endParaRPr>
          </a:p>
        </p:txBody>
      </p:sp>
      <p:sp>
        <p:nvSpPr>
          <p:cNvPr id="6" name="Rectangle 5"/>
          <p:cNvSpPr/>
          <p:nvPr/>
        </p:nvSpPr>
        <p:spPr>
          <a:xfrm>
            <a:off x="6015349" y="2552133"/>
            <a:ext cx="577168" cy="577168"/>
          </a:xfrm>
          <a:prstGeom prst="rect">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76544" y="2607884"/>
            <a:ext cx="577168" cy="577168"/>
          </a:xfrm>
          <a:prstGeom prst="rect">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350360" y="2440639"/>
            <a:ext cx="577168" cy="577168"/>
            <a:chOff x="6092513" y="2171591"/>
            <a:chExt cx="577168" cy="577168"/>
          </a:xfrm>
        </p:grpSpPr>
        <p:sp>
          <p:nvSpPr>
            <p:cNvPr id="87" name="Rectangle 86"/>
            <p:cNvSpPr/>
            <p:nvPr/>
          </p:nvSpPr>
          <p:spPr>
            <a:xfrm rot="1097708">
              <a:off x="6092513" y="2171591"/>
              <a:ext cx="577168" cy="577168"/>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103906">
              <a:off x="6330157" y="2227454"/>
              <a:ext cx="195164" cy="180678"/>
            </a:xfrm>
            <a:prstGeom prst="rect">
              <a:avLst/>
            </a:prstGeom>
          </p:spPr>
        </p:pic>
      </p:grpSp>
      <p:sp>
        <p:nvSpPr>
          <p:cNvPr id="91" name="Rectangle 90"/>
          <p:cNvSpPr/>
          <p:nvPr/>
        </p:nvSpPr>
        <p:spPr>
          <a:xfrm>
            <a:off x="6041950" y="2765525"/>
            <a:ext cx="649298" cy="261610"/>
          </a:xfrm>
          <a:prstGeom prst="rect">
            <a:avLst/>
          </a:prstGeom>
        </p:spPr>
        <p:txBody>
          <a:bodyPr wrap="square">
            <a:spAutoFit/>
          </a:bodyPr>
          <a:lstStyle/>
          <a:p>
            <a:pPr algn="ctr" fontAlgn="ctr"/>
            <a:r>
              <a:rPr lang="en-GB" sz="1100" b="1" dirty="0" smtClean="0">
                <a:solidFill>
                  <a:srgbClr val="000000"/>
                </a:solidFill>
              </a:rPr>
              <a:t>IMAGE</a:t>
            </a:r>
            <a:endParaRPr lang="en-GB" sz="1100" b="1" dirty="0">
              <a:solidFill>
                <a:srgbClr val="000000"/>
              </a:solidFill>
            </a:endParaRPr>
          </a:p>
        </p:txBody>
      </p:sp>
      <p:sp>
        <p:nvSpPr>
          <p:cNvPr id="92" name="Rectangle 91"/>
          <p:cNvSpPr/>
          <p:nvPr/>
        </p:nvSpPr>
        <p:spPr>
          <a:xfrm rot="1068287">
            <a:off x="6308999" y="2620070"/>
            <a:ext cx="649298" cy="261610"/>
          </a:xfrm>
          <a:prstGeom prst="rect">
            <a:avLst/>
          </a:prstGeom>
        </p:spPr>
        <p:txBody>
          <a:bodyPr wrap="square">
            <a:spAutoFit/>
          </a:bodyPr>
          <a:lstStyle/>
          <a:p>
            <a:pPr algn="ctr" fontAlgn="ctr"/>
            <a:r>
              <a:rPr lang="en-GB" sz="1100" b="1" dirty="0" smtClean="0">
                <a:solidFill>
                  <a:srgbClr val="000000"/>
                </a:solidFill>
              </a:rPr>
              <a:t>IMAGE</a:t>
            </a:r>
            <a:endParaRPr lang="en-GB" sz="1100" b="1" dirty="0">
              <a:solidFill>
                <a:srgbClr val="000000"/>
              </a:solidFill>
            </a:endParaRPr>
          </a:p>
        </p:txBody>
      </p:sp>
      <p:sp>
        <p:nvSpPr>
          <p:cNvPr id="88" name="Rectangle 87"/>
          <p:cNvSpPr/>
          <p:nvPr/>
        </p:nvSpPr>
        <p:spPr>
          <a:xfrm>
            <a:off x="6201203" y="2719009"/>
            <a:ext cx="577168" cy="577168"/>
          </a:xfrm>
          <a:prstGeom prst="rect">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6268658" y="2782035"/>
            <a:ext cx="577168" cy="577168"/>
          </a:xfrm>
          <a:prstGeom prst="rect">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230373" y="2930454"/>
            <a:ext cx="649298" cy="261610"/>
          </a:xfrm>
          <a:prstGeom prst="rect">
            <a:avLst/>
          </a:prstGeom>
        </p:spPr>
        <p:txBody>
          <a:bodyPr wrap="square">
            <a:spAutoFit/>
          </a:bodyPr>
          <a:lstStyle/>
          <a:p>
            <a:pPr algn="ctr" fontAlgn="ctr"/>
            <a:r>
              <a:rPr lang="en-GB" sz="1100" b="1" dirty="0" smtClean="0">
                <a:solidFill>
                  <a:srgbClr val="000000"/>
                </a:solidFill>
              </a:rPr>
              <a:t>IMAGE</a:t>
            </a:r>
            <a:endParaRPr lang="en-GB" sz="1100" b="1" dirty="0">
              <a:solidFill>
                <a:srgbClr val="000000"/>
              </a:solidFill>
            </a:endParaRPr>
          </a:p>
        </p:txBody>
      </p:sp>
      <p:sp>
        <p:nvSpPr>
          <p:cNvPr id="4" name="Text Placeholder 3"/>
          <p:cNvSpPr>
            <a:spLocks noGrp="1"/>
          </p:cNvSpPr>
          <p:nvPr>
            <p:ph type="body" sz="quarter" idx="14"/>
          </p:nvPr>
        </p:nvSpPr>
        <p:spPr>
          <a:xfrm>
            <a:off x="-32463" y="167716"/>
            <a:ext cx="6186739" cy="451167"/>
          </a:xfrm>
        </p:spPr>
        <p:txBody>
          <a:bodyPr/>
          <a:lstStyle/>
          <a:p>
            <a:r>
              <a:rPr lang="en-US" dirty="0" smtClean="0"/>
              <a:t>WHAT IS PROGRAMMATIC MAIL?</a:t>
            </a:r>
            <a:endParaRPr lang="en-US" dirty="0"/>
          </a:p>
        </p:txBody>
      </p:sp>
      <p:grpSp>
        <p:nvGrpSpPr>
          <p:cNvPr id="35" name="Group 34"/>
          <p:cNvGrpSpPr/>
          <p:nvPr/>
        </p:nvGrpSpPr>
        <p:grpSpPr>
          <a:xfrm>
            <a:off x="2171639" y="1954041"/>
            <a:ext cx="1014953" cy="821189"/>
            <a:chOff x="3069102" y="979142"/>
            <a:chExt cx="1014953" cy="821189"/>
          </a:xfrm>
        </p:grpSpPr>
        <p:pic>
          <p:nvPicPr>
            <p:cNvPr id="7" name="Picture 6"/>
            <p:cNvPicPr>
              <a:picLocks noChangeAspect="1"/>
            </p:cNvPicPr>
            <p:nvPr/>
          </p:nvPicPr>
          <p:blipFill>
            <a:blip r:embed="rId4"/>
            <a:stretch>
              <a:fillRect/>
            </a:stretch>
          </p:blipFill>
          <p:spPr>
            <a:xfrm>
              <a:off x="3069102" y="979142"/>
              <a:ext cx="1014953" cy="821189"/>
            </a:xfrm>
            <a:prstGeom prst="rect">
              <a:avLst/>
            </a:prstGeom>
          </p:spPr>
        </p:pic>
        <p:sp>
          <p:nvSpPr>
            <p:cNvPr id="20" name="Rounded Rectangle 19"/>
            <p:cNvSpPr/>
            <p:nvPr/>
          </p:nvSpPr>
          <p:spPr>
            <a:xfrm>
              <a:off x="3352400" y="1104065"/>
              <a:ext cx="73025" cy="19945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3267768" y="1133568"/>
              <a:ext cx="69567" cy="169952"/>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3180545" y="1174934"/>
              <a:ext cx="72159" cy="128586"/>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176821" y="1428749"/>
              <a:ext cx="79647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3176821" y="1481741"/>
              <a:ext cx="79647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3176821" y="1370577"/>
              <a:ext cx="35004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571416" y="1151969"/>
              <a:ext cx="99530" cy="120748"/>
            </a:xfrm>
            <a:prstGeom prst="line">
              <a:avLst/>
            </a:prstGeom>
            <a:ln w="12700" cap="flat" cmpd="sng" algn="ctr">
              <a:solidFill>
                <a:schemeClr val="accent5"/>
              </a:solidFill>
              <a:prstDash val="solid"/>
              <a:round/>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672345" y="1151869"/>
              <a:ext cx="60711" cy="86152"/>
            </a:xfrm>
            <a:prstGeom prst="line">
              <a:avLst/>
            </a:prstGeom>
            <a:ln w="12700" cap="flat" cmpd="sng" algn="ctr">
              <a:solidFill>
                <a:schemeClr val="accent5"/>
              </a:solidFill>
              <a:prstDash val="solid"/>
              <a:round/>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3739968" y="1131463"/>
              <a:ext cx="102949" cy="112825"/>
            </a:xfrm>
            <a:prstGeom prst="line">
              <a:avLst/>
            </a:prstGeom>
            <a:ln w="12700" cap="flat" cmpd="sng" algn="ctr">
              <a:solidFill>
                <a:schemeClr val="accent5"/>
              </a:solidFill>
              <a:prstDash val="solid"/>
              <a:round/>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8163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500"/>
                                        <p:tgtEl>
                                          <p:spTgt spid="10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up)">
                                      <p:cBhvr>
                                        <p:cTn id="17" dur="500"/>
                                        <p:tgtEl>
                                          <p:spTgt spid="9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fade">
                                      <p:cBhvr>
                                        <p:cTn id="21" dur="500"/>
                                        <p:tgtEl>
                                          <p:spTgt spid="10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right)">
                                      <p:cBhvr>
                                        <p:cTn id="24" dur="500"/>
                                        <p:tgtEl>
                                          <p:spTgt spid="9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500"/>
                                        <p:tgtEl>
                                          <p:spTgt spid="10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down)">
                                      <p:cBhvr>
                                        <p:cTn id="31" dur="500"/>
                                        <p:tgtEl>
                                          <p:spTgt spid="10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down)">
                                      <p:cBhvr>
                                        <p:cTn id="3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8" grpId="0" animBg="1"/>
      <p:bldP spid="99" grpId="0" animBg="1"/>
      <p:bldP spid="100" grpId="0" animBg="1"/>
      <p:bldP spid="101" grpId="0" animBg="1"/>
      <p:bldP spid="105" grpId="0"/>
      <p:bldP spid="106" grpId="0"/>
      <p:bldP spid="107" grpId="0"/>
      <p:bldP spid="108"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6</a:t>
            </a:fld>
            <a:endParaRPr lang="en-US" dirty="0"/>
          </a:p>
        </p:txBody>
      </p:sp>
      <p:sp>
        <p:nvSpPr>
          <p:cNvPr id="3" name="Text Placeholder 2"/>
          <p:cNvSpPr>
            <a:spLocks noGrp="1"/>
          </p:cNvSpPr>
          <p:nvPr>
            <p:ph type="body" sz="quarter" idx="14"/>
          </p:nvPr>
        </p:nvSpPr>
        <p:spPr>
          <a:xfrm>
            <a:off x="-32464" y="167716"/>
            <a:ext cx="7746782" cy="451167"/>
          </a:xfrm>
        </p:spPr>
        <p:txBody>
          <a:bodyPr/>
          <a:lstStyle/>
          <a:p>
            <a:r>
              <a:rPr lang="en-US" dirty="0"/>
              <a:t>DEPLOYED AT VARIOUS TRIGGER </a:t>
            </a:r>
            <a:r>
              <a:rPr lang="en-US" dirty="0" smtClean="0"/>
              <a:t>POINTS</a:t>
            </a:r>
            <a:endParaRPr lang="en-US" dirty="0"/>
          </a:p>
        </p:txBody>
      </p:sp>
      <p:sp>
        <p:nvSpPr>
          <p:cNvPr id="4" name="Text Placeholder 3"/>
          <p:cNvSpPr>
            <a:spLocks noGrp="1"/>
          </p:cNvSpPr>
          <p:nvPr>
            <p:ph type="body" sz="quarter" idx="15"/>
          </p:nvPr>
        </p:nvSpPr>
        <p:spPr>
          <a:xfrm>
            <a:off x="-32464" y="612658"/>
            <a:ext cx="6493811" cy="451167"/>
          </a:xfrm>
        </p:spPr>
        <p:txBody>
          <a:bodyPr/>
          <a:lstStyle/>
          <a:p>
            <a:r>
              <a:rPr lang="en-US" dirty="0"/>
              <a:t>ALONG THE CUSTOMER </a:t>
            </a:r>
            <a:r>
              <a:rPr lang="en-US" dirty="0" smtClean="0"/>
              <a:t>JOURNEY</a:t>
            </a:r>
            <a:endParaRPr lang="en-US" dirty="0"/>
          </a:p>
        </p:txBody>
      </p:sp>
      <p:grpSp>
        <p:nvGrpSpPr>
          <p:cNvPr id="10" name="Group 9"/>
          <p:cNvGrpSpPr/>
          <p:nvPr/>
        </p:nvGrpSpPr>
        <p:grpSpPr>
          <a:xfrm>
            <a:off x="532622" y="1242724"/>
            <a:ext cx="8611378" cy="1357944"/>
            <a:chOff x="532622" y="1242724"/>
            <a:chExt cx="8611378" cy="1357944"/>
          </a:xfrm>
        </p:grpSpPr>
        <p:sp>
          <p:nvSpPr>
            <p:cNvPr id="12" name="Rectangle 11"/>
            <p:cNvSpPr/>
            <p:nvPr/>
          </p:nvSpPr>
          <p:spPr>
            <a:xfrm>
              <a:off x="532622" y="1242724"/>
              <a:ext cx="8611378" cy="13579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cs typeface="Arial"/>
              </a:endParaRPr>
            </a:p>
            <a:p>
              <a:pPr algn="ctr"/>
              <a:endParaRPr lang="en-US" b="1" dirty="0" smtClean="0">
                <a:cs typeface="Arial"/>
              </a:endParaRPr>
            </a:p>
          </p:txBody>
        </p:sp>
        <p:sp>
          <p:nvSpPr>
            <p:cNvPr id="16" name="Rectangle 15"/>
            <p:cNvSpPr/>
            <p:nvPr/>
          </p:nvSpPr>
          <p:spPr>
            <a:xfrm>
              <a:off x="1947402" y="1360532"/>
              <a:ext cx="6914716" cy="1117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23928" y="1565101"/>
              <a:ext cx="6767849" cy="707732"/>
            </a:xfrm>
            <a:prstGeom prst="rect">
              <a:avLst/>
            </a:prstGeom>
            <a:noFill/>
          </p:spPr>
          <p:txBody>
            <a:bodyPr wrap="square" rtlCol="0" anchor="ctr">
              <a:spAutoFit/>
            </a:bodyPr>
            <a:lstStyle/>
            <a:p>
              <a:r>
                <a:rPr lang="en-US" sz="1333" b="1" dirty="0">
                  <a:latin typeface="Arial" panose="020B0604020202020204" pitchFamily="34" charset="0"/>
                  <a:cs typeface="Arial" panose="020B0604020202020204" pitchFamily="34" charset="0"/>
                </a:rPr>
                <a:t>Problem:</a:t>
              </a:r>
              <a:r>
                <a:rPr lang="en-US" sz="1333" dirty="0">
                  <a:latin typeface="Arial" panose="020B0604020202020204" pitchFamily="34" charset="0"/>
                  <a:cs typeface="Arial" panose="020B0604020202020204" pitchFamily="34" charset="0"/>
                </a:rPr>
                <a:t> </a:t>
              </a:r>
              <a:r>
                <a:rPr lang="en-US" sz="1333" dirty="0" smtClean="0">
                  <a:latin typeface="Arial" panose="020B0604020202020204" pitchFamily="34" charset="0"/>
                  <a:cs typeface="Arial" panose="020B0604020202020204" pitchFamily="34" charset="0"/>
                </a:rPr>
                <a:t>Customer </a:t>
              </a:r>
              <a:r>
                <a:rPr lang="en-US" sz="1333" dirty="0">
                  <a:latin typeface="Arial" panose="020B0604020202020204" pitchFamily="34" charset="0"/>
                  <a:cs typeface="Arial" panose="020B0604020202020204" pitchFamily="34" charset="0"/>
                </a:rPr>
                <a:t>is viewing your products but not </a:t>
              </a:r>
              <a:r>
                <a:rPr lang="en-US" sz="1333" dirty="0" smtClean="0">
                  <a:latin typeface="Arial" panose="020B0604020202020204" pitchFamily="34" charset="0"/>
                  <a:cs typeface="Arial" panose="020B0604020202020204" pitchFamily="34" charset="0"/>
                </a:rPr>
                <a:t>purchasing</a:t>
              </a:r>
              <a:endParaRPr lang="en-US" sz="1333" b="1" dirty="0">
                <a:latin typeface="Arial" panose="020B0604020202020204" pitchFamily="34" charset="0"/>
                <a:cs typeface="Arial" panose="020B0604020202020204" pitchFamily="34" charset="0"/>
              </a:endParaRPr>
            </a:p>
            <a:p>
              <a:r>
                <a:rPr lang="en-US" sz="1333" b="1" dirty="0">
                  <a:latin typeface="Arial" panose="020B0604020202020204" pitchFamily="34" charset="0"/>
                  <a:cs typeface="Arial" panose="020B0604020202020204" pitchFamily="34" charset="0"/>
                </a:rPr>
                <a:t>Solution: </a:t>
              </a:r>
              <a:r>
                <a:rPr lang="en-US" sz="1333" dirty="0" smtClean="0">
                  <a:latin typeface="Arial" panose="020B0604020202020204" pitchFamily="34" charset="0"/>
                  <a:cs typeface="Arial" panose="020B0604020202020204" pitchFamily="34" charset="0"/>
                </a:rPr>
                <a:t>A </a:t>
              </a:r>
              <a:r>
                <a:rPr lang="en-US" sz="1333" i="1" dirty="0">
                  <a:latin typeface="Arial" panose="020B0604020202020204" pitchFamily="34" charset="0"/>
                  <a:cs typeface="Arial" panose="020B0604020202020204" pitchFamily="34" charset="0"/>
                </a:rPr>
                <a:t>‘more information button about this product’ </a:t>
              </a:r>
              <a:r>
                <a:rPr lang="en-US" sz="1333" dirty="0">
                  <a:latin typeface="Arial" panose="020B0604020202020204" pitchFamily="34" charset="0"/>
                  <a:cs typeface="Arial" panose="020B0604020202020204" pitchFamily="34" charset="0"/>
                </a:rPr>
                <a:t>pops </a:t>
              </a:r>
              <a:r>
                <a:rPr lang="en-US" sz="1333" dirty="0" smtClean="0">
                  <a:latin typeface="Arial" panose="020B0604020202020204" pitchFamily="34" charset="0"/>
                  <a:cs typeface="Arial" panose="020B0604020202020204" pitchFamily="34" charset="0"/>
                </a:rPr>
                <a:t>up. Within </a:t>
              </a:r>
              <a:r>
                <a:rPr lang="en-US" sz="1333" dirty="0">
                  <a:latin typeface="Arial" panose="020B0604020202020204" pitchFamily="34" charset="0"/>
                  <a:cs typeface="Arial" panose="020B0604020202020204" pitchFamily="34" charset="0"/>
                </a:rPr>
                <a:t>24/48 hours a catalogue, </a:t>
              </a:r>
              <a:r>
                <a:rPr lang="en-US" sz="1333" dirty="0" smtClean="0">
                  <a:latin typeface="Arial" panose="020B0604020202020204" pitchFamily="34" charset="0"/>
                  <a:cs typeface="Arial" panose="020B0604020202020204" pitchFamily="34" charset="0"/>
                </a:rPr>
                <a:t>response</a:t>
              </a:r>
              <a:r>
                <a:rPr lang="en-US" sz="1333" dirty="0">
                  <a:latin typeface="Arial" panose="020B0604020202020204" pitchFamily="34" charset="0"/>
                  <a:cs typeface="Arial" panose="020B0604020202020204" pitchFamily="34" charset="0"/>
                </a:rPr>
                <a:t>/offer </a:t>
              </a:r>
              <a:r>
                <a:rPr lang="en-US" sz="1333" dirty="0" smtClean="0">
                  <a:latin typeface="Arial" panose="020B0604020202020204" pitchFamily="34" charset="0"/>
                  <a:cs typeface="Arial" panose="020B0604020202020204" pitchFamily="34" charset="0"/>
                </a:rPr>
                <a:t>or sample is </a:t>
              </a:r>
              <a:r>
                <a:rPr lang="en-US" sz="1333" dirty="0">
                  <a:latin typeface="Arial" panose="020B0604020202020204" pitchFamily="34" charset="0"/>
                  <a:cs typeface="Arial" panose="020B0604020202020204" pitchFamily="34" charset="0"/>
                </a:rPr>
                <a:t>sent to their </a:t>
              </a:r>
              <a:r>
                <a:rPr lang="en-US" sz="1333" dirty="0" smtClean="0">
                  <a:latin typeface="Arial" panose="020B0604020202020204" pitchFamily="34" charset="0"/>
                  <a:cs typeface="Arial" panose="020B0604020202020204" pitchFamily="34" charset="0"/>
                </a:rPr>
                <a:t>home </a:t>
              </a:r>
              <a:endParaRPr lang="en-US" sz="1333" b="1" dirty="0">
                <a:latin typeface="Arial" panose="020B0604020202020204" pitchFamily="34" charset="0"/>
                <a:cs typeface="Arial" panose="020B0604020202020204" pitchFamily="34" charset="0"/>
              </a:endParaRPr>
            </a:p>
          </p:txBody>
        </p:sp>
        <p:grpSp>
          <p:nvGrpSpPr>
            <p:cNvPr id="2" name="Group 1"/>
            <p:cNvGrpSpPr/>
            <p:nvPr/>
          </p:nvGrpSpPr>
          <p:grpSpPr>
            <a:xfrm>
              <a:off x="871092" y="1520067"/>
              <a:ext cx="737840" cy="769441"/>
              <a:chOff x="1445362" y="1462560"/>
              <a:chExt cx="535026" cy="557940"/>
            </a:xfrm>
          </p:grpSpPr>
          <p:sp>
            <p:nvSpPr>
              <p:cNvPr id="13" name="Rectangle 12"/>
              <p:cNvSpPr/>
              <p:nvPr/>
            </p:nvSpPr>
            <p:spPr>
              <a:xfrm>
                <a:off x="1536060" y="1462560"/>
                <a:ext cx="361732" cy="557940"/>
              </a:xfrm>
              <a:prstGeom prst="rect">
                <a:avLst/>
              </a:prstGeom>
            </p:spPr>
            <p:txBody>
              <a:bodyPr wrap="none">
                <a:spAutoFit/>
              </a:bodyPr>
              <a:lstStyle/>
              <a:p>
                <a:r>
                  <a:rPr lang="en-US" sz="4400" b="1" dirty="0">
                    <a:ln w="6350">
                      <a:solidFill>
                        <a:schemeClr val="bg1"/>
                      </a:solidFill>
                    </a:ln>
                    <a:noFill/>
                    <a:latin typeface="Arial" panose="020B0604020202020204" pitchFamily="34" charset="0"/>
                    <a:cs typeface="Arial" panose="020B0604020202020204" pitchFamily="34" charset="0"/>
                  </a:rPr>
                  <a:t>£</a:t>
                </a:r>
                <a:endParaRPr lang="en-US" sz="4400" dirty="0">
                  <a:ln w="6350">
                    <a:solidFill>
                      <a:schemeClr val="bg1"/>
                    </a:solidFill>
                  </a:ln>
                  <a:noFill/>
                </a:endParaRPr>
              </a:p>
            </p:txBody>
          </p:sp>
          <p:sp>
            <p:nvSpPr>
              <p:cNvPr id="14" name="Oval 13"/>
              <p:cNvSpPr/>
              <p:nvPr/>
            </p:nvSpPr>
            <p:spPr>
              <a:xfrm>
                <a:off x="1445362" y="1475664"/>
                <a:ext cx="535026" cy="535026"/>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532622" y="2662636"/>
            <a:ext cx="8611378" cy="1357944"/>
            <a:chOff x="532622" y="2662636"/>
            <a:chExt cx="8611378" cy="1357944"/>
          </a:xfrm>
        </p:grpSpPr>
        <p:sp>
          <p:nvSpPr>
            <p:cNvPr id="17" name="Rectangle 16"/>
            <p:cNvSpPr/>
            <p:nvPr/>
          </p:nvSpPr>
          <p:spPr>
            <a:xfrm>
              <a:off x="532622" y="2662636"/>
              <a:ext cx="8611378" cy="13579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cs typeface="Arial"/>
              </a:endParaRPr>
            </a:p>
            <a:p>
              <a:pPr algn="ctr"/>
              <a:endParaRPr lang="en-US" b="1" dirty="0" smtClean="0">
                <a:cs typeface="Arial"/>
              </a:endParaRPr>
            </a:p>
          </p:txBody>
        </p:sp>
        <p:sp>
          <p:nvSpPr>
            <p:cNvPr id="18" name="Rectangle 17"/>
            <p:cNvSpPr/>
            <p:nvPr/>
          </p:nvSpPr>
          <p:spPr>
            <a:xfrm>
              <a:off x="1947402" y="2780444"/>
              <a:ext cx="6914716" cy="1117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023928" y="2957616"/>
              <a:ext cx="6318990" cy="707694"/>
            </a:xfrm>
            <a:prstGeom prst="rect">
              <a:avLst/>
            </a:prstGeom>
            <a:noFill/>
          </p:spPr>
          <p:txBody>
            <a:bodyPr wrap="square" rtlCol="0">
              <a:spAutoFit/>
            </a:bodyPr>
            <a:lstStyle/>
            <a:p>
              <a:r>
                <a:rPr lang="en-US" sz="1333" b="1" dirty="0">
                  <a:latin typeface="Arial" panose="020B0604020202020204" pitchFamily="34" charset="0"/>
                  <a:cs typeface="Arial" panose="020B0604020202020204" pitchFamily="34" charset="0"/>
                </a:rPr>
                <a:t>Problem:</a:t>
              </a:r>
              <a:r>
                <a:rPr lang="en-US" sz="1333" dirty="0">
                  <a:latin typeface="Arial" panose="020B0604020202020204" pitchFamily="34" charset="0"/>
                  <a:cs typeface="Arial" panose="020B0604020202020204" pitchFamily="34" charset="0"/>
                </a:rPr>
                <a:t> </a:t>
              </a:r>
              <a:r>
                <a:rPr lang="en-US" sz="1333" dirty="0" smtClean="0">
                  <a:latin typeface="Arial" panose="020B0604020202020204" pitchFamily="34" charset="0"/>
                  <a:cs typeface="Arial" panose="020B0604020202020204" pitchFamily="34" charset="0"/>
                </a:rPr>
                <a:t>Customer </a:t>
              </a:r>
              <a:r>
                <a:rPr lang="en-US" sz="1333" dirty="0">
                  <a:latin typeface="Arial" panose="020B0604020202020204" pitchFamily="34" charset="0"/>
                  <a:cs typeface="Arial" panose="020B0604020202020204" pitchFamily="34" charset="0"/>
                </a:rPr>
                <a:t>abandons their basket in the last few </a:t>
              </a:r>
              <a:r>
                <a:rPr lang="en-US" sz="1333" dirty="0" smtClean="0">
                  <a:latin typeface="Arial" panose="020B0604020202020204" pitchFamily="34" charset="0"/>
                  <a:cs typeface="Arial" panose="020B0604020202020204" pitchFamily="34" charset="0"/>
                </a:rPr>
                <a:t>moments</a:t>
              </a:r>
              <a:endParaRPr lang="en-US" sz="1333" b="1" dirty="0">
                <a:latin typeface="Arial" panose="020B0604020202020204" pitchFamily="34" charset="0"/>
                <a:cs typeface="Arial" panose="020B0604020202020204" pitchFamily="34" charset="0"/>
              </a:endParaRPr>
            </a:p>
            <a:p>
              <a:r>
                <a:rPr lang="en-US" sz="1333" b="1" dirty="0">
                  <a:latin typeface="Arial" panose="020B0604020202020204" pitchFamily="34" charset="0"/>
                  <a:cs typeface="Arial" panose="020B0604020202020204" pitchFamily="34" charset="0"/>
                </a:rPr>
                <a:t>Solution: </a:t>
              </a:r>
              <a:r>
                <a:rPr lang="en-US" sz="1333" dirty="0" smtClean="0">
                  <a:latin typeface="Arial" panose="020B0604020202020204" pitchFamily="34" charset="0"/>
                  <a:cs typeface="Arial" panose="020B0604020202020204" pitchFamily="34" charset="0"/>
                </a:rPr>
                <a:t>A programmatic </a:t>
              </a:r>
              <a:r>
                <a:rPr lang="en-US" sz="1333" dirty="0">
                  <a:latin typeface="Arial" panose="020B0604020202020204" pitchFamily="34" charset="0"/>
                  <a:cs typeface="Arial" panose="020B0604020202020204" pitchFamily="34" charset="0"/>
                </a:rPr>
                <a:t>letter/postcard is sent to their home within 24-48 hours to remind them of what they might be </a:t>
              </a:r>
              <a:r>
                <a:rPr lang="en-US" sz="1333" dirty="0" smtClean="0">
                  <a:latin typeface="Arial" panose="020B0604020202020204" pitchFamily="34" charset="0"/>
                  <a:cs typeface="Arial" panose="020B0604020202020204" pitchFamily="34" charset="0"/>
                </a:rPr>
                <a:t>missing</a:t>
              </a:r>
              <a:endParaRPr lang="en-US" sz="1333" b="1" dirty="0">
                <a:latin typeface="Arial" panose="020B0604020202020204" pitchFamily="34" charset="0"/>
                <a:cs typeface="Arial" panose="020B0604020202020204" pitchFamily="34" charset="0"/>
              </a:endParaRPr>
            </a:p>
          </p:txBody>
        </p:sp>
        <p:grpSp>
          <p:nvGrpSpPr>
            <p:cNvPr id="6" name="Group 5"/>
            <p:cNvGrpSpPr/>
            <p:nvPr/>
          </p:nvGrpSpPr>
          <p:grpSpPr>
            <a:xfrm>
              <a:off x="871091" y="2970490"/>
              <a:ext cx="737841" cy="737841"/>
              <a:chOff x="1468906" y="2906034"/>
              <a:chExt cx="535026" cy="535026"/>
            </a:xfrm>
          </p:grpSpPr>
          <p:sp>
            <p:nvSpPr>
              <p:cNvPr id="25" name="Oval 24"/>
              <p:cNvSpPr/>
              <p:nvPr/>
            </p:nvSpPr>
            <p:spPr>
              <a:xfrm>
                <a:off x="1468906" y="2906034"/>
                <a:ext cx="535026" cy="535026"/>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12600000">
                <a:off x="1566696" y="2973740"/>
                <a:ext cx="351020" cy="336102"/>
              </a:xfrm>
              <a:prstGeom prst="rect">
                <a:avLst/>
              </a:prstGeom>
            </p:spPr>
          </p:pic>
          <p:sp>
            <p:nvSpPr>
              <p:cNvPr id="27" name="Down Arrow 26"/>
              <p:cNvSpPr/>
              <p:nvPr/>
            </p:nvSpPr>
            <p:spPr>
              <a:xfrm>
                <a:off x="1693985" y="3288210"/>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532622" y="4085032"/>
            <a:ext cx="8611378" cy="1357944"/>
            <a:chOff x="532622" y="4085032"/>
            <a:chExt cx="8611378" cy="1357944"/>
          </a:xfrm>
        </p:grpSpPr>
        <p:sp>
          <p:nvSpPr>
            <p:cNvPr id="28" name="Rectangle 27"/>
            <p:cNvSpPr/>
            <p:nvPr/>
          </p:nvSpPr>
          <p:spPr>
            <a:xfrm>
              <a:off x="532622" y="4085032"/>
              <a:ext cx="8611378" cy="13579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cs typeface="Arial"/>
              </a:endParaRPr>
            </a:p>
            <a:p>
              <a:pPr algn="ctr"/>
              <a:endParaRPr lang="en-US" b="1" dirty="0" smtClean="0">
                <a:cs typeface="Arial"/>
              </a:endParaRPr>
            </a:p>
          </p:txBody>
        </p:sp>
        <p:sp>
          <p:nvSpPr>
            <p:cNvPr id="29" name="Rectangle 28"/>
            <p:cNvSpPr/>
            <p:nvPr/>
          </p:nvSpPr>
          <p:spPr>
            <a:xfrm>
              <a:off x="1947402" y="4202840"/>
              <a:ext cx="6914716" cy="1117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23928" y="4305400"/>
              <a:ext cx="6497356" cy="912814"/>
            </a:xfrm>
            <a:prstGeom prst="rect">
              <a:avLst/>
            </a:prstGeom>
            <a:noFill/>
          </p:spPr>
          <p:txBody>
            <a:bodyPr wrap="none" rtlCol="0">
              <a:spAutoFit/>
            </a:bodyPr>
            <a:lstStyle/>
            <a:p>
              <a:r>
                <a:rPr lang="en-US" sz="1333" b="1" dirty="0">
                  <a:latin typeface="Arial" panose="020B0604020202020204" pitchFamily="34" charset="0"/>
                  <a:cs typeface="Arial" panose="020B0604020202020204" pitchFamily="34" charset="0"/>
                </a:rPr>
                <a:t>Problem:</a:t>
              </a:r>
              <a:r>
                <a:rPr lang="en-US" sz="1333" dirty="0">
                  <a:latin typeface="Arial" panose="020B0604020202020204" pitchFamily="34" charset="0"/>
                  <a:cs typeface="Arial" panose="020B0604020202020204" pitchFamily="34" charset="0"/>
                </a:rPr>
                <a:t> </a:t>
              </a:r>
              <a:r>
                <a:rPr lang="en-US" sz="1333" dirty="0" smtClean="0">
                  <a:latin typeface="Arial" panose="020B0604020202020204" pitchFamily="34" charset="0"/>
                  <a:cs typeface="Arial" panose="020B0604020202020204" pitchFamily="34" charset="0"/>
                </a:rPr>
                <a:t>Customer </a:t>
              </a:r>
              <a:r>
                <a:rPr lang="en-US" sz="1333" dirty="0">
                  <a:latin typeface="Arial" panose="020B0604020202020204" pitchFamily="34" charset="0"/>
                  <a:cs typeface="Arial" panose="020B0604020202020204" pitchFamily="34" charset="0"/>
                </a:rPr>
                <a:t>is exhibiting churn </a:t>
              </a:r>
              <a:r>
                <a:rPr lang="en-US" sz="1333" dirty="0" smtClean="0">
                  <a:latin typeface="Arial" panose="020B0604020202020204" pitchFamily="34" charset="0"/>
                  <a:cs typeface="Arial" panose="020B0604020202020204" pitchFamily="34" charset="0"/>
                </a:rPr>
                <a:t>(e.g</a:t>
              </a:r>
              <a:r>
                <a:rPr lang="en-US" sz="1333" dirty="0">
                  <a:latin typeface="Arial" panose="020B0604020202020204" pitchFamily="34" charset="0"/>
                  <a:cs typeface="Arial" panose="020B0604020202020204" pitchFamily="34" charset="0"/>
                </a:rPr>
                <a:t>. visiting ‘how do I close my account?’ </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page or clicking on </a:t>
              </a:r>
              <a:r>
                <a:rPr lang="en-US" sz="1333" dirty="0" smtClean="0">
                  <a:latin typeface="Arial" panose="020B0604020202020204" pitchFamily="34" charset="0"/>
                  <a:cs typeface="Arial" panose="020B0604020202020204" pitchFamily="34" charset="0"/>
                </a:rPr>
                <a:t>the </a:t>
              </a:r>
              <a:r>
                <a:rPr lang="en-US" sz="1333" dirty="0">
                  <a:latin typeface="Arial" panose="020B0604020202020204" pitchFamily="34" charset="0"/>
                  <a:cs typeface="Arial" panose="020B0604020202020204" pitchFamily="34" charset="0"/>
                </a:rPr>
                <a:t>‘unsubscribe’ </a:t>
              </a:r>
              <a:r>
                <a:rPr lang="en-US" sz="1333" dirty="0" smtClean="0">
                  <a:latin typeface="Arial" panose="020B0604020202020204" pitchFamily="34" charset="0"/>
                  <a:cs typeface="Arial" panose="020B0604020202020204" pitchFamily="34" charset="0"/>
                </a:rPr>
                <a:t>button</a:t>
              </a:r>
              <a:endParaRPr lang="en-US" sz="1333" b="1" dirty="0">
                <a:latin typeface="Arial" panose="020B0604020202020204" pitchFamily="34" charset="0"/>
                <a:cs typeface="Arial" panose="020B0604020202020204" pitchFamily="34" charset="0"/>
              </a:endParaRPr>
            </a:p>
            <a:p>
              <a:r>
                <a:rPr lang="en-US" sz="1333" b="1" dirty="0">
                  <a:latin typeface="Arial" panose="020B0604020202020204" pitchFamily="34" charset="0"/>
                  <a:cs typeface="Arial" panose="020B0604020202020204" pitchFamily="34" charset="0"/>
                </a:rPr>
                <a:t>Solution:</a:t>
              </a:r>
              <a:r>
                <a:rPr lang="en-US" sz="1333" dirty="0">
                  <a:latin typeface="Arial" panose="020B0604020202020204" pitchFamily="34" charset="0"/>
                  <a:cs typeface="Arial" panose="020B0604020202020204" pitchFamily="34" charset="0"/>
                </a:rPr>
                <a:t> A personally targeted win-back message/offer </a:t>
              </a:r>
              <a:r>
                <a:rPr lang="en-US" sz="1333" dirty="0" smtClean="0">
                  <a:latin typeface="Arial" panose="020B0604020202020204" pitchFamily="34" charset="0"/>
                  <a:cs typeface="Arial" panose="020B0604020202020204" pitchFamily="34" charset="0"/>
                </a:rPr>
                <a:t>lands on </a:t>
              </a:r>
              <a:r>
                <a:rPr lang="en-US" sz="1333" dirty="0">
                  <a:latin typeface="Arial" panose="020B0604020202020204" pitchFamily="34" charset="0"/>
                  <a:cs typeface="Arial" panose="020B0604020202020204" pitchFamily="34" charset="0"/>
                </a:rPr>
                <a:t>their doormat </a:t>
              </a:r>
              <a:br>
                <a:rPr lang="en-US" sz="1333" dirty="0">
                  <a:latin typeface="Arial" panose="020B0604020202020204" pitchFamily="34" charset="0"/>
                  <a:cs typeface="Arial" panose="020B0604020202020204" pitchFamily="34" charset="0"/>
                </a:rPr>
              </a:br>
              <a:r>
                <a:rPr lang="en-US" sz="1333" dirty="0">
                  <a:latin typeface="Arial" panose="020B0604020202020204" pitchFamily="34" charset="0"/>
                  <a:cs typeface="Arial" panose="020B0604020202020204" pitchFamily="34" charset="0"/>
                </a:rPr>
                <a:t>within 24-48 hours with an offer to stay/come </a:t>
              </a:r>
              <a:r>
                <a:rPr lang="en-US" sz="1333" dirty="0" smtClean="0">
                  <a:latin typeface="Arial" panose="020B0604020202020204" pitchFamily="34" charset="0"/>
                  <a:cs typeface="Arial" panose="020B0604020202020204" pitchFamily="34" charset="0"/>
                </a:rPr>
                <a:t>back</a:t>
              </a:r>
              <a:endParaRPr lang="en-US" sz="1333" b="1" dirty="0">
                <a:latin typeface="Arial" panose="020B0604020202020204" pitchFamily="34" charset="0"/>
                <a:cs typeface="Arial" panose="020B0604020202020204" pitchFamily="34" charset="0"/>
              </a:endParaRPr>
            </a:p>
          </p:txBody>
        </p:sp>
        <p:grpSp>
          <p:nvGrpSpPr>
            <p:cNvPr id="7" name="Group 6"/>
            <p:cNvGrpSpPr/>
            <p:nvPr/>
          </p:nvGrpSpPr>
          <p:grpSpPr>
            <a:xfrm>
              <a:off x="871091" y="4393080"/>
              <a:ext cx="737841" cy="737841"/>
              <a:chOff x="1475781" y="4335305"/>
              <a:chExt cx="535026" cy="535026"/>
            </a:xfrm>
          </p:grpSpPr>
          <p:sp>
            <p:nvSpPr>
              <p:cNvPr id="35" name="Oval 34"/>
              <p:cNvSpPr/>
              <p:nvPr/>
            </p:nvSpPr>
            <p:spPr>
              <a:xfrm>
                <a:off x="1475781" y="4335305"/>
                <a:ext cx="535026" cy="535026"/>
              </a:xfrm>
              <a:prstGeom prst="ellipse">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573571" y="4452128"/>
                <a:ext cx="351020" cy="336102"/>
              </a:xfrm>
              <a:prstGeom prst="rect">
                <a:avLst/>
              </a:prstGeom>
            </p:spPr>
          </p:pic>
          <p:sp>
            <p:nvSpPr>
              <p:cNvPr id="37" name="Down Arrow 36"/>
              <p:cNvSpPr/>
              <p:nvPr/>
            </p:nvSpPr>
            <p:spPr>
              <a:xfrm>
                <a:off x="1665620" y="4404200"/>
                <a:ext cx="84867" cy="10466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317952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7070979" y="2187620"/>
            <a:ext cx="1227086" cy="804905"/>
          </a:xfrm>
          <a:prstGeom prst="roundRect">
            <a:avLst>
              <a:gd name="adj" fmla="val 13511"/>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p:nvPr>
        </p:nvSpPr>
        <p:spPr>
          <a:xfrm>
            <a:off x="-32463" y="167716"/>
            <a:ext cx="7149631" cy="451167"/>
          </a:xfrm>
        </p:spPr>
        <p:txBody>
          <a:bodyPr/>
          <a:lstStyle/>
          <a:p>
            <a:r>
              <a:rPr lang="en-US" dirty="0" smtClean="0"/>
              <a:t>AND NOT JUST IN A RETAIL CONTEXT</a:t>
            </a:r>
            <a:endParaRPr lang="en-US" dirty="0"/>
          </a:p>
        </p:txBody>
      </p:sp>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7</a:t>
            </a:fld>
            <a:endParaRPr lang="en-US" dirty="0"/>
          </a:p>
        </p:txBody>
      </p:sp>
      <p:sp>
        <p:nvSpPr>
          <p:cNvPr id="11" name="Rectangle 10"/>
          <p:cNvSpPr/>
          <p:nvPr/>
        </p:nvSpPr>
        <p:spPr>
          <a:xfrm>
            <a:off x="318252" y="3392068"/>
            <a:ext cx="1736204" cy="707694"/>
          </a:xfrm>
          <a:prstGeom prst="rect">
            <a:avLst/>
          </a:prstGeom>
        </p:spPr>
        <p:txBody>
          <a:bodyPr wrap="square">
            <a:spAutoFit/>
          </a:bodyPr>
          <a:lstStyle/>
          <a:p>
            <a:pPr algn="ctr"/>
            <a:r>
              <a:rPr lang="en-US" sz="1333" b="1" dirty="0">
                <a:latin typeface="Arial"/>
                <a:cs typeface="Arial"/>
              </a:rPr>
              <a:t>Decreasing </a:t>
            </a:r>
            <a:r>
              <a:rPr lang="en-US" sz="1333" b="1" dirty="0" smtClean="0">
                <a:latin typeface="Arial"/>
                <a:cs typeface="Arial"/>
              </a:rPr>
              <a:t/>
            </a:r>
            <a:br>
              <a:rPr lang="en-US" sz="1333" b="1" dirty="0" smtClean="0">
                <a:latin typeface="Arial"/>
                <a:cs typeface="Arial"/>
              </a:rPr>
            </a:br>
            <a:r>
              <a:rPr lang="en-US" sz="1333" b="1" dirty="0" smtClean="0">
                <a:latin typeface="Arial"/>
                <a:cs typeface="Arial"/>
              </a:rPr>
              <a:t>churn </a:t>
            </a:r>
            <a:r>
              <a:rPr lang="en-US" sz="1333" b="1" dirty="0">
                <a:latin typeface="Arial"/>
                <a:cs typeface="Arial"/>
              </a:rPr>
              <a:t>in </a:t>
            </a:r>
            <a:r>
              <a:rPr lang="en-US" sz="1333" b="1" dirty="0" smtClean="0">
                <a:solidFill>
                  <a:schemeClr val="accent2"/>
                </a:solidFill>
                <a:latin typeface="Arial"/>
                <a:cs typeface="Arial"/>
              </a:rPr>
              <a:t>Communications</a:t>
            </a:r>
            <a:endParaRPr lang="en-US" sz="1333" b="1" dirty="0">
              <a:solidFill>
                <a:schemeClr val="accent2"/>
              </a:solidFill>
              <a:latin typeface="Arial"/>
              <a:cs typeface="Arial"/>
            </a:endParaRPr>
          </a:p>
        </p:txBody>
      </p:sp>
      <p:pic>
        <p:nvPicPr>
          <p:cNvPr id="15" name="Picture 14"/>
          <p:cNvPicPr>
            <a:picLocks noChangeAspect="1"/>
          </p:cNvPicPr>
          <p:nvPr/>
        </p:nvPicPr>
        <p:blipFill>
          <a:blip r:embed="rId3"/>
          <a:stretch>
            <a:fillRect/>
          </a:stretch>
        </p:blipFill>
        <p:spPr>
          <a:xfrm>
            <a:off x="4862625" y="2081216"/>
            <a:ext cx="1227086" cy="996732"/>
          </a:xfrm>
          <a:prstGeom prst="rect">
            <a:avLst/>
          </a:prstGeom>
        </p:spPr>
      </p:pic>
      <p:pic>
        <p:nvPicPr>
          <p:cNvPr id="16" name="Picture 15"/>
          <p:cNvPicPr>
            <a:picLocks noChangeAspect="1"/>
          </p:cNvPicPr>
          <p:nvPr/>
        </p:nvPicPr>
        <p:blipFill>
          <a:blip r:embed="rId4"/>
          <a:stretch>
            <a:fillRect/>
          </a:stretch>
        </p:blipFill>
        <p:spPr>
          <a:xfrm>
            <a:off x="6991604" y="2270170"/>
            <a:ext cx="1227086" cy="804905"/>
          </a:xfrm>
          <a:prstGeom prst="rect">
            <a:avLst/>
          </a:prstGeom>
        </p:spPr>
      </p:pic>
      <p:grpSp>
        <p:nvGrpSpPr>
          <p:cNvPr id="23" name="Group 22"/>
          <p:cNvGrpSpPr/>
          <p:nvPr/>
        </p:nvGrpSpPr>
        <p:grpSpPr>
          <a:xfrm>
            <a:off x="318252" y="2113011"/>
            <a:ext cx="1736204" cy="1736204"/>
            <a:chOff x="604350" y="1816355"/>
            <a:chExt cx="1062404" cy="1062404"/>
          </a:xfrm>
        </p:grpSpPr>
        <p:sp>
          <p:nvSpPr>
            <p:cNvPr id="18" name="Arc 17"/>
            <p:cNvSpPr/>
            <p:nvPr/>
          </p:nvSpPr>
          <p:spPr>
            <a:xfrm>
              <a:off x="604350" y="1816355"/>
              <a:ext cx="1062404" cy="1062404"/>
            </a:xfrm>
            <a:prstGeom prst="arc">
              <a:avLst>
                <a:gd name="adj1" fmla="val 13506905"/>
                <a:gd name="adj2" fmla="val 18856984"/>
              </a:avLst>
            </a:prstGeom>
            <a:ln w="13652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Arc 18"/>
            <p:cNvSpPr/>
            <p:nvPr/>
          </p:nvSpPr>
          <p:spPr>
            <a:xfrm>
              <a:off x="748990" y="1975860"/>
              <a:ext cx="773124" cy="773124"/>
            </a:xfrm>
            <a:prstGeom prst="arc">
              <a:avLst>
                <a:gd name="adj1" fmla="val 13506905"/>
                <a:gd name="adj2" fmla="val 18856984"/>
              </a:avLst>
            </a:prstGeom>
            <a:ln w="136525" cap="flat" cmpd="sng" algn="ctr">
              <a:solidFill>
                <a:srgbClr val="D6D5D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936580" y="2148585"/>
              <a:ext cx="397944" cy="397944"/>
            </a:xfrm>
            <a:prstGeom prst="arc">
              <a:avLst>
                <a:gd name="adj1" fmla="val 13506905"/>
                <a:gd name="adj2" fmla="val 18856984"/>
              </a:avLst>
            </a:prstGeom>
            <a:ln w="136525" cap="flat" cmpd="sng" algn="ctr">
              <a:solidFill>
                <a:srgbClr val="D6D5D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1084699" y="2313709"/>
              <a:ext cx="101706" cy="101706"/>
            </a:xfrm>
            <a:prstGeom prst="arc">
              <a:avLst>
                <a:gd name="adj1" fmla="val 13506905"/>
                <a:gd name="adj2" fmla="val 18856984"/>
              </a:avLst>
            </a:prstGeom>
            <a:ln w="136525" cap="flat" cmpd="sng" algn="ctr">
              <a:solidFill>
                <a:srgbClr val="D6D5D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Rectangle 25"/>
          <p:cNvSpPr/>
          <p:nvPr/>
        </p:nvSpPr>
        <p:spPr>
          <a:xfrm>
            <a:off x="2527602" y="3392068"/>
            <a:ext cx="1736204" cy="707694"/>
          </a:xfrm>
          <a:prstGeom prst="rect">
            <a:avLst/>
          </a:prstGeom>
        </p:spPr>
        <p:txBody>
          <a:bodyPr wrap="square">
            <a:spAutoFit/>
          </a:bodyPr>
          <a:lstStyle/>
          <a:p>
            <a:pPr algn="ctr"/>
            <a:r>
              <a:rPr lang="en-US" sz="1333" b="1" dirty="0">
                <a:cs typeface="Arial"/>
              </a:rPr>
              <a:t>Promoting late inventory for </a:t>
            </a:r>
            <a:r>
              <a:rPr lang="en-US" sz="1333" b="1" dirty="0">
                <a:solidFill>
                  <a:schemeClr val="accent3"/>
                </a:solidFill>
                <a:cs typeface="Arial"/>
              </a:rPr>
              <a:t>Travel</a:t>
            </a:r>
          </a:p>
        </p:txBody>
      </p:sp>
      <p:pic>
        <p:nvPicPr>
          <p:cNvPr id="29" name="Picture 28"/>
          <p:cNvPicPr>
            <a:picLocks noChangeAspect="1"/>
          </p:cNvPicPr>
          <p:nvPr/>
        </p:nvPicPr>
        <p:blipFill rotWithShape="1">
          <a:blip r:embed="rId5"/>
          <a:srcRect l="30185" r="-527" b="69499"/>
          <a:stretch/>
        </p:blipFill>
        <p:spPr>
          <a:xfrm>
            <a:off x="3177067" y="1939124"/>
            <a:ext cx="799962" cy="346880"/>
          </a:xfrm>
          <a:prstGeom prst="rect">
            <a:avLst/>
          </a:prstGeom>
        </p:spPr>
      </p:pic>
      <p:grpSp>
        <p:nvGrpSpPr>
          <p:cNvPr id="36" name="Group 35"/>
          <p:cNvGrpSpPr/>
          <p:nvPr/>
        </p:nvGrpSpPr>
        <p:grpSpPr>
          <a:xfrm>
            <a:off x="2827079" y="1939124"/>
            <a:ext cx="1137250" cy="1135951"/>
            <a:chOff x="2827079" y="1608920"/>
            <a:chExt cx="1137250" cy="1135951"/>
          </a:xfrm>
          <a:solidFill>
            <a:schemeClr val="accent3"/>
          </a:solidFill>
        </p:grpSpPr>
        <p:sp>
          <p:nvSpPr>
            <p:cNvPr id="30" name="Rectangle 29"/>
            <p:cNvSpPr/>
            <p:nvPr/>
          </p:nvSpPr>
          <p:spPr>
            <a:xfrm>
              <a:off x="2827079" y="2667965"/>
              <a:ext cx="1137250" cy="76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827079" y="2336801"/>
              <a:ext cx="1137250" cy="2803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901950" y="1955800"/>
              <a:ext cx="151524" cy="42141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iangle 32"/>
            <p:cNvSpPr/>
            <p:nvPr/>
          </p:nvSpPr>
          <p:spPr>
            <a:xfrm rot="10800000">
              <a:off x="2828047" y="1755962"/>
              <a:ext cx="298084" cy="42813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riangle 33"/>
            <p:cNvSpPr/>
            <p:nvPr/>
          </p:nvSpPr>
          <p:spPr>
            <a:xfrm rot="10800000">
              <a:off x="2891966" y="1670779"/>
              <a:ext cx="165142" cy="213932"/>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9728" y="1608920"/>
              <a:ext cx="69618" cy="1230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riangle 36"/>
          <p:cNvSpPr/>
          <p:nvPr/>
        </p:nvSpPr>
        <p:spPr>
          <a:xfrm>
            <a:off x="5898693" y="1950722"/>
            <a:ext cx="258656" cy="222979"/>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608066" y="3392068"/>
            <a:ext cx="1736204" cy="707694"/>
          </a:xfrm>
          <a:prstGeom prst="rect">
            <a:avLst/>
          </a:prstGeom>
        </p:spPr>
        <p:txBody>
          <a:bodyPr wrap="square">
            <a:spAutoFit/>
          </a:bodyPr>
          <a:lstStyle/>
          <a:p>
            <a:pPr algn="ctr"/>
            <a:r>
              <a:rPr lang="en-US" sz="1333" b="1" dirty="0">
                <a:latin typeface="Arial" panose="020B0604020202020204" pitchFamily="34" charset="0"/>
                <a:cs typeface="Arial" panose="020B0604020202020204" pitchFamily="34" charset="0"/>
              </a:rPr>
              <a:t>Increasing conversion </a:t>
            </a:r>
            <a:r>
              <a:rPr lang="en-US" sz="1333" b="1" dirty="0" smtClean="0">
                <a:latin typeface="Arial" panose="020B0604020202020204" pitchFamily="34" charset="0"/>
                <a:cs typeface="Arial" panose="020B0604020202020204" pitchFamily="34" charset="0"/>
              </a:rPr>
              <a:t>in </a:t>
            </a:r>
            <a:r>
              <a:rPr lang="en-US" sz="1333" b="1" dirty="0">
                <a:solidFill>
                  <a:schemeClr val="accent4"/>
                </a:solidFill>
                <a:latin typeface="Arial" panose="020B0604020202020204" pitchFamily="34" charset="0"/>
                <a:cs typeface="Arial" panose="020B0604020202020204" pitchFamily="34" charset="0"/>
              </a:rPr>
              <a:t>Subscriptions</a:t>
            </a:r>
          </a:p>
        </p:txBody>
      </p:sp>
      <p:sp>
        <p:nvSpPr>
          <p:cNvPr id="43" name="Rectangle 42"/>
          <p:cNvSpPr/>
          <p:nvPr/>
        </p:nvSpPr>
        <p:spPr>
          <a:xfrm>
            <a:off x="6816420" y="3392068"/>
            <a:ext cx="1736204" cy="707694"/>
          </a:xfrm>
          <a:prstGeom prst="rect">
            <a:avLst/>
          </a:prstGeom>
        </p:spPr>
        <p:txBody>
          <a:bodyPr wrap="square">
            <a:spAutoFit/>
          </a:bodyPr>
          <a:lstStyle/>
          <a:p>
            <a:pPr algn="ctr"/>
            <a:r>
              <a:rPr lang="en-US" sz="1333" b="1" dirty="0">
                <a:latin typeface="Arial" panose="020B0604020202020204" pitchFamily="34" charset="0"/>
                <a:cs typeface="Arial" panose="020B0604020202020204" pitchFamily="34" charset="0"/>
              </a:rPr>
              <a:t>Upselling in </a:t>
            </a:r>
            <a:r>
              <a:rPr lang="en-US" sz="1333" b="1" dirty="0">
                <a:solidFill>
                  <a:schemeClr val="accent5"/>
                </a:solidFill>
                <a:latin typeface="Arial" panose="020B0604020202020204" pitchFamily="34" charset="0"/>
                <a:cs typeface="Arial" panose="020B0604020202020204" pitchFamily="34" charset="0"/>
              </a:rPr>
              <a:t>Financial </a:t>
            </a:r>
            <a:r>
              <a:rPr lang="en-US" sz="1333" b="1" dirty="0" smtClean="0">
                <a:solidFill>
                  <a:schemeClr val="accent5"/>
                </a:solidFill>
                <a:latin typeface="Arial" panose="020B0604020202020204" pitchFamily="34" charset="0"/>
                <a:cs typeface="Arial" panose="020B0604020202020204" pitchFamily="34" charset="0"/>
              </a:rPr>
              <a:t/>
            </a:r>
            <a:br>
              <a:rPr lang="en-US" sz="1333" b="1" dirty="0" smtClean="0">
                <a:solidFill>
                  <a:schemeClr val="accent5"/>
                </a:solidFill>
                <a:latin typeface="Arial" panose="020B0604020202020204" pitchFamily="34" charset="0"/>
                <a:cs typeface="Arial" panose="020B0604020202020204" pitchFamily="34" charset="0"/>
              </a:rPr>
            </a:br>
            <a:r>
              <a:rPr lang="en-US" sz="1333" b="1" dirty="0" smtClean="0">
                <a:solidFill>
                  <a:schemeClr val="accent5"/>
                </a:solidFill>
                <a:latin typeface="Arial" panose="020B0604020202020204" pitchFamily="34" charset="0"/>
                <a:cs typeface="Arial" panose="020B0604020202020204" pitchFamily="34" charset="0"/>
              </a:rPr>
              <a:t>Services</a:t>
            </a:r>
            <a:endParaRPr lang="en-US" sz="1333"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6152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64" y="167716"/>
            <a:ext cx="6779337" cy="451167"/>
          </a:xfrm>
        </p:spPr>
        <p:txBody>
          <a:bodyPr/>
          <a:lstStyle/>
          <a:p>
            <a:r>
              <a:rPr lang="en-GB" dirty="0" smtClean="0"/>
              <a:t>WHAT IT’S GOT AND WHAT IT’S NOT</a:t>
            </a:r>
            <a:endParaRPr lang="en-GB" dirty="0"/>
          </a:p>
        </p:txBody>
      </p:sp>
      <p:sp>
        <p:nvSpPr>
          <p:cNvPr id="4" name="Slide Number Placeholder 3"/>
          <p:cNvSpPr>
            <a:spLocks noGrp="1"/>
          </p:cNvSpPr>
          <p:nvPr>
            <p:ph type="sldNum" sz="quarter" idx="4"/>
          </p:nvPr>
        </p:nvSpPr>
        <p:spPr/>
        <p:txBody>
          <a:bodyPr/>
          <a:lstStyle/>
          <a:p>
            <a:fld id="{07AE5A85-834C-45C6-B70E-D6BB045069BC}" type="slidenum">
              <a:rPr lang="en-US" smtClean="0"/>
              <a:pPr/>
              <a:t>8</a:t>
            </a:fld>
            <a:endParaRPr lang="en-US" dirty="0"/>
          </a:p>
        </p:txBody>
      </p:sp>
      <p:sp>
        <p:nvSpPr>
          <p:cNvPr id="12" name="Rectangle 11"/>
          <p:cNvSpPr/>
          <p:nvPr/>
        </p:nvSpPr>
        <p:spPr>
          <a:xfrm>
            <a:off x="5527494" y="2815061"/>
            <a:ext cx="2375377" cy="1308050"/>
          </a:xfrm>
          <a:prstGeom prst="rect">
            <a:avLst/>
          </a:prstGeom>
        </p:spPr>
        <p:txBody>
          <a:bodyPr wrap="square">
            <a:spAutoFit/>
          </a:bodyPr>
          <a:lstStyle/>
          <a:p>
            <a:pPr>
              <a:spcAft>
                <a:spcPts val="600"/>
              </a:spcAft>
            </a:pPr>
            <a:r>
              <a:rPr lang="en-GB" sz="1600" b="1" dirty="0"/>
              <a:t>Mass-market  </a:t>
            </a:r>
          </a:p>
          <a:p>
            <a:pPr>
              <a:spcAft>
                <a:spcPts val="600"/>
              </a:spcAft>
            </a:pPr>
            <a:r>
              <a:rPr lang="en-GB" sz="1600" b="1" dirty="0"/>
              <a:t>Unsolicited</a:t>
            </a:r>
          </a:p>
          <a:p>
            <a:pPr>
              <a:spcAft>
                <a:spcPts val="600"/>
              </a:spcAft>
            </a:pPr>
            <a:r>
              <a:rPr lang="en-GB" sz="1600" b="1" dirty="0"/>
              <a:t>Invasive </a:t>
            </a:r>
          </a:p>
          <a:p>
            <a:pPr>
              <a:spcAft>
                <a:spcPts val="600"/>
              </a:spcAft>
            </a:pPr>
            <a:r>
              <a:rPr lang="en-GB" sz="1600" b="1" dirty="0"/>
              <a:t>Unwelcome</a:t>
            </a:r>
            <a:endParaRPr lang="en-US" sz="1600" b="1" dirty="0"/>
          </a:p>
        </p:txBody>
      </p:sp>
      <p:sp>
        <p:nvSpPr>
          <p:cNvPr id="13" name="Rectangle 12"/>
          <p:cNvSpPr/>
          <p:nvPr/>
        </p:nvSpPr>
        <p:spPr>
          <a:xfrm>
            <a:off x="1993180" y="2491896"/>
            <a:ext cx="3256527" cy="1954381"/>
          </a:xfrm>
          <a:prstGeom prst="rect">
            <a:avLst/>
          </a:prstGeom>
        </p:spPr>
        <p:txBody>
          <a:bodyPr wrap="square">
            <a:spAutoFit/>
          </a:bodyPr>
          <a:lstStyle/>
          <a:p>
            <a:pPr>
              <a:spcAft>
                <a:spcPts val="600"/>
              </a:spcAft>
            </a:pPr>
            <a:r>
              <a:rPr lang="en-GB" sz="1600" b="1" dirty="0"/>
              <a:t>Permissioned</a:t>
            </a:r>
          </a:p>
          <a:p>
            <a:pPr>
              <a:spcAft>
                <a:spcPts val="600"/>
              </a:spcAft>
            </a:pPr>
            <a:r>
              <a:rPr lang="en-GB" sz="1600" b="1" dirty="0"/>
              <a:t>High value </a:t>
            </a:r>
          </a:p>
          <a:p>
            <a:pPr>
              <a:spcAft>
                <a:spcPts val="600"/>
              </a:spcAft>
            </a:pPr>
            <a:r>
              <a:rPr lang="en-GB" sz="1600" b="1" dirty="0"/>
              <a:t>Low volume </a:t>
            </a:r>
          </a:p>
          <a:p>
            <a:pPr>
              <a:spcAft>
                <a:spcPts val="600"/>
              </a:spcAft>
            </a:pPr>
            <a:r>
              <a:rPr lang="en-GB" sz="1600" b="1" dirty="0"/>
              <a:t>High impact </a:t>
            </a:r>
          </a:p>
          <a:p>
            <a:pPr>
              <a:spcAft>
                <a:spcPts val="600"/>
              </a:spcAft>
            </a:pPr>
            <a:r>
              <a:rPr lang="en-GB" sz="1600" b="1" dirty="0"/>
              <a:t>Trackable and </a:t>
            </a:r>
            <a:r>
              <a:rPr lang="en-GB" sz="1600" b="1" dirty="0" smtClean="0"/>
              <a:t>measurable </a:t>
            </a:r>
            <a:r>
              <a:rPr lang="en-GB" sz="1600" b="1" dirty="0"/>
              <a:t> </a:t>
            </a:r>
          </a:p>
          <a:p>
            <a:endParaRPr lang="en-GB" sz="1600" b="1" dirty="0"/>
          </a:p>
        </p:txBody>
      </p:sp>
      <p:cxnSp>
        <p:nvCxnSpPr>
          <p:cNvPr id="15" name="Straight Connector 14"/>
          <p:cNvCxnSpPr/>
          <p:nvPr/>
        </p:nvCxnSpPr>
        <p:spPr>
          <a:xfrm flipV="1">
            <a:off x="3336882" y="1707930"/>
            <a:ext cx="1418896" cy="6264"/>
          </a:xfrm>
          <a:prstGeom prst="line">
            <a:avLst/>
          </a:prstGeom>
          <a:ln w="9525"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0" y="1714194"/>
            <a:ext cx="2317378" cy="0"/>
          </a:xfrm>
          <a:prstGeom prst="line">
            <a:avLst/>
          </a:prstGeom>
          <a:ln w="9525"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802267" y="1707931"/>
            <a:ext cx="2341733" cy="6263"/>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755778" y="1707931"/>
            <a:ext cx="1026985" cy="0"/>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51" t="17251" r="17251" b="17251"/>
          <a:stretch/>
        </p:blipFill>
        <p:spPr>
          <a:xfrm>
            <a:off x="2334646" y="1242417"/>
            <a:ext cx="975266" cy="97526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660" t="19660" r="19660" b="19660"/>
          <a:stretch/>
        </p:blipFill>
        <p:spPr>
          <a:xfrm>
            <a:off x="5797802" y="1245232"/>
            <a:ext cx="989426" cy="989424"/>
          </a:xfrm>
          <a:prstGeom prst="rect">
            <a:avLst/>
          </a:prstGeom>
        </p:spPr>
      </p:pic>
      <p:cxnSp>
        <p:nvCxnSpPr>
          <p:cNvPr id="20" name="Straight Connector 19"/>
          <p:cNvCxnSpPr/>
          <p:nvPr/>
        </p:nvCxnSpPr>
        <p:spPr>
          <a:xfrm>
            <a:off x="1993180" y="1713066"/>
            <a:ext cx="0" cy="2376000"/>
          </a:xfrm>
          <a:prstGeom prst="line">
            <a:avLst/>
          </a:prstGeom>
          <a:ln w="9525" cap="flat" cmpd="sng" algn="ctr">
            <a:solidFill>
              <a:schemeClr val="accent5"/>
            </a:solidFill>
            <a:prstDash val="solid"/>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527494" y="1713066"/>
            <a:ext cx="0" cy="2376000"/>
          </a:xfrm>
          <a:prstGeom prst="line">
            <a:avLst/>
          </a:prstGeom>
          <a:ln w="9525" cap="flat" cmpd="sng" algn="ctr">
            <a:solidFill>
              <a:schemeClr val="accent1"/>
            </a:solidFill>
            <a:prstDash val="solid"/>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8307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nodeType="withEffect">
                                  <p:stCondLst>
                                    <p:cond delay="70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p:cNvSpPr/>
          <p:nvPr/>
        </p:nvSpPr>
        <p:spPr>
          <a:xfrm rot="5400000">
            <a:off x="2838173" y="1813250"/>
            <a:ext cx="2345623" cy="2484683"/>
          </a:xfrm>
          <a:prstGeom prst="triangle">
            <a:avLst/>
          </a:prstGeom>
          <a:solidFill>
            <a:schemeClr val="accent6">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riangle 45"/>
          <p:cNvSpPr/>
          <p:nvPr/>
        </p:nvSpPr>
        <p:spPr>
          <a:xfrm rot="16200000">
            <a:off x="3976994" y="1830831"/>
            <a:ext cx="2345623" cy="2449520"/>
          </a:xfrm>
          <a:prstGeom prst="triangle">
            <a:avLst/>
          </a:prstGeom>
          <a:solidFill>
            <a:schemeClr val="accent6">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374566" y="3760403"/>
            <a:ext cx="2768642" cy="46800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In-home</a:t>
            </a:r>
            <a:endParaRPr lang="en-US" b="1" dirty="0"/>
          </a:p>
        </p:txBody>
      </p:sp>
      <p:sp>
        <p:nvSpPr>
          <p:cNvPr id="40" name="Rectangle 39"/>
          <p:cNvSpPr/>
          <p:nvPr/>
        </p:nvSpPr>
        <p:spPr>
          <a:xfrm>
            <a:off x="1" y="3760403"/>
            <a:ext cx="2768642" cy="46800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t>Measureable</a:t>
            </a:r>
            <a:endParaRPr lang="en-US" b="1" dirty="0"/>
          </a:p>
        </p:txBody>
      </p:sp>
      <p:sp>
        <p:nvSpPr>
          <p:cNvPr id="5" name="Slide Number Placeholder 4"/>
          <p:cNvSpPr>
            <a:spLocks noGrp="1"/>
          </p:cNvSpPr>
          <p:nvPr>
            <p:ph type="sldNum" sz="quarter" idx="4"/>
          </p:nvPr>
        </p:nvSpPr>
        <p:spPr/>
        <p:txBody>
          <a:bodyPr/>
          <a:lstStyle/>
          <a:p>
            <a:pPr>
              <a:defRPr/>
            </a:pPr>
            <a:fld id="{07AE5A85-834C-45C6-B70E-D6BB045069BC}" type="slidenum">
              <a:rPr lang="en-US" smtClean="0"/>
              <a:pPr>
                <a:defRPr/>
              </a:pPr>
              <a:t>9</a:t>
            </a:fld>
            <a:endParaRPr lang="en-US" dirty="0"/>
          </a:p>
        </p:txBody>
      </p:sp>
      <p:sp>
        <p:nvSpPr>
          <p:cNvPr id="10" name="Text Placeholder 9"/>
          <p:cNvSpPr>
            <a:spLocks noGrp="1"/>
          </p:cNvSpPr>
          <p:nvPr>
            <p:ph type="body" sz="quarter" idx="14"/>
          </p:nvPr>
        </p:nvSpPr>
        <p:spPr>
          <a:xfrm>
            <a:off x="-32464" y="167716"/>
            <a:ext cx="7935679" cy="451167"/>
          </a:xfrm>
        </p:spPr>
        <p:txBody>
          <a:bodyPr/>
          <a:lstStyle/>
          <a:p>
            <a:r>
              <a:rPr lang="en-US" dirty="0" smtClean="0"/>
              <a:t>PROGRAMMATIC MAIL MARRIES THE BEST</a:t>
            </a:r>
          </a:p>
        </p:txBody>
      </p:sp>
      <p:sp>
        <p:nvSpPr>
          <p:cNvPr id="3" name="Text Placeholder 2"/>
          <p:cNvSpPr>
            <a:spLocks noGrp="1"/>
          </p:cNvSpPr>
          <p:nvPr>
            <p:ph type="body" sz="quarter" idx="15"/>
          </p:nvPr>
        </p:nvSpPr>
        <p:spPr>
          <a:xfrm>
            <a:off x="-32464" y="612658"/>
            <a:ext cx="6953744" cy="451167"/>
          </a:xfrm>
        </p:spPr>
        <p:txBody>
          <a:bodyPr/>
          <a:lstStyle/>
          <a:p>
            <a:r>
              <a:rPr lang="en-US" dirty="0" smtClean="0"/>
              <a:t>OF DIGITAL WITH THE BEST OF MAIL</a:t>
            </a:r>
            <a:endParaRPr lang="en-US" dirty="0"/>
          </a:p>
        </p:txBody>
      </p:sp>
      <p:sp>
        <p:nvSpPr>
          <p:cNvPr id="39" name="Rectangle 38"/>
          <p:cNvSpPr/>
          <p:nvPr/>
        </p:nvSpPr>
        <p:spPr>
          <a:xfrm>
            <a:off x="1" y="3292403"/>
            <a:ext cx="2768642" cy="46800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smtClean="0"/>
              <a:t>Relevant</a:t>
            </a:r>
            <a:endParaRPr lang="en-US" b="1" dirty="0"/>
          </a:p>
        </p:txBody>
      </p:sp>
      <p:sp>
        <p:nvSpPr>
          <p:cNvPr id="38" name="Rectangle 37"/>
          <p:cNvSpPr/>
          <p:nvPr/>
        </p:nvSpPr>
        <p:spPr>
          <a:xfrm>
            <a:off x="1" y="2824403"/>
            <a:ext cx="2768642" cy="46800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t>Real Time</a:t>
            </a:r>
            <a:endParaRPr lang="en-US" b="1" dirty="0"/>
          </a:p>
        </p:txBody>
      </p:sp>
      <p:sp>
        <p:nvSpPr>
          <p:cNvPr id="37" name="Rectangle 36"/>
          <p:cNvSpPr/>
          <p:nvPr/>
        </p:nvSpPr>
        <p:spPr>
          <a:xfrm>
            <a:off x="1" y="2356403"/>
            <a:ext cx="2768642" cy="46800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t>Fast</a:t>
            </a:r>
          </a:p>
        </p:txBody>
      </p:sp>
      <p:sp>
        <p:nvSpPr>
          <p:cNvPr id="4" name="Rectangle 3"/>
          <p:cNvSpPr/>
          <p:nvPr/>
        </p:nvSpPr>
        <p:spPr>
          <a:xfrm>
            <a:off x="1" y="1888403"/>
            <a:ext cx="2768642" cy="468000"/>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t>Targeted</a:t>
            </a:r>
          </a:p>
        </p:txBody>
      </p:sp>
      <p:sp>
        <p:nvSpPr>
          <p:cNvPr id="51" name="Rectangle 50"/>
          <p:cNvSpPr/>
          <p:nvPr/>
        </p:nvSpPr>
        <p:spPr>
          <a:xfrm>
            <a:off x="6374566" y="3292403"/>
            <a:ext cx="2768642" cy="46800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Longevity</a:t>
            </a:r>
            <a:endParaRPr lang="en-US" b="1" dirty="0"/>
          </a:p>
        </p:txBody>
      </p:sp>
      <p:sp>
        <p:nvSpPr>
          <p:cNvPr id="50" name="Rectangle 49"/>
          <p:cNvSpPr/>
          <p:nvPr/>
        </p:nvSpPr>
        <p:spPr>
          <a:xfrm>
            <a:off x="6374566" y="2824403"/>
            <a:ext cx="2768642" cy="46800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Personal</a:t>
            </a:r>
            <a:endParaRPr lang="en-US" b="1" dirty="0"/>
          </a:p>
        </p:txBody>
      </p:sp>
      <p:sp>
        <p:nvSpPr>
          <p:cNvPr id="49" name="Rectangle 48"/>
          <p:cNvSpPr/>
          <p:nvPr/>
        </p:nvSpPr>
        <p:spPr>
          <a:xfrm>
            <a:off x="6374566" y="2356403"/>
            <a:ext cx="2768642" cy="46800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Impactful</a:t>
            </a:r>
            <a:endParaRPr lang="en-US" b="1" dirty="0"/>
          </a:p>
        </p:txBody>
      </p:sp>
      <p:sp>
        <p:nvSpPr>
          <p:cNvPr id="48" name="Rectangle 47"/>
          <p:cNvSpPr/>
          <p:nvPr/>
        </p:nvSpPr>
        <p:spPr>
          <a:xfrm>
            <a:off x="6374566" y="1888403"/>
            <a:ext cx="2768642" cy="468000"/>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Tangible</a:t>
            </a:r>
            <a:endParaRPr lang="en-US" b="1" dirty="0"/>
          </a:p>
        </p:txBody>
      </p:sp>
      <p:grpSp>
        <p:nvGrpSpPr>
          <p:cNvPr id="12" name="Group 11"/>
          <p:cNvGrpSpPr/>
          <p:nvPr/>
        </p:nvGrpSpPr>
        <p:grpSpPr>
          <a:xfrm>
            <a:off x="5439918" y="2495038"/>
            <a:ext cx="882554" cy="525794"/>
            <a:chOff x="5168333" y="4258667"/>
            <a:chExt cx="653651" cy="389421"/>
          </a:xfrm>
        </p:grpSpPr>
        <p:sp>
          <p:nvSpPr>
            <p:cNvPr id="13" name="Rectangle 12"/>
            <p:cNvSpPr/>
            <p:nvPr/>
          </p:nvSpPr>
          <p:spPr>
            <a:xfrm>
              <a:off x="5168333" y="4258667"/>
              <a:ext cx="653651" cy="38942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702714" y="4304087"/>
              <a:ext cx="72887" cy="114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495159" y="4287242"/>
              <a:ext cx="0" cy="324000"/>
            </a:xfrm>
            <a:prstGeom prst="line">
              <a:avLst/>
            </a:prstGeom>
            <a:ln w="190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543550" y="4482641"/>
              <a:ext cx="221007"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543550" y="4552491"/>
              <a:ext cx="221007"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5268787" y="2937083"/>
            <a:ext cx="890316" cy="530418"/>
            <a:chOff x="5377071" y="3968150"/>
            <a:chExt cx="1007051" cy="599963"/>
          </a:xfrm>
          <a:solidFill>
            <a:schemeClr val="bg1"/>
          </a:solidFill>
        </p:grpSpPr>
        <p:sp>
          <p:nvSpPr>
            <p:cNvPr id="19" name="Rectangle 18"/>
            <p:cNvSpPr/>
            <p:nvPr/>
          </p:nvSpPr>
          <p:spPr>
            <a:xfrm>
              <a:off x="5377071" y="3968150"/>
              <a:ext cx="1007051" cy="599963"/>
            </a:xfrm>
            <a:prstGeom prst="rect">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riangle 19"/>
            <p:cNvSpPr/>
            <p:nvPr/>
          </p:nvSpPr>
          <p:spPr>
            <a:xfrm rot="10800000">
              <a:off x="5377071" y="3968150"/>
              <a:ext cx="1007051" cy="381426"/>
            </a:xfrm>
            <a:prstGeom prst="triangl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796120" y="2356403"/>
            <a:ext cx="884534" cy="1319585"/>
            <a:chOff x="2821171" y="2210935"/>
            <a:chExt cx="982043" cy="1465053"/>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171" y="2210935"/>
              <a:ext cx="982043" cy="1465053"/>
            </a:xfrm>
            <a:prstGeom prst="rect">
              <a:avLst/>
            </a:prstGeom>
          </p:spPr>
        </p:pic>
        <p:sp>
          <p:nvSpPr>
            <p:cNvPr id="30" name="Rectangle 29"/>
            <p:cNvSpPr/>
            <p:nvPr/>
          </p:nvSpPr>
          <p:spPr>
            <a:xfrm rot="16200000">
              <a:off x="2732289" y="2505713"/>
              <a:ext cx="1160511" cy="866772"/>
            </a:xfrm>
            <a:prstGeom prst="rect">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2974535" y="2667599"/>
              <a:ext cx="401122" cy="637926"/>
              <a:chOff x="3594100" y="2130425"/>
              <a:chExt cx="263525" cy="419099"/>
            </a:xfrm>
          </p:grpSpPr>
          <p:sp>
            <p:nvSpPr>
              <p:cNvPr id="32" name="Trapezoid 31"/>
              <p:cNvSpPr/>
              <p:nvPr/>
            </p:nvSpPr>
            <p:spPr>
              <a:xfrm>
                <a:off x="3594100" y="2209799"/>
                <a:ext cx="263525" cy="33972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6753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7388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ounded Rectangle 34"/>
            <p:cNvSpPr/>
            <p:nvPr/>
          </p:nvSpPr>
          <p:spPr>
            <a:xfrm>
              <a:off x="3429702" y="3186621"/>
              <a:ext cx="214858" cy="119479"/>
            </a:xfrm>
            <a:prstGeom prst="roundRect">
              <a:avLst/>
            </a:prstGeom>
            <a:no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dirty="0" smtClean="0">
                  <a:solidFill>
                    <a:schemeClr val="tx2"/>
                  </a:solidFill>
                </a:rPr>
                <a:t>buy</a:t>
              </a:r>
              <a:endParaRPr lang="en-US" sz="600" dirty="0">
                <a:solidFill>
                  <a:schemeClr val="tx2"/>
                </a:solidFill>
              </a:endParaRPr>
            </a:p>
          </p:txBody>
        </p:sp>
        <p:sp>
          <p:nvSpPr>
            <p:cNvPr id="36" name="Rectangle 35"/>
            <p:cNvSpPr/>
            <p:nvPr/>
          </p:nvSpPr>
          <p:spPr>
            <a:xfrm>
              <a:off x="2974535" y="2480025"/>
              <a:ext cx="670025" cy="945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533520" y="2585217"/>
            <a:ext cx="422840" cy="864474"/>
            <a:chOff x="3763368" y="2666005"/>
            <a:chExt cx="468650" cy="958130"/>
          </a:xfrm>
        </p:grpSpPr>
        <p:sp>
          <p:nvSpPr>
            <p:cNvPr id="8" name="Rectangle 7"/>
            <p:cNvSpPr/>
            <p:nvPr/>
          </p:nvSpPr>
          <p:spPr>
            <a:xfrm>
              <a:off x="3784425" y="2710218"/>
              <a:ext cx="428804" cy="834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3763368" y="2666005"/>
              <a:ext cx="468650" cy="958130"/>
              <a:chOff x="3745916" y="3550455"/>
              <a:chExt cx="468650" cy="958130"/>
            </a:xfrm>
          </p:grpSpPr>
          <p:pic>
            <p:nvPicPr>
              <p:cNvPr id="23" name="Picture 22"/>
              <p:cNvPicPr>
                <a:picLocks noChangeAspect="1"/>
              </p:cNvPicPr>
              <p:nvPr/>
            </p:nvPicPr>
            <p:blipFill>
              <a:blip r:embed="rId4"/>
              <a:stretch>
                <a:fillRect/>
              </a:stretch>
            </p:blipFill>
            <p:spPr>
              <a:xfrm>
                <a:off x="3745916" y="3550455"/>
                <a:ext cx="468650" cy="958130"/>
              </a:xfrm>
              <a:prstGeom prst="rect">
                <a:avLst/>
              </a:prstGeom>
            </p:spPr>
          </p:pic>
          <p:sp>
            <p:nvSpPr>
              <p:cNvPr id="24" name="Rectangle 23"/>
              <p:cNvSpPr/>
              <p:nvPr/>
            </p:nvSpPr>
            <p:spPr>
              <a:xfrm>
                <a:off x="3815850" y="3729519"/>
                <a:ext cx="3311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3870217" y="3822219"/>
                <a:ext cx="215044" cy="341996"/>
                <a:chOff x="3594100" y="2130425"/>
                <a:chExt cx="263525" cy="419099"/>
              </a:xfrm>
            </p:grpSpPr>
            <p:sp>
              <p:nvSpPr>
                <p:cNvPr id="27" name="Trapezoid 26"/>
                <p:cNvSpPr/>
                <p:nvPr/>
              </p:nvSpPr>
              <p:spPr>
                <a:xfrm>
                  <a:off x="3594100" y="2209799"/>
                  <a:ext cx="263525" cy="33972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6753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738880" y="2130425"/>
                  <a:ext cx="36000" cy="920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ounded Rectangle 25"/>
              <p:cNvSpPr/>
              <p:nvPr/>
            </p:nvSpPr>
            <p:spPr>
              <a:xfrm>
                <a:off x="3873044" y="4234383"/>
                <a:ext cx="214858" cy="119479"/>
              </a:xfrm>
              <a:prstGeom prst="roundRect">
                <a:avLst/>
              </a:prstGeom>
              <a:no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dirty="0" smtClean="0">
                    <a:solidFill>
                      <a:schemeClr val="tx2"/>
                    </a:solidFill>
                  </a:rPr>
                  <a:t>buy</a:t>
                </a:r>
                <a:endParaRPr lang="en-US" sz="600" dirty="0">
                  <a:solidFill>
                    <a:schemeClr val="tx2"/>
                  </a:solidFill>
                </a:endParaRPr>
              </a:p>
            </p:txBody>
          </p:sp>
        </p:grpSp>
      </p:grpSp>
    </p:spTree>
    <p:extLst>
      <p:ext uri="{BB962C8B-B14F-4D97-AF65-F5344CB8AC3E}">
        <p14:creationId xmlns:p14="http://schemas.microsoft.com/office/powerpoint/2010/main" val="5209174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childTnLst>
                          </p:cTn>
                        </p:par>
                        <p:par>
                          <p:cTn id="25" fill="hold">
                            <p:stCondLst>
                              <p:cond delay="1300"/>
                            </p:stCondLst>
                            <p:childTnLst>
                              <p:par>
                                <p:cTn id="26" presetID="1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400"/>
                                        <p:tgtEl>
                                          <p:spTgt spid="6"/>
                                        </p:tgtEl>
                                        <p:attrNameLst>
                                          <p:attrName>ppt_x</p:attrName>
                                        </p:attrNameLst>
                                      </p:cBhvr>
                                      <p:tavLst>
                                        <p:tav tm="0">
                                          <p:val>
                                            <p:strVal val="#ppt_x-#ppt_w*1.125000"/>
                                          </p:val>
                                        </p:tav>
                                        <p:tav tm="100000">
                                          <p:val>
                                            <p:strVal val="#ppt_x"/>
                                          </p:val>
                                        </p:tav>
                                      </p:tavLst>
                                    </p:anim>
                                    <p:animEffect transition="in" filter="wipe(right)">
                                      <p:cBhvr>
                                        <p:cTn id="29" dur="400"/>
                                        <p:tgtEl>
                                          <p:spTgt spid="6"/>
                                        </p:tgtEl>
                                      </p:cBhvr>
                                    </p:animEffect>
                                  </p:childTnLst>
                                </p:cTn>
                              </p:par>
                              <p:par>
                                <p:cTn id="30" presetID="10" presetClass="entr" presetSubtype="0" fill="hold" nodeType="withEffect">
                                  <p:stCondLst>
                                    <p:cond delay="20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4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2200"/>
                            </p:stCondLst>
                            <p:childTnLst>
                              <p:par>
                                <p:cTn id="37" presetID="2" presetClass="entr" presetSubtype="2" fill="hold" grpId="0" nodeType="afterEffect">
                                  <p:stCondLst>
                                    <p:cond delay="5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7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1+#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90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1+#ppt_w/2"/>
                                          </p:val>
                                        </p:tav>
                                        <p:tav tm="100000">
                                          <p:val>
                                            <p:strVal val="#ppt_x"/>
                                          </p:val>
                                        </p:tav>
                                      </p:tavLst>
                                    </p:anim>
                                    <p:anim calcmode="lin" valueType="num">
                                      <p:cBhvr additive="base">
                                        <p:cTn id="48" dur="500" fill="hold"/>
                                        <p:tgtEl>
                                          <p:spTgt spid="5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10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30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1+#ppt_w/2"/>
                                          </p:val>
                                        </p:tav>
                                        <p:tav tm="100000">
                                          <p:val>
                                            <p:strVal val="#ppt_x"/>
                                          </p:val>
                                        </p:tav>
                                      </p:tavLst>
                                    </p:anim>
                                    <p:anim calcmode="lin" valueType="num">
                                      <p:cBhvr additive="base">
                                        <p:cTn id="56" dur="500" fill="hold"/>
                                        <p:tgtEl>
                                          <p:spTgt spid="52"/>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2" presetClass="entr" presetSubtype="2"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400"/>
                                        <p:tgtEl>
                                          <p:spTgt spid="46"/>
                                        </p:tgtEl>
                                        <p:attrNameLst>
                                          <p:attrName>ppt_x</p:attrName>
                                        </p:attrNameLst>
                                      </p:cBhvr>
                                      <p:tavLst>
                                        <p:tav tm="0">
                                          <p:val>
                                            <p:strVal val="#ppt_x+#ppt_w*1.125000"/>
                                          </p:val>
                                        </p:tav>
                                        <p:tav tm="100000">
                                          <p:val>
                                            <p:strVal val="#ppt_x"/>
                                          </p:val>
                                        </p:tav>
                                      </p:tavLst>
                                    </p:anim>
                                    <p:animEffect transition="in" filter="wipe(left)">
                                      <p:cBhvr>
                                        <p:cTn id="61" dur="400"/>
                                        <p:tgtEl>
                                          <p:spTgt spid="46"/>
                                        </p:tgtEl>
                                      </p:cBhvr>
                                    </p:animEffect>
                                  </p:childTnLst>
                                </p:cTn>
                              </p:par>
                              <p:par>
                                <p:cTn id="62" presetID="10" presetClass="entr" presetSubtype="0" fill="hold" nodeType="withEffect">
                                  <p:stCondLst>
                                    <p:cond delay="2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nodeType="withEffect">
                                  <p:stCondLst>
                                    <p:cond delay="40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6" grpId="0" animBg="1"/>
      <p:bldP spid="52" grpId="0" animBg="1"/>
      <p:bldP spid="40" grpId="0" animBg="1"/>
      <p:bldP spid="39" grpId="0" animBg="1"/>
      <p:bldP spid="38" grpId="0" animBg="1"/>
      <p:bldP spid="37" grpId="0" animBg="1"/>
      <p:bldP spid="4" grpId="0" animBg="1"/>
      <p:bldP spid="51" grpId="0" animBg="1"/>
      <p:bldP spid="50" grpId="0" animBg="1"/>
      <p:bldP spid="49" grpId="0" animBg="1"/>
      <p:bldP spid="48" grpId="0" animBg="1"/>
    </p:bldLst>
  </p:timing>
</p:sld>
</file>

<file path=ppt/theme/theme1.xml><?xml version="1.0" encoding="utf-8"?>
<a:theme xmlns:a="http://schemas.openxmlformats.org/drawingml/2006/main" name="'Colours' PPT Template 10.9.14">
  <a:themeElements>
    <a:clrScheme name="Custom 2">
      <a:dk1>
        <a:srgbClr val="000000"/>
      </a:dk1>
      <a:lt1>
        <a:srgbClr val="FFFFFF"/>
      </a:lt1>
      <a:dk2>
        <a:srgbClr val="454544"/>
      </a:dk2>
      <a:lt2>
        <a:srgbClr val="EEECE1"/>
      </a:lt2>
      <a:accent1>
        <a:srgbClr val="E32119"/>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accent5"/>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xample Presentation 26.9.14.pptx" id="{EFDB3508-09FB-4E27-AC00-9BA6B709F705}" vid="{424CBC48-3BA0-45E2-8F4E-33F1A2C3F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Campaign or Research Document" ma:contentTypeID="0x010100EE22065DCBE0664FAE43DCE44D6B874F06006D84C87C35885946B452C17C65C1FC55" ma:contentTypeVersion="3" ma:contentTypeDescription="" ma:contentTypeScope="" ma:versionID="28f1f88ab6b362bcf7af1c2b29017808">
  <xsd:schema xmlns:xsd="http://www.w3.org/2001/XMLSchema" xmlns:xs="http://www.w3.org/2001/XMLSchema" xmlns:p="http://schemas.microsoft.com/office/2006/metadata/properties" xmlns:ns2="36870aae-e8ae-40ae-aaf3-b4aa364a1527" targetNamespace="http://schemas.microsoft.com/office/2006/metadata/properties" ma:root="true" ma:fieldsID="324d89cf2f9d68f02ba6313e3662514a" ns2:_="">
    <xsd:import namespace="36870aae-e8ae-40ae-aaf3-b4aa364a15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70aae-e8ae-40ae-aaf3-b4aa364a15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B59BC-5299-47BF-B504-F7E867253C0B}">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36870aae-e8ae-40ae-aaf3-b4aa364a1527"/>
    <ds:schemaRef ds:uri="http://schemas.microsoft.com/office/2006/metadata/properties"/>
  </ds:schemaRefs>
</ds:datastoreItem>
</file>

<file path=customXml/itemProps2.xml><?xml version="1.0" encoding="utf-8"?>
<ds:datastoreItem xmlns:ds="http://schemas.openxmlformats.org/officeDocument/2006/customXml" ds:itemID="{6FE77F1B-4CB3-4C0E-9DD0-8CDD92457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70aae-e8ae-40ae-aaf3-b4aa364a1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05FF6-1916-481E-942E-2D037DA07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5500</TotalTime>
  <Words>1781</Words>
  <Application>Microsoft Office PowerPoint</Application>
  <PresentationFormat>On-screen Show (16:10)</PresentationFormat>
  <Paragraphs>277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'Colours' PPT Template 10.9.14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zone uk</dc:creator>
  <cp:lastModifiedBy>Mike Griffin</cp:lastModifiedBy>
  <cp:revision>590</cp:revision>
  <dcterms:created xsi:type="dcterms:W3CDTF">2015-05-11T11:20:48Z</dcterms:created>
  <dcterms:modified xsi:type="dcterms:W3CDTF">2018-03-01T10:34:54Z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0x010100EE22065DCBE0664FAE43DCE44D6B874F06006D84C87C35885946B452C17C65C1FC55</vt:lpwstr>
  </property>
</Properties>
</file>