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 id="2147483673" r:id="rId6"/>
  </p:sldMasterIdLst>
  <p:notesMasterIdLst>
    <p:notesMasterId r:id="rId23"/>
  </p:notesMasterIdLst>
  <p:handoutMasterIdLst>
    <p:handoutMasterId r:id="rId24"/>
  </p:handoutMasterIdLst>
  <p:sldIdLst>
    <p:sldId id="256" r:id="rId7"/>
    <p:sldId id="1693" r:id="rId8"/>
    <p:sldId id="1695" r:id="rId9"/>
    <p:sldId id="1696" r:id="rId10"/>
    <p:sldId id="1697" r:id="rId11"/>
    <p:sldId id="1698" r:id="rId12"/>
    <p:sldId id="1699" r:id="rId13"/>
    <p:sldId id="1700" r:id="rId14"/>
    <p:sldId id="1701" r:id="rId15"/>
    <p:sldId id="1705" r:id="rId16"/>
    <p:sldId id="1706" r:id="rId17"/>
    <p:sldId id="1707" r:id="rId18"/>
    <p:sldId id="1708" r:id="rId19"/>
    <p:sldId id="1709" r:id="rId20"/>
    <p:sldId id="1710" r:id="rId21"/>
    <p:sldId id="169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35" userDrawn="1">
          <p15:clr>
            <a:srgbClr val="A4A3A4"/>
          </p15:clr>
        </p15:guide>
        <p15:guide id="3" orient="horz" pos="1321" userDrawn="1">
          <p15:clr>
            <a:srgbClr val="A4A3A4"/>
          </p15:clr>
        </p15:guide>
        <p15:guide id="4" orient="horz" pos="3770" userDrawn="1">
          <p15:clr>
            <a:srgbClr val="A4A3A4"/>
          </p15:clr>
        </p15:guide>
        <p15:guide id="5" orient="horz" pos="1480" userDrawn="1">
          <p15:clr>
            <a:srgbClr val="A4A3A4"/>
          </p15:clr>
        </p15:guide>
        <p15:guide id="6" orient="horz" pos="4133" userDrawn="1">
          <p15:clr>
            <a:srgbClr val="A4A3A4"/>
          </p15:clr>
        </p15:guide>
        <p15:guide id="8" orient="horz" pos="3657" userDrawn="1">
          <p15:clr>
            <a:srgbClr val="A4A3A4"/>
          </p15:clr>
        </p15:guide>
        <p15:guide id="12" pos="325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449AE34-A2FD-4211-85FB-30D6ECFF7785}" name="Tim" initials="T" userId="9243efac3e212c4a" providerId="Windows Live"/>
  <p188:author id="{7094A644-E8BB-AECB-AB86-6014C2B52CE4}" name="Ravi Chauhan" initials="RC" userId="S::ravi.chauhan@royalmail.com::acb32b50-ad99-4722-ba26-a03be9503c15" providerId="AD"/>
  <p188:author id="{FE6ADFB2-2A23-FDCA-F432-589C49507BB1}" name="Tim Cable" initials="TC" userId="S::tim.cable@marketreach.co.uk::7f7b60d2-54f7-4733-96bc-65ecffbc605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tephen O'Hare" initials="SO" lastIdx="14" clrIdx="0">
    <p:extLst>
      <p:ext uri="{19B8F6BF-5375-455C-9EA6-DF929625EA0E}">
        <p15:presenceInfo xmlns:p15="http://schemas.microsoft.com/office/powerpoint/2012/main" userId="S::stephen.ohare@royalmail.com::afdb6c10-9c8a-4e32-ae2b-15f6ebbcf6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1C6C8"/>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7" autoAdjust="0"/>
    <p:restoredTop sz="94645"/>
  </p:normalViewPr>
  <p:slideViewPr>
    <p:cSldViewPr snapToGrid="0" showGuides="1">
      <p:cViewPr varScale="1">
        <p:scale>
          <a:sx n="70" d="100"/>
          <a:sy n="70" d="100"/>
        </p:scale>
        <p:origin x="276" y="48"/>
      </p:cViewPr>
      <p:guideLst>
        <p:guide orient="horz" pos="3135"/>
        <p:guide orient="horz" pos="1321"/>
        <p:guide orient="horz" pos="3770"/>
        <p:guide orient="horz" pos="1480"/>
        <p:guide orient="horz" pos="4133"/>
        <p:guide orient="horz" pos="3657"/>
        <p:guide pos="325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2720"/>
    </p:cViewPr>
  </p:sorterViewPr>
  <p:notesViewPr>
    <p:cSldViewPr snapToGrid="0" showGuides="1">
      <p:cViewPr varScale="1">
        <p:scale>
          <a:sx n="69" d="100"/>
          <a:sy n="69" d="100"/>
        </p:scale>
        <p:origin x="2256" y="72"/>
      </p:cViewPr>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viewProps" Target="viewProps.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14C30E0-A67B-45A2-A9C8-8D694DFE099F}" type="datetimeFigureOut">
              <a:rPr lang="en-GB" smtClean="0"/>
              <a:t>23/07/2024</a:t>
            </a:fld>
            <a:endParaRPr lang="en-GB"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35BD18D-9E9A-4A11-AE7C-595964A9BB8D}" type="slidenum">
              <a:rPr lang="en-GB" smtClean="0"/>
              <a:t>‹#›</a:t>
            </a:fld>
            <a:endParaRPr lang="en-GB" dirty="0"/>
          </a:p>
        </p:txBody>
      </p:sp>
    </p:spTree>
    <p:extLst>
      <p:ext uri="{BB962C8B-B14F-4D97-AF65-F5344CB8AC3E}">
        <p14:creationId xmlns:p14="http://schemas.microsoft.com/office/powerpoint/2010/main" val="1484347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panose="020F0502020204030204" pitchFamily="34" charset="0"/>
              </a:defRPr>
            </a:lvl1pPr>
          </a:lstStyle>
          <a:p>
            <a:fld id="{6C07F4E0-1604-49A8-8AFD-492A88FAAC25}" type="datetimeFigureOut">
              <a:rPr lang="en-GB" smtClean="0"/>
              <a:pPr/>
              <a:t>23/07/2024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EE4C5386-DB2A-45A4-86A4-E806641C31E4}" type="slidenum">
              <a:rPr lang="en-GB" smtClean="0"/>
              <a:pPr/>
              <a:t>‹#›</a:t>
            </a:fld>
            <a:endParaRPr lang="en-GB" dirty="0"/>
          </a:p>
        </p:txBody>
      </p:sp>
    </p:spTree>
    <p:extLst>
      <p:ext uri="{BB962C8B-B14F-4D97-AF65-F5344CB8AC3E}">
        <p14:creationId xmlns:p14="http://schemas.microsoft.com/office/powerpoint/2010/main" val="335819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4C5386-DB2A-45A4-86A4-E806641C31E4}" type="slidenum">
              <a:rPr lang="en-GB" smtClean="0"/>
              <a:pPr/>
              <a:t>16</a:t>
            </a:fld>
            <a:endParaRPr lang="en-GB" dirty="0"/>
          </a:p>
        </p:txBody>
      </p:sp>
    </p:spTree>
    <p:extLst>
      <p:ext uri="{BB962C8B-B14F-4D97-AF65-F5344CB8AC3E}">
        <p14:creationId xmlns:p14="http://schemas.microsoft.com/office/powerpoint/2010/main" val="398858756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userDrawn="1">
            <p:ph type="ctrTitle" hasCustomPrompt="1"/>
          </p:nvPr>
        </p:nvSpPr>
        <p:spPr>
          <a:xfrm>
            <a:off x="556686" y="282574"/>
            <a:ext cx="11076516" cy="990000"/>
          </a:xfrm>
        </p:spPr>
        <p:txBody>
          <a:bodyPr/>
          <a:lstStyle>
            <a:lvl1pPr algn="l">
              <a:defRPr b="0">
                <a:solidFill>
                  <a:schemeClr val="tx2"/>
                </a:solidFill>
                <a:latin typeface="+mj-lt"/>
              </a:defRPr>
            </a:lvl1pPr>
          </a:lstStyle>
          <a:p>
            <a:r>
              <a:rPr lang="en-GB" dirty="0"/>
              <a:t>Click to edit </a:t>
            </a:r>
            <a:br>
              <a:rPr lang="en-GB" dirty="0"/>
            </a:br>
            <a:r>
              <a:rPr lang="en-GB" dirty="0"/>
              <a:t>Master title style</a:t>
            </a:r>
          </a:p>
        </p:txBody>
      </p:sp>
      <p:sp>
        <p:nvSpPr>
          <p:cNvPr id="3" name="Subtitle 2"/>
          <p:cNvSpPr>
            <a:spLocks noGrp="1"/>
          </p:cNvSpPr>
          <p:nvPr userDrawn="1">
            <p:ph type="subTitle" idx="1"/>
          </p:nvPr>
        </p:nvSpPr>
        <p:spPr>
          <a:xfrm>
            <a:off x="556685" y="1444624"/>
            <a:ext cx="8756240" cy="1980000"/>
          </a:xfrm>
        </p:spPr>
        <p:txBody>
          <a:bodyPr>
            <a:noAutofit/>
          </a:bodyPr>
          <a:lstStyle>
            <a:lvl1pPr marL="0" indent="0" algn="l">
              <a:spcBef>
                <a:spcPts val="0"/>
              </a:spcBef>
              <a:buNone/>
              <a:defRPr>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7" name="TextBox 6" descr="CONFIDENTIAL_TAG_0xFFEE"/>
          <p:cNvSpPr txBox="1"/>
          <p:nvPr userDrawn="1"/>
        </p:nvSpPr>
        <p:spPr>
          <a:xfrm>
            <a:off x="531286" y="6340445"/>
            <a:ext cx="4253121" cy="276999"/>
          </a:xfrm>
          <a:prstGeom prst="rect">
            <a:avLst/>
          </a:prstGeom>
        </p:spPr>
        <p:txBody>
          <a:bodyPr vert="horz" lIns="0" tIns="0" rIns="0" bIns="0" rtlCol="0" anchor="t" anchorCtr="0">
            <a:normAutofit/>
          </a:bodyPr>
          <a:lstStyle/>
          <a:p>
            <a:pPr algn="l"/>
            <a:r>
              <a:rPr lang="en-GB" sz="1200" b="0" i="0" u="none" dirty="0">
                <a:solidFill>
                  <a:schemeClr val="bg1">
                    <a:lumMod val="50000"/>
                  </a:schemeClr>
                </a:solidFill>
                <a:latin typeface="Calibri" panose="020F0502020204030204" pitchFamily="34" charset="0"/>
              </a:rPr>
              <a:t>CONFIDENTIAL</a:t>
            </a:r>
          </a:p>
        </p:txBody>
      </p:sp>
      <p:grpSp>
        <p:nvGrpSpPr>
          <p:cNvPr id="8" name="Group 7">
            <a:extLst>
              <a:ext uri="{FF2B5EF4-FFF2-40B4-BE49-F238E27FC236}">
                <a16:creationId xmlns:a16="http://schemas.microsoft.com/office/drawing/2014/main" id="{8E5C7BFB-E2FF-4941-93C6-91CD649F9031}"/>
              </a:ext>
            </a:extLst>
          </p:cNvPr>
          <p:cNvGrpSpPr/>
          <p:nvPr userDrawn="1"/>
        </p:nvGrpSpPr>
        <p:grpSpPr>
          <a:xfrm>
            <a:off x="4822593" y="4222544"/>
            <a:ext cx="2527012" cy="1735127"/>
            <a:chOff x="3768928" y="4863432"/>
            <a:chExt cx="1573953" cy="1080727"/>
          </a:xfrm>
        </p:grpSpPr>
        <p:pic>
          <p:nvPicPr>
            <p:cNvPr id="9" name="Picture 12" descr="1">
              <a:extLst>
                <a:ext uri="{FF2B5EF4-FFF2-40B4-BE49-F238E27FC236}">
                  <a16:creationId xmlns:a16="http://schemas.microsoft.com/office/drawing/2014/main" id="{2CAE16B6-60C8-41F9-999C-74DC0144D715}"/>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0" name="Picture 9">
              <a:extLst>
                <a:ext uri="{FF2B5EF4-FFF2-40B4-BE49-F238E27FC236}">
                  <a16:creationId xmlns:a16="http://schemas.microsoft.com/office/drawing/2014/main" id="{32BAD5A9-EEFB-4ED6-8329-6515D2FADCD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
        <p:nvSpPr>
          <p:cNvPr id="4" name="Rectangle 3">
            <a:extLst>
              <a:ext uri="{FF2B5EF4-FFF2-40B4-BE49-F238E27FC236}">
                <a16:creationId xmlns:a16="http://schemas.microsoft.com/office/drawing/2014/main" id="{D0DC7D0E-7A49-424F-9FCC-063C3C8A8CC1}"/>
              </a:ext>
            </a:extLst>
          </p:cNvPr>
          <p:cNvSpPr/>
          <p:nvPr userDrawn="1"/>
        </p:nvSpPr>
        <p:spPr>
          <a:xfrm>
            <a:off x="531286" y="6251944"/>
            <a:ext cx="967905" cy="27699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dirty="0"/>
              <a:t>Footer</a:t>
            </a:r>
          </a:p>
        </p:txBody>
      </p:sp>
      <p:sp>
        <p:nvSpPr>
          <p:cNvPr id="4" name="Slide Number Placeholder 3"/>
          <p:cNvSpPr>
            <a:spLocks noGrp="1"/>
          </p:cNvSpPr>
          <p:nvPr>
            <p:ph type="sldNum" sz="quarter" idx="12"/>
          </p:nvPr>
        </p:nvSpPr>
        <p:spPr/>
        <p:txBody>
          <a:bodyPr/>
          <a:lstStyle/>
          <a:p>
            <a:fld id="{F8DEEF1C-85D8-4622-96D6-431C752B733C}" type="slidenum">
              <a:rPr lang="en-GB" smtClean="0"/>
              <a:pPr/>
              <a:t>‹#›</a:t>
            </a:fld>
            <a:endParaRPr lang="en-GB" dirty="0"/>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End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56685" y="282578"/>
            <a:ext cx="11108267" cy="984365"/>
          </a:xfrm>
        </p:spPr>
        <p:txBody>
          <a:bodyPr/>
          <a:lstStyle>
            <a:lvl1pPr algn="l">
              <a:defRPr b="0">
                <a:solidFill>
                  <a:schemeClr val="tx2"/>
                </a:solidFill>
              </a:defRPr>
            </a:lvl1pPr>
          </a:lstStyle>
          <a:p>
            <a:r>
              <a:rPr lang="en-GB" dirty="0"/>
              <a:t>Click to edit </a:t>
            </a:r>
            <a:br>
              <a:rPr lang="en-GB" dirty="0"/>
            </a:br>
            <a:r>
              <a:rPr lang="en-GB" dirty="0"/>
              <a:t>Master title style</a:t>
            </a:r>
          </a:p>
        </p:txBody>
      </p:sp>
      <p:sp>
        <p:nvSpPr>
          <p:cNvPr id="3" name="Subtitle 2"/>
          <p:cNvSpPr>
            <a:spLocks noGrp="1"/>
          </p:cNvSpPr>
          <p:nvPr>
            <p:ph type="subTitle" idx="1"/>
          </p:nvPr>
        </p:nvSpPr>
        <p:spPr>
          <a:xfrm>
            <a:off x="556685" y="1444628"/>
            <a:ext cx="8756240" cy="1527175"/>
          </a:xfrm>
        </p:spPr>
        <p:txBody>
          <a:bodyPr>
            <a:noAutofit/>
          </a:bodyPr>
          <a:lstStyle>
            <a:lvl1pPr marL="0" indent="0" algn="l">
              <a:spcBef>
                <a:spcPts val="0"/>
              </a:spcBef>
              <a:buNone/>
              <a:defRPr b="1">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24" name="Rectangle 5"/>
          <p:cNvSpPr>
            <a:spLocks noChangeArrowheads="1"/>
          </p:cNvSpPr>
          <p:nvPr userDrawn="1"/>
        </p:nvSpPr>
        <p:spPr bwMode="auto">
          <a:xfrm>
            <a:off x="579969" y="5702303"/>
            <a:ext cx="11104033" cy="913561"/>
          </a:xfrm>
          <a:prstGeom prst="rect">
            <a:avLst/>
          </a:prstGeom>
          <a:noFill/>
          <a:ln w="9525">
            <a:noFill/>
            <a:miter lim="800000"/>
            <a:headEnd/>
            <a:tailEnd/>
          </a:ln>
          <a:effectLst/>
        </p:spPr>
        <p:txBody>
          <a:bodyPr lIns="0" tIns="0" rIns="0" bIns="0" anchor="b" anchorCtr="0">
            <a:noAutofit/>
          </a:bodyPr>
          <a:lstStyle/>
          <a:p>
            <a:pPr algn="ctr">
              <a:lnSpc>
                <a:spcPct val="100000"/>
              </a:lnSpc>
              <a:spcBef>
                <a:spcPct val="0"/>
              </a:spcBef>
              <a:spcAft>
                <a:spcPct val="0"/>
              </a:spcAft>
              <a:buClrTx/>
            </a:pPr>
            <a:r>
              <a:rPr lang="en-GB" sz="800" dirty="0">
                <a:solidFill>
                  <a:schemeClr val="tx1"/>
                </a:solidFill>
                <a:latin typeface="Calibri" panose="020F0502020204030204" pitchFamily="34" charset="0"/>
                <a:cs typeface="Arial" pitchFamily="34" charset="0"/>
              </a:rPr>
              <a:t>Royal Mail, the cruciform and the colour red are registered trade marks of Royal Mail Group Ltd. All rights reserved.</a:t>
            </a:r>
          </a:p>
        </p:txBody>
      </p:sp>
      <p:grpSp>
        <p:nvGrpSpPr>
          <p:cNvPr id="11" name="Group 10">
            <a:extLst>
              <a:ext uri="{FF2B5EF4-FFF2-40B4-BE49-F238E27FC236}">
                <a16:creationId xmlns:a16="http://schemas.microsoft.com/office/drawing/2014/main" id="{D760A948-80D9-4974-B152-0495FCAB9AE3}"/>
              </a:ext>
            </a:extLst>
          </p:cNvPr>
          <p:cNvGrpSpPr/>
          <p:nvPr userDrawn="1"/>
        </p:nvGrpSpPr>
        <p:grpSpPr>
          <a:xfrm>
            <a:off x="5428650" y="4955148"/>
            <a:ext cx="1334699" cy="916447"/>
            <a:chOff x="3768928" y="4863432"/>
            <a:chExt cx="1573953" cy="1080727"/>
          </a:xfrm>
        </p:grpSpPr>
        <p:pic>
          <p:nvPicPr>
            <p:cNvPr id="12" name="Picture 12" descr="1">
              <a:extLst>
                <a:ext uri="{FF2B5EF4-FFF2-40B4-BE49-F238E27FC236}">
                  <a16:creationId xmlns:a16="http://schemas.microsoft.com/office/drawing/2014/main" id="{92F898CF-3631-4B9A-9B72-65B2F5B1EB14}"/>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3" name="Picture 12">
              <a:extLst>
                <a:ext uri="{FF2B5EF4-FFF2-40B4-BE49-F238E27FC236}">
                  <a16:creationId xmlns:a16="http://schemas.microsoft.com/office/drawing/2014/main" id="{FF1AB332-25FA-4571-A9D7-609FBB65F359}"/>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FE3397-B0AA-45BC-9441-837446717F8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DE5673B-33C2-43D8-98C8-DD96EA6AA0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A335431-5744-45CF-AABA-E6BADE3BD8F1}"/>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A0F03A80-B234-4A2C-B671-168F221D7E05}"/>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B790520-0D42-489A-8723-1CB4919C2FBB}"/>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26013084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119F3-34DF-4619-B765-53790DA4BF0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8CD1C7-1580-4DD8-A272-955B85F02F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E7CE50-5CC2-4D72-982C-4BDFE198AAD1}"/>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103D1BAC-8919-46AE-AC2E-D5FD399D575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ECE0B611-DB8A-44C4-9FAE-051BF6149DAC}"/>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26870621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1625F-002C-451A-A91F-4E91F2E837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A43E90B-131A-4138-9FE4-C0995D0486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14E5A66-1AA8-40E8-8A1E-8058FD38115C}"/>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BFAE3A35-CBB6-4A0B-BD64-A31E1DF2EA71}"/>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C34A0B1-EECA-448B-8E03-E1EBB06D7F5D}"/>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25535819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45076C-AB40-47C9-82CE-66D907FA522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F3169E6-BFF7-4D70-9032-CC0CCA3510D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BA670D0-33A3-48D9-9E8C-C3C3719E495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A8174FE-44CE-472F-8496-1F4CEB72940C}"/>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6" name="Footer Placeholder 5">
            <a:extLst>
              <a:ext uri="{FF2B5EF4-FFF2-40B4-BE49-F238E27FC236}">
                <a16:creationId xmlns:a16="http://schemas.microsoft.com/office/drawing/2014/main" id="{E35948D7-1C74-47F3-883A-B29B47174C3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712BF52-CF90-45AC-B49D-F296B8DB0AB3}"/>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18264074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A3D7E-3E4C-43CA-8572-6030D417438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6E6FAA0-615A-49F6-BFCA-3B6F815755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7F06B6-7667-4ED1-8FCC-AF1DFF7FEBC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53255B-8D08-48A4-B85F-B60BB03D14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422D11-E12D-43FE-9F95-31CC58476A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7A7F14-D0B1-4D73-9B53-995B0E3ADC5A}"/>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8" name="Footer Placeholder 7">
            <a:extLst>
              <a:ext uri="{FF2B5EF4-FFF2-40B4-BE49-F238E27FC236}">
                <a16:creationId xmlns:a16="http://schemas.microsoft.com/office/drawing/2014/main" id="{98695FC4-8FAD-48E0-B0B1-A04A256B84A7}"/>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0434D6E5-6BFE-4306-8E16-489EBD8AF871}"/>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3319987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A1100-AD82-4064-A720-2130ADD478D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8D8616D-985A-497B-AB28-F073AA4D23FC}"/>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4" name="Footer Placeholder 3">
            <a:extLst>
              <a:ext uri="{FF2B5EF4-FFF2-40B4-BE49-F238E27FC236}">
                <a16:creationId xmlns:a16="http://schemas.microsoft.com/office/drawing/2014/main" id="{D3A3B3C4-2DCE-4660-92AC-C0E42461C56D}"/>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FA55E8EB-9C1F-4C40-9BA1-4D683DE46D58}"/>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1011448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9002D3-CEF6-4BBB-9AF1-0B31B7FDCD1A}"/>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3" name="Footer Placeholder 2">
            <a:extLst>
              <a:ext uri="{FF2B5EF4-FFF2-40B4-BE49-F238E27FC236}">
                <a16:creationId xmlns:a16="http://schemas.microsoft.com/office/drawing/2014/main" id="{A93573D6-10FB-420F-A86B-C4E6DF958E6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B446F976-0793-429F-B75B-B24E71FA3F22}"/>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1136703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A8789-3F9E-40F9-9C18-93D955B9B9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28C6533-F83B-437D-85BD-BD27BF3F8F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DDA0D2E-E8CD-40A6-8C1B-2F6EF6A962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EC7EC8-3320-49ED-BDFC-76BF13148602}"/>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6" name="Footer Placeholder 5">
            <a:extLst>
              <a:ext uri="{FF2B5EF4-FFF2-40B4-BE49-F238E27FC236}">
                <a16:creationId xmlns:a16="http://schemas.microsoft.com/office/drawing/2014/main" id="{030A31B6-6EDD-4BC2-A10F-2A24D1E65566}"/>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96923A42-BE77-4DB6-BAEE-275D25D05397}"/>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176610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s or agenda">
    <p:spTree>
      <p:nvGrpSpPr>
        <p:cNvPr id="1" name=""/>
        <p:cNvGrpSpPr/>
        <p:nvPr/>
      </p:nvGrpSpPr>
      <p:grpSpPr>
        <a:xfrm>
          <a:off x="0" y="0"/>
          <a:ext cx="0" cy="0"/>
          <a:chOff x="0" y="0"/>
          <a:chExt cx="0" cy="0"/>
        </a:xfrm>
      </p:grpSpPr>
      <p:sp>
        <p:nvSpPr>
          <p:cNvPr id="2" name="Title 1"/>
          <p:cNvSpPr>
            <a:spLocks noGrp="1"/>
          </p:cNvSpPr>
          <p:nvPr>
            <p:ph type="title"/>
          </p:nvPr>
        </p:nvSpPr>
        <p:spPr>
          <a:xfrm>
            <a:off x="556684" y="280800"/>
            <a:ext cx="11076517" cy="988652"/>
          </a:xfrm>
        </p:spPr>
        <p:txBody>
          <a:bodyPr/>
          <a:lstStyle>
            <a:lvl1pPr>
              <a:defRPr b="0">
                <a:solidFill>
                  <a:schemeClr val="tx2"/>
                </a:solidFill>
                <a:latin typeface="+mj-lt"/>
              </a:defRPr>
            </a:lvl1pPr>
          </a:lstStyle>
          <a:p>
            <a:r>
              <a:rPr lang="en-GB" dirty="0"/>
              <a:t>Click to edit Master title style</a:t>
            </a:r>
          </a:p>
        </p:txBody>
      </p:sp>
      <p:sp>
        <p:nvSpPr>
          <p:cNvPr id="3" name="Content Placeholder 2"/>
          <p:cNvSpPr>
            <a:spLocks noGrp="1"/>
          </p:cNvSpPr>
          <p:nvPr>
            <p:ph idx="1"/>
          </p:nvPr>
        </p:nvSpPr>
        <p:spPr>
          <a:xfrm>
            <a:off x="556686" y="1441588"/>
            <a:ext cx="11076516" cy="4260715"/>
          </a:xfrm>
        </p:spPr>
        <p:txBody>
          <a:bodyPr/>
          <a:lstStyle>
            <a:lvl1pPr marL="358775" indent="-358775">
              <a:buClr>
                <a:schemeClr val="tx1"/>
              </a:buClr>
              <a:buFont typeface="+mj-lt"/>
              <a:buAutoNum type="arabicPeriod"/>
              <a:defRPr b="1">
                <a:solidFill>
                  <a:schemeClr val="tx1"/>
                </a:solidFill>
                <a:latin typeface="+mn-lt"/>
              </a:defRPr>
            </a:lvl1pPr>
            <a:lvl2pPr marL="631825" indent="0">
              <a:buClr>
                <a:schemeClr val="tx1"/>
              </a:buClr>
              <a:defRPr>
                <a:solidFill>
                  <a:schemeClr val="tx1"/>
                </a:solidFill>
                <a:latin typeface="+mn-lt"/>
              </a:defRPr>
            </a:lvl2pPr>
            <a:lvl3pPr>
              <a:buClr>
                <a:schemeClr val="tx1"/>
              </a:buClr>
              <a:defRPr>
                <a:solidFill>
                  <a:schemeClr val="tx1"/>
                </a:solidFill>
                <a:latin typeface="+mn-lt"/>
              </a:defRPr>
            </a:lvl3pPr>
            <a:lvl4pPr>
              <a:buClr>
                <a:schemeClr val="tx1"/>
              </a:buClr>
              <a:defRPr>
                <a:solidFill>
                  <a:schemeClr val="tx1"/>
                </a:solidFill>
                <a:latin typeface="+mn-lt"/>
              </a:defRPr>
            </a:lvl4pPr>
            <a:lvl5pPr>
              <a:buClr>
                <a:schemeClr val="tx1"/>
              </a:buClr>
              <a:defRPr>
                <a:solidFill>
                  <a:schemeClr val="tx1"/>
                </a:solidFill>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Slide Number Placeholder 5"/>
          <p:cNvSpPr>
            <a:spLocks noGrp="1"/>
          </p:cNvSpPr>
          <p:nvPr>
            <p:ph type="sldNum" sz="quarter" idx="12"/>
          </p:nvPr>
        </p:nvSpPr>
        <p:spPr>
          <a:xfrm>
            <a:off x="11446149" y="6615647"/>
            <a:ext cx="1247113" cy="241002"/>
          </a:xfrm>
        </p:spPr>
        <p:txBody>
          <a:bodyPr/>
          <a:lstStyle>
            <a:lvl1pPr>
              <a:defRPr sz="1200"/>
            </a:lvl1pPr>
          </a:lstStyle>
          <a:p>
            <a:fld id="{F8DEEF1C-85D8-4622-96D6-431C752B733C}" type="slidenum">
              <a:rPr lang="en-GB" smtClean="0"/>
              <a:pPr/>
              <a:t>‹#›</a:t>
            </a:fld>
            <a:endParaRPr lang="en-GB" dirty="0"/>
          </a:p>
        </p:txBody>
      </p:sp>
      <p:sp>
        <p:nvSpPr>
          <p:cNvPr id="4" name="Rectangle 3">
            <a:extLst>
              <a:ext uri="{FF2B5EF4-FFF2-40B4-BE49-F238E27FC236}">
                <a16:creationId xmlns:a16="http://schemas.microsoft.com/office/drawing/2014/main" id="{86A1D665-92D6-481A-B86B-B752458CE01D}"/>
              </a:ext>
            </a:extLst>
          </p:cNvPr>
          <p:cNvSpPr/>
          <p:nvPr userDrawn="1"/>
        </p:nvSpPr>
        <p:spPr>
          <a:xfrm>
            <a:off x="556684" y="5986130"/>
            <a:ext cx="963772" cy="24100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Rectangle 6">
            <a:extLst>
              <a:ext uri="{FF2B5EF4-FFF2-40B4-BE49-F238E27FC236}">
                <a16:creationId xmlns:a16="http://schemas.microsoft.com/office/drawing/2014/main" id="{2804772E-36B4-41CA-8F66-EC680E785C3B}"/>
              </a:ext>
            </a:extLst>
          </p:cNvPr>
          <p:cNvSpPr/>
          <p:nvPr userDrawn="1"/>
        </p:nvSpPr>
        <p:spPr>
          <a:xfrm>
            <a:off x="0" y="6680377"/>
            <a:ext cx="1594884" cy="17762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804596640"/>
      </p:ext>
    </p:extLst>
  </p:cSld>
  <p:clrMapOvr>
    <a:masterClrMapping/>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1DC7-9DCB-4641-9957-05FC4837E07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A3C6B42-C21F-49E6-83D6-00ED4B27B8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D039558A-4EE5-42DF-AAB5-F62E158AAD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910CD0-28D6-4C88-AD31-9F4EC04C5B0E}"/>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6" name="Footer Placeholder 5">
            <a:extLst>
              <a:ext uri="{FF2B5EF4-FFF2-40B4-BE49-F238E27FC236}">
                <a16:creationId xmlns:a16="http://schemas.microsoft.com/office/drawing/2014/main" id="{6E61C9B1-8630-4F28-ABD7-021ECBF776F3}"/>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32B978DF-A3F2-4DFC-B887-A9E755C7C8E0}"/>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3420325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EE86A-1B74-4FC3-83EA-E1825FB50A7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971BA52-312E-4206-BC19-2184355018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6DC071-431A-4863-B4E8-43A4BEB9EE3E}"/>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CE33A28B-7FD2-46F5-9265-EA69973E3E9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80EE649-7361-4A34-949E-1DE8EAB0E7A0}"/>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2488222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8311B2-9220-46A6-B6EB-C021969C72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2F4A0B-7970-4627-934E-5547C3E4D7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7CE616-F291-403A-BD84-A0197F495AFD}"/>
              </a:ext>
            </a:extLst>
          </p:cNvPr>
          <p:cNvSpPr>
            <a:spLocks noGrp="1"/>
          </p:cNvSpPr>
          <p:nvPr>
            <p:ph type="dt" sz="half" idx="10"/>
          </p:nvPr>
        </p:nvSpPr>
        <p:spPr/>
        <p:txBody>
          <a:body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147DEC58-5991-4123-9867-56D62600DFF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67DFCAA-560D-49C6-8128-EC9F08D2A6B1}"/>
              </a:ext>
            </a:extLst>
          </p:cNvPr>
          <p:cNvSpPr>
            <a:spLocks noGrp="1"/>
          </p:cNvSpPr>
          <p:nvPr>
            <p:ph type="sldNum" sz="quarter" idx="12"/>
          </p:nvPr>
        </p:nvSpPr>
        <p:spPr/>
        <p:txBody>
          <a:bodyPr/>
          <a:lstStyle/>
          <a:p>
            <a:fld id="{D3BB2802-DB21-4160-A43A-392662889AB1}" type="slidenum">
              <a:rPr lang="en-GB" smtClean="0"/>
              <a:t>‹#›</a:t>
            </a:fld>
            <a:endParaRPr lang="en-GB" dirty="0"/>
          </a:p>
        </p:txBody>
      </p:sp>
    </p:spTree>
    <p:extLst>
      <p:ext uri="{BB962C8B-B14F-4D97-AF65-F5344CB8AC3E}">
        <p14:creationId xmlns:p14="http://schemas.microsoft.com/office/powerpoint/2010/main" val="21871027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1" cy="47705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7514670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76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F1919C"/>
          </a:solidFill>
        </p:spPr>
        <p:txBody>
          <a:bodyPr wrap="square" lIns="0" tIns="0" rIns="0" bIns="0" rtlCol="0"/>
          <a:lstStyle/>
          <a:p>
            <a:endParaRPr sz="1092" dirty="0"/>
          </a:p>
        </p:txBody>
      </p:sp>
      <p:sp>
        <p:nvSpPr>
          <p:cNvPr id="2" name="Holder 2"/>
          <p:cNvSpPr>
            <a:spLocks noGrp="1"/>
          </p:cNvSpPr>
          <p:nvPr>
            <p:ph type="title"/>
          </p:nvPr>
        </p:nvSpPr>
        <p:spPr>
          <a:xfrm>
            <a:off x="967211" y="2529591"/>
            <a:ext cx="2269730" cy="289310"/>
          </a:xfrm>
        </p:spPr>
        <p:txBody>
          <a:bodyPr lIns="0" tIns="0" rIns="0" bIns="0"/>
          <a:lstStyle>
            <a:lvl1pPr>
              <a:defRPr sz="1880" b="0" i="0">
                <a:solidFill>
                  <a:srgbClr val="B70E13"/>
                </a:solidFill>
                <a:latin typeface="DIN 2014"/>
                <a:cs typeface="DIN 2014"/>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45026733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92000" cy="68576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F1919C"/>
          </a:solidFill>
        </p:spPr>
        <p:txBody>
          <a:bodyPr wrap="square" lIns="0" tIns="0" rIns="0" bIns="0" rtlCol="0"/>
          <a:lstStyle/>
          <a:p>
            <a:endParaRPr sz="1092" dirty="0"/>
          </a:p>
        </p:txBody>
      </p:sp>
      <p:sp>
        <p:nvSpPr>
          <p:cNvPr id="2" name="Holder 2"/>
          <p:cNvSpPr>
            <a:spLocks noGrp="1"/>
          </p:cNvSpPr>
          <p:nvPr>
            <p:ph type="title"/>
          </p:nvPr>
        </p:nvSpPr>
        <p:spPr>
          <a:xfrm>
            <a:off x="967211" y="2529591"/>
            <a:ext cx="2269730" cy="289310"/>
          </a:xfrm>
        </p:spPr>
        <p:txBody>
          <a:bodyPr lIns="0" tIns="0" rIns="0" bIns="0"/>
          <a:lstStyle>
            <a:lvl1pPr>
              <a:defRPr sz="1880" b="0" i="0">
                <a:solidFill>
                  <a:srgbClr val="B70E13"/>
                </a:solidFill>
                <a:latin typeface="DIN 2014"/>
                <a:cs typeface="DIN 2014"/>
              </a:defRPr>
            </a:lvl1pPr>
          </a:lstStyle>
          <a:p>
            <a:endParaRPr/>
          </a:p>
        </p:txBody>
      </p:sp>
      <p:sp>
        <p:nvSpPr>
          <p:cNvPr id="3" name="Holder 3"/>
          <p:cNvSpPr>
            <a:spLocks noGrp="1"/>
          </p:cNvSpPr>
          <p:nvPr>
            <p:ph sz="half" idx="2"/>
          </p:nvPr>
        </p:nvSpPr>
        <p:spPr>
          <a:xfrm>
            <a:off x="969139" y="2105223"/>
            <a:ext cx="3709202" cy="237886"/>
          </a:xfrm>
          <a:prstGeom prst="rect">
            <a:avLst/>
          </a:prstGeom>
        </p:spPr>
        <p:txBody>
          <a:bodyPr wrap="square" lIns="0" tIns="0" rIns="0" bIns="0">
            <a:spAutoFit/>
          </a:bodyPr>
          <a:lstStyle>
            <a:lvl1pPr>
              <a:defRPr sz="1546" b="1" i="0">
                <a:solidFill>
                  <a:schemeClr val="bg1"/>
                </a:solidFill>
                <a:latin typeface="DIN2014-ExtraBold"/>
                <a:cs typeface="DIN2014-ExtraBold"/>
              </a:defRPr>
            </a:lvl1pPr>
          </a:lstStyle>
          <a:p>
            <a:endParaRPr/>
          </a:p>
        </p:txBody>
      </p:sp>
      <p:sp>
        <p:nvSpPr>
          <p:cNvPr id="4" name="Holder 4"/>
          <p:cNvSpPr>
            <a:spLocks noGrp="1"/>
          </p:cNvSpPr>
          <p:nvPr>
            <p:ph sz="half" idx="3"/>
          </p:nvPr>
        </p:nvSpPr>
        <p:spPr>
          <a:xfrm>
            <a:off x="6278880" y="1577340"/>
            <a:ext cx="530352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3943387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967211" y="2529591"/>
            <a:ext cx="2269730" cy="289310"/>
          </a:xfrm>
        </p:spPr>
        <p:txBody>
          <a:bodyPr lIns="0" tIns="0" rIns="0" bIns="0"/>
          <a:lstStyle>
            <a:lvl1pPr>
              <a:defRPr sz="1880" b="0" i="0">
                <a:solidFill>
                  <a:srgbClr val="B70E13"/>
                </a:solidFill>
                <a:latin typeface="DIN 2014"/>
                <a:cs typeface="DIN 2014"/>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5740478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898939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56684" y="280800"/>
            <a:ext cx="11076517" cy="988652"/>
          </a:xfrm>
        </p:spPr>
        <p:txBody>
          <a:bodyPr/>
          <a:lstStyle>
            <a:lvl1pPr>
              <a:defRPr b="0">
                <a:latin typeface="+mj-lt"/>
              </a:defRPr>
            </a:lvl1pPr>
          </a:lstStyle>
          <a:p>
            <a:r>
              <a:rPr lang="en-GB" dirty="0"/>
              <a:t>Click to edit Master title style</a:t>
            </a:r>
          </a:p>
        </p:txBody>
      </p:sp>
      <p:sp>
        <p:nvSpPr>
          <p:cNvPr id="3" name="Content Placeholder 2"/>
          <p:cNvSpPr>
            <a:spLocks noGrp="1"/>
          </p:cNvSpPr>
          <p:nvPr>
            <p:ph idx="1"/>
          </p:nvPr>
        </p:nvSpPr>
        <p:spPr>
          <a:xfrm>
            <a:off x="556686" y="1441588"/>
            <a:ext cx="11076516"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p:ph type="ftr" sz="quarter" idx="11"/>
          </p:nvPr>
        </p:nvSpPr>
        <p:spPr/>
        <p:txBody>
          <a:bodyPr/>
          <a:lstStyle/>
          <a:p>
            <a:r>
              <a:rPr lang="en-GB" dirty="0"/>
              <a:t>Footer</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dirty="0"/>
          </a:p>
        </p:txBody>
      </p:sp>
      <p:sp>
        <p:nvSpPr>
          <p:cNvPr id="4" name="Rectangle 3">
            <a:extLst>
              <a:ext uri="{FF2B5EF4-FFF2-40B4-BE49-F238E27FC236}">
                <a16:creationId xmlns:a16="http://schemas.microsoft.com/office/drawing/2014/main" id="{58D2423A-D608-EA94-FD8E-37BFB7C1853B}"/>
              </a:ext>
            </a:extLst>
          </p:cNvPr>
          <p:cNvSpPr/>
          <p:nvPr userDrawn="1"/>
        </p:nvSpPr>
        <p:spPr>
          <a:xfrm>
            <a:off x="0" y="5977467"/>
            <a:ext cx="2091267" cy="8805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err="1"/>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High Content">
    <p:spTree>
      <p:nvGrpSpPr>
        <p:cNvPr id="1" name=""/>
        <p:cNvGrpSpPr/>
        <p:nvPr/>
      </p:nvGrpSpPr>
      <p:grpSpPr>
        <a:xfrm>
          <a:off x="0" y="0"/>
          <a:ext cx="0" cy="0"/>
          <a:chOff x="0" y="0"/>
          <a:chExt cx="0" cy="0"/>
        </a:xfrm>
      </p:grpSpPr>
      <p:sp>
        <p:nvSpPr>
          <p:cNvPr id="2" name="Title 1"/>
          <p:cNvSpPr>
            <a:spLocks noGrp="1"/>
          </p:cNvSpPr>
          <p:nvPr>
            <p:ph type="title"/>
          </p:nvPr>
        </p:nvSpPr>
        <p:spPr>
          <a:xfrm>
            <a:off x="556684" y="280800"/>
            <a:ext cx="11076517" cy="988652"/>
          </a:xfrm>
        </p:spPr>
        <p:txBody>
          <a:bodyPr/>
          <a:lstStyle>
            <a:lvl1pPr>
              <a:defRPr b="0">
                <a:latin typeface="+mj-lt"/>
              </a:defRPr>
            </a:lvl1pPr>
          </a:lstStyle>
          <a:p>
            <a:r>
              <a:rPr lang="en-GB" dirty="0"/>
              <a:t>Click to edit Master title style</a:t>
            </a:r>
          </a:p>
        </p:txBody>
      </p:sp>
      <p:sp>
        <p:nvSpPr>
          <p:cNvPr id="3" name="Content Placeholder 2"/>
          <p:cNvSpPr>
            <a:spLocks noGrp="1"/>
          </p:cNvSpPr>
          <p:nvPr>
            <p:ph idx="1"/>
          </p:nvPr>
        </p:nvSpPr>
        <p:spPr>
          <a:xfrm>
            <a:off x="556686" y="1441588"/>
            <a:ext cx="11076516" cy="4260715"/>
          </a:xfrm>
        </p:spPr>
        <p:txBody>
          <a:bodyPr>
            <a:normAutofit/>
          </a:bodyPr>
          <a:lstStyle>
            <a:lvl1pPr marL="179388" indent="-179388">
              <a:defRPr sz="1600">
                <a:latin typeface="+mn-lt"/>
              </a:defRPr>
            </a:lvl1pPr>
            <a:lvl2pPr marL="358775" indent="0">
              <a:defRPr sz="1400">
                <a:latin typeface="+mn-lt"/>
              </a:defRPr>
            </a:lvl2pPr>
            <a:lvl3pPr marL="717550" indent="-179388">
              <a:defRPr sz="1200">
                <a:latin typeface="+mn-lt"/>
              </a:defRPr>
            </a:lvl3pPr>
            <a:lvl4pPr marL="1074738" indent="-179388">
              <a:defRPr sz="1100">
                <a:latin typeface="+mn-lt"/>
              </a:defRPr>
            </a:lvl4pPr>
            <a:lvl5pPr marL="1346200" indent="-179388">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p:ph type="ftr" sz="quarter" idx="11"/>
          </p:nvPr>
        </p:nvSpPr>
        <p:spPr/>
        <p:txBody>
          <a:bodyPr/>
          <a:lstStyle/>
          <a:p>
            <a:r>
              <a:rPr lang="en-GB" dirty="0"/>
              <a:t>Footer</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dirty="0"/>
          </a:p>
        </p:txBody>
      </p:sp>
    </p:spTree>
    <p:extLst>
      <p:ext uri="{BB962C8B-B14F-4D97-AF65-F5344CB8AC3E}">
        <p14:creationId xmlns:p14="http://schemas.microsoft.com/office/powerpoint/2010/main" val="3101865120"/>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556686" y="282578"/>
            <a:ext cx="11076516" cy="984365"/>
          </a:xfrm>
        </p:spPr>
        <p:txBody>
          <a:bodyPr/>
          <a:lstStyle>
            <a:lvl1pPr algn="l">
              <a:defRPr b="0">
                <a:solidFill>
                  <a:schemeClr val="tx2"/>
                </a:solidFill>
              </a:defRPr>
            </a:lvl1pPr>
          </a:lstStyle>
          <a:p>
            <a:r>
              <a:rPr lang="en-GB" dirty="0"/>
              <a:t>Click to edit </a:t>
            </a:r>
            <a:br>
              <a:rPr lang="en-GB" dirty="0"/>
            </a:br>
            <a:r>
              <a:rPr lang="en-GB" dirty="0"/>
              <a:t>Master title style</a:t>
            </a:r>
          </a:p>
        </p:txBody>
      </p:sp>
      <p:sp>
        <p:nvSpPr>
          <p:cNvPr id="8" name="Subtitle 2"/>
          <p:cNvSpPr>
            <a:spLocks noGrp="1"/>
          </p:cNvSpPr>
          <p:nvPr>
            <p:ph type="subTitle" idx="1"/>
          </p:nvPr>
        </p:nvSpPr>
        <p:spPr>
          <a:xfrm>
            <a:off x="556685" y="1444628"/>
            <a:ext cx="8756240" cy="1375693"/>
          </a:xfrm>
        </p:spPr>
        <p:txBody>
          <a:bodyPr/>
          <a:lstStyle>
            <a:lvl1pPr marL="0" indent="0" algn="l">
              <a:buNone/>
              <a:defRPr b="1">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9" name="Footer Placeholder 4"/>
          <p:cNvSpPr>
            <a:spLocks noGrp="1"/>
          </p:cNvSpPr>
          <p:nvPr>
            <p:ph type="ftr" sz="quarter" idx="3"/>
          </p:nvPr>
        </p:nvSpPr>
        <p:spPr>
          <a:xfrm>
            <a:off x="3456000" y="6439375"/>
            <a:ext cx="5280000" cy="225830"/>
          </a:xfrm>
          <a:prstGeom prst="rect">
            <a:avLst/>
          </a:prstGeom>
        </p:spPr>
        <p:txBody>
          <a:bodyPr vert="horz" lIns="0" tIns="0" rIns="0" bIns="0" rtlCol="0" anchor="t" anchorCtr="0">
            <a:noAutofit/>
          </a:bodyPr>
          <a:lstStyle>
            <a:lvl1pPr algn="ctr">
              <a:defRPr sz="1100">
                <a:solidFill>
                  <a:schemeClr val="bg1">
                    <a:lumMod val="50000"/>
                  </a:schemeClr>
                </a:solidFill>
                <a:latin typeface="Calibri" panose="020F0502020204030204" pitchFamily="34" charset="0"/>
              </a:defRPr>
            </a:lvl1pPr>
          </a:lstStyle>
          <a:p>
            <a:r>
              <a:rPr lang="en-GB" dirty="0"/>
              <a:t>Footer</a:t>
            </a:r>
          </a:p>
        </p:txBody>
      </p:sp>
      <p:sp>
        <p:nvSpPr>
          <p:cNvPr id="10" name="Slide Number Placeholder 5"/>
          <p:cNvSpPr>
            <a:spLocks noGrp="1"/>
          </p:cNvSpPr>
          <p:nvPr>
            <p:ph type="sldNum" sz="quarter" idx="4"/>
          </p:nvPr>
        </p:nvSpPr>
        <p:spPr>
          <a:xfrm>
            <a:off x="556686" y="6439375"/>
            <a:ext cx="1247113" cy="241002"/>
          </a:xfrm>
          <a:prstGeom prst="rect">
            <a:avLst/>
          </a:prstGeom>
        </p:spPr>
        <p:txBody>
          <a:bodyPr vert="horz" lIns="0" tIns="0" rIns="0" bIns="0" rtlCol="0" anchor="t" anchorCtr="0">
            <a:noAutofit/>
          </a:bodyPr>
          <a:lstStyle>
            <a:lvl1pPr algn="l">
              <a:defRPr sz="1100">
                <a:solidFill>
                  <a:schemeClr val="bg1">
                    <a:lumMod val="50000"/>
                  </a:schemeClr>
                </a:solidFill>
                <a:latin typeface="Calibri" panose="020F0502020204030204" pitchFamily="34" charset="0"/>
              </a:defRPr>
            </a:lvl1pPr>
          </a:lstStyle>
          <a:p>
            <a:fld id="{F8DEEF1C-85D8-4622-96D6-431C752B733C}" type="slidenum">
              <a:rPr lang="en-GB" smtClean="0"/>
              <a:pPr/>
              <a:t>‹#›</a:t>
            </a:fld>
            <a:endParaRPr lang="en-GB" dirty="0"/>
          </a:p>
        </p:txBody>
      </p:sp>
      <p:grpSp>
        <p:nvGrpSpPr>
          <p:cNvPr id="11" name="Group 10">
            <a:extLst>
              <a:ext uri="{FF2B5EF4-FFF2-40B4-BE49-F238E27FC236}">
                <a16:creationId xmlns:a16="http://schemas.microsoft.com/office/drawing/2014/main" id="{87DBB697-6846-4319-9DEB-17A512F024F9}"/>
              </a:ext>
            </a:extLst>
          </p:cNvPr>
          <p:cNvGrpSpPr/>
          <p:nvPr userDrawn="1"/>
        </p:nvGrpSpPr>
        <p:grpSpPr>
          <a:xfrm>
            <a:off x="5427594" y="4658481"/>
            <a:ext cx="1334699" cy="916447"/>
            <a:chOff x="3768928" y="4863432"/>
            <a:chExt cx="1573953" cy="1080727"/>
          </a:xfrm>
        </p:grpSpPr>
        <p:pic>
          <p:nvPicPr>
            <p:cNvPr id="15" name="Picture 12" descr="1">
              <a:extLst>
                <a:ext uri="{FF2B5EF4-FFF2-40B4-BE49-F238E27FC236}">
                  <a16:creationId xmlns:a16="http://schemas.microsoft.com/office/drawing/2014/main" id="{25290B67-CF3B-49F1-A6A9-27EEAC35C753}"/>
                </a:ext>
              </a:extLst>
            </p:cNvPr>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6" name="Picture 15">
              <a:extLst>
                <a:ext uri="{FF2B5EF4-FFF2-40B4-BE49-F238E27FC236}">
                  <a16:creationId xmlns:a16="http://schemas.microsoft.com/office/drawing/2014/main" id="{D107B3E5-3179-4F05-B448-5704EC600478}"/>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GB" dirty="0"/>
              <a:t>Click to edit Master title style</a:t>
            </a:r>
          </a:p>
        </p:txBody>
      </p:sp>
      <p:sp>
        <p:nvSpPr>
          <p:cNvPr id="6" name="Footer Placeholder 5"/>
          <p:cNvSpPr>
            <a:spLocks noGrp="1"/>
          </p:cNvSpPr>
          <p:nvPr>
            <p:ph type="ftr" sz="quarter" idx="11"/>
          </p:nvPr>
        </p:nvSpPr>
        <p:spPr/>
        <p:txBody>
          <a:bodyPr/>
          <a:lstStyle/>
          <a:p>
            <a:r>
              <a:rPr lang="en-GB" dirty="0"/>
              <a:t>Footer</a:t>
            </a:r>
          </a:p>
        </p:txBody>
      </p:sp>
      <p:sp>
        <p:nvSpPr>
          <p:cNvPr id="7" name="Slide Number Placeholder 6"/>
          <p:cNvSpPr>
            <a:spLocks noGrp="1"/>
          </p:cNvSpPr>
          <p:nvPr>
            <p:ph type="sldNum" sz="quarter" idx="12"/>
          </p:nvPr>
        </p:nvSpPr>
        <p:spPr/>
        <p:txBody>
          <a:bodyPr/>
          <a:lstStyle/>
          <a:p>
            <a:fld id="{F8DEEF1C-85D8-4622-96D6-431C752B733C}" type="slidenum">
              <a:rPr lang="en-GB" smtClean="0"/>
              <a:pPr/>
              <a:t>‹#›</a:t>
            </a:fld>
            <a:endParaRPr lang="en-GB" dirty="0"/>
          </a:p>
        </p:txBody>
      </p:sp>
      <p:sp>
        <p:nvSpPr>
          <p:cNvPr id="8" name="Content Placeholder 2"/>
          <p:cNvSpPr>
            <a:spLocks noGrp="1"/>
          </p:cNvSpPr>
          <p:nvPr>
            <p:ph idx="1"/>
          </p:nvPr>
        </p:nvSpPr>
        <p:spPr>
          <a:xfrm>
            <a:off x="556686" y="1441588"/>
            <a:ext cx="5396812"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3"/>
          </p:nvPr>
        </p:nvSpPr>
        <p:spPr>
          <a:xfrm>
            <a:off x="6210302" y="1441588"/>
            <a:ext cx="5422900"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cSld>
  <p:clrMapOvr>
    <a:masterClrMapping/>
  </p:clrMapOvr>
  <p:hf hdr="0"/>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High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GB" dirty="0"/>
              <a:t>Click to edit Master title style</a:t>
            </a:r>
          </a:p>
        </p:txBody>
      </p:sp>
      <p:sp>
        <p:nvSpPr>
          <p:cNvPr id="6" name="Footer Placeholder 5"/>
          <p:cNvSpPr>
            <a:spLocks noGrp="1"/>
          </p:cNvSpPr>
          <p:nvPr>
            <p:ph type="ftr" sz="quarter" idx="11"/>
          </p:nvPr>
        </p:nvSpPr>
        <p:spPr/>
        <p:txBody>
          <a:bodyPr/>
          <a:lstStyle/>
          <a:p>
            <a:r>
              <a:rPr lang="en-GB" dirty="0"/>
              <a:t>Footer</a:t>
            </a:r>
          </a:p>
        </p:txBody>
      </p:sp>
      <p:sp>
        <p:nvSpPr>
          <p:cNvPr id="7" name="Slide Number Placeholder 6"/>
          <p:cNvSpPr>
            <a:spLocks noGrp="1"/>
          </p:cNvSpPr>
          <p:nvPr>
            <p:ph type="sldNum" sz="quarter" idx="12"/>
          </p:nvPr>
        </p:nvSpPr>
        <p:spPr/>
        <p:txBody>
          <a:bodyPr/>
          <a:lstStyle/>
          <a:p>
            <a:fld id="{F8DEEF1C-85D8-4622-96D6-431C752B733C}" type="slidenum">
              <a:rPr lang="en-GB" smtClean="0"/>
              <a:pPr/>
              <a:t>‹#›</a:t>
            </a:fld>
            <a:endParaRPr lang="en-GB" dirty="0"/>
          </a:p>
        </p:txBody>
      </p:sp>
      <p:sp>
        <p:nvSpPr>
          <p:cNvPr id="8" name="Content Placeholder 2"/>
          <p:cNvSpPr>
            <a:spLocks noGrp="1"/>
          </p:cNvSpPr>
          <p:nvPr>
            <p:ph idx="1"/>
          </p:nvPr>
        </p:nvSpPr>
        <p:spPr>
          <a:xfrm>
            <a:off x="556686" y="1441588"/>
            <a:ext cx="5396812" cy="4260715"/>
          </a:xfrm>
        </p:spPr>
        <p:txBody>
          <a:bodyPr>
            <a:normAutofit/>
          </a:bodyPr>
          <a:lstStyle>
            <a:lvl1pPr marL="180975" indent="-180975">
              <a:defRPr sz="1600">
                <a:latin typeface="+mn-lt"/>
              </a:defRPr>
            </a:lvl1pPr>
            <a:lvl2pPr marL="358775" indent="0">
              <a:defRPr sz="1400">
                <a:latin typeface="+mn-lt"/>
              </a:defRPr>
            </a:lvl2pPr>
            <a:lvl3pPr marL="715963" indent="-176213">
              <a:defRPr sz="1200">
                <a:latin typeface="+mn-lt"/>
              </a:defRPr>
            </a:lvl3pPr>
            <a:lvl4pPr marL="984250" indent="-176213">
              <a:defRPr sz="1100">
                <a:latin typeface="+mn-lt"/>
              </a:defRPr>
            </a:lvl4pPr>
            <a:lvl5pPr marL="1255713" indent="-180975">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3"/>
          </p:nvPr>
        </p:nvSpPr>
        <p:spPr>
          <a:xfrm>
            <a:off x="6210302" y="1441588"/>
            <a:ext cx="5422900" cy="4260715"/>
          </a:xfrm>
        </p:spPr>
        <p:txBody>
          <a:bodyPr>
            <a:normAutofit/>
          </a:bodyPr>
          <a:lstStyle>
            <a:lvl1pPr marL="180975" indent="-180975">
              <a:defRPr sz="1600">
                <a:latin typeface="+mn-lt"/>
              </a:defRPr>
            </a:lvl1pPr>
            <a:lvl2pPr marL="358775" indent="0">
              <a:defRPr sz="1400">
                <a:latin typeface="+mn-lt"/>
              </a:defRPr>
            </a:lvl2pPr>
            <a:lvl3pPr marL="715963" indent="-176213">
              <a:defRPr sz="1200">
                <a:latin typeface="+mn-lt"/>
              </a:defRPr>
            </a:lvl3pPr>
            <a:lvl4pPr marL="984250" indent="-176213">
              <a:defRPr sz="1100">
                <a:latin typeface="+mn-lt"/>
              </a:defRPr>
            </a:lvl4pPr>
            <a:lvl5pPr marL="1255713" indent="-180975">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6779931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dirty="0"/>
              <a:t>Click to edit Master title style</a:t>
            </a:r>
          </a:p>
        </p:txBody>
      </p:sp>
      <p:sp>
        <p:nvSpPr>
          <p:cNvPr id="3" name="Text Placeholder 2"/>
          <p:cNvSpPr>
            <a:spLocks noGrp="1"/>
          </p:cNvSpPr>
          <p:nvPr>
            <p:ph type="body" idx="1"/>
          </p:nvPr>
        </p:nvSpPr>
        <p:spPr>
          <a:xfrm>
            <a:off x="556686" y="1444625"/>
            <a:ext cx="5439833" cy="73025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5" name="Text Placeholder 4"/>
          <p:cNvSpPr>
            <a:spLocks noGrp="1"/>
          </p:cNvSpPr>
          <p:nvPr>
            <p:ph type="body" sz="quarter" idx="3"/>
          </p:nvPr>
        </p:nvSpPr>
        <p:spPr>
          <a:xfrm>
            <a:off x="6223555" y="1444625"/>
            <a:ext cx="5425564" cy="73025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8" name="Footer Placeholder 7"/>
          <p:cNvSpPr>
            <a:spLocks noGrp="1"/>
          </p:cNvSpPr>
          <p:nvPr>
            <p:ph type="ftr" sz="quarter" idx="11"/>
          </p:nvPr>
        </p:nvSpPr>
        <p:spPr/>
        <p:txBody>
          <a:bodyPr/>
          <a:lstStyle/>
          <a:p>
            <a:r>
              <a:rPr lang="en-GB" dirty="0"/>
              <a:t>Footer</a:t>
            </a:r>
          </a:p>
        </p:txBody>
      </p:sp>
      <p:sp>
        <p:nvSpPr>
          <p:cNvPr id="9" name="Slide Number Placeholder 8"/>
          <p:cNvSpPr>
            <a:spLocks noGrp="1"/>
          </p:cNvSpPr>
          <p:nvPr>
            <p:ph type="sldNum" sz="quarter" idx="12"/>
          </p:nvPr>
        </p:nvSpPr>
        <p:spPr/>
        <p:txBody>
          <a:bodyPr/>
          <a:lstStyle/>
          <a:p>
            <a:fld id="{F8DEEF1C-85D8-4622-96D6-431C752B733C}" type="slidenum">
              <a:rPr lang="en-GB" smtClean="0"/>
              <a:pPr/>
              <a:t>‹#›</a:t>
            </a:fld>
            <a:endParaRPr lang="en-GB" dirty="0"/>
          </a:p>
        </p:txBody>
      </p:sp>
      <p:sp>
        <p:nvSpPr>
          <p:cNvPr id="10" name="Content Placeholder 2"/>
          <p:cNvSpPr>
            <a:spLocks noGrp="1"/>
          </p:cNvSpPr>
          <p:nvPr>
            <p:ph idx="13"/>
          </p:nvPr>
        </p:nvSpPr>
        <p:spPr>
          <a:xfrm>
            <a:off x="556686" y="2268189"/>
            <a:ext cx="5396812" cy="343411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p:nvPr>
        </p:nvSpPr>
        <p:spPr>
          <a:xfrm>
            <a:off x="6210302" y="2268189"/>
            <a:ext cx="5422900" cy="343411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4" name="Footer Placeholder 3"/>
          <p:cNvSpPr>
            <a:spLocks noGrp="1"/>
          </p:cNvSpPr>
          <p:nvPr>
            <p:ph type="ftr" sz="quarter" idx="11"/>
          </p:nvPr>
        </p:nvSpPr>
        <p:spPr/>
        <p:txBody>
          <a:bodyPr/>
          <a:lstStyle/>
          <a:p>
            <a:r>
              <a:rPr lang="en-GB" dirty="0"/>
              <a:t>Footer</a:t>
            </a:r>
          </a:p>
        </p:txBody>
      </p:sp>
      <p:sp>
        <p:nvSpPr>
          <p:cNvPr id="5" name="Slide Number Placeholder 4"/>
          <p:cNvSpPr>
            <a:spLocks noGrp="1"/>
          </p:cNvSpPr>
          <p:nvPr>
            <p:ph type="sldNum" sz="quarter" idx="12"/>
          </p:nvPr>
        </p:nvSpPr>
        <p:spPr/>
        <p:txBody>
          <a:bodyPr/>
          <a:lstStyle/>
          <a:p>
            <a:fld id="{F8DEEF1C-85D8-4622-96D6-431C752B733C}" type="slidenum">
              <a:rPr lang="en-GB" smtClean="0"/>
              <a:pPr/>
              <a:t>‹#›</a:t>
            </a:fld>
            <a:endParaRPr lang="en-GB" dirty="0"/>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theme" Target="../theme/theme3.xml"/><Relationship Id="rId5" Type="http://schemas.openxmlformats.org/officeDocument/2006/relationships/slideLayout" Target="../slideLayouts/slideLayout27.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556686" y="280110"/>
            <a:ext cx="11076516" cy="1004995"/>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p:cNvSpPr>
            <a:spLocks noGrp="1"/>
          </p:cNvSpPr>
          <p:nvPr userDrawn="1">
            <p:ph type="body" idx="1"/>
          </p:nvPr>
        </p:nvSpPr>
        <p:spPr>
          <a:xfrm>
            <a:off x="556685" y="1441586"/>
            <a:ext cx="11080635" cy="4286115"/>
          </a:xfrm>
          <a:prstGeom prst="rect">
            <a:avLst/>
          </a:prstGeom>
        </p:spPr>
        <p:txBody>
          <a:bodyPr vert="horz" lIns="0" tIns="0" rIns="0" bIns="0" rtlCol="0" anchor="t" anchorCtr="0">
            <a:normAutofit/>
          </a:bodyPr>
          <a:lstStyle/>
          <a:p>
            <a:pPr lvl="0"/>
            <a:r>
              <a:rPr lang="en-GB" dirty="0"/>
              <a:t>Click to edit Master text styles </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userDrawn="1">
            <p:ph type="ftr" sz="quarter" idx="3"/>
          </p:nvPr>
        </p:nvSpPr>
        <p:spPr>
          <a:xfrm>
            <a:off x="3456000" y="6440400"/>
            <a:ext cx="5280000" cy="225830"/>
          </a:xfrm>
          <a:prstGeom prst="rect">
            <a:avLst/>
          </a:prstGeom>
        </p:spPr>
        <p:txBody>
          <a:bodyPr vert="horz" lIns="0" tIns="0" rIns="0" bIns="0" rtlCol="0" anchor="t" anchorCtr="0">
            <a:noAutofit/>
          </a:bodyPr>
          <a:lstStyle>
            <a:lvl1pPr algn="ctr">
              <a:defRPr sz="1100">
                <a:solidFill>
                  <a:schemeClr val="bg1">
                    <a:lumMod val="50000"/>
                  </a:schemeClr>
                </a:solidFill>
                <a:latin typeface="Calibri" panose="020F0502020204030204" pitchFamily="34" charset="0"/>
              </a:defRPr>
            </a:lvl1pPr>
          </a:lstStyle>
          <a:p>
            <a:r>
              <a:rPr lang="en-GB" dirty="0"/>
              <a:t>Footer</a:t>
            </a:r>
          </a:p>
        </p:txBody>
      </p:sp>
      <p:sp>
        <p:nvSpPr>
          <p:cNvPr id="6" name="Slide Number Placeholder 5"/>
          <p:cNvSpPr>
            <a:spLocks noGrp="1"/>
          </p:cNvSpPr>
          <p:nvPr userDrawn="1">
            <p:ph type="sldNum" sz="quarter" idx="4"/>
          </p:nvPr>
        </p:nvSpPr>
        <p:spPr>
          <a:xfrm>
            <a:off x="556686" y="6439375"/>
            <a:ext cx="1247113" cy="241002"/>
          </a:xfrm>
          <a:prstGeom prst="rect">
            <a:avLst/>
          </a:prstGeom>
        </p:spPr>
        <p:txBody>
          <a:bodyPr vert="horz" lIns="0" tIns="0" rIns="0" bIns="0" rtlCol="0" anchor="t" anchorCtr="0">
            <a:noAutofit/>
          </a:bodyPr>
          <a:lstStyle>
            <a:lvl1pPr algn="l">
              <a:defRPr sz="1100">
                <a:solidFill>
                  <a:schemeClr val="bg1">
                    <a:lumMod val="50000"/>
                  </a:schemeClr>
                </a:solidFill>
                <a:latin typeface="Calibri" panose="020F0502020204030204" pitchFamily="34" charset="0"/>
              </a:defRPr>
            </a:lvl1pPr>
          </a:lstStyle>
          <a:p>
            <a:fld id="{F8DEEF1C-85D8-4622-96D6-431C752B733C}" type="slidenum">
              <a:rPr lang="en-GB" smtClean="0"/>
              <a:pPr/>
              <a:t>‹#›</a:t>
            </a:fld>
            <a:endParaRPr lang="en-GB" dirty="0"/>
          </a:p>
        </p:txBody>
      </p:sp>
      <p:sp>
        <p:nvSpPr>
          <p:cNvPr id="9" name="TextBox 8" descr="CONFIDENTIAL_TAG_0xFFEE"/>
          <p:cNvSpPr txBox="1"/>
          <p:nvPr userDrawn="1"/>
        </p:nvSpPr>
        <p:spPr>
          <a:xfrm>
            <a:off x="548219" y="6060556"/>
            <a:ext cx="4126932" cy="169277"/>
          </a:xfrm>
          <a:prstGeom prst="rect">
            <a:avLst/>
          </a:prstGeom>
          <a:noFill/>
        </p:spPr>
        <p:txBody>
          <a:bodyPr vert="horz" wrap="square" lIns="0" tIns="0" rIns="0" bIns="0" rtlCol="0">
            <a:spAutoFit/>
          </a:bodyPr>
          <a:lstStyle/>
          <a:p>
            <a:r>
              <a:rPr lang="en-GB" sz="1100" kern="1200" dirty="0">
                <a:solidFill>
                  <a:schemeClr val="bg1">
                    <a:lumMod val="50000"/>
                  </a:schemeClr>
                </a:solidFill>
                <a:latin typeface="Calibri" panose="020F0502020204030204" pitchFamily="34" charset="0"/>
                <a:ea typeface="+mn-ea"/>
                <a:cs typeface="+mn-cs"/>
              </a:rPr>
              <a:t>CONFIDENTIAL</a:t>
            </a:r>
          </a:p>
        </p:txBody>
      </p:sp>
      <p:grpSp>
        <p:nvGrpSpPr>
          <p:cNvPr id="11" name="Group 10">
            <a:extLst>
              <a:ext uri="{FF2B5EF4-FFF2-40B4-BE49-F238E27FC236}">
                <a16:creationId xmlns:a16="http://schemas.microsoft.com/office/drawing/2014/main" id="{9C669F79-CB13-456E-8047-091CDCE2C0CB}"/>
              </a:ext>
            </a:extLst>
          </p:cNvPr>
          <p:cNvGrpSpPr/>
          <p:nvPr userDrawn="1"/>
        </p:nvGrpSpPr>
        <p:grpSpPr>
          <a:xfrm>
            <a:off x="10340981" y="5689839"/>
            <a:ext cx="1334699" cy="916447"/>
            <a:chOff x="3768928" y="4863432"/>
            <a:chExt cx="1573953" cy="1080727"/>
          </a:xfrm>
        </p:grpSpPr>
        <p:pic>
          <p:nvPicPr>
            <p:cNvPr id="15" name="Picture 12" descr="1">
              <a:extLst>
                <a:ext uri="{FF2B5EF4-FFF2-40B4-BE49-F238E27FC236}">
                  <a16:creationId xmlns:a16="http://schemas.microsoft.com/office/drawing/2014/main" id="{8CCFC927-48F0-4804-B0A2-7344F1067D0A}"/>
                </a:ext>
              </a:extLst>
            </p:cNvPr>
            <p:cNvPicPr>
              <a:picLocks noChangeAspect="1" noChangeArrowheads="1"/>
            </p:cNvPicPr>
            <p:nvPr userDrawn="1"/>
          </p:nvPicPr>
          <p:blipFill>
            <a:blip r:embed="rId13"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6" name="Picture 15">
              <a:extLst>
                <a:ext uri="{FF2B5EF4-FFF2-40B4-BE49-F238E27FC236}">
                  <a16:creationId xmlns:a16="http://schemas.microsoft.com/office/drawing/2014/main" id="{02935FBB-968E-4BBC-A6C4-E4FD6360E833}"/>
                </a:ext>
              </a:extLst>
            </p:cNvPr>
            <p:cNvPicPr>
              <a:picLocks noChangeAspect="1"/>
            </p:cNvPicPr>
            <p:nvPr userDrawn="1"/>
          </p:nvPicPr>
          <p:blipFill>
            <a:blip r:embed="rId14"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
        <p:nvSpPr>
          <p:cNvPr id="7" name="MSIPCMContentMarking" descr="{&quot;HashCode&quot;:-685326706,&quot;Placement&quot;:&quot;Footer&quot;,&quot;Top&quot;:519.343,&quot;Left&quot;:0.0,&quot;SlideWidth&quot;:960,&quot;SlideHeight&quot;:540}">
            <a:extLst>
              <a:ext uri="{FF2B5EF4-FFF2-40B4-BE49-F238E27FC236}">
                <a16:creationId xmlns:a16="http://schemas.microsoft.com/office/drawing/2014/main" id="{452289E6-93E1-48EA-910C-9197DB3E04DC}"/>
              </a:ext>
            </a:extLst>
          </p:cNvPr>
          <p:cNvSpPr txBox="1"/>
          <p:nvPr userDrawn="1"/>
        </p:nvSpPr>
        <p:spPr>
          <a:xfrm>
            <a:off x="0" y="6595656"/>
            <a:ext cx="1631108" cy="262344"/>
          </a:xfrm>
          <a:prstGeom prst="rect">
            <a:avLst/>
          </a:prstGeom>
        </p:spPr>
        <p:txBody>
          <a:bodyPr vert="horz" wrap="square" lIns="0" tIns="0" rIns="0" bIns="0" rtlCol="0" anchor="ctr" anchorCtr="1">
            <a:normAutofit/>
          </a:bodyPr>
          <a:lstStyle/>
          <a:p>
            <a:pPr algn="l">
              <a:spcBef>
                <a:spcPts val="0"/>
              </a:spcBef>
              <a:spcAft>
                <a:spcPts val="0"/>
              </a:spcAft>
            </a:pPr>
            <a:r>
              <a:rPr lang="en-GB" sz="1000">
                <a:solidFill>
                  <a:srgbClr val="000000"/>
                </a:solidFill>
                <a:latin typeface="Calibri" panose="020F0502020204030204" pitchFamily="34" charset="0"/>
              </a:rPr>
              <a:t>Classified: RMG – Internal</a:t>
            </a:r>
            <a:endParaRPr lang="en-GB" sz="1000" dirty="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8" r:id="rId4"/>
    <p:sldLayoutId id="2147483651" r:id="rId5"/>
    <p:sldLayoutId id="2147483652" r:id="rId6"/>
    <p:sldLayoutId id="2147483659" r:id="rId7"/>
    <p:sldLayoutId id="2147483653" r:id="rId8"/>
    <p:sldLayoutId id="2147483654" r:id="rId9"/>
    <p:sldLayoutId id="2147483655" r:id="rId10"/>
    <p:sldLayoutId id="2147483656" r:id="rId11"/>
  </p:sldLayoutIdLst>
  <p:hf hdr="0"/>
  <p:txStyles>
    <p:titleStyle>
      <a:lvl1pPr algn="l" defTabSz="914400" rtl="0" eaLnBrk="1" latinLnBrk="0" hangingPunct="1">
        <a:lnSpc>
          <a:spcPct val="80000"/>
        </a:lnSpc>
        <a:spcBef>
          <a:spcPct val="0"/>
        </a:spcBef>
        <a:buNone/>
        <a:defRPr sz="4000" b="0" kern="1200">
          <a:solidFill>
            <a:schemeClr val="tx1"/>
          </a:solidFill>
          <a:latin typeface="+mj-lt"/>
          <a:ea typeface="+mj-ea"/>
          <a:cs typeface="+mj-cs"/>
        </a:defRPr>
      </a:lvl1pPr>
    </p:titleStyle>
    <p:bodyStyle>
      <a:lvl1pPr marL="277813" indent="-277813" algn="l" defTabSz="914400" rtl="0" eaLnBrk="1" latinLnBrk="0" hangingPunct="1">
        <a:spcBef>
          <a:spcPct val="20000"/>
        </a:spcBef>
        <a:buClr>
          <a:schemeClr val="tx2"/>
        </a:buClr>
        <a:buFont typeface="Verdana" pitchFamily="34" charset="0"/>
        <a:buChar char="•"/>
        <a:defRPr sz="2400" kern="1200">
          <a:solidFill>
            <a:schemeClr val="tx1"/>
          </a:solidFill>
          <a:latin typeface="Calibri" panose="020F0502020204030204" pitchFamily="34" charset="0"/>
          <a:ea typeface="+mn-ea"/>
          <a:cs typeface="+mn-cs"/>
        </a:defRPr>
      </a:lvl1pPr>
      <a:lvl2pPr marL="447675" indent="0" algn="l" defTabSz="914400" rtl="0" eaLnBrk="1" latinLnBrk="0" hangingPunct="1">
        <a:spcBef>
          <a:spcPct val="20000"/>
        </a:spcBef>
        <a:buFontTx/>
        <a:buNone/>
        <a:defRPr sz="2000" kern="1200">
          <a:solidFill>
            <a:schemeClr val="tx2"/>
          </a:solidFill>
          <a:latin typeface="Calibri" panose="020F0502020204030204" pitchFamily="34" charset="0"/>
          <a:ea typeface="+mn-ea"/>
          <a:cs typeface="+mn-cs"/>
        </a:defRPr>
      </a:lvl2pPr>
      <a:lvl3pPr marL="996950" indent="-185738" algn="l" defTabSz="914400" rtl="0" eaLnBrk="1" latinLnBrk="0" hangingPunct="1">
        <a:spcBef>
          <a:spcPct val="20000"/>
        </a:spcBef>
        <a:buClr>
          <a:schemeClr val="tx2"/>
        </a:buClr>
        <a:buFont typeface="Arial" pitchFamily="34" charset="0"/>
        <a:buChar char="–"/>
        <a:defRPr sz="1800" kern="1200">
          <a:solidFill>
            <a:schemeClr val="tx1"/>
          </a:solidFill>
          <a:latin typeface="Calibri" panose="020F0502020204030204" pitchFamily="34" charset="0"/>
          <a:ea typeface="+mn-ea"/>
          <a:cs typeface="+mn-cs"/>
        </a:defRPr>
      </a:lvl3pPr>
      <a:lvl4pPr marL="1358900" indent="-180975" algn="l" defTabSz="914400" rtl="0" eaLnBrk="1" latinLnBrk="0" hangingPunct="1">
        <a:spcBef>
          <a:spcPct val="20000"/>
        </a:spcBef>
        <a:buFont typeface="Arial" pitchFamily="34" charset="0"/>
        <a:buChar char="–"/>
        <a:defRPr sz="1600" kern="1200">
          <a:solidFill>
            <a:schemeClr val="accent1"/>
          </a:solidFill>
          <a:latin typeface="Calibri" panose="020F0502020204030204" pitchFamily="34" charset="0"/>
          <a:ea typeface="+mn-ea"/>
          <a:cs typeface="+mn-cs"/>
        </a:defRPr>
      </a:lvl4pPr>
      <a:lvl5pPr marL="1725613" indent="-185738" algn="l" defTabSz="914400" rtl="0" eaLnBrk="1" latinLnBrk="0" hangingPunct="1">
        <a:spcBef>
          <a:spcPct val="20000"/>
        </a:spcBef>
        <a:buFont typeface="Arial" pitchFamily="34" charset="0"/>
        <a:buChar char="–"/>
        <a:defRPr sz="1600" kern="1200">
          <a:solidFill>
            <a:schemeClr val="accent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608" userDrawn="1">
          <p15:clr>
            <a:srgbClr val="F26B43"/>
          </p15:clr>
        </p15:guide>
        <p15:guide id="2" orient="horz" pos="910" userDrawn="1">
          <p15:clr>
            <a:srgbClr val="F26B43"/>
          </p15:clr>
        </p15:guide>
        <p15:guide id="3" orient="horz" pos="816" userDrawn="1">
          <p15:clr>
            <a:srgbClr val="F26B43"/>
          </p15:clr>
        </p15:guide>
        <p15:guide id="4" orient="horz" pos="177" userDrawn="1">
          <p15:clr>
            <a:srgbClr val="F26B43"/>
          </p15:clr>
        </p15:guide>
        <p15:guide id="5" pos="3840" userDrawn="1">
          <p15:clr>
            <a:srgbClr val="F26B43"/>
          </p15:clr>
        </p15:guide>
        <p15:guide id="6" pos="3912" userDrawn="1">
          <p15:clr>
            <a:srgbClr val="F26B43"/>
          </p15:clr>
        </p15:guide>
        <p15:guide id="7" pos="3768" userDrawn="1">
          <p15:clr>
            <a:srgbClr val="F26B43"/>
          </p15:clr>
        </p15:guide>
        <p15:guide id="8" pos="347" userDrawn="1">
          <p15:clr>
            <a:srgbClr val="F26B43"/>
          </p15:clr>
        </p15:guide>
        <p15:guide id="9" pos="733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77DF0CE-5A88-4482-B636-8EBA651F02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566221-C4F1-4C90-A3F4-993F3FF685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CDA9FE-6A74-4C3E-AEB3-D518DFCC74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5393A1-8E75-4CBA-B346-2157FD3166C1}" type="datetimeFigureOut">
              <a:rPr lang="en-GB" smtClean="0"/>
              <a:t>23/07/2024</a:t>
            </a:fld>
            <a:endParaRPr lang="en-GB" dirty="0"/>
          </a:p>
        </p:txBody>
      </p:sp>
      <p:sp>
        <p:nvSpPr>
          <p:cNvPr id="5" name="Footer Placeholder 4">
            <a:extLst>
              <a:ext uri="{FF2B5EF4-FFF2-40B4-BE49-F238E27FC236}">
                <a16:creationId xmlns:a16="http://schemas.microsoft.com/office/drawing/2014/main" id="{E5BE2495-C63F-4A07-BC5E-91515E932C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86ED72AD-8BC7-48FA-BBC4-0F9C247C19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BB2802-DB21-4160-A43A-392662889AB1}" type="slidenum">
              <a:rPr lang="en-GB" smtClean="0"/>
              <a:t>‹#›</a:t>
            </a:fld>
            <a:endParaRPr lang="en-GB" dirty="0"/>
          </a:p>
        </p:txBody>
      </p:sp>
      <p:sp>
        <p:nvSpPr>
          <p:cNvPr id="8" name="MSIPCMContentMarking" descr="{&quot;HashCode&quot;:-685326706,&quot;Placement&quot;:&quot;Footer&quot;,&quot;Top&quot;:519.343,&quot;Left&quot;:0.0,&quot;SlideWidth&quot;:960,&quot;SlideHeight&quot;:540}">
            <a:extLst>
              <a:ext uri="{FF2B5EF4-FFF2-40B4-BE49-F238E27FC236}">
                <a16:creationId xmlns:a16="http://schemas.microsoft.com/office/drawing/2014/main" id="{9F62FC37-C3BD-4E3A-9C34-D29DBDBC9DCB}"/>
              </a:ext>
            </a:extLst>
          </p:cNvPr>
          <p:cNvSpPr txBox="1"/>
          <p:nvPr userDrawn="1"/>
        </p:nvSpPr>
        <p:spPr>
          <a:xfrm>
            <a:off x="0" y="6595656"/>
            <a:ext cx="1631108" cy="262344"/>
          </a:xfrm>
          <a:prstGeom prst="rect">
            <a:avLst/>
          </a:prstGeom>
          <a:noFill/>
        </p:spPr>
        <p:txBody>
          <a:bodyPr vert="horz" wrap="square" lIns="0" tIns="0" rIns="0" bIns="0" rtlCol="0" anchor="ctr" anchorCtr="1">
            <a:spAutoFit/>
          </a:bodyPr>
          <a:lstStyle/>
          <a:p>
            <a:pPr algn="l">
              <a:spcBef>
                <a:spcPts val="0"/>
              </a:spcBef>
              <a:spcAft>
                <a:spcPts val="0"/>
              </a:spcAft>
            </a:pPr>
            <a:r>
              <a:rPr lang="en-GB" sz="1000">
                <a:solidFill>
                  <a:srgbClr val="000000"/>
                </a:solidFill>
                <a:latin typeface="Calibri" panose="020F0502020204030204" pitchFamily="34" charset="0"/>
              </a:rPr>
              <a:t>Classified: RMG – Internal</a:t>
            </a:r>
          </a:p>
        </p:txBody>
      </p:sp>
    </p:spTree>
    <p:extLst>
      <p:ext uri="{BB962C8B-B14F-4D97-AF65-F5344CB8AC3E}">
        <p14:creationId xmlns:p14="http://schemas.microsoft.com/office/powerpoint/2010/main" val="304412120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67211" y="2529591"/>
            <a:ext cx="2269730" cy="477054"/>
          </a:xfrm>
          <a:prstGeom prst="rect">
            <a:avLst/>
          </a:prstGeom>
        </p:spPr>
        <p:txBody>
          <a:bodyPr wrap="square" lIns="0" tIns="0" rIns="0" bIns="0">
            <a:spAutoFit/>
          </a:bodyPr>
          <a:lstStyle>
            <a:lvl1pPr>
              <a:defRPr sz="3100" b="0" i="0">
                <a:solidFill>
                  <a:srgbClr val="B70E13"/>
                </a:solidFill>
                <a:latin typeface="DIN 2014"/>
                <a:cs typeface="DIN 2014"/>
              </a:defRPr>
            </a:lvl1pPr>
          </a:lstStyle>
          <a:p>
            <a:endParaRPr/>
          </a:p>
        </p:txBody>
      </p:sp>
      <p:sp>
        <p:nvSpPr>
          <p:cNvPr id="3" name="Holder 3"/>
          <p:cNvSpPr>
            <a:spLocks noGrp="1"/>
          </p:cNvSpPr>
          <p:nvPr>
            <p:ph type="body" idx="1"/>
          </p:nvPr>
        </p:nvSpPr>
        <p:spPr>
          <a:xfrm>
            <a:off x="609600" y="1577340"/>
            <a:ext cx="109728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276999"/>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7/23/2024</a:t>
            </a:fld>
            <a:endParaRPr lang="en-US" dirty="0"/>
          </a:p>
        </p:txBody>
      </p:sp>
      <p:sp>
        <p:nvSpPr>
          <p:cNvPr id="6" name="Holder 6"/>
          <p:cNvSpPr>
            <a:spLocks noGrp="1"/>
          </p:cNvSpPr>
          <p:nvPr>
            <p:ph type="sldNum" sz="quarter" idx="7"/>
          </p:nvPr>
        </p:nvSpPr>
        <p:spPr>
          <a:xfrm>
            <a:off x="8778241" y="6377940"/>
            <a:ext cx="280416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
        <p:nvSpPr>
          <p:cNvPr id="7" name="MSIPCMContentMarking" descr="{&quot;HashCode&quot;:-685326706,&quot;Placement&quot;:&quot;Footer&quot;,&quot;Top&quot;:869.843,&quot;Left&quot;:0.0,&quot;SlideWidth&quot;:1583,&quot;SlideHeight&quot;:890}">
            <a:extLst>
              <a:ext uri="{FF2B5EF4-FFF2-40B4-BE49-F238E27FC236}">
                <a16:creationId xmlns:a16="http://schemas.microsoft.com/office/drawing/2014/main" id="{78E965C6-4A1D-4A15-BE60-34A84A553372}"/>
              </a:ext>
            </a:extLst>
          </p:cNvPr>
          <p:cNvSpPr txBox="1"/>
          <p:nvPr userDrawn="1"/>
        </p:nvSpPr>
        <p:spPr>
          <a:xfrm>
            <a:off x="0" y="6731842"/>
            <a:ext cx="989175" cy="93231"/>
          </a:xfrm>
          <a:prstGeom prst="rect">
            <a:avLst/>
          </a:prstGeom>
          <a:noFill/>
        </p:spPr>
        <p:txBody>
          <a:bodyPr vert="horz" wrap="square" lIns="0" tIns="0" rIns="0" bIns="0" rtlCol="0" anchor="ctr" anchorCtr="1">
            <a:spAutoFit/>
          </a:bodyPr>
          <a:lstStyle/>
          <a:p>
            <a:pPr algn="l">
              <a:spcBef>
                <a:spcPts val="0"/>
              </a:spcBef>
              <a:spcAft>
                <a:spcPts val="0"/>
              </a:spcAft>
            </a:pPr>
            <a:r>
              <a:rPr lang="en-GB" sz="606" dirty="0">
                <a:solidFill>
                  <a:srgbClr val="000000"/>
                </a:solidFill>
                <a:latin typeface="Calibri" panose="020F0502020204030204" pitchFamily="34" charset="0"/>
              </a:rPr>
              <a:t>Classified: RMG – Internal</a:t>
            </a:r>
          </a:p>
        </p:txBody>
      </p:sp>
    </p:spTree>
    <p:extLst>
      <p:ext uri="{BB962C8B-B14F-4D97-AF65-F5344CB8AC3E}">
        <p14:creationId xmlns:p14="http://schemas.microsoft.com/office/powerpoint/2010/main" val="302744099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Lst>
  <p:txStyles>
    <p:titleStyle>
      <a:lvl1pPr>
        <a:defRPr>
          <a:latin typeface="+mj-lt"/>
          <a:ea typeface="+mj-ea"/>
          <a:cs typeface="+mj-cs"/>
        </a:defRPr>
      </a:lvl1pPr>
    </p:titleStyle>
    <p:body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www.royalmail.com/"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27" y="0"/>
            <a:ext cx="12191144" cy="6857615"/>
          </a:xfrm>
          <a:custGeom>
            <a:avLst/>
            <a:gdLst/>
            <a:ahLst/>
            <a:cxnLst/>
            <a:rect l="l" t="t" r="r" b="b"/>
            <a:pathLst>
              <a:path w="20104100" h="11308715">
                <a:moveTo>
                  <a:pt x="20104099" y="0"/>
                </a:moveTo>
                <a:lnTo>
                  <a:pt x="0" y="0"/>
                </a:lnTo>
                <a:lnTo>
                  <a:pt x="0" y="11308556"/>
                </a:lnTo>
                <a:lnTo>
                  <a:pt x="20104099" y="11308556"/>
                </a:lnTo>
                <a:lnTo>
                  <a:pt x="20104099" y="0"/>
                </a:lnTo>
                <a:close/>
              </a:path>
            </a:pathLst>
          </a:custGeom>
          <a:solidFill>
            <a:srgbClr val="D40816"/>
          </a:solidFill>
        </p:spPr>
        <p:txBody>
          <a:bodyPr wrap="square" lIns="0" tIns="0" rIns="0" bIns="0" rtlCol="0"/>
          <a:lstStyle/>
          <a:p>
            <a:pPr defTabSz="554492"/>
            <a:endParaRPr sz="1092" kern="0" dirty="0">
              <a:solidFill>
                <a:sysClr val="windowText" lastClr="000000"/>
              </a:solidFill>
            </a:endParaRPr>
          </a:p>
        </p:txBody>
      </p:sp>
      <p:sp>
        <p:nvSpPr>
          <p:cNvPr id="3" name="object 3"/>
          <p:cNvSpPr txBox="1">
            <a:spLocks noGrp="1"/>
          </p:cNvSpPr>
          <p:nvPr>
            <p:ph type="title"/>
          </p:nvPr>
        </p:nvSpPr>
        <p:spPr>
          <a:xfrm>
            <a:off x="1762659" y="2521376"/>
            <a:ext cx="8666682" cy="3332626"/>
          </a:xfrm>
          <a:prstGeom prst="rect">
            <a:avLst/>
          </a:prstGeom>
        </p:spPr>
        <p:txBody>
          <a:bodyPr vert="horz" wrap="square" lIns="0" tIns="10397" rIns="0" bIns="0" rtlCol="0">
            <a:spAutoFit/>
          </a:bodyPr>
          <a:lstStyle/>
          <a:p>
            <a:pPr algn="ctr"/>
            <a:r>
              <a:rPr lang="en-GB" sz="4366" dirty="0">
                <a:solidFill>
                  <a:srgbClr val="FFFFFF"/>
                </a:solidFill>
                <a:latin typeface="+mj-lt"/>
                <a:cs typeface="Arial" panose="020B0604020202020204" pitchFamily="34" charset="0"/>
              </a:rPr>
              <a:t>‘Out of Specification’ Conversion</a:t>
            </a:r>
            <a:br>
              <a:rPr lang="en-GB" sz="4366" dirty="0">
                <a:solidFill>
                  <a:srgbClr val="FFFFFF"/>
                </a:solidFill>
                <a:latin typeface="+mj-lt"/>
                <a:cs typeface="Arial" panose="020B0604020202020204" pitchFamily="34" charset="0"/>
              </a:rPr>
            </a:br>
            <a:r>
              <a:rPr lang="en-GB" sz="2426" dirty="0">
                <a:solidFill>
                  <a:schemeClr val="bg2"/>
                </a:solidFill>
                <a:latin typeface="+mj-lt"/>
              </a:rPr>
              <a:t>Mail requiring manual sortation, or processing in a less efficient manner, due to being out of specification</a:t>
            </a:r>
            <a:br>
              <a:rPr lang="en-GB" sz="2426" dirty="0">
                <a:solidFill>
                  <a:schemeClr val="bg2"/>
                </a:solidFill>
                <a:latin typeface="+mj-lt"/>
              </a:rPr>
            </a:br>
            <a:br>
              <a:rPr lang="en-GB" sz="2426" dirty="0">
                <a:solidFill>
                  <a:schemeClr val="bg2"/>
                </a:solidFill>
                <a:latin typeface="+mj-lt"/>
              </a:rPr>
            </a:br>
            <a:br>
              <a:rPr lang="en-GB" sz="2911" dirty="0">
                <a:solidFill>
                  <a:schemeClr val="bg2"/>
                </a:solidFill>
                <a:latin typeface="+mj-lt"/>
              </a:rPr>
            </a:br>
            <a:r>
              <a:rPr lang="en-GB" sz="2668" dirty="0">
                <a:solidFill>
                  <a:schemeClr val="bg2"/>
                </a:solidFill>
                <a:latin typeface="+mj-lt"/>
              </a:rPr>
              <a:t>From  2</a:t>
            </a:r>
            <a:r>
              <a:rPr lang="en-GB" sz="2668" baseline="30000" dirty="0">
                <a:solidFill>
                  <a:schemeClr val="bg2"/>
                </a:solidFill>
                <a:latin typeface="+mj-lt"/>
              </a:rPr>
              <a:t>nd</a:t>
            </a:r>
            <a:r>
              <a:rPr lang="en-GB" sz="2668" dirty="0">
                <a:solidFill>
                  <a:schemeClr val="bg2"/>
                </a:solidFill>
                <a:latin typeface="+mj-lt"/>
              </a:rPr>
              <a:t> September 2024</a:t>
            </a:r>
            <a:br>
              <a:rPr lang="en-GB" sz="4002" dirty="0">
                <a:latin typeface="+mj-lt"/>
              </a:rPr>
            </a:br>
            <a:endParaRPr lang="en-GB" sz="4366" b="1" dirty="0">
              <a:latin typeface="+mj-lt"/>
              <a:cs typeface="Arial"/>
            </a:endParaRPr>
          </a:p>
        </p:txBody>
      </p:sp>
      <p:pic>
        <p:nvPicPr>
          <p:cNvPr id="5" name="object 5"/>
          <p:cNvPicPr/>
          <p:nvPr/>
        </p:nvPicPr>
        <p:blipFill>
          <a:blip r:embed="rId2" cstate="print"/>
          <a:stretch>
            <a:fillRect/>
          </a:stretch>
        </p:blipFill>
        <p:spPr>
          <a:xfrm>
            <a:off x="428" y="3905453"/>
            <a:ext cx="12191145" cy="903952"/>
          </a:xfrm>
          <a:prstGeom prst="rect">
            <a:avLst/>
          </a:prstGeom>
        </p:spPr>
      </p:pic>
      <p:pic>
        <p:nvPicPr>
          <p:cNvPr id="11" name="object 11"/>
          <p:cNvPicPr/>
          <p:nvPr/>
        </p:nvPicPr>
        <p:blipFill>
          <a:blip r:embed="rId3" cstate="print"/>
          <a:stretch>
            <a:fillRect/>
          </a:stretch>
        </p:blipFill>
        <p:spPr>
          <a:xfrm>
            <a:off x="5307473" y="1296609"/>
            <a:ext cx="1577053" cy="121831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p:txBody>
          <a:bodyPr/>
          <a:lstStyle/>
          <a:p>
            <a:fld id="{F8DEEF1C-85D8-4622-96D6-431C752B733C}" type="slidenum">
              <a:rPr lang="en-GB" smtClean="0"/>
              <a:pPr/>
              <a:t>10</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Timings &amp; Rationale</a:t>
            </a:r>
          </a:p>
        </p:txBody>
      </p:sp>
      <p:sp>
        <p:nvSpPr>
          <p:cNvPr id="10" name="TextBox 9">
            <a:extLst>
              <a:ext uri="{FF2B5EF4-FFF2-40B4-BE49-F238E27FC236}">
                <a16:creationId xmlns:a16="http://schemas.microsoft.com/office/drawing/2014/main" id="{8CB35A7B-9E60-233A-6AE8-1DD19FB85E1E}"/>
              </a:ext>
            </a:extLst>
          </p:cNvPr>
          <p:cNvSpPr txBox="1"/>
          <p:nvPr/>
        </p:nvSpPr>
        <p:spPr>
          <a:xfrm>
            <a:off x="639619" y="1316516"/>
            <a:ext cx="10610272" cy="307777"/>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When is the charge being introduced. </a:t>
            </a:r>
            <a:endParaRPr lang="en-GB"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639619" y="1615047"/>
            <a:ext cx="10434781" cy="369332"/>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We confirmed a go live date of 2</a:t>
            </a:r>
            <a:r>
              <a:rPr lang="en-GB" sz="1400" b="0" i="0" u="none" strike="noStrike" baseline="30000" dirty="0">
                <a:solidFill>
                  <a:srgbClr val="000000"/>
                </a:solidFill>
                <a:effectLst/>
                <a:latin typeface="Calibri Light" panose="020F0302020204030204" pitchFamily="34" charset="0"/>
              </a:rPr>
              <a:t>nd</a:t>
            </a:r>
            <a:r>
              <a:rPr lang="en-GB" sz="1400" b="0" i="0" u="none" strike="noStrike" dirty="0">
                <a:solidFill>
                  <a:srgbClr val="000000"/>
                </a:solidFill>
                <a:effectLst/>
                <a:latin typeface="Calibri Light" panose="020F0302020204030204" pitchFamily="34" charset="0"/>
              </a:rPr>
              <a:t> September 2024, which gives the industry more time to identify and resolve issues.</a:t>
            </a:r>
            <a:r>
              <a:rPr lang="en-GB" dirty="0">
                <a:effectLst/>
              </a:rPr>
              <a:t> </a:t>
            </a:r>
            <a:endParaRPr lang="en-GB" dirty="0"/>
          </a:p>
        </p:txBody>
      </p:sp>
      <p:sp>
        <p:nvSpPr>
          <p:cNvPr id="14" name="TextBox 13">
            <a:extLst>
              <a:ext uri="{FF2B5EF4-FFF2-40B4-BE49-F238E27FC236}">
                <a16:creationId xmlns:a16="http://schemas.microsoft.com/office/drawing/2014/main" id="{32FECD80-D2A4-68A2-3089-5B04E3DCD936}"/>
              </a:ext>
            </a:extLst>
          </p:cNvPr>
          <p:cNvSpPr txBox="1"/>
          <p:nvPr/>
        </p:nvSpPr>
        <p:spPr>
          <a:xfrm>
            <a:off x="639618" y="3198822"/>
            <a:ext cx="10610271" cy="307777"/>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Is there a grace period? </a:t>
            </a:r>
            <a:endParaRPr lang="en-GB" sz="1400" dirty="0"/>
          </a:p>
        </p:txBody>
      </p:sp>
      <p:sp>
        <p:nvSpPr>
          <p:cNvPr id="16" name="TextBox 15">
            <a:extLst>
              <a:ext uri="{FF2B5EF4-FFF2-40B4-BE49-F238E27FC236}">
                <a16:creationId xmlns:a16="http://schemas.microsoft.com/office/drawing/2014/main" id="{89BB5B47-C020-16B4-A49C-AEE08E41B1AB}"/>
              </a:ext>
            </a:extLst>
          </p:cNvPr>
          <p:cNvSpPr txBox="1"/>
          <p:nvPr/>
        </p:nvSpPr>
        <p:spPr>
          <a:xfrm>
            <a:off x="556684" y="3570169"/>
            <a:ext cx="10259098" cy="307777"/>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We do not propose a ‘grace period’ from the launch date. </a:t>
            </a:r>
            <a:endParaRPr lang="en-GB" sz="1400" dirty="0"/>
          </a:p>
        </p:txBody>
      </p:sp>
      <p:sp>
        <p:nvSpPr>
          <p:cNvPr id="18" name="TextBox 17">
            <a:extLst>
              <a:ext uri="{FF2B5EF4-FFF2-40B4-BE49-F238E27FC236}">
                <a16:creationId xmlns:a16="http://schemas.microsoft.com/office/drawing/2014/main" id="{5B31A8B7-8B56-1DC5-5A5E-91C0F2D88191}"/>
              </a:ext>
            </a:extLst>
          </p:cNvPr>
          <p:cNvSpPr txBox="1"/>
          <p:nvPr/>
        </p:nvSpPr>
        <p:spPr>
          <a:xfrm>
            <a:off x="639618" y="4004180"/>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Why is there no grace period?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610753" y="4328014"/>
            <a:ext cx="10610272" cy="1384995"/>
          </a:xfrm>
          <a:prstGeom prst="rect">
            <a:avLst/>
          </a:prstGeom>
          <a:noFill/>
        </p:spPr>
        <p:txBody>
          <a:bodyPr wrap="square">
            <a:spAutoFit/>
          </a:bodyPr>
          <a:lstStyle/>
          <a:p>
            <a:pPr marL="285750" indent="-285750">
              <a:buFont typeface="Arial" panose="020B0604020202020204" pitchFamily="34" charset="0"/>
              <a:buChar char="•"/>
            </a:pPr>
            <a:r>
              <a:rPr lang="en-GB" sz="1400" b="0" i="0" u="none" strike="noStrike" dirty="0">
                <a:solidFill>
                  <a:srgbClr val="000000"/>
                </a:solidFill>
                <a:effectLst/>
                <a:latin typeface="Calibri Light" panose="020F0302020204030204" pitchFamily="34" charset="0"/>
              </a:rPr>
              <a:t>Many of the mailings which are problematic to process have been raised with the Network Access contract holder, some mail producers and some end clients for over 12-24 months</a:t>
            </a:r>
            <a:r>
              <a:rPr lang="en-GB" sz="1400" dirty="0">
                <a:solidFill>
                  <a:srgbClr val="000000"/>
                </a:solidFill>
                <a:latin typeface="Calibri Light" panose="020F0302020204030204" pitchFamily="34" charset="0"/>
              </a:rPr>
              <a:t>.</a:t>
            </a:r>
            <a:endParaRPr lang="en-GB" sz="1400" b="0" i="0" u="none" strike="noStrike" dirty="0">
              <a:solidFill>
                <a:srgbClr val="000000"/>
              </a:solidFill>
              <a:effectLst/>
              <a:latin typeface="Calibri Light" panose="020F0302020204030204" pitchFamily="34" charset="0"/>
            </a:endParaRPr>
          </a:p>
          <a:p>
            <a:pPr marL="285750" indent="-285750">
              <a:buFont typeface="Arial" panose="020B0604020202020204" pitchFamily="34" charset="0"/>
              <a:buChar char="•"/>
            </a:pPr>
            <a:r>
              <a:rPr lang="en-GB" sz="1400" b="0" i="0" u="none" strike="noStrike" dirty="0">
                <a:solidFill>
                  <a:srgbClr val="000000"/>
                </a:solidFill>
                <a:effectLst/>
                <a:latin typeface="Calibri Light" panose="020F0302020204030204" pitchFamily="34" charset="0"/>
              </a:rPr>
              <a:t>There are some common themes in terms of problematic postings such as sealing and design of one-piece mailers, location and application of tab seals and flexibility.  One would expect that, once the customer/producer/bill payer was aware of the issue</a:t>
            </a:r>
            <a:r>
              <a:rPr lang="en-GB" sz="1400" dirty="0">
                <a:solidFill>
                  <a:srgbClr val="000000"/>
                </a:solidFill>
                <a:latin typeface="Calibri Light" panose="020F0302020204030204" pitchFamily="34" charset="0"/>
              </a:rPr>
              <a:t> and </a:t>
            </a:r>
            <a:r>
              <a:rPr lang="en-GB" sz="1400" b="0" i="0" u="none" strike="noStrike" dirty="0">
                <a:solidFill>
                  <a:srgbClr val="000000"/>
                </a:solidFill>
                <a:effectLst/>
                <a:latin typeface="Calibri Light" panose="020F0302020204030204" pitchFamily="34" charset="0"/>
              </a:rPr>
              <a:t>solution it could be applied to other mailings. </a:t>
            </a:r>
            <a:endParaRPr lang="en-GB" sz="1400" dirty="0">
              <a:solidFill>
                <a:srgbClr val="000000"/>
              </a:solidFill>
              <a:latin typeface="Calibri Light" panose="020F0302020204030204" pitchFamily="34" charset="0"/>
            </a:endParaRPr>
          </a:p>
          <a:p>
            <a:pPr marL="285750" indent="-285750">
              <a:buFont typeface="Arial" panose="020B0604020202020204" pitchFamily="34" charset="0"/>
              <a:buChar char="•"/>
            </a:pPr>
            <a:r>
              <a:rPr lang="en-GB" sz="1400" dirty="0">
                <a:solidFill>
                  <a:srgbClr val="000000"/>
                </a:solidFill>
                <a:latin typeface="Calibri Light" panose="020F0302020204030204" pitchFamily="34" charset="0"/>
              </a:rPr>
              <a:t>Customers have been getting ‘advisory notes since April and still have until September to make the changes.</a:t>
            </a:r>
            <a:endParaRPr lang="en-GB" sz="1400" dirty="0"/>
          </a:p>
        </p:txBody>
      </p:sp>
      <p:sp>
        <p:nvSpPr>
          <p:cNvPr id="22" name="TextBox 21">
            <a:extLst>
              <a:ext uri="{FF2B5EF4-FFF2-40B4-BE49-F238E27FC236}">
                <a16:creationId xmlns:a16="http://schemas.microsoft.com/office/drawing/2014/main" id="{65CE9CEB-B67C-9DC5-0220-51F3020A9D05}"/>
              </a:ext>
            </a:extLst>
          </p:cNvPr>
          <p:cNvSpPr txBox="1"/>
          <p:nvPr/>
        </p:nvSpPr>
        <p:spPr>
          <a:xfrm>
            <a:off x="639619" y="2122885"/>
            <a:ext cx="10667998" cy="318836"/>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Why  has Royal Mail decided to start converting charges for ‘out of specification’ non-compliances? </a:t>
            </a:r>
            <a:endParaRPr lang="en-GB" sz="1400" dirty="0">
              <a:solidFill>
                <a:schemeClr val="bg1"/>
              </a:solidFill>
            </a:endParaRPr>
          </a:p>
        </p:txBody>
      </p:sp>
      <p:sp>
        <p:nvSpPr>
          <p:cNvPr id="24" name="TextBox 23">
            <a:extLst>
              <a:ext uri="{FF2B5EF4-FFF2-40B4-BE49-F238E27FC236}">
                <a16:creationId xmlns:a16="http://schemas.microsoft.com/office/drawing/2014/main" id="{EA4A3316-0CB1-39AD-3678-C7A50769C153}"/>
              </a:ext>
            </a:extLst>
          </p:cNvPr>
          <p:cNvSpPr txBox="1"/>
          <p:nvPr/>
        </p:nvSpPr>
        <p:spPr>
          <a:xfrm>
            <a:off x="610753" y="2440257"/>
            <a:ext cx="10667999" cy="534064"/>
          </a:xfrm>
          <a:prstGeom prst="rect">
            <a:avLst/>
          </a:prstGeom>
          <a:noFill/>
        </p:spPr>
        <p:txBody>
          <a:bodyPr wrap="square">
            <a:spAutoFit/>
          </a:bodyPr>
          <a:lstStyle/>
          <a:p>
            <a:r>
              <a:rPr lang="en-GB" sz="1400" b="0" i="0" u="none" strike="noStrike" dirty="0">
                <a:solidFill>
                  <a:srgbClr val="000000"/>
                </a:solidFill>
                <a:effectLst/>
                <a:latin typeface="+mj-lt"/>
              </a:rPr>
              <a:t>Mail which has to be, due to design or production, manually sorted or processed on the wrong machine does not reflect the actual read rate %.  This in turn results in mail being processed, without adjustments, at a cost which does not reflect the postage paid.</a:t>
            </a:r>
            <a:r>
              <a:rPr lang="en-GB" sz="1400" dirty="0">
                <a:latin typeface="+mj-lt"/>
              </a:rPr>
              <a:t> </a:t>
            </a:r>
          </a:p>
        </p:txBody>
      </p:sp>
    </p:spTree>
    <p:extLst>
      <p:ext uri="{BB962C8B-B14F-4D97-AF65-F5344CB8AC3E}">
        <p14:creationId xmlns:p14="http://schemas.microsoft.com/office/powerpoint/2010/main" val="2768704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a:xfrm>
            <a:off x="556686" y="6560562"/>
            <a:ext cx="1247113" cy="241002"/>
          </a:xfrm>
        </p:spPr>
        <p:txBody>
          <a:bodyPr/>
          <a:lstStyle/>
          <a:p>
            <a:fld id="{F8DEEF1C-85D8-4622-96D6-431C752B733C}" type="slidenum">
              <a:rPr lang="en-GB" smtClean="0"/>
              <a:pPr/>
              <a:t>11</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Pricing</a:t>
            </a:r>
          </a:p>
        </p:txBody>
      </p:sp>
      <p:sp>
        <p:nvSpPr>
          <p:cNvPr id="10" name="TextBox 9">
            <a:extLst>
              <a:ext uri="{FF2B5EF4-FFF2-40B4-BE49-F238E27FC236}">
                <a16:creationId xmlns:a16="http://schemas.microsoft.com/office/drawing/2014/main" id="{8CB35A7B-9E60-233A-6AE8-1DD19FB85E1E}"/>
              </a:ext>
            </a:extLst>
          </p:cNvPr>
          <p:cNvSpPr txBox="1"/>
          <p:nvPr/>
        </p:nvSpPr>
        <p:spPr>
          <a:xfrm>
            <a:off x="639619" y="1019060"/>
            <a:ext cx="10324793" cy="307777"/>
          </a:xfrm>
          <a:prstGeom prst="rect">
            <a:avLst/>
          </a:prstGeom>
          <a:solidFill>
            <a:schemeClr val="tx2"/>
          </a:solidFill>
        </p:spPr>
        <p:txBody>
          <a:bodyPr wrap="square">
            <a:spAutoFit/>
          </a:bodyPr>
          <a:lstStyle/>
          <a:p>
            <a:r>
              <a:rPr lang="en-GB" sz="1400" b="1" i="0" u="none" strike="noStrike" dirty="0">
                <a:solidFill>
                  <a:schemeClr val="bg1"/>
                </a:solidFill>
                <a:effectLst/>
              </a:rPr>
              <a:t>Q. </a:t>
            </a:r>
            <a:r>
              <a:rPr lang="en-GB" sz="1400" b="1" i="0" u="none" strike="noStrike" dirty="0">
                <a:solidFill>
                  <a:srgbClr val="FFFFFF"/>
                </a:solidFill>
                <a:effectLst/>
              </a:rPr>
              <a:t>Will my entire mailing be changed to another format? </a:t>
            </a:r>
            <a:endParaRPr lang="en-GB" sz="1400"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639619" y="1317590"/>
            <a:ext cx="10324793" cy="954107"/>
          </a:xfrm>
          <a:prstGeom prst="rect">
            <a:avLst/>
          </a:prstGeom>
          <a:noFill/>
        </p:spPr>
        <p:txBody>
          <a:bodyPr wrap="square">
            <a:spAutoFit/>
          </a:bodyPr>
          <a:lstStyle/>
          <a:p>
            <a:r>
              <a:rPr lang="en-GB" sz="1400" b="0" i="0" u="none" strike="noStrike" dirty="0">
                <a:solidFill>
                  <a:srgbClr val="000000"/>
                </a:solidFill>
                <a:effectLst/>
                <a:latin typeface="+mj-lt"/>
              </a:rPr>
              <a:t>No, not necessarily. </a:t>
            </a:r>
          </a:p>
          <a:p>
            <a:r>
              <a:rPr lang="en-GB" sz="1400" b="0" i="0" u="none" strike="noStrike" dirty="0">
                <a:solidFill>
                  <a:srgbClr val="000000"/>
                </a:solidFill>
                <a:effectLst/>
                <a:latin typeface="+mj-lt"/>
              </a:rPr>
              <a:t>We will only consider those items which (a) have not been seen and (b) which have had to be sorted on a different machine. </a:t>
            </a:r>
          </a:p>
          <a:p>
            <a:r>
              <a:rPr lang="en-GB" sz="1400" dirty="0">
                <a:solidFill>
                  <a:srgbClr val="000000"/>
                </a:solidFill>
                <a:latin typeface="+mj-lt"/>
              </a:rPr>
              <a:t>Our operational teams try hard to get the items through the right automation despite being presented with mail that is out of specification, but this is not always possible.  The charge is applied to the out of specification volumes we have been unable to process correctly.</a:t>
            </a:r>
            <a:endParaRPr lang="en-GB" sz="1400" dirty="0">
              <a:latin typeface="+mj-lt"/>
            </a:endParaRPr>
          </a:p>
        </p:txBody>
      </p:sp>
      <p:sp>
        <p:nvSpPr>
          <p:cNvPr id="14" name="TextBox 13">
            <a:extLst>
              <a:ext uri="{FF2B5EF4-FFF2-40B4-BE49-F238E27FC236}">
                <a16:creationId xmlns:a16="http://schemas.microsoft.com/office/drawing/2014/main" id="{32FECD80-D2A4-68A2-3089-5B04E3DCD936}"/>
              </a:ext>
            </a:extLst>
          </p:cNvPr>
          <p:cNvSpPr txBox="1"/>
          <p:nvPr/>
        </p:nvSpPr>
        <p:spPr>
          <a:xfrm>
            <a:off x="639619" y="3209839"/>
            <a:ext cx="10324794" cy="307777"/>
          </a:xfrm>
          <a:prstGeom prst="rect">
            <a:avLst/>
          </a:prstGeom>
          <a:solidFill>
            <a:schemeClr val="tx2"/>
          </a:solidFill>
        </p:spPr>
        <p:txBody>
          <a:bodyPr wrap="square">
            <a:spAutoFit/>
          </a:bodyPr>
          <a:lstStyle/>
          <a:p>
            <a:r>
              <a:rPr lang="en-GB" sz="1400" b="1" dirty="0">
                <a:solidFill>
                  <a:srgbClr val="FFFFFF"/>
                </a:solidFill>
              </a:rPr>
              <a:t>Q. Why are you charging me Large Letter format? </a:t>
            </a:r>
            <a:endParaRPr lang="en-GB" sz="1400" dirty="0"/>
          </a:p>
        </p:txBody>
      </p:sp>
      <p:sp>
        <p:nvSpPr>
          <p:cNvPr id="16" name="TextBox 15">
            <a:extLst>
              <a:ext uri="{FF2B5EF4-FFF2-40B4-BE49-F238E27FC236}">
                <a16:creationId xmlns:a16="http://schemas.microsoft.com/office/drawing/2014/main" id="{89BB5B47-C020-16B4-A49C-AEE08E41B1AB}"/>
              </a:ext>
            </a:extLst>
          </p:cNvPr>
          <p:cNvSpPr txBox="1"/>
          <p:nvPr/>
        </p:nvSpPr>
        <p:spPr>
          <a:xfrm>
            <a:off x="639618" y="3524202"/>
            <a:ext cx="10259098" cy="523220"/>
          </a:xfrm>
          <a:prstGeom prst="rect">
            <a:avLst/>
          </a:prstGeom>
          <a:noFill/>
        </p:spPr>
        <p:txBody>
          <a:bodyPr wrap="square">
            <a:spAutoFit/>
          </a:bodyPr>
          <a:lstStyle/>
          <a:p>
            <a:r>
              <a:rPr lang="en-GB" sz="1400" dirty="0">
                <a:solidFill>
                  <a:schemeClr val="bg2"/>
                </a:solidFill>
                <a:latin typeface="+mj-lt"/>
                <a:cs typeface="Calibri Light" panose="020F0302020204030204" pitchFamily="34" charset="0"/>
              </a:rPr>
              <a:t>Under the Access Letters Contract, Royal Mail has the right to convert charges to the applicable charge for the product which the mailing items meet.  Additionally, t</a:t>
            </a:r>
            <a:r>
              <a:rPr lang="en-GB" sz="1400" b="0" i="0" u="none" strike="noStrike" dirty="0">
                <a:solidFill>
                  <a:schemeClr val="bg2"/>
                </a:solidFill>
                <a:effectLst/>
                <a:latin typeface="+mj-lt"/>
                <a:cs typeface="Calibri Light" panose="020F0302020204030204" pitchFamily="34" charset="0"/>
              </a:rPr>
              <a:t>he principle of Mailmark is to apply charges at the next best priced product. </a:t>
            </a:r>
            <a:endParaRPr lang="en-GB" sz="1400" dirty="0">
              <a:solidFill>
                <a:schemeClr val="bg2"/>
              </a:solidFill>
              <a:latin typeface="+mj-lt"/>
              <a:cs typeface="Calibri Light" panose="020F0302020204030204" pitchFamily="34" charset="0"/>
            </a:endParaRPr>
          </a:p>
        </p:txBody>
      </p:sp>
      <p:sp>
        <p:nvSpPr>
          <p:cNvPr id="18" name="TextBox 17">
            <a:extLst>
              <a:ext uri="{FF2B5EF4-FFF2-40B4-BE49-F238E27FC236}">
                <a16:creationId xmlns:a16="http://schemas.microsoft.com/office/drawing/2014/main" id="{5B31A8B7-8B56-1DC5-5A5E-91C0F2D88191}"/>
              </a:ext>
            </a:extLst>
          </p:cNvPr>
          <p:cNvSpPr txBox="1"/>
          <p:nvPr/>
        </p:nvSpPr>
        <p:spPr>
          <a:xfrm>
            <a:off x="639618" y="3990752"/>
            <a:ext cx="10324793" cy="307777"/>
          </a:xfrm>
          <a:prstGeom prst="rect">
            <a:avLst/>
          </a:prstGeom>
          <a:solidFill>
            <a:schemeClr val="tx2"/>
          </a:solidFill>
        </p:spPr>
        <p:txBody>
          <a:bodyPr wrap="square">
            <a:spAutoFit/>
          </a:bodyPr>
          <a:lstStyle/>
          <a:p>
            <a:r>
              <a:rPr lang="en-GB" sz="1400" b="1" dirty="0">
                <a:solidFill>
                  <a:srgbClr val="FFFFFF"/>
                </a:solidFill>
              </a:rPr>
              <a:t>Q. </a:t>
            </a:r>
            <a:r>
              <a:rPr lang="en-GB" sz="1400" b="1" i="0" u="none" strike="noStrike" dirty="0">
                <a:solidFill>
                  <a:srgbClr val="FFFFFF"/>
                </a:solidFill>
                <a:effectLst/>
              </a:rPr>
              <a:t>Why are Advertising Letters in bags not being charged as Large Letters?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610753" y="4309189"/>
            <a:ext cx="10610272" cy="523220"/>
          </a:xfrm>
          <a:prstGeom prst="rect">
            <a:avLst/>
          </a:prstGeom>
          <a:noFill/>
        </p:spPr>
        <p:txBody>
          <a:bodyPr wrap="square">
            <a:spAutoFit/>
          </a:bodyPr>
          <a:lstStyle/>
          <a:p>
            <a:r>
              <a:rPr lang="en-GB" sz="1400" dirty="0">
                <a:solidFill>
                  <a:srgbClr val="000000"/>
                </a:solidFill>
                <a:latin typeface="+mj-lt"/>
              </a:rPr>
              <a:t>T</a:t>
            </a:r>
            <a:r>
              <a:rPr lang="en-GB" sz="1400" b="0" i="0" u="none" strike="noStrike" dirty="0">
                <a:solidFill>
                  <a:srgbClr val="000000"/>
                </a:solidFill>
                <a:effectLst/>
                <a:latin typeface="+mj-lt"/>
              </a:rPr>
              <a:t>he principle of Mailmark to apply charges at the next best priced product. In the case of Adverting Letters this is Manual Advertising Letters in bags.</a:t>
            </a:r>
            <a:endParaRPr lang="en-GB" sz="1400" dirty="0">
              <a:latin typeface="+mj-lt"/>
            </a:endParaRPr>
          </a:p>
        </p:txBody>
      </p:sp>
      <p:sp>
        <p:nvSpPr>
          <p:cNvPr id="22" name="TextBox 21">
            <a:extLst>
              <a:ext uri="{FF2B5EF4-FFF2-40B4-BE49-F238E27FC236}">
                <a16:creationId xmlns:a16="http://schemas.microsoft.com/office/drawing/2014/main" id="{65CE9CEB-B67C-9DC5-0220-51F3020A9D05}"/>
              </a:ext>
            </a:extLst>
          </p:cNvPr>
          <p:cNvSpPr txBox="1"/>
          <p:nvPr/>
        </p:nvSpPr>
        <p:spPr>
          <a:xfrm>
            <a:off x="639619" y="2283877"/>
            <a:ext cx="10324793" cy="307777"/>
          </a:xfrm>
          <a:prstGeom prst="rect">
            <a:avLst/>
          </a:prstGeom>
          <a:solidFill>
            <a:schemeClr val="tx2"/>
          </a:solidFill>
        </p:spPr>
        <p:txBody>
          <a:bodyPr wrap="square">
            <a:spAutoFit/>
          </a:bodyPr>
          <a:lstStyle/>
          <a:p>
            <a:r>
              <a:rPr lang="en-GB" sz="1400" b="1" i="0" u="none" strike="noStrike" dirty="0">
                <a:solidFill>
                  <a:schemeClr val="bg1"/>
                </a:solidFill>
                <a:effectLst/>
              </a:rPr>
              <a:t>Q. Which items may have charges applied? </a:t>
            </a:r>
            <a:endParaRPr lang="en-GB" sz="1400" dirty="0">
              <a:solidFill>
                <a:schemeClr val="bg1"/>
              </a:solidFill>
            </a:endParaRPr>
          </a:p>
        </p:txBody>
      </p:sp>
      <p:sp>
        <p:nvSpPr>
          <p:cNvPr id="24" name="TextBox 23">
            <a:extLst>
              <a:ext uri="{FF2B5EF4-FFF2-40B4-BE49-F238E27FC236}">
                <a16:creationId xmlns:a16="http://schemas.microsoft.com/office/drawing/2014/main" id="{EA4A3316-0CB1-39AD-3678-C7A50769C153}"/>
              </a:ext>
            </a:extLst>
          </p:cNvPr>
          <p:cNvSpPr txBox="1"/>
          <p:nvPr/>
        </p:nvSpPr>
        <p:spPr>
          <a:xfrm>
            <a:off x="610753" y="2604892"/>
            <a:ext cx="10353659" cy="534064"/>
          </a:xfrm>
          <a:prstGeom prst="rect">
            <a:avLst/>
          </a:prstGeom>
          <a:noFill/>
        </p:spPr>
        <p:txBody>
          <a:bodyPr wrap="square">
            <a:spAutoFit/>
          </a:bodyPr>
          <a:lstStyle/>
          <a:p>
            <a:r>
              <a:rPr lang="en-GB" sz="1400" b="0" i="0" u="none" strike="noStrike" dirty="0">
                <a:solidFill>
                  <a:srgbClr val="000000"/>
                </a:solidFill>
                <a:effectLst/>
                <a:latin typeface="+mj-lt"/>
              </a:rPr>
              <a:t>The items which have to be sorted on a machine not intended for that format (e.g. letters on a large letter machine, large letters on a parcel machine) and those which have to be manually processed. </a:t>
            </a:r>
            <a:endParaRPr lang="en-GB" sz="1400" dirty="0">
              <a:latin typeface="+mj-lt"/>
            </a:endParaRPr>
          </a:p>
        </p:txBody>
      </p:sp>
      <p:sp>
        <p:nvSpPr>
          <p:cNvPr id="2" name="TextBox 1">
            <a:extLst>
              <a:ext uri="{FF2B5EF4-FFF2-40B4-BE49-F238E27FC236}">
                <a16:creationId xmlns:a16="http://schemas.microsoft.com/office/drawing/2014/main" id="{4CD08A6E-7D7F-2F54-9249-B2CC960B0B88}"/>
              </a:ext>
            </a:extLst>
          </p:cNvPr>
          <p:cNvSpPr txBox="1"/>
          <p:nvPr/>
        </p:nvSpPr>
        <p:spPr>
          <a:xfrm>
            <a:off x="639618" y="4795635"/>
            <a:ext cx="10324793" cy="307777"/>
          </a:xfrm>
          <a:prstGeom prst="rect">
            <a:avLst/>
          </a:prstGeom>
          <a:solidFill>
            <a:schemeClr val="tx2"/>
          </a:solidFill>
        </p:spPr>
        <p:txBody>
          <a:bodyPr wrap="square">
            <a:spAutoFit/>
          </a:bodyPr>
          <a:lstStyle/>
          <a:p>
            <a:r>
              <a:rPr lang="en-GB" sz="1400" b="1" dirty="0">
                <a:solidFill>
                  <a:srgbClr val="FFFFFF"/>
                </a:solidFill>
              </a:rPr>
              <a:t>Q. </a:t>
            </a:r>
            <a:r>
              <a:rPr lang="en-GB" sz="1400" b="1" i="0" u="none" strike="noStrike" dirty="0">
                <a:solidFill>
                  <a:srgbClr val="FFFFFF"/>
                </a:solidFill>
                <a:effectLst/>
              </a:rPr>
              <a:t>How will you calculate the items to be charged? </a:t>
            </a:r>
            <a:endParaRPr lang="en-GB" sz="1400" dirty="0"/>
          </a:p>
        </p:txBody>
      </p:sp>
      <p:sp>
        <p:nvSpPr>
          <p:cNvPr id="3" name="TextBox 2">
            <a:extLst>
              <a:ext uri="{FF2B5EF4-FFF2-40B4-BE49-F238E27FC236}">
                <a16:creationId xmlns:a16="http://schemas.microsoft.com/office/drawing/2014/main" id="{130BBA5D-5A71-6457-6A69-51FFE8BE7C8D}"/>
              </a:ext>
            </a:extLst>
          </p:cNvPr>
          <p:cNvSpPr txBox="1"/>
          <p:nvPr/>
        </p:nvSpPr>
        <p:spPr>
          <a:xfrm>
            <a:off x="610753" y="5115417"/>
            <a:ext cx="10353658" cy="307777"/>
          </a:xfrm>
          <a:prstGeom prst="rect">
            <a:avLst/>
          </a:prstGeom>
          <a:noFill/>
        </p:spPr>
        <p:txBody>
          <a:bodyPr wrap="square">
            <a:spAutoFit/>
          </a:bodyPr>
          <a:lstStyle/>
          <a:p>
            <a:r>
              <a:rPr lang="en-GB" sz="1400" b="0" i="0" u="none" strike="noStrike" dirty="0">
                <a:solidFill>
                  <a:srgbClr val="000000"/>
                </a:solidFill>
                <a:effectLst/>
                <a:latin typeface="+mj-lt"/>
              </a:rPr>
              <a:t>Charges may only be applied to volume manually processed  or seen on the wrong machine for the declared format. </a:t>
            </a:r>
            <a:endParaRPr lang="en-GB" sz="1400" dirty="0">
              <a:latin typeface="+mj-lt"/>
            </a:endParaRPr>
          </a:p>
        </p:txBody>
      </p:sp>
      <p:sp>
        <p:nvSpPr>
          <p:cNvPr id="4" name="TextBox 3">
            <a:extLst>
              <a:ext uri="{FF2B5EF4-FFF2-40B4-BE49-F238E27FC236}">
                <a16:creationId xmlns:a16="http://schemas.microsoft.com/office/drawing/2014/main" id="{7C4A4A09-28F7-73B2-B201-BB066C576993}"/>
              </a:ext>
            </a:extLst>
          </p:cNvPr>
          <p:cNvSpPr txBox="1"/>
          <p:nvPr/>
        </p:nvSpPr>
        <p:spPr>
          <a:xfrm>
            <a:off x="639618" y="5444770"/>
            <a:ext cx="10324793" cy="307777"/>
          </a:xfrm>
          <a:prstGeom prst="rect">
            <a:avLst/>
          </a:prstGeom>
          <a:solidFill>
            <a:schemeClr val="tx2"/>
          </a:solidFill>
        </p:spPr>
        <p:txBody>
          <a:bodyPr wrap="square">
            <a:spAutoFit/>
          </a:bodyPr>
          <a:lstStyle/>
          <a:p>
            <a:r>
              <a:rPr lang="en-GB" sz="1400" b="1" dirty="0">
                <a:solidFill>
                  <a:srgbClr val="FFFFFF"/>
                </a:solidFill>
              </a:rPr>
              <a:t>Q. </a:t>
            </a:r>
            <a:r>
              <a:rPr lang="en-GB" sz="1400" b="1" i="0" u="none" strike="noStrike" dirty="0">
                <a:solidFill>
                  <a:srgbClr val="FFFFFF"/>
                </a:solidFill>
                <a:effectLst/>
              </a:rPr>
              <a:t>Is there anything I can do if I don't agree with the charges applied? </a:t>
            </a:r>
            <a:endParaRPr lang="en-GB" sz="1400" dirty="0"/>
          </a:p>
        </p:txBody>
      </p:sp>
      <p:sp>
        <p:nvSpPr>
          <p:cNvPr id="7" name="TextBox 6">
            <a:extLst>
              <a:ext uri="{FF2B5EF4-FFF2-40B4-BE49-F238E27FC236}">
                <a16:creationId xmlns:a16="http://schemas.microsoft.com/office/drawing/2014/main" id="{EAE23A44-C426-F7C4-1E81-C35096848DA4}"/>
              </a:ext>
            </a:extLst>
          </p:cNvPr>
          <p:cNvSpPr txBox="1"/>
          <p:nvPr/>
        </p:nvSpPr>
        <p:spPr>
          <a:xfrm>
            <a:off x="639618" y="5742977"/>
            <a:ext cx="10610272" cy="307777"/>
          </a:xfrm>
          <a:prstGeom prst="rect">
            <a:avLst/>
          </a:prstGeom>
          <a:noFill/>
        </p:spPr>
        <p:txBody>
          <a:bodyPr wrap="square">
            <a:spAutoFit/>
          </a:bodyPr>
          <a:lstStyle/>
          <a:p>
            <a:r>
              <a:rPr lang="en-GB" sz="1400" b="0" i="0" u="none" strike="noStrike" dirty="0">
                <a:solidFill>
                  <a:srgbClr val="000000"/>
                </a:solidFill>
                <a:effectLst/>
                <a:latin typeface="+mj-lt"/>
              </a:rPr>
              <a:t>The existing appeals process applies. </a:t>
            </a:r>
            <a:endParaRPr lang="en-GB" sz="1400" dirty="0">
              <a:latin typeface="+mj-lt"/>
            </a:endParaRPr>
          </a:p>
        </p:txBody>
      </p:sp>
    </p:spTree>
    <p:extLst>
      <p:ext uri="{BB962C8B-B14F-4D97-AF65-F5344CB8AC3E}">
        <p14:creationId xmlns:p14="http://schemas.microsoft.com/office/powerpoint/2010/main" val="36273102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p:txBody>
          <a:bodyPr/>
          <a:lstStyle/>
          <a:p>
            <a:fld id="{F8DEEF1C-85D8-4622-96D6-431C752B733C}" type="slidenum">
              <a:rPr lang="en-GB" smtClean="0"/>
              <a:pPr/>
              <a:t>12</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Engagement</a:t>
            </a:r>
          </a:p>
        </p:txBody>
      </p:sp>
      <p:sp>
        <p:nvSpPr>
          <p:cNvPr id="10" name="TextBox 9">
            <a:extLst>
              <a:ext uri="{FF2B5EF4-FFF2-40B4-BE49-F238E27FC236}">
                <a16:creationId xmlns:a16="http://schemas.microsoft.com/office/drawing/2014/main" id="{8CB35A7B-9E60-233A-6AE8-1DD19FB85E1E}"/>
              </a:ext>
            </a:extLst>
          </p:cNvPr>
          <p:cNvSpPr txBox="1"/>
          <p:nvPr/>
        </p:nvSpPr>
        <p:spPr>
          <a:xfrm>
            <a:off x="639619" y="1316516"/>
            <a:ext cx="10610272" cy="307777"/>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Why have I not been told my posting is out of specification? </a:t>
            </a:r>
            <a:endParaRPr lang="en-GB" sz="1400"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610753" y="1624293"/>
            <a:ext cx="10434781" cy="738664"/>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Royal Mail’s Technical, Network Access Account and Downstream Access Control teams have over the past years had ongoing contact with mail producers, clients and the Network Access Contract Holders to raise issues and offer support.  This collaborative way of working has had some positive and proactive responses which in turn has improved the quality of mailings. </a:t>
            </a:r>
            <a:endParaRPr lang="en-GB" dirty="0"/>
          </a:p>
        </p:txBody>
      </p:sp>
      <p:sp>
        <p:nvSpPr>
          <p:cNvPr id="14" name="TextBox 13">
            <a:extLst>
              <a:ext uri="{FF2B5EF4-FFF2-40B4-BE49-F238E27FC236}">
                <a16:creationId xmlns:a16="http://schemas.microsoft.com/office/drawing/2014/main" id="{32FECD80-D2A4-68A2-3089-5B04E3DCD936}"/>
              </a:ext>
            </a:extLst>
          </p:cNvPr>
          <p:cNvSpPr txBox="1"/>
          <p:nvPr/>
        </p:nvSpPr>
        <p:spPr>
          <a:xfrm>
            <a:off x="610754" y="2506459"/>
            <a:ext cx="10610271" cy="307777"/>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What does this mean for me? </a:t>
            </a:r>
            <a:endParaRPr lang="en-GB" sz="1400" dirty="0"/>
          </a:p>
        </p:txBody>
      </p:sp>
      <p:sp>
        <p:nvSpPr>
          <p:cNvPr id="16" name="TextBox 15">
            <a:extLst>
              <a:ext uri="{FF2B5EF4-FFF2-40B4-BE49-F238E27FC236}">
                <a16:creationId xmlns:a16="http://schemas.microsoft.com/office/drawing/2014/main" id="{89BB5B47-C020-16B4-A49C-AEE08E41B1AB}"/>
              </a:ext>
            </a:extLst>
          </p:cNvPr>
          <p:cNvSpPr txBox="1"/>
          <p:nvPr/>
        </p:nvSpPr>
        <p:spPr>
          <a:xfrm>
            <a:off x="610753" y="2853820"/>
            <a:ext cx="10259098"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There may be charges for the items which cannot be processed, and which have to be sorted on a different machine e.g. letters on a large letter machine, large letters on a parcel sorting machine. </a:t>
            </a:r>
            <a:endParaRPr lang="en-GB" sz="1400" dirty="0"/>
          </a:p>
        </p:txBody>
      </p:sp>
      <p:sp>
        <p:nvSpPr>
          <p:cNvPr id="18" name="TextBox 17">
            <a:extLst>
              <a:ext uri="{FF2B5EF4-FFF2-40B4-BE49-F238E27FC236}">
                <a16:creationId xmlns:a16="http://schemas.microsoft.com/office/drawing/2014/main" id="{5B31A8B7-8B56-1DC5-5A5E-91C0F2D88191}"/>
              </a:ext>
            </a:extLst>
          </p:cNvPr>
          <p:cNvSpPr txBox="1"/>
          <p:nvPr/>
        </p:nvSpPr>
        <p:spPr>
          <a:xfrm>
            <a:off x="639619" y="3497671"/>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Will I receive daily feedback on problematic postings?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639619" y="3817893"/>
            <a:ext cx="10610272"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You can access PDF reports daily or weekly to view the volumes of mail processed on the wrong machine.  This is available by eManifest for your individual SCIDs. </a:t>
            </a:r>
            <a:endParaRPr lang="en-GB" sz="1400" dirty="0"/>
          </a:p>
        </p:txBody>
      </p:sp>
      <p:sp>
        <p:nvSpPr>
          <p:cNvPr id="4" name="TextBox 3">
            <a:extLst>
              <a:ext uri="{FF2B5EF4-FFF2-40B4-BE49-F238E27FC236}">
                <a16:creationId xmlns:a16="http://schemas.microsoft.com/office/drawing/2014/main" id="{52774272-6598-CD27-3A8B-CD973EDD40F6}"/>
              </a:ext>
            </a:extLst>
          </p:cNvPr>
          <p:cNvSpPr txBox="1"/>
          <p:nvPr/>
        </p:nvSpPr>
        <p:spPr>
          <a:xfrm>
            <a:off x="639619" y="4461219"/>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What feedback will Royal Mail give me? </a:t>
            </a:r>
            <a:endParaRPr lang="en-GB" sz="1400" dirty="0"/>
          </a:p>
        </p:txBody>
      </p:sp>
      <p:sp>
        <p:nvSpPr>
          <p:cNvPr id="7" name="TextBox 6">
            <a:extLst>
              <a:ext uri="{FF2B5EF4-FFF2-40B4-BE49-F238E27FC236}">
                <a16:creationId xmlns:a16="http://schemas.microsoft.com/office/drawing/2014/main" id="{39494312-9D5F-372B-1326-2083E19D3EF7}"/>
              </a:ext>
            </a:extLst>
          </p:cNvPr>
          <p:cNvSpPr txBox="1"/>
          <p:nvPr/>
        </p:nvSpPr>
        <p:spPr>
          <a:xfrm>
            <a:off x="610753" y="4780054"/>
            <a:ext cx="10610272"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The bill payer will be advised of the reason for the charges being applied e.g. 'one piece mailer' out of specification, flexibility of the insert e.g. passports. </a:t>
            </a:r>
            <a:endParaRPr lang="en-GB" sz="1400" dirty="0"/>
          </a:p>
        </p:txBody>
      </p:sp>
      <p:sp>
        <p:nvSpPr>
          <p:cNvPr id="8" name="TextBox 7">
            <a:extLst>
              <a:ext uri="{FF2B5EF4-FFF2-40B4-BE49-F238E27FC236}">
                <a16:creationId xmlns:a16="http://schemas.microsoft.com/office/drawing/2014/main" id="{5CA103D7-2D16-A947-88DF-67A8E3CC6BE7}"/>
              </a:ext>
            </a:extLst>
          </p:cNvPr>
          <p:cNvSpPr txBox="1"/>
          <p:nvPr/>
        </p:nvSpPr>
        <p:spPr>
          <a:xfrm>
            <a:off x="639619" y="5371049"/>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What support is there for me? </a:t>
            </a:r>
            <a:endParaRPr lang="en-GB" sz="1400" dirty="0"/>
          </a:p>
        </p:txBody>
      </p:sp>
      <p:sp>
        <p:nvSpPr>
          <p:cNvPr id="9" name="TextBox 8">
            <a:extLst>
              <a:ext uri="{FF2B5EF4-FFF2-40B4-BE49-F238E27FC236}">
                <a16:creationId xmlns:a16="http://schemas.microsoft.com/office/drawing/2014/main" id="{D2857ADE-D094-91AF-A318-D15734FE1E79}"/>
              </a:ext>
            </a:extLst>
          </p:cNvPr>
          <p:cNvSpPr txBox="1"/>
          <p:nvPr/>
        </p:nvSpPr>
        <p:spPr>
          <a:xfrm>
            <a:off x="610753" y="5726486"/>
            <a:ext cx="9756119"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The support remains as current.  Your account team, Downstream Access Control Centre (DSACC), Royal Mail Mailmark and Mailmark QA teams and our Technical Manager. </a:t>
            </a:r>
            <a:endParaRPr lang="en-GB" sz="1400" dirty="0"/>
          </a:p>
        </p:txBody>
      </p:sp>
    </p:spTree>
    <p:extLst>
      <p:ext uri="{BB962C8B-B14F-4D97-AF65-F5344CB8AC3E}">
        <p14:creationId xmlns:p14="http://schemas.microsoft.com/office/powerpoint/2010/main" val="2903480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p:txBody>
          <a:bodyPr/>
          <a:lstStyle/>
          <a:p>
            <a:fld id="{F8DEEF1C-85D8-4622-96D6-431C752B733C}" type="slidenum">
              <a:rPr lang="en-GB" smtClean="0"/>
              <a:pPr/>
              <a:t>13</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Process</a:t>
            </a:r>
          </a:p>
        </p:txBody>
      </p:sp>
      <p:sp>
        <p:nvSpPr>
          <p:cNvPr id="10" name="TextBox 9">
            <a:extLst>
              <a:ext uri="{FF2B5EF4-FFF2-40B4-BE49-F238E27FC236}">
                <a16:creationId xmlns:a16="http://schemas.microsoft.com/office/drawing/2014/main" id="{8CB35A7B-9E60-233A-6AE8-1DD19FB85E1E}"/>
              </a:ext>
            </a:extLst>
          </p:cNvPr>
          <p:cNvSpPr txBox="1"/>
          <p:nvPr/>
        </p:nvSpPr>
        <p:spPr>
          <a:xfrm>
            <a:off x="523007" y="951189"/>
            <a:ext cx="10610272" cy="307777"/>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Why aren't you applying charges to all the unseen and all the items processed on the wrong machine? </a:t>
            </a:r>
            <a:endParaRPr lang="en-GB" sz="1400"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523007" y="1247355"/>
            <a:ext cx="10610272" cy="738664"/>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Our operational sites are very customer focussed and will do all they can to process mail through the automation.  This adjustment means only out of specification items that cannot be processed on the correct machine will be ‘converted’. For example, if 100% of a mailing is out of specification but our operational sites can process all of it and they will try a number of times, then in this scenario, no ‘conversion’ will be applied. </a:t>
            </a:r>
            <a:endParaRPr lang="en-GB" dirty="0"/>
          </a:p>
        </p:txBody>
      </p:sp>
      <p:sp>
        <p:nvSpPr>
          <p:cNvPr id="18" name="TextBox 17">
            <a:extLst>
              <a:ext uri="{FF2B5EF4-FFF2-40B4-BE49-F238E27FC236}">
                <a16:creationId xmlns:a16="http://schemas.microsoft.com/office/drawing/2014/main" id="{5B31A8B7-8B56-1DC5-5A5E-91C0F2D88191}"/>
              </a:ext>
            </a:extLst>
          </p:cNvPr>
          <p:cNvSpPr txBox="1"/>
          <p:nvPr/>
        </p:nvSpPr>
        <p:spPr>
          <a:xfrm>
            <a:off x="556684" y="1969865"/>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How do I know your Mail Centres are processing mail correctly?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523007" y="2275466"/>
            <a:ext cx="10610272"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The process by which postings are investigated are based on national data and overall performance of the posting.  If there are issues at a site e.g. power failure, then we excluded those volumes from the eManifest being investigated. </a:t>
            </a:r>
            <a:endParaRPr lang="en-GB" sz="1400" dirty="0"/>
          </a:p>
        </p:txBody>
      </p:sp>
      <p:sp>
        <p:nvSpPr>
          <p:cNvPr id="4" name="TextBox 3">
            <a:extLst>
              <a:ext uri="{FF2B5EF4-FFF2-40B4-BE49-F238E27FC236}">
                <a16:creationId xmlns:a16="http://schemas.microsoft.com/office/drawing/2014/main" id="{52774272-6598-CD27-3A8B-CD973EDD40F6}"/>
              </a:ext>
            </a:extLst>
          </p:cNvPr>
          <p:cNvSpPr txBox="1"/>
          <p:nvPr/>
        </p:nvSpPr>
        <p:spPr>
          <a:xfrm>
            <a:off x="523007" y="2828177"/>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What is the process you will follow? </a:t>
            </a:r>
            <a:endParaRPr lang="en-GB" sz="1400" dirty="0"/>
          </a:p>
        </p:txBody>
      </p:sp>
      <p:sp>
        <p:nvSpPr>
          <p:cNvPr id="7" name="TextBox 6">
            <a:extLst>
              <a:ext uri="{FF2B5EF4-FFF2-40B4-BE49-F238E27FC236}">
                <a16:creationId xmlns:a16="http://schemas.microsoft.com/office/drawing/2014/main" id="{39494312-9D5F-372B-1326-2083E19D3EF7}"/>
              </a:ext>
            </a:extLst>
          </p:cNvPr>
          <p:cNvSpPr txBox="1"/>
          <p:nvPr/>
        </p:nvSpPr>
        <p:spPr>
          <a:xfrm>
            <a:off x="523007" y="3159136"/>
            <a:ext cx="10610272" cy="1600438"/>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A number of steps will take place;</a:t>
            </a:r>
          </a:p>
          <a:p>
            <a:r>
              <a:rPr lang="en-GB" sz="1400" b="0" i="0" u="none" strike="noStrike" dirty="0">
                <a:solidFill>
                  <a:srgbClr val="000000"/>
                </a:solidFill>
                <a:effectLst/>
                <a:latin typeface="Calibri Light" panose="020F0302020204030204" pitchFamily="34" charset="0"/>
              </a:rPr>
              <a:t>1. A read rate of 90% on the correct machine type (for that format) is required.</a:t>
            </a:r>
          </a:p>
          <a:p>
            <a:r>
              <a:rPr lang="en-GB" sz="1400" b="0" i="0" u="none" strike="noStrike" dirty="0">
                <a:solidFill>
                  <a:srgbClr val="000000"/>
                </a:solidFill>
                <a:effectLst/>
                <a:latin typeface="Calibri Light" panose="020F0302020204030204" pitchFamily="34" charset="0"/>
              </a:rPr>
              <a:t>2. 'Volume not Seen' (items are declared but not seen on the automation) + 'Volume processed on the wrong machine' (e.g. letters on a large letter machine) are highlighted by our internal reporting and reviewed by our iRP team. </a:t>
            </a:r>
          </a:p>
          <a:p>
            <a:r>
              <a:rPr lang="en-GB" sz="1400" b="0" i="0" u="none" strike="noStrike" dirty="0">
                <a:solidFill>
                  <a:srgbClr val="000000"/>
                </a:solidFill>
                <a:effectLst/>
                <a:latin typeface="Calibri Light" panose="020F0302020204030204" pitchFamily="34" charset="0"/>
              </a:rPr>
              <a:t>3. At least one operational site must have reported issues with the mailing. </a:t>
            </a:r>
          </a:p>
          <a:p>
            <a:r>
              <a:rPr lang="en-GB" sz="1400" b="0" i="0" u="none" strike="noStrike" dirty="0">
                <a:solidFill>
                  <a:srgbClr val="000000"/>
                </a:solidFill>
                <a:effectLst/>
                <a:latin typeface="Calibri Light" panose="020F0302020204030204" pitchFamily="34" charset="0"/>
              </a:rPr>
              <a:t>4. There must be visuals clearly showing the issue / out of specification design, with the item checked against published specifications. </a:t>
            </a:r>
          </a:p>
          <a:p>
            <a:r>
              <a:rPr lang="en-GB" sz="1400" b="0" i="0" u="none" strike="noStrike" dirty="0">
                <a:solidFill>
                  <a:srgbClr val="000000"/>
                </a:solidFill>
                <a:effectLst/>
                <a:latin typeface="Calibri Light" panose="020F0302020204030204" pitchFamily="34" charset="0"/>
              </a:rPr>
              <a:t>5. It is important to note that we will continue to exclude volume of mail at a Mail Centre where issues have been reported (e.g. a power failure).  </a:t>
            </a:r>
            <a:endParaRPr lang="en-GB" sz="1400" dirty="0"/>
          </a:p>
        </p:txBody>
      </p:sp>
      <p:sp>
        <p:nvSpPr>
          <p:cNvPr id="8" name="TextBox 7">
            <a:extLst>
              <a:ext uri="{FF2B5EF4-FFF2-40B4-BE49-F238E27FC236}">
                <a16:creationId xmlns:a16="http://schemas.microsoft.com/office/drawing/2014/main" id="{5CA103D7-2D16-A947-88DF-67A8E3CC6BE7}"/>
              </a:ext>
            </a:extLst>
          </p:cNvPr>
          <p:cNvSpPr txBox="1"/>
          <p:nvPr/>
        </p:nvSpPr>
        <p:spPr>
          <a:xfrm>
            <a:off x="556684" y="4743264"/>
            <a:ext cx="10610272"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Would charges be raised if only one or a few Mail Centres reported they had issues? </a:t>
            </a:r>
            <a:endParaRPr lang="en-GB" sz="1400" dirty="0"/>
          </a:p>
        </p:txBody>
      </p:sp>
      <p:sp>
        <p:nvSpPr>
          <p:cNvPr id="9" name="TextBox 8">
            <a:extLst>
              <a:ext uri="{FF2B5EF4-FFF2-40B4-BE49-F238E27FC236}">
                <a16:creationId xmlns:a16="http://schemas.microsoft.com/office/drawing/2014/main" id="{D2857ADE-D094-91AF-A318-D15734FE1E79}"/>
              </a:ext>
            </a:extLst>
          </p:cNvPr>
          <p:cNvSpPr txBox="1"/>
          <p:nvPr/>
        </p:nvSpPr>
        <p:spPr>
          <a:xfrm>
            <a:off x="523007" y="5071052"/>
            <a:ext cx="10610272" cy="307777"/>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Yes, if the read rate falls below what is expected and the item is out of specification. </a:t>
            </a:r>
            <a:endParaRPr lang="en-GB" sz="1400" dirty="0"/>
          </a:p>
        </p:txBody>
      </p:sp>
      <p:sp>
        <p:nvSpPr>
          <p:cNvPr id="3" name="TextBox 2">
            <a:extLst>
              <a:ext uri="{FF2B5EF4-FFF2-40B4-BE49-F238E27FC236}">
                <a16:creationId xmlns:a16="http://schemas.microsoft.com/office/drawing/2014/main" id="{DB81018B-8D76-E7BE-8BE3-77760B13C90B}"/>
              </a:ext>
            </a:extLst>
          </p:cNvPr>
          <p:cNvSpPr txBox="1"/>
          <p:nvPr/>
        </p:nvSpPr>
        <p:spPr>
          <a:xfrm>
            <a:off x="532634" y="5729212"/>
            <a:ext cx="10634322" cy="307777"/>
          </a:xfrm>
          <a:prstGeom prst="rect">
            <a:avLst/>
          </a:prstGeom>
          <a:noFill/>
        </p:spPr>
        <p:txBody>
          <a:bodyPr wrap="square">
            <a:spAutoFit/>
          </a:bodyPr>
          <a:lstStyle/>
          <a:p>
            <a:r>
              <a:rPr lang="en-GB" sz="1400" dirty="0">
                <a:latin typeface="+mj-lt"/>
              </a:rPr>
              <a:t>Items that meet specification will not be charged if Royal Mail is unable to process them. </a:t>
            </a:r>
            <a:endParaRPr lang="en-GB" dirty="0"/>
          </a:p>
        </p:txBody>
      </p:sp>
      <p:sp>
        <p:nvSpPr>
          <p:cNvPr id="15" name="TextBox 14">
            <a:extLst>
              <a:ext uri="{FF2B5EF4-FFF2-40B4-BE49-F238E27FC236}">
                <a16:creationId xmlns:a16="http://schemas.microsoft.com/office/drawing/2014/main" id="{5D5BA3FC-6272-EA71-53AB-124C3102945C}"/>
              </a:ext>
            </a:extLst>
          </p:cNvPr>
          <p:cNvSpPr txBox="1"/>
          <p:nvPr/>
        </p:nvSpPr>
        <p:spPr>
          <a:xfrm>
            <a:off x="556683" y="5383232"/>
            <a:ext cx="10576595" cy="307076"/>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Will a ‘Conversion’ charge be applied if Royal Mail is unable to process items because of an issue at a Mail Centre</a:t>
            </a:r>
            <a:endParaRPr lang="en-GB" sz="1400" dirty="0"/>
          </a:p>
        </p:txBody>
      </p:sp>
    </p:spTree>
    <p:extLst>
      <p:ext uri="{BB962C8B-B14F-4D97-AF65-F5344CB8AC3E}">
        <p14:creationId xmlns:p14="http://schemas.microsoft.com/office/powerpoint/2010/main" val="2289329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p:txBody>
          <a:bodyPr/>
          <a:lstStyle/>
          <a:p>
            <a:fld id="{F8DEEF1C-85D8-4622-96D6-431C752B733C}" type="slidenum">
              <a:rPr lang="en-GB" smtClean="0"/>
              <a:pPr/>
              <a:t>14</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Reporting</a:t>
            </a:r>
          </a:p>
        </p:txBody>
      </p:sp>
      <p:sp>
        <p:nvSpPr>
          <p:cNvPr id="10" name="TextBox 9">
            <a:extLst>
              <a:ext uri="{FF2B5EF4-FFF2-40B4-BE49-F238E27FC236}">
                <a16:creationId xmlns:a16="http://schemas.microsoft.com/office/drawing/2014/main" id="{8CB35A7B-9E60-233A-6AE8-1DD19FB85E1E}"/>
              </a:ext>
            </a:extLst>
          </p:cNvPr>
          <p:cNvSpPr txBox="1"/>
          <p:nvPr/>
        </p:nvSpPr>
        <p:spPr>
          <a:xfrm>
            <a:off x="639618" y="1316516"/>
            <a:ext cx="10639133" cy="307777"/>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a:t>
            </a:r>
            <a:r>
              <a:rPr lang="en-GB" sz="1400" b="1" i="0" u="none" strike="noStrike" dirty="0">
                <a:solidFill>
                  <a:srgbClr val="FFFFFF"/>
                </a:solidFill>
                <a:effectLst/>
                <a:latin typeface="Calibri" panose="020F0502020204030204" pitchFamily="34" charset="0"/>
              </a:rPr>
              <a:t>How do I know if there are items being processed on the wrong machine? </a:t>
            </a:r>
            <a:endParaRPr lang="en-GB" sz="1400"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639619" y="1615047"/>
            <a:ext cx="10434781" cy="307777"/>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The volume, by SCID and eManifest, can be seen on Active and Historic PDF reports. </a:t>
            </a:r>
            <a:endParaRPr lang="en-GB" dirty="0"/>
          </a:p>
        </p:txBody>
      </p:sp>
      <p:sp>
        <p:nvSpPr>
          <p:cNvPr id="14" name="TextBox 13">
            <a:extLst>
              <a:ext uri="{FF2B5EF4-FFF2-40B4-BE49-F238E27FC236}">
                <a16:creationId xmlns:a16="http://schemas.microsoft.com/office/drawing/2014/main" id="{32FECD80-D2A4-68A2-3089-5B04E3DCD936}"/>
              </a:ext>
            </a:extLst>
          </p:cNvPr>
          <p:cNvSpPr txBox="1"/>
          <p:nvPr/>
        </p:nvSpPr>
        <p:spPr>
          <a:xfrm>
            <a:off x="639618" y="2963563"/>
            <a:ext cx="10639133"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When will Mailmark Direct Data show the volumes of mail on the wrong machine? </a:t>
            </a:r>
            <a:endParaRPr lang="en-GB" sz="1400" dirty="0"/>
          </a:p>
        </p:txBody>
      </p:sp>
      <p:sp>
        <p:nvSpPr>
          <p:cNvPr id="16" name="TextBox 15">
            <a:extLst>
              <a:ext uri="{FF2B5EF4-FFF2-40B4-BE49-F238E27FC236}">
                <a16:creationId xmlns:a16="http://schemas.microsoft.com/office/drawing/2014/main" id="{89BB5B47-C020-16B4-A49C-AEE08E41B1AB}"/>
              </a:ext>
            </a:extLst>
          </p:cNvPr>
          <p:cNvSpPr txBox="1"/>
          <p:nvPr/>
        </p:nvSpPr>
        <p:spPr>
          <a:xfrm>
            <a:off x="639618" y="3319297"/>
            <a:ext cx="10259098" cy="523220"/>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Overall volume (and %) of mail which has been seen on the incorrect machine will be available via Mailmark Direct Data (MDD) later this year.  We will seek to engage with Software Suppliers and those customers using MDD as the solution is scoped. </a:t>
            </a:r>
            <a:endParaRPr lang="en-GB" sz="1400" dirty="0"/>
          </a:p>
        </p:txBody>
      </p:sp>
      <p:sp>
        <p:nvSpPr>
          <p:cNvPr id="18" name="TextBox 17">
            <a:extLst>
              <a:ext uri="{FF2B5EF4-FFF2-40B4-BE49-F238E27FC236}">
                <a16:creationId xmlns:a16="http://schemas.microsoft.com/office/drawing/2014/main" id="{5B31A8B7-8B56-1DC5-5A5E-91C0F2D88191}"/>
              </a:ext>
            </a:extLst>
          </p:cNvPr>
          <p:cNvSpPr txBox="1"/>
          <p:nvPr/>
        </p:nvSpPr>
        <p:spPr>
          <a:xfrm>
            <a:off x="639619" y="3924611"/>
            <a:ext cx="10667998" cy="307777"/>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Are there images available?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610753" y="4273137"/>
            <a:ext cx="10610272" cy="307777"/>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If we send advisory notifications and/or apply charges, then we will include an image within the email. </a:t>
            </a:r>
            <a:endParaRPr lang="en-GB" sz="1400" dirty="0"/>
          </a:p>
        </p:txBody>
      </p:sp>
      <p:sp>
        <p:nvSpPr>
          <p:cNvPr id="22" name="TextBox 21">
            <a:extLst>
              <a:ext uri="{FF2B5EF4-FFF2-40B4-BE49-F238E27FC236}">
                <a16:creationId xmlns:a16="http://schemas.microsoft.com/office/drawing/2014/main" id="{65CE9CEB-B67C-9DC5-0220-51F3020A9D05}"/>
              </a:ext>
            </a:extLst>
          </p:cNvPr>
          <p:cNvSpPr txBox="1"/>
          <p:nvPr/>
        </p:nvSpPr>
        <p:spPr>
          <a:xfrm>
            <a:off x="639618" y="2007111"/>
            <a:ext cx="10667998" cy="318836"/>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Can I have item level data of the items affected? </a:t>
            </a:r>
            <a:endParaRPr lang="en-GB" sz="1400" dirty="0">
              <a:solidFill>
                <a:schemeClr val="bg1"/>
              </a:solidFill>
            </a:endParaRPr>
          </a:p>
        </p:txBody>
      </p:sp>
      <p:sp>
        <p:nvSpPr>
          <p:cNvPr id="24" name="TextBox 23">
            <a:extLst>
              <a:ext uri="{FF2B5EF4-FFF2-40B4-BE49-F238E27FC236}">
                <a16:creationId xmlns:a16="http://schemas.microsoft.com/office/drawing/2014/main" id="{EA4A3316-0CB1-39AD-3678-C7A50769C153}"/>
              </a:ext>
            </a:extLst>
          </p:cNvPr>
          <p:cNvSpPr txBox="1"/>
          <p:nvPr/>
        </p:nvSpPr>
        <p:spPr>
          <a:xfrm>
            <a:off x="610753" y="2344717"/>
            <a:ext cx="10667999" cy="523220"/>
          </a:xfrm>
          <a:prstGeom prst="rect">
            <a:avLst/>
          </a:prstGeom>
          <a:noFill/>
        </p:spPr>
        <p:txBody>
          <a:bodyPr wrap="square">
            <a:spAutoFit/>
          </a:bodyPr>
          <a:lstStyle/>
          <a:p>
            <a:r>
              <a:rPr lang="en-GB" sz="1400" b="0" i="0" u="none" strike="noStrike" dirty="0">
                <a:solidFill>
                  <a:srgbClr val="000000"/>
                </a:solidFill>
                <a:effectLst/>
                <a:latin typeface="+mj-lt"/>
              </a:rPr>
              <a:t>The PDF reports updated on 4th April 2024  provide the overall volume (and %) of mail which has been seen on the incorrect machine and continue to show the volume (and %) of mail not seen.  Item level data will be available later this year through Mailmark Direct Data. </a:t>
            </a:r>
            <a:endParaRPr lang="en-GB" sz="1400" dirty="0">
              <a:latin typeface="+mj-lt"/>
            </a:endParaRPr>
          </a:p>
        </p:txBody>
      </p:sp>
    </p:spTree>
    <p:extLst>
      <p:ext uri="{BB962C8B-B14F-4D97-AF65-F5344CB8AC3E}">
        <p14:creationId xmlns:p14="http://schemas.microsoft.com/office/powerpoint/2010/main" val="35583432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673833C4-5064-EBE1-3DDE-AD61A0CC4345}"/>
              </a:ext>
            </a:extLst>
          </p:cNvPr>
          <p:cNvSpPr>
            <a:spLocks noGrp="1"/>
          </p:cNvSpPr>
          <p:nvPr>
            <p:ph type="sldNum" sz="quarter" idx="12"/>
          </p:nvPr>
        </p:nvSpPr>
        <p:spPr/>
        <p:txBody>
          <a:bodyPr/>
          <a:lstStyle/>
          <a:p>
            <a:fld id="{F8DEEF1C-85D8-4622-96D6-431C752B733C}" type="slidenum">
              <a:rPr lang="en-GB" smtClean="0"/>
              <a:pPr/>
              <a:t>15</a:t>
            </a:fld>
            <a:endParaRPr lang="en-GB" dirty="0"/>
          </a:p>
        </p:txBody>
      </p:sp>
      <p:sp>
        <p:nvSpPr>
          <p:cNvPr id="6" name="Title 1">
            <a:extLst>
              <a:ext uri="{FF2B5EF4-FFF2-40B4-BE49-F238E27FC236}">
                <a16:creationId xmlns:a16="http://schemas.microsoft.com/office/drawing/2014/main" id="{28606E59-D601-0401-ED85-07D709224912}"/>
              </a:ext>
            </a:extLst>
          </p:cNvPr>
          <p:cNvSpPr>
            <a:spLocks noGrp="1"/>
          </p:cNvSpPr>
          <p:nvPr>
            <p:ph type="title"/>
          </p:nvPr>
        </p:nvSpPr>
        <p:spPr>
          <a:xfrm>
            <a:off x="556684" y="262328"/>
            <a:ext cx="11076517" cy="988652"/>
          </a:xfrm>
        </p:spPr>
        <p:txBody>
          <a:bodyPr anchor="ctr"/>
          <a:lstStyle/>
          <a:p>
            <a:r>
              <a:rPr lang="en-GB" sz="3200" dirty="0">
                <a:solidFill>
                  <a:schemeClr val="tx2"/>
                </a:solidFill>
                <a:latin typeface="+mn-lt"/>
              </a:rPr>
              <a:t>FREQUENTLY ASKED QUESTIONS - Design</a:t>
            </a:r>
          </a:p>
        </p:txBody>
      </p:sp>
      <p:sp>
        <p:nvSpPr>
          <p:cNvPr id="10" name="TextBox 9">
            <a:extLst>
              <a:ext uri="{FF2B5EF4-FFF2-40B4-BE49-F238E27FC236}">
                <a16:creationId xmlns:a16="http://schemas.microsoft.com/office/drawing/2014/main" id="{8CB35A7B-9E60-233A-6AE8-1DD19FB85E1E}"/>
              </a:ext>
            </a:extLst>
          </p:cNvPr>
          <p:cNvSpPr txBox="1"/>
          <p:nvPr/>
        </p:nvSpPr>
        <p:spPr>
          <a:xfrm>
            <a:off x="639619" y="1316516"/>
            <a:ext cx="10610272" cy="307777"/>
          </a:xfrm>
          <a:prstGeom prst="rect">
            <a:avLst/>
          </a:prstGeom>
          <a:solidFill>
            <a:schemeClr val="tx2"/>
          </a:solidFill>
        </p:spPr>
        <p:txBody>
          <a:bodyPr wrap="square">
            <a:spAutoFit/>
          </a:bodyPr>
          <a:lstStyle/>
          <a:p>
            <a:r>
              <a:rPr lang="en-GB" sz="1400" b="1" i="0" u="none" strike="noStrike" dirty="0">
                <a:solidFill>
                  <a:schemeClr val="bg1"/>
                </a:solidFill>
                <a:effectLst/>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What steps could I take to ensure my mail meets the specifications? </a:t>
            </a:r>
            <a:endParaRPr lang="en-GB" sz="1400" dirty="0">
              <a:solidFill>
                <a:schemeClr val="bg1"/>
              </a:solidFill>
            </a:endParaRPr>
          </a:p>
        </p:txBody>
      </p:sp>
      <p:sp>
        <p:nvSpPr>
          <p:cNvPr id="12" name="TextBox 11">
            <a:extLst>
              <a:ext uri="{FF2B5EF4-FFF2-40B4-BE49-F238E27FC236}">
                <a16:creationId xmlns:a16="http://schemas.microsoft.com/office/drawing/2014/main" id="{2CF5E809-B5B4-BC42-3DC1-647EEDE9E903}"/>
              </a:ext>
            </a:extLst>
          </p:cNvPr>
          <p:cNvSpPr txBox="1"/>
          <p:nvPr/>
        </p:nvSpPr>
        <p:spPr>
          <a:xfrm>
            <a:off x="639619" y="1615047"/>
            <a:ext cx="10434781" cy="738664"/>
          </a:xfrm>
          <a:prstGeom prst="rect">
            <a:avLst/>
          </a:prstGeom>
          <a:noFill/>
        </p:spPr>
        <p:txBody>
          <a:bodyPr wrap="square">
            <a:spAutoFit/>
          </a:bodyPr>
          <a:lstStyle/>
          <a:p>
            <a:pPr marL="285750" indent="-285750">
              <a:buFont typeface="Arial" panose="020B0604020202020204" pitchFamily="34" charset="0"/>
              <a:buChar char="•"/>
            </a:pPr>
            <a:r>
              <a:rPr lang="en-GB" sz="1400" b="0" i="0" u="none" strike="noStrike" dirty="0">
                <a:solidFill>
                  <a:srgbClr val="000000"/>
                </a:solidFill>
                <a:effectLst/>
                <a:latin typeface="Calibri Light" panose="020F0302020204030204" pitchFamily="34" charset="0"/>
              </a:rPr>
              <a:t>Review of your mailpiece designs, do they meet the current published specifications?  </a:t>
            </a:r>
          </a:p>
          <a:p>
            <a:pPr marL="285750" indent="-285750">
              <a:buFont typeface="Arial" panose="020B0604020202020204" pitchFamily="34" charset="0"/>
              <a:buChar char="•"/>
            </a:pPr>
            <a:r>
              <a:rPr lang="en-GB" sz="1400" dirty="0">
                <a:solidFill>
                  <a:srgbClr val="000000"/>
                </a:solidFill>
                <a:latin typeface="Calibri Light" panose="020F0302020204030204" pitchFamily="34" charset="0"/>
              </a:rPr>
              <a:t>Review</a:t>
            </a:r>
            <a:r>
              <a:rPr lang="en-GB" sz="1400" b="0" i="0" u="none" strike="noStrike" dirty="0">
                <a:solidFill>
                  <a:srgbClr val="000000"/>
                </a:solidFill>
                <a:effectLst/>
                <a:latin typeface="Calibri Light" panose="020F0302020204030204" pitchFamily="34" charset="0"/>
              </a:rPr>
              <a:t> the construction of your mailing, is the sealing or the application of tab seals good enough for the mail to withstand multiple machine sorts? </a:t>
            </a:r>
            <a:endParaRPr lang="en-GB" dirty="0"/>
          </a:p>
        </p:txBody>
      </p:sp>
      <p:sp>
        <p:nvSpPr>
          <p:cNvPr id="14" name="TextBox 13">
            <a:extLst>
              <a:ext uri="{FF2B5EF4-FFF2-40B4-BE49-F238E27FC236}">
                <a16:creationId xmlns:a16="http://schemas.microsoft.com/office/drawing/2014/main" id="{32FECD80-D2A4-68A2-3089-5B04E3DCD936}"/>
              </a:ext>
            </a:extLst>
          </p:cNvPr>
          <p:cNvSpPr txBox="1"/>
          <p:nvPr/>
        </p:nvSpPr>
        <p:spPr>
          <a:xfrm>
            <a:off x="639617" y="2476554"/>
            <a:ext cx="10610271" cy="307777"/>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What are the main design issues which could result in charges? </a:t>
            </a:r>
            <a:endParaRPr lang="en-GB" sz="1400" dirty="0"/>
          </a:p>
        </p:txBody>
      </p:sp>
      <p:sp>
        <p:nvSpPr>
          <p:cNvPr id="16" name="TextBox 15">
            <a:extLst>
              <a:ext uri="{FF2B5EF4-FFF2-40B4-BE49-F238E27FC236}">
                <a16:creationId xmlns:a16="http://schemas.microsoft.com/office/drawing/2014/main" id="{89BB5B47-C020-16B4-A49C-AEE08E41B1AB}"/>
              </a:ext>
            </a:extLst>
          </p:cNvPr>
          <p:cNvSpPr txBox="1"/>
          <p:nvPr/>
        </p:nvSpPr>
        <p:spPr>
          <a:xfrm>
            <a:off x="639617" y="2784331"/>
            <a:ext cx="10259098" cy="738664"/>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Please </a:t>
            </a:r>
            <a:r>
              <a:rPr lang="en-GB" sz="1400" dirty="0">
                <a:solidFill>
                  <a:srgbClr val="000000"/>
                </a:solidFill>
                <a:latin typeface="Calibri Light" panose="020F0302020204030204" pitchFamily="34" charset="0"/>
              </a:rPr>
              <a:t>refer to</a:t>
            </a:r>
            <a:r>
              <a:rPr lang="en-GB" sz="1400" b="0" i="0" u="none" strike="noStrike" dirty="0">
                <a:solidFill>
                  <a:srgbClr val="000000"/>
                </a:solidFill>
                <a:effectLst/>
                <a:latin typeface="Calibri Light" panose="020F0302020204030204" pitchFamily="34" charset="0"/>
              </a:rPr>
              <a:t> the summary presentation pack 'Out of Specification - Check list of requirements' for details</a:t>
            </a:r>
            <a:r>
              <a:rPr lang="en-GB" sz="1400" dirty="0">
                <a:solidFill>
                  <a:srgbClr val="000000"/>
                </a:solidFill>
                <a:latin typeface="Calibri Light" panose="020F0302020204030204" pitchFamily="34" charset="0"/>
              </a:rPr>
              <a:t> available on www.royalmailwholesale.com</a:t>
            </a:r>
            <a:r>
              <a:rPr lang="en-GB" sz="1400" b="0" i="0" u="none" strike="noStrike" dirty="0">
                <a:solidFill>
                  <a:srgbClr val="000000"/>
                </a:solidFill>
                <a:effectLst/>
                <a:latin typeface="Calibri Light" panose="020F0302020204030204" pitchFamily="34" charset="0"/>
              </a:rPr>
              <a:t> </a:t>
            </a:r>
          </a:p>
          <a:p>
            <a:r>
              <a:rPr lang="en-GB" sz="1400" b="0" i="0" u="none" strike="noStrike" dirty="0">
                <a:solidFill>
                  <a:srgbClr val="000000"/>
                </a:solidFill>
                <a:effectLst/>
                <a:latin typeface="Calibri Light" panose="020F0302020204030204" pitchFamily="34" charset="0"/>
              </a:rPr>
              <a:t>In summary; sealing, flexibility and 'one piece mailer' designs are the most prolific issues identified. </a:t>
            </a:r>
            <a:endParaRPr lang="en-GB" sz="1400" dirty="0"/>
          </a:p>
        </p:txBody>
      </p:sp>
      <p:sp>
        <p:nvSpPr>
          <p:cNvPr id="18" name="TextBox 17">
            <a:extLst>
              <a:ext uri="{FF2B5EF4-FFF2-40B4-BE49-F238E27FC236}">
                <a16:creationId xmlns:a16="http://schemas.microsoft.com/office/drawing/2014/main" id="{5B31A8B7-8B56-1DC5-5A5E-91C0F2D88191}"/>
              </a:ext>
            </a:extLst>
          </p:cNvPr>
          <p:cNvSpPr txBox="1"/>
          <p:nvPr/>
        </p:nvSpPr>
        <p:spPr>
          <a:xfrm>
            <a:off x="639616" y="3579285"/>
            <a:ext cx="10667999" cy="318835"/>
          </a:xfrm>
          <a:prstGeom prst="rect">
            <a:avLst/>
          </a:prstGeom>
          <a:solidFill>
            <a:schemeClr val="tx2"/>
          </a:solidFill>
        </p:spPr>
        <p:txBody>
          <a:bodyPr wrap="square">
            <a:spAutoFit/>
          </a:bodyPr>
          <a:lstStyle/>
          <a:p>
            <a:r>
              <a:rPr lang="en-GB" sz="1400" b="1" dirty="0">
                <a:solidFill>
                  <a:srgbClr val="FFFFFF"/>
                </a:solidFill>
                <a:latin typeface="Calibri" panose="020F0502020204030204" pitchFamily="34" charset="0"/>
              </a:rPr>
              <a:t>Q. </a:t>
            </a:r>
            <a:r>
              <a:rPr lang="en-GB" sz="1400" b="1" i="0" u="none" strike="noStrike" dirty="0">
                <a:solidFill>
                  <a:srgbClr val="FFFFFF"/>
                </a:solidFill>
                <a:effectLst/>
                <a:latin typeface="Calibri" panose="020F0502020204030204" pitchFamily="34" charset="0"/>
              </a:rPr>
              <a:t>What if my client wishes to mail a design which isn't covered in your technical specifications? </a:t>
            </a:r>
            <a:endParaRPr lang="en-GB" sz="1400" dirty="0"/>
          </a:p>
        </p:txBody>
      </p:sp>
      <p:sp>
        <p:nvSpPr>
          <p:cNvPr id="20" name="TextBox 19">
            <a:extLst>
              <a:ext uri="{FF2B5EF4-FFF2-40B4-BE49-F238E27FC236}">
                <a16:creationId xmlns:a16="http://schemas.microsoft.com/office/drawing/2014/main" id="{8B4B627F-D1CF-1990-BB0F-1C85ECD377D0}"/>
              </a:ext>
            </a:extLst>
          </p:cNvPr>
          <p:cNvSpPr txBox="1"/>
          <p:nvPr/>
        </p:nvSpPr>
        <p:spPr>
          <a:xfrm>
            <a:off x="639616" y="3906702"/>
            <a:ext cx="10610272" cy="307777"/>
          </a:xfrm>
          <a:prstGeom prst="rect">
            <a:avLst/>
          </a:prstGeom>
          <a:noFill/>
        </p:spPr>
        <p:txBody>
          <a:bodyPr wrap="square">
            <a:spAutoFit/>
          </a:bodyPr>
          <a:lstStyle/>
          <a:p>
            <a:r>
              <a:rPr lang="en-GB" sz="1400" b="0" i="0" u="none" strike="noStrike" dirty="0">
                <a:solidFill>
                  <a:srgbClr val="000000"/>
                </a:solidFill>
                <a:effectLst/>
                <a:latin typeface="Calibri Light" panose="020F0302020204030204" pitchFamily="34" charset="0"/>
              </a:rPr>
              <a:t>We do not recommend mailing designs which have not been tested. </a:t>
            </a:r>
            <a:endParaRPr lang="en-GB" sz="1400" dirty="0"/>
          </a:p>
        </p:txBody>
      </p:sp>
    </p:spTree>
    <p:extLst>
      <p:ext uri="{BB962C8B-B14F-4D97-AF65-F5344CB8AC3E}">
        <p14:creationId xmlns:p14="http://schemas.microsoft.com/office/powerpoint/2010/main" val="827984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descr="A red van on a street with colorful buildings&#10;&#10;Description automatically generated">
            <a:extLst>
              <a:ext uri="{FF2B5EF4-FFF2-40B4-BE49-F238E27FC236}">
                <a16:creationId xmlns:a16="http://schemas.microsoft.com/office/drawing/2014/main" id="{2375B865-3372-BA25-5952-CA23C0BB09AE}"/>
              </a:ext>
            </a:extLst>
          </p:cNvPr>
          <p:cNvPicPr>
            <a:picLocks noChangeAspect="1"/>
          </p:cNvPicPr>
          <p:nvPr/>
        </p:nvPicPr>
        <p:blipFill rotWithShape="1">
          <a:blip r:embed="rId3">
            <a:extLst>
              <a:ext uri="{28A0092B-C50C-407E-A947-70E740481C1C}">
                <a14:useLocalDpi xmlns:a14="http://schemas.microsoft.com/office/drawing/2010/main" val="0"/>
              </a:ext>
            </a:extLst>
          </a:blip>
          <a:srcRect l="27098" t="10134" r="18705" b="5493"/>
          <a:stretch/>
        </p:blipFill>
        <p:spPr>
          <a:xfrm>
            <a:off x="0" y="0"/>
            <a:ext cx="6613452" cy="6858000"/>
          </a:xfrm>
          <a:prstGeom prst="rect">
            <a:avLst/>
          </a:prstGeom>
        </p:spPr>
      </p:pic>
      <p:sp>
        <p:nvSpPr>
          <p:cNvPr id="4" name="Slide Number Placeholder 3">
            <a:extLst>
              <a:ext uri="{FF2B5EF4-FFF2-40B4-BE49-F238E27FC236}">
                <a16:creationId xmlns:a16="http://schemas.microsoft.com/office/drawing/2014/main" id="{078479B7-61BD-48AC-9121-823DB4750E18}"/>
              </a:ext>
            </a:extLst>
          </p:cNvPr>
          <p:cNvSpPr>
            <a:spLocks noGrp="1"/>
          </p:cNvSpPr>
          <p:nvPr>
            <p:ph type="sldNum" sz="quarter" idx="12"/>
          </p:nvPr>
        </p:nvSpPr>
        <p:spPr/>
        <p:txBody>
          <a:bodyPr/>
          <a:lstStyle/>
          <a:p>
            <a:fld id="{F8DEEF1C-85D8-4622-96D6-431C752B733C}" type="slidenum">
              <a:rPr lang="en-GB" smtClean="0"/>
              <a:pPr/>
              <a:t>16</a:t>
            </a:fld>
            <a:endParaRPr lang="en-GB" dirty="0"/>
          </a:p>
        </p:txBody>
      </p:sp>
      <p:sp>
        <p:nvSpPr>
          <p:cNvPr id="11" name="Rectangle 10">
            <a:extLst>
              <a:ext uri="{FF2B5EF4-FFF2-40B4-BE49-F238E27FC236}">
                <a16:creationId xmlns:a16="http://schemas.microsoft.com/office/drawing/2014/main" id="{29DCC9FA-4AD6-4E30-AB2F-D47C2C013171}"/>
              </a:ext>
            </a:extLst>
          </p:cNvPr>
          <p:cNvSpPr/>
          <p:nvPr/>
        </p:nvSpPr>
        <p:spPr>
          <a:xfrm>
            <a:off x="504563" y="6544917"/>
            <a:ext cx="8234322" cy="276999"/>
          </a:xfrm>
          <a:prstGeom prst="rect">
            <a:avLst/>
          </a:prstGeom>
        </p:spPr>
        <p:txBody>
          <a:bodyPr wrap="square">
            <a:spAutoFit/>
          </a:bodyPr>
          <a:lstStyle/>
          <a:p>
            <a:r>
              <a:rPr lang="en-US" altLang="en-US" sz="1200" dirty="0">
                <a:solidFill>
                  <a:schemeClr val="tx1">
                    <a:lumMod val="85000"/>
                    <a:lumOff val="15000"/>
                  </a:schemeClr>
                </a:solidFill>
              </a:rPr>
              <a:t>Full terms and conditions apply</a:t>
            </a:r>
          </a:p>
        </p:txBody>
      </p:sp>
      <p:sp>
        <p:nvSpPr>
          <p:cNvPr id="5" name="Title 4">
            <a:extLst>
              <a:ext uri="{FF2B5EF4-FFF2-40B4-BE49-F238E27FC236}">
                <a16:creationId xmlns:a16="http://schemas.microsoft.com/office/drawing/2014/main" id="{C955FE55-DC90-4D70-93AB-DA52772A28B6}"/>
              </a:ext>
            </a:extLst>
          </p:cNvPr>
          <p:cNvSpPr>
            <a:spLocks noGrp="1"/>
          </p:cNvSpPr>
          <p:nvPr>
            <p:ph type="title"/>
          </p:nvPr>
        </p:nvSpPr>
        <p:spPr>
          <a:xfrm>
            <a:off x="6719776" y="2928612"/>
            <a:ext cx="5375462" cy="1000776"/>
          </a:xfrm>
          <a:blipFill>
            <a:blip r:embed="rId3">
              <a:alphaModFix amt="5000"/>
            </a:blip>
            <a:stretch>
              <a:fillRect b="-382452"/>
            </a:stretch>
          </a:blipFill>
        </p:spPr>
        <p:txBody>
          <a:bodyPr/>
          <a:lstStyle/>
          <a:p>
            <a:pPr algn="ctr"/>
            <a:r>
              <a:rPr lang="en-GB" sz="3600" b="1" dirty="0"/>
              <a:t>For more information contact your Account Director</a:t>
            </a:r>
          </a:p>
        </p:txBody>
      </p:sp>
    </p:spTree>
    <p:extLst>
      <p:ext uri="{BB962C8B-B14F-4D97-AF65-F5344CB8AC3E}">
        <p14:creationId xmlns:p14="http://schemas.microsoft.com/office/powerpoint/2010/main" val="1092786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REASON FOR INTRODUCTION</a:t>
            </a:r>
          </a:p>
        </p:txBody>
      </p:sp>
      <p:sp>
        <p:nvSpPr>
          <p:cNvPr id="3" name="Content Placeholder 2">
            <a:extLst>
              <a:ext uri="{FF2B5EF4-FFF2-40B4-BE49-F238E27FC236}">
                <a16:creationId xmlns:a16="http://schemas.microsoft.com/office/drawing/2014/main" id="{136E6395-D7D9-93F6-9A6E-A169864A82DE}"/>
              </a:ext>
            </a:extLst>
          </p:cNvPr>
          <p:cNvSpPr>
            <a:spLocks noGrp="1"/>
          </p:cNvSpPr>
          <p:nvPr>
            <p:ph idx="1"/>
          </p:nvPr>
        </p:nvSpPr>
        <p:spPr>
          <a:xfrm>
            <a:off x="556686" y="1441588"/>
            <a:ext cx="7861804" cy="4260715"/>
          </a:xfrm>
        </p:spPr>
        <p:txBody>
          <a:bodyPr>
            <a:normAutofit/>
          </a:bodyPr>
          <a:lstStyle/>
          <a:p>
            <a:pPr marL="0" indent="0">
              <a:lnSpc>
                <a:spcPts val="2400"/>
              </a:lnSpc>
              <a:spcBef>
                <a:spcPts val="0"/>
              </a:spcBef>
              <a:buNone/>
            </a:pPr>
            <a:r>
              <a:rPr lang="en-GB" sz="1800" b="1" dirty="0">
                <a:solidFill>
                  <a:schemeClr val="tx2"/>
                </a:solidFill>
                <a:cs typeface="Arial" panose="020B0604020202020204" pitchFamily="34" charset="0"/>
              </a:rPr>
              <a:t>CAUSE</a:t>
            </a:r>
          </a:p>
          <a:p>
            <a:pPr marL="0" indent="0">
              <a:lnSpc>
                <a:spcPts val="2400"/>
              </a:lnSpc>
              <a:spcBef>
                <a:spcPts val="0"/>
              </a:spcBef>
              <a:buNone/>
            </a:pPr>
            <a:endParaRPr lang="en-GB" sz="1800" dirty="0">
              <a:cs typeface="Arial" panose="020B0604020202020204" pitchFamily="34" charset="0"/>
            </a:endParaRPr>
          </a:p>
          <a:p>
            <a:pPr>
              <a:lnSpc>
                <a:spcPts val="2400"/>
              </a:lnSpc>
              <a:spcBef>
                <a:spcPts val="0"/>
              </a:spcBef>
            </a:pPr>
            <a:r>
              <a:rPr lang="en-GB" sz="1800" dirty="0">
                <a:cs typeface="Arial" panose="020B0604020202020204" pitchFamily="34" charset="0"/>
              </a:rPr>
              <a:t>Mail which is out of specification, due to design or production and requires manual sortation or processing on the incorrect machine. This results in mail </a:t>
            </a:r>
            <a:r>
              <a:rPr lang="en-GB" sz="1800" dirty="0">
                <a:solidFill>
                  <a:schemeClr val="bg2"/>
                </a:solidFill>
                <a:cs typeface="Arial" panose="020B0604020202020204" pitchFamily="34" charset="0"/>
              </a:rPr>
              <a:t>being processed at a cost which does not reflect the product ordered. We currently do not pass on such costs to the customer despite our existing contractual right to do so. </a:t>
            </a:r>
          </a:p>
          <a:p>
            <a:pPr>
              <a:lnSpc>
                <a:spcPts val="2122"/>
              </a:lnSpc>
              <a:spcBef>
                <a:spcPts val="18"/>
              </a:spcBef>
            </a:pPr>
            <a:endParaRPr lang="en-GB" sz="1800" dirty="0">
              <a:cs typeface="Arial" panose="020B0604020202020204" pitchFamily="34" charset="0"/>
            </a:endParaRPr>
          </a:p>
          <a:p>
            <a:pPr marL="0" indent="0">
              <a:lnSpc>
                <a:spcPts val="2400"/>
              </a:lnSpc>
              <a:spcBef>
                <a:spcPts val="0"/>
              </a:spcBef>
              <a:buNone/>
            </a:pPr>
            <a:r>
              <a:rPr lang="en-GB" sz="1800" b="1" dirty="0">
                <a:solidFill>
                  <a:schemeClr val="tx2"/>
                </a:solidFill>
                <a:cs typeface="Arial" panose="020B0604020202020204" pitchFamily="34" charset="0"/>
              </a:rPr>
              <a:t>CHANGE</a:t>
            </a:r>
          </a:p>
          <a:p>
            <a:pPr marL="0" indent="0">
              <a:lnSpc>
                <a:spcPts val="2400"/>
              </a:lnSpc>
              <a:spcBef>
                <a:spcPts val="0"/>
              </a:spcBef>
              <a:buNone/>
            </a:pPr>
            <a:endParaRPr lang="en-GB" sz="1800" dirty="0">
              <a:cs typeface="Arial" panose="020B0604020202020204" pitchFamily="34" charset="0"/>
            </a:endParaRPr>
          </a:p>
          <a:p>
            <a:pPr>
              <a:lnSpc>
                <a:spcPts val="2400"/>
              </a:lnSpc>
              <a:spcBef>
                <a:spcPts val="0"/>
              </a:spcBef>
            </a:pPr>
            <a:r>
              <a:rPr lang="en-GB" sz="1800" dirty="0">
                <a:cs typeface="Arial" panose="020B0604020202020204" pitchFamily="34" charset="0"/>
              </a:rPr>
              <a:t>From 2</a:t>
            </a:r>
            <a:r>
              <a:rPr lang="en-GB" sz="1800" baseline="30000" dirty="0">
                <a:cs typeface="Arial" panose="020B0604020202020204" pitchFamily="34" charset="0"/>
              </a:rPr>
              <a:t>nd</a:t>
            </a:r>
            <a:r>
              <a:rPr lang="en-GB" sz="1800" dirty="0">
                <a:cs typeface="Arial" panose="020B0604020202020204" pitchFamily="34" charset="0"/>
              </a:rPr>
              <a:t> September 2024, such mailings will be investigated, and charges may be applied if the mail piece is out of specification.  </a:t>
            </a:r>
          </a:p>
        </p:txBody>
      </p:sp>
      <p:sp>
        <p:nvSpPr>
          <p:cNvPr id="5" name="Slide Number Placeholder 4">
            <a:extLst>
              <a:ext uri="{FF2B5EF4-FFF2-40B4-BE49-F238E27FC236}">
                <a16:creationId xmlns:a16="http://schemas.microsoft.com/office/drawing/2014/main" id="{3BCB50FA-4394-C071-3D06-6298BD107B24}"/>
              </a:ext>
            </a:extLst>
          </p:cNvPr>
          <p:cNvSpPr>
            <a:spLocks noGrp="1"/>
          </p:cNvSpPr>
          <p:nvPr>
            <p:ph type="sldNum" sz="quarter" idx="12"/>
          </p:nvPr>
        </p:nvSpPr>
        <p:spPr/>
        <p:txBody>
          <a:bodyPr/>
          <a:lstStyle/>
          <a:p>
            <a:fld id="{F8DEEF1C-85D8-4622-96D6-431C752B733C}" type="slidenum">
              <a:rPr lang="en-GB" smtClean="0"/>
              <a:pPr/>
              <a:t>2</a:t>
            </a:fld>
            <a:endParaRPr lang="en-GB" dirty="0"/>
          </a:p>
        </p:txBody>
      </p:sp>
      <p:grpSp>
        <p:nvGrpSpPr>
          <p:cNvPr id="6" name="Love_letter" descr="{&quot;Key&quot;:&quot;POWER_USER_SHAPE_ICON&quot;,&quot;Value&quot;:&quot;POWER_USER_SHAPE_ICON_STYLE_1&quot;}">
            <a:extLst>
              <a:ext uri="{FF2B5EF4-FFF2-40B4-BE49-F238E27FC236}">
                <a16:creationId xmlns:a16="http://schemas.microsoft.com/office/drawing/2014/main" id="{FDD6C324-2E82-1636-4349-7C07C9C3D491}"/>
              </a:ext>
            </a:extLst>
          </p:cNvPr>
          <p:cNvGrpSpPr>
            <a:grpSpLocks noChangeAspect="1"/>
          </p:cNvGrpSpPr>
          <p:nvPr/>
        </p:nvGrpSpPr>
        <p:grpSpPr>
          <a:xfrm>
            <a:off x="8931985" y="2861923"/>
            <a:ext cx="2261016" cy="2335555"/>
            <a:chOff x="5495926" y="852488"/>
            <a:chExt cx="433388" cy="447675"/>
          </a:xfrm>
          <a:solidFill>
            <a:srgbClr val="C00000"/>
          </a:solidFill>
        </p:grpSpPr>
        <p:sp>
          <p:nvSpPr>
            <p:cNvPr id="7" name="Freeform 31">
              <a:extLst>
                <a:ext uri="{FF2B5EF4-FFF2-40B4-BE49-F238E27FC236}">
                  <a16:creationId xmlns:a16="http://schemas.microsoft.com/office/drawing/2014/main" id="{56D7D85E-488B-FB5A-1F7F-F4EA583087AD}"/>
                </a:ext>
              </a:extLst>
            </p:cNvPr>
            <p:cNvSpPr>
              <a:spLocks/>
            </p:cNvSpPr>
            <p:nvPr/>
          </p:nvSpPr>
          <p:spPr bwMode="auto">
            <a:xfrm>
              <a:off x="5637213" y="1036638"/>
              <a:ext cx="66675" cy="50800"/>
            </a:xfrm>
            <a:custGeom>
              <a:avLst/>
              <a:gdLst>
                <a:gd name="T0" fmla="*/ 345 w 387"/>
                <a:gd name="T1" fmla="*/ 302 h 302"/>
                <a:gd name="T2" fmla="*/ 344 w 387"/>
                <a:gd name="T3" fmla="*/ 302 h 302"/>
                <a:gd name="T4" fmla="*/ 26 w 387"/>
                <a:gd name="T5" fmla="*/ 204 h 302"/>
                <a:gd name="T6" fmla="*/ 22 w 387"/>
                <a:gd name="T7" fmla="*/ 96 h 302"/>
                <a:gd name="T8" fmla="*/ 138 w 387"/>
                <a:gd name="T9" fmla="*/ 6 h 302"/>
                <a:gd name="T10" fmla="*/ 261 w 387"/>
                <a:gd name="T11" fmla="*/ 48 h 302"/>
                <a:gd name="T12" fmla="*/ 255 w 387"/>
                <a:gd name="T13" fmla="*/ 107 h 302"/>
                <a:gd name="T14" fmla="*/ 197 w 387"/>
                <a:gd name="T15" fmla="*/ 102 h 302"/>
                <a:gd name="T16" fmla="*/ 149 w 387"/>
                <a:gd name="T17" fmla="*/ 90 h 302"/>
                <a:gd name="T18" fmla="*/ 98 w 387"/>
                <a:gd name="T19" fmla="*/ 132 h 302"/>
                <a:gd name="T20" fmla="*/ 97 w 387"/>
                <a:gd name="T21" fmla="*/ 164 h 302"/>
                <a:gd name="T22" fmla="*/ 346 w 387"/>
                <a:gd name="T23" fmla="*/ 226 h 302"/>
                <a:gd name="T24" fmla="*/ 387 w 387"/>
                <a:gd name="T25" fmla="*/ 265 h 302"/>
                <a:gd name="T26" fmla="*/ 345 w 387"/>
                <a:gd name="T27" fmla="*/ 302 h 3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87" h="302">
                  <a:moveTo>
                    <a:pt x="345" y="302"/>
                  </a:moveTo>
                  <a:lnTo>
                    <a:pt x="344" y="302"/>
                  </a:lnTo>
                  <a:cubicBezTo>
                    <a:pt x="171" y="302"/>
                    <a:pt x="65" y="266"/>
                    <a:pt x="26" y="204"/>
                  </a:cubicBezTo>
                  <a:cubicBezTo>
                    <a:pt x="12" y="182"/>
                    <a:pt x="0" y="146"/>
                    <a:pt x="22" y="96"/>
                  </a:cubicBezTo>
                  <a:cubicBezTo>
                    <a:pt x="46" y="44"/>
                    <a:pt x="86" y="13"/>
                    <a:pt x="138" y="6"/>
                  </a:cubicBezTo>
                  <a:cubicBezTo>
                    <a:pt x="185" y="0"/>
                    <a:pt x="236" y="17"/>
                    <a:pt x="261" y="48"/>
                  </a:cubicBezTo>
                  <a:cubicBezTo>
                    <a:pt x="276" y="66"/>
                    <a:pt x="273" y="93"/>
                    <a:pt x="255" y="107"/>
                  </a:cubicBezTo>
                  <a:cubicBezTo>
                    <a:pt x="237" y="122"/>
                    <a:pt x="211" y="119"/>
                    <a:pt x="197" y="102"/>
                  </a:cubicBezTo>
                  <a:cubicBezTo>
                    <a:pt x="193" y="97"/>
                    <a:pt x="172" y="86"/>
                    <a:pt x="149" y="90"/>
                  </a:cubicBezTo>
                  <a:cubicBezTo>
                    <a:pt x="127" y="92"/>
                    <a:pt x="110" y="107"/>
                    <a:pt x="98" y="132"/>
                  </a:cubicBezTo>
                  <a:cubicBezTo>
                    <a:pt x="89" y="152"/>
                    <a:pt x="94" y="160"/>
                    <a:pt x="97" y="164"/>
                  </a:cubicBezTo>
                  <a:cubicBezTo>
                    <a:pt x="113" y="189"/>
                    <a:pt x="188" y="221"/>
                    <a:pt x="346" y="226"/>
                  </a:cubicBezTo>
                  <a:cubicBezTo>
                    <a:pt x="369" y="227"/>
                    <a:pt x="387" y="242"/>
                    <a:pt x="387" y="265"/>
                  </a:cubicBezTo>
                  <a:cubicBezTo>
                    <a:pt x="386" y="288"/>
                    <a:pt x="367" y="302"/>
                    <a:pt x="345" y="3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8" name="Freeform 32">
              <a:extLst>
                <a:ext uri="{FF2B5EF4-FFF2-40B4-BE49-F238E27FC236}">
                  <a16:creationId xmlns:a16="http://schemas.microsoft.com/office/drawing/2014/main" id="{006C1CC7-600E-D641-9996-9439583AC5EC}"/>
                </a:ext>
              </a:extLst>
            </p:cNvPr>
            <p:cNvSpPr>
              <a:spLocks/>
            </p:cNvSpPr>
            <p:nvPr/>
          </p:nvSpPr>
          <p:spPr bwMode="auto">
            <a:xfrm>
              <a:off x="5668963" y="1019176"/>
              <a:ext cx="53975" cy="69850"/>
            </a:xfrm>
            <a:custGeom>
              <a:avLst/>
              <a:gdLst>
                <a:gd name="T0" fmla="*/ 170 w 319"/>
                <a:gd name="T1" fmla="*/ 409 h 409"/>
                <a:gd name="T2" fmla="*/ 151 w 319"/>
                <a:gd name="T3" fmla="*/ 405 h 409"/>
                <a:gd name="T4" fmla="*/ 133 w 319"/>
                <a:gd name="T5" fmla="*/ 349 h 409"/>
                <a:gd name="T6" fmla="*/ 192 w 319"/>
                <a:gd name="T7" fmla="*/ 100 h 409"/>
                <a:gd name="T8" fmla="*/ 165 w 319"/>
                <a:gd name="T9" fmla="*/ 86 h 409"/>
                <a:gd name="T10" fmla="*/ 104 w 319"/>
                <a:gd name="T11" fmla="*/ 111 h 409"/>
                <a:gd name="T12" fmla="*/ 92 w 319"/>
                <a:gd name="T13" fmla="*/ 159 h 409"/>
                <a:gd name="T14" fmla="*/ 70 w 319"/>
                <a:gd name="T15" fmla="*/ 214 h 409"/>
                <a:gd name="T16" fmla="*/ 15 w 319"/>
                <a:gd name="T17" fmla="*/ 192 h 409"/>
                <a:gd name="T18" fmla="*/ 36 w 319"/>
                <a:gd name="T19" fmla="*/ 63 h 409"/>
                <a:gd name="T20" fmla="*/ 170 w 319"/>
                <a:gd name="T21" fmla="*/ 3 h 409"/>
                <a:gd name="T22" fmla="*/ 264 w 319"/>
                <a:gd name="T23" fmla="*/ 59 h 409"/>
                <a:gd name="T24" fmla="*/ 207 w 319"/>
                <a:gd name="T25" fmla="*/ 387 h 409"/>
                <a:gd name="T26" fmla="*/ 170 w 319"/>
                <a:gd name="T27" fmla="*/ 409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9" h="409">
                  <a:moveTo>
                    <a:pt x="170" y="409"/>
                  </a:moveTo>
                  <a:cubicBezTo>
                    <a:pt x="163" y="409"/>
                    <a:pt x="157" y="408"/>
                    <a:pt x="151" y="405"/>
                  </a:cubicBezTo>
                  <a:cubicBezTo>
                    <a:pt x="130" y="394"/>
                    <a:pt x="122" y="369"/>
                    <a:pt x="133" y="349"/>
                  </a:cubicBezTo>
                  <a:cubicBezTo>
                    <a:pt x="187" y="243"/>
                    <a:pt x="212" y="136"/>
                    <a:pt x="192" y="100"/>
                  </a:cubicBezTo>
                  <a:cubicBezTo>
                    <a:pt x="190" y="96"/>
                    <a:pt x="185" y="88"/>
                    <a:pt x="165" y="86"/>
                  </a:cubicBezTo>
                  <a:cubicBezTo>
                    <a:pt x="137" y="85"/>
                    <a:pt x="117" y="93"/>
                    <a:pt x="104" y="111"/>
                  </a:cubicBezTo>
                  <a:cubicBezTo>
                    <a:pt x="90" y="131"/>
                    <a:pt x="90" y="154"/>
                    <a:pt x="92" y="159"/>
                  </a:cubicBezTo>
                  <a:cubicBezTo>
                    <a:pt x="101" y="180"/>
                    <a:pt x="91" y="205"/>
                    <a:pt x="70" y="214"/>
                  </a:cubicBezTo>
                  <a:cubicBezTo>
                    <a:pt x="49" y="223"/>
                    <a:pt x="24" y="213"/>
                    <a:pt x="15" y="192"/>
                  </a:cubicBezTo>
                  <a:cubicBezTo>
                    <a:pt x="0" y="155"/>
                    <a:pt x="8" y="102"/>
                    <a:pt x="36" y="63"/>
                  </a:cubicBezTo>
                  <a:cubicBezTo>
                    <a:pt x="66" y="21"/>
                    <a:pt x="113" y="0"/>
                    <a:pt x="170" y="3"/>
                  </a:cubicBezTo>
                  <a:cubicBezTo>
                    <a:pt x="224" y="7"/>
                    <a:pt x="251" y="35"/>
                    <a:pt x="264" y="59"/>
                  </a:cubicBezTo>
                  <a:cubicBezTo>
                    <a:pt x="319" y="155"/>
                    <a:pt x="234" y="334"/>
                    <a:pt x="207" y="387"/>
                  </a:cubicBezTo>
                  <a:cubicBezTo>
                    <a:pt x="199" y="401"/>
                    <a:pt x="185" y="409"/>
                    <a:pt x="170" y="40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9" name="Freeform 33">
              <a:extLst>
                <a:ext uri="{FF2B5EF4-FFF2-40B4-BE49-F238E27FC236}">
                  <a16:creationId xmlns:a16="http://schemas.microsoft.com/office/drawing/2014/main" id="{178D9C90-882E-9E4C-E18F-51C2E5DDB539}"/>
                </a:ext>
              </a:extLst>
            </p:cNvPr>
            <p:cNvSpPr>
              <a:spLocks noEditPoints="1"/>
            </p:cNvSpPr>
            <p:nvPr/>
          </p:nvSpPr>
          <p:spPr bwMode="auto">
            <a:xfrm>
              <a:off x="5530851" y="935038"/>
              <a:ext cx="398463" cy="365125"/>
            </a:xfrm>
            <a:custGeom>
              <a:avLst/>
              <a:gdLst>
                <a:gd name="T0" fmla="*/ 1289 w 2362"/>
                <a:gd name="T1" fmla="*/ 905 h 2158"/>
                <a:gd name="T2" fmla="*/ 2271 w 2362"/>
                <a:gd name="T3" fmla="*/ 1025 h 2158"/>
                <a:gd name="T4" fmla="*/ 2183 w 2362"/>
                <a:gd name="T5" fmla="*/ 827 h 2158"/>
                <a:gd name="T6" fmla="*/ 1734 w 2362"/>
                <a:gd name="T7" fmla="*/ 122 h 2158"/>
                <a:gd name="T8" fmla="*/ 1289 w 2362"/>
                <a:gd name="T9" fmla="*/ 905 h 2158"/>
                <a:gd name="T10" fmla="*/ 757 w 2362"/>
                <a:gd name="T11" fmla="*/ 2158 h 2158"/>
                <a:gd name="T12" fmla="*/ 664 w 2362"/>
                <a:gd name="T13" fmla="*/ 2139 h 2158"/>
                <a:gd name="T14" fmla="*/ 492 w 2362"/>
                <a:gd name="T15" fmla="*/ 1978 h 2158"/>
                <a:gd name="T16" fmla="*/ 11 w 2362"/>
                <a:gd name="T17" fmla="*/ 1180 h 2158"/>
                <a:gd name="T18" fmla="*/ 26 w 2362"/>
                <a:gd name="T19" fmla="*/ 1123 h 2158"/>
                <a:gd name="T20" fmla="*/ 83 w 2362"/>
                <a:gd name="T21" fmla="*/ 1137 h 2158"/>
                <a:gd name="T22" fmla="*/ 564 w 2362"/>
                <a:gd name="T23" fmla="*/ 1935 h 2158"/>
                <a:gd name="T24" fmla="*/ 696 w 2362"/>
                <a:gd name="T25" fmla="*/ 2063 h 2158"/>
                <a:gd name="T26" fmla="*/ 854 w 2362"/>
                <a:gd name="T27" fmla="*/ 2045 h 2158"/>
                <a:gd name="T28" fmla="*/ 1314 w 2362"/>
                <a:gd name="T29" fmla="*/ 1757 h 2158"/>
                <a:gd name="T30" fmla="*/ 2155 w 2362"/>
                <a:gd name="T31" fmla="*/ 1231 h 2158"/>
                <a:gd name="T32" fmla="*/ 2266 w 2362"/>
                <a:gd name="T33" fmla="*/ 1108 h 2158"/>
                <a:gd name="T34" fmla="*/ 1217 w 2362"/>
                <a:gd name="T35" fmla="*/ 980 h 2158"/>
                <a:gd name="T36" fmla="*/ 1185 w 2362"/>
                <a:gd name="T37" fmla="*/ 958 h 2158"/>
                <a:gd name="T38" fmla="*/ 1186 w 2362"/>
                <a:gd name="T39" fmla="*/ 918 h 2158"/>
                <a:gd name="T40" fmla="*/ 1696 w 2362"/>
                <a:gd name="T41" fmla="*/ 21 h 2158"/>
                <a:gd name="T42" fmla="*/ 1731 w 2362"/>
                <a:gd name="T43" fmla="*/ 0 h 2158"/>
                <a:gd name="T44" fmla="*/ 1767 w 2362"/>
                <a:gd name="T45" fmla="*/ 19 h 2158"/>
                <a:gd name="T46" fmla="*/ 2254 w 2362"/>
                <a:gd name="T47" fmla="*/ 784 h 2158"/>
                <a:gd name="T48" fmla="*/ 2357 w 2362"/>
                <a:gd name="T49" fmla="*/ 1046 h 2158"/>
                <a:gd name="T50" fmla="*/ 2198 w 2362"/>
                <a:gd name="T51" fmla="*/ 1302 h 2158"/>
                <a:gd name="T52" fmla="*/ 1358 w 2362"/>
                <a:gd name="T53" fmla="*/ 1827 h 2158"/>
                <a:gd name="T54" fmla="*/ 897 w 2362"/>
                <a:gd name="T55" fmla="*/ 2116 h 2158"/>
                <a:gd name="T56" fmla="*/ 757 w 2362"/>
                <a:gd name="T57" fmla="*/ 2158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62" h="2158">
                  <a:moveTo>
                    <a:pt x="1289" y="905"/>
                  </a:moveTo>
                  <a:lnTo>
                    <a:pt x="2271" y="1025"/>
                  </a:lnTo>
                  <a:cubicBezTo>
                    <a:pt x="2260" y="961"/>
                    <a:pt x="2223" y="892"/>
                    <a:pt x="2183" y="827"/>
                  </a:cubicBezTo>
                  <a:cubicBezTo>
                    <a:pt x="2131" y="741"/>
                    <a:pt x="1839" y="285"/>
                    <a:pt x="1734" y="122"/>
                  </a:cubicBezTo>
                  <a:lnTo>
                    <a:pt x="1289" y="905"/>
                  </a:lnTo>
                  <a:close/>
                  <a:moveTo>
                    <a:pt x="757" y="2158"/>
                  </a:moveTo>
                  <a:cubicBezTo>
                    <a:pt x="725" y="2158"/>
                    <a:pt x="694" y="2152"/>
                    <a:pt x="664" y="2139"/>
                  </a:cubicBezTo>
                  <a:cubicBezTo>
                    <a:pt x="599" y="2112"/>
                    <a:pt x="540" y="2056"/>
                    <a:pt x="492" y="1978"/>
                  </a:cubicBezTo>
                  <a:lnTo>
                    <a:pt x="11" y="1180"/>
                  </a:lnTo>
                  <a:cubicBezTo>
                    <a:pt x="0" y="1160"/>
                    <a:pt x="6" y="1135"/>
                    <a:pt x="26" y="1123"/>
                  </a:cubicBezTo>
                  <a:cubicBezTo>
                    <a:pt x="45" y="1111"/>
                    <a:pt x="71" y="1118"/>
                    <a:pt x="83" y="1137"/>
                  </a:cubicBezTo>
                  <a:lnTo>
                    <a:pt x="564" y="1935"/>
                  </a:lnTo>
                  <a:cubicBezTo>
                    <a:pt x="602" y="1998"/>
                    <a:pt x="648" y="2043"/>
                    <a:pt x="696" y="2063"/>
                  </a:cubicBezTo>
                  <a:cubicBezTo>
                    <a:pt x="747" y="2084"/>
                    <a:pt x="800" y="2078"/>
                    <a:pt x="854" y="2045"/>
                  </a:cubicBezTo>
                  <a:cubicBezTo>
                    <a:pt x="882" y="2029"/>
                    <a:pt x="1082" y="1903"/>
                    <a:pt x="1314" y="1757"/>
                  </a:cubicBezTo>
                  <a:cubicBezTo>
                    <a:pt x="1651" y="1545"/>
                    <a:pt x="2071" y="1281"/>
                    <a:pt x="2155" y="1231"/>
                  </a:cubicBezTo>
                  <a:cubicBezTo>
                    <a:pt x="2225" y="1188"/>
                    <a:pt x="2255" y="1146"/>
                    <a:pt x="2266" y="1108"/>
                  </a:cubicBezTo>
                  <a:lnTo>
                    <a:pt x="1217" y="980"/>
                  </a:lnTo>
                  <a:cubicBezTo>
                    <a:pt x="1203" y="979"/>
                    <a:pt x="1191" y="970"/>
                    <a:pt x="1185" y="958"/>
                  </a:cubicBezTo>
                  <a:cubicBezTo>
                    <a:pt x="1178" y="945"/>
                    <a:pt x="1179" y="931"/>
                    <a:pt x="1186" y="918"/>
                  </a:cubicBezTo>
                  <a:lnTo>
                    <a:pt x="1696" y="21"/>
                  </a:lnTo>
                  <a:cubicBezTo>
                    <a:pt x="1703" y="8"/>
                    <a:pt x="1717" y="0"/>
                    <a:pt x="1731" y="0"/>
                  </a:cubicBezTo>
                  <a:cubicBezTo>
                    <a:pt x="1746" y="0"/>
                    <a:pt x="1760" y="7"/>
                    <a:pt x="1767" y="19"/>
                  </a:cubicBezTo>
                  <a:cubicBezTo>
                    <a:pt x="1785" y="46"/>
                    <a:pt x="2190" y="678"/>
                    <a:pt x="2254" y="784"/>
                  </a:cubicBezTo>
                  <a:cubicBezTo>
                    <a:pt x="2305" y="867"/>
                    <a:pt x="2352" y="957"/>
                    <a:pt x="2357" y="1046"/>
                  </a:cubicBezTo>
                  <a:cubicBezTo>
                    <a:pt x="2362" y="1149"/>
                    <a:pt x="2308" y="1235"/>
                    <a:pt x="2198" y="1302"/>
                  </a:cubicBezTo>
                  <a:cubicBezTo>
                    <a:pt x="2114" y="1352"/>
                    <a:pt x="1695" y="1616"/>
                    <a:pt x="1358" y="1827"/>
                  </a:cubicBezTo>
                  <a:cubicBezTo>
                    <a:pt x="1126" y="1973"/>
                    <a:pt x="925" y="2100"/>
                    <a:pt x="897" y="2116"/>
                  </a:cubicBezTo>
                  <a:cubicBezTo>
                    <a:pt x="851" y="2144"/>
                    <a:pt x="803" y="2158"/>
                    <a:pt x="757" y="2158"/>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0" name="Freeform 34">
              <a:extLst>
                <a:ext uri="{FF2B5EF4-FFF2-40B4-BE49-F238E27FC236}">
                  <a16:creationId xmlns:a16="http://schemas.microsoft.com/office/drawing/2014/main" id="{03245188-159A-AEAE-5C81-08DE0E8C7947}"/>
                </a:ext>
              </a:extLst>
            </p:cNvPr>
            <p:cNvSpPr>
              <a:spLocks/>
            </p:cNvSpPr>
            <p:nvPr/>
          </p:nvSpPr>
          <p:spPr bwMode="auto">
            <a:xfrm>
              <a:off x="5532438" y="928688"/>
              <a:ext cx="298450" cy="371475"/>
            </a:xfrm>
            <a:custGeom>
              <a:avLst/>
              <a:gdLst>
                <a:gd name="T0" fmla="*/ 713 w 1768"/>
                <a:gd name="T1" fmla="*/ 2194 h 2194"/>
                <a:gd name="T2" fmla="*/ 697 w 1768"/>
                <a:gd name="T3" fmla="*/ 2190 h 2194"/>
                <a:gd name="T4" fmla="*/ 675 w 1768"/>
                <a:gd name="T5" fmla="*/ 2136 h 2194"/>
                <a:gd name="T6" fmla="*/ 976 w 1768"/>
                <a:gd name="T7" fmla="*/ 1123 h 2194"/>
                <a:gd name="T8" fmla="*/ 47 w 1768"/>
                <a:gd name="T9" fmla="*/ 1196 h 2194"/>
                <a:gd name="T10" fmla="*/ 10 w 1768"/>
                <a:gd name="T11" fmla="*/ 1179 h 2194"/>
                <a:gd name="T12" fmla="*/ 5 w 1768"/>
                <a:gd name="T13" fmla="*/ 1139 h 2194"/>
                <a:gd name="T14" fmla="*/ 373 w 1768"/>
                <a:gd name="T15" fmla="*/ 168 h 2194"/>
                <a:gd name="T16" fmla="*/ 644 w 1768"/>
                <a:gd name="T17" fmla="*/ 7 h 2194"/>
                <a:gd name="T18" fmla="*/ 1727 w 1768"/>
                <a:gd name="T19" fmla="*/ 39 h 2194"/>
                <a:gd name="T20" fmla="*/ 1767 w 1768"/>
                <a:gd name="T21" fmla="*/ 82 h 2194"/>
                <a:gd name="T22" fmla="*/ 1724 w 1768"/>
                <a:gd name="T23" fmla="*/ 123 h 2194"/>
                <a:gd name="T24" fmla="*/ 640 w 1768"/>
                <a:gd name="T25" fmla="*/ 90 h 2194"/>
                <a:gd name="T26" fmla="*/ 452 w 1768"/>
                <a:gd name="T27" fmla="*/ 197 h 2194"/>
                <a:gd name="T28" fmla="*/ 106 w 1768"/>
                <a:gd name="T29" fmla="*/ 1108 h 2194"/>
                <a:gd name="T30" fmla="*/ 1029 w 1768"/>
                <a:gd name="T31" fmla="*/ 1035 h 2194"/>
                <a:gd name="T32" fmla="*/ 1065 w 1768"/>
                <a:gd name="T33" fmla="*/ 1050 h 2194"/>
                <a:gd name="T34" fmla="*/ 1073 w 1768"/>
                <a:gd name="T35" fmla="*/ 1088 h 2194"/>
                <a:gd name="T36" fmla="*/ 751 w 1768"/>
                <a:gd name="T37" fmla="*/ 2168 h 2194"/>
                <a:gd name="T38" fmla="*/ 713 w 1768"/>
                <a:gd name="T39" fmla="*/ 2194 h 2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68" h="2194">
                  <a:moveTo>
                    <a:pt x="713" y="2194"/>
                  </a:moveTo>
                  <a:cubicBezTo>
                    <a:pt x="708" y="2194"/>
                    <a:pt x="702" y="2193"/>
                    <a:pt x="697" y="2190"/>
                  </a:cubicBezTo>
                  <a:cubicBezTo>
                    <a:pt x="676" y="2181"/>
                    <a:pt x="666" y="2157"/>
                    <a:pt x="675" y="2136"/>
                  </a:cubicBezTo>
                  <a:cubicBezTo>
                    <a:pt x="730" y="2003"/>
                    <a:pt x="920" y="1326"/>
                    <a:pt x="976" y="1123"/>
                  </a:cubicBezTo>
                  <a:lnTo>
                    <a:pt x="47" y="1196"/>
                  </a:lnTo>
                  <a:cubicBezTo>
                    <a:pt x="33" y="1197"/>
                    <a:pt x="19" y="1191"/>
                    <a:pt x="10" y="1179"/>
                  </a:cubicBezTo>
                  <a:cubicBezTo>
                    <a:pt x="2" y="1168"/>
                    <a:pt x="0" y="1153"/>
                    <a:pt x="5" y="1139"/>
                  </a:cubicBezTo>
                  <a:cubicBezTo>
                    <a:pt x="8" y="1130"/>
                    <a:pt x="356" y="216"/>
                    <a:pt x="373" y="168"/>
                  </a:cubicBezTo>
                  <a:cubicBezTo>
                    <a:pt x="413" y="60"/>
                    <a:pt x="514" y="0"/>
                    <a:pt x="644" y="7"/>
                  </a:cubicBezTo>
                  <a:cubicBezTo>
                    <a:pt x="736" y="12"/>
                    <a:pt x="1717" y="39"/>
                    <a:pt x="1727" y="39"/>
                  </a:cubicBezTo>
                  <a:cubicBezTo>
                    <a:pt x="1750" y="40"/>
                    <a:pt x="1768" y="59"/>
                    <a:pt x="1767" y="82"/>
                  </a:cubicBezTo>
                  <a:cubicBezTo>
                    <a:pt x="1767" y="105"/>
                    <a:pt x="1748" y="123"/>
                    <a:pt x="1724" y="123"/>
                  </a:cubicBezTo>
                  <a:cubicBezTo>
                    <a:pt x="1684" y="122"/>
                    <a:pt x="733" y="95"/>
                    <a:pt x="640" y="90"/>
                  </a:cubicBezTo>
                  <a:cubicBezTo>
                    <a:pt x="596" y="88"/>
                    <a:pt x="490" y="93"/>
                    <a:pt x="452" y="197"/>
                  </a:cubicBezTo>
                  <a:cubicBezTo>
                    <a:pt x="436" y="238"/>
                    <a:pt x="185" y="899"/>
                    <a:pt x="106" y="1108"/>
                  </a:cubicBezTo>
                  <a:lnTo>
                    <a:pt x="1029" y="1035"/>
                  </a:lnTo>
                  <a:cubicBezTo>
                    <a:pt x="1043" y="1034"/>
                    <a:pt x="1056" y="1040"/>
                    <a:pt x="1065" y="1050"/>
                  </a:cubicBezTo>
                  <a:cubicBezTo>
                    <a:pt x="1073" y="1061"/>
                    <a:pt x="1076" y="1075"/>
                    <a:pt x="1073" y="1088"/>
                  </a:cubicBezTo>
                  <a:cubicBezTo>
                    <a:pt x="1062" y="1126"/>
                    <a:pt x="819" y="2007"/>
                    <a:pt x="751" y="2168"/>
                  </a:cubicBezTo>
                  <a:cubicBezTo>
                    <a:pt x="745" y="2184"/>
                    <a:pt x="729" y="2194"/>
                    <a:pt x="713" y="219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1" name="Freeform 35">
              <a:extLst>
                <a:ext uri="{FF2B5EF4-FFF2-40B4-BE49-F238E27FC236}">
                  <a16:creationId xmlns:a16="http://schemas.microsoft.com/office/drawing/2014/main" id="{0A436F2F-1D00-D1A2-2909-EA80BF26A347}"/>
                </a:ext>
              </a:extLst>
            </p:cNvPr>
            <p:cNvSpPr>
              <a:spLocks/>
            </p:cNvSpPr>
            <p:nvPr/>
          </p:nvSpPr>
          <p:spPr bwMode="auto">
            <a:xfrm>
              <a:off x="5692776" y="1085851"/>
              <a:ext cx="63500" cy="47625"/>
            </a:xfrm>
            <a:custGeom>
              <a:avLst/>
              <a:gdLst>
                <a:gd name="T0" fmla="*/ 48 w 371"/>
                <a:gd name="T1" fmla="*/ 285 h 285"/>
                <a:gd name="T2" fmla="*/ 29 w 371"/>
                <a:gd name="T3" fmla="*/ 281 h 285"/>
                <a:gd name="T4" fmla="*/ 11 w 371"/>
                <a:gd name="T5" fmla="*/ 225 h 285"/>
                <a:gd name="T6" fmla="*/ 41 w 371"/>
                <a:gd name="T7" fmla="*/ 161 h 285"/>
                <a:gd name="T8" fmla="*/ 330 w 371"/>
                <a:gd name="T9" fmla="*/ 12 h 285"/>
                <a:gd name="T10" fmla="*/ 369 w 371"/>
                <a:gd name="T11" fmla="*/ 57 h 285"/>
                <a:gd name="T12" fmla="*/ 325 w 371"/>
                <a:gd name="T13" fmla="*/ 95 h 285"/>
                <a:gd name="T14" fmla="*/ 117 w 371"/>
                <a:gd name="T15" fmla="*/ 196 h 285"/>
                <a:gd name="T16" fmla="*/ 85 w 371"/>
                <a:gd name="T17" fmla="*/ 262 h 285"/>
                <a:gd name="T18" fmla="*/ 48 w 371"/>
                <a:gd name="T19" fmla="*/ 285 h 2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71" h="285">
                  <a:moveTo>
                    <a:pt x="48" y="285"/>
                  </a:moveTo>
                  <a:cubicBezTo>
                    <a:pt x="42" y="285"/>
                    <a:pt x="35" y="284"/>
                    <a:pt x="29" y="281"/>
                  </a:cubicBezTo>
                  <a:cubicBezTo>
                    <a:pt x="9" y="271"/>
                    <a:pt x="0" y="246"/>
                    <a:pt x="11" y="225"/>
                  </a:cubicBezTo>
                  <a:cubicBezTo>
                    <a:pt x="22" y="201"/>
                    <a:pt x="32" y="180"/>
                    <a:pt x="41" y="161"/>
                  </a:cubicBezTo>
                  <a:cubicBezTo>
                    <a:pt x="104" y="23"/>
                    <a:pt x="131" y="0"/>
                    <a:pt x="330" y="12"/>
                  </a:cubicBezTo>
                  <a:cubicBezTo>
                    <a:pt x="353" y="14"/>
                    <a:pt x="371" y="34"/>
                    <a:pt x="369" y="57"/>
                  </a:cubicBezTo>
                  <a:cubicBezTo>
                    <a:pt x="368" y="80"/>
                    <a:pt x="349" y="97"/>
                    <a:pt x="325" y="95"/>
                  </a:cubicBezTo>
                  <a:cubicBezTo>
                    <a:pt x="167" y="86"/>
                    <a:pt x="167" y="86"/>
                    <a:pt x="117" y="196"/>
                  </a:cubicBezTo>
                  <a:cubicBezTo>
                    <a:pt x="108" y="215"/>
                    <a:pt x="98" y="237"/>
                    <a:pt x="85" y="262"/>
                  </a:cubicBezTo>
                  <a:cubicBezTo>
                    <a:pt x="78" y="277"/>
                    <a:pt x="63" y="285"/>
                    <a:pt x="48" y="28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2" name="Freeform 36">
              <a:extLst>
                <a:ext uri="{FF2B5EF4-FFF2-40B4-BE49-F238E27FC236}">
                  <a16:creationId xmlns:a16="http://schemas.microsoft.com/office/drawing/2014/main" id="{729CCE83-8ED6-C084-D401-0AAE7A320A63}"/>
                </a:ext>
              </a:extLst>
            </p:cNvPr>
            <p:cNvSpPr>
              <a:spLocks/>
            </p:cNvSpPr>
            <p:nvPr/>
          </p:nvSpPr>
          <p:spPr bwMode="auto">
            <a:xfrm>
              <a:off x="5578476" y="955676"/>
              <a:ext cx="193675" cy="149225"/>
            </a:xfrm>
            <a:custGeom>
              <a:avLst/>
              <a:gdLst>
                <a:gd name="T0" fmla="*/ 178 w 1142"/>
                <a:gd name="T1" fmla="*/ 882 h 882"/>
                <a:gd name="T2" fmla="*/ 143 w 1142"/>
                <a:gd name="T3" fmla="*/ 863 h 882"/>
                <a:gd name="T4" fmla="*/ 12 w 1142"/>
                <a:gd name="T5" fmla="*/ 661 h 882"/>
                <a:gd name="T6" fmla="*/ 24 w 1142"/>
                <a:gd name="T7" fmla="*/ 603 h 882"/>
                <a:gd name="T8" fmla="*/ 920 w 1142"/>
                <a:gd name="T9" fmla="*/ 9 h 882"/>
                <a:gd name="T10" fmla="*/ 953 w 1142"/>
                <a:gd name="T11" fmla="*/ 3 h 882"/>
                <a:gd name="T12" fmla="*/ 979 w 1142"/>
                <a:gd name="T13" fmla="*/ 23 h 882"/>
                <a:gd name="T14" fmla="*/ 1131 w 1142"/>
                <a:gd name="T15" fmla="*/ 290 h 882"/>
                <a:gd name="T16" fmla="*/ 1115 w 1142"/>
                <a:gd name="T17" fmla="*/ 346 h 882"/>
                <a:gd name="T18" fmla="*/ 1059 w 1142"/>
                <a:gd name="T19" fmla="*/ 331 h 882"/>
                <a:gd name="T20" fmla="*/ 929 w 1142"/>
                <a:gd name="T21" fmla="*/ 103 h 882"/>
                <a:gd name="T22" fmla="*/ 104 w 1142"/>
                <a:gd name="T23" fmla="*/ 650 h 882"/>
                <a:gd name="T24" fmla="*/ 213 w 1142"/>
                <a:gd name="T25" fmla="*/ 817 h 882"/>
                <a:gd name="T26" fmla="*/ 200 w 1142"/>
                <a:gd name="T27" fmla="*/ 875 h 882"/>
                <a:gd name="T28" fmla="*/ 178 w 1142"/>
                <a:gd name="T29" fmla="*/ 882 h 8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42" h="882">
                  <a:moveTo>
                    <a:pt x="178" y="882"/>
                  </a:moveTo>
                  <a:cubicBezTo>
                    <a:pt x="164" y="882"/>
                    <a:pt x="151" y="875"/>
                    <a:pt x="143" y="863"/>
                  </a:cubicBezTo>
                  <a:lnTo>
                    <a:pt x="12" y="661"/>
                  </a:lnTo>
                  <a:cubicBezTo>
                    <a:pt x="0" y="641"/>
                    <a:pt x="5" y="616"/>
                    <a:pt x="24" y="603"/>
                  </a:cubicBezTo>
                  <a:lnTo>
                    <a:pt x="920" y="9"/>
                  </a:lnTo>
                  <a:cubicBezTo>
                    <a:pt x="930" y="3"/>
                    <a:pt x="942" y="0"/>
                    <a:pt x="953" y="3"/>
                  </a:cubicBezTo>
                  <a:cubicBezTo>
                    <a:pt x="964" y="6"/>
                    <a:pt x="974" y="13"/>
                    <a:pt x="979" y="23"/>
                  </a:cubicBezTo>
                  <a:lnTo>
                    <a:pt x="1131" y="290"/>
                  </a:lnTo>
                  <a:cubicBezTo>
                    <a:pt x="1142" y="309"/>
                    <a:pt x="1135" y="335"/>
                    <a:pt x="1115" y="346"/>
                  </a:cubicBezTo>
                  <a:cubicBezTo>
                    <a:pt x="1096" y="358"/>
                    <a:pt x="1070" y="351"/>
                    <a:pt x="1059" y="331"/>
                  </a:cubicBezTo>
                  <a:lnTo>
                    <a:pt x="929" y="103"/>
                  </a:lnTo>
                  <a:lnTo>
                    <a:pt x="104" y="650"/>
                  </a:lnTo>
                  <a:lnTo>
                    <a:pt x="213" y="817"/>
                  </a:lnTo>
                  <a:cubicBezTo>
                    <a:pt x="225" y="837"/>
                    <a:pt x="220" y="863"/>
                    <a:pt x="200" y="875"/>
                  </a:cubicBezTo>
                  <a:cubicBezTo>
                    <a:pt x="193" y="880"/>
                    <a:pt x="186" y="882"/>
                    <a:pt x="178" y="8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3" name="Freeform 37">
              <a:extLst>
                <a:ext uri="{FF2B5EF4-FFF2-40B4-BE49-F238E27FC236}">
                  <a16:creationId xmlns:a16="http://schemas.microsoft.com/office/drawing/2014/main" id="{D6E5B7BA-DA46-08FD-432A-E9F311F125AB}"/>
                </a:ext>
              </a:extLst>
            </p:cNvPr>
            <p:cNvSpPr>
              <a:spLocks/>
            </p:cNvSpPr>
            <p:nvPr/>
          </p:nvSpPr>
          <p:spPr bwMode="auto">
            <a:xfrm>
              <a:off x="5511801" y="931863"/>
              <a:ext cx="57150" cy="38100"/>
            </a:xfrm>
            <a:custGeom>
              <a:avLst/>
              <a:gdLst>
                <a:gd name="T0" fmla="*/ 292 w 339"/>
                <a:gd name="T1" fmla="*/ 221 h 221"/>
                <a:gd name="T2" fmla="*/ 278 w 339"/>
                <a:gd name="T3" fmla="*/ 218 h 221"/>
                <a:gd name="T4" fmla="*/ 104 w 339"/>
                <a:gd name="T5" fmla="*/ 128 h 221"/>
                <a:gd name="T6" fmla="*/ 28 w 339"/>
                <a:gd name="T7" fmla="*/ 85 h 221"/>
                <a:gd name="T8" fmla="*/ 10 w 339"/>
                <a:gd name="T9" fmla="*/ 29 h 221"/>
                <a:gd name="T10" fmla="*/ 66 w 339"/>
                <a:gd name="T11" fmla="*/ 11 h 221"/>
                <a:gd name="T12" fmla="*/ 146 w 339"/>
                <a:gd name="T13" fmla="*/ 55 h 221"/>
                <a:gd name="T14" fmla="*/ 306 w 339"/>
                <a:gd name="T15" fmla="*/ 140 h 221"/>
                <a:gd name="T16" fmla="*/ 331 w 339"/>
                <a:gd name="T17" fmla="*/ 193 h 221"/>
                <a:gd name="T18" fmla="*/ 292 w 339"/>
                <a:gd name="T19" fmla="*/ 221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9" h="221">
                  <a:moveTo>
                    <a:pt x="292" y="221"/>
                  </a:moveTo>
                  <a:cubicBezTo>
                    <a:pt x="287" y="221"/>
                    <a:pt x="282" y="220"/>
                    <a:pt x="278" y="218"/>
                  </a:cubicBezTo>
                  <a:cubicBezTo>
                    <a:pt x="237" y="204"/>
                    <a:pt x="167" y="163"/>
                    <a:pt x="104" y="128"/>
                  </a:cubicBezTo>
                  <a:cubicBezTo>
                    <a:pt x="74" y="110"/>
                    <a:pt x="45" y="94"/>
                    <a:pt x="28" y="85"/>
                  </a:cubicBezTo>
                  <a:cubicBezTo>
                    <a:pt x="8" y="75"/>
                    <a:pt x="0" y="50"/>
                    <a:pt x="10" y="29"/>
                  </a:cubicBezTo>
                  <a:cubicBezTo>
                    <a:pt x="20" y="9"/>
                    <a:pt x="46" y="0"/>
                    <a:pt x="66" y="11"/>
                  </a:cubicBezTo>
                  <a:cubicBezTo>
                    <a:pt x="85" y="20"/>
                    <a:pt x="113" y="37"/>
                    <a:pt x="146" y="55"/>
                  </a:cubicBezTo>
                  <a:cubicBezTo>
                    <a:pt x="202" y="88"/>
                    <a:pt x="272" y="128"/>
                    <a:pt x="306" y="140"/>
                  </a:cubicBezTo>
                  <a:cubicBezTo>
                    <a:pt x="328" y="148"/>
                    <a:pt x="339" y="172"/>
                    <a:pt x="331" y="193"/>
                  </a:cubicBezTo>
                  <a:cubicBezTo>
                    <a:pt x="325" y="210"/>
                    <a:pt x="309" y="221"/>
                    <a:pt x="292" y="221"/>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4" name="Freeform 38">
              <a:extLst>
                <a:ext uri="{FF2B5EF4-FFF2-40B4-BE49-F238E27FC236}">
                  <a16:creationId xmlns:a16="http://schemas.microsoft.com/office/drawing/2014/main" id="{E35214DF-C479-4AC1-0BF6-CA6EB54F09EE}"/>
                </a:ext>
              </a:extLst>
            </p:cNvPr>
            <p:cNvSpPr>
              <a:spLocks/>
            </p:cNvSpPr>
            <p:nvPr/>
          </p:nvSpPr>
          <p:spPr bwMode="auto">
            <a:xfrm>
              <a:off x="5551488" y="874713"/>
              <a:ext cx="46038" cy="52388"/>
            </a:xfrm>
            <a:custGeom>
              <a:avLst/>
              <a:gdLst>
                <a:gd name="T0" fmla="*/ 227 w 274"/>
                <a:gd name="T1" fmla="*/ 315 h 315"/>
                <a:gd name="T2" fmla="*/ 195 w 274"/>
                <a:gd name="T3" fmla="*/ 299 h 315"/>
                <a:gd name="T4" fmla="*/ 15 w 274"/>
                <a:gd name="T5" fmla="*/ 73 h 315"/>
                <a:gd name="T6" fmla="*/ 22 w 274"/>
                <a:gd name="T7" fmla="*/ 14 h 315"/>
                <a:gd name="T8" fmla="*/ 80 w 274"/>
                <a:gd name="T9" fmla="*/ 21 h 315"/>
                <a:gd name="T10" fmla="*/ 260 w 274"/>
                <a:gd name="T11" fmla="*/ 247 h 315"/>
                <a:gd name="T12" fmla="*/ 253 w 274"/>
                <a:gd name="T13" fmla="*/ 306 h 315"/>
                <a:gd name="T14" fmla="*/ 227 w 274"/>
                <a:gd name="T15" fmla="*/ 315 h 3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4" h="315">
                  <a:moveTo>
                    <a:pt x="227" y="315"/>
                  </a:moveTo>
                  <a:cubicBezTo>
                    <a:pt x="215" y="315"/>
                    <a:pt x="203" y="310"/>
                    <a:pt x="195" y="299"/>
                  </a:cubicBezTo>
                  <a:lnTo>
                    <a:pt x="15" y="73"/>
                  </a:lnTo>
                  <a:cubicBezTo>
                    <a:pt x="0" y="55"/>
                    <a:pt x="3" y="29"/>
                    <a:pt x="22" y="14"/>
                  </a:cubicBezTo>
                  <a:cubicBezTo>
                    <a:pt x="40" y="0"/>
                    <a:pt x="66" y="3"/>
                    <a:pt x="80" y="21"/>
                  </a:cubicBezTo>
                  <a:lnTo>
                    <a:pt x="260" y="247"/>
                  </a:lnTo>
                  <a:cubicBezTo>
                    <a:pt x="274" y="265"/>
                    <a:pt x="271" y="292"/>
                    <a:pt x="253" y="306"/>
                  </a:cubicBezTo>
                  <a:cubicBezTo>
                    <a:pt x="245" y="312"/>
                    <a:pt x="236" y="315"/>
                    <a:pt x="227" y="31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5" name="Freeform 39">
              <a:extLst>
                <a:ext uri="{FF2B5EF4-FFF2-40B4-BE49-F238E27FC236}">
                  <a16:creationId xmlns:a16="http://schemas.microsoft.com/office/drawing/2014/main" id="{D9ABA00C-D50C-BB35-FD41-CD9786504DE2}"/>
                </a:ext>
              </a:extLst>
            </p:cNvPr>
            <p:cNvSpPr>
              <a:spLocks/>
            </p:cNvSpPr>
            <p:nvPr/>
          </p:nvSpPr>
          <p:spPr bwMode="auto">
            <a:xfrm>
              <a:off x="5619751" y="852488"/>
              <a:ext cx="20638" cy="50800"/>
            </a:xfrm>
            <a:custGeom>
              <a:avLst/>
              <a:gdLst>
                <a:gd name="T0" fmla="*/ 78 w 123"/>
                <a:gd name="T1" fmla="*/ 302 h 302"/>
                <a:gd name="T2" fmla="*/ 37 w 123"/>
                <a:gd name="T3" fmla="*/ 267 h 302"/>
                <a:gd name="T4" fmla="*/ 4 w 123"/>
                <a:gd name="T5" fmla="*/ 51 h 302"/>
                <a:gd name="T6" fmla="*/ 38 w 123"/>
                <a:gd name="T7" fmla="*/ 4 h 302"/>
                <a:gd name="T8" fmla="*/ 86 w 123"/>
                <a:gd name="T9" fmla="*/ 39 h 302"/>
                <a:gd name="T10" fmla="*/ 120 w 123"/>
                <a:gd name="T11" fmla="*/ 254 h 302"/>
                <a:gd name="T12" fmla="*/ 85 w 123"/>
                <a:gd name="T13" fmla="*/ 301 h 302"/>
                <a:gd name="T14" fmla="*/ 78 w 123"/>
                <a:gd name="T15" fmla="*/ 302 h 3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3" h="302">
                  <a:moveTo>
                    <a:pt x="78" y="302"/>
                  </a:moveTo>
                  <a:cubicBezTo>
                    <a:pt x="58" y="302"/>
                    <a:pt x="40" y="287"/>
                    <a:pt x="37" y="267"/>
                  </a:cubicBezTo>
                  <a:lnTo>
                    <a:pt x="4" y="51"/>
                  </a:lnTo>
                  <a:cubicBezTo>
                    <a:pt x="0" y="29"/>
                    <a:pt x="16" y="7"/>
                    <a:pt x="38" y="4"/>
                  </a:cubicBezTo>
                  <a:cubicBezTo>
                    <a:pt x="61" y="0"/>
                    <a:pt x="82" y="16"/>
                    <a:pt x="86" y="39"/>
                  </a:cubicBezTo>
                  <a:lnTo>
                    <a:pt x="120" y="254"/>
                  </a:lnTo>
                  <a:cubicBezTo>
                    <a:pt x="123" y="276"/>
                    <a:pt x="108" y="298"/>
                    <a:pt x="85" y="301"/>
                  </a:cubicBezTo>
                  <a:cubicBezTo>
                    <a:pt x="83" y="302"/>
                    <a:pt x="80" y="302"/>
                    <a:pt x="78" y="302"/>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6" name="Freeform 40">
              <a:extLst>
                <a:ext uri="{FF2B5EF4-FFF2-40B4-BE49-F238E27FC236}">
                  <a16:creationId xmlns:a16="http://schemas.microsoft.com/office/drawing/2014/main" id="{166F61DE-42D3-2014-8E9D-A9FA29BDF311}"/>
                </a:ext>
              </a:extLst>
            </p:cNvPr>
            <p:cNvSpPr>
              <a:spLocks/>
            </p:cNvSpPr>
            <p:nvPr/>
          </p:nvSpPr>
          <p:spPr bwMode="auto">
            <a:xfrm>
              <a:off x="5675313" y="852488"/>
              <a:ext cx="20638" cy="46038"/>
            </a:xfrm>
            <a:custGeom>
              <a:avLst/>
              <a:gdLst>
                <a:gd name="T0" fmla="*/ 45 w 119"/>
                <a:gd name="T1" fmla="*/ 269 h 269"/>
                <a:gd name="T2" fmla="*/ 39 w 119"/>
                <a:gd name="T3" fmla="*/ 268 h 269"/>
                <a:gd name="T4" fmla="*/ 4 w 119"/>
                <a:gd name="T5" fmla="*/ 221 h 269"/>
                <a:gd name="T6" fmla="*/ 33 w 119"/>
                <a:gd name="T7" fmla="*/ 39 h 269"/>
                <a:gd name="T8" fmla="*/ 80 w 119"/>
                <a:gd name="T9" fmla="*/ 4 h 269"/>
                <a:gd name="T10" fmla="*/ 115 w 119"/>
                <a:gd name="T11" fmla="*/ 52 h 269"/>
                <a:gd name="T12" fmla="*/ 86 w 119"/>
                <a:gd name="T13" fmla="*/ 234 h 269"/>
                <a:gd name="T14" fmla="*/ 45 w 119"/>
                <a:gd name="T15" fmla="*/ 269 h 2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19" h="269">
                  <a:moveTo>
                    <a:pt x="45" y="269"/>
                  </a:moveTo>
                  <a:cubicBezTo>
                    <a:pt x="43" y="269"/>
                    <a:pt x="41" y="269"/>
                    <a:pt x="39" y="268"/>
                  </a:cubicBezTo>
                  <a:cubicBezTo>
                    <a:pt x="16" y="265"/>
                    <a:pt x="0" y="243"/>
                    <a:pt x="4" y="221"/>
                  </a:cubicBezTo>
                  <a:lnTo>
                    <a:pt x="33" y="39"/>
                  </a:lnTo>
                  <a:cubicBezTo>
                    <a:pt x="36" y="16"/>
                    <a:pt x="58" y="0"/>
                    <a:pt x="80" y="4"/>
                  </a:cubicBezTo>
                  <a:cubicBezTo>
                    <a:pt x="103" y="8"/>
                    <a:pt x="119" y="29"/>
                    <a:pt x="115" y="52"/>
                  </a:cubicBezTo>
                  <a:lnTo>
                    <a:pt x="86" y="234"/>
                  </a:lnTo>
                  <a:cubicBezTo>
                    <a:pt x="83" y="254"/>
                    <a:pt x="65" y="269"/>
                    <a:pt x="45" y="26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7" name="Freeform 814">
              <a:extLst>
                <a:ext uri="{FF2B5EF4-FFF2-40B4-BE49-F238E27FC236}">
                  <a16:creationId xmlns:a16="http://schemas.microsoft.com/office/drawing/2014/main" id="{CE913CF3-7A0B-92CE-92E6-FCCCE077C7C5}"/>
                </a:ext>
              </a:extLst>
            </p:cNvPr>
            <p:cNvSpPr>
              <a:spLocks/>
            </p:cNvSpPr>
            <p:nvPr/>
          </p:nvSpPr>
          <p:spPr bwMode="auto">
            <a:xfrm>
              <a:off x="5495926" y="998538"/>
              <a:ext cx="49213" cy="22225"/>
            </a:xfrm>
            <a:custGeom>
              <a:avLst/>
              <a:gdLst>
                <a:gd name="T0" fmla="*/ 243 w 297"/>
                <a:gd name="T1" fmla="*/ 134 h 134"/>
                <a:gd name="T2" fmla="*/ 235 w 297"/>
                <a:gd name="T3" fmla="*/ 134 h 134"/>
                <a:gd name="T4" fmla="*/ 46 w 297"/>
                <a:gd name="T5" fmla="*/ 103 h 134"/>
                <a:gd name="T6" fmla="*/ 4 w 297"/>
                <a:gd name="T7" fmla="*/ 46 h 134"/>
                <a:gd name="T8" fmla="*/ 62 w 297"/>
                <a:gd name="T9" fmla="*/ 4 h 134"/>
                <a:gd name="T10" fmla="*/ 251 w 297"/>
                <a:gd name="T11" fmla="*/ 35 h 134"/>
                <a:gd name="T12" fmla="*/ 292 w 297"/>
                <a:gd name="T13" fmla="*/ 92 h 134"/>
                <a:gd name="T14" fmla="*/ 243 w 297"/>
                <a:gd name="T15" fmla="*/ 134 h 13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97" h="134">
                  <a:moveTo>
                    <a:pt x="243" y="134"/>
                  </a:moveTo>
                  <a:cubicBezTo>
                    <a:pt x="240" y="134"/>
                    <a:pt x="238" y="134"/>
                    <a:pt x="235" y="134"/>
                  </a:cubicBezTo>
                  <a:lnTo>
                    <a:pt x="46" y="103"/>
                  </a:lnTo>
                  <a:cubicBezTo>
                    <a:pt x="18" y="99"/>
                    <a:pt x="0" y="73"/>
                    <a:pt x="4" y="46"/>
                  </a:cubicBezTo>
                  <a:cubicBezTo>
                    <a:pt x="9" y="18"/>
                    <a:pt x="34" y="0"/>
                    <a:pt x="62" y="4"/>
                  </a:cubicBezTo>
                  <a:lnTo>
                    <a:pt x="251" y="35"/>
                  </a:lnTo>
                  <a:cubicBezTo>
                    <a:pt x="278" y="39"/>
                    <a:pt x="297" y="65"/>
                    <a:pt x="292" y="92"/>
                  </a:cubicBezTo>
                  <a:cubicBezTo>
                    <a:pt x="288" y="117"/>
                    <a:pt x="267" y="134"/>
                    <a:pt x="243" y="1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sp>
          <p:nvSpPr>
            <p:cNvPr id="18" name="Freeform 815">
              <a:extLst>
                <a:ext uri="{FF2B5EF4-FFF2-40B4-BE49-F238E27FC236}">
                  <a16:creationId xmlns:a16="http://schemas.microsoft.com/office/drawing/2014/main" id="{6D76D412-A007-E06F-E42E-2DA10350942D}"/>
                </a:ext>
              </a:extLst>
            </p:cNvPr>
            <p:cNvSpPr>
              <a:spLocks/>
            </p:cNvSpPr>
            <p:nvPr/>
          </p:nvSpPr>
          <p:spPr bwMode="auto">
            <a:xfrm>
              <a:off x="5715001" y="868363"/>
              <a:ext cx="30163" cy="42863"/>
            </a:xfrm>
            <a:custGeom>
              <a:avLst/>
              <a:gdLst>
                <a:gd name="T0" fmla="*/ 57 w 176"/>
                <a:gd name="T1" fmla="*/ 256 h 256"/>
                <a:gd name="T2" fmla="*/ 37 w 176"/>
                <a:gd name="T3" fmla="*/ 252 h 256"/>
                <a:gd name="T4" fmla="*/ 11 w 176"/>
                <a:gd name="T5" fmla="*/ 186 h 256"/>
                <a:gd name="T6" fmla="*/ 73 w 176"/>
                <a:gd name="T7" fmla="*/ 37 h 256"/>
                <a:gd name="T8" fmla="*/ 139 w 176"/>
                <a:gd name="T9" fmla="*/ 10 h 256"/>
                <a:gd name="T10" fmla="*/ 166 w 176"/>
                <a:gd name="T11" fmla="*/ 76 h 256"/>
                <a:gd name="T12" fmla="*/ 103 w 176"/>
                <a:gd name="T13" fmla="*/ 225 h 256"/>
                <a:gd name="T14" fmla="*/ 57 w 176"/>
                <a:gd name="T15" fmla="*/ 256 h 25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76" h="256">
                  <a:moveTo>
                    <a:pt x="57" y="256"/>
                  </a:moveTo>
                  <a:cubicBezTo>
                    <a:pt x="50" y="256"/>
                    <a:pt x="44" y="255"/>
                    <a:pt x="37" y="252"/>
                  </a:cubicBezTo>
                  <a:cubicBezTo>
                    <a:pt x="12" y="241"/>
                    <a:pt x="0" y="212"/>
                    <a:pt x="11" y="186"/>
                  </a:cubicBezTo>
                  <a:lnTo>
                    <a:pt x="73" y="37"/>
                  </a:lnTo>
                  <a:cubicBezTo>
                    <a:pt x="84" y="12"/>
                    <a:pt x="114" y="0"/>
                    <a:pt x="139" y="10"/>
                  </a:cubicBezTo>
                  <a:cubicBezTo>
                    <a:pt x="164" y="21"/>
                    <a:pt x="176" y="51"/>
                    <a:pt x="166" y="76"/>
                  </a:cubicBezTo>
                  <a:lnTo>
                    <a:pt x="103" y="225"/>
                  </a:lnTo>
                  <a:cubicBezTo>
                    <a:pt x="95" y="244"/>
                    <a:pt x="76" y="256"/>
                    <a:pt x="57" y="256"/>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55449" tIns="27725" rIns="55449" bIns="27725" numCol="1" anchor="t" anchorCtr="0" compatLnSpc="1">
              <a:prstTxWarp prst="textNoShape">
                <a:avLst/>
              </a:prstTxWarp>
            </a:bodyPr>
            <a:lstStyle/>
            <a:p>
              <a:pPr defTabSz="554492">
                <a:defRPr/>
              </a:pPr>
              <a:endParaRPr lang="fr-FR" sz="1092" dirty="0">
                <a:solidFill>
                  <a:prstClr val="black"/>
                </a:solidFill>
                <a:latin typeface="Calibri" panose="020F0502020204030204"/>
              </a:endParaRPr>
            </a:p>
          </p:txBody>
        </p:sp>
      </p:grpSp>
    </p:spTree>
    <p:extLst>
      <p:ext uri="{BB962C8B-B14F-4D97-AF65-F5344CB8AC3E}">
        <p14:creationId xmlns:p14="http://schemas.microsoft.com/office/powerpoint/2010/main" val="1568098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SPECIFICATION &amp; ADHERANCE</a:t>
            </a:r>
          </a:p>
        </p:txBody>
      </p:sp>
      <p:sp>
        <p:nvSpPr>
          <p:cNvPr id="3" name="Content Placeholder 2">
            <a:extLst>
              <a:ext uri="{FF2B5EF4-FFF2-40B4-BE49-F238E27FC236}">
                <a16:creationId xmlns:a16="http://schemas.microsoft.com/office/drawing/2014/main" id="{136E6395-D7D9-93F6-9A6E-A169864A82DE}"/>
              </a:ext>
            </a:extLst>
          </p:cNvPr>
          <p:cNvSpPr>
            <a:spLocks noGrp="1"/>
          </p:cNvSpPr>
          <p:nvPr>
            <p:ph idx="1"/>
          </p:nvPr>
        </p:nvSpPr>
        <p:spPr>
          <a:xfrm>
            <a:off x="556686" y="1441588"/>
            <a:ext cx="10983042" cy="4794620"/>
          </a:xfrm>
        </p:spPr>
        <p:txBody>
          <a:bodyPr>
            <a:normAutofit/>
          </a:bodyPr>
          <a:lstStyle/>
          <a:p>
            <a:pPr>
              <a:lnSpc>
                <a:spcPts val="2400"/>
              </a:lnSpc>
              <a:spcBef>
                <a:spcPts val="600"/>
              </a:spcBef>
            </a:pPr>
            <a:r>
              <a:rPr lang="en-GB" sz="2000" dirty="0">
                <a:cs typeface="Arial" panose="020B0604020202020204" pitchFamily="34" charset="0"/>
              </a:rPr>
              <a:t>To support efficient processing of mail, we have </a:t>
            </a:r>
            <a:r>
              <a:rPr lang="en-GB" sz="2000" dirty="0">
                <a:solidFill>
                  <a:schemeClr val="bg2"/>
                </a:solidFill>
                <a:cs typeface="Arial" panose="020B0604020202020204" pitchFamily="34" charset="0"/>
              </a:rPr>
              <a:t>product</a:t>
            </a:r>
            <a:r>
              <a:rPr lang="en-GB" sz="2000" dirty="0">
                <a:cs typeface="Arial" panose="020B0604020202020204" pitchFamily="34" charset="0"/>
              </a:rPr>
              <a:t> specifications based on optimum operational processes, the type and number of machine passes and ensuring mailpack integrity is maintained. </a:t>
            </a:r>
          </a:p>
          <a:p>
            <a:pPr>
              <a:lnSpc>
                <a:spcPts val="2400"/>
              </a:lnSpc>
              <a:spcBef>
                <a:spcPts val="600"/>
              </a:spcBef>
            </a:pPr>
            <a:r>
              <a:rPr lang="en-GB" sz="2000" dirty="0">
                <a:cs typeface="Arial" panose="020B0604020202020204" pitchFamily="34" charset="0"/>
              </a:rPr>
              <a:t>The specifications are written, by format,  in such a way as they represent the requirements of the machine types in the Royal Mail automation suite. </a:t>
            </a:r>
          </a:p>
          <a:p>
            <a:pPr>
              <a:lnSpc>
                <a:spcPts val="2400"/>
              </a:lnSpc>
              <a:spcBef>
                <a:spcPts val="600"/>
              </a:spcBef>
            </a:pPr>
            <a:r>
              <a:rPr lang="en-GB" sz="2000" dirty="0" err="1">
                <a:cs typeface="Arial" panose="020B0604020202020204" pitchFamily="34" charset="0"/>
              </a:rPr>
              <a:t>Machineable</a:t>
            </a:r>
            <a:r>
              <a:rPr lang="en-GB" sz="2000" dirty="0">
                <a:cs typeface="Arial" panose="020B0604020202020204" pitchFamily="34" charset="0"/>
              </a:rPr>
              <a:t> specifications are created through a series of customer engagements, recognising production processes, with extensive testing prior to launch. </a:t>
            </a:r>
          </a:p>
          <a:p>
            <a:pPr>
              <a:lnSpc>
                <a:spcPts val="2400"/>
              </a:lnSpc>
              <a:spcBef>
                <a:spcPts val="600"/>
              </a:spcBef>
            </a:pPr>
            <a:r>
              <a:rPr lang="en-GB" sz="2000" dirty="0">
                <a:cs typeface="Arial" panose="020B0604020202020204" pitchFamily="34" charset="0"/>
              </a:rPr>
              <a:t>There are a number of reasons why customers might present mail that is out of specification, such as ;</a:t>
            </a:r>
          </a:p>
          <a:p>
            <a:pPr lvl="1">
              <a:lnSpc>
                <a:spcPts val="2400"/>
              </a:lnSpc>
              <a:spcBef>
                <a:spcPts val="600"/>
              </a:spcBef>
            </a:pPr>
            <a:r>
              <a:rPr lang="en-GB" dirty="0">
                <a:cs typeface="Arial" panose="020B0604020202020204" pitchFamily="34" charset="0"/>
              </a:rPr>
              <a:t>Unaware of the correct specification</a:t>
            </a:r>
          </a:p>
          <a:p>
            <a:pPr lvl="1">
              <a:lnSpc>
                <a:spcPts val="2400"/>
              </a:lnSpc>
              <a:spcBef>
                <a:spcPts val="600"/>
              </a:spcBef>
            </a:pPr>
            <a:r>
              <a:rPr lang="en-GB" dirty="0">
                <a:cs typeface="Arial" panose="020B0604020202020204" pitchFamily="34" charset="0"/>
              </a:rPr>
              <a:t>Testing new creatives on live mailings </a:t>
            </a:r>
          </a:p>
          <a:p>
            <a:pPr lvl="1">
              <a:lnSpc>
                <a:spcPts val="2400"/>
              </a:lnSpc>
              <a:spcBef>
                <a:spcPts val="600"/>
              </a:spcBef>
            </a:pPr>
            <a:r>
              <a:rPr lang="en-GB" dirty="0">
                <a:cs typeface="Arial" panose="020B0604020202020204" pitchFamily="34" charset="0"/>
              </a:rPr>
              <a:t>New production processes</a:t>
            </a:r>
          </a:p>
          <a:p>
            <a:pPr lvl="1">
              <a:lnSpc>
                <a:spcPts val="2400"/>
              </a:lnSpc>
              <a:spcBef>
                <a:spcPts val="600"/>
              </a:spcBef>
            </a:pPr>
            <a:r>
              <a:rPr lang="en-GB" dirty="0">
                <a:cs typeface="Arial" panose="020B0604020202020204" pitchFamily="34" charset="0"/>
              </a:rPr>
              <a:t>Cost reduction measures (adhesives, paper, finish) </a:t>
            </a:r>
          </a:p>
          <a:p>
            <a:pPr>
              <a:lnSpc>
                <a:spcPts val="2400"/>
              </a:lnSpc>
              <a:spcBef>
                <a:spcPts val="600"/>
              </a:spcBef>
            </a:pPr>
            <a:r>
              <a:rPr lang="en-GB" sz="2000" dirty="0">
                <a:cs typeface="Arial" panose="020B0604020202020204" pitchFamily="34" charset="0"/>
              </a:rPr>
              <a:t>Examples of specification failures and impact to the recipient and other customers are included on the following page.</a:t>
            </a:r>
          </a:p>
        </p:txBody>
      </p:sp>
      <p:sp>
        <p:nvSpPr>
          <p:cNvPr id="5" name="Slide Number Placeholder 4">
            <a:extLst>
              <a:ext uri="{FF2B5EF4-FFF2-40B4-BE49-F238E27FC236}">
                <a16:creationId xmlns:a16="http://schemas.microsoft.com/office/drawing/2014/main" id="{3BCB50FA-4394-C071-3D06-6298BD107B24}"/>
              </a:ext>
            </a:extLst>
          </p:cNvPr>
          <p:cNvSpPr>
            <a:spLocks noGrp="1"/>
          </p:cNvSpPr>
          <p:nvPr>
            <p:ph type="sldNum" sz="quarter" idx="12"/>
          </p:nvPr>
        </p:nvSpPr>
        <p:spPr/>
        <p:txBody>
          <a:bodyPr/>
          <a:lstStyle/>
          <a:p>
            <a:fld id="{F8DEEF1C-85D8-4622-96D6-431C752B733C}" type="slidenum">
              <a:rPr lang="en-GB" smtClean="0"/>
              <a:pPr/>
              <a:t>3</a:t>
            </a:fld>
            <a:endParaRPr lang="en-GB" dirty="0"/>
          </a:p>
        </p:txBody>
      </p:sp>
    </p:spTree>
    <p:extLst>
      <p:ext uri="{BB962C8B-B14F-4D97-AF65-F5344CB8AC3E}">
        <p14:creationId xmlns:p14="http://schemas.microsoft.com/office/powerpoint/2010/main" val="2209779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TYPICAL ‘OUT OF SPECIFICATION’ SCENARIOS</a:t>
            </a:r>
          </a:p>
        </p:txBody>
      </p:sp>
      <p:sp>
        <p:nvSpPr>
          <p:cNvPr id="5" name="Slide Number Placeholder 4">
            <a:extLst>
              <a:ext uri="{FF2B5EF4-FFF2-40B4-BE49-F238E27FC236}">
                <a16:creationId xmlns:a16="http://schemas.microsoft.com/office/drawing/2014/main" id="{3BCB50FA-4394-C071-3D06-6298BD107B24}"/>
              </a:ext>
            </a:extLst>
          </p:cNvPr>
          <p:cNvSpPr>
            <a:spLocks noGrp="1"/>
          </p:cNvSpPr>
          <p:nvPr>
            <p:ph type="sldNum" sz="quarter" idx="12"/>
          </p:nvPr>
        </p:nvSpPr>
        <p:spPr/>
        <p:txBody>
          <a:bodyPr/>
          <a:lstStyle/>
          <a:p>
            <a:fld id="{F8DEEF1C-85D8-4622-96D6-431C752B733C}" type="slidenum">
              <a:rPr lang="en-GB" smtClean="0"/>
              <a:pPr/>
              <a:t>4</a:t>
            </a:fld>
            <a:endParaRPr lang="en-GB" dirty="0"/>
          </a:p>
        </p:txBody>
      </p:sp>
      <p:graphicFrame>
        <p:nvGraphicFramePr>
          <p:cNvPr id="8" name="Table 4">
            <a:extLst>
              <a:ext uri="{FF2B5EF4-FFF2-40B4-BE49-F238E27FC236}">
                <a16:creationId xmlns:a16="http://schemas.microsoft.com/office/drawing/2014/main" id="{04C8477E-CBF2-ADC5-18F1-EBF00B23DA97}"/>
              </a:ext>
            </a:extLst>
          </p:cNvPr>
          <p:cNvGraphicFramePr>
            <a:graphicFrameLocks noGrp="1"/>
          </p:cNvGraphicFramePr>
          <p:nvPr>
            <p:extLst>
              <p:ext uri="{D42A27DB-BD31-4B8C-83A1-F6EECF244321}">
                <p14:modId xmlns:p14="http://schemas.microsoft.com/office/powerpoint/2010/main" val="2117100087"/>
              </p:ext>
            </p:extLst>
          </p:nvPr>
        </p:nvGraphicFramePr>
        <p:xfrm>
          <a:off x="556683" y="1172920"/>
          <a:ext cx="11076517" cy="4433512"/>
        </p:xfrm>
        <a:graphic>
          <a:graphicData uri="http://schemas.openxmlformats.org/drawingml/2006/table">
            <a:tbl>
              <a:tblPr firstRow="1" bandRow="1">
                <a:tableStyleId>{21E4AEA4-8DFA-4A89-87EB-49C32662AFE0}</a:tableStyleId>
              </a:tblPr>
              <a:tblGrid>
                <a:gridCol w="2058652">
                  <a:extLst>
                    <a:ext uri="{9D8B030D-6E8A-4147-A177-3AD203B41FA5}">
                      <a16:colId xmlns:a16="http://schemas.microsoft.com/office/drawing/2014/main" val="1361834630"/>
                    </a:ext>
                  </a:extLst>
                </a:gridCol>
                <a:gridCol w="3091700">
                  <a:extLst>
                    <a:ext uri="{9D8B030D-6E8A-4147-A177-3AD203B41FA5}">
                      <a16:colId xmlns:a16="http://schemas.microsoft.com/office/drawing/2014/main" val="2580454399"/>
                    </a:ext>
                  </a:extLst>
                </a:gridCol>
                <a:gridCol w="5926165">
                  <a:extLst>
                    <a:ext uri="{9D8B030D-6E8A-4147-A177-3AD203B41FA5}">
                      <a16:colId xmlns:a16="http://schemas.microsoft.com/office/drawing/2014/main" val="2396453857"/>
                    </a:ext>
                  </a:extLst>
                </a:gridCol>
              </a:tblGrid>
              <a:tr h="440132">
                <a:tc>
                  <a:txBody>
                    <a:bodyPr/>
                    <a:lstStyle/>
                    <a:p>
                      <a:pPr algn="ctr"/>
                      <a:r>
                        <a:rPr lang="en-GB" sz="1600" b="1" dirty="0">
                          <a:solidFill>
                            <a:schemeClr val="bg1"/>
                          </a:solidFill>
                          <a:latin typeface="+mn-lt"/>
                          <a:cs typeface="Arial" panose="020B0604020202020204" pitchFamily="34" charset="0"/>
                        </a:rPr>
                        <a:t>Issue</a:t>
                      </a:r>
                    </a:p>
                  </a:txBody>
                  <a:tcPr marL="55449" marR="55449" marT="27725" marB="27725" anchor="ctr">
                    <a:solidFill>
                      <a:schemeClr val="tx2"/>
                    </a:solidFill>
                  </a:tcPr>
                </a:tc>
                <a:tc>
                  <a:txBody>
                    <a:bodyPr/>
                    <a:lstStyle/>
                    <a:p>
                      <a:pPr algn="ctr"/>
                      <a:r>
                        <a:rPr lang="en-GB" sz="1600" dirty="0">
                          <a:solidFill>
                            <a:schemeClr val="bg1"/>
                          </a:solidFill>
                          <a:latin typeface="+mn-lt"/>
                          <a:cs typeface="Arial" panose="020B0604020202020204" pitchFamily="34" charset="0"/>
                        </a:rPr>
                        <a:t>Most common  mail types</a:t>
                      </a:r>
                    </a:p>
                  </a:txBody>
                  <a:tcPr marL="55449" marR="55449" marT="27725" marB="27725" anchor="ctr">
                    <a:solidFill>
                      <a:schemeClr val="tx2"/>
                    </a:solidFill>
                  </a:tcPr>
                </a:tc>
                <a:tc>
                  <a:txBody>
                    <a:bodyPr/>
                    <a:lstStyle/>
                    <a:p>
                      <a:pPr algn="ctr"/>
                      <a:r>
                        <a:rPr lang="en-GB" sz="1600" dirty="0">
                          <a:solidFill>
                            <a:schemeClr val="bg1"/>
                          </a:solidFill>
                          <a:latin typeface="+mn-lt"/>
                          <a:cs typeface="Arial" panose="020B0604020202020204" pitchFamily="34" charset="0"/>
                        </a:rPr>
                        <a:t>Examples of processing issues</a:t>
                      </a:r>
                    </a:p>
                  </a:txBody>
                  <a:tcPr marL="55449" marR="55449" marT="27725" marB="27725" anchor="ctr">
                    <a:solidFill>
                      <a:schemeClr val="tx2"/>
                    </a:solidFill>
                  </a:tcPr>
                </a:tc>
                <a:extLst>
                  <a:ext uri="{0D108BD9-81ED-4DB2-BD59-A6C34878D82A}">
                    <a16:rowId xmlns:a16="http://schemas.microsoft.com/office/drawing/2014/main" val="2177285577"/>
                  </a:ext>
                </a:extLst>
              </a:tr>
              <a:tr h="762595">
                <a:tc>
                  <a:txBody>
                    <a:bodyPr/>
                    <a:lstStyle/>
                    <a:p>
                      <a:pPr algn="ctr">
                        <a:spcBef>
                          <a:spcPts val="600"/>
                        </a:spcBef>
                        <a:spcAft>
                          <a:spcPts val="600"/>
                        </a:spcAft>
                      </a:pPr>
                      <a:r>
                        <a:rPr lang="en-GB" sz="1600" b="1" dirty="0">
                          <a:latin typeface="+mn-lt"/>
                          <a:cs typeface="Arial" panose="020B0604020202020204" pitchFamily="34" charset="0"/>
                        </a:rPr>
                        <a:t>Mailpiece design </a:t>
                      </a:r>
                    </a:p>
                  </a:txBody>
                  <a:tcPr marL="55449" marR="55449" marT="27725" marB="27725" anchor="ctr">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algn="ctr">
                        <a:spcBef>
                          <a:spcPts val="600"/>
                        </a:spcBef>
                        <a:spcAft>
                          <a:spcPts val="600"/>
                        </a:spcAft>
                      </a:pPr>
                      <a:r>
                        <a:rPr lang="en-GB" sz="1600" dirty="0">
                          <a:latin typeface="+mn-lt"/>
                          <a:cs typeface="Arial" panose="020B0604020202020204" pitchFamily="34" charset="0"/>
                        </a:rPr>
                        <a:t>Includes one-piece mailers, paper wrap,  unwrapped large letters, postcards</a:t>
                      </a:r>
                    </a:p>
                  </a:txBody>
                  <a:tcPr marL="55449" marR="55449" marT="27725" marB="27725" anchor="ctr">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algn="l">
                        <a:spcBef>
                          <a:spcPts val="600"/>
                        </a:spcBef>
                        <a:spcAft>
                          <a:spcPts val="600"/>
                        </a:spcAft>
                      </a:pPr>
                      <a:r>
                        <a:rPr lang="en-GB" sz="1600" dirty="0">
                          <a:latin typeface="+mn-lt"/>
                          <a:cs typeface="Arial" panose="020B0604020202020204" pitchFamily="34" charset="0"/>
                        </a:rPr>
                        <a:t>Machine jams, double detection (</a:t>
                      </a:r>
                      <a:r>
                        <a:rPr lang="en-GB" sz="1600" kern="1200" dirty="0">
                          <a:solidFill>
                            <a:schemeClr val="dk1"/>
                          </a:solidFill>
                          <a:effectLst/>
                          <a:latin typeface="+mn-lt"/>
                          <a:cs typeface="Arial" panose="020B0604020202020204" pitchFamily="34" charset="0"/>
                        </a:rPr>
                        <a:t>items need to be singulated during processing to enable item level reading), item damage, culling contents rejection, 3</a:t>
                      </a:r>
                      <a:r>
                        <a:rPr lang="en-GB" sz="1600" kern="1200" baseline="30000" dirty="0">
                          <a:solidFill>
                            <a:schemeClr val="dk1"/>
                          </a:solidFill>
                          <a:effectLst/>
                          <a:latin typeface="+mn-lt"/>
                          <a:cs typeface="Arial" panose="020B0604020202020204" pitchFamily="34" charset="0"/>
                        </a:rPr>
                        <a:t>rd</a:t>
                      </a:r>
                      <a:r>
                        <a:rPr lang="en-GB" sz="1600" kern="1200" dirty="0">
                          <a:solidFill>
                            <a:schemeClr val="dk1"/>
                          </a:solidFill>
                          <a:effectLst/>
                          <a:latin typeface="+mn-lt"/>
                          <a:cs typeface="Arial" panose="020B0604020202020204" pitchFamily="34" charset="0"/>
                        </a:rPr>
                        <a:t> party item damage.</a:t>
                      </a:r>
                      <a:endParaRPr lang="en-GB" sz="1600" dirty="0">
                        <a:latin typeface="+mn-lt"/>
                        <a:cs typeface="Arial" panose="020B0604020202020204" pitchFamily="34" charset="0"/>
                      </a:endParaRPr>
                    </a:p>
                  </a:txBody>
                  <a:tcPr marL="55449" marR="55449" marT="27725" marB="27725" anchor="ctr">
                    <a:lnB w="9525" cap="flat" cmpd="sng" algn="ctr">
                      <a:solidFill>
                        <a:schemeClr val="tx1">
                          <a:lumMod val="40000"/>
                          <a:lumOff val="6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3073761880"/>
                  </a:ext>
                </a:extLst>
              </a:tr>
              <a:tr h="308717">
                <a:tc>
                  <a:txBody>
                    <a:bodyPr/>
                    <a:lstStyle/>
                    <a:p>
                      <a:pPr algn="ctr">
                        <a:spcBef>
                          <a:spcPts val="600"/>
                        </a:spcBef>
                        <a:spcAft>
                          <a:spcPts val="600"/>
                        </a:spcAft>
                      </a:pPr>
                      <a:r>
                        <a:rPr lang="en-GB" sz="1600" b="1" dirty="0">
                          <a:latin typeface="+mn-lt"/>
                          <a:cs typeface="Arial" panose="020B0604020202020204" pitchFamily="34" charset="0"/>
                        </a:rPr>
                        <a:t>Item flexibility</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600"/>
                        </a:spcBef>
                        <a:spcAft>
                          <a:spcPts val="600"/>
                        </a:spcAft>
                        <a:buClrTx/>
                        <a:buSzTx/>
                        <a:buFontTx/>
                        <a:buNone/>
                        <a:tabLst/>
                        <a:defRPr/>
                      </a:pPr>
                      <a:r>
                        <a:rPr lang="en-GB" sz="1600" kern="1200" dirty="0">
                          <a:solidFill>
                            <a:schemeClr val="dk1"/>
                          </a:solidFill>
                          <a:latin typeface="+mn-lt"/>
                          <a:cs typeface="Arial" panose="020B0604020202020204" pitchFamily="34" charset="0"/>
                        </a:rPr>
                        <a:t>Envelope and paperwrap letters</a:t>
                      </a:r>
                      <a:endParaRPr lang="en-GB" sz="1600" kern="1200" dirty="0">
                        <a:solidFill>
                          <a:schemeClr val="dk1"/>
                        </a:solidFill>
                        <a:latin typeface="+mn-lt"/>
                        <a:ea typeface="+mn-ea"/>
                        <a:cs typeface="Arial" panose="020B0604020202020204" pitchFamily="34" charset="0"/>
                      </a:endParaRP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kern="1200" dirty="0">
                          <a:solidFill>
                            <a:schemeClr val="dk1"/>
                          </a:solidFill>
                          <a:latin typeface="+mn-lt"/>
                          <a:cs typeface="Arial" panose="020B0604020202020204" pitchFamily="34" charset="0"/>
                        </a:rPr>
                        <a:t>Ejected at culling contents and / or cause machine and item damage. </a:t>
                      </a:r>
                    </a:p>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kern="1200" dirty="0">
                          <a:solidFill>
                            <a:schemeClr val="dk1"/>
                          </a:solidFill>
                          <a:effectLst/>
                          <a:latin typeface="+mn-lt"/>
                          <a:cs typeface="Arial" panose="020B0604020202020204" pitchFamily="34" charset="0"/>
                        </a:rPr>
                        <a:t>Items are required to be read to enable address validation / barcode reading.</a:t>
                      </a:r>
                      <a:endParaRPr lang="en-GB" sz="1600" kern="1200" dirty="0">
                        <a:solidFill>
                          <a:schemeClr val="dk1"/>
                        </a:solidFill>
                        <a:latin typeface="+mn-lt"/>
                        <a:ea typeface="+mn-ea"/>
                        <a:cs typeface="Arial" panose="020B0604020202020204" pitchFamily="34" charset="0"/>
                      </a:endParaRP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3031358253"/>
                  </a:ext>
                </a:extLst>
              </a:tr>
              <a:tr h="929007">
                <a:tc>
                  <a:txBody>
                    <a:bodyPr/>
                    <a:lstStyle/>
                    <a:p>
                      <a:pPr algn="ctr">
                        <a:spcBef>
                          <a:spcPts val="600"/>
                        </a:spcBef>
                        <a:spcAft>
                          <a:spcPts val="600"/>
                        </a:spcAft>
                      </a:pPr>
                      <a:r>
                        <a:rPr lang="en-GB" sz="1600" b="1" dirty="0">
                          <a:latin typeface="+mn-lt"/>
                          <a:cs typeface="Arial" panose="020B0604020202020204" pitchFamily="34" charset="0"/>
                        </a:rPr>
                        <a:t>Paper quality and gsm</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600"/>
                        </a:spcBef>
                        <a:spcAft>
                          <a:spcPts val="600"/>
                        </a:spcAft>
                        <a:buClrTx/>
                        <a:buSzTx/>
                        <a:buFontTx/>
                        <a:buNone/>
                        <a:tabLst/>
                        <a:defRPr/>
                      </a:pPr>
                      <a:r>
                        <a:rPr lang="en-GB" sz="1600" kern="1200" dirty="0">
                          <a:solidFill>
                            <a:schemeClr val="dk1"/>
                          </a:solidFill>
                          <a:latin typeface="+mn-lt"/>
                          <a:cs typeface="Arial" panose="020B0604020202020204" pitchFamily="34" charset="0"/>
                        </a:rPr>
                        <a:t>Includes one-piece mailers, paper wrap, postcards, unwrapped large letters.</a:t>
                      </a:r>
                      <a:endParaRPr lang="en-GB" sz="1600" kern="1200" dirty="0">
                        <a:solidFill>
                          <a:schemeClr val="dk1"/>
                        </a:solidFill>
                        <a:latin typeface="+mn-lt"/>
                        <a:ea typeface="+mn-ea"/>
                        <a:cs typeface="Arial" panose="020B0604020202020204" pitchFamily="34" charset="0"/>
                      </a:endParaRP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lang="en-GB" sz="1600" kern="1200" dirty="0">
                          <a:solidFill>
                            <a:schemeClr val="dk1"/>
                          </a:solidFill>
                          <a:latin typeface="+mn-lt"/>
                          <a:cs typeface="Arial" panose="020B0604020202020204" pitchFamily="34" charset="0"/>
                        </a:rPr>
                        <a:t>Machine jams, double detection (</a:t>
                      </a:r>
                      <a:r>
                        <a:rPr lang="en-GB" sz="1600" kern="1200" dirty="0">
                          <a:solidFill>
                            <a:schemeClr val="dk1"/>
                          </a:solidFill>
                          <a:effectLst/>
                          <a:latin typeface="+mn-lt"/>
                          <a:cs typeface="Arial" panose="020B0604020202020204" pitchFamily="34" charset="0"/>
                        </a:rPr>
                        <a:t>items need to be singulated during processing to enable item level reading), item damage, culling contents rejection.</a:t>
                      </a:r>
                      <a:endParaRPr lang="en-GB" sz="1600" kern="1200" dirty="0">
                        <a:solidFill>
                          <a:schemeClr val="dk1"/>
                        </a:solidFill>
                        <a:latin typeface="+mn-lt"/>
                        <a:ea typeface="+mn-ea"/>
                        <a:cs typeface="Arial" panose="020B0604020202020204" pitchFamily="34" charset="0"/>
                      </a:endParaRP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176670152"/>
                  </a:ext>
                </a:extLst>
              </a:tr>
              <a:tr h="642503">
                <a:tc>
                  <a:txBody>
                    <a:bodyPr/>
                    <a:lstStyle/>
                    <a:p>
                      <a:pPr algn="ctr">
                        <a:spcBef>
                          <a:spcPts val="600"/>
                        </a:spcBef>
                        <a:spcAft>
                          <a:spcPts val="600"/>
                        </a:spcAft>
                      </a:pPr>
                      <a:r>
                        <a:rPr lang="en-GB" sz="1600" b="1" dirty="0">
                          <a:latin typeface="+mn-lt"/>
                          <a:cs typeface="Arial" panose="020B0604020202020204" pitchFamily="34" charset="0"/>
                        </a:rPr>
                        <a:t>Adhesive application and type</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algn="ctr">
                        <a:spcBef>
                          <a:spcPts val="600"/>
                        </a:spcBef>
                        <a:spcAft>
                          <a:spcPts val="600"/>
                        </a:spcAft>
                      </a:pPr>
                      <a:r>
                        <a:rPr lang="en-GB" sz="1600" dirty="0">
                          <a:latin typeface="+mn-lt"/>
                          <a:cs typeface="Arial" panose="020B0604020202020204" pitchFamily="34" charset="0"/>
                        </a:rPr>
                        <a:t>One-piece mailers and paper wrap letters</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tc>
                  <a:txBody>
                    <a:bodyPr/>
                    <a:lstStyle/>
                    <a:p>
                      <a:pPr algn="l">
                        <a:spcBef>
                          <a:spcPts val="600"/>
                        </a:spcBef>
                        <a:spcAft>
                          <a:spcPts val="600"/>
                        </a:spcAft>
                      </a:pPr>
                      <a:r>
                        <a:rPr lang="en-GB" sz="1600" dirty="0">
                          <a:latin typeface="+mn-lt"/>
                          <a:cs typeface="Arial" panose="020B0604020202020204" pitchFamily="34" charset="0"/>
                        </a:rPr>
                        <a:t>Unsealed or poorly sealed items cause jams and item damage.</a:t>
                      </a:r>
                    </a:p>
                    <a:p>
                      <a:pPr algn="l">
                        <a:spcBef>
                          <a:spcPts val="600"/>
                        </a:spcBef>
                        <a:spcAft>
                          <a:spcPts val="600"/>
                        </a:spcAft>
                      </a:pPr>
                      <a:r>
                        <a:rPr lang="en-GB" sz="1600" dirty="0">
                          <a:latin typeface="+mn-lt"/>
                          <a:cs typeface="Arial" panose="020B0604020202020204" pitchFamily="34" charset="0"/>
                        </a:rPr>
                        <a:t>Peelable adhesive opens and causes machine and item damage.</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solidFill>
                      <a:schemeClr val="bg1"/>
                    </a:solidFill>
                  </a:tcPr>
                </a:tc>
                <a:extLst>
                  <a:ext uri="{0D108BD9-81ED-4DB2-BD59-A6C34878D82A}">
                    <a16:rowId xmlns:a16="http://schemas.microsoft.com/office/drawing/2014/main" val="2493956787"/>
                  </a:ext>
                </a:extLst>
              </a:tr>
              <a:tr h="642503">
                <a:tc>
                  <a:txBody>
                    <a:bodyPr/>
                    <a:lstStyle/>
                    <a:p>
                      <a:pPr algn="ctr">
                        <a:spcBef>
                          <a:spcPts val="600"/>
                        </a:spcBef>
                        <a:spcAft>
                          <a:spcPts val="600"/>
                        </a:spcAft>
                      </a:pPr>
                      <a:r>
                        <a:rPr lang="en-GB" sz="1600" b="1" dirty="0">
                          <a:latin typeface="+mn-lt"/>
                          <a:cs typeface="Arial" panose="020B0604020202020204" pitchFamily="34" charset="0"/>
                        </a:rPr>
                        <a:t>Excess paper or polywrap</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solidFill>
                      <a:schemeClr val="bg1"/>
                    </a:solidFill>
                  </a:tcPr>
                </a:tc>
                <a:tc>
                  <a:txBody>
                    <a:bodyPr/>
                    <a:lstStyle/>
                    <a:p>
                      <a:pPr algn="ctr">
                        <a:spcBef>
                          <a:spcPts val="600"/>
                        </a:spcBef>
                        <a:spcAft>
                          <a:spcPts val="600"/>
                        </a:spcAft>
                      </a:pPr>
                      <a:r>
                        <a:rPr lang="en-GB" sz="1600" dirty="0">
                          <a:latin typeface="+mn-lt"/>
                          <a:cs typeface="Arial" panose="020B0604020202020204" pitchFamily="34" charset="0"/>
                        </a:rPr>
                        <a:t>Paper wrap letters and large letter, Poly wrap large letters</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solidFill>
                      <a:schemeClr val="bg1"/>
                    </a:solidFill>
                  </a:tcPr>
                </a:tc>
                <a:tc>
                  <a:txBody>
                    <a:bodyPr/>
                    <a:lstStyle/>
                    <a:p>
                      <a:pPr algn="l">
                        <a:spcBef>
                          <a:spcPts val="600"/>
                        </a:spcBef>
                        <a:spcAft>
                          <a:spcPts val="600"/>
                        </a:spcAft>
                      </a:pPr>
                      <a:r>
                        <a:rPr lang="en-GB" sz="1600" dirty="0">
                          <a:latin typeface="+mn-lt"/>
                          <a:cs typeface="Arial" panose="020B0604020202020204" pitchFamily="34" charset="0"/>
                        </a:rPr>
                        <a:t>Item jams, item damage and large letters cannot be trayed effectively when machine sorted. </a:t>
                      </a:r>
                    </a:p>
                  </a:txBody>
                  <a:tcPr marL="55449" marR="55449" marT="27725" marB="27725" anchor="ctr">
                    <a:lnT w="9525" cap="flat" cmpd="sng" algn="ctr">
                      <a:solidFill>
                        <a:schemeClr val="tx1">
                          <a:lumMod val="40000"/>
                          <a:lumOff val="60000"/>
                        </a:schemeClr>
                      </a:solidFill>
                      <a:prstDash val="sysDash"/>
                      <a:round/>
                      <a:headEnd type="none" w="med" len="med"/>
                      <a:tailEnd type="none" w="med" len="med"/>
                    </a:lnT>
                    <a:solidFill>
                      <a:schemeClr val="bg1"/>
                    </a:solidFill>
                  </a:tcPr>
                </a:tc>
                <a:extLst>
                  <a:ext uri="{0D108BD9-81ED-4DB2-BD59-A6C34878D82A}">
                    <a16:rowId xmlns:a16="http://schemas.microsoft.com/office/drawing/2014/main" val="3212517954"/>
                  </a:ext>
                </a:extLst>
              </a:tr>
            </a:tbl>
          </a:graphicData>
        </a:graphic>
      </p:graphicFrame>
    </p:spTree>
    <p:extLst>
      <p:ext uri="{BB962C8B-B14F-4D97-AF65-F5344CB8AC3E}">
        <p14:creationId xmlns:p14="http://schemas.microsoft.com/office/powerpoint/2010/main" val="29133164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DETAIL OUT OF SPECIFICATION – CONVERSION PROCESS</a:t>
            </a:r>
          </a:p>
        </p:txBody>
      </p:sp>
      <p:sp>
        <p:nvSpPr>
          <p:cNvPr id="3" name="Content Placeholder 2">
            <a:extLst>
              <a:ext uri="{FF2B5EF4-FFF2-40B4-BE49-F238E27FC236}">
                <a16:creationId xmlns:a16="http://schemas.microsoft.com/office/drawing/2014/main" id="{136E6395-D7D9-93F6-9A6E-A169864A82DE}"/>
              </a:ext>
            </a:extLst>
          </p:cNvPr>
          <p:cNvSpPr>
            <a:spLocks noGrp="1"/>
          </p:cNvSpPr>
          <p:nvPr>
            <p:ph idx="1"/>
          </p:nvPr>
        </p:nvSpPr>
        <p:spPr>
          <a:xfrm>
            <a:off x="556686" y="1441588"/>
            <a:ext cx="10068642" cy="4260715"/>
          </a:xfrm>
        </p:spPr>
        <p:txBody>
          <a:bodyPr>
            <a:noAutofit/>
          </a:bodyPr>
          <a:lstStyle/>
          <a:p>
            <a:pPr marL="0" indent="0">
              <a:lnSpc>
                <a:spcPts val="2400"/>
              </a:lnSpc>
              <a:spcBef>
                <a:spcPts val="0"/>
              </a:spcBef>
              <a:buNone/>
            </a:pPr>
            <a:r>
              <a:rPr lang="en-GB" sz="2000" b="1" dirty="0">
                <a:solidFill>
                  <a:schemeClr val="tx2"/>
                </a:solidFill>
                <a:cs typeface="Arial" panose="020B0604020202020204" pitchFamily="34" charset="0"/>
              </a:rPr>
              <a:t>CURRENT CONVERSION</a:t>
            </a:r>
          </a:p>
          <a:p>
            <a:pPr marL="0" indent="0">
              <a:lnSpc>
                <a:spcPts val="2400"/>
              </a:lnSpc>
              <a:spcBef>
                <a:spcPts val="0"/>
              </a:spcBef>
              <a:buNone/>
            </a:pPr>
            <a:endParaRPr lang="en-GB" sz="2000" dirty="0">
              <a:cs typeface="Arial" panose="020B0604020202020204" pitchFamily="34" charset="0"/>
            </a:endParaRPr>
          </a:p>
          <a:p>
            <a:pPr marL="457200" indent="-457200">
              <a:lnSpc>
                <a:spcPct val="200000"/>
              </a:lnSpc>
              <a:spcBef>
                <a:spcPts val="0"/>
              </a:spcBef>
              <a:buFont typeface="+mj-lt"/>
              <a:buAutoNum type="arabicPeriod"/>
            </a:pPr>
            <a:r>
              <a:rPr lang="en-GB" sz="2000" dirty="0">
                <a:cs typeface="Arial" panose="020B0604020202020204" pitchFamily="34" charset="0"/>
              </a:rPr>
              <a:t>Postcards which are sent using Economy are converted to Standard. </a:t>
            </a:r>
          </a:p>
          <a:p>
            <a:pPr marL="457200" indent="-457200">
              <a:lnSpc>
                <a:spcPct val="200000"/>
              </a:lnSpc>
              <a:spcBef>
                <a:spcPts val="0"/>
              </a:spcBef>
              <a:buFont typeface="+mj-lt"/>
              <a:buAutoNum type="arabicPeriod"/>
            </a:pPr>
            <a:r>
              <a:rPr lang="en-GB" sz="2000" dirty="0" err="1">
                <a:cs typeface="Arial" panose="020B0604020202020204" pitchFamily="34" charset="0"/>
              </a:rPr>
              <a:t>Polywrapped</a:t>
            </a:r>
            <a:r>
              <a:rPr lang="en-GB" sz="2000" dirty="0">
                <a:cs typeface="Arial" panose="020B0604020202020204" pitchFamily="34" charset="0"/>
              </a:rPr>
              <a:t> and unwrapped letters are converted to Large Letter format. </a:t>
            </a:r>
          </a:p>
          <a:p>
            <a:pPr marL="0" indent="0">
              <a:lnSpc>
                <a:spcPts val="2400"/>
              </a:lnSpc>
              <a:spcBef>
                <a:spcPts val="0"/>
              </a:spcBef>
              <a:buNone/>
            </a:pPr>
            <a:endParaRPr lang="en-GB" sz="2000" dirty="0">
              <a:cs typeface="Arial" panose="020B0604020202020204" pitchFamily="34" charset="0"/>
            </a:endParaRPr>
          </a:p>
          <a:p>
            <a:pPr marL="0" indent="0" algn="just">
              <a:lnSpc>
                <a:spcPts val="2400"/>
              </a:lnSpc>
              <a:spcBef>
                <a:spcPts val="0"/>
              </a:spcBef>
              <a:buNone/>
            </a:pPr>
            <a:r>
              <a:rPr lang="en-GB" sz="1800" cap="all" dirty="0">
                <a:solidFill>
                  <a:schemeClr val="tx2"/>
                </a:solidFill>
                <a:cs typeface="Arial" panose="020B0604020202020204" pitchFamily="34" charset="0"/>
              </a:rPr>
              <a:t>Mailmark Letter and Large Letters which do not meet specification, through design and / or construction will incur the Out of Specification conversion FROM 2</a:t>
            </a:r>
            <a:r>
              <a:rPr lang="en-GB" sz="1800" cap="all" baseline="30000" dirty="0">
                <a:solidFill>
                  <a:schemeClr val="tx2"/>
                </a:solidFill>
                <a:cs typeface="Arial" panose="020B0604020202020204" pitchFamily="34" charset="0"/>
              </a:rPr>
              <a:t>ND</a:t>
            </a:r>
            <a:r>
              <a:rPr lang="en-GB" sz="1800" cap="all" dirty="0">
                <a:solidFill>
                  <a:schemeClr val="tx2"/>
                </a:solidFill>
                <a:cs typeface="Arial" panose="020B0604020202020204" pitchFamily="34" charset="0"/>
              </a:rPr>
              <a:t> September 2024 if they cannot be:</a:t>
            </a:r>
          </a:p>
          <a:p>
            <a:pPr marL="0" indent="0">
              <a:lnSpc>
                <a:spcPts val="2400"/>
              </a:lnSpc>
              <a:spcBef>
                <a:spcPts val="0"/>
              </a:spcBef>
              <a:buNone/>
            </a:pPr>
            <a:endParaRPr lang="en-GB" sz="2000" cap="all" dirty="0">
              <a:cs typeface="Arial" panose="020B0604020202020204" pitchFamily="34" charset="0"/>
            </a:endParaRPr>
          </a:p>
          <a:p>
            <a:pPr marL="457200" indent="-457200">
              <a:spcBef>
                <a:spcPts val="600"/>
              </a:spcBef>
              <a:spcAft>
                <a:spcPts val="600"/>
              </a:spcAft>
              <a:buFont typeface="+mj-lt"/>
              <a:buAutoNum type="arabicPeriod"/>
            </a:pPr>
            <a:r>
              <a:rPr lang="en-GB" sz="2000" dirty="0">
                <a:cs typeface="Arial" panose="020B0604020202020204" pitchFamily="34" charset="0"/>
              </a:rPr>
              <a:t>Processed on the correct machine(s) to achieve the minimum expected read rate</a:t>
            </a:r>
          </a:p>
          <a:p>
            <a:pPr marL="0" indent="0">
              <a:spcBef>
                <a:spcPts val="600"/>
              </a:spcBef>
              <a:spcAft>
                <a:spcPts val="600"/>
              </a:spcAft>
              <a:buNone/>
              <a:tabLst>
                <a:tab pos="442913" algn="l"/>
              </a:tabLst>
            </a:pPr>
            <a:r>
              <a:rPr lang="en-GB" sz="2000" dirty="0">
                <a:solidFill>
                  <a:schemeClr val="tx2"/>
                </a:solidFill>
                <a:cs typeface="Arial" panose="020B0604020202020204" pitchFamily="34" charset="0"/>
              </a:rPr>
              <a:t>and/or</a:t>
            </a:r>
          </a:p>
          <a:p>
            <a:pPr marL="0" indent="0">
              <a:spcBef>
                <a:spcPts val="600"/>
              </a:spcBef>
              <a:spcAft>
                <a:spcPts val="600"/>
              </a:spcAft>
              <a:buNone/>
            </a:pPr>
            <a:r>
              <a:rPr lang="en-GB" sz="2000" dirty="0">
                <a:solidFill>
                  <a:srgbClr val="FF0000"/>
                </a:solidFill>
                <a:cs typeface="Arial" panose="020B0604020202020204" pitchFamily="34" charset="0"/>
              </a:rPr>
              <a:t>2.    </a:t>
            </a:r>
            <a:r>
              <a:rPr lang="en-GB" sz="2000" dirty="0">
                <a:cs typeface="Arial" panose="020B0604020202020204" pitchFamily="34" charset="0"/>
              </a:rPr>
              <a:t>Have to be manually sorted</a:t>
            </a:r>
          </a:p>
        </p:txBody>
      </p:sp>
      <p:sp>
        <p:nvSpPr>
          <p:cNvPr id="6" name="Slide Number Placeholder 4">
            <a:extLst>
              <a:ext uri="{FF2B5EF4-FFF2-40B4-BE49-F238E27FC236}">
                <a16:creationId xmlns:a16="http://schemas.microsoft.com/office/drawing/2014/main" id="{4CC9463E-6D5A-9AE6-CCCC-775B896CA997}"/>
              </a:ext>
            </a:extLst>
          </p:cNvPr>
          <p:cNvSpPr>
            <a:spLocks noGrp="1"/>
          </p:cNvSpPr>
          <p:nvPr>
            <p:ph type="sldNum" sz="quarter" idx="12"/>
          </p:nvPr>
        </p:nvSpPr>
        <p:spPr>
          <a:xfrm>
            <a:off x="556686" y="6439375"/>
            <a:ext cx="1247113" cy="241002"/>
          </a:xfrm>
        </p:spPr>
        <p:txBody>
          <a:bodyPr/>
          <a:lstStyle/>
          <a:p>
            <a:fld id="{F8DEEF1C-85D8-4622-96D6-431C752B733C}" type="slidenum">
              <a:rPr lang="en-GB" smtClean="0"/>
              <a:pPr/>
              <a:t>5</a:t>
            </a:fld>
            <a:endParaRPr lang="en-GB" dirty="0"/>
          </a:p>
        </p:txBody>
      </p:sp>
    </p:spTree>
    <p:extLst>
      <p:ext uri="{BB962C8B-B14F-4D97-AF65-F5344CB8AC3E}">
        <p14:creationId xmlns:p14="http://schemas.microsoft.com/office/powerpoint/2010/main" val="3634947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OUT OF SPECIFICATION HIGH LEVEL MAPPING</a:t>
            </a:r>
          </a:p>
        </p:txBody>
      </p:sp>
      <p:grpSp>
        <p:nvGrpSpPr>
          <p:cNvPr id="4" name="Group 3">
            <a:extLst>
              <a:ext uri="{FF2B5EF4-FFF2-40B4-BE49-F238E27FC236}">
                <a16:creationId xmlns:a16="http://schemas.microsoft.com/office/drawing/2014/main" id="{38CBC243-A725-C620-50C8-A06D9F9D3463}"/>
              </a:ext>
            </a:extLst>
          </p:cNvPr>
          <p:cNvGrpSpPr/>
          <p:nvPr/>
        </p:nvGrpSpPr>
        <p:grpSpPr>
          <a:xfrm>
            <a:off x="1701990" y="3522782"/>
            <a:ext cx="7880211" cy="1141059"/>
            <a:chOff x="1930590" y="2893372"/>
            <a:chExt cx="7880211" cy="1141059"/>
          </a:xfrm>
          <a:solidFill>
            <a:schemeClr val="tx2"/>
          </a:solidFill>
        </p:grpSpPr>
        <p:sp>
          <p:nvSpPr>
            <p:cNvPr id="8" name="Rectangle 7">
              <a:extLst>
                <a:ext uri="{FF2B5EF4-FFF2-40B4-BE49-F238E27FC236}">
                  <a16:creationId xmlns:a16="http://schemas.microsoft.com/office/drawing/2014/main" id="{BC7D8A5A-9592-D671-5B61-D2FD7A54DF4A}"/>
                </a:ext>
              </a:extLst>
            </p:cNvPr>
            <p:cNvSpPr/>
            <p:nvPr/>
          </p:nvSpPr>
          <p:spPr>
            <a:xfrm>
              <a:off x="1930590" y="2893372"/>
              <a:ext cx="3740233" cy="114105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cs typeface="Arial" panose="020B0604020202020204" pitchFamily="34" charset="0"/>
                </a:rPr>
                <a:t>Mailmark Large Letter</a:t>
              </a:r>
            </a:p>
          </p:txBody>
        </p:sp>
        <p:sp>
          <p:nvSpPr>
            <p:cNvPr id="9" name="Rectangle 8">
              <a:extLst>
                <a:ext uri="{FF2B5EF4-FFF2-40B4-BE49-F238E27FC236}">
                  <a16:creationId xmlns:a16="http://schemas.microsoft.com/office/drawing/2014/main" id="{5CE0AD9C-2B23-3389-1FD1-296A459EA737}"/>
                </a:ext>
              </a:extLst>
            </p:cNvPr>
            <p:cNvSpPr/>
            <p:nvPr/>
          </p:nvSpPr>
          <p:spPr>
            <a:xfrm>
              <a:off x="6070568" y="2893372"/>
              <a:ext cx="3740233" cy="114105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cs typeface="Arial" panose="020B0604020202020204" pitchFamily="34" charset="0"/>
                </a:rPr>
                <a:t>70 Manual Large Letter</a:t>
              </a:r>
            </a:p>
          </p:txBody>
        </p:sp>
        <p:cxnSp>
          <p:nvCxnSpPr>
            <p:cNvPr id="13" name="Straight Arrow Connector 12">
              <a:extLst>
                <a:ext uri="{FF2B5EF4-FFF2-40B4-BE49-F238E27FC236}">
                  <a16:creationId xmlns:a16="http://schemas.microsoft.com/office/drawing/2014/main" id="{8217A4EB-BB63-50AD-368C-9B7666B1A87E}"/>
                </a:ext>
              </a:extLst>
            </p:cNvPr>
            <p:cNvCxnSpPr>
              <a:cxnSpLocks/>
              <a:stCxn id="8" idx="3"/>
              <a:endCxn id="9" idx="1"/>
            </p:cNvCxnSpPr>
            <p:nvPr/>
          </p:nvCxnSpPr>
          <p:spPr>
            <a:xfrm>
              <a:off x="5670823" y="3463902"/>
              <a:ext cx="399745" cy="0"/>
            </a:xfrm>
            <a:prstGeom prst="straightConnector1">
              <a:avLst/>
            </a:prstGeom>
            <a:grpFill/>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20CF71EB-5F9B-5199-ADF4-79F7431DE5A8}"/>
              </a:ext>
            </a:extLst>
          </p:cNvPr>
          <p:cNvGrpSpPr/>
          <p:nvPr/>
        </p:nvGrpSpPr>
        <p:grpSpPr>
          <a:xfrm>
            <a:off x="1699352" y="2286990"/>
            <a:ext cx="7882849" cy="612863"/>
            <a:chOff x="1927952" y="1619478"/>
            <a:chExt cx="7882849" cy="612863"/>
          </a:xfrm>
          <a:solidFill>
            <a:schemeClr val="tx2"/>
          </a:solidFill>
        </p:grpSpPr>
        <p:sp>
          <p:nvSpPr>
            <p:cNvPr id="6" name="Rectangle 5">
              <a:extLst>
                <a:ext uri="{FF2B5EF4-FFF2-40B4-BE49-F238E27FC236}">
                  <a16:creationId xmlns:a16="http://schemas.microsoft.com/office/drawing/2014/main" id="{5E3AC04D-9489-0082-D6C6-F3EF9AC8CBF1}"/>
                </a:ext>
              </a:extLst>
            </p:cNvPr>
            <p:cNvSpPr/>
            <p:nvPr/>
          </p:nvSpPr>
          <p:spPr>
            <a:xfrm>
              <a:off x="1927952" y="1619478"/>
              <a:ext cx="3740233" cy="6128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cs typeface="Arial" panose="020B0604020202020204" pitchFamily="34" charset="0"/>
                </a:rPr>
                <a:t>Mailmark Letters</a:t>
              </a:r>
            </a:p>
          </p:txBody>
        </p:sp>
        <p:sp>
          <p:nvSpPr>
            <p:cNvPr id="7" name="Rectangle 6">
              <a:extLst>
                <a:ext uri="{FF2B5EF4-FFF2-40B4-BE49-F238E27FC236}">
                  <a16:creationId xmlns:a16="http://schemas.microsoft.com/office/drawing/2014/main" id="{672B4A31-00FF-BC68-2CD5-6D84E1789266}"/>
                </a:ext>
              </a:extLst>
            </p:cNvPr>
            <p:cNvSpPr/>
            <p:nvPr/>
          </p:nvSpPr>
          <p:spPr>
            <a:xfrm>
              <a:off x="6070568" y="1619478"/>
              <a:ext cx="3740233" cy="6128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cs typeface="Arial" panose="020B0604020202020204" pitchFamily="34" charset="0"/>
                </a:rPr>
                <a:t>Mailmark Large Letters</a:t>
              </a:r>
            </a:p>
          </p:txBody>
        </p:sp>
        <p:cxnSp>
          <p:nvCxnSpPr>
            <p:cNvPr id="14" name="Straight Arrow Connector 13">
              <a:extLst>
                <a:ext uri="{FF2B5EF4-FFF2-40B4-BE49-F238E27FC236}">
                  <a16:creationId xmlns:a16="http://schemas.microsoft.com/office/drawing/2014/main" id="{CAD93FAA-702A-F2E4-1297-1BA3A7BC26F3}"/>
                </a:ext>
              </a:extLst>
            </p:cNvPr>
            <p:cNvCxnSpPr>
              <a:cxnSpLocks/>
              <a:stCxn id="6" idx="3"/>
              <a:endCxn id="7" idx="1"/>
            </p:cNvCxnSpPr>
            <p:nvPr/>
          </p:nvCxnSpPr>
          <p:spPr>
            <a:xfrm>
              <a:off x="5668185" y="1925910"/>
              <a:ext cx="402383" cy="0"/>
            </a:xfrm>
            <a:prstGeom prst="straightConnector1">
              <a:avLst/>
            </a:prstGeom>
            <a:grpFill/>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15" name="Slide Number Placeholder 4">
            <a:extLst>
              <a:ext uri="{FF2B5EF4-FFF2-40B4-BE49-F238E27FC236}">
                <a16:creationId xmlns:a16="http://schemas.microsoft.com/office/drawing/2014/main" id="{083982FF-3F00-A140-AA41-3000C4515BE7}"/>
              </a:ext>
            </a:extLst>
          </p:cNvPr>
          <p:cNvSpPr>
            <a:spLocks noGrp="1"/>
          </p:cNvSpPr>
          <p:nvPr>
            <p:ph type="sldNum" sz="quarter" idx="12"/>
          </p:nvPr>
        </p:nvSpPr>
        <p:spPr>
          <a:xfrm>
            <a:off x="556686" y="6439375"/>
            <a:ext cx="1247113" cy="241002"/>
          </a:xfrm>
        </p:spPr>
        <p:txBody>
          <a:bodyPr/>
          <a:lstStyle/>
          <a:p>
            <a:fld id="{F8DEEF1C-85D8-4622-96D6-431C752B733C}" type="slidenum">
              <a:rPr lang="en-GB" smtClean="0"/>
              <a:pPr/>
              <a:t>6</a:t>
            </a:fld>
            <a:endParaRPr lang="en-GB" dirty="0"/>
          </a:p>
        </p:txBody>
      </p:sp>
    </p:spTree>
    <p:extLst>
      <p:ext uri="{BB962C8B-B14F-4D97-AF65-F5344CB8AC3E}">
        <p14:creationId xmlns:p14="http://schemas.microsoft.com/office/powerpoint/2010/main" val="4160655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a:xfrm>
            <a:off x="484967" y="177623"/>
            <a:ext cx="11076517" cy="988652"/>
          </a:xfrm>
        </p:spPr>
        <p:txBody>
          <a:bodyPr anchor="ctr"/>
          <a:lstStyle/>
          <a:p>
            <a:r>
              <a:rPr lang="en-GB" sz="3200" dirty="0">
                <a:solidFill>
                  <a:schemeClr val="tx2"/>
                </a:solidFill>
                <a:latin typeface="+mn-lt"/>
              </a:rPr>
              <a:t>METHODOLOGY OF CONVERTING TO NEXT APPLICABLE PRODUCT </a:t>
            </a:r>
            <a:r>
              <a:rPr lang="en-GB" sz="2800" dirty="0">
                <a:solidFill>
                  <a:schemeClr val="tx2"/>
                </a:solidFill>
                <a:latin typeface="+mn-lt"/>
              </a:rPr>
              <a:t>–</a:t>
            </a:r>
            <a:r>
              <a:rPr lang="en-GB" sz="3200" dirty="0">
                <a:solidFill>
                  <a:schemeClr val="tx2"/>
                </a:solidFill>
                <a:latin typeface="+mn-lt"/>
              </a:rPr>
              <a:t> </a:t>
            </a:r>
            <a:r>
              <a:rPr lang="en-GB" sz="2400" dirty="0">
                <a:solidFill>
                  <a:schemeClr val="tx2"/>
                </a:solidFill>
                <a:latin typeface="+mn-lt"/>
              </a:rPr>
              <a:t>CURRENT PROCESS FOR CONVERTING WILL BE FOLLOWED</a:t>
            </a:r>
            <a:endParaRPr lang="en-GB" sz="3200" dirty="0">
              <a:solidFill>
                <a:schemeClr val="tx2"/>
              </a:solidFill>
              <a:latin typeface="+mn-lt"/>
            </a:endParaRPr>
          </a:p>
        </p:txBody>
      </p:sp>
      <p:sp>
        <p:nvSpPr>
          <p:cNvPr id="3" name="Content Placeholder 2">
            <a:extLst>
              <a:ext uri="{FF2B5EF4-FFF2-40B4-BE49-F238E27FC236}">
                <a16:creationId xmlns:a16="http://schemas.microsoft.com/office/drawing/2014/main" id="{136E6395-D7D9-93F6-9A6E-A169864A82DE}"/>
              </a:ext>
            </a:extLst>
          </p:cNvPr>
          <p:cNvSpPr>
            <a:spLocks noGrp="1"/>
          </p:cNvSpPr>
          <p:nvPr>
            <p:ph idx="1"/>
          </p:nvPr>
        </p:nvSpPr>
        <p:spPr>
          <a:xfrm>
            <a:off x="556686" y="1255060"/>
            <a:ext cx="10523692" cy="4733364"/>
          </a:xfrm>
        </p:spPr>
        <p:txBody>
          <a:bodyPr>
            <a:normAutofit/>
          </a:bodyPr>
          <a:lstStyle/>
          <a:p>
            <a:pPr marL="342900" indent="-342900">
              <a:lnSpc>
                <a:spcPts val="2122"/>
              </a:lnSpc>
              <a:spcBef>
                <a:spcPts val="600"/>
              </a:spcBef>
              <a:buFont typeface="+mj-lt"/>
              <a:buAutoNum type="arabicPeriod"/>
            </a:pPr>
            <a:r>
              <a:rPr lang="en-GB" sz="1600" dirty="0" err="1">
                <a:solidFill>
                  <a:schemeClr val="bg2"/>
                </a:solidFill>
                <a:cs typeface="Arial" panose="020B0604020202020204" pitchFamily="34" charset="0"/>
              </a:rPr>
              <a:t>eManifest</a:t>
            </a:r>
            <a:r>
              <a:rPr lang="en-GB" sz="1600" dirty="0">
                <a:solidFill>
                  <a:schemeClr val="bg2"/>
                </a:solidFill>
                <a:cs typeface="Arial" panose="020B0604020202020204" pitchFamily="34" charset="0"/>
              </a:rPr>
              <a:t> closes after 5 days</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Read rate for the </a:t>
            </a:r>
            <a:r>
              <a:rPr lang="en-GB" sz="1600" dirty="0" err="1">
                <a:solidFill>
                  <a:schemeClr val="bg2"/>
                </a:solidFill>
                <a:cs typeface="Arial" panose="020B0604020202020204" pitchFamily="34" charset="0"/>
              </a:rPr>
              <a:t>eManifest</a:t>
            </a:r>
            <a:r>
              <a:rPr lang="en-GB" sz="1600" dirty="0">
                <a:solidFill>
                  <a:schemeClr val="bg2"/>
                </a:solidFill>
                <a:cs typeface="Arial" panose="020B0604020202020204" pitchFamily="34" charset="0"/>
              </a:rPr>
              <a:t> (by format) checked (minimum 90% read rate)</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Volume and % of mail processed on ‘the wrong machine’ reviewed (no more than 10% permitted)</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Volume and % of mail ‘not seen, not expected to be seen’ excluded as current. This is where we don’t have Large Letter automation in a small number of mail centres and the items are processed manually. </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Volume and % of mail ‘not seen, expected to be seen’ excluded as current if there are site issues (e.g. automation failure, site evacuation etc)</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At least one operational site has reported issues with the mailing</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Site visuals reviewed </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Item design checked against our published specifications</a:t>
            </a:r>
          </a:p>
          <a:p>
            <a:pPr marL="630238" lvl="2" indent="-273050">
              <a:lnSpc>
                <a:spcPts val="2122"/>
              </a:lnSpc>
              <a:spcBef>
                <a:spcPts val="600"/>
              </a:spcBef>
              <a:buNone/>
            </a:pPr>
            <a:r>
              <a:rPr lang="en-GB" sz="1600" dirty="0">
                <a:solidFill>
                  <a:srgbClr val="FF0000"/>
                </a:solidFill>
                <a:cs typeface="Arial" panose="020B0604020202020204" pitchFamily="34" charset="0"/>
              </a:rPr>
              <a:t>a.  </a:t>
            </a:r>
            <a:r>
              <a:rPr lang="en-GB" sz="1600" dirty="0">
                <a:solidFill>
                  <a:schemeClr val="bg2"/>
                </a:solidFill>
                <a:cs typeface="Arial" panose="020B0604020202020204" pitchFamily="34" charset="0"/>
              </a:rPr>
              <a:t>If not clear from the visuals, customer may be requested to share a seed or returned item from the mailing for review</a:t>
            </a:r>
          </a:p>
          <a:p>
            <a:pPr marL="630238" lvl="2" indent="-273050">
              <a:lnSpc>
                <a:spcPts val="2122"/>
              </a:lnSpc>
              <a:spcBef>
                <a:spcPts val="600"/>
              </a:spcBef>
              <a:buNone/>
            </a:pPr>
            <a:r>
              <a:rPr lang="en-GB" sz="1600" dirty="0">
                <a:solidFill>
                  <a:srgbClr val="FF0000"/>
                </a:solidFill>
                <a:cs typeface="Arial" panose="020B0604020202020204" pitchFamily="34" charset="0"/>
              </a:rPr>
              <a:t>b.</a:t>
            </a:r>
            <a:r>
              <a:rPr lang="en-GB" sz="1600" dirty="0">
                <a:solidFill>
                  <a:schemeClr val="bg2"/>
                </a:solidFill>
                <a:cs typeface="Arial" panose="020B0604020202020204" pitchFamily="34" charset="0"/>
              </a:rPr>
              <a:t>  If no clear issue or cause, charges are not applied</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Charges applied if applicable</a:t>
            </a:r>
          </a:p>
          <a:p>
            <a:pPr marL="342900" indent="-342900">
              <a:lnSpc>
                <a:spcPts val="2122"/>
              </a:lnSpc>
              <a:spcBef>
                <a:spcPts val="600"/>
              </a:spcBef>
              <a:buFont typeface="+mj-lt"/>
              <a:buAutoNum type="arabicPeriod"/>
            </a:pPr>
            <a:r>
              <a:rPr lang="en-GB" sz="1600" dirty="0">
                <a:solidFill>
                  <a:schemeClr val="bg2"/>
                </a:solidFill>
                <a:cs typeface="Arial" panose="020B0604020202020204" pitchFamily="34" charset="0"/>
              </a:rPr>
              <a:t>Barcode quality (Barcode Not Seen) adjustment will not be applied</a:t>
            </a:r>
            <a:endParaRPr lang="en-GB" sz="2800" dirty="0">
              <a:solidFill>
                <a:schemeClr val="bg2"/>
              </a:solidFill>
              <a:cs typeface="Arial" panose="020B0604020202020204" pitchFamily="34" charset="0"/>
            </a:endParaRPr>
          </a:p>
        </p:txBody>
      </p:sp>
      <p:sp>
        <p:nvSpPr>
          <p:cNvPr id="5" name="Slide Number Placeholder 4">
            <a:extLst>
              <a:ext uri="{FF2B5EF4-FFF2-40B4-BE49-F238E27FC236}">
                <a16:creationId xmlns:a16="http://schemas.microsoft.com/office/drawing/2014/main" id="{022DB35E-F943-70B9-506E-B7A5A65F9A87}"/>
              </a:ext>
            </a:extLst>
          </p:cNvPr>
          <p:cNvSpPr>
            <a:spLocks noGrp="1"/>
          </p:cNvSpPr>
          <p:nvPr>
            <p:ph type="sldNum" sz="quarter" idx="12"/>
          </p:nvPr>
        </p:nvSpPr>
        <p:spPr>
          <a:xfrm>
            <a:off x="556686" y="6439375"/>
            <a:ext cx="1247113" cy="241002"/>
          </a:xfrm>
        </p:spPr>
        <p:txBody>
          <a:bodyPr/>
          <a:lstStyle/>
          <a:p>
            <a:fld id="{F8DEEF1C-85D8-4622-96D6-431C752B733C}" type="slidenum">
              <a:rPr lang="en-GB" smtClean="0"/>
              <a:pPr/>
              <a:t>7</a:t>
            </a:fld>
            <a:endParaRPr lang="en-GB" dirty="0"/>
          </a:p>
        </p:txBody>
      </p:sp>
    </p:spTree>
    <p:extLst>
      <p:ext uri="{BB962C8B-B14F-4D97-AF65-F5344CB8AC3E}">
        <p14:creationId xmlns:p14="http://schemas.microsoft.com/office/powerpoint/2010/main" val="12253393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SUPPORT</a:t>
            </a:r>
          </a:p>
        </p:txBody>
      </p:sp>
      <p:graphicFrame>
        <p:nvGraphicFramePr>
          <p:cNvPr id="7" name="Table 4">
            <a:extLst>
              <a:ext uri="{FF2B5EF4-FFF2-40B4-BE49-F238E27FC236}">
                <a16:creationId xmlns:a16="http://schemas.microsoft.com/office/drawing/2014/main" id="{834F83C9-F1E2-1C1D-0BFB-4A75B2BE5996}"/>
              </a:ext>
            </a:extLst>
          </p:cNvPr>
          <p:cNvGraphicFramePr>
            <a:graphicFrameLocks/>
          </p:cNvGraphicFramePr>
          <p:nvPr>
            <p:extLst>
              <p:ext uri="{D42A27DB-BD31-4B8C-83A1-F6EECF244321}">
                <p14:modId xmlns:p14="http://schemas.microsoft.com/office/powerpoint/2010/main" val="2612596192"/>
              </p:ext>
            </p:extLst>
          </p:nvPr>
        </p:nvGraphicFramePr>
        <p:xfrm>
          <a:off x="582586" y="1107153"/>
          <a:ext cx="9720944" cy="5264094"/>
        </p:xfrm>
        <a:graphic>
          <a:graphicData uri="http://schemas.openxmlformats.org/drawingml/2006/table">
            <a:tbl>
              <a:tblPr firstRow="1" bandRow="1"/>
              <a:tblGrid>
                <a:gridCol w="2422169">
                  <a:extLst>
                    <a:ext uri="{9D8B030D-6E8A-4147-A177-3AD203B41FA5}">
                      <a16:colId xmlns:a16="http://schemas.microsoft.com/office/drawing/2014/main" val="1991362164"/>
                    </a:ext>
                  </a:extLst>
                </a:gridCol>
                <a:gridCol w="952555">
                  <a:extLst>
                    <a:ext uri="{9D8B030D-6E8A-4147-A177-3AD203B41FA5}">
                      <a16:colId xmlns:a16="http://schemas.microsoft.com/office/drawing/2014/main" val="555350304"/>
                    </a:ext>
                  </a:extLst>
                </a:gridCol>
                <a:gridCol w="2710220">
                  <a:extLst>
                    <a:ext uri="{9D8B030D-6E8A-4147-A177-3AD203B41FA5}">
                      <a16:colId xmlns:a16="http://schemas.microsoft.com/office/drawing/2014/main" val="2103886862"/>
                    </a:ext>
                  </a:extLst>
                </a:gridCol>
                <a:gridCol w="3636000">
                  <a:extLst>
                    <a:ext uri="{9D8B030D-6E8A-4147-A177-3AD203B41FA5}">
                      <a16:colId xmlns:a16="http://schemas.microsoft.com/office/drawing/2014/main" val="3287261453"/>
                    </a:ext>
                  </a:extLst>
                </a:gridCol>
              </a:tblGrid>
              <a:tr h="332973">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dirty="0">
                          <a:latin typeface="+mn-lt"/>
                          <a:cs typeface="Arial" panose="020B0604020202020204" pitchFamily="34" charset="0"/>
                        </a:rPr>
                        <a:t>Notification of issues</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dirty="0">
                          <a:latin typeface="+mn-lt"/>
                          <a:cs typeface="Arial" panose="020B0604020202020204" pitchFamily="34" charset="0"/>
                        </a:rPr>
                        <a:t>Timing</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dirty="0">
                          <a:latin typeface="+mn-lt"/>
                          <a:cs typeface="Arial" panose="020B0604020202020204" pitchFamily="34" charset="0"/>
                        </a:rPr>
                        <a:t>By whom</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GB" sz="1600" dirty="0">
                          <a:latin typeface="+mn-lt"/>
                          <a:cs typeface="Arial" panose="020B0604020202020204" pitchFamily="34" charset="0"/>
                        </a:rPr>
                        <a:t>Comments</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244552496"/>
                  </a:ext>
                </a:extLst>
              </a:tr>
              <a:tr h="307992">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Self-checking of current designs</a:t>
                      </a:r>
                    </a:p>
                  </a:txBody>
                  <a:tcPr marL="55449" marR="55449" marT="27725" marB="27725">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Ad-hoc</a:t>
                      </a:r>
                    </a:p>
                  </a:txBody>
                  <a:tcPr marL="55449" marR="55449" marT="27725" marB="27725">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Client, Producer, Bill Payer</a:t>
                      </a:r>
                    </a:p>
                  </a:txBody>
                  <a:tcPr marL="55449" marR="55449" marT="27725" marB="27725">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Supply Chain to sense check their mail designs.</a:t>
                      </a:r>
                    </a:p>
                  </a:txBody>
                  <a:tcPr marL="55449" marR="55449" marT="27725" marB="27725">
                    <a:lnL w="12700" cmpd="sng">
                      <a:solidFill>
                        <a:sysClr val="window" lastClr="FFFFFF"/>
                      </a:solidFill>
                    </a:lnL>
                    <a:lnR w="12700" cmpd="sng">
                      <a:solidFill>
                        <a:sysClr val="window" lastClr="FFFFFF"/>
                      </a:solidFill>
                    </a:lnR>
                    <a:lnT w="381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90387018"/>
                  </a:ext>
                </a:extLst>
              </a:tr>
              <a:tr h="33169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Email from iRP / Technical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Ad-hoc</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iRP / Technical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If high value conversion</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64429647"/>
                  </a:ext>
                </a:extLst>
              </a:tr>
              <a:tr h="28166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Issues processing the mail </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Ad-hoc</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DSACC</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done currently</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20809095"/>
                  </a:ext>
                </a:extLst>
              </a:tr>
              <a:tr h="363794">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Issues processing the mail</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Ad-hoc</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RM Account team / Technical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done currently</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916871"/>
                  </a:ext>
                </a:extLst>
              </a:tr>
              <a:tr h="33297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r>
                        <a:rPr lang="en-GB" sz="1600" b="1" dirty="0">
                          <a:solidFill>
                            <a:schemeClr val="lt1"/>
                          </a:solidFill>
                          <a:latin typeface="+mn-lt"/>
                          <a:ea typeface="+mn-ea"/>
                          <a:cs typeface="Arial" panose="020B0604020202020204" pitchFamily="34" charset="0"/>
                        </a:rPr>
                        <a:t>Mailpiece design</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r>
                        <a:rPr lang="en-GB" sz="1600" b="1" dirty="0">
                          <a:solidFill>
                            <a:schemeClr val="lt1"/>
                          </a:solidFill>
                          <a:latin typeface="+mn-lt"/>
                          <a:ea typeface="+mn-ea"/>
                          <a:cs typeface="Arial" panose="020B0604020202020204" pitchFamily="34" charset="0"/>
                        </a:rPr>
                        <a:t>Timing</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r>
                        <a:rPr lang="en-GB" sz="1600" b="1" dirty="0">
                          <a:solidFill>
                            <a:schemeClr val="lt1"/>
                          </a:solidFill>
                          <a:latin typeface="+mn-lt"/>
                          <a:ea typeface="+mn-ea"/>
                          <a:cs typeface="Arial" panose="020B0604020202020204" pitchFamily="34" charset="0"/>
                        </a:rPr>
                        <a:t>By whom</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marL="0"/>
                      <a:r>
                        <a:rPr lang="en-GB" sz="1600" b="1" dirty="0">
                          <a:solidFill>
                            <a:schemeClr val="lt1"/>
                          </a:solidFill>
                          <a:latin typeface="+mn-lt"/>
                          <a:ea typeface="+mn-ea"/>
                          <a:cs typeface="Arial" panose="020B0604020202020204" pitchFamily="34" charset="0"/>
                        </a:rPr>
                        <a:t>Comments</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2594549591"/>
                  </a:ext>
                </a:extLst>
              </a:tr>
              <a:tr h="28166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Item design checks (visual)</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required </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mailmarkqa@royalmail.com</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c48 hours turnaround</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35894234"/>
                  </a:ext>
                </a:extLst>
              </a:tr>
              <a:tr h="28166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Item design checks (visual)</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required</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Technical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agreed with client</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817747593"/>
                  </a:ext>
                </a:extLst>
              </a:tr>
              <a:tr h="28166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Item design checks (visual)</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required</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Account / Network Access team</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As agreed with client. </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3563090"/>
                  </a:ext>
                </a:extLst>
              </a:tr>
              <a:tr h="281665">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Machine tests (current design)</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Variable</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TBA with RM Tech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A desk top check, customer discussion and data review may undertaken prior to formal testing. </a:t>
                      </a:r>
                    </a:p>
                  </a:txBody>
                  <a:tcPr marL="55449" marR="55449" marT="27725" marB="27725" anchor="ctr">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18325094"/>
                  </a:ext>
                </a:extLst>
              </a:tr>
              <a:tr h="31537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400" dirty="0">
                          <a:latin typeface="+mn-lt"/>
                          <a:cs typeface="Arial" panose="020B0604020202020204" pitchFamily="34" charset="0"/>
                        </a:rPr>
                        <a:t>Machine tests (new designs)</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400" dirty="0">
                          <a:latin typeface="+mn-lt"/>
                          <a:cs typeface="Arial" panose="020B0604020202020204" pitchFamily="34" charset="0"/>
                        </a:rPr>
                        <a:t>Variable</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400" dirty="0">
                          <a:latin typeface="+mn-lt"/>
                          <a:cs typeface="Arial" panose="020B0604020202020204" pitchFamily="34" charset="0"/>
                        </a:rPr>
                        <a:t>TBA with RM Tech Manager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vMerge="1">
                  <a:txBody>
                    <a:bodyPr/>
                    <a:lstStyle/>
                    <a:p>
                      <a:r>
                        <a:rPr lang="en-GB" dirty="0"/>
                        <a:t>As agreed with NA/Client</a:t>
                      </a:r>
                    </a:p>
                  </a:txBody>
                  <a:tcPr>
                    <a:solidFill>
                      <a:schemeClr val="accent1">
                        <a:lumMod val="40000"/>
                        <a:lumOff val="60000"/>
                      </a:schemeClr>
                    </a:solidFill>
                  </a:tcPr>
                </a:tc>
                <a:extLst>
                  <a:ext uri="{0D108BD9-81ED-4DB2-BD59-A6C34878D82A}">
                    <a16:rowId xmlns:a16="http://schemas.microsoft.com/office/drawing/2014/main" val="2283960460"/>
                  </a:ext>
                </a:extLst>
              </a:tr>
              <a:tr h="332973">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600" b="1" dirty="0">
                          <a:solidFill>
                            <a:schemeClr val="bg1"/>
                          </a:solidFill>
                          <a:latin typeface="+mn-lt"/>
                          <a:cs typeface="Arial" panose="020B0604020202020204" pitchFamily="34" charset="0"/>
                        </a:rPr>
                        <a:t>Data </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600" b="1" dirty="0">
                          <a:solidFill>
                            <a:schemeClr val="bg1"/>
                          </a:solidFill>
                          <a:latin typeface="+mn-lt"/>
                          <a:cs typeface="Arial" panose="020B0604020202020204" pitchFamily="34" charset="0"/>
                        </a:rPr>
                        <a:t>Timing</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600" b="1" dirty="0">
                          <a:solidFill>
                            <a:schemeClr val="bg1"/>
                          </a:solidFill>
                          <a:latin typeface="+mn-lt"/>
                          <a:cs typeface="Arial" panose="020B0604020202020204" pitchFamily="34" charset="0"/>
                        </a:rPr>
                        <a:t>By whom</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GB" sz="1600" b="1" dirty="0">
                          <a:solidFill>
                            <a:schemeClr val="bg1"/>
                          </a:solidFill>
                          <a:latin typeface="+mn-lt"/>
                          <a:cs typeface="Arial" panose="020B0604020202020204" pitchFamily="34" charset="0"/>
                        </a:rPr>
                        <a:t>Source</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3844733268"/>
                  </a:ext>
                </a:extLst>
              </a:tr>
              <a:tr h="409418">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 and volume of ‘mail seen on the wrong machine’</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Daily</a:t>
                      </a:r>
                    </a:p>
                    <a:p>
                      <a:pPr>
                        <a:spcBef>
                          <a:spcPts val="600"/>
                        </a:spcBef>
                        <a:spcAft>
                          <a:spcPts val="600"/>
                        </a:spcAft>
                      </a:pPr>
                      <a:r>
                        <a:rPr lang="en-GB" sz="1400" dirty="0">
                          <a:latin typeface="+mn-lt"/>
                          <a:cs typeface="Arial" panose="020B0604020202020204" pitchFamily="34" charset="0"/>
                        </a:rPr>
                        <a:t>Weekly</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Customer accesses information via </a:t>
                      </a:r>
                      <a:r>
                        <a:rPr lang="en-GB" sz="1400" dirty="0">
                          <a:latin typeface="+mn-lt"/>
                          <a:cs typeface="Arial" panose="020B0604020202020204" pitchFamily="34" charset="0"/>
                          <a:hlinkClick r:id="rId2"/>
                        </a:rPr>
                        <a:t>www.royalmail.com</a:t>
                      </a:r>
                      <a:r>
                        <a:rPr lang="en-GB" sz="1400" dirty="0">
                          <a:latin typeface="+mn-lt"/>
                          <a:cs typeface="Arial" panose="020B0604020202020204" pitchFamily="34" charset="0"/>
                        </a:rPr>
                        <a:t> </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New addition to the PDF reports available from 4</a:t>
                      </a:r>
                      <a:r>
                        <a:rPr lang="en-GB" sz="1400" baseline="30000" dirty="0">
                          <a:latin typeface="+mn-lt"/>
                          <a:cs typeface="Arial" panose="020B0604020202020204" pitchFamily="34" charset="0"/>
                        </a:rPr>
                        <a:t>th</a:t>
                      </a:r>
                      <a:r>
                        <a:rPr lang="en-GB" sz="1400" dirty="0">
                          <a:latin typeface="+mn-lt"/>
                          <a:cs typeface="Arial" panose="020B0604020202020204" pitchFamily="34" charset="0"/>
                        </a:rPr>
                        <a:t> April 2024.</a:t>
                      </a:r>
                    </a:p>
                  </a:txBody>
                  <a:tcPr marL="55449" marR="55449" marT="27725" marB="27725">
                    <a:lnL w="12700" cmpd="sng">
                      <a:solidFill>
                        <a:sysClr val="window" lastClr="FFFFFF"/>
                      </a:solidFill>
                    </a:lnL>
                    <a:lnR w="12700" cmpd="sng">
                      <a:solidFill>
                        <a:sysClr val="window" lastClr="FFFFFF"/>
                      </a:solidFill>
                    </a:lnR>
                    <a:lnT w="12700" cmpd="sng">
                      <a:solidFill>
                        <a:sysClr val="window" lastClr="FFFFFF"/>
                      </a:solidFill>
                    </a:lnT>
                    <a:lnB w="9525" cap="flat" cmpd="sng" algn="ctr">
                      <a:solidFill>
                        <a:schemeClr val="tx1">
                          <a:lumMod val="40000"/>
                          <a:lumOff val="60000"/>
                        </a:schemeClr>
                      </a:solidFill>
                      <a:prstDash val="sysDash"/>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1341386"/>
                  </a:ext>
                </a:extLst>
              </a:tr>
              <a:tr h="498330">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 and volume of ‘mail not seen, expected to be seen’. </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Daily </a:t>
                      </a:r>
                    </a:p>
                    <a:p>
                      <a:pPr>
                        <a:spcBef>
                          <a:spcPts val="600"/>
                        </a:spcBef>
                        <a:spcAft>
                          <a:spcPts val="600"/>
                        </a:spcAft>
                      </a:pPr>
                      <a:r>
                        <a:rPr lang="en-GB" sz="1400" dirty="0">
                          <a:latin typeface="+mn-lt"/>
                          <a:cs typeface="Arial" panose="020B0604020202020204" pitchFamily="34" charset="0"/>
                        </a:rPr>
                        <a:t>Weekly</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Customer</a:t>
                      </a: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pPr>
                        <a:spcBef>
                          <a:spcPts val="600"/>
                        </a:spcBef>
                        <a:spcAft>
                          <a:spcPts val="600"/>
                        </a:spcAft>
                      </a:pPr>
                      <a:r>
                        <a:rPr lang="en-GB" sz="1400" dirty="0">
                          <a:latin typeface="+mn-lt"/>
                          <a:cs typeface="Arial" panose="020B0604020202020204" pitchFamily="34" charset="0"/>
                        </a:rPr>
                        <a:t>PDF.</a:t>
                      </a:r>
                    </a:p>
                    <a:p>
                      <a:pPr>
                        <a:spcBef>
                          <a:spcPts val="600"/>
                        </a:spcBef>
                        <a:spcAft>
                          <a:spcPts val="600"/>
                        </a:spcAft>
                      </a:pPr>
                      <a:r>
                        <a:rPr lang="en-GB" sz="1400" dirty="0">
                          <a:latin typeface="+mn-lt"/>
                          <a:cs typeface="Arial" panose="020B0604020202020204" pitchFamily="34" charset="0"/>
                        </a:rPr>
                        <a:t>Mailmark </a:t>
                      </a:r>
                      <a:r>
                        <a:rPr lang="en-GB" sz="1400">
                          <a:latin typeface="+mn-lt"/>
                          <a:cs typeface="Arial" panose="020B0604020202020204" pitchFamily="34" charset="0"/>
                        </a:rPr>
                        <a:t>Direct Data.</a:t>
                      </a:r>
                      <a:endParaRPr lang="en-GB" sz="1400" dirty="0">
                        <a:latin typeface="+mn-lt"/>
                        <a:cs typeface="Arial" panose="020B0604020202020204" pitchFamily="34" charset="0"/>
                      </a:endParaRPr>
                    </a:p>
                  </a:txBody>
                  <a:tcPr marL="55449" marR="55449" marT="27725" marB="27725">
                    <a:lnL w="12700" cmpd="sng">
                      <a:solidFill>
                        <a:sysClr val="window" lastClr="FFFFFF"/>
                      </a:solidFill>
                    </a:lnL>
                    <a:lnR w="12700" cmpd="sng">
                      <a:solidFill>
                        <a:sysClr val="window" lastClr="FFFFFF"/>
                      </a:solidFill>
                    </a:lnR>
                    <a:lnT w="9525" cap="flat" cmpd="sng" algn="ctr">
                      <a:solidFill>
                        <a:schemeClr val="tx1">
                          <a:lumMod val="40000"/>
                          <a:lumOff val="60000"/>
                        </a:schemeClr>
                      </a:solidFill>
                      <a:prstDash val="sysDash"/>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18428428"/>
                  </a:ext>
                </a:extLst>
              </a:tr>
            </a:tbl>
          </a:graphicData>
        </a:graphic>
      </p:graphicFrame>
      <p:sp>
        <p:nvSpPr>
          <p:cNvPr id="8" name="Slide Number Placeholder 4">
            <a:extLst>
              <a:ext uri="{FF2B5EF4-FFF2-40B4-BE49-F238E27FC236}">
                <a16:creationId xmlns:a16="http://schemas.microsoft.com/office/drawing/2014/main" id="{79A21371-35A5-7BFD-4B82-8AA7A438876D}"/>
              </a:ext>
            </a:extLst>
          </p:cNvPr>
          <p:cNvSpPr>
            <a:spLocks noGrp="1"/>
          </p:cNvSpPr>
          <p:nvPr>
            <p:ph type="sldNum" sz="quarter" idx="12"/>
          </p:nvPr>
        </p:nvSpPr>
        <p:spPr>
          <a:xfrm>
            <a:off x="556686" y="6439375"/>
            <a:ext cx="1247113" cy="241002"/>
          </a:xfrm>
        </p:spPr>
        <p:txBody>
          <a:bodyPr/>
          <a:lstStyle/>
          <a:p>
            <a:fld id="{F8DEEF1C-85D8-4622-96D6-431C752B733C}" type="slidenum">
              <a:rPr lang="en-GB" smtClean="0"/>
              <a:pPr/>
              <a:t>8</a:t>
            </a:fld>
            <a:endParaRPr lang="en-GB" dirty="0"/>
          </a:p>
        </p:txBody>
      </p:sp>
    </p:spTree>
    <p:extLst>
      <p:ext uri="{BB962C8B-B14F-4D97-AF65-F5344CB8AC3E}">
        <p14:creationId xmlns:p14="http://schemas.microsoft.com/office/powerpoint/2010/main" val="1236769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BA171-FC84-CCDE-C265-54C3AA47A18B}"/>
              </a:ext>
            </a:extLst>
          </p:cNvPr>
          <p:cNvSpPr>
            <a:spLocks noGrp="1"/>
          </p:cNvSpPr>
          <p:nvPr>
            <p:ph type="title"/>
          </p:nvPr>
        </p:nvSpPr>
        <p:spPr/>
        <p:txBody>
          <a:bodyPr anchor="ctr"/>
          <a:lstStyle/>
          <a:p>
            <a:r>
              <a:rPr lang="en-GB" sz="3200" dirty="0">
                <a:solidFill>
                  <a:schemeClr val="tx2"/>
                </a:solidFill>
                <a:latin typeface="+mn-lt"/>
              </a:rPr>
              <a:t>PRODUCT MAPPING TABLE </a:t>
            </a:r>
            <a:br>
              <a:rPr lang="en-GB" sz="3200" dirty="0"/>
            </a:br>
            <a:endParaRPr lang="en-GB" sz="3200" dirty="0">
              <a:highlight>
                <a:srgbClr val="FFFF00"/>
              </a:highlight>
            </a:endParaRPr>
          </a:p>
        </p:txBody>
      </p:sp>
      <p:sp>
        <p:nvSpPr>
          <p:cNvPr id="4" name="Slide Number Placeholder 4">
            <a:extLst>
              <a:ext uri="{FF2B5EF4-FFF2-40B4-BE49-F238E27FC236}">
                <a16:creationId xmlns:a16="http://schemas.microsoft.com/office/drawing/2014/main" id="{C86466AA-2E66-12F4-4251-705662D3FC35}"/>
              </a:ext>
            </a:extLst>
          </p:cNvPr>
          <p:cNvSpPr>
            <a:spLocks noGrp="1"/>
          </p:cNvSpPr>
          <p:nvPr>
            <p:ph type="sldNum" sz="quarter" idx="12"/>
          </p:nvPr>
        </p:nvSpPr>
        <p:spPr>
          <a:xfrm>
            <a:off x="556686" y="6439375"/>
            <a:ext cx="1247113" cy="241002"/>
          </a:xfrm>
        </p:spPr>
        <p:txBody>
          <a:bodyPr/>
          <a:lstStyle/>
          <a:p>
            <a:fld id="{F8DEEF1C-85D8-4622-96D6-431C752B733C}" type="slidenum">
              <a:rPr lang="en-GB" smtClean="0"/>
              <a:pPr/>
              <a:t>9</a:t>
            </a:fld>
            <a:endParaRPr lang="en-GB" dirty="0"/>
          </a:p>
        </p:txBody>
      </p:sp>
      <p:sp>
        <p:nvSpPr>
          <p:cNvPr id="3" name="TextBox 2">
            <a:extLst>
              <a:ext uri="{FF2B5EF4-FFF2-40B4-BE49-F238E27FC236}">
                <a16:creationId xmlns:a16="http://schemas.microsoft.com/office/drawing/2014/main" id="{E82421E1-BE05-52AB-F48A-8B2AD877C838}"/>
              </a:ext>
            </a:extLst>
          </p:cNvPr>
          <p:cNvSpPr txBox="1"/>
          <p:nvPr/>
        </p:nvSpPr>
        <p:spPr>
          <a:xfrm>
            <a:off x="288757" y="5220853"/>
            <a:ext cx="10116151" cy="1459523"/>
          </a:xfrm>
          <a:prstGeom prst="rect">
            <a:avLst/>
          </a:prstGeom>
        </p:spPr>
        <p:txBody>
          <a:bodyPr vert="horz" wrap="square" lIns="0" tIns="0" rIns="0" bIns="0" rtlCol="0" anchor="t" anchorCtr="0">
            <a:normAutofit/>
          </a:bodyPr>
          <a:lstStyle/>
          <a:p>
            <a:r>
              <a:rPr lang="en-GB" dirty="0"/>
              <a:t>There is no Economy variant for Large Letters, so Economy letters are converted to Large Letter Standard.</a:t>
            </a:r>
          </a:p>
          <a:p>
            <a:endParaRPr lang="en-GB" dirty="0"/>
          </a:p>
          <a:p>
            <a:r>
              <a:rPr lang="en-GB" dirty="0"/>
              <a:t>70 Advertising Letter Mailmark in Bags is converted to Manual Advertising Letter in Bags as the conversion rate is lower than converting to Advertising Mailmark Large Letter in Bags. </a:t>
            </a:r>
          </a:p>
        </p:txBody>
      </p:sp>
      <p:pic>
        <p:nvPicPr>
          <p:cNvPr id="6" name="Picture 5">
            <a:extLst>
              <a:ext uri="{FF2B5EF4-FFF2-40B4-BE49-F238E27FC236}">
                <a16:creationId xmlns:a16="http://schemas.microsoft.com/office/drawing/2014/main" id="{7970176C-60D0-EDDA-FF5D-429C3873D0C0}"/>
              </a:ext>
            </a:extLst>
          </p:cNvPr>
          <p:cNvPicPr>
            <a:picLocks noChangeAspect="1"/>
          </p:cNvPicPr>
          <p:nvPr/>
        </p:nvPicPr>
        <p:blipFill>
          <a:blip r:embed="rId2"/>
          <a:stretch>
            <a:fillRect/>
          </a:stretch>
        </p:blipFill>
        <p:spPr>
          <a:xfrm>
            <a:off x="0" y="1155480"/>
            <a:ext cx="12192000" cy="3171085"/>
          </a:xfrm>
          <a:prstGeom prst="rect">
            <a:avLst/>
          </a:prstGeom>
        </p:spPr>
      </p:pic>
    </p:spTree>
    <p:extLst>
      <p:ext uri="{BB962C8B-B14F-4D97-AF65-F5344CB8AC3E}">
        <p14:creationId xmlns:p14="http://schemas.microsoft.com/office/powerpoint/2010/main" val="2195804481"/>
      </p:ext>
    </p:extLst>
  </p:cSld>
  <p:clrMapOvr>
    <a:masterClrMapping/>
  </p:clrMapOvr>
</p:sld>
</file>

<file path=ppt/theme/theme1.xml><?xml version="1.0" encoding="utf-8"?>
<a:theme xmlns:a="http://schemas.openxmlformats.org/drawingml/2006/main" name="Office Theme">
  <a:themeElements>
    <a:clrScheme name="Custom 8">
      <a:dk1>
        <a:srgbClr val="404040"/>
      </a:dk1>
      <a:lt1>
        <a:srgbClr val="FFFFFF"/>
      </a:lt1>
      <a:dk2>
        <a:srgbClr val="DA202A"/>
      </a:dk2>
      <a:lt2>
        <a:srgbClr val="00000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Royal Mail Font Theme">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t" anchorCtr="0">
        <a:normAutofit/>
      </a:bodyPr>
      <a:lstStyle>
        <a:defPPr>
          <a:defRPr dirty="0" smtClean="0"/>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Royal Mail Colour Theme 2016">
      <a:dk1>
        <a:srgbClr val="000000"/>
      </a:dk1>
      <a:lt1>
        <a:srgbClr val="FFFFFF"/>
      </a:lt1>
      <a:dk2>
        <a:srgbClr val="DA202A"/>
      </a:dk2>
      <a:lt2>
        <a:srgbClr val="40404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Royal Mail Colour Theme 2016">
      <a:dk1>
        <a:srgbClr val="000000"/>
      </a:dk1>
      <a:lt1>
        <a:srgbClr val="FFFFFF"/>
      </a:lt1>
      <a:dk2>
        <a:srgbClr val="DA202A"/>
      </a:dk2>
      <a:lt2>
        <a:srgbClr val="40404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1A2984AD068642B78BBE6A26935240" ma:contentTypeVersion="17" ma:contentTypeDescription="Create a new document." ma:contentTypeScope="" ma:versionID="6caa64dda03359278d8ca6b5f682148e">
  <xsd:schema xmlns:xsd="http://www.w3.org/2001/XMLSchema" xmlns:xs="http://www.w3.org/2001/XMLSchema" xmlns:p="http://schemas.microsoft.com/office/2006/metadata/properties" xmlns:ns3="e658b740-7b15-4fdd-8a60-95e0faae0fd5" xmlns:ns4="89046138-1016-4867-a51d-91814a0d9dfd" targetNamespace="http://schemas.microsoft.com/office/2006/metadata/properties" ma:root="true" ma:fieldsID="b4eb17c7ac3a033a5ed8fd1a62d7d643" ns3:_="" ns4:_="">
    <xsd:import namespace="e658b740-7b15-4fdd-8a60-95e0faae0fd5"/>
    <xsd:import namespace="89046138-1016-4867-a51d-91814a0d9df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EventHashCode" minOccurs="0"/>
                <xsd:element ref="ns3:MediaServiceGenerationTime"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MediaServiceLocation"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58b740-7b15-4fdd-8a60-95e0faae0f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046138-1016-4867-a51d-91814a0d9df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e658b740-7b15-4fdd-8a60-95e0faae0fd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046B340-1628-4966-BCDF-04FF893109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658b740-7b15-4fdd-8a60-95e0faae0fd5"/>
    <ds:schemaRef ds:uri="89046138-1016-4867-a51d-91814a0d9d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2DF8D8-71C7-4D6F-A09D-9E4601716529}">
  <ds:schemaRefs>
    <ds:schemaRef ds:uri="89046138-1016-4867-a51d-91814a0d9dfd"/>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www.w3.org/XML/1998/namespace"/>
    <ds:schemaRef ds:uri="e658b740-7b15-4fdd-8a60-95e0faae0fd5"/>
    <ds:schemaRef ds:uri="http://purl.org/dc/dcmitype/"/>
    <ds:schemaRef ds:uri="http://purl.org/dc/terms/"/>
  </ds:schemaRefs>
</ds:datastoreItem>
</file>

<file path=customXml/itemProps3.xml><?xml version="1.0" encoding="utf-8"?>
<ds:datastoreItem xmlns:ds="http://schemas.openxmlformats.org/officeDocument/2006/customXml" ds:itemID="{F24F5398-FA0E-477D-A779-949429ED8CC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4689</TotalTime>
  <Words>2658</Words>
  <Application>Microsoft Office PowerPoint</Application>
  <PresentationFormat>Widescreen</PresentationFormat>
  <Paragraphs>221</Paragraphs>
  <Slides>16</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16</vt:i4>
      </vt:variant>
    </vt:vector>
  </HeadingPairs>
  <TitlesOfParts>
    <vt:vector size="25" baseType="lpstr">
      <vt:lpstr>Arial</vt:lpstr>
      <vt:lpstr>Calibri</vt:lpstr>
      <vt:lpstr>Calibri Light</vt:lpstr>
      <vt:lpstr>DIN 2014</vt:lpstr>
      <vt:lpstr>DIN2014-ExtraBold</vt:lpstr>
      <vt:lpstr>Verdana</vt:lpstr>
      <vt:lpstr>Office Theme</vt:lpstr>
      <vt:lpstr>Custom Design</vt:lpstr>
      <vt:lpstr>1_Office Theme</vt:lpstr>
      <vt:lpstr>‘Out of Specification’ Conversion Mail requiring manual sortation, or processing in a less efficient manner, due to being out of specification   From  2nd September 2024 </vt:lpstr>
      <vt:lpstr>REASON FOR INTRODUCTION</vt:lpstr>
      <vt:lpstr>SPECIFICATION &amp; ADHERANCE</vt:lpstr>
      <vt:lpstr>TYPICAL ‘OUT OF SPECIFICATION’ SCENARIOS</vt:lpstr>
      <vt:lpstr>DETAIL OUT OF SPECIFICATION – CONVERSION PROCESS</vt:lpstr>
      <vt:lpstr>OUT OF SPECIFICATION HIGH LEVEL MAPPING</vt:lpstr>
      <vt:lpstr>METHODOLOGY OF CONVERTING TO NEXT APPLICABLE PRODUCT – CURRENT PROCESS FOR CONVERTING WILL BE FOLLOWED</vt:lpstr>
      <vt:lpstr>SUPPORT</vt:lpstr>
      <vt:lpstr>PRODUCT MAPPING TABLE  </vt:lpstr>
      <vt:lpstr>FREQUENTLY ASKED QUESTIONS – Timings &amp; Rationale</vt:lpstr>
      <vt:lpstr>FREQUENTLY ASKED QUESTIONS - Pricing</vt:lpstr>
      <vt:lpstr>FREQUENTLY ASKED QUESTIONS - Engagement</vt:lpstr>
      <vt:lpstr>FREQUENTLY ASKED QUESTIONS - Process</vt:lpstr>
      <vt:lpstr>FREQUENTLY ASKED QUESTIONS - Reporting</vt:lpstr>
      <vt:lpstr>FREQUENTLY ASKED QUESTIONS - Design</vt:lpstr>
      <vt:lpstr>For more information contact your Account Director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Advertising mail incentive for growth</dc:title>
  <dc:creator>Sophie Grender</dc:creator>
  <cp:lastModifiedBy>Heather Middleton</cp:lastModifiedBy>
  <cp:revision>287</cp:revision>
  <dcterms:created xsi:type="dcterms:W3CDTF">2020-12-02T11:02:42Z</dcterms:created>
  <dcterms:modified xsi:type="dcterms:W3CDTF">2024-07-23T11:12:54Z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0x010100531A2984AD068642B78BBE6A26935240</vt:lpwstr>
  </property>
  <property fmtid="{D5CDD505-2E9C-101B-9397-08002B2CF9AE}" pid="3" name="MSIP_Label_980f36f3-41a5-4f45-a6a2-e224f336accd_Enabled">
    <vt:lpwstr>true</vt:lpwstr>
  </property>
  <property fmtid="{D5CDD505-2E9C-101B-9397-08002B2CF9AE}" pid="4" name="MSIP_Label_980f36f3-41a5-4f45-a6a2-e224f336accd_SetDate">
    <vt:lpwstr>2021-11-09T16:21:35Z</vt:lpwstr>
  </property>
  <property fmtid="{D5CDD505-2E9C-101B-9397-08002B2CF9AE}" pid="5" name="MSIP_Label_980f36f3-41a5-4f45-a6a2-e224f336accd_Method">
    <vt:lpwstr>Standard</vt:lpwstr>
  </property>
  <property fmtid="{D5CDD505-2E9C-101B-9397-08002B2CF9AE}" pid="6" name="MSIP_Label_980f36f3-41a5-4f45-a6a2-e224f336accd_Name">
    <vt:lpwstr>980f36f3-41a5-4f45-a6a2-e224f336accd</vt:lpwstr>
  </property>
  <property fmtid="{D5CDD505-2E9C-101B-9397-08002B2CF9AE}" pid="7" name="MSIP_Label_980f36f3-41a5-4f45-a6a2-e224f336accd_SiteId">
    <vt:lpwstr>7a082108-90dd-41ac-be41-9b8feabee2da</vt:lpwstr>
  </property>
  <property fmtid="{D5CDD505-2E9C-101B-9397-08002B2CF9AE}" pid="8" name="MSIP_Label_980f36f3-41a5-4f45-a6a2-e224f336accd_ActionId">
    <vt:lpwstr/>
  </property>
  <property fmtid="{D5CDD505-2E9C-101B-9397-08002B2CF9AE}" pid="9" name="MSIP_Label_980f36f3-41a5-4f45-a6a2-e224f336accd_ContentBits">
    <vt:lpwstr>2</vt:lpwstr>
  </property>
</Properties>
</file>