
<file path=[Content_Types].xml><?xml version="1.0" encoding="utf-8"?>
<Types xmlns="http://schemas.openxmlformats.org/package/2006/content-types">
  <Default Extension="png" ContentType="image/png"/>
  <Default Extension="bin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1" r:id="rId3"/>
    <p:sldId id="292" r:id="rId4"/>
    <p:sldId id="293" r:id="rId5"/>
    <p:sldId id="294" r:id="rId6"/>
    <p:sldId id="295" r:id="rId7"/>
    <p:sldId id="296" r:id="rId8"/>
    <p:sldId id="466" r:id="rId9"/>
    <p:sldId id="276" r:id="rId10"/>
    <p:sldId id="297" r:id="rId11"/>
    <p:sldId id="464" r:id="rId12"/>
    <p:sldId id="467" r:id="rId13"/>
    <p:sldId id="300" r:id="rId14"/>
    <p:sldId id="301" r:id="rId15"/>
    <p:sldId id="302" r:id="rId16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ACE4"/>
    <a:srgbClr val="FDC304"/>
    <a:srgbClr val="82CBD4"/>
    <a:srgbClr val="95C121"/>
    <a:srgbClr val="EF7E05"/>
    <a:srgbClr val="E6E6E6"/>
    <a:srgbClr val="1D1E1C"/>
    <a:srgbClr val="E20C18"/>
    <a:srgbClr val="FAA8AC"/>
    <a:srgbClr val="D3ED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08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2"/>
                <c:pt idx="0">
                  <c:v>It makes me feel valued</c:v>
                </c:pt>
                <c:pt idx="1">
                  <c:v>It gives me a better impression of the company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</c:v>
                </c:pt>
                <c:pt idx="1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E9-CD46-84E9-97907866CB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2"/>
                <c:pt idx="0">
                  <c:v>It makes me feel valued</c:v>
                </c:pt>
                <c:pt idx="1">
                  <c:v>It gives me a better impression of the company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</c:v>
                </c:pt>
                <c:pt idx="1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E9-CD46-84E9-97907866CB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34"/>
        <c:axId val="132825472"/>
        <c:axId val="132827008"/>
      </c:barChart>
      <c:catAx>
        <c:axId val="1328254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2827008"/>
        <c:crosses val="autoZero"/>
        <c:auto val="1"/>
        <c:lblAlgn val="ctr"/>
        <c:lblOffset val="100"/>
        <c:noMultiLvlLbl val="0"/>
      </c:catAx>
      <c:valAx>
        <c:axId val="1328270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2825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56-8048-9A45-28A81561BA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09CDA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56-8048-9A45-28A81561BA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56-8048-9A45-28A81561BA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95C11F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56-8048-9A45-28A81561BA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760704"/>
        <c:axId val="132762240"/>
      </c:barChart>
      <c:catAx>
        <c:axId val="13276070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32762240"/>
        <c:crosses val="autoZero"/>
        <c:auto val="1"/>
        <c:lblAlgn val="ctr"/>
        <c:lblOffset val="100"/>
        <c:noMultiLvlLbl val="0"/>
      </c:catAx>
      <c:valAx>
        <c:axId val="132762240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32760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31610412035672E-2"/>
          <c:y val="3.6048310412852502E-2"/>
          <c:w val="0.85144769528746445"/>
          <c:h val="0.92790337917429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95C11F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4D65-3E42-ACEB-2BA438070F09}"/>
              </c:ext>
            </c:extLst>
          </c:dPt>
          <c:dPt>
            <c:idx val="1"/>
            <c:invertIfNegative val="0"/>
            <c:bubble3D val="0"/>
            <c:spPr>
              <a:solidFill>
                <a:srgbClr val="81CBD4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4D65-3E42-ACEB-2BA438070F09}"/>
              </c:ext>
            </c:extLst>
          </c:dPt>
          <c:dPt>
            <c:idx val="2"/>
            <c:invertIfNegative val="0"/>
            <c:bubble3D val="0"/>
            <c:spPr>
              <a:solidFill>
                <a:srgbClr val="FDC300"/>
              </a:solidFill>
              <a:ln>
                <a:solidFill>
                  <a:schemeClr val="accent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4D65-3E42-ACEB-2BA438070F0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2"/>
                <c:pt idx="1">
                  <c:v>Category 2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1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65-3E42-ACEB-2BA438070F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7F6F7"/>
            </a:solidFill>
            <a:ln>
              <a:solidFill>
                <a:schemeClr val="accent5"/>
              </a:solidFill>
            </a:ln>
          </c:spPr>
          <c:invertIfNegative val="0"/>
          <c:cat>
            <c:strRef>
              <c:f>Sheet1!$A$2:$A$4</c:f>
              <c:strCache>
                <c:ptCount val="2"/>
                <c:pt idx="1">
                  <c:v>Category 2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65-3E42-ACEB-2BA438070F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8"/>
        <c:overlap val="100"/>
        <c:axId val="132986368"/>
        <c:axId val="132987904"/>
      </c:barChart>
      <c:catAx>
        <c:axId val="13298636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32987904"/>
        <c:crosses val="autoZero"/>
        <c:auto val="1"/>
        <c:lblAlgn val="ctr"/>
        <c:lblOffset val="100"/>
        <c:noMultiLvlLbl val="0"/>
      </c:catAx>
      <c:valAx>
        <c:axId val="13298790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329863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Pay for streaming services</c:v>
                </c:pt>
                <c:pt idx="1">
                  <c:v>Have found a way to avoid almost all ads</c:v>
                </c:pt>
                <c:pt idx="2">
                  <c:v>Changed media habits to see less advertising</c:v>
                </c:pt>
                <c:pt idx="3">
                  <c:v>Use ad blocking technology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0.38</c:v>
                </c:pt>
                <c:pt idx="1">
                  <c:v>0.38</c:v>
                </c:pt>
                <c:pt idx="2">
                  <c:v>0.46</c:v>
                </c:pt>
                <c:pt idx="3">
                  <c:v>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48-B04E-9513-8C84C16FA11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794482848"/>
        <c:axId val="864059344"/>
      </c:barChart>
      <c:catAx>
        <c:axId val="79448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059344"/>
        <c:crosses val="autoZero"/>
        <c:auto val="1"/>
        <c:lblAlgn val="ctr"/>
        <c:lblOffset val="100"/>
        <c:noMultiLvlLbl val="0"/>
      </c:catAx>
      <c:valAx>
        <c:axId val="8640593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94482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I am likely to give it my full attention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D-804F-A745-98F954D43F2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I am likely to give it my full attention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D-804F-A745-98F954D43F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overlap val="-34"/>
        <c:axId val="133492096"/>
        <c:axId val="133493888"/>
      </c:barChart>
      <c:catAx>
        <c:axId val="13349209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33493888"/>
        <c:crosses val="autoZero"/>
        <c:auto val="1"/>
        <c:lblAlgn val="ctr"/>
        <c:lblOffset val="100"/>
        <c:noMultiLvlLbl val="0"/>
      </c:catAx>
      <c:valAx>
        <c:axId val="13349388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3492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148032720972"/>
          <c:y val="2.7457176533528499E-2"/>
          <c:w val="0.86645280459829799"/>
          <c:h val="0.7836737342176389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Mail</c:v>
                </c:pt>
              </c:strCache>
            </c:strRef>
          </c:tx>
          <c:spPr>
            <a:solidFill>
              <a:srgbClr val="DA20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1"/>
              </c:numCache>
            </c:numRef>
          </c:cat>
          <c:val>
            <c:numRef>
              <c:f>Sheet1!$B$2:$B$3</c:f>
              <c:numCache>
                <c:formatCode>0.00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06-894A-B222-DD1C0D4BF23B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Online (Email and facebook) 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9CDA"/>
              </a:solidFill>
              <a:ln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106-894A-B222-DD1C0D4BF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1"/>
              </c:numCache>
            </c:numRef>
          </c:cat>
          <c:val>
            <c:numRef>
              <c:f>Sheet1!$C$2:$C$3</c:f>
              <c:numCache>
                <c:formatCode>0.00</c:formatCode>
                <c:ptCount val="1"/>
                <c:pt idx="0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106-894A-B222-DD1C0D4BF23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-2104454248"/>
        <c:axId val="-2104459000"/>
      </c:barChart>
      <c:catAx>
        <c:axId val="-2104454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4459000"/>
        <c:crosses val="autoZero"/>
        <c:auto val="1"/>
        <c:lblAlgn val="ctr"/>
        <c:lblOffset val="100"/>
        <c:noMultiLvlLbl val="0"/>
      </c:catAx>
      <c:valAx>
        <c:axId val="-2104459000"/>
        <c:scaling>
          <c:orientation val="minMax"/>
          <c:max val="1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dirty="0"/>
                  <a:t>Strength of brain response</a:t>
                </a:r>
              </a:p>
            </c:rich>
          </c:tx>
          <c:layout>
            <c:manualLayout>
              <c:xMode val="edge"/>
              <c:yMode val="edge"/>
              <c:x val="3.4163017358333301E-3"/>
              <c:y val="0.1682680005596189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4454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840273483200296"/>
          <c:w val="1"/>
          <c:h val="8.15971455328887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9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9B487-AA11-4F62-833D-CBA040FDBEC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04F0A5E-3058-46AE-9324-2946D40CC26B}">
      <dgm:prSet phldrT="[Text]"/>
      <dgm:spPr/>
      <dgm:t>
        <a:bodyPr/>
        <a:lstStyle/>
        <a:p>
          <a:r>
            <a:rPr lang="en-US" dirty="0"/>
            <a:t>Changing </a:t>
          </a:r>
          <a:r>
            <a:rPr lang="en-US" dirty="0" err="1"/>
            <a:t>behaviours</a:t>
          </a:r>
          <a:endParaRPr lang="en-US" dirty="0"/>
        </a:p>
      </dgm:t>
    </dgm:pt>
    <dgm:pt modelId="{847ECCB8-9817-449C-9917-1DA658AD7426}" type="parTrans" cxnId="{CE9D2B7D-1AE5-434A-8E84-63D45A8546B9}">
      <dgm:prSet/>
      <dgm:spPr/>
      <dgm:t>
        <a:bodyPr/>
        <a:lstStyle/>
        <a:p>
          <a:endParaRPr lang="en-US"/>
        </a:p>
      </dgm:t>
    </dgm:pt>
    <dgm:pt modelId="{4537ABA7-3AAF-4584-AA53-9B2D7106343F}" type="sibTrans" cxnId="{CE9D2B7D-1AE5-434A-8E84-63D45A8546B9}">
      <dgm:prSet/>
      <dgm:spPr/>
      <dgm:t>
        <a:bodyPr/>
        <a:lstStyle/>
        <a:p>
          <a:endParaRPr lang="en-US"/>
        </a:p>
      </dgm:t>
    </dgm:pt>
    <dgm:pt modelId="{3B0DE924-6EB6-4D9D-ADD1-2228177A9850}">
      <dgm:prSet phldrT="[Text]"/>
      <dgm:spPr/>
      <dgm:t>
        <a:bodyPr/>
        <a:lstStyle/>
        <a:p>
          <a:r>
            <a:rPr lang="en-US" dirty="0"/>
            <a:t>Changing audiences</a:t>
          </a:r>
        </a:p>
      </dgm:t>
    </dgm:pt>
    <dgm:pt modelId="{E48943CD-9B08-4B42-A221-A56BA6E3551C}" type="parTrans" cxnId="{F869B19C-C213-45E8-8FAF-4368F8989DAE}">
      <dgm:prSet/>
      <dgm:spPr/>
      <dgm:t>
        <a:bodyPr/>
        <a:lstStyle/>
        <a:p>
          <a:endParaRPr lang="en-US"/>
        </a:p>
      </dgm:t>
    </dgm:pt>
    <dgm:pt modelId="{A4E20C74-2BC2-4F4D-939F-0FD497D95450}" type="sibTrans" cxnId="{F869B19C-C213-45E8-8FAF-4368F8989DAE}">
      <dgm:prSet/>
      <dgm:spPr/>
      <dgm:t>
        <a:bodyPr/>
        <a:lstStyle/>
        <a:p>
          <a:endParaRPr lang="en-US"/>
        </a:p>
      </dgm:t>
    </dgm:pt>
    <dgm:pt modelId="{D97CD956-DD27-46F4-9D3D-2D72E7EAE71A}">
      <dgm:prSet phldrT="[Text]"/>
      <dgm:spPr/>
      <dgm:t>
        <a:bodyPr/>
        <a:lstStyle/>
        <a:p>
          <a:r>
            <a:rPr lang="en-US" dirty="0"/>
            <a:t>Brexit</a:t>
          </a:r>
        </a:p>
      </dgm:t>
    </dgm:pt>
    <dgm:pt modelId="{B5EE2C31-FE36-412A-B35A-33D904FB5E25}" type="parTrans" cxnId="{B19519F3-0BB2-405E-8A1B-E89D533051C0}">
      <dgm:prSet/>
      <dgm:spPr/>
      <dgm:t>
        <a:bodyPr/>
        <a:lstStyle/>
        <a:p>
          <a:endParaRPr lang="en-US"/>
        </a:p>
      </dgm:t>
    </dgm:pt>
    <dgm:pt modelId="{F95DE046-1043-4DDA-B482-4E01D3914FDF}" type="sibTrans" cxnId="{B19519F3-0BB2-405E-8A1B-E89D533051C0}">
      <dgm:prSet/>
      <dgm:spPr/>
      <dgm:t>
        <a:bodyPr/>
        <a:lstStyle/>
        <a:p>
          <a:endParaRPr lang="en-US"/>
        </a:p>
      </dgm:t>
    </dgm:pt>
    <dgm:pt modelId="{278DE0AE-B26D-4AC9-A062-CD0DABF312F9}">
      <dgm:prSet phldrT="[Text]"/>
      <dgm:spPr/>
      <dgm:t>
        <a:bodyPr/>
        <a:lstStyle/>
        <a:p>
          <a:r>
            <a:rPr lang="en-US"/>
            <a:t>Corona virus</a:t>
          </a:r>
          <a:endParaRPr lang="en-US" dirty="0"/>
        </a:p>
      </dgm:t>
    </dgm:pt>
    <dgm:pt modelId="{16A3855F-0AF7-4EB5-B0A2-5DD542030173}" type="parTrans" cxnId="{B8CF975B-FE75-4AFF-B65A-43E7E56E99B0}">
      <dgm:prSet/>
      <dgm:spPr/>
      <dgm:t>
        <a:bodyPr/>
        <a:lstStyle/>
        <a:p>
          <a:endParaRPr lang="en-US"/>
        </a:p>
      </dgm:t>
    </dgm:pt>
    <dgm:pt modelId="{B92BF59B-1ADA-4E65-9E27-6087B8207E8D}" type="sibTrans" cxnId="{B8CF975B-FE75-4AFF-B65A-43E7E56E99B0}">
      <dgm:prSet/>
      <dgm:spPr/>
      <dgm:t>
        <a:bodyPr/>
        <a:lstStyle/>
        <a:p>
          <a:endParaRPr lang="en-US"/>
        </a:p>
      </dgm:t>
    </dgm:pt>
    <dgm:pt modelId="{79C4C1D9-2B59-4E97-821A-1DF007CDF29A}">
      <dgm:prSet phldrT="[Text]"/>
      <dgm:spPr/>
      <dgm:t>
        <a:bodyPr/>
        <a:lstStyle/>
        <a:p>
          <a:r>
            <a:rPr lang="en-US" dirty="0"/>
            <a:t>What’s driving trust</a:t>
          </a:r>
        </a:p>
      </dgm:t>
    </dgm:pt>
    <dgm:pt modelId="{8419E315-BB3A-4D2B-86C6-7045F1137741}" type="parTrans" cxnId="{A03AF2F7-9442-47DA-8B6B-EC4A7FEB65EB}">
      <dgm:prSet/>
      <dgm:spPr/>
      <dgm:t>
        <a:bodyPr/>
        <a:lstStyle/>
        <a:p>
          <a:endParaRPr lang="en-US"/>
        </a:p>
      </dgm:t>
    </dgm:pt>
    <dgm:pt modelId="{4C2780B4-D0DD-4B6B-9D3E-E7F4348356A2}" type="sibTrans" cxnId="{A03AF2F7-9442-47DA-8B6B-EC4A7FEB65EB}">
      <dgm:prSet/>
      <dgm:spPr/>
      <dgm:t>
        <a:bodyPr/>
        <a:lstStyle/>
        <a:p>
          <a:endParaRPr lang="en-US"/>
        </a:p>
      </dgm:t>
    </dgm:pt>
    <dgm:pt modelId="{AFBDAEDC-5A81-491D-B4F6-10417F6FCCDE}" type="pres">
      <dgm:prSet presAssocID="{B859B487-AA11-4F62-833D-CBA040FDBEC7}" presName="cycle" presStyleCnt="0">
        <dgm:presLayoutVars>
          <dgm:dir/>
          <dgm:resizeHandles val="exact"/>
        </dgm:presLayoutVars>
      </dgm:prSet>
      <dgm:spPr/>
    </dgm:pt>
    <dgm:pt modelId="{06A542E6-0F84-4F0E-AC9E-11512CA2BEA0}" type="pres">
      <dgm:prSet presAssocID="{404F0A5E-3058-46AE-9324-2946D40CC26B}" presName="node" presStyleLbl="node1" presStyleIdx="0" presStyleCnt="5">
        <dgm:presLayoutVars>
          <dgm:bulletEnabled val="1"/>
        </dgm:presLayoutVars>
      </dgm:prSet>
      <dgm:spPr/>
    </dgm:pt>
    <dgm:pt modelId="{92A51265-080A-423A-80EF-F618FDDD87FA}" type="pres">
      <dgm:prSet presAssocID="{404F0A5E-3058-46AE-9324-2946D40CC26B}" presName="spNode" presStyleCnt="0"/>
      <dgm:spPr/>
    </dgm:pt>
    <dgm:pt modelId="{B3F72BF5-5301-41E4-A085-460D3A2EE0BF}" type="pres">
      <dgm:prSet presAssocID="{4537ABA7-3AAF-4584-AA53-9B2D7106343F}" presName="sibTrans" presStyleLbl="sibTrans1D1" presStyleIdx="0" presStyleCnt="5"/>
      <dgm:spPr/>
    </dgm:pt>
    <dgm:pt modelId="{CAC5CA5E-88A3-4DD7-8327-90084C8A140C}" type="pres">
      <dgm:prSet presAssocID="{3B0DE924-6EB6-4D9D-ADD1-2228177A9850}" presName="node" presStyleLbl="node1" presStyleIdx="1" presStyleCnt="5">
        <dgm:presLayoutVars>
          <dgm:bulletEnabled val="1"/>
        </dgm:presLayoutVars>
      </dgm:prSet>
      <dgm:spPr/>
    </dgm:pt>
    <dgm:pt modelId="{E2680C6E-9C33-452A-AC70-8F5C1A3874E9}" type="pres">
      <dgm:prSet presAssocID="{3B0DE924-6EB6-4D9D-ADD1-2228177A9850}" presName="spNode" presStyleCnt="0"/>
      <dgm:spPr/>
    </dgm:pt>
    <dgm:pt modelId="{B4F0D7D5-06B3-498D-BB2E-D466CF7F208A}" type="pres">
      <dgm:prSet presAssocID="{A4E20C74-2BC2-4F4D-939F-0FD497D95450}" presName="sibTrans" presStyleLbl="sibTrans1D1" presStyleIdx="1" presStyleCnt="5"/>
      <dgm:spPr/>
    </dgm:pt>
    <dgm:pt modelId="{AFD2827C-C676-4CA3-90AE-E8C1661792D6}" type="pres">
      <dgm:prSet presAssocID="{D97CD956-DD27-46F4-9D3D-2D72E7EAE71A}" presName="node" presStyleLbl="node1" presStyleIdx="2" presStyleCnt="5">
        <dgm:presLayoutVars>
          <dgm:bulletEnabled val="1"/>
        </dgm:presLayoutVars>
      </dgm:prSet>
      <dgm:spPr/>
    </dgm:pt>
    <dgm:pt modelId="{5AF65AA5-EF81-40D0-89AB-28B2856EAEFB}" type="pres">
      <dgm:prSet presAssocID="{D97CD956-DD27-46F4-9D3D-2D72E7EAE71A}" presName="spNode" presStyleCnt="0"/>
      <dgm:spPr/>
    </dgm:pt>
    <dgm:pt modelId="{100DC86A-76AF-44C5-AAD0-1AFDBE3655D8}" type="pres">
      <dgm:prSet presAssocID="{F95DE046-1043-4DDA-B482-4E01D3914FDF}" presName="sibTrans" presStyleLbl="sibTrans1D1" presStyleIdx="2" presStyleCnt="5"/>
      <dgm:spPr/>
    </dgm:pt>
    <dgm:pt modelId="{7843F8EE-BBB6-436B-9D03-4CD9D82729D1}" type="pres">
      <dgm:prSet presAssocID="{278DE0AE-B26D-4AC9-A062-CD0DABF312F9}" presName="node" presStyleLbl="node1" presStyleIdx="3" presStyleCnt="5">
        <dgm:presLayoutVars>
          <dgm:bulletEnabled val="1"/>
        </dgm:presLayoutVars>
      </dgm:prSet>
      <dgm:spPr/>
    </dgm:pt>
    <dgm:pt modelId="{B7D9E9CD-EA6B-4F7D-8EAC-A4A13AFE8BF8}" type="pres">
      <dgm:prSet presAssocID="{278DE0AE-B26D-4AC9-A062-CD0DABF312F9}" presName="spNode" presStyleCnt="0"/>
      <dgm:spPr/>
    </dgm:pt>
    <dgm:pt modelId="{049CAC03-1171-4437-B81B-25071F463FE9}" type="pres">
      <dgm:prSet presAssocID="{B92BF59B-1ADA-4E65-9E27-6087B8207E8D}" presName="sibTrans" presStyleLbl="sibTrans1D1" presStyleIdx="3" presStyleCnt="5"/>
      <dgm:spPr/>
    </dgm:pt>
    <dgm:pt modelId="{4C3F3143-74E6-4457-9386-BC22E3E735AD}" type="pres">
      <dgm:prSet presAssocID="{79C4C1D9-2B59-4E97-821A-1DF007CDF29A}" presName="node" presStyleLbl="node1" presStyleIdx="4" presStyleCnt="5">
        <dgm:presLayoutVars>
          <dgm:bulletEnabled val="1"/>
        </dgm:presLayoutVars>
      </dgm:prSet>
      <dgm:spPr/>
    </dgm:pt>
    <dgm:pt modelId="{FEFF75E2-628B-4A1A-AD4F-B9FA24DF8F43}" type="pres">
      <dgm:prSet presAssocID="{79C4C1D9-2B59-4E97-821A-1DF007CDF29A}" presName="spNode" presStyleCnt="0"/>
      <dgm:spPr/>
    </dgm:pt>
    <dgm:pt modelId="{61849C51-4462-4589-9914-3380A363384C}" type="pres">
      <dgm:prSet presAssocID="{4C2780B4-D0DD-4B6B-9D3E-E7F4348356A2}" presName="sibTrans" presStyleLbl="sibTrans1D1" presStyleIdx="4" presStyleCnt="5"/>
      <dgm:spPr/>
    </dgm:pt>
  </dgm:ptLst>
  <dgm:cxnLst>
    <dgm:cxn modelId="{1D2B070C-FC78-44F2-A8E0-614F95E377C7}" type="presOf" srcId="{4C2780B4-D0DD-4B6B-9D3E-E7F4348356A2}" destId="{61849C51-4462-4589-9914-3380A363384C}" srcOrd="0" destOrd="0" presId="urn:microsoft.com/office/officeart/2005/8/layout/cycle6"/>
    <dgm:cxn modelId="{BC36922C-D015-432E-BDFF-76EE94F9B2F6}" type="presOf" srcId="{A4E20C74-2BC2-4F4D-939F-0FD497D95450}" destId="{B4F0D7D5-06B3-498D-BB2E-D466CF7F208A}" srcOrd="0" destOrd="0" presId="urn:microsoft.com/office/officeart/2005/8/layout/cycle6"/>
    <dgm:cxn modelId="{B8CF975B-FE75-4AFF-B65A-43E7E56E99B0}" srcId="{B859B487-AA11-4F62-833D-CBA040FDBEC7}" destId="{278DE0AE-B26D-4AC9-A062-CD0DABF312F9}" srcOrd="3" destOrd="0" parTransId="{16A3855F-0AF7-4EB5-B0A2-5DD542030173}" sibTransId="{B92BF59B-1ADA-4E65-9E27-6087B8207E8D}"/>
    <dgm:cxn modelId="{5AEA9E5F-E011-40E5-858C-0E8535CC101D}" type="presOf" srcId="{404F0A5E-3058-46AE-9324-2946D40CC26B}" destId="{06A542E6-0F84-4F0E-AC9E-11512CA2BEA0}" srcOrd="0" destOrd="0" presId="urn:microsoft.com/office/officeart/2005/8/layout/cycle6"/>
    <dgm:cxn modelId="{5E378246-C701-449C-A8DA-784DC6F37829}" type="presOf" srcId="{B92BF59B-1ADA-4E65-9E27-6087B8207E8D}" destId="{049CAC03-1171-4437-B81B-25071F463FE9}" srcOrd="0" destOrd="0" presId="urn:microsoft.com/office/officeart/2005/8/layout/cycle6"/>
    <dgm:cxn modelId="{1E30F76C-5AE6-475C-BA97-0FC7F724D6AF}" type="presOf" srcId="{B859B487-AA11-4F62-833D-CBA040FDBEC7}" destId="{AFBDAEDC-5A81-491D-B4F6-10417F6FCCDE}" srcOrd="0" destOrd="0" presId="urn:microsoft.com/office/officeart/2005/8/layout/cycle6"/>
    <dgm:cxn modelId="{834CE655-8DAB-4193-97A1-03E99CD8C429}" type="presOf" srcId="{F95DE046-1043-4DDA-B482-4E01D3914FDF}" destId="{100DC86A-76AF-44C5-AAD0-1AFDBE3655D8}" srcOrd="0" destOrd="0" presId="urn:microsoft.com/office/officeart/2005/8/layout/cycle6"/>
    <dgm:cxn modelId="{CE9D2B7D-1AE5-434A-8E84-63D45A8546B9}" srcId="{B859B487-AA11-4F62-833D-CBA040FDBEC7}" destId="{404F0A5E-3058-46AE-9324-2946D40CC26B}" srcOrd="0" destOrd="0" parTransId="{847ECCB8-9817-449C-9917-1DA658AD7426}" sibTransId="{4537ABA7-3AAF-4584-AA53-9B2D7106343F}"/>
    <dgm:cxn modelId="{613FBC97-4ED7-4A8D-8308-B425D4938F9A}" type="presOf" srcId="{79C4C1D9-2B59-4E97-821A-1DF007CDF29A}" destId="{4C3F3143-74E6-4457-9386-BC22E3E735AD}" srcOrd="0" destOrd="0" presId="urn:microsoft.com/office/officeart/2005/8/layout/cycle6"/>
    <dgm:cxn modelId="{D05EE297-D3E7-4352-A5FC-4D7C1FC1CF03}" type="presOf" srcId="{4537ABA7-3AAF-4584-AA53-9B2D7106343F}" destId="{B3F72BF5-5301-41E4-A085-460D3A2EE0BF}" srcOrd="0" destOrd="0" presId="urn:microsoft.com/office/officeart/2005/8/layout/cycle6"/>
    <dgm:cxn modelId="{F869B19C-C213-45E8-8FAF-4368F8989DAE}" srcId="{B859B487-AA11-4F62-833D-CBA040FDBEC7}" destId="{3B0DE924-6EB6-4D9D-ADD1-2228177A9850}" srcOrd="1" destOrd="0" parTransId="{E48943CD-9B08-4B42-A221-A56BA6E3551C}" sibTransId="{A4E20C74-2BC2-4F4D-939F-0FD497D95450}"/>
    <dgm:cxn modelId="{F2E1D99C-B03A-4352-A515-2D57D09A1512}" type="presOf" srcId="{3B0DE924-6EB6-4D9D-ADD1-2228177A9850}" destId="{CAC5CA5E-88A3-4DD7-8327-90084C8A140C}" srcOrd="0" destOrd="0" presId="urn:microsoft.com/office/officeart/2005/8/layout/cycle6"/>
    <dgm:cxn modelId="{D1FB3BC9-E684-4635-951E-66052A9718BF}" type="presOf" srcId="{D97CD956-DD27-46F4-9D3D-2D72E7EAE71A}" destId="{AFD2827C-C676-4CA3-90AE-E8C1661792D6}" srcOrd="0" destOrd="0" presId="urn:microsoft.com/office/officeart/2005/8/layout/cycle6"/>
    <dgm:cxn modelId="{B19519F3-0BB2-405E-8A1B-E89D533051C0}" srcId="{B859B487-AA11-4F62-833D-CBA040FDBEC7}" destId="{D97CD956-DD27-46F4-9D3D-2D72E7EAE71A}" srcOrd="2" destOrd="0" parTransId="{B5EE2C31-FE36-412A-B35A-33D904FB5E25}" sibTransId="{F95DE046-1043-4DDA-B482-4E01D3914FDF}"/>
    <dgm:cxn modelId="{A03AF2F7-9442-47DA-8B6B-EC4A7FEB65EB}" srcId="{B859B487-AA11-4F62-833D-CBA040FDBEC7}" destId="{79C4C1D9-2B59-4E97-821A-1DF007CDF29A}" srcOrd="4" destOrd="0" parTransId="{8419E315-BB3A-4D2B-86C6-7045F1137741}" sibTransId="{4C2780B4-D0DD-4B6B-9D3E-E7F4348356A2}"/>
    <dgm:cxn modelId="{DEABFBF9-ED64-41FF-B64E-0D2D6343C020}" type="presOf" srcId="{278DE0AE-B26D-4AC9-A062-CD0DABF312F9}" destId="{7843F8EE-BBB6-436B-9D03-4CD9D82729D1}" srcOrd="0" destOrd="0" presId="urn:microsoft.com/office/officeart/2005/8/layout/cycle6"/>
    <dgm:cxn modelId="{30D463BD-35CF-4965-801F-B078689B7BCA}" type="presParOf" srcId="{AFBDAEDC-5A81-491D-B4F6-10417F6FCCDE}" destId="{06A542E6-0F84-4F0E-AC9E-11512CA2BEA0}" srcOrd="0" destOrd="0" presId="urn:microsoft.com/office/officeart/2005/8/layout/cycle6"/>
    <dgm:cxn modelId="{D73A9B47-545A-452D-A753-E7FE9C9CAC46}" type="presParOf" srcId="{AFBDAEDC-5A81-491D-B4F6-10417F6FCCDE}" destId="{92A51265-080A-423A-80EF-F618FDDD87FA}" srcOrd="1" destOrd="0" presId="urn:microsoft.com/office/officeart/2005/8/layout/cycle6"/>
    <dgm:cxn modelId="{CEF079B2-9760-4C23-882D-EE32862BEF0B}" type="presParOf" srcId="{AFBDAEDC-5A81-491D-B4F6-10417F6FCCDE}" destId="{B3F72BF5-5301-41E4-A085-460D3A2EE0BF}" srcOrd="2" destOrd="0" presId="urn:microsoft.com/office/officeart/2005/8/layout/cycle6"/>
    <dgm:cxn modelId="{6A82497A-E7D3-4F7F-A196-ACBFF1887FF5}" type="presParOf" srcId="{AFBDAEDC-5A81-491D-B4F6-10417F6FCCDE}" destId="{CAC5CA5E-88A3-4DD7-8327-90084C8A140C}" srcOrd="3" destOrd="0" presId="urn:microsoft.com/office/officeart/2005/8/layout/cycle6"/>
    <dgm:cxn modelId="{2FE52595-F053-47C7-AF59-975BB771EB1F}" type="presParOf" srcId="{AFBDAEDC-5A81-491D-B4F6-10417F6FCCDE}" destId="{E2680C6E-9C33-452A-AC70-8F5C1A3874E9}" srcOrd="4" destOrd="0" presId="urn:microsoft.com/office/officeart/2005/8/layout/cycle6"/>
    <dgm:cxn modelId="{F97FAB83-6771-4D03-B1F7-FD69D27C9C7D}" type="presParOf" srcId="{AFBDAEDC-5A81-491D-B4F6-10417F6FCCDE}" destId="{B4F0D7D5-06B3-498D-BB2E-D466CF7F208A}" srcOrd="5" destOrd="0" presId="urn:microsoft.com/office/officeart/2005/8/layout/cycle6"/>
    <dgm:cxn modelId="{91945399-5428-4974-911A-691A6E7D8235}" type="presParOf" srcId="{AFBDAEDC-5A81-491D-B4F6-10417F6FCCDE}" destId="{AFD2827C-C676-4CA3-90AE-E8C1661792D6}" srcOrd="6" destOrd="0" presId="urn:microsoft.com/office/officeart/2005/8/layout/cycle6"/>
    <dgm:cxn modelId="{F112C652-44CF-423C-A0B3-F2DA8B91A9D2}" type="presParOf" srcId="{AFBDAEDC-5A81-491D-B4F6-10417F6FCCDE}" destId="{5AF65AA5-EF81-40D0-89AB-28B2856EAEFB}" srcOrd="7" destOrd="0" presId="urn:microsoft.com/office/officeart/2005/8/layout/cycle6"/>
    <dgm:cxn modelId="{35EE9936-2AD9-44AE-A119-7E8B7EC3C879}" type="presParOf" srcId="{AFBDAEDC-5A81-491D-B4F6-10417F6FCCDE}" destId="{100DC86A-76AF-44C5-AAD0-1AFDBE3655D8}" srcOrd="8" destOrd="0" presId="urn:microsoft.com/office/officeart/2005/8/layout/cycle6"/>
    <dgm:cxn modelId="{324B8C03-C61B-40B5-972E-5F5A05DE17C2}" type="presParOf" srcId="{AFBDAEDC-5A81-491D-B4F6-10417F6FCCDE}" destId="{7843F8EE-BBB6-436B-9D03-4CD9D82729D1}" srcOrd="9" destOrd="0" presId="urn:microsoft.com/office/officeart/2005/8/layout/cycle6"/>
    <dgm:cxn modelId="{C8ECFE16-C3A5-429E-8531-66D021852D75}" type="presParOf" srcId="{AFBDAEDC-5A81-491D-B4F6-10417F6FCCDE}" destId="{B7D9E9CD-EA6B-4F7D-8EAC-A4A13AFE8BF8}" srcOrd="10" destOrd="0" presId="urn:microsoft.com/office/officeart/2005/8/layout/cycle6"/>
    <dgm:cxn modelId="{42DFD360-2B7D-43B9-8B03-718927064FDD}" type="presParOf" srcId="{AFBDAEDC-5A81-491D-B4F6-10417F6FCCDE}" destId="{049CAC03-1171-4437-B81B-25071F463FE9}" srcOrd="11" destOrd="0" presId="urn:microsoft.com/office/officeart/2005/8/layout/cycle6"/>
    <dgm:cxn modelId="{563E6CD0-FC2C-40C5-ABC5-65FBDF4EE5B7}" type="presParOf" srcId="{AFBDAEDC-5A81-491D-B4F6-10417F6FCCDE}" destId="{4C3F3143-74E6-4457-9386-BC22E3E735AD}" srcOrd="12" destOrd="0" presId="urn:microsoft.com/office/officeart/2005/8/layout/cycle6"/>
    <dgm:cxn modelId="{DEA23757-78A7-44B6-A9D1-54D16085CF90}" type="presParOf" srcId="{AFBDAEDC-5A81-491D-B4F6-10417F6FCCDE}" destId="{FEFF75E2-628B-4A1A-AD4F-B9FA24DF8F43}" srcOrd="13" destOrd="0" presId="urn:microsoft.com/office/officeart/2005/8/layout/cycle6"/>
    <dgm:cxn modelId="{72AF5D35-F535-4348-8774-936AF40A4AC7}" type="presParOf" srcId="{AFBDAEDC-5A81-491D-B4F6-10417F6FCCDE}" destId="{61849C51-4462-4589-9914-3380A363384C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A542E6-0F84-4F0E-AC9E-11512CA2BEA0}">
      <dsp:nvSpPr>
        <dsp:cNvPr id="0" name=""/>
        <dsp:cNvSpPr/>
      </dsp:nvSpPr>
      <dsp:spPr>
        <a:xfrm>
          <a:off x="3219138" y="1624"/>
          <a:ext cx="1524036" cy="990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Changing </a:t>
          </a:r>
          <a:r>
            <a:rPr lang="en-US" sz="1900" kern="1200" dirty="0" err="1"/>
            <a:t>behaviours</a:t>
          </a:r>
          <a:endParaRPr lang="en-US" sz="1900" kern="1200" dirty="0"/>
        </a:p>
      </dsp:txBody>
      <dsp:txXfrm>
        <a:off x="3267496" y="49982"/>
        <a:ext cx="1427320" cy="893907"/>
      </dsp:txXfrm>
    </dsp:sp>
    <dsp:sp modelId="{B3F72BF5-5301-41E4-A085-460D3A2EE0BF}">
      <dsp:nvSpPr>
        <dsp:cNvPr id="0" name=""/>
        <dsp:cNvSpPr/>
      </dsp:nvSpPr>
      <dsp:spPr>
        <a:xfrm>
          <a:off x="1999880" y="496936"/>
          <a:ext cx="3962553" cy="3962553"/>
        </a:xfrm>
        <a:custGeom>
          <a:avLst/>
          <a:gdLst/>
          <a:ahLst/>
          <a:cxnLst/>
          <a:rect l="0" t="0" r="0" b="0"/>
          <a:pathLst>
            <a:path>
              <a:moveTo>
                <a:pt x="2753791" y="156809"/>
              </a:moveTo>
              <a:arcTo wR="1981276" hR="1981276" stAng="17576924" swAng="19640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C5CA5E-88A3-4DD7-8327-90084C8A140C}">
      <dsp:nvSpPr>
        <dsp:cNvPr id="0" name=""/>
        <dsp:cNvSpPr/>
      </dsp:nvSpPr>
      <dsp:spPr>
        <a:xfrm>
          <a:off x="5103444" y="1370653"/>
          <a:ext cx="1524036" cy="990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Changing audiences</a:t>
          </a:r>
        </a:p>
      </dsp:txBody>
      <dsp:txXfrm>
        <a:off x="5151802" y="1419011"/>
        <a:ext cx="1427320" cy="893907"/>
      </dsp:txXfrm>
    </dsp:sp>
    <dsp:sp modelId="{B4F0D7D5-06B3-498D-BB2E-D466CF7F208A}">
      <dsp:nvSpPr>
        <dsp:cNvPr id="0" name=""/>
        <dsp:cNvSpPr/>
      </dsp:nvSpPr>
      <dsp:spPr>
        <a:xfrm>
          <a:off x="1999880" y="496936"/>
          <a:ext cx="3962553" cy="3962553"/>
        </a:xfrm>
        <a:custGeom>
          <a:avLst/>
          <a:gdLst/>
          <a:ahLst/>
          <a:cxnLst/>
          <a:rect l="0" t="0" r="0" b="0"/>
          <a:pathLst>
            <a:path>
              <a:moveTo>
                <a:pt x="3959808" y="1877015"/>
              </a:moveTo>
              <a:arcTo wR="1981276" hR="1981276" stAng="21419012" swAng="21982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D2827C-C676-4CA3-90AE-E8C1661792D6}">
      <dsp:nvSpPr>
        <dsp:cNvPr id="0" name=""/>
        <dsp:cNvSpPr/>
      </dsp:nvSpPr>
      <dsp:spPr>
        <a:xfrm>
          <a:off x="4383703" y="3585787"/>
          <a:ext cx="1524036" cy="990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Brexit</a:t>
          </a:r>
        </a:p>
      </dsp:txBody>
      <dsp:txXfrm>
        <a:off x="4432061" y="3634145"/>
        <a:ext cx="1427320" cy="893907"/>
      </dsp:txXfrm>
    </dsp:sp>
    <dsp:sp modelId="{100DC86A-76AF-44C5-AAD0-1AFDBE3655D8}">
      <dsp:nvSpPr>
        <dsp:cNvPr id="0" name=""/>
        <dsp:cNvSpPr/>
      </dsp:nvSpPr>
      <dsp:spPr>
        <a:xfrm>
          <a:off x="1999880" y="496936"/>
          <a:ext cx="3962553" cy="3962553"/>
        </a:xfrm>
        <a:custGeom>
          <a:avLst/>
          <a:gdLst/>
          <a:ahLst/>
          <a:cxnLst/>
          <a:rect l="0" t="0" r="0" b="0"/>
          <a:pathLst>
            <a:path>
              <a:moveTo>
                <a:pt x="2375937" y="3922848"/>
              </a:moveTo>
              <a:arcTo wR="1981276" hR="1981276" stAng="4710606" swAng="13787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43F8EE-BBB6-436B-9D03-4CD9D82729D1}">
      <dsp:nvSpPr>
        <dsp:cNvPr id="0" name=""/>
        <dsp:cNvSpPr/>
      </dsp:nvSpPr>
      <dsp:spPr>
        <a:xfrm>
          <a:off x="2054573" y="3585787"/>
          <a:ext cx="1524036" cy="990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Corona virus</a:t>
          </a:r>
          <a:endParaRPr lang="en-US" sz="1900" kern="1200" dirty="0"/>
        </a:p>
      </dsp:txBody>
      <dsp:txXfrm>
        <a:off x="2102931" y="3634145"/>
        <a:ext cx="1427320" cy="893907"/>
      </dsp:txXfrm>
    </dsp:sp>
    <dsp:sp modelId="{049CAC03-1171-4437-B81B-25071F463FE9}">
      <dsp:nvSpPr>
        <dsp:cNvPr id="0" name=""/>
        <dsp:cNvSpPr/>
      </dsp:nvSpPr>
      <dsp:spPr>
        <a:xfrm>
          <a:off x="1999880" y="496936"/>
          <a:ext cx="3962553" cy="3962553"/>
        </a:xfrm>
        <a:custGeom>
          <a:avLst/>
          <a:gdLst/>
          <a:ahLst/>
          <a:cxnLst/>
          <a:rect l="0" t="0" r="0" b="0"/>
          <a:pathLst>
            <a:path>
              <a:moveTo>
                <a:pt x="331430" y="3078302"/>
              </a:moveTo>
              <a:arcTo wR="1981276" hR="1981276" stAng="8782742" swAng="219824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3F3143-74E6-4457-9386-BC22E3E735AD}">
      <dsp:nvSpPr>
        <dsp:cNvPr id="0" name=""/>
        <dsp:cNvSpPr/>
      </dsp:nvSpPr>
      <dsp:spPr>
        <a:xfrm>
          <a:off x="1334832" y="1370653"/>
          <a:ext cx="1524036" cy="990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What’s driving trust</a:t>
          </a:r>
        </a:p>
      </dsp:txBody>
      <dsp:txXfrm>
        <a:off x="1383190" y="1419011"/>
        <a:ext cx="1427320" cy="893907"/>
      </dsp:txXfrm>
    </dsp:sp>
    <dsp:sp modelId="{61849C51-4462-4589-9914-3380A363384C}">
      <dsp:nvSpPr>
        <dsp:cNvPr id="0" name=""/>
        <dsp:cNvSpPr/>
      </dsp:nvSpPr>
      <dsp:spPr>
        <a:xfrm>
          <a:off x="1999880" y="496936"/>
          <a:ext cx="3962553" cy="3962553"/>
        </a:xfrm>
        <a:custGeom>
          <a:avLst/>
          <a:gdLst/>
          <a:ahLst/>
          <a:cxnLst/>
          <a:rect l="0" t="0" r="0" b="0"/>
          <a:pathLst>
            <a:path>
              <a:moveTo>
                <a:pt x="344875" y="864295"/>
              </a:moveTo>
              <a:arcTo wR="1981276" hR="1981276" stAng="12859009" swAng="196406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768DAB-FE87-4CAB-AEAC-2A9EBE555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FC4E2-F6F1-419C-9F44-302787CC4AC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87A0D-4AE4-469D-8C0F-1E3E19CC0F04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4850C-42C4-41F0-AA1F-2F442460B5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3B8400-D95F-432A-B8B1-FBF545FE074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9E6EB-C898-47AB-9193-70CED8AB47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40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864C0-77EE-456B-9747-0A15F816AD6A}" type="datetimeFigureOut">
              <a:rPr lang="en-GB" smtClean="0"/>
              <a:t>04/03/2020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1A71F-ED3E-4A54-969C-A8BBEECB2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8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23.png"/><Relationship Id="rId5" Type="http://schemas.openxmlformats.org/officeDocument/2006/relationships/image" Target="../media/image5.png"/><Relationship Id="rId10" Type="http://schemas.openxmlformats.org/officeDocument/2006/relationships/image" Target="../media/image22.png"/><Relationship Id="rId4" Type="http://schemas.openxmlformats.org/officeDocument/2006/relationships/image" Target="../media/image4.png"/><Relationship Id="rId9" Type="http://schemas.openxmlformats.org/officeDocument/2006/relationships/image" Target="../media/image21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6000" y="435600"/>
            <a:ext cx="11140874" cy="265328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6000" b="0" kern="1200" cap="all" spc="-100" baseline="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MAIN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OF</a:t>
            </a:r>
            <a:br>
              <a:rPr lang="en-US" dirty="0"/>
            </a:br>
            <a:r>
              <a:rPr lang="en-US" dirty="0"/>
              <a:t>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6000" y="3276571"/>
            <a:ext cx="11140874" cy="2649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lang="en-US" sz="2400" b="0" kern="1200" cap="all" baseline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OF PRESENTATION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0458C6-54A9-4026-A106-3FEE6133B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38151B65-A61C-42BB-8472-90070633A07B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8F1E75-A1F5-4FBA-9627-C1342A7A3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2AF8B31-391F-4CC1-B53B-2D3532A24CBC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75C8783-2A3D-40BE-BEA5-3EF4CE326EA7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A9D5926-0D01-41BA-A59B-92BA0715AA8E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5FF4C4-C320-41EB-8F81-281C1EFF5014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726E587-6EE3-4761-865A-1E86105099B1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30B03D4-314E-451C-8C58-661C2416E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60160B7-37D5-4B82-9B4F-D9C04E2F8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FFEB6405-E561-4181-8D55-AF91CAACB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3BCD81-F2E4-4D1C-82E7-12DC9F71B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89A009A4-5D89-448C-ADAB-4FD0F0E844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07F2A013-233D-4620-B6AA-A31A571A4F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00" y="3701060"/>
            <a:ext cx="11140874" cy="24178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lang="en-GB" sz="20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line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4256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800000"/>
            <a:ext cx="11186959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0381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only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TEXT-ONLY SLIDE, 2 COLUMNs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4209B19C-3B4D-4C5F-A42F-D87BBBD96C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31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7" y="368301"/>
            <a:ext cx="5576961" cy="59389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BIG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7689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368301"/>
            <a:ext cx="5576961" cy="593892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BIG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708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Nelli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984818C-09C3-4C8A-A689-F534070129C6}"/>
              </a:ext>
            </a:extLst>
          </p:cNvPr>
          <p:cNvGrpSpPr/>
          <p:nvPr userDrawn="1"/>
        </p:nvGrpSpPr>
        <p:grpSpPr>
          <a:xfrm>
            <a:off x="5083629" y="1607800"/>
            <a:ext cx="7108371" cy="4054449"/>
            <a:chOff x="5083629" y="1607800"/>
            <a:chExt cx="7108371" cy="40544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A5F0411-75A3-4E34-9E1C-0978EEA705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83629" y="1607800"/>
              <a:ext cx="7108371" cy="396307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2E023C4-CB3E-4491-9375-B9022660C2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8448" y="5428477"/>
              <a:ext cx="2505218" cy="23377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077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Hou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8A8099F-68C8-45BE-A330-2A148D280E7B}"/>
              </a:ext>
            </a:extLst>
          </p:cNvPr>
          <p:cNvGrpSpPr/>
          <p:nvPr userDrawn="1"/>
        </p:nvGrpSpPr>
        <p:grpSpPr>
          <a:xfrm>
            <a:off x="6332402" y="1894110"/>
            <a:ext cx="5200385" cy="3875319"/>
            <a:chOff x="6332402" y="1894110"/>
            <a:chExt cx="5200385" cy="387531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D3F6516-8B2E-45A3-8883-695DFE1FD2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332402" y="1894110"/>
              <a:ext cx="5200385" cy="38753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D52BFDB-0E0C-4B73-8061-18185A8F0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5415" y="5427067"/>
              <a:ext cx="2819249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 userDrawn="1"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908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right (Roset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EC9AC9D-83D3-4A14-89ED-D03A1709350B}"/>
              </a:ext>
            </a:extLst>
          </p:cNvPr>
          <p:cNvGrpSpPr/>
          <p:nvPr userDrawn="1"/>
        </p:nvGrpSpPr>
        <p:grpSpPr>
          <a:xfrm>
            <a:off x="6922863" y="1578597"/>
            <a:ext cx="3923233" cy="4084711"/>
            <a:chOff x="6922863" y="1578597"/>
            <a:chExt cx="3923233" cy="4084711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C3674E4-9697-4D87-830F-0A3084EC6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7456673" y="1578597"/>
              <a:ext cx="2928299" cy="402781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29E45EB-E3DF-4913-8FCC-5E587F000C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863" y="5427306"/>
              <a:ext cx="3923233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965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left (Pla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C538A33-A6F6-44EE-8A83-CEF75233BB0D}"/>
              </a:ext>
            </a:extLst>
          </p:cNvPr>
          <p:cNvGrpSpPr/>
          <p:nvPr userDrawn="1"/>
        </p:nvGrpSpPr>
        <p:grpSpPr>
          <a:xfrm>
            <a:off x="-2" y="3167742"/>
            <a:ext cx="7201381" cy="3033924"/>
            <a:chOff x="-2" y="3167742"/>
            <a:chExt cx="7201381" cy="303392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3DEE513-C349-4D01-99D7-04E4CFCD463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6651"/>
            <a:stretch/>
          </p:blipFill>
          <p:spPr>
            <a:xfrm>
              <a:off x="-2" y="3167742"/>
              <a:ext cx="7201381" cy="3033924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175412-8F1C-4B8E-A1E7-DF9F9F28BB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876" y="5427728"/>
              <a:ext cx="3015285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5309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igami image on the left (Thumbs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941A2AB-33C0-4475-A8DF-134983A64B17}"/>
              </a:ext>
            </a:extLst>
          </p:cNvPr>
          <p:cNvGrpSpPr/>
          <p:nvPr userDrawn="1"/>
        </p:nvGrpSpPr>
        <p:grpSpPr>
          <a:xfrm>
            <a:off x="1876923" y="1553373"/>
            <a:ext cx="5491726" cy="4110279"/>
            <a:chOff x="1876923" y="1553373"/>
            <a:chExt cx="5491726" cy="411027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62452E9-2808-4E6E-A2FE-68F4AA049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876923" y="1553373"/>
              <a:ext cx="5491726" cy="402769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056565-3DA4-490B-A0B4-DF79A4B339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5277" y="5427650"/>
              <a:ext cx="1984035" cy="23600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ORIGAMI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353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on th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16559" y="550775"/>
            <a:ext cx="5756400" cy="575644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CIRCULAR IMAGE ON THE RIGHT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552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E20C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ONE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171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ular image on th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550775"/>
            <a:ext cx="5756400" cy="5756447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WITH CIRCULAR IMAGE ON THE LEFT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949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into quadr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CFD3C-C905-437D-9D45-40230FF628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6000" y="368300"/>
            <a:ext cx="5576961" cy="297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15200" y="413999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SLIDE SPLIT INTO QUADRANTS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5200" y="1800000"/>
            <a:ext cx="5227200" cy="11628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D23BBCD-93DF-4D55-B641-BDD0DBF63F40}"/>
              </a:ext>
            </a:extLst>
          </p:cNvPr>
          <p:cNvSpPr txBox="1">
            <a:spLocks/>
          </p:cNvSpPr>
          <p:nvPr userDrawn="1"/>
        </p:nvSpPr>
        <p:spPr>
          <a:xfrm>
            <a:off x="486000" y="3759187"/>
            <a:ext cx="5227199" cy="1044097"/>
          </a:xfrm>
          <a:prstGeom prst="rect">
            <a:avLst/>
          </a:prstGeom>
        </p:spPr>
        <p:txBody>
          <a:bodyPr lIns="0" tIns="0" rIns="0" bIns="0"/>
          <a:lstStyle>
            <a:lvl1pPr algn="l" defTabSz="914400" rtl="0" eaLnBrk="1" latinLnBrk="0" hangingPunct="1">
              <a:lnSpc>
                <a:spcPts val="4400"/>
              </a:lnSpc>
              <a:spcBef>
                <a:spcPct val="0"/>
              </a:spcBef>
              <a:buNone/>
              <a:defRPr sz="4800" kern="1200" cap="all" spc="-100" baseline="0">
                <a:solidFill>
                  <a:schemeClr val="tx1"/>
                </a:solidFill>
                <a:latin typeface="Impact" panose="020B080603090205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SLIDE SPLIT INTO QUADRANTS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93AF02D3-C09A-4952-B9F9-C74766EE5F3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6000" y="5145188"/>
            <a:ext cx="5227200" cy="1163112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6D10D08D-9212-413F-B55A-7EEE19CB5D6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65438" y="3338300"/>
            <a:ext cx="5576961" cy="2970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insert image</a:t>
            </a:r>
          </a:p>
        </p:txBody>
      </p:sp>
    </p:spTree>
    <p:extLst>
      <p:ext uri="{BB962C8B-B14F-4D97-AF65-F5344CB8AC3E}">
        <p14:creationId xmlns:p14="http://schemas.microsoft.com/office/powerpoint/2010/main" val="13104789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4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4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656004D-5436-4455-B927-A519B13974A9}"/>
              </a:ext>
            </a:extLst>
          </p:cNvPr>
          <p:cNvGrpSpPr/>
          <p:nvPr userDrawn="1"/>
        </p:nvGrpSpPr>
        <p:grpSpPr>
          <a:xfrm>
            <a:off x="517200" y="2133599"/>
            <a:ext cx="11154560" cy="2540612"/>
            <a:chOff x="517200" y="2133599"/>
            <a:chExt cx="7364390" cy="167734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E91EF7D-A4E0-4EEA-96B2-DAEC83812A67}"/>
                </a:ext>
              </a:extLst>
            </p:cNvPr>
            <p:cNvSpPr/>
            <p:nvPr/>
          </p:nvSpPr>
          <p:spPr>
            <a:xfrm>
              <a:off x="517200" y="2133599"/>
              <a:ext cx="1677332" cy="1677346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D5BC6FC-14F0-490E-A30A-2F0287711BA1}"/>
                </a:ext>
              </a:extLst>
            </p:cNvPr>
            <p:cNvSpPr/>
            <p:nvPr/>
          </p:nvSpPr>
          <p:spPr>
            <a:xfrm>
              <a:off x="2412886" y="2133599"/>
              <a:ext cx="1677332" cy="1677346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95F1397-2B5C-4951-968F-8EAFFCFE5542}"/>
                </a:ext>
              </a:extLst>
            </p:cNvPr>
            <p:cNvCxnSpPr>
              <a:cxnSpLocks/>
              <a:stCxn id="10" idx="6"/>
              <a:endCxn id="11" idx="2"/>
            </p:cNvCxnSpPr>
            <p:nvPr/>
          </p:nvCxnSpPr>
          <p:spPr>
            <a:xfrm>
              <a:off x="2194532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DEE1BE0-DF66-4DF1-BE6C-B90F1DAFA937}"/>
                </a:ext>
              </a:extLst>
            </p:cNvPr>
            <p:cNvSpPr/>
            <p:nvPr/>
          </p:nvSpPr>
          <p:spPr>
            <a:xfrm>
              <a:off x="4308572" y="2133599"/>
              <a:ext cx="1677332" cy="1677346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A3896B2-38E9-4822-A6AE-D9028CD59B99}"/>
                </a:ext>
              </a:extLst>
            </p:cNvPr>
            <p:cNvSpPr/>
            <p:nvPr/>
          </p:nvSpPr>
          <p:spPr>
            <a:xfrm>
              <a:off x="6204258" y="2133599"/>
              <a:ext cx="1677332" cy="1677346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0C5844-790D-49F5-94CE-034453C28ACB}"/>
                </a:ext>
              </a:extLst>
            </p:cNvPr>
            <p:cNvCxnSpPr>
              <a:cxnSpLocks/>
              <a:stCxn id="11" idx="6"/>
              <a:endCxn id="13" idx="2"/>
            </p:cNvCxnSpPr>
            <p:nvPr/>
          </p:nvCxnSpPr>
          <p:spPr>
            <a:xfrm>
              <a:off x="4090217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451404-328B-4494-B5F0-CD9C55CDED32}"/>
                </a:ext>
              </a:extLst>
            </p:cNvPr>
            <p:cNvCxnSpPr>
              <a:cxnSpLocks/>
              <a:stCxn id="14" idx="2"/>
              <a:endCxn id="13" idx="6"/>
            </p:cNvCxnSpPr>
            <p:nvPr/>
          </p:nvCxnSpPr>
          <p:spPr>
            <a:xfrm flipH="1">
              <a:off x="5985903" y="2972272"/>
              <a:ext cx="218354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5756A15-45BB-446F-98D1-BF4CAB7338D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88523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0B2C248-E395-449F-8152-DEE11DE92E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59844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BE5A9591-2097-4FD6-8E33-DA3522A038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31165" y="4921200"/>
            <a:ext cx="2541600" cy="11088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1656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5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5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5C57C06-78EB-4DC4-A375-D9475DBF3C3E}"/>
              </a:ext>
            </a:extLst>
          </p:cNvPr>
          <p:cNvGrpSpPr/>
          <p:nvPr userDrawn="1"/>
        </p:nvGrpSpPr>
        <p:grpSpPr>
          <a:xfrm>
            <a:off x="517199" y="2133599"/>
            <a:ext cx="11079055" cy="2007217"/>
            <a:chOff x="517199" y="2133599"/>
            <a:chExt cx="11079055" cy="200721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A5EB420-135F-405F-A367-F355BC30170F}"/>
                </a:ext>
              </a:extLst>
            </p:cNvPr>
            <p:cNvSpPr/>
            <p:nvPr/>
          </p:nvSpPr>
          <p:spPr>
            <a:xfrm>
              <a:off x="517199" y="2133599"/>
              <a:ext cx="2006814" cy="2006831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46601A5-15AF-4AC6-92B7-E5CC0746A7B1}"/>
                </a:ext>
              </a:extLst>
            </p:cNvPr>
            <p:cNvSpPr/>
            <p:nvPr/>
          </p:nvSpPr>
          <p:spPr>
            <a:xfrm>
              <a:off x="2785259" y="2133599"/>
              <a:ext cx="2006814" cy="2006831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27D4C18-E1CB-4380-9896-81621AD244F6}"/>
                </a:ext>
              </a:extLst>
            </p:cNvPr>
            <p:cNvCxnSpPr>
              <a:cxnSpLocks/>
              <a:stCxn id="21" idx="6"/>
              <a:endCxn id="22" idx="2"/>
            </p:cNvCxnSpPr>
            <p:nvPr/>
          </p:nvCxnSpPr>
          <p:spPr>
            <a:xfrm>
              <a:off x="2524013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A468C0B-7A26-4AC6-B704-48B921AE4C83}"/>
                </a:ext>
              </a:extLst>
            </p:cNvPr>
            <p:cNvSpPr/>
            <p:nvPr/>
          </p:nvSpPr>
          <p:spPr>
            <a:xfrm>
              <a:off x="5053319" y="2133599"/>
              <a:ext cx="2006814" cy="2006831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71C6D7E-E411-4820-A65A-D926C74D5FC1}"/>
                </a:ext>
              </a:extLst>
            </p:cNvPr>
            <p:cNvSpPr/>
            <p:nvPr/>
          </p:nvSpPr>
          <p:spPr>
            <a:xfrm>
              <a:off x="7321379" y="2133599"/>
              <a:ext cx="2006814" cy="2006831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6D311AEA-A0FD-42B0-AC93-9DC20E479AB2}"/>
                </a:ext>
              </a:extLst>
            </p:cNvPr>
            <p:cNvSpPr/>
            <p:nvPr/>
          </p:nvSpPr>
          <p:spPr>
            <a:xfrm>
              <a:off x="9589440" y="2133985"/>
              <a:ext cx="2006814" cy="2006831"/>
            </a:xfrm>
            <a:prstGeom prst="ellipse">
              <a:avLst/>
            </a:prstGeom>
            <a:solidFill>
              <a:srgbClr val="82C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5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FD46A7A-0485-4D34-AC6E-789A2751EFFB}"/>
                </a:ext>
              </a:extLst>
            </p:cNvPr>
            <p:cNvCxnSpPr>
              <a:cxnSpLocks/>
              <a:stCxn id="22" idx="6"/>
              <a:endCxn id="24" idx="2"/>
            </p:cNvCxnSpPr>
            <p:nvPr/>
          </p:nvCxnSpPr>
          <p:spPr>
            <a:xfrm>
              <a:off x="4792072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7519D1C-2C63-4B28-AA39-204135849FAF}"/>
                </a:ext>
              </a:extLst>
            </p:cNvPr>
            <p:cNvCxnSpPr>
              <a:cxnSpLocks/>
              <a:stCxn id="25" idx="2"/>
              <a:endCxn id="24" idx="6"/>
            </p:cNvCxnSpPr>
            <p:nvPr/>
          </p:nvCxnSpPr>
          <p:spPr>
            <a:xfrm flipH="1">
              <a:off x="7060132" y="3137015"/>
              <a:ext cx="261246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479B950-4411-47B5-B9E0-A48B2F6E644B}"/>
                </a:ext>
              </a:extLst>
            </p:cNvPr>
            <p:cNvCxnSpPr>
              <a:cxnSpLocks/>
              <a:stCxn id="25" idx="6"/>
              <a:endCxn id="26" idx="2"/>
            </p:cNvCxnSpPr>
            <p:nvPr/>
          </p:nvCxnSpPr>
          <p:spPr>
            <a:xfrm>
              <a:off x="9328193" y="3137015"/>
              <a:ext cx="261246" cy="386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A69F86F7-4D9D-4530-AAD1-F4B15F13A1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8525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87C2629-F4C7-42C4-96FA-A748188B04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53318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38C49D70-E15B-464F-A178-A2C049893A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21379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49589F0B-B756-4934-AD3D-095D4414F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89438" y="4442400"/>
            <a:ext cx="2006814" cy="1573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0555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, 6 st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PROCESS SLIDE, 6 STAGES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80D36-E0E5-42F0-97EA-EBA4F47B154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7199" y="4064400"/>
            <a:ext cx="1677332" cy="19512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B7CBB7-058A-4E5F-B0DD-66422952CFBC}"/>
              </a:ext>
            </a:extLst>
          </p:cNvPr>
          <p:cNvGrpSpPr/>
          <p:nvPr userDrawn="1"/>
        </p:nvGrpSpPr>
        <p:grpSpPr>
          <a:xfrm>
            <a:off x="517200" y="2133599"/>
            <a:ext cx="11155761" cy="1677669"/>
            <a:chOff x="517200" y="4528457"/>
            <a:chExt cx="11830291" cy="1779109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33C63F1-8B06-4E12-A392-911E3FAC2181}"/>
                </a:ext>
              </a:extLst>
            </p:cNvPr>
            <p:cNvSpPr/>
            <p:nvPr/>
          </p:nvSpPr>
          <p:spPr>
            <a:xfrm>
              <a:off x="517200" y="4528457"/>
              <a:ext cx="1778751" cy="1778766"/>
            </a:xfrm>
            <a:prstGeom prst="ellipse">
              <a:avLst/>
            </a:prstGeom>
            <a:solidFill>
              <a:srgbClr val="E20C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67F2214-ACCD-497E-B836-4D7A2361E266}"/>
                </a:ext>
              </a:extLst>
            </p:cNvPr>
            <p:cNvSpPr/>
            <p:nvPr/>
          </p:nvSpPr>
          <p:spPr>
            <a:xfrm>
              <a:off x="2527508" y="4528457"/>
              <a:ext cx="1778751" cy="1778766"/>
            </a:xfrm>
            <a:prstGeom prst="ellipse">
              <a:avLst/>
            </a:prstGeom>
            <a:solidFill>
              <a:srgbClr val="1BACE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2</a:t>
              </a: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A675227-CE22-433A-BD43-2C62A112368C}"/>
                </a:ext>
              </a:extLst>
            </p:cNvPr>
            <p:cNvCxnSpPr>
              <a:cxnSpLocks/>
              <a:stCxn id="35" idx="6"/>
              <a:endCxn id="36" idx="2"/>
            </p:cNvCxnSpPr>
            <p:nvPr/>
          </p:nvCxnSpPr>
          <p:spPr>
            <a:xfrm>
              <a:off x="2295951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CB35177-E0FD-43AF-A546-CC4EC571D76D}"/>
                </a:ext>
              </a:extLst>
            </p:cNvPr>
            <p:cNvSpPr/>
            <p:nvPr/>
          </p:nvSpPr>
          <p:spPr>
            <a:xfrm>
              <a:off x="4537816" y="4528457"/>
              <a:ext cx="1778751" cy="1778766"/>
            </a:xfrm>
            <a:prstGeom prst="ellipse">
              <a:avLst/>
            </a:prstGeom>
            <a:solidFill>
              <a:srgbClr val="EF7E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3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E66CEFD8-05F1-454F-BC5E-CE0E61B12C6D}"/>
                </a:ext>
              </a:extLst>
            </p:cNvPr>
            <p:cNvSpPr/>
            <p:nvPr/>
          </p:nvSpPr>
          <p:spPr>
            <a:xfrm>
              <a:off x="6548124" y="4528457"/>
              <a:ext cx="1778751" cy="1778766"/>
            </a:xfrm>
            <a:prstGeom prst="ellipse">
              <a:avLst/>
            </a:prstGeom>
            <a:solidFill>
              <a:srgbClr val="95C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4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0E0B767D-9002-4227-9A8F-84178CC81B89}"/>
                </a:ext>
              </a:extLst>
            </p:cNvPr>
            <p:cNvSpPr/>
            <p:nvPr/>
          </p:nvSpPr>
          <p:spPr>
            <a:xfrm>
              <a:off x="8558432" y="4528800"/>
              <a:ext cx="1778751" cy="1778766"/>
            </a:xfrm>
            <a:prstGeom prst="ellipse">
              <a:avLst/>
            </a:prstGeom>
            <a:solidFill>
              <a:srgbClr val="82CB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5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36641D3-C5E7-4C61-9C64-821FEBC1AB16}"/>
                </a:ext>
              </a:extLst>
            </p:cNvPr>
            <p:cNvSpPr/>
            <p:nvPr/>
          </p:nvSpPr>
          <p:spPr>
            <a:xfrm>
              <a:off x="10568740" y="4528800"/>
              <a:ext cx="1778751" cy="1778766"/>
            </a:xfrm>
            <a:prstGeom prst="ellipse">
              <a:avLst/>
            </a:prstGeom>
            <a:solidFill>
              <a:srgbClr val="FDC30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4800" dirty="0">
                  <a:latin typeface="Impact" panose="020B0806030902050204" pitchFamily="34" charset="0"/>
                </a:rPr>
                <a:t>6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CA160D7-F6CA-4244-80C3-1222455C17A1}"/>
                </a:ext>
              </a:extLst>
            </p:cNvPr>
            <p:cNvCxnSpPr>
              <a:cxnSpLocks/>
              <a:stCxn id="36" idx="6"/>
              <a:endCxn id="38" idx="2"/>
            </p:cNvCxnSpPr>
            <p:nvPr/>
          </p:nvCxnSpPr>
          <p:spPr>
            <a:xfrm>
              <a:off x="4306259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02CED40-82F7-4F23-893C-9DF35C6092BE}"/>
                </a:ext>
              </a:extLst>
            </p:cNvPr>
            <p:cNvCxnSpPr>
              <a:cxnSpLocks/>
              <a:stCxn id="39" idx="2"/>
              <a:endCxn id="38" idx="6"/>
            </p:cNvCxnSpPr>
            <p:nvPr/>
          </p:nvCxnSpPr>
          <p:spPr>
            <a:xfrm flipH="1">
              <a:off x="6316567" y="5417840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7C803221-695A-4D54-83CD-1095D4FE38B4}"/>
                </a:ext>
              </a:extLst>
            </p:cNvPr>
            <p:cNvCxnSpPr>
              <a:cxnSpLocks/>
              <a:stCxn id="39" idx="6"/>
              <a:endCxn id="40" idx="2"/>
            </p:cNvCxnSpPr>
            <p:nvPr/>
          </p:nvCxnSpPr>
          <p:spPr>
            <a:xfrm>
              <a:off x="8326875" y="5417840"/>
              <a:ext cx="231557" cy="343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966ACFF-CB1B-4AC2-9113-71A407DD39AD}"/>
                </a:ext>
              </a:extLst>
            </p:cNvPr>
            <p:cNvCxnSpPr>
              <a:stCxn id="41" idx="2"/>
              <a:endCxn id="40" idx="6"/>
            </p:cNvCxnSpPr>
            <p:nvPr/>
          </p:nvCxnSpPr>
          <p:spPr>
            <a:xfrm flipH="1">
              <a:off x="10337183" y="5418183"/>
              <a:ext cx="231557" cy="0"/>
            </a:xfrm>
            <a:prstGeom prst="line">
              <a:avLst/>
            </a:prstGeom>
            <a:ln w="38100">
              <a:solidFill>
                <a:srgbClr val="1D1E1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BE182D15-B709-4A24-966C-58B83AB3BC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12885" y="4064399"/>
            <a:ext cx="1677332" cy="1951187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B24883C9-E39D-473F-A0CD-02DCCDE797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8571" y="4064399"/>
            <a:ext cx="1677332" cy="1951173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CD07C235-F5E7-4316-BA5E-8A7CCA0C89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04257" y="4064399"/>
            <a:ext cx="1677332" cy="1951165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FC7E0E2-C44D-4D02-AF99-39D08CBBDE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99944" y="4064400"/>
            <a:ext cx="1677332" cy="19511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9A64C86C-7CEA-4EE1-B5A6-3F4F9CA2EE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95629" y="4064400"/>
            <a:ext cx="1677332" cy="1951164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1800" b="0" kern="1200" cap="none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1800" b="0" kern="1200" cap="none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448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738255" y="1800000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</a:t>
            </a:r>
            <a:r>
              <a:rPr lang="en-US" dirty="0" err="1"/>
              <a:t>tABLE</a:t>
            </a:r>
            <a:r>
              <a:rPr lang="en-US" dirty="0"/>
              <a:t>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9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2E94993B-2CBF-4D63-9C0B-3DEB9043971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485999" y="1800000"/>
            <a:ext cx="11156400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lang="en-GB" sz="24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icon to create table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TABLE-ONLY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2292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738255" y="1800001"/>
            <a:ext cx="6904144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TEXT/CHART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7781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455440" y="1800001"/>
            <a:ext cx="11186959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CHART-ONLY SLIDE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516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/char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3DC711EC-EB1D-471B-AAF7-BC181F2674F8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338457" y="1800001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47AE59-3F0C-4D57-902B-123F3C22D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6000" y="414000"/>
            <a:ext cx="11156400" cy="47568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4400"/>
              </a:lnSpc>
              <a:defRPr sz="4800" cap="all" spc="-100" baseline="0">
                <a:latin typeface="Impact" panose="020B0806030902050204" pitchFamily="34" charset="0"/>
              </a:defRPr>
            </a:lvl1pPr>
          </a:lstStyle>
          <a:p>
            <a:r>
              <a:rPr lang="en-US" dirty="0"/>
              <a:t>TEXT/CHART SLIDE – 2 CHARTS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4B71E2-90C4-4B8C-8F73-BD550FDCB0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6000" y="993160"/>
            <a:ext cx="11186959" cy="26722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2000" kern="1200" cap="all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2000" kern="1200" cap="all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SUBTITLE IF REQUIRED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D4F7F-804D-4D2A-B56F-73FBA603CB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999" y="1800000"/>
            <a:ext cx="3906000" cy="4644000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Bullet</a:t>
            </a:r>
            <a:endParaRPr lang="en-GB" dirty="0"/>
          </a:p>
        </p:txBody>
      </p:sp>
      <p:sp>
        <p:nvSpPr>
          <p:cNvPr id="11" name="Chart Placeholder 5">
            <a:extLst>
              <a:ext uri="{FF2B5EF4-FFF2-40B4-BE49-F238E27FC236}">
                <a16:creationId xmlns:a16="http://schemas.microsoft.com/office/drawing/2014/main" id="{BB7FD05B-D3A2-4351-B9E8-26178B6D6919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4737600" y="1800000"/>
            <a:ext cx="3303941" cy="451371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lIns="360000" tIns="360000" rIns="360000" bIns="360000"/>
          <a:lstStyle>
            <a:lvl1pPr marL="0" indent="0" algn="ctr">
              <a:buNone/>
              <a:defRPr sz="2400"/>
            </a:lvl1pPr>
          </a:lstStyle>
          <a:p>
            <a:r>
              <a:rPr lang="en-GB" dirty="0"/>
              <a:t>Click icon to create chart</a:t>
            </a:r>
          </a:p>
        </p:txBody>
      </p:sp>
    </p:spTree>
    <p:extLst>
      <p:ext uri="{BB962C8B-B14F-4D97-AF65-F5344CB8AC3E}">
        <p14:creationId xmlns:p14="http://schemas.microsoft.com/office/powerpoint/2010/main" val="38759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1BAC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TWO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52680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ing impression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B7716A-6D5F-49EA-83D8-562E0EB15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36148" y="3282444"/>
            <a:ext cx="9719703" cy="3128114"/>
          </a:xfrm>
          <a:prstGeom prst="rect">
            <a:avLst/>
          </a:prstGeom>
        </p:spPr>
      </p:pic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6F934087-BA50-49BF-AC9D-A820947AE020}"/>
              </a:ext>
            </a:extLst>
          </p:cNvPr>
          <p:cNvSpPr txBox="1">
            <a:spLocks/>
          </p:cNvSpPr>
          <p:nvPr userDrawn="1"/>
        </p:nvSpPr>
        <p:spPr>
          <a:xfrm>
            <a:off x="485999" y="414000"/>
            <a:ext cx="11186959" cy="11285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MAIL IT.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MAKE A LASTING IMPRESSION.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FD7308-352D-4790-A373-B143E8AC15BB}"/>
              </a:ext>
            </a:extLst>
          </p:cNvPr>
          <p:cNvSpPr txBox="1"/>
          <p:nvPr userDrawn="1"/>
        </p:nvSpPr>
        <p:spPr>
          <a:xfrm>
            <a:off x="1236149" y="3575606"/>
            <a:ext cx="1714886" cy="2585323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49%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MORE MEMORABLE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Mail has a more powerful impact on long-term memory encoding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+49% stronger than email.*</a:t>
            </a: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65%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FULL ATTENTION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say they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give mail their full attention, compared to 35% for email.**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MORE DWELL TIME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When primed by mail, people spent +30% longer looking at related social media advertising.*</a:t>
            </a:r>
            <a:endParaRPr lang="en-GB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DB43F2-5E8E-4434-ACE5-DAD36A62F5C6}"/>
              </a:ext>
            </a:extLst>
          </p:cNvPr>
          <p:cNvSpPr txBox="1"/>
          <p:nvPr userDrawn="1"/>
        </p:nvSpPr>
        <p:spPr>
          <a:xfrm>
            <a:off x="3230049" y="3574343"/>
            <a:ext cx="1714886" cy="2585323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WEEKS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27% of advertising mail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stays in the home for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over 4 weeks.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59%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PREFER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appreciate being sent mail, compared to 41% for email.**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4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VIEWS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Advertising mail is</a:t>
            </a:r>
          </a:p>
          <a:p>
            <a:pPr algn="ctr">
              <a:spcBef>
                <a:spcPts val="0"/>
              </a:spcBef>
            </a:pP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Revisited an average</a:t>
            </a:r>
            <a:b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of four times.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E2BA2B-AC2C-4C82-8D63-90ED26A95B79}"/>
              </a:ext>
            </a:extLst>
          </p:cNvPr>
          <p:cNvSpPr txBox="1"/>
          <p:nvPr userDrawn="1"/>
        </p:nvSpPr>
        <p:spPr>
          <a:xfrm>
            <a:off x="5238556" y="3574342"/>
            <a:ext cx="1714886" cy="2584800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37%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BUY SOMETHING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bought or ordered as a result of receiving 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mail over 12 months.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GO ONLINE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 responded digitally to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Over 12 months.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12%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BOOST TO ROI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Adding mail to the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marketing mix can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Increase ROI by 12%.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^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144396-5A45-4657-9228-9363F2379EB6}"/>
              </a:ext>
            </a:extLst>
          </p:cNvPr>
          <p:cNvSpPr txBox="1"/>
          <p:nvPr userDrawn="1"/>
        </p:nvSpPr>
        <p:spPr>
          <a:xfrm>
            <a:off x="7232456" y="3574342"/>
            <a:ext cx="1714886" cy="2657138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100%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GDPR FRIENDLY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Use unaddressed mail to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engage people without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using their personal data.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^^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94%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TAKE ACTION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Most advertising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mail leads to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multiple actions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30%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SHARE MORE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Mail is often shared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with at least one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other person</a:t>
            </a:r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7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01524-5906-4B59-B32A-4AB82196A670}"/>
              </a:ext>
            </a:extLst>
          </p:cNvPr>
          <p:cNvSpPr txBox="1"/>
          <p:nvPr userDrawn="1"/>
        </p:nvSpPr>
        <p:spPr>
          <a:xfrm>
            <a:off x="9226356" y="3574343"/>
            <a:ext cx="1714886" cy="2693045"/>
          </a:xfrm>
          <a:prstGeom prst="rect">
            <a:avLst/>
          </a:prstGeom>
          <a:noFill/>
        </p:spPr>
        <p:txBody>
          <a:bodyPr wrap="square" lIns="144000" rIns="14400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87%</a:t>
            </a:r>
            <a:endParaRPr lang="en-US" sz="1200" dirty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BELIEVE IN MAIL</a:t>
            </a:r>
          </a:p>
          <a:p>
            <a:pPr algn="ctr">
              <a:spcBef>
                <a:spcPts val="0"/>
              </a:spcBef>
            </a:pP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of people who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describe mail as believable,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compared to 48% for email.**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FEEL VALUED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said mail,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rather than email, makes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them feel valued.**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endParaRPr lang="en-GB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Impact" panose="020B0806030902050204" pitchFamily="34" charset="0"/>
              </a:rPr>
              <a:t>70%</a:t>
            </a:r>
          </a:p>
          <a:p>
            <a:pPr algn="ctr">
              <a:lnSpc>
                <a:spcPts val="1000"/>
              </a:lnSpc>
              <a:spcBef>
                <a:spcPts val="0"/>
              </a:spcBef>
            </a:pPr>
            <a:r>
              <a:rPr lang="en-US" sz="1050" dirty="0">
                <a:solidFill>
                  <a:schemeClr val="bg1"/>
                </a:solidFill>
                <a:latin typeface="Impact" panose="020B0806030902050204" pitchFamily="34" charset="0"/>
              </a:rPr>
              <a:t>BETTER IMPRESSION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Percentage who said mail,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rather than email, gives them</a:t>
            </a:r>
          </a:p>
          <a:p>
            <a:pPr algn="ctr"/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a better impression of the</a:t>
            </a:r>
            <a:b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00" b="1" dirty="0">
                <a:latin typeface="Arial" panose="020B0604020202020204" pitchFamily="34" charset="0"/>
                <a:cs typeface="Arial" panose="020B0604020202020204" pitchFamily="34" charset="0"/>
              </a:rPr>
              <a:t>company that sent it.**</a:t>
            </a:r>
            <a:endParaRPr lang="en-US" sz="7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CFCA14-0CD4-4C47-AB0B-138748935D0C}"/>
              </a:ext>
            </a:extLst>
          </p:cNvPr>
          <p:cNvSpPr txBox="1"/>
          <p:nvPr userDrawn="1"/>
        </p:nvSpPr>
        <p:spPr>
          <a:xfrm>
            <a:off x="1273364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IS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REMEMBERED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A memorable message is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more likely to lead to an action.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B0102-7E44-40A0-B67A-9C31CFFB8F74}"/>
              </a:ext>
            </a:extLst>
          </p:cNvPr>
          <p:cNvSpPr txBox="1"/>
          <p:nvPr userDrawn="1"/>
        </p:nvSpPr>
        <p:spPr>
          <a:xfrm>
            <a:off x="3230049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STAYS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IN THE HOME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In an age of message overload, mail is kept in homes, hearts and minds.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F759AB-9D8C-445C-AA3E-437D63F20E5F}"/>
              </a:ext>
            </a:extLst>
          </p:cNvPr>
          <p:cNvSpPr txBox="1"/>
          <p:nvPr userDrawn="1"/>
        </p:nvSpPr>
        <p:spPr>
          <a:xfrm>
            <a:off x="5238556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DELIVERS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LASTING RESULTS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Increase your response rates and campaign performance.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63E50D-DB94-4663-938E-2F38E64C1A2D}"/>
              </a:ext>
            </a:extLst>
          </p:cNvPr>
          <p:cNvSpPr txBox="1"/>
          <p:nvPr userDrawn="1"/>
        </p:nvSpPr>
        <p:spPr>
          <a:xfrm>
            <a:off x="7247063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REACHES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EVERYONE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Deliver your message to almost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30 million UK households.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6708E14-0122-420E-B490-BA6CEE440D43}"/>
              </a:ext>
            </a:extLst>
          </p:cNvPr>
          <p:cNvSpPr txBox="1"/>
          <p:nvPr userDrawn="1"/>
        </p:nvSpPr>
        <p:spPr>
          <a:xfrm>
            <a:off x="9226356" y="1821478"/>
            <a:ext cx="1714886" cy="75918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latin typeface="Impact" panose="020B0806030902050204" pitchFamily="34" charset="0"/>
              </a:rPr>
              <a:t>MAIL IS</a:t>
            </a:r>
          </a:p>
          <a:p>
            <a:pPr algn="ctr">
              <a:lnSpc>
                <a:spcPts val="1700"/>
              </a:lnSpc>
              <a:spcBef>
                <a:spcPts val="0"/>
              </a:spcBef>
            </a:pPr>
            <a:r>
              <a:rPr lang="en-US" dirty="0">
                <a:solidFill>
                  <a:srgbClr val="E20C18"/>
                </a:solidFill>
                <a:latin typeface="Impact" panose="020B0806030902050204" pitchFamily="34" charset="0"/>
              </a:rPr>
              <a:t>TRUSTED</a:t>
            </a:r>
          </a:p>
          <a:p>
            <a:pPr algn="ctr">
              <a:spcBef>
                <a:spcPts val="0"/>
              </a:spcBef>
            </a:pP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At a time when trust is more</a:t>
            </a:r>
            <a:b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750" b="1" dirty="0">
                <a:latin typeface="Arial" panose="020B0604020202020204" pitchFamily="34" charset="0"/>
                <a:cs typeface="Arial" panose="020B0604020202020204" pitchFamily="34" charset="0"/>
              </a:rPr>
              <a:t>important than ever, use mail.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F8E1697-608F-49B2-BFA2-D3153443F2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38" y="2594688"/>
            <a:ext cx="1091222" cy="92169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C3677C3-C429-4AC7-BEE7-2D60C025E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52" y="2699929"/>
            <a:ext cx="1053608" cy="940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B44E7C-BD55-4F59-A64F-644516DF4E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072" y="2634370"/>
            <a:ext cx="623672" cy="90181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507E638-E678-43F4-AB06-29083B18C3A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360" y="2224109"/>
            <a:ext cx="2344184" cy="16586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B27315E-3D60-4D88-A473-F8AE75823AA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111" y="2597426"/>
            <a:ext cx="649744" cy="92843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59F49B6D-C515-4E26-BF41-AA48C6F781D3}"/>
              </a:ext>
            </a:extLst>
          </p:cNvPr>
          <p:cNvSpPr txBox="1"/>
          <p:nvPr userDrawn="1"/>
        </p:nvSpPr>
        <p:spPr>
          <a:xfrm>
            <a:off x="518400" y="6517216"/>
            <a:ext cx="110954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*Royal Mail MarketReach, Neuro-Insight, 2018. **Royal Mail MarketReach, The Value of Mail in Uncertain Times, Kantar TNS, 2017. † JICMAIL, Kantar TNS, 2017. ††IPA touchpoints, 2018. ^Royal Mail MarketReach, </a:t>
            </a:r>
            <a:r>
              <a:rPr lang="en-GB" sz="700" dirty="0" err="1">
                <a:latin typeface="Arial" panose="020B0604020202020204" pitchFamily="34" charset="0"/>
                <a:cs typeface="Arial" panose="020B0604020202020204" pitchFamily="34" charset="0"/>
              </a:rPr>
              <a:t>BrandScience</a:t>
            </a:r>
            <a:r>
              <a:rPr lang="en-GB" sz="700" dirty="0">
                <a:latin typeface="Arial" panose="020B0604020202020204" pitchFamily="34" charset="0"/>
                <a:cs typeface="Arial" panose="020B0604020202020204" pitchFamily="34" charset="0"/>
              </a:rPr>
              <a:t>, 2014. ^^Royal Mail MarketReach, 2018.</a:t>
            </a:r>
          </a:p>
        </p:txBody>
      </p:sp>
    </p:spTree>
    <p:extLst>
      <p:ext uri="{BB962C8B-B14F-4D97-AF65-F5344CB8AC3E}">
        <p14:creationId xmlns:p14="http://schemas.microsoft.com/office/powerpoint/2010/main" val="20573051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(lock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F6429F-13ED-465D-AD4C-B0448DAB6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246983" y="6444000"/>
            <a:ext cx="425976" cy="17957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lang="en-GB" sz="1200" kern="1200" cap="all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fld id="{887360FE-02F5-4392-9C12-7D03F05745B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852713DE-31C4-4815-98A2-84A20636CA69}"/>
              </a:ext>
            </a:extLst>
          </p:cNvPr>
          <p:cNvSpPr txBox="1">
            <a:spLocks/>
          </p:cNvSpPr>
          <p:nvPr userDrawn="1"/>
        </p:nvSpPr>
        <p:spPr>
          <a:xfrm>
            <a:off x="486000" y="1800000"/>
            <a:ext cx="6371927" cy="438068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We live in an always on, tweeting, posting, sharing world.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Where our interactions are increasingly fleeting.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There is a role for an addressable channel that people trust.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That speaks to them one-to-one.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That delivers messages they keep in their homes for longer.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Return to repeatedly.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And share with others.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Choose the channel that reaches everyone in the UK.</a:t>
            </a:r>
            <a:br>
              <a:rPr lang="en-US" sz="1800" b="0" cap="none" dirty="0">
                <a:latin typeface="Arial" panose="020B0604020202020204" pitchFamily="34" charset="0"/>
              </a:rPr>
            </a:br>
            <a:r>
              <a:rPr lang="en-US" sz="1800" b="0" cap="none" dirty="0">
                <a:latin typeface="Arial" panose="020B0604020202020204" pitchFamily="34" charset="0"/>
              </a:rPr>
              <a:t>And increases ROI.</a:t>
            </a:r>
          </a:p>
          <a:p>
            <a:pPr>
              <a:lnSpc>
                <a:spcPts val="3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</a:pPr>
            <a:r>
              <a:rPr lang="en-US" sz="1800" b="0" cap="none" dirty="0">
                <a:latin typeface="Arial" panose="020B0604020202020204" pitchFamily="34" charset="0"/>
              </a:rPr>
              <a:t>Mail it. Make a lasting impression.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32CDED1-60CE-4DF4-B4EF-FFD007D09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5812"/>
          <a:stretch/>
        </p:blipFill>
        <p:spPr>
          <a:xfrm>
            <a:off x="6923317" y="1915534"/>
            <a:ext cx="5116284" cy="4541387"/>
          </a:xfrm>
          <a:prstGeom prst="rect">
            <a:avLst/>
          </a:prstGeom>
        </p:spPr>
      </p:pic>
      <p:sp>
        <p:nvSpPr>
          <p:cNvPr id="32" name="Text Placeholder 16">
            <a:extLst>
              <a:ext uri="{FF2B5EF4-FFF2-40B4-BE49-F238E27FC236}">
                <a16:creationId xmlns:a16="http://schemas.microsoft.com/office/drawing/2014/main" id="{DF77BAD4-B8DE-42C0-B8D2-F387D509C339}"/>
              </a:ext>
            </a:extLst>
          </p:cNvPr>
          <p:cNvSpPr txBox="1">
            <a:spLocks/>
          </p:cNvSpPr>
          <p:nvPr userDrawn="1"/>
        </p:nvSpPr>
        <p:spPr>
          <a:xfrm>
            <a:off x="485999" y="414000"/>
            <a:ext cx="11186959" cy="112851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500" b="1" kern="1200" cap="all" baseline="0">
                <a:solidFill>
                  <a:srgbClr val="000000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MAIL IT.</a:t>
            </a:r>
          </a:p>
          <a:p>
            <a:pPr>
              <a:lnSpc>
                <a:spcPts val="4400"/>
              </a:lnSpc>
              <a:spcBef>
                <a:spcPts val="0"/>
              </a:spcBef>
            </a:pPr>
            <a:r>
              <a:rPr lang="en-US" sz="48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MAKE A LASTING IMPRESSION.</a:t>
            </a:r>
          </a:p>
        </p:txBody>
      </p:sp>
    </p:spTree>
    <p:extLst>
      <p:ext uri="{BB962C8B-B14F-4D97-AF65-F5344CB8AC3E}">
        <p14:creationId xmlns:p14="http://schemas.microsoft.com/office/powerpoint/2010/main" val="260830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Contact Detail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E496-61C4-428B-825E-DE252A361B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414000"/>
            <a:ext cx="11140874" cy="11431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b="0" kern="1200" cap="all" spc="-100" baseline="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C5A06-029F-4E39-8AE3-98FDF6E67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2AECB-A204-4B3A-9699-1CA974BC2A95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BF0C14-E6F4-49E4-9192-7B5124AF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37A0D-80BC-4917-9FC2-B687395EA2A4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27281-0BF2-41F2-8338-7B2BFF49E0FD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0FD7F-DE3C-40C1-BC82-7F6ECC209617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229BF-D3C7-4F05-8408-C4E65D98558B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F48959-6843-444A-9A53-396A53060FFA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616AFD-F39B-4D30-A405-4A5A821E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862A30-8830-463F-8BB0-2FDDC717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9BB0D4-CA3D-4109-8B39-AD5F9161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CA0C8A-AA95-40C4-8A93-413DE82C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0027A3-538F-453D-860C-19E1AB9E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20AE76-15AC-483B-A11C-F377849AE6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30956" y="2200708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Phone number here</a:t>
            </a:r>
            <a:endParaRPr lang="en-GB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B2842BB2-84F6-4E30-A8D3-B4F70433B07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956" y="2812065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Email address here</a:t>
            </a:r>
            <a:endParaRPr lang="en-GB" dirty="0"/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281C4479-63F2-4778-84A8-B2AA903F6B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30955" y="3423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LinkedIn address here</a:t>
            </a:r>
            <a:endParaRPr lang="en-GB" dirty="0"/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3A73BD1-E6C9-4618-86C3-B4F63BADEC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30955" y="4035600"/>
            <a:ext cx="3451929" cy="24801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n-US" sz="18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GB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Twitter ID here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CA9113-68A6-4E98-AAD4-252EA1D1FB6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86000" y="2117435"/>
            <a:ext cx="414564" cy="4145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CBF404C-44D4-474E-A2E7-63B115E19E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86000" y="2771467"/>
            <a:ext cx="438950" cy="3292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367CB4-AA6B-4858-9065-77CC715A405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92096" y="3325675"/>
            <a:ext cx="432854" cy="4328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9F10C2-B976-4C70-91AD-06021657628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76855" y="3941284"/>
            <a:ext cx="432854" cy="43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070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A6E496-61C4-428B-825E-DE252A361B9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414000"/>
            <a:ext cx="11140874" cy="1143109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2pPr>
            <a:lvl3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3pPr>
            <a:lvl4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US" sz="4800" b="0" kern="1200" cap="all" spc="-100" baseline="0" dirty="0" smtClean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4pPr>
            <a:lvl5pPr marL="0" indent="0" algn="l" defTabSz="914400" rtl="0" eaLnBrk="1" latinLnBrk="0" hangingPunct="1">
              <a:lnSpc>
                <a:spcPts val="44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4800" b="0" kern="1200" cap="all" spc="-100" baseline="0" dirty="0">
                <a:solidFill>
                  <a:schemeClr val="tx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THANK YOU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1C5A06-029F-4E39-8AE3-98FDF6E67E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34" y="5573065"/>
            <a:ext cx="2811264" cy="92702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AB2AECB-A204-4B3A-9699-1CA974BC2A95}"/>
              </a:ext>
            </a:extLst>
          </p:cNvPr>
          <p:cNvGrpSpPr/>
          <p:nvPr userDrawn="1"/>
        </p:nvGrpSpPr>
        <p:grpSpPr>
          <a:xfrm>
            <a:off x="5453443" y="4171098"/>
            <a:ext cx="6173432" cy="2331710"/>
            <a:chOff x="5453443" y="4171098"/>
            <a:chExt cx="6173432" cy="233171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DBF0C14-E6F4-49E4-9192-7B5124AF6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53443" y="4864884"/>
              <a:ext cx="6173432" cy="163792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D037A0D-80BC-4917-9FC2-B687395EA2A4}"/>
                </a:ext>
              </a:extLst>
            </p:cNvPr>
            <p:cNvSpPr txBox="1"/>
            <p:nvPr/>
          </p:nvSpPr>
          <p:spPr>
            <a:xfrm>
              <a:off x="5455156" y="5956217"/>
              <a:ext cx="1085199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REMEMBERED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627281-0BF2-41F2-8338-7B2BFF49E0FD}"/>
                </a:ext>
              </a:extLst>
            </p:cNvPr>
            <p:cNvSpPr txBox="1"/>
            <p:nvPr/>
          </p:nvSpPr>
          <p:spPr>
            <a:xfrm>
              <a:off x="6724502" y="5956217"/>
              <a:ext cx="1086884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STAYS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IN THE HOME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030FD7F-DE3C-40C1-BC82-7F6ECC209617}"/>
                </a:ext>
              </a:extLst>
            </p:cNvPr>
            <p:cNvSpPr txBox="1"/>
            <p:nvPr/>
          </p:nvSpPr>
          <p:spPr>
            <a:xfrm>
              <a:off x="7995684" y="5956217"/>
              <a:ext cx="1084521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DELIVERS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LASTING RESULTS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D7229BF-D3C7-4F05-8408-C4E65D98558B}"/>
                </a:ext>
              </a:extLst>
            </p:cNvPr>
            <p:cNvSpPr txBox="1"/>
            <p:nvPr/>
          </p:nvSpPr>
          <p:spPr>
            <a:xfrm>
              <a:off x="9264502" y="5956217"/>
              <a:ext cx="1084522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REACHES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EVERYONE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F48959-6843-444A-9A53-396A53060FFA}"/>
                </a:ext>
              </a:extLst>
            </p:cNvPr>
            <p:cNvSpPr txBox="1"/>
            <p:nvPr/>
          </p:nvSpPr>
          <p:spPr>
            <a:xfrm>
              <a:off x="10530957" y="5956217"/>
              <a:ext cx="1095917" cy="37446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MAIL IS</a:t>
              </a:r>
            </a:p>
            <a:p>
              <a:pPr algn="ctr">
                <a:lnSpc>
                  <a:spcPts val="1100"/>
                </a:lnSpc>
                <a:spcBef>
                  <a:spcPts val="0"/>
                </a:spcBef>
              </a:pPr>
              <a:r>
                <a:rPr lang="en-US" sz="1200" dirty="0">
                  <a:solidFill>
                    <a:schemeClr val="bg1"/>
                  </a:solidFill>
                  <a:latin typeface="Impact" panose="020B0806030902050204" pitchFamily="34" charset="0"/>
                </a:rPr>
                <a:t>TRUSTED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2616AFD-F39B-4D30-A405-4A5A821EC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3781" y="4436807"/>
              <a:ext cx="694129" cy="586289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A862A30-8830-463F-8BB0-2FDDC71710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6427" y="4503751"/>
              <a:ext cx="670202" cy="59851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E9BB0D4-CA3D-4109-8B39-AD5F916147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7658" y="4462049"/>
              <a:ext cx="396719" cy="5736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9CA0C8A-AA95-40C4-8A93-413DE82C6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2998" y="4171098"/>
              <a:ext cx="1491140" cy="10550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6B0027A3-538F-453D-860C-19E1AB9E3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87003" y="4438549"/>
              <a:ext cx="413304" cy="5905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5169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3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EF7E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THREE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33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4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95C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FOUR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7786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5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82CB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FIVE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4829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6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A9F67FA-54B1-48C7-B6A5-4D2E424ACEBA}"/>
              </a:ext>
            </a:extLst>
          </p:cNvPr>
          <p:cNvSpPr/>
          <p:nvPr userDrawn="1"/>
        </p:nvSpPr>
        <p:spPr>
          <a:xfrm>
            <a:off x="519038" y="368300"/>
            <a:ext cx="11153923" cy="5938923"/>
          </a:xfrm>
          <a:prstGeom prst="rect">
            <a:avLst/>
          </a:prstGeom>
          <a:solidFill>
            <a:srgbClr val="FDC3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4000" y="3916800"/>
            <a:ext cx="5232000" cy="20659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 defTabSz="914400" rtl="0" eaLnBrk="1" latinLnBrk="0" hangingPunct="1">
              <a:lnSpc>
                <a:spcPts val="5500"/>
              </a:lnSpc>
              <a:spcBef>
                <a:spcPts val="0"/>
              </a:spcBef>
              <a:buFont typeface="Arial" panose="020B0604020202020204" pitchFamily="34" charset="0"/>
              <a:buNone/>
              <a:defRPr lang="en-GB" sz="6000" b="0" kern="1200" cap="all" spc="-100" baseline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YOUR SECTION</a:t>
            </a:r>
            <a:br>
              <a:rPr lang="en-US" dirty="0"/>
            </a:br>
            <a:r>
              <a:rPr lang="en-US" dirty="0"/>
              <a:t>SIX HEADER</a:t>
            </a:r>
            <a:br>
              <a:rPr lang="en-US" dirty="0"/>
            </a:br>
            <a:r>
              <a:rPr lang="en-US" dirty="0"/>
              <a:t>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148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6339CB-56B7-4C35-9563-FB8C5C8A96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6" y="2411952"/>
            <a:ext cx="8964468" cy="2065949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4400" spc="-100" baseline="0">
                <a:latin typeface="Impact" panose="020B0806030902050204" pitchFamily="34" charset="0"/>
              </a:defRPr>
            </a:lvl1pPr>
            <a:lvl2pPr marL="457200" indent="0">
              <a:buNone/>
              <a:defRPr sz="4400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4400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4400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4400" spc="-100" baseline="0">
                <a:latin typeface="Impact" panose="020B0806030902050204" pitchFamily="34" charset="0"/>
              </a:defRPr>
            </a:lvl5pPr>
          </a:lstStyle>
          <a:p>
            <a:pPr algn="ctr">
              <a:lnSpc>
                <a:spcPts val="5500"/>
              </a:lnSpc>
              <a:spcBef>
                <a:spcPts val="0"/>
              </a:spcBef>
            </a:pPr>
            <a:r>
              <a:rPr lang="en-US" sz="44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“STATEMENT HERE, WITH OR WITHOUT QUOTE MARKS. </a:t>
            </a:r>
            <a:r>
              <a:rPr lang="en-US" sz="4400" b="0" spc="-100" dirty="0">
                <a:solidFill>
                  <a:srgbClr val="E20C18"/>
                </a:solidFill>
                <a:latin typeface="Impact" panose="020B0806030902050204" pitchFamily="34" charset="0"/>
              </a:rPr>
              <a:t>STATEMENT</a:t>
            </a:r>
            <a:r>
              <a:rPr lang="en-US" sz="4400" b="0" spc="-100" dirty="0">
                <a:solidFill>
                  <a:schemeClr val="tx1"/>
                </a:solidFill>
                <a:latin typeface="Impact" panose="020B0806030902050204" pitchFamily="34" charset="0"/>
              </a:rPr>
              <a:t> HERE WITH OR WITHOUT QUOTE MARKS.”</a:t>
            </a:r>
            <a:endParaRPr lang="en-US" sz="1400" b="0" cap="none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441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B23ECC-1AC0-4A5F-A6B6-2E164958E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3767" y="2411953"/>
            <a:ext cx="8964468" cy="206595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ctr">
              <a:buNone/>
              <a:defRPr sz="9600" cap="all" spc="-100" baseline="0">
                <a:latin typeface="Impact" panose="020B0806030902050204" pitchFamily="34" charset="0"/>
              </a:defRPr>
            </a:lvl1pPr>
            <a:lvl2pPr marL="457200" indent="0">
              <a:buNone/>
              <a:defRPr sz="9600" cap="all" spc="-100" baseline="0">
                <a:latin typeface="Impact" panose="020B0806030902050204" pitchFamily="34" charset="0"/>
              </a:defRPr>
            </a:lvl2pPr>
            <a:lvl3pPr marL="914400" indent="0">
              <a:buNone/>
              <a:defRPr sz="9600" cap="all" spc="-100" baseline="0">
                <a:latin typeface="Impact" panose="020B0806030902050204" pitchFamily="34" charset="0"/>
              </a:defRPr>
            </a:lvl3pPr>
            <a:lvl4pPr marL="1371600" indent="0">
              <a:buNone/>
              <a:defRPr sz="9600" cap="all" spc="-100" baseline="0">
                <a:latin typeface="Impact" panose="020B0806030902050204" pitchFamily="34" charset="0"/>
              </a:defRPr>
            </a:lvl4pPr>
            <a:lvl5pPr marL="1828800" indent="0">
              <a:buNone/>
              <a:defRPr sz="9600" cap="all" spc="-100" baseline="0">
                <a:latin typeface="Impact" panose="020B0806030902050204" pitchFamily="34" charset="0"/>
              </a:defRPr>
            </a:lvl5pPr>
          </a:lstStyle>
          <a:p>
            <a:pPr lvl="0"/>
            <a:r>
              <a:rPr lang="en-US" dirty="0"/>
              <a:t>WELCOME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251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B9506B-28DA-40CF-93CE-B54B9DE0F121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300"/>
            <a:ext cx="188166" cy="130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33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  <p:sldLayoutId id="2147483691" r:id="rId4"/>
    <p:sldLayoutId id="2147483693" r:id="rId5"/>
    <p:sldLayoutId id="2147483692" r:id="rId6"/>
    <p:sldLayoutId id="2147483694" r:id="rId7"/>
    <p:sldLayoutId id="2147483686" r:id="rId8"/>
    <p:sldLayoutId id="2147483687" r:id="rId9"/>
    <p:sldLayoutId id="2147483688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20" r:id="rId32"/>
    <p:sldLayoutId id="2147483719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bin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 uncertain times how brands can build trust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7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ACAF-B972-AA48-B417-84B3DF15B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pay more attention to mail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0B4815-8EEA-1046-ACA3-E9859010E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513B8-4E9C-174B-9F18-A19309C0AB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35458-D8F1-DF44-8207-0953744DB2E9}"/>
              </a:ext>
            </a:extLst>
          </p:cNvPr>
          <p:cNvSpPr/>
          <p:nvPr/>
        </p:nvSpPr>
        <p:spPr>
          <a:xfrm>
            <a:off x="282884" y="6297882"/>
            <a:ext cx="775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Royal Mail MarketReach Research conducted by Kantar TNS in May 2017: Base 1269  UK adults, nationally representative sample</a:t>
            </a:r>
          </a:p>
          <a:p>
            <a:pPr marL="171450" indent="-171450">
              <a:buFont typeface="Arial" charset="0"/>
              <a:buChar char="•"/>
            </a:pP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Quote from MarketReach/ Illuminas Local Government Research, 2017 </a:t>
            </a:r>
          </a:p>
        </p:txBody>
      </p:sp>
      <p:pic>
        <p:nvPicPr>
          <p:cNvPr id="7" name="Picture 3" descr="N:\Design\2017\Client Work\Royal Mail\260138335 Royal Mail survey mail and email\2 Design Deliverables\Charting Elements\Bigger button mail.png">
            <a:extLst>
              <a:ext uri="{FF2B5EF4-FFF2-40B4-BE49-F238E27FC236}">
                <a16:creationId xmlns:a16="http://schemas.microsoft.com/office/drawing/2014/main" id="{6261BF40-C956-1C4A-B13A-38FBBA707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2220502"/>
            <a:ext cx="589988" cy="61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N:\Design\2017\Client Work\Royal Mail\260138335 Royal Mail survey mail and email\2 Design Deliverables\Charting Elements\RM_elements_email_screen_button.png">
            <a:extLst>
              <a:ext uri="{FF2B5EF4-FFF2-40B4-BE49-F238E27FC236}">
                <a16:creationId xmlns:a16="http://schemas.microsoft.com/office/drawing/2014/main" id="{1636EEBC-8F07-6D48-BE8C-D0A0D7C2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07" y="2166565"/>
            <a:ext cx="823033" cy="8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9DDD0F-CDBE-1E4E-93B5-F8F9FF7F2B51}"/>
              </a:ext>
            </a:extLst>
          </p:cNvPr>
          <p:cNvSpPr txBox="1"/>
          <p:nvPr/>
        </p:nvSpPr>
        <p:spPr>
          <a:xfrm>
            <a:off x="5792350" y="2807350"/>
            <a:ext cx="590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3E0898-BC4D-0548-B40C-7AEF5718C305}"/>
              </a:ext>
            </a:extLst>
          </p:cNvPr>
          <p:cNvSpPr txBox="1"/>
          <p:nvPr/>
        </p:nvSpPr>
        <p:spPr>
          <a:xfrm>
            <a:off x="6188089" y="2793194"/>
            <a:ext cx="10935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7E8800-2998-7649-828C-AC3D6D03BE71}"/>
              </a:ext>
            </a:extLst>
          </p:cNvPr>
          <p:cNvSpPr txBox="1"/>
          <p:nvPr/>
        </p:nvSpPr>
        <p:spPr>
          <a:xfrm>
            <a:off x="1663036" y="1442883"/>
            <a:ext cx="5886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 the following statements relate mostly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mail or email you receive from companies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id="{B71FEBE1-EE72-D848-ABEB-6F88C1F76E97}"/>
              </a:ext>
            </a:extLst>
          </p:cNvPr>
          <p:cNvSpPr/>
          <p:nvPr/>
        </p:nvSpPr>
        <p:spPr>
          <a:xfrm>
            <a:off x="7928984" y="2780928"/>
            <a:ext cx="2415488" cy="2304256"/>
          </a:xfrm>
          <a:prstGeom prst="wedgeRectCallout">
            <a:avLst/>
          </a:prstGeom>
          <a:solidFill>
            <a:schemeClr val="bg1"/>
          </a:solidFill>
          <a:ln w="1270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“I think that’s the thing with post… I personally think there’s some value in it because people actually look at it.” </a:t>
            </a:r>
            <a:endParaRPr lang="en-GB" sz="16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Jack, mid-20s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F4E4F062-EB84-8C41-9C59-84DE0843E2C6}"/>
              </a:ext>
            </a:extLst>
          </p:cNvPr>
          <p:cNvGraphicFramePr/>
          <p:nvPr/>
        </p:nvGraphicFramePr>
        <p:xfrm>
          <a:off x="3333193" y="2399975"/>
          <a:ext cx="2183757" cy="2756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Freeform 13">
            <a:extLst>
              <a:ext uri="{FF2B5EF4-FFF2-40B4-BE49-F238E27FC236}">
                <a16:creationId xmlns:a16="http://schemas.microsoft.com/office/drawing/2014/main" id="{A412F524-66D7-3140-8787-B47DA098B7D5}"/>
              </a:ext>
            </a:extLst>
          </p:cNvPr>
          <p:cNvSpPr/>
          <p:nvPr/>
        </p:nvSpPr>
        <p:spPr>
          <a:xfrm>
            <a:off x="3596740" y="2621903"/>
            <a:ext cx="37152" cy="3158848"/>
          </a:xfrm>
          <a:custGeom>
            <a:avLst/>
            <a:gdLst>
              <a:gd name="connsiteX0" fmla="*/ 0 w 0"/>
              <a:gd name="connsiteY0" fmla="*/ 0 h 2540000"/>
              <a:gd name="connsiteX1" fmla="*/ 0 w 0"/>
              <a:gd name="connsiteY1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540000">
                <a:moveTo>
                  <a:pt x="0" y="0"/>
                </a:moveTo>
                <a:lnTo>
                  <a:pt x="0" y="254000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58" tIns="40229" rIns="80458" bIns="40229" rtlCol="0" anchor="ctr"/>
          <a:lstStyle/>
          <a:p>
            <a:pPr algn="ctr"/>
            <a:endParaRPr lang="en-GB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FF668AB-419D-4241-8D33-DC00E8F1BED8}"/>
              </a:ext>
            </a:extLst>
          </p:cNvPr>
          <p:cNvSpPr/>
          <p:nvPr/>
        </p:nvSpPr>
        <p:spPr>
          <a:xfrm>
            <a:off x="5224365" y="2621903"/>
            <a:ext cx="37152" cy="3158848"/>
          </a:xfrm>
          <a:custGeom>
            <a:avLst/>
            <a:gdLst>
              <a:gd name="connsiteX0" fmla="*/ 0 w 0"/>
              <a:gd name="connsiteY0" fmla="*/ 0 h 2540000"/>
              <a:gd name="connsiteX1" fmla="*/ 0 w 0"/>
              <a:gd name="connsiteY1" fmla="*/ 2540000 h 2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2540000">
                <a:moveTo>
                  <a:pt x="0" y="0"/>
                </a:moveTo>
                <a:lnTo>
                  <a:pt x="0" y="254000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58" tIns="40229" rIns="80458" bIns="40229"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839F1AE-C2FB-1A48-9130-347E67CF70BA}"/>
              </a:ext>
            </a:extLst>
          </p:cNvPr>
          <p:cNvSpPr/>
          <p:nvPr/>
        </p:nvSpPr>
        <p:spPr>
          <a:xfrm>
            <a:off x="4029929" y="5131058"/>
            <a:ext cx="263162" cy="457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58" tIns="40229" rIns="80458" bIns="40229" rtlCol="0" anchor="ctr"/>
          <a:lstStyle/>
          <a:p>
            <a:pPr algn="ctr"/>
            <a:endParaRPr lang="en-GB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AC517671-498F-D540-BB0B-5E9A68E8D6BC}"/>
              </a:ext>
            </a:extLst>
          </p:cNvPr>
          <p:cNvSpPr/>
          <p:nvPr/>
        </p:nvSpPr>
        <p:spPr>
          <a:xfrm rot="5400000" flipV="1">
            <a:off x="4021013" y="5015954"/>
            <a:ext cx="164777" cy="116220"/>
          </a:xfrm>
          <a:prstGeom prst="rt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58" tIns="40229" rIns="80458" bIns="40229"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B883A4F-D1F8-0744-8311-E8D7E33972B5}"/>
              </a:ext>
            </a:extLst>
          </p:cNvPr>
          <p:cNvSpPr/>
          <p:nvPr/>
        </p:nvSpPr>
        <p:spPr>
          <a:xfrm>
            <a:off x="4563875" y="5131058"/>
            <a:ext cx="263162" cy="4570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58" tIns="40229" rIns="80458" bIns="40229" rtlCol="0" anchor="ctr"/>
          <a:lstStyle/>
          <a:p>
            <a:pPr algn="ctr"/>
            <a:endParaRPr lang="en-GB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DA0AFB75-33D4-F540-9381-48E63021D02D}"/>
              </a:ext>
            </a:extLst>
          </p:cNvPr>
          <p:cNvSpPr/>
          <p:nvPr/>
        </p:nvSpPr>
        <p:spPr>
          <a:xfrm rot="5400000">
            <a:off x="4671179" y="5015956"/>
            <a:ext cx="164777" cy="116219"/>
          </a:xfrm>
          <a:prstGeom prst="rt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458" tIns="40229" rIns="80458" bIns="40229"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9845C1-BF89-9C47-83C0-5FE3B093DED4}"/>
              </a:ext>
            </a:extLst>
          </p:cNvPr>
          <p:cNvSpPr txBox="1"/>
          <p:nvPr/>
        </p:nvSpPr>
        <p:spPr>
          <a:xfrm>
            <a:off x="3791745" y="5408340"/>
            <a:ext cx="1228091" cy="389020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pPr algn="ctr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 am likely to give it my full attention</a:t>
            </a:r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70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2B429-8B54-9A44-881D-B0B04E9F7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TRUST BRANDS THEY KNOW  &amp; Mail makes a longer lasting impression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0A14B4-4827-6F45-B248-15ADB24A1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2531E5-0C54-C548-B5B0-E0FA7BD9A2F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6A03B5-88E0-0844-9496-78047CC0C051}"/>
              </a:ext>
            </a:extLst>
          </p:cNvPr>
          <p:cNvSpPr txBox="1">
            <a:spLocks/>
          </p:cNvSpPr>
          <p:nvPr/>
        </p:nvSpPr>
        <p:spPr>
          <a:xfrm>
            <a:off x="486000" y="2206263"/>
            <a:ext cx="3994560" cy="2232248"/>
          </a:xfrm>
          <a:prstGeom prst="rect">
            <a:avLst/>
          </a:prstGeom>
          <a:ln>
            <a:noFill/>
          </a:ln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Long-term memory encoding was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400" b="1" dirty="0">
                <a:solidFill>
                  <a:schemeClr val="accent1"/>
                </a:solidFill>
              </a:rPr>
              <a:t>47% stronger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000" dirty="0"/>
              <a:t>for content delivered by Mail versus Online</a:t>
            </a:r>
          </a:p>
          <a:p>
            <a:pPr algn="ctr"/>
            <a:endParaRPr lang="en-GB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9D643E1-0A2C-524C-9E77-A9BDA8F97109}"/>
              </a:ext>
            </a:extLst>
          </p:cNvPr>
          <p:cNvCxnSpPr>
            <a:cxnSpLocks/>
          </p:cNvCxnSpPr>
          <p:nvPr/>
        </p:nvCxnSpPr>
        <p:spPr>
          <a:xfrm>
            <a:off x="2135560" y="5085184"/>
            <a:ext cx="4716000" cy="0"/>
          </a:xfrm>
          <a:prstGeom prst="line">
            <a:avLst/>
          </a:prstGeom>
          <a:ln w="9525">
            <a:solidFill>
              <a:schemeClr val="bg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D3C4A7-ABF5-634C-B689-1AE43F9148A7}"/>
              </a:ext>
            </a:extLst>
          </p:cNvPr>
          <p:cNvCxnSpPr>
            <a:cxnSpLocks/>
          </p:cNvCxnSpPr>
          <p:nvPr/>
        </p:nvCxnSpPr>
        <p:spPr>
          <a:xfrm>
            <a:off x="5885971" y="2964652"/>
            <a:ext cx="4716000" cy="0"/>
          </a:xfrm>
          <a:prstGeom prst="line">
            <a:avLst/>
          </a:prstGeom>
          <a:noFill/>
          <a:ln w="9525" cap="flat" cmpd="sng" algn="ctr">
            <a:solidFill>
              <a:srgbClr val="7F7F7F"/>
            </a:solidFill>
            <a:prstDash val="dash"/>
            <a:miter lim="800000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44090CA-3A92-E34B-B08E-78562A755819}"/>
              </a:ext>
            </a:extLst>
          </p:cNvPr>
          <p:cNvSpPr txBox="1"/>
          <p:nvPr/>
        </p:nvSpPr>
        <p:spPr>
          <a:xfrm>
            <a:off x="5585247" y="1575600"/>
            <a:ext cx="53174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100" b="1" dirty="0">
                <a:solidFill>
                  <a:srgbClr val="595959"/>
                </a:solidFill>
                <a:latin typeface="Arial" panose="020B0604020202020204"/>
              </a:rPr>
              <a:t>Average levels of Memory Encoding to study content 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E60AC01D-C5D2-6C41-BFCB-DDD4D49A22B3}"/>
              </a:ext>
            </a:extLst>
          </p:cNvPr>
          <p:cNvGraphicFramePr/>
          <p:nvPr/>
        </p:nvGraphicFramePr>
        <p:xfrm>
          <a:off x="5375920" y="1930314"/>
          <a:ext cx="6003551" cy="2784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463CB3B-49D8-DF47-B621-BD89504A7EC3}"/>
              </a:ext>
            </a:extLst>
          </p:cNvPr>
          <p:cNvSpPr txBox="1"/>
          <p:nvPr/>
        </p:nvSpPr>
        <p:spPr>
          <a:xfrm>
            <a:off x="2588272" y="5146317"/>
            <a:ext cx="5993950" cy="646331"/>
          </a:xfrm>
          <a:prstGeom prst="rect">
            <a:avLst/>
          </a:prstGeom>
          <a:noFill/>
          <a:ln>
            <a:solidFill>
              <a:srgbClr val="7F7F7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This indicates that people are more likely to remember a </a:t>
            </a:r>
            <a:br>
              <a:rPr lang="en-GB" dirty="0"/>
            </a:br>
            <a:r>
              <a:rPr lang="en-GB" dirty="0"/>
              <a:t>brand communication that is delivered by Mail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316E8-4B32-6947-B9B4-A02C07D5E3DA}"/>
              </a:ext>
            </a:extLst>
          </p:cNvPr>
          <p:cNvSpPr txBox="1"/>
          <p:nvPr/>
        </p:nvSpPr>
        <p:spPr>
          <a:xfrm>
            <a:off x="486000" y="6402984"/>
            <a:ext cx="3560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GB" sz="1100" dirty="0">
                <a:latin typeface="Arial" panose="020B0604020202020204"/>
              </a:rPr>
              <a:t>Source: Royal Mail MarketReach, Neuro-Insight, 2018</a:t>
            </a:r>
          </a:p>
        </p:txBody>
      </p:sp>
    </p:spTree>
    <p:extLst>
      <p:ext uri="{BB962C8B-B14F-4D97-AF65-F5344CB8AC3E}">
        <p14:creationId xmlns:p14="http://schemas.microsoft.com/office/powerpoint/2010/main" val="12664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A33EF0ED-26CD-794D-B2B1-756AFA18D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trust to commercial 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9BD01-D088-1743-A99A-3206889A51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5B4BB8E-F780-624B-B5C0-AA368B991F13}"/>
              </a:ext>
            </a:extLst>
          </p:cNvPr>
          <p:cNvSpPr/>
          <p:nvPr/>
        </p:nvSpPr>
        <p:spPr>
          <a:xfrm>
            <a:off x="1191387" y="1979659"/>
            <a:ext cx="3816424" cy="381642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27% </a:t>
            </a:r>
            <a:br>
              <a:rPr lang="en-GB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actions taken with mail are commercial actions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60A94E-AB44-0E49-9656-0BC8AB130BB7}"/>
              </a:ext>
            </a:extLst>
          </p:cNvPr>
          <p:cNvSpPr txBox="1"/>
          <p:nvPr/>
        </p:nvSpPr>
        <p:spPr>
          <a:xfrm>
            <a:off x="337948" y="6361969"/>
            <a:ext cx="2135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 2019, All Mail</a:t>
            </a:r>
          </a:p>
        </p:txBody>
      </p:sp>
    </p:spTree>
    <p:extLst>
      <p:ext uri="{BB962C8B-B14F-4D97-AF65-F5344CB8AC3E}">
        <p14:creationId xmlns:p14="http://schemas.microsoft.com/office/powerpoint/2010/main" val="180603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59DD-4508-244C-A63A-D01788A08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 mail is an excellent way</a:t>
            </a:r>
            <a:br>
              <a:rPr lang="en-US" dirty="0"/>
            </a:br>
            <a:r>
              <a:rPr lang="en-US" dirty="0"/>
              <a:t>to build trust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61D33-7274-DF45-82C5-A14299ED4D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A6DFB-088E-4344-A90A-0951D654F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430C9A-016A-B048-9C1A-64991EEEBC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 MEDIUM CAN CONVEY A MESSAGE</a:t>
            </a:r>
            <a:endParaRPr lang="en-GB" dirty="0"/>
          </a:p>
          <a:p>
            <a:r>
              <a:rPr lang="en-GB" dirty="0"/>
              <a:t>Mail’s attributes - tangibility, tactility and longevity help build trust while also driving short term commercial actions.  Therefore adding or including mail in the marketing mix is an excellent way to build trust.</a:t>
            </a:r>
          </a:p>
          <a:p>
            <a:endParaRPr lang="en-US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CFFB1F4-EC31-1240-A481-5441F3442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46" y="3240783"/>
            <a:ext cx="4712677" cy="253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145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D1E3-6664-DA4B-AFA9-1E90EBED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can help – what are the uncertainties you are facing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AB6D04-750B-AB40-9E49-19E8B80869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0954D8-F06D-437D-ACA2-64888BB898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GB" sz="20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5F7DB239-0D9B-444F-9F4D-D350200B81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70425"/>
              </p:ext>
            </p:extLst>
          </p:nvPr>
        </p:nvGraphicFramePr>
        <p:xfrm>
          <a:off x="1561514" y="1800000"/>
          <a:ext cx="7962314" cy="4643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3356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9C0D03-F497-5E48-B466-11F485A1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101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5C839C-91A8-2E4B-8092-6D3E18C2E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uncertain times brands </a:t>
            </a:r>
            <a:br>
              <a:rPr lang="en-US" dirty="0"/>
            </a:br>
            <a:r>
              <a:rPr lang="en-US" dirty="0"/>
              <a:t>need to build trust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08D09E-8318-604B-A4CE-B568AD433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83EEAB-F38E-8B4B-B916-44268718EC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 live in uncertain times and this isn’t changing: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Political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Economic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Social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Technological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Legal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GB" dirty="0"/>
              <a:t>Environmental </a:t>
            </a:r>
          </a:p>
          <a:p>
            <a:r>
              <a:rPr lang="en-GB" dirty="0"/>
              <a:t>It is important every message you deliver can be trusted and mail can help build trust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712BCB-B2C0-1644-8D10-43451D8327D3}"/>
              </a:ext>
            </a:extLst>
          </p:cNvPr>
          <p:cNvSpPr txBox="1"/>
          <p:nvPr/>
        </p:nvSpPr>
        <p:spPr>
          <a:xfrm>
            <a:off x="1056086" y="5832834"/>
            <a:ext cx="10016227" cy="338554"/>
          </a:xfrm>
          <a:prstGeom prst="rect">
            <a:avLst/>
          </a:prstGeom>
          <a:solidFill>
            <a:srgbClr val="DA20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OF CUSTOMERS WILL STOP BUYING A PRODUCT IF THEY DON’T TRUST THE COMPANY *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32344E-43E0-2B41-8607-9CC341525CF5}"/>
              </a:ext>
            </a:extLst>
          </p:cNvPr>
          <p:cNvSpPr txBox="1"/>
          <p:nvPr/>
        </p:nvSpPr>
        <p:spPr>
          <a:xfrm>
            <a:off x="486000" y="6441193"/>
            <a:ext cx="25234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*Source:2019 Edelman Trust Barometer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6772BE-2828-3945-8EA7-89BC0EFE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313" y="23622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3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B454-032D-1A42-B51D-98737FB9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mail in uncertain times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93A18B-9427-6444-A606-5714184BC9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88E215-D354-D947-B696-79C9F36D7E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ADDING MAIL INTO YOUR MARKETING MIX BUILDS</a:t>
            </a:r>
            <a:br>
              <a:rPr lang="en-GB" b="1" dirty="0"/>
            </a:br>
            <a:r>
              <a:rPr lang="en-GB" b="1" dirty="0"/>
              <a:t>TRUST AND GETS YOUR BRAND NOTICED</a:t>
            </a:r>
          </a:p>
          <a:p>
            <a:pPr marL="0" indent="0">
              <a:buNone/>
            </a:pPr>
            <a:endParaRPr lang="en-GB" b="1" dirty="0"/>
          </a:p>
          <a:p>
            <a:r>
              <a:rPr lang="en-GB" dirty="0"/>
              <a:t>Research* confirms this and shows that mail is proven to deliver reassurance and credibility, and these are key components to building and maintaining trust</a:t>
            </a:r>
          </a:p>
          <a:p>
            <a:r>
              <a:rPr lang="en-GB" dirty="0"/>
              <a:t>Mail is seen as valued, confidential, important and secure and drives response</a:t>
            </a:r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C292A2-34D3-2641-A439-4C608870BEFA}"/>
              </a:ext>
            </a:extLst>
          </p:cNvPr>
          <p:cNvSpPr/>
          <p:nvPr/>
        </p:nvSpPr>
        <p:spPr>
          <a:xfrm>
            <a:off x="377136" y="6467446"/>
            <a:ext cx="773961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 Royal Mail MarketReach Research conducted by  Kantar TNS in May 2017: Base 1269  UK adults, nationally representative sample </a:t>
            </a:r>
          </a:p>
        </p:txBody>
      </p:sp>
    </p:spTree>
    <p:extLst>
      <p:ext uri="{BB962C8B-B14F-4D97-AF65-F5344CB8AC3E}">
        <p14:creationId xmlns:p14="http://schemas.microsoft.com/office/powerpoint/2010/main" val="627873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96C7-C221-144C-95F6-07A12A6A4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mail builds trust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DFF49-DB8C-0549-B271-87C3058835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D55FF-4E80-5041-8FAF-3664F3FA6D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D916A2-9760-6C4A-9737-BE7553317456}"/>
              </a:ext>
            </a:extLst>
          </p:cNvPr>
          <p:cNvSpPr/>
          <p:nvPr/>
        </p:nvSpPr>
        <p:spPr>
          <a:xfrm>
            <a:off x="486000" y="6510343"/>
            <a:ext cx="7704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 Royal Mail MarketReach Research conducted by Kantar TNS in May 2017: Base 1269  UK adults, nationally representative sample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56CB53C-64F3-8943-B3C3-66AAA512FDF2}"/>
              </a:ext>
            </a:extLst>
          </p:cNvPr>
          <p:cNvSpPr txBox="1">
            <a:spLocks/>
          </p:cNvSpPr>
          <p:nvPr/>
        </p:nvSpPr>
        <p:spPr>
          <a:xfrm>
            <a:off x="889212" y="1554577"/>
            <a:ext cx="8275524" cy="5084587"/>
          </a:xfrm>
          <a:prstGeom prst="rect">
            <a:avLst/>
          </a:prstGeom>
        </p:spPr>
        <p:txBody>
          <a:bodyPr lIns="0" tIns="0" rIns="0" bIns="0"/>
          <a:lstStyle>
            <a:lvl1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US" sz="1800" b="0" kern="1200" cap="none" baseline="0" dirty="0" smtClean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457200" indent="-4572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bg1">
                  <a:lumMod val="50000"/>
                </a:schemeClr>
              </a:buClr>
              <a:buSzPct val="120000"/>
              <a:buFont typeface="Arial" panose="020B0604020202020204" pitchFamily="34" charset="0"/>
              <a:buChar char="■"/>
              <a:defRPr lang="en-GB" sz="1800" b="0" kern="1200" cap="none" baseline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MAIL IS VALUED AND MAKES ME</a:t>
            </a:r>
            <a:br>
              <a:rPr lang="en-GB" b="1" dirty="0"/>
            </a:br>
            <a:r>
              <a:rPr lang="en-GB" b="1" dirty="0"/>
              <a:t>THINK BETTER OF THE SENDER</a:t>
            </a:r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84C23C-6F58-524A-9946-E171E30FEE98}"/>
              </a:ext>
            </a:extLst>
          </p:cNvPr>
          <p:cNvSpPr txBox="1"/>
          <p:nvPr/>
        </p:nvSpPr>
        <p:spPr>
          <a:xfrm>
            <a:off x="906555" y="2239286"/>
            <a:ext cx="4783363" cy="512131"/>
          </a:xfrm>
          <a:prstGeom prst="rect">
            <a:avLst/>
          </a:prstGeom>
          <a:noFill/>
        </p:spPr>
        <p:txBody>
          <a:bodyPr wrap="square" lIns="80458" tIns="40229" rIns="80458" bIns="40229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Do the following statements relate mostly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 mail or email you receive from companies?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1716BD3-69E6-AC4B-A4B0-80778E2F69E5}"/>
              </a:ext>
            </a:extLst>
          </p:cNvPr>
          <p:cNvGrpSpPr/>
          <p:nvPr/>
        </p:nvGrpSpPr>
        <p:grpSpPr>
          <a:xfrm>
            <a:off x="4007769" y="3356993"/>
            <a:ext cx="1596129" cy="1150156"/>
            <a:chOff x="7473280" y="2265199"/>
            <a:chExt cx="1256000" cy="822842"/>
          </a:xfrm>
        </p:grpSpPr>
        <p:pic>
          <p:nvPicPr>
            <p:cNvPr id="10" name="Picture 3" descr="N:\Design\2017\Client Work\Royal Mail\260138335 Royal Mail survey mail and email\2 Design Deliverables\Charting Elements\Bigger button mail.png">
              <a:extLst>
                <a:ext uri="{FF2B5EF4-FFF2-40B4-BE49-F238E27FC236}">
                  <a16:creationId xmlns:a16="http://schemas.microsoft.com/office/drawing/2014/main" id="{DEC36D2E-8396-ED43-BAB7-7654C76786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3280" y="2319124"/>
              <a:ext cx="479428" cy="616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6" descr="N:\Design\2017\Client Work\Royal Mail\260138335 Royal Mail survey mail and email\2 Design Deliverables\Charting Elements\RM_elements_email_screen_button.png">
              <a:extLst>
                <a:ext uri="{FF2B5EF4-FFF2-40B4-BE49-F238E27FC236}">
                  <a16:creationId xmlns:a16="http://schemas.microsoft.com/office/drawing/2014/main" id="{46F6A74C-6056-6B46-A245-E84656C92A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700" y="2265199"/>
              <a:ext cx="668801" cy="822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E9CE83B-2601-0145-8DF1-50D8B9450E6C}"/>
                </a:ext>
              </a:extLst>
            </p:cNvPr>
            <p:cNvSpPr txBox="1"/>
            <p:nvPr/>
          </p:nvSpPr>
          <p:spPr>
            <a:xfrm>
              <a:off x="7519103" y="2905836"/>
              <a:ext cx="479772" cy="168218"/>
            </a:xfrm>
            <a:prstGeom prst="rect">
              <a:avLst/>
            </a:prstGeom>
            <a:noFill/>
          </p:spPr>
          <p:txBody>
            <a:bodyPr wrap="square" lIns="80458" tIns="40229" rIns="80458" bIns="40229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Mail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FBBF14-7FDA-EC4D-AD91-9004060680AE}"/>
                </a:ext>
              </a:extLst>
            </p:cNvPr>
            <p:cNvSpPr txBox="1"/>
            <p:nvPr/>
          </p:nvSpPr>
          <p:spPr>
            <a:xfrm>
              <a:off x="7840683" y="2891684"/>
              <a:ext cx="888597" cy="168218"/>
            </a:xfrm>
            <a:prstGeom prst="rect">
              <a:avLst/>
            </a:prstGeom>
            <a:noFill/>
          </p:spPr>
          <p:txBody>
            <a:bodyPr wrap="square" lIns="80458" tIns="40229" rIns="80458" bIns="40229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Email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96EDF2-202C-3042-9E38-D20799548BF4}"/>
              </a:ext>
            </a:extLst>
          </p:cNvPr>
          <p:cNvGrpSpPr/>
          <p:nvPr/>
        </p:nvGrpSpPr>
        <p:grpSpPr>
          <a:xfrm>
            <a:off x="5807968" y="1412777"/>
            <a:ext cx="9649072" cy="4836761"/>
            <a:chOff x="736413" y="2420286"/>
            <a:chExt cx="8323139" cy="3360465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0576C23D-DE14-0445-A59B-FCB7BDE8F515}"/>
                </a:ext>
              </a:extLst>
            </p:cNvPr>
            <p:cNvGraphicFramePr/>
            <p:nvPr/>
          </p:nvGraphicFramePr>
          <p:xfrm>
            <a:off x="736413" y="2420286"/>
            <a:ext cx="8323139" cy="27401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BAC0386-3D5E-794C-A259-0D508FBB4A27}"/>
                </a:ext>
              </a:extLst>
            </p:cNvPr>
            <p:cNvSpPr/>
            <p:nvPr/>
          </p:nvSpPr>
          <p:spPr>
            <a:xfrm>
              <a:off x="2453740" y="2621903"/>
              <a:ext cx="37152" cy="3158848"/>
            </a:xfrm>
            <a:custGeom>
              <a:avLst/>
              <a:gdLst>
                <a:gd name="connsiteX0" fmla="*/ 0 w 0"/>
                <a:gd name="connsiteY0" fmla="*/ 0 h 2540000"/>
                <a:gd name="connsiteX1" fmla="*/ 0 w 0"/>
                <a:gd name="connsiteY1" fmla="*/ 2540000 h 254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540000">
                  <a:moveTo>
                    <a:pt x="0" y="0"/>
                  </a:moveTo>
                  <a:lnTo>
                    <a:pt x="0" y="2540000"/>
                  </a:lnTo>
                </a:path>
              </a:pathLst>
            </a:custGeom>
            <a:noFill/>
            <a:ln w="19050">
              <a:solidFill>
                <a:schemeClr val="bg1">
                  <a:lumMod val="75000"/>
                </a:schemeClr>
              </a:solidFill>
              <a:prstDash val="sys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FA9CBB3-4BE5-4D4F-9E33-CBBCF8AAA017}"/>
                </a:ext>
              </a:extLst>
            </p:cNvPr>
            <p:cNvSpPr/>
            <p:nvPr/>
          </p:nvSpPr>
          <p:spPr>
            <a:xfrm>
              <a:off x="1253775" y="5131057"/>
              <a:ext cx="263162" cy="457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57EC17B3-73A8-B248-A285-277B2B0E8106}"/>
                </a:ext>
              </a:extLst>
            </p:cNvPr>
            <p:cNvSpPr/>
            <p:nvPr/>
          </p:nvSpPr>
          <p:spPr>
            <a:xfrm rot="5400000" flipV="1">
              <a:off x="1244858" y="5015953"/>
              <a:ext cx="164777" cy="11622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B089493-6CC3-8D47-9639-C61ABD04765C}"/>
                </a:ext>
              </a:extLst>
            </p:cNvPr>
            <p:cNvSpPr/>
            <p:nvPr/>
          </p:nvSpPr>
          <p:spPr>
            <a:xfrm>
              <a:off x="1787721" y="5131057"/>
              <a:ext cx="263162" cy="457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ight Triangle 19">
              <a:extLst>
                <a:ext uri="{FF2B5EF4-FFF2-40B4-BE49-F238E27FC236}">
                  <a16:creationId xmlns:a16="http://schemas.microsoft.com/office/drawing/2014/main" id="{14BDD64E-76EA-2847-973F-F8788E79CD99}"/>
                </a:ext>
              </a:extLst>
            </p:cNvPr>
            <p:cNvSpPr/>
            <p:nvPr/>
          </p:nvSpPr>
          <p:spPr>
            <a:xfrm rot="5400000">
              <a:off x="1895023" y="5015954"/>
              <a:ext cx="164777" cy="11621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AD3D184-0A9B-414A-8179-3C51474E49D9}"/>
                </a:ext>
              </a:extLst>
            </p:cNvPr>
            <p:cNvSpPr/>
            <p:nvPr/>
          </p:nvSpPr>
          <p:spPr>
            <a:xfrm>
              <a:off x="2886929" y="5131058"/>
              <a:ext cx="263162" cy="457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0E2D8A92-B3D3-5A41-B122-6DD68DEB0E8B}"/>
                </a:ext>
              </a:extLst>
            </p:cNvPr>
            <p:cNvSpPr/>
            <p:nvPr/>
          </p:nvSpPr>
          <p:spPr>
            <a:xfrm rot="5400000" flipV="1">
              <a:off x="2878012" y="5015954"/>
              <a:ext cx="164777" cy="11622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0B4935-CFA4-C943-9498-F5B77AC21DDD}"/>
                </a:ext>
              </a:extLst>
            </p:cNvPr>
            <p:cNvSpPr/>
            <p:nvPr/>
          </p:nvSpPr>
          <p:spPr>
            <a:xfrm>
              <a:off x="3420875" y="5131058"/>
              <a:ext cx="263162" cy="4570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ight Triangle 23">
              <a:extLst>
                <a:ext uri="{FF2B5EF4-FFF2-40B4-BE49-F238E27FC236}">
                  <a16:creationId xmlns:a16="http://schemas.microsoft.com/office/drawing/2014/main" id="{6ED85DA3-964E-C146-A7DA-AD61F1B0D392}"/>
                </a:ext>
              </a:extLst>
            </p:cNvPr>
            <p:cNvSpPr/>
            <p:nvPr/>
          </p:nvSpPr>
          <p:spPr>
            <a:xfrm rot="5400000">
              <a:off x="3528178" y="5015955"/>
              <a:ext cx="164777" cy="116219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80458" tIns="40229" rIns="80458" bIns="40229" rtlCol="0" anchor="ctr"/>
            <a:lstStyle/>
            <a:p>
              <a:pPr algn="ctr"/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27C0ACE-6264-4D4A-809F-0BA696A2B782}"/>
                </a:ext>
              </a:extLst>
            </p:cNvPr>
            <p:cNvSpPr txBox="1"/>
            <p:nvPr/>
          </p:nvSpPr>
          <p:spPr>
            <a:xfrm>
              <a:off x="1173675" y="5250761"/>
              <a:ext cx="982489" cy="270282"/>
            </a:xfrm>
            <a:prstGeom prst="rect">
              <a:avLst/>
            </a:prstGeom>
            <a:noFill/>
          </p:spPr>
          <p:txBody>
            <a:bodyPr wrap="square" lIns="80458" tIns="40229" rIns="80458" bIns="40229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It makes me feel valued 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B6C7BA-9615-314B-9646-641150796C89}"/>
                </a:ext>
              </a:extLst>
            </p:cNvPr>
            <p:cNvSpPr txBox="1"/>
            <p:nvPr/>
          </p:nvSpPr>
          <p:spPr>
            <a:xfrm>
              <a:off x="2652264" y="5250760"/>
              <a:ext cx="1228091" cy="377200"/>
            </a:xfrm>
            <a:prstGeom prst="rect">
              <a:avLst/>
            </a:prstGeom>
            <a:noFill/>
          </p:spPr>
          <p:txBody>
            <a:bodyPr wrap="square" lIns="80458" tIns="40229" rIns="80458" bIns="40229" rtlCol="0">
              <a:spAutoFit/>
            </a:bodyPr>
            <a:lstStyle/>
            <a:p>
              <a:pPr algn="ctr"/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It gives me a better impression of the company</a:t>
              </a:r>
              <a:endParaRPr lang="en-GB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175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DB7E5-9788-E545-98BB-A5C3C4C9E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mail builds credibility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39063F-C841-F947-BB5B-44282FE640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3E202-30CF-C543-BF9C-0BFD44510A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29E198-43E2-D940-8A71-210B068CF9F5}"/>
              </a:ext>
            </a:extLst>
          </p:cNvPr>
          <p:cNvSpPr/>
          <p:nvPr/>
        </p:nvSpPr>
        <p:spPr>
          <a:xfrm>
            <a:off x="320790" y="6406312"/>
            <a:ext cx="7704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 Royal Mail MarketReach Research conducted by Kantar TNS in May 2017: Base 1269  UK adults, nationally representative sample 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A10E2CD-4416-2F48-BEA7-734EBDBE9051}"/>
              </a:ext>
            </a:extLst>
          </p:cNvPr>
          <p:cNvSpPr/>
          <p:nvPr/>
        </p:nvSpPr>
        <p:spPr>
          <a:xfrm>
            <a:off x="2830224" y="2636912"/>
            <a:ext cx="3265776" cy="2592288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Arial" panose="020B0604020202020204" pitchFamily="34" charset="0"/>
                <a:cs typeface="Arial" panose="020B0604020202020204" pitchFamily="34" charset="0"/>
              </a:rPr>
              <a:t>87%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9608F4-8947-5A40-B34D-50B9E8A218F5}"/>
              </a:ext>
            </a:extLst>
          </p:cNvPr>
          <p:cNvSpPr txBox="1"/>
          <p:nvPr/>
        </p:nvSpPr>
        <p:spPr>
          <a:xfrm>
            <a:off x="5663952" y="3240560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describe mail as ‘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Believable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(vs. 48% for email)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95CCF1-70C2-2A4F-B615-8B1B3A81231F}"/>
              </a:ext>
            </a:extLst>
          </p:cNvPr>
          <p:cNvSpPr/>
          <p:nvPr/>
        </p:nvSpPr>
        <p:spPr>
          <a:xfrm>
            <a:off x="1662568" y="1478673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Now thinking about the mail and email you receive from companies, how would you describe the way they communicate with you? </a:t>
            </a:r>
          </a:p>
        </p:txBody>
      </p:sp>
    </p:spTree>
    <p:extLst>
      <p:ext uri="{BB962C8B-B14F-4D97-AF65-F5344CB8AC3E}">
        <p14:creationId xmlns:p14="http://schemas.microsoft.com/office/powerpoint/2010/main" val="382243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48BEB-DA24-8947-94E2-8090B5E08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is valued because it is secure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D72E39-6036-504F-B760-1F0DCEE02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FA8F6E-D9A0-1544-B1FD-2820442D470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814908C4-8E49-5B44-B01C-3AF3F9BDC56F}"/>
              </a:ext>
            </a:extLst>
          </p:cNvPr>
          <p:cNvSpPr/>
          <p:nvPr/>
        </p:nvSpPr>
        <p:spPr>
          <a:xfrm>
            <a:off x="2262832" y="3371139"/>
            <a:ext cx="45719" cy="385570"/>
          </a:xfrm>
          <a:custGeom>
            <a:avLst/>
            <a:gdLst>
              <a:gd name="connsiteX0" fmla="*/ 0 w 0"/>
              <a:gd name="connsiteY0" fmla="*/ 333829 h 333829"/>
              <a:gd name="connsiteX1" fmla="*/ 0 w 0"/>
              <a:gd name="connsiteY1" fmla="*/ 0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3829">
                <a:moveTo>
                  <a:pt x="0" y="33382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AF7C063-8B85-5946-BFB7-3FCD1D291918}"/>
              </a:ext>
            </a:extLst>
          </p:cNvPr>
          <p:cNvSpPr/>
          <p:nvPr/>
        </p:nvSpPr>
        <p:spPr>
          <a:xfrm>
            <a:off x="6353673" y="3371139"/>
            <a:ext cx="45719" cy="385570"/>
          </a:xfrm>
          <a:custGeom>
            <a:avLst/>
            <a:gdLst>
              <a:gd name="connsiteX0" fmla="*/ 0 w 0"/>
              <a:gd name="connsiteY0" fmla="*/ 333829 h 333829"/>
              <a:gd name="connsiteX1" fmla="*/ 0 w 0"/>
              <a:gd name="connsiteY1" fmla="*/ 0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3829">
                <a:moveTo>
                  <a:pt x="0" y="33382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FC7F96B-EB06-6144-87D9-D1B57D937995}"/>
              </a:ext>
            </a:extLst>
          </p:cNvPr>
          <p:cNvSpPr/>
          <p:nvPr/>
        </p:nvSpPr>
        <p:spPr>
          <a:xfrm>
            <a:off x="9161519" y="3371139"/>
            <a:ext cx="45719" cy="385570"/>
          </a:xfrm>
          <a:custGeom>
            <a:avLst/>
            <a:gdLst>
              <a:gd name="connsiteX0" fmla="*/ 0 w 0"/>
              <a:gd name="connsiteY0" fmla="*/ 333829 h 333829"/>
              <a:gd name="connsiteX1" fmla="*/ 0 w 0"/>
              <a:gd name="connsiteY1" fmla="*/ 0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3829">
                <a:moveTo>
                  <a:pt x="0" y="33382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56BFA15-3A4B-D641-BA41-C6CEC98B2F72}"/>
              </a:ext>
            </a:extLst>
          </p:cNvPr>
          <p:cNvSpPr/>
          <p:nvPr/>
        </p:nvSpPr>
        <p:spPr>
          <a:xfrm>
            <a:off x="10127867" y="3371139"/>
            <a:ext cx="45719" cy="385570"/>
          </a:xfrm>
          <a:custGeom>
            <a:avLst/>
            <a:gdLst>
              <a:gd name="connsiteX0" fmla="*/ 0 w 0"/>
              <a:gd name="connsiteY0" fmla="*/ 333829 h 333829"/>
              <a:gd name="connsiteX1" fmla="*/ 0 w 0"/>
              <a:gd name="connsiteY1" fmla="*/ 0 h 333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333829">
                <a:moveTo>
                  <a:pt x="0" y="333829"/>
                </a:moveTo>
                <a:lnTo>
                  <a:pt x="0" y="0"/>
                </a:lnTo>
              </a:path>
            </a:pathLst>
          </a:custGeom>
          <a:noFill/>
          <a:ln w="19050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F3C4D8-A113-104C-94B6-FE38AD345BDB}"/>
              </a:ext>
            </a:extLst>
          </p:cNvPr>
          <p:cNvSpPr txBox="1"/>
          <p:nvPr/>
        </p:nvSpPr>
        <p:spPr>
          <a:xfrm>
            <a:off x="1703512" y="1484785"/>
            <a:ext cx="588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Thinking about how companies or organisations contact you, what is your preferred method of contact for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sensitive or confidential account information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83580EB-79A6-0E4B-949E-567659439C74}"/>
              </a:ext>
            </a:extLst>
          </p:cNvPr>
          <p:cNvGraphicFramePr/>
          <p:nvPr/>
        </p:nvGraphicFramePr>
        <p:xfrm>
          <a:off x="2117904" y="2679500"/>
          <a:ext cx="8229865" cy="3142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3" descr="N:\Design\2017\Client Work\Royal Mail\260138335 Royal Mail survey mail and email\2 Design Deliverables\Charting Elements\RM_elements_email_button.png">
            <a:extLst>
              <a:ext uri="{FF2B5EF4-FFF2-40B4-BE49-F238E27FC236}">
                <a16:creationId xmlns:a16="http://schemas.microsoft.com/office/drawing/2014/main" id="{B5B4AD7B-9732-B947-813E-83F09C3CA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04" y="4484698"/>
            <a:ext cx="1308781" cy="13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N:\Design\2017\Client Work\Royal Mail\260138335 Royal Mail survey mail and email\2 Design Deliverables\Charting Elements\RM_elements_email_tablet_button.png">
            <a:extLst>
              <a:ext uri="{FF2B5EF4-FFF2-40B4-BE49-F238E27FC236}">
                <a16:creationId xmlns:a16="http://schemas.microsoft.com/office/drawing/2014/main" id="{4BDE5AA5-E6AC-A74B-8C98-797FC0C7B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457" y="4769081"/>
            <a:ext cx="1024396" cy="10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N:\Design\2017\Client Work\Royal Mail\260138335 Royal Mail survey mail and email\2 Design Deliverables\Charting Elements\RM_elements_email_phone_button.png">
            <a:extLst>
              <a:ext uri="{FF2B5EF4-FFF2-40B4-BE49-F238E27FC236}">
                <a16:creationId xmlns:a16="http://schemas.microsoft.com/office/drawing/2014/main" id="{E0333544-F84C-D545-A75B-D527ED813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952" y="4769080"/>
            <a:ext cx="1024396" cy="102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N:\Design\2017\Client Work\Royal Mail\260138335 Royal Mail survey mail and email\2 Design Deliverables\Charting Elements\RM_elements_post_button.png">
            <a:extLst>
              <a:ext uri="{FF2B5EF4-FFF2-40B4-BE49-F238E27FC236}">
                <a16:creationId xmlns:a16="http://schemas.microsoft.com/office/drawing/2014/main" id="{1EFB81A7-2E9B-254E-9A48-04811FB57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4232051"/>
            <a:ext cx="1355612" cy="13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1D37DA-A1CD-7C4F-A2E0-6C50FD8E3EAD}"/>
              </a:ext>
            </a:extLst>
          </p:cNvPr>
          <p:cNvSpPr txBox="1"/>
          <p:nvPr/>
        </p:nvSpPr>
        <p:spPr>
          <a:xfrm>
            <a:off x="2141146" y="283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51%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1E82507-7D79-2B4D-B2AB-C64093B4BB44}"/>
              </a:ext>
            </a:extLst>
          </p:cNvPr>
          <p:cNvSpPr txBox="1"/>
          <p:nvPr/>
        </p:nvSpPr>
        <p:spPr>
          <a:xfrm>
            <a:off x="2150218" y="3119638"/>
            <a:ext cx="122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Post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C4391-A102-474F-8E60-5E621AFD2703}"/>
              </a:ext>
            </a:extLst>
          </p:cNvPr>
          <p:cNvSpPr txBox="1"/>
          <p:nvPr/>
        </p:nvSpPr>
        <p:spPr>
          <a:xfrm>
            <a:off x="6231987" y="283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35%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45DD4E0-0669-F345-BDF7-9FB81B7454A9}"/>
              </a:ext>
            </a:extLst>
          </p:cNvPr>
          <p:cNvSpPr txBox="1"/>
          <p:nvPr/>
        </p:nvSpPr>
        <p:spPr>
          <a:xfrm>
            <a:off x="6241511" y="3119638"/>
            <a:ext cx="122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AFDFC5-052F-ED42-B129-CF4EC0B1C86C}"/>
              </a:ext>
            </a:extLst>
          </p:cNvPr>
          <p:cNvSpPr txBox="1"/>
          <p:nvPr/>
        </p:nvSpPr>
        <p:spPr>
          <a:xfrm>
            <a:off x="9039833" y="283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AAE6BF0-354C-6740-8D89-4A8F09B7D7E9}"/>
              </a:ext>
            </a:extLst>
          </p:cNvPr>
          <p:cNvSpPr txBox="1"/>
          <p:nvPr/>
        </p:nvSpPr>
        <p:spPr>
          <a:xfrm>
            <a:off x="9049357" y="3119638"/>
            <a:ext cx="122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Phone call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0BE8C3-F7BC-B34E-9C63-7BFAE811E635}"/>
              </a:ext>
            </a:extLst>
          </p:cNvPr>
          <p:cNvSpPr txBox="1"/>
          <p:nvPr/>
        </p:nvSpPr>
        <p:spPr>
          <a:xfrm>
            <a:off x="10006181" y="283079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8F7F82-C7C5-C44E-AD70-B965D73F2D8C}"/>
              </a:ext>
            </a:extLst>
          </p:cNvPr>
          <p:cNvSpPr txBox="1"/>
          <p:nvPr/>
        </p:nvSpPr>
        <p:spPr>
          <a:xfrm>
            <a:off x="10199442" y="3119638"/>
            <a:ext cx="12251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SMS alert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4FF73B5-9F2C-EB41-956D-B0794F017740}"/>
              </a:ext>
            </a:extLst>
          </p:cNvPr>
          <p:cNvSpPr/>
          <p:nvPr/>
        </p:nvSpPr>
        <p:spPr>
          <a:xfrm>
            <a:off x="519041" y="6410678"/>
            <a:ext cx="7704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 Royal Mail MarketReach Research conducted by Kantar TNS in May 2017: Base 1269  UK adults, nationally representative sample </a:t>
            </a:r>
          </a:p>
        </p:txBody>
      </p:sp>
    </p:spTree>
    <p:extLst>
      <p:ext uri="{BB962C8B-B14F-4D97-AF65-F5344CB8AC3E}">
        <p14:creationId xmlns:p14="http://schemas.microsoft.com/office/powerpoint/2010/main" val="3778791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5608C-CE1C-E94C-B002-527A86D8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Mail is valued because it is private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7DA458-D3E2-CB48-B5BE-7C5998A51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8C485A-78C6-F34C-A780-DCAFE1A4E4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4B8223E-C017-FF4B-9473-5C98E9AA2E38}"/>
              </a:ext>
            </a:extLst>
          </p:cNvPr>
          <p:cNvSpPr/>
          <p:nvPr/>
        </p:nvSpPr>
        <p:spPr>
          <a:xfrm>
            <a:off x="5970908" y="3599687"/>
            <a:ext cx="820739" cy="8207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CF7BE53-2B6A-C54E-8902-A2B5F5BA7DF3}"/>
              </a:ext>
            </a:extLst>
          </p:cNvPr>
          <p:cNvGraphicFramePr/>
          <p:nvPr/>
        </p:nvGraphicFramePr>
        <p:xfrm>
          <a:off x="5875041" y="2082207"/>
          <a:ext cx="4144295" cy="387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DC346EE-A70A-CE4F-9AE8-51E7759AA301}"/>
              </a:ext>
            </a:extLst>
          </p:cNvPr>
          <p:cNvSpPr txBox="1"/>
          <p:nvPr/>
        </p:nvSpPr>
        <p:spPr>
          <a:xfrm>
            <a:off x="1694448" y="1484785"/>
            <a:ext cx="3465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what extent do you agree 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disagree with the following...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4" descr="N:\Design\2017\Client Work\Royal Mail\260138335 Royal Mail survey mail and email\2 Design Deliverables\Charting Elements\Bigger button mail.png">
            <a:extLst>
              <a:ext uri="{FF2B5EF4-FFF2-40B4-BE49-F238E27FC236}">
                <a16:creationId xmlns:a16="http://schemas.microsoft.com/office/drawing/2014/main" id="{6AE15CBB-F508-5F4C-AA5E-60523617C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76" y="3090118"/>
            <a:ext cx="1294605" cy="135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AB638A0-4DA8-C545-9985-1C08B1CB2052}"/>
              </a:ext>
            </a:extLst>
          </p:cNvPr>
          <p:cNvSpPr/>
          <p:nvPr/>
        </p:nvSpPr>
        <p:spPr>
          <a:xfrm>
            <a:off x="3009968" y="3956081"/>
            <a:ext cx="2412544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62D9806-E9D9-2F4E-B8F1-58BAA6AA8835}"/>
              </a:ext>
            </a:extLst>
          </p:cNvPr>
          <p:cNvSpPr/>
          <p:nvPr/>
        </p:nvSpPr>
        <p:spPr>
          <a:xfrm>
            <a:off x="5970908" y="2380458"/>
            <a:ext cx="820739" cy="8207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51FF349-E680-1D42-8509-2180978ED0A6}"/>
              </a:ext>
            </a:extLst>
          </p:cNvPr>
          <p:cNvSpPr/>
          <p:nvPr/>
        </p:nvSpPr>
        <p:spPr>
          <a:xfrm>
            <a:off x="5970908" y="4770072"/>
            <a:ext cx="820739" cy="820739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4" descr="N:\Design\2017\Client Work\Royal Mail\260138335 Royal Mail survey mail and email\2 Design Deliverables\Charting Elements\RM_elements_padlock.png">
            <a:extLst>
              <a:ext uri="{FF2B5EF4-FFF2-40B4-BE49-F238E27FC236}">
                <a16:creationId xmlns:a16="http://schemas.microsoft.com/office/drawing/2014/main" id="{01B034AF-1AF8-4C42-B14E-3CA21DDDF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8" y="3409754"/>
            <a:ext cx="1198764" cy="119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3228A8-D67A-8247-B5F1-BA60B5C6F7B6}"/>
              </a:ext>
            </a:extLst>
          </p:cNvPr>
          <p:cNvSpPr txBox="1"/>
          <p:nvPr/>
        </p:nvSpPr>
        <p:spPr>
          <a:xfrm>
            <a:off x="5951984" y="4222061"/>
            <a:ext cx="44059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 am confident that the contents of my mail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are private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FBCA0D2-2414-D94B-84DD-B2731B99B667}"/>
              </a:ext>
            </a:extLst>
          </p:cNvPr>
          <p:cNvSpPr/>
          <p:nvPr/>
        </p:nvSpPr>
        <p:spPr>
          <a:xfrm>
            <a:off x="519041" y="6500468"/>
            <a:ext cx="77043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* Royal Mail MarketReach Research conducted by Kantar TNS in May 2017: Base 1269  UK adults, nationally representative sample </a:t>
            </a:r>
          </a:p>
        </p:txBody>
      </p:sp>
    </p:spTree>
    <p:extLst>
      <p:ext uri="{BB962C8B-B14F-4D97-AF65-F5344CB8AC3E}">
        <p14:creationId xmlns:p14="http://schemas.microsoft.com/office/powerpoint/2010/main" val="284641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Placeholder 10">
            <a:extLst>
              <a:ext uri="{FF2B5EF4-FFF2-40B4-BE49-F238E27FC236}">
                <a16:creationId xmlns:a16="http://schemas.microsoft.com/office/drawing/2014/main" id="{3AE5AFB8-CE72-AF44-B277-4747D7251440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029201218"/>
              </p:ext>
            </p:extLst>
          </p:nvPr>
        </p:nvGraphicFramePr>
        <p:xfrm>
          <a:off x="4677509" y="1800225"/>
          <a:ext cx="6965216" cy="451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337FF08A-B0B5-934A-BE8A-04581AB10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999" y="414000"/>
            <a:ext cx="11472921" cy="475686"/>
          </a:xfrm>
        </p:spPr>
        <p:txBody>
          <a:bodyPr/>
          <a:lstStyle/>
          <a:p>
            <a:r>
              <a:rPr lang="en-US" dirty="0"/>
              <a:t>With consumers actively avoiding advertising, mail can get your brand noticed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3BF3D7-2994-E44B-A6FD-88BA6A0F1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D1389C-0CB5-834A-855E-1FB9BD064AC4}"/>
              </a:ext>
            </a:extLst>
          </p:cNvPr>
          <p:cNvSpPr txBox="1"/>
          <p:nvPr/>
        </p:nvSpPr>
        <p:spPr>
          <a:xfrm>
            <a:off x="11299195" y="1477059"/>
            <a:ext cx="686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YoY </a:t>
            </a:r>
            <a:br>
              <a:rPr lang="en-US" sz="1200" dirty="0"/>
            </a:br>
            <a:r>
              <a:rPr lang="en-US" sz="1200" dirty="0"/>
              <a:t>change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3BCF2DE-B480-3A45-9D7D-FBFF042B9471}"/>
              </a:ext>
            </a:extLst>
          </p:cNvPr>
          <p:cNvSpPr/>
          <p:nvPr/>
        </p:nvSpPr>
        <p:spPr>
          <a:xfrm>
            <a:off x="11325875" y="2113095"/>
            <a:ext cx="633046" cy="6330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+10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A6F18B-B5D0-F647-8D7E-5036935D17D7}"/>
              </a:ext>
            </a:extLst>
          </p:cNvPr>
          <p:cNvSpPr/>
          <p:nvPr/>
        </p:nvSpPr>
        <p:spPr>
          <a:xfrm>
            <a:off x="11347470" y="3112301"/>
            <a:ext cx="633046" cy="6330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+6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E6DE2A7-F0E3-3449-8D53-919E92765F5C}"/>
              </a:ext>
            </a:extLst>
          </p:cNvPr>
          <p:cNvSpPr/>
          <p:nvPr/>
        </p:nvSpPr>
        <p:spPr>
          <a:xfrm>
            <a:off x="11356436" y="4285183"/>
            <a:ext cx="633046" cy="6330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+5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85C3D7-7AC0-AF4E-8B03-D35652FC65A8}"/>
              </a:ext>
            </a:extLst>
          </p:cNvPr>
          <p:cNvSpPr/>
          <p:nvPr/>
        </p:nvSpPr>
        <p:spPr>
          <a:xfrm>
            <a:off x="11369542" y="5364591"/>
            <a:ext cx="633046" cy="6330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+8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B5CBCD-F3BF-E44C-9D3B-878D5A25D0D1}"/>
              </a:ext>
            </a:extLst>
          </p:cNvPr>
          <p:cNvSpPr txBox="1"/>
          <p:nvPr/>
        </p:nvSpPr>
        <p:spPr>
          <a:xfrm>
            <a:off x="681656" y="3083171"/>
            <a:ext cx="185178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/>
              <a:t>74</a:t>
            </a:r>
            <a:r>
              <a:rPr lang="en-US" sz="3600" dirty="0"/>
              <a:t>%</a:t>
            </a:r>
            <a:endParaRPr lang="en-US" sz="8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96BFFA-CF6B-3E45-989D-691541B6DCBB}"/>
              </a:ext>
            </a:extLst>
          </p:cNvPr>
          <p:cNvSpPr txBox="1"/>
          <p:nvPr/>
        </p:nvSpPr>
        <p:spPr>
          <a:xfrm>
            <a:off x="606314" y="4529721"/>
            <a:ext cx="20024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Use one or more advertising</a:t>
            </a:r>
            <a:br>
              <a:rPr lang="en-US" sz="1050" b="1" dirty="0"/>
            </a:br>
            <a:r>
              <a:rPr lang="en-US" sz="1050" b="1" dirty="0"/>
              <a:t>avoidance strategies</a:t>
            </a: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0DED9B11-80EA-1344-9DFF-D870FBE39751}"/>
              </a:ext>
            </a:extLst>
          </p:cNvPr>
          <p:cNvSpPr/>
          <p:nvPr/>
        </p:nvSpPr>
        <p:spPr>
          <a:xfrm>
            <a:off x="2624931" y="3385511"/>
            <a:ext cx="959663" cy="101770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5CD55AE-C556-0A43-A505-BEE700B6B3E2}"/>
              </a:ext>
            </a:extLst>
          </p:cNvPr>
          <p:cNvSpPr/>
          <p:nvPr/>
        </p:nvSpPr>
        <p:spPr>
          <a:xfrm>
            <a:off x="2844608" y="3845842"/>
            <a:ext cx="520308" cy="5203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>
                <a:solidFill>
                  <a:srgbClr val="FF0000"/>
                </a:solidFill>
              </a:rPr>
              <a:t>+10 pts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167C963-EC4D-9643-AF4A-02B0199008D4}"/>
              </a:ext>
            </a:extLst>
          </p:cNvPr>
          <p:cNvSpPr txBox="1"/>
          <p:nvPr/>
        </p:nvSpPr>
        <p:spPr>
          <a:xfrm>
            <a:off x="681656" y="2614611"/>
            <a:ext cx="3082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 in 4 now avoid advertising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C7C6A7E-4251-724D-9729-3502975C12D9}"/>
              </a:ext>
            </a:extLst>
          </p:cNvPr>
          <p:cNvSpPr txBox="1"/>
          <p:nvPr/>
        </p:nvSpPr>
        <p:spPr>
          <a:xfrm>
            <a:off x="415668" y="6313488"/>
            <a:ext cx="492795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Source: Edelman Trust Barometer Special Report: In Brands We Trust 2019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1FF6234-2574-8949-8DB3-3F8654636118}"/>
              </a:ext>
            </a:extLst>
          </p:cNvPr>
          <p:cNvCxnSpPr>
            <a:cxnSpLocks/>
          </p:cNvCxnSpPr>
          <p:nvPr/>
        </p:nvCxnSpPr>
        <p:spPr>
          <a:xfrm>
            <a:off x="681656" y="4529721"/>
            <a:ext cx="268326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67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8B2D1D01-3779-40B9-9A6A-7D0270B40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Jicmail</a:t>
            </a:r>
            <a:r>
              <a:rPr lang="en-GB" dirty="0"/>
              <a:t> proves that mail is engaged with, kept and revisited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619635-71A1-4813-80AA-FC794E0572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360FE-02F5-4392-9C12-7D03F05745B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4C353DC-EDDC-462F-BD55-2056186F27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999" y="2163413"/>
            <a:ext cx="5227200" cy="143193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			</a:t>
            </a:r>
            <a:r>
              <a:rPr lang="en-GB" b="1" dirty="0">
                <a:solidFill>
                  <a:schemeClr val="accent1"/>
                </a:solidFill>
              </a:rPr>
              <a:t>Reach	Frequency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solidFill>
                  <a:schemeClr val="accent1"/>
                </a:solidFill>
              </a:rPr>
              <a:t>Direct Mail</a:t>
            </a:r>
            <a:r>
              <a:rPr lang="en-GB" dirty="0"/>
              <a:t>	1.13	4.2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b="1" dirty="0">
                <a:solidFill>
                  <a:schemeClr val="accent1"/>
                </a:solidFill>
              </a:rPr>
              <a:t>Door Drop</a:t>
            </a:r>
            <a:r>
              <a:rPr lang="en-GB" dirty="0"/>
              <a:t>	1.05	2.8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4F75AC39-FE74-4DF6-BDCE-132A90086C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02950" y="2005758"/>
            <a:ext cx="5227200" cy="4644000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Mail Engagement Rate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7F6461-FB79-4C5B-B22D-D1DC55952001}"/>
              </a:ext>
            </a:extLst>
          </p:cNvPr>
          <p:cNvSpPr txBox="1"/>
          <p:nvPr/>
        </p:nvSpPr>
        <p:spPr>
          <a:xfrm>
            <a:off x="337948" y="6361969"/>
            <a:ext cx="2135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Source: JICMAIL 2019, All Mail</a:t>
            </a:r>
          </a:p>
        </p:txBody>
      </p:sp>
      <p:pic>
        <p:nvPicPr>
          <p:cNvPr id="17" name="chart.2 image" descr="chart.2.png">
            <a:extLst>
              <a:ext uri="{FF2B5EF4-FFF2-40B4-BE49-F238E27FC236}">
                <a16:creationId xmlns:a16="http://schemas.microsoft.com/office/drawing/2014/main" id="{C7BBBE8B-5331-484B-A988-394225F1A9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1816" y="1960923"/>
            <a:ext cx="5578694" cy="2324943"/>
          </a:xfrm>
          <a:prstGeom prst="rect">
            <a:avLst/>
          </a:prstGeom>
        </p:spPr>
      </p:pic>
      <p:sp>
        <p:nvSpPr>
          <p:cNvPr id="19" name="ENGAGED: % of mai...">
            <a:extLst>
              <a:ext uri="{FF2B5EF4-FFF2-40B4-BE49-F238E27FC236}">
                <a16:creationId xmlns:a16="http://schemas.microsoft.com/office/drawing/2014/main" id="{25B1B6AE-9E19-42CB-98F1-AAF2465776D5}"/>
              </a:ext>
            </a:extLst>
          </p:cNvPr>
          <p:cNvSpPr/>
          <p:nvPr/>
        </p:nvSpPr>
        <p:spPr>
          <a:xfrm>
            <a:off x="1543050" y="5792663"/>
            <a:ext cx="6715125" cy="742950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/>
            <a:endParaRPr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73D76F-6300-48DA-B451-C66FDB8B5E52}"/>
              </a:ext>
            </a:extLst>
          </p:cNvPr>
          <p:cNvSpPr txBox="1"/>
          <p:nvPr/>
        </p:nvSpPr>
        <p:spPr>
          <a:xfrm>
            <a:off x="6415200" y="4597918"/>
            <a:ext cx="5348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/>
            <a:r>
              <a:rPr lang="en-US" sz="1200" b="1" dirty="0">
                <a:solidFill>
                  <a:srgbClr val="000000"/>
                </a:solidFill>
              </a:rPr>
              <a:t>ENGAGED: % of mail processed in some way including – opening, reading, sorting, put aside for later, filed, put on display, put in the usual place.  MINIMALLY PROCESSED: % of mail thrown away only.</a:t>
            </a:r>
            <a:endParaRPr lang="en-US" sz="1200" dirty="0"/>
          </a:p>
          <a:p>
            <a:endParaRPr lang="en-GB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69C08B1-420F-444A-91DA-A672B540A153}"/>
              </a:ext>
            </a:extLst>
          </p:cNvPr>
          <p:cNvSpPr txBox="1"/>
          <p:nvPr/>
        </p:nvSpPr>
        <p:spPr>
          <a:xfrm>
            <a:off x="10224958" y="3299719"/>
            <a:ext cx="14718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1600" dirty="0"/>
              <a:t>Engaged 90%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7CFC97-9C02-48D1-8E30-A611C4FE94AE}"/>
              </a:ext>
            </a:extLst>
          </p:cNvPr>
          <p:cNvSpPr txBox="1"/>
          <p:nvPr/>
        </p:nvSpPr>
        <p:spPr>
          <a:xfrm>
            <a:off x="6578937" y="2622096"/>
            <a:ext cx="16792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Minimally processed 10%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E19EBF6-5D81-43EA-A859-14D825701BC0}"/>
              </a:ext>
            </a:extLst>
          </p:cNvPr>
          <p:cNvSpPr/>
          <p:nvPr/>
        </p:nvSpPr>
        <p:spPr>
          <a:xfrm>
            <a:off x="725214" y="1854586"/>
            <a:ext cx="4824248" cy="1966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83A178-685D-4665-9239-87C3DD7CF750}"/>
              </a:ext>
            </a:extLst>
          </p:cNvPr>
          <p:cNvSpPr/>
          <p:nvPr/>
        </p:nvSpPr>
        <p:spPr>
          <a:xfrm>
            <a:off x="6115446" y="1854587"/>
            <a:ext cx="5648075" cy="35673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F8DB08-80E3-4EFE-8160-85DD047A3BB5}"/>
              </a:ext>
            </a:extLst>
          </p:cNvPr>
          <p:cNvSpPr txBox="1"/>
          <p:nvPr/>
        </p:nvSpPr>
        <p:spPr>
          <a:xfrm>
            <a:off x="1691251" y="4444030"/>
            <a:ext cx="251863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>
                <a:latin typeface="Arial Black" panose="020B0A04020102020204" pitchFamily="34" charset="0"/>
              </a:rPr>
              <a:t>7.5 days</a:t>
            </a:r>
          </a:p>
          <a:p>
            <a:pPr algn="ctr"/>
            <a:r>
              <a:rPr lang="en-GB" dirty="0">
                <a:latin typeface="Arial Black" panose="020B0A04020102020204" pitchFamily="34" charset="0"/>
              </a:rPr>
              <a:t>Average Lifespan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3EE080-902D-764A-B71A-942F65ABC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362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yal Mail MarketReach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E20C18"/>
      </a:accent1>
      <a:accent2>
        <a:srgbClr val="1BACE4"/>
      </a:accent2>
      <a:accent3>
        <a:srgbClr val="EF7E05"/>
      </a:accent3>
      <a:accent4>
        <a:srgbClr val="95C121"/>
      </a:accent4>
      <a:accent5>
        <a:srgbClr val="82CBD4"/>
      </a:accent5>
      <a:accent6>
        <a:srgbClr val="FDC304"/>
      </a:accent6>
      <a:hlink>
        <a:srgbClr val="000000"/>
      </a:hlink>
      <a:folHlink>
        <a:srgbClr val="000000"/>
      </a:folHlink>
    </a:clrScheme>
    <a:fontScheme name="Royal Mail MarketReach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">
    <a:dk1>
      <a:srgbClr val="292929"/>
    </a:dk1>
    <a:lt1>
      <a:srgbClr val="FFFFFF"/>
    </a:lt1>
    <a:dk2>
      <a:srgbClr val="595959"/>
    </a:dk2>
    <a:lt2>
      <a:srgbClr val="7F7F7F"/>
    </a:lt2>
    <a:accent1>
      <a:srgbClr val="EE3129"/>
    </a:accent1>
    <a:accent2>
      <a:srgbClr val="FF0000"/>
    </a:accent2>
    <a:accent3>
      <a:srgbClr val="35A9DD"/>
    </a:accent3>
    <a:accent4>
      <a:srgbClr val="0070C0"/>
    </a:accent4>
    <a:accent5>
      <a:srgbClr val="00B050"/>
    </a:accent5>
    <a:accent6>
      <a:srgbClr val="FF9900"/>
    </a:accent6>
    <a:hlink>
      <a:srgbClr val="FFC000"/>
    </a:hlink>
    <a:folHlink>
      <a:srgbClr val="292929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696</Words>
  <Application>Microsoft Office PowerPoint</Application>
  <PresentationFormat>Widescreen</PresentationFormat>
  <Paragraphs>114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Calibri</vt:lpstr>
      <vt:lpstr>Impact</vt:lpstr>
      <vt:lpstr>Wingdings</vt:lpstr>
      <vt:lpstr>Office Theme</vt:lpstr>
      <vt:lpstr>In uncertain times how brands can build trust</vt:lpstr>
      <vt:lpstr>In uncertain times brands  need to build trust</vt:lpstr>
      <vt:lpstr>The value of mail in uncertain times</vt:lpstr>
      <vt:lpstr>How mail builds trust</vt:lpstr>
      <vt:lpstr>How mail builds credibility</vt:lpstr>
      <vt:lpstr>Mail is valued because it is secure</vt:lpstr>
      <vt:lpstr>Mail is valued because it is private</vt:lpstr>
      <vt:lpstr>With consumers actively avoiding advertising, mail can get your brand noticed</vt:lpstr>
      <vt:lpstr>Jicmail proves that mail is engaged with, kept and revisited </vt:lpstr>
      <vt:lpstr>People pay more attention to mail</vt:lpstr>
      <vt:lpstr>PEOPLE TRUST BRANDS THEY KNOW  &amp; Mail makes a longer lasting impression</vt:lpstr>
      <vt:lpstr>From trust to commercial actions</vt:lpstr>
      <vt:lpstr>Including mail is an excellent way to build trust</vt:lpstr>
      <vt:lpstr>How we can help – what are the uncertainties you are facing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2018-10-03T11:19:32Z</dcterms:created>
  <dcterms:modified xsi:type="dcterms:W3CDTF">2020-03-04T17:42:10Z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0f36f3-41a5-4f45-a6a2-e224f336accd_Enabled">
    <vt:lpwstr>True</vt:lpwstr>
  </property>
  <property fmtid="{D5CDD505-2E9C-101B-9397-08002B2CF9AE}" pid="3" name="MSIP_Label_980f36f3-41a5-4f45-a6a2-e224f336accd_SiteId">
    <vt:lpwstr>7a082108-90dd-41ac-be41-9b8feabee2da</vt:lpwstr>
  </property>
  <property fmtid="{D5CDD505-2E9C-101B-9397-08002B2CF9AE}" pid="4" name="MSIP_Label_980f36f3-41a5-4f45-a6a2-e224f336accd_Owner">
    <vt:lpwstr>amanda.griffiths@royalmail.com</vt:lpwstr>
  </property>
  <property fmtid="{D5CDD505-2E9C-101B-9397-08002B2CF9AE}" pid="5" name="MSIP_Label_980f36f3-41a5-4f45-a6a2-e224f336accd_SetDate">
    <vt:lpwstr>2020-03-04T12:51:15.1685097Z</vt:lpwstr>
  </property>
  <property fmtid="{D5CDD505-2E9C-101B-9397-08002B2CF9AE}" pid="6" name="MSIP_Label_980f36f3-41a5-4f45-a6a2-e224f336accd_Name">
    <vt:lpwstr>Internal</vt:lpwstr>
  </property>
  <property fmtid="{D5CDD505-2E9C-101B-9397-08002B2CF9AE}" pid="7" name="MSIP_Label_980f36f3-41a5-4f45-a6a2-e224f336accd_Application">
    <vt:lpwstr>Microsoft Azure Information Protection</vt:lpwstr>
  </property>
  <property fmtid="{D5CDD505-2E9C-101B-9397-08002B2CF9AE}" pid="8" name="MSIP_Label_980f36f3-41a5-4f45-a6a2-e224f336accd_Extended_MSFT_Method">
    <vt:lpwstr>Automatic</vt:lpwstr>
  </property>
  <property fmtid="{D5CDD505-2E9C-101B-9397-08002B2CF9AE}" pid="9" name="Sensitivity">
    <vt:lpwstr>Internal</vt:lpwstr>
  </property>
</Properties>
</file>