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16"/>
  </p:notesMasterIdLst>
  <p:handoutMasterIdLst>
    <p:handoutMasterId r:id="rId17"/>
  </p:handoutMasterIdLst>
  <p:sldIdLst>
    <p:sldId id="308" r:id="rId2"/>
    <p:sldId id="341" r:id="rId3"/>
    <p:sldId id="342" r:id="rId4"/>
    <p:sldId id="343" r:id="rId5"/>
    <p:sldId id="344" r:id="rId6"/>
    <p:sldId id="346" r:id="rId7"/>
    <p:sldId id="347" r:id="rId8"/>
    <p:sldId id="348" r:id="rId9"/>
    <p:sldId id="1677" r:id="rId10"/>
    <p:sldId id="292" r:id="rId11"/>
    <p:sldId id="4441" r:id="rId12"/>
    <p:sldId id="4442" r:id="rId13"/>
    <p:sldId id="2738" r:id="rId14"/>
    <p:sldId id="288" r:id="rId1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4AAD2-6C72-4E72-8893-5D0815228A99}" v="5" dt="2023-08-11T07:39:00.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6357" autoAdjust="0"/>
  </p:normalViewPr>
  <p:slideViewPr>
    <p:cSldViewPr snapToGrid="0">
      <p:cViewPr varScale="1">
        <p:scale>
          <a:sx n="114" d="100"/>
          <a:sy n="114" d="100"/>
        </p:scale>
        <p:origin x="738" y="84"/>
      </p:cViewPr>
      <p:guideLst>
        <p:guide orient="horz" pos="2160"/>
        <p:guide pos="3840"/>
        <p:guide pos="302"/>
        <p:guide orient="horz" pos="4133"/>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206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11/08/2023</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11/08/2023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a:p>
        </p:txBody>
      </p:sp>
    </p:spTree>
    <p:extLst>
      <p:ext uri="{BB962C8B-B14F-4D97-AF65-F5344CB8AC3E}">
        <p14:creationId xmlns:p14="http://schemas.microsoft.com/office/powerpoint/2010/main" val="406796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20" name="Subtitle 2">
            <a:extLst>
              <a:ext uri="{FF2B5EF4-FFF2-40B4-BE49-F238E27FC236}">
                <a16:creationId xmlns:a16="http://schemas.microsoft.com/office/drawing/2014/main" id="{AC0D4679-B451-ED43-B2CD-E9661A32AF68}"/>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21" name="Title 3">
            <a:extLst>
              <a:ext uri="{FF2B5EF4-FFF2-40B4-BE49-F238E27FC236}">
                <a16:creationId xmlns:a16="http://schemas.microsoft.com/office/drawing/2014/main" id="{357D1814-6C07-3F44-9A66-DF9973E577CC}"/>
              </a:ext>
            </a:extLst>
          </p:cNvPr>
          <p:cNvSpPr>
            <a:spLocks noGrp="1"/>
          </p:cNvSpPr>
          <p:nvPr>
            <p:ph type="title" hasCustomPrompt="1"/>
          </p:nvPr>
        </p:nvSpPr>
        <p:spPr>
          <a:xfrm>
            <a:off x="486000"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6" name="Rectangle 5">
            <a:extLst>
              <a:ext uri="{FF2B5EF4-FFF2-40B4-BE49-F238E27FC236}">
                <a16:creationId xmlns:a16="http://schemas.microsoft.com/office/drawing/2014/main" id="{59165FEB-41E0-457E-B7B9-16F56510B91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2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Paper">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1EA89-EEA3-CF4A-AF2E-BF7A3B7EBB56}"/>
              </a:ext>
            </a:extLst>
          </p:cNvPr>
          <p:cNvSpPr txBox="1"/>
          <p:nvPr userDrawn="1"/>
        </p:nvSpPr>
        <p:spPr>
          <a:xfrm>
            <a:off x="1613766" y="2117122"/>
            <a:ext cx="8964468" cy="584775"/>
          </a:xfrm>
          <a:prstGeom prst="rect">
            <a:avLst/>
          </a:prstGeom>
          <a:noFill/>
        </p:spPr>
        <p:txBody>
          <a:bodyPr wrap="square" rtlCol="0">
            <a:spAutoFit/>
          </a:bodyPr>
          <a:lstStyle/>
          <a:p>
            <a:pPr algn="ctr"/>
            <a:endParaRPr lang="en-US" sz="3200" b="1" dirty="0">
              <a:solidFill>
                <a:schemeClr val="tx1"/>
              </a:solidFill>
              <a:latin typeface="+mj-lt"/>
            </a:endParaRPr>
          </a:p>
        </p:txBody>
      </p:sp>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4" name="Text Placeholder 3">
            <a:extLst>
              <a:ext uri="{FF2B5EF4-FFF2-40B4-BE49-F238E27FC236}">
                <a16:creationId xmlns:a16="http://schemas.microsoft.com/office/drawing/2014/main" id="{934B87C8-4CA8-48B2-A305-D07818E34E78}"/>
              </a:ext>
            </a:extLst>
          </p:cNvPr>
          <p:cNvSpPr>
            <a:spLocks noGrp="1"/>
          </p:cNvSpPr>
          <p:nvPr>
            <p:ph type="body" sz="quarter" idx="10" hasCustomPrompt="1"/>
          </p:nvPr>
        </p:nvSpPr>
        <p:spPr>
          <a:xfrm>
            <a:off x="1599334" y="2302366"/>
            <a:ext cx="8978900" cy="1571625"/>
          </a:xfrm>
          <a:prstGeom prst="rect">
            <a:avLst/>
          </a:prstGeom>
        </p:spPr>
        <p:txBody>
          <a:bodyPr/>
          <a:lstStyle>
            <a:lvl1pPr marL="0" indent="0">
              <a:buNone/>
              <a:defRPr lang="en-US" sz="3600" b="1" kern="1200" dirty="0">
                <a:solidFill>
                  <a:schemeClr val="tx1"/>
                </a:solidFill>
                <a:latin typeface="+mj-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“STATEMENT HERE, WITH OR WITHOUT QUOTE MARKS. STATEMENT HERE WITH OR WITHOUT QUOTE MARKS.”</a:t>
            </a:r>
          </a:p>
        </p:txBody>
      </p:sp>
      <p:sp>
        <p:nvSpPr>
          <p:cNvPr id="5" name="Rectangle 4">
            <a:extLst>
              <a:ext uri="{FF2B5EF4-FFF2-40B4-BE49-F238E27FC236}">
                <a16:creationId xmlns:a16="http://schemas.microsoft.com/office/drawing/2014/main" id="{F515D290-C802-4232-96E3-AE87D079371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ingle Title, Wave Cancellation Mark">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D502F-569E-4D94-A00A-B6B97A7A9388}"/>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6000" y="414000"/>
            <a:ext cx="7982882"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3D323121-0907-4D18-9AA6-4AA7DB3FF77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Single Title, Circle Postmark">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042703"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8042701"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B05EE537-688A-4BD4-A009-AEA69E12BA7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abl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81942" y="1800000"/>
            <a:ext cx="3971525" cy="4567238"/>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7" name="Text Placeholder 6">
            <a:extLst>
              <a:ext uri="{FF2B5EF4-FFF2-40B4-BE49-F238E27FC236}">
                <a16:creationId xmlns:a16="http://schemas.microsoft.com/office/drawing/2014/main" id="{DA6DFA94-8E20-224E-B8CD-EEBA8E3B249F}"/>
              </a:ext>
            </a:extLst>
          </p:cNvPr>
          <p:cNvSpPr>
            <a:spLocks noGrp="1"/>
          </p:cNvSpPr>
          <p:nvPr>
            <p:ph type="body" sz="quarter" idx="14" hasCustomPrompt="1"/>
          </p:nvPr>
        </p:nvSpPr>
        <p:spPr>
          <a:xfrm>
            <a:off x="486000"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Title 1">
            <a:extLst>
              <a:ext uri="{FF2B5EF4-FFF2-40B4-BE49-F238E27FC236}">
                <a16:creationId xmlns:a16="http://schemas.microsoft.com/office/drawing/2014/main" id="{AC4FA247-4B05-413B-AF4C-A3E42B2599F0}"/>
              </a:ext>
            </a:extLst>
          </p:cNvPr>
          <p:cNvSpPr>
            <a:spLocks noGrp="1"/>
          </p:cNvSpPr>
          <p:nvPr>
            <p:ph type="title" hasCustomPrompt="1"/>
          </p:nvPr>
        </p:nvSpPr>
        <p:spPr>
          <a:xfrm>
            <a:off x="485999" y="414000"/>
            <a:ext cx="8482996"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0" name="Rectangle 9">
            <a:extLst>
              <a:ext uri="{FF2B5EF4-FFF2-40B4-BE49-F238E27FC236}">
                <a16:creationId xmlns:a16="http://schemas.microsoft.com/office/drawing/2014/main" id="{8101573C-F4FD-44D8-BA52-80548F91263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39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AF34E-80CD-48A9-A6DC-1C296F6E9CC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52557CD-D8C4-674B-9706-B32952F94378}"/>
              </a:ext>
            </a:extLst>
          </p:cNvPr>
          <p:cNvSpPr/>
          <p:nvPr userDrawn="1"/>
        </p:nvSpPr>
        <p:spPr>
          <a:xfrm>
            <a:off x="0" y="0"/>
            <a:ext cx="12192000" cy="6858000"/>
          </a:xfrm>
          <a:prstGeom prst="rect">
            <a:avLst/>
          </a:prstGeom>
          <a:solidFill>
            <a:srgbClr val="000000">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20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86000" y="2966455"/>
            <a:ext cx="10515600" cy="674228"/>
          </a:xfrm>
          <a:prstGeom prst="rect">
            <a:avLst/>
          </a:prstGeom>
        </p:spPr>
        <p:txBody>
          <a:bodyPr/>
          <a:lstStyle>
            <a:lvl1pPr>
              <a:defRPr sz="4000" b="1">
                <a:solidFill>
                  <a:schemeClr val="bg1"/>
                </a:solidFill>
              </a:defRPr>
            </a:lvl1pPr>
          </a:lstStyle>
          <a:p>
            <a:r>
              <a:rPr lang="en-GB" dirty="0"/>
              <a:t>THANK YOU</a:t>
            </a:r>
            <a:endParaRPr lang="en-US" dirty="0"/>
          </a:p>
        </p:txBody>
      </p:sp>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Tree>
    <p:extLst>
      <p:ext uri="{BB962C8B-B14F-4D97-AF65-F5344CB8AC3E}">
        <p14:creationId xmlns:p14="http://schemas.microsoft.com/office/powerpoint/2010/main" val="311576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99491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70906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C33C4B42-857D-46FB-BE0C-2E6EEEAE1A38}"/>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
        <p:nvSpPr>
          <p:cNvPr id="4" name="Rectangle 3">
            <a:extLst>
              <a:ext uri="{FF2B5EF4-FFF2-40B4-BE49-F238E27FC236}">
                <a16:creationId xmlns:a16="http://schemas.microsoft.com/office/drawing/2014/main" id="{328528B5-4596-4584-BD03-9C298D99D1C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734" r:id="rId2"/>
    <p:sldLayoutId id="2147483723" r:id="rId3"/>
    <p:sldLayoutId id="2147483740" r:id="rId4"/>
    <p:sldLayoutId id="2147483711" r:id="rId5"/>
    <p:sldLayoutId id="2147483749" r:id="rId6"/>
    <p:sldLayoutId id="2147483750" r:id="rId7"/>
    <p:sldLayoutId id="214748375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39.png"/><Relationship Id="rId3"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image" Target="../media/image38.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37.png"/><Relationship Id="rId5" Type="http://schemas.openxmlformats.org/officeDocument/2006/relationships/tags" Target="../tags/tag12.xml"/><Relationship Id="rId15" Type="http://schemas.openxmlformats.org/officeDocument/2006/relationships/hyperlink" Target="https://www.royalmail.com/business/marketing/mail/generic-incentive/programmatic" TargetMode="External"/><Relationship Id="rId10" Type="http://schemas.openxmlformats.org/officeDocument/2006/relationships/image" Target="../media/image36.svg"/><Relationship Id="rId4" Type="http://schemas.openxmlformats.org/officeDocument/2006/relationships/tags" Target="../tags/tag11.xml"/><Relationship Id="rId9" Type="http://schemas.openxmlformats.org/officeDocument/2006/relationships/image" Target="../media/image35.png"/><Relationship Id="rId14"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slideLayout" Target="../slideLayouts/slideLayout8.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fUBFfj21nxE"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hyperlink" Target="http://www.royalmailwholesale.com/"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2.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1.png"/><Relationship Id="rId5" Type="http://schemas.openxmlformats.org/officeDocument/2006/relationships/tags" Target="../tags/tag5.xml"/><Relationship Id="rId10" Type="http://schemas.openxmlformats.org/officeDocument/2006/relationships/image" Target="../media/image30.svg"/><Relationship Id="rId4" Type="http://schemas.openxmlformats.org/officeDocument/2006/relationships/tags" Target="../tags/tag4.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43344F-4270-0943-938B-F3D2F32136A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3FDB515-35DA-42B3-9E15-31441B0BFA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3" name="Title 3">
            <a:extLst>
              <a:ext uri="{FF2B5EF4-FFF2-40B4-BE49-F238E27FC236}">
                <a16:creationId xmlns:a16="http://schemas.microsoft.com/office/drawing/2014/main" id="{795D38B7-0097-554B-9E2A-A3515A6B50C9}"/>
              </a:ext>
            </a:extLst>
          </p:cNvPr>
          <p:cNvSpPr>
            <a:spLocks noGrp="1"/>
          </p:cNvSpPr>
          <p:nvPr>
            <p:ph type="title"/>
          </p:nvPr>
        </p:nvSpPr>
        <p:spPr>
          <a:xfrm>
            <a:off x="427758" y="2839298"/>
            <a:ext cx="7842611" cy="1971494"/>
          </a:xfrm>
        </p:spPr>
        <p:txBody>
          <a:bodyPr/>
          <a:lstStyle/>
          <a:p>
            <a:r>
              <a:rPr lang="en-GB" dirty="0"/>
              <a:t>PROGRAMMATIC MAIL – RETARGETING, PERSONALISED MAIL FOR REAL PERFORMANCE</a:t>
            </a:r>
          </a:p>
        </p:txBody>
      </p:sp>
      <p:sp>
        <p:nvSpPr>
          <p:cNvPr id="6" name="Text Placeholder 3">
            <a:extLst>
              <a:ext uri="{FF2B5EF4-FFF2-40B4-BE49-F238E27FC236}">
                <a16:creationId xmlns:a16="http://schemas.microsoft.com/office/drawing/2014/main" id="{49B02398-12D5-445B-997B-C14AE8BCF1B6}"/>
              </a:ext>
            </a:extLst>
          </p:cNvPr>
          <p:cNvSpPr>
            <a:spLocks noGrp="1"/>
          </p:cNvSpPr>
          <p:nvPr>
            <p:ph type="body" sz="quarter" idx="10"/>
          </p:nvPr>
        </p:nvSpPr>
        <p:spPr>
          <a:xfrm>
            <a:off x="539996" y="4550631"/>
            <a:ext cx="11140874" cy="241784"/>
          </a:xfrm>
        </p:spPr>
        <p:txBody>
          <a:bodyPr lIns="0" tIns="0" rIns="0" bIns="0" anchor="t">
            <a:noAutofit/>
          </a:bodyPr>
          <a:lstStyle/>
          <a:p>
            <a:r>
              <a:rPr lang="en-US" dirty="0">
                <a:latin typeface="Calibri"/>
                <a:cs typeface="Calibri"/>
              </a:rPr>
              <a:t>August 2023</a:t>
            </a:r>
            <a:endParaRPr lang="en-US" dirty="0"/>
          </a:p>
        </p:txBody>
      </p:sp>
    </p:spTree>
    <p:extLst>
      <p:ext uri="{BB962C8B-B14F-4D97-AF65-F5344CB8AC3E}">
        <p14:creationId xmlns:p14="http://schemas.microsoft.com/office/powerpoint/2010/main" val="421664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F983A-B40D-4672-9BFE-C4B9E2035339}"/>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3" name="Title 2">
            <a:extLst>
              <a:ext uri="{FF2B5EF4-FFF2-40B4-BE49-F238E27FC236}">
                <a16:creationId xmlns:a16="http://schemas.microsoft.com/office/drawing/2014/main" id="{58C2BE7B-BFCD-483E-AC38-04D9046CAA7D}"/>
              </a:ext>
            </a:extLst>
          </p:cNvPr>
          <p:cNvSpPr>
            <a:spLocks noGrp="1"/>
          </p:cNvSpPr>
          <p:nvPr>
            <p:ph type="title"/>
          </p:nvPr>
        </p:nvSpPr>
        <p:spPr/>
        <p:txBody>
          <a:bodyPr/>
          <a:lstStyle/>
          <a:p>
            <a:r>
              <a:rPr lang="en-GB" dirty="0"/>
              <a:t>Validation process</a:t>
            </a:r>
          </a:p>
        </p:txBody>
      </p:sp>
      <p:sp>
        <p:nvSpPr>
          <p:cNvPr id="4" name="Text Placeholder 3">
            <a:extLst>
              <a:ext uri="{FF2B5EF4-FFF2-40B4-BE49-F238E27FC236}">
                <a16:creationId xmlns:a16="http://schemas.microsoft.com/office/drawing/2014/main" id="{A0783D06-FAA4-41EA-B40A-11B4D9E11868}"/>
              </a:ext>
            </a:extLst>
          </p:cNvPr>
          <p:cNvSpPr>
            <a:spLocks noGrp="1"/>
          </p:cNvSpPr>
          <p:nvPr>
            <p:ph type="body" sz="quarter" idx="11"/>
          </p:nvPr>
        </p:nvSpPr>
        <p:spPr/>
        <p:txBody>
          <a:bodyPr/>
          <a:lstStyle/>
          <a:p>
            <a:r>
              <a:rPr lang="en-GB" dirty="0"/>
              <a:t>Data sharing requirements</a:t>
            </a:r>
          </a:p>
        </p:txBody>
      </p:sp>
      <p:sp>
        <p:nvSpPr>
          <p:cNvPr id="5" name="Content Placeholder 4">
            <a:extLst>
              <a:ext uri="{FF2B5EF4-FFF2-40B4-BE49-F238E27FC236}">
                <a16:creationId xmlns:a16="http://schemas.microsoft.com/office/drawing/2014/main" id="{E72CD57D-0A68-47B2-8B4C-D008AD0387BE}"/>
              </a:ext>
            </a:extLst>
          </p:cNvPr>
          <p:cNvSpPr>
            <a:spLocks noGrp="1"/>
          </p:cNvSpPr>
          <p:nvPr>
            <p:ph sz="quarter" idx="13"/>
          </p:nvPr>
        </p:nvSpPr>
        <p:spPr/>
        <p:txBody>
          <a:bodyPr/>
          <a:lstStyle/>
          <a:p>
            <a:pPr marR="91440" fontAlgn="base">
              <a:lnSpc>
                <a:spcPts val="1800"/>
              </a:lnSpc>
              <a:spcBef>
                <a:spcPts val="580"/>
              </a:spcBef>
              <a:spcAft>
                <a:spcPts val="0"/>
              </a:spcAft>
            </a:pPr>
            <a:r>
              <a:rPr lang="en-US" sz="1800" dirty="0"/>
              <a:t>When eligible </a:t>
            </a:r>
            <a:r>
              <a:rPr lang="en-US" dirty="0"/>
              <a:t>i</a:t>
            </a:r>
            <a:r>
              <a:rPr lang="en-US" sz="1800" dirty="0"/>
              <a:t>tems are posted a weekly spreadsheet must be shared with Royal Mail in a format we will provide to you which shows:</a:t>
            </a:r>
          </a:p>
          <a:p>
            <a:pPr marR="91440" fontAlgn="base">
              <a:lnSpc>
                <a:spcPts val="1800"/>
              </a:lnSpc>
              <a:spcBef>
                <a:spcPts val="580"/>
              </a:spcBef>
              <a:spcAft>
                <a:spcPts val="0"/>
              </a:spcAft>
            </a:pPr>
            <a:endParaRPr lang="en-US" sz="1800"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the number of eligible Items posted on behalf of each brand</a:t>
            </a:r>
            <a:endParaRPr lang="en-GB"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the UCID and SCID used to post the Programmatic Advertising Mail </a:t>
            </a:r>
            <a:endParaRPr lang="en-GB"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unique reference identifiers that link to all eligible items posted</a:t>
            </a:r>
            <a:endParaRPr lang="en-GB" dirty="0"/>
          </a:p>
          <a:p>
            <a:pPr marR="91440" fontAlgn="base">
              <a:lnSpc>
                <a:spcPts val="1800"/>
              </a:lnSpc>
              <a:spcBef>
                <a:spcPts val="580"/>
              </a:spcBef>
              <a:spcAft>
                <a:spcPts val="0"/>
              </a:spcAft>
            </a:pPr>
            <a:endParaRPr lang="en-US" sz="1800" dirty="0"/>
          </a:p>
          <a:p>
            <a:pPr marR="91440" fontAlgn="base">
              <a:lnSpc>
                <a:spcPts val="1800"/>
              </a:lnSpc>
              <a:spcBef>
                <a:spcPts val="580"/>
              </a:spcBef>
              <a:spcAft>
                <a:spcPts val="0"/>
              </a:spcAft>
            </a:pPr>
            <a:r>
              <a:rPr lang="en-US" sz="1800" dirty="0"/>
              <a:t>Upon request from Royal Mail this will need to be supported with A/B samples (seeds) of the creative which has been used in the Programmatic Advertising Mail posted</a:t>
            </a:r>
          </a:p>
        </p:txBody>
      </p:sp>
      <p:sp>
        <p:nvSpPr>
          <p:cNvPr id="6" name="TextBox 5">
            <a:extLst>
              <a:ext uri="{FF2B5EF4-FFF2-40B4-BE49-F238E27FC236}">
                <a16:creationId xmlns:a16="http://schemas.microsoft.com/office/drawing/2014/main" id="{A03D3E2F-1E18-4BA1-816D-75D1028D379F}"/>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356945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DE91-F921-4DBA-BD51-28827ED34ECC}"/>
              </a:ext>
            </a:extLst>
          </p:cNvPr>
          <p:cNvSpPr>
            <a:spLocks noGrp="1"/>
          </p:cNvSpPr>
          <p:nvPr>
            <p:ph type="title"/>
          </p:nvPr>
        </p:nvSpPr>
        <p:spPr/>
        <p:txBody>
          <a:bodyPr/>
          <a:lstStyle/>
          <a:p>
            <a:r>
              <a:rPr lang="en-GB" dirty="0"/>
              <a:t>OFFER DATES</a:t>
            </a:r>
          </a:p>
        </p:txBody>
      </p:sp>
      <p:sp>
        <p:nvSpPr>
          <p:cNvPr id="3" name="Text Placeholder 2">
            <a:extLst>
              <a:ext uri="{FF2B5EF4-FFF2-40B4-BE49-F238E27FC236}">
                <a16:creationId xmlns:a16="http://schemas.microsoft.com/office/drawing/2014/main" id="{2AE7F57F-F59E-4B77-96C5-552FA50C173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E1E52A3-242E-4AFC-8F94-C61FD634B7E2}"/>
              </a:ext>
            </a:extLst>
          </p:cNvPr>
          <p:cNvSpPr>
            <a:spLocks noGrp="1"/>
          </p:cNvSpPr>
          <p:nvPr>
            <p:ph type="sldNum" sz="quarter" idx="15"/>
          </p:nvPr>
        </p:nvSpPr>
        <p:spPr/>
        <p:txBody>
          <a:bodyPr/>
          <a:lstStyle/>
          <a:p>
            <a:fld id="{3787542D-5C6B-4EB3-96EB-9B37C3D5D2F8}" type="slidenum">
              <a:rPr lang="en-GB" smtClean="0"/>
              <a:t>11</a:t>
            </a:fld>
            <a:endParaRPr lang="en-GB" dirty="0"/>
          </a:p>
        </p:txBody>
      </p:sp>
      <p:pic>
        <p:nvPicPr>
          <p:cNvPr id="7" name="Content Placeholder 6" descr="Flip calendar outline">
            <a:extLst>
              <a:ext uri="{FF2B5EF4-FFF2-40B4-BE49-F238E27FC236}">
                <a16:creationId xmlns:a16="http://schemas.microsoft.com/office/drawing/2014/main" id="{708193F4-7703-4746-AF7E-08D51BBD723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0125" y="2209029"/>
            <a:ext cx="2371719" cy="2371719"/>
          </a:xfrm>
        </p:spPr>
      </p:pic>
      <p:sp>
        <p:nvSpPr>
          <p:cNvPr id="9" name="TextBox 8">
            <a:extLst>
              <a:ext uri="{FF2B5EF4-FFF2-40B4-BE49-F238E27FC236}">
                <a16:creationId xmlns:a16="http://schemas.microsoft.com/office/drawing/2014/main" id="{0735AF87-D7F3-4FD6-BE60-9F186F1FFD90}"/>
              </a:ext>
            </a:extLst>
          </p:cNvPr>
          <p:cNvSpPr txBox="1"/>
          <p:nvPr/>
        </p:nvSpPr>
        <p:spPr>
          <a:xfrm>
            <a:off x="2459508" y="3426667"/>
            <a:ext cx="1412951" cy="646331"/>
          </a:xfrm>
          <a:prstGeom prst="rect">
            <a:avLst/>
          </a:prstGeom>
          <a:noFill/>
        </p:spPr>
        <p:txBody>
          <a:bodyPr wrap="none" rtlCol="0">
            <a:spAutoFit/>
          </a:bodyPr>
          <a:lstStyle/>
          <a:p>
            <a:pPr algn="ctr"/>
            <a:r>
              <a:rPr lang="en-GB" b="1" dirty="0"/>
              <a:t>3 November </a:t>
            </a:r>
          </a:p>
          <a:p>
            <a:pPr algn="ctr"/>
            <a:r>
              <a:rPr lang="en-GB" b="1" dirty="0"/>
              <a:t>2023</a:t>
            </a:r>
          </a:p>
        </p:txBody>
      </p:sp>
      <p:sp>
        <p:nvSpPr>
          <p:cNvPr id="10" name="TextBox 9">
            <a:extLst>
              <a:ext uri="{FF2B5EF4-FFF2-40B4-BE49-F238E27FC236}">
                <a16:creationId xmlns:a16="http://schemas.microsoft.com/office/drawing/2014/main" id="{A4CEAF62-6C1D-4BB6-BAFB-3A6115EACE06}"/>
              </a:ext>
            </a:extLst>
          </p:cNvPr>
          <p:cNvSpPr txBox="1"/>
          <p:nvPr/>
        </p:nvSpPr>
        <p:spPr>
          <a:xfrm>
            <a:off x="2214569" y="4411524"/>
            <a:ext cx="1902830" cy="369332"/>
          </a:xfrm>
          <a:prstGeom prst="rect">
            <a:avLst/>
          </a:prstGeom>
          <a:noFill/>
        </p:spPr>
        <p:txBody>
          <a:bodyPr wrap="none" rtlCol="0">
            <a:spAutoFit/>
          </a:bodyPr>
          <a:lstStyle/>
          <a:p>
            <a:pPr algn="ctr"/>
            <a:r>
              <a:rPr lang="en-GB" dirty="0"/>
              <a:t>Applications open</a:t>
            </a:r>
          </a:p>
        </p:txBody>
      </p:sp>
      <p:pic>
        <p:nvPicPr>
          <p:cNvPr id="11" name="Content Placeholder 6" descr="Flip calendar outline">
            <a:extLst>
              <a:ext uri="{FF2B5EF4-FFF2-40B4-BE49-F238E27FC236}">
                <a16:creationId xmlns:a16="http://schemas.microsoft.com/office/drawing/2014/main" id="{54CCA594-C82F-469B-B442-78EBD539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486" y="2226510"/>
            <a:ext cx="2371719" cy="2371719"/>
          </a:xfrm>
          <a:prstGeom prst="rect">
            <a:avLst/>
          </a:prstGeom>
        </p:spPr>
      </p:pic>
      <p:sp>
        <p:nvSpPr>
          <p:cNvPr id="12" name="TextBox 11">
            <a:extLst>
              <a:ext uri="{FF2B5EF4-FFF2-40B4-BE49-F238E27FC236}">
                <a16:creationId xmlns:a16="http://schemas.microsoft.com/office/drawing/2014/main" id="{E397E206-5996-457D-9541-ADE0CC97B800}"/>
              </a:ext>
            </a:extLst>
          </p:cNvPr>
          <p:cNvSpPr txBox="1"/>
          <p:nvPr/>
        </p:nvSpPr>
        <p:spPr>
          <a:xfrm>
            <a:off x="4983575" y="3412370"/>
            <a:ext cx="1505540" cy="646331"/>
          </a:xfrm>
          <a:prstGeom prst="rect">
            <a:avLst/>
          </a:prstGeom>
          <a:noFill/>
        </p:spPr>
        <p:txBody>
          <a:bodyPr wrap="none" rtlCol="0">
            <a:spAutoFit/>
          </a:bodyPr>
          <a:lstStyle/>
          <a:p>
            <a:pPr algn="ctr"/>
            <a:r>
              <a:rPr lang="en-GB" b="1" dirty="0"/>
              <a:t>29 December </a:t>
            </a:r>
          </a:p>
          <a:p>
            <a:pPr algn="ctr"/>
            <a:r>
              <a:rPr lang="en-GB" b="1" dirty="0"/>
              <a:t>2023</a:t>
            </a:r>
          </a:p>
        </p:txBody>
      </p:sp>
      <p:sp>
        <p:nvSpPr>
          <p:cNvPr id="13" name="TextBox 12">
            <a:extLst>
              <a:ext uri="{FF2B5EF4-FFF2-40B4-BE49-F238E27FC236}">
                <a16:creationId xmlns:a16="http://schemas.microsoft.com/office/drawing/2014/main" id="{FEA0293F-A0E1-4CF4-981C-6AFD52533455}"/>
              </a:ext>
            </a:extLst>
          </p:cNvPr>
          <p:cNvSpPr txBox="1"/>
          <p:nvPr/>
        </p:nvSpPr>
        <p:spPr>
          <a:xfrm>
            <a:off x="4912339" y="4330810"/>
            <a:ext cx="1648015" cy="369332"/>
          </a:xfrm>
          <a:prstGeom prst="rect">
            <a:avLst/>
          </a:prstGeom>
          <a:noFill/>
        </p:spPr>
        <p:txBody>
          <a:bodyPr wrap="none" rtlCol="0">
            <a:spAutoFit/>
          </a:bodyPr>
          <a:lstStyle/>
          <a:p>
            <a:pPr algn="ctr"/>
            <a:r>
              <a:rPr lang="en-GB" dirty="0"/>
              <a:t>Last application</a:t>
            </a:r>
          </a:p>
        </p:txBody>
      </p:sp>
      <p:pic>
        <p:nvPicPr>
          <p:cNvPr id="14" name="Content Placeholder 6" descr="Flip calendar outline">
            <a:extLst>
              <a:ext uri="{FF2B5EF4-FFF2-40B4-BE49-F238E27FC236}">
                <a16:creationId xmlns:a16="http://schemas.microsoft.com/office/drawing/2014/main" id="{D7BA772B-B6F4-47EF-95D8-9512659783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9275" y="2242580"/>
            <a:ext cx="2371719" cy="2371719"/>
          </a:xfrm>
          <a:prstGeom prst="rect">
            <a:avLst/>
          </a:prstGeom>
        </p:spPr>
      </p:pic>
      <p:sp>
        <p:nvSpPr>
          <p:cNvPr id="15" name="TextBox 14">
            <a:extLst>
              <a:ext uri="{FF2B5EF4-FFF2-40B4-BE49-F238E27FC236}">
                <a16:creationId xmlns:a16="http://schemas.microsoft.com/office/drawing/2014/main" id="{8CBD46FE-92D4-4765-85F1-640446951EB3}"/>
              </a:ext>
            </a:extLst>
          </p:cNvPr>
          <p:cNvSpPr txBox="1"/>
          <p:nvPr/>
        </p:nvSpPr>
        <p:spPr>
          <a:xfrm>
            <a:off x="7664313" y="4346880"/>
            <a:ext cx="1301638" cy="369332"/>
          </a:xfrm>
          <a:prstGeom prst="rect">
            <a:avLst/>
          </a:prstGeom>
          <a:noFill/>
        </p:spPr>
        <p:txBody>
          <a:bodyPr wrap="none" rtlCol="0">
            <a:spAutoFit/>
          </a:bodyPr>
          <a:lstStyle/>
          <a:p>
            <a:pPr algn="ctr"/>
            <a:r>
              <a:rPr lang="en-GB" dirty="0"/>
              <a:t>Last posting</a:t>
            </a:r>
          </a:p>
        </p:txBody>
      </p:sp>
      <p:sp>
        <p:nvSpPr>
          <p:cNvPr id="16" name="TextBox 15">
            <a:extLst>
              <a:ext uri="{FF2B5EF4-FFF2-40B4-BE49-F238E27FC236}">
                <a16:creationId xmlns:a16="http://schemas.microsoft.com/office/drawing/2014/main" id="{55BDA4A2-A325-497E-93D0-650AA12C8330}"/>
              </a:ext>
            </a:extLst>
          </p:cNvPr>
          <p:cNvSpPr txBox="1"/>
          <p:nvPr/>
        </p:nvSpPr>
        <p:spPr>
          <a:xfrm>
            <a:off x="7562362" y="3404220"/>
            <a:ext cx="1505540" cy="646331"/>
          </a:xfrm>
          <a:prstGeom prst="rect">
            <a:avLst/>
          </a:prstGeom>
          <a:noFill/>
        </p:spPr>
        <p:txBody>
          <a:bodyPr wrap="none" rtlCol="0">
            <a:spAutoFit/>
          </a:bodyPr>
          <a:lstStyle/>
          <a:p>
            <a:pPr algn="ctr"/>
            <a:r>
              <a:rPr lang="en-GB" b="1" dirty="0"/>
              <a:t>28 December </a:t>
            </a:r>
          </a:p>
          <a:p>
            <a:pPr algn="ctr"/>
            <a:r>
              <a:rPr lang="en-GB" b="1" dirty="0"/>
              <a:t>2024</a:t>
            </a:r>
          </a:p>
        </p:txBody>
      </p:sp>
      <p:sp>
        <p:nvSpPr>
          <p:cNvPr id="17" name="TextBox 16">
            <a:extLst>
              <a:ext uri="{FF2B5EF4-FFF2-40B4-BE49-F238E27FC236}">
                <a16:creationId xmlns:a16="http://schemas.microsoft.com/office/drawing/2014/main" id="{FC37866D-D136-4DF0-B65F-E3FAD5C9CB98}"/>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255642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until 3 February 2023</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WORK WITH AN </a:t>
            </a:r>
          </a:p>
          <a:p>
            <a:pPr lvl="0" algn="ctr">
              <a:defRPr/>
            </a:pPr>
            <a:r>
              <a:rPr lang="en-GB" sz="1400" b="1" dirty="0"/>
              <a:t>ACCESS PROVIDER</a:t>
            </a:r>
          </a:p>
          <a:p>
            <a:pPr lvl="0" algn="ctr">
              <a:defRPr/>
            </a:pPr>
            <a:r>
              <a:rPr lang="en-GB" sz="1400" dirty="0">
                <a:solidFill>
                  <a:prstClr val="black">
                    <a:lumMod val="85000"/>
                    <a:lumOff val="15000"/>
                  </a:prstClr>
                </a:solidFill>
              </a:rPr>
              <a:t>They will need to have signed a Programmatic Advertising Mail side-agreement with Royal Mail.</a:t>
            </a:r>
          </a:p>
          <a:p>
            <a:pPr lvl="0" algn="ctr">
              <a:defRPr/>
            </a:pPr>
            <a:r>
              <a:rPr lang="en-GB" sz="1400" dirty="0">
                <a:solidFill>
                  <a:prstClr val="black">
                    <a:lumMod val="85000"/>
                    <a:lumOff val="15000"/>
                  </a:prstClr>
                </a:solidFill>
              </a:rPr>
              <a:t>.</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84153" y="4070281"/>
            <a:ext cx="1992725" cy="1169551"/>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 and provide the daily Programmatic supporting information </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2246769"/>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review our billing data monthly and pay out credits once a month which will be confirmed by email or utilise existing advertising mail product codes.</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Tree>
    <p:extLst>
      <p:ext uri="{BB962C8B-B14F-4D97-AF65-F5344CB8AC3E}">
        <p14:creationId xmlns:p14="http://schemas.microsoft.com/office/powerpoint/2010/main" val="370539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a:xfrm>
            <a:off x="9105903" y="5869515"/>
            <a:ext cx="2743200" cy="365125"/>
          </a:xfrm>
        </p:spPr>
        <p:txBody>
          <a:bodyPr/>
          <a:lstStyle/>
          <a:p>
            <a:fld id="{3787542D-5C6B-4EB3-96EB-9B37C3D5D2F8}" type="slidenum">
              <a:rPr lang="en-GB" smtClean="0"/>
              <a:t>13</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136897" y="1899189"/>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mail will qualify for the incentive?</a:t>
            </a:r>
          </a:p>
        </p:txBody>
      </p:sp>
      <p:sp>
        <p:nvSpPr>
          <p:cNvPr id="8" name="Rectangle 7">
            <a:extLst>
              <a:ext uri="{FF2B5EF4-FFF2-40B4-BE49-F238E27FC236}">
                <a16:creationId xmlns:a16="http://schemas.microsoft.com/office/drawing/2014/main" id="{479FD801-511B-424E-A566-306D261E6245}"/>
              </a:ext>
            </a:extLst>
          </p:cNvPr>
          <p:cNvSpPr/>
          <p:nvPr/>
        </p:nvSpPr>
        <p:spPr>
          <a:xfrm>
            <a:off x="4942098" y="1899189"/>
            <a:ext cx="6527748" cy="79755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GB" sz="1600" dirty="0">
                <a:solidFill>
                  <a:schemeClr val="tx1"/>
                </a:solidFill>
              </a:rPr>
              <a:t>You can send Letters or Large Letters up to 250g in trays that meet the definition of Programmatic Mail detailed in the terms and conditions.</a:t>
            </a:r>
          </a:p>
        </p:txBody>
      </p:sp>
      <p:sp>
        <p:nvSpPr>
          <p:cNvPr id="9" name="Rectangle 8">
            <a:extLst>
              <a:ext uri="{FF2B5EF4-FFF2-40B4-BE49-F238E27FC236}">
                <a16:creationId xmlns:a16="http://schemas.microsoft.com/office/drawing/2014/main" id="{A96CEC97-FE44-4C01-8C32-F652BDB85593}"/>
              </a:ext>
            </a:extLst>
          </p:cNvPr>
          <p:cNvSpPr/>
          <p:nvPr/>
        </p:nvSpPr>
        <p:spPr>
          <a:xfrm>
            <a:off x="1136897" y="2692855"/>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4942098" y="2692855"/>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136897" y="3479897"/>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postal services are eligible?</a:t>
            </a:r>
          </a:p>
        </p:txBody>
      </p:sp>
      <p:sp>
        <p:nvSpPr>
          <p:cNvPr id="12" name="Rectangle 11">
            <a:extLst>
              <a:ext uri="{FF2B5EF4-FFF2-40B4-BE49-F238E27FC236}">
                <a16:creationId xmlns:a16="http://schemas.microsoft.com/office/drawing/2014/main" id="{46930332-51C5-4A92-B5BA-D3E4EF33D77B}"/>
              </a:ext>
            </a:extLst>
          </p:cNvPr>
          <p:cNvSpPr/>
          <p:nvPr/>
        </p:nvSpPr>
        <p:spPr>
          <a:xfrm>
            <a:off x="4942098" y="3479897"/>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Mailmark Advertising Mail and Business Mail, Mailmark Economy Adverting Mail and Business Mail. Items up to 250g posted in trays.</a:t>
            </a:r>
          </a:p>
        </p:txBody>
      </p:sp>
      <p:sp>
        <p:nvSpPr>
          <p:cNvPr id="13" name="Rectangle 12">
            <a:extLst>
              <a:ext uri="{FF2B5EF4-FFF2-40B4-BE49-F238E27FC236}">
                <a16:creationId xmlns:a16="http://schemas.microsoft.com/office/drawing/2014/main" id="{D39F1A4C-57BA-4043-9CA1-32D94A7FE455}"/>
              </a:ext>
            </a:extLst>
          </p:cNvPr>
          <p:cNvSpPr/>
          <p:nvPr/>
        </p:nvSpPr>
        <p:spPr>
          <a:xfrm>
            <a:off x="1136897" y="4277449"/>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How do I apply for credits?</a:t>
            </a:r>
          </a:p>
        </p:txBody>
      </p:sp>
      <p:sp>
        <p:nvSpPr>
          <p:cNvPr id="14" name="Rectangle 13">
            <a:extLst>
              <a:ext uri="{FF2B5EF4-FFF2-40B4-BE49-F238E27FC236}">
                <a16:creationId xmlns:a16="http://schemas.microsoft.com/office/drawing/2014/main" id="{1DBE3ED3-AAE0-4D15-A8F9-BD6074CBF47B}"/>
              </a:ext>
            </a:extLst>
          </p:cNvPr>
          <p:cNvSpPr/>
          <p:nvPr/>
        </p:nvSpPr>
        <p:spPr>
          <a:xfrm>
            <a:off x="4942098" y="4277449"/>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GB" sz="1600" dirty="0">
                <a:solidFill>
                  <a:schemeClr val="tx1"/>
                </a:solidFill>
              </a:rPr>
              <a:t>You do not need to apply for your credits. We will use the data provided in your accepted application to calculate the credits earned. Credits will be paid monthly. </a:t>
            </a:r>
          </a:p>
        </p:txBody>
      </p:sp>
      <p:sp>
        <p:nvSpPr>
          <p:cNvPr id="19" name="Rectangle 18">
            <a:extLst>
              <a:ext uri="{FF2B5EF4-FFF2-40B4-BE49-F238E27FC236}">
                <a16:creationId xmlns:a16="http://schemas.microsoft.com/office/drawing/2014/main" id="{9774816F-905E-4870-9451-FC0CB5A3123A}"/>
              </a:ext>
            </a:extLst>
          </p:cNvPr>
          <p:cNvSpPr/>
          <p:nvPr/>
        </p:nvSpPr>
        <p:spPr>
          <a:xfrm>
            <a:off x="4942098" y="5075002"/>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must post a minimum of 50k eligible items over 12 months and we will  support up to 1m mail items.</a:t>
            </a: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485999" y="2029815"/>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2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485999" y="2816857"/>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485999" y="3603899"/>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12"/>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1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485999" y="440145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9"/>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10"/>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11"/>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Help" descr="{&quot;Key&quot;:&quot;POWER_USER_SHAPE_ICON&quot;,&quot;Value&quot;:&quot;POWER_USER_SHAPE_ICON_STYLE_1&quot;}">
            <a:extLst>
              <a:ext uri="{FF2B5EF4-FFF2-40B4-BE49-F238E27FC236}">
                <a16:creationId xmlns:a16="http://schemas.microsoft.com/office/drawing/2014/main" id="{BC7563F6-4606-46B2-A014-50EFA0EB44C4}"/>
              </a:ext>
            </a:extLst>
          </p:cNvPr>
          <p:cNvGrpSpPr>
            <a:grpSpLocks noChangeAspect="1"/>
          </p:cNvGrpSpPr>
          <p:nvPr>
            <p:custDataLst>
              <p:tags r:id="rId5"/>
            </p:custDataLst>
          </p:nvPr>
        </p:nvGrpSpPr>
        <p:grpSpPr bwMode="auto">
          <a:xfrm>
            <a:off x="485999" y="5199004"/>
            <a:ext cx="541434" cy="542925"/>
            <a:chOff x="44" y="44"/>
            <a:chExt cx="363" cy="364"/>
          </a:xfrm>
          <a:solidFill>
            <a:schemeClr val="accent4"/>
          </a:solidFill>
        </p:grpSpPr>
        <p:sp>
          <p:nvSpPr>
            <p:cNvPr id="38" name="Help">
              <a:extLst>
                <a:ext uri="{FF2B5EF4-FFF2-40B4-BE49-F238E27FC236}">
                  <a16:creationId xmlns:a16="http://schemas.microsoft.com/office/drawing/2014/main" id="{CD217CEB-7152-454C-A659-4073BD5CBF52}"/>
                </a:ext>
              </a:extLst>
            </p:cNvPr>
            <p:cNvSpPr>
              <a:spLocks noChangeArrowheads="1"/>
            </p:cNvSpPr>
            <p:nvPr>
              <p:custDataLst>
                <p:tags r:id="rId6"/>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Help">
              <a:extLst>
                <a:ext uri="{FF2B5EF4-FFF2-40B4-BE49-F238E27FC236}">
                  <a16:creationId xmlns:a16="http://schemas.microsoft.com/office/drawing/2014/main" id="{9E3D8B15-43EA-4490-BF71-FAE05149BE6C}"/>
                </a:ext>
              </a:extLst>
            </p:cNvPr>
            <p:cNvSpPr>
              <a:spLocks noEditPoints="1"/>
            </p:cNvSpPr>
            <p:nvPr>
              <p:custDataLst>
                <p:tags r:id="rId7"/>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Help">
              <a:extLst>
                <a:ext uri="{FF2B5EF4-FFF2-40B4-BE49-F238E27FC236}">
                  <a16:creationId xmlns:a16="http://schemas.microsoft.com/office/drawing/2014/main" id="{74B908AB-C786-4973-B550-9F6FCF44657E}"/>
                </a:ext>
              </a:extLst>
            </p:cNvPr>
            <p:cNvSpPr>
              <a:spLocks/>
            </p:cNvSpPr>
            <p:nvPr>
              <p:custDataLst>
                <p:tags r:id="rId8"/>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41" name="Rectangle 40">
            <a:extLst>
              <a:ext uri="{FF2B5EF4-FFF2-40B4-BE49-F238E27FC236}">
                <a16:creationId xmlns:a16="http://schemas.microsoft.com/office/drawing/2014/main" id="{9D4DE243-2828-4F97-8C0C-ABDE1A5ECF6A}"/>
              </a:ext>
            </a:extLst>
          </p:cNvPr>
          <p:cNvSpPr/>
          <p:nvPr/>
        </p:nvSpPr>
        <p:spPr>
          <a:xfrm>
            <a:off x="1136897" y="5068377"/>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Is there a volume requirement?</a:t>
            </a:r>
          </a:p>
        </p:txBody>
      </p:sp>
    </p:spTree>
    <p:extLst>
      <p:ext uri="{BB962C8B-B14F-4D97-AF65-F5344CB8AC3E}">
        <p14:creationId xmlns:p14="http://schemas.microsoft.com/office/powerpoint/2010/main" val="80828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2460B-D756-4D7B-9240-6CA71408BE7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a:extLst>
              <a:ext uri="{FF2B5EF4-FFF2-40B4-BE49-F238E27FC236}">
                <a16:creationId xmlns:a16="http://schemas.microsoft.com/office/drawing/2014/main" id="{AD64A09D-E1C2-4967-924E-F999C7722E7E}"/>
              </a:ext>
            </a:extLst>
          </p:cNvPr>
          <p:cNvSpPr>
            <a:spLocks noGrp="1"/>
          </p:cNvSpPr>
          <p:nvPr>
            <p:ph type="subTitle" idx="1"/>
          </p:nvPr>
        </p:nvSpPr>
        <p:spPr/>
        <p:txBody>
          <a:bodyPr/>
          <a:lstStyle/>
          <a:p>
            <a:r>
              <a:rPr lang="en-GB" dirty="0"/>
              <a:t>www.marketreach.co.uk</a:t>
            </a:r>
          </a:p>
          <a:p>
            <a:endParaRPr lang="en-GB" dirty="0"/>
          </a:p>
        </p:txBody>
      </p:sp>
      <p:sp>
        <p:nvSpPr>
          <p:cNvPr id="3" name="Title 2">
            <a:extLst>
              <a:ext uri="{FF2B5EF4-FFF2-40B4-BE49-F238E27FC236}">
                <a16:creationId xmlns:a16="http://schemas.microsoft.com/office/drawing/2014/main" id="{3401D87F-A61C-46EC-868B-E120930CA0AA}"/>
              </a:ext>
            </a:extLst>
          </p:cNvPr>
          <p:cNvSpPr>
            <a:spLocks noGrp="1"/>
          </p:cNvSpPr>
          <p:nvPr>
            <p:ph type="title"/>
          </p:nvPr>
        </p:nvSpPr>
        <p:spPr>
          <a:xfrm>
            <a:off x="403806" y="2966455"/>
            <a:ext cx="10515600" cy="674228"/>
          </a:xfrm>
        </p:spPr>
        <p:txBody>
          <a:bodyPr/>
          <a:lstStyle/>
          <a:p>
            <a:r>
              <a:rPr lang="en-GB" dirty="0"/>
              <a:t>THANK YOU</a:t>
            </a:r>
          </a:p>
        </p:txBody>
      </p:sp>
    </p:spTree>
    <p:extLst>
      <p:ext uri="{BB962C8B-B14F-4D97-AF65-F5344CB8AC3E}">
        <p14:creationId xmlns:p14="http://schemas.microsoft.com/office/powerpoint/2010/main" val="138801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5BCAF-B343-486E-AF53-F815B703BF9A}"/>
              </a:ext>
            </a:extLst>
          </p:cNvPr>
          <p:cNvSpPr>
            <a:spLocks noGrp="1"/>
          </p:cNvSpPr>
          <p:nvPr>
            <p:ph type="body" sz="quarter" idx="10"/>
          </p:nvPr>
        </p:nvSpPr>
        <p:spPr>
          <a:xfrm>
            <a:off x="2081899" y="2313010"/>
            <a:ext cx="8030243" cy="1211025"/>
          </a:xfrm>
        </p:spPr>
        <p:txBody>
          <a:bodyPr/>
          <a:lstStyle/>
          <a:p>
            <a:pPr algn="ctr">
              <a:lnSpc>
                <a:spcPct val="100000"/>
              </a:lnSpc>
            </a:pPr>
            <a:r>
              <a:rPr lang="en-GB" sz="2800" dirty="0"/>
              <a:t>Programmatic mail combines online and physical channels in a way that is likely to significantly improve ROI.</a:t>
            </a:r>
          </a:p>
        </p:txBody>
      </p:sp>
      <p:sp>
        <p:nvSpPr>
          <p:cNvPr id="3" name="TextBox 2">
            <a:extLst>
              <a:ext uri="{FF2B5EF4-FFF2-40B4-BE49-F238E27FC236}">
                <a16:creationId xmlns:a16="http://schemas.microsoft.com/office/drawing/2014/main" id="{E55E2FC4-DD0F-4CAC-8F8B-AFB3DE6401C6}"/>
              </a:ext>
            </a:extLst>
          </p:cNvPr>
          <p:cNvSpPr txBox="1"/>
          <p:nvPr/>
        </p:nvSpPr>
        <p:spPr>
          <a:xfrm>
            <a:off x="7711754" y="6429548"/>
            <a:ext cx="4303552" cy="215444"/>
          </a:xfrm>
          <a:prstGeom prst="rect">
            <a:avLst/>
          </a:prstGeom>
          <a:noFill/>
        </p:spPr>
        <p:txBody>
          <a:bodyPr wrap="square" rtlCol="0">
            <a:spAutoFit/>
          </a:bodyPr>
          <a:lstStyle/>
          <a:p>
            <a:pPr algn="r"/>
            <a:r>
              <a:rPr lang="en-GB" sz="800" b="1" dirty="0">
                <a:solidFill>
                  <a:schemeClr val="bg1">
                    <a:lumMod val="50000"/>
                  </a:schemeClr>
                </a:solidFill>
              </a:rPr>
              <a:t>Source:</a:t>
            </a:r>
            <a:r>
              <a:rPr lang="en-GB" sz="800" dirty="0">
                <a:solidFill>
                  <a:schemeClr val="bg1">
                    <a:lumMod val="50000"/>
                  </a:schemeClr>
                </a:solidFill>
              </a:rPr>
              <a:t> </a:t>
            </a:r>
            <a:r>
              <a:rPr lang="en-GB" sz="800" dirty="0" err="1">
                <a:solidFill>
                  <a:schemeClr val="bg1">
                    <a:lumMod val="50000"/>
                  </a:schemeClr>
                </a:solidFill>
              </a:rPr>
              <a:t>Emailmonday</a:t>
            </a:r>
            <a:r>
              <a:rPr lang="en-GB" sz="800" dirty="0">
                <a:solidFill>
                  <a:schemeClr val="bg1">
                    <a:lumMod val="50000"/>
                  </a:schemeClr>
                </a:solidFill>
              </a:rPr>
              <a:t> “The Ultimate Marketing Automation Stats” (2019)</a:t>
            </a:r>
          </a:p>
        </p:txBody>
      </p:sp>
      <p:pic>
        <p:nvPicPr>
          <p:cNvPr id="4" name="Picture 3">
            <a:extLst>
              <a:ext uri="{FF2B5EF4-FFF2-40B4-BE49-F238E27FC236}">
                <a16:creationId xmlns:a16="http://schemas.microsoft.com/office/drawing/2014/main" id="{BD4D8372-B9B0-4232-8362-94DCDFA802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2170" y="4653515"/>
            <a:ext cx="1422720" cy="718474"/>
          </a:xfrm>
          <a:prstGeom prst="rect">
            <a:avLst/>
          </a:prstGeom>
        </p:spPr>
      </p:pic>
      <p:sp>
        <p:nvSpPr>
          <p:cNvPr id="7" name="Text Placeholder 1">
            <a:extLst>
              <a:ext uri="{FF2B5EF4-FFF2-40B4-BE49-F238E27FC236}">
                <a16:creationId xmlns:a16="http://schemas.microsoft.com/office/drawing/2014/main" id="{ED621BE0-211D-3645-A3F0-8E1F906E04C8}"/>
              </a:ext>
            </a:extLst>
          </p:cNvPr>
          <p:cNvSpPr txBox="1">
            <a:spLocks/>
          </p:cNvSpPr>
          <p:nvPr/>
        </p:nvSpPr>
        <p:spPr>
          <a:xfrm>
            <a:off x="2081899" y="3627618"/>
            <a:ext cx="8030243" cy="4041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dirty="0">
                <a:latin typeface="Calibri" panose="020F0502020204030204" pitchFamily="34" charset="0"/>
                <a:cs typeface="Calibri" panose="020F0502020204030204" pitchFamily="34" charset="0"/>
              </a:rPr>
              <a:t>Mark Cripps, CMO</a:t>
            </a:r>
          </a:p>
        </p:txBody>
      </p:sp>
      <p:sp>
        <p:nvSpPr>
          <p:cNvPr id="8" name="Rectangle 7">
            <a:extLst>
              <a:ext uri="{FF2B5EF4-FFF2-40B4-BE49-F238E27FC236}">
                <a16:creationId xmlns:a16="http://schemas.microsoft.com/office/drawing/2014/main" id="{3520CBB9-840E-EA43-A7E8-821DEA329C9F}"/>
              </a:ext>
            </a:extLst>
          </p:cNvPr>
          <p:cNvSpPr/>
          <p:nvPr/>
        </p:nvSpPr>
        <p:spPr>
          <a:xfrm>
            <a:off x="1643865" y="1972638"/>
            <a:ext cx="8931025" cy="2465798"/>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1BB4B3F-83AA-C64F-A070-741E4128933D}"/>
              </a:ext>
            </a:extLst>
          </p:cNvPr>
          <p:cNvSpPr/>
          <p:nvPr/>
        </p:nvSpPr>
        <p:spPr>
          <a:xfrm>
            <a:off x="5712431" y="1757560"/>
            <a:ext cx="780836" cy="45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
            <a:extLst>
              <a:ext uri="{FF2B5EF4-FFF2-40B4-BE49-F238E27FC236}">
                <a16:creationId xmlns:a16="http://schemas.microsoft.com/office/drawing/2014/main" id="{1479F8F6-B0D9-CD4B-88DD-32BF3A85BFF8}"/>
              </a:ext>
            </a:extLst>
          </p:cNvPr>
          <p:cNvSpPr txBox="1">
            <a:spLocks/>
          </p:cNvSpPr>
          <p:nvPr/>
        </p:nvSpPr>
        <p:spPr>
          <a:xfrm>
            <a:off x="2081899" y="1341644"/>
            <a:ext cx="8030243" cy="7735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500" dirty="0"/>
              <a:t>“</a:t>
            </a:r>
          </a:p>
        </p:txBody>
      </p:sp>
      <p:sp>
        <p:nvSpPr>
          <p:cNvPr id="11" name="Rectangle 10">
            <a:extLst>
              <a:ext uri="{FF2B5EF4-FFF2-40B4-BE49-F238E27FC236}">
                <a16:creationId xmlns:a16="http://schemas.microsoft.com/office/drawing/2014/main" id="{FE6EA144-C5DF-594C-9B7A-1A651C6C13C1}"/>
              </a:ext>
            </a:extLst>
          </p:cNvPr>
          <p:cNvSpPr/>
          <p:nvPr/>
        </p:nvSpPr>
        <p:spPr>
          <a:xfrm>
            <a:off x="5712431" y="4212501"/>
            <a:ext cx="780836" cy="115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
            <a:extLst>
              <a:ext uri="{FF2B5EF4-FFF2-40B4-BE49-F238E27FC236}">
                <a16:creationId xmlns:a16="http://schemas.microsoft.com/office/drawing/2014/main" id="{B2A02DA0-BB73-3E47-84F8-B0D2D36F24A1}"/>
              </a:ext>
            </a:extLst>
          </p:cNvPr>
          <p:cNvSpPr txBox="1">
            <a:spLocks/>
          </p:cNvSpPr>
          <p:nvPr/>
        </p:nvSpPr>
        <p:spPr>
          <a:xfrm>
            <a:off x="2081899" y="3870924"/>
            <a:ext cx="8030243" cy="8508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500" dirty="0"/>
              <a:t>”</a:t>
            </a:r>
          </a:p>
        </p:txBody>
      </p:sp>
    </p:spTree>
    <p:extLst>
      <p:ext uri="{BB962C8B-B14F-4D97-AF65-F5344CB8AC3E}">
        <p14:creationId xmlns:p14="http://schemas.microsoft.com/office/powerpoint/2010/main" val="254263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2"/>
            <a:extLst>
              <a:ext uri="{FF2B5EF4-FFF2-40B4-BE49-F238E27FC236}">
                <a16:creationId xmlns:a16="http://schemas.microsoft.com/office/drawing/2014/main" id="{ABE89324-77D4-47EB-B216-5CD558822DB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2368926" y="1664449"/>
            <a:ext cx="7425572" cy="4132684"/>
          </a:xfrm>
          <a:prstGeom prst="rect">
            <a:avLst/>
          </a:prstGeom>
        </p:spPr>
      </p:pic>
      <p:sp>
        <p:nvSpPr>
          <p:cNvPr id="3" name="Title 2">
            <a:extLst>
              <a:ext uri="{FF2B5EF4-FFF2-40B4-BE49-F238E27FC236}">
                <a16:creationId xmlns:a16="http://schemas.microsoft.com/office/drawing/2014/main" id="{AD41E012-CC98-4854-897A-2428EA809936}"/>
              </a:ext>
            </a:extLst>
          </p:cNvPr>
          <p:cNvSpPr>
            <a:spLocks noGrp="1"/>
          </p:cNvSpPr>
          <p:nvPr>
            <p:ph type="title"/>
          </p:nvPr>
        </p:nvSpPr>
        <p:spPr/>
        <p:txBody>
          <a:bodyPr/>
          <a:lstStyle/>
          <a:p>
            <a:r>
              <a:rPr lang="en-GB" dirty="0"/>
              <a:t>SO, DOES IT WORK?</a:t>
            </a:r>
          </a:p>
        </p:txBody>
      </p:sp>
      <p:pic>
        <p:nvPicPr>
          <p:cNvPr id="5" name="Picture 4">
            <a:hlinkClick r:id="rId2"/>
            <a:extLst>
              <a:ext uri="{FF2B5EF4-FFF2-40B4-BE49-F238E27FC236}">
                <a16:creationId xmlns:a16="http://schemas.microsoft.com/office/drawing/2014/main" id="{61DA9FD2-CA83-4944-B96D-5992F6D287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13384" y="3229138"/>
            <a:ext cx="2765232" cy="559403"/>
          </a:xfrm>
          <a:prstGeom prst="rect">
            <a:avLst/>
          </a:prstGeom>
        </p:spPr>
      </p:pic>
    </p:spTree>
    <p:extLst>
      <p:ext uri="{BB962C8B-B14F-4D97-AF65-F5344CB8AC3E}">
        <p14:creationId xmlns:p14="http://schemas.microsoft.com/office/powerpoint/2010/main" val="179354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2EFD8-89E7-44DD-B74F-5A072BED9831}"/>
              </a:ext>
            </a:extLst>
          </p:cNvPr>
          <p:cNvSpPr>
            <a:spLocks noGrp="1"/>
          </p:cNvSpPr>
          <p:nvPr>
            <p:ph type="title"/>
          </p:nvPr>
        </p:nvSpPr>
        <p:spPr>
          <a:xfrm>
            <a:off x="486000" y="414000"/>
            <a:ext cx="10219140" cy="475686"/>
          </a:xfrm>
        </p:spPr>
        <p:txBody>
          <a:bodyPr/>
          <a:lstStyle/>
          <a:p>
            <a:r>
              <a:rPr lang="en-GB" dirty="0"/>
              <a:t>IT CAN FULFIL MULTIPLE OBJECTIVES FOR BRANDS</a:t>
            </a:r>
          </a:p>
        </p:txBody>
      </p:sp>
      <p:sp>
        <p:nvSpPr>
          <p:cNvPr id="4" name="Text Placeholder 3">
            <a:extLst>
              <a:ext uri="{FF2B5EF4-FFF2-40B4-BE49-F238E27FC236}">
                <a16:creationId xmlns:a16="http://schemas.microsoft.com/office/drawing/2014/main" id="{04A80445-E9EC-4048-AD3D-28B8D78C7404}"/>
              </a:ext>
            </a:extLst>
          </p:cNvPr>
          <p:cNvSpPr>
            <a:spLocks noGrp="1"/>
          </p:cNvSpPr>
          <p:nvPr>
            <p:ph type="body" sz="quarter" idx="11"/>
          </p:nvPr>
        </p:nvSpPr>
        <p:spPr>
          <a:xfrm>
            <a:off x="485775" y="1029501"/>
            <a:ext cx="7051449" cy="267229"/>
          </a:xfrm>
        </p:spPr>
        <p:txBody>
          <a:bodyPr/>
          <a:lstStyle/>
          <a:p>
            <a:r>
              <a:rPr lang="en-GB" dirty="0"/>
              <a:t>From offline retargeting to lifecycle management</a:t>
            </a:r>
          </a:p>
        </p:txBody>
      </p:sp>
      <p:sp>
        <p:nvSpPr>
          <p:cNvPr id="8" name="TextBox 7">
            <a:extLst>
              <a:ext uri="{FF2B5EF4-FFF2-40B4-BE49-F238E27FC236}">
                <a16:creationId xmlns:a16="http://schemas.microsoft.com/office/drawing/2014/main" id="{B17DF271-B4C0-FC4F-8F3A-F218DA6AD791}"/>
              </a:ext>
            </a:extLst>
          </p:cNvPr>
          <p:cNvSpPr txBox="1"/>
          <p:nvPr/>
        </p:nvSpPr>
        <p:spPr>
          <a:xfrm>
            <a:off x="1767155"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Browse Abandonment</a:t>
            </a:r>
          </a:p>
        </p:txBody>
      </p:sp>
      <p:sp>
        <p:nvSpPr>
          <p:cNvPr id="9" name="TextBox 8">
            <a:extLst>
              <a:ext uri="{FF2B5EF4-FFF2-40B4-BE49-F238E27FC236}">
                <a16:creationId xmlns:a16="http://schemas.microsoft.com/office/drawing/2014/main" id="{F3AF8F3B-269D-F147-A2E0-1AE0FD7A322D}"/>
              </a:ext>
            </a:extLst>
          </p:cNvPr>
          <p:cNvSpPr txBox="1"/>
          <p:nvPr/>
        </p:nvSpPr>
        <p:spPr>
          <a:xfrm>
            <a:off x="4243226"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Quote Abandonment</a:t>
            </a:r>
          </a:p>
        </p:txBody>
      </p:sp>
      <p:sp>
        <p:nvSpPr>
          <p:cNvPr id="10" name="TextBox 9">
            <a:extLst>
              <a:ext uri="{FF2B5EF4-FFF2-40B4-BE49-F238E27FC236}">
                <a16:creationId xmlns:a16="http://schemas.microsoft.com/office/drawing/2014/main" id="{0C09B24D-BFEA-7941-836F-C46E8BA62543}"/>
              </a:ext>
            </a:extLst>
          </p:cNvPr>
          <p:cNvSpPr txBox="1"/>
          <p:nvPr/>
        </p:nvSpPr>
        <p:spPr>
          <a:xfrm>
            <a:off x="6667928"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Next Best Product</a:t>
            </a:r>
          </a:p>
        </p:txBody>
      </p:sp>
      <p:sp>
        <p:nvSpPr>
          <p:cNvPr id="11" name="TextBox 10">
            <a:extLst>
              <a:ext uri="{FF2B5EF4-FFF2-40B4-BE49-F238E27FC236}">
                <a16:creationId xmlns:a16="http://schemas.microsoft.com/office/drawing/2014/main" id="{9CD92B11-87FD-DB40-83DF-6FE58F76E075}"/>
              </a:ext>
            </a:extLst>
          </p:cNvPr>
          <p:cNvSpPr txBox="1"/>
          <p:nvPr/>
        </p:nvSpPr>
        <p:spPr>
          <a:xfrm>
            <a:off x="8928242"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Email Non-Responders</a:t>
            </a:r>
          </a:p>
        </p:txBody>
      </p:sp>
      <p:sp>
        <p:nvSpPr>
          <p:cNvPr id="12" name="TextBox 11">
            <a:extLst>
              <a:ext uri="{FF2B5EF4-FFF2-40B4-BE49-F238E27FC236}">
                <a16:creationId xmlns:a16="http://schemas.microsoft.com/office/drawing/2014/main" id="{1789B8D0-B0DF-5B4F-BF6A-048E1A95D326}"/>
              </a:ext>
            </a:extLst>
          </p:cNvPr>
          <p:cNvSpPr txBox="1"/>
          <p:nvPr/>
        </p:nvSpPr>
        <p:spPr>
          <a:xfrm>
            <a:off x="1797977"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Email Non-Permissible</a:t>
            </a:r>
          </a:p>
        </p:txBody>
      </p:sp>
      <p:sp>
        <p:nvSpPr>
          <p:cNvPr id="13" name="TextBox 12">
            <a:extLst>
              <a:ext uri="{FF2B5EF4-FFF2-40B4-BE49-F238E27FC236}">
                <a16:creationId xmlns:a16="http://schemas.microsoft.com/office/drawing/2014/main" id="{89CE42EB-EF5A-AB44-BACC-0A69A0FE34D5}"/>
              </a:ext>
            </a:extLst>
          </p:cNvPr>
          <p:cNvSpPr txBox="1"/>
          <p:nvPr/>
        </p:nvSpPr>
        <p:spPr>
          <a:xfrm>
            <a:off x="4325419"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High Value Customers</a:t>
            </a:r>
          </a:p>
        </p:txBody>
      </p:sp>
      <p:sp>
        <p:nvSpPr>
          <p:cNvPr id="14" name="TextBox 13">
            <a:extLst>
              <a:ext uri="{FF2B5EF4-FFF2-40B4-BE49-F238E27FC236}">
                <a16:creationId xmlns:a16="http://schemas.microsoft.com/office/drawing/2014/main" id="{B78473F1-0D8F-1B46-B622-11D65427D3F5}"/>
              </a:ext>
            </a:extLst>
          </p:cNvPr>
          <p:cNvSpPr txBox="1"/>
          <p:nvPr/>
        </p:nvSpPr>
        <p:spPr>
          <a:xfrm>
            <a:off x="6709023"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Customer Milestones</a:t>
            </a:r>
          </a:p>
        </p:txBody>
      </p:sp>
      <p:sp>
        <p:nvSpPr>
          <p:cNvPr id="15" name="TextBox 14">
            <a:extLst>
              <a:ext uri="{FF2B5EF4-FFF2-40B4-BE49-F238E27FC236}">
                <a16:creationId xmlns:a16="http://schemas.microsoft.com/office/drawing/2014/main" id="{9490E1F7-B4BA-1E42-AD64-F62151A444A5}"/>
              </a:ext>
            </a:extLst>
          </p:cNvPr>
          <p:cNvSpPr txBox="1"/>
          <p:nvPr/>
        </p:nvSpPr>
        <p:spPr>
          <a:xfrm>
            <a:off x="8825499"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Lapsed Customers</a:t>
            </a:r>
          </a:p>
        </p:txBody>
      </p:sp>
      <p:pic>
        <p:nvPicPr>
          <p:cNvPr id="17" name="Picture 16" descr="Icon&#10;&#10;Description automatically generated">
            <a:extLst>
              <a:ext uri="{FF2B5EF4-FFF2-40B4-BE49-F238E27FC236}">
                <a16:creationId xmlns:a16="http://schemas.microsoft.com/office/drawing/2014/main" id="{A882DEB5-B5F7-504C-B5DA-E5DEE22760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7214" y="2024225"/>
            <a:ext cx="977898" cy="977898"/>
          </a:xfrm>
          <a:prstGeom prst="rect">
            <a:avLst/>
          </a:prstGeom>
        </p:spPr>
      </p:pic>
      <p:pic>
        <p:nvPicPr>
          <p:cNvPr id="19" name="Picture 18" descr="Icon&#10;&#10;Description automatically generated">
            <a:extLst>
              <a:ext uri="{FF2B5EF4-FFF2-40B4-BE49-F238E27FC236}">
                <a16:creationId xmlns:a16="http://schemas.microsoft.com/office/drawing/2014/main" id="{F93EE131-88CD-1747-A95A-A26B7DBB54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6129" y="2055378"/>
            <a:ext cx="1365119" cy="977898"/>
          </a:xfrm>
          <a:prstGeom prst="rect">
            <a:avLst/>
          </a:prstGeom>
        </p:spPr>
      </p:pic>
      <p:pic>
        <p:nvPicPr>
          <p:cNvPr id="21" name="Picture 20" descr="Logo&#10;&#10;Description automatically generated">
            <a:extLst>
              <a:ext uri="{FF2B5EF4-FFF2-40B4-BE49-F238E27FC236}">
                <a16:creationId xmlns:a16="http://schemas.microsoft.com/office/drawing/2014/main" id="{B351FE3F-7953-764A-AF93-CA0B964C8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128" y="1881886"/>
            <a:ext cx="1181353" cy="1161664"/>
          </a:xfrm>
          <a:prstGeom prst="rect">
            <a:avLst/>
          </a:prstGeom>
        </p:spPr>
      </p:pic>
      <p:pic>
        <p:nvPicPr>
          <p:cNvPr id="23" name="Picture 22" descr="A picture containing dark, lit, night&#10;&#10;Description automatically generated">
            <a:extLst>
              <a:ext uri="{FF2B5EF4-FFF2-40B4-BE49-F238E27FC236}">
                <a16:creationId xmlns:a16="http://schemas.microsoft.com/office/drawing/2014/main" id="{1D21FCFF-991E-E040-974F-5D71D2F980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1866" y="2136028"/>
            <a:ext cx="1004149" cy="872888"/>
          </a:xfrm>
          <a:prstGeom prst="rect">
            <a:avLst/>
          </a:prstGeom>
        </p:spPr>
      </p:pic>
      <p:pic>
        <p:nvPicPr>
          <p:cNvPr id="25" name="Picture 24" descr="Logo&#10;&#10;Description automatically generated">
            <a:extLst>
              <a:ext uri="{FF2B5EF4-FFF2-40B4-BE49-F238E27FC236}">
                <a16:creationId xmlns:a16="http://schemas.microsoft.com/office/drawing/2014/main" id="{B8B405CD-714D-5B40-87AE-68E9ED901C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0705" y="4293355"/>
            <a:ext cx="925393" cy="925393"/>
          </a:xfrm>
          <a:prstGeom prst="rect">
            <a:avLst/>
          </a:prstGeom>
        </p:spPr>
      </p:pic>
      <p:pic>
        <p:nvPicPr>
          <p:cNvPr id="27" name="Picture 26" descr="Icon&#10;&#10;Description automatically generated">
            <a:extLst>
              <a:ext uri="{FF2B5EF4-FFF2-40B4-BE49-F238E27FC236}">
                <a16:creationId xmlns:a16="http://schemas.microsoft.com/office/drawing/2014/main" id="{B52E95A2-D184-024D-9C25-0964C205A3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9855" y="4196908"/>
            <a:ext cx="781006" cy="1010713"/>
          </a:xfrm>
          <a:prstGeom prst="rect">
            <a:avLst/>
          </a:prstGeom>
        </p:spPr>
      </p:pic>
      <p:pic>
        <p:nvPicPr>
          <p:cNvPr id="29" name="Picture 28" descr="A picture containing text, light, traffic&#10;&#10;Description automatically generated">
            <a:extLst>
              <a:ext uri="{FF2B5EF4-FFF2-40B4-BE49-F238E27FC236}">
                <a16:creationId xmlns:a16="http://schemas.microsoft.com/office/drawing/2014/main" id="{3A22AE45-9470-1147-BF4B-3098B75CA5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0263" y="4202369"/>
            <a:ext cx="1063217" cy="1017276"/>
          </a:xfrm>
          <a:prstGeom prst="rect">
            <a:avLst/>
          </a:prstGeom>
        </p:spPr>
      </p:pic>
      <p:pic>
        <p:nvPicPr>
          <p:cNvPr id="31" name="Picture 30" descr="Logo&#10;&#10;Description automatically generated">
            <a:extLst>
              <a:ext uri="{FF2B5EF4-FFF2-40B4-BE49-F238E27FC236}">
                <a16:creationId xmlns:a16="http://schemas.microsoft.com/office/drawing/2014/main" id="{BBF80546-46B1-AC4E-B088-CDE062DCA6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04398" y="4250304"/>
            <a:ext cx="931956" cy="938519"/>
          </a:xfrm>
          <a:prstGeom prst="rect">
            <a:avLst/>
          </a:prstGeom>
        </p:spPr>
      </p:pic>
    </p:spTree>
    <p:extLst>
      <p:ext uri="{BB962C8B-B14F-4D97-AF65-F5344CB8AC3E}">
        <p14:creationId xmlns:p14="http://schemas.microsoft.com/office/powerpoint/2010/main" val="264063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7C1BB-3BBF-431D-9E01-E633E9B35BB8}"/>
              </a:ext>
            </a:extLst>
          </p:cNvPr>
          <p:cNvSpPr>
            <a:spLocks noGrp="1"/>
          </p:cNvSpPr>
          <p:nvPr>
            <p:ph type="title"/>
          </p:nvPr>
        </p:nvSpPr>
        <p:spPr>
          <a:xfrm>
            <a:off x="485999" y="414000"/>
            <a:ext cx="8314051" cy="475686"/>
          </a:xfrm>
        </p:spPr>
        <p:txBody>
          <a:bodyPr/>
          <a:lstStyle/>
          <a:p>
            <a:r>
              <a:rPr lang="en-GB" dirty="0"/>
              <a:t>The end-to-end campaign process</a:t>
            </a:r>
          </a:p>
        </p:txBody>
      </p:sp>
      <p:sp>
        <p:nvSpPr>
          <p:cNvPr id="4" name="Text Placeholder 3">
            <a:extLst>
              <a:ext uri="{FF2B5EF4-FFF2-40B4-BE49-F238E27FC236}">
                <a16:creationId xmlns:a16="http://schemas.microsoft.com/office/drawing/2014/main" id="{0ADBCAC0-05A4-432A-9431-6125DEDC2E9A}"/>
              </a:ext>
            </a:extLst>
          </p:cNvPr>
          <p:cNvSpPr>
            <a:spLocks noGrp="1"/>
          </p:cNvSpPr>
          <p:nvPr>
            <p:ph type="body" sz="quarter" idx="11"/>
          </p:nvPr>
        </p:nvSpPr>
        <p:spPr/>
        <p:txBody>
          <a:bodyPr/>
          <a:lstStyle/>
          <a:p>
            <a:r>
              <a:rPr lang="en-GB" dirty="0"/>
              <a:t>Programmatic mail</a:t>
            </a:r>
          </a:p>
        </p:txBody>
      </p:sp>
      <p:sp>
        <p:nvSpPr>
          <p:cNvPr id="2" name="TextBox 1">
            <a:extLst>
              <a:ext uri="{FF2B5EF4-FFF2-40B4-BE49-F238E27FC236}">
                <a16:creationId xmlns:a16="http://schemas.microsoft.com/office/drawing/2014/main" id="{E37B53A0-A8A9-9F47-96A1-2666EDB97476}"/>
              </a:ext>
            </a:extLst>
          </p:cNvPr>
          <p:cNvSpPr txBox="1"/>
          <p:nvPr/>
        </p:nvSpPr>
        <p:spPr>
          <a:xfrm>
            <a:off x="863029" y="3595955"/>
            <a:ext cx="1623317" cy="1169551"/>
          </a:xfrm>
          <a:prstGeom prst="rect">
            <a:avLst/>
          </a:prstGeom>
          <a:noFill/>
        </p:spPr>
        <p:txBody>
          <a:bodyPr wrap="square" rtlCol="0">
            <a:spAutoFit/>
          </a:bodyPr>
          <a:lstStyle/>
          <a:p>
            <a:r>
              <a:rPr lang="en-GB" sz="1400" dirty="0"/>
              <a:t>Brand X determines &amp; agrees campaign objective with programmatic mail partner</a:t>
            </a:r>
          </a:p>
        </p:txBody>
      </p:sp>
      <p:sp>
        <p:nvSpPr>
          <p:cNvPr id="8" name="TextBox 7">
            <a:extLst>
              <a:ext uri="{FF2B5EF4-FFF2-40B4-BE49-F238E27FC236}">
                <a16:creationId xmlns:a16="http://schemas.microsoft.com/office/drawing/2014/main" id="{1EF6DAAE-2BC7-1742-BFCB-4FF0561A9862}"/>
              </a:ext>
            </a:extLst>
          </p:cNvPr>
          <p:cNvSpPr txBox="1"/>
          <p:nvPr/>
        </p:nvSpPr>
        <p:spPr>
          <a:xfrm>
            <a:off x="3102795" y="3595955"/>
            <a:ext cx="1623317" cy="954107"/>
          </a:xfrm>
          <a:prstGeom prst="rect">
            <a:avLst/>
          </a:prstGeom>
          <a:noFill/>
        </p:spPr>
        <p:txBody>
          <a:bodyPr wrap="square" rtlCol="0">
            <a:spAutoFit/>
          </a:bodyPr>
          <a:lstStyle/>
          <a:p>
            <a:r>
              <a:rPr lang="en-GB" sz="1400" dirty="0"/>
              <a:t>Programmatic mail partner sets up tagging on brand X website</a:t>
            </a:r>
          </a:p>
        </p:txBody>
      </p:sp>
      <p:sp>
        <p:nvSpPr>
          <p:cNvPr id="9" name="TextBox 8">
            <a:extLst>
              <a:ext uri="{FF2B5EF4-FFF2-40B4-BE49-F238E27FC236}">
                <a16:creationId xmlns:a16="http://schemas.microsoft.com/office/drawing/2014/main" id="{85413B1D-C595-5047-9B3C-6B25054C8E7C}"/>
              </a:ext>
            </a:extLst>
          </p:cNvPr>
          <p:cNvSpPr txBox="1"/>
          <p:nvPr/>
        </p:nvSpPr>
        <p:spPr>
          <a:xfrm>
            <a:off x="5486400" y="3595955"/>
            <a:ext cx="1623317" cy="738664"/>
          </a:xfrm>
          <a:prstGeom prst="rect">
            <a:avLst/>
          </a:prstGeom>
          <a:noFill/>
        </p:spPr>
        <p:txBody>
          <a:bodyPr wrap="square" rtlCol="0">
            <a:spAutoFit/>
          </a:bodyPr>
          <a:lstStyle/>
          <a:p>
            <a:r>
              <a:rPr lang="en-GB" sz="1400" dirty="0"/>
              <a:t>Brand X 1</a:t>
            </a:r>
            <a:r>
              <a:rPr lang="en-GB" sz="1400" baseline="30000" dirty="0"/>
              <a:t>st</a:t>
            </a:r>
            <a:r>
              <a:rPr lang="en-GB" sz="1400" dirty="0"/>
              <a:t> party data uploaded to a portal</a:t>
            </a:r>
          </a:p>
        </p:txBody>
      </p:sp>
      <p:sp>
        <p:nvSpPr>
          <p:cNvPr id="10" name="TextBox 9">
            <a:extLst>
              <a:ext uri="{FF2B5EF4-FFF2-40B4-BE49-F238E27FC236}">
                <a16:creationId xmlns:a16="http://schemas.microsoft.com/office/drawing/2014/main" id="{056A7DD4-BF1A-2549-9557-471E4E9AFD4A}"/>
              </a:ext>
            </a:extLst>
          </p:cNvPr>
          <p:cNvSpPr txBox="1"/>
          <p:nvPr/>
        </p:nvSpPr>
        <p:spPr>
          <a:xfrm>
            <a:off x="5486400" y="4335694"/>
            <a:ext cx="1623317" cy="307777"/>
          </a:xfrm>
          <a:prstGeom prst="rect">
            <a:avLst/>
          </a:prstGeom>
          <a:noFill/>
        </p:spPr>
        <p:txBody>
          <a:bodyPr wrap="square" rtlCol="0">
            <a:spAutoFit/>
          </a:bodyPr>
          <a:lstStyle/>
          <a:p>
            <a:r>
              <a:rPr lang="en-GB" sz="1400" b="1" dirty="0"/>
              <a:t>OR</a:t>
            </a:r>
          </a:p>
        </p:txBody>
      </p:sp>
      <p:sp>
        <p:nvSpPr>
          <p:cNvPr id="11" name="TextBox 10">
            <a:extLst>
              <a:ext uri="{FF2B5EF4-FFF2-40B4-BE49-F238E27FC236}">
                <a16:creationId xmlns:a16="http://schemas.microsoft.com/office/drawing/2014/main" id="{F90D0540-16AD-AC48-99A0-55808562E8F0}"/>
              </a:ext>
            </a:extLst>
          </p:cNvPr>
          <p:cNvSpPr txBox="1"/>
          <p:nvPr/>
        </p:nvSpPr>
        <p:spPr>
          <a:xfrm>
            <a:off x="5486400" y="4664467"/>
            <a:ext cx="1623317" cy="954107"/>
          </a:xfrm>
          <a:prstGeom prst="rect">
            <a:avLst/>
          </a:prstGeom>
          <a:noFill/>
        </p:spPr>
        <p:txBody>
          <a:bodyPr wrap="square" rtlCol="0">
            <a:spAutoFit/>
          </a:bodyPr>
          <a:lstStyle/>
          <a:p>
            <a:r>
              <a:rPr lang="en-GB" sz="1400" dirty="0"/>
              <a:t>Tags capture customer information prior to abandonment</a:t>
            </a:r>
          </a:p>
        </p:txBody>
      </p:sp>
      <p:sp>
        <p:nvSpPr>
          <p:cNvPr id="12" name="TextBox 11">
            <a:extLst>
              <a:ext uri="{FF2B5EF4-FFF2-40B4-BE49-F238E27FC236}">
                <a16:creationId xmlns:a16="http://schemas.microsoft.com/office/drawing/2014/main" id="{B5BFC8B8-0880-D04C-8717-CAC19A680836}"/>
              </a:ext>
            </a:extLst>
          </p:cNvPr>
          <p:cNvSpPr txBox="1"/>
          <p:nvPr/>
        </p:nvSpPr>
        <p:spPr>
          <a:xfrm>
            <a:off x="7849456" y="3595955"/>
            <a:ext cx="1623317" cy="1169551"/>
          </a:xfrm>
          <a:prstGeom prst="rect">
            <a:avLst/>
          </a:prstGeom>
          <a:noFill/>
        </p:spPr>
        <p:txBody>
          <a:bodyPr wrap="square" rtlCol="0">
            <a:spAutoFit/>
          </a:bodyPr>
          <a:lstStyle/>
          <a:p>
            <a:r>
              <a:rPr lang="en-GB" sz="1400" dirty="0"/>
              <a:t>Customer behaviour triggers timely, relevant &amp; personalised mailing</a:t>
            </a:r>
          </a:p>
        </p:txBody>
      </p:sp>
      <p:sp>
        <p:nvSpPr>
          <p:cNvPr id="13" name="TextBox 12">
            <a:extLst>
              <a:ext uri="{FF2B5EF4-FFF2-40B4-BE49-F238E27FC236}">
                <a16:creationId xmlns:a16="http://schemas.microsoft.com/office/drawing/2014/main" id="{306028B2-640B-6949-858C-1FF44B47FC11}"/>
              </a:ext>
            </a:extLst>
          </p:cNvPr>
          <p:cNvSpPr txBox="1"/>
          <p:nvPr/>
        </p:nvSpPr>
        <p:spPr>
          <a:xfrm>
            <a:off x="9811820" y="3595955"/>
            <a:ext cx="1623317" cy="1169551"/>
          </a:xfrm>
          <a:prstGeom prst="rect">
            <a:avLst/>
          </a:prstGeom>
          <a:noFill/>
        </p:spPr>
        <p:txBody>
          <a:bodyPr wrap="square" rtlCol="0">
            <a:spAutoFit/>
          </a:bodyPr>
          <a:lstStyle/>
          <a:p>
            <a:r>
              <a:rPr lang="en-GB" sz="1400" dirty="0"/>
              <a:t>Programmatic mail partner, reports on performance with detailed campaign analytics</a:t>
            </a:r>
          </a:p>
        </p:txBody>
      </p:sp>
      <p:pic>
        <p:nvPicPr>
          <p:cNvPr id="15" name="Picture 14" descr="Shape, arrow&#10;&#10;Description automatically generated">
            <a:extLst>
              <a:ext uri="{FF2B5EF4-FFF2-40B4-BE49-F238E27FC236}">
                <a16:creationId xmlns:a16="http://schemas.microsoft.com/office/drawing/2014/main" id="{0C563878-41FE-A646-813C-0B1A81D91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8636" y="3595955"/>
            <a:ext cx="250223" cy="384959"/>
          </a:xfrm>
          <a:prstGeom prst="rect">
            <a:avLst/>
          </a:prstGeom>
        </p:spPr>
      </p:pic>
      <p:pic>
        <p:nvPicPr>
          <p:cNvPr id="16" name="Picture 15" descr="Shape, arrow&#10;&#10;Description automatically generated">
            <a:extLst>
              <a:ext uri="{FF2B5EF4-FFF2-40B4-BE49-F238E27FC236}">
                <a16:creationId xmlns:a16="http://schemas.microsoft.com/office/drawing/2014/main" id="{17CC8219-12A3-8843-A462-F0F29A0B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9225" y="3595955"/>
            <a:ext cx="250223" cy="384959"/>
          </a:xfrm>
          <a:prstGeom prst="rect">
            <a:avLst/>
          </a:prstGeom>
        </p:spPr>
      </p:pic>
      <p:pic>
        <p:nvPicPr>
          <p:cNvPr id="17" name="Picture 16" descr="Shape, arrow&#10;&#10;Description automatically generated">
            <a:extLst>
              <a:ext uri="{FF2B5EF4-FFF2-40B4-BE49-F238E27FC236}">
                <a16:creationId xmlns:a16="http://schemas.microsoft.com/office/drawing/2014/main" id="{CDD25C41-B352-294C-94A1-E631B4BD3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6393" y="3595955"/>
            <a:ext cx="250223" cy="384959"/>
          </a:xfrm>
          <a:prstGeom prst="rect">
            <a:avLst/>
          </a:prstGeom>
        </p:spPr>
      </p:pic>
      <p:pic>
        <p:nvPicPr>
          <p:cNvPr id="18" name="Picture 17" descr="Shape, arrow&#10;&#10;Description automatically generated">
            <a:extLst>
              <a:ext uri="{FF2B5EF4-FFF2-40B4-BE49-F238E27FC236}">
                <a16:creationId xmlns:a16="http://schemas.microsoft.com/office/drawing/2014/main" id="{71A9D2A3-1E51-0644-911A-892B9AC102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0573" y="3595955"/>
            <a:ext cx="250223" cy="384959"/>
          </a:xfrm>
          <a:prstGeom prst="rect">
            <a:avLst/>
          </a:prstGeom>
        </p:spPr>
      </p:pic>
      <p:pic>
        <p:nvPicPr>
          <p:cNvPr id="20" name="Picture 19" descr="Shape, circle&#10;&#10;Description automatically generated">
            <a:extLst>
              <a:ext uri="{FF2B5EF4-FFF2-40B4-BE49-F238E27FC236}">
                <a16:creationId xmlns:a16="http://schemas.microsoft.com/office/drawing/2014/main" id="{BC40506F-9BFA-3D48-B952-D55EDD940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910" y="2157346"/>
            <a:ext cx="1096146" cy="1096146"/>
          </a:xfrm>
          <a:prstGeom prst="rect">
            <a:avLst/>
          </a:prstGeom>
        </p:spPr>
      </p:pic>
      <p:pic>
        <p:nvPicPr>
          <p:cNvPr id="22" name="Picture 21" descr="A picture containing text, black, dark&#10;&#10;Description automatically generated">
            <a:extLst>
              <a:ext uri="{FF2B5EF4-FFF2-40B4-BE49-F238E27FC236}">
                <a16:creationId xmlns:a16="http://schemas.microsoft.com/office/drawing/2014/main" id="{066DAFAB-54C7-2645-B5B2-C978A815CA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5284" y="2203916"/>
            <a:ext cx="1096146" cy="1058129"/>
          </a:xfrm>
          <a:prstGeom prst="rect">
            <a:avLst/>
          </a:prstGeom>
        </p:spPr>
      </p:pic>
      <p:pic>
        <p:nvPicPr>
          <p:cNvPr id="24" name="Picture 23" descr="Background pattern&#10;&#10;Description automatically generated with medium confidence">
            <a:extLst>
              <a:ext uri="{FF2B5EF4-FFF2-40B4-BE49-F238E27FC236}">
                <a16:creationId xmlns:a16="http://schemas.microsoft.com/office/drawing/2014/main" id="{49D19914-9AB0-8C45-A6F6-ECF1D2B0AB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6128" y="2159563"/>
            <a:ext cx="1102482" cy="1102482"/>
          </a:xfrm>
          <a:prstGeom prst="rect">
            <a:avLst/>
          </a:prstGeom>
        </p:spPr>
      </p:pic>
      <p:pic>
        <p:nvPicPr>
          <p:cNvPr id="26" name="Picture 25" descr="Shape&#10;&#10;Description automatically generated">
            <a:extLst>
              <a:ext uri="{FF2B5EF4-FFF2-40B4-BE49-F238E27FC236}">
                <a16:creationId xmlns:a16="http://schemas.microsoft.com/office/drawing/2014/main" id="{2941F960-742A-C344-8286-1331FE6542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2486" y="2324982"/>
            <a:ext cx="1058130" cy="918735"/>
          </a:xfrm>
          <a:prstGeom prst="rect">
            <a:avLst/>
          </a:prstGeom>
        </p:spPr>
      </p:pic>
      <p:pic>
        <p:nvPicPr>
          <p:cNvPr id="28" name="Picture 27" descr="Icon&#10;&#10;Description automatically generated">
            <a:extLst>
              <a:ext uri="{FF2B5EF4-FFF2-40B4-BE49-F238E27FC236}">
                <a16:creationId xmlns:a16="http://schemas.microsoft.com/office/drawing/2014/main" id="{FF7CA936-43C7-994F-8539-C31C365A9F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3220" y="2296227"/>
            <a:ext cx="918736" cy="963088"/>
          </a:xfrm>
          <a:prstGeom prst="rect">
            <a:avLst/>
          </a:prstGeom>
        </p:spPr>
      </p:pic>
    </p:spTree>
    <p:extLst>
      <p:ext uri="{BB962C8B-B14F-4D97-AF65-F5344CB8AC3E}">
        <p14:creationId xmlns:p14="http://schemas.microsoft.com/office/powerpoint/2010/main" val="38038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FB14-A56E-4056-84B7-5BB3981871E6}"/>
              </a:ext>
            </a:extLst>
          </p:cNvPr>
          <p:cNvSpPr>
            <a:spLocks noGrp="1"/>
          </p:cNvSpPr>
          <p:nvPr>
            <p:ph type="title"/>
          </p:nvPr>
        </p:nvSpPr>
        <p:spPr>
          <a:xfrm>
            <a:off x="485999" y="414000"/>
            <a:ext cx="9413010" cy="475686"/>
          </a:xfrm>
        </p:spPr>
        <p:txBody>
          <a:bodyPr/>
          <a:lstStyle/>
          <a:p>
            <a:r>
              <a:rPr lang="en-GB" dirty="0"/>
              <a:t>LEVERAGE YOUR FIRST-PARTY DIGITAL DATA</a:t>
            </a:r>
          </a:p>
        </p:txBody>
      </p:sp>
      <p:sp>
        <p:nvSpPr>
          <p:cNvPr id="3" name="Text Placeholder 2">
            <a:extLst>
              <a:ext uri="{FF2B5EF4-FFF2-40B4-BE49-F238E27FC236}">
                <a16:creationId xmlns:a16="http://schemas.microsoft.com/office/drawing/2014/main" id="{5E0A9508-829B-4B6F-9BA5-6B9A69BBB32A}"/>
              </a:ext>
            </a:extLst>
          </p:cNvPr>
          <p:cNvSpPr>
            <a:spLocks noGrp="1"/>
          </p:cNvSpPr>
          <p:nvPr>
            <p:ph type="body" sz="quarter" idx="11"/>
          </p:nvPr>
        </p:nvSpPr>
        <p:spPr/>
        <p:txBody>
          <a:bodyPr/>
          <a:lstStyle/>
          <a:p>
            <a:r>
              <a:rPr lang="en-GB" dirty="0"/>
              <a:t>To activate more effective outcomes</a:t>
            </a:r>
          </a:p>
        </p:txBody>
      </p:sp>
      <p:sp>
        <p:nvSpPr>
          <p:cNvPr id="8" name="Rectangle 7">
            <a:extLst>
              <a:ext uri="{FF2B5EF4-FFF2-40B4-BE49-F238E27FC236}">
                <a16:creationId xmlns:a16="http://schemas.microsoft.com/office/drawing/2014/main" id="{5D1852DC-8701-E44C-AF64-883F4EDE4399}"/>
              </a:ext>
            </a:extLst>
          </p:cNvPr>
          <p:cNvSpPr/>
          <p:nvPr/>
        </p:nvSpPr>
        <p:spPr>
          <a:xfrm>
            <a:off x="0" y="4146654"/>
            <a:ext cx="12192000" cy="47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USING FIRST-PARTY DATA COMES WITH BUSINESS BENEFITS</a:t>
            </a:r>
          </a:p>
        </p:txBody>
      </p:sp>
      <p:pic>
        <p:nvPicPr>
          <p:cNvPr id="10" name="Picture 9" descr="A picture containing text, sign, outdoor, turn&#10;&#10;Description automatically generated">
            <a:extLst>
              <a:ext uri="{FF2B5EF4-FFF2-40B4-BE49-F238E27FC236}">
                <a16:creationId xmlns:a16="http://schemas.microsoft.com/office/drawing/2014/main" id="{A7F0A42E-B031-FF45-875D-979B73367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5236" y="1609797"/>
            <a:ext cx="1561672" cy="1561672"/>
          </a:xfrm>
          <a:prstGeom prst="rect">
            <a:avLst/>
          </a:prstGeom>
        </p:spPr>
      </p:pic>
      <p:pic>
        <p:nvPicPr>
          <p:cNvPr id="12" name="Picture 11" descr="A picture containing text, sign, vector graphics&#10;&#10;Description automatically generated">
            <a:extLst>
              <a:ext uri="{FF2B5EF4-FFF2-40B4-BE49-F238E27FC236}">
                <a16:creationId xmlns:a16="http://schemas.microsoft.com/office/drawing/2014/main" id="{36085670-F211-954F-84AA-9EAA303BB1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3585" y="1599523"/>
            <a:ext cx="1516123" cy="1522630"/>
          </a:xfrm>
          <a:prstGeom prst="rect">
            <a:avLst/>
          </a:prstGeom>
        </p:spPr>
      </p:pic>
      <p:pic>
        <p:nvPicPr>
          <p:cNvPr id="15" name="Picture 14">
            <a:extLst>
              <a:ext uri="{FF2B5EF4-FFF2-40B4-BE49-F238E27FC236}">
                <a16:creationId xmlns:a16="http://schemas.microsoft.com/office/drawing/2014/main" id="{6C307E99-D905-AB4F-BB5B-4167BE7D10F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14688" y="1599523"/>
            <a:ext cx="1462261" cy="1522630"/>
          </a:xfrm>
          <a:prstGeom prst="rect">
            <a:avLst/>
          </a:prstGeom>
        </p:spPr>
      </p:pic>
      <p:sp>
        <p:nvSpPr>
          <p:cNvPr id="16" name="TextBox 15">
            <a:extLst>
              <a:ext uri="{FF2B5EF4-FFF2-40B4-BE49-F238E27FC236}">
                <a16:creationId xmlns:a16="http://schemas.microsoft.com/office/drawing/2014/main" id="{9CBEFCE0-0CB3-7547-AB16-B56034283582}"/>
              </a:ext>
            </a:extLst>
          </p:cNvPr>
          <p:cNvSpPr txBox="1"/>
          <p:nvPr/>
        </p:nvSpPr>
        <p:spPr>
          <a:xfrm>
            <a:off x="1068513" y="3209883"/>
            <a:ext cx="2832927" cy="71558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90% </a:t>
            </a:r>
            <a:r>
              <a:rPr lang="en-GB" sz="1350" b="1" dirty="0">
                <a:latin typeface="Century Gothic" panose="020B0502020202020204" pitchFamily="34" charset="0"/>
              </a:rPr>
              <a:t>of marketers say that first-party data is important to their marketing</a:t>
            </a:r>
          </a:p>
        </p:txBody>
      </p:sp>
      <p:sp>
        <p:nvSpPr>
          <p:cNvPr id="17" name="TextBox 16">
            <a:extLst>
              <a:ext uri="{FF2B5EF4-FFF2-40B4-BE49-F238E27FC236}">
                <a16:creationId xmlns:a16="http://schemas.microsoft.com/office/drawing/2014/main" id="{B278DF26-B21A-934A-BE07-7B8F91A780B9}"/>
              </a:ext>
            </a:extLst>
          </p:cNvPr>
          <p:cNvSpPr txBox="1"/>
          <p:nvPr/>
        </p:nvSpPr>
        <p:spPr>
          <a:xfrm>
            <a:off x="4791640" y="3209883"/>
            <a:ext cx="2619910" cy="715581"/>
          </a:xfrm>
          <a:prstGeom prst="rect">
            <a:avLst/>
          </a:prstGeom>
          <a:noFill/>
        </p:spPr>
        <p:txBody>
          <a:bodyPr wrap="square" rtlCol="0">
            <a:spAutoFit/>
          </a:bodyPr>
          <a:lstStyle/>
          <a:p>
            <a:r>
              <a:rPr lang="en-GB" sz="1350" b="1" dirty="0">
                <a:latin typeface="Century Gothic" panose="020B0502020202020204" pitchFamily="34" charset="0"/>
              </a:rPr>
              <a:t>But only </a:t>
            </a:r>
            <a:r>
              <a:rPr lang="en-GB" sz="1350" b="1" dirty="0">
                <a:solidFill>
                  <a:schemeClr val="accent1"/>
                </a:solidFill>
                <a:latin typeface="Century Gothic" panose="020B0502020202020204" pitchFamily="34" charset="0"/>
              </a:rPr>
              <a:t>30% </a:t>
            </a:r>
            <a:r>
              <a:rPr lang="en-GB" sz="1350" b="1" dirty="0">
                <a:latin typeface="Century Gothic" panose="020B0502020202020204" pitchFamily="34" charset="0"/>
              </a:rPr>
              <a:t>are collecting and integrating data across channels</a:t>
            </a:r>
          </a:p>
        </p:txBody>
      </p:sp>
      <p:sp>
        <p:nvSpPr>
          <p:cNvPr id="18" name="TextBox 17">
            <a:extLst>
              <a:ext uri="{FF2B5EF4-FFF2-40B4-BE49-F238E27FC236}">
                <a16:creationId xmlns:a16="http://schemas.microsoft.com/office/drawing/2014/main" id="{9DC20962-1751-DE40-9E44-A113E658263D}"/>
              </a:ext>
            </a:extLst>
          </p:cNvPr>
          <p:cNvSpPr txBox="1"/>
          <p:nvPr/>
        </p:nvSpPr>
        <p:spPr>
          <a:xfrm>
            <a:off x="8414535" y="3209883"/>
            <a:ext cx="2708951" cy="715581"/>
          </a:xfrm>
          <a:prstGeom prst="rect">
            <a:avLst/>
          </a:prstGeom>
          <a:noFill/>
        </p:spPr>
        <p:txBody>
          <a:bodyPr wrap="square" rtlCol="0">
            <a:spAutoFit/>
          </a:bodyPr>
          <a:lstStyle/>
          <a:p>
            <a:r>
              <a:rPr lang="en-GB" sz="1350" b="1" dirty="0">
                <a:latin typeface="Century Gothic" panose="020B0502020202020204" pitchFamily="34" charset="0"/>
              </a:rPr>
              <a:t>Only </a:t>
            </a:r>
            <a:r>
              <a:rPr lang="en-GB" sz="1350" b="1" dirty="0">
                <a:solidFill>
                  <a:schemeClr val="accent1"/>
                </a:solidFill>
                <a:latin typeface="Century Gothic" panose="020B0502020202020204" pitchFamily="34" charset="0"/>
              </a:rPr>
              <a:t>1% </a:t>
            </a:r>
            <a:r>
              <a:rPr lang="en-GB" sz="1350" b="1" dirty="0">
                <a:latin typeface="Century Gothic" panose="020B0502020202020204" pitchFamily="34" charset="0"/>
              </a:rPr>
              <a:t>are using data to deliver a fully cross-channel experience for their customers</a:t>
            </a:r>
          </a:p>
        </p:txBody>
      </p:sp>
      <p:sp>
        <p:nvSpPr>
          <p:cNvPr id="20" name="TextBox 19">
            <a:extLst>
              <a:ext uri="{FF2B5EF4-FFF2-40B4-BE49-F238E27FC236}">
                <a16:creationId xmlns:a16="http://schemas.microsoft.com/office/drawing/2014/main" id="{D2A03DF5-3992-DE43-BB1A-4B3449CA4D7A}"/>
              </a:ext>
            </a:extLst>
          </p:cNvPr>
          <p:cNvSpPr txBox="1"/>
          <p:nvPr/>
        </p:nvSpPr>
        <p:spPr>
          <a:xfrm>
            <a:off x="2958958" y="5264714"/>
            <a:ext cx="3236359" cy="71558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incremental revenue</a:t>
            </a:r>
          </a:p>
          <a:p>
            <a:r>
              <a:rPr lang="en-GB" sz="1350" b="1" dirty="0">
                <a:latin typeface="Century Gothic" panose="020B0502020202020204" pitchFamily="34" charset="0"/>
              </a:rPr>
              <a:t>(from a single ad placement, communication, or outreach)</a:t>
            </a:r>
          </a:p>
        </p:txBody>
      </p:sp>
      <p:sp>
        <p:nvSpPr>
          <p:cNvPr id="21" name="TextBox 20">
            <a:extLst>
              <a:ext uri="{FF2B5EF4-FFF2-40B4-BE49-F238E27FC236}">
                <a16:creationId xmlns:a16="http://schemas.microsoft.com/office/drawing/2014/main" id="{12C5BA8A-A1BA-2248-917B-7CA34052146A}"/>
              </a:ext>
            </a:extLst>
          </p:cNvPr>
          <p:cNvSpPr txBox="1"/>
          <p:nvPr/>
        </p:nvSpPr>
        <p:spPr>
          <a:xfrm>
            <a:off x="8722760" y="5264714"/>
            <a:ext cx="3236359" cy="50783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improvement in</a:t>
            </a:r>
          </a:p>
          <a:p>
            <a:r>
              <a:rPr lang="en-GB" sz="1350" b="1" dirty="0">
                <a:solidFill>
                  <a:schemeClr val="accent1"/>
                </a:solidFill>
                <a:latin typeface="Century Gothic" panose="020B0502020202020204" pitchFamily="34" charset="0"/>
              </a:rPr>
              <a:t>cost efficiency </a:t>
            </a:r>
            <a:endParaRPr lang="en-GB" sz="1350" b="1" dirty="0">
              <a:latin typeface="Century Gothic" panose="020B0502020202020204" pitchFamily="34" charset="0"/>
            </a:endParaRPr>
          </a:p>
        </p:txBody>
      </p:sp>
      <p:sp>
        <p:nvSpPr>
          <p:cNvPr id="22" name="TextBox 21">
            <a:extLst>
              <a:ext uri="{FF2B5EF4-FFF2-40B4-BE49-F238E27FC236}">
                <a16:creationId xmlns:a16="http://schemas.microsoft.com/office/drawing/2014/main" id="{6030AC2D-8D20-DA49-834C-3C97784636C2}"/>
              </a:ext>
            </a:extLst>
          </p:cNvPr>
          <p:cNvSpPr txBox="1"/>
          <p:nvPr/>
        </p:nvSpPr>
        <p:spPr>
          <a:xfrm>
            <a:off x="4048019" y="6179114"/>
            <a:ext cx="3842534" cy="261610"/>
          </a:xfrm>
          <a:prstGeom prst="rect">
            <a:avLst/>
          </a:prstGeom>
          <a:noFill/>
        </p:spPr>
        <p:txBody>
          <a:bodyPr wrap="square" rtlCol="0">
            <a:spAutoFit/>
          </a:bodyPr>
          <a:lstStyle/>
          <a:p>
            <a:r>
              <a:rPr lang="en-GB" sz="1100" b="1" dirty="0">
                <a:latin typeface="Century Gothic" panose="020B0502020202020204" pitchFamily="34" charset="0"/>
              </a:rPr>
              <a:t>compared to companies with limited data integration</a:t>
            </a:r>
          </a:p>
        </p:txBody>
      </p:sp>
      <p:sp>
        <p:nvSpPr>
          <p:cNvPr id="23" name="TextBox 22">
            <a:extLst>
              <a:ext uri="{FF2B5EF4-FFF2-40B4-BE49-F238E27FC236}">
                <a16:creationId xmlns:a16="http://schemas.microsoft.com/office/drawing/2014/main" id="{19190D5B-0BC2-AB4C-B6C6-4A74FDD8943D}"/>
              </a:ext>
            </a:extLst>
          </p:cNvPr>
          <p:cNvSpPr txBox="1"/>
          <p:nvPr/>
        </p:nvSpPr>
        <p:spPr>
          <a:xfrm>
            <a:off x="1839076" y="4714709"/>
            <a:ext cx="1243172" cy="523220"/>
          </a:xfrm>
          <a:prstGeom prst="rect">
            <a:avLst/>
          </a:prstGeom>
          <a:noFill/>
        </p:spPr>
        <p:txBody>
          <a:bodyPr wrap="square" rtlCol="0">
            <a:spAutoFit/>
          </a:bodyPr>
          <a:lstStyle/>
          <a:p>
            <a:r>
              <a:rPr lang="en-GB" sz="2800" b="1" dirty="0">
                <a:latin typeface="Century Gothic" panose="020B0502020202020204" pitchFamily="34" charset="0"/>
              </a:rPr>
              <a:t>up to</a:t>
            </a:r>
          </a:p>
        </p:txBody>
      </p:sp>
      <p:sp>
        <p:nvSpPr>
          <p:cNvPr id="24" name="TextBox 23">
            <a:extLst>
              <a:ext uri="{FF2B5EF4-FFF2-40B4-BE49-F238E27FC236}">
                <a16:creationId xmlns:a16="http://schemas.microsoft.com/office/drawing/2014/main" id="{AF26C18B-8831-0040-B228-E3A7E99951BC}"/>
              </a:ext>
            </a:extLst>
          </p:cNvPr>
          <p:cNvSpPr txBox="1"/>
          <p:nvPr/>
        </p:nvSpPr>
        <p:spPr>
          <a:xfrm>
            <a:off x="6976155" y="4714709"/>
            <a:ext cx="1243172" cy="523220"/>
          </a:xfrm>
          <a:prstGeom prst="rect">
            <a:avLst/>
          </a:prstGeom>
          <a:noFill/>
        </p:spPr>
        <p:txBody>
          <a:bodyPr wrap="square" rtlCol="0">
            <a:spAutoFit/>
          </a:bodyPr>
          <a:lstStyle/>
          <a:p>
            <a:r>
              <a:rPr lang="en-GB" sz="2800" b="1" dirty="0">
                <a:latin typeface="Century Gothic" panose="020B0502020202020204" pitchFamily="34" charset="0"/>
              </a:rPr>
              <a:t>up to</a:t>
            </a:r>
          </a:p>
        </p:txBody>
      </p:sp>
      <p:sp>
        <p:nvSpPr>
          <p:cNvPr id="25" name="TextBox 24">
            <a:extLst>
              <a:ext uri="{FF2B5EF4-FFF2-40B4-BE49-F238E27FC236}">
                <a16:creationId xmlns:a16="http://schemas.microsoft.com/office/drawing/2014/main" id="{828BA053-2F85-E647-94B2-8373BAF29F9C}"/>
              </a:ext>
            </a:extLst>
          </p:cNvPr>
          <p:cNvSpPr txBox="1"/>
          <p:nvPr/>
        </p:nvSpPr>
        <p:spPr>
          <a:xfrm>
            <a:off x="1839076" y="5053389"/>
            <a:ext cx="1243172" cy="1015663"/>
          </a:xfrm>
          <a:prstGeom prst="rect">
            <a:avLst/>
          </a:prstGeom>
          <a:noFill/>
        </p:spPr>
        <p:txBody>
          <a:bodyPr wrap="square" rtlCol="0">
            <a:spAutoFit/>
          </a:bodyPr>
          <a:lstStyle/>
          <a:p>
            <a:r>
              <a:rPr lang="en-GB" sz="6000" b="1" dirty="0">
                <a:solidFill>
                  <a:schemeClr val="accent1"/>
                </a:solidFill>
                <a:latin typeface="Century Gothic" panose="020B0502020202020204" pitchFamily="34" charset="0"/>
              </a:rPr>
              <a:t>2x</a:t>
            </a:r>
          </a:p>
        </p:txBody>
      </p:sp>
      <p:sp>
        <p:nvSpPr>
          <p:cNvPr id="26" name="TextBox 25">
            <a:extLst>
              <a:ext uri="{FF2B5EF4-FFF2-40B4-BE49-F238E27FC236}">
                <a16:creationId xmlns:a16="http://schemas.microsoft.com/office/drawing/2014/main" id="{D96D0858-87AE-274E-8F4F-456B5E85D43F}"/>
              </a:ext>
            </a:extLst>
          </p:cNvPr>
          <p:cNvSpPr txBox="1"/>
          <p:nvPr/>
        </p:nvSpPr>
        <p:spPr>
          <a:xfrm>
            <a:off x="6965882" y="5053389"/>
            <a:ext cx="1846778" cy="1015663"/>
          </a:xfrm>
          <a:prstGeom prst="rect">
            <a:avLst/>
          </a:prstGeom>
          <a:noFill/>
        </p:spPr>
        <p:txBody>
          <a:bodyPr wrap="square" rtlCol="0">
            <a:spAutoFit/>
          </a:bodyPr>
          <a:lstStyle/>
          <a:p>
            <a:r>
              <a:rPr lang="en-GB" sz="6000" b="1" dirty="0">
                <a:solidFill>
                  <a:schemeClr val="accent1"/>
                </a:solidFill>
                <a:latin typeface="Century Gothic" panose="020B0502020202020204" pitchFamily="34" charset="0"/>
              </a:rPr>
              <a:t>1.5x</a:t>
            </a:r>
          </a:p>
        </p:txBody>
      </p:sp>
      <p:sp>
        <p:nvSpPr>
          <p:cNvPr id="27" name="TextBox 26">
            <a:extLst>
              <a:ext uri="{FF2B5EF4-FFF2-40B4-BE49-F238E27FC236}">
                <a16:creationId xmlns:a16="http://schemas.microsoft.com/office/drawing/2014/main" id="{ECB3A5A9-A793-534F-89D6-E9E72BA8202C}"/>
              </a:ext>
            </a:extLst>
          </p:cNvPr>
          <p:cNvSpPr txBox="1"/>
          <p:nvPr/>
        </p:nvSpPr>
        <p:spPr>
          <a:xfrm>
            <a:off x="7747233" y="6438554"/>
            <a:ext cx="4303552" cy="215444"/>
          </a:xfrm>
          <a:prstGeom prst="rect">
            <a:avLst/>
          </a:prstGeom>
          <a:noFill/>
        </p:spPr>
        <p:txBody>
          <a:bodyPr wrap="square" rtlCol="0">
            <a:spAutoFit/>
          </a:bodyPr>
          <a:lstStyle/>
          <a:p>
            <a:pPr algn="r"/>
            <a:r>
              <a:rPr lang="en-GB" sz="800" b="1" dirty="0">
                <a:solidFill>
                  <a:schemeClr val="bg1">
                    <a:lumMod val="50000"/>
                  </a:schemeClr>
                </a:solidFill>
              </a:rPr>
              <a:t>Source: </a:t>
            </a:r>
            <a:r>
              <a:rPr lang="en-GB" sz="800" dirty="0">
                <a:solidFill>
                  <a:schemeClr val="bg1">
                    <a:lumMod val="50000"/>
                  </a:schemeClr>
                </a:solidFill>
              </a:rPr>
              <a:t>Google / Boston Consulting Group, Responsible Marketing With First-Party Data 2020</a:t>
            </a:r>
          </a:p>
        </p:txBody>
      </p:sp>
    </p:spTree>
    <p:extLst>
      <p:ext uri="{BB962C8B-B14F-4D97-AF65-F5344CB8AC3E}">
        <p14:creationId xmlns:p14="http://schemas.microsoft.com/office/powerpoint/2010/main" val="181974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28D0697-AF29-B645-A9B8-8A664AE58617}"/>
              </a:ext>
            </a:extLst>
          </p:cNvPr>
          <p:cNvGrpSpPr/>
          <p:nvPr/>
        </p:nvGrpSpPr>
        <p:grpSpPr>
          <a:xfrm>
            <a:off x="479425" y="2103098"/>
            <a:ext cx="3623666" cy="3636614"/>
            <a:chOff x="479425" y="2228226"/>
            <a:chExt cx="3623666" cy="3636614"/>
          </a:xfrm>
        </p:grpSpPr>
        <p:sp>
          <p:nvSpPr>
            <p:cNvPr id="28" name="Rectangle 27">
              <a:extLst>
                <a:ext uri="{FF2B5EF4-FFF2-40B4-BE49-F238E27FC236}">
                  <a16:creationId xmlns:a16="http://schemas.microsoft.com/office/drawing/2014/main" id="{F590C387-1EBF-7C46-B5B4-2D3569EE7081}"/>
                </a:ext>
              </a:extLst>
            </p:cNvPr>
            <p:cNvSpPr/>
            <p:nvPr/>
          </p:nvSpPr>
          <p:spPr>
            <a:xfrm>
              <a:off x="479425" y="2228226"/>
              <a:ext cx="3623666" cy="3636614"/>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 Placeholder 40">
              <a:extLst>
                <a:ext uri="{FF2B5EF4-FFF2-40B4-BE49-F238E27FC236}">
                  <a16:creationId xmlns:a16="http://schemas.microsoft.com/office/drawing/2014/main" id="{7AF2597C-FA9E-FE41-B33C-9B8DCA759B97}"/>
                </a:ext>
              </a:extLst>
            </p:cNvPr>
            <p:cNvSpPr txBox="1">
              <a:spLocks/>
            </p:cNvSpPr>
            <p:nvPr/>
          </p:nvSpPr>
          <p:spPr>
            <a:xfrm>
              <a:off x="650779"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30" name="Text Placeholder 40">
              <a:extLst>
                <a:ext uri="{FF2B5EF4-FFF2-40B4-BE49-F238E27FC236}">
                  <a16:creationId xmlns:a16="http://schemas.microsoft.com/office/drawing/2014/main" id="{443D71A0-0E97-FE44-BBB9-AE3D02C938D4}"/>
                </a:ext>
              </a:extLst>
            </p:cNvPr>
            <p:cNvSpPr txBox="1">
              <a:spLocks/>
            </p:cNvSpPr>
            <p:nvPr/>
          </p:nvSpPr>
          <p:spPr>
            <a:xfrm>
              <a:off x="650779" y="2893001"/>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Calibri Light" panose="020F0302020204030204" pitchFamily="34" charset="0"/>
                  <a:cs typeface="Calibri Light" panose="020F0302020204030204" pitchFamily="34" charset="0"/>
                </a:rPr>
                <a:t>Leading women’s cosmetics brand, Benefit, had noted a high volume of web visitors who were only browsing products - not purchasing. With a growing range of eyebrow products being added to the product range, the company wanted to focus specifically on increasing conversions within that range.</a:t>
              </a:r>
            </a:p>
          </p:txBody>
        </p:sp>
      </p:grpSp>
      <p:grpSp>
        <p:nvGrpSpPr>
          <p:cNvPr id="31" name="Group 30">
            <a:extLst>
              <a:ext uri="{FF2B5EF4-FFF2-40B4-BE49-F238E27FC236}">
                <a16:creationId xmlns:a16="http://schemas.microsoft.com/office/drawing/2014/main" id="{A7E76D16-66E4-D147-A781-1626D1F37AD8}"/>
              </a:ext>
            </a:extLst>
          </p:cNvPr>
          <p:cNvGrpSpPr/>
          <p:nvPr/>
        </p:nvGrpSpPr>
        <p:grpSpPr>
          <a:xfrm>
            <a:off x="4309845" y="2103098"/>
            <a:ext cx="3623666" cy="3636614"/>
            <a:chOff x="4309845" y="2228226"/>
            <a:chExt cx="3623666" cy="3636614"/>
          </a:xfrm>
        </p:grpSpPr>
        <p:sp>
          <p:nvSpPr>
            <p:cNvPr id="32" name="Rectangle 31">
              <a:extLst>
                <a:ext uri="{FF2B5EF4-FFF2-40B4-BE49-F238E27FC236}">
                  <a16:creationId xmlns:a16="http://schemas.microsoft.com/office/drawing/2014/main" id="{F814473C-55BC-2044-96EF-972DB47455B6}"/>
                </a:ext>
              </a:extLst>
            </p:cNvPr>
            <p:cNvSpPr/>
            <p:nvPr/>
          </p:nvSpPr>
          <p:spPr>
            <a:xfrm>
              <a:off x="4309845" y="2228226"/>
              <a:ext cx="3623666" cy="3636614"/>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 Placeholder 40">
              <a:extLst>
                <a:ext uri="{FF2B5EF4-FFF2-40B4-BE49-F238E27FC236}">
                  <a16:creationId xmlns:a16="http://schemas.microsoft.com/office/drawing/2014/main" id="{8DFDD958-94B5-604E-9035-5ACD11263455}"/>
                </a:ext>
              </a:extLst>
            </p:cNvPr>
            <p:cNvSpPr txBox="1">
              <a:spLocks/>
            </p:cNvSpPr>
            <p:nvPr/>
          </p:nvSpPr>
          <p:spPr>
            <a:xfrm>
              <a:off x="449425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34" name="Text Placeholder 40">
              <a:extLst>
                <a:ext uri="{FF2B5EF4-FFF2-40B4-BE49-F238E27FC236}">
                  <a16:creationId xmlns:a16="http://schemas.microsoft.com/office/drawing/2014/main" id="{1CE5E97E-E4CC-E244-9444-5C04ECBE7177}"/>
                </a:ext>
              </a:extLst>
            </p:cNvPr>
            <p:cNvSpPr txBox="1">
              <a:spLocks/>
            </p:cNvSpPr>
            <p:nvPr/>
          </p:nvSpPr>
          <p:spPr>
            <a:xfrm>
              <a:off x="4494251" y="2893001"/>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latin typeface="Calibri Light" panose="020F0302020204030204" pitchFamily="34" charset="0"/>
                  <a:cs typeface="Calibri Light" panose="020F0302020204030204" pitchFamily="34" charset="0"/>
                </a:rPr>
                <a:t>Paperplanes</a:t>
              </a:r>
              <a:r>
                <a:rPr lang="en-GB" sz="1200" dirty="0">
                  <a:latin typeface="Calibri Light" panose="020F0302020204030204" pitchFamily="34" charset="0"/>
                  <a:cs typeface="Calibri Light" panose="020F0302020204030204" pitchFamily="34" charset="0"/>
                </a:rPr>
                <a:t> partnered with Benefit to programmatically trigger personalised letters to be sent to customers that browsed the eyebrow product section of the website, but didn't make a purchase. The letters were designed to encourage customers to complete a purchase on the specific product they viewed, promoting free delivery for the customer to strengthen conversions. Unique shipping codes were applied to each individualised letter to track and monitor performance. The creative comprised of a double sided, full colour print A4 letter and a full colour C5 envelope with smart use of personalisation across both for maximum impact, brand recognition and awareness.</a:t>
              </a:r>
            </a:p>
          </p:txBody>
        </p:sp>
      </p:grpSp>
      <p:grpSp>
        <p:nvGrpSpPr>
          <p:cNvPr id="35" name="Group 34">
            <a:extLst>
              <a:ext uri="{FF2B5EF4-FFF2-40B4-BE49-F238E27FC236}">
                <a16:creationId xmlns:a16="http://schemas.microsoft.com/office/drawing/2014/main" id="{D510E3C3-105A-4648-B246-B6E226EB3E40}"/>
              </a:ext>
            </a:extLst>
          </p:cNvPr>
          <p:cNvGrpSpPr/>
          <p:nvPr/>
        </p:nvGrpSpPr>
        <p:grpSpPr>
          <a:xfrm>
            <a:off x="8140265" y="2103097"/>
            <a:ext cx="3623666" cy="3636613"/>
            <a:chOff x="8140265" y="2228225"/>
            <a:chExt cx="3623666" cy="3636613"/>
          </a:xfrm>
        </p:grpSpPr>
        <p:sp>
          <p:nvSpPr>
            <p:cNvPr id="36" name="Rectangle 35">
              <a:extLst>
                <a:ext uri="{FF2B5EF4-FFF2-40B4-BE49-F238E27FC236}">
                  <a16:creationId xmlns:a16="http://schemas.microsoft.com/office/drawing/2014/main" id="{5A46B59E-A7EB-204B-9BE5-E27FB0A692B1}"/>
                </a:ext>
              </a:extLst>
            </p:cNvPr>
            <p:cNvSpPr/>
            <p:nvPr/>
          </p:nvSpPr>
          <p:spPr>
            <a:xfrm>
              <a:off x="8140265" y="2228225"/>
              <a:ext cx="3623666" cy="3636613"/>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 Placeholder 40">
              <a:extLst>
                <a:ext uri="{FF2B5EF4-FFF2-40B4-BE49-F238E27FC236}">
                  <a16:creationId xmlns:a16="http://schemas.microsoft.com/office/drawing/2014/main" id="{AB2E3196-C81F-6F4E-9910-722EAC4C920C}"/>
                </a:ext>
              </a:extLst>
            </p:cNvPr>
            <p:cNvSpPr txBox="1">
              <a:spLocks/>
            </p:cNvSpPr>
            <p:nvPr/>
          </p:nvSpPr>
          <p:spPr>
            <a:xfrm>
              <a:off x="832467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38" name="Text Placeholder 40">
              <a:extLst>
                <a:ext uri="{FF2B5EF4-FFF2-40B4-BE49-F238E27FC236}">
                  <a16:creationId xmlns:a16="http://schemas.microsoft.com/office/drawing/2014/main" id="{11E39BCE-C43D-0D43-BCDB-56348F474BC0}"/>
                </a:ext>
              </a:extLst>
            </p:cNvPr>
            <p:cNvSpPr txBox="1">
              <a:spLocks/>
            </p:cNvSpPr>
            <p:nvPr/>
          </p:nvSpPr>
          <p:spPr>
            <a:xfrm>
              <a:off x="8324671" y="2893001"/>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Calibri Light" panose="020F0302020204030204" pitchFamily="34" charset="0"/>
                  <a:cs typeface="Calibri Light" panose="020F0302020204030204" pitchFamily="34" charset="0"/>
                </a:rPr>
                <a:t>Campaign results revealed a 37% uplift in sales conversion of eyebrow products online with an average customer value of over £40. Results from the campaign also revealed that engagement levels had risen to over 28%.</a:t>
              </a:r>
            </a:p>
          </p:txBody>
        </p:sp>
      </p:grpSp>
      <p:pic>
        <p:nvPicPr>
          <p:cNvPr id="26" name="Picture 25">
            <a:extLst>
              <a:ext uri="{FF2B5EF4-FFF2-40B4-BE49-F238E27FC236}">
                <a16:creationId xmlns:a16="http://schemas.microsoft.com/office/drawing/2014/main" id="{2506CB29-D757-420A-BCE7-4422779DD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55623" y="4181745"/>
            <a:ext cx="2731319" cy="2114570"/>
          </a:xfrm>
          <a:prstGeom prst="rect">
            <a:avLst/>
          </a:prstGeom>
        </p:spPr>
      </p:pic>
      <p:sp>
        <p:nvSpPr>
          <p:cNvPr id="16" name="Title 1">
            <a:extLst>
              <a:ext uri="{FF2B5EF4-FFF2-40B4-BE49-F238E27FC236}">
                <a16:creationId xmlns:a16="http://schemas.microsoft.com/office/drawing/2014/main" id="{436C063A-4F7D-1D4B-953B-76CF0FF24522}"/>
              </a:ext>
            </a:extLst>
          </p:cNvPr>
          <p:cNvSpPr txBox="1">
            <a:spLocks/>
          </p:cNvSpPr>
          <p:nvPr/>
        </p:nvSpPr>
        <p:spPr>
          <a:xfrm>
            <a:off x="485999" y="414000"/>
            <a:ext cx="10467550" cy="475686"/>
          </a:xfrm>
          <a:prstGeom prst="rect">
            <a:avLst/>
          </a:prstGeom>
        </p:spPr>
        <p:txBody>
          <a:bodyPr lIns="0" tIns="0" rIns="0" bIns="0"/>
          <a:lstStyle>
            <a:lvl1pPr algn="l" defTabSz="914400" rtl="0" eaLnBrk="1" latinLnBrk="0" hangingPunct="1">
              <a:lnSpc>
                <a:spcPts val="4400"/>
              </a:lnSpc>
              <a:spcBef>
                <a:spcPct val="0"/>
              </a:spcBef>
              <a:buNone/>
              <a:defRPr sz="3600" b="1" kern="1200" cap="all" spc="-100" baseline="0">
                <a:solidFill>
                  <a:schemeClr val="tx1"/>
                </a:solidFill>
                <a:latin typeface="+mj-lt"/>
                <a:ea typeface="+mj-ea"/>
                <a:cs typeface="+mj-cs"/>
              </a:defRPr>
            </a:lvl1pPr>
          </a:lstStyle>
          <a:p>
            <a:r>
              <a:rPr lang="en-GB" dirty="0"/>
              <a:t>Retargeting WITH PROGRAMMATIC DM DROVE SUBSTANTIAL UPLIFT IN SALES FOR BENEFIT</a:t>
            </a:r>
          </a:p>
        </p:txBody>
      </p:sp>
    </p:spTree>
    <p:extLst>
      <p:ext uri="{BB962C8B-B14F-4D97-AF65-F5344CB8AC3E}">
        <p14:creationId xmlns:p14="http://schemas.microsoft.com/office/powerpoint/2010/main" val="167721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C6A081B-A913-444B-9029-8EA8E8E9D64C}"/>
              </a:ext>
            </a:extLst>
          </p:cNvPr>
          <p:cNvGrpSpPr/>
          <p:nvPr/>
        </p:nvGrpSpPr>
        <p:grpSpPr>
          <a:xfrm>
            <a:off x="479425" y="2228226"/>
            <a:ext cx="3623666" cy="2631450"/>
            <a:chOff x="479425" y="2228226"/>
            <a:chExt cx="3623666" cy="2631450"/>
          </a:xfrm>
        </p:grpSpPr>
        <p:sp>
          <p:nvSpPr>
            <p:cNvPr id="28" name="Rectangle 27">
              <a:extLst>
                <a:ext uri="{FF2B5EF4-FFF2-40B4-BE49-F238E27FC236}">
                  <a16:creationId xmlns:a16="http://schemas.microsoft.com/office/drawing/2014/main" id="{8563CE36-FEC2-E046-8B70-F8F72B353EE2}"/>
                </a:ext>
              </a:extLst>
            </p:cNvPr>
            <p:cNvSpPr/>
            <p:nvPr/>
          </p:nvSpPr>
          <p:spPr>
            <a:xfrm>
              <a:off x="479425" y="2228226"/>
              <a:ext cx="3623666" cy="2631450"/>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 Placeholder 40">
              <a:extLst>
                <a:ext uri="{FF2B5EF4-FFF2-40B4-BE49-F238E27FC236}">
                  <a16:creationId xmlns:a16="http://schemas.microsoft.com/office/drawing/2014/main" id="{84876A05-D1CC-CD4F-AB9C-000304C0B80B}"/>
                </a:ext>
              </a:extLst>
            </p:cNvPr>
            <p:cNvSpPr txBox="1">
              <a:spLocks/>
            </p:cNvSpPr>
            <p:nvPr/>
          </p:nvSpPr>
          <p:spPr>
            <a:xfrm>
              <a:off x="650779"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30" name="Text Placeholder 40">
              <a:extLst>
                <a:ext uri="{FF2B5EF4-FFF2-40B4-BE49-F238E27FC236}">
                  <a16:creationId xmlns:a16="http://schemas.microsoft.com/office/drawing/2014/main" id="{C9592815-46AB-BF43-9537-65A996028944}"/>
                </a:ext>
              </a:extLst>
            </p:cNvPr>
            <p:cNvSpPr txBox="1">
              <a:spLocks/>
            </p:cNvSpPr>
            <p:nvPr/>
          </p:nvSpPr>
          <p:spPr>
            <a:xfrm>
              <a:off x="650779" y="2893001"/>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OVO is one of the fastest growing independent energy providers in the UK. When customers started a quote on the OVO site, but didn’t complete the buying process, they received a follow up email. Retargeted emails had a good return but it had become difficult to further improve the performance</a:t>
              </a:r>
              <a:r>
                <a:rPr lang="en-US" sz="1200" dirty="0"/>
                <a:t>.</a:t>
              </a:r>
            </a:p>
          </p:txBody>
        </p:sp>
      </p:grpSp>
      <p:grpSp>
        <p:nvGrpSpPr>
          <p:cNvPr id="31" name="Group 30">
            <a:extLst>
              <a:ext uri="{FF2B5EF4-FFF2-40B4-BE49-F238E27FC236}">
                <a16:creationId xmlns:a16="http://schemas.microsoft.com/office/drawing/2014/main" id="{1C80B0B4-EA64-CA42-AB22-0165074729FC}"/>
              </a:ext>
            </a:extLst>
          </p:cNvPr>
          <p:cNvGrpSpPr/>
          <p:nvPr/>
        </p:nvGrpSpPr>
        <p:grpSpPr>
          <a:xfrm>
            <a:off x="4309845" y="2228226"/>
            <a:ext cx="3623666" cy="2631450"/>
            <a:chOff x="4309845" y="2228226"/>
            <a:chExt cx="3623666" cy="2631450"/>
          </a:xfrm>
        </p:grpSpPr>
        <p:sp>
          <p:nvSpPr>
            <p:cNvPr id="32" name="Rectangle 31">
              <a:extLst>
                <a:ext uri="{FF2B5EF4-FFF2-40B4-BE49-F238E27FC236}">
                  <a16:creationId xmlns:a16="http://schemas.microsoft.com/office/drawing/2014/main" id="{D683668A-ED12-2740-9007-A61A64C9FB0E}"/>
                </a:ext>
              </a:extLst>
            </p:cNvPr>
            <p:cNvSpPr/>
            <p:nvPr/>
          </p:nvSpPr>
          <p:spPr>
            <a:xfrm>
              <a:off x="4309845" y="2228226"/>
              <a:ext cx="3623666" cy="2631450"/>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 Placeholder 40">
              <a:extLst>
                <a:ext uri="{FF2B5EF4-FFF2-40B4-BE49-F238E27FC236}">
                  <a16:creationId xmlns:a16="http://schemas.microsoft.com/office/drawing/2014/main" id="{A0EFB713-BB2E-B249-A39F-085297368CE8}"/>
                </a:ext>
              </a:extLst>
            </p:cNvPr>
            <p:cNvSpPr txBox="1">
              <a:spLocks/>
            </p:cNvSpPr>
            <p:nvPr/>
          </p:nvSpPr>
          <p:spPr>
            <a:xfrm>
              <a:off x="449425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34" name="Text Placeholder 40">
              <a:extLst>
                <a:ext uri="{FF2B5EF4-FFF2-40B4-BE49-F238E27FC236}">
                  <a16:creationId xmlns:a16="http://schemas.microsoft.com/office/drawing/2014/main" id="{AD75956C-C980-474B-9625-96C73C34B9E0}"/>
                </a:ext>
              </a:extLst>
            </p:cNvPr>
            <p:cNvSpPr txBox="1">
              <a:spLocks/>
            </p:cNvSpPr>
            <p:nvPr/>
          </p:nvSpPr>
          <p:spPr>
            <a:xfrm>
              <a:off x="4494251" y="2893001"/>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OVO partnered with </a:t>
              </a:r>
              <a:r>
                <a:rPr lang="en-US" sz="1200" dirty="0" err="1">
                  <a:latin typeface="Calibri Light" panose="020F0302020204030204" pitchFamily="34" charset="0"/>
                  <a:cs typeface="Calibri Light" panose="020F0302020204030204" pitchFamily="34" charset="0"/>
                </a:rPr>
                <a:t>Paperplanes</a:t>
              </a:r>
              <a:r>
                <a:rPr lang="en-US" sz="1200" dirty="0">
                  <a:latin typeface="Calibri Light" panose="020F0302020204030204" pitchFamily="34" charset="0"/>
                  <a:cs typeface="Calibri Light" panose="020F0302020204030204" pitchFamily="34" charset="0"/>
                </a:rPr>
                <a:t> to target non-converters with highly </a:t>
              </a:r>
              <a:r>
                <a:rPr lang="en-US" sz="1200" dirty="0" err="1">
                  <a:latin typeface="Calibri Light" panose="020F0302020204030204" pitchFamily="34" charset="0"/>
                  <a:cs typeface="Calibri Light" panose="020F0302020204030204" pitchFamily="34" charset="0"/>
                </a:rPr>
                <a:t>personalised</a:t>
              </a:r>
              <a:r>
                <a:rPr lang="en-US" sz="1200" dirty="0">
                  <a:latin typeface="Calibri Light" panose="020F0302020204030204" pitchFamily="34" charset="0"/>
                  <a:cs typeface="Calibri Light" panose="020F0302020204030204" pitchFamily="34" charset="0"/>
                </a:rPr>
                <a:t> programmatic direct mail. Mail retargeted and encouraged them to complete their energy switch, providing quote details they abandoned. The mail, delivered in 24-48 hours, was able to offer the same level of </a:t>
              </a:r>
              <a:r>
                <a:rPr lang="en-US" sz="1200" dirty="0" err="1">
                  <a:latin typeface="Calibri Light" panose="020F0302020204030204" pitchFamily="34" charset="0"/>
                  <a:cs typeface="Calibri Light" panose="020F0302020204030204" pitchFamily="34" charset="0"/>
                </a:rPr>
                <a:t>personalisation</a:t>
              </a:r>
              <a:r>
                <a:rPr lang="en-US" sz="1200" dirty="0">
                  <a:latin typeface="Calibri Light" panose="020F0302020204030204" pitchFamily="34" charset="0"/>
                  <a:cs typeface="Calibri Light" panose="020F0302020204030204" pitchFamily="34" charset="0"/>
                </a:rPr>
                <a:t> as email. </a:t>
              </a:r>
            </a:p>
          </p:txBody>
        </p:sp>
      </p:grpSp>
      <p:grpSp>
        <p:nvGrpSpPr>
          <p:cNvPr id="35" name="Group 34">
            <a:extLst>
              <a:ext uri="{FF2B5EF4-FFF2-40B4-BE49-F238E27FC236}">
                <a16:creationId xmlns:a16="http://schemas.microsoft.com/office/drawing/2014/main" id="{334D7177-E44D-2A44-84D0-159F8815C9D8}"/>
              </a:ext>
            </a:extLst>
          </p:cNvPr>
          <p:cNvGrpSpPr/>
          <p:nvPr/>
        </p:nvGrpSpPr>
        <p:grpSpPr>
          <a:xfrm>
            <a:off x="8140265" y="2228225"/>
            <a:ext cx="3623666" cy="2631449"/>
            <a:chOff x="8140265" y="2228225"/>
            <a:chExt cx="3623666" cy="2631449"/>
          </a:xfrm>
        </p:grpSpPr>
        <p:sp>
          <p:nvSpPr>
            <p:cNvPr id="36" name="Rectangle 35">
              <a:extLst>
                <a:ext uri="{FF2B5EF4-FFF2-40B4-BE49-F238E27FC236}">
                  <a16:creationId xmlns:a16="http://schemas.microsoft.com/office/drawing/2014/main" id="{D59CFCE9-0AE7-6C4D-A552-A88A1B75DB13}"/>
                </a:ext>
              </a:extLst>
            </p:cNvPr>
            <p:cNvSpPr/>
            <p:nvPr/>
          </p:nvSpPr>
          <p:spPr>
            <a:xfrm>
              <a:off x="8140265" y="2228225"/>
              <a:ext cx="3623666" cy="263144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 Placeholder 40">
              <a:extLst>
                <a:ext uri="{FF2B5EF4-FFF2-40B4-BE49-F238E27FC236}">
                  <a16:creationId xmlns:a16="http://schemas.microsoft.com/office/drawing/2014/main" id="{1030CC65-1627-3A4E-ABFA-58CAF9C8A9CD}"/>
                </a:ext>
              </a:extLst>
            </p:cNvPr>
            <p:cNvSpPr txBox="1">
              <a:spLocks/>
            </p:cNvSpPr>
            <p:nvPr/>
          </p:nvSpPr>
          <p:spPr>
            <a:xfrm>
              <a:off x="832467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38" name="Text Placeholder 40">
              <a:extLst>
                <a:ext uri="{FF2B5EF4-FFF2-40B4-BE49-F238E27FC236}">
                  <a16:creationId xmlns:a16="http://schemas.microsoft.com/office/drawing/2014/main" id="{AC7C14F8-E8FA-1A45-8702-FC566459722D}"/>
                </a:ext>
              </a:extLst>
            </p:cNvPr>
            <p:cNvSpPr txBox="1">
              <a:spLocks/>
            </p:cNvSpPr>
            <p:nvPr/>
          </p:nvSpPr>
          <p:spPr>
            <a:xfrm>
              <a:off x="8324671" y="2893001"/>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The campaign led to strong incremental uplift and ROI - £15 for every £1 invested. 5.5% overall conversion rate representing a 25% incremental uplift on conversion vs lookalike customers, and strong performance vs digital retargeting. The campaign continued to generate strong conversions well past the typical sales cycle of a 7 day quote, with uplift still noted up to 30 days after the campaign’s end.</a:t>
              </a:r>
            </a:p>
          </p:txBody>
        </p:sp>
      </p:grpSp>
      <p:sp>
        <p:nvSpPr>
          <p:cNvPr id="13" name="Text Placeholder 12">
            <a:extLst>
              <a:ext uri="{FF2B5EF4-FFF2-40B4-BE49-F238E27FC236}">
                <a16:creationId xmlns:a16="http://schemas.microsoft.com/office/drawing/2014/main" id="{AE3C88F5-6C92-AF43-89C7-E0F98957857C}"/>
              </a:ext>
            </a:extLst>
          </p:cNvPr>
          <p:cNvSpPr>
            <a:spLocks noGrp="1"/>
          </p:cNvSpPr>
          <p:nvPr>
            <p:ph type="body" sz="quarter" idx="14"/>
          </p:nvPr>
        </p:nvSpPr>
        <p:spPr>
          <a:xfrm>
            <a:off x="486002" y="1019601"/>
            <a:ext cx="5609998" cy="475686"/>
          </a:xfrm>
        </p:spPr>
        <p:txBody>
          <a:bodyPr/>
          <a:lstStyle/>
          <a:p>
            <a:r>
              <a:rPr lang="en-GB" dirty="0"/>
              <a:t>From customers interested in energy services</a:t>
            </a:r>
          </a:p>
        </p:txBody>
      </p:sp>
      <p:sp>
        <p:nvSpPr>
          <p:cNvPr id="3" name="Title 2">
            <a:extLst>
              <a:ext uri="{FF2B5EF4-FFF2-40B4-BE49-F238E27FC236}">
                <a16:creationId xmlns:a16="http://schemas.microsoft.com/office/drawing/2014/main" id="{EA9C39FA-D5A9-8146-9E78-96DBDFF479A4}"/>
              </a:ext>
            </a:extLst>
          </p:cNvPr>
          <p:cNvSpPr>
            <a:spLocks noGrp="1"/>
          </p:cNvSpPr>
          <p:nvPr>
            <p:ph type="title"/>
          </p:nvPr>
        </p:nvSpPr>
        <p:spPr>
          <a:xfrm>
            <a:off x="485998" y="414000"/>
            <a:ext cx="9463345" cy="475686"/>
          </a:xfrm>
        </p:spPr>
        <p:txBody>
          <a:bodyPr/>
          <a:lstStyle/>
          <a:p>
            <a:r>
              <a:rPr lang="en-GB" dirty="0"/>
              <a:t>OVO ENERGY GENERATED AN ROI OF 15:1</a:t>
            </a:r>
          </a:p>
        </p:txBody>
      </p:sp>
      <p:pic>
        <p:nvPicPr>
          <p:cNvPr id="26" name="Picture 25">
            <a:extLst>
              <a:ext uri="{FF2B5EF4-FFF2-40B4-BE49-F238E27FC236}">
                <a16:creationId xmlns:a16="http://schemas.microsoft.com/office/drawing/2014/main" id="{3488A7C7-815F-4CD0-8C78-FCC2F8B688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8360" y="519262"/>
            <a:ext cx="1868582" cy="2244046"/>
          </a:xfrm>
          <a:prstGeom prst="rect">
            <a:avLst/>
          </a:prstGeom>
        </p:spPr>
      </p:pic>
    </p:spTree>
    <p:extLst>
      <p:ext uri="{BB962C8B-B14F-4D97-AF65-F5344CB8AC3E}">
        <p14:creationId xmlns:p14="http://schemas.microsoft.com/office/powerpoint/2010/main" val="47469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Programmatic  mail incentive - overview</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569660"/>
          </a:xfrm>
          <a:prstGeom prst="rect">
            <a:avLst/>
          </a:prstGeom>
          <a:noFill/>
        </p:spPr>
        <p:txBody>
          <a:bodyPr wrap="square" rtlCol="0">
            <a:spAutoFit/>
          </a:bodyPr>
          <a:lstStyle/>
          <a:p>
            <a:pPr lvl="0" algn="ctr">
              <a:defRPr/>
            </a:pPr>
            <a:r>
              <a:rPr lang="en-US" sz="1600" dirty="0">
                <a:solidFill>
                  <a:prstClr val="black"/>
                </a:solidFill>
              </a:rPr>
              <a:t>For consolidators and advertisers posting  Programmatic Advertising Mail below the 4,000 daily minimum by brand.</a:t>
            </a:r>
            <a:endParaRPr lang="en-GB" sz="1600"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5"/>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6"/>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7"/>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30%</a:t>
            </a:r>
          </a:p>
        </p:txBody>
      </p:sp>
      <p:grpSp>
        <p:nvGrpSpPr>
          <p:cNvPr id="134" name="Gear8" descr="{&quot;Key&quot;:&quot;POWER_USER_SHAPE_ICON&quot;,&quot;Value&quot;:&quot;POWER_USER_SHAPE_ICON_STYLE_1&quot;}">
            <a:extLst>
              <a:ext uri="{FF2B5EF4-FFF2-40B4-BE49-F238E27FC236}">
                <a16:creationId xmlns:a16="http://schemas.microsoft.com/office/drawing/2014/main" id="{E42406E7-8895-4371-A8DD-A4FA7955540E}"/>
              </a:ext>
            </a:extLst>
          </p:cNvPr>
          <p:cNvGrpSpPr>
            <a:grpSpLocks noChangeAspect="1"/>
          </p:cNvGrpSpPr>
          <p:nvPr>
            <p:custDataLst>
              <p:tags r:id="rId2"/>
            </p:custDataLst>
          </p:nvPr>
        </p:nvGrpSpPr>
        <p:grpSpPr bwMode="auto">
          <a:xfrm>
            <a:off x="7029128" y="2592151"/>
            <a:ext cx="1014222" cy="1014222"/>
            <a:chOff x="7" y="8"/>
            <a:chExt cx="471" cy="471"/>
          </a:xfrm>
          <a:solidFill>
            <a:schemeClr val="tx1"/>
          </a:solidFill>
        </p:grpSpPr>
        <p:sp>
          <p:nvSpPr>
            <p:cNvPr id="135" name="Gear5">
              <a:extLst>
                <a:ext uri="{FF2B5EF4-FFF2-40B4-BE49-F238E27FC236}">
                  <a16:creationId xmlns:a16="http://schemas.microsoft.com/office/drawing/2014/main" id="{99F32C6C-D201-4924-B308-D87EB87979C9}"/>
                </a:ext>
              </a:extLst>
            </p:cNvPr>
            <p:cNvSpPr>
              <a:spLocks/>
            </p:cNvSpPr>
            <p:nvPr>
              <p:custDataLst>
                <p:tags r:id="rId3"/>
              </p:custDataLst>
            </p:nvPr>
          </p:nvSpPr>
          <p:spPr bwMode="auto">
            <a:xfrm>
              <a:off x="7" y="8"/>
              <a:ext cx="471" cy="471"/>
            </a:xfrm>
            <a:custGeom>
              <a:avLst/>
              <a:gdLst>
                <a:gd name="T0" fmla="*/ 569 w 1252"/>
                <a:gd name="T1" fmla="*/ 29 h 1251"/>
                <a:gd name="T2" fmla="*/ 536 w 1252"/>
                <a:gd name="T3" fmla="*/ 152 h 1251"/>
                <a:gd name="T4" fmla="*/ 453 w 1252"/>
                <a:gd name="T5" fmla="*/ 175 h 1251"/>
                <a:gd name="T6" fmla="*/ 315 w 1252"/>
                <a:gd name="T7" fmla="*/ 83 h 1251"/>
                <a:gd name="T8" fmla="*/ 195 w 1252"/>
                <a:gd name="T9" fmla="*/ 204 h 1251"/>
                <a:gd name="T10" fmla="*/ 202 w 1252"/>
                <a:gd name="T11" fmla="*/ 392 h 1251"/>
                <a:gd name="T12" fmla="*/ 35 w 1252"/>
                <a:gd name="T13" fmla="*/ 411 h 1251"/>
                <a:gd name="T14" fmla="*/ 22 w 1252"/>
                <a:gd name="T15" fmla="*/ 580 h 1251"/>
                <a:gd name="T16" fmla="*/ 148 w 1252"/>
                <a:gd name="T17" fmla="*/ 719 h 1251"/>
                <a:gd name="T18" fmla="*/ 32 w 1252"/>
                <a:gd name="T19" fmla="*/ 840 h 1251"/>
                <a:gd name="T20" fmla="*/ 130 w 1252"/>
                <a:gd name="T21" fmla="*/ 978 h 1251"/>
                <a:gd name="T22" fmla="*/ 316 w 1252"/>
                <a:gd name="T23" fmla="*/ 1003 h 1251"/>
                <a:gd name="T24" fmla="*/ 305 w 1252"/>
                <a:gd name="T25" fmla="*/ 1171 h 1251"/>
                <a:gd name="T26" fmla="*/ 470 w 1252"/>
                <a:gd name="T27" fmla="*/ 1214 h 1251"/>
                <a:gd name="T28" fmla="*/ 630 w 1252"/>
                <a:gd name="T29" fmla="*/ 1114 h 1251"/>
                <a:gd name="T30" fmla="*/ 728 w 1252"/>
                <a:gd name="T31" fmla="*/ 1249 h 1251"/>
                <a:gd name="T32" fmla="*/ 859 w 1252"/>
                <a:gd name="T33" fmla="*/ 1212 h 1251"/>
                <a:gd name="T34" fmla="*/ 869 w 1252"/>
                <a:gd name="T35" fmla="*/ 1029 h 1251"/>
                <a:gd name="T36" fmla="*/ 799 w 1252"/>
                <a:gd name="T37" fmla="*/ 1034 h 1251"/>
                <a:gd name="T38" fmla="*/ 809 w 1252"/>
                <a:gd name="T39" fmla="*/ 1155 h 1251"/>
                <a:gd name="T40" fmla="*/ 741 w 1252"/>
                <a:gd name="T41" fmla="*/ 1175 h 1251"/>
                <a:gd name="T42" fmla="*/ 648 w 1252"/>
                <a:gd name="T43" fmla="*/ 1046 h 1251"/>
                <a:gd name="T44" fmla="*/ 498 w 1252"/>
                <a:gd name="T45" fmla="*/ 1051 h 1251"/>
                <a:gd name="T46" fmla="*/ 363 w 1252"/>
                <a:gd name="T47" fmla="*/ 1121 h 1251"/>
                <a:gd name="T48" fmla="*/ 375 w 1252"/>
                <a:gd name="T49" fmla="*/ 965 h 1251"/>
                <a:gd name="T50" fmla="*/ 257 w 1252"/>
                <a:gd name="T51" fmla="*/ 872 h 1251"/>
                <a:gd name="T52" fmla="*/ 109 w 1252"/>
                <a:gd name="T53" fmla="*/ 838 h 1251"/>
                <a:gd name="T54" fmla="*/ 218 w 1252"/>
                <a:gd name="T55" fmla="*/ 726 h 1251"/>
                <a:gd name="T56" fmla="*/ 186 w 1252"/>
                <a:gd name="T57" fmla="*/ 580 h 1251"/>
                <a:gd name="T58" fmla="*/ 96 w 1252"/>
                <a:gd name="T59" fmla="*/ 458 h 1251"/>
                <a:gd name="T60" fmla="*/ 251 w 1252"/>
                <a:gd name="T61" fmla="*/ 443 h 1251"/>
                <a:gd name="T62" fmla="*/ 322 w 1252"/>
                <a:gd name="T63" fmla="*/ 310 h 1251"/>
                <a:gd name="T64" fmla="*/ 330 w 1252"/>
                <a:gd name="T65" fmla="*/ 159 h 1251"/>
                <a:gd name="T66" fmla="*/ 459 w 1252"/>
                <a:gd name="T67" fmla="*/ 246 h 1251"/>
                <a:gd name="T68" fmla="*/ 569 w 1252"/>
                <a:gd name="T69" fmla="*/ 216 h 1251"/>
                <a:gd name="T70" fmla="*/ 630 w 1252"/>
                <a:gd name="T71" fmla="*/ 74 h 1251"/>
                <a:gd name="T72" fmla="*/ 718 w 1252"/>
                <a:gd name="T73" fmla="*/ 201 h 1251"/>
                <a:gd name="T74" fmla="*/ 847 w 1252"/>
                <a:gd name="T75" fmla="*/ 277 h 1251"/>
                <a:gd name="T76" fmla="*/ 985 w 1252"/>
                <a:gd name="T77" fmla="*/ 207 h 1251"/>
                <a:gd name="T78" fmla="*/ 973 w 1252"/>
                <a:gd name="T79" fmla="*/ 362 h 1251"/>
                <a:gd name="T80" fmla="*/ 1022 w 1252"/>
                <a:gd name="T81" fmla="*/ 503 h 1251"/>
                <a:gd name="T82" fmla="*/ 1172 w 1252"/>
                <a:gd name="T83" fmla="*/ 537 h 1251"/>
                <a:gd name="T84" fmla="*/ 1063 w 1252"/>
                <a:gd name="T85" fmla="*/ 649 h 1251"/>
                <a:gd name="T86" fmla="*/ 1009 w 1252"/>
                <a:gd name="T87" fmla="*/ 790 h 1251"/>
                <a:gd name="T88" fmla="*/ 1123 w 1252"/>
                <a:gd name="T89" fmla="*/ 933 h 1251"/>
                <a:gd name="T90" fmla="*/ 1173 w 1252"/>
                <a:gd name="T91" fmla="*/ 883 h 1251"/>
                <a:gd name="T92" fmla="*/ 1102 w 1252"/>
                <a:gd name="T93" fmla="*/ 709 h 1251"/>
                <a:gd name="T94" fmla="*/ 1252 w 1252"/>
                <a:gd name="T95" fmla="*/ 636 h 1251"/>
                <a:gd name="T96" fmla="*/ 1207 w 1252"/>
                <a:gd name="T97" fmla="*/ 471 h 1251"/>
                <a:gd name="T98" fmla="*/ 1041 w 1252"/>
                <a:gd name="T99" fmla="*/ 384 h 1251"/>
                <a:gd name="T100" fmla="*/ 1109 w 1252"/>
                <a:gd name="T101" fmla="*/ 230 h 1251"/>
                <a:gd name="T102" fmla="*/ 968 w 1252"/>
                <a:gd name="T103" fmla="*/ 134 h 1251"/>
                <a:gd name="T104" fmla="*/ 786 w 1252"/>
                <a:gd name="T105" fmla="*/ 173 h 1251"/>
                <a:gd name="T106" fmla="*/ 738 w 1252"/>
                <a:gd name="T107" fmla="*/ 12 h 1251"/>
                <a:gd name="T108" fmla="*/ 598 w 1252"/>
                <a:gd name="T109" fmla="*/ 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2" h="1251">
                  <a:moveTo>
                    <a:pt x="598" y="1"/>
                  </a:moveTo>
                  <a:cubicBezTo>
                    <a:pt x="583" y="4"/>
                    <a:pt x="572" y="15"/>
                    <a:pt x="569" y="29"/>
                  </a:cubicBezTo>
                  <a:cubicBezTo>
                    <a:pt x="569" y="31"/>
                    <a:pt x="568" y="33"/>
                    <a:pt x="568" y="36"/>
                  </a:cubicBezTo>
                  <a:lnTo>
                    <a:pt x="536" y="152"/>
                  </a:lnTo>
                  <a:cubicBezTo>
                    <a:pt x="523" y="154"/>
                    <a:pt x="510" y="157"/>
                    <a:pt x="497" y="160"/>
                  </a:cubicBezTo>
                  <a:cubicBezTo>
                    <a:pt x="482" y="164"/>
                    <a:pt x="468" y="170"/>
                    <a:pt x="453" y="175"/>
                  </a:cubicBezTo>
                  <a:lnTo>
                    <a:pt x="355" y="88"/>
                  </a:lnTo>
                  <a:cubicBezTo>
                    <a:pt x="344" y="78"/>
                    <a:pt x="328" y="76"/>
                    <a:pt x="315" y="83"/>
                  </a:cubicBezTo>
                  <a:cubicBezTo>
                    <a:pt x="274" y="106"/>
                    <a:pt x="237" y="133"/>
                    <a:pt x="204" y="164"/>
                  </a:cubicBezTo>
                  <a:cubicBezTo>
                    <a:pt x="192" y="174"/>
                    <a:pt x="189" y="190"/>
                    <a:pt x="195" y="204"/>
                  </a:cubicBezTo>
                  <a:lnTo>
                    <a:pt x="251" y="322"/>
                  </a:lnTo>
                  <a:cubicBezTo>
                    <a:pt x="233" y="344"/>
                    <a:pt x="216" y="367"/>
                    <a:pt x="202" y="392"/>
                  </a:cubicBezTo>
                  <a:lnTo>
                    <a:pt x="70" y="387"/>
                  </a:lnTo>
                  <a:cubicBezTo>
                    <a:pt x="54" y="387"/>
                    <a:pt x="40" y="396"/>
                    <a:pt x="35" y="411"/>
                  </a:cubicBezTo>
                  <a:cubicBezTo>
                    <a:pt x="19" y="454"/>
                    <a:pt x="9" y="498"/>
                    <a:pt x="2" y="543"/>
                  </a:cubicBezTo>
                  <a:cubicBezTo>
                    <a:pt x="0" y="559"/>
                    <a:pt x="8" y="574"/>
                    <a:pt x="22" y="580"/>
                  </a:cubicBezTo>
                  <a:lnTo>
                    <a:pt x="140" y="635"/>
                  </a:lnTo>
                  <a:cubicBezTo>
                    <a:pt x="140" y="662"/>
                    <a:pt x="143" y="690"/>
                    <a:pt x="148" y="719"/>
                  </a:cubicBezTo>
                  <a:lnTo>
                    <a:pt x="44" y="801"/>
                  </a:lnTo>
                  <a:cubicBezTo>
                    <a:pt x="32" y="811"/>
                    <a:pt x="27" y="826"/>
                    <a:pt x="32" y="840"/>
                  </a:cubicBezTo>
                  <a:cubicBezTo>
                    <a:pt x="48" y="884"/>
                    <a:pt x="68" y="924"/>
                    <a:pt x="92" y="962"/>
                  </a:cubicBezTo>
                  <a:cubicBezTo>
                    <a:pt x="100" y="975"/>
                    <a:pt x="116" y="981"/>
                    <a:pt x="130" y="978"/>
                  </a:cubicBezTo>
                  <a:lnTo>
                    <a:pt x="256" y="945"/>
                  </a:lnTo>
                  <a:cubicBezTo>
                    <a:pt x="274" y="966"/>
                    <a:pt x="295" y="985"/>
                    <a:pt x="316" y="1003"/>
                  </a:cubicBezTo>
                  <a:lnTo>
                    <a:pt x="289" y="1134"/>
                  </a:lnTo>
                  <a:cubicBezTo>
                    <a:pt x="286" y="1148"/>
                    <a:pt x="293" y="1163"/>
                    <a:pt x="305" y="1171"/>
                  </a:cubicBezTo>
                  <a:cubicBezTo>
                    <a:pt x="345" y="1194"/>
                    <a:pt x="387" y="1213"/>
                    <a:pt x="431" y="1227"/>
                  </a:cubicBezTo>
                  <a:cubicBezTo>
                    <a:pt x="445" y="1232"/>
                    <a:pt x="461" y="1227"/>
                    <a:pt x="470" y="1214"/>
                  </a:cubicBezTo>
                  <a:lnTo>
                    <a:pt x="544" y="1108"/>
                  </a:lnTo>
                  <a:cubicBezTo>
                    <a:pt x="572" y="1113"/>
                    <a:pt x="601" y="1114"/>
                    <a:pt x="630" y="1114"/>
                  </a:cubicBezTo>
                  <a:lnTo>
                    <a:pt x="691" y="1231"/>
                  </a:lnTo>
                  <a:cubicBezTo>
                    <a:pt x="698" y="1244"/>
                    <a:pt x="713" y="1251"/>
                    <a:pt x="728" y="1249"/>
                  </a:cubicBezTo>
                  <a:cubicBezTo>
                    <a:pt x="747" y="1245"/>
                    <a:pt x="766" y="1242"/>
                    <a:pt x="786" y="1237"/>
                  </a:cubicBezTo>
                  <a:cubicBezTo>
                    <a:pt x="811" y="1230"/>
                    <a:pt x="835" y="1222"/>
                    <a:pt x="859" y="1212"/>
                  </a:cubicBezTo>
                  <a:cubicBezTo>
                    <a:pt x="874" y="1207"/>
                    <a:pt x="883" y="1192"/>
                    <a:pt x="882" y="1176"/>
                  </a:cubicBezTo>
                  <a:lnTo>
                    <a:pt x="869" y="1029"/>
                  </a:lnTo>
                  <a:cubicBezTo>
                    <a:pt x="867" y="1009"/>
                    <a:pt x="850" y="995"/>
                    <a:pt x="831" y="997"/>
                  </a:cubicBezTo>
                  <a:cubicBezTo>
                    <a:pt x="811" y="998"/>
                    <a:pt x="797" y="1015"/>
                    <a:pt x="799" y="1034"/>
                  </a:cubicBezTo>
                  <a:lnTo>
                    <a:pt x="799" y="1034"/>
                  </a:lnTo>
                  <a:lnTo>
                    <a:pt x="809" y="1155"/>
                  </a:lnTo>
                  <a:cubicBezTo>
                    <a:pt x="796" y="1160"/>
                    <a:pt x="782" y="1166"/>
                    <a:pt x="768" y="1169"/>
                  </a:cubicBezTo>
                  <a:cubicBezTo>
                    <a:pt x="759" y="1172"/>
                    <a:pt x="750" y="1173"/>
                    <a:pt x="741" y="1175"/>
                  </a:cubicBezTo>
                  <a:lnTo>
                    <a:pt x="682" y="1064"/>
                  </a:lnTo>
                  <a:cubicBezTo>
                    <a:pt x="675" y="1052"/>
                    <a:pt x="662" y="1045"/>
                    <a:pt x="648" y="1046"/>
                  </a:cubicBezTo>
                  <a:cubicBezTo>
                    <a:pt x="610" y="1049"/>
                    <a:pt x="572" y="1045"/>
                    <a:pt x="535" y="1037"/>
                  </a:cubicBezTo>
                  <a:cubicBezTo>
                    <a:pt x="521" y="1034"/>
                    <a:pt x="506" y="1039"/>
                    <a:pt x="498" y="1051"/>
                  </a:cubicBezTo>
                  <a:lnTo>
                    <a:pt x="428" y="1150"/>
                  </a:lnTo>
                  <a:cubicBezTo>
                    <a:pt x="406" y="1142"/>
                    <a:pt x="384" y="1132"/>
                    <a:pt x="363" y="1121"/>
                  </a:cubicBezTo>
                  <a:lnTo>
                    <a:pt x="388" y="999"/>
                  </a:lnTo>
                  <a:cubicBezTo>
                    <a:pt x="391" y="986"/>
                    <a:pt x="386" y="973"/>
                    <a:pt x="375" y="965"/>
                  </a:cubicBezTo>
                  <a:cubicBezTo>
                    <a:pt x="344" y="942"/>
                    <a:pt x="317" y="915"/>
                    <a:pt x="293" y="884"/>
                  </a:cubicBezTo>
                  <a:cubicBezTo>
                    <a:pt x="285" y="873"/>
                    <a:pt x="270" y="869"/>
                    <a:pt x="257" y="872"/>
                  </a:cubicBezTo>
                  <a:lnTo>
                    <a:pt x="141" y="903"/>
                  </a:lnTo>
                  <a:cubicBezTo>
                    <a:pt x="129" y="882"/>
                    <a:pt x="118" y="861"/>
                    <a:pt x="109" y="838"/>
                  </a:cubicBezTo>
                  <a:lnTo>
                    <a:pt x="206" y="761"/>
                  </a:lnTo>
                  <a:cubicBezTo>
                    <a:pt x="216" y="753"/>
                    <a:pt x="221" y="739"/>
                    <a:pt x="218" y="726"/>
                  </a:cubicBezTo>
                  <a:cubicBezTo>
                    <a:pt x="209" y="687"/>
                    <a:pt x="204" y="649"/>
                    <a:pt x="206" y="612"/>
                  </a:cubicBezTo>
                  <a:cubicBezTo>
                    <a:pt x="206" y="598"/>
                    <a:pt x="198" y="586"/>
                    <a:pt x="186" y="580"/>
                  </a:cubicBezTo>
                  <a:lnTo>
                    <a:pt x="77" y="528"/>
                  </a:lnTo>
                  <a:cubicBezTo>
                    <a:pt x="81" y="504"/>
                    <a:pt x="88" y="481"/>
                    <a:pt x="96" y="458"/>
                  </a:cubicBezTo>
                  <a:lnTo>
                    <a:pt x="219" y="462"/>
                  </a:lnTo>
                  <a:cubicBezTo>
                    <a:pt x="232" y="462"/>
                    <a:pt x="245" y="455"/>
                    <a:pt x="251" y="443"/>
                  </a:cubicBezTo>
                  <a:cubicBezTo>
                    <a:pt x="268" y="409"/>
                    <a:pt x="290" y="377"/>
                    <a:pt x="316" y="348"/>
                  </a:cubicBezTo>
                  <a:cubicBezTo>
                    <a:pt x="325" y="338"/>
                    <a:pt x="328" y="323"/>
                    <a:pt x="322" y="310"/>
                  </a:cubicBezTo>
                  <a:lnTo>
                    <a:pt x="271" y="201"/>
                  </a:lnTo>
                  <a:cubicBezTo>
                    <a:pt x="290" y="186"/>
                    <a:pt x="309" y="172"/>
                    <a:pt x="330" y="159"/>
                  </a:cubicBezTo>
                  <a:lnTo>
                    <a:pt x="421" y="240"/>
                  </a:lnTo>
                  <a:cubicBezTo>
                    <a:pt x="432" y="250"/>
                    <a:pt x="447" y="252"/>
                    <a:pt x="459" y="246"/>
                  </a:cubicBezTo>
                  <a:cubicBezTo>
                    <a:pt x="478" y="239"/>
                    <a:pt x="496" y="233"/>
                    <a:pt x="516" y="227"/>
                  </a:cubicBezTo>
                  <a:cubicBezTo>
                    <a:pt x="534" y="223"/>
                    <a:pt x="552" y="218"/>
                    <a:pt x="569" y="216"/>
                  </a:cubicBezTo>
                  <a:cubicBezTo>
                    <a:pt x="583" y="214"/>
                    <a:pt x="594" y="204"/>
                    <a:pt x="598" y="191"/>
                  </a:cubicBezTo>
                  <a:lnTo>
                    <a:pt x="630" y="74"/>
                  </a:lnTo>
                  <a:cubicBezTo>
                    <a:pt x="653" y="74"/>
                    <a:pt x="677" y="75"/>
                    <a:pt x="701" y="78"/>
                  </a:cubicBezTo>
                  <a:lnTo>
                    <a:pt x="718" y="201"/>
                  </a:lnTo>
                  <a:cubicBezTo>
                    <a:pt x="720" y="215"/>
                    <a:pt x="730" y="226"/>
                    <a:pt x="743" y="230"/>
                  </a:cubicBezTo>
                  <a:cubicBezTo>
                    <a:pt x="780" y="241"/>
                    <a:pt x="815" y="257"/>
                    <a:pt x="847" y="277"/>
                  </a:cubicBezTo>
                  <a:cubicBezTo>
                    <a:pt x="859" y="285"/>
                    <a:pt x="875" y="285"/>
                    <a:pt x="886" y="277"/>
                  </a:cubicBezTo>
                  <a:lnTo>
                    <a:pt x="985" y="207"/>
                  </a:lnTo>
                  <a:cubicBezTo>
                    <a:pt x="1003" y="223"/>
                    <a:pt x="1020" y="240"/>
                    <a:pt x="1037" y="258"/>
                  </a:cubicBezTo>
                  <a:lnTo>
                    <a:pt x="973" y="362"/>
                  </a:lnTo>
                  <a:cubicBezTo>
                    <a:pt x="965" y="374"/>
                    <a:pt x="965" y="389"/>
                    <a:pt x="973" y="400"/>
                  </a:cubicBezTo>
                  <a:cubicBezTo>
                    <a:pt x="993" y="432"/>
                    <a:pt x="1011" y="466"/>
                    <a:pt x="1022" y="503"/>
                  </a:cubicBezTo>
                  <a:cubicBezTo>
                    <a:pt x="1026" y="517"/>
                    <a:pt x="1038" y="526"/>
                    <a:pt x="1052" y="528"/>
                  </a:cubicBezTo>
                  <a:lnTo>
                    <a:pt x="1172" y="537"/>
                  </a:lnTo>
                  <a:cubicBezTo>
                    <a:pt x="1176" y="562"/>
                    <a:pt x="1179" y="586"/>
                    <a:pt x="1180" y="610"/>
                  </a:cubicBezTo>
                  <a:lnTo>
                    <a:pt x="1063" y="649"/>
                  </a:lnTo>
                  <a:cubicBezTo>
                    <a:pt x="1050" y="653"/>
                    <a:pt x="1040" y="665"/>
                    <a:pt x="1039" y="678"/>
                  </a:cubicBezTo>
                  <a:cubicBezTo>
                    <a:pt x="1035" y="717"/>
                    <a:pt x="1024" y="754"/>
                    <a:pt x="1009" y="790"/>
                  </a:cubicBezTo>
                  <a:cubicBezTo>
                    <a:pt x="1004" y="803"/>
                    <a:pt x="1008" y="818"/>
                    <a:pt x="1018" y="827"/>
                  </a:cubicBezTo>
                  <a:lnTo>
                    <a:pt x="1123" y="933"/>
                  </a:lnTo>
                  <a:cubicBezTo>
                    <a:pt x="1137" y="946"/>
                    <a:pt x="1159" y="946"/>
                    <a:pt x="1173" y="933"/>
                  </a:cubicBezTo>
                  <a:cubicBezTo>
                    <a:pt x="1187" y="919"/>
                    <a:pt x="1187" y="897"/>
                    <a:pt x="1173" y="883"/>
                  </a:cubicBezTo>
                  <a:lnTo>
                    <a:pt x="1080" y="792"/>
                  </a:lnTo>
                  <a:cubicBezTo>
                    <a:pt x="1090" y="765"/>
                    <a:pt x="1097" y="737"/>
                    <a:pt x="1102" y="709"/>
                  </a:cubicBezTo>
                  <a:lnTo>
                    <a:pt x="1227" y="668"/>
                  </a:lnTo>
                  <a:cubicBezTo>
                    <a:pt x="1241" y="663"/>
                    <a:pt x="1251" y="651"/>
                    <a:pt x="1252" y="636"/>
                  </a:cubicBezTo>
                  <a:cubicBezTo>
                    <a:pt x="1252" y="591"/>
                    <a:pt x="1248" y="544"/>
                    <a:pt x="1238" y="498"/>
                  </a:cubicBezTo>
                  <a:cubicBezTo>
                    <a:pt x="1235" y="484"/>
                    <a:pt x="1222" y="473"/>
                    <a:pt x="1207" y="471"/>
                  </a:cubicBezTo>
                  <a:lnTo>
                    <a:pt x="1078" y="459"/>
                  </a:lnTo>
                  <a:cubicBezTo>
                    <a:pt x="1068" y="433"/>
                    <a:pt x="1056" y="408"/>
                    <a:pt x="1041" y="384"/>
                  </a:cubicBezTo>
                  <a:lnTo>
                    <a:pt x="1111" y="270"/>
                  </a:lnTo>
                  <a:cubicBezTo>
                    <a:pt x="1119" y="257"/>
                    <a:pt x="1118" y="241"/>
                    <a:pt x="1109" y="230"/>
                  </a:cubicBezTo>
                  <a:cubicBezTo>
                    <a:pt x="1079" y="194"/>
                    <a:pt x="1045" y="163"/>
                    <a:pt x="1009" y="135"/>
                  </a:cubicBezTo>
                  <a:cubicBezTo>
                    <a:pt x="997" y="126"/>
                    <a:pt x="981" y="125"/>
                    <a:pt x="968" y="134"/>
                  </a:cubicBezTo>
                  <a:lnTo>
                    <a:pt x="861" y="208"/>
                  </a:lnTo>
                  <a:cubicBezTo>
                    <a:pt x="837" y="195"/>
                    <a:pt x="812" y="182"/>
                    <a:pt x="786" y="173"/>
                  </a:cubicBezTo>
                  <a:lnTo>
                    <a:pt x="767" y="42"/>
                  </a:lnTo>
                  <a:cubicBezTo>
                    <a:pt x="765" y="27"/>
                    <a:pt x="753" y="15"/>
                    <a:pt x="738" y="12"/>
                  </a:cubicBezTo>
                  <a:cubicBezTo>
                    <a:pt x="694" y="4"/>
                    <a:pt x="648" y="0"/>
                    <a:pt x="601" y="1"/>
                  </a:cubicBezTo>
                  <a:cubicBezTo>
                    <a:pt x="600" y="1"/>
                    <a:pt x="599" y="1"/>
                    <a:pt x="59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Gear5">
              <a:extLst>
                <a:ext uri="{FF2B5EF4-FFF2-40B4-BE49-F238E27FC236}">
                  <a16:creationId xmlns:a16="http://schemas.microsoft.com/office/drawing/2014/main" id="{7F7DA935-3BCA-4B00-A09E-9BF3A4E8F30C}"/>
                </a:ext>
              </a:extLst>
            </p:cNvPr>
            <p:cNvSpPr>
              <a:spLocks/>
            </p:cNvSpPr>
            <p:nvPr>
              <p:custDataLst>
                <p:tags r:id="rId4"/>
              </p:custDataLst>
            </p:nvPr>
          </p:nvSpPr>
          <p:spPr bwMode="auto">
            <a:xfrm>
              <a:off x="145" y="159"/>
              <a:ext cx="188" cy="186"/>
            </a:xfrm>
            <a:custGeom>
              <a:avLst/>
              <a:gdLst>
                <a:gd name="T0" fmla="*/ 290 w 500"/>
                <a:gd name="T1" fmla="*/ 4 h 494"/>
                <a:gd name="T2" fmla="*/ 198 w 500"/>
                <a:gd name="T3" fmla="*/ 9 h 494"/>
                <a:gd name="T4" fmla="*/ 33 w 500"/>
                <a:gd name="T5" fmla="*/ 295 h 494"/>
                <a:gd name="T6" fmla="*/ 318 w 500"/>
                <a:gd name="T7" fmla="*/ 461 h 494"/>
                <a:gd name="T8" fmla="*/ 345 w 500"/>
                <a:gd name="T9" fmla="*/ 420 h 494"/>
                <a:gd name="T10" fmla="*/ 304 w 500"/>
                <a:gd name="T11" fmla="*/ 393 h 494"/>
                <a:gd name="T12" fmla="*/ 301 w 500"/>
                <a:gd name="T13" fmla="*/ 393 h 494"/>
                <a:gd name="T14" fmla="*/ 101 w 500"/>
                <a:gd name="T15" fmla="*/ 277 h 494"/>
                <a:gd name="T16" fmla="*/ 217 w 500"/>
                <a:gd name="T17" fmla="*/ 76 h 494"/>
                <a:gd name="T18" fmla="*/ 417 w 500"/>
                <a:gd name="T19" fmla="*/ 192 h 494"/>
                <a:gd name="T20" fmla="*/ 402 w 500"/>
                <a:gd name="T21" fmla="*/ 313 h 494"/>
                <a:gd name="T22" fmla="*/ 416 w 500"/>
                <a:gd name="T23" fmla="*/ 361 h 494"/>
                <a:gd name="T24" fmla="*/ 464 w 500"/>
                <a:gd name="T25" fmla="*/ 347 h 494"/>
                <a:gd name="T26" fmla="*/ 484 w 500"/>
                <a:gd name="T27" fmla="*/ 175 h 494"/>
                <a:gd name="T28" fmla="*/ 290 w 500"/>
                <a:gd name="T29" fmla="*/ 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494">
                  <a:moveTo>
                    <a:pt x="290" y="4"/>
                  </a:moveTo>
                  <a:cubicBezTo>
                    <a:pt x="260" y="0"/>
                    <a:pt x="229" y="1"/>
                    <a:pt x="198" y="9"/>
                  </a:cubicBezTo>
                  <a:cubicBezTo>
                    <a:pt x="73" y="42"/>
                    <a:pt x="0" y="171"/>
                    <a:pt x="33" y="295"/>
                  </a:cubicBezTo>
                  <a:cubicBezTo>
                    <a:pt x="66" y="419"/>
                    <a:pt x="194" y="494"/>
                    <a:pt x="318" y="461"/>
                  </a:cubicBezTo>
                  <a:cubicBezTo>
                    <a:pt x="337" y="457"/>
                    <a:pt x="349" y="438"/>
                    <a:pt x="345" y="420"/>
                  </a:cubicBezTo>
                  <a:cubicBezTo>
                    <a:pt x="341" y="401"/>
                    <a:pt x="323" y="389"/>
                    <a:pt x="304" y="393"/>
                  </a:cubicBezTo>
                  <a:cubicBezTo>
                    <a:pt x="303" y="393"/>
                    <a:pt x="302" y="393"/>
                    <a:pt x="301" y="393"/>
                  </a:cubicBezTo>
                  <a:cubicBezTo>
                    <a:pt x="213" y="417"/>
                    <a:pt x="124" y="365"/>
                    <a:pt x="101" y="277"/>
                  </a:cubicBezTo>
                  <a:cubicBezTo>
                    <a:pt x="77" y="190"/>
                    <a:pt x="129" y="100"/>
                    <a:pt x="217" y="76"/>
                  </a:cubicBezTo>
                  <a:cubicBezTo>
                    <a:pt x="304" y="53"/>
                    <a:pt x="393" y="105"/>
                    <a:pt x="417" y="192"/>
                  </a:cubicBezTo>
                  <a:cubicBezTo>
                    <a:pt x="428" y="235"/>
                    <a:pt x="422" y="277"/>
                    <a:pt x="402" y="313"/>
                  </a:cubicBezTo>
                  <a:cubicBezTo>
                    <a:pt x="393" y="330"/>
                    <a:pt x="399" y="351"/>
                    <a:pt x="416" y="361"/>
                  </a:cubicBezTo>
                  <a:cubicBezTo>
                    <a:pt x="433" y="370"/>
                    <a:pt x="454" y="364"/>
                    <a:pt x="464" y="347"/>
                  </a:cubicBezTo>
                  <a:cubicBezTo>
                    <a:pt x="492" y="297"/>
                    <a:pt x="500" y="235"/>
                    <a:pt x="484" y="175"/>
                  </a:cubicBezTo>
                  <a:cubicBezTo>
                    <a:pt x="459" y="81"/>
                    <a:pt x="380" y="17"/>
                    <a:pt x="290" y="4"/>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Graphic 28" descr="Stamp with solid fill">
            <a:extLst>
              <a:ext uri="{FF2B5EF4-FFF2-40B4-BE49-F238E27FC236}">
                <a16:creationId xmlns:a16="http://schemas.microsoft.com/office/drawing/2014/main" id="{00DC70EF-C357-447E-A0E2-37E8D92D33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9307" y="2564072"/>
            <a:ext cx="1106424" cy="1106424"/>
          </a:xfrm>
          <a:prstGeom prst="rect">
            <a:avLst/>
          </a:prstGeom>
        </p:spPr>
      </p:pic>
      <p:pic>
        <p:nvPicPr>
          <p:cNvPr id="137" name="Graphic 136" descr="Hourglass 60% with solid fill">
            <a:extLst>
              <a:ext uri="{FF2B5EF4-FFF2-40B4-BE49-F238E27FC236}">
                <a16:creationId xmlns:a16="http://schemas.microsoft.com/office/drawing/2014/main" id="{0D5003ED-29CD-4572-B3AB-4A402A5A93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90738" y="2561178"/>
            <a:ext cx="1106424" cy="1106424"/>
          </a:xfrm>
          <a:prstGeom prst="rect">
            <a:avLst/>
          </a:prstGeom>
        </p:spPr>
      </p:pic>
      <p:sp>
        <p:nvSpPr>
          <p:cNvPr id="58" name="Slide Number Placeholder 3">
            <a:extLst>
              <a:ext uri="{FF2B5EF4-FFF2-40B4-BE49-F238E27FC236}">
                <a16:creationId xmlns:a16="http://schemas.microsoft.com/office/drawing/2014/main" id="{C8DE32E9-E19A-4CCA-976E-919C2E3C47BE}"/>
              </a:ext>
            </a:extLst>
          </p:cNvPr>
          <p:cNvSpPr txBox="1">
            <a:spLocks/>
          </p:cNvSpPr>
          <p:nvPr/>
        </p:nvSpPr>
        <p:spPr>
          <a:xfrm>
            <a:off x="9334500" y="64135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9</a:t>
            </a:fld>
            <a:endParaRPr lang="en-GB" dirty="0"/>
          </a:p>
        </p:txBody>
      </p:sp>
      <p:sp>
        <p:nvSpPr>
          <p:cNvPr id="63" name="TextBox 62">
            <a:extLst>
              <a:ext uri="{FF2B5EF4-FFF2-40B4-BE49-F238E27FC236}">
                <a16:creationId xmlns:a16="http://schemas.microsoft.com/office/drawing/2014/main" id="{4279E36B-AF10-42E4-A330-2AB777B3D319}"/>
              </a:ext>
            </a:extLst>
          </p:cNvPr>
          <p:cNvSpPr txBox="1"/>
          <p:nvPr/>
        </p:nvSpPr>
        <p:spPr>
          <a:xfrm>
            <a:off x="3727995" y="4591953"/>
            <a:ext cx="2268000" cy="1077218"/>
          </a:xfrm>
          <a:prstGeom prst="rect">
            <a:avLst/>
          </a:prstGeom>
          <a:noFill/>
        </p:spPr>
        <p:txBody>
          <a:bodyPr wrap="square" rtlCol="0">
            <a:spAutoFit/>
          </a:bodyPr>
          <a:lstStyle/>
          <a:p>
            <a:pPr lvl="0" algn="ctr">
              <a:defRPr/>
            </a:pPr>
            <a:r>
              <a:rPr lang="en-US" sz="1600" dirty="0">
                <a:solidFill>
                  <a:prstClr val="black"/>
                </a:solidFill>
              </a:rPr>
              <a:t>Minimum of 50k per annum by consolidator.  Post up to 1m items over 12 months.</a:t>
            </a:r>
          </a:p>
        </p:txBody>
      </p:sp>
      <p:sp>
        <p:nvSpPr>
          <p:cNvPr id="64" name="TextBox 63">
            <a:extLst>
              <a:ext uri="{FF2B5EF4-FFF2-40B4-BE49-F238E27FC236}">
                <a16:creationId xmlns:a16="http://schemas.microsoft.com/office/drawing/2014/main" id="{A59BD0E9-77CC-4432-A54B-A8E751C0A979}"/>
              </a:ext>
            </a:extLst>
          </p:cNvPr>
          <p:cNvSpPr txBox="1"/>
          <p:nvPr/>
        </p:nvSpPr>
        <p:spPr>
          <a:xfrm>
            <a:off x="3558573" y="4221444"/>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QUALIFY</a:t>
            </a:r>
          </a:p>
        </p:txBody>
      </p:sp>
      <p:sp>
        <p:nvSpPr>
          <p:cNvPr id="65" name="TextBox 64">
            <a:extLst>
              <a:ext uri="{FF2B5EF4-FFF2-40B4-BE49-F238E27FC236}">
                <a16:creationId xmlns:a16="http://schemas.microsoft.com/office/drawing/2014/main" id="{F9A83F75-7CF7-4EA0-BBFC-24C332F5E6BF}"/>
              </a:ext>
            </a:extLst>
          </p:cNvPr>
          <p:cNvSpPr txBox="1"/>
          <p:nvPr/>
        </p:nvSpPr>
        <p:spPr>
          <a:xfrm>
            <a:off x="6402239" y="4594955"/>
            <a:ext cx="2268000" cy="1077218"/>
          </a:xfrm>
          <a:prstGeom prst="rect">
            <a:avLst/>
          </a:prstGeom>
          <a:noFill/>
        </p:spPr>
        <p:txBody>
          <a:bodyPr wrap="square" rtlCol="0">
            <a:spAutoFit/>
          </a:bodyPr>
          <a:lstStyle/>
          <a:p>
            <a:pPr lvl="0" algn="ctr">
              <a:defRPr/>
            </a:pPr>
            <a:r>
              <a:rPr lang="en-US" sz="1600" dirty="0">
                <a:solidFill>
                  <a:prstClr val="black"/>
                </a:solidFill>
                <a:ea typeface="Noto Sans" panose="020B0502040504020204" pitchFamily="34"/>
                <a:cs typeface="Noto Sans" panose="020B0502040504020204" pitchFamily="34"/>
              </a:rPr>
              <a:t>Achieve the equivalent advertising mail rate for qualifying Programmatic Advertising Mail items.</a:t>
            </a:r>
            <a:endParaRPr lang="en-GB" sz="1600" dirty="0">
              <a:solidFill>
                <a:prstClr val="black"/>
              </a:solidFill>
              <a:ea typeface="Noto Sans" panose="020B0502040504020204" pitchFamily="34"/>
              <a:cs typeface="Noto Sans" panose="020B0502040504020204" pitchFamily="34"/>
            </a:endParaRPr>
          </a:p>
        </p:txBody>
      </p:sp>
      <p:sp>
        <p:nvSpPr>
          <p:cNvPr id="66" name="TextBox 65">
            <a:extLst>
              <a:ext uri="{FF2B5EF4-FFF2-40B4-BE49-F238E27FC236}">
                <a16:creationId xmlns:a16="http://schemas.microsoft.com/office/drawing/2014/main" id="{47CD1FAB-9D28-4C05-8A8E-5A81A2504E45}"/>
              </a:ext>
            </a:extLst>
          </p:cNvPr>
          <p:cNvSpPr txBox="1"/>
          <p:nvPr/>
        </p:nvSpPr>
        <p:spPr>
          <a:xfrm>
            <a:off x="6570420" y="4211323"/>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67" name="TextBox 66">
            <a:extLst>
              <a:ext uri="{FF2B5EF4-FFF2-40B4-BE49-F238E27FC236}">
                <a16:creationId xmlns:a16="http://schemas.microsoft.com/office/drawing/2014/main" id="{EAA623E0-4F3D-4EC9-8EE9-D70109CA0716}"/>
              </a:ext>
            </a:extLst>
          </p:cNvPr>
          <p:cNvSpPr txBox="1"/>
          <p:nvPr/>
        </p:nvSpPr>
        <p:spPr>
          <a:xfrm>
            <a:off x="8668798" y="4643792"/>
            <a:ext cx="3076540"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For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and to apply go to </a:t>
            </a:r>
            <a:r>
              <a:rPr kumimoji="0" lang="en-US" sz="1600" b="0" i="0" u="none" strike="noStrike" kern="1200" cap="none" spc="0" normalizeH="0" baseline="0" noProof="0" dirty="0">
                <a:ln>
                  <a:noFill/>
                </a:ln>
                <a:solidFill>
                  <a:prstClr val="black"/>
                </a:solidFill>
                <a:effectLst/>
                <a:uLnTx/>
                <a:uFillTx/>
                <a:ea typeface="+mn-ea"/>
                <a:cs typeface="+mn-cs"/>
                <a:hlinkClick r:id="rId13"/>
              </a:rPr>
              <a:t>www.royalmailwholesale.com</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68" name="TextBox 67">
            <a:extLst>
              <a:ext uri="{FF2B5EF4-FFF2-40B4-BE49-F238E27FC236}">
                <a16:creationId xmlns:a16="http://schemas.microsoft.com/office/drawing/2014/main" id="{36A8CF95-3752-4A4D-A48F-7B28E08B1A84}"/>
              </a:ext>
            </a:extLst>
          </p:cNvPr>
          <p:cNvSpPr txBox="1"/>
          <p:nvPr/>
        </p:nvSpPr>
        <p:spPr>
          <a:xfrm>
            <a:off x="9182100" y="4274460"/>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sp>
        <p:nvSpPr>
          <p:cNvPr id="78" name="TextBox 77">
            <a:extLst>
              <a:ext uri="{FF2B5EF4-FFF2-40B4-BE49-F238E27FC236}">
                <a16:creationId xmlns:a16="http://schemas.microsoft.com/office/drawing/2014/main" id="{F2AF88B3-8945-4E7F-814D-7D8F0491CCF1}"/>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1259</Words>
  <Application>Microsoft Office PowerPoint</Application>
  <PresentationFormat>Widescreen</PresentationFormat>
  <Paragraphs>136</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Wingdings</vt:lpstr>
      <vt:lpstr>Office Theme</vt:lpstr>
      <vt:lpstr>PROGRAMMATIC MAIL – RETARGETING, PERSONALISED MAIL FOR REAL PERFORMANCE</vt:lpstr>
      <vt:lpstr>PowerPoint Presentation</vt:lpstr>
      <vt:lpstr>SO, DOES IT WORK?</vt:lpstr>
      <vt:lpstr>IT CAN FULFIL MULTIPLE OBJECTIVES FOR BRANDS</vt:lpstr>
      <vt:lpstr>The end-to-end campaign process</vt:lpstr>
      <vt:lpstr>LEVERAGE YOUR FIRST-PARTY DIGITAL DATA</vt:lpstr>
      <vt:lpstr>PowerPoint Presentation</vt:lpstr>
      <vt:lpstr>OVO ENERGY GENERATED AN ROI OF 15:1</vt:lpstr>
      <vt:lpstr>Programmatic  mail incentive - overview</vt:lpstr>
      <vt:lpstr>Validation process</vt:lpstr>
      <vt:lpstr>OFFER DATES</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2023-08-11T07:40:53Z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2023-01-23T12:21:51Z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ies>
</file>