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721" r:id="rId2"/>
  </p:sldMasterIdLst>
  <p:notesMasterIdLst>
    <p:notesMasterId r:id="rId27"/>
  </p:notesMasterIdLst>
  <p:handoutMasterIdLst>
    <p:handoutMasterId r:id="rId28"/>
  </p:handoutMasterIdLst>
  <p:sldIdLst>
    <p:sldId id="256" r:id="rId3"/>
    <p:sldId id="517" r:id="rId4"/>
    <p:sldId id="3429" r:id="rId5"/>
    <p:sldId id="361" r:id="rId6"/>
    <p:sldId id="3428" r:id="rId7"/>
    <p:sldId id="3427" r:id="rId8"/>
    <p:sldId id="520" r:id="rId9"/>
    <p:sldId id="365" r:id="rId10"/>
    <p:sldId id="3400" r:id="rId11"/>
    <p:sldId id="467" r:id="rId12"/>
    <p:sldId id="3414" r:id="rId13"/>
    <p:sldId id="278" r:id="rId14"/>
    <p:sldId id="3394" r:id="rId15"/>
    <p:sldId id="498" r:id="rId16"/>
    <p:sldId id="280" r:id="rId17"/>
    <p:sldId id="3423" r:id="rId18"/>
    <p:sldId id="3430" r:id="rId19"/>
    <p:sldId id="3431" r:id="rId20"/>
    <p:sldId id="3426" r:id="rId21"/>
    <p:sldId id="821" r:id="rId22"/>
    <p:sldId id="3424" r:id="rId23"/>
    <p:sldId id="3425" r:id="rId24"/>
    <p:sldId id="455" r:id="rId25"/>
    <p:sldId id="521" r:id="rId2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2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1BACE4"/>
    <a:srgbClr val="FDC304"/>
    <a:srgbClr val="82CBD4"/>
    <a:srgbClr val="95C121"/>
    <a:srgbClr val="EF7E05"/>
    <a:srgbClr val="1D1E1C"/>
    <a:srgbClr val="E20C18"/>
    <a:srgbClr val="FAA8AC"/>
    <a:srgbClr val="D3ED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3400" autoAdjust="0"/>
  </p:normalViewPr>
  <p:slideViewPr>
    <p:cSldViewPr snapToGrid="0">
      <p:cViewPr varScale="1">
        <p:scale>
          <a:sx n="55" d="100"/>
          <a:sy n="55" d="100"/>
        </p:scale>
        <p:origin x="952" y="48"/>
      </p:cViewPr>
      <p:guideLst>
        <p:guide orient="horz" pos="3906"/>
        <p:guide pos="279"/>
      </p:guideLst>
    </p:cSldViewPr>
  </p:slideViewPr>
  <p:notesTextViewPr>
    <p:cViewPr>
      <p:scale>
        <a:sx n="1" d="1"/>
        <a:sy n="1" d="1"/>
      </p:scale>
      <p:origin x="0" y="0"/>
    </p:cViewPr>
  </p:notesTextViewPr>
  <p:sorterViewPr>
    <p:cViewPr>
      <p:scale>
        <a:sx n="66" d="100"/>
        <a:sy n="66" d="100"/>
      </p:scale>
      <p:origin x="0" y="-4508"/>
    </p:cViewPr>
  </p:sorterViewPr>
  <p:notesViewPr>
    <p:cSldViewPr snapToGrid="0" showGuides="1">
      <p:cViewPr>
        <p:scale>
          <a:sx n="120" d="100"/>
          <a:sy n="120" d="100"/>
        </p:scale>
        <p:origin x="280" y="-71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disagree/disagree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or someone in my family or a close friend have
had negative health effects from coronavirus or COVID-19</c:v>
                </c:pt>
                <c:pt idx="1">
                  <c:v>My ability to make financial ends meet has been
negatively impacted by coronavirus or COVID-19</c:v>
                </c:pt>
                <c:pt idx="2">
                  <c:v>My income has been negatively impacted by
coronavirus or COVID-19</c:v>
                </c:pt>
                <c:pt idx="3">
                  <c:v>Uncertainty about the economy is preventing me from
making purchases or investments that I would otherwise make</c:v>
                </c:pt>
                <c:pt idx="4">
                  <c:v>My job has been impacted by coronavirus</c:v>
                </c:pt>
                <c:pt idx="5">
                  <c:v>My ability to work has been reduced by coronavirus
or COVID-19</c:v>
                </c:pt>
                <c:pt idx="6">
                  <c:v>Given the economy and my personal finances,
I have to be very careful how I spend my money</c:v>
                </c:pt>
                <c:pt idx="7">
                  <c:v>I am cutting back on my spending</c:v>
                </c:pt>
              </c:strCache>
            </c:strRef>
          </c:cat>
          <c:val>
            <c:numRef>
              <c:f>Sheet1!$B$2:$B$9</c:f>
              <c:numCache>
                <c:formatCode>0%</c:formatCode>
                <c:ptCount val="8"/>
                <c:pt idx="0">
                  <c:v>0.59</c:v>
                </c:pt>
                <c:pt idx="1">
                  <c:v>0.39</c:v>
                </c:pt>
                <c:pt idx="2">
                  <c:v>0.4</c:v>
                </c:pt>
                <c:pt idx="3">
                  <c:v>0.25</c:v>
                </c:pt>
                <c:pt idx="4">
                  <c:v>0.4</c:v>
                </c:pt>
                <c:pt idx="5">
                  <c:v>0.42</c:v>
                </c:pt>
                <c:pt idx="6">
                  <c:v>0.39</c:v>
                </c:pt>
                <c:pt idx="7">
                  <c:v>0.13</c:v>
                </c:pt>
              </c:numCache>
            </c:numRef>
          </c:val>
          <c:extLst>
            <c:ext xmlns:c16="http://schemas.microsoft.com/office/drawing/2014/chart" uri="{C3380CC4-5D6E-409C-BE32-E72D297353CC}">
              <c16:uniqueId val="{00000000-0F42-4DD1-98A9-D898EEEF37BF}"/>
            </c:ext>
          </c:extLst>
        </c:ser>
        <c:ser>
          <c:idx val="1"/>
          <c:order val="1"/>
          <c:tx>
            <c:strRef>
              <c:f>Sheet1!$C$1</c:f>
              <c:strCache>
                <c:ptCount val="1"/>
                <c:pt idx="0">
                  <c:v>Somewhat disagree/agree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or someone in my family or a close friend have
had negative health effects from coronavirus or COVID-19</c:v>
                </c:pt>
                <c:pt idx="1">
                  <c:v>My ability to make financial ends meet has been
negatively impacted by coronavirus or COVID-19</c:v>
                </c:pt>
                <c:pt idx="2">
                  <c:v>My income has been negatively impacted by
coronavirus or COVID-19</c:v>
                </c:pt>
                <c:pt idx="3">
                  <c:v>Uncertainty about the economy is preventing me from
making purchases or investments that I would otherwise make</c:v>
                </c:pt>
                <c:pt idx="4">
                  <c:v>My job has been impacted by coronavirus</c:v>
                </c:pt>
                <c:pt idx="5">
                  <c:v>My ability to work has been reduced by coronavirus
or COVID-19</c:v>
                </c:pt>
                <c:pt idx="6">
                  <c:v>Given the economy and my personal finances,
I have to be very careful how I spend my money</c:v>
                </c:pt>
                <c:pt idx="7">
                  <c:v>I am cutting back on my spending</c:v>
                </c:pt>
              </c:strCache>
            </c:strRef>
          </c:cat>
          <c:val>
            <c:numRef>
              <c:f>Sheet1!$C$2:$C$9</c:f>
              <c:numCache>
                <c:formatCode>0%</c:formatCode>
                <c:ptCount val="8"/>
                <c:pt idx="0">
                  <c:v>0.25</c:v>
                </c:pt>
                <c:pt idx="1">
                  <c:v>0.41</c:v>
                </c:pt>
                <c:pt idx="2">
                  <c:v>0.34</c:v>
                </c:pt>
                <c:pt idx="3">
                  <c:v>0.48</c:v>
                </c:pt>
                <c:pt idx="4">
                  <c:v>0.28999999999999998</c:v>
                </c:pt>
                <c:pt idx="5">
                  <c:v>0.26</c:v>
                </c:pt>
                <c:pt idx="6">
                  <c:v>0.41</c:v>
                </c:pt>
                <c:pt idx="7">
                  <c:v>0.47</c:v>
                </c:pt>
              </c:numCache>
            </c:numRef>
          </c:val>
          <c:extLst>
            <c:ext xmlns:c16="http://schemas.microsoft.com/office/drawing/2014/chart" uri="{C3380CC4-5D6E-409C-BE32-E72D297353CC}">
              <c16:uniqueId val="{00000001-0F42-4DD1-98A9-D898EEEF37BF}"/>
            </c:ext>
          </c:extLst>
        </c:ser>
        <c:ser>
          <c:idx val="2"/>
          <c:order val="2"/>
          <c:tx>
            <c:strRef>
              <c:f>Sheet1!$D$1</c:f>
              <c:strCache>
                <c:ptCount val="1"/>
                <c:pt idx="0">
                  <c:v>Strongly agree/agree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or someone in my family or a close friend have
had negative health effects from coronavirus or COVID-19</c:v>
                </c:pt>
                <c:pt idx="1">
                  <c:v>My ability to make financial ends meet has been
negatively impacted by coronavirus or COVID-19</c:v>
                </c:pt>
                <c:pt idx="2">
                  <c:v>My income has been negatively impacted by
coronavirus or COVID-19</c:v>
                </c:pt>
                <c:pt idx="3">
                  <c:v>Uncertainty about the economy is preventing me from
making purchases or investments that I would otherwise make</c:v>
                </c:pt>
                <c:pt idx="4">
                  <c:v>My job has been impacted by coronavirus</c:v>
                </c:pt>
                <c:pt idx="5">
                  <c:v>My ability to work has been reduced by coronavirus
or COVID-19</c:v>
                </c:pt>
                <c:pt idx="6">
                  <c:v>Given the economy and my personal finances,
I have to be very careful how I spend my money</c:v>
                </c:pt>
                <c:pt idx="7">
                  <c:v>I am cutting back on my spending</c:v>
                </c:pt>
              </c:strCache>
            </c:strRef>
          </c:cat>
          <c:val>
            <c:numRef>
              <c:f>Sheet1!$D$2:$D$9</c:f>
              <c:numCache>
                <c:formatCode>0%</c:formatCode>
                <c:ptCount val="8"/>
                <c:pt idx="0">
                  <c:v>0.16</c:v>
                </c:pt>
                <c:pt idx="1">
                  <c:v>0.21</c:v>
                </c:pt>
                <c:pt idx="2">
                  <c:v>0.26</c:v>
                </c:pt>
                <c:pt idx="3">
                  <c:v>0.27</c:v>
                </c:pt>
                <c:pt idx="4">
                  <c:v>0.31</c:v>
                </c:pt>
                <c:pt idx="5">
                  <c:v>0.32</c:v>
                </c:pt>
                <c:pt idx="6">
                  <c:v>0.21</c:v>
                </c:pt>
                <c:pt idx="7">
                  <c:v>0.4</c:v>
                </c:pt>
              </c:numCache>
            </c:numRef>
          </c:val>
          <c:extLst>
            <c:ext xmlns:c16="http://schemas.microsoft.com/office/drawing/2014/chart" uri="{C3380CC4-5D6E-409C-BE32-E72D297353CC}">
              <c16:uniqueId val="{00000002-0F42-4DD1-98A9-D898EEEF37BF}"/>
            </c:ext>
          </c:extLst>
        </c:ser>
        <c:dLbls>
          <c:showLegendKey val="0"/>
          <c:showVal val="0"/>
          <c:showCatName val="0"/>
          <c:showSerName val="0"/>
          <c:showPercent val="0"/>
          <c:showBubbleSize val="0"/>
        </c:dLbls>
        <c:gapWidth val="30"/>
        <c:overlap val="100"/>
        <c:axId val="648106208"/>
        <c:axId val="648111784"/>
      </c:barChart>
      <c:catAx>
        <c:axId val="648106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8111784"/>
        <c:crosses val="autoZero"/>
        <c:auto val="0"/>
        <c:lblAlgn val="ctr"/>
        <c:lblOffset val="100"/>
        <c:noMultiLvlLbl val="0"/>
      </c:catAx>
      <c:valAx>
        <c:axId val="648111784"/>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106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Mail order/online retailer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17-24</c:v>
                </c:pt>
                <c:pt idx="1">
                  <c:v>25-34</c:v>
                </c:pt>
                <c:pt idx="2">
                  <c:v>35-44</c:v>
                </c:pt>
                <c:pt idx="3">
                  <c:v>45-54</c:v>
                </c:pt>
                <c:pt idx="4">
                  <c:v>55-64</c:v>
                </c:pt>
                <c:pt idx="5">
                  <c:v>65+</c:v>
                </c:pt>
              </c:strCache>
            </c:strRef>
          </c:cat>
          <c:val>
            <c:numRef>
              <c:f>Sheet1!$B$2:$B$7</c:f>
              <c:numCache>
                <c:formatCode>General</c:formatCode>
                <c:ptCount val="6"/>
                <c:pt idx="0">
                  <c:v>3.61</c:v>
                </c:pt>
                <c:pt idx="1">
                  <c:v>4</c:v>
                </c:pt>
                <c:pt idx="2">
                  <c:v>4.2</c:v>
                </c:pt>
                <c:pt idx="3">
                  <c:v>5</c:v>
                </c:pt>
                <c:pt idx="4">
                  <c:v>5</c:v>
                </c:pt>
                <c:pt idx="5">
                  <c:v>4.5</c:v>
                </c:pt>
              </c:numCache>
            </c:numRef>
          </c:val>
          <c:extLst>
            <c:ext xmlns:c16="http://schemas.microsoft.com/office/drawing/2014/chart" uri="{C3380CC4-5D6E-409C-BE32-E72D297353CC}">
              <c16:uniqueId val="{00000000-E4AF-4F42-A59C-1710C07E1A3A}"/>
            </c:ext>
          </c:extLst>
        </c:ser>
        <c:dLbls>
          <c:showLegendKey val="0"/>
          <c:showVal val="0"/>
          <c:showCatName val="0"/>
          <c:showSerName val="0"/>
          <c:showPercent val="0"/>
          <c:showBubbleSize val="0"/>
        </c:dLbls>
        <c:gapWidth val="131"/>
        <c:overlap val="-27"/>
        <c:axId val="1275611552"/>
        <c:axId val="1275613520"/>
      </c:barChart>
      <c:catAx>
        <c:axId val="127561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5613520"/>
        <c:crosses val="autoZero"/>
        <c:auto val="1"/>
        <c:lblAlgn val="ctr"/>
        <c:lblOffset val="100"/>
        <c:noMultiLvlLbl val="0"/>
      </c:catAx>
      <c:valAx>
        <c:axId val="127561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5611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85639975714909E-2"/>
          <c:y val="2.1135938439400974E-2"/>
          <c:w val="0.94577912512183659"/>
          <c:h val="0.79748086500508486"/>
        </c:manualLayout>
      </c:layout>
      <c:barChart>
        <c:barDir val="col"/>
        <c:grouping val="clustered"/>
        <c:varyColors val="0"/>
        <c:ser>
          <c:idx val="0"/>
          <c:order val="0"/>
          <c:tx>
            <c:strRef>
              <c:f>Sheet1!$B$1</c:f>
              <c:strCache>
                <c:ptCount val="1"/>
                <c:pt idx="0">
                  <c:v>Reach</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5FB4-4A56-A658-DE0513260A1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Average</c:v>
                </c:pt>
                <c:pt idx="1">
                  <c:v>Information about
products/services</c:v>
                </c:pt>
                <c:pt idx="2">
                  <c:v>Special offers / discounts</c:v>
                </c:pt>
                <c:pt idx="3">
                  <c:v>Vouchers / coupons</c:v>
                </c:pt>
                <c:pt idx="4">
                  <c:v>Notification /
reminder</c:v>
                </c:pt>
                <c:pt idx="5">
                  <c:v>News / update /
magazine articles </c:v>
                </c:pt>
                <c:pt idx="6">
                  <c:v>Financial statement / bill / update</c:v>
                </c:pt>
                <c:pt idx="7">
                  <c:v>Invitation to 
specific event</c:v>
                </c:pt>
                <c:pt idx="8">
                  <c:v>Postal reply</c:v>
                </c:pt>
                <c:pt idx="9">
                  <c:v>Information about 
local services</c:v>
                </c:pt>
                <c:pt idx="10">
                  <c:v>Sender's contact
details</c:v>
                </c:pt>
                <c:pt idx="11">
                  <c:v>Administrative 
information</c:v>
                </c:pt>
              </c:strCache>
            </c:strRef>
          </c:cat>
          <c:val>
            <c:numRef>
              <c:f>Sheet1!$B$2:$B$13</c:f>
              <c:numCache>
                <c:formatCode>General</c:formatCode>
                <c:ptCount val="12"/>
                <c:pt idx="0">
                  <c:v>1.1499999999999999</c:v>
                </c:pt>
                <c:pt idx="1">
                  <c:v>1.1299999999999999</c:v>
                </c:pt>
                <c:pt idx="2">
                  <c:v>1.1000000000000001</c:v>
                </c:pt>
                <c:pt idx="3">
                  <c:v>1.1599999999999999</c:v>
                </c:pt>
                <c:pt idx="4">
                  <c:v>1.1399999999999999</c:v>
                </c:pt>
                <c:pt idx="5">
                  <c:v>1.17</c:v>
                </c:pt>
                <c:pt idx="6">
                  <c:v>1.1599999999999999</c:v>
                </c:pt>
                <c:pt idx="7">
                  <c:v>1.17</c:v>
                </c:pt>
                <c:pt idx="8">
                  <c:v>1.05</c:v>
                </c:pt>
                <c:pt idx="9">
                  <c:v>1.24</c:v>
                </c:pt>
                <c:pt idx="10">
                  <c:v>1.0900000000000001</c:v>
                </c:pt>
                <c:pt idx="11">
                  <c:v>1.1200000000000001</c:v>
                </c:pt>
              </c:numCache>
            </c:numRef>
          </c:val>
          <c:extLst>
            <c:ext xmlns:c16="http://schemas.microsoft.com/office/drawing/2014/chart" uri="{C3380CC4-5D6E-409C-BE32-E72D297353CC}">
              <c16:uniqueId val="{00000000-4B66-46F5-8874-A8D9DEF38A7F}"/>
            </c:ext>
          </c:extLst>
        </c:ser>
        <c:ser>
          <c:idx val="1"/>
          <c:order val="1"/>
          <c:tx>
            <c:strRef>
              <c:f>Sheet1!$C$1</c:f>
              <c:strCache>
                <c:ptCount val="1"/>
                <c:pt idx="0">
                  <c:v>Frequency</c:v>
                </c:pt>
              </c:strCache>
            </c:strRef>
          </c:tx>
          <c:spPr>
            <a:solidFill>
              <a:schemeClr val="accent4"/>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FB4-4A56-A658-DE0513260A1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Average</c:v>
                </c:pt>
                <c:pt idx="1">
                  <c:v>Information about
products/services</c:v>
                </c:pt>
                <c:pt idx="2">
                  <c:v>Special offers / discounts</c:v>
                </c:pt>
                <c:pt idx="3">
                  <c:v>Vouchers / coupons</c:v>
                </c:pt>
                <c:pt idx="4">
                  <c:v>Notification /
reminder</c:v>
                </c:pt>
                <c:pt idx="5">
                  <c:v>News / update /
magazine articles </c:v>
                </c:pt>
                <c:pt idx="6">
                  <c:v>Financial statement / bill / update</c:v>
                </c:pt>
                <c:pt idx="7">
                  <c:v>Invitation to 
specific event</c:v>
                </c:pt>
                <c:pt idx="8">
                  <c:v>Postal reply</c:v>
                </c:pt>
                <c:pt idx="9">
                  <c:v>Information about 
local services</c:v>
                </c:pt>
                <c:pt idx="10">
                  <c:v>Sender's contact
details</c:v>
                </c:pt>
                <c:pt idx="11">
                  <c:v>Administrative 
information</c:v>
                </c:pt>
              </c:strCache>
            </c:strRef>
          </c:cat>
          <c:val>
            <c:numRef>
              <c:f>Sheet1!$C$2:$C$13</c:f>
              <c:numCache>
                <c:formatCode>General</c:formatCode>
                <c:ptCount val="12"/>
                <c:pt idx="0">
                  <c:v>4.4000000000000004</c:v>
                </c:pt>
                <c:pt idx="1">
                  <c:v>4.0999999999999996</c:v>
                </c:pt>
                <c:pt idx="2">
                  <c:v>4.0999999999999996</c:v>
                </c:pt>
                <c:pt idx="3">
                  <c:v>4.8</c:v>
                </c:pt>
                <c:pt idx="4">
                  <c:v>4.8</c:v>
                </c:pt>
                <c:pt idx="5">
                  <c:v>4.0999999999999996</c:v>
                </c:pt>
                <c:pt idx="6">
                  <c:v>4.5999999999999996</c:v>
                </c:pt>
                <c:pt idx="7">
                  <c:v>4.7</c:v>
                </c:pt>
                <c:pt idx="8">
                  <c:v>5.3</c:v>
                </c:pt>
                <c:pt idx="9">
                  <c:v>4.8</c:v>
                </c:pt>
                <c:pt idx="10">
                  <c:v>4.7</c:v>
                </c:pt>
                <c:pt idx="11">
                  <c:v>4.4000000000000004</c:v>
                </c:pt>
              </c:numCache>
            </c:numRef>
          </c:val>
          <c:extLst>
            <c:ext xmlns:c16="http://schemas.microsoft.com/office/drawing/2014/chart" uri="{C3380CC4-5D6E-409C-BE32-E72D297353CC}">
              <c16:uniqueId val="{00000001-4B66-46F5-8874-A8D9DEF38A7F}"/>
            </c:ext>
          </c:extLst>
        </c:ser>
        <c:dLbls>
          <c:showLegendKey val="0"/>
          <c:showVal val="0"/>
          <c:showCatName val="0"/>
          <c:showSerName val="0"/>
          <c:showPercent val="0"/>
          <c:showBubbleSize val="0"/>
        </c:dLbls>
        <c:gapWidth val="97"/>
        <c:overlap val="-8"/>
        <c:axId val="652270160"/>
        <c:axId val="652266880"/>
      </c:barChart>
      <c:catAx>
        <c:axId val="65227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2266880"/>
        <c:crosses val="autoZero"/>
        <c:auto val="1"/>
        <c:lblAlgn val="ctr"/>
        <c:lblOffset val="100"/>
        <c:noMultiLvlLbl val="0"/>
      </c:catAx>
      <c:valAx>
        <c:axId val="652266880"/>
        <c:scaling>
          <c:orientation val="minMax"/>
          <c:max val="5.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27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Bought something/made a payment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Information about products/services</c:v>
                </c:pt>
                <c:pt idx="1">
                  <c:v>News/update/magazine article</c:v>
                </c:pt>
                <c:pt idx="2">
                  <c:v>Invitation to a special event</c:v>
                </c:pt>
                <c:pt idx="3">
                  <c:v>Information about local services</c:v>
                </c:pt>
              </c:strCache>
            </c:strRef>
          </c:cat>
          <c:val>
            <c:numRef>
              <c:f>Sheet1!$B$2:$B$5</c:f>
              <c:numCache>
                <c:formatCode>General</c:formatCode>
                <c:ptCount val="4"/>
                <c:pt idx="0">
                  <c:v>17</c:v>
                </c:pt>
                <c:pt idx="1">
                  <c:v>8</c:v>
                </c:pt>
                <c:pt idx="2">
                  <c:v>17</c:v>
                </c:pt>
                <c:pt idx="3">
                  <c:v>64</c:v>
                </c:pt>
              </c:numCache>
            </c:numRef>
          </c:val>
          <c:extLst>
            <c:ext xmlns:c16="http://schemas.microsoft.com/office/drawing/2014/chart" uri="{C3380CC4-5D6E-409C-BE32-E72D297353CC}">
              <c16:uniqueId val="{00000000-DC9A-4CCA-B53A-AF12884B1D9D}"/>
            </c:ext>
          </c:extLst>
        </c:ser>
        <c:ser>
          <c:idx val="1"/>
          <c:order val="1"/>
          <c:tx>
            <c:strRef>
              <c:f>Sheet1!$C$1</c:f>
              <c:strCache>
                <c:ptCount val="1"/>
                <c:pt idx="0">
                  <c:v>Used/did something with the information</c:v>
                </c:pt>
              </c:strCache>
            </c:strRef>
          </c:tx>
          <c:spPr>
            <a:solidFill>
              <a:schemeClr val="accent2"/>
            </a:solidFill>
            <a:ln>
              <a:noFill/>
            </a:ln>
            <a:effectLst/>
          </c:spPr>
          <c:invertIfNegative val="0"/>
          <c:cat>
            <c:strRef>
              <c:f>Sheet1!$A$2:$A$5</c:f>
              <c:strCache>
                <c:ptCount val="4"/>
                <c:pt idx="0">
                  <c:v>Information about products/services</c:v>
                </c:pt>
                <c:pt idx="1">
                  <c:v>News/update/magazine article</c:v>
                </c:pt>
                <c:pt idx="2">
                  <c:v>Invitation to a special event</c:v>
                </c:pt>
                <c:pt idx="3">
                  <c:v>Information about local services</c:v>
                </c:pt>
              </c:strCache>
            </c:strRef>
          </c:cat>
          <c:val>
            <c:numRef>
              <c:f>Sheet1!$C$2:$C$5</c:f>
              <c:numCache>
                <c:formatCode>General</c:formatCode>
                <c:ptCount val="4"/>
                <c:pt idx="0">
                  <c:v>4</c:v>
                </c:pt>
                <c:pt idx="1">
                  <c:v>0</c:v>
                </c:pt>
                <c:pt idx="2">
                  <c:v>20</c:v>
                </c:pt>
                <c:pt idx="3">
                  <c:v>87</c:v>
                </c:pt>
              </c:numCache>
            </c:numRef>
          </c:val>
          <c:extLst>
            <c:ext xmlns:c16="http://schemas.microsoft.com/office/drawing/2014/chart" uri="{C3380CC4-5D6E-409C-BE32-E72D297353CC}">
              <c16:uniqueId val="{00000001-DC9A-4CCA-B53A-AF12884B1D9D}"/>
            </c:ext>
          </c:extLst>
        </c:ser>
        <c:ser>
          <c:idx val="2"/>
          <c:order val="2"/>
          <c:tx>
            <c:strRef>
              <c:f>Sheet1!$D$1</c:f>
              <c:strCache>
                <c:ptCount val="1"/>
                <c:pt idx="0">
                  <c:v>Planned a large purchase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Information about products/services</c:v>
                </c:pt>
                <c:pt idx="1">
                  <c:v>News/update/magazine article</c:v>
                </c:pt>
                <c:pt idx="2">
                  <c:v>Invitation to a special event</c:v>
                </c:pt>
                <c:pt idx="3">
                  <c:v>Information about local services</c:v>
                </c:pt>
              </c:strCache>
            </c:strRef>
          </c:cat>
          <c:val>
            <c:numRef>
              <c:f>Sheet1!$D$2:$D$5</c:f>
              <c:numCache>
                <c:formatCode>General</c:formatCode>
                <c:ptCount val="4"/>
                <c:pt idx="0">
                  <c:v>4</c:v>
                </c:pt>
                <c:pt idx="1">
                  <c:v>0</c:v>
                </c:pt>
                <c:pt idx="2">
                  <c:v>20</c:v>
                </c:pt>
                <c:pt idx="3">
                  <c:v>59</c:v>
                </c:pt>
              </c:numCache>
            </c:numRef>
          </c:val>
          <c:extLst>
            <c:ext xmlns:c16="http://schemas.microsoft.com/office/drawing/2014/chart" uri="{C3380CC4-5D6E-409C-BE32-E72D297353CC}">
              <c16:uniqueId val="{00000002-DC9A-4CCA-B53A-AF12884B1D9D}"/>
            </c:ext>
          </c:extLst>
        </c:ser>
        <c:ser>
          <c:idx val="3"/>
          <c:order val="3"/>
          <c:tx>
            <c:strRef>
              <c:f>Sheet1!$E$1</c:f>
              <c:strCache>
                <c:ptCount val="1"/>
                <c:pt idx="0">
                  <c:v>Discussed with someone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Information about products/services</c:v>
                </c:pt>
                <c:pt idx="1">
                  <c:v>News/update/magazine article</c:v>
                </c:pt>
                <c:pt idx="2">
                  <c:v>Invitation to a special event</c:v>
                </c:pt>
                <c:pt idx="3">
                  <c:v>Information about local services</c:v>
                </c:pt>
              </c:strCache>
            </c:strRef>
          </c:cat>
          <c:val>
            <c:numRef>
              <c:f>Sheet1!$E$2:$E$5</c:f>
              <c:numCache>
                <c:formatCode>General</c:formatCode>
                <c:ptCount val="4"/>
                <c:pt idx="0">
                  <c:v>120</c:v>
                </c:pt>
                <c:pt idx="1">
                  <c:v>83</c:v>
                </c:pt>
                <c:pt idx="2">
                  <c:v>182</c:v>
                </c:pt>
                <c:pt idx="3">
                  <c:v>214</c:v>
                </c:pt>
              </c:numCache>
            </c:numRef>
          </c:val>
          <c:extLst>
            <c:ext xmlns:c16="http://schemas.microsoft.com/office/drawing/2014/chart" uri="{C3380CC4-5D6E-409C-BE32-E72D297353CC}">
              <c16:uniqueId val="{00000003-DC9A-4CCA-B53A-AF12884B1D9D}"/>
            </c:ext>
          </c:extLst>
        </c:ser>
        <c:ser>
          <c:idx val="4"/>
          <c:order val="4"/>
          <c:tx>
            <c:strRef>
              <c:f>Sheet1!$F$1</c:f>
              <c:strCache>
                <c:ptCount val="1"/>
                <c:pt idx="0">
                  <c:v>Visited the sender's office</c:v>
                </c:pt>
              </c:strCache>
            </c:strRef>
          </c:tx>
          <c:spPr>
            <a:solidFill>
              <a:schemeClr val="accent5"/>
            </a:solidFill>
            <a:ln>
              <a:noFill/>
            </a:ln>
            <a:effectLst/>
          </c:spPr>
          <c:invertIfNegative val="0"/>
          <c:cat>
            <c:strRef>
              <c:f>Sheet1!$A$2:$A$5</c:f>
              <c:strCache>
                <c:ptCount val="4"/>
                <c:pt idx="0">
                  <c:v>Information about products/services</c:v>
                </c:pt>
                <c:pt idx="1">
                  <c:v>News/update/magazine article</c:v>
                </c:pt>
                <c:pt idx="2">
                  <c:v>Invitation to a special event</c:v>
                </c:pt>
                <c:pt idx="3">
                  <c:v>Information about local services</c:v>
                </c:pt>
              </c:strCache>
            </c:strRef>
          </c:cat>
          <c:val>
            <c:numRef>
              <c:f>Sheet1!$F$2:$F$5</c:f>
              <c:numCache>
                <c:formatCode>General</c:formatCode>
                <c:ptCount val="4"/>
                <c:pt idx="0">
                  <c:v>4</c:v>
                </c:pt>
                <c:pt idx="1">
                  <c:v>6</c:v>
                </c:pt>
                <c:pt idx="2">
                  <c:v>3</c:v>
                </c:pt>
                <c:pt idx="3">
                  <c:v>10</c:v>
                </c:pt>
              </c:numCache>
            </c:numRef>
          </c:val>
          <c:extLst>
            <c:ext xmlns:c16="http://schemas.microsoft.com/office/drawing/2014/chart" uri="{C3380CC4-5D6E-409C-BE32-E72D297353CC}">
              <c16:uniqueId val="{00000004-DC9A-4CCA-B53A-AF12884B1D9D}"/>
            </c:ext>
          </c:extLst>
        </c:ser>
        <c:ser>
          <c:idx val="5"/>
          <c:order val="5"/>
          <c:tx>
            <c:strRef>
              <c:f>Sheet1!$G$1</c:f>
              <c:strCache>
                <c:ptCount val="1"/>
                <c:pt idx="0">
                  <c:v>Went online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Information about products/services</c:v>
                </c:pt>
                <c:pt idx="1">
                  <c:v>News/update/magazine article</c:v>
                </c:pt>
                <c:pt idx="2">
                  <c:v>Invitation to a special event</c:v>
                </c:pt>
                <c:pt idx="3">
                  <c:v>Information about local services</c:v>
                </c:pt>
              </c:strCache>
            </c:strRef>
          </c:cat>
          <c:val>
            <c:numRef>
              <c:f>Sheet1!$G$2:$G$5</c:f>
              <c:numCache>
                <c:formatCode>General</c:formatCode>
                <c:ptCount val="4"/>
                <c:pt idx="0">
                  <c:v>112</c:v>
                </c:pt>
                <c:pt idx="1">
                  <c:v>95</c:v>
                </c:pt>
                <c:pt idx="2">
                  <c:v>158</c:v>
                </c:pt>
                <c:pt idx="3">
                  <c:v>193</c:v>
                </c:pt>
              </c:numCache>
            </c:numRef>
          </c:val>
          <c:extLst>
            <c:ext xmlns:c16="http://schemas.microsoft.com/office/drawing/2014/chart" uri="{C3380CC4-5D6E-409C-BE32-E72D297353CC}">
              <c16:uniqueId val="{00000005-DC9A-4CCA-B53A-AF12884B1D9D}"/>
            </c:ext>
          </c:extLst>
        </c:ser>
        <c:ser>
          <c:idx val="6"/>
          <c:order val="6"/>
          <c:tx>
            <c:strRef>
              <c:f>Sheet1!$H$1</c:f>
              <c:strCache>
                <c:ptCount val="1"/>
                <c:pt idx="0">
                  <c:v>Looked up my account details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Information about products/services</c:v>
                </c:pt>
                <c:pt idx="1">
                  <c:v>News/update/magazine article</c:v>
                </c:pt>
                <c:pt idx="2">
                  <c:v>Invitation to a special event</c:v>
                </c:pt>
                <c:pt idx="3">
                  <c:v>Information about local services</c:v>
                </c:pt>
              </c:strCache>
            </c:strRef>
          </c:cat>
          <c:val>
            <c:numRef>
              <c:f>Sheet1!$H$2:$H$5</c:f>
              <c:numCache>
                <c:formatCode>General</c:formatCode>
                <c:ptCount val="4"/>
                <c:pt idx="0">
                  <c:v>55</c:v>
                </c:pt>
                <c:pt idx="1">
                  <c:v>19</c:v>
                </c:pt>
                <c:pt idx="2">
                  <c:v>69</c:v>
                </c:pt>
                <c:pt idx="3">
                  <c:v>73</c:v>
                </c:pt>
              </c:numCache>
            </c:numRef>
          </c:val>
          <c:extLst>
            <c:ext xmlns:c16="http://schemas.microsoft.com/office/drawing/2014/chart" uri="{C3380CC4-5D6E-409C-BE32-E72D297353CC}">
              <c16:uniqueId val="{00000006-DC9A-4CCA-B53A-AF12884B1D9D}"/>
            </c:ext>
          </c:extLst>
        </c:ser>
        <c:ser>
          <c:idx val="7"/>
          <c:order val="7"/>
          <c:tx>
            <c:strRef>
              <c:f>Sheet1!$I$1</c:f>
              <c:strCache>
                <c:ptCount val="1"/>
                <c:pt idx="0">
                  <c:v>Called the sender</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Information about products/services</c:v>
                </c:pt>
                <c:pt idx="1">
                  <c:v>News/update/magazine article</c:v>
                </c:pt>
                <c:pt idx="2">
                  <c:v>Invitation to a special event</c:v>
                </c:pt>
                <c:pt idx="3">
                  <c:v>Information about local services</c:v>
                </c:pt>
              </c:strCache>
            </c:strRef>
          </c:cat>
          <c:val>
            <c:numRef>
              <c:f>Sheet1!$I$2:$I$5</c:f>
              <c:numCache>
                <c:formatCode>General</c:formatCode>
                <c:ptCount val="4"/>
                <c:pt idx="0">
                  <c:v>32</c:v>
                </c:pt>
                <c:pt idx="1">
                  <c:v>9</c:v>
                </c:pt>
                <c:pt idx="2">
                  <c:v>45</c:v>
                </c:pt>
                <c:pt idx="3">
                  <c:v>59</c:v>
                </c:pt>
              </c:numCache>
            </c:numRef>
          </c:val>
          <c:extLst>
            <c:ext xmlns:c16="http://schemas.microsoft.com/office/drawing/2014/chart" uri="{C3380CC4-5D6E-409C-BE32-E72D297353CC}">
              <c16:uniqueId val="{00000000-EE06-40BC-B0F3-51AC95F56C2D}"/>
            </c:ext>
          </c:extLst>
        </c:ser>
        <c:ser>
          <c:idx val="8"/>
          <c:order val="8"/>
          <c:tx>
            <c:strRef>
              <c:f>Sheet1!$J$1</c:f>
              <c:strCache>
                <c:ptCount val="1"/>
                <c:pt idx="0">
                  <c:v>Posted a reply to the sender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Information about products/services</c:v>
                </c:pt>
                <c:pt idx="1">
                  <c:v>News/update/magazine article</c:v>
                </c:pt>
                <c:pt idx="2">
                  <c:v>Invitation to a special event</c:v>
                </c:pt>
                <c:pt idx="3">
                  <c:v>Information about local services</c:v>
                </c:pt>
              </c:strCache>
            </c:strRef>
          </c:cat>
          <c:val>
            <c:numRef>
              <c:f>Sheet1!$J$2:$J$5</c:f>
              <c:numCache>
                <c:formatCode>General</c:formatCode>
                <c:ptCount val="4"/>
                <c:pt idx="0">
                  <c:v>20</c:v>
                </c:pt>
                <c:pt idx="1">
                  <c:v>17</c:v>
                </c:pt>
                <c:pt idx="2">
                  <c:v>49</c:v>
                </c:pt>
                <c:pt idx="3">
                  <c:v>24</c:v>
                </c:pt>
              </c:numCache>
            </c:numRef>
          </c:val>
          <c:extLst>
            <c:ext xmlns:c16="http://schemas.microsoft.com/office/drawing/2014/chart" uri="{C3380CC4-5D6E-409C-BE32-E72D297353CC}">
              <c16:uniqueId val="{00000001-EE06-40BC-B0F3-51AC95F56C2D}"/>
            </c:ext>
          </c:extLst>
        </c:ser>
        <c:dLbls>
          <c:showLegendKey val="0"/>
          <c:showVal val="0"/>
          <c:showCatName val="0"/>
          <c:showSerName val="0"/>
          <c:showPercent val="0"/>
          <c:showBubbleSize val="0"/>
        </c:dLbls>
        <c:gapWidth val="126"/>
        <c:overlap val="-1"/>
        <c:axId val="937888936"/>
        <c:axId val="937890576"/>
      </c:barChart>
      <c:catAx>
        <c:axId val="93788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7890576"/>
        <c:crosses val="autoZero"/>
        <c:auto val="1"/>
        <c:lblAlgn val="ctr"/>
        <c:lblOffset val="100"/>
        <c:noMultiLvlLbl val="0"/>
      </c:catAx>
      <c:valAx>
        <c:axId val="93789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7888936"/>
        <c:crosses val="autoZero"/>
        <c:crossBetween val="between"/>
      </c:valAx>
      <c:spPr>
        <a:noFill/>
        <a:ln>
          <a:noFill/>
        </a:ln>
        <a:effectLst/>
      </c:spPr>
    </c:plotArea>
    <c:legend>
      <c:legendPos val="b"/>
      <c:layout>
        <c:manualLayout>
          <c:xMode val="edge"/>
          <c:yMode val="edge"/>
          <c:x val="4.4255747149040785E-2"/>
          <c:y val="0.8249479367809941"/>
          <c:w val="0.89594463700729909"/>
          <c:h val="0.175052063219005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Bought something/made a payment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Special offers/discounts</c:v>
                </c:pt>
                <c:pt idx="1">
                  <c:v>Vouchers/coupons</c:v>
                </c:pt>
              </c:strCache>
            </c:strRef>
          </c:cat>
          <c:val>
            <c:numRef>
              <c:f>Sheet1!$B$2:$B$3</c:f>
              <c:numCache>
                <c:formatCode>General</c:formatCode>
                <c:ptCount val="2"/>
                <c:pt idx="0">
                  <c:v>14</c:v>
                </c:pt>
                <c:pt idx="1">
                  <c:v>113</c:v>
                </c:pt>
              </c:numCache>
            </c:numRef>
          </c:val>
          <c:extLst>
            <c:ext xmlns:c16="http://schemas.microsoft.com/office/drawing/2014/chart" uri="{C3380CC4-5D6E-409C-BE32-E72D297353CC}">
              <c16:uniqueId val="{00000000-DC9A-4CCA-B53A-AF12884B1D9D}"/>
            </c:ext>
          </c:extLst>
        </c:ser>
        <c:ser>
          <c:idx val="1"/>
          <c:order val="1"/>
          <c:tx>
            <c:strRef>
              <c:f>Sheet1!$C$1</c:f>
              <c:strCache>
                <c:ptCount val="1"/>
                <c:pt idx="0">
                  <c:v>Used/did something with the information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Special offers/discounts</c:v>
                </c:pt>
                <c:pt idx="1">
                  <c:v>Vouchers/coupons</c:v>
                </c:pt>
              </c:strCache>
            </c:strRef>
          </c:cat>
          <c:val>
            <c:numRef>
              <c:f>Sheet1!$C$2:$C$3</c:f>
              <c:numCache>
                <c:formatCode>General</c:formatCode>
                <c:ptCount val="2"/>
                <c:pt idx="0">
                  <c:v>10</c:v>
                </c:pt>
                <c:pt idx="1">
                  <c:v>363</c:v>
                </c:pt>
              </c:numCache>
            </c:numRef>
          </c:val>
          <c:extLst>
            <c:ext xmlns:c16="http://schemas.microsoft.com/office/drawing/2014/chart" uri="{C3380CC4-5D6E-409C-BE32-E72D297353CC}">
              <c16:uniqueId val="{00000001-DC9A-4CCA-B53A-AF12884B1D9D}"/>
            </c:ext>
          </c:extLst>
        </c:ser>
        <c:ser>
          <c:idx val="2"/>
          <c:order val="2"/>
          <c:tx>
            <c:strRef>
              <c:f>Sheet1!$D$1</c:f>
              <c:strCache>
                <c:ptCount val="1"/>
                <c:pt idx="0">
                  <c:v>Planned a large purchase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Special offers/discounts</c:v>
                </c:pt>
                <c:pt idx="1">
                  <c:v>Vouchers/coupons</c:v>
                </c:pt>
              </c:strCache>
            </c:strRef>
          </c:cat>
          <c:val>
            <c:numRef>
              <c:f>Sheet1!$D$2:$D$3</c:f>
              <c:numCache>
                <c:formatCode>General</c:formatCode>
                <c:ptCount val="2"/>
                <c:pt idx="0">
                  <c:v>3</c:v>
                </c:pt>
                <c:pt idx="1">
                  <c:v>42</c:v>
                </c:pt>
              </c:numCache>
            </c:numRef>
          </c:val>
          <c:extLst>
            <c:ext xmlns:c16="http://schemas.microsoft.com/office/drawing/2014/chart" uri="{C3380CC4-5D6E-409C-BE32-E72D297353CC}">
              <c16:uniqueId val="{00000002-DC9A-4CCA-B53A-AF12884B1D9D}"/>
            </c:ext>
          </c:extLst>
        </c:ser>
        <c:ser>
          <c:idx val="3"/>
          <c:order val="3"/>
          <c:tx>
            <c:strRef>
              <c:f>Sheet1!$E$1</c:f>
              <c:strCache>
                <c:ptCount val="1"/>
                <c:pt idx="0">
                  <c:v>Discussed with someone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Special offers/discounts</c:v>
                </c:pt>
                <c:pt idx="1">
                  <c:v>Vouchers/coupons</c:v>
                </c:pt>
              </c:strCache>
            </c:strRef>
          </c:cat>
          <c:val>
            <c:numRef>
              <c:f>Sheet1!$E$2:$E$3</c:f>
              <c:numCache>
                <c:formatCode>General</c:formatCode>
                <c:ptCount val="2"/>
                <c:pt idx="0">
                  <c:v>94</c:v>
                </c:pt>
                <c:pt idx="1">
                  <c:v>205</c:v>
                </c:pt>
              </c:numCache>
            </c:numRef>
          </c:val>
          <c:extLst>
            <c:ext xmlns:c16="http://schemas.microsoft.com/office/drawing/2014/chart" uri="{C3380CC4-5D6E-409C-BE32-E72D297353CC}">
              <c16:uniqueId val="{00000003-DC9A-4CCA-B53A-AF12884B1D9D}"/>
            </c:ext>
          </c:extLst>
        </c:ser>
        <c:ser>
          <c:idx val="4"/>
          <c:order val="4"/>
          <c:tx>
            <c:strRef>
              <c:f>Sheet1!$F$1</c:f>
              <c:strCache>
                <c:ptCount val="1"/>
                <c:pt idx="0">
                  <c:v>Visited the sender's office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Special offers/discounts</c:v>
                </c:pt>
                <c:pt idx="1">
                  <c:v>Vouchers/coupons</c:v>
                </c:pt>
              </c:strCache>
            </c:strRef>
          </c:cat>
          <c:val>
            <c:numRef>
              <c:f>Sheet1!$F$2:$F$3</c:f>
              <c:numCache>
                <c:formatCode>General</c:formatCode>
                <c:ptCount val="2"/>
                <c:pt idx="0">
                  <c:v>7</c:v>
                </c:pt>
                <c:pt idx="1">
                  <c:v>40</c:v>
                </c:pt>
              </c:numCache>
            </c:numRef>
          </c:val>
          <c:extLst>
            <c:ext xmlns:c16="http://schemas.microsoft.com/office/drawing/2014/chart" uri="{C3380CC4-5D6E-409C-BE32-E72D297353CC}">
              <c16:uniqueId val="{00000004-DC9A-4CCA-B53A-AF12884B1D9D}"/>
            </c:ext>
          </c:extLst>
        </c:ser>
        <c:ser>
          <c:idx val="5"/>
          <c:order val="5"/>
          <c:tx>
            <c:strRef>
              <c:f>Sheet1!$G$1</c:f>
              <c:strCache>
                <c:ptCount val="1"/>
                <c:pt idx="0">
                  <c:v>Went online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Special offers/discounts</c:v>
                </c:pt>
                <c:pt idx="1">
                  <c:v>Vouchers/coupons</c:v>
                </c:pt>
              </c:strCache>
            </c:strRef>
          </c:cat>
          <c:val>
            <c:numRef>
              <c:f>Sheet1!$G$2:$G$3</c:f>
              <c:numCache>
                <c:formatCode>General</c:formatCode>
                <c:ptCount val="2"/>
                <c:pt idx="0">
                  <c:v>95</c:v>
                </c:pt>
                <c:pt idx="1">
                  <c:v>138</c:v>
                </c:pt>
              </c:numCache>
            </c:numRef>
          </c:val>
          <c:extLst>
            <c:ext xmlns:c16="http://schemas.microsoft.com/office/drawing/2014/chart" uri="{C3380CC4-5D6E-409C-BE32-E72D297353CC}">
              <c16:uniqueId val="{00000005-DC9A-4CCA-B53A-AF12884B1D9D}"/>
            </c:ext>
          </c:extLst>
        </c:ser>
        <c:ser>
          <c:idx val="6"/>
          <c:order val="6"/>
          <c:tx>
            <c:strRef>
              <c:f>Sheet1!$H$1</c:f>
              <c:strCache>
                <c:ptCount val="1"/>
                <c:pt idx="0">
                  <c:v>Looked up my account details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Special offers/discounts</c:v>
                </c:pt>
                <c:pt idx="1">
                  <c:v>Vouchers/coupons</c:v>
                </c:pt>
              </c:strCache>
            </c:strRef>
          </c:cat>
          <c:val>
            <c:numRef>
              <c:f>Sheet1!$H$2:$H$3</c:f>
              <c:numCache>
                <c:formatCode>General</c:formatCode>
                <c:ptCount val="2"/>
                <c:pt idx="0">
                  <c:v>31</c:v>
                </c:pt>
                <c:pt idx="1">
                  <c:v>53</c:v>
                </c:pt>
              </c:numCache>
            </c:numRef>
          </c:val>
          <c:extLst>
            <c:ext xmlns:c16="http://schemas.microsoft.com/office/drawing/2014/chart" uri="{C3380CC4-5D6E-409C-BE32-E72D297353CC}">
              <c16:uniqueId val="{00000006-DC9A-4CCA-B53A-AF12884B1D9D}"/>
            </c:ext>
          </c:extLst>
        </c:ser>
        <c:ser>
          <c:idx val="7"/>
          <c:order val="7"/>
          <c:tx>
            <c:strRef>
              <c:f>Sheet1!$I$1</c:f>
              <c:strCache>
                <c:ptCount val="1"/>
                <c:pt idx="0">
                  <c:v>Called the sender</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Special offers/discounts</c:v>
                </c:pt>
                <c:pt idx="1">
                  <c:v>Vouchers/coupons</c:v>
                </c:pt>
              </c:strCache>
            </c:strRef>
          </c:cat>
          <c:val>
            <c:numRef>
              <c:f>Sheet1!$I$2:$I$3</c:f>
              <c:numCache>
                <c:formatCode>General</c:formatCode>
                <c:ptCount val="2"/>
                <c:pt idx="0">
                  <c:v>19</c:v>
                </c:pt>
                <c:pt idx="1">
                  <c:v>36</c:v>
                </c:pt>
              </c:numCache>
            </c:numRef>
          </c:val>
          <c:extLst>
            <c:ext xmlns:c16="http://schemas.microsoft.com/office/drawing/2014/chart" uri="{C3380CC4-5D6E-409C-BE32-E72D297353CC}">
              <c16:uniqueId val="{00000000-EE06-40BC-B0F3-51AC95F56C2D}"/>
            </c:ext>
          </c:extLst>
        </c:ser>
        <c:ser>
          <c:idx val="8"/>
          <c:order val="8"/>
          <c:tx>
            <c:strRef>
              <c:f>Sheet1!$J$1</c:f>
              <c:strCache>
                <c:ptCount val="1"/>
                <c:pt idx="0">
                  <c:v>Posted a reply to the sender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Special offers/discounts</c:v>
                </c:pt>
                <c:pt idx="1">
                  <c:v>Vouchers/coupons</c:v>
                </c:pt>
              </c:strCache>
            </c:strRef>
          </c:cat>
          <c:val>
            <c:numRef>
              <c:f>Sheet1!$J$2:$J$3</c:f>
              <c:numCache>
                <c:formatCode>General</c:formatCode>
                <c:ptCount val="2"/>
                <c:pt idx="0">
                  <c:v>10</c:v>
                </c:pt>
                <c:pt idx="1">
                  <c:v>10</c:v>
                </c:pt>
              </c:numCache>
            </c:numRef>
          </c:val>
          <c:extLst>
            <c:ext xmlns:c16="http://schemas.microsoft.com/office/drawing/2014/chart" uri="{C3380CC4-5D6E-409C-BE32-E72D297353CC}">
              <c16:uniqueId val="{00000001-EE06-40BC-B0F3-51AC95F56C2D}"/>
            </c:ext>
          </c:extLst>
        </c:ser>
        <c:dLbls>
          <c:showLegendKey val="0"/>
          <c:showVal val="0"/>
          <c:showCatName val="0"/>
          <c:showSerName val="0"/>
          <c:showPercent val="0"/>
          <c:showBubbleSize val="0"/>
        </c:dLbls>
        <c:gapWidth val="126"/>
        <c:overlap val="-1"/>
        <c:axId val="937888936"/>
        <c:axId val="937890576"/>
      </c:barChart>
      <c:catAx>
        <c:axId val="93788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7890576"/>
        <c:crosses val="autoZero"/>
        <c:auto val="1"/>
        <c:lblAlgn val="ctr"/>
        <c:lblOffset val="100"/>
        <c:noMultiLvlLbl val="0"/>
      </c:catAx>
      <c:valAx>
        <c:axId val="93789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7888936"/>
        <c:crosses val="autoZero"/>
        <c:crossBetween val="between"/>
      </c:valAx>
      <c:spPr>
        <a:noFill/>
        <a:ln>
          <a:noFill/>
        </a:ln>
        <a:effectLst/>
      </c:spPr>
    </c:plotArea>
    <c:legend>
      <c:legendPos val="b"/>
      <c:layout>
        <c:manualLayout>
          <c:xMode val="edge"/>
          <c:yMode val="edge"/>
          <c:x val="4.4255747149040785E-2"/>
          <c:y val="0.8249479367809941"/>
          <c:w val="0.89594463700729909"/>
          <c:h val="0.175052063219005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Bought something/made a payment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Notification/reminder</c:v>
                </c:pt>
                <c:pt idx="1">
                  <c:v>Financial statement/bill/update</c:v>
                </c:pt>
                <c:pt idx="2">
                  <c:v>Postal reply</c:v>
                </c:pt>
                <c:pt idx="3">
                  <c:v>Sender's contact details</c:v>
                </c:pt>
                <c:pt idx="4">
                  <c:v>Administrative information</c:v>
                </c:pt>
              </c:strCache>
            </c:strRef>
          </c:cat>
          <c:val>
            <c:numRef>
              <c:f>Sheet1!$B$2:$B$6</c:f>
              <c:numCache>
                <c:formatCode>General</c:formatCode>
                <c:ptCount val="5"/>
                <c:pt idx="0">
                  <c:v>70</c:v>
                </c:pt>
                <c:pt idx="1">
                  <c:v>59</c:v>
                </c:pt>
                <c:pt idx="2">
                  <c:v>46</c:v>
                </c:pt>
                <c:pt idx="3">
                  <c:v>48</c:v>
                </c:pt>
                <c:pt idx="4">
                  <c:v>32</c:v>
                </c:pt>
              </c:numCache>
            </c:numRef>
          </c:val>
          <c:extLst>
            <c:ext xmlns:c16="http://schemas.microsoft.com/office/drawing/2014/chart" uri="{C3380CC4-5D6E-409C-BE32-E72D297353CC}">
              <c16:uniqueId val="{00000000-DC9A-4CCA-B53A-AF12884B1D9D}"/>
            </c:ext>
          </c:extLst>
        </c:ser>
        <c:ser>
          <c:idx val="1"/>
          <c:order val="1"/>
          <c:tx>
            <c:strRef>
              <c:f>Sheet1!$C$1</c:f>
              <c:strCache>
                <c:ptCount val="1"/>
                <c:pt idx="0">
                  <c:v>Used/did something with the information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Notification/reminder</c:v>
                </c:pt>
                <c:pt idx="1">
                  <c:v>Financial statement/bill/update</c:v>
                </c:pt>
                <c:pt idx="2">
                  <c:v>Postal reply</c:v>
                </c:pt>
                <c:pt idx="3">
                  <c:v>Sender's contact details</c:v>
                </c:pt>
                <c:pt idx="4">
                  <c:v>Administrative information</c:v>
                </c:pt>
              </c:strCache>
            </c:strRef>
          </c:cat>
          <c:val>
            <c:numRef>
              <c:f>Sheet1!$C$2:$C$6</c:f>
              <c:numCache>
                <c:formatCode>General</c:formatCode>
                <c:ptCount val="5"/>
                <c:pt idx="0">
                  <c:v>3</c:v>
                </c:pt>
                <c:pt idx="1">
                  <c:v>3</c:v>
                </c:pt>
                <c:pt idx="2">
                  <c:v>8</c:v>
                </c:pt>
                <c:pt idx="3">
                  <c:v>2</c:v>
                </c:pt>
                <c:pt idx="4">
                  <c:v>2</c:v>
                </c:pt>
              </c:numCache>
            </c:numRef>
          </c:val>
          <c:extLst>
            <c:ext xmlns:c16="http://schemas.microsoft.com/office/drawing/2014/chart" uri="{C3380CC4-5D6E-409C-BE32-E72D297353CC}">
              <c16:uniqueId val="{00000001-DC9A-4CCA-B53A-AF12884B1D9D}"/>
            </c:ext>
          </c:extLst>
        </c:ser>
        <c:ser>
          <c:idx val="2"/>
          <c:order val="2"/>
          <c:tx>
            <c:strRef>
              <c:f>Sheet1!$D$1</c:f>
              <c:strCache>
                <c:ptCount val="1"/>
                <c:pt idx="0">
                  <c:v>Planned a large purchase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Notification/reminder</c:v>
                </c:pt>
                <c:pt idx="1">
                  <c:v>Financial statement/bill/update</c:v>
                </c:pt>
                <c:pt idx="2">
                  <c:v>Postal reply</c:v>
                </c:pt>
                <c:pt idx="3">
                  <c:v>Sender's contact details</c:v>
                </c:pt>
                <c:pt idx="4">
                  <c:v>Administrative information</c:v>
                </c:pt>
              </c:strCache>
            </c:strRef>
          </c:cat>
          <c:val>
            <c:numRef>
              <c:f>Sheet1!$D$2:$D$6</c:f>
              <c:numCache>
                <c:formatCode>General</c:formatCode>
                <c:ptCount val="5"/>
                <c:pt idx="0">
                  <c:v>9</c:v>
                </c:pt>
                <c:pt idx="1">
                  <c:v>3</c:v>
                </c:pt>
                <c:pt idx="2">
                  <c:v>5</c:v>
                </c:pt>
                <c:pt idx="3">
                  <c:v>2</c:v>
                </c:pt>
                <c:pt idx="4">
                  <c:v>4</c:v>
                </c:pt>
              </c:numCache>
            </c:numRef>
          </c:val>
          <c:extLst>
            <c:ext xmlns:c16="http://schemas.microsoft.com/office/drawing/2014/chart" uri="{C3380CC4-5D6E-409C-BE32-E72D297353CC}">
              <c16:uniqueId val="{00000002-DC9A-4CCA-B53A-AF12884B1D9D}"/>
            </c:ext>
          </c:extLst>
        </c:ser>
        <c:ser>
          <c:idx val="3"/>
          <c:order val="3"/>
          <c:tx>
            <c:strRef>
              <c:f>Sheet1!$E$1</c:f>
              <c:strCache>
                <c:ptCount val="1"/>
                <c:pt idx="0">
                  <c:v>Discussed with someone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Notification/reminder</c:v>
                </c:pt>
                <c:pt idx="1">
                  <c:v>Financial statement/bill/update</c:v>
                </c:pt>
                <c:pt idx="2">
                  <c:v>Postal reply</c:v>
                </c:pt>
                <c:pt idx="3">
                  <c:v>Sender's contact details</c:v>
                </c:pt>
                <c:pt idx="4">
                  <c:v>Administrative information</c:v>
                </c:pt>
              </c:strCache>
            </c:strRef>
          </c:cat>
          <c:val>
            <c:numRef>
              <c:f>Sheet1!$E$2:$E$6</c:f>
              <c:numCache>
                <c:formatCode>General</c:formatCode>
                <c:ptCount val="5"/>
                <c:pt idx="0">
                  <c:v>220</c:v>
                </c:pt>
                <c:pt idx="1">
                  <c:v>110</c:v>
                </c:pt>
                <c:pt idx="2">
                  <c:v>170</c:v>
                </c:pt>
                <c:pt idx="3">
                  <c:v>157</c:v>
                </c:pt>
                <c:pt idx="4">
                  <c:v>158</c:v>
                </c:pt>
              </c:numCache>
            </c:numRef>
          </c:val>
          <c:extLst>
            <c:ext xmlns:c16="http://schemas.microsoft.com/office/drawing/2014/chart" uri="{C3380CC4-5D6E-409C-BE32-E72D297353CC}">
              <c16:uniqueId val="{00000003-DC9A-4CCA-B53A-AF12884B1D9D}"/>
            </c:ext>
          </c:extLst>
        </c:ser>
        <c:ser>
          <c:idx val="4"/>
          <c:order val="4"/>
          <c:tx>
            <c:strRef>
              <c:f>Sheet1!$F$1</c:f>
              <c:strCache>
                <c:ptCount val="1"/>
                <c:pt idx="0">
                  <c:v>Visited the sender's office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Notification/reminder</c:v>
                </c:pt>
                <c:pt idx="1">
                  <c:v>Financial statement/bill/update</c:v>
                </c:pt>
                <c:pt idx="2">
                  <c:v>Postal reply</c:v>
                </c:pt>
                <c:pt idx="3">
                  <c:v>Sender's contact details</c:v>
                </c:pt>
                <c:pt idx="4">
                  <c:v>Administrative information</c:v>
                </c:pt>
              </c:strCache>
            </c:strRef>
          </c:cat>
          <c:val>
            <c:numRef>
              <c:f>Sheet1!$F$2:$F$6</c:f>
              <c:numCache>
                <c:formatCode>General</c:formatCode>
                <c:ptCount val="5"/>
                <c:pt idx="0">
                  <c:v>12</c:v>
                </c:pt>
                <c:pt idx="1">
                  <c:v>5</c:v>
                </c:pt>
                <c:pt idx="2">
                  <c:v>12</c:v>
                </c:pt>
                <c:pt idx="3">
                  <c:v>7</c:v>
                </c:pt>
                <c:pt idx="4">
                  <c:v>5</c:v>
                </c:pt>
              </c:numCache>
            </c:numRef>
          </c:val>
          <c:extLst>
            <c:ext xmlns:c16="http://schemas.microsoft.com/office/drawing/2014/chart" uri="{C3380CC4-5D6E-409C-BE32-E72D297353CC}">
              <c16:uniqueId val="{00000004-DC9A-4CCA-B53A-AF12884B1D9D}"/>
            </c:ext>
          </c:extLst>
        </c:ser>
        <c:ser>
          <c:idx val="5"/>
          <c:order val="5"/>
          <c:tx>
            <c:strRef>
              <c:f>Sheet1!$G$1</c:f>
              <c:strCache>
                <c:ptCount val="1"/>
                <c:pt idx="0">
                  <c:v>Went online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Notification/reminder</c:v>
                </c:pt>
                <c:pt idx="1">
                  <c:v>Financial statement/bill/update</c:v>
                </c:pt>
                <c:pt idx="2">
                  <c:v>Postal reply</c:v>
                </c:pt>
                <c:pt idx="3">
                  <c:v>Sender's contact details</c:v>
                </c:pt>
                <c:pt idx="4">
                  <c:v>Administrative information</c:v>
                </c:pt>
              </c:strCache>
            </c:strRef>
          </c:cat>
          <c:val>
            <c:numRef>
              <c:f>Sheet1!$G$2:$G$6</c:f>
              <c:numCache>
                <c:formatCode>General</c:formatCode>
                <c:ptCount val="5"/>
                <c:pt idx="0">
                  <c:v>220</c:v>
                </c:pt>
                <c:pt idx="1">
                  <c:v>181</c:v>
                </c:pt>
                <c:pt idx="2">
                  <c:v>188</c:v>
                </c:pt>
                <c:pt idx="3">
                  <c:v>153</c:v>
                </c:pt>
                <c:pt idx="4">
                  <c:v>188</c:v>
                </c:pt>
              </c:numCache>
            </c:numRef>
          </c:val>
          <c:extLst>
            <c:ext xmlns:c16="http://schemas.microsoft.com/office/drawing/2014/chart" uri="{C3380CC4-5D6E-409C-BE32-E72D297353CC}">
              <c16:uniqueId val="{00000005-DC9A-4CCA-B53A-AF12884B1D9D}"/>
            </c:ext>
          </c:extLst>
        </c:ser>
        <c:ser>
          <c:idx val="6"/>
          <c:order val="6"/>
          <c:tx>
            <c:strRef>
              <c:f>Sheet1!$H$1</c:f>
              <c:strCache>
                <c:ptCount val="1"/>
                <c:pt idx="0">
                  <c:v>Looked up my account details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Notification/reminder</c:v>
                </c:pt>
                <c:pt idx="1">
                  <c:v>Financial statement/bill/update</c:v>
                </c:pt>
                <c:pt idx="2">
                  <c:v>Postal reply</c:v>
                </c:pt>
                <c:pt idx="3">
                  <c:v>Sender's contact details</c:v>
                </c:pt>
                <c:pt idx="4">
                  <c:v>Administrative information</c:v>
                </c:pt>
              </c:strCache>
            </c:strRef>
          </c:cat>
          <c:val>
            <c:numRef>
              <c:f>Sheet1!$H$2:$H$6</c:f>
              <c:numCache>
                <c:formatCode>General</c:formatCode>
                <c:ptCount val="5"/>
                <c:pt idx="0">
                  <c:v>115</c:v>
                </c:pt>
                <c:pt idx="1">
                  <c:v>130</c:v>
                </c:pt>
                <c:pt idx="2">
                  <c:v>116</c:v>
                </c:pt>
                <c:pt idx="3">
                  <c:v>100</c:v>
                </c:pt>
                <c:pt idx="4">
                  <c:v>111</c:v>
                </c:pt>
              </c:numCache>
            </c:numRef>
          </c:val>
          <c:extLst>
            <c:ext xmlns:c16="http://schemas.microsoft.com/office/drawing/2014/chart" uri="{C3380CC4-5D6E-409C-BE32-E72D297353CC}">
              <c16:uniqueId val="{00000006-DC9A-4CCA-B53A-AF12884B1D9D}"/>
            </c:ext>
          </c:extLst>
        </c:ser>
        <c:ser>
          <c:idx val="7"/>
          <c:order val="7"/>
          <c:tx>
            <c:strRef>
              <c:f>Sheet1!$I$1</c:f>
              <c:strCache>
                <c:ptCount val="1"/>
                <c:pt idx="0">
                  <c:v>Called the sender</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Notification/reminder</c:v>
                </c:pt>
                <c:pt idx="1">
                  <c:v>Financial statement/bill/update</c:v>
                </c:pt>
                <c:pt idx="2">
                  <c:v>Postal reply</c:v>
                </c:pt>
                <c:pt idx="3">
                  <c:v>Sender's contact details</c:v>
                </c:pt>
                <c:pt idx="4">
                  <c:v>Administrative information</c:v>
                </c:pt>
              </c:strCache>
            </c:strRef>
          </c:cat>
          <c:val>
            <c:numRef>
              <c:f>Sheet1!$I$2:$I$6</c:f>
              <c:numCache>
                <c:formatCode>General</c:formatCode>
                <c:ptCount val="5"/>
                <c:pt idx="0">
                  <c:v>146</c:v>
                </c:pt>
                <c:pt idx="1">
                  <c:v>27</c:v>
                </c:pt>
                <c:pt idx="2">
                  <c:v>59</c:v>
                </c:pt>
                <c:pt idx="3">
                  <c:v>47</c:v>
                </c:pt>
                <c:pt idx="4">
                  <c:v>52</c:v>
                </c:pt>
              </c:numCache>
            </c:numRef>
          </c:val>
          <c:extLst>
            <c:ext xmlns:c16="http://schemas.microsoft.com/office/drawing/2014/chart" uri="{C3380CC4-5D6E-409C-BE32-E72D297353CC}">
              <c16:uniqueId val="{00000000-EE06-40BC-B0F3-51AC95F56C2D}"/>
            </c:ext>
          </c:extLst>
        </c:ser>
        <c:ser>
          <c:idx val="8"/>
          <c:order val="8"/>
          <c:tx>
            <c:strRef>
              <c:f>Sheet1!$J$1</c:f>
              <c:strCache>
                <c:ptCount val="1"/>
                <c:pt idx="0">
                  <c:v>Posted a reply to the sender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Notification/reminder</c:v>
                </c:pt>
                <c:pt idx="1">
                  <c:v>Financial statement/bill/update</c:v>
                </c:pt>
                <c:pt idx="2">
                  <c:v>Postal reply</c:v>
                </c:pt>
                <c:pt idx="3">
                  <c:v>Sender's contact details</c:v>
                </c:pt>
                <c:pt idx="4">
                  <c:v>Administrative information</c:v>
                </c:pt>
              </c:strCache>
            </c:strRef>
          </c:cat>
          <c:val>
            <c:numRef>
              <c:f>Sheet1!$J$2:$J$6</c:f>
              <c:numCache>
                <c:formatCode>General</c:formatCode>
                <c:ptCount val="5"/>
                <c:pt idx="0">
                  <c:v>42</c:v>
                </c:pt>
                <c:pt idx="1">
                  <c:v>12</c:v>
                </c:pt>
                <c:pt idx="2">
                  <c:v>187</c:v>
                </c:pt>
                <c:pt idx="3">
                  <c:v>26</c:v>
                </c:pt>
                <c:pt idx="4">
                  <c:v>43</c:v>
                </c:pt>
              </c:numCache>
            </c:numRef>
          </c:val>
          <c:extLst>
            <c:ext xmlns:c16="http://schemas.microsoft.com/office/drawing/2014/chart" uri="{C3380CC4-5D6E-409C-BE32-E72D297353CC}">
              <c16:uniqueId val="{00000001-EE06-40BC-B0F3-51AC95F56C2D}"/>
            </c:ext>
          </c:extLst>
        </c:ser>
        <c:dLbls>
          <c:showLegendKey val="0"/>
          <c:showVal val="0"/>
          <c:showCatName val="0"/>
          <c:showSerName val="0"/>
          <c:showPercent val="0"/>
          <c:showBubbleSize val="0"/>
        </c:dLbls>
        <c:gapWidth val="126"/>
        <c:overlap val="-1"/>
        <c:axId val="937888936"/>
        <c:axId val="937890576"/>
      </c:barChart>
      <c:catAx>
        <c:axId val="93788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7890576"/>
        <c:crosses val="autoZero"/>
        <c:auto val="1"/>
        <c:lblAlgn val="ctr"/>
        <c:lblOffset val="100"/>
        <c:noMultiLvlLbl val="0"/>
      </c:catAx>
      <c:valAx>
        <c:axId val="93789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7888936"/>
        <c:crosses val="autoZero"/>
        <c:crossBetween val="between"/>
      </c:valAx>
      <c:spPr>
        <a:noFill/>
        <a:ln>
          <a:noFill/>
        </a:ln>
        <a:effectLst/>
      </c:spPr>
    </c:plotArea>
    <c:legend>
      <c:legendPos val="b"/>
      <c:layout>
        <c:manualLayout>
          <c:xMode val="edge"/>
          <c:yMode val="edge"/>
          <c:x val="4.4255747149040785E-2"/>
          <c:y val="0.8249479367809941"/>
          <c:w val="0.89594463700729909"/>
          <c:h val="0.175052063219005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13352150224289"/>
          <c:y val="0"/>
          <c:w val="0.68373124359530857"/>
          <c:h val="0.9435512791373084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4"/>
                <c:pt idx="0">
                  <c:v>The UK economy</c:v>
                </c:pt>
                <c:pt idx="1">
                  <c:v>Not knowing how long it will last</c:v>
                </c:pt>
                <c:pt idx="2">
                  <c:v>Overall public health</c:v>
                </c:pt>
                <c:pt idx="3">
                  <c:v>Health of my relatives in vulnerable populations</c:v>
                </c:pt>
                <c:pt idx="4">
                  <c:v>Safety of me or my family</c:v>
                </c:pt>
                <c:pt idx="5">
                  <c:v>Taking care of my family</c:v>
                </c:pt>
                <c:pt idx="6">
                  <c:v>Contributing to spread of virus</c:v>
                </c:pt>
                <c:pt idx="7">
                  <c:v>My personal health</c:v>
                </c:pt>
                <c:pt idx="8">
                  <c:v>Impact on upcoming travel plans</c:v>
                </c:pt>
                <c:pt idx="9">
                  <c:v>Impact on upcoming events</c:v>
                </c:pt>
                <c:pt idx="10">
                  <c:v>Negative impact on my job or income</c:v>
                </c:pt>
                <c:pt idx="11">
                  <c:v>Not being able to make ends meet</c:v>
                </c:pt>
                <c:pt idx="12">
                  <c:v>Not being able to get the supplies I need</c:v>
                </c:pt>
                <c:pt idx="13">
                  <c:v>Negative impact on my business</c:v>
                </c:pt>
              </c:strCache>
            </c:strRef>
          </c:cat>
          <c:val>
            <c:numRef>
              <c:f>Sheet1!$B$2:$B$16</c:f>
              <c:numCache>
                <c:formatCode>0%</c:formatCode>
                <c:ptCount val="15"/>
                <c:pt idx="0">
                  <c:v>0.56000000000000005</c:v>
                </c:pt>
                <c:pt idx="1">
                  <c:v>0.55000000000000004</c:v>
                </c:pt>
                <c:pt idx="2">
                  <c:v>0.53</c:v>
                </c:pt>
                <c:pt idx="3">
                  <c:v>0.51</c:v>
                </c:pt>
                <c:pt idx="4">
                  <c:v>0.5</c:v>
                </c:pt>
                <c:pt idx="5">
                  <c:v>0.43</c:v>
                </c:pt>
                <c:pt idx="6">
                  <c:v>0.36</c:v>
                </c:pt>
                <c:pt idx="7">
                  <c:v>0.34</c:v>
                </c:pt>
                <c:pt idx="8">
                  <c:v>0.33</c:v>
                </c:pt>
                <c:pt idx="9">
                  <c:v>0.3</c:v>
                </c:pt>
                <c:pt idx="10">
                  <c:v>0.26</c:v>
                </c:pt>
                <c:pt idx="11">
                  <c:v>0.24</c:v>
                </c:pt>
                <c:pt idx="12">
                  <c:v>0.23</c:v>
                </c:pt>
                <c:pt idx="13">
                  <c:v>0.21</c:v>
                </c:pt>
              </c:numCache>
            </c:numRef>
          </c:val>
          <c:extLst>
            <c:ext xmlns:c16="http://schemas.microsoft.com/office/drawing/2014/chart" uri="{C3380CC4-5D6E-409C-BE32-E72D297353CC}">
              <c16:uniqueId val="{00000000-BC00-406F-88D5-17CABCAB3126}"/>
            </c:ext>
          </c:extLst>
        </c:ser>
        <c:dLbls>
          <c:showLegendKey val="0"/>
          <c:showVal val="0"/>
          <c:showCatName val="0"/>
          <c:showSerName val="0"/>
          <c:showPercent val="0"/>
          <c:showBubbleSize val="0"/>
        </c:dLbls>
        <c:gapWidth val="45"/>
        <c:axId val="648097680"/>
        <c:axId val="648094072"/>
      </c:barChart>
      <c:catAx>
        <c:axId val="648097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8094072"/>
        <c:crosses val="autoZero"/>
        <c:auto val="1"/>
        <c:lblAlgn val="ctr"/>
        <c:lblOffset val="100"/>
        <c:noMultiLvlLbl val="0"/>
      </c:catAx>
      <c:valAx>
        <c:axId val="648094072"/>
        <c:scaling>
          <c:orientation val="minMax"/>
        </c:scaling>
        <c:delete val="1"/>
        <c:axPos val="t"/>
        <c:numFmt formatCode="0%" sourceLinked="1"/>
        <c:majorTickMark val="none"/>
        <c:minorTickMark val="none"/>
        <c:tickLblPos val="nextTo"/>
        <c:crossAx val="64809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3926-4A1D-A2EC-E501C69CBF86}"/>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3926-4A1D-A2EC-E501C69CBF86}"/>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926-4A1D-A2EC-E501C69CBF86}"/>
                </c:ext>
              </c:extLst>
            </c:dLbl>
            <c:dLbl>
              <c:idx val="1"/>
              <c:delete val="1"/>
              <c:extLst>
                <c:ext xmlns:c15="http://schemas.microsoft.com/office/drawing/2012/chart" uri="{CE6537A1-D6FC-4f65-9D91-7224C49458BB}"/>
                <c:ext xmlns:c16="http://schemas.microsoft.com/office/drawing/2014/chart" uri="{C3380CC4-5D6E-409C-BE32-E72D297353CC}">
                  <c16:uniqueId val="{00000003-3926-4A1D-A2EC-E501C69CBF8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0.64</c:v>
                </c:pt>
                <c:pt idx="1">
                  <c:v>0.36</c:v>
                </c:pt>
              </c:numCache>
            </c:numRef>
          </c:val>
          <c:extLst>
            <c:ext xmlns:c16="http://schemas.microsoft.com/office/drawing/2014/chart" uri="{C3380CC4-5D6E-409C-BE32-E72D297353CC}">
              <c16:uniqueId val="{00000004-3926-4A1D-A2EC-E501C69CBF86}"/>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2C33-4E13-8BE4-1B45BC4D5F8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C33-4E13-8BE4-1B45BC4D5F84}"/>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C33-4E13-8BE4-1B45BC4D5F84}"/>
                </c:ext>
              </c:extLst>
            </c:dLbl>
            <c:dLbl>
              <c:idx val="1"/>
              <c:delete val="1"/>
              <c:extLst>
                <c:ext xmlns:c15="http://schemas.microsoft.com/office/drawing/2012/chart" uri="{CE6537A1-D6FC-4f65-9D91-7224C49458BB}"/>
                <c:ext xmlns:c16="http://schemas.microsoft.com/office/drawing/2014/chart" uri="{C3380CC4-5D6E-409C-BE32-E72D297353CC}">
                  <c16:uniqueId val="{00000003-2C33-4E13-8BE4-1B45BC4D5F8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0.82</c:v>
                </c:pt>
                <c:pt idx="1">
                  <c:v>0.18</c:v>
                </c:pt>
              </c:numCache>
            </c:numRef>
          </c:val>
          <c:extLst>
            <c:ext xmlns:c16="http://schemas.microsoft.com/office/drawing/2014/chart" uri="{C3380CC4-5D6E-409C-BE32-E72D297353CC}">
              <c16:uniqueId val="{00000004-2C33-4E13-8BE4-1B45BC4D5F84}"/>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EA-42C1-998B-FE63EE4548C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EA-42C1-998B-FE63EE4548C7}"/>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4EA-42C1-998B-FE63EE4548C7}"/>
                </c:ext>
              </c:extLst>
            </c:dLbl>
            <c:dLbl>
              <c:idx val="1"/>
              <c:delete val="1"/>
              <c:extLst>
                <c:ext xmlns:c15="http://schemas.microsoft.com/office/drawing/2012/chart" uri="{CE6537A1-D6FC-4f65-9D91-7224C49458BB}"/>
                <c:ext xmlns:c16="http://schemas.microsoft.com/office/drawing/2014/chart" uri="{C3380CC4-5D6E-409C-BE32-E72D297353CC}">
                  <c16:uniqueId val="{00000003-74EA-42C1-998B-FE63EE4548C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0.98</c:v>
                </c:pt>
                <c:pt idx="1">
                  <c:v>0.02</c:v>
                </c:pt>
              </c:numCache>
            </c:numRef>
          </c:val>
          <c:extLst>
            <c:ext xmlns:c16="http://schemas.microsoft.com/office/drawing/2014/chart" uri="{C3380CC4-5D6E-409C-BE32-E72D297353CC}">
              <c16:uniqueId val="{00000004-74EA-42C1-998B-FE63EE4548C7}"/>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C5-4821-9AB1-3C996C23B1F4}"/>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C5-4821-9AB1-3C996C23B1F4}"/>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C5-4821-9AB1-3C996C23B1F4}"/>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C5-4821-9AB1-3C996C23B1F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Administrative information</c:v>
                </c:pt>
                <c:pt idx="1">
                  <c:v>Sender's contact details</c:v>
                </c:pt>
                <c:pt idx="2">
                  <c:v>Information about local services</c:v>
                </c:pt>
                <c:pt idx="3">
                  <c:v>Postal reply</c:v>
                </c:pt>
                <c:pt idx="4">
                  <c:v>Invitation/information about a specific event</c:v>
                </c:pt>
                <c:pt idx="5">
                  <c:v>Financial statement/bill/update</c:v>
                </c:pt>
                <c:pt idx="6">
                  <c:v>News/update/magazine articles</c:v>
                </c:pt>
                <c:pt idx="7">
                  <c:v>Notification/reminder</c:v>
                </c:pt>
                <c:pt idx="8">
                  <c:v>Special offers or discounts</c:v>
                </c:pt>
                <c:pt idx="9">
                  <c:v>Information about products/services</c:v>
                </c:pt>
              </c:strCache>
            </c:strRef>
          </c:cat>
          <c:val>
            <c:numRef>
              <c:f>Sheet1!$B$2:$B$11</c:f>
              <c:numCache>
                <c:formatCode>0%</c:formatCode>
                <c:ptCount val="10"/>
                <c:pt idx="0">
                  <c:v>0.18</c:v>
                </c:pt>
                <c:pt idx="1">
                  <c:v>0.09</c:v>
                </c:pt>
                <c:pt idx="2">
                  <c:v>0.01</c:v>
                </c:pt>
                <c:pt idx="3">
                  <c:v>0.02</c:v>
                </c:pt>
                <c:pt idx="4">
                  <c:v>0.02</c:v>
                </c:pt>
                <c:pt idx="5">
                  <c:v>0.51</c:v>
                </c:pt>
                <c:pt idx="6">
                  <c:v>0.01</c:v>
                </c:pt>
                <c:pt idx="7">
                  <c:v>0.05</c:v>
                </c:pt>
                <c:pt idx="8">
                  <c:v>0.04</c:v>
                </c:pt>
                <c:pt idx="9">
                  <c:v>0.32</c:v>
                </c:pt>
              </c:numCache>
            </c:numRef>
          </c:val>
          <c:extLst>
            <c:ext xmlns:c16="http://schemas.microsoft.com/office/drawing/2014/chart" uri="{C3380CC4-5D6E-409C-BE32-E72D297353CC}">
              <c16:uniqueId val="{00000000-7F9F-4FDB-8BAB-09B5B5EA698E}"/>
            </c:ext>
          </c:extLst>
        </c:ser>
        <c:dLbls>
          <c:showLegendKey val="0"/>
          <c:showVal val="0"/>
          <c:showCatName val="0"/>
          <c:showSerName val="0"/>
          <c:showPercent val="0"/>
          <c:showBubbleSize val="0"/>
        </c:dLbls>
        <c:gapWidth val="55"/>
        <c:axId val="972823080"/>
        <c:axId val="972823736"/>
      </c:barChart>
      <c:catAx>
        <c:axId val="972823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2823736"/>
        <c:crosses val="autoZero"/>
        <c:auto val="1"/>
        <c:lblAlgn val="ctr"/>
        <c:lblOffset val="100"/>
        <c:noMultiLvlLbl val="0"/>
      </c:catAx>
      <c:valAx>
        <c:axId val="97282373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2823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0F-4431-A722-BCFB04C2BFFF}"/>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0F-4431-A722-BCFB04C2BFFF}"/>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0F-4431-A722-BCFB04C2BFFF}"/>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0F-4431-A722-BCFB04C2BFFF}"/>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AF-47E9-A33A-7F42B9640596}"/>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0F-4431-A722-BCFB04C2BFFF}"/>
                </c:ext>
              </c:extLst>
            </c:dLbl>
            <c:dLbl>
              <c:idx val="6"/>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BC-4483-9208-FDB03807A2FE}"/>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AF-47E9-A33A-7F42B9640596}"/>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0F-4431-A722-BCFB04C2BFFF}"/>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0F-4431-A722-BCFB04C2BFF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Opened it</c:v>
                </c:pt>
                <c:pt idx="1">
                  <c:v>Put aside to look at later</c:v>
                </c:pt>
                <c:pt idx="2">
                  <c:v>Put in the usual place</c:v>
                </c:pt>
                <c:pt idx="3">
                  <c:v>Put it on display (e.g. on a fridge, notice board)</c:v>
                </c:pt>
                <c:pt idx="4">
                  <c:v>Threw it away/recycled</c:v>
                </c:pt>
                <c:pt idx="5">
                  <c:v>Filed it for reference or records</c:v>
                </c:pt>
                <c:pt idx="6">
                  <c:v>Took it out of the house (e.g. to work)</c:v>
                </c:pt>
                <c:pt idx="7">
                  <c:v>Used/did something with the information</c:v>
                </c:pt>
                <c:pt idx="8">
                  <c:v>Passed it on/left out for the person it's for</c:v>
                </c:pt>
                <c:pt idx="9">
                  <c:v>Read/looked/glanced at it</c:v>
                </c:pt>
              </c:strCache>
            </c:strRef>
          </c:cat>
          <c:val>
            <c:numRef>
              <c:f>Sheet1!$B$2:$B$11</c:f>
              <c:numCache>
                <c:formatCode>0%</c:formatCode>
                <c:ptCount val="10"/>
                <c:pt idx="0">
                  <c:v>0.82</c:v>
                </c:pt>
                <c:pt idx="1">
                  <c:v>0.22</c:v>
                </c:pt>
                <c:pt idx="2">
                  <c:v>0.12</c:v>
                </c:pt>
                <c:pt idx="3">
                  <c:v>0.01</c:v>
                </c:pt>
                <c:pt idx="4">
                  <c:v>0.32</c:v>
                </c:pt>
                <c:pt idx="5">
                  <c:v>0.39</c:v>
                </c:pt>
                <c:pt idx="6">
                  <c:v>0.01</c:v>
                </c:pt>
                <c:pt idx="7">
                  <c:v>7.0000000000000007E-2</c:v>
                </c:pt>
                <c:pt idx="8">
                  <c:v>0.13</c:v>
                </c:pt>
                <c:pt idx="9">
                  <c:v>0.64</c:v>
                </c:pt>
              </c:numCache>
            </c:numRef>
          </c:val>
          <c:extLst>
            <c:ext xmlns:c16="http://schemas.microsoft.com/office/drawing/2014/chart" uri="{C3380CC4-5D6E-409C-BE32-E72D297353CC}">
              <c16:uniqueId val="{00000009-D00F-4431-A722-BCFB04C2BFFF}"/>
            </c:ext>
          </c:extLst>
        </c:ser>
        <c:dLbls>
          <c:showLegendKey val="0"/>
          <c:showVal val="0"/>
          <c:showCatName val="0"/>
          <c:showSerName val="0"/>
          <c:showPercent val="0"/>
          <c:showBubbleSize val="0"/>
        </c:dLbls>
        <c:gapWidth val="29"/>
        <c:axId val="930301768"/>
        <c:axId val="930304064"/>
      </c:barChart>
      <c:catAx>
        <c:axId val="930301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4064"/>
        <c:crosses val="autoZero"/>
        <c:auto val="1"/>
        <c:lblAlgn val="ctr"/>
        <c:lblOffset val="100"/>
        <c:noMultiLvlLbl val="0"/>
      </c:catAx>
      <c:valAx>
        <c:axId val="930304064"/>
        <c:scaling>
          <c:orientation val="minMax"/>
          <c:max val="0.860000000000000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1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68525853678771E-2"/>
          <c:y val="3.6944325846962361E-2"/>
          <c:w val="0.94577912512183659"/>
          <c:h val="0.72731900952361983"/>
        </c:manualLayout>
      </c:layout>
      <c:barChart>
        <c:barDir val="col"/>
        <c:grouping val="clustered"/>
        <c:varyColors val="0"/>
        <c:ser>
          <c:idx val="0"/>
          <c:order val="0"/>
          <c:tx>
            <c:strRef>
              <c:f>Sheet1!$B$1</c:f>
              <c:strCache>
                <c:ptCount val="1"/>
                <c:pt idx="0">
                  <c:v>Mail order / online retailer</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Information about products and services</c:v>
                </c:pt>
                <c:pt idx="1">
                  <c:v>Special offers discounts</c:v>
                </c:pt>
                <c:pt idx="2">
                  <c:v>Vouchers / coupons</c:v>
                </c:pt>
                <c:pt idx="3">
                  <c:v>Notification / reminder</c:v>
                </c:pt>
                <c:pt idx="4">
                  <c:v>News / update / magazine article</c:v>
                </c:pt>
                <c:pt idx="5">
                  <c:v>Financial statement / 
bill / update</c:v>
                </c:pt>
                <c:pt idx="6">
                  <c:v>Invitation to a specific event</c:v>
                </c:pt>
                <c:pt idx="7">
                  <c:v>Postal reply</c:v>
                </c:pt>
                <c:pt idx="8">
                  <c:v>Information about local services</c:v>
                </c:pt>
                <c:pt idx="9">
                  <c:v>Sender's contact details</c:v>
                </c:pt>
                <c:pt idx="10">
                  <c:v>Administrative information</c:v>
                </c:pt>
              </c:strCache>
            </c:strRef>
          </c:cat>
          <c:val>
            <c:numRef>
              <c:f>Sheet1!$B$2:$B$12</c:f>
              <c:numCache>
                <c:formatCode>0%</c:formatCode>
                <c:ptCount val="11"/>
                <c:pt idx="0">
                  <c:v>0.23</c:v>
                </c:pt>
                <c:pt idx="1">
                  <c:v>0.19</c:v>
                </c:pt>
                <c:pt idx="2">
                  <c:v>0.6</c:v>
                </c:pt>
                <c:pt idx="3">
                  <c:v>0.47</c:v>
                </c:pt>
                <c:pt idx="4">
                  <c:v>0.17</c:v>
                </c:pt>
                <c:pt idx="5">
                  <c:v>0.31</c:v>
                </c:pt>
                <c:pt idx="6">
                  <c:v>0.34</c:v>
                </c:pt>
                <c:pt idx="7">
                  <c:v>0.41</c:v>
                </c:pt>
                <c:pt idx="8">
                  <c:v>0.44</c:v>
                </c:pt>
                <c:pt idx="9">
                  <c:v>0.31</c:v>
                </c:pt>
                <c:pt idx="10">
                  <c:v>0.36</c:v>
                </c:pt>
              </c:numCache>
            </c:numRef>
          </c:val>
          <c:extLst>
            <c:ext xmlns:c16="http://schemas.microsoft.com/office/drawing/2014/chart" uri="{C3380CC4-5D6E-409C-BE32-E72D297353CC}">
              <c16:uniqueId val="{00000000-4B66-46F5-8874-A8D9DEF38A7F}"/>
            </c:ext>
          </c:extLst>
        </c:ser>
        <c:dLbls>
          <c:showLegendKey val="0"/>
          <c:showVal val="0"/>
          <c:showCatName val="0"/>
          <c:showSerName val="0"/>
          <c:showPercent val="0"/>
          <c:showBubbleSize val="0"/>
        </c:dLbls>
        <c:gapWidth val="120"/>
        <c:axId val="652270160"/>
        <c:axId val="652266880"/>
      </c:barChart>
      <c:catAx>
        <c:axId val="65227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52266880"/>
        <c:crosses val="autoZero"/>
        <c:auto val="1"/>
        <c:lblAlgn val="ctr"/>
        <c:lblOffset val="100"/>
        <c:noMultiLvlLbl val="0"/>
      </c:catAx>
      <c:valAx>
        <c:axId val="652266880"/>
        <c:scaling>
          <c:orientation val="minMax"/>
          <c:max val="0.60000000000000009"/>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2701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Information about products/services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3BD9-455B-8B33-EC31FE7B401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BD9-455B-8B33-EC31FE7B401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D9-455B-8B33-EC31FE7B401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0.28999999999999998</c:v>
                </c:pt>
                <c:pt idx="1">
                  <c:v>0.71</c:v>
                </c:pt>
              </c:numCache>
            </c:numRef>
          </c:val>
          <c:extLst>
            <c:ext xmlns:c16="http://schemas.microsoft.com/office/drawing/2014/chart" uri="{C3380CC4-5D6E-409C-BE32-E72D297353CC}">
              <c16:uniqueId val="{00000004-3BD9-455B-8B33-EC31FE7B4014}"/>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03/06/2020</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03/06/2020</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a:t>
            </a:fld>
            <a:endParaRPr lang="en-GB" dirty="0"/>
          </a:p>
        </p:txBody>
      </p:sp>
    </p:spTree>
    <p:extLst>
      <p:ext uri="{BB962C8B-B14F-4D97-AF65-F5344CB8AC3E}">
        <p14:creationId xmlns:p14="http://schemas.microsoft.com/office/powerpoint/2010/main" val="2590015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far the biggest content for FS mail is a financial statement / bill / update.  Followed by information about products and services. And Administrative information comes in third at 18% of all contents.</a:t>
            </a:r>
          </a:p>
          <a:p>
            <a:endParaRPr lang="en-GB" dirty="0"/>
          </a:p>
          <a:p>
            <a:r>
              <a:rPr lang="en-GB" dirty="0"/>
              <a:t>Diary respondents tick all of the contents they say that apply.  There is less of a broad mix for Financial Services than say for the  Trail and Leisure sector.</a:t>
            </a:r>
          </a:p>
        </p:txBody>
      </p:sp>
      <p:sp>
        <p:nvSpPr>
          <p:cNvPr id="4" name="Slide Number Placeholder 3"/>
          <p:cNvSpPr>
            <a:spLocks noGrp="1"/>
          </p:cNvSpPr>
          <p:nvPr>
            <p:ph type="sldNum" sz="quarter" idx="10"/>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275133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rates are high, it is clear that people take notice of FS mail.  Reading is high but also filing at 39% is higher than nearly all other sectors.  Recycle rates are lower at 32%.</a:t>
            </a:r>
          </a:p>
          <a:p>
            <a:endParaRPr lang="en-GB" dirty="0"/>
          </a:p>
          <a:p>
            <a:r>
              <a:rPr lang="en-GB" dirty="0"/>
              <a:t>Many put aside to look at later or put in the usual place.</a:t>
            </a:r>
          </a:p>
        </p:txBody>
      </p:sp>
      <p:sp>
        <p:nvSpPr>
          <p:cNvPr id="4" name="Slide Number Placeholder 3"/>
          <p:cNvSpPr>
            <a:spLocks noGrp="1"/>
          </p:cNvSpPr>
          <p:nvPr>
            <p:ph type="sldNum" sz="quarter" idx="5"/>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38692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Commercial activity is an interesting one with financial services.  The physical actions with mail make up the frequency numbers we use to help plan mail as a channel.  On top of this, we know that mail drives people to do commercial things, they may not be holding the mail pack but they will take all sorts of actions.</a:t>
            </a:r>
          </a:p>
          <a:p>
            <a:endParaRPr lang="en-GB" sz="1000" dirty="0"/>
          </a:p>
          <a:p>
            <a:r>
              <a:rPr lang="en-GB" sz="1000" dirty="0"/>
              <a:t>Aligned to this we can see what types of mail drive different levels of commercial behaviour and in financial mail you can see that if a voucher or coupon is included (which is quite rare and we only have a sample here of 103) 60% of the people receiving this will go on to take a commercial action.  Notifications and reminders drive 47% of commercial actions and information about local services 44% of actions.  </a:t>
            </a:r>
          </a:p>
          <a:p>
            <a:endParaRPr lang="en-GB" sz="1000" dirty="0"/>
          </a:p>
          <a:p>
            <a:r>
              <a:rPr lang="en-GB" sz="1000" dirty="0"/>
              <a:t>So think about what you send to people and what you want them to do as a result of your communication it could really drive the levels of interaction.</a:t>
            </a:r>
          </a:p>
        </p:txBody>
      </p:sp>
      <p:sp>
        <p:nvSpPr>
          <p:cNvPr id="4" name="Slide Number Placeholder 3"/>
          <p:cNvSpPr>
            <a:spLocks noGrp="1"/>
          </p:cNvSpPr>
          <p:nvPr>
            <p:ph type="sldNum" sz="quarter" idx="10"/>
          </p:nvPr>
        </p:nvSpPr>
        <p:spPr/>
        <p:txBody>
          <a:bodyPr/>
          <a:lstStyle/>
          <a:p>
            <a:fld id="{DCC1A71F-ED3E-4A54-969C-A8BBEECB2EB9}" type="slidenum">
              <a:rPr lang="en-GB" smtClean="0"/>
              <a:t>12</a:t>
            </a:fld>
            <a:endParaRPr lang="en-GB" dirty="0"/>
          </a:p>
        </p:txBody>
      </p:sp>
    </p:spTree>
    <p:extLst>
      <p:ext uri="{BB962C8B-B14F-4D97-AF65-F5344CB8AC3E}">
        <p14:creationId xmlns:p14="http://schemas.microsoft.com/office/powerpoint/2010/main" val="2495517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interestingly different groups engage with mail at different rates.  If you dig a little deeper you ca see that females aged between 35 and 54 interact at above average of 4.86 and those with a household tenure of 6-10 years hit a frequency of 5.  If you live in the Meridian West TV area you are looking at financial mail 5.73 times.</a:t>
            </a:r>
          </a:p>
          <a:p>
            <a:endParaRPr lang="en-GB" dirty="0"/>
          </a:p>
          <a:p>
            <a:r>
              <a:rPr lang="en-GB" dirty="0"/>
              <a:t>Think about your audiences and who is most likely to engage with your mail the most to maximise your frequency exposure.</a:t>
            </a:r>
          </a:p>
        </p:txBody>
      </p:sp>
      <p:sp>
        <p:nvSpPr>
          <p:cNvPr id="4" name="Slide Number Placeholder 3"/>
          <p:cNvSpPr>
            <a:spLocks noGrp="1"/>
          </p:cNvSpPr>
          <p:nvPr>
            <p:ph type="sldNum" sz="quarter" idx="5"/>
          </p:nvPr>
        </p:nvSpPr>
        <p:spPr/>
        <p:txBody>
          <a:bodyPr/>
          <a:lstStyle/>
          <a:p>
            <a:fld id="{DCC1A71F-ED3E-4A54-969C-A8BBEECB2EB9}" type="slidenum">
              <a:rPr lang="en-GB" smtClean="0"/>
              <a:t>13</a:t>
            </a:fld>
            <a:endParaRPr lang="en-GB" dirty="0"/>
          </a:p>
        </p:txBody>
      </p:sp>
    </p:spTree>
    <p:extLst>
      <p:ext uri="{BB962C8B-B14F-4D97-AF65-F5344CB8AC3E}">
        <p14:creationId xmlns:p14="http://schemas.microsoft.com/office/powerpoint/2010/main" val="3521423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Younger age groups don’t engage with mail as much as the older cohorts but they do get much less mail and they are likely to keep it longer.</a:t>
            </a:r>
          </a:p>
          <a:p>
            <a:endParaRPr lang="en-GB" dirty="0"/>
          </a:p>
          <a:p>
            <a:r>
              <a:rPr lang="en-GB" dirty="0"/>
              <a:t>Those perhaps with the biggest financial commitments are more likely to be engaging with financial mail at higher rates, which drops off for those over 65 who have probably largely now got a fixed income.</a:t>
            </a:r>
          </a:p>
        </p:txBody>
      </p:sp>
      <p:sp>
        <p:nvSpPr>
          <p:cNvPr id="4" name="Slide Number Placeholder 3"/>
          <p:cNvSpPr>
            <a:spLocks noGrp="1"/>
          </p:cNvSpPr>
          <p:nvPr>
            <p:ph type="sldNum" sz="quarter" idx="5"/>
          </p:nvPr>
        </p:nvSpPr>
        <p:spPr/>
        <p:txBody>
          <a:bodyPr/>
          <a:lstStyle/>
          <a:p>
            <a:fld id="{DCC1A71F-ED3E-4A54-969C-A8BBEECB2EB9}" type="slidenum">
              <a:rPr lang="en-GB" smtClean="0"/>
              <a:t>14</a:t>
            </a:fld>
            <a:endParaRPr lang="en-GB" dirty="0"/>
          </a:p>
        </p:txBody>
      </p:sp>
    </p:spTree>
    <p:extLst>
      <p:ext uri="{BB962C8B-B14F-4D97-AF65-F5344CB8AC3E}">
        <p14:creationId xmlns:p14="http://schemas.microsoft.com/office/powerpoint/2010/main" val="2776772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Average frequency for financial mail goes up to 5.3 if the content contains a postal reply.</a:t>
            </a:r>
          </a:p>
          <a:p>
            <a:endParaRPr lang="en-GB" dirty="0"/>
          </a:p>
          <a:p>
            <a:r>
              <a:rPr lang="en-GB" dirty="0"/>
              <a:t>Vouchers/coupons, notifications/reminders and information about local services all drive a frequency of 4.8.</a:t>
            </a:r>
          </a:p>
        </p:txBody>
      </p:sp>
      <p:sp>
        <p:nvSpPr>
          <p:cNvPr id="4" name="Slide Number Placeholder 3"/>
          <p:cNvSpPr>
            <a:spLocks noGrp="1"/>
          </p:cNvSpPr>
          <p:nvPr>
            <p:ph type="sldNum" sz="quarter" idx="10"/>
          </p:nvPr>
        </p:nvSpPr>
        <p:spPr/>
        <p:txBody>
          <a:bodyPr/>
          <a:lstStyle/>
          <a:p>
            <a:fld id="{DCC1A71F-ED3E-4A54-969C-A8BBEECB2EB9}" type="slidenum">
              <a:rPr lang="en-GB" smtClean="0"/>
              <a:t>15</a:t>
            </a:fld>
            <a:endParaRPr lang="en-GB" dirty="0"/>
          </a:p>
        </p:txBody>
      </p:sp>
    </p:spTree>
    <p:extLst>
      <p:ext uri="{BB962C8B-B14F-4D97-AF65-F5344CB8AC3E}">
        <p14:creationId xmlns:p14="http://schemas.microsoft.com/office/powerpoint/2010/main" val="450585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of the 28% of all consumers who go on to act overall with financial mail we can see what commercial actions they are taking to different types of content.  </a:t>
            </a:r>
          </a:p>
          <a:p>
            <a:endParaRPr lang="en-GB" dirty="0"/>
          </a:p>
          <a:p>
            <a:r>
              <a:rPr lang="en-GB" dirty="0"/>
              <a:t>Note how these more general types of mail are driving a lot of discussion and online behaviours.</a:t>
            </a:r>
          </a:p>
          <a:p>
            <a:endParaRPr lang="en-GB" dirty="0"/>
          </a:p>
          <a:p>
            <a:r>
              <a:rPr lang="en-GB" dirty="0"/>
              <a:t>When receiving information about local services 214 per thousand will to on to discuss it and 193 will go online.</a:t>
            </a:r>
          </a:p>
          <a:p>
            <a:endParaRPr lang="en-GB" dirty="0"/>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16</a:t>
            </a:fld>
            <a:endParaRPr lang="en-GB" dirty="0"/>
          </a:p>
        </p:txBody>
      </p:sp>
    </p:spTree>
    <p:extLst>
      <p:ext uri="{BB962C8B-B14F-4D97-AF65-F5344CB8AC3E}">
        <p14:creationId xmlns:p14="http://schemas.microsoft.com/office/powerpoint/2010/main" val="2699009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there is some form of voucher or coupon 363 people every thousand will visit the sender’s shop or office and 205 will discuss and 138 will go online.</a:t>
            </a:r>
          </a:p>
          <a:p>
            <a:endParaRPr lang="en-GB" dirty="0"/>
          </a:p>
          <a:p>
            <a:r>
              <a:rPr lang="en-GB" dirty="0"/>
              <a:t>Think about how this data might help you hone your attribution models for mail as you may not be accounting for all this behaviour that your mail campaigns are driving.</a:t>
            </a:r>
          </a:p>
        </p:txBody>
      </p:sp>
      <p:sp>
        <p:nvSpPr>
          <p:cNvPr id="4" name="Slide Number Placeholder 3"/>
          <p:cNvSpPr>
            <a:spLocks noGrp="1"/>
          </p:cNvSpPr>
          <p:nvPr>
            <p:ph type="sldNum" sz="quarter" idx="5"/>
          </p:nvPr>
        </p:nvSpPr>
        <p:spPr/>
        <p:txBody>
          <a:bodyPr/>
          <a:lstStyle/>
          <a:p>
            <a:fld id="{DCC1A71F-ED3E-4A54-969C-A8BBEECB2EB9}" type="slidenum">
              <a:rPr lang="en-GB" smtClean="0"/>
              <a:t>17</a:t>
            </a:fld>
            <a:endParaRPr lang="en-GB" dirty="0"/>
          </a:p>
        </p:txBody>
      </p:sp>
    </p:spTree>
    <p:extLst>
      <p:ext uri="{BB962C8B-B14F-4D97-AF65-F5344CB8AC3E}">
        <p14:creationId xmlns:p14="http://schemas.microsoft.com/office/powerpoint/2010/main" val="2220307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for those actions that may or may not require a response a notification / reminder is getting 220 people per thousand discussion and the same again going online.  146 are calling, which may help you think about how call centre planning.</a:t>
            </a:r>
          </a:p>
          <a:p>
            <a:endParaRPr lang="en-GB" dirty="0"/>
          </a:p>
          <a:p>
            <a:r>
              <a:rPr lang="en-GB" dirty="0"/>
              <a:t>A financial statement bill/update drives 181 people per thousand (of the 28% of those who acted) go online.</a:t>
            </a:r>
          </a:p>
        </p:txBody>
      </p:sp>
      <p:sp>
        <p:nvSpPr>
          <p:cNvPr id="4" name="Slide Number Placeholder 3"/>
          <p:cNvSpPr>
            <a:spLocks noGrp="1"/>
          </p:cNvSpPr>
          <p:nvPr>
            <p:ph type="sldNum" sz="quarter" idx="5"/>
          </p:nvPr>
        </p:nvSpPr>
        <p:spPr/>
        <p:txBody>
          <a:bodyPr/>
          <a:lstStyle/>
          <a:p>
            <a:fld id="{DCC1A71F-ED3E-4A54-969C-A8BBEECB2EB9}" type="slidenum">
              <a:rPr lang="en-GB" smtClean="0"/>
              <a:t>18</a:t>
            </a:fld>
            <a:endParaRPr lang="en-GB" dirty="0"/>
          </a:p>
        </p:txBody>
      </p:sp>
    </p:spTree>
    <p:extLst>
      <p:ext uri="{BB962C8B-B14F-4D97-AF65-F5344CB8AC3E}">
        <p14:creationId xmlns:p14="http://schemas.microsoft.com/office/powerpoint/2010/main" val="714698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1A71F-ED3E-4A54-969C-A8BBEECB2EB9}" type="slidenum">
              <a:rPr lang="en-GB" smtClean="0"/>
              <a:t>19</a:t>
            </a:fld>
            <a:endParaRPr lang="en-GB" dirty="0"/>
          </a:p>
        </p:txBody>
      </p:sp>
    </p:spTree>
    <p:extLst>
      <p:ext uri="{BB962C8B-B14F-4D97-AF65-F5344CB8AC3E}">
        <p14:creationId xmlns:p14="http://schemas.microsoft.com/office/powerpoint/2010/main" val="376728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a:t>
            </a:fld>
            <a:endParaRPr lang="en-GB" dirty="0"/>
          </a:p>
        </p:txBody>
      </p:sp>
    </p:spTree>
    <p:extLst>
      <p:ext uri="{BB962C8B-B14F-4D97-AF65-F5344CB8AC3E}">
        <p14:creationId xmlns:p14="http://schemas.microsoft.com/office/powerpoint/2010/main" val="662848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1A71F-ED3E-4A54-969C-A8BBEECB2EB9}" type="slidenum">
              <a:rPr lang="en-GB" smtClean="0"/>
              <a:t>20</a:t>
            </a:fld>
            <a:endParaRPr lang="en-GB" dirty="0"/>
          </a:p>
        </p:txBody>
      </p:sp>
    </p:spTree>
    <p:extLst>
      <p:ext uri="{BB962C8B-B14F-4D97-AF65-F5344CB8AC3E}">
        <p14:creationId xmlns:p14="http://schemas.microsoft.com/office/powerpoint/2010/main" val="378571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1A71F-ED3E-4A54-969C-A8BBEECB2EB9}" type="slidenum">
              <a:rPr lang="en-GB" smtClean="0"/>
              <a:t>21</a:t>
            </a:fld>
            <a:endParaRPr lang="en-GB" dirty="0"/>
          </a:p>
        </p:txBody>
      </p:sp>
    </p:spTree>
    <p:extLst>
      <p:ext uri="{BB962C8B-B14F-4D97-AF65-F5344CB8AC3E}">
        <p14:creationId xmlns:p14="http://schemas.microsoft.com/office/powerpoint/2010/main" val="2166231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1A71F-ED3E-4A54-969C-A8BBEECB2EB9}" type="slidenum">
              <a:rPr lang="en-GB" smtClean="0"/>
              <a:t>22</a:t>
            </a:fld>
            <a:endParaRPr lang="en-GB" dirty="0"/>
          </a:p>
        </p:txBody>
      </p:sp>
    </p:spTree>
    <p:extLst>
      <p:ext uri="{BB962C8B-B14F-4D97-AF65-F5344CB8AC3E}">
        <p14:creationId xmlns:p14="http://schemas.microsoft.com/office/powerpoint/2010/main" val="2669570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23</a:t>
            </a:fld>
            <a:endParaRPr lang="en-GB" dirty="0"/>
          </a:p>
        </p:txBody>
      </p:sp>
    </p:spTree>
    <p:extLst>
      <p:ext uri="{BB962C8B-B14F-4D97-AF65-F5344CB8AC3E}">
        <p14:creationId xmlns:p14="http://schemas.microsoft.com/office/powerpoint/2010/main" val="382408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Government has created the biggest support package for businesses and consumers during Covid.</a:t>
            </a:r>
          </a:p>
          <a:p>
            <a:endParaRPr lang="en-GB" dirty="0"/>
          </a:p>
          <a:p>
            <a:r>
              <a:rPr lang="en-GB" dirty="0"/>
              <a:t>Here are some of the key headlines.</a:t>
            </a:r>
          </a:p>
        </p:txBody>
      </p:sp>
      <p:sp>
        <p:nvSpPr>
          <p:cNvPr id="4" name="Slide Number Placeholder 3"/>
          <p:cNvSpPr>
            <a:spLocks noGrp="1"/>
          </p:cNvSpPr>
          <p:nvPr>
            <p:ph type="sldNum" sz="quarter" idx="5"/>
          </p:nvPr>
        </p:nvSpPr>
        <p:spPr/>
        <p:txBody>
          <a:bodyPr/>
          <a:lstStyle/>
          <a:p>
            <a:fld id="{DCC1A71F-ED3E-4A54-969C-A8BBEECB2EB9}" type="slidenum">
              <a:rPr lang="en-GB" smtClean="0"/>
              <a:t>3</a:t>
            </a:fld>
            <a:endParaRPr lang="en-GB" dirty="0"/>
          </a:p>
        </p:txBody>
      </p:sp>
    </p:spTree>
    <p:extLst>
      <p:ext uri="{BB962C8B-B14F-4D97-AF65-F5344CB8AC3E}">
        <p14:creationId xmlns:p14="http://schemas.microsoft.com/office/powerpoint/2010/main" val="1118254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just some of the ways the big brands have been responding to the fast-moving situation.</a:t>
            </a:r>
          </a:p>
        </p:txBody>
      </p:sp>
      <p:sp>
        <p:nvSpPr>
          <p:cNvPr id="4" name="Slide Number Placeholder 3"/>
          <p:cNvSpPr>
            <a:spLocks noGrp="1"/>
          </p:cNvSpPr>
          <p:nvPr>
            <p:ph type="sldNum" sz="quarter" idx="5"/>
          </p:nvPr>
        </p:nvSpPr>
        <p:spPr/>
        <p:txBody>
          <a:bodyPr/>
          <a:lstStyle/>
          <a:p>
            <a:fld id="{DCC1A71F-ED3E-4A54-969C-A8BBEECB2EB9}" type="slidenum">
              <a:rPr lang="en-GB" smtClean="0"/>
              <a:t>4</a:t>
            </a:fld>
            <a:endParaRPr lang="en-GB" dirty="0"/>
          </a:p>
        </p:txBody>
      </p:sp>
    </p:spTree>
    <p:extLst>
      <p:ext uri="{BB962C8B-B14F-4D97-AF65-F5344CB8AC3E}">
        <p14:creationId xmlns:p14="http://schemas.microsoft.com/office/powerpoint/2010/main" val="3883918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March concern was more acute than in April.</a:t>
            </a:r>
          </a:p>
          <a:p>
            <a:endParaRPr lang="en-GB" dirty="0"/>
          </a:p>
          <a:p>
            <a:r>
              <a:rPr lang="en-GB" dirty="0"/>
              <a:t>But 21% agree or strongly agree that they are worried about how they are going to make ends meet, this has gone down 5 points since March.</a:t>
            </a:r>
          </a:p>
          <a:p>
            <a:endParaRPr lang="en-GB" dirty="0"/>
          </a:p>
          <a:p>
            <a:r>
              <a:rPr lang="en-GB" dirty="0"/>
              <a:t>26% say that their income has been negatively affected, but this has eased by 4 points since April.</a:t>
            </a:r>
          </a:p>
          <a:p>
            <a:endParaRPr lang="en-GB" dirty="0"/>
          </a:p>
          <a:p>
            <a:r>
              <a:rPr lang="en-GB" dirty="0"/>
              <a:t>Interestingly though 40% say they are cutting back on their spending, which is an increase of 4 points on March.  So there is still a lot of uncertainty.</a:t>
            </a:r>
          </a:p>
        </p:txBody>
      </p:sp>
      <p:sp>
        <p:nvSpPr>
          <p:cNvPr id="4" name="Slide Number Placeholder 3"/>
          <p:cNvSpPr>
            <a:spLocks noGrp="1"/>
          </p:cNvSpPr>
          <p:nvPr>
            <p:ph type="sldNum" sz="quarter" idx="5"/>
          </p:nvPr>
        </p:nvSpPr>
        <p:spPr/>
        <p:txBody>
          <a:bodyPr/>
          <a:lstStyle/>
          <a:p>
            <a:fld id="{DCC1A71F-ED3E-4A54-969C-A8BBEECB2EB9}" type="slidenum">
              <a:rPr lang="en-GB" smtClean="0"/>
              <a:t>5</a:t>
            </a:fld>
            <a:endParaRPr lang="en-GB" dirty="0"/>
          </a:p>
        </p:txBody>
      </p:sp>
    </p:spTree>
    <p:extLst>
      <p:ext uri="{BB962C8B-B14F-4D97-AF65-F5344CB8AC3E}">
        <p14:creationId xmlns:p14="http://schemas.microsoft.com/office/powerpoint/2010/main" val="18405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thing people are concerned about is the economy, which actually tops public health.</a:t>
            </a:r>
          </a:p>
          <a:p>
            <a:endParaRPr lang="en-GB" dirty="0"/>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148971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7</a:t>
            </a:fld>
            <a:endParaRPr lang="en-GB" dirty="0"/>
          </a:p>
        </p:txBody>
      </p:sp>
    </p:spTree>
    <p:extLst>
      <p:ext uri="{BB962C8B-B14F-4D97-AF65-F5344CB8AC3E}">
        <p14:creationId xmlns:p14="http://schemas.microsoft.com/office/powerpoint/2010/main" val="88752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JICMAIL data has been available since the second quarter of 2017, it now contains over 92,000 individual mail packs across all the main industry sectors.  It has been designed to create Gold Standard for the industry so that mail and door drop can be planned alongside other media in exactly the same way as all other channels.</a:t>
            </a:r>
          </a:p>
          <a:p>
            <a:endParaRPr lang="en-GB" dirty="0"/>
          </a:p>
          <a:p>
            <a:r>
              <a:rPr lang="en-GB" dirty="0"/>
              <a:t>A panel of 1,000 households each month collect their mail and door drop for the first 7 days of each month.  They then track that content over a full 28 day period and tell us what they did with it physically ie opened, read and passed it on.  But in addition they record any commercial actions, such as going online, calling the sender or using a voucher or discount code.</a:t>
            </a: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8</a:t>
            </a:fld>
            <a:endParaRPr lang="en-GB" dirty="0"/>
          </a:p>
        </p:txBody>
      </p:sp>
    </p:spTree>
    <p:extLst>
      <p:ext uri="{BB962C8B-B14F-4D97-AF65-F5344CB8AC3E}">
        <p14:creationId xmlns:p14="http://schemas.microsoft.com/office/powerpoint/2010/main" val="720314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Financial Services mail enjoys one of the highest levels of engagement, behind only Government and Local Councils.  Alongside this open rates are above average, although reading rates are about the same as others.</a:t>
            </a:r>
          </a:p>
        </p:txBody>
      </p:sp>
      <p:sp>
        <p:nvSpPr>
          <p:cNvPr id="4" name="Slide Number Placeholder 3"/>
          <p:cNvSpPr>
            <a:spLocks noGrp="1"/>
          </p:cNvSpPr>
          <p:nvPr>
            <p:ph type="sldNum" sz="quarter" idx="5"/>
          </p:nvPr>
        </p:nvSpPr>
        <p:spPr/>
        <p:txBody>
          <a:bodyPr/>
          <a:lstStyle/>
          <a:p>
            <a:fld id="{DCC1A71F-ED3E-4A54-969C-A8BBEECB2EB9}" type="slidenum">
              <a:rPr lang="en-GB" smtClean="0"/>
              <a:t>9</a:t>
            </a:fld>
            <a:endParaRPr lang="en-GB" dirty="0"/>
          </a:p>
        </p:txBody>
      </p:sp>
    </p:spTree>
    <p:extLst>
      <p:ext uri="{BB962C8B-B14F-4D97-AF65-F5344CB8AC3E}">
        <p14:creationId xmlns:p14="http://schemas.microsoft.com/office/powerpoint/2010/main" val="3482316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pic>
        <p:nvPicPr>
          <p:cNvPr id="23" name="Picture 22">
            <a:extLst>
              <a:ext uri="{FF2B5EF4-FFF2-40B4-BE49-F238E27FC236}">
                <a16:creationId xmlns:a16="http://schemas.microsoft.com/office/drawing/2014/main" id="{E90458C6-54A9-4026-A106-3FEE6133B6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232"/>
          <a:stretch/>
        </p:blipFill>
        <p:spPr>
          <a:xfrm>
            <a:off x="555834" y="5573065"/>
            <a:ext cx="1230436" cy="927026"/>
          </a:xfrm>
          <a:prstGeom prst="rect">
            <a:avLst/>
          </a:prstGeom>
        </p:spPr>
      </p:pic>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4" name="Rectangle 3">
            <a:extLst>
              <a:ext uri="{FF2B5EF4-FFF2-40B4-BE49-F238E27FC236}">
                <a16:creationId xmlns:a16="http://schemas.microsoft.com/office/drawing/2014/main" id="{45E95041-0EFA-458B-88F5-36021D7431B0}"/>
              </a:ext>
            </a:extLst>
          </p:cNvPr>
          <p:cNvSpPr/>
          <p:nvPr userDrawn="1"/>
        </p:nvSpPr>
        <p:spPr>
          <a:xfrm>
            <a:off x="0" y="6555227"/>
            <a:ext cx="1786270" cy="268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DD85E510-146A-496C-BB80-F639492E115E}"/>
              </a:ext>
            </a:extLst>
          </p:cNvPr>
          <p:cNvSpPr/>
          <p:nvPr userDrawn="1"/>
        </p:nvSpPr>
        <p:spPr>
          <a:xfrm>
            <a:off x="0" y="6528391"/>
            <a:ext cx="1637414" cy="32960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BFB9656D-CAE4-441D-AAD1-4DB821FD068E}"/>
              </a:ext>
            </a:extLst>
          </p:cNvPr>
          <p:cNvSpPr/>
          <p:nvPr userDrawn="1"/>
        </p:nvSpPr>
        <p:spPr>
          <a:xfrm flipH="1">
            <a:off x="0" y="6623579"/>
            <a:ext cx="1626780"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
        <p:nvSpPr>
          <p:cNvPr id="2" name="Rectangle 1">
            <a:extLst>
              <a:ext uri="{FF2B5EF4-FFF2-40B4-BE49-F238E27FC236}">
                <a16:creationId xmlns:a16="http://schemas.microsoft.com/office/drawing/2014/main" id="{E0689A8C-F059-459A-A841-2BE165AABEC1}"/>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into quadra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itle 1">
            <a:extLst>
              <a:ext uri="{FF2B5EF4-FFF2-40B4-BE49-F238E27FC236}">
                <a16:creationId xmlns:a16="http://schemas.microsoft.com/office/drawing/2014/main" id="{BD23BBCD-93DF-4D55-B641-BDD0DBF63F40}"/>
              </a:ext>
            </a:extLst>
          </p:cNvPr>
          <p:cNvSpPr txBox="1">
            <a:spLocks/>
          </p:cNvSpPr>
          <p:nvPr userDrawn="1"/>
        </p:nvSpPr>
        <p:spPr>
          <a:xfrm>
            <a:off x="486000" y="3759187"/>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SLIDE SPLIT INTO QUADRANTS</a:t>
            </a:r>
            <a:endParaRPr lang="en-GB" dirty="0"/>
          </a:p>
        </p:txBody>
      </p:sp>
      <p:sp>
        <p:nvSpPr>
          <p:cNvPr id="7" name="Text Placeholder 8">
            <a:extLst>
              <a:ext uri="{FF2B5EF4-FFF2-40B4-BE49-F238E27FC236}">
                <a16:creationId xmlns:a16="http://schemas.microsoft.com/office/drawing/2014/main" id="{93AF02D3-C09A-4952-B9F9-C74766EE5F3F}"/>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D10D08D-9212-413F-B55A-7EEE19CB5D6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Tree>
    <p:extLst>
      <p:ext uri="{BB962C8B-B14F-4D97-AF65-F5344CB8AC3E}">
        <p14:creationId xmlns:p14="http://schemas.microsoft.com/office/powerpoint/2010/main" val="131047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Impact" panose="020B0806030902050204" pitchFamily="34" charset="0"/>
                </a:rPr>
                <a:t>CONTAINMENT</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4" name="Rectangle 3">
            <a:extLst>
              <a:ext uri="{FF2B5EF4-FFF2-40B4-BE49-F238E27FC236}">
                <a16:creationId xmlns:a16="http://schemas.microsoft.com/office/drawing/2014/main" id="{8A159C3D-D2AE-45AB-A199-0402C6D8C412}"/>
              </a:ext>
            </a:extLst>
          </p:cNvPr>
          <p:cNvSpPr/>
          <p:nvPr userDrawn="1"/>
        </p:nvSpPr>
        <p:spPr>
          <a:xfrm>
            <a:off x="0" y="6623579"/>
            <a:ext cx="1616149" cy="234421"/>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C45A5194-4043-457F-A4AD-9A423614C546}"/>
              </a:ext>
            </a:extLst>
          </p:cNvPr>
          <p:cNvSpPr/>
          <p:nvPr userDrawn="1"/>
        </p:nvSpPr>
        <p:spPr>
          <a:xfrm>
            <a:off x="0" y="6623579"/>
            <a:ext cx="1543792" cy="179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4" name="Rectangle 3">
            <a:extLst>
              <a:ext uri="{FF2B5EF4-FFF2-40B4-BE49-F238E27FC236}">
                <a16:creationId xmlns:a16="http://schemas.microsoft.com/office/drawing/2014/main" id="{74C1AB70-E361-49B4-9B6C-00FAAE70A494}"/>
              </a:ext>
            </a:extLst>
          </p:cNvPr>
          <p:cNvSpPr/>
          <p:nvPr userDrawn="1"/>
        </p:nvSpPr>
        <p:spPr>
          <a:xfrm>
            <a:off x="0" y="6623579"/>
            <a:ext cx="1637414" cy="229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8036C9A3-9AA0-4BF6-B28E-5E0A2AF74BFB}"/>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BrandScience,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8501"/>
          <a:stretch/>
        </p:blipFill>
        <p:spPr>
          <a:xfrm>
            <a:off x="555834" y="5573065"/>
            <a:ext cx="1166640"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a:stretch>
            <a:fillRect/>
          </a:stretch>
        </p:blipFill>
        <p:spPr>
          <a:xfrm>
            <a:off x="476855" y="3941284"/>
            <a:ext cx="432854" cy="432854"/>
          </a:xfrm>
          <a:prstGeom prst="rect">
            <a:avLst/>
          </a:prstGeom>
        </p:spPr>
      </p:pic>
      <p:sp>
        <p:nvSpPr>
          <p:cNvPr id="2" name="Rectangle 1">
            <a:extLst>
              <a:ext uri="{FF2B5EF4-FFF2-40B4-BE49-F238E27FC236}">
                <a16:creationId xmlns:a16="http://schemas.microsoft.com/office/drawing/2014/main" id="{AC887938-7E44-49A6-821B-54AD8C0EB9AD}"/>
              </a:ext>
            </a:extLst>
          </p:cNvPr>
          <p:cNvSpPr/>
          <p:nvPr userDrawn="1"/>
        </p:nvSpPr>
        <p:spPr>
          <a:xfrm>
            <a:off x="0" y="6577110"/>
            <a:ext cx="1722474" cy="191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Tree>
    <p:extLst>
      <p:ext uri="{BB962C8B-B14F-4D97-AF65-F5344CB8AC3E}">
        <p14:creationId xmlns:p14="http://schemas.microsoft.com/office/powerpoint/2010/main" val="1225169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14"/>
          <p:cNvSpPr txBox="1">
            <a:spLocks noChangeArrowheads="1"/>
          </p:cNvSpPr>
          <p:nvPr userDrawn="1"/>
        </p:nvSpPr>
        <p:spPr bwMode="gray">
          <a:xfrm>
            <a:off x="11088564" y="452637"/>
            <a:ext cx="1056379" cy="259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067" b="0" dirty="0">
                <a:solidFill>
                  <a:srgbClr val="FFFFFF"/>
                </a:solidFill>
                <a:latin typeface="Arial"/>
                <a:cs typeface="Arial"/>
              </a:rPr>
              <a:t>Source : PAMCo </a:t>
            </a:r>
          </a:p>
        </p:txBody>
      </p:sp>
      <p:sp>
        <p:nvSpPr>
          <p:cNvPr id="8" name="TextBox 408"/>
          <p:cNvSpPr txBox="1">
            <a:spLocks noChangeArrowheads="1"/>
          </p:cNvSpPr>
          <p:nvPr userDrawn="1"/>
        </p:nvSpPr>
        <p:spPr bwMode="auto">
          <a:xfrm>
            <a:off x="142411" y="6262480"/>
            <a:ext cx="7585771" cy="676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numCol="2" spcCol="3599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00"/>
              </a:spcBef>
            </a:pPr>
            <a:r>
              <a:rPr lang="en-GB" altLang="en-US" sz="933" baseline="0" dirty="0">
                <a:solidFill>
                  <a:srgbClr val="FFFFFF"/>
                </a:solidFill>
                <a:latin typeface="Arial"/>
                <a:cs typeface="Arial"/>
              </a:rPr>
              <a:t>PAMCo - Audience Measurement for Publishers, provides the most authoritative and valued audience research in use for print &amp; digital advertising trading in the UK.</a:t>
            </a:r>
          </a:p>
          <a:p>
            <a:pPr>
              <a:spcBef>
                <a:spcPts val="800"/>
              </a:spcBef>
            </a:pPr>
            <a:endParaRPr lang="en-GB" altLang="en-US" sz="933" baseline="0" dirty="0">
              <a:solidFill>
                <a:srgbClr val="FFFFFF"/>
              </a:solidFill>
              <a:latin typeface="Arial"/>
              <a:cs typeface="Arial"/>
            </a:endParaRPr>
          </a:p>
          <a:p>
            <a:pPr>
              <a:spcBef>
                <a:spcPts val="800"/>
              </a:spcBef>
            </a:pPr>
            <a:r>
              <a:rPr lang="en-GB" altLang="en-US" sz="933" baseline="0" dirty="0">
                <a:solidFill>
                  <a:srgbClr val="FFFFFF"/>
                </a:solidFill>
                <a:latin typeface="Arial"/>
                <a:cs typeface="Arial"/>
              </a:rPr>
              <a:t>The survey covers most of Britain’s major national newsbrands and magazines, showing the size and nature of the audiences they achieve.</a:t>
            </a:r>
          </a:p>
        </p:txBody>
      </p:sp>
      <p:pic>
        <p:nvPicPr>
          <p:cNvPr id="9" name="Picture 8" descr="people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3660" y="1508787"/>
            <a:ext cx="3135945" cy="3890328"/>
          </a:xfrm>
          <a:prstGeom prst="rect">
            <a:avLst/>
          </a:prstGeom>
        </p:spPr>
      </p:pic>
      <p:sp>
        <p:nvSpPr>
          <p:cNvPr id="15" name="TextBox 382"/>
          <p:cNvSpPr txBox="1">
            <a:spLocks noChangeArrowheads="1"/>
          </p:cNvSpPr>
          <p:nvPr userDrawn="1"/>
        </p:nvSpPr>
        <p:spPr bwMode="gray">
          <a:xfrm>
            <a:off x="3887755" y="4005097"/>
            <a:ext cx="1824204" cy="423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2133" b="1" i="0" dirty="0">
                <a:solidFill>
                  <a:srgbClr val="FFFFFF"/>
                </a:solidFill>
                <a:latin typeface="Arial"/>
                <a:cs typeface="Arial"/>
              </a:rPr>
              <a:t>people</a:t>
            </a:r>
          </a:p>
        </p:txBody>
      </p:sp>
      <p:pic>
        <p:nvPicPr>
          <p:cNvPr id="17" name="Picture 16" descr="scotla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49" y="1508787"/>
            <a:ext cx="3376803" cy="4475989"/>
          </a:xfrm>
          <a:prstGeom prst="rect">
            <a:avLst/>
          </a:prstGeom>
        </p:spPr>
      </p:pic>
      <p:sp>
        <p:nvSpPr>
          <p:cNvPr id="18" name="TextBox 382"/>
          <p:cNvSpPr txBox="1">
            <a:spLocks noChangeArrowheads="1"/>
          </p:cNvSpPr>
          <p:nvPr userDrawn="1"/>
        </p:nvSpPr>
        <p:spPr bwMode="gray">
          <a:xfrm>
            <a:off x="1077521" y="4389020"/>
            <a:ext cx="1897284" cy="710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1333" b="1" i="0" dirty="0">
                <a:solidFill>
                  <a:schemeClr val="bg1"/>
                </a:solidFill>
                <a:latin typeface="Arial"/>
                <a:cs typeface="Arial"/>
              </a:rPr>
              <a:t>Coverage of the</a:t>
            </a:r>
            <a:br>
              <a:rPr lang="en-GB" altLang="en-US" sz="1333" b="1" i="0" dirty="0">
                <a:solidFill>
                  <a:schemeClr val="bg1"/>
                </a:solidFill>
                <a:latin typeface="Arial"/>
                <a:cs typeface="Arial"/>
              </a:rPr>
            </a:br>
            <a:r>
              <a:rPr lang="en-GB" altLang="en-US" sz="1333" b="1" i="0" dirty="0">
                <a:solidFill>
                  <a:schemeClr val="bg1"/>
                </a:solidFill>
                <a:latin typeface="Arial"/>
                <a:cs typeface="Arial"/>
              </a:rPr>
              <a:t>Scottish 15+ population</a:t>
            </a:r>
          </a:p>
        </p:txBody>
      </p:sp>
      <p:sp>
        <p:nvSpPr>
          <p:cNvPr id="22" name="TextBox 382"/>
          <p:cNvSpPr txBox="1">
            <a:spLocks noChangeArrowheads="1"/>
          </p:cNvSpPr>
          <p:nvPr userDrawn="1"/>
        </p:nvSpPr>
        <p:spPr bwMode="gray">
          <a:xfrm>
            <a:off x="0" y="207668"/>
            <a:ext cx="12192000" cy="3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1600" b="0" dirty="0">
                <a:solidFill>
                  <a:schemeClr val="bg1"/>
                </a:solidFill>
                <a:latin typeface="Arial"/>
                <a:cs typeface="Arial"/>
              </a:rPr>
              <a:t>PAMCo 1 2020: Covering January</a:t>
            </a:r>
            <a:r>
              <a:rPr lang="en-GB" altLang="en-US" sz="1600" b="0" baseline="0" dirty="0">
                <a:solidFill>
                  <a:schemeClr val="bg1"/>
                </a:solidFill>
                <a:latin typeface="Arial"/>
                <a:cs typeface="Arial"/>
              </a:rPr>
              <a:t> </a:t>
            </a:r>
            <a:r>
              <a:rPr lang="en-GB" altLang="en-US" sz="1600" b="0" dirty="0">
                <a:solidFill>
                  <a:schemeClr val="bg1"/>
                </a:solidFill>
                <a:latin typeface="Arial"/>
                <a:cs typeface="Arial"/>
              </a:rPr>
              <a:t>2019 –</a:t>
            </a:r>
            <a:r>
              <a:rPr lang="en-GB" altLang="en-US" sz="1600" b="0" baseline="0" dirty="0">
                <a:solidFill>
                  <a:schemeClr val="bg1"/>
                </a:solidFill>
                <a:latin typeface="Arial"/>
                <a:cs typeface="Arial"/>
              </a:rPr>
              <a:t> December</a:t>
            </a:r>
            <a:r>
              <a:rPr lang="en-GB" altLang="en-US" sz="1600" b="0" dirty="0">
                <a:solidFill>
                  <a:schemeClr val="bg1"/>
                </a:solidFill>
                <a:latin typeface="Arial"/>
                <a:cs typeface="Arial"/>
              </a:rPr>
              <a:t> 2019 (November 2019 Comscore data)</a:t>
            </a:r>
          </a:p>
        </p:txBody>
      </p:sp>
      <p:sp>
        <p:nvSpPr>
          <p:cNvPr id="23" name="TextBox 1"/>
          <p:cNvSpPr txBox="1"/>
          <p:nvPr userDrawn="1"/>
        </p:nvSpPr>
        <p:spPr>
          <a:xfrm>
            <a:off x="-30392" y="5836369"/>
            <a:ext cx="1901923" cy="256545"/>
          </a:xfrm>
          <a:prstGeom prst="rect">
            <a:avLst/>
          </a:prstGeom>
          <a:noFill/>
        </p:spPr>
        <p:txBody>
          <a:bodyPr wrap="square" rtlCol="0">
            <a:spAutoFit/>
          </a:bodyPr>
          <a:lstStyle>
            <a:defPPr>
              <a:defRPr lang="en-US"/>
            </a:defPPr>
            <a:lvl1pPr marL="0" algn="l" defTabSz="798206" rtl="0" eaLnBrk="1" latinLnBrk="0" hangingPunct="1">
              <a:defRPr sz="1400" kern="1200">
                <a:solidFill>
                  <a:schemeClr val="tx1"/>
                </a:solidFill>
                <a:latin typeface="+mn-lt"/>
                <a:ea typeface="+mn-ea"/>
                <a:cs typeface="+mn-cs"/>
              </a:defRPr>
            </a:lvl1pPr>
            <a:lvl2pPr marL="399102" algn="l" defTabSz="798206" rtl="0" eaLnBrk="1" latinLnBrk="0" hangingPunct="1">
              <a:defRPr sz="1400" kern="1200">
                <a:solidFill>
                  <a:schemeClr val="tx1"/>
                </a:solidFill>
                <a:latin typeface="+mn-lt"/>
                <a:ea typeface="+mn-ea"/>
                <a:cs typeface="+mn-cs"/>
              </a:defRPr>
            </a:lvl2pPr>
            <a:lvl3pPr marL="798206" algn="l" defTabSz="798206" rtl="0" eaLnBrk="1" latinLnBrk="0" hangingPunct="1">
              <a:defRPr sz="1400" kern="1200">
                <a:solidFill>
                  <a:schemeClr val="tx1"/>
                </a:solidFill>
                <a:latin typeface="+mn-lt"/>
                <a:ea typeface="+mn-ea"/>
                <a:cs typeface="+mn-cs"/>
              </a:defRPr>
            </a:lvl3pPr>
            <a:lvl4pPr marL="1197309" algn="l" defTabSz="798206" rtl="0" eaLnBrk="1" latinLnBrk="0" hangingPunct="1">
              <a:defRPr sz="1400" kern="1200">
                <a:solidFill>
                  <a:schemeClr val="tx1"/>
                </a:solidFill>
                <a:latin typeface="+mn-lt"/>
                <a:ea typeface="+mn-ea"/>
                <a:cs typeface="+mn-cs"/>
              </a:defRPr>
            </a:lvl4pPr>
            <a:lvl5pPr marL="1596412" algn="l" defTabSz="798206" rtl="0" eaLnBrk="1" latinLnBrk="0" hangingPunct="1">
              <a:defRPr sz="1400" kern="1200">
                <a:solidFill>
                  <a:schemeClr val="tx1"/>
                </a:solidFill>
                <a:latin typeface="+mn-lt"/>
                <a:ea typeface="+mn-ea"/>
                <a:cs typeface="+mn-cs"/>
              </a:defRPr>
            </a:lvl5pPr>
            <a:lvl6pPr marL="1995515" algn="l" defTabSz="798206" rtl="0" eaLnBrk="1" latinLnBrk="0" hangingPunct="1">
              <a:defRPr sz="1400" kern="1200">
                <a:solidFill>
                  <a:schemeClr val="tx1"/>
                </a:solidFill>
                <a:latin typeface="+mn-lt"/>
                <a:ea typeface="+mn-ea"/>
                <a:cs typeface="+mn-cs"/>
              </a:defRPr>
            </a:lvl6pPr>
            <a:lvl7pPr marL="2394619" algn="l" defTabSz="798206" rtl="0" eaLnBrk="1" latinLnBrk="0" hangingPunct="1">
              <a:defRPr sz="1400" kern="1200">
                <a:solidFill>
                  <a:schemeClr val="tx1"/>
                </a:solidFill>
                <a:latin typeface="+mn-lt"/>
                <a:ea typeface="+mn-ea"/>
                <a:cs typeface="+mn-cs"/>
              </a:defRPr>
            </a:lvl7pPr>
            <a:lvl8pPr marL="2793721" algn="l" defTabSz="798206" rtl="0" eaLnBrk="1" latinLnBrk="0" hangingPunct="1">
              <a:defRPr sz="1400" kern="1200">
                <a:solidFill>
                  <a:schemeClr val="tx1"/>
                </a:solidFill>
                <a:latin typeface="+mn-lt"/>
                <a:ea typeface="+mn-ea"/>
                <a:cs typeface="+mn-cs"/>
              </a:defRPr>
            </a:lvl8pPr>
            <a:lvl9pPr marL="3192824" algn="l" defTabSz="798206" rtl="0" eaLnBrk="1" latinLnBrk="0" hangingPunct="1">
              <a:defRPr sz="1400" kern="1200">
                <a:solidFill>
                  <a:schemeClr val="tx1"/>
                </a:solidFill>
                <a:latin typeface="+mn-lt"/>
                <a:ea typeface="+mn-ea"/>
                <a:cs typeface="+mn-cs"/>
              </a:defRPr>
            </a:lvl9pPr>
          </a:lstStyle>
          <a:p>
            <a:r>
              <a:rPr lang="en-GB" sz="1067" b="1" dirty="0">
                <a:solidFill>
                  <a:srgbClr val="5C5C5B"/>
                </a:solidFill>
                <a:latin typeface="Arial" panose="020B0604020202020204" pitchFamily="34" charset="0"/>
                <a:cs typeface="Arial" panose="020B0604020202020204" pitchFamily="34" charset="0"/>
              </a:rPr>
              <a:t>Monthly Data</a:t>
            </a:r>
            <a:r>
              <a:rPr lang="en-GB" sz="1067" b="1" baseline="0" dirty="0">
                <a:solidFill>
                  <a:srgbClr val="5C5C5B"/>
                </a:solidFill>
                <a:latin typeface="Arial" panose="020B0604020202020204" pitchFamily="34" charset="0"/>
                <a:cs typeface="Arial" panose="020B0604020202020204" pitchFamily="34" charset="0"/>
              </a:rPr>
              <a:t> - Scotland</a:t>
            </a:r>
            <a:endParaRPr lang="en-GB" sz="1067" b="1" dirty="0">
              <a:solidFill>
                <a:srgbClr val="5C5C5B"/>
              </a:solidFill>
              <a:latin typeface="Arial" panose="020B0604020202020204" pitchFamily="34" charset="0"/>
              <a:cs typeface="Arial" panose="020B0604020202020204" pitchFamily="34" charset="0"/>
            </a:endParaRPr>
          </a:p>
        </p:txBody>
      </p:sp>
      <p:pic>
        <p:nvPicPr>
          <p:cNvPr id="27" name="Picture 26" descr="mobil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3299" y="4020997"/>
            <a:ext cx="1097787" cy="1824203"/>
          </a:xfrm>
          <a:prstGeom prst="rect">
            <a:avLst/>
          </a:prstGeom>
        </p:spPr>
      </p:pic>
      <p:pic>
        <p:nvPicPr>
          <p:cNvPr id="28" name="Picture 27" descr="desktop.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5178" y="1988840"/>
            <a:ext cx="2106724" cy="1920213"/>
          </a:xfrm>
          <a:prstGeom prst="rect">
            <a:avLst/>
          </a:prstGeom>
        </p:spPr>
      </p:pic>
      <p:pic>
        <p:nvPicPr>
          <p:cNvPr id="29" name="Picture 28" descr="tablet.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6779" y="3996575"/>
            <a:ext cx="1261720" cy="1792972"/>
          </a:xfrm>
          <a:prstGeom prst="rect">
            <a:avLst/>
          </a:prstGeom>
        </p:spPr>
      </p:pic>
      <p:sp>
        <p:nvSpPr>
          <p:cNvPr id="30" name="TextBox 382"/>
          <p:cNvSpPr txBox="1">
            <a:spLocks noChangeArrowheads="1"/>
          </p:cNvSpPr>
          <p:nvPr userDrawn="1"/>
        </p:nvSpPr>
        <p:spPr bwMode="gray">
          <a:xfrm>
            <a:off x="9606726" y="5669826"/>
            <a:ext cx="2208245" cy="423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133" b="1" i="0" dirty="0">
                <a:solidFill>
                  <a:srgbClr val="64AA27"/>
                </a:solidFill>
                <a:latin typeface="Arial"/>
                <a:cs typeface="Arial"/>
              </a:rPr>
              <a:t>Tablet</a:t>
            </a:r>
          </a:p>
        </p:txBody>
      </p:sp>
      <p:sp>
        <p:nvSpPr>
          <p:cNvPr id="31" name="TextBox 382"/>
          <p:cNvSpPr txBox="1">
            <a:spLocks noChangeArrowheads="1"/>
          </p:cNvSpPr>
          <p:nvPr userDrawn="1"/>
        </p:nvSpPr>
        <p:spPr bwMode="gray">
          <a:xfrm>
            <a:off x="6977235" y="5673726"/>
            <a:ext cx="2208245" cy="423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133" b="1" i="0" dirty="0">
                <a:solidFill>
                  <a:srgbClr val="64AA27"/>
                </a:solidFill>
                <a:latin typeface="Arial"/>
                <a:cs typeface="Arial"/>
              </a:rPr>
              <a:t>Phone</a:t>
            </a:r>
          </a:p>
        </p:txBody>
      </p:sp>
      <p:sp>
        <p:nvSpPr>
          <p:cNvPr id="32" name="TextBox 382"/>
          <p:cNvSpPr txBox="1">
            <a:spLocks noChangeArrowheads="1"/>
          </p:cNvSpPr>
          <p:nvPr userDrawn="1"/>
        </p:nvSpPr>
        <p:spPr bwMode="gray">
          <a:xfrm>
            <a:off x="9648582" y="3662627"/>
            <a:ext cx="2208245" cy="423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133" b="1" i="0" dirty="0">
                <a:solidFill>
                  <a:srgbClr val="CE267C"/>
                </a:solidFill>
                <a:latin typeface="Arial"/>
                <a:cs typeface="Arial"/>
              </a:rPr>
              <a:t>Desktop</a:t>
            </a:r>
          </a:p>
        </p:txBody>
      </p:sp>
      <p:sp>
        <p:nvSpPr>
          <p:cNvPr id="33" name="TextBox 382"/>
          <p:cNvSpPr txBox="1">
            <a:spLocks noChangeArrowheads="1"/>
          </p:cNvSpPr>
          <p:nvPr userDrawn="1"/>
        </p:nvSpPr>
        <p:spPr bwMode="gray">
          <a:xfrm>
            <a:off x="6260074" y="1566380"/>
            <a:ext cx="5931927" cy="505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667" b="1" i="0" dirty="0">
                <a:solidFill>
                  <a:srgbClr val="CE267C"/>
                </a:solidFill>
                <a:latin typeface="Arial"/>
                <a:cs typeface="Arial"/>
              </a:rPr>
              <a:t>Reach by platform</a:t>
            </a:r>
          </a:p>
        </p:txBody>
      </p:sp>
      <p:pic>
        <p:nvPicPr>
          <p:cNvPr id="34" name="Picture 33" descr="newspaper.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66871" y="1988839"/>
            <a:ext cx="2304256" cy="1885300"/>
          </a:xfrm>
          <a:prstGeom prst="rect">
            <a:avLst/>
          </a:prstGeom>
        </p:spPr>
      </p:pic>
      <p:sp>
        <p:nvSpPr>
          <p:cNvPr id="35" name="TextBox 382"/>
          <p:cNvSpPr txBox="1">
            <a:spLocks noChangeArrowheads="1"/>
          </p:cNvSpPr>
          <p:nvPr userDrawn="1"/>
        </p:nvSpPr>
        <p:spPr bwMode="gray">
          <a:xfrm>
            <a:off x="6966871" y="3648174"/>
            <a:ext cx="2208245" cy="423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133" b="1" i="0" dirty="0">
                <a:solidFill>
                  <a:srgbClr val="1298E3"/>
                </a:solidFill>
                <a:latin typeface="Arial"/>
                <a:cs typeface="Arial"/>
              </a:rPr>
              <a:t>Print</a:t>
            </a:r>
          </a:p>
        </p:txBody>
      </p:sp>
      <p:sp>
        <p:nvSpPr>
          <p:cNvPr id="36" name="TextBox 409"/>
          <p:cNvSpPr txBox="1">
            <a:spLocks noChangeArrowheads="1"/>
          </p:cNvSpPr>
          <p:nvPr userDrawn="1"/>
        </p:nvSpPr>
        <p:spPr bwMode="auto">
          <a:xfrm>
            <a:off x="9360363" y="6213310"/>
            <a:ext cx="2976331" cy="53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400"/>
              </a:spcBef>
            </a:pPr>
            <a:r>
              <a:rPr lang="en-GB" altLang="en-US" sz="933" b="1" baseline="0" dirty="0">
                <a:solidFill>
                  <a:srgbClr val="FFFFFF"/>
                </a:solidFill>
                <a:latin typeface="Arial"/>
                <a:cs typeface="Arial"/>
              </a:rPr>
              <a:t>For more information please contact us on:</a:t>
            </a:r>
          </a:p>
          <a:p>
            <a:pPr>
              <a:spcBef>
                <a:spcPts val="400"/>
              </a:spcBef>
            </a:pPr>
            <a:r>
              <a:rPr lang="en-GB" altLang="en-US" sz="933" b="1" baseline="0" dirty="0">
                <a:solidFill>
                  <a:srgbClr val="FFFFFF"/>
                </a:solidFill>
                <a:latin typeface="Arial"/>
                <a:cs typeface="Arial"/>
              </a:rPr>
              <a:t>info@pamco.co.uk / +44 (0)20 7637 9822 </a:t>
            </a:r>
          </a:p>
          <a:p>
            <a:pPr>
              <a:spcBef>
                <a:spcPts val="400"/>
              </a:spcBef>
            </a:pPr>
            <a:r>
              <a:rPr lang="en-GB" altLang="en-US" sz="933" b="1" baseline="0" dirty="0">
                <a:solidFill>
                  <a:srgbClr val="FFFFFF"/>
                </a:solidFill>
                <a:latin typeface="Arial"/>
                <a:cs typeface="Arial"/>
              </a:rPr>
              <a:t>www.pamco.co.uk</a:t>
            </a:r>
            <a:endParaRPr lang="en-GB" altLang="en-US" sz="933" baseline="0" dirty="0">
              <a:solidFill>
                <a:srgbClr val="FFFFFF"/>
              </a:solidFill>
              <a:latin typeface="Arial"/>
              <a:cs typeface="Arial"/>
            </a:endParaRPr>
          </a:p>
        </p:txBody>
      </p:sp>
    </p:spTree>
    <p:extLst>
      <p:ext uri="{BB962C8B-B14F-4D97-AF65-F5344CB8AC3E}">
        <p14:creationId xmlns:p14="http://schemas.microsoft.com/office/powerpoint/2010/main" val="16006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0FDCBB76-FC18-475D-B511-4C554665EF58}"/>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DF2EEF5B-FBCB-4115-A091-A4C7EE9B68FE}"/>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820D82B4-E51B-4F5E-A51E-710EECD46C00}"/>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443500DC-2212-4B8C-9088-70BFF16C4CCB}"/>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2.xml"/><Relationship Id="rId1" Type="http://schemas.openxmlformats.org/officeDocument/2006/relationships/slideLayout" Target="../slideLayouts/slideLayout34.xml"/><Relationship Id="rId4"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BFC37B7D-3695-4BF2-A723-3FC63AD2EB79}"/>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6425" y="0"/>
            <a:ext cx="12208428" cy="740701"/>
          </a:xfrm>
          <a:prstGeom prst="rect">
            <a:avLst/>
          </a:prstGeom>
          <a:solidFill>
            <a:srgbClr val="64A927"/>
          </a:solidFill>
          <a:ln>
            <a:noFill/>
          </a:ln>
          <a:effectLst/>
        </p:spPr>
        <p:style>
          <a:lnRef idx="1">
            <a:schemeClr val="accent2"/>
          </a:lnRef>
          <a:fillRef idx="3">
            <a:schemeClr val="accent2"/>
          </a:fillRef>
          <a:effectRef idx="2">
            <a:schemeClr val="accent2"/>
          </a:effectRef>
          <a:fontRef idx="minor">
            <a:schemeClr val="lt1"/>
          </a:fontRef>
        </p:style>
        <p:txBody>
          <a:bodyPr lIns="103876" tIns="51937" rIns="103876" bIns="51937"/>
          <a:lstStyle/>
          <a:p>
            <a:endParaRPr lang="en-US" sz="2400" dirty="0"/>
          </a:p>
        </p:txBody>
      </p:sp>
      <p:sp>
        <p:nvSpPr>
          <p:cNvPr id="8" name="Rectangle 7"/>
          <p:cNvSpPr/>
          <p:nvPr userDrawn="1"/>
        </p:nvSpPr>
        <p:spPr>
          <a:xfrm>
            <a:off x="-19141" y="6117300"/>
            <a:ext cx="12211141" cy="740701"/>
          </a:xfrm>
          <a:prstGeom prst="rect">
            <a:avLst/>
          </a:prstGeom>
          <a:solidFill>
            <a:srgbClr val="64A927"/>
          </a:solidFill>
          <a:ln>
            <a:noFill/>
          </a:ln>
          <a:effectLst/>
        </p:spPr>
        <p:style>
          <a:lnRef idx="1">
            <a:schemeClr val="accent2"/>
          </a:lnRef>
          <a:fillRef idx="3">
            <a:schemeClr val="accent2"/>
          </a:fillRef>
          <a:effectRef idx="2">
            <a:schemeClr val="accent2"/>
          </a:effectRef>
          <a:fontRef idx="minor">
            <a:schemeClr val="lt1"/>
          </a:fontRef>
        </p:style>
        <p:txBody>
          <a:bodyPr lIns="103876" tIns="51937" rIns="103876" bIns="51937"/>
          <a:lstStyle/>
          <a:p>
            <a:endParaRPr lang="en-US" sz="2400" dirty="0"/>
          </a:p>
        </p:txBody>
      </p:sp>
      <p:pic>
        <p:nvPicPr>
          <p:cNvPr id="9" name="Picture 8" descr="logo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339" y="164637"/>
            <a:ext cx="1335005" cy="384043"/>
          </a:xfrm>
          <a:prstGeom prst="rect">
            <a:avLst/>
          </a:prstGeom>
        </p:spPr>
      </p:pic>
      <p:pic>
        <p:nvPicPr>
          <p:cNvPr id="10" name="Picture 9" descr="lin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0585" y="5"/>
            <a:ext cx="569663" cy="657305"/>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688C080E-33CA-4025-A71A-F5BBD9115A66}"/>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2727802930"/>
      </p:ext>
    </p:extLst>
  </p:cSld>
  <p:clrMap bg1="lt1" tx1="dk1" bg2="lt2" tx2="dk2" accent1="accent1" accent2="accent2" accent3="accent3" accent4="accent4" accent5="accent5" accent6="accent6" hlink="hlink" folHlink="folHlink"/>
  <p:sldLayoutIdLst>
    <p:sldLayoutId id="2147483722"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 Id="rId14" Type="http://schemas.openxmlformats.org/officeDocument/2006/relationships/image" Target="../media/image66.svg"/></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slides/_rels/slide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jpeg"/><Relationship Id="rId4" Type="http://schemas.openxmlformats.org/officeDocument/2006/relationships/image" Target="../media/image46.png"/><Relationship Id="rId9"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4.jpe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mail </a:t>
            </a:r>
            <a:br>
              <a:rPr lang="en-US" dirty="0"/>
            </a:br>
            <a:r>
              <a:rPr lang="en-US" dirty="0"/>
              <a:t>to communicate</a:t>
            </a:r>
            <a:br>
              <a:rPr lang="en-US" dirty="0"/>
            </a:br>
            <a:r>
              <a:rPr lang="en-US" dirty="0"/>
              <a:t>&amp; reassure</a:t>
            </a:r>
            <a:br>
              <a:rPr lang="en-US" dirty="0"/>
            </a:br>
            <a:endParaRPr lang="en-US" dirty="0"/>
          </a:p>
        </p:txBody>
      </p:sp>
      <p:sp>
        <p:nvSpPr>
          <p:cNvPr id="3" name="Subtitle 2">
            <a:extLst>
              <a:ext uri="{FF2B5EF4-FFF2-40B4-BE49-F238E27FC236}">
                <a16:creationId xmlns:a16="http://schemas.microsoft.com/office/drawing/2014/main" id="{6931ADD1-4AD6-419D-A824-CAB568720AFA}"/>
              </a:ext>
            </a:extLst>
          </p:cNvPr>
          <p:cNvSpPr>
            <a:spLocks noGrp="1"/>
          </p:cNvSpPr>
          <p:nvPr>
            <p:ph type="subTitle" idx="1"/>
          </p:nvPr>
        </p:nvSpPr>
        <p:spPr/>
        <p:txBody>
          <a:bodyPr>
            <a:normAutofit fontScale="92500" lnSpcReduction="20000"/>
          </a:bodyPr>
          <a:lstStyle/>
          <a:p>
            <a:r>
              <a:rPr lang="en-GB" dirty="0"/>
              <a:t>How TO USE MAIL TO GET CONSUMERS TO comprehend and build trust</a:t>
            </a:r>
          </a:p>
        </p:txBody>
      </p:sp>
      <p:sp>
        <p:nvSpPr>
          <p:cNvPr id="4" name="Text Placeholder 3">
            <a:extLst>
              <a:ext uri="{FF2B5EF4-FFF2-40B4-BE49-F238E27FC236}">
                <a16:creationId xmlns:a16="http://schemas.microsoft.com/office/drawing/2014/main" id="{C7ED8913-4F96-43F2-B1F6-D6D070C2876A}"/>
              </a:ext>
            </a:extLst>
          </p:cNvPr>
          <p:cNvSpPr>
            <a:spLocks noGrp="1"/>
          </p:cNvSpPr>
          <p:nvPr>
            <p:ph type="body" sz="quarter" idx="10"/>
          </p:nvPr>
        </p:nvSpPr>
        <p:spPr/>
        <p:txBody>
          <a:bodyPr>
            <a:normAutofit fontScale="92500" lnSpcReduction="10000"/>
          </a:bodyPr>
          <a:lstStyle/>
          <a:p>
            <a:r>
              <a:rPr lang="en-GB" dirty="0"/>
              <a:t>May 2020</a:t>
            </a:r>
          </a:p>
        </p:txBody>
      </p:sp>
      <p:sp>
        <p:nvSpPr>
          <p:cNvPr id="5" name="Rectangle 4">
            <a:extLst>
              <a:ext uri="{FF2B5EF4-FFF2-40B4-BE49-F238E27FC236}">
                <a16:creationId xmlns:a16="http://schemas.microsoft.com/office/drawing/2014/main" id="{6C4ECC3F-D234-4CBC-AB5F-A3BF542BA025}"/>
              </a:ext>
            </a:extLst>
          </p:cNvPr>
          <p:cNvSpPr/>
          <p:nvPr/>
        </p:nvSpPr>
        <p:spPr>
          <a:xfrm>
            <a:off x="1921396" y="5578997"/>
            <a:ext cx="1608881" cy="9491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HERE</a:t>
            </a:r>
          </a:p>
        </p:txBody>
      </p:sp>
    </p:spTree>
    <p:extLst>
      <p:ext uri="{BB962C8B-B14F-4D97-AF65-F5344CB8AC3E}">
        <p14:creationId xmlns:p14="http://schemas.microsoft.com/office/powerpoint/2010/main" val="279077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A73710E0-C5AA-45A3-973B-B3CB1A3C77D5}"/>
              </a:ext>
            </a:extLst>
          </p:cNvPr>
          <p:cNvGraphicFramePr>
            <a:graphicFrameLocks noGrp="1"/>
          </p:cNvGraphicFramePr>
          <p:nvPr>
            <p:ph type="chart" sz="quarter" idx="14"/>
            <p:extLst>
              <p:ext uri="{D42A27DB-BD31-4B8C-83A1-F6EECF244321}">
                <p14:modId xmlns:p14="http://schemas.microsoft.com/office/powerpoint/2010/main" val="2724969964"/>
              </p:ext>
            </p:extLst>
          </p:nvPr>
        </p:nvGraphicFramePr>
        <p:xfrm>
          <a:off x="455613" y="2133600"/>
          <a:ext cx="11187112" cy="417988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46EFCB0E-09E7-4892-93D6-2E4ACE9361CC}"/>
              </a:ext>
            </a:extLst>
          </p:cNvPr>
          <p:cNvSpPr>
            <a:spLocks noGrp="1"/>
          </p:cNvSpPr>
          <p:nvPr>
            <p:ph type="title"/>
          </p:nvPr>
        </p:nvSpPr>
        <p:spPr/>
        <p:txBody>
          <a:bodyPr/>
          <a:lstStyle/>
          <a:p>
            <a:r>
              <a:rPr lang="en-GB" dirty="0"/>
              <a:t>What is the financial services sector sending?</a:t>
            </a:r>
          </a:p>
        </p:txBody>
      </p:sp>
      <p:sp>
        <p:nvSpPr>
          <p:cNvPr id="4" name="Slide Number Placeholder 3">
            <a:extLst>
              <a:ext uri="{FF2B5EF4-FFF2-40B4-BE49-F238E27FC236}">
                <a16:creationId xmlns:a16="http://schemas.microsoft.com/office/drawing/2014/main" id="{5FA87551-99E0-4326-8802-B5920C29257F}"/>
              </a:ext>
            </a:extLst>
          </p:cNvPr>
          <p:cNvSpPr>
            <a:spLocks noGrp="1"/>
          </p:cNvSpPr>
          <p:nvPr>
            <p:ph type="sldNum" sz="quarter" idx="10"/>
          </p:nvPr>
        </p:nvSpPr>
        <p:spPr/>
        <p:txBody>
          <a:bodyPr/>
          <a:lstStyle/>
          <a:p>
            <a:fld id="{887360FE-02F5-4392-9C12-7D03F05745BB}" type="slidenum">
              <a:rPr lang="en-GB" smtClean="0"/>
              <a:pPr/>
              <a:t>10</a:t>
            </a:fld>
            <a:endParaRPr lang="en-GB" dirty="0"/>
          </a:p>
        </p:txBody>
      </p:sp>
      <p:sp>
        <p:nvSpPr>
          <p:cNvPr id="5" name="Text Placeholder 4">
            <a:extLst>
              <a:ext uri="{FF2B5EF4-FFF2-40B4-BE49-F238E27FC236}">
                <a16:creationId xmlns:a16="http://schemas.microsoft.com/office/drawing/2014/main" id="{42A98FBD-5DE6-41E1-BE00-488052B00201}"/>
              </a:ext>
            </a:extLst>
          </p:cNvPr>
          <p:cNvSpPr>
            <a:spLocks noGrp="1"/>
          </p:cNvSpPr>
          <p:nvPr>
            <p:ph type="body" sz="quarter" idx="11"/>
          </p:nvPr>
        </p:nvSpPr>
        <p:spPr>
          <a:xfrm>
            <a:off x="486000" y="1515676"/>
            <a:ext cx="11186959" cy="267229"/>
          </a:xfrm>
        </p:spPr>
        <p:txBody>
          <a:bodyPr/>
          <a:lstStyle/>
          <a:p>
            <a:r>
              <a:rPr lang="en-GB" dirty="0"/>
              <a:t>Not surprisingly 51% of contents contain a statement and the next is information about products and services</a:t>
            </a:r>
          </a:p>
        </p:txBody>
      </p:sp>
      <p:sp>
        <p:nvSpPr>
          <p:cNvPr id="7" name="Rectangle 6">
            <a:extLst>
              <a:ext uri="{FF2B5EF4-FFF2-40B4-BE49-F238E27FC236}">
                <a16:creationId xmlns:a16="http://schemas.microsoft.com/office/drawing/2014/main" id="{6FA6FABF-98BC-4504-8139-AC2474EE2E1E}"/>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28B4703-039C-44F2-A740-4E1035D9087E}"/>
              </a:ext>
            </a:extLst>
          </p:cNvPr>
          <p:cNvSpPr txBox="1"/>
          <p:nvPr/>
        </p:nvSpPr>
        <p:spPr>
          <a:xfrm>
            <a:off x="435938" y="6424741"/>
            <a:ext cx="5630067" cy="400110"/>
          </a:xfrm>
          <a:prstGeom prst="rect">
            <a:avLst/>
          </a:prstGeom>
          <a:noFill/>
        </p:spPr>
        <p:txBody>
          <a:bodyPr wrap="none" rtlCol="0">
            <a:spAutoFit/>
          </a:bodyPr>
          <a:lstStyle/>
          <a:p>
            <a:r>
              <a:rPr lang="en-GB" sz="1000" dirty="0"/>
              <a:t>Source:  JICMAIL Q2 2017 – Q1 2019 Addressed or Business Mail, Financial Services n=24,267</a:t>
            </a:r>
          </a:p>
          <a:p>
            <a:r>
              <a:rPr lang="en-GB" sz="1000" dirty="0"/>
              <a:t>Any type of content with less than 1% has been removed</a:t>
            </a:r>
          </a:p>
        </p:txBody>
      </p:sp>
    </p:spTree>
    <p:extLst>
      <p:ext uri="{BB962C8B-B14F-4D97-AF65-F5344CB8AC3E}">
        <p14:creationId xmlns:p14="http://schemas.microsoft.com/office/powerpoint/2010/main" val="2685889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448DC9-E41F-40BF-B1F7-9564A71A16AA}"/>
              </a:ext>
            </a:extLst>
          </p:cNvPr>
          <p:cNvSpPr>
            <a:spLocks noGrp="1"/>
          </p:cNvSpPr>
          <p:nvPr>
            <p:ph type="title"/>
          </p:nvPr>
        </p:nvSpPr>
        <p:spPr/>
        <p:txBody>
          <a:bodyPr/>
          <a:lstStyle/>
          <a:p>
            <a:r>
              <a:rPr lang="en-GB" dirty="0"/>
              <a:t>physical actions</a:t>
            </a:r>
          </a:p>
        </p:txBody>
      </p:sp>
      <p:sp>
        <p:nvSpPr>
          <p:cNvPr id="4" name="Slide Number Placeholder 3">
            <a:extLst>
              <a:ext uri="{FF2B5EF4-FFF2-40B4-BE49-F238E27FC236}">
                <a16:creationId xmlns:a16="http://schemas.microsoft.com/office/drawing/2014/main" id="{BC84E6E3-2541-4315-BC33-D735F3EA644D}"/>
              </a:ext>
            </a:extLst>
          </p:cNvPr>
          <p:cNvSpPr>
            <a:spLocks noGrp="1"/>
          </p:cNvSpPr>
          <p:nvPr>
            <p:ph type="sldNum" sz="quarter" idx="10"/>
          </p:nvPr>
        </p:nvSpPr>
        <p:spPr/>
        <p:txBody>
          <a:bodyPr/>
          <a:lstStyle/>
          <a:p>
            <a:fld id="{887360FE-02F5-4392-9C12-7D03F05745BB}" type="slidenum">
              <a:rPr lang="en-GB" smtClean="0"/>
              <a:pPr/>
              <a:t>11</a:t>
            </a:fld>
            <a:endParaRPr lang="en-GB" dirty="0"/>
          </a:p>
        </p:txBody>
      </p:sp>
      <p:sp>
        <p:nvSpPr>
          <p:cNvPr id="5" name="Text Placeholder 4">
            <a:extLst>
              <a:ext uri="{FF2B5EF4-FFF2-40B4-BE49-F238E27FC236}">
                <a16:creationId xmlns:a16="http://schemas.microsoft.com/office/drawing/2014/main" id="{11E67C79-99C8-4511-B2E5-67E954144561}"/>
              </a:ext>
            </a:extLst>
          </p:cNvPr>
          <p:cNvSpPr>
            <a:spLocks noGrp="1"/>
          </p:cNvSpPr>
          <p:nvPr>
            <p:ph type="body" sz="quarter" idx="11"/>
          </p:nvPr>
        </p:nvSpPr>
        <p:spPr/>
        <p:txBody>
          <a:bodyPr/>
          <a:lstStyle/>
          <a:p>
            <a:r>
              <a:rPr lang="en-GB" dirty="0"/>
              <a:t>Physical interactions with financial mail are strong with high open and reading rates and filing activity</a:t>
            </a:r>
          </a:p>
        </p:txBody>
      </p:sp>
      <p:graphicFrame>
        <p:nvGraphicFramePr>
          <p:cNvPr id="6" name="Chart 5">
            <a:extLst>
              <a:ext uri="{FF2B5EF4-FFF2-40B4-BE49-F238E27FC236}">
                <a16:creationId xmlns:a16="http://schemas.microsoft.com/office/drawing/2014/main" id="{27B17238-152D-401B-80C1-AC7383B03E6D}"/>
              </a:ext>
            </a:extLst>
          </p:cNvPr>
          <p:cNvGraphicFramePr/>
          <p:nvPr>
            <p:extLst>
              <p:ext uri="{D42A27DB-BD31-4B8C-83A1-F6EECF244321}">
                <p14:modId xmlns:p14="http://schemas.microsoft.com/office/powerpoint/2010/main" val="2132474755"/>
              </p:ext>
            </p:extLst>
          </p:nvPr>
        </p:nvGraphicFramePr>
        <p:xfrm>
          <a:off x="515938" y="1864428"/>
          <a:ext cx="11015002" cy="436220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5B23662-A597-4368-B26A-ECA95BD86D7A}"/>
              </a:ext>
            </a:extLst>
          </p:cNvPr>
          <p:cNvSpPr txBox="1"/>
          <p:nvPr/>
        </p:nvSpPr>
        <p:spPr>
          <a:xfrm>
            <a:off x="435938" y="6457399"/>
            <a:ext cx="6506909" cy="400110"/>
          </a:xfrm>
          <a:prstGeom prst="rect">
            <a:avLst/>
          </a:prstGeom>
          <a:noFill/>
        </p:spPr>
        <p:txBody>
          <a:bodyPr wrap="none" rtlCol="0">
            <a:spAutoFit/>
          </a:bodyPr>
          <a:lstStyle/>
          <a:p>
            <a:r>
              <a:rPr lang="en-GB" sz="1000" dirty="0"/>
              <a:t>Source:  JICMAIL Q2 2017 – Q1 2019 Addressed or Business Mail, Financial and Insurance Services, n=24,267</a:t>
            </a:r>
          </a:p>
          <a:p>
            <a:r>
              <a:rPr lang="en-GB" sz="1000" dirty="0"/>
              <a:t>Any type of content with 1% or less has been removed</a:t>
            </a:r>
          </a:p>
        </p:txBody>
      </p:sp>
    </p:spTree>
    <p:extLst>
      <p:ext uri="{BB962C8B-B14F-4D97-AF65-F5344CB8AC3E}">
        <p14:creationId xmlns:p14="http://schemas.microsoft.com/office/powerpoint/2010/main" val="282796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45A9E15C-15F4-4ECA-88C9-6E78ABAF10DF}"/>
              </a:ext>
            </a:extLst>
          </p:cNvPr>
          <p:cNvGraphicFramePr>
            <a:graphicFrameLocks noGrp="1"/>
          </p:cNvGraphicFramePr>
          <p:nvPr>
            <p:ph type="chart" sz="quarter" idx="14"/>
            <p:extLst>
              <p:ext uri="{D42A27DB-BD31-4B8C-83A1-F6EECF244321}">
                <p14:modId xmlns:p14="http://schemas.microsoft.com/office/powerpoint/2010/main" val="1625706710"/>
              </p:ext>
            </p:extLst>
          </p:nvPr>
        </p:nvGraphicFramePr>
        <p:xfrm>
          <a:off x="421114" y="2298429"/>
          <a:ext cx="10560681" cy="424898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2DB3D02C-CDDD-4FA8-8E92-D0162629D81C}"/>
              </a:ext>
            </a:extLst>
          </p:cNvPr>
          <p:cNvSpPr>
            <a:spLocks noGrp="1"/>
          </p:cNvSpPr>
          <p:nvPr>
            <p:ph type="title"/>
          </p:nvPr>
        </p:nvSpPr>
        <p:spPr/>
        <p:txBody>
          <a:bodyPr/>
          <a:lstStyle/>
          <a:p>
            <a:r>
              <a:rPr lang="en-GB" dirty="0"/>
              <a:t>MAIL DRIVES COMMERCIAL ACTIONS</a:t>
            </a:r>
          </a:p>
        </p:txBody>
      </p:sp>
      <p:sp>
        <p:nvSpPr>
          <p:cNvPr id="3" name="Slide Number Placeholder 2">
            <a:extLst>
              <a:ext uri="{FF2B5EF4-FFF2-40B4-BE49-F238E27FC236}">
                <a16:creationId xmlns:a16="http://schemas.microsoft.com/office/drawing/2014/main" id="{8F6FBD2E-5B14-49C2-A89E-21783E0B1E3D}"/>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7" name="Text Placeholder 6">
            <a:extLst>
              <a:ext uri="{FF2B5EF4-FFF2-40B4-BE49-F238E27FC236}">
                <a16:creationId xmlns:a16="http://schemas.microsoft.com/office/drawing/2014/main" id="{A7EEAD67-7876-4E68-BCC8-8450649F40E9}"/>
              </a:ext>
            </a:extLst>
          </p:cNvPr>
          <p:cNvSpPr>
            <a:spLocks noGrp="1"/>
          </p:cNvSpPr>
          <p:nvPr>
            <p:ph type="body" sz="quarter" idx="11"/>
          </p:nvPr>
        </p:nvSpPr>
        <p:spPr/>
        <p:txBody>
          <a:bodyPr/>
          <a:lstStyle/>
          <a:p>
            <a:pPr>
              <a:spcBef>
                <a:spcPts val="0"/>
              </a:spcBef>
            </a:pPr>
            <a:r>
              <a:rPr lang="en-GB" dirty="0"/>
              <a:t>Financial mail performs slightly under the average for all sectors – 32%</a:t>
            </a:r>
          </a:p>
          <a:p>
            <a:pPr>
              <a:spcBef>
                <a:spcPts val="0"/>
              </a:spcBef>
            </a:pPr>
            <a:r>
              <a:rPr lang="en-GB" dirty="0"/>
              <a:t>But certain contents drive much higher commercial action</a:t>
            </a:r>
          </a:p>
        </p:txBody>
      </p:sp>
      <p:sp>
        <p:nvSpPr>
          <p:cNvPr id="10" name="Rectangle 9">
            <a:extLst>
              <a:ext uri="{FF2B5EF4-FFF2-40B4-BE49-F238E27FC236}">
                <a16:creationId xmlns:a16="http://schemas.microsoft.com/office/drawing/2014/main" id="{F7C0C31C-851B-4FB4-B785-BCA1640EB244}"/>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1B687B31-DCF3-42F4-9E8C-2CA36066CE5B}"/>
              </a:ext>
            </a:extLst>
          </p:cNvPr>
          <p:cNvSpPr txBox="1"/>
          <p:nvPr/>
        </p:nvSpPr>
        <p:spPr>
          <a:xfrm>
            <a:off x="1088975" y="5299419"/>
            <a:ext cx="502061" cy="246221"/>
          </a:xfrm>
          <a:prstGeom prst="rect">
            <a:avLst/>
          </a:prstGeom>
          <a:noFill/>
        </p:spPr>
        <p:txBody>
          <a:bodyPr wrap="none" rtlCol="0">
            <a:spAutoFit/>
          </a:bodyPr>
          <a:lstStyle/>
          <a:p>
            <a:r>
              <a:rPr lang="en-GB" sz="1000" dirty="0"/>
              <a:t>7,781</a:t>
            </a:r>
          </a:p>
        </p:txBody>
      </p:sp>
      <p:sp>
        <p:nvSpPr>
          <p:cNvPr id="15" name="TextBox 14">
            <a:extLst>
              <a:ext uri="{FF2B5EF4-FFF2-40B4-BE49-F238E27FC236}">
                <a16:creationId xmlns:a16="http://schemas.microsoft.com/office/drawing/2014/main" id="{684F6482-F50F-4195-AE35-74609885F333}"/>
              </a:ext>
            </a:extLst>
          </p:cNvPr>
          <p:cNvSpPr txBox="1"/>
          <p:nvPr/>
        </p:nvSpPr>
        <p:spPr>
          <a:xfrm>
            <a:off x="2055502" y="5299419"/>
            <a:ext cx="396262" cy="246221"/>
          </a:xfrm>
          <a:prstGeom prst="rect">
            <a:avLst/>
          </a:prstGeom>
          <a:noFill/>
        </p:spPr>
        <p:txBody>
          <a:bodyPr wrap="none" rtlCol="0">
            <a:spAutoFit/>
          </a:bodyPr>
          <a:lstStyle/>
          <a:p>
            <a:r>
              <a:rPr lang="en-GB" sz="1000" dirty="0"/>
              <a:t>861</a:t>
            </a:r>
          </a:p>
        </p:txBody>
      </p:sp>
      <p:sp>
        <p:nvSpPr>
          <p:cNvPr id="18" name="TextBox 17">
            <a:extLst>
              <a:ext uri="{FF2B5EF4-FFF2-40B4-BE49-F238E27FC236}">
                <a16:creationId xmlns:a16="http://schemas.microsoft.com/office/drawing/2014/main" id="{33D228E0-6CCD-4211-A59D-C90DFEF5FD66}"/>
              </a:ext>
            </a:extLst>
          </p:cNvPr>
          <p:cNvSpPr txBox="1"/>
          <p:nvPr/>
        </p:nvSpPr>
        <p:spPr>
          <a:xfrm>
            <a:off x="2936381" y="5299419"/>
            <a:ext cx="396262" cy="246221"/>
          </a:xfrm>
          <a:prstGeom prst="rect">
            <a:avLst/>
          </a:prstGeom>
          <a:noFill/>
        </p:spPr>
        <p:txBody>
          <a:bodyPr wrap="none" rtlCol="0">
            <a:spAutoFit/>
          </a:bodyPr>
          <a:lstStyle/>
          <a:p>
            <a:r>
              <a:rPr lang="en-GB" sz="1000" dirty="0"/>
              <a:t>103</a:t>
            </a:r>
          </a:p>
        </p:txBody>
      </p:sp>
      <p:sp>
        <p:nvSpPr>
          <p:cNvPr id="21" name="TextBox 20">
            <a:extLst>
              <a:ext uri="{FF2B5EF4-FFF2-40B4-BE49-F238E27FC236}">
                <a16:creationId xmlns:a16="http://schemas.microsoft.com/office/drawing/2014/main" id="{4A536F01-57BF-474D-8EA5-3CA5E977B51E}"/>
              </a:ext>
            </a:extLst>
          </p:cNvPr>
          <p:cNvSpPr txBox="1"/>
          <p:nvPr/>
        </p:nvSpPr>
        <p:spPr>
          <a:xfrm>
            <a:off x="5587002" y="5299419"/>
            <a:ext cx="572593" cy="246221"/>
          </a:xfrm>
          <a:prstGeom prst="rect">
            <a:avLst/>
          </a:prstGeom>
          <a:noFill/>
        </p:spPr>
        <p:txBody>
          <a:bodyPr wrap="none" rtlCol="0">
            <a:spAutoFit/>
          </a:bodyPr>
          <a:lstStyle/>
          <a:p>
            <a:r>
              <a:rPr lang="en-GB" sz="1000" dirty="0"/>
              <a:t>12,347</a:t>
            </a:r>
          </a:p>
        </p:txBody>
      </p:sp>
      <p:sp>
        <p:nvSpPr>
          <p:cNvPr id="23" name="TextBox 22">
            <a:extLst>
              <a:ext uri="{FF2B5EF4-FFF2-40B4-BE49-F238E27FC236}">
                <a16:creationId xmlns:a16="http://schemas.microsoft.com/office/drawing/2014/main" id="{E7D2475A-DBDE-4DB0-BA09-93F799D09AE0}"/>
              </a:ext>
            </a:extLst>
          </p:cNvPr>
          <p:cNvSpPr txBox="1"/>
          <p:nvPr/>
        </p:nvSpPr>
        <p:spPr>
          <a:xfrm>
            <a:off x="3809509" y="5299419"/>
            <a:ext cx="502061" cy="246221"/>
          </a:xfrm>
          <a:prstGeom prst="rect">
            <a:avLst/>
          </a:prstGeom>
          <a:noFill/>
        </p:spPr>
        <p:txBody>
          <a:bodyPr wrap="none" rtlCol="0">
            <a:spAutoFit/>
          </a:bodyPr>
          <a:lstStyle/>
          <a:p>
            <a:r>
              <a:rPr lang="en-GB" sz="1000" dirty="0"/>
              <a:t>1,164</a:t>
            </a:r>
          </a:p>
        </p:txBody>
      </p:sp>
      <p:sp>
        <p:nvSpPr>
          <p:cNvPr id="24" name="TextBox 23">
            <a:extLst>
              <a:ext uri="{FF2B5EF4-FFF2-40B4-BE49-F238E27FC236}">
                <a16:creationId xmlns:a16="http://schemas.microsoft.com/office/drawing/2014/main" id="{BC7BA771-9CDC-43E3-A2B8-4D7C77ADEB85}"/>
              </a:ext>
            </a:extLst>
          </p:cNvPr>
          <p:cNvSpPr txBox="1"/>
          <p:nvPr/>
        </p:nvSpPr>
        <p:spPr>
          <a:xfrm>
            <a:off x="4768442" y="5299419"/>
            <a:ext cx="396262" cy="246221"/>
          </a:xfrm>
          <a:prstGeom prst="rect">
            <a:avLst/>
          </a:prstGeom>
          <a:noFill/>
        </p:spPr>
        <p:txBody>
          <a:bodyPr wrap="none" rtlCol="0">
            <a:spAutoFit/>
          </a:bodyPr>
          <a:lstStyle/>
          <a:p>
            <a:r>
              <a:rPr lang="en-GB" sz="1000" dirty="0"/>
              <a:t>317</a:t>
            </a:r>
          </a:p>
        </p:txBody>
      </p:sp>
      <p:sp>
        <p:nvSpPr>
          <p:cNvPr id="27" name="TextBox 26">
            <a:extLst>
              <a:ext uri="{FF2B5EF4-FFF2-40B4-BE49-F238E27FC236}">
                <a16:creationId xmlns:a16="http://schemas.microsoft.com/office/drawing/2014/main" id="{52A7CE5E-BD42-46D7-8C4F-09CAD2B60B6D}"/>
              </a:ext>
            </a:extLst>
          </p:cNvPr>
          <p:cNvSpPr txBox="1"/>
          <p:nvPr/>
        </p:nvSpPr>
        <p:spPr>
          <a:xfrm>
            <a:off x="6581840" y="5299419"/>
            <a:ext cx="396262" cy="246221"/>
          </a:xfrm>
          <a:prstGeom prst="rect">
            <a:avLst/>
          </a:prstGeom>
          <a:noFill/>
        </p:spPr>
        <p:txBody>
          <a:bodyPr wrap="none" rtlCol="0">
            <a:spAutoFit/>
          </a:bodyPr>
          <a:lstStyle/>
          <a:p>
            <a:r>
              <a:rPr lang="en-GB" sz="1000" dirty="0"/>
              <a:t>507</a:t>
            </a:r>
          </a:p>
        </p:txBody>
      </p:sp>
      <p:graphicFrame>
        <p:nvGraphicFramePr>
          <p:cNvPr id="36" name="Chart 35">
            <a:extLst>
              <a:ext uri="{FF2B5EF4-FFF2-40B4-BE49-F238E27FC236}">
                <a16:creationId xmlns:a16="http://schemas.microsoft.com/office/drawing/2014/main" id="{345ECB7D-4C62-4D22-ADD9-6B0E44A0EF09}"/>
              </a:ext>
            </a:extLst>
          </p:cNvPr>
          <p:cNvGraphicFramePr/>
          <p:nvPr>
            <p:extLst>
              <p:ext uri="{D42A27DB-BD31-4B8C-83A1-F6EECF244321}">
                <p14:modId xmlns:p14="http://schemas.microsoft.com/office/powerpoint/2010/main" val="2668627322"/>
              </p:ext>
            </p:extLst>
          </p:nvPr>
        </p:nvGraphicFramePr>
        <p:xfrm>
          <a:off x="9467393" y="1151414"/>
          <a:ext cx="2816851" cy="2133203"/>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a:extLst>
              <a:ext uri="{FF2B5EF4-FFF2-40B4-BE49-F238E27FC236}">
                <a16:creationId xmlns:a16="http://schemas.microsoft.com/office/drawing/2014/main" id="{DBC287C5-C878-48A3-B6BC-24D79CDD1645}"/>
              </a:ext>
            </a:extLst>
          </p:cNvPr>
          <p:cNvSpPr txBox="1"/>
          <p:nvPr/>
        </p:nvSpPr>
        <p:spPr>
          <a:xfrm>
            <a:off x="7905017" y="1747737"/>
            <a:ext cx="2147560" cy="923330"/>
          </a:xfrm>
          <a:prstGeom prst="rect">
            <a:avLst/>
          </a:prstGeom>
          <a:noFill/>
        </p:spPr>
        <p:txBody>
          <a:bodyPr wrap="square" rtlCol="0">
            <a:spAutoFit/>
          </a:bodyPr>
          <a:lstStyle/>
          <a:p>
            <a:pPr algn="r"/>
            <a:r>
              <a:rPr lang="en-US" dirty="0"/>
              <a:t>Overall resulting commercial actions with financial mail</a:t>
            </a:r>
          </a:p>
        </p:txBody>
      </p:sp>
      <p:sp>
        <p:nvSpPr>
          <p:cNvPr id="38" name="TextBox 37">
            <a:extLst>
              <a:ext uri="{FF2B5EF4-FFF2-40B4-BE49-F238E27FC236}">
                <a16:creationId xmlns:a16="http://schemas.microsoft.com/office/drawing/2014/main" id="{26392A62-5D66-4C74-BCAC-156E37091100}"/>
              </a:ext>
            </a:extLst>
          </p:cNvPr>
          <p:cNvSpPr txBox="1"/>
          <p:nvPr/>
        </p:nvSpPr>
        <p:spPr>
          <a:xfrm>
            <a:off x="392566" y="6612693"/>
            <a:ext cx="6506909" cy="246221"/>
          </a:xfrm>
          <a:prstGeom prst="rect">
            <a:avLst/>
          </a:prstGeom>
          <a:noFill/>
        </p:spPr>
        <p:txBody>
          <a:bodyPr wrap="none" rtlCol="0">
            <a:spAutoFit/>
          </a:bodyPr>
          <a:lstStyle/>
          <a:p>
            <a:r>
              <a:rPr lang="en-GB" sz="1000" dirty="0"/>
              <a:t>Source:  JICMAIL Q2 2017 – Q1 2019 Addressed or Business Mail, Financial and Insurance Services, n=24,267</a:t>
            </a:r>
          </a:p>
        </p:txBody>
      </p:sp>
      <p:sp>
        <p:nvSpPr>
          <p:cNvPr id="19" name="TextBox 18">
            <a:extLst>
              <a:ext uri="{FF2B5EF4-FFF2-40B4-BE49-F238E27FC236}">
                <a16:creationId xmlns:a16="http://schemas.microsoft.com/office/drawing/2014/main" id="{3562D3DB-3B53-4FF6-AB52-6FA033B8EAAF}"/>
              </a:ext>
            </a:extLst>
          </p:cNvPr>
          <p:cNvSpPr txBox="1"/>
          <p:nvPr/>
        </p:nvSpPr>
        <p:spPr>
          <a:xfrm>
            <a:off x="7507692" y="5299419"/>
            <a:ext cx="396262" cy="246221"/>
          </a:xfrm>
          <a:prstGeom prst="rect">
            <a:avLst/>
          </a:prstGeom>
          <a:noFill/>
        </p:spPr>
        <p:txBody>
          <a:bodyPr wrap="none" rtlCol="0">
            <a:spAutoFit/>
          </a:bodyPr>
          <a:lstStyle/>
          <a:p>
            <a:r>
              <a:rPr lang="en-GB" sz="1000" dirty="0"/>
              <a:t>359</a:t>
            </a:r>
          </a:p>
        </p:txBody>
      </p:sp>
      <p:sp>
        <p:nvSpPr>
          <p:cNvPr id="20" name="TextBox 19">
            <a:extLst>
              <a:ext uri="{FF2B5EF4-FFF2-40B4-BE49-F238E27FC236}">
                <a16:creationId xmlns:a16="http://schemas.microsoft.com/office/drawing/2014/main" id="{FA95C1CC-E47B-4185-B7B6-AF30C8E71AA4}"/>
              </a:ext>
            </a:extLst>
          </p:cNvPr>
          <p:cNvSpPr txBox="1"/>
          <p:nvPr/>
        </p:nvSpPr>
        <p:spPr>
          <a:xfrm>
            <a:off x="8422670" y="5295406"/>
            <a:ext cx="396262" cy="246221"/>
          </a:xfrm>
          <a:prstGeom prst="rect">
            <a:avLst/>
          </a:prstGeom>
          <a:noFill/>
        </p:spPr>
        <p:txBody>
          <a:bodyPr wrap="none" rtlCol="0">
            <a:spAutoFit/>
          </a:bodyPr>
          <a:lstStyle/>
          <a:p>
            <a:r>
              <a:rPr lang="en-GB" sz="1000" dirty="0"/>
              <a:t>164</a:t>
            </a:r>
          </a:p>
        </p:txBody>
      </p:sp>
      <p:sp>
        <p:nvSpPr>
          <p:cNvPr id="22" name="TextBox 21">
            <a:extLst>
              <a:ext uri="{FF2B5EF4-FFF2-40B4-BE49-F238E27FC236}">
                <a16:creationId xmlns:a16="http://schemas.microsoft.com/office/drawing/2014/main" id="{3E43F46B-324F-4CD8-B977-9681C691534E}"/>
              </a:ext>
            </a:extLst>
          </p:cNvPr>
          <p:cNvSpPr txBox="1"/>
          <p:nvPr/>
        </p:nvSpPr>
        <p:spPr>
          <a:xfrm>
            <a:off x="9261437" y="5295406"/>
            <a:ext cx="502061" cy="246221"/>
          </a:xfrm>
          <a:prstGeom prst="rect">
            <a:avLst/>
          </a:prstGeom>
          <a:noFill/>
        </p:spPr>
        <p:txBody>
          <a:bodyPr wrap="none" rtlCol="0">
            <a:spAutoFit/>
          </a:bodyPr>
          <a:lstStyle/>
          <a:p>
            <a:r>
              <a:rPr lang="en-GB" sz="1000" dirty="0"/>
              <a:t>1,952</a:t>
            </a:r>
          </a:p>
        </p:txBody>
      </p:sp>
      <p:sp>
        <p:nvSpPr>
          <p:cNvPr id="25" name="TextBox 24">
            <a:extLst>
              <a:ext uri="{FF2B5EF4-FFF2-40B4-BE49-F238E27FC236}">
                <a16:creationId xmlns:a16="http://schemas.microsoft.com/office/drawing/2014/main" id="{32CB7EBB-7B97-44BF-A166-02F96005A5C3}"/>
              </a:ext>
            </a:extLst>
          </p:cNvPr>
          <p:cNvSpPr txBox="1"/>
          <p:nvPr/>
        </p:nvSpPr>
        <p:spPr>
          <a:xfrm>
            <a:off x="10186725" y="5306292"/>
            <a:ext cx="502061" cy="246221"/>
          </a:xfrm>
          <a:prstGeom prst="rect">
            <a:avLst/>
          </a:prstGeom>
          <a:noFill/>
        </p:spPr>
        <p:txBody>
          <a:bodyPr wrap="none" rtlCol="0">
            <a:spAutoFit/>
          </a:bodyPr>
          <a:lstStyle/>
          <a:p>
            <a:r>
              <a:rPr lang="en-GB" sz="1000" dirty="0"/>
              <a:t>4,196</a:t>
            </a:r>
          </a:p>
        </p:txBody>
      </p:sp>
    </p:spTree>
    <p:extLst>
      <p:ext uri="{BB962C8B-B14F-4D97-AF65-F5344CB8AC3E}">
        <p14:creationId xmlns:p14="http://schemas.microsoft.com/office/powerpoint/2010/main" val="303165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BBEA-8E4F-4FD6-A34D-72179CAA9EF3}"/>
              </a:ext>
            </a:extLst>
          </p:cNvPr>
          <p:cNvSpPr>
            <a:spLocks noGrp="1"/>
          </p:cNvSpPr>
          <p:nvPr>
            <p:ph type="title"/>
          </p:nvPr>
        </p:nvSpPr>
        <p:spPr/>
        <p:txBody>
          <a:bodyPr>
            <a:noAutofit/>
          </a:bodyPr>
          <a:lstStyle/>
          <a:p>
            <a:r>
              <a:rPr lang="en-GB" dirty="0"/>
              <a:t>All SORTS OF GROUPS ENGAGE WITH MAIL</a:t>
            </a:r>
          </a:p>
        </p:txBody>
      </p:sp>
      <p:sp>
        <p:nvSpPr>
          <p:cNvPr id="4" name="Slide Number Placeholder 3">
            <a:extLst>
              <a:ext uri="{FF2B5EF4-FFF2-40B4-BE49-F238E27FC236}">
                <a16:creationId xmlns:a16="http://schemas.microsoft.com/office/drawing/2014/main" id="{B42A53AA-F262-4ABC-81F9-2D179C07DA96}"/>
              </a:ext>
            </a:extLst>
          </p:cNvPr>
          <p:cNvSpPr>
            <a:spLocks noGrp="1"/>
          </p:cNvSpPr>
          <p:nvPr>
            <p:ph type="sldNum" sz="quarter" idx="10"/>
          </p:nvPr>
        </p:nvSpPr>
        <p:spPr/>
        <p:txBody>
          <a:bodyPr/>
          <a:lstStyle/>
          <a:p>
            <a:fld id="{C0C3EC5B-4348-466D-90FB-B48FCA4BBB3D}" type="slidenum">
              <a:rPr lang="en-GB" smtClean="0"/>
              <a:t>13</a:t>
            </a:fld>
            <a:endParaRPr lang="en-GB" dirty="0"/>
          </a:p>
        </p:txBody>
      </p:sp>
      <p:sp>
        <p:nvSpPr>
          <p:cNvPr id="3" name="Text Placeholder 2">
            <a:extLst>
              <a:ext uri="{FF2B5EF4-FFF2-40B4-BE49-F238E27FC236}">
                <a16:creationId xmlns:a16="http://schemas.microsoft.com/office/drawing/2014/main" id="{9350EBDE-762F-4836-B051-DF60795BBF72}"/>
              </a:ext>
            </a:extLst>
          </p:cNvPr>
          <p:cNvSpPr>
            <a:spLocks noGrp="1"/>
          </p:cNvSpPr>
          <p:nvPr>
            <p:ph type="body" sz="quarter" idx="11"/>
          </p:nvPr>
        </p:nvSpPr>
        <p:spPr/>
        <p:txBody>
          <a:bodyPr/>
          <a:lstStyle/>
          <a:p>
            <a:pPr>
              <a:spcBef>
                <a:spcPts val="0"/>
              </a:spcBef>
            </a:pPr>
            <a:r>
              <a:rPr lang="en-GB" dirty="0"/>
              <a:t>financial mail is engaged with by all types of consumer</a:t>
            </a:r>
          </a:p>
          <a:p>
            <a:pPr>
              <a:spcBef>
                <a:spcPts val="0"/>
              </a:spcBef>
            </a:pPr>
            <a:r>
              <a:rPr lang="en-GB" dirty="0"/>
              <a:t>The average frequency of exposure for all sectors is 4.3</a:t>
            </a:r>
          </a:p>
        </p:txBody>
      </p:sp>
      <p:sp>
        <p:nvSpPr>
          <p:cNvPr id="9" name="Oval 8">
            <a:extLst>
              <a:ext uri="{FF2B5EF4-FFF2-40B4-BE49-F238E27FC236}">
                <a16:creationId xmlns:a16="http://schemas.microsoft.com/office/drawing/2014/main" id="{5A670B57-195B-4E3D-AD76-1A1A807EBED7}"/>
              </a:ext>
            </a:extLst>
          </p:cNvPr>
          <p:cNvSpPr/>
          <p:nvPr/>
        </p:nvSpPr>
        <p:spPr>
          <a:xfrm>
            <a:off x="2218837" y="3866541"/>
            <a:ext cx="1344115" cy="1344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FFFF"/>
                </a:solidFill>
                <a:latin typeface="+mj-lt"/>
              </a:rPr>
              <a:t>4.86</a:t>
            </a:r>
            <a:endParaRPr kumimoji="0" lang="en-GB" sz="2400" i="0" u="none" strike="noStrike" kern="1200" cap="none" spc="0" normalizeH="0" baseline="0" noProof="0" dirty="0">
              <a:ln>
                <a:noFill/>
              </a:ln>
              <a:solidFill>
                <a:srgbClr val="FFFFFF"/>
              </a:solidFill>
              <a:effectLst/>
              <a:uLnTx/>
              <a:uFillTx/>
              <a:latin typeface="+mj-lt"/>
              <a:ea typeface="+mn-ea"/>
              <a:cs typeface="+mn-cs"/>
            </a:endParaRPr>
          </a:p>
        </p:txBody>
      </p:sp>
      <p:sp>
        <p:nvSpPr>
          <p:cNvPr id="10" name="Oval 9">
            <a:extLst>
              <a:ext uri="{FF2B5EF4-FFF2-40B4-BE49-F238E27FC236}">
                <a16:creationId xmlns:a16="http://schemas.microsoft.com/office/drawing/2014/main" id="{735BA262-F7C9-4CF1-ADA0-AD8C8A9ABFB4}"/>
              </a:ext>
            </a:extLst>
          </p:cNvPr>
          <p:cNvSpPr/>
          <p:nvPr/>
        </p:nvSpPr>
        <p:spPr>
          <a:xfrm>
            <a:off x="5613519" y="3866541"/>
            <a:ext cx="1344115" cy="13441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5.73</a:t>
            </a:r>
          </a:p>
        </p:txBody>
      </p:sp>
      <p:sp>
        <p:nvSpPr>
          <p:cNvPr id="11" name="Oval 10">
            <a:extLst>
              <a:ext uri="{FF2B5EF4-FFF2-40B4-BE49-F238E27FC236}">
                <a16:creationId xmlns:a16="http://schemas.microsoft.com/office/drawing/2014/main" id="{B5FDEC5B-2CEF-4A46-AEB8-59FC179ACE1D}"/>
              </a:ext>
            </a:extLst>
          </p:cNvPr>
          <p:cNvSpPr/>
          <p:nvPr/>
        </p:nvSpPr>
        <p:spPr>
          <a:xfrm>
            <a:off x="7310860" y="3866541"/>
            <a:ext cx="1344115" cy="13441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4.9</a:t>
            </a:r>
          </a:p>
        </p:txBody>
      </p:sp>
      <p:sp>
        <p:nvSpPr>
          <p:cNvPr id="12" name="Oval 11">
            <a:extLst>
              <a:ext uri="{FF2B5EF4-FFF2-40B4-BE49-F238E27FC236}">
                <a16:creationId xmlns:a16="http://schemas.microsoft.com/office/drawing/2014/main" id="{1A292DE7-9DBF-43FF-83A1-937DE8876F0C}"/>
              </a:ext>
            </a:extLst>
          </p:cNvPr>
          <p:cNvSpPr/>
          <p:nvPr/>
        </p:nvSpPr>
        <p:spPr>
          <a:xfrm>
            <a:off x="9008200" y="3866541"/>
            <a:ext cx="1344115" cy="13441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5.4</a:t>
            </a:r>
          </a:p>
        </p:txBody>
      </p:sp>
      <p:sp>
        <p:nvSpPr>
          <p:cNvPr id="13" name="Oval 12">
            <a:extLst>
              <a:ext uri="{FF2B5EF4-FFF2-40B4-BE49-F238E27FC236}">
                <a16:creationId xmlns:a16="http://schemas.microsoft.com/office/drawing/2014/main" id="{F3DD22BE-326C-4693-884A-E899FEE84AF2}"/>
              </a:ext>
            </a:extLst>
          </p:cNvPr>
          <p:cNvSpPr/>
          <p:nvPr/>
        </p:nvSpPr>
        <p:spPr>
          <a:xfrm>
            <a:off x="3916178" y="3866541"/>
            <a:ext cx="1344115" cy="13441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5</a:t>
            </a:r>
          </a:p>
        </p:txBody>
      </p:sp>
      <p:pic>
        <p:nvPicPr>
          <p:cNvPr id="16" name="Graphic 15" descr="House">
            <a:extLst>
              <a:ext uri="{FF2B5EF4-FFF2-40B4-BE49-F238E27FC236}">
                <a16:creationId xmlns:a16="http://schemas.microsoft.com/office/drawing/2014/main" id="{DD665BE4-3DF3-4C82-91AD-4E474C45D7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7580" y="2608435"/>
            <a:ext cx="850484" cy="850484"/>
          </a:xfrm>
          <a:prstGeom prst="rect">
            <a:avLst/>
          </a:prstGeom>
        </p:spPr>
      </p:pic>
      <p:sp>
        <p:nvSpPr>
          <p:cNvPr id="20" name="TextBox 19">
            <a:extLst>
              <a:ext uri="{FF2B5EF4-FFF2-40B4-BE49-F238E27FC236}">
                <a16:creationId xmlns:a16="http://schemas.microsoft.com/office/drawing/2014/main" id="{11807681-8F69-49E0-8708-9FAB6C9629EF}"/>
              </a:ext>
            </a:extLst>
          </p:cNvPr>
          <p:cNvSpPr txBox="1"/>
          <p:nvPr/>
        </p:nvSpPr>
        <p:spPr>
          <a:xfrm>
            <a:off x="3744471" y="3407864"/>
            <a:ext cx="1669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HOUSE TENURE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lumMod val="85000"/>
                    <a:lumOff val="15000"/>
                  </a:srgbClr>
                </a:solidFill>
                <a:latin typeface="Arial" panose="020B0604020202020204"/>
              </a:rPr>
              <a:t>6-10 YRS</a:t>
            </a:r>
            <a:endPar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1FF42C52-BBB0-429D-8EDE-F859F07F9DD3}"/>
              </a:ext>
            </a:extLst>
          </p:cNvPr>
          <p:cNvSpPr txBox="1"/>
          <p:nvPr/>
        </p:nvSpPr>
        <p:spPr>
          <a:xfrm>
            <a:off x="5280139" y="3407864"/>
            <a:ext cx="20206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TV AREA: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lumMod val="85000"/>
                    <a:lumOff val="15000"/>
                  </a:srgbClr>
                </a:solidFill>
                <a:latin typeface="Arial" panose="020B0604020202020204"/>
              </a:rPr>
              <a:t>MERIDIAN WEST</a:t>
            </a:r>
            <a:endPar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97423D3E-09EC-4520-9816-B7B3DC00C67C}"/>
              </a:ext>
            </a:extLst>
          </p:cNvPr>
          <p:cNvSpPr txBox="1"/>
          <p:nvPr/>
        </p:nvSpPr>
        <p:spPr>
          <a:xfrm>
            <a:off x="7073286" y="3407864"/>
            <a:ext cx="17926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HH WITH KIDS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lumMod val="85000"/>
                    <a:lumOff val="15000"/>
                  </a:srgbClr>
                </a:solidFill>
                <a:latin typeface="Arial" panose="020B0604020202020204"/>
              </a:rPr>
              <a:t>PARENTS C2DE</a:t>
            </a:r>
            <a:endPar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1E4020F2-4A30-4039-9D2C-5A0309E4EDC3}"/>
              </a:ext>
            </a:extLst>
          </p:cNvPr>
          <p:cNvSpPr txBox="1"/>
          <p:nvPr/>
        </p:nvSpPr>
        <p:spPr>
          <a:xfrm>
            <a:off x="8658810" y="3407864"/>
            <a:ext cx="20206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ACORN:  COUNTRY COMMUNITIES</a:t>
            </a:r>
          </a:p>
        </p:txBody>
      </p:sp>
      <p:sp>
        <p:nvSpPr>
          <p:cNvPr id="27" name="TextBox 26">
            <a:extLst>
              <a:ext uri="{FF2B5EF4-FFF2-40B4-BE49-F238E27FC236}">
                <a16:creationId xmlns:a16="http://schemas.microsoft.com/office/drawing/2014/main" id="{E496329D-4563-46F7-A56D-B4A18798D799}"/>
              </a:ext>
            </a:extLst>
          </p:cNvPr>
          <p:cNvSpPr txBox="1"/>
          <p:nvPr/>
        </p:nvSpPr>
        <p:spPr>
          <a:xfrm>
            <a:off x="385323" y="4547795"/>
            <a:ext cx="150268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lumMod val="85000"/>
                    <a:lumOff val="15000"/>
                  </a:srgbClr>
                </a:solidFill>
                <a:latin typeface="Arial" panose="020B0604020202020204"/>
              </a:rPr>
              <a:t>ADVERTISING AND BUSINESS MAIL</a:t>
            </a:r>
            <a:endParaRPr kumimoji="0" lang="en-GB" sz="12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FC52897C-46AE-4E72-86E6-2F6B19685D0B}"/>
              </a:ext>
            </a:extLst>
          </p:cNvPr>
          <p:cNvSpPr txBox="1"/>
          <p:nvPr/>
        </p:nvSpPr>
        <p:spPr>
          <a:xfrm>
            <a:off x="1848836" y="2044465"/>
            <a:ext cx="87673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effectLst/>
                <a:uLnTx/>
                <a:uFillTx/>
                <a:latin typeface="Arial" panose="020B0604020202020204"/>
                <a:ea typeface="+mn-ea"/>
                <a:cs typeface="+mn-cs"/>
              </a:rPr>
              <a:t>FREQUENCY OF EXPOSURE FOR THESE GROUPS HIGHER THAN AVERAGE</a:t>
            </a:r>
            <a:endParaRPr kumimoji="0" lang="en-GB" sz="1600" i="0" u="none" strike="noStrike" kern="1200" cap="none" spc="0" normalizeH="0" baseline="0" noProof="0" dirty="0">
              <a:ln>
                <a:noFill/>
              </a:ln>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CB650AC9-17A7-4ABB-9F75-4E0337401BFE}"/>
              </a:ext>
            </a:extLst>
          </p:cNvPr>
          <p:cNvSpPr txBox="1"/>
          <p:nvPr/>
        </p:nvSpPr>
        <p:spPr>
          <a:xfrm>
            <a:off x="2051153" y="3407864"/>
            <a:ext cx="1669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lumMod val="85000"/>
                    <a:lumOff val="15000"/>
                  </a:srgbClr>
                </a:solidFill>
                <a:latin typeface="Arial" panose="020B0604020202020204"/>
              </a:rPr>
              <a:t>FEMALE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35-54</a:t>
            </a:r>
          </a:p>
        </p:txBody>
      </p:sp>
      <p:sp>
        <p:nvSpPr>
          <p:cNvPr id="24" name="TextBox 23">
            <a:extLst>
              <a:ext uri="{FF2B5EF4-FFF2-40B4-BE49-F238E27FC236}">
                <a16:creationId xmlns:a16="http://schemas.microsoft.com/office/drawing/2014/main" id="{DAB6285B-3A68-4646-8FB5-6FF1144E016E}"/>
              </a:ext>
            </a:extLst>
          </p:cNvPr>
          <p:cNvSpPr txBox="1"/>
          <p:nvPr/>
        </p:nvSpPr>
        <p:spPr>
          <a:xfrm>
            <a:off x="392566" y="6623579"/>
            <a:ext cx="6604693" cy="246221"/>
          </a:xfrm>
          <a:prstGeom prst="rect">
            <a:avLst/>
          </a:prstGeom>
          <a:noFill/>
        </p:spPr>
        <p:txBody>
          <a:bodyPr wrap="none" rtlCol="0">
            <a:spAutoFit/>
          </a:bodyPr>
          <a:lstStyle/>
          <a:p>
            <a:r>
              <a:rPr lang="en-GB" sz="1000" dirty="0"/>
              <a:t>Source:  JICMAIL Q2 2017 – Q1 2019 Addressed and Business Mail, Financial and Insurance Services, n=24,267</a:t>
            </a:r>
          </a:p>
        </p:txBody>
      </p:sp>
      <p:pic>
        <p:nvPicPr>
          <p:cNvPr id="26" name="Graphic 25" descr="Open envelope">
            <a:extLst>
              <a:ext uri="{FF2B5EF4-FFF2-40B4-BE49-F238E27FC236}">
                <a16:creationId xmlns:a16="http://schemas.microsoft.com/office/drawing/2014/main" id="{70E42893-C2AC-4AD6-A36C-8EF1FEBA53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883" y="3624198"/>
            <a:ext cx="914400" cy="914400"/>
          </a:xfrm>
          <a:prstGeom prst="rect">
            <a:avLst/>
          </a:prstGeom>
        </p:spPr>
      </p:pic>
      <p:pic>
        <p:nvPicPr>
          <p:cNvPr id="31" name="Graphic 30" descr="Marker">
            <a:extLst>
              <a:ext uri="{FF2B5EF4-FFF2-40B4-BE49-F238E27FC236}">
                <a16:creationId xmlns:a16="http://schemas.microsoft.com/office/drawing/2014/main" id="{4DF2D550-73C5-4187-B44A-F4B10A66B7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51605" y="2666530"/>
            <a:ext cx="831273" cy="831273"/>
          </a:xfrm>
          <a:prstGeom prst="rect">
            <a:avLst/>
          </a:prstGeom>
        </p:spPr>
      </p:pic>
      <p:pic>
        <p:nvPicPr>
          <p:cNvPr id="2056" name="Graphic 2055" descr="Group">
            <a:extLst>
              <a:ext uri="{FF2B5EF4-FFF2-40B4-BE49-F238E27FC236}">
                <a16:creationId xmlns:a16="http://schemas.microsoft.com/office/drawing/2014/main" id="{567E57B7-C930-45DA-9E56-3D7D6F62F6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08564" y="2668440"/>
            <a:ext cx="914400" cy="914400"/>
          </a:xfrm>
          <a:prstGeom prst="rect">
            <a:avLst/>
          </a:prstGeom>
        </p:spPr>
      </p:pic>
      <p:pic>
        <p:nvPicPr>
          <p:cNvPr id="6" name="Graphic 5" descr="High heel shoe">
            <a:extLst>
              <a:ext uri="{FF2B5EF4-FFF2-40B4-BE49-F238E27FC236}">
                <a16:creationId xmlns:a16="http://schemas.microsoft.com/office/drawing/2014/main" id="{4FD81A12-66AC-404F-BF48-C6B520E2814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28671" y="2708849"/>
            <a:ext cx="755703" cy="755703"/>
          </a:xfrm>
          <a:prstGeom prst="rect">
            <a:avLst/>
          </a:prstGeom>
        </p:spPr>
      </p:pic>
      <p:pic>
        <p:nvPicPr>
          <p:cNvPr id="14" name="Graphic 13" descr="Hill scene">
            <a:extLst>
              <a:ext uri="{FF2B5EF4-FFF2-40B4-BE49-F238E27FC236}">
                <a16:creationId xmlns:a16="http://schemas.microsoft.com/office/drawing/2014/main" id="{68A0441A-6A9A-4BA5-B49A-7FFF2AB56C4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33898" y="2780699"/>
            <a:ext cx="687003" cy="687003"/>
          </a:xfrm>
          <a:prstGeom prst="rect">
            <a:avLst/>
          </a:prstGeom>
        </p:spPr>
      </p:pic>
    </p:spTree>
    <p:extLst>
      <p:ext uri="{BB962C8B-B14F-4D97-AF65-F5344CB8AC3E}">
        <p14:creationId xmlns:p14="http://schemas.microsoft.com/office/powerpoint/2010/main" val="123365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a:extLst>
              <a:ext uri="{FF2B5EF4-FFF2-40B4-BE49-F238E27FC236}">
                <a16:creationId xmlns:a16="http://schemas.microsoft.com/office/drawing/2014/main" id="{184F8F24-79B0-4B9B-A261-00F32103F2C5}"/>
              </a:ext>
            </a:extLst>
          </p:cNvPr>
          <p:cNvGraphicFramePr>
            <a:graphicFrameLocks noGrp="1"/>
          </p:cNvGraphicFramePr>
          <p:nvPr>
            <p:ph type="chart" sz="quarter" idx="14"/>
            <p:extLst>
              <p:ext uri="{D42A27DB-BD31-4B8C-83A1-F6EECF244321}">
                <p14:modId xmlns:p14="http://schemas.microsoft.com/office/powerpoint/2010/main" val="575414949"/>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812B652-0475-4FBB-9E38-D1A10214768B}"/>
              </a:ext>
            </a:extLst>
          </p:cNvPr>
          <p:cNvSpPr>
            <a:spLocks noGrp="1"/>
          </p:cNvSpPr>
          <p:nvPr>
            <p:ph type="title"/>
          </p:nvPr>
        </p:nvSpPr>
        <p:spPr/>
        <p:txBody>
          <a:bodyPr/>
          <a:lstStyle/>
          <a:p>
            <a:r>
              <a:rPr lang="en-GB" dirty="0"/>
              <a:t>All age groups engage with mail</a:t>
            </a:r>
          </a:p>
        </p:txBody>
      </p:sp>
      <p:sp>
        <p:nvSpPr>
          <p:cNvPr id="3" name="Slide Number Placeholder 2">
            <a:extLst>
              <a:ext uri="{FF2B5EF4-FFF2-40B4-BE49-F238E27FC236}">
                <a16:creationId xmlns:a16="http://schemas.microsoft.com/office/drawing/2014/main" id="{DDC10C81-D740-49D9-AA31-32B84E628F06}"/>
              </a:ext>
            </a:extLst>
          </p:cNvPr>
          <p:cNvSpPr>
            <a:spLocks noGrp="1"/>
          </p:cNvSpPr>
          <p:nvPr>
            <p:ph type="sldNum" sz="quarter" idx="10"/>
          </p:nvPr>
        </p:nvSpPr>
        <p:spPr/>
        <p:txBody>
          <a:bodyPr/>
          <a:lstStyle/>
          <a:p>
            <a:fld id="{887360FE-02F5-4392-9C12-7D03F05745BB}" type="slidenum">
              <a:rPr lang="en-GB" smtClean="0"/>
              <a:pPr/>
              <a:t>14</a:t>
            </a:fld>
            <a:endParaRPr lang="en-GB" dirty="0"/>
          </a:p>
        </p:txBody>
      </p:sp>
      <p:sp>
        <p:nvSpPr>
          <p:cNvPr id="5" name="Text Placeholder 4">
            <a:extLst>
              <a:ext uri="{FF2B5EF4-FFF2-40B4-BE49-F238E27FC236}">
                <a16:creationId xmlns:a16="http://schemas.microsoft.com/office/drawing/2014/main" id="{29F16705-4E7F-4B1D-BA3B-165C685AB97E}"/>
              </a:ext>
            </a:extLst>
          </p:cNvPr>
          <p:cNvSpPr>
            <a:spLocks noGrp="1"/>
          </p:cNvSpPr>
          <p:nvPr>
            <p:ph type="body" sz="quarter" idx="11"/>
          </p:nvPr>
        </p:nvSpPr>
        <p:spPr/>
        <p:txBody>
          <a:bodyPr/>
          <a:lstStyle/>
          <a:p>
            <a:pPr>
              <a:spcBef>
                <a:spcPts val="0"/>
              </a:spcBef>
            </a:pPr>
            <a:r>
              <a:rPr lang="en-GB" dirty="0"/>
              <a:t>Frequency – HAS A SWEET SPOT FOR THOSE AGED BETWEEN 45 AND 64</a:t>
            </a:r>
          </a:p>
        </p:txBody>
      </p:sp>
      <p:sp>
        <p:nvSpPr>
          <p:cNvPr id="6" name="TextBox 5">
            <a:extLst>
              <a:ext uri="{FF2B5EF4-FFF2-40B4-BE49-F238E27FC236}">
                <a16:creationId xmlns:a16="http://schemas.microsoft.com/office/drawing/2014/main" id="{542121F6-F79B-4256-8101-89E9B9B11488}"/>
              </a:ext>
            </a:extLst>
          </p:cNvPr>
          <p:cNvSpPr txBox="1"/>
          <p:nvPr/>
        </p:nvSpPr>
        <p:spPr>
          <a:xfrm>
            <a:off x="392566" y="6623579"/>
            <a:ext cx="5804794" cy="246221"/>
          </a:xfrm>
          <a:prstGeom prst="rect">
            <a:avLst/>
          </a:prstGeom>
          <a:noFill/>
        </p:spPr>
        <p:txBody>
          <a:bodyPr wrap="none" rtlCol="0">
            <a:spAutoFit/>
          </a:bodyPr>
          <a:lstStyle/>
          <a:p>
            <a:r>
              <a:rPr lang="en-GB" sz="1000" dirty="0"/>
              <a:t>Source:  JICMAIL Q2 2017 – Q1 2019 Addressed Mail, Financial and Insurance Services, n=24,267</a:t>
            </a:r>
          </a:p>
        </p:txBody>
      </p:sp>
    </p:spTree>
    <p:extLst>
      <p:ext uri="{BB962C8B-B14F-4D97-AF65-F5344CB8AC3E}">
        <p14:creationId xmlns:p14="http://schemas.microsoft.com/office/powerpoint/2010/main" val="118682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45A9E15C-15F4-4ECA-88C9-6E78ABAF10DF}"/>
              </a:ext>
            </a:extLst>
          </p:cNvPr>
          <p:cNvGraphicFramePr>
            <a:graphicFrameLocks noGrp="1"/>
          </p:cNvGraphicFramePr>
          <p:nvPr>
            <p:ph type="chart" sz="quarter" idx="14"/>
            <p:extLst>
              <p:ext uri="{D42A27DB-BD31-4B8C-83A1-F6EECF244321}">
                <p14:modId xmlns:p14="http://schemas.microsoft.com/office/powerpoint/2010/main" val="4000255854"/>
              </p:ext>
            </p:extLst>
          </p:nvPr>
        </p:nvGraphicFramePr>
        <p:xfrm>
          <a:off x="46305" y="2373086"/>
          <a:ext cx="11524774" cy="39243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2DB3D02C-CDDD-4FA8-8E92-D0162629D81C}"/>
              </a:ext>
            </a:extLst>
          </p:cNvPr>
          <p:cNvSpPr>
            <a:spLocks noGrp="1"/>
          </p:cNvSpPr>
          <p:nvPr>
            <p:ph type="title"/>
          </p:nvPr>
        </p:nvSpPr>
        <p:spPr/>
        <p:txBody>
          <a:bodyPr/>
          <a:lstStyle/>
          <a:p>
            <a:r>
              <a:rPr lang="en-GB" dirty="0"/>
              <a:t>frequency above average</a:t>
            </a:r>
          </a:p>
        </p:txBody>
      </p:sp>
      <p:sp>
        <p:nvSpPr>
          <p:cNvPr id="3" name="Slide Number Placeholder 2">
            <a:extLst>
              <a:ext uri="{FF2B5EF4-FFF2-40B4-BE49-F238E27FC236}">
                <a16:creationId xmlns:a16="http://schemas.microsoft.com/office/drawing/2014/main" id="{8F6FBD2E-5B14-49C2-A89E-21783E0B1E3D}"/>
              </a:ext>
            </a:extLst>
          </p:cNvPr>
          <p:cNvSpPr>
            <a:spLocks noGrp="1"/>
          </p:cNvSpPr>
          <p:nvPr>
            <p:ph type="sldNum" sz="quarter" idx="10"/>
          </p:nvPr>
        </p:nvSpPr>
        <p:spPr/>
        <p:txBody>
          <a:bodyPr/>
          <a:lstStyle/>
          <a:p>
            <a:fld id="{887360FE-02F5-4392-9C12-7D03F05745BB}" type="slidenum">
              <a:rPr lang="en-GB" smtClean="0"/>
              <a:pPr/>
              <a:t>15</a:t>
            </a:fld>
            <a:endParaRPr lang="en-GB" dirty="0"/>
          </a:p>
        </p:txBody>
      </p:sp>
      <p:sp>
        <p:nvSpPr>
          <p:cNvPr id="7" name="Text Placeholder 6">
            <a:extLst>
              <a:ext uri="{FF2B5EF4-FFF2-40B4-BE49-F238E27FC236}">
                <a16:creationId xmlns:a16="http://schemas.microsoft.com/office/drawing/2014/main" id="{A7EEAD67-7876-4E68-BCC8-8450649F40E9}"/>
              </a:ext>
            </a:extLst>
          </p:cNvPr>
          <p:cNvSpPr>
            <a:spLocks noGrp="1"/>
          </p:cNvSpPr>
          <p:nvPr>
            <p:ph type="body" sz="quarter" idx="11"/>
          </p:nvPr>
        </p:nvSpPr>
        <p:spPr/>
        <p:txBody>
          <a:bodyPr/>
          <a:lstStyle/>
          <a:p>
            <a:r>
              <a:rPr lang="en-GB" dirty="0"/>
              <a:t>The average frequency in all sectors is 4.3 (and reach 1.13) so FINANCIAL mail is higher in most instances</a:t>
            </a:r>
            <a:endParaRPr lang="en-GB" sz="1100" cap="none" dirty="0"/>
          </a:p>
          <a:p>
            <a:r>
              <a:rPr lang="en-GB" cap="none" dirty="0"/>
              <a:t>Look at how different content drives very different engagement rates, highest levels of engagement is when there is a postal reply and next vouchers and notifications/reminders or local messages.</a:t>
            </a:r>
          </a:p>
        </p:txBody>
      </p:sp>
      <p:sp>
        <p:nvSpPr>
          <p:cNvPr id="4" name="TextBox 3">
            <a:extLst>
              <a:ext uri="{FF2B5EF4-FFF2-40B4-BE49-F238E27FC236}">
                <a16:creationId xmlns:a16="http://schemas.microsoft.com/office/drawing/2014/main" id="{63DA3BD0-5154-48E4-925B-A1BD66A50CE9}"/>
              </a:ext>
            </a:extLst>
          </p:cNvPr>
          <p:cNvSpPr txBox="1"/>
          <p:nvPr/>
        </p:nvSpPr>
        <p:spPr>
          <a:xfrm>
            <a:off x="2648912" y="6209686"/>
            <a:ext cx="542136" cy="246221"/>
          </a:xfrm>
          <a:prstGeom prst="rect">
            <a:avLst/>
          </a:prstGeom>
          <a:noFill/>
        </p:spPr>
        <p:txBody>
          <a:bodyPr wrap="none" rtlCol="0">
            <a:spAutoFit/>
          </a:bodyPr>
          <a:lstStyle/>
          <a:p>
            <a:r>
              <a:rPr lang="en-GB" sz="1000" dirty="0">
                <a:solidFill>
                  <a:schemeClr val="tx2"/>
                </a:solidFill>
              </a:rPr>
              <a:t>n=861</a:t>
            </a:r>
          </a:p>
        </p:txBody>
      </p:sp>
      <p:sp>
        <p:nvSpPr>
          <p:cNvPr id="22" name="TextBox 21">
            <a:extLst>
              <a:ext uri="{FF2B5EF4-FFF2-40B4-BE49-F238E27FC236}">
                <a16:creationId xmlns:a16="http://schemas.microsoft.com/office/drawing/2014/main" id="{83A0E275-B790-4EE5-9584-19ECD9D81A53}"/>
              </a:ext>
            </a:extLst>
          </p:cNvPr>
          <p:cNvSpPr txBox="1"/>
          <p:nvPr/>
        </p:nvSpPr>
        <p:spPr>
          <a:xfrm>
            <a:off x="3565478" y="6209686"/>
            <a:ext cx="542136" cy="246221"/>
          </a:xfrm>
          <a:prstGeom prst="rect">
            <a:avLst/>
          </a:prstGeom>
          <a:noFill/>
        </p:spPr>
        <p:txBody>
          <a:bodyPr wrap="none" rtlCol="0">
            <a:spAutoFit/>
          </a:bodyPr>
          <a:lstStyle/>
          <a:p>
            <a:r>
              <a:rPr lang="en-GB" sz="1000" dirty="0">
                <a:solidFill>
                  <a:schemeClr val="tx2"/>
                </a:solidFill>
              </a:rPr>
              <a:t>n=103</a:t>
            </a:r>
          </a:p>
        </p:txBody>
      </p:sp>
      <p:sp>
        <p:nvSpPr>
          <p:cNvPr id="14" name="Rectangle 13">
            <a:extLst>
              <a:ext uri="{FF2B5EF4-FFF2-40B4-BE49-F238E27FC236}">
                <a16:creationId xmlns:a16="http://schemas.microsoft.com/office/drawing/2014/main" id="{4DD1E14F-1B42-4202-A3B1-5F0EB83E5BF7}"/>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E384480A-6329-4EF2-A98C-59035FBAABA6}"/>
              </a:ext>
            </a:extLst>
          </p:cNvPr>
          <p:cNvSpPr txBox="1"/>
          <p:nvPr/>
        </p:nvSpPr>
        <p:spPr>
          <a:xfrm>
            <a:off x="435938" y="6594864"/>
            <a:ext cx="6604693" cy="246221"/>
          </a:xfrm>
          <a:prstGeom prst="rect">
            <a:avLst/>
          </a:prstGeom>
          <a:noFill/>
        </p:spPr>
        <p:txBody>
          <a:bodyPr wrap="none" rtlCol="0">
            <a:spAutoFit/>
          </a:bodyPr>
          <a:lstStyle/>
          <a:p>
            <a:r>
              <a:rPr lang="en-GB" sz="1000" dirty="0"/>
              <a:t>Source:  JICMAIL Q2 2017 – Q1 2019 Addressed and Business Mail, Financial and Insurance Services, n=24,267</a:t>
            </a:r>
          </a:p>
        </p:txBody>
      </p:sp>
      <p:sp>
        <p:nvSpPr>
          <p:cNvPr id="21" name="TextBox 20">
            <a:extLst>
              <a:ext uri="{FF2B5EF4-FFF2-40B4-BE49-F238E27FC236}">
                <a16:creationId xmlns:a16="http://schemas.microsoft.com/office/drawing/2014/main" id="{D2A71BBF-9EE9-43D8-AF22-26AFB4EF742E}"/>
              </a:ext>
            </a:extLst>
          </p:cNvPr>
          <p:cNvSpPr txBox="1"/>
          <p:nvPr/>
        </p:nvSpPr>
        <p:spPr>
          <a:xfrm>
            <a:off x="1673474" y="6202066"/>
            <a:ext cx="647934" cy="246221"/>
          </a:xfrm>
          <a:prstGeom prst="rect">
            <a:avLst/>
          </a:prstGeom>
          <a:noFill/>
        </p:spPr>
        <p:txBody>
          <a:bodyPr wrap="none" rtlCol="0">
            <a:spAutoFit/>
          </a:bodyPr>
          <a:lstStyle/>
          <a:p>
            <a:r>
              <a:rPr lang="en-GB" sz="1000" dirty="0">
                <a:solidFill>
                  <a:schemeClr val="tx2"/>
                </a:solidFill>
              </a:rPr>
              <a:t>n=7,781</a:t>
            </a:r>
          </a:p>
        </p:txBody>
      </p:sp>
      <p:sp>
        <p:nvSpPr>
          <p:cNvPr id="19" name="TextBox 18">
            <a:extLst>
              <a:ext uri="{FF2B5EF4-FFF2-40B4-BE49-F238E27FC236}">
                <a16:creationId xmlns:a16="http://schemas.microsoft.com/office/drawing/2014/main" id="{459368C7-14C4-4B7D-990B-BEB4EFB4E9B0}"/>
              </a:ext>
            </a:extLst>
          </p:cNvPr>
          <p:cNvSpPr txBox="1"/>
          <p:nvPr/>
        </p:nvSpPr>
        <p:spPr>
          <a:xfrm>
            <a:off x="4414561" y="6216036"/>
            <a:ext cx="647934" cy="246221"/>
          </a:xfrm>
          <a:prstGeom prst="rect">
            <a:avLst/>
          </a:prstGeom>
          <a:noFill/>
        </p:spPr>
        <p:txBody>
          <a:bodyPr wrap="none" rtlCol="0">
            <a:spAutoFit/>
          </a:bodyPr>
          <a:lstStyle/>
          <a:p>
            <a:r>
              <a:rPr lang="en-GB" sz="1000" dirty="0">
                <a:solidFill>
                  <a:schemeClr val="tx2"/>
                </a:solidFill>
              </a:rPr>
              <a:t>n=1,164</a:t>
            </a:r>
          </a:p>
        </p:txBody>
      </p:sp>
      <p:sp>
        <p:nvSpPr>
          <p:cNvPr id="20" name="TextBox 19">
            <a:extLst>
              <a:ext uri="{FF2B5EF4-FFF2-40B4-BE49-F238E27FC236}">
                <a16:creationId xmlns:a16="http://schemas.microsoft.com/office/drawing/2014/main" id="{D6757E46-FF44-4F7D-B064-245BBA1D67CC}"/>
              </a:ext>
            </a:extLst>
          </p:cNvPr>
          <p:cNvSpPr txBox="1"/>
          <p:nvPr/>
        </p:nvSpPr>
        <p:spPr>
          <a:xfrm>
            <a:off x="5369784" y="6216036"/>
            <a:ext cx="542136" cy="246221"/>
          </a:xfrm>
          <a:prstGeom prst="rect">
            <a:avLst/>
          </a:prstGeom>
          <a:noFill/>
        </p:spPr>
        <p:txBody>
          <a:bodyPr wrap="none" rtlCol="0">
            <a:spAutoFit/>
          </a:bodyPr>
          <a:lstStyle/>
          <a:p>
            <a:r>
              <a:rPr lang="en-GB" sz="1000" dirty="0">
                <a:solidFill>
                  <a:schemeClr val="tx2"/>
                </a:solidFill>
              </a:rPr>
              <a:t>n=137</a:t>
            </a:r>
          </a:p>
        </p:txBody>
      </p:sp>
      <p:sp>
        <p:nvSpPr>
          <p:cNvPr id="23" name="TextBox 22">
            <a:extLst>
              <a:ext uri="{FF2B5EF4-FFF2-40B4-BE49-F238E27FC236}">
                <a16:creationId xmlns:a16="http://schemas.microsoft.com/office/drawing/2014/main" id="{EBB17BCA-DD47-4F33-A52A-44A296BE3D1C}"/>
              </a:ext>
            </a:extLst>
          </p:cNvPr>
          <p:cNvSpPr txBox="1"/>
          <p:nvPr/>
        </p:nvSpPr>
        <p:spPr>
          <a:xfrm>
            <a:off x="6206169" y="6209686"/>
            <a:ext cx="718466" cy="246221"/>
          </a:xfrm>
          <a:prstGeom prst="rect">
            <a:avLst/>
          </a:prstGeom>
          <a:noFill/>
        </p:spPr>
        <p:txBody>
          <a:bodyPr wrap="none" rtlCol="0">
            <a:spAutoFit/>
          </a:bodyPr>
          <a:lstStyle/>
          <a:p>
            <a:r>
              <a:rPr lang="en-GB" sz="1000" dirty="0">
                <a:solidFill>
                  <a:schemeClr val="tx2"/>
                </a:solidFill>
              </a:rPr>
              <a:t>n=12,347</a:t>
            </a:r>
          </a:p>
        </p:txBody>
      </p:sp>
      <p:sp>
        <p:nvSpPr>
          <p:cNvPr id="24" name="TextBox 23">
            <a:extLst>
              <a:ext uri="{FF2B5EF4-FFF2-40B4-BE49-F238E27FC236}">
                <a16:creationId xmlns:a16="http://schemas.microsoft.com/office/drawing/2014/main" id="{22756B20-559B-4910-B791-E3099186523C}"/>
              </a:ext>
            </a:extLst>
          </p:cNvPr>
          <p:cNvSpPr txBox="1"/>
          <p:nvPr/>
        </p:nvSpPr>
        <p:spPr>
          <a:xfrm>
            <a:off x="7194953" y="6209686"/>
            <a:ext cx="542136" cy="246221"/>
          </a:xfrm>
          <a:prstGeom prst="rect">
            <a:avLst/>
          </a:prstGeom>
          <a:noFill/>
        </p:spPr>
        <p:txBody>
          <a:bodyPr wrap="none" rtlCol="0">
            <a:spAutoFit/>
          </a:bodyPr>
          <a:lstStyle/>
          <a:p>
            <a:r>
              <a:rPr lang="en-GB" sz="1000" dirty="0">
                <a:solidFill>
                  <a:schemeClr val="tx2"/>
                </a:solidFill>
              </a:rPr>
              <a:t>n=507</a:t>
            </a:r>
          </a:p>
        </p:txBody>
      </p:sp>
      <p:sp>
        <p:nvSpPr>
          <p:cNvPr id="25" name="TextBox 24">
            <a:extLst>
              <a:ext uri="{FF2B5EF4-FFF2-40B4-BE49-F238E27FC236}">
                <a16:creationId xmlns:a16="http://schemas.microsoft.com/office/drawing/2014/main" id="{CE66F299-6319-4D58-AB2E-C357E7799FE0}"/>
              </a:ext>
            </a:extLst>
          </p:cNvPr>
          <p:cNvSpPr txBox="1"/>
          <p:nvPr/>
        </p:nvSpPr>
        <p:spPr>
          <a:xfrm>
            <a:off x="8142010" y="6209686"/>
            <a:ext cx="542136" cy="246221"/>
          </a:xfrm>
          <a:prstGeom prst="rect">
            <a:avLst/>
          </a:prstGeom>
          <a:noFill/>
        </p:spPr>
        <p:txBody>
          <a:bodyPr wrap="none" rtlCol="0">
            <a:spAutoFit/>
          </a:bodyPr>
          <a:lstStyle/>
          <a:p>
            <a:r>
              <a:rPr lang="en-GB" sz="1000" dirty="0">
                <a:solidFill>
                  <a:schemeClr val="tx2"/>
                </a:solidFill>
              </a:rPr>
              <a:t>n=359</a:t>
            </a:r>
          </a:p>
        </p:txBody>
      </p:sp>
      <p:sp>
        <p:nvSpPr>
          <p:cNvPr id="26" name="TextBox 25">
            <a:extLst>
              <a:ext uri="{FF2B5EF4-FFF2-40B4-BE49-F238E27FC236}">
                <a16:creationId xmlns:a16="http://schemas.microsoft.com/office/drawing/2014/main" id="{1E8B7B3F-BEBC-4198-BA72-57A0771986E4}"/>
              </a:ext>
            </a:extLst>
          </p:cNvPr>
          <p:cNvSpPr txBox="1"/>
          <p:nvPr/>
        </p:nvSpPr>
        <p:spPr>
          <a:xfrm>
            <a:off x="9025570" y="6209686"/>
            <a:ext cx="542136" cy="246221"/>
          </a:xfrm>
          <a:prstGeom prst="rect">
            <a:avLst/>
          </a:prstGeom>
          <a:noFill/>
        </p:spPr>
        <p:txBody>
          <a:bodyPr wrap="none" rtlCol="0">
            <a:spAutoFit/>
          </a:bodyPr>
          <a:lstStyle/>
          <a:p>
            <a:r>
              <a:rPr lang="en-GB" sz="1000" dirty="0">
                <a:solidFill>
                  <a:schemeClr val="tx2"/>
                </a:solidFill>
              </a:rPr>
              <a:t>n=164</a:t>
            </a:r>
          </a:p>
        </p:txBody>
      </p:sp>
      <p:sp>
        <p:nvSpPr>
          <p:cNvPr id="27" name="TextBox 26">
            <a:extLst>
              <a:ext uri="{FF2B5EF4-FFF2-40B4-BE49-F238E27FC236}">
                <a16:creationId xmlns:a16="http://schemas.microsoft.com/office/drawing/2014/main" id="{B63D5D92-AF63-4DFD-8F76-E261B653DA04}"/>
              </a:ext>
            </a:extLst>
          </p:cNvPr>
          <p:cNvSpPr txBox="1"/>
          <p:nvPr/>
        </p:nvSpPr>
        <p:spPr>
          <a:xfrm>
            <a:off x="9892799" y="6203336"/>
            <a:ext cx="647934" cy="246221"/>
          </a:xfrm>
          <a:prstGeom prst="rect">
            <a:avLst/>
          </a:prstGeom>
          <a:noFill/>
        </p:spPr>
        <p:txBody>
          <a:bodyPr wrap="none" rtlCol="0">
            <a:spAutoFit/>
          </a:bodyPr>
          <a:lstStyle/>
          <a:p>
            <a:r>
              <a:rPr lang="en-GB" sz="1000" dirty="0">
                <a:solidFill>
                  <a:schemeClr val="tx2"/>
                </a:solidFill>
              </a:rPr>
              <a:t>n=1,952</a:t>
            </a:r>
          </a:p>
        </p:txBody>
      </p:sp>
      <p:sp>
        <p:nvSpPr>
          <p:cNvPr id="28" name="TextBox 27">
            <a:extLst>
              <a:ext uri="{FF2B5EF4-FFF2-40B4-BE49-F238E27FC236}">
                <a16:creationId xmlns:a16="http://schemas.microsoft.com/office/drawing/2014/main" id="{93FDEA7B-579D-4880-BCCB-56FFFA76E5BF}"/>
              </a:ext>
            </a:extLst>
          </p:cNvPr>
          <p:cNvSpPr txBox="1"/>
          <p:nvPr/>
        </p:nvSpPr>
        <p:spPr>
          <a:xfrm>
            <a:off x="10794498" y="6209686"/>
            <a:ext cx="647934" cy="246221"/>
          </a:xfrm>
          <a:prstGeom prst="rect">
            <a:avLst/>
          </a:prstGeom>
          <a:noFill/>
        </p:spPr>
        <p:txBody>
          <a:bodyPr wrap="none" rtlCol="0">
            <a:spAutoFit/>
          </a:bodyPr>
          <a:lstStyle/>
          <a:p>
            <a:r>
              <a:rPr lang="en-GB" sz="1000" dirty="0">
                <a:solidFill>
                  <a:schemeClr val="tx2"/>
                </a:solidFill>
              </a:rPr>
              <a:t>n=4,196</a:t>
            </a:r>
          </a:p>
        </p:txBody>
      </p:sp>
    </p:spTree>
    <p:extLst>
      <p:ext uri="{BB962C8B-B14F-4D97-AF65-F5344CB8AC3E}">
        <p14:creationId xmlns:p14="http://schemas.microsoft.com/office/powerpoint/2010/main" val="309195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F783D3AA-EB6B-4DD9-978F-03686CB56414}"/>
              </a:ext>
            </a:extLst>
          </p:cNvPr>
          <p:cNvGraphicFramePr>
            <a:graphicFrameLocks noGrp="1"/>
          </p:cNvGraphicFramePr>
          <p:nvPr>
            <p:ph type="chart" sz="quarter" idx="14"/>
            <p:extLst>
              <p:ext uri="{D42A27DB-BD31-4B8C-83A1-F6EECF244321}">
                <p14:modId xmlns:p14="http://schemas.microsoft.com/office/powerpoint/2010/main" val="3312696074"/>
              </p:ext>
            </p:extLst>
          </p:nvPr>
        </p:nvGraphicFramePr>
        <p:xfrm>
          <a:off x="687107" y="1880914"/>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590783C1-3C2B-4E1E-AF2B-A397C433A015}"/>
              </a:ext>
            </a:extLst>
          </p:cNvPr>
          <p:cNvSpPr>
            <a:spLocks noGrp="1"/>
          </p:cNvSpPr>
          <p:nvPr>
            <p:ph type="title"/>
          </p:nvPr>
        </p:nvSpPr>
        <p:spPr/>
        <p:txBody>
          <a:bodyPr/>
          <a:lstStyle/>
          <a:p>
            <a:r>
              <a:rPr lang="en-GB" dirty="0"/>
              <a:t>Actions PER thousand</a:t>
            </a:r>
          </a:p>
        </p:txBody>
      </p:sp>
      <p:sp>
        <p:nvSpPr>
          <p:cNvPr id="4" name="Slide Number Placeholder 3">
            <a:extLst>
              <a:ext uri="{FF2B5EF4-FFF2-40B4-BE49-F238E27FC236}">
                <a16:creationId xmlns:a16="http://schemas.microsoft.com/office/drawing/2014/main" id="{2A44F627-0E40-484E-8134-BFE22F69C0F3}"/>
              </a:ext>
            </a:extLst>
          </p:cNvPr>
          <p:cNvSpPr>
            <a:spLocks noGrp="1"/>
          </p:cNvSpPr>
          <p:nvPr>
            <p:ph type="sldNum" sz="quarter" idx="10"/>
          </p:nvPr>
        </p:nvSpPr>
        <p:spPr/>
        <p:txBody>
          <a:bodyPr/>
          <a:lstStyle/>
          <a:p>
            <a:fld id="{887360FE-02F5-4392-9C12-7D03F05745BB}" type="slidenum">
              <a:rPr lang="en-GB" smtClean="0"/>
              <a:pPr/>
              <a:t>16</a:t>
            </a:fld>
            <a:endParaRPr lang="en-GB" dirty="0"/>
          </a:p>
        </p:txBody>
      </p:sp>
      <p:sp>
        <p:nvSpPr>
          <p:cNvPr id="5" name="Text Placeholder 4">
            <a:extLst>
              <a:ext uri="{FF2B5EF4-FFF2-40B4-BE49-F238E27FC236}">
                <a16:creationId xmlns:a16="http://schemas.microsoft.com/office/drawing/2014/main" id="{95A5872C-5D66-4F0F-B31B-149DE75347FE}"/>
              </a:ext>
            </a:extLst>
          </p:cNvPr>
          <p:cNvSpPr>
            <a:spLocks noGrp="1"/>
          </p:cNvSpPr>
          <p:nvPr>
            <p:ph type="body" sz="quarter" idx="11"/>
          </p:nvPr>
        </p:nvSpPr>
        <p:spPr/>
        <p:txBody>
          <a:bodyPr/>
          <a:lstStyle/>
          <a:p>
            <a:r>
              <a:rPr lang="en-GB" dirty="0"/>
              <a:t>For general mail there is considerable discussion and online behaviours</a:t>
            </a:r>
          </a:p>
        </p:txBody>
      </p:sp>
      <p:sp>
        <p:nvSpPr>
          <p:cNvPr id="9" name="TextBox 8">
            <a:extLst>
              <a:ext uri="{FF2B5EF4-FFF2-40B4-BE49-F238E27FC236}">
                <a16:creationId xmlns:a16="http://schemas.microsoft.com/office/drawing/2014/main" id="{E376B3AD-2CEE-44DB-9ADF-ACFE114E1DFF}"/>
              </a:ext>
            </a:extLst>
          </p:cNvPr>
          <p:cNvSpPr txBox="1"/>
          <p:nvPr/>
        </p:nvSpPr>
        <p:spPr>
          <a:xfrm>
            <a:off x="4456253" y="1920571"/>
            <a:ext cx="3454792" cy="369332"/>
          </a:xfrm>
          <a:prstGeom prst="rect">
            <a:avLst/>
          </a:prstGeom>
          <a:noFill/>
        </p:spPr>
        <p:txBody>
          <a:bodyPr wrap="none" rtlCol="0">
            <a:spAutoFit/>
          </a:bodyPr>
          <a:lstStyle/>
          <a:p>
            <a:r>
              <a:rPr lang="en-GB" dirty="0"/>
              <a:t>Actions per thousand mail items</a:t>
            </a:r>
          </a:p>
        </p:txBody>
      </p:sp>
    </p:spTree>
    <p:extLst>
      <p:ext uri="{BB962C8B-B14F-4D97-AF65-F5344CB8AC3E}">
        <p14:creationId xmlns:p14="http://schemas.microsoft.com/office/powerpoint/2010/main" val="3726834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F783D3AA-EB6B-4DD9-978F-03686CB56414}"/>
              </a:ext>
            </a:extLst>
          </p:cNvPr>
          <p:cNvGraphicFramePr>
            <a:graphicFrameLocks noGrp="1"/>
          </p:cNvGraphicFramePr>
          <p:nvPr>
            <p:ph type="chart" sz="quarter" idx="14"/>
            <p:extLst>
              <p:ext uri="{D42A27DB-BD31-4B8C-83A1-F6EECF244321}">
                <p14:modId xmlns:p14="http://schemas.microsoft.com/office/powerpoint/2010/main" val="915705714"/>
              </p:ext>
            </p:extLst>
          </p:nvPr>
        </p:nvGraphicFramePr>
        <p:xfrm>
          <a:off x="687107" y="1880914"/>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590783C1-3C2B-4E1E-AF2B-A397C433A015}"/>
              </a:ext>
            </a:extLst>
          </p:cNvPr>
          <p:cNvSpPr>
            <a:spLocks noGrp="1"/>
          </p:cNvSpPr>
          <p:nvPr>
            <p:ph type="title"/>
          </p:nvPr>
        </p:nvSpPr>
        <p:spPr/>
        <p:txBody>
          <a:bodyPr/>
          <a:lstStyle/>
          <a:p>
            <a:r>
              <a:rPr lang="en-GB" dirty="0"/>
              <a:t>Actions for thousand</a:t>
            </a:r>
          </a:p>
        </p:txBody>
      </p:sp>
      <p:sp>
        <p:nvSpPr>
          <p:cNvPr id="4" name="Slide Number Placeholder 3">
            <a:extLst>
              <a:ext uri="{FF2B5EF4-FFF2-40B4-BE49-F238E27FC236}">
                <a16:creationId xmlns:a16="http://schemas.microsoft.com/office/drawing/2014/main" id="{2A44F627-0E40-484E-8134-BFE22F69C0F3}"/>
              </a:ext>
            </a:extLst>
          </p:cNvPr>
          <p:cNvSpPr>
            <a:spLocks noGrp="1"/>
          </p:cNvSpPr>
          <p:nvPr>
            <p:ph type="sldNum" sz="quarter" idx="10"/>
          </p:nvPr>
        </p:nvSpPr>
        <p:spPr/>
        <p:txBody>
          <a:bodyPr/>
          <a:lstStyle/>
          <a:p>
            <a:fld id="{887360FE-02F5-4392-9C12-7D03F05745BB}" type="slidenum">
              <a:rPr lang="en-GB" smtClean="0"/>
              <a:pPr/>
              <a:t>17</a:t>
            </a:fld>
            <a:endParaRPr lang="en-GB" dirty="0"/>
          </a:p>
        </p:txBody>
      </p:sp>
      <p:sp>
        <p:nvSpPr>
          <p:cNvPr id="5" name="Text Placeholder 4">
            <a:extLst>
              <a:ext uri="{FF2B5EF4-FFF2-40B4-BE49-F238E27FC236}">
                <a16:creationId xmlns:a16="http://schemas.microsoft.com/office/drawing/2014/main" id="{95A5872C-5D66-4F0F-B31B-149DE75347FE}"/>
              </a:ext>
            </a:extLst>
          </p:cNvPr>
          <p:cNvSpPr>
            <a:spLocks noGrp="1"/>
          </p:cNvSpPr>
          <p:nvPr>
            <p:ph type="body" sz="quarter" idx="11"/>
          </p:nvPr>
        </p:nvSpPr>
        <p:spPr/>
        <p:txBody>
          <a:bodyPr/>
          <a:lstStyle/>
          <a:p>
            <a:r>
              <a:rPr lang="en-GB" dirty="0"/>
              <a:t>Look what happens if financial services mail contains a voucher or coupon – 363 people per thousand use or do something with the information</a:t>
            </a:r>
          </a:p>
        </p:txBody>
      </p:sp>
      <p:sp>
        <p:nvSpPr>
          <p:cNvPr id="9" name="TextBox 8">
            <a:extLst>
              <a:ext uri="{FF2B5EF4-FFF2-40B4-BE49-F238E27FC236}">
                <a16:creationId xmlns:a16="http://schemas.microsoft.com/office/drawing/2014/main" id="{E376B3AD-2CEE-44DB-9ADF-ACFE114E1DFF}"/>
              </a:ext>
            </a:extLst>
          </p:cNvPr>
          <p:cNvSpPr txBox="1"/>
          <p:nvPr/>
        </p:nvSpPr>
        <p:spPr>
          <a:xfrm>
            <a:off x="4456253" y="1724628"/>
            <a:ext cx="3454792" cy="369332"/>
          </a:xfrm>
          <a:prstGeom prst="rect">
            <a:avLst/>
          </a:prstGeom>
          <a:noFill/>
        </p:spPr>
        <p:txBody>
          <a:bodyPr wrap="none" rtlCol="0">
            <a:spAutoFit/>
          </a:bodyPr>
          <a:lstStyle/>
          <a:p>
            <a:r>
              <a:rPr lang="en-GB" dirty="0"/>
              <a:t>Actions per thousand mail items</a:t>
            </a:r>
          </a:p>
        </p:txBody>
      </p:sp>
    </p:spTree>
    <p:extLst>
      <p:ext uri="{BB962C8B-B14F-4D97-AF65-F5344CB8AC3E}">
        <p14:creationId xmlns:p14="http://schemas.microsoft.com/office/powerpoint/2010/main" val="908774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F783D3AA-EB6B-4DD9-978F-03686CB56414}"/>
              </a:ext>
            </a:extLst>
          </p:cNvPr>
          <p:cNvGraphicFramePr>
            <a:graphicFrameLocks noGrp="1"/>
          </p:cNvGraphicFramePr>
          <p:nvPr>
            <p:ph type="chart" sz="quarter" idx="14"/>
            <p:extLst>
              <p:ext uri="{D42A27DB-BD31-4B8C-83A1-F6EECF244321}">
                <p14:modId xmlns:p14="http://schemas.microsoft.com/office/powerpoint/2010/main" val="1032960824"/>
              </p:ext>
            </p:extLst>
          </p:nvPr>
        </p:nvGraphicFramePr>
        <p:xfrm>
          <a:off x="687107" y="1880914"/>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590783C1-3C2B-4E1E-AF2B-A397C433A015}"/>
              </a:ext>
            </a:extLst>
          </p:cNvPr>
          <p:cNvSpPr>
            <a:spLocks noGrp="1"/>
          </p:cNvSpPr>
          <p:nvPr>
            <p:ph type="title"/>
          </p:nvPr>
        </p:nvSpPr>
        <p:spPr/>
        <p:txBody>
          <a:bodyPr/>
          <a:lstStyle/>
          <a:p>
            <a:r>
              <a:rPr lang="en-GB" dirty="0"/>
              <a:t>Actions for thousand</a:t>
            </a:r>
          </a:p>
        </p:txBody>
      </p:sp>
      <p:sp>
        <p:nvSpPr>
          <p:cNvPr id="4" name="Slide Number Placeholder 3">
            <a:extLst>
              <a:ext uri="{FF2B5EF4-FFF2-40B4-BE49-F238E27FC236}">
                <a16:creationId xmlns:a16="http://schemas.microsoft.com/office/drawing/2014/main" id="{2A44F627-0E40-484E-8134-BFE22F69C0F3}"/>
              </a:ext>
            </a:extLst>
          </p:cNvPr>
          <p:cNvSpPr>
            <a:spLocks noGrp="1"/>
          </p:cNvSpPr>
          <p:nvPr>
            <p:ph type="sldNum" sz="quarter" idx="10"/>
          </p:nvPr>
        </p:nvSpPr>
        <p:spPr/>
        <p:txBody>
          <a:bodyPr/>
          <a:lstStyle/>
          <a:p>
            <a:fld id="{887360FE-02F5-4392-9C12-7D03F05745BB}" type="slidenum">
              <a:rPr lang="en-GB" smtClean="0"/>
              <a:pPr/>
              <a:t>18</a:t>
            </a:fld>
            <a:endParaRPr lang="en-GB" dirty="0"/>
          </a:p>
        </p:txBody>
      </p:sp>
      <p:sp>
        <p:nvSpPr>
          <p:cNvPr id="5" name="Text Placeholder 4">
            <a:extLst>
              <a:ext uri="{FF2B5EF4-FFF2-40B4-BE49-F238E27FC236}">
                <a16:creationId xmlns:a16="http://schemas.microsoft.com/office/drawing/2014/main" id="{95A5872C-5D66-4F0F-B31B-149DE75347FE}"/>
              </a:ext>
            </a:extLst>
          </p:cNvPr>
          <p:cNvSpPr>
            <a:spLocks noGrp="1"/>
          </p:cNvSpPr>
          <p:nvPr>
            <p:ph type="body" sz="quarter" idx="11"/>
          </p:nvPr>
        </p:nvSpPr>
        <p:spPr>
          <a:xfrm>
            <a:off x="486000" y="993160"/>
            <a:ext cx="11388219" cy="369332"/>
          </a:xfrm>
        </p:spPr>
        <p:txBody>
          <a:bodyPr/>
          <a:lstStyle/>
          <a:p>
            <a:r>
              <a:rPr lang="en-GB" dirty="0"/>
              <a:t>And mail that might sometimes require discretionary action it is driving very high interactions WITH ONLINE ACTIVITY, discussion and account checking</a:t>
            </a:r>
          </a:p>
        </p:txBody>
      </p:sp>
      <p:sp>
        <p:nvSpPr>
          <p:cNvPr id="9" name="TextBox 8">
            <a:extLst>
              <a:ext uri="{FF2B5EF4-FFF2-40B4-BE49-F238E27FC236}">
                <a16:creationId xmlns:a16="http://schemas.microsoft.com/office/drawing/2014/main" id="{E376B3AD-2CEE-44DB-9ADF-ACFE114E1DFF}"/>
              </a:ext>
            </a:extLst>
          </p:cNvPr>
          <p:cNvSpPr txBox="1"/>
          <p:nvPr/>
        </p:nvSpPr>
        <p:spPr>
          <a:xfrm>
            <a:off x="4456253" y="1724628"/>
            <a:ext cx="3454792" cy="369332"/>
          </a:xfrm>
          <a:prstGeom prst="rect">
            <a:avLst/>
          </a:prstGeom>
          <a:noFill/>
        </p:spPr>
        <p:txBody>
          <a:bodyPr wrap="none" rtlCol="0">
            <a:spAutoFit/>
          </a:bodyPr>
          <a:lstStyle/>
          <a:p>
            <a:r>
              <a:rPr lang="en-GB" dirty="0"/>
              <a:t>Actions per thousand mail items</a:t>
            </a:r>
          </a:p>
        </p:txBody>
      </p:sp>
    </p:spTree>
    <p:extLst>
      <p:ext uri="{BB962C8B-B14F-4D97-AF65-F5344CB8AC3E}">
        <p14:creationId xmlns:p14="http://schemas.microsoft.com/office/powerpoint/2010/main" val="232321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0E89BF-8B1F-486A-B11F-B0982F42CD22}"/>
              </a:ext>
            </a:extLst>
          </p:cNvPr>
          <p:cNvSpPr>
            <a:spLocks noGrp="1"/>
          </p:cNvSpPr>
          <p:nvPr>
            <p:ph type="body" sz="quarter" idx="10"/>
          </p:nvPr>
        </p:nvSpPr>
        <p:spPr/>
        <p:txBody>
          <a:bodyPr/>
          <a:lstStyle/>
          <a:p>
            <a:r>
              <a:rPr lang="en-GB" dirty="0"/>
              <a:t>Who’s mailing right now and what are they sending</a:t>
            </a:r>
          </a:p>
        </p:txBody>
      </p:sp>
    </p:spTree>
    <p:extLst>
      <p:ext uri="{BB962C8B-B14F-4D97-AF65-F5344CB8AC3E}">
        <p14:creationId xmlns:p14="http://schemas.microsoft.com/office/powerpoint/2010/main" val="74114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3544CA-7A21-42A0-A7AE-5607E54BDF49}"/>
              </a:ext>
            </a:extLst>
          </p:cNvPr>
          <p:cNvSpPr>
            <a:spLocks noGrp="1"/>
          </p:cNvSpPr>
          <p:nvPr>
            <p:ph type="body" sz="quarter" idx="10"/>
          </p:nvPr>
        </p:nvSpPr>
        <p:spPr/>
        <p:txBody>
          <a:bodyPr/>
          <a:lstStyle/>
          <a:p>
            <a:r>
              <a:rPr lang="en-GB" dirty="0"/>
              <a:t>What’s been happening in financial services</a:t>
            </a:r>
          </a:p>
        </p:txBody>
      </p:sp>
    </p:spTree>
    <p:extLst>
      <p:ext uri="{BB962C8B-B14F-4D97-AF65-F5344CB8AC3E}">
        <p14:creationId xmlns:p14="http://schemas.microsoft.com/office/powerpoint/2010/main" val="1049885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44E39-5E5D-49D1-B750-5760828C810A}"/>
              </a:ext>
            </a:extLst>
          </p:cNvPr>
          <p:cNvSpPr>
            <a:spLocks noGrp="1"/>
          </p:cNvSpPr>
          <p:nvPr>
            <p:ph type="title"/>
          </p:nvPr>
        </p:nvSpPr>
        <p:spPr/>
        <p:txBody>
          <a:bodyPr>
            <a:normAutofit fontScale="90000"/>
          </a:bodyPr>
          <a:lstStyle/>
          <a:p>
            <a:r>
              <a:rPr lang="en-GB" dirty="0"/>
              <a:t>Halifax savings accounts</a:t>
            </a:r>
          </a:p>
        </p:txBody>
      </p:sp>
      <p:sp>
        <p:nvSpPr>
          <p:cNvPr id="4" name="Text Placeholder 3">
            <a:extLst>
              <a:ext uri="{FF2B5EF4-FFF2-40B4-BE49-F238E27FC236}">
                <a16:creationId xmlns:a16="http://schemas.microsoft.com/office/drawing/2014/main" id="{B90782D5-A1EC-42E9-B295-0F3540D9D65D}"/>
              </a:ext>
            </a:extLst>
          </p:cNvPr>
          <p:cNvSpPr>
            <a:spLocks noGrp="1"/>
          </p:cNvSpPr>
          <p:nvPr>
            <p:ph type="body" sz="quarter" idx="11"/>
          </p:nvPr>
        </p:nvSpPr>
        <p:spPr/>
        <p:txBody>
          <a:bodyPr>
            <a:normAutofit lnSpcReduction="10000"/>
          </a:bodyPr>
          <a:lstStyle/>
          <a:p>
            <a:r>
              <a:rPr lang="en-GB" dirty="0"/>
              <a:t>Useful information about changes to your savings</a:t>
            </a:r>
          </a:p>
        </p:txBody>
      </p:sp>
      <p:sp>
        <p:nvSpPr>
          <p:cNvPr id="5" name="Text Placeholder 4">
            <a:extLst>
              <a:ext uri="{FF2B5EF4-FFF2-40B4-BE49-F238E27FC236}">
                <a16:creationId xmlns:a16="http://schemas.microsoft.com/office/drawing/2014/main" id="{2B09E411-6BDE-44DF-A3D2-3598DCA35C43}"/>
              </a:ext>
            </a:extLst>
          </p:cNvPr>
          <p:cNvSpPr>
            <a:spLocks noGrp="1"/>
          </p:cNvSpPr>
          <p:nvPr>
            <p:ph type="body" sz="quarter" idx="12"/>
          </p:nvPr>
        </p:nvSpPr>
        <p:spPr>
          <a:xfrm>
            <a:off x="486001" y="1800000"/>
            <a:ext cx="5609999" cy="4644000"/>
          </a:xfrm>
        </p:spPr>
        <p:txBody>
          <a:bodyPr>
            <a:normAutofit/>
          </a:bodyPr>
          <a:lstStyle/>
          <a:p>
            <a:pPr>
              <a:spcAft>
                <a:spcPts val="1800"/>
              </a:spcAft>
            </a:pPr>
            <a:r>
              <a:rPr lang="en-US" dirty="0"/>
              <a:t>Halifax writes to savings account holders about changes to interest rates on savings</a:t>
            </a:r>
          </a:p>
          <a:p>
            <a:pPr>
              <a:spcAft>
                <a:spcPts val="1800"/>
              </a:spcAft>
            </a:pPr>
            <a:r>
              <a:rPr lang="en-US" dirty="0"/>
              <a:t>It has a table on the back to show what this will mean to your savings</a:t>
            </a:r>
          </a:p>
          <a:p>
            <a:pPr>
              <a:spcAft>
                <a:spcPts val="1800"/>
              </a:spcAft>
            </a:pPr>
            <a:r>
              <a:rPr lang="en-US" dirty="0"/>
              <a:t>It is clear, concise and factual, setting out the dates and all the information you might need</a:t>
            </a:r>
          </a:p>
          <a:p>
            <a:pPr>
              <a:spcAft>
                <a:spcPts val="1800"/>
              </a:spcAft>
            </a:pPr>
            <a:endParaRPr lang="en-GB" dirty="0"/>
          </a:p>
        </p:txBody>
      </p:sp>
      <p:pic>
        <p:nvPicPr>
          <p:cNvPr id="6" name="Picture 5">
            <a:extLst>
              <a:ext uri="{FF2B5EF4-FFF2-40B4-BE49-F238E27FC236}">
                <a16:creationId xmlns:a16="http://schemas.microsoft.com/office/drawing/2014/main" id="{87173CD1-C67B-40AD-9A1C-E2CC7DD28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320" y="1773186"/>
            <a:ext cx="5376082" cy="4032062"/>
          </a:xfrm>
          <a:prstGeom prst="rect">
            <a:avLst/>
          </a:prstGeom>
        </p:spPr>
      </p:pic>
    </p:spTree>
    <p:extLst>
      <p:ext uri="{BB962C8B-B14F-4D97-AF65-F5344CB8AC3E}">
        <p14:creationId xmlns:p14="http://schemas.microsoft.com/office/powerpoint/2010/main" val="393798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BC70-FB17-4145-B4BD-2F3F53CCE73A}"/>
              </a:ext>
            </a:extLst>
          </p:cNvPr>
          <p:cNvSpPr>
            <a:spLocks noGrp="1"/>
          </p:cNvSpPr>
          <p:nvPr>
            <p:ph type="title"/>
          </p:nvPr>
        </p:nvSpPr>
        <p:spPr/>
        <p:txBody>
          <a:bodyPr/>
          <a:lstStyle/>
          <a:p>
            <a:r>
              <a:rPr lang="en-GB" dirty="0"/>
              <a:t>hsbc</a:t>
            </a:r>
          </a:p>
        </p:txBody>
      </p:sp>
      <p:sp>
        <p:nvSpPr>
          <p:cNvPr id="3" name="Slide Number Placeholder 2">
            <a:extLst>
              <a:ext uri="{FF2B5EF4-FFF2-40B4-BE49-F238E27FC236}">
                <a16:creationId xmlns:a16="http://schemas.microsoft.com/office/drawing/2014/main" id="{B1B2808F-9139-443D-BB7B-A0707D7E8FB3}"/>
              </a:ext>
            </a:extLst>
          </p:cNvPr>
          <p:cNvSpPr>
            <a:spLocks noGrp="1"/>
          </p:cNvSpPr>
          <p:nvPr>
            <p:ph type="sldNum" sz="quarter" idx="10"/>
          </p:nvPr>
        </p:nvSpPr>
        <p:spPr/>
        <p:txBody>
          <a:bodyPr/>
          <a:lstStyle/>
          <a:p>
            <a:fld id="{887360FE-02F5-4392-9C12-7D03F05745BB}" type="slidenum">
              <a:rPr lang="en-GB" smtClean="0"/>
              <a:pPr/>
              <a:t>21</a:t>
            </a:fld>
            <a:endParaRPr lang="en-GB" dirty="0"/>
          </a:p>
        </p:txBody>
      </p:sp>
      <p:sp>
        <p:nvSpPr>
          <p:cNvPr id="4" name="Text Placeholder 3">
            <a:extLst>
              <a:ext uri="{FF2B5EF4-FFF2-40B4-BE49-F238E27FC236}">
                <a16:creationId xmlns:a16="http://schemas.microsoft.com/office/drawing/2014/main" id="{DC5CF50A-6A5D-4430-A21C-129CF04E4CC2}"/>
              </a:ext>
            </a:extLst>
          </p:cNvPr>
          <p:cNvSpPr>
            <a:spLocks noGrp="1"/>
          </p:cNvSpPr>
          <p:nvPr>
            <p:ph type="body" sz="quarter" idx="11"/>
          </p:nvPr>
        </p:nvSpPr>
        <p:spPr/>
        <p:txBody>
          <a:bodyPr/>
          <a:lstStyle/>
          <a:p>
            <a:r>
              <a:rPr lang="en-GB" dirty="0"/>
              <a:t>Helpful letter</a:t>
            </a:r>
          </a:p>
        </p:txBody>
      </p:sp>
      <p:sp>
        <p:nvSpPr>
          <p:cNvPr id="12" name="Text Placeholder 4">
            <a:extLst>
              <a:ext uri="{FF2B5EF4-FFF2-40B4-BE49-F238E27FC236}">
                <a16:creationId xmlns:a16="http://schemas.microsoft.com/office/drawing/2014/main" id="{51976ED4-FF99-4F32-B3B2-A2972D565988}"/>
              </a:ext>
            </a:extLst>
          </p:cNvPr>
          <p:cNvSpPr>
            <a:spLocks noGrp="1"/>
          </p:cNvSpPr>
          <p:nvPr>
            <p:ph type="body" sz="quarter" idx="12"/>
          </p:nvPr>
        </p:nvSpPr>
        <p:spPr>
          <a:xfrm>
            <a:off x="486001" y="1800000"/>
            <a:ext cx="5609999" cy="4644000"/>
          </a:xfrm>
        </p:spPr>
        <p:txBody>
          <a:bodyPr>
            <a:normAutofit/>
          </a:bodyPr>
          <a:lstStyle/>
          <a:p>
            <a:pPr>
              <a:spcAft>
                <a:spcPts val="1800"/>
              </a:spcAft>
            </a:pPr>
            <a:r>
              <a:rPr lang="en-US" dirty="0"/>
              <a:t>HSBC writes to customers to set out how you can get in touch but warning that lines are really busy</a:t>
            </a:r>
          </a:p>
          <a:p>
            <a:pPr>
              <a:spcAft>
                <a:spcPts val="1800"/>
              </a:spcAft>
            </a:pPr>
            <a:r>
              <a:rPr lang="en-US" dirty="0"/>
              <a:t>Therefore they’ve directed people to Digital banking if you can self serve</a:t>
            </a:r>
          </a:p>
          <a:p>
            <a:pPr>
              <a:spcAft>
                <a:spcPts val="1800"/>
              </a:spcAft>
            </a:pPr>
            <a:r>
              <a:rPr lang="en-US" dirty="0"/>
              <a:t>They point people to helpful advice online</a:t>
            </a:r>
          </a:p>
          <a:p>
            <a:pPr>
              <a:spcAft>
                <a:spcPts val="1800"/>
              </a:spcAft>
            </a:pPr>
            <a:r>
              <a:rPr lang="en-US" dirty="0"/>
              <a:t>And they talk about the solutions available if you are struggling with your mortgage</a:t>
            </a:r>
          </a:p>
          <a:p>
            <a:pPr>
              <a:spcAft>
                <a:spcPts val="1800"/>
              </a:spcAft>
            </a:pPr>
            <a:endParaRPr lang="en-US" dirty="0"/>
          </a:p>
          <a:p>
            <a:pPr>
              <a:spcAft>
                <a:spcPts val="1800"/>
              </a:spcAft>
            </a:pPr>
            <a:endParaRPr lang="en-GB" dirty="0"/>
          </a:p>
        </p:txBody>
      </p:sp>
      <p:pic>
        <p:nvPicPr>
          <p:cNvPr id="7" name="Picture 6">
            <a:extLst>
              <a:ext uri="{FF2B5EF4-FFF2-40B4-BE49-F238E27FC236}">
                <a16:creationId xmlns:a16="http://schemas.microsoft.com/office/drawing/2014/main" id="{453F4C3D-1317-49A6-8639-1EAF17F58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166" y="1067166"/>
            <a:ext cx="3827467" cy="5103289"/>
          </a:xfrm>
          <a:prstGeom prst="rect">
            <a:avLst/>
          </a:prstGeom>
        </p:spPr>
      </p:pic>
    </p:spTree>
    <p:extLst>
      <p:ext uri="{BB962C8B-B14F-4D97-AF65-F5344CB8AC3E}">
        <p14:creationId xmlns:p14="http://schemas.microsoft.com/office/powerpoint/2010/main" val="1619044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52DE-4443-4860-A6A2-07A129BD6B49}"/>
              </a:ext>
            </a:extLst>
          </p:cNvPr>
          <p:cNvSpPr>
            <a:spLocks noGrp="1"/>
          </p:cNvSpPr>
          <p:nvPr>
            <p:ph type="title"/>
          </p:nvPr>
        </p:nvSpPr>
        <p:spPr/>
        <p:txBody>
          <a:bodyPr/>
          <a:lstStyle/>
          <a:p>
            <a:r>
              <a:rPr lang="en-GB" dirty="0"/>
              <a:t>Letter from the ceo</a:t>
            </a:r>
          </a:p>
        </p:txBody>
      </p:sp>
      <p:sp>
        <p:nvSpPr>
          <p:cNvPr id="3" name="Slide Number Placeholder 2">
            <a:extLst>
              <a:ext uri="{FF2B5EF4-FFF2-40B4-BE49-F238E27FC236}">
                <a16:creationId xmlns:a16="http://schemas.microsoft.com/office/drawing/2014/main" id="{3CC07CA0-8013-4765-866F-FB7DA50EA500}"/>
              </a:ext>
            </a:extLst>
          </p:cNvPr>
          <p:cNvSpPr>
            <a:spLocks noGrp="1"/>
          </p:cNvSpPr>
          <p:nvPr>
            <p:ph type="sldNum" sz="quarter" idx="10"/>
          </p:nvPr>
        </p:nvSpPr>
        <p:spPr/>
        <p:txBody>
          <a:bodyPr/>
          <a:lstStyle/>
          <a:p>
            <a:fld id="{887360FE-02F5-4392-9C12-7D03F05745BB}" type="slidenum">
              <a:rPr lang="en-GB" smtClean="0"/>
              <a:pPr/>
              <a:t>22</a:t>
            </a:fld>
            <a:endParaRPr lang="en-GB" dirty="0"/>
          </a:p>
        </p:txBody>
      </p:sp>
      <p:sp>
        <p:nvSpPr>
          <p:cNvPr id="4" name="Text Placeholder 3">
            <a:extLst>
              <a:ext uri="{FF2B5EF4-FFF2-40B4-BE49-F238E27FC236}">
                <a16:creationId xmlns:a16="http://schemas.microsoft.com/office/drawing/2014/main" id="{0AC36A97-5EF5-411F-B6A2-C6BB05E3B8E7}"/>
              </a:ext>
            </a:extLst>
          </p:cNvPr>
          <p:cNvSpPr>
            <a:spLocks noGrp="1"/>
          </p:cNvSpPr>
          <p:nvPr>
            <p:ph type="body" sz="quarter" idx="11"/>
          </p:nvPr>
        </p:nvSpPr>
        <p:spPr/>
        <p:txBody>
          <a:bodyPr/>
          <a:lstStyle/>
          <a:p>
            <a:r>
              <a:rPr lang="en-GB" dirty="0"/>
              <a:t>Really reassuring message, nicely written</a:t>
            </a:r>
          </a:p>
        </p:txBody>
      </p:sp>
      <p:sp>
        <p:nvSpPr>
          <p:cNvPr id="5" name="Text Placeholder 4">
            <a:extLst>
              <a:ext uri="{FF2B5EF4-FFF2-40B4-BE49-F238E27FC236}">
                <a16:creationId xmlns:a16="http://schemas.microsoft.com/office/drawing/2014/main" id="{8965E1E3-916B-48B3-AB7E-D6DF30D854E9}"/>
              </a:ext>
            </a:extLst>
          </p:cNvPr>
          <p:cNvSpPr>
            <a:spLocks noGrp="1"/>
          </p:cNvSpPr>
          <p:nvPr>
            <p:ph type="body" sz="quarter" idx="12"/>
          </p:nvPr>
        </p:nvSpPr>
        <p:spPr>
          <a:xfrm>
            <a:off x="486001" y="1800000"/>
            <a:ext cx="5610000" cy="4644000"/>
          </a:xfrm>
        </p:spPr>
        <p:txBody>
          <a:bodyPr/>
          <a:lstStyle/>
          <a:p>
            <a:r>
              <a:rPr lang="en-GB" dirty="0"/>
              <a:t>Send a very clear and reassuring message about how they are carrying on working to ensure that they can continue to service wealth management customers with their needs</a:t>
            </a:r>
          </a:p>
          <a:p>
            <a:r>
              <a:rPr lang="en-GB" dirty="0"/>
              <a:t>They apologise if they take a bit more time to get back to people</a:t>
            </a:r>
          </a:p>
          <a:p>
            <a:r>
              <a:rPr lang="en-GB" dirty="0"/>
              <a:t>They also address how they are looking after staff but they have the infrastructure in place to ensure staff have access to their systems</a:t>
            </a:r>
          </a:p>
        </p:txBody>
      </p:sp>
      <p:pic>
        <p:nvPicPr>
          <p:cNvPr id="9" name="Picture 8">
            <a:extLst>
              <a:ext uri="{FF2B5EF4-FFF2-40B4-BE49-F238E27FC236}">
                <a16:creationId xmlns:a16="http://schemas.microsoft.com/office/drawing/2014/main" id="{AC0EFC85-2BF5-4755-A46D-9BDD9EEA3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543963" y="2316634"/>
            <a:ext cx="4585546" cy="3439160"/>
          </a:xfrm>
          <a:prstGeom prst="rect">
            <a:avLst/>
          </a:prstGeom>
        </p:spPr>
      </p:pic>
    </p:spTree>
    <p:extLst>
      <p:ext uri="{BB962C8B-B14F-4D97-AF65-F5344CB8AC3E}">
        <p14:creationId xmlns:p14="http://schemas.microsoft.com/office/powerpoint/2010/main" val="219317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1893-4CB6-4AEC-8896-ED946272C3FA}"/>
              </a:ext>
            </a:extLst>
          </p:cNvPr>
          <p:cNvSpPr>
            <a:spLocks noGrp="1"/>
          </p:cNvSpPr>
          <p:nvPr>
            <p:ph type="title"/>
          </p:nvPr>
        </p:nvSpPr>
        <p:spPr/>
        <p:txBody>
          <a:bodyPr/>
          <a:lstStyle/>
          <a:p>
            <a:r>
              <a:rPr lang="en-GB" dirty="0"/>
              <a:t>conclusion</a:t>
            </a:r>
          </a:p>
        </p:txBody>
      </p:sp>
      <p:sp>
        <p:nvSpPr>
          <p:cNvPr id="3" name="Slide Number Placeholder 2">
            <a:extLst>
              <a:ext uri="{FF2B5EF4-FFF2-40B4-BE49-F238E27FC236}">
                <a16:creationId xmlns:a16="http://schemas.microsoft.com/office/drawing/2014/main" id="{7B447B9B-0C35-494C-B53F-DF9D32C82B36}"/>
              </a:ext>
            </a:extLst>
          </p:cNvPr>
          <p:cNvSpPr>
            <a:spLocks noGrp="1"/>
          </p:cNvSpPr>
          <p:nvPr>
            <p:ph type="sldNum" sz="quarter" idx="10"/>
          </p:nvPr>
        </p:nvSpPr>
        <p:spPr/>
        <p:txBody>
          <a:bodyPr/>
          <a:lstStyle/>
          <a:p>
            <a:fld id="{887360FE-02F5-4392-9C12-7D03F05745BB}" type="slidenum">
              <a:rPr lang="en-GB" smtClean="0"/>
              <a:pPr/>
              <a:t>23</a:t>
            </a:fld>
            <a:endParaRPr lang="en-GB" dirty="0"/>
          </a:p>
        </p:txBody>
      </p:sp>
      <p:sp>
        <p:nvSpPr>
          <p:cNvPr id="4" name="Text Placeholder 3">
            <a:extLst>
              <a:ext uri="{FF2B5EF4-FFF2-40B4-BE49-F238E27FC236}">
                <a16:creationId xmlns:a16="http://schemas.microsoft.com/office/drawing/2014/main" id="{CE156EFB-4969-42E7-B841-81F52BF13F56}"/>
              </a:ext>
            </a:extLst>
          </p:cNvPr>
          <p:cNvSpPr>
            <a:spLocks noGrp="1"/>
          </p:cNvSpPr>
          <p:nvPr>
            <p:ph type="body" sz="quarter" idx="11"/>
          </p:nvPr>
        </p:nvSpPr>
        <p:spPr/>
        <p:txBody>
          <a:bodyPr/>
          <a:lstStyle/>
          <a:p>
            <a:endParaRPr lang="en-GB" dirty="0"/>
          </a:p>
        </p:txBody>
      </p:sp>
      <p:sp>
        <p:nvSpPr>
          <p:cNvPr id="6" name="Rectangle 5">
            <a:extLst>
              <a:ext uri="{FF2B5EF4-FFF2-40B4-BE49-F238E27FC236}">
                <a16:creationId xmlns:a16="http://schemas.microsoft.com/office/drawing/2014/main" id="{56493A67-5CCB-410B-B94C-D6C8D9B75364}"/>
              </a:ext>
            </a:extLst>
          </p:cNvPr>
          <p:cNvSpPr/>
          <p:nvPr/>
        </p:nvSpPr>
        <p:spPr>
          <a:xfrm>
            <a:off x="8820368" y="2411415"/>
            <a:ext cx="1944000" cy="2771620"/>
          </a:xfrm>
          <a:prstGeom prst="rect">
            <a:avLst/>
          </a:prstGeom>
          <a:solidFill>
            <a:schemeClr val="accent5"/>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b="1" dirty="0">
                <a:solidFill>
                  <a:srgbClr val="FFFFFF"/>
                </a:solidFill>
                <a:latin typeface="Arial" panose="020B0604020202020204" pitchFamily="34" charset="0"/>
                <a:cs typeface="Arial" panose="020B0604020202020204" pitchFamily="34" charset="0"/>
              </a:rPr>
              <a:t>PHYSICAL</a:t>
            </a:r>
          </a:p>
          <a:p>
            <a:pPr algn="ctr">
              <a:spcBef>
                <a:spcPts val="720"/>
              </a:spcBef>
            </a:pPr>
            <a:r>
              <a:rPr lang="en-US" sz="1600" dirty="0">
                <a:solidFill>
                  <a:srgbClr val="FFFFFF"/>
                </a:solidFill>
                <a:latin typeface="Arial" panose="020B0604020202020204" pitchFamily="34" charset="0"/>
                <a:cs typeface="Arial" panose="020B0604020202020204" pitchFamily="34" charset="0"/>
              </a:rPr>
              <a:t>Some brands are using mail to get important customer messages across and reassure their consumers about the situation</a:t>
            </a:r>
          </a:p>
        </p:txBody>
      </p:sp>
      <p:grpSp>
        <p:nvGrpSpPr>
          <p:cNvPr id="7" name="Group 6">
            <a:extLst>
              <a:ext uri="{FF2B5EF4-FFF2-40B4-BE49-F238E27FC236}">
                <a16:creationId xmlns:a16="http://schemas.microsoft.com/office/drawing/2014/main" id="{BA690075-E3A3-4FED-A5C1-E7160AEBE0DE}"/>
              </a:ext>
            </a:extLst>
          </p:cNvPr>
          <p:cNvGrpSpPr/>
          <p:nvPr/>
        </p:nvGrpSpPr>
        <p:grpSpPr>
          <a:xfrm>
            <a:off x="8820366" y="2411418"/>
            <a:ext cx="301962" cy="1082353"/>
            <a:chOff x="7001792" y="2009514"/>
            <a:chExt cx="251635" cy="901961"/>
          </a:xfrm>
        </p:grpSpPr>
        <p:sp>
          <p:nvSpPr>
            <p:cNvPr id="8" name="Triangle 39">
              <a:extLst>
                <a:ext uri="{FF2B5EF4-FFF2-40B4-BE49-F238E27FC236}">
                  <a16:creationId xmlns:a16="http://schemas.microsoft.com/office/drawing/2014/main" id="{106C75E9-1184-4480-917B-F37F7E1D0D7F}"/>
                </a:ext>
              </a:extLst>
            </p:cNvPr>
            <p:cNvSpPr/>
            <p:nvPr/>
          </p:nvSpPr>
          <p:spPr>
            <a:xfrm rot="5400000">
              <a:off x="6676629" y="2334677"/>
              <a:ext cx="901961" cy="251635"/>
            </a:xfrm>
            <a:prstGeom prst="triangl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9" name="Triangle 32">
              <a:extLst>
                <a:ext uri="{FF2B5EF4-FFF2-40B4-BE49-F238E27FC236}">
                  <a16:creationId xmlns:a16="http://schemas.microsoft.com/office/drawing/2014/main" id="{16ECAEF2-0C8D-4D9E-802C-4A2237317B38}"/>
                </a:ext>
              </a:extLst>
            </p:cNvPr>
            <p:cNvSpPr/>
            <p:nvPr/>
          </p:nvSpPr>
          <p:spPr>
            <a:xfrm rot="5400000">
              <a:off x="671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10" name="Rectangle 9">
            <a:extLst>
              <a:ext uri="{FF2B5EF4-FFF2-40B4-BE49-F238E27FC236}">
                <a16:creationId xmlns:a16="http://schemas.microsoft.com/office/drawing/2014/main" id="{FFAA8AF4-8ABF-4084-8392-EEF7803C4E07}"/>
              </a:ext>
            </a:extLst>
          </p:cNvPr>
          <p:cNvSpPr/>
          <p:nvPr/>
        </p:nvSpPr>
        <p:spPr>
          <a:xfrm>
            <a:off x="6876368" y="2411416"/>
            <a:ext cx="1944000" cy="2771620"/>
          </a:xfrm>
          <a:prstGeom prst="rect">
            <a:avLst/>
          </a:prstGeom>
          <a:solidFill>
            <a:schemeClr val="accent4"/>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Bef>
                <a:spcPts val="720"/>
              </a:spcBef>
            </a:pPr>
            <a:r>
              <a:rPr lang="en-US" sz="1600" b="1" dirty="0">
                <a:solidFill>
                  <a:srgbClr val="FFFFFF"/>
                </a:solidFill>
                <a:latin typeface="Arial" panose="020B0604020202020204" pitchFamily="34" charset="0"/>
                <a:cs typeface="Arial" panose="020B0604020202020204" pitchFamily="34" charset="0"/>
              </a:rPr>
              <a:t>COMMERCIAL</a:t>
            </a:r>
            <a:r>
              <a:rPr lang="en-US" sz="2000" b="1" dirty="0">
                <a:solidFill>
                  <a:srgbClr val="FFFFFF"/>
                </a:solidFill>
                <a:latin typeface="Arial" panose="020B0604020202020204" pitchFamily="34" charset="0"/>
                <a:cs typeface="Arial" panose="020B0604020202020204" pitchFamily="34" charset="0"/>
              </a:rPr>
              <a:t> </a:t>
            </a:r>
            <a:r>
              <a:rPr lang="en-US" sz="1600" b="1" dirty="0">
                <a:solidFill>
                  <a:srgbClr val="FFFFFF"/>
                </a:solidFill>
                <a:latin typeface="Arial" panose="020B0604020202020204" pitchFamily="34" charset="0"/>
                <a:cs typeface="Arial" panose="020B0604020202020204" pitchFamily="34" charset="0"/>
              </a:rPr>
              <a:t>ACTIVITY</a:t>
            </a:r>
          </a:p>
          <a:p>
            <a:pPr lvl="0" algn="ctr">
              <a:spcBef>
                <a:spcPts val="720"/>
              </a:spcBef>
            </a:pPr>
            <a:r>
              <a:rPr lang="en-US" sz="1600" dirty="0">
                <a:solidFill>
                  <a:srgbClr val="FFFFFF"/>
                </a:solidFill>
                <a:latin typeface="Arial" panose="020B0604020202020204" pitchFamily="34" charset="0"/>
                <a:cs typeface="Arial" panose="020B0604020202020204" pitchFamily="34" charset="0"/>
              </a:rPr>
              <a:t>Some types of mail drive considerably greater commercial interactions than others, so think about what you mail in these times</a:t>
            </a:r>
            <a:endParaRPr lang="en-GB" sz="1600" dirty="0">
              <a:solidFill>
                <a:srgbClr val="FFFFFF"/>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21733B07-EEB1-4400-95C4-898E634E3325}"/>
              </a:ext>
            </a:extLst>
          </p:cNvPr>
          <p:cNvGrpSpPr/>
          <p:nvPr/>
        </p:nvGrpSpPr>
        <p:grpSpPr>
          <a:xfrm>
            <a:off x="6876367" y="2411418"/>
            <a:ext cx="301962" cy="1082353"/>
            <a:chOff x="5381793" y="2009514"/>
            <a:chExt cx="251635" cy="901961"/>
          </a:xfrm>
        </p:grpSpPr>
        <p:sp>
          <p:nvSpPr>
            <p:cNvPr id="12" name="Triangle 38">
              <a:extLst>
                <a:ext uri="{FF2B5EF4-FFF2-40B4-BE49-F238E27FC236}">
                  <a16:creationId xmlns:a16="http://schemas.microsoft.com/office/drawing/2014/main" id="{5D811FFB-0474-41F2-B38B-40B82A15D7AD}"/>
                </a:ext>
              </a:extLst>
            </p:cNvPr>
            <p:cNvSpPr/>
            <p:nvPr/>
          </p:nvSpPr>
          <p:spPr>
            <a:xfrm rot="5400000">
              <a:off x="5056630" y="2334677"/>
              <a:ext cx="901961" cy="251635"/>
            </a:xfrm>
            <a:prstGeom prst="triangl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13" name="Triangle 33">
              <a:extLst>
                <a:ext uri="{FF2B5EF4-FFF2-40B4-BE49-F238E27FC236}">
                  <a16:creationId xmlns:a16="http://schemas.microsoft.com/office/drawing/2014/main" id="{E79AAABA-E8B0-4D55-9AC7-A6FAA1A3F583}"/>
                </a:ext>
              </a:extLst>
            </p:cNvPr>
            <p:cNvSpPr/>
            <p:nvPr/>
          </p:nvSpPr>
          <p:spPr>
            <a:xfrm rot="5400000">
              <a:off x="5093625"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14" name="Rectangle 13">
            <a:extLst>
              <a:ext uri="{FF2B5EF4-FFF2-40B4-BE49-F238E27FC236}">
                <a16:creationId xmlns:a16="http://schemas.microsoft.com/office/drawing/2014/main" id="{082835DC-4941-4CA6-9D5C-B71A644AF014}"/>
              </a:ext>
            </a:extLst>
          </p:cNvPr>
          <p:cNvSpPr/>
          <p:nvPr/>
        </p:nvSpPr>
        <p:spPr>
          <a:xfrm>
            <a:off x="4932368" y="2411417"/>
            <a:ext cx="1944000" cy="2771620"/>
          </a:xfrm>
          <a:prstGeom prst="rect">
            <a:avLst/>
          </a:prstGeom>
          <a:solidFill>
            <a:schemeClr val="accent3"/>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sz="1600" b="1" dirty="0">
                <a:solidFill>
                  <a:srgbClr val="FFFFFF"/>
                </a:solidFill>
                <a:latin typeface="Arial" panose="020B0604020202020204" pitchFamily="34" charset="0"/>
                <a:cs typeface="Arial" panose="020B0604020202020204" pitchFamily="34" charset="0"/>
              </a:rPr>
              <a:t>EXPOSURE FREQUENCY</a:t>
            </a:r>
          </a:p>
          <a:p>
            <a:pPr algn="ctr">
              <a:spcBef>
                <a:spcPts val="720"/>
              </a:spcBef>
            </a:pPr>
            <a:r>
              <a:rPr lang="en-US" sz="1600" dirty="0">
                <a:solidFill>
                  <a:srgbClr val="FFFFFF"/>
                </a:solidFill>
                <a:latin typeface="Arial" panose="020B0604020202020204" pitchFamily="34" charset="0"/>
                <a:cs typeface="Arial" panose="020B0604020202020204" pitchFamily="34" charset="0"/>
              </a:rPr>
              <a:t>Some types of mail drive considerably higher physical interactions and are revisited up to 5.3 times</a:t>
            </a:r>
            <a:endParaRPr lang="en-GB" sz="1600" dirty="0">
              <a:solidFill>
                <a:srgbClr val="FFFFFF"/>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8272F9D1-C1F5-4833-844A-CD557D87F3D6}"/>
              </a:ext>
            </a:extLst>
          </p:cNvPr>
          <p:cNvGrpSpPr/>
          <p:nvPr/>
        </p:nvGrpSpPr>
        <p:grpSpPr>
          <a:xfrm>
            <a:off x="4932366" y="2411418"/>
            <a:ext cx="301962" cy="1082353"/>
            <a:chOff x="3761792" y="2009514"/>
            <a:chExt cx="251635" cy="901961"/>
          </a:xfrm>
        </p:grpSpPr>
        <p:sp>
          <p:nvSpPr>
            <p:cNvPr id="16" name="Triangle 37">
              <a:extLst>
                <a:ext uri="{FF2B5EF4-FFF2-40B4-BE49-F238E27FC236}">
                  <a16:creationId xmlns:a16="http://schemas.microsoft.com/office/drawing/2014/main" id="{72A4324C-A89E-4A4E-BB1C-29356DFD1383}"/>
                </a:ext>
              </a:extLst>
            </p:cNvPr>
            <p:cNvSpPr/>
            <p:nvPr/>
          </p:nvSpPr>
          <p:spPr>
            <a:xfrm rot="5400000">
              <a:off x="3436629" y="2334677"/>
              <a:ext cx="901961" cy="251635"/>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17" name="Triangle 34">
              <a:extLst>
                <a:ext uri="{FF2B5EF4-FFF2-40B4-BE49-F238E27FC236}">
                  <a16:creationId xmlns:a16="http://schemas.microsoft.com/office/drawing/2014/main" id="{13DDC4F5-D1D5-4DE4-B264-84A3548ED1DC}"/>
                </a:ext>
              </a:extLst>
            </p:cNvPr>
            <p:cNvSpPr/>
            <p:nvPr/>
          </p:nvSpPr>
          <p:spPr>
            <a:xfrm rot="5400000">
              <a:off x="347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18" name="Rectangle 17">
            <a:extLst>
              <a:ext uri="{FF2B5EF4-FFF2-40B4-BE49-F238E27FC236}">
                <a16:creationId xmlns:a16="http://schemas.microsoft.com/office/drawing/2014/main" id="{B689759E-233D-432A-8163-5B230EEE4627}"/>
              </a:ext>
            </a:extLst>
          </p:cNvPr>
          <p:cNvSpPr/>
          <p:nvPr/>
        </p:nvSpPr>
        <p:spPr>
          <a:xfrm>
            <a:off x="2988368" y="2411418"/>
            <a:ext cx="1944000" cy="2771620"/>
          </a:xfrm>
          <a:prstGeom prst="rect">
            <a:avLst/>
          </a:prstGeom>
          <a:solidFill>
            <a:schemeClr val="accent2"/>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sz="1600" b="1" dirty="0">
                <a:solidFill>
                  <a:srgbClr val="FFFFFF"/>
                </a:solidFill>
                <a:latin typeface="Arial" panose="020B0604020202020204" pitchFamily="34" charset="0"/>
                <a:cs typeface="Arial" panose="020B0604020202020204" pitchFamily="34" charset="0"/>
              </a:rPr>
              <a:t>AUDIENCE</a:t>
            </a:r>
            <a:endParaRPr lang="en-US" sz="1400" b="1" dirty="0">
              <a:solidFill>
                <a:srgbClr val="FFFFFF"/>
              </a:solidFill>
              <a:latin typeface="Arial" panose="020B0604020202020204" pitchFamily="34" charset="0"/>
              <a:cs typeface="Arial" panose="020B0604020202020204" pitchFamily="34" charset="0"/>
            </a:endParaRPr>
          </a:p>
          <a:p>
            <a:pPr algn="ctr">
              <a:spcBef>
                <a:spcPts val="720"/>
              </a:spcBef>
            </a:pPr>
            <a:r>
              <a:rPr lang="en-US" sz="1600" dirty="0">
                <a:solidFill>
                  <a:srgbClr val="FFFFFF"/>
                </a:solidFill>
                <a:latin typeface="Arial" panose="020B0604020202020204" pitchFamily="34" charset="0"/>
                <a:cs typeface="Arial" panose="020B0604020202020204" pitchFamily="34" charset="0"/>
              </a:rPr>
              <a:t>There are certain audiences who over-index with mail exposure frequency by a big margin</a:t>
            </a:r>
            <a:endParaRPr lang="en-GB" sz="1600" dirty="0">
              <a:solidFill>
                <a:srgbClr val="FFFFFF"/>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EE4C8130-6881-494B-A75F-5F2AE39CF888}"/>
              </a:ext>
            </a:extLst>
          </p:cNvPr>
          <p:cNvGrpSpPr/>
          <p:nvPr/>
        </p:nvGrpSpPr>
        <p:grpSpPr>
          <a:xfrm>
            <a:off x="2988364" y="2411418"/>
            <a:ext cx="301962" cy="1082353"/>
            <a:chOff x="2141790" y="2009514"/>
            <a:chExt cx="251635" cy="901961"/>
          </a:xfrm>
        </p:grpSpPr>
        <p:sp>
          <p:nvSpPr>
            <p:cNvPr id="20" name="Triangle 36">
              <a:extLst>
                <a:ext uri="{FF2B5EF4-FFF2-40B4-BE49-F238E27FC236}">
                  <a16:creationId xmlns:a16="http://schemas.microsoft.com/office/drawing/2014/main" id="{E56ADEBC-37FE-42C7-A3C8-BAC5178981DB}"/>
                </a:ext>
              </a:extLst>
            </p:cNvPr>
            <p:cNvSpPr/>
            <p:nvPr/>
          </p:nvSpPr>
          <p:spPr>
            <a:xfrm rot="5400000">
              <a:off x="1816627" y="2334677"/>
              <a:ext cx="901961" cy="251635"/>
            </a:xfrm>
            <a:prstGeom prst="triangl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21" name="Triangle 35">
              <a:extLst>
                <a:ext uri="{FF2B5EF4-FFF2-40B4-BE49-F238E27FC236}">
                  <a16:creationId xmlns:a16="http://schemas.microsoft.com/office/drawing/2014/main" id="{91860DE4-37B5-4E5C-B46A-0002724125EB}"/>
                </a:ext>
              </a:extLst>
            </p:cNvPr>
            <p:cNvSpPr/>
            <p:nvPr/>
          </p:nvSpPr>
          <p:spPr>
            <a:xfrm rot="5400000">
              <a:off x="185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22" name="Rectangle 21">
            <a:extLst>
              <a:ext uri="{FF2B5EF4-FFF2-40B4-BE49-F238E27FC236}">
                <a16:creationId xmlns:a16="http://schemas.microsoft.com/office/drawing/2014/main" id="{F755B99E-E260-4519-B3D5-963D0741E41E}"/>
              </a:ext>
            </a:extLst>
          </p:cNvPr>
          <p:cNvSpPr/>
          <p:nvPr/>
        </p:nvSpPr>
        <p:spPr>
          <a:xfrm>
            <a:off x="1044368" y="2411418"/>
            <a:ext cx="1944000" cy="2771621"/>
          </a:xfrm>
          <a:prstGeom prst="rect">
            <a:avLst/>
          </a:prstGeom>
          <a:solidFill>
            <a:schemeClr val="accent1"/>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sz="1600" b="1" dirty="0">
                <a:solidFill>
                  <a:srgbClr val="FFFFFF"/>
                </a:solidFill>
                <a:latin typeface="Arial" panose="020B0604020202020204" pitchFamily="34" charset="0"/>
                <a:cs typeface="Arial" panose="020B0604020202020204" pitchFamily="34" charset="0"/>
              </a:rPr>
              <a:t>FINANCIAL SERVICES</a:t>
            </a:r>
            <a:endParaRPr lang="en-US" b="1" dirty="0">
              <a:solidFill>
                <a:srgbClr val="FFFFFF"/>
              </a:solidFill>
              <a:latin typeface="Arial" panose="020B0604020202020204" pitchFamily="34" charset="0"/>
              <a:cs typeface="Arial" panose="020B0604020202020204" pitchFamily="34" charset="0"/>
            </a:endParaRPr>
          </a:p>
          <a:p>
            <a:pPr algn="ctr">
              <a:spcBef>
                <a:spcPts val="720"/>
              </a:spcBef>
            </a:pPr>
            <a:r>
              <a:rPr lang="en-US" sz="1600" dirty="0">
                <a:solidFill>
                  <a:srgbClr val="FFFFFF"/>
                </a:solidFill>
                <a:latin typeface="Arial" panose="020B0604020202020204" pitchFamily="34" charset="0"/>
                <a:cs typeface="Arial" panose="020B0604020202020204" pitchFamily="34" charset="0"/>
              </a:rPr>
              <a:t>It is a fast moving picture and people, whilst slightly less worried consumers are still concerned about the economy and their finances</a:t>
            </a:r>
            <a:endParaRPr lang="en-GB" sz="1600" dirty="0">
              <a:solidFill>
                <a:srgbClr val="FFFF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8B911C83-7271-469A-B87C-89AC111F42C2}"/>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3548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ppt_x</p:attrName>
                                        </p:attrNameLst>
                                      </p:cBhvr>
                                      <p:tavLst>
                                        <p:tav tm="0">
                                          <p:val>
                                            <p:strVal val="#ppt_x-#ppt_w*1.125000"/>
                                          </p:val>
                                        </p:tav>
                                        <p:tav tm="100000">
                                          <p:val>
                                            <p:strVal val="#ppt_x"/>
                                          </p:val>
                                        </p:tav>
                                      </p:tavLst>
                                    </p:anim>
                                    <p:animEffect transition="in" filter="wipe(right)">
                                      <p:cBhvr>
                                        <p:cTn id="12" dur="500"/>
                                        <p:tgtEl>
                                          <p:spTgt spid="18"/>
                                        </p:tgtEl>
                                      </p:cBhvr>
                                    </p:animEffect>
                                  </p:childTnLst>
                                </p:cTn>
                              </p:par>
                              <p:par>
                                <p:cTn id="13" presetID="12" presetClass="entr" presetSubtype="8" fill="hold" nodeType="withEffect">
                                  <p:stCondLst>
                                    <p:cond delay="4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par>
                                <p:cTn id="17" presetID="12" presetClass="entr" presetSubtype="8" fill="hold" grpId="0" nodeType="withEffect">
                                  <p:stCondLst>
                                    <p:cond delay="4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nodeType="withEffect">
                                  <p:stCondLst>
                                    <p:cond delay="8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ppt_x</p:attrName>
                                        </p:attrNameLst>
                                      </p:cBhvr>
                                      <p:tavLst>
                                        <p:tav tm="0">
                                          <p:val>
                                            <p:strVal val="#ppt_x-#ppt_w*1.125000"/>
                                          </p:val>
                                        </p:tav>
                                        <p:tav tm="100000">
                                          <p:val>
                                            <p:strVal val="#ppt_x"/>
                                          </p:val>
                                        </p:tav>
                                      </p:tavLst>
                                    </p:anim>
                                    <p:animEffect transition="in" filter="wipe(right)">
                                      <p:cBhvr>
                                        <p:cTn id="24" dur="500"/>
                                        <p:tgtEl>
                                          <p:spTgt spid="11"/>
                                        </p:tgtEl>
                                      </p:cBhvr>
                                    </p:animEffect>
                                  </p:childTnLst>
                                </p:cTn>
                              </p:par>
                              <p:par>
                                <p:cTn id="25" presetID="12" presetClass="entr" presetSubtype="8" fill="hold" grpId="0" nodeType="withEffect">
                                  <p:stCondLst>
                                    <p:cond delay="8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ppt_x</p:attrName>
                                        </p:attrNameLst>
                                      </p:cBhvr>
                                      <p:tavLst>
                                        <p:tav tm="0">
                                          <p:val>
                                            <p:strVal val="#ppt_x-#ppt_w*1.125000"/>
                                          </p:val>
                                        </p:tav>
                                        <p:tav tm="100000">
                                          <p:val>
                                            <p:strVal val="#ppt_x"/>
                                          </p:val>
                                        </p:tav>
                                      </p:tavLst>
                                    </p:anim>
                                    <p:animEffect transition="in" filter="wipe(right)">
                                      <p:cBhvr>
                                        <p:cTn id="28" dur="500"/>
                                        <p:tgtEl>
                                          <p:spTgt spid="10"/>
                                        </p:tgtEl>
                                      </p:cBhvr>
                                    </p:animEffect>
                                  </p:childTnLst>
                                </p:cTn>
                              </p:par>
                              <p:par>
                                <p:cTn id="29" presetID="12" presetClass="entr" presetSubtype="8" fill="hold" nodeType="withEffect">
                                  <p:stCondLst>
                                    <p:cond delay="12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ppt_x</p:attrName>
                                        </p:attrNameLst>
                                      </p:cBhvr>
                                      <p:tavLst>
                                        <p:tav tm="0">
                                          <p:val>
                                            <p:strVal val="#ppt_x-#ppt_w*1.125000"/>
                                          </p:val>
                                        </p:tav>
                                        <p:tav tm="100000">
                                          <p:val>
                                            <p:strVal val="#ppt_x"/>
                                          </p:val>
                                        </p:tav>
                                      </p:tavLst>
                                    </p:anim>
                                    <p:animEffect transition="in" filter="wipe(righ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E834FD-EDDD-4B70-BBCF-2950E13656E3}"/>
              </a:ext>
            </a:extLst>
          </p:cNvPr>
          <p:cNvSpPr>
            <a:spLocks noGrp="1"/>
          </p:cNvSpPr>
          <p:nvPr>
            <p:ph type="body" sz="quarter" idx="15"/>
          </p:nvPr>
        </p:nvSpPr>
        <p:spPr/>
        <p:txBody>
          <a:bodyPr/>
          <a:lstStyle/>
          <a:p>
            <a:endParaRPr lang="en-GB" dirty="0"/>
          </a:p>
        </p:txBody>
      </p:sp>
      <p:sp>
        <p:nvSpPr>
          <p:cNvPr id="6" name="Text Placeholder 5">
            <a:extLst>
              <a:ext uri="{FF2B5EF4-FFF2-40B4-BE49-F238E27FC236}">
                <a16:creationId xmlns:a16="http://schemas.microsoft.com/office/drawing/2014/main" id="{663CCCEF-1B92-414D-9112-E056A220BF87}"/>
              </a:ext>
            </a:extLst>
          </p:cNvPr>
          <p:cNvSpPr>
            <a:spLocks noGrp="1"/>
          </p:cNvSpPr>
          <p:nvPr>
            <p:ph type="body" sz="quarter" idx="11"/>
          </p:nvPr>
        </p:nvSpPr>
        <p:spPr/>
        <p:txBody>
          <a:bodyPr/>
          <a:lstStyle/>
          <a:p>
            <a:endParaRPr lang="en-GB" dirty="0"/>
          </a:p>
        </p:txBody>
      </p:sp>
      <p:sp>
        <p:nvSpPr>
          <p:cNvPr id="7" name="Text Placeholder 6">
            <a:extLst>
              <a:ext uri="{FF2B5EF4-FFF2-40B4-BE49-F238E27FC236}">
                <a16:creationId xmlns:a16="http://schemas.microsoft.com/office/drawing/2014/main" id="{3CA55AC9-1C23-460C-9591-533B58D59732}"/>
              </a:ext>
            </a:extLst>
          </p:cNvPr>
          <p:cNvSpPr>
            <a:spLocks noGrp="1"/>
          </p:cNvSpPr>
          <p:nvPr>
            <p:ph type="body" sz="quarter" idx="12"/>
          </p:nvPr>
        </p:nvSpPr>
        <p:spPr/>
        <p:txBody>
          <a:bodyPr/>
          <a:lstStyle/>
          <a:p>
            <a:endParaRPr lang="en-GB" dirty="0"/>
          </a:p>
        </p:txBody>
      </p:sp>
      <p:sp>
        <p:nvSpPr>
          <p:cNvPr id="8" name="Text Placeholder 7">
            <a:extLst>
              <a:ext uri="{FF2B5EF4-FFF2-40B4-BE49-F238E27FC236}">
                <a16:creationId xmlns:a16="http://schemas.microsoft.com/office/drawing/2014/main" id="{16087D15-C252-41AA-BA1A-BB48E63A79ED}"/>
              </a:ext>
            </a:extLst>
          </p:cNvPr>
          <p:cNvSpPr>
            <a:spLocks noGrp="1"/>
          </p:cNvSpPr>
          <p:nvPr>
            <p:ph type="body" sz="quarter" idx="13"/>
          </p:nvPr>
        </p:nvSpPr>
        <p:spPr/>
        <p:txBody>
          <a:bodyPr/>
          <a:lstStyle/>
          <a:p>
            <a:endParaRPr lang="en-GB" dirty="0"/>
          </a:p>
        </p:txBody>
      </p:sp>
      <p:sp>
        <p:nvSpPr>
          <p:cNvPr id="9" name="Text Placeholder 8">
            <a:extLst>
              <a:ext uri="{FF2B5EF4-FFF2-40B4-BE49-F238E27FC236}">
                <a16:creationId xmlns:a16="http://schemas.microsoft.com/office/drawing/2014/main" id="{1D8D1885-3163-418D-8CEB-2C6CBEEC3B4E}"/>
              </a:ext>
            </a:extLst>
          </p:cNvPr>
          <p:cNvSpPr>
            <a:spLocks noGrp="1"/>
          </p:cNvSpPr>
          <p:nvPr>
            <p:ph type="body" sz="quarter" idx="14"/>
          </p:nvPr>
        </p:nvSpPr>
        <p:spPr/>
        <p:txBody>
          <a:bodyPr/>
          <a:lstStyle/>
          <a:p>
            <a:endParaRPr lang="en-GB" dirty="0"/>
          </a:p>
        </p:txBody>
      </p:sp>
      <p:sp>
        <p:nvSpPr>
          <p:cNvPr id="3" name="Slide Number Placeholder 2">
            <a:extLst>
              <a:ext uri="{FF2B5EF4-FFF2-40B4-BE49-F238E27FC236}">
                <a16:creationId xmlns:a16="http://schemas.microsoft.com/office/drawing/2014/main" id="{380861AE-2F14-4EDB-9B9D-03116D231096}"/>
              </a:ext>
            </a:extLst>
          </p:cNvPr>
          <p:cNvSpPr>
            <a:spLocks noGrp="1"/>
          </p:cNvSpPr>
          <p:nvPr>
            <p:ph type="sldNum" sz="quarter" idx="4294967295"/>
          </p:nvPr>
        </p:nvSpPr>
        <p:spPr>
          <a:xfrm>
            <a:off x="11419309" y="6443663"/>
            <a:ext cx="425450" cy="179387"/>
          </a:xfrm>
          <a:prstGeom prst="rect">
            <a:avLst/>
          </a:prstGeom>
        </p:spPr>
        <p:txBody>
          <a:bodyPr lIns="0" tIns="0" rIns="0" bIns="0"/>
          <a:lstStyle/>
          <a:p>
            <a:pPr algn="r"/>
            <a:fld id="{887360FE-02F5-4392-9C12-7D03F05745BB}" type="slidenum">
              <a:rPr lang="en-GB" sz="1200" cap="all">
                <a:solidFill>
                  <a:schemeClr val="bg1">
                    <a:lumMod val="50000"/>
                  </a:schemeClr>
                </a:solidFill>
                <a:latin typeface="Arial" panose="020B0604020202020204" pitchFamily="34" charset="0"/>
              </a:rPr>
              <a:pPr algn="r"/>
              <a:t>24</a:t>
            </a:fld>
            <a:endParaRPr lang="en-GB" sz="1200" cap="all" dirty="0">
              <a:solidFill>
                <a:schemeClr val="bg1">
                  <a:lumMod val="50000"/>
                </a:schemeClr>
              </a:solidFill>
              <a:latin typeface="Arial" panose="020B0604020202020204" pitchFamily="34" charset="0"/>
            </a:endParaRPr>
          </a:p>
        </p:txBody>
      </p:sp>
      <p:sp>
        <p:nvSpPr>
          <p:cNvPr id="11" name="Rectangle 10">
            <a:extLst>
              <a:ext uri="{FF2B5EF4-FFF2-40B4-BE49-F238E27FC236}">
                <a16:creationId xmlns:a16="http://schemas.microsoft.com/office/drawing/2014/main" id="{C04D833E-DEFE-468C-9771-33C8A73E83D4}"/>
              </a:ext>
            </a:extLst>
          </p:cNvPr>
          <p:cNvSpPr/>
          <p:nvPr/>
        </p:nvSpPr>
        <p:spPr>
          <a:xfrm>
            <a:off x="1921396" y="5578997"/>
            <a:ext cx="1608881" cy="9491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HERE</a:t>
            </a:r>
          </a:p>
        </p:txBody>
      </p:sp>
    </p:spTree>
    <p:extLst>
      <p:ext uri="{BB962C8B-B14F-4D97-AF65-F5344CB8AC3E}">
        <p14:creationId xmlns:p14="http://schemas.microsoft.com/office/powerpoint/2010/main" val="220426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6170-BE23-473A-A240-55153922E319}"/>
              </a:ext>
            </a:extLst>
          </p:cNvPr>
          <p:cNvSpPr>
            <a:spLocks noGrp="1"/>
          </p:cNvSpPr>
          <p:nvPr>
            <p:ph type="title"/>
          </p:nvPr>
        </p:nvSpPr>
        <p:spPr/>
        <p:txBody>
          <a:bodyPr/>
          <a:lstStyle/>
          <a:p>
            <a:r>
              <a:rPr lang="en-GB" dirty="0"/>
              <a:t>HOW HAS THE FINANCIAL SERVICES INDUSTRY RESPONDED</a:t>
            </a:r>
          </a:p>
        </p:txBody>
      </p:sp>
      <p:sp>
        <p:nvSpPr>
          <p:cNvPr id="3" name="Slide Number Placeholder 2">
            <a:extLst>
              <a:ext uri="{FF2B5EF4-FFF2-40B4-BE49-F238E27FC236}">
                <a16:creationId xmlns:a16="http://schemas.microsoft.com/office/drawing/2014/main" id="{A65F24EB-AB39-4708-8A9E-534A249A58A6}"/>
              </a:ext>
            </a:extLst>
          </p:cNvPr>
          <p:cNvSpPr>
            <a:spLocks noGrp="1"/>
          </p:cNvSpPr>
          <p:nvPr>
            <p:ph type="sldNum" sz="quarter" idx="10"/>
          </p:nvPr>
        </p:nvSpPr>
        <p:spPr/>
        <p:txBody>
          <a:bodyPr/>
          <a:lstStyle/>
          <a:p>
            <a:fld id="{887360FE-02F5-4392-9C12-7D03F05745BB}" type="slidenum">
              <a:rPr lang="en-GB" smtClean="0"/>
              <a:pPr/>
              <a:t>3</a:t>
            </a:fld>
            <a:endParaRPr lang="en-GB" dirty="0"/>
          </a:p>
        </p:txBody>
      </p:sp>
      <p:sp>
        <p:nvSpPr>
          <p:cNvPr id="6" name="Rectangle 5">
            <a:extLst>
              <a:ext uri="{FF2B5EF4-FFF2-40B4-BE49-F238E27FC236}">
                <a16:creationId xmlns:a16="http://schemas.microsoft.com/office/drawing/2014/main" id="{A5ABA120-F1D1-41D3-B62C-2F438A0C424E}"/>
              </a:ext>
            </a:extLst>
          </p:cNvPr>
          <p:cNvSpPr/>
          <p:nvPr/>
        </p:nvSpPr>
        <p:spPr>
          <a:xfrm>
            <a:off x="736373" y="2407721"/>
            <a:ext cx="1691143" cy="286987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a:p>
            <a:pPr algn="ctr"/>
            <a:endParaRPr lang="en-GB" sz="1400" dirty="0">
              <a:solidFill>
                <a:schemeClr val="tx1"/>
              </a:solidFill>
            </a:endParaRPr>
          </a:p>
          <a:p>
            <a:pPr algn="ctr"/>
            <a:r>
              <a:rPr lang="en-GB" sz="1400" dirty="0">
                <a:solidFill>
                  <a:schemeClr val="tx1"/>
                </a:solidFill>
              </a:rPr>
              <a:t>Lenders offer almost 700,000 payment holidays on credit cards</a:t>
            </a:r>
          </a:p>
        </p:txBody>
      </p:sp>
      <p:sp>
        <p:nvSpPr>
          <p:cNvPr id="7" name="Rectangle 6">
            <a:extLst>
              <a:ext uri="{FF2B5EF4-FFF2-40B4-BE49-F238E27FC236}">
                <a16:creationId xmlns:a16="http://schemas.microsoft.com/office/drawing/2014/main" id="{7ED0C835-D9CC-4FF2-8BDA-15698E94D444}"/>
              </a:ext>
            </a:extLst>
          </p:cNvPr>
          <p:cNvSpPr/>
          <p:nvPr/>
        </p:nvSpPr>
        <p:spPr>
          <a:xfrm>
            <a:off x="2512922" y="2407721"/>
            <a:ext cx="1691143" cy="286987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r>
              <a:rPr lang="en-GB" sz="1400" dirty="0">
                <a:solidFill>
                  <a:schemeClr val="tx1"/>
                </a:solidFill>
              </a:rPr>
              <a:t>27 million customers offered option of interest free borrowing for 3 months on first £500 of arranged overdraft</a:t>
            </a:r>
          </a:p>
        </p:txBody>
      </p:sp>
      <p:sp>
        <p:nvSpPr>
          <p:cNvPr id="8" name="Rectangle 7">
            <a:extLst>
              <a:ext uri="{FF2B5EF4-FFF2-40B4-BE49-F238E27FC236}">
                <a16:creationId xmlns:a16="http://schemas.microsoft.com/office/drawing/2014/main" id="{3B8AEC1F-1978-4060-A6E8-0692F8613116}"/>
              </a:ext>
            </a:extLst>
          </p:cNvPr>
          <p:cNvSpPr/>
          <p:nvPr/>
        </p:nvSpPr>
        <p:spPr>
          <a:xfrm>
            <a:off x="4289471" y="2407721"/>
            <a:ext cx="1691143" cy="2869873"/>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r>
              <a:rPr lang="en-GB" sz="1400" dirty="0">
                <a:solidFill>
                  <a:schemeClr val="tx1"/>
                </a:solidFill>
              </a:rPr>
              <a:t>Over 1.6 million mortgage payment holidays for customer facing financial hardship</a:t>
            </a:r>
          </a:p>
        </p:txBody>
      </p:sp>
      <p:sp>
        <p:nvSpPr>
          <p:cNvPr id="9" name="Rectangle 8">
            <a:extLst>
              <a:ext uri="{FF2B5EF4-FFF2-40B4-BE49-F238E27FC236}">
                <a16:creationId xmlns:a16="http://schemas.microsoft.com/office/drawing/2014/main" id="{C6B73E36-D69E-4842-BDB0-416D3DF5BC42}"/>
              </a:ext>
            </a:extLst>
          </p:cNvPr>
          <p:cNvSpPr/>
          <p:nvPr/>
        </p:nvSpPr>
        <p:spPr>
          <a:xfrm>
            <a:off x="6066020" y="2407721"/>
            <a:ext cx="1691143" cy="2869873"/>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a:p>
            <a:pPr algn="ctr"/>
            <a:endParaRPr lang="en-GB" sz="1400" dirty="0">
              <a:solidFill>
                <a:schemeClr val="tx1"/>
              </a:solidFill>
            </a:endParaRPr>
          </a:p>
          <a:p>
            <a:pPr algn="ctr"/>
            <a:r>
              <a:rPr lang="en-GB" sz="1400" dirty="0">
                <a:solidFill>
                  <a:schemeClr val="tx1"/>
                </a:solidFill>
              </a:rPr>
              <a:t>470,000 on personal loans for customers facing cash flow problems</a:t>
            </a:r>
          </a:p>
        </p:txBody>
      </p:sp>
      <p:sp>
        <p:nvSpPr>
          <p:cNvPr id="10" name="Rectangle 9">
            <a:extLst>
              <a:ext uri="{FF2B5EF4-FFF2-40B4-BE49-F238E27FC236}">
                <a16:creationId xmlns:a16="http://schemas.microsoft.com/office/drawing/2014/main" id="{0ECEC0C9-B823-4D63-8E1E-E486383788DB}"/>
              </a:ext>
            </a:extLst>
          </p:cNvPr>
          <p:cNvSpPr/>
          <p:nvPr/>
        </p:nvSpPr>
        <p:spPr>
          <a:xfrm>
            <a:off x="7842569" y="2407721"/>
            <a:ext cx="1691143" cy="2869873"/>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a:p>
            <a:pPr algn="ctr"/>
            <a:endParaRPr lang="en-GB" sz="1400" dirty="0">
              <a:solidFill>
                <a:schemeClr val="tx1"/>
              </a:solidFill>
            </a:endParaRPr>
          </a:p>
          <a:p>
            <a:pPr algn="ctr"/>
            <a:r>
              <a:rPr lang="en-GB" sz="1400" dirty="0">
                <a:solidFill>
                  <a:schemeClr val="tx1"/>
                </a:solidFill>
              </a:rPr>
              <a:t>Contactless payment limit changes to £45 to help consumers shop more safely</a:t>
            </a:r>
          </a:p>
        </p:txBody>
      </p:sp>
      <p:sp>
        <p:nvSpPr>
          <p:cNvPr id="11" name="Rectangle 10">
            <a:extLst>
              <a:ext uri="{FF2B5EF4-FFF2-40B4-BE49-F238E27FC236}">
                <a16:creationId xmlns:a16="http://schemas.microsoft.com/office/drawing/2014/main" id="{3AA31CD8-1A68-442F-B06B-4C34502167C3}"/>
              </a:ext>
            </a:extLst>
          </p:cNvPr>
          <p:cNvSpPr/>
          <p:nvPr/>
        </p:nvSpPr>
        <p:spPr>
          <a:xfrm>
            <a:off x="9619116" y="2407721"/>
            <a:ext cx="1691143" cy="286987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a:p>
            <a:pPr algn="ctr"/>
            <a:r>
              <a:rPr lang="en-GB" sz="1400" dirty="0">
                <a:solidFill>
                  <a:schemeClr val="tx1"/>
                </a:solidFill>
              </a:rPr>
              <a:t>Some insurers offering refunds but not across the board</a:t>
            </a:r>
          </a:p>
        </p:txBody>
      </p:sp>
      <p:sp>
        <p:nvSpPr>
          <p:cNvPr id="12" name="TextBox 11">
            <a:extLst>
              <a:ext uri="{FF2B5EF4-FFF2-40B4-BE49-F238E27FC236}">
                <a16:creationId xmlns:a16="http://schemas.microsoft.com/office/drawing/2014/main" id="{557FAD09-E04D-4428-B3A7-090976A8E70C}"/>
              </a:ext>
            </a:extLst>
          </p:cNvPr>
          <p:cNvSpPr txBox="1"/>
          <p:nvPr/>
        </p:nvSpPr>
        <p:spPr>
          <a:xfrm>
            <a:off x="380998" y="6607630"/>
            <a:ext cx="2502608" cy="246221"/>
          </a:xfrm>
          <a:prstGeom prst="rect">
            <a:avLst/>
          </a:prstGeom>
          <a:noFill/>
        </p:spPr>
        <p:txBody>
          <a:bodyPr wrap="none" rtlCol="0">
            <a:spAutoFit/>
          </a:bodyPr>
          <a:lstStyle/>
          <a:p>
            <a:r>
              <a:rPr lang="en-GB" sz="1000" dirty="0"/>
              <a:t>Source:  UK Finance, March – April 2020</a:t>
            </a:r>
          </a:p>
        </p:txBody>
      </p:sp>
      <p:pic>
        <p:nvPicPr>
          <p:cNvPr id="14" name="Graphic 13" descr="Coins">
            <a:extLst>
              <a:ext uri="{FF2B5EF4-FFF2-40B4-BE49-F238E27FC236}">
                <a16:creationId xmlns:a16="http://schemas.microsoft.com/office/drawing/2014/main" id="{3F5B397E-C4C3-4A52-935F-70B648C6E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8380" y="2544101"/>
            <a:ext cx="914400" cy="914400"/>
          </a:xfrm>
          <a:prstGeom prst="rect">
            <a:avLst/>
          </a:prstGeom>
        </p:spPr>
      </p:pic>
      <p:pic>
        <p:nvPicPr>
          <p:cNvPr id="16" name="Graphic 15" descr="Money">
            <a:extLst>
              <a:ext uri="{FF2B5EF4-FFF2-40B4-BE49-F238E27FC236}">
                <a16:creationId xmlns:a16="http://schemas.microsoft.com/office/drawing/2014/main" id="{8736BA7E-2140-4897-9377-ED9D072108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08187" y="2527004"/>
            <a:ext cx="914400" cy="914400"/>
          </a:xfrm>
          <a:prstGeom prst="rect">
            <a:avLst/>
          </a:prstGeom>
        </p:spPr>
      </p:pic>
      <p:pic>
        <p:nvPicPr>
          <p:cNvPr id="18" name="Graphic 17" descr="Credit card">
            <a:extLst>
              <a:ext uri="{FF2B5EF4-FFF2-40B4-BE49-F238E27FC236}">
                <a16:creationId xmlns:a16="http://schemas.microsoft.com/office/drawing/2014/main" id="{1DE42060-D310-4A97-9850-6DE46AB316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7112" y="2559660"/>
            <a:ext cx="914400" cy="914400"/>
          </a:xfrm>
          <a:prstGeom prst="rect">
            <a:avLst/>
          </a:prstGeom>
        </p:spPr>
      </p:pic>
      <p:pic>
        <p:nvPicPr>
          <p:cNvPr id="20" name="Graphic 19" descr="Piggy Bank">
            <a:extLst>
              <a:ext uri="{FF2B5EF4-FFF2-40B4-BE49-F238E27FC236}">
                <a16:creationId xmlns:a16="http://schemas.microsoft.com/office/drawing/2014/main" id="{6A11B766-773C-42C6-9DC9-4CF6E6CC9B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07487" y="2599658"/>
            <a:ext cx="914400" cy="914400"/>
          </a:xfrm>
          <a:prstGeom prst="rect">
            <a:avLst/>
          </a:prstGeom>
        </p:spPr>
      </p:pic>
      <p:pic>
        <p:nvPicPr>
          <p:cNvPr id="26" name="Graphic 25" descr="Sun">
            <a:extLst>
              <a:ext uri="{FF2B5EF4-FFF2-40B4-BE49-F238E27FC236}">
                <a16:creationId xmlns:a16="http://schemas.microsoft.com/office/drawing/2014/main" id="{B222CFA8-0B99-4EEE-926D-C9D360D91B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77842" y="2582684"/>
            <a:ext cx="914400" cy="914400"/>
          </a:xfrm>
          <a:prstGeom prst="rect">
            <a:avLst/>
          </a:prstGeom>
        </p:spPr>
      </p:pic>
      <p:pic>
        <p:nvPicPr>
          <p:cNvPr id="29" name="Graphic 28" descr="Credit card">
            <a:extLst>
              <a:ext uri="{FF2B5EF4-FFF2-40B4-BE49-F238E27FC236}">
                <a16:creationId xmlns:a16="http://schemas.microsoft.com/office/drawing/2014/main" id="{08C0ED99-07FF-45FA-BF73-569777C5B2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61406" y="2559660"/>
            <a:ext cx="914400" cy="914400"/>
          </a:xfrm>
          <a:prstGeom prst="rect">
            <a:avLst/>
          </a:prstGeom>
        </p:spPr>
      </p:pic>
    </p:spTree>
    <p:extLst>
      <p:ext uri="{BB962C8B-B14F-4D97-AF65-F5344CB8AC3E}">
        <p14:creationId xmlns:p14="http://schemas.microsoft.com/office/powerpoint/2010/main" val="337350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dmiral Recruitment Event | ESCP">
            <a:extLst>
              <a:ext uri="{FF2B5EF4-FFF2-40B4-BE49-F238E27FC236}">
                <a16:creationId xmlns:a16="http://schemas.microsoft.com/office/drawing/2014/main" id="{A026308B-D7DB-4BAF-9C04-F59A88015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5879" y="3540059"/>
            <a:ext cx="2074807" cy="137952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2C1E307-E60D-4020-87ED-1EFF5D46613E}"/>
              </a:ext>
            </a:extLst>
          </p:cNvPr>
          <p:cNvSpPr>
            <a:spLocks noGrp="1"/>
          </p:cNvSpPr>
          <p:nvPr>
            <p:ph type="title"/>
          </p:nvPr>
        </p:nvSpPr>
        <p:spPr/>
        <p:txBody>
          <a:bodyPr/>
          <a:lstStyle/>
          <a:p>
            <a:r>
              <a:rPr lang="en-GB" dirty="0"/>
              <a:t>How have financial services brands responded</a:t>
            </a:r>
          </a:p>
        </p:txBody>
      </p:sp>
      <p:pic>
        <p:nvPicPr>
          <p:cNvPr id="6" name="Picture 5">
            <a:extLst>
              <a:ext uri="{FF2B5EF4-FFF2-40B4-BE49-F238E27FC236}">
                <a16:creationId xmlns:a16="http://schemas.microsoft.com/office/drawing/2014/main" id="{788977E9-C34B-4DF0-B96E-BA9C30CFD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309" y="4053488"/>
            <a:ext cx="2271952" cy="495169"/>
          </a:xfrm>
          <a:prstGeom prst="rect">
            <a:avLst/>
          </a:prstGeom>
        </p:spPr>
      </p:pic>
      <p:pic>
        <p:nvPicPr>
          <p:cNvPr id="7" name="Picture 6">
            <a:extLst>
              <a:ext uri="{FF2B5EF4-FFF2-40B4-BE49-F238E27FC236}">
                <a16:creationId xmlns:a16="http://schemas.microsoft.com/office/drawing/2014/main" id="{22807F94-ECB2-41C3-B1C4-CFB137AB21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466" y="2623675"/>
            <a:ext cx="2027108" cy="382832"/>
          </a:xfrm>
          <a:prstGeom prst="rect">
            <a:avLst/>
          </a:prstGeom>
        </p:spPr>
      </p:pic>
      <p:pic>
        <p:nvPicPr>
          <p:cNvPr id="8" name="Picture 7">
            <a:extLst>
              <a:ext uri="{FF2B5EF4-FFF2-40B4-BE49-F238E27FC236}">
                <a16:creationId xmlns:a16="http://schemas.microsoft.com/office/drawing/2014/main" id="{4C5B1635-3C27-4233-9FCF-EDAADACD43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2346" y="2434172"/>
            <a:ext cx="2142744" cy="643077"/>
          </a:xfrm>
          <a:prstGeom prst="rect">
            <a:avLst/>
          </a:prstGeom>
        </p:spPr>
      </p:pic>
      <p:pic>
        <p:nvPicPr>
          <p:cNvPr id="9" name="Picture 8">
            <a:extLst>
              <a:ext uri="{FF2B5EF4-FFF2-40B4-BE49-F238E27FC236}">
                <a16:creationId xmlns:a16="http://schemas.microsoft.com/office/drawing/2014/main" id="{BCB102D6-C240-46BC-88A5-43371EB20A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1370" y="2107153"/>
            <a:ext cx="1793084" cy="964615"/>
          </a:xfrm>
          <a:prstGeom prst="rect">
            <a:avLst/>
          </a:prstGeom>
        </p:spPr>
      </p:pic>
      <p:pic>
        <p:nvPicPr>
          <p:cNvPr id="16" name="Picture 15">
            <a:extLst>
              <a:ext uri="{FF2B5EF4-FFF2-40B4-BE49-F238E27FC236}">
                <a16:creationId xmlns:a16="http://schemas.microsoft.com/office/drawing/2014/main" id="{CB3867D6-3632-4008-A530-FA0795627E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5343" y="2351413"/>
            <a:ext cx="1193963" cy="689845"/>
          </a:xfrm>
          <a:prstGeom prst="rect">
            <a:avLst/>
          </a:prstGeom>
        </p:spPr>
      </p:pic>
      <p:pic>
        <p:nvPicPr>
          <p:cNvPr id="25" name="Picture 24">
            <a:extLst>
              <a:ext uri="{FF2B5EF4-FFF2-40B4-BE49-F238E27FC236}">
                <a16:creationId xmlns:a16="http://schemas.microsoft.com/office/drawing/2014/main" id="{EC7533BB-DAAC-4596-B2D8-26E9D0468F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9127" y="4064220"/>
            <a:ext cx="1734159" cy="447990"/>
          </a:xfrm>
          <a:prstGeom prst="rect">
            <a:avLst/>
          </a:prstGeom>
        </p:spPr>
      </p:pic>
      <p:sp>
        <p:nvSpPr>
          <p:cNvPr id="27" name="Rectangle 26">
            <a:extLst>
              <a:ext uri="{FF2B5EF4-FFF2-40B4-BE49-F238E27FC236}">
                <a16:creationId xmlns:a16="http://schemas.microsoft.com/office/drawing/2014/main" id="{787F70E4-782B-4AFA-B4FB-06F4E819D2E7}"/>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Slide Number Placeholder 2">
            <a:extLst>
              <a:ext uri="{FF2B5EF4-FFF2-40B4-BE49-F238E27FC236}">
                <a16:creationId xmlns:a16="http://schemas.microsoft.com/office/drawing/2014/main" id="{06AFF6E5-4635-467D-AA2A-06B0394837A2}"/>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4</a:t>
            </a:fld>
            <a:endParaRPr lang="en-GB" dirty="0"/>
          </a:p>
        </p:txBody>
      </p:sp>
      <p:pic>
        <p:nvPicPr>
          <p:cNvPr id="1026" name="Picture 2" descr="Image library – RBS">
            <a:extLst>
              <a:ext uri="{FF2B5EF4-FFF2-40B4-BE49-F238E27FC236}">
                <a16:creationId xmlns:a16="http://schemas.microsoft.com/office/drawing/2014/main" id="{64E5A4D3-0AA1-4135-B2EE-7327EDDF71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7907" y="3233137"/>
            <a:ext cx="2085975" cy="20859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DAED24A-91DF-4F2A-B415-26B05AC7F0A0}"/>
              </a:ext>
            </a:extLst>
          </p:cNvPr>
          <p:cNvSpPr txBox="1"/>
          <p:nvPr/>
        </p:nvSpPr>
        <p:spPr>
          <a:xfrm>
            <a:off x="5824321" y="4575221"/>
            <a:ext cx="2673145" cy="646331"/>
          </a:xfrm>
          <a:prstGeom prst="rect">
            <a:avLst/>
          </a:prstGeom>
          <a:noFill/>
        </p:spPr>
        <p:txBody>
          <a:bodyPr wrap="square" rtlCol="0">
            <a:spAutoFit/>
          </a:bodyPr>
          <a:lstStyle/>
          <a:p>
            <a:pPr algn="ctr"/>
            <a:r>
              <a:rPr lang="en-GB" dirty="0"/>
              <a:t>The first bank to offer mortgage holidays</a:t>
            </a:r>
          </a:p>
        </p:txBody>
      </p:sp>
      <p:sp>
        <p:nvSpPr>
          <p:cNvPr id="28" name="TextBox 27">
            <a:extLst>
              <a:ext uri="{FF2B5EF4-FFF2-40B4-BE49-F238E27FC236}">
                <a16:creationId xmlns:a16="http://schemas.microsoft.com/office/drawing/2014/main" id="{007839A7-5029-4D10-93C3-AD84EDB7ECB2}"/>
              </a:ext>
            </a:extLst>
          </p:cNvPr>
          <p:cNvSpPr txBox="1"/>
          <p:nvPr/>
        </p:nvSpPr>
        <p:spPr>
          <a:xfrm>
            <a:off x="579712" y="4575221"/>
            <a:ext cx="2673145" cy="1477328"/>
          </a:xfrm>
          <a:prstGeom prst="rect">
            <a:avLst/>
          </a:prstGeom>
          <a:noFill/>
        </p:spPr>
        <p:txBody>
          <a:bodyPr wrap="square" rtlCol="0">
            <a:spAutoFit/>
          </a:bodyPr>
          <a:lstStyle/>
          <a:p>
            <a:pPr algn="ctr"/>
            <a:r>
              <a:rPr lang="en-GB" dirty="0"/>
              <a:t>The first to launch an online service to apply for a payment holiday and offering credit card payment holiday</a:t>
            </a:r>
          </a:p>
        </p:txBody>
      </p:sp>
      <p:sp>
        <p:nvSpPr>
          <p:cNvPr id="29" name="TextBox 28">
            <a:extLst>
              <a:ext uri="{FF2B5EF4-FFF2-40B4-BE49-F238E27FC236}">
                <a16:creationId xmlns:a16="http://schemas.microsoft.com/office/drawing/2014/main" id="{86C8472D-ECD3-46B2-A3C3-ECCE11EFA83D}"/>
              </a:ext>
            </a:extLst>
          </p:cNvPr>
          <p:cNvSpPr txBox="1"/>
          <p:nvPr/>
        </p:nvSpPr>
        <p:spPr>
          <a:xfrm>
            <a:off x="562215" y="3049753"/>
            <a:ext cx="2673145" cy="923330"/>
          </a:xfrm>
          <a:prstGeom prst="rect">
            <a:avLst/>
          </a:prstGeom>
          <a:noFill/>
        </p:spPr>
        <p:txBody>
          <a:bodyPr wrap="square" rtlCol="0">
            <a:spAutoFit/>
          </a:bodyPr>
          <a:lstStyle/>
          <a:p>
            <a:pPr algn="ctr"/>
            <a:r>
              <a:rPr lang="en-GB" dirty="0"/>
              <a:t>Giving customers access to fixed savings accounts</a:t>
            </a:r>
          </a:p>
        </p:txBody>
      </p:sp>
      <p:sp>
        <p:nvSpPr>
          <p:cNvPr id="30" name="TextBox 29">
            <a:extLst>
              <a:ext uri="{FF2B5EF4-FFF2-40B4-BE49-F238E27FC236}">
                <a16:creationId xmlns:a16="http://schemas.microsoft.com/office/drawing/2014/main" id="{153DDAFE-EAB9-4D0A-9A90-E0DA97EFA7ED}"/>
              </a:ext>
            </a:extLst>
          </p:cNvPr>
          <p:cNvSpPr txBox="1"/>
          <p:nvPr/>
        </p:nvSpPr>
        <p:spPr>
          <a:xfrm>
            <a:off x="3180027" y="3049753"/>
            <a:ext cx="2673145" cy="646331"/>
          </a:xfrm>
          <a:prstGeom prst="rect">
            <a:avLst/>
          </a:prstGeom>
          <a:noFill/>
        </p:spPr>
        <p:txBody>
          <a:bodyPr wrap="square" rtlCol="0">
            <a:spAutoFit/>
          </a:bodyPr>
          <a:lstStyle/>
          <a:p>
            <a:pPr algn="ctr"/>
            <a:r>
              <a:rPr lang="en-GB" dirty="0"/>
              <a:t>Payment holidays on loans being set up</a:t>
            </a:r>
          </a:p>
        </p:txBody>
      </p:sp>
      <p:sp>
        <p:nvSpPr>
          <p:cNvPr id="31" name="TextBox 30">
            <a:extLst>
              <a:ext uri="{FF2B5EF4-FFF2-40B4-BE49-F238E27FC236}">
                <a16:creationId xmlns:a16="http://schemas.microsoft.com/office/drawing/2014/main" id="{600AF855-1D4B-4776-A6A9-595AEDD2562A}"/>
              </a:ext>
            </a:extLst>
          </p:cNvPr>
          <p:cNvSpPr txBox="1"/>
          <p:nvPr/>
        </p:nvSpPr>
        <p:spPr>
          <a:xfrm>
            <a:off x="5809406" y="3049753"/>
            <a:ext cx="2673145" cy="646331"/>
          </a:xfrm>
          <a:prstGeom prst="rect">
            <a:avLst/>
          </a:prstGeom>
          <a:noFill/>
        </p:spPr>
        <p:txBody>
          <a:bodyPr wrap="square" rtlCol="0">
            <a:spAutoFit/>
          </a:bodyPr>
          <a:lstStyle/>
          <a:p>
            <a:pPr algn="ctr"/>
            <a:r>
              <a:rPr lang="en-GB" dirty="0"/>
              <a:t>Not charging interest on first £300 overdraft</a:t>
            </a:r>
          </a:p>
        </p:txBody>
      </p:sp>
      <p:sp>
        <p:nvSpPr>
          <p:cNvPr id="32" name="TextBox 31">
            <a:extLst>
              <a:ext uri="{FF2B5EF4-FFF2-40B4-BE49-F238E27FC236}">
                <a16:creationId xmlns:a16="http://schemas.microsoft.com/office/drawing/2014/main" id="{78990518-F1EF-42CE-8501-C82AFF55E6B5}"/>
              </a:ext>
            </a:extLst>
          </p:cNvPr>
          <p:cNvSpPr txBox="1"/>
          <p:nvPr/>
        </p:nvSpPr>
        <p:spPr>
          <a:xfrm>
            <a:off x="8485089" y="3049753"/>
            <a:ext cx="2673145" cy="646331"/>
          </a:xfrm>
          <a:prstGeom prst="rect">
            <a:avLst/>
          </a:prstGeom>
          <a:noFill/>
        </p:spPr>
        <p:txBody>
          <a:bodyPr wrap="square" rtlCol="0">
            <a:spAutoFit/>
          </a:bodyPr>
          <a:lstStyle/>
          <a:p>
            <a:pPr algn="ctr"/>
            <a:r>
              <a:rPr lang="en-GB" dirty="0"/>
              <a:t>Working on credit card repayment holiday</a:t>
            </a:r>
          </a:p>
        </p:txBody>
      </p:sp>
      <p:sp>
        <p:nvSpPr>
          <p:cNvPr id="33" name="TextBox 32">
            <a:extLst>
              <a:ext uri="{FF2B5EF4-FFF2-40B4-BE49-F238E27FC236}">
                <a16:creationId xmlns:a16="http://schemas.microsoft.com/office/drawing/2014/main" id="{8E9A1523-57F0-44DE-AFA9-6A9403A3196E}"/>
              </a:ext>
            </a:extLst>
          </p:cNvPr>
          <p:cNvSpPr txBox="1"/>
          <p:nvPr/>
        </p:nvSpPr>
        <p:spPr>
          <a:xfrm>
            <a:off x="3365330" y="4575221"/>
            <a:ext cx="2430132" cy="646331"/>
          </a:xfrm>
          <a:prstGeom prst="rect">
            <a:avLst/>
          </a:prstGeom>
          <a:noFill/>
        </p:spPr>
        <p:txBody>
          <a:bodyPr wrap="square" rtlCol="0">
            <a:spAutoFit/>
          </a:bodyPr>
          <a:lstStyle/>
          <a:p>
            <a:pPr algn="ctr"/>
            <a:r>
              <a:rPr lang="en-GB" dirty="0"/>
              <a:t>Branches open but operating reduced hours</a:t>
            </a:r>
          </a:p>
        </p:txBody>
      </p:sp>
      <p:sp>
        <p:nvSpPr>
          <p:cNvPr id="34" name="TextBox 33">
            <a:extLst>
              <a:ext uri="{FF2B5EF4-FFF2-40B4-BE49-F238E27FC236}">
                <a16:creationId xmlns:a16="http://schemas.microsoft.com/office/drawing/2014/main" id="{C151A830-F66D-4B44-B9B1-1DAB41E9A170}"/>
              </a:ext>
            </a:extLst>
          </p:cNvPr>
          <p:cNvSpPr txBox="1"/>
          <p:nvPr/>
        </p:nvSpPr>
        <p:spPr>
          <a:xfrm>
            <a:off x="8546302" y="4575221"/>
            <a:ext cx="2673145" cy="923330"/>
          </a:xfrm>
          <a:prstGeom prst="rect">
            <a:avLst/>
          </a:prstGeom>
          <a:noFill/>
        </p:spPr>
        <p:txBody>
          <a:bodyPr wrap="square" rtlCol="0">
            <a:spAutoFit/>
          </a:bodyPr>
          <a:lstStyle/>
          <a:p>
            <a:pPr algn="ctr"/>
            <a:r>
              <a:rPr lang="en-GB" dirty="0"/>
              <a:t>Gives a £25 refund for each vehicle for not being on the road </a:t>
            </a:r>
          </a:p>
        </p:txBody>
      </p:sp>
    </p:spTree>
    <p:extLst>
      <p:ext uri="{BB962C8B-B14F-4D97-AF65-F5344CB8AC3E}">
        <p14:creationId xmlns:p14="http://schemas.microsoft.com/office/powerpoint/2010/main" val="337167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E82329D3-82FE-4491-B5C5-24E00BB2F493}"/>
              </a:ext>
            </a:extLst>
          </p:cNvPr>
          <p:cNvGraphicFramePr>
            <a:graphicFrameLocks noGrp="1"/>
          </p:cNvGraphicFramePr>
          <p:nvPr>
            <p:ph type="chart" sz="quarter" idx="14"/>
            <p:extLst>
              <p:ext uri="{D42A27DB-BD31-4B8C-83A1-F6EECF244321}">
                <p14:modId xmlns:p14="http://schemas.microsoft.com/office/powerpoint/2010/main" val="3796872881"/>
              </p:ext>
            </p:extLst>
          </p:nvPr>
        </p:nvGraphicFramePr>
        <p:xfrm>
          <a:off x="366404" y="1777923"/>
          <a:ext cx="9789967" cy="466607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669737F9-02C1-4F9F-B49F-31B92C381D12}"/>
              </a:ext>
            </a:extLst>
          </p:cNvPr>
          <p:cNvSpPr>
            <a:spLocks noGrp="1"/>
          </p:cNvSpPr>
          <p:nvPr>
            <p:ph type="title"/>
          </p:nvPr>
        </p:nvSpPr>
        <p:spPr/>
        <p:txBody>
          <a:bodyPr/>
          <a:lstStyle/>
          <a:p>
            <a:r>
              <a:rPr lang="en-GB" dirty="0"/>
              <a:t>Many still cutting back spending</a:t>
            </a:r>
          </a:p>
        </p:txBody>
      </p:sp>
      <p:sp>
        <p:nvSpPr>
          <p:cNvPr id="3" name="Slide Number Placeholder 2">
            <a:extLst>
              <a:ext uri="{FF2B5EF4-FFF2-40B4-BE49-F238E27FC236}">
                <a16:creationId xmlns:a16="http://schemas.microsoft.com/office/drawing/2014/main" id="{D7EC4880-E879-4407-872E-D212643439B8}"/>
              </a:ext>
            </a:extLst>
          </p:cNvPr>
          <p:cNvSpPr>
            <a:spLocks noGrp="1"/>
          </p:cNvSpPr>
          <p:nvPr>
            <p:ph type="sldNum" sz="quarter" idx="10"/>
          </p:nvPr>
        </p:nvSpPr>
        <p:spPr/>
        <p:txBody>
          <a:bodyPr/>
          <a:lstStyle/>
          <a:p>
            <a:fld id="{887360FE-02F5-4392-9C12-7D03F05745BB}" type="slidenum">
              <a:rPr lang="en-GB" smtClean="0"/>
              <a:pPr/>
              <a:t>5</a:t>
            </a:fld>
            <a:endParaRPr lang="en-GB" dirty="0"/>
          </a:p>
        </p:txBody>
      </p:sp>
      <p:sp>
        <p:nvSpPr>
          <p:cNvPr id="7" name="Text Placeholder 6">
            <a:extLst>
              <a:ext uri="{FF2B5EF4-FFF2-40B4-BE49-F238E27FC236}">
                <a16:creationId xmlns:a16="http://schemas.microsoft.com/office/drawing/2014/main" id="{16770A64-83F2-46C6-BA00-8968709B5873}"/>
              </a:ext>
            </a:extLst>
          </p:cNvPr>
          <p:cNvSpPr>
            <a:spLocks noGrp="1"/>
          </p:cNvSpPr>
          <p:nvPr>
            <p:ph type="body" sz="quarter" idx="11"/>
          </p:nvPr>
        </p:nvSpPr>
        <p:spPr/>
        <p:txBody>
          <a:bodyPr/>
          <a:lstStyle/>
          <a:p>
            <a:r>
              <a:rPr lang="en-GB" dirty="0"/>
              <a:t>But the share of respondents experiencing negative financial </a:t>
            </a:r>
          </a:p>
          <a:p>
            <a:pPr>
              <a:spcBef>
                <a:spcPts val="0"/>
              </a:spcBef>
            </a:pPr>
            <a:r>
              <a:rPr lang="en-GB" dirty="0"/>
              <a:t>impact has declined</a:t>
            </a:r>
          </a:p>
        </p:txBody>
      </p:sp>
      <p:sp>
        <p:nvSpPr>
          <p:cNvPr id="13" name="TextBox 12">
            <a:extLst>
              <a:ext uri="{FF2B5EF4-FFF2-40B4-BE49-F238E27FC236}">
                <a16:creationId xmlns:a16="http://schemas.microsoft.com/office/drawing/2014/main" id="{9A36CAD4-EAFA-407F-A3F8-AB6322BAB471}"/>
              </a:ext>
            </a:extLst>
          </p:cNvPr>
          <p:cNvSpPr txBox="1"/>
          <p:nvPr/>
        </p:nvSpPr>
        <p:spPr>
          <a:xfrm>
            <a:off x="9708075" y="1412225"/>
            <a:ext cx="2182846" cy="913070"/>
          </a:xfrm>
          <a:prstGeom prst="rect">
            <a:avLst/>
          </a:prstGeom>
          <a:noFill/>
        </p:spPr>
        <p:txBody>
          <a:bodyPr wrap="square" rtlCol="0">
            <a:spAutoFit/>
          </a:bodyPr>
          <a:lstStyle/>
          <a:p>
            <a:pPr algn="ctr">
              <a:lnSpc>
                <a:spcPts val="1600"/>
              </a:lnSpc>
            </a:pPr>
            <a:r>
              <a:rPr lang="en-GB" sz="1600" dirty="0"/>
              <a:t>Strongly agree/agree difference since last survey</a:t>
            </a:r>
          </a:p>
          <a:p>
            <a:pPr algn="ctr">
              <a:lnSpc>
                <a:spcPts val="1600"/>
              </a:lnSpc>
            </a:pPr>
            <a:r>
              <a:rPr lang="en-GB" sz="1600" u="sng" dirty="0"/>
              <a:t>March then April</a:t>
            </a:r>
          </a:p>
        </p:txBody>
      </p:sp>
      <p:sp>
        <p:nvSpPr>
          <p:cNvPr id="14" name="TextBox 13">
            <a:extLst>
              <a:ext uri="{FF2B5EF4-FFF2-40B4-BE49-F238E27FC236}">
                <a16:creationId xmlns:a16="http://schemas.microsoft.com/office/drawing/2014/main" id="{F4E3DE31-F904-48DA-AEA5-9722B809BDB6}"/>
              </a:ext>
            </a:extLst>
          </p:cNvPr>
          <p:cNvSpPr txBox="1"/>
          <p:nvPr/>
        </p:nvSpPr>
        <p:spPr>
          <a:xfrm>
            <a:off x="355253" y="6631430"/>
            <a:ext cx="10487166" cy="246221"/>
          </a:xfrm>
          <a:prstGeom prst="rect">
            <a:avLst/>
          </a:prstGeom>
          <a:noFill/>
        </p:spPr>
        <p:txBody>
          <a:bodyPr wrap="none" rtlCol="0">
            <a:spAutoFit/>
          </a:bodyPr>
          <a:lstStyle/>
          <a:p>
            <a:r>
              <a:rPr lang="en-GB" sz="1000" dirty="0"/>
              <a:t>Source:  McKinsey &amp; Company COVID-19, UK Consumer Pulse Survey 4/30-5/3/2020 n=1,003 4/15-4/19/2020 n=908 sampled and weighted to match the UK’s general population 18+</a:t>
            </a:r>
          </a:p>
        </p:txBody>
      </p:sp>
      <p:sp>
        <p:nvSpPr>
          <p:cNvPr id="15" name="TextBox 14">
            <a:extLst>
              <a:ext uri="{FF2B5EF4-FFF2-40B4-BE49-F238E27FC236}">
                <a16:creationId xmlns:a16="http://schemas.microsoft.com/office/drawing/2014/main" id="{7F5DAD85-74C8-4B9A-B423-C716CE02314C}"/>
              </a:ext>
            </a:extLst>
          </p:cNvPr>
          <p:cNvSpPr txBox="1"/>
          <p:nvPr/>
        </p:nvSpPr>
        <p:spPr>
          <a:xfrm>
            <a:off x="10641985" y="2363798"/>
            <a:ext cx="418704" cy="338554"/>
          </a:xfrm>
          <a:prstGeom prst="rect">
            <a:avLst/>
          </a:prstGeom>
          <a:noFill/>
        </p:spPr>
        <p:txBody>
          <a:bodyPr wrap="none" rtlCol="0">
            <a:spAutoFit/>
          </a:bodyPr>
          <a:lstStyle/>
          <a:p>
            <a:r>
              <a:rPr lang="en-GB" sz="1600" dirty="0"/>
              <a:t>+4</a:t>
            </a:r>
          </a:p>
        </p:txBody>
      </p:sp>
      <p:sp>
        <p:nvSpPr>
          <p:cNvPr id="16" name="TextBox 15">
            <a:extLst>
              <a:ext uri="{FF2B5EF4-FFF2-40B4-BE49-F238E27FC236}">
                <a16:creationId xmlns:a16="http://schemas.microsoft.com/office/drawing/2014/main" id="{FA1CBB92-790A-495A-974F-E8DF0E2C3C6D}"/>
              </a:ext>
            </a:extLst>
          </p:cNvPr>
          <p:cNvSpPr txBox="1"/>
          <p:nvPr/>
        </p:nvSpPr>
        <p:spPr>
          <a:xfrm>
            <a:off x="10641985" y="2887375"/>
            <a:ext cx="367408" cy="338554"/>
          </a:xfrm>
          <a:prstGeom prst="rect">
            <a:avLst/>
          </a:prstGeom>
          <a:noFill/>
        </p:spPr>
        <p:txBody>
          <a:bodyPr wrap="none" rtlCol="0">
            <a:spAutoFit/>
          </a:bodyPr>
          <a:lstStyle/>
          <a:p>
            <a:r>
              <a:rPr lang="en-GB" sz="1600" dirty="0"/>
              <a:t>-5</a:t>
            </a:r>
          </a:p>
        </p:txBody>
      </p:sp>
      <p:sp>
        <p:nvSpPr>
          <p:cNvPr id="17" name="TextBox 16">
            <a:extLst>
              <a:ext uri="{FF2B5EF4-FFF2-40B4-BE49-F238E27FC236}">
                <a16:creationId xmlns:a16="http://schemas.microsoft.com/office/drawing/2014/main" id="{B26EEF67-C16A-47B7-8A2A-FE6ECA40A962}"/>
              </a:ext>
            </a:extLst>
          </p:cNvPr>
          <p:cNvSpPr txBox="1"/>
          <p:nvPr/>
        </p:nvSpPr>
        <p:spPr>
          <a:xfrm>
            <a:off x="10641985" y="3356522"/>
            <a:ext cx="367408" cy="338554"/>
          </a:xfrm>
          <a:prstGeom prst="rect">
            <a:avLst/>
          </a:prstGeom>
          <a:noFill/>
        </p:spPr>
        <p:txBody>
          <a:bodyPr wrap="none" rtlCol="0">
            <a:spAutoFit/>
          </a:bodyPr>
          <a:lstStyle/>
          <a:p>
            <a:r>
              <a:rPr lang="en-GB" sz="1600" dirty="0"/>
              <a:t>-4</a:t>
            </a:r>
          </a:p>
        </p:txBody>
      </p:sp>
      <p:sp>
        <p:nvSpPr>
          <p:cNvPr id="18" name="TextBox 17">
            <a:extLst>
              <a:ext uri="{FF2B5EF4-FFF2-40B4-BE49-F238E27FC236}">
                <a16:creationId xmlns:a16="http://schemas.microsoft.com/office/drawing/2014/main" id="{6AC4EDBA-86DA-495A-9A76-FF9447C03BD9}"/>
              </a:ext>
            </a:extLst>
          </p:cNvPr>
          <p:cNvSpPr txBox="1"/>
          <p:nvPr/>
        </p:nvSpPr>
        <p:spPr>
          <a:xfrm>
            <a:off x="10641985" y="3869213"/>
            <a:ext cx="367408" cy="338554"/>
          </a:xfrm>
          <a:prstGeom prst="rect">
            <a:avLst/>
          </a:prstGeom>
          <a:noFill/>
        </p:spPr>
        <p:txBody>
          <a:bodyPr wrap="none" rtlCol="0">
            <a:spAutoFit/>
          </a:bodyPr>
          <a:lstStyle/>
          <a:p>
            <a:r>
              <a:rPr lang="en-GB" sz="1600" dirty="0"/>
              <a:t>-9</a:t>
            </a:r>
          </a:p>
        </p:txBody>
      </p:sp>
      <p:sp>
        <p:nvSpPr>
          <p:cNvPr id="19" name="TextBox 18">
            <a:extLst>
              <a:ext uri="{FF2B5EF4-FFF2-40B4-BE49-F238E27FC236}">
                <a16:creationId xmlns:a16="http://schemas.microsoft.com/office/drawing/2014/main" id="{B1367871-2C4D-4BB5-87BD-D16A8D2FEF7A}"/>
              </a:ext>
            </a:extLst>
          </p:cNvPr>
          <p:cNvSpPr txBox="1"/>
          <p:nvPr/>
        </p:nvSpPr>
        <p:spPr>
          <a:xfrm>
            <a:off x="10641985" y="4371017"/>
            <a:ext cx="367408" cy="338554"/>
          </a:xfrm>
          <a:prstGeom prst="rect">
            <a:avLst/>
          </a:prstGeom>
          <a:noFill/>
        </p:spPr>
        <p:txBody>
          <a:bodyPr wrap="none" rtlCol="0">
            <a:spAutoFit/>
          </a:bodyPr>
          <a:lstStyle/>
          <a:p>
            <a:r>
              <a:rPr lang="en-GB" sz="1600" dirty="0"/>
              <a:t>-7</a:t>
            </a:r>
          </a:p>
        </p:txBody>
      </p:sp>
      <p:sp>
        <p:nvSpPr>
          <p:cNvPr id="20" name="TextBox 19">
            <a:extLst>
              <a:ext uri="{FF2B5EF4-FFF2-40B4-BE49-F238E27FC236}">
                <a16:creationId xmlns:a16="http://schemas.microsoft.com/office/drawing/2014/main" id="{0B00EE72-08FE-497F-9C5D-BA85634EABEB}"/>
              </a:ext>
            </a:extLst>
          </p:cNvPr>
          <p:cNvSpPr txBox="1"/>
          <p:nvPr/>
        </p:nvSpPr>
        <p:spPr>
          <a:xfrm>
            <a:off x="10641985" y="4894593"/>
            <a:ext cx="418704" cy="338554"/>
          </a:xfrm>
          <a:prstGeom prst="rect">
            <a:avLst/>
          </a:prstGeom>
          <a:noFill/>
        </p:spPr>
        <p:txBody>
          <a:bodyPr wrap="none" rtlCol="0">
            <a:spAutoFit/>
          </a:bodyPr>
          <a:lstStyle/>
          <a:p>
            <a:r>
              <a:rPr lang="en-GB" sz="1600" dirty="0"/>
              <a:t>+1</a:t>
            </a:r>
          </a:p>
        </p:txBody>
      </p:sp>
      <p:sp>
        <p:nvSpPr>
          <p:cNvPr id="21" name="TextBox 20">
            <a:extLst>
              <a:ext uri="{FF2B5EF4-FFF2-40B4-BE49-F238E27FC236}">
                <a16:creationId xmlns:a16="http://schemas.microsoft.com/office/drawing/2014/main" id="{8F15C1DC-830F-46AE-B3CD-87C03D0F218D}"/>
              </a:ext>
            </a:extLst>
          </p:cNvPr>
          <p:cNvSpPr txBox="1"/>
          <p:nvPr/>
        </p:nvSpPr>
        <p:spPr>
          <a:xfrm>
            <a:off x="10641985" y="5363742"/>
            <a:ext cx="367408" cy="338554"/>
          </a:xfrm>
          <a:prstGeom prst="rect">
            <a:avLst/>
          </a:prstGeom>
          <a:noFill/>
        </p:spPr>
        <p:txBody>
          <a:bodyPr wrap="none" rtlCol="0">
            <a:spAutoFit/>
          </a:bodyPr>
          <a:lstStyle/>
          <a:p>
            <a:r>
              <a:rPr lang="en-GB" sz="1600" dirty="0"/>
              <a:t>-6</a:t>
            </a:r>
          </a:p>
        </p:txBody>
      </p:sp>
      <p:sp>
        <p:nvSpPr>
          <p:cNvPr id="22" name="TextBox 21">
            <a:extLst>
              <a:ext uri="{FF2B5EF4-FFF2-40B4-BE49-F238E27FC236}">
                <a16:creationId xmlns:a16="http://schemas.microsoft.com/office/drawing/2014/main" id="{41C532AD-DB2C-4F23-8F0B-12480C1F2D3F}"/>
              </a:ext>
            </a:extLst>
          </p:cNvPr>
          <p:cNvSpPr txBox="1"/>
          <p:nvPr/>
        </p:nvSpPr>
        <p:spPr>
          <a:xfrm>
            <a:off x="10641985" y="5909091"/>
            <a:ext cx="418704" cy="338554"/>
          </a:xfrm>
          <a:prstGeom prst="rect">
            <a:avLst/>
          </a:prstGeom>
          <a:noFill/>
        </p:spPr>
        <p:txBody>
          <a:bodyPr wrap="none" rtlCol="0">
            <a:spAutoFit/>
          </a:bodyPr>
          <a:lstStyle/>
          <a:p>
            <a:r>
              <a:rPr lang="en-GB" sz="1600" dirty="0"/>
              <a:t>+4</a:t>
            </a:r>
          </a:p>
        </p:txBody>
      </p:sp>
    </p:spTree>
    <p:extLst>
      <p:ext uri="{BB962C8B-B14F-4D97-AF65-F5344CB8AC3E}">
        <p14:creationId xmlns:p14="http://schemas.microsoft.com/office/powerpoint/2010/main" val="352445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48A38A5F-F861-459A-A664-FBBC9AED0003}"/>
              </a:ext>
            </a:extLst>
          </p:cNvPr>
          <p:cNvGraphicFramePr>
            <a:graphicFrameLocks noGrp="1"/>
          </p:cNvGraphicFramePr>
          <p:nvPr>
            <p:ph type="chart" sz="quarter" idx="14"/>
            <p:extLst>
              <p:ext uri="{D42A27DB-BD31-4B8C-83A1-F6EECF244321}">
                <p14:modId xmlns:p14="http://schemas.microsoft.com/office/powerpoint/2010/main" val="1630756036"/>
              </p:ext>
            </p:extLst>
          </p:nvPr>
        </p:nvGraphicFramePr>
        <p:xfrm>
          <a:off x="288348" y="1720696"/>
          <a:ext cx="11187112" cy="494962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43E27A74-A85A-4A00-AD22-CFEFDE85AE25}"/>
              </a:ext>
            </a:extLst>
          </p:cNvPr>
          <p:cNvSpPr>
            <a:spLocks noGrp="1"/>
          </p:cNvSpPr>
          <p:nvPr>
            <p:ph type="title"/>
          </p:nvPr>
        </p:nvSpPr>
        <p:spPr/>
        <p:txBody>
          <a:bodyPr/>
          <a:lstStyle/>
          <a:p>
            <a:r>
              <a:rPr lang="en-GB" dirty="0"/>
              <a:t>Concerns about the economy</a:t>
            </a:r>
          </a:p>
        </p:txBody>
      </p:sp>
      <p:sp>
        <p:nvSpPr>
          <p:cNvPr id="3" name="Slide Number Placeholder 2">
            <a:extLst>
              <a:ext uri="{FF2B5EF4-FFF2-40B4-BE49-F238E27FC236}">
                <a16:creationId xmlns:a16="http://schemas.microsoft.com/office/drawing/2014/main" id="{131B404D-232B-4839-848C-22386F0E1342}"/>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
        <p:nvSpPr>
          <p:cNvPr id="7" name="Text Placeholder 6">
            <a:extLst>
              <a:ext uri="{FF2B5EF4-FFF2-40B4-BE49-F238E27FC236}">
                <a16:creationId xmlns:a16="http://schemas.microsoft.com/office/drawing/2014/main" id="{65811CDD-D66A-4A69-B5B9-305916007977}"/>
              </a:ext>
            </a:extLst>
          </p:cNvPr>
          <p:cNvSpPr>
            <a:spLocks noGrp="1"/>
          </p:cNvSpPr>
          <p:nvPr>
            <p:ph type="body" sz="quarter" idx="11"/>
          </p:nvPr>
        </p:nvSpPr>
        <p:spPr/>
        <p:txBody>
          <a:bodyPr/>
          <a:lstStyle/>
          <a:p>
            <a:pPr>
              <a:spcBef>
                <a:spcPts val="0"/>
              </a:spcBef>
            </a:pPr>
            <a:r>
              <a:rPr lang="en-GB" dirty="0"/>
              <a:t>Largest concerns of the united kingdom population related to covid-19</a:t>
            </a:r>
          </a:p>
        </p:txBody>
      </p:sp>
      <p:sp>
        <p:nvSpPr>
          <p:cNvPr id="13" name="TextBox 12">
            <a:extLst>
              <a:ext uri="{FF2B5EF4-FFF2-40B4-BE49-F238E27FC236}">
                <a16:creationId xmlns:a16="http://schemas.microsoft.com/office/drawing/2014/main" id="{86CE185A-8C0C-4C3B-B58B-39BDFA915BF1}"/>
              </a:ext>
            </a:extLst>
          </p:cNvPr>
          <p:cNvSpPr txBox="1"/>
          <p:nvPr/>
        </p:nvSpPr>
        <p:spPr>
          <a:xfrm>
            <a:off x="355253" y="6631430"/>
            <a:ext cx="9240030" cy="246221"/>
          </a:xfrm>
          <a:prstGeom prst="rect">
            <a:avLst/>
          </a:prstGeom>
          <a:noFill/>
        </p:spPr>
        <p:txBody>
          <a:bodyPr wrap="none" rtlCol="0">
            <a:spAutoFit/>
          </a:bodyPr>
          <a:lstStyle/>
          <a:p>
            <a:r>
              <a:rPr lang="en-GB" sz="1000" dirty="0"/>
              <a:t>Source:  McKinsey &amp; Company COVID-19, UK Consumer Pulse Survey 4/30-5/3/2020 n=1,003 sampled and weighted to match the UK’s general population 18+</a:t>
            </a:r>
          </a:p>
        </p:txBody>
      </p:sp>
      <p:sp>
        <p:nvSpPr>
          <p:cNvPr id="14" name="TextBox 13">
            <a:extLst>
              <a:ext uri="{FF2B5EF4-FFF2-40B4-BE49-F238E27FC236}">
                <a16:creationId xmlns:a16="http://schemas.microsoft.com/office/drawing/2014/main" id="{E822720B-60DA-45CA-9CC9-09C35732064D}"/>
              </a:ext>
            </a:extLst>
          </p:cNvPr>
          <p:cNvSpPr txBox="1"/>
          <p:nvPr/>
        </p:nvSpPr>
        <p:spPr>
          <a:xfrm>
            <a:off x="8882241" y="4664511"/>
            <a:ext cx="2079408" cy="1200329"/>
          </a:xfrm>
          <a:prstGeom prst="rect">
            <a:avLst/>
          </a:prstGeom>
          <a:noFill/>
        </p:spPr>
        <p:txBody>
          <a:bodyPr wrap="square" rtlCol="0">
            <a:spAutoFit/>
          </a:bodyPr>
          <a:lstStyle/>
          <a:p>
            <a:r>
              <a:rPr lang="en-GB" dirty="0"/>
              <a:t>% of respondents who are concerned </a:t>
            </a:r>
          </a:p>
          <a:p>
            <a:r>
              <a:rPr lang="en-GB" dirty="0"/>
              <a:t>or very concerned</a:t>
            </a:r>
          </a:p>
        </p:txBody>
      </p:sp>
    </p:spTree>
    <p:extLst>
      <p:ext uri="{BB962C8B-B14F-4D97-AF65-F5344CB8AC3E}">
        <p14:creationId xmlns:p14="http://schemas.microsoft.com/office/powerpoint/2010/main" val="278190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843B7F-D531-44DD-B0F9-6BC31BCDB799}"/>
              </a:ext>
            </a:extLst>
          </p:cNvPr>
          <p:cNvSpPr>
            <a:spLocks noGrp="1"/>
          </p:cNvSpPr>
          <p:nvPr>
            <p:ph type="body" sz="quarter" idx="10"/>
          </p:nvPr>
        </p:nvSpPr>
        <p:spPr/>
        <p:txBody>
          <a:bodyPr/>
          <a:lstStyle/>
          <a:p>
            <a:r>
              <a:rPr lang="en-GB" dirty="0"/>
              <a:t>How mail can support consumers and give advice or reassure</a:t>
            </a:r>
          </a:p>
        </p:txBody>
      </p:sp>
    </p:spTree>
    <p:extLst>
      <p:ext uri="{BB962C8B-B14F-4D97-AF65-F5344CB8AC3E}">
        <p14:creationId xmlns:p14="http://schemas.microsoft.com/office/powerpoint/2010/main" val="100594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B67391F-73FE-4723-8ACB-FCE70E133D1D}"/>
              </a:ext>
            </a:extLst>
          </p:cNvPr>
          <p:cNvSpPr>
            <a:spLocks noGrp="1"/>
          </p:cNvSpPr>
          <p:nvPr>
            <p:ph type="title"/>
          </p:nvPr>
        </p:nvSpPr>
        <p:spPr/>
        <p:txBody>
          <a:bodyPr/>
          <a:lstStyle/>
          <a:p>
            <a:r>
              <a:rPr lang="en-GB" dirty="0"/>
              <a:t>Jicmail gives us gold standard data</a:t>
            </a:r>
          </a:p>
        </p:txBody>
      </p:sp>
      <p:sp>
        <p:nvSpPr>
          <p:cNvPr id="3" name="Slide Number Placeholder 2">
            <a:extLst>
              <a:ext uri="{FF2B5EF4-FFF2-40B4-BE49-F238E27FC236}">
                <a16:creationId xmlns:a16="http://schemas.microsoft.com/office/drawing/2014/main" id="{87E92A7E-8506-40AC-9A55-1A0E95C81897}"/>
              </a:ext>
            </a:extLst>
          </p:cNvPr>
          <p:cNvSpPr>
            <a:spLocks noGrp="1"/>
          </p:cNvSpPr>
          <p:nvPr>
            <p:ph type="sldNum" sz="quarter" idx="10"/>
          </p:nvPr>
        </p:nvSpPr>
        <p:spPr/>
        <p:txBody>
          <a:bodyPr/>
          <a:lstStyle/>
          <a:p>
            <a:fld id="{887360FE-02F5-4392-9C12-7D03F05745BB}" type="slidenum">
              <a:rPr lang="en-GB" smtClean="0"/>
              <a:pPr/>
              <a:t>8</a:t>
            </a:fld>
            <a:endParaRPr lang="en-GB" dirty="0"/>
          </a:p>
        </p:txBody>
      </p:sp>
      <p:sp>
        <p:nvSpPr>
          <p:cNvPr id="12" name="Text Placeholder 11">
            <a:extLst>
              <a:ext uri="{FF2B5EF4-FFF2-40B4-BE49-F238E27FC236}">
                <a16:creationId xmlns:a16="http://schemas.microsoft.com/office/drawing/2014/main" id="{FFD5B0C1-B3AB-4282-B64F-61739B461451}"/>
              </a:ext>
            </a:extLst>
          </p:cNvPr>
          <p:cNvSpPr>
            <a:spLocks noGrp="1"/>
          </p:cNvSpPr>
          <p:nvPr>
            <p:ph type="body" sz="quarter" idx="11"/>
          </p:nvPr>
        </p:nvSpPr>
        <p:spPr>
          <a:xfrm>
            <a:off x="486000" y="1031300"/>
            <a:ext cx="11186959" cy="267229"/>
          </a:xfrm>
        </p:spPr>
        <p:txBody>
          <a:bodyPr/>
          <a:lstStyle/>
          <a:p>
            <a:pPr>
              <a:spcBef>
                <a:spcPts val="0"/>
              </a:spcBef>
            </a:pPr>
            <a:r>
              <a:rPr lang="en-GB" dirty="0"/>
              <a:t>That shows exactly how consumers interact with financial mail</a:t>
            </a:r>
          </a:p>
        </p:txBody>
      </p:sp>
      <p:pic>
        <p:nvPicPr>
          <p:cNvPr id="15" name="Picture 3">
            <a:extLst>
              <a:ext uri="{FF2B5EF4-FFF2-40B4-BE49-F238E27FC236}">
                <a16:creationId xmlns:a16="http://schemas.microsoft.com/office/drawing/2014/main" id="{07D9B762-3F7F-4698-9402-B4F0ED270B7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90149" y="1953702"/>
            <a:ext cx="3311117" cy="490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allout: Line 16">
            <a:extLst>
              <a:ext uri="{FF2B5EF4-FFF2-40B4-BE49-F238E27FC236}">
                <a16:creationId xmlns:a16="http://schemas.microsoft.com/office/drawing/2014/main" id="{68DBABA5-FE9C-455C-9A53-24BCBFD60658}"/>
              </a:ext>
            </a:extLst>
          </p:cNvPr>
          <p:cNvSpPr/>
          <p:nvPr/>
        </p:nvSpPr>
        <p:spPr>
          <a:xfrm>
            <a:off x="8911899" y="2062443"/>
            <a:ext cx="2668772" cy="988828"/>
          </a:xfrm>
          <a:prstGeom prst="borderCallout1">
            <a:avLst>
              <a:gd name="adj1" fmla="val 18750"/>
              <a:gd name="adj2" fmla="val -8333"/>
              <a:gd name="adj3" fmla="val 73790"/>
              <a:gd name="adj4" fmla="val -5267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tell  us the type of mail, i.e. is it addressed or unaddressed to them or someone else.</a:t>
            </a:r>
          </a:p>
        </p:txBody>
      </p:sp>
      <p:sp>
        <p:nvSpPr>
          <p:cNvPr id="18" name="Callout: Line 17">
            <a:extLst>
              <a:ext uri="{FF2B5EF4-FFF2-40B4-BE49-F238E27FC236}">
                <a16:creationId xmlns:a16="http://schemas.microsoft.com/office/drawing/2014/main" id="{F3A087B1-4056-4AD3-A56F-C1F477703767}"/>
              </a:ext>
            </a:extLst>
          </p:cNvPr>
          <p:cNvSpPr/>
          <p:nvPr/>
        </p:nvSpPr>
        <p:spPr>
          <a:xfrm>
            <a:off x="8911899" y="3490751"/>
            <a:ext cx="2668772" cy="988828"/>
          </a:xfrm>
          <a:prstGeom prst="borderCallout1">
            <a:avLst>
              <a:gd name="adj1" fmla="val 18750"/>
              <a:gd name="adj2" fmla="val -8333"/>
              <a:gd name="adj3" fmla="val 77016"/>
              <a:gd name="adj4" fmla="val -5666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capture what business sector the mailing or door drop comes from.</a:t>
            </a:r>
          </a:p>
        </p:txBody>
      </p:sp>
      <p:sp>
        <p:nvSpPr>
          <p:cNvPr id="19" name="Callout: Line 18">
            <a:extLst>
              <a:ext uri="{FF2B5EF4-FFF2-40B4-BE49-F238E27FC236}">
                <a16:creationId xmlns:a16="http://schemas.microsoft.com/office/drawing/2014/main" id="{A9E28AE2-36D9-4F4B-BDF3-7C30BAC07944}"/>
              </a:ext>
            </a:extLst>
          </p:cNvPr>
          <p:cNvSpPr/>
          <p:nvPr/>
        </p:nvSpPr>
        <p:spPr>
          <a:xfrm>
            <a:off x="8911899" y="4919059"/>
            <a:ext cx="2668772" cy="988828"/>
          </a:xfrm>
          <a:prstGeom prst="borderCallout1">
            <a:avLst>
              <a:gd name="adj1" fmla="val 18750"/>
              <a:gd name="adj2" fmla="val -8333"/>
              <a:gd name="adj3" fmla="val 47984"/>
              <a:gd name="adj4" fmla="val -48293"/>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record the contents; is it information, special offer, etc.  You can tick all that apply here.</a:t>
            </a:r>
          </a:p>
        </p:txBody>
      </p:sp>
      <p:sp>
        <p:nvSpPr>
          <p:cNvPr id="4" name="Text Placeholder 3">
            <a:extLst>
              <a:ext uri="{FF2B5EF4-FFF2-40B4-BE49-F238E27FC236}">
                <a16:creationId xmlns:a16="http://schemas.microsoft.com/office/drawing/2014/main" id="{EB1C16CE-973C-4E3F-8DE1-205D9D819EB3}"/>
              </a:ext>
            </a:extLst>
          </p:cNvPr>
          <p:cNvSpPr>
            <a:spLocks noGrp="1"/>
          </p:cNvSpPr>
          <p:nvPr>
            <p:ph type="body" sz="quarter" idx="12"/>
          </p:nvPr>
        </p:nvSpPr>
        <p:spPr/>
        <p:txBody>
          <a:bodyPr/>
          <a:lstStyle/>
          <a:p>
            <a:r>
              <a:rPr lang="en-GB" dirty="0"/>
              <a:t>Mail is collected in the first week and recorded, then that week’s mail is tracked over 28 days</a:t>
            </a:r>
          </a:p>
          <a:p>
            <a:r>
              <a:rPr lang="en-GB" dirty="0"/>
              <a:t>People record what they do with their mail physically</a:t>
            </a:r>
          </a:p>
        </p:txBody>
      </p:sp>
      <p:graphicFrame>
        <p:nvGraphicFramePr>
          <p:cNvPr id="14" name="Table 13">
            <a:extLst>
              <a:ext uri="{FF2B5EF4-FFF2-40B4-BE49-F238E27FC236}">
                <a16:creationId xmlns:a16="http://schemas.microsoft.com/office/drawing/2014/main" id="{35311C94-7D10-48F5-9FFA-24DAC9AF3A3B}"/>
              </a:ext>
            </a:extLst>
          </p:cNvPr>
          <p:cNvGraphicFramePr>
            <a:graphicFrameLocks noGrp="1"/>
          </p:cNvGraphicFramePr>
          <p:nvPr>
            <p:extLst/>
          </p:nvPr>
        </p:nvGraphicFramePr>
        <p:xfrm>
          <a:off x="872540" y="3429000"/>
          <a:ext cx="4706976" cy="2743200"/>
        </p:xfrm>
        <a:graphic>
          <a:graphicData uri="http://schemas.openxmlformats.org/drawingml/2006/table">
            <a:tbl>
              <a:tblPr bandRow="1">
                <a:tableStyleId>{5C22544A-7EE6-4342-B048-85BDC9FD1C3A}</a:tableStyleId>
              </a:tblPr>
              <a:tblGrid>
                <a:gridCol w="4706976">
                  <a:extLst>
                    <a:ext uri="{9D8B030D-6E8A-4147-A177-3AD203B41FA5}">
                      <a16:colId xmlns:a16="http://schemas.microsoft.com/office/drawing/2014/main" val="20000"/>
                    </a:ext>
                  </a:extLst>
                </a:gridCol>
              </a:tblGrid>
              <a:tr h="0">
                <a:tc>
                  <a:txBody>
                    <a:bodyPr/>
                    <a:lstStyle/>
                    <a:p>
                      <a:r>
                        <a:rPr lang="en-US" sz="1400" dirty="0"/>
                        <a:t>Opened</a:t>
                      </a:r>
                      <a:r>
                        <a:rPr lang="en-US" sz="1400" baseline="0" dirty="0"/>
                        <a:t> it</a:t>
                      </a:r>
                      <a:endParaRPr lang="en-US" sz="1400" dirty="0"/>
                    </a:p>
                  </a:txBody>
                  <a:tcPr/>
                </a:tc>
                <a:extLst>
                  <a:ext uri="{0D108BD9-81ED-4DB2-BD59-A6C34878D82A}">
                    <a16:rowId xmlns:a16="http://schemas.microsoft.com/office/drawing/2014/main" val="10000"/>
                  </a:ext>
                </a:extLst>
              </a:tr>
              <a:tr h="255523">
                <a:tc>
                  <a:txBody>
                    <a:bodyPr/>
                    <a:lstStyle/>
                    <a:p>
                      <a:r>
                        <a:rPr lang="en-US" sz="1400" dirty="0"/>
                        <a:t>Read</a:t>
                      </a:r>
                      <a:r>
                        <a:rPr lang="en-US" sz="1400" baseline="0" dirty="0"/>
                        <a:t> / looked at / glanced at it</a:t>
                      </a:r>
                      <a:endParaRPr lang="en-US" sz="1400" dirty="0"/>
                    </a:p>
                  </a:txBody>
                  <a:tcPr/>
                </a:tc>
                <a:extLst>
                  <a:ext uri="{0D108BD9-81ED-4DB2-BD59-A6C34878D82A}">
                    <a16:rowId xmlns:a16="http://schemas.microsoft.com/office/drawing/2014/main" val="10001"/>
                  </a:ext>
                </a:extLst>
              </a:tr>
              <a:tr h="255523">
                <a:tc>
                  <a:txBody>
                    <a:bodyPr/>
                    <a:lstStyle/>
                    <a:p>
                      <a:r>
                        <a:rPr lang="en-US" sz="1400" dirty="0"/>
                        <a:t>Put it on display</a:t>
                      </a:r>
                      <a:r>
                        <a:rPr lang="en-US" sz="1400" baseline="0" dirty="0"/>
                        <a:t> e.g. fridge / noticeboard</a:t>
                      </a:r>
                      <a:endParaRPr lang="en-US" sz="1400" dirty="0"/>
                    </a:p>
                  </a:txBody>
                  <a:tcPr/>
                </a:tc>
                <a:extLst>
                  <a:ext uri="{0D108BD9-81ED-4DB2-BD59-A6C34878D82A}">
                    <a16:rowId xmlns:a16="http://schemas.microsoft.com/office/drawing/2014/main" val="10002"/>
                  </a:ext>
                </a:extLst>
              </a:tr>
              <a:tr h="255523">
                <a:tc>
                  <a:txBody>
                    <a:bodyPr/>
                    <a:lstStyle/>
                    <a:p>
                      <a:r>
                        <a:rPr lang="en-US" sz="1400" dirty="0"/>
                        <a:t>Passed it on / left</a:t>
                      </a:r>
                      <a:r>
                        <a:rPr lang="en-US" sz="1400" baseline="0" dirty="0"/>
                        <a:t> out for the person it’s for</a:t>
                      </a:r>
                      <a:endParaRPr lang="en-US" sz="1400" dirty="0"/>
                    </a:p>
                  </a:txBody>
                  <a:tcPr/>
                </a:tc>
                <a:extLst>
                  <a:ext uri="{0D108BD9-81ED-4DB2-BD59-A6C34878D82A}">
                    <a16:rowId xmlns:a16="http://schemas.microsoft.com/office/drawing/2014/main" val="10003"/>
                  </a:ext>
                </a:extLst>
              </a:tr>
              <a:tr h="255523">
                <a:tc>
                  <a:txBody>
                    <a:bodyPr/>
                    <a:lstStyle/>
                    <a:p>
                      <a:r>
                        <a:rPr lang="en-US" sz="1400" dirty="0"/>
                        <a:t>Put it</a:t>
                      </a:r>
                      <a:r>
                        <a:rPr lang="en-US" sz="1400" baseline="0" dirty="0"/>
                        <a:t> aside to look at later</a:t>
                      </a:r>
                      <a:endParaRPr lang="en-US" sz="1400" dirty="0"/>
                    </a:p>
                  </a:txBody>
                  <a:tcPr/>
                </a:tc>
                <a:extLst>
                  <a:ext uri="{0D108BD9-81ED-4DB2-BD59-A6C34878D82A}">
                    <a16:rowId xmlns:a16="http://schemas.microsoft.com/office/drawing/2014/main" val="10004"/>
                  </a:ext>
                </a:extLst>
              </a:tr>
              <a:tr h="255523">
                <a:tc>
                  <a:txBody>
                    <a:bodyPr/>
                    <a:lstStyle/>
                    <a:p>
                      <a:r>
                        <a:rPr lang="en-US" sz="1400" dirty="0"/>
                        <a:t>Threw it away / recycled</a:t>
                      </a:r>
                    </a:p>
                  </a:txBody>
                  <a:tcPr/>
                </a:tc>
                <a:extLst>
                  <a:ext uri="{0D108BD9-81ED-4DB2-BD59-A6C34878D82A}">
                    <a16:rowId xmlns:a16="http://schemas.microsoft.com/office/drawing/2014/main" val="3138286987"/>
                  </a:ext>
                </a:extLst>
              </a:tr>
              <a:tr h="255523">
                <a:tc>
                  <a:txBody>
                    <a:bodyPr/>
                    <a:lstStyle/>
                    <a:p>
                      <a:r>
                        <a:rPr lang="en-US" sz="1400" dirty="0"/>
                        <a:t>Took it out of the house e.g. to work</a:t>
                      </a:r>
                    </a:p>
                  </a:txBody>
                  <a:tcPr/>
                </a:tc>
                <a:extLst>
                  <a:ext uri="{0D108BD9-81ED-4DB2-BD59-A6C34878D82A}">
                    <a16:rowId xmlns:a16="http://schemas.microsoft.com/office/drawing/2014/main" val="3069212574"/>
                  </a:ext>
                </a:extLst>
              </a:tr>
              <a:tr h="255523">
                <a:tc>
                  <a:txBody>
                    <a:bodyPr/>
                    <a:lstStyle/>
                    <a:p>
                      <a:r>
                        <a:rPr lang="en-US" sz="1400" dirty="0"/>
                        <a:t>Used / did something with the information</a:t>
                      </a:r>
                    </a:p>
                  </a:txBody>
                  <a:tcPr/>
                </a:tc>
                <a:extLst>
                  <a:ext uri="{0D108BD9-81ED-4DB2-BD59-A6C34878D82A}">
                    <a16:rowId xmlns:a16="http://schemas.microsoft.com/office/drawing/2014/main" val="3054626313"/>
                  </a:ext>
                </a:extLst>
              </a:tr>
              <a:tr h="255523">
                <a:tc>
                  <a:txBody>
                    <a:bodyPr/>
                    <a:lstStyle/>
                    <a:p>
                      <a:r>
                        <a:rPr lang="en-US" sz="1400" dirty="0"/>
                        <a:t>Put it in the usual place</a:t>
                      </a:r>
                    </a:p>
                  </a:txBody>
                  <a:tcPr/>
                </a:tc>
                <a:extLst>
                  <a:ext uri="{0D108BD9-81ED-4DB2-BD59-A6C34878D82A}">
                    <a16:rowId xmlns:a16="http://schemas.microsoft.com/office/drawing/2014/main" val="502569638"/>
                  </a:ext>
                </a:extLst>
              </a:tr>
            </a:tbl>
          </a:graphicData>
        </a:graphic>
      </p:graphicFrame>
      <p:pic>
        <p:nvPicPr>
          <p:cNvPr id="16" name="Picture 15">
            <a:extLst>
              <a:ext uri="{FF2B5EF4-FFF2-40B4-BE49-F238E27FC236}">
                <a16:creationId xmlns:a16="http://schemas.microsoft.com/office/drawing/2014/main" id="{1A753341-F8AE-41FA-A751-F2C3F49F87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7715" b="15418"/>
          <a:stretch/>
        </p:blipFill>
        <p:spPr>
          <a:xfrm>
            <a:off x="10315736" y="233917"/>
            <a:ext cx="1557504" cy="1041462"/>
          </a:xfrm>
          <a:prstGeom prst="rect">
            <a:avLst/>
          </a:prstGeom>
        </p:spPr>
      </p:pic>
      <p:sp>
        <p:nvSpPr>
          <p:cNvPr id="13" name="Rectangle 12">
            <a:extLst>
              <a:ext uri="{FF2B5EF4-FFF2-40B4-BE49-F238E27FC236}">
                <a16:creationId xmlns:a16="http://schemas.microsoft.com/office/drawing/2014/main" id="{4A0787FD-8B5C-4396-8551-F7BA78087348}"/>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4793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2FC320C5-FD30-4087-8093-7A4407FF319B}"/>
              </a:ext>
            </a:extLst>
          </p:cNvPr>
          <p:cNvGraphicFramePr/>
          <p:nvPr>
            <p:extLst>
              <p:ext uri="{D42A27DB-BD31-4B8C-83A1-F6EECF244321}">
                <p14:modId xmlns:p14="http://schemas.microsoft.com/office/powerpoint/2010/main" val="3299932678"/>
              </p:ext>
            </p:extLst>
          </p:nvPr>
        </p:nvGraphicFramePr>
        <p:xfrm>
          <a:off x="6193161" y="1635390"/>
          <a:ext cx="6831462" cy="326438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9EF47F04-1E44-48D8-B292-37949CA39110}"/>
              </a:ext>
            </a:extLst>
          </p:cNvPr>
          <p:cNvSpPr>
            <a:spLocks noGrp="1"/>
          </p:cNvSpPr>
          <p:nvPr>
            <p:ph type="title"/>
          </p:nvPr>
        </p:nvSpPr>
        <p:spPr/>
        <p:txBody>
          <a:bodyPr/>
          <a:lstStyle/>
          <a:p>
            <a:r>
              <a:rPr lang="en-GB" dirty="0"/>
              <a:t>Engagement rates with financial mail</a:t>
            </a:r>
          </a:p>
        </p:txBody>
      </p:sp>
      <p:sp>
        <p:nvSpPr>
          <p:cNvPr id="4" name="Slide Number Placeholder 3">
            <a:extLst>
              <a:ext uri="{FF2B5EF4-FFF2-40B4-BE49-F238E27FC236}">
                <a16:creationId xmlns:a16="http://schemas.microsoft.com/office/drawing/2014/main" id="{081EBA05-EEE4-4611-9927-D99A1936F9D9}"/>
              </a:ext>
            </a:extLst>
          </p:cNvPr>
          <p:cNvSpPr>
            <a:spLocks noGrp="1"/>
          </p:cNvSpPr>
          <p:nvPr>
            <p:ph type="sldNum" sz="quarter" idx="10"/>
          </p:nvPr>
        </p:nvSpPr>
        <p:spPr/>
        <p:txBody>
          <a:bodyPr/>
          <a:lstStyle/>
          <a:p>
            <a:fld id="{887360FE-02F5-4392-9C12-7D03F05745BB}" type="slidenum">
              <a:rPr lang="en-GB" smtClean="0"/>
              <a:pPr/>
              <a:t>9</a:t>
            </a:fld>
            <a:endParaRPr lang="en-GB" dirty="0"/>
          </a:p>
        </p:txBody>
      </p:sp>
      <p:sp>
        <p:nvSpPr>
          <p:cNvPr id="9" name="Text Placeholder 8">
            <a:extLst>
              <a:ext uri="{FF2B5EF4-FFF2-40B4-BE49-F238E27FC236}">
                <a16:creationId xmlns:a16="http://schemas.microsoft.com/office/drawing/2014/main" id="{1BD4482D-8B97-4196-B532-A91672822C4E}"/>
              </a:ext>
            </a:extLst>
          </p:cNvPr>
          <p:cNvSpPr>
            <a:spLocks noGrp="1"/>
          </p:cNvSpPr>
          <p:nvPr>
            <p:ph type="body" sz="quarter" idx="11"/>
          </p:nvPr>
        </p:nvSpPr>
        <p:spPr/>
        <p:txBody>
          <a:bodyPr/>
          <a:lstStyle/>
          <a:p>
            <a:r>
              <a:rPr lang="en-GB" dirty="0"/>
              <a:t>Stronger than average across all measures</a:t>
            </a:r>
          </a:p>
        </p:txBody>
      </p:sp>
      <p:graphicFrame>
        <p:nvGraphicFramePr>
          <p:cNvPr id="11" name="Chart 10">
            <a:extLst>
              <a:ext uri="{FF2B5EF4-FFF2-40B4-BE49-F238E27FC236}">
                <a16:creationId xmlns:a16="http://schemas.microsoft.com/office/drawing/2014/main" id="{57BEB1BD-2873-4417-9EC4-28D4DCE50605}"/>
              </a:ext>
            </a:extLst>
          </p:cNvPr>
          <p:cNvGraphicFramePr/>
          <p:nvPr>
            <p:extLst>
              <p:ext uri="{D42A27DB-BD31-4B8C-83A1-F6EECF244321}">
                <p14:modId xmlns:p14="http://schemas.microsoft.com/office/powerpoint/2010/main" val="1945806219"/>
              </p:ext>
            </p:extLst>
          </p:nvPr>
        </p:nvGraphicFramePr>
        <p:xfrm>
          <a:off x="2715120" y="1661817"/>
          <a:ext cx="6831462" cy="32643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2715F502-F204-433C-BC36-079E657A4AC4}"/>
              </a:ext>
            </a:extLst>
          </p:cNvPr>
          <p:cNvSpPr txBox="1"/>
          <p:nvPr/>
        </p:nvSpPr>
        <p:spPr>
          <a:xfrm>
            <a:off x="4783606" y="4656214"/>
            <a:ext cx="2655052" cy="646331"/>
          </a:xfrm>
          <a:prstGeom prst="rect">
            <a:avLst/>
          </a:prstGeom>
          <a:noFill/>
        </p:spPr>
        <p:txBody>
          <a:bodyPr wrap="square" rtlCol="0">
            <a:spAutoFit/>
          </a:bodyPr>
          <a:lstStyle/>
          <a:p>
            <a:pPr algn="ctr"/>
            <a:r>
              <a:rPr lang="en-GB" dirty="0"/>
              <a:t>82% of all financial mail is opened</a:t>
            </a:r>
          </a:p>
        </p:txBody>
      </p:sp>
      <p:graphicFrame>
        <p:nvGraphicFramePr>
          <p:cNvPr id="13" name="Chart 12">
            <a:extLst>
              <a:ext uri="{FF2B5EF4-FFF2-40B4-BE49-F238E27FC236}">
                <a16:creationId xmlns:a16="http://schemas.microsoft.com/office/drawing/2014/main" id="{121AE3F4-A7C0-4776-8A3F-4F2E6137C3D3}"/>
              </a:ext>
            </a:extLst>
          </p:cNvPr>
          <p:cNvGraphicFramePr/>
          <p:nvPr>
            <p:extLst>
              <p:ext uri="{D42A27DB-BD31-4B8C-83A1-F6EECF244321}">
                <p14:modId xmlns:p14="http://schemas.microsoft.com/office/powerpoint/2010/main" val="1220903990"/>
              </p:ext>
            </p:extLst>
          </p:nvPr>
        </p:nvGraphicFramePr>
        <p:xfrm>
          <a:off x="-832098" y="1635390"/>
          <a:ext cx="6831462" cy="326438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695E106E-74E7-484C-8289-9046AD55D3A3}"/>
              </a:ext>
            </a:extLst>
          </p:cNvPr>
          <p:cNvSpPr txBox="1"/>
          <p:nvPr/>
        </p:nvSpPr>
        <p:spPr>
          <a:xfrm>
            <a:off x="1256107" y="4652498"/>
            <a:ext cx="2655052" cy="1477328"/>
          </a:xfrm>
          <a:prstGeom prst="rect">
            <a:avLst/>
          </a:prstGeom>
          <a:noFill/>
        </p:spPr>
        <p:txBody>
          <a:bodyPr wrap="square" rtlCol="0">
            <a:spAutoFit/>
          </a:bodyPr>
          <a:lstStyle/>
          <a:p>
            <a:pPr algn="ctr"/>
            <a:r>
              <a:rPr lang="en-GB" dirty="0"/>
              <a:t>98% of all financial mail is engaged with ie mail is processed in some way (opened, read, sorted, put aside)</a:t>
            </a:r>
          </a:p>
        </p:txBody>
      </p:sp>
      <p:sp>
        <p:nvSpPr>
          <p:cNvPr id="17" name="TextBox 16">
            <a:extLst>
              <a:ext uri="{FF2B5EF4-FFF2-40B4-BE49-F238E27FC236}">
                <a16:creationId xmlns:a16="http://schemas.microsoft.com/office/drawing/2014/main" id="{32B34D82-9F55-45E2-A062-E8125BFAF806}"/>
              </a:ext>
            </a:extLst>
          </p:cNvPr>
          <p:cNvSpPr txBox="1"/>
          <p:nvPr/>
        </p:nvSpPr>
        <p:spPr>
          <a:xfrm>
            <a:off x="8281366" y="4652500"/>
            <a:ext cx="2655052" cy="923330"/>
          </a:xfrm>
          <a:prstGeom prst="rect">
            <a:avLst/>
          </a:prstGeom>
          <a:noFill/>
        </p:spPr>
        <p:txBody>
          <a:bodyPr wrap="square" rtlCol="0">
            <a:spAutoFit/>
          </a:bodyPr>
          <a:lstStyle/>
          <a:p>
            <a:pPr algn="ctr"/>
            <a:r>
              <a:rPr lang="en-GB" dirty="0"/>
              <a:t>64% of all financial mail is read / looked at / glanced at</a:t>
            </a:r>
          </a:p>
        </p:txBody>
      </p:sp>
      <p:sp>
        <p:nvSpPr>
          <p:cNvPr id="18" name="TextBox 17">
            <a:extLst>
              <a:ext uri="{FF2B5EF4-FFF2-40B4-BE49-F238E27FC236}">
                <a16:creationId xmlns:a16="http://schemas.microsoft.com/office/drawing/2014/main" id="{50CD13C0-5F70-43CA-8023-1DA0C86FEECF}"/>
              </a:ext>
            </a:extLst>
          </p:cNvPr>
          <p:cNvSpPr txBox="1"/>
          <p:nvPr/>
        </p:nvSpPr>
        <p:spPr>
          <a:xfrm>
            <a:off x="392566" y="6623579"/>
            <a:ext cx="6506909" cy="246221"/>
          </a:xfrm>
          <a:prstGeom prst="rect">
            <a:avLst/>
          </a:prstGeom>
          <a:noFill/>
        </p:spPr>
        <p:txBody>
          <a:bodyPr wrap="none" rtlCol="0">
            <a:spAutoFit/>
          </a:bodyPr>
          <a:lstStyle/>
          <a:p>
            <a:r>
              <a:rPr lang="en-GB" sz="1000" dirty="0"/>
              <a:t>Source:  JICMAIL Q2 2017 – Q1 2019 Addressed or Business Mail, Financial and Insurance Services, n=24,267</a:t>
            </a:r>
          </a:p>
        </p:txBody>
      </p:sp>
    </p:spTree>
    <p:extLst>
      <p:ext uri="{BB962C8B-B14F-4D97-AF65-F5344CB8AC3E}">
        <p14:creationId xmlns:p14="http://schemas.microsoft.com/office/powerpoint/2010/main" val="3762317815"/>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2419</Words>
  <Application>Microsoft Office PowerPoint</Application>
  <PresentationFormat>Widescreen</PresentationFormat>
  <Paragraphs>266</Paragraphs>
  <Slides>24</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Impact</vt:lpstr>
      <vt:lpstr>Office Theme</vt:lpstr>
      <vt:lpstr>1_Custom Design</vt:lpstr>
      <vt:lpstr>Using mail  to communicate &amp; reassure </vt:lpstr>
      <vt:lpstr>PowerPoint Presentation</vt:lpstr>
      <vt:lpstr>HOW HAS THE FINANCIAL SERVICES INDUSTRY RESPONDED</vt:lpstr>
      <vt:lpstr>How have financial services brands responded</vt:lpstr>
      <vt:lpstr>Many still cutting back spending</vt:lpstr>
      <vt:lpstr>Concerns about the economy</vt:lpstr>
      <vt:lpstr>PowerPoint Presentation</vt:lpstr>
      <vt:lpstr>Jicmail gives us gold standard data</vt:lpstr>
      <vt:lpstr>Engagement rates with financial mail</vt:lpstr>
      <vt:lpstr>What is the financial services sector sending?</vt:lpstr>
      <vt:lpstr>physical actions</vt:lpstr>
      <vt:lpstr>MAIL DRIVES COMMERCIAL ACTIONS</vt:lpstr>
      <vt:lpstr>All SORTS OF GROUPS ENGAGE WITH MAIL</vt:lpstr>
      <vt:lpstr>All age groups engage with mail</vt:lpstr>
      <vt:lpstr>frequency above average</vt:lpstr>
      <vt:lpstr>Actions PER thousand</vt:lpstr>
      <vt:lpstr>Actions for thousand</vt:lpstr>
      <vt:lpstr>Actions for thousand</vt:lpstr>
      <vt:lpstr>PowerPoint Presentation</vt:lpstr>
      <vt:lpstr>Halifax savings accounts</vt:lpstr>
      <vt:lpstr>hsbc</vt:lpstr>
      <vt:lpstr>Letter from the ceo</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2020-06-03T16:15:42Z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amanda.griffiths@royalmail.com</vt:lpwstr>
  </property>
  <property fmtid="{D5CDD505-2E9C-101B-9397-08002B2CF9AE}" pid="5" name="MSIP_Label_980f36f3-41a5-4f45-a6a2-e224f336accd_SetDate">
    <vt:lpwstr>2020-03-04T12:51:15.1685097Z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ies>
</file>