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4"/>
  </p:sldMasterIdLst>
  <p:notesMasterIdLst>
    <p:notesMasterId r:id="rId15"/>
  </p:notesMasterIdLst>
  <p:handoutMasterIdLst>
    <p:handoutMasterId r:id="rId16"/>
  </p:handoutMasterIdLst>
  <p:sldIdLst>
    <p:sldId id="256" r:id="rId5"/>
    <p:sldId id="330" r:id="rId6"/>
    <p:sldId id="333" r:id="rId7"/>
    <p:sldId id="329" r:id="rId8"/>
    <p:sldId id="328" r:id="rId9"/>
    <p:sldId id="332" r:id="rId10"/>
    <p:sldId id="322" r:id="rId11"/>
    <p:sldId id="313" r:id="rId12"/>
    <p:sldId id="308" r:id="rId13"/>
    <p:sldId id="304" r:id="rId1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ACE4"/>
    <a:srgbClr val="FDC304"/>
    <a:srgbClr val="82CBD4"/>
    <a:srgbClr val="95C121"/>
    <a:srgbClr val="EF7E05"/>
    <a:srgbClr val="E6E6E6"/>
    <a:srgbClr val="1D1E1C"/>
    <a:srgbClr val="E20C18"/>
    <a:srgbClr val="FAA8AC"/>
    <a:srgbClr val="D3ED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9" autoAdjust="0"/>
    <p:restoredTop sz="94737"/>
  </p:normalViewPr>
  <p:slideViewPr>
    <p:cSldViewPr snapToGrid="0">
      <p:cViewPr varScale="1">
        <p:scale>
          <a:sx n="108" d="100"/>
          <a:sy n="108" d="100"/>
        </p:scale>
        <p:origin x="288"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4" d="100"/>
          <a:sy n="84" d="100"/>
        </p:scale>
        <p:origin x="2083"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14/05/2021</a:t>
            </a:fld>
            <a:endParaRPr lang="en-GB"/>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14/05/2021</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6</a:t>
            </a:fld>
            <a:endParaRPr lang="en-GB"/>
          </a:p>
        </p:txBody>
      </p:sp>
    </p:spTree>
    <p:extLst>
      <p:ext uri="{BB962C8B-B14F-4D97-AF65-F5344CB8AC3E}">
        <p14:creationId xmlns:p14="http://schemas.microsoft.com/office/powerpoint/2010/main" val="22534275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pic>
        <p:nvPicPr>
          <p:cNvPr id="23" name="Picture 22">
            <a:extLst>
              <a:ext uri="{FF2B5EF4-FFF2-40B4-BE49-F238E27FC236}">
                <a16:creationId xmlns:a16="http://schemas.microsoft.com/office/drawing/2014/main" id="{E90458C6-54A9-4026-A106-3FEE6133B6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into quadra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itle 1">
            <a:extLst>
              <a:ext uri="{FF2B5EF4-FFF2-40B4-BE49-F238E27FC236}">
                <a16:creationId xmlns:a16="http://schemas.microsoft.com/office/drawing/2014/main" id="{BD23BBCD-93DF-4D55-B641-BDD0DBF63F40}"/>
              </a:ext>
            </a:extLst>
          </p:cNvPr>
          <p:cNvSpPr txBox="1">
            <a:spLocks/>
          </p:cNvSpPr>
          <p:nvPr userDrawn="1"/>
        </p:nvSpPr>
        <p:spPr>
          <a:xfrm>
            <a:off x="486000" y="3759187"/>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SLIDE SPLIT INTO QUADRANTS</a:t>
            </a:r>
            <a:endParaRPr lang="en-GB" dirty="0"/>
          </a:p>
        </p:txBody>
      </p:sp>
      <p:sp>
        <p:nvSpPr>
          <p:cNvPr id="7" name="Text Placeholder 8">
            <a:extLst>
              <a:ext uri="{FF2B5EF4-FFF2-40B4-BE49-F238E27FC236}">
                <a16:creationId xmlns:a16="http://schemas.microsoft.com/office/drawing/2014/main" id="{93AF02D3-C09A-4952-B9F9-C74766EE5F3F}"/>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D10D08D-9212-413F-B55A-7EEE19CB5D6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Tree>
    <p:extLst>
      <p:ext uri="{BB962C8B-B14F-4D97-AF65-F5344CB8AC3E}">
        <p14:creationId xmlns:p14="http://schemas.microsoft.com/office/powerpoint/2010/main" val="131047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a:t>
            </a:r>
            <a:r>
              <a:rPr lang="en-GB" sz="700" dirty="0" err="1">
                <a:latin typeface="Arial" panose="020B0604020202020204" pitchFamily="34" charset="0"/>
                <a:cs typeface="Arial" panose="020B0604020202020204" pitchFamily="34" charset="0"/>
              </a:rPr>
              <a:t>BrandScience</a:t>
            </a:r>
            <a:r>
              <a:rPr lang="en-GB" sz="700" dirty="0">
                <a:latin typeface="Arial" panose="020B0604020202020204" pitchFamily="34" charset="0"/>
                <a:cs typeface="Arial" panose="020B0604020202020204" pitchFamily="34" charset="0"/>
              </a:rPr>
              <a:t>, 2014. ^^Royal Mail MarketReach, 2018.</a:t>
            </a:r>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9"/>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10"/>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1"/>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2"/>
          <a:stretch>
            <a:fillRect/>
          </a:stretch>
        </p:blipFill>
        <p:spPr>
          <a:xfrm>
            <a:off x="476855" y="3941284"/>
            <a:ext cx="432854" cy="432854"/>
          </a:xfrm>
          <a:prstGeom prst="rect">
            <a:avLst/>
          </a:prstGeom>
        </p:spPr>
      </p:pic>
    </p:spTree>
    <p:extLst>
      <p:ext uri="{BB962C8B-B14F-4D97-AF65-F5344CB8AC3E}">
        <p14:creationId xmlns:p14="http://schemas.microsoft.com/office/powerpoint/2010/main" val="291030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Tree>
    <p:extLst>
      <p:ext uri="{BB962C8B-B14F-4D97-AF65-F5344CB8AC3E}">
        <p14:creationId xmlns:p14="http://schemas.microsoft.com/office/powerpoint/2010/main" val="122516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
        <p:nvSpPr>
          <p:cNvPr id="3" name="MSIPCMContentMarking" descr="{&quot;HashCode&quot;:536067597,&quot;Placement&quot;:&quot;Footer&quot;,&quot;Top&quot;:519.343,&quot;Left&quot;:0.0,&quot;SlideWidth&quot;:960,&quot;SlideHeight&quot;:540}">
            <a:extLst>
              <a:ext uri="{FF2B5EF4-FFF2-40B4-BE49-F238E27FC236}">
                <a16:creationId xmlns:a16="http://schemas.microsoft.com/office/drawing/2014/main" id="{AD7501E2-0DB5-44DA-AA81-A9DEB6D9682C}"/>
              </a:ext>
            </a:extLst>
          </p:cNvPr>
          <p:cNvSpPr txBox="1"/>
          <p:nvPr userDrawn="1"/>
        </p:nvSpPr>
        <p:spPr>
          <a:xfrm>
            <a:off x="0" y="6595656"/>
            <a:ext cx="1940237"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Classified: RMG – [Confidential]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 id="2147483719"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Royal Mail Group </a:t>
            </a:r>
            <a:br>
              <a:rPr lang="en-US" dirty="0"/>
            </a:br>
            <a:r>
              <a:rPr lang="en-US" dirty="0"/>
              <a:t>CASE Study incentive</a:t>
            </a:r>
          </a:p>
        </p:txBody>
      </p:sp>
      <p:sp>
        <p:nvSpPr>
          <p:cNvPr id="3" name="Subtitle 2"/>
          <p:cNvSpPr>
            <a:spLocks noGrp="1"/>
          </p:cNvSpPr>
          <p:nvPr>
            <p:ph type="subTitle" idx="1"/>
          </p:nvPr>
        </p:nvSpPr>
        <p:spPr/>
        <p:txBody>
          <a:bodyPr>
            <a:normAutofit fontScale="92500" lnSpcReduction="20000"/>
          </a:bodyPr>
          <a:lstStyle/>
          <a:p>
            <a:endParaRPr lang="en-US" dirty="0"/>
          </a:p>
        </p:txBody>
      </p:sp>
      <p:sp>
        <p:nvSpPr>
          <p:cNvPr id="4" name="Text Placeholder 3"/>
          <p:cNvSpPr>
            <a:spLocks noGrp="1"/>
          </p:cNvSpPr>
          <p:nvPr>
            <p:ph type="body" sz="quarter" idx="10"/>
          </p:nvPr>
        </p:nvSpPr>
        <p:spPr/>
        <p:txBody>
          <a:bodyPr>
            <a:normAutofit fontScale="92500" lnSpcReduction="10000"/>
          </a:bodyPr>
          <a:lstStyle/>
          <a:p>
            <a:r>
              <a:rPr lang="en-US" dirty="0"/>
              <a:t>May 2021</a:t>
            </a:r>
          </a:p>
        </p:txBody>
      </p:sp>
    </p:spTree>
    <p:extLst>
      <p:ext uri="{BB962C8B-B14F-4D97-AF65-F5344CB8AC3E}">
        <p14:creationId xmlns:p14="http://schemas.microsoft.com/office/powerpoint/2010/main" val="279077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54D18C-5D9B-6F4A-A02D-FC383FF3766E}"/>
              </a:ext>
            </a:extLst>
          </p:cNvPr>
          <p:cNvSpPr>
            <a:spLocks noGrp="1"/>
          </p:cNvSpPr>
          <p:nvPr>
            <p:ph type="sldNum" sz="quarter" idx="10"/>
          </p:nvPr>
        </p:nvSpPr>
        <p:spPr/>
        <p:txBody>
          <a:bodyPr/>
          <a:lstStyle/>
          <a:p>
            <a:fld id="{887360FE-02F5-4392-9C12-7D03F05745BB}" type="slidenum">
              <a:rPr lang="en-GB" smtClean="0"/>
              <a:pPr/>
              <a:t>10</a:t>
            </a:fld>
            <a:endParaRPr lang="en-GB" dirty="0"/>
          </a:p>
        </p:txBody>
      </p:sp>
    </p:spTree>
    <p:extLst>
      <p:ext uri="{BB962C8B-B14F-4D97-AF65-F5344CB8AC3E}">
        <p14:creationId xmlns:p14="http://schemas.microsoft.com/office/powerpoint/2010/main" val="2103652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01F7C4-B2C3-2748-A7E9-9DB5F3431831}"/>
              </a:ext>
            </a:extLst>
          </p:cNvPr>
          <p:cNvSpPr>
            <a:spLocks noGrp="1"/>
          </p:cNvSpPr>
          <p:nvPr>
            <p:ph type="title"/>
          </p:nvPr>
        </p:nvSpPr>
        <p:spPr/>
        <p:txBody>
          <a:bodyPr/>
          <a:lstStyle/>
          <a:p>
            <a:r>
              <a:rPr lang="en-GB" dirty="0"/>
              <a:t>The case study incentive</a:t>
            </a:r>
          </a:p>
        </p:txBody>
      </p:sp>
      <p:sp>
        <p:nvSpPr>
          <p:cNvPr id="4" name="Text Placeholder 3">
            <a:extLst>
              <a:ext uri="{FF2B5EF4-FFF2-40B4-BE49-F238E27FC236}">
                <a16:creationId xmlns:a16="http://schemas.microsoft.com/office/drawing/2014/main" id="{E508467D-8704-0549-B009-17A25262D118}"/>
              </a:ext>
            </a:extLst>
          </p:cNvPr>
          <p:cNvSpPr>
            <a:spLocks noGrp="1"/>
          </p:cNvSpPr>
          <p:nvPr>
            <p:ph type="body" sz="quarter" idx="11"/>
          </p:nvPr>
        </p:nvSpPr>
        <p:spPr/>
        <p:txBody>
          <a:bodyPr/>
          <a:lstStyle/>
          <a:p>
            <a:r>
              <a:rPr lang="en-GB" dirty="0"/>
              <a:t>What is it and when will it be available?</a:t>
            </a:r>
          </a:p>
        </p:txBody>
      </p:sp>
      <p:sp>
        <p:nvSpPr>
          <p:cNvPr id="5" name="Text Placeholder 4">
            <a:extLst>
              <a:ext uri="{FF2B5EF4-FFF2-40B4-BE49-F238E27FC236}">
                <a16:creationId xmlns:a16="http://schemas.microsoft.com/office/drawing/2014/main" id="{6F79B405-448A-F248-BD6F-663CB175BF2E}"/>
              </a:ext>
            </a:extLst>
          </p:cNvPr>
          <p:cNvSpPr>
            <a:spLocks noGrp="1"/>
          </p:cNvSpPr>
          <p:nvPr>
            <p:ph type="body" sz="quarter" idx="12"/>
          </p:nvPr>
        </p:nvSpPr>
        <p:spPr/>
        <p:txBody>
          <a:bodyPr/>
          <a:lstStyle/>
          <a:p>
            <a:r>
              <a:rPr lang="en-GB" dirty="0"/>
              <a:t>Our case study incentive awards Postage Credits for a campaign that is deemed suitable to deliver a case  study.</a:t>
            </a:r>
          </a:p>
          <a:p>
            <a:r>
              <a:rPr lang="en-GB" dirty="0">
                <a:solidFill>
                  <a:schemeClr val="tx1"/>
                </a:solidFill>
              </a:rPr>
              <a:t>Qualifying customers will be invited to submit application between May 2021 – 31st December 2021 </a:t>
            </a:r>
          </a:p>
          <a:p>
            <a:r>
              <a:rPr lang="en-GB" dirty="0"/>
              <a:t>The contribution pot available is £100,000, to deliver value to customers for their involvement. </a:t>
            </a:r>
          </a:p>
          <a:p>
            <a:r>
              <a:rPr lang="en-GB" dirty="0"/>
              <a:t>Each application will be considered separately but we are keen to find campaigns that will provide powerful case studies so please do apply/encourage the brands you work with to apply. </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81914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C89E-6D65-8B48-93C3-811566C10B6B}"/>
              </a:ext>
            </a:extLst>
          </p:cNvPr>
          <p:cNvSpPr>
            <a:spLocks noGrp="1"/>
          </p:cNvSpPr>
          <p:nvPr>
            <p:ph type="title"/>
          </p:nvPr>
        </p:nvSpPr>
        <p:spPr/>
        <p:txBody>
          <a:bodyPr/>
          <a:lstStyle/>
          <a:p>
            <a:r>
              <a:rPr lang="en-GB" dirty="0"/>
              <a:t>Royal Mail case studies</a:t>
            </a:r>
          </a:p>
        </p:txBody>
      </p:sp>
      <p:sp>
        <p:nvSpPr>
          <p:cNvPr id="3" name="Slide Number Placeholder 2">
            <a:extLst>
              <a:ext uri="{FF2B5EF4-FFF2-40B4-BE49-F238E27FC236}">
                <a16:creationId xmlns:a16="http://schemas.microsoft.com/office/drawing/2014/main" id="{EF6B4F9C-3322-2941-8B16-D279FEC26DD6}"/>
              </a:ext>
            </a:extLst>
          </p:cNvPr>
          <p:cNvSpPr>
            <a:spLocks noGrp="1"/>
          </p:cNvSpPr>
          <p:nvPr>
            <p:ph type="sldNum" sz="quarter" idx="10"/>
          </p:nvPr>
        </p:nvSpPr>
        <p:spPr/>
        <p:txBody>
          <a:bodyPr/>
          <a:lstStyle/>
          <a:p>
            <a:fld id="{887360FE-02F5-4392-9C12-7D03F05745BB}" type="slidenum">
              <a:rPr lang="en-GB" smtClean="0"/>
              <a:pPr/>
              <a:t>3</a:t>
            </a:fld>
            <a:endParaRPr lang="en-GB" dirty="0"/>
          </a:p>
        </p:txBody>
      </p:sp>
      <p:sp>
        <p:nvSpPr>
          <p:cNvPr id="4" name="Text Placeholder 3">
            <a:extLst>
              <a:ext uri="{FF2B5EF4-FFF2-40B4-BE49-F238E27FC236}">
                <a16:creationId xmlns:a16="http://schemas.microsoft.com/office/drawing/2014/main" id="{AE801204-A90E-B94C-90D9-3927FB873691}"/>
              </a:ext>
            </a:extLst>
          </p:cNvPr>
          <p:cNvSpPr>
            <a:spLocks noGrp="1"/>
          </p:cNvSpPr>
          <p:nvPr>
            <p:ph type="body" sz="quarter" idx="11"/>
          </p:nvPr>
        </p:nvSpPr>
        <p:spPr/>
        <p:txBody>
          <a:bodyPr/>
          <a:lstStyle/>
          <a:p>
            <a:r>
              <a:rPr lang="en-GB" dirty="0"/>
              <a:t>One of our primary tools to support the channel</a:t>
            </a:r>
          </a:p>
        </p:txBody>
      </p:sp>
      <p:sp>
        <p:nvSpPr>
          <p:cNvPr id="5" name="Text Placeholder 4">
            <a:extLst>
              <a:ext uri="{FF2B5EF4-FFF2-40B4-BE49-F238E27FC236}">
                <a16:creationId xmlns:a16="http://schemas.microsoft.com/office/drawing/2014/main" id="{137C11C3-EADB-3643-8017-C302BBA3AC0B}"/>
              </a:ext>
            </a:extLst>
          </p:cNvPr>
          <p:cNvSpPr>
            <a:spLocks noGrp="1"/>
          </p:cNvSpPr>
          <p:nvPr>
            <p:ph type="body" sz="quarter" idx="12"/>
          </p:nvPr>
        </p:nvSpPr>
        <p:spPr/>
        <p:txBody>
          <a:bodyPr/>
          <a:lstStyle/>
          <a:p>
            <a:r>
              <a:rPr lang="en-GB" dirty="0"/>
              <a:t>Our market leading library of the most powerful mail, door drop and partially addressed mail case studies highlight the value of mail as a critical marketing medium.</a:t>
            </a:r>
          </a:p>
          <a:p>
            <a:r>
              <a:rPr lang="en-GB" dirty="0"/>
              <a:t>We use them:</a:t>
            </a:r>
            <a:br>
              <a:rPr lang="en-GB" dirty="0"/>
            </a:br>
            <a:r>
              <a:rPr lang="en-GB" dirty="0"/>
              <a:t>- via our websites </a:t>
            </a:r>
            <a:r>
              <a:rPr lang="en-GB" dirty="0" err="1"/>
              <a:t>royalmail.com</a:t>
            </a:r>
            <a:r>
              <a:rPr lang="en-GB" dirty="0"/>
              <a:t> and </a:t>
            </a:r>
            <a:r>
              <a:rPr lang="en-GB" dirty="0" err="1"/>
              <a:t>marketreach.co.uk</a:t>
            </a:r>
            <a:br>
              <a:rPr lang="en-GB" dirty="0"/>
            </a:br>
            <a:r>
              <a:rPr lang="en-GB" dirty="0"/>
              <a:t>- on our social media sites (twitter and Linked in)</a:t>
            </a:r>
            <a:br>
              <a:rPr lang="en-GB" dirty="0"/>
            </a:br>
            <a:r>
              <a:rPr lang="en-GB" dirty="0"/>
              <a:t>- in our publications and guides</a:t>
            </a:r>
            <a:br>
              <a:rPr lang="en-GB" dirty="0"/>
            </a:br>
            <a:r>
              <a:rPr lang="en-GB" dirty="0"/>
              <a:t>- in presentations and meetings with customers</a:t>
            </a:r>
          </a:p>
          <a:p>
            <a:r>
              <a:rPr lang="en-GB" dirty="0"/>
              <a:t>Customer insight is extremely useful to help support our future propositions/promotional activity. In many areas, we are short of case studies from major brands</a:t>
            </a:r>
          </a:p>
          <a:p>
            <a:r>
              <a:rPr lang="en-GB" dirty="0"/>
              <a:t>The purpose of this incentive is to add to the library with case studies that cover specific sectors, objectives, techniques and formats. All case studies will be made available on the Wholesale Sales Hub and </a:t>
            </a:r>
            <a:r>
              <a:rPr lang="en-GB" dirty="0" err="1"/>
              <a:t>MarketReach</a:t>
            </a:r>
            <a:r>
              <a:rPr lang="en-GB" dirty="0"/>
              <a:t> website. </a:t>
            </a:r>
          </a:p>
        </p:txBody>
      </p:sp>
    </p:spTree>
    <p:extLst>
      <p:ext uri="{BB962C8B-B14F-4D97-AF65-F5344CB8AC3E}">
        <p14:creationId xmlns:p14="http://schemas.microsoft.com/office/powerpoint/2010/main" val="247800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D9A7-64E7-8349-9097-2D94C35D7905}"/>
              </a:ext>
            </a:extLst>
          </p:cNvPr>
          <p:cNvSpPr>
            <a:spLocks noGrp="1"/>
          </p:cNvSpPr>
          <p:nvPr>
            <p:ph type="title"/>
          </p:nvPr>
        </p:nvSpPr>
        <p:spPr/>
        <p:txBody>
          <a:bodyPr/>
          <a:lstStyle/>
          <a:p>
            <a:r>
              <a:rPr lang="en-GB" dirty="0"/>
              <a:t>Case Study Application PROCESS</a:t>
            </a:r>
          </a:p>
        </p:txBody>
      </p:sp>
      <p:sp>
        <p:nvSpPr>
          <p:cNvPr id="3" name="Slide Number Placeholder 2">
            <a:extLst>
              <a:ext uri="{FF2B5EF4-FFF2-40B4-BE49-F238E27FC236}">
                <a16:creationId xmlns:a16="http://schemas.microsoft.com/office/drawing/2014/main" id="{79489FA9-13D6-894F-B0A4-01DC5AABF7DC}"/>
              </a:ext>
            </a:extLst>
          </p:cNvPr>
          <p:cNvSpPr>
            <a:spLocks noGrp="1"/>
          </p:cNvSpPr>
          <p:nvPr>
            <p:ph type="sldNum" sz="quarter" idx="10"/>
          </p:nvPr>
        </p:nvSpPr>
        <p:spPr/>
        <p:txBody>
          <a:bodyPr/>
          <a:lstStyle/>
          <a:p>
            <a:fld id="{887360FE-02F5-4392-9C12-7D03F05745BB}" type="slidenum">
              <a:rPr lang="en-GB" smtClean="0"/>
              <a:pPr/>
              <a:t>4</a:t>
            </a:fld>
            <a:endParaRPr lang="en-GB" dirty="0"/>
          </a:p>
        </p:txBody>
      </p:sp>
      <p:sp>
        <p:nvSpPr>
          <p:cNvPr id="4" name="Text Placeholder 3">
            <a:extLst>
              <a:ext uri="{FF2B5EF4-FFF2-40B4-BE49-F238E27FC236}">
                <a16:creationId xmlns:a16="http://schemas.microsoft.com/office/drawing/2014/main" id="{8EDCCDA0-CE1B-9E46-B2C8-FBFAC91CF853}"/>
              </a:ext>
            </a:extLst>
          </p:cNvPr>
          <p:cNvSpPr>
            <a:spLocks noGrp="1"/>
          </p:cNvSpPr>
          <p:nvPr>
            <p:ph type="body" sz="quarter" idx="11"/>
          </p:nvPr>
        </p:nvSpPr>
        <p:spPr/>
        <p:txBody>
          <a:bodyPr/>
          <a:lstStyle/>
          <a:p>
            <a:r>
              <a:rPr lang="en-GB" dirty="0"/>
              <a:t> </a:t>
            </a:r>
          </a:p>
        </p:txBody>
      </p:sp>
      <p:sp>
        <p:nvSpPr>
          <p:cNvPr id="5" name="Text Placeholder 4">
            <a:extLst>
              <a:ext uri="{FF2B5EF4-FFF2-40B4-BE49-F238E27FC236}">
                <a16:creationId xmlns:a16="http://schemas.microsoft.com/office/drawing/2014/main" id="{C426AC1F-4CD5-684E-8066-867041C396C5}"/>
              </a:ext>
            </a:extLst>
          </p:cNvPr>
          <p:cNvSpPr>
            <a:spLocks noGrp="1"/>
          </p:cNvSpPr>
          <p:nvPr>
            <p:ph type="body" sz="quarter" idx="12"/>
          </p:nvPr>
        </p:nvSpPr>
        <p:spPr>
          <a:xfrm>
            <a:off x="502520" y="1363863"/>
            <a:ext cx="11186959" cy="4644000"/>
          </a:xfrm>
        </p:spPr>
        <p:txBody>
          <a:bodyPr/>
          <a:lstStyle/>
          <a:p>
            <a:pPr lvl="1" hangingPunct="0">
              <a:spcAft>
                <a:spcPts val="0"/>
              </a:spcAft>
            </a:pPr>
            <a:endParaRPr lang="en-GB" dirty="0">
              <a:solidFill>
                <a:schemeClr val="tx1"/>
              </a:solidFill>
            </a:endParaRPr>
          </a:p>
          <a:p>
            <a:pPr lvl="1" hangingPunct="0">
              <a:spcAft>
                <a:spcPts val="0"/>
              </a:spcAft>
            </a:pPr>
            <a:r>
              <a:rPr lang="en-GB" dirty="0">
                <a:solidFill>
                  <a:schemeClr val="tx1"/>
                </a:solidFill>
              </a:rPr>
              <a:t>Target customers identified either directly by Access provider or in partnership with RM  </a:t>
            </a:r>
          </a:p>
          <a:p>
            <a:pPr lvl="1" hangingPunct="0">
              <a:spcAft>
                <a:spcPts val="0"/>
              </a:spcAft>
            </a:pPr>
            <a:r>
              <a:rPr lang="en-GB" dirty="0">
                <a:solidFill>
                  <a:schemeClr val="tx1"/>
                </a:solidFill>
              </a:rPr>
              <a:t>Conversation between Letters Specialist, Access provider , participating customer to identify mailing ideas that could be suitable for case studies</a:t>
            </a:r>
          </a:p>
          <a:p>
            <a:pPr lvl="1" hangingPunct="0">
              <a:spcAft>
                <a:spcPts val="0"/>
              </a:spcAft>
            </a:pPr>
            <a:r>
              <a:rPr lang="en-GB" dirty="0">
                <a:solidFill>
                  <a:schemeClr val="tx1"/>
                </a:solidFill>
              </a:rPr>
              <a:t>Case Study Incentive online application submitted and reviewed-standard online application form</a:t>
            </a:r>
          </a:p>
          <a:p>
            <a:pPr lvl="1" hangingPunct="0">
              <a:spcAft>
                <a:spcPts val="0"/>
              </a:spcAft>
            </a:pPr>
            <a:r>
              <a:rPr lang="en-GB" dirty="0">
                <a:solidFill>
                  <a:schemeClr val="tx1"/>
                </a:solidFill>
              </a:rPr>
              <a:t>Case Study value assessment completed (see next slide)</a:t>
            </a:r>
          </a:p>
          <a:p>
            <a:pPr lvl="1" hangingPunct="0">
              <a:spcAft>
                <a:spcPts val="0"/>
              </a:spcAft>
            </a:pPr>
            <a:r>
              <a:rPr lang="en-GB" dirty="0">
                <a:solidFill>
                  <a:schemeClr val="tx1"/>
                </a:solidFill>
              </a:rPr>
              <a:t>Case Study accepted/rejected</a:t>
            </a:r>
          </a:p>
          <a:p>
            <a:pPr lvl="1" hangingPunct="0">
              <a:spcAft>
                <a:spcPts val="0"/>
              </a:spcAft>
            </a:pPr>
            <a:r>
              <a:rPr lang="en-GB" dirty="0">
                <a:solidFill>
                  <a:schemeClr val="tx1"/>
                </a:solidFill>
              </a:rPr>
              <a:t>Accepted case study we will pay 50% of the expected postage credit passed to customer, remaining 50% paid on receipt of full case study. The T&amp;C will enable us to cancel or recover credits if the customer fails to progress.  </a:t>
            </a:r>
          </a:p>
          <a:p>
            <a:pPr lvl="1" hangingPunct="0">
              <a:spcAft>
                <a:spcPts val="0"/>
              </a:spcAft>
            </a:pPr>
            <a:r>
              <a:rPr lang="en-GB" dirty="0">
                <a:solidFill>
                  <a:schemeClr val="tx1"/>
                </a:solidFill>
              </a:rPr>
              <a:t>Maximum of two case studies per participating customer</a:t>
            </a:r>
          </a:p>
          <a:p>
            <a:pPr indent="-228600">
              <a:lnSpc>
                <a:spcPct val="90000"/>
              </a:lnSpc>
              <a:buFont typeface="Arial" panose="020B0604020202020204" pitchFamily="34" charset="0"/>
              <a:buChar char="•"/>
            </a:pPr>
            <a:endParaRPr lang="en-GB" dirty="0">
              <a:highlight>
                <a:srgbClr val="FFFF00"/>
              </a:highlight>
            </a:endParaRPr>
          </a:p>
          <a:p>
            <a:pPr marL="228600" indent="0">
              <a:lnSpc>
                <a:spcPct val="90000"/>
              </a:lnSpc>
              <a:buNone/>
            </a:pPr>
            <a:endParaRPr lang="en-GB" dirty="0"/>
          </a:p>
        </p:txBody>
      </p:sp>
    </p:spTree>
    <p:extLst>
      <p:ext uri="{BB962C8B-B14F-4D97-AF65-F5344CB8AC3E}">
        <p14:creationId xmlns:p14="http://schemas.microsoft.com/office/powerpoint/2010/main" val="135310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D9A7-64E7-8349-9097-2D94C35D7905}"/>
              </a:ext>
            </a:extLst>
          </p:cNvPr>
          <p:cNvSpPr>
            <a:spLocks noGrp="1"/>
          </p:cNvSpPr>
          <p:nvPr>
            <p:ph type="title"/>
          </p:nvPr>
        </p:nvSpPr>
        <p:spPr/>
        <p:txBody>
          <a:bodyPr/>
          <a:lstStyle/>
          <a:p>
            <a:r>
              <a:rPr lang="en-GB" dirty="0"/>
              <a:t>Case Study Value Assessment</a:t>
            </a:r>
          </a:p>
        </p:txBody>
      </p:sp>
      <p:sp>
        <p:nvSpPr>
          <p:cNvPr id="3" name="Slide Number Placeholder 2">
            <a:extLst>
              <a:ext uri="{FF2B5EF4-FFF2-40B4-BE49-F238E27FC236}">
                <a16:creationId xmlns:a16="http://schemas.microsoft.com/office/drawing/2014/main" id="{79489FA9-13D6-894F-B0A4-01DC5AABF7DC}"/>
              </a:ext>
            </a:extLst>
          </p:cNvPr>
          <p:cNvSpPr>
            <a:spLocks noGrp="1"/>
          </p:cNvSpPr>
          <p:nvPr>
            <p:ph type="sldNum" sz="quarter" idx="10"/>
          </p:nvPr>
        </p:nvSpPr>
        <p:spPr/>
        <p:txBody>
          <a:bodyPr/>
          <a:lstStyle/>
          <a:p>
            <a:fld id="{887360FE-02F5-4392-9C12-7D03F05745BB}" type="slidenum">
              <a:rPr lang="en-GB" smtClean="0"/>
              <a:pPr/>
              <a:t>5</a:t>
            </a:fld>
            <a:endParaRPr lang="en-GB" dirty="0"/>
          </a:p>
        </p:txBody>
      </p:sp>
      <p:sp>
        <p:nvSpPr>
          <p:cNvPr id="4" name="Text Placeholder 3">
            <a:extLst>
              <a:ext uri="{FF2B5EF4-FFF2-40B4-BE49-F238E27FC236}">
                <a16:creationId xmlns:a16="http://schemas.microsoft.com/office/drawing/2014/main" id="{8EDCCDA0-CE1B-9E46-B2C8-FBFAC91CF85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C426AC1F-4CD5-684E-8066-867041C396C5}"/>
              </a:ext>
            </a:extLst>
          </p:cNvPr>
          <p:cNvSpPr>
            <a:spLocks noGrp="1"/>
          </p:cNvSpPr>
          <p:nvPr>
            <p:ph type="body" sz="quarter" idx="12"/>
          </p:nvPr>
        </p:nvSpPr>
        <p:spPr>
          <a:xfrm>
            <a:off x="455441" y="1260389"/>
            <a:ext cx="11186959" cy="4644000"/>
          </a:xfrm>
        </p:spPr>
        <p:txBody>
          <a:bodyPr/>
          <a:lstStyle/>
          <a:p>
            <a:pPr lvl="0" hangingPunct="0">
              <a:spcAft>
                <a:spcPts val="0"/>
              </a:spcAft>
            </a:pPr>
            <a:r>
              <a:rPr lang="en-GB" b="1" dirty="0">
                <a:solidFill>
                  <a:schemeClr val="accent1"/>
                </a:solidFill>
              </a:rPr>
              <a:t>We will use the set of six questions below and rank them 1-5 with 5 being extremely valuable for a case study. </a:t>
            </a:r>
          </a:p>
          <a:p>
            <a:pPr marL="342900" lvl="0" indent="-342900">
              <a:spcAft>
                <a:spcPts val="0"/>
              </a:spcAft>
              <a:buFont typeface="+mj-lt"/>
              <a:buAutoNum type="arabicPeriod"/>
            </a:pPr>
            <a:r>
              <a:rPr lang="en-GB" dirty="0">
                <a:latin typeface="Calibri" panose="020F0502020204030204" pitchFamily="34" charset="0"/>
                <a:ea typeface="Times New Roman" panose="02020603050405020304" pitchFamily="18" charset="0"/>
                <a:cs typeface="Mangal" panose="02040503050203030202" pitchFamily="18" charset="0"/>
              </a:rPr>
              <a:t>Priority sectors for Sales (there are 5 top sectors and some 2</a:t>
            </a:r>
            <a:r>
              <a:rPr lang="en-GB" baseline="30000" dirty="0">
                <a:latin typeface="Calibri" panose="020F0502020204030204" pitchFamily="34" charset="0"/>
                <a:ea typeface="Times New Roman" panose="02020603050405020304" pitchFamily="18" charset="0"/>
                <a:cs typeface="Mangal" panose="02040503050203030202" pitchFamily="18" charset="0"/>
              </a:rPr>
              <a:t>nd</a:t>
            </a:r>
            <a:r>
              <a:rPr lang="en-GB" dirty="0">
                <a:latin typeface="Calibri" panose="020F0502020204030204" pitchFamily="34" charset="0"/>
                <a:ea typeface="Times New Roman" panose="02020603050405020304" pitchFamily="18" charset="0"/>
                <a:cs typeface="Mangal" panose="02040503050203030202" pitchFamily="18" charset="0"/>
              </a:rPr>
              <a:t> level ones)</a:t>
            </a:r>
            <a:endParaRPr lang="en-GB" sz="2000" dirty="0">
              <a:latin typeface="Times New Roman" panose="02020603050405020304" pitchFamily="18" charset="0"/>
              <a:ea typeface="Times New Roman" panose="02020603050405020304" pitchFamily="18" charset="0"/>
              <a:cs typeface="Mangal" panose="02040503050203030202" pitchFamily="18" charset="0"/>
            </a:endParaRPr>
          </a:p>
          <a:p>
            <a:pPr marL="342900" lvl="0" indent="-342900">
              <a:spcAft>
                <a:spcPts val="0"/>
              </a:spcAft>
              <a:buFont typeface="+mj-lt"/>
              <a:buAutoNum type="arabicPeriod"/>
            </a:pPr>
            <a:r>
              <a:rPr lang="en-GB" dirty="0">
                <a:latin typeface="Calibri" panose="020F0502020204030204" pitchFamily="34" charset="0"/>
                <a:ea typeface="Times New Roman" panose="02020603050405020304" pitchFamily="18" charset="0"/>
                <a:cs typeface="Mangal" panose="02040503050203030202" pitchFamily="18" charset="0"/>
              </a:rPr>
              <a:t>Potential to become larger user/risk to current volumes that we could protect as defined working relationships with customers and market analysis of industry spend sources such as Nielsen</a:t>
            </a:r>
            <a:endParaRPr lang="en-GB" sz="2000" dirty="0">
              <a:latin typeface="Times New Roman" panose="02020603050405020304" pitchFamily="18" charset="0"/>
              <a:ea typeface="Times New Roman" panose="02020603050405020304" pitchFamily="18" charset="0"/>
              <a:cs typeface="Mangal" panose="02040503050203030202" pitchFamily="18" charset="0"/>
            </a:endParaRPr>
          </a:p>
          <a:p>
            <a:pPr marL="342900" lvl="0" indent="-342900">
              <a:spcAft>
                <a:spcPts val="0"/>
              </a:spcAft>
              <a:buFont typeface="+mj-lt"/>
              <a:buAutoNum type="arabicPeriod"/>
            </a:pPr>
            <a:r>
              <a:rPr lang="en-GB" dirty="0">
                <a:latin typeface="Calibri" panose="020F0502020204030204" pitchFamily="34" charset="0"/>
                <a:ea typeface="Times New Roman" panose="02020603050405020304" pitchFamily="18" charset="0"/>
                <a:cs typeface="Mangal" panose="02040503050203030202" pitchFamily="18" charset="0"/>
              </a:rPr>
              <a:t>Likelihood that the mailing will deliver measurable response</a:t>
            </a:r>
            <a:endParaRPr lang="en-GB" sz="2000" dirty="0">
              <a:latin typeface="Times New Roman" panose="02020603050405020304" pitchFamily="18" charset="0"/>
              <a:ea typeface="Times New Roman" panose="02020603050405020304" pitchFamily="18" charset="0"/>
              <a:cs typeface="Mangal" panose="02040503050203030202" pitchFamily="18" charset="0"/>
            </a:endParaRPr>
          </a:p>
          <a:p>
            <a:pPr marL="342900" lvl="0" indent="-342900">
              <a:spcAft>
                <a:spcPts val="0"/>
              </a:spcAft>
              <a:buFont typeface="+mj-lt"/>
              <a:buAutoNum type="arabicPeriod"/>
            </a:pPr>
            <a:r>
              <a:rPr lang="en-GB" dirty="0">
                <a:latin typeface="Calibri" panose="020F0502020204030204" pitchFamily="34" charset="0"/>
                <a:ea typeface="Times New Roman" panose="02020603050405020304" pitchFamily="18" charset="0"/>
                <a:cs typeface="Mangal" panose="02040503050203030202" pitchFamily="18" charset="0"/>
              </a:rPr>
              <a:t>Brand’s use of mail versus industry levels of mail spend – an opportunity for growth as defined by industry spend sources</a:t>
            </a:r>
            <a:endParaRPr lang="en-GB" sz="2000" dirty="0">
              <a:latin typeface="Times New Roman" panose="02020603050405020304" pitchFamily="18" charset="0"/>
              <a:ea typeface="Times New Roman" panose="02020603050405020304" pitchFamily="18" charset="0"/>
              <a:cs typeface="Mangal" panose="02040503050203030202" pitchFamily="18" charset="0"/>
            </a:endParaRPr>
          </a:p>
          <a:p>
            <a:pPr marL="342900" lvl="0" indent="-342900">
              <a:spcAft>
                <a:spcPts val="0"/>
              </a:spcAft>
              <a:buFont typeface="+mj-lt"/>
              <a:buAutoNum type="arabicPeriod"/>
            </a:pPr>
            <a:r>
              <a:rPr lang="en-GB" dirty="0">
                <a:latin typeface="Calibri" panose="020F0502020204030204" pitchFamily="34" charset="0"/>
                <a:ea typeface="Times New Roman" panose="02020603050405020304" pitchFamily="18" charset="0"/>
                <a:cs typeface="Mangal" panose="02040503050203030202" pitchFamily="18" charset="0"/>
              </a:rPr>
              <a:t>Ability to deliver robust learning (e.g. will this insight we can be confident in)</a:t>
            </a:r>
            <a:endParaRPr lang="en-GB" sz="2000" dirty="0">
              <a:latin typeface="Times New Roman" panose="02020603050405020304" pitchFamily="18" charset="0"/>
              <a:ea typeface="Times New Roman" panose="02020603050405020304" pitchFamily="18" charset="0"/>
              <a:cs typeface="Mangal" panose="02040503050203030202" pitchFamily="18" charset="0"/>
            </a:endParaRPr>
          </a:p>
          <a:p>
            <a:pPr marL="342900" lvl="0" indent="-342900">
              <a:spcAft>
                <a:spcPts val="0"/>
              </a:spcAft>
              <a:buFont typeface="+mj-lt"/>
              <a:buAutoNum type="arabicPeriod"/>
            </a:pPr>
            <a:r>
              <a:rPr lang="en-GB" dirty="0">
                <a:latin typeface="Calibri" panose="020F0502020204030204" pitchFamily="34" charset="0"/>
                <a:ea typeface="Times New Roman" panose="02020603050405020304" pitchFamily="18" charset="0"/>
                <a:cs typeface="Mangal" panose="02040503050203030202" pitchFamily="18" charset="0"/>
              </a:rPr>
              <a:t>Likelihood to provide support in a priority mail area (e.g. will this be used many times to support sales engagement with other brands) </a:t>
            </a:r>
            <a:endParaRPr lang="en-GB" sz="2000" dirty="0">
              <a:latin typeface="Times New Roman" panose="02020603050405020304" pitchFamily="18" charset="0"/>
              <a:ea typeface="Times New Roman" panose="02020603050405020304" pitchFamily="18" charset="0"/>
              <a:cs typeface="Mangal" panose="02040503050203030202" pitchFamily="18" charset="0"/>
            </a:endParaRPr>
          </a:p>
          <a:p>
            <a:pPr hangingPunct="0">
              <a:spcAft>
                <a:spcPts val="0"/>
              </a:spcAft>
            </a:pPr>
            <a:r>
              <a:rPr lang="en-GB" b="1" dirty="0">
                <a:solidFill>
                  <a:schemeClr val="accent1"/>
                </a:solidFill>
              </a:rPr>
              <a:t>We will then review any other factors that may determine a positive or negative influence on value. This will include but not limited to: </a:t>
            </a:r>
          </a:p>
          <a:p>
            <a:pPr lvl="4">
              <a:spcAft>
                <a:spcPts val="0"/>
              </a:spcAft>
              <a:buFont typeface="Arial" panose="020B0604020202020204" pitchFamily="34" charset="0"/>
              <a:buChar char="•"/>
            </a:pPr>
            <a:r>
              <a:rPr lang="en-US" dirty="0">
                <a:latin typeface="Calibri" panose="020F0502020204030204" pitchFamily="34" charset="0"/>
                <a:cs typeface="Mangal" panose="02040503050203030202" pitchFamily="18" charset="0"/>
              </a:rPr>
              <a:t>Objectives and KPIs</a:t>
            </a:r>
            <a:endParaRPr lang="en-GB" dirty="0">
              <a:latin typeface="Calibri" panose="020F0502020204030204" pitchFamily="34" charset="0"/>
              <a:cs typeface="Mangal" panose="02040503050203030202" pitchFamily="18" charset="0"/>
            </a:endParaRPr>
          </a:p>
          <a:p>
            <a:pPr lvl="4">
              <a:spcAft>
                <a:spcPts val="0"/>
              </a:spcAft>
              <a:buFont typeface="Arial" panose="020B0604020202020204" pitchFamily="34" charset="0"/>
              <a:buChar char="•"/>
            </a:pPr>
            <a:r>
              <a:rPr lang="en-US" dirty="0">
                <a:latin typeface="Calibri" panose="020F0502020204030204" pitchFamily="34" charset="0"/>
                <a:cs typeface="Mangal" panose="02040503050203030202" pitchFamily="18" charset="0"/>
              </a:rPr>
              <a:t>Strategic approach</a:t>
            </a:r>
            <a:endParaRPr lang="en-GB" dirty="0">
              <a:latin typeface="Calibri" panose="020F0502020204030204" pitchFamily="34" charset="0"/>
              <a:cs typeface="Mangal" panose="02040503050203030202" pitchFamily="18" charset="0"/>
            </a:endParaRPr>
          </a:p>
          <a:p>
            <a:pPr lvl="4">
              <a:spcAft>
                <a:spcPts val="0"/>
              </a:spcAft>
              <a:buFont typeface="Arial" panose="020B0604020202020204" pitchFamily="34" charset="0"/>
              <a:buChar char="•"/>
            </a:pPr>
            <a:r>
              <a:rPr lang="en-US" dirty="0">
                <a:latin typeface="Calibri" panose="020F0502020204030204" pitchFamily="34" charset="0"/>
                <a:cs typeface="Mangal" panose="02040503050203030202" pitchFamily="18" charset="0"/>
              </a:rPr>
              <a:t>Target audience &amp; insight</a:t>
            </a:r>
            <a:endParaRPr lang="en-GB" dirty="0">
              <a:latin typeface="Calibri" panose="020F0502020204030204" pitchFamily="34" charset="0"/>
              <a:cs typeface="Mangal" panose="02040503050203030202" pitchFamily="18" charset="0"/>
            </a:endParaRPr>
          </a:p>
          <a:p>
            <a:pPr lvl="4">
              <a:spcAft>
                <a:spcPts val="0"/>
              </a:spcAft>
              <a:buFont typeface="Arial" panose="020B0604020202020204" pitchFamily="34" charset="0"/>
              <a:buChar char="•"/>
            </a:pPr>
            <a:r>
              <a:rPr lang="en-US" dirty="0">
                <a:latin typeface="Calibri" panose="020F0502020204030204" pitchFamily="34" charset="0"/>
                <a:cs typeface="Mangal" panose="02040503050203030202" pitchFamily="18" charset="0"/>
              </a:rPr>
              <a:t>Channel choice mail/door drop</a:t>
            </a:r>
            <a:endParaRPr lang="en-GB" dirty="0">
              <a:latin typeface="Calibri" panose="020F0502020204030204" pitchFamily="34" charset="0"/>
              <a:cs typeface="Mangal" panose="02040503050203030202" pitchFamily="18" charset="0"/>
            </a:endParaRPr>
          </a:p>
          <a:p>
            <a:pPr lvl="4">
              <a:spcAft>
                <a:spcPts val="0"/>
              </a:spcAft>
              <a:buFont typeface="Arial" panose="020B0604020202020204" pitchFamily="34" charset="0"/>
              <a:buChar char="•"/>
            </a:pPr>
            <a:r>
              <a:rPr lang="en-US" dirty="0">
                <a:latin typeface="Calibri" panose="020F0502020204030204" pitchFamily="34" charset="0"/>
                <a:cs typeface="Mangal" panose="02040503050203030202" pitchFamily="18" charset="0"/>
              </a:rPr>
              <a:t>Creative output </a:t>
            </a:r>
            <a:endParaRPr lang="en-GB" dirty="0">
              <a:latin typeface="Calibri" panose="020F0502020204030204" pitchFamily="34" charset="0"/>
              <a:cs typeface="Mangal" panose="02040503050203030202" pitchFamily="18" charset="0"/>
            </a:endParaRPr>
          </a:p>
          <a:p>
            <a:pPr lvl="4">
              <a:spcAft>
                <a:spcPts val="0"/>
              </a:spcAft>
              <a:buFont typeface="Arial" panose="020B0604020202020204" pitchFamily="34" charset="0"/>
              <a:buChar char="•"/>
            </a:pPr>
            <a:r>
              <a:rPr lang="en-US" dirty="0">
                <a:latin typeface="Calibri" panose="020F0502020204030204" pitchFamily="34" charset="0"/>
                <a:cs typeface="Mangal" panose="02040503050203030202" pitchFamily="18" charset="0"/>
              </a:rPr>
              <a:t>Details of any tests </a:t>
            </a:r>
            <a:endParaRPr lang="en-GB" dirty="0">
              <a:latin typeface="Calibri" panose="020F0502020204030204" pitchFamily="34" charset="0"/>
              <a:cs typeface="Mangal" panose="02040503050203030202" pitchFamily="18" charset="0"/>
            </a:endParaRPr>
          </a:p>
          <a:p>
            <a:pPr lvl="4">
              <a:spcAft>
                <a:spcPts val="0"/>
              </a:spcAft>
              <a:buFont typeface="Arial" panose="020B0604020202020204" pitchFamily="34" charset="0"/>
              <a:buChar char="•"/>
            </a:pPr>
            <a:r>
              <a:rPr lang="en-US" dirty="0">
                <a:latin typeface="Calibri" panose="020F0502020204030204" pitchFamily="34" charset="0"/>
                <a:cs typeface="Mangal" panose="02040503050203030202" pitchFamily="18" charset="0"/>
              </a:rPr>
              <a:t>Tracking and measurement</a:t>
            </a:r>
            <a:endParaRPr lang="en-GB" dirty="0">
              <a:latin typeface="Calibri" panose="020F0502020204030204" pitchFamily="34" charset="0"/>
              <a:cs typeface="Mangal" panose="02040503050203030202" pitchFamily="18" charset="0"/>
            </a:endParaRPr>
          </a:p>
          <a:p>
            <a:pPr hangingPunct="0">
              <a:spcAft>
                <a:spcPts val="0"/>
              </a:spcAft>
            </a:pPr>
            <a:endParaRPr lang="en-US" dirty="0">
              <a:solidFill>
                <a:schemeClr val="tx1"/>
              </a:solidFill>
            </a:endParaRPr>
          </a:p>
          <a:p>
            <a:pPr indent="-228600">
              <a:lnSpc>
                <a:spcPct val="90000"/>
              </a:lnSpc>
              <a:buFont typeface="Arial" panose="020B0604020202020204" pitchFamily="34" charset="0"/>
              <a:buChar char="•"/>
            </a:pPr>
            <a:endParaRPr lang="en-GB" dirty="0"/>
          </a:p>
        </p:txBody>
      </p:sp>
    </p:spTree>
    <p:extLst>
      <p:ext uri="{BB962C8B-B14F-4D97-AF65-F5344CB8AC3E}">
        <p14:creationId xmlns:p14="http://schemas.microsoft.com/office/powerpoint/2010/main" val="75730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E2FC-5121-564F-AE9B-2A98E83052E3}"/>
              </a:ext>
            </a:extLst>
          </p:cNvPr>
          <p:cNvSpPr>
            <a:spLocks noGrp="1"/>
          </p:cNvSpPr>
          <p:nvPr>
            <p:ph type="title"/>
          </p:nvPr>
        </p:nvSpPr>
        <p:spPr/>
        <p:txBody>
          <a:bodyPr/>
          <a:lstStyle/>
          <a:p>
            <a:r>
              <a:rPr lang="en-GB" dirty="0"/>
              <a:t>Key areas of interest   </a:t>
            </a:r>
          </a:p>
        </p:txBody>
      </p:sp>
      <p:sp>
        <p:nvSpPr>
          <p:cNvPr id="3" name="Slide Number Placeholder 2">
            <a:extLst>
              <a:ext uri="{FF2B5EF4-FFF2-40B4-BE49-F238E27FC236}">
                <a16:creationId xmlns:a16="http://schemas.microsoft.com/office/drawing/2014/main" id="{23F46FF6-B436-7C4E-99F6-08818EB34240}"/>
              </a:ext>
            </a:extLst>
          </p:cNvPr>
          <p:cNvSpPr>
            <a:spLocks noGrp="1"/>
          </p:cNvSpPr>
          <p:nvPr>
            <p:ph type="sldNum" sz="quarter" idx="10"/>
          </p:nvPr>
        </p:nvSpPr>
        <p:spPr/>
        <p:txBody>
          <a:bodyPr/>
          <a:lstStyle/>
          <a:p>
            <a:fld id="{887360FE-02F5-4392-9C12-7D03F05745BB}" type="slidenum">
              <a:rPr lang="en-GB" smtClean="0"/>
              <a:pPr/>
              <a:t>6</a:t>
            </a:fld>
            <a:endParaRPr lang="en-GB" dirty="0"/>
          </a:p>
        </p:txBody>
      </p:sp>
      <p:sp>
        <p:nvSpPr>
          <p:cNvPr id="4" name="Text Placeholder 3">
            <a:extLst>
              <a:ext uri="{FF2B5EF4-FFF2-40B4-BE49-F238E27FC236}">
                <a16:creationId xmlns:a16="http://schemas.microsoft.com/office/drawing/2014/main" id="{16AA8998-B85B-9F45-8B54-DC5A6DF7DFB1}"/>
              </a:ext>
            </a:extLst>
          </p:cNvPr>
          <p:cNvSpPr>
            <a:spLocks noGrp="1"/>
          </p:cNvSpPr>
          <p:nvPr>
            <p:ph type="body" sz="quarter" idx="11"/>
          </p:nvPr>
        </p:nvSpPr>
        <p:spPr/>
        <p:txBody>
          <a:bodyPr/>
          <a:lstStyle/>
          <a:p>
            <a:r>
              <a:rPr lang="en-GB" dirty="0"/>
              <a:t>Examples of which include but not limited to</a:t>
            </a:r>
          </a:p>
        </p:txBody>
      </p:sp>
      <p:sp>
        <p:nvSpPr>
          <p:cNvPr id="6" name="TextBox 5">
            <a:extLst>
              <a:ext uri="{FF2B5EF4-FFF2-40B4-BE49-F238E27FC236}">
                <a16:creationId xmlns:a16="http://schemas.microsoft.com/office/drawing/2014/main" id="{F0788172-1916-A64E-9CA1-509D79C94203}"/>
              </a:ext>
            </a:extLst>
          </p:cNvPr>
          <p:cNvSpPr txBox="1"/>
          <p:nvPr/>
        </p:nvSpPr>
        <p:spPr>
          <a:xfrm>
            <a:off x="485999" y="1925350"/>
            <a:ext cx="966931" cy="369332"/>
          </a:xfrm>
          <a:prstGeom prst="rect">
            <a:avLst/>
          </a:prstGeom>
          <a:noFill/>
        </p:spPr>
        <p:txBody>
          <a:bodyPr wrap="none" rtlCol="0">
            <a:spAutoFit/>
          </a:bodyPr>
          <a:lstStyle/>
          <a:p>
            <a:r>
              <a:rPr lang="en-GB" dirty="0"/>
              <a:t>Sectors</a:t>
            </a:r>
          </a:p>
        </p:txBody>
      </p:sp>
      <p:sp>
        <p:nvSpPr>
          <p:cNvPr id="7" name="TextBox 6">
            <a:extLst>
              <a:ext uri="{FF2B5EF4-FFF2-40B4-BE49-F238E27FC236}">
                <a16:creationId xmlns:a16="http://schemas.microsoft.com/office/drawing/2014/main" id="{BCD38B58-88C2-CF41-B626-28B6203887AF}"/>
              </a:ext>
            </a:extLst>
          </p:cNvPr>
          <p:cNvSpPr txBox="1"/>
          <p:nvPr/>
        </p:nvSpPr>
        <p:spPr>
          <a:xfrm>
            <a:off x="485999" y="3207568"/>
            <a:ext cx="1326004" cy="646331"/>
          </a:xfrm>
          <a:prstGeom prst="rect">
            <a:avLst/>
          </a:prstGeom>
          <a:noFill/>
        </p:spPr>
        <p:txBody>
          <a:bodyPr wrap="none" rtlCol="0">
            <a:spAutoFit/>
          </a:bodyPr>
          <a:lstStyle/>
          <a:p>
            <a:r>
              <a:rPr lang="en-GB" dirty="0"/>
              <a:t>Objectives/</a:t>
            </a:r>
          </a:p>
          <a:p>
            <a:r>
              <a:rPr lang="en-GB" dirty="0"/>
              <a:t>Targeting</a:t>
            </a:r>
          </a:p>
        </p:txBody>
      </p:sp>
      <p:sp>
        <p:nvSpPr>
          <p:cNvPr id="8" name="TextBox 7">
            <a:extLst>
              <a:ext uri="{FF2B5EF4-FFF2-40B4-BE49-F238E27FC236}">
                <a16:creationId xmlns:a16="http://schemas.microsoft.com/office/drawing/2014/main" id="{873846FF-E0EA-994E-B4C7-F7E127124B51}"/>
              </a:ext>
            </a:extLst>
          </p:cNvPr>
          <p:cNvSpPr txBox="1"/>
          <p:nvPr/>
        </p:nvSpPr>
        <p:spPr>
          <a:xfrm>
            <a:off x="485999" y="4489786"/>
            <a:ext cx="915635" cy="369332"/>
          </a:xfrm>
          <a:prstGeom prst="rect">
            <a:avLst/>
          </a:prstGeom>
          <a:noFill/>
        </p:spPr>
        <p:txBody>
          <a:bodyPr wrap="none" rtlCol="0">
            <a:spAutoFit/>
          </a:bodyPr>
          <a:lstStyle/>
          <a:p>
            <a:r>
              <a:rPr lang="en-GB" dirty="0"/>
              <a:t>Format</a:t>
            </a:r>
          </a:p>
        </p:txBody>
      </p:sp>
      <p:sp>
        <p:nvSpPr>
          <p:cNvPr id="9" name="TextBox 8">
            <a:extLst>
              <a:ext uri="{FF2B5EF4-FFF2-40B4-BE49-F238E27FC236}">
                <a16:creationId xmlns:a16="http://schemas.microsoft.com/office/drawing/2014/main" id="{8E695A07-4485-6745-8E03-675465AAB0CD}"/>
              </a:ext>
            </a:extLst>
          </p:cNvPr>
          <p:cNvSpPr txBox="1"/>
          <p:nvPr/>
        </p:nvSpPr>
        <p:spPr>
          <a:xfrm>
            <a:off x="485999" y="5772003"/>
            <a:ext cx="1351717" cy="369332"/>
          </a:xfrm>
          <a:prstGeom prst="rect">
            <a:avLst/>
          </a:prstGeom>
          <a:noFill/>
        </p:spPr>
        <p:txBody>
          <a:bodyPr wrap="none" rtlCol="0">
            <a:spAutoFit/>
          </a:bodyPr>
          <a:lstStyle/>
          <a:p>
            <a:r>
              <a:rPr lang="en-GB" dirty="0"/>
              <a:t>Techniques</a:t>
            </a:r>
          </a:p>
        </p:txBody>
      </p:sp>
      <p:sp>
        <p:nvSpPr>
          <p:cNvPr id="11" name="Rectangle 10">
            <a:extLst>
              <a:ext uri="{FF2B5EF4-FFF2-40B4-BE49-F238E27FC236}">
                <a16:creationId xmlns:a16="http://schemas.microsoft.com/office/drawing/2014/main" id="{A462CAAB-1091-A44C-8CB2-C10EDA3462A4}"/>
              </a:ext>
            </a:extLst>
          </p:cNvPr>
          <p:cNvSpPr/>
          <p:nvPr/>
        </p:nvSpPr>
        <p:spPr>
          <a:xfrm>
            <a:off x="2141318" y="1617727"/>
            <a:ext cx="1504709" cy="96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Financial services</a:t>
            </a:r>
          </a:p>
        </p:txBody>
      </p:sp>
      <p:sp>
        <p:nvSpPr>
          <p:cNvPr id="12" name="Rectangle 11">
            <a:extLst>
              <a:ext uri="{FF2B5EF4-FFF2-40B4-BE49-F238E27FC236}">
                <a16:creationId xmlns:a16="http://schemas.microsoft.com/office/drawing/2014/main" id="{AA4D853F-A512-304A-A84A-4A4194536D56}"/>
              </a:ext>
            </a:extLst>
          </p:cNvPr>
          <p:cNvSpPr/>
          <p:nvPr/>
        </p:nvSpPr>
        <p:spPr>
          <a:xfrm>
            <a:off x="3937323" y="1617727"/>
            <a:ext cx="1504709" cy="96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Retail</a:t>
            </a:r>
          </a:p>
        </p:txBody>
      </p:sp>
      <p:sp>
        <p:nvSpPr>
          <p:cNvPr id="13" name="Rectangle 12">
            <a:extLst>
              <a:ext uri="{FF2B5EF4-FFF2-40B4-BE49-F238E27FC236}">
                <a16:creationId xmlns:a16="http://schemas.microsoft.com/office/drawing/2014/main" id="{ACB61DA0-EA47-F145-B59A-2811A18C41DB}"/>
              </a:ext>
            </a:extLst>
          </p:cNvPr>
          <p:cNvSpPr/>
          <p:nvPr/>
        </p:nvSpPr>
        <p:spPr>
          <a:xfrm>
            <a:off x="2141318" y="2903925"/>
            <a:ext cx="1504709" cy="96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Retention/ loyalty</a:t>
            </a:r>
          </a:p>
        </p:txBody>
      </p:sp>
      <p:sp>
        <p:nvSpPr>
          <p:cNvPr id="14" name="Rectangle 13">
            <a:extLst>
              <a:ext uri="{FF2B5EF4-FFF2-40B4-BE49-F238E27FC236}">
                <a16:creationId xmlns:a16="http://schemas.microsoft.com/office/drawing/2014/main" id="{238483BB-8675-574F-9DC7-76B435E2F402}"/>
              </a:ext>
            </a:extLst>
          </p:cNvPr>
          <p:cNvSpPr/>
          <p:nvPr/>
        </p:nvSpPr>
        <p:spPr>
          <a:xfrm>
            <a:off x="3937323" y="2891496"/>
            <a:ext cx="1504709" cy="96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Drive online</a:t>
            </a:r>
          </a:p>
        </p:txBody>
      </p:sp>
      <p:sp>
        <p:nvSpPr>
          <p:cNvPr id="15" name="Rectangle 14">
            <a:extLst>
              <a:ext uri="{FF2B5EF4-FFF2-40B4-BE49-F238E27FC236}">
                <a16:creationId xmlns:a16="http://schemas.microsoft.com/office/drawing/2014/main" id="{3F77FC74-A887-4B41-9408-2719559DEE85}"/>
              </a:ext>
            </a:extLst>
          </p:cNvPr>
          <p:cNvSpPr/>
          <p:nvPr/>
        </p:nvSpPr>
        <p:spPr>
          <a:xfrm>
            <a:off x="2141318" y="4190123"/>
            <a:ext cx="1504709" cy="96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Catalogue</a:t>
            </a:r>
          </a:p>
        </p:txBody>
      </p:sp>
      <p:sp>
        <p:nvSpPr>
          <p:cNvPr id="16" name="Rectangle 15">
            <a:extLst>
              <a:ext uri="{FF2B5EF4-FFF2-40B4-BE49-F238E27FC236}">
                <a16:creationId xmlns:a16="http://schemas.microsoft.com/office/drawing/2014/main" id="{FA265441-F8C0-2846-9E7F-6583AAD0E69B}"/>
              </a:ext>
            </a:extLst>
          </p:cNvPr>
          <p:cNvSpPr/>
          <p:nvPr/>
        </p:nvSpPr>
        <p:spPr>
          <a:xfrm>
            <a:off x="3937323" y="4218450"/>
            <a:ext cx="1504709" cy="96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Partially </a:t>
            </a:r>
          </a:p>
          <a:p>
            <a:pPr algn="ctr"/>
            <a:r>
              <a:rPr lang="en-GB" dirty="0"/>
              <a:t>Addressed Mail</a:t>
            </a:r>
          </a:p>
        </p:txBody>
      </p:sp>
      <p:sp>
        <p:nvSpPr>
          <p:cNvPr id="17" name="Rectangle 16">
            <a:extLst>
              <a:ext uri="{FF2B5EF4-FFF2-40B4-BE49-F238E27FC236}">
                <a16:creationId xmlns:a16="http://schemas.microsoft.com/office/drawing/2014/main" id="{19938C31-C53F-1743-B487-E52377544379}"/>
              </a:ext>
            </a:extLst>
          </p:cNvPr>
          <p:cNvSpPr/>
          <p:nvPr/>
        </p:nvSpPr>
        <p:spPr>
          <a:xfrm>
            <a:off x="5733326" y="4228355"/>
            <a:ext cx="1504709" cy="96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Business Mail</a:t>
            </a:r>
          </a:p>
        </p:txBody>
      </p:sp>
      <p:sp>
        <p:nvSpPr>
          <p:cNvPr id="18" name="Rectangle 17">
            <a:extLst>
              <a:ext uri="{FF2B5EF4-FFF2-40B4-BE49-F238E27FC236}">
                <a16:creationId xmlns:a16="http://schemas.microsoft.com/office/drawing/2014/main" id="{882F8CB9-E5FE-0640-A0BE-07CB353219D9}"/>
              </a:ext>
            </a:extLst>
          </p:cNvPr>
          <p:cNvSpPr/>
          <p:nvPr/>
        </p:nvSpPr>
        <p:spPr>
          <a:xfrm>
            <a:off x="2141318" y="5476320"/>
            <a:ext cx="1504709" cy="96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Emerging technology</a:t>
            </a:r>
          </a:p>
        </p:txBody>
      </p:sp>
      <p:sp>
        <p:nvSpPr>
          <p:cNvPr id="19" name="Rectangle 18">
            <a:extLst>
              <a:ext uri="{FF2B5EF4-FFF2-40B4-BE49-F238E27FC236}">
                <a16:creationId xmlns:a16="http://schemas.microsoft.com/office/drawing/2014/main" id="{615320A8-4C2A-0B45-8B98-DB0EFA313488}"/>
              </a:ext>
            </a:extLst>
          </p:cNvPr>
          <p:cNvSpPr/>
          <p:nvPr/>
        </p:nvSpPr>
        <p:spPr>
          <a:xfrm>
            <a:off x="3937322" y="5476320"/>
            <a:ext cx="1504709" cy="96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Behavioural science</a:t>
            </a:r>
          </a:p>
        </p:txBody>
      </p:sp>
      <p:sp>
        <p:nvSpPr>
          <p:cNvPr id="20" name="Rectangle 19">
            <a:extLst>
              <a:ext uri="{FF2B5EF4-FFF2-40B4-BE49-F238E27FC236}">
                <a16:creationId xmlns:a16="http://schemas.microsoft.com/office/drawing/2014/main" id="{3B0C7D5D-76D2-474E-BDB7-9DC2857E6EDD}"/>
              </a:ext>
            </a:extLst>
          </p:cNvPr>
          <p:cNvSpPr/>
          <p:nvPr/>
        </p:nvSpPr>
        <p:spPr>
          <a:xfrm>
            <a:off x="5733326" y="2887049"/>
            <a:ext cx="1504709" cy="96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Integration with other media</a:t>
            </a:r>
          </a:p>
        </p:txBody>
      </p:sp>
      <p:sp>
        <p:nvSpPr>
          <p:cNvPr id="21" name="Rectangle 20">
            <a:extLst>
              <a:ext uri="{FF2B5EF4-FFF2-40B4-BE49-F238E27FC236}">
                <a16:creationId xmlns:a16="http://schemas.microsoft.com/office/drawing/2014/main" id="{7D437B49-6F20-C241-801B-525A49C443CA}"/>
              </a:ext>
            </a:extLst>
          </p:cNvPr>
          <p:cNvSpPr/>
          <p:nvPr/>
        </p:nvSpPr>
        <p:spPr>
          <a:xfrm>
            <a:off x="7529327" y="2887049"/>
            <a:ext cx="1504709" cy="96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Targeting key audiences</a:t>
            </a:r>
          </a:p>
        </p:txBody>
      </p:sp>
      <p:sp>
        <p:nvSpPr>
          <p:cNvPr id="22" name="Rectangle 21">
            <a:extLst>
              <a:ext uri="{FF2B5EF4-FFF2-40B4-BE49-F238E27FC236}">
                <a16:creationId xmlns:a16="http://schemas.microsoft.com/office/drawing/2014/main" id="{08DB4263-C6E3-1740-A8CF-392321662F52}"/>
              </a:ext>
            </a:extLst>
          </p:cNvPr>
          <p:cNvSpPr/>
          <p:nvPr/>
        </p:nvSpPr>
        <p:spPr>
          <a:xfrm>
            <a:off x="5733327" y="1617727"/>
            <a:ext cx="1504709" cy="96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Government</a:t>
            </a:r>
          </a:p>
        </p:txBody>
      </p:sp>
      <p:sp>
        <p:nvSpPr>
          <p:cNvPr id="23" name="Rectangle 22">
            <a:extLst>
              <a:ext uri="{FF2B5EF4-FFF2-40B4-BE49-F238E27FC236}">
                <a16:creationId xmlns:a16="http://schemas.microsoft.com/office/drawing/2014/main" id="{F81CE7B7-2C32-F041-B00D-2E5D60B2DDA6}"/>
              </a:ext>
            </a:extLst>
          </p:cNvPr>
          <p:cNvSpPr/>
          <p:nvPr/>
        </p:nvSpPr>
        <p:spPr>
          <a:xfrm>
            <a:off x="7529327" y="1617727"/>
            <a:ext cx="1504709" cy="96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Telco</a:t>
            </a:r>
          </a:p>
        </p:txBody>
      </p:sp>
      <p:sp>
        <p:nvSpPr>
          <p:cNvPr id="25" name="Right Brace 24">
            <a:extLst>
              <a:ext uri="{FF2B5EF4-FFF2-40B4-BE49-F238E27FC236}">
                <a16:creationId xmlns:a16="http://schemas.microsoft.com/office/drawing/2014/main" id="{A4EC06B8-C6FA-9B40-A340-36E8C1F0EAD1}"/>
              </a:ext>
            </a:extLst>
          </p:cNvPr>
          <p:cNvSpPr/>
          <p:nvPr/>
        </p:nvSpPr>
        <p:spPr>
          <a:xfrm>
            <a:off x="9154570" y="2887049"/>
            <a:ext cx="841248" cy="3556951"/>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151594D9-5505-4E46-9D7B-B756EA6FF235}"/>
              </a:ext>
            </a:extLst>
          </p:cNvPr>
          <p:cNvSpPr txBox="1"/>
          <p:nvPr/>
        </p:nvSpPr>
        <p:spPr>
          <a:xfrm>
            <a:off x="10061682" y="4342358"/>
            <a:ext cx="1236236" cy="646331"/>
          </a:xfrm>
          <a:prstGeom prst="rect">
            <a:avLst/>
          </a:prstGeom>
          <a:noFill/>
        </p:spPr>
        <p:txBody>
          <a:bodyPr wrap="none" rtlCol="0">
            <a:spAutoFit/>
          </a:bodyPr>
          <a:lstStyle/>
          <a:p>
            <a:r>
              <a:rPr lang="en-GB" dirty="0"/>
              <a:t>Not sector</a:t>
            </a:r>
            <a:br>
              <a:rPr lang="en-GB" dirty="0"/>
            </a:br>
            <a:r>
              <a:rPr lang="en-GB" dirty="0"/>
              <a:t>specific</a:t>
            </a:r>
          </a:p>
        </p:txBody>
      </p:sp>
      <p:sp>
        <p:nvSpPr>
          <p:cNvPr id="24" name="Rectangle 23">
            <a:extLst>
              <a:ext uri="{FF2B5EF4-FFF2-40B4-BE49-F238E27FC236}">
                <a16:creationId xmlns:a16="http://schemas.microsoft.com/office/drawing/2014/main" id="{6F92E95E-8259-E746-8674-7DBB3D374969}"/>
              </a:ext>
            </a:extLst>
          </p:cNvPr>
          <p:cNvSpPr/>
          <p:nvPr/>
        </p:nvSpPr>
        <p:spPr>
          <a:xfrm>
            <a:off x="9325327" y="1617727"/>
            <a:ext cx="1504709" cy="96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Charity</a:t>
            </a:r>
          </a:p>
        </p:txBody>
      </p:sp>
      <p:sp>
        <p:nvSpPr>
          <p:cNvPr id="27" name="Rectangle 26">
            <a:extLst>
              <a:ext uri="{FF2B5EF4-FFF2-40B4-BE49-F238E27FC236}">
                <a16:creationId xmlns:a16="http://schemas.microsoft.com/office/drawing/2014/main" id="{12D06C42-7E4C-4313-AEAF-62FB86FD242D}"/>
              </a:ext>
            </a:extLst>
          </p:cNvPr>
          <p:cNvSpPr/>
          <p:nvPr/>
        </p:nvSpPr>
        <p:spPr>
          <a:xfrm>
            <a:off x="5759978" y="5474407"/>
            <a:ext cx="1504709" cy="960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Innovation</a:t>
            </a:r>
          </a:p>
        </p:txBody>
      </p:sp>
    </p:spTree>
    <p:extLst>
      <p:ext uri="{BB962C8B-B14F-4D97-AF65-F5344CB8AC3E}">
        <p14:creationId xmlns:p14="http://schemas.microsoft.com/office/powerpoint/2010/main" val="83175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53D6-0147-8E4D-91C7-B80DCEF17389}"/>
              </a:ext>
            </a:extLst>
          </p:cNvPr>
          <p:cNvSpPr>
            <a:spLocks noGrp="1"/>
          </p:cNvSpPr>
          <p:nvPr>
            <p:ph type="title"/>
          </p:nvPr>
        </p:nvSpPr>
        <p:spPr/>
        <p:txBody>
          <a:bodyPr/>
          <a:lstStyle/>
          <a:p>
            <a:r>
              <a:rPr lang="en-GB" dirty="0"/>
              <a:t>Case Study production Process</a:t>
            </a:r>
          </a:p>
        </p:txBody>
      </p:sp>
      <p:sp>
        <p:nvSpPr>
          <p:cNvPr id="3" name="Slide Number Placeholder 2">
            <a:extLst>
              <a:ext uri="{FF2B5EF4-FFF2-40B4-BE49-F238E27FC236}">
                <a16:creationId xmlns:a16="http://schemas.microsoft.com/office/drawing/2014/main" id="{8CFD8898-D794-964C-A67F-3B552DBDA751}"/>
              </a:ext>
            </a:extLst>
          </p:cNvPr>
          <p:cNvSpPr>
            <a:spLocks noGrp="1"/>
          </p:cNvSpPr>
          <p:nvPr>
            <p:ph type="sldNum" sz="quarter" idx="10"/>
          </p:nvPr>
        </p:nvSpPr>
        <p:spPr/>
        <p:txBody>
          <a:bodyPr/>
          <a:lstStyle/>
          <a:p>
            <a:fld id="{887360FE-02F5-4392-9C12-7D03F05745BB}" type="slidenum">
              <a:rPr lang="en-GB" smtClean="0"/>
              <a:pPr/>
              <a:t>7</a:t>
            </a:fld>
            <a:endParaRPr lang="en-GB" dirty="0"/>
          </a:p>
        </p:txBody>
      </p:sp>
      <p:sp>
        <p:nvSpPr>
          <p:cNvPr id="4" name="Text Placeholder 3">
            <a:extLst>
              <a:ext uri="{FF2B5EF4-FFF2-40B4-BE49-F238E27FC236}">
                <a16:creationId xmlns:a16="http://schemas.microsoft.com/office/drawing/2014/main" id="{19AB19C1-21A7-AA44-84F0-34BDE6DC09CE}"/>
              </a:ext>
            </a:extLst>
          </p:cNvPr>
          <p:cNvSpPr>
            <a:spLocks noGrp="1"/>
          </p:cNvSpPr>
          <p:nvPr>
            <p:ph type="body" sz="quarter" idx="11"/>
          </p:nvPr>
        </p:nvSpPr>
        <p:spPr/>
        <p:txBody>
          <a:bodyPr/>
          <a:lstStyle/>
          <a:p>
            <a:r>
              <a:rPr lang="en-GB" dirty="0"/>
              <a:t>A process that requires minimal involvement</a:t>
            </a:r>
          </a:p>
        </p:txBody>
      </p:sp>
      <p:grpSp>
        <p:nvGrpSpPr>
          <p:cNvPr id="22" name="Group 21">
            <a:extLst>
              <a:ext uri="{FF2B5EF4-FFF2-40B4-BE49-F238E27FC236}">
                <a16:creationId xmlns:a16="http://schemas.microsoft.com/office/drawing/2014/main" id="{7E4FB120-FA10-4EFB-9627-961B911C8199}"/>
              </a:ext>
            </a:extLst>
          </p:cNvPr>
          <p:cNvGrpSpPr/>
          <p:nvPr/>
        </p:nvGrpSpPr>
        <p:grpSpPr>
          <a:xfrm>
            <a:off x="1761910" y="2181557"/>
            <a:ext cx="1539570" cy="3546942"/>
            <a:chOff x="1811246" y="2161237"/>
            <a:chExt cx="1539570" cy="3546942"/>
          </a:xfrm>
        </p:grpSpPr>
        <p:sp>
          <p:nvSpPr>
            <p:cNvPr id="9" name="TextBox 8">
              <a:extLst>
                <a:ext uri="{FF2B5EF4-FFF2-40B4-BE49-F238E27FC236}">
                  <a16:creationId xmlns:a16="http://schemas.microsoft.com/office/drawing/2014/main" id="{3CFCFB26-A773-6749-ABEF-30658E574EBC}"/>
                </a:ext>
              </a:extLst>
            </p:cNvPr>
            <p:cNvSpPr txBox="1"/>
            <p:nvPr/>
          </p:nvSpPr>
          <p:spPr>
            <a:xfrm>
              <a:off x="1811246" y="3584521"/>
              <a:ext cx="1539570" cy="2123658"/>
            </a:xfrm>
            <a:prstGeom prst="rect">
              <a:avLst/>
            </a:prstGeom>
            <a:noFill/>
          </p:spPr>
          <p:txBody>
            <a:bodyPr wrap="square" rtlCol="0">
              <a:spAutoFit/>
            </a:bodyPr>
            <a:lstStyle/>
            <a:p>
              <a:pPr algn="ctr"/>
              <a:r>
                <a:rPr lang="en-GB" sz="1100" b="1" dirty="0"/>
                <a:t>Information gathering</a:t>
              </a:r>
            </a:p>
            <a:p>
              <a:pPr algn="ctr"/>
              <a:r>
                <a:rPr lang="en-GB" sz="1100" dirty="0"/>
                <a:t>½ hour long telephone call between client and </a:t>
              </a:r>
              <a:r>
                <a:rPr lang="en-GB" sz="1100" dirty="0" err="1"/>
                <a:t>MarketReach</a:t>
              </a:r>
              <a:r>
                <a:rPr lang="en-GB" sz="1100" dirty="0"/>
                <a:t> Case Study Specialist to get background, strategy and any key supporting documents to help plan the case study</a:t>
              </a:r>
            </a:p>
          </p:txBody>
        </p:sp>
        <p:pic>
          <p:nvPicPr>
            <p:cNvPr id="16" name="Picture 8" descr="Image result for telephone icon">
              <a:extLst>
                <a:ext uri="{FF2B5EF4-FFF2-40B4-BE49-F238E27FC236}">
                  <a16:creationId xmlns:a16="http://schemas.microsoft.com/office/drawing/2014/main" id="{8010E640-E6DD-2A48-988C-16EB00B9B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445" y="2161237"/>
              <a:ext cx="1165172" cy="11651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4D2E0C8D-03AA-4F14-8951-D8D57059A3BC}"/>
              </a:ext>
            </a:extLst>
          </p:cNvPr>
          <p:cNvGrpSpPr/>
          <p:nvPr/>
        </p:nvGrpSpPr>
        <p:grpSpPr>
          <a:xfrm>
            <a:off x="7047640" y="2142717"/>
            <a:ext cx="1539570" cy="2400843"/>
            <a:chOff x="7096976" y="2122397"/>
            <a:chExt cx="1539570" cy="2400843"/>
          </a:xfrm>
        </p:grpSpPr>
        <p:sp>
          <p:nvSpPr>
            <p:cNvPr id="12" name="TextBox 11">
              <a:extLst>
                <a:ext uri="{FF2B5EF4-FFF2-40B4-BE49-F238E27FC236}">
                  <a16:creationId xmlns:a16="http://schemas.microsoft.com/office/drawing/2014/main" id="{AF4E1601-3155-1744-975B-FAE7BF64A93D}"/>
                </a:ext>
              </a:extLst>
            </p:cNvPr>
            <p:cNvSpPr txBox="1"/>
            <p:nvPr/>
          </p:nvSpPr>
          <p:spPr>
            <a:xfrm>
              <a:off x="7096976" y="3584521"/>
              <a:ext cx="1539570" cy="938719"/>
            </a:xfrm>
            <a:prstGeom prst="rect">
              <a:avLst/>
            </a:prstGeom>
            <a:noFill/>
          </p:spPr>
          <p:txBody>
            <a:bodyPr wrap="square" rtlCol="0">
              <a:spAutoFit/>
            </a:bodyPr>
            <a:lstStyle/>
            <a:p>
              <a:pPr algn="ctr"/>
              <a:r>
                <a:rPr lang="en-GB" sz="1100" b="1" dirty="0"/>
                <a:t>Write up</a:t>
              </a:r>
            </a:p>
            <a:p>
              <a:pPr algn="ctr"/>
              <a:r>
                <a:rPr lang="en-GB" sz="1100" dirty="0" err="1"/>
                <a:t>MarketReach</a:t>
              </a:r>
              <a:r>
                <a:rPr lang="en-GB" sz="1100" dirty="0"/>
                <a:t> Case Study Specialist writes up first draft of case study</a:t>
              </a:r>
            </a:p>
          </p:txBody>
        </p:sp>
        <p:pic>
          <p:nvPicPr>
            <p:cNvPr id="17" name="Picture 6" descr="Image result for writing icon">
              <a:extLst>
                <a:ext uri="{FF2B5EF4-FFF2-40B4-BE49-F238E27FC236}">
                  <a16:creationId xmlns:a16="http://schemas.microsoft.com/office/drawing/2014/main" id="{066C3C52-42A8-B84F-AF15-EC06C6CE5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335" y="2122397"/>
              <a:ext cx="1242852" cy="12428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0710303F-BB0B-4E89-9CEB-83366A0CBF12}"/>
              </a:ext>
            </a:extLst>
          </p:cNvPr>
          <p:cNvGrpSpPr/>
          <p:nvPr/>
        </p:nvGrpSpPr>
        <p:grpSpPr>
          <a:xfrm>
            <a:off x="8809550" y="2142717"/>
            <a:ext cx="1539570" cy="2231565"/>
            <a:chOff x="8858886" y="2122397"/>
            <a:chExt cx="1539570" cy="2231565"/>
          </a:xfrm>
        </p:grpSpPr>
        <p:sp>
          <p:nvSpPr>
            <p:cNvPr id="13" name="TextBox 12">
              <a:extLst>
                <a:ext uri="{FF2B5EF4-FFF2-40B4-BE49-F238E27FC236}">
                  <a16:creationId xmlns:a16="http://schemas.microsoft.com/office/drawing/2014/main" id="{3A9CFCD2-5F02-104B-B039-BDCFE5498191}"/>
                </a:ext>
              </a:extLst>
            </p:cNvPr>
            <p:cNvSpPr txBox="1"/>
            <p:nvPr/>
          </p:nvSpPr>
          <p:spPr>
            <a:xfrm>
              <a:off x="8858886" y="3584521"/>
              <a:ext cx="1539570" cy="769441"/>
            </a:xfrm>
            <a:prstGeom prst="rect">
              <a:avLst/>
            </a:prstGeom>
            <a:noFill/>
          </p:spPr>
          <p:txBody>
            <a:bodyPr wrap="square" rtlCol="0">
              <a:spAutoFit/>
            </a:bodyPr>
            <a:lstStyle/>
            <a:p>
              <a:pPr algn="ctr"/>
              <a:r>
                <a:rPr lang="en-GB" sz="1100" b="1" dirty="0"/>
                <a:t>Review</a:t>
              </a:r>
            </a:p>
            <a:p>
              <a:pPr algn="ctr"/>
              <a:r>
                <a:rPr lang="en-GB" sz="1100" dirty="0"/>
                <a:t>Client reviews case study.  Changes captured  </a:t>
              </a:r>
            </a:p>
          </p:txBody>
        </p:sp>
        <p:pic>
          <p:nvPicPr>
            <p:cNvPr id="18" name="Picture 2" descr="Image result for review icon">
              <a:extLst>
                <a:ext uri="{FF2B5EF4-FFF2-40B4-BE49-F238E27FC236}">
                  <a16:creationId xmlns:a16="http://schemas.microsoft.com/office/drawing/2014/main" id="{354D2DD4-3637-4F47-B4CE-1B45F6FC1E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7245" y="2122397"/>
              <a:ext cx="1242852" cy="12428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58738A46-D9C1-424F-A7E1-1F95E93A9D7F}"/>
              </a:ext>
            </a:extLst>
          </p:cNvPr>
          <p:cNvGrpSpPr/>
          <p:nvPr/>
        </p:nvGrpSpPr>
        <p:grpSpPr>
          <a:xfrm>
            <a:off x="10571458" y="2152427"/>
            <a:ext cx="1539570" cy="2560410"/>
            <a:chOff x="10620794" y="2132107"/>
            <a:chExt cx="1539570" cy="2560410"/>
          </a:xfrm>
        </p:grpSpPr>
        <p:sp>
          <p:nvSpPr>
            <p:cNvPr id="14" name="TextBox 13">
              <a:extLst>
                <a:ext uri="{FF2B5EF4-FFF2-40B4-BE49-F238E27FC236}">
                  <a16:creationId xmlns:a16="http://schemas.microsoft.com/office/drawing/2014/main" id="{5CF53B18-F88C-4D4D-A145-4474957B76C3}"/>
                </a:ext>
              </a:extLst>
            </p:cNvPr>
            <p:cNvSpPr txBox="1"/>
            <p:nvPr/>
          </p:nvSpPr>
          <p:spPr>
            <a:xfrm>
              <a:off x="10620794" y="3584521"/>
              <a:ext cx="1539570" cy="1107996"/>
            </a:xfrm>
            <a:prstGeom prst="rect">
              <a:avLst/>
            </a:prstGeom>
            <a:noFill/>
          </p:spPr>
          <p:txBody>
            <a:bodyPr wrap="square" rtlCol="0">
              <a:spAutoFit/>
            </a:bodyPr>
            <a:lstStyle/>
            <a:p>
              <a:pPr algn="ctr"/>
              <a:r>
                <a:rPr lang="en-GB" sz="1100" b="1" dirty="0"/>
                <a:t>Sign off</a:t>
              </a:r>
            </a:p>
            <a:p>
              <a:pPr algn="ctr"/>
              <a:r>
                <a:rPr lang="en-GB" sz="1100" dirty="0"/>
                <a:t>Case study circulated for final sign off. Case study only published when client provides final sign off. </a:t>
              </a:r>
            </a:p>
          </p:txBody>
        </p:sp>
        <p:pic>
          <p:nvPicPr>
            <p:cNvPr id="19" name="Picture 12" descr="Image result for thumbs up icon">
              <a:extLst>
                <a:ext uri="{FF2B5EF4-FFF2-40B4-BE49-F238E27FC236}">
                  <a16:creationId xmlns:a16="http://schemas.microsoft.com/office/drawing/2014/main" id="{30C46972-08B7-0244-AC84-0B563B42E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7412" y="2132107"/>
              <a:ext cx="1126334" cy="12234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EF074B59-4FC5-495E-9D6A-12840545F9FC}"/>
              </a:ext>
            </a:extLst>
          </p:cNvPr>
          <p:cNvGrpSpPr/>
          <p:nvPr/>
        </p:nvGrpSpPr>
        <p:grpSpPr>
          <a:xfrm>
            <a:off x="0" y="2162137"/>
            <a:ext cx="1539570" cy="3904917"/>
            <a:chOff x="49336" y="2141817"/>
            <a:chExt cx="1539570" cy="3904917"/>
          </a:xfrm>
        </p:grpSpPr>
        <p:sp>
          <p:nvSpPr>
            <p:cNvPr id="8" name="TextBox 7">
              <a:extLst>
                <a:ext uri="{FF2B5EF4-FFF2-40B4-BE49-F238E27FC236}">
                  <a16:creationId xmlns:a16="http://schemas.microsoft.com/office/drawing/2014/main" id="{D17611FD-9231-124B-B378-DEF4B7E688E2}"/>
                </a:ext>
              </a:extLst>
            </p:cNvPr>
            <p:cNvSpPr txBox="1"/>
            <p:nvPr/>
          </p:nvSpPr>
          <p:spPr>
            <a:xfrm>
              <a:off x="49336" y="3584521"/>
              <a:ext cx="1539570" cy="2462213"/>
            </a:xfrm>
            <a:prstGeom prst="rect">
              <a:avLst/>
            </a:prstGeom>
            <a:noFill/>
          </p:spPr>
          <p:txBody>
            <a:bodyPr wrap="square" rtlCol="0">
              <a:spAutoFit/>
            </a:bodyPr>
            <a:lstStyle/>
            <a:p>
              <a:pPr algn="ctr"/>
              <a:r>
                <a:rPr lang="en-GB" sz="1100" b="1" dirty="0"/>
                <a:t>Application</a:t>
              </a:r>
            </a:p>
            <a:p>
              <a:pPr algn="ctr"/>
              <a:r>
                <a:rPr lang="en-GB" sz="1100" dirty="0"/>
                <a:t>Letter Specialist will work with the access provider to assess suitability and where appropriate an application will be submitted</a:t>
              </a:r>
            </a:p>
            <a:p>
              <a:pPr algn="ctr"/>
              <a:endParaRPr lang="en-GB" sz="1100" dirty="0"/>
            </a:p>
            <a:p>
              <a:pPr algn="ctr"/>
              <a:r>
                <a:rPr lang="en-GB" sz="1100" dirty="0"/>
                <a:t>*NB access provider can be updated throughout the process if they want to be</a:t>
              </a:r>
            </a:p>
          </p:txBody>
        </p:sp>
        <p:pic>
          <p:nvPicPr>
            <p:cNvPr id="20" name="Picture 14" descr="Simple, Black And White Magnifying Glass Icon Stock Vector - Illustration  of focus, glass: 109860429">
              <a:extLst>
                <a:ext uri="{FF2B5EF4-FFF2-40B4-BE49-F238E27FC236}">
                  <a16:creationId xmlns:a16="http://schemas.microsoft.com/office/drawing/2014/main" id="{A2AFEC7B-9B6E-C540-B289-B9C0B39605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115" y="2141817"/>
              <a:ext cx="1204012" cy="12040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655FC21B-6155-4856-9564-4E933F6562D2}"/>
              </a:ext>
            </a:extLst>
          </p:cNvPr>
          <p:cNvGrpSpPr/>
          <p:nvPr/>
        </p:nvGrpSpPr>
        <p:grpSpPr>
          <a:xfrm>
            <a:off x="3523820" y="2167276"/>
            <a:ext cx="1539570" cy="2376284"/>
            <a:chOff x="3573156" y="2146956"/>
            <a:chExt cx="1539570" cy="2376284"/>
          </a:xfrm>
        </p:grpSpPr>
        <p:sp>
          <p:nvSpPr>
            <p:cNvPr id="10" name="TextBox 9">
              <a:extLst>
                <a:ext uri="{FF2B5EF4-FFF2-40B4-BE49-F238E27FC236}">
                  <a16:creationId xmlns:a16="http://schemas.microsoft.com/office/drawing/2014/main" id="{2B582929-B752-7F4A-98EF-0A6021118811}"/>
                </a:ext>
              </a:extLst>
            </p:cNvPr>
            <p:cNvSpPr txBox="1"/>
            <p:nvPr/>
          </p:nvSpPr>
          <p:spPr>
            <a:xfrm>
              <a:off x="3573156" y="3584521"/>
              <a:ext cx="1539570" cy="938719"/>
            </a:xfrm>
            <a:prstGeom prst="rect">
              <a:avLst/>
            </a:prstGeom>
            <a:noFill/>
          </p:spPr>
          <p:txBody>
            <a:bodyPr wrap="square" rtlCol="0">
              <a:spAutoFit/>
            </a:bodyPr>
            <a:lstStyle/>
            <a:p>
              <a:pPr algn="ctr"/>
              <a:r>
                <a:rPr lang="en-GB" sz="1100" b="1" dirty="0"/>
                <a:t>Campaign Execution</a:t>
              </a:r>
              <a:endParaRPr lang="en-GB" sz="1100" dirty="0"/>
            </a:p>
            <a:p>
              <a:pPr algn="ctr"/>
              <a:r>
                <a:rPr lang="en-GB" sz="1100" dirty="0"/>
                <a:t>Client executes campaign if not already deployed </a:t>
              </a:r>
            </a:p>
          </p:txBody>
        </p:sp>
        <p:pic>
          <p:nvPicPr>
            <p:cNvPr id="1026" name="Picture 2" descr="Mailing Icon of Line style - Available in SVG, PNG, EPS, AI &amp; Icon fonts">
              <a:extLst>
                <a:ext uri="{FF2B5EF4-FFF2-40B4-BE49-F238E27FC236}">
                  <a16:creationId xmlns:a16="http://schemas.microsoft.com/office/drawing/2014/main" id="{79BD2609-3263-7449-96A2-8A7BB18744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3505" y="2146956"/>
              <a:ext cx="1198873" cy="11988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5B35C81-43D7-4167-8423-09F7649202CC}"/>
              </a:ext>
            </a:extLst>
          </p:cNvPr>
          <p:cNvGrpSpPr/>
          <p:nvPr/>
        </p:nvGrpSpPr>
        <p:grpSpPr>
          <a:xfrm>
            <a:off x="5285730" y="2142717"/>
            <a:ext cx="1539570" cy="4093614"/>
            <a:chOff x="5335066" y="2122397"/>
            <a:chExt cx="1539570" cy="4093614"/>
          </a:xfrm>
        </p:grpSpPr>
        <p:sp>
          <p:nvSpPr>
            <p:cNvPr id="11" name="TextBox 10">
              <a:extLst>
                <a:ext uri="{FF2B5EF4-FFF2-40B4-BE49-F238E27FC236}">
                  <a16:creationId xmlns:a16="http://schemas.microsoft.com/office/drawing/2014/main" id="{1F81B053-7997-9B42-9DDB-E2B6A03B8853}"/>
                </a:ext>
              </a:extLst>
            </p:cNvPr>
            <p:cNvSpPr txBox="1"/>
            <p:nvPr/>
          </p:nvSpPr>
          <p:spPr>
            <a:xfrm>
              <a:off x="5335066" y="3584521"/>
              <a:ext cx="1539570" cy="2631490"/>
            </a:xfrm>
            <a:prstGeom prst="rect">
              <a:avLst/>
            </a:prstGeom>
            <a:noFill/>
          </p:spPr>
          <p:txBody>
            <a:bodyPr wrap="square" rtlCol="0">
              <a:spAutoFit/>
            </a:bodyPr>
            <a:lstStyle/>
            <a:p>
              <a:pPr algn="ctr"/>
              <a:r>
                <a:rPr lang="en-GB" sz="1100" b="1" dirty="0"/>
                <a:t>Data analysis and results</a:t>
              </a:r>
            </a:p>
            <a:p>
              <a:pPr algn="ctr"/>
              <a:r>
                <a:rPr lang="en-GB" sz="1100" dirty="0"/>
                <a:t>1 hour ‘Teams’ meeting between client &amp; </a:t>
              </a:r>
              <a:r>
                <a:rPr lang="en-GB" sz="1100" dirty="0" err="1"/>
                <a:t>MarketReach</a:t>
              </a:r>
              <a:r>
                <a:rPr lang="en-GB" sz="1100" dirty="0"/>
                <a:t> Data Specialists &amp; Case Study Specialist to share any results. </a:t>
              </a:r>
            </a:p>
            <a:p>
              <a:pPr algn="ctr"/>
              <a:endParaRPr lang="en-GB" sz="1100" dirty="0"/>
            </a:p>
            <a:p>
              <a:pPr algn="ctr"/>
              <a:r>
                <a:rPr lang="en-GB" sz="1100" dirty="0" err="1"/>
                <a:t>MarketReach</a:t>
              </a:r>
              <a:r>
                <a:rPr lang="en-GB" sz="1100" dirty="0"/>
                <a:t> can provide further data support at no cost to examine different audiences or mail attribution</a:t>
              </a:r>
            </a:p>
          </p:txBody>
        </p:sp>
        <p:pic>
          <p:nvPicPr>
            <p:cNvPr id="1030" name="Picture 6" descr="Data Analysis Icons - Download Free Vector Icons | Noun Project">
              <a:extLst>
                <a:ext uri="{FF2B5EF4-FFF2-40B4-BE49-F238E27FC236}">
                  <a16:creationId xmlns:a16="http://schemas.microsoft.com/office/drawing/2014/main" id="{678CAC45-A67E-504B-80C2-619D3F4CD0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3425" y="2122397"/>
              <a:ext cx="1242852" cy="12428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302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indoor, person, table&#10;&#10;Description automatically generated">
            <a:extLst>
              <a:ext uri="{FF2B5EF4-FFF2-40B4-BE49-F238E27FC236}">
                <a16:creationId xmlns:a16="http://schemas.microsoft.com/office/drawing/2014/main" id="{114B0A52-CDB7-5F4B-AF3C-E69B926940A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2955" r="32955"/>
          <a:stretch>
            <a:fillRect/>
          </a:stretch>
        </p:blipFill>
        <p:spPr/>
      </p:pic>
      <p:sp>
        <p:nvSpPr>
          <p:cNvPr id="6" name="Title 5">
            <a:extLst>
              <a:ext uri="{FF2B5EF4-FFF2-40B4-BE49-F238E27FC236}">
                <a16:creationId xmlns:a16="http://schemas.microsoft.com/office/drawing/2014/main" id="{CC507235-9446-1D4D-82D3-32B692F1D213}"/>
              </a:ext>
            </a:extLst>
          </p:cNvPr>
          <p:cNvSpPr>
            <a:spLocks noGrp="1"/>
          </p:cNvSpPr>
          <p:nvPr>
            <p:ph type="title"/>
          </p:nvPr>
        </p:nvSpPr>
        <p:spPr/>
        <p:txBody>
          <a:bodyPr/>
          <a:lstStyle/>
          <a:p>
            <a:r>
              <a:rPr lang="en-GB" dirty="0"/>
              <a:t>Typical background interview covers…</a:t>
            </a:r>
          </a:p>
        </p:txBody>
      </p:sp>
      <p:sp>
        <p:nvSpPr>
          <p:cNvPr id="3" name="Slide Number Placeholder 2">
            <a:extLst>
              <a:ext uri="{FF2B5EF4-FFF2-40B4-BE49-F238E27FC236}">
                <a16:creationId xmlns:a16="http://schemas.microsoft.com/office/drawing/2014/main" id="{D170DA26-F246-8B48-A1AB-7B0D1FC8506E}"/>
              </a:ext>
            </a:extLst>
          </p:cNvPr>
          <p:cNvSpPr>
            <a:spLocks noGrp="1"/>
          </p:cNvSpPr>
          <p:nvPr>
            <p:ph type="sldNum" sz="quarter" idx="10"/>
          </p:nvPr>
        </p:nvSpPr>
        <p:spPr/>
        <p:txBody>
          <a:bodyPr/>
          <a:lstStyle/>
          <a:p>
            <a:fld id="{887360FE-02F5-4392-9C12-7D03F05745BB}" type="slidenum">
              <a:rPr lang="en-GB" smtClean="0"/>
              <a:pPr/>
              <a:t>8</a:t>
            </a:fld>
            <a:endParaRPr lang="en-GB" dirty="0"/>
          </a:p>
        </p:txBody>
      </p:sp>
      <p:sp>
        <p:nvSpPr>
          <p:cNvPr id="5" name="Text Placeholder 4">
            <a:extLst>
              <a:ext uri="{FF2B5EF4-FFF2-40B4-BE49-F238E27FC236}">
                <a16:creationId xmlns:a16="http://schemas.microsoft.com/office/drawing/2014/main" id="{CC738199-2AF5-2645-9F8E-21F66BAB296B}"/>
              </a:ext>
            </a:extLst>
          </p:cNvPr>
          <p:cNvSpPr>
            <a:spLocks noGrp="1"/>
          </p:cNvSpPr>
          <p:nvPr>
            <p:ph type="body" sz="quarter" idx="12"/>
          </p:nvPr>
        </p:nvSpPr>
        <p:spPr>
          <a:prstGeom prst="rect">
            <a:avLst/>
          </a:prstGeom>
        </p:spPr>
        <p:txBody>
          <a:bodyPr/>
          <a:lstStyle/>
          <a:p>
            <a:pPr marL="514350" indent="-285750">
              <a:lnSpc>
                <a:spcPct val="90000"/>
              </a:lnSpc>
            </a:pPr>
            <a:r>
              <a:rPr lang="en-US" sz="1600" dirty="0">
                <a:solidFill>
                  <a:schemeClr val="tx1"/>
                </a:solidFill>
              </a:rPr>
              <a:t>Objectives and KPIs</a:t>
            </a:r>
          </a:p>
          <a:p>
            <a:pPr marL="514350" indent="-285750">
              <a:lnSpc>
                <a:spcPct val="90000"/>
              </a:lnSpc>
            </a:pPr>
            <a:r>
              <a:rPr lang="en-US" sz="1600" dirty="0">
                <a:solidFill>
                  <a:schemeClr val="tx1"/>
                </a:solidFill>
              </a:rPr>
              <a:t>Strategic approach</a:t>
            </a:r>
          </a:p>
          <a:p>
            <a:pPr marL="514350" indent="-285750">
              <a:lnSpc>
                <a:spcPct val="90000"/>
              </a:lnSpc>
            </a:pPr>
            <a:r>
              <a:rPr lang="en-US" sz="1600" dirty="0">
                <a:solidFill>
                  <a:schemeClr val="tx1"/>
                </a:solidFill>
              </a:rPr>
              <a:t>Target audience &amp; insight</a:t>
            </a:r>
          </a:p>
          <a:p>
            <a:pPr marL="514350" indent="-285750">
              <a:lnSpc>
                <a:spcPct val="90000"/>
              </a:lnSpc>
            </a:pPr>
            <a:r>
              <a:rPr lang="en-US" sz="1600" dirty="0">
                <a:solidFill>
                  <a:schemeClr val="tx1"/>
                </a:solidFill>
              </a:rPr>
              <a:t>Channel choice mail/door drop</a:t>
            </a:r>
          </a:p>
          <a:p>
            <a:pPr marL="514350" indent="-285750">
              <a:lnSpc>
                <a:spcPct val="90000"/>
              </a:lnSpc>
            </a:pPr>
            <a:r>
              <a:rPr lang="en-US" sz="1600" dirty="0">
                <a:solidFill>
                  <a:schemeClr val="tx1"/>
                </a:solidFill>
              </a:rPr>
              <a:t>Creative output </a:t>
            </a:r>
          </a:p>
          <a:p>
            <a:pPr marL="514350" indent="-285750">
              <a:lnSpc>
                <a:spcPct val="90000"/>
              </a:lnSpc>
            </a:pPr>
            <a:r>
              <a:rPr lang="en-US" sz="1600" dirty="0">
                <a:solidFill>
                  <a:schemeClr val="tx1"/>
                </a:solidFill>
              </a:rPr>
              <a:t>Details of any tests</a:t>
            </a:r>
          </a:p>
          <a:p>
            <a:pPr marL="514350" indent="-285750">
              <a:lnSpc>
                <a:spcPct val="90000"/>
              </a:lnSpc>
            </a:pPr>
            <a:r>
              <a:rPr lang="en-US" sz="1600" dirty="0">
                <a:solidFill>
                  <a:schemeClr val="tx1"/>
                </a:solidFill>
              </a:rPr>
              <a:t>Tracking and measurement</a:t>
            </a:r>
          </a:p>
          <a:p>
            <a:pPr marL="514350" indent="-285750">
              <a:lnSpc>
                <a:spcPct val="90000"/>
              </a:lnSpc>
            </a:pPr>
            <a:endParaRPr lang="en-US" sz="1600" dirty="0">
              <a:solidFill>
                <a:schemeClr val="tx1"/>
              </a:solidFill>
            </a:endParaRPr>
          </a:p>
          <a:p>
            <a:pPr marL="228600" indent="0">
              <a:lnSpc>
                <a:spcPct val="90000"/>
              </a:lnSpc>
              <a:buNone/>
            </a:pPr>
            <a:endParaRPr lang="en-US" sz="1400" b="1" dirty="0">
              <a:solidFill>
                <a:schemeClr val="accent1"/>
              </a:solidFill>
            </a:endParaRPr>
          </a:p>
        </p:txBody>
      </p:sp>
    </p:spTree>
    <p:extLst>
      <p:ext uri="{BB962C8B-B14F-4D97-AF65-F5344CB8AC3E}">
        <p14:creationId xmlns:p14="http://schemas.microsoft.com/office/powerpoint/2010/main" val="255418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215B4B-CA0E-5C40-8D24-06C8212D5A0C}"/>
              </a:ext>
            </a:extLst>
          </p:cNvPr>
          <p:cNvSpPr>
            <a:spLocks noGrp="1"/>
          </p:cNvSpPr>
          <p:nvPr>
            <p:ph type="title"/>
          </p:nvPr>
        </p:nvSpPr>
        <p:spPr/>
        <p:txBody>
          <a:bodyPr/>
          <a:lstStyle/>
          <a:p>
            <a:r>
              <a:rPr lang="en-GB" dirty="0"/>
              <a:t>What are the benefits This can offer to Customers?</a:t>
            </a:r>
          </a:p>
        </p:txBody>
      </p:sp>
      <p:sp>
        <p:nvSpPr>
          <p:cNvPr id="4" name="Slide Number Placeholder 3">
            <a:extLst>
              <a:ext uri="{FF2B5EF4-FFF2-40B4-BE49-F238E27FC236}">
                <a16:creationId xmlns:a16="http://schemas.microsoft.com/office/drawing/2014/main" id="{90FB1341-CAFB-554D-A6A7-B6D518097649}"/>
              </a:ext>
            </a:extLst>
          </p:cNvPr>
          <p:cNvSpPr>
            <a:spLocks noGrp="1"/>
          </p:cNvSpPr>
          <p:nvPr>
            <p:ph type="sldNum" sz="quarter" idx="10"/>
          </p:nvPr>
        </p:nvSpPr>
        <p:spPr/>
        <p:txBody>
          <a:bodyPr/>
          <a:lstStyle/>
          <a:p>
            <a:fld id="{887360FE-02F5-4392-9C12-7D03F05745BB}" type="slidenum">
              <a:rPr lang="en-GB" smtClean="0"/>
              <a:pPr/>
              <a:t>9</a:t>
            </a:fld>
            <a:endParaRPr lang="en-GB" dirty="0"/>
          </a:p>
        </p:txBody>
      </p:sp>
      <p:sp>
        <p:nvSpPr>
          <p:cNvPr id="8" name="Text Placeholder 7">
            <a:extLst>
              <a:ext uri="{FF2B5EF4-FFF2-40B4-BE49-F238E27FC236}">
                <a16:creationId xmlns:a16="http://schemas.microsoft.com/office/drawing/2014/main" id="{849E0896-614A-7F42-85CE-E902B9EC8CB9}"/>
              </a:ext>
            </a:extLst>
          </p:cNvPr>
          <p:cNvSpPr>
            <a:spLocks noGrp="1"/>
          </p:cNvSpPr>
          <p:nvPr>
            <p:ph type="body" sz="quarter" idx="12"/>
          </p:nvPr>
        </p:nvSpPr>
        <p:spPr>
          <a:xfrm>
            <a:off x="436514" y="1800000"/>
            <a:ext cx="10609438" cy="4644000"/>
          </a:xfrm>
        </p:spPr>
        <p:txBody>
          <a:bodyPr/>
          <a:lstStyle/>
          <a:p>
            <a:r>
              <a:rPr lang="en-GB" dirty="0"/>
              <a:t>Save money on future mailings with postage credits making a strategic test more cost effective</a:t>
            </a:r>
          </a:p>
          <a:p>
            <a:r>
              <a:rPr lang="en-GB" dirty="0"/>
              <a:t>A written case study of a successful campaign for customers own internal/external use </a:t>
            </a:r>
          </a:p>
          <a:p>
            <a:r>
              <a:rPr lang="en-GB" dirty="0"/>
              <a:t>Showcases best practice, creativity, innovation and effectiveness</a:t>
            </a:r>
          </a:p>
          <a:p>
            <a:r>
              <a:rPr lang="en-GB" dirty="0"/>
              <a:t>Captures the success of the campaign – useful for influencing budget decisions?</a:t>
            </a:r>
          </a:p>
          <a:p>
            <a:pPr marL="0" indent="0">
              <a:buNone/>
            </a:pPr>
            <a:endParaRPr lang="en-GB" dirty="0"/>
          </a:p>
        </p:txBody>
      </p:sp>
    </p:spTree>
    <p:extLst>
      <p:ext uri="{BB962C8B-B14F-4D97-AF65-F5344CB8AC3E}">
        <p14:creationId xmlns:p14="http://schemas.microsoft.com/office/powerpoint/2010/main" val="2354242322"/>
      </p:ext>
    </p:extLst>
  </p:cSld>
  <p:clrMapOvr>
    <a:masterClrMapping/>
  </p:clrMapOvr>
</p:sld>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93AB7216CB9848B20B70A05E3B86B3" ma:contentTypeVersion="13" ma:contentTypeDescription="Create a new document." ma:contentTypeScope="" ma:versionID="bfacb37c80b7d70387ae54e4f950ef6e">
  <xsd:schema xmlns:xsd="http://www.w3.org/2001/XMLSchema" xmlns:xs="http://www.w3.org/2001/XMLSchema" xmlns:p="http://schemas.microsoft.com/office/2006/metadata/properties" xmlns:ns3="e8ce8bde-6b62-4d0b-8cf7-b1c13e854e30" xmlns:ns4="a1c15241-43bb-47ac-b3b5-0654ec2bbdbc" targetNamespace="http://schemas.microsoft.com/office/2006/metadata/properties" ma:root="true" ma:fieldsID="5c702557b791b22c709ee3cb5df14213" ns3:_="" ns4:_="">
    <xsd:import namespace="e8ce8bde-6b62-4d0b-8cf7-b1c13e854e30"/>
    <xsd:import namespace="a1c15241-43bb-47ac-b3b5-0654ec2bbdb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ce8bde-6b62-4d0b-8cf7-b1c13e854e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c15241-43bb-47ac-b3b5-0654ec2bbd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3A73B3-5D61-4C18-ACF9-9F1A36DE2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ce8bde-6b62-4d0b-8cf7-b1c13e854e30"/>
    <ds:schemaRef ds:uri="a1c15241-43bb-47ac-b3b5-0654ec2bbd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F193B6-451C-4599-86EA-E9E53F51C0E5}">
  <ds:schemaRefs>
    <ds:schemaRef ds:uri="http://schemas.microsoft.com/sharepoint/v3/contenttype/forms"/>
  </ds:schemaRefs>
</ds:datastoreItem>
</file>

<file path=customXml/itemProps3.xml><?xml version="1.0" encoding="utf-8"?>
<ds:datastoreItem xmlns:ds="http://schemas.openxmlformats.org/officeDocument/2006/customXml" ds:itemID="{3904838A-7119-4472-B803-C555FD7A4C93}">
  <ds:schemaRefs>
    <ds:schemaRef ds:uri="e8ce8bde-6b62-4d0b-8cf7-b1c13e854e3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1c15241-43bb-47ac-b3b5-0654ec2bbdb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786</Words>
  <Application>Microsoft Office PowerPoint</Application>
  <PresentationFormat>Widescreen</PresentationFormat>
  <Paragraphs>107</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Impact</vt:lpstr>
      <vt:lpstr>Times New Roman</vt:lpstr>
      <vt:lpstr>Office Theme</vt:lpstr>
      <vt:lpstr>The Royal Mail Group  CASE Study incentive</vt:lpstr>
      <vt:lpstr>The case study incentive</vt:lpstr>
      <vt:lpstr>Royal Mail case studies</vt:lpstr>
      <vt:lpstr>Case Study Application PROCESS</vt:lpstr>
      <vt:lpstr>Case Study Value Assessment</vt:lpstr>
      <vt:lpstr>Key areas of interest   </vt:lpstr>
      <vt:lpstr>Case Study production Process</vt:lpstr>
      <vt:lpstr>Typical background interview covers…</vt:lpstr>
      <vt:lpstr>What are the benefits This can offer to Customers?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2020-09-18T14:49:28Z</dcterms:created>
  <dcterms:modified xsi:type="dcterms:W3CDTF">2021-05-14T12:41:03Z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0x010100DD93AB7216CB9848B20B70A05E3B86B3</vt:lpwstr>
  </property>
  <property fmtid="{D5CDD505-2E9C-101B-9397-08002B2CF9AE}" pid="3" name="MSIP_Label_034e052b-bdfd-4d54-a815-a2291bca0c4e_Enabled">
    <vt:lpwstr>true</vt:lpwstr>
  </property>
  <property fmtid="{D5CDD505-2E9C-101B-9397-08002B2CF9AE}" pid="4" name="MSIP_Label_034e052b-bdfd-4d54-a815-a2291bca0c4e_SetDate">
    <vt:lpwstr>2021-05-14T12:41:03Z</vt:lpwstr>
  </property>
  <property fmtid="{D5CDD505-2E9C-101B-9397-08002B2CF9AE}" pid="5" name="MSIP_Label_034e052b-bdfd-4d54-a815-a2291bca0c4e_Method">
    <vt:lpwstr>Privileged</vt:lpwstr>
  </property>
  <property fmtid="{D5CDD505-2E9C-101B-9397-08002B2CF9AE}" pid="6" name="MSIP_Label_034e052b-bdfd-4d54-a815-a2291bca0c4e_Name">
    <vt:lpwstr>034e052b-bdfd-4d54-a815-a2291bca0c4e</vt:lpwstr>
  </property>
  <property fmtid="{D5CDD505-2E9C-101B-9397-08002B2CF9AE}" pid="7" name="MSIP_Label_034e052b-bdfd-4d54-a815-a2291bca0c4e_SiteId">
    <vt:lpwstr>7a082108-90dd-41ac-be41-9b8feabee2da</vt:lpwstr>
  </property>
  <property fmtid="{D5CDD505-2E9C-101B-9397-08002B2CF9AE}" pid="8" name="MSIP_Label_034e052b-bdfd-4d54-a815-a2291bca0c4e_ActionId">
    <vt:lpwstr/>
  </property>
  <property fmtid="{D5CDD505-2E9C-101B-9397-08002B2CF9AE}" pid="9" name="MSIP_Label_034e052b-bdfd-4d54-a815-a2291bca0c4e_ContentBits">
    <vt:lpwstr>2</vt:lpwstr>
  </property>
</Properties>
</file>