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tags/tag2.xml" ContentType="application/vnd.openxmlformats-officedocument.presentationml.tags+xml"/>
  <Override PartName="/ppt/tags/tag3.xml" ContentType="application/vnd.openxmlformats-officedocument.presentationml.tags+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33"/>
  </p:notesMasterIdLst>
  <p:handoutMasterIdLst>
    <p:handoutMasterId r:id="rId34"/>
  </p:handoutMasterIdLst>
  <p:sldIdLst>
    <p:sldId id="256" r:id="rId2"/>
    <p:sldId id="508" r:id="rId3"/>
    <p:sldId id="806" r:id="rId4"/>
    <p:sldId id="478" r:id="rId5"/>
    <p:sldId id="826" r:id="rId6"/>
    <p:sldId id="481" r:id="rId7"/>
    <p:sldId id="804" r:id="rId8"/>
    <p:sldId id="808" r:id="rId9"/>
    <p:sldId id="1070" r:id="rId10"/>
    <p:sldId id="1067" r:id="rId11"/>
    <p:sldId id="488" r:id="rId12"/>
    <p:sldId id="417" r:id="rId13"/>
    <p:sldId id="807" r:id="rId14"/>
    <p:sldId id="545" r:id="rId15"/>
    <p:sldId id="276" r:id="rId16"/>
    <p:sldId id="1076" r:id="rId17"/>
    <p:sldId id="288" r:id="rId18"/>
    <p:sldId id="293" r:id="rId19"/>
    <p:sldId id="1072" r:id="rId20"/>
    <p:sldId id="1068" r:id="rId21"/>
    <p:sldId id="482" r:id="rId22"/>
    <p:sldId id="503" r:id="rId23"/>
    <p:sldId id="512" r:id="rId24"/>
    <p:sldId id="406" r:id="rId25"/>
    <p:sldId id="404" r:id="rId26"/>
    <p:sldId id="318" r:id="rId27"/>
    <p:sldId id="375" r:id="rId28"/>
    <p:sldId id="507" r:id="rId29"/>
    <p:sldId id="823" r:id="rId30"/>
    <p:sldId id="258" r:id="rId31"/>
    <p:sldId id="1077" r:id="rId32"/>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95C121"/>
    <a:srgbClr val="1BACE4"/>
    <a:srgbClr val="FDC304"/>
    <a:srgbClr val="82CBD4"/>
    <a:srgbClr val="EF7E05"/>
    <a:srgbClr val="1D1E1C"/>
    <a:srgbClr val="E20C18"/>
    <a:srgbClr val="FAA8AC"/>
    <a:srgbClr val="D3ED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62" autoAdjust="0"/>
    <p:restoredTop sz="93400" autoAdjust="0"/>
  </p:normalViewPr>
  <p:slideViewPr>
    <p:cSldViewPr snapToGrid="0">
      <p:cViewPr varScale="1">
        <p:scale>
          <a:sx n="58" d="100"/>
          <a:sy n="58" d="100"/>
        </p:scale>
        <p:origin x="928" y="56"/>
      </p:cViewPr>
      <p:guideLst>
        <p:guide orient="horz" pos="2160"/>
        <p:guide pos="3840"/>
      </p:guideLst>
    </p:cSldViewPr>
  </p:slideViewPr>
  <p:outlineViewPr>
    <p:cViewPr>
      <p:scale>
        <a:sx n="33" d="100"/>
        <a:sy n="33" d="100"/>
      </p:scale>
      <p:origin x="0" y="-4184"/>
    </p:cViewPr>
  </p:outlineViewPr>
  <p:notesTextViewPr>
    <p:cViewPr>
      <p:scale>
        <a:sx n="1" d="1"/>
        <a:sy n="1" d="1"/>
      </p:scale>
      <p:origin x="0" y="0"/>
    </p:cViewPr>
  </p:notesTextViewPr>
  <p:sorterViewPr>
    <p:cViewPr varScale="1">
      <p:scale>
        <a:sx n="1" d="1"/>
        <a:sy n="1" d="1"/>
      </p:scale>
      <p:origin x="0" y="-7108"/>
    </p:cViewPr>
  </p:sorterViewPr>
  <p:notesViewPr>
    <p:cSldViewPr snapToGrid="0" showGuides="1">
      <p:cViewPr varScale="1">
        <p:scale>
          <a:sx n="63" d="100"/>
          <a:sy n="63" d="100"/>
        </p:scale>
        <p:origin x="198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407622746479374E-4"/>
          <c:y val="3.7671258197842498E-2"/>
          <c:w val="0.99937592375961737"/>
          <c:h val="0.84459972270792438"/>
        </c:manualLayout>
      </c:layout>
      <c:barChart>
        <c:barDir val="col"/>
        <c:grouping val="stacked"/>
        <c:varyColors val="0"/>
        <c:ser>
          <c:idx val="0"/>
          <c:order val="0"/>
          <c:tx>
            <c:strRef>
              <c:f>Sheet1!$B$1</c:f>
              <c:strCache>
                <c:ptCount val="1"/>
                <c:pt idx="0">
                  <c:v>Column1</c:v>
                </c:pt>
              </c:strCache>
            </c:strRef>
          </c:tx>
          <c:spPr>
            <a:solidFill>
              <a:schemeClr val="accent2"/>
            </a:solidFill>
          </c:spPr>
          <c:invertIfNegative val="0"/>
          <c:dPt>
            <c:idx val="1"/>
            <c:invertIfNegative val="0"/>
            <c:bubble3D val="0"/>
            <c:spPr>
              <a:solidFill>
                <a:schemeClr val="accent1"/>
              </a:solidFill>
            </c:spPr>
            <c:extLst>
              <c:ext xmlns:c16="http://schemas.microsoft.com/office/drawing/2014/chart" uri="{C3380CC4-5D6E-409C-BE32-E72D297353CC}">
                <c16:uniqueId val="{00000001-A61F-47FE-A5BA-BA8A8077181F}"/>
              </c:ext>
            </c:extLst>
          </c:dPt>
          <c:dLbls>
            <c:dLbl>
              <c:idx val="4"/>
              <c:layout>
                <c:manualLayout>
                  <c:x val="3.2373992973037391E-3"/>
                  <c:y val="-2.758049015876681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1F-47FE-A5BA-BA8A8077181F}"/>
                </c:ext>
              </c:extLst>
            </c:dLbl>
            <c:dLbl>
              <c:idx val="5"/>
              <c:layout>
                <c:manualLayout>
                  <c:x val="-1.618763379493582E-3"/>
                  <c:y val="-1.961124516942959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1F-47FE-A5BA-BA8A8077181F}"/>
                </c:ext>
              </c:extLst>
            </c:dLbl>
            <c:dLbl>
              <c:idx val="6"/>
              <c:layout>
                <c:manualLayout>
                  <c:x val="4.6903209565045574E-3"/>
                  <c:y val="-1.31239417666674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61F-47FE-A5BA-BA8A8077181F}"/>
                </c:ext>
              </c:extLst>
            </c:dLbl>
            <c:dLbl>
              <c:idx val="7"/>
              <c:layout>
                <c:manualLayout>
                  <c:x val="1.1870794317190674E-16"/>
                  <c:y val="-5.0112432241808225E-2"/>
                </c:manualLayout>
              </c:layout>
              <c:spPr>
                <a:noFill/>
                <a:ln>
                  <a:noFill/>
                </a:ln>
                <a:effectLst/>
              </c:spPr>
              <c:txPr>
                <a:bodyPr/>
                <a:lstStyle/>
                <a:p>
                  <a:pPr>
                    <a:defRPr sz="1600" b="1">
                      <a:solidFill>
                        <a:schemeClr val="tx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1F-47FE-A5BA-BA8A8077181F}"/>
                </c:ext>
              </c:extLst>
            </c:dLbl>
            <c:dLbl>
              <c:idx val="8"/>
              <c:layout>
                <c:manualLayout>
                  <c:x val="-3.237526758987164E-3"/>
                  <c:y val="-4.2143187252471015E-2"/>
                </c:manualLayout>
              </c:layout>
              <c:spPr>
                <a:noFill/>
                <a:ln>
                  <a:noFill/>
                </a:ln>
                <a:effectLst/>
              </c:spPr>
              <c:txPr>
                <a:bodyPr/>
                <a:lstStyle/>
                <a:p>
                  <a:pPr>
                    <a:defRPr sz="1600" b="1">
                      <a:solidFill>
                        <a:schemeClr val="tx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1F-47FE-A5BA-BA8A8077181F}"/>
                </c:ext>
              </c:extLst>
            </c:dLbl>
            <c:spPr>
              <a:noFill/>
              <a:ln>
                <a:noFill/>
              </a:ln>
              <a:effectLst/>
            </c:spPr>
            <c:txPr>
              <a:bodyPr/>
              <a:lstStyle/>
              <a:p>
                <a:pPr>
                  <a:defRPr sz="16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Core Digital</c:v>
                </c:pt>
                <c:pt idx="1">
                  <c:v>Mail</c:v>
                </c:pt>
                <c:pt idx="2">
                  <c:v>Traditional </c:v>
                </c:pt>
                <c:pt idx="3">
                  <c:v>Human</c:v>
                </c:pt>
                <c:pt idx="4">
                  <c:v>Mobile</c:v>
                </c:pt>
                <c:pt idx="5">
                  <c:v>Email </c:v>
                </c:pt>
                <c:pt idx="6">
                  <c:v>PCW</c:v>
                </c:pt>
                <c:pt idx="7">
                  <c:v>Social</c:v>
                </c:pt>
              </c:strCache>
            </c:strRef>
          </c:cat>
          <c:val>
            <c:numRef>
              <c:f>Sheet1!$B$2:$B$9</c:f>
              <c:numCache>
                <c:formatCode>0%</c:formatCode>
                <c:ptCount val="8"/>
                <c:pt idx="0">
                  <c:v>0.221</c:v>
                </c:pt>
                <c:pt idx="1">
                  <c:v>0.156</c:v>
                </c:pt>
                <c:pt idx="2">
                  <c:v>0.151</c:v>
                </c:pt>
                <c:pt idx="3">
                  <c:v>0.115</c:v>
                </c:pt>
                <c:pt idx="4">
                  <c:v>0.115</c:v>
                </c:pt>
                <c:pt idx="5">
                  <c:v>8.5999999999999993E-2</c:v>
                </c:pt>
                <c:pt idx="6">
                  <c:v>3.5999999999999997E-2</c:v>
                </c:pt>
                <c:pt idx="7">
                  <c:v>1.2E-2</c:v>
                </c:pt>
              </c:numCache>
            </c:numRef>
          </c:val>
          <c:extLst>
            <c:ext xmlns:c16="http://schemas.microsoft.com/office/drawing/2014/chart" uri="{C3380CC4-5D6E-409C-BE32-E72D297353CC}">
              <c16:uniqueId val="{00000007-A61F-47FE-A5BA-BA8A8077181F}"/>
            </c:ext>
          </c:extLst>
        </c:ser>
        <c:ser>
          <c:idx val="1"/>
          <c:order val="1"/>
          <c:tx>
            <c:strRef>
              <c:f>Sheet1!$C$1</c:f>
              <c:strCache>
                <c:ptCount val="1"/>
                <c:pt idx="0">
                  <c:v>Column2</c:v>
                </c:pt>
              </c:strCache>
            </c:strRef>
          </c:tx>
          <c:spPr>
            <a:noFill/>
            <a:ln w="19050">
              <a:solidFill>
                <a:schemeClr val="accent2"/>
              </a:solidFill>
            </a:ln>
          </c:spPr>
          <c:invertIfNegative val="0"/>
          <c:dPt>
            <c:idx val="0"/>
            <c:invertIfNegative val="0"/>
            <c:bubble3D val="0"/>
            <c:spPr>
              <a:noFill/>
              <a:ln w="6350">
                <a:solidFill>
                  <a:schemeClr val="accent2"/>
                </a:solidFill>
              </a:ln>
            </c:spPr>
            <c:extLst>
              <c:ext xmlns:c16="http://schemas.microsoft.com/office/drawing/2014/chart" uri="{C3380CC4-5D6E-409C-BE32-E72D297353CC}">
                <c16:uniqueId val="{00000009-A61F-47FE-A5BA-BA8A8077181F}"/>
              </c:ext>
            </c:extLst>
          </c:dPt>
          <c:dLbls>
            <c:dLbl>
              <c:idx val="0"/>
              <c:spPr>
                <a:noFill/>
                <a:ln>
                  <a:noFill/>
                </a:ln>
                <a:effectLst/>
              </c:spPr>
              <c:txPr>
                <a:bodyPr/>
                <a:lstStyle/>
                <a:p>
                  <a:pPr>
                    <a:defRPr sz="1200" b="1">
                      <a:solidFill>
                        <a:schemeClr val="tx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A61F-47FE-A5BA-BA8A8077181F}"/>
                </c:ext>
              </c:extLst>
            </c:dLbl>
            <c:spPr>
              <a:noFill/>
              <a:ln>
                <a:noFill/>
              </a:ln>
              <a:effectLst/>
            </c:spPr>
            <c:txPr>
              <a:bodyPr/>
              <a:lstStyle/>
              <a:p>
                <a:pPr>
                  <a:defRPr sz="12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Core Digital</c:v>
                </c:pt>
                <c:pt idx="1">
                  <c:v>Mail</c:v>
                </c:pt>
                <c:pt idx="2">
                  <c:v>Traditional </c:v>
                </c:pt>
                <c:pt idx="3">
                  <c:v>Human</c:v>
                </c:pt>
                <c:pt idx="4">
                  <c:v>Mobile</c:v>
                </c:pt>
                <c:pt idx="5">
                  <c:v>Email </c:v>
                </c:pt>
                <c:pt idx="6">
                  <c:v>PCW</c:v>
                </c:pt>
                <c:pt idx="7">
                  <c:v>Social</c:v>
                </c:pt>
              </c:strCache>
            </c:strRef>
          </c:cat>
          <c:val>
            <c:numRef>
              <c:f>Sheet1!$C$2:$C$9</c:f>
              <c:numCache>
                <c:formatCode>General</c:formatCode>
                <c:ptCount val="8"/>
              </c:numCache>
            </c:numRef>
          </c:val>
          <c:extLst>
            <c:ext xmlns:c16="http://schemas.microsoft.com/office/drawing/2014/chart" uri="{C3380CC4-5D6E-409C-BE32-E72D297353CC}">
              <c16:uniqueId val="{0000000A-A61F-47FE-A5BA-BA8A8077181F}"/>
            </c:ext>
          </c:extLst>
        </c:ser>
        <c:dLbls>
          <c:dLblPos val="ctr"/>
          <c:showLegendKey val="0"/>
          <c:showVal val="1"/>
          <c:showCatName val="0"/>
          <c:showSerName val="0"/>
          <c:showPercent val="0"/>
          <c:showBubbleSize val="0"/>
        </c:dLbls>
        <c:gapWidth val="40"/>
        <c:overlap val="100"/>
        <c:axId val="168606720"/>
        <c:axId val="168637184"/>
      </c:barChart>
      <c:catAx>
        <c:axId val="168606720"/>
        <c:scaling>
          <c:orientation val="minMax"/>
        </c:scaling>
        <c:delete val="0"/>
        <c:axPos val="b"/>
        <c:numFmt formatCode="General" sourceLinked="0"/>
        <c:majorTickMark val="out"/>
        <c:minorTickMark val="none"/>
        <c:tickLblPos val="nextTo"/>
        <c:spPr>
          <a:ln w="6350">
            <a:solidFill>
              <a:schemeClr val="bg1">
                <a:lumMod val="75000"/>
              </a:schemeClr>
            </a:solidFill>
          </a:ln>
        </c:spPr>
        <c:txPr>
          <a:bodyPr/>
          <a:lstStyle/>
          <a:p>
            <a:pPr>
              <a:defRPr sz="1100">
                <a:latin typeface="Arial" panose="020B0604020202020204" pitchFamily="34" charset="0"/>
                <a:cs typeface="Arial" panose="020B0604020202020204" pitchFamily="34" charset="0"/>
              </a:defRPr>
            </a:pPr>
            <a:endParaRPr lang="en-US"/>
          </a:p>
        </c:txPr>
        <c:crossAx val="168637184"/>
        <c:crosses val="autoZero"/>
        <c:auto val="1"/>
        <c:lblAlgn val="ctr"/>
        <c:lblOffset val="100"/>
        <c:noMultiLvlLbl val="0"/>
      </c:catAx>
      <c:valAx>
        <c:axId val="168637184"/>
        <c:scaling>
          <c:orientation val="minMax"/>
          <c:max val="0.45"/>
          <c:min val="0"/>
        </c:scaling>
        <c:delete val="1"/>
        <c:axPos val="l"/>
        <c:numFmt formatCode="0%" sourceLinked="1"/>
        <c:majorTickMark val="out"/>
        <c:minorTickMark val="none"/>
        <c:tickLblPos val="nextTo"/>
        <c:crossAx val="168606720"/>
        <c:crossesAt val="1"/>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5.0668221720453288E-3"/>
          <c:w val="1"/>
          <c:h val="0.93108753349860385"/>
        </c:manualLayout>
      </c:layout>
      <c:doughnutChart>
        <c:varyColors val="1"/>
        <c:ser>
          <c:idx val="0"/>
          <c:order val="0"/>
          <c:tx>
            <c:strRef>
              <c:f>Sheet1!$B$1</c:f>
              <c:strCache>
                <c:ptCount val="1"/>
                <c:pt idx="0">
                  <c:v>Sales</c:v>
                </c:pt>
              </c:strCache>
            </c:strRef>
          </c:tx>
          <c:spPr>
            <a:ln w="19050">
              <a:solidFill>
                <a:srgbClr val="FFFFFF"/>
              </a:solidFill>
            </a:ln>
          </c:spPr>
          <c:dPt>
            <c:idx val="0"/>
            <c:bubble3D val="0"/>
            <c:spPr>
              <a:solidFill>
                <a:srgbClr val="FF0000"/>
              </a:solidFill>
              <a:ln w="19050">
                <a:solidFill>
                  <a:srgbClr val="FFFFFF"/>
                </a:solidFill>
              </a:ln>
            </c:spPr>
            <c:extLst>
              <c:ext xmlns:c16="http://schemas.microsoft.com/office/drawing/2014/chart" uri="{C3380CC4-5D6E-409C-BE32-E72D297353CC}">
                <c16:uniqueId val="{00000001-8A48-41EC-9DE9-62FF2AE20C54}"/>
              </c:ext>
            </c:extLst>
          </c:dPt>
          <c:dPt>
            <c:idx val="1"/>
            <c:bubble3D val="0"/>
            <c:spPr>
              <a:solidFill>
                <a:srgbClr val="FFFFFF">
                  <a:lumMod val="85000"/>
                </a:srgbClr>
              </a:solidFill>
              <a:ln w="19050">
                <a:solidFill>
                  <a:srgbClr val="FFFFFF"/>
                </a:solidFill>
              </a:ln>
            </c:spPr>
            <c:extLst>
              <c:ext xmlns:c16="http://schemas.microsoft.com/office/drawing/2014/chart" uri="{C3380CC4-5D6E-409C-BE32-E72D297353CC}">
                <c16:uniqueId val="{00000003-8A48-41EC-9DE9-62FF2AE20C54}"/>
              </c:ext>
            </c:extLst>
          </c:dPt>
          <c:dPt>
            <c:idx val="2"/>
            <c:bubble3D val="0"/>
            <c:spPr>
              <a:solidFill>
                <a:srgbClr val="8BD0E0"/>
              </a:solidFill>
              <a:ln w="19050">
                <a:solidFill>
                  <a:srgbClr val="FFFFFF"/>
                </a:solidFill>
              </a:ln>
            </c:spPr>
            <c:extLst>
              <c:ext xmlns:c16="http://schemas.microsoft.com/office/drawing/2014/chart" uri="{C3380CC4-5D6E-409C-BE32-E72D297353CC}">
                <c16:uniqueId val="{00000005-8A48-41EC-9DE9-62FF2AE20C54}"/>
              </c:ext>
            </c:extLst>
          </c:dPt>
          <c:dPt>
            <c:idx val="3"/>
            <c:bubble3D val="0"/>
            <c:spPr>
              <a:solidFill>
                <a:srgbClr val="B1DFEA"/>
              </a:solidFill>
              <a:ln w="19050">
                <a:solidFill>
                  <a:srgbClr val="FFFFFF"/>
                </a:solidFill>
              </a:ln>
            </c:spPr>
            <c:extLst>
              <c:ext xmlns:c16="http://schemas.microsoft.com/office/drawing/2014/chart" uri="{C3380CC4-5D6E-409C-BE32-E72D297353CC}">
                <c16:uniqueId val="{00000007-8A48-41EC-9DE9-62FF2AE20C54}"/>
              </c:ext>
            </c:extLst>
          </c:dPt>
          <c:dPt>
            <c:idx val="4"/>
            <c:bubble3D val="0"/>
            <c:spPr>
              <a:solidFill>
                <a:srgbClr val="3EB1CC">
                  <a:lumMod val="40000"/>
                  <a:lumOff val="60000"/>
                </a:srgbClr>
              </a:solidFill>
              <a:ln w="19050">
                <a:solidFill>
                  <a:srgbClr val="FFFFFF"/>
                </a:solidFill>
              </a:ln>
            </c:spPr>
            <c:extLst>
              <c:ext xmlns:c16="http://schemas.microsoft.com/office/drawing/2014/chart" uri="{C3380CC4-5D6E-409C-BE32-E72D297353CC}">
                <c16:uniqueId val="{00000009-8A48-41EC-9DE9-62FF2AE20C54}"/>
              </c:ext>
            </c:extLst>
          </c:dPt>
          <c:dPt>
            <c:idx val="5"/>
            <c:bubble3D val="0"/>
            <c:spPr>
              <a:solidFill>
                <a:srgbClr val="3EB1CC">
                  <a:lumMod val="20000"/>
                  <a:lumOff val="80000"/>
                </a:srgbClr>
              </a:solidFill>
              <a:ln w="19050">
                <a:solidFill>
                  <a:srgbClr val="FFFFFF"/>
                </a:solidFill>
              </a:ln>
            </c:spPr>
            <c:extLst>
              <c:ext xmlns:c16="http://schemas.microsoft.com/office/drawing/2014/chart" uri="{C3380CC4-5D6E-409C-BE32-E72D297353CC}">
                <c16:uniqueId val="{0000000B-8A48-41EC-9DE9-62FF2AE20C54}"/>
              </c:ext>
            </c:extLst>
          </c:dPt>
          <c:dLbls>
            <c:delete val="1"/>
          </c:dLbls>
          <c:cat>
            <c:strRef>
              <c:f>Sheet1!$A$2:$A$4</c:f>
              <c:strCache>
                <c:ptCount val="2"/>
                <c:pt idx="0">
                  <c:v>1st Qtr</c:v>
                </c:pt>
                <c:pt idx="1">
                  <c:v>Wnd Qtr</c:v>
                </c:pt>
              </c:strCache>
            </c:strRef>
          </c:cat>
          <c:val>
            <c:numRef>
              <c:f>Sheet1!$B$2:$B$4</c:f>
              <c:numCache>
                <c:formatCode>General</c:formatCode>
                <c:ptCount val="3"/>
                <c:pt idx="0">
                  <c:v>1</c:v>
                </c:pt>
                <c:pt idx="1">
                  <c:v>2</c:v>
                </c:pt>
              </c:numCache>
            </c:numRef>
          </c:val>
          <c:extLst>
            <c:ext xmlns:c16="http://schemas.microsoft.com/office/drawing/2014/chart" uri="{C3380CC4-5D6E-409C-BE32-E72D297353CC}">
              <c16:uniqueId val="{0000000C-8A48-41EC-9DE9-62FF2AE20C54}"/>
            </c:ext>
          </c:extLst>
        </c:ser>
        <c:dLbls>
          <c:showLegendKey val="0"/>
          <c:showVal val="1"/>
          <c:showCatName val="0"/>
          <c:showSerName val="0"/>
          <c:showPercent val="0"/>
          <c:showBubbleSize val="0"/>
          <c:showLeaderLines val="1"/>
        </c:dLbls>
        <c:firstSliceAng val="0"/>
        <c:holeSize val="85"/>
      </c:doughnutChart>
      <c:spPr>
        <a:ln w="12700"/>
      </c:spPr>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3.7443139525266719E-2"/>
          <c:w val="1"/>
          <c:h val="0.94942734430923403"/>
        </c:manualLayout>
      </c:layout>
      <c:barChart>
        <c:barDir val="bar"/>
        <c:grouping val="percentStacked"/>
        <c:varyColors val="0"/>
        <c:ser>
          <c:idx val="0"/>
          <c:order val="0"/>
          <c:tx>
            <c:strRef>
              <c:f>Sheet1!$B$1</c:f>
              <c:strCache>
                <c:ptCount val="1"/>
                <c:pt idx="0">
                  <c:v>Immediate Physical</c:v>
                </c:pt>
              </c:strCache>
            </c:strRef>
          </c:tx>
          <c:spPr>
            <a:solidFill>
              <a:srgbClr val="FF0000"/>
            </a:solidFill>
            <a:ln>
              <a:solidFill>
                <a:srgbClr val="FFFFFF"/>
              </a:solidFill>
            </a:ln>
          </c:spPr>
          <c:invertIfNegative val="0"/>
          <c:dPt>
            <c:idx val="1"/>
            <c:invertIfNegative val="0"/>
            <c:bubble3D val="0"/>
            <c:extLst>
              <c:ext xmlns:c16="http://schemas.microsoft.com/office/drawing/2014/chart" uri="{C3380CC4-5D6E-409C-BE32-E72D297353CC}">
                <c16:uniqueId val="{00000000-2E1E-43EE-874C-E766F16D406E}"/>
              </c:ext>
            </c:extLst>
          </c:dPt>
          <c:dPt>
            <c:idx val="2"/>
            <c:invertIfNegative val="0"/>
            <c:bubble3D val="0"/>
            <c:extLst>
              <c:ext xmlns:c16="http://schemas.microsoft.com/office/drawing/2014/chart" uri="{C3380CC4-5D6E-409C-BE32-E72D297353CC}">
                <c16:uniqueId val="{00000001-2E1E-43EE-874C-E766F16D406E}"/>
              </c:ext>
            </c:extLst>
          </c:dPt>
          <c:dPt>
            <c:idx val="3"/>
            <c:invertIfNegative val="0"/>
            <c:bubble3D val="0"/>
            <c:extLst>
              <c:ext xmlns:c16="http://schemas.microsoft.com/office/drawing/2014/chart" uri="{C3380CC4-5D6E-409C-BE32-E72D297353CC}">
                <c16:uniqueId val="{00000002-2E1E-43EE-874C-E766F16D406E}"/>
              </c:ext>
            </c:extLst>
          </c:dPt>
          <c:dLbls>
            <c:dLbl>
              <c:idx val="0"/>
              <c:tx>
                <c:rich>
                  <a:bodyPr/>
                  <a:lstStyle/>
                  <a:p>
                    <a:r>
                      <a:rPr lang="en-US" dirty="0"/>
                      <a:t>2</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1E-43EE-874C-E766F16D406E}"/>
                </c:ext>
              </c:extLst>
            </c:dLbl>
            <c:dLbl>
              <c:idx val="1"/>
              <c:spPr>
                <a:noFill/>
                <a:ln>
                  <a:noFill/>
                </a:ln>
                <a:effectLst/>
              </c:spPr>
              <c:txPr>
                <a:bodyPr/>
                <a:lstStyle/>
                <a:p>
                  <a:pPr>
                    <a:defRPr sz="16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2E1E-43EE-874C-E766F16D406E}"/>
                </c:ext>
              </c:extLst>
            </c:dLbl>
            <c:dLbl>
              <c:idx val="2"/>
              <c:spPr>
                <a:noFill/>
                <a:ln>
                  <a:noFill/>
                </a:ln>
                <a:effectLst/>
              </c:spPr>
              <c:txPr>
                <a:bodyPr/>
                <a:lstStyle/>
                <a:p>
                  <a:pPr>
                    <a:defRPr sz="16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2E1E-43EE-874C-E766F16D406E}"/>
                </c:ext>
              </c:extLst>
            </c:dLbl>
            <c:dLbl>
              <c:idx val="3"/>
              <c:spPr>
                <a:noFill/>
                <a:ln>
                  <a:noFill/>
                </a:ln>
                <a:effectLst/>
              </c:spPr>
              <c:txPr>
                <a:bodyPr/>
                <a:lstStyle/>
                <a:p>
                  <a:pPr>
                    <a:defRPr sz="16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2E1E-43EE-874C-E766F16D406E}"/>
                </c:ext>
              </c:extLst>
            </c:dLbl>
            <c:spPr>
              <a:noFill/>
              <a:ln>
                <a:noFill/>
              </a:ln>
              <a:effectLst/>
            </c:spPr>
            <c:txPr>
              <a:bodyPr wrap="square" lIns="38100" tIns="19050" rIns="38100" bIns="19050" anchor="ctr">
                <a:spAutoFit/>
              </a:bodyPr>
              <a:lstStyle/>
              <a:p>
                <a:pPr>
                  <a:defRPr sz="16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1"/>
                <c:pt idx="0">
                  <c:v>Category 1</c:v>
                </c:pt>
              </c:strCache>
            </c:strRef>
          </c:cat>
          <c:val>
            <c:numRef>
              <c:f>Sheet1!$B$2:$B$3</c:f>
              <c:numCache>
                <c:formatCode>General</c:formatCode>
                <c:ptCount val="2"/>
                <c:pt idx="0">
                  <c:v>2</c:v>
                </c:pt>
              </c:numCache>
            </c:numRef>
          </c:val>
          <c:extLst>
            <c:ext xmlns:c16="http://schemas.microsoft.com/office/drawing/2014/chart" uri="{C3380CC4-5D6E-409C-BE32-E72D297353CC}">
              <c16:uniqueId val="{00000004-2E1E-43EE-874C-E766F16D406E}"/>
            </c:ext>
          </c:extLst>
        </c:ser>
        <c:ser>
          <c:idx val="1"/>
          <c:order val="1"/>
          <c:tx>
            <c:strRef>
              <c:f>Sheet1!$C$1</c:f>
              <c:strCache>
                <c:ptCount val="1"/>
                <c:pt idx="0">
                  <c:v>Immediate Commecial</c:v>
                </c:pt>
              </c:strCache>
            </c:strRef>
          </c:tx>
          <c:spPr>
            <a:solidFill>
              <a:srgbClr val="717171"/>
            </a:solidFill>
            <a:ln>
              <a:solidFill>
                <a:srgbClr val="FFFFFF"/>
              </a:solidFill>
            </a:ln>
          </c:spPr>
          <c:invertIfNegative val="0"/>
          <c:dLbls>
            <c:dLbl>
              <c:idx val="0"/>
              <c:tx>
                <c:rich>
                  <a:bodyPr/>
                  <a:lstStyle/>
                  <a:p>
                    <a:r>
                      <a:rPr lang="en-US" dirty="0"/>
                      <a:t>1</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1E-43EE-874C-E766F16D406E}"/>
                </c:ext>
              </c:extLst>
            </c:dLbl>
            <c:dLbl>
              <c:idx val="1"/>
              <c:spPr>
                <a:noFill/>
                <a:ln>
                  <a:noFill/>
                </a:ln>
                <a:effectLst/>
              </c:spPr>
              <c:txPr>
                <a:bodyPr/>
                <a:lstStyle/>
                <a:p>
                  <a:pPr>
                    <a:defRPr sz="16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6-2E1E-43EE-874C-E766F16D406E}"/>
                </c:ext>
              </c:extLst>
            </c:dLbl>
            <c:dLbl>
              <c:idx val="2"/>
              <c:spPr>
                <a:noFill/>
                <a:ln>
                  <a:noFill/>
                </a:ln>
                <a:effectLst/>
              </c:spPr>
              <c:txPr>
                <a:bodyPr/>
                <a:lstStyle/>
                <a:p>
                  <a:pPr>
                    <a:defRPr sz="16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7-2E1E-43EE-874C-E766F16D406E}"/>
                </c:ext>
              </c:extLst>
            </c:dLbl>
            <c:dLbl>
              <c:idx val="3"/>
              <c:spPr>
                <a:noFill/>
                <a:ln>
                  <a:noFill/>
                </a:ln>
                <a:effectLst/>
              </c:spPr>
              <c:txPr>
                <a:bodyPr/>
                <a:lstStyle/>
                <a:p>
                  <a:pPr>
                    <a:defRPr sz="16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2E1E-43EE-874C-E766F16D406E}"/>
                </c:ext>
              </c:extLst>
            </c:dLbl>
            <c:spPr>
              <a:noFill/>
              <a:ln>
                <a:noFill/>
              </a:ln>
              <a:effectLst/>
            </c:spPr>
            <c:txPr>
              <a:bodyPr wrap="square" lIns="38100" tIns="19050" rIns="38100" bIns="19050" anchor="ctr">
                <a:spAutoFit/>
              </a:bodyPr>
              <a:lstStyle/>
              <a:p>
                <a:pPr>
                  <a:defRPr sz="16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1"/>
                <c:pt idx="0">
                  <c:v>Category 1</c:v>
                </c:pt>
              </c:strCache>
            </c:strRef>
          </c:cat>
          <c:val>
            <c:numRef>
              <c:f>Sheet1!$C$2:$C$3</c:f>
              <c:numCache>
                <c:formatCode>General</c:formatCode>
                <c:ptCount val="2"/>
                <c:pt idx="0">
                  <c:v>1</c:v>
                </c:pt>
              </c:numCache>
            </c:numRef>
          </c:val>
          <c:extLst>
            <c:ext xmlns:c16="http://schemas.microsoft.com/office/drawing/2014/chart" uri="{C3380CC4-5D6E-409C-BE32-E72D297353CC}">
              <c16:uniqueId val="{00000009-2E1E-43EE-874C-E766F16D406E}"/>
            </c:ext>
          </c:extLst>
        </c:ser>
        <c:ser>
          <c:idx val="2"/>
          <c:order val="2"/>
          <c:tx>
            <c:strRef>
              <c:f>Sheet1!$D$1</c:f>
              <c:strCache>
                <c:ptCount val="1"/>
                <c:pt idx="0">
                  <c:v>Followup Physical</c:v>
                </c:pt>
              </c:strCache>
            </c:strRef>
          </c:tx>
          <c:spPr>
            <a:solidFill>
              <a:srgbClr val="F7911E"/>
            </a:solidFill>
            <a:ln>
              <a:solidFill>
                <a:srgbClr val="FFFFFF"/>
              </a:solidFill>
            </a:ln>
          </c:spPr>
          <c:invertIfNegative val="0"/>
          <c:dLbls>
            <c:dLbl>
              <c:idx val="0"/>
              <c:tx>
                <c:rich>
                  <a:bodyPr/>
                  <a:lstStyle/>
                  <a:p>
                    <a:r>
                      <a:rPr lang="en-US" dirty="0"/>
                      <a:t>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E1E-43EE-874C-E766F16D406E}"/>
                </c:ext>
              </c:extLst>
            </c:dLbl>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1"/>
                <c:pt idx="0">
                  <c:v>Category 1</c:v>
                </c:pt>
              </c:strCache>
            </c:strRef>
          </c:cat>
          <c:val>
            <c:numRef>
              <c:f>Sheet1!$D$2:$D$3</c:f>
              <c:numCache>
                <c:formatCode>General</c:formatCode>
                <c:ptCount val="2"/>
                <c:pt idx="0">
                  <c:v>1</c:v>
                </c:pt>
              </c:numCache>
            </c:numRef>
          </c:val>
          <c:extLst>
            <c:ext xmlns:c16="http://schemas.microsoft.com/office/drawing/2014/chart" uri="{C3380CC4-5D6E-409C-BE32-E72D297353CC}">
              <c16:uniqueId val="{0000000B-2E1E-43EE-874C-E766F16D406E}"/>
            </c:ext>
          </c:extLst>
        </c:ser>
        <c:ser>
          <c:idx val="3"/>
          <c:order val="3"/>
          <c:tx>
            <c:strRef>
              <c:f>Sheet1!$E$1</c:f>
              <c:strCache>
                <c:ptCount val="1"/>
                <c:pt idx="0">
                  <c:v>Followup Commercial</c:v>
                </c:pt>
              </c:strCache>
            </c:strRef>
          </c:tx>
          <c:spPr>
            <a:solidFill>
              <a:srgbClr val="00B0F0"/>
            </a:solidFill>
            <a:ln>
              <a:solidFill>
                <a:srgbClr val="FFFFFF"/>
              </a:solidFill>
            </a:ln>
          </c:spPr>
          <c:invertIfNegative val="0"/>
          <c:dLbls>
            <c:dLbl>
              <c:idx val="0"/>
              <c:tx>
                <c:rich>
                  <a:bodyPr/>
                  <a:lstStyle/>
                  <a:p>
                    <a:r>
                      <a:rPr lang="en-US" dirty="0"/>
                      <a:t>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E1E-43EE-874C-E766F16D406E}"/>
                </c:ext>
              </c:extLst>
            </c:dLbl>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1"/>
                <c:pt idx="0">
                  <c:v>Category 1</c:v>
                </c:pt>
              </c:strCache>
            </c:strRef>
          </c:cat>
          <c:val>
            <c:numRef>
              <c:f>Sheet1!$E$2:$E$3</c:f>
              <c:numCache>
                <c:formatCode>General</c:formatCode>
                <c:ptCount val="2"/>
                <c:pt idx="0">
                  <c:v>8</c:v>
                </c:pt>
              </c:numCache>
            </c:numRef>
          </c:val>
          <c:extLst>
            <c:ext xmlns:c16="http://schemas.microsoft.com/office/drawing/2014/chart" uri="{C3380CC4-5D6E-409C-BE32-E72D297353CC}">
              <c16:uniqueId val="{0000000D-2E1E-43EE-874C-E766F16D406E}"/>
            </c:ext>
          </c:extLst>
        </c:ser>
        <c:dLbls>
          <c:showLegendKey val="0"/>
          <c:showVal val="0"/>
          <c:showCatName val="0"/>
          <c:showSerName val="0"/>
          <c:showPercent val="0"/>
          <c:showBubbleSize val="0"/>
        </c:dLbls>
        <c:gapWidth val="66"/>
        <c:overlap val="100"/>
        <c:axId val="47256320"/>
        <c:axId val="47257856"/>
      </c:barChart>
      <c:catAx>
        <c:axId val="47256320"/>
        <c:scaling>
          <c:orientation val="maxMin"/>
        </c:scaling>
        <c:delete val="1"/>
        <c:axPos val="l"/>
        <c:numFmt formatCode="General" sourceLinked="0"/>
        <c:majorTickMark val="out"/>
        <c:minorTickMark val="none"/>
        <c:tickLblPos val="nextTo"/>
        <c:crossAx val="47257856"/>
        <c:crosses val="autoZero"/>
        <c:auto val="1"/>
        <c:lblAlgn val="ctr"/>
        <c:lblOffset val="100"/>
        <c:noMultiLvlLbl val="0"/>
      </c:catAx>
      <c:valAx>
        <c:axId val="47257856"/>
        <c:scaling>
          <c:orientation val="minMax"/>
        </c:scaling>
        <c:delete val="1"/>
        <c:axPos val="t"/>
        <c:numFmt formatCode="0%" sourceLinked="1"/>
        <c:majorTickMark val="out"/>
        <c:minorTickMark val="none"/>
        <c:tickLblPos val="nextTo"/>
        <c:crossAx val="47256320"/>
        <c:crosses val="autoZero"/>
        <c:crossBetween val="between"/>
      </c:valAx>
    </c:plotArea>
    <c:plotVisOnly val="1"/>
    <c:dispBlanksAs val="gap"/>
    <c:showDLblsOverMax val="0"/>
  </c:chart>
  <c:txPr>
    <a:bodyPr/>
    <a:lstStyle/>
    <a:p>
      <a:pPr>
        <a:defRPr sz="2000">
          <a:solidFill>
            <a:schemeClr val="bg1"/>
          </a:solidFill>
        </a:defRPr>
      </a:pPr>
      <a:endParaRPr lang="en-US"/>
    </a:p>
  </c:txPr>
  <c:externalData r:id="rId2">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size">
        <cx:f>'[Chart in Microsoft PowerPoint]Sheet1'!$D$11:$D$12</cx:f>
        <cx:lvl ptCount="2" formatCode="0%">
          <cx:pt idx="0">0.97999999999999998</cx:pt>
          <cx:pt idx="1">0.02</cx:pt>
        </cx:lvl>
      </cx:numDim>
    </cx:data>
  </cx:chartData>
  <cx:chart>
    <cx:title pos="t" align="ctr" overlay="0">
      <cx:txPr>
        <a:bodyPr spcFirstLastPara="1" vertOverflow="ellipsis" horzOverflow="overflow" wrap="square" lIns="0" tIns="0" rIns="0" bIns="0" anchor="ctr" anchorCtr="1"/>
        <a:lstStyle/>
        <a:p>
          <a:pPr algn="ctr" rtl="0">
            <a:defRPr/>
          </a:pPr>
          <a:endParaRPr lang="en-US" sz="1400" b="0" i="0" u="none" strike="noStrike" baseline="0">
            <a:solidFill>
              <a:sysClr val="windowText" lastClr="000000">
                <a:lumMod val="65000"/>
                <a:lumOff val="35000"/>
              </a:sysClr>
            </a:solidFill>
            <a:latin typeface="Calibri" panose="020F0502020204030204"/>
          </a:endParaRPr>
        </a:p>
      </cx:txPr>
    </cx:title>
    <cx:plotArea>
      <cx:plotAreaRegion>
        <cx:series layoutId="sunburst" uniqueId="{B8366603-6797-4A5D-ACF5-0C58B57DBFA3}">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8097BD-37EB-478B-BEEF-4F9274AFF9AF}" type="doc">
      <dgm:prSet loTypeId="urn:microsoft.com/office/officeart/2005/8/layout/pList2" loCatId="picture" qsTypeId="urn:microsoft.com/office/officeart/2005/8/quickstyle/simple1" qsCatId="simple" csTypeId="urn:microsoft.com/office/officeart/2005/8/colors/accent1_2" csCatId="accent1" phldr="1"/>
      <dgm:spPr/>
    </dgm:pt>
    <dgm:pt modelId="{AFCB0559-BD04-43D8-B821-C11C9DD4841D}">
      <dgm:prSet phldrT="[Text]"/>
      <dgm:spPr/>
      <dgm:t>
        <a:bodyPr/>
        <a:lstStyle/>
        <a:p>
          <a:r>
            <a:rPr lang="en-US" b="1" dirty="0"/>
            <a:t>Move away from F2F channels: branch closures and restricted hours.</a:t>
          </a:r>
        </a:p>
        <a:p>
          <a:r>
            <a:rPr lang="en-US" b="1" dirty="0"/>
            <a:t>Impact on vulnerable audiences</a:t>
          </a:r>
          <a:endParaRPr lang="en-GB" dirty="0"/>
        </a:p>
      </dgm:t>
    </dgm:pt>
    <dgm:pt modelId="{FF04BC14-1E06-47F1-8DE7-D34ADBDFD67D}" type="parTrans" cxnId="{68089828-F5B0-4C54-AC90-AB2474C737F8}">
      <dgm:prSet/>
      <dgm:spPr/>
      <dgm:t>
        <a:bodyPr/>
        <a:lstStyle/>
        <a:p>
          <a:endParaRPr lang="en-GB"/>
        </a:p>
      </dgm:t>
    </dgm:pt>
    <dgm:pt modelId="{DFDFF476-C607-4D7D-A12B-9CC94C0C5220}" type="sibTrans" cxnId="{68089828-F5B0-4C54-AC90-AB2474C737F8}">
      <dgm:prSet/>
      <dgm:spPr/>
      <dgm:t>
        <a:bodyPr/>
        <a:lstStyle/>
        <a:p>
          <a:endParaRPr lang="en-GB"/>
        </a:p>
      </dgm:t>
    </dgm:pt>
    <dgm:pt modelId="{D06EFCA2-7399-4FA9-AD51-E20F1BEBCE57}">
      <dgm:prSet phldrT="[Text]"/>
      <dgm:spPr/>
      <dgm:t>
        <a:bodyPr/>
        <a:lstStyle/>
        <a:p>
          <a:r>
            <a:rPr lang="en-US" b="1" dirty="0"/>
            <a:t>Move towards digital services: online banking, contactless payments</a:t>
          </a:r>
          <a:endParaRPr lang="en-GB" dirty="0"/>
        </a:p>
      </dgm:t>
    </dgm:pt>
    <dgm:pt modelId="{D268D15F-A799-4019-99EF-661AF9D530DD}" type="parTrans" cxnId="{672F3EF8-2AE7-41DF-84D3-3DD8FF8B0D97}">
      <dgm:prSet/>
      <dgm:spPr/>
      <dgm:t>
        <a:bodyPr/>
        <a:lstStyle/>
        <a:p>
          <a:endParaRPr lang="en-GB"/>
        </a:p>
      </dgm:t>
    </dgm:pt>
    <dgm:pt modelId="{F3E90E83-869C-409B-96E8-74225E96D067}" type="sibTrans" cxnId="{672F3EF8-2AE7-41DF-84D3-3DD8FF8B0D97}">
      <dgm:prSet/>
      <dgm:spPr/>
      <dgm:t>
        <a:bodyPr/>
        <a:lstStyle/>
        <a:p>
          <a:endParaRPr lang="en-GB"/>
        </a:p>
      </dgm:t>
    </dgm:pt>
    <dgm:pt modelId="{540D20CC-45CA-4C4F-A81A-4287EE2B99F5}">
      <dgm:prSet phldrT="[Text]"/>
      <dgm:spPr/>
      <dgm:t>
        <a:bodyPr/>
        <a:lstStyle/>
        <a:p>
          <a:r>
            <a:rPr lang="en-US" b="1" dirty="0"/>
            <a:t>New products to ease financial pressure: </a:t>
          </a:r>
        </a:p>
        <a:p>
          <a:endParaRPr lang="en-US" b="1" dirty="0"/>
        </a:p>
        <a:p>
          <a:r>
            <a:rPr lang="en-US" b="1" dirty="0"/>
            <a:t>3 month mortgage payment holidays</a:t>
          </a:r>
          <a:endParaRPr lang="en-GB" dirty="0"/>
        </a:p>
      </dgm:t>
    </dgm:pt>
    <dgm:pt modelId="{0DFF64F8-5179-450B-8866-F6F17485432D}" type="parTrans" cxnId="{BBB60410-9023-47C9-95ED-19986027175B}">
      <dgm:prSet/>
      <dgm:spPr/>
      <dgm:t>
        <a:bodyPr/>
        <a:lstStyle/>
        <a:p>
          <a:endParaRPr lang="en-GB"/>
        </a:p>
      </dgm:t>
    </dgm:pt>
    <dgm:pt modelId="{B60AB8BA-7D5A-4CF8-9E2C-EA9C148B18E3}" type="sibTrans" cxnId="{BBB60410-9023-47C9-95ED-19986027175B}">
      <dgm:prSet/>
      <dgm:spPr/>
      <dgm:t>
        <a:bodyPr/>
        <a:lstStyle/>
        <a:p>
          <a:endParaRPr lang="en-GB"/>
        </a:p>
      </dgm:t>
    </dgm:pt>
    <dgm:pt modelId="{CD13F386-0752-46F7-BA1B-FDB867F812AE}">
      <dgm:prSet phldrT="[Text]"/>
      <dgm:spPr/>
      <dgm:t>
        <a:bodyPr/>
        <a:lstStyle/>
        <a:p>
          <a:r>
            <a:rPr lang="en-US" b="1" dirty="0"/>
            <a:t>New products to support debt management:</a:t>
          </a:r>
        </a:p>
        <a:p>
          <a:endParaRPr lang="en-US" b="1" dirty="0"/>
        </a:p>
        <a:p>
          <a:r>
            <a:rPr lang="en-US" b="1" dirty="0"/>
            <a:t>3 month loan/credit card payment holidays </a:t>
          </a:r>
          <a:endParaRPr lang="en-GB" dirty="0"/>
        </a:p>
      </dgm:t>
    </dgm:pt>
    <dgm:pt modelId="{75AAC1C4-7627-459E-B447-107CBF274CCC}" type="parTrans" cxnId="{CFBD1D36-2ECE-4BA5-B237-59DAE60B4F60}">
      <dgm:prSet/>
      <dgm:spPr/>
      <dgm:t>
        <a:bodyPr/>
        <a:lstStyle/>
        <a:p>
          <a:endParaRPr lang="en-GB"/>
        </a:p>
      </dgm:t>
    </dgm:pt>
    <dgm:pt modelId="{20C36046-5E58-4A98-9543-2FBA2B66551A}" type="sibTrans" cxnId="{CFBD1D36-2ECE-4BA5-B237-59DAE60B4F60}">
      <dgm:prSet/>
      <dgm:spPr/>
      <dgm:t>
        <a:bodyPr/>
        <a:lstStyle/>
        <a:p>
          <a:endParaRPr lang="en-GB"/>
        </a:p>
      </dgm:t>
    </dgm:pt>
    <dgm:pt modelId="{19D6FECB-72EF-47CB-AED6-7746C32F71F9}">
      <dgm:prSet phldrT="[Text]"/>
      <dgm:spPr/>
      <dgm:t>
        <a:bodyPr/>
        <a:lstStyle/>
        <a:p>
          <a:r>
            <a:rPr lang="en-US" b="1" dirty="0"/>
            <a:t>0% overdraft allowances </a:t>
          </a:r>
        </a:p>
        <a:p>
          <a:endParaRPr lang="en-US" b="1" dirty="0"/>
        </a:p>
        <a:p>
          <a:endParaRPr lang="en-US" b="1" dirty="0"/>
        </a:p>
      </dgm:t>
    </dgm:pt>
    <dgm:pt modelId="{9FEF1D20-4FA9-41BD-A95D-1B40C2F7D900}" type="parTrans" cxnId="{7461E0A2-1F82-4F13-A8D0-10F765C1E84A}">
      <dgm:prSet/>
      <dgm:spPr/>
      <dgm:t>
        <a:bodyPr/>
        <a:lstStyle/>
        <a:p>
          <a:endParaRPr lang="en-GB"/>
        </a:p>
      </dgm:t>
    </dgm:pt>
    <dgm:pt modelId="{B2CA686F-4BFB-4839-9BA9-2C8D06618137}" type="sibTrans" cxnId="{7461E0A2-1F82-4F13-A8D0-10F765C1E84A}">
      <dgm:prSet/>
      <dgm:spPr/>
      <dgm:t>
        <a:bodyPr/>
        <a:lstStyle/>
        <a:p>
          <a:endParaRPr lang="en-GB"/>
        </a:p>
      </dgm:t>
    </dgm:pt>
    <dgm:pt modelId="{7669B6B5-5A54-47B7-AB6B-D7718A8EEB32}">
      <dgm:prSet phldrT="[Text]"/>
      <dgm:spPr/>
      <dgm:t>
        <a:bodyPr/>
        <a:lstStyle/>
        <a:p>
          <a:r>
            <a:rPr lang="en-US" b="1" dirty="0"/>
            <a:t>Access to emergency savings  if needed</a:t>
          </a:r>
          <a:endParaRPr lang="en-GB" dirty="0"/>
        </a:p>
      </dgm:t>
    </dgm:pt>
    <dgm:pt modelId="{2D658905-0F15-40AB-9857-C4CD3376E85F}" type="parTrans" cxnId="{57009B39-0AB0-4C81-9210-B1932913646E}">
      <dgm:prSet/>
      <dgm:spPr/>
      <dgm:t>
        <a:bodyPr/>
        <a:lstStyle/>
        <a:p>
          <a:endParaRPr lang="en-GB"/>
        </a:p>
      </dgm:t>
    </dgm:pt>
    <dgm:pt modelId="{506EBC34-3A3A-4A6A-A503-07044865FDFD}" type="sibTrans" cxnId="{57009B39-0AB0-4C81-9210-B1932913646E}">
      <dgm:prSet/>
      <dgm:spPr/>
      <dgm:t>
        <a:bodyPr/>
        <a:lstStyle/>
        <a:p>
          <a:endParaRPr lang="en-GB"/>
        </a:p>
      </dgm:t>
    </dgm:pt>
    <dgm:pt modelId="{439C7D47-ED70-4B4F-A493-B23678BCF374}" type="pres">
      <dgm:prSet presAssocID="{878097BD-37EB-478B-BEEF-4F9274AFF9AF}" presName="Name0" presStyleCnt="0">
        <dgm:presLayoutVars>
          <dgm:dir/>
          <dgm:resizeHandles val="exact"/>
        </dgm:presLayoutVars>
      </dgm:prSet>
      <dgm:spPr/>
    </dgm:pt>
    <dgm:pt modelId="{D5251111-62AF-419E-A716-67E731BAB842}" type="pres">
      <dgm:prSet presAssocID="{878097BD-37EB-478B-BEEF-4F9274AFF9AF}" presName="bkgdShp" presStyleLbl="alignAccFollowNode1" presStyleIdx="0" presStyleCnt="1"/>
      <dgm:spPr/>
    </dgm:pt>
    <dgm:pt modelId="{DD7B951F-8A39-420C-8DDA-E8F3926F8207}" type="pres">
      <dgm:prSet presAssocID="{878097BD-37EB-478B-BEEF-4F9274AFF9AF}" presName="linComp" presStyleCnt="0"/>
      <dgm:spPr/>
    </dgm:pt>
    <dgm:pt modelId="{48C244A3-3B5F-47C0-9D9E-39E393C02499}" type="pres">
      <dgm:prSet presAssocID="{AFCB0559-BD04-43D8-B821-C11C9DD4841D}" presName="compNode" presStyleCnt="0"/>
      <dgm:spPr/>
    </dgm:pt>
    <dgm:pt modelId="{900095A3-6137-49E8-98AC-7C8311DEDA38}" type="pres">
      <dgm:prSet presAssocID="{AFCB0559-BD04-43D8-B821-C11C9DD4841D}" presName="node" presStyleLbl="node1" presStyleIdx="0" presStyleCnt="6">
        <dgm:presLayoutVars>
          <dgm:bulletEnabled val="1"/>
        </dgm:presLayoutVars>
      </dgm:prSet>
      <dgm:spPr/>
    </dgm:pt>
    <dgm:pt modelId="{A6426F74-3AC0-4D9D-82B9-FECAAA72CC8B}" type="pres">
      <dgm:prSet presAssocID="{AFCB0559-BD04-43D8-B821-C11C9DD4841D}" presName="invisiNode" presStyleLbl="node1" presStyleIdx="0" presStyleCnt="6"/>
      <dgm:spPr/>
    </dgm:pt>
    <dgm:pt modelId="{E803C881-CBB8-4A6B-B78D-7209DB8EA893}" type="pres">
      <dgm:prSet presAssocID="{AFCB0559-BD04-43D8-B821-C11C9DD4841D}" presName="imagNode" presStyleLbl="fgImgPlace1" presStyleIdx="0" presStyleCnt="6"/>
      <dgm:spPr>
        <a:blipFill rotWithShape="1">
          <a:blip xmlns:r="http://schemas.openxmlformats.org/officeDocument/2006/relationships" r:embed="rId1"/>
          <a:srcRect/>
          <a:stretch>
            <a:fillRect t="-17000" b="-17000"/>
          </a:stretch>
        </a:blipFill>
      </dgm:spPr>
    </dgm:pt>
    <dgm:pt modelId="{EC8B1EE7-6AD6-4AED-9AA2-B1C3CA8412D0}" type="pres">
      <dgm:prSet presAssocID="{DFDFF476-C607-4D7D-A12B-9CC94C0C5220}" presName="sibTrans" presStyleLbl="sibTrans2D1" presStyleIdx="0" presStyleCnt="0"/>
      <dgm:spPr/>
    </dgm:pt>
    <dgm:pt modelId="{64E2659E-5B00-4A60-9721-291B0E4D9F6E}" type="pres">
      <dgm:prSet presAssocID="{D06EFCA2-7399-4FA9-AD51-E20F1BEBCE57}" presName="compNode" presStyleCnt="0"/>
      <dgm:spPr/>
    </dgm:pt>
    <dgm:pt modelId="{3E9BC9AE-D593-4834-BF25-3FACFBDAAE9E}" type="pres">
      <dgm:prSet presAssocID="{D06EFCA2-7399-4FA9-AD51-E20F1BEBCE57}" presName="node" presStyleLbl="node1" presStyleIdx="1" presStyleCnt="6">
        <dgm:presLayoutVars>
          <dgm:bulletEnabled val="1"/>
        </dgm:presLayoutVars>
      </dgm:prSet>
      <dgm:spPr/>
    </dgm:pt>
    <dgm:pt modelId="{D95E919C-F7B9-41DB-B906-32CFF1C35DD5}" type="pres">
      <dgm:prSet presAssocID="{D06EFCA2-7399-4FA9-AD51-E20F1BEBCE57}" presName="invisiNode" presStyleLbl="node1" presStyleIdx="1" presStyleCnt="6"/>
      <dgm:spPr/>
    </dgm:pt>
    <dgm:pt modelId="{3AB40FF7-D4FE-4E7B-8D8D-E03A2FC63A35}" type="pres">
      <dgm:prSet presAssocID="{D06EFCA2-7399-4FA9-AD51-E20F1BEBCE57}" presName="imagNode" presStyleLbl="fgImgPlace1" presStyleIdx="1" presStyleCnt="6"/>
      <dgm:spPr>
        <a:blipFill rotWithShape="1">
          <a:blip xmlns:r="http://schemas.openxmlformats.org/officeDocument/2006/relationships" r:embed="rId2"/>
          <a:srcRect/>
          <a:stretch>
            <a:fillRect t="-17000" b="-17000"/>
          </a:stretch>
        </a:blipFill>
      </dgm:spPr>
    </dgm:pt>
    <dgm:pt modelId="{8A3E85B3-C2A7-4532-9D3B-0597E86F99C9}" type="pres">
      <dgm:prSet presAssocID="{F3E90E83-869C-409B-96E8-74225E96D067}" presName="sibTrans" presStyleLbl="sibTrans2D1" presStyleIdx="0" presStyleCnt="0"/>
      <dgm:spPr/>
    </dgm:pt>
    <dgm:pt modelId="{90FC4C28-9FA2-4A46-919F-4CC31AB9DD28}" type="pres">
      <dgm:prSet presAssocID="{CD13F386-0752-46F7-BA1B-FDB867F812AE}" presName="compNode" presStyleCnt="0"/>
      <dgm:spPr/>
    </dgm:pt>
    <dgm:pt modelId="{604EE69F-B6CF-4ABE-B454-A0B505244D8B}" type="pres">
      <dgm:prSet presAssocID="{CD13F386-0752-46F7-BA1B-FDB867F812AE}" presName="node" presStyleLbl="node1" presStyleIdx="2" presStyleCnt="6">
        <dgm:presLayoutVars>
          <dgm:bulletEnabled val="1"/>
        </dgm:presLayoutVars>
      </dgm:prSet>
      <dgm:spPr/>
    </dgm:pt>
    <dgm:pt modelId="{FBAE2D83-4E83-42BE-A254-5B6E92025F9C}" type="pres">
      <dgm:prSet presAssocID="{CD13F386-0752-46F7-BA1B-FDB867F812AE}" presName="invisiNode" presStyleLbl="node1" presStyleIdx="2" presStyleCnt="6"/>
      <dgm:spPr/>
    </dgm:pt>
    <dgm:pt modelId="{24B1FCDA-DFD3-4E23-B826-D3B5BBA845CF}" type="pres">
      <dgm:prSet presAssocID="{CD13F386-0752-46F7-BA1B-FDB867F812AE}" presName="imagNode" presStyleLbl="fgImgPlace1" presStyleIdx="2" presStyleCnt="6"/>
      <dgm:spPr>
        <a:blipFill rotWithShape="1">
          <a:blip xmlns:r="http://schemas.openxmlformats.org/officeDocument/2006/relationships" r:embed="rId3"/>
          <a:srcRect/>
          <a:stretch>
            <a:fillRect l="-13000" r="-13000"/>
          </a:stretch>
        </a:blipFill>
      </dgm:spPr>
    </dgm:pt>
    <dgm:pt modelId="{E8D5DE62-F126-4C46-A87A-D079B088DE8F}" type="pres">
      <dgm:prSet presAssocID="{20C36046-5E58-4A98-9543-2FBA2B66551A}" presName="sibTrans" presStyleLbl="sibTrans2D1" presStyleIdx="0" presStyleCnt="0"/>
      <dgm:spPr/>
    </dgm:pt>
    <dgm:pt modelId="{C5D0962D-F298-436F-A3D4-9F125078BD41}" type="pres">
      <dgm:prSet presAssocID="{19D6FECB-72EF-47CB-AED6-7746C32F71F9}" presName="compNode" presStyleCnt="0"/>
      <dgm:spPr/>
    </dgm:pt>
    <dgm:pt modelId="{64D9F0C4-8A09-484B-8824-8F9F3A9A6656}" type="pres">
      <dgm:prSet presAssocID="{19D6FECB-72EF-47CB-AED6-7746C32F71F9}" presName="node" presStyleLbl="node1" presStyleIdx="3" presStyleCnt="6">
        <dgm:presLayoutVars>
          <dgm:bulletEnabled val="1"/>
        </dgm:presLayoutVars>
      </dgm:prSet>
      <dgm:spPr/>
    </dgm:pt>
    <dgm:pt modelId="{ED45EB9D-DB64-40EF-A703-F1A6CFC9E165}" type="pres">
      <dgm:prSet presAssocID="{19D6FECB-72EF-47CB-AED6-7746C32F71F9}" presName="invisiNode" presStyleLbl="node1" presStyleIdx="3" presStyleCnt="6"/>
      <dgm:spPr/>
    </dgm:pt>
    <dgm:pt modelId="{F9B06228-DB94-4FC9-BBF8-F62E89DA9B9F}" type="pres">
      <dgm:prSet presAssocID="{19D6FECB-72EF-47CB-AED6-7746C32F71F9}" presName="imagNode" presStyleLbl="fgImgPlace1" presStyleIdx="3" presStyleCnt="6"/>
      <dgm:spPr>
        <a:blipFill rotWithShape="1">
          <a:blip xmlns:r="http://schemas.openxmlformats.org/officeDocument/2006/relationships" r:embed="rId4"/>
          <a:srcRect/>
          <a:stretch>
            <a:fillRect l="-13000" r="-13000"/>
          </a:stretch>
        </a:blipFill>
      </dgm:spPr>
    </dgm:pt>
    <dgm:pt modelId="{6A10EB83-82F9-4F85-9CAE-74D1ADD591E4}" type="pres">
      <dgm:prSet presAssocID="{B2CA686F-4BFB-4839-9BA9-2C8D06618137}" presName="sibTrans" presStyleLbl="sibTrans2D1" presStyleIdx="0" presStyleCnt="0"/>
      <dgm:spPr/>
    </dgm:pt>
    <dgm:pt modelId="{17D323CA-871F-4412-88F3-64FA8FCB1509}" type="pres">
      <dgm:prSet presAssocID="{540D20CC-45CA-4C4F-A81A-4287EE2B99F5}" presName="compNode" presStyleCnt="0"/>
      <dgm:spPr/>
    </dgm:pt>
    <dgm:pt modelId="{72B4F57F-FF9E-4405-9E11-DAC2639CA101}" type="pres">
      <dgm:prSet presAssocID="{540D20CC-45CA-4C4F-A81A-4287EE2B99F5}" presName="node" presStyleLbl="node1" presStyleIdx="4" presStyleCnt="6">
        <dgm:presLayoutVars>
          <dgm:bulletEnabled val="1"/>
        </dgm:presLayoutVars>
      </dgm:prSet>
      <dgm:spPr/>
    </dgm:pt>
    <dgm:pt modelId="{231C53E1-7B1A-458B-80AA-90757EA95E07}" type="pres">
      <dgm:prSet presAssocID="{540D20CC-45CA-4C4F-A81A-4287EE2B99F5}" presName="invisiNode" presStyleLbl="node1" presStyleIdx="4" presStyleCnt="6"/>
      <dgm:spPr/>
    </dgm:pt>
    <dgm:pt modelId="{09542BD9-A361-4255-BC78-72BA26E1E0B3}" type="pres">
      <dgm:prSet presAssocID="{540D20CC-45CA-4C4F-A81A-4287EE2B99F5}" presName="imagNode" presStyleLbl="fgImgPlace1" presStyleIdx="4" presStyleCnt="6"/>
      <dgm:spPr>
        <a:blipFill rotWithShape="1">
          <a:blip xmlns:r="http://schemas.openxmlformats.org/officeDocument/2006/relationships" r:embed="rId5"/>
          <a:srcRect/>
          <a:stretch>
            <a:fillRect t="-17000" b="-17000"/>
          </a:stretch>
        </a:blipFill>
      </dgm:spPr>
    </dgm:pt>
    <dgm:pt modelId="{D95FBD28-3DE1-4153-82A4-1AE80810E8D4}" type="pres">
      <dgm:prSet presAssocID="{B60AB8BA-7D5A-4CF8-9E2C-EA9C148B18E3}" presName="sibTrans" presStyleLbl="sibTrans2D1" presStyleIdx="0" presStyleCnt="0"/>
      <dgm:spPr/>
    </dgm:pt>
    <dgm:pt modelId="{17F63C6D-9779-4F9C-BDC7-35D52A7C9534}" type="pres">
      <dgm:prSet presAssocID="{7669B6B5-5A54-47B7-AB6B-D7718A8EEB32}" presName="compNode" presStyleCnt="0"/>
      <dgm:spPr/>
    </dgm:pt>
    <dgm:pt modelId="{372BD7D9-83C6-40F7-A8D7-BD81C4664679}" type="pres">
      <dgm:prSet presAssocID="{7669B6B5-5A54-47B7-AB6B-D7718A8EEB32}" presName="node" presStyleLbl="node1" presStyleIdx="5" presStyleCnt="6">
        <dgm:presLayoutVars>
          <dgm:bulletEnabled val="1"/>
        </dgm:presLayoutVars>
      </dgm:prSet>
      <dgm:spPr/>
    </dgm:pt>
    <dgm:pt modelId="{FD90557E-FDCD-4D24-9C69-83874272B71D}" type="pres">
      <dgm:prSet presAssocID="{7669B6B5-5A54-47B7-AB6B-D7718A8EEB32}" presName="invisiNode" presStyleLbl="node1" presStyleIdx="5" presStyleCnt="6"/>
      <dgm:spPr/>
    </dgm:pt>
    <dgm:pt modelId="{2628AC18-7DAE-497E-9C10-3647BA5211D9}" type="pres">
      <dgm:prSet presAssocID="{7669B6B5-5A54-47B7-AB6B-D7718A8EEB32}" presName="imagNode" presStyleLbl="fgImgPlace1" presStyleIdx="5" presStyleCnt="6"/>
      <dgm:spPr>
        <a:blipFill rotWithShape="1">
          <a:blip xmlns:r="http://schemas.openxmlformats.org/officeDocument/2006/relationships" r:embed="rId6"/>
          <a:srcRect/>
          <a:stretch>
            <a:fillRect l="-42000" r="-42000"/>
          </a:stretch>
        </a:blipFill>
      </dgm:spPr>
    </dgm:pt>
  </dgm:ptLst>
  <dgm:cxnLst>
    <dgm:cxn modelId="{BBB60410-9023-47C9-95ED-19986027175B}" srcId="{878097BD-37EB-478B-BEEF-4F9274AFF9AF}" destId="{540D20CC-45CA-4C4F-A81A-4287EE2B99F5}" srcOrd="4" destOrd="0" parTransId="{0DFF64F8-5179-450B-8866-F6F17485432D}" sibTransId="{B60AB8BA-7D5A-4CF8-9E2C-EA9C148B18E3}"/>
    <dgm:cxn modelId="{F1D72010-9DCF-4E52-A5F4-0DFB7448F5C7}" type="presOf" srcId="{F3E90E83-869C-409B-96E8-74225E96D067}" destId="{8A3E85B3-C2A7-4532-9D3B-0597E86F99C9}" srcOrd="0" destOrd="0" presId="urn:microsoft.com/office/officeart/2005/8/layout/pList2"/>
    <dgm:cxn modelId="{68089828-F5B0-4C54-AC90-AB2474C737F8}" srcId="{878097BD-37EB-478B-BEEF-4F9274AFF9AF}" destId="{AFCB0559-BD04-43D8-B821-C11C9DD4841D}" srcOrd="0" destOrd="0" parTransId="{FF04BC14-1E06-47F1-8DE7-D34ADBDFD67D}" sibTransId="{DFDFF476-C607-4D7D-A12B-9CC94C0C5220}"/>
    <dgm:cxn modelId="{0CA30536-ED57-4590-AA0E-DE93D7E1675F}" type="presOf" srcId="{19D6FECB-72EF-47CB-AED6-7746C32F71F9}" destId="{64D9F0C4-8A09-484B-8824-8F9F3A9A6656}" srcOrd="0" destOrd="0" presId="urn:microsoft.com/office/officeart/2005/8/layout/pList2"/>
    <dgm:cxn modelId="{CFBD1D36-2ECE-4BA5-B237-59DAE60B4F60}" srcId="{878097BD-37EB-478B-BEEF-4F9274AFF9AF}" destId="{CD13F386-0752-46F7-BA1B-FDB867F812AE}" srcOrd="2" destOrd="0" parTransId="{75AAC1C4-7627-459E-B447-107CBF274CCC}" sibTransId="{20C36046-5E58-4A98-9543-2FBA2B66551A}"/>
    <dgm:cxn modelId="{57009B39-0AB0-4C81-9210-B1932913646E}" srcId="{878097BD-37EB-478B-BEEF-4F9274AFF9AF}" destId="{7669B6B5-5A54-47B7-AB6B-D7718A8EEB32}" srcOrd="5" destOrd="0" parTransId="{2D658905-0F15-40AB-9857-C4CD3376E85F}" sibTransId="{506EBC34-3A3A-4A6A-A503-07044865FDFD}"/>
    <dgm:cxn modelId="{73F88E67-10D3-41C0-ABA8-4F9781AEACE6}" type="presOf" srcId="{878097BD-37EB-478B-BEEF-4F9274AFF9AF}" destId="{439C7D47-ED70-4B4F-A493-B23678BCF374}" srcOrd="0" destOrd="0" presId="urn:microsoft.com/office/officeart/2005/8/layout/pList2"/>
    <dgm:cxn modelId="{4FCB7B6C-C7F4-422B-9384-726B10203F2B}" type="presOf" srcId="{B60AB8BA-7D5A-4CF8-9E2C-EA9C148B18E3}" destId="{D95FBD28-3DE1-4153-82A4-1AE80810E8D4}" srcOrd="0" destOrd="0" presId="urn:microsoft.com/office/officeart/2005/8/layout/pList2"/>
    <dgm:cxn modelId="{C21DE956-4B64-4B9F-9AA3-28BD4A345BFF}" type="presOf" srcId="{7669B6B5-5A54-47B7-AB6B-D7718A8EEB32}" destId="{372BD7D9-83C6-40F7-A8D7-BD81C4664679}" srcOrd="0" destOrd="0" presId="urn:microsoft.com/office/officeart/2005/8/layout/pList2"/>
    <dgm:cxn modelId="{70EC8889-E06F-44CF-8225-1240CFEE70BA}" type="presOf" srcId="{D06EFCA2-7399-4FA9-AD51-E20F1BEBCE57}" destId="{3E9BC9AE-D593-4834-BF25-3FACFBDAAE9E}" srcOrd="0" destOrd="0" presId="urn:microsoft.com/office/officeart/2005/8/layout/pList2"/>
    <dgm:cxn modelId="{7461E0A2-1F82-4F13-A8D0-10F765C1E84A}" srcId="{878097BD-37EB-478B-BEEF-4F9274AFF9AF}" destId="{19D6FECB-72EF-47CB-AED6-7746C32F71F9}" srcOrd="3" destOrd="0" parTransId="{9FEF1D20-4FA9-41BD-A95D-1B40C2F7D900}" sibTransId="{B2CA686F-4BFB-4839-9BA9-2C8D06618137}"/>
    <dgm:cxn modelId="{B73750CC-B248-41FF-837B-68BC8E28B7CC}" type="presOf" srcId="{CD13F386-0752-46F7-BA1B-FDB867F812AE}" destId="{604EE69F-B6CF-4ABE-B454-A0B505244D8B}" srcOrd="0" destOrd="0" presId="urn:microsoft.com/office/officeart/2005/8/layout/pList2"/>
    <dgm:cxn modelId="{FB50E2D1-0600-4D91-B059-3F0D28CA129C}" type="presOf" srcId="{AFCB0559-BD04-43D8-B821-C11C9DD4841D}" destId="{900095A3-6137-49E8-98AC-7C8311DEDA38}" srcOrd="0" destOrd="0" presId="urn:microsoft.com/office/officeart/2005/8/layout/pList2"/>
    <dgm:cxn modelId="{80EFBBD8-DAB7-43FE-AB38-B1AF7A64E467}" type="presOf" srcId="{20C36046-5E58-4A98-9543-2FBA2B66551A}" destId="{E8D5DE62-F126-4C46-A87A-D079B088DE8F}" srcOrd="0" destOrd="0" presId="urn:microsoft.com/office/officeart/2005/8/layout/pList2"/>
    <dgm:cxn modelId="{A51873DB-EA4E-4E83-8F04-87564FAD6506}" type="presOf" srcId="{540D20CC-45CA-4C4F-A81A-4287EE2B99F5}" destId="{72B4F57F-FF9E-4405-9E11-DAC2639CA101}" srcOrd="0" destOrd="0" presId="urn:microsoft.com/office/officeart/2005/8/layout/pList2"/>
    <dgm:cxn modelId="{672F3EF8-2AE7-41DF-84D3-3DD8FF8B0D97}" srcId="{878097BD-37EB-478B-BEEF-4F9274AFF9AF}" destId="{D06EFCA2-7399-4FA9-AD51-E20F1BEBCE57}" srcOrd="1" destOrd="0" parTransId="{D268D15F-A799-4019-99EF-661AF9D530DD}" sibTransId="{F3E90E83-869C-409B-96E8-74225E96D067}"/>
    <dgm:cxn modelId="{066E9CF9-C35F-4922-A80B-5836DE4BCF8D}" type="presOf" srcId="{B2CA686F-4BFB-4839-9BA9-2C8D06618137}" destId="{6A10EB83-82F9-4F85-9CAE-74D1ADD591E4}" srcOrd="0" destOrd="0" presId="urn:microsoft.com/office/officeart/2005/8/layout/pList2"/>
    <dgm:cxn modelId="{65187CFA-A898-4DCF-A229-154E0164D515}" type="presOf" srcId="{DFDFF476-C607-4D7D-A12B-9CC94C0C5220}" destId="{EC8B1EE7-6AD6-4AED-9AA2-B1C3CA8412D0}" srcOrd="0" destOrd="0" presId="urn:microsoft.com/office/officeart/2005/8/layout/pList2"/>
    <dgm:cxn modelId="{1E8BC1C5-B640-4CB9-9683-F8665285B315}" type="presParOf" srcId="{439C7D47-ED70-4B4F-A493-B23678BCF374}" destId="{D5251111-62AF-419E-A716-67E731BAB842}" srcOrd="0" destOrd="0" presId="urn:microsoft.com/office/officeart/2005/8/layout/pList2"/>
    <dgm:cxn modelId="{2BB6F394-9339-44E2-8C28-0718C23AC91C}" type="presParOf" srcId="{439C7D47-ED70-4B4F-A493-B23678BCF374}" destId="{DD7B951F-8A39-420C-8DDA-E8F3926F8207}" srcOrd="1" destOrd="0" presId="urn:microsoft.com/office/officeart/2005/8/layout/pList2"/>
    <dgm:cxn modelId="{02381C1B-5892-45A5-8111-94E73F3C2AB4}" type="presParOf" srcId="{DD7B951F-8A39-420C-8DDA-E8F3926F8207}" destId="{48C244A3-3B5F-47C0-9D9E-39E393C02499}" srcOrd="0" destOrd="0" presId="urn:microsoft.com/office/officeart/2005/8/layout/pList2"/>
    <dgm:cxn modelId="{9F40ED3E-7CF8-41AB-9916-022FEE5E2C3A}" type="presParOf" srcId="{48C244A3-3B5F-47C0-9D9E-39E393C02499}" destId="{900095A3-6137-49E8-98AC-7C8311DEDA38}" srcOrd="0" destOrd="0" presId="urn:microsoft.com/office/officeart/2005/8/layout/pList2"/>
    <dgm:cxn modelId="{24143A67-6788-49B2-B6BF-0515BB096352}" type="presParOf" srcId="{48C244A3-3B5F-47C0-9D9E-39E393C02499}" destId="{A6426F74-3AC0-4D9D-82B9-FECAAA72CC8B}" srcOrd="1" destOrd="0" presId="urn:microsoft.com/office/officeart/2005/8/layout/pList2"/>
    <dgm:cxn modelId="{8C547E9F-5F8C-405B-B8EA-FCA36390B6DC}" type="presParOf" srcId="{48C244A3-3B5F-47C0-9D9E-39E393C02499}" destId="{E803C881-CBB8-4A6B-B78D-7209DB8EA893}" srcOrd="2" destOrd="0" presId="urn:microsoft.com/office/officeart/2005/8/layout/pList2"/>
    <dgm:cxn modelId="{C60DD86C-4189-44BC-BC35-B01B35977CF9}" type="presParOf" srcId="{DD7B951F-8A39-420C-8DDA-E8F3926F8207}" destId="{EC8B1EE7-6AD6-4AED-9AA2-B1C3CA8412D0}" srcOrd="1" destOrd="0" presId="urn:microsoft.com/office/officeart/2005/8/layout/pList2"/>
    <dgm:cxn modelId="{8B053B70-C251-4A38-B488-6A6149E4D477}" type="presParOf" srcId="{DD7B951F-8A39-420C-8DDA-E8F3926F8207}" destId="{64E2659E-5B00-4A60-9721-291B0E4D9F6E}" srcOrd="2" destOrd="0" presId="urn:microsoft.com/office/officeart/2005/8/layout/pList2"/>
    <dgm:cxn modelId="{734173D0-4E1F-43A3-BDF3-C2EEE66B6672}" type="presParOf" srcId="{64E2659E-5B00-4A60-9721-291B0E4D9F6E}" destId="{3E9BC9AE-D593-4834-BF25-3FACFBDAAE9E}" srcOrd="0" destOrd="0" presId="urn:microsoft.com/office/officeart/2005/8/layout/pList2"/>
    <dgm:cxn modelId="{F14EDB76-2307-40D3-8EB0-6134F0996B67}" type="presParOf" srcId="{64E2659E-5B00-4A60-9721-291B0E4D9F6E}" destId="{D95E919C-F7B9-41DB-B906-32CFF1C35DD5}" srcOrd="1" destOrd="0" presId="urn:microsoft.com/office/officeart/2005/8/layout/pList2"/>
    <dgm:cxn modelId="{5460E4B2-1A9F-4236-8E44-0663418E7D7C}" type="presParOf" srcId="{64E2659E-5B00-4A60-9721-291B0E4D9F6E}" destId="{3AB40FF7-D4FE-4E7B-8D8D-E03A2FC63A35}" srcOrd="2" destOrd="0" presId="urn:microsoft.com/office/officeart/2005/8/layout/pList2"/>
    <dgm:cxn modelId="{0C98A549-092B-4B66-BEA7-7764A652239F}" type="presParOf" srcId="{DD7B951F-8A39-420C-8DDA-E8F3926F8207}" destId="{8A3E85B3-C2A7-4532-9D3B-0597E86F99C9}" srcOrd="3" destOrd="0" presId="urn:microsoft.com/office/officeart/2005/8/layout/pList2"/>
    <dgm:cxn modelId="{C77C1DE8-172C-4F69-A128-52C22BD6A92E}" type="presParOf" srcId="{DD7B951F-8A39-420C-8DDA-E8F3926F8207}" destId="{90FC4C28-9FA2-4A46-919F-4CC31AB9DD28}" srcOrd="4" destOrd="0" presId="urn:microsoft.com/office/officeart/2005/8/layout/pList2"/>
    <dgm:cxn modelId="{1F2864BD-17F0-44BA-8DC3-CC33E8544233}" type="presParOf" srcId="{90FC4C28-9FA2-4A46-919F-4CC31AB9DD28}" destId="{604EE69F-B6CF-4ABE-B454-A0B505244D8B}" srcOrd="0" destOrd="0" presId="urn:microsoft.com/office/officeart/2005/8/layout/pList2"/>
    <dgm:cxn modelId="{6DB634D7-8F03-446E-BAFF-59C03BFAC7E9}" type="presParOf" srcId="{90FC4C28-9FA2-4A46-919F-4CC31AB9DD28}" destId="{FBAE2D83-4E83-42BE-A254-5B6E92025F9C}" srcOrd="1" destOrd="0" presId="urn:microsoft.com/office/officeart/2005/8/layout/pList2"/>
    <dgm:cxn modelId="{42F2EFF8-67FB-40E4-8680-38AAFD786F99}" type="presParOf" srcId="{90FC4C28-9FA2-4A46-919F-4CC31AB9DD28}" destId="{24B1FCDA-DFD3-4E23-B826-D3B5BBA845CF}" srcOrd="2" destOrd="0" presId="urn:microsoft.com/office/officeart/2005/8/layout/pList2"/>
    <dgm:cxn modelId="{EF8D3176-BDB9-45FC-9730-04F98CC0208B}" type="presParOf" srcId="{DD7B951F-8A39-420C-8DDA-E8F3926F8207}" destId="{E8D5DE62-F126-4C46-A87A-D079B088DE8F}" srcOrd="5" destOrd="0" presId="urn:microsoft.com/office/officeart/2005/8/layout/pList2"/>
    <dgm:cxn modelId="{927AAABF-632B-45A6-9280-74EFE4962C9B}" type="presParOf" srcId="{DD7B951F-8A39-420C-8DDA-E8F3926F8207}" destId="{C5D0962D-F298-436F-A3D4-9F125078BD41}" srcOrd="6" destOrd="0" presId="urn:microsoft.com/office/officeart/2005/8/layout/pList2"/>
    <dgm:cxn modelId="{6FC959B0-CBA7-4147-B82C-14FDC3C63BC6}" type="presParOf" srcId="{C5D0962D-F298-436F-A3D4-9F125078BD41}" destId="{64D9F0C4-8A09-484B-8824-8F9F3A9A6656}" srcOrd="0" destOrd="0" presId="urn:microsoft.com/office/officeart/2005/8/layout/pList2"/>
    <dgm:cxn modelId="{F9983853-12F8-418A-9656-2CAC0954847E}" type="presParOf" srcId="{C5D0962D-F298-436F-A3D4-9F125078BD41}" destId="{ED45EB9D-DB64-40EF-A703-F1A6CFC9E165}" srcOrd="1" destOrd="0" presId="urn:microsoft.com/office/officeart/2005/8/layout/pList2"/>
    <dgm:cxn modelId="{C4DD02D7-5CB9-4A06-8B79-0769A0ADBA78}" type="presParOf" srcId="{C5D0962D-F298-436F-A3D4-9F125078BD41}" destId="{F9B06228-DB94-4FC9-BBF8-F62E89DA9B9F}" srcOrd="2" destOrd="0" presId="urn:microsoft.com/office/officeart/2005/8/layout/pList2"/>
    <dgm:cxn modelId="{7589C9FE-FFBC-46B9-A7D6-0D34DF36525A}" type="presParOf" srcId="{DD7B951F-8A39-420C-8DDA-E8F3926F8207}" destId="{6A10EB83-82F9-4F85-9CAE-74D1ADD591E4}" srcOrd="7" destOrd="0" presId="urn:microsoft.com/office/officeart/2005/8/layout/pList2"/>
    <dgm:cxn modelId="{8AD3C81F-E253-41CA-832F-72DEE56CF18B}" type="presParOf" srcId="{DD7B951F-8A39-420C-8DDA-E8F3926F8207}" destId="{17D323CA-871F-4412-88F3-64FA8FCB1509}" srcOrd="8" destOrd="0" presId="urn:microsoft.com/office/officeart/2005/8/layout/pList2"/>
    <dgm:cxn modelId="{100E1F70-6BE2-4B02-AADD-42D493373137}" type="presParOf" srcId="{17D323CA-871F-4412-88F3-64FA8FCB1509}" destId="{72B4F57F-FF9E-4405-9E11-DAC2639CA101}" srcOrd="0" destOrd="0" presId="urn:microsoft.com/office/officeart/2005/8/layout/pList2"/>
    <dgm:cxn modelId="{60B0F59A-C6AD-45FC-AEB1-03C9FAD0AC8E}" type="presParOf" srcId="{17D323CA-871F-4412-88F3-64FA8FCB1509}" destId="{231C53E1-7B1A-458B-80AA-90757EA95E07}" srcOrd="1" destOrd="0" presId="urn:microsoft.com/office/officeart/2005/8/layout/pList2"/>
    <dgm:cxn modelId="{3CD030DF-D70C-44F4-84AE-6C8B78939731}" type="presParOf" srcId="{17D323CA-871F-4412-88F3-64FA8FCB1509}" destId="{09542BD9-A361-4255-BC78-72BA26E1E0B3}" srcOrd="2" destOrd="0" presId="urn:microsoft.com/office/officeart/2005/8/layout/pList2"/>
    <dgm:cxn modelId="{5B0B6B0C-6269-446A-9344-CBB84BD6E7A9}" type="presParOf" srcId="{DD7B951F-8A39-420C-8DDA-E8F3926F8207}" destId="{D95FBD28-3DE1-4153-82A4-1AE80810E8D4}" srcOrd="9" destOrd="0" presId="urn:microsoft.com/office/officeart/2005/8/layout/pList2"/>
    <dgm:cxn modelId="{8101C5A1-155B-4BB5-8916-407FFE761134}" type="presParOf" srcId="{DD7B951F-8A39-420C-8DDA-E8F3926F8207}" destId="{17F63C6D-9779-4F9C-BDC7-35D52A7C9534}" srcOrd="10" destOrd="0" presId="urn:microsoft.com/office/officeart/2005/8/layout/pList2"/>
    <dgm:cxn modelId="{67C43D52-FAAA-487A-86FD-AE6B2F0CAD17}" type="presParOf" srcId="{17F63C6D-9779-4F9C-BDC7-35D52A7C9534}" destId="{372BD7D9-83C6-40F7-A8D7-BD81C4664679}" srcOrd="0" destOrd="0" presId="urn:microsoft.com/office/officeart/2005/8/layout/pList2"/>
    <dgm:cxn modelId="{B1A9E751-C469-482F-994B-60A025D5B44E}" type="presParOf" srcId="{17F63C6D-9779-4F9C-BDC7-35D52A7C9534}" destId="{FD90557E-FDCD-4D24-9C69-83874272B71D}" srcOrd="1" destOrd="0" presId="urn:microsoft.com/office/officeart/2005/8/layout/pList2"/>
    <dgm:cxn modelId="{92AB60F7-2EF2-47B1-8080-E8AD695A518C}" type="presParOf" srcId="{17F63C6D-9779-4F9C-BDC7-35D52A7C9534}" destId="{2628AC18-7DAE-497E-9C10-3647BA5211D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F903E8-C2EE-448D-BA68-81BB0AB5FC5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1C88D8F-3F66-4ECE-9DAB-9E0B70BAE105}">
      <dgm:prSet phldrT="[Text]" custT="1"/>
      <dgm:spPr/>
      <dgm:t>
        <a:bodyPr/>
        <a:lstStyle/>
        <a:p>
          <a:r>
            <a:rPr lang="en-US" sz="2400" b="1" dirty="0"/>
            <a:t>78% </a:t>
          </a:r>
          <a:br>
            <a:rPr lang="en-US" sz="2400" b="1" dirty="0"/>
          </a:br>
          <a:r>
            <a:rPr lang="en-US" sz="2400" dirty="0"/>
            <a:t>believe brands should help them in their daily lives</a:t>
          </a:r>
        </a:p>
      </dgm:t>
    </dgm:pt>
    <dgm:pt modelId="{3563E246-01BC-4E2E-8EB5-B33118860D4F}" type="parTrans" cxnId="{525D9010-1660-47D7-A121-8AD7FA3D05CB}">
      <dgm:prSet/>
      <dgm:spPr/>
      <dgm:t>
        <a:bodyPr/>
        <a:lstStyle/>
        <a:p>
          <a:endParaRPr lang="en-US"/>
        </a:p>
      </dgm:t>
    </dgm:pt>
    <dgm:pt modelId="{2D9A28E8-3319-4039-82D3-C416EAA7A165}" type="sibTrans" cxnId="{525D9010-1660-47D7-A121-8AD7FA3D05CB}">
      <dgm:prSet/>
      <dgm:spPr/>
      <dgm:t>
        <a:bodyPr/>
        <a:lstStyle/>
        <a:p>
          <a:endParaRPr lang="en-US"/>
        </a:p>
      </dgm:t>
    </dgm:pt>
    <dgm:pt modelId="{D0B5D13D-96E7-4D69-9025-EC5E135F424B}">
      <dgm:prSet phldrT="[Text]" custT="1"/>
      <dgm:spPr>
        <a:solidFill>
          <a:schemeClr val="accent2"/>
        </a:solidFill>
      </dgm:spPr>
      <dgm:t>
        <a:bodyPr/>
        <a:lstStyle/>
        <a:p>
          <a:r>
            <a:rPr lang="en-US" sz="2400" b="1" dirty="0"/>
            <a:t>75% </a:t>
          </a:r>
          <a:br>
            <a:rPr lang="en-US" sz="2400" b="1" dirty="0"/>
          </a:br>
          <a:r>
            <a:rPr lang="en-US" sz="2400" dirty="0"/>
            <a:t>said brands should inform people of what they’re doing</a:t>
          </a:r>
        </a:p>
      </dgm:t>
    </dgm:pt>
    <dgm:pt modelId="{AA629269-8900-4F7D-A18E-4C1A841AEAA1}" type="parTrans" cxnId="{B2DDB2F4-D7EC-41A5-A8AD-A06112D3F0A0}">
      <dgm:prSet/>
      <dgm:spPr/>
      <dgm:t>
        <a:bodyPr/>
        <a:lstStyle/>
        <a:p>
          <a:endParaRPr lang="en-US"/>
        </a:p>
      </dgm:t>
    </dgm:pt>
    <dgm:pt modelId="{8DE3CF91-B623-413E-9163-9F8DFD9C1AD1}" type="sibTrans" cxnId="{B2DDB2F4-D7EC-41A5-A8AD-A06112D3F0A0}">
      <dgm:prSet/>
      <dgm:spPr/>
      <dgm:t>
        <a:bodyPr/>
        <a:lstStyle/>
        <a:p>
          <a:endParaRPr lang="en-US"/>
        </a:p>
      </dgm:t>
    </dgm:pt>
    <dgm:pt modelId="{445D7BDA-594E-4A76-9FE4-7D83BB83ED85}">
      <dgm:prSet phldrT="[Text]" custT="1"/>
      <dgm:spPr>
        <a:solidFill>
          <a:schemeClr val="accent3"/>
        </a:solidFill>
      </dgm:spPr>
      <dgm:t>
        <a:bodyPr/>
        <a:lstStyle/>
        <a:p>
          <a:r>
            <a:rPr lang="en-US" sz="2400" b="1" dirty="0"/>
            <a:t>74% </a:t>
          </a:r>
          <a:br>
            <a:rPr lang="en-US" sz="2400" b="1" dirty="0"/>
          </a:br>
          <a:r>
            <a:rPr lang="en-US" sz="2400" dirty="0"/>
            <a:t>said companies should not exploit the situation</a:t>
          </a:r>
        </a:p>
      </dgm:t>
    </dgm:pt>
    <dgm:pt modelId="{D22E0B5F-6027-437F-9CDB-F36380698693}" type="parTrans" cxnId="{3A599037-BF0B-49FC-B388-EE767EE89277}">
      <dgm:prSet/>
      <dgm:spPr/>
      <dgm:t>
        <a:bodyPr/>
        <a:lstStyle/>
        <a:p>
          <a:endParaRPr lang="en-US"/>
        </a:p>
      </dgm:t>
    </dgm:pt>
    <dgm:pt modelId="{F473B549-A186-445E-B8A0-C2C5C1959F60}" type="sibTrans" cxnId="{3A599037-BF0B-49FC-B388-EE767EE89277}">
      <dgm:prSet/>
      <dgm:spPr/>
      <dgm:t>
        <a:bodyPr/>
        <a:lstStyle/>
        <a:p>
          <a:endParaRPr lang="en-US"/>
        </a:p>
      </dgm:t>
    </dgm:pt>
    <dgm:pt modelId="{4CB4A1E9-7E33-4F9A-A6DA-B43AD80EDC3B}" type="pres">
      <dgm:prSet presAssocID="{39F903E8-C2EE-448D-BA68-81BB0AB5FC53}" presName="diagram" presStyleCnt="0">
        <dgm:presLayoutVars>
          <dgm:dir/>
          <dgm:resizeHandles val="exact"/>
        </dgm:presLayoutVars>
      </dgm:prSet>
      <dgm:spPr/>
    </dgm:pt>
    <dgm:pt modelId="{C215AAA3-EC8F-47BE-A63D-A79F964B9D0E}" type="pres">
      <dgm:prSet presAssocID="{21C88D8F-3F66-4ECE-9DAB-9E0B70BAE105}" presName="node" presStyleLbl="node1" presStyleIdx="0" presStyleCnt="3">
        <dgm:presLayoutVars>
          <dgm:bulletEnabled val="1"/>
        </dgm:presLayoutVars>
      </dgm:prSet>
      <dgm:spPr/>
    </dgm:pt>
    <dgm:pt modelId="{CA5B49BE-E3A6-4FFB-B0D0-B75D2E548FD0}" type="pres">
      <dgm:prSet presAssocID="{2D9A28E8-3319-4039-82D3-C416EAA7A165}" presName="sibTrans" presStyleCnt="0"/>
      <dgm:spPr/>
    </dgm:pt>
    <dgm:pt modelId="{9811FB30-0413-4A78-A311-73F52CADE9C5}" type="pres">
      <dgm:prSet presAssocID="{D0B5D13D-96E7-4D69-9025-EC5E135F424B}" presName="node" presStyleLbl="node1" presStyleIdx="1" presStyleCnt="3">
        <dgm:presLayoutVars>
          <dgm:bulletEnabled val="1"/>
        </dgm:presLayoutVars>
      </dgm:prSet>
      <dgm:spPr/>
    </dgm:pt>
    <dgm:pt modelId="{DAD8332C-21D4-491E-B3D9-E710EE0991C9}" type="pres">
      <dgm:prSet presAssocID="{8DE3CF91-B623-413E-9163-9F8DFD9C1AD1}" presName="sibTrans" presStyleCnt="0"/>
      <dgm:spPr/>
    </dgm:pt>
    <dgm:pt modelId="{1868BD23-B314-42DF-A257-FF978F435F0F}" type="pres">
      <dgm:prSet presAssocID="{445D7BDA-594E-4A76-9FE4-7D83BB83ED85}" presName="node" presStyleLbl="node1" presStyleIdx="2" presStyleCnt="3">
        <dgm:presLayoutVars>
          <dgm:bulletEnabled val="1"/>
        </dgm:presLayoutVars>
      </dgm:prSet>
      <dgm:spPr/>
    </dgm:pt>
  </dgm:ptLst>
  <dgm:cxnLst>
    <dgm:cxn modelId="{95CD7609-3404-4B94-9434-31C6DCFC062C}" type="presOf" srcId="{21C88D8F-3F66-4ECE-9DAB-9E0B70BAE105}" destId="{C215AAA3-EC8F-47BE-A63D-A79F964B9D0E}" srcOrd="0" destOrd="0" presId="urn:microsoft.com/office/officeart/2005/8/layout/default"/>
    <dgm:cxn modelId="{525D9010-1660-47D7-A121-8AD7FA3D05CB}" srcId="{39F903E8-C2EE-448D-BA68-81BB0AB5FC53}" destId="{21C88D8F-3F66-4ECE-9DAB-9E0B70BAE105}" srcOrd="0" destOrd="0" parTransId="{3563E246-01BC-4E2E-8EB5-B33118860D4F}" sibTransId="{2D9A28E8-3319-4039-82D3-C416EAA7A165}"/>
    <dgm:cxn modelId="{8BAA861A-5EC4-421D-B06D-25E980FEE443}" type="presOf" srcId="{D0B5D13D-96E7-4D69-9025-EC5E135F424B}" destId="{9811FB30-0413-4A78-A311-73F52CADE9C5}" srcOrd="0" destOrd="0" presId="urn:microsoft.com/office/officeart/2005/8/layout/default"/>
    <dgm:cxn modelId="{3A599037-BF0B-49FC-B388-EE767EE89277}" srcId="{39F903E8-C2EE-448D-BA68-81BB0AB5FC53}" destId="{445D7BDA-594E-4A76-9FE4-7D83BB83ED85}" srcOrd="2" destOrd="0" parTransId="{D22E0B5F-6027-437F-9CDB-F36380698693}" sibTransId="{F473B549-A186-445E-B8A0-C2C5C1959F60}"/>
    <dgm:cxn modelId="{83B52D40-4F05-4467-A023-A8B36D7CDD10}" type="presOf" srcId="{445D7BDA-594E-4A76-9FE4-7D83BB83ED85}" destId="{1868BD23-B314-42DF-A257-FF978F435F0F}" srcOrd="0" destOrd="0" presId="urn:microsoft.com/office/officeart/2005/8/layout/default"/>
    <dgm:cxn modelId="{1CA89FE9-4CC9-4AF6-9B15-FDABB8046CB7}" type="presOf" srcId="{39F903E8-C2EE-448D-BA68-81BB0AB5FC53}" destId="{4CB4A1E9-7E33-4F9A-A6DA-B43AD80EDC3B}" srcOrd="0" destOrd="0" presId="urn:microsoft.com/office/officeart/2005/8/layout/default"/>
    <dgm:cxn modelId="{B2DDB2F4-D7EC-41A5-A8AD-A06112D3F0A0}" srcId="{39F903E8-C2EE-448D-BA68-81BB0AB5FC53}" destId="{D0B5D13D-96E7-4D69-9025-EC5E135F424B}" srcOrd="1" destOrd="0" parTransId="{AA629269-8900-4F7D-A18E-4C1A841AEAA1}" sibTransId="{8DE3CF91-B623-413E-9163-9F8DFD9C1AD1}"/>
    <dgm:cxn modelId="{43AE02A4-46C2-4374-9753-18AD93C031F3}" type="presParOf" srcId="{4CB4A1E9-7E33-4F9A-A6DA-B43AD80EDC3B}" destId="{C215AAA3-EC8F-47BE-A63D-A79F964B9D0E}" srcOrd="0" destOrd="0" presId="urn:microsoft.com/office/officeart/2005/8/layout/default"/>
    <dgm:cxn modelId="{C4911362-C131-48D6-8699-04E166C557E5}" type="presParOf" srcId="{4CB4A1E9-7E33-4F9A-A6DA-B43AD80EDC3B}" destId="{CA5B49BE-E3A6-4FFB-B0D0-B75D2E548FD0}" srcOrd="1" destOrd="0" presId="urn:microsoft.com/office/officeart/2005/8/layout/default"/>
    <dgm:cxn modelId="{8E449C62-743A-42F1-9263-B8960309FF67}" type="presParOf" srcId="{4CB4A1E9-7E33-4F9A-A6DA-B43AD80EDC3B}" destId="{9811FB30-0413-4A78-A311-73F52CADE9C5}" srcOrd="2" destOrd="0" presId="urn:microsoft.com/office/officeart/2005/8/layout/default"/>
    <dgm:cxn modelId="{EE41BF40-3E41-4541-B97A-0319DC677677}" type="presParOf" srcId="{4CB4A1E9-7E33-4F9A-A6DA-B43AD80EDC3B}" destId="{DAD8332C-21D4-491E-B3D9-E710EE0991C9}" srcOrd="3" destOrd="0" presId="urn:microsoft.com/office/officeart/2005/8/layout/default"/>
    <dgm:cxn modelId="{C3D347A6-0BE8-4156-B4D3-DE6E03E15ABC}" type="presParOf" srcId="{4CB4A1E9-7E33-4F9A-A6DA-B43AD80EDC3B}" destId="{1868BD23-B314-42DF-A257-FF978F435F0F}" srcOrd="4"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8A1122-9D31-4C5A-BA9C-A9C32D615FB0}"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D054B4F6-671D-41AA-B78A-1547D38ABBA5}">
      <dgm:prSet phldrT="[Text]" custT="1"/>
      <dgm:spPr/>
      <dgm:t>
        <a:bodyPr/>
        <a:lstStyle/>
        <a:p>
          <a:r>
            <a:rPr lang="en-GB" sz="2400" b="1" dirty="0"/>
            <a:t>Recently unemployed</a:t>
          </a:r>
        </a:p>
      </dgm:t>
    </dgm:pt>
    <dgm:pt modelId="{C97D96DA-918D-4F77-BC42-C4B6B00B2C37}" type="parTrans" cxnId="{381C25C0-9E3F-4653-BBC0-C844D7E55F79}">
      <dgm:prSet/>
      <dgm:spPr/>
      <dgm:t>
        <a:bodyPr/>
        <a:lstStyle/>
        <a:p>
          <a:endParaRPr lang="en-GB"/>
        </a:p>
      </dgm:t>
    </dgm:pt>
    <dgm:pt modelId="{4682C586-EEC8-4FFF-AC83-A6ADC0C0BE97}" type="sibTrans" cxnId="{381C25C0-9E3F-4653-BBC0-C844D7E55F79}">
      <dgm:prSet/>
      <dgm:spPr/>
      <dgm:t>
        <a:bodyPr/>
        <a:lstStyle/>
        <a:p>
          <a:endParaRPr lang="en-GB"/>
        </a:p>
      </dgm:t>
    </dgm:pt>
    <dgm:pt modelId="{3F6771D6-D440-4B91-8A09-02B0F715E1F9}">
      <dgm:prSet phldrT="[Text]" custT="1"/>
      <dgm:spPr/>
      <dgm:t>
        <a:bodyPr/>
        <a:lstStyle/>
        <a:p>
          <a:r>
            <a:rPr lang="en-GB" sz="2400" b="1" dirty="0"/>
            <a:t>Furloughed</a:t>
          </a:r>
        </a:p>
      </dgm:t>
    </dgm:pt>
    <dgm:pt modelId="{D0C0B841-2CF3-451D-A457-1B71E9856A2A}" type="parTrans" cxnId="{542B5BFA-0DD7-4935-98D7-0BDE3C40A5FB}">
      <dgm:prSet/>
      <dgm:spPr/>
      <dgm:t>
        <a:bodyPr/>
        <a:lstStyle/>
        <a:p>
          <a:endParaRPr lang="en-GB"/>
        </a:p>
      </dgm:t>
    </dgm:pt>
    <dgm:pt modelId="{9770734B-447E-4970-BF0B-827A3A469C3B}" type="sibTrans" cxnId="{542B5BFA-0DD7-4935-98D7-0BDE3C40A5FB}">
      <dgm:prSet/>
      <dgm:spPr/>
      <dgm:t>
        <a:bodyPr/>
        <a:lstStyle/>
        <a:p>
          <a:endParaRPr lang="en-GB"/>
        </a:p>
      </dgm:t>
    </dgm:pt>
    <dgm:pt modelId="{A817D604-6844-41EB-8BB4-88E078415F69}">
      <dgm:prSet phldrT="[Text]" custT="1"/>
      <dgm:spPr/>
      <dgm:t>
        <a:bodyPr/>
        <a:lstStyle/>
        <a:p>
          <a:r>
            <a:rPr lang="en-GB" sz="2400" b="1" dirty="0"/>
            <a:t>Self Employed </a:t>
          </a:r>
        </a:p>
      </dgm:t>
    </dgm:pt>
    <dgm:pt modelId="{A9AB2EA1-299A-4A85-BB33-13769ABDBEC4}" type="parTrans" cxnId="{2EF18F9F-4200-4566-AE31-6925871881F0}">
      <dgm:prSet/>
      <dgm:spPr/>
      <dgm:t>
        <a:bodyPr/>
        <a:lstStyle/>
        <a:p>
          <a:endParaRPr lang="en-GB"/>
        </a:p>
      </dgm:t>
    </dgm:pt>
    <dgm:pt modelId="{F079D2D9-C992-4267-8164-F85EA1506047}" type="sibTrans" cxnId="{2EF18F9F-4200-4566-AE31-6925871881F0}">
      <dgm:prSet/>
      <dgm:spPr/>
      <dgm:t>
        <a:bodyPr/>
        <a:lstStyle/>
        <a:p>
          <a:endParaRPr lang="en-GB"/>
        </a:p>
      </dgm:t>
    </dgm:pt>
    <dgm:pt modelId="{ED5F401D-664C-416F-AF49-F1A12F471A30}">
      <dgm:prSet phldrT="[Text]" custT="1"/>
      <dgm:spPr/>
      <dgm:t>
        <a:bodyPr/>
        <a:lstStyle/>
        <a:p>
          <a:r>
            <a:rPr lang="en-US" sz="1400" dirty="0"/>
            <a:t>Focus on maintaining income</a:t>
          </a:r>
          <a:endParaRPr lang="en-GB" sz="1400" dirty="0"/>
        </a:p>
      </dgm:t>
    </dgm:pt>
    <dgm:pt modelId="{0DB68525-0D0E-4075-BEE4-1940A5ECF224}" type="parTrans" cxnId="{0ECDB8FC-4E0F-4A67-8250-CA936FB18745}">
      <dgm:prSet/>
      <dgm:spPr/>
      <dgm:t>
        <a:bodyPr/>
        <a:lstStyle/>
        <a:p>
          <a:endParaRPr lang="en-GB"/>
        </a:p>
      </dgm:t>
    </dgm:pt>
    <dgm:pt modelId="{6D0D5718-14FA-4713-86F4-76C948002652}" type="sibTrans" cxnId="{0ECDB8FC-4E0F-4A67-8250-CA936FB18745}">
      <dgm:prSet/>
      <dgm:spPr/>
      <dgm:t>
        <a:bodyPr/>
        <a:lstStyle/>
        <a:p>
          <a:endParaRPr lang="en-GB"/>
        </a:p>
      </dgm:t>
    </dgm:pt>
    <dgm:pt modelId="{0886B08F-3CAD-469C-9772-11D3AD363A7B}">
      <dgm:prSet custT="1"/>
      <dgm:spPr/>
      <dgm:t>
        <a:bodyPr/>
        <a:lstStyle/>
        <a:p>
          <a:r>
            <a:rPr lang="en-US" sz="1400" dirty="0"/>
            <a:t>Making the household budget work with </a:t>
          </a:r>
          <a:r>
            <a:rPr lang="en-US" sz="1400" b="1" dirty="0"/>
            <a:t>80% </a:t>
          </a:r>
          <a:r>
            <a:rPr lang="en-US" sz="1400" dirty="0"/>
            <a:t>salary or substantially reduced salary</a:t>
          </a:r>
        </a:p>
      </dgm:t>
    </dgm:pt>
    <dgm:pt modelId="{4E6C0C82-83F5-4813-B22E-F924BC24E652}" type="parTrans" cxnId="{21C61938-F6B9-4A09-BB33-52DDB9E20530}">
      <dgm:prSet/>
      <dgm:spPr/>
      <dgm:t>
        <a:bodyPr/>
        <a:lstStyle/>
        <a:p>
          <a:endParaRPr lang="en-GB"/>
        </a:p>
      </dgm:t>
    </dgm:pt>
    <dgm:pt modelId="{9256FFE3-C5AF-45B7-A9A1-180FFEC69068}" type="sibTrans" cxnId="{21C61938-F6B9-4A09-BB33-52DDB9E20530}">
      <dgm:prSet/>
      <dgm:spPr/>
      <dgm:t>
        <a:bodyPr/>
        <a:lstStyle/>
        <a:p>
          <a:endParaRPr lang="en-GB"/>
        </a:p>
      </dgm:t>
    </dgm:pt>
    <dgm:pt modelId="{2CF8C08E-BE8E-4A3D-8A66-10732C99715F}">
      <dgm:prSet phldrT="[Text]" custT="1"/>
      <dgm:spPr>
        <a:solidFill>
          <a:schemeClr val="accent2"/>
        </a:solidFill>
      </dgm:spPr>
      <dgm:t>
        <a:bodyPr/>
        <a:lstStyle/>
        <a:p>
          <a:r>
            <a:rPr lang="en-GB" sz="1400" dirty="0"/>
            <a:t>Financial products to support loss of earnings</a:t>
          </a:r>
        </a:p>
        <a:p>
          <a:r>
            <a:rPr lang="en-GB" sz="1400" dirty="0"/>
            <a:t>Debt management advice</a:t>
          </a:r>
        </a:p>
      </dgm:t>
    </dgm:pt>
    <dgm:pt modelId="{CFF13E02-1876-4273-88ED-3F211F640D20}" type="parTrans" cxnId="{DE3892D5-D34C-43D7-A2EB-D7EC127FC623}">
      <dgm:prSet/>
      <dgm:spPr/>
      <dgm:t>
        <a:bodyPr/>
        <a:lstStyle/>
        <a:p>
          <a:endParaRPr lang="en-GB"/>
        </a:p>
      </dgm:t>
    </dgm:pt>
    <dgm:pt modelId="{E4B6B214-38EC-4F11-A63C-3F5637FCC4ED}" type="sibTrans" cxnId="{DE3892D5-D34C-43D7-A2EB-D7EC127FC623}">
      <dgm:prSet/>
      <dgm:spPr/>
      <dgm:t>
        <a:bodyPr/>
        <a:lstStyle/>
        <a:p>
          <a:endParaRPr lang="en-GB"/>
        </a:p>
      </dgm:t>
    </dgm:pt>
    <dgm:pt modelId="{9C63E98C-472D-4C2C-9FE7-F4043D6D32C2}">
      <dgm:prSet phldrT="[Text]" custT="1"/>
      <dgm:spPr>
        <a:solidFill>
          <a:schemeClr val="accent2"/>
        </a:solidFill>
      </dgm:spPr>
      <dgm:t>
        <a:bodyPr/>
        <a:lstStyle/>
        <a:p>
          <a:r>
            <a:rPr lang="en-GB" sz="1400" dirty="0"/>
            <a:t>Financial products to support loss of earnings for</a:t>
          </a:r>
        </a:p>
        <a:p>
          <a:r>
            <a:rPr lang="en-GB" sz="1400" dirty="0"/>
            <a:t>Debt management advice</a:t>
          </a:r>
        </a:p>
      </dgm:t>
    </dgm:pt>
    <dgm:pt modelId="{61ECFB0B-41D2-417E-9B97-B0F012F001DF}" type="parTrans" cxnId="{7869E81D-F880-4920-86EA-06716571A3B9}">
      <dgm:prSet/>
      <dgm:spPr/>
      <dgm:t>
        <a:bodyPr/>
        <a:lstStyle/>
        <a:p>
          <a:endParaRPr lang="en-GB"/>
        </a:p>
      </dgm:t>
    </dgm:pt>
    <dgm:pt modelId="{267BBFB0-97F2-41DF-984F-25E6DB1FF660}" type="sibTrans" cxnId="{7869E81D-F880-4920-86EA-06716571A3B9}">
      <dgm:prSet/>
      <dgm:spPr/>
      <dgm:t>
        <a:bodyPr/>
        <a:lstStyle/>
        <a:p>
          <a:endParaRPr lang="en-GB"/>
        </a:p>
      </dgm:t>
    </dgm:pt>
    <dgm:pt modelId="{009CA18D-BBE0-47F5-A1C5-DB67F2BC2C4E}">
      <dgm:prSet phldrT="[Text]" custT="1"/>
      <dgm:spPr/>
      <dgm:t>
        <a:bodyPr/>
        <a:lstStyle/>
        <a:p>
          <a:r>
            <a:rPr lang="en-GB" sz="2400" b="1" dirty="0"/>
            <a:t>Vulnerable audiences</a:t>
          </a:r>
        </a:p>
      </dgm:t>
    </dgm:pt>
    <dgm:pt modelId="{0E0E742D-D324-4797-90E0-3F11BF9C1145}" type="sibTrans" cxnId="{6ECF27C8-ED75-4E33-8510-9CBF7ED63F04}">
      <dgm:prSet/>
      <dgm:spPr/>
      <dgm:t>
        <a:bodyPr/>
        <a:lstStyle/>
        <a:p>
          <a:endParaRPr lang="en-GB"/>
        </a:p>
      </dgm:t>
    </dgm:pt>
    <dgm:pt modelId="{CA549F39-934E-4334-870C-D9D183518867}" type="parTrans" cxnId="{6ECF27C8-ED75-4E33-8510-9CBF7ED63F04}">
      <dgm:prSet/>
      <dgm:spPr/>
      <dgm:t>
        <a:bodyPr/>
        <a:lstStyle/>
        <a:p>
          <a:endParaRPr lang="en-GB"/>
        </a:p>
      </dgm:t>
    </dgm:pt>
    <dgm:pt modelId="{04D4C431-4546-47B9-95E8-08C62310AA2F}">
      <dgm:prSet phldrT="[Text]" custT="1"/>
      <dgm:spPr/>
      <dgm:t>
        <a:bodyPr/>
        <a:lstStyle/>
        <a:p>
          <a:r>
            <a:rPr lang="en-GB" sz="1400" dirty="0"/>
            <a:t>Finding another job or income support</a:t>
          </a:r>
        </a:p>
      </dgm:t>
    </dgm:pt>
    <dgm:pt modelId="{2755023F-F42C-44A9-AD36-5408A748A269}" type="parTrans" cxnId="{8D548EB0-0F33-4668-8D40-96AF185B43C2}">
      <dgm:prSet/>
      <dgm:spPr/>
      <dgm:t>
        <a:bodyPr/>
        <a:lstStyle/>
        <a:p>
          <a:endParaRPr lang="en-GB"/>
        </a:p>
      </dgm:t>
    </dgm:pt>
    <dgm:pt modelId="{CF77293A-84CA-4728-A497-F96C81721988}" type="sibTrans" cxnId="{8D548EB0-0F33-4668-8D40-96AF185B43C2}">
      <dgm:prSet/>
      <dgm:spPr/>
      <dgm:t>
        <a:bodyPr/>
        <a:lstStyle/>
        <a:p>
          <a:endParaRPr lang="en-GB"/>
        </a:p>
      </dgm:t>
    </dgm:pt>
    <dgm:pt modelId="{62E2AF08-93CE-4617-9F70-884C3B8B5E94}">
      <dgm:prSet phldrT="[Text]" custT="1"/>
      <dgm:spPr>
        <a:solidFill>
          <a:schemeClr val="accent2"/>
        </a:solidFill>
      </dgm:spPr>
      <dgm:t>
        <a:bodyPr/>
        <a:lstStyle/>
        <a:p>
          <a:r>
            <a:rPr lang="en-GB" sz="1400" dirty="0"/>
            <a:t>Signpost Government services</a:t>
          </a:r>
        </a:p>
        <a:p>
          <a:r>
            <a:rPr lang="en-GB" sz="1400" dirty="0"/>
            <a:t>Financial products to support loss of earnings</a:t>
          </a:r>
        </a:p>
        <a:p>
          <a:r>
            <a:rPr lang="en-GB" sz="1400" dirty="0"/>
            <a:t>Debt management advice</a:t>
          </a:r>
        </a:p>
      </dgm:t>
    </dgm:pt>
    <dgm:pt modelId="{07E6C059-B764-4678-9E61-FDC46E3BEAFD}" type="parTrans" cxnId="{532EBE3B-9993-495B-8775-473048E52A9C}">
      <dgm:prSet/>
      <dgm:spPr/>
      <dgm:t>
        <a:bodyPr/>
        <a:lstStyle/>
        <a:p>
          <a:endParaRPr lang="en-GB"/>
        </a:p>
      </dgm:t>
    </dgm:pt>
    <dgm:pt modelId="{18B1C679-71E0-4A8B-824D-F74A0B2F0CE9}" type="sibTrans" cxnId="{532EBE3B-9993-495B-8775-473048E52A9C}">
      <dgm:prSet/>
      <dgm:spPr/>
      <dgm:t>
        <a:bodyPr/>
        <a:lstStyle/>
        <a:p>
          <a:endParaRPr lang="en-GB"/>
        </a:p>
      </dgm:t>
    </dgm:pt>
    <dgm:pt modelId="{19017C53-4A42-4AF2-A7E2-8988F404915A}">
      <dgm:prSet phldrT="[Text]" custT="1"/>
      <dgm:spPr/>
      <dgm:t>
        <a:bodyPr/>
        <a:lstStyle/>
        <a:p>
          <a:r>
            <a:rPr lang="en-GB" sz="1400" b="0" dirty="0"/>
            <a:t>How do I manage my day to day banking?</a:t>
          </a:r>
        </a:p>
      </dgm:t>
    </dgm:pt>
    <dgm:pt modelId="{236D17DB-2998-4331-AD4F-E4E71BF0A1DF}" type="parTrans" cxnId="{226B36DD-E81F-43FD-899B-3A7AD7CD9216}">
      <dgm:prSet/>
      <dgm:spPr/>
      <dgm:t>
        <a:bodyPr/>
        <a:lstStyle/>
        <a:p>
          <a:endParaRPr lang="en-GB"/>
        </a:p>
      </dgm:t>
    </dgm:pt>
    <dgm:pt modelId="{6E3E26E9-B906-4B0B-8AA0-5907D0F9B918}" type="sibTrans" cxnId="{226B36DD-E81F-43FD-899B-3A7AD7CD9216}">
      <dgm:prSet/>
      <dgm:spPr/>
      <dgm:t>
        <a:bodyPr/>
        <a:lstStyle/>
        <a:p>
          <a:endParaRPr lang="en-GB"/>
        </a:p>
      </dgm:t>
    </dgm:pt>
    <dgm:pt modelId="{A834FCE2-4575-4927-9E0E-10A96E260FFB}">
      <dgm:prSet phldrT="[Text]" custT="1"/>
      <dgm:spPr>
        <a:solidFill>
          <a:schemeClr val="accent2"/>
        </a:solidFill>
      </dgm:spPr>
      <dgm:t>
        <a:bodyPr/>
        <a:lstStyle/>
        <a:p>
          <a:r>
            <a:rPr lang="en-GB" sz="1400" b="0" dirty="0"/>
            <a:t>Access to local branch information</a:t>
          </a:r>
        </a:p>
        <a:p>
          <a:r>
            <a:rPr lang="en-GB" sz="1400" b="0" dirty="0"/>
            <a:t>Telephone banking access</a:t>
          </a:r>
        </a:p>
        <a:p>
          <a:r>
            <a:rPr lang="en-GB" sz="1400" b="0" dirty="0"/>
            <a:t>Help with digital services</a:t>
          </a:r>
        </a:p>
        <a:p>
          <a:r>
            <a:rPr lang="en-GB" sz="1400" b="0" dirty="0"/>
            <a:t>Nominate a family member to help </a:t>
          </a:r>
          <a:br>
            <a:rPr lang="en-GB" sz="1400" b="0" dirty="0"/>
          </a:br>
          <a:endParaRPr lang="en-GB" sz="1200" b="0" dirty="0"/>
        </a:p>
      </dgm:t>
    </dgm:pt>
    <dgm:pt modelId="{8EE070F9-5452-4ECE-9D1F-534706B55A2D}" type="parTrans" cxnId="{0E3242E5-928E-4625-BABA-FDCDF0B77676}">
      <dgm:prSet/>
      <dgm:spPr/>
      <dgm:t>
        <a:bodyPr/>
        <a:lstStyle/>
        <a:p>
          <a:endParaRPr lang="en-GB"/>
        </a:p>
      </dgm:t>
    </dgm:pt>
    <dgm:pt modelId="{63CDD2DB-5251-4A9A-974C-08063F9DB632}" type="sibTrans" cxnId="{0E3242E5-928E-4625-BABA-FDCDF0B77676}">
      <dgm:prSet/>
      <dgm:spPr/>
      <dgm:t>
        <a:bodyPr/>
        <a:lstStyle/>
        <a:p>
          <a:endParaRPr lang="en-GB"/>
        </a:p>
      </dgm:t>
    </dgm:pt>
    <dgm:pt modelId="{23EF2A31-FA6A-4E6C-9517-88BC9A85FC8C}" type="pres">
      <dgm:prSet presAssocID="{128A1122-9D31-4C5A-BA9C-A9C32D615FB0}" presName="theList" presStyleCnt="0">
        <dgm:presLayoutVars>
          <dgm:dir/>
          <dgm:animLvl val="lvl"/>
          <dgm:resizeHandles val="exact"/>
        </dgm:presLayoutVars>
      </dgm:prSet>
      <dgm:spPr/>
    </dgm:pt>
    <dgm:pt modelId="{531517F0-2EBB-4DE0-A988-FDF830CA7CE9}" type="pres">
      <dgm:prSet presAssocID="{009CA18D-BBE0-47F5-A1C5-DB67F2BC2C4E}" presName="compNode" presStyleCnt="0"/>
      <dgm:spPr/>
    </dgm:pt>
    <dgm:pt modelId="{D4B11270-4867-4559-BA45-FFD732F89604}" type="pres">
      <dgm:prSet presAssocID="{009CA18D-BBE0-47F5-A1C5-DB67F2BC2C4E}" presName="aNode" presStyleLbl="bgShp" presStyleIdx="0" presStyleCnt="4"/>
      <dgm:spPr/>
    </dgm:pt>
    <dgm:pt modelId="{2C97AF74-8FB7-4B6C-B344-63A2D86ACE76}" type="pres">
      <dgm:prSet presAssocID="{009CA18D-BBE0-47F5-A1C5-DB67F2BC2C4E}" presName="textNode" presStyleLbl="bgShp" presStyleIdx="0" presStyleCnt="4"/>
      <dgm:spPr/>
    </dgm:pt>
    <dgm:pt modelId="{95BDD1EB-E516-4D4D-859A-087D719137E4}" type="pres">
      <dgm:prSet presAssocID="{009CA18D-BBE0-47F5-A1C5-DB67F2BC2C4E}" presName="compChildNode" presStyleCnt="0"/>
      <dgm:spPr/>
    </dgm:pt>
    <dgm:pt modelId="{1CB366DA-F5CD-49F8-B375-675C4408AE1E}" type="pres">
      <dgm:prSet presAssocID="{009CA18D-BBE0-47F5-A1C5-DB67F2BC2C4E}" presName="theInnerList" presStyleCnt="0"/>
      <dgm:spPr/>
    </dgm:pt>
    <dgm:pt modelId="{8B1565B0-A6F6-47A7-B8C3-404AD09FB047}" type="pres">
      <dgm:prSet presAssocID="{19017C53-4A42-4AF2-A7E2-8988F404915A}" presName="childNode" presStyleLbl="node1" presStyleIdx="0" presStyleCnt="8">
        <dgm:presLayoutVars>
          <dgm:bulletEnabled val="1"/>
        </dgm:presLayoutVars>
      </dgm:prSet>
      <dgm:spPr/>
    </dgm:pt>
    <dgm:pt modelId="{450E9C90-6386-4974-9EB2-39AB8D512F01}" type="pres">
      <dgm:prSet presAssocID="{19017C53-4A42-4AF2-A7E2-8988F404915A}" presName="aSpace2" presStyleCnt="0"/>
      <dgm:spPr/>
    </dgm:pt>
    <dgm:pt modelId="{E959340E-BB60-40D8-8518-4AE5E089E097}" type="pres">
      <dgm:prSet presAssocID="{A834FCE2-4575-4927-9E0E-10A96E260FFB}" presName="childNode" presStyleLbl="node1" presStyleIdx="1" presStyleCnt="8" custScaleX="114084" custScaleY="151604">
        <dgm:presLayoutVars>
          <dgm:bulletEnabled val="1"/>
        </dgm:presLayoutVars>
      </dgm:prSet>
      <dgm:spPr/>
    </dgm:pt>
    <dgm:pt modelId="{CF0721EF-A29C-40AC-90EE-02FA8E30540B}" type="pres">
      <dgm:prSet presAssocID="{009CA18D-BBE0-47F5-A1C5-DB67F2BC2C4E}" presName="aSpace" presStyleCnt="0"/>
      <dgm:spPr/>
    </dgm:pt>
    <dgm:pt modelId="{88AB939B-65D9-41AE-A15A-A56C32081306}" type="pres">
      <dgm:prSet presAssocID="{D054B4F6-671D-41AA-B78A-1547D38ABBA5}" presName="compNode" presStyleCnt="0"/>
      <dgm:spPr/>
    </dgm:pt>
    <dgm:pt modelId="{4405C855-A9A7-4258-8DF4-3DAA5F7CDF18}" type="pres">
      <dgm:prSet presAssocID="{D054B4F6-671D-41AA-B78A-1547D38ABBA5}" presName="aNode" presStyleLbl="bgShp" presStyleIdx="1" presStyleCnt="4"/>
      <dgm:spPr/>
    </dgm:pt>
    <dgm:pt modelId="{1368878B-FA7C-4AF4-AD64-D1542B20114A}" type="pres">
      <dgm:prSet presAssocID="{D054B4F6-671D-41AA-B78A-1547D38ABBA5}" presName="textNode" presStyleLbl="bgShp" presStyleIdx="1" presStyleCnt="4"/>
      <dgm:spPr/>
    </dgm:pt>
    <dgm:pt modelId="{3E4C5B91-723E-417E-BA99-C1747BD87C8B}" type="pres">
      <dgm:prSet presAssocID="{D054B4F6-671D-41AA-B78A-1547D38ABBA5}" presName="compChildNode" presStyleCnt="0"/>
      <dgm:spPr/>
    </dgm:pt>
    <dgm:pt modelId="{6FF7A1D5-0414-4A58-9E71-B821ADF92F4E}" type="pres">
      <dgm:prSet presAssocID="{D054B4F6-671D-41AA-B78A-1547D38ABBA5}" presName="theInnerList" presStyleCnt="0"/>
      <dgm:spPr/>
    </dgm:pt>
    <dgm:pt modelId="{E87FFAB8-E788-4F07-BE35-1B8D9E3AE38F}" type="pres">
      <dgm:prSet presAssocID="{04D4C431-4546-47B9-95E8-08C62310AA2F}" presName="childNode" presStyleLbl="node1" presStyleIdx="2" presStyleCnt="8">
        <dgm:presLayoutVars>
          <dgm:bulletEnabled val="1"/>
        </dgm:presLayoutVars>
      </dgm:prSet>
      <dgm:spPr/>
    </dgm:pt>
    <dgm:pt modelId="{49891A69-705F-44C8-8016-0520A1A923F9}" type="pres">
      <dgm:prSet presAssocID="{04D4C431-4546-47B9-95E8-08C62310AA2F}" presName="aSpace2" presStyleCnt="0"/>
      <dgm:spPr/>
    </dgm:pt>
    <dgm:pt modelId="{2DE60A78-FFF8-44D4-9A4D-DA440C15B7CB}" type="pres">
      <dgm:prSet presAssocID="{62E2AF08-93CE-4617-9F70-884C3B8B5E94}" presName="childNode" presStyleLbl="node1" presStyleIdx="3" presStyleCnt="8" custScaleX="114084" custScaleY="151604">
        <dgm:presLayoutVars>
          <dgm:bulletEnabled val="1"/>
        </dgm:presLayoutVars>
      </dgm:prSet>
      <dgm:spPr/>
    </dgm:pt>
    <dgm:pt modelId="{73431E5A-62D1-472D-8600-436DA3E5A6D4}" type="pres">
      <dgm:prSet presAssocID="{D054B4F6-671D-41AA-B78A-1547D38ABBA5}" presName="aSpace" presStyleCnt="0"/>
      <dgm:spPr/>
    </dgm:pt>
    <dgm:pt modelId="{F5F14C60-ECC3-438C-A0EC-EA26E3305B24}" type="pres">
      <dgm:prSet presAssocID="{3F6771D6-D440-4B91-8A09-02B0F715E1F9}" presName="compNode" presStyleCnt="0"/>
      <dgm:spPr/>
    </dgm:pt>
    <dgm:pt modelId="{736D0399-C4DA-4630-8B4D-6F2108A1626B}" type="pres">
      <dgm:prSet presAssocID="{3F6771D6-D440-4B91-8A09-02B0F715E1F9}" presName="aNode" presStyleLbl="bgShp" presStyleIdx="2" presStyleCnt="4"/>
      <dgm:spPr/>
    </dgm:pt>
    <dgm:pt modelId="{F084B67D-8138-4667-A301-21F30A67279A}" type="pres">
      <dgm:prSet presAssocID="{3F6771D6-D440-4B91-8A09-02B0F715E1F9}" presName="textNode" presStyleLbl="bgShp" presStyleIdx="2" presStyleCnt="4"/>
      <dgm:spPr/>
    </dgm:pt>
    <dgm:pt modelId="{152948D6-EDB1-4FFC-9FE1-921E44E6F826}" type="pres">
      <dgm:prSet presAssocID="{3F6771D6-D440-4B91-8A09-02B0F715E1F9}" presName="compChildNode" presStyleCnt="0"/>
      <dgm:spPr/>
    </dgm:pt>
    <dgm:pt modelId="{C6BC57F0-9D12-4114-BAA5-886FB6ECC995}" type="pres">
      <dgm:prSet presAssocID="{3F6771D6-D440-4B91-8A09-02B0F715E1F9}" presName="theInnerList" presStyleCnt="0"/>
      <dgm:spPr/>
    </dgm:pt>
    <dgm:pt modelId="{0242737B-96C4-426D-A921-20AAFC9F1663}" type="pres">
      <dgm:prSet presAssocID="{0886B08F-3CAD-469C-9772-11D3AD363A7B}" presName="childNode" presStyleLbl="node1" presStyleIdx="4" presStyleCnt="8">
        <dgm:presLayoutVars>
          <dgm:bulletEnabled val="1"/>
        </dgm:presLayoutVars>
      </dgm:prSet>
      <dgm:spPr/>
    </dgm:pt>
    <dgm:pt modelId="{A8AF8282-0604-4D14-852B-16EDDC6B3152}" type="pres">
      <dgm:prSet presAssocID="{0886B08F-3CAD-469C-9772-11D3AD363A7B}" presName="aSpace2" presStyleCnt="0"/>
      <dgm:spPr/>
    </dgm:pt>
    <dgm:pt modelId="{43B08BFD-4B66-4E6A-BAAD-3DE11079EF2B}" type="pres">
      <dgm:prSet presAssocID="{2CF8C08E-BE8E-4A3D-8A66-10732C99715F}" presName="childNode" presStyleLbl="node1" presStyleIdx="5" presStyleCnt="8" custScaleX="114084" custScaleY="151604">
        <dgm:presLayoutVars>
          <dgm:bulletEnabled val="1"/>
        </dgm:presLayoutVars>
      </dgm:prSet>
      <dgm:spPr/>
    </dgm:pt>
    <dgm:pt modelId="{7971985F-FE41-4564-A54E-6884C06905C0}" type="pres">
      <dgm:prSet presAssocID="{3F6771D6-D440-4B91-8A09-02B0F715E1F9}" presName="aSpace" presStyleCnt="0"/>
      <dgm:spPr/>
    </dgm:pt>
    <dgm:pt modelId="{85CCCEB0-9359-45EB-9F0A-95BAA4B0DA45}" type="pres">
      <dgm:prSet presAssocID="{A817D604-6844-41EB-8BB4-88E078415F69}" presName="compNode" presStyleCnt="0"/>
      <dgm:spPr/>
    </dgm:pt>
    <dgm:pt modelId="{BC11C987-F6FA-44E2-812E-50FB9AD431DB}" type="pres">
      <dgm:prSet presAssocID="{A817D604-6844-41EB-8BB4-88E078415F69}" presName="aNode" presStyleLbl="bgShp" presStyleIdx="3" presStyleCnt="4"/>
      <dgm:spPr/>
    </dgm:pt>
    <dgm:pt modelId="{750929A8-A214-4263-8AC9-028B334F4903}" type="pres">
      <dgm:prSet presAssocID="{A817D604-6844-41EB-8BB4-88E078415F69}" presName="textNode" presStyleLbl="bgShp" presStyleIdx="3" presStyleCnt="4"/>
      <dgm:spPr/>
    </dgm:pt>
    <dgm:pt modelId="{CD654CF3-5872-4E5F-914D-7F92E7FB1A45}" type="pres">
      <dgm:prSet presAssocID="{A817D604-6844-41EB-8BB4-88E078415F69}" presName="compChildNode" presStyleCnt="0"/>
      <dgm:spPr/>
    </dgm:pt>
    <dgm:pt modelId="{95032A8E-D40D-463D-9F07-8FF6489A074E}" type="pres">
      <dgm:prSet presAssocID="{A817D604-6844-41EB-8BB4-88E078415F69}" presName="theInnerList" presStyleCnt="0"/>
      <dgm:spPr/>
    </dgm:pt>
    <dgm:pt modelId="{CC584411-5062-4903-89EA-71E5A3A12E68}" type="pres">
      <dgm:prSet presAssocID="{ED5F401D-664C-416F-AF49-F1A12F471A30}" presName="childNode" presStyleLbl="node1" presStyleIdx="6" presStyleCnt="8">
        <dgm:presLayoutVars>
          <dgm:bulletEnabled val="1"/>
        </dgm:presLayoutVars>
      </dgm:prSet>
      <dgm:spPr/>
    </dgm:pt>
    <dgm:pt modelId="{F939FB8C-E837-40A4-B56C-8312009CA734}" type="pres">
      <dgm:prSet presAssocID="{ED5F401D-664C-416F-AF49-F1A12F471A30}" presName="aSpace2" presStyleCnt="0"/>
      <dgm:spPr/>
    </dgm:pt>
    <dgm:pt modelId="{15583118-B289-4DBD-A5AE-7369A86E0488}" type="pres">
      <dgm:prSet presAssocID="{9C63E98C-472D-4C2C-9FE7-F4043D6D32C2}" presName="childNode" presStyleLbl="node1" presStyleIdx="7" presStyleCnt="8" custScaleX="114084" custScaleY="151604">
        <dgm:presLayoutVars>
          <dgm:bulletEnabled val="1"/>
        </dgm:presLayoutVars>
      </dgm:prSet>
      <dgm:spPr/>
    </dgm:pt>
  </dgm:ptLst>
  <dgm:cxnLst>
    <dgm:cxn modelId="{7869E81D-F880-4920-86EA-06716571A3B9}" srcId="{A817D604-6844-41EB-8BB4-88E078415F69}" destId="{9C63E98C-472D-4C2C-9FE7-F4043D6D32C2}" srcOrd="1" destOrd="0" parTransId="{61ECFB0B-41D2-417E-9B97-B0F012F001DF}" sibTransId="{267BBFB0-97F2-41DF-984F-25E6DB1FF660}"/>
    <dgm:cxn modelId="{A8449C22-CCF6-45E4-9610-96FFF2DE61B8}" type="presOf" srcId="{D054B4F6-671D-41AA-B78A-1547D38ABBA5}" destId="{1368878B-FA7C-4AF4-AD64-D1542B20114A}" srcOrd="1" destOrd="0" presId="urn:microsoft.com/office/officeart/2005/8/layout/lProcess2"/>
    <dgm:cxn modelId="{ACCA2E25-315F-4753-A39A-D4649608EBF2}" type="presOf" srcId="{3F6771D6-D440-4B91-8A09-02B0F715E1F9}" destId="{736D0399-C4DA-4630-8B4D-6F2108A1626B}" srcOrd="0" destOrd="0" presId="urn:microsoft.com/office/officeart/2005/8/layout/lProcess2"/>
    <dgm:cxn modelId="{B984CB30-4A98-4B65-8A87-7AD7363A13AD}" type="presOf" srcId="{19017C53-4A42-4AF2-A7E2-8988F404915A}" destId="{8B1565B0-A6F6-47A7-B8C3-404AD09FB047}" srcOrd="0" destOrd="0" presId="urn:microsoft.com/office/officeart/2005/8/layout/lProcess2"/>
    <dgm:cxn modelId="{6FDC5233-754D-4880-9D1F-535B571C6652}" type="presOf" srcId="{009CA18D-BBE0-47F5-A1C5-DB67F2BC2C4E}" destId="{D4B11270-4867-4559-BA45-FFD732F89604}" srcOrd="0" destOrd="0" presId="urn:microsoft.com/office/officeart/2005/8/layout/lProcess2"/>
    <dgm:cxn modelId="{6162DB35-09E7-4DEB-BDF7-EEC8780FEA1F}" type="presOf" srcId="{0886B08F-3CAD-469C-9772-11D3AD363A7B}" destId="{0242737B-96C4-426D-A921-20AAFC9F1663}" srcOrd="0" destOrd="0" presId="urn:microsoft.com/office/officeart/2005/8/layout/lProcess2"/>
    <dgm:cxn modelId="{21C61938-F6B9-4A09-BB33-52DDB9E20530}" srcId="{3F6771D6-D440-4B91-8A09-02B0F715E1F9}" destId="{0886B08F-3CAD-469C-9772-11D3AD363A7B}" srcOrd="0" destOrd="0" parTransId="{4E6C0C82-83F5-4813-B22E-F924BC24E652}" sibTransId="{9256FFE3-C5AF-45B7-A9A1-180FFEC69068}"/>
    <dgm:cxn modelId="{532EBE3B-9993-495B-8775-473048E52A9C}" srcId="{D054B4F6-671D-41AA-B78A-1547D38ABBA5}" destId="{62E2AF08-93CE-4617-9F70-884C3B8B5E94}" srcOrd="1" destOrd="0" parTransId="{07E6C059-B764-4678-9E61-FDC46E3BEAFD}" sibTransId="{18B1C679-71E0-4A8B-824D-F74A0B2F0CE9}"/>
    <dgm:cxn modelId="{E348F33D-4916-4440-8C24-21131D7A2475}" type="presOf" srcId="{A834FCE2-4575-4927-9E0E-10A96E260FFB}" destId="{E959340E-BB60-40D8-8518-4AE5E089E097}" srcOrd="0" destOrd="0" presId="urn:microsoft.com/office/officeart/2005/8/layout/lProcess2"/>
    <dgm:cxn modelId="{C0DEFC6B-EBC4-43AF-B4C1-95E8E29749E6}" type="presOf" srcId="{009CA18D-BBE0-47F5-A1C5-DB67F2BC2C4E}" destId="{2C97AF74-8FB7-4B6C-B344-63A2D86ACE76}" srcOrd="1" destOrd="0" presId="urn:microsoft.com/office/officeart/2005/8/layout/lProcess2"/>
    <dgm:cxn modelId="{C40E884E-3D3C-4648-9F9A-B5CAAEBC557A}" type="presOf" srcId="{D054B4F6-671D-41AA-B78A-1547D38ABBA5}" destId="{4405C855-A9A7-4258-8DF4-3DAA5F7CDF18}" srcOrd="0" destOrd="0" presId="urn:microsoft.com/office/officeart/2005/8/layout/lProcess2"/>
    <dgm:cxn modelId="{C4588785-1121-4C1F-8489-7C015586CFE2}" type="presOf" srcId="{62E2AF08-93CE-4617-9F70-884C3B8B5E94}" destId="{2DE60A78-FFF8-44D4-9A4D-DA440C15B7CB}" srcOrd="0" destOrd="0" presId="urn:microsoft.com/office/officeart/2005/8/layout/lProcess2"/>
    <dgm:cxn modelId="{39C08397-4400-490E-8368-18FC29A52B66}" type="presOf" srcId="{ED5F401D-664C-416F-AF49-F1A12F471A30}" destId="{CC584411-5062-4903-89EA-71E5A3A12E68}" srcOrd="0" destOrd="0" presId="urn:microsoft.com/office/officeart/2005/8/layout/lProcess2"/>
    <dgm:cxn modelId="{2EF18F9F-4200-4566-AE31-6925871881F0}" srcId="{128A1122-9D31-4C5A-BA9C-A9C32D615FB0}" destId="{A817D604-6844-41EB-8BB4-88E078415F69}" srcOrd="3" destOrd="0" parTransId="{A9AB2EA1-299A-4A85-BB33-13769ABDBEC4}" sibTransId="{F079D2D9-C992-4267-8164-F85EA1506047}"/>
    <dgm:cxn modelId="{6D4CE1AB-1310-4617-9686-2EB918305B7D}" type="presOf" srcId="{128A1122-9D31-4C5A-BA9C-A9C32D615FB0}" destId="{23EF2A31-FA6A-4E6C-9517-88BC9A85FC8C}" srcOrd="0" destOrd="0" presId="urn:microsoft.com/office/officeart/2005/8/layout/lProcess2"/>
    <dgm:cxn modelId="{8D548EB0-0F33-4668-8D40-96AF185B43C2}" srcId="{D054B4F6-671D-41AA-B78A-1547D38ABBA5}" destId="{04D4C431-4546-47B9-95E8-08C62310AA2F}" srcOrd="0" destOrd="0" parTransId="{2755023F-F42C-44A9-AD36-5408A748A269}" sibTransId="{CF77293A-84CA-4728-A497-F96C81721988}"/>
    <dgm:cxn modelId="{055852B5-B13A-415D-A96D-8328E5B6FFCB}" type="presOf" srcId="{2CF8C08E-BE8E-4A3D-8A66-10732C99715F}" destId="{43B08BFD-4B66-4E6A-BAAD-3DE11079EF2B}" srcOrd="0" destOrd="0" presId="urn:microsoft.com/office/officeart/2005/8/layout/lProcess2"/>
    <dgm:cxn modelId="{381C25C0-9E3F-4653-BBC0-C844D7E55F79}" srcId="{128A1122-9D31-4C5A-BA9C-A9C32D615FB0}" destId="{D054B4F6-671D-41AA-B78A-1547D38ABBA5}" srcOrd="1" destOrd="0" parTransId="{C97D96DA-918D-4F77-BC42-C4B6B00B2C37}" sibTransId="{4682C586-EEC8-4FFF-AC83-A6ADC0C0BE97}"/>
    <dgm:cxn modelId="{6ECF27C8-ED75-4E33-8510-9CBF7ED63F04}" srcId="{128A1122-9D31-4C5A-BA9C-A9C32D615FB0}" destId="{009CA18D-BBE0-47F5-A1C5-DB67F2BC2C4E}" srcOrd="0" destOrd="0" parTransId="{CA549F39-934E-4334-870C-D9D183518867}" sibTransId="{0E0E742D-D324-4797-90E0-3F11BF9C1145}"/>
    <dgm:cxn modelId="{8BD67DCA-9C4A-4D75-AC9C-23AF3AAD2CBD}" type="presOf" srcId="{9C63E98C-472D-4C2C-9FE7-F4043D6D32C2}" destId="{15583118-B289-4DBD-A5AE-7369A86E0488}" srcOrd="0" destOrd="0" presId="urn:microsoft.com/office/officeart/2005/8/layout/lProcess2"/>
    <dgm:cxn modelId="{DE3892D5-D34C-43D7-A2EB-D7EC127FC623}" srcId="{3F6771D6-D440-4B91-8A09-02B0F715E1F9}" destId="{2CF8C08E-BE8E-4A3D-8A66-10732C99715F}" srcOrd="1" destOrd="0" parTransId="{CFF13E02-1876-4273-88ED-3F211F640D20}" sibTransId="{E4B6B214-38EC-4F11-A63C-3F5637FCC4ED}"/>
    <dgm:cxn modelId="{226B36DD-E81F-43FD-899B-3A7AD7CD9216}" srcId="{009CA18D-BBE0-47F5-A1C5-DB67F2BC2C4E}" destId="{19017C53-4A42-4AF2-A7E2-8988F404915A}" srcOrd="0" destOrd="0" parTransId="{236D17DB-2998-4331-AD4F-E4E71BF0A1DF}" sibTransId="{6E3E26E9-B906-4B0B-8AA0-5907D0F9B918}"/>
    <dgm:cxn modelId="{E792C3E0-8634-4138-AD7F-959775C04E8E}" type="presOf" srcId="{A817D604-6844-41EB-8BB4-88E078415F69}" destId="{750929A8-A214-4263-8AC9-028B334F4903}" srcOrd="1" destOrd="0" presId="urn:microsoft.com/office/officeart/2005/8/layout/lProcess2"/>
    <dgm:cxn modelId="{477300E5-CE6B-4823-A1BC-75985267699A}" type="presOf" srcId="{3F6771D6-D440-4B91-8A09-02B0F715E1F9}" destId="{F084B67D-8138-4667-A301-21F30A67279A}" srcOrd="1" destOrd="0" presId="urn:microsoft.com/office/officeart/2005/8/layout/lProcess2"/>
    <dgm:cxn modelId="{0E3242E5-928E-4625-BABA-FDCDF0B77676}" srcId="{009CA18D-BBE0-47F5-A1C5-DB67F2BC2C4E}" destId="{A834FCE2-4575-4927-9E0E-10A96E260FFB}" srcOrd="1" destOrd="0" parTransId="{8EE070F9-5452-4ECE-9D1F-534706B55A2D}" sibTransId="{63CDD2DB-5251-4A9A-974C-08063F9DB632}"/>
    <dgm:cxn modelId="{51FD31E9-1BAC-48AE-8639-9E3132BB675E}" type="presOf" srcId="{A817D604-6844-41EB-8BB4-88E078415F69}" destId="{BC11C987-F6FA-44E2-812E-50FB9AD431DB}" srcOrd="0" destOrd="0" presId="urn:microsoft.com/office/officeart/2005/8/layout/lProcess2"/>
    <dgm:cxn modelId="{CA962CEB-6F97-4489-859F-97C52A0047E1}" type="presOf" srcId="{04D4C431-4546-47B9-95E8-08C62310AA2F}" destId="{E87FFAB8-E788-4F07-BE35-1B8D9E3AE38F}" srcOrd="0" destOrd="0" presId="urn:microsoft.com/office/officeart/2005/8/layout/lProcess2"/>
    <dgm:cxn modelId="{542B5BFA-0DD7-4935-98D7-0BDE3C40A5FB}" srcId="{128A1122-9D31-4C5A-BA9C-A9C32D615FB0}" destId="{3F6771D6-D440-4B91-8A09-02B0F715E1F9}" srcOrd="2" destOrd="0" parTransId="{D0C0B841-2CF3-451D-A457-1B71E9856A2A}" sibTransId="{9770734B-447E-4970-BF0B-827A3A469C3B}"/>
    <dgm:cxn modelId="{0ECDB8FC-4E0F-4A67-8250-CA936FB18745}" srcId="{A817D604-6844-41EB-8BB4-88E078415F69}" destId="{ED5F401D-664C-416F-AF49-F1A12F471A30}" srcOrd="0" destOrd="0" parTransId="{0DB68525-0D0E-4075-BEE4-1940A5ECF224}" sibTransId="{6D0D5718-14FA-4713-86F4-76C948002652}"/>
    <dgm:cxn modelId="{1B3097E7-6CAE-44EA-9687-60D7C59A1D0B}" type="presParOf" srcId="{23EF2A31-FA6A-4E6C-9517-88BC9A85FC8C}" destId="{531517F0-2EBB-4DE0-A988-FDF830CA7CE9}" srcOrd="0" destOrd="0" presId="urn:microsoft.com/office/officeart/2005/8/layout/lProcess2"/>
    <dgm:cxn modelId="{3294AD38-BFFC-4B31-9FE3-E774506D2361}" type="presParOf" srcId="{531517F0-2EBB-4DE0-A988-FDF830CA7CE9}" destId="{D4B11270-4867-4559-BA45-FFD732F89604}" srcOrd="0" destOrd="0" presId="urn:microsoft.com/office/officeart/2005/8/layout/lProcess2"/>
    <dgm:cxn modelId="{E4B3F0B9-CFBC-45D0-829A-FD00F32FE4D0}" type="presParOf" srcId="{531517F0-2EBB-4DE0-A988-FDF830CA7CE9}" destId="{2C97AF74-8FB7-4B6C-B344-63A2D86ACE76}" srcOrd="1" destOrd="0" presId="urn:microsoft.com/office/officeart/2005/8/layout/lProcess2"/>
    <dgm:cxn modelId="{B360A205-B40C-4F16-AC71-44524ED6399C}" type="presParOf" srcId="{531517F0-2EBB-4DE0-A988-FDF830CA7CE9}" destId="{95BDD1EB-E516-4D4D-859A-087D719137E4}" srcOrd="2" destOrd="0" presId="urn:microsoft.com/office/officeart/2005/8/layout/lProcess2"/>
    <dgm:cxn modelId="{0C8E09B2-B500-4D37-A990-D1EEAAC9FCF0}" type="presParOf" srcId="{95BDD1EB-E516-4D4D-859A-087D719137E4}" destId="{1CB366DA-F5CD-49F8-B375-675C4408AE1E}" srcOrd="0" destOrd="0" presId="urn:microsoft.com/office/officeart/2005/8/layout/lProcess2"/>
    <dgm:cxn modelId="{266C0234-4B96-48D2-AE2C-B2DD29AB072B}" type="presParOf" srcId="{1CB366DA-F5CD-49F8-B375-675C4408AE1E}" destId="{8B1565B0-A6F6-47A7-B8C3-404AD09FB047}" srcOrd="0" destOrd="0" presId="urn:microsoft.com/office/officeart/2005/8/layout/lProcess2"/>
    <dgm:cxn modelId="{7F5AC088-E8C1-49BA-9350-B5E536015DC7}" type="presParOf" srcId="{1CB366DA-F5CD-49F8-B375-675C4408AE1E}" destId="{450E9C90-6386-4974-9EB2-39AB8D512F01}" srcOrd="1" destOrd="0" presId="urn:microsoft.com/office/officeart/2005/8/layout/lProcess2"/>
    <dgm:cxn modelId="{0142C564-C70B-4545-AD04-7D57B2C5AFB3}" type="presParOf" srcId="{1CB366DA-F5CD-49F8-B375-675C4408AE1E}" destId="{E959340E-BB60-40D8-8518-4AE5E089E097}" srcOrd="2" destOrd="0" presId="urn:microsoft.com/office/officeart/2005/8/layout/lProcess2"/>
    <dgm:cxn modelId="{85C7831C-BEA2-45D0-85CB-8DDC547ACBB6}" type="presParOf" srcId="{23EF2A31-FA6A-4E6C-9517-88BC9A85FC8C}" destId="{CF0721EF-A29C-40AC-90EE-02FA8E30540B}" srcOrd="1" destOrd="0" presId="urn:microsoft.com/office/officeart/2005/8/layout/lProcess2"/>
    <dgm:cxn modelId="{B7A2CA2B-ABDA-4912-9FF8-D38C49EE89A9}" type="presParOf" srcId="{23EF2A31-FA6A-4E6C-9517-88BC9A85FC8C}" destId="{88AB939B-65D9-41AE-A15A-A56C32081306}" srcOrd="2" destOrd="0" presId="urn:microsoft.com/office/officeart/2005/8/layout/lProcess2"/>
    <dgm:cxn modelId="{4DA796C6-F709-472A-8A0D-E9B2C01D3909}" type="presParOf" srcId="{88AB939B-65D9-41AE-A15A-A56C32081306}" destId="{4405C855-A9A7-4258-8DF4-3DAA5F7CDF18}" srcOrd="0" destOrd="0" presId="urn:microsoft.com/office/officeart/2005/8/layout/lProcess2"/>
    <dgm:cxn modelId="{5A8EF414-8C2A-4DCC-8C9F-996116CD561A}" type="presParOf" srcId="{88AB939B-65D9-41AE-A15A-A56C32081306}" destId="{1368878B-FA7C-4AF4-AD64-D1542B20114A}" srcOrd="1" destOrd="0" presId="urn:microsoft.com/office/officeart/2005/8/layout/lProcess2"/>
    <dgm:cxn modelId="{EF3C122F-5C03-44B6-B7EC-55ECB601FA1E}" type="presParOf" srcId="{88AB939B-65D9-41AE-A15A-A56C32081306}" destId="{3E4C5B91-723E-417E-BA99-C1747BD87C8B}" srcOrd="2" destOrd="0" presId="urn:microsoft.com/office/officeart/2005/8/layout/lProcess2"/>
    <dgm:cxn modelId="{F0A51EDF-8FA5-4122-999F-DD2FD84A966C}" type="presParOf" srcId="{3E4C5B91-723E-417E-BA99-C1747BD87C8B}" destId="{6FF7A1D5-0414-4A58-9E71-B821ADF92F4E}" srcOrd="0" destOrd="0" presId="urn:microsoft.com/office/officeart/2005/8/layout/lProcess2"/>
    <dgm:cxn modelId="{5ED9E6F2-DF94-48DD-B470-C94B8F90C32E}" type="presParOf" srcId="{6FF7A1D5-0414-4A58-9E71-B821ADF92F4E}" destId="{E87FFAB8-E788-4F07-BE35-1B8D9E3AE38F}" srcOrd="0" destOrd="0" presId="urn:microsoft.com/office/officeart/2005/8/layout/lProcess2"/>
    <dgm:cxn modelId="{E126EEE3-694D-4E0D-8D66-5C83CF691480}" type="presParOf" srcId="{6FF7A1D5-0414-4A58-9E71-B821ADF92F4E}" destId="{49891A69-705F-44C8-8016-0520A1A923F9}" srcOrd="1" destOrd="0" presId="urn:microsoft.com/office/officeart/2005/8/layout/lProcess2"/>
    <dgm:cxn modelId="{FA596974-9778-4E47-AFE6-2D88F3060081}" type="presParOf" srcId="{6FF7A1D5-0414-4A58-9E71-B821ADF92F4E}" destId="{2DE60A78-FFF8-44D4-9A4D-DA440C15B7CB}" srcOrd="2" destOrd="0" presId="urn:microsoft.com/office/officeart/2005/8/layout/lProcess2"/>
    <dgm:cxn modelId="{FCEC43F9-CA58-4304-9848-67F28A929DED}" type="presParOf" srcId="{23EF2A31-FA6A-4E6C-9517-88BC9A85FC8C}" destId="{73431E5A-62D1-472D-8600-436DA3E5A6D4}" srcOrd="3" destOrd="0" presId="urn:microsoft.com/office/officeart/2005/8/layout/lProcess2"/>
    <dgm:cxn modelId="{AFE61591-848F-4DFC-9238-A370BEFD9895}" type="presParOf" srcId="{23EF2A31-FA6A-4E6C-9517-88BC9A85FC8C}" destId="{F5F14C60-ECC3-438C-A0EC-EA26E3305B24}" srcOrd="4" destOrd="0" presId="urn:microsoft.com/office/officeart/2005/8/layout/lProcess2"/>
    <dgm:cxn modelId="{82D6EBE2-EA12-4F7C-B86A-0924A4E725A0}" type="presParOf" srcId="{F5F14C60-ECC3-438C-A0EC-EA26E3305B24}" destId="{736D0399-C4DA-4630-8B4D-6F2108A1626B}" srcOrd="0" destOrd="0" presId="urn:microsoft.com/office/officeart/2005/8/layout/lProcess2"/>
    <dgm:cxn modelId="{F66B1776-E054-4D3D-B0FB-301E32906E87}" type="presParOf" srcId="{F5F14C60-ECC3-438C-A0EC-EA26E3305B24}" destId="{F084B67D-8138-4667-A301-21F30A67279A}" srcOrd="1" destOrd="0" presId="urn:microsoft.com/office/officeart/2005/8/layout/lProcess2"/>
    <dgm:cxn modelId="{3F9DBF20-5030-4D56-8C8B-DCF4DA985016}" type="presParOf" srcId="{F5F14C60-ECC3-438C-A0EC-EA26E3305B24}" destId="{152948D6-EDB1-4FFC-9FE1-921E44E6F826}" srcOrd="2" destOrd="0" presId="urn:microsoft.com/office/officeart/2005/8/layout/lProcess2"/>
    <dgm:cxn modelId="{CFBA3BF5-FF57-42DB-863C-7D24F32A09F2}" type="presParOf" srcId="{152948D6-EDB1-4FFC-9FE1-921E44E6F826}" destId="{C6BC57F0-9D12-4114-BAA5-886FB6ECC995}" srcOrd="0" destOrd="0" presId="urn:microsoft.com/office/officeart/2005/8/layout/lProcess2"/>
    <dgm:cxn modelId="{1EEA54DA-06EB-4FDD-B985-4D0D05830FB0}" type="presParOf" srcId="{C6BC57F0-9D12-4114-BAA5-886FB6ECC995}" destId="{0242737B-96C4-426D-A921-20AAFC9F1663}" srcOrd="0" destOrd="0" presId="urn:microsoft.com/office/officeart/2005/8/layout/lProcess2"/>
    <dgm:cxn modelId="{B3BACD88-4AF3-41F3-8B6F-218FB1109FBF}" type="presParOf" srcId="{C6BC57F0-9D12-4114-BAA5-886FB6ECC995}" destId="{A8AF8282-0604-4D14-852B-16EDDC6B3152}" srcOrd="1" destOrd="0" presId="urn:microsoft.com/office/officeart/2005/8/layout/lProcess2"/>
    <dgm:cxn modelId="{1DDDFF25-DD57-400C-AEEF-8389FFF8858C}" type="presParOf" srcId="{C6BC57F0-9D12-4114-BAA5-886FB6ECC995}" destId="{43B08BFD-4B66-4E6A-BAAD-3DE11079EF2B}" srcOrd="2" destOrd="0" presId="urn:microsoft.com/office/officeart/2005/8/layout/lProcess2"/>
    <dgm:cxn modelId="{FD9B74A2-3D02-4FEE-8271-7741009C7DCF}" type="presParOf" srcId="{23EF2A31-FA6A-4E6C-9517-88BC9A85FC8C}" destId="{7971985F-FE41-4564-A54E-6884C06905C0}" srcOrd="5" destOrd="0" presId="urn:microsoft.com/office/officeart/2005/8/layout/lProcess2"/>
    <dgm:cxn modelId="{8464A16D-14E5-46DC-A479-56DBA8079430}" type="presParOf" srcId="{23EF2A31-FA6A-4E6C-9517-88BC9A85FC8C}" destId="{85CCCEB0-9359-45EB-9F0A-95BAA4B0DA45}" srcOrd="6" destOrd="0" presId="urn:microsoft.com/office/officeart/2005/8/layout/lProcess2"/>
    <dgm:cxn modelId="{DC17B0E1-5F5F-44EE-A260-BEEBE5D85681}" type="presParOf" srcId="{85CCCEB0-9359-45EB-9F0A-95BAA4B0DA45}" destId="{BC11C987-F6FA-44E2-812E-50FB9AD431DB}" srcOrd="0" destOrd="0" presId="urn:microsoft.com/office/officeart/2005/8/layout/lProcess2"/>
    <dgm:cxn modelId="{12607CCA-231F-4A0C-9EB3-F27E3588B4D9}" type="presParOf" srcId="{85CCCEB0-9359-45EB-9F0A-95BAA4B0DA45}" destId="{750929A8-A214-4263-8AC9-028B334F4903}" srcOrd="1" destOrd="0" presId="urn:microsoft.com/office/officeart/2005/8/layout/lProcess2"/>
    <dgm:cxn modelId="{18C6C1C8-986B-4F91-BF5A-56288589E2EA}" type="presParOf" srcId="{85CCCEB0-9359-45EB-9F0A-95BAA4B0DA45}" destId="{CD654CF3-5872-4E5F-914D-7F92E7FB1A45}" srcOrd="2" destOrd="0" presId="urn:microsoft.com/office/officeart/2005/8/layout/lProcess2"/>
    <dgm:cxn modelId="{34D1C0F6-290C-4756-800D-6A7EF8C93A2F}" type="presParOf" srcId="{CD654CF3-5872-4E5F-914D-7F92E7FB1A45}" destId="{95032A8E-D40D-463D-9F07-8FF6489A074E}" srcOrd="0" destOrd="0" presId="urn:microsoft.com/office/officeart/2005/8/layout/lProcess2"/>
    <dgm:cxn modelId="{8B5369ED-FA0B-46A2-9D27-14D380A1823C}" type="presParOf" srcId="{95032A8E-D40D-463D-9F07-8FF6489A074E}" destId="{CC584411-5062-4903-89EA-71E5A3A12E68}" srcOrd="0" destOrd="0" presId="urn:microsoft.com/office/officeart/2005/8/layout/lProcess2"/>
    <dgm:cxn modelId="{0507DE3D-D23F-48C5-8403-23783EF45198}" type="presParOf" srcId="{95032A8E-D40D-463D-9F07-8FF6489A074E}" destId="{F939FB8C-E837-40A4-B56C-8312009CA734}" srcOrd="1" destOrd="0" presId="urn:microsoft.com/office/officeart/2005/8/layout/lProcess2"/>
    <dgm:cxn modelId="{4976965F-3D5C-4D42-8E57-78AC70F6DF80}" type="presParOf" srcId="{95032A8E-D40D-463D-9F07-8FF6489A074E}" destId="{15583118-B289-4DBD-A5AE-7369A86E0488}"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8D99B0-D2CD-4569-925A-D1C67E82E6A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4FE3E2DF-3450-42FF-BFA3-622D1E16B477}">
      <dgm:prSet phldrT="[Text]"/>
      <dgm:spPr>
        <a:solidFill>
          <a:schemeClr val="accent2"/>
        </a:solidFill>
      </dgm:spPr>
      <dgm:t>
        <a:bodyPr/>
        <a:lstStyle/>
        <a:p>
          <a:r>
            <a:rPr lang="en-GB" dirty="0"/>
            <a:t>Customers may require ongoing debt management support</a:t>
          </a:r>
        </a:p>
      </dgm:t>
    </dgm:pt>
    <dgm:pt modelId="{D6D37321-ECEC-4439-867E-810A6785F199}" type="parTrans" cxnId="{3827E208-EC9C-4342-9061-5FEEE543CE81}">
      <dgm:prSet/>
      <dgm:spPr/>
      <dgm:t>
        <a:bodyPr/>
        <a:lstStyle/>
        <a:p>
          <a:endParaRPr lang="en-GB"/>
        </a:p>
      </dgm:t>
    </dgm:pt>
    <dgm:pt modelId="{C3E8BDA4-018B-4C74-85C8-6902C685AED1}" type="sibTrans" cxnId="{3827E208-EC9C-4342-9061-5FEEE543CE81}">
      <dgm:prSet/>
      <dgm:spPr/>
      <dgm:t>
        <a:bodyPr/>
        <a:lstStyle/>
        <a:p>
          <a:endParaRPr lang="en-GB"/>
        </a:p>
      </dgm:t>
    </dgm:pt>
    <dgm:pt modelId="{0E889F8A-0628-4417-8A2A-F0033A845127}">
      <dgm:prSet phldrT="[Text]"/>
      <dgm:spPr>
        <a:solidFill>
          <a:schemeClr val="accent4"/>
        </a:solidFill>
      </dgm:spPr>
      <dgm:t>
        <a:bodyPr/>
        <a:lstStyle/>
        <a:p>
          <a:r>
            <a:rPr lang="en-GB" dirty="0"/>
            <a:t>Branches may see less footfall</a:t>
          </a:r>
        </a:p>
      </dgm:t>
    </dgm:pt>
    <dgm:pt modelId="{56042F51-6C04-46B6-86FA-37F98F5D8F62}" type="parTrans" cxnId="{8A2249C6-3B99-47EA-925D-1448C35E01AF}">
      <dgm:prSet/>
      <dgm:spPr/>
      <dgm:t>
        <a:bodyPr/>
        <a:lstStyle/>
        <a:p>
          <a:endParaRPr lang="en-GB"/>
        </a:p>
      </dgm:t>
    </dgm:pt>
    <dgm:pt modelId="{904A2F8D-3944-4490-8F6D-102F24508B94}" type="sibTrans" cxnId="{8A2249C6-3B99-47EA-925D-1448C35E01AF}">
      <dgm:prSet/>
      <dgm:spPr/>
      <dgm:t>
        <a:bodyPr/>
        <a:lstStyle/>
        <a:p>
          <a:endParaRPr lang="en-GB"/>
        </a:p>
      </dgm:t>
    </dgm:pt>
    <dgm:pt modelId="{188BC397-A2B0-48D9-9A11-4617DA1A5259}">
      <dgm:prSet phldrT="[Text]"/>
      <dgm:spPr>
        <a:solidFill>
          <a:schemeClr val="accent1"/>
        </a:solidFill>
      </dgm:spPr>
      <dgm:t>
        <a:bodyPr/>
        <a:lstStyle/>
        <a:p>
          <a:r>
            <a:rPr lang="en-GB" dirty="0"/>
            <a:t>Customers may feel unsupported so you may be at risk of losing them</a:t>
          </a:r>
        </a:p>
      </dgm:t>
    </dgm:pt>
    <dgm:pt modelId="{34237AFE-B5C3-4355-BA33-DE3346D67EA6}" type="parTrans" cxnId="{9556F11B-9CB6-4BCA-B32B-97EE73128B42}">
      <dgm:prSet/>
      <dgm:spPr/>
      <dgm:t>
        <a:bodyPr/>
        <a:lstStyle/>
        <a:p>
          <a:endParaRPr lang="en-GB"/>
        </a:p>
      </dgm:t>
    </dgm:pt>
    <dgm:pt modelId="{52B03B22-7F61-4C5B-BBC2-D99FD44E47B3}" type="sibTrans" cxnId="{9556F11B-9CB6-4BCA-B32B-97EE73128B42}">
      <dgm:prSet/>
      <dgm:spPr/>
      <dgm:t>
        <a:bodyPr/>
        <a:lstStyle/>
        <a:p>
          <a:endParaRPr lang="en-GB"/>
        </a:p>
      </dgm:t>
    </dgm:pt>
    <dgm:pt modelId="{E7448551-7AB4-4F8D-99FC-4766EFCEA0CF}">
      <dgm:prSet phldrT="[Text]"/>
      <dgm:spPr>
        <a:solidFill>
          <a:schemeClr val="accent3"/>
        </a:solidFill>
      </dgm:spPr>
      <dgm:t>
        <a:bodyPr/>
        <a:lstStyle/>
        <a:p>
          <a:r>
            <a:rPr lang="en-GB" dirty="0"/>
            <a:t>Digital banking might become more popular but customers could still need support</a:t>
          </a:r>
        </a:p>
      </dgm:t>
    </dgm:pt>
    <dgm:pt modelId="{1FAA2E54-420F-4061-9820-B5CD98F320AD}" type="parTrans" cxnId="{696B67FF-B913-4965-98CE-14DD098C0087}">
      <dgm:prSet/>
      <dgm:spPr/>
      <dgm:t>
        <a:bodyPr/>
        <a:lstStyle/>
        <a:p>
          <a:endParaRPr lang="en-GB"/>
        </a:p>
      </dgm:t>
    </dgm:pt>
    <dgm:pt modelId="{ACDB3FA3-25FB-405A-838C-EA5F16D6186B}" type="sibTrans" cxnId="{696B67FF-B913-4965-98CE-14DD098C0087}">
      <dgm:prSet/>
      <dgm:spPr/>
      <dgm:t>
        <a:bodyPr/>
        <a:lstStyle/>
        <a:p>
          <a:endParaRPr lang="en-GB"/>
        </a:p>
      </dgm:t>
    </dgm:pt>
    <dgm:pt modelId="{697DDA4C-E79A-45FC-90BD-758D8C803CE9}" type="pres">
      <dgm:prSet presAssocID="{6C8D99B0-D2CD-4569-925A-D1C67E82E6AA}" presName="diagram" presStyleCnt="0">
        <dgm:presLayoutVars>
          <dgm:dir/>
          <dgm:resizeHandles val="exact"/>
        </dgm:presLayoutVars>
      </dgm:prSet>
      <dgm:spPr/>
    </dgm:pt>
    <dgm:pt modelId="{A9E05518-E939-4AA5-8519-6DE214F856E8}" type="pres">
      <dgm:prSet presAssocID="{188BC397-A2B0-48D9-9A11-4617DA1A5259}" presName="node" presStyleLbl="node1" presStyleIdx="0" presStyleCnt="4">
        <dgm:presLayoutVars>
          <dgm:bulletEnabled val="1"/>
        </dgm:presLayoutVars>
      </dgm:prSet>
      <dgm:spPr/>
    </dgm:pt>
    <dgm:pt modelId="{5F480451-602F-49BD-BC5F-128D604D324D}" type="pres">
      <dgm:prSet presAssocID="{52B03B22-7F61-4C5B-BBC2-D99FD44E47B3}" presName="sibTrans" presStyleCnt="0"/>
      <dgm:spPr/>
    </dgm:pt>
    <dgm:pt modelId="{BC5D1AA3-8DC3-46C4-A563-2D9186A368C4}" type="pres">
      <dgm:prSet presAssocID="{4FE3E2DF-3450-42FF-BFA3-622D1E16B477}" presName="node" presStyleLbl="node1" presStyleIdx="1" presStyleCnt="4">
        <dgm:presLayoutVars>
          <dgm:bulletEnabled val="1"/>
        </dgm:presLayoutVars>
      </dgm:prSet>
      <dgm:spPr/>
    </dgm:pt>
    <dgm:pt modelId="{6454F1DB-0EAF-4B6F-8452-D477ED1131D8}" type="pres">
      <dgm:prSet presAssocID="{C3E8BDA4-018B-4C74-85C8-6902C685AED1}" presName="sibTrans" presStyleCnt="0"/>
      <dgm:spPr/>
    </dgm:pt>
    <dgm:pt modelId="{4E6887CC-B437-45C5-8A6A-B163E9465382}" type="pres">
      <dgm:prSet presAssocID="{E7448551-7AB4-4F8D-99FC-4766EFCEA0CF}" presName="node" presStyleLbl="node1" presStyleIdx="2" presStyleCnt="4">
        <dgm:presLayoutVars>
          <dgm:bulletEnabled val="1"/>
        </dgm:presLayoutVars>
      </dgm:prSet>
      <dgm:spPr/>
    </dgm:pt>
    <dgm:pt modelId="{F2478233-CAC5-4E8B-884E-A88E77E1C3DA}" type="pres">
      <dgm:prSet presAssocID="{ACDB3FA3-25FB-405A-838C-EA5F16D6186B}" presName="sibTrans" presStyleCnt="0"/>
      <dgm:spPr/>
    </dgm:pt>
    <dgm:pt modelId="{76770902-8DC7-4107-AEF8-52B2DF1A2F8D}" type="pres">
      <dgm:prSet presAssocID="{0E889F8A-0628-4417-8A2A-F0033A845127}" presName="node" presStyleLbl="node1" presStyleIdx="3" presStyleCnt="4">
        <dgm:presLayoutVars>
          <dgm:bulletEnabled val="1"/>
        </dgm:presLayoutVars>
      </dgm:prSet>
      <dgm:spPr/>
    </dgm:pt>
  </dgm:ptLst>
  <dgm:cxnLst>
    <dgm:cxn modelId="{3827E208-EC9C-4342-9061-5FEEE543CE81}" srcId="{6C8D99B0-D2CD-4569-925A-D1C67E82E6AA}" destId="{4FE3E2DF-3450-42FF-BFA3-622D1E16B477}" srcOrd="1" destOrd="0" parTransId="{D6D37321-ECEC-4439-867E-810A6785F199}" sibTransId="{C3E8BDA4-018B-4C74-85C8-6902C685AED1}"/>
    <dgm:cxn modelId="{9556F11B-9CB6-4BCA-B32B-97EE73128B42}" srcId="{6C8D99B0-D2CD-4569-925A-D1C67E82E6AA}" destId="{188BC397-A2B0-48D9-9A11-4617DA1A5259}" srcOrd="0" destOrd="0" parTransId="{34237AFE-B5C3-4355-BA33-DE3346D67EA6}" sibTransId="{52B03B22-7F61-4C5B-BBC2-D99FD44E47B3}"/>
    <dgm:cxn modelId="{DA85932D-2A1E-4116-9B5F-224DFB649A1B}" type="presOf" srcId="{188BC397-A2B0-48D9-9A11-4617DA1A5259}" destId="{A9E05518-E939-4AA5-8519-6DE214F856E8}" srcOrd="0" destOrd="0" presId="urn:microsoft.com/office/officeart/2005/8/layout/default"/>
    <dgm:cxn modelId="{B8DF3C4E-3B21-44DA-A033-ADD19DD942AB}" type="presOf" srcId="{6C8D99B0-D2CD-4569-925A-D1C67E82E6AA}" destId="{697DDA4C-E79A-45FC-90BD-758D8C803CE9}" srcOrd="0" destOrd="0" presId="urn:microsoft.com/office/officeart/2005/8/layout/default"/>
    <dgm:cxn modelId="{7999029E-5D8B-46A8-AD2C-79054B30CC51}" type="presOf" srcId="{0E889F8A-0628-4417-8A2A-F0033A845127}" destId="{76770902-8DC7-4107-AEF8-52B2DF1A2F8D}" srcOrd="0" destOrd="0" presId="urn:microsoft.com/office/officeart/2005/8/layout/default"/>
    <dgm:cxn modelId="{E76903A2-DF90-4B88-96AA-131FB2548A4F}" type="presOf" srcId="{4FE3E2DF-3450-42FF-BFA3-622D1E16B477}" destId="{BC5D1AA3-8DC3-46C4-A563-2D9186A368C4}" srcOrd="0" destOrd="0" presId="urn:microsoft.com/office/officeart/2005/8/layout/default"/>
    <dgm:cxn modelId="{8A2249C6-3B99-47EA-925D-1448C35E01AF}" srcId="{6C8D99B0-D2CD-4569-925A-D1C67E82E6AA}" destId="{0E889F8A-0628-4417-8A2A-F0033A845127}" srcOrd="3" destOrd="0" parTransId="{56042F51-6C04-46B6-86FA-37F98F5D8F62}" sibTransId="{904A2F8D-3944-4490-8F6D-102F24508B94}"/>
    <dgm:cxn modelId="{7302C9C7-26C1-4ADA-B994-9C4A27F119E5}" type="presOf" srcId="{E7448551-7AB4-4F8D-99FC-4766EFCEA0CF}" destId="{4E6887CC-B437-45C5-8A6A-B163E9465382}" srcOrd="0" destOrd="0" presId="urn:microsoft.com/office/officeart/2005/8/layout/default"/>
    <dgm:cxn modelId="{696B67FF-B913-4965-98CE-14DD098C0087}" srcId="{6C8D99B0-D2CD-4569-925A-D1C67E82E6AA}" destId="{E7448551-7AB4-4F8D-99FC-4766EFCEA0CF}" srcOrd="2" destOrd="0" parTransId="{1FAA2E54-420F-4061-9820-B5CD98F320AD}" sibTransId="{ACDB3FA3-25FB-405A-838C-EA5F16D6186B}"/>
    <dgm:cxn modelId="{6177A6E1-220A-4808-AD04-5A1A254BE735}" type="presParOf" srcId="{697DDA4C-E79A-45FC-90BD-758D8C803CE9}" destId="{A9E05518-E939-4AA5-8519-6DE214F856E8}" srcOrd="0" destOrd="0" presId="urn:microsoft.com/office/officeart/2005/8/layout/default"/>
    <dgm:cxn modelId="{F655A9A8-3B5D-4269-A562-6E61574BE8E4}" type="presParOf" srcId="{697DDA4C-E79A-45FC-90BD-758D8C803CE9}" destId="{5F480451-602F-49BD-BC5F-128D604D324D}" srcOrd="1" destOrd="0" presId="urn:microsoft.com/office/officeart/2005/8/layout/default"/>
    <dgm:cxn modelId="{FF3B4728-9178-4A00-BEBF-6DE665B582D0}" type="presParOf" srcId="{697DDA4C-E79A-45FC-90BD-758D8C803CE9}" destId="{BC5D1AA3-8DC3-46C4-A563-2D9186A368C4}" srcOrd="2" destOrd="0" presId="urn:microsoft.com/office/officeart/2005/8/layout/default"/>
    <dgm:cxn modelId="{71CF83F7-19E2-43BA-B8EF-9A8ED879230C}" type="presParOf" srcId="{697DDA4C-E79A-45FC-90BD-758D8C803CE9}" destId="{6454F1DB-0EAF-4B6F-8452-D477ED1131D8}" srcOrd="3" destOrd="0" presId="urn:microsoft.com/office/officeart/2005/8/layout/default"/>
    <dgm:cxn modelId="{047DB0C3-5941-4357-B451-38D9F54DB2F2}" type="presParOf" srcId="{697DDA4C-E79A-45FC-90BD-758D8C803CE9}" destId="{4E6887CC-B437-45C5-8A6A-B163E9465382}" srcOrd="4" destOrd="0" presId="urn:microsoft.com/office/officeart/2005/8/layout/default"/>
    <dgm:cxn modelId="{FEC2E971-AE50-4A12-AA23-774F7B2EF6A7}" type="presParOf" srcId="{697DDA4C-E79A-45FC-90BD-758D8C803CE9}" destId="{F2478233-CAC5-4E8B-884E-A88E77E1C3DA}" srcOrd="5" destOrd="0" presId="urn:microsoft.com/office/officeart/2005/8/layout/default"/>
    <dgm:cxn modelId="{09297EF9-EBF2-40A9-AF3E-8A198F92DA12}" type="presParOf" srcId="{697DDA4C-E79A-45FC-90BD-758D8C803CE9}" destId="{76770902-8DC7-4107-AEF8-52B2DF1A2F8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25DCBA-90A5-485F-A0C5-2DDB035BE2F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82128522-8060-48EB-BCFB-B2234A0521D3}">
      <dgm:prSet phldrT="[Text]" custT="1"/>
      <dgm:spPr/>
      <dgm:t>
        <a:bodyPr/>
        <a:lstStyle/>
        <a:p>
          <a:pPr algn="ctr"/>
          <a:r>
            <a:rPr lang="en-GB" sz="1400" b="1" dirty="0"/>
            <a:t>Mail to help those with debt management</a:t>
          </a:r>
        </a:p>
      </dgm:t>
    </dgm:pt>
    <dgm:pt modelId="{BA4E5742-CA4B-4C4A-BC21-D672E43225DC}" type="parTrans" cxnId="{F553D4C7-9321-494A-A2E6-18D49F69FD56}">
      <dgm:prSet/>
      <dgm:spPr/>
      <dgm:t>
        <a:bodyPr/>
        <a:lstStyle/>
        <a:p>
          <a:endParaRPr lang="en-GB"/>
        </a:p>
      </dgm:t>
    </dgm:pt>
    <dgm:pt modelId="{F6E24FCB-6667-4C9C-ABEE-9277F324D813}" type="sibTrans" cxnId="{F553D4C7-9321-494A-A2E6-18D49F69FD56}">
      <dgm:prSet/>
      <dgm:spPr/>
      <dgm:t>
        <a:bodyPr/>
        <a:lstStyle/>
        <a:p>
          <a:endParaRPr lang="en-GB"/>
        </a:p>
      </dgm:t>
    </dgm:pt>
    <dgm:pt modelId="{1CA73302-88BC-46AC-AB42-3431F781ADBE}">
      <dgm:prSet phldrT="[Text]" custT="1"/>
      <dgm:spPr/>
      <dgm:t>
        <a:bodyPr/>
        <a:lstStyle/>
        <a:p>
          <a:pPr algn="ctr"/>
          <a:r>
            <a:rPr lang="en-GB" sz="1400" dirty="0"/>
            <a:t>Targeted to audience</a:t>
          </a:r>
        </a:p>
      </dgm:t>
    </dgm:pt>
    <dgm:pt modelId="{AC8BD5E9-B42E-47E7-9088-10C420B18CA5}" type="parTrans" cxnId="{A2B28AAE-619C-41F9-A59A-4B415FF727E0}">
      <dgm:prSet/>
      <dgm:spPr/>
      <dgm:t>
        <a:bodyPr/>
        <a:lstStyle/>
        <a:p>
          <a:endParaRPr lang="en-GB"/>
        </a:p>
      </dgm:t>
    </dgm:pt>
    <dgm:pt modelId="{28085DF0-C6A6-47BB-A903-37A176FDD3C6}" type="sibTrans" cxnId="{A2B28AAE-619C-41F9-A59A-4B415FF727E0}">
      <dgm:prSet/>
      <dgm:spPr/>
      <dgm:t>
        <a:bodyPr/>
        <a:lstStyle/>
        <a:p>
          <a:endParaRPr lang="en-GB"/>
        </a:p>
      </dgm:t>
    </dgm:pt>
    <dgm:pt modelId="{935E842C-6A0A-4F49-89A0-F86CEDB9B2EE}">
      <dgm:prSet phldrT="[Text]" custT="1"/>
      <dgm:spPr/>
      <dgm:t>
        <a:bodyPr/>
        <a:lstStyle/>
        <a:p>
          <a:pPr algn="ctr"/>
          <a:r>
            <a:rPr lang="en-GB" sz="1400" dirty="0"/>
            <a:t>Relevant messaging to support different audiences –financial needs may be more complex and require more tailored advice or products</a:t>
          </a:r>
        </a:p>
      </dgm:t>
    </dgm:pt>
    <dgm:pt modelId="{B8D21B67-0760-4AAF-AE3F-33ABA05A2978}" type="parTrans" cxnId="{1CB108B5-C71F-463E-A174-1C93560A86B1}">
      <dgm:prSet/>
      <dgm:spPr/>
      <dgm:t>
        <a:bodyPr/>
        <a:lstStyle/>
        <a:p>
          <a:endParaRPr lang="en-GB"/>
        </a:p>
      </dgm:t>
    </dgm:pt>
    <dgm:pt modelId="{85B34DD5-16DC-4CBB-B1FF-5123FD0EB47D}" type="sibTrans" cxnId="{1CB108B5-C71F-463E-A174-1C93560A86B1}">
      <dgm:prSet/>
      <dgm:spPr/>
      <dgm:t>
        <a:bodyPr/>
        <a:lstStyle/>
        <a:p>
          <a:endParaRPr lang="en-GB"/>
        </a:p>
      </dgm:t>
    </dgm:pt>
    <dgm:pt modelId="{04EA79D4-315D-4E13-864D-729E095D380E}">
      <dgm:prSet phldrT="[Text]" custT="1"/>
      <dgm:spPr/>
      <dgm:t>
        <a:bodyPr/>
        <a:lstStyle/>
        <a:p>
          <a:r>
            <a:rPr lang="en-GB" sz="1400" b="1" dirty="0"/>
            <a:t>Support local audiences</a:t>
          </a:r>
        </a:p>
      </dgm:t>
    </dgm:pt>
    <dgm:pt modelId="{D1E4709D-5630-4CB6-9045-C0432AD6D773}" type="parTrans" cxnId="{41412FDA-DAB9-450A-BD79-D62ABB84E8A9}">
      <dgm:prSet/>
      <dgm:spPr/>
      <dgm:t>
        <a:bodyPr/>
        <a:lstStyle/>
        <a:p>
          <a:endParaRPr lang="en-GB"/>
        </a:p>
      </dgm:t>
    </dgm:pt>
    <dgm:pt modelId="{88D17974-345E-45B0-AC46-E53BB84854F6}" type="sibTrans" cxnId="{41412FDA-DAB9-450A-BD79-D62ABB84E8A9}">
      <dgm:prSet/>
      <dgm:spPr/>
      <dgm:t>
        <a:bodyPr/>
        <a:lstStyle/>
        <a:p>
          <a:endParaRPr lang="en-GB"/>
        </a:p>
      </dgm:t>
    </dgm:pt>
    <dgm:pt modelId="{DB2A5A6C-D49A-484B-92FC-2A03F3BEFA50}">
      <dgm:prSet phldrT="[Text]" custT="1"/>
      <dgm:spPr/>
      <dgm:t>
        <a:bodyPr/>
        <a:lstStyle/>
        <a:p>
          <a:pPr algn="ctr"/>
          <a:r>
            <a:rPr lang="en-GB" sz="1400" dirty="0"/>
            <a:t>Door drops for reaching local areas or audiences about branches reopening or services offered</a:t>
          </a:r>
        </a:p>
      </dgm:t>
    </dgm:pt>
    <dgm:pt modelId="{6BAAE7FD-9365-4DB5-BA65-D5AF164FD0C4}" type="parTrans" cxnId="{68330170-4061-405B-AF4E-DFAFC237CF80}">
      <dgm:prSet/>
      <dgm:spPr/>
      <dgm:t>
        <a:bodyPr/>
        <a:lstStyle/>
        <a:p>
          <a:endParaRPr lang="en-GB"/>
        </a:p>
      </dgm:t>
    </dgm:pt>
    <dgm:pt modelId="{5FE4EB8E-F07A-4F4C-938F-53775E334A07}" type="sibTrans" cxnId="{68330170-4061-405B-AF4E-DFAFC237CF80}">
      <dgm:prSet/>
      <dgm:spPr/>
      <dgm:t>
        <a:bodyPr/>
        <a:lstStyle/>
        <a:p>
          <a:endParaRPr lang="en-GB"/>
        </a:p>
      </dgm:t>
    </dgm:pt>
    <dgm:pt modelId="{CFFC3774-1D38-46A1-A547-6C05468C03CB}">
      <dgm:prSet phldrT="[Text]" custT="1"/>
      <dgm:spPr/>
      <dgm:t>
        <a:bodyPr/>
        <a:lstStyle/>
        <a:p>
          <a:r>
            <a:rPr lang="en-GB" sz="1400" b="1" dirty="0"/>
            <a:t>Programmatic mail to follow up</a:t>
          </a:r>
        </a:p>
      </dgm:t>
    </dgm:pt>
    <dgm:pt modelId="{9C90730A-90A8-45CC-BE0B-9393C30B45C0}" type="parTrans" cxnId="{A291A9EE-6385-4FB5-BE88-76056CD20E1A}">
      <dgm:prSet/>
      <dgm:spPr/>
      <dgm:t>
        <a:bodyPr/>
        <a:lstStyle/>
        <a:p>
          <a:endParaRPr lang="en-GB"/>
        </a:p>
      </dgm:t>
    </dgm:pt>
    <dgm:pt modelId="{6EF1A2BC-A1DB-4665-9F73-56DA51363240}" type="sibTrans" cxnId="{A291A9EE-6385-4FB5-BE88-76056CD20E1A}">
      <dgm:prSet/>
      <dgm:spPr/>
      <dgm:t>
        <a:bodyPr/>
        <a:lstStyle/>
        <a:p>
          <a:endParaRPr lang="en-GB"/>
        </a:p>
      </dgm:t>
    </dgm:pt>
    <dgm:pt modelId="{63CA0539-A840-4B57-A8F6-02488A774B01}">
      <dgm:prSet phldrT="[Text]" custT="1"/>
      <dgm:spPr/>
      <dgm:t>
        <a:bodyPr/>
        <a:lstStyle/>
        <a:p>
          <a:pPr algn="ctr"/>
          <a:r>
            <a:rPr lang="en-GB" sz="1400" dirty="0"/>
            <a:t>Personalised letter is official - gives weight about how you responded to the crisis and helped customers. Reassure that they are in safe hands – outline detail specific measures being taken </a:t>
          </a:r>
        </a:p>
      </dgm:t>
    </dgm:pt>
    <dgm:pt modelId="{F028629F-7381-49BA-906F-6FB68CEDDF2E}" type="parTrans" cxnId="{10C159B7-F89B-4A44-BEEC-C937D770FA64}">
      <dgm:prSet/>
      <dgm:spPr/>
      <dgm:t>
        <a:bodyPr/>
        <a:lstStyle/>
        <a:p>
          <a:endParaRPr lang="en-GB"/>
        </a:p>
      </dgm:t>
    </dgm:pt>
    <dgm:pt modelId="{115614C8-56EE-402A-BC26-460A28723B3E}" type="sibTrans" cxnId="{10C159B7-F89B-4A44-BEEC-C937D770FA64}">
      <dgm:prSet/>
      <dgm:spPr/>
      <dgm:t>
        <a:bodyPr/>
        <a:lstStyle/>
        <a:p>
          <a:endParaRPr lang="en-GB"/>
        </a:p>
      </dgm:t>
    </dgm:pt>
    <dgm:pt modelId="{655EB52A-7B0E-45C0-A246-ACF35B3B895D}">
      <dgm:prSet phldrT="[Text]" custT="1"/>
      <dgm:spPr/>
      <dgm:t>
        <a:bodyPr/>
        <a:lstStyle/>
        <a:p>
          <a:r>
            <a:rPr lang="en-GB" sz="1400" b="1" dirty="0"/>
            <a:t>CRM mailing thanking for loyalty</a:t>
          </a:r>
        </a:p>
      </dgm:t>
    </dgm:pt>
    <dgm:pt modelId="{72E1121D-F3E4-45F3-A4A9-8B01DED27028}" type="parTrans" cxnId="{51CDA74C-48A2-494E-B3EE-6932C5211DFD}">
      <dgm:prSet/>
      <dgm:spPr/>
      <dgm:t>
        <a:bodyPr/>
        <a:lstStyle/>
        <a:p>
          <a:endParaRPr lang="en-GB"/>
        </a:p>
      </dgm:t>
    </dgm:pt>
    <dgm:pt modelId="{B1998A58-4AD0-441D-B0C8-F39B18DAFF93}" type="sibTrans" cxnId="{51CDA74C-48A2-494E-B3EE-6932C5211DFD}">
      <dgm:prSet/>
      <dgm:spPr/>
      <dgm:t>
        <a:bodyPr/>
        <a:lstStyle/>
        <a:p>
          <a:endParaRPr lang="en-GB"/>
        </a:p>
      </dgm:t>
    </dgm:pt>
    <dgm:pt modelId="{D3BD9049-2C0D-4CF3-9B10-11129B5E1ED5}">
      <dgm:prSet phldrT="[Text]" custT="1"/>
      <dgm:spPr/>
      <dgm:t>
        <a:bodyPr/>
        <a:lstStyle/>
        <a:p>
          <a:pPr algn="ctr"/>
          <a:r>
            <a:rPr lang="en-GB" sz="1400" b="1" dirty="0"/>
            <a:t>Support vulnerable audiences </a:t>
          </a:r>
        </a:p>
      </dgm:t>
    </dgm:pt>
    <dgm:pt modelId="{F40F2003-89D1-45CC-B303-1713038E03A4}" type="parTrans" cxnId="{2E370130-E941-4A92-9BB6-D44DC101FE7D}">
      <dgm:prSet/>
      <dgm:spPr/>
      <dgm:t>
        <a:bodyPr/>
        <a:lstStyle/>
        <a:p>
          <a:endParaRPr lang="en-GB"/>
        </a:p>
      </dgm:t>
    </dgm:pt>
    <dgm:pt modelId="{CC2B487C-BF57-4CAF-B8F2-E74B8F95323E}" type="sibTrans" cxnId="{2E370130-E941-4A92-9BB6-D44DC101FE7D}">
      <dgm:prSet/>
      <dgm:spPr/>
      <dgm:t>
        <a:bodyPr/>
        <a:lstStyle/>
        <a:p>
          <a:endParaRPr lang="en-GB"/>
        </a:p>
      </dgm:t>
    </dgm:pt>
    <dgm:pt modelId="{BA16DBEA-BD62-4DBC-BD01-2BCFB755957D}">
      <dgm:prSet phldrT="[Text]" custT="1"/>
      <dgm:spPr/>
      <dgm:t>
        <a:bodyPr/>
        <a:lstStyle/>
        <a:p>
          <a:pPr algn="ctr"/>
          <a:r>
            <a:rPr lang="en-GB" sz="1400" b="1" dirty="0"/>
            <a:t> </a:t>
          </a:r>
          <a:r>
            <a:rPr lang="en-GB" sz="1400" dirty="0"/>
            <a:t>Support vulnerable audiences as they navigate different ways of banking, promote business as usual services at branches </a:t>
          </a:r>
          <a:endParaRPr lang="en-GB" sz="1400" b="1" dirty="0"/>
        </a:p>
      </dgm:t>
    </dgm:pt>
    <dgm:pt modelId="{9F21DD1F-4E3D-49D8-A488-CBB052E7F66C}" type="parTrans" cxnId="{EBCC1845-09BC-4139-8428-4585A8164C70}">
      <dgm:prSet/>
      <dgm:spPr/>
      <dgm:t>
        <a:bodyPr/>
        <a:lstStyle/>
        <a:p>
          <a:endParaRPr lang="en-GB"/>
        </a:p>
      </dgm:t>
    </dgm:pt>
    <dgm:pt modelId="{D6670D49-163C-4243-827B-526387B42EAE}" type="sibTrans" cxnId="{EBCC1845-09BC-4139-8428-4585A8164C70}">
      <dgm:prSet/>
      <dgm:spPr/>
      <dgm:t>
        <a:bodyPr/>
        <a:lstStyle/>
        <a:p>
          <a:endParaRPr lang="en-GB"/>
        </a:p>
      </dgm:t>
    </dgm:pt>
    <dgm:pt modelId="{CEF5BD2E-497A-4C5B-9ACF-7B617B92EEC2}">
      <dgm:prSet phldrT="[Text]" custT="1"/>
      <dgm:spPr/>
      <dgm:t>
        <a:bodyPr/>
        <a:lstStyle/>
        <a:p>
          <a:pPr algn="ctr"/>
          <a:r>
            <a:rPr lang="en-GB" sz="1400" b="0" dirty="0"/>
            <a:t>Telephone or online service follow-up with tailored products or advice</a:t>
          </a:r>
        </a:p>
      </dgm:t>
    </dgm:pt>
    <dgm:pt modelId="{1B283972-DE11-43B1-992F-E4A0AE04E3C7}" type="parTrans" cxnId="{A6A68CB6-3E54-4E9C-A81F-B50778D587D0}">
      <dgm:prSet/>
      <dgm:spPr/>
      <dgm:t>
        <a:bodyPr/>
        <a:lstStyle/>
        <a:p>
          <a:endParaRPr lang="en-GB"/>
        </a:p>
      </dgm:t>
    </dgm:pt>
    <dgm:pt modelId="{02523E4E-66D9-45F0-8DFF-049CDA172C70}" type="sibTrans" cxnId="{A6A68CB6-3E54-4E9C-A81F-B50778D587D0}">
      <dgm:prSet/>
      <dgm:spPr/>
      <dgm:t>
        <a:bodyPr/>
        <a:lstStyle/>
        <a:p>
          <a:endParaRPr lang="en-GB"/>
        </a:p>
      </dgm:t>
    </dgm:pt>
    <dgm:pt modelId="{704EC371-755C-4B63-83F1-4B552059EA2E}">
      <dgm:prSet phldrT="[Text]" custT="1"/>
      <dgm:spPr/>
      <dgm:t>
        <a:bodyPr/>
        <a:lstStyle/>
        <a:p>
          <a:pPr algn="ctr"/>
          <a:r>
            <a:rPr lang="en-GB" sz="1400" b="1" dirty="0"/>
            <a:t>Business Mail</a:t>
          </a:r>
        </a:p>
      </dgm:t>
    </dgm:pt>
    <dgm:pt modelId="{2943804C-727A-49A7-94DB-B20C3EEC3AA0}" type="parTrans" cxnId="{F1C5892D-59BE-4A90-8705-CF1FED0774C5}">
      <dgm:prSet/>
      <dgm:spPr/>
      <dgm:t>
        <a:bodyPr/>
        <a:lstStyle/>
        <a:p>
          <a:endParaRPr lang="en-GB"/>
        </a:p>
      </dgm:t>
    </dgm:pt>
    <dgm:pt modelId="{99F48E92-CCCF-4148-AC66-F209363B604E}" type="sibTrans" cxnId="{F1C5892D-59BE-4A90-8705-CF1FED0774C5}">
      <dgm:prSet/>
      <dgm:spPr/>
      <dgm:t>
        <a:bodyPr/>
        <a:lstStyle/>
        <a:p>
          <a:endParaRPr lang="en-GB"/>
        </a:p>
      </dgm:t>
    </dgm:pt>
    <dgm:pt modelId="{F47E539A-2D5A-4B42-8102-7951F4F80641}">
      <dgm:prSet phldrT="[Text]" custT="1"/>
      <dgm:spPr/>
      <dgm:t>
        <a:bodyPr/>
        <a:lstStyle/>
        <a:p>
          <a:pPr algn="ctr"/>
          <a:r>
            <a:rPr lang="en-GB" sz="1400" dirty="0"/>
            <a:t>Outline any changes to terms and conditions and interest rates</a:t>
          </a:r>
        </a:p>
      </dgm:t>
    </dgm:pt>
    <dgm:pt modelId="{36E73614-4AEB-4485-AD69-006FEDE55015}" type="parTrans" cxnId="{C2CC3214-ED5D-4BBE-8990-E69550E0863C}">
      <dgm:prSet/>
      <dgm:spPr/>
      <dgm:t>
        <a:bodyPr/>
        <a:lstStyle/>
        <a:p>
          <a:endParaRPr lang="en-GB"/>
        </a:p>
      </dgm:t>
    </dgm:pt>
    <dgm:pt modelId="{0008D90D-21B8-478F-8061-C05E94C5809A}" type="sibTrans" cxnId="{C2CC3214-ED5D-4BBE-8990-E69550E0863C}">
      <dgm:prSet/>
      <dgm:spPr/>
      <dgm:t>
        <a:bodyPr/>
        <a:lstStyle/>
        <a:p>
          <a:endParaRPr lang="en-GB"/>
        </a:p>
      </dgm:t>
    </dgm:pt>
    <dgm:pt modelId="{9B38427D-BB46-4E64-85E2-4F111D2CF298}" type="pres">
      <dgm:prSet presAssocID="{F025DCBA-90A5-485F-A0C5-2DDB035BE2F2}" presName="Name0" presStyleCnt="0">
        <dgm:presLayoutVars>
          <dgm:dir/>
          <dgm:animLvl val="lvl"/>
          <dgm:resizeHandles val="exact"/>
        </dgm:presLayoutVars>
      </dgm:prSet>
      <dgm:spPr/>
    </dgm:pt>
    <dgm:pt modelId="{87E355F2-0A03-4771-9EDB-6EC378A3211E}" type="pres">
      <dgm:prSet presAssocID="{82128522-8060-48EB-BCFB-B2234A0521D3}" presName="composite" presStyleCnt="0"/>
      <dgm:spPr/>
    </dgm:pt>
    <dgm:pt modelId="{E24A32D1-AD59-42A3-ADDB-1803E1DA98D0}" type="pres">
      <dgm:prSet presAssocID="{82128522-8060-48EB-BCFB-B2234A0521D3}" presName="parTx" presStyleLbl="alignNode1" presStyleIdx="0" presStyleCnt="6">
        <dgm:presLayoutVars>
          <dgm:chMax val="0"/>
          <dgm:chPref val="0"/>
          <dgm:bulletEnabled val="1"/>
        </dgm:presLayoutVars>
      </dgm:prSet>
      <dgm:spPr/>
    </dgm:pt>
    <dgm:pt modelId="{4CD9BBEA-BEC2-4F01-8244-A3DD490F3561}" type="pres">
      <dgm:prSet presAssocID="{82128522-8060-48EB-BCFB-B2234A0521D3}" presName="desTx" presStyleLbl="alignAccFollowNode1" presStyleIdx="0" presStyleCnt="6">
        <dgm:presLayoutVars>
          <dgm:bulletEnabled val="1"/>
        </dgm:presLayoutVars>
      </dgm:prSet>
      <dgm:spPr/>
    </dgm:pt>
    <dgm:pt modelId="{32BFEE84-625C-4A00-92DE-31B804F359FB}" type="pres">
      <dgm:prSet presAssocID="{F6E24FCB-6667-4C9C-ABEE-9277F324D813}" presName="space" presStyleCnt="0"/>
      <dgm:spPr/>
    </dgm:pt>
    <dgm:pt modelId="{D15BCADC-9E0B-4C50-98BC-F8C26A2C0EE9}" type="pres">
      <dgm:prSet presAssocID="{04EA79D4-315D-4E13-864D-729E095D380E}" presName="composite" presStyleCnt="0"/>
      <dgm:spPr/>
    </dgm:pt>
    <dgm:pt modelId="{7FFAD861-3844-476F-AE2F-D03955B78FE7}" type="pres">
      <dgm:prSet presAssocID="{04EA79D4-315D-4E13-864D-729E095D380E}" presName="parTx" presStyleLbl="alignNode1" presStyleIdx="1" presStyleCnt="6">
        <dgm:presLayoutVars>
          <dgm:chMax val="0"/>
          <dgm:chPref val="0"/>
          <dgm:bulletEnabled val="1"/>
        </dgm:presLayoutVars>
      </dgm:prSet>
      <dgm:spPr/>
    </dgm:pt>
    <dgm:pt modelId="{799012C3-BFBE-47C5-90C9-C0ED60B73CAD}" type="pres">
      <dgm:prSet presAssocID="{04EA79D4-315D-4E13-864D-729E095D380E}" presName="desTx" presStyleLbl="alignAccFollowNode1" presStyleIdx="1" presStyleCnt="6">
        <dgm:presLayoutVars>
          <dgm:bulletEnabled val="1"/>
        </dgm:presLayoutVars>
      </dgm:prSet>
      <dgm:spPr/>
    </dgm:pt>
    <dgm:pt modelId="{9407341F-AC81-4343-BC5F-165A5F86F827}" type="pres">
      <dgm:prSet presAssocID="{88D17974-345E-45B0-AC46-E53BB84854F6}" presName="space" presStyleCnt="0"/>
      <dgm:spPr/>
    </dgm:pt>
    <dgm:pt modelId="{9C6A89EC-CAE6-4CBA-A153-7C8DEA78F69C}" type="pres">
      <dgm:prSet presAssocID="{D3BD9049-2C0D-4CF3-9B10-11129B5E1ED5}" presName="composite" presStyleCnt="0"/>
      <dgm:spPr/>
    </dgm:pt>
    <dgm:pt modelId="{A3ADD703-8A5E-4B3C-A63F-C159D1331252}" type="pres">
      <dgm:prSet presAssocID="{D3BD9049-2C0D-4CF3-9B10-11129B5E1ED5}" presName="parTx" presStyleLbl="alignNode1" presStyleIdx="2" presStyleCnt="6">
        <dgm:presLayoutVars>
          <dgm:chMax val="0"/>
          <dgm:chPref val="0"/>
          <dgm:bulletEnabled val="1"/>
        </dgm:presLayoutVars>
      </dgm:prSet>
      <dgm:spPr/>
    </dgm:pt>
    <dgm:pt modelId="{70ACBEA0-88A9-45C2-8F71-4FFDDF9A0933}" type="pres">
      <dgm:prSet presAssocID="{D3BD9049-2C0D-4CF3-9B10-11129B5E1ED5}" presName="desTx" presStyleLbl="alignAccFollowNode1" presStyleIdx="2" presStyleCnt="6">
        <dgm:presLayoutVars>
          <dgm:bulletEnabled val="1"/>
        </dgm:presLayoutVars>
      </dgm:prSet>
      <dgm:spPr/>
    </dgm:pt>
    <dgm:pt modelId="{C6A0FEA9-9F92-400E-9113-9E6FFC5BE718}" type="pres">
      <dgm:prSet presAssocID="{CC2B487C-BF57-4CAF-B8F2-E74B8F95323E}" presName="space" presStyleCnt="0"/>
      <dgm:spPr/>
    </dgm:pt>
    <dgm:pt modelId="{918ED9EB-A342-47D5-A0DF-466BDAA848EE}" type="pres">
      <dgm:prSet presAssocID="{CFFC3774-1D38-46A1-A547-6C05468C03CB}" presName="composite" presStyleCnt="0"/>
      <dgm:spPr/>
    </dgm:pt>
    <dgm:pt modelId="{BA2BF2EB-0CD0-4598-BAD7-D48DA73FC16F}" type="pres">
      <dgm:prSet presAssocID="{CFFC3774-1D38-46A1-A547-6C05468C03CB}" presName="parTx" presStyleLbl="alignNode1" presStyleIdx="3" presStyleCnt="6">
        <dgm:presLayoutVars>
          <dgm:chMax val="0"/>
          <dgm:chPref val="0"/>
          <dgm:bulletEnabled val="1"/>
        </dgm:presLayoutVars>
      </dgm:prSet>
      <dgm:spPr/>
    </dgm:pt>
    <dgm:pt modelId="{62BD3424-AFAD-4BFE-A480-4FC7437BBD79}" type="pres">
      <dgm:prSet presAssocID="{CFFC3774-1D38-46A1-A547-6C05468C03CB}" presName="desTx" presStyleLbl="alignAccFollowNode1" presStyleIdx="3" presStyleCnt="6">
        <dgm:presLayoutVars>
          <dgm:bulletEnabled val="1"/>
        </dgm:presLayoutVars>
      </dgm:prSet>
      <dgm:spPr/>
    </dgm:pt>
    <dgm:pt modelId="{8996A1A6-DF78-43DD-882C-59E1364CAE4C}" type="pres">
      <dgm:prSet presAssocID="{6EF1A2BC-A1DB-4665-9F73-56DA51363240}" presName="space" presStyleCnt="0"/>
      <dgm:spPr/>
    </dgm:pt>
    <dgm:pt modelId="{B12437A9-1950-41C7-9CDB-A8007BC49ED6}" type="pres">
      <dgm:prSet presAssocID="{655EB52A-7B0E-45C0-A246-ACF35B3B895D}" presName="composite" presStyleCnt="0"/>
      <dgm:spPr/>
    </dgm:pt>
    <dgm:pt modelId="{28674888-07F8-4628-A617-B3FACCCFBA93}" type="pres">
      <dgm:prSet presAssocID="{655EB52A-7B0E-45C0-A246-ACF35B3B895D}" presName="parTx" presStyleLbl="alignNode1" presStyleIdx="4" presStyleCnt="6">
        <dgm:presLayoutVars>
          <dgm:chMax val="0"/>
          <dgm:chPref val="0"/>
          <dgm:bulletEnabled val="1"/>
        </dgm:presLayoutVars>
      </dgm:prSet>
      <dgm:spPr/>
    </dgm:pt>
    <dgm:pt modelId="{B989BA14-1C2F-4BA4-B92C-334AA91F8716}" type="pres">
      <dgm:prSet presAssocID="{655EB52A-7B0E-45C0-A246-ACF35B3B895D}" presName="desTx" presStyleLbl="alignAccFollowNode1" presStyleIdx="4" presStyleCnt="6">
        <dgm:presLayoutVars>
          <dgm:bulletEnabled val="1"/>
        </dgm:presLayoutVars>
      </dgm:prSet>
      <dgm:spPr/>
    </dgm:pt>
    <dgm:pt modelId="{2479C495-4475-4553-BA30-C057F32EB04D}" type="pres">
      <dgm:prSet presAssocID="{B1998A58-4AD0-441D-B0C8-F39B18DAFF93}" presName="space" presStyleCnt="0"/>
      <dgm:spPr/>
    </dgm:pt>
    <dgm:pt modelId="{57EED5B8-7CA3-4AD0-97E6-0886970F10D8}" type="pres">
      <dgm:prSet presAssocID="{704EC371-755C-4B63-83F1-4B552059EA2E}" presName="composite" presStyleCnt="0"/>
      <dgm:spPr/>
    </dgm:pt>
    <dgm:pt modelId="{79367BF1-AC21-4FAF-A7DE-D98CE86B5FC3}" type="pres">
      <dgm:prSet presAssocID="{704EC371-755C-4B63-83F1-4B552059EA2E}" presName="parTx" presStyleLbl="alignNode1" presStyleIdx="5" presStyleCnt="6">
        <dgm:presLayoutVars>
          <dgm:chMax val="0"/>
          <dgm:chPref val="0"/>
          <dgm:bulletEnabled val="1"/>
        </dgm:presLayoutVars>
      </dgm:prSet>
      <dgm:spPr/>
    </dgm:pt>
    <dgm:pt modelId="{05BBBD8C-2067-40F6-B30A-9600F2FE48D2}" type="pres">
      <dgm:prSet presAssocID="{704EC371-755C-4B63-83F1-4B552059EA2E}" presName="desTx" presStyleLbl="alignAccFollowNode1" presStyleIdx="5" presStyleCnt="6">
        <dgm:presLayoutVars>
          <dgm:bulletEnabled val="1"/>
        </dgm:presLayoutVars>
      </dgm:prSet>
      <dgm:spPr/>
    </dgm:pt>
  </dgm:ptLst>
  <dgm:cxnLst>
    <dgm:cxn modelId="{3B0D910F-CF2B-49DD-88EC-8EF9E48BA06B}" type="presOf" srcId="{704EC371-755C-4B63-83F1-4B552059EA2E}" destId="{79367BF1-AC21-4FAF-A7DE-D98CE86B5FC3}" srcOrd="0" destOrd="0" presId="urn:microsoft.com/office/officeart/2005/8/layout/hList1"/>
    <dgm:cxn modelId="{C2CC3214-ED5D-4BBE-8990-E69550E0863C}" srcId="{704EC371-755C-4B63-83F1-4B552059EA2E}" destId="{F47E539A-2D5A-4B42-8102-7951F4F80641}" srcOrd="0" destOrd="0" parTransId="{36E73614-4AEB-4485-AD69-006FEDE55015}" sibTransId="{0008D90D-21B8-478F-8061-C05E94C5809A}"/>
    <dgm:cxn modelId="{43FD9F1C-E66C-4305-971D-822503D2543F}" type="presOf" srcId="{F025DCBA-90A5-485F-A0C5-2DDB035BE2F2}" destId="{9B38427D-BB46-4E64-85E2-4F111D2CF298}" srcOrd="0" destOrd="0" presId="urn:microsoft.com/office/officeart/2005/8/layout/hList1"/>
    <dgm:cxn modelId="{86682E1F-1821-4660-BA64-A161914627D9}" type="presOf" srcId="{CFFC3774-1D38-46A1-A547-6C05468C03CB}" destId="{BA2BF2EB-0CD0-4598-BAD7-D48DA73FC16F}" srcOrd="0" destOrd="0" presId="urn:microsoft.com/office/officeart/2005/8/layout/hList1"/>
    <dgm:cxn modelId="{F1C5892D-59BE-4A90-8705-CF1FED0774C5}" srcId="{F025DCBA-90A5-485F-A0C5-2DDB035BE2F2}" destId="{704EC371-755C-4B63-83F1-4B552059EA2E}" srcOrd="5" destOrd="0" parTransId="{2943804C-727A-49A7-94DB-B20C3EEC3AA0}" sibTransId="{99F48E92-CCCF-4148-AC66-F209363B604E}"/>
    <dgm:cxn modelId="{2E370130-E941-4A92-9BB6-D44DC101FE7D}" srcId="{F025DCBA-90A5-485F-A0C5-2DDB035BE2F2}" destId="{D3BD9049-2C0D-4CF3-9B10-11129B5E1ED5}" srcOrd="2" destOrd="0" parTransId="{F40F2003-89D1-45CC-B303-1713038E03A4}" sibTransId="{CC2B487C-BF57-4CAF-B8F2-E74B8F95323E}"/>
    <dgm:cxn modelId="{5E7B6263-F7AE-483D-9757-62FCA9E36F22}" type="presOf" srcId="{63CA0539-A840-4B57-A8F6-02488A774B01}" destId="{B989BA14-1C2F-4BA4-B92C-334AA91F8716}" srcOrd="0" destOrd="0" presId="urn:microsoft.com/office/officeart/2005/8/layout/hList1"/>
    <dgm:cxn modelId="{EBCC1845-09BC-4139-8428-4585A8164C70}" srcId="{D3BD9049-2C0D-4CF3-9B10-11129B5E1ED5}" destId="{BA16DBEA-BD62-4DBC-BD01-2BCFB755957D}" srcOrd="0" destOrd="0" parTransId="{9F21DD1F-4E3D-49D8-A488-CBB052E7F66C}" sibTransId="{D6670D49-163C-4243-827B-526387B42EAE}"/>
    <dgm:cxn modelId="{51CDA74C-48A2-494E-B3EE-6932C5211DFD}" srcId="{F025DCBA-90A5-485F-A0C5-2DDB035BE2F2}" destId="{655EB52A-7B0E-45C0-A246-ACF35B3B895D}" srcOrd="4" destOrd="0" parTransId="{72E1121D-F3E4-45F3-A4A9-8B01DED27028}" sibTransId="{B1998A58-4AD0-441D-B0C8-F39B18DAFF93}"/>
    <dgm:cxn modelId="{68330170-4061-405B-AF4E-DFAFC237CF80}" srcId="{04EA79D4-315D-4E13-864D-729E095D380E}" destId="{DB2A5A6C-D49A-484B-92FC-2A03F3BEFA50}" srcOrd="0" destOrd="0" parTransId="{6BAAE7FD-9365-4DB5-BA65-D5AF164FD0C4}" sibTransId="{5FE4EB8E-F07A-4F4C-938F-53775E334A07}"/>
    <dgm:cxn modelId="{9D7F9270-20E3-4790-953A-13E4F889832B}" type="presOf" srcId="{1CA73302-88BC-46AC-AB42-3431F781ADBE}" destId="{4CD9BBEA-BEC2-4F01-8244-A3DD490F3561}" srcOrd="0" destOrd="0" presId="urn:microsoft.com/office/officeart/2005/8/layout/hList1"/>
    <dgm:cxn modelId="{1A41B875-4B91-4A93-B4CB-C694F1A8F8E6}" type="presOf" srcId="{DB2A5A6C-D49A-484B-92FC-2A03F3BEFA50}" destId="{799012C3-BFBE-47C5-90C9-C0ED60B73CAD}" srcOrd="0" destOrd="0" presId="urn:microsoft.com/office/officeart/2005/8/layout/hList1"/>
    <dgm:cxn modelId="{68F7C083-0493-4B17-AB46-F65BED8A98D1}" type="presOf" srcId="{CEF5BD2E-497A-4C5B-9ACF-7B617B92EEC2}" destId="{62BD3424-AFAD-4BFE-A480-4FC7437BBD79}" srcOrd="0" destOrd="0" presId="urn:microsoft.com/office/officeart/2005/8/layout/hList1"/>
    <dgm:cxn modelId="{7C4D0399-31F6-47C7-B05E-FDD3932677E8}" type="presOf" srcId="{82128522-8060-48EB-BCFB-B2234A0521D3}" destId="{E24A32D1-AD59-42A3-ADDB-1803E1DA98D0}" srcOrd="0" destOrd="0" presId="urn:microsoft.com/office/officeart/2005/8/layout/hList1"/>
    <dgm:cxn modelId="{A0EDCDA7-9E19-4E1B-8587-FA21D1783E3E}" type="presOf" srcId="{D3BD9049-2C0D-4CF3-9B10-11129B5E1ED5}" destId="{A3ADD703-8A5E-4B3C-A63F-C159D1331252}" srcOrd="0" destOrd="0" presId="urn:microsoft.com/office/officeart/2005/8/layout/hList1"/>
    <dgm:cxn modelId="{A2B28AAE-619C-41F9-A59A-4B415FF727E0}" srcId="{82128522-8060-48EB-BCFB-B2234A0521D3}" destId="{1CA73302-88BC-46AC-AB42-3431F781ADBE}" srcOrd="0" destOrd="0" parTransId="{AC8BD5E9-B42E-47E7-9088-10C420B18CA5}" sibTransId="{28085DF0-C6A6-47BB-A903-37A176FDD3C6}"/>
    <dgm:cxn modelId="{AC56FDB4-5279-416F-B626-91BE338AAB74}" type="presOf" srcId="{F47E539A-2D5A-4B42-8102-7951F4F80641}" destId="{05BBBD8C-2067-40F6-B30A-9600F2FE48D2}" srcOrd="0" destOrd="0" presId="urn:microsoft.com/office/officeart/2005/8/layout/hList1"/>
    <dgm:cxn modelId="{1CB108B5-C71F-463E-A174-1C93560A86B1}" srcId="{82128522-8060-48EB-BCFB-B2234A0521D3}" destId="{935E842C-6A0A-4F49-89A0-F86CEDB9B2EE}" srcOrd="1" destOrd="0" parTransId="{B8D21B67-0760-4AAF-AE3F-33ABA05A2978}" sibTransId="{85B34DD5-16DC-4CBB-B1FF-5123FD0EB47D}"/>
    <dgm:cxn modelId="{A6A68CB6-3E54-4E9C-A81F-B50778D587D0}" srcId="{CFFC3774-1D38-46A1-A547-6C05468C03CB}" destId="{CEF5BD2E-497A-4C5B-9ACF-7B617B92EEC2}" srcOrd="0" destOrd="0" parTransId="{1B283972-DE11-43B1-992F-E4A0AE04E3C7}" sibTransId="{02523E4E-66D9-45F0-8DFF-049CDA172C70}"/>
    <dgm:cxn modelId="{10C159B7-F89B-4A44-BEEC-C937D770FA64}" srcId="{655EB52A-7B0E-45C0-A246-ACF35B3B895D}" destId="{63CA0539-A840-4B57-A8F6-02488A774B01}" srcOrd="0" destOrd="0" parTransId="{F028629F-7381-49BA-906F-6FB68CEDDF2E}" sibTransId="{115614C8-56EE-402A-BC26-460A28723B3E}"/>
    <dgm:cxn modelId="{ECCE2DC2-7CBE-44D1-8BD1-F90FD2D85005}" type="presOf" srcId="{655EB52A-7B0E-45C0-A246-ACF35B3B895D}" destId="{28674888-07F8-4628-A617-B3FACCCFBA93}" srcOrd="0" destOrd="0" presId="urn:microsoft.com/office/officeart/2005/8/layout/hList1"/>
    <dgm:cxn modelId="{F553D4C7-9321-494A-A2E6-18D49F69FD56}" srcId="{F025DCBA-90A5-485F-A0C5-2DDB035BE2F2}" destId="{82128522-8060-48EB-BCFB-B2234A0521D3}" srcOrd="0" destOrd="0" parTransId="{BA4E5742-CA4B-4C4A-BC21-D672E43225DC}" sibTransId="{F6E24FCB-6667-4C9C-ABEE-9277F324D813}"/>
    <dgm:cxn modelId="{70D034CC-C276-41B1-9801-5202974F580A}" type="presOf" srcId="{935E842C-6A0A-4F49-89A0-F86CEDB9B2EE}" destId="{4CD9BBEA-BEC2-4F01-8244-A3DD490F3561}" srcOrd="0" destOrd="1" presId="urn:microsoft.com/office/officeart/2005/8/layout/hList1"/>
    <dgm:cxn modelId="{41412FDA-DAB9-450A-BD79-D62ABB84E8A9}" srcId="{F025DCBA-90A5-485F-A0C5-2DDB035BE2F2}" destId="{04EA79D4-315D-4E13-864D-729E095D380E}" srcOrd="1" destOrd="0" parTransId="{D1E4709D-5630-4CB6-9045-C0432AD6D773}" sibTransId="{88D17974-345E-45B0-AC46-E53BB84854F6}"/>
    <dgm:cxn modelId="{A291A9EE-6385-4FB5-BE88-76056CD20E1A}" srcId="{F025DCBA-90A5-485F-A0C5-2DDB035BE2F2}" destId="{CFFC3774-1D38-46A1-A547-6C05468C03CB}" srcOrd="3" destOrd="0" parTransId="{9C90730A-90A8-45CC-BE0B-9393C30B45C0}" sibTransId="{6EF1A2BC-A1DB-4665-9F73-56DA51363240}"/>
    <dgm:cxn modelId="{75C225FA-011D-4C55-B56F-B668BB66C585}" type="presOf" srcId="{04EA79D4-315D-4E13-864D-729E095D380E}" destId="{7FFAD861-3844-476F-AE2F-D03955B78FE7}" srcOrd="0" destOrd="0" presId="urn:microsoft.com/office/officeart/2005/8/layout/hList1"/>
    <dgm:cxn modelId="{7F89D9FA-0F18-479E-A618-0145659061F9}" type="presOf" srcId="{BA16DBEA-BD62-4DBC-BD01-2BCFB755957D}" destId="{70ACBEA0-88A9-45C2-8F71-4FFDDF9A0933}" srcOrd="0" destOrd="0" presId="urn:microsoft.com/office/officeart/2005/8/layout/hList1"/>
    <dgm:cxn modelId="{2C2D3B8C-7E49-4C1E-81E2-01E881B2E8A9}" type="presParOf" srcId="{9B38427D-BB46-4E64-85E2-4F111D2CF298}" destId="{87E355F2-0A03-4771-9EDB-6EC378A3211E}" srcOrd="0" destOrd="0" presId="urn:microsoft.com/office/officeart/2005/8/layout/hList1"/>
    <dgm:cxn modelId="{F5DE9F4D-4D6C-4658-89DB-F5FA7BA78E9B}" type="presParOf" srcId="{87E355F2-0A03-4771-9EDB-6EC378A3211E}" destId="{E24A32D1-AD59-42A3-ADDB-1803E1DA98D0}" srcOrd="0" destOrd="0" presId="urn:microsoft.com/office/officeart/2005/8/layout/hList1"/>
    <dgm:cxn modelId="{80E3A55E-8F50-4888-8F56-C155AF3E41AD}" type="presParOf" srcId="{87E355F2-0A03-4771-9EDB-6EC378A3211E}" destId="{4CD9BBEA-BEC2-4F01-8244-A3DD490F3561}" srcOrd="1" destOrd="0" presId="urn:microsoft.com/office/officeart/2005/8/layout/hList1"/>
    <dgm:cxn modelId="{8C8B882C-F200-4A81-AA50-BF8192B58AA3}" type="presParOf" srcId="{9B38427D-BB46-4E64-85E2-4F111D2CF298}" destId="{32BFEE84-625C-4A00-92DE-31B804F359FB}" srcOrd="1" destOrd="0" presId="urn:microsoft.com/office/officeart/2005/8/layout/hList1"/>
    <dgm:cxn modelId="{D974F164-1598-4CE9-8556-1ADB3F5ADB08}" type="presParOf" srcId="{9B38427D-BB46-4E64-85E2-4F111D2CF298}" destId="{D15BCADC-9E0B-4C50-98BC-F8C26A2C0EE9}" srcOrd="2" destOrd="0" presId="urn:microsoft.com/office/officeart/2005/8/layout/hList1"/>
    <dgm:cxn modelId="{C70D23A9-E966-40F9-89BC-38AF0D9CA093}" type="presParOf" srcId="{D15BCADC-9E0B-4C50-98BC-F8C26A2C0EE9}" destId="{7FFAD861-3844-476F-AE2F-D03955B78FE7}" srcOrd="0" destOrd="0" presId="urn:microsoft.com/office/officeart/2005/8/layout/hList1"/>
    <dgm:cxn modelId="{A492C63E-3F33-4183-A848-995C4079C092}" type="presParOf" srcId="{D15BCADC-9E0B-4C50-98BC-F8C26A2C0EE9}" destId="{799012C3-BFBE-47C5-90C9-C0ED60B73CAD}" srcOrd="1" destOrd="0" presId="urn:microsoft.com/office/officeart/2005/8/layout/hList1"/>
    <dgm:cxn modelId="{23666EE3-F660-4B65-AE52-61242D57C58D}" type="presParOf" srcId="{9B38427D-BB46-4E64-85E2-4F111D2CF298}" destId="{9407341F-AC81-4343-BC5F-165A5F86F827}" srcOrd="3" destOrd="0" presId="urn:microsoft.com/office/officeart/2005/8/layout/hList1"/>
    <dgm:cxn modelId="{E9090578-E9EC-4F74-BB9A-0096866D20F8}" type="presParOf" srcId="{9B38427D-BB46-4E64-85E2-4F111D2CF298}" destId="{9C6A89EC-CAE6-4CBA-A153-7C8DEA78F69C}" srcOrd="4" destOrd="0" presId="urn:microsoft.com/office/officeart/2005/8/layout/hList1"/>
    <dgm:cxn modelId="{A8B52AD2-A0EE-4965-A631-BDCF839B9BC9}" type="presParOf" srcId="{9C6A89EC-CAE6-4CBA-A153-7C8DEA78F69C}" destId="{A3ADD703-8A5E-4B3C-A63F-C159D1331252}" srcOrd="0" destOrd="0" presId="urn:microsoft.com/office/officeart/2005/8/layout/hList1"/>
    <dgm:cxn modelId="{7276E0E1-8B93-4365-9FFD-A06B8DFD62B7}" type="presParOf" srcId="{9C6A89EC-CAE6-4CBA-A153-7C8DEA78F69C}" destId="{70ACBEA0-88A9-45C2-8F71-4FFDDF9A0933}" srcOrd="1" destOrd="0" presId="urn:microsoft.com/office/officeart/2005/8/layout/hList1"/>
    <dgm:cxn modelId="{423DFDEF-B794-44D7-A355-EB4DF824A306}" type="presParOf" srcId="{9B38427D-BB46-4E64-85E2-4F111D2CF298}" destId="{C6A0FEA9-9F92-400E-9113-9E6FFC5BE718}" srcOrd="5" destOrd="0" presId="urn:microsoft.com/office/officeart/2005/8/layout/hList1"/>
    <dgm:cxn modelId="{8FD4B194-C61B-4D33-A7E6-EE31B982A646}" type="presParOf" srcId="{9B38427D-BB46-4E64-85E2-4F111D2CF298}" destId="{918ED9EB-A342-47D5-A0DF-466BDAA848EE}" srcOrd="6" destOrd="0" presId="urn:microsoft.com/office/officeart/2005/8/layout/hList1"/>
    <dgm:cxn modelId="{5D4DF0B5-C0F1-4C3A-A3D2-1B0755247392}" type="presParOf" srcId="{918ED9EB-A342-47D5-A0DF-466BDAA848EE}" destId="{BA2BF2EB-0CD0-4598-BAD7-D48DA73FC16F}" srcOrd="0" destOrd="0" presId="urn:microsoft.com/office/officeart/2005/8/layout/hList1"/>
    <dgm:cxn modelId="{D7A7FE1D-229C-40EC-ADDF-3058D354EE84}" type="presParOf" srcId="{918ED9EB-A342-47D5-A0DF-466BDAA848EE}" destId="{62BD3424-AFAD-4BFE-A480-4FC7437BBD79}" srcOrd="1" destOrd="0" presId="urn:microsoft.com/office/officeart/2005/8/layout/hList1"/>
    <dgm:cxn modelId="{010FE478-2C28-4967-A0D0-A3CECAEFD609}" type="presParOf" srcId="{9B38427D-BB46-4E64-85E2-4F111D2CF298}" destId="{8996A1A6-DF78-43DD-882C-59E1364CAE4C}" srcOrd="7" destOrd="0" presId="urn:microsoft.com/office/officeart/2005/8/layout/hList1"/>
    <dgm:cxn modelId="{9B29CC4C-FBC5-4D29-92C6-F0D22D3593ED}" type="presParOf" srcId="{9B38427D-BB46-4E64-85E2-4F111D2CF298}" destId="{B12437A9-1950-41C7-9CDB-A8007BC49ED6}" srcOrd="8" destOrd="0" presId="urn:microsoft.com/office/officeart/2005/8/layout/hList1"/>
    <dgm:cxn modelId="{49F4D9E4-2294-4B69-93DE-E999CA80AC0A}" type="presParOf" srcId="{B12437A9-1950-41C7-9CDB-A8007BC49ED6}" destId="{28674888-07F8-4628-A617-B3FACCCFBA93}" srcOrd="0" destOrd="0" presId="urn:microsoft.com/office/officeart/2005/8/layout/hList1"/>
    <dgm:cxn modelId="{F73B0AB3-7AFD-4D6D-8DCA-7DB0DAE334AA}" type="presParOf" srcId="{B12437A9-1950-41C7-9CDB-A8007BC49ED6}" destId="{B989BA14-1C2F-4BA4-B92C-334AA91F8716}" srcOrd="1" destOrd="0" presId="urn:microsoft.com/office/officeart/2005/8/layout/hList1"/>
    <dgm:cxn modelId="{747161B0-C988-4A6A-98E2-D4B027252DE7}" type="presParOf" srcId="{9B38427D-BB46-4E64-85E2-4F111D2CF298}" destId="{2479C495-4475-4553-BA30-C057F32EB04D}" srcOrd="9" destOrd="0" presId="urn:microsoft.com/office/officeart/2005/8/layout/hList1"/>
    <dgm:cxn modelId="{CBBC91C6-3A2E-4B9A-85B0-B8535878004B}" type="presParOf" srcId="{9B38427D-BB46-4E64-85E2-4F111D2CF298}" destId="{57EED5B8-7CA3-4AD0-97E6-0886970F10D8}" srcOrd="10" destOrd="0" presId="urn:microsoft.com/office/officeart/2005/8/layout/hList1"/>
    <dgm:cxn modelId="{6EAB9081-1DF7-4C51-AEC8-593A5B0A1CF6}" type="presParOf" srcId="{57EED5B8-7CA3-4AD0-97E6-0886970F10D8}" destId="{79367BF1-AC21-4FAF-A7DE-D98CE86B5FC3}" srcOrd="0" destOrd="0" presId="urn:microsoft.com/office/officeart/2005/8/layout/hList1"/>
    <dgm:cxn modelId="{8DEC185F-C3F9-4ADA-9284-7A1E147B0B5C}" type="presParOf" srcId="{57EED5B8-7CA3-4AD0-97E6-0886970F10D8}" destId="{05BBBD8C-2067-40F6-B30A-9600F2FE48D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CBC4A3-EA71-4E7D-858B-3F6C05840A3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4E5AC4FC-D59A-4A53-B0A0-9B6F7A0689B9}">
      <dgm:prSet phldrT="[Text]" custT="1"/>
      <dgm:spPr/>
      <dgm:t>
        <a:bodyPr/>
        <a:lstStyle/>
        <a:p>
          <a:r>
            <a:rPr lang="en-US" sz="3200" dirty="0"/>
            <a:t>Team Expertise</a:t>
          </a:r>
        </a:p>
      </dgm:t>
    </dgm:pt>
    <dgm:pt modelId="{FA79C4AF-EBFC-4E99-B143-CA49680943D3}" type="parTrans" cxnId="{FE6A4B79-042D-43D9-92B7-B1E34F954603}">
      <dgm:prSet/>
      <dgm:spPr/>
      <dgm:t>
        <a:bodyPr/>
        <a:lstStyle/>
        <a:p>
          <a:endParaRPr lang="en-US"/>
        </a:p>
      </dgm:t>
    </dgm:pt>
    <dgm:pt modelId="{E7467E2D-EA45-4337-A595-F60CD7C14E91}" type="sibTrans" cxnId="{FE6A4B79-042D-43D9-92B7-B1E34F954603}">
      <dgm:prSet/>
      <dgm:spPr/>
      <dgm:t>
        <a:bodyPr/>
        <a:lstStyle/>
        <a:p>
          <a:endParaRPr lang="en-US"/>
        </a:p>
      </dgm:t>
    </dgm:pt>
    <dgm:pt modelId="{1C3C973B-6F34-4C6A-B768-F7E58D7E8A00}">
      <dgm:prSet phldrT="[Text]"/>
      <dgm:spPr/>
      <dgm:t>
        <a:bodyPr/>
        <a:lstStyle/>
        <a:p>
          <a:r>
            <a:rPr lang="en-US" dirty="0"/>
            <a:t>Data Planning</a:t>
          </a:r>
        </a:p>
      </dgm:t>
    </dgm:pt>
    <dgm:pt modelId="{E342527D-8140-42D9-BE15-3BA427E1E552}" type="parTrans" cxnId="{BC4226FF-E8DB-41AF-9A86-7D094F14E6AF}">
      <dgm:prSet/>
      <dgm:spPr/>
      <dgm:t>
        <a:bodyPr/>
        <a:lstStyle/>
        <a:p>
          <a:endParaRPr lang="en-US"/>
        </a:p>
      </dgm:t>
    </dgm:pt>
    <dgm:pt modelId="{A00DC688-E57C-4BDE-82A3-1DECAAE0CADF}" type="sibTrans" cxnId="{BC4226FF-E8DB-41AF-9A86-7D094F14E6AF}">
      <dgm:prSet/>
      <dgm:spPr/>
      <dgm:t>
        <a:bodyPr/>
        <a:lstStyle/>
        <a:p>
          <a:endParaRPr lang="en-US"/>
        </a:p>
      </dgm:t>
    </dgm:pt>
    <dgm:pt modelId="{F8D01CD6-B34C-4E71-A4E3-93D258701B57}">
      <dgm:prSet phldrT="[Text]"/>
      <dgm:spPr/>
      <dgm:t>
        <a:bodyPr/>
        <a:lstStyle/>
        <a:p>
          <a:r>
            <a:rPr lang="en-US" dirty="0"/>
            <a:t>Media and Communications Planning</a:t>
          </a:r>
        </a:p>
      </dgm:t>
    </dgm:pt>
    <dgm:pt modelId="{2AAF7F90-E34B-4124-BDA0-1D0F40D857B7}" type="parTrans" cxnId="{89727212-1A26-491D-9BED-1DA08EABC1A8}">
      <dgm:prSet/>
      <dgm:spPr/>
      <dgm:t>
        <a:bodyPr/>
        <a:lstStyle/>
        <a:p>
          <a:endParaRPr lang="en-US"/>
        </a:p>
      </dgm:t>
    </dgm:pt>
    <dgm:pt modelId="{378D5353-7537-4269-A696-2FAEC57C1DC3}" type="sibTrans" cxnId="{89727212-1A26-491D-9BED-1DA08EABC1A8}">
      <dgm:prSet/>
      <dgm:spPr/>
      <dgm:t>
        <a:bodyPr/>
        <a:lstStyle/>
        <a:p>
          <a:endParaRPr lang="en-US"/>
        </a:p>
      </dgm:t>
    </dgm:pt>
    <dgm:pt modelId="{D8EB6A32-7E41-4CD5-824D-834C4EBCCDF9}">
      <dgm:prSet phldrT="[Text]" custT="1"/>
      <dgm:spPr/>
      <dgm:t>
        <a:bodyPr/>
        <a:lstStyle/>
        <a:p>
          <a:r>
            <a:rPr lang="en-US" sz="3200" dirty="0"/>
            <a:t>Mail Expertise</a:t>
          </a:r>
          <a:endParaRPr lang="en-US" sz="4400" dirty="0"/>
        </a:p>
      </dgm:t>
    </dgm:pt>
    <dgm:pt modelId="{E2DDAED6-4DF7-488A-A5FC-C5A4FDEE68EC}" type="parTrans" cxnId="{64931B20-FA75-4245-B27C-D256B560B26C}">
      <dgm:prSet/>
      <dgm:spPr/>
      <dgm:t>
        <a:bodyPr/>
        <a:lstStyle/>
        <a:p>
          <a:endParaRPr lang="en-US"/>
        </a:p>
      </dgm:t>
    </dgm:pt>
    <dgm:pt modelId="{A28C9BC9-EF5A-480C-8102-B15F6B4F9F5F}" type="sibTrans" cxnId="{64931B20-FA75-4245-B27C-D256B560B26C}">
      <dgm:prSet/>
      <dgm:spPr/>
      <dgm:t>
        <a:bodyPr/>
        <a:lstStyle/>
        <a:p>
          <a:endParaRPr lang="en-US"/>
        </a:p>
      </dgm:t>
    </dgm:pt>
    <dgm:pt modelId="{5951CE93-4171-4D9A-AE98-1C2371DF0854}">
      <dgm:prSet phldrT="[Text]"/>
      <dgm:spPr/>
      <dgm:t>
        <a:bodyPr/>
        <a:lstStyle/>
        <a:p>
          <a:r>
            <a:rPr lang="en-US" dirty="0" err="1"/>
            <a:t>JICMail</a:t>
          </a:r>
          <a:endParaRPr lang="en-US" dirty="0"/>
        </a:p>
      </dgm:t>
    </dgm:pt>
    <dgm:pt modelId="{1628E198-4307-46D5-8D98-E98A23CC0F74}" type="parTrans" cxnId="{F1454C3E-0923-4E64-AA7C-795737052CEF}">
      <dgm:prSet/>
      <dgm:spPr/>
      <dgm:t>
        <a:bodyPr/>
        <a:lstStyle/>
        <a:p>
          <a:endParaRPr lang="en-US"/>
        </a:p>
      </dgm:t>
    </dgm:pt>
    <dgm:pt modelId="{46AF5F38-1974-4644-9294-C5835604D8B1}" type="sibTrans" cxnId="{F1454C3E-0923-4E64-AA7C-795737052CEF}">
      <dgm:prSet/>
      <dgm:spPr/>
      <dgm:t>
        <a:bodyPr/>
        <a:lstStyle/>
        <a:p>
          <a:endParaRPr lang="en-US"/>
        </a:p>
      </dgm:t>
    </dgm:pt>
    <dgm:pt modelId="{1176EED5-0318-4987-BA4F-73134D17A338}">
      <dgm:prSet phldrT="[Text]"/>
      <dgm:spPr/>
      <dgm:t>
        <a:bodyPr/>
        <a:lstStyle/>
        <a:p>
          <a:r>
            <a:rPr lang="en-US" dirty="0"/>
            <a:t>Market leading bespoke research</a:t>
          </a:r>
        </a:p>
      </dgm:t>
    </dgm:pt>
    <dgm:pt modelId="{687CD92A-A258-4FDD-BBF9-D12B5DC604B9}" type="parTrans" cxnId="{D0D21FB7-DD41-46DB-932C-F83540115CF6}">
      <dgm:prSet/>
      <dgm:spPr/>
      <dgm:t>
        <a:bodyPr/>
        <a:lstStyle/>
        <a:p>
          <a:endParaRPr lang="en-US"/>
        </a:p>
      </dgm:t>
    </dgm:pt>
    <dgm:pt modelId="{A276E0CF-2FB7-4332-B267-33494C3C209D}" type="sibTrans" cxnId="{D0D21FB7-DD41-46DB-932C-F83540115CF6}">
      <dgm:prSet/>
      <dgm:spPr/>
      <dgm:t>
        <a:bodyPr/>
        <a:lstStyle/>
        <a:p>
          <a:endParaRPr lang="en-US"/>
        </a:p>
      </dgm:t>
    </dgm:pt>
    <dgm:pt modelId="{C82A9E39-B073-4856-B56A-FAA1507DDFB7}">
      <dgm:prSet phldrT="[Text]"/>
      <dgm:spPr/>
      <dgm:t>
        <a:bodyPr/>
        <a:lstStyle/>
        <a:p>
          <a:r>
            <a:rPr lang="en-US" dirty="0"/>
            <a:t>Research and Insight</a:t>
          </a:r>
        </a:p>
      </dgm:t>
    </dgm:pt>
    <dgm:pt modelId="{0F13559A-0C4B-4006-BFC7-B6868E4EA547}" type="parTrans" cxnId="{E2DB5C25-42B8-4BD5-83E2-5D5C019C8AB7}">
      <dgm:prSet/>
      <dgm:spPr/>
      <dgm:t>
        <a:bodyPr/>
        <a:lstStyle/>
        <a:p>
          <a:endParaRPr lang="en-US"/>
        </a:p>
      </dgm:t>
    </dgm:pt>
    <dgm:pt modelId="{A696ED09-DDB7-4FA3-AC8C-DAE7C97064FC}" type="sibTrans" cxnId="{E2DB5C25-42B8-4BD5-83E2-5D5C019C8AB7}">
      <dgm:prSet/>
      <dgm:spPr/>
      <dgm:t>
        <a:bodyPr/>
        <a:lstStyle/>
        <a:p>
          <a:endParaRPr lang="en-US"/>
        </a:p>
      </dgm:t>
    </dgm:pt>
    <dgm:pt modelId="{B573784B-3E13-4E41-B12E-D094F17EDD0C}">
      <dgm:prSet phldrT="[Text]"/>
      <dgm:spPr/>
      <dgm:t>
        <a:bodyPr/>
        <a:lstStyle/>
        <a:p>
          <a:r>
            <a:rPr lang="en-US" dirty="0"/>
            <a:t>Business development</a:t>
          </a:r>
        </a:p>
      </dgm:t>
    </dgm:pt>
    <dgm:pt modelId="{98729740-4F19-423E-81E2-983181ACD261}" type="parTrans" cxnId="{89151C3C-B408-4C05-9A12-2BB648510942}">
      <dgm:prSet/>
      <dgm:spPr/>
      <dgm:t>
        <a:bodyPr/>
        <a:lstStyle/>
        <a:p>
          <a:endParaRPr lang="en-US"/>
        </a:p>
      </dgm:t>
    </dgm:pt>
    <dgm:pt modelId="{847365B8-AB12-4ACB-9EBA-E5C68E61F5DE}" type="sibTrans" cxnId="{89151C3C-B408-4C05-9A12-2BB648510942}">
      <dgm:prSet/>
      <dgm:spPr/>
      <dgm:t>
        <a:bodyPr/>
        <a:lstStyle/>
        <a:p>
          <a:endParaRPr lang="en-US"/>
        </a:p>
      </dgm:t>
    </dgm:pt>
    <dgm:pt modelId="{372890D0-2AF4-45D0-9A65-2D01929262E5}">
      <dgm:prSet phldrT="[Text]"/>
      <dgm:spPr/>
      <dgm:t>
        <a:bodyPr/>
        <a:lstStyle/>
        <a:p>
          <a:r>
            <a:rPr lang="en-US" dirty="0"/>
            <a:t>Key industry tools – TGI, WARC, Mintel, Touchpoints</a:t>
          </a:r>
        </a:p>
      </dgm:t>
    </dgm:pt>
    <dgm:pt modelId="{67D5023D-E700-464F-BDFC-E8B4ECBD0963}" type="parTrans" cxnId="{4EF09286-7DD6-4A25-9032-C8DDFFDAFE7A}">
      <dgm:prSet/>
      <dgm:spPr/>
      <dgm:t>
        <a:bodyPr/>
        <a:lstStyle/>
        <a:p>
          <a:endParaRPr lang="en-US"/>
        </a:p>
      </dgm:t>
    </dgm:pt>
    <dgm:pt modelId="{523D71D4-A31F-4F0E-8222-A37428C48329}" type="sibTrans" cxnId="{4EF09286-7DD6-4A25-9032-C8DDFFDAFE7A}">
      <dgm:prSet/>
      <dgm:spPr/>
      <dgm:t>
        <a:bodyPr/>
        <a:lstStyle/>
        <a:p>
          <a:endParaRPr lang="en-US"/>
        </a:p>
      </dgm:t>
    </dgm:pt>
    <dgm:pt modelId="{013F89C2-4222-40D0-80E9-F99BD1E617AC}">
      <dgm:prSet phldrT="[Text]"/>
      <dgm:spPr/>
      <dgm:t>
        <a:bodyPr/>
        <a:lstStyle/>
        <a:p>
          <a:r>
            <a:rPr lang="en-US" dirty="0"/>
            <a:t>Industry partnerships – DMA, IPA, D&amp;AD</a:t>
          </a:r>
        </a:p>
      </dgm:t>
    </dgm:pt>
    <dgm:pt modelId="{853F1609-713A-4DFA-83DF-0ED2C988CE53}" type="parTrans" cxnId="{ED7A18B0-6B70-4717-963B-82DF3556C91D}">
      <dgm:prSet/>
      <dgm:spPr/>
      <dgm:t>
        <a:bodyPr/>
        <a:lstStyle/>
        <a:p>
          <a:endParaRPr lang="en-US"/>
        </a:p>
      </dgm:t>
    </dgm:pt>
    <dgm:pt modelId="{0974C6EF-ABB0-4FED-9CE5-AA8533640064}" type="sibTrans" cxnId="{ED7A18B0-6B70-4717-963B-82DF3556C91D}">
      <dgm:prSet/>
      <dgm:spPr/>
      <dgm:t>
        <a:bodyPr/>
        <a:lstStyle/>
        <a:p>
          <a:endParaRPr lang="en-US"/>
        </a:p>
      </dgm:t>
    </dgm:pt>
    <dgm:pt modelId="{0499BC91-06E5-409B-9A96-66B4657DDD9A}">
      <dgm:prSet phldrT="[Text]"/>
      <dgm:spPr/>
      <dgm:t>
        <a:bodyPr/>
        <a:lstStyle/>
        <a:p>
          <a:r>
            <a:rPr lang="en-US" dirty="0"/>
            <a:t>Case studies and creative best practice library</a:t>
          </a:r>
        </a:p>
      </dgm:t>
    </dgm:pt>
    <dgm:pt modelId="{75800906-9768-40A2-AB42-4B1C2F6089F9}" type="parTrans" cxnId="{BA67A8AA-83B4-4793-9E70-C508EB8DA61D}">
      <dgm:prSet/>
      <dgm:spPr/>
      <dgm:t>
        <a:bodyPr/>
        <a:lstStyle/>
        <a:p>
          <a:endParaRPr lang="en-US"/>
        </a:p>
      </dgm:t>
    </dgm:pt>
    <dgm:pt modelId="{99C40B98-0524-487B-9125-27900BF20732}" type="sibTrans" cxnId="{BA67A8AA-83B4-4793-9E70-C508EB8DA61D}">
      <dgm:prSet/>
      <dgm:spPr/>
      <dgm:t>
        <a:bodyPr/>
        <a:lstStyle/>
        <a:p>
          <a:endParaRPr lang="en-US"/>
        </a:p>
      </dgm:t>
    </dgm:pt>
    <dgm:pt modelId="{5427E524-40D7-4F48-8D89-DCCBA337ACC0}" type="pres">
      <dgm:prSet presAssocID="{63CBC4A3-EA71-4E7D-858B-3F6C05840A3D}" presName="theList" presStyleCnt="0">
        <dgm:presLayoutVars>
          <dgm:dir/>
          <dgm:animLvl val="lvl"/>
          <dgm:resizeHandles val="exact"/>
        </dgm:presLayoutVars>
      </dgm:prSet>
      <dgm:spPr/>
    </dgm:pt>
    <dgm:pt modelId="{67DB8B82-BEFB-46C7-80DB-EDEBD27086AF}" type="pres">
      <dgm:prSet presAssocID="{4E5AC4FC-D59A-4A53-B0A0-9B6F7A0689B9}" presName="compNode" presStyleCnt="0"/>
      <dgm:spPr/>
    </dgm:pt>
    <dgm:pt modelId="{8EC47658-38CF-4D28-85B4-38E7D2C3BA95}" type="pres">
      <dgm:prSet presAssocID="{4E5AC4FC-D59A-4A53-B0A0-9B6F7A0689B9}" presName="aNode" presStyleLbl="bgShp" presStyleIdx="0" presStyleCnt="2"/>
      <dgm:spPr/>
    </dgm:pt>
    <dgm:pt modelId="{B6F48542-BACB-49D4-8ED2-919D2F0C8FE5}" type="pres">
      <dgm:prSet presAssocID="{4E5AC4FC-D59A-4A53-B0A0-9B6F7A0689B9}" presName="textNode" presStyleLbl="bgShp" presStyleIdx="0" presStyleCnt="2"/>
      <dgm:spPr/>
    </dgm:pt>
    <dgm:pt modelId="{A3767ED3-5C51-42CE-AD4D-C84A03840BDE}" type="pres">
      <dgm:prSet presAssocID="{4E5AC4FC-D59A-4A53-B0A0-9B6F7A0689B9}" presName="compChildNode" presStyleCnt="0"/>
      <dgm:spPr/>
    </dgm:pt>
    <dgm:pt modelId="{B654E1A5-78D0-44CC-8A20-7A9D1E241957}" type="pres">
      <dgm:prSet presAssocID="{4E5AC4FC-D59A-4A53-B0A0-9B6F7A0689B9}" presName="theInnerList" presStyleCnt="0"/>
      <dgm:spPr/>
    </dgm:pt>
    <dgm:pt modelId="{8719543E-9260-4FC2-89DF-6D824E4F6C00}" type="pres">
      <dgm:prSet presAssocID="{F8D01CD6-B34C-4E71-A4E3-93D258701B57}" presName="childNode" presStyleLbl="node1" presStyleIdx="0" presStyleCnt="9">
        <dgm:presLayoutVars>
          <dgm:bulletEnabled val="1"/>
        </dgm:presLayoutVars>
      </dgm:prSet>
      <dgm:spPr/>
    </dgm:pt>
    <dgm:pt modelId="{E3E813C9-7852-4DF3-B700-99595ED8BA30}" type="pres">
      <dgm:prSet presAssocID="{F8D01CD6-B34C-4E71-A4E3-93D258701B57}" presName="aSpace2" presStyleCnt="0"/>
      <dgm:spPr/>
    </dgm:pt>
    <dgm:pt modelId="{9F6D411C-EF6D-44A7-A63A-AABB702D4B9D}" type="pres">
      <dgm:prSet presAssocID="{1C3C973B-6F34-4C6A-B768-F7E58D7E8A00}" presName="childNode" presStyleLbl="node1" presStyleIdx="1" presStyleCnt="9">
        <dgm:presLayoutVars>
          <dgm:bulletEnabled val="1"/>
        </dgm:presLayoutVars>
      </dgm:prSet>
      <dgm:spPr/>
    </dgm:pt>
    <dgm:pt modelId="{9CF5883A-41F8-4372-AE20-3E4674FE8BFB}" type="pres">
      <dgm:prSet presAssocID="{1C3C973B-6F34-4C6A-B768-F7E58D7E8A00}" presName="aSpace2" presStyleCnt="0"/>
      <dgm:spPr/>
    </dgm:pt>
    <dgm:pt modelId="{E0BA9E24-F421-46CB-A766-E379F862F4CB}" type="pres">
      <dgm:prSet presAssocID="{C82A9E39-B073-4856-B56A-FAA1507DDFB7}" presName="childNode" presStyleLbl="node1" presStyleIdx="2" presStyleCnt="9">
        <dgm:presLayoutVars>
          <dgm:bulletEnabled val="1"/>
        </dgm:presLayoutVars>
      </dgm:prSet>
      <dgm:spPr/>
    </dgm:pt>
    <dgm:pt modelId="{4AFE103E-9273-49BC-8432-FD26A753AC15}" type="pres">
      <dgm:prSet presAssocID="{C82A9E39-B073-4856-B56A-FAA1507DDFB7}" presName="aSpace2" presStyleCnt="0"/>
      <dgm:spPr/>
    </dgm:pt>
    <dgm:pt modelId="{E6849E26-BDDA-45BC-873E-82B8A9CCEFFA}" type="pres">
      <dgm:prSet presAssocID="{B573784B-3E13-4E41-B12E-D094F17EDD0C}" presName="childNode" presStyleLbl="node1" presStyleIdx="3" presStyleCnt="9">
        <dgm:presLayoutVars>
          <dgm:bulletEnabled val="1"/>
        </dgm:presLayoutVars>
      </dgm:prSet>
      <dgm:spPr/>
    </dgm:pt>
    <dgm:pt modelId="{62731188-2290-44E0-8CC1-216203A23415}" type="pres">
      <dgm:prSet presAssocID="{4E5AC4FC-D59A-4A53-B0A0-9B6F7A0689B9}" presName="aSpace" presStyleCnt="0"/>
      <dgm:spPr/>
    </dgm:pt>
    <dgm:pt modelId="{379D0F7E-98ED-45D6-A450-9A2347358809}" type="pres">
      <dgm:prSet presAssocID="{D8EB6A32-7E41-4CD5-824D-834C4EBCCDF9}" presName="compNode" presStyleCnt="0"/>
      <dgm:spPr/>
    </dgm:pt>
    <dgm:pt modelId="{6B379041-CC11-4738-A800-3076D7D3850D}" type="pres">
      <dgm:prSet presAssocID="{D8EB6A32-7E41-4CD5-824D-834C4EBCCDF9}" presName="aNode" presStyleLbl="bgShp" presStyleIdx="1" presStyleCnt="2"/>
      <dgm:spPr/>
    </dgm:pt>
    <dgm:pt modelId="{B46E2BB4-50A1-4443-AF03-8ACD02561510}" type="pres">
      <dgm:prSet presAssocID="{D8EB6A32-7E41-4CD5-824D-834C4EBCCDF9}" presName="textNode" presStyleLbl="bgShp" presStyleIdx="1" presStyleCnt="2"/>
      <dgm:spPr/>
    </dgm:pt>
    <dgm:pt modelId="{6EA75B59-488F-48FF-BB8A-EDCCF16D810C}" type="pres">
      <dgm:prSet presAssocID="{D8EB6A32-7E41-4CD5-824D-834C4EBCCDF9}" presName="compChildNode" presStyleCnt="0"/>
      <dgm:spPr/>
    </dgm:pt>
    <dgm:pt modelId="{2A0A5276-B836-4BC7-AAA7-5A0FA8090E3C}" type="pres">
      <dgm:prSet presAssocID="{D8EB6A32-7E41-4CD5-824D-834C4EBCCDF9}" presName="theInnerList" presStyleCnt="0"/>
      <dgm:spPr/>
    </dgm:pt>
    <dgm:pt modelId="{9822FBF0-9FC5-4C6D-B597-3EC7F16F2D83}" type="pres">
      <dgm:prSet presAssocID="{5951CE93-4171-4D9A-AE98-1C2371DF0854}" presName="childNode" presStyleLbl="node1" presStyleIdx="4" presStyleCnt="9">
        <dgm:presLayoutVars>
          <dgm:bulletEnabled val="1"/>
        </dgm:presLayoutVars>
      </dgm:prSet>
      <dgm:spPr/>
    </dgm:pt>
    <dgm:pt modelId="{717E9CA2-22B1-4379-AE4E-49937DA7DB8C}" type="pres">
      <dgm:prSet presAssocID="{5951CE93-4171-4D9A-AE98-1C2371DF0854}" presName="aSpace2" presStyleCnt="0"/>
      <dgm:spPr/>
    </dgm:pt>
    <dgm:pt modelId="{CE146C60-7748-4E0C-ADFA-731083ECE746}" type="pres">
      <dgm:prSet presAssocID="{1176EED5-0318-4987-BA4F-73134D17A338}" presName="childNode" presStyleLbl="node1" presStyleIdx="5" presStyleCnt="9">
        <dgm:presLayoutVars>
          <dgm:bulletEnabled val="1"/>
        </dgm:presLayoutVars>
      </dgm:prSet>
      <dgm:spPr/>
    </dgm:pt>
    <dgm:pt modelId="{1BCDCEE4-9383-40C1-9552-4CC20C776C9F}" type="pres">
      <dgm:prSet presAssocID="{1176EED5-0318-4987-BA4F-73134D17A338}" presName="aSpace2" presStyleCnt="0"/>
      <dgm:spPr/>
    </dgm:pt>
    <dgm:pt modelId="{E8DB5546-931C-4308-835A-D53D57687F08}" type="pres">
      <dgm:prSet presAssocID="{372890D0-2AF4-45D0-9A65-2D01929262E5}" presName="childNode" presStyleLbl="node1" presStyleIdx="6" presStyleCnt="9">
        <dgm:presLayoutVars>
          <dgm:bulletEnabled val="1"/>
        </dgm:presLayoutVars>
      </dgm:prSet>
      <dgm:spPr/>
    </dgm:pt>
    <dgm:pt modelId="{48229647-65DA-4F73-802D-CDECE10BCCE4}" type="pres">
      <dgm:prSet presAssocID="{372890D0-2AF4-45D0-9A65-2D01929262E5}" presName="aSpace2" presStyleCnt="0"/>
      <dgm:spPr/>
    </dgm:pt>
    <dgm:pt modelId="{183F74F9-FF1C-4519-8F66-09DCA01AA40A}" type="pres">
      <dgm:prSet presAssocID="{0499BC91-06E5-409B-9A96-66B4657DDD9A}" presName="childNode" presStyleLbl="node1" presStyleIdx="7" presStyleCnt="9">
        <dgm:presLayoutVars>
          <dgm:bulletEnabled val="1"/>
        </dgm:presLayoutVars>
      </dgm:prSet>
      <dgm:spPr/>
    </dgm:pt>
    <dgm:pt modelId="{E320941D-1FEE-490E-926A-A5E0BB107B96}" type="pres">
      <dgm:prSet presAssocID="{0499BC91-06E5-409B-9A96-66B4657DDD9A}" presName="aSpace2" presStyleCnt="0"/>
      <dgm:spPr/>
    </dgm:pt>
    <dgm:pt modelId="{10CA39AC-2857-4D49-A38A-EB8F8C4B5DB7}" type="pres">
      <dgm:prSet presAssocID="{013F89C2-4222-40D0-80E9-F99BD1E617AC}" presName="childNode" presStyleLbl="node1" presStyleIdx="8" presStyleCnt="9">
        <dgm:presLayoutVars>
          <dgm:bulletEnabled val="1"/>
        </dgm:presLayoutVars>
      </dgm:prSet>
      <dgm:spPr/>
    </dgm:pt>
  </dgm:ptLst>
  <dgm:cxnLst>
    <dgm:cxn modelId="{8008F707-5E61-4E4E-A082-F9ECF9C83932}" type="presOf" srcId="{63CBC4A3-EA71-4E7D-858B-3F6C05840A3D}" destId="{5427E524-40D7-4F48-8D89-DCCBA337ACC0}" srcOrd="0" destOrd="0" presId="urn:microsoft.com/office/officeart/2005/8/layout/lProcess2"/>
    <dgm:cxn modelId="{89727212-1A26-491D-9BED-1DA08EABC1A8}" srcId="{4E5AC4FC-D59A-4A53-B0A0-9B6F7A0689B9}" destId="{F8D01CD6-B34C-4E71-A4E3-93D258701B57}" srcOrd="0" destOrd="0" parTransId="{2AAF7F90-E34B-4124-BDA0-1D0F40D857B7}" sibTransId="{378D5353-7537-4269-A696-2FAEC57C1DC3}"/>
    <dgm:cxn modelId="{64931B20-FA75-4245-B27C-D256B560B26C}" srcId="{63CBC4A3-EA71-4E7D-858B-3F6C05840A3D}" destId="{D8EB6A32-7E41-4CD5-824D-834C4EBCCDF9}" srcOrd="1" destOrd="0" parTransId="{E2DDAED6-4DF7-488A-A5FC-C5A4FDEE68EC}" sibTransId="{A28C9BC9-EF5A-480C-8102-B15F6B4F9F5F}"/>
    <dgm:cxn modelId="{E2DB5C25-42B8-4BD5-83E2-5D5C019C8AB7}" srcId="{4E5AC4FC-D59A-4A53-B0A0-9B6F7A0689B9}" destId="{C82A9E39-B073-4856-B56A-FAA1507DDFB7}" srcOrd="2" destOrd="0" parTransId="{0F13559A-0C4B-4006-BFC7-B6868E4EA547}" sibTransId="{A696ED09-DDB7-4FA3-AC8C-DAE7C97064FC}"/>
    <dgm:cxn modelId="{89151C3C-B408-4C05-9A12-2BB648510942}" srcId="{4E5AC4FC-D59A-4A53-B0A0-9B6F7A0689B9}" destId="{B573784B-3E13-4E41-B12E-D094F17EDD0C}" srcOrd="3" destOrd="0" parTransId="{98729740-4F19-423E-81E2-983181ACD261}" sibTransId="{847365B8-AB12-4ACB-9EBA-E5C68E61F5DE}"/>
    <dgm:cxn modelId="{F1454C3E-0923-4E64-AA7C-795737052CEF}" srcId="{D8EB6A32-7E41-4CD5-824D-834C4EBCCDF9}" destId="{5951CE93-4171-4D9A-AE98-1C2371DF0854}" srcOrd="0" destOrd="0" parTransId="{1628E198-4307-46D5-8D98-E98A23CC0F74}" sibTransId="{46AF5F38-1974-4644-9294-C5835604D8B1}"/>
    <dgm:cxn modelId="{04A21B44-25DE-4930-989A-75D61A6B5BDE}" type="presOf" srcId="{1C3C973B-6F34-4C6A-B768-F7E58D7E8A00}" destId="{9F6D411C-EF6D-44A7-A63A-AABB702D4B9D}" srcOrd="0" destOrd="0" presId="urn:microsoft.com/office/officeart/2005/8/layout/lProcess2"/>
    <dgm:cxn modelId="{12103047-9170-4E4F-B5BE-917B4782286D}" type="presOf" srcId="{D8EB6A32-7E41-4CD5-824D-834C4EBCCDF9}" destId="{6B379041-CC11-4738-A800-3076D7D3850D}" srcOrd="0" destOrd="0" presId="urn:microsoft.com/office/officeart/2005/8/layout/lProcess2"/>
    <dgm:cxn modelId="{123DC549-79D1-4B81-9C9E-3E72A02DB9C4}" type="presOf" srcId="{4E5AC4FC-D59A-4A53-B0A0-9B6F7A0689B9}" destId="{B6F48542-BACB-49D4-8ED2-919D2F0C8FE5}" srcOrd="1" destOrd="0" presId="urn:microsoft.com/office/officeart/2005/8/layout/lProcess2"/>
    <dgm:cxn modelId="{E7771D4C-F11D-4119-A414-FB6B9B5DDF3C}" type="presOf" srcId="{0499BC91-06E5-409B-9A96-66B4657DDD9A}" destId="{183F74F9-FF1C-4519-8F66-09DCA01AA40A}" srcOrd="0" destOrd="0" presId="urn:microsoft.com/office/officeart/2005/8/layout/lProcess2"/>
    <dgm:cxn modelId="{FE6A4B79-042D-43D9-92B7-B1E34F954603}" srcId="{63CBC4A3-EA71-4E7D-858B-3F6C05840A3D}" destId="{4E5AC4FC-D59A-4A53-B0A0-9B6F7A0689B9}" srcOrd="0" destOrd="0" parTransId="{FA79C4AF-EBFC-4E99-B143-CA49680943D3}" sibTransId="{E7467E2D-EA45-4337-A595-F60CD7C14E91}"/>
    <dgm:cxn modelId="{DF8A3986-C359-4C3E-97C1-3A8D23071B17}" type="presOf" srcId="{1176EED5-0318-4987-BA4F-73134D17A338}" destId="{CE146C60-7748-4E0C-ADFA-731083ECE746}" srcOrd="0" destOrd="0" presId="urn:microsoft.com/office/officeart/2005/8/layout/lProcess2"/>
    <dgm:cxn modelId="{4EF09286-7DD6-4A25-9032-C8DDFFDAFE7A}" srcId="{D8EB6A32-7E41-4CD5-824D-834C4EBCCDF9}" destId="{372890D0-2AF4-45D0-9A65-2D01929262E5}" srcOrd="2" destOrd="0" parTransId="{67D5023D-E700-464F-BDFC-E8B4ECBD0963}" sibTransId="{523D71D4-A31F-4F0E-8222-A37428C48329}"/>
    <dgm:cxn modelId="{E7FB1E8A-7290-45B1-8611-A601EB4D07CC}" type="presOf" srcId="{F8D01CD6-B34C-4E71-A4E3-93D258701B57}" destId="{8719543E-9260-4FC2-89DF-6D824E4F6C00}" srcOrd="0" destOrd="0" presId="urn:microsoft.com/office/officeart/2005/8/layout/lProcess2"/>
    <dgm:cxn modelId="{7274838C-1A8B-4E2D-A058-33C9BF97873B}" type="presOf" srcId="{B573784B-3E13-4E41-B12E-D094F17EDD0C}" destId="{E6849E26-BDDA-45BC-873E-82B8A9CCEFFA}" srcOrd="0" destOrd="0" presId="urn:microsoft.com/office/officeart/2005/8/layout/lProcess2"/>
    <dgm:cxn modelId="{1884EC95-2271-4117-A0B8-65DA7AB8AB31}" type="presOf" srcId="{013F89C2-4222-40D0-80E9-F99BD1E617AC}" destId="{10CA39AC-2857-4D49-A38A-EB8F8C4B5DB7}" srcOrd="0" destOrd="0" presId="urn:microsoft.com/office/officeart/2005/8/layout/lProcess2"/>
    <dgm:cxn modelId="{1567F199-0665-40F8-A8DC-3FDBBEF97333}" type="presOf" srcId="{4E5AC4FC-D59A-4A53-B0A0-9B6F7A0689B9}" destId="{8EC47658-38CF-4D28-85B4-38E7D2C3BA95}" srcOrd="0" destOrd="0" presId="urn:microsoft.com/office/officeart/2005/8/layout/lProcess2"/>
    <dgm:cxn modelId="{E8379AA6-570E-44DF-B11C-1617093693B5}" type="presOf" srcId="{372890D0-2AF4-45D0-9A65-2D01929262E5}" destId="{E8DB5546-931C-4308-835A-D53D57687F08}" srcOrd="0" destOrd="0" presId="urn:microsoft.com/office/officeart/2005/8/layout/lProcess2"/>
    <dgm:cxn modelId="{BA67A8AA-83B4-4793-9E70-C508EB8DA61D}" srcId="{D8EB6A32-7E41-4CD5-824D-834C4EBCCDF9}" destId="{0499BC91-06E5-409B-9A96-66B4657DDD9A}" srcOrd="3" destOrd="0" parTransId="{75800906-9768-40A2-AB42-4B1C2F6089F9}" sibTransId="{99C40B98-0524-487B-9125-27900BF20732}"/>
    <dgm:cxn modelId="{ED7A18B0-6B70-4717-963B-82DF3556C91D}" srcId="{D8EB6A32-7E41-4CD5-824D-834C4EBCCDF9}" destId="{013F89C2-4222-40D0-80E9-F99BD1E617AC}" srcOrd="4" destOrd="0" parTransId="{853F1609-713A-4DFA-83DF-0ED2C988CE53}" sibTransId="{0974C6EF-ABB0-4FED-9CE5-AA8533640064}"/>
    <dgm:cxn modelId="{D0D21FB7-DD41-46DB-932C-F83540115CF6}" srcId="{D8EB6A32-7E41-4CD5-824D-834C4EBCCDF9}" destId="{1176EED5-0318-4987-BA4F-73134D17A338}" srcOrd="1" destOrd="0" parTransId="{687CD92A-A258-4FDD-BBF9-D12B5DC604B9}" sibTransId="{A276E0CF-2FB7-4332-B267-33494C3C209D}"/>
    <dgm:cxn modelId="{7FF0E4B9-B1ED-4BF6-B1FF-1956F430AC59}" type="presOf" srcId="{C82A9E39-B073-4856-B56A-FAA1507DDFB7}" destId="{E0BA9E24-F421-46CB-A766-E379F862F4CB}" srcOrd="0" destOrd="0" presId="urn:microsoft.com/office/officeart/2005/8/layout/lProcess2"/>
    <dgm:cxn modelId="{76E2BFEA-1C1E-4DFF-8B5F-8DE7CF82AF52}" type="presOf" srcId="{5951CE93-4171-4D9A-AE98-1C2371DF0854}" destId="{9822FBF0-9FC5-4C6D-B597-3EC7F16F2D83}" srcOrd="0" destOrd="0" presId="urn:microsoft.com/office/officeart/2005/8/layout/lProcess2"/>
    <dgm:cxn modelId="{FF9039F6-92F9-496F-8B76-AA83C5436B94}" type="presOf" srcId="{D8EB6A32-7E41-4CD5-824D-834C4EBCCDF9}" destId="{B46E2BB4-50A1-4443-AF03-8ACD02561510}" srcOrd="1" destOrd="0" presId="urn:microsoft.com/office/officeart/2005/8/layout/lProcess2"/>
    <dgm:cxn modelId="{BC4226FF-E8DB-41AF-9A86-7D094F14E6AF}" srcId="{4E5AC4FC-D59A-4A53-B0A0-9B6F7A0689B9}" destId="{1C3C973B-6F34-4C6A-B768-F7E58D7E8A00}" srcOrd="1" destOrd="0" parTransId="{E342527D-8140-42D9-BE15-3BA427E1E552}" sibTransId="{A00DC688-E57C-4BDE-82A3-1DECAAE0CADF}"/>
    <dgm:cxn modelId="{6C20C9A5-AF4A-4206-95DF-58671FC9DA39}" type="presParOf" srcId="{5427E524-40D7-4F48-8D89-DCCBA337ACC0}" destId="{67DB8B82-BEFB-46C7-80DB-EDEBD27086AF}" srcOrd="0" destOrd="0" presId="urn:microsoft.com/office/officeart/2005/8/layout/lProcess2"/>
    <dgm:cxn modelId="{E14EF865-6CB0-4821-99EC-93B6710AC9D8}" type="presParOf" srcId="{67DB8B82-BEFB-46C7-80DB-EDEBD27086AF}" destId="{8EC47658-38CF-4D28-85B4-38E7D2C3BA95}" srcOrd="0" destOrd="0" presId="urn:microsoft.com/office/officeart/2005/8/layout/lProcess2"/>
    <dgm:cxn modelId="{693E96FD-112C-4FF6-83B1-809766F47351}" type="presParOf" srcId="{67DB8B82-BEFB-46C7-80DB-EDEBD27086AF}" destId="{B6F48542-BACB-49D4-8ED2-919D2F0C8FE5}" srcOrd="1" destOrd="0" presId="urn:microsoft.com/office/officeart/2005/8/layout/lProcess2"/>
    <dgm:cxn modelId="{56F6956B-453F-4ACC-8541-CA7792926CFE}" type="presParOf" srcId="{67DB8B82-BEFB-46C7-80DB-EDEBD27086AF}" destId="{A3767ED3-5C51-42CE-AD4D-C84A03840BDE}" srcOrd="2" destOrd="0" presId="urn:microsoft.com/office/officeart/2005/8/layout/lProcess2"/>
    <dgm:cxn modelId="{BAEE97FE-0EF9-4BCC-AF45-272071D4D688}" type="presParOf" srcId="{A3767ED3-5C51-42CE-AD4D-C84A03840BDE}" destId="{B654E1A5-78D0-44CC-8A20-7A9D1E241957}" srcOrd="0" destOrd="0" presId="urn:microsoft.com/office/officeart/2005/8/layout/lProcess2"/>
    <dgm:cxn modelId="{77B0E5A8-04F2-4990-B44B-65D6D9295F29}" type="presParOf" srcId="{B654E1A5-78D0-44CC-8A20-7A9D1E241957}" destId="{8719543E-9260-4FC2-89DF-6D824E4F6C00}" srcOrd="0" destOrd="0" presId="urn:microsoft.com/office/officeart/2005/8/layout/lProcess2"/>
    <dgm:cxn modelId="{D2AC5F0F-0C90-4B9F-962F-81B645ABABA0}" type="presParOf" srcId="{B654E1A5-78D0-44CC-8A20-7A9D1E241957}" destId="{E3E813C9-7852-4DF3-B700-99595ED8BA30}" srcOrd="1" destOrd="0" presId="urn:microsoft.com/office/officeart/2005/8/layout/lProcess2"/>
    <dgm:cxn modelId="{C118171E-706B-422D-80FD-3B9BE04F1F4C}" type="presParOf" srcId="{B654E1A5-78D0-44CC-8A20-7A9D1E241957}" destId="{9F6D411C-EF6D-44A7-A63A-AABB702D4B9D}" srcOrd="2" destOrd="0" presId="urn:microsoft.com/office/officeart/2005/8/layout/lProcess2"/>
    <dgm:cxn modelId="{B8C2A2A3-56D1-4144-BE64-07A78450FD84}" type="presParOf" srcId="{B654E1A5-78D0-44CC-8A20-7A9D1E241957}" destId="{9CF5883A-41F8-4372-AE20-3E4674FE8BFB}" srcOrd="3" destOrd="0" presId="urn:microsoft.com/office/officeart/2005/8/layout/lProcess2"/>
    <dgm:cxn modelId="{58F7584B-4C17-44AF-92A3-D5FBBA867F20}" type="presParOf" srcId="{B654E1A5-78D0-44CC-8A20-7A9D1E241957}" destId="{E0BA9E24-F421-46CB-A766-E379F862F4CB}" srcOrd="4" destOrd="0" presId="urn:microsoft.com/office/officeart/2005/8/layout/lProcess2"/>
    <dgm:cxn modelId="{D8BBECDD-C278-4E1D-A665-BFD97BE5E309}" type="presParOf" srcId="{B654E1A5-78D0-44CC-8A20-7A9D1E241957}" destId="{4AFE103E-9273-49BC-8432-FD26A753AC15}" srcOrd="5" destOrd="0" presId="urn:microsoft.com/office/officeart/2005/8/layout/lProcess2"/>
    <dgm:cxn modelId="{02F0F09B-93DE-4CC9-B96A-01C3BEBDDA50}" type="presParOf" srcId="{B654E1A5-78D0-44CC-8A20-7A9D1E241957}" destId="{E6849E26-BDDA-45BC-873E-82B8A9CCEFFA}" srcOrd="6" destOrd="0" presId="urn:microsoft.com/office/officeart/2005/8/layout/lProcess2"/>
    <dgm:cxn modelId="{86D64819-73E3-4D1C-B430-A5CDCA78C1B0}" type="presParOf" srcId="{5427E524-40D7-4F48-8D89-DCCBA337ACC0}" destId="{62731188-2290-44E0-8CC1-216203A23415}" srcOrd="1" destOrd="0" presId="urn:microsoft.com/office/officeart/2005/8/layout/lProcess2"/>
    <dgm:cxn modelId="{8504AC25-DBBE-4227-B33A-BEFF85FD1C18}" type="presParOf" srcId="{5427E524-40D7-4F48-8D89-DCCBA337ACC0}" destId="{379D0F7E-98ED-45D6-A450-9A2347358809}" srcOrd="2" destOrd="0" presId="urn:microsoft.com/office/officeart/2005/8/layout/lProcess2"/>
    <dgm:cxn modelId="{BC9111F8-5D73-416D-8302-D15E900BCF2C}" type="presParOf" srcId="{379D0F7E-98ED-45D6-A450-9A2347358809}" destId="{6B379041-CC11-4738-A800-3076D7D3850D}" srcOrd="0" destOrd="0" presId="urn:microsoft.com/office/officeart/2005/8/layout/lProcess2"/>
    <dgm:cxn modelId="{217645D4-4EF0-42D4-BE8F-9DEEF1B91824}" type="presParOf" srcId="{379D0F7E-98ED-45D6-A450-9A2347358809}" destId="{B46E2BB4-50A1-4443-AF03-8ACD02561510}" srcOrd="1" destOrd="0" presId="urn:microsoft.com/office/officeart/2005/8/layout/lProcess2"/>
    <dgm:cxn modelId="{F3629BCF-7D20-4DCE-91B5-BEB228282458}" type="presParOf" srcId="{379D0F7E-98ED-45D6-A450-9A2347358809}" destId="{6EA75B59-488F-48FF-BB8A-EDCCF16D810C}" srcOrd="2" destOrd="0" presId="urn:microsoft.com/office/officeart/2005/8/layout/lProcess2"/>
    <dgm:cxn modelId="{B3721A99-0167-4E68-BBD1-14470A2FFB90}" type="presParOf" srcId="{6EA75B59-488F-48FF-BB8A-EDCCF16D810C}" destId="{2A0A5276-B836-4BC7-AAA7-5A0FA8090E3C}" srcOrd="0" destOrd="0" presId="urn:microsoft.com/office/officeart/2005/8/layout/lProcess2"/>
    <dgm:cxn modelId="{BAFD9B1C-34B6-464E-A2A7-069D205BC00D}" type="presParOf" srcId="{2A0A5276-B836-4BC7-AAA7-5A0FA8090E3C}" destId="{9822FBF0-9FC5-4C6D-B597-3EC7F16F2D83}" srcOrd="0" destOrd="0" presId="urn:microsoft.com/office/officeart/2005/8/layout/lProcess2"/>
    <dgm:cxn modelId="{1CC55D0B-FD3C-4F23-AA08-14DFB9650DAC}" type="presParOf" srcId="{2A0A5276-B836-4BC7-AAA7-5A0FA8090E3C}" destId="{717E9CA2-22B1-4379-AE4E-49937DA7DB8C}" srcOrd="1" destOrd="0" presId="urn:microsoft.com/office/officeart/2005/8/layout/lProcess2"/>
    <dgm:cxn modelId="{233ABD17-2AFA-4D54-ABC8-B040A5212BED}" type="presParOf" srcId="{2A0A5276-B836-4BC7-AAA7-5A0FA8090E3C}" destId="{CE146C60-7748-4E0C-ADFA-731083ECE746}" srcOrd="2" destOrd="0" presId="urn:microsoft.com/office/officeart/2005/8/layout/lProcess2"/>
    <dgm:cxn modelId="{C66C1C99-E228-4EFB-B325-3A5DBC6C820D}" type="presParOf" srcId="{2A0A5276-B836-4BC7-AAA7-5A0FA8090E3C}" destId="{1BCDCEE4-9383-40C1-9552-4CC20C776C9F}" srcOrd="3" destOrd="0" presId="urn:microsoft.com/office/officeart/2005/8/layout/lProcess2"/>
    <dgm:cxn modelId="{6A5EB6D6-1F16-4152-BF48-2B75DD053B8D}" type="presParOf" srcId="{2A0A5276-B836-4BC7-AAA7-5A0FA8090E3C}" destId="{E8DB5546-931C-4308-835A-D53D57687F08}" srcOrd="4" destOrd="0" presId="urn:microsoft.com/office/officeart/2005/8/layout/lProcess2"/>
    <dgm:cxn modelId="{49ED5C88-5833-48C6-B42E-D8F57764F327}" type="presParOf" srcId="{2A0A5276-B836-4BC7-AAA7-5A0FA8090E3C}" destId="{48229647-65DA-4F73-802D-CDECE10BCCE4}" srcOrd="5" destOrd="0" presId="urn:microsoft.com/office/officeart/2005/8/layout/lProcess2"/>
    <dgm:cxn modelId="{8A604290-D4F5-4E33-917A-204E5B07F124}" type="presParOf" srcId="{2A0A5276-B836-4BC7-AAA7-5A0FA8090E3C}" destId="{183F74F9-FF1C-4519-8F66-09DCA01AA40A}" srcOrd="6" destOrd="0" presId="urn:microsoft.com/office/officeart/2005/8/layout/lProcess2"/>
    <dgm:cxn modelId="{3CFAF675-8C42-4376-A67C-6C99C7B8A382}" type="presParOf" srcId="{2A0A5276-B836-4BC7-AAA7-5A0FA8090E3C}" destId="{E320941D-1FEE-490E-926A-A5E0BB107B96}" srcOrd="7" destOrd="0" presId="urn:microsoft.com/office/officeart/2005/8/layout/lProcess2"/>
    <dgm:cxn modelId="{27D1B6F9-DA8C-42AA-A1AD-114AEF3FCB55}" type="presParOf" srcId="{2A0A5276-B836-4BC7-AAA7-5A0FA8090E3C}" destId="{10CA39AC-2857-4D49-A38A-EB8F8C4B5DB7}" srcOrd="8"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51111-62AF-419E-A716-67E731BAB842}">
      <dsp:nvSpPr>
        <dsp:cNvPr id="0" name=""/>
        <dsp:cNvSpPr/>
      </dsp:nvSpPr>
      <dsp:spPr>
        <a:xfrm>
          <a:off x="0" y="0"/>
          <a:ext cx="10588400" cy="209937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03C881-CBB8-4A6B-B78D-7209DB8EA893}">
      <dsp:nvSpPr>
        <dsp:cNvPr id="0" name=""/>
        <dsp:cNvSpPr/>
      </dsp:nvSpPr>
      <dsp:spPr>
        <a:xfrm>
          <a:off x="318866" y="279916"/>
          <a:ext cx="1530871" cy="1539542"/>
        </a:xfrm>
        <a:prstGeom prst="roundRect">
          <a:avLst>
            <a:gd name="adj" fmla="val 10000"/>
          </a:avLst>
        </a:prstGeom>
        <a:blipFill rotWithShape="1">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0095A3-6137-49E8-98AC-7C8311DEDA38}">
      <dsp:nvSpPr>
        <dsp:cNvPr id="0" name=""/>
        <dsp:cNvSpPr/>
      </dsp:nvSpPr>
      <dsp:spPr>
        <a:xfrm rot="10800000">
          <a:off x="318866" y="2099376"/>
          <a:ext cx="1530871" cy="25659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Move away from F2F channels: branch closures and restricted hours.</a:t>
          </a:r>
        </a:p>
        <a:p>
          <a:pPr marL="0" lvl="0" indent="0" algn="ctr" defTabSz="622300">
            <a:lnSpc>
              <a:spcPct val="90000"/>
            </a:lnSpc>
            <a:spcBef>
              <a:spcPct val="0"/>
            </a:spcBef>
            <a:spcAft>
              <a:spcPct val="35000"/>
            </a:spcAft>
            <a:buNone/>
          </a:pPr>
          <a:r>
            <a:rPr lang="en-US" sz="1400" b="1" kern="1200" dirty="0"/>
            <a:t>Impact on vulnerable audiences</a:t>
          </a:r>
          <a:endParaRPr lang="en-GB" sz="1400" kern="1200" dirty="0"/>
        </a:p>
      </dsp:txBody>
      <dsp:txXfrm rot="10800000">
        <a:off x="365946" y="2099376"/>
        <a:ext cx="1436711" cy="2518824"/>
      </dsp:txXfrm>
    </dsp:sp>
    <dsp:sp modelId="{3AB40FF7-D4FE-4E7B-8D8D-E03A2FC63A35}">
      <dsp:nvSpPr>
        <dsp:cNvPr id="0" name=""/>
        <dsp:cNvSpPr/>
      </dsp:nvSpPr>
      <dsp:spPr>
        <a:xfrm>
          <a:off x="2002825" y="279916"/>
          <a:ext cx="1530871" cy="1539542"/>
        </a:xfrm>
        <a:prstGeom prst="roundRect">
          <a:avLst>
            <a:gd name="adj" fmla="val 10000"/>
          </a:avLst>
        </a:prstGeom>
        <a:blipFill rotWithShape="1">
          <a:blip xmlns:r="http://schemas.openxmlformats.org/officeDocument/2006/relationships" r:embed="rId2"/>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9BC9AE-D593-4834-BF25-3FACFBDAAE9E}">
      <dsp:nvSpPr>
        <dsp:cNvPr id="0" name=""/>
        <dsp:cNvSpPr/>
      </dsp:nvSpPr>
      <dsp:spPr>
        <a:xfrm rot="10800000">
          <a:off x="2002825" y="2099376"/>
          <a:ext cx="1530871" cy="25659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Move towards digital services: online banking, contactless payments</a:t>
          </a:r>
          <a:endParaRPr lang="en-GB" sz="1400" kern="1200" dirty="0"/>
        </a:p>
      </dsp:txBody>
      <dsp:txXfrm rot="10800000">
        <a:off x="2049905" y="2099376"/>
        <a:ext cx="1436711" cy="2518824"/>
      </dsp:txXfrm>
    </dsp:sp>
    <dsp:sp modelId="{24B1FCDA-DFD3-4E23-B826-D3B5BBA845CF}">
      <dsp:nvSpPr>
        <dsp:cNvPr id="0" name=""/>
        <dsp:cNvSpPr/>
      </dsp:nvSpPr>
      <dsp:spPr>
        <a:xfrm>
          <a:off x="3686784" y="279916"/>
          <a:ext cx="1530871" cy="1539542"/>
        </a:xfrm>
        <a:prstGeom prst="roundRect">
          <a:avLst>
            <a:gd name="adj" fmla="val 10000"/>
          </a:avLst>
        </a:prstGeom>
        <a:blipFill rotWithShape="1">
          <a:blip xmlns:r="http://schemas.openxmlformats.org/officeDocument/2006/relationships" r:embed="rId3"/>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4EE69F-B6CF-4ABE-B454-A0B505244D8B}">
      <dsp:nvSpPr>
        <dsp:cNvPr id="0" name=""/>
        <dsp:cNvSpPr/>
      </dsp:nvSpPr>
      <dsp:spPr>
        <a:xfrm rot="10800000">
          <a:off x="3686784" y="2099376"/>
          <a:ext cx="1530871" cy="25659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New products to support debt management:</a:t>
          </a:r>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n-US" sz="1400" b="1" kern="1200" dirty="0"/>
            <a:t>3 month loan/credit card payment holidays </a:t>
          </a:r>
          <a:endParaRPr lang="en-GB" sz="1400" kern="1200" dirty="0"/>
        </a:p>
      </dsp:txBody>
      <dsp:txXfrm rot="10800000">
        <a:off x="3733864" y="2099376"/>
        <a:ext cx="1436711" cy="2518824"/>
      </dsp:txXfrm>
    </dsp:sp>
    <dsp:sp modelId="{F9B06228-DB94-4FC9-BBF8-F62E89DA9B9F}">
      <dsp:nvSpPr>
        <dsp:cNvPr id="0" name=""/>
        <dsp:cNvSpPr/>
      </dsp:nvSpPr>
      <dsp:spPr>
        <a:xfrm>
          <a:off x="5370743" y="279916"/>
          <a:ext cx="1530871" cy="1539542"/>
        </a:xfrm>
        <a:prstGeom prst="roundRect">
          <a:avLst>
            <a:gd name="adj" fmla="val 10000"/>
          </a:avLst>
        </a:prstGeom>
        <a:blipFill rotWithShape="1">
          <a:blip xmlns:r="http://schemas.openxmlformats.org/officeDocument/2006/relationships" r:embed="rId4"/>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D9F0C4-8A09-484B-8824-8F9F3A9A6656}">
      <dsp:nvSpPr>
        <dsp:cNvPr id="0" name=""/>
        <dsp:cNvSpPr/>
      </dsp:nvSpPr>
      <dsp:spPr>
        <a:xfrm rot="10800000">
          <a:off x="5370743" y="2099376"/>
          <a:ext cx="1530871" cy="25659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0% overdraft allowances </a:t>
          </a:r>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400" b="1" kern="1200" dirty="0"/>
        </a:p>
      </dsp:txBody>
      <dsp:txXfrm rot="10800000">
        <a:off x="5417823" y="2099376"/>
        <a:ext cx="1436711" cy="2518824"/>
      </dsp:txXfrm>
    </dsp:sp>
    <dsp:sp modelId="{09542BD9-A361-4255-BC78-72BA26E1E0B3}">
      <dsp:nvSpPr>
        <dsp:cNvPr id="0" name=""/>
        <dsp:cNvSpPr/>
      </dsp:nvSpPr>
      <dsp:spPr>
        <a:xfrm>
          <a:off x="7054702" y="279916"/>
          <a:ext cx="1530871" cy="1539542"/>
        </a:xfrm>
        <a:prstGeom prst="roundRect">
          <a:avLst>
            <a:gd name="adj" fmla="val 10000"/>
          </a:avLst>
        </a:prstGeom>
        <a:blipFill rotWithShape="1">
          <a:blip xmlns:r="http://schemas.openxmlformats.org/officeDocument/2006/relationships" r:embed="rId5"/>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B4F57F-FF9E-4405-9E11-DAC2639CA101}">
      <dsp:nvSpPr>
        <dsp:cNvPr id="0" name=""/>
        <dsp:cNvSpPr/>
      </dsp:nvSpPr>
      <dsp:spPr>
        <a:xfrm rot="10800000">
          <a:off x="7054702" y="2099376"/>
          <a:ext cx="1530871" cy="25659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New products to ease financial pressure: </a:t>
          </a:r>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n-US" sz="1400" b="1" kern="1200" dirty="0"/>
            <a:t>3 month mortgage payment holidays</a:t>
          </a:r>
          <a:endParaRPr lang="en-GB" sz="1400" kern="1200" dirty="0"/>
        </a:p>
      </dsp:txBody>
      <dsp:txXfrm rot="10800000">
        <a:off x="7101782" y="2099376"/>
        <a:ext cx="1436711" cy="2518824"/>
      </dsp:txXfrm>
    </dsp:sp>
    <dsp:sp modelId="{2628AC18-7DAE-497E-9C10-3647BA5211D9}">
      <dsp:nvSpPr>
        <dsp:cNvPr id="0" name=""/>
        <dsp:cNvSpPr/>
      </dsp:nvSpPr>
      <dsp:spPr>
        <a:xfrm>
          <a:off x="8738661" y="279916"/>
          <a:ext cx="1530871" cy="1539542"/>
        </a:xfrm>
        <a:prstGeom prst="roundRect">
          <a:avLst>
            <a:gd name="adj" fmla="val 10000"/>
          </a:avLst>
        </a:prstGeom>
        <a:blipFill rotWithShape="1">
          <a:blip xmlns:r="http://schemas.openxmlformats.org/officeDocument/2006/relationships" r:embed="rId6"/>
          <a:srcRect/>
          <a:stretch>
            <a:fillRect l="-42000" r="-4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2BD7D9-83C6-40F7-A8D7-BD81C4664679}">
      <dsp:nvSpPr>
        <dsp:cNvPr id="0" name=""/>
        <dsp:cNvSpPr/>
      </dsp:nvSpPr>
      <dsp:spPr>
        <a:xfrm rot="10800000">
          <a:off x="8738661" y="2099376"/>
          <a:ext cx="1530871" cy="25659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Access to emergency savings  if needed</a:t>
          </a:r>
          <a:endParaRPr lang="en-GB" sz="1400" kern="1200" dirty="0"/>
        </a:p>
      </dsp:txBody>
      <dsp:txXfrm rot="10800000">
        <a:off x="8785741" y="2099376"/>
        <a:ext cx="1436711" cy="25188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5AAA3-EC8F-47BE-A63D-A79F964B9D0E}">
      <dsp:nvSpPr>
        <dsp:cNvPr id="0" name=""/>
        <dsp:cNvSpPr/>
      </dsp:nvSpPr>
      <dsp:spPr>
        <a:xfrm>
          <a:off x="90865" y="1218"/>
          <a:ext cx="3577823" cy="21466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78% </a:t>
          </a:r>
          <a:br>
            <a:rPr lang="en-US" sz="2400" b="1" kern="1200" dirty="0"/>
          </a:br>
          <a:r>
            <a:rPr lang="en-US" sz="2400" kern="1200" dirty="0"/>
            <a:t>believe brands should help them in their daily lives</a:t>
          </a:r>
        </a:p>
      </dsp:txBody>
      <dsp:txXfrm>
        <a:off x="90865" y="1218"/>
        <a:ext cx="3577823" cy="2146693"/>
      </dsp:txXfrm>
    </dsp:sp>
    <dsp:sp modelId="{9811FB30-0413-4A78-A311-73F52CADE9C5}">
      <dsp:nvSpPr>
        <dsp:cNvPr id="0" name=""/>
        <dsp:cNvSpPr/>
      </dsp:nvSpPr>
      <dsp:spPr>
        <a:xfrm>
          <a:off x="4026470" y="1218"/>
          <a:ext cx="3577823" cy="214669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75% </a:t>
          </a:r>
          <a:br>
            <a:rPr lang="en-US" sz="2400" b="1" kern="1200" dirty="0"/>
          </a:br>
          <a:r>
            <a:rPr lang="en-US" sz="2400" kern="1200" dirty="0"/>
            <a:t>said brands should inform people of what they’re doing</a:t>
          </a:r>
        </a:p>
      </dsp:txBody>
      <dsp:txXfrm>
        <a:off x="4026470" y="1218"/>
        <a:ext cx="3577823" cy="2146693"/>
      </dsp:txXfrm>
    </dsp:sp>
    <dsp:sp modelId="{1868BD23-B314-42DF-A257-FF978F435F0F}">
      <dsp:nvSpPr>
        <dsp:cNvPr id="0" name=""/>
        <dsp:cNvSpPr/>
      </dsp:nvSpPr>
      <dsp:spPr>
        <a:xfrm>
          <a:off x="7962076" y="1218"/>
          <a:ext cx="3577823" cy="2146693"/>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74% </a:t>
          </a:r>
          <a:br>
            <a:rPr lang="en-US" sz="2400" b="1" kern="1200" dirty="0"/>
          </a:br>
          <a:r>
            <a:rPr lang="en-US" sz="2400" kern="1200" dirty="0"/>
            <a:t>said companies should not exploit the situation</a:t>
          </a:r>
        </a:p>
      </dsp:txBody>
      <dsp:txXfrm>
        <a:off x="7962076" y="1218"/>
        <a:ext cx="3577823" cy="21466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11270-4867-4559-BA45-FFD732F89604}">
      <dsp:nvSpPr>
        <dsp:cNvPr id="0" name=""/>
        <dsp:cNvSpPr/>
      </dsp:nvSpPr>
      <dsp:spPr>
        <a:xfrm>
          <a:off x="2604" y="0"/>
          <a:ext cx="2555326" cy="45877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Vulnerable audiences</a:t>
          </a:r>
        </a:p>
      </dsp:txBody>
      <dsp:txXfrm>
        <a:off x="2604" y="0"/>
        <a:ext cx="2555326" cy="1376319"/>
      </dsp:txXfrm>
    </dsp:sp>
    <dsp:sp modelId="{8B1565B0-A6F6-47A7-B8C3-404AD09FB047}">
      <dsp:nvSpPr>
        <dsp:cNvPr id="0" name=""/>
        <dsp:cNvSpPr/>
      </dsp:nvSpPr>
      <dsp:spPr>
        <a:xfrm>
          <a:off x="258136" y="1376462"/>
          <a:ext cx="2044261" cy="11168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b="0" kern="1200" dirty="0"/>
            <a:t>How do I manage my day to day banking?</a:t>
          </a:r>
        </a:p>
      </dsp:txBody>
      <dsp:txXfrm>
        <a:off x="290846" y="1409172"/>
        <a:ext cx="1978841" cy="1051383"/>
      </dsp:txXfrm>
    </dsp:sp>
    <dsp:sp modelId="{E959340E-BB60-40D8-8518-4AE5E089E097}">
      <dsp:nvSpPr>
        <dsp:cNvPr id="0" name=""/>
        <dsp:cNvSpPr/>
      </dsp:nvSpPr>
      <dsp:spPr>
        <a:xfrm>
          <a:off x="114179" y="2665082"/>
          <a:ext cx="2332175" cy="169311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b="0" kern="1200" dirty="0"/>
            <a:t>Access to local branch information</a:t>
          </a:r>
        </a:p>
        <a:p>
          <a:pPr marL="0" lvl="0" indent="0" algn="ctr" defTabSz="622300">
            <a:lnSpc>
              <a:spcPct val="90000"/>
            </a:lnSpc>
            <a:spcBef>
              <a:spcPct val="0"/>
            </a:spcBef>
            <a:spcAft>
              <a:spcPct val="35000"/>
            </a:spcAft>
            <a:buNone/>
          </a:pPr>
          <a:r>
            <a:rPr lang="en-GB" sz="1400" b="0" kern="1200" dirty="0"/>
            <a:t>Telephone banking access</a:t>
          </a:r>
        </a:p>
        <a:p>
          <a:pPr marL="0" lvl="0" indent="0" algn="ctr" defTabSz="622300">
            <a:lnSpc>
              <a:spcPct val="90000"/>
            </a:lnSpc>
            <a:spcBef>
              <a:spcPct val="0"/>
            </a:spcBef>
            <a:spcAft>
              <a:spcPct val="35000"/>
            </a:spcAft>
            <a:buNone/>
          </a:pPr>
          <a:r>
            <a:rPr lang="en-GB" sz="1400" b="0" kern="1200" dirty="0"/>
            <a:t>Help with digital services</a:t>
          </a:r>
        </a:p>
        <a:p>
          <a:pPr marL="0" lvl="0" indent="0" algn="ctr" defTabSz="622300">
            <a:lnSpc>
              <a:spcPct val="90000"/>
            </a:lnSpc>
            <a:spcBef>
              <a:spcPct val="0"/>
            </a:spcBef>
            <a:spcAft>
              <a:spcPct val="35000"/>
            </a:spcAft>
            <a:buNone/>
          </a:pPr>
          <a:r>
            <a:rPr lang="en-GB" sz="1400" b="0" kern="1200" dirty="0"/>
            <a:t>Nominate a family member to help </a:t>
          </a:r>
          <a:br>
            <a:rPr lang="en-GB" sz="1400" b="0" kern="1200" dirty="0"/>
          </a:br>
          <a:endParaRPr lang="en-GB" sz="1200" b="0" kern="1200" dirty="0"/>
        </a:p>
      </dsp:txBody>
      <dsp:txXfrm>
        <a:off x="163769" y="2714672"/>
        <a:ext cx="2232995" cy="1593938"/>
      </dsp:txXfrm>
    </dsp:sp>
    <dsp:sp modelId="{4405C855-A9A7-4258-8DF4-3DAA5F7CDF18}">
      <dsp:nvSpPr>
        <dsp:cNvPr id="0" name=""/>
        <dsp:cNvSpPr/>
      </dsp:nvSpPr>
      <dsp:spPr>
        <a:xfrm>
          <a:off x="2749580" y="0"/>
          <a:ext cx="2555326" cy="45877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Recently unemployed</a:t>
          </a:r>
        </a:p>
      </dsp:txBody>
      <dsp:txXfrm>
        <a:off x="2749580" y="0"/>
        <a:ext cx="2555326" cy="1376319"/>
      </dsp:txXfrm>
    </dsp:sp>
    <dsp:sp modelId="{E87FFAB8-E788-4F07-BE35-1B8D9E3AE38F}">
      <dsp:nvSpPr>
        <dsp:cNvPr id="0" name=""/>
        <dsp:cNvSpPr/>
      </dsp:nvSpPr>
      <dsp:spPr>
        <a:xfrm>
          <a:off x="3005112" y="1376462"/>
          <a:ext cx="2044261" cy="11168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Finding another job or income support</a:t>
          </a:r>
        </a:p>
      </dsp:txBody>
      <dsp:txXfrm>
        <a:off x="3037822" y="1409172"/>
        <a:ext cx="1978841" cy="1051383"/>
      </dsp:txXfrm>
    </dsp:sp>
    <dsp:sp modelId="{2DE60A78-FFF8-44D4-9A4D-DA440C15B7CB}">
      <dsp:nvSpPr>
        <dsp:cNvPr id="0" name=""/>
        <dsp:cNvSpPr/>
      </dsp:nvSpPr>
      <dsp:spPr>
        <a:xfrm>
          <a:off x="2861155" y="2665082"/>
          <a:ext cx="2332175" cy="169311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Signpost Government services</a:t>
          </a:r>
        </a:p>
        <a:p>
          <a:pPr marL="0" lvl="0" indent="0" algn="ctr" defTabSz="622300">
            <a:lnSpc>
              <a:spcPct val="90000"/>
            </a:lnSpc>
            <a:spcBef>
              <a:spcPct val="0"/>
            </a:spcBef>
            <a:spcAft>
              <a:spcPct val="35000"/>
            </a:spcAft>
            <a:buNone/>
          </a:pPr>
          <a:r>
            <a:rPr lang="en-GB" sz="1400" kern="1200" dirty="0"/>
            <a:t>Financial products to support loss of earnings</a:t>
          </a:r>
        </a:p>
        <a:p>
          <a:pPr marL="0" lvl="0" indent="0" algn="ctr" defTabSz="622300">
            <a:lnSpc>
              <a:spcPct val="90000"/>
            </a:lnSpc>
            <a:spcBef>
              <a:spcPct val="0"/>
            </a:spcBef>
            <a:spcAft>
              <a:spcPct val="35000"/>
            </a:spcAft>
            <a:buNone/>
          </a:pPr>
          <a:r>
            <a:rPr lang="en-GB" sz="1400" kern="1200" dirty="0"/>
            <a:t>Debt management advice</a:t>
          </a:r>
        </a:p>
      </dsp:txBody>
      <dsp:txXfrm>
        <a:off x="2910745" y="2714672"/>
        <a:ext cx="2232995" cy="1593938"/>
      </dsp:txXfrm>
    </dsp:sp>
    <dsp:sp modelId="{736D0399-C4DA-4630-8B4D-6F2108A1626B}">
      <dsp:nvSpPr>
        <dsp:cNvPr id="0" name=""/>
        <dsp:cNvSpPr/>
      </dsp:nvSpPr>
      <dsp:spPr>
        <a:xfrm>
          <a:off x="5496556" y="0"/>
          <a:ext cx="2555326" cy="45877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Furloughed</a:t>
          </a:r>
        </a:p>
      </dsp:txBody>
      <dsp:txXfrm>
        <a:off x="5496556" y="0"/>
        <a:ext cx="2555326" cy="1376319"/>
      </dsp:txXfrm>
    </dsp:sp>
    <dsp:sp modelId="{0242737B-96C4-426D-A921-20AAFC9F1663}">
      <dsp:nvSpPr>
        <dsp:cNvPr id="0" name=""/>
        <dsp:cNvSpPr/>
      </dsp:nvSpPr>
      <dsp:spPr>
        <a:xfrm>
          <a:off x="5752088" y="1376462"/>
          <a:ext cx="2044261" cy="11168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Making the household budget work with </a:t>
          </a:r>
          <a:r>
            <a:rPr lang="en-US" sz="1400" b="1" kern="1200" dirty="0"/>
            <a:t>80% </a:t>
          </a:r>
          <a:r>
            <a:rPr lang="en-US" sz="1400" kern="1200" dirty="0"/>
            <a:t>salary or substantially reduced salary</a:t>
          </a:r>
        </a:p>
      </dsp:txBody>
      <dsp:txXfrm>
        <a:off x="5784798" y="1409172"/>
        <a:ext cx="1978841" cy="1051383"/>
      </dsp:txXfrm>
    </dsp:sp>
    <dsp:sp modelId="{43B08BFD-4B66-4E6A-BAAD-3DE11079EF2B}">
      <dsp:nvSpPr>
        <dsp:cNvPr id="0" name=""/>
        <dsp:cNvSpPr/>
      </dsp:nvSpPr>
      <dsp:spPr>
        <a:xfrm>
          <a:off x="5608132" y="2665082"/>
          <a:ext cx="2332175" cy="169311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Financial products to support loss of earnings</a:t>
          </a:r>
        </a:p>
        <a:p>
          <a:pPr marL="0" lvl="0" indent="0" algn="ctr" defTabSz="622300">
            <a:lnSpc>
              <a:spcPct val="90000"/>
            </a:lnSpc>
            <a:spcBef>
              <a:spcPct val="0"/>
            </a:spcBef>
            <a:spcAft>
              <a:spcPct val="35000"/>
            </a:spcAft>
            <a:buNone/>
          </a:pPr>
          <a:r>
            <a:rPr lang="en-GB" sz="1400" kern="1200" dirty="0"/>
            <a:t>Debt management advice</a:t>
          </a:r>
        </a:p>
      </dsp:txBody>
      <dsp:txXfrm>
        <a:off x="5657722" y="2714672"/>
        <a:ext cx="2232995" cy="1593938"/>
      </dsp:txXfrm>
    </dsp:sp>
    <dsp:sp modelId="{BC11C987-F6FA-44E2-812E-50FB9AD431DB}">
      <dsp:nvSpPr>
        <dsp:cNvPr id="0" name=""/>
        <dsp:cNvSpPr/>
      </dsp:nvSpPr>
      <dsp:spPr>
        <a:xfrm>
          <a:off x="8243532" y="0"/>
          <a:ext cx="2555326" cy="45877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Self Employed </a:t>
          </a:r>
        </a:p>
      </dsp:txBody>
      <dsp:txXfrm>
        <a:off x="8243532" y="0"/>
        <a:ext cx="2555326" cy="1376319"/>
      </dsp:txXfrm>
    </dsp:sp>
    <dsp:sp modelId="{CC584411-5062-4903-89EA-71E5A3A12E68}">
      <dsp:nvSpPr>
        <dsp:cNvPr id="0" name=""/>
        <dsp:cNvSpPr/>
      </dsp:nvSpPr>
      <dsp:spPr>
        <a:xfrm>
          <a:off x="8499064" y="1376462"/>
          <a:ext cx="2044261" cy="11168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Focus on maintaining income</a:t>
          </a:r>
          <a:endParaRPr lang="en-GB" sz="1400" kern="1200" dirty="0"/>
        </a:p>
      </dsp:txBody>
      <dsp:txXfrm>
        <a:off x="8531774" y="1409172"/>
        <a:ext cx="1978841" cy="1051383"/>
      </dsp:txXfrm>
    </dsp:sp>
    <dsp:sp modelId="{15583118-B289-4DBD-A5AE-7369A86E0488}">
      <dsp:nvSpPr>
        <dsp:cNvPr id="0" name=""/>
        <dsp:cNvSpPr/>
      </dsp:nvSpPr>
      <dsp:spPr>
        <a:xfrm>
          <a:off x="8355108" y="2665082"/>
          <a:ext cx="2332175" cy="169311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Financial products to support loss of earnings for</a:t>
          </a:r>
        </a:p>
        <a:p>
          <a:pPr marL="0" lvl="0" indent="0" algn="ctr" defTabSz="622300">
            <a:lnSpc>
              <a:spcPct val="90000"/>
            </a:lnSpc>
            <a:spcBef>
              <a:spcPct val="0"/>
            </a:spcBef>
            <a:spcAft>
              <a:spcPct val="35000"/>
            </a:spcAft>
            <a:buNone/>
          </a:pPr>
          <a:r>
            <a:rPr lang="en-GB" sz="1400" kern="1200" dirty="0"/>
            <a:t>Debt management advice</a:t>
          </a:r>
        </a:p>
      </dsp:txBody>
      <dsp:txXfrm>
        <a:off x="8404698" y="2714672"/>
        <a:ext cx="2232995" cy="1593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05518-E939-4AA5-8519-6DE214F856E8}">
      <dsp:nvSpPr>
        <dsp:cNvPr id="0" name=""/>
        <dsp:cNvSpPr/>
      </dsp:nvSpPr>
      <dsp:spPr>
        <a:xfrm>
          <a:off x="3361" y="879955"/>
          <a:ext cx="2666629" cy="159997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Customers may feel unsupported so you may be at risk of losing them</a:t>
          </a:r>
        </a:p>
      </dsp:txBody>
      <dsp:txXfrm>
        <a:off x="3361" y="879955"/>
        <a:ext cx="2666629" cy="1599977"/>
      </dsp:txXfrm>
    </dsp:sp>
    <dsp:sp modelId="{BC5D1AA3-8DC3-46C4-A563-2D9186A368C4}">
      <dsp:nvSpPr>
        <dsp:cNvPr id="0" name=""/>
        <dsp:cNvSpPr/>
      </dsp:nvSpPr>
      <dsp:spPr>
        <a:xfrm>
          <a:off x="2936653" y="879955"/>
          <a:ext cx="2666629" cy="1599977"/>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Customers may require ongoing debt management support</a:t>
          </a:r>
        </a:p>
      </dsp:txBody>
      <dsp:txXfrm>
        <a:off x="2936653" y="879955"/>
        <a:ext cx="2666629" cy="1599977"/>
      </dsp:txXfrm>
    </dsp:sp>
    <dsp:sp modelId="{4E6887CC-B437-45C5-8A6A-B163E9465382}">
      <dsp:nvSpPr>
        <dsp:cNvPr id="0" name=""/>
        <dsp:cNvSpPr/>
      </dsp:nvSpPr>
      <dsp:spPr>
        <a:xfrm>
          <a:off x="5869946" y="879955"/>
          <a:ext cx="2666629" cy="1599977"/>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Digital banking might become more popular but customers could still need support</a:t>
          </a:r>
        </a:p>
      </dsp:txBody>
      <dsp:txXfrm>
        <a:off x="5869946" y="879955"/>
        <a:ext cx="2666629" cy="1599977"/>
      </dsp:txXfrm>
    </dsp:sp>
    <dsp:sp modelId="{76770902-8DC7-4107-AEF8-52B2DF1A2F8D}">
      <dsp:nvSpPr>
        <dsp:cNvPr id="0" name=""/>
        <dsp:cNvSpPr/>
      </dsp:nvSpPr>
      <dsp:spPr>
        <a:xfrm>
          <a:off x="8803239" y="879955"/>
          <a:ext cx="2666629" cy="159997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Branches may see less footfall</a:t>
          </a:r>
        </a:p>
      </dsp:txBody>
      <dsp:txXfrm>
        <a:off x="8803239" y="879955"/>
        <a:ext cx="2666629" cy="15999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A32D1-AD59-42A3-ADDB-1803E1DA98D0}">
      <dsp:nvSpPr>
        <dsp:cNvPr id="0" name=""/>
        <dsp:cNvSpPr/>
      </dsp:nvSpPr>
      <dsp:spPr>
        <a:xfrm>
          <a:off x="2836" y="694846"/>
          <a:ext cx="1506984" cy="60279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Mail to help those with debt management</a:t>
          </a:r>
        </a:p>
      </dsp:txBody>
      <dsp:txXfrm>
        <a:off x="2836" y="694846"/>
        <a:ext cx="1506984" cy="602793"/>
      </dsp:txXfrm>
    </dsp:sp>
    <dsp:sp modelId="{4CD9BBEA-BEC2-4F01-8244-A3DD490F3561}">
      <dsp:nvSpPr>
        <dsp:cNvPr id="0" name=""/>
        <dsp:cNvSpPr/>
      </dsp:nvSpPr>
      <dsp:spPr>
        <a:xfrm>
          <a:off x="2836" y="1297639"/>
          <a:ext cx="1506984" cy="281088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GB" sz="1400" kern="1200" dirty="0"/>
            <a:t>Targeted to audience</a:t>
          </a:r>
        </a:p>
        <a:p>
          <a:pPr marL="114300" lvl="1" indent="-114300" algn="ctr" defTabSz="622300">
            <a:lnSpc>
              <a:spcPct val="90000"/>
            </a:lnSpc>
            <a:spcBef>
              <a:spcPct val="0"/>
            </a:spcBef>
            <a:spcAft>
              <a:spcPct val="15000"/>
            </a:spcAft>
            <a:buChar char="•"/>
          </a:pPr>
          <a:r>
            <a:rPr lang="en-GB" sz="1400" kern="1200" dirty="0"/>
            <a:t>Relevant messaging to support different audiences –financial needs may be more complex and require more tailored advice or products</a:t>
          </a:r>
        </a:p>
      </dsp:txBody>
      <dsp:txXfrm>
        <a:off x="2836" y="1297639"/>
        <a:ext cx="1506984" cy="2810880"/>
      </dsp:txXfrm>
    </dsp:sp>
    <dsp:sp modelId="{7FFAD861-3844-476F-AE2F-D03955B78FE7}">
      <dsp:nvSpPr>
        <dsp:cNvPr id="0" name=""/>
        <dsp:cNvSpPr/>
      </dsp:nvSpPr>
      <dsp:spPr>
        <a:xfrm>
          <a:off x="1720798" y="694846"/>
          <a:ext cx="1506984" cy="60279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Support local audiences</a:t>
          </a:r>
        </a:p>
      </dsp:txBody>
      <dsp:txXfrm>
        <a:off x="1720798" y="694846"/>
        <a:ext cx="1506984" cy="602793"/>
      </dsp:txXfrm>
    </dsp:sp>
    <dsp:sp modelId="{799012C3-BFBE-47C5-90C9-C0ED60B73CAD}">
      <dsp:nvSpPr>
        <dsp:cNvPr id="0" name=""/>
        <dsp:cNvSpPr/>
      </dsp:nvSpPr>
      <dsp:spPr>
        <a:xfrm>
          <a:off x="1720798" y="1297639"/>
          <a:ext cx="1506984" cy="281088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GB" sz="1400" kern="1200" dirty="0"/>
            <a:t>Door drops for reaching local areas or audiences about branches reopening or services offered</a:t>
          </a:r>
        </a:p>
      </dsp:txBody>
      <dsp:txXfrm>
        <a:off x="1720798" y="1297639"/>
        <a:ext cx="1506984" cy="2810880"/>
      </dsp:txXfrm>
    </dsp:sp>
    <dsp:sp modelId="{A3ADD703-8A5E-4B3C-A63F-C159D1331252}">
      <dsp:nvSpPr>
        <dsp:cNvPr id="0" name=""/>
        <dsp:cNvSpPr/>
      </dsp:nvSpPr>
      <dsp:spPr>
        <a:xfrm>
          <a:off x="3438760" y="694846"/>
          <a:ext cx="1506984" cy="60279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Support vulnerable audiences </a:t>
          </a:r>
        </a:p>
      </dsp:txBody>
      <dsp:txXfrm>
        <a:off x="3438760" y="694846"/>
        <a:ext cx="1506984" cy="602793"/>
      </dsp:txXfrm>
    </dsp:sp>
    <dsp:sp modelId="{70ACBEA0-88A9-45C2-8F71-4FFDDF9A0933}">
      <dsp:nvSpPr>
        <dsp:cNvPr id="0" name=""/>
        <dsp:cNvSpPr/>
      </dsp:nvSpPr>
      <dsp:spPr>
        <a:xfrm>
          <a:off x="3438760" y="1297639"/>
          <a:ext cx="1506984" cy="281088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GB" sz="1400" b="1" kern="1200" dirty="0"/>
            <a:t> </a:t>
          </a:r>
          <a:r>
            <a:rPr lang="en-GB" sz="1400" kern="1200" dirty="0"/>
            <a:t>Support vulnerable audiences as they navigate different ways of banking, promote business as usual services at branches </a:t>
          </a:r>
          <a:endParaRPr lang="en-GB" sz="1400" b="1" kern="1200" dirty="0"/>
        </a:p>
      </dsp:txBody>
      <dsp:txXfrm>
        <a:off x="3438760" y="1297639"/>
        <a:ext cx="1506984" cy="2810880"/>
      </dsp:txXfrm>
    </dsp:sp>
    <dsp:sp modelId="{BA2BF2EB-0CD0-4598-BAD7-D48DA73FC16F}">
      <dsp:nvSpPr>
        <dsp:cNvPr id="0" name=""/>
        <dsp:cNvSpPr/>
      </dsp:nvSpPr>
      <dsp:spPr>
        <a:xfrm>
          <a:off x="5156722" y="694846"/>
          <a:ext cx="1506984" cy="60279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Programmatic mail to follow up</a:t>
          </a:r>
        </a:p>
      </dsp:txBody>
      <dsp:txXfrm>
        <a:off x="5156722" y="694846"/>
        <a:ext cx="1506984" cy="602793"/>
      </dsp:txXfrm>
    </dsp:sp>
    <dsp:sp modelId="{62BD3424-AFAD-4BFE-A480-4FC7437BBD79}">
      <dsp:nvSpPr>
        <dsp:cNvPr id="0" name=""/>
        <dsp:cNvSpPr/>
      </dsp:nvSpPr>
      <dsp:spPr>
        <a:xfrm>
          <a:off x="5156722" y="1297639"/>
          <a:ext cx="1506984" cy="281088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GB" sz="1400" b="0" kern="1200" dirty="0"/>
            <a:t>Telephone or online service follow-up with tailored products or advice</a:t>
          </a:r>
        </a:p>
      </dsp:txBody>
      <dsp:txXfrm>
        <a:off x="5156722" y="1297639"/>
        <a:ext cx="1506984" cy="2810880"/>
      </dsp:txXfrm>
    </dsp:sp>
    <dsp:sp modelId="{28674888-07F8-4628-A617-B3FACCCFBA93}">
      <dsp:nvSpPr>
        <dsp:cNvPr id="0" name=""/>
        <dsp:cNvSpPr/>
      </dsp:nvSpPr>
      <dsp:spPr>
        <a:xfrm>
          <a:off x="6874685" y="694846"/>
          <a:ext cx="1506984" cy="602793"/>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CRM mailing thanking for loyalty</a:t>
          </a:r>
        </a:p>
      </dsp:txBody>
      <dsp:txXfrm>
        <a:off x="6874685" y="694846"/>
        <a:ext cx="1506984" cy="602793"/>
      </dsp:txXfrm>
    </dsp:sp>
    <dsp:sp modelId="{B989BA14-1C2F-4BA4-B92C-334AA91F8716}">
      <dsp:nvSpPr>
        <dsp:cNvPr id="0" name=""/>
        <dsp:cNvSpPr/>
      </dsp:nvSpPr>
      <dsp:spPr>
        <a:xfrm>
          <a:off x="6874685" y="1297639"/>
          <a:ext cx="1506984" cy="2810880"/>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GB" sz="1400" kern="1200" dirty="0"/>
            <a:t>Personalised letter is official - gives weight about how you responded to the crisis and helped customers. Reassure that they are in safe hands – outline detail specific measures being taken </a:t>
          </a:r>
        </a:p>
      </dsp:txBody>
      <dsp:txXfrm>
        <a:off x="6874685" y="1297639"/>
        <a:ext cx="1506984" cy="2810880"/>
      </dsp:txXfrm>
    </dsp:sp>
    <dsp:sp modelId="{79367BF1-AC21-4FAF-A7DE-D98CE86B5FC3}">
      <dsp:nvSpPr>
        <dsp:cNvPr id="0" name=""/>
        <dsp:cNvSpPr/>
      </dsp:nvSpPr>
      <dsp:spPr>
        <a:xfrm>
          <a:off x="8592647" y="694846"/>
          <a:ext cx="1506984" cy="60279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Business Mail</a:t>
          </a:r>
        </a:p>
      </dsp:txBody>
      <dsp:txXfrm>
        <a:off x="8592647" y="694846"/>
        <a:ext cx="1506984" cy="602793"/>
      </dsp:txXfrm>
    </dsp:sp>
    <dsp:sp modelId="{05BBBD8C-2067-40F6-B30A-9600F2FE48D2}">
      <dsp:nvSpPr>
        <dsp:cNvPr id="0" name=""/>
        <dsp:cNvSpPr/>
      </dsp:nvSpPr>
      <dsp:spPr>
        <a:xfrm>
          <a:off x="8592647" y="1297639"/>
          <a:ext cx="1506984" cy="281088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GB" sz="1400" kern="1200" dirty="0"/>
            <a:t>Outline any changes to terms and conditions and interest rates</a:t>
          </a:r>
        </a:p>
      </dsp:txBody>
      <dsp:txXfrm>
        <a:off x="8592647" y="1297639"/>
        <a:ext cx="1506984" cy="28108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47658-38CF-4D28-85B4-38E7D2C3BA95}">
      <dsp:nvSpPr>
        <dsp:cNvPr id="0" name=""/>
        <dsp:cNvSpPr/>
      </dsp:nvSpPr>
      <dsp:spPr>
        <a:xfrm>
          <a:off x="4934" y="0"/>
          <a:ext cx="4746866" cy="47892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Team Expertise</a:t>
          </a:r>
        </a:p>
      </dsp:txBody>
      <dsp:txXfrm>
        <a:off x="4934" y="0"/>
        <a:ext cx="4746866" cy="1436772"/>
      </dsp:txXfrm>
    </dsp:sp>
    <dsp:sp modelId="{8719543E-9260-4FC2-89DF-6D824E4F6C00}">
      <dsp:nvSpPr>
        <dsp:cNvPr id="0" name=""/>
        <dsp:cNvSpPr/>
      </dsp:nvSpPr>
      <dsp:spPr>
        <a:xfrm>
          <a:off x="479621" y="1436889"/>
          <a:ext cx="3797493" cy="6976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Media and Communications Planning</a:t>
          </a:r>
        </a:p>
      </dsp:txBody>
      <dsp:txXfrm>
        <a:off x="500056" y="1457324"/>
        <a:ext cx="3756623" cy="656820"/>
      </dsp:txXfrm>
    </dsp:sp>
    <dsp:sp modelId="{9F6D411C-EF6D-44A7-A63A-AABB702D4B9D}">
      <dsp:nvSpPr>
        <dsp:cNvPr id="0" name=""/>
        <dsp:cNvSpPr/>
      </dsp:nvSpPr>
      <dsp:spPr>
        <a:xfrm>
          <a:off x="479621" y="2241916"/>
          <a:ext cx="3797493" cy="6976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Data Planning</a:t>
          </a:r>
        </a:p>
      </dsp:txBody>
      <dsp:txXfrm>
        <a:off x="500056" y="2262351"/>
        <a:ext cx="3756623" cy="656820"/>
      </dsp:txXfrm>
    </dsp:sp>
    <dsp:sp modelId="{E0BA9E24-F421-46CB-A766-E379F862F4CB}">
      <dsp:nvSpPr>
        <dsp:cNvPr id="0" name=""/>
        <dsp:cNvSpPr/>
      </dsp:nvSpPr>
      <dsp:spPr>
        <a:xfrm>
          <a:off x="479621" y="3046944"/>
          <a:ext cx="3797493" cy="6976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Research and Insight</a:t>
          </a:r>
        </a:p>
      </dsp:txBody>
      <dsp:txXfrm>
        <a:off x="500056" y="3067379"/>
        <a:ext cx="3756623" cy="656820"/>
      </dsp:txXfrm>
    </dsp:sp>
    <dsp:sp modelId="{E6849E26-BDDA-45BC-873E-82B8A9CCEFFA}">
      <dsp:nvSpPr>
        <dsp:cNvPr id="0" name=""/>
        <dsp:cNvSpPr/>
      </dsp:nvSpPr>
      <dsp:spPr>
        <a:xfrm>
          <a:off x="479621" y="3851971"/>
          <a:ext cx="3797493" cy="6976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Business development</a:t>
          </a:r>
        </a:p>
      </dsp:txBody>
      <dsp:txXfrm>
        <a:off x="500056" y="3872406"/>
        <a:ext cx="3756623" cy="656820"/>
      </dsp:txXfrm>
    </dsp:sp>
    <dsp:sp modelId="{6B379041-CC11-4738-A800-3076D7D3850D}">
      <dsp:nvSpPr>
        <dsp:cNvPr id="0" name=""/>
        <dsp:cNvSpPr/>
      </dsp:nvSpPr>
      <dsp:spPr>
        <a:xfrm>
          <a:off x="5107816" y="0"/>
          <a:ext cx="4746866" cy="47892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Mail Expertise</a:t>
          </a:r>
          <a:endParaRPr lang="en-US" sz="4400" kern="1200" dirty="0"/>
        </a:p>
      </dsp:txBody>
      <dsp:txXfrm>
        <a:off x="5107816" y="0"/>
        <a:ext cx="4746866" cy="1436772"/>
      </dsp:txXfrm>
    </dsp:sp>
    <dsp:sp modelId="{9822FBF0-9FC5-4C6D-B597-3EC7F16F2D83}">
      <dsp:nvSpPr>
        <dsp:cNvPr id="0" name=""/>
        <dsp:cNvSpPr/>
      </dsp:nvSpPr>
      <dsp:spPr>
        <a:xfrm>
          <a:off x="5582503" y="1437678"/>
          <a:ext cx="3797493" cy="5540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err="1"/>
            <a:t>JICMail</a:t>
          </a:r>
          <a:endParaRPr lang="en-US" sz="1700" kern="1200" dirty="0"/>
        </a:p>
      </dsp:txBody>
      <dsp:txXfrm>
        <a:off x="5598731" y="1453906"/>
        <a:ext cx="3765037" cy="521592"/>
      </dsp:txXfrm>
    </dsp:sp>
    <dsp:sp modelId="{CE146C60-7748-4E0C-ADFA-731083ECE746}">
      <dsp:nvSpPr>
        <dsp:cNvPr id="0" name=""/>
        <dsp:cNvSpPr/>
      </dsp:nvSpPr>
      <dsp:spPr>
        <a:xfrm>
          <a:off x="5582503" y="2076964"/>
          <a:ext cx="3797493" cy="5540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Market leading bespoke research</a:t>
          </a:r>
        </a:p>
      </dsp:txBody>
      <dsp:txXfrm>
        <a:off x="5598731" y="2093192"/>
        <a:ext cx="3765037" cy="521592"/>
      </dsp:txXfrm>
    </dsp:sp>
    <dsp:sp modelId="{E8DB5546-931C-4308-835A-D53D57687F08}">
      <dsp:nvSpPr>
        <dsp:cNvPr id="0" name=""/>
        <dsp:cNvSpPr/>
      </dsp:nvSpPr>
      <dsp:spPr>
        <a:xfrm>
          <a:off x="5582503" y="2716251"/>
          <a:ext cx="3797493" cy="5540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Key industry tools – TGI, WARC, Mintel, Touchpoints</a:t>
          </a:r>
        </a:p>
      </dsp:txBody>
      <dsp:txXfrm>
        <a:off x="5598731" y="2732479"/>
        <a:ext cx="3765037" cy="521592"/>
      </dsp:txXfrm>
    </dsp:sp>
    <dsp:sp modelId="{183F74F9-FF1C-4519-8F66-09DCA01AA40A}">
      <dsp:nvSpPr>
        <dsp:cNvPr id="0" name=""/>
        <dsp:cNvSpPr/>
      </dsp:nvSpPr>
      <dsp:spPr>
        <a:xfrm>
          <a:off x="5582503" y="3355537"/>
          <a:ext cx="3797493" cy="5540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Case studies and creative best practice library</a:t>
          </a:r>
        </a:p>
      </dsp:txBody>
      <dsp:txXfrm>
        <a:off x="5598731" y="3371765"/>
        <a:ext cx="3765037" cy="521592"/>
      </dsp:txXfrm>
    </dsp:sp>
    <dsp:sp modelId="{10CA39AC-2857-4D49-A38A-EB8F8C4B5DB7}">
      <dsp:nvSpPr>
        <dsp:cNvPr id="0" name=""/>
        <dsp:cNvSpPr/>
      </dsp:nvSpPr>
      <dsp:spPr>
        <a:xfrm>
          <a:off x="5582503" y="3994824"/>
          <a:ext cx="3797493" cy="5540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Industry partnerships – DMA, IPA, D&amp;AD</a:t>
          </a:r>
        </a:p>
      </dsp:txBody>
      <dsp:txXfrm>
        <a:off x="5598731" y="4011052"/>
        <a:ext cx="3765037" cy="52159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768DAB-FE87-4CAB-AEAC-2A9EBE55511B}"/>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A9FC4E2-F6F1-419C-9F44-302787CC4AC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50D87A0D-4AE4-469D-8C0F-1E3E19CC0F04}" type="datetimeFigureOut">
              <a:rPr lang="en-GB" smtClean="0"/>
              <a:t>22/04/2020</a:t>
            </a:fld>
            <a:endParaRPr lang="en-GB"/>
          </a:p>
        </p:txBody>
      </p:sp>
      <p:sp>
        <p:nvSpPr>
          <p:cNvPr id="4" name="Footer Placeholder 3">
            <a:extLst>
              <a:ext uri="{FF2B5EF4-FFF2-40B4-BE49-F238E27FC236}">
                <a16:creationId xmlns:a16="http://schemas.microsoft.com/office/drawing/2014/main" id="{6134850C-42C4-41F0-AA1F-2F442460B52A}"/>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03B8400-D95F-432A-B8B1-FBF545FE0748}"/>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02F9E6EB-C898-47AB-9193-70CED8AB477C}" type="slidenum">
              <a:rPr lang="en-GB" smtClean="0"/>
              <a:t>‹#›</a:t>
            </a:fld>
            <a:endParaRPr lang="en-GB"/>
          </a:p>
        </p:txBody>
      </p:sp>
    </p:spTree>
    <p:extLst>
      <p:ext uri="{BB962C8B-B14F-4D97-AF65-F5344CB8AC3E}">
        <p14:creationId xmlns:p14="http://schemas.microsoft.com/office/powerpoint/2010/main" val="21204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8E864C0-77EE-456B-9747-0A15F816AD6A}" type="datetimeFigureOut">
              <a:rPr lang="en-GB" smtClean="0"/>
              <a:t>22/04/2020</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CC1A71F-ED3E-4A54-969C-A8BBEECB2EB9}" type="slidenum">
              <a:rPr lang="en-GB" smtClean="0"/>
              <a:t>‹#›</a:t>
            </a:fld>
            <a:endParaRPr lang="en-GB"/>
          </a:p>
        </p:txBody>
      </p:sp>
    </p:spTree>
    <p:extLst>
      <p:ext uri="{BB962C8B-B14F-4D97-AF65-F5344CB8AC3E}">
        <p14:creationId xmlns:p14="http://schemas.microsoft.com/office/powerpoint/2010/main" val="306984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Kantar ran a theoretical test on an unnamed, but real beer brand. The team found that if the brand cut all its ad spend during the crisis, this would have a 13% impact on sales in the long run and make market share hard to recover. However, a 50% drop in ad spend would result in just a 1% drop in sales.</a:t>
            </a:r>
          </a:p>
          <a:p>
            <a:pPr algn="ctr">
              <a:spcAft>
                <a:spcPts val="0"/>
              </a:spcAft>
            </a:pPr>
            <a:endParaRPr lang="en-GB" sz="1200" dirty="0">
              <a:solidFill>
                <a:srgbClr val="000000"/>
              </a:solidFill>
              <a:ea typeface="Calibri" panose="020F0502020204030204" pitchFamily="34" charset="0"/>
            </a:endParaRPr>
          </a:p>
          <a:p>
            <a:pPr algn="ctr">
              <a:spcAft>
                <a:spcPts val="0"/>
              </a:spcAft>
            </a:pPr>
            <a:endParaRPr lang="en-GB" sz="1200" dirty="0">
              <a:solidFill>
                <a:srgbClr val="000000"/>
              </a:solidFill>
              <a:ea typeface="Calibri" panose="020F0502020204030204" pitchFamily="34" charset="0"/>
            </a:endParaRPr>
          </a:p>
        </p:txBody>
      </p:sp>
      <p:sp>
        <p:nvSpPr>
          <p:cNvPr id="4" name="Slide Number Placeholder 3"/>
          <p:cNvSpPr>
            <a:spLocks noGrp="1"/>
          </p:cNvSpPr>
          <p:nvPr>
            <p:ph type="sldNum" sz="quarter" idx="5"/>
          </p:nvPr>
        </p:nvSpPr>
        <p:spPr/>
        <p:txBody>
          <a:bodyPr/>
          <a:lstStyle/>
          <a:p>
            <a:fld id="{DCC1A71F-ED3E-4A54-969C-A8BBEECB2EB9}" type="slidenum">
              <a:rPr lang="en-GB" smtClean="0"/>
              <a:t>2</a:t>
            </a:fld>
            <a:endParaRPr lang="en-GB" dirty="0"/>
          </a:p>
        </p:txBody>
      </p:sp>
    </p:spTree>
    <p:extLst>
      <p:ext uri="{BB962C8B-B14F-4D97-AF65-F5344CB8AC3E}">
        <p14:creationId xmlns:p14="http://schemas.microsoft.com/office/powerpoint/2010/main" val="1071276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C1A71F-ED3E-4A54-969C-A8BBEECB2EB9}" type="slidenum">
              <a:rPr lang="en-GB" smtClean="0"/>
              <a:t>21</a:t>
            </a:fld>
            <a:endParaRPr lang="en-GB"/>
          </a:p>
        </p:txBody>
      </p:sp>
    </p:spTree>
    <p:extLst>
      <p:ext uri="{BB962C8B-B14F-4D97-AF65-F5344CB8AC3E}">
        <p14:creationId xmlns:p14="http://schemas.microsoft.com/office/powerpoint/2010/main" val="382270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CC1A71F-ED3E-4A54-969C-A8BBEECB2EB9}" type="slidenum">
              <a:rPr lang="en-GB" smtClean="0"/>
              <a:t>22</a:t>
            </a:fld>
            <a:endParaRPr lang="en-GB"/>
          </a:p>
        </p:txBody>
      </p:sp>
    </p:spTree>
    <p:extLst>
      <p:ext uri="{BB962C8B-B14F-4D97-AF65-F5344CB8AC3E}">
        <p14:creationId xmlns:p14="http://schemas.microsoft.com/office/powerpoint/2010/main" val="213042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1A71F-ED3E-4A54-969C-A8BBEECB2EB9}" type="slidenum">
              <a:rPr lang="en-GB" smtClean="0"/>
              <a:t>29</a:t>
            </a:fld>
            <a:endParaRPr lang="en-GB"/>
          </a:p>
        </p:txBody>
      </p:sp>
    </p:spTree>
    <p:extLst>
      <p:ext uri="{BB962C8B-B14F-4D97-AF65-F5344CB8AC3E}">
        <p14:creationId xmlns:p14="http://schemas.microsoft.com/office/powerpoint/2010/main" val="31536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5</a:t>
            </a:fld>
            <a:endParaRPr lang="en-GB" dirty="0"/>
          </a:p>
        </p:txBody>
      </p:sp>
    </p:spTree>
    <p:extLst>
      <p:ext uri="{BB962C8B-B14F-4D97-AF65-F5344CB8AC3E}">
        <p14:creationId xmlns:p14="http://schemas.microsoft.com/office/powerpoint/2010/main" val="286961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Consumers are looking for explicit evidence that brands are supporting staff, the government and consumers. Almost 80% believe employee health should be a key priority for companies, while almost two-thirds believe flexible working should be a priority.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 45% of consumers want to see companies putting in place plans to protect the supply of services or products, while more than 40% want to see companies making donations of products, such as hand sanitisers or face masks. </a:t>
            </a:r>
            <a:r>
              <a:rPr lang="en-US" sz="1200" dirty="0">
                <a:solidFill>
                  <a:schemeClr val="bg1"/>
                </a:solidFill>
              </a:rPr>
              <a:t>It’s a very delicate balance at the moment – brands need to be mindful of communicating in a way that supports Government and consumers and is not exploitative.</a:t>
            </a:r>
          </a:p>
          <a:p>
            <a:endParaRPr lang="en-US" sz="1200" dirty="0"/>
          </a:p>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6</a:t>
            </a:fld>
            <a:endParaRPr lang="en-GB" dirty="0"/>
          </a:p>
        </p:txBody>
      </p:sp>
    </p:spTree>
    <p:extLst>
      <p:ext uri="{BB962C8B-B14F-4D97-AF65-F5344CB8AC3E}">
        <p14:creationId xmlns:p14="http://schemas.microsoft.com/office/powerpoint/2010/main" val="2529077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7</a:t>
            </a:fld>
            <a:endParaRPr lang="en-GB" dirty="0"/>
          </a:p>
        </p:txBody>
      </p:sp>
    </p:spTree>
    <p:extLst>
      <p:ext uri="{BB962C8B-B14F-4D97-AF65-F5344CB8AC3E}">
        <p14:creationId xmlns:p14="http://schemas.microsoft.com/office/powerpoint/2010/main" val="2452268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8</a:t>
            </a:fld>
            <a:endParaRPr lang="en-GB"/>
          </a:p>
        </p:txBody>
      </p:sp>
    </p:spTree>
    <p:extLst>
      <p:ext uri="{BB962C8B-B14F-4D97-AF65-F5344CB8AC3E}">
        <p14:creationId xmlns:p14="http://schemas.microsoft.com/office/powerpoint/2010/main" val="2022375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CC1A71F-ED3E-4A54-969C-A8BBEECB2EB9}" type="slidenum">
              <a:rPr lang="en-GB" smtClean="0"/>
              <a:t>10</a:t>
            </a:fld>
            <a:endParaRPr lang="en-GB"/>
          </a:p>
        </p:txBody>
      </p:sp>
    </p:spTree>
    <p:extLst>
      <p:ext uri="{BB962C8B-B14F-4D97-AF65-F5344CB8AC3E}">
        <p14:creationId xmlns:p14="http://schemas.microsoft.com/office/powerpoint/2010/main" val="204399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C1A71F-ED3E-4A54-969C-A8BBEECB2EB9}" type="slidenum">
              <a:rPr lang="en-GB" smtClean="0"/>
              <a:t>14</a:t>
            </a:fld>
            <a:endParaRPr lang="en-GB"/>
          </a:p>
        </p:txBody>
      </p:sp>
    </p:spTree>
    <p:extLst>
      <p:ext uri="{BB962C8B-B14F-4D97-AF65-F5344CB8AC3E}">
        <p14:creationId xmlns:p14="http://schemas.microsoft.com/office/powerpoint/2010/main" val="194171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777197"/>
            <a:ext cx="5953125" cy="4824003"/>
          </a:xfrm>
        </p:spPr>
        <p:txBody>
          <a:bodyPr/>
          <a:lstStyle/>
          <a:p>
            <a:pPr fontAlgn="base"/>
            <a:r>
              <a:rPr lang="en-GB" sz="650" b="1" dirty="0"/>
              <a:t> Background</a:t>
            </a:r>
            <a:endParaRPr lang="en-GB" sz="650" dirty="0"/>
          </a:p>
          <a:p>
            <a:pPr fontAlgn="base"/>
            <a:r>
              <a:rPr lang="en-GB" sz="650" dirty="0"/>
              <a:t>Waste collection is one of the services provided by the Rotherham Metropolitan Borough that touches every household.  </a:t>
            </a:r>
          </a:p>
          <a:p>
            <a:pPr fontAlgn="base"/>
            <a:r>
              <a:rPr lang="en-GB" sz="650" dirty="0"/>
              <a:t> </a:t>
            </a:r>
          </a:p>
          <a:p>
            <a:pPr fontAlgn="base"/>
            <a:r>
              <a:rPr lang="en-GB" sz="650" dirty="0"/>
              <a:t>With fortnightly collection cycles and stringent recycling rules, it is important that residents know in which week of the two weekly bin-collection cycle each of their residual bins will be collected and which container to use for their recycling.  </a:t>
            </a:r>
          </a:p>
          <a:p>
            <a:pPr fontAlgn="base"/>
            <a:r>
              <a:rPr lang="en-GB" sz="650" dirty="0"/>
              <a:t> </a:t>
            </a:r>
          </a:p>
          <a:p>
            <a:pPr fontAlgn="base"/>
            <a:r>
              <a:rPr lang="en-GB" sz="650" dirty="0"/>
              <a:t>Rotherham Metropolitan Borough Council sends an annual waste collection calendar to all households in the borough to advise residents them on which week, in the year ahead, their bins will be collected.  The calendar also informs residents what to recycle (and in which container) and of their Christmas collection amendments.  </a:t>
            </a:r>
          </a:p>
          <a:p>
            <a:pPr fontAlgn="base"/>
            <a:r>
              <a:rPr lang="en-GB" sz="650" dirty="0"/>
              <a:t> </a:t>
            </a:r>
          </a:p>
          <a:p>
            <a:pPr fontAlgn="base"/>
            <a:r>
              <a:rPr lang="en-GB" sz="650" dirty="0"/>
              <a:t>Two versions are printed – one for each week of the fortnightly cycle – and delivered to 116,000 households at the end of November before the Christmas collection amendments start. </a:t>
            </a:r>
          </a:p>
          <a:p>
            <a:pPr fontAlgn="base"/>
            <a:r>
              <a:rPr lang="en-GB" sz="650" dirty="0"/>
              <a:t> </a:t>
            </a:r>
          </a:p>
          <a:p>
            <a:pPr fontAlgn="base"/>
            <a:r>
              <a:rPr lang="en-GB" sz="650" dirty="0"/>
              <a:t>To be cost efficient, the calendar had been hand delivered in previous years by a third party. However with increasing numbers of residents – many in the same street - ringing up to complain that they hadn’t received the calendar, or receiving the wrong calendar causing bins to being put out on the wrong week, it was clear that there was an increasing issue with accuracy of delivery.  </a:t>
            </a:r>
          </a:p>
          <a:p>
            <a:pPr fontAlgn="base"/>
            <a:r>
              <a:rPr lang="en-GB" sz="650" dirty="0"/>
              <a:t> </a:t>
            </a:r>
          </a:p>
          <a:p>
            <a:pPr fontAlgn="base"/>
            <a:r>
              <a:rPr lang="en-GB" sz="650" dirty="0"/>
              <a:t>Calendars not being delivered meant more staff were required to manage complaints and the Council was hit with unplanned costs of posting copy calendars.  Even more impactful, was delivery of the wrong calendar – resulting in whole streets having to be re-mailed and bin crews making extra, un-scheduled visits to make collections until the problem was rectified.</a:t>
            </a:r>
          </a:p>
          <a:p>
            <a:pPr fontAlgn="base"/>
            <a:r>
              <a:rPr lang="en-GB" sz="650" dirty="0"/>
              <a:t> </a:t>
            </a:r>
          </a:p>
          <a:p>
            <a:pPr fontAlgn="base"/>
            <a:r>
              <a:rPr lang="en-GB" sz="650" b="1" dirty="0"/>
              <a:t>Solution</a:t>
            </a:r>
            <a:endParaRPr lang="en-GB" sz="650" dirty="0"/>
          </a:p>
          <a:p>
            <a:pPr fontAlgn="base"/>
            <a:r>
              <a:rPr lang="en-GB" sz="650" dirty="0"/>
              <a:t>After an extensive service review and cost benefit exercise, Rotherham Metropolitan Borough Council took the decision to switch from hand delivery to mail for the 2015/16 calendar.  </a:t>
            </a:r>
          </a:p>
          <a:p>
            <a:pPr fontAlgn="base"/>
            <a:r>
              <a:rPr lang="en-GB" sz="650" dirty="0"/>
              <a:t> </a:t>
            </a:r>
          </a:p>
          <a:p>
            <a:pPr fontAlgn="base"/>
            <a:r>
              <a:rPr lang="en-GB" sz="650" dirty="0"/>
              <a:t>Although hand delivery was cheaper, it was anticipated that mail’s other benefits would outweigh the cost savings:  </a:t>
            </a:r>
          </a:p>
          <a:p>
            <a:pPr fontAlgn="base"/>
            <a:r>
              <a:rPr lang="en-GB" sz="650" dirty="0"/>
              <a:t> </a:t>
            </a:r>
          </a:p>
          <a:p>
            <a:pPr fontAlgn="base"/>
            <a:r>
              <a:rPr lang="en-GB" sz="650" dirty="0"/>
              <a:t>1) Accuracy – with the resident’s address on the envelope, Rotherham were confident that they Royal Mail could guarantee delivery and, ensure that all eligible residents would receive their calendar. </a:t>
            </a:r>
          </a:p>
          <a:p>
            <a:pPr fontAlgn="base"/>
            <a:r>
              <a:rPr lang="en-GB" sz="650" dirty="0"/>
              <a:t>2) Timing – in order for the Christmas service changes to be front of mind the calendar has to be delivered in the last two weeks of November.  Hand delivery took a month to complete, meaning that some households received their calendars at the beginning of November – nearly 6 weeks before the Christmas service.  With mail, the postal turnaround was completed in two weeks and fitted neatly in the November window.  </a:t>
            </a:r>
          </a:p>
          <a:p>
            <a:pPr fontAlgn="base"/>
            <a:r>
              <a:rPr lang="en-GB" sz="650" dirty="0"/>
              <a:t>3) Impact.  An unaddressed envelope can be perceived as junk mail and thrown in the bin before opening. Addressing every calendar to each individual property, with wording on the envelope advising them that waste calendar was enclosed, gave Rotherham the confidence that the envelope would be opened and read.  </a:t>
            </a:r>
          </a:p>
          <a:p>
            <a:pPr fontAlgn="base"/>
            <a:r>
              <a:rPr lang="en-GB" sz="650" dirty="0"/>
              <a:t> </a:t>
            </a:r>
          </a:p>
          <a:p>
            <a:pPr fontAlgn="base"/>
            <a:r>
              <a:rPr lang="en-GB" sz="650" dirty="0"/>
              <a:t>The tangibility of the printed calendar also helped with compliance.  The calendar was designed to be kept, hung up in the kitchen and referred to, providing a weekly breakdown of which bin to put out and simple pictorial references of what to recycle.  Although this information was held online, not everyone was aware of this, or could access it.  </a:t>
            </a:r>
          </a:p>
          <a:p>
            <a:pPr fontAlgn="base"/>
            <a:r>
              <a:rPr lang="en-GB" sz="650" dirty="0"/>
              <a:t> </a:t>
            </a:r>
          </a:p>
          <a:p>
            <a:pPr fontAlgn="base"/>
            <a:r>
              <a:rPr lang="en-GB" sz="650" b="1" dirty="0"/>
              <a:t>Results</a:t>
            </a:r>
            <a:endParaRPr lang="en-GB" sz="650" dirty="0"/>
          </a:p>
          <a:p>
            <a:pPr fontAlgn="base"/>
            <a:r>
              <a:rPr lang="en-GB" sz="650" dirty="0"/>
              <a:t>The change had an immediate positive effect, helping to affirm that mail seemed to be the most reliable way to ensure residents of Rotherham were informed about their bins service.  </a:t>
            </a:r>
          </a:p>
          <a:p>
            <a:pPr fontAlgn="base"/>
            <a:r>
              <a:rPr lang="en-GB" sz="650" dirty="0"/>
              <a:t> </a:t>
            </a:r>
          </a:p>
          <a:p>
            <a:pPr fontAlgn="base"/>
            <a:r>
              <a:rPr lang="en-GB" sz="650" dirty="0"/>
              <a:t>The number of complaints from residents claiming they hadn’t received their calendar dropped dramatically after the switch to mail – this reduced the workload and pressure on resources that usually occurs in November; saving time in managing, monitoring and rectifying the issues previously experienced with the hand delivery service and saving money by eliminating the need to remail or make extra pick ups.</a:t>
            </a:r>
          </a:p>
          <a:p>
            <a:pPr fontAlgn="base"/>
            <a:r>
              <a:rPr lang="en-GB" sz="650" dirty="0"/>
              <a:t> </a:t>
            </a:r>
          </a:p>
          <a:p>
            <a:pPr fontAlgn="base"/>
            <a:r>
              <a:rPr lang="en-GB" sz="650" dirty="0"/>
              <a:t>It was also highly efficient, with post returns tracking at less than 1% - all with legitimate reasons such as property being boarded up, no access or automatic re-direction – meaning </a:t>
            </a:r>
            <a:r>
              <a:rPr lang="en-US" sz="650" dirty="0"/>
              <a:t>Rotherham Metropolitan Borough Council </a:t>
            </a:r>
            <a:r>
              <a:rPr lang="en-GB" sz="650" dirty="0"/>
              <a:t>could confidently tell every resident who called up with a query or to complain that their calendar had been posted through their letterbox.</a:t>
            </a:r>
          </a:p>
          <a:p>
            <a:pPr fontAlgn="base"/>
            <a:r>
              <a:rPr lang="en-GB" sz="650" dirty="0"/>
              <a:t> </a:t>
            </a:r>
          </a:p>
          <a:p>
            <a:pPr fontAlgn="base"/>
            <a:r>
              <a:rPr lang="en-GB" sz="650" i="1" dirty="0"/>
              <a:t>“By mailing the calendar with Royal Mail we can be confident that the calendar reaches every household and is opened, read and referred to.”</a:t>
            </a:r>
            <a:r>
              <a:rPr lang="en-GB" sz="650" dirty="0"/>
              <a:t>  </a:t>
            </a:r>
          </a:p>
          <a:p>
            <a:pPr fontAlgn="base"/>
            <a:r>
              <a:rPr lang="en-US" sz="650" dirty="0"/>
              <a:t>Paul Hutchinson, Waste Officer, Rotherham Metropolitan Borough Council</a:t>
            </a:r>
            <a:endParaRPr lang="en-GB" sz="650" dirty="0"/>
          </a:p>
          <a:p>
            <a:pPr fontAlgn="base"/>
            <a:r>
              <a:rPr lang="en-GB" sz="650" dirty="0"/>
              <a:t> </a:t>
            </a:r>
          </a:p>
          <a:p>
            <a:endParaRPr lang="en-GB" sz="65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C1A71F-ED3E-4A54-969C-A8BBEECB2E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740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C1A71F-ED3E-4A54-969C-A8BBEECB2E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1210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29.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000" y="435600"/>
            <a:ext cx="11140874" cy="2653288"/>
          </a:xfrm>
          <a:prstGeom prst="rect">
            <a:avLst/>
          </a:prstGeom>
        </p:spPr>
        <p:txBody>
          <a:bodyPr lIns="0" tIns="0" rIns="0" bIns="0" anchor="t" anchorCtr="0">
            <a:noAutofit/>
          </a:bodyPr>
          <a:lstStyle>
            <a:lvl1pPr marL="0" indent="0" algn="l" defTabSz="914400" rtl="0" eaLnBrk="1" latinLnBrk="0" hangingPunct="1">
              <a:lnSpc>
                <a:spcPts val="5500"/>
              </a:lnSpc>
              <a:spcBef>
                <a:spcPts val="0"/>
              </a:spcBef>
              <a:buFont typeface="Arial" panose="020B0604020202020204" pitchFamily="34" charset="0"/>
              <a:buNone/>
              <a:defRPr lang="en-US" sz="6000" b="0" kern="1200" cap="all" spc="-100" baseline="0" dirty="0">
                <a:solidFill>
                  <a:schemeClr val="tx1"/>
                </a:solidFill>
                <a:latin typeface="Impact" panose="020B0806030902050204" pitchFamily="34" charset="0"/>
                <a:ea typeface="+mn-ea"/>
                <a:cs typeface="Arial" panose="020B0604020202020204" pitchFamily="34" charset="0"/>
              </a:defRPr>
            </a:lvl1pPr>
          </a:lstStyle>
          <a:p>
            <a:r>
              <a:rPr lang="en-US" dirty="0"/>
              <a:t>MAIN</a:t>
            </a:r>
            <a:br>
              <a:rPr lang="en-US" dirty="0"/>
            </a:br>
            <a:r>
              <a:rPr lang="en-US" dirty="0"/>
              <a:t>TITLE</a:t>
            </a:r>
            <a:br>
              <a:rPr lang="en-US" dirty="0"/>
            </a:br>
            <a:r>
              <a:rPr lang="en-US" dirty="0"/>
              <a:t>OF</a:t>
            </a:r>
            <a:br>
              <a:rPr lang="en-US" dirty="0"/>
            </a:br>
            <a:r>
              <a:rPr lang="en-US" dirty="0"/>
              <a:t>PRESENTATION</a:t>
            </a:r>
          </a:p>
        </p:txBody>
      </p:sp>
      <p:sp>
        <p:nvSpPr>
          <p:cNvPr id="3" name="Subtitle 2"/>
          <p:cNvSpPr>
            <a:spLocks noGrp="1"/>
          </p:cNvSpPr>
          <p:nvPr>
            <p:ph type="subTitle" idx="1" hasCustomPrompt="1"/>
          </p:nvPr>
        </p:nvSpPr>
        <p:spPr>
          <a:xfrm>
            <a:off x="486000" y="3276571"/>
            <a:ext cx="11140874" cy="264956"/>
          </a:xfrm>
          <a:prstGeom prst="rect">
            <a:avLst/>
          </a:prstGeom>
        </p:spPr>
        <p:txBody>
          <a:bodyPr lIns="0" tIns="0" rIns="0" bIns="0">
            <a:normAutofit/>
          </a:bodyPr>
          <a:lstStyle>
            <a:lvl1pPr marL="0" indent="0" algn="l">
              <a:buNone/>
              <a:defRPr lang="en-US" sz="2400" b="0" kern="1200" cap="all" baseline="0" dirty="0">
                <a:solidFill>
                  <a:schemeClr val="bg1">
                    <a:lumMod val="50000"/>
                  </a:schemeClr>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PRESENTATION</a:t>
            </a:r>
          </a:p>
        </p:txBody>
      </p:sp>
      <p:pic>
        <p:nvPicPr>
          <p:cNvPr id="23" name="Picture 22">
            <a:extLst>
              <a:ext uri="{FF2B5EF4-FFF2-40B4-BE49-F238E27FC236}">
                <a16:creationId xmlns:a16="http://schemas.microsoft.com/office/drawing/2014/main" id="{E90458C6-54A9-4026-A106-3FEE6133B6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5834" y="5573065"/>
            <a:ext cx="2811264" cy="927026"/>
          </a:xfrm>
          <a:prstGeom prst="rect">
            <a:avLst/>
          </a:prstGeom>
        </p:spPr>
      </p:pic>
      <p:grpSp>
        <p:nvGrpSpPr>
          <p:cNvPr id="24" name="Group 23">
            <a:extLst>
              <a:ext uri="{FF2B5EF4-FFF2-40B4-BE49-F238E27FC236}">
                <a16:creationId xmlns:a16="http://schemas.microsoft.com/office/drawing/2014/main" id="{38151B65-A61C-42BB-8472-90070633A07B}"/>
              </a:ext>
            </a:extLst>
          </p:cNvPr>
          <p:cNvGrpSpPr/>
          <p:nvPr userDrawn="1"/>
        </p:nvGrpSpPr>
        <p:grpSpPr>
          <a:xfrm>
            <a:off x="5453443" y="4171098"/>
            <a:ext cx="6173432" cy="2331710"/>
            <a:chOff x="5453443" y="4171098"/>
            <a:chExt cx="6173432" cy="2331710"/>
          </a:xfrm>
        </p:grpSpPr>
        <p:pic>
          <p:nvPicPr>
            <p:cNvPr id="25" name="Picture 24">
              <a:extLst>
                <a:ext uri="{FF2B5EF4-FFF2-40B4-BE49-F238E27FC236}">
                  <a16:creationId xmlns:a16="http://schemas.microsoft.com/office/drawing/2014/main" id="{A98F1E75-A1F5-4FBA-9627-C1342A7A3D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3443" y="4864884"/>
              <a:ext cx="6173432" cy="1637924"/>
            </a:xfrm>
            <a:prstGeom prst="rect">
              <a:avLst/>
            </a:prstGeom>
          </p:spPr>
        </p:pic>
        <p:sp>
          <p:nvSpPr>
            <p:cNvPr id="26" name="TextBox 25">
              <a:extLst>
                <a:ext uri="{FF2B5EF4-FFF2-40B4-BE49-F238E27FC236}">
                  <a16:creationId xmlns:a16="http://schemas.microsoft.com/office/drawing/2014/main" id="{E2AF8B31-391F-4CC1-B53B-2D3532A24CBC}"/>
                </a:ext>
              </a:extLst>
            </p:cNvPr>
            <p:cNvSpPr txBox="1"/>
            <p:nvPr/>
          </p:nvSpPr>
          <p:spPr>
            <a:xfrm>
              <a:off x="5455156" y="5956217"/>
              <a:ext cx="1085199"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REMEMBERED</a:t>
              </a:r>
            </a:p>
          </p:txBody>
        </p:sp>
        <p:sp>
          <p:nvSpPr>
            <p:cNvPr id="27" name="TextBox 26">
              <a:extLst>
                <a:ext uri="{FF2B5EF4-FFF2-40B4-BE49-F238E27FC236}">
                  <a16:creationId xmlns:a16="http://schemas.microsoft.com/office/drawing/2014/main" id="{D75C8783-2A3D-40BE-BEA5-3EF4CE326EA7}"/>
                </a:ext>
              </a:extLst>
            </p:cNvPr>
            <p:cNvSpPr txBox="1"/>
            <p:nvPr/>
          </p:nvSpPr>
          <p:spPr>
            <a:xfrm>
              <a:off x="6724502" y="5956217"/>
              <a:ext cx="1086884"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STAYS</a:t>
              </a:r>
            </a:p>
            <a:p>
              <a:pPr algn="ctr">
                <a:lnSpc>
                  <a:spcPts val="1100"/>
                </a:lnSpc>
                <a:spcBef>
                  <a:spcPts val="0"/>
                </a:spcBef>
              </a:pPr>
              <a:r>
                <a:rPr lang="en-US" sz="1200" dirty="0">
                  <a:solidFill>
                    <a:schemeClr val="bg1"/>
                  </a:solidFill>
                  <a:latin typeface="Impact" panose="020B0806030902050204" pitchFamily="34" charset="0"/>
                </a:rPr>
                <a:t>IN THE HOME</a:t>
              </a:r>
            </a:p>
          </p:txBody>
        </p:sp>
        <p:sp>
          <p:nvSpPr>
            <p:cNvPr id="28" name="TextBox 27">
              <a:extLst>
                <a:ext uri="{FF2B5EF4-FFF2-40B4-BE49-F238E27FC236}">
                  <a16:creationId xmlns:a16="http://schemas.microsoft.com/office/drawing/2014/main" id="{AA9D5926-0D01-41BA-A59B-92BA0715AA8E}"/>
                </a:ext>
              </a:extLst>
            </p:cNvPr>
            <p:cNvSpPr txBox="1"/>
            <p:nvPr/>
          </p:nvSpPr>
          <p:spPr>
            <a:xfrm>
              <a:off x="7995684" y="5956217"/>
              <a:ext cx="1084521"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DELIVERS</a:t>
              </a:r>
            </a:p>
            <a:p>
              <a:pPr algn="ctr">
                <a:lnSpc>
                  <a:spcPts val="1100"/>
                </a:lnSpc>
                <a:spcBef>
                  <a:spcPts val="0"/>
                </a:spcBef>
              </a:pPr>
              <a:r>
                <a:rPr lang="en-US" sz="1200" dirty="0">
                  <a:solidFill>
                    <a:schemeClr val="bg1"/>
                  </a:solidFill>
                  <a:latin typeface="Impact" panose="020B0806030902050204" pitchFamily="34" charset="0"/>
                </a:rPr>
                <a:t>LASTING RESULTS</a:t>
              </a:r>
            </a:p>
          </p:txBody>
        </p:sp>
        <p:sp>
          <p:nvSpPr>
            <p:cNvPr id="29" name="TextBox 28">
              <a:extLst>
                <a:ext uri="{FF2B5EF4-FFF2-40B4-BE49-F238E27FC236}">
                  <a16:creationId xmlns:a16="http://schemas.microsoft.com/office/drawing/2014/main" id="{D05FF4C4-C320-41EB-8F81-281C1EFF5014}"/>
                </a:ext>
              </a:extLst>
            </p:cNvPr>
            <p:cNvSpPr txBox="1"/>
            <p:nvPr/>
          </p:nvSpPr>
          <p:spPr>
            <a:xfrm>
              <a:off x="9264502" y="5956217"/>
              <a:ext cx="1084522"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REACHES</a:t>
              </a:r>
            </a:p>
            <a:p>
              <a:pPr algn="ctr">
                <a:lnSpc>
                  <a:spcPts val="1100"/>
                </a:lnSpc>
                <a:spcBef>
                  <a:spcPts val="0"/>
                </a:spcBef>
              </a:pPr>
              <a:r>
                <a:rPr lang="en-US" sz="1200" dirty="0">
                  <a:solidFill>
                    <a:schemeClr val="bg1"/>
                  </a:solidFill>
                  <a:latin typeface="Impact" panose="020B0806030902050204" pitchFamily="34" charset="0"/>
                </a:rPr>
                <a:t>EVERYONE</a:t>
              </a:r>
            </a:p>
          </p:txBody>
        </p:sp>
        <p:sp>
          <p:nvSpPr>
            <p:cNvPr id="30" name="TextBox 29">
              <a:extLst>
                <a:ext uri="{FF2B5EF4-FFF2-40B4-BE49-F238E27FC236}">
                  <a16:creationId xmlns:a16="http://schemas.microsoft.com/office/drawing/2014/main" id="{C726E587-6EE3-4761-865A-1E86105099B1}"/>
                </a:ext>
              </a:extLst>
            </p:cNvPr>
            <p:cNvSpPr txBox="1"/>
            <p:nvPr/>
          </p:nvSpPr>
          <p:spPr>
            <a:xfrm>
              <a:off x="10530957" y="5956217"/>
              <a:ext cx="1095917"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TRUSTED</a:t>
              </a:r>
            </a:p>
          </p:txBody>
        </p:sp>
        <p:pic>
          <p:nvPicPr>
            <p:cNvPr id="31" name="Picture 30">
              <a:extLst>
                <a:ext uri="{FF2B5EF4-FFF2-40B4-BE49-F238E27FC236}">
                  <a16:creationId xmlns:a16="http://schemas.microsoft.com/office/drawing/2014/main" id="{830B03D4-314E-451C-8C58-661C2416E9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3781" y="4436807"/>
              <a:ext cx="694129" cy="586289"/>
            </a:xfrm>
            <a:prstGeom prst="rect">
              <a:avLst/>
            </a:prstGeom>
          </p:spPr>
        </p:pic>
        <p:pic>
          <p:nvPicPr>
            <p:cNvPr id="32" name="Picture 31">
              <a:extLst>
                <a:ext uri="{FF2B5EF4-FFF2-40B4-BE49-F238E27FC236}">
                  <a16:creationId xmlns:a16="http://schemas.microsoft.com/office/drawing/2014/main" id="{060160B7-37D5-4B82-9B4F-D9C04E2F8E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56427" y="4503751"/>
              <a:ext cx="670202" cy="598510"/>
            </a:xfrm>
            <a:prstGeom prst="rect">
              <a:avLst/>
            </a:prstGeom>
          </p:spPr>
        </p:pic>
        <p:pic>
          <p:nvPicPr>
            <p:cNvPr id="33" name="Picture 32">
              <a:extLst>
                <a:ext uri="{FF2B5EF4-FFF2-40B4-BE49-F238E27FC236}">
                  <a16:creationId xmlns:a16="http://schemas.microsoft.com/office/drawing/2014/main" id="{FFEB6405-E561-4181-8D55-AF91CAACBA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47658" y="4462049"/>
              <a:ext cx="396719" cy="573646"/>
            </a:xfrm>
            <a:prstGeom prst="rect">
              <a:avLst/>
            </a:prstGeom>
          </p:spPr>
        </p:pic>
        <p:pic>
          <p:nvPicPr>
            <p:cNvPr id="34" name="Picture 33">
              <a:extLst>
                <a:ext uri="{FF2B5EF4-FFF2-40B4-BE49-F238E27FC236}">
                  <a16:creationId xmlns:a16="http://schemas.microsoft.com/office/drawing/2014/main" id="{533BCD81-F2E4-4D1C-82E7-12DC9F71B9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72998" y="4171098"/>
              <a:ext cx="1491140" cy="1055075"/>
            </a:xfrm>
            <a:prstGeom prst="rect">
              <a:avLst/>
            </a:prstGeom>
          </p:spPr>
        </p:pic>
        <p:pic>
          <p:nvPicPr>
            <p:cNvPr id="35" name="Picture 34">
              <a:extLst>
                <a:ext uri="{FF2B5EF4-FFF2-40B4-BE49-F238E27FC236}">
                  <a16:creationId xmlns:a16="http://schemas.microsoft.com/office/drawing/2014/main" id="{89A009A4-5D89-448C-ADAB-4FD0F0E8445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87003" y="4438549"/>
              <a:ext cx="413304" cy="590580"/>
            </a:xfrm>
            <a:prstGeom prst="rect">
              <a:avLst/>
            </a:prstGeom>
          </p:spPr>
        </p:pic>
      </p:grpSp>
      <p:sp>
        <p:nvSpPr>
          <p:cNvPr id="38" name="Text Placeholder 37">
            <a:extLst>
              <a:ext uri="{FF2B5EF4-FFF2-40B4-BE49-F238E27FC236}">
                <a16:creationId xmlns:a16="http://schemas.microsoft.com/office/drawing/2014/main" id="{07F2A013-233D-4620-B6AA-A31A571A4FB5}"/>
              </a:ext>
            </a:extLst>
          </p:cNvPr>
          <p:cNvSpPr>
            <a:spLocks noGrp="1"/>
          </p:cNvSpPr>
          <p:nvPr>
            <p:ph type="body" sz="quarter" idx="10" hasCustomPrompt="1"/>
          </p:nvPr>
        </p:nvSpPr>
        <p:spPr>
          <a:xfrm>
            <a:off x="486000" y="3701060"/>
            <a:ext cx="11140874" cy="241784"/>
          </a:xfrm>
          <a:prstGeom prst="rect">
            <a:avLst/>
          </a:prstGeom>
        </p:spPr>
        <p:txBody>
          <a:bodyPr lIns="0" tIns="0" rIns="0" bIns="0">
            <a:normAutofit/>
          </a:bodyPr>
          <a:lstStyle>
            <a:lvl1pPr marL="0" indent="0">
              <a:buNone/>
              <a:defRPr lang="en-GB" sz="2000" b="0" kern="1200" cap="none" baseline="0" dirty="0">
                <a:solidFill>
                  <a:srgbClr val="000000"/>
                </a:solidFill>
                <a:latin typeface="Arial" panose="020B0604020202020204" pitchFamily="34" charset="0"/>
                <a:ea typeface="+mn-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4194256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TEXT-ONLY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6000" y="1800000"/>
            <a:ext cx="11186959"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184038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nly,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TEXT-ONLY SLIDE, 2 COLUMNs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6" name="Text Placeholder 8">
            <a:extLst>
              <a:ext uri="{FF2B5EF4-FFF2-40B4-BE49-F238E27FC236}">
                <a16:creationId xmlns:a16="http://schemas.microsoft.com/office/drawing/2014/main" id="{4209B19C-3B4D-4C5F-A42F-D87BBBD96C1D}"/>
              </a:ext>
            </a:extLst>
          </p:cNvPr>
          <p:cNvSpPr>
            <a:spLocks noGrp="1"/>
          </p:cNvSpPr>
          <p:nvPr>
            <p:ph type="body" sz="quarter" idx="13"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30103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image on th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6095997" y="368301"/>
            <a:ext cx="5576961" cy="5938922"/>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BIG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3051768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image on th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486000" y="368301"/>
            <a:ext cx="5576961" cy="5938922"/>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BIG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269770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rigami image on the right (Nelli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984818C-09C3-4C8A-A689-F534070129C6}"/>
              </a:ext>
            </a:extLst>
          </p:cNvPr>
          <p:cNvGrpSpPr/>
          <p:nvPr userDrawn="1"/>
        </p:nvGrpSpPr>
        <p:grpSpPr>
          <a:xfrm>
            <a:off x="5083629" y="1607800"/>
            <a:ext cx="7108371" cy="4054449"/>
            <a:chOff x="5083629" y="1607800"/>
            <a:chExt cx="7108371" cy="4054449"/>
          </a:xfrm>
        </p:grpSpPr>
        <p:pic>
          <p:nvPicPr>
            <p:cNvPr id="6" name="Picture 5">
              <a:extLst>
                <a:ext uri="{FF2B5EF4-FFF2-40B4-BE49-F238E27FC236}">
                  <a16:creationId xmlns:a16="http://schemas.microsoft.com/office/drawing/2014/main" id="{3A5F0411-75A3-4E34-9E1C-0978EEA705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83629" y="1607800"/>
              <a:ext cx="7108371" cy="3963074"/>
            </a:xfrm>
            <a:prstGeom prst="rect">
              <a:avLst/>
            </a:prstGeom>
          </p:spPr>
        </p:pic>
        <p:pic>
          <p:nvPicPr>
            <p:cNvPr id="7" name="Picture 6">
              <a:extLst>
                <a:ext uri="{FF2B5EF4-FFF2-40B4-BE49-F238E27FC236}">
                  <a16:creationId xmlns:a16="http://schemas.microsoft.com/office/drawing/2014/main" id="{52E023C4-CB3E-4491-9375-B9022660C2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98448" y="5428477"/>
              <a:ext cx="2505218" cy="23377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4023077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igami image on the right (Hous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A8099F-68C8-45BE-A330-2A148D280E7B}"/>
              </a:ext>
            </a:extLst>
          </p:cNvPr>
          <p:cNvGrpSpPr/>
          <p:nvPr userDrawn="1"/>
        </p:nvGrpSpPr>
        <p:grpSpPr>
          <a:xfrm>
            <a:off x="6332402" y="1894110"/>
            <a:ext cx="5200385" cy="3875319"/>
            <a:chOff x="6332402" y="1894110"/>
            <a:chExt cx="5200385" cy="3875319"/>
          </a:xfrm>
        </p:grpSpPr>
        <p:pic>
          <p:nvPicPr>
            <p:cNvPr id="8" name="Picture 7">
              <a:extLst>
                <a:ext uri="{FF2B5EF4-FFF2-40B4-BE49-F238E27FC236}">
                  <a16:creationId xmlns:a16="http://schemas.microsoft.com/office/drawing/2014/main" id="{5D3F6516-8B2E-45A3-8883-695DFE1FD2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32402" y="1894110"/>
              <a:ext cx="5200385" cy="3875319"/>
            </a:xfrm>
            <a:prstGeom prst="rect">
              <a:avLst/>
            </a:prstGeom>
          </p:spPr>
        </p:pic>
        <p:pic>
          <p:nvPicPr>
            <p:cNvPr id="10" name="Picture 9">
              <a:extLst>
                <a:ext uri="{FF2B5EF4-FFF2-40B4-BE49-F238E27FC236}">
                  <a16:creationId xmlns:a16="http://schemas.microsoft.com/office/drawing/2014/main" id="{7D52BFDB-0E0C-4B73-8061-18185A8F0E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5415" y="5427067"/>
              <a:ext cx="2819249"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userDrawn="1">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userDrawn="1">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userDrawn="1">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1831908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igami image on the right (Rosetta)">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C9AC9D-83D3-4A14-89ED-D03A1709350B}"/>
              </a:ext>
            </a:extLst>
          </p:cNvPr>
          <p:cNvGrpSpPr/>
          <p:nvPr userDrawn="1"/>
        </p:nvGrpSpPr>
        <p:grpSpPr>
          <a:xfrm>
            <a:off x="6922863" y="1578597"/>
            <a:ext cx="3923233" cy="4084711"/>
            <a:chOff x="6922863" y="1578597"/>
            <a:chExt cx="3923233" cy="4084711"/>
          </a:xfrm>
        </p:grpSpPr>
        <p:pic>
          <p:nvPicPr>
            <p:cNvPr id="7" name="Picture 6">
              <a:extLst>
                <a:ext uri="{FF2B5EF4-FFF2-40B4-BE49-F238E27FC236}">
                  <a16:creationId xmlns:a16="http://schemas.microsoft.com/office/drawing/2014/main" id="{CC3674E4-9697-4D87-830F-0A3084EC62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56673" y="1578597"/>
              <a:ext cx="2928299" cy="4027814"/>
            </a:xfrm>
            <a:prstGeom prst="rect">
              <a:avLst/>
            </a:prstGeom>
          </p:spPr>
        </p:pic>
        <p:pic>
          <p:nvPicPr>
            <p:cNvPr id="11" name="Picture 10">
              <a:extLst>
                <a:ext uri="{FF2B5EF4-FFF2-40B4-BE49-F238E27FC236}">
                  <a16:creationId xmlns:a16="http://schemas.microsoft.com/office/drawing/2014/main" id="{129E45EB-E3DF-4913-8FCC-5E587F000C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2863" y="5427306"/>
              <a:ext cx="3923233"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4046965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igami image on the left (Plan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538A33-A6F6-44EE-8A83-CEF75233BB0D}"/>
              </a:ext>
            </a:extLst>
          </p:cNvPr>
          <p:cNvGrpSpPr/>
          <p:nvPr userDrawn="1"/>
        </p:nvGrpSpPr>
        <p:grpSpPr>
          <a:xfrm>
            <a:off x="-2" y="3167742"/>
            <a:ext cx="7201381" cy="3033924"/>
            <a:chOff x="-2" y="3167742"/>
            <a:chExt cx="7201381" cy="3033924"/>
          </a:xfrm>
        </p:grpSpPr>
        <p:pic>
          <p:nvPicPr>
            <p:cNvPr id="8" name="Picture 7">
              <a:extLst>
                <a:ext uri="{FF2B5EF4-FFF2-40B4-BE49-F238E27FC236}">
                  <a16:creationId xmlns:a16="http://schemas.microsoft.com/office/drawing/2014/main" id="{73DEE513-C349-4D01-99D7-04E4CFCD463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651"/>
            <a:stretch/>
          </p:blipFill>
          <p:spPr>
            <a:xfrm>
              <a:off x="-2" y="3167742"/>
              <a:ext cx="7201381" cy="3033924"/>
            </a:xfrm>
            <a:prstGeom prst="rect">
              <a:avLst/>
            </a:prstGeom>
          </p:spPr>
        </p:pic>
        <p:pic>
          <p:nvPicPr>
            <p:cNvPr id="7" name="Picture 6">
              <a:extLst>
                <a:ext uri="{FF2B5EF4-FFF2-40B4-BE49-F238E27FC236}">
                  <a16:creationId xmlns:a16="http://schemas.microsoft.com/office/drawing/2014/main" id="{11175412-8F1C-4B8E-A1E7-DF9F9F28BB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9876" y="5427728"/>
              <a:ext cx="3015285"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71153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igami image on the left (Thumbsu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41A2AB-33C0-4475-A8DF-134983A64B17}"/>
              </a:ext>
            </a:extLst>
          </p:cNvPr>
          <p:cNvGrpSpPr/>
          <p:nvPr userDrawn="1"/>
        </p:nvGrpSpPr>
        <p:grpSpPr>
          <a:xfrm>
            <a:off x="1876923" y="1553373"/>
            <a:ext cx="5491726" cy="4110279"/>
            <a:chOff x="1876923" y="1553373"/>
            <a:chExt cx="5491726" cy="4110279"/>
          </a:xfrm>
        </p:grpSpPr>
        <p:pic>
          <p:nvPicPr>
            <p:cNvPr id="12" name="Picture 11">
              <a:extLst>
                <a:ext uri="{FF2B5EF4-FFF2-40B4-BE49-F238E27FC236}">
                  <a16:creationId xmlns:a16="http://schemas.microsoft.com/office/drawing/2014/main" id="{A62452E9-2808-4E6E-A2FE-68F4AA0491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6923" y="1553373"/>
              <a:ext cx="5491726" cy="4027699"/>
            </a:xfrm>
            <a:prstGeom prst="rect">
              <a:avLst/>
            </a:prstGeom>
          </p:spPr>
        </p:pic>
        <p:pic>
          <p:nvPicPr>
            <p:cNvPr id="13" name="Picture 12">
              <a:extLst>
                <a:ext uri="{FF2B5EF4-FFF2-40B4-BE49-F238E27FC236}">
                  <a16:creationId xmlns:a16="http://schemas.microsoft.com/office/drawing/2014/main" id="{2F056565-3DA4-490B-A0B4-DF79A4B339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65277" y="5427650"/>
              <a:ext cx="1984035"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626353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rcular image on th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5916559" y="550775"/>
            <a:ext cx="5756400" cy="5756447"/>
          </a:xfrm>
          <a:prstGeom prst="ellipse">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CIRCULAR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4040552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ONE HEADER</a:t>
            </a:r>
            <a:br>
              <a:rPr lang="en-US" dirty="0"/>
            </a:br>
            <a:r>
              <a:rPr lang="en-US" dirty="0"/>
              <a:t>GOES HERE</a:t>
            </a:r>
            <a:endParaRPr lang="en-GB" dirty="0"/>
          </a:p>
        </p:txBody>
      </p:sp>
    </p:spTree>
    <p:extLst>
      <p:ext uri="{BB962C8B-B14F-4D97-AF65-F5344CB8AC3E}">
        <p14:creationId xmlns:p14="http://schemas.microsoft.com/office/powerpoint/2010/main" val="3212171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rcular image on th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486000" y="550775"/>
            <a:ext cx="5756400" cy="5756447"/>
          </a:xfrm>
          <a:prstGeom prst="ellipse">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CIRCULAR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3348949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 into quadrant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486000" y="368300"/>
            <a:ext cx="5576961" cy="2970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SPLIT INTO QUADRANTS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11628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6" name="Title 1">
            <a:extLst>
              <a:ext uri="{FF2B5EF4-FFF2-40B4-BE49-F238E27FC236}">
                <a16:creationId xmlns:a16="http://schemas.microsoft.com/office/drawing/2014/main" id="{BD23BBCD-93DF-4D55-B641-BDD0DBF63F40}"/>
              </a:ext>
            </a:extLst>
          </p:cNvPr>
          <p:cNvSpPr txBox="1">
            <a:spLocks/>
          </p:cNvSpPr>
          <p:nvPr userDrawn="1"/>
        </p:nvSpPr>
        <p:spPr>
          <a:xfrm>
            <a:off x="486000" y="3759187"/>
            <a:ext cx="5227199" cy="1044097"/>
          </a:xfrm>
          <a:prstGeom prst="rect">
            <a:avLst/>
          </a:prstGeom>
        </p:spPr>
        <p:txBody>
          <a:bodyPr lIns="0" tIns="0" rIns="0" bIns="0"/>
          <a:lstStyle>
            <a:lvl1pPr algn="l" defTabSz="914400" rtl="0" eaLnBrk="1" latinLnBrk="0" hangingPunct="1">
              <a:lnSpc>
                <a:spcPts val="4400"/>
              </a:lnSpc>
              <a:spcBef>
                <a:spcPct val="0"/>
              </a:spcBef>
              <a:buNone/>
              <a:defRPr sz="4800" kern="1200" cap="all" spc="-100" baseline="0">
                <a:solidFill>
                  <a:schemeClr val="tx1"/>
                </a:solidFill>
                <a:latin typeface="Impact" panose="020B0806030902050204" pitchFamily="34" charset="0"/>
                <a:ea typeface="+mj-ea"/>
                <a:cs typeface="+mj-cs"/>
              </a:defRPr>
            </a:lvl1pPr>
          </a:lstStyle>
          <a:p>
            <a:r>
              <a:rPr lang="en-US" dirty="0"/>
              <a:t>SLIDE SPLIT INTO QUADRANTS</a:t>
            </a:r>
            <a:endParaRPr lang="en-GB" dirty="0"/>
          </a:p>
        </p:txBody>
      </p:sp>
      <p:sp>
        <p:nvSpPr>
          <p:cNvPr id="7" name="Text Placeholder 8">
            <a:extLst>
              <a:ext uri="{FF2B5EF4-FFF2-40B4-BE49-F238E27FC236}">
                <a16:creationId xmlns:a16="http://schemas.microsoft.com/office/drawing/2014/main" id="{93AF02D3-C09A-4952-B9F9-C74766EE5F3F}"/>
              </a:ext>
            </a:extLst>
          </p:cNvPr>
          <p:cNvSpPr>
            <a:spLocks noGrp="1"/>
          </p:cNvSpPr>
          <p:nvPr>
            <p:ph type="body" sz="quarter" idx="14" hasCustomPrompt="1"/>
          </p:nvPr>
        </p:nvSpPr>
        <p:spPr>
          <a:xfrm>
            <a:off x="486000" y="5145188"/>
            <a:ext cx="5227200" cy="1163112"/>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8" name="Picture Placeholder 4">
            <a:extLst>
              <a:ext uri="{FF2B5EF4-FFF2-40B4-BE49-F238E27FC236}">
                <a16:creationId xmlns:a16="http://schemas.microsoft.com/office/drawing/2014/main" id="{6D10D08D-9212-413F-B55A-7EEE19CB5D68}"/>
              </a:ext>
            </a:extLst>
          </p:cNvPr>
          <p:cNvSpPr>
            <a:spLocks noGrp="1"/>
          </p:cNvSpPr>
          <p:nvPr>
            <p:ph type="pic" sz="quarter" idx="15" hasCustomPrompt="1"/>
          </p:nvPr>
        </p:nvSpPr>
        <p:spPr>
          <a:xfrm>
            <a:off x="6065438" y="3338300"/>
            <a:ext cx="5576961" cy="2970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Tree>
    <p:extLst>
      <p:ext uri="{BB962C8B-B14F-4D97-AF65-F5344CB8AC3E}">
        <p14:creationId xmlns:p14="http://schemas.microsoft.com/office/powerpoint/2010/main" val="1310478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cess, 4 st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PROCESS SLIDE, 4 STAGES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grpSp>
        <p:nvGrpSpPr>
          <p:cNvPr id="8" name="Group 7">
            <a:extLst>
              <a:ext uri="{FF2B5EF4-FFF2-40B4-BE49-F238E27FC236}">
                <a16:creationId xmlns:a16="http://schemas.microsoft.com/office/drawing/2014/main" id="{8656004D-5436-4455-B927-A519B13974A9}"/>
              </a:ext>
            </a:extLst>
          </p:cNvPr>
          <p:cNvGrpSpPr/>
          <p:nvPr userDrawn="1"/>
        </p:nvGrpSpPr>
        <p:grpSpPr>
          <a:xfrm>
            <a:off x="517200" y="2133599"/>
            <a:ext cx="11154560" cy="2540612"/>
            <a:chOff x="517200" y="2133599"/>
            <a:chExt cx="7364390" cy="1677346"/>
          </a:xfrm>
        </p:grpSpPr>
        <p:sp>
          <p:nvSpPr>
            <p:cNvPr id="10" name="Oval 9">
              <a:extLst>
                <a:ext uri="{FF2B5EF4-FFF2-40B4-BE49-F238E27FC236}">
                  <a16:creationId xmlns:a16="http://schemas.microsoft.com/office/drawing/2014/main" id="{CE91EF7D-A4E0-4EEA-96B2-DAEC83812A67}"/>
                </a:ext>
              </a:extLst>
            </p:cNvPr>
            <p:cNvSpPr/>
            <p:nvPr/>
          </p:nvSpPr>
          <p:spPr>
            <a:xfrm>
              <a:off x="517200" y="2133599"/>
              <a:ext cx="1677332" cy="1677346"/>
            </a:xfrm>
            <a:prstGeom prst="ellipse">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bg1"/>
                  </a:solidFill>
                  <a:latin typeface="Impact" panose="020B0806030902050204" pitchFamily="34" charset="0"/>
                </a:rPr>
                <a:t>1</a:t>
              </a:r>
            </a:p>
          </p:txBody>
        </p:sp>
        <p:sp>
          <p:nvSpPr>
            <p:cNvPr id="11" name="Oval 10">
              <a:extLst>
                <a:ext uri="{FF2B5EF4-FFF2-40B4-BE49-F238E27FC236}">
                  <a16:creationId xmlns:a16="http://schemas.microsoft.com/office/drawing/2014/main" id="{3D5BC6FC-14F0-490E-A30A-2F0287711BA1}"/>
                </a:ext>
              </a:extLst>
            </p:cNvPr>
            <p:cNvSpPr/>
            <p:nvPr/>
          </p:nvSpPr>
          <p:spPr>
            <a:xfrm>
              <a:off x="2412886" y="2133599"/>
              <a:ext cx="1677332" cy="1677346"/>
            </a:xfrm>
            <a:prstGeom prst="ellipse">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2</a:t>
              </a:r>
            </a:p>
          </p:txBody>
        </p:sp>
        <p:cxnSp>
          <p:nvCxnSpPr>
            <p:cNvPr id="12" name="Straight Connector 11">
              <a:extLst>
                <a:ext uri="{FF2B5EF4-FFF2-40B4-BE49-F238E27FC236}">
                  <a16:creationId xmlns:a16="http://schemas.microsoft.com/office/drawing/2014/main" id="{F95F1397-2B5C-4951-968F-8EAFFCFE5542}"/>
                </a:ext>
              </a:extLst>
            </p:cNvPr>
            <p:cNvCxnSpPr>
              <a:cxnSpLocks/>
              <a:stCxn id="10" idx="6"/>
              <a:endCxn id="11" idx="2"/>
            </p:cNvCxnSpPr>
            <p:nvPr/>
          </p:nvCxnSpPr>
          <p:spPr>
            <a:xfrm>
              <a:off x="2194532" y="2972272"/>
              <a:ext cx="218354"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DEE1BE0-DF66-4DF1-BE6C-B90F1DAFA937}"/>
                </a:ext>
              </a:extLst>
            </p:cNvPr>
            <p:cNvSpPr/>
            <p:nvPr/>
          </p:nvSpPr>
          <p:spPr>
            <a:xfrm>
              <a:off x="4308572" y="2133599"/>
              <a:ext cx="1677332" cy="1677346"/>
            </a:xfrm>
            <a:prstGeom prst="ellipse">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3</a:t>
              </a:r>
            </a:p>
          </p:txBody>
        </p:sp>
        <p:sp>
          <p:nvSpPr>
            <p:cNvPr id="14" name="Oval 13">
              <a:extLst>
                <a:ext uri="{FF2B5EF4-FFF2-40B4-BE49-F238E27FC236}">
                  <a16:creationId xmlns:a16="http://schemas.microsoft.com/office/drawing/2014/main" id="{7A3896B2-38E9-4822-A6AE-D9028CD59B99}"/>
                </a:ext>
              </a:extLst>
            </p:cNvPr>
            <p:cNvSpPr/>
            <p:nvPr/>
          </p:nvSpPr>
          <p:spPr>
            <a:xfrm>
              <a:off x="6204258" y="2133599"/>
              <a:ext cx="1677332" cy="1677346"/>
            </a:xfrm>
            <a:prstGeom prst="ellipse">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4</a:t>
              </a:r>
            </a:p>
          </p:txBody>
        </p:sp>
        <p:cxnSp>
          <p:nvCxnSpPr>
            <p:cNvPr id="15" name="Straight Connector 14">
              <a:extLst>
                <a:ext uri="{FF2B5EF4-FFF2-40B4-BE49-F238E27FC236}">
                  <a16:creationId xmlns:a16="http://schemas.microsoft.com/office/drawing/2014/main" id="{E60C5844-790D-49F5-94CE-034453C28ACB}"/>
                </a:ext>
              </a:extLst>
            </p:cNvPr>
            <p:cNvCxnSpPr>
              <a:cxnSpLocks/>
              <a:stCxn id="11" idx="6"/>
              <a:endCxn id="13" idx="2"/>
            </p:cNvCxnSpPr>
            <p:nvPr/>
          </p:nvCxnSpPr>
          <p:spPr>
            <a:xfrm>
              <a:off x="4090217" y="2972272"/>
              <a:ext cx="218354"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C451404-328B-4494-B5F0-CD9C55CDED32}"/>
                </a:ext>
              </a:extLst>
            </p:cNvPr>
            <p:cNvCxnSpPr>
              <a:cxnSpLocks/>
              <a:stCxn id="14" idx="2"/>
              <a:endCxn id="13" idx="6"/>
            </p:cNvCxnSpPr>
            <p:nvPr/>
          </p:nvCxnSpPr>
          <p:spPr>
            <a:xfrm flipH="1">
              <a:off x="5985903" y="2972272"/>
              <a:ext cx="218354"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grpSp>
      <p:sp>
        <p:nvSpPr>
          <p:cNvPr id="5" name="Text Placeholder 4">
            <a:extLst>
              <a:ext uri="{FF2B5EF4-FFF2-40B4-BE49-F238E27FC236}">
                <a16:creationId xmlns:a16="http://schemas.microsoft.com/office/drawing/2014/main" id="{04280D36-E0E5-42F0-97EA-EBA4F47B1548}"/>
              </a:ext>
            </a:extLst>
          </p:cNvPr>
          <p:cNvSpPr>
            <a:spLocks noGrp="1"/>
          </p:cNvSpPr>
          <p:nvPr>
            <p:ph type="body" sz="quarter" idx="12" hasCustomPrompt="1"/>
          </p:nvPr>
        </p:nvSpPr>
        <p:spPr>
          <a:xfrm>
            <a:off x="517199"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17" name="Text Placeholder 4">
            <a:extLst>
              <a:ext uri="{FF2B5EF4-FFF2-40B4-BE49-F238E27FC236}">
                <a16:creationId xmlns:a16="http://schemas.microsoft.com/office/drawing/2014/main" id="{D5756A15-45BB-446F-98D1-BF4CAB7338D0}"/>
              </a:ext>
            </a:extLst>
          </p:cNvPr>
          <p:cNvSpPr>
            <a:spLocks noGrp="1"/>
          </p:cNvSpPr>
          <p:nvPr>
            <p:ph type="body" sz="quarter" idx="13" hasCustomPrompt="1"/>
          </p:nvPr>
        </p:nvSpPr>
        <p:spPr>
          <a:xfrm>
            <a:off x="3388523"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18" name="Text Placeholder 4">
            <a:extLst>
              <a:ext uri="{FF2B5EF4-FFF2-40B4-BE49-F238E27FC236}">
                <a16:creationId xmlns:a16="http://schemas.microsoft.com/office/drawing/2014/main" id="{80B2C248-E395-449F-8152-DEE11DE92E2C}"/>
              </a:ext>
            </a:extLst>
          </p:cNvPr>
          <p:cNvSpPr>
            <a:spLocks noGrp="1"/>
          </p:cNvSpPr>
          <p:nvPr>
            <p:ph type="body" sz="quarter" idx="14" hasCustomPrompt="1"/>
          </p:nvPr>
        </p:nvSpPr>
        <p:spPr>
          <a:xfrm>
            <a:off x="6259844"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19" name="Text Placeholder 4">
            <a:extLst>
              <a:ext uri="{FF2B5EF4-FFF2-40B4-BE49-F238E27FC236}">
                <a16:creationId xmlns:a16="http://schemas.microsoft.com/office/drawing/2014/main" id="{BE5A9591-2097-4FD6-8E33-DA3522A038CE}"/>
              </a:ext>
            </a:extLst>
          </p:cNvPr>
          <p:cNvSpPr>
            <a:spLocks noGrp="1"/>
          </p:cNvSpPr>
          <p:nvPr>
            <p:ph type="body" sz="quarter" idx="15" hasCustomPrompt="1"/>
          </p:nvPr>
        </p:nvSpPr>
        <p:spPr>
          <a:xfrm>
            <a:off x="9131165"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Tree>
    <p:extLst>
      <p:ext uri="{BB962C8B-B14F-4D97-AF65-F5344CB8AC3E}">
        <p14:creationId xmlns:p14="http://schemas.microsoft.com/office/powerpoint/2010/main" val="4201656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5 st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PROCESS SLIDE, 5 STAGES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5" name="Text Placeholder 4">
            <a:extLst>
              <a:ext uri="{FF2B5EF4-FFF2-40B4-BE49-F238E27FC236}">
                <a16:creationId xmlns:a16="http://schemas.microsoft.com/office/drawing/2014/main" id="{04280D36-E0E5-42F0-97EA-EBA4F47B1548}"/>
              </a:ext>
            </a:extLst>
          </p:cNvPr>
          <p:cNvSpPr>
            <a:spLocks noGrp="1"/>
          </p:cNvSpPr>
          <p:nvPr>
            <p:ph type="body" sz="quarter" idx="12" hasCustomPrompt="1"/>
          </p:nvPr>
        </p:nvSpPr>
        <p:spPr>
          <a:xfrm>
            <a:off x="517199"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grpSp>
        <p:nvGrpSpPr>
          <p:cNvPr id="20" name="Group 19">
            <a:extLst>
              <a:ext uri="{FF2B5EF4-FFF2-40B4-BE49-F238E27FC236}">
                <a16:creationId xmlns:a16="http://schemas.microsoft.com/office/drawing/2014/main" id="{D5C57C06-78EB-4DC4-A375-D9475DBF3C3E}"/>
              </a:ext>
            </a:extLst>
          </p:cNvPr>
          <p:cNvGrpSpPr/>
          <p:nvPr userDrawn="1"/>
        </p:nvGrpSpPr>
        <p:grpSpPr>
          <a:xfrm>
            <a:off x="517199" y="2133599"/>
            <a:ext cx="11079055" cy="2007217"/>
            <a:chOff x="517199" y="2133599"/>
            <a:chExt cx="11079055" cy="2007217"/>
          </a:xfrm>
        </p:grpSpPr>
        <p:sp>
          <p:nvSpPr>
            <p:cNvPr id="21" name="Oval 20">
              <a:extLst>
                <a:ext uri="{FF2B5EF4-FFF2-40B4-BE49-F238E27FC236}">
                  <a16:creationId xmlns:a16="http://schemas.microsoft.com/office/drawing/2014/main" id="{6A5EB420-135F-405F-A367-F355BC30170F}"/>
                </a:ext>
              </a:extLst>
            </p:cNvPr>
            <p:cNvSpPr/>
            <p:nvPr/>
          </p:nvSpPr>
          <p:spPr>
            <a:xfrm>
              <a:off x="517199" y="2133599"/>
              <a:ext cx="2006814" cy="2006831"/>
            </a:xfrm>
            <a:prstGeom prst="ellipse">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bg1"/>
                  </a:solidFill>
                  <a:latin typeface="Impact" panose="020B0806030902050204" pitchFamily="34" charset="0"/>
                </a:rPr>
                <a:t>1</a:t>
              </a:r>
            </a:p>
          </p:txBody>
        </p:sp>
        <p:sp>
          <p:nvSpPr>
            <p:cNvPr id="22" name="Oval 21">
              <a:extLst>
                <a:ext uri="{FF2B5EF4-FFF2-40B4-BE49-F238E27FC236}">
                  <a16:creationId xmlns:a16="http://schemas.microsoft.com/office/drawing/2014/main" id="{446601A5-15AF-4AC6-92B7-E5CC0746A7B1}"/>
                </a:ext>
              </a:extLst>
            </p:cNvPr>
            <p:cNvSpPr/>
            <p:nvPr/>
          </p:nvSpPr>
          <p:spPr>
            <a:xfrm>
              <a:off x="2785259" y="2133599"/>
              <a:ext cx="2006814" cy="2006831"/>
            </a:xfrm>
            <a:prstGeom prst="ellipse">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2</a:t>
              </a:r>
            </a:p>
          </p:txBody>
        </p:sp>
        <p:cxnSp>
          <p:nvCxnSpPr>
            <p:cNvPr id="23" name="Straight Connector 22">
              <a:extLst>
                <a:ext uri="{FF2B5EF4-FFF2-40B4-BE49-F238E27FC236}">
                  <a16:creationId xmlns:a16="http://schemas.microsoft.com/office/drawing/2014/main" id="{A27D4C18-E1CB-4380-9896-81621AD244F6}"/>
                </a:ext>
              </a:extLst>
            </p:cNvPr>
            <p:cNvCxnSpPr>
              <a:cxnSpLocks/>
              <a:stCxn id="21" idx="6"/>
              <a:endCxn id="22" idx="2"/>
            </p:cNvCxnSpPr>
            <p:nvPr/>
          </p:nvCxnSpPr>
          <p:spPr>
            <a:xfrm>
              <a:off x="2524013" y="3137015"/>
              <a:ext cx="261246"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A468C0B-7A26-4AC6-B704-48B921AE4C83}"/>
                </a:ext>
              </a:extLst>
            </p:cNvPr>
            <p:cNvSpPr/>
            <p:nvPr/>
          </p:nvSpPr>
          <p:spPr>
            <a:xfrm>
              <a:off x="5053319" y="2133599"/>
              <a:ext cx="2006814" cy="2006831"/>
            </a:xfrm>
            <a:prstGeom prst="ellipse">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3</a:t>
              </a:r>
            </a:p>
          </p:txBody>
        </p:sp>
        <p:sp>
          <p:nvSpPr>
            <p:cNvPr id="25" name="Oval 24">
              <a:extLst>
                <a:ext uri="{FF2B5EF4-FFF2-40B4-BE49-F238E27FC236}">
                  <a16:creationId xmlns:a16="http://schemas.microsoft.com/office/drawing/2014/main" id="{071C6D7E-E411-4820-A65A-D926C74D5FC1}"/>
                </a:ext>
              </a:extLst>
            </p:cNvPr>
            <p:cNvSpPr/>
            <p:nvPr/>
          </p:nvSpPr>
          <p:spPr>
            <a:xfrm>
              <a:off x="7321379" y="2133599"/>
              <a:ext cx="2006814" cy="2006831"/>
            </a:xfrm>
            <a:prstGeom prst="ellipse">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4</a:t>
              </a:r>
            </a:p>
          </p:txBody>
        </p:sp>
        <p:sp>
          <p:nvSpPr>
            <p:cNvPr id="26" name="Oval 25">
              <a:extLst>
                <a:ext uri="{FF2B5EF4-FFF2-40B4-BE49-F238E27FC236}">
                  <a16:creationId xmlns:a16="http://schemas.microsoft.com/office/drawing/2014/main" id="{6D311AEA-A0FD-42B0-AC93-9DC20E479AB2}"/>
                </a:ext>
              </a:extLst>
            </p:cNvPr>
            <p:cNvSpPr/>
            <p:nvPr/>
          </p:nvSpPr>
          <p:spPr>
            <a:xfrm>
              <a:off x="9589440" y="2133985"/>
              <a:ext cx="2006814" cy="2006831"/>
            </a:xfrm>
            <a:prstGeom prst="ellipse">
              <a:avLst/>
            </a:prstGeom>
            <a:solidFill>
              <a:srgbClr val="82C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5</a:t>
              </a:r>
            </a:p>
          </p:txBody>
        </p:sp>
        <p:cxnSp>
          <p:nvCxnSpPr>
            <p:cNvPr id="27" name="Straight Connector 26">
              <a:extLst>
                <a:ext uri="{FF2B5EF4-FFF2-40B4-BE49-F238E27FC236}">
                  <a16:creationId xmlns:a16="http://schemas.microsoft.com/office/drawing/2014/main" id="{CFD46A7A-0485-4D34-AC6E-789A2751EFFB}"/>
                </a:ext>
              </a:extLst>
            </p:cNvPr>
            <p:cNvCxnSpPr>
              <a:cxnSpLocks/>
              <a:stCxn id="22" idx="6"/>
              <a:endCxn id="24" idx="2"/>
            </p:cNvCxnSpPr>
            <p:nvPr/>
          </p:nvCxnSpPr>
          <p:spPr>
            <a:xfrm>
              <a:off x="4792072" y="3137015"/>
              <a:ext cx="261246"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19D1C-2C63-4B28-AA39-204135849FAF}"/>
                </a:ext>
              </a:extLst>
            </p:cNvPr>
            <p:cNvCxnSpPr>
              <a:cxnSpLocks/>
              <a:stCxn id="25" idx="2"/>
              <a:endCxn id="24" idx="6"/>
            </p:cNvCxnSpPr>
            <p:nvPr/>
          </p:nvCxnSpPr>
          <p:spPr>
            <a:xfrm flipH="1">
              <a:off x="7060132" y="3137015"/>
              <a:ext cx="261246"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79B950-4411-47B5-B9E0-A48B2F6E644B}"/>
                </a:ext>
              </a:extLst>
            </p:cNvPr>
            <p:cNvCxnSpPr>
              <a:cxnSpLocks/>
              <a:stCxn id="25" idx="6"/>
              <a:endCxn id="26" idx="2"/>
            </p:cNvCxnSpPr>
            <p:nvPr/>
          </p:nvCxnSpPr>
          <p:spPr>
            <a:xfrm>
              <a:off x="9328193" y="3137015"/>
              <a:ext cx="261246" cy="386"/>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grpSp>
      <p:sp>
        <p:nvSpPr>
          <p:cNvPr id="30" name="Text Placeholder 4">
            <a:extLst>
              <a:ext uri="{FF2B5EF4-FFF2-40B4-BE49-F238E27FC236}">
                <a16:creationId xmlns:a16="http://schemas.microsoft.com/office/drawing/2014/main" id="{A69F86F7-4D9D-4530-AAD1-F4B15F13A18E}"/>
              </a:ext>
            </a:extLst>
          </p:cNvPr>
          <p:cNvSpPr>
            <a:spLocks noGrp="1"/>
          </p:cNvSpPr>
          <p:nvPr>
            <p:ph type="body" sz="quarter" idx="13" hasCustomPrompt="1"/>
          </p:nvPr>
        </p:nvSpPr>
        <p:spPr>
          <a:xfrm>
            <a:off x="2785259"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1" name="Text Placeholder 4">
            <a:extLst>
              <a:ext uri="{FF2B5EF4-FFF2-40B4-BE49-F238E27FC236}">
                <a16:creationId xmlns:a16="http://schemas.microsoft.com/office/drawing/2014/main" id="{287C2629-F4C7-42C4-96FA-A748188B0438}"/>
              </a:ext>
            </a:extLst>
          </p:cNvPr>
          <p:cNvSpPr>
            <a:spLocks noGrp="1"/>
          </p:cNvSpPr>
          <p:nvPr>
            <p:ph type="body" sz="quarter" idx="14" hasCustomPrompt="1"/>
          </p:nvPr>
        </p:nvSpPr>
        <p:spPr>
          <a:xfrm>
            <a:off x="5053318"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2" name="Text Placeholder 4">
            <a:extLst>
              <a:ext uri="{FF2B5EF4-FFF2-40B4-BE49-F238E27FC236}">
                <a16:creationId xmlns:a16="http://schemas.microsoft.com/office/drawing/2014/main" id="{38C49D70-E15B-464F-A178-A2C049893A07}"/>
              </a:ext>
            </a:extLst>
          </p:cNvPr>
          <p:cNvSpPr>
            <a:spLocks noGrp="1"/>
          </p:cNvSpPr>
          <p:nvPr>
            <p:ph type="body" sz="quarter" idx="15" hasCustomPrompt="1"/>
          </p:nvPr>
        </p:nvSpPr>
        <p:spPr>
          <a:xfrm>
            <a:off x="7321379"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3" name="Text Placeholder 4">
            <a:extLst>
              <a:ext uri="{FF2B5EF4-FFF2-40B4-BE49-F238E27FC236}">
                <a16:creationId xmlns:a16="http://schemas.microsoft.com/office/drawing/2014/main" id="{49589F0B-B756-4934-AD3D-095D4414F6F4}"/>
              </a:ext>
            </a:extLst>
          </p:cNvPr>
          <p:cNvSpPr>
            <a:spLocks noGrp="1"/>
          </p:cNvSpPr>
          <p:nvPr>
            <p:ph type="body" sz="quarter" idx="16" hasCustomPrompt="1"/>
          </p:nvPr>
        </p:nvSpPr>
        <p:spPr>
          <a:xfrm>
            <a:off x="9589438"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Tree>
    <p:extLst>
      <p:ext uri="{BB962C8B-B14F-4D97-AF65-F5344CB8AC3E}">
        <p14:creationId xmlns:p14="http://schemas.microsoft.com/office/powerpoint/2010/main" val="217705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s, 6 st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PROCESS SLIDE, 6 STAGES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5" name="Text Placeholder 4">
            <a:extLst>
              <a:ext uri="{FF2B5EF4-FFF2-40B4-BE49-F238E27FC236}">
                <a16:creationId xmlns:a16="http://schemas.microsoft.com/office/drawing/2014/main" id="{04280D36-E0E5-42F0-97EA-EBA4F47B1548}"/>
              </a:ext>
            </a:extLst>
          </p:cNvPr>
          <p:cNvSpPr>
            <a:spLocks noGrp="1"/>
          </p:cNvSpPr>
          <p:nvPr>
            <p:ph type="body" sz="quarter" idx="12" hasCustomPrompt="1"/>
          </p:nvPr>
        </p:nvSpPr>
        <p:spPr>
          <a:xfrm>
            <a:off x="517199" y="4064400"/>
            <a:ext cx="1677332" cy="1951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grpSp>
        <p:nvGrpSpPr>
          <p:cNvPr id="34" name="Group 33">
            <a:extLst>
              <a:ext uri="{FF2B5EF4-FFF2-40B4-BE49-F238E27FC236}">
                <a16:creationId xmlns:a16="http://schemas.microsoft.com/office/drawing/2014/main" id="{E8B7CBB7-058A-4E5F-B0DD-66422952CFBC}"/>
              </a:ext>
            </a:extLst>
          </p:cNvPr>
          <p:cNvGrpSpPr/>
          <p:nvPr userDrawn="1"/>
        </p:nvGrpSpPr>
        <p:grpSpPr>
          <a:xfrm>
            <a:off x="517200" y="2133599"/>
            <a:ext cx="11155761" cy="1677669"/>
            <a:chOff x="517200" y="4528457"/>
            <a:chExt cx="11830291" cy="1779109"/>
          </a:xfrm>
        </p:grpSpPr>
        <p:sp>
          <p:nvSpPr>
            <p:cNvPr id="35" name="Oval 34">
              <a:extLst>
                <a:ext uri="{FF2B5EF4-FFF2-40B4-BE49-F238E27FC236}">
                  <a16:creationId xmlns:a16="http://schemas.microsoft.com/office/drawing/2014/main" id="{433C63F1-8B06-4E12-A392-911E3FAC2181}"/>
                </a:ext>
              </a:extLst>
            </p:cNvPr>
            <p:cNvSpPr/>
            <p:nvPr/>
          </p:nvSpPr>
          <p:spPr>
            <a:xfrm>
              <a:off x="517200" y="4528457"/>
              <a:ext cx="1778751" cy="1778766"/>
            </a:xfrm>
            <a:prstGeom prst="ellipse">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bg1"/>
                  </a:solidFill>
                  <a:latin typeface="Impact" panose="020B0806030902050204" pitchFamily="34" charset="0"/>
                </a:rPr>
                <a:t>1</a:t>
              </a:r>
            </a:p>
          </p:txBody>
        </p:sp>
        <p:sp>
          <p:nvSpPr>
            <p:cNvPr id="36" name="Oval 35">
              <a:extLst>
                <a:ext uri="{FF2B5EF4-FFF2-40B4-BE49-F238E27FC236}">
                  <a16:creationId xmlns:a16="http://schemas.microsoft.com/office/drawing/2014/main" id="{D67F2214-ACCD-497E-B836-4D7A2361E266}"/>
                </a:ext>
              </a:extLst>
            </p:cNvPr>
            <p:cNvSpPr/>
            <p:nvPr/>
          </p:nvSpPr>
          <p:spPr>
            <a:xfrm>
              <a:off x="2527508" y="4528457"/>
              <a:ext cx="1778751" cy="1778766"/>
            </a:xfrm>
            <a:prstGeom prst="ellipse">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2</a:t>
              </a:r>
            </a:p>
          </p:txBody>
        </p:sp>
        <p:cxnSp>
          <p:nvCxnSpPr>
            <p:cNvPr id="37" name="Straight Connector 36">
              <a:extLst>
                <a:ext uri="{FF2B5EF4-FFF2-40B4-BE49-F238E27FC236}">
                  <a16:creationId xmlns:a16="http://schemas.microsoft.com/office/drawing/2014/main" id="{FA675227-CE22-433A-BD43-2C62A112368C}"/>
                </a:ext>
              </a:extLst>
            </p:cNvPr>
            <p:cNvCxnSpPr>
              <a:cxnSpLocks/>
              <a:stCxn id="35" idx="6"/>
              <a:endCxn id="36" idx="2"/>
            </p:cNvCxnSpPr>
            <p:nvPr/>
          </p:nvCxnSpPr>
          <p:spPr>
            <a:xfrm>
              <a:off x="2295951" y="5417840"/>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CB35177-E0FD-43AF-A546-CC4EC571D76D}"/>
                </a:ext>
              </a:extLst>
            </p:cNvPr>
            <p:cNvSpPr/>
            <p:nvPr/>
          </p:nvSpPr>
          <p:spPr>
            <a:xfrm>
              <a:off x="4537816" y="4528457"/>
              <a:ext cx="1778751" cy="1778766"/>
            </a:xfrm>
            <a:prstGeom prst="ellipse">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3</a:t>
              </a:r>
            </a:p>
          </p:txBody>
        </p:sp>
        <p:sp>
          <p:nvSpPr>
            <p:cNvPr id="39" name="Oval 38">
              <a:extLst>
                <a:ext uri="{FF2B5EF4-FFF2-40B4-BE49-F238E27FC236}">
                  <a16:creationId xmlns:a16="http://schemas.microsoft.com/office/drawing/2014/main" id="{E66CEFD8-05F1-454F-BC5E-CE0E61B12C6D}"/>
                </a:ext>
              </a:extLst>
            </p:cNvPr>
            <p:cNvSpPr/>
            <p:nvPr/>
          </p:nvSpPr>
          <p:spPr>
            <a:xfrm>
              <a:off x="6548124" y="4528457"/>
              <a:ext cx="1778751" cy="1778766"/>
            </a:xfrm>
            <a:prstGeom prst="ellipse">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4</a:t>
              </a:r>
            </a:p>
          </p:txBody>
        </p:sp>
        <p:sp>
          <p:nvSpPr>
            <p:cNvPr id="40" name="Oval 39">
              <a:extLst>
                <a:ext uri="{FF2B5EF4-FFF2-40B4-BE49-F238E27FC236}">
                  <a16:creationId xmlns:a16="http://schemas.microsoft.com/office/drawing/2014/main" id="{0E0B767D-9002-4227-9A8F-84178CC81B89}"/>
                </a:ext>
              </a:extLst>
            </p:cNvPr>
            <p:cNvSpPr/>
            <p:nvPr/>
          </p:nvSpPr>
          <p:spPr>
            <a:xfrm>
              <a:off x="8558432" y="4528800"/>
              <a:ext cx="1778751" cy="1778766"/>
            </a:xfrm>
            <a:prstGeom prst="ellipse">
              <a:avLst/>
            </a:prstGeom>
            <a:solidFill>
              <a:srgbClr val="82C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5</a:t>
              </a:r>
            </a:p>
          </p:txBody>
        </p:sp>
        <p:sp>
          <p:nvSpPr>
            <p:cNvPr id="41" name="Oval 40">
              <a:extLst>
                <a:ext uri="{FF2B5EF4-FFF2-40B4-BE49-F238E27FC236}">
                  <a16:creationId xmlns:a16="http://schemas.microsoft.com/office/drawing/2014/main" id="{036641D3-C5E7-4C61-9C64-821FEBC1AB16}"/>
                </a:ext>
              </a:extLst>
            </p:cNvPr>
            <p:cNvSpPr/>
            <p:nvPr/>
          </p:nvSpPr>
          <p:spPr>
            <a:xfrm>
              <a:off x="10568740" y="4528800"/>
              <a:ext cx="1778751" cy="1778766"/>
            </a:xfrm>
            <a:prstGeom prst="ellipse">
              <a:avLst/>
            </a:prstGeom>
            <a:solidFill>
              <a:srgbClr val="FDC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6</a:t>
              </a:r>
            </a:p>
          </p:txBody>
        </p:sp>
        <p:cxnSp>
          <p:nvCxnSpPr>
            <p:cNvPr id="42" name="Straight Connector 41">
              <a:extLst>
                <a:ext uri="{FF2B5EF4-FFF2-40B4-BE49-F238E27FC236}">
                  <a16:creationId xmlns:a16="http://schemas.microsoft.com/office/drawing/2014/main" id="{FCA160D7-F6CA-4244-80C3-1222455C17A1}"/>
                </a:ext>
              </a:extLst>
            </p:cNvPr>
            <p:cNvCxnSpPr>
              <a:cxnSpLocks/>
              <a:stCxn id="36" idx="6"/>
              <a:endCxn id="38" idx="2"/>
            </p:cNvCxnSpPr>
            <p:nvPr/>
          </p:nvCxnSpPr>
          <p:spPr>
            <a:xfrm>
              <a:off x="4306259" y="5417840"/>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02CED40-82F7-4F23-893C-9DF35C6092BE}"/>
                </a:ext>
              </a:extLst>
            </p:cNvPr>
            <p:cNvCxnSpPr>
              <a:cxnSpLocks/>
              <a:stCxn id="39" idx="2"/>
              <a:endCxn id="38" idx="6"/>
            </p:cNvCxnSpPr>
            <p:nvPr/>
          </p:nvCxnSpPr>
          <p:spPr>
            <a:xfrm flipH="1">
              <a:off x="6316567" y="5417840"/>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C803221-695A-4D54-83CD-1095D4FE38B4}"/>
                </a:ext>
              </a:extLst>
            </p:cNvPr>
            <p:cNvCxnSpPr>
              <a:cxnSpLocks/>
              <a:stCxn id="39" idx="6"/>
              <a:endCxn id="40" idx="2"/>
            </p:cNvCxnSpPr>
            <p:nvPr/>
          </p:nvCxnSpPr>
          <p:spPr>
            <a:xfrm>
              <a:off x="8326875" y="5417840"/>
              <a:ext cx="231557" cy="343"/>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966ACFF-CB1B-4AC2-9113-71A407DD39AD}"/>
                </a:ext>
              </a:extLst>
            </p:cNvPr>
            <p:cNvCxnSpPr>
              <a:stCxn id="41" idx="2"/>
              <a:endCxn id="40" idx="6"/>
            </p:cNvCxnSpPr>
            <p:nvPr/>
          </p:nvCxnSpPr>
          <p:spPr>
            <a:xfrm flipH="1">
              <a:off x="10337183" y="5418183"/>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grpSp>
      <p:sp>
        <p:nvSpPr>
          <p:cNvPr id="46" name="Text Placeholder 4">
            <a:extLst>
              <a:ext uri="{FF2B5EF4-FFF2-40B4-BE49-F238E27FC236}">
                <a16:creationId xmlns:a16="http://schemas.microsoft.com/office/drawing/2014/main" id="{BE182D15-B709-4A24-966C-58B83AB3BC99}"/>
              </a:ext>
            </a:extLst>
          </p:cNvPr>
          <p:cNvSpPr>
            <a:spLocks noGrp="1"/>
          </p:cNvSpPr>
          <p:nvPr>
            <p:ph type="body" sz="quarter" idx="13" hasCustomPrompt="1"/>
          </p:nvPr>
        </p:nvSpPr>
        <p:spPr>
          <a:xfrm>
            <a:off x="2412885" y="4064399"/>
            <a:ext cx="1677332" cy="1951187"/>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47" name="Text Placeholder 4">
            <a:extLst>
              <a:ext uri="{FF2B5EF4-FFF2-40B4-BE49-F238E27FC236}">
                <a16:creationId xmlns:a16="http://schemas.microsoft.com/office/drawing/2014/main" id="{B24883C9-E39D-473F-A0CD-02DCCDE797C2}"/>
              </a:ext>
            </a:extLst>
          </p:cNvPr>
          <p:cNvSpPr>
            <a:spLocks noGrp="1"/>
          </p:cNvSpPr>
          <p:nvPr>
            <p:ph type="body" sz="quarter" idx="14" hasCustomPrompt="1"/>
          </p:nvPr>
        </p:nvSpPr>
        <p:spPr>
          <a:xfrm>
            <a:off x="4308571" y="4064399"/>
            <a:ext cx="1677332" cy="1951173"/>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48" name="Text Placeholder 4">
            <a:extLst>
              <a:ext uri="{FF2B5EF4-FFF2-40B4-BE49-F238E27FC236}">
                <a16:creationId xmlns:a16="http://schemas.microsoft.com/office/drawing/2014/main" id="{CD07C235-F5E7-4316-BA5E-8A7CCA0C890F}"/>
              </a:ext>
            </a:extLst>
          </p:cNvPr>
          <p:cNvSpPr>
            <a:spLocks noGrp="1"/>
          </p:cNvSpPr>
          <p:nvPr>
            <p:ph type="body" sz="quarter" idx="15" hasCustomPrompt="1"/>
          </p:nvPr>
        </p:nvSpPr>
        <p:spPr>
          <a:xfrm>
            <a:off x="6204257" y="4064399"/>
            <a:ext cx="1677332" cy="1951165"/>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49" name="Text Placeholder 4">
            <a:extLst>
              <a:ext uri="{FF2B5EF4-FFF2-40B4-BE49-F238E27FC236}">
                <a16:creationId xmlns:a16="http://schemas.microsoft.com/office/drawing/2014/main" id="{0FC7E0E2-C44D-4D02-AF99-39D08CBBDEE5}"/>
              </a:ext>
            </a:extLst>
          </p:cNvPr>
          <p:cNvSpPr>
            <a:spLocks noGrp="1"/>
          </p:cNvSpPr>
          <p:nvPr>
            <p:ph type="body" sz="quarter" idx="16" hasCustomPrompt="1"/>
          </p:nvPr>
        </p:nvSpPr>
        <p:spPr>
          <a:xfrm>
            <a:off x="8099944" y="4064400"/>
            <a:ext cx="1677332" cy="1951164"/>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50" name="Text Placeholder 4">
            <a:extLst>
              <a:ext uri="{FF2B5EF4-FFF2-40B4-BE49-F238E27FC236}">
                <a16:creationId xmlns:a16="http://schemas.microsoft.com/office/drawing/2014/main" id="{9A64C86C-7CEA-4EE1-B5A6-3F4F9CA2EEDB}"/>
              </a:ext>
            </a:extLst>
          </p:cNvPr>
          <p:cNvSpPr>
            <a:spLocks noGrp="1"/>
          </p:cNvSpPr>
          <p:nvPr>
            <p:ph type="body" sz="quarter" idx="17" hasCustomPrompt="1"/>
          </p:nvPr>
        </p:nvSpPr>
        <p:spPr>
          <a:xfrm>
            <a:off x="9995629" y="4064400"/>
            <a:ext cx="1677332" cy="1951164"/>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Tree>
    <p:extLst>
      <p:ext uri="{BB962C8B-B14F-4D97-AF65-F5344CB8AC3E}">
        <p14:creationId xmlns:p14="http://schemas.microsoft.com/office/powerpoint/2010/main" val="423144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738255" y="1800000"/>
            <a:ext cx="6904144" cy="4513714"/>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a:t>
            </a:r>
            <a:r>
              <a:rPr lang="en-US" dirty="0" err="1"/>
              <a:t>tABLE</a:t>
            </a:r>
            <a:r>
              <a:rPr lang="en-US" dirty="0"/>
              <a:t>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39060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64396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only">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85999" y="1800000"/>
            <a:ext cx="11156400" cy="4513714"/>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TABLE-ONLY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552292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738255" y="1800001"/>
            <a:ext cx="6904144"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TEXT/CHART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39060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2649778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only">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55440" y="1800001"/>
            <a:ext cx="11186959"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CHART-ONLY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4208516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chart - 2 charts">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8338457" y="1800001"/>
            <a:ext cx="3303941"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TEXT/CHART SLIDE – 2 CHARTS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39060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11" name="Chart Placeholder 5">
            <a:extLst>
              <a:ext uri="{FF2B5EF4-FFF2-40B4-BE49-F238E27FC236}">
                <a16:creationId xmlns:a16="http://schemas.microsoft.com/office/drawing/2014/main" id="{BB7FD05B-D3A2-4351-B9E8-26178B6D6919}"/>
              </a:ext>
            </a:extLst>
          </p:cNvPr>
          <p:cNvSpPr>
            <a:spLocks noGrp="1"/>
          </p:cNvSpPr>
          <p:nvPr>
            <p:ph type="chart" sz="quarter" idx="15" hasCustomPrompt="1"/>
          </p:nvPr>
        </p:nvSpPr>
        <p:spPr>
          <a:xfrm>
            <a:off x="4737600" y="1800000"/>
            <a:ext cx="3303941"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Tree>
    <p:extLst>
      <p:ext uri="{BB962C8B-B14F-4D97-AF65-F5344CB8AC3E}">
        <p14:creationId xmlns:p14="http://schemas.microsoft.com/office/powerpoint/2010/main" val="38759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2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TWO HEADER</a:t>
            </a:r>
            <a:br>
              <a:rPr lang="en-US" dirty="0"/>
            </a:br>
            <a:r>
              <a:rPr lang="en-US" dirty="0"/>
              <a:t>GOES HERE</a:t>
            </a:r>
            <a:endParaRPr lang="en-GB" dirty="0"/>
          </a:p>
        </p:txBody>
      </p:sp>
    </p:spTree>
    <p:extLst>
      <p:ext uri="{BB962C8B-B14F-4D97-AF65-F5344CB8AC3E}">
        <p14:creationId xmlns:p14="http://schemas.microsoft.com/office/powerpoint/2010/main" val="3755268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sting impression (lock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8" name="Picture 7">
            <a:extLst>
              <a:ext uri="{FF2B5EF4-FFF2-40B4-BE49-F238E27FC236}">
                <a16:creationId xmlns:a16="http://schemas.microsoft.com/office/drawing/2014/main" id="{FFB7716A-6D5F-49EA-83D8-562E0EB156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6148" y="3282444"/>
            <a:ext cx="9719703" cy="3128114"/>
          </a:xfrm>
          <a:prstGeom prst="rect">
            <a:avLst/>
          </a:prstGeom>
        </p:spPr>
      </p:pic>
      <p:sp>
        <p:nvSpPr>
          <p:cNvPr id="10" name="Text Placeholder 16">
            <a:extLst>
              <a:ext uri="{FF2B5EF4-FFF2-40B4-BE49-F238E27FC236}">
                <a16:creationId xmlns:a16="http://schemas.microsoft.com/office/drawing/2014/main" id="{6F934087-BA50-49BF-AC9D-A820947AE020}"/>
              </a:ext>
            </a:extLst>
          </p:cNvPr>
          <p:cNvSpPr txBox="1">
            <a:spLocks/>
          </p:cNvSpPr>
          <p:nvPr userDrawn="1"/>
        </p:nvSpPr>
        <p:spPr>
          <a:xfrm>
            <a:off x="485999" y="414000"/>
            <a:ext cx="11186959" cy="1128514"/>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400"/>
              </a:lnSpc>
              <a:spcBef>
                <a:spcPts val="0"/>
              </a:spcBef>
            </a:pPr>
            <a:r>
              <a:rPr lang="en-US" sz="4800" b="0" spc="-100" dirty="0">
                <a:solidFill>
                  <a:schemeClr val="tx1"/>
                </a:solidFill>
                <a:latin typeface="Impact" panose="020B0806030902050204" pitchFamily="34" charset="0"/>
              </a:rPr>
              <a:t>MAIL IT.</a:t>
            </a:r>
          </a:p>
          <a:p>
            <a:pPr>
              <a:lnSpc>
                <a:spcPts val="4400"/>
              </a:lnSpc>
              <a:spcBef>
                <a:spcPts val="0"/>
              </a:spcBef>
            </a:pPr>
            <a:r>
              <a:rPr lang="en-US" sz="4800" b="0" spc="-100" dirty="0">
                <a:solidFill>
                  <a:schemeClr val="tx1"/>
                </a:solidFill>
                <a:latin typeface="Impact" panose="020B0806030902050204" pitchFamily="34" charset="0"/>
              </a:rPr>
              <a:t>MAKE A LASTING IMPRESSION.</a:t>
            </a:r>
          </a:p>
        </p:txBody>
      </p:sp>
      <p:sp>
        <p:nvSpPr>
          <p:cNvPr id="13" name="TextBox 12">
            <a:extLst>
              <a:ext uri="{FF2B5EF4-FFF2-40B4-BE49-F238E27FC236}">
                <a16:creationId xmlns:a16="http://schemas.microsoft.com/office/drawing/2014/main" id="{B4FD7308-352D-4790-A373-B143E8AC15BB}"/>
              </a:ext>
            </a:extLst>
          </p:cNvPr>
          <p:cNvSpPr txBox="1"/>
          <p:nvPr userDrawn="1"/>
        </p:nvSpPr>
        <p:spPr>
          <a:xfrm>
            <a:off x="1236149" y="3575606"/>
            <a:ext cx="1714886" cy="2585323"/>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49%</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MORE MEMORABLE</a:t>
            </a:r>
          </a:p>
          <a:p>
            <a:pPr algn="ctr">
              <a:spcBef>
                <a:spcPts val="0"/>
              </a:spcBef>
            </a:pPr>
            <a:r>
              <a:rPr lang="en-US" sz="700" b="1" dirty="0">
                <a:latin typeface="Arial" panose="020B0604020202020204" pitchFamily="34" charset="0"/>
                <a:cs typeface="Arial" panose="020B0604020202020204" pitchFamily="34" charset="0"/>
              </a:rPr>
              <a:t>Mail has a more powerful impact on long-term memory encoding</a:t>
            </a:r>
          </a:p>
          <a:p>
            <a:pPr algn="ctr">
              <a:spcBef>
                <a:spcPts val="0"/>
              </a:spcBef>
            </a:pPr>
            <a:r>
              <a:rPr lang="en-US" sz="700" b="1" dirty="0">
                <a:latin typeface="Arial" panose="020B0604020202020204" pitchFamily="34" charset="0"/>
                <a:cs typeface="Arial" panose="020B0604020202020204" pitchFamily="34" charset="0"/>
              </a:rPr>
              <a:t>+49% stronger than email.*</a:t>
            </a: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65%</a:t>
            </a:r>
          </a:p>
          <a:p>
            <a:pPr algn="ctr">
              <a:lnSpc>
                <a:spcPts val="1000"/>
              </a:lnSpc>
              <a:spcBef>
                <a:spcPts val="0"/>
              </a:spcBef>
            </a:pPr>
            <a:r>
              <a:rPr lang="en-US" sz="1050" dirty="0">
                <a:solidFill>
                  <a:schemeClr val="bg1"/>
                </a:solidFill>
                <a:latin typeface="Impact" panose="020B0806030902050204" pitchFamily="34" charset="0"/>
              </a:rPr>
              <a:t>FULL ATTENTION</a:t>
            </a:r>
          </a:p>
          <a:p>
            <a:pPr algn="ctr">
              <a:spcBef>
                <a:spcPts val="0"/>
              </a:spcBef>
            </a:pPr>
            <a:r>
              <a:rPr lang="en-GB" sz="700" b="1" dirty="0">
                <a:latin typeface="Arial" panose="020B0604020202020204" pitchFamily="34" charset="0"/>
                <a:cs typeface="Arial" panose="020B0604020202020204" pitchFamily="34" charset="0"/>
              </a:rPr>
              <a:t>Percentage who say they</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give mail their full attention, compared to 35% for email.**</a:t>
            </a:r>
            <a:br>
              <a:rPr lang="en-GB" sz="700" b="1" dirty="0">
                <a:latin typeface="Arial" panose="020B0604020202020204" pitchFamily="34" charset="0"/>
                <a:cs typeface="Arial" panose="020B0604020202020204" pitchFamily="34" charset="0"/>
              </a:rPr>
            </a:b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30%</a:t>
            </a:r>
          </a:p>
          <a:p>
            <a:pPr algn="ctr">
              <a:lnSpc>
                <a:spcPts val="1000"/>
              </a:lnSpc>
              <a:spcBef>
                <a:spcPts val="0"/>
              </a:spcBef>
            </a:pPr>
            <a:r>
              <a:rPr lang="en-US" sz="1050" dirty="0">
                <a:solidFill>
                  <a:schemeClr val="bg1"/>
                </a:solidFill>
                <a:latin typeface="Impact" panose="020B0806030902050204" pitchFamily="34" charset="0"/>
              </a:rPr>
              <a:t>MORE DWELL TIME</a:t>
            </a:r>
          </a:p>
          <a:p>
            <a:pPr algn="ctr">
              <a:spcBef>
                <a:spcPts val="0"/>
              </a:spcBef>
            </a:pPr>
            <a:r>
              <a:rPr lang="en-US" sz="700" b="1" dirty="0">
                <a:latin typeface="Arial" panose="020B0604020202020204" pitchFamily="34" charset="0"/>
                <a:cs typeface="Arial" panose="020B0604020202020204" pitchFamily="34" charset="0"/>
              </a:rPr>
              <a:t>When primed by mail, people spent +30% longer looking at related social media advertising.*</a:t>
            </a:r>
            <a:endParaRPr lang="en-GB" sz="105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0DB43F2-5E8E-4434-ACE5-DAD36A62F5C6}"/>
              </a:ext>
            </a:extLst>
          </p:cNvPr>
          <p:cNvSpPr txBox="1"/>
          <p:nvPr userDrawn="1"/>
        </p:nvSpPr>
        <p:spPr>
          <a:xfrm>
            <a:off x="3230049" y="3574343"/>
            <a:ext cx="1714886" cy="2585323"/>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4</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WEEKS</a:t>
            </a:r>
          </a:p>
          <a:p>
            <a:pPr algn="ctr">
              <a:spcBef>
                <a:spcPts val="0"/>
              </a:spcBef>
            </a:pPr>
            <a:r>
              <a:rPr lang="en-US" sz="700" b="1" dirty="0">
                <a:latin typeface="Arial" panose="020B0604020202020204" pitchFamily="34" charset="0"/>
                <a:cs typeface="Arial" panose="020B0604020202020204" pitchFamily="34" charset="0"/>
              </a:rPr>
              <a:t>27% of advertising mail</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stays in the home for</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over 4 weeks.</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59%</a:t>
            </a:r>
          </a:p>
          <a:p>
            <a:pPr algn="ctr">
              <a:lnSpc>
                <a:spcPts val="1000"/>
              </a:lnSpc>
              <a:spcBef>
                <a:spcPts val="0"/>
              </a:spcBef>
            </a:pPr>
            <a:r>
              <a:rPr lang="en-US" sz="1050" dirty="0">
                <a:solidFill>
                  <a:schemeClr val="bg1"/>
                </a:solidFill>
                <a:latin typeface="Impact" panose="020B0806030902050204" pitchFamily="34" charset="0"/>
              </a:rPr>
              <a:t>PREFER MAIL</a:t>
            </a:r>
          </a:p>
          <a:p>
            <a:pPr algn="ctr">
              <a:spcBef>
                <a:spcPts val="0"/>
              </a:spcBef>
            </a:pPr>
            <a:r>
              <a:rPr lang="en-GB" sz="700" b="1" dirty="0">
                <a:latin typeface="Arial" panose="020B0604020202020204" pitchFamily="34" charset="0"/>
                <a:cs typeface="Arial" panose="020B0604020202020204" pitchFamily="34" charset="0"/>
              </a:rPr>
              <a:t>Percentage of people who appreciate being sent mail, compared to 41% for email.**</a:t>
            </a:r>
            <a:br>
              <a:rPr lang="en-GB" sz="700" b="1" dirty="0">
                <a:latin typeface="Arial" panose="020B0604020202020204" pitchFamily="34" charset="0"/>
                <a:cs typeface="Arial" panose="020B0604020202020204" pitchFamily="34" charset="0"/>
              </a:rPr>
            </a:b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4</a:t>
            </a:r>
          </a:p>
          <a:p>
            <a:pPr algn="ctr">
              <a:lnSpc>
                <a:spcPts val="1000"/>
              </a:lnSpc>
              <a:spcBef>
                <a:spcPts val="0"/>
              </a:spcBef>
            </a:pPr>
            <a:r>
              <a:rPr lang="en-US" sz="1050" dirty="0">
                <a:solidFill>
                  <a:schemeClr val="bg1"/>
                </a:solidFill>
                <a:latin typeface="Impact" panose="020B0806030902050204" pitchFamily="34" charset="0"/>
              </a:rPr>
              <a:t>VIEWS</a:t>
            </a:r>
          </a:p>
          <a:p>
            <a:pPr algn="ctr">
              <a:spcBef>
                <a:spcPts val="0"/>
              </a:spcBef>
            </a:pPr>
            <a:r>
              <a:rPr lang="en-US" sz="700" b="1" dirty="0">
                <a:latin typeface="Arial" panose="020B0604020202020204" pitchFamily="34" charset="0"/>
                <a:cs typeface="Arial" panose="020B0604020202020204" pitchFamily="34" charset="0"/>
              </a:rPr>
              <a:t>Advertising mail is</a:t>
            </a:r>
          </a:p>
          <a:p>
            <a:pPr algn="ctr">
              <a:spcBef>
                <a:spcPts val="0"/>
              </a:spcBef>
            </a:pPr>
            <a:r>
              <a:rPr lang="en-US" sz="700" b="1" dirty="0">
                <a:latin typeface="Arial" panose="020B0604020202020204" pitchFamily="34" charset="0"/>
                <a:cs typeface="Arial" panose="020B0604020202020204" pitchFamily="34" charset="0"/>
              </a:rPr>
              <a:t>Revisited an average</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of four times.</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1E2BA2B-AC2C-4C82-8D63-90ED26A95B79}"/>
              </a:ext>
            </a:extLst>
          </p:cNvPr>
          <p:cNvSpPr txBox="1"/>
          <p:nvPr userDrawn="1"/>
        </p:nvSpPr>
        <p:spPr>
          <a:xfrm>
            <a:off x="5238556" y="3574342"/>
            <a:ext cx="1714886" cy="2584800"/>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37%</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BUY SOMETHING</a:t>
            </a:r>
          </a:p>
          <a:p>
            <a:pPr algn="ctr"/>
            <a:r>
              <a:rPr lang="en-GB" sz="700" b="1" dirty="0">
                <a:latin typeface="Arial" panose="020B0604020202020204" pitchFamily="34" charset="0"/>
                <a:cs typeface="Arial" panose="020B0604020202020204" pitchFamily="34" charset="0"/>
              </a:rPr>
              <a:t>Percentage of people who bought or ordered as a result of receiving </a:t>
            </a:r>
            <a:r>
              <a:rPr lang="en-US" sz="700" b="1" dirty="0">
                <a:latin typeface="Arial" panose="020B0604020202020204" pitchFamily="34" charset="0"/>
                <a:cs typeface="Arial" panose="020B0604020202020204" pitchFamily="34" charset="0"/>
              </a:rPr>
              <a:t>mail over 12 months.</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70%</a:t>
            </a:r>
          </a:p>
          <a:p>
            <a:pPr algn="ctr">
              <a:lnSpc>
                <a:spcPts val="1000"/>
              </a:lnSpc>
              <a:spcBef>
                <a:spcPts val="0"/>
              </a:spcBef>
            </a:pPr>
            <a:r>
              <a:rPr lang="en-US" sz="1050" dirty="0">
                <a:solidFill>
                  <a:schemeClr val="bg1"/>
                </a:solidFill>
                <a:latin typeface="Impact" panose="020B0806030902050204" pitchFamily="34" charset="0"/>
              </a:rPr>
              <a:t>GO ONLINE</a:t>
            </a:r>
          </a:p>
          <a:p>
            <a:pPr algn="ctr">
              <a:spcBef>
                <a:spcPts val="0"/>
              </a:spcBef>
            </a:pPr>
            <a:r>
              <a:rPr lang="en-GB" sz="700" b="1" dirty="0">
                <a:latin typeface="Arial" panose="020B0604020202020204" pitchFamily="34" charset="0"/>
                <a:cs typeface="Arial" panose="020B0604020202020204" pitchFamily="34" charset="0"/>
              </a:rPr>
              <a:t>Percentage of people who responded digitally to mail</a:t>
            </a:r>
          </a:p>
          <a:p>
            <a:pPr algn="ctr">
              <a:spcBef>
                <a:spcPts val="0"/>
              </a:spcBef>
            </a:pPr>
            <a:r>
              <a:rPr lang="en-GB" sz="700" b="1" dirty="0">
                <a:latin typeface="Arial" panose="020B0604020202020204" pitchFamily="34" charset="0"/>
                <a:cs typeface="Arial" panose="020B0604020202020204" pitchFamily="34" charset="0"/>
              </a:rPr>
              <a:t>Over 12 months.</a:t>
            </a:r>
            <a:r>
              <a:rPr lang="en-GB" sz="700" b="1" baseline="30000" dirty="0">
                <a:latin typeface="Arial" panose="020B0604020202020204" pitchFamily="34" charset="0"/>
                <a:cs typeface="Arial" panose="020B0604020202020204" pitchFamily="34" charset="0"/>
              </a:rPr>
              <a:t>†</a:t>
            </a:r>
            <a:br>
              <a:rPr lang="en-GB" sz="700" b="1" dirty="0">
                <a:latin typeface="Arial" panose="020B0604020202020204" pitchFamily="34" charset="0"/>
                <a:cs typeface="Arial" panose="020B0604020202020204" pitchFamily="34" charset="0"/>
              </a:rPr>
            </a:b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12%</a:t>
            </a:r>
          </a:p>
          <a:p>
            <a:pPr algn="ctr">
              <a:lnSpc>
                <a:spcPts val="1000"/>
              </a:lnSpc>
              <a:spcBef>
                <a:spcPts val="0"/>
              </a:spcBef>
            </a:pPr>
            <a:r>
              <a:rPr lang="en-US" sz="1050" dirty="0">
                <a:solidFill>
                  <a:schemeClr val="bg1"/>
                </a:solidFill>
                <a:latin typeface="Impact" panose="020B0806030902050204" pitchFamily="34" charset="0"/>
              </a:rPr>
              <a:t>BOOST TO ROI</a:t>
            </a:r>
          </a:p>
          <a:p>
            <a:pPr algn="ctr">
              <a:spcBef>
                <a:spcPts val="0"/>
              </a:spcBef>
            </a:pPr>
            <a:r>
              <a:rPr lang="en-GB" sz="700" b="1" dirty="0">
                <a:latin typeface="Arial" panose="020B0604020202020204" pitchFamily="34" charset="0"/>
                <a:cs typeface="Arial" panose="020B0604020202020204" pitchFamily="34" charset="0"/>
              </a:rPr>
              <a:t>Adding mail to the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marketing mix can</a:t>
            </a:r>
          </a:p>
          <a:p>
            <a:pPr algn="ctr">
              <a:spcBef>
                <a:spcPts val="0"/>
              </a:spcBef>
            </a:pPr>
            <a:r>
              <a:rPr lang="en-GB" sz="700" b="1" dirty="0">
                <a:latin typeface="Arial" panose="020B0604020202020204" pitchFamily="34" charset="0"/>
                <a:cs typeface="Arial" panose="020B0604020202020204" pitchFamily="34" charset="0"/>
              </a:rPr>
              <a:t>Increase ROI by 12%.</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B144396-5A45-4657-9228-9363F2379EB6}"/>
              </a:ext>
            </a:extLst>
          </p:cNvPr>
          <p:cNvSpPr txBox="1"/>
          <p:nvPr userDrawn="1"/>
        </p:nvSpPr>
        <p:spPr>
          <a:xfrm>
            <a:off x="7232456" y="3574342"/>
            <a:ext cx="1714886" cy="2657138"/>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100%</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GDPR FRIENDLY</a:t>
            </a:r>
          </a:p>
          <a:p>
            <a:pPr algn="ctr">
              <a:spcBef>
                <a:spcPts val="0"/>
              </a:spcBef>
            </a:pPr>
            <a:r>
              <a:rPr lang="en-GB" sz="700" b="1" dirty="0">
                <a:latin typeface="Arial" panose="020B0604020202020204" pitchFamily="34" charset="0"/>
                <a:cs typeface="Arial" panose="020B0604020202020204" pitchFamily="34" charset="0"/>
              </a:rPr>
              <a:t>Use unaddressed mail to</a:t>
            </a:r>
          </a:p>
          <a:p>
            <a:pPr algn="ctr">
              <a:spcBef>
                <a:spcPts val="0"/>
              </a:spcBef>
            </a:pPr>
            <a:r>
              <a:rPr lang="en-GB" sz="700" b="1" dirty="0">
                <a:latin typeface="Arial" panose="020B0604020202020204" pitchFamily="34" charset="0"/>
                <a:cs typeface="Arial" panose="020B0604020202020204" pitchFamily="34" charset="0"/>
              </a:rPr>
              <a:t>engage people without</a:t>
            </a:r>
          </a:p>
          <a:p>
            <a:pPr algn="ctr"/>
            <a:r>
              <a:rPr lang="en-GB" sz="700" b="1" dirty="0">
                <a:latin typeface="Arial" panose="020B0604020202020204" pitchFamily="34" charset="0"/>
                <a:cs typeface="Arial" panose="020B0604020202020204" pitchFamily="34" charset="0"/>
              </a:rPr>
              <a:t>using their personal data.</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94%</a:t>
            </a:r>
          </a:p>
          <a:p>
            <a:pPr algn="ctr">
              <a:lnSpc>
                <a:spcPts val="1000"/>
              </a:lnSpc>
              <a:spcBef>
                <a:spcPts val="0"/>
              </a:spcBef>
            </a:pPr>
            <a:r>
              <a:rPr lang="en-US" sz="1050" dirty="0">
                <a:solidFill>
                  <a:schemeClr val="bg1"/>
                </a:solidFill>
                <a:latin typeface="Impact" panose="020B0806030902050204" pitchFamily="34" charset="0"/>
              </a:rPr>
              <a:t>TAKE ACTION</a:t>
            </a:r>
          </a:p>
          <a:p>
            <a:pPr algn="ctr"/>
            <a:r>
              <a:rPr lang="en-GB" sz="700" b="1" dirty="0">
                <a:latin typeface="Arial" panose="020B0604020202020204" pitchFamily="34" charset="0"/>
                <a:cs typeface="Arial" panose="020B0604020202020204" pitchFamily="34" charset="0"/>
              </a:rPr>
              <a:t>Most advertising</a:t>
            </a:r>
          </a:p>
          <a:p>
            <a:pPr algn="ctr"/>
            <a:r>
              <a:rPr lang="en-GB" sz="700" b="1" dirty="0">
                <a:latin typeface="Arial" panose="020B0604020202020204" pitchFamily="34" charset="0"/>
                <a:cs typeface="Arial" panose="020B0604020202020204" pitchFamily="34" charset="0"/>
              </a:rPr>
              <a:t>mail leads to</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multiple actions</a:t>
            </a:r>
            <a:r>
              <a:rPr lang="en-US" sz="700" b="1" dirty="0">
                <a:latin typeface="Arial" panose="020B0604020202020204" pitchFamily="34" charset="0"/>
                <a:cs typeface="Arial" panose="020B0604020202020204" pitchFamily="34" charset="0"/>
              </a:rPr>
              <a:t>.</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30%</a:t>
            </a:r>
          </a:p>
          <a:p>
            <a:pPr algn="ctr">
              <a:lnSpc>
                <a:spcPts val="1000"/>
              </a:lnSpc>
              <a:spcBef>
                <a:spcPts val="0"/>
              </a:spcBef>
            </a:pPr>
            <a:r>
              <a:rPr lang="en-US" sz="1050" dirty="0">
                <a:solidFill>
                  <a:schemeClr val="bg1"/>
                </a:solidFill>
                <a:latin typeface="Impact" panose="020B0806030902050204" pitchFamily="34" charset="0"/>
              </a:rPr>
              <a:t>SHARE MORE</a:t>
            </a:r>
          </a:p>
          <a:p>
            <a:pPr algn="ctr"/>
            <a:r>
              <a:rPr lang="en-GB" sz="700" b="1" dirty="0">
                <a:latin typeface="Arial" panose="020B0604020202020204" pitchFamily="34" charset="0"/>
                <a:cs typeface="Arial" panose="020B0604020202020204" pitchFamily="34" charset="0"/>
              </a:rPr>
              <a:t>Mail is often shared</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with at least one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other person</a:t>
            </a:r>
            <a:r>
              <a:rPr lang="en-US" sz="700" b="1" dirty="0">
                <a:latin typeface="Arial" panose="020B0604020202020204" pitchFamily="34" charset="0"/>
                <a:cs typeface="Arial" panose="020B0604020202020204" pitchFamily="34" charset="0"/>
              </a:rPr>
              <a:t>.</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2801524-5906-4B59-B32A-4AB82196A670}"/>
              </a:ext>
            </a:extLst>
          </p:cNvPr>
          <p:cNvSpPr txBox="1"/>
          <p:nvPr userDrawn="1"/>
        </p:nvSpPr>
        <p:spPr>
          <a:xfrm>
            <a:off x="9226356" y="3574343"/>
            <a:ext cx="1714886" cy="2693045"/>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87%</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BELIEVE IN MAIL</a:t>
            </a:r>
          </a:p>
          <a:p>
            <a:pPr algn="ctr">
              <a:spcBef>
                <a:spcPts val="0"/>
              </a:spcBef>
            </a:pPr>
            <a:r>
              <a:rPr lang="en-GB" sz="700" b="1" dirty="0">
                <a:latin typeface="Arial" panose="020B0604020202020204" pitchFamily="34" charset="0"/>
                <a:cs typeface="Arial" panose="020B0604020202020204" pitchFamily="34" charset="0"/>
              </a:rPr>
              <a:t>Percentage of people who</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describe mail as believable,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compared to 48% for email.**</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70%</a:t>
            </a:r>
          </a:p>
          <a:p>
            <a:pPr algn="ctr">
              <a:lnSpc>
                <a:spcPts val="1000"/>
              </a:lnSpc>
              <a:spcBef>
                <a:spcPts val="0"/>
              </a:spcBef>
            </a:pPr>
            <a:r>
              <a:rPr lang="en-US" sz="1050" dirty="0">
                <a:solidFill>
                  <a:schemeClr val="bg1"/>
                </a:solidFill>
                <a:latin typeface="Impact" panose="020B0806030902050204" pitchFamily="34" charset="0"/>
              </a:rPr>
              <a:t>FEEL VALUED</a:t>
            </a:r>
          </a:p>
          <a:p>
            <a:pPr algn="ctr"/>
            <a:r>
              <a:rPr lang="en-GB" sz="700" b="1" dirty="0">
                <a:latin typeface="Arial" panose="020B0604020202020204" pitchFamily="34" charset="0"/>
                <a:cs typeface="Arial" panose="020B0604020202020204" pitchFamily="34" charset="0"/>
              </a:rPr>
              <a:t>Percentage who said mail,</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rather than email, makes</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them feel valued.**</a:t>
            </a:r>
            <a:endParaRPr lang="en-US" sz="700" b="1" baseline="30000" dirty="0">
              <a:latin typeface="Arial" panose="020B0604020202020204" pitchFamily="34" charset="0"/>
              <a:cs typeface="Arial" panose="020B0604020202020204" pitchFamily="34" charset="0"/>
            </a:endParaRPr>
          </a:p>
          <a:p>
            <a:pPr algn="ctr">
              <a:spcBef>
                <a:spcPts val="0"/>
              </a:spcBef>
            </a:pP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70%</a:t>
            </a:r>
          </a:p>
          <a:p>
            <a:pPr algn="ctr">
              <a:lnSpc>
                <a:spcPts val="1000"/>
              </a:lnSpc>
              <a:spcBef>
                <a:spcPts val="0"/>
              </a:spcBef>
            </a:pPr>
            <a:r>
              <a:rPr lang="en-US" sz="1050" dirty="0">
                <a:solidFill>
                  <a:schemeClr val="bg1"/>
                </a:solidFill>
                <a:latin typeface="Impact" panose="020B0806030902050204" pitchFamily="34" charset="0"/>
              </a:rPr>
              <a:t>BETTER IMPRESSION</a:t>
            </a:r>
          </a:p>
          <a:p>
            <a:pPr algn="ctr"/>
            <a:r>
              <a:rPr lang="en-GB" sz="700" b="1" dirty="0">
                <a:latin typeface="Arial" panose="020B0604020202020204" pitchFamily="34" charset="0"/>
                <a:cs typeface="Arial" panose="020B0604020202020204" pitchFamily="34" charset="0"/>
              </a:rPr>
              <a:t>Percentage who said mail,</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rather than email, gives them</a:t>
            </a:r>
          </a:p>
          <a:p>
            <a:pPr algn="ctr"/>
            <a:r>
              <a:rPr lang="en-GB" sz="700" b="1" dirty="0">
                <a:latin typeface="Arial" panose="020B0604020202020204" pitchFamily="34" charset="0"/>
                <a:cs typeface="Arial" panose="020B0604020202020204" pitchFamily="34" charset="0"/>
              </a:rPr>
              <a:t>a better impression of the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company that sent it.**</a:t>
            </a:r>
            <a:endParaRPr lang="en-US" sz="700" b="1" baseline="300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6CFCA14-0CD4-4C47-AB0B-138748935D0C}"/>
              </a:ext>
            </a:extLst>
          </p:cNvPr>
          <p:cNvSpPr txBox="1"/>
          <p:nvPr userDrawn="1"/>
        </p:nvSpPr>
        <p:spPr>
          <a:xfrm>
            <a:off x="1273364"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IS</a:t>
            </a:r>
          </a:p>
          <a:p>
            <a:pPr algn="ctr">
              <a:lnSpc>
                <a:spcPts val="1700"/>
              </a:lnSpc>
              <a:spcBef>
                <a:spcPts val="0"/>
              </a:spcBef>
            </a:pPr>
            <a:r>
              <a:rPr lang="en-US" dirty="0">
                <a:solidFill>
                  <a:srgbClr val="E20C18"/>
                </a:solidFill>
                <a:latin typeface="Impact" panose="020B0806030902050204" pitchFamily="34" charset="0"/>
              </a:rPr>
              <a:t>REMEMBERED</a:t>
            </a:r>
          </a:p>
          <a:p>
            <a:pPr algn="ctr">
              <a:spcBef>
                <a:spcPts val="0"/>
              </a:spcBef>
            </a:pPr>
            <a:r>
              <a:rPr lang="en-GB" sz="750" b="1" dirty="0">
                <a:latin typeface="Arial" panose="020B0604020202020204" pitchFamily="34" charset="0"/>
                <a:cs typeface="Arial" panose="020B0604020202020204" pitchFamily="34" charset="0"/>
              </a:rPr>
              <a:t>A memorable message is</a:t>
            </a:r>
            <a:br>
              <a:rPr lang="en-GB" sz="750" b="1" dirty="0">
                <a:latin typeface="Arial" panose="020B0604020202020204" pitchFamily="34" charset="0"/>
                <a:cs typeface="Arial" panose="020B0604020202020204" pitchFamily="34" charset="0"/>
              </a:rPr>
            </a:br>
            <a:r>
              <a:rPr lang="en-GB" sz="750" b="1" dirty="0">
                <a:latin typeface="Arial" panose="020B0604020202020204" pitchFamily="34" charset="0"/>
                <a:cs typeface="Arial" panose="020B0604020202020204" pitchFamily="34" charset="0"/>
              </a:rPr>
              <a:t>more likely to lead to an action.</a:t>
            </a:r>
          </a:p>
        </p:txBody>
      </p:sp>
      <p:sp>
        <p:nvSpPr>
          <p:cNvPr id="19" name="TextBox 18">
            <a:extLst>
              <a:ext uri="{FF2B5EF4-FFF2-40B4-BE49-F238E27FC236}">
                <a16:creationId xmlns:a16="http://schemas.microsoft.com/office/drawing/2014/main" id="{ED7B0102-7E44-40A0-B67A-9C31CFFB8F74}"/>
              </a:ext>
            </a:extLst>
          </p:cNvPr>
          <p:cNvSpPr txBox="1"/>
          <p:nvPr userDrawn="1"/>
        </p:nvSpPr>
        <p:spPr>
          <a:xfrm>
            <a:off x="3230049"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STAYS</a:t>
            </a:r>
          </a:p>
          <a:p>
            <a:pPr algn="ctr">
              <a:lnSpc>
                <a:spcPts val="1700"/>
              </a:lnSpc>
              <a:spcBef>
                <a:spcPts val="0"/>
              </a:spcBef>
            </a:pPr>
            <a:r>
              <a:rPr lang="en-US" dirty="0">
                <a:solidFill>
                  <a:srgbClr val="E20C18"/>
                </a:solidFill>
                <a:latin typeface="Impact" panose="020B0806030902050204" pitchFamily="34" charset="0"/>
              </a:rPr>
              <a:t>IN THE HOME</a:t>
            </a:r>
          </a:p>
          <a:p>
            <a:pPr algn="ctr">
              <a:spcBef>
                <a:spcPts val="0"/>
              </a:spcBef>
            </a:pPr>
            <a:r>
              <a:rPr lang="en-GB" sz="750" b="1" dirty="0">
                <a:latin typeface="Arial" panose="020B0604020202020204" pitchFamily="34" charset="0"/>
                <a:cs typeface="Arial" panose="020B0604020202020204" pitchFamily="34" charset="0"/>
              </a:rPr>
              <a:t>In an age of message overload, mail is kept in homes, hearts and minds.</a:t>
            </a:r>
          </a:p>
        </p:txBody>
      </p:sp>
      <p:sp>
        <p:nvSpPr>
          <p:cNvPr id="20" name="TextBox 19">
            <a:extLst>
              <a:ext uri="{FF2B5EF4-FFF2-40B4-BE49-F238E27FC236}">
                <a16:creationId xmlns:a16="http://schemas.microsoft.com/office/drawing/2014/main" id="{41F759AB-9D8C-445C-AA3E-437D63F20E5F}"/>
              </a:ext>
            </a:extLst>
          </p:cNvPr>
          <p:cNvSpPr txBox="1"/>
          <p:nvPr userDrawn="1"/>
        </p:nvSpPr>
        <p:spPr>
          <a:xfrm>
            <a:off x="5238556"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DELIVERS</a:t>
            </a:r>
          </a:p>
          <a:p>
            <a:pPr algn="ctr">
              <a:lnSpc>
                <a:spcPts val="1700"/>
              </a:lnSpc>
              <a:spcBef>
                <a:spcPts val="0"/>
              </a:spcBef>
            </a:pPr>
            <a:r>
              <a:rPr lang="en-US" dirty="0">
                <a:solidFill>
                  <a:srgbClr val="E20C18"/>
                </a:solidFill>
                <a:latin typeface="Impact" panose="020B0806030902050204" pitchFamily="34" charset="0"/>
              </a:rPr>
              <a:t>LASTING RESULTS</a:t>
            </a:r>
          </a:p>
          <a:p>
            <a:pPr algn="ctr">
              <a:spcBef>
                <a:spcPts val="0"/>
              </a:spcBef>
            </a:pPr>
            <a:r>
              <a:rPr lang="en-GB" sz="750" b="1" dirty="0">
                <a:latin typeface="Arial" panose="020B0604020202020204" pitchFamily="34" charset="0"/>
                <a:cs typeface="Arial" panose="020B0604020202020204" pitchFamily="34" charset="0"/>
              </a:rPr>
              <a:t>Increase your response rates and campaign performance.</a:t>
            </a:r>
          </a:p>
        </p:txBody>
      </p:sp>
      <p:sp>
        <p:nvSpPr>
          <p:cNvPr id="21" name="TextBox 20">
            <a:extLst>
              <a:ext uri="{FF2B5EF4-FFF2-40B4-BE49-F238E27FC236}">
                <a16:creationId xmlns:a16="http://schemas.microsoft.com/office/drawing/2014/main" id="{2863E50D-DB94-4663-938E-2F38E64C1A2D}"/>
              </a:ext>
            </a:extLst>
          </p:cNvPr>
          <p:cNvSpPr txBox="1"/>
          <p:nvPr userDrawn="1"/>
        </p:nvSpPr>
        <p:spPr>
          <a:xfrm>
            <a:off x="7247063"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REACHES</a:t>
            </a:r>
          </a:p>
          <a:p>
            <a:pPr algn="ctr">
              <a:lnSpc>
                <a:spcPts val="1700"/>
              </a:lnSpc>
              <a:spcBef>
                <a:spcPts val="0"/>
              </a:spcBef>
            </a:pPr>
            <a:r>
              <a:rPr lang="en-US" dirty="0">
                <a:solidFill>
                  <a:srgbClr val="E20C18"/>
                </a:solidFill>
                <a:latin typeface="Impact" panose="020B0806030902050204" pitchFamily="34" charset="0"/>
              </a:rPr>
              <a:t>EVERYONE</a:t>
            </a:r>
          </a:p>
          <a:p>
            <a:pPr algn="ctr">
              <a:spcBef>
                <a:spcPts val="0"/>
              </a:spcBef>
            </a:pPr>
            <a:r>
              <a:rPr lang="en-GB" sz="750" b="1" dirty="0">
                <a:latin typeface="Arial" panose="020B0604020202020204" pitchFamily="34" charset="0"/>
                <a:cs typeface="Arial" panose="020B0604020202020204" pitchFamily="34" charset="0"/>
              </a:rPr>
              <a:t>Deliver your message to almost</a:t>
            </a:r>
            <a:br>
              <a:rPr lang="en-GB" sz="750" b="1" dirty="0">
                <a:latin typeface="Arial" panose="020B0604020202020204" pitchFamily="34" charset="0"/>
                <a:cs typeface="Arial" panose="020B0604020202020204" pitchFamily="34" charset="0"/>
              </a:rPr>
            </a:br>
            <a:r>
              <a:rPr lang="en-GB" sz="750" b="1" dirty="0">
                <a:latin typeface="Arial" panose="020B0604020202020204" pitchFamily="34" charset="0"/>
                <a:cs typeface="Arial" panose="020B0604020202020204" pitchFamily="34" charset="0"/>
              </a:rPr>
              <a:t>30 million UK households.</a:t>
            </a:r>
          </a:p>
        </p:txBody>
      </p:sp>
      <p:sp>
        <p:nvSpPr>
          <p:cNvPr id="22" name="TextBox 21">
            <a:extLst>
              <a:ext uri="{FF2B5EF4-FFF2-40B4-BE49-F238E27FC236}">
                <a16:creationId xmlns:a16="http://schemas.microsoft.com/office/drawing/2014/main" id="{F6708E14-0122-420E-B490-BA6CEE440D43}"/>
              </a:ext>
            </a:extLst>
          </p:cNvPr>
          <p:cNvSpPr txBox="1"/>
          <p:nvPr userDrawn="1"/>
        </p:nvSpPr>
        <p:spPr>
          <a:xfrm>
            <a:off x="9226356"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IS</a:t>
            </a:r>
          </a:p>
          <a:p>
            <a:pPr algn="ctr">
              <a:lnSpc>
                <a:spcPts val="1700"/>
              </a:lnSpc>
              <a:spcBef>
                <a:spcPts val="0"/>
              </a:spcBef>
            </a:pPr>
            <a:r>
              <a:rPr lang="en-US" dirty="0">
                <a:solidFill>
                  <a:srgbClr val="E20C18"/>
                </a:solidFill>
                <a:latin typeface="Impact" panose="020B0806030902050204" pitchFamily="34" charset="0"/>
              </a:rPr>
              <a:t>TRUSTED</a:t>
            </a:r>
          </a:p>
          <a:p>
            <a:pPr algn="ctr">
              <a:spcBef>
                <a:spcPts val="0"/>
              </a:spcBef>
            </a:pPr>
            <a:r>
              <a:rPr lang="en-GB" sz="750" b="1" dirty="0">
                <a:latin typeface="Arial" panose="020B0604020202020204" pitchFamily="34" charset="0"/>
                <a:cs typeface="Arial" panose="020B0604020202020204" pitchFamily="34" charset="0"/>
              </a:rPr>
              <a:t>At a time when trust is more</a:t>
            </a:r>
            <a:br>
              <a:rPr lang="en-GB" sz="750" b="1" dirty="0">
                <a:latin typeface="Arial" panose="020B0604020202020204" pitchFamily="34" charset="0"/>
                <a:cs typeface="Arial" panose="020B0604020202020204" pitchFamily="34" charset="0"/>
              </a:rPr>
            </a:br>
            <a:r>
              <a:rPr lang="en-GB" sz="750" b="1" dirty="0">
                <a:latin typeface="Arial" panose="020B0604020202020204" pitchFamily="34" charset="0"/>
                <a:cs typeface="Arial" panose="020B0604020202020204" pitchFamily="34" charset="0"/>
              </a:rPr>
              <a:t>important than ever, use mail.</a:t>
            </a:r>
          </a:p>
        </p:txBody>
      </p:sp>
      <p:pic>
        <p:nvPicPr>
          <p:cNvPr id="23" name="Picture 22">
            <a:extLst>
              <a:ext uri="{FF2B5EF4-FFF2-40B4-BE49-F238E27FC236}">
                <a16:creationId xmlns:a16="http://schemas.microsoft.com/office/drawing/2014/main" id="{FF8E1697-608F-49B2-BFA2-D3153443F2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82538" y="2594688"/>
            <a:ext cx="1091222" cy="921690"/>
          </a:xfrm>
          <a:prstGeom prst="rect">
            <a:avLst/>
          </a:prstGeom>
        </p:spPr>
      </p:pic>
      <p:pic>
        <p:nvPicPr>
          <p:cNvPr id="24" name="Picture 23">
            <a:extLst>
              <a:ext uri="{FF2B5EF4-FFF2-40B4-BE49-F238E27FC236}">
                <a16:creationId xmlns:a16="http://schemas.microsoft.com/office/drawing/2014/main" id="{FC3677C3-C429-4AC7-BEE7-2D60C025E41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598952" y="2699929"/>
            <a:ext cx="1053608" cy="940902"/>
          </a:xfrm>
          <a:prstGeom prst="rect">
            <a:avLst/>
          </a:prstGeom>
        </p:spPr>
      </p:pic>
      <p:pic>
        <p:nvPicPr>
          <p:cNvPr id="25" name="Picture 24">
            <a:extLst>
              <a:ext uri="{FF2B5EF4-FFF2-40B4-BE49-F238E27FC236}">
                <a16:creationId xmlns:a16="http://schemas.microsoft.com/office/drawing/2014/main" id="{DDB44E7C-BD55-4F59-A64F-644516DF4E1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86072" y="2634370"/>
            <a:ext cx="623672" cy="901814"/>
          </a:xfrm>
          <a:prstGeom prst="rect">
            <a:avLst/>
          </a:prstGeom>
        </p:spPr>
      </p:pic>
      <p:pic>
        <p:nvPicPr>
          <p:cNvPr id="26" name="Picture 25">
            <a:extLst>
              <a:ext uri="{FF2B5EF4-FFF2-40B4-BE49-F238E27FC236}">
                <a16:creationId xmlns:a16="http://schemas.microsoft.com/office/drawing/2014/main" id="{4507E638-E678-43F4-AB06-29083B18C3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926360" y="2224109"/>
            <a:ext cx="2344184" cy="1658656"/>
          </a:xfrm>
          <a:prstGeom prst="rect">
            <a:avLst/>
          </a:prstGeom>
        </p:spPr>
      </p:pic>
      <p:pic>
        <p:nvPicPr>
          <p:cNvPr id="27" name="Picture 26">
            <a:extLst>
              <a:ext uri="{FF2B5EF4-FFF2-40B4-BE49-F238E27FC236}">
                <a16:creationId xmlns:a16="http://schemas.microsoft.com/office/drawing/2014/main" id="{8B27315E-3D60-4D88-A473-F8AE75823AA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78111" y="2597426"/>
            <a:ext cx="649744" cy="928436"/>
          </a:xfrm>
          <a:prstGeom prst="rect">
            <a:avLst/>
          </a:prstGeom>
        </p:spPr>
      </p:pic>
      <p:sp>
        <p:nvSpPr>
          <p:cNvPr id="28" name="TextBox 27">
            <a:extLst>
              <a:ext uri="{FF2B5EF4-FFF2-40B4-BE49-F238E27FC236}">
                <a16:creationId xmlns:a16="http://schemas.microsoft.com/office/drawing/2014/main" id="{59F49B6D-C515-4E26-BF41-AA48C6F781D3}"/>
              </a:ext>
            </a:extLst>
          </p:cNvPr>
          <p:cNvSpPr txBox="1"/>
          <p:nvPr userDrawn="1"/>
        </p:nvSpPr>
        <p:spPr>
          <a:xfrm>
            <a:off x="518400" y="6517216"/>
            <a:ext cx="11095423" cy="107722"/>
          </a:xfrm>
          <a:prstGeom prst="rect">
            <a:avLst/>
          </a:prstGeom>
          <a:noFill/>
        </p:spPr>
        <p:txBody>
          <a:bodyPr wrap="square" lIns="0" tIns="0" rIns="0" bIns="0" rtlCol="0">
            <a:spAutoFit/>
          </a:bodyPr>
          <a:lstStyle/>
          <a:p>
            <a:r>
              <a:rPr lang="en-GB" sz="700" dirty="0">
                <a:latin typeface="Arial" panose="020B0604020202020204" pitchFamily="34" charset="0"/>
                <a:cs typeface="Arial" panose="020B0604020202020204" pitchFamily="34" charset="0"/>
              </a:rPr>
              <a:t>*Royal Mail MarketReach, Neuro-Insight, 2018. **Royal Mail MarketReach, The Value of Mail in Uncertain Times, Kantar TNS, 2017. † JICMAIL, Kantar TNS, 2017. ††IPA touchpoints, 2018. ^Royal Mail MarketReach, </a:t>
            </a:r>
            <a:r>
              <a:rPr lang="en-GB" sz="700" dirty="0" err="1">
                <a:latin typeface="Arial" panose="020B0604020202020204" pitchFamily="34" charset="0"/>
                <a:cs typeface="Arial" panose="020B0604020202020204" pitchFamily="34" charset="0"/>
              </a:rPr>
              <a:t>BrandScience</a:t>
            </a:r>
            <a:r>
              <a:rPr lang="en-GB" sz="700" dirty="0">
                <a:latin typeface="Arial" panose="020B0604020202020204" pitchFamily="34" charset="0"/>
                <a:cs typeface="Arial" panose="020B0604020202020204" pitchFamily="34" charset="0"/>
              </a:rPr>
              <a:t>, 2014. ^^Royal Mail MarketReach, 2018.</a:t>
            </a:r>
          </a:p>
        </p:txBody>
      </p:sp>
    </p:spTree>
    <p:extLst>
      <p:ext uri="{BB962C8B-B14F-4D97-AF65-F5344CB8AC3E}">
        <p14:creationId xmlns:p14="http://schemas.microsoft.com/office/powerpoint/2010/main" val="2057305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nifesto (lock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30" name="Text Placeholder 16">
            <a:extLst>
              <a:ext uri="{FF2B5EF4-FFF2-40B4-BE49-F238E27FC236}">
                <a16:creationId xmlns:a16="http://schemas.microsoft.com/office/drawing/2014/main" id="{852713DE-31C4-4815-98A2-84A20636CA69}"/>
              </a:ext>
            </a:extLst>
          </p:cNvPr>
          <p:cNvSpPr txBox="1">
            <a:spLocks/>
          </p:cNvSpPr>
          <p:nvPr userDrawn="1"/>
        </p:nvSpPr>
        <p:spPr>
          <a:xfrm>
            <a:off x="486000" y="1800000"/>
            <a:ext cx="6371927" cy="4380686"/>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We live in an always on, tweeting, posting, sharing world.</a:t>
            </a:r>
            <a:br>
              <a:rPr lang="en-US" sz="1800" b="0" cap="none" dirty="0">
                <a:latin typeface="Arial" panose="020B0604020202020204" pitchFamily="34" charset="0"/>
              </a:rPr>
            </a:br>
            <a:r>
              <a:rPr lang="en-US" sz="1800" b="0" cap="none" dirty="0">
                <a:latin typeface="Arial" panose="020B0604020202020204" pitchFamily="34" charset="0"/>
              </a:rPr>
              <a:t>Where our interactions are increasingly fleeting.</a:t>
            </a:r>
          </a:p>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There is a role for an addressable channel that people trust.</a:t>
            </a:r>
            <a:br>
              <a:rPr lang="en-US" sz="1800" b="0" cap="none" dirty="0">
                <a:latin typeface="Arial" panose="020B0604020202020204" pitchFamily="34" charset="0"/>
              </a:rPr>
            </a:br>
            <a:r>
              <a:rPr lang="en-US" sz="1800" b="0" cap="none" dirty="0">
                <a:latin typeface="Arial" panose="020B0604020202020204" pitchFamily="34" charset="0"/>
              </a:rPr>
              <a:t>That speaks to them one-to-one.</a:t>
            </a:r>
            <a:br>
              <a:rPr lang="en-US" sz="1800" b="0" cap="none" dirty="0">
                <a:latin typeface="Arial" panose="020B0604020202020204" pitchFamily="34" charset="0"/>
              </a:rPr>
            </a:br>
            <a:r>
              <a:rPr lang="en-US" sz="1800" b="0" cap="none" dirty="0">
                <a:latin typeface="Arial" panose="020B0604020202020204" pitchFamily="34" charset="0"/>
              </a:rPr>
              <a:t>That delivers messages they keep in their homes for longer.</a:t>
            </a:r>
            <a:br>
              <a:rPr lang="en-US" sz="1800" b="0" cap="none" dirty="0">
                <a:latin typeface="Arial" panose="020B0604020202020204" pitchFamily="34" charset="0"/>
              </a:rPr>
            </a:br>
            <a:r>
              <a:rPr lang="en-US" sz="1800" b="0" cap="none" dirty="0">
                <a:latin typeface="Arial" panose="020B0604020202020204" pitchFamily="34" charset="0"/>
              </a:rPr>
              <a:t>Return to repeatedly.</a:t>
            </a:r>
            <a:br>
              <a:rPr lang="en-US" sz="1800" b="0" cap="none" dirty="0">
                <a:latin typeface="Arial" panose="020B0604020202020204" pitchFamily="34" charset="0"/>
              </a:rPr>
            </a:br>
            <a:r>
              <a:rPr lang="en-US" sz="1800" b="0" cap="none" dirty="0">
                <a:latin typeface="Arial" panose="020B0604020202020204" pitchFamily="34" charset="0"/>
              </a:rPr>
              <a:t>And share with others.</a:t>
            </a:r>
          </a:p>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Choose the channel that reaches everyone in the UK.</a:t>
            </a:r>
            <a:br>
              <a:rPr lang="en-US" sz="1800" b="0" cap="none" dirty="0">
                <a:latin typeface="Arial" panose="020B0604020202020204" pitchFamily="34" charset="0"/>
              </a:rPr>
            </a:br>
            <a:r>
              <a:rPr lang="en-US" sz="1800" b="0" cap="none" dirty="0">
                <a:latin typeface="Arial" panose="020B0604020202020204" pitchFamily="34" charset="0"/>
              </a:rPr>
              <a:t>And increases ROI.</a:t>
            </a:r>
          </a:p>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Mail it. Make a lasting impression.</a:t>
            </a:r>
          </a:p>
        </p:txBody>
      </p:sp>
      <p:pic>
        <p:nvPicPr>
          <p:cNvPr id="31" name="Picture 30">
            <a:extLst>
              <a:ext uri="{FF2B5EF4-FFF2-40B4-BE49-F238E27FC236}">
                <a16:creationId xmlns:a16="http://schemas.microsoft.com/office/drawing/2014/main" id="{032CDED1-60CE-4DF4-B4EF-FFD007D090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r="5812"/>
          <a:stretch/>
        </p:blipFill>
        <p:spPr>
          <a:xfrm>
            <a:off x="6923317" y="1915534"/>
            <a:ext cx="5116284" cy="4541387"/>
          </a:xfrm>
          <a:prstGeom prst="rect">
            <a:avLst/>
          </a:prstGeom>
        </p:spPr>
      </p:pic>
      <p:sp>
        <p:nvSpPr>
          <p:cNvPr id="32" name="Text Placeholder 16">
            <a:extLst>
              <a:ext uri="{FF2B5EF4-FFF2-40B4-BE49-F238E27FC236}">
                <a16:creationId xmlns:a16="http://schemas.microsoft.com/office/drawing/2014/main" id="{DF77BAD4-B8DE-42C0-B8D2-F387D509C339}"/>
              </a:ext>
            </a:extLst>
          </p:cNvPr>
          <p:cNvSpPr txBox="1">
            <a:spLocks/>
          </p:cNvSpPr>
          <p:nvPr userDrawn="1"/>
        </p:nvSpPr>
        <p:spPr>
          <a:xfrm>
            <a:off x="485999" y="414000"/>
            <a:ext cx="11186959" cy="1128514"/>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400"/>
              </a:lnSpc>
              <a:spcBef>
                <a:spcPts val="0"/>
              </a:spcBef>
            </a:pPr>
            <a:r>
              <a:rPr lang="en-US" sz="4800" b="0" spc="-100" dirty="0">
                <a:solidFill>
                  <a:schemeClr val="tx1"/>
                </a:solidFill>
                <a:latin typeface="Impact" panose="020B0806030902050204" pitchFamily="34" charset="0"/>
              </a:rPr>
              <a:t>MAIL IT.</a:t>
            </a:r>
          </a:p>
          <a:p>
            <a:pPr>
              <a:lnSpc>
                <a:spcPts val="4400"/>
              </a:lnSpc>
              <a:spcBef>
                <a:spcPts val="0"/>
              </a:spcBef>
            </a:pPr>
            <a:r>
              <a:rPr lang="en-US" sz="4800" b="0" spc="-100" dirty="0">
                <a:solidFill>
                  <a:schemeClr val="tx1"/>
                </a:solidFill>
                <a:latin typeface="Impact" panose="020B0806030902050204" pitchFamily="34" charset="0"/>
              </a:rPr>
              <a:t>MAKE A LASTING IMPRESSION.</a:t>
            </a:r>
          </a:p>
        </p:txBody>
      </p:sp>
    </p:spTree>
    <p:extLst>
      <p:ext uri="{BB962C8B-B14F-4D97-AF65-F5344CB8AC3E}">
        <p14:creationId xmlns:p14="http://schemas.microsoft.com/office/powerpoint/2010/main" val="260830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Contact Detail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A6E496-61C4-428B-825E-DE252A361B90}"/>
              </a:ext>
            </a:extLst>
          </p:cNvPr>
          <p:cNvSpPr>
            <a:spLocks noGrp="1"/>
          </p:cNvSpPr>
          <p:nvPr>
            <p:ph type="body" sz="quarter" idx="15" hasCustomPrompt="1"/>
          </p:nvPr>
        </p:nvSpPr>
        <p:spPr>
          <a:xfrm>
            <a:off x="486000" y="414000"/>
            <a:ext cx="11140874" cy="1143109"/>
          </a:xfrm>
          <a:prstGeom prst="rect">
            <a:avLst/>
          </a:prstGeom>
        </p:spPr>
        <p:txBody>
          <a:bodyPr lIns="0" tIns="0" rIns="0" bIns="0"/>
          <a:lstStyle>
            <a:lvl1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1pPr>
            <a:lvl2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2pPr>
            <a:lvl3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3pPr>
            <a:lvl4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4pPr>
            <a:lvl5pPr marL="0" indent="0" algn="l" defTabSz="914400" rtl="0" eaLnBrk="1" latinLnBrk="0" hangingPunct="1">
              <a:lnSpc>
                <a:spcPts val="4400"/>
              </a:lnSpc>
              <a:spcBef>
                <a:spcPts val="0"/>
              </a:spcBef>
              <a:buFont typeface="Arial" panose="020B0604020202020204" pitchFamily="34" charset="0"/>
              <a:buNone/>
              <a:defRPr lang="en-GB" sz="4800" b="0" kern="1200" cap="all" spc="-100" baseline="0" dirty="0">
                <a:solidFill>
                  <a:schemeClr val="tx1"/>
                </a:solidFill>
                <a:latin typeface="Impact" panose="020B0806030902050204" pitchFamily="34" charset="0"/>
                <a:ea typeface="+mn-ea"/>
                <a:cs typeface="Arial" panose="020B0604020202020204" pitchFamily="34" charset="0"/>
              </a:defRPr>
            </a:lvl5pPr>
          </a:lstStyle>
          <a:p>
            <a:pPr lvl="0"/>
            <a:r>
              <a:rPr lang="en-US" dirty="0"/>
              <a:t>THANK YOU</a:t>
            </a:r>
            <a:endParaRPr lang="en-GB" dirty="0"/>
          </a:p>
        </p:txBody>
      </p:sp>
      <p:pic>
        <p:nvPicPr>
          <p:cNvPr id="7" name="Picture 6">
            <a:extLst>
              <a:ext uri="{FF2B5EF4-FFF2-40B4-BE49-F238E27FC236}">
                <a16:creationId xmlns:a16="http://schemas.microsoft.com/office/drawing/2014/main" id="{FB1C5A06-029F-4E39-8AE3-98FDF6E67E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5834" y="5573065"/>
            <a:ext cx="2811264" cy="927026"/>
          </a:xfrm>
          <a:prstGeom prst="rect">
            <a:avLst/>
          </a:prstGeom>
        </p:spPr>
      </p:pic>
      <p:grpSp>
        <p:nvGrpSpPr>
          <p:cNvPr id="12" name="Group 11">
            <a:extLst>
              <a:ext uri="{FF2B5EF4-FFF2-40B4-BE49-F238E27FC236}">
                <a16:creationId xmlns:a16="http://schemas.microsoft.com/office/drawing/2014/main" id="{3AB2AECB-A204-4B3A-9699-1CA974BC2A95}"/>
              </a:ext>
            </a:extLst>
          </p:cNvPr>
          <p:cNvGrpSpPr/>
          <p:nvPr userDrawn="1"/>
        </p:nvGrpSpPr>
        <p:grpSpPr>
          <a:xfrm>
            <a:off x="5453443" y="4171098"/>
            <a:ext cx="6173432" cy="2331710"/>
            <a:chOff x="5453443" y="4171098"/>
            <a:chExt cx="6173432" cy="2331710"/>
          </a:xfrm>
        </p:grpSpPr>
        <p:pic>
          <p:nvPicPr>
            <p:cNvPr id="13" name="Picture 12">
              <a:extLst>
                <a:ext uri="{FF2B5EF4-FFF2-40B4-BE49-F238E27FC236}">
                  <a16:creationId xmlns:a16="http://schemas.microsoft.com/office/drawing/2014/main" id="{9DBF0C14-E6F4-49E4-9192-7B5124AF62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3443" y="4864884"/>
              <a:ext cx="6173432" cy="1637924"/>
            </a:xfrm>
            <a:prstGeom prst="rect">
              <a:avLst/>
            </a:prstGeom>
          </p:spPr>
        </p:pic>
        <p:sp>
          <p:nvSpPr>
            <p:cNvPr id="14" name="TextBox 13">
              <a:extLst>
                <a:ext uri="{FF2B5EF4-FFF2-40B4-BE49-F238E27FC236}">
                  <a16:creationId xmlns:a16="http://schemas.microsoft.com/office/drawing/2014/main" id="{CD037A0D-80BC-4917-9FC2-B687395EA2A4}"/>
                </a:ext>
              </a:extLst>
            </p:cNvPr>
            <p:cNvSpPr txBox="1"/>
            <p:nvPr/>
          </p:nvSpPr>
          <p:spPr>
            <a:xfrm>
              <a:off x="5455156" y="5956217"/>
              <a:ext cx="1085199"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REMEMBERED</a:t>
              </a:r>
            </a:p>
          </p:txBody>
        </p:sp>
        <p:sp>
          <p:nvSpPr>
            <p:cNvPr id="15" name="TextBox 14">
              <a:extLst>
                <a:ext uri="{FF2B5EF4-FFF2-40B4-BE49-F238E27FC236}">
                  <a16:creationId xmlns:a16="http://schemas.microsoft.com/office/drawing/2014/main" id="{8B627281-0BF2-41F2-8338-7B2BFF49E0FD}"/>
                </a:ext>
              </a:extLst>
            </p:cNvPr>
            <p:cNvSpPr txBox="1"/>
            <p:nvPr/>
          </p:nvSpPr>
          <p:spPr>
            <a:xfrm>
              <a:off x="6724502" y="5956217"/>
              <a:ext cx="1086884"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STAYS</a:t>
              </a:r>
            </a:p>
            <a:p>
              <a:pPr algn="ctr">
                <a:lnSpc>
                  <a:spcPts val="1100"/>
                </a:lnSpc>
                <a:spcBef>
                  <a:spcPts val="0"/>
                </a:spcBef>
              </a:pPr>
              <a:r>
                <a:rPr lang="en-US" sz="1200" dirty="0">
                  <a:solidFill>
                    <a:schemeClr val="bg1"/>
                  </a:solidFill>
                  <a:latin typeface="Impact" panose="020B0806030902050204" pitchFamily="34" charset="0"/>
                </a:rPr>
                <a:t>IN THE HOME</a:t>
              </a:r>
            </a:p>
          </p:txBody>
        </p:sp>
        <p:sp>
          <p:nvSpPr>
            <p:cNvPr id="16" name="TextBox 15">
              <a:extLst>
                <a:ext uri="{FF2B5EF4-FFF2-40B4-BE49-F238E27FC236}">
                  <a16:creationId xmlns:a16="http://schemas.microsoft.com/office/drawing/2014/main" id="{F030FD7F-DE3C-40C1-BC82-7F6ECC209617}"/>
                </a:ext>
              </a:extLst>
            </p:cNvPr>
            <p:cNvSpPr txBox="1"/>
            <p:nvPr/>
          </p:nvSpPr>
          <p:spPr>
            <a:xfrm>
              <a:off x="7995684" y="5956217"/>
              <a:ext cx="1084521"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DELIVERS</a:t>
              </a:r>
            </a:p>
            <a:p>
              <a:pPr algn="ctr">
                <a:lnSpc>
                  <a:spcPts val="1100"/>
                </a:lnSpc>
                <a:spcBef>
                  <a:spcPts val="0"/>
                </a:spcBef>
              </a:pPr>
              <a:r>
                <a:rPr lang="en-US" sz="1200" dirty="0">
                  <a:solidFill>
                    <a:schemeClr val="bg1"/>
                  </a:solidFill>
                  <a:latin typeface="Impact" panose="020B0806030902050204" pitchFamily="34" charset="0"/>
                </a:rPr>
                <a:t>LASTING RESULTS</a:t>
              </a:r>
            </a:p>
          </p:txBody>
        </p:sp>
        <p:sp>
          <p:nvSpPr>
            <p:cNvPr id="17" name="TextBox 16">
              <a:extLst>
                <a:ext uri="{FF2B5EF4-FFF2-40B4-BE49-F238E27FC236}">
                  <a16:creationId xmlns:a16="http://schemas.microsoft.com/office/drawing/2014/main" id="{CD7229BF-D3C7-4F05-8408-C4E65D98558B}"/>
                </a:ext>
              </a:extLst>
            </p:cNvPr>
            <p:cNvSpPr txBox="1"/>
            <p:nvPr/>
          </p:nvSpPr>
          <p:spPr>
            <a:xfrm>
              <a:off x="9264502" y="5956217"/>
              <a:ext cx="1084522"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REACHES</a:t>
              </a:r>
            </a:p>
            <a:p>
              <a:pPr algn="ctr">
                <a:lnSpc>
                  <a:spcPts val="1100"/>
                </a:lnSpc>
                <a:spcBef>
                  <a:spcPts val="0"/>
                </a:spcBef>
              </a:pPr>
              <a:r>
                <a:rPr lang="en-US" sz="1200" dirty="0">
                  <a:solidFill>
                    <a:schemeClr val="bg1"/>
                  </a:solidFill>
                  <a:latin typeface="Impact" panose="020B0806030902050204" pitchFamily="34" charset="0"/>
                </a:rPr>
                <a:t>EVERYONE</a:t>
              </a:r>
            </a:p>
          </p:txBody>
        </p:sp>
        <p:sp>
          <p:nvSpPr>
            <p:cNvPr id="18" name="TextBox 17">
              <a:extLst>
                <a:ext uri="{FF2B5EF4-FFF2-40B4-BE49-F238E27FC236}">
                  <a16:creationId xmlns:a16="http://schemas.microsoft.com/office/drawing/2014/main" id="{67F48959-6843-444A-9A53-396A53060FFA}"/>
                </a:ext>
              </a:extLst>
            </p:cNvPr>
            <p:cNvSpPr txBox="1"/>
            <p:nvPr/>
          </p:nvSpPr>
          <p:spPr>
            <a:xfrm>
              <a:off x="10530957" y="5956217"/>
              <a:ext cx="1095917"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TRUSTED</a:t>
              </a:r>
            </a:p>
          </p:txBody>
        </p:sp>
        <p:pic>
          <p:nvPicPr>
            <p:cNvPr id="19" name="Picture 18">
              <a:extLst>
                <a:ext uri="{FF2B5EF4-FFF2-40B4-BE49-F238E27FC236}">
                  <a16:creationId xmlns:a16="http://schemas.microsoft.com/office/drawing/2014/main" id="{02616AFD-F39B-4D30-A405-4A5A821ECA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3781" y="4436807"/>
              <a:ext cx="694129" cy="586289"/>
            </a:xfrm>
            <a:prstGeom prst="rect">
              <a:avLst/>
            </a:prstGeom>
          </p:spPr>
        </p:pic>
        <p:pic>
          <p:nvPicPr>
            <p:cNvPr id="20" name="Picture 19">
              <a:extLst>
                <a:ext uri="{FF2B5EF4-FFF2-40B4-BE49-F238E27FC236}">
                  <a16:creationId xmlns:a16="http://schemas.microsoft.com/office/drawing/2014/main" id="{2A862A30-8830-463F-8BB0-2FDDC71710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56427" y="4503751"/>
              <a:ext cx="670202" cy="598510"/>
            </a:xfrm>
            <a:prstGeom prst="rect">
              <a:avLst/>
            </a:prstGeom>
          </p:spPr>
        </p:pic>
        <p:pic>
          <p:nvPicPr>
            <p:cNvPr id="21" name="Picture 20">
              <a:extLst>
                <a:ext uri="{FF2B5EF4-FFF2-40B4-BE49-F238E27FC236}">
                  <a16:creationId xmlns:a16="http://schemas.microsoft.com/office/drawing/2014/main" id="{1E9BB0D4-CA3D-4109-8B39-AD5F916147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47658" y="4462049"/>
              <a:ext cx="396719" cy="573646"/>
            </a:xfrm>
            <a:prstGeom prst="rect">
              <a:avLst/>
            </a:prstGeom>
          </p:spPr>
        </p:pic>
        <p:pic>
          <p:nvPicPr>
            <p:cNvPr id="22" name="Picture 21">
              <a:extLst>
                <a:ext uri="{FF2B5EF4-FFF2-40B4-BE49-F238E27FC236}">
                  <a16:creationId xmlns:a16="http://schemas.microsoft.com/office/drawing/2014/main" id="{F9CA0C8A-AA95-40C4-8A93-413DE82C60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72998" y="4171098"/>
              <a:ext cx="1491140" cy="1055075"/>
            </a:xfrm>
            <a:prstGeom prst="rect">
              <a:avLst/>
            </a:prstGeom>
          </p:spPr>
        </p:pic>
        <p:pic>
          <p:nvPicPr>
            <p:cNvPr id="23" name="Picture 22">
              <a:extLst>
                <a:ext uri="{FF2B5EF4-FFF2-40B4-BE49-F238E27FC236}">
                  <a16:creationId xmlns:a16="http://schemas.microsoft.com/office/drawing/2014/main" id="{6B0027A3-538F-453D-860C-19E1AB9E39C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87003" y="4438549"/>
              <a:ext cx="413304" cy="590580"/>
            </a:xfrm>
            <a:prstGeom prst="rect">
              <a:avLst/>
            </a:prstGeom>
          </p:spPr>
        </p:pic>
      </p:grpSp>
      <p:sp>
        <p:nvSpPr>
          <p:cNvPr id="4" name="Text Placeholder 3">
            <a:extLst>
              <a:ext uri="{FF2B5EF4-FFF2-40B4-BE49-F238E27FC236}">
                <a16:creationId xmlns:a16="http://schemas.microsoft.com/office/drawing/2014/main" id="{3420AE76-15AC-483B-A11C-F377849AE607}"/>
              </a:ext>
            </a:extLst>
          </p:cNvPr>
          <p:cNvSpPr>
            <a:spLocks noGrp="1"/>
          </p:cNvSpPr>
          <p:nvPr>
            <p:ph type="body" sz="quarter" idx="11" hasCustomPrompt="1"/>
          </p:nvPr>
        </p:nvSpPr>
        <p:spPr>
          <a:xfrm>
            <a:off x="1130956" y="2200708"/>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Phone number here</a:t>
            </a:r>
            <a:endParaRPr lang="en-GB" dirty="0"/>
          </a:p>
        </p:txBody>
      </p:sp>
      <p:sp>
        <p:nvSpPr>
          <p:cNvPr id="33" name="Text Placeholder 3">
            <a:extLst>
              <a:ext uri="{FF2B5EF4-FFF2-40B4-BE49-F238E27FC236}">
                <a16:creationId xmlns:a16="http://schemas.microsoft.com/office/drawing/2014/main" id="{B2842BB2-84F6-4E30-A8D3-B4F70433B073}"/>
              </a:ext>
            </a:extLst>
          </p:cNvPr>
          <p:cNvSpPr>
            <a:spLocks noGrp="1"/>
          </p:cNvSpPr>
          <p:nvPr>
            <p:ph type="body" sz="quarter" idx="12" hasCustomPrompt="1"/>
          </p:nvPr>
        </p:nvSpPr>
        <p:spPr>
          <a:xfrm>
            <a:off x="1130956" y="2812065"/>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Email address here</a:t>
            </a:r>
            <a:endParaRPr lang="en-GB" dirty="0"/>
          </a:p>
        </p:txBody>
      </p:sp>
      <p:sp>
        <p:nvSpPr>
          <p:cNvPr id="34" name="Text Placeholder 3">
            <a:extLst>
              <a:ext uri="{FF2B5EF4-FFF2-40B4-BE49-F238E27FC236}">
                <a16:creationId xmlns:a16="http://schemas.microsoft.com/office/drawing/2014/main" id="{281C4479-63F2-4778-84A8-B2AA903F6B10}"/>
              </a:ext>
            </a:extLst>
          </p:cNvPr>
          <p:cNvSpPr>
            <a:spLocks noGrp="1"/>
          </p:cNvSpPr>
          <p:nvPr>
            <p:ph type="body" sz="quarter" idx="13" hasCustomPrompt="1"/>
          </p:nvPr>
        </p:nvSpPr>
        <p:spPr>
          <a:xfrm>
            <a:off x="1130955" y="3423600"/>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LinkedIn address here</a:t>
            </a:r>
            <a:endParaRPr lang="en-GB" dirty="0"/>
          </a:p>
        </p:txBody>
      </p:sp>
      <p:sp>
        <p:nvSpPr>
          <p:cNvPr id="35" name="Text Placeholder 3">
            <a:extLst>
              <a:ext uri="{FF2B5EF4-FFF2-40B4-BE49-F238E27FC236}">
                <a16:creationId xmlns:a16="http://schemas.microsoft.com/office/drawing/2014/main" id="{E3A73BD1-E6C9-4618-86C3-B4F63BADEC57}"/>
              </a:ext>
            </a:extLst>
          </p:cNvPr>
          <p:cNvSpPr>
            <a:spLocks noGrp="1"/>
          </p:cNvSpPr>
          <p:nvPr>
            <p:ph type="body" sz="quarter" idx="14" hasCustomPrompt="1"/>
          </p:nvPr>
        </p:nvSpPr>
        <p:spPr>
          <a:xfrm>
            <a:off x="1130955" y="4035600"/>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Twitter ID here</a:t>
            </a:r>
            <a:endParaRPr lang="en-GB" dirty="0"/>
          </a:p>
        </p:txBody>
      </p:sp>
      <p:pic>
        <p:nvPicPr>
          <p:cNvPr id="5" name="Picture 4">
            <a:extLst>
              <a:ext uri="{FF2B5EF4-FFF2-40B4-BE49-F238E27FC236}">
                <a16:creationId xmlns:a16="http://schemas.microsoft.com/office/drawing/2014/main" id="{6CCA9113-68A6-4E98-AAD4-252EA1D1FB6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86000" y="2117435"/>
            <a:ext cx="414564" cy="414564"/>
          </a:xfrm>
          <a:prstGeom prst="rect">
            <a:avLst/>
          </a:prstGeom>
        </p:spPr>
      </p:pic>
      <p:pic>
        <p:nvPicPr>
          <p:cNvPr id="6" name="Picture 5">
            <a:extLst>
              <a:ext uri="{FF2B5EF4-FFF2-40B4-BE49-F238E27FC236}">
                <a16:creationId xmlns:a16="http://schemas.microsoft.com/office/drawing/2014/main" id="{BCBF404C-44D4-474E-A2E7-63B115E19EC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486000" y="2771467"/>
            <a:ext cx="438950" cy="329213"/>
          </a:xfrm>
          <a:prstGeom prst="rect">
            <a:avLst/>
          </a:prstGeom>
        </p:spPr>
      </p:pic>
      <p:pic>
        <p:nvPicPr>
          <p:cNvPr id="8" name="Picture 7">
            <a:extLst>
              <a:ext uri="{FF2B5EF4-FFF2-40B4-BE49-F238E27FC236}">
                <a16:creationId xmlns:a16="http://schemas.microsoft.com/office/drawing/2014/main" id="{75367CB4-AA6B-4858-9065-77CC715A405A}"/>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492096" y="3325675"/>
            <a:ext cx="432854" cy="432854"/>
          </a:xfrm>
          <a:prstGeom prst="rect">
            <a:avLst/>
          </a:prstGeom>
        </p:spPr>
      </p:pic>
      <p:pic>
        <p:nvPicPr>
          <p:cNvPr id="9" name="Picture 8">
            <a:extLst>
              <a:ext uri="{FF2B5EF4-FFF2-40B4-BE49-F238E27FC236}">
                <a16:creationId xmlns:a16="http://schemas.microsoft.com/office/drawing/2014/main" id="{FB9F10C2-B976-4C70-91AD-06021657628F}"/>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476855" y="3941284"/>
            <a:ext cx="432854" cy="432854"/>
          </a:xfrm>
          <a:prstGeom prst="rect">
            <a:avLst/>
          </a:prstGeom>
        </p:spPr>
      </p:pic>
    </p:spTree>
    <p:extLst>
      <p:ext uri="{BB962C8B-B14F-4D97-AF65-F5344CB8AC3E}">
        <p14:creationId xmlns:p14="http://schemas.microsoft.com/office/powerpoint/2010/main" val="2910307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A6E496-61C4-428B-825E-DE252A361B90}"/>
              </a:ext>
            </a:extLst>
          </p:cNvPr>
          <p:cNvSpPr>
            <a:spLocks noGrp="1"/>
          </p:cNvSpPr>
          <p:nvPr>
            <p:ph type="body" sz="quarter" idx="15" hasCustomPrompt="1"/>
          </p:nvPr>
        </p:nvSpPr>
        <p:spPr>
          <a:xfrm>
            <a:off x="486000" y="414000"/>
            <a:ext cx="11140874" cy="1143109"/>
          </a:xfrm>
          <a:prstGeom prst="rect">
            <a:avLst/>
          </a:prstGeom>
        </p:spPr>
        <p:txBody>
          <a:bodyPr lIns="0" tIns="0" rIns="0" bIns="0"/>
          <a:lstStyle>
            <a:lvl1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1pPr>
            <a:lvl2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2pPr>
            <a:lvl3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3pPr>
            <a:lvl4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4pPr>
            <a:lvl5pPr marL="0" indent="0" algn="l" defTabSz="914400" rtl="0" eaLnBrk="1" latinLnBrk="0" hangingPunct="1">
              <a:lnSpc>
                <a:spcPts val="4400"/>
              </a:lnSpc>
              <a:spcBef>
                <a:spcPts val="0"/>
              </a:spcBef>
              <a:buFont typeface="Arial" panose="020B0604020202020204" pitchFamily="34" charset="0"/>
              <a:buNone/>
              <a:defRPr lang="en-GB" sz="4800" b="0" kern="1200" cap="all" spc="-100" baseline="0" dirty="0">
                <a:solidFill>
                  <a:schemeClr val="tx1"/>
                </a:solidFill>
                <a:latin typeface="Impact" panose="020B0806030902050204" pitchFamily="34" charset="0"/>
                <a:ea typeface="+mn-ea"/>
                <a:cs typeface="Arial" panose="020B0604020202020204" pitchFamily="34" charset="0"/>
              </a:defRPr>
            </a:lvl5pPr>
          </a:lstStyle>
          <a:p>
            <a:pPr lvl="0"/>
            <a:r>
              <a:rPr lang="en-US" dirty="0"/>
              <a:t>THANK YOU</a:t>
            </a:r>
            <a:endParaRPr lang="en-GB" dirty="0"/>
          </a:p>
        </p:txBody>
      </p:sp>
      <p:pic>
        <p:nvPicPr>
          <p:cNvPr id="7" name="Picture 6">
            <a:extLst>
              <a:ext uri="{FF2B5EF4-FFF2-40B4-BE49-F238E27FC236}">
                <a16:creationId xmlns:a16="http://schemas.microsoft.com/office/drawing/2014/main" id="{FB1C5A06-029F-4E39-8AE3-98FDF6E67E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5834" y="5573065"/>
            <a:ext cx="2811264" cy="927026"/>
          </a:xfrm>
          <a:prstGeom prst="rect">
            <a:avLst/>
          </a:prstGeom>
        </p:spPr>
      </p:pic>
      <p:grpSp>
        <p:nvGrpSpPr>
          <p:cNvPr id="12" name="Group 11">
            <a:extLst>
              <a:ext uri="{FF2B5EF4-FFF2-40B4-BE49-F238E27FC236}">
                <a16:creationId xmlns:a16="http://schemas.microsoft.com/office/drawing/2014/main" id="{3AB2AECB-A204-4B3A-9699-1CA974BC2A95}"/>
              </a:ext>
            </a:extLst>
          </p:cNvPr>
          <p:cNvGrpSpPr/>
          <p:nvPr userDrawn="1"/>
        </p:nvGrpSpPr>
        <p:grpSpPr>
          <a:xfrm>
            <a:off x="5453443" y="4171098"/>
            <a:ext cx="6173432" cy="2331710"/>
            <a:chOff x="5453443" y="4171098"/>
            <a:chExt cx="6173432" cy="2331710"/>
          </a:xfrm>
        </p:grpSpPr>
        <p:pic>
          <p:nvPicPr>
            <p:cNvPr id="13" name="Picture 12">
              <a:extLst>
                <a:ext uri="{FF2B5EF4-FFF2-40B4-BE49-F238E27FC236}">
                  <a16:creationId xmlns:a16="http://schemas.microsoft.com/office/drawing/2014/main" id="{9DBF0C14-E6F4-49E4-9192-7B5124AF62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3443" y="4864884"/>
              <a:ext cx="6173432" cy="1637924"/>
            </a:xfrm>
            <a:prstGeom prst="rect">
              <a:avLst/>
            </a:prstGeom>
          </p:spPr>
        </p:pic>
        <p:sp>
          <p:nvSpPr>
            <p:cNvPr id="14" name="TextBox 13">
              <a:extLst>
                <a:ext uri="{FF2B5EF4-FFF2-40B4-BE49-F238E27FC236}">
                  <a16:creationId xmlns:a16="http://schemas.microsoft.com/office/drawing/2014/main" id="{CD037A0D-80BC-4917-9FC2-B687395EA2A4}"/>
                </a:ext>
              </a:extLst>
            </p:cNvPr>
            <p:cNvSpPr txBox="1"/>
            <p:nvPr/>
          </p:nvSpPr>
          <p:spPr>
            <a:xfrm>
              <a:off x="5455156" y="5956217"/>
              <a:ext cx="1085199"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REMEMBERED</a:t>
              </a:r>
            </a:p>
          </p:txBody>
        </p:sp>
        <p:sp>
          <p:nvSpPr>
            <p:cNvPr id="15" name="TextBox 14">
              <a:extLst>
                <a:ext uri="{FF2B5EF4-FFF2-40B4-BE49-F238E27FC236}">
                  <a16:creationId xmlns:a16="http://schemas.microsoft.com/office/drawing/2014/main" id="{8B627281-0BF2-41F2-8338-7B2BFF49E0FD}"/>
                </a:ext>
              </a:extLst>
            </p:cNvPr>
            <p:cNvSpPr txBox="1"/>
            <p:nvPr/>
          </p:nvSpPr>
          <p:spPr>
            <a:xfrm>
              <a:off x="6724502" y="5956217"/>
              <a:ext cx="1086884"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STAYS</a:t>
              </a:r>
            </a:p>
            <a:p>
              <a:pPr algn="ctr">
                <a:lnSpc>
                  <a:spcPts val="1100"/>
                </a:lnSpc>
                <a:spcBef>
                  <a:spcPts val="0"/>
                </a:spcBef>
              </a:pPr>
              <a:r>
                <a:rPr lang="en-US" sz="1200" dirty="0">
                  <a:solidFill>
                    <a:schemeClr val="bg1"/>
                  </a:solidFill>
                  <a:latin typeface="Impact" panose="020B0806030902050204" pitchFamily="34" charset="0"/>
                </a:rPr>
                <a:t>IN THE HOME</a:t>
              </a:r>
            </a:p>
          </p:txBody>
        </p:sp>
        <p:sp>
          <p:nvSpPr>
            <p:cNvPr id="16" name="TextBox 15">
              <a:extLst>
                <a:ext uri="{FF2B5EF4-FFF2-40B4-BE49-F238E27FC236}">
                  <a16:creationId xmlns:a16="http://schemas.microsoft.com/office/drawing/2014/main" id="{F030FD7F-DE3C-40C1-BC82-7F6ECC209617}"/>
                </a:ext>
              </a:extLst>
            </p:cNvPr>
            <p:cNvSpPr txBox="1"/>
            <p:nvPr/>
          </p:nvSpPr>
          <p:spPr>
            <a:xfrm>
              <a:off x="7995684" y="5956217"/>
              <a:ext cx="1084521"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DELIVERS</a:t>
              </a:r>
            </a:p>
            <a:p>
              <a:pPr algn="ctr">
                <a:lnSpc>
                  <a:spcPts val="1100"/>
                </a:lnSpc>
                <a:spcBef>
                  <a:spcPts val="0"/>
                </a:spcBef>
              </a:pPr>
              <a:r>
                <a:rPr lang="en-US" sz="1200" dirty="0">
                  <a:solidFill>
                    <a:schemeClr val="bg1"/>
                  </a:solidFill>
                  <a:latin typeface="Impact" panose="020B0806030902050204" pitchFamily="34" charset="0"/>
                </a:rPr>
                <a:t>LASTING RESULTS</a:t>
              </a:r>
            </a:p>
          </p:txBody>
        </p:sp>
        <p:sp>
          <p:nvSpPr>
            <p:cNvPr id="17" name="TextBox 16">
              <a:extLst>
                <a:ext uri="{FF2B5EF4-FFF2-40B4-BE49-F238E27FC236}">
                  <a16:creationId xmlns:a16="http://schemas.microsoft.com/office/drawing/2014/main" id="{CD7229BF-D3C7-4F05-8408-C4E65D98558B}"/>
                </a:ext>
              </a:extLst>
            </p:cNvPr>
            <p:cNvSpPr txBox="1"/>
            <p:nvPr/>
          </p:nvSpPr>
          <p:spPr>
            <a:xfrm>
              <a:off x="9264502" y="5956217"/>
              <a:ext cx="1084522"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REACHES</a:t>
              </a:r>
            </a:p>
            <a:p>
              <a:pPr algn="ctr">
                <a:lnSpc>
                  <a:spcPts val="1100"/>
                </a:lnSpc>
                <a:spcBef>
                  <a:spcPts val="0"/>
                </a:spcBef>
              </a:pPr>
              <a:r>
                <a:rPr lang="en-US" sz="1200" dirty="0">
                  <a:solidFill>
                    <a:schemeClr val="bg1"/>
                  </a:solidFill>
                  <a:latin typeface="Impact" panose="020B0806030902050204" pitchFamily="34" charset="0"/>
                </a:rPr>
                <a:t>EVERYONE</a:t>
              </a:r>
            </a:p>
          </p:txBody>
        </p:sp>
        <p:sp>
          <p:nvSpPr>
            <p:cNvPr id="18" name="TextBox 17">
              <a:extLst>
                <a:ext uri="{FF2B5EF4-FFF2-40B4-BE49-F238E27FC236}">
                  <a16:creationId xmlns:a16="http://schemas.microsoft.com/office/drawing/2014/main" id="{67F48959-6843-444A-9A53-396A53060FFA}"/>
                </a:ext>
              </a:extLst>
            </p:cNvPr>
            <p:cNvSpPr txBox="1"/>
            <p:nvPr/>
          </p:nvSpPr>
          <p:spPr>
            <a:xfrm>
              <a:off x="10530957" y="5956217"/>
              <a:ext cx="1095917"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TRUSTED</a:t>
              </a:r>
            </a:p>
          </p:txBody>
        </p:sp>
        <p:pic>
          <p:nvPicPr>
            <p:cNvPr id="19" name="Picture 18">
              <a:extLst>
                <a:ext uri="{FF2B5EF4-FFF2-40B4-BE49-F238E27FC236}">
                  <a16:creationId xmlns:a16="http://schemas.microsoft.com/office/drawing/2014/main" id="{02616AFD-F39B-4D30-A405-4A5A821ECA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3781" y="4436807"/>
              <a:ext cx="694129" cy="586289"/>
            </a:xfrm>
            <a:prstGeom prst="rect">
              <a:avLst/>
            </a:prstGeom>
          </p:spPr>
        </p:pic>
        <p:pic>
          <p:nvPicPr>
            <p:cNvPr id="20" name="Picture 19">
              <a:extLst>
                <a:ext uri="{FF2B5EF4-FFF2-40B4-BE49-F238E27FC236}">
                  <a16:creationId xmlns:a16="http://schemas.microsoft.com/office/drawing/2014/main" id="{2A862A30-8830-463F-8BB0-2FDDC71710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56427" y="4503751"/>
              <a:ext cx="670202" cy="598510"/>
            </a:xfrm>
            <a:prstGeom prst="rect">
              <a:avLst/>
            </a:prstGeom>
          </p:spPr>
        </p:pic>
        <p:pic>
          <p:nvPicPr>
            <p:cNvPr id="21" name="Picture 20">
              <a:extLst>
                <a:ext uri="{FF2B5EF4-FFF2-40B4-BE49-F238E27FC236}">
                  <a16:creationId xmlns:a16="http://schemas.microsoft.com/office/drawing/2014/main" id="{1E9BB0D4-CA3D-4109-8B39-AD5F916147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47658" y="4462049"/>
              <a:ext cx="396719" cy="573646"/>
            </a:xfrm>
            <a:prstGeom prst="rect">
              <a:avLst/>
            </a:prstGeom>
          </p:spPr>
        </p:pic>
        <p:pic>
          <p:nvPicPr>
            <p:cNvPr id="22" name="Picture 21">
              <a:extLst>
                <a:ext uri="{FF2B5EF4-FFF2-40B4-BE49-F238E27FC236}">
                  <a16:creationId xmlns:a16="http://schemas.microsoft.com/office/drawing/2014/main" id="{F9CA0C8A-AA95-40C4-8A93-413DE82C60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72998" y="4171098"/>
              <a:ext cx="1491140" cy="1055075"/>
            </a:xfrm>
            <a:prstGeom prst="rect">
              <a:avLst/>
            </a:prstGeom>
          </p:spPr>
        </p:pic>
        <p:pic>
          <p:nvPicPr>
            <p:cNvPr id="23" name="Picture 22">
              <a:extLst>
                <a:ext uri="{FF2B5EF4-FFF2-40B4-BE49-F238E27FC236}">
                  <a16:creationId xmlns:a16="http://schemas.microsoft.com/office/drawing/2014/main" id="{6B0027A3-538F-453D-860C-19E1AB9E39C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87003" y="4438549"/>
              <a:ext cx="413304" cy="590580"/>
            </a:xfrm>
            <a:prstGeom prst="rect">
              <a:avLst/>
            </a:prstGeom>
          </p:spPr>
        </p:pic>
      </p:grpSp>
    </p:spTree>
    <p:extLst>
      <p:ext uri="{BB962C8B-B14F-4D97-AF65-F5344CB8AC3E}">
        <p14:creationId xmlns:p14="http://schemas.microsoft.com/office/powerpoint/2010/main" val="1225169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3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THREE HEADER</a:t>
            </a:r>
            <a:br>
              <a:rPr lang="en-US" dirty="0"/>
            </a:br>
            <a:r>
              <a:rPr lang="en-US" dirty="0"/>
              <a:t>GOES HERE</a:t>
            </a:r>
            <a:endParaRPr lang="en-GB" dirty="0"/>
          </a:p>
        </p:txBody>
      </p:sp>
    </p:spTree>
    <p:extLst>
      <p:ext uri="{BB962C8B-B14F-4D97-AF65-F5344CB8AC3E}">
        <p14:creationId xmlns:p14="http://schemas.microsoft.com/office/powerpoint/2010/main" val="195633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4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FOUR HEADER</a:t>
            </a:r>
            <a:br>
              <a:rPr lang="en-US" dirty="0"/>
            </a:br>
            <a:r>
              <a:rPr lang="en-US" dirty="0"/>
              <a:t>GOES HERE</a:t>
            </a:r>
            <a:endParaRPr lang="en-GB" dirty="0"/>
          </a:p>
        </p:txBody>
      </p:sp>
    </p:spTree>
    <p:extLst>
      <p:ext uri="{BB962C8B-B14F-4D97-AF65-F5344CB8AC3E}">
        <p14:creationId xmlns:p14="http://schemas.microsoft.com/office/powerpoint/2010/main" val="2187786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5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82C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FIVE HEADER</a:t>
            </a:r>
            <a:br>
              <a:rPr lang="en-US" dirty="0"/>
            </a:br>
            <a:r>
              <a:rPr lang="en-US" dirty="0"/>
              <a:t>GOES HERE</a:t>
            </a:r>
            <a:endParaRPr lang="en-GB" dirty="0"/>
          </a:p>
        </p:txBody>
      </p:sp>
    </p:spTree>
    <p:extLst>
      <p:ext uri="{BB962C8B-B14F-4D97-AF65-F5344CB8AC3E}">
        <p14:creationId xmlns:p14="http://schemas.microsoft.com/office/powerpoint/2010/main" val="92482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6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FDC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SIX HEADER</a:t>
            </a:r>
            <a:br>
              <a:rPr lang="en-US" dirty="0"/>
            </a:br>
            <a:r>
              <a:rPr lang="en-US" dirty="0"/>
              <a:t>GOES HERE</a:t>
            </a:r>
            <a:endParaRPr lang="en-GB" dirty="0"/>
          </a:p>
        </p:txBody>
      </p:sp>
    </p:spTree>
    <p:extLst>
      <p:ext uri="{BB962C8B-B14F-4D97-AF65-F5344CB8AC3E}">
        <p14:creationId xmlns:p14="http://schemas.microsoft.com/office/powerpoint/2010/main" val="126714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out 1">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B6339CB-56B7-4C35-9563-FB8C5C8A96D6}"/>
              </a:ext>
            </a:extLst>
          </p:cNvPr>
          <p:cNvSpPr>
            <a:spLocks noGrp="1"/>
          </p:cNvSpPr>
          <p:nvPr>
            <p:ph type="body" sz="quarter" idx="10" hasCustomPrompt="1"/>
          </p:nvPr>
        </p:nvSpPr>
        <p:spPr>
          <a:xfrm>
            <a:off x="1613766" y="2411952"/>
            <a:ext cx="8964468" cy="2065949"/>
          </a:xfrm>
          <a:prstGeom prst="rect">
            <a:avLst/>
          </a:prstGeom>
        </p:spPr>
        <p:txBody>
          <a:bodyPr lIns="0" tIns="0" rIns="0" bIns="0" anchor="ctr">
            <a:noAutofit/>
          </a:bodyPr>
          <a:lstStyle>
            <a:lvl1pPr marL="0" indent="0" algn="ctr">
              <a:buNone/>
              <a:defRPr sz="4400" spc="-100" baseline="0">
                <a:latin typeface="Impact" panose="020B0806030902050204" pitchFamily="34" charset="0"/>
              </a:defRPr>
            </a:lvl1pPr>
            <a:lvl2pPr marL="457200" indent="0">
              <a:buNone/>
              <a:defRPr sz="4400" spc="-100" baseline="0">
                <a:latin typeface="Impact" panose="020B0806030902050204" pitchFamily="34" charset="0"/>
              </a:defRPr>
            </a:lvl2pPr>
            <a:lvl3pPr marL="914400" indent="0">
              <a:buNone/>
              <a:defRPr sz="4400" spc="-100" baseline="0">
                <a:latin typeface="Impact" panose="020B0806030902050204" pitchFamily="34" charset="0"/>
              </a:defRPr>
            </a:lvl3pPr>
            <a:lvl4pPr marL="1371600" indent="0">
              <a:buNone/>
              <a:defRPr sz="4400" spc="-100" baseline="0">
                <a:latin typeface="Impact" panose="020B0806030902050204" pitchFamily="34" charset="0"/>
              </a:defRPr>
            </a:lvl4pPr>
            <a:lvl5pPr marL="1828800" indent="0">
              <a:buNone/>
              <a:defRPr sz="4400" spc="-100" baseline="0">
                <a:latin typeface="Impact" panose="020B0806030902050204" pitchFamily="34" charset="0"/>
              </a:defRPr>
            </a:lvl5pPr>
          </a:lstStyle>
          <a:p>
            <a:pPr algn="ctr">
              <a:lnSpc>
                <a:spcPts val="5500"/>
              </a:lnSpc>
              <a:spcBef>
                <a:spcPts val="0"/>
              </a:spcBef>
            </a:pPr>
            <a:r>
              <a:rPr lang="en-US" sz="4400" b="0" spc="-100" dirty="0">
                <a:solidFill>
                  <a:schemeClr val="tx1"/>
                </a:solidFill>
                <a:latin typeface="Impact" panose="020B0806030902050204" pitchFamily="34" charset="0"/>
              </a:rPr>
              <a:t>“STATEMENT HERE, WITH OR WITHOUT QUOTE MARKS. </a:t>
            </a:r>
            <a:r>
              <a:rPr lang="en-US" sz="4400" b="0" spc="-100" dirty="0">
                <a:solidFill>
                  <a:srgbClr val="E20C18"/>
                </a:solidFill>
                <a:latin typeface="Impact" panose="020B0806030902050204" pitchFamily="34" charset="0"/>
              </a:rPr>
              <a:t>STATEMENT</a:t>
            </a:r>
            <a:r>
              <a:rPr lang="en-US" sz="4400" b="0" spc="-100" dirty="0">
                <a:solidFill>
                  <a:schemeClr val="tx1"/>
                </a:solidFill>
                <a:latin typeface="Impact" panose="020B0806030902050204" pitchFamily="34" charset="0"/>
              </a:rPr>
              <a:t> HERE WITH OR WITHOUT QUOTE MARKS.”</a:t>
            </a:r>
            <a:endParaRPr lang="en-US" sz="1400" b="0" cap="none" dirty="0">
              <a:latin typeface="Arial" panose="020B0604020202020204" pitchFamily="34" charset="0"/>
            </a:endParaRPr>
          </a:p>
        </p:txBody>
      </p:sp>
    </p:spTree>
    <p:extLst>
      <p:ext uri="{BB962C8B-B14F-4D97-AF65-F5344CB8AC3E}">
        <p14:creationId xmlns:p14="http://schemas.microsoft.com/office/powerpoint/2010/main" val="27424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 out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1613767" y="2411953"/>
            <a:ext cx="8964468" cy="2065950"/>
          </a:xfrm>
          <a:prstGeom prst="rect">
            <a:avLst/>
          </a:prstGeom>
        </p:spPr>
        <p:txBody>
          <a:bodyPr lIns="0" tIns="0" rIns="0" bIns="0" anchor="ctr" anchorCtr="0">
            <a:noAutofit/>
          </a:bodyPr>
          <a:lstStyle>
            <a:lvl1pPr marL="0" indent="0" algn="ctr">
              <a:buNone/>
              <a:defRPr sz="9600" cap="all" spc="-100" baseline="0">
                <a:latin typeface="Impact" panose="020B080603090205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WELCOME</a:t>
            </a:r>
            <a:endParaRPr lang="en-GB" dirty="0"/>
          </a:p>
        </p:txBody>
      </p:sp>
    </p:spTree>
    <p:extLst>
      <p:ext uri="{BB962C8B-B14F-4D97-AF65-F5344CB8AC3E}">
        <p14:creationId xmlns:p14="http://schemas.microsoft.com/office/powerpoint/2010/main" val="2882514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B9506B-28DA-40CF-93CE-B54B9DE0F121}"/>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0" y="368300"/>
            <a:ext cx="188166" cy="1303424"/>
          </a:xfrm>
          <a:prstGeom prst="rect">
            <a:avLst/>
          </a:prstGeom>
        </p:spPr>
      </p:pic>
      <p:sp>
        <p:nvSpPr>
          <p:cNvPr id="2" name="MSIPCMContentMarking" descr="{&quot;HashCode&quot;:-685326706,&quot;Placement&quot;:&quot;Footer&quot;}">
            <a:extLst>
              <a:ext uri="{FF2B5EF4-FFF2-40B4-BE49-F238E27FC236}">
                <a16:creationId xmlns:a16="http://schemas.microsoft.com/office/drawing/2014/main" id="{248A8C3E-676E-42C9-B067-B32C87A0EDD3}"/>
              </a:ext>
            </a:extLst>
          </p:cNvPr>
          <p:cNvSpPr txBox="1"/>
          <p:nvPr userDrawn="1"/>
        </p:nvSpPr>
        <p:spPr>
          <a:xfrm>
            <a:off x="0" y="6595656"/>
            <a:ext cx="1631108"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Classified: RMG – Internal</a:t>
            </a:r>
          </a:p>
        </p:txBody>
      </p:sp>
    </p:spTree>
    <p:extLst>
      <p:ext uri="{BB962C8B-B14F-4D97-AF65-F5344CB8AC3E}">
        <p14:creationId xmlns:p14="http://schemas.microsoft.com/office/powerpoint/2010/main" val="3013337613"/>
      </p:ext>
    </p:extLst>
  </p:cSld>
  <p:clrMap bg1="lt1" tx1="dk1" bg2="lt2" tx2="dk2" accent1="accent1" accent2="accent2" accent3="accent3" accent4="accent4" accent5="accent5" accent6="accent6" hlink="hlink" folHlink="folHlink"/>
  <p:sldLayoutIdLst>
    <p:sldLayoutId id="2147483685" r:id="rId1"/>
    <p:sldLayoutId id="2147483689" r:id="rId2"/>
    <p:sldLayoutId id="2147483690" r:id="rId3"/>
    <p:sldLayoutId id="2147483691" r:id="rId4"/>
    <p:sldLayoutId id="2147483693" r:id="rId5"/>
    <p:sldLayoutId id="2147483692" r:id="rId6"/>
    <p:sldLayoutId id="2147483694" r:id="rId7"/>
    <p:sldLayoutId id="2147483686" r:id="rId8"/>
    <p:sldLayoutId id="2147483687" r:id="rId9"/>
    <p:sldLayoutId id="2147483688" r:id="rId10"/>
    <p:sldLayoutId id="2147483695" r:id="rId11"/>
    <p:sldLayoutId id="2147483696" r:id="rId12"/>
    <p:sldLayoutId id="2147483697" r:id="rId13"/>
    <p:sldLayoutId id="2147483698" r:id="rId14"/>
    <p:sldLayoutId id="2147483699" r:id="rId15"/>
    <p:sldLayoutId id="2147483700"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20" r:id="rId32"/>
    <p:sldLayoutId id="2147483719" r:id="rId3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1.xml"/><Relationship Id="rId5" Type="http://schemas.openxmlformats.org/officeDocument/2006/relationships/image" Target="../media/image56.png"/><Relationship Id="rId4" Type="http://schemas.microsoft.com/office/2014/relationships/chartEx" Target="../charts/chartEx1.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5.jpg"/><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1.svg"/><Relationship Id="rId11" Type="http://schemas.openxmlformats.org/officeDocument/2006/relationships/image" Target="../media/image56.sv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svg"/><Relationship Id="rId9" Type="http://schemas.openxmlformats.org/officeDocument/2006/relationships/image" Target="../media/image5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10.xml"/><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26" Type="http://schemas.openxmlformats.org/officeDocument/2006/relationships/image" Target="../media/image90.png"/><Relationship Id="rId3" Type="http://schemas.openxmlformats.org/officeDocument/2006/relationships/image" Target="../media/image67.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svg"/><Relationship Id="rId33" Type="http://schemas.openxmlformats.org/officeDocument/2006/relationships/image" Target="../media/image97.png"/><Relationship Id="rId2" Type="http://schemas.openxmlformats.org/officeDocument/2006/relationships/image" Target="../media/image66.png"/><Relationship Id="rId16" Type="http://schemas.openxmlformats.org/officeDocument/2006/relationships/image" Target="../media/image80.svg"/><Relationship Id="rId20" Type="http://schemas.openxmlformats.org/officeDocument/2006/relationships/image" Target="../media/image84.svg"/><Relationship Id="rId29" Type="http://schemas.openxmlformats.org/officeDocument/2006/relationships/image" Target="../media/image93.png"/><Relationship Id="rId1" Type="http://schemas.openxmlformats.org/officeDocument/2006/relationships/slideLayout" Target="../slideLayouts/slideLayout10.xml"/><Relationship Id="rId6" Type="http://schemas.openxmlformats.org/officeDocument/2006/relationships/image" Target="../media/image70.svg"/><Relationship Id="rId11" Type="http://schemas.openxmlformats.org/officeDocument/2006/relationships/image" Target="../media/image75.png"/><Relationship Id="rId24" Type="http://schemas.openxmlformats.org/officeDocument/2006/relationships/image" Target="../media/image88.png"/><Relationship Id="rId32" Type="http://schemas.openxmlformats.org/officeDocument/2006/relationships/image" Target="../media/image96.sv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10" Type="http://schemas.openxmlformats.org/officeDocument/2006/relationships/image" Target="../media/image74.svg"/><Relationship Id="rId19" Type="http://schemas.openxmlformats.org/officeDocument/2006/relationships/image" Target="../media/image83.png"/><Relationship Id="rId31" Type="http://schemas.openxmlformats.org/officeDocument/2006/relationships/image" Target="../media/image95.pn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png"/><Relationship Id="rId27" Type="http://schemas.openxmlformats.org/officeDocument/2006/relationships/image" Target="../media/image91.svg"/><Relationship Id="rId30"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272" y="308600"/>
            <a:ext cx="11716028" cy="1431300"/>
          </a:xfrm>
        </p:spPr>
        <p:txBody>
          <a:bodyPr/>
          <a:lstStyle/>
          <a:p>
            <a:r>
              <a:rPr lang="en-US" dirty="0"/>
              <a:t>How mail can help banks support customers during covid-19 &amp; beyond</a:t>
            </a:r>
            <a:br>
              <a:rPr lang="en-US" dirty="0"/>
            </a:br>
            <a:endParaRPr lang="en-US" dirty="0"/>
          </a:p>
        </p:txBody>
      </p:sp>
    </p:spTree>
    <p:extLst>
      <p:ext uri="{BB962C8B-B14F-4D97-AF65-F5344CB8AC3E}">
        <p14:creationId xmlns:p14="http://schemas.microsoft.com/office/powerpoint/2010/main" val="279077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1408DE-13D0-4861-B1FF-A5CDAAD975F8}"/>
              </a:ext>
            </a:extLst>
          </p:cNvPr>
          <p:cNvSpPr>
            <a:spLocks noGrp="1"/>
          </p:cNvSpPr>
          <p:nvPr>
            <p:ph type="body" sz="quarter" idx="10"/>
          </p:nvPr>
        </p:nvSpPr>
        <p:spPr>
          <a:xfrm>
            <a:off x="864000" y="3916800"/>
            <a:ext cx="7098900" cy="2065950"/>
          </a:xfrm>
        </p:spPr>
        <p:txBody>
          <a:bodyPr/>
          <a:lstStyle/>
          <a:p>
            <a:endParaRPr lang="en-GB" dirty="0"/>
          </a:p>
          <a:p>
            <a:endParaRPr lang="en-GB" dirty="0"/>
          </a:p>
          <a:p>
            <a:endParaRPr lang="en-GB" dirty="0"/>
          </a:p>
          <a:p>
            <a:r>
              <a:rPr lang="en-GB" dirty="0"/>
              <a:t>HOW MAIL CAN CONNECT BANKING CUSTOMERS DURING CRISIS TIMES</a:t>
            </a:r>
          </a:p>
        </p:txBody>
      </p:sp>
    </p:spTree>
    <p:extLst>
      <p:ext uri="{BB962C8B-B14F-4D97-AF65-F5344CB8AC3E}">
        <p14:creationId xmlns:p14="http://schemas.microsoft.com/office/powerpoint/2010/main" val="1103525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9B4E-8A50-4E96-B95F-0442497CF496}"/>
              </a:ext>
            </a:extLst>
          </p:cNvPr>
          <p:cNvSpPr>
            <a:spLocks noGrp="1"/>
          </p:cNvSpPr>
          <p:nvPr>
            <p:ph type="title"/>
          </p:nvPr>
        </p:nvSpPr>
        <p:spPr>
          <a:xfrm>
            <a:off x="303571" y="371788"/>
            <a:ext cx="11156400" cy="475686"/>
          </a:xfrm>
        </p:spPr>
        <p:txBody>
          <a:bodyPr/>
          <a:lstStyle/>
          <a:p>
            <a:r>
              <a:rPr lang="en-GB" dirty="0"/>
              <a:t>The power of mail…</a:t>
            </a:r>
          </a:p>
        </p:txBody>
      </p:sp>
      <p:sp>
        <p:nvSpPr>
          <p:cNvPr id="3" name="Slide Number Placeholder 2">
            <a:extLst>
              <a:ext uri="{FF2B5EF4-FFF2-40B4-BE49-F238E27FC236}">
                <a16:creationId xmlns:a16="http://schemas.microsoft.com/office/drawing/2014/main" id="{1FB5A35A-7C4E-4A8D-875C-50D0AEF051F1}"/>
              </a:ext>
            </a:extLst>
          </p:cNvPr>
          <p:cNvSpPr>
            <a:spLocks noGrp="1"/>
          </p:cNvSpPr>
          <p:nvPr>
            <p:ph type="sldNum" sz="quarter" idx="10"/>
          </p:nvPr>
        </p:nvSpPr>
        <p:spPr/>
        <p:txBody>
          <a:bodyPr/>
          <a:lstStyle/>
          <a:p>
            <a:fld id="{887360FE-02F5-4392-9C12-7D03F05745BB}" type="slidenum">
              <a:rPr lang="en-GB" smtClean="0"/>
              <a:pPr/>
              <a:t>11</a:t>
            </a:fld>
            <a:endParaRPr lang="en-GB" dirty="0"/>
          </a:p>
        </p:txBody>
      </p:sp>
      <p:pic>
        <p:nvPicPr>
          <p:cNvPr id="6" name="Picture 5">
            <a:extLst>
              <a:ext uri="{FF2B5EF4-FFF2-40B4-BE49-F238E27FC236}">
                <a16:creationId xmlns:a16="http://schemas.microsoft.com/office/drawing/2014/main" id="{3B207870-50DE-4E0D-817E-3E9C4024FA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9445" r="13143" b="5092"/>
          <a:stretch/>
        </p:blipFill>
        <p:spPr>
          <a:xfrm>
            <a:off x="1699760" y="1370627"/>
            <a:ext cx="2646437" cy="2780458"/>
          </a:xfrm>
          <a:prstGeom prst="rect">
            <a:avLst/>
          </a:prstGeom>
        </p:spPr>
      </p:pic>
      <p:pic>
        <p:nvPicPr>
          <p:cNvPr id="8" name="Picture 7">
            <a:extLst>
              <a:ext uri="{FF2B5EF4-FFF2-40B4-BE49-F238E27FC236}">
                <a16:creationId xmlns:a16="http://schemas.microsoft.com/office/drawing/2014/main" id="{5390EA5B-A0BF-497E-92C2-8F53507140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960" t="19844" r="44360" b="16899"/>
          <a:stretch/>
        </p:blipFill>
        <p:spPr>
          <a:xfrm>
            <a:off x="6628797" y="199978"/>
            <a:ext cx="4455586" cy="6423601"/>
          </a:xfrm>
          <a:prstGeom prst="rect">
            <a:avLst/>
          </a:prstGeom>
          <a:solidFill>
            <a:schemeClr val="tx2"/>
          </a:solidFill>
          <a:ln>
            <a:solidFill>
              <a:schemeClr val="tx1"/>
            </a:solidFill>
          </a:ln>
        </p:spPr>
      </p:pic>
      <p:sp>
        <p:nvSpPr>
          <p:cNvPr id="4" name="TextBox 3">
            <a:extLst>
              <a:ext uri="{FF2B5EF4-FFF2-40B4-BE49-F238E27FC236}">
                <a16:creationId xmlns:a16="http://schemas.microsoft.com/office/drawing/2014/main" id="{A0D2E57F-4AD8-4599-8FF9-ACDF0737764D}"/>
              </a:ext>
            </a:extLst>
          </p:cNvPr>
          <p:cNvSpPr txBox="1"/>
          <p:nvPr/>
        </p:nvSpPr>
        <p:spPr>
          <a:xfrm>
            <a:off x="393161" y="4423757"/>
            <a:ext cx="5259634" cy="2062103"/>
          </a:xfrm>
          <a:prstGeom prst="rect">
            <a:avLst/>
          </a:prstGeom>
          <a:noFill/>
          <a:ln>
            <a:solidFill>
              <a:schemeClr val="tx1"/>
            </a:solidFill>
          </a:ln>
        </p:spPr>
        <p:txBody>
          <a:bodyPr wrap="square" rtlCol="0">
            <a:spAutoFit/>
          </a:bodyPr>
          <a:lstStyle/>
          <a:p>
            <a:pPr algn="ctr"/>
            <a:r>
              <a:rPr lang="en-GB" sz="1600" dirty="0"/>
              <a:t>Boris Johnson has written to every UK household about the social distancing rules and has included a leaflet detailing support available</a:t>
            </a:r>
          </a:p>
          <a:p>
            <a:pPr algn="ctr"/>
            <a:endParaRPr lang="en-GB" sz="1600" dirty="0"/>
          </a:p>
          <a:p>
            <a:pPr algn="ctr"/>
            <a:r>
              <a:rPr lang="en-GB" sz="1600" dirty="0"/>
              <a:t>Using the power of mail to deliver important messaging that will reach; everyone, those who aren’t otherwise getting the message, non-digital and vulnerable, those who want to spend time with the message</a:t>
            </a:r>
          </a:p>
        </p:txBody>
      </p:sp>
    </p:spTree>
    <p:extLst>
      <p:ext uri="{BB962C8B-B14F-4D97-AF65-F5344CB8AC3E}">
        <p14:creationId xmlns:p14="http://schemas.microsoft.com/office/powerpoint/2010/main" val="754783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11315-B50B-4CC4-AE92-66A40A2601A6}"/>
              </a:ext>
            </a:extLst>
          </p:cNvPr>
          <p:cNvSpPr>
            <a:spLocks noGrp="1"/>
          </p:cNvSpPr>
          <p:nvPr>
            <p:ph type="title"/>
          </p:nvPr>
        </p:nvSpPr>
        <p:spPr>
          <a:xfrm>
            <a:off x="486000" y="338580"/>
            <a:ext cx="11156400" cy="475686"/>
          </a:xfrm>
        </p:spPr>
        <p:txBody>
          <a:bodyPr/>
          <a:lstStyle/>
          <a:p>
            <a:r>
              <a:rPr lang="en-GB" dirty="0"/>
              <a:t>cuts through the noise </a:t>
            </a:r>
          </a:p>
        </p:txBody>
      </p:sp>
      <p:sp>
        <p:nvSpPr>
          <p:cNvPr id="3" name="Slide Number Placeholder 2">
            <a:extLst>
              <a:ext uri="{FF2B5EF4-FFF2-40B4-BE49-F238E27FC236}">
                <a16:creationId xmlns:a16="http://schemas.microsoft.com/office/drawing/2014/main" id="{4500FB74-C6C0-45D3-AA1E-377B3B1241BF}"/>
              </a:ext>
            </a:extLst>
          </p:cNvPr>
          <p:cNvSpPr>
            <a:spLocks noGrp="1"/>
          </p:cNvSpPr>
          <p:nvPr>
            <p:ph type="sldNum" sz="quarter" idx="10"/>
          </p:nvPr>
        </p:nvSpPr>
        <p:spPr/>
        <p:txBody>
          <a:bodyPr/>
          <a:lstStyle/>
          <a:p>
            <a:fld id="{887360FE-02F5-4392-9C12-7D03F05745BB}" type="slidenum">
              <a:rPr lang="en-GB" smtClean="0"/>
              <a:pPr/>
              <a:t>12</a:t>
            </a:fld>
            <a:endParaRPr lang="en-GB" dirty="0"/>
          </a:p>
        </p:txBody>
      </p:sp>
      <p:sp>
        <p:nvSpPr>
          <p:cNvPr id="9" name="Oval 8">
            <a:extLst>
              <a:ext uri="{FF2B5EF4-FFF2-40B4-BE49-F238E27FC236}">
                <a16:creationId xmlns:a16="http://schemas.microsoft.com/office/drawing/2014/main" id="{BD09A2A1-8186-4A99-B890-9FD1BD4C3742}"/>
              </a:ext>
            </a:extLst>
          </p:cNvPr>
          <p:cNvSpPr/>
          <p:nvPr/>
        </p:nvSpPr>
        <p:spPr>
          <a:xfrm>
            <a:off x="958065" y="1614752"/>
            <a:ext cx="2116477" cy="2116477"/>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accent1"/>
                </a:solidFill>
                <a:latin typeface="+mj-lt"/>
              </a:rPr>
              <a:t>80%</a:t>
            </a:r>
          </a:p>
          <a:p>
            <a:pPr algn="ctr"/>
            <a:r>
              <a:rPr lang="en-US" sz="1400" dirty="0">
                <a:solidFill>
                  <a:schemeClr val="tx1"/>
                </a:solidFill>
              </a:rPr>
              <a:t>of UK adults open all or most of their mail</a:t>
            </a:r>
            <a:endParaRPr lang="en-GB" sz="1400" dirty="0">
              <a:solidFill>
                <a:schemeClr val="tx1"/>
              </a:solidFill>
            </a:endParaRPr>
          </a:p>
          <a:p>
            <a:pPr algn="ctr"/>
            <a:endParaRPr lang="en-GB" dirty="0">
              <a:solidFill>
                <a:schemeClr val="tx1"/>
              </a:solidFill>
            </a:endParaRPr>
          </a:p>
        </p:txBody>
      </p:sp>
      <p:sp>
        <p:nvSpPr>
          <p:cNvPr id="10" name="Oval 9">
            <a:extLst>
              <a:ext uri="{FF2B5EF4-FFF2-40B4-BE49-F238E27FC236}">
                <a16:creationId xmlns:a16="http://schemas.microsoft.com/office/drawing/2014/main" id="{0576CE50-6100-40F1-A5C6-20FE41ACA035}"/>
              </a:ext>
            </a:extLst>
          </p:cNvPr>
          <p:cNvSpPr/>
          <p:nvPr/>
        </p:nvSpPr>
        <p:spPr>
          <a:xfrm>
            <a:off x="4891354" y="3979515"/>
            <a:ext cx="2116477" cy="211647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dirty="0">
                <a:solidFill>
                  <a:schemeClr val="accent6"/>
                </a:solidFill>
                <a:latin typeface="Impact"/>
              </a:rPr>
              <a:t>7.75</a:t>
            </a:r>
          </a:p>
          <a:p>
            <a:pPr lvl="0" algn="ctr"/>
            <a:r>
              <a:rPr lang="en-GB" sz="1400" dirty="0">
                <a:solidFill>
                  <a:prstClr val="black"/>
                </a:solidFill>
              </a:rPr>
              <a:t>days is the average lifespan of mail in the home</a:t>
            </a:r>
          </a:p>
        </p:txBody>
      </p:sp>
      <p:sp>
        <p:nvSpPr>
          <p:cNvPr id="11" name="Oval 10">
            <a:extLst>
              <a:ext uri="{FF2B5EF4-FFF2-40B4-BE49-F238E27FC236}">
                <a16:creationId xmlns:a16="http://schemas.microsoft.com/office/drawing/2014/main" id="{35A09F3D-57E8-4A79-A8E0-6FC63075AE98}"/>
              </a:ext>
            </a:extLst>
          </p:cNvPr>
          <p:cNvSpPr/>
          <p:nvPr/>
        </p:nvSpPr>
        <p:spPr>
          <a:xfrm>
            <a:off x="7480442" y="3976185"/>
            <a:ext cx="2116477" cy="211647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dirty="0">
                <a:solidFill>
                  <a:schemeClr val="tx1"/>
                </a:solidFill>
                <a:latin typeface="Impact"/>
              </a:rPr>
              <a:t>49%</a:t>
            </a:r>
          </a:p>
          <a:p>
            <a:pPr lvl="0" algn="ctr"/>
            <a:r>
              <a:rPr lang="en-US" sz="1400" dirty="0">
                <a:solidFill>
                  <a:prstClr val="black"/>
                </a:solidFill>
              </a:rPr>
              <a:t>of mail is still present in the home after 28 days</a:t>
            </a:r>
            <a:endParaRPr lang="en-GB" sz="1400" dirty="0">
              <a:solidFill>
                <a:prstClr val="black"/>
              </a:solidFill>
            </a:endParaRPr>
          </a:p>
        </p:txBody>
      </p:sp>
      <p:sp>
        <p:nvSpPr>
          <p:cNvPr id="12" name="Oval 11">
            <a:extLst>
              <a:ext uri="{FF2B5EF4-FFF2-40B4-BE49-F238E27FC236}">
                <a16:creationId xmlns:a16="http://schemas.microsoft.com/office/drawing/2014/main" id="{88D41137-02A9-4526-A96E-8EB6DC924B92}"/>
              </a:ext>
            </a:extLst>
          </p:cNvPr>
          <p:cNvSpPr/>
          <p:nvPr/>
        </p:nvSpPr>
        <p:spPr>
          <a:xfrm>
            <a:off x="6156789" y="1612185"/>
            <a:ext cx="2116477" cy="2116477"/>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dirty="0">
                <a:solidFill>
                  <a:schemeClr val="accent3"/>
                </a:solidFill>
                <a:latin typeface="Impact"/>
              </a:rPr>
              <a:t>87%</a:t>
            </a:r>
          </a:p>
          <a:p>
            <a:pPr lvl="0" algn="ctr"/>
            <a:r>
              <a:rPr lang="en-US" sz="1400" dirty="0">
                <a:solidFill>
                  <a:prstClr val="black"/>
                </a:solidFill>
              </a:rPr>
              <a:t>of people describe mail as believable – making it trusted</a:t>
            </a:r>
            <a:endParaRPr lang="en-GB" sz="1400" dirty="0">
              <a:solidFill>
                <a:prstClr val="black"/>
              </a:solidFill>
            </a:endParaRPr>
          </a:p>
        </p:txBody>
      </p:sp>
      <p:sp>
        <p:nvSpPr>
          <p:cNvPr id="13" name="Oval 12">
            <a:extLst>
              <a:ext uri="{FF2B5EF4-FFF2-40B4-BE49-F238E27FC236}">
                <a16:creationId xmlns:a16="http://schemas.microsoft.com/office/drawing/2014/main" id="{65B6B387-10DF-4EB3-99A2-67C1948E1627}"/>
              </a:ext>
            </a:extLst>
          </p:cNvPr>
          <p:cNvSpPr/>
          <p:nvPr/>
        </p:nvSpPr>
        <p:spPr>
          <a:xfrm>
            <a:off x="3557427" y="1618177"/>
            <a:ext cx="2116477" cy="2116477"/>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latin typeface="+mj-lt"/>
              </a:rPr>
              <a:t>      </a:t>
            </a:r>
            <a:r>
              <a:rPr lang="en-GB" sz="4000" dirty="0">
                <a:solidFill>
                  <a:schemeClr val="accent2"/>
                </a:solidFill>
                <a:latin typeface="+mj-lt"/>
              </a:rPr>
              <a:t>91%</a:t>
            </a:r>
          </a:p>
          <a:p>
            <a:pPr lvl="0" algn="ctr"/>
            <a:r>
              <a:rPr lang="en-GB" sz="1400" dirty="0">
                <a:solidFill>
                  <a:prstClr val="black"/>
                </a:solidFill>
              </a:rPr>
              <a:t>Engage with or process opened mail in some way</a:t>
            </a:r>
          </a:p>
          <a:p>
            <a:pPr algn="ctr"/>
            <a:endParaRPr lang="en-GB" sz="4000" dirty="0">
              <a:solidFill>
                <a:schemeClr val="tx1"/>
              </a:solidFill>
              <a:latin typeface="+mj-lt"/>
            </a:endParaRPr>
          </a:p>
        </p:txBody>
      </p:sp>
      <p:sp>
        <p:nvSpPr>
          <p:cNvPr id="14" name="Oval 13">
            <a:extLst>
              <a:ext uri="{FF2B5EF4-FFF2-40B4-BE49-F238E27FC236}">
                <a16:creationId xmlns:a16="http://schemas.microsoft.com/office/drawing/2014/main" id="{7BCCAA99-BF89-4624-8B54-88AAE6FA5E6C}"/>
              </a:ext>
            </a:extLst>
          </p:cNvPr>
          <p:cNvSpPr/>
          <p:nvPr/>
        </p:nvSpPr>
        <p:spPr>
          <a:xfrm>
            <a:off x="8756151" y="1612184"/>
            <a:ext cx="2116477" cy="2116477"/>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4"/>
                </a:solidFill>
                <a:latin typeface="+mj-lt"/>
              </a:rPr>
              <a:t>25%</a:t>
            </a:r>
            <a:r>
              <a:rPr lang="en-US" sz="4000" dirty="0">
                <a:solidFill>
                  <a:schemeClr val="tx1"/>
                </a:solidFill>
                <a:latin typeface="+mj-lt"/>
              </a:rPr>
              <a:t> </a:t>
            </a:r>
          </a:p>
          <a:p>
            <a:pPr algn="ctr"/>
            <a:r>
              <a:rPr lang="en-US" sz="1400" dirty="0">
                <a:solidFill>
                  <a:schemeClr val="tx1"/>
                </a:solidFill>
              </a:rPr>
              <a:t>purchased or donated after receiving mail in last 12 months</a:t>
            </a:r>
            <a:endParaRPr lang="en-GB" sz="1400" dirty="0">
              <a:solidFill>
                <a:schemeClr val="tx1"/>
              </a:solidFill>
            </a:endParaRPr>
          </a:p>
        </p:txBody>
      </p:sp>
      <p:sp>
        <p:nvSpPr>
          <p:cNvPr id="15" name="Oval 14">
            <a:extLst>
              <a:ext uri="{FF2B5EF4-FFF2-40B4-BE49-F238E27FC236}">
                <a16:creationId xmlns:a16="http://schemas.microsoft.com/office/drawing/2014/main" id="{4A6131D0-7E2A-4538-A4FE-178AA9524E74}"/>
              </a:ext>
            </a:extLst>
          </p:cNvPr>
          <p:cNvSpPr/>
          <p:nvPr/>
        </p:nvSpPr>
        <p:spPr>
          <a:xfrm>
            <a:off x="2302266" y="3979515"/>
            <a:ext cx="2116477" cy="211647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accent5"/>
                </a:solidFill>
                <a:latin typeface="+mj-lt"/>
              </a:rPr>
              <a:t>4.22</a:t>
            </a:r>
          </a:p>
          <a:p>
            <a:pPr algn="ctr"/>
            <a:r>
              <a:rPr lang="en-GB" sz="1400" dirty="0">
                <a:solidFill>
                  <a:schemeClr val="tx1"/>
                </a:solidFill>
              </a:rPr>
              <a:t>average frequency of exposure for mail</a:t>
            </a:r>
          </a:p>
        </p:txBody>
      </p:sp>
      <p:sp>
        <p:nvSpPr>
          <p:cNvPr id="16" name="Rectangle 15">
            <a:extLst>
              <a:ext uri="{FF2B5EF4-FFF2-40B4-BE49-F238E27FC236}">
                <a16:creationId xmlns:a16="http://schemas.microsoft.com/office/drawing/2014/main" id="{F33D6361-E429-4A44-8126-D52332CF5A25}"/>
              </a:ext>
            </a:extLst>
          </p:cNvPr>
          <p:cNvSpPr/>
          <p:nvPr/>
        </p:nvSpPr>
        <p:spPr>
          <a:xfrm>
            <a:off x="2784132" y="6519446"/>
            <a:ext cx="6330919" cy="338554"/>
          </a:xfrm>
          <a:prstGeom prst="rect">
            <a:avLst/>
          </a:prstGeom>
        </p:spPr>
        <p:txBody>
          <a:bodyPr wrap="square">
            <a:spAutoFit/>
          </a:bodyPr>
          <a:lstStyle/>
          <a:p>
            <a:pPr algn="ctr"/>
            <a:r>
              <a:rPr lang="fr-FR" sz="800" dirty="0"/>
              <a:t>Sources: GB TGI 2020 Q1 - ©Kantar 2020 / IPA TouchPoints 2019 - ©IPA 2019 / </a:t>
            </a:r>
            <a:r>
              <a:rPr lang="en-US" sz="800" dirty="0"/>
              <a:t>Royal Mail MarketReach, The Value of Mail in Uncertain Times, Kantar TNS, 2017 / </a:t>
            </a:r>
            <a:r>
              <a:rPr lang="fr-FR" sz="800" dirty="0"/>
              <a:t>JICMAIL Q2 2017 – Q4 2019</a:t>
            </a:r>
            <a:endParaRPr lang="en-GB" sz="800" dirty="0"/>
          </a:p>
        </p:txBody>
      </p:sp>
    </p:spTree>
    <p:extLst>
      <p:ext uri="{BB962C8B-B14F-4D97-AF65-F5344CB8AC3E}">
        <p14:creationId xmlns:p14="http://schemas.microsoft.com/office/powerpoint/2010/main" val="1986797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1F2F-4B72-4D96-BCAF-CC5DD970DC31}"/>
              </a:ext>
            </a:extLst>
          </p:cNvPr>
          <p:cNvSpPr>
            <a:spLocks noGrp="1"/>
          </p:cNvSpPr>
          <p:nvPr>
            <p:ph type="title"/>
          </p:nvPr>
        </p:nvSpPr>
        <p:spPr>
          <a:xfrm>
            <a:off x="394979" y="234421"/>
            <a:ext cx="11797021" cy="281246"/>
          </a:xfrm>
        </p:spPr>
        <p:txBody>
          <a:bodyPr/>
          <a:lstStyle/>
          <a:p>
            <a:r>
              <a:rPr lang="en-GB" dirty="0"/>
              <a:t>targeted to different audiences with different needs</a:t>
            </a:r>
          </a:p>
        </p:txBody>
      </p:sp>
      <p:sp>
        <p:nvSpPr>
          <p:cNvPr id="3" name="Slide Number Placeholder 2">
            <a:extLst>
              <a:ext uri="{FF2B5EF4-FFF2-40B4-BE49-F238E27FC236}">
                <a16:creationId xmlns:a16="http://schemas.microsoft.com/office/drawing/2014/main" id="{599122DF-3431-4A4D-B747-518B9780B6AB}"/>
              </a:ext>
            </a:extLst>
          </p:cNvPr>
          <p:cNvSpPr>
            <a:spLocks noGrp="1"/>
          </p:cNvSpPr>
          <p:nvPr>
            <p:ph type="sldNum" sz="quarter" idx="10"/>
          </p:nvPr>
        </p:nvSpPr>
        <p:spPr/>
        <p:txBody>
          <a:bodyPr/>
          <a:lstStyle/>
          <a:p>
            <a:fld id="{887360FE-02F5-4392-9C12-7D03F05745BB}" type="slidenum">
              <a:rPr lang="en-GB" smtClean="0"/>
              <a:pPr/>
              <a:t>13</a:t>
            </a:fld>
            <a:endParaRPr lang="en-GB" dirty="0"/>
          </a:p>
        </p:txBody>
      </p:sp>
      <p:graphicFrame>
        <p:nvGraphicFramePr>
          <p:cNvPr id="6" name="Diagram 5">
            <a:extLst>
              <a:ext uri="{FF2B5EF4-FFF2-40B4-BE49-F238E27FC236}">
                <a16:creationId xmlns:a16="http://schemas.microsoft.com/office/drawing/2014/main" id="{CF985D9A-9EEC-4BBB-988F-C1184CC02F7D}"/>
              </a:ext>
            </a:extLst>
          </p:cNvPr>
          <p:cNvGraphicFramePr/>
          <p:nvPr>
            <p:extLst>
              <p:ext uri="{D42A27DB-BD31-4B8C-83A1-F6EECF244321}">
                <p14:modId xmlns:p14="http://schemas.microsoft.com/office/powerpoint/2010/main" val="4125402973"/>
              </p:ext>
            </p:extLst>
          </p:nvPr>
        </p:nvGraphicFramePr>
        <p:xfrm>
          <a:off x="827575" y="1754602"/>
          <a:ext cx="10801463" cy="4587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F911B2B-E095-40F5-A7B5-7FA4AE276D9E}"/>
              </a:ext>
            </a:extLst>
          </p:cNvPr>
          <p:cNvSpPr txBox="1"/>
          <p:nvPr/>
        </p:nvSpPr>
        <p:spPr>
          <a:xfrm rot="16200000">
            <a:off x="-232621" y="3290499"/>
            <a:ext cx="1238937" cy="276999"/>
          </a:xfrm>
          <a:prstGeom prst="rect">
            <a:avLst/>
          </a:prstGeom>
          <a:noFill/>
        </p:spPr>
        <p:txBody>
          <a:bodyPr wrap="square" rtlCol="0">
            <a:spAutoFit/>
          </a:bodyPr>
          <a:lstStyle/>
          <a:p>
            <a:pPr algn="ctr"/>
            <a:r>
              <a:rPr lang="en-GB" sz="1200" dirty="0"/>
              <a:t>Priority</a:t>
            </a:r>
          </a:p>
        </p:txBody>
      </p:sp>
      <p:sp>
        <p:nvSpPr>
          <p:cNvPr id="7" name="TextBox 6">
            <a:extLst>
              <a:ext uri="{FF2B5EF4-FFF2-40B4-BE49-F238E27FC236}">
                <a16:creationId xmlns:a16="http://schemas.microsoft.com/office/drawing/2014/main" id="{706C0223-2B02-40CF-8CD0-20C96B060682}"/>
              </a:ext>
            </a:extLst>
          </p:cNvPr>
          <p:cNvSpPr txBox="1"/>
          <p:nvPr/>
        </p:nvSpPr>
        <p:spPr>
          <a:xfrm rot="16200000">
            <a:off x="-353416" y="5060945"/>
            <a:ext cx="1541157" cy="461665"/>
          </a:xfrm>
          <a:prstGeom prst="rect">
            <a:avLst/>
          </a:prstGeom>
          <a:noFill/>
        </p:spPr>
        <p:txBody>
          <a:bodyPr wrap="square" rtlCol="0">
            <a:spAutoFit/>
          </a:bodyPr>
          <a:lstStyle/>
          <a:p>
            <a:pPr algn="ctr"/>
            <a:r>
              <a:rPr lang="en-GB" sz="1200" dirty="0"/>
              <a:t>What they might need from banks</a:t>
            </a:r>
            <a:endParaRPr lang="en-GB" sz="1400" dirty="0"/>
          </a:p>
        </p:txBody>
      </p:sp>
    </p:spTree>
    <p:extLst>
      <p:ext uri="{BB962C8B-B14F-4D97-AF65-F5344CB8AC3E}">
        <p14:creationId xmlns:p14="http://schemas.microsoft.com/office/powerpoint/2010/main" val="955271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B3DBFA-C703-4CFA-8904-4991AFCC154E}"/>
              </a:ext>
            </a:extLst>
          </p:cNvPr>
          <p:cNvPicPr>
            <a:picLocks noChangeAspect="1"/>
          </p:cNvPicPr>
          <p:nvPr/>
        </p:nvPicPr>
        <p:blipFill rotWithShape="1">
          <a:blip r:embed="rId3"/>
          <a:srcRect t="9513" b="15982"/>
          <a:stretch/>
        </p:blipFill>
        <p:spPr>
          <a:xfrm>
            <a:off x="4401923" y="4512913"/>
            <a:ext cx="2858193" cy="2293288"/>
          </a:xfrm>
          <a:prstGeom prst="rect">
            <a:avLst/>
          </a:prstGeom>
        </p:spPr>
      </p:pic>
      <p:sp>
        <p:nvSpPr>
          <p:cNvPr id="2" name="Title 1">
            <a:extLst>
              <a:ext uri="{FF2B5EF4-FFF2-40B4-BE49-F238E27FC236}">
                <a16:creationId xmlns:a16="http://schemas.microsoft.com/office/drawing/2014/main" id="{D9255C22-068F-4A52-808A-C78635E89BB6}"/>
              </a:ext>
            </a:extLst>
          </p:cNvPr>
          <p:cNvSpPr>
            <a:spLocks noGrp="1"/>
          </p:cNvSpPr>
          <p:nvPr>
            <p:ph type="title"/>
          </p:nvPr>
        </p:nvSpPr>
        <p:spPr>
          <a:xfrm>
            <a:off x="372578" y="280824"/>
            <a:ext cx="11446841" cy="550411"/>
          </a:xfrm>
        </p:spPr>
        <p:txBody>
          <a:bodyPr/>
          <a:lstStyle/>
          <a:p>
            <a:r>
              <a:rPr lang="en-GB" dirty="0"/>
              <a:t>Ideal for reaching Vulnerable audiences with 3 in 10 not online</a:t>
            </a:r>
          </a:p>
        </p:txBody>
      </p:sp>
      <p:sp>
        <p:nvSpPr>
          <p:cNvPr id="3" name="Slide Number Placeholder 2">
            <a:extLst>
              <a:ext uri="{FF2B5EF4-FFF2-40B4-BE49-F238E27FC236}">
                <a16:creationId xmlns:a16="http://schemas.microsoft.com/office/drawing/2014/main" id="{C4C2EC91-66D0-4D0D-AD00-B41E41B790AE}"/>
              </a:ext>
            </a:extLst>
          </p:cNvPr>
          <p:cNvSpPr>
            <a:spLocks noGrp="1"/>
          </p:cNvSpPr>
          <p:nvPr>
            <p:ph type="sldNum" sz="quarter" idx="10"/>
          </p:nvPr>
        </p:nvSpPr>
        <p:spPr/>
        <p:txBody>
          <a:bodyPr/>
          <a:lstStyle/>
          <a:p>
            <a:fld id="{887360FE-02F5-4392-9C12-7D03F05745BB}" type="slidenum">
              <a:rPr lang="en-GB" smtClean="0"/>
              <a:pPr/>
              <a:t>14</a:t>
            </a:fld>
            <a:endParaRPr lang="en-GB" dirty="0"/>
          </a:p>
        </p:txBody>
      </p:sp>
      <p:sp>
        <p:nvSpPr>
          <p:cNvPr id="6" name="Rectangle 5">
            <a:extLst>
              <a:ext uri="{FF2B5EF4-FFF2-40B4-BE49-F238E27FC236}">
                <a16:creationId xmlns:a16="http://schemas.microsoft.com/office/drawing/2014/main" id="{87D681E4-5C6A-421D-A95E-DE461D279C83}"/>
              </a:ext>
            </a:extLst>
          </p:cNvPr>
          <p:cNvSpPr/>
          <p:nvPr/>
        </p:nvSpPr>
        <p:spPr>
          <a:xfrm>
            <a:off x="-1" y="2091234"/>
            <a:ext cx="12192001" cy="2308324"/>
          </a:xfrm>
          <a:prstGeom prst="rect">
            <a:avLst/>
          </a:prstGeom>
          <a:solidFill>
            <a:schemeClr val="accent1"/>
          </a:solidFill>
        </p:spPr>
        <p:txBody>
          <a:bodyPr wrap="square">
            <a:spAutoFit/>
          </a:bodyPr>
          <a:lstStyle/>
          <a:p>
            <a:pPr algn="ctr"/>
            <a:r>
              <a:rPr lang="en-US" b="1" dirty="0">
                <a:solidFill>
                  <a:schemeClr val="bg1"/>
                </a:solidFill>
              </a:rPr>
              <a:t>81% of the most vulnerable open or read all their mail </a:t>
            </a:r>
          </a:p>
          <a:p>
            <a:pPr algn="ctr"/>
            <a:endParaRPr lang="en-US" dirty="0">
              <a:solidFill>
                <a:schemeClr val="bg1"/>
              </a:solidFill>
            </a:endParaRPr>
          </a:p>
          <a:p>
            <a:pPr algn="ctr"/>
            <a:r>
              <a:rPr lang="en-US" dirty="0">
                <a:solidFill>
                  <a:schemeClr val="bg1"/>
                </a:solidFill>
              </a:rPr>
              <a:t>The trend towards content being shared online has made it harder for vulnerable households to get </a:t>
            </a:r>
          </a:p>
          <a:p>
            <a:pPr algn="ctr"/>
            <a:r>
              <a:rPr lang="en-US" dirty="0">
                <a:solidFill>
                  <a:schemeClr val="bg1"/>
                </a:solidFill>
              </a:rPr>
              <a:t>the information they need, in a format that is accessible. </a:t>
            </a:r>
          </a:p>
          <a:p>
            <a:pPr algn="ctr"/>
            <a:endParaRPr lang="en-US" dirty="0">
              <a:solidFill>
                <a:schemeClr val="bg1"/>
              </a:solidFill>
            </a:endParaRPr>
          </a:p>
          <a:p>
            <a:pPr marL="285750" indent="-285750" algn="ctr">
              <a:buFont typeface="Arial" panose="020B0604020202020204" pitchFamily="34" charset="0"/>
              <a:buChar char="•"/>
            </a:pPr>
            <a:r>
              <a:rPr lang="en-US" dirty="0">
                <a:solidFill>
                  <a:schemeClr val="bg1"/>
                </a:solidFill>
              </a:rPr>
              <a:t>29% of over-70s have not used the internet</a:t>
            </a:r>
          </a:p>
          <a:p>
            <a:pPr marL="285750" indent="-285750" algn="ctr">
              <a:buFont typeface="Arial" panose="020B0604020202020204" pitchFamily="34" charset="0"/>
              <a:buChar char="•"/>
            </a:pPr>
            <a:r>
              <a:rPr lang="en-US" dirty="0">
                <a:solidFill>
                  <a:schemeClr val="bg1"/>
                </a:solidFill>
              </a:rPr>
              <a:t>22% people with disabilities do not use the internet</a:t>
            </a:r>
          </a:p>
          <a:p>
            <a:pPr marL="285750" indent="-285750" algn="ctr">
              <a:buFont typeface="Arial" panose="020B0604020202020204" pitchFamily="34" charset="0"/>
              <a:buChar char="•"/>
            </a:pPr>
            <a:endParaRPr lang="en-US" dirty="0">
              <a:solidFill>
                <a:schemeClr val="bg1"/>
              </a:solidFill>
            </a:endParaRPr>
          </a:p>
        </p:txBody>
      </p:sp>
      <p:sp>
        <p:nvSpPr>
          <p:cNvPr id="7" name="Rectangle 6">
            <a:extLst>
              <a:ext uri="{FF2B5EF4-FFF2-40B4-BE49-F238E27FC236}">
                <a16:creationId xmlns:a16="http://schemas.microsoft.com/office/drawing/2014/main" id="{3085B55A-1EEA-42BA-AAAE-9DCFAB73DBBA}"/>
              </a:ext>
            </a:extLst>
          </p:cNvPr>
          <p:cNvSpPr/>
          <p:nvPr/>
        </p:nvSpPr>
        <p:spPr>
          <a:xfrm>
            <a:off x="8745223" y="6642556"/>
            <a:ext cx="3446777" cy="215444"/>
          </a:xfrm>
          <a:prstGeom prst="rect">
            <a:avLst/>
          </a:prstGeom>
        </p:spPr>
        <p:txBody>
          <a:bodyPr wrap="none">
            <a:spAutoFit/>
          </a:bodyPr>
          <a:lstStyle/>
          <a:p>
            <a:r>
              <a:rPr lang="en-GB" sz="800" dirty="0"/>
              <a:t>Source: TGI Q1 2020: Vulnerable Audiences/ONS 2019: Internet Users</a:t>
            </a:r>
          </a:p>
        </p:txBody>
      </p:sp>
    </p:spTree>
    <p:extLst>
      <p:ext uri="{BB962C8B-B14F-4D97-AF65-F5344CB8AC3E}">
        <p14:creationId xmlns:p14="http://schemas.microsoft.com/office/powerpoint/2010/main" val="1904401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6461-D0C0-437F-89D7-C86C836B1183}"/>
              </a:ext>
            </a:extLst>
          </p:cNvPr>
          <p:cNvSpPr>
            <a:spLocks noGrp="1"/>
          </p:cNvSpPr>
          <p:nvPr>
            <p:ph type="title"/>
          </p:nvPr>
        </p:nvSpPr>
        <p:spPr>
          <a:xfrm>
            <a:off x="431528" y="281982"/>
            <a:ext cx="11156400" cy="475686"/>
          </a:xfrm>
        </p:spPr>
        <p:txBody>
          <a:bodyPr/>
          <a:lstStyle/>
          <a:p>
            <a:r>
              <a:rPr lang="en-GB" dirty="0"/>
              <a:t>Mail targeting got covid-19 messages to vulnerable audiences within 48 hours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6801D4-B9DD-46DC-9A86-725CEEC18E36}" type="slidenum">
              <a:rPr kumimoji="0" lang="en-US" sz="1200" b="0" i="0" u="none" strike="noStrike" kern="1200" cap="all" spc="0" normalizeH="0" baseline="0" noProof="0" smtClean="0">
                <a:ln>
                  <a:noFill/>
                </a:ln>
                <a:solidFill>
                  <a:prstClr val="white">
                    <a:lumMod val="50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all"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7" name="Text Placeholder 6"/>
          <p:cNvSpPr>
            <a:spLocks noGrp="1"/>
          </p:cNvSpPr>
          <p:nvPr>
            <p:ph type="body" sz="quarter" idx="12"/>
          </p:nvPr>
        </p:nvSpPr>
        <p:spPr>
          <a:xfrm>
            <a:off x="431528" y="1705078"/>
            <a:ext cx="8529358" cy="4644000"/>
          </a:xfrm>
        </p:spPr>
        <p:txBody>
          <a:bodyPr/>
          <a:lstStyle/>
          <a:p>
            <a:pPr marL="0" indent="0">
              <a:buNone/>
            </a:pPr>
            <a:r>
              <a:rPr lang="en-US" sz="1600" b="1" dirty="0"/>
              <a:t>Problem</a:t>
            </a:r>
          </a:p>
          <a:p>
            <a:pPr marL="0" indent="0">
              <a:buNone/>
            </a:pPr>
            <a:r>
              <a:rPr lang="en-GB" sz="1600" dirty="0"/>
              <a:t>Sandwell Metropolitan Borough Council needed to reach 135,000 vulnerable and older residents and get them to contact the council if they needed help with shopping, accessing medical supplies or general support during the lockdown in Covid-19. </a:t>
            </a:r>
          </a:p>
          <a:p>
            <a:pPr marL="0" indent="0">
              <a:buNone/>
            </a:pPr>
            <a:r>
              <a:rPr lang="en-US" sz="1600" dirty="0"/>
              <a:t>The information needed to be communicated fast and responded to correctly.</a:t>
            </a:r>
          </a:p>
          <a:p>
            <a:pPr marL="0" indent="0">
              <a:buNone/>
            </a:pPr>
            <a:r>
              <a:rPr lang="en-US" sz="1600" b="1" dirty="0"/>
              <a:t>Solution</a:t>
            </a:r>
            <a:r>
              <a:rPr lang="en-US" sz="1600" dirty="0"/>
              <a:t>  </a:t>
            </a:r>
          </a:p>
          <a:p>
            <a:pPr marL="0" indent="0">
              <a:buNone/>
            </a:pPr>
            <a:r>
              <a:rPr lang="en-GB" sz="1600" dirty="0"/>
              <a:t>Mail allowed the council to accurately target vulnerable residents without wastage. It had the space to send out detailed information, was secure and could be filed for reference.  </a:t>
            </a:r>
          </a:p>
          <a:p>
            <a:pPr marL="0" indent="0">
              <a:buNone/>
            </a:pPr>
            <a:r>
              <a:rPr lang="en-US" sz="1600" dirty="0"/>
              <a:t>The mailing was designed to be easy to read using an accessible font and clear and simple instructions. Residents who needed help were asked to use email as the primary response or a dedicated phone number to avoid overloading the call centre.</a:t>
            </a:r>
          </a:p>
          <a:p>
            <a:pPr marL="0" indent="0">
              <a:buNone/>
            </a:pPr>
            <a:r>
              <a:rPr lang="en-GB" sz="1600" dirty="0"/>
              <a:t>Using hybrid print capability, CFH Docmail produced the mailing and mailed it within 48 hours.</a:t>
            </a:r>
          </a:p>
          <a:p>
            <a:pPr marL="0" indent="0">
              <a:buNone/>
            </a:pPr>
            <a:endParaRPr lang="en-US" sz="1600" dirty="0"/>
          </a:p>
          <a:p>
            <a:pPr marL="0" indent="0">
              <a:buNone/>
            </a:pPr>
            <a:endParaRPr lang="en-US" sz="1400" dirty="0"/>
          </a:p>
        </p:txBody>
      </p:sp>
      <p:sp>
        <p:nvSpPr>
          <p:cNvPr id="8" name="AutoShape 2" descr="Image result for rotherham metropolitan borough council logo"/>
          <p:cNvSpPr>
            <a:spLocks noChangeAspect="1" noChangeArrowheads="1"/>
          </p:cNvSpPr>
          <p:nvPr/>
        </p:nvSpPr>
        <p:spPr bwMode="auto">
          <a:xfrm>
            <a:off x="1298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AutoShape 4" descr="Image result for rotherham metropolitan borough council logo"/>
          <p:cNvSpPr>
            <a:spLocks noChangeAspect="1" noChangeArrowheads="1"/>
          </p:cNvSpPr>
          <p:nvPr/>
        </p:nvSpPr>
        <p:spPr bwMode="auto">
          <a:xfrm>
            <a:off x="1450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 Placeholder 11"/>
          <p:cNvSpPr txBox="1">
            <a:spLocks/>
          </p:cNvSpPr>
          <p:nvPr/>
        </p:nvSpPr>
        <p:spPr>
          <a:xfrm>
            <a:off x="1666880" y="1484785"/>
            <a:ext cx="8275524" cy="5084587"/>
          </a:xfrm>
          <a:prstGeom prst="rect">
            <a:avLst/>
          </a:prstGeom>
        </p:spPr>
        <p:txBody>
          <a:bodyPr vert="horz"/>
          <a:lstStyle>
            <a:lvl1pPr marL="171450" indent="-171450" algn="l" defTabSz="457200" rtl="0" eaLnBrk="1" fontAlgn="base" hangingPunct="1">
              <a:lnSpc>
                <a:spcPct val="100000"/>
              </a:lnSpc>
              <a:spcBef>
                <a:spcPts val="0"/>
              </a:spcBef>
              <a:spcAft>
                <a:spcPts val="1600"/>
              </a:spcAft>
              <a:buClr>
                <a:srgbClr val="E32119"/>
              </a:buClr>
              <a:buFont typeface="Wingdings" panose="05000000000000000000" pitchFamily="2" charset="2"/>
              <a:buChar char="§"/>
              <a:defRPr sz="1600" b="0" kern="1200" baseline="0">
                <a:solidFill>
                  <a:schemeClr val="tx1"/>
                </a:solidFill>
                <a:latin typeface="Arial"/>
                <a:ea typeface="+mn-ea"/>
                <a:cs typeface="+mn-cs"/>
              </a:defRPr>
            </a:lvl1pPr>
            <a:lvl2pPr marL="457200" indent="0" algn="l" defTabSz="457200" rtl="0" eaLnBrk="1" fontAlgn="base" hangingPunct="1">
              <a:lnSpc>
                <a:spcPct val="100000"/>
              </a:lnSpc>
              <a:spcBef>
                <a:spcPts val="0"/>
              </a:spcBef>
              <a:spcAft>
                <a:spcPts val="1600"/>
              </a:spcAft>
              <a:buClr>
                <a:srgbClr val="E32119"/>
              </a:buClr>
              <a:buFont typeface="Wingdings" panose="05000000000000000000" pitchFamily="2" charset="2"/>
              <a:buNone/>
              <a:defRPr sz="1600" b="0" kern="1200">
                <a:solidFill>
                  <a:schemeClr val="tx1"/>
                </a:solidFill>
                <a:latin typeface="Arial"/>
                <a:ea typeface="+mn-ea"/>
                <a:cs typeface="+mn-cs"/>
              </a:defRPr>
            </a:lvl2pPr>
            <a:lvl3pPr marL="914400" indent="0" algn="l" defTabSz="457200" rtl="0" eaLnBrk="1" fontAlgn="base" hangingPunct="1">
              <a:lnSpc>
                <a:spcPct val="100000"/>
              </a:lnSpc>
              <a:spcBef>
                <a:spcPts val="0"/>
              </a:spcBef>
              <a:spcAft>
                <a:spcPts val="1600"/>
              </a:spcAft>
              <a:buClr>
                <a:srgbClr val="E32119"/>
              </a:buClr>
              <a:buFont typeface="Wingdings" panose="05000000000000000000" pitchFamily="2" charset="2"/>
              <a:buNone/>
              <a:defRPr sz="1600" b="0" kern="1200">
                <a:solidFill>
                  <a:schemeClr val="tx1"/>
                </a:solidFill>
                <a:latin typeface="Arial"/>
                <a:ea typeface="+mn-ea"/>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0"/>
              </a:spcAft>
              <a:buClr>
                <a:srgbClr val="E32119"/>
              </a:buClr>
              <a:buSzTx/>
              <a:buFont typeface="Wingdings" panose="05000000000000000000" pitchFamily="2" charset="2"/>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D3FD1FC1-C6FE-4A18-8673-FFF6182C076B}"/>
              </a:ext>
            </a:extLst>
          </p:cNvPr>
          <p:cNvSpPr/>
          <p:nvPr/>
        </p:nvSpPr>
        <p:spPr>
          <a:xfrm>
            <a:off x="0" y="6610327"/>
            <a:ext cx="1577009" cy="234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p:cNvSpPr txBox="1"/>
          <p:nvPr/>
        </p:nvSpPr>
        <p:spPr>
          <a:xfrm>
            <a:off x="431528" y="6438567"/>
            <a:ext cx="6840760" cy="261610"/>
          </a:xfrm>
          <a:prstGeom prst="rect">
            <a:avLst/>
          </a:prstGeom>
          <a:noFill/>
        </p:spPr>
        <p:txBody>
          <a:bodyPr wrap="square" rtlCol="0">
            <a:spAutoFit/>
          </a:bodyPr>
          <a:lstStyle/>
          <a:p>
            <a:pPr lvl="0" defTabSz="457200">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Case Study Courtesy of</a:t>
            </a:r>
            <a:r>
              <a:rPr lang="en-US" sz="1100" dirty="0">
                <a:solidFill>
                  <a:prstClr val="black"/>
                </a:solidFill>
                <a:latin typeface="Arial" panose="020B0604020202020204" pitchFamily="34" charset="0"/>
                <a:cs typeface="Arial" panose="020B0604020202020204" pitchFamily="34" charset="0"/>
              </a:rPr>
              <a:t> Sandwell Metropolitan Borough Council and </a:t>
            </a:r>
            <a:r>
              <a:rPr lang="en-US" sz="1100" dirty="0"/>
              <a:t>CFH Docmail Ltd </a:t>
            </a:r>
            <a:r>
              <a:rPr lang="en-US" sz="1100" dirty="0">
                <a:solidFill>
                  <a:prstClr val="black"/>
                </a:solidFill>
                <a:cs typeface="Arial" panose="020B0604020202020204" pitchFamily="34" charset="0"/>
              </a:rPr>
              <a:t> </a:t>
            </a:r>
            <a:endPar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5" name="Rectangle 4">
            <a:extLst>
              <a:ext uri="{FF2B5EF4-FFF2-40B4-BE49-F238E27FC236}">
                <a16:creationId xmlns:a16="http://schemas.microsoft.com/office/drawing/2014/main" id="{705AC0C1-9238-474C-BA51-C3D2846440A1}"/>
              </a:ext>
            </a:extLst>
          </p:cNvPr>
          <p:cNvSpPr/>
          <p:nvPr/>
        </p:nvSpPr>
        <p:spPr>
          <a:xfrm>
            <a:off x="9078957" y="2134395"/>
            <a:ext cx="2750741" cy="3046988"/>
          </a:xfrm>
          <a:prstGeom prst="rect">
            <a:avLst/>
          </a:prstGeom>
          <a:ln>
            <a:solidFill>
              <a:schemeClr val="tx1"/>
            </a:solidFill>
          </a:ln>
        </p:spPr>
        <p:txBody>
          <a:bodyPr wrap="square">
            <a:spAutoFit/>
          </a:bodyPr>
          <a:lstStyle/>
          <a:p>
            <a:pPr algn="ctr"/>
            <a:r>
              <a:rPr lang="en-US" sz="1600" i="1" dirty="0"/>
              <a:t>“A mailing provided us with the best vehicle to send out very detailed instructions and to give the recipient the chance to read and re-read what they needed to do and to feel as secure as possible that they would receive appropriate help.”</a:t>
            </a:r>
          </a:p>
          <a:p>
            <a:pPr algn="ctr"/>
            <a:endParaRPr lang="en-US" sz="1600" i="1" dirty="0"/>
          </a:p>
          <a:p>
            <a:pPr algn="ctr"/>
            <a:r>
              <a:rPr lang="en-US" sz="1600" dirty="0" err="1"/>
              <a:t>Sandwell</a:t>
            </a:r>
            <a:r>
              <a:rPr lang="en-US" sz="1600" dirty="0"/>
              <a:t> Metropolitan Council </a:t>
            </a:r>
          </a:p>
        </p:txBody>
      </p:sp>
    </p:spTree>
    <p:extLst>
      <p:ext uri="{BB962C8B-B14F-4D97-AF65-F5344CB8AC3E}">
        <p14:creationId xmlns:p14="http://schemas.microsoft.com/office/powerpoint/2010/main" val="1579511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A1FF-FFD2-4665-9353-9D74EA698BFF}"/>
              </a:ext>
            </a:extLst>
          </p:cNvPr>
          <p:cNvSpPr>
            <a:spLocks noGrp="1"/>
          </p:cNvSpPr>
          <p:nvPr>
            <p:ph type="title"/>
          </p:nvPr>
        </p:nvSpPr>
        <p:spPr/>
        <p:txBody>
          <a:bodyPr/>
          <a:lstStyle/>
          <a:p>
            <a:r>
              <a:rPr lang="en-GB" dirty="0"/>
              <a:t>Mail drives high responses in the banking sector</a:t>
            </a:r>
          </a:p>
        </p:txBody>
      </p:sp>
      <p:sp>
        <p:nvSpPr>
          <p:cNvPr id="3" name="Slide Number Placeholder 2">
            <a:extLst>
              <a:ext uri="{FF2B5EF4-FFF2-40B4-BE49-F238E27FC236}">
                <a16:creationId xmlns:a16="http://schemas.microsoft.com/office/drawing/2014/main" id="{ECF005DA-07EA-4040-BA68-5299DAD64B9C}"/>
              </a:ext>
            </a:extLst>
          </p:cNvPr>
          <p:cNvSpPr>
            <a:spLocks noGrp="1"/>
          </p:cNvSpPr>
          <p:nvPr>
            <p:ph type="sldNum" sz="quarter" idx="10"/>
          </p:nvPr>
        </p:nvSpPr>
        <p:spPr/>
        <p:txBody>
          <a:bodyPr/>
          <a:lstStyle/>
          <a:p>
            <a:fld id="{887360FE-02F5-4392-9C12-7D03F05745BB}" type="slidenum">
              <a:rPr lang="en-GB" smtClean="0"/>
              <a:pPr/>
              <a:t>16</a:t>
            </a:fld>
            <a:endParaRPr lang="en-GB" dirty="0"/>
          </a:p>
        </p:txBody>
      </p:sp>
      <p:sp>
        <p:nvSpPr>
          <p:cNvPr id="4" name="Speech Bubble: Rectangle with Corners Rounded 3">
            <a:extLst>
              <a:ext uri="{FF2B5EF4-FFF2-40B4-BE49-F238E27FC236}">
                <a16:creationId xmlns:a16="http://schemas.microsoft.com/office/drawing/2014/main" id="{DA6DDDBF-70F4-4C21-9A87-90F2116E2190}"/>
              </a:ext>
            </a:extLst>
          </p:cNvPr>
          <p:cNvSpPr/>
          <p:nvPr/>
        </p:nvSpPr>
        <p:spPr>
          <a:xfrm>
            <a:off x="640578" y="2094614"/>
            <a:ext cx="9300863" cy="360776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“Consumers are most likely to respond to letters from their bank </a:t>
            </a:r>
          </a:p>
          <a:p>
            <a:pPr algn="ctr"/>
            <a:r>
              <a:rPr lang="en-US" dirty="0"/>
              <a:t>Letters are most likely to prompt a response from consumers when contacted about a matter relating to their bank account. Letters sent in the post still carry a sense of authority when received from institutions such as banks. They are more likely to be taken seriously, making people more likely to respond to them.”</a:t>
            </a:r>
          </a:p>
          <a:p>
            <a:pPr algn="ctr"/>
            <a:endParaRPr lang="en-US" dirty="0"/>
          </a:p>
          <a:p>
            <a:pPr algn="ctr"/>
            <a:r>
              <a:rPr lang="en-US" dirty="0"/>
              <a:t>British Bankers </a:t>
            </a:r>
            <a:r>
              <a:rPr lang="en-GB" dirty="0"/>
              <a:t>Association</a:t>
            </a:r>
            <a:endParaRPr lang="en-US" dirty="0"/>
          </a:p>
        </p:txBody>
      </p:sp>
    </p:spTree>
    <p:extLst>
      <p:ext uri="{BB962C8B-B14F-4D97-AF65-F5344CB8AC3E}">
        <p14:creationId xmlns:p14="http://schemas.microsoft.com/office/powerpoint/2010/main" val="2352828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7091583-A066-4B3B-A1DA-964682D36AC5}"/>
              </a:ext>
            </a:extLst>
          </p:cNvPr>
          <p:cNvSpPr>
            <a:spLocks noGrp="1"/>
          </p:cNvSpPr>
          <p:nvPr>
            <p:ph type="title"/>
          </p:nvPr>
        </p:nvSpPr>
        <p:spPr>
          <a:xfrm>
            <a:off x="409800" y="262750"/>
            <a:ext cx="11617100" cy="511950"/>
          </a:xfrm>
        </p:spPr>
        <p:txBody>
          <a:bodyPr/>
          <a:lstStyle/>
          <a:p>
            <a:r>
              <a:rPr lang="en-US" dirty="0"/>
              <a:t>delivers high engagement and lasting brand impact</a:t>
            </a:r>
            <a:endParaRPr lang="en-GB" sz="5400" dirty="0"/>
          </a:p>
        </p:txBody>
      </p:sp>
      <p:sp>
        <p:nvSpPr>
          <p:cNvPr id="17" name="TextBox 16">
            <a:extLst>
              <a:ext uri="{FF2B5EF4-FFF2-40B4-BE49-F238E27FC236}">
                <a16:creationId xmlns:a16="http://schemas.microsoft.com/office/drawing/2014/main" id="{C7E80273-B1F1-452D-9FA0-48D58874B46F}"/>
              </a:ext>
            </a:extLst>
          </p:cNvPr>
          <p:cNvSpPr txBox="1"/>
          <p:nvPr>
            <p:custDataLst>
              <p:tags r:id="rId1"/>
            </p:custDataLst>
          </p:nvPr>
        </p:nvSpPr>
        <p:spPr>
          <a:xfrm>
            <a:off x="1620371" y="6628322"/>
            <a:ext cx="12160200" cy="230832"/>
          </a:xfrm>
          <a:prstGeom prst="rect">
            <a:avLst/>
          </a:prstGeom>
          <a:noFill/>
        </p:spPr>
        <p:txBody>
          <a:bodyPr vert="horz" wrap="square" rtlCol="0">
            <a:spAutoFit/>
          </a:bodyPr>
          <a:lstStyle/>
          <a:p>
            <a:r>
              <a:rPr lang="en-US" sz="900" dirty="0"/>
              <a:t>Base: All Financial &amp; Insurance mail; n = 31,220. Source: JICMAIL Q2 2017 – Q3 2019 </a:t>
            </a:r>
            <a:endParaRPr lang="en-GB" sz="900" dirty="0"/>
          </a:p>
        </p:txBody>
      </p:sp>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42F3A6DE-912D-4312-98BA-E8A5AEADD2E3}"/>
                  </a:ext>
                </a:extLst>
              </p:cNvPr>
              <p:cNvGraphicFramePr/>
              <p:nvPr>
                <p:extLst>
                  <p:ext uri="{D42A27DB-BD31-4B8C-83A1-F6EECF244321}">
                    <p14:modId xmlns:p14="http://schemas.microsoft.com/office/powerpoint/2010/main" val="2738415786"/>
                  </p:ext>
                </p:extLst>
              </p:nvPr>
            </p:nvGraphicFramePr>
            <p:xfrm>
              <a:off x="-974166" y="1578049"/>
              <a:ext cx="8780929" cy="4542864"/>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6" name="Chart 5">
                <a:extLst>
                  <a:ext uri="{FF2B5EF4-FFF2-40B4-BE49-F238E27FC236}">
                    <a16:creationId xmlns:a16="http://schemas.microsoft.com/office/drawing/2014/main" id="{42F3A6DE-912D-4312-98BA-E8A5AEADD2E3}"/>
                  </a:ext>
                </a:extLst>
              </p:cNvPr>
              <p:cNvPicPr>
                <a:picLocks noGrp="1" noRot="1" noChangeAspect="1" noMove="1" noResize="1" noEditPoints="1" noAdjustHandles="1" noChangeArrowheads="1" noChangeShapeType="1"/>
              </p:cNvPicPr>
              <p:nvPr/>
            </p:nvPicPr>
            <p:blipFill>
              <a:blip r:embed="rId5"/>
              <a:stretch>
                <a:fillRect/>
              </a:stretch>
            </p:blipFill>
            <p:spPr>
              <a:xfrm>
                <a:off x="-974166" y="1578049"/>
                <a:ext cx="8780929" cy="4542864"/>
              </a:xfrm>
              <a:prstGeom prst="rect">
                <a:avLst/>
              </a:prstGeom>
            </p:spPr>
          </p:pic>
        </mc:Fallback>
      </mc:AlternateContent>
      <p:sp>
        <p:nvSpPr>
          <p:cNvPr id="3" name="TextBox 2">
            <a:extLst>
              <a:ext uri="{FF2B5EF4-FFF2-40B4-BE49-F238E27FC236}">
                <a16:creationId xmlns:a16="http://schemas.microsoft.com/office/drawing/2014/main" id="{D461A46A-6E28-4B44-929C-AA1553186711}"/>
              </a:ext>
            </a:extLst>
          </p:cNvPr>
          <p:cNvSpPr txBox="1"/>
          <p:nvPr/>
        </p:nvSpPr>
        <p:spPr>
          <a:xfrm>
            <a:off x="2480545" y="3429000"/>
            <a:ext cx="1871506" cy="1138773"/>
          </a:xfrm>
          <a:prstGeom prst="rect">
            <a:avLst/>
          </a:prstGeom>
          <a:noFill/>
        </p:spPr>
        <p:txBody>
          <a:bodyPr wrap="square" rtlCol="0">
            <a:spAutoFit/>
          </a:bodyPr>
          <a:lstStyle/>
          <a:p>
            <a:pPr algn="ctr"/>
            <a:r>
              <a:rPr lang="en-GB" sz="2000" b="1" dirty="0"/>
              <a:t>98% </a:t>
            </a:r>
          </a:p>
          <a:p>
            <a:pPr algn="ctr"/>
            <a:r>
              <a:rPr lang="en-GB" sz="1600" dirty="0"/>
              <a:t>of </a:t>
            </a:r>
          </a:p>
          <a:p>
            <a:pPr algn="ctr"/>
            <a:r>
              <a:rPr lang="en-GB" sz="1600" dirty="0"/>
              <a:t>financial mail is</a:t>
            </a:r>
          </a:p>
          <a:p>
            <a:pPr algn="ctr"/>
            <a:r>
              <a:rPr lang="en-GB" sz="1600" dirty="0"/>
              <a:t>engaged with</a:t>
            </a:r>
          </a:p>
        </p:txBody>
      </p:sp>
      <p:sp>
        <p:nvSpPr>
          <p:cNvPr id="7" name="Title 10">
            <a:extLst>
              <a:ext uri="{FF2B5EF4-FFF2-40B4-BE49-F238E27FC236}">
                <a16:creationId xmlns:a16="http://schemas.microsoft.com/office/drawing/2014/main" id="{2569A7A0-F952-487D-BEEA-6BCC28ACEBF7}"/>
              </a:ext>
            </a:extLst>
          </p:cNvPr>
          <p:cNvSpPr txBox="1">
            <a:spLocks/>
          </p:cNvSpPr>
          <p:nvPr/>
        </p:nvSpPr>
        <p:spPr>
          <a:xfrm>
            <a:off x="6406618" y="2399049"/>
            <a:ext cx="5190900" cy="3214941"/>
          </a:xfrm>
          <a:prstGeom prst="rect">
            <a:avLst/>
          </a:prstGeom>
        </p:spPr>
        <p:txBody>
          <a:bodyPr lIns="0" tIns="0" rIns="0" bIns="0"/>
          <a:lstStyle>
            <a:lvl1pPr algn="l" defTabSz="914400" rtl="0" eaLnBrk="1" latinLnBrk="0" hangingPunct="1">
              <a:lnSpc>
                <a:spcPts val="4400"/>
              </a:lnSpc>
              <a:spcBef>
                <a:spcPct val="0"/>
              </a:spcBef>
              <a:buNone/>
              <a:defRPr sz="4800" kern="1200" cap="all" spc="-100" baseline="0">
                <a:solidFill>
                  <a:schemeClr val="tx1"/>
                </a:solidFill>
                <a:latin typeface="Impact" panose="020B0806030902050204" pitchFamily="34" charset="0"/>
                <a:ea typeface="+mj-ea"/>
                <a:cs typeface="+mj-cs"/>
              </a:defRPr>
            </a:lvl1pPr>
          </a:lstStyle>
          <a:p>
            <a:pPr algn="ctr"/>
            <a:r>
              <a:rPr lang="en-US" sz="3200" dirty="0"/>
              <a:t>4.4 frequency</a:t>
            </a:r>
          </a:p>
          <a:p>
            <a:pPr algn="ctr"/>
            <a:r>
              <a:rPr lang="en-US" sz="3200" dirty="0"/>
              <a:t>1.2 reach</a:t>
            </a:r>
          </a:p>
          <a:p>
            <a:pPr algn="ctr"/>
            <a:endParaRPr lang="en-US" sz="3200" dirty="0"/>
          </a:p>
          <a:p>
            <a:pPr algn="ctr"/>
            <a:r>
              <a:rPr lang="en-US" sz="3200" dirty="0"/>
              <a:t>67% of financial mail is in the home for more than 1 month</a:t>
            </a:r>
            <a:endParaRPr lang="en-GB" sz="3600" dirty="0"/>
          </a:p>
        </p:txBody>
      </p:sp>
    </p:spTree>
    <p:extLst>
      <p:ext uri="{BB962C8B-B14F-4D97-AF65-F5344CB8AC3E}">
        <p14:creationId xmlns:p14="http://schemas.microsoft.com/office/powerpoint/2010/main" val="2853085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2881-477E-4F4B-AE98-85F7C66E95E7}"/>
              </a:ext>
            </a:extLst>
          </p:cNvPr>
          <p:cNvSpPr>
            <a:spLocks noGrp="1"/>
          </p:cNvSpPr>
          <p:nvPr>
            <p:ph type="title"/>
          </p:nvPr>
        </p:nvSpPr>
        <p:spPr>
          <a:xfrm>
            <a:off x="369946" y="329705"/>
            <a:ext cx="11623580" cy="475686"/>
          </a:xfrm>
        </p:spPr>
        <p:txBody>
          <a:bodyPr/>
          <a:lstStyle/>
          <a:p>
            <a:r>
              <a:rPr lang="en-GB" dirty="0"/>
              <a:t>stands up to brand channels and has more impact than f2f in retail banking</a:t>
            </a:r>
          </a:p>
        </p:txBody>
      </p:sp>
      <p:sp>
        <p:nvSpPr>
          <p:cNvPr id="3" name="Slide Number Placeholder 2">
            <a:extLst>
              <a:ext uri="{FF2B5EF4-FFF2-40B4-BE49-F238E27FC236}">
                <a16:creationId xmlns:a16="http://schemas.microsoft.com/office/drawing/2014/main" id="{5DF9CD19-704A-4F0B-A16C-F0A89AC50C34}"/>
              </a:ext>
            </a:extLst>
          </p:cNvPr>
          <p:cNvSpPr>
            <a:spLocks noGrp="1"/>
          </p:cNvSpPr>
          <p:nvPr>
            <p:ph type="sldNum" sz="quarter" idx="10"/>
          </p:nvPr>
        </p:nvSpPr>
        <p:spPr/>
        <p:txBody>
          <a:bodyPr/>
          <a:lstStyle/>
          <a:p>
            <a:fld id="{887360FE-02F5-4392-9C12-7D03F05745BB}" type="slidenum">
              <a:rPr lang="en-GB" smtClean="0"/>
              <a:pPr/>
              <a:t>18</a:t>
            </a:fld>
            <a:endParaRPr lang="en-GB" dirty="0"/>
          </a:p>
        </p:txBody>
      </p:sp>
      <p:sp>
        <p:nvSpPr>
          <p:cNvPr id="6" name="TextBox 5">
            <a:extLst>
              <a:ext uri="{FF2B5EF4-FFF2-40B4-BE49-F238E27FC236}">
                <a16:creationId xmlns:a16="http://schemas.microsoft.com/office/drawing/2014/main" id="{A9AC01D2-63AA-4AD7-AA0B-ADBDFAC0C6FB}"/>
              </a:ext>
            </a:extLst>
          </p:cNvPr>
          <p:cNvSpPr txBox="1"/>
          <p:nvPr/>
        </p:nvSpPr>
        <p:spPr>
          <a:xfrm>
            <a:off x="369946" y="1918584"/>
            <a:ext cx="6591244" cy="356980"/>
          </a:xfrm>
          <a:prstGeom prst="rect">
            <a:avLst/>
          </a:prstGeom>
          <a:noFill/>
        </p:spPr>
        <p:txBody>
          <a:bodyPr wrap="square" lIns="109688" tIns="54844" rIns="109688" bIns="54844" rtlCol="0">
            <a:spAutoFit/>
          </a:bodyPr>
          <a:lstStyle/>
          <a:p>
            <a:pPr defTabSz="467357"/>
            <a:r>
              <a:rPr lang="en-US" sz="1600" b="1" dirty="0">
                <a:solidFill>
                  <a:prstClr val="black"/>
                </a:solidFill>
                <a:latin typeface="Arial" panose="020B0604020202020204" pitchFamily="34" charset="0"/>
                <a:cs typeface="Arial" panose="020B0604020202020204" pitchFamily="34" charset="0"/>
              </a:rPr>
              <a:t>Impact on brand equity by channel, market average </a:t>
            </a:r>
          </a:p>
        </p:txBody>
      </p:sp>
      <p:graphicFrame>
        <p:nvGraphicFramePr>
          <p:cNvPr id="7" name="Chart 6">
            <a:extLst>
              <a:ext uri="{FF2B5EF4-FFF2-40B4-BE49-F238E27FC236}">
                <a16:creationId xmlns:a16="http://schemas.microsoft.com/office/drawing/2014/main" id="{8B763399-E171-4170-A31E-DDDC94C3A945}"/>
              </a:ext>
            </a:extLst>
          </p:cNvPr>
          <p:cNvGraphicFramePr/>
          <p:nvPr>
            <p:extLst/>
          </p:nvPr>
        </p:nvGraphicFramePr>
        <p:xfrm>
          <a:off x="486000" y="1751620"/>
          <a:ext cx="10648846" cy="421976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CE8BA569-7722-41FE-866F-1F3B766E2E95}"/>
              </a:ext>
            </a:extLst>
          </p:cNvPr>
          <p:cNvSpPr txBox="1"/>
          <p:nvPr/>
        </p:nvSpPr>
        <p:spPr>
          <a:xfrm>
            <a:off x="1782521" y="6533789"/>
            <a:ext cx="6938176" cy="276995"/>
          </a:xfrm>
          <a:prstGeom prst="rect">
            <a:avLst/>
          </a:prstGeom>
          <a:noFill/>
        </p:spPr>
        <p:txBody>
          <a:bodyPr wrap="square" lIns="109723" tIns="54862" rIns="109723" bIns="54862" rtlCol="0" anchor="b">
            <a:spAutoFit/>
          </a:bodyPr>
          <a:lstStyle/>
          <a:p>
            <a:r>
              <a:rPr lang="en-GB" sz="1080" dirty="0">
                <a:latin typeface="Arial" panose="020B0604020202020204" pitchFamily="34" charset="0"/>
                <a:cs typeface="Arial" panose="020B0604020202020204" pitchFamily="34" charset="0"/>
              </a:rPr>
              <a:t>2,500 interviews, Adults 16+, Household decision makers from a larger nationally representative sample. </a:t>
            </a:r>
            <a:endParaRPr lang="en-GB" sz="1080" dirty="0">
              <a:solidFill>
                <a:schemeClr val="accent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19E713F-758E-4ED0-871A-C1C5209A47A9}"/>
              </a:ext>
            </a:extLst>
          </p:cNvPr>
          <p:cNvSpPr txBox="1"/>
          <p:nvPr/>
        </p:nvSpPr>
        <p:spPr>
          <a:xfrm>
            <a:off x="486000" y="2484547"/>
            <a:ext cx="2820057" cy="443194"/>
          </a:xfrm>
          <a:prstGeom prst="rect">
            <a:avLst/>
          </a:prstGeom>
          <a:noFill/>
          <a:ln>
            <a:solidFill>
              <a:schemeClr val="accent1"/>
            </a:solidFill>
          </a:ln>
        </p:spPr>
        <p:txBody>
          <a:bodyPr wrap="none" lIns="109723" tIns="54862" rIns="109723" bIns="54862" rtlCol="0">
            <a:spAutoFit/>
          </a:bodyPr>
          <a:lstStyle/>
          <a:p>
            <a:r>
              <a:rPr lang="en-GB" sz="2160" dirty="0"/>
              <a:t>All v Human Channel</a:t>
            </a:r>
          </a:p>
        </p:txBody>
      </p:sp>
      <p:sp>
        <p:nvSpPr>
          <p:cNvPr id="10" name="TextBox 9">
            <a:extLst>
              <a:ext uri="{FF2B5EF4-FFF2-40B4-BE49-F238E27FC236}">
                <a16:creationId xmlns:a16="http://schemas.microsoft.com/office/drawing/2014/main" id="{06667C14-C405-4B80-BD16-3C1194967FD2}"/>
              </a:ext>
            </a:extLst>
          </p:cNvPr>
          <p:cNvSpPr txBox="1"/>
          <p:nvPr/>
        </p:nvSpPr>
        <p:spPr>
          <a:xfrm>
            <a:off x="3320231" y="3410815"/>
            <a:ext cx="1587348" cy="775593"/>
          </a:xfrm>
          <a:prstGeom prst="rect">
            <a:avLst/>
          </a:prstGeom>
          <a:noFill/>
        </p:spPr>
        <p:txBody>
          <a:bodyPr wrap="none" lIns="109723" tIns="54862" rIns="109723" bIns="54862" rtlCol="0">
            <a:spAutoFit/>
          </a:bodyPr>
          <a:lstStyle/>
          <a:p>
            <a:r>
              <a:rPr lang="en-GB" sz="1440" dirty="0"/>
              <a:t>TV, Radio, </a:t>
            </a:r>
          </a:p>
          <a:p>
            <a:r>
              <a:rPr lang="en-GB" sz="1440" dirty="0"/>
              <a:t>Cinema, </a:t>
            </a:r>
          </a:p>
          <a:p>
            <a:r>
              <a:rPr lang="en-GB" sz="1440" dirty="0"/>
              <a:t>Press &amp; Outdoor</a:t>
            </a:r>
          </a:p>
        </p:txBody>
      </p:sp>
      <p:sp>
        <p:nvSpPr>
          <p:cNvPr id="12" name="Isosceles Triangle 11">
            <a:extLst>
              <a:ext uri="{FF2B5EF4-FFF2-40B4-BE49-F238E27FC236}">
                <a16:creationId xmlns:a16="http://schemas.microsoft.com/office/drawing/2014/main" id="{C695AF94-51B3-46BE-87B9-A13E5CA56032}"/>
              </a:ext>
            </a:extLst>
          </p:cNvPr>
          <p:cNvSpPr/>
          <p:nvPr/>
        </p:nvSpPr>
        <p:spPr>
          <a:xfrm flipV="1">
            <a:off x="4902102" y="3724957"/>
            <a:ext cx="451412" cy="770625"/>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Tree>
    <p:extLst>
      <p:ext uri="{BB962C8B-B14F-4D97-AF65-F5344CB8AC3E}">
        <p14:creationId xmlns:p14="http://schemas.microsoft.com/office/powerpoint/2010/main" val="505739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AD8E6-2910-0245-BD82-43EDA0743A55}"/>
              </a:ext>
            </a:extLst>
          </p:cNvPr>
          <p:cNvSpPr>
            <a:spLocks noGrp="1"/>
          </p:cNvSpPr>
          <p:nvPr>
            <p:ph type="title"/>
          </p:nvPr>
        </p:nvSpPr>
        <p:spPr>
          <a:xfrm>
            <a:off x="486000" y="338640"/>
            <a:ext cx="11156400" cy="475686"/>
          </a:xfrm>
        </p:spPr>
        <p:txBody>
          <a:bodyPr/>
          <a:lstStyle/>
          <a:p>
            <a:r>
              <a:rPr lang="en-US" dirty="0"/>
              <a:t>1 </a:t>
            </a:r>
            <a:r>
              <a:rPr lang="en-US" dirty="0" err="1"/>
              <a:t>hsbc</a:t>
            </a:r>
            <a:r>
              <a:rPr lang="en-US" dirty="0"/>
              <a:t> mailing = 8 commercial actions</a:t>
            </a:r>
          </a:p>
        </p:txBody>
      </p:sp>
      <p:sp>
        <p:nvSpPr>
          <p:cNvPr id="3" name="Slide Number Placeholder 2">
            <a:extLst>
              <a:ext uri="{FF2B5EF4-FFF2-40B4-BE49-F238E27FC236}">
                <a16:creationId xmlns:a16="http://schemas.microsoft.com/office/drawing/2014/main" id="{6BB15E77-126B-1241-B100-667B55FD8ABB}"/>
              </a:ext>
            </a:extLst>
          </p:cNvPr>
          <p:cNvSpPr>
            <a:spLocks noGrp="1"/>
          </p:cNvSpPr>
          <p:nvPr>
            <p:ph type="sldNum" sz="quarter" idx="10"/>
          </p:nvPr>
        </p:nvSpPr>
        <p:spPr/>
        <p:txBody>
          <a:bodyPr/>
          <a:lstStyle/>
          <a:p>
            <a:fld id="{887360FE-02F5-4392-9C12-7D03F05745BB}" type="slidenum">
              <a:rPr lang="en-GB" smtClean="0"/>
              <a:pPr/>
              <a:t>19</a:t>
            </a:fld>
            <a:endParaRPr lang="en-GB" dirty="0"/>
          </a:p>
        </p:txBody>
      </p:sp>
      <p:graphicFrame>
        <p:nvGraphicFramePr>
          <p:cNvPr id="30" name="Table 29">
            <a:extLst>
              <a:ext uri="{FF2B5EF4-FFF2-40B4-BE49-F238E27FC236}">
                <a16:creationId xmlns:a16="http://schemas.microsoft.com/office/drawing/2014/main" id="{D28E87C5-40D1-4887-AB50-01BA97DFCA3A}"/>
              </a:ext>
            </a:extLst>
          </p:cNvPr>
          <p:cNvGraphicFramePr>
            <a:graphicFrameLocks noGrp="1"/>
          </p:cNvGraphicFramePr>
          <p:nvPr>
            <p:extLst>
              <p:ext uri="{D42A27DB-BD31-4B8C-83A1-F6EECF244321}">
                <p14:modId xmlns:p14="http://schemas.microsoft.com/office/powerpoint/2010/main" val="3158209867"/>
              </p:ext>
            </p:extLst>
          </p:nvPr>
        </p:nvGraphicFramePr>
        <p:xfrm>
          <a:off x="342866" y="1248365"/>
          <a:ext cx="5543584" cy="3860640"/>
        </p:xfrm>
        <a:graphic>
          <a:graphicData uri="http://schemas.openxmlformats.org/drawingml/2006/table">
            <a:tbl>
              <a:tblPr firstRow="1" bandRow="1">
                <a:tableStyleId>{5C22544A-7EE6-4342-B048-85BDC9FD1C3A}</a:tableStyleId>
              </a:tblPr>
              <a:tblGrid>
                <a:gridCol w="791941">
                  <a:extLst>
                    <a:ext uri="{9D8B030D-6E8A-4147-A177-3AD203B41FA5}">
                      <a16:colId xmlns:a16="http://schemas.microsoft.com/office/drawing/2014/main" val="3963193233"/>
                    </a:ext>
                  </a:extLst>
                </a:gridCol>
                <a:gridCol w="791941">
                  <a:extLst>
                    <a:ext uri="{9D8B030D-6E8A-4147-A177-3AD203B41FA5}">
                      <a16:colId xmlns:a16="http://schemas.microsoft.com/office/drawing/2014/main" val="1546065516"/>
                    </a:ext>
                  </a:extLst>
                </a:gridCol>
                <a:gridCol w="791941">
                  <a:extLst>
                    <a:ext uri="{9D8B030D-6E8A-4147-A177-3AD203B41FA5}">
                      <a16:colId xmlns:a16="http://schemas.microsoft.com/office/drawing/2014/main" val="2139046625"/>
                    </a:ext>
                  </a:extLst>
                </a:gridCol>
                <a:gridCol w="791941">
                  <a:extLst>
                    <a:ext uri="{9D8B030D-6E8A-4147-A177-3AD203B41FA5}">
                      <a16:colId xmlns:a16="http://schemas.microsoft.com/office/drawing/2014/main" val="203613361"/>
                    </a:ext>
                  </a:extLst>
                </a:gridCol>
                <a:gridCol w="791941">
                  <a:extLst>
                    <a:ext uri="{9D8B030D-6E8A-4147-A177-3AD203B41FA5}">
                      <a16:colId xmlns:a16="http://schemas.microsoft.com/office/drawing/2014/main" val="3352244536"/>
                    </a:ext>
                  </a:extLst>
                </a:gridCol>
                <a:gridCol w="791941">
                  <a:extLst>
                    <a:ext uri="{9D8B030D-6E8A-4147-A177-3AD203B41FA5}">
                      <a16:colId xmlns:a16="http://schemas.microsoft.com/office/drawing/2014/main" val="3112045609"/>
                    </a:ext>
                  </a:extLst>
                </a:gridCol>
                <a:gridCol w="791938">
                  <a:extLst>
                    <a:ext uri="{9D8B030D-6E8A-4147-A177-3AD203B41FA5}">
                      <a16:colId xmlns:a16="http://schemas.microsoft.com/office/drawing/2014/main" val="2803504526"/>
                    </a:ext>
                  </a:extLst>
                </a:gridCol>
              </a:tblGrid>
              <a:tr h="173598">
                <a:tc gridSpan="7">
                  <a:txBody>
                    <a:bodyPr/>
                    <a:lstStyle/>
                    <a:p>
                      <a:pPr algn="ctr"/>
                      <a:r>
                        <a:rPr lang="en-GB" sz="1200" b="0" dirty="0"/>
                        <a:t>November 2018</a:t>
                      </a:r>
                    </a:p>
                  </a:txBody>
                  <a:tcPr marL="36000" marR="36000" anchor="ctr">
                    <a:lnB w="12700" cap="flat" cmpd="sng" algn="ctr">
                      <a:solidFill>
                        <a:schemeClr val="bg1"/>
                      </a:solidFill>
                      <a:prstDash val="solid"/>
                      <a:round/>
                      <a:headEnd type="none" w="med" len="med"/>
                      <a:tailEnd type="none" w="med" len="med"/>
                    </a:lnB>
                    <a:solidFill>
                      <a:srgbClr val="FF0000"/>
                    </a:solidFill>
                  </a:tcPr>
                </a:tc>
                <a:tc hMerge="1">
                  <a:txBody>
                    <a:bodyPr/>
                    <a:lstStyle/>
                    <a:p>
                      <a:pPr algn="ctr"/>
                      <a:endParaRPr lang="en-GB" sz="1200" b="0" dirty="0"/>
                    </a:p>
                  </a:txBody>
                  <a:tcPr marL="36000" marR="36000" anchor="ctr">
                    <a:lnB w="12700" cap="flat" cmpd="sng" algn="ctr">
                      <a:solidFill>
                        <a:schemeClr val="bg1"/>
                      </a:solidFill>
                      <a:prstDash val="solid"/>
                      <a:round/>
                      <a:headEnd type="none" w="med" len="med"/>
                      <a:tailEnd type="none" w="med" len="med"/>
                    </a:lnB>
                    <a:solidFill>
                      <a:schemeClr val="bg2"/>
                    </a:solidFill>
                  </a:tcPr>
                </a:tc>
                <a:tc hMerge="1">
                  <a:txBody>
                    <a:bodyPr/>
                    <a:lstStyle/>
                    <a:p>
                      <a:pPr algn="ctr"/>
                      <a:endParaRPr lang="en-GB" sz="1200" b="0" dirty="0"/>
                    </a:p>
                  </a:txBody>
                  <a:tcPr marL="36000" marR="36000" anchor="ctr">
                    <a:lnB w="12700" cap="flat" cmpd="sng" algn="ctr">
                      <a:solidFill>
                        <a:schemeClr val="bg1"/>
                      </a:solidFill>
                      <a:prstDash val="solid"/>
                      <a:round/>
                      <a:headEnd type="none" w="med" len="med"/>
                      <a:tailEnd type="none" w="med" len="med"/>
                    </a:lnB>
                    <a:solidFill>
                      <a:schemeClr val="bg2"/>
                    </a:solidFill>
                  </a:tcPr>
                </a:tc>
                <a:tc hMerge="1">
                  <a:txBody>
                    <a:bodyPr/>
                    <a:lstStyle/>
                    <a:p>
                      <a:pPr algn="ctr"/>
                      <a:endParaRPr lang="en-GB" sz="1200" b="0" dirty="0"/>
                    </a:p>
                  </a:txBody>
                  <a:tcPr marL="36000" marR="36000" anchor="ctr">
                    <a:lnB w="12700" cap="flat" cmpd="sng" algn="ctr">
                      <a:solidFill>
                        <a:schemeClr val="bg1"/>
                      </a:solidFill>
                      <a:prstDash val="solid"/>
                      <a:round/>
                      <a:headEnd type="none" w="med" len="med"/>
                      <a:tailEnd type="none" w="med" len="med"/>
                    </a:lnB>
                    <a:solidFill>
                      <a:schemeClr val="bg2"/>
                    </a:solidFill>
                  </a:tcPr>
                </a:tc>
                <a:tc hMerge="1">
                  <a:txBody>
                    <a:bodyPr/>
                    <a:lstStyle/>
                    <a:p>
                      <a:pPr algn="ctr"/>
                      <a:endParaRPr lang="en-GB" sz="1200" b="0" dirty="0"/>
                    </a:p>
                  </a:txBody>
                  <a:tcPr marL="36000" marR="36000" anchor="ctr">
                    <a:lnB w="12700" cap="flat" cmpd="sng" algn="ctr">
                      <a:solidFill>
                        <a:schemeClr val="bg1"/>
                      </a:solidFill>
                      <a:prstDash val="solid"/>
                      <a:round/>
                      <a:headEnd type="none" w="med" len="med"/>
                      <a:tailEnd type="none" w="med" len="med"/>
                    </a:lnB>
                    <a:solidFill>
                      <a:schemeClr val="bg2"/>
                    </a:solidFill>
                  </a:tcPr>
                </a:tc>
                <a:tc hMerge="1">
                  <a:txBody>
                    <a:bodyPr/>
                    <a:lstStyle/>
                    <a:p>
                      <a:pPr algn="ctr"/>
                      <a:endParaRPr lang="en-GB" sz="1200" b="0" dirty="0"/>
                    </a:p>
                  </a:txBody>
                  <a:tcPr marL="36000" marR="36000" anchor="ctr">
                    <a:lnB w="12700" cap="flat" cmpd="sng" algn="ctr">
                      <a:solidFill>
                        <a:schemeClr val="bg1"/>
                      </a:solidFill>
                      <a:prstDash val="solid"/>
                      <a:round/>
                      <a:headEnd type="none" w="med" len="med"/>
                      <a:tailEnd type="none" w="med" len="med"/>
                    </a:lnB>
                    <a:solidFill>
                      <a:schemeClr val="bg2"/>
                    </a:solidFill>
                  </a:tcPr>
                </a:tc>
                <a:tc hMerge="1">
                  <a:txBody>
                    <a:bodyPr/>
                    <a:lstStyle/>
                    <a:p>
                      <a:pPr algn="ctr"/>
                      <a:endParaRPr lang="en-GB" sz="1200" b="0" dirty="0"/>
                    </a:p>
                  </a:txBody>
                  <a:tcPr marL="36000" marR="36000" anchor="ctr">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797747224"/>
                  </a:ext>
                </a:extLst>
              </a:tr>
              <a:tr h="173598">
                <a:tc>
                  <a:txBody>
                    <a:bodyPr/>
                    <a:lstStyle/>
                    <a:p>
                      <a:pPr algn="ctr"/>
                      <a:r>
                        <a:rPr lang="en-GB" sz="1200" b="0" kern="1200" dirty="0">
                          <a:solidFill>
                            <a:schemeClr val="lt1"/>
                          </a:solidFill>
                          <a:latin typeface="+mn-lt"/>
                          <a:ea typeface="+mn-ea"/>
                          <a:cs typeface="+mn-cs"/>
                        </a:rPr>
                        <a:t>Mon</a:t>
                      </a: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a:r>
                        <a:rPr lang="en-GB" sz="1200" b="0" kern="1200" dirty="0">
                          <a:solidFill>
                            <a:schemeClr val="lt1"/>
                          </a:solidFill>
                          <a:latin typeface="+mn-lt"/>
                          <a:ea typeface="+mn-ea"/>
                          <a:cs typeface="+mn-cs"/>
                        </a:rPr>
                        <a:t>Tues</a:t>
                      </a: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a:r>
                        <a:rPr lang="en-GB" sz="1200" b="0" kern="1200" dirty="0">
                          <a:solidFill>
                            <a:schemeClr val="lt1"/>
                          </a:solidFill>
                          <a:latin typeface="+mn-lt"/>
                          <a:ea typeface="+mn-ea"/>
                          <a:cs typeface="+mn-cs"/>
                        </a:rPr>
                        <a:t>Weds</a:t>
                      </a: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a:r>
                        <a:rPr lang="en-GB" sz="1200" b="0" kern="1200" dirty="0">
                          <a:solidFill>
                            <a:schemeClr val="lt1"/>
                          </a:solidFill>
                          <a:latin typeface="+mn-lt"/>
                          <a:ea typeface="+mn-ea"/>
                          <a:cs typeface="+mn-cs"/>
                        </a:rPr>
                        <a:t>Thurs</a:t>
                      </a: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a:r>
                        <a:rPr lang="en-GB" sz="1200" b="0" kern="1200" dirty="0">
                          <a:solidFill>
                            <a:schemeClr val="lt1"/>
                          </a:solidFill>
                          <a:latin typeface="+mn-lt"/>
                          <a:ea typeface="+mn-ea"/>
                          <a:cs typeface="+mn-cs"/>
                        </a:rPr>
                        <a:t>Fri</a:t>
                      </a: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a:r>
                        <a:rPr lang="en-GB" sz="1200" b="0" kern="1200" dirty="0">
                          <a:solidFill>
                            <a:schemeClr val="lt1"/>
                          </a:solidFill>
                          <a:latin typeface="+mn-lt"/>
                          <a:ea typeface="+mn-ea"/>
                          <a:cs typeface="+mn-cs"/>
                        </a:rPr>
                        <a:t>Sat</a:t>
                      </a: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a:r>
                        <a:rPr lang="en-GB" sz="1200" b="0" kern="1200" dirty="0">
                          <a:solidFill>
                            <a:schemeClr val="lt1"/>
                          </a:solidFill>
                          <a:latin typeface="+mn-lt"/>
                          <a:ea typeface="+mn-ea"/>
                          <a:cs typeface="+mn-cs"/>
                        </a:rPr>
                        <a:t>Sun</a:t>
                      </a: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679274394"/>
                  </a:ext>
                </a:extLst>
              </a:tr>
              <a:tr h="828000">
                <a:tc>
                  <a:txBody>
                    <a:bodyPr/>
                    <a:lstStyle/>
                    <a:p>
                      <a:r>
                        <a:rPr lang="en-GB" sz="1200" b="0" dirty="0"/>
                        <a:t>05</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r>
                        <a:rPr lang="en-GB" sz="1200" b="0" dirty="0"/>
                        <a:t>06</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r>
                        <a:rPr lang="en-GB" sz="1200" b="0" dirty="0"/>
                        <a:t>07</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r>
                        <a:rPr lang="en-GB" sz="1200" b="0" dirty="0"/>
                        <a:t>08</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r>
                        <a:rPr lang="en-GB" sz="1200" b="0" dirty="0"/>
                        <a:t>09</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r>
                        <a:rPr lang="en-GB" sz="1200" b="0" dirty="0"/>
                        <a:t>10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r>
                        <a:rPr lang="en-GB" sz="1200" b="0" dirty="0"/>
                        <a:t>11</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932756635"/>
                  </a:ext>
                </a:extLst>
              </a:tr>
              <a:tr h="828000">
                <a:tc>
                  <a:txBody>
                    <a:bodyPr/>
                    <a:lstStyle/>
                    <a:p>
                      <a:r>
                        <a:rPr lang="en-GB" sz="1200" b="0" dirty="0"/>
                        <a:t>12</a:t>
                      </a:r>
                    </a:p>
                  </a:txBody>
                  <a:tcPr marL="36000" marR="36000">
                    <a:lnT w="12700" cap="flat" cmpd="sng" algn="ctr">
                      <a:solidFill>
                        <a:schemeClr val="bg1"/>
                      </a:solidFill>
                      <a:prstDash val="solid"/>
                      <a:round/>
                      <a:headEnd type="none" w="med" len="med"/>
                      <a:tailEnd type="none" w="med" len="med"/>
                    </a:lnT>
                    <a:solidFill>
                      <a:schemeClr val="tx1">
                        <a:lumMod val="20000"/>
                        <a:lumOff val="80000"/>
                      </a:schemeClr>
                    </a:solidFill>
                  </a:tcPr>
                </a:tc>
                <a:tc>
                  <a:txBody>
                    <a:bodyPr/>
                    <a:lstStyle/>
                    <a:p>
                      <a:r>
                        <a:rPr lang="en-GB" sz="1200" b="0" dirty="0"/>
                        <a:t>13</a:t>
                      </a:r>
                    </a:p>
                  </a:txBody>
                  <a:tcPr marL="36000" marR="36000">
                    <a:lnT w="12700" cap="flat" cmpd="sng" algn="ctr">
                      <a:solidFill>
                        <a:schemeClr val="bg1"/>
                      </a:solidFill>
                      <a:prstDash val="solid"/>
                      <a:round/>
                      <a:headEnd type="none" w="med" len="med"/>
                      <a:tailEnd type="none" w="med" len="med"/>
                    </a:lnT>
                    <a:solidFill>
                      <a:schemeClr val="tx1">
                        <a:lumMod val="20000"/>
                        <a:lumOff val="80000"/>
                      </a:schemeClr>
                    </a:solidFill>
                  </a:tcPr>
                </a:tc>
                <a:tc>
                  <a:txBody>
                    <a:bodyPr/>
                    <a:lstStyle/>
                    <a:p>
                      <a:r>
                        <a:rPr lang="en-GB" sz="1200" b="0" dirty="0"/>
                        <a:t>14</a:t>
                      </a:r>
                    </a:p>
                  </a:txBody>
                  <a:tcPr marL="36000" marR="36000">
                    <a:lnT w="12700" cap="flat" cmpd="sng" algn="ctr">
                      <a:solidFill>
                        <a:schemeClr val="bg1"/>
                      </a:solidFill>
                      <a:prstDash val="solid"/>
                      <a:round/>
                      <a:headEnd type="none" w="med" len="med"/>
                      <a:tailEnd type="none" w="med" len="med"/>
                    </a:lnT>
                    <a:solidFill>
                      <a:schemeClr val="tx1">
                        <a:lumMod val="20000"/>
                        <a:lumOff val="80000"/>
                      </a:schemeClr>
                    </a:solidFill>
                  </a:tcPr>
                </a:tc>
                <a:tc>
                  <a:txBody>
                    <a:bodyPr/>
                    <a:lstStyle/>
                    <a:p>
                      <a:r>
                        <a:rPr lang="en-GB" sz="1200" b="0" dirty="0"/>
                        <a:t>15</a:t>
                      </a:r>
                    </a:p>
                  </a:txBody>
                  <a:tcPr marL="36000" marR="36000">
                    <a:lnT w="12700" cap="flat" cmpd="sng" algn="ctr">
                      <a:solidFill>
                        <a:schemeClr val="bg1"/>
                      </a:solidFill>
                      <a:prstDash val="solid"/>
                      <a:round/>
                      <a:headEnd type="none" w="med" len="med"/>
                      <a:tailEnd type="none" w="med" len="med"/>
                    </a:lnT>
                    <a:solidFill>
                      <a:schemeClr val="tx1">
                        <a:lumMod val="20000"/>
                        <a:lumOff val="80000"/>
                      </a:schemeClr>
                    </a:solidFill>
                  </a:tcPr>
                </a:tc>
                <a:tc>
                  <a:txBody>
                    <a:bodyPr/>
                    <a:lstStyle/>
                    <a:p>
                      <a:r>
                        <a:rPr lang="en-GB" sz="1200" b="0" dirty="0"/>
                        <a:t>16</a:t>
                      </a:r>
                    </a:p>
                  </a:txBody>
                  <a:tcPr marL="36000" marR="36000">
                    <a:lnT w="12700" cap="flat" cmpd="sng" algn="ctr">
                      <a:solidFill>
                        <a:schemeClr val="bg1"/>
                      </a:solidFill>
                      <a:prstDash val="solid"/>
                      <a:round/>
                      <a:headEnd type="none" w="med" len="med"/>
                      <a:tailEnd type="none" w="med" len="med"/>
                    </a:lnT>
                    <a:solidFill>
                      <a:schemeClr val="tx1">
                        <a:lumMod val="20000"/>
                        <a:lumOff val="80000"/>
                      </a:schemeClr>
                    </a:solidFill>
                  </a:tcPr>
                </a:tc>
                <a:tc>
                  <a:txBody>
                    <a:bodyPr/>
                    <a:lstStyle/>
                    <a:p>
                      <a:r>
                        <a:rPr lang="en-GB" sz="1200" b="0" dirty="0"/>
                        <a:t>17</a:t>
                      </a:r>
                    </a:p>
                  </a:txBody>
                  <a:tcPr marL="36000" marR="36000">
                    <a:lnT w="12700" cap="flat" cmpd="sng" algn="ctr">
                      <a:solidFill>
                        <a:schemeClr val="bg1"/>
                      </a:solidFill>
                      <a:prstDash val="solid"/>
                      <a:round/>
                      <a:headEnd type="none" w="med" len="med"/>
                      <a:tailEnd type="none" w="med" len="med"/>
                    </a:lnT>
                    <a:solidFill>
                      <a:schemeClr val="tx1">
                        <a:lumMod val="20000"/>
                        <a:lumOff val="80000"/>
                      </a:schemeClr>
                    </a:solidFill>
                  </a:tcPr>
                </a:tc>
                <a:tc>
                  <a:txBody>
                    <a:bodyPr/>
                    <a:lstStyle/>
                    <a:p>
                      <a:r>
                        <a:rPr lang="en-GB" sz="1200" b="0" dirty="0"/>
                        <a:t>18</a:t>
                      </a:r>
                    </a:p>
                  </a:txBody>
                  <a:tcPr marL="36000" marR="36000">
                    <a:lnT w="12700" cap="flat" cmpd="sng" algn="ctr">
                      <a:solidFill>
                        <a:schemeClr val="bg1"/>
                      </a:solidFill>
                      <a:prstDash val="solid"/>
                      <a:round/>
                      <a:headEnd type="none" w="med" len="med"/>
                      <a:tailEnd type="none" w="med" len="med"/>
                    </a:lnT>
                    <a:solidFill>
                      <a:schemeClr val="tx1">
                        <a:lumMod val="20000"/>
                        <a:lumOff val="80000"/>
                      </a:schemeClr>
                    </a:solidFill>
                  </a:tcPr>
                </a:tc>
                <a:extLst>
                  <a:ext uri="{0D108BD9-81ED-4DB2-BD59-A6C34878D82A}">
                    <a16:rowId xmlns:a16="http://schemas.microsoft.com/office/drawing/2014/main" val="2109371174"/>
                  </a:ext>
                </a:extLst>
              </a:tr>
              <a:tr h="828000">
                <a:tc>
                  <a:txBody>
                    <a:bodyPr/>
                    <a:lstStyle/>
                    <a:p>
                      <a:r>
                        <a:rPr lang="en-GB" sz="1200" b="0" dirty="0"/>
                        <a:t>19</a:t>
                      </a:r>
                    </a:p>
                  </a:txBody>
                  <a:tcPr marL="36000" marR="36000">
                    <a:solidFill>
                      <a:schemeClr val="tx1">
                        <a:lumMod val="20000"/>
                        <a:lumOff val="80000"/>
                      </a:schemeClr>
                    </a:solidFill>
                  </a:tcPr>
                </a:tc>
                <a:tc>
                  <a:txBody>
                    <a:bodyPr/>
                    <a:lstStyle/>
                    <a:p>
                      <a:r>
                        <a:rPr lang="en-GB" sz="1200" b="0" dirty="0"/>
                        <a:t>20</a:t>
                      </a:r>
                    </a:p>
                  </a:txBody>
                  <a:tcPr marL="36000" marR="36000">
                    <a:solidFill>
                      <a:schemeClr val="tx1">
                        <a:lumMod val="20000"/>
                        <a:lumOff val="80000"/>
                      </a:schemeClr>
                    </a:solidFill>
                  </a:tcPr>
                </a:tc>
                <a:tc>
                  <a:txBody>
                    <a:bodyPr/>
                    <a:lstStyle/>
                    <a:p>
                      <a:r>
                        <a:rPr lang="en-GB" sz="1200" b="0" dirty="0"/>
                        <a:t>21</a:t>
                      </a:r>
                    </a:p>
                  </a:txBody>
                  <a:tcPr marL="36000" marR="36000">
                    <a:solidFill>
                      <a:schemeClr val="tx1">
                        <a:lumMod val="20000"/>
                        <a:lumOff val="80000"/>
                      </a:schemeClr>
                    </a:solidFill>
                  </a:tcPr>
                </a:tc>
                <a:tc>
                  <a:txBody>
                    <a:bodyPr/>
                    <a:lstStyle/>
                    <a:p>
                      <a:r>
                        <a:rPr lang="en-GB" sz="1200" b="0" dirty="0"/>
                        <a:t>22</a:t>
                      </a:r>
                    </a:p>
                  </a:txBody>
                  <a:tcPr marL="36000" marR="36000">
                    <a:solidFill>
                      <a:schemeClr val="tx1">
                        <a:lumMod val="20000"/>
                        <a:lumOff val="80000"/>
                      </a:schemeClr>
                    </a:solidFill>
                  </a:tcPr>
                </a:tc>
                <a:tc>
                  <a:txBody>
                    <a:bodyPr/>
                    <a:lstStyle/>
                    <a:p>
                      <a:r>
                        <a:rPr lang="en-GB" sz="1200" b="0" dirty="0"/>
                        <a:t>23</a:t>
                      </a:r>
                    </a:p>
                  </a:txBody>
                  <a:tcPr marL="36000" marR="36000">
                    <a:solidFill>
                      <a:schemeClr val="tx1">
                        <a:lumMod val="20000"/>
                        <a:lumOff val="80000"/>
                      </a:schemeClr>
                    </a:solidFill>
                  </a:tcPr>
                </a:tc>
                <a:tc>
                  <a:txBody>
                    <a:bodyPr/>
                    <a:lstStyle/>
                    <a:p>
                      <a:r>
                        <a:rPr lang="en-GB" sz="1200" b="0" dirty="0"/>
                        <a:t>24</a:t>
                      </a:r>
                    </a:p>
                  </a:txBody>
                  <a:tcPr marL="36000" marR="36000">
                    <a:solidFill>
                      <a:schemeClr val="tx1">
                        <a:lumMod val="20000"/>
                        <a:lumOff val="80000"/>
                      </a:schemeClr>
                    </a:solidFill>
                  </a:tcPr>
                </a:tc>
                <a:tc>
                  <a:txBody>
                    <a:bodyPr/>
                    <a:lstStyle/>
                    <a:p>
                      <a:r>
                        <a:rPr lang="en-GB" sz="1200" b="0" dirty="0"/>
                        <a:t>25</a:t>
                      </a:r>
                    </a:p>
                  </a:txBody>
                  <a:tcPr marL="36000" marR="36000">
                    <a:solidFill>
                      <a:schemeClr val="tx1">
                        <a:lumMod val="20000"/>
                        <a:lumOff val="80000"/>
                      </a:schemeClr>
                    </a:solidFill>
                  </a:tcPr>
                </a:tc>
                <a:extLst>
                  <a:ext uri="{0D108BD9-81ED-4DB2-BD59-A6C34878D82A}">
                    <a16:rowId xmlns:a16="http://schemas.microsoft.com/office/drawing/2014/main" val="2754903731"/>
                  </a:ext>
                </a:extLst>
              </a:tr>
              <a:tr h="828000">
                <a:tc>
                  <a:txBody>
                    <a:bodyPr/>
                    <a:lstStyle/>
                    <a:p>
                      <a:r>
                        <a:rPr lang="en-GB" sz="1200" b="0" dirty="0"/>
                        <a:t>26</a:t>
                      </a:r>
                    </a:p>
                  </a:txBody>
                  <a:tcPr marL="36000" marR="36000">
                    <a:solidFill>
                      <a:schemeClr val="tx1">
                        <a:lumMod val="20000"/>
                        <a:lumOff val="80000"/>
                      </a:schemeClr>
                    </a:solidFill>
                  </a:tcPr>
                </a:tc>
                <a:tc>
                  <a:txBody>
                    <a:bodyPr/>
                    <a:lstStyle/>
                    <a:p>
                      <a:r>
                        <a:rPr lang="en-GB" sz="1200" b="0" dirty="0"/>
                        <a:t>27</a:t>
                      </a:r>
                    </a:p>
                  </a:txBody>
                  <a:tcPr marL="36000" marR="36000">
                    <a:solidFill>
                      <a:schemeClr val="tx1">
                        <a:lumMod val="20000"/>
                        <a:lumOff val="80000"/>
                      </a:schemeClr>
                    </a:solidFill>
                  </a:tcPr>
                </a:tc>
                <a:tc>
                  <a:txBody>
                    <a:bodyPr/>
                    <a:lstStyle/>
                    <a:p>
                      <a:r>
                        <a:rPr lang="en-GB" sz="1200" b="0" dirty="0"/>
                        <a:t>28</a:t>
                      </a:r>
                    </a:p>
                  </a:txBody>
                  <a:tcPr marL="36000" marR="36000">
                    <a:solidFill>
                      <a:schemeClr val="tx1">
                        <a:lumMod val="20000"/>
                        <a:lumOff val="80000"/>
                      </a:schemeClr>
                    </a:solidFill>
                  </a:tcPr>
                </a:tc>
                <a:tc>
                  <a:txBody>
                    <a:bodyPr/>
                    <a:lstStyle/>
                    <a:p>
                      <a:r>
                        <a:rPr lang="en-GB" sz="1200" b="0" dirty="0"/>
                        <a:t>29</a:t>
                      </a:r>
                    </a:p>
                  </a:txBody>
                  <a:tcPr marL="36000" marR="36000">
                    <a:solidFill>
                      <a:schemeClr val="tx1">
                        <a:lumMod val="20000"/>
                        <a:lumOff val="80000"/>
                      </a:schemeClr>
                    </a:solidFill>
                  </a:tcPr>
                </a:tc>
                <a:tc>
                  <a:txBody>
                    <a:bodyPr/>
                    <a:lstStyle/>
                    <a:p>
                      <a:r>
                        <a:rPr lang="en-GB" sz="1200" b="0" dirty="0"/>
                        <a:t>30</a:t>
                      </a:r>
                    </a:p>
                  </a:txBody>
                  <a:tcPr marL="36000" marR="36000">
                    <a:solidFill>
                      <a:schemeClr val="tx1">
                        <a:lumMod val="20000"/>
                        <a:lumOff val="80000"/>
                      </a:schemeClr>
                    </a:solidFill>
                  </a:tcPr>
                </a:tc>
                <a:tc>
                  <a:txBody>
                    <a:bodyPr/>
                    <a:lstStyle/>
                    <a:p>
                      <a:endParaRPr lang="en-GB" sz="1200" b="0" dirty="0"/>
                    </a:p>
                  </a:txBody>
                  <a:tcPr marL="36000" marR="36000">
                    <a:solidFill>
                      <a:schemeClr val="tx1">
                        <a:lumMod val="20000"/>
                        <a:lumOff val="80000"/>
                      </a:schemeClr>
                    </a:solidFill>
                  </a:tcPr>
                </a:tc>
                <a:tc>
                  <a:txBody>
                    <a:bodyPr/>
                    <a:lstStyle/>
                    <a:p>
                      <a:endParaRPr lang="en-GB" sz="1200" b="0" dirty="0"/>
                    </a:p>
                  </a:txBody>
                  <a:tcPr marL="36000" marR="36000">
                    <a:solidFill>
                      <a:schemeClr val="tx1">
                        <a:lumMod val="20000"/>
                        <a:lumOff val="80000"/>
                      </a:schemeClr>
                    </a:solidFill>
                  </a:tcPr>
                </a:tc>
                <a:extLst>
                  <a:ext uri="{0D108BD9-81ED-4DB2-BD59-A6C34878D82A}">
                    <a16:rowId xmlns:a16="http://schemas.microsoft.com/office/drawing/2014/main" val="2176861085"/>
                  </a:ext>
                </a:extLst>
              </a:tr>
            </a:tbl>
          </a:graphicData>
        </a:graphic>
      </p:graphicFrame>
      <p:sp>
        <p:nvSpPr>
          <p:cNvPr id="31" name="Speech Bubble: Rectangle 30">
            <a:extLst>
              <a:ext uri="{FF2B5EF4-FFF2-40B4-BE49-F238E27FC236}">
                <a16:creationId xmlns:a16="http://schemas.microsoft.com/office/drawing/2014/main" id="{6191D122-04C4-4C53-83C7-64BE2CB2888E}"/>
              </a:ext>
            </a:extLst>
          </p:cNvPr>
          <p:cNvSpPr/>
          <p:nvPr/>
        </p:nvSpPr>
        <p:spPr bwMode="ltGray">
          <a:xfrm>
            <a:off x="2655949" y="1741657"/>
            <a:ext cx="903779" cy="914401"/>
          </a:xfrm>
          <a:prstGeom prst="wedgeRectCallout">
            <a:avLst>
              <a:gd name="adj1" fmla="val 22273"/>
              <a:gd name="adj2" fmla="val -47563"/>
            </a:avLst>
          </a:prstGeom>
          <a:solidFill>
            <a:schemeClr val="bg1">
              <a:lumMod val="65000"/>
              <a:alpha val="98000"/>
            </a:schemeClr>
          </a:solidFill>
          <a:ln w="12700">
            <a:noFill/>
          </a:ln>
          <a:effectLst>
            <a:outerShdw blurRad="190500" dist="228600" dir="2700000" sx="91000" sy="91000" algn="ctr">
              <a:srgbClr val="000000">
                <a:alpha val="30000"/>
              </a:srgbClr>
            </a:outerShdw>
          </a:effectLst>
          <a:scene3d>
            <a:camera prst="orthographicFront">
              <a:rot lat="0" lon="0" rev="0"/>
            </a:camera>
            <a:lightRig rig="glow" dir="t">
              <a:rot lat="0" lon="0" rev="4800000"/>
            </a:lightRig>
          </a:scene3d>
          <a:sp3d prstMaterial="powder">
            <a:bevelT w="88900" h="12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GB" sz="1400" dirty="0">
                <a:solidFill>
                  <a:srgbClr val="7B7B7B"/>
                </a:solidFill>
              </a:rPr>
              <a:t>08</a:t>
            </a:r>
            <a:endParaRPr lang="en-GB" sz="1400" b="0" dirty="0">
              <a:solidFill>
                <a:srgbClr val="7B7B7B"/>
              </a:solidFill>
            </a:endParaRPr>
          </a:p>
        </p:txBody>
      </p:sp>
      <p:cxnSp>
        <p:nvCxnSpPr>
          <p:cNvPr id="32" name="Straight Connector 31">
            <a:extLst>
              <a:ext uri="{FF2B5EF4-FFF2-40B4-BE49-F238E27FC236}">
                <a16:creationId xmlns:a16="http://schemas.microsoft.com/office/drawing/2014/main" id="{75856521-02EB-42B3-8401-4488385CBFFB}"/>
              </a:ext>
            </a:extLst>
          </p:cNvPr>
          <p:cNvCxnSpPr>
            <a:cxnSpLocks/>
          </p:cNvCxnSpPr>
          <p:nvPr/>
        </p:nvCxnSpPr>
        <p:spPr>
          <a:xfrm>
            <a:off x="3133811" y="2012114"/>
            <a:ext cx="2752639"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 name="Speech Bubble: Rectangle 32">
            <a:extLst>
              <a:ext uri="{FF2B5EF4-FFF2-40B4-BE49-F238E27FC236}">
                <a16:creationId xmlns:a16="http://schemas.microsoft.com/office/drawing/2014/main" id="{58883CBB-5D7D-42AA-B35F-3BDD143C3371}"/>
              </a:ext>
            </a:extLst>
          </p:cNvPr>
          <p:cNvSpPr/>
          <p:nvPr/>
        </p:nvSpPr>
        <p:spPr bwMode="ltGray">
          <a:xfrm>
            <a:off x="3456966" y="4239763"/>
            <a:ext cx="903779" cy="913086"/>
          </a:xfrm>
          <a:prstGeom prst="wedgeRectCallout">
            <a:avLst>
              <a:gd name="adj1" fmla="val 22273"/>
              <a:gd name="adj2" fmla="val -47563"/>
            </a:avLst>
          </a:prstGeom>
          <a:solidFill>
            <a:schemeClr val="bg1">
              <a:lumMod val="65000"/>
              <a:alpha val="98000"/>
            </a:schemeClr>
          </a:solidFill>
          <a:ln w="12700">
            <a:noFill/>
          </a:ln>
          <a:effectLst>
            <a:outerShdw blurRad="190500" dist="228600" dir="2700000" sx="91000" sy="91000" algn="ctr">
              <a:srgbClr val="000000">
                <a:alpha val="30000"/>
              </a:srgbClr>
            </a:outerShdw>
          </a:effectLst>
          <a:scene3d>
            <a:camera prst="orthographicFront">
              <a:rot lat="0" lon="0" rev="0"/>
            </a:camera>
            <a:lightRig rig="glow" dir="t">
              <a:rot lat="0" lon="0" rev="4800000"/>
            </a:lightRig>
          </a:scene3d>
          <a:sp3d prstMaterial="powder">
            <a:bevelT w="88900" h="12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GB" sz="1400" dirty="0">
                <a:solidFill>
                  <a:srgbClr val="7B7B7B"/>
                </a:solidFill>
              </a:rPr>
              <a:t>30</a:t>
            </a:r>
            <a:endParaRPr lang="en-GB" sz="1400" b="0" dirty="0">
              <a:solidFill>
                <a:srgbClr val="7B7B7B"/>
              </a:solidFill>
            </a:endParaRPr>
          </a:p>
        </p:txBody>
      </p:sp>
      <p:sp>
        <p:nvSpPr>
          <p:cNvPr id="34" name="Speech Bubble: Rectangle 33">
            <a:extLst>
              <a:ext uri="{FF2B5EF4-FFF2-40B4-BE49-F238E27FC236}">
                <a16:creationId xmlns:a16="http://schemas.microsoft.com/office/drawing/2014/main" id="{BAC7E8B0-00B0-4086-A8F4-58361F5A714B}"/>
              </a:ext>
            </a:extLst>
          </p:cNvPr>
          <p:cNvSpPr/>
          <p:nvPr/>
        </p:nvSpPr>
        <p:spPr bwMode="ltGray">
          <a:xfrm>
            <a:off x="4242293" y="2579118"/>
            <a:ext cx="903779" cy="914401"/>
          </a:xfrm>
          <a:prstGeom prst="wedgeRectCallout">
            <a:avLst>
              <a:gd name="adj1" fmla="val 22273"/>
              <a:gd name="adj2" fmla="val -47563"/>
            </a:avLst>
          </a:prstGeom>
          <a:solidFill>
            <a:schemeClr val="bg1">
              <a:lumMod val="65000"/>
              <a:alpha val="98000"/>
            </a:schemeClr>
          </a:solidFill>
          <a:ln w="12700">
            <a:noFill/>
          </a:ln>
          <a:effectLst>
            <a:outerShdw blurRad="190500" dist="228600" dir="2700000" sx="91000" sy="91000" algn="ctr">
              <a:srgbClr val="000000">
                <a:alpha val="30000"/>
              </a:srgbClr>
            </a:outerShdw>
          </a:effectLst>
          <a:scene3d>
            <a:camera prst="orthographicFront">
              <a:rot lat="0" lon="0" rev="0"/>
            </a:camera>
            <a:lightRig rig="glow" dir="t">
              <a:rot lat="0" lon="0" rev="4800000"/>
            </a:lightRig>
          </a:scene3d>
          <a:sp3d prstMaterial="powder">
            <a:bevelT w="88900" h="12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GB" sz="1400" b="0" dirty="0">
                <a:solidFill>
                  <a:srgbClr val="7B7B7B"/>
                </a:solidFill>
              </a:rPr>
              <a:t>17</a:t>
            </a:r>
          </a:p>
        </p:txBody>
      </p:sp>
      <p:sp>
        <p:nvSpPr>
          <p:cNvPr id="35" name="Freeform 53">
            <a:extLst>
              <a:ext uri="{FF2B5EF4-FFF2-40B4-BE49-F238E27FC236}">
                <a16:creationId xmlns:a16="http://schemas.microsoft.com/office/drawing/2014/main" id="{1408AE21-EFFC-425B-8015-94FDF6A063AE}"/>
              </a:ext>
            </a:extLst>
          </p:cNvPr>
          <p:cNvSpPr>
            <a:spLocks noChangeAspect="1" noEditPoints="1"/>
          </p:cNvSpPr>
          <p:nvPr/>
        </p:nvSpPr>
        <p:spPr bwMode="auto">
          <a:xfrm>
            <a:off x="4357545" y="3043859"/>
            <a:ext cx="129503" cy="252000"/>
          </a:xfrm>
          <a:custGeom>
            <a:avLst/>
            <a:gdLst>
              <a:gd name="T0" fmla="*/ 218 w 255"/>
              <a:gd name="T1" fmla="*/ 152 h 536"/>
              <a:gd name="T2" fmla="*/ 137 w 255"/>
              <a:gd name="T3" fmla="*/ 120 h 536"/>
              <a:gd name="T4" fmla="*/ 137 w 255"/>
              <a:gd name="T5" fmla="*/ 94 h 536"/>
              <a:gd name="T6" fmla="*/ 144 w 255"/>
              <a:gd name="T7" fmla="*/ 75 h 536"/>
              <a:gd name="T8" fmla="*/ 162 w 255"/>
              <a:gd name="T9" fmla="*/ 69 h 536"/>
              <a:gd name="T10" fmla="*/ 204 w 255"/>
              <a:gd name="T11" fmla="*/ 26 h 536"/>
              <a:gd name="T12" fmla="*/ 204 w 255"/>
              <a:gd name="T13" fmla="*/ 0 h 536"/>
              <a:gd name="T14" fmla="*/ 187 w 255"/>
              <a:gd name="T15" fmla="*/ 0 h 536"/>
              <a:gd name="T16" fmla="*/ 187 w 255"/>
              <a:gd name="T17" fmla="*/ 26 h 536"/>
              <a:gd name="T18" fmla="*/ 184 w 255"/>
              <a:gd name="T19" fmla="*/ 40 h 536"/>
              <a:gd name="T20" fmla="*/ 162 w 255"/>
              <a:gd name="T21" fmla="*/ 52 h 536"/>
              <a:gd name="T22" fmla="*/ 132 w 255"/>
              <a:gd name="T23" fmla="*/ 63 h 536"/>
              <a:gd name="T24" fmla="*/ 119 w 255"/>
              <a:gd name="T25" fmla="*/ 94 h 536"/>
              <a:gd name="T26" fmla="*/ 119 w 255"/>
              <a:gd name="T27" fmla="*/ 120 h 536"/>
              <a:gd name="T28" fmla="*/ 0 w 255"/>
              <a:gd name="T29" fmla="*/ 239 h 536"/>
              <a:gd name="T30" fmla="*/ 0 w 255"/>
              <a:gd name="T31" fmla="*/ 417 h 536"/>
              <a:gd name="T32" fmla="*/ 39 w 255"/>
              <a:gd name="T33" fmla="*/ 501 h 536"/>
              <a:gd name="T34" fmla="*/ 128 w 255"/>
              <a:gd name="T35" fmla="*/ 536 h 536"/>
              <a:gd name="T36" fmla="*/ 255 w 255"/>
              <a:gd name="T37" fmla="*/ 417 h 536"/>
              <a:gd name="T38" fmla="*/ 255 w 255"/>
              <a:gd name="T39" fmla="*/ 239 h 536"/>
              <a:gd name="T40" fmla="*/ 218 w 255"/>
              <a:gd name="T41" fmla="*/ 152 h 536"/>
              <a:gd name="T42" fmla="*/ 128 w 255"/>
              <a:gd name="T43" fmla="*/ 213 h 536"/>
              <a:gd name="T44" fmla="*/ 111 w 255"/>
              <a:gd name="T45" fmla="*/ 196 h 536"/>
              <a:gd name="T46" fmla="*/ 128 w 255"/>
              <a:gd name="T47" fmla="*/ 179 h 536"/>
              <a:gd name="T48" fmla="*/ 145 w 255"/>
              <a:gd name="T49" fmla="*/ 196 h 536"/>
              <a:gd name="T50" fmla="*/ 128 w 255"/>
              <a:gd name="T51" fmla="*/ 21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5" h="536">
                <a:moveTo>
                  <a:pt x="218" y="152"/>
                </a:moveTo>
                <a:cubicBezTo>
                  <a:pt x="196" y="133"/>
                  <a:pt x="168" y="122"/>
                  <a:pt x="137" y="120"/>
                </a:cubicBezTo>
                <a:cubicBezTo>
                  <a:pt x="137" y="94"/>
                  <a:pt x="137" y="94"/>
                  <a:pt x="137" y="94"/>
                </a:cubicBezTo>
                <a:cubicBezTo>
                  <a:pt x="137" y="94"/>
                  <a:pt x="137" y="82"/>
                  <a:pt x="144" y="75"/>
                </a:cubicBezTo>
                <a:cubicBezTo>
                  <a:pt x="148" y="71"/>
                  <a:pt x="154" y="69"/>
                  <a:pt x="162" y="69"/>
                </a:cubicBezTo>
                <a:cubicBezTo>
                  <a:pt x="195" y="69"/>
                  <a:pt x="204" y="41"/>
                  <a:pt x="204" y="26"/>
                </a:cubicBezTo>
                <a:cubicBezTo>
                  <a:pt x="204" y="0"/>
                  <a:pt x="204" y="0"/>
                  <a:pt x="204" y="0"/>
                </a:cubicBezTo>
                <a:cubicBezTo>
                  <a:pt x="187" y="0"/>
                  <a:pt x="187" y="0"/>
                  <a:pt x="187" y="0"/>
                </a:cubicBezTo>
                <a:cubicBezTo>
                  <a:pt x="187" y="26"/>
                  <a:pt x="187" y="26"/>
                  <a:pt x="187" y="26"/>
                </a:cubicBezTo>
                <a:cubicBezTo>
                  <a:pt x="187" y="26"/>
                  <a:pt x="187" y="33"/>
                  <a:pt x="184" y="40"/>
                </a:cubicBezTo>
                <a:cubicBezTo>
                  <a:pt x="180" y="48"/>
                  <a:pt x="172" y="52"/>
                  <a:pt x="162" y="52"/>
                </a:cubicBezTo>
                <a:cubicBezTo>
                  <a:pt x="149" y="52"/>
                  <a:pt x="139" y="55"/>
                  <a:pt x="132" y="63"/>
                </a:cubicBezTo>
                <a:cubicBezTo>
                  <a:pt x="120" y="75"/>
                  <a:pt x="119" y="93"/>
                  <a:pt x="119" y="94"/>
                </a:cubicBezTo>
                <a:cubicBezTo>
                  <a:pt x="119" y="120"/>
                  <a:pt x="119" y="120"/>
                  <a:pt x="119" y="120"/>
                </a:cubicBezTo>
                <a:cubicBezTo>
                  <a:pt x="51" y="124"/>
                  <a:pt x="0" y="173"/>
                  <a:pt x="0" y="239"/>
                </a:cubicBezTo>
                <a:cubicBezTo>
                  <a:pt x="0" y="417"/>
                  <a:pt x="0" y="417"/>
                  <a:pt x="0" y="417"/>
                </a:cubicBezTo>
                <a:cubicBezTo>
                  <a:pt x="0" y="448"/>
                  <a:pt x="14" y="478"/>
                  <a:pt x="39" y="501"/>
                </a:cubicBezTo>
                <a:cubicBezTo>
                  <a:pt x="63" y="523"/>
                  <a:pt x="96" y="536"/>
                  <a:pt x="128" y="536"/>
                </a:cubicBezTo>
                <a:cubicBezTo>
                  <a:pt x="197" y="536"/>
                  <a:pt x="255" y="482"/>
                  <a:pt x="255" y="417"/>
                </a:cubicBezTo>
                <a:cubicBezTo>
                  <a:pt x="255" y="239"/>
                  <a:pt x="255" y="239"/>
                  <a:pt x="255" y="239"/>
                </a:cubicBezTo>
                <a:cubicBezTo>
                  <a:pt x="255" y="205"/>
                  <a:pt x="242" y="174"/>
                  <a:pt x="218" y="152"/>
                </a:cubicBezTo>
                <a:moveTo>
                  <a:pt x="128" y="213"/>
                </a:moveTo>
                <a:cubicBezTo>
                  <a:pt x="119" y="213"/>
                  <a:pt x="111" y="205"/>
                  <a:pt x="111" y="196"/>
                </a:cubicBezTo>
                <a:cubicBezTo>
                  <a:pt x="111" y="187"/>
                  <a:pt x="119" y="179"/>
                  <a:pt x="128" y="179"/>
                </a:cubicBezTo>
                <a:cubicBezTo>
                  <a:pt x="137" y="179"/>
                  <a:pt x="145" y="187"/>
                  <a:pt x="145" y="196"/>
                </a:cubicBezTo>
                <a:cubicBezTo>
                  <a:pt x="145" y="205"/>
                  <a:pt x="137" y="213"/>
                  <a:pt x="128" y="213"/>
                </a:cubicBezTo>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GB">
              <a:solidFill>
                <a:srgbClr val="FF0000"/>
              </a:solidFill>
            </a:endParaRPr>
          </a:p>
        </p:txBody>
      </p:sp>
      <p:sp>
        <p:nvSpPr>
          <p:cNvPr id="36" name="TextBox 35">
            <a:extLst>
              <a:ext uri="{FF2B5EF4-FFF2-40B4-BE49-F238E27FC236}">
                <a16:creationId xmlns:a16="http://schemas.microsoft.com/office/drawing/2014/main" id="{985E7334-BAC9-4BC4-AD8D-AB2E67744A1B}"/>
              </a:ext>
            </a:extLst>
          </p:cNvPr>
          <p:cNvSpPr txBox="1"/>
          <p:nvPr/>
        </p:nvSpPr>
        <p:spPr>
          <a:xfrm>
            <a:off x="4523236" y="3111343"/>
            <a:ext cx="231578" cy="184666"/>
          </a:xfrm>
          <a:prstGeom prst="rect">
            <a:avLst/>
          </a:prstGeom>
          <a:noFill/>
        </p:spPr>
        <p:txBody>
          <a:bodyPr wrap="square" lIns="0" tIns="0" rIns="0" bIns="0" rtlCol="0">
            <a:spAutoFit/>
          </a:bodyPr>
          <a:lstStyle/>
          <a:p>
            <a:r>
              <a:rPr lang="en-GB" sz="1200" dirty="0"/>
              <a:t>+2</a:t>
            </a:r>
          </a:p>
        </p:txBody>
      </p:sp>
      <p:sp>
        <p:nvSpPr>
          <p:cNvPr id="37" name="Speech Bubble: Rectangle 36">
            <a:extLst>
              <a:ext uri="{FF2B5EF4-FFF2-40B4-BE49-F238E27FC236}">
                <a16:creationId xmlns:a16="http://schemas.microsoft.com/office/drawing/2014/main" id="{4112D256-C0F0-4D86-ABCA-39C6C106ECEC}"/>
              </a:ext>
            </a:extLst>
          </p:cNvPr>
          <p:cNvSpPr/>
          <p:nvPr/>
        </p:nvSpPr>
        <p:spPr bwMode="ltGray">
          <a:xfrm>
            <a:off x="1072039" y="2579118"/>
            <a:ext cx="903779" cy="914401"/>
          </a:xfrm>
          <a:prstGeom prst="wedgeRectCallout">
            <a:avLst>
              <a:gd name="adj1" fmla="val 22273"/>
              <a:gd name="adj2" fmla="val -47563"/>
            </a:avLst>
          </a:prstGeom>
          <a:solidFill>
            <a:schemeClr val="bg1">
              <a:lumMod val="65000"/>
              <a:alpha val="98000"/>
            </a:schemeClr>
          </a:solidFill>
          <a:ln w="12700">
            <a:noFill/>
          </a:ln>
          <a:effectLst>
            <a:outerShdw blurRad="190500" dist="228600" dir="2700000" sx="91000" sy="91000" algn="ctr">
              <a:srgbClr val="000000">
                <a:alpha val="30000"/>
              </a:srgbClr>
            </a:outerShdw>
          </a:effectLst>
          <a:scene3d>
            <a:camera prst="orthographicFront">
              <a:rot lat="0" lon="0" rev="0"/>
            </a:camera>
            <a:lightRig rig="glow" dir="t">
              <a:rot lat="0" lon="0" rev="4800000"/>
            </a:lightRig>
          </a:scene3d>
          <a:sp3d prstMaterial="powder">
            <a:bevelT w="88900" h="12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GB" sz="1400" b="0" dirty="0">
                <a:solidFill>
                  <a:srgbClr val="7B7B7B"/>
                </a:solidFill>
              </a:rPr>
              <a:t>13</a:t>
            </a:r>
          </a:p>
        </p:txBody>
      </p:sp>
      <p:sp>
        <p:nvSpPr>
          <p:cNvPr id="38" name="Slide Number Placeholder 3">
            <a:extLst>
              <a:ext uri="{FF2B5EF4-FFF2-40B4-BE49-F238E27FC236}">
                <a16:creationId xmlns:a16="http://schemas.microsoft.com/office/drawing/2014/main" id="{CA30489F-5357-4F9F-97CC-E22785FF2739}"/>
              </a:ext>
            </a:extLst>
          </p:cNvPr>
          <p:cNvSpPr txBox="1">
            <a:spLocks/>
          </p:cNvSpPr>
          <p:nvPr/>
        </p:nvSpPr>
        <p:spPr>
          <a:xfrm>
            <a:off x="10856913" y="6394275"/>
            <a:ext cx="969962" cy="1968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9AB4E72-7858-48F1-A40D-12FF09E4BFB8}" type="slidenum">
              <a:rPr lang="en-GB" smtClean="0"/>
              <a:pPr/>
              <a:t>19</a:t>
            </a:fld>
            <a:endParaRPr lang="en-GB" dirty="0"/>
          </a:p>
        </p:txBody>
      </p:sp>
      <p:graphicFrame>
        <p:nvGraphicFramePr>
          <p:cNvPr id="39" name="Content Placeholder 5">
            <a:extLst>
              <a:ext uri="{FF2B5EF4-FFF2-40B4-BE49-F238E27FC236}">
                <a16:creationId xmlns:a16="http://schemas.microsoft.com/office/drawing/2014/main" id="{65470262-A1C4-4BE8-9E7C-E276D6182B9A}"/>
              </a:ext>
            </a:extLst>
          </p:cNvPr>
          <p:cNvGraphicFramePr>
            <a:graphicFrameLocks/>
          </p:cNvGraphicFramePr>
          <p:nvPr>
            <p:custDataLst>
              <p:tags r:id="rId1"/>
            </p:custDataLst>
            <p:extLst>
              <p:ext uri="{D42A27DB-BD31-4B8C-83A1-F6EECF244321}">
                <p14:modId xmlns:p14="http://schemas.microsoft.com/office/powerpoint/2010/main" val="2572519796"/>
              </p:ext>
            </p:extLst>
          </p:nvPr>
        </p:nvGraphicFramePr>
        <p:xfrm>
          <a:off x="6073038" y="4437566"/>
          <a:ext cx="1300163" cy="1411287"/>
        </p:xfrm>
        <a:graphic>
          <a:graphicData uri="http://schemas.openxmlformats.org/drawingml/2006/chart">
            <c:chart xmlns:c="http://schemas.openxmlformats.org/drawingml/2006/chart" xmlns:r="http://schemas.openxmlformats.org/officeDocument/2006/relationships" r:id="rId4"/>
          </a:graphicData>
        </a:graphic>
      </p:graphicFrame>
      <p:sp>
        <p:nvSpPr>
          <p:cNvPr id="40" name="Freeform 103">
            <a:extLst>
              <a:ext uri="{FF2B5EF4-FFF2-40B4-BE49-F238E27FC236}">
                <a16:creationId xmlns:a16="http://schemas.microsoft.com/office/drawing/2014/main" id="{D19BA889-E7A6-4956-A68A-FAFBB149038B}"/>
              </a:ext>
            </a:extLst>
          </p:cNvPr>
          <p:cNvSpPr>
            <a:spLocks noChangeAspect="1" noEditPoints="1"/>
          </p:cNvSpPr>
          <p:nvPr/>
        </p:nvSpPr>
        <p:spPr bwMode="auto">
          <a:xfrm flipH="1">
            <a:off x="9272333" y="4477758"/>
            <a:ext cx="381368" cy="504778"/>
          </a:xfrm>
          <a:custGeom>
            <a:avLst/>
            <a:gdLst>
              <a:gd name="T0" fmla="*/ 489 w 1712"/>
              <a:gd name="T1" fmla="*/ 1356 h 2266"/>
              <a:gd name="T2" fmla="*/ 559 w 1712"/>
              <a:gd name="T3" fmla="*/ 1376 h 2266"/>
              <a:gd name="T4" fmla="*/ 600 w 1712"/>
              <a:gd name="T5" fmla="*/ 1430 h 2266"/>
              <a:gd name="T6" fmla="*/ 601 w 1712"/>
              <a:gd name="T7" fmla="*/ 1498 h 2266"/>
              <a:gd name="T8" fmla="*/ 343 w 1712"/>
              <a:gd name="T9" fmla="*/ 2034 h 2266"/>
              <a:gd name="T10" fmla="*/ 346 w 1712"/>
              <a:gd name="T11" fmla="*/ 2048 h 2266"/>
              <a:gd name="T12" fmla="*/ 354 w 1712"/>
              <a:gd name="T13" fmla="*/ 2057 h 2266"/>
              <a:gd name="T14" fmla="*/ 537 w 1712"/>
              <a:gd name="T15" fmla="*/ 2144 h 2266"/>
              <a:gd name="T16" fmla="*/ 561 w 1712"/>
              <a:gd name="T17" fmla="*/ 2131 h 2266"/>
              <a:gd name="T18" fmla="*/ 837 w 1712"/>
              <a:gd name="T19" fmla="*/ 1589 h 2266"/>
              <a:gd name="T20" fmla="*/ 906 w 1712"/>
              <a:gd name="T21" fmla="*/ 1563 h 2266"/>
              <a:gd name="T22" fmla="*/ 979 w 1712"/>
              <a:gd name="T23" fmla="*/ 1590 h 2266"/>
              <a:gd name="T24" fmla="*/ 1159 w 1712"/>
              <a:gd name="T25" fmla="*/ 620 h 2266"/>
              <a:gd name="T26" fmla="*/ 1217 w 1712"/>
              <a:gd name="T27" fmla="*/ 484 h 2266"/>
              <a:gd name="T28" fmla="*/ 1261 w 1712"/>
              <a:gd name="T29" fmla="*/ 519 h 2266"/>
              <a:gd name="T30" fmla="*/ 1280 w 1712"/>
              <a:gd name="T31" fmla="*/ 586 h 2266"/>
              <a:gd name="T32" fmla="*/ 1292 w 1712"/>
              <a:gd name="T33" fmla="*/ 1967 h 2266"/>
              <a:gd name="T34" fmla="*/ 1256 w 1712"/>
              <a:gd name="T35" fmla="*/ 2014 h 2266"/>
              <a:gd name="T36" fmla="*/ 1196 w 1712"/>
              <a:gd name="T37" fmla="*/ 2021 h 2266"/>
              <a:gd name="T38" fmla="*/ 1138 w 1712"/>
              <a:gd name="T39" fmla="*/ 1978 h 2266"/>
              <a:gd name="T40" fmla="*/ 656 w 1712"/>
              <a:gd name="T41" fmla="*/ 2208 h 2266"/>
              <a:gd name="T42" fmla="*/ 591 w 1712"/>
              <a:gd name="T43" fmla="*/ 2257 h 2266"/>
              <a:gd name="T44" fmla="*/ 516 w 1712"/>
              <a:gd name="T45" fmla="*/ 2265 h 2266"/>
              <a:gd name="T46" fmla="*/ 304 w 1712"/>
              <a:gd name="T47" fmla="*/ 2170 h 2266"/>
              <a:gd name="T48" fmla="*/ 242 w 1712"/>
              <a:gd name="T49" fmla="*/ 2112 h 2266"/>
              <a:gd name="T50" fmla="*/ 222 w 1712"/>
              <a:gd name="T51" fmla="*/ 2028 h 2266"/>
              <a:gd name="T52" fmla="*/ 478 w 1712"/>
              <a:gd name="T53" fmla="*/ 1478 h 2266"/>
              <a:gd name="T54" fmla="*/ 57 w 1712"/>
              <a:gd name="T55" fmla="*/ 1466 h 2266"/>
              <a:gd name="T56" fmla="*/ 19 w 1712"/>
              <a:gd name="T57" fmla="*/ 1441 h 2266"/>
              <a:gd name="T58" fmla="*/ 4 w 1712"/>
              <a:gd name="T59" fmla="*/ 1414 h 2266"/>
              <a:gd name="T60" fmla="*/ 1 w 1712"/>
              <a:gd name="T61" fmla="*/ 1380 h 2266"/>
              <a:gd name="T62" fmla="*/ 27 w 1712"/>
              <a:gd name="T63" fmla="*/ 1328 h 2266"/>
              <a:gd name="T64" fmla="*/ 1135 w 1712"/>
              <a:gd name="T65" fmla="*/ 489 h 2266"/>
              <a:gd name="T66" fmla="*/ 1209 w 1712"/>
              <a:gd name="T67" fmla="*/ 0 h 2266"/>
              <a:gd name="T68" fmla="*/ 1368 w 1712"/>
              <a:gd name="T69" fmla="*/ 25 h 2266"/>
              <a:gd name="T70" fmla="*/ 1506 w 1712"/>
              <a:gd name="T71" fmla="*/ 97 h 2266"/>
              <a:gd name="T72" fmla="*/ 1615 w 1712"/>
              <a:gd name="T73" fmla="*/ 206 h 2266"/>
              <a:gd name="T74" fmla="*/ 1687 w 1712"/>
              <a:gd name="T75" fmla="*/ 344 h 2266"/>
              <a:gd name="T76" fmla="*/ 1712 w 1712"/>
              <a:gd name="T77" fmla="*/ 503 h 2266"/>
              <a:gd name="T78" fmla="*/ 1686 w 1712"/>
              <a:gd name="T79" fmla="*/ 665 h 2266"/>
              <a:gd name="T80" fmla="*/ 1612 w 1712"/>
              <a:gd name="T81" fmla="*/ 805 h 2266"/>
              <a:gd name="T82" fmla="*/ 1499 w 1712"/>
              <a:gd name="T83" fmla="*/ 914 h 2266"/>
              <a:gd name="T84" fmla="*/ 1405 w 1712"/>
              <a:gd name="T85" fmla="*/ 830 h 2266"/>
              <a:gd name="T86" fmla="*/ 1503 w 1712"/>
              <a:gd name="T87" fmla="*/ 746 h 2266"/>
              <a:gd name="T88" fmla="*/ 1567 w 1712"/>
              <a:gd name="T89" fmla="*/ 635 h 2266"/>
              <a:gd name="T90" fmla="*/ 1590 w 1712"/>
              <a:gd name="T91" fmla="*/ 503 h 2266"/>
              <a:gd name="T92" fmla="*/ 1565 w 1712"/>
              <a:gd name="T93" fmla="*/ 365 h 2266"/>
              <a:gd name="T94" fmla="*/ 1494 w 1712"/>
              <a:gd name="T95" fmla="*/ 251 h 2266"/>
              <a:gd name="T96" fmla="*/ 1388 w 1712"/>
              <a:gd name="T97" fmla="*/ 166 h 2266"/>
              <a:gd name="T98" fmla="*/ 1256 w 1712"/>
              <a:gd name="T99" fmla="*/ 125 h 2266"/>
              <a:gd name="T100" fmla="*/ 1115 w 1712"/>
              <a:gd name="T101" fmla="*/ 134 h 2266"/>
              <a:gd name="T102" fmla="*/ 991 w 1712"/>
              <a:gd name="T103" fmla="*/ 191 h 2266"/>
              <a:gd name="T104" fmla="*/ 896 w 1712"/>
              <a:gd name="T105" fmla="*/ 285 h 2266"/>
              <a:gd name="T106" fmla="*/ 839 w 1712"/>
              <a:gd name="T107" fmla="*/ 409 h 2266"/>
              <a:gd name="T108" fmla="*/ 828 w 1712"/>
              <a:gd name="T109" fmla="*/ 534 h 2266"/>
              <a:gd name="T110" fmla="*/ 715 w 1712"/>
              <a:gd name="T111" fmla="*/ 599 h 2266"/>
              <a:gd name="T112" fmla="*/ 708 w 1712"/>
              <a:gd name="T113" fmla="*/ 448 h 2266"/>
              <a:gd name="T114" fmla="*/ 750 w 1712"/>
              <a:gd name="T115" fmla="*/ 296 h 2266"/>
              <a:gd name="T116" fmla="*/ 836 w 1712"/>
              <a:gd name="T117" fmla="*/ 166 h 2266"/>
              <a:gd name="T118" fmla="*/ 954 w 1712"/>
              <a:gd name="T119" fmla="*/ 69 h 2266"/>
              <a:gd name="T120" fmla="*/ 1101 w 1712"/>
              <a:gd name="T121" fmla="*/ 12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2" h="2266">
                <a:moveTo>
                  <a:pt x="1159" y="620"/>
                </a:moveTo>
                <a:lnTo>
                  <a:pt x="195" y="1352"/>
                </a:lnTo>
                <a:lnTo>
                  <a:pt x="489" y="1356"/>
                </a:lnTo>
                <a:lnTo>
                  <a:pt x="515" y="1358"/>
                </a:lnTo>
                <a:lnTo>
                  <a:pt x="538" y="1366"/>
                </a:lnTo>
                <a:lnTo>
                  <a:pt x="559" y="1376"/>
                </a:lnTo>
                <a:lnTo>
                  <a:pt x="576" y="1391"/>
                </a:lnTo>
                <a:lnTo>
                  <a:pt x="590" y="1409"/>
                </a:lnTo>
                <a:lnTo>
                  <a:pt x="600" y="1430"/>
                </a:lnTo>
                <a:lnTo>
                  <a:pt x="605" y="1452"/>
                </a:lnTo>
                <a:lnTo>
                  <a:pt x="605" y="1475"/>
                </a:lnTo>
                <a:lnTo>
                  <a:pt x="601" y="1498"/>
                </a:lnTo>
                <a:lnTo>
                  <a:pt x="591" y="1523"/>
                </a:lnTo>
                <a:lnTo>
                  <a:pt x="346" y="2027"/>
                </a:lnTo>
                <a:lnTo>
                  <a:pt x="343" y="2034"/>
                </a:lnTo>
                <a:lnTo>
                  <a:pt x="344" y="2040"/>
                </a:lnTo>
                <a:lnTo>
                  <a:pt x="345" y="2046"/>
                </a:lnTo>
                <a:lnTo>
                  <a:pt x="346" y="2048"/>
                </a:lnTo>
                <a:lnTo>
                  <a:pt x="347" y="2051"/>
                </a:lnTo>
                <a:lnTo>
                  <a:pt x="351" y="2054"/>
                </a:lnTo>
                <a:lnTo>
                  <a:pt x="354" y="2057"/>
                </a:lnTo>
                <a:lnTo>
                  <a:pt x="358" y="2060"/>
                </a:lnTo>
                <a:lnTo>
                  <a:pt x="526" y="2142"/>
                </a:lnTo>
                <a:lnTo>
                  <a:pt x="537" y="2144"/>
                </a:lnTo>
                <a:lnTo>
                  <a:pt x="546" y="2143"/>
                </a:lnTo>
                <a:lnTo>
                  <a:pt x="555" y="2138"/>
                </a:lnTo>
                <a:lnTo>
                  <a:pt x="561" y="2131"/>
                </a:lnTo>
                <a:lnTo>
                  <a:pt x="804" y="1632"/>
                </a:lnTo>
                <a:lnTo>
                  <a:pt x="819" y="1608"/>
                </a:lnTo>
                <a:lnTo>
                  <a:pt x="837" y="1589"/>
                </a:lnTo>
                <a:lnTo>
                  <a:pt x="858" y="1574"/>
                </a:lnTo>
                <a:lnTo>
                  <a:pt x="881" y="1566"/>
                </a:lnTo>
                <a:lnTo>
                  <a:pt x="906" y="1563"/>
                </a:lnTo>
                <a:lnTo>
                  <a:pt x="932" y="1566"/>
                </a:lnTo>
                <a:lnTo>
                  <a:pt x="957" y="1575"/>
                </a:lnTo>
                <a:lnTo>
                  <a:pt x="979" y="1590"/>
                </a:lnTo>
                <a:lnTo>
                  <a:pt x="999" y="1610"/>
                </a:lnTo>
                <a:lnTo>
                  <a:pt x="1175" y="1831"/>
                </a:lnTo>
                <a:lnTo>
                  <a:pt x="1159" y="620"/>
                </a:lnTo>
                <a:close/>
                <a:moveTo>
                  <a:pt x="1184" y="478"/>
                </a:moveTo>
                <a:lnTo>
                  <a:pt x="1201" y="479"/>
                </a:lnTo>
                <a:lnTo>
                  <a:pt x="1217" y="484"/>
                </a:lnTo>
                <a:lnTo>
                  <a:pt x="1234" y="493"/>
                </a:lnTo>
                <a:lnTo>
                  <a:pt x="1248" y="504"/>
                </a:lnTo>
                <a:lnTo>
                  <a:pt x="1261" y="519"/>
                </a:lnTo>
                <a:lnTo>
                  <a:pt x="1270" y="538"/>
                </a:lnTo>
                <a:lnTo>
                  <a:pt x="1277" y="561"/>
                </a:lnTo>
                <a:lnTo>
                  <a:pt x="1280" y="586"/>
                </a:lnTo>
                <a:lnTo>
                  <a:pt x="1299" y="1920"/>
                </a:lnTo>
                <a:lnTo>
                  <a:pt x="1297" y="1946"/>
                </a:lnTo>
                <a:lnTo>
                  <a:pt x="1292" y="1967"/>
                </a:lnTo>
                <a:lnTo>
                  <a:pt x="1284" y="1986"/>
                </a:lnTo>
                <a:lnTo>
                  <a:pt x="1272" y="2001"/>
                </a:lnTo>
                <a:lnTo>
                  <a:pt x="1256" y="2014"/>
                </a:lnTo>
                <a:lnTo>
                  <a:pt x="1237" y="2021"/>
                </a:lnTo>
                <a:lnTo>
                  <a:pt x="1219" y="2024"/>
                </a:lnTo>
                <a:lnTo>
                  <a:pt x="1196" y="2021"/>
                </a:lnTo>
                <a:lnTo>
                  <a:pt x="1176" y="2013"/>
                </a:lnTo>
                <a:lnTo>
                  <a:pt x="1156" y="1998"/>
                </a:lnTo>
                <a:lnTo>
                  <a:pt x="1138" y="1978"/>
                </a:lnTo>
                <a:lnTo>
                  <a:pt x="910" y="1695"/>
                </a:lnTo>
                <a:lnTo>
                  <a:pt x="670" y="2184"/>
                </a:lnTo>
                <a:lnTo>
                  <a:pt x="656" y="2208"/>
                </a:lnTo>
                <a:lnTo>
                  <a:pt x="638" y="2228"/>
                </a:lnTo>
                <a:lnTo>
                  <a:pt x="616" y="2244"/>
                </a:lnTo>
                <a:lnTo>
                  <a:pt x="591" y="2257"/>
                </a:lnTo>
                <a:lnTo>
                  <a:pt x="565" y="2264"/>
                </a:lnTo>
                <a:lnTo>
                  <a:pt x="538" y="2266"/>
                </a:lnTo>
                <a:lnTo>
                  <a:pt x="516" y="2265"/>
                </a:lnTo>
                <a:lnTo>
                  <a:pt x="494" y="2260"/>
                </a:lnTo>
                <a:lnTo>
                  <a:pt x="473" y="2252"/>
                </a:lnTo>
                <a:lnTo>
                  <a:pt x="304" y="2170"/>
                </a:lnTo>
                <a:lnTo>
                  <a:pt x="279" y="2155"/>
                </a:lnTo>
                <a:lnTo>
                  <a:pt x="258" y="2135"/>
                </a:lnTo>
                <a:lnTo>
                  <a:pt x="242" y="2112"/>
                </a:lnTo>
                <a:lnTo>
                  <a:pt x="230" y="2085"/>
                </a:lnTo>
                <a:lnTo>
                  <a:pt x="223" y="2057"/>
                </a:lnTo>
                <a:lnTo>
                  <a:pt x="222" y="2028"/>
                </a:lnTo>
                <a:lnTo>
                  <a:pt x="226" y="2000"/>
                </a:lnTo>
                <a:lnTo>
                  <a:pt x="236" y="1973"/>
                </a:lnTo>
                <a:lnTo>
                  <a:pt x="478" y="1478"/>
                </a:lnTo>
                <a:lnTo>
                  <a:pt x="102" y="1473"/>
                </a:lnTo>
                <a:lnTo>
                  <a:pt x="77" y="1471"/>
                </a:lnTo>
                <a:lnTo>
                  <a:pt x="57" y="1466"/>
                </a:lnTo>
                <a:lnTo>
                  <a:pt x="41" y="1458"/>
                </a:lnTo>
                <a:lnTo>
                  <a:pt x="29" y="1450"/>
                </a:lnTo>
                <a:lnTo>
                  <a:pt x="19" y="1441"/>
                </a:lnTo>
                <a:lnTo>
                  <a:pt x="12" y="1431"/>
                </a:lnTo>
                <a:lnTo>
                  <a:pt x="6" y="1422"/>
                </a:lnTo>
                <a:lnTo>
                  <a:pt x="4" y="1414"/>
                </a:lnTo>
                <a:lnTo>
                  <a:pt x="1" y="1406"/>
                </a:lnTo>
                <a:lnTo>
                  <a:pt x="0" y="1394"/>
                </a:lnTo>
                <a:lnTo>
                  <a:pt x="1" y="1380"/>
                </a:lnTo>
                <a:lnTo>
                  <a:pt x="5" y="1364"/>
                </a:lnTo>
                <a:lnTo>
                  <a:pt x="14" y="1347"/>
                </a:lnTo>
                <a:lnTo>
                  <a:pt x="27" y="1328"/>
                </a:lnTo>
                <a:lnTo>
                  <a:pt x="49" y="1310"/>
                </a:lnTo>
                <a:lnTo>
                  <a:pt x="1111" y="504"/>
                </a:lnTo>
                <a:lnTo>
                  <a:pt x="1135" y="489"/>
                </a:lnTo>
                <a:lnTo>
                  <a:pt x="1160" y="481"/>
                </a:lnTo>
                <a:lnTo>
                  <a:pt x="1184" y="478"/>
                </a:lnTo>
                <a:close/>
                <a:moveTo>
                  <a:pt x="1209" y="0"/>
                </a:moveTo>
                <a:lnTo>
                  <a:pt x="1264" y="3"/>
                </a:lnTo>
                <a:lnTo>
                  <a:pt x="1316" y="12"/>
                </a:lnTo>
                <a:lnTo>
                  <a:pt x="1368" y="25"/>
                </a:lnTo>
                <a:lnTo>
                  <a:pt x="1416" y="44"/>
                </a:lnTo>
                <a:lnTo>
                  <a:pt x="1463" y="69"/>
                </a:lnTo>
                <a:lnTo>
                  <a:pt x="1506" y="97"/>
                </a:lnTo>
                <a:lnTo>
                  <a:pt x="1546" y="130"/>
                </a:lnTo>
                <a:lnTo>
                  <a:pt x="1583" y="166"/>
                </a:lnTo>
                <a:lnTo>
                  <a:pt x="1615" y="206"/>
                </a:lnTo>
                <a:lnTo>
                  <a:pt x="1644" y="250"/>
                </a:lnTo>
                <a:lnTo>
                  <a:pt x="1668" y="296"/>
                </a:lnTo>
                <a:lnTo>
                  <a:pt x="1687" y="344"/>
                </a:lnTo>
                <a:lnTo>
                  <a:pt x="1700" y="396"/>
                </a:lnTo>
                <a:lnTo>
                  <a:pt x="1710" y="448"/>
                </a:lnTo>
                <a:lnTo>
                  <a:pt x="1712" y="503"/>
                </a:lnTo>
                <a:lnTo>
                  <a:pt x="1709" y="559"/>
                </a:lnTo>
                <a:lnTo>
                  <a:pt x="1700" y="614"/>
                </a:lnTo>
                <a:lnTo>
                  <a:pt x="1686" y="665"/>
                </a:lnTo>
                <a:lnTo>
                  <a:pt x="1666" y="715"/>
                </a:lnTo>
                <a:lnTo>
                  <a:pt x="1642" y="761"/>
                </a:lnTo>
                <a:lnTo>
                  <a:pt x="1612" y="805"/>
                </a:lnTo>
                <a:lnTo>
                  <a:pt x="1578" y="845"/>
                </a:lnTo>
                <a:lnTo>
                  <a:pt x="1541" y="882"/>
                </a:lnTo>
                <a:lnTo>
                  <a:pt x="1499" y="914"/>
                </a:lnTo>
                <a:lnTo>
                  <a:pt x="1454" y="943"/>
                </a:lnTo>
                <a:lnTo>
                  <a:pt x="1407" y="966"/>
                </a:lnTo>
                <a:lnTo>
                  <a:pt x="1405" y="830"/>
                </a:lnTo>
                <a:lnTo>
                  <a:pt x="1441" y="806"/>
                </a:lnTo>
                <a:lnTo>
                  <a:pt x="1473" y="778"/>
                </a:lnTo>
                <a:lnTo>
                  <a:pt x="1503" y="746"/>
                </a:lnTo>
                <a:lnTo>
                  <a:pt x="1528" y="712"/>
                </a:lnTo>
                <a:lnTo>
                  <a:pt x="1550" y="675"/>
                </a:lnTo>
                <a:lnTo>
                  <a:pt x="1567" y="635"/>
                </a:lnTo>
                <a:lnTo>
                  <a:pt x="1579" y="593"/>
                </a:lnTo>
                <a:lnTo>
                  <a:pt x="1588" y="549"/>
                </a:lnTo>
                <a:lnTo>
                  <a:pt x="1590" y="503"/>
                </a:lnTo>
                <a:lnTo>
                  <a:pt x="1588" y="456"/>
                </a:lnTo>
                <a:lnTo>
                  <a:pt x="1578" y="409"/>
                </a:lnTo>
                <a:lnTo>
                  <a:pt x="1565" y="365"/>
                </a:lnTo>
                <a:lnTo>
                  <a:pt x="1546" y="324"/>
                </a:lnTo>
                <a:lnTo>
                  <a:pt x="1522" y="285"/>
                </a:lnTo>
                <a:lnTo>
                  <a:pt x="1494" y="251"/>
                </a:lnTo>
                <a:lnTo>
                  <a:pt x="1463" y="218"/>
                </a:lnTo>
                <a:lnTo>
                  <a:pt x="1427" y="191"/>
                </a:lnTo>
                <a:lnTo>
                  <a:pt x="1388" y="166"/>
                </a:lnTo>
                <a:lnTo>
                  <a:pt x="1347" y="147"/>
                </a:lnTo>
                <a:lnTo>
                  <a:pt x="1303" y="134"/>
                </a:lnTo>
                <a:lnTo>
                  <a:pt x="1256" y="125"/>
                </a:lnTo>
                <a:lnTo>
                  <a:pt x="1209" y="122"/>
                </a:lnTo>
                <a:lnTo>
                  <a:pt x="1161" y="125"/>
                </a:lnTo>
                <a:lnTo>
                  <a:pt x="1115" y="134"/>
                </a:lnTo>
                <a:lnTo>
                  <a:pt x="1071" y="147"/>
                </a:lnTo>
                <a:lnTo>
                  <a:pt x="1029" y="166"/>
                </a:lnTo>
                <a:lnTo>
                  <a:pt x="991" y="191"/>
                </a:lnTo>
                <a:lnTo>
                  <a:pt x="956" y="218"/>
                </a:lnTo>
                <a:lnTo>
                  <a:pt x="924" y="251"/>
                </a:lnTo>
                <a:lnTo>
                  <a:pt x="896" y="285"/>
                </a:lnTo>
                <a:lnTo>
                  <a:pt x="872" y="324"/>
                </a:lnTo>
                <a:lnTo>
                  <a:pt x="853" y="365"/>
                </a:lnTo>
                <a:lnTo>
                  <a:pt x="839" y="409"/>
                </a:lnTo>
                <a:lnTo>
                  <a:pt x="830" y="456"/>
                </a:lnTo>
                <a:lnTo>
                  <a:pt x="827" y="503"/>
                </a:lnTo>
                <a:lnTo>
                  <a:pt x="828" y="534"/>
                </a:lnTo>
                <a:lnTo>
                  <a:pt x="832" y="563"/>
                </a:lnTo>
                <a:lnTo>
                  <a:pt x="726" y="644"/>
                </a:lnTo>
                <a:lnTo>
                  <a:pt x="715" y="599"/>
                </a:lnTo>
                <a:lnTo>
                  <a:pt x="707" y="551"/>
                </a:lnTo>
                <a:lnTo>
                  <a:pt x="705" y="503"/>
                </a:lnTo>
                <a:lnTo>
                  <a:pt x="708" y="448"/>
                </a:lnTo>
                <a:lnTo>
                  <a:pt x="717" y="396"/>
                </a:lnTo>
                <a:lnTo>
                  <a:pt x="731" y="344"/>
                </a:lnTo>
                <a:lnTo>
                  <a:pt x="750" y="296"/>
                </a:lnTo>
                <a:lnTo>
                  <a:pt x="775" y="250"/>
                </a:lnTo>
                <a:lnTo>
                  <a:pt x="803" y="206"/>
                </a:lnTo>
                <a:lnTo>
                  <a:pt x="836" y="166"/>
                </a:lnTo>
                <a:lnTo>
                  <a:pt x="871" y="130"/>
                </a:lnTo>
                <a:lnTo>
                  <a:pt x="911" y="97"/>
                </a:lnTo>
                <a:lnTo>
                  <a:pt x="954" y="69"/>
                </a:lnTo>
                <a:lnTo>
                  <a:pt x="1001" y="44"/>
                </a:lnTo>
                <a:lnTo>
                  <a:pt x="1050" y="25"/>
                </a:lnTo>
                <a:lnTo>
                  <a:pt x="1101" y="12"/>
                </a:lnTo>
                <a:lnTo>
                  <a:pt x="1154" y="3"/>
                </a:lnTo>
                <a:lnTo>
                  <a:pt x="1209" y="0"/>
                </a:lnTo>
                <a:close/>
              </a:path>
            </a:pathLst>
          </a:custGeom>
          <a:solidFill>
            <a:srgbClr val="FF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Rectangle 40">
            <a:extLst>
              <a:ext uri="{FF2B5EF4-FFF2-40B4-BE49-F238E27FC236}">
                <a16:creationId xmlns:a16="http://schemas.microsoft.com/office/drawing/2014/main" id="{A06F8734-F31C-4ECF-BE86-32D57E989A5D}"/>
              </a:ext>
            </a:extLst>
          </p:cNvPr>
          <p:cNvSpPr/>
          <p:nvPr/>
        </p:nvSpPr>
        <p:spPr>
          <a:xfrm>
            <a:off x="7286651" y="4731352"/>
            <a:ext cx="1569467" cy="646331"/>
          </a:xfrm>
          <a:prstGeom prst="rect">
            <a:avLst/>
          </a:prstGeom>
        </p:spPr>
        <p:txBody>
          <a:bodyPr wrap="square">
            <a:spAutoFit/>
          </a:bodyPr>
          <a:lstStyle/>
          <a:p>
            <a:pPr lvl="0" algn="ctr"/>
            <a:r>
              <a:rPr lang="en-GB" sz="1400" dirty="0">
                <a:solidFill>
                  <a:srgbClr val="FF0000"/>
                </a:solidFill>
              </a:rPr>
              <a:t>Reach</a:t>
            </a:r>
            <a:endParaRPr lang="en-GB" sz="1200" dirty="0">
              <a:solidFill>
                <a:srgbClr val="FF0000"/>
              </a:solidFill>
            </a:endParaRPr>
          </a:p>
          <a:p>
            <a:pPr lvl="0" algn="ctr"/>
            <a:r>
              <a:rPr lang="en-GB" sz="1100" dirty="0">
                <a:solidFill>
                  <a:srgbClr val="717171"/>
                </a:solidFill>
              </a:rPr>
              <a:t>household members interacted with item</a:t>
            </a:r>
          </a:p>
        </p:txBody>
      </p:sp>
      <p:sp>
        <p:nvSpPr>
          <p:cNvPr id="42" name="Rectangle 41">
            <a:extLst>
              <a:ext uri="{FF2B5EF4-FFF2-40B4-BE49-F238E27FC236}">
                <a16:creationId xmlns:a16="http://schemas.microsoft.com/office/drawing/2014/main" id="{0C8E4598-4C78-453D-803C-6FD1E6C38077}"/>
              </a:ext>
            </a:extLst>
          </p:cNvPr>
          <p:cNvSpPr/>
          <p:nvPr/>
        </p:nvSpPr>
        <p:spPr>
          <a:xfrm>
            <a:off x="9802560" y="4514910"/>
            <a:ext cx="2049204" cy="400110"/>
          </a:xfrm>
          <a:prstGeom prst="rect">
            <a:avLst/>
          </a:prstGeom>
        </p:spPr>
        <p:txBody>
          <a:bodyPr wrap="square" lIns="0" tIns="0" rIns="0" bIns="0">
            <a:spAutoFit/>
          </a:bodyPr>
          <a:lstStyle/>
          <a:p>
            <a:r>
              <a:rPr lang="en-GB" sz="1400" dirty="0">
                <a:solidFill>
                  <a:srgbClr val="FF0000"/>
                </a:solidFill>
              </a:rPr>
              <a:t>Frequency: 4</a:t>
            </a:r>
          </a:p>
          <a:p>
            <a:r>
              <a:rPr lang="en-GB" sz="1200" dirty="0">
                <a:solidFill>
                  <a:srgbClr val="717171"/>
                </a:solidFill>
              </a:rPr>
              <a:t>direct interactions with item</a:t>
            </a:r>
            <a:endParaRPr lang="en-GB" sz="1600" b="1" dirty="0">
              <a:solidFill>
                <a:srgbClr val="E50480"/>
              </a:solidFill>
            </a:endParaRPr>
          </a:p>
        </p:txBody>
      </p:sp>
      <p:cxnSp>
        <p:nvCxnSpPr>
          <p:cNvPr id="43" name="Straight Connector 42">
            <a:extLst>
              <a:ext uri="{FF2B5EF4-FFF2-40B4-BE49-F238E27FC236}">
                <a16:creationId xmlns:a16="http://schemas.microsoft.com/office/drawing/2014/main" id="{96CA4549-B1D1-4844-B2FB-CF8520F8042B}"/>
              </a:ext>
            </a:extLst>
          </p:cNvPr>
          <p:cNvCxnSpPr>
            <a:cxnSpLocks/>
          </p:cNvCxnSpPr>
          <p:nvPr/>
        </p:nvCxnSpPr>
        <p:spPr>
          <a:xfrm>
            <a:off x="6071932" y="4286740"/>
            <a:ext cx="5627397" cy="0"/>
          </a:xfrm>
          <a:prstGeom prst="line">
            <a:avLst/>
          </a:prstGeom>
          <a:ln w="19050">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D05B181-878B-4463-B8DE-49C57607053E}"/>
              </a:ext>
            </a:extLst>
          </p:cNvPr>
          <p:cNvSpPr txBox="1"/>
          <p:nvPr/>
        </p:nvSpPr>
        <p:spPr>
          <a:xfrm>
            <a:off x="6145331" y="5144985"/>
            <a:ext cx="1133947" cy="369332"/>
          </a:xfrm>
          <a:prstGeom prst="rect">
            <a:avLst/>
          </a:prstGeom>
          <a:noFill/>
        </p:spPr>
        <p:txBody>
          <a:bodyPr wrap="square" lIns="0" tIns="0" rIns="0" bIns="0" rtlCol="0">
            <a:spAutoFit/>
          </a:bodyPr>
          <a:lstStyle/>
          <a:p>
            <a:pPr algn="ctr"/>
            <a:r>
              <a:rPr lang="en-GB" sz="2400" b="1" dirty="0">
                <a:solidFill>
                  <a:srgbClr val="FF0000"/>
                </a:solidFill>
              </a:rPr>
              <a:t>1</a:t>
            </a:r>
            <a:r>
              <a:rPr lang="en-GB" sz="2400" b="1" dirty="0">
                <a:solidFill>
                  <a:schemeClr val="bg2"/>
                </a:solidFill>
              </a:rPr>
              <a:t> </a:t>
            </a:r>
            <a:r>
              <a:rPr lang="en-GB" sz="2400" dirty="0">
                <a:solidFill>
                  <a:schemeClr val="bg1">
                    <a:lumMod val="75000"/>
                  </a:schemeClr>
                </a:solidFill>
              </a:rPr>
              <a:t>/</a:t>
            </a:r>
            <a:r>
              <a:rPr lang="en-GB" sz="2400" b="1" dirty="0">
                <a:solidFill>
                  <a:schemeClr val="bg1">
                    <a:lumMod val="75000"/>
                  </a:schemeClr>
                </a:solidFill>
              </a:rPr>
              <a:t> 3</a:t>
            </a:r>
          </a:p>
        </p:txBody>
      </p:sp>
      <p:sp>
        <p:nvSpPr>
          <p:cNvPr id="45" name="Freeform 49">
            <a:extLst>
              <a:ext uri="{FF2B5EF4-FFF2-40B4-BE49-F238E27FC236}">
                <a16:creationId xmlns:a16="http://schemas.microsoft.com/office/drawing/2014/main" id="{DF7AC090-E6F1-49EC-8330-38270B5A41A2}"/>
              </a:ext>
            </a:extLst>
          </p:cNvPr>
          <p:cNvSpPr>
            <a:spLocks noChangeAspect="1" noEditPoints="1"/>
          </p:cNvSpPr>
          <p:nvPr/>
        </p:nvSpPr>
        <p:spPr bwMode="auto">
          <a:xfrm>
            <a:off x="6493307" y="4646371"/>
            <a:ext cx="444346" cy="456134"/>
          </a:xfrm>
          <a:custGeom>
            <a:avLst/>
            <a:gdLst>
              <a:gd name="T0" fmla="*/ 2104 w 3920"/>
              <a:gd name="T1" fmla="*/ 42 h 4024"/>
              <a:gd name="T2" fmla="*/ 1986 w 3920"/>
              <a:gd name="T3" fmla="*/ 2 h 4024"/>
              <a:gd name="T4" fmla="*/ 1884 w 3920"/>
              <a:gd name="T5" fmla="*/ 12 h 4024"/>
              <a:gd name="T6" fmla="*/ 1778 w 3920"/>
              <a:gd name="T7" fmla="*/ 74 h 4024"/>
              <a:gd name="T8" fmla="*/ 26 w 3920"/>
              <a:gd name="T9" fmla="*/ 1848 h 4024"/>
              <a:gd name="T10" fmla="*/ 0 w 3920"/>
              <a:gd name="T11" fmla="*/ 1972 h 4024"/>
              <a:gd name="T12" fmla="*/ 16 w 3920"/>
              <a:gd name="T13" fmla="*/ 2034 h 4024"/>
              <a:gd name="T14" fmla="*/ 66 w 3920"/>
              <a:gd name="T15" fmla="*/ 2108 h 4024"/>
              <a:gd name="T16" fmla="*/ 138 w 3920"/>
              <a:gd name="T17" fmla="*/ 2160 h 4024"/>
              <a:gd name="T18" fmla="*/ 228 w 3920"/>
              <a:gd name="T19" fmla="*/ 2182 h 4024"/>
              <a:gd name="T20" fmla="*/ 274 w 3920"/>
              <a:gd name="T21" fmla="*/ 2192 h 4024"/>
              <a:gd name="T22" fmla="*/ 282 w 3920"/>
              <a:gd name="T23" fmla="*/ 3840 h 4024"/>
              <a:gd name="T24" fmla="*/ 334 w 3920"/>
              <a:gd name="T25" fmla="*/ 3940 h 4024"/>
              <a:gd name="T26" fmla="*/ 428 w 3920"/>
              <a:gd name="T27" fmla="*/ 4006 h 4024"/>
              <a:gd name="T28" fmla="*/ 1326 w 3920"/>
              <a:gd name="T29" fmla="*/ 4024 h 4024"/>
              <a:gd name="T30" fmla="*/ 1422 w 3920"/>
              <a:gd name="T31" fmla="*/ 4006 h 4024"/>
              <a:gd name="T32" fmla="*/ 1518 w 3920"/>
              <a:gd name="T33" fmla="*/ 3940 h 4024"/>
              <a:gd name="T34" fmla="*/ 1570 w 3920"/>
              <a:gd name="T35" fmla="*/ 3840 h 4024"/>
              <a:gd name="T36" fmla="*/ 1576 w 3920"/>
              <a:gd name="T37" fmla="*/ 2813 h 4024"/>
              <a:gd name="T38" fmla="*/ 2316 w 3920"/>
              <a:gd name="T39" fmla="*/ 2805 h 4024"/>
              <a:gd name="T40" fmla="*/ 2346 w 3920"/>
              <a:gd name="T41" fmla="*/ 2817 h 4024"/>
              <a:gd name="T42" fmla="*/ 2356 w 3920"/>
              <a:gd name="T43" fmla="*/ 3862 h 4024"/>
              <a:gd name="T44" fmla="*/ 2418 w 3920"/>
              <a:gd name="T45" fmla="*/ 3956 h 4024"/>
              <a:gd name="T46" fmla="*/ 2520 w 3920"/>
              <a:gd name="T47" fmla="*/ 4014 h 4024"/>
              <a:gd name="T48" fmla="*/ 3394 w 3920"/>
              <a:gd name="T49" fmla="*/ 4024 h 4024"/>
              <a:gd name="T50" fmla="*/ 3514 w 3920"/>
              <a:gd name="T51" fmla="*/ 3996 h 4024"/>
              <a:gd name="T52" fmla="*/ 3600 w 3920"/>
              <a:gd name="T53" fmla="*/ 3922 h 4024"/>
              <a:gd name="T54" fmla="*/ 3642 w 3920"/>
              <a:gd name="T55" fmla="*/ 3816 h 4024"/>
              <a:gd name="T56" fmla="*/ 3654 w 3920"/>
              <a:gd name="T57" fmla="*/ 2186 h 4024"/>
              <a:gd name="T58" fmla="*/ 3710 w 3920"/>
              <a:gd name="T59" fmla="*/ 2180 h 4024"/>
              <a:gd name="T60" fmla="*/ 3798 w 3920"/>
              <a:gd name="T61" fmla="*/ 2152 h 4024"/>
              <a:gd name="T62" fmla="*/ 3866 w 3920"/>
              <a:gd name="T63" fmla="*/ 2096 h 4024"/>
              <a:gd name="T64" fmla="*/ 3904 w 3920"/>
              <a:gd name="T65" fmla="*/ 2034 h 4024"/>
              <a:gd name="T66" fmla="*/ 3920 w 3920"/>
              <a:gd name="T67" fmla="*/ 1940 h 4024"/>
              <a:gd name="T68" fmla="*/ 3866 w 3920"/>
              <a:gd name="T69" fmla="*/ 1808 h 4024"/>
              <a:gd name="T70" fmla="*/ 3646 w 3920"/>
              <a:gd name="T71" fmla="*/ 1950 h 4024"/>
              <a:gd name="T72" fmla="*/ 3520 w 3920"/>
              <a:gd name="T73" fmla="*/ 1994 h 4024"/>
              <a:gd name="T74" fmla="*/ 3450 w 3920"/>
              <a:gd name="T75" fmla="*/ 2062 h 4024"/>
              <a:gd name="T76" fmla="*/ 3410 w 3920"/>
              <a:gd name="T77" fmla="*/ 2170 h 4024"/>
              <a:gd name="T78" fmla="*/ 3394 w 3920"/>
              <a:gd name="T79" fmla="*/ 3790 h 4024"/>
              <a:gd name="T80" fmla="*/ 2578 w 3920"/>
              <a:gd name="T81" fmla="*/ 2817 h 4024"/>
              <a:gd name="T82" fmla="*/ 2560 w 3920"/>
              <a:gd name="T83" fmla="*/ 2729 h 4024"/>
              <a:gd name="T84" fmla="*/ 2512 w 3920"/>
              <a:gd name="T85" fmla="*/ 2653 h 4024"/>
              <a:gd name="T86" fmla="*/ 2444 w 3920"/>
              <a:gd name="T87" fmla="*/ 2603 h 4024"/>
              <a:gd name="T88" fmla="*/ 2316 w 3920"/>
              <a:gd name="T89" fmla="*/ 2571 h 4024"/>
              <a:gd name="T90" fmla="*/ 1526 w 3920"/>
              <a:gd name="T91" fmla="*/ 2581 h 4024"/>
              <a:gd name="T92" fmla="*/ 1416 w 3920"/>
              <a:gd name="T93" fmla="*/ 2645 h 4024"/>
              <a:gd name="T94" fmla="*/ 1380 w 3920"/>
              <a:gd name="T95" fmla="*/ 2687 h 4024"/>
              <a:gd name="T96" fmla="*/ 1342 w 3920"/>
              <a:gd name="T97" fmla="*/ 2793 h 4024"/>
              <a:gd name="T98" fmla="*/ 1326 w 3920"/>
              <a:gd name="T99" fmla="*/ 3790 h 4024"/>
              <a:gd name="T100" fmla="*/ 510 w 3920"/>
              <a:gd name="T101" fmla="*/ 2194 h 4024"/>
              <a:gd name="T102" fmla="*/ 492 w 3920"/>
              <a:gd name="T103" fmla="*/ 2106 h 4024"/>
              <a:gd name="T104" fmla="*/ 442 w 3920"/>
              <a:gd name="T105" fmla="*/ 2030 h 4024"/>
              <a:gd name="T106" fmla="*/ 328 w 3920"/>
              <a:gd name="T107" fmla="*/ 1962 h 4024"/>
              <a:gd name="T108" fmla="*/ 242 w 3920"/>
              <a:gd name="T109" fmla="*/ 1948 h 4024"/>
              <a:gd name="T110" fmla="*/ 1960 w 3920"/>
              <a:gd name="T111" fmla="*/ 234 h 4024"/>
              <a:gd name="T112" fmla="*/ 3672 w 3920"/>
              <a:gd name="T113" fmla="*/ 1950 h 4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0" h="4024">
                <a:moveTo>
                  <a:pt x="3854" y="1794"/>
                </a:moveTo>
                <a:lnTo>
                  <a:pt x="2142" y="74"/>
                </a:lnTo>
                <a:lnTo>
                  <a:pt x="2142" y="74"/>
                </a:lnTo>
                <a:lnTo>
                  <a:pt x="2124" y="58"/>
                </a:lnTo>
                <a:lnTo>
                  <a:pt x="2104" y="42"/>
                </a:lnTo>
                <a:lnTo>
                  <a:pt x="2082" y="30"/>
                </a:lnTo>
                <a:lnTo>
                  <a:pt x="2060" y="20"/>
                </a:lnTo>
                <a:lnTo>
                  <a:pt x="2036" y="12"/>
                </a:lnTo>
                <a:lnTo>
                  <a:pt x="2010" y="6"/>
                </a:lnTo>
                <a:lnTo>
                  <a:pt x="1986" y="2"/>
                </a:lnTo>
                <a:lnTo>
                  <a:pt x="1960" y="0"/>
                </a:lnTo>
                <a:lnTo>
                  <a:pt x="1960" y="0"/>
                </a:lnTo>
                <a:lnTo>
                  <a:pt x="1934" y="2"/>
                </a:lnTo>
                <a:lnTo>
                  <a:pt x="1908" y="6"/>
                </a:lnTo>
                <a:lnTo>
                  <a:pt x="1884" y="12"/>
                </a:lnTo>
                <a:lnTo>
                  <a:pt x="1860" y="20"/>
                </a:lnTo>
                <a:lnTo>
                  <a:pt x="1838" y="30"/>
                </a:lnTo>
                <a:lnTo>
                  <a:pt x="1816" y="42"/>
                </a:lnTo>
                <a:lnTo>
                  <a:pt x="1796" y="58"/>
                </a:lnTo>
                <a:lnTo>
                  <a:pt x="1778" y="74"/>
                </a:lnTo>
                <a:lnTo>
                  <a:pt x="66" y="1794"/>
                </a:lnTo>
                <a:lnTo>
                  <a:pt x="66" y="1794"/>
                </a:lnTo>
                <a:lnTo>
                  <a:pt x="54" y="1808"/>
                </a:lnTo>
                <a:lnTo>
                  <a:pt x="44" y="1820"/>
                </a:lnTo>
                <a:lnTo>
                  <a:pt x="26" y="1848"/>
                </a:lnTo>
                <a:lnTo>
                  <a:pt x="12" y="1878"/>
                </a:lnTo>
                <a:lnTo>
                  <a:pt x="4" y="1908"/>
                </a:lnTo>
                <a:lnTo>
                  <a:pt x="0" y="1940"/>
                </a:lnTo>
                <a:lnTo>
                  <a:pt x="0" y="1956"/>
                </a:lnTo>
                <a:lnTo>
                  <a:pt x="0" y="1972"/>
                </a:lnTo>
                <a:lnTo>
                  <a:pt x="2" y="1988"/>
                </a:lnTo>
                <a:lnTo>
                  <a:pt x="6" y="2004"/>
                </a:lnTo>
                <a:lnTo>
                  <a:pt x="10" y="2020"/>
                </a:lnTo>
                <a:lnTo>
                  <a:pt x="16" y="2034"/>
                </a:lnTo>
                <a:lnTo>
                  <a:pt x="16" y="2034"/>
                </a:lnTo>
                <a:lnTo>
                  <a:pt x="24" y="2052"/>
                </a:lnTo>
                <a:lnTo>
                  <a:pt x="32" y="2066"/>
                </a:lnTo>
                <a:lnTo>
                  <a:pt x="42" y="2082"/>
                </a:lnTo>
                <a:lnTo>
                  <a:pt x="54" y="2096"/>
                </a:lnTo>
                <a:lnTo>
                  <a:pt x="66" y="2108"/>
                </a:lnTo>
                <a:lnTo>
                  <a:pt x="78" y="2120"/>
                </a:lnTo>
                <a:lnTo>
                  <a:pt x="92" y="2132"/>
                </a:lnTo>
                <a:lnTo>
                  <a:pt x="108" y="2142"/>
                </a:lnTo>
                <a:lnTo>
                  <a:pt x="122" y="2152"/>
                </a:lnTo>
                <a:lnTo>
                  <a:pt x="138" y="2160"/>
                </a:lnTo>
                <a:lnTo>
                  <a:pt x="156" y="2166"/>
                </a:lnTo>
                <a:lnTo>
                  <a:pt x="172" y="2172"/>
                </a:lnTo>
                <a:lnTo>
                  <a:pt x="190" y="2176"/>
                </a:lnTo>
                <a:lnTo>
                  <a:pt x="210" y="2180"/>
                </a:lnTo>
                <a:lnTo>
                  <a:pt x="228" y="2182"/>
                </a:lnTo>
                <a:lnTo>
                  <a:pt x="248" y="2182"/>
                </a:lnTo>
                <a:lnTo>
                  <a:pt x="248" y="2182"/>
                </a:lnTo>
                <a:lnTo>
                  <a:pt x="258" y="2184"/>
                </a:lnTo>
                <a:lnTo>
                  <a:pt x="266" y="2186"/>
                </a:lnTo>
                <a:lnTo>
                  <a:pt x="274" y="2192"/>
                </a:lnTo>
                <a:lnTo>
                  <a:pt x="276" y="2194"/>
                </a:lnTo>
                <a:lnTo>
                  <a:pt x="276" y="3794"/>
                </a:lnTo>
                <a:lnTo>
                  <a:pt x="276" y="3794"/>
                </a:lnTo>
                <a:lnTo>
                  <a:pt x="278" y="3816"/>
                </a:lnTo>
                <a:lnTo>
                  <a:pt x="282" y="3840"/>
                </a:lnTo>
                <a:lnTo>
                  <a:pt x="288" y="3862"/>
                </a:lnTo>
                <a:lnTo>
                  <a:pt x="296" y="3882"/>
                </a:lnTo>
                <a:lnTo>
                  <a:pt x="306" y="3902"/>
                </a:lnTo>
                <a:lnTo>
                  <a:pt x="320" y="3922"/>
                </a:lnTo>
                <a:lnTo>
                  <a:pt x="334" y="3940"/>
                </a:lnTo>
                <a:lnTo>
                  <a:pt x="350" y="3956"/>
                </a:lnTo>
                <a:lnTo>
                  <a:pt x="368" y="3972"/>
                </a:lnTo>
                <a:lnTo>
                  <a:pt x="386" y="3984"/>
                </a:lnTo>
                <a:lnTo>
                  <a:pt x="406" y="3996"/>
                </a:lnTo>
                <a:lnTo>
                  <a:pt x="428" y="4006"/>
                </a:lnTo>
                <a:lnTo>
                  <a:pt x="452" y="4014"/>
                </a:lnTo>
                <a:lnTo>
                  <a:pt x="474" y="4020"/>
                </a:lnTo>
                <a:lnTo>
                  <a:pt x="500" y="4022"/>
                </a:lnTo>
                <a:lnTo>
                  <a:pt x="524" y="4024"/>
                </a:lnTo>
                <a:lnTo>
                  <a:pt x="1326" y="4024"/>
                </a:lnTo>
                <a:lnTo>
                  <a:pt x="1326" y="4024"/>
                </a:lnTo>
                <a:lnTo>
                  <a:pt x="1352" y="4022"/>
                </a:lnTo>
                <a:lnTo>
                  <a:pt x="1376" y="4020"/>
                </a:lnTo>
                <a:lnTo>
                  <a:pt x="1400" y="4014"/>
                </a:lnTo>
                <a:lnTo>
                  <a:pt x="1422" y="4006"/>
                </a:lnTo>
                <a:lnTo>
                  <a:pt x="1444" y="3996"/>
                </a:lnTo>
                <a:lnTo>
                  <a:pt x="1464" y="3984"/>
                </a:lnTo>
                <a:lnTo>
                  <a:pt x="1484" y="3972"/>
                </a:lnTo>
                <a:lnTo>
                  <a:pt x="1502" y="3956"/>
                </a:lnTo>
                <a:lnTo>
                  <a:pt x="1518" y="3940"/>
                </a:lnTo>
                <a:lnTo>
                  <a:pt x="1532" y="3922"/>
                </a:lnTo>
                <a:lnTo>
                  <a:pt x="1544" y="3902"/>
                </a:lnTo>
                <a:lnTo>
                  <a:pt x="1554" y="3882"/>
                </a:lnTo>
                <a:lnTo>
                  <a:pt x="1564" y="3862"/>
                </a:lnTo>
                <a:lnTo>
                  <a:pt x="1570" y="3840"/>
                </a:lnTo>
                <a:lnTo>
                  <a:pt x="1574" y="3816"/>
                </a:lnTo>
                <a:lnTo>
                  <a:pt x="1574" y="3794"/>
                </a:lnTo>
                <a:lnTo>
                  <a:pt x="1574" y="2817"/>
                </a:lnTo>
                <a:lnTo>
                  <a:pt x="1576" y="2813"/>
                </a:lnTo>
                <a:lnTo>
                  <a:pt x="1576" y="2813"/>
                </a:lnTo>
                <a:lnTo>
                  <a:pt x="1586" y="2809"/>
                </a:lnTo>
                <a:lnTo>
                  <a:pt x="1592" y="2805"/>
                </a:lnTo>
                <a:lnTo>
                  <a:pt x="1604" y="2805"/>
                </a:lnTo>
                <a:lnTo>
                  <a:pt x="2316" y="2805"/>
                </a:lnTo>
                <a:lnTo>
                  <a:pt x="2316" y="2805"/>
                </a:lnTo>
                <a:lnTo>
                  <a:pt x="2326" y="2805"/>
                </a:lnTo>
                <a:lnTo>
                  <a:pt x="2332" y="2807"/>
                </a:lnTo>
                <a:lnTo>
                  <a:pt x="2338" y="2811"/>
                </a:lnTo>
                <a:lnTo>
                  <a:pt x="2344" y="2813"/>
                </a:lnTo>
                <a:lnTo>
                  <a:pt x="2346" y="2817"/>
                </a:lnTo>
                <a:lnTo>
                  <a:pt x="2346" y="3794"/>
                </a:lnTo>
                <a:lnTo>
                  <a:pt x="2346" y="3794"/>
                </a:lnTo>
                <a:lnTo>
                  <a:pt x="2346" y="3816"/>
                </a:lnTo>
                <a:lnTo>
                  <a:pt x="2350" y="3840"/>
                </a:lnTo>
                <a:lnTo>
                  <a:pt x="2356" y="3862"/>
                </a:lnTo>
                <a:lnTo>
                  <a:pt x="2364" y="3882"/>
                </a:lnTo>
                <a:lnTo>
                  <a:pt x="2376" y="3902"/>
                </a:lnTo>
                <a:lnTo>
                  <a:pt x="2388" y="3922"/>
                </a:lnTo>
                <a:lnTo>
                  <a:pt x="2402" y="3940"/>
                </a:lnTo>
                <a:lnTo>
                  <a:pt x="2418" y="3956"/>
                </a:lnTo>
                <a:lnTo>
                  <a:pt x="2436" y="3972"/>
                </a:lnTo>
                <a:lnTo>
                  <a:pt x="2454" y="3984"/>
                </a:lnTo>
                <a:lnTo>
                  <a:pt x="2476" y="3996"/>
                </a:lnTo>
                <a:lnTo>
                  <a:pt x="2496" y="4006"/>
                </a:lnTo>
                <a:lnTo>
                  <a:pt x="2520" y="4014"/>
                </a:lnTo>
                <a:lnTo>
                  <a:pt x="2544" y="4020"/>
                </a:lnTo>
                <a:lnTo>
                  <a:pt x="2568" y="4022"/>
                </a:lnTo>
                <a:lnTo>
                  <a:pt x="2594" y="4024"/>
                </a:lnTo>
                <a:lnTo>
                  <a:pt x="3394" y="4024"/>
                </a:lnTo>
                <a:lnTo>
                  <a:pt x="3394" y="4024"/>
                </a:lnTo>
                <a:lnTo>
                  <a:pt x="3420" y="4022"/>
                </a:lnTo>
                <a:lnTo>
                  <a:pt x="3444" y="4020"/>
                </a:lnTo>
                <a:lnTo>
                  <a:pt x="3468" y="4014"/>
                </a:lnTo>
                <a:lnTo>
                  <a:pt x="3492" y="4006"/>
                </a:lnTo>
                <a:lnTo>
                  <a:pt x="3514" y="3996"/>
                </a:lnTo>
                <a:lnTo>
                  <a:pt x="3534" y="3984"/>
                </a:lnTo>
                <a:lnTo>
                  <a:pt x="3552" y="3972"/>
                </a:lnTo>
                <a:lnTo>
                  <a:pt x="3570" y="3956"/>
                </a:lnTo>
                <a:lnTo>
                  <a:pt x="3586" y="3940"/>
                </a:lnTo>
                <a:lnTo>
                  <a:pt x="3600" y="3922"/>
                </a:lnTo>
                <a:lnTo>
                  <a:pt x="3612" y="3902"/>
                </a:lnTo>
                <a:lnTo>
                  <a:pt x="3624" y="3882"/>
                </a:lnTo>
                <a:lnTo>
                  <a:pt x="3632" y="3862"/>
                </a:lnTo>
                <a:lnTo>
                  <a:pt x="3638" y="3840"/>
                </a:lnTo>
                <a:lnTo>
                  <a:pt x="3642" y="3816"/>
                </a:lnTo>
                <a:lnTo>
                  <a:pt x="3642" y="3794"/>
                </a:lnTo>
                <a:lnTo>
                  <a:pt x="3642" y="2194"/>
                </a:lnTo>
                <a:lnTo>
                  <a:pt x="3646" y="2192"/>
                </a:lnTo>
                <a:lnTo>
                  <a:pt x="3646" y="2192"/>
                </a:lnTo>
                <a:lnTo>
                  <a:pt x="3654" y="2186"/>
                </a:lnTo>
                <a:lnTo>
                  <a:pt x="3662" y="2184"/>
                </a:lnTo>
                <a:lnTo>
                  <a:pt x="3672" y="2182"/>
                </a:lnTo>
                <a:lnTo>
                  <a:pt x="3672" y="2182"/>
                </a:lnTo>
                <a:lnTo>
                  <a:pt x="3692" y="2182"/>
                </a:lnTo>
                <a:lnTo>
                  <a:pt x="3710" y="2180"/>
                </a:lnTo>
                <a:lnTo>
                  <a:pt x="3728" y="2176"/>
                </a:lnTo>
                <a:lnTo>
                  <a:pt x="3746" y="2172"/>
                </a:lnTo>
                <a:lnTo>
                  <a:pt x="3764" y="2166"/>
                </a:lnTo>
                <a:lnTo>
                  <a:pt x="3782" y="2160"/>
                </a:lnTo>
                <a:lnTo>
                  <a:pt x="3798" y="2152"/>
                </a:lnTo>
                <a:lnTo>
                  <a:pt x="3812" y="2142"/>
                </a:lnTo>
                <a:lnTo>
                  <a:pt x="3828" y="2132"/>
                </a:lnTo>
                <a:lnTo>
                  <a:pt x="3842" y="2120"/>
                </a:lnTo>
                <a:lnTo>
                  <a:pt x="3854" y="2108"/>
                </a:lnTo>
                <a:lnTo>
                  <a:pt x="3866" y="2096"/>
                </a:lnTo>
                <a:lnTo>
                  <a:pt x="3878" y="2082"/>
                </a:lnTo>
                <a:lnTo>
                  <a:pt x="3888" y="2066"/>
                </a:lnTo>
                <a:lnTo>
                  <a:pt x="3896" y="2052"/>
                </a:lnTo>
                <a:lnTo>
                  <a:pt x="3904" y="2034"/>
                </a:lnTo>
                <a:lnTo>
                  <a:pt x="3904" y="2034"/>
                </a:lnTo>
                <a:lnTo>
                  <a:pt x="3910" y="2020"/>
                </a:lnTo>
                <a:lnTo>
                  <a:pt x="3914" y="2004"/>
                </a:lnTo>
                <a:lnTo>
                  <a:pt x="3918" y="1988"/>
                </a:lnTo>
                <a:lnTo>
                  <a:pt x="3920" y="1972"/>
                </a:lnTo>
                <a:lnTo>
                  <a:pt x="3920" y="1940"/>
                </a:lnTo>
                <a:lnTo>
                  <a:pt x="3916" y="1908"/>
                </a:lnTo>
                <a:lnTo>
                  <a:pt x="3908" y="1878"/>
                </a:lnTo>
                <a:lnTo>
                  <a:pt x="3894" y="1848"/>
                </a:lnTo>
                <a:lnTo>
                  <a:pt x="3876" y="1820"/>
                </a:lnTo>
                <a:lnTo>
                  <a:pt x="3866" y="1808"/>
                </a:lnTo>
                <a:lnTo>
                  <a:pt x="3854" y="1794"/>
                </a:lnTo>
                <a:lnTo>
                  <a:pt x="3854" y="1794"/>
                </a:lnTo>
                <a:close/>
                <a:moveTo>
                  <a:pt x="3672" y="1950"/>
                </a:moveTo>
                <a:lnTo>
                  <a:pt x="3672" y="1950"/>
                </a:lnTo>
                <a:lnTo>
                  <a:pt x="3646" y="1950"/>
                </a:lnTo>
                <a:lnTo>
                  <a:pt x="3618" y="1954"/>
                </a:lnTo>
                <a:lnTo>
                  <a:pt x="3592" y="1960"/>
                </a:lnTo>
                <a:lnTo>
                  <a:pt x="3568" y="1970"/>
                </a:lnTo>
                <a:lnTo>
                  <a:pt x="3544" y="1980"/>
                </a:lnTo>
                <a:lnTo>
                  <a:pt x="3520" y="1994"/>
                </a:lnTo>
                <a:lnTo>
                  <a:pt x="3500" y="2010"/>
                </a:lnTo>
                <a:lnTo>
                  <a:pt x="3480" y="2028"/>
                </a:lnTo>
                <a:lnTo>
                  <a:pt x="3480" y="2028"/>
                </a:lnTo>
                <a:lnTo>
                  <a:pt x="3464" y="2044"/>
                </a:lnTo>
                <a:lnTo>
                  <a:pt x="3450" y="2062"/>
                </a:lnTo>
                <a:lnTo>
                  <a:pt x="3438" y="2082"/>
                </a:lnTo>
                <a:lnTo>
                  <a:pt x="3428" y="2104"/>
                </a:lnTo>
                <a:lnTo>
                  <a:pt x="3420" y="2126"/>
                </a:lnTo>
                <a:lnTo>
                  <a:pt x="3414" y="2148"/>
                </a:lnTo>
                <a:lnTo>
                  <a:pt x="3410" y="2170"/>
                </a:lnTo>
                <a:lnTo>
                  <a:pt x="3410" y="2194"/>
                </a:lnTo>
                <a:lnTo>
                  <a:pt x="3410" y="3786"/>
                </a:lnTo>
                <a:lnTo>
                  <a:pt x="3410" y="3786"/>
                </a:lnTo>
                <a:lnTo>
                  <a:pt x="3404" y="3790"/>
                </a:lnTo>
                <a:lnTo>
                  <a:pt x="3394" y="3790"/>
                </a:lnTo>
                <a:lnTo>
                  <a:pt x="2594" y="3790"/>
                </a:lnTo>
                <a:lnTo>
                  <a:pt x="2594" y="3790"/>
                </a:lnTo>
                <a:lnTo>
                  <a:pt x="2584" y="3790"/>
                </a:lnTo>
                <a:lnTo>
                  <a:pt x="2578" y="3786"/>
                </a:lnTo>
                <a:lnTo>
                  <a:pt x="2578" y="2817"/>
                </a:lnTo>
                <a:lnTo>
                  <a:pt x="2578" y="2817"/>
                </a:lnTo>
                <a:lnTo>
                  <a:pt x="2578" y="2793"/>
                </a:lnTo>
                <a:lnTo>
                  <a:pt x="2574" y="2771"/>
                </a:lnTo>
                <a:lnTo>
                  <a:pt x="2568" y="2749"/>
                </a:lnTo>
                <a:lnTo>
                  <a:pt x="2560" y="2729"/>
                </a:lnTo>
                <a:lnTo>
                  <a:pt x="2552" y="2707"/>
                </a:lnTo>
                <a:lnTo>
                  <a:pt x="2540" y="2689"/>
                </a:lnTo>
                <a:lnTo>
                  <a:pt x="2526" y="2669"/>
                </a:lnTo>
                <a:lnTo>
                  <a:pt x="2512" y="2653"/>
                </a:lnTo>
                <a:lnTo>
                  <a:pt x="2512" y="2653"/>
                </a:lnTo>
                <a:lnTo>
                  <a:pt x="2508" y="2647"/>
                </a:lnTo>
                <a:lnTo>
                  <a:pt x="2508" y="2647"/>
                </a:lnTo>
                <a:lnTo>
                  <a:pt x="2488" y="2631"/>
                </a:lnTo>
                <a:lnTo>
                  <a:pt x="2466" y="2615"/>
                </a:lnTo>
                <a:lnTo>
                  <a:pt x="2444" y="2603"/>
                </a:lnTo>
                <a:lnTo>
                  <a:pt x="2420" y="2591"/>
                </a:lnTo>
                <a:lnTo>
                  <a:pt x="2396" y="2583"/>
                </a:lnTo>
                <a:lnTo>
                  <a:pt x="2370" y="2577"/>
                </a:lnTo>
                <a:lnTo>
                  <a:pt x="2342" y="2573"/>
                </a:lnTo>
                <a:lnTo>
                  <a:pt x="2316" y="2571"/>
                </a:lnTo>
                <a:lnTo>
                  <a:pt x="1604" y="2571"/>
                </a:lnTo>
                <a:lnTo>
                  <a:pt x="1604" y="2571"/>
                </a:lnTo>
                <a:lnTo>
                  <a:pt x="1578" y="2573"/>
                </a:lnTo>
                <a:lnTo>
                  <a:pt x="1552" y="2575"/>
                </a:lnTo>
                <a:lnTo>
                  <a:pt x="1526" y="2581"/>
                </a:lnTo>
                <a:lnTo>
                  <a:pt x="1502" y="2591"/>
                </a:lnTo>
                <a:lnTo>
                  <a:pt x="1478" y="2601"/>
                </a:lnTo>
                <a:lnTo>
                  <a:pt x="1456" y="2613"/>
                </a:lnTo>
                <a:lnTo>
                  <a:pt x="1436" y="2627"/>
                </a:lnTo>
                <a:lnTo>
                  <a:pt x="1416" y="2645"/>
                </a:lnTo>
                <a:lnTo>
                  <a:pt x="1416" y="2645"/>
                </a:lnTo>
                <a:lnTo>
                  <a:pt x="1410" y="2651"/>
                </a:lnTo>
                <a:lnTo>
                  <a:pt x="1410" y="2651"/>
                </a:lnTo>
                <a:lnTo>
                  <a:pt x="1394" y="2669"/>
                </a:lnTo>
                <a:lnTo>
                  <a:pt x="1380" y="2687"/>
                </a:lnTo>
                <a:lnTo>
                  <a:pt x="1368" y="2707"/>
                </a:lnTo>
                <a:lnTo>
                  <a:pt x="1358" y="2727"/>
                </a:lnTo>
                <a:lnTo>
                  <a:pt x="1352" y="2749"/>
                </a:lnTo>
                <a:lnTo>
                  <a:pt x="1346" y="2771"/>
                </a:lnTo>
                <a:lnTo>
                  <a:pt x="1342" y="2793"/>
                </a:lnTo>
                <a:lnTo>
                  <a:pt x="1342" y="2817"/>
                </a:lnTo>
                <a:lnTo>
                  <a:pt x="1342" y="3786"/>
                </a:lnTo>
                <a:lnTo>
                  <a:pt x="1342" y="3786"/>
                </a:lnTo>
                <a:lnTo>
                  <a:pt x="1336" y="3790"/>
                </a:lnTo>
                <a:lnTo>
                  <a:pt x="1326" y="3790"/>
                </a:lnTo>
                <a:lnTo>
                  <a:pt x="524" y="3790"/>
                </a:lnTo>
                <a:lnTo>
                  <a:pt x="524" y="3790"/>
                </a:lnTo>
                <a:lnTo>
                  <a:pt x="516" y="3790"/>
                </a:lnTo>
                <a:lnTo>
                  <a:pt x="510" y="3786"/>
                </a:lnTo>
                <a:lnTo>
                  <a:pt x="510" y="2194"/>
                </a:lnTo>
                <a:lnTo>
                  <a:pt x="510" y="2194"/>
                </a:lnTo>
                <a:lnTo>
                  <a:pt x="508" y="2172"/>
                </a:lnTo>
                <a:lnTo>
                  <a:pt x="506" y="2148"/>
                </a:lnTo>
                <a:lnTo>
                  <a:pt x="500" y="2126"/>
                </a:lnTo>
                <a:lnTo>
                  <a:pt x="492" y="2106"/>
                </a:lnTo>
                <a:lnTo>
                  <a:pt x="482" y="2084"/>
                </a:lnTo>
                <a:lnTo>
                  <a:pt x="470" y="2066"/>
                </a:lnTo>
                <a:lnTo>
                  <a:pt x="456" y="2046"/>
                </a:lnTo>
                <a:lnTo>
                  <a:pt x="442" y="2030"/>
                </a:lnTo>
                <a:lnTo>
                  <a:pt x="442" y="2030"/>
                </a:lnTo>
                <a:lnTo>
                  <a:pt x="422" y="2012"/>
                </a:lnTo>
                <a:lnTo>
                  <a:pt x="402" y="1996"/>
                </a:lnTo>
                <a:lnTo>
                  <a:pt x="378" y="1982"/>
                </a:lnTo>
                <a:lnTo>
                  <a:pt x="354" y="1970"/>
                </a:lnTo>
                <a:lnTo>
                  <a:pt x="328" y="1962"/>
                </a:lnTo>
                <a:lnTo>
                  <a:pt x="302" y="1954"/>
                </a:lnTo>
                <a:lnTo>
                  <a:pt x="276" y="1950"/>
                </a:lnTo>
                <a:lnTo>
                  <a:pt x="248" y="1950"/>
                </a:lnTo>
                <a:lnTo>
                  <a:pt x="248" y="1950"/>
                </a:lnTo>
                <a:lnTo>
                  <a:pt x="242" y="1948"/>
                </a:lnTo>
                <a:lnTo>
                  <a:pt x="1944" y="238"/>
                </a:lnTo>
                <a:lnTo>
                  <a:pt x="1944" y="238"/>
                </a:lnTo>
                <a:lnTo>
                  <a:pt x="1948" y="236"/>
                </a:lnTo>
                <a:lnTo>
                  <a:pt x="1960" y="234"/>
                </a:lnTo>
                <a:lnTo>
                  <a:pt x="1960" y="234"/>
                </a:lnTo>
                <a:lnTo>
                  <a:pt x="1970" y="236"/>
                </a:lnTo>
                <a:lnTo>
                  <a:pt x="1976" y="238"/>
                </a:lnTo>
                <a:lnTo>
                  <a:pt x="3678" y="1948"/>
                </a:lnTo>
                <a:lnTo>
                  <a:pt x="3678" y="1948"/>
                </a:lnTo>
                <a:lnTo>
                  <a:pt x="3672" y="1950"/>
                </a:lnTo>
                <a:lnTo>
                  <a:pt x="3672" y="1950"/>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cxnSp>
        <p:nvCxnSpPr>
          <p:cNvPr id="46" name="Straight Connector 45">
            <a:extLst>
              <a:ext uri="{FF2B5EF4-FFF2-40B4-BE49-F238E27FC236}">
                <a16:creationId xmlns:a16="http://schemas.microsoft.com/office/drawing/2014/main" id="{B8D7AE10-2E9A-444D-85C3-E972FA2CCFBE}"/>
              </a:ext>
            </a:extLst>
          </p:cNvPr>
          <p:cNvCxnSpPr>
            <a:cxnSpLocks/>
          </p:cNvCxnSpPr>
          <p:nvPr/>
        </p:nvCxnSpPr>
        <p:spPr>
          <a:xfrm>
            <a:off x="8962582" y="4190474"/>
            <a:ext cx="0" cy="1670998"/>
          </a:xfrm>
          <a:prstGeom prst="line">
            <a:avLst/>
          </a:prstGeom>
          <a:ln w="19050">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0510352-1663-4F2E-AE83-30AB51F6E740}"/>
              </a:ext>
            </a:extLst>
          </p:cNvPr>
          <p:cNvCxnSpPr>
            <a:cxnSpLocks/>
          </p:cNvCxnSpPr>
          <p:nvPr/>
        </p:nvCxnSpPr>
        <p:spPr>
          <a:xfrm>
            <a:off x="9241946" y="5141852"/>
            <a:ext cx="2436994" cy="0"/>
          </a:xfrm>
          <a:prstGeom prst="line">
            <a:avLst/>
          </a:prstGeom>
          <a:ln w="19050">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B428030B-1FB0-4219-BE10-4C9D786032CB}"/>
              </a:ext>
            </a:extLst>
          </p:cNvPr>
          <p:cNvGrpSpPr/>
          <p:nvPr/>
        </p:nvGrpSpPr>
        <p:grpSpPr>
          <a:xfrm>
            <a:off x="460483" y="5257708"/>
            <a:ext cx="117444" cy="205528"/>
            <a:chOff x="460483" y="5257708"/>
            <a:chExt cx="117444" cy="205528"/>
          </a:xfrm>
        </p:grpSpPr>
        <p:sp>
          <p:nvSpPr>
            <p:cNvPr id="51" name="Freeform 124">
              <a:extLst>
                <a:ext uri="{FF2B5EF4-FFF2-40B4-BE49-F238E27FC236}">
                  <a16:creationId xmlns:a16="http://schemas.microsoft.com/office/drawing/2014/main" id="{8D5AF1D2-236C-486A-BD75-6A6CB76DF3A4}"/>
                </a:ext>
              </a:extLst>
            </p:cNvPr>
            <p:cNvSpPr>
              <a:spLocks/>
            </p:cNvSpPr>
            <p:nvPr/>
          </p:nvSpPr>
          <p:spPr bwMode="auto">
            <a:xfrm>
              <a:off x="460483" y="5297063"/>
              <a:ext cx="117444" cy="166173"/>
            </a:xfrm>
            <a:custGeom>
              <a:avLst/>
              <a:gdLst>
                <a:gd name="T0" fmla="*/ 2184 w 2304"/>
                <a:gd name="T1" fmla="*/ 597 h 3260"/>
                <a:gd name="T2" fmla="*/ 2082 w 2304"/>
                <a:gd name="T3" fmla="*/ 669 h 3260"/>
                <a:gd name="T4" fmla="*/ 1872 w 2304"/>
                <a:gd name="T5" fmla="*/ 821 h 3260"/>
                <a:gd name="T6" fmla="*/ 1790 w 2304"/>
                <a:gd name="T7" fmla="*/ 841 h 3260"/>
                <a:gd name="T8" fmla="*/ 1683 w 2304"/>
                <a:gd name="T9" fmla="*/ 671 h 3260"/>
                <a:gd name="T10" fmla="*/ 1581 w 2304"/>
                <a:gd name="T11" fmla="*/ 381 h 3260"/>
                <a:gd name="T12" fmla="*/ 1547 w 2304"/>
                <a:gd name="T13" fmla="*/ 108 h 3260"/>
                <a:gd name="T14" fmla="*/ 1539 w 2304"/>
                <a:gd name="T15" fmla="*/ 68 h 3260"/>
                <a:gd name="T16" fmla="*/ 1519 w 2304"/>
                <a:gd name="T17" fmla="*/ 36 h 3260"/>
                <a:gd name="T18" fmla="*/ 1489 w 2304"/>
                <a:gd name="T19" fmla="*/ 12 h 3260"/>
                <a:gd name="T20" fmla="*/ 1439 w 2304"/>
                <a:gd name="T21" fmla="*/ 0 h 3260"/>
                <a:gd name="T22" fmla="*/ 1407 w 2304"/>
                <a:gd name="T23" fmla="*/ 4 h 3260"/>
                <a:gd name="T24" fmla="*/ 1395 w 2304"/>
                <a:gd name="T25" fmla="*/ 8 h 3260"/>
                <a:gd name="T26" fmla="*/ 1075 w 2304"/>
                <a:gd name="T27" fmla="*/ 168 h 3260"/>
                <a:gd name="T28" fmla="*/ 805 w 2304"/>
                <a:gd name="T29" fmla="*/ 369 h 3260"/>
                <a:gd name="T30" fmla="*/ 579 w 2304"/>
                <a:gd name="T31" fmla="*/ 617 h 3260"/>
                <a:gd name="T32" fmla="*/ 428 w 2304"/>
                <a:gd name="T33" fmla="*/ 853 h 3260"/>
                <a:gd name="T34" fmla="*/ 440 w 2304"/>
                <a:gd name="T35" fmla="*/ 973 h 3260"/>
                <a:gd name="T36" fmla="*/ 512 w 2304"/>
                <a:gd name="T37" fmla="*/ 1013 h 3260"/>
                <a:gd name="T38" fmla="*/ 579 w 2304"/>
                <a:gd name="T39" fmla="*/ 999 h 3260"/>
                <a:gd name="T40" fmla="*/ 667 w 2304"/>
                <a:gd name="T41" fmla="*/ 871 h 3260"/>
                <a:gd name="T42" fmla="*/ 819 w 2304"/>
                <a:gd name="T43" fmla="*/ 669 h 3260"/>
                <a:gd name="T44" fmla="*/ 1123 w 2304"/>
                <a:gd name="T45" fmla="*/ 395 h 3260"/>
                <a:gd name="T46" fmla="*/ 1197 w 2304"/>
                <a:gd name="T47" fmla="*/ 515 h 3260"/>
                <a:gd name="T48" fmla="*/ 1169 w 2304"/>
                <a:gd name="T49" fmla="*/ 871 h 3260"/>
                <a:gd name="T50" fmla="*/ 1205 w 2304"/>
                <a:gd name="T51" fmla="*/ 1193 h 3260"/>
                <a:gd name="T52" fmla="*/ 1187 w 2304"/>
                <a:gd name="T53" fmla="*/ 1435 h 3260"/>
                <a:gd name="T54" fmla="*/ 1083 w 2304"/>
                <a:gd name="T55" fmla="*/ 1773 h 3260"/>
                <a:gd name="T56" fmla="*/ 909 w 2304"/>
                <a:gd name="T57" fmla="*/ 2073 h 3260"/>
                <a:gd name="T58" fmla="*/ 817 w 2304"/>
                <a:gd name="T59" fmla="*/ 2115 h 3260"/>
                <a:gd name="T60" fmla="*/ 605 w 2304"/>
                <a:gd name="T61" fmla="*/ 1999 h 3260"/>
                <a:gd name="T62" fmla="*/ 448 w 2304"/>
                <a:gd name="T63" fmla="*/ 1863 h 3260"/>
                <a:gd name="T64" fmla="*/ 384 w 2304"/>
                <a:gd name="T65" fmla="*/ 1825 h 3260"/>
                <a:gd name="T66" fmla="*/ 322 w 2304"/>
                <a:gd name="T67" fmla="*/ 1833 h 3260"/>
                <a:gd name="T68" fmla="*/ 0 w 2304"/>
                <a:gd name="T69" fmla="*/ 2288 h 3260"/>
                <a:gd name="T70" fmla="*/ 552 w 2304"/>
                <a:gd name="T71" fmla="*/ 2225 h 3260"/>
                <a:gd name="T72" fmla="*/ 743 w 2304"/>
                <a:gd name="T73" fmla="*/ 2318 h 3260"/>
                <a:gd name="T74" fmla="*/ 899 w 2304"/>
                <a:gd name="T75" fmla="*/ 2336 h 3260"/>
                <a:gd name="T76" fmla="*/ 1029 w 2304"/>
                <a:gd name="T77" fmla="*/ 2272 h 3260"/>
                <a:gd name="T78" fmla="*/ 1219 w 2304"/>
                <a:gd name="T79" fmla="*/ 1989 h 3260"/>
                <a:gd name="T80" fmla="*/ 1393 w 2304"/>
                <a:gd name="T81" fmla="*/ 1853 h 3260"/>
                <a:gd name="T82" fmla="*/ 1487 w 2304"/>
                <a:gd name="T83" fmla="*/ 2338 h 3260"/>
                <a:gd name="T84" fmla="*/ 1479 w 2304"/>
                <a:gd name="T85" fmla="*/ 2604 h 3260"/>
                <a:gd name="T86" fmla="*/ 1417 w 2304"/>
                <a:gd name="T87" fmla="*/ 2896 h 3260"/>
                <a:gd name="T88" fmla="*/ 1333 w 2304"/>
                <a:gd name="T89" fmla="*/ 3120 h 3260"/>
                <a:gd name="T90" fmla="*/ 1339 w 2304"/>
                <a:gd name="T91" fmla="*/ 3198 h 3260"/>
                <a:gd name="T92" fmla="*/ 1387 w 2304"/>
                <a:gd name="T93" fmla="*/ 3246 h 3260"/>
                <a:gd name="T94" fmla="*/ 1964 w 2304"/>
                <a:gd name="T95" fmla="*/ 3042 h 3260"/>
                <a:gd name="T96" fmla="*/ 1663 w 2304"/>
                <a:gd name="T97" fmla="*/ 2826 h 3260"/>
                <a:gd name="T98" fmla="*/ 1707 w 2304"/>
                <a:gd name="T99" fmla="*/ 2526 h 3260"/>
                <a:gd name="T100" fmla="*/ 1689 w 2304"/>
                <a:gd name="T101" fmla="*/ 2165 h 3260"/>
                <a:gd name="T102" fmla="*/ 1543 w 2304"/>
                <a:gd name="T103" fmla="*/ 1597 h 3260"/>
                <a:gd name="T104" fmla="*/ 1423 w 2304"/>
                <a:gd name="T105" fmla="*/ 1171 h 3260"/>
                <a:gd name="T106" fmla="*/ 1387 w 2304"/>
                <a:gd name="T107" fmla="*/ 783 h 3260"/>
                <a:gd name="T108" fmla="*/ 1447 w 2304"/>
                <a:gd name="T109" fmla="*/ 679 h 3260"/>
                <a:gd name="T110" fmla="*/ 1615 w 2304"/>
                <a:gd name="T111" fmla="*/ 973 h 3260"/>
                <a:gd name="T112" fmla="*/ 1719 w 2304"/>
                <a:gd name="T113" fmla="*/ 1047 h 3260"/>
                <a:gd name="T114" fmla="*/ 1800 w 2304"/>
                <a:gd name="T115" fmla="*/ 1061 h 3260"/>
                <a:gd name="T116" fmla="*/ 1990 w 2304"/>
                <a:gd name="T117" fmla="*/ 1007 h 3260"/>
                <a:gd name="T118" fmla="*/ 2212 w 2304"/>
                <a:gd name="T119" fmla="*/ 845 h 3260"/>
                <a:gd name="T120" fmla="*/ 2304 w 2304"/>
                <a:gd name="T121" fmla="*/ 717 h 3260"/>
                <a:gd name="T122" fmla="*/ 2264 w 2304"/>
                <a:gd name="T123" fmla="*/ 623 h 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 h="3260">
                  <a:moveTo>
                    <a:pt x="2264" y="623"/>
                  </a:moveTo>
                  <a:lnTo>
                    <a:pt x="2264" y="623"/>
                  </a:lnTo>
                  <a:lnTo>
                    <a:pt x="2246" y="609"/>
                  </a:lnTo>
                  <a:lnTo>
                    <a:pt x="2226" y="601"/>
                  </a:lnTo>
                  <a:lnTo>
                    <a:pt x="2206" y="597"/>
                  </a:lnTo>
                  <a:lnTo>
                    <a:pt x="2184" y="597"/>
                  </a:lnTo>
                  <a:lnTo>
                    <a:pt x="2164" y="601"/>
                  </a:lnTo>
                  <a:lnTo>
                    <a:pt x="2144" y="609"/>
                  </a:lnTo>
                  <a:lnTo>
                    <a:pt x="2126" y="621"/>
                  </a:lnTo>
                  <a:lnTo>
                    <a:pt x="2110" y="637"/>
                  </a:lnTo>
                  <a:lnTo>
                    <a:pt x="2110" y="637"/>
                  </a:lnTo>
                  <a:lnTo>
                    <a:pt x="2082" y="669"/>
                  </a:lnTo>
                  <a:lnTo>
                    <a:pt x="2046" y="703"/>
                  </a:lnTo>
                  <a:lnTo>
                    <a:pt x="2004" y="737"/>
                  </a:lnTo>
                  <a:lnTo>
                    <a:pt x="1960" y="769"/>
                  </a:lnTo>
                  <a:lnTo>
                    <a:pt x="1916" y="799"/>
                  </a:lnTo>
                  <a:lnTo>
                    <a:pt x="1894" y="811"/>
                  </a:lnTo>
                  <a:lnTo>
                    <a:pt x="1872" y="821"/>
                  </a:lnTo>
                  <a:lnTo>
                    <a:pt x="1852" y="829"/>
                  </a:lnTo>
                  <a:lnTo>
                    <a:pt x="1834" y="837"/>
                  </a:lnTo>
                  <a:lnTo>
                    <a:pt x="1816" y="841"/>
                  </a:lnTo>
                  <a:lnTo>
                    <a:pt x="1800" y="841"/>
                  </a:lnTo>
                  <a:lnTo>
                    <a:pt x="1800" y="841"/>
                  </a:lnTo>
                  <a:lnTo>
                    <a:pt x="1790" y="841"/>
                  </a:lnTo>
                  <a:lnTo>
                    <a:pt x="1786" y="837"/>
                  </a:lnTo>
                  <a:lnTo>
                    <a:pt x="1786" y="837"/>
                  </a:lnTo>
                  <a:lnTo>
                    <a:pt x="1758" y="799"/>
                  </a:lnTo>
                  <a:lnTo>
                    <a:pt x="1730" y="759"/>
                  </a:lnTo>
                  <a:lnTo>
                    <a:pt x="1707" y="715"/>
                  </a:lnTo>
                  <a:lnTo>
                    <a:pt x="1683" y="671"/>
                  </a:lnTo>
                  <a:lnTo>
                    <a:pt x="1661" y="623"/>
                  </a:lnTo>
                  <a:lnTo>
                    <a:pt x="1643" y="577"/>
                  </a:lnTo>
                  <a:lnTo>
                    <a:pt x="1625" y="527"/>
                  </a:lnTo>
                  <a:lnTo>
                    <a:pt x="1609" y="479"/>
                  </a:lnTo>
                  <a:lnTo>
                    <a:pt x="1595" y="429"/>
                  </a:lnTo>
                  <a:lnTo>
                    <a:pt x="1581" y="381"/>
                  </a:lnTo>
                  <a:lnTo>
                    <a:pt x="1571" y="331"/>
                  </a:lnTo>
                  <a:lnTo>
                    <a:pt x="1563" y="285"/>
                  </a:lnTo>
                  <a:lnTo>
                    <a:pt x="1557" y="237"/>
                  </a:lnTo>
                  <a:lnTo>
                    <a:pt x="1551" y="194"/>
                  </a:lnTo>
                  <a:lnTo>
                    <a:pt x="1549" y="150"/>
                  </a:lnTo>
                  <a:lnTo>
                    <a:pt x="1547" y="108"/>
                  </a:lnTo>
                  <a:lnTo>
                    <a:pt x="1547" y="108"/>
                  </a:lnTo>
                  <a:lnTo>
                    <a:pt x="1545" y="98"/>
                  </a:lnTo>
                  <a:lnTo>
                    <a:pt x="1543" y="88"/>
                  </a:lnTo>
                  <a:lnTo>
                    <a:pt x="1543" y="88"/>
                  </a:lnTo>
                  <a:lnTo>
                    <a:pt x="1541" y="78"/>
                  </a:lnTo>
                  <a:lnTo>
                    <a:pt x="1539" y="68"/>
                  </a:lnTo>
                  <a:lnTo>
                    <a:pt x="1539" y="68"/>
                  </a:lnTo>
                  <a:lnTo>
                    <a:pt x="1539" y="68"/>
                  </a:lnTo>
                  <a:lnTo>
                    <a:pt x="1539" y="68"/>
                  </a:lnTo>
                  <a:lnTo>
                    <a:pt x="1531" y="50"/>
                  </a:lnTo>
                  <a:lnTo>
                    <a:pt x="1519" y="36"/>
                  </a:lnTo>
                  <a:lnTo>
                    <a:pt x="1519" y="36"/>
                  </a:lnTo>
                  <a:lnTo>
                    <a:pt x="1515" y="32"/>
                  </a:lnTo>
                  <a:lnTo>
                    <a:pt x="1515" y="32"/>
                  </a:lnTo>
                  <a:lnTo>
                    <a:pt x="1507" y="24"/>
                  </a:lnTo>
                  <a:lnTo>
                    <a:pt x="1497" y="18"/>
                  </a:lnTo>
                  <a:lnTo>
                    <a:pt x="1497" y="18"/>
                  </a:lnTo>
                  <a:lnTo>
                    <a:pt x="1489" y="12"/>
                  </a:lnTo>
                  <a:lnTo>
                    <a:pt x="1481" y="8"/>
                  </a:lnTo>
                  <a:lnTo>
                    <a:pt x="1481" y="8"/>
                  </a:lnTo>
                  <a:lnTo>
                    <a:pt x="1475" y="6"/>
                  </a:lnTo>
                  <a:lnTo>
                    <a:pt x="1475" y="6"/>
                  </a:lnTo>
                  <a:lnTo>
                    <a:pt x="1457" y="2"/>
                  </a:lnTo>
                  <a:lnTo>
                    <a:pt x="1439" y="0"/>
                  </a:lnTo>
                  <a:lnTo>
                    <a:pt x="1439" y="0"/>
                  </a:lnTo>
                  <a:lnTo>
                    <a:pt x="1439" y="0"/>
                  </a:lnTo>
                  <a:lnTo>
                    <a:pt x="1427" y="0"/>
                  </a:lnTo>
                  <a:lnTo>
                    <a:pt x="1417" y="4"/>
                  </a:lnTo>
                  <a:lnTo>
                    <a:pt x="1417" y="4"/>
                  </a:lnTo>
                  <a:lnTo>
                    <a:pt x="1407" y="4"/>
                  </a:lnTo>
                  <a:lnTo>
                    <a:pt x="1397" y="8"/>
                  </a:lnTo>
                  <a:lnTo>
                    <a:pt x="1397" y="8"/>
                  </a:lnTo>
                  <a:lnTo>
                    <a:pt x="1397" y="8"/>
                  </a:lnTo>
                  <a:lnTo>
                    <a:pt x="1397" y="8"/>
                  </a:lnTo>
                  <a:lnTo>
                    <a:pt x="1395" y="8"/>
                  </a:lnTo>
                  <a:lnTo>
                    <a:pt x="1395" y="8"/>
                  </a:lnTo>
                  <a:lnTo>
                    <a:pt x="1337" y="32"/>
                  </a:lnTo>
                  <a:lnTo>
                    <a:pt x="1283" y="58"/>
                  </a:lnTo>
                  <a:lnTo>
                    <a:pt x="1229" y="84"/>
                  </a:lnTo>
                  <a:lnTo>
                    <a:pt x="1175" y="110"/>
                  </a:lnTo>
                  <a:lnTo>
                    <a:pt x="1125" y="138"/>
                  </a:lnTo>
                  <a:lnTo>
                    <a:pt x="1075" y="168"/>
                  </a:lnTo>
                  <a:lnTo>
                    <a:pt x="1027" y="198"/>
                  </a:lnTo>
                  <a:lnTo>
                    <a:pt x="979" y="230"/>
                  </a:lnTo>
                  <a:lnTo>
                    <a:pt x="935" y="263"/>
                  </a:lnTo>
                  <a:lnTo>
                    <a:pt x="891" y="297"/>
                  </a:lnTo>
                  <a:lnTo>
                    <a:pt x="847" y="331"/>
                  </a:lnTo>
                  <a:lnTo>
                    <a:pt x="805" y="369"/>
                  </a:lnTo>
                  <a:lnTo>
                    <a:pt x="765" y="407"/>
                  </a:lnTo>
                  <a:lnTo>
                    <a:pt x="727" y="445"/>
                  </a:lnTo>
                  <a:lnTo>
                    <a:pt x="689" y="485"/>
                  </a:lnTo>
                  <a:lnTo>
                    <a:pt x="653" y="527"/>
                  </a:lnTo>
                  <a:lnTo>
                    <a:pt x="653" y="527"/>
                  </a:lnTo>
                  <a:lnTo>
                    <a:pt x="579" y="617"/>
                  </a:lnTo>
                  <a:lnTo>
                    <a:pt x="552" y="653"/>
                  </a:lnTo>
                  <a:lnTo>
                    <a:pt x="526" y="687"/>
                  </a:lnTo>
                  <a:lnTo>
                    <a:pt x="504" y="721"/>
                  </a:lnTo>
                  <a:lnTo>
                    <a:pt x="480" y="759"/>
                  </a:lnTo>
                  <a:lnTo>
                    <a:pt x="428" y="853"/>
                  </a:lnTo>
                  <a:lnTo>
                    <a:pt x="428" y="853"/>
                  </a:lnTo>
                  <a:lnTo>
                    <a:pt x="420" y="873"/>
                  </a:lnTo>
                  <a:lnTo>
                    <a:pt x="416" y="895"/>
                  </a:lnTo>
                  <a:lnTo>
                    <a:pt x="416" y="915"/>
                  </a:lnTo>
                  <a:lnTo>
                    <a:pt x="420" y="937"/>
                  </a:lnTo>
                  <a:lnTo>
                    <a:pt x="428" y="955"/>
                  </a:lnTo>
                  <a:lnTo>
                    <a:pt x="440" y="973"/>
                  </a:lnTo>
                  <a:lnTo>
                    <a:pt x="454" y="989"/>
                  </a:lnTo>
                  <a:lnTo>
                    <a:pt x="472" y="1001"/>
                  </a:lnTo>
                  <a:lnTo>
                    <a:pt x="472" y="1001"/>
                  </a:lnTo>
                  <a:lnTo>
                    <a:pt x="486" y="1007"/>
                  </a:lnTo>
                  <a:lnTo>
                    <a:pt x="498" y="1011"/>
                  </a:lnTo>
                  <a:lnTo>
                    <a:pt x="512" y="1013"/>
                  </a:lnTo>
                  <a:lnTo>
                    <a:pt x="524" y="1015"/>
                  </a:lnTo>
                  <a:lnTo>
                    <a:pt x="524" y="1015"/>
                  </a:lnTo>
                  <a:lnTo>
                    <a:pt x="538" y="1013"/>
                  </a:lnTo>
                  <a:lnTo>
                    <a:pt x="554" y="1011"/>
                  </a:lnTo>
                  <a:lnTo>
                    <a:pt x="566" y="1005"/>
                  </a:lnTo>
                  <a:lnTo>
                    <a:pt x="579" y="999"/>
                  </a:lnTo>
                  <a:lnTo>
                    <a:pt x="591" y="991"/>
                  </a:lnTo>
                  <a:lnTo>
                    <a:pt x="601" y="981"/>
                  </a:lnTo>
                  <a:lnTo>
                    <a:pt x="611" y="969"/>
                  </a:lnTo>
                  <a:lnTo>
                    <a:pt x="619" y="957"/>
                  </a:lnTo>
                  <a:lnTo>
                    <a:pt x="619" y="957"/>
                  </a:lnTo>
                  <a:lnTo>
                    <a:pt x="667" y="871"/>
                  </a:lnTo>
                  <a:lnTo>
                    <a:pt x="687" y="839"/>
                  </a:lnTo>
                  <a:lnTo>
                    <a:pt x="707" y="809"/>
                  </a:lnTo>
                  <a:lnTo>
                    <a:pt x="727" y="781"/>
                  </a:lnTo>
                  <a:lnTo>
                    <a:pt x="753" y="749"/>
                  </a:lnTo>
                  <a:lnTo>
                    <a:pt x="819" y="669"/>
                  </a:lnTo>
                  <a:lnTo>
                    <a:pt x="819" y="669"/>
                  </a:lnTo>
                  <a:lnTo>
                    <a:pt x="865" y="617"/>
                  </a:lnTo>
                  <a:lnTo>
                    <a:pt x="913" y="569"/>
                  </a:lnTo>
                  <a:lnTo>
                    <a:pt x="961" y="523"/>
                  </a:lnTo>
                  <a:lnTo>
                    <a:pt x="1013" y="477"/>
                  </a:lnTo>
                  <a:lnTo>
                    <a:pt x="1067" y="435"/>
                  </a:lnTo>
                  <a:lnTo>
                    <a:pt x="1123" y="395"/>
                  </a:lnTo>
                  <a:lnTo>
                    <a:pt x="1183" y="357"/>
                  </a:lnTo>
                  <a:lnTo>
                    <a:pt x="1243" y="321"/>
                  </a:lnTo>
                  <a:lnTo>
                    <a:pt x="1243" y="321"/>
                  </a:lnTo>
                  <a:lnTo>
                    <a:pt x="1225" y="387"/>
                  </a:lnTo>
                  <a:lnTo>
                    <a:pt x="1209" y="453"/>
                  </a:lnTo>
                  <a:lnTo>
                    <a:pt x="1197" y="515"/>
                  </a:lnTo>
                  <a:lnTo>
                    <a:pt x="1187" y="577"/>
                  </a:lnTo>
                  <a:lnTo>
                    <a:pt x="1179" y="639"/>
                  </a:lnTo>
                  <a:lnTo>
                    <a:pt x="1173" y="697"/>
                  </a:lnTo>
                  <a:lnTo>
                    <a:pt x="1169" y="757"/>
                  </a:lnTo>
                  <a:lnTo>
                    <a:pt x="1167" y="815"/>
                  </a:lnTo>
                  <a:lnTo>
                    <a:pt x="1169" y="871"/>
                  </a:lnTo>
                  <a:lnTo>
                    <a:pt x="1171" y="927"/>
                  </a:lnTo>
                  <a:lnTo>
                    <a:pt x="1175" y="981"/>
                  </a:lnTo>
                  <a:lnTo>
                    <a:pt x="1181" y="1035"/>
                  </a:lnTo>
                  <a:lnTo>
                    <a:pt x="1187" y="1089"/>
                  </a:lnTo>
                  <a:lnTo>
                    <a:pt x="1195" y="1141"/>
                  </a:lnTo>
                  <a:lnTo>
                    <a:pt x="1205" y="1193"/>
                  </a:lnTo>
                  <a:lnTo>
                    <a:pt x="1215" y="1245"/>
                  </a:lnTo>
                  <a:lnTo>
                    <a:pt x="1215" y="1245"/>
                  </a:lnTo>
                  <a:lnTo>
                    <a:pt x="1215" y="1245"/>
                  </a:lnTo>
                  <a:lnTo>
                    <a:pt x="1207" y="1309"/>
                  </a:lnTo>
                  <a:lnTo>
                    <a:pt x="1197" y="1373"/>
                  </a:lnTo>
                  <a:lnTo>
                    <a:pt x="1187" y="1435"/>
                  </a:lnTo>
                  <a:lnTo>
                    <a:pt x="1173" y="1495"/>
                  </a:lnTo>
                  <a:lnTo>
                    <a:pt x="1159" y="1553"/>
                  </a:lnTo>
                  <a:lnTo>
                    <a:pt x="1143" y="1611"/>
                  </a:lnTo>
                  <a:lnTo>
                    <a:pt x="1125" y="1667"/>
                  </a:lnTo>
                  <a:lnTo>
                    <a:pt x="1105" y="1721"/>
                  </a:lnTo>
                  <a:lnTo>
                    <a:pt x="1083" y="1773"/>
                  </a:lnTo>
                  <a:lnTo>
                    <a:pt x="1059" y="1825"/>
                  </a:lnTo>
                  <a:lnTo>
                    <a:pt x="1033" y="1877"/>
                  </a:lnTo>
                  <a:lnTo>
                    <a:pt x="1005" y="1927"/>
                  </a:lnTo>
                  <a:lnTo>
                    <a:pt x="975" y="1975"/>
                  </a:lnTo>
                  <a:lnTo>
                    <a:pt x="943" y="2025"/>
                  </a:lnTo>
                  <a:lnTo>
                    <a:pt x="909" y="2073"/>
                  </a:lnTo>
                  <a:lnTo>
                    <a:pt x="873" y="2119"/>
                  </a:lnTo>
                  <a:lnTo>
                    <a:pt x="873" y="2119"/>
                  </a:lnTo>
                  <a:lnTo>
                    <a:pt x="867" y="2121"/>
                  </a:lnTo>
                  <a:lnTo>
                    <a:pt x="859" y="2121"/>
                  </a:lnTo>
                  <a:lnTo>
                    <a:pt x="841" y="2121"/>
                  </a:lnTo>
                  <a:lnTo>
                    <a:pt x="817" y="2115"/>
                  </a:lnTo>
                  <a:lnTo>
                    <a:pt x="793" y="2105"/>
                  </a:lnTo>
                  <a:lnTo>
                    <a:pt x="765" y="2093"/>
                  </a:lnTo>
                  <a:lnTo>
                    <a:pt x="735" y="2077"/>
                  </a:lnTo>
                  <a:lnTo>
                    <a:pt x="703" y="2061"/>
                  </a:lnTo>
                  <a:lnTo>
                    <a:pt x="671" y="2041"/>
                  </a:lnTo>
                  <a:lnTo>
                    <a:pt x="605" y="1999"/>
                  </a:lnTo>
                  <a:lnTo>
                    <a:pt x="544" y="1953"/>
                  </a:lnTo>
                  <a:lnTo>
                    <a:pt x="516" y="1929"/>
                  </a:lnTo>
                  <a:lnTo>
                    <a:pt x="490" y="1907"/>
                  </a:lnTo>
                  <a:lnTo>
                    <a:pt x="468" y="1885"/>
                  </a:lnTo>
                  <a:lnTo>
                    <a:pt x="448" y="1863"/>
                  </a:lnTo>
                  <a:lnTo>
                    <a:pt x="448" y="1863"/>
                  </a:lnTo>
                  <a:lnTo>
                    <a:pt x="440" y="1853"/>
                  </a:lnTo>
                  <a:lnTo>
                    <a:pt x="430" y="1845"/>
                  </a:lnTo>
                  <a:lnTo>
                    <a:pt x="420" y="1839"/>
                  </a:lnTo>
                  <a:lnTo>
                    <a:pt x="408" y="1833"/>
                  </a:lnTo>
                  <a:lnTo>
                    <a:pt x="396" y="1829"/>
                  </a:lnTo>
                  <a:lnTo>
                    <a:pt x="384" y="1825"/>
                  </a:lnTo>
                  <a:lnTo>
                    <a:pt x="372" y="1823"/>
                  </a:lnTo>
                  <a:lnTo>
                    <a:pt x="358" y="1823"/>
                  </a:lnTo>
                  <a:lnTo>
                    <a:pt x="358" y="1823"/>
                  </a:lnTo>
                  <a:lnTo>
                    <a:pt x="346" y="1825"/>
                  </a:lnTo>
                  <a:lnTo>
                    <a:pt x="334" y="1827"/>
                  </a:lnTo>
                  <a:lnTo>
                    <a:pt x="322" y="1833"/>
                  </a:lnTo>
                  <a:lnTo>
                    <a:pt x="310" y="1837"/>
                  </a:lnTo>
                  <a:lnTo>
                    <a:pt x="300" y="1845"/>
                  </a:lnTo>
                  <a:lnTo>
                    <a:pt x="290" y="1853"/>
                  </a:lnTo>
                  <a:lnTo>
                    <a:pt x="280" y="1863"/>
                  </a:lnTo>
                  <a:lnTo>
                    <a:pt x="272" y="1873"/>
                  </a:lnTo>
                  <a:lnTo>
                    <a:pt x="0" y="2288"/>
                  </a:lnTo>
                  <a:lnTo>
                    <a:pt x="184" y="2408"/>
                  </a:lnTo>
                  <a:lnTo>
                    <a:pt x="384" y="2103"/>
                  </a:lnTo>
                  <a:lnTo>
                    <a:pt x="384" y="2103"/>
                  </a:lnTo>
                  <a:lnTo>
                    <a:pt x="434" y="2143"/>
                  </a:lnTo>
                  <a:lnTo>
                    <a:pt x="492" y="2185"/>
                  </a:lnTo>
                  <a:lnTo>
                    <a:pt x="552" y="2225"/>
                  </a:lnTo>
                  <a:lnTo>
                    <a:pt x="583" y="2245"/>
                  </a:lnTo>
                  <a:lnTo>
                    <a:pt x="615" y="2262"/>
                  </a:lnTo>
                  <a:lnTo>
                    <a:pt x="647" y="2278"/>
                  </a:lnTo>
                  <a:lnTo>
                    <a:pt x="679" y="2292"/>
                  </a:lnTo>
                  <a:lnTo>
                    <a:pt x="711" y="2306"/>
                  </a:lnTo>
                  <a:lnTo>
                    <a:pt x="743" y="2318"/>
                  </a:lnTo>
                  <a:lnTo>
                    <a:pt x="775" y="2326"/>
                  </a:lnTo>
                  <a:lnTo>
                    <a:pt x="807" y="2334"/>
                  </a:lnTo>
                  <a:lnTo>
                    <a:pt x="837" y="2338"/>
                  </a:lnTo>
                  <a:lnTo>
                    <a:pt x="867" y="2338"/>
                  </a:lnTo>
                  <a:lnTo>
                    <a:pt x="867" y="2338"/>
                  </a:lnTo>
                  <a:lnTo>
                    <a:pt x="899" y="2336"/>
                  </a:lnTo>
                  <a:lnTo>
                    <a:pt x="929" y="2330"/>
                  </a:lnTo>
                  <a:lnTo>
                    <a:pt x="955" y="2322"/>
                  </a:lnTo>
                  <a:lnTo>
                    <a:pt x="977" y="2312"/>
                  </a:lnTo>
                  <a:lnTo>
                    <a:pt x="997" y="2300"/>
                  </a:lnTo>
                  <a:lnTo>
                    <a:pt x="1013" y="2286"/>
                  </a:lnTo>
                  <a:lnTo>
                    <a:pt x="1029" y="2272"/>
                  </a:lnTo>
                  <a:lnTo>
                    <a:pt x="1041" y="2258"/>
                  </a:lnTo>
                  <a:lnTo>
                    <a:pt x="1041" y="2258"/>
                  </a:lnTo>
                  <a:lnTo>
                    <a:pt x="1091" y="2193"/>
                  </a:lnTo>
                  <a:lnTo>
                    <a:pt x="1137" y="2127"/>
                  </a:lnTo>
                  <a:lnTo>
                    <a:pt x="1179" y="2059"/>
                  </a:lnTo>
                  <a:lnTo>
                    <a:pt x="1219" y="1989"/>
                  </a:lnTo>
                  <a:lnTo>
                    <a:pt x="1255" y="1919"/>
                  </a:lnTo>
                  <a:lnTo>
                    <a:pt x="1289" y="1847"/>
                  </a:lnTo>
                  <a:lnTo>
                    <a:pt x="1317" y="1771"/>
                  </a:lnTo>
                  <a:lnTo>
                    <a:pt x="1345" y="1695"/>
                  </a:lnTo>
                  <a:lnTo>
                    <a:pt x="1345" y="1695"/>
                  </a:lnTo>
                  <a:lnTo>
                    <a:pt x="1393" y="1853"/>
                  </a:lnTo>
                  <a:lnTo>
                    <a:pt x="1415" y="1933"/>
                  </a:lnTo>
                  <a:lnTo>
                    <a:pt x="1435" y="2011"/>
                  </a:lnTo>
                  <a:lnTo>
                    <a:pt x="1453" y="2091"/>
                  </a:lnTo>
                  <a:lnTo>
                    <a:pt x="1467" y="2173"/>
                  </a:lnTo>
                  <a:lnTo>
                    <a:pt x="1479" y="2254"/>
                  </a:lnTo>
                  <a:lnTo>
                    <a:pt x="1487" y="2338"/>
                  </a:lnTo>
                  <a:lnTo>
                    <a:pt x="1489" y="2382"/>
                  </a:lnTo>
                  <a:lnTo>
                    <a:pt x="1489" y="2424"/>
                  </a:lnTo>
                  <a:lnTo>
                    <a:pt x="1489" y="2468"/>
                  </a:lnTo>
                  <a:lnTo>
                    <a:pt x="1487" y="2514"/>
                  </a:lnTo>
                  <a:lnTo>
                    <a:pt x="1483" y="2558"/>
                  </a:lnTo>
                  <a:lnTo>
                    <a:pt x="1479" y="2604"/>
                  </a:lnTo>
                  <a:lnTo>
                    <a:pt x="1473" y="2650"/>
                  </a:lnTo>
                  <a:lnTo>
                    <a:pt x="1465" y="2698"/>
                  </a:lnTo>
                  <a:lnTo>
                    <a:pt x="1455" y="2746"/>
                  </a:lnTo>
                  <a:lnTo>
                    <a:pt x="1445" y="2794"/>
                  </a:lnTo>
                  <a:lnTo>
                    <a:pt x="1431" y="2844"/>
                  </a:lnTo>
                  <a:lnTo>
                    <a:pt x="1417" y="2896"/>
                  </a:lnTo>
                  <a:lnTo>
                    <a:pt x="1401" y="2946"/>
                  </a:lnTo>
                  <a:lnTo>
                    <a:pt x="1381" y="3000"/>
                  </a:lnTo>
                  <a:lnTo>
                    <a:pt x="1361" y="3052"/>
                  </a:lnTo>
                  <a:lnTo>
                    <a:pt x="1337" y="3108"/>
                  </a:lnTo>
                  <a:lnTo>
                    <a:pt x="1337" y="3108"/>
                  </a:lnTo>
                  <a:lnTo>
                    <a:pt x="1333" y="3120"/>
                  </a:lnTo>
                  <a:lnTo>
                    <a:pt x="1331" y="3134"/>
                  </a:lnTo>
                  <a:lnTo>
                    <a:pt x="1329" y="3146"/>
                  </a:lnTo>
                  <a:lnTo>
                    <a:pt x="1329" y="3160"/>
                  </a:lnTo>
                  <a:lnTo>
                    <a:pt x="1331" y="3174"/>
                  </a:lnTo>
                  <a:lnTo>
                    <a:pt x="1335" y="3186"/>
                  </a:lnTo>
                  <a:lnTo>
                    <a:pt x="1339" y="3198"/>
                  </a:lnTo>
                  <a:lnTo>
                    <a:pt x="1347" y="3210"/>
                  </a:lnTo>
                  <a:lnTo>
                    <a:pt x="1347" y="3210"/>
                  </a:lnTo>
                  <a:lnTo>
                    <a:pt x="1355" y="3222"/>
                  </a:lnTo>
                  <a:lnTo>
                    <a:pt x="1365" y="3232"/>
                  </a:lnTo>
                  <a:lnTo>
                    <a:pt x="1375" y="3240"/>
                  </a:lnTo>
                  <a:lnTo>
                    <a:pt x="1387" y="3246"/>
                  </a:lnTo>
                  <a:lnTo>
                    <a:pt x="1399" y="3252"/>
                  </a:lnTo>
                  <a:lnTo>
                    <a:pt x="1411" y="3256"/>
                  </a:lnTo>
                  <a:lnTo>
                    <a:pt x="1425" y="3260"/>
                  </a:lnTo>
                  <a:lnTo>
                    <a:pt x="1439" y="3260"/>
                  </a:lnTo>
                  <a:lnTo>
                    <a:pt x="1964" y="3260"/>
                  </a:lnTo>
                  <a:lnTo>
                    <a:pt x="1964" y="3042"/>
                  </a:lnTo>
                  <a:lnTo>
                    <a:pt x="1599" y="3042"/>
                  </a:lnTo>
                  <a:lnTo>
                    <a:pt x="1599" y="3042"/>
                  </a:lnTo>
                  <a:lnTo>
                    <a:pt x="1617" y="2986"/>
                  </a:lnTo>
                  <a:lnTo>
                    <a:pt x="1635" y="2932"/>
                  </a:lnTo>
                  <a:lnTo>
                    <a:pt x="1649" y="2878"/>
                  </a:lnTo>
                  <a:lnTo>
                    <a:pt x="1663" y="2826"/>
                  </a:lnTo>
                  <a:lnTo>
                    <a:pt x="1673" y="2774"/>
                  </a:lnTo>
                  <a:lnTo>
                    <a:pt x="1683" y="2722"/>
                  </a:lnTo>
                  <a:lnTo>
                    <a:pt x="1691" y="2672"/>
                  </a:lnTo>
                  <a:lnTo>
                    <a:pt x="1697" y="2622"/>
                  </a:lnTo>
                  <a:lnTo>
                    <a:pt x="1703" y="2574"/>
                  </a:lnTo>
                  <a:lnTo>
                    <a:pt x="1707" y="2526"/>
                  </a:lnTo>
                  <a:lnTo>
                    <a:pt x="1709" y="2478"/>
                  </a:lnTo>
                  <a:lnTo>
                    <a:pt x="1709" y="2432"/>
                  </a:lnTo>
                  <a:lnTo>
                    <a:pt x="1709" y="2386"/>
                  </a:lnTo>
                  <a:lnTo>
                    <a:pt x="1707" y="2340"/>
                  </a:lnTo>
                  <a:lnTo>
                    <a:pt x="1699" y="2252"/>
                  </a:lnTo>
                  <a:lnTo>
                    <a:pt x="1689" y="2165"/>
                  </a:lnTo>
                  <a:lnTo>
                    <a:pt x="1673" y="2081"/>
                  </a:lnTo>
                  <a:lnTo>
                    <a:pt x="1657" y="1997"/>
                  </a:lnTo>
                  <a:lnTo>
                    <a:pt x="1637" y="1915"/>
                  </a:lnTo>
                  <a:lnTo>
                    <a:pt x="1615" y="1835"/>
                  </a:lnTo>
                  <a:lnTo>
                    <a:pt x="1591" y="1755"/>
                  </a:lnTo>
                  <a:lnTo>
                    <a:pt x="1543" y="1597"/>
                  </a:lnTo>
                  <a:lnTo>
                    <a:pt x="1543" y="1597"/>
                  </a:lnTo>
                  <a:lnTo>
                    <a:pt x="1505" y="1475"/>
                  </a:lnTo>
                  <a:lnTo>
                    <a:pt x="1469" y="1355"/>
                  </a:lnTo>
                  <a:lnTo>
                    <a:pt x="1453" y="1293"/>
                  </a:lnTo>
                  <a:lnTo>
                    <a:pt x="1437" y="1233"/>
                  </a:lnTo>
                  <a:lnTo>
                    <a:pt x="1423" y="1171"/>
                  </a:lnTo>
                  <a:lnTo>
                    <a:pt x="1411" y="1109"/>
                  </a:lnTo>
                  <a:lnTo>
                    <a:pt x="1403" y="1045"/>
                  </a:lnTo>
                  <a:lnTo>
                    <a:pt x="1395" y="981"/>
                  </a:lnTo>
                  <a:lnTo>
                    <a:pt x="1389" y="917"/>
                  </a:lnTo>
                  <a:lnTo>
                    <a:pt x="1387" y="851"/>
                  </a:lnTo>
                  <a:lnTo>
                    <a:pt x="1387" y="783"/>
                  </a:lnTo>
                  <a:lnTo>
                    <a:pt x="1391" y="715"/>
                  </a:lnTo>
                  <a:lnTo>
                    <a:pt x="1399" y="645"/>
                  </a:lnTo>
                  <a:lnTo>
                    <a:pt x="1409" y="573"/>
                  </a:lnTo>
                  <a:lnTo>
                    <a:pt x="1409" y="573"/>
                  </a:lnTo>
                  <a:lnTo>
                    <a:pt x="1427" y="627"/>
                  </a:lnTo>
                  <a:lnTo>
                    <a:pt x="1447" y="679"/>
                  </a:lnTo>
                  <a:lnTo>
                    <a:pt x="1471" y="733"/>
                  </a:lnTo>
                  <a:lnTo>
                    <a:pt x="1495" y="783"/>
                  </a:lnTo>
                  <a:lnTo>
                    <a:pt x="1523" y="833"/>
                  </a:lnTo>
                  <a:lnTo>
                    <a:pt x="1551" y="883"/>
                  </a:lnTo>
                  <a:lnTo>
                    <a:pt x="1583" y="929"/>
                  </a:lnTo>
                  <a:lnTo>
                    <a:pt x="1615" y="973"/>
                  </a:lnTo>
                  <a:lnTo>
                    <a:pt x="1615" y="973"/>
                  </a:lnTo>
                  <a:lnTo>
                    <a:pt x="1633" y="993"/>
                  </a:lnTo>
                  <a:lnTo>
                    <a:pt x="1653" y="1011"/>
                  </a:lnTo>
                  <a:lnTo>
                    <a:pt x="1673" y="1025"/>
                  </a:lnTo>
                  <a:lnTo>
                    <a:pt x="1695" y="1037"/>
                  </a:lnTo>
                  <a:lnTo>
                    <a:pt x="1719" y="1047"/>
                  </a:lnTo>
                  <a:lnTo>
                    <a:pt x="1744" y="1055"/>
                  </a:lnTo>
                  <a:lnTo>
                    <a:pt x="1770" y="1059"/>
                  </a:lnTo>
                  <a:lnTo>
                    <a:pt x="1796" y="1061"/>
                  </a:lnTo>
                  <a:lnTo>
                    <a:pt x="1796" y="1061"/>
                  </a:lnTo>
                  <a:lnTo>
                    <a:pt x="1800" y="1061"/>
                  </a:lnTo>
                  <a:lnTo>
                    <a:pt x="1800" y="1061"/>
                  </a:lnTo>
                  <a:lnTo>
                    <a:pt x="1818" y="1059"/>
                  </a:lnTo>
                  <a:lnTo>
                    <a:pt x="1838" y="1057"/>
                  </a:lnTo>
                  <a:lnTo>
                    <a:pt x="1876" y="1051"/>
                  </a:lnTo>
                  <a:lnTo>
                    <a:pt x="1916" y="1039"/>
                  </a:lnTo>
                  <a:lnTo>
                    <a:pt x="1954" y="1025"/>
                  </a:lnTo>
                  <a:lnTo>
                    <a:pt x="1990" y="1007"/>
                  </a:lnTo>
                  <a:lnTo>
                    <a:pt x="2028" y="987"/>
                  </a:lnTo>
                  <a:lnTo>
                    <a:pt x="2064" y="965"/>
                  </a:lnTo>
                  <a:lnTo>
                    <a:pt x="2098" y="941"/>
                  </a:lnTo>
                  <a:lnTo>
                    <a:pt x="2130" y="917"/>
                  </a:lnTo>
                  <a:lnTo>
                    <a:pt x="2160" y="893"/>
                  </a:lnTo>
                  <a:lnTo>
                    <a:pt x="2212" y="845"/>
                  </a:lnTo>
                  <a:lnTo>
                    <a:pt x="2252" y="805"/>
                  </a:lnTo>
                  <a:lnTo>
                    <a:pt x="2280" y="775"/>
                  </a:lnTo>
                  <a:lnTo>
                    <a:pt x="2280" y="775"/>
                  </a:lnTo>
                  <a:lnTo>
                    <a:pt x="2292" y="757"/>
                  </a:lnTo>
                  <a:lnTo>
                    <a:pt x="2300" y="737"/>
                  </a:lnTo>
                  <a:lnTo>
                    <a:pt x="2304" y="717"/>
                  </a:lnTo>
                  <a:lnTo>
                    <a:pt x="2304" y="695"/>
                  </a:lnTo>
                  <a:lnTo>
                    <a:pt x="2300" y="675"/>
                  </a:lnTo>
                  <a:lnTo>
                    <a:pt x="2292" y="655"/>
                  </a:lnTo>
                  <a:lnTo>
                    <a:pt x="2280" y="637"/>
                  </a:lnTo>
                  <a:lnTo>
                    <a:pt x="2264" y="623"/>
                  </a:lnTo>
                  <a:lnTo>
                    <a:pt x="2264" y="623"/>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FF0000"/>
                </a:solidFill>
              </a:endParaRPr>
            </a:p>
          </p:txBody>
        </p:sp>
        <p:sp>
          <p:nvSpPr>
            <p:cNvPr id="52" name="Freeform 125">
              <a:extLst>
                <a:ext uri="{FF2B5EF4-FFF2-40B4-BE49-F238E27FC236}">
                  <a16:creationId xmlns:a16="http://schemas.microsoft.com/office/drawing/2014/main" id="{A0B85473-DF0D-4D09-9A84-01D301CFB295}"/>
                </a:ext>
              </a:extLst>
            </p:cNvPr>
            <p:cNvSpPr>
              <a:spLocks noEditPoints="1"/>
            </p:cNvSpPr>
            <p:nvPr/>
          </p:nvSpPr>
          <p:spPr bwMode="auto">
            <a:xfrm>
              <a:off x="532203" y="5257708"/>
              <a:ext cx="40524" cy="40575"/>
            </a:xfrm>
            <a:custGeom>
              <a:avLst/>
              <a:gdLst>
                <a:gd name="T0" fmla="*/ 435 w 795"/>
                <a:gd name="T1" fmla="*/ 794 h 796"/>
                <a:gd name="T2" fmla="*/ 547 w 795"/>
                <a:gd name="T3" fmla="*/ 768 h 796"/>
                <a:gd name="T4" fmla="*/ 649 w 795"/>
                <a:gd name="T5" fmla="*/ 708 h 796"/>
                <a:gd name="T6" fmla="*/ 705 w 795"/>
                <a:gd name="T7" fmla="*/ 650 h 796"/>
                <a:gd name="T8" fmla="*/ 765 w 795"/>
                <a:gd name="T9" fmla="*/ 548 h 796"/>
                <a:gd name="T10" fmla="*/ 793 w 795"/>
                <a:gd name="T11" fmla="*/ 436 h 796"/>
                <a:gd name="T12" fmla="*/ 787 w 795"/>
                <a:gd name="T13" fmla="*/ 322 h 796"/>
                <a:gd name="T14" fmla="*/ 749 w 795"/>
                <a:gd name="T15" fmla="*/ 214 h 796"/>
                <a:gd name="T16" fmla="*/ 679 w 795"/>
                <a:gd name="T17" fmla="*/ 118 h 796"/>
                <a:gd name="T18" fmla="*/ 617 w 795"/>
                <a:gd name="T19" fmla="*/ 66 h 796"/>
                <a:gd name="T20" fmla="*/ 511 w 795"/>
                <a:gd name="T21" fmla="*/ 18 h 796"/>
                <a:gd name="T22" fmla="*/ 397 w 795"/>
                <a:gd name="T23" fmla="*/ 0 h 796"/>
                <a:gd name="T24" fmla="*/ 286 w 795"/>
                <a:gd name="T25" fmla="*/ 18 h 796"/>
                <a:gd name="T26" fmla="*/ 180 w 795"/>
                <a:gd name="T27" fmla="*/ 66 h 796"/>
                <a:gd name="T28" fmla="*/ 116 w 795"/>
                <a:gd name="T29" fmla="*/ 118 h 796"/>
                <a:gd name="T30" fmla="*/ 46 w 795"/>
                <a:gd name="T31" fmla="*/ 214 h 796"/>
                <a:gd name="T32" fmla="*/ 8 w 795"/>
                <a:gd name="T33" fmla="*/ 322 h 796"/>
                <a:gd name="T34" fmla="*/ 2 w 795"/>
                <a:gd name="T35" fmla="*/ 436 h 796"/>
                <a:gd name="T36" fmla="*/ 30 w 795"/>
                <a:gd name="T37" fmla="*/ 548 h 796"/>
                <a:gd name="T38" fmla="*/ 90 w 795"/>
                <a:gd name="T39" fmla="*/ 650 h 796"/>
                <a:gd name="T40" fmla="*/ 148 w 795"/>
                <a:gd name="T41" fmla="*/ 708 h 796"/>
                <a:gd name="T42" fmla="*/ 248 w 795"/>
                <a:gd name="T43" fmla="*/ 768 h 796"/>
                <a:gd name="T44" fmla="*/ 359 w 795"/>
                <a:gd name="T45" fmla="*/ 794 h 796"/>
                <a:gd name="T46" fmla="*/ 272 w 795"/>
                <a:gd name="T47" fmla="*/ 272 h 796"/>
                <a:gd name="T48" fmla="*/ 300 w 795"/>
                <a:gd name="T49" fmla="*/ 250 h 796"/>
                <a:gd name="T50" fmla="*/ 347 w 795"/>
                <a:gd name="T51" fmla="*/ 226 h 796"/>
                <a:gd name="T52" fmla="*/ 397 w 795"/>
                <a:gd name="T53" fmla="*/ 220 h 796"/>
                <a:gd name="T54" fmla="*/ 431 w 795"/>
                <a:gd name="T55" fmla="*/ 222 h 796"/>
                <a:gd name="T56" fmla="*/ 481 w 795"/>
                <a:gd name="T57" fmla="*/ 240 h 796"/>
                <a:gd name="T58" fmla="*/ 525 w 795"/>
                <a:gd name="T59" fmla="*/ 272 h 796"/>
                <a:gd name="T60" fmla="*/ 547 w 795"/>
                <a:gd name="T61" fmla="*/ 300 h 796"/>
                <a:gd name="T62" fmla="*/ 569 w 795"/>
                <a:gd name="T63" fmla="*/ 348 h 796"/>
                <a:gd name="T64" fmla="*/ 577 w 795"/>
                <a:gd name="T65" fmla="*/ 398 h 796"/>
                <a:gd name="T66" fmla="*/ 569 w 795"/>
                <a:gd name="T67" fmla="*/ 450 h 796"/>
                <a:gd name="T68" fmla="*/ 547 w 795"/>
                <a:gd name="T69" fmla="*/ 498 h 796"/>
                <a:gd name="T70" fmla="*/ 525 w 795"/>
                <a:gd name="T71" fmla="*/ 526 h 796"/>
                <a:gd name="T72" fmla="*/ 481 w 795"/>
                <a:gd name="T73" fmla="*/ 558 h 796"/>
                <a:gd name="T74" fmla="*/ 431 w 795"/>
                <a:gd name="T75" fmla="*/ 574 h 796"/>
                <a:gd name="T76" fmla="*/ 381 w 795"/>
                <a:gd name="T77" fmla="*/ 578 h 796"/>
                <a:gd name="T78" fmla="*/ 329 w 795"/>
                <a:gd name="T79" fmla="*/ 564 h 796"/>
                <a:gd name="T80" fmla="*/ 286 w 795"/>
                <a:gd name="T81" fmla="*/ 538 h 796"/>
                <a:gd name="T82" fmla="*/ 260 w 795"/>
                <a:gd name="T83" fmla="*/ 512 h 796"/>
                <a:gd name="T84" fmla="*/ 232 w 795"/>
                <a:gd name="T85" fmla="*/ 466 h 796"/>
                <a:gd name="T86" fmla="*/ 220 w 795"/>
                <a:gd name="T87" fmla="*/ 416 h 796"/>
                <a:gd name="T88" fmla="*/ 222 w 795"/>
                <a:gd name="T89" fmla="*/ 364 h 796"/>
                <a:gd name="T90" fmla="*/ 240 w 795"/>
                <a:gd name="T91" fmla="*/ 316 h 796"/>
                <a:gd name="T92" fmla="*/ 272 w 795"/>
                <a:gd name="T93" fmla="*/ 272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5" h="796">
                  <a:moveTo>
                    <a:pt x="397" y="796"/>
                  </a:moveTo>
                  <a:lnTo>
                    <a:pt x="397" y="796"/>
                  </a:lnTo>
                  <a:lnTo>
                    <a:pt x="435" y="794"/>
                  </a:lnTo>
                  <a:lnTo>
                    <a:pt x="473" y="790"/>
                  </a:lnTo>
                  <a:lnTo>
                    <a:pt x="511" y="780"/>
                  </a:lnTo>
                  <a:lnTo>
                    <a:pt x="547" y="768"/>
                  </a:lnTo>
                  <a:lnTo>
                    <a:pt x="583" y="750"/>
                  </a:lnTo>
                  <a:lnTo>
                    <a:pt x="617" y="730"/>
                  </a:lnTo>
                  <a:lnTo>
                    <a:pt x="649" y="708"/>
                  </a:lnTo>
                  <a:lnTo>
                    <a:pt x="679" y="680"/>
                  </a:lnTo>
                  <a:lnTo>
                    <a:pt x="679" y="680"/>
                  </a:lnTo>
                  <a:lnTo>
                    <a:pt x="705" y="650"/>
                  </a:lnTo>
                  <a:lnTo>
                    <a:pt x="729" y="618"/>
                  </a:lnTo>
                  <a:lnTo>
                    <a:pt x="749" y="584"/>
                  </a:lnTo>
                  <a:lnTo>
                    <a:pt x="765" y="548"/>
                  </a:lnTo>
                  <a:lnTo>
                    <a:pt x="779" y="512"/>
                  </a:lnTo>
                  <a:lnTo>
                    <a:pt x="787" y="474"/>
                  </a:lnTo>
                  <a:lnTo>
                    <a:pt x="793" y="436"/>
                  </a:lnTo>
                  <a:lnTo>
                    <a:pt x="795" y="398"/>
                  </a:lnTo>
                  <a:lnTo>
                    <a:pt x="793" y="360"/>
                  </a:lnTo>
                  <a:lnTo>
                    <a:pt x="787" y="322"/>
                  </a:lnTo>
                  <a:lnTo>
                    <a:pt x="779" y="286"/>
                  </a:lnTo>
                  <a:lnTo>
                    <a:pt x="765" y="248"/>
                  </a:lnTo>
                  <a:lnTo>
                    <a:pt x="749" y="214"/>
                  </a:lnTo>
                  <a:lnTo>
                    <a:pt x="729" y="180"/>
                  </a:lnTo>
                  <a:lnTo>
                    <a:pt x="705" y="148"/>
                  </a:lnTo>
                  <a:lnTo>
                    <a:pt x="679" y="118"/>
                  </a:lnTo>
                  <a:lnTo>
                    <a:pt x="679" y="118"/>
                  </a:lnTo>
                  <a:lnTo>
                    <a:pt x="649" y="90"/>
                  </a:lnTo>
                  <a:lnTo>
                    <a:pt x="617" y="66"/>
                  </a:lnTo>
                  <a:lnTo>
                    <a:pt x="583" y="46"/>
                  </a:lnTo>
                  <a:lnTo>
                    <a:pt x="547" y="30"/>
                  </a:lnTo>
                  <a:lnTo>
                    <a:pt x="511" y="18"/>
                  </a:lnTo>
                  <a:lnTo>
                    <a:pt x="473" y="8"/>
                  </a:lnTo>
                  <a:lnTo>
                    <a:pt x="435" y="2"/>
                  </a:lnTo>
                  <a:lnTo>
                    <a:pt x="397" y="0"/>
                  </a:lnTo>
                  <a:lnTo>
                    <a:pt x="359" y="2"/>
                  </a:lnTo>
                  <a:lnTo>
                    <a:pt x="321" y="8"/>
                  </a:lnTo>
                  <a:lnTo>
                    <a:pt x="286" y="18"/>
                  </a:lnTo>
                  <a:lnTo>
                    <a:pt x="248" y="30"/>
                  </a:lnTo>
                  <a:lnTo>
                    <a:pt x="214" y="46"/>
                  </a:lnTo>
                  <a:lnTo>
                    <a:pt x="180" y="66"/>
                  </a:lnTo>
                  <a:lnTo>
                    <a:pt x="148" y="90"/>
                  </a:lnTo>
                  <a:lnTo>
                    <a:pt x="116" y="118"/>
                  </a:lnTo>
                  <a:lnTo>
                    <a:pt x="116" y="118"/>
                  </a:lnTo>
                  <a:lnTo>
                    <a:pt x="90" y="148"/>
                  </a:lnTo>
                  <a:lnTo>
                    <a:pt x="66" y="180"/>
                  </a:lnTo>
                  <a:lnTo>
                    <a:pt x="46" y="214"/>
                  </a:lnTo>
                  <a:lnTo>
                    <a:pt x="30" y="248"/>
                  </a:lnTo>
                  <a:lnTo>
                    <a:pt x="16" y="286"/>
                  </a:lnTo>
                  <a:lnTo>
                    <a:pt x="8" y="322"/>
                  </a:lnTo>
                  <a:lnTo>
                    <a:pt x="2" y="360"/>
                  </a:lnTo>
                  <a:lnTo>
                    <a:pt x="0" y="398"/>
                  </a:lnTo>
                  <a:lnTo>
                    <a:pt x="2" y="436"/>
                  </a:lnTo>
                  <a:lnTo>
                    <a:pt x="8" y="474"/>
                  </a:lnTo>
                  <a:lnTo>
                    <a:pt x="16" y="512"/>
                  </a:lnTo>
                  <a:lnTo>
                    <a:pt x="30" y="548"/>
                  </a:lnTo>
                  <a:lnTo>
                    <a:pt x="46" y="584"/>
                  </a:lnTo>
                  <a:lnTo>
                    <a:pt x="66" y="618"/>
                  </a:lnTo>
                  <a:lnTo>
                    <a:pt x="90" y="650"/>
                  </a:lnTo>
                  <a:lnTo>
                    <a:pt x="116" y="680"/>
                  </a:lnTo>
                  <a:lnTo>
                    <a:pt x="116" y="680"/>
                  </a:lnTo>
                  <a:lnTo>
                    <a:pt x="148" y="708"/>
                  </a:lnTo>
                  <a:lnTo>
                    <a:pt x="180" y="730"/>
                  </a:lnTo>
                  <a:lnTo>
                    <a:pt x="214" y="750"/>
                  </a:lnTo>
                  <a:lnTo>
                    <a:pt x="248" y="768"/>
                  </a:lnTo>
                  <a:lnTo>
                    <a:pt x="284" y="780"/>
                  </a:lnTo>
                  <a:lnTo>
                    <a:pt x="321" y="790"/>
                  </a:lnTo>
                  <a:lnTo>
                    <a:pt x="359" y="794"/>
                  </a:lnTo>
                  <a:lnTo>
                    <a:pt x="397" y="796"/>
                  </a:lnTo>
                  <a:lnTo>
                    <a:pt x="397" y="796"/>
                  </a:lnTo>
                  <a:close/>
                  <a:moveTo>
                    <a:pt x="272" y="272"/>
                  </a:moveTo>
                  <a:lnTo>
                    <a:pt x="272" y="272"/>
                  </a:lnTo>
                  <a:lnTo>
                    <a:pt x="286" y="260"/>
                  </a:lnTo>
                  <a:lnTo>
                    <a:pt x="300" y="250"/>
                  </a:lnTo>
                  <a:lnTo>
                    <a:pt x="314" y="240"/>
                  </a:lnTo>
                  <a:lnTo>
                    <a:pt x="329" y="232"/>
                  </a:lnTo>
                  <a:lnTo>
                    <a:pt x="347" y="226"/>
                  </a:lnTo>
                  <a:lnTo>
                    <a:pt x="363" y="222"/>
                  </a:lnTo>
                  <a:lnTo>
                    <a:pt x="381" y="220"/>
                  </a:lnTo>
                  <a:lnTo>
                    <a:pt x="397" y="220"/>
                  </a:lnTo>
                  <a:lnTo>
                    <a:pt x="397" y="220"/>
                  </a:lnTo>
                  <a:lnTo>
                    <a:pt x="415" y="220"/>
                  </a:lnTo>
                  <a:lnTo>
                    <a:pt x="431" y="222"/>
                  </a:lnTo>
                  <a:lnTo>
                    <a:pt x="449" y="226"/>
                  </a:lnTo>
                  <a:lnTo>
                    <a:pt x="465" y="232"/>
                  </a:lnTo>
                  <a:lnTo>
                    <a:pt x="481" y="240"/>
                  </a:lnTo>
                  <a:lnTo>
                    <a:pt x="497" y="248"/>
                  </a:lnTo>
                  <a:lnTo>
                    <a:pt x="511" y="260"/>
                  </a:lnTo>
                  <a:lnTo>
                    <a:pt x="525" y="272"/>
                  </a:lnTo>
                  <a:lnTo>
                    <a:pt x="525" y="272"/>
                  </a:lnTo>
                  <a:lnTo>
                    <a:pt x="537" y="286"/>
                  </a:lnTo>
                  <a:lnTo>
                    <a:pt x="547" y="300"/>
                  </a:lnTo>
                  <a:lnTo>
                    <a:pt x="557" y="316"/>
                  </a:lnTo>
                  <a:lnTo>
                    <a:pt x="563" y="332"/>
                  </a:lnTo>
                  <a:lnTo>
                    <a:pt x="569" y="348"/>
                  </a:lnTo>
                  <a:lnTo>
                    <a:pt x="573" y="364"/>
                  </a:lnTo>
                  <a:lnTo>
                    <a:pt x="575" y="382"/>
                  </a:lnTo>
                  <a:lnTo>
                    <a:pt x="577" y="398"/>
                  </a:lnTo>
                  <a:lnTo>
                    <a:pt x="575" y="416"/>
                  </a:lnTo>
                  <a:lnTo>
                    <a:pt x="573" y="432"/>
                  </a:lnTo>
                  <a:lnTo>
                    <a:pt x="569" y="450"/>
                  </a:lnTo>
                  <a:lnTo>
                    <a:pt x="563" y="466"/>
                  </a:lnTo>
                  <a:lnTo>
                    <a:pt x="557" y="482"/>
                  </a:lnTo>
                  <a:lnTo>
                    <a:pt x="547" y="498"/>
                  </a:lnTo>
                  <a:lnTo>
                    <a:pt x="537" y="512"/>
                  </a:lnTo>
                  <a:lnTo>
                    <a:pt x="525" y="526"/>
                  </a:lnTo>
                  <a:lnTo>
                    <a:pt x="525" y="526"/>
                  </a:lnTo>
                  <a:lnTo>
                    <a:pt x="511" y="538"/>
                  </a:lnTo>
                  <a:lnTo>
                    <a:pt x="495" y="548"/>
                  </a:lnTo>
                  <a:lnTo>
                    <a:pt x="481" y="558"/>
                  </a:lnTo>
                  <a:lnTo>
                    <a:pt x="465" y="564"/>
                  </a:lnTo>
                  <a:lnTo>
                    <a:pt x="449" y="570"/>
                  </a:lnTo>
                  <a:lnTo>
                    <a:pt x="431" y="574"/>
                  </a:lnTo>
                  <a:lnTo>
                    <a:pt x="415" y="578"/>
                  </a:lnTo>
                  <a:lnTo>
                    <a:pt x="397" y="578"/>
                  </a:lnTo>
                  <a:lnTo>
                    <a:pt x="381" y="578"/>
                  </a:lnTo>
                  <a:lnTo>
                    <a:pt x="363" y="574"/>
                  </a:lnTo>
                  <a:lnTo>
                    <a:pt x="347" y="570"/>
                  </a:lnTo>
                  <a:lnTo>
                    <a:pt x="329" y="564"/>
                  </a:lnTo>
                  <a:lnTo>
                    <a:pt x="314" y="558"/>
                  </a:lnTo>
                  <a:lnTo>
                    <a:pt x="300" y="548"/>
                  </a:lnTo>
                  <a:lnTo>
                    <a:pt x="286" y="538"/>
                  </a:lnTo>
                  <a:lnTo>
                    <a:pt x="272" y="526"/>
                  </a:lnTo>
                  <a:lnTo>
                    <a:pt x="272" y="526"/>
                  </a:lnTo>
                  <a:lnTo>
                    <a:pt x="260" y="512"/>
                  </a:lnTo>
                  <a:lnTo>
                    <a:pt x="248" y="498"/>
                  </a:lnTo>
                  <a:lnTo>
                    <a:pt x="240" y="482"/>
                  </a:lnTo>
                  <a:lnTo>
                    <a:pt x="232" y="466"/>
                  </a:lnTo>
                  <a:lnTo>
                    <a:pt x="226" y="450"/>
                  </a:lnTo>
                  <a:lnTo>
                    <a:pt x="222" y="432"/>
                  </a:lnTo>
                  <a:lnTo>
                    <a:pt x="220" y="416"/>
                  </a:lnTo>
                  <a:lnTo>
                    <a:pt x="220" y="398"/>
                  </a:lnTo>
                  <a:lnTo>
                    <a:pt x="220" y="382"/>
                  </a:lnTo>
                  <a:lnTo>
                    <a:pt x="222" y="364"/>
                  </a:lnTo>
                  <a:lnTo>
                    <a:pt x="226" y="348"/>
                  </a:lnTo>
                  <a:lnTo>
                    <a:pt x="232" y="332"/>
                  </a:lnTo>
                  <a:lnTo>
                    <a:pt x="240" y="316"/>
                  </a:lnTo>
                  <a:lnTo>
                    <a:pt x="248" y="300"/>
                  </a:lnTo>
                  <a:lnTo>
                    <a:pt x="260" y="286"/>
                  </a:lnTo>
                  <a:lnTo>
                    <a:pt x="272" y="272"/>
                  </a:lnTo>
                  <a:lnTo>
                    <a:pt x="272" y="27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53" name="TextBox 52">
            <a:extLst>
              <a:ext uri="{FF2B5EF4-FFF2-40B4-BE49-F238E27FC236}">
                <a16:creationId xmlns:a16="http://schemas.microsoft.com/office/drawing/2014/main" id="{FCAF7FD2-1473-4D19-BEC2-8EA8B1968409}"/>
              </a:ext>
            </a:extLst>
          </p:cNvPr>
          <p:cNvSpPr txBox="1"/>
          <p:nvPr/>
        </p:nvSpPr>
        <p:spPr>
          <a:xfrm>
            <a:off x="731446" y="5312249"/>
            <a:ext cx="784908" cy="96450"/>
          </a:xfrm>
          <a:prstGeom prst="rect">
            <a:avLst/>
          </a:prstGeom>
          <a:noFill/>
        </p:spPr>
        <p:txBody>
          <a:bodyPr wrap="none" lIns="0" tIns="0" rIns="0" bIns="0" rtlCol="0">
            <a:spAutoFit/>
          </a:bodyPr>
          <a:lstStyle/>
          <a:p>
            <a:r>
              <a:rPr lang="en-GB" sz="800" dirty="0"/>
              <a:t>Direct action: physical</a:t>
            </a:r>
          </a:p>
        </p:txBody>
      </p:sp>
      <p:sp>
        <p:nvSpPr>
          <p:cNvPr id="54" name="Freeform 135">
            <a:extLst>
              <a:ext uri="{FF2B5EF4-FFF2-40B4-BE49-F238E27FC236}">
                <a16:creationId xmlns:a16="http://schemas.microsoft.com/office/drawing/2014/main" id="{FB0A15E1-09FD-4286-B1A8-403E2A6538A8}"/>
              </a:ext>
            </a:extLst>
          </p:cNvPr>
          <p:cNvSpPr>
            <a:spLocks noEditPoints="1"/>
          </p:cNvSpPr>
          <p:nvPr/>
        </p:nvSpPr>
        <p:spPr bwMode="auto">
          <a:xfrm>
            <a:off x="3511685" y="5307063"/>
            <a:ext cx="96086" cy="106822"/>
          </a:xfrm>
          <a:custGeom>
            <a:avLst/>
            <a:gdLst>
              <a:gd name="T0" fmla="*/ 438 w 1799"/>
              <a:gd name="T1" fmla="*/ 38 h 2000"/>
              <a:gd name="T2" fmla="*/ 384 w 1799"/>
              <a:gd name="T3" fmla="*/ 14 h 2000"/>
              <a:gd name="T4" fmla="*/ 330 w 1799"/>
              <a:gd name="T5" fmla="*/ 2 h 2000"/>
              <a:gd name="T6" fmla="*/ 272 w 1799"/>
              <a:gd name="T7" fmla="*/ 0 h 2000"/>
              <a:gd name="T8" fmla="*/ 216 w 1799"/>
              <a:gd name="T9" fmla="*/ 10 h 2000"/>
              <a:gd name="T10" fmla="*/ 164 w 1799"/>
              <a:gd name="T11" fmla="*/ 30 h 2000"/>
              <a:gd name="T12" fmla="*/ 146 w 1799"/>
              <a:gd name="T13" fmla="*/ 38 h 2000"/>
              <a:gd name="T14" fmla="*/ 114 w 1799"/>
              <a:gd name="T15" fmla="*/ 60 h 2000"/>
              <a:gd name="T16" fmla="*/ 72 w 1799"/>
              <a:gd name="T17" fmla="*/ 100 h 2000"/>
              <a:gd name="T18" fmla="*/ 40 w 1799"/>
              <a:gd name="T19" fmla="*/ 144 h 2000"/>
              <a:gd name="T20" fmla="*/ 16 w 1799"/>
              <a:gd name="T21" fmla="*/ 196 h 2000"/>
              <a:gd name="T22" fmla="*/ 4 w 1799"/>
              <a:gd name="T23" fmla="*/ 252 h 2000"/>
              <a:gd name="T24" fmla="*/ 0 w 1799"/>
              <a:gd name="T25" fmla="*/ 1708 h 2000"/>
              <a:gd name="T26" fmla="*/ 4 w 1799"/>
              <a:gd name="T27" fmla="*/ 1746 h 2000"/>
              <a:gd name="T28" fmla="*/ 16 w 1799"/>
              <a:gd name="T29" fmla="*/ 1802 h 2000"/>
              <a:gd name="T30" fmla="*/ 40 w 1799"/>
              <a:gd name="T31" fmla="*/ 1854 h 2000"/>
              <a:gd name="T32" fmla="*/ 72 w 1799"/>
              <a:gd name="T33" fmla="*/ 1900 h 2000"/>
              <a:gd name="T34" fmla="*/ 114 w 1799"/>
              <a:gd name="T35" fmla="*/ 1938 h 2000"/>
              <a:gd name="T36" fmla="*/ 148 w 1799"/>
              <a:gd name="T37" fmla="*/ 1960 h 2000"/>
              <a:gd name="T38" fmla="*/ 198 w 1799"/>
              <a:gd name="T39" fmla="*/ 1984 h 2000"/>
              <a:gd name="T40" fmla="*/ 254 w 1799"/>
              <a:gd name="T41" fmla="*/ 1996 h 2000"/>
              <a:gd name="T42" fmla="*/ 292 w 1799"/>
              <a:gd name="T43" fmla="*/ 2000 h 2000"/>
              <a:gd name="T44" fmla="*/ 350 w 1799"/>
              <a:gd name="T45" fmla="*/ 1994 h 2000"/>
              <a:gd name="T46" fmla="*/ 404 w 1799"/>
              <a:gd name="T47" fmla="*/ 1976 h 2000"/>
              <a:gd name="T48" fmla="*/ 1655 w 1799"/>
              <a:gd name="T49" fmla="*/ 1242 h 2000"/>
              <a:gd name="T50" fmla="*/ 1687 w 1799"/>
              <a:gd name="T51" fmla="*/ 1220 h 2000"/>
              <a:gd name="T52" fmla="*/ 1727 w 1799"/>
              <a:gd name="T53" fmla="*/ 1182 h 2000"/>
              <a:gd name="T54" fmla="*/ 1761 w 1799"/>
              <a:gd name="T55" fmla="*/ 1136 h 2000"/>
              <a:gd name="T56" fmla="*/ 1783 w 1799"/>
              <a:gd name="T57" fmla="*/ 1084 h 2000"/>
              <a:gd name="T58" fmla="*/ 1795 w 1799"/>
              <a:gd name="T59" fmla="*/ 1028 h 2000"/>
              <a:gd name="T60" fmla="*/ 1799 w 1799"/>
              <a:gd name="T61" fmla="*/ 990 h 2000"/>
              <a:gd name="T62" fmla="*/ 1793 w 1799"/>
              <a:gd name="T63" fmla="*/ 932 h 2000"/>
              <a:gd name="T64" fmla="*/ 1775 w 1799"/>
              <a:gd name="T65" fmla="*/ 878 h 2000"/>
              <a:gd name="T66" fmla="*/ 1749 w 1799"/>
              <a:gd name="T67" fmla="*/ 828 h 2000"/>
              <a:gd name="T68" fmla="*/ 1713 w 1799"/>
              <a:gd name="T69" fmla="*/ 786 h 2000"/>
              <a:gd name="T70" fmla="*/ 1669 w 1799"/>
              <a:gd name="T71" fmla="*/ 750 h 2000"/>
              <a:gd name="T72" fmla="*/ 1539 w 1799"/>
              <a:gd name="T73" fmla="*/ 1048 h 2000"/>
              <a:gd name="T74" fmla="*/ 308 w 1799"/>
              <a:gd name="T75" fmla="*/ 1770 h 2000"/>
              <a:gd name="T76" fmla="*/ 260 w 1799"/>
              <a:gd name="T77" fmla="*/ 1764 h 2000"/>
              <a:gd name="T78" fmla="*/ 236 w 1799"/>
              <a:gd name="T79" fmla="*/ 1740 h 2000"/>
              <a:gd name="T80" fmla="*/ 226 w 1799"/>
              <a:gd name="T81" fmla="*/ 290 h 2000"/>
              <a:gd name="T82" fmla="*/ 236 w 1799"/>
              <a:gd name="T83" fmla="*/ 258 h 2000"/>
              <a:gd name="T84" fmla="*/ 260 w 1799"/>
              <a:gd name="T85" fmla="*/ 234 h 2000"/>
              <a:gd name="T86" fmla="*/ 308 w 1799"/>
              <a:gd name="T87" fmla="*/ 228 h 2000"/>
              <a:gd name="T88" fmla="*/ 1539 w 1799"/>
              <a:gd name="T89" fmla="*/ 936 h 2000"/>
              <a:gd name="T90" fmla="*/ 1569 w 1799"/>
              <a:gd name="T91" fmla="*/ 974 h 2000"/>
              <a:gd name="T92" fmla="*/ 1569 w 1799"/>
              <a:gd name="T93" fmla="*/ 1008 h 2000"/>
              <a:gd name="T94" fmla="*/ 1539 w 1799"/>
              <a:gd name="T95" fmla="*/ 1048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99" h="2000">
                <a:moveTo>
                  <a:pt x="1653" y="740"/>
                </a:moveTo>
                <a:lnTo>
                  <a:pt x="438" y="38"/>
                </a:lnTo>
                <a:lnTo>
                  <a:pt x="438" y="38"/>
                </a:lnTo>
                <a:lnTo>
                  <a:pt x="420" y="30"/>
                </a:lnTo>
                <a:lnTo>
                  <a:pt x="402" y="22"/>
                </a:lnTo>
                <a:lnTo>
                  <a:pt x="384" y="14"/>
                </a:lnTo>
                <a:lnTo>
                  <a:pt x="366" y="10"/>
                </a:lnTo>
                <a:lnTo>
                  <a:pt x="348" y="6"/>
                </a:lnTo>
                <a:lnTo>
                  <a:pt x="330" y="2"/>
                </a:lnTo>
                <a:lnTo>
                  <a:pt x="310" y="0"/>
                </a:lnTo>
                <a:lnTo>
                  <a:pt x="292" y="0"/>
                </a:lnTo>
                <a:lnTo>
                  <a:pt x="272" y="0"/>
                </a:lnTo>
                <a:lnTo>
                  <a:pt x="254" y="2"/>
                </a:lnTo>
                <a:lnTo>
                  <a:pt x="236" y="6"/>
                </a:lnTo>
                <a:lnTo>
                  <a:pt x="216" y="10"/>
                </a:lnTo>
                <a:lnTo>
                  <a:pt x="198" y="14"/>
                </a:lnTo>
                <a:lnTo>
                  <a:pt x="180" y="22"/>
                </a:lnTo>
                <a:lnTo>
                  <a:pt x="164" y="30"/>
                </a:lnTo>
                <a:lnTo>
                  <a:pt x="146" y="38"/>
                </a:lnTo>
                <a:lnTo>
                  <a:pt x="146" y="38"/>
                </a:lnTo>
                <a:lnTo>
                  <a:pt x="146" y="38"/>
                </a:lnTo>
                <a:lnTo>
                  <a:pt x="146" y="38"/>
                </a:lnTo>
                <a:lnTo>
                  <a:pt x="130" y="48"/>
                </a:lnTo>
                <a:lnTo>
                  <a:pt x="114" y="60"/>
                </a:lnTo>
                <a:lnTo>
                  <a:pt x="98" y="72"/>
                </a:lnTo>
                <a:lnTo>
                  <a:pt x="84" y="86"/>
                </a:lnTo>
                <a:lnTo>
                  <a:pt x="72" y="100"/>
                </a:lnTo>
                <a:lnTo>
                  <a:pt x="60" y="114"/>
                </a:lnTo>
                <a:lnTo>
                  <a:pt x="50" y="130"/>
                </a:lnTo>
                <a:lnTo>
                  <a:pt x="40" y="144"/>
                </a:lnTo>
                <a:lnTo>
                  <a:pt x="30" y="162"/>
                </a:lnTo>
                <a:lnTo>
                  <a:pt x="22" y="178"/>
                </a:lnTo>
                <a:lnTo>
                  <a:pt x="16" y="196"/>
                </a:lnTo>
                <a:lnTo>
                  <a:pt x="10" y="214"/>
                </a:lnTo>
                <a:lnTo>
                  <a:pt x="6" y="232"/>
                </a:lnTo>
                <a:lnTo>
                  <a:pt x="4" y="252"/>
                </a:lnTo>
                <a:lnTo>
                  <a:pt x="2" y="272"/>
                </a:lnTo>
                <a:lnTo>
                  <a:pt x="0" y="290"/>
                </a:lnTo>
                <a:lnTo>
                  <a:pt x="0" y="1708"/>
                </a:lnTo>
                <a:lnTo>
                  <a:pt x="0" y="1708"/>
                </a:lnTo>
                <a:lnTo>
                  <a:pt x="2" y="1728"/>
                </a:lnTo>
                <a:lnTo>
                  <a:pt x="4" y="1746"/>
                </a:lnTo>
                <a:lnTo>
                  <a:pt x="6" y="1766"/>
                </a:lnTo>
                <a:lnTo>
                  <a:pt x="10" y="1784"/>
                </a:lnTo>
                <a:lnTo>
                  <a:pt x="16" y="1802"/>
                </a:lnTo>
                <a:lnTo>
                  <a:pt x="22" y="1820"/>
                </a:lnTo>
                <a:lnTo>
                  <a:pt x="30" y="1838"/>
                </a:lnTo>
                <a:lnTo>
                  <a:pt x="40" y="1854"/>
                </a:lnTo>
                <a:lnTo>
                  <a:pt x="50" y="1870"/>
                </a:lnTo>
                <a:lnTo>
                  <a:pt x="60" y="1886"/>
                </a:lnTo>
                <a:lnTo>
                  <a:pt x="72" y="1900"/>
                </a:lnTo>
                <a:lnTo>
                  <a:pt x="86" y="1914"/>
                </a:lnTo>
                <a:lnTo>
                  <a:pt x="100" y="1926"/>
                </a:lnTo>
                <a:lnTo>
                  <a:pt x="114" y="1938"/>
                </a:lnTo>
                <a:lnTo>
                  <a:pt x="130" y="1950"/>
                </a:lnTo>
                <a:lnTo>
                  <a:pt x="148" y="1960"/>
                </a:lnTo>
                <a:lnTo>
                  <a:pt x="148" y="1960"/>
                </a:lnTo>
                <a:lnTo>
                  <a:pt x="164" y="1970"/>
                </a:lnTo>
                <a:lnTo>
                  <a:pt x="182" y="1978"/>
                </a:lnTo>
                <a:lnTo>
                  <a:pt x="198" y="1984"/>
                </a:lnTo>
                <a:lnTo>
                  <a:pt x="218" y="1990"/>
                </a:lnTo>
                <a:lnTo>
                  <a:pt x="236" y="1994"/>
                </a:lnTo>
                <a:lnTo>
                  <a:pt x="254" y="1996"/>
                </a:lnTo>
                <a:lnTo>
                  <a:pt x="272" y="1998"/>
                </a:lnTo>
                <a:lnTo>
                  <a:pt x="292" y="2000"/>
                </a:lnTo>
                <a:lnTo>
                  <a:pt x="292" y="2000"/>
                </a:lnTo>
                <a:lnTo>
                  <a:pt x="312" y="1998"/>
                </a:lnTo>
                <a:lnTo>
                  <a:pt x="330" y="1996"/>
                </a:lnTo>
                <a:lnTo>
                  <a:pt x="350" y="1994"/>
                </a:lnTo>
                <a:lnTo>
                  <a:pt x="368" y="1988"/>
                </a:lnTo>
                <a:lnTo>
                  <a:pt x="386" y="1984"/>
                </a:lnTo>
                <a:lnTo>
                  <a:pt x="404" y="1976"/>
                </a:lnTo>
                <a:lnTo>
                  <a:pt x="422" y="1968"/>
                </a:lnTo>
                <a:lnTo>
                  <a:pt x="440" y="1958"/>
                </a:lnTo>
                <a:lnTo>
                  <a:pt x="1655" y="1242"/>
                </a:lnTo>
                <a:lnTo>
                  <a:pt x="1655" y="1242"/>
                </a:lnTo>
                <a:lnTo>
                  <a:pt x="1671" y="1232"/>
                </a:lnTo>
                <a:lnTo>
                  <a:pt x="1687" y="1220"/>
                </a:lnTo>
                <a:lnTo>
                  <a:pt x="1701" y="1208"/>
                </a:lnTo>
                <a:lnTo>
                  <a:pt x="1715" y="1196"/>
                </a:lnTo>
                <a:lnTo>
                  <a:pt x="1727" y="1182"/>
                </a:lnTo>
                <a:lnTo>
                  <a:pt x="1739" y="1166"/>
                </a:lnTo>
                <a:lnTo>
                  <a:pt x="1751" y="1152"/>
                </a:lnTo>
                <a:lnTo>
                  <a:pt x="1761" y="1136"/>
                </a:lnTo>
                <a:lnTo>
                  <a:pt x="1769" y="1120"/>
                </a:lnTo>
                <a:lnTo>
                  <a:pt x="1777" y="1102"/>
                </a:lnTo>
                <a:lnTo>
                  <a:pt x="1783" y="1084"/>
                </a:lnTo>
                <a:lnTo>
                  <a:pt x="1789" y="1066"/>
                </a:lnTo>
                <a:lnTo>
                  <a:pt x="1793" y="1048"/>
                </a:lnTo>
                <a:lnTo>
                  <a:pt x="1795" y="1028"/>
                </a:lnTo>
                <a:lnTo>
                  <a:pt x="1797" y="1010"/>
                </a:lnTo>
                <a:lnTo>
                  <a:pt x="1799" y="990"/>
                </a:lnTo>
                <a:lnTo>
                  <a:pt x="1799" y="990"/>
                </a:lnTo>
                <a:lnTo>
                  <a:pt x="1797" y="970"/>
                </a:lnTo>
                <a:lnTo>
                  <a:pt x="1795" y="952"/>
                </a:lnTo>
                <a:lnTo>
                  <a:pt x="1793" y="932"/>
                </a:lnTo>
                <a:lnTo>
                  <a:pt x="1787" y="914"/>
                </a:lnTo>
                <a:lnTo>
                  <a:pt x="1783" y="896"/>
                </a:lnTo>
                <a:lnTo>
                  <a:pt x="1775" y="878"/>
                </a:lnTo>
                <a:lnTo>
                  <a:pt x="1767" y="862"/>
                </a:lnTo>
                <a:lnTo>
                  <a:pt x="1759" y="844"/>
                </a:lnTo>
                <a:lnTo>
                  <a:pt x="1749" y="828"/>
                </a:lnTo>
                <a:lnTo>
                  <a:pt x="1737" y="814"/>
                </a:lnTo>
                <a:lnTo>
                  <a:pt x="1725" y="800"/>
                </a:lnTo>
                <a:lnTo>
                  <a:pt x="1713" y="786"/>
                </a:lnTo>
                <a:lnTo>
                  <a:pt x="1699" y="772"/>
                </a:lnTo>
                <a:lnTo>
                  <a:pt x="1685" y="760"/>
                </a:lnTo>
                <a:lnTo>
                  <a:pt x="1669" y="750"/>
                </a:lnTo>
                <a:lnTo>
                  <a:pt x="1653" y="740"/>
                </a:lnTo>
                <a:lnTo>
                  <a:pt x="1653" y="740"/>
                </a:lnTo>
                <a:close/>
                <a:moveTo>
                  <a:pt x="1539" y="1048"/>
                </a:moveTo>
                <a:lnTo>
                  <a:pt x="324" y="1764"/>
                </a:lnTo>
                <a:lnTo>
                  <a:pt x="324" y="1764"/>
                </a:lnTo>
                <a:lnTo>
                  <a:pt x="308" y="1770"/>
                </a:lnTo>
                <a:lnTo>
                  <a:pt x="292" y="1772"/>
                </a:lnTo>
                <a:lnTo>
                  <a:pt x="276" y="1770"/>
                </a:lnTo>
                <a:lnTo>
                  <a:pt x="260" y="1764"/>
                </a:lnTo>
                <a:lnTo>
                  <a:pt x="260" y="1764"/>
                </a:lnTo>
                <a:lnTo>
                  <a:pt x="246" y="1754"/>
                </a:lnTo>
                <a:lnTo>
                  <a:pt x="236" y="1740"/>
                </a:lnTo>
                <a:lnTo>
                  <a:pt x="230" y="1726"/>
                </a:lnTo>
                <a:lnTo>
                  <a:pt x="226" y="1708"/>
                </a:lnTo>
                <a:lnTo>
                  <a:pt x="226" y="290"/>
                </a:lnTo>
                <a:lnTo>
                  <a:pt x="226" y="290"/>
                </a:lnTo>
                <a:lnTo>
                  <a:pt x="230" y="274"/>
                </a:lnTo>
                <a:lnTo>
                  <a:pt x="236" y="258"/>
                </a:lnTo>
                <a:lnTo>
                  <a:pt x="246" y="244"/>
                </a:lnTo>
                <a:lnTo>
                  <a:pt x="260" y="234"/>
                </a:lnTo>
                <a:lnTo>
                  <a:pt x="260" y="234"/>
                </a:lnTo>
                <a:lnTo>
                  <a:pt x="276" y="228"/>
                </a:lnTo>
                <a:lnTo>
                  <a:pt x="292" y="226"/>
                </a:lnTo>
                <a:lnTo>
                  <a:pt x="308" y="228"/>
                </a:lnTo>
                <a:lnTo>
                  <a:pt x="324" y="234"/>
                </a:lnTo>
                <a:lnTo>
                  <a:pt x="1539" y="936"/>
                </a:lnTo>
                <a:lnTo>
                  <a:pt x="1539" y="936"/>
                </a:lnTo>
                <a:lnTo>
                  <a:pt x="1553" y="946"/>
                </a:lnTo>
                <a:lnTo>
                  <a:pt x="1563" y="958"/>
                </a:lnTo>
                <a:lnTo>
                  <a:pt x="1569" y="974"/>
                </a:lnTo>
                <a:lnTo>
                  <a:pt x="1571" y="992"/>
                </a:lnTo>
                <a:lnTo>
                  <a:pt x="1571" y="992"/>
                </a:lnTo>
                <a:lnTo>
                  <a:pt x="1569" y="1008"/>
                </a:lnTo>
                <a:lnTo>
                  <a:pt x="1563" y="1024"/>
                </a:lnTo>
                <a:lnTo>
                  <a:pt x="1553" y="1036"/>
                </a:lnTo>
                <a:lnTo>
                  <a:pt x="1539" y="1048"/>
                </a:lnTo>
                <a:lnTo>
                  <a:pt x="1539" y="1048"/>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FF0000"/>
              </a:solidFill>
            </a:endParaRPr>
          </a:p>
        </p:txBody>
      </p:sp>
      <p:sp>
        <p:nvSpPr>
          <p:cNvPr id="55" name="TextBox 54">
            <a:extLst>
              <a:ext uri="{FF2B5EF4-FFF2-40B4-BE49-F238E27FC236}">
                <a16:creationId xmlns:a16="http://schemas.microsoft.com/office/drawing/2014/main" id="{D57F0A56-DA76-4763-8152-21D7987900F5}"/>
              </a:ext>
            </a:extLst>
          </p:cNvPr>
          <p:cNvSpPr txBox="1"/>
          <p:nvPr/>
        </p:nvSpPr>
        <p:spPr>
          <a:xfrm>
            <a:off x="3789519" y="5312249"/>
            <a:ext cx="575180" cy="96450"/>
          </a:xfrm>
          <a:prstGeom prst="rect">
            <a:avLst/>
          </a:prstGeom>
          <a:noFill/>
        </p:spPr>
        <p:txBody>
          <a:bodyPr wrap="none" lIns="0" tIns="0" rIns="0" bIns="0" rtlCol="0">
            <a:spAutoFit/>
          </a:bodyPr>
          <a:lstStyle/>
          <a:p>
            <a:r>
              <a:rPr lang="en-GB" sz="800" dirty="0"/>
              <a:t>Deferred action </a:t>
            </a:r>
          </a:p>
        </p:txBody>
      </p:sp>
      <p:sp>
        <p:nvSpPr>
          <p:cNvPr id="56" name="TextBox 55">
            <a:extLst>
              <a:ext uri="{FF2B5EF4-FFF2-40B4-BE49-F238E27FC236}">
                <a16:creationId xmlns:a16="http://schemas.microsoft.com/office/drawing/2014/main" id="{BD5AA5EF-043D-45D2-931C-09FDD1DFB1A1}"/>
              </a:ext>
            </a:extLst>
          </p:cNvPr>
          <p:cNvSpPr txBox="1"/>
          <p:nvPr/>
        </p:nvSpPr>
        <p:spPr>
          <a:xfrm>
            <a:off x="2277638" y="5312249"/>
            <a:ext cx="704534" cy="96450"/>
          </a:xfrm>
          <a:prstGeom prst="rect">
            <a:avLst/>
          </a:prstGeom>
          <a:noFill/>
        </p:spPr>
        <p:txBody>
          <a:bodyPr wrap="none" lIns="0" tIns="0" rIns="0" bIns="0" rtlCol="0">
            <a:spAutoFit/>
          </a:bodyPr>
          <a:lstStyle/>
          <a:p>
            <a:r>
              <a:rPr lang="en-GB" sz="800" dirty="0"/>
              <a:t>Direct action: digital</a:t>
            </a:r>
          </a:p>
        </p:txBody>
      </p:sp>
      <p:sp>
        <p:nvSpPr>
          <p:cNvPr id="57" name="Freeform 53">
            <a:extLst>
              <a:ext uri="{FF2B5EF4-FFF2-40B4-BE49-F238E27FC236}">
                <a16:creationId xmlns:a16="http://schemas.microsoft.com/office/drawing/2014/main" id="{479E5F07-F8EE-4CB9-B9A2-3013EAA6FD22}"/>
              </a:ext>
            </a:extLst>
          </p:cNvPr>
          <p:cNvSpPr>
            <a:spLocks noEditPoints="1"/>
          </p:cNvSpPr>
          <p:nvPr/>
        </p:nvSpPr>
        <p:spPr bwMode="auto">
          <a:xfrm>
            <a:off x="2010108" y="5178700"/>
            <a:ext cx="139363" cy="271188"/>
          </a:xfrm>
          <a:custGeom>
            <a:avLst/>
            <a:gdLst>
              <a:gd name="T0" fmla="*/ 218 w 255"/>
              <a:gd name="T1" fmla="*/ 152 h 536"/>
              <a:gd name="T2" fmla="*/ 137 w 255"/>
              <a:gd name="T3" fmla="*/ 120 h 536"/>
              <a:gd name="T4" fmla="*/ 137 w 255"/>
              <a:gd name="T5" fmla="*/ 94 h 536"/>
              <a:gd name="T6" fmla="*/ 144 w 255"/>
              <a:gd name="T7" fmla="*/ 75 h 536"/>
              <a:gd name="T8" fmla="*/ 162 w 255"/>
              <a:gd name="T9" fmla="*/ 69 h 536"/>
              <a:gd name="T10" fmla="*/ 204 w 255"/>
              <a:gd name="T11" fmla="*/ 26 h 536"/>
              <a:gd name="T12" fmla="*/ 204 w 255"/>
              <a:gd name="T13" fmla="*/ 0 h 536"/>
              <a:gd name="T14" fmla="*/ 187 w 255"/>
              <a:gd name="T15" fmla="*/ 0 h 536"/>
              <a:gd name="T16" fmla="*/ 187 w 255"/>
              <a:gd name="T17" fmla="*/ 26 h 536"/>
              <a:gd name="T18" fmla="*/ 184 w 255"/>
              <a:gd name="T19" fmla="*/ 40 h 536"/>
              <a:gd name="T20" fmla="*/ 162 w 255"/>
              <a:gd name="T21" fmla="*/ 52 h 536"/>
              <a:gd name="T22" fmla="*/ 132 w 255"/>
              <a:gd name="T23" fmla="*/ 63 h 536"/>
              <a:gd name="T24" fmla="*/ 119 w 255"/>
              <a:gd name="T25" fmla="*/ 94 h 536"/>
              <a:gd name="T26" fmla="*/ 119 w 255"/>
              <a:gd name="T27" fmla="*/ 120 h 536"/>
              <a:gd name="T28" fmla="*/ 0 w 255"/>
              <a:gd name="T29" fmla="*/ 239 h 536"/>
              <a:gd name="T30" fmla="*/ 0 w 255"/>
              <a:gd name="T31" fmla="*/ 417 h 536"/>
              <a:gd name="T32" fmla="*/ 39 w 255"/>
              <a:gd name="T33" fmla="*/ 501 h 536"/>
              <a:gd name="T34" fmla="*/ 128 w 255"/>
              <a:gd name="T35" fmla="*/ 536 h 536"/>
              <a:gd name="T36" fmla="*/ 255 w 255"/>
              <a:gd name="T37" fmla="*/ 417 h 536"/>
              <a:gd name="T38" fmla="*/ 255 w 255"/>
              <a:gd name="T39" fmla="*/ 239 h 536"/>
              <a:gd name="T40" fmla="*/ 218 w 255"/>
              <a:gd name="T41" fmla="*/ 152 h 536"/>
              <a:gd name="T42" fmla="*/ 128 w 255"/>
              <a:gd name="T43" fmla="*/ 213 h 536"/>
              <a:gd name="T44" fmla="*/ 111 w 255"/>
              <a:gd name="T45" fmla="*/ 196 h 536"/>
              <a:gd name="T46" fmla="*/ 128 w 255"/>
              <a:gd name="T47" fmla="*/ 179 h 536"/>
              <a:gd name="T48" fmla="*/ 145 w 255"/>
              <a:gd name="T49" fmla="*/ 196 h 536"/>
              <a:gd name="T50" fmla="*/ 128 w 255"/>
              <a:gd name="T51" fmla="*/ 21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5" h="536">
                <a:moveTo>
                  <a:pt x="218" y="152"/>
                </a:moveTo>
                <a:cubicBezTo>
                  <a:pt x="196" y="133"/>
                  <a:pt x="168" y="122"/>
                  <a:pt x="137" y="120"/>
                </a:cubicBezTo>
                <a:cubicBezTo>
                  <a:pt x="137" y="94"/>
                  <a:pt x="137" y="94"/>
                  <a:pt x="137" y="94"/>
                </a:cubicBezTo>
                <a:cubicBezTo>
                  <a:pt x="137" y="94"/>
                  <a:pt x="137" y="82"/>
                  <a:pt x="144" y="75"/>
                </a:cubicBezTo>
                <a:cubicBezTo>
                  <a:pt x="148" y="71"/>
                  <a:pt x="154" y="69"/>
                  <a:pt x="162" y="69"/>
                </a:cubicBezTo>
                <a:cubicBezTo>
                  <a:pt x="195" y="69"/>
                  <a:pt x="204" y="41"/>
                  <a:pt x="204" y="26"/>
                </a:cubicBezTo>
                <a:cubicBezTo>
                  <a:pt x="204" y="0"/>
                  <a:pt x="204" y="0"/>
                  <a:pt x="204" y="0"/>
                </a:cubicBezTo>
                <a:cubicBezTo>
                  <a:pt x="187" y="0"/>
                  <a:pt x="187" y="0"/>
                  <a:pt x="187" y="0"/>
                </a:cubicBezTo>
                <a:cubicBezTo>
                  <a:pt x="187" y="26"/>
                  <a:pt x="187" y="26"/>
                  <a:pt x="187" y="26"/>
                </a:cubicBezTo>
                <a:cubicBezTo>
                  <a:pt x="187" y="26"/>
                  <a:pt x="187" y="33"/>
                  <a:pt x="184" y="40"/>
                </a:cubicBezTo>
                <a:cubicBezTo>
                  <a:pt x="180" y="48"/>
                  <a:pt x="172" y="52"/>
                  <a:pt x="162" y="52"/>
                </a:cubicBezTo>
                <a:cubicBezTo>
                  <a:pt x="149" y="52"/>
                  <a:pt x="139" y="55"/>
                  <a:pt x="132" y="63"/>
                </a:cubicBezTo>
                <a:cubicBezTo>
                  <a:pt x="120" y="75"/>
                  <a:pt x="119" y="93"/>
                  <a:pt x="119" y="94"/>
                </a:cubicBezTo>
                <a:cubicBezTo>
                  <a:pt x="119" y="120"/>
                  <a:pt x="119" y="120"/>
                  <a:pt x="119" y="120"/>
                </a:cubicBezTo>
                <a:cubicBezTo>
                  <a:pt x="51" y="124"/>
                  <a:pt x="0" y="173"/>
                  <a:pt x="0" y="239"/>
                </a:cubicBezTo>
                <a:cubicBezTo>
                  <a:pt x="0" y="417"/>
                  <a:pt x="0" y="417"/>
                  <a:pt x="0" y="417"/>
                </a:cubicBezTo>
                <a:cubicBezTo>
                  <a:pt x="0" y="448"/>
                  <a:pt x="14" y="478"/>
                  <a:pt x="39" y="501"/>
                </a:cubicBezTo>
                <a:cubicBezTo>
                  <a:pt x="63" y="523"/>
                  <a:pt x="96" y="536"/>
                  <a:pt x="128" y="536"/>
                </a:cubicBezTo>
                <a:cubicBezTo>
                  <a:pt x="197" y="536"/>
                  <a:pt x="255" y="482"/>
                  <a:pt x="255" y="417"/>
                </a:cubicBezTo>
                <a:cubicBezTo>
                  <a:pt x="255" y="239"/>
                  <a:pt x="255" y="239"/>
                  <a:pt x="255" y="239"/>
                </a:cubicBezTo>
                <a:cubicBezTo>
                  <a:pt x="255" y="205"/>
                  <a:pt x="242" y="174"/>
                  <a:pt x="218" y="152"/>
                </a:cubicBezTo>
                <a:moveTo>
                  <a:pt x="128" y="213"/>
                </a:moveTo>
                <a:cubicBezTo>
                  <a:pt x="119" y="213"/>
                  <a:pt x="111" y="205"/>
                  <a:pt x="111" y="196"/>
                </a:cubicBezTo>
                <a:cubicBezTo>
                  <a:pt x="111" y="187"/>
                  <a:pt x="119" y="179"/>
                  <a:pt x="128" y="179"/>
                </a:cubicBezTo>
                <a:cubicBezTo>
                  <a:pt x="137" y="179"/>
                  <a:pt x="145" y="187"/>
                  <a:pt x="145" y="196"/>
                </a:cubicBezTo>
                <a:cubicBezTo>
                  <a:pt x="145" y="205"/>
                  <a:pt x="137" y="213"/>
                  <a:pt x="128" y="213"/>
                </a:cubicBezTo>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GB">
              <a:solidFill>
                <a:srgbClr val="FF0000"/>
              </a:solidFill>
            </a:endParaRPr>
          </a:p>
        </p:txBody>
      </p:sp>
      <p:sp>
        <p:nvSpPr>
          <p:cNvPr id="58" name="Freeform 105">
            <a:extLst>
              <a:ext uri="{FF2B5EF4-FFF2-40B4-BE49-F238E27FC236}">
                <a16:creationId xmlns:a16="http://schemas.microsoft.com/office/drawing/2014/main" id="{66D80411-8FE8-4942-89D0-D29DB2FB46E3}"/>
              </a:ext>
            </a:extLst>
          </p:cNvPr>
          <p:cNvSpPr>
            <a:spLocks noChangeAspect="1" noEditPoints="1"/>
          </p:cNvSpPr>
          <p:nvPr/>
        </p:nvSpPr>
        <p:spPr bwMode="auto">
          <a:xfrm>
            <a:off x="404507" y="5522308"/>
            <a:ext cx="205524" cy="205525"/>
          </a:xfrm>
          <a:custGeom>
            <a:avLst/>
            <a:gdLst>
              <a:gd name="T0" fmla="*/ 683 w 3832"/>
              <a:gd name="T1" fmla="*/ 0 h 3832"/>
              <a:gd name="T2" fmla="*/ 661 w 3832"/>
              <a:gd name="T3" fmla="*/ 4 h 3832"/>
              <a:gd name="T4" fmla="*/ 623 w 3832"/>
              <a:gd name="T5" fmla="*/ 20 h 3832"/>
              <a:gd name="T6" fmla="*/ 593 w 3832"/>
              <a:gd name="T7" fmla="*/ 50 h 3832"/>
              <a:gd name="T8" fmla="*/ 577 w 3832"/>
              <a:gd name="T9" fmla="*/ 88 h 3832"/>
              <a:gd name="T10" fmla="*/ 573 w 3832"/>
              <a:gd name="T11" fmla="*/ 578 h 3832"/>
              <a:gd name="T12" fmla="*/ 108 w 3832"/>
              <a:gd name="T13" fmla="*/ 578 h 3832"/>
              <a:gd name="T14" fmla="*/ 66 w 3832"/>
              <a:gd name="T15" fmla="*/ 588 h 3832"/>
              <a:gd name="T16" fmla="*/ 32 w 3832"/>
              <a:gd name="T17" fmla="*/ 610 h 3832"/>
              <a:gd name="T18" fmla="*/ 8 w 3832"/>
              <a:gd name="T19" fmla="*/ 646 h 3832"/>
              <a:gd name="T20" fmla="*/ 0 w 3832"/>
              <a:gd name="T21" fmla="*/ 688 h 3832"/>
              <a:gd name="T22" fmla="*/ 0 w 3832"/>
              <a:gd name="T23" fmla="*/ 2932 h 3832"/>
              <a:gd name="T24" fmla="*/ 8 w 3832"/>
              <a:gd name="T25" fmla="*/ 2974 h 3832"/>
              <a:gd name="T26" fmla="*/ 32 w 3832"/>
              <a:gd name="T27" fmla="*/ 3010 h 3832"/>
              <a:gd name="T28" fmla="*/ 66 w 3832"/>
              <a:gd name="T29" fmla="*/ 3032 h 3832"/>
              <a:gd name="T30" fmla="*/ 108 w 3832"/>
              <a:gd name="T31" fmla="*/ 3042 h 3832"/>
              <a:gd name="T32" fmla="*/ 581 w 3832"/>
              <a:gd name="T33" fmla="*/ 3722 h 3832"/>
              <a:gd name="T34" fmla="*/ 581 w 3832"/>
              <a:gd name="T35" fmla="*/ 3738 h 3832"/>
              <a:gd name="T36" fmla="*/ 591 w 3832"/>
              <a:gd name="T37" fmla="*/ 3768 h 3832"/>
              <a:gd name="T38" fmla="*/ 607 w 3832"/>
              <a:gd name="T39" fmla="*/ 3792 h 3832"/>
              <a:gd name="T40" fmla="*/ 631 w 3832"/>
              <a:gd name="T41" fmla="*/ 3814 h 3832"/>
              <a:gd name="T42" fmla="*/ 643 w 3832"/>
              <a:gd name="T43" fmla="*/ 3820 h 3832"/>
              <a:gd name="T44" fmla="*/ 667 w 3832"/>
              <a:gd name="T45" fmla="*/ 3828 h 3832"/>
              <a:gd name="T46" fmla="*/ 691 w 3832"/>
              <a:gd name="T47" fmla="*/ 3832 h 3832"/>
              <a:gd name="T48" fmla="*/ 709 w 3832"/>
              <a:gd name="T49" fmla="*/ 3830 h 3832"/>
              <a:gd name="T50" fmla="*/ 745 w 3832"/>
              <a:gd name="T51" fmla="*/ 3816 h 3832"/>
              <a:gd name="T52" fmla="*/ 1676 w 3832"/>
              <a:gd name="T53" fmla="*/ 3042 h 3832"/>
              <a:gd name="T54" fmla="*/ 3147 w 3832"/>
              <a:gd name="T55" fmla="*/ 3042 h 3832"/>
              <a:gd name="T56" fmla="*/ 3189 w 3832"/>
              <a:gd name="T57" fmla="*/ 3032 h 3832"/>
              <a:gd name="T58" fmla="*/ 3225 w 3832"/>
              <a:gd name="T59" fmla="*/ 3010 h 3832"/>
              <a:gd name="T60" fmla="*/ 3247 w 3832"/>
              <a:gd name="T61" fmla="*/ 2974 h 3832"/>
              <a:gd name="T62" fmla="*/ 3257 w 3832"/>
              <a:gd name="T63" fmla="*/ 2932 h 3832"/>
              <a:gd name="T64" fmla="*/ 3722 w 3832"/>
              <a:gd name="T65" fmla="*/ 2465 h 3832"/>
              <a:gd name="T66" fmla="*/ 3744 w 3832"/>
              <a:gd name="T67" fmla="*/ 2461 h 3832"/>
              <a:gd name="T68" fmla="*/ 3782 w 3832"/>
              <a:gd name="T69" fmla="*/ 2445 h 3832"/>
              <a:gd name="T70" fmla="*/ 3812 w 3832"/>
              <a:gd name="T71" fmla="*/ 2415 h 3832"/>
              <a:gd name="T72" fmla="*/ 3828 w 3832"/>
              <a:gd name="T73" fmla="*/ 2377 h 3832"/>
              <a:gd name="T74" fmla="*/ 3832 w 3832"/>
              <a:gd name="T75" fmla="*/ 110 h 3832"/>
              <a:gd name="T76" fmla="*/ 3828 w 3832"/>
              <a:gd name="T77" fmla="*/ 88 h 3832"/>
              <a:gd name="T78" fmla="*/ 3812 w 3832"/>
              <a:gd name="T79" fmla="*/ 50 h 3832"/>
              <a:gd name="T80" fmla="*/ 3782 w 3832"/>
              <a:gd name="T81" fmla="*/ 20 h 3832"/>
              <a:gd name="T82" fmla="*/ 3744 w 3832"/>
              <a:gd name="T83" fmla="*/ 4 h 3832"/>
              <a:gd name="T84" fmla="*/ 3722 w 3832"/>
              <a:gd name="T85" fmla="*/ 0 h 3832"/>
              <a:gd name="T86" fmla="*/ 1636 w 3832"/>
              <a:gd name="T87" fmla="*/ 2823 h 3832"/>
              <a:gd name="T88" fmla="*/ 1616 w 3832"/>
              <a:gd name="T89" fmla="*/ 2825 h 3832"/>
              <a:gd name="T90" fmla="*/ 1582 w 3832"/>
              <a:gd name="T91" fmla="*/ 2839 h 3832"/>
              <a:gd name="T92" fmla="*/ 799 w 3832"/>
              <a:gd name="T93" fmla="*/ 3488 h 3832"/>
              <a:gd name="T94" fmla="*/ 799 w 3832"/>
              <a:gd name="T95" fmla="*/ 2932 h 3832"/>
              <a:gd name="T96" fmla="*/ 791 w 3832"/>
              <a:gd name="T97" fmla="*/ 2890 h 3832"/>
              <a:gd name="T98" fmla="*/ 767 w 3832"/>
              <a:gd name="T99" fmla="*/ 2855 h 3832"/>
              <a:gd name="T100" fmla="*/ 733 w 3832"/>
              <a:gd name="T101" fmla="*/ 2833 h 3832"/>
              <a:gd name="T102" fmla="*/ 691 w 3832"/>
              <a:gd name="T103" fmla="*/ 2823 h 3832"/>
              <a:gd name="T104" fmla="*/ 218 w 3832"/>
              <a:gd name="T105" fmla="*/ 798 h 3832"/>
              <a:gd name="T106" fmla="*/ 3037 w 3832"/>
              <a:gd name="T107" fmla="*/ 2823 h 3832"/>
              <a:gd name="T108" fmla="*/ 3257 w 3832"/>
              <a:gd name="T109" fmla="*/ 2245 h 3832"/>
              <a:gd name="T110" fmla="*/ 3257 w 3832"/>
              <a:gd name="T111" fmla="*/ 688 h 3832"/>
              <a:gd name="T112" fmla="*/ 3247 w 3832"/>
              <a:gd name="T113" fmla="*/ 646 h 3832"/>
              <a:gd name="T114" fmla="*/ 3225 w 3832"/>
              <a:gd name="T115" fmla="*/ 610 h 3832"/>
              <a:gd name="T116" fmla="*/ 3189 w 3832"/>
              <a:gd name="T117" fmla="*/ 588 h 3832"/>
              <a:gd name="T118" fmla="*/ 3147 w 3832"/>
              <a:gd name="T119" fmla="*/ 578 h 3832"/>
              <a:gd name="T120" fmla="*/ 793 w 3832"/>
              <a:gd name="T121" fmla="*/ 220 h 3832"/>
              <a:gd name="T122" fmla="*/ 3612 w 3832"/>
              <a:gd name="T123" fmla="*/ 2245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2" h="3832">
                <a:moveTo>
                  <a:pt x="3722" y="0"/>
                </a:moveTo>
                <a:lnTo>
                  <a:pt x="683" y="0"/>
                </a:lnTo>
                <a:lnTo>
                  <a:pt x="683" y="0"/>
                </a:lnTo>
                <a:lnTo>
                  <a:pt x="661" y="4"/>
                </a:lnTo>
                <a:lnTo>
                  <a:pt x="641" y="10"/>
                </a:lnTo>
                <a:lnTo>
                  <a:pt x="623" y="20"/>
                </a:lnTo>
                <a:lnTo>
                  <a:pt x="607" y="32"/>
                </a:lnTo>
                <a:lnTo>
                  <a:pt x="593" y="50"/>
                </a:lnTo>
                <a:lnTo>
                  <a:pt x="583" y="68"/>
                </a:lnTo>
                <a:lnTo>
                  <a:pt x="577" y="88"/>
                </a:lnTo>
                <a:lnTo>
                  <a:pt x="573" y="110"/>
                </a:lnTo>
                <a:lnTo>
                  <a:pt x="573" y="578"/>
                </a:lnTo>
                <a:lnTo>
                  <a:pt x="108" y="578"/>
                </a:lnTo>
                <a:lnTo>
                  <a:pt x="108" y="578"/>
                </a:lnTo>
                <a:lnTo>
                  <a:pt x="86" y="580"/>
                </a:lnTo>
                <a:lnTo>
                  <a:pt x="66" y="588"/>
                </a:lnTo>
                <a:lnTo>
                  <a:pt x="48" y="598"/>
                </a:lnTo>
                <a:lnTo>
                  <a:pt x="32" y="610"/>
                </a:lnTo>
                <a:lnTo>
                  <a:pt x="18" y="628"/>
                </a:lnTo>
                <a:lnTo>
                  <a:pt x="8" y="646"/>
                </a:lnTo>
                <a:lnTo>
                  <a:pt x="2" y="666"/>
                </a:lnTo>
                <a:lnTo>
                  <a:pt x="0" y="688"/>
                </a:lnTo>
                <a:lnTo>
                  <a:pt x="0" y="2932"/>
                </a:lnTo>
                <a:lnTo>
                  <a:pt x="0" y="2932"/>
                </a:lnTo>
                <a:lnTo>
                  <a:pt x="2" y="2954"/>
                </a:lnTo>
                <a:lnTo>
                  <a:pt x="8" y="2974"/>
                </a:lnTo>
                <a:lnTo>
                  <a:pt x="18" y="2992"/>
                </a:lnTo>
                <a:lnTo>
                  <a:pt x="32" y="3010"/>
                </a:lnTo>
                <a:lnTo>
                  <a:pt x="48" y="3022"/>
                </a:lnTo>
                <a:lnTo>
                  <a:pt x="66" y="3032"/>
                </a:lnTo>
                <a:lnTo>
                  <a:pt x="86" y="3038"/>
                </a:lnTo>
                <a:lnTo>
                  <a:pt x="108" y="3042"/>
                </a:lnTo>
                <a:lnTo>
                  <a:pt x="581" y="3042"/>
                </a:lnTo>
                <a:lnTo>
                  <a:pt x="581" y="3722"/>
                </a:lnTo>
                <a:lnTo>
                  <a:pt x="581" y="3722"/>
                </a:lnTo>
                <a:lnTo>
                  <a:pt x="581" y="3738"/>
                </a:lnTo>
                <a:lnTo>
                  <a:pt x="585" y="3752"/>
                </a:lnTo>
                <a:lnTo>
                  <a:pt x="591" y="3768"/>
                </a:lnTo>
                <a:lnTo>
                  <a:pt x="597" y="3780"/>
                </a:lnTo>
                <a:lnTo>
                  <a:pt x="607" y="3792"/>
                </a:lnTo>
                <a:lnTo>
                  <a:pt x="617" y="3804"/>
                </a:lnTo>
                <a:lnTo>
                  <a:pt x="631" y="3814"/>
                </a:lnTo>
                <a:lnTo>
                  <a:pt x="643" y="3820"/>
                </a:lnTo>
                <a:lnTo>
                  <a:pt x="643" y="3820"/>
                </a:lnTo>
                <a:lnTo>
                  <a:pt x="655" y="3826"/>
                </a:lnTo>
                <a:lnTo>
                  <a:pt x="667" y="3828"/>
                </a:lnTo>
                <a:lnTo>
                  <a:pt x="679" y="3830"/>
                </a:lnTo>
                <a:lnTo>
                  <a:pt x="691" y="3832"/>
                </a:lnTo>
                <a:lnTo>
                  <a:pt x="691" y="3832"/>
                </a:lnTo>
                <a:lnTo>
                  <a:pt x="709" y="3830"/>
                </a:lnTo>
                <a:lnTo>
                  <a:pt x="727" y="3824"/>
                </a:lnTo>
                <a:lnTo>
                  <a:pt x="745" y="3816"/>
                </a:lnTo>
                <a:lnTo>
                  <a:pt x="761" y="3806"/>
                </a:lnTo>
                <a:lnTo>
                  <a:pt x="1676" y="3042"/>
                </a:lnTo>
                <a:lnTo>
                  <a:pt x="3147" y="3042"/>
                </a:lnTo>
                <a:lnTo>
                  <a:pt x="3147" y="3042"/>
                </a:lnTo>
                <a:lnTo>
                  <a:pt x="3169" y="3038"/>
                </a:lnTo>
                <a:lnTo>
                  <a:pt x="3189" y="3032"/>
                </a:lnTo>
                <a:lnTo>
                  <a:pt x="3209" y="3022"/>
                </a:lnTo>
                <a:lnTo>
                  <a:pt x="3225" y="3010"/>
                </a:lnTo>
                <a:lnTo>
                  <a:pt x="3237" y="2992"/>
                </a:lnTo>
                <a:lnTo>
                  <a:pt x="3247" y="2974"/>
                </a:lnTo>
                <a:lnTo>
                  <a:pt x="3255" y="2954"/>
                </a:lnTo>
                <a:lnTo>
                  <a:pt x="3257" y="2932"/>
                </a:lnTo>
                <a:lnTo>
                  <a:pt x="3257" y="2465"/>
                </a:lnTo>
                <a:lnTo>
                  <a:pt x="3722" y="2465"/>
                </a:lnTo>
                <a:lnTo>
                  <a:pt x="3722" y="2465"/>
                </a:lnTo>
                <a:lnTo>
                  <a:pt x="3744" y="2461"/>
                </a:lnTo>
                <a:lnTo>
                  <a:pt x="3764" y="2455"/>
                </a:lnTo>
                <a:lnTo>
                  <a:pt x="3782" y="2445"/>
                </a:lnTo>
                <a:lnTo>
                  <a:pt x="3800" y="2433"/>
                </a:lnTo>
                <a:lnTo>
                  <a:pt x="3812" y="2415"/>
                </a:lnTo>
                <a:lnTo>
                  <a:pt x="3822" y="2397"/>
                </a:lnTo>
                <a:lnTo>
                  <a:pt x="3828" y="2377"/>
                </a:lnTo>
                <a:lnTo>
                  <a:pt x="3832" y="2355"/>
                </a:lnTo>
                <a:lnTo>
                  <a:pt x="3832" y="110"/>
                </a:lnTo>
                <a:lnTo>
                  <a:pt x="3832" y="110"/>
                </a:lnTo>
                <a:lnTo>
                  <a:pt x="3828" y="88"/>
                </a:lnTo>
                <a:lnTo>
                  <a:pt x="3822" y="68"/>
                </a:lnTo>
                <a:lnTo>
                  <a:pt x="3812" y="50"/>
                </a:lnTo>
                <a:lnTo>
                  <a:pt x="3800" y="32"/>
                </a:lnTo>
                <a:lnTo>
                  <a:pt x="3782" y="20"/>
                </a:lnTo>
                <a:lnTo>
                  <a:pt x="3764" y="10"/>
                </a:lnTo>
                <a:lnTo>
                  <a:pt x="3744" y="4"/>
                </a:lnTo>
                <a:lnTo>
                  <a:pt x="3722" y="0"/>
                </a:lnTo>
                <a:lnTo>
                  <a:pt x="3722" y="0"/>
                </a:lnTo>
                <a:close/>
                <a:moveTo>
                  <a:pt x="3037" y="2823"/>
                </a:moveTo>
                <a:lnTo>
                  <a:pt x="1636" y="2823"/>
                </a:lnTo>
                <a:lnTo>
                  <a:pt x="1636" y="2823"/>
                </a:lnTo>
                <a:lnTo>
                  <a:pt x="1616" y="2825"/>
                </a:lnTo>
                <a:lnTo>
                  <a:pt x="1598" y="2831"/>
                </a:lnTo>
                <a:lnTo>
                  <a:pt x="1582" y="2839"/>
                </a:lnTo>
                <a:lnTo>
                  <a:pt x="1566" y="2849"/>
                </a:lnTo>
                <a:lnTo>
                  <a:pt x="799" y="3488"/>
                </a:lnTo>
                <a:lnTo>
                  <a:pt x="799" y="2932"/>
                </a:lnTo>
                <a:lnTo>
                  <a:pt x="799" y="2932"/>
                </a:lnTo>
                <a:lnTo>
                  <a:pt x="797" y="2910"/>
                </a:lnTo>
                <a:lnTo>
                  <a:pt x="791" y="2890"/>
                </a:lnTo>
                <a:lnTo>
                  <a:pt x="781" y="2871"/>
                </a:lnTo>
                <a:lnTo>
                  <a:pt x="767" y="2855"/>
                </a:lnTo>
                <a:lnTo>
                  <a:pt x="751" y="2843"/>
                </a:lnTo>
                <a:lnTo>
                  <a:pt x="733" y="2833"/>
                </a:lnTo>
                <a:lnTo>
                  <a:pt x="713" y="2825"/>
                </a:lnTo>
                <a:lnTo>
                  <a:pt x="691" y="2823"/>
                </a:lnTo>
                <a:lnTo>
                  <a:pt x="218" y="2823"/>
                </a:lnTo>
                <a:lnTo>
                  <a:pt x="218" y="798"/>
                </a:lnTo>
                <a:lnTo>
                  <a:pt x="3037" y="798"/>
                </a:lnTo>
                <a:lnTo>
                  <a:pt x="3037" y="2823"/>
                </a:lnTo>
                <a:close/>
                <a:moveTo>
                  <a:pt x="3612" y="2245"/>
                </a:moveTo>
                <a:lnTo>
                  <a:pt x="3257" y="2245"/>
                </a:lnTo>
                <a:lnTo>
                  <a:pt x="3257" y="688"/>
                </a:lnTo>
                <a:lnTo>
                  <a:pt x="3257" y="688"/>
                </a:lnTo>
                <a:lnTo>
                  <a:pt x="3255" y="666"/>
                </a:lnTo>
                <a:lnTo>
                  <a:pt x="3247" y="646"/>
                </a:lnTo>
                <a:lnTo>
                  <a:pt x="3237" y="628"/>
                </a:lnTo>
                <a:lnTo>
                  <a:pt x="3225" y="610"/>
                </a:lnTo>
                <a:lnTo>
                  <a:pt x="3209" y="598"/>
                </a:lnTo>
                <a:lnTo>
                  <a:pt x="3189" y="588"/>
                </a:lnTo>
                <a:lnTo>
                  <a:pt x="3169" y="580"/>
                </a:lnTo>
                <a:lnTo>
                  <a:pt x="3147" y="578"/>
                </a:lnTo>
                <a:lnTo>
                  <a:pt x="793" y="578"/>
                </a:lnTo>
                <a:lnTo>
                  <a:pt x="793" y="220"/>
                </a:lnTo>
                <a:lnTo>
                  <a:pt x="3612" y="220"/>
                </a:lnTo>
                <a:lnTo>
                  <a:pt x="3612" y="224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rgbClr val="FF0000"/>
              </a:solidFill>
            </a:endParaRPr>
          </a:p>
        </p:txBody>
      </p:sp>
      <p:sp>
        <p:nvSpPr>
          <p:cNvPr id="59" name="TextBox 58">
            <a:extLst>
              <a:ext uri="{FF2B5EF4-FFF2-40B4-BE49-F238E27FC236}">
                <a16:creationId xmlns:a16="http://schemas.microsoft.com/office/drawing/2014/main" id="{DE524DDE-CCC2-4275-BF85-9F3C25381B4F}"/>
              </a:ext>
            </a:extLst>
          </p:cNvPr>
          <p:cNvSpPr txBox="1"/>
          <p:nvPr/>
        </p:nvSpPr>
        <p:spPr>
          <a:xfrm>
            <a:off x="731446" y="5562936"/>
            <a:ext cx="453364" cy="96450"/>
          </a:xfrm>
          <a:prstGeom prst="rect">
            <a:avLst/>
          </a:prstGeom>
          <a:noFill/>
        </p:spPr>
        <p:txBody>
          <a:bodyPr wrap="none" lIns="0" tIns="0" rIns="0" bIns="0" rtlCol="0">
            <a:spAutoFit/>
          </a:bodyPr>
          <a:lstStyle/>
          <a:p>
            <a:r>
              <a:rPr lang="en-GB" sz="800" dirty="0"/>
              <a:t>Sharing item</a:t>
            </a:r>
          </a:p>
        </p:txBody>
      </p:sp>
      <p:sp>
        <p:nvSpPr>
          <p:cNvPr id="60" name="TextBox 59">
            <a:extLst>
              <a:ext uri="{FF2B5EF4-FFF2-40B4-BE49-F238E27FC236}">
                <a16:creationId xmlns:a16="http://schemas.microsoft.com/office/drawing/2014/main" id="{6520BB11-9848-4B07-B023-4A40E4965429}"/>
              </a:ext>
            </a:extLst>
          </p:cNvPr>
          <p:cNvSpPr txBox="1"/>
          <p:nvPr/>
        </p:nvSpPr>
        <p:spPr>
          <a:xfrm>
            <a:off x="2277638" y="5557428"/>
            <a:ext cx="625415" cy="96450"/>
          </a:xfrm>
          <a:prstGeom prst="rect">
            <a:avLst/>
          </a:prstGeom>
          <a:noFill/>
        </p:spPr>
        <p:txBody>
          <a:bodyPr wrap="none" lIns="0" tIns="0" rIns="0" bIns="0" rtlCol="0">
            <a:spAutoFit/>
          </a:bodyPr>
          <a:lstStyle/>
          <a:p>
            <a:r>
              <a:rPr lang="en-GB" sz="800" dirty="0"/>
              <a:t>Purchase caused</a:t>
            </a:r>
          </a:p>
        </p:txBody>
      </p:sp>
      <p:sp>
        <p:nvSpPr>
          <p:cNvPr id="61" name="TextBox 60">
            <a:extLst>
              <a:ext uri="{FF2B5EF4-FFF2-40B4-BE49-F238E27FC236}">
                <a16:creationId xmlns:a16="http://schemas.microsoft.com/office/drawing/2014/main" id="{95677F5F-5247-41E1-BE2F-61647EEE7C39}"/>
              </a:ext>
            </a:extLst>
          </p:cNvPr>
          <p:cNvSpPr txBox="1"/>
          <p:nvPr/>
        </p:nvSpPr>
        <p:spPr>
          <a:xfrm>
            <a:off x="3789519" y="5552141"/>
            <a:ext cx="878949" cy="110843"/>
          </a:xfrm>
          <a:prstGeom prst="rect">
            <a:avLst/>
          </a:prstGeom>
          <a:noFill/>
        </p:spPr>
        <p:txBody>
          <a:bodyPr wrap="none" lIns="0" tIns="0" rIns="0" bIns="0" rtlCol="0">
            <a:spAutoFit/>
          </a:bodyPr>
          <a:lstStyle/>
          <a:p>
            <a:r>
              <a:rPr lang="en-GB" sz="800" dirty="0"/>
              <a:t>Planning &amp; searching</a:t>
            </a:r>
          </a:p>
        </p:txBody>
      </p:sp>
      <p:sp>
        <p:nvSpPr>
          <p:cNvPr id="62" name="Freeform 55">
            <a:extLst>
              <a:ext uri="{FF2B5EF4-FFF2-40B4-BE49-F238E27FC236}">
                <a16:creationId xmlns:a16="http://schemas.microsoft.com/office/drawing/2014/main" id="{D4A5A118-F885-4D8B-9882-B90518FD4D74}"/>
              </a:ext>
            </a:extLst>
          </p:cNvPr>
          <p:cNvSpPr>
            <a:spLocks noChangeAspect="1" noEditPoints="1"/>
          </p:cNvSpPr>
          <p:nvPr/>
        </p:nvSpPr>
        <p:spPr bwMode="auto">
          <a:xfrm>
            <a:off x="3456966" y="5519766"/>
            <a:ext cx="205524" cy="210609"/>
          </a:xfrm>
          <a:custGeom>
            <a:avLst/>
            <a:gdLst>
              <a:gd name="T0" fmla="*/ 3150 w 3880"/>
              <a:gd name="T1" fmla="*/ 3898 h 3976"/>
              <a:gd name="T2" fmla="*/ 3590 w 3880"/>
              <a:gd name="T3" fmla="*/ 3940 h 3976"/>
              <a:gd name="T4" fmla="*/ 3870 w 3880"/>
              <a:gd name="T5" fmla="*/ 3598 h 3976"/>
              <a:gd name="T6" fmla="*/ 3742 w 3880"/>
              <a:gd name="T7" fmla="*/ 3173 h 3976"/>
              <a:gd name="T8" fmla="*/ 2717 w 3880"/>
              <a:gd name="T9" fmla="*/ 1904 h 3976"/>
              <a:gd name="T10" fmla="*/ 2803 w 3880"/>
              <a:gd name="T11" fmla="*/ 1263 h 3976"/>
              <a:gd name="T12" fmla="*/ 2595 w 3880"/>
              <a:gd name="T13" fmla="*/ 659 h 3976"/>
              <a:gd name="T14" fmla="*/ 2169 w 3880"/>
              <a:gd name="T15" fmla="*/ 226 h 3976"/>
              <a:gd name="T16" fmla="*/ 1529 w 3880"/>
              <a:gd name="T17" fmla="*/ 4 h 3976"/>
              <a:gd name="T18" fmla="*/ 910 w 3880"/>
              <a:gd name="T19" fmla="*/ 88 h 3976"/>
              <a:gd name="T20" fmla="*/ 374 w 3880"/>
              <a:gd name="T21" fmla="*/ 448 h 3976"/>
              <a:gd name="T22" fmla="*/ 24 w 3880"/>
              <a:gd name="T23" fmla="*/ 1141 h 3976"/>
              <a:gd name="T24" fmla="*/ 76 w 3880"/>
              <a:gd name="T25" fmla="*/ 1854 h 3976"/>
              <a:gd name="T26" fmla="*/ 450 w 3880"/>
              <a:gd name="T27" fmla="*/ 2434 h 3976"/>
              <a:gd name="T28" fmla="*/ 924 w 3880"/>
              <a:gd name="T29" fmla="*/ 2725 h 3976"/>
              <a:gd name="T30" fmla="*/ 1465 w 3880"/>
              <a:gd name="T31" fmla="*/ 2809 h 3976"/>
              <a:gd name="T32" fmla="*/ 620 w 3880"/>
              <a:gd name="T33" fmla="*/ 505 h 3976"/>
              <a:gd name="T34" fmla="*/ 1087 w 3880"/>
              <a:gd name="T35" fmla="*/ 252 h 3976"/>
              <a:gd name="T36" fmla="*/ 1659 w 3880"/>
              <a:gd name="T37" fmla="*/ 238 h 3976"/>
              <a:gd name="T38" fmla="*/ 2181 w 3880"/>
              <a:gd name="T39" fmla="*/ 499 h 3976"/>
              <a:gd name="T40" fmla="*/ 2489 w 3880"/>
              <a:gd name="T41" fmla="*/ 903 h 3976"/>
              <a:gd name="T42" fmla="*/ 2597 w 3880"/>
              <a:gd name="T43" fmla="*/ 1433 h 3976"/>
              <a:gd name="T44" fmla="*/ 2453 w 3880"/>
              <a:gd name="T45" fmla="*/ 1970 h 3976"/>
              <a:gd name="T46" fmla="*/ 2435 w 3880"/>
              <a:gd name="T47" fmla="*/ 2172 h 3976"/>
              <a:gd name="T48" fmla="*/ 3638 w 3880"/>
              <a:gd name="T49" fmla="*/ 3383 h 3976"/>
              <a:gd name="T50" fmla="*/ 3638 w 3880"/>
              <a:gd name="T51" fmla="*/ 3628 h 3976"/>
              <a:gd name="T52" fmla="*/ 3436 w 3880"/>
              <a:gd name="T53" fmla="*/ 3764 h 3976"/>
              <a:gd name="T54" fmla="*/ 3214 w 3880"/>
              <a:gd name="T55" fmla="*/ 3676 h 3976"/>
              <a:gd name="T56" fmla="*/ 1937 w 3880"/>
              <a:gd name="T57" fmla="*/ 2493 h 3976"/>
              <a:gd name="T58" fmla="*/ 1461 w 3880"/>
              <a:gd name="T59" fmla="*/ 2597 h 3976"/>
              <a:gd name="T60" fmla="*/ 896 w 3880"/>
              <a:gd name="T61" fmla="*/ 2484 h 3976"/>
              <a:gd name="T62" fmla="*/ 440 w 3880"/>
              <a:gd name="T63" fmla="*/ 2108 h 3976"/>
              <a:gd name="T64" fmla="*/ 214 w 3880"/>
              <a:gd name="T65" fmla="*/ 1489 h 3976"/>
              <a:gd name="T66" fmla="*/ 326 w 3880"/>
              <a:gd name="T67" fmla="*/ 893 h 3976"/>
              <a:gd name="T68" fmla="*/ 1397 w 3880"/>
              <a:gd name="T69" fmla="*/ 462 h 3976"/>
              <a:gd name="T70" fmla="*/ 910 w 3880"/>
              <a:gd name="T71" fmla="*/ 599 h 3976"/>
              <a:gd name="T72" fmla="*/ 568 w 3880"/>
              <a:gd name="T73" fmla="*/ 955 h 3976"/>
              <a:gd name="T74" fmla="*/ 454 w 3880"/>
              <a:gd name="T75" fmla="*/ 1405 h 3976"/>
              <a:gd name="T76" fmla="*/ 592 w 3880"/>
              <a:gd name="T77" fmla="*/ 1894 h 3976"/>
              <a:gd name="T78" fmla="*/ 948 w 3880"/>
              <a:gd name="T79" fmla="*/ 2234 h 3976"/>
              <a:gd name="T80" fmla="*/ 1397 w 3880"/>
              <a:gd name="T81" fmla="*/ 2348 h 3976"/>
              <a:gd name="T82" fmla="*/ 1885 w 3880"/>
              <a:gd name="T83" fmla="*/ 2212 h 3976"/>
              <a:gd name="T84" fmla="*/ 2225 w 3880"/>
              <a:gd name="T85" fmla="*/ 1854 h 3976"/>
              <a:gd name="T86" fmla="*/ 2339 w 3880"/>
              <a:gd name="T87" fmla="*/ 1405 h 3976"/>
              <a:gd name="T88" fmla="*/ 2203 w 3880"/>
              <a:gd name="T89" fmla="*/ 917 h 3976"/>
              <a:gd name="T90" fmla="*/ 1845 w 3880"/>
              <a:gd name="T91" fmla="*/ 577 h 3976"/>
              <a:gd name="T92" fmla="*/ 1397 w 3880"/>
              <a:gd name="T93" fmla="*/ 462 h 3976"/>
              <a:gd name="T94" fmla="*/ 1081 w 3880"/>
              <a:gd name="T95" fmla="*/ 2062 h 3976"/>
              <a:gd name="T96" fmla="*/ 792 w 3880"/>
              <a:gd name="T97" fmla="*/ 1814 h 3976"/>
              <a:gd name="T98" fmla="*/ 670 w 3880"/>
              <a:gd name="T99" fmla="*/ 1443 h 3976"/>
              <a:gd name="T100" fmla="*/ 740 w 3880"/>
              <a:gd name="T101" fmla="*/ 1089 h 3976"/>
              <a:gd name="T102" fmla="*/ 989 w 3880"/>
              <a:gd name="T103" fmla="*/ 801 h 3976"/>
              <a:gd name="T104" fmla="*/ 1359 w 3880"/>
              <a:gd name="T105" fmla="*/ 677 h 3976"/>
              <a:gd name="T106" fmla="*/ 1713 w 3880"/>
              <a:gd name="T107" fmla="*/ 747 h 3976"/>
              <a:gd name="T108" fmla="*/ 2001 w 3880"/>
              <a:gd name="T109" fmla="*/ 997 h 3976"/>
              <a:gd name="T110" fmla="*/ 2125 w 3880"/>
              <a:gd name="T111" fmla="*/ 1367 h 3976"/>
              <a:gd name="T112" fmla="*/ 2053 w 3880"/>
              <a:gd name="T113" fmla="*/ 1722 h 3976"/>
              <a:gd name="T114" fmla="*/ 1803 w 3880"/>
              <a:gd name="T115" fmla="*/ 2010 h 3976"/>
              <a:gd name="T116" fmla="*/ 1433 w 3880"/>
              <a:gd name="T117" fmla="*/ 2134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80" h="3976">
                <a:moveTo>
                  <a:pt x="1913" y="2713"/>
                </a:moveTo>
                <a:lnTo>
                  <a:pt x="1919" y="2711"/>
                </a:lnTo>
                <a:lnTo>
                  <a:pt x="1923" y="2717"/>
                </a:lnTo>
                <a:lnTo>
                  <a:pt x="1923" y="2717"/>
                </a:lnTo>
                <a:lnTo>
                  <a:pt x="2041" y="2833"/>
                </a:lnTo>
                <a:lnTo>
                  <a:pt x="2203" y="2991"/>
                </a:lnTo>
                <a:lnTo>
                  <a:pt x="2587" y="3363"/>
                </a:lnTo>
                <a:lnTo>
                  <a:pt x="3078" y="3838"/>
                </a:lnTo>
                <a:lnTo>
                  <a:pt x="3078" y="3838"/>
                </a:lnTo>
                <a:lnTo>
                  <a:pt x="3112" y="3870"/>
                </a:lnTo>
                <a:lnTo>
                  <a:pt x="3150" y="3898"/>
                </a:lnTo>
                <a:lnTo>
                  <a:pt x="3188" y="3922"/>
                </a:lnTo>
                <a:lnTo>
                  <a:pt x="3230" y="3940"/>
                </a:lnTo>
                <a:lnTo>
                  <a:pt x="3274" y="3956"/>
                </a:lnTo>
                <a:lnTo>
                  <a:pt x="3318" y="3968"/>
                </a:lnTo>
                <a:lnTo>
                  <a:pt x="3364" y="3974"/>
                </a:lnTo>
                <a:lnTo>
                  <a:pt x="3410" y="3976"/>
                </a:lnTo>
                <a:lnTo>
                  <a:pt x="3410" y="3976"/>
                </a:lnTo>
                <a:lnTo>
                  <a:pt x="3458" y="3974"/>
                </a:lnTo>
                <a:lnTo>
                  <a:pt x="3502" y="3968"/>
                </a:lnTo>
                <a:lnTo>
                  <a:pt x="3548" y="3956"/>
                </a:lnTo>
                <a:lnTo>
                  <a:pt x="3590" y="3940"/>
                </a:lnTo>
                <a:lnTo>
                  <a:pt x="3632" y="3922"/>
                </a:lnTo>
                <a:lnTo>
                  <a:pt x="3670" y="3898"/>
                </a:lnTo>
                <a:lnTo>
                  <a:pt x="3708" y="3870"/>
                </a:lnTo>
                <a:lnTo>
                  <a:pt x="3742" y="3838"/>
                </a:lnTo>
                <a:lnTo>
                  <a:pt x="3742" y="3838"/>
                </a:lnTo>
                <a:lnTo>
                  <a:pt x="3774" y="3804"/>
                </a:lnTo>
                <a:lnTo>
                  <a:pt x="3802" y="3766"/>
                </a:lnTo>
                <a:lnTo>
                  <a:pt x="3826" y="3728"/>
                </a:lnTo>
                <a:lnTo>
                  <a:pt x="3844" y="3686"/>
                </a:lnTo>
                <a:lnTo>
                  <a:pt x="3860" y="3644"/>
                </a:lnTo>
                <a:lnTo>
                  <a:pt x="3870" y="3598"/>
                </a:lnTo>
                <a:lnTo>
                  <a:pt x="3878" y="3554"/>
                </a:lnTo>
                <a:lnTo>
                  <a:pt x="3880" y="3506"/>
                </a:lnTo>
                <a:lnTo>
                  <a:pt x="3880" y="3506"/>
                </a:lnTo>
                <a:lnTo>
                  <a:pt x="3878" y="3459"/>
                </a:lnTo>
                <a:lnTo>
                  <a:pt x="3870" y="3413"/>
                </a:lnTo>
                <a:lnTo>
                  <a:pt x="3860" y="3369"/>
                </a:lnTo>
                <a:lnTo>
                  <a:pt x="3844" y="3325"/>
                </a:lnTo>
                <a:lnTo>
                  <a:pt x="3826" y="3283"/>
                </a:lnTo>
                <a:lnTo>
                  <a:pt x="3802" y="3245"/>
                </a:lnTo>
                <a:lnTo>
                  <a:pt x="3774" y="3207"/>
                </a:lnTo>
                <a:lnTo>
                  <a:pt x="3742" y="3173"/>
                </a:lnTo>
                <a:lnTo>
                  <a:pt x="2647" y="2124"/>
                </a:lnTo>
                <a:lnTo>
                  <a:pt x="2647" y="2124"/>
                </a:lnTo>
                <a:lnTo>
                  <a:pt x="2641" y="2118"/>
                </a:lnTo>
                <a:lnTo>
                  <a:pt x="2639" y="2112"/>
                </a:lnTo>
                <a:lnTo>
                  <a:pt x="2635" y="2100"/>
                </a:lnTo>
                <a:lnTo>
                  <a:pt x="2635" y="2084"/>
                </a:lnTo>
                <a:lnTo>
                  <a:pt x="2639" y="2070"/>
                </a:lnTo>
                <a:lnTo>
                  <a:pt x="2639" y="2070"/>
                </a:lnTo>
                <a:lnTo>
                  <a:pt x="2669" y="2016"/>
                </a:lnTo>
                <a:lnTo>
                  <a:pt x="2693" y="1960"/>
                </a:lnTo>
                <a:lnTo>
                  <a:pt x="2717" y="1904"/>
                </a:lnTo>
                <a:lnTo>
                  <a:pt x="2737" y="1846"/>
                </a:lnTo>
                <a:lnTo>
                  <a:pt x="2755" y="1790"/>
                </a:lnTo>
                <a:lnTo>
                  <a:pt x="2771" y="1732"/>
                </a:lnTo>
                <a:lnTo>
                  <a:pt x="2783" y="1674"/>
                </a:lnTo>
                <a:lnTo>
                  <a:pt x="2793" y="1616"/>
                </a:lnTo>
                <a:lnTo>
                  <a:pt x="2801" y="1556"/>
                </a:lnTo>
                <a:lnTo>
                  <a:pt x="2807" y="1498"/>
                </a:lnTo>
                <a:lnTo>
                  <a:pt x="2809" y="1439"/>
                </a:lnTo>
                <a:lnTo>
                  <a:pt x="2809" y="1381"/>
                </a:lnTo>
                <a:lnTo>
                  <a:pt x="2807" y="1321"/>
                </a:lnTo>
                <a:lnTo>
                  <a:pt x="2803" y="1263"/>
                </a:lnTo>
                <a:lnTo>
                  <a:pt x="2797" y="1207"/>
                </a:lnTo>
                <a:lnTo>
                  <a:pt x="2787" y="1149"/>
                </a:lnTo>
                <a:lnTo>
                  <a:pt x="2775" y="1091"/>
                </a:lnTo>
                <a:lnTo>
                  <a:pt x="2761" y="1035"/>
                </a:lnTo>
                <a:lnTo>
                  <a:pt x="2745" y="979"/>
                </a:lnTo>
                <a:lnTo>
                  <a:pt x="2725" y="923"/>
                </a:lnTo>
                <a:lnTo>
                  <a:pt x="2705" y="869"/>
                </a:lnTo>
                <a:lnTo>
                  <a:pt x="2681" y="815"/>
                </a:lnTo>
                <a:lnTo>
                  <a:pt x="2655" y="763"/>
                </a:lnTo>
                <a:lnTo>
                  <a:pt x="2627" y="711"/>
                </a:lnTo>
                <a:lnTo>
                  <a:pt x="2595" y="659"/>
                </a:lnTo>
                <a:lnTo>
                  <a:pt x="2563" y="611"/>
                </a:lnTo>
                <a:lnTo>
                  <a:pt x="2527" y="561"/>
                </a:lnTo>
                <a:lnTo>
                  <a:pt x="2491" y="515"/>
                </a:lnTo>
                <a:lnTo>
                  <a:pt x="2451" y="468"/>
                </a:lnTo>
                <a:lnTo>
                  <a:pt x="2409" y="422"/>
                </a:lnTo>
                <a:lnTo>
                  <a:pt x="2365" y="380"/>
                </a:lnTo>
                <a:lnTo>
                  <a:pt x="2319" y="338"/>
                </a:lnTo>
                <a:lnTo>
                  <a:pt x="2319" y="338"/>
                </a:lnTo>
                <a:lnTo>
                  <a:pt x="2271" y="298"/>
                </a:lnTo>
                <a:lnTo>
                  <a:pt x="2221" y="260"/>
                </a:lnTo>
                <a:lnTo>
                  <a:pt x="2169" y="226"/>
                </a:lnTo>
                <a:lnTo>
                  <a:pt x="2117" y="192"/>
                </a:lnTo>
                <a:lnTo>
                  <a:pt x="2063" y="162"/>
                </a:lnTo>
                <a:lnTo>
                  <a:pt x="2007" y="134"/>
                </a:lnTo>
                <a:lnTo>
                  <a:pt x="1951" y="110"/>
                </a:lnTo>
                <a:lnTo>
                  <a:pt x="1893" y="86"/>
                </a:lnTo>
                <a:lnTo>
                  <a:pt x="1835" y="66"/>
                </a:lnTo>
                <a:lnTo>
                  <a:pt x="1775" y="48"/>
                </a:lnTo>
                <a:lnTo>
                  <a:pt x="1715" y="34"/>
                </a:lnTo>
                <a:lnTo>
                  <a:pt x="1653" y="22"/>
                </a:lnTo>
                <a:lnTo>
                  <a:pt x="1593" y="12"/>
                </a:lnTo>
                <a:lnTo>
                  <a:pt x="1529" y="4"/>
                </a:lnTo>
                <a:lnTo>
                  <a:pt x="1467" y="0"/>
                </a:lnTo>
                <a:lnTo>
                  <a:pt x="1403" y="0"/>
                </a:lnTo>
                <a:lnTo>
                  <a:pt x="1403" y="0"/>
                </a:lnTo>
                <a:lnTo>
                  <a:pt x="1341" y="0"/>
                </a:lnTo>
                <a:lnTo>
                  <a:pt x="1277" y="4"/>
                </a:lnTo>
                <a:lnTo>
                  <a:pt x="1213" y="12"/>
                </a:lnTo>
                <a:lnTo>
                  <a:pt x="1151" y="22"/>
                </a:lnTo>
                <a:lnTo>
                  <a:pt x="1089" y="34"/>
                </a:lnTo>
                <a:lnTo>
                  <a:pt x="1029" y="50"/>
                </a:lnTo>
                <a:lnTo>
                  <a:pt x="968" y="68"/>
                </a:lnTo>
                <a:lnTo>
                  <a:pt x="910" y="88"/>
                </a:lnTo>
                <a:lnTo>
                  <a:pt x="852" y="112"/>
                </a:lnTo>
                <a:lnTo>
                  <a:pt x="794" y="138"/>
                </a:lnTo>
                <a:lnTo>
                  <a:pt x="738" y="166"/>
                </a:lnTo>
                <a:lnTo>
                  <a:pt x="684" y="198"/>
                </a:lnTo>
                <a:lnTo>
                  <a:pt x="630" y="230"/>
                </a:lnTo>
                <a:lnTo>
                  <a:pt x="578" y="266"/>
                </a:lnTo>
                <a:lnTo>
                  <a:pt x="528" y="306"/>
                </a:lnTo>
                <a:lnTo>
                  <a:pt x="480" y="346"/>
                </a:lnTo>
                <a:lnTo>
                  <a:pt x="480" y="346"/>
                </a:lnTo>
                <a:lnTo>
                  <a:pt x="426" y="396"/>
                </a:lnTo>
                <a:lnTo>
                  <a:pt x="374" y="448"/>
                </a:lnTo>
                <a:lnTo>
                  <a:pt x="326" y="503"/>
                </a:lnTo>
                <a:lnTo>
                  <a:pt x="282" y="559"/>
                </a:lnTo>
                <a:lnTo>
                  <a:pt x="240" y="617"/>
                </a:lnTo>
                <a:lnTo>
                  <a:pt x="202" y="677"/>
                </a:lnTo>
                <a:lnTo>
                  <a:pt x="166" y="739"/>
                </a:lnTo>
                <a:lnTo>
                  <a:pt x="134" y="803"/>
                </a:lnTo>
                <a:lnTo>
                  <a:pt x="106" y="867"/>
                </a:lnTo>
                <a:lnTo>
                  <a:pt x="80" y="935"/>
                </a:lnTo>
                <a:lnTo>
                  <a:pt x="58" y="1003"/>
                </a:lnTo>
                <a:lnTo>
                  <a:pt x="40" y="1071"/>
                </a:lnTo>
                <a:lnTo>
                  <a:pt x="24" y="1141"/>
                </a:lnTo>
                <a:lnTo>
                  <a:pt x="14" y="1213"/>
                </a:lnTo>
                <a:lnTo>
                  <a:pt x="6" y="1285"/>
                </a:lnTo>
                <a:lnTo>
                  <a:pt x="2" y="1357"/>
                </a:lnTo>
                <a:lnTo>
                  <a:pt x="2" y="1357"/>
                </a:lnTo>
                <a:lnTo>
                  <a:pt x="0" y="1431"/>
                </a:lnTo>
                <a:lnTo>
                  <a:pt x="4" y="1504"/>
                </a:lnTo>
                <a:lnTo>
                  <a:pt x="12" y="1574"/>
                </a:lnTo>
                <a:lnTo>
                  <a:pt x="22" y="1646"/>
                </a:lnTo>
                <a:lnTo>
                  <a:pt x="36" y="1716"/>
                </a:lnTo>
                <a:lnTo>
                  <a:pt x="54" y="1784"/>
                </a:lnTo>
                <a:lnTo>
                  <a:pt x="76" y="1854"/>
                </a:lnTo>
                <a:lnTo>
                  <a:pt x="100" y="1920"/>
                </a:lnTo>
                <a:lnTo>
                  <a:pt x="128" y="1986"/>
                </a:lnTo>
                <a:lnTo>
                  <a:pt x="158" y="2050"/>
                </a:lnTo>
                <a:lnTo>
                  <a:pt x="194" y="2112"/>
                </a:lnTo>
                <a:lnTo>
                  <a:pt x="230" y="2174"/>
                </a:lnTo>
                <a:lnTo>
                  <a:pt x="272" y="2232"/>
                </a:lnTo>
                <a:lnTo>
                  <a:pt x="316" y="2290"/>
                </a:lnTo>
                <a:lnTo>
                  <a:pt x="362" y="2344"/>
                </a:lnTo>
                <a:lnTo>
                  <a:pt x="412" y="2396"/>
                </a:lnTo>
                <a:lnTo>
                  <a:pt x="412" y="2396"/>
                </a:lnTo>
                <a:lnTo>
                  <a:pt x="450" y="2434"/>
                </a:lnTo>
                <a:lnTo>
                  <a:pt x="488" y="2468"/>
                </a:lnTo>
                <a:lnTo>
                  <a:pt x="528" y="2501"/>
                </a:lnTo>
                <a:lnTo>
                  <a:pt x="568" y="2533"/>
                </a:lnTo>
                <a:lnTo>
                  <a:pt x="610" y="2563"/>
                </a:lnTo>
                <a:lnTo>
                  <a:pt x="652" y="2591"/>
                </a:lnTo>
                <a:lnTo>
                  <a:pt x="696" y="2617"/>
                </a:lnTo>
                <a:lnTo>
                  <a:pt x="740" y="2641"/>
                </a:lnTo>
                <a:lnTo>
                  <a:pt x="784" y="2665"/>
                </a:lnTo>
                <a:lnTo>
                  <a:pt x="830" y="2687"/>
                </a:lnTo>
                <a:lnTo>
                  <a:pt x="876" y="2707"/>
                </a:lnTo>
                <a:lnTo>
                  <a:pt x="924" y="2725"/>
                </a:lnTo>
                <a:lnTo>
                  <a:pt x="970" y="2741"/>
                </a:lnTo>
                <a:lnTo>
                  <a:pt x="1017" y="2755"/>
                </a:lnTo>
                <a:lnTo>
                  <a:pt x="1067" y="2769"/>
                </a:lnTo>
                <a:lnTo>
                  <a:pt x="1115" y="2779"/>
                </a:lnTo>
                <a:lnTo>
                  <a:pt x="1163" y="2789"/>
                </a:lnTo>
                <a:lnTo>
                  <a:pt x="1213" y="2797"/>
                </a:lnTo>
                <a:lnTo>
                  <a:pt x="1263" y="2803"/>
                </a:lnTo>
                <a:lnTo>
                  <a:pt x="1313" y="2807"/>
                </a:lnTo>
                <a:lnTo>
                  <a:pt x="1363" y="2809"/>
                </a:lnTo>
                <a:lnTo>
                  <a:pt x="1413" y="2809"/>
                </a:lnTo>
                <a:lnTo>
                  <a:pt x="1465" y="2809"/>
                </a:lnTo>
                <a:lnTo>
                  <a:pt x="1515" y="2805"/>
                </a:lnTo>
                <a:lnTo>
                  <a:pt x="1565" y="2801"/>
                </a:lnTo>
                <a:lnTo>
                  <a:pt x="1615" y="2793"/>
                </a:lnTo>
                <a:lnTo>
                  <a:pt x="1665" y="2785"/>
                </a:lnTo>
                <a:lnTo>
                  <a:pt x="1715" y="2775"/>
                </a:lnTo>
                <a:lnTo>
                  <a:pt x="1765" y="2763"/>
                </a:lnTo>
                <a:lnTo>
                  <a:pt x="1815" y="2747"/>
                </a:lnTo>
                <a:lnTo>
                  <a:pt x="1863" y="2731"/>
                </a:lnTo>
                <a:lnTo>
                  <a:pt x="1913" y="2713"/>
                </a:lnTo>
                <a:lnTo>
                  <a:pt x="1913" y="2713"/>
                </a:lnTo>
                <a:close/>
                <a:moveTo>
                  <a:pt x="620" y="505"/>
                </a:moveTo>
                <a:lnTo>
                  <a:pt x="620" y="505"/>
                </a:lnTo>
                <a:lnTo>
                  <a:pt x="662" y="470"/>
                </a:lnTo>
                <a:lnTo>
                  <a:pt x="706" y="436"/>
                </a:lnTo>
                <a:lnTo>
                  <a:pt x="750" y="406"/>
                </a:lnTo>
                <a:lnTo>
                  <a:pt x="796" y="376"/>
                </a:lnTo>
                <a:lnTo>
                  <a:pt x="842" y="350"/>
                </a:lnTo>
                <a:lnTo>
                  <a:pt x="890" y="326"/>
                </a:lnTo>
                <a:lnTo>
                  <a:pt x="938" y="304"/>
                </a:lnTo>
                <a:lnTo>
                  <a:pt x="987" y="284"/>
                </a:lnTo>
                <a:lnTo>
                  <a:pt x="1037" y="268"/>
                </a:lnTo>
                <a:lnTo>
                  <a:pt x="1087" y="252"/>
                </a:lnTo>
                <a:lnTo>
                  <a:pt x="1139" y="240"/>
                </a:lnTo>
                <a:lnTo>
                  <a:pt x="1191" y="230"/>
                </a:lnTo>
                <a:lnTo>
                  <a:pt x="1241" y="222"/>
                </a:lnTo>
                <a:lnTo>
                  <a:pt x="1293" y="216"/>
                </a:lnTo>
                <a:lnTo>
                  <a:pt x="1347" y="212"/>
                </a:lnTo>
                <a:lnTo>
                  <a:pt x="1399" y="210"/>
                </a:lnTo>
                <a:lnTo>
                  <a:pt x="1451" y="212"/>
                </a:lnTo>
                <a:lnTo>
                  <a:pt x="1503" y="214"/>
                </a:lnTo>
                <a:lnTo>
                  <a:pt x="1555" y="220"/>
                </a:lnTo>
                <a:lnTo>
                  <a:pt x="1607" y="228"/>
                </a:lnTo>
                <a:lnTo>
                  <a:pt x="1659" y="238"/>
                </a:lnTo>
                <a:lnTo>
                  <a:pt x="1709" y="250"/>
                </a:lnTo>
                <a:lnTo>
                  <a:pt x="1761" y="264"/>
                </a:lnTo>
                <a:lnTo>
                  <a:pt x="1811" y="282"/>
                </a:lnTo>
                <a:lnTo>
                  <a:pt x="1861" y="300"/>
                </a:lnTo>
                <a:lnTo>
                  <a:pt x="1909" y="322"/>
                </a:lnTo>
                <a:lnTo>
                  <a:pt x="1957" y="346"/>
                </a:lnTo>
                <a:lnTo>
                  <a:pt x="2003" y="372"/>
                </a:lnTo>
                <a:lnTo>
                  <a:pt x="2049" y="400"/>
                </a:lnTo>
                <a:lnTo>
                  <a:pt x="2095" y="430"/>
                </a:lnTo>
                <a:lnTo>
                  <a:pt x="2139" y="462"/>
                </a:lnTo>
                <a:lnTo>
                  <a:pt x="2181" y="499"/>
                </a:lnTo>
                <a:lnTo>
                  <a:pt x="2181" y="499"/>
                </a:lnTo>
                <a:lnTo>
                  <a:pt x="2221" y="533"/>
                </a:lnTo>
                <a:lnTo>
                  <a:pt x="2257" y="571"/>
                </a:lnTo>
                <a:lnTo>
                  <a:pt x="2293" y="609"/>
                </a:lnTo>
                <a:lnTo>
                  <a:pt x="2327" y="647"/>
                </a:lnTo>
                <a:lnTo>
                  <a:pt x="2359" y="687"/>
                </a:lnTo>
                <a:lnTo>
                  <a:pt x="2389" y="729"/>
                </a:lnTo>
                <a:lnTo>
                  <a:pt x="2417" y="771"/>
                </a:lnTo>
                <a:lnTo>
                  <a:pt x="2443" y="815"/>
                </a:lnTo>
                <a:lnTo>
                  <a:pt x="2467" y="859"/>
                </a:lnTo>
                <a:lnTo>
                  <a:pt x="2489" y="903"/>
                </a:lnTo>
                <a:lnTo>
                  <a:pt x="2509" y="949"/>
                </a:lnTo>
                <a:lnTo>
                  <a:pt x="2527" y="995"/>
                </a:lnTo>
                <a:lnTo>
                  <a:pt x="2543" y="1043"/>
                </a:lnTo>
                <a:lnTo>
                  <a:pt x="2557" y="1091"/>
                </a:lnTo>
                <a:lnTo>
                  <a:pt x="2569" y="1139"/>
                </a:lnTo>
                <a:lnTo>
                  <a:pt x="2579" y="1187"/>
                </a:lnTo>
                <a:lnTo>
                  <a:pt x="2587" y="1235"/>
                </a:lnTo>
                <a:lnTo>
                  <a:pt x="2593" y="1285"/>
                </a:lnTo>
                <a:lnTo>
                  <a:pt x="2597" y="1335"/>
                </a:lnTo>
                <a:lnTo>
                  <a:pt x="2599" y="1383"/>
                </a:lnTo>
                <a:lnTo>
                  <a:pt x="2597" y="1433"/>
                </a:lnTo>
                <a:lnTo>
                  <a:pt x="2595" y="1483"/>
                </a:lnTo>
                <a:lnTo>
                  <a:pt x="2591" y="1534"/>
                </a:lnTo>
                <a:lnTo>
                  <a:pt x="2585" y="1584"/>
                </a:lnTo>
                <a:lnTo>
                  <a:pt x="2575" y="1632"/>
                </a:lnTo>
                <a:lnTo>
                  <a:pt x="2565" y="1682"/>
                </a:lnTo>
                <a:lnTo>
                  <a:pt x="2551" y="1732"/>
                </a:lnTo>
                <a:lnTo>
                  <a:pt x="2537" y="1780"/>
                </a:lnTo>
                <a:lnTo>
                  <a:pt x="2519" y="1828"/>
                </a:lnTo>
                <a:lnTo>
                  <a:pt x="2499" y="1876"/>
                </a:lnTo>
                <a:lnTo>
                  <a:pt x="2477" y="1924"/>
                </a:lnTo>
                <a:lnTo>
                  <a:pt x="2453" y="1970"/>
                </a:lnTo>
                <a:lnTo>
                  <a:pt x="2453" y="1970"/>
                </a:lnTo>
                <a:lnTo>
                  <a:pt x="2445" y="1990"/>
                </a:lnTo>
                <a:lnTo>
                  <a:pt x="2437" y="2010"/>
                </a:lnTo>
                <a:lnTo>
                  <a:pt x="2431" y="2030"/>
                </a:lnTo>
                <a:lnTo>
                  <a:pt x="2427" y="2050"/>
                </a:lnTo>
                <a:lnTo>
                  <a:pt x="2423" y="2070"/>
                </a:lnTo>
                <a:lnTo>
                  <a:pt x="2423" y="2092"/>
                </a:lnTo>
                <a:lnTo>
                  <a:pt x="2423" y="2112"/>
                </a:lnTo>
                <a:lnTo>
                  <a:pt x="2425" y="2132"/>
                </a:lnTo>
                <a:lnTo>
                  <a:pt x="2429" y="2152"/>
                </a:lnTo>
                <a:lnTo>
                  <a:pt x="2435" y="2172"/>
                </a:lnTo>
                <a:lnTo>
                  <a:pt x="2443" y="2192"/>
                </a:lnTo>
                <a:lnTo>
                  <a:pt x="2451" y="2210"/>
                </a:lnTo>
                <a:lnTo>
                  <a:pt x="2461" y="2228"/>
                </a:lnTo>
                <a:lnTo>
                  <a:pt x="2473" y="2244"/>
                </a:lnTo>
                <a:lnTo>
                  <a:pt x="2485" y="2262"/>
                </a:lnTo>
                <a:lnTo>
                  <a:pt x="2501" y="2276"/>
                </a:lnTo>
                <a:lnTo>
                  <a:pt x="3594" y="3323"/>
                </a:lnTo>
                <a:lnTo>
                  <a:pt x="3594" y="3323"/>
                </a:lnTo>
                <a:lnTo>
                  <a:pt x="3610" y="3343"/>
                </a:lnTo>
                <a:lnTo>
                  <a:pt x="3626" y="3363"/>
                </a:lnTo>
                <a:lnTo>
                  <a:pt x="3638" y="3383"/>
                </a:lnTo>
                <a:lnTo>
                  <a:pt x="3650" y="3407"/>
                </a:lnTo>
                <a:lnTo>
                  <a:pt x="3658" y="3431"/>
                </a:lnTo>
                <a:lnTo>
                  <a:pt x="3664" y="3455"/>
                </a:lnTo>
                <a:lnTo>
                  <a:pt x="3668" y="3480"/>
                </a:lnTo>
                <a:lnTo>
                  <a:pt x="3668" y="3506"/>
                </a:lnTo>
                <a:lnTo>
                  <a:pt x="3668" y="3506"/>
                </a:lnTo>
                <a:lnTo>
                  <a:pt x="3668" y="3532"/>
                </a:lnTo>
                <a:lnTo>
                  <a:pt x="3664" y="3558"/>
                </a:lnTo>
                <a:lnTo>
                  <a:pt x="3658" y="3582"/>
                </a:lnTo>
                <a:lnTo>
                  <a:pt x="3648" y="3606"/>
                </a:lnTo>
                <a:lnTo>
                  <a:pt x="3638" y="3628"/>
                </a:lnTo>
                <a:lnTo>
                  <a:pt x="3626" y="3650"/>
                </a:lnTo>
                <a:lnTo>
                  <a:pt x="3610" y="3670"/>
                </a:lnTo>
                <a:lnTo>
                  <a:pt x="3594" y="3690"/>
                </a:lnTo>
                <a:lnTo>
                  <a:pt x="3594" y="3690"/>
                </a:lnTo>
                <a:lnTo>
                  <a:pt x="3574" y="3706"/>
                </a:lnTo>
                <a:lnTo>
                  <a:pt x="3554" y="3722"/>
                </a:lnTo>
                <a:lnTo>
                  <a:pt x="3532" y="3734"/>
                </a:lnTo>
                <a:lnTo>
                  <a:pt x="3510" y="3746"/>
                </a:lnTo>
                <a:lnTo>
                  <a:pt x="3486" y="3754"/>
                </a:lnTo>
                <a:lnTo>
                  <a:pt x="3462" y="3760"/>
                </a:lnTo>
                <a:lnTo>
                  <a:pt x="3436" y="3764"/>
                </a:lnTo>
                <a:lnTo>
                  <a:pt x="3410" y="3764"/>
                </a:lnTo>
                <a:lnTo>
                  <a:pt x="3410" y="3764"/>
                </a:lnTo>
                <a:lnTo>
                  <a:pt x="3384" y="3764"/>
                </a:lnTo>
                <a:lnTo>
                  <a:pt x="3360" y="3760"/>
                </a:lnTo>
                <a:lnTo>
                  <a:pt x="3334" y="3754"/>
                </a:lnTo>
                <a:lnTo>
                  <a:pt x="3310" y="3744"/>
                </a:lnTo>
                <a:lnTo>
                  <a:pt x="3288" y="3734"/>
                </a:lnTo>
                <a:lnTo>
                  <a:pt x="3266" y="3720"/>
                </a:lnTo>
                <a:lnTo>
                  <a:pt x="3246" y="3706"/>
                </a:lnTo>
                <a:lnTo>
                  <a:pt x="3226" y="3688"/>
                </a:lnTo>
                <a:lnTo>
                  <a:pt x="3214" y="3676"/>
                </a:lnTo>
                <a:lnTo>
                  <a:pt x="3214" y="3676"/>
                </a:lnTo>
                <a:lnTo>
                  <a:pt x="2605" y="3087"/>
                </a:lnTo>
                <a:lnTo>
                  <a:pt x="2267" y="2757"/>
                </a:lnTo>
                <a:lnTo>
                  <a:pt x="2137" y="2629"/>
                </a:lnTo>
                <a:lnTo>
                  <a:pt x="2051" y="2543"/>
                </a:lnTo>
                <a:lnTo>
                  <a:pt x="2051" y="2543"/>
                </a:lnTo>
                <a:lnTo>
                  <a:pt x="2031" y="2527"/>
                </a:lnTo>
                <a:lnTo>
                  <a:pt x="2009" y="2513"/>
                </a:lnTo>
                <a:lnTo>
                  <a:pt x="1987" y="2503"/>
                </a:lnTo>
                <a:lnTo>
                  <a:pt x="1963" y="2497"/>
                </a:lnTo>
                <a:lnTo>
                  <a:pt x="1937" y="2493"/>
                </a:lnTo>
                <a:lnTo>
                  <a:pt x="1911" y="2495"/>
                </a:lnTo>
                <a:lnTo>
                  <a:pt x="1887" y="2499"/>
                </a:lnTo>
                <a:lnTo>
                  <a:pt x="1863" y="2507"/>
                </a:lnTo>
                <a:lnTo>
                  <a:pt x="1863" y="2507"/>
                </a:lnTo>
                <a:lnTo>
                  <a:pt x="1807" y="2527"/>
                </a:lnTo>
                <a:lnTo>
                  <a:pt x="1751" y="2547"/>
                </a:lnTo>
                <a:lnTo>
                  <a:pt x="1693" y="2563"/>
                </a:lnTo>
                <a:lnTo>
                  <a:pt x="1637" y="2575"/>
                </a:lnTo>
                <a:lnTo>
                  <a:pt x="1579" y="2585"/>
                </a:lnTo>
                <a:lnTo>
                  <a:pt x="1521" y="2593"/>
                </a:lnTo>
                <a:lnTo>
                  <a:pt x="1461" y="2597"/>
                </a:lnTo>
                <a:lnTo>
                  <a:pt x="1403" y="2599"/>
                </a:lnTo>
                <a:lnTo>
                  <a:pt x="1403" y="2599"/>
                </a:lnTo>
                <a:lnTo>
                  <a:pt x="1343" y="2597"/>
                </a:lnTo>
                <a:lnTo>
                  <a:pt x="1285" y="2593"/>
                </a:lnTo>
                <a:lnTo>
                  <a:pt x="1227" y="2585"/>
                </a:lnTo>
                <a:lnTo>
                  <a:pt x="1169" y="2575"/>
                </a:lnTo>
                <a:lnTo>
                  <a:pt x="1113" y="2563"/>
                </a:lnTo>
                <a:lnTo>
                  <a:pt x="1057" y="2547"/>
                </a:lnTo>
                <a:lnTo>
                  <a:pt x="1001" y="2529"/>
                </a:lnTo>
                <a:lnTo>
                  <a:pt x="948" y="2509"/>
                </a:lnTo>
                <a:lnTo>
                  <a:pt x="896" y="2484"/>
                </a:lnTo>
                <a:lnTo>
                  <a:pt x="844" y="2458"/>
                </a:lnTo>
                <a:lnTo>
                  <a:pt x="792" y="2428"/>
                </a:lnTo>
                <a:lnTo>
                  <a:pt x="744" y="2398"/>
                </a:lnTo>
                <a:lnTo>
                  <a:pt x="696" y="2364"/>
                </a:lnTo>
                <a:lnTo>
                  <a:pt x="650" y="2328"/>
                </a:lnTo>
                <a:lnTo>
                  <a:pt x="604" y="2288"/>
                </a:lnTo>
                <a:lnTo>
                  <a:pt x="562" y="2248"/>
                </a:lnTo>
                <a:lnTo>
                  <a:pt x="562" y="2248"/>
                </a:lnTo>
                <a:lnTo>
                  <a:pt x="518" y="2202"/>
                </a:lnTo>
                <a:lnTo>
                  <a:pt x="478" y="2156"/>
                </a:lnTo>
                <a:lnTo>
                  <a:pt x="440" y="2108"/>
                </a:lnTo>
                <a:lnTo>
                  <a:pt x="406" y="2058"/>
                </a:lnTo>
                <a:lnTo>
                  <a:pt x="374" y="2006"/>
                </a:lnTo>
                <a:lnTo>
                  <a:pt x="344" y="1952"/>
                </a:lnTo>
                <a:lnTo>
                  <a:pt x="318" y="1898"/>
                </a:lnTo>
                <a:lnTo>
                  <a:pt x="294" y="1844"/>
                </a:lnTo>
                <a:lnTo>
                  <a:pt x="274" y="1786"/>
                </a:lnTo>
                <a:lnTo>
                  <a:pt x="256" y="1728"/>
                </a:lnTo>
                <a:lnTo>
                  <a:pt x="242" y="1670"/>
                </a:lnTo>
                <a:lnTo>
                  <a:pt x="230" y="1610"/>
                </a:lnTo>
                <a:lnTo>
                  <a:pt x="220" y="1550"/>
                </a:lnTo>
                <a:lnTo>
                  <a:pt x="214" y="1489"/>
                </a:lnTo>
                <a:lnTo>
                  <a:pt x="212" y="1427"/>
                </a:lnTo>
                <a:lnTo>
                  <a:pt x="212" y="1365"/>
                </a:lnTo>
                <a:lnTo>
                  <a:pt x="212" y="1365"/>
                </a:lnTo>
                <a:lnTo>
                  <a:pt x="216" y="1303"/>
                </a:lnTo>
                <a:lnTo>
                  <a:pt x="222" y="1241"/>
                </a:lnTo>
                <a:lnTo>
                  <a:pt x="232" y="1181"/>
                </a:lnTo>
                <a:lnTo>
                  <a:pt x="246" y="1121"/>
                </a:lnTo>
                <a:lnTo>
                  <a:pt x="262" y="1063"/>
                </a:lnTo>
                <a:lnTo>
                  <a:pt x="280" y="1005"/>
                </a:lnTo>
                <a:lnTo>
                  <a:pt x="302" y="949"/>
                </a:lnTo>
                <a:lnTo>
                  <a:pt x="326" y="893"/>
                </a:lnTo>
                <a:lnTo>
                  <a:pt x="354" y="839"/>
                </a:lnTo>
                <a:lnTo>
                  <a:pt x="384" y="787"/>
                </a:lnTo>
                <a:lnTo>
                  <a:pt x="416" y="735"/>
                </a:lnTo>
                <a:lnTo>
                  <a:pt x="452" y="687"/>
                </a:lnTo>
                <a:lnTo>
                  <a:pt x="490" y="639"/>
                </a:lnTo>
                <a:lnTo>
                  <a:pt x="530" y="593"/>
                </a:lnTo>
                <a:lnTo>
                  <a:pt x="574" y="547"/>
                </a:lnTo>
                <a:lnTo>
                  <a:pt x="620" y="505"/>
                </a:lnTo>
                <a:lnTo>
                  <a:pt x="620" y="505"/>
                </a:lnTo>
                <a:close/>
                <a:moveTo>
                  <a:pt x="1397" y="462"/>
                </a:moveTo>
                <a:lnTo>
                  <a:pt x="1397" y="462"/>
                </a:lnTo>
                <a:lnTo>
                  <a:pt x="1347" y="462"/>
                </a:lnTo>
                <a:lnTo>
                  <a:pt x="1301" y="466"/>
                </a:lnTo>
                <a:lnTo>
                  <a:pt x="1253" y="472"/>
                </a:lnTo>
                <a:lnTo>
                  <a:pt x="1207" y="480"/>
                </a:lnTo>
                <a:lnTo>
                  <a:pt x="1161" y="492"/>
                </a:lnTo>
                <a:lnTo>
                  <a:pt x="1117" y="505"/>
                </a:lnTo>
                <a:lnTo>
                  <a:pt x="1073" y="519"/>
                </a:lnTo>
                <a:lnTo>
                  <a:pt x="1029" y="537"/>
                </a:lnTo>
                <a:lnTo>
                  <a:pt x="989" y="555"/>
                </a:lnTo>
                <a:lnTo>
                  <a:pt x="948" y="577"/>
                </a:lnTo>
                <a:lnTo>
                  <a:pt x="910" y="599"/>
                </a:lnTo>
                <a:lnTo>
                  <a:pt x="870" y="623"/>
                </a:lnTo>
                <a:lnTo>
                  <a:pt x="834" y="649"/>
                </a:lnTo>
                <a:lnTo>
                  <a:pt x="798" y="677"/>
                </a:lnTo>
                <a:lnTo>
                  <a:pt x="764" y="707"/>
                </a:lnTo>
                <a:lnTo>
                  <a:pt x="732" y="739"/>
                </a:lnTo>
                <a:lnTo>
                  <a:pt x="700" y="771"/>
                </a:lnTo>
                <a:lnTo>
                  <a:pt x="670" y="805"/>
                </a:lnTo>
                <a:lnTo>
                  <a:pt x="642" y="841"/>
                </a:lnTo>
                <a:lnTo>
                  <a:pt x="616" y="879"/>
                </a:lnTo>
                <a:lnTo>
                  <a:pt x="592" y="917"/>
                </a:lnTo>
                <a:lnTo>
                  <a:pt x="568" y="955"/>
                </a:lnTo>
                <a:lnTo>
                  <a:pt x="548" y="997"/>
                </a:lnTo>
                <a:lnTo>
                  <a:pt x="530" y="1039"/>
                </a:lnTo>
                <a:lnTo>
                  <a:pt x="512" y="1081"/>
                </a:lnTo>
                <a:lnTo>
                  <a:pt x="498" y="1125"/>
                </a:lnTo>
                <a:lnTo>
                  <a:pt x="484" y="1169"/>
                </a:lnTo>
                <a:lnTo>
                  <a:pt x="474" y="1215"/>
                </a:lnTo>
                <a:lnTo>
                  <a:pt x="466" y="1261"/>
                </a:lnTo>
                <a:lnTo>
                  <a:pt x="460" y="1309"/>
                </a:lnTo>
                <a:lnTo>
                  <a:pt x="456" y="1357"/>
                </a:lnTo>
                <a:lnTo>
                  <a:pt x="454" y="1405"/>
                </a:lnTo>
                <a:lnTo>
                  <a:pt x="454" y="1405"/>
                </a:lnTo>
                <a:lnTo>
                  <a:pt x="456" y="1453"/>
                </a:lnTo>
                <a:lnTo>
                  <a:pt x="460" y="1502"/>
                </a:lnTo>
                <a:lnTo>
                  <a:pt x="466" y="1548"/>
                </a:lnTo>
                <a:lnTo>
                  <a:pt x="474" y="1596"/>
                </a:lnTo>
                <a:lnTo>
                  <a:pt x="484" y="1640"/>
                </a:lnTo>
                <a:lnTo>
                  <a:pt x="498" y="1686"/>
                </a:lnTo>
                <a:lnTo>
                  <a:pt x="512" y="1730"/>
                </a:lnTo>
                <a:lnTo>
                  <a:pt x="530" y="1772"/>
                </a:lnTo>
                <a:lnTo>
                  <a:pt x="548" y="1814"/>
                </a:lnTo>
                <a:lnTo>
                  <a:pt x="568" y="1854"/>
                </a:lnTo>
                <a:lnTo>
                  <a:pt x="592" y="1894"/>
                </a:lnTo>
                <a:lnTo>
                  <a:pt x="616" y="1932"/>
                </a:lnTo>
                <a:lnTo>
                  <a:pt x="642" y="1970"/>
                </a:lnTo>
                <a:lnTo>
                  <a:pt x="670" y="2004"/>
                </a:lnTo>
                <a:lnTo>
                  <a:pt x="700" y="2040"/>
                </a:lnTo>
                <a:lnTo>
                  <a:pt x="732" y="2072"/>
                </a:lnTo>
                <a:lnTo>
                  <a:pt x="764" y="2104"/>
                </a:lnTo>
                <a:lnTo>
                  <a:pt x="798" y="2132"/>
                </a:lnTo>
                <a:lnTo>
                  <a:pt x="834" y="2160"/>
                </a:lnTo>
                <a:lnTo>
                  <a:pt x="870" y="2188"/>
                </a:lnTo>
                <a:lnTo>
                  <a:pt x="910" y="2212"/>
                </a:lnTo>
                <a:lnTo>
                  <a:pt x="948" y="2234"/>
                </a:lnTo>
                <a:lnTo>
                  <a:pt x="989" y="2256"/>
                </a:lnTo>
                <a:lnTo>
                  <a:pt x="1029" y="2274"/>
                </a:lnTo>
                <a:lnTo>
                  <a:pt x="1073" y="2290"/>
                </a:lnTo>
                <a:lnTo>
                  <a:pt x="1117" y="2306"/>
                </a:lnTo>
                <a:lnTo>
                  <a:pt x="1161" y="2318"/>
                </a:lnTo>
                <a:lnTo>
                  <a:pt x="1207" y="2330"/>
                </a:lnTo>
                <a:lnTo>
                  <a:pt x="1253" y="2338"/>
                </a:lnTo>
                <a:lnTo>
                  <a:pt x="1301" y="2344"/>
                </a:lnTo>
                <a:lnTo>
                  <a:pt x="1347" y="2348"/>
                </a:lnTo>
                <a:lnTo>
                  <a:pt x="1397" y="2348"/>
                </a:lnTo>
                <a:lnTo>
                  <a:pt x="1397" y="2348"/>
                </a:lnTo>
                <a:lnTo>
                  <a:pt x="1445" y="2348"/>
                </a:lnTo>
                <a:lnTo>
                  <a:pt x="1493" y="2344"/>
                </a:lnTo>
                <a:lnTo>
                  <a:pt x="1539" y="2338"/>
                </a:lnTo>
                <a:lnTo>
                  <a:pt x="1587" y="2330"/>
                </a:lnTo>
                <a:lnTo>
                  <a:pt x="1631" y="2318"/>
                </a:lnTo>
                <a:lnTo>
                  <a:pt x="1677" y="2306"/>
                </a:lnTo>
                <a:lnTo>
                  <a:pt x="1721" y="2290"/>
                </a:lnTo>
                <a:lnTo>
                  <a:pt x="1763" y="2274"/>
                </a:lnTo>
                <a:lnTo>
                  <a:pt x="1805" y="2256"/>
                </a:lnTo>
                <a:lnTo>
                  <a:pt x="1845" y="2234"/>
                </a:lnTo>
                <a:lnTo>
                  <a:pt x="1885" y="2212"/>
                </a:lnTo>
                <a:lnTo>
                  <a:pt x="1923" y="2188"/>
                </a:lnTo>
                <a:lnTo>
                  <a:pt x="1959" y="2160"/>
                </a:lnTo>
                <a:lnTo>
                  <a:pt x="1995" y="2132"/>
                </a:lnTo>
                <a:lnTo>
                  <a:pt x="2029" y="2104"/>
                </a:lnTo>
                <a:lnTo>
                  <a:pt x="2063" y="2072"/>
                </a:lnTo>
                <a:lnTo>
                  <a:pt x="2093" y="2040"/>
                </a:lnTo>
                <a:lnTo>
                  <a:pt x="2123" y="2004"/>
                </a:lnTo>
                <a:lnTo>
                  <a:pt x="2151" y="1970"/>
                </a:lnTo>
                <a:lnTo>
                  <a:pt x="2177" y="1932"/>
                </a:lnTo>
                <a:lnTo>
                  <a:pt x="2203" y="1894"/>
                </a:lnTo>
                <a:lnTo>
                  <a:pt x="2225" y="1854"/>
                </a:lnTo>
                <a:lnTo>
                  <a:pt x="2245" y="1814"/>
                </a:lnTo>
                <a:lnTo>
                  <a:pt x="2265" y="1772"/>
                </a:lnTo>
                <a:lnTo>
                  <a:pt x="2281" y="1730"/>
                </a:lnTo>
                <a:lnTo>
                  <a:pt x="2297" y="1686"/>
                </a:lnTo>
                <a:lnTo>
                  <a:pt x="2309" y="1640"/>
                </a:lnTo>
                <a:lnTo>
                  <a:pt x="2319" y="1596"/>
                </a:lnTo>
                <a:lnTo>
                  <a:pt x="2327" y="1548"/>
                </a:lnTo>
                <a:lnTo>
                  <a:pt x="2333" y="1502"/>
                </a:lnTo>
                <a:lnTo>
                  <a:pt x="2337" y="1453"/>
                </a:lnTo>
                <a:lnTo>
                  <a:pt x="2339" y="1405"/>
                </a:lnTo>
                <a:lnTo>
                  <a:pt x="2339" y="1405"/>
                </a:lnTo>
                <a:lnTo>
                  <a:pt x="2337" y="1357"/>
                </a:lnTo>
                <a:lnTo>
                  <a:pt x="2333" y="1309"/>
                </a:lnTo>
                <a:lnTo>
                  <a:pt x="2327" y="1261"/>
                </a:lnTo>
                <a:lnTo>
                  <a:pt x="2319" y="1215"/>
                </a:lnTo>
                <a:lnTo>
                  <a:pt x="2309" y="1169"/>
                </a:lnTo>
                <a:lnTo>
                  <a:pt x="2297" y="1125"/>
                </a:lnTo>
                <a:lnTo>
                  <a:pt x="2281" y="1081"/>
                </a:lnTo>
                <a:lnTo>
                  <a:pt x="2265" y="1039"/>
                </a:lnTo>
                <a:lnTo>
                  <a:pt x="2245" y="997"/>
                </a:lnTo>
                <a:lnTo>
                  <a:pt x="2225" y="955"/>
                </a:lnTo>
                <a:lnTo>
                  <a:pt x="2203" y="917"/>
                </a:lnTo>
                <a:lnTo>
                  <a:pt x="2177" y="879"/>
                </a:lnTo>
                <a:lnTo>
                  <a:pt x="2151" y="841"/>
                </a:lnTo>
                <a:lnTo>
                  <a:pt x="2123" y="805"/>
                </a:lnTo>
                <a:lnTo>
                  <a:pt x="2093" y="771"/>
                </a:lnTo>
                <a:lnTo>
                  <a:pt x="2063" y="739"/>
                </a:lnTo>
                <a:lnTo>
                  <a:pt x="2029" y="707"/>
                </a:lnTo>
                <a:lnTo>
                  <a:pt x="1995" y="677"/>
                </a:lnTo>
                <a:lnTo>
                  <a:pt x="1959" y="649"/>
                </a:lnTo>
                <a:lnTo>
                  <a:pt x="1923" y="623"/>
                </a:lnTo>
                <a:lnTo>
                  <a:pt x="1885" y="599"/>
                </a:lnTo>
                <a:lnTo>
                  <a:pt x="1845" y="577"/>
                </a:lnTo>
                <a:lnTo>
                  <a:pt x="1805" y="555"/>
                </a:lnTo>
                <a:lnTo>
                  <a:pt x="1763" y="537"/>
                </a:lnTo>
                <a:lnTo>
                  <a:pt x="1721" y="519"/>
                </a:lnTo>
                <a:lnTo>
                  <a:pt x="1677" y="505"/>
                </a:lnTo>
                <a:lnTo>
                  <a:pt x="1631" y="492"/>
                </a:lnTo>
                <a:lnTo>
                  <a:pt x="1587" y="480"/>
                </a:lnTo>
                <a:lnTo>
                  <a:pt x="1539" y="472"/>
                </a:lnTo>
                <a:lnTo>
                  <a:pt x="1493" y="466"/>
                </a:lnTo>
                <a:lnTo>
                  <a:pt x="1445" y="462"/>
                </a:lnTo>
                <a:lnTo>
                  <a:pt x="1397" y="462"/>
                </a:lnTo>
                <a:lnTo>
                  <a:pt x="1397" y="462"/>
                </a:lnTo>
                <a:close/>
                <a:moveTo>
                  <a:pt x="1397" y="2134"/>
                </a:moveTo>
                <a:lnTo>
                  <a:pt x="1397" y="2134"/>
                </a:lnTo>
                <a:lnTo>
                  <a:pt x="1359" y="2134"/>
                </a:lnTo>
                <a:lnTo>
                  <a:pt x="1321" y="2132"/>
                </a:lnTo>
                <a:lnTo>
                  <a:pt x="1285" y="2126"/>
                </a:lnTo>
                <a:lnTo>
                  <a:pt x="1249" y="2120"/>
                </a:lnTo>
                <a:lnTo>
                  <a:pt x="1215" y="2112"/>
                </a:lnTo>
                <a:lnTo>
                  <a:pt x="1179" y="2102"/>
                </a:lnTo>
                <a:lnTo>
                  <a:pt x="1145" y="2090"/>
                </a:lnTo>
                <a:lnTo>
                  <a:pt x="1113" y="2078"/>
                </a:lnTo>
                <a:lnTo>
                  <a:pt x="1081" y="2062"/>
                </a:lnTo>
                <a:lnTo>
                  <a:pt x="1049" y="2046"/>
                </a:lnTo>
                <a:lnTo>
                  <a:pt x="1019" y="2030"/>
                </a:lnTo>
                <a:lnTo>
                  <a:pt x="989" y="2010"/>
                </a:lnTo>
                <a:lnTo>
                  <a:pt x="962" y="1990"/>
                </a:lnTo>
                <a:lnTo>
                  <a:pt x="934" y="1968"/>
                </a:lnTo>
                <a:lnTo>
                  <a:pt x="908" y="1946"/>
                </a:lnTo>
                <a:lnTo>
                  <a:pt x="882" y="1922"/>
                </a:lnTo>
                <a:lnTo>
                  <a:pt x="858" y="1896"/>
                </a:lnTo>
                <a:lnTo>
                  <a:pt x="834" y="1870"/>
                </a:lnTo>
                <a:lnTo>
                  <a:pt x="814" y="1842"/>
                </a:lnTo>
                <a:lnTo>
                  <a:pt x="792" y="1814"/>
                </a:lnTo>
                <a:lnTo>
                  <a:pt x="774" y="1784"/>
                </a:lnTo>
                <a:lnTo>
                  <a:pt x="756" y="1752"/>
                </a:lnTo>
                <a:lnTo>
                  <a:pt x="740" y="1722"/>
                </a:lnTo>
                <a:lnTo>
                  <a:pt x="726" y="1690"/>
                </a:lnTo>
                <a:lnTo>
                  <a:pt x="712" y="1656"/>
                </a:lnTo>
                <a:lnTo>
                  <a:pt x="702" y="1622"/>
                </a:lnTo>
                <a:lnTo>
                  <a:pt x="692" y="1588"/>
                </a:lnTo>
                <a:lnTo>
                  <a:pt x="684" y="1552"/>
                </a:lnTo>
                <a:lnTo>
                  <a:pt x="676" y="1516"/>
                </a:lnTo>
                <a:lnTo>
                  <a:pt x="672" y="1479"/>
                </a:lnTo>
                <a:lnTo>
                  <a:pt x="670" y="1443"/>
                </a:lnTo>
                <a:lnTo>
                  <a:pt x="668" y="1405"/>
                </a:lnTo>
                <a:lnTo>
                  <a:pt x="668" y="1405"/>
                </a:lnTo>
                <a:lnTo>
                  <a:pt x="670" y="1367"/>
                </a:lnTo>
                <a:lnTo>
                  <a:pt x="672" y="1331"/>
                </a:lnTo>
                <a:lnTo>
                  <a:pt x="676" y="1293"/>
                </a:lnTo>
                <a:lnTo>
                  <a:pt x="684" y="1257"/>
                </a:lnTo>
                <a:lnTo>
                  <a:pt x="692" y="1223"/>
                </a:lnTo>
                <a:lnTo>
                  <a:pt x="702" y="1189"/>
                </a:lnTo>
                <a:lnTo>
                  <a:pt x="712" y="1155"/>
                </a:lnTo>
                <a:lnTo>
                  <a:pt x="726" y="1121"/>
                </a:lnTo>
                <a:lnTo>
                  <a:pt x="740" y="1089"/>
                </a:lnTo>
                <a:lnTo>
                  <a:pt x="756" y="1057"/>
                </a:lnTo>
                <a:lnTo>
                  <a:pt x="774" y="1027"/>
                </a:lnTo>
                <a:lnTo>
                  <a:pt x="792" y="997"/>
                </a:lnTo>
                <a:lnTo>
                  <a:pt x="814" y="969"/>
                </a:lnTo>
                <a:lnTo>
                  <a:pt x="834" y="941"/>
                </a:lnTo>
                <a:lnTo>
                  <a:pt x="858" y="915"/>
                </a:lnTo>
                <a:lnTo>
                  <a:pt x="882" y="889"/>
                </a:lnTo>
                <a:lnTo>
                  <a:pt x="908" y="865"/>
                </a:lnTo>
                <a:lnTo>
                  <a:pt x="934" y="843"/>
                </a:lnTo>
                <a:lnTo>
                  <a:pt x="962" y="821"/>
                </a:lnTo>
                <a:lnTo>
                  <a:pt x="989" y="801"/>
                </a:lnTo>
                <a:lnTo>
                  <a:pt x="1019" y="781"/>
                </a:lnTo>
                <a:lnTo>
                  <a:pt x="1049" y="763"/>
                </a:lnTo>
                <a:lnTo>
                  <a:pt x="1081" y="747"/>
                </a:lnTo>
                <a:lnTo>
                  <a:pt x="1113" y="733"/>
                </a:lnTo>
                <a:lnTo>
                  <a:pt x="1145" y="719"/>
                </a:lnTo>
                <a:lnTo>
                  <a:pt x="1179" y="709"/>
                </a:lnTo>
                <a:lnTo>
                  <a:pt x="1215" y="699"/>
                </a:lnTo>
                <a:lnTo>
                  <a:pt x="1249" y="691"/>
                </a:lnTo>
                <a:lnTo>
                  <a:pt x="1285" y="683"/>
                </a:lnTo>
                <a:lnTo>
                  <a:pt x="1321" y="679"/>
                </a:lnTo>
                <a:lnTo>
                  <a:pt x="1359" y="677"/>
                </a:lnTo>
                <a:lnTo>
                  <a:pt x="1397" y="675"/>
                </a:lnTo>
                <a:lnTo>
                  <a:pt x="1397" y="675"/>
                </a:lnTo>
                <a:lnTo>
                  <a:pt x="1433" y="677"/>
                </a:lnTo>
                <a:lnTo>
                  <a:pt x="1471" y="679"/>
                </a:lnTo>
                <a:lnTo>
                  <a:pt x="1507" y="683"/>
                </a:lnTo>
                <a:lnTo>
                  <a:pt x="1543" y="691"/>
                </a:lnTo>
                <a:lnTo>
                  <a:pt x="1579" y="699"/>
                </a:lnTo>
                <a:lnTo>
                  <a:pt x="1613" y="709"/>
                </a:lnTo>
                <a:lnTo>
                  <a:pt x="1647" y="719"/>
                </a:lnTo>
                <a:lnTo>
                  <a:pt x="1679" y="733"/>
                </a:lnTo>
                <a:lnTo>
                  <a:pt x="1713" y="747"/>
                </a:lnTo>
                <a:lnTo>
                  <a:pt x="1743" y="763"/>
                </a:lnTo>
                <a:lnTo>
                  <a:pt x="1775" y="781"/>
                </a:lnTo>
                <a:lnTo>
                  <a:pt x="1803" y="801"/>
                </a:lnTo>
                <a:lnTo>
                  <a:pt x="1833" y="821"/>
                </a:lnTo>
                <a:lnTo>
                  <a:pt x="1859" y="843"/>
                </a:lnTo>
                <a:lnTo>
                  <a:pt x="1887" y="865"/>
                </a:lnTo>
                <a:lnTo>
                  <a:pt x="1911" y="889"/>
                </a:lnTo>
                <a:lnTo>
                  <a:pt x="1935" y="915"/>
                </a:lnTo>
                <a:lnTo>
                  <a:pt x="1959" y="941"/>
                </a:lnTo>
                <a:lnTo>
                  <a:pt x="1981" y="969"/>
                </a:lnTo>
                <a:lnTo>
                  <a:pt x="2001" y="997"/>
                </a:lnTo>
                <a:lnTo>
                  <a:pt x="2019" y="1027"/>
                </a:lnTo>
                <a:lnTo>
                  <a:pt x="2037" y="1057"/>
                </a:lnTo>
                <a:lnTo>
                  <a:pt x="2053" y="1089"/>
                </a:lnTo>
                <a:lnTo>
                  <a:pt x="2069" y="1121"/>
                </a:lnTo>
                <a:lnTo>
                  <a:pt x="2081" y="1155"/>
                </a:lnTo>
                <a:lnTo>
                  <a:pt x="2093" y="1189"/>
                </a:lnTo>
                <a:lnTo>
                  <a:pt x="2103" y="1223"/>
                </a:lnTo>
                <a:lnTo>
                  <a:pt x="2111" y="1257"/>
                </a:lnTo>
                <a:lnTo>
                  <a:pt x="2117" y="1293"/>
                </a:lnTo>
                <a:lnTo>
                  <a:pt x="2121" y="1331"/>
                </a:lnTo>
                <a:lnTo>
                  <a:pt x="2125" y="1367"/>
                </a:lnTo>
                <a:lnTo>
                  <a:pt x="2125" y="1405"/>
                </a:lnTo>
                <a:lnTo>
                  <a:pt x="2125" y="1405"/>
                </a:lnTo>
                <a:lnTo>
                  <a:pt x="2125" y="1443"/>
                </a:lnTo>
                <a:lnTo>
                  <a:pt x="2121" y="1479"/>
                </a:lnTo>
                <a:lnTo>
                  <a:pt x="2117" y="1516"/>
                </a:lnTo>
                <a:lnTo>
                  <a:pt x="2111" y="1552"/>
                </a:lnTo>
                <a:lnTo>
                  <a:pt x="2103" y="1588"/>
                </a:lnTo>
                <a:lnTo>
                  <a:pt x="2093" y="1622"/>
                </a:lnTo>
                <a:lnTo>
                  <a:pt x="2081" y="1656"/>
                </a:lnTo>
                <a:lnTo>
                  <a:pt x="2069" y="1690"/>
                </a:lnTo>
                <a:lnTo>
                  <a:pt x="2053" y="1722"/>
                </a:lnTo>
                <a:lnTo>
                  <a:pt x="2037" y="1752"/>
                </a:lnTo>
                <a:lnTo>
                  <a:pt x="2019" y="1784"/>
                </a:lnTo>
                <a:lnTo>
                  <a:pt x="2001" y="1814"/>
                </a:lnTo>
                <a:lnTo>
                  <a:pt x="1981" y="1842"/>
                </a:lnTo>
                <a:lnTo>
                  <a:pt x="1959" y="1870"/>
                </a:lnTo>
                <a:lnTo>
                  <a:pt x="1935" y="1896"/>
                </a:lnTo>
                <a:lnTo>
                  <a:pt x="1911" y="1922"/>
                </a:lnTo>
                <a:lnTo>
                  <a:pt x="1887" y="1946"/>
                </a:lnTo>
                <a:lnTo>
                  <a:pt x="1859" y="1968"/>
                </a:lnTo>
                <a:lnTo>
                  <a:pt x="1833" y="1990"/>
                </a:lnTo>
                <a:lnTo>
                  <a:pt x="1803" y="2010"/>
                </a:lnTo>
                <a:lnTo>
                  <a:pt x="1775" y="2030"/>
                </a:lnTo>
                <a:lnTo>
                  <a:pt x="1743" y="2046"/>
                </a:lnTo>
                <a:lnTo>
                  <a:pt x="1713" y="2062"/>
                </a:lnTo>
                <a:lnTo>
                  <a:pt x="1679" y="2078"/>
                </a:lnTo>
                <a:lnTo>
                  <a:pt x="1647" y="2090"/>
                </a:lnTo>
                <a:lnTo>
                  <a:pt x="1613" y="2102"/>
                </a:lnTo>
                <a:lnTo>
                  <a:pt x="1579" y="2112"/>
                </a:lnTo>
                <a:lnTo>
                  <a:pt x="1543" y="2120"/>
                </a:lnTo>
                <a:lnTo>
                  <a:pt x="1507" y="2126"/>
                </a:lnTo>
                <a:lnTo>
                  <a:pt x="1471" y="2132"/>
                </a:lnTo>
                <a:lnTo>
                  <a:pt x="1433" y="2134"/>
                </a:lnTo>
                <a:lnTo>
                  <a:pt x="1397" y="2134"/>
                </a:lnTo>
                <a:lnTo>
                  <a:pt x="1397" y="2134"/>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rgbClr val="FF0000"/>
              </a:solidFill>
            </a:endParaRPr>
          </a:p>
        </p:txBody>
      </p:sp>
      <p:sp>
        <p:nvSpPr>
          <p:cNvPr id="63" name="TextBox 62">
            <a:extLst>
              <a:ext uri="{FF2B5EF4-FFF2-40B4-BE49-F238E27FC236}">
                <a16:creationId xmlns:a16="http://schemas.microsoft.com/office/drawing/2014/main" id="{F17E16D9-967F-42DD-81D7-78C990B5C4B0}"/>
              </a:ext>
            </a:extLst>
          </p:cNvPr>
          <p:cNvSpPr txBox="1"/>
          <p:nvPr/>
        </p:nvSpPr>
        <p:spPr>
          <a:xfrm>
            <a:off x="731446" y="5831968"/>
            <a:ext cx="308940" cy="96450"/>
          </a:xfrm>
          <a:prstGeom prst="rect">
            <a:avLst/>
          </a:prstGeom>
          <a:noFill/>
        </p:spPr>
        <p:txBody>
          <a:bodyPr wrap="none" lIns="0" tIns="0" rIns="0" bIns="0" rtlCol="0">
            <a:spAutoFit/>
          </a:bodyPr>
          <a:lstStyle/>
          <a:p>
            <a:r>
              <a:rPr lang="en-GB" sz="800" dirty="0"/>
              <a:t>Disposal</a:t>
            </a:r>
          </a:p>
        </p:txBody>
      </p:sp>
      <p:sp>
        <p:nvSpPr>
          <p:cNvPr id="64" name="Freeform 46">
            <a:extLst>
              <a:ext uri="{FF2B5EF4-FFF2-40B4-BE49-F238E27FC236}">
                <a16:creationId xmlns:a16="http://schemas.microsoft.com/office/drawing/2014/main" id="{1402B567-8180-4600-911F-1320F5815B49}"/>
              </a:ext>
            </a:extLst>
          </p:cNvPr>
          <p:cNvSpPr>
            <a:spLocks noChangeAspect="1" noEditPoints="1"/>
          </p:cNvSpPr>
          <p:nvPr/>
        </p:nvSpPr>
        <p:spPr bwMode="auto">
          <a:xfrm>
            <a:off x="396150" y="5782036"/>
            <a:ext cx="205524" cy="196313"/>
          </a:xfrm>
          <a:custGeom>
            <a:avLst/>
            <a:gdLst>
              <a:gd name="T0" fmla="*/ 1896 w 2991"/>
              <a:gd name="T1" fmla="*/ 2680 h 2856"/>
              <a:gd name="T2" fmla="*/ 2306 w 2991"/>
              <a:gd name="T3" fmla="*/ 2315 h 2856"/>
              <a:gd name="T4" fmla="*/ 1299 w 2991"/>
              <a:gd name="T5" fmla="*/ 2315 h 2856"/>
              <a:gd name="T6" fmla="*/ 1719 w 2991"/>
              <a:gd name="T7" fmla="*/ 2680 h 2856"/>
              <a:gd name="T8" fmla="*/ 1299 w 2991"/>
              <a:gd name="T9" fmla="*/ 2315 h 2856"/>
              <a:gd name="T10" fmla="*/ 753 w 2991"/>
              <a:gd name="T11" fmla="*/ 2680 h 2856"/>
              <a:gd name="T12" fmla="*/ 1123 w 2991"/>
              <a:gd name="T13" fmla="*/ 2315 h 2856"/>
              <a:gd name="T14" fmla="*/ 1948 w 2991"/>
              <a:gd name="T15" fmla="*/ 1781 h 2856"/>
              <a:gd name="T16" fmla="*/ 2329 w 2991"/>
              <a:gd name="T17" fmla="*/ 2138 h 2856"/>
              <a:gd name="T18" fmla="*/ 1948 w 2991"/>
              <a:gd name="T19" fmla="*/ 1781 h 2856"/>
              <a:gd name="T20" fmla="*/ 1288 w 2991"/>
              <a:gd name="T21" fmla="*/ 2138 h 2856"/>
              <a:gd name="T22" fmla="*/ 1771 w 2991"/>
              <a:gd name="T23" fmla="*/ 1781 h 2856"/>
              <a:gd name="T24" fmla="*/ 627 w 2991"/>
              <a:gd name="T25" fmla="*/ 1781 h 2856"/>
              <a:gd name="T26" fmla="*/ 1111 w 2991"/>
              <a:gd name="T27" fmla="*/ 2138 h 2856"/>
              <a:gd name="T28" fmla="*/ 627 w 2991"/>
              <a:gd name="T29" fmla="*/ 1781 h 2856"/>
              <a:gd name="T30" fmla="*/ 1959 w 2991"/>
              <a:gd name="T31" fmla="*/ 1605 h 2856"/>
              <a:gd name="T32" fmla="*/ 2445 w 2991"/>
              <a:gd name="T33" fmla="*/ 1247 h 2856"/>
              <a:gd name="T34" fmla="*/ 1228 w 2991"/>
              <a:gd name="T35" fmla="*/ 1247 h 2856"/>
              <a:gd name="T36" fmla="*/ 1782 w 2991"/>
              <a:gd name="T37" fmla="*/ 1605 h 2856"/>
              <a:gd name="T38" fmla="*/ 1228 w 2991"/>
              <a:gd name="T39" fmla="*/ 1247 h 2856"/>
              <a:gd name="T40" fmla="*/ 603 w 2991"/>
              <a:gd name="T41" fmla="*/ 1605 h 2856"/>
              <a:gd name="T42" fmla="*/ 1051 w 2991"/>
              <a:gd name="T43" fmla="*/ 1247 h 2856"/>
              <a:gd name="T44" fmla="*/ 2011 w 2991"/>
              <a:gd name="T45" fmla="*/ 714 h 2856"/>
              <a:gd name="T46" fmla="*/ 2468 w 2991"/>
              <a:gd name="T47" fmla="*/ 1071 h 2856"/>
              <a:gd name="T48" fmla="*/ 2011 w 2991"/>
              <a:gd name="T49" fmla="*/ 714 h 2856"/>
              <a:gd name="T50" fmla="*/ 1216 w 2991"/>
              <a:gd name="T51" fmla="*/ 1071 h 2856"/>
              <a:gd name="T52" fmla="*/ 1834 w 2991"/>
              <a:gd name="T53" fmla="*/ 714 h 2856"/>
              <a:gd name="T54" fmla="*/ 478 w 2991"/>
              <a:gd name="T55" fmla="*/ 714 h 2856"/>
              <a:gd name="T56" fmla="*/ 1039 w 2991"/>
              <a:gd name="T57" fmla="*/ 1071 h 2856"/>
              <a:gd name="T58" fmla="*/ 478 w 2991"/>
              <a:gd name="T59" fmla="*/ 714 h 2856"/>
              <a:gd name="T60" fmla="*/ 2022 w 2991"/>
              <a:gd name="T61" fmla="*/ 537 h 2856"/>
              <a:gd name="T62" fmla="*/ 2586 w 2991"/>
              <a:gd name="T63" fmla="*/ 177 h 2856"/>
              <a:gd name="T64" fmla="*/ 1156 w 2991"/>
              <a:gd name="T65" fmla="*/ 177 h 2856"/>
              <a:gd name="T66" fmla="*/ 1845 w 2991"/>
              <a:gd name="T67" fmla="*/ 537 h 2856"/>
              <a:gd name="T68" fmla="*/ 1156 w 2991"/>
              <a:gd name="T69" fmla="*/ 177 h 2856"/>
              <a:gd name="T70" fmla="*/ 453 w 2991"/>
              <a:gd name="T71" fmla="*/ 537 h 2856"/>
              <a:gd name="T72" fmla="*/ 979 w 2991"/>
              <a:gd name="T73" fmla="*/ 177 h 2856"/>
              <a:gd name="T74" fmla="*/ 88 w 2991"/>
              <a:gd name="T75" fmla="*/ 0 h 2856"/>
              <a:gd name="T76" fmla="*/ 2927 w 2991"/>
              <a:gd name="T77" fmla="*/ 3 h 2856"/>
              <a:gd name="T78" fmla="*/ 2966 w 2991"/>
              <a:gd name="T79" fmla="*/ 26 h 2856"/>
              <a:gd name="T80" fmla="*/ 2988 w 2991"/>
              <a:gd name="T81" fmla="*/ 65 h 2856"/>
              <a:gd name="T82" fmla="*/ 2988 w 2991"/>
              <a:gd name="T83" fmla="*/ 112 h 2856"/>
              <a:gd name="T84" fmla="*/ 2966 w 2991"/>
              <a:gd name="T85" fmla="*/ 150 h 2856"/>
              <a:gd name="T86" fmla="*/ 2927 w 2991"/>
              <a:gd name="T87" fmla="*/ 174 h 2856"/>
              <a:gd name="T88" fmla="*/ 2763 w 2991"/>
              <a:gd name="T89" fmla="*/ 177 h 2856"/>
              <a:gd name="T90" fmla="*/ 2417 w 2991"/>
              <a:gd name="T91" fmla="*/ 2801 h 2856"/>
              <a:gd name="T92" fmla="*/ 2393 w 2991"/>
              <a:gd name="T93" fmla="*/ 2834 h 2856"/>
              <a:gd name="T94" fmla="*/ 2356 w 2991"/>
              <a:gd name="T95" fmla="*/ 2854 h 2856"/>
              <a:gd name="T96" fmla="*/ 676 w 2991"/>
              <a:gd name="T97" fmla="*/ 2856 h 2856"/>
              <a:gd name="T98" fmla="*/ 635 w 2991"/>
              <a:gd name="T99" fmla="*/ 2847 h 2856"/>
              <a:gd name="T100" fmla="*/ 605 w 2991"/>
              <a:gd name="T101" fmla="*/ 2820 h 2856"/>
              <a:gd name="T102" fmla="*/ 589 w 2991"/>
              <a:gd name="T103" fmla="*/ 2781 h 2856"/>
              <a:gd name="T104" fmla="*/ 88 w 2991"/>
              <a:gd name="T105" fmla="*/ 177 h 2856"/>
              <a:gd name="T106" fmla="*/ 43 w 2991"/>
              <a:gd name="T107" fmla="*/ 164 h 2856"/>
              <a:gd name="T108" fmla="*/ 12 w 2991"/>
              <a:gd name="T109" fmla="*/ 133 h 2856"/>
              <a:gd name="T110" fmla="*/ 0 w 2991"/>
              <a:gd name="T111" fmla="*/ 88 h 2856"/>
              <a:gd name="T112" fmla="*/ 12 w 2991"/>
              <a:gd name="T113" fmla="*/ 44 h 2856"/>
              <a:gd name="T114" fmla="*/ 43 w 2991"/>
              <a:gd name="T115" fmla="*/ 12 h 2856"/>
              <a:gd name="T116" fmla="*/ 88 w 2991"/>
              <a:gd name="T117" fmla="*/ 0 h 2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91" h="2856">
                <a:moveTo>
                  <a:pt x="1917" y="2315"/>
                </a:moveTo>
                <a:lnTo>
                  <a:pt x="1896" y="2680"/>
                </a:lnTo>
                <a:lnTo>
                  <a:pt x="2257" y="2680"/>
                </a:lnTo>
                <a:lnTo>
                  <a:pt x="2306" y="2315"/>
                </a:lnTo>
                <a:lnTo>
                  <a:pt x="1917" y="2315"/>
                </a:lnTo>
                <a:close/>
                <a:moveTo>
                  <a:pt x="1299" y="2315"/>
                </a:moveTo>
                <a:lnTo>
                  <a:pt x="1324" y="2680"/>
                </a:lnTo>
                <a:lnTo>
                  <a:pt x="1719" y="2680"/>
                </a:lnTo>
                <a:lnTo>
                  <a:pt x="1741" y="2315"/>
                </a:lnTo>
                <a:lnTo>
                  <a:pt x="1299" y="2315"/>
                </a:lnTo>
                <a:close/>
                <a:moveTo>
                  <a:pt x="702" y="2315"/>
                </a:moveTo>
                <a:lnTo>
                  <a:pt x="753" y="2680"/>
                </a:lnTo>
                <a:lnTo>
                  <a:pt x="1147" y="2680"/>
                </a:lnTo>
                <a:lnTo>
                  <a:pt x="1123" y="2315"/>
                </a:lnTo>
                <a:lnTo>
                  <a:pt x="702" y="2315"/>
                </a:lnTo>
                <a:close/>
                <a:moveTo>
                  <a:pt x="1948" y="1781"/>
                </a:moveTo>
                <a:lnTo>
                  <a:pt x="1928" y="2138"/>
                </a:lnTo>
                <a:lnTo>
                  <a:pt x="2329" y="2138"/>
                </a:lnTo>
                <a:lnTo>
                  <a:pt x="2375" y="1781"/>
                </a:lnTo>
                <a:lnTo>
                  <a:pt x="1948" y="1781"/>
                </a:lnTo>
                <a:close/>
                <a:moveTo>
                  <a:pt x="1263" y="1781"/>
                </a:moveTo>
                <a:lnTo>
                  <a:pt x="1288" y="2138"/>
                </a:lnTo>
                <a:lnTo>
                  <a:pt x="1751" y="2138"/>
                </a:lnTo>
                <a:lnTo>
                  <a:pt x="1771" y="1781"/>
                </a:lnTo>
                <a:lnTo>
                  <a:pt x="1263" y="1781"/>
                </a:lnTo>
                <a:close/>
                <a:moveTo>
                  <a:pt x="627" y="1781"/>
                </a:moveTo>
                <a:lnTo>
                  <a:pt x="677" y="2138"/>
                </a:lnTo>
                <a:lnTo>
                  <a:pt x="1111" y="2138"/>
                </a:lnTo>
                <a:lnTo>
                  <a:pt x="1086" y="1781"/>
                </a:lnTo>
                <a:lnTo>
                  <a:pt x="627" y="1781"/>
                </a:lnTo>
                <a:close/>
                <a:moveTo>
                  <a:pt x="1980" y="1247"/>
                </a:moveTo>
                <a:lnTo>
                  <a:pt x="1959" y="1605"/>
                </a:lnTo>
                <a:lnTo>
                  <a:pt x="2399" y="1605"/>
                </a:lnTo>
                <a:lnTo>
                  <a:pt x="2445" y="1247"/>
                </a:lnTo>
                <a:lnTo>
                  <a:pt x="1980" y="1247"/>
                </a:lnTo>
                <a:close/>
                <a:moveTo>
                  <a:pt x="1228" y="1247"/>
                </a:moveTo>
                <a:lnTo>
                  <a:pt x="1252" y="1605"/>
                </a:lnTo>
                <a:lnTo>
                  <a:pt x="1782" y="1605"/>
                </a:lnTo>
                <a:lnTo>
                  <a:pt x="1803" y="1247"/>
                </a:lnTo>
                <a:lnTo>
                  <a:pt x="1228" y="1247"/>
                </a:lnTo>
                <a:close/>
                <a:moveTo>
                  <a:pt x="552" y="1247"/>
                </a:moveTo>
                <a:lnTo>
                  <a:pt x="603" y="1605"/>
                </a:lnTo>
                <a:lnTo>
                  <a:pt x="1075" y="1605"/>
                </a:lnTo>
                <a:lnTo>
                  <a:pt x="1051" y="1247"/>
                </a:lnTo>
                <a:lnTo>
                  <a:pt x="552" y="1247"/>
                </a:lnTo>
                <a:close/>
                <a:moveTo>
                  <a:pt x="2011" y="714"/>
                </a:moveTo>
                <a:lnTo>
                  <a:pt x="1990" y="1071"/>
                </a:lnTo>
                <a:lnTo>
                  <a:pt x="2468" y="1071"/>
                </a:lnTo>
                <a:lnTo>
                  <a:pt x="2515" y="714"/>
                </a:lnTo>
                <a:lnTo>
                  <a:pt x="2011" y="714"/>
                </a:lnTo>
                <a:close/>
                <a:moveTo>
                  <a:pt x="1192" y="714"/>
                </a:moveTo>
                <a:lnTo>
                  <a:pt x="1216" y="1071"/>
                </a:lnTo>
                <a:lnTo>
                  <a:pt x="1813" y="1071"/>
                </a:lnTo>
                <a:lnTo>
                  <a:pt x="1834" y="714"/>
                </a:lnTo>
                <a:lnTo>
                  <a:pt x="1192" y="714"/>
                </a:lnTo>
                <a:close/>
                <a:moveTo>
                  <a:pt x="478" y="714"/>
                </a:moveTo>
                <a:lnTo>
                  <a:pt x="528" y="1071"/>
                </a:lnTo>
                <a:lnTo>
                  <a:pt x="1039" y="1071"/>
                </a:lnTo>
                <a:lnTo>
                  <a:pt x="1015" y="714"/>
                </a:lnTo>
                <a:lnTo>
                  <a:pt x="478" y="714"/>
                </a:lnTo>
                <a:close/>
                <a:moveTo>
                  <a:pt x="2043" y="177"/>
                </a:moveTo>
                <a:lnTo>
                  <a:pt x="2022" y="537"/>
                </a:lnTo>
                <a:lnTo>
                  <a:pt x="2538" y="537"/>
                </a:lnTo>
                <a:lnTo>
                  <a:pt x="2586" y="177"/>
                </a:lnTo>
                <a:lnTo>
                  <a:pt x="2043" y="177"/>
                </a:lnTo>
                <a:close/>
                <a:moveTo>
                  <a:pt x="1156" y="177"/>
                </a:moveTo>
                <a:lnTo>
                  <a:pt x="1180" y="537"/>
                </a:lnTo>
                <a:lnTo>
                  <a:pt x="1845" y="537"/>
                </a:lnTo>
                <a:lnTo>
                  <a:pt x="1866" y="177"/>
                </a:lnTo>
                <a:lnTo>
                  <a:pt x="1156" y="177"/>
                </a:lnTo>
                <a:close/>
                <a:moveTo>
                  <a:pt x="402" y="177"/>
                </a:moveTo>
                <a:lnTo>
                  <a:pt x="453" y="537"/>
                </a:lnTo>
                <a:lnTo>
                  <a:pt x="1004" y="537"/>
                </a:lnTo>
                <a:lnTo>
                  <a:pt x="979" y="177"/>
                </a:lnTo>
                <a:lnTo>
                  <a:pt x="402" y="177"/>
                </a:lnTo>
                <a:close/>
                <a:moveTo>
                  <a:pt x="88" y="0"/>
                </a:moveTo>
                <a:lnTo>
                  <a:pt x="2903" y="0"/>
                </a:lnTo>
                <a:lnTo>
                  <a:pt x="2927" y="3"/>
                </a:lnTo>
                <a:lnTo>
                  <a:pt x="2948" y="12"/>
                </a:lnTo>
                <a:lnTo>
                  <a:pt x="2966" y="26"/>
                </a:lnTo>
                <a:lnTo>
                  <a:pt x="2979" y="44"/>
                </a:lnTo>
                <a:lnTo>
                  <a:pt x="2988" y="65"/>
                </a:lnTo>
                <a:lnTo>
                  <a:pt x="2991" y="88"/>
                </a:lnTo>
                <a:lnTo>
                  <a:pt x="2988" y="112"/>
                </a:lnTo>
                <a:lnTo>
                  <a:pt x="2979" y="133"/>
                </a:lnTo>
                <a:lnTo>
                  <a:pt x="2966" y="150"/>
                </a:lnTo>
                <a:lnTo>
                  <a:pt x="2948" y="164"/>
                </a:lnTo>
                <a:lnTo>
                  <a:pt x="2927" y="174"/>
                </a:lnTo>
                <a:lnTo>
                  <a:pt x="2903" y="177"/>
                </a:lnTo>
                <a:lnTo>
                  <a:pt x="2763" y="177"/>
                </a:lnTo>
                <a:lnTo>
                  <a:pt x="2422" y="2780"/>
                </a:lnTo>
                <a:lnTo>
                  <a:pt x="2417" y="2801"/>
                </a:lnTo>
                <a:lnTo>
                  <a:pt x="2406" y="2820"/>
                </a:lnTo>
                <a:lnTo>
                  <a:pt x="2393" y="2834"/>
                </a:lnTo>
                <a:lnTo>
                  <a:pt x="2376" y="2847"/>
                </a:lnTo>
                <a:lnTo>
                  <a:pt x="2356" y="2854"/>
                </a:lnTo>
                <a:lnTo>
                  <a:pt x="2335" y="2856"/>
                </a:lnTo>
                <a:lnTo>
                  <a:pt x="676" y="2856"/>
                </a:lnTo>
                <a:lnTo>
                  <a:pt x="655" y="2854"/>
                </a:lnTo>
                <a:lnTo>
                  <a:pt x="635" y="2847"/>
                </a:lnTo>
                <a:lnTo>
                  <a:pt x="618" y="2835"/>
                </a:lnTo>
                <a:lnTo>
                  <a:pt x="605" y="2820"/>
                </a:lnTo>
                <a:lnTo>
                  <a:pt x="594" y="2802"/>
                </a:lnTo>
                <a:lnTo>
                  <a:pt x="589" y="2781"/>
                </a:lnTo>
                <a:lnTo>
                  <a:pt x="224" y="177"/>
                </a:lnTo>
                <a:lnTo>
                  <a:pt x="88" y="177"/>
                </a:lnTo>
                <a:lnTo>
                  <a:pt x="64" y="174"/>
                </a:lnTo>
                <a:lnTo>
                  <a:pt x="43" y="164"/>
                </a:lnTo>
                <a:lnTo>
                  <a:pt x="25" y="150"/>
                </a:lnTo>
                <a:lnTo>
                  <a:pt x="12" y="133"/>
                </a:lnTo>
                <a:lnTo>
                  <a:pt x="3" y="112"/>
                </a:lnTo>
                <a:lnTo>
                  <a:pt x="0" y="88"/>
                </a:lnTo>
                <a:lnTo>
                  <a:pt x="3" y="65"/>
                </a:lnTo>
                <a:lnTo>
                  <a:pt x="12" y="44"/>
                </a:lnTo>
                <a:lnTo>
                  <a:pt x="25" y="26"/>
                </a:lnTo>
                <a:lnTo>
                  <a:pt x="43" y="12"/>
                </a:lnTo>
                <a:lnTo>
                  <a:pt x="64" y="3"/>
                </a:lnTo>
                <a:lnTo>
                  <a:pt x="88" y="0"/>
                </a:lnTo>
                <a:close/>
              </a:path>
            </a:pathLst>
          </a:custGeom>
          <a:solidFill>
            <a:srgbClr val="FF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FF0000"/>
              </a:solidFill>
            </a:endParaRPr>
          </a:p>
        </p:txBody>
      </p:sp>
      <p:sp>
        <p:nvSpPr>
          <p:cNvPr id="65" name="TextBox 64">
            <a:extLst>
              <a:ext uri="{FF2B5EF4-FFF2-40B4-BE49-F238E27FC236}">
                <a16:creationId xmlns:a16="http://schemas.microsoft.com/office/drawing/2014/main" id="{0CAEB5A9-3CFE-41FB-AA98-FE0194B9BBCE}"/>
              </a:ext>
            </a:extLst>
          </p:cNvPr>
          <p:cNvSpPr txBox="1"/>
          <p:nvPr/>
        </p:nvSpPr>
        <p:spPr>
          <a:xfrm>
            <a:off x="2320929" y="5824771"/>
            <a:ext cx="754828" cy="110843"/>
          </a:xfrm>
          <a:prstGeom prst="rect">
            <a:avLst/>
          </a:prstGeom>
          <a:noFill/>
        </p:spPr>
        <p:txBody>
          <a:bodyPr wrap="none" lIns="0" tIns="0" rIns="0" bIns="0" rtlCol="0">
            <a:spAutoFit/>
          </a:bodyPr>
          <a:lstStyle/>
          <a:p>
            <a:r>
              <a:rPr lang="en-GB" sz="800" dirty="0"/>
              <a:t>Contacting sender</a:t>
            </a:r>
          </a:p>
        </p:txBody>
      </p:sp>
      <p:grpSp>
        <p:nvGrpSpPr>
          <p:cNvPr id="66" name="Group 65">
            <a:extLst>
              <a:ext uri="{FF2B5EF4-FFF2-40B4-BE49-F238E27FC236}">
                <a16:creationId xmlns:a16="http://schemas.microsoft.com/office/drawing/2014/main" id="{8610FE41-196B-44F8-9A8F-9103C8892548}"/>
              </a:ext>
            </a:extLst>
          </p:cNvPr>
          <p:cNvGrpSpPr>
            <a:grpSpLocks noChangeAspect="1"/>
          </p:cNvGrpSpPr>
          <p:nvPr/>
        </p:nvGrpSpPr>
        <p:grpSpPr>
          <a:xfrm>
            <a:off x="1972853" y="5505405"/>
            <a:ext cx="213872" cy="213872"/>
            <a:chOff x="2921000" y="254000"/>
            <a:chExt cx="6350000" cy="6350000"/>
          </a:xfrm>
          <a:solidFill>
            <a:srgbClr val="FF0000"/>
          </a:solidFill>
        </p:grpSpPr>
        <p:sp>
          <p:nvSpPr>
            <p:cNvPr id="67" name="Freeform 115">
              <a:extLst>
                <a:ext uri="{FF2B5EF4-FFF2-40B4-BE49-F238E27FC236}">
                  <a16:creationId xmlns:a16="http://schemas.microsoft.com/office/drawing/2014/main" id="{372FCD8B-52EE-48D5-88E3-90214EEF00D4}"/>
                </a:ext>
              </a:extLst>
            </p:cNvPr>
            <p:cNvSpPr>
              <a:spLocks noEditPoints="1"/>
            </p:cNvSpPr>
            <p:nvPr/>
          </p:nvSpPr>
          <p:spPr bwMode="auto">
            <a:xfrm>
              <a:off x="2921000" y="254000"/>
              <a:ext cx="6350000" cy="6350000"/>
            </a:xfrm>
            <a:custGeom>
              <a:avLst/>
              <a:gdLst>
                <a:gd name="T0" fmla="*/ 1796 w 4000"/>
                <a:gd name="T1" fmla="*/ 10 h 4000"/>
                <a:gd name="T2" fmla="*/ 1500 w 4000"/>
                <a:gd name="T3" fmla="*/ 62 h 4000"/>
                <a:gd name="T4" fmla="*/ 1222 w 4000"/>
                <a:gd name="T5" fmla="*/ 158 h 4000"/>
                <a:gd name="T6" fmla="*/ 728 w 4000"/>
                <a:gd name="T7" fmla="*/ 456 h 4000"/>
                <a:gd name="T8" fmla="*/ 342 w 4000"/>
                <a:gd name="T9" fmla="*/ 882 h 4000"/>
                <a:gd name="T10" fmla="*/ 120 w 4000"/>
                <a:gd name="T11" fmla="*/ 1312 h 4000"/>
                <a:gd name="T12" fmla="*/ 40 w 4000"/>
                <a:gd name="T13" fmla="*/ 1598 h 4000"/>
                <a:gd name="T14" fmla="*/ 2 w 4000"/>
                <a:gd name="T15" fmla="*/ 1896 h 4000"/>
                <a:gd name="T16" fmla="*/ 6 w 4000"/>
                <a:gd name="T17" fmla="*/ 2154 h 4000"/>
                <a:gd name="T18" fmla="*/ 50 w 4000"/>
                <a:gd name="T19" fmla="*/ 2450 h 4000"/>
                <a:gd name="T20" fmla="*/ 138 w 4000"/>
                <a:gd name="T21" fmla="*/ 2732 h 4000"/>
                <a:gd name="T22" fmla="*/ 398 w 4000"/>
                <a:gd name="T23" fmla="*/ 3196 h 4000"/>
                <a:gd name="T24" fmla="*/ 804 w 4000"/>
                <a:gd name="T25" fmla="*/ 3602 h 4000"/>
                <a:gd name="T26" fmla="*/ 1266 w 4000"/>
                <a:gd name="T27" fmla="*/ 3860 h 4000"/>
                <a:gd name="T28" fmla="*/ 1548 w 4000"/>
                <a:gd name="T29" fmla="*/ 3948 h 4000"/>
                <a:gd name="T30" fmla="*/ 1846 w 4000"/>
                <a:gd name="T31" fmla="*/ 3994 h 4000"/>
                <a:gd name="T32" fmla="*/ 2102 w 4000"/>
                <a:gd name="T33" fmla="*/ 3996 h 4000"/>
                <a:gd name="T34" fmla="*/ 2402 w 4000"/>
                <a:gd name="T35" fmla="*/ 3958 h 4000"/>
                <a:gd name="T36" fmla="*/ 2686 w 4000"/>
                <a:gd name="T37" fmla="*/ 3878 h 4000"/>
                <a:gd name="T38" fmla="*/ 3116 w 4000"/>
                <a:gd name="T39" fmla="*/ 3658 h 4000"/>
                <a:gd name="T40" fmla="*/ 3542 w 4000"/>
                <a:gd name="T41" fmla="*/ 3272 h 4000"/>
                <a:gd name="T42" fmla="*/ 3842 w 4000"/>
                <a:gd name="T43" fmla="*/ 2778 h 4000"/>
                <a:gd name="T44" fmla="*/ 3936 w 4000"/>
                <a:gd name="T45" fmla="*/ 2498 h 4000"/>
                <a:gd name="T46" fmla="*/ 3988 w 4000"/>
                <a:gd name="T47" fmla="*/ 2204 h 4000"/>
                <a:gd name="T48" fmla="*/ 3998 w 4000"/>
                <a:gd name="T49" fmla="*/ 1948 h 4000"/>
                <a:gd name="T50" fmla="*/ 3968 w 4000"/>
                <a:gd name="T51" fmla="*/ 1646 h 4000"/>
                <a:gd name="T52" fmla="*/ 3894 w 4000"/>
                <a:gd name="T53" fmla="*/ 1358 h 4000"/>
                <a:gd name="T54" fmla="*/ 3710 w 4000"/>
                <a:gd name="T55" fmla="*/ 964 h 4000"/>
                <a:gd name="T56" fmla="*/ 3344 w 4000"/>
                <a:gd name="T57" fmla="*/ 520 h 4000"/>
                <a:gd name="T58" fmla="*/ 2866 w 4000"/>
                <a:gd name="T59" fmla="*/ 198 h 4000"/>
                <a:gd name="T60" fmla="*/ 2546 w 4000"/>
                <a:gd name="T61" fmla="*/ 76 h 4000"/>
                <a:gd name="T62" fmla="*/ 2254 w 4000"/>
                <a:gd name="T63" fmla="*/ 16 h 4000"/>
                <a:gd name="T64" fmla="*/ 2000 w 4000"/>
                <a:gd name="T65" fmla="*/ 0 h 4000"/>
                <a:gd name="T66" fmla="*/ 1652 w 4000"/>
                <a:gd name="T67" fmla="*/ 3690 h 4000"/>
                <a:gd name="T68" fmla="*/ 1178 w 4000"/>
                <a:gd name="T69" fmla="*/ 3516 h 4000"/>
                <a:gd name="T70" fmla="*/ 780 w 4000"/>
                <a:gd name="T71" fmla="*/ 3218 h 4000"/>
                <a:gd name="T72" fmla="*/ 482 w 4000"/>
                <a:gd name="T73" fmla="*/ 2822 h 4000"/>
                <a:gd name="T74" fmla="*/ 310 w 4000"/>
                <a:gd name="T75" fmla="*/ 2346 h 4000"/>
                <a:gd name="T76" fmla="*/ 276 w 4000"/>
                <a:gd name="T77" fmla="*/ 1912 h 4000"/>
                <a:gd name="T78" fmla="*/ 380 w 4000"/>
                <a:gd name="T79" fmla="*/ 1408 h 4000"/>
                <a:gd name="T80" fmla="*/ 618 w 4000"/>
                <a:gd name="T81" fmla="*/ 968 h 4000"/>
                <a:gd name="T82" fmla="*/ 968 w 4000"/>
                <a:gd name="T83" fmla="*/ 618 h 4000"/>
                <a:gd name="T84" fmla="*/ 1406 w 4000"/>
                <a:gd name="T85" fmla="*/ 380 h 4000"/>
                <a:gd name="T86" fmla="*/ 1910 w 4000"/>
                <a:gd name="T87" fmla="*/ 276 h 4000"/>
                <a:gd name="T88" fmla="*/ 2346 w 4000"/>
                <a:gd name="T89" fmla="*/ 310 h 4000"/>
                <a:gd name="T90" fmla="*/ 2820 w 4000"/>
                <a:gd name="T91" fmla="*/ 484 h 4000"/>
                <a:gd name="T92" fmla="*/ 3218 w 4000"/>
                <a:gd name="T93" fmla="*/ 780 h 4000"/>
                <a:gd name="T94" fmla="*/ 3516 w 4000"/>
                <a:gd name="T95" fmla="*/ 1178 h 4000"/>
                <a:gd name="T96" fmla="*/ 3690 w 4000"/>
                <a:gd name="T97" fmla="*/ 1652 h 4000"/>
                <a:gd name="T98" fmla="*/ 3722 w 4000"/>
                <a:gd name="T99" fmla="*/ 2088 h 4000"/>
                <a:gd name="T100" fmla="*/ 3620 w 4000"/>
                <a:gd name="T101" fmla="*/ 2592 h 4000"/>
                <a:gd name="T102" fmla="*/ 3382 w 4000"/>
                <a:gd name="T103" fmla="*/ 3030 h 4000"/>
                <a:gd name="T104" fmla="*/ 3030 w 4000"/>
                <a:gd name="T105" fmla="*/ 3382 h 4000"/>
                <a:gd name="T106" fmla="*/ 2592 w 4000"/>
                <a:gd name="T107" fmla="*/ 3620 h 4000"/>
                <a:gd name="T108" fmla="*/ 2088 w 4000"/>
                <a:gd name="T109" fmla="*/ 3722 h 4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00" h="4000">
                  <a:moveTo>
                    <a:pt x="2000" y="0"/>
                  </a:moveTo>
                  <a:lnTo>
                    <a:pt x="2000" y="0"/>
                  </a:lnTo>
                  <a:lnTo>
                    <a:pt x="1948" y="0"/>
                  </a:lnTo>
                  <a:lnTo>
                    <a:pt x="1896" y="2"/>
                  </a:lnTo>
                  <a:lnTo>
                    <a:pt x="1846" y="6"/>
                  </a:lnTo>
                  <a:lnTo>
                    <a:pt x="1796" y="10"/>
                  </a:lnTo>
                  <a:lnTo>
                    <a:pt x="1746" y="16"/>
                  </a:lnTo>
                  <a:lnTo>
                    <a:pt x="1696" y="22"/>
                  </a:lnTo>
                  <a:lnTo>
                    <a:pt x="1646" y="30"/>
                  </a:lnTo>
                  <a:lnTo>
                    <a:pt x="1596" y="40"/>
                  </a:lnTo>
                  <a:lnTo>
                    <a:pt x="1548" y="50"/>
                  </a:lnTo>
                  <a:lnTo>
                    <a:pt x="1500" y="62"/>
                  </a:lnTo>
                  <a:lnTo>
                    <a:pt x="1452" y="76"/>
                  </a:lnTo>
                  <a:lnTo>
                    <a:pt x="1406" y="90"/>
                  </a:lnTo>
                  <a:lnTo>
                    <a:pt x="1358" y="104"/>
                  </a:lnTo>
                  <a:lnTo>
                    <a:pt x="1312" y="122"/>
                  </a:lnTo>
                  <a:lnTo>
                    <a:pt x="1266" y="138"/>
                  </a:lnTo>
                  <a:lnTo>
                    <a:pt x="1222" y="158"/>
                  </a:lnTo>
                  <a:lnTo>
                    <a:pt x="1134" y="198"/>
                  </a:lnTo>
                  <a:lnTo>
                    <a:pt x="1046" y="242"/>
                  </a:lnTo>
                  <a:lnTo>
                    <a:pt x="964" y="290"/>
                  </a:lnTo>
                  <a:lnTo>
                    <a:pt x="882" y="342"/>
                  </a:lnTo>
                  <a:lnTo>
                    <a:pt x="804" y="398"/>
                  </a:lnTo>
                  <a:lnTo>
                    <a:pt x="728" y="456"/>
                  </a:lnTo>
                  <a:lnTo>
                    <a:pt x="656" y="520"/>
                  </a:lnTo>
                  <a:lnTo>
                    <a:pt x="586" y="586"/>
                  </a:lnTo>
                  <a:lnTo>
                    <a:pt x="520" y="656"/>
                  </a:lnTo>
                  <a:lnTo>
                    <a:pt x="456" y="728"/>
                  </a:lnTo>
                  <a:lnTo>
                    <a:pt x="398" y="804"/>
                  </a:lnTo>
                  <a:lnTo>
                    <a:pt x="342" y="882"/>
                  </a:lnTo>
                  <a:lnTo>
                    <a:pt x="290" y="964"/>
                  </a:lnTo>
                  <a:lnTo>
                    <a:pt x="242" y="1048"/>
                  </a:lnTo>
                  <a:lnTo>
                    <a:pt x="196" y="1134"/>
                  </a:lnTo>
                  <a:lnTo>
                    <a:pt x="156" y="1222"/>
                  </a:lnTo>
                  <a:lnTo>
                    <a:pt x="138" y="1268"/>
                  </a:lnTo>
                  <a:lnTo>
                    <a:pt x="120" y="1312"/>
                  </a:lnTo>
                  <a:lnTo>
                    <a:pt x="104" y="1358"/>
                  </a:lnTo>
                  <a:lnTo>
                    <a:pt x="90" y="1406"/>
                  </a:lnTo>
                  <a:lnTo>
                    <a:pt x="76" y="1452"/>
                  </a:lnTo>
                  <a:lnTo>
                    <a:pt x="62" y="1500"/>
                  </a:lnTo>
                  <a:lnTo>
                    <a:pt x="50" y="1548"/>
                  </a:lnTo>
                  <a:lnTo>
                    <a:pt x="40" y="1598"/>
                  </a:lnTo>
                  <a:lnTo>
                    <a:pt x="30" y="1646"/>
                  </a:lnTo>
                  <a:lnTo>
                    <a:pt x="22" y="1696"/>
                  </a:lnTo>
                  <a:lnTo>
                    <a:pt x="16" y="1746"/>
                  </a:lnTo>
                  <a:lnTo>
                    <a:pt x="10" y="1796"/>
                  </a:lnTo>
                  <a:lnTo>
                    <a:pt x="6" y="1846"/>
                  </a:lnTo>
                  <a:lnTo>
                    <a:pt x="2" y="1896"/>
                  </a:lnTo>
                  <a:lnTo>
                    <a:pt x="0" y="1948"/>
                  </a:lnTo>
                  <a:lnTo>
                    <a:pt x="0" y="2000"/>
                  </a:lnTo>
                  <a:lnTo>
                    <a:pt x="0" y="2000"/>
                  </a:lnTo>
                  <a:lnTo>
                    <a:pt x="0" y="2052"/>
                  </a:lnTo>
                  <a:lnTo>
                    <a:pt x="2" y="2102"/>
                  </a:lnTo>
                  <a:lnTo>
                    <a:pt x="6" y="2154"/>
                  </a:lnTo>
                  <a:lnTo>
                    <a:pt x="10" y="2204"/>
                  </a:lnTo>
                  <a:lnTo>
                    <a:pt x="16" y="2254"/>
                  </a:lnTo>
                  <a:lnTo>
                    <a:pt x="22" y="2304"/>
                  </a:lnTo>
                  <a:lnTo>
                    <a:pt x="30" y="2354"/>
                  </a:lnTo>
                  <a:lnTo>
                    <a:pt x="40" y="2402"/>
                  </a:lnTo>
                  <a:lnTo>
                    <a:pt x="50" y="2450"/>
                  </a:lnTo>
                  <a:lnTo>
                    <a:pt x="62" y="2498"/>
                  </a:lnTo>
                  <a:lnTo>
                    <a:pt x="76" y="2546"/>
                  </a:lnTo>
                  <a:lnTo>
                    <a:pt x="90" y="2594"/>
                  </a:lnTo>
                  <a:lnTo>
                    <a:pt x="104" y="2640"/>
                  </a:lnTo>
                  <a:lnTo>
                    <a:pt x="120" y="2686"/>
                  </a:lnTo>
                  <a:lnTo>
                    <a:pt x="138" y="2732"/>
                  </a:lnTo>
                  <a:lnTo>
                    <a:pt x="156" y="2778"/>
                  </a:lnTo>
                  <a:lnTo>
                    <a:pt x="196" y="2866"/>
                  </a:lnTo>
                  <a:lnTo>
                    <a:pt x="242" y="2952"/>
                  </a:lnTo>
                  <a:lnTo>
                    <a:pt x="290" y="3036"/>
                  </a:lnTo>
                  <a:lnTo>
                    <a:pt x="342" y="3118"/>
                  </a:lnTo>
                  <a:lnTo>
                    <a:pt x="398" y="3196"/>
                  </a:lnTo>
                  <a:lnTo>
                    <a:pt x="456" y="3272"/>
                  </a:lnTo>
                  <a:lnTo>
                    <a:pt x="520" y="3344"/>
                  </a:lnTo>
                  <a:lnTo>
                    <a:pt x="586" y="3414"/>
                  </a:lnTo>
                  <a:lnTo>
                    <a:pt x="656" y="3480"/>
                  </a:lnTo>
                  <a:lnTo>
                    <a:pt x="728" y="3542"/>
                  </a:lnTo>
                  <a:lnTo>
                    <a:pt x="804" y="3602"/>
                  </a:lnTo>
                  <a:lnTo>
                    <a:pt x="882" y="3658"/>
                  </a:lnTo>
                  <a:lnTo>
                    <a:pt x="964" y="3710"/>
                  </a:lnTo>
                  <a:lnTo>
                    <a:pt x="1046" y="3758"/>
                  </a:lnTo>
                  <a:lnTo>
                    <a:pt x="1134" y="3802"/>
                  </a:lnTo>
                  <a:lnTo>
                    <a:pt x="1222" y="3842"/>
                  </a:lnTo>
                  <a:lnTo>
                    <a:pt x="1266" y="3860"/>
                  </a:lnTo>
                  <a:lnTo>
                    <a:pt x="1312" y="3878"/>
                  </a:lnTo>
                  <a:lnTo>
                    <a:pt x="1358" y="3894"/>
                  </a:lnTo>
                  <a:lnTo>
                    <a:pt x="1406" y="3910"/>
                  </a:lnTo>
                  <a:lnTo>
                    <a:pt x="1452" y="3924"/>
                  </a:lnTo>
                  <a:lnTo>
                    <a:pt x="1500" y="3936"/>
                  </a:lnTo>
                  <a:lnTo>
                    <a:pt x="1548" y="3948"/>
                  </a:lnTo>
                  <a:lnTo>
                    <a:pt x="1596" y="3958"/>
                  </a:lnTo>
                  <a:lnTo>
                    <a:pt x="1646" y="3968"/>
                  </a:lnTo>
                  <a:lnTo>
                    <a:pt x="1696" y="3976"/>
                  </a:lnTo>
                  <a:lnTo>
                    <a:pt x="1746" y="3984"/>
                  </a:lnTo>
                  <a:lnTo>
                    <a:pt x="1796" y="3990"/>
                  </a:lnTo>
                  <a:lnTo>
                    <a:pt x="1846" y="3994"/>
                  </a:lnTo>
                  <a:lnTo>
                    <a:pt x="1896" y="3996"/>
                  </a:lnTo>
                  <a:lnTo>
                    <a:pt x="1948" y="3998"/>
                  </a:lnTo>
                  <a:lnTo>
                    <a:pt x="2000" y="4000"/>
                  </a:lnTo>
                  <a:lnTo>
                    <a:pt x="2000" y="4000"/>
                  </a:lnTo>
                  <a:lnTo>
                    <a:pt x="2050" y="3998"/>
                  </a:lnTo>
                  <a:lnTo>
                    <a:pt x="2102" y="3996"/>
                  </a:lnTo>
                  <a:lnTo>
                    <a:pt x="2154" y="3994"/>
                  </a:lnTo>
                  <a:lnTo>
                    <a:pt x="2204" y="3990"/>
                  </a:lnTo>
                  <a:lnTo>
                    <a:pt x="2254" y="3984"/>
                  </a:lnTo>
                  <a:lnTo>
                    <a:pt x="2304" y="3976"/>
                  </a:lnTo>
                  <a:lnTo>
                    <a:pt x="2352" y="3968"/>
                  </a:lnTo>
                  <a:lnTo>
                    <a:pt x="2402" y="3958"/>
                  </a:lnTo>
                  <a:lnTo>
                    <a:pt x="2450" y="3948"/>
                  </a:lnTo>
                  <a:lnTo>
                    <a:pt x="2498" y="3936"/>
                  </a:lnTo>
                  <a:lnTo>
                    <a:pt x="2546" y="3924"/>
                  </a:lnTo>
                  <a:lnTo>
                    <a:pt x="2594" y="3910"/>
                  </a:lnTo>
                  <a:lnTo>
                    <a:pt x="2640" y="3894"/>
                  </a:lnTo>
                  <a:lnTo>
                    <a:pt x="2686" y="3878"/>
                  </a:lnTo>
                  <a:lnTo>
                    <a:pt x="2732" y="3860"/>
                  </a:lnTo>
                  <a:lnTo>
                    <a:pt x="2778" y="3842"/>
                  </a:lnTo>
                  <a:lnTo>
                    <a:pt x="2866" y="3802"/>
                  </a:lnTo>
                  <a:lnTo>
                    <a:pt x="2952" y="3758"/>
                  </a:lnTo>
                  <a:lnTo>
                    <a:pt x="3036" y="3710"/>
                  </a:lnTo>
                  <a:lnTo>
                    <a:pt x="3116" y="3658"/>
                  </a:lnTo>
                  <a:lnTo>
                    <a:pt x="3196" y="3602"/>
                  </a:lnTo>
                  <a:lnTo>
                    <a:pt x="3270" y="3542"/>
                  </a:lnTo>
                  <a:lnTo>
                    <a:pt x="3344" y="3480"/>
                  </a:lnTo>
                  <a:lnTo>
                    <a:pt x="3412" y="3414"/>
                  </a:lnTo>
                  <a:lnTo>
                    <a:pt x="3480" y="3344"/>
                  </a:lnTo>
                  <a:lnTo>
                    <a:pt x="3542" y="3272"/>
                  </a:lnTo>
                  <a:lnTo>
                    <a:pt x="3602" y="3196"/>
                  </a:lnTo>
                  <a:lnTo>
                    <a:pt x="3658" y="3118"/>
                  </a:lnTo>
                  <a:lnTo>
                    <a:pt x="3710" y="3036"/>
                  </a:lnTo>
                  <a:lnTo>
                    <a:pt x="3758" y="2952"/>
                  </a:lnTo>
                  <a:lnTo>
                    <a:pt x="3802" y="2866"/>
                  </a:lnTo>
                  <a:lnTo>
                    <a:pt x="3842" y="2778"/>
                  </a:lnTo>
                  <a:lnTo>
                    <a:pt x="3860" y="2732"/>
                  </a:lnTo>
                  <a:lnTo>
                    <a:pt x="3878" y="2686"/>
                  </a:lnTo>
                  <a:lnTo>
                    <a:pt x="3894" y="2640"/>
                  </a:lnTo>
                  <a:lnTo>
                    <a:pt x="3910" y="2594"/>
                  </a:lnTo>
                  <a:lnTo>
                    <a:pt x="3924" y="2546"/>
                  </a:lnTo>
                  <a:lnTo>
                    <a:pt x="3936" y="2498"/>
                  </a:lnTo>
                  <a:lnTo>
                    <a:pt x="3948" y="2450"/>
                  </a:lnTo>
                  <a:lnTo>
                    <a:pt x="3958" y="2402"/>
                  </a:lnTo>
                  <a:lnTo>
                    <a:pt x="3968" y="2354"/>
                  </a:lnTo>
                  <a:lnTo>
                    <a:pt x="3976" y="2304"/>
                  </a:lnTo>
                  <a:lnTo>
                    <a:pt x="3984" y="2254"/>
                  </a:lnTo>
                  <a:lnTo>
                    <a:pt x="3988" y="2204"/>
                  </a:lnTo>
                  <a:lnTo>
                    <a:pt x="3994" y="2154"/>
                  </a:lnTo>
                  <a:lnTo>
                    <a:pt x="3996" y="2102"/>
                  </a:lnTo>
                  <a:lnTo>
                    <a:pt x="3998" y="2052"/>
                  </a:lnTo>
                  <a:lnTo>
                    <a:pt x="4000" y="2000"/>
                  </a:lnTo>
                  <a:lnTo>
                    <a:pt x="4000" y="2000"/>
                  </a:lnTo>
                  <a:lnTo>
                    <a:pt x="3998" y="1948"/>
                  </a:lnTo>
                  <a:lnTo>
                    <a:pt x="3996" y="1896"/>
                  </a:lnTo>
                  <a:lnTo>
                    <a:pt x="3994" y="1846"/>
                  </a:lnTo>
                  <a:lnTo>
                    <a:pt x="3988" y="1796"/>
                  </a:lnTo>
                  <a:lnTo>
                    <a:pt x="3984" y="1746"/>
                  </a:lnTo>
                  <a:lnTo>
                    <a:pt x="3976" y="1696"/>
                  </a:lnTo>
                  <a:lnTo>
                    <a:pt x="3968" y="1646"/>
                  </a:lnTo>
                  <a:lnTo>
                    <a:pt x="3958" y="1598"/>
                  </a:lnTo>
                  <a:lnTo>
                    <a:pt x="3948" y="1548"/>
                  </a:lnTo>
                  <a:lnTo>
                    <a:pt x="3936" y="1500"/>
                  </a:lnTo>
                  <a:lnTo>
                    <a:pt x="3924" y="1452"/>
                  </a:lnTo>
                  <a:lnTo>
                    <a:pt x="3910" y="1406"/>
                  </a:lnTo>
                  <a:lnTo>
                    <a:pt x="3894" y="1358"/>
                  </a:lnTo>
                  <a:lnTo>
                    <a:pt x="3878" y="1312"/>
                  </a:lnTo>
                  <a:lnTo>
                    <a:pt x="3860" y="1268"/>
                  </a:lnTo>
                  <a:lnTo>
                    <a:pt x="3842" y="1222"/>
                  </a:lnTo>
                  <a:lnTo>
                    <a:pt x="3802" y="1134"/>
                  </a:lnTo>
                  <a:lnTo>
                    <a:pt x="3758" y="1048"/>
                  </a:lnTo>
                  <a:lnTo>
                    <a:pt x="3710" y="964"/>
                  </a:lnTo>
                  <a:lnTo>
                    <a:pt x="3658" y="882"/>
                  </a:lnTo>
                  <a:lnTo>
                    <a:pt x="3602" y="804"/>
                  </a:lnTo>
                  <a:lnTo>
                    <a:pt x="3542" y="728"/>
                  </a:lnTo>
                  <a:lnTo>
                    <a:pt x="3480" y="656"/>
                  </a:lnTo>
                  <a:lnTo>
                    <a:pt x="3412" y="586"/>
                  </a:lnTo>
                  <a:lnTo>
                    <a:pt x="3344" y="520"/>
                  </a:lnTo>
                  <a:lnTo>
                    <a:pt x="3270" y="456"/>
                  </a:lnTo>
                  <a:lnTo>
                    <a:pt x="3196" y="398"/>
                  </a:lnTo>
                  <a:lnTo>
                    <a:pt x="3116" y="342"/>
                  </a:lnTo>
                  <a:lnTo>
                    <a:pt x="3036" y="290"/>
                  </a:lnTo>
                  <a:lnTo>
                    <a:pt x="2952" y="242"/>
                  </a:lnTo>
                  <a:lnTo>
                    <a:pt x="2866" y="198"/>
                  </a:lnTo>
                  <a:lnTo>
                    <a:pt x="2778" y="158"/>
                  </a:lnTo>
                  <a:lnTo>
                    <a:pt x="2732" y="138"/>
                  </a:lnTo>
                  <a:lnTo>
                    <a:pt x="2686" y="122"/>
                  </a:lnTo>
                  <a:lnTo>
                    <a:pt x="2640" y="104"/>
                  </a:lnTo>
                  <a:lnTo>
                    <a:pt x="2594" y="90"/>
                  </a:lnTo>
                  <a:lnTo>
                    <a:pt x="2546" y="76"/>
                  </a:lnTo>
                  <a:lnTo>
                    <a:pt x="2498" y="62"/>
                  </a:lnTo>
                  <a:lnTo>
                    <a:pt x="2450" y="50"/>
                  </a:lnTo>
                  <a:lnTo>
                    <a:pt x="2402" y="40"/>
                  </a:lnTo>
                  <a:lnTo>
                    <a:pt x="2352" y="30"/>
                  </a:lnTo>
                  <a:lnTo>
                    <a:pt x="2304" y="22"/>
                  </a:lnTo>
                  <a:lnTo>
                    <a:pt x="2254" y="16"/>
                  </a:lnTo>
                  <a:lnTo>
                    <a:pt x="2204" y="10"/>
                  </a:lnTo>
                  <a:lnTo>
                    <a:pt x="2154" y="6"/>
                  </a:lnTo>
                  <a:lnTo>
                    <a:pt x="2102" y="2"/>
                  </a:lnTo>
                  <a:lnTo>
                    <a:pt x="2050" y="0"/>
                  </a:lnTo>
                  <a:lnTo>
                    <a:pt x="2000" y="0"/>
                  </a:lnTo>
                  <a:lnTo>
                    <a:pt x="2000" y="0"/>
                  </a:lnTo>
                  <a:close/>
                  <a:moveTo>
                    <a:pt x="2000" y="3724"/>
                  </a:moveTo>
                  <a:lnTo>
                    <a:pt x="2000" y="3724"/>
                  </a:lnTo>
                  <a:lnTo>
                    <a:pt x="1910" y="3722"/>
                  </a:lnTo>
                  <a:lnTo>
                    <a:pt x="1824" y="3716"/>
                  </a:lnTo>
                  <a:lnTo>
                    <a:pt x="1738" y="3704"/>
                  </a:lnTo>
                  <a:lnTo>
                    <a:pt x="1652" y="3690"/>
                  </a:lnTo>
                  <a:lnTo>
                    <a:pt x="1568" y="3670"/>
                  </a:lnTo>
                  <a:lnTo>
                    <a:pt x="1486" y="3646"/>
                  </a:lnTo>
                  <a:lnTo>
                    <a:pt x="1406" y="3620"/>
                  </a:lnTo>
                  <a:lnTo>
                    <a:pt x="1328" y="3588"/>
                  </a:lnTo>
                  <a:lnTo>
                    <a:pt x="1252" y="3554"/>
                  </a:lnTo>
                  <a:lnTo>
                    <a:pt x="1178" y="3516"/>
                  </a:lnTo>
                  <a:lnTo>
                    <a:pt x="1106" y="3474"/>
                  </a:lnTo>
                  <a:lnTo>
                    <a:pt x="1036" y="3430"/>
                  </a:lnTo>
                  <a:lnTo>
                    <a:pt x="968" y="3382"/>
                  </a:lnTo>
                  <a:lnTo>
                    <a:pt x="902" y="3330"/>
                  </a:lnTo>
                  <a:lnTo>
                    <a:pt x="840" y="3276"/>
                  </a:lnTo>
                  <a:lnTo>
                    <a:pt x="780" y="3218"/>
                  </a:lnTo>
                  <a:lnTo>
                    <a:pt x="722" y="3158"/>
                  </a:lnTo>
                  <a:lnTo>
                    <a:pt x="668" y="3096"/>
                  </a:lnTo>
                  <a:lnTo>
                    <a:pt x="618" y="3030"/>
                  </a:lnTo>
                  <a:lnTo>
                    <a:pt x="570" y="2964"/>
                  </a:lnTo>
                  <a:lnTo>
                    <a:pt x="524" y="2894"/>
                  </a:lnTo>
                  <a:lnTo>
                    <a:pt x="482" y="2822"/>
                  </a:lnTo>
                  <a:lnTo>
                    <a:pt x="444" y="2746"/>
                  </a:lnTo>
                  <a:lnTo>
                    <a:pt x="410" y="2670"/>
                  </a:lnTo>
                  <a:lnTo>
                    <a:pt x="380" y="2592"/>
                  </a:lnTo>
                  <a:lnTo>
                    <a:pt x="352" y="2512"/>
                  </a:lnTo>
                  <a:lnTo>
                    <a:pt x="328" y="2430"/>
                  </a:lnTo>
                  <a:lnTo>
                    <a:pt x="310" y="2346"/>
                  </a:lnTo>
                  <a:lnTo>
                    <a:pt x="294" y="2262"/>
                  </a:lnTo>
                  <a:lnTo>
                    <a:pt x="284" y="2176"/>
                  </a:lnTo>
                  <a:lnTo>
                    <a:pt x="276" y="2088"/>
                  </a:lnTo>
                  <a:lnTo>
                    <a:pt x="274" y="2000"/>
                  </a:lnTo>
                  <a:lnTo>
                    <a:pt x="274" y="2000"/>
                  </a:lnTo>
                  <a:lnTo>
                    <a:pt x="276" y="1912"/>
                  </a:lnTo>
                  <a:lnTo>
                    <a:pt x="284" y="1824"/>
                  </a:lnTo>
                  <a:lnTo>
                    <a:pt x="294" y="1738"/>
                  </a:lnTo>
                  <a:lnTo>
                    <a:pt x="310" y="1652"/>
                  </a:lnTo>
                  <a:lnTo>
                    <a:pt x="328" y="1570"/>
                  </a:lnTo>
                  <a:lnTo>
                    <a:pt x="352" y="1488"/>
                  </a:lnTo>
                  <a:lnTo>
                    <a:pt x="380" y="1408"/>
                  </a:lnTo>
                  <a:lnTo>
                    <a:pt x="410" y="1328"/>
                  </a:lnTo>
                  <a:lnTo>
                    <a:pt x="444" y="1252"/>
                  </a:lnTo>
                  <a:lnTo>
                    <a:pt x="482" y="1178"/>
                  </a:lnTo>
                  <a:lnTo>
                    <a:pt x="524" y="1106"/>
                  </a:lnTo>
                  <a:lnTo>
                    <a:pt x="570" y="1036"/>
                  </a:lnTo>
                  <a:lnTo>
                    <a:pt x="618" y="968"/>
                  </a:lnTo>
                  <a:lnTo>
                    <a:pt x="668" y="904"/>
                  </a:lnTo>
                  <a:lnTo>
                    <a:pt x="722" y="840"/>
                  </a:lnTo>
                  <a:lnTo>
                    <a:pt x="780" y="780"/>
                  </a:lnTo>
                  <a:lnTo>
                    <a:pt x="840" y="724"/>
                  </a:lnTo>
                  <a:lnTo>
                    <a:pt x="902" y="670"/>
                  </a:lnTo>
                  <a:lnTo>
                    <a:pt x="968" y="618"/>
                  </a:lnTo>
                  <a:lnTo>
                    <a:pt x="1036" y="570"/>
                  </a:lnTo>
                  <a:lnTo>
                    <a:pt x="1106" y="524"/>
                  </a:lnTo>
                  <a:lnTo>
                    <a:pt x="1178" y="484"/>
                  </a:lnTo>
                  <a:lnTo>
                    <a:pt x="1252" y="446"/>
                  </a:lnTo>
                  <a:lnTo>
                    <a:pt x="1328" y="410"/>
                  </a:lnTo>
                  <a:lnTo>
                    <a:pt x="1406" y="380"/>
                  </a:lnTo>
                  <a:lnTo>
                    <a:pt x="1486" y="352"/>
                  </a:lnTo>
                  <a:lnTo>
                    <a:pt x="1568" y="330"/>
                  </a:lnTo>
                  <a:lnTo>
                    <a:pt x="1652" y="310"/>
                  </a:lnTo>
                  <a:lnTo>
                    <a:pt x="1738" y="294"/>
                  </a:lnTo>
                  <a:lnTo>
                    <a:pt x="1824" y="284"/>
                  </a:lnTo>
                  <a:lnTo>
                    <a:pt x="1910" y="276"/>
                  </a:lnTo>
                  <a:lnTo>
                    <a:pt x="2000" y="274"/>
                  </a:lnTo>
                  <a:lnTo>
                    <a:pt x="2000" y="274"/>
                  </a:lnTo>
                  <a:lnTo>
                    <a:pt x="2088" y="276"/>
                  </a:lnTo>
                  <a:lnTo>
                    <a:pt x="2176" y="284"/>
                  </a:lnTo>
                  <a:lnTo>
                    <a:pt x="2262" y="294"/>
                  </a:lnTo>
                  <a:lnTo>
                    <a:pt x="2346" y="310"/>
                  </a:lnTo>
                  <a:lnTo>
                    <a:pt x="2430" y="330"/>
                  </a:lnTo>
                  <a:lnTo>
                    <a:pt x="2512" y="352"/>
                  </a:lnTo>
                  <a:lnTo>
                    <a:pt x="2592" y="380"/>
                  </a:lnTo>
                  <a:lnTo>
                    <a:pt x="2670" y="410"/>
                  </a:lnTo>
                  <a:lnTo>
                    <a:pt x="2746" y="446"/>
                  </a:lnTo>
                  <a:lnTo>
                    <a:pt x="2820" y="484"/>
                  </a:lnTo>
                  <a:lnTo>
                    <a:pt x="2894" y="524"/>
                  </a:lnTo>
                  <a:lnTo>
                    <a:pt x="2964" y="570"/>
                  </a:lnTo>
                  <a:lnTo>
                    <a:pt x="3030" y="618"/>
                  </a:lnTo>
                  <a:lnTo>
                    <a:pt x="3096" y="670"/>
                  </a:lnTo>
                  <a:lnTo>
                    <a:pt x="3158" y="724"/>
                  </a:lnTo>
                  <a:lnTo>
                    <a:pt x="3218" y="780"/>
                  </a:lnTo>
                  <a:lnTo>
                    <a:pt x="3276" y="840"/>
                  </a:lnTo>
                  <a:lnTo>
                    <a:pt x="3330" y="904"/>
                  </a:lnTo>
                  <a:lnTo>
                    <a:pt x="3382" y="968"/>
                  </a:lnTo>
                  <a:lnTo>
                    <a:pt x="3430" y="1036"/>
                  </a:lnTo>
                  <a:lnTo>
                    <a:pt x="3474" y="1106"/>
                  </a:lnTo>
                  <a:lnTo>
                    <a:pt x="3516" y="1178"/>
                  </a:lnTo>
                  <a:lnTo>
                    <a:pt x="3554" y="1252"/>
                  </a:lnTo>
                  <a:lnTo>
                    <a:pt x="3588" y="1328"/>
                  </a:lnTo>
                  <a:lnTo>
                    <a:pt x="3620" y="1408"/>
                  </a:lnTo>
                  <a:lnTo>
                    <a:pt x="3646" y="1488"/>
                  </a:lnTo>
                  <a:lnTo>
                    <a:pt x="3670" y="1570"/>
                  </a:lnTo>
                  <a:lnTo>
                    <a:pt x="3690" y="1652"/>
                  </a:lnTo>
                  <a:lnTo>
                    <a:pt x="3704" y="1738"/>
                  </a:lnTo>
                  <a:lnTo>
                    <a:pt x="3716" y="1824"/>
                  </a:lnTo>
                  <a:lnTo>
                    <a:pt x="3722" y="1912"/>
                  </a:lnTo>
                  <a:lnTo>
                    <a:pt x="3724" y="2000"/>
                  </a:lnTo>
                  <a:lnTo>
                    <a:pt x="3724" y="2000"/>
                  </a:lnTo>
                  <a:lnTo>
                    <a:pt x="3722" y="2088"/>
                  </a:lnTo>
                  <a:lnTo>
                    <a:pt x="3716" y="2176"/>
                  </a:lnTo>
                  <a:lnTo>
                    <a:pt x="3704" y="2262"/>
                  </a:lnTo>
                  <a:lnTo>
                    <a:pt x="3690" y="2346"/>
                  </a:lnTo>
                  <a:lnTo>
                    <a:pt x="3670" y="2430"/>
                  </a:lnTo>
                  <a:lnTo>
                    <a:pt x="3646" y="2512"/>
                  </a:lnTo>
                  <a:lnTo>
                    <a:pt x="3620" y="2592"/>
                  </a:lnTo>
                  <a:lnTo>
                    <a:pt x="3588" y="2670"/>
                  </a:lnTo>
                  <a:lnTo>
                    <a:pt x="3554" y="2746"/>
                  </a:lnTo>
                  <a:lnTo>
                    <a:pt x="3516" y="2822"/>
                  </a:lnTo>
                  <a:lnTo>
                    <a:pt x="3474" y="2894"/>
                  </a:lnTo>
                  <a:lnTo>
                    <a:pt x="3430" y="2964"/>
                  </a:lnTo>
                  <a:lnTo>
                    <a:pt x="3382" y="3030"/>
                  </a:lnTo>
                  <a:lnTo>
                    <a:pt x="3330" y="3096"/>
                  </a:lnTo>
                  <a:lnTo>
                    <a:pt x="3276" y="3158"/>
                  </a:lnTo>
                  <a:lnTo>
                    <a:pt x="3218" y="3218"/>
                  </a:lnTo>
                  <a:lnTo>
                    <a:pt x="3158" y="3276"/>
                  </a:lnTo>
                  <a:lnTo>
                    <a:pt x="3096" y="3330"/>
                  </a:lnTo>
                  <a:lnTo>
                    <a:pt x="3030" y="3382"/>
                  </a:lnTo>
                  <a:lnTo>
                    <a:pt x="2964" y="3430"/>
                  </a:lnTo>
                  <a:lnTo>
                    <a:pt x="2894" y="3474"/>
                  </a:lnTo>
                  <a:lnTo>
                    <a:pt x="2820" y="3516"/>
                  </a:lnTo>
                  <a:lnTo>
                    <a:pt x="2746" y="3554"/>
                  </a:lnTo>
                  <a:lnTo>
                    <a:pt x="2670" y="3588"/>
                  </a:lnTo>
                  <a:lnTo>
                    <a:pt x="2592" y="3620"/>
                  </a:lnTo>
                  <a:lnTo>
                    <a:pt x="2512" y="3646"/>
                  </a:lnTo>
                  <a:lnTo>
                    <a:pt x="2430" y="3670"/>
                  </a:lnTo>
                  <a:lnTo>
                    <a:pt x="2346" y="3690"/>
                  </a:lnTo>
                  <a:lnTo>
                    <a:pt x="2262" y="3704"/>
                  </a:lnTo>
                  <a:lnTo>
                    <a:pt x="2176" y="3716"/>
                  </a:lnTo>
                  <a:lnTo>
                    <a:pt x="2088" y="3722"/>
                  </a:lnTo>
                  <a:lnTo>
                    <a:pt x="2000" y="3724"/>
                  </a:lnTo>
                  <a:lnTo>
                    <a:pt x="2000" y="37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FF0000"/>
                </a:solidFill>
              </a:endParaRPr>
            </a:p>
          </p:txBody>
        </p:sp>
        <p:sp>
          <p:nvSpPr>
            <p:cNvPr id="68" name="Freeform 116">
              <a:extLst>
                <a:ext uri="{FF2B5EF4-FFF2-40B4-BE49-F238E27FC236}">
                  <a16:creationId xmlns:a16="http://schemas.microsoft.com/office/drawing/2014/main" id="{6EDF0462-F51A-4395-B0D4-369FA59A800B}"/>
                </a:ext>
              </a:extLst>
            </p:cNvPr>
            <p:cNvSpPr>
              <a:spLocks/>
            </p:cNvSpPr>
            <p:nvPr/>
          </p:nvSpPr>
          <p:spPr bwMode="auto">
            <a:xfrm>
              <a:off x="5057775" y="1631950"/>
              <a:ext cx="2073275" cy="3590925"/>
            </a:xfrm>
            <a:custGeom>
              <a:avLst/>
              <a:gdLst>
                <a:gd name="T0" fmla="*/ 500 w 1306"/>
                <a:gd name="T1" fmla="*/ 1898 h 2262"/>
                <a:gd name="T2" fmla="*/ 548 w 1306"/>
                <a:gd name="T3" fmla="*/ 1728 h 2262"/>
                <a:gd name="T4" fmla="*/ 572 w 1306"/>
                <a:gd name="T5" fmla="*/ 1482 h 2262"/>
                <a:gd name="T6" fmla="*/ 1048 w 1306"/>
                <a:gd name="T7" fmla="*/ 1224 h 2262"/>
                <a:gd name="T8" fmla="*/ 574 w 1306"/>
                <a:gd name="T9" fmla="*/ 664 h 2262"/>
                <a:gd name="T10" fmla="*/ 580 w 1306"/>
                <a:gd name="T11" fmla="*/ 588 h 2262"/>
                <a:gd name="T12" fmla="*/ 608 w 1306"/>
                <a:gd name="T13" fmla="*/ 480 h 2262"/>
                <a:gd name="T14" fmla="*/ 660 w 1306"/>
                <a:gd name="T15" fmla="*/ 386 h 2262"/>
                <a:gd name="T16" fmla="*/ 734 w 1306"/>
                <a:gd name="T17" fmla="*/ 314 h 2262"/>
                <a:gd name="T18" fmla="*/ 828 w 1306"/>
                <a:gd name="T19" fmla="*/ 270 h 2262"/>
                <a:gd name="T20" fmla="*/ 904 w 1306"/>
                <a:gd name="T21" fmla="*/ 262 h 2262"/>
                <a:gd name="T22" fmla="*/ 1008 w 1306"/>
                <a:gd name="T23" fmla="*/ 270 h 2262"/>
                <a:gd name="T24" fmla="*/ 1110 w 1306"/>
                <a:gd name="T25" fmla="*/ 292 h 2262"/>
                <a:gd name="T26" fmla="*/ 1228 w 1306"/>
                <a:gd name="T27" fmla="*/ 52 h 2262"/>
                <a:gd name="T28" fmla="*/ 1164 w 1306"/>
                <a:gd name="T29" fmla="*/ 30 h 2262"/>
                <a:gd name="T30" fmla="*/ 1066 w 1306"/>
                <a:gd name="T31" fmla="*/ 8 h 2262"/>
                <a:gd name="T32" fmla="*/ 962 w 1306"/>
                <a:gd name="T33" fmla="*/ 0 h 2262"/>
                <a:gd name="T34" fmla="*/ 880 w 1306"/>
                <a:gd name="T35" fmla="*/ 4 h 2262"/>
                <a:gd name="T36" fmla="*/ 766 w 1306"/>
                <a:gd name="T37" fmla="*/ 20 h 2262"/>
                <a:gd name="T38" fmla="*/ 664 w 1306"/>
                <a:gd name="T39" fmla="*/ 48 h 2262"/>
                <a:gd name="T40" fmla="*/ 572 w 1306"/>
                <a:gd name="T41" fmla="*/ 90 h 2262"/>
                <a:gd name="T42" fmla="*/ 492 w 1306"/>
                <a:gd name="T43" fmla="*/ 146 h 2262"/>
                <a:gd name="T44" fmla="*/ 424 w 1306"/>
                <a:gd name="T45" fmla="*/ 214 h 2262"/>
                <a:gd name="T46" fmla="*/ 366 w 1306"/>
                <a:gd name="T47" fmla="*/ 296 h 2262"/>
                <a:gd name="T48" fmla="*/ 322 w 1306"/>
                <a:gd name="T49" fmla="*/ 392 h 2262"/>
                <a:gd name="T50" fmla="*/ 290 w 1306"/>
                <a:gd name="T51" fmla="*/ 502 h 2262"/>
                <a:gd name="T52" fmla="*/ 272 w 1306"/>
                <a:gd name="T53" fmla="*/ 624 h 2262"/>
                <a:gd name="T54" fmla="*/ 264 w 1306"/>
                <a:gd name="T55" fmla="*/ 760 h 2262"/>
                <a:gd name="T56" fmla="*/ 0 w 1306"/>
                <a:gd name="T57" fmla="*/ 1224 h 2262"/>
                <a:gd name="T58" fmla="*/ 264 w 1306"/>
                <a:gd name="T59" fmla="*/ 1358 h 2262"/>
                <a:gd name="T60" fmla="*/ 258 w 1306"/>
                <a:gd name="T61" fmla="*/ 1548 h 2262"/>
                <a:gd name="T62" fmla="*/ 234 w 1306"/>
                <a:gd name="T63" fmla="*/ 1712 h 2262"/>
                <a:gd name="T64" fmla="*/ 198 w 1306"/>
                <a:gd name="T65" fmla="*/ 1858 h 2262"/>
                <a:gd name="T66" fmla="*/ 150 w 1306"/>
                <a:gd name="T67" fmla="*/ 1982 h 2262"/>
                <a:gd name="T68" fmla="*/ 92 w 1306"/>
                <a:gd name="T69" fmla="*/ 2092 h 2262"/>
                <a:gd name="T70" fmla="*/ 302 w 1306"/>
                <a:gd name="T71" fmla="*/ 2248 h 2262"/>
                <a:gd name="T72" fmla="*/ 450 w 1306"/>
                <a:gd name="T73" fmla="*/ 2210 h 2262"/>
                <a:gd name="T74" fmla="*/ 638 w 1306"/>
                <a:gd name="T75" fmla="*/ 2186 h 2262"/>
                <a:gd name="T76" fmla="*/ 776 w 1306"/>
                <a:gd name="T77" fmla="*/ 2180 h 2262"/>
                <a:gd name="T78" fmla="*/ 976 w 1306"/>
                <a:gd name="T79" fmla="*/ 2192 h 2262"/>
                <a:gd name="T80" fmla="*/ 1156 w 1306"/>
                <a:gd name="T81" fmla="*/ 2226 h 2262"/>
                <a:gd name="T82" fmla="*/ 1306 w 1306"/>
                <a:gd name="T83" fmla="*/ 1990 h 2262"/>
                <a:gd name="T84" fmla="*/ 1178 w 1306"/>
                <a:gd name="T85" fmla="*/ 1958 h 2262"/>
                <a:gd name="T86" fmla="*/ 976 w 1306"/>
                <a:gd name="T87" fmla="*/ 1928 h 2262"/>
                <a:gd name="T88" fmla="*/ 788 w 1306"/>
                <a:gd name="T89" fmla="*/ 1918 h 2262"/>
                <a:gd name="T90" fmla="*/ 616 w 1306"/>
                <a:gd name="T91" fmla="*/ 1926 h 2262"/>
                <a:gd name="T92" fmla="*/ 482 w 1306"/>
                <a:gd name="T93" fmla="*/ 194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06" h="2262">
                  <a:moveTo>
                    <a:pt x="482" y="1940"/>
                  </a:moveTo>
                  <a:lnTo>
                    <a:pt x="482" y="1940"/>
                  </a:lnTo>
                  <a:lnTo>
                    <a:pt x="500" y="1898"/>
                  </a:lnTo>
                  <a:lnTo>
                    <a:pt x="518" y="1850"/>
                  </a:lnTo>
                  <a:lnTo>
                    <a:pt x="534" y="1792"/>
                  </a:lnTo>
                  <a:lnTo>
                    <a:pt x="548" y="1728"/>
                  </a:lnTo>
                  <a:lnTo>
                    <a:pt x="558" y="1654"/>
                  </a:lnTo>
                  <a:lnTo>
                    <a:pt x="566" y="1572"/>
                  </a:lnTo>
                  <a:lnTo>
                    <a:pt x="572" y="1482"/>
                  </a:lnTo>
                  <a:lnTo>
                    <a:pt x="574" y="1386"/>
                  </a:lnTo>
                  <a:lnTo>
                    <a:pt x="574" y="1224"/>
                  </a:lnTo>
                  <a:lnTo>
                    <a:pt x="1048" y="1224"/>
                  </a:lnTo>
                  <a:lnTo>
                    <a:pt x="1070" y="1028"/>
                  </a:lnTo>
                  <a:lnTo>
                    <a:pt x="574" y="1028"/>
                  </a:lnTo>
                  <a:lnTo>
                    <a:pt x="574" y="664"/>
                  </a:lnTo>
                  <a:lnTo>
                    <a:pt x="574" y="664"/>
                  </a:lnTo>
                  <a:lnTo>
                    <a:pt x="576" y="626"/>
                  </a:lnTo>
                  <a:lnTo>
                    <a:pt x="580" y="588"/>
                  </a:lnTo>
                  <a:lnTo>
                    <a:pt x="586" y="550"/>
                  </a:lnTo>
                  <a:lnTo>
                    <a:pt x="596" y="514"/>
                  </a:lnTo>
                  <a:lnTo>
                    <a:pt x="608" y="480"/>
                  </a:lnTo>
                  <a:lnTo>
                    <a:pt x="622" y="446"/>
                  </a:lnTo>
                  <a:lnTo>
                    <a:pt x="640" y="416"/>
                  </a:lnTo>
                  <a:lnTo>
                    <a:pt x="660" y="386"/>
                  </a:lnTo>
                  <a:lnTo>
                    <a:pt x="682" y="360"/>
                  </a:lnTo>
                  <a:lnTo>
                    <a:pt x="706" y="334"/>
                  </a:lnTo>
                  <a:lnTo>
                    <a:pt x="734" y="314"/>
                  </a:lnTo>
                  <a:lnTo>
                    <a:pt x="762" y="296"/>
                  </a:lnTo>
                  <a:lnTo>
                    <a:pt x="794" y="282"/>
                  </a:lnTo>
                  <a:lnTo>
                    <a:pt x="828" y="270"/>
                  </a:lnTo>
                  <a:lnTo>
                    <a:pt x="866" y="264"/>
                  </a:lnTo>
                  <a:lnTo>
                    <a:pt x="904" y="262"/>
                  </a:lnTo>
                  <a:lnTo>
                    <a:pt x="904" y="262"/>
                  </a:lnTo>
                  <a:lnTo>
                    <a:pt x="940" y="262"/>
                  </a:lnTo>
                  <a:lnTo>
                    <a:pt x="974" y="266"/>
                  </a:lnTo>
                  <a:lnTo>
                    <a:pt x="1008" y="270"/>
                  </a:lnTo>
                  <a:lnTo>
                    <a:pt x="1044" y="276"/>
                  </a:lnTo>
                  <a:lnTo>
                    <a:pt x="1078" y="284"/>
                  </a:lnTo>
                  <a:lnTo>
                    <a:pt x="1110" y="292"/>
                  </a:lnTo>
                  <a:lnTo>
                    <a:pt x="1142" y="304"/>
                  </a:lnTo>
                  <a:lnTo>
                    <a:pt x="1172" y="318"/>
                  </a:lnTo>
                  <a:lnTo>
                    <a:pt x="1228" y="52"/>
                  </a:lnTo>
                  <a:lnTo>
                    <a:pt x="1228" y="52"/>
                  </a:lnTo>
                  <a:lnTo>
                    <a:pt x="1196" y="40"/>
                  </a:lnTo>
                  <a:lnTo>
                    <a:pt x="1164" y="30"/>
                  </a:lnTo>
                  <a:lnTo>
                    <a:pt x="1132" y="20"/>
                  </a:lnTo>
                  <a:lnTo>
                    <a:pt x="1098" y="14"/>
                  </a:lnTo>
                  <a:lnTo>
                    <a:pt x="1066" y="8"/>
                  </a:lnTo>
                  <a:lnTo>
                    <a:pt x="1032" y="4"/>
                  </a:lnTo>
                  <a:lnTo>
                    <a:pt x="998" y="2"/>
                  </a:lnTo>
                  <a:lnTo>
                    <a:pt x="962" y="0"/>
                  </a:lnTo>
                  <a:lnTo>
                    <a:pt x="962" y="0"/>
                  </a:lnTo>
                  <a:lnTo>
                    <a:pt x="920" y="2"/>
                  </a:lnTo>
                  <a:lnTo>
                    <a:pt x="880" y="4"/>
                  </a:lnTo>
                  <a:lnTo>
                    <a:pt x="842" y="8"/>
                  </a:lnTo>
                  <a:lnTo>
                    <a:pt x="804" y="12"/>
                  </a:lnTo>
                  <a:lnTo>
                    <a:pt x="766" y="20"/>
                  </a:lnTo>
                  <a:lnTo>
                    <a:pt x="732" y="28"/>
                  </a:lnTo>
                  <a:lnTo>
                    <a:pt x="696" y="36"/>
                  </a:lnTo>
                  <a:lnTo>
                    <a:pt x="664" y="48"/>
                  </a:lnTo>
                  <a:lnTo>
                    <a:pt x="632" y="60"/>
                  </a:lnTo>
                  <a:lnTo>
                    <a:pt x="602" y="74"/>
                  </a:lnTo>
                  <a:lnTo>
                    <a:pt x="572" y="90"/>
                  </a:lnTo>
                  <a:lnTo>
                    <a:pt x="544" y="108"/>
                  </a:lnTo>
                  <a:lnTo>
                    <a:pt x="518" y="126"/>
                  </a:lnTo>
                  <a:lnTo>
                    <a:pt x="492" y="146"/>
                  </a:lnTo>
                  <a:lnTo>
                    <a:pt x="468" y="166"/>
                  </a:lnTo>
                  <a:lnTo>
                    <a:pt x="444" y="190"/>
                  </a:lnTo>
                  <a:lnTo>
                    <a:pt x="424" y="214"/>
                  </a:lnTo>
                  <a:lnTo>
                    <a:pt x="404" y="240"/>
                  </a:lnTo>
                  <a:lnTo>
                    <a:pt x="384" y="268"/>
                  </a:lnTo>
                  <a:lnTo>
                    <a:pt x="366" y="296"/>
                  </a:lnTo>
                  <a:lnTo>
                    <a:pt x="350" y="326"/>
                  </a:lnTo>
                  <a:lnTo>
                    <a:pt x="336" y="358"/>
                  </a:lnTo>
                  <a:lnTo>
                    <a:pt x="322" y="392"/>
                  </a:lnTo>
                  <a:lnTo>
                    <a:pt x="310" y="428"/>
                  </a:lnTo>
                  <a:lnTo>
                    <a:pt x="300" y="464"/>
                  </a:lnTo>
                  <a:lnTo>
                    <a:pt x="290" y="502"/>
                  </a:lnTo>
                  <a:lnTo>
                    <a:pt x="282" y="540"/>
                  </a:lnTo>
                  <a:lnTo>
                    <a:pt x="276" y="582"/>
                  </a:lnTo>
                  <a:lnTo>
                    <a:pt x="272" y="624"/>
                  </a:lnTo>
                  <a:lnTo>
                    <a:pt x="268" y="668"/>
                  </a:lnTo>
                  <a:lnTo>
                    <a:pt x="266" y="714"/>
                  </a:lnTo>
                  <a:lnTo>
                    <a:pt x="264" y="760"/>
                  </a:lnTo>
                  <a:lnTo>
                    <a:pt x="264" y="1028"/>
                  </a:lnTo>
                  <a:lnTo>
                    <a:pt x="0" y="1028"/>
                  </a:lnTo>
                  <a:lnTo>
                    <a:pt x="0" y="1224"/>
                  </a:lnTo>
                  <a:lnTo>
                    <a:pt x="264" y="1224"/>
                  </a:lnTo>
                  <a:lnTo>
                    <a:pt x="264" y="1358"/>
                  </a:lnTo>
                  <a:lnTo>
                    <a:pt x="264" y="1358"/>
                  </a:lnTo>
                  <a:lnTo>
                    <a:pt x="264" y="1424"/>
                  </a:lnTo>
                  <a:lnTo>
                    <a:pt x="262" y="1486"/>
                  </a:lnTo>
                  <a:lnTo>
                    <a:pt x="258" y="1548"/>
                  </a:lnTo>
                  <a:lnTo>
                    <a:pt x="252" y="1604"/>
                  </a:lnTo>
                  <a:lnTo>
                    <a:pt x="244" y="1660"/>
                  </a:lnTo>
                  <a:lnTo>
                    <a:pt x="234" y="1712"/>
                  </a:lnTo>
                  <a:lnTo>
                    <a:pt x="224" y="1764"/>
                  </a:lnTo>
                  <a:lnTo>
                    <a:pt x="212" y="1812"/>
                  </a:lnTo>
                  <a:lnTo>
                    <a:pt x="198" y="1858"/>
                  </a:lnTo>
                  <a:lnTo>
                    <a:pt x="184" y="1902"/>
                  </a:lnTo>
                  <a:lnTo>
                    <a:pt x="168" y="1942"/>
                  </a:lnTo>
                  <a:lnTo>
                    <a:pt x="150" y="1982"/>
                  </a:lnTo>
                  <a:lnTo>
                    <a:pt x="132" y="2020"/>
                  </a:lnTo>
                  <a:lnTo>
                    <a:pt x="112" y="2058"/>
                  </a:lnTo>
                  <a:lnTo>
                    <a:pt x="92" y="2092"/>
                  </a:lnTo>
                  <a:lnTo>
                    <a:pt x="68" y="2124"/>
                  </a:lnTo>
                  <a:lnTo>
                    <a:pt x="302" y="2248"/>
                  </a:lnTo>
                  <a:lnTo>
                    <a:pt x="302" y="2248"/>
                  </a:lnTo>
                  <a:lnTo>
                    <a:pt x="346" y="2234"/>
                  </a:lnTo>
                  <a:lnTo>
                    <a:pt x="396" y="2222"/>
                  </a:lnTo>
                  <a:lnTo>
                    <a:pt x="450" y="2210"/>
                  </a:lnTo>
                  <a:lnTo>
                    <a:pt x="508" y="2200"/>
                  </a:lnTo>
                  <a:lnTo>
                    <a:pt x="572" y="2192"/>
                  </a:lnTo>
                  <a:lnTo>
                    <a:pt x="638" y="2186"/>
                  </a:lnTo>
                  <a:lnTo>
                    <a:pt x="706" y="2182"/>
                  </a:lnTo>
                  <a:lnTo>
                    <a:pt x="776" y="2180"/>
                  </a:lnTo>
                  <a:lnTo>
                    <a:pt x="776" y="2180"/>
                  </a:lnTo>
                  <a:lnTo>
                    <a:pt x="846" y="2182"/>
                  </a:lnTo>
                  <a:lnTo>
                    <a:pt x="912" y="2184"/>
                  </a:lnTo>
                  <a:lnTo>
                    <a:pt x="976" y="2192"/>
                  </a:lnTo>
                  <a:lnTo>
                    <a:pt x="1038" y="2200"/>
                  </a:lnTo>
                  <a:lnTo>
                    <a:pt x="1098" y="2212"/>
                  </a:lnTo>
                  <a:lnTo>
                    <a:pt x="1156" y="2226"/>
                  </a:lnTo>
                  <a:lnTo>
                    <a:pt x="1214" y="2242"/>
                  </a:lnTo>
                  <a:lnTo>
                    <a:pt x="1268" y="2262"/>
                  </a:lnTo>
                  <a:lnTo>
                    <a:pt x="1306" y="1990"/>
                  </a:lnTo>
                  <a:lnTo>
                    <a:pt x="1306" y="1990"/>
                  </a:lnTo>
                  <a:lnTo>
                    <a:pt x="1244" y="1972"/>
                  </a:lnTo>
                  <a:lnTo>
                    <a:pt x="1178" y="1958"/>
                  </a:lnTo>
                  <a:lnTo>
                    <a:pt x="1110" y="1946"/>
                  </a:lnTo>
                  <a:lnTo>
                    <a:pt x="1042" y="1936"/>
                  </a:lnTo>
                  <a:lnTo>
                    <a:pt x="976" y="1928"/>
                  </a:lnTo>
                  <a:lnTo>
                    <a:pt x="910" y="1922"/>
                  </a:lnTo>
                  <a:lnTo>
                    <a:pt x="848" y="1920"/>
                  </a:lnTo>
                  <a:lnTo>
                    <a:pt x="788" y="1918"/>
                  </a:lnTo>
                  <a:lnTo>
                    <a:pt x="788" y="1918"/>
                  </a:lnTo>
                  <a:lnTo>
                    <a:pt x="698" y="1920"/>
                  </a:lnTo>
                  <a:lnTo>
                    <a:pt x="616" y="1926"/>
                  </a:lnTo>
                  <a:lnTo>
                    <a:pt x="542" y="1932"/>
                  </a:lnTo>
                  <a:lnTo>
                    <a:pt x="482" y="1940"/>
                  </a:lnTo>
                  <a:lnTo>
                    <a:pt x="482" y="19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FF0000"/>
                </a:solidFill>
              </a:endParaRPr>
            </a:p>
          </p:txBody>
        </p:sp>
      </p:grpSp>
      <p:sp>
        <p:nvSpPr>
          <p:cNvPr id="69" name="Freeform 63">
            <a:extLst>
              <a:ext uri="{FF2B5EF4-FFF2-40B4-BE49-F238E27FC236}">
                <a16:creationId xmlns:a16="http://schemas.microsoft.com/office/drawing/2014/main" id="{DC23003E-DD27-49D1-997A-99C04FEC8DF9}"/>
              </a:ext>
            </a:extLst>
          </p:cNvPr>
          <p:cNvSpPr>
            <a:spLocks noEditPoints="1"/>
          </p:cNvSpPr>
          <p:nvPr/>
        </p:nvSpPr>
        <p:spPr bwMode="auto">
          <a:xfrm>
            <a:off x="1984202" y="5769255"/>
            <a:ext cx="213872" cy="221875"/>
          </a:xfrm>
          <a:custGeom>
            <a:avLst/>
            <a:gdLst>
              <a:gd name="T0" fmla="*/ 3494 w 3848"/>
              <a:gd name="T1" fmla="*/ 546 h 3992"/>
              <a:gd name="T2" fmla="*/ 3204 w 3848"/>
              <a:gd name="T3" fmla="*/ 178 h 3992"/>
              <a:gd name="T4" fmla="*/ 2762 w 3848"/>
              <a:gd name="T5" fmla="*/ 4 h 3992"/>
              <a:gd name="T6" fmla="*/ 870 w 3848"/>
              <a:gd name="T7" fmla="*/ 54 h 3992"/>
              <a:gd name="T8" fmla="*/ 488 w 3848"/>
              <a:gd name="T9" fmla="*/ 326 h 3992"/>
              <a:gd name="T10" fmla="*/ 294 w 3848"/>
              <a:gd name="T11" fmla="*/ 758 h 3992"/>
              <a:gd name="T12" fmla="*/ 122 w 3848"/>
              <a:gd name="T13" fmla="*/ 1962 h 3992"/>
              <a:gd name="T14" fmla="*/ 0 w 3848"/>
              <a:gd name="T15" fmla="*/ 2310 h 3992"/>
              <a:gd name="T16" fmla="*/ 188 w 3848"/>
              <a:gd name="T17" fmla="*/ 2718 h 3992"/>
              <a:gd name="T18" fmla="*/ 586 w 3848"/>
              <a:gd name="T19" fmla="*/ 3022 h 3992"/>
              <a:gd name="T20" fmla="*/ 948 w 3848"/>
              <a:gd name="T21" fmla="*/ 3598 h 3992"/>
              <a:gd name="T22" fmla="*/ 1538 w 3848"/>
              <a:gd name="T23" fmla="*/ 3938 h 3992"/>
              <a:gd name="T24" fmla="*/ 2184 w 3848"/>
              <a:gd name="T25" fmla="*/ 3966 h 3992"/>
              <a:gd name="T26" fmla="*/ 2806 w 3848"/>
              <a:gd name="T27" fmla="*/ 3680 h 3992"/>
              <a:gd name="T28" fmla="*/ 3216 w 3848"/>
              <a:gd name="T29" fmla="*/ 3140 h 3992"/>
              <a:gd name="T30" fmla="*/ 3594 w 3848"/>
              <a:gd name="T31" fmla="*/ 2752 h 3992"/>
              <a:gd name="T32" fmla="*/ 3840 w 3848"/>
              <a:gd name="T33" fmla="*/ 2404 h 3992"/>
              <a:gd name="T34" fmla="*/ 3768 w 3848"/>
              <a:gd name="T35" fmla="*/ 2016 h 3992"/>
              <a:gd name="T36" fmla="*/ 362 w 3848"/>
              <a:gd name="T37" fmla="*/ 2556 h 3992"/>
              <a:gd name="T38" fmla="*/ 244 w 3848"/>
              <a:gd name="T39" fmla="*/ 2452 h 3992"/>
              <a:gd name="T40" fmla="*/ 228 w 3848"/>
              <a:gd name="T41" fmla="*/ 2210 h 3992"/>
              <a:gd name="T42" fmla="*/ 350 w 3848"/>
              <a:gd name="T43" fmla="*/ 2064 h 3992"/>
              <a:gd name="T44" fmla="*/ 3092 w 3848"/>
              <a:gd name="T45" fmla="*/ 2822 h 3992"/>
              <a:gd name="T46" fmla="*/ 2806 w 3848"/>
              <a:gd name="T47" fmla="*/ 3384 h 3992"/>
              <a:gd name="T48" fmla="*/ 2278 w 3848"/>
              <a:gd name="T49" fmla="*/ 3722 h 3992"/>
              <a:gd name="T50" fmla="*/ 1684 w 3848"/>
              <a:gd name="T51" fmla="*/ 3750 h 3992"/>
              <a:gd name="T52" fmla="*/ 1122 w 3848"/>
              <a:gd name="T53" fmla="*/ 3464 h 3992"/>
              <a:gd name="T54" fmla="*/ 784 w 3848"/>
              <a:gd name="T55" fmla="*/ 2936 h 3992"/>
              <a:gd name="T56" fmla="*/ 866 w 3848"/>
              <a:gd name="T57" fmla="*/ 2398 h 3992"/>
              <a:gd name="T58" fmla="*/ 1850 w 3848"/>
              <a:gd name="T59" fmla="*/ 2166 h 3992"/>
              <a:gd name="T60" fmla="*/ 2568 w 3848"/>
              <a:gd name="T61" fmla="*/ 1630 h 3992"/>
              <a:gd name="T62" fmla="*/ 2888 w 3848"/>
              <a:gd name="T63" fmla="*/ 1110 h 3992"/>
              <a:gd name="T64" fmla="*/ 3092 w 3848"/>
              <a:gd name="T65" fmla="*/ 1572 h 3992"/>
              <a:gd name="T66" fmla="*/ 732 w 3848"/>
              <a:gd name="T67" fmla="*/ 1748 h 3992"/>
              <a:gd name="T68" fmla="*/ 934 w 3848"/>
              <a:gd name="T69" fmla="*/ 1144 h 3992"/>
              <a:gd name="T70" fmla="*/ 1406 w 3848"/>
              <a:gd name="T71" fmla="*/ 734 h 3992"/>
              <a:gd name="T72" fmla="*/ 1982 w 3848"/>
              <a:gd name="T73" fmla="*/ 618 h 3992"/>
              <a:gd name="T74" fmla="*/ 2554 w 3848"/>
              <a:gd name="T75" fmla="*/ 800 h 3992"/>
              <a:gd name="T76" fmla="*/ 2598 w 3848"/>
              <a:gd name="T77" fmla="*/ 1226 h 3992"/>
              <a:gd name="T78" fmla="*/ 2086 w 3848"/>
              <a:gd name="T79" fmla="*/ 1790 h 3992"/>
              <a:gd name="T80" fmla="*/ 1368 w 3848"/>
              <a:gd name="T81" fmla="*/ 2108 h 3992"/>
              <a:gd name="T82" fmla="*/ 730 w 3848"/>
              <a:gd name="T83" fmla="*/ 2188 h 3992"/>
              <a:gd name="T84" fmla="*/ 1314 w 3848"/>
              <a:gd name="T85" fmla="*/ 540 h 3992"/>
              <a:gd name="T86" fmla="*/ 756 w 3848"/>
              <a:gd name="T87" fmla="*/ 1022 h 3992"/>
              <a:gd name="T88" fmla="*/ 516 w 3848"/>
              <a:gd name="T89" fmla="*/ 1738 h 3992"/>
              <a:gd name="T90" fmla="*/ 530 w 3848"/>
              <a:gd name="T91" fmla="*/ 692 h 3992"/>
              <a:gd name="T92" fmla="*/ 722 w 3848"/>
              <a:gd name="T93" fmla="*/ 392 h 3992"/>
              <a:gd name="T94" fmla="*/ 1040 w 3848"/>
              <a:gd name="T95" fmla="*/ 230 h 3992"/>
              <a:gd name="T96" fmla="*/ 2840 w 3848"/>
              <a:gd name="T97" fmla="*/ 236 h 3992"/>
              <a:gd name="T98" fmla="*/ 3150 w 3848"/>
              <a:gd name="T99" fmla="*/ 414 h 3992"/>
              <a:gd name="T100" fmla="*/ 3326 w 3848"/>
              <a:gd name="T101" fmla="*/ 724 h 3992"/>
              <a:gd name="T102" fmla="*/ 3326 w 3848"/>
              <a:gd name="T103" fmla="*/ 1666 h 3992"/>
              <a:gd name="T104" fmla="*/ 3052 w 3848"/>
              <a:gd name="T105" fmla="*/ 966 h 3992"/>
              <a:gd name="T106" fmla="*/ 2472 w 3848"/>
              <a:gd name="T107" fmla="*/ 512 h 3992"/>
              <a:gd name="T108" fmla="*/ 3332 w 3848"/>
              <a:gd name="T109" fmla="*/ 2556 h 3992"/>
              <a:gd name="T110" fmla="*/ 3584 w 3848"/>
              <a:gd name="T111" fmla="*/ 2132 h 3992"/>
              <a:gd name="T112" fmla="*/ 3628 w 3848"/>
              <a:gd name="T113" fmla="*/ 2362 h 3992"/>
              <a:gd name="T114" fmla="*/ 3524 w 3848"/>
              <a:gd name="T115" fmla="*/ 2546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48" h="3992">
                <a:moveTo>
                  <a:pt x="3564" y="1858"/>
                </a:moveTo>
                <a:lnTo>
                  <a:pt x="3564" y="894"/>
                </a:lnTo>
                <a:lnTo>
                  <a:pt x="3564" y="894"/>
                </a:lnTo>
                <a:lnTo>
                  <a:pt x="3564" y="848"/>
                </a:lnTo>
                <a:lnTo>
                  <a:pt x="3560" y="802"/>
                </a:lnTo>
                <a:lnTo>
                  <a:pt x="3554" y="758"/>
                </a:lnTo>
                <a:lnTo>
                  <a:pt x="3546" y="714"/>
                </a:lnTo>
                <a:lnTo>
                  <a:pt x="3536" y="670"/>
                </a:lnTo>
                <a:lnTo>
                  <a:pt x="3524" y="628"/>
                </a:lnTo>
                <a:lnTo>
                  <a:pt x="3510" y="586"/>
                </a:lnTo>
                <a:lnTo>
                  <a:pt x="3494" y="546"/>
                </a:lnTo>
                <a:lnTo>
                  <a:pt x="3476" y="506"/>
                </a:lnTo>
                <a:lnTo>
                  <a:pt x="3456" y="468"/>
                </a:lnTo>
                <a:lnTo>
                  <a:pt x="3434" y="430"/>
                </a:lnTo>
                <a:lnTo>
                  <a:pt x="3412" y="394"/>
                </a:lnTo>
                <a:lnTo>
                  <a:pt x="3386" y="358"/>
                </a:lnTo>
                <a:lnTo>
                  <a:pt x="3360" y="326"/>
                </a:lnTo>
                <a:lnTo>
                  <a:pt x="3332" y="292"/>
                </a:lnTo>
                <a:lnTo>
                  <a:pt x="3302" y="262"/>
                </a:lnTo>
                <a:lnTo>
                  <a:pt x="3272" y="232"/>
                </a:lnTo>
                <a:lnTo>
                  <a:pt x="3238" y="204"/>
                </a:lnTo>
                <a:lnTo>
                  <a:pt x="3204" y="178"/>
                </a:lnTo>
                <a:lnTo>
                  <a:pt x="3170" y="152"/>
                </a:lnTo>
                <a:lnTo>
                  <a:pt x="3134" y="128"/>
                </a:lnTo>
                <a:lnTo>
                  <a:pt x="3096" y="108"/>
                </a:lnTo>
                <a:lnTo>
                  <a:pt x="3058" y="88"/>
                </a:lnTo>
                <a:lnTo>
                  <a:pt x="3018" y="70"/>
                </a:lnTo>
                <a:lnTo>
                  <a:pt x="2978" y="54"/>
                </a:lnTo>
                <a:lnTo>
                  <a:pt x="2936" y="40"/>
                </a:lnTo>
                <a:lnTo>
                  <a:pt x="2894" y="28"/>
                </a:lnTo>
                <a:lnTo>
                  <a:pt x="2850" y="18"/>
                </a:lnTo>
                <a:lnTo>
                  <a:pt x="2806" y="10"/>
                </a:lnTo>
                <a:lnTo>
                  <a:pt x="2762" y="4"/>
                </a:lnTo>
                <a:lnTo>
                  <a:pt x="2716" y="0"/>
                </a:lnTo>
                <a:lnTo>
                  <a:pt x="2670" y="0"/>
                </a:lnTo>
                <a:lnTo>
                  <a:pt x="1176" y="0"/>
                </a:lnTo>
                <a:lnTo>
                  <a:pt x="1176" y="0"/>
                </a:lnTo>
                <a:lnTo>
                  <a:pt x="1130" y="0"/>
                </a:lnTo>
                <a:lnTo>
                  <a:pt x="1086" y="4"/>
                </a:lnTo>
                <a:lnTo>
                  <a:pt x="1040" y="10"/>
                </a:lnTo>
                <a:lnTo>
                  <a:pt x="996" y="18"/>
                </a:lnTo>
                <a:lnTo>
                  <a:pt x="954" y="28"/>
                </a:lnTo>
                <a:lnTo>
                  <a:pt x="912" y="40"/>
                </a:lnTo>
                <a:lnTo>
                  <a:pt x="870" y="54"/>
                </a:lnTo>
                <a:lnTo>
                  <a:pt x="830" y="70"/>
                </a:lnTo>
                <a:lnTo>
                  <a:pt x="790" y="88"/>
                </a:lnTo>
                <a:lnTo>
                  <a:pt x="752" y="108"/>
                </a:lnTo>
                <a:lnTo>
                  <a:pt x="714" y="128"/>
                </a:lnTo>
                <a:lnTo>
                  <a:pt x="678" y="152"/>
                </a:lnTo>
                <a:lnTo>
                  <a:pt x="642" y="178"/>
                </a:lnTo>
                <a:lnTo>
                  <a:pt x="608" y="204"/>
                </a:lnTo>
                <a:lnTo>
                  <a:pt x="576" y="232"/>
                </a:lnTo>
                <a:lnTo>
                  <a:pt x="546" y="262"/>
                </a:lnTo>
                <a:lnTo>
                  <a:pt x="516" y="292"/>
                </a:lnTo>
                <a:lnTo>
                  <a:pt x="488" y="326"/>
                </a:lnTo>
                <a:lnTo>
                  <a:pt x="460" y="358"/>
                </a:lnTo>
                <a:lnTo>
                  <a:pt x="436" y="394"/>
                </a:lnTo>
                <a:lnTo>
                  <a:pt x="412" y="430"/>
                </a:lnTo>
                <a:lnTo>
                  <a:pt x="390" y="468"/>
                </a:lnTo>
                <a:lnTo>
                  <a:pt x="372" y="506"/>
                </a:lnTo>
                <a:lnTo>
                  <a:pt x="354" y="546"/>
                </a:lnTo>
                <a:lnTo>
                  <a:pt x="338" y="586"/>
                </a:lnTo>
                <a:lnTo>
                  <a:pt x="324" y="628"/>
                </a:lnTo>
                <a:lnTo>
                  <a:pt x="312" y="670"/>
                </a:lnTo>
                <a:lnTo>
                  <a:pt x="302" y="714"/>
                </a:lnTo>
                <a:lnTo>
                  <a:pt x="294" y="758"/>
                </a:lnTo>
                <a:lnTo>
                  <a:pt x="288" y="802"/>
                </a:lnTo>
                <a:lnTo>
                  <a:pt x="284" y="848"/>
                </a:lnTo>
                <a:lnTo>
                  <a:pt x="282" y="894"/>
                </a:lnTo>
                <a:lnTo>
                  <a:pt x="282" y="1858"/>
                </a:lnTo>
                <a:lnTo>
                  <a:pt x="282" y="1858"/>
                </a:lnTo>
                <a:lnTo>
                  <a:pt x="252" y="1868"/>
                </a:lnTo>
                <a:lnTo>
                  <a:pt x="224" y="1882"/>
                </a:lnTo>
                <a:lnTo>
                  <a:pt x="196" y="1898"/>
                </a:lnTo>
                <a:lnTo>
                  <a:pt x="170" y="1916"/>
                </a:lnTo>
                <a:lnTo>
                  <a:pt x="144" y="1938"/>
                </a:lnTo>
                <a:lnTo>
                  <a:pt x="122" y="1962"/>
                </a:lnTo>
                <a:lnTo>
                  <a:pt x="100" y="1988"/>
                </a:lnTo>
                <a:lnTo>
                  <a:pt x="80" y="2016"/>
                </a:lnTo>
                <a:lnTo>
                  <a:pt x="62" y="2048"/>
                </a:lnTo>
                <a:lnTo>
                  <a:pt x="46" y="2080"/>
                </a:lnTo>
                <a:lnTo>
                  <a:pt x="32" y="2114"/>
                </a:lnTo>
                <a:lnTo>
                  <a:pt x="20" y="2150"/>
                </a:lnTo>
                <a:lnTo>
                  <a:pt x="12" y="2188"/>
                </a:lnTo>
                <a:lnTo>
                  <a:pt x="4" y="2228"/>
                </a:lnTo>
                <a:lnTo>
                  <a:pt x="0" y="2268"/>
                </a:lnTo>
                <a:lnTo>
                  <a:pt x="0" y="2310"/>
                </a:lnTo>
                <a:lnTo>
                  <a:pt x="0" y="2310"/>
                </a:lnTo>
                <a:lnTo>
                  <a:pt x="2" y="2358"/>
                </a:lnTo>
                <a:lnTo>
                  <a:pt x="6" y="2404"/>
                </a:lnTo>
                <a:lnTo>
                  <a:pt x="16" y="2448"/>
                </a:lnTo>
                <a:lnTo>
                  <a:pt x="28" y="2492"/>
                </a:lnTo>
                <a:lnTo>
                  <a:pt x="42" y="2532"/>
                </a:lnTo>
                <a:lnTo>
                  <a:pt x="60" y="2570"/>
                </a:lnTo>
                <a:lnTo>
                  <a:pt x="82" y="2606"/>
                </a:lnTo>
                <a:lnTo>
                  <a:pt x="104" y="2638"/>
                </a:lnTo>
                <a:lnTo>
                  <a:pt x="130" y="2668"/>
                </a:lnTo>
                <a:lnTo>
                  <a:pt x="158" y="2696"/>
                </a:lnTo>
                <a:lnTo>
                  <a:pt x="188" y="2718"/>
                </a:lnTo>
                <a:lnTo>
                  <a:pt x="220" y="2738"/>
                </a:lnTo>
                <a:lnTo>
                  <a:pt x="254" y="2752"/>
                </a:lnTo>
                <a:lnTo>
                  <a:pt x="288" y="2764"/>
                </a:lnTo>
                <a:lnTo>
                  <a:pt x="326" y="2770"/>
                </a:lnTo>
                <a:lnTo>
                  <a:pt x="362" y="2774"/>
                </a:lnTo>
                <a:lnTo>
                  <a:pt x="530" y="2772"/>
                </a:lnTo>
                <a:lnTo>
                  <a:pt x="530" y="2772"/>
                </a:lnTo>
                <a:lnTo>
                  <a:pt x="540" y="2836"/>
                </a:lnTo>
                <a:lnTo>
                  <a:pt x="552" y="2900"/>
                </a:lnTo>
                <a:lnTo>
                  <a:pt x="568" y="2962"/>
                </a:lnTo>
                <a:lnTo>
                  <a:pt x="586" y="3022"/>
                </a:lnTo>
                <a:lnTo>
                  <a:pt x="608" y="3082"/>
                </a:lnTo>
                <a:lnTo>
                  <a:pt x="632" y="3140"/>
                </a:lnTo>
                <a:lnTo>
                  <a:pt x="658" y="3198"/>
                </a:lnTo>
                <a:lnTo>
                  <a:pt x="686" y="3252"/>
                </a:lnTo>
                <a:lnTo>
                  <a:pt x="718" y="3308"/>
                </a:lnTo>
                <a:lnTo>
                  <a:pt x="750" y="3360"/>
                </a:lnTo>
                <a:lnTo>
                  <a:pt x="786" y="3410"/>
                </a:lnTo>
                <a:lnTo>
                  <a:pt x="824" y="3460"/>
                </a:lnTo>
                <a:lnTo>
                  <a:pt x="864" y="3508"/>
                </a:lnTo>
                <a:lnTo>
                  <a:pt x="906" y="3554"/>
                </a:lnTo>
                <a:lnTo>
                  <a:pt x="948" y="3598"/>
                </a:lnTo>
                <a:lnTo>
                  <a:pt x="994" y="3640"/>
                </a:lnTo>
                <a:lnTo>
                  <a:pt x="1042" y="3680"/>
                </a:lnTo>
                <a:lnTo>
                  <a:pt x="1090" y="3718"/>
                </a:lnTo>
                <a:lnTo>
                  <a:pt x="1142" y="3754"/>
                </a:lnTo>
                <a:lnTo>
                  <a:pt x="1194" y="3786"/>
                </a:lnTo>
                <a:lnTo>
                  <a:pt x="1248" y="3818"/>
                </a:lnTo>
                <a:lnTo>
                  <a:pt x="1304" y="3846"/>
                </a:lnTo>
                <a:lnTo>
                  <a:pt x="1360" y="3874"/>
                </a:lnTo>
                <a:lnTo>
                  <a:pt x="1418" y="3898"/>
                </a:lnTo>
                <a:lnTo>
                  <a:pt x="1478" y="3918"/>
                </a:lnTo>
                <a:lnTo>
                  <a:pt x="1538" y="3938"/>
                </a:lnTo>
                <a:lnTo>
                  <a:pt x="1600" y="3954"/>
                </a:lnTo>
                <a:lnTo>
                  <a:pt x="1664" y="3966"/>
                </a:lnTo>
                <a:lnTo>
                  <a:pt x="1726" y="3978"/>
                </a:lnTo>
                <a:lnTo>
                  <a:pt x="1792" y="3984"/>
                </a:lnTo>
                <a:lnTo>
                  <a:pt x="1858" y="3990"/>
                </a:lnTo>
                <a:lnTo>
                  <a:pt x="1924" y="3992"/>
                </a:lnTo>
                <a:lnTo>
                  <a:pt x="1924" y="3992"/>
                </a:lnTo>
                <a:lnTo>
                  <a:pt x="1990" y="3990"/>
                </a:lnTo>
                <a:lnTo>
                  <a:pt x="2056" y="3984"/>
                </a:lnTo>
                <a:lnTo>
                  <a:pt x="2120" y="3978"/>
                </a:lnTo>
                <a:lnTo>
                  <a:pt x="2184" y="3966"/>
                </a:lnTo>
                <a:lnTo>
                  <a:pt x="2246" y="3954"/>
                </a:lnTo>
                <a:lnTo>
                  <a:pt x="2308" y="3938"/>
                </a:lnTo>
                <a:lnTo>
                  <a:pt x="2370" y="3918"/>
                </a:lnTo>
                <a:lnTo>
                  <a:pt x="2428" y="3898"/>
                </a:lnTo>
                <a:lnTo>
                  <a:pt x="2486" y="3874"/>
                </a:lnTo>
                <a:lnTo>
                  <a:pt x="2544" y="3846"/>
                </a:lnTo>
                <a:lnTo>
                  <a:pt x="2600" y="3818"/>
                </a:lnTo>
                <a:lnTo>
                  <a:pt x="2654" y="3786"/>
                </a:lnTo>
                <a:lnTo>
                  <a:pt x="2706" y="3754"/>
                </a:lnTo>
                <a:lnTo>
                  <a:pt x="2756" y="3718"/>
                </a:lnTo>
                <a:lnTo>
                  <a:pt x="2806" y="3680"/>
                </a:lnTo>
                <a:lnTo>
                  <a:pt x="2852" y="3640"/>
                </a:lnTo>
                <a:lnTo>
                  <a:pt x="2898" y="3598"/>
                </a:lnTo>
                <a:lnTo>
                  <a:pt x="2942" y="3554"/>
                </a:lnTo>
                <a:lnTo>
                  <a:pt x="2984" y="3508"/>
                </a:lnTo>
                <a:lnTo>
                  <a:pt x="3024" y="3460"/>
                </a:lnTo>
                <a:lnTo>
                  <a:pt x="3062" y="3410"/>
                </a:lnTo>
                <a:lnTo>
                  <a:pt x="3096" y="3360"/>
                </a:lnTo>
                <a:lnTo>
                  <a:pt x="3130" y="3308"/>
                </a:lnTo>
                <a:lnTo>
                  <a:pt x="3160" y="3252"/>
                </a:lnTo>
                <a:lnTo>
                  <a:pt x="3190" y="3198"/>
                </a:lnTo>
                <a:lnTo>
                  <a:pt x="3216" y="3140"/>
                </a:lnTo>
                <a:lnTo>
                  <a:pt x="3240" y="3082"/>
                </a:lnTo>
                <a:lnTo>
                  <a:pt x="3260" y="3022"/>
                </a:lnTo>
                <a:lnTo>
                  <a:pt x="3280" y="2962"/>
                </a:lnTo>
                <a:lnTo>
                  <a:pt x="3294" y="2900"/>
                </a:lnTo>
                <a:lnTo>
                  <a:pt x="3308" y="2836"/>
                </a:lnTo>
                <a:lnTo>
                  <a:pt x="3318" y="2772"/>
                </a:lnTo>
                <a:lnTo>
                  <a:pt x="3484" y="2774"/>
                </a:lnTo>
                <a:lnTo>
                  <a:pt x="3484" y="2774"/>
                </a:lnTo>
                <a:lnTo>
                  <a:pt x="3522" y="2770"/>
                </a:lnTo>
                <a:lnTo>
                  <a:pt x="3558" y="2764"/>
                </a:lnTo>
                <a:lnTo>
                  <a:pt x="3594" y="2752"/>
                </a:lnTo>
                <a:lnTo>
                  <a:pt x="3628" y="2738"/>
                </a:lnTo>
                <a:lnTo>
                  <a:pt x="3660" y="2718"/>
                </a:lnTo>
                <a:lnTo>
                  <a:pt x="3688" y="2696"/>
                </a:lnTo>
                <a:lnTo>
                  <a:pt x="3716" y="2668"/>
                </a:lnTo>
                <a:lnTo>
                  <a:pt x="3742" y="2638"/>
                </a:lnTo>
                <a:lnTo>
                  <a:pt x="3766" y="2606"/>
                </a:lnTo>
                <a:lnTo>
                  <a:pt x="3786" y="2570"/>
                </a:lnTo>
                <a:lnTo>
                  <a:pt x="3804" y="2532"/>
                </a:lnTo>
                <a:lnTo>
                  <a:pt x="3820" y="2492"/>
                </a:lnTo>
                <a:lnTo>
                  <a:pt x="3832" y="2448"/>
                </a:lnTo>
                <a:lnTo>
                  <a:pt x="3840" y="2404"/>
                </a:lnTo>
                <a:lnTo>
                  <a:pt x="3846" y="2358"/>
                </a:lnTo>
                <a:lnTo>
                  <a:pt x="3848" y="2310"/>
                </a:lnTo>
                <a:lnTo>
                  <a:pt x="3848" y="2310"/>
                </a:lnTo>
                <a:lnTo>
                  <a:pt x="3846" y="2268"/>
                </a:lnTo>
                <a:lnTo>
                  <a:pt x="3842" y="2228"/>
                </a:lnTo>
                <a:lnTo>
                  <a:pt x="3836" y="2188"/>
                </a:lnTo>
                <a:lnTo>
                  <a:pt x="3826" y="2150"/>
                </a:lnTo>
                <a:lnTo>
                  <a:pt x="3816" y="2114"/>
                </a:lnTo>
                <a:lnTo>
                  <a:pt x="3802" y="2080"/>
                </a:lnTo>
                <a:lnTo>
                  <a:pt x="3786" y="2048"/>
                </a:lnTo>
                <a:lnTo>
                  <a:pt x="3768" y="2016"/>
                </a:lnTo>
                <a:lnTo>
                  <a:pt x="3748" y="1988"/>
                </a:lnTo>
                <a:lnTo>
                  <a:pt x="3726" y="1962"/>
                </a:lnTo>
                <a:lnTo>
                  <a:pt x="3702" y="1938"/>
                </a:lnTo>
                <a:lnTo>
                  <a:pt x="3678" y="1916"/>
                </a:lnTo>
                <a:lnTo>
                  <a:pt x="3652" y="1898"/>
                </a:lnTo>
                <a:lnTo>
                  <a:pt x="3624" y="1882"/>
                </a:lnTo>
                <a:lnTo>
                  <a:pt x="3594" y="1868"/>
                </a:lnTo>
                <a:lnTo>
                  <a:pt x="3564" y="1858"/>
                </a:lnTo>
                <a:lnTo>
                  <a:pt x="3564" y="1858"/>
                </a:lnTo>
                <a:close/>
                <a:moveTo>
                  <a:pt x="514" y="2556"/>
                </a:moveTo>
                <a:lnTo>
                  <a:pt x="362" y="2556"/>
                </a:lnTo>
                <a:lnTo>
                  <a:pt x="362" y="2556"/>
                </a:lnTo>
                <a:lnTo>
                  <a:pt x="350" y="2556"/>
                </a:lnTo>
                <a:lnTo>
                  <a:pt x="336" y="2552"/>
                </a:lnTo>
                <a:lnTo>
                  <a:pt x="324" y="2546"/>
                </a:lnTo>
                <a:lnTo>
                  <a:pt x="310" y="2538"/>
                </a:lnTo>
                <a:lnTo>
                  <a:pt x="298" y="2528"/>
                </a:lnTo>
                <a:lnTo>
                  <a:pt x="286" y="2518"/>
                </a:lnTo>
                <a:lnTo>
                  <a:pt x="274" y="2504"/>
                </a:lnTo>
                <a:lnTo>
                  <a:pt x="264" y="2488"/>
                </a:lnTo>
                <a:lnTo>
                  <a:pt x="254" y="2470"/>
                </a:lnTo>
                <a:lnTo>
                  <a:pt x="244" y="2452"/>
                </a:lnTo>
                <a:lnTo>
                  <a:pt x="236" y="2432"/>
                </a:lnTo>
                <a:lnTo>
                  <a:pt x="228" y="2410"/>
                </a:lnTo>
                <a:lnTo>
                  <a:pt x="224" y="2386"/>
                </a:lnTo>
                <a:lnTo>
                  <a:pt x="220" y="2362"/>
                </a:lnTo>
                <a:lnTo>
                  <a:pt x="216" y="2336"/>
                </a:lnTo>
                <a:lnTo>
                  <a:pt x="216" y="2310"/>
                </a:lnTo>
                <a:lnTo>
                  <a:pt x="216" y="2310"/>
                </a:lnTo>
                <a:lnTo>
                  <a:pt x="216" y="2282"/>
                </a:lnTo>
                <a:lnTo>
                  <a:pt x="220" y="2258"/>
                </a:lnTo>
                <a:lnTo>
                  <a:pt x="224" y="2232"/>
                </a:lnTo>
                <a:lnTo>
                  <a:pt x="228" y="2210"/>
                </a:lnTo>
                <a:lnTo>
                  <a:pt x="236" y="2188"/>
                </a:lnTo>
                <a:lnTo>
                  <a:pt x="244" y="2168"/>
                </a:lnTo>
                <a:lnTo>
                  <a:pt x="254" y="2148"/>
                </a:lnTo>
                <a:lnTo>
                  <a:pt x="264" y="2132"/>
                </a:lnTo>
                <a:lnTo>
                  <a:pt x="274" y="2116"/>
                </a:lnTo>
                <a:lnTo>
                  <a:pt x="286" y="2102"/>
                </a:lnTo>
                <a:lnTo>
                  <a:pt x="298" y="2090"/>
                </a:lnTo>
                <a:lnTo>
                  <a:pt x="310" y="2080"/>
                </a:lnTo>
                <a:lnTo>
                  <a:pt x="324" y="2072"/>
                </a:lnTo>
                <a:lnTo>
                  <a:pt x="336" y="2068"/>
                </a:lnTo>
                <a:lnTo>
                  <a:pt x="350" y="2064"/>
                </a:lnTo>
                <a:lnTo>
                  <a:pt x="362" y="2062"/>
                </a:lnTo>
                <a:lnTo>
                  <a:pt x="514" y="2062"/>
                </a:lnTo>
                <a:lnTo>
                  <a:pt x="514" y="2556"/>
                </a:lnTo>
                <a:close/>
                <a:moveTo>
                  <a:pt x="3116" y="2044"/>
                </a:moveTo>
                <a:lnTo>
                  <a:pt x="3116" y="2576"/>
                </a:lnTo>
                <a:lnTo>
                  <a:pt x="3116" y="2582"/>
                </a:lnTo>
                <a:lnTo>
                  <a:pt x="3116" y="2582"/>
                </a:lnTo>
                <a:lnTo>
                  <a:pt x="3114" y="2644"/>
                </a:lnTo>
                <a:lnTo>
                  <a:pt x="3110" y="2704"/>
                </a:lnTo>
                <a:lnTo>
                  <a:pt x="3102" y="2764"/>
                </a:lnTo>
                <a:lnTo>
                  <a:pt x="3092" y="2822"/>
                </a:lnTo>
                <a:lnTo>
                  <a:pt x="3078" y="2880"/>
                </a:lnTo>
                <a:lnTo>
                  <a:pt x="3062" y="2936"/>
                </a:lnTo>
                <a:lnTo>
                  <a:pt x="3044" y="2992"/>
                </a:lnTo>
                <a:lnTo>
                  <a:pt x="3022" y="3046"/>
                </a:lnTo>
                <a:lnTo>
                  <a:pt x="2998" y="3098"/>
                </a:lnTo>
                <a:lnTo>
                  <a:pt x="2972" y="3150"/>
                </a:lnTo>
                <a:lnTo>
                  <a:pt x="2944" y="3200"/>
                </a:lnTo>
                <a:lnTo>
                  <a:pt x="2912" y="3248"/>
                </a:lnTo>
                <a:lnTo>
                  <a:pt x="2880" y="3296"/>
                </a:lnTo>
                <a:lnTo>
                  <a:pt x="2844" y="3340"/>
                </a:lnTo>
                <a:lnTo>
                  <a:pt x="2806" y="3384"/>
                </a:lnTo>
                <a:lnTo>
                  <a:pt x="2766" y="3426"/>
                </a:lnTo>
                <a:lnTo>
                  <a:pt x="2726" y="3464"/>
                </a:lnTo>
                <a:lnTo>
                  <a:pt x="2682" y="3502"/>
                </a:lnTo>
                <a:lnTo>
                  <a:pt x="2636" y="3538"/>
                </a:lnTo>
                <a:lnTo>
                  <a:pt x="2590" y="3570"/>
                </a:lnTo>
                <a:lnTo>
                  <a:pt x="2542" y="3602"/>
                </a:lnTo>
                <a:lnTo>
                  <a:pt x="2492" y="3630"/>
                </a:lnTo>
                <a:lnTo>
                  <a:pt x="2440" y="3658"/>
                </a:lnTo>
                <a:lnTo>
                  <a:pt x="2388" y="3680"/>
                </a:lnTo>
                <a:lnTo>
                  <a:pt x="2334" y="3702"/>
                </a:lnTo>
                <a:lnTo>
                  <a:pt x="2278" y="3722"/>
                </a:lnTo>
                <a:lnTo>
                  <a:pt x="2222" y="3738"/>
                </a:lnTo>
                <a:lnTo>
                  <a:pt x="2164" y="3750"/>
                </a:lnTo>
                <a:lnTo>
                  <a:pt x="2106" y="3762"/>
                </a:lnTo>
                <a:lnTo>
                  <a:pt x="2046" y="3768"/>
                </a:lnTo>
                <a:lnTo>
                  <a:pt x="1984" y="3774"/>
                </a:lnTo>
                <a:lnTo>
                  <a:pt x="1924" y="3774"/>
                </a:lnTo>
                <a:lnTo>
                  <a:pt x="1924" y="3774"/>
                </a:lnTo>
                <a:lnTo>
                  <a:pt x="1862" y="3774"/>
                </a:lnTo>
                <a:lnTo>
                  <a:pt x="1802" y="3768"/>
                </a:lnTo>
                <a:lnTo>
                  <a:pt x="1742" y="3762"/>
                </a:lnTo>
                <a:lnTo>
                  <a:pt x="1684" y="3750"/>
                </a:lnTo>
                <a:lnTo>
                  <a:pt x="1626" y="3738"/>
                </a:lnTo>
                <a:lnTo>
                  <a:pt x="1570" y="3722"/>
                </a:lnTo>
                <a:lnTo>
                  <a:pt x="1514" y="3702"/>
                </a:lnTo>
                <a:lnTo>
                  <a:pt x="1460" y="3680"/>
                </a:lnTo>
                <a:lnTo>
                  <a:pt x="1406" y="3658"/>
                </a:lnTo>
                <a:lnTo>
                  <a:pt x="1356" y="3630"/>
                </a:lnTo>
                <a:lnTo>
                  <a:pt x="1306" y="3602"/>
                </a:lnTo>
                <a:lnTo>
                  <a:pt x="1258" y="3570"/>
                </a:lnTo>
                <a:lnTo>
                  <a:pt x="1210" y="3538"/>
                </a:lnTo>
                <a:lnTo>
                  <a:pt x="1166" y="3502"/>
                </a:lnTo>
                <a:lnTo>
                  <a:pt x="1122" y="3464"/>
                </a:lnTo>
                <a:lnTo>
                  <a:pt x="1080" y="3426"/>
                </a:lnTo>
                <a:lnTo>
                  <a:pt x="1042" y="3384"/>
                </a:lnTo>
                <a:lnTo>
                  <a:pt x="1004" y="3340"/>
                </a:lnTo>
                <a:lnTo>
                  <a:pt x="968" y="3296"/>
                </a:lnTo>
                <a:lnTo>
                  <a:pt x="934" y="3248"/>
                </a:lnTo>
                <a:lnTo>
                  <a:pt x="904" y="3200"/>
                </a:lnTo>
                <a:lnTo>
                  <a:pt x="874" y="3150"/>
                </a:lnTo>
                <a:lnTo>
                  <a:pt x="848" y="3098"/>
                </a:lnTo>
                <a:lnTo>
                  <a:pt x="824" y="3046"/>
                </a:lnTo>
                <a:lnTo>
                  <a:pt x="804" y="2992"/>
                </a:lnTo>
                <a:lnTo>
                  <a:pt x="784" y="2936"/>
                </a:lnTo>
                <a:lnTo>
                  <a:pt x="768" y="2880"/>
                </a:lnTo>
                <a:lnTo>
                  <a:pt x="756" y="2822"/>
                </a:lnTo>
                <a:lnTo>
                  <a:pt x="744" y="2764"/>
                </a:lnTo>
                <a:lnTo>
                  <a:pt x="736" y="2704"/>
                </a:lnTo>
                <a:lnTo>
                  <a:pt x="732" y="2644"/>
                </a:lnTo>
                <a:lnTo>
                  <a:pt x="730" y="2582"/>
                </a:lnTo>
                <a:lnTo>
                  <a:pt x="730" y="2576"/>
                </a:lnTo>
                <a:lnTo>
                  <a:pt x="730" y="2404"/>
                </a:lnTo>
                <a:lnTo>
                  <a:pt x="730" y="2404"/>
                </a:lnTo>
                <a:lnTo>
                  <a:pt x="800" y="2402"/>
                </a:lnTo>
                <a:lnTo>
                  <a:pt x="866" y="2398"/>
                </a:lnTo>
                <a:lnTo>
                  <a:pt x="932" y="2394"/>
                </a:lnTo>
                <a:lnTo>
                  <a:pt x="996" y="2388"/>
                </a:lnTo>
                <a:lnTo>
                  <a:pt x="1058" y="2380"/>
                </a:lnTo>
                <a:lnTo>
                  <a:pt x="1120" y="2372"/>
                </a:lnTo>
                <a:lnTo>
                  <a:pt x="1240" y="2354"/>
                </a:lnTo>
                <a:lnTo>
                  <a:pt x="1354" y="2330"/>
                </a:lnTo>
                <a:lnTo>
                  <a:pt x="1462" y="2304"/>
                </a:lnTo>
                <a:lnTo>
                  <a:pt x="1566" y="2274"/>
                </a:lnTo>
                <a:lnTo>
                  <a:pt x="1666" y="2242"/>
                </a:lnTo>
                <a:lnTo>
                  <a:pt x="1760" y="2206"/>
                </a:lnTo>
                <a:lnTo>
                  <a:pt x="1850" y="2166"/>
                </a:lnTo>
                <a:lnTo>
                  <a:pt x="1936" y="2126"/>
                </a:lnTo>
                <a:lnTo>
                  <a:pt x="2018" y="2082"/>
                </a:lnTo>
                <a:lnTo>
                  <a:pt x="2094" y="2036"/>
                </a:lnTo>
                <a:lnTo>
                  <a:pt x="2168" y="1990"/>
                </a:lnTo>
                <a:lnTo>
                  <a:pt x="2236" y="1940"/>
                </a:lnTo>
                <a:lnTo>
                  <a:pt x="2300" y="1892"/>
                </a:lnTo>
                <a:lnTo>
                  <a:pt x="2362" y="1840"/>
                </a:lnTo>
                <a:lnTo>
                  <a:pt x="2418" y="1788"/>
                </a:lnTo>
                <a:lnTo>
                  <a:pt x="2472" y="1736"/>
                </a:lnTo>
                <a:lnTo>
                  <a:pt x="2522" y="1684"/>
                </a:lnTo>
                <a:lnTo>
                  <a:pt x="2568" y="1630"/>
                </a:lnTo>
                <a:lnTo>
                  <a:pt x="2612" y="1578"/>
                </a:lnTo>
                <a:lnTo>
                  <a:pt x="2652" y="1526"/>
                </a:lnTo>
                <a:lnTo>
                  <a:pt x="2690" y="1474"/>
                </a:lnTo>
                <a:lnTo>
                  <a:pt x="2724" y="1424"/>
                </a:lnTo>
                <a:lnTo>
                  <a:pt x="2754" y="1374"/>
                </a:lnTo>
                <a:lnTo>
                  <a:pt x="2784" y="1326"/>
                </a:lnTo>
                <a:lnTo>
                  <a:pt x="2810" y="1278"/>
                </a:lnTo>
                <a:lnTo>
                  <a:pt x="2832" y="1234"/>
                </a:lnTo>
                <a:lnTo>
                  <a:pt x="2854" y="1190"/>
                </a:lnTo>
                <a:lnTo>
                  <a:pt x="2888" y="1110"/>
                </a:lnTo>
                <a:lnTo>
                  <a:pt x="2888" y="1110"/>
                </a:lnTo>
                <a:lnTo>
                  <a:pt x="2914" y="1148"/>
                </a:lnTo>
                <a:lnTo>
                  <a:pt x="2940" y="1186"/>
                </a:lnTo>
                <a:lnTo>
                  <a:pt x="2962" y="1226"/>
                </a:lnTo>
                <a:lnTo>
                  <a:pt x="2984" y="1266"/>
                </a:lnTo>
                <a:lnTo>
                  <a:pt x="3004" y="1308"/>
                </a:lnTo>
                <a:lnTo>
                  <a:pt x="3024" y="1350"/>
                </a:lnTo>
                <a:lnTo>
                  <a:pt x="3040" y="1392"/>
                </a:lnTo>
                <a:lnTo>
                  <a:pt x="3056" y="1436"/>
                </a:lnTo>
                <a:lnTo>
                  <a:pt x="3070" y="1480"/>
                </a:lnTo>
                <a:lnTo>
                  <a:pt x="3082" y="1526"/>
                </a:lnTo>
                <a:lnTo>
                  <a:pt x="3092" y="1572"/>
                </a:lnTo>
                <a:lnTo>
                  <a:pt x="3100" y="1618"/>
                </a:lnTo>
                <a:lnTo>
                  <a:pt x="3108" y="1664"/>
                </a:lnTo>
                <a:lnTo>
                  <a:pt x="3112" y="1712"/>
                </a:lnTo>
                <a:lnTo>
                  <a:pt x="3116" y="1760"/>
                </a:lnTo>
                <a:lnTo>
                  <a:pt x="3116" y="1810"/>
                </a:lnTo>
                <a:lnTo>
                  <a:pt x="3116" y="2044"/>
                </a:lnTo>
                <a:close/>
                <a:moveTo>
                  <a:pt x="730" y="2188"/>
                </a:moveTo>
                <a:lnTo>
                  <a:pt x="730" y="2044"/>
                </a:lnTo>
                <a:lnTo>
                  <a:pt x="730" y="1810"/>
                </a:lnTo>
                <a:lnTo>
                  <a:pt x="730" y="1810"/>
                </a:lnTo>
                <a:lnTo>
                  <a:pt x="732" y="1748"/>
                </a:lnTo>
                <a:lnTo>
                  <a:pt x="736" y="1688"/>
                </a:lnTo>
                <a:lnTo>
                  <a:pt x="744" y="1628"/>
                </a:lnTo>
                <a:lnTo>
                  <a:pt x="756" y="1570"/>
                </a:lnTo>
                <a:lnTo>
                  <a:pt x="768" y="1512"/>
                </a:lnTo>
                <a:lnTo>
                  <a:pt x="784" y="1456"/>
                </a:lnTo>
                <a:lnTo>
                  <a:pt x="804" y="1400"/>
                </a:lnTo>
                <a:lnTo>
                  <a:pt x="824" y="1346"/>
                </a:lnTo>
                <a:lnTo>
                  <a:pt x="848" y="1292"/>
                </a:lnTo>
                <a:lnTo>
                  <a:pt x="874" y="1242"/>
                </a:lnTo>
                <a:lnTo>
                  <a:pt x="904" y="1192"/>
                </a:lnTo>
                <a:lnTo>
                  <a:pt x="934" y="1144"/>
                </a:lnTo>
                <a:lnTo>
                  <a:pt x="968" y="1096"/>
                </a:lnTo>
                <a:lnTo>
                  <a:pt x="1004" y="1052"/>
                </a:lnTo>
                <a:lnTo>
                  <a:pt x="1042" y="1008"/>
                </a:lnTo>
                <a:lnTo>
                  <a:pt x="1080" y="966"/>
                </a:lnTo>
                <a:lnTo>
                  <a:pt x="1122" y="926"/>
                </a:lnTo>
                <a:lnTo>
                  <a:pt x="1166" y="890"/>
                </a:lnTo>
                <a:lnTo>
                  <a:pt x="1210" y="854"/>
                </a:lnTo>
                <a:lnTo>
                  <a:pt x="1258" y="820"/>
                </a:lnTo>
                <a:lnTo>
                  <a:pt x="1306" y="790"/>
                </a:lnTo>
                <a:lnTo>
                  <a:pt x="1356" y="760"/>
                </a:lnTo>
                <a:lnTo>
                  <a:pt x="1406" y="734"/>
                </a:lnTo>
                <a:lnTo>
                  <a:pt x="1460" y="710"/>
                </a:lnTo>
                <a:lnTo>
                  <a:pt x="1514" y="690"/>
                </a:lnTo>
                <a:lnTo>
                  <a:pt x="1570" y="670"/>
                </a:lnTo>
                <a:lnTo>
                  <a:pt x="1626" y="654"/>
                </a:lnTo>
                <a:lnTo>
                  <a:pt x="1684" y="640"/>
                </a:lnTo>
                <a:lnTo>
                  <a:pt x="1742" y="630"/>
                </a:lnTo>
                <a:lnTo>
                  <a:pt x="1802" y="622"/>
                </a:lnTo>
                <a:lnTo>
                  <a:pt x="1862" y="618"/>
                </a:lnTo>
                <a:lnTo>
                  <a:pt x="1924" y="616"/>
                </a:lnTo>
                <a:lnTo>
                  <a:pt x="1924" y="616"/>
                </a:lnTo>
                <a:lnTo>
                  <a:pt x="1982" y="618"/>
                </a:lnTo>
                <a:lnTo>
                  <a:pt x="2038" y="622"/>
                </a:lnTo>
                <a:lnTo>
                  <a:pt x="2094" y="628"/>
                </a:lnTo>
                <a:lnTo>
                  <a:pt x="2150" y="638"/>
                </a:lnTo>
                <a:lnTo>
                  <a:pt x="2204" y="650"/>
                </a:lnTo>
                <a:lnTo>
                  <a:pt x="2258" y="664"/>
                </a:lnTo>
                <a:lnTo>
                  <a:pt x="2310" y="682"/>
                </a:lnTo>
                <a:lnTo>
                  <a:pt x="2362" y="700"/>
                </a:lnTo>
                <a:lnTo>
                  <a:pt x="2412" y="722"/>
                </a:lnTo>
                <a:lnTo>
                  <a:pt x="2460" y="746"/>
                </a:lnTo>
                <a:lnTo>
                  <a:pt x="2508" y="772"/>
                </a:lnTo>
                <a:lnTo>
                  <a:pt x="2554" y="800"/>
                </a:lnTo>
                <a:lnTo>
                  <a:pt x="2600" y="828"/>
                </a:lnTo>
                <a:lnTo>
                  <a:pt x="2644" y="860"/>
                </a:lnTo>
                <a:lnTo>
                  <a:pt x="2686" y="894"/>
                </a:lnTo>
                <a:lnTo>
                  <a:pt x="2726" y="930"/>
                </a:lnTo>
                <a:lnTo>
                  <a:pt x="2726" y="930"/>
                </a:lnTo>
                <a:lnTo>
                  <a:pt x="2708" y="984"/>
                </a:lnTo>
                <a:lnTo>
                  <a:pt x="2682" y="1054"/>
                </a:lnTo>
                <a:lnTo>
                  <a:pt x="2664" y="1094"/>
                </a:lnTo>
                <a:lnTo>
                  <a:pt x="2646" y="1136"/>
                </a:lnTo>
                <a:lnTo>
                  <a:pt x="2624" y="1180"/>
                </a:lnTo>
                <a:lnTo>
                  <a:pt x="2598" y="1226"/>
                </a:lnTo>
                <a:lnTo>
                  <a:pt x="2570" y="1274"/>
                </a:lnTo>
                <a:lnTo>
                  <a:pt x="2538" y="1324"/>
                </a:lnTo>
                <a:lnTo>
                  <a:pt x="2504" y="1376"/>
                </a:lnTo>
                <a:lnTo>
                  <a:pt x="2466" y="1428"/>
                </a:lnTo>
                <a:lnTo>
                  <a:pt x="2424" y="1480"/>
                </a:lnTo>
                <a:lnTo>
                  <a:pt x="2378" y="1532"/>
                </a:lnTo>
                <a:lnTo>
                  <a:pt x="2328" y="1584"/>
                </a:lnTo>
                <a:lnTo>
                  <a:pt x="2274" y="1638"/>
                </a:lnTo>
                <a:lnTo>
                  <a:pt x="2216" y="1690"/>
                </a:lnTo>
                <a:lnTo>
                  <a:pt x="2154" y="1740"/>
                </a:lnTo>
                <a:lnTo>
                  <a:pt x="2086" y="1790"/>
                </a:lnTo>
                <a:lnTo>
                  <a:pt x="2014" y="1838"/>
                </a:lnTo>
                <a:lnTo>
                  <a:pt x="1938" y="1884"/>
                </a:lnTo>
                <a:lnTo>
                  <a:pt x="1856" y="1928"/>
                </a:lnTo>
                <a:lnTo>
                  <a:pt x="1770" y="1970"/>
                </a:lnTo>
                <a:lnTo>
                  <a:pt x="1678" y="2010"/>
                </a:lnTo>
                <a:lnTo>
                  <a:pt x="1630" y="2028"/>
                </a:lnTo>
                <a:lnTo>
                  <a:pt x="1580" y="2046"/>
                </a:lnTo>
                <a:lnTo>
                  <a:pt x="1530" y="2062"/>
                </a:lnTo>
                <a:lnTo>
                  <a:pt x="1476" y="2078"/>
                </a:lnTo>
                <a:lnTo>
                  <a:pt x="1422" y="2092"/>
                </a:lnTo>
                <a:lnTo>
                  <a:pt x="1368" y="2108"/>
                </a:lnTo>
                <a:lnTo>
                  <a:pt x="1312" y="2120"/>
                </a:lnTo>
                <a:lnTo>
                  <a:pt x="1252" y="2132"/>
                </a:lnTo>
                <a:lnTo>
                  <a:pt x="1194" y="2144"/>
                </a:lnTo>
                <a:lnTo>
                  <a:pt x="1132" y="2154"/>
                </a:lnTo>
                <a:lnTo>
                  <a:pt x="1068" y="2162"/>
                </a:lnTo>
                <a:lnTo>
                  <a:pt x="1004" y="2170"/>
                </a:lnTo>
                <a:lnTo>
                  <a:pt x="938" y="2176"/>
                </a:lnTo>
                <a:lnTo>
                  <a:pt x="870" y="2182"/>
                </a:lnTo>
                <a:lnTo>
                  <a:pt x="802" y="2186"/>
                </a:lnTo>
                <a:lnTo>
                  <a:pt x="730" y="2188"/>
                </a:lnTo>
                <a:lnTo>
                  <a:pt x="730" y="2188"/>
                </a:lnTo>
                <a:close/>
                <a:moveTo>
                  <a:pt x="1924" y="400"/>
                </a:moveTo>
                <a:lnTo>
                  <a:pt x="1924" y="400"/>
                </a:lnTo>
                <a:lnTo>
                  <a:pt x="1852" y="402"/>
                </a:lnTo>
                <a:lnTo>
                  <a:pt x="1780" y="408"/>
                </a:lnTo>
                <a:lnTo>
                  <a:pt x="1710" y="416"/>
                </a:lnTo>
                <a:lnTo>
                  <a:pt x="1640" y="430"/>
                </a:lnTo>
                <a:lnTo>
                  <a:pt x="1572" y="444"/>
                </a:lnTo>
                <a:lnTo>
                  <a:pt x="1506" y="464"/>
                </a:lnTo>
                <a:lnTo>
                  <a:pt x="1440" y="486"/>
                </a:lnTo>
                <a:lnTo>
                  <a:pt x="1376" y="512"/>
                </a:lnTo>
                <a:lnTo>
                  <a:pt x="1314" y="540"/>
                </a:lnTo>
                <a:lnTo>
                  <a:pt x="1252" y="570"/>
                </a:lnTo>
                <a:lnTo>
                  <a:pt x="1194" y="604"/>
                </a:lnTo>
                <a:lnTo>
                  <a:pt x="1136" y="642"/>
                </a:lnTo>
                <a:lnTo>
                  <a:pt x="1082" y="680"/>
                </a:lnTo>
                <a:lnTo>
                  <a:pt x="1028" y="722"/>
                </a:lnTo>
                <a:lnTo>
                  <a:pt x="976" y="766"/>
                </a:lnTo>
                <a:lnTo>
                  <a:pt x="928" y="814"/>
                </a:lnTo>
                <a:lnTo>
                  <a:pt x="882" y="862"/>
                </a:lnTo>
                <a:lnTo>
                  <a:pt x="836" y="914"/>
                </a:lnTo>
                <a:lnTo>
                  <a:pt x="794" y="966"/>
                </a:lnTo>
                <a:lnTo>
                  <a:pt x="756" y="1022"/>
                </a:lnTo>
                <a:lnTo>
                  <a:pt x="718" y="1080"/>
                </a:lnTo>
                <a:lnTo>
                  <a:pt x="684" y="1138"/>
                </a:lnTo>
                <a:lnTo>
                  <a:pt x="654" y="1200"/>
                </a:lnTo>
                <a:lnTo>
                  <a:pt x="626" y="1262"/>
                </a:lnTo>
                <a:lnTo>
                  <a:pt x="600" y="1326"/>
                </a:lnTo>
                <a:lnTo>
                  <a:pt x="578" y="1390"/>
                </a:lnTo>
                <a:lnTo>
                  <a:pt x="558" y="1458"/>
                </a:lnTo>
                <a:lnTo>
                  <a:pt x="544" y="1526"/>
                </a:lnTo>
                <a:lnTo>
                  <a:pt x="530" y="1596"/>
                </a:lnTo>
                <a:lnTo>
                  <a:pt x="522" y="1666"/>
                </a:lnTo>
                <a:lnTo>
                  <a:pt x="516" y="1738"/>
                </a:lnTo>
                <a:lnTo>
                  <a:pt x="514" y="1810"/>
                </a:lnTo>
                <a:lnTo>
                  <a:pt x="514" y="1846"/>
                </a:lnTo>
                <a:lnTo>
                  <a:pt x="500" y="1846"/>
                </a:lnTo>
                <a:lnTo>
                  <a:pt x="500" y="894"/>
                </a:lnTo>
                <a:lnTo>
                  <a:pt x="500" y="894"/>
                </a:lnTo>
                <a:lnTo>
                  <a:pt x="500" y="858"/>
                </a:lnTo>
                <a:lnTo>
                  <a:pt x="502" y="824"/>
                </a:lnTo>
                <a:lnTo>
                  <a:pt x="506" y="790"/>
                </a:lnTo>
                <a:lnTo>
                  <a:pt x="512" y="756"/>
                </a:lnTo>
                <a:lnTo>
                  <a:pt x="520" y="724"/>
                </a:lnTo>
                <a:lnTo>
                  <a:pt x="530" y="692"/>
                </a:lnTo>
                <a:lnTo>
                  <a:pt x="540" y="660"/>
                </a:lnTo>
                <a:lnTo>
                  <a:pt x="552" y="630"/>
                </a:lnTo>
                <a:lnTo>
                  <a:pt x="566" y="600"/>
                </a:lnTo>
                <a:lnTo>
                  <a:pt x="582" y="570"/>
                </a:lnTo>
                <a:lnTo>
                  <a:pt x="598" y="542"/>
                </a:lnTo>
                <a:lnTo>
                  <a:pt x="616" y="514"/>
                </a:lnTo>
                <a:lnTo>
                  <a:pt x="634" y="488"/>
                </a:lnTo>
                <a:lnTo>
                  <a:pt x="654" y="462"/>
                </a:lnTo>
                <a:lnTo>
                  <a:pt x="676" y="438"/>
                </a:lnTo>
                <a:lnTo>
                  <a:pt x="698" y="414"/>
                </a:lnTo>
                <a:lnTo>
                  <a:pt x="722" y="392"/>
                </a:lnTo>
                <a:lnTo>
                  <a:pt x="746" y="370"/>
                </a:lnTo>
                <a:lnTo>
                  <a:pt x="772" y="350"/>
                </a:lnTo>
                <a:lnTo>
                  <a:pt x="798" y="332"/>
                </a:lnTo>
                <a:lnTo>
                  <a:pt x="826" y="314"/>
                </a:lnTo>
                <a:lnTo>
                  <a:pt x="854" y="298"/>
                </a:lnTo>
                <a:lnTo>
                  <a:pt x="884" y="282"/>
                </a:lnTo>
                <a:lnTo>
                  <a:pt x="914" y="268"/>
                </a:lnTo>
                <a:lnTo>
                  <a:pt x="944" y="256"/>
                </a:lnTo>
                <a:lnTo>
                  <a:pt x="976" y="246"/>
                </a:lnTo>
                <a:lnTo>
                  <a:pt x="1008" y="236"/>
                </a:lnTo>
                <a:lnTo>
                  <a:pt x="1040" y="230"/>
                </a:lnTo>
                <a:lnTo>
                  <a:pt x="1074" y="224"/>
                </a:lnTo>
                <a:lnTo>
                  <a:pt x="1108" y="220"/>
                </a:lnTo>
                <a:lnTo>
                  <a:pt x="1142" y="216"/>
                </a:lnTo>
                <a:lnTo>
                  <a:pt x="1176" y="216"/>
                </a:lnTo>
                <a:lnTo>
                  <a:pt x="2670" y="216"/>
                </a:lnTo>
                <a:lnTo>
                  <a:pt x="2670" y="216"/>
                </a:lnTo>
                <a:lnTo>
                  <a:pt x="2706" y="216"/>
                </a:lnTo>
                <a:lnTo>
                  <a:pt x="2740" y="220"/>
                </a:lnTo>
                <a:lnTo>
                  <a:pt x="2774" y="224"/>
                </a:lnTo>
                <a:lnTo>
                  <a:pt x="2806" y="230"/>
                </a:lnTo>
                <a:lnTo>
                  <a:pt x="2840" y="236"/>
                </a:lnTo>
                <a:lnTo>
                  <a:pt x="2872" y="246"/>
                </a:lnTo>
                <a:lnTo>
                  <a:pt x="2904" y="256"/>
                </a:lnTo>
                <a:lnTo>
                  <a:pt x="2934" y="268"/>
                </a:lnTo>
                <a:lnTo>
                  <a:pt x="2964" y="282"/>
                </a:lnTo>
                <a:lnTo>
                  <a:pt x="2994" y="298"/>
                </a:lnTo>
                <a:lnTo>
                  <a:pt x="3022" y="314"/>
                </a:lnTo>
                <a:lnTo>
                  <a:pt x="3050" y="332"/>
                </a:lnTo>
                <a:lnTo>
                  <a:pt x="3076" y="350"/>
                </a:lnTo>
                <a:lnTo>
                  <a:pt x="3102" y="370"/>
                </a:lnTo>
                <a:lnTo>
                  <a:pt x="3126" y="392"/>
                </a:lnTo>
                <a:lnTo>
                  <a:pt x="3150" y="414"/>
                </a:lnTo>
                <a:lnTo>
                  <a:pt x="3172" y="438"/>
                </a:lnTo>
                <a:lnTo>
                  <a:pt x="3194" y="462"/>
                </a:lnTo>
                <a:lnTo>
                  <a:pt x="3214" y="488"/>
                </a:lnTo>
                <a:lnTo>
                  <a:pt x="3232" y="514"/>
                </a:lnTo>
                <a:lnTo>
                  <a:pt x="3250" y="542"/>
                </a:lnTo>
                <a:lnTo>
                  <a:pt x="3266" y="570"/>
                </a:lnTo>
                <a:lnTo>
                  <a:pt x="3282" y="600"/>
                </a:lnTo>
                <a:lnTo>
                  <a:pt x="3294" y="630"/>
                </a:lnTo>
                <a:lnTo>
                  <a:pt x="3306" y="660"/>
                </a:lnTo>
                <a:lnTo>
                  <a:pt x="3318" y="692"/>
                </a:lnTo>
                <a:lnTo>
                  <a:pt x="3326" y="724"/>
                </a:lnTo>
                <a:lnTo>
                  <a:pt x="3334" y="756"/>
                </a:lnTo>
                <a:lnTo>
                  <a:pt x="3340" y="790"/>
                </a:lnTo>
                <a:lnTo>
                  <a:pt x="3344" y="824"/>
                </a:lnTo>
                <a:lnTo>
                  <a:pt x="3348" y="858"/>
                </a:lnTo>
                <a:lnTo>
                  <a:pt x="3348" y="894"/>
                </a:lnTo>
                <a:lnTo>
                  <a:pt x="3348" y="1846"/>
                </a:lnTo>
                <a:lnTo>
                  <a:pt x="3332" y="1846"/>
                </a:lnTo>
                <a:lnTo>
                  <a:pt x="3332" y="1810"/>
                </a:lnTo>
                <a:lnTo>
                  <a:pt x="3332" y="1810"/>
                </a:lnTo>
                <a:lnTo>
                  <a:pt x="3330" y="1738"/>
                </a:lnTo>
                <a:lnTo>
                  <a:pt x="3326" y="1666"/>
                </a:lnTo>
                <a:lnTo>
                  <a:pt x="3316" y="1596"/>
                </a:lnTo>
                <a:lnTo>
                  <a:pt x="3304" y="1526"/>
                </a:lnTo>
                <a:lnTo>
                  <a:pt x="3288" y="1458"/>
                </a:lnTo>
                <a:lnTo>
                  <a:pt x="3270" y="1390"/>
                </a:lnTo>
                <a:lnTo>
                  <a:pt x="3248" y="1326"/>
                </a:lnTo>
                <a:lnTo>
                  <a:pt x="3222" y="1262"/>
                </a:lnTo>
                <a:lnTo>
                  <a:pt x="3194" y="1200"/>
                </a:lnTo>
                <a:lnTo>
                  <a:pt x="3162" y="1138"/>
                </a:lnTo>
                <a:lnTo>
                  <a:pt x="3128" y="1080"/>
                </a:lnTo>
                <a:lnTo>
                  <a:pt x="3092" y="1022"/>
                </a:lnTo>
                <a:lnTo>
                  <a:pt x="3052" y="966"/>
                </a:lnTo>
                <a:lnTo>
                  <a:pt x="3010" y="914"/>
                </a:lnTo>
                <a:lnTo>
                  <a:pt x="2966" y="862"/>
                </a:lnTo>
                <a:lnTo>
                  <a:pt x="2920" y="814"/>
                </a:lnTo>
                <a:lnTo>
                  <a:pt x="2870" y="766"/>
                </a:lnTo>
                <a:lnTo>
                  <a:pt x="2820" y="722"/>
                </a:lnTo>
                <a:lnTo>
                  <a:pt x="2766" y="680"/>
                </a:lnTo>
                <a:lnTo>
                  <a:pt x="2710" y="642"/>
                </a:lnTo>
                <a:lnTo>
                  <a:pt x="2654" y="604"/>
                </a:lnTo>
                <a:lnTo>
                  <a:pt x="2594" y="570"/>
                </a:lnTo>
                <a:lnTo>
                  <a:pt x="2534" y="540"/>
                </a:lnTo>
                <a:lnTo>
                  <a:pt x="2472" y="512"/>
                </a:lnTo>
                <a:lnTo>
                  <a:pt x="2408" y="486"/>
                </a:lnTo>
                <a:lnTo>
                  <a:pt x="2342" y="464"/>
                </a:lnTo>
                <a:lnTo>
                  <a:pt x="2276" y="444"/>
                </a:lnTo>
                <a:lnTo>
                  <a:pt x="2208" y="430"/>
                </a:lnTo>
                <a:lnTo>
                  <a:pt x="2138" y="416"/>
                </a:lnTo>
                <a:lnTo>
                  <a:pt x="2068" y="408"/>
                </a:lnTo>
                <a:lnTo>
                  <a:pt x="1996" y="402"/>
                </a:lnTo>
                <a:lnTo>
                  <a:pt x="1924" y="400"/>
                </a:lnTo>
                <a:lnTo>
                  <a:pt x="1924" y="400"/>
                </a:lnTo>
                <a:close/>
                <a:moveTo>
                  <a:pt x="3484" y="2556"/>
                </a:moveTo>
                <a:lnTo>
                  <a:pt x="3332" y="2556"/>
                </a:lnTo>
                <a:lnTo>
                  <a:pt x="3332" y="2062"/>
                </a:lnTo>
                <a:lnTo>
                  <a:pt x="3484" y="2062"/>
                </a:lnTo>
                <a:lnTo>
                  <a:pt x="3484" y="2062"/>
                </a:lnTo>
                <a:lnTo>
                  <a:pt x="3498" y="2064"/>
                </a:lnTo>
                <a:lnTo>
                  <a:pt x="3510" y="2068"/>
                </a:lnTo>
                <a:lnTo>
                  <a:pt x="3524" y="2072"/>
                </a:lnTo>
                <a:lnTo>
                  <a:pt x="3536" y="2080"/>
                </a:lnTo>
                <a:lnTo>
                  <a:pt x="3550" y="2090"/>
                </a:lnTo>
                <a:lnTo>
                  <a:pt x="3562" y="2102"/>
                </a:lnTo>
                <a:lnTo>
                  <a:pt x="3574" y="2116"/>
                </a:lnTo>
                <a:lnTo>
                  <a:pt x="3584" y="2132"/>
                </a:lnTo>
                <a:lnTo>
                  <a:pt x="3594" y="2148"/>
                </a:lnTo>
                <a:lnTo>
                  <a:pt x="3604" y="2168"/>
                </a:lnTo>
                <a:lnTo>
                  <a:pt x="3612" y="2188"/>
                </a:lnTo>
                <a:lnTo>
                  <a:pt x="3618" y="2210"/>
                </a:lnTo>
                <a:lnTo>
                  <a:pt x="3624" y="2232"/>
                </a:lnTo>
                <a:lnTo>
                  <a:pt x="3628" y="2258"/>
                </a:lnTo>
                <a:lnTo>
                  <a:pt x="3630" y="2282"/>
                </a:lnTo>
                <a:lnTo>
                  <a:pt x="3632" y="2310"/>
                </a:lnTo>
                <a:lnTo>
                  <a:pt x="3632" y="2310"/>
                </a:lnTo>
                <a:lnTo>
                  <a:pt x="3630" y="2336"/>
                </a:lnTo>
                <a:lnTo>
                  <a:pt x="3628" y="2362"/>
                </a:lnTo>
                <a:lnTo>
                  <a:pt x="3624" y="2386"/>
                </a:lnTo>
                <a:lnTo>
                  <a:pt x="3618" y="2410"/>
                </a:lnTo>
                <a:lnTo>
                  <a:pt x="3612" y="2432"/>
                </a:lnTo>
                <a:lnTo>
                  <a:pt x="3604" y="2452"/>
                </a:lnTo>
                <a:lnTo>
                  <a:pt x="3594" y="2470"/>
                </a:lnTo>
                <a:lnTo>
                  <a:pt x="3584" y="2488"/>
                </a:lnTo>
                <a:lnTo>
                  <a:pt x="3574" y="2504"/>
                </a:lnTo>
                <a:lnTo>
                  <a:pt x="3562" y="2518"/>
                </a:lnTo>
                <a:lnTo>
                  <a:pt x="3550" y="2528"/>
                </a:lnTo>
                <a:lnTo>
                  <a:pt x="3536" y="2538"/>
                </a:lnTo>
                <a:lnTo>
                  <a:pt x="3524" y="2546"/>
                </a:lnTo>
                <a:lnTo>
                  <a:pt x="3510" y="2552"/>
                </a:lnTo>
                <a:lnTo>
                  <a:pt x="3498" y="2556"/>
                </a:lnTo>
                <a:lnTo>
                  <a:pt x="3484" y="2556"/>
                </a:lnTo>
                <a:lnTo>
                  <a:pt x="3484" y="2556"/>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FF0000"/>
              </a:solidFill>
            </a:endParaRPr>
          </a:p>
        </p:txBody>
      </p:sp>
      <p:sp>
        <p:nvSpPr>
          <p:cNvPr id="70" name="Freeform 64">
            <a:extLst>
              <a:ext uri="{FF2B5EF4-FFF2-40B4-BE49-F238E27FC236}">
                <a16:creationId xmlns:a16="http://schemas.microsoft.com/office/drawing/2014/main" id="{A0342C60-77CC-40B5-9EA1-B2E6F5746A26}"/>
              </a:ext>
            </a:extLst>
          </p:cNvPr>
          <p:cNvSpPr>
            <a:spLocks/>
          </p:cNvSpPr>
          <p:nvPr/>
        </p:nvSpPr>
        <p:spPr bwMode="auto">
          <a:xfrm>
            <a:off x="2067406" y="5942664"/>
            <a:ext cx="47465" cy="15896"/>
          </a:xfrm>
          <a:custGeom>
            <a:avLst/>
            <a:gdLst>
              <a:gd name="T0" fmla="*/ 696 w 854"/>
              <a:gd name="T1" fmla="*/ 14 h 286"/>
              <a:gd name="T2" fmla="*/ 652 w 854"/>
              <a:gd name="T3" fmla="*/ 32 h 286"/>
              <a:gd name="T4" fmla="*/ 582 w 854"/>
              <a:gd name="T5" fmla="*/ 52 h 286"/>
              <a:gd name="T6" fmla="*/ 484 w 854"/>
              <a:gd name="T7" fmla="*/ 68 h 286"/>
              <a:gd name="T8" fmla="*/ 428 w 854"/>
              <a:gd name="T9" fmla="*/ 70 h 286"/>
              <a:gd name="T10" fmla="*/ 398 w 854"/>
              <a:gd name="T11" fmla="*/ 70 h 286"/>
              <a:gd name="T12" fmla="*/ 320 w 854"/>
              <a:gd name="T13" fmla="*/ 62 h 286"/>
              <a:gd name="T14" fmla="*/ 236 w 854"/>
              <a:gd name="T15" fmla="*/ 42 h 286"/>
              <a:gd name="T16" fmla="*/ 182 w 854"/>
              <a:gd name="T17" fmla="*/ 24 h 286"/>
              <a:gd name="T18" fmla="*/ 160 w 854"/>
              <a:gd name="T19" fmla="*/ 14 h 286"/>
              <a:gd name="T20" fmla="*/ 120 w 854"/>
              <a:gd name="T21" fmla="*/ 0 h 286"/>
              <a:gd name="T22" fmla="*/ 78 w 854"/>
              <a:gd name="T23" fmla="*/ 4 h 286"/>
              <a:gd name="T24" fmla="*/ 42 w 854"/>
              <a:gd name="T25" fmla="*/ 24 h 286"/>
              <a:gd name="T26" fmla="*/ 14 w 854"/>
              <a:gd name="T27" fmla="*/ 56 h 286"/>
              <a:gd name="T28" fmla="*/ 4 w 854"/>
              <a:gd name="T29" fmla="*/ 76 h 286"/>
              <a:gd name="T30" fmla="*/ 0 w 854"/>
              <a:gd name="T31" fmla="*/ 118 h 286"/>
              <a:gd name="T32" fmla="*/ 12 w 854"/>
              <a:gd name="T33" fmla="*/ 158 h 286"/>
              <a:gd name="T34" fmla="*/ 38 w 854"/>
              <a:gd name="T35" fmla="*/ 190 h 286"/>
              <a:gd name="T36" fmla="*/ 56 w 854"/>
              <a:gd name="T37" fmla="*/ 202 h 286"/>
              <a:gd name="T38" fmla="*/ 118 w 854"/>
              <a:gd name="T39" fmla="*/ 230 h 286"/>
              <a:gd name="T40" fmla="*/ 216 w 854"/>
              <a:gd name="T41" fmla="*/ 260 h 286"/>
              <a:gd name="T42" fmla="*/ 278 w 854"/>
              <a:gd name="T43" fmla="*/ 274 h 286"/>
              <a:gd name="T44" fmla="*/ 350 w 854"/>
              <a:gd name="T45" fmla="*/ 282 h 286"/>
              <a:gd name="T46" fmla="*/ 428 w 854"/>
              <a:gd name="T47" fmla="*/ 286 h 286"/>
              <a:gd name="T48" fmla="*/ 468 w 854"/>
              <a:gd name="T49" fmla="*/ 286 h 286"/>
              <a:gd name="T50" fmla="*/ 542 w 854"/>
              <a:gd name="T51" fmla="*/ 278 h 286"/>
              <a:gd name="T52" fmla="*/ 610 w 854"/>
              <a:gd name="T53" fmla="*/ 268 h 286"/>
              <a:gd name="T54" fmla="*/ 694 w 854"/>
              <a:gd name="T55" fmla="*/ 246 h 286"/>
              <a:gd name="T56" fmla="*/ 770 w 854"/>
              <a:gd name="T57" fmla="*/ 218 h 286"/>
              <a:gd name="T58" fmla="*/ 800 w 854"/>
              <a:gd name="T59" fmla="*/ 202 h 286"/>
              <a:gd name="T60" fmla="*/ 832 w 854"/>
              <a:gd name="T61" fmla="*/ 176 h 286"/>
              <a:gd name="T62" fmla="*/ 850 w 854"/>
              <a:gd name="T63" fmla="*/ 138 h 286"/>
              <a:gd name="T64" fmla="*/ 854 w 854"/>
              <a:gd name="T65" fmla="*/ 98 h 286"/>
              <a:gd name="T66" fmla="*/ 842 w 854"/>
              <a:gd name="T67" fmla="*/ 56 h 286"/>
              <a:gd name="T68" fmla="*/ 830 w 854"/>
              <a:gd name="T69" fmla="*/ 38 h 286"/>
              <a:gd name="T70" fmla="*/ 796 w 854"/>
              <a:gd name="T71" fmla="*/ 12 h 286"/>
              <a:gd name="T72" fmla="*/ 758 w 854"/>
              <a:gd name="T73" fmla="*/ 2 h 286"/>
              <a:gd name="T74" fmla="*/ 716 w 854"/>
              <a:gd name="T75" fmla="*/ 6 h 286"/>
              <a:gd name="T76" fmla="*/ 696 w 854"/>
              <a:gd name="T77" fmla="*/ 1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4" h="286">
                <a:moveTo>
                  <a:pt x="696" y="14"/>
                </a:moveTo>
                <a:lnTo>
                  <a:pt x="696" y="14"/>
                </a:lnTo>
                <a:lnTo>
                  <a:pt x="676" y="22"/>
                </a:lnTo>
                <a:lnTo>
                  <a:pt x="652" y="32"/>
                </a:lnTo>
                <a:lnTo>
                  <a:pt x="620" y="42"/>
                </a:lnTo>
                <a:lnTo>
                  <a:pt x="582" y="52"/>
                </a:lnTo>
                <a:lnTo>
                  <a:pt x="536" y="62"/>
                </a:lnTo>
                <a:lnTo>
                  <a:pt x="484" y="68"/>
                </a:lnTo>
                <a:lnTo>
                  <a:pt x="456" y="70"/>
                </a:lnTo>
                <a:lnTo>
                  <a:pt x="428" y="70"/>
                </a:lnTo>
                <a:lnTo>
                  <a:pt x="428" y="70"/>
                </a:lnTo>
                <a:lnTo>
                  <a:pt x="398" y="70"/>
                </a:lnTo>
                <a:lnTo>
                  <a:pt x="370" y="68"/>
                </a:lnTo>
                <a:lnTo>
                  <a:pt x="320" y="62"/>
                </a:lnTo>
                <a:lnTo>
                  <a:pt x="274" y="52"/>
                </a:lnTo>
                <a:lnTo>
                  <a:pt x="236" y="42"/>
                </a:lnTo>
                <a:lnTo>
                  <a:pt x="204" y="32"/>
                </a:lnTo>
                <a:lnTo>
                  <a:pt x="182" y="24"/>
                </a:lnTo>
                <a:lnTo>
                  <a:pt x="160" y="14"/>
                </a:lnTo>
                <a:lnTo>
                  <a:pt x="160" y="14"/>
                </a:lnTo>
                <a:lnTo>
                  <a:pt x="140" y="4"/>
                </a:lnTo>
                <a:lnTo>
                  <a:pt x="120" y="0"/>
                </a:lnTo>
                <a:lnTo>
                  <a:pt x="98" y="0"/>
                </a:lnTo>
                <a:lnTo>
                  <a:pt x="78" y="4"/>
                </a:lnTo>
                <a:lnTo>
                  <a:pt x="58" y="12"/>
                </a:lnTo>
                <a:lnTo>
                  <a:pt x="42" y="24"/>
                </a:lnTo>
                <a:lnTo>
                  <a:pt x="26" y="38"/>
                </a:lnTo>
                <a:lnTo>
                  <a:pt x="14" y="56"/>
                </a:lnTo>
                <a:lnTo>
                  <a:pt x="14" y="56"/>
                </a:lnTo>
                <a:lnTo>
                  <a:pt x="4" y="76"/>
                </a:lnTo>
                <a:lnTo>
                  <a:pt x="0" y="96"/>
                </a:lnTo>
                <a:lnTo>
                  <a:pt x="0" y="118"/>
                </a:lnTo>
                <a:lnTo>
                  <a:pt x="4" y="138"/>
                </a:lnTo>
                <a:lnTo>
                  <a:pt x="12" y="158"/>
                </a:lnTo>
                <a:lnTo>
                  <a:pt x="24" y="176"/>
                </a:lnTo>
                <a:lnTo>
                  <a:pt x="38" y="190"/>
                </a:lnTo>
                <a:lnTo>
                  <a:pt x="56" y="202"/>
                </a:lnTo>
                <a:lnTo>
                  <a:pt x="56" y="202"/>
                </a:lnTo>
                <a:lnTo>
                  <a:pt x="86" y="218"/>
                </a:lnTo>
                <a:lnTo>
                  <a:pt x="118" y="230"/>
                </a:lnTo>
                <a:lnTo>
                  <a:pt x="162" y="246"/>
                </a:lnTo>
                <a:lnTo>
                  <a:pt x="216" y="260"/>
                </a:lnTo>
                <a:lnTo>
                  <a:pt x="246" y="268"/>
                </a:lnTo>
                <a:lnTo>
                  <a:pt x="278" y="274"/>
                </a:lnTo>
                <a:lnTo>
                  <a:pt x="312" y="278"/>
                </a:lnTo>
                <a:lnTo>
                  <a:pt x="350" y="282"/>
                </a:lnTo>
                <a:lnTo>
                  <a:pt x="388" y="286"/>
                </a:lnTo>
                <a:lnTo>
                  <a:pt x="428" y="286"/>
                </a:lnTo>
                <a:lnTo>
                  <a:pt x="428" y="286"/>
                </a:lnTo>
                <a:lnTo>
                  <a:pt x="468" y="286"/>
                </a:lnTo>
                <a:lnTo>
                  <a:pt x="506" y="282"/>
                </a:lnTo>
                <a:lnTo>
                  <a:pt x="542" y="278"/>
                </a:lnTo>
                <a:lnTo>
                  <a:pt x="576" y="274"/>
                </a:lnTo>
                <a:lnTo>
                  <a:pt x="610" y="268"/>
                </a:lnTo>
                <a:lnTo>
                  <a:pt x="640" y="260"/>
                </a:lnTo>
                <a:lnTo>
                  <a:pt x="694" y="246"/>
                </a:lnTo>
                <a:lnTo>
                  <a:pt x="736" y="230"/>
                </a:lnTo>
                <a:lnTo>
                  <a:pt x="770" y="218"/>
                </a:lnTo>
                <a:lnTo>
                  <a:pt x="800" y="202"/>
                </a:lnTo>
                <a:lnTo>
                  <a:pt x="800" y="202"/>
                </a:lnTo>
                <a:lnTo>
                  <a:pt x="818" y="190"/>
                </a:lnTo>
                <a:lnTo>
                  <a:pt x="832" y="176"/>
                </a:lnTo>
                <a:lnTo>
                  <a:pt x="844" y="158"/>
                </a:lnTo>
                <a:lnTo>
                  <a:pt x="850" y="138"/>
                </a:lnTo>
                <a:lnTo>
                  <a:pt x="854" y="118"/>
                </a:lnTo>
                <a:lnTo>
                  <a:pt x="854" y="98"/>
                </a:lnTo>
                <a:lnTo>
                  <a:pt x="850" y="76"/>
                </a:lnTo>
                <a:lnTo>
                  <a:pt x="842" y="56"/>
                </a:lnTo>
                <a:lnTo>
                  <a:pt x="842" y="56"/>
                </a:lnTo>
                <a:lnTo>
                  <a:pt x="830" y="38"/>
                </a:lnTo>
                <a:lnTo>
                  <a:pt x="814" y="24"/>
                </a:lnTo>
                <a:lnTo>
                  <a:pt x="796" y="12"/>
                </a:lnTo>
                <a:lnTo>
                  <a:pt x="778" y="6"/>
                </a:lnTo>
                <a:lnTo>
                  <a:pt x="758" y="2"/>
                </a:lnTo>
                <a:lnTo>
                  <a:pt x="736" y="2"/>
                </a:lnTo>
                <a:lnTo>
                  <a:pt x="716" y="6"/>
                </a:lnTo>
                <a:lnTo>
                  <a:pt x="696" y="14"/>
                </a:lnTo>
                <a:lnTo>
                  <a:pt x="696" y="1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cxnSp>
        <p:nvCxnSpPr>
          <p:cNvPr id="74" name="Straight Connector 73">
            <a:extLst>
              <a:ext uri="{FF2B5EF4-FFF2-40B4-BE49-F238E27FC236}">
                <a16:creationId xmlns:a16="http://schemas.microsoft.com/office/drawing/2014/main" id="{426A2322-4EE2-4DDA-8A98-15E5661BB1F8}"/>
              </a:ext>
            </a:extLst>
          </p:cNvPr>
          <p:cNvCxnSpPr>
            <a:cxnSpLocks/>
          </p:cNvCxnSpPr>
          <p:nvPr/>
        </p:nvCxnSpPr>
        <p:spPr>
          <a:xfrm>
            <a:off x="346822" y="3837472"/>
            <a:ext cx="5545978" cy="570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C73328A-A817-4E33-A17B-8873039006BE}"/>
              </a:ext>
            </a:extLst>
          </p:cNvPr>
          <p:cNvCxnSpPr>
            <a:cxnSpLocks/>
          </p:cNvCxnSpPr>
          <p:nvPr/>
        </p:nvCxnSpPr>
        <p:spPr>
          <a:xfrm>
            <a:off x="342866" y="2871844"/>
            <a:ext cx="5543584"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90247215-3C4B-4649-8192-78DF09FAD17F}"/>
              </a:ext>
            </a:extLst>
          </p:cNvPr>
          <p:cNvSpPr/>
          <p:nvPr/>
        </p:nvSpPr>
        <p:spPr bwMode="ltGray">
          <a:xfrm>
            <a:off x="4643234" y="2756904"/>
            <a:ext cx="228216" cy="22988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GB" sz="1050" b="0" dirty="0"/>
              <a:t>3</a:t>
            </a:r>
          </a:p>
        </p:txBody>
      </p:sp>
      <p:cxnSp>
        <p:nvCxnSpPr>
          <p:cNvPr id="77" name="Straight Connector 76">
            <a:extLst>
              <a:ext uri="{FF2B5EF4-FFF2-40B4-BE49-F238E27FC236}">
                <a16:creationId xmlns:a16="http://schemas.microsoft.com/office/drawing/2014/main" id="{2C86E7D6-1BA9-4585-998C-CF60F89DD270}"/>
              </a:ext>
            </a:extLst>
          </p:cNvPr>
          <p:cNvCxnSpPr>
            <a:cxnSpLocks/>
            <a:endCxn id="83" idx="2"/>
          </p:cNvCxnSpPr>
          <p:nvPr/>
        </p:nvCxnSpPr>
        <p:spPr>
          <a:xfrm>
            <a:off x="342866" y="4459470"/>
            <a:ext cx="3486919" cy="2988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B43DCC51-D7CC-4B54-B101-BE3BBF011D8C}"/>
              </a:ext>
            </a:extLst>
          </p:cNvPr>
          <p:cNvSpPr txBox="1"/>
          <p:nvPr/>
        </p:nvSpPr>
        <p:spPr>
          <a:xfrm>
            <a:off x="2766450" y="3732604"/>
            <a:ext cx="706722" cy="215444"/>
          </a:xfrm>
          <a:prstGeom prst="rect">
            <a:avLst/>
          </a:prstGeom>
          <a:solidFill>
            <a:schemeClr val="tx1">
              <a:lumMod val="20000"/>
              <a:lumOff val="80000"/>
            </a:schemeClr>
          </a:solidFill>
        </p:spPr>
        <p:txBody>
          <a:bodyPr wrap="square" lIns="0" tIns="0" rIns="0" bIns="0" rtlCol="0">
            <a:spAutoFit/>
          </a:bodyPr>
          <a:lstStyle/>
          <a:p>
            <a:pPr algn="ctr"/>
            <a:r>
              <a:rPr lang="en-GB" sz="1400" b="1" dirty="0"/>
              <a:t>23 days</a:t>
            </a:r>
          </a:p>
        </p:txBody>
      </p:sp>
      <p:sp>
        <p:nvSpPr>
          <p:cNvPr id="79" name="TextBox 78">
            <a:extLst>
              <a:ext uri="{FF2B5EF4-FFF2-40B4-BE49-F238E27FC236}">
                <a16:creationId xmlns:a16="http://schemas.microsoft.com/office/drawing/2014/main" id="{898172A1-89CF-41C6-8F8A-A9E2E772ABF8}"/>
              </a:ext>
            </a:extLst>
          </p:cNvPr>
          <p:cNvSpPr txBox="1"/>
          <p:nvPr/>
        </p:nvSpPr>
        <p:spPr>
          <a:xfrm>
            <a:off x="7641617" y="2803566"/>
            <a:ext cx="1115831" cy="615553"/>
          </a:xfrm>
          <a:prstGeom prst="rect">
            <a:avLst/>
          </a:prstGeom>
          <a:noFill/>
        </p:spPr>
        <p:txBody>
          <a:bodyPr wrap="square" lIns="0" tIns="0" rIns="0" bIns="0" rtlCol="0">
            <a:spAutoFit/>
          </a:bodyPr>
          <a:lstStyle/>
          <a:p>
            <a:pPr marL="177800" indent="-177800">
              <a:buFont typeface="Wingdings" panose="05000000000000000000" pitchFamily="2" charset="2"/>
              <a:buChar char="§"/>
            </a:pPr>
            <a:r>
              <a:rPr lang="en-GB" sz="800" dirty="0"/>
              <a:t>Information sought online</a:t>
            </a:r>
          </a:p>
          <a:p>
            <a:pPr marL="177800" indent="-177800">
              <a:buFont typeface="Wingdings" panose="05000000000000000000" pitchFamily="2" charset="2"/>
              <a:buChar char="§"/>
            </a:pPr>
            <a:r>
              <a:rPr lang="en-GB" sz="800" dirty="0"/>
              <a:t>Looked up account</a:t>
            </a:r>
          </a:p>
          <a:p>
            <a:pPr marL="177800" indent="-177800">
              <a:buFont typeface="Wingdings" panose="05000000000000000000" pitchFamily="2" charset="2"/>
              <a:buChar char="§"/>
            </a:pPr>
            <a:r>
              <a:rPr lang="en-GB" sz="800" dirty="0"/>
              <a:t>used a table t/smartphone</a:t>
            </a:r>
          </a:p>
        </p:txBody>
      </p:sp>
      <p:sp>
        <p:nvSpPr>
          <p:cNvPr id="80" name="Freeform 53">
            <a:extLst>
              <a:ext uri="{FF2B5EF4-FFF2-40B4-BE49-F238E27FC236}">
                <a16:creationId xmlns:a16="http://schemas.microsoft.com/office/drawing/2014/main" id="{AFD2CA5B-E977-4AD5-B92E-880A94A322FA}"/>
              </a:ext>
            </a:extLst>
          </p:cNvPr>
          <p:cNvSpPr>
            <a:spLocks noEditPoints="1"/>
          </p:cNvSpPr>
          <p:nvPr/>
        </p:nvSpPr>
        <p:spPr bwMode="auto">
          <a:xfrm>
            <a:off x="8060748" y="2366699"/>
            <a:ext cx="177226" cy="349882"/>
          </a:xfrm>
          <a:custGeom>
            <a:avLst/>
            <a:gdLst>
              <a:gd name="T0" fmla="*/ 218 w 255"/>
              <a:gd name="T1" fmla="*/ 152 h 536"/>
              <a:gd name="T2" fmla="*/ 137 w 255"/>
              <a:gd name="T3" fmla="*/ 120 h 536"/>
              <a:gd name="T4" fmla="*/ 137 w 255"/>
              <a:gd name="T5" fmla="*/ 94 h 536"/>
              <a:gd name="T6" fmla="*/ 144 w 255"/>
              <a:gd name="T7" fmla="*/ 75 h 536"/>
              <a:gd name="T8" fmla="*/ 162 w 255"/>
              <a:gd name="T9" fmla="*/ 69 h 536"/>
              <a:gd name="T10" fmla="*/ 204 w 255"/>
              <a:gd name="T11" fmla="*/ 26 h 536"/>
              <a:gd name="T12" fmla="*/ 204 w 255"/>
              <a:gd name="T13" fmla="*/ 0 h 536"/>
              <a:gd name="T14" fmla="*/ 187 w 255"/>
              <a:gd name="T15" fmla="*/ 0 h 536"/>
              <a:gd name="T16" fmla="*/ 187 w 255"/>
              <a:gd name="T17" fmla="*/ 26 h 536"/>
              <a:gd name="T18" fmla="*/ 184 w 255"/>
              <a:gd name="T19" fmla="*/ 40 h 536"/>
              <a:gd name="T20" fmla="*/ 162 w 255"/>
              <a:gd name="T21" fmla="*/ 52 h 536"/>
              <a:gd name="T22" fmla="*/ 132 w 255"/>
              <a:gd name="T23" fmla="*/ 63 h 536"/>
              <a:gd name="T24" fmla="*/ 119 w 255"/>
              <a:gd name="T25" fmla="*/ 94 h 536"/>
              <a:gd name="T26" fmla="*/ 119 w 255"/>
              <a:gd name="T27" fmla="*/ 120 h 536"/>
              <a:gd name="T28" fmla="*/ 0 w 255"/>
              <a:gd name="T29" fmla="*/ 239 h 536"/>
              <a:gd name="T30" fmla="*/ 0 w 255"/>
              <a:gd name="T31" fmla="*/ 417 h 536"/>
              <a:gd name="T32" fmla="*/ 39 w 255"/>
              <a:gd name="T33" fmla="*/ 501 h 536"/>
              <a:gd name="T34" fmla="*/ 128 w 255"/>
              <a:gd name="T35" fmla="*/ 536 h 536"/>
              <a:gd name="T36" fmla="*/ 255 w 255"/>
              <a:gd name="T37" fmla="*/ 417 h 536"/>
              <a:gd name="T38" fmla="*/ 255 w 255"/>
              <a:gd name="T39" fmla="*/ 239 h 536"/>
              <a:gd name="T40" fmla="*/ 218 w 255"/>
              <a:gd name="T41" fmla="*/ 152 h 536"/>
              <a:gd name="T42" fmla="*/ 128 w 255"/>
              <a:gd name="T43" fmla="*/ 213 h 536"/>
              <a:gd name="T44" fmla="*/ 111 w 255"/>
              <a:gd name="T45" fmla="*/ 196 h 536"/>
              <a:gd name="T46" fmla="*/ 128 w 255"/>
              <a:gd name="T47" fmla="*/ 179 h 536"/>
              <a:gd name="T48" fmla="*/ 145 w 255"/>
              <a:gd name="T49" fmla="*/ 196 h 536"/>
              <a:gd name="T50" fmla="*/ 128 w 255"/>
              <a:gd name="T51" fmla="*/ 21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5" h="536">
                <a:moveTo>
                  <a:pt x="218" y="152"/>
                </a:moveTo>
                <a:cubicBezTo>
                  <a:pt x="196" y="133"/>
                  <a:pt x="168" y="122"/>
                  <a:pt x="137" y="120"/>
                </a:cubicBezTo>
                <a:cubicBezTo>
                  <a:pt x="137" y="94"/>
                  <a:pt x="137" y="94"/>
                  <a:pt x="137" y="94"/>
                </a:cubicBezTo>
                <a:cubicBezTo>
                  <a:pt x="137" y="94"/>
                  <a:pt x="137" y="82"/>
                  <a:pt x="144" y="75"/>
                </a:cubicBezTo>
                <a:cubicBezTo>
                  <a:pt x="148" y="71"/>
                  <a:pt x="154" y="69"/>
                  <a:pt x="162" y="69"/>
                </a:cubicBezTo>
                <a:cubicBezTo>
                  <a:pt x="195" y="69"/>
                  <a:pt x="204" y="41"/>
                  <a:pt x="204" y="26"/>
                </a:cubicBezTo>
                <a:cubicBezTo>
                  <a:pt x="204" y="0"/>
                  <a:pt x="204" y="0"/>
                  <a:pt x="204" y="0"/>
                </a:cubicBezTo>
                <a:cubicBezTo>
                  <a:pt x="187" y="0"/>
                  <a:pt x="187" y="0"/>
                  <a:pt x="187" y="0"/>
                </a:cubicBezTo>
                <a:cubicBezTo>
                  <a:pt x="187" y="26"/>
                  <a:pt x="187" y="26"/>
                  <a:pt x="187" y="26"/>
                </a:cubicBezTo>
                <a:cubicBezTo>
                  <a:pt x="187" y="26"/>
                  <a:pt x="187" y="33"/>
                  <a:pt x="184" y="40"/>
                </a:cubicBezTo>
                <a:cubicBezTo>
                  <a:pt x="180" y="48"/>
                  <a:pt x="172" y="52"/>
                  <a:pt x="162" y="52"/>
                </a:cubicBezTo>
                <a:cubicBezTo>
                  <a:pt x="149" y="52"/>
                  <a:pt x="139" y="55"/>
                  <a:pt x="132" y="63"/>
                </a:cubicBezTo>
                <a:cubicBezTo>
                  <a:pt x="120" y="75"/>
                  <a:pt x="119" y="93"/>
                  <a:pt x="119" y="94"/>
                </a:cubicBezTo>
                <a:cubicBezTo>
                  <a:pt x="119" y="120"/>
                  <a:pt x="119" y="120"/>
                  <a:pt x="119" y="120"/>
                </a:cubicBezTo>
                <a:cubicBezTo>
                  <a:pt x="51" y="124"/>
                  <a:pt x="0" y="173"/>
                  <a:pt x="0" y="239"/>
                </a:cubicBezTo>
                <a:cubicBezTo>
                  <a:pt x="0" y="417"/>
                  <a:pt x="0" y="417"/>
                  <a:pt x="0" y="417"/>
                </a:cubicBezTo>
                <a:cubicBezTo>
                  <a:pt x="0" y="448"/>
                  <a:pt x="14" y="478"/>
                  <a:pt x="39" y="501"/>
                </a:cubicBezTo>
                <a:cubicBezTo>
                  <a:pt x="63" y="523"/>
                  <a:pt x="96" y="536"/>
                  <a:pt x="128" y="536"/>
                </a:cubicBezTo>
                <a:cubicBezTo>
                  <a:pt x="197" y="536"/>
                  <a:pt x="255" y="482"/>
                  <a:pt x="255" y="417"/>
                </a:cubicBezTo>
                <a:cubicBezTo>
                  <a:pt x="255" y="239"/>
                  <a:pt x="255" y="239"/>
                  <a:pt x="255" y="239"/>
                </a:cubicBezTo>
                <a:cubicBezTo>
                  <a:pt x="255" y="205"/>
                  <a:pt x="242" y="174"/>
                  <a:pt x="218" y="152"/>
                </a:cubicBezTo>
                <a:moveTo>
                  <a:pt x="128" y="213"/>
                </a:moveTo>
                <a:cubicBezTo>
                  <a:pt x="119" y="213"/>
                  <a:pt x="111" y="205"/>
                  <a:pt x="111" y="196"/>
                </a:cubicBezTo>
                <a:cubicBezTo>
                  <a:pt x="111" y="187"/>
                  <a:pt x="119" y="179"/>
                  <a:pt x="128" y="179"/>
                </a:cubicBezTo>
                <a:cubicBezTo>
                  <a:pt x="137" y="179"/>
                  <a:pt x="145" y="187"/>
                  <a:pt x="145" y="196"/>
                </a:cubicBezTo>
                <a:cubicBezTo>
                  <a:pt x="145" y="205"/>
                  <a:pt x="137" y="213"/>
                  <a:pt x="128" y="213"/>
                </a:cubicBezTo>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81" name="Freeform 105">
            <a:extLst>
              <a:ext uri="{FF2B5EF4-FFF2-40B4-BE49-F238E27FC236}">
                <a16:creationId xmlns:a16="http://schemas.microsoft.com/office/drawing/2014/main" id="{3764F446-5BD7-40A3-93BF-C8B31436D05B}"/>
              </a:ext>
            </a:extLst>
          </p:cNvPr>
          <p:cNvSpPr>
            <a:spLocks noChangeAspect="1" noEditPoints="1"/>
          </p:cNvSpPr>
          <p:nvPr/>
        </p:nvSpPr>
        <p:spPr bwMode="auto">
          <a:xfrm>
            <a:off x="6841184" y="2402148"/>
            <a:ext cx="311070" cy="311070"/>
          </a:xfrm>
          <a:custGeom>
            <a:avLst/>
            <a:gdLst>
              <a:gd name="T0" fmla="*/ 683 w 3832"/>
              <a:gd name="T1" fmla="*/ 0 h 3832"/>
              <a:gd name="T2" fmla="*/ 661 w 3832"/>
              <a:gd name="T3" fmla="*/ 4 h 3832"/>
              <a:gd name="T4" fmla="*/ 623 w 3832"/>
              <a:gd name="T5" fmla="*/ 20 h 3832"/>
              <a:gd name="T6" fmla="*/ 593 w 3832"/>
              <a:gd name="T7" fmla="*/ 50 h 3832"/>
              <a:gd name="T8" fmla="*/ 577 w 3832"/>
              <a:gd name="T9" fmla="*/ 88 h 3832"/>
              <a:gd name="T10" fmla="*/ 573 w 3832"/>
              <a:gd name="T11" fmla="*/ 578 h 3832"/>
              <a:gd name="T12" fmla="*/ 108 w 3832"/>
              <a:gd name="T13" fmla="*/ 578 h 3832"/>
              <a:gd name="T14" fmla="*/ 66 w 3832"/>
              <a:gd name="T15" fmla="*/ 588 h 3832"/>
              <a:gd name="T16" fmla="*/ 32 w 3832"/>
              <a:gd name="T17" fmla="*/ 610 h 3832"/>
              <a:gd name="T18" fmla="*/ 8 w 3832"/>
              <a:gd name="T19" fmla="*/ 646 h 3832"/>
              <a:gd name="T20" fmla="*/ 0 w 3832"/>
              <a:gd name="T21" fmla="*/ 688 h 3832"/>
              <a:gd name="T22" fmla="*/ 0 w 3832"/>
              <a:gd name="T23" fmla="*/ 2932 h 3832"/>
              <a:gd name="T24" fmla="*/ 8 w 3832"/>
              <a:gd name="T25" fmla="*/ 2974 h 3832"/>
              <a:gd name="T26" fmla="*/ 32 w 3832"/>
              <a:gd name="T27" fmla="*/ 3010 h 3832"/>
              <a:gd name="T28" fmla="*/ 66 w 3832"/>
              <a:gd name="T29" fmla="*/ 3032 h 3832"/>
              <a:gd name="T30" fmla="*/ 108 w 3832"/>
              <a:gd name="T31" fmla="*/ 3042 h 3832"/>
              <a:gd name="T32" fmla="*/ 581 w 3832"/>
              <a:gd name="T33" fmla="*/ 3722 h 3832"/>
              <a:gd name="T34" fmla="*/ 581 w 3832"/>
              <a:gd name="T35" fmla="*/ 3738 h 3832"/>
              <a:gd name="T36" fmla="*/ 591 w 3832"/>
              <a:gd name="T37" fmla="*/ 3768 h 3832"/>
              <a:gd name="T38" fmla="*/ 607 w 3832"/>
              <a:gd name="T39" fmla="*/ 3792 h 3832"/>
              <a:gd name="T40" fmla="*/ 631 w 3832"/>
              <a:gd name="T41" fmla="*/ 3814 h 3832"/>
              <a:gd name="T42" fmla="*/ 643 w 3832"/>
              <a:gd name="T43" fmla="*/ 3820 h 3832"/>
              <a:gd name="T44" fmla="*/ 667 w 3832"/>
              <a:gd name="T45" fmla="*/ 3828 h 3832"/>
              <a:gd name="T46" fmla="*/ 691 w 3832"/>
              <a:gd name="T47" fmla="*/ 3832 h 3832"/>
              <a:gd name="T48" fmla="*/ 709 w 3832"/>
              <a:gd name="T49" fmla="*/ 3830 h 3832"/>
              <a:gd name="T50" fmla="*/ 745 w 3832"/>
              <a:gd name="T51" fmla="*/ 3816 h 3832"/>
              <a:gd name="T52" fmla="*/ 1676 w 3832"/>
              <a:gd name="T53" fmla="*/ 3042 h 3832"/>
              <a:gd name="T54" fmla="*/ 3147 w 3832"/>
              <a:gd name="T55" fmla="*/ 3042 h 3832"/>
              <a:gd name="T56" fmla="*/ 3189 w 3832"/>
              <a:gd name="T57" fmla="*/ 3032 h 3832"/>
              <a:gd name="T58" fmla="*/ 3225 w 3832"/>
              <a:gd name="T59" fmla="*/ 3010 h 3832"/>
              <a:gd name="T60" fmla="*/ 3247 w 3832"/>
              <a:gd name="T61" fmla="*/ 2974 h 3832"/>
              <a:gd name="T62" fmla="*/ 3257 w 3832"/>
              <a:gd name="T63" fmla="*/ 2932 h 3832"/>
              <a:gd name="T64" fmla="*/ 3722 w 3832"/>
              <a:gd name="T65" fmla="*/ 2465 h 3832"/>
              <a:gd name="T66" fmla="*/ 3744 w 3832"/>
              <a:gd name="T67" fmla="*/ 2461 h 3832"/>
              <a:gd name="T68" fmla="*/ 3782 w 3832"/>
              <a:gd name="T69" fmla="*/ 2445 h 3832"/>
              <a:gd name="T70" fmla="*/ 3812 w 3832"/>
              <a:gd name="T71" fmla="*/ 2415 h 3832"/>
              <a:gd name="T72" fmla="*/ 3828 w 3832"/>
              <a:gd name="T73" fmla="*/ 2377 h 3832"/>
              <a:gd name="T74" fmla="*/ 3832 w 3832"/>
              <a:gd name="T75" fmla="*/ 110 h 3832"/>
              <a:gd name="T76" fmla="*/ 3828 w 3832"/>
              <a:gd name="T77" fmla="*/ 88 h 3832"/>
              <a:gd name="T78" fmla="*/ 3812 w 3832"/>
              <a:gd name="T79" fmla="*/ 50 h 3832"/>
              <a:gd name="T80" fmla="*/ 3782 w 3832"/>
              <a:gd name="T81" fmla="*/ 20 h 3832"/>
              <a:gd name="T82" fmla="*/ 3744 w 3832"/>
              <a:gd name="T83" fmla="*/ 4 h 3832"/>
              <a:gd name="T84" fmla="*/ 3722 w 3832"/>
              <a:gd name="T85" fmla="*/ 0 h 3832"/>
              <a:gd name="T86" fmla="*/ 1636 w 3832"/>
              <a:gd name="T87" fmla="*/ 2823 h 3832"/>
              <a:gd name="T88" fmla="*/ 1616 w 3832"/>
              <a:gd name="T89" fmla="*/ 2825 h 3832"/>
              <a:gd name="T90" fmla="*/ 1582 w 3832"/>
              <a:gd name="T91" fmla="*/ 2839 h 3832"/>
              <a:gd name="T92" fmla="*/ 799 w 3832"/>
              <a:gd name="T93" fmla="*/ 3488 h 3832"/>
              <a:gd name="T94" fmla="*/ 799 w 3832"/>
              <a:gd name="T95" fmla="*/ 2932 h 3832"/>
              <a:gd name="T96" fmla="*/ 791 w 3832"/>
              <a:gd name="T97" fmla="*/ 2890 h 3832"/>
              <a:gd name="T98" fmla="*/ 767 w 3832"/>
              <a:gd name="T99" fmla="*/ 2855 h 3832"/>
              <a:gd name="T100" fmla="*/ 733 w 3832"/>
              <a:gd name="T101" fmla="*/ 2833 h 3832"/>
              <a:gd name="T102" fmla="*/ 691 w 3832"/>
              <a:gd name="T103" fmla="*/ 2823 h 3832"/>
              <a:gd name="T104" fmla="*/ 218 w 3832"/>
              <a:gd name="T105" fmla="*/ 798 h 3832"/>
              <a:gd name="T106" fmla="*/ 3037 w 3832"/>
              <a:gd name="T107" fmla="*/ 2823 h 3832"/>
              <a:gd name="T108" fmla="*/ 3257 w 3832"/>
              <a:gd name="T109" fmla="*/ 2245 h 3832"/>
              <a:gd name="T110" fmla="*/ 3257 w 3832"/>
              <a:gd name="T111" fmla="*/ 688 h 3832"/>
              <a:gd name="T112" fmla="*/ 3247 w 3832"/>
              <a:gd name="T113" fmla="*/ 646 h 3832"/>
              <a:gd name="T114" fmla="*/ 3225 w 3832"/>
              <a:gd name="T115" fmla="*/ 610 h 3832"/>
              <a:gd name="T116" fmla="*/ 3189 w 3832"/>
              <a:gd name="T117" fmla="*/ 588 h 3832"/>
              <a:gd name="T118" fmla="*/ 3147 w 3832"/>
              <a:gd name="T119" fmla="*/ 578 h 3832"/>
              <a:gd name="T120" fmla="*/ 793 w 3832"/>
              <a:gd name="T121" fmla="*/ 220 h 3832"/>
              <a:gd name="T122" fmla="*/ 3612 w 3832"/>
              <a:gd name="T123" fmla="*/ 2245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2" h="3832">
                <a:moveTo>
                  <a:pt x="3722" y="0"/>
                </a:moveTo>
                <a:lnTo>
                  <a:pt x="683" y="0"/>
                </a:lnTo>
                <a:lnTo>
                  <a:pt x="683" y="0"/>
                </a:lnTo>
                <a:lnTo>
                  <a:pt x="661" y="4"/>
                </a:lnTo>
                <a:lnTo>
                  <a:pt x="641" y="10"/>
                </a:lnTo>
                <a:lnTo>
                  <a:pt x="623" y="20"/>
                </a:lnTo>
                <a:lnTo>
                  <a:pt x="607" y="32"/>
                </a:lnTo>
                <a:lnTo>
                  <a:pt x="593" y="50"/>
                </a:lnTo>
                <a:lnTo>
                  <a:pt x="583" y="68"/>
                </a:lnTo>
                <a:lnTo>
                  <a:pt x="577" y="88"/>
                </a:lnTo>
                <a:lnTo>
                  <a:pt x="573" y="110"/>
                </a:lnTo>
                <a:lnTo>
                  <a:pt x="573" y="578"/>
                </a:lnTo>
                <a:lnTo>
                  <a:pt x="108" y="578"/>
                </a:lnTo>
                <a:lnTo>
                  <a:pt x="108" y="578"/>
                </a:lnTo>
                <a:lnTo>
                  <a:pt x="86" y="580"/>
                </a:lnTo>
                <a:lnTo>
                  <a:pt x="66" y="588"/>
                </a:lnTo>
                <a:lnTo>
                  <a:pt x="48" y="598"/>
                </a:lnTo>
                <a:lnTo>
                  <a:pt x="32" y="610"/>
                </a:lnTo>
                <a:lnTo>
                  <a:pt x="18" y="628"/>
                </a:lnTo>
                <a:lnTo>
                  <a:pt x="8" y="646"/>
                </a:lnTo>
                <a:lnTo>
                  <a:pt x="2" y="666"/>
                </a:lnTo>
                <a:lnTo>
                  <a:pt x="0" y="688"/>
                </a:lnTo>
                <a:lnTo>
                  <a:pt x="0" y="2932"/>
                </a:lnTo>
                <a:lnTo>
                  <a:pt x="0" y="2932"/>
                </a:lnTo>
                <a:lnTo>
                  <a:pt x="2" y="2954"/>
                </a:lnTo>
                <a:lnTo>
                  <a:pt x="8" y="2974"/>
                </a:lnTo>
                <a:lnTo>
                  <a:pt x="18" y="2992"/>
                </a:lnTo>
                <a:lnTo>
                  <a:pt x="32" y="3010"/>
                </a:lnTo>
                <a:lnTo>
                  <a:pt x="48" y="3022"/>
                </a:lnTo>
                <a:lnTo>
                  <a:pt x="66" y="3032"/>
                </a:lnTo>
                <a:lnTo>
                  <a:pt x="86" y="3038"/>
                </a:lnTo>
                <a:lnTo>
                  <a:pt x="108" y="3042"/>
                </a:lnTo>
                <a:lnTo>
                  <a:pt x="581" y="3042"/>
                </a:lnTo>
                <a:lnTo>
                  <a:pt x="581" y="3722"/>
                </a:lnTo>
                <a:lnTo>
                  <a:pt x="581" y="3722"/>
                </a:lnTo>
                <a:lnTo>
                  <a:pt x="581" y="3738"/>
                </a:lnTo>
                <a:lnTo>
                  <a:pt x="585" y="3752"/>
                </a:lnTo>
                <a:lnTo>
                  <a:pt x="591" y="3768"/>
                </a:lnTo>
                <a:lnTo>
                  <a:pt x="597" y="3780"/>
                </a:lnTo>
                <a:lnTo>
                  <a:pt x="607" y="3792"/>
                </a:lnTo>
                <a:lnTo>
                  <a:pt x="617" y="3804"/>
                </a:lnTo>
                <a:lnTo>
                  <a:pt x="631" y="3814"/>
                </a:lnTo>
                <a:lnTo>
                  <a:pt x="643" y="3820"/>
                </a:lnTo>
                <a:lnTo>
                  <a:pt x="643" y="3820"/>
                </a:lnTo>
                <a:lnTo>
                  <a:pt x="655" y="3826"/>
                </a:lnTo>
                <a:lnTo>
                  <a:pt x="667" y="3828"/>
                </a:lnTo>
                <a:lnTo>
                  <a:pt x="679" y="3830"/>
                </a:lnTo>
                <a:lnTo>
                  <a:pt x="691" y="3832"/>
                </a:lnTo>
                <a:lnTo>
                  <a:pt x="691" y="3832"/>
                </a:lnTo>
                <a:lnTo>
                  <a:pt x="709" y="3830"/>
                </a:lnTo>
                <a:lnTo>
                  <a:pt x="727" y="3824"/>
                </a:lnTo>
                <a:lnTo>
                  <a:pt x="745" y="3816"/>
                </a:lnTo>
                <a:lnTo>
                  <a:pt x="761" y="3806"/>
                </a:lnTo>
                <a:lnTo>
                  <a:pt x="1676" y="3042"/>
                </a:lnTo>
                <a:lnTo>
                  <a:pt x="3147" y="3042"/>
                </a:lnTo>
                <a:lnTo>
                  <a:pt x="3147" y="3042"/>
                </a:lnTo>
                <a:lnTo>
                  <a:pt x="3169" y="3038"/>
                </a:lnTo>
                <a:lnTo>
                  <a:pt x="3189" y="3032"/>
                </a:lnTo>
                <a:lnTo>
                  <a:pt x="3209" y="3022"/>
                </a:lnTo>
                <a:lnTo>
                  <a:pt x="3225" y="3010"/>
                </a:lnTo>
                <a:lnTo>
                  <a:pt x="3237" y="2992"/>
                </a:lnTo>
                <a:lnTo>
                  <a:pt x="3247" y="2974"/>
                </a:lnTo>
                <a:lnTo>
                  <a:pt x="3255" y="2954"/>
                </a:lnTo>
                <a:lnTo>
                  <a:pt x="3257" y="2932"/>
                </a:lnTo>
                <a:lnTo>
                  <a:pt x="3257" y="2465"/>
                </a:lnTo>
                <a:lnTo>
                  <a:pt x="3722" y="2465"/>
                </a:lnTo>
                <a:lnTo>
                  <a:pt x="3722" y="2465"/>
                </a:lnTo>
                <a:lnTo>
                  <a:pt x="3744" y="2461"/>
                </a:lnTo>
                <a:lnTo>
                  <a:pt x="3764" y="2455"/>
                </a:lnTo>
                <a:lnTo>
                  <a:pt x="3782" y="2445"/>
                </a:lnTo>
                <a:lnTo>
                  <a:pt x="3800" y="2433"/>
                </a:lnTo>
                <a:lnTo>
                  <a:pt x="3812" y="2415"/>
                </a:lnTo>
                <a:lnTo>
                  <a:pt x="3822" y="2397"/>
                </a:lnTo>
                <a:lnTo>
                  <a:pt x="3828" y="2377"/>
                </a:lnTo>
                <a:lnTo>
                  <a:pt x="3832" y="2355"/>
                </a:lnTo>
                <a:lnTo>
                  <a:pt x="3832" y="110"/>
                </a:lnTo>
                <a:lnTo>
                  <a:pt x="3832" y="110"/>
                </a:lnTo>
                <a:lnTo>
                  <a:pt x="3828" y="88"/>
                </a:lnTo>
                <a:lnTo>
                  <a:pt x="3822" y="68"/>
                </a:lnTo>
                <a:lnTo>
                  <a:pt x="3812" y="50"/>
                </a:lnTo>
                <a:lnTo>
                  <a:pt x="3800" y="32"/>
                </a:lnTo>
                <a:lnTo>
                  <a:pt x="3782" y="20"/>
                </a:lnTo>
                <a:lnTo>
                  <a:pt x="3764" y="10"/>
                </a:lnTo>
                <a:lnTo>
                  <a:pt x="3744" y="4"/>
                </a:lnTo>
                <a:lnTo>
                  <a:pt x="3722" y="0"/>
                </a:lnTo>
                <a:lnTo>
                  <a:pt x="3722" y="0"/>
                </a:lnTo>
                <a:close/>
                <a:moveTo>
                  <a:pt x="3037" y="2823"/>
                </a:moveTo>
                <a:lnTo>
                  <a:pt x="1636" y="2823"/>
                </a:lnTo>
                <a:lnTo>
                  <a:pt x="1636" y="2823"/>
                </a:lnTo>
                <a:lnTo>
                  <a:pt x="1616" y="2825"/>
                </a:lnTo>
                <a:lnTo>
                  <a:pt x="1598" y="2831"/>
                </a:lnTo>
                <a:lnTo>
                  <a:pt x="1582" y="2839"/>
                </a:lnTo>
                <a:lnTo>
                  <a:pt x="1566" y="2849"/>
                </a:lnTo>
                <a:lnTo>
                  <a:pt x="799" y="3488"/>
                </a:lnTo>
                <a:lnTo>
                  <a:pt x="799" y="2932"/>
                </a:lnTo>
                <a:lnTo>
                  <a:pt x="799" y="2932"/>
                </a:lnTo>
                <a:lnTo>
                  <a:pt x="797" y="2910"/>
                </a:lnTo>
                <a:lnTo>
                  <a:pt x="791" y="2890"/>
                </a:lnTo>
                <a:lnTo>
                  <a:pt x="781" y="2871"/>
                </a:lnTo>
                <a:lnTo>
                  <a:pt x="767" y="2855"/>
                </a:lnTo>
                <a:lnTo>
                  <a:pt x="751" y="2843"/>
                </a:lnTo>
                <a:lnTo>
                  <a:pt x="733" y="2833"/>
                </a:lnTo>
                <a:lnTo>
                  <a:pt x="713" y="2825"/>
                </a:lnTo>
                <a:lnTo>
                  <a:pt x="691" y="2823"/>
                </a:lnTo>
                <a:lnTo>
                  <a:pt x="218" y="2823"/>
                </a:lnTo>
                <a:lnTo>
                  <a:pt x="218" y="798"/>
                </a:lnTo>
                <a:lnTo>
                  <a:pt x="3037" y="798"/>
                </a:lnTo>
                <a:lnTo>
                  <a:pt x="3037" y="2823"/>
                </a:lnTo>
                <a:close/>
                <a:moveTo>
                  <a:pt x="3612" y="2245"/>
                </a:moveTo>
                <a:lnTo>
                  <a:pt x="3257" y="2245"/>
                </a:lnTo>
                <a:lnTo>
                  <a:pt x="3257" y="688"/>
                </a:lnTo>
                <a:lnTo>
                  <a:pt x="3257" y="688"/>
                </a:lnTo>
                <a:lnTo>
                  <a:pt x="3255" y="666"/>
                </a:lnTo>
                <a:lnTo>
                  <a:pt x="3247" y="646"/>
                </a:lnTo>
                <a:lnTo>
                  <a:pt x="3237" y="628"/>
                </a:lnTo>
                <a:lnTo>
                  <a:pt x="3225" y="610"/>
                </a:lnTo>
                <a:lnTo>
                  <a:pt x="3209" y="598"/>
                </a:lnTo>
                <a:lnTo>
                  <a:pt x="3189" y="588"/>
                </a:lnTo>
                <a:lnTo>
                  <a:pt x="3169" y="580"/>
                </a:lnTo>
                <a:lnTo>
                  <a:pt x="3147" y="578"/>
                </a:lnTo>
                <a:lnTo>
                  <a:pt x="793" y="578"/>
                </a:lnTo>
                <a:lnTo>
                  <a:pt x="793" y="220"/>
                </a:lnTo>
                <a:lnTo>
                  <a:pt x="3612" y="220"/>
                </a:lnTo>
                <a:lnTo>
                  <a:pt x="3612" y="224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2" name="TextBox 81">
            <a:extLst>
              <a:ext uri="{FF2B5EF4-FFF2-40B4-BE49-F238E27FC236}">
                <a16:creationId xmlns:a16="http://schemas.microsoft.com/office/drawing/2014/main" id="{C24BD973-F95A-42E6-ACE6-D1DB84712CB9}"/>
              </a:ext>
            </a:extLst>
          </p:cNvPr>
          <p:cNvSpPr txBox="1"/>
          <p:nvPr/>
        </p:nvSpPr>
        <p:spPr>
          <a:xfrm>
            <a:off x="6625290" y="2819609"/>
            <a:ext cx="779781" cy="530915"/>
          </a:xfrm>
          <a:prstGeom prst="rect">
            <a:avLst/>
          </a:prstGeom>
          <a:noFill/>
        </p:spPr>
        <p:txBody>
          <a:bodyPr wrap="square" lIns="0" tIns="0" rIns="0" bIns="0" rtlCol="0">
            <a:spAutoFit/>
          </a:bodyPr>
          <a:lstStyle/>
          <a:p>
            <a:pPr marL="177800" indent="-177800">
              <a:spcAft>
                <a:spcPts val="300"/>
              </a:spcAft>
              <a:buFont typeface="Wingdings" panose="05000000000000000000" pitchFamily="2" charset="2"/>
              <a:buChar char="§"/>
            </a:pPr>
            <a:r>
              <a:rPr lang="en-GB" sz="800" dirty="0"/>
              <a:t>Discussed with someone</a:t>
            </a:r>
          </a:p>
          <a:p>
            <a:pPr marL="177800" indent="-177800">
              <a:spcAft>
                <a:spcPts val="300"/>
              </a:spcAft>
              <a:buFont typeface="Wingdings" panose="05000000000000000000" pitchFamily="2" charset="2"/>
              <a:buChar char="§"/>
            </a:pPr>
            <a:endParaRPr lang="en-GB" sz="800" dirty="0"/>
          </a:p>
        </p:txBody>
      </p:sp>
      <p:sp>
        <p:nvSpPr>
          <p:cNvPr id="83" name="Oval 82">
            <a:extLst>
              <a:ext uri="{FF2B5EF4-FFF2-40B4-BE49-F238E27FC236}">
                <a16:creationId xmlns:a16="http://schemas.microsoft.com/office/drawing/2014/main" id="{66C0EF87-0652-41D4-9742-DC2039B22A75}"/>
              </a:ext>
            </a:extLst>
          </p:cNvPr>
          <p:cNvSpPr/>
          <p:nvPr/>
        </p:nvSpPr>
        <p:spPr bwMode="ltGray">
          <a:xfrm>
            <a:off x="3829785" y="4378871"/>
            <a:ext cx="219600" cy="220957"/>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GB" sz="1050" b="0" dirty="0"/>
              <a:t>4</a:t>
            </a:r>
          </a:p>
        </p:txBody>
      </p:sp>
      <p:sp>
        <p:nvSpPr>
          <p:cNvPr id="84" name="Oval 83">
            <a:extLst>
              <a:ext uri="{FF2B5EF4-FFF2-40B4-BE49-F238E27FC236}">
                <a16:creationId xmlns:a16="http://schemas.microsoft.com/office/drawing/2014/main" id="{9FDC5183-2BCE-46D5-A935-7929D8B2F5A8}"/>
              </a:ext>
            </a:extLst>
          </p:cNvPr>
          <p:cNvSpPr/>
          <p:nvPr/>
        </p:nvSpPr>
        <p:spPr bwMode="ltGray">
          <a:xfrm>
            <a:off x="1423763" y="2761366"/>
            <a:ext cx="219600" cy="220957"/>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GB" sz="1050" b="0" dirty="0"/>
              <a:t>2</a:t>
            </a:r>
          </a:p>
        </p:txBody>
      </p:sp>
      <p:cxnSp>
        <p:nvCxnSpPr>
          <p:cNvPr id="85" name="Straight Connector 84">
            <a:extLst>
              <a:ext uri="{FF2B5EF4-FFF2-40B4-BE49-F238E27FC236}">
                <a16:creationId xmlns:a16="http://schemas.microsoft.com/office/drawing/2014/main" id="{A8FF04D4-B160-40B1-928F-3F8FE6766AB0}"/>
              </a:ext>
            </a:extLst>
          </p:cNvPr>
          <p:cNvCxnSpPr>
            <a:cxnSpLocks/>
          </p:cNvCxnSpPr>
          <p:nvPr/>
        </p:nvCxnSpPr>
        <p:spPr>
          <a:xfrm>
            <a:off x="9241946" y="5141852"/>
            <a:ext cx="2436994" cy="0"/>
          </a:xfrm>
          <a:prstGeom prst="line">
            <a:avLst/>
          </a:prstGeom>
          <a:ln w="19050">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graphicFrame>
        <p:nvGraphicFramePr>
          <p:cNvPr id="86" name="Content Placeholder 5">
            <a:extLst>
              <a:ext uri="{FF2B5EF4-FFF2-40B4-BE49-F238E27FC236}">
                <a16:creationId xmlns:a16="http://schemas.microsoft.com/office/drawing/2014/main" id="{AD8D8538-A9AE-4958-86DA-BE7E24A561BC}"/>
              </a:ext>
            </a:extLst>
          </p:cNvPr>
          <p:cNvGraphicFramePr>
            <a:graphicFrameLocks/>
          </p:cNvGraphicFramePr>
          <p:nvPr>
            <p:custDataLst>
              <p:tags r:id="rId2"/>
            </p:custDataLst>
            <p:extLst>
              <p:ext uri="{D42A27DB-BD31-4B8C-83A1-F6EECF244321}">
                <p14:modId xmlns:p14="http://schemas.microsoft.com/office/powerpoint/2010/main" val="4149949959"/>
              </p:ext>
            </p:extLst>
          </p:nvPr>
        </p:nvGraphicFramePr>
        <p:xfrm>
          <a:off x="9067940" y="5570413"/>
          <a:ext cx="2804213" cy="1076346"/>
        </p:xfrm>
        <a:graphic>
          <a:graphicData uri="http://schemas.openxmlformats.org/drawingml/2006/chart">
            <c:chart xmlns:c="http://schemas.openxmlformats.org/drawingml/2006/chart" xmlns:r="http://schemas.openxmlformats.org/officeDocument/2006/relationships" r:id="rId5"/>
          </a:graphicData>
        </a:graphic>
      </p:graphicFrame>
      <p:sp>
        <p:nvSpPr>
          <p:cNvPr id="87" name="Rectangle 86">
            <a:extLst>
              <a:ext uri="{FF2B5EF4-FFF2-40B4-BE49-F238E27FC236}">
                <a16:creationId xmlns:a16="http://schemas.microsoft.com/office/drawing/2014/main" id="{7DFCCF80-2FB6-4C55-B614-7D9321F2F09D}"/>
              </a:ext>
            </a:extLst>
          </p:cNvPr>
          <p:cNvSpPr/>
          <p:nvPr/>
        </p:nvSpPr>
        <p:spPr>
          <a:xfrm>
            <a:off x="8900124" y="6030251"/>
            <a:ext cx="812299" cy="461665"/>
          </a:xfrm>
          <a:prstGeom prst="rect">
            <a:avLst/>
          </a:prstGeom>
        </p:spPr>
        <p:txBody>
          <a:bodyPr wrap="square" lIns="0" tIns="0" rIns="0" bIns="0">
            <a:spAutoFit/>
          </a:bodyPr>
          <a:lstStyle/>
          <a:p>
            <a:pPr algn="ctr"/>
            <a:r>
              <a:rPr lang="en-GB" sz="1000" dirty="0"/>
              <a:t>Immediate physical</a:t>
            </a:r>
          </a:p>
          <a:p>
            <a:pPr algn="ctr"/>
            <a:r>
              <a:rPr lang="en-GB" sz="1000" dirty="0"/>
              <a:t>actions</a:t>
            </a:r>
          </a:p>
        </p:txBody>
      </p:sp>
      <p:sp>
        <p:nvSpPr>
          <p:cNvPr id="88" name="Rectangle 87">
            <a:extLst>
              <a:ext uri="{FF2B5EF4-FFF2-40B4-BE49-F238E27FC236}">
                <a16:creationId xmlns:a16="http://schemas.microsoft.com/office/drawing/2014/main" id="{D5CFA4CB-E131-4CCF-838F-B5E674FBF27A}"/>
              </a:ext>
            </a:extLst>
          </p:cNvPr>
          <p:cNvSpPr/>
          <p:nvPr/>
        </p:nvSpPr>
        <p:spPr>
          <a:xfrm>
            <a:off x="9535145" y="6043834"/>
            <a:ext cx="864290" cy="461665"/>
          </a:xfrm>
          <a:prstGeom prst="rect">
            <a:avLst/>
          </a:prstGeom>
        </p:spPr>
        <p:txBody>
          <a:bodyPr wrap="square" lIns="0" tIns="0" rIns="0" bIns="0">
            <a:spAutoFit/>
          </a:bodyPr>
          <a:lstStyle/>
          <a:p>
            <a:pPr algn="ctr"/>
            <a:r>
              <a:rPr lang="en-GB" sz="1000" dirty="0"/>
              <a:t>Follow-up physical actions</a:t>
            </a:r>
          </a:p>
        </p:txBody>
      </p:sp>
      <p:sp>
        <p:nvSpPr>
          <p:cNvPr id="89" name="Rectangle 88">
            <a:extLst>
              <a:ext uri="{FF2B5EF4-FFF2-40B4-BE49-F238E27FC236}">
                <a16:creationId xmlns:a16="http://schemas.microsoft.com/office/drawing/2014/main" id="{4F1C5100-D419-4B76-9644-C25B0DD83765}"/>
              </a:ext>
            </a:extLst>
          </p:cNvPr>
          <p:cNvSpPr/>
          <p:nvPr/>
        </p:nvSpPr>
        <p:spPr>
          <a:xfrm>
            <a:off x="10468676" y="5188205"/>
            <a:ext cx="871046" cy="461665"/>
          </a:xfrm>
          <a:prstGeom prst="rect">
            <a:avLst/>
          </a:prstGeom>
        </p:spPr>
        <p:txBody>
          <a:bodyPr wrap="square" lIns="0" tIns="0" rIns="0" bIns="0">
            <a:spAutoFit/>
          </a:bodyPr>
          <a:lstStyle/>
          <a:p>
            <a:pPr algn="ctr"/>
            <a:r>
              <a:rPr lang="en-GB" sz="1000" dirty="0"/>
              <a:t>Follow-up commercial actions</a:t>
            </a:r>
          </a:p>
        </p:txBody>
      </p:sp>
      <p:sp>
        <p:nvSpPr>
          <p:cNvPr id="90" name="Rectangle 89">
            <a:extLst>
              <a:ext uri="{FF2B5EF4-FFF2-40B4-BE49-F238E27FC236}">
                <a16:creationId xmlns:a16="http://schemas.microsoft.com/office/drawing/2014/main" id="{A167C26E-DD4F-49C8-9A31-30DC9B40A570}"/>
              </a:ext>
            </a:extLst>
          </p:cNvPr>
          <p:cNvSpPr/>
          <p:nvPr/>
        </p:nvSpPr>
        <p:spPr>
          <a:xfrm>
            <a:off x="9222111" y="5172471"/>
            <a:ext cx="812299" cy="461665"/>
          </a:xfrm>
          <a:prstGeom prst="rect">
            <a:avLst/>
          </a:prstGeom>
        </p:spPr>
        <p:txBody>
          <a:bodyPr wrap="square" lIns="0" tIns="0" rIns="0" bIns="0">
            <a:spAutoFit/>
          </a:bodyPr>
          <a:lstStyle/>
          <a:p>
            <a:pPr algn="ctr"/>
            <a:r>
              <a:rPr lang="en-GB" sz="1000" dirty="0"/>
              <a:t>Immediate Commercial</a:t>
            </a:r>
          </a:p>
          <a:p>
            <a:pPr algn="ctr"/>
            <a:r>
              <a:rPr lang="en-GB" sz="1000" dirty="0"/>
              <a:t>actions</a:t>
            </a:r>
          </a:p>
        </p:txBody>
      </p:sp>
      <p:sp>
        <p:nvSpPr>
          <p:cNvPr id="91" name="Freeform 53">
            <a:extLst>
              <a:ext uri="{FF2B5EF4-FFF2-40B4-BE49-F238E27FC236}">
                <a16:creationId xmlns:a16="http://schemas.microsoft.com/office/drawing/2014/main" id="{4D9B7245-69EC-4C7B-8B2B-5794C69BC7C9}"/>
              </a:ext>
            </a:extLst>
          </p:cNvPr>
          <p:cNvSpPr>
            <a:spLocks noChangeAspect="1" noEditPoints="1"/>
          </p:cNvSpPr>
          <p:nvPr/>
        </p:nvSpPr>
        <p:spPr bwMode="auto">
          <a:xfrm>
            <a:off x="1177525" y="3043859"/>
            <a:ext cx="129503" cy="252000"/>
          </a:xfrm>
          <a:custGeom>
            <a:avLst/>
            <a:gdLst>
              <a:gd name="T0" fmla="*/ 218 w 255"/>
              <a:gd name="T1" fmla="*/ 152 h 536"/>
              <a:gd name="T2" fmla="*/ 137 w 255"/>
              <a:gd name="T3" fmla="*/ 120 h 536"/>
              <a:gd name="T4" fmla="*/ 137 w 255"/>
              <a:gd name="T5" fmla="*/ 94 h 536"/>
              <a:gd name="T6" fmla="*/ 144 w 255"/>
              <a:gd name="T7" fmla="*/ 75 h 536"/>
              <a:gd name="T8" fmla="*/ 162 w 255"/>
              <a:gd name="T9" fmla="*/ 69 h 536"/>
              <a:gd name="T10" fmla="*/ 204 w 255"/>
              <a:gd name="T11" fmla="*/ 26 h 536"/>
              <a:gd name="T12" fmla="*/ 204 w 255"/>
              <a:gd name="T13" fmla="*/ 0 h 536"/>
              <a:gd name="T14" fmla="*/ 187 w 255"/>
              <a:gd name="T15" fmla="*/ 0 h 536"/>
              <a:gd name="T16" fmla="*/ 187 w 255"/>
              <a:gd name="T17" fmla="*/ 26 h 536"/>
              <a:gd name="T18" fmla="*/ 184 w 255"/>
              <a:gd name="T19" fmla="*/ 40 h 536"/>
              <a:gd name="T20" fmla="*/ 162 w 255"/>
              <a:gd name="T21" fmla="*/ 52 h 536"/>
              <a:gd name="T22" fmla="*/ 132 w 255"/>
              <a:gd name="T23" fmla="*/ 63 h 536"/>
              <a:gd name="T24" fmla="*/ 119 w 255"/>
              <a:gd name="T25" fmla="*/ 94 h 536"/>
              <a:gd name="T26" fmla="*/ 119 w 255"/>
              <a:gd name="T27" fmla="*/ 120 h 536"/>
              <a:gd name="T28" fmla="*/ 0 w 255"/>
              <a:gd name="T29" fmla="*/ 239 h 536"/>
              <a:gd name="T30" fmla="*/ 0 w 255"/>
              <a:gd name="T31" fmla="*/ 417 h 536"/>
              <a:gd name="T32" fmla="*/ 39 w 255"/>
              <a:gd name="T33" fmla="*/ 501 h 536"/>
              <a:gd name="T34" fmla="*/ 128 w 255"/>
              <a:gd name="T35" fmla="*/ 536 h 536"/>
              <a:gd name="T36" fmla="*/ 255 w 255"/>
              <a:gd name="T37" fmla="*/ 417 h 536"/>
              <a:gd name="T38" fmla="*/ 255 w 255"/>
              <a:gd name="T39" fmla="*/ 239 h 536"/>
              <a:gd name="T40" fmla="*/ 218 w 255"/>
              <a:gd name="T41" fmla="*/ 152 h 536"/>
              <a:gd name="T42" fmla="*/ 128 w 255"/>
              <a:gd name="T43" fmla="*/ 213 h 536"/>
              <a:gd name="T44" fmla="*/ 111 w 255"/>
              <a:gd name="T45" fmla="*/ 196 h 536"/>
              <a:gd name="T46" fmla="*/ 128 w 255"/>
              <a:gd name="T47" fmla="*/ 179 h 536"/>
              <a:gd name="T48" fmla="*/ 145 w 255"/>
              <a:gd name="T49" fmla="*/ 196 h 536"/>
              <a:gd name="T50" fmla="*/ 128 w 255"/>
              <a:gd name="T51" fmla="*/ 21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5" h="536">
                <a:moveTo>
                  <a:pt x="218" y="152"/>
                </a:moveTo>
                <a:cubicBezTo>
                  <a:pt x="196" y="133"/>
                  <a:pt x="168" y="122"/>
                  <a:pt x="137" y="120"/>
                </a:cubicBezTo>
                <a:cubicBezTo>
                  <a:pt x="137" y="94"/>
                  <a:pt x="137" y="94"/>
                  <a:pt x="137" y="94"/>
                </a:cubicBezTo>
                <a:cubicBezTo>
                  <a:pt x="137" y="94"/>
                  <a:pt x="137" y="82"/>
                  <a:pt x="144" y="75"/>
                </a:cubicBezTo>
                <a:cubicBezTo>
                  <a:pt x="148" y="71"/>
                  <a:pt x="154" y="69"/>
                  <a:pt x="162" y="69"/>
                </a:cubicBezTo>
                <a:cubicBezTo>
                  <a:pt x="195" y="69"/>
                  <a:pt x="204" y="41"/>
                  <a:pt x="204" y="26"/>
                </a:cubicBezTo>
                <a:cubicBezTo>
                  <a:pt x="204" y="0"/>
                  <a:pt x="204" y="0"/>
                  <a:pt x="204" y="0"/>
                </a:cubicBezTo>
                <a:cubicBezTo>
                  <a:pt x="187" y="0"/>
                  <a:pt x="187" y="0"/>
                  <a:pt x="187" y="0"/>
                </a:cubicBezTo>
                <a:cubicBezTo>
                  <a:pt x="187" y="26"/>
                  <a:pt x="187" y="26"/>
                  <a:pt x="187" y="26"/>
                </a:cubicBezTo>
                <a:cubicBezTo>
                  <a:pt x="187" y="26"/>
                  <a:pt x="187" y="33"/>
                  <a:pt x="184" y="40"/>
                </a:cubicBezTo>
                <a:cubicBezTo>
                  <a:pt x="180" y="48"/>
                  <a:pt x="172" y="52"/>
                  <a:pt x="162" y="52"/>
                </a:cubicBezTo>
                <a:cubicBezTo>
                  <a:pt x="149" y="52"/>
                  <a:pt x="139" y="55"/>
                  <a:pt x="132" y="63"/>
                </a:cubicBezTo>
                <a:cubicBezTo>
                  <a:pt x="120" y="75"/>
                  <a:pt x="119" y="93"/>
                  <a:pt x="119" y="94"/>
                </a:cubicBezTo>
                <a:cubicBezTo>
                  <a:pt x="119" y="120"/>
                  <a:pt x="119" y="120"/>
                  <a:pt x="119" y="120"/>
                </a:cubicBezTo>
                <a:cubicBezTo>
                  <a:pt x="51" y="124"/>
                  <a:pt x="0" y="173"/>
                  <a:pt x="0" y="239"/>
                </a:cubicBezTo>
                <a:cubicBezTo>
                  <a:pt x="0" y="417"/>
                  <a:pt x="0" y="417"/>
                  <a:pt x="0" y="417"/>
                </a:cubicBezTo>
                <a:cubicBezTo>
                  <a:pt x="0" y="448"/>
                  <a:pt x="14" y="478"/>
                  <a:pt x="39" y="501"/>
                </a:cubicBezTo>
                <a:cubicBezTo>
                  <a:pt x="63" y="523"/>
                  <a:pt x="96" y="536"/>
                  <a:pt x="128" y="536"/>
                </a:cubicBezTo>
                <a:cubicBezTo>
                  <a:pt x="197" y="536"/>
                  <a:pt x="255" y="482"/>
                  <a:pt x="255" y="417"/>
                </a:cubicBezTo>
                <a:cubicBezTo>
                  <a:pt x="255" y="239"/>
                  <a:pt x="255" y="239"/>
                  <a:pt x="255" y="239"/>
                </a:cubicBezTo>
                <a:cubicBezTo>
                  <a:pt x="255" y="205"/>
                  <a:pt x="242" y="174"/>
                  <a:pt x="218" y="152"/>
                </a:cubicBezTo>
                <a:moveTo>
                  <a:pt x="128" y="213"/>
                </a:moveTo>
                <a:cubicBezTo>
                  <a:pt x="119" y="213"/>
                  <a:pt x="111" y="205"/>
                  <a:pt x="111" y="196"/>
                </a:cubicBezTo>
                <a:cubicBezTo>
                  <a:pt x="111" y="187"/>
                  <a:pt x="119" y="179"/>
                  <a:pt x="128" y="179"/>
                </a:cubicBezTo>
                <a:cubicBezTo>
                  <a:pt x="137" y="179"/>
                  <a:pt x="145" y="187"/>
                  <a:pt x="145" y="196"/>
                </a:cubicBezTo>
                <a:cubicBezTo>
                  <a:pt x="145" y="205"/>
                  <a:pt x="137" y="213"/>
                  <a:pt x="128" y="213"/>
                </a:cubicBezTo>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GB">
              <a:solidFill>
                <a:srgbClr val="FF0000"/>
              </a:solidFill>
            </a:endParaRPr>
          </a:p>
        </p:txBody>
      </p:sp>
      <p:sp>
        <p:nvSpPr>
          <p:cNvPr id="92" name="TextBox 91">
            <a:extLst>
              <a:ext uri="{FF2B5EF4-FFF2-40B4-BE49-F238E27FC236}">
                <a16:creationId xmlns:a16="http://schemas.microsoft.com/office/drawing/2014/main" id="{86F06DC9-225A-4A4F-9A81-DB20A2F6B799}"/>
              </a:ext>
            </a:extLst>
          </p:cNvPr>
          <p:cNvSpPr txBox="1"/>
          <p:nvPr/>
        </p:nvSpPr>
        <p:spPr>
          <a:xfrm>
            <a:off x="1343216" y="3111343"/>
            <a:ext cx="231578" cy="184666"/>
          </a:xfrm>
          <a:prstGeom prst="rect">
            <a:avLst/>
          </a:prstGeom>
          <a:noFill/>
        </p:spPr>
        <p:txBody>
          <a:bodyPr wrap="square" lIns="0" tIns="0" rIns="0" bIns="0" rtlCol="0">
            <a:spAutoFit/>
          </a:bodyPr>
          <a:lstStyle/>
          <a:p>
            <a:r>
              <a:rPr lang="en-GB" sz="1200" dirty="0"/>
              <a:t>+3</a:t>
            </a:r>
          </a:p>
        </p:txBody>
      </p:sp>
      <p:grpSp>
        <p:nvGrpSpPr>
          <p:cNvPr id="93" name="Group 92">
            <a:extLst>
              <a:ext uri="{FF2B5EF4-FFF2-40B4-BE49-F238E27FC236}">
                <a16:creationId xmlns:a16="http://schemas.microsoft.com/office/drawing/2014/main" id="{2E81E53A-5588-465D-9BCD-9DD0F63A708B}"/>
              </a:ext>
            </a:extLst>
          </p:cNvPr>
          <p:cNvGrpSpPr>
            <a:grpSpLocks noChangeAspect="1"/>
          </p:cNvGrpSpPr>
          <p:nvPr/>
        </p:nvGrpSpPr>
        <p:grpSpPr>
          <a:xfrm>
            <a:off x="2715456" y="2248898"/>
            <a:ext cx="123429" cy="216000"/>
            <a:chOff x="4267200" y="228600"/>
            <a:chExt cx="3657600" cy="6400800"/>
          </a:xfrm>
          <a:solidFill>
            <a:srgbClr val="FF0000"/>
          </a:solidFill>
        </p:grpSpPr>
        <p:sp>
          <p:nvSpPr>
            <p:cNvPr id="94" name="Freeform 124">
              <a:extLst>
                <a:ext uri="{FF2B5EF4-FFF2-40B4-BE49-F238E27FC236}">
                  <a16:creationId xmlns:a16="http://schemas.microsoft.com/office/drawing/2014/main" id="{7133689D-D7D9-4B73-BACA-1E0882B903A0}"/>
                </a:ext>
              </a:extLst>
            </p:cNvPr>
            <p:cNvSpPr>
              <a:spLocks/>
            </p:cNvSpPr>
            <p:nvPr/>
          </p:nvSpPr>
          <p:spPr bwMode="auto">
            <a:xfrm>
              <a:off x="4267200" y="1454150"/>
              <a:ext cx="3657600" cy="5175250"/>
            </a:xfrm>
            <a:custGeom>
              <a:avLst/>
              <a:gdLst>
                <a:gd name="T0" fmla="*/ 2184 w 2304"/>
                <a:gd name="T1" fmla="*/ 597 h 3260"/>
                <a:gd name="T2" fmla="*/ 2082 w 2304"/>
                <a:gd name="T3" fmla="*/ 669 h 3260"/>
                <a:gd name="T4" fmla="*/ 1872 w 2304"/>
                <a:gd name="T5" fmla="*/ 821 h 3260"/>
                <a:gd name="T6" fmla="*/ 1790 w 2304"/>
                <a:gd name="T7" fmla="*/ 841 h 3260"/>
                <a:gd name="T8" fmla="*/ 1683 w 2304"/>
                <a:gd name="T9" fmla="*/ 671 h 3260"/>
                <a:gd name="T10" fmla="*/ 1581 w 2304"/>
                <a:gd name="T11" fmla="*/ 381 h 3260"/>
                <a:gd name="T12" fmla="*/ 1547 w 2304"/>
                <a:gd name="T13" fmla="*/ 108 h 3260"/>
                <a:gd name="T14" fmla="*/ 1539 w 2304"/>
                <a:gd name="T15" fmla="*/ 68 h 3260"/>
                <a:gd name="T16" fmla="*/ 1519 w 2304"/>
                <a:gd name="T17" fmla="*/ 36 h 3260"/>
                <a:gd name="T18" fmla="*/ 1489 w 2304"/>
                <a:gd name="T19" fmla="*/ 12 h 3260"/>
                <a:gd name="T20" fmla="*/ 1439 w 2304"/>
                <a:gd name="T21" fmla="*/ 0 h 3260"/>
                <a:gd name="T22" fmla="*/ 1407 w 2304"/>
                <a:gd name="T23" fmla="*/ 4 h 3260"/>
                <a:gd name="T24" fmla="*/ 1395 w 2304"/>
                <a:gd name="T25" fmla="*/ 8 h 3260"/>
                <a:gd name="T26" fmla="*/ 1075 w 2304"/>
                <a:gd name="T27" fmla="*/ 168 h 3260"/>
                <a:gd name="T28" fmla="*/ 805 w 2304"/>
                <a:gd name="T29" fmla="*/ 369 h 3260"/>
                <a:gd name="T30" fmla="*/ 579 w 2304"/>
                <a:gd name="T31" fmla="*/ 617 h 3260"/>
                <a:gd name="T32" fmla="*/ 428 w 2304"/>
                <a:gd name="T33" fmla="*/ 853 h 3260"/>
                <a:gd name="T34" fmla="*/ 440 w 2304"/>
                <a:gd name="T35" fmla="*/ 973 h 3260"/>
                <a:gd name="T36" fmla="*/ 512 w 2304"/>
                <a:gd name="T37" fmla="*/ 1013 h 3260"/>
                <a:gd name="T38" fmla="*/ 579 w 2304"/>
                <a:gd name="T39" fmla="*/ 999 h 3260"/>
                <a:gd name="T40" fmla="*/ 667 w 2304"/>
                <a:gd name="T41" fmla="*/ 871 h 3260"/>
                <a:gd name="T42" fmla="*/ 819 w 2304"/>
                <a:gd name="T43" fmla="*/ 669 h 3260"/>
                <a:gd name="T44" fmla="*/ 1123 w 2304"/>
                <a:gd name="T45" fmla="*/ 395 h 3260"/>
                <a:gd name="T46" fmla="*/ 1197 w 2304"/>
                <a:gd name="T47" fmla="*/ 515 h 3260"/>
                <a:gd name="T48" fmla="*/ 1169 w 2304"/>
                <a:gd name="T49" fmla="*/ 871 h 3260"/>
                <a:gd name="T50" fmla="*/ 1205 w 2304"/>
                <a:gd name="T51" fmla="*/ 1193 h 3260"/>
                <a:gd name="T52" fmla="*/ 1187 w 2304"/>
                <a:gd name="T53" fmla="*/ 1435 h 3260"/>
                <a:gd name="T54" fmla="*/ 1083 w 2304"/>
                <a:gd name="T55" fmla="*/ 1773 h 3260"/>
                <a:gd name="T56" fmla="*/ 909 w 2304"/>
                <a:gd name="T57" fmla="*/ 2073 h 3260"/>
                <a:gd name="T58" fmla="*/ 817 w 2304"/>
                <a:gd name="T59" fmla="*/ 2115 h 3260"/>
                <a:gd name="T60" fmla="*/ 605 w 2304"/>
                <a:gd name="T61" fmla="*/ 1999 h 3260"/>
                <a:gd name="T62" fmla="*/ 448 w 2304"/>
                <a:gd name="T63" fmla="*/ 1863 h 3260"/>
                <a:gd name="T64" fmla="*/ 384 w 2304"/>
                <a:gd name="T65" fmla="*/ 1825 h 3260"/>
                <a:gd name="T66" fmla="*/ 322 w 2304"/>
                <a:gd name="T67" fmla="*/ 1833 h 3260"/>
                <a:gd name="T68" fmla="*/ 0 w 2304"/>
                <a:gd name="T69" fmla="*/ 2288 h 3260"/>
                <a:gd name="T70" fmla="*/ 552 w 2304"/>
                <a:gd name="T71" fmla="*/ 2225 h 3260"/>
                <a:gd name="T72" fmla="*/ 743 w 2304"/>
                <a:gd name="T73" fmla="*/ 2318 h 3260"/>
                <a:gd name="T74" fmla="*/ 899 w 2304"/>
                <a:gd name="T75" fmla="*/ 2336 h 3260"/>
                <a:gd name="T76" fmla="*/ 1029 w 2304"/>
                <a:gd name="T77" fmla="*/ 2272 h 3260"/>
                <a:gd name="T78" fmla="*/ 1219 w 2304"/>
                <a:gd name="T79" fmla="*/ 1989 h 3260"/>
                <a:gd name="T80" fmla="*/ 1393 w 2304"/>
                <a:gd name="T81" fmla="*/ 1853 h 3260"/>
                <a:gd name="T82" fmla="*/ 1487 w 2304"/>
                <a:gd name="T83" fmla="*/ 2338 h 3260"/>
                <a:gd name="T84" fmla="*/ 1479 w 2304"/>
                <a:gd name="T85" fmla="*/ 2604 h 3260"/>
                <a:gd name="T86" fmla="*/ 1417 w 2304"/>
                <a:gd name="T87" fmla="*/ 2896 h 3260"/>
                <a:gd name="T88" fmla="*/ 1333 w 2304"/>
                <a:gd name="T89" fmla="*/ 3120 h 3260"/>
                <a:gd name="T90" fmla="*/ 1339 w 2304"/>
                <a:gd name="T91" fmla="*/ 3198 h 3260"/>
                <a:gd name="T92" fmla="*/ 1387 w 2304"/>
                <a:gd name="T93" fmla="*/ 3246 h 3260"/>
                <a:gd name="T94" fmla="*/ 1964 w 2304"/>
                <a:gd name="T95" fmla="*/ 3042 h 3260"/>
                <a:gd name="T96" fmla="*/ 1663 w 2304"/>
                <a:gd name="T97" fmla="*/ 2826 h 3260"/>
                <a:gd name="T98" fmla="*/ 1707 w 2304"/>
                <a:gd name="T99" fmla="*/ 2526 h 3260"/>
                <a:gd name="T100" fmla="*/ 1689 w 2304"/>
                <a:gd name="T101" fmla="*/ 2165 h 3260"/>
                <a:gd name="T102" fmla="*/ 1543 w 2304"/>
                <a:gd name="T103" fmla="*/ 1597 h 3260"/>
                <a:gd name="T104" fmla="*/ 1423 w 2304"/>
                <a:gd name="T105" fmla="*/ 1171 h 3260"/>
                <a:gd name="T106" fmla="*/ 1387 w 2304"/>
                <a:gd name="T107" fmla="*/ 783 h 3260"/>
                <a:gd name="T108" fmla="*/ 1447 w 2304"/>
                <a:gd name="T109" fmla="*/ 679 h 3260"/>
                <a:gd name="T110" fmla="*/ 1615 w 2304"/>
                <a:gd name="T111" fmla="*/ 973 h 3260"/>
                <a:gd name="T112" fmla="*/ 1719 w 2304"/>
                <a:gd name="T113" fmla="*/ 1047 h 3260"/>
                <a:gd name="T114" fmla="*/ 1800 w 2304"/>
                <a:gd name="T115" fmla="*/ 1061 h 3260"/>
                <a:gd name="T116" fmla="*/ 1990 w 2304"/>
                <a:gd name="T117" fmla="*/ 1007 h 3260"/>
                <a:gd name="T118" fmla="*/ 2212 w 2304"/>
                <a:gd name="T119" fmla="*/ 845 h 3260"/>
                <a:gd name="T120" fmla="*/ 2304 w 2304"/>
                <a:gd name="T121" fmla="*/ 717 h 3260"/>
                <a:gd name="T122" fmla="*/ 2264 w 2304"/>
                <a:gd name="T123" fmla="*/ 623 h 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 h="3260">
                  <a:moveTo>
                    <a:pt x="2264" y="623"/>
                  </a:moveTo>
                  <a:lnTo>
                    <a:pt x="2264" y="623"/>
                  </a:lnTo>
                  <a:lnTo>
                    <a:pt x="2246" y="609"/>
                  </a:lnTo>
                  <a:lnTo>
                    <a:pt x="2226" y="601"/>
                  </a:lnTo>
                  <a:lnTo>
                    <a:pt x="2206" y="597"/>
                  </a:lnTo>
                  <a:lnTo>
                    <a:pt x="2184" y="597"/>
                  </a:lnTo>
                  <a:lnTo>
                    <a:pt x="2164" y="601"/>
                  </a:lnTo>
                  <a:lnTo>
                    <a:pt x="2144" y="609"/>
                  </a:lnTo>
                  <a:lnTo>
                    <a:pt x="2126" y="621"/>
                  </a:lnTo>
                  <a:lnTo>
                    <a:pt x="2110" y="637"/>
                  </a:lnTo>
                  <a:lnTo>
                    <a:pt x="2110" y="637"/>
                  </a:lnTo>
                  <a:lnTo>
                    <a:pt x="2082" y="669"/>
                  </a:lnTo>
                  <a:lnTo>
                    <a:pt x="2046" y="703"/>
                  </a:lnTo>
                  <a:lnTo>
                    <a:pt x="2004" y="737"/>
                  </a:lnTo>
                  <a:lnTo>
                    <a:pt x="1960" y="769"/>
                  </a:lnTo>
                  <a:lnTo>
                    <a:pt x="1916" y="799"/>
                  </a:lnTo>
                  <a:lnTo>
                    <a:pt x="1894" y="811"/>
                  </a:lnTo>
                  <a:lnTo>
                    <a:pt x="1872" y="821"/>
                  </a:lnTo>
                  <a:lnTo>
                    <a:pt x="1852" y="829"/>
                  </a:lnTo>
                  <a:lnTo>
                    <a:pt x="1834" y="837"/>
                  </a:lnTo>
                  <a:lnTo>
                    <a:pt x="1816" y="841"/>
                  </a:lnTo>
                  <a:lnTo>
                    <a:pt x="1800" y="841"/>
                  </a:lnTo>
                  <a:lnTo>
                    <a:pt x="1800" y="841"/>
                  </a:lnTo>
                  <a:lnTo>
                    <a:pt x="1790" y="841"/>
                  </a:lnTo>
                  <a:lnTo>
                    <a:pt x="1786" y="837"/>
                  </a:lnTo>
                  <a:lnTo>
                    <a:pt x="1786" y="837"/>
                  </a:lnTo>
                  <a:lnTo>
                    <a:pt x="1758" y="799"/>
                  </a:lnTo>
                  <a:lnTo>
                    <a:pt x="1730" y="759"/>
                  </a:lnTo>
                  <a:lnTo>
                    <a:pt x="1707" y="715"/>
                  </a:lnTo>
                  <a:lnTo>
                    <a:pt x="1683" y="671"/>
                  </a:lnTo>
                  <a:lnTo>
                    <a:pt x="1661" y="623"/>
                  </a:lnTo>
                  <a:lnTo>
                    <a:pt x="1643" y="577"/>
                  </a:lnTo>
                  <a:lnTo>
                    <a:pt x="1625" y="527"/>
                  </a:lnTo>
                  <a:lnTo>
                    <a:pt x="1609" y="479"/>
                  </a:lnTo>
                  <a:lnTo>
                    <a:pt x="1595" y="429"/>
                  </a:lnTo>
                  <a:lnTo>
                    <a:pt x="1581" y="381"/>
                  </a:lnTo>
                  <a:lnTo>
                    <a:pt x="1571" y="331"/>
                  </a:lnTo>
                  <a:lnTo>
                    <a:pt x="1563" y="285"/>
                  </a:lnTo>
                  <a:lnTo>
                    <a:pt x="1557" y="237"/>
                  </a:lnTo>
                  <a:lnTo>
                    <a:pt x="1551" y="194"/>
                  </a:lnTo>
                  <a:lnTo>
                    <a:pt x="1549" y="150"/>
                  </a:lnTo>
                  <a:lnTo>
                    <a:pt x="1547" y="108"/>
                  </a:lnTo>
                  <a:lnTo>
                    <a:pt x="1547" y="108"/>
                  </a:lnTo>
                  <a:lnTo>
                    <a:pt x="1545" y="98"/>
                  </a:lnTo>
                  <a:lnTo>
                    <a:pt x="1543" y="88"/>
                  </a:lnTo>
                  <a:lnTo>
                    <a:pt x="1543" y="88"/>
                  </a:lnTo>
                  <a:lnTo>
                    <a:pt x="1541" y="78"/>
                  </a:lnTo>
                  <a:lnTo>
                    <a:pt x="1539" y="68"/>
                  </a:lnTo>
                  <a:lnTo>
                    <a:pt x="1539" y="68"/>
                  </a:lnTo>
                  <a:lnTo>
                    <a:pt x="1539" y="68"/>
                  </a:lnTo>
                  <a:lnTo>
                    <a:pt x="1539" y="68"/>
                  </a:lnTo>
                  <a:lnTo>
                    <a:pt x="1531" y="50"/>
                  </a:lnTo>
                  <a:lnTo>
                    <a:pt x="1519" y="36"/>
                  </a:lnTo>
                  <a:lnTo>
                    <a:pt x="1519" y="36"/>
                  </a:lnTo>
                  <a:lnTo>
                    <a:pt x="1515" y="32"/>
                  </a:lnTo>
                  <a:lnTo>
                    <a:pt x="1515" y="32"/>
                  </a:lnTo>
                  <a:lnTo>
                    <a:pt x="1507" y="24"/>
                  </a:lnTo>
                  <a:lnTo>
                    <a:pt x="1497" y="18"/>
                  </a:lnTo>
                  <a:lnTo>
                    <a:pt x="1497" y="18"/>
                  </a:lnTo>
                  <a:lnTo>
                    <a:pt x="1489" y="12"/>
                  </a:lnTo>
                  <a:lnTo>
                    <a:pt x="1481" y="8"/>
                  </a:lnTo>
                  <a:lnTo>
                    <a:pt x="1481" y="8"/>
                  </a:lnTo>
                  <a:lnTo>
                    <a:pt x="1475" y="6"/>
                  </a:lnTo>
                  <a:lnTo>
                    <a:pt x="1475" y="6"/>
                  </a:lnTo>
                  <a:lnTo>
                    <a:pt x="1457" y="2"/>
                  </a:lnTo>
                  <a:lnTo>
                    <a:pt x="1439" y="0"/>
                  </a:lnTo>
                  <a:lnTo>
                    <a:pt x="1439" y="0"/>
                  </a:lnTo>
                  <a:lnTo>
                    <a:pt x="1439" y="0"/>
                  </a:lnTo>
                  <a:lnTo>
                    <a:pt x="1427" y="0"/>
                  </a:lnTo>
                  <a:lnTo>
                    <a:pt x="1417" y="4"/>
                  </a:lnTo>
                  <a:lnTo>
                    <a:pt x="1417" y="4"/>
                  </a:lnTo>
                  <a:lnTo>
                    <a:pt x="1407" y="4"/>
                  </a:lnTo>
                  <a:lnTo>
                    <a:pt x="1397" y="8"/>
                  </a:lnTo>
                  <a:lnTo>
                    <a:pt x="1397" y="8"/>
                  </a:lnTo>
                  <a:lnTo>
                    <a:pt x="1397" y="8"/>
                  </a:lnTo>
                  <a:lnTo>
                    <a:pt x="1397" y="8"/>
                  </a:lnTo>
                  <a:lnTo>
                    <a:pt x="1395" y="8"/>
                  </a:lnTo>
                  <a:lnTo>
                    <a:pt x="1395" y="8"/>
                  </a:lnTo>
                  <a:lnTo>
                    <a:pt x="1337" y="32"/>
                  </a:lnTo>
                  <a:lnTo>
                    <a:pt x="1283" y="58"/>
                  </a:lnTo>
                  <a:lnTo>
                    <a:pt x="1229" y="84"/>
                  </a:lnTo>
                  <a:lnTo>
                    <a:pt x="1175" y="110"/>
                  </a:lnTo>
                  <a:lnTo>
                    <a:pt x="1125" y="138"/>
                  </a:lnTo>
                  <a:lnTo>
                    <a:pt x="1075" y="168"/>
                  </a:lnTo>
                  <a:lnTo>
                    <a:pt x="1027" y="198"/>
                  </a:lnTo>
                  <a:lnTo>
                    <a:pt x="979" y="230"/>
                  </a:lnTo>
                  <a:lnTo>
                    <a:pt x="935" y="263"/>
                  </a:lnTo>
                  <a:lnTo>
                    <a:pt x="891" y="297"/>
                  </a:lnTo>
                  <a:lnTo>
                    <a:pt x="847" y="331"/>
                  </a:lnTo>
                  <a:lnTo>
                    <a:pt x="805" y="369"/>
                  </a:lnTo>
                  <a:lnTo>
                    <a:pt x="765" y="407"/>
                  </a:lnTo>
                  <a:lnTo>
                    <a:pt x="727" y="445"/>
                  </a:lnTo>
                  <a:lnTo>
                    <a:pt x="689" y="485"/>
                  </a:lnTo>
                  <a:lnTo>
                    <a:pt x="653" y="527"/>
                  </a:lnTo>
                  <a:lnTo>
                    <a:pt x="653" y="527"/>
                  </a:lnTo>
                  <a:lnTo>
                    <a:pt x="579" y="617"/>
                  </a:lnTo>
                  <a:lnTo>
                    <a:pt x="552" y="653"/>
                  </a:lnTo>
                  <a:lnTo>
                    <a:pt x="526" y="687"/>
                  </a:lnTo>
                  <a:lnTo>
                    <a:pt x="504" y="721"/>
                  </a:lnTo>
                  <a:lnTo>
                    <a:pt x="480" y="759"/>
                  </a:lnTo>
                  <a:lnTo>
                    <a:pt x="428" y="853"/>
                  </a:lnTo>
                  <a:lnTo>
                    <a:pt x="428" y="853"/>
                  </a:lnTo>
                  <a:lnTo>
                    <a:pt x="420" y="873"/>
                  </a:lnTo>
                  <a:lnTo>
                    <a:pt x="416" y="895"/>
                  </a:lnTo>
                  <a:lnTo>
                    <a:pt x="416" y="915"/>
                  </a:lnTo>
                  <a:lnTo>
                    <a:pt x="420" y="937"/>
                  </a:lnTo>
                  <a:lnTo>
                    <a:pt x="428" y="955"/>
                  </a:lnTo>
                  <a:lnTo>
                    <a:pt x="440" y="973"/>
                  </a:lnTo>
                  <a:lnTo>
                    <a:pt x="454" y="989"/>
                  </a:lnTo>
                  <a:lnTo>
                    <a:pt x="472" y="1001"/>
                  </a:lnTo>
                  <a:lnTo>
                    <a:pt x="472" y="1001"/>
                  </a:lnTo>
                  <a:lnTo>
                    <a:pt x="486" y="1007"/>
                  </a:lnTo>
                  <a:lnTo>
                    <a:pt x="498" y="1011"/>
                  </a:lnTo>
                  <a:lnTo>
                    <a:pt x="512" y="1013"/>
                  </a:lnTo>
                  <a:lnTo>
                    <a:pt x="524" y="1015"/>
                  </a:lnTo>
                  <a:lnTo>
                    <a:pt x="524" y="1015"/>
                  </a:lnTo>
                  <a:lnTo>
                    <a:pt x="538" y="1013"/>
                  </a:lnTo>
                  <a:lnTo>
                    <a:pt x="554" y="1011"/>
                  </a:lnTo>
                  <a:lnTo>
                    <a:pt x="566" y="1005"/>
                  </a:lnTo>
                  <a:lnTo>
                    <a:pt x="579" y="999"/>
                  </a:lnTo>
                  <a:lnTo>
                    <a:pt x="591" y="991"/>
                  </a:lnTo>
                  <a:lnTo>
                    <a:pt x="601" y="981"/>
                  </a:lnTo>
                  <a:lnTo>
                    <a:pt x="611" y="969"/>
                  </a:lnTo>
                  <a:lnTo>
                    <a:pt x="619" y="957"/>
                  </a:lnTo>
                  <a:lnTo>
                    <a:pt x="619" y="957"/>
                  </a:lnTo>
                  <a:lnTo>
                    <a:pt x="667" y="871"/>
                  </a:lnTo>
                  <a:lnTo>
                    <a:pt x="687" y="839"/>
                  </a:lnTo>
                  <a:lnTo>
                    <a:pt x="707" y="809"/>
                  </a:lnTo>
                  <a:lnTo>
                    <a:pt x="727" y="781"/>
                  </a:lnTo>
                  <a:lnTo>
                    <a:pt x="753" y="749"/>
                  </a:lnTo>
                  <a:lnTo>
                    <a:pt x="819" y="669"/>
                  </a:lnTo>
                  <a:lnTo>
                    <a:pt x="819" y="669"/>
                  </a:lnTo>
                  <a:lnTo>
                    <a:pt x="865" y="617"/>
                  </a:lnTo>
                  <a:lnTo>
                    <a:pt x="913" y="569"/>
                  </a:lnTo>
                  <a:lnTo>
                    <a:pt x="961" y="523"/>
                  </a:lnTo>
                  <a:lnTo>
                    <a:pt x="1013" y="477"/>
                  </a:lnTo>
                  <a:lnTo>
                    <a:pt x="1067" y="435"/>
                  </a:lnTo>
                  <a:lnTo>
                    <a:pt x="1123" y="395"/>
                  </a:lnTo>
                  <a:lnTo>
                    <a:pt x="1183" y="357"/>
                  </a:lnTo>
                  <a:lnTo>
                    <a:pt x="1243" y="321"/>
                  </a:lnTo>
                  <a:lnTo>
                    <a:pt x="1243" y="321"/>
                  </a:lnTo>
                  <a:lnTo>
                    <a:pt x="1225" y="387"/>
                  </a:lnTo>
                  <a:lnTo>
                    <a:pt x="1209" y="453"/>
                  </a:lnTo>
                  <a:lnTo>
                    <a:pt x="1197" y="515"/>
                  </a:lnTo>
                  <a:lnTo>
                    <a:pt x="1187" y="577"/>
                  </a:lnTo>
                  <a:lnTo>
                    <a:pt x="1179" y="639"/>
                  </a:lnTo>
                  <a:lnTo>
                    <a:pt x="1173" y="697"/>
                  </a:lnTo>
                  <a:lnTo>
                    <a:pt x="1169" y="757"/>
                  </a:lnTo>
                  <a:lnTo>
                    <a:pt x="1167" y="815"/>
                  </a:lnTo>
                  <a:lnTo>
                    <a:pt x="1169" y="871"/>
                  </a:lnTo>
                  <a:lnTo>
                    <a:pt x="1171" y="927"/>
                  </a:lnTo>
                  <a:lnTo>
                    <a:pt x="1175" y="981"/>
                  </a:lnTo>
                  <a:lnTo>
                    <a:pt x="1181" y="1035"/>
                  </a:lnTo>
                  <a:lnTo>
                    <a:pt x="1187" y="1089"/>
                  </a:lnTo>
                  <a:lnTo>
                    <a:pt x="1195" y="1141"/>
                  </a:lnTo>
                  <a:lnTo>
                    <a:pt x="1205" y="1193"/>
                  </a:lnTo>
                  <a:lnTo>
                    <a:pt x="1215" y="1245"/>
                  </a:lnTo>
                  <a:lnTo>
                    <a:pt x="1215" y="1245"/>
                  </a:lnTo>
                  <a:lnTo>
                    <a:pt x="1215" y="1245"/>
                  </a:lnTo>
                  <a:lnTo>
                    <a:pt x="1207" y="1309"/>
                  </a:lnTo>
                  <a:lnTo>
                    <a:pt x="1197" y="1373"/>
                  </a:lnTo>
                  <a:lnTo>
                    <a:pt x="1187" y="1435"/>
                  </a:lnTo>
                  <a:lnTo>
                    <a:pt x="1173" y="1495"/>
                  </a:lnTo>
                  <a:lnTo>
                    <a:pt x="1159" y="1553"/>
                  </a:lnTo>
                  <a:lnTo>
                    <a:pt x="1143" y="1611"/>
                  </a:lnTo>
                  <a:lnTo>
                    <a:pt x="1125" y="1667"/>
                  </a:lnTo>
                  <a:lnTo>
                    <a:pt x="1105" y="1721"/>
                  </a:lnTo>
                  <a:lnTo>
                    <a:pt x="1083" y="1773"/>
                  </a:lnTo>
                  <a:lnTo>
                    <a:pt x="1059" y="1825"/>
                  </a:lnTo>
                  <a:lnTo>
                    <a:pt x="1033" y="1877"/>
                  </a:lnTo>
                  <a:lnTo>
                    <a:pt x="1005" y="1927"/>
                  </a:lnTo>
                  <a:lnTo>
                    <a:pt x="975" y="1975"/>
                  </a:lnTo>
                  <a:lnTo>
                    <a:pt x="943" y="2025"/>
                  </a:lnTo>
                  <a:lnTo>
                    <a:pt x="909" y="2073"/>
                  </a:lnTo>
                  <a:lnTo>
                    <a:pt x="873" y="2119"/>
                  </a:lnTo>
                  <a:lnTo>
                    <a:pt x="873" y="2119"/>
                  </a:lnTo>
                  <a:lnTo>
                    <a:pt x="867" y="2121"/>
                  </a:lnTo>
                  <a:lnTo>
                    <a:pt x="859" y="2121"/>
                  </a:lnTo>
                  <a:lnTo>
                    <a:pt x="841" y="2121"/>
                  </a:lnTo>
                  <a:lnTo>
                    <a:pt x="817" y="2115"/>
                  </a:lnTo>
                  <a:lnTo>
                    <a:pt x="793" y="2105"/>
                  </a:lnTo>
                  <a:lnTo>
                    <a:pt x="765" y="2093"/>
                  </a:lnTo>
                  <a:lnTo>
                    <a:pt x="735" y="2077"/>
                  </a:lnTo>
                  <a:lnTo>
                    <a:pt x="703" y="2061"/>
                  </a:lnTo>
                  <a:lnTo>
                    <a:pt x="671" y="2041"/>
                  </a:lnTo>
                  <a:lnTo>
                    <a:pt x="605" y="1999"/>
                  </a:lnTo>
                  <a:lnTo>
                    <a:pt x="544" y="1953"/>
                  </a:lnTo>
                  <a:lnTo>
                    <a:pt x="516" y="1929"/>
                  </a:lnTo>
                  <a:lnTo>
                    <a:pt x="490" y="1907"/>
                  </a:lnTo>
                  <a:lnTo>
                    <a:pt x="468" y="1885"/>
                  </a:lnTo>
                  <a:lnTo>
                    <a:pt x="448" y="1863"/>
                  </a:lnTo>
                  <a:lnTo>
                    <a:pt x="448" y="1863"/>
                  </a:lnTo>
                  <a:lnTo>
                    <a:pt x="440" y="1853"/>
                  </a:lnTo>
                  <a:lnTo>
                    <a:pt x="430" y="1845"/>
                  </a:lnTo>
                  <a:lnTo>
                    <a:pt x="420" y="1839"/>
                  </a:lnTo>
                  <a:lnTo>
                    <a:pt x="408" y="1833"/>
                  </a:lnTo>
                  <a:lnTo>
                    <a:pt x="396" y="1829"/>
                  </a:lnTo>
                  <a:lnTo>
                    <a:pt x="384" y="1825"/>
                  </a:lnTo>
                  <a:lnTo>
                    <a:pt x="372" y="1823"/>
                  </a:lnTo>
                  <a:lnTo>
                    <a:pt x="358" y="1823"/>
                  </a:lnTo>
                  <a:lnTo>
                    <a:pt x="358" y="1823"/>
                  </a:lnTo>
                  <a:lnTo>
                    <a:pt x="346" y="1825"/>
                  </a:lnTo>
                  <a:lnTo>
                    <a:pt x="334" y="1827"/>
                  </a:lnTo>
                  <a:lnTo>
                    <a:pt x="322" y="1833"/>
                  </a:lnTo>
                  <a:lnTo>
                    <a:pt x="310" y="1837"/>
                  </a:lnTo>
                  <a:lnTo>
                    <a:pt x="300" y="1845"/>
                  </a:lnTo>
                  <a:lnTo>
                    <a:pt x="290" y="1853"/>
                  </a:lnTo>
                  <a:lnTo>
                    <a:pt x="280" y="1863"/>
                  </a:lnTo>
                  <a:lnTo>
                    <a:pt x="272" y="1873"/>
                  </a:lnTo>
                  <a:lnTo>
                    <a:pt x="0" y="2288"/>
                  </a:lnTo>
                  <a:lnTo>
                    <a:pt x="184" y="2408"/>
                  </a:lnTo>
                  <a:lnTo>
                    <a:pt x="384" y="2103"/>
                  </a:lnTo>
                  <a:lnTo>
                    <a:pt x="384" y="2103"/>
                  </a:lnTo>
                  <a:lnTo>
                    <a:pt x="434" y="2143"/>
                  </a:lnTo>
                  <a:lnTo>
                    <a:pt x="492" y="2185"/>
                  </a:lnTo>
                  <a:lnTo>
                    <a:pt x="552" y="2225"/>
                  </a:lnTo>
                  <a:lnTo>
                    <a:pt x="583" y="2245"/>
                  </a:lnTo>
                  <a:lnTo>
                    <a:pt x="615" y="2262"/>
                  </a:lnTo>
                  <a:lnTo>
                    <a:pt x="647" y="2278"/>
                  </a:lnTo>
                  <a:lnTo>
                    <a:pt x="679" y="2292"/>
                  </a:lnTo>
                  <a:lnTo>
                    <a:pt x="711" y="2306"/>
                  </a:lnTo>
                  <a:lnTo>
                    <a:pt x="743" y="2318"/>
                  </a:lnTo>
                  <a:lnTo>
                    <a:pt x="775" y="2326"/>
                  </a:lnTo>
                  <a:lnTo>
                    <a:pt x="807" y="2334"/>
                  </a:lnTo>
                  <a:lnTo>
                    <a:pt x="837" y="2338"/>
                  </a:lnTo>
                  <a:lnTo>
                    <a:pt x="867" y="2338"/>
                  </a:lnTo>
                  <a:lnTo>
                    <a:pt x="867" y="2338"/>
                  </a:lnTo>
                  <a:lnTo>
                    <a:pt x="899" y="2336"/>
                  </a:lnTo>
                  <a:lnTo>
                    <a:pt x="929" y="2330"/>
                  </a:lnTo>
                  <a:lnTo>
                    <a:pt x="955" y="2322"/>
                  </a:lnTo>
                  <a:lnTo>
                    <a:pt x="977" y="2312"/>
                  </a:lnTo>
                  <a:lnTo>
                    <a:pt x="997" y="2300"/>
                  </a:lnTo>
                  <a:lnTo>
                    <a:pt x="1013" y="2286"/>
                  </a:lnTo>
                  <a:lnTo>
                    <a:pt x="1029" y="2272"/>
                  </a:lnTo>
                  <a:lnTo>
                    <a:pt x="1041" y="2258"/>
                  </a:lnTo>
                  <a:lnTo>
                    <a:pt x="1041" y="2258"/>
                  </a:lnTo>
                  <a:lnTo>
                    <a:pt x="1091" y="2193"/>
                  </a:lnTo>
                  <a:lnTo>
                    <a:pt x="1137" y="2127"/>
                  </a:lnTo>
                  <a:lnTo>
                    <a:pt x="1179" y="2059"/>
                  </a:lnTo>
                  <a:lnTo>
                    <a:pt x="1219" y="1989"/>
                  </a:lnTo>
                  <a:lnTo>
                    <a:pt x="1255" y="1919"/>
                  </a:lnTo>
                  <a:lnTo>
                    <a:pt x="1289" y="1847"/>
                  </a:lnTo>
                  <a:lnTo>
                    <a:pt x="1317" y="1771"/>
                  </a:lnTo>
                  <a:lnTo>
                    <a:pt x="1345" y="1695"/>
                  </a:lnTo>
                  <a:lnTo>
                    <a:pt x="1345" y="1695"/>
                  </a:lnTo>
                  <a:lnTo>
                    <a:pt x="1393" y="1853"/>
                  </a:lnTo>
                  <a:lnTo>
                    <a:pt x="1415" y="1933"/>
                  </a:lnTo>
                  <a:lnTo>
                    <a:pt x="1435" y="2011"/>
                  </a:lnTo>
                  <a:lnTo>
                    <a:pt x="1453" y="2091"/>
                  </a:lnTo>
                  <a:lnTo>
                    <a:pt x="1467" y="2173"/>
                  </a:lnTo>
                  <a:lnTo>
                    <a:pt x="1479" y="2254"/>
                  </a:lnTo>
                  <a:lnTo>
                    <a:pt x="1487" y="2338"/>
                  </a:lnTo>
                  <a:lnTo>
                    <a:pt x="1489" y="2382"/>
                  </a:lnTo>
                  <a:lnTo>
                    <a:pt x="1489" y="2424"/>
                  </a:lnTo>
                  <a:lnTo>
                    <a:pt x="1489" y="2468"/>
                  </a:lnTo>
                  <a:lnTo>
                    <a:pt x="1487" y="2514"/>
                  </a:lnTo>
                  <a:lnTo>
                    <a:pt x="1483" y="2558"/>
                  </a:lnTo>
                  <a:lnTo>
                    <a:pt x="1479" y="2604"/>
                  </a:lnTo>
                  <a:lnTo>
                    <a:pt x="1473" y="2650"/>
                  </a:lnTo>
                  <a:lnTo>
                    <a:pt x="1465" y="2698"/>
                  </a:lnTo>
                  <a:lnTo>
                    <a:pt x="1455" y="2746"/>
                  </a:lnTo>
                  <a:lnTo>
                    <a:pt x="1445" y="2794"/>
                  </a:lnTo>
                  <a:lnTo>
                    <a:pt x="1431" y="2844"/>
                  </a:lnTo>
                  <a:lnTo>
                    <a:pt x="1417" y="2896"/>
                  </a:lnTo>
                  <a:lnTo>
                    <a:pt x="1401" y="2946"/>
                  </a:lnTo>
                  <a:lnTo>
                    <a:pt x="1381" y="3000"/>
                  </a:lnTo>
                  <a:lnTo>
                    <a:pt x="1361" y="3052"/>
                  </a:lnTo>
                  <a:lnTo>
                    <a:pt x="1337" y="3108"/>
                  </a:lnTo>
                  <a:lnTo>
                    <a:pt x="1337" y="3108"/>
                  </a:lnTo>
                  <a:lnTo>
                    <a:pt x="1333" y="3120"/>
                  </a:lnTo>
                  <a:lnTo>
                    <a:pt x="1331" y="3134"/>
                  </a:lnTo>
                  <a:lnTo>
                    <a:pt x="1329" y="3146"/>
                  </a:lnTo>
                  <a:lnTo>
                    <a:pt x="1329" y="3160"/>
                  </a:lnTo>
                  <a:lnTo>
                    <a:pt x="1331" y="3174"/>
                  </a:lnTo>
                  <a:lnTo>
                    <a:pt x="1335" y="3186"/>
                  </a:lnTo>
                  <a:lnTo>
                    <a:pt x="1339" y="3198"/>
                  </a:lnTo>
                  <a:lnTo>
                    <a:pt x="1347" y="3210"/>
                  </a:lnTo>
                  <a:lnTo>
                    <a:pt x="1347" y="3210"/>
                  </a:lnTo>
                  <a:lnTo>
                    <a:pt x="1355" y="3222"/>
                  </a:lnTo>
                  <a:lnTo>
                    <a:pt x="1365" y="3232"/>
                  </a:lnTo>
                  <a:lnTo>
                    <a:pt x="1375" y="3240"/>
                  </a:lnTo>
                  <a:lnTo>
                    <a:pt x="1387" y="3246"/>
                  </a:lnTo>
                  <a:lnTo>
                    <a:pt x="1399" y="3252"/>
                  </a:lnTo>
                  <a:lnTo>
                    <a:pt x="1411" y="3256"/>
                  </a:lnTo>
                  <a:lnTo>
                    <a:pt x="1425" y="3260"/>
                  </a:lnTo>
                  <a:lnTo>
                    <a:pt x="1439" y="3260"/>
                  </a:lnTo>
                  <a:lnTo>
                    <a:pt x="1964" y="3260"/>
                  </a:lnTo>
                  <a:lnTo>
                    <a:pt x="1964" y="3042"/>
                  </a:lnTo>
                  <a:lnTo>
                    <a:pt x="1599" y="3042"/>
                  </a:lnTo>
                  <a:lnTo>
                    <a:pt x="1599" y="3042"/>
                  </a:lnTo>
                  <a:lnTo>
                    <a:pt x="1617" y="2986"/>
                  </a:lnTo>
                  <a:lnTo>
                    <a:pt x="1635" y="2932"/>
                  </a:lnTo>
                  <a:lnTo>
                    <a:pt x="1649" y="2878"/>
                  </a:lnTo>
                  <a:lnTo>
                    <a:pt x="1663" y="2826"/>
                  </a:lnTo>
                  <a:lnTo>
                    <a:pt x="1673" y="2774"/>
                  </a:lnTo>
                  <a:lnTo>
                    <a:pt x="1683" y="2722"/>
                  </a:lnTo>
                  <a:lnTo>
                    <a:pt x="1691" y="2672"/>
                  </a:lnTo>
                  <a:lnTo>
                    <a:pt x="1697" y="2622"/>
                  </a:lnTo>
                  <a:lnTo>
                    <a:pt x="1703" y="2574"/>
                  </a:lnTo>
                  <a:lnTo>
                    <a:pt x="1707" y="2526"/>
                  </a:lnTo>
                  <a:lnTo>
                    <a:pt x="1709" y="2478"/>
                  </a:lnTo>
                  <a:lnTo>
                    <a:pt x="1709" y="2432"/>
                  </a:lnTo>
                  <a:lnTo>
                    <a:pt x="1709" y="2386"/>
                  </a:lnTo>
                  <a:lnTo>
                    <a:pt x="1707" y="2340"/>
                  </a:lnTo>
                  <a:lnTo>
                    <a:pt x="1699" y="2252"/>
                  </a:lnTo>
                  <a:lnTo>
                    <a:pt x="1689" y="2165"/>
                  </a:lnTo>
                  <a:lnTo>
                    <a:pt x="1673" y="2081"/>
                  </a:lnTo>
                  <a:lnTo>
                    <a:pt x="1657" y="1997"/>
                  </a:lnTo>
                  <a:lnTo>
                    <a:pt x="1637" y="1915"/>
                  </a:lnTo>
                  <a:lnTo>
                    <a:pt x="1615" y="1835"/>
                  </a:lnTo>
                  <a:lnTo>
                    <a:pt x="1591" y="1755"/>
                  </a:lnTo>
                  <a:lnTo>
                    <a:pt x="1543" y="1597"/>
                  </a:lnTo>
                  <a:lnTo>
                    <a:pt x="1543" y="1597"/>
                  </a:lnTo>
                  <a:lnTo>
                    <a:pt x="1505" y="1475"/>
                  </a:lnTo>
                  <a:lnTo>
                    <a:pt x="1469" y="1355"/>
                  </a:lnTo>
                  <a:lnTo>
                    <a:pt x="1453" y="1293"/>
                  </a:lnTo>
                  <a:lnTo>
                    <a:pt x="1437" y="1233"/>
                  </a:lnTo>
                  <a:lnTo>
                    <a:pt x="1423" y="1171"/>
                  </a:lnTo>
                  <a:lnTo>
                    <a:pt x="1411" y="1109"/>
                  </a:lnTo>
                  <a:lnTo>
                    <a:pt x="1403" y="1045"/>
                  </a:lnTo>
                  <a:lnTo>
                    <a:pt x="1395" y="981"/>
                  </a:lnTo>
                  <a:lnTo>
                    <a:pt x="1389" y="917"/>
                  </a:lnTo>
                  <a:lnTo>
                    <a:pt x="1387" y="851"/>
                  </a:lnTo>
                  <a:lnTo>
                    <a:pt x="1387" y="783"/>
                  </a:lnTo>
                  <a:lnTo>
                    <a:pt x="1391" y="715"/>
                  </a:lnTo>
                  <a:lnTo>
                    <a:pt x="1399" y="645"/>
                  </a:lnTo>
                  <a:lnTo>
                    <a:pt x="1409" y="573"/>
                  </a:lnTo>
                  <a:lnTo>
                    <a:pt x="1409" y="573"/>
                  </a:lnTo>
                  <a:lnTo>
                    <a:pt x="1427" y="627"/>
                  </a:lnTo>
                  <a:lnTo>
                    <a:pt x="1447" y="679"/>
                  </a:lnTo>
                  <a:lnTo>
                    <a:pt x="1471" y="733"/>
                  </a:lnTo>
                  <a:lnTo>
                    <a:pt x="1495" y="783"/>
                  </a:lnTo>
                  <a:lnTo>
                    <a:pt x="1523" y="833"/>
                  </a:lnTo>
                  <a:lnTo>
                    <a:pt x="1551" y="883"/>
                  </a:lnTo>
                  <a:lnTo>
                    <a:pt x="1583" y="929"/>
                  </a:lnTo>
                  <a:lnTo>
                    <a:pt x="1615" y="973"/>
                  </a:lnTo>
                  <a:lnTo>
                    <a:pt x="1615" y="973"/>
                  </a:lnTo>
                  <a:lnTo>
                    <a:pt x="1633" y="993"/>
                  </a:lnTo>
                  <a:lnTo>
                    <a:pt x="1653" y="1011"/>
                  </a:lnTo>
                  <a:lnTo>
                    <a:pt x="1673" y="1025"/>
                  </a:lnTo>
                  <a:lnTo>
                    <a:pt x="1695" y="1037"/>
                  </a:lnTo>
                  <a:lnTo>
                    <a:pt x="1719" y="1047"/>
                  </a:lnTo>
                  <a:lnTo>
                    <a:pt x="1744" y="1055"/>
                  </a:lnTo>
                  <a:lnTo>
                    <a:pt x="1770" y="1059"/>
                  </a:lnTo>
                  <a:lnTo>
                    <a:pt x="1796" y="1061"/>
                  </a:lnTo>
                  <a:lnTo>
                    <a:pt x="1796" y="1061"/>
                  </a:lnTo>
                  <a:lnTo>
                    <a:pt x="1800" y="1061"/>
                  </a:lnTo>
                  <a:lnTo>
                    <a:pt x="1800" y="1061"/>
                  </a:lnTo>
                  <a:lnTo>
                    <a:pt x="1818" y="1059"/>
                  </a:lnTo>
                  <a:lnTo>
                    <a:pt x="1838" y="1057"/>
                  </a:lnTo>
                  <a:lnTo>
                    <a:pt x="1876" y="1051"/>
                  </a:lnTo>
                  <a:lnTo>
                    <a:pt x="1916" y="1039"/>
                  </a:lnTo>
                  <a:lnTo>
                    <a:pt x="1954" y="1025"/>
                  </a:lnTo>
                  <a:lnTo>
                    <a:pt x="1990" y="1007"/>
                  </a:lnTo>
                  <a:lnTo>
                    <a:pt x="2028" y="987"/>
                  </a:lnTo>
                  <a:lnTo>
                    <a:pt x="2064" y="965"/>
                  </a:lnTo>
                  <a:lnTo>
                    <a:pt x="2098" y="941"/>
                  </a:lnTo>
                  <a:lnTo>
                    <a:pt x="2130" y="917"/>
                  </a:lnTo>
                  <a:lnTo>
                    <a:pt x="2160" y="893"/>
                  </a:lnTo>
                  <a:lnTo>
                    <a:pt x="2212" y="845"/>
                  </a:lnTo>
                  <a:lnTo>
                    <a:pt x="2252" y="805"/>
                  </a:lnTo>
                  <a:lnTo>
                    <a:pt x="2280" y="775"/>
                  </a:lnTo>
                  <a:lnTo>
                    <a:pt x="2280" y="775"/>
                  </a:lnTo>
                  <a:lnTo>
                    <a:pt x="2292" y="757"/>
                  </a:lnTo>
                  <a:lnTo>
                    <a:pt x="2300" y="737"/>
                  </a:lnTo>
                  <a:lnTo>
                    <a:pt x="2304" y="717"/>
                  </a:lnTo>
                  <a:lnTo>
                    <a:pt x="2304" y="695"/>
                  </a:lnTo>
                  <a:lnTo>
                    <a:pt x="2300" y="675"/>
                  </a:lnTo>
                  <a:lnTo>
                    <a:pt x="2292" y="655"/>
                  </a:lnTo>
                  <a:lnTo>
                    <a:pt x="2280" y="637"/>
                  </a:lnTo>
                  <a:lnTo>
                    <a:pt x="2264" y="623"/>
                  </a:lnTo>
                  <a:lnTo>
                    <a:pt x="2264" y="6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95" name="Freeform 125">
              <a:extLst>
                <a:ext uri="{FF2B5EF4-FFF2-40B4-BE49-F238E27FC236}">
                  <a16:creationId xmlns:a16="http://schemas.microsoft.com/office/drawing/2014/main" id="{1EEC333C-C7F8-4DFB-83A6-18451ED067B0}"/>
                </a:ext>
              </a:extLst>
            </p:cNvPr>
            <p:cNvSpPr>
              <a:spLocks noEditPoints="1"/>
            </p:cNvSpPr>
            <p:nvPr/>
          </p:nvSpPr>
          <p:spPr bwMode="auto">
            <a:xfrm>
              <a:off x="6500813" y="228600"/>
              <a:ext cx="1262063" cy="1263650"/>
            </a:xfrm>
            <a:custGeom>
              <a:avLst/>
              <a:gdLst>
                <a:gd name="T0" fmla="*/ 435 w 795"/>
                <a:gd name="T1" fmla="*/ 794 h 796"/>
                <a:gd name="T2" fmla="*/ 547 w 795"/>
                <a:gd name="T3" fmla="*/ 768 h 796"/>
                <a:gd name="T4" fmla="*/ 649 w 795"/>
                <a:gd name="T5" fmla="*/ 708 h 796"/>
                <a:gd name="T6" fmla="*/ 705 w 795"/>
                <a:gd name="T7" fmla="*/ 650 h 796"/>
                <a:gd name="T8" fmla="*/ 765 w 795"/>
                <a:gd name="T9" fmla="*/ 548 h 796"/>
                <a:gd name="T10" fmla="*/ 793 w 795"/>
                <a:gd name="T11" fmla="*/ 436 h 796"/>
                <a:gd name="T12" fmla="*/ 787 w 795"/>
                <a:gd name="T13" fmla="*/ 322 h 796"/>
                <a:gd name="T14" fmla="*/ 749 w 795"/>
                <a:gd name="T15" fmla="*/ 214 h 796"/>
                <a:gd name="T16" fmla="*/ 679 w 795"/>
                <a:gd name="T17" fmla="*/ 118 h 796"/>
                <a:gd name="T18" fmla="*/ 617 w 795"/>
                <a:gd name="T19" fmla="*/ 66 h 796"/>
                <a:gd name="T20" fmla="*/ 511 w 795"/>
                <a:gd name="T21" fmla="*/ 18 h 796"/>
                <a:gd name="T22" fmla="*/ 397 w 795"/>
                <a:gd name="T23" fmla="*/ 0 h 796"/>
                <a:gd name="T24" fmla="*/ 286 w 795"/>
                <a:gd name="T25" fmla="*/ 18 h 796"/>
                <a:gd name="T26" fmla="*/ 180 w 795"/>
                <a:gd name="T27" fmla="*/ 66 h 796"/>
                <a:gd name="T28" fmla="*/ 116 w 795"/>
                <a:gd name="T29" fmla="*/ 118 h 796"/>
                <a:gd name="T30" fmla="*/ 46 w 795"/>
                <a:gd name="T31" fmla="*/ 214 h 796"/>
                <a:gd name="T32" fmla="*/ 8 w 795"/>
                <a:gd name="T33" fmla="*/ 322 h 796"/>
                <a:gd name="T34" fmla="*/ 2 w 795"/>
                <a:gd name="T35" fmla="*/ 436 h 796"/>
                <a:gd name="T36" fmla="*/ 30 w 795"/>
                <a:gd name="T37" fmla="*/ 548 h 796"/>
                <a:gd name="T38" fmla="*/ 90 w 795"/>
                <a:gd name="T39" fmla="*/ 650 h 796"/>
                <a:gd name="T40" fmla="*/ 148 w 795"/>
                <a:gd name="T41" fmla="*/ 708 h 796"/>
                <a:gd name="T42" fmla="*/ 248 w 795"/>
                <a:gd name="T43" fmla="*/ 768 h 796"/>
                <a:gd name="T44" fmla="*/ 359 w 795"/>
                <a:gd name="T45" fmla="*/ 794 h 796"/>
                <a:gd name="T46" fmla="*/ 272 w 795"/>
                <a:gd name="T47" fmla="*/ 272 h 796"/>
                <a:gd name="T48" fmla="*/ 300 w 795"/>
                <a:gd name="T49" fmla="*/ 250 h 796"/>
                <a:gd name="T50" fmla="*/ 347 w 795"/>
                <a:gd name="T51" fmla="*/ 226 h 796"/>
                <a:gd name="T52" fmla="*/ 397 w 795"/>
                <a:gd name="T53" fmla="*/ 220 h 796"/>
                <a:gd name="T54" fmla="*/ 431 w 795"/>
                <a:gd name="T55" fmla="*/ 222 h 796"/>
                <a:gd name="T56" fmla="*/ 481 w 795"/>
                <a:gd name="T57" fmla="*/ 240 h 796"/>
                <a:gd name="T58" fmla="*/ 525 w 795"/>
                <a:gd name="T59" fmla="*/ 272 h 796"/>
                <a:gd name="T60" fmla="*/ 547 w 795"/>
                <a:gd name="T61" fmla="*/ 300 h 796"/>
                <a:gd name="T62" fmla="*/ 569 w 795"/>
                <a:gd name="T63" fmla="*/ 348 h 796"/>
                <a:gd name="T64" fmla="*/ 577 w 795"/>
                <a:gd name="T65" fmla="*/ 398 h 796"/>
                <a:gd name="T66" fmla="*/ 569 w 795"/>
                <a:gd name="T67" fmla="*/ 450 h 796"/>
                <a:gd name="T68" fmla="*/ 547 w 795"/>
                <a:gd name="T69" fmla="*/ 498 h 796"/>
                <a:gd name="T70" fmla="*/ 525 w 795"/>
                <a:gd name="T71" fmla="*/ 526 h 796"/>
                <a:gd name="T72" fmla="*/ 481 w 795"/>
                <a:gd name="T73" fmla="*/ 558 h 796"/>
                <a:gd name="T74" fmla="*/ 431 w 795"/>
                <a:gd name="T75" fmla="*/ 574 h 796"/>
                <a:gd name="T76" fmla="*/ 381 w 795"/>
                <a:gd name="T77" fmla="*/ 578 h 796"/>
                <a:gd name="T78" fmla="*/ 329 w 795"/>
                <a:gd name="T79" fmla="*/ 564 h 796"/>
                <a:gd name="T80" fmla="*/ 286 w 795"/>
                <a:gd name="T81" fmla="*/ 538 h 796"/>
                <a:gd name="T82" fmla="*/ 260 w 795"/>
                <a:gd name="T83" fmla="*/ 512 h 796"/>
                <a:gd name="T84" fmla="*/ 232 w 795"/>
                <a:gd name="T85" fmla="*/ 466 h 796"/>
                <a:gd name="T86" fmla="*/ 220 w 795"/>
                <a:gd name="T87" fmla="*/ 416 h 796"/>
                <a:gd name="T88" fmla="*/ 222 w 795"/>
                <a:gd name="T89" fmla="*/ 364 h 796"/>
                <a:gd name="T90" fmla="*/ 240 w 795"/>
                <a:gd name="T91" fmla="*/ 316 h 796"/>
                <a:gd name="T92" fmla="*/ 272 w 795"/>
                <a:gd name="T93" fmla="*/ 272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5" h="796">
                  <a:moveTo>
                    <a:pt x="397" y="796"/>
                  </a:moveTo>
                  <a:lnTo>
                    <a:pt x="397" y="796"/>
                  </a:lnTo>
                  <a:lnTo>
                    <a:pt x="435" y="794"/>
                  </a:lnTo>
                  <a:lnTo>
                    <a:pt x="473" y="790"/>
                  </a:lnTo>
                  <a:lnTo>
                    <a:pt x="511" y="780"/>
                  </a:lnTo>
                  <a:lnTo>
                    <a:pt x="547" y="768"/>
                  </a:lnTo>
                  <a:lnTo>
                    <a:pt x="583" y="750"/>
                  </a:lnTo>
                  <a:lnTo>
                    <a:pt x="617" y="730"/>
                  </a:lnTo>
                  <a:lnTo>
                    <a:pt x="649" y="708"/>
                  </a:lnTo>
                  <a:lnTo>
                    <a:pt x="679" y="680"/>
                  </a:lnTo>
                  <a:lnTo>
                    <a:pt x="679" y="680"/>
                  </a:lnTo>
                  <a:lnTo>
                    <a:pt x="705" y="650"/>
                  </a:lnTo>
                  <a:lnTo>
                    <a:pt x="729" y="618"/>
                  </a:lnTo>
                  <a:lnTo>
                    <a:pt x="749" y="584"/>
                  </a:lnTo>
                  <a:lnTo>
                    <a:pt x="765" y="548"/>
                  </a:lnTo>
                  <a:lnTo>
                    <a:pt x="779" y="512"/>
                  </a:lnTo>
                  <a:lnTo>
                    <a:pt x="787" y="474"/>
                  </a:lnTo>
                  <a:lnTo>
                    <a:pt x="793" y="436"/>
                  </a:lnTo>
                  <a:lnTo>
                    <a:pt x="795" y="398"/>
                  </a:lnTo>
                  <a:lnTo>
                    <a:pt x="793" y="360"/>
                  </a:lnTo>
                  <a:lnTo>
                    <a:pt x="787" y="322"/>
                  </a:lnTo>
                  <a:lnTo>
                    <a:pt x="779" y="286"/>
                  </a:lnTo>
                  <a:lnTo>
                    <a:pt x="765" y="248"/>
                  </a:lnTo>
                  <a:lnTo>
                    <a:pt x="749" y="214"/>
                  </a:lnTo>
                  <a:lnTo>
                    <a:pt x="729" y="180"/>
                  </a:lnTo>
                  <a:lnTo>
                    <a:pt x="705" y="148"/>
                  </a:lnTo>
                  <a:lnTo>
                    <a:pt x="679" y="118"/>
                  </a:lnTo>
                  <a:lnTo>
                    <a:pt x="679" y="118"/>
                  </a:lnTo>
                  <a:lnTo>
                    <a:pt x="649" y="90"/>
                  </a:lnTo>
                  <a:lnTo>
                    <a:pt x="617" y="66"/>
                  </a:lnTo>
                  <a:lnTo>
                    <a:pt x="583" y="46"/>
                  </a:lnTo>
                  <a:lnTo>
                    <a:pt x="547" y="30"/>
                  </a:lnTo>
                  <a:lnTo>
                    <a:pt x="511" y="18"/>
                  </a:lnTo>
                  <a:lnTo>
                    <a:pt x="473" y="8"/>
                  </a:lnTo>
                  <a:lnTo>
                    <a:pt x="435" y="2"/>
                  </a:lnTo>
                  <a:lnTo>
                    <a:pt x="397" y="0"/>
                  </a:lnTo>
                  <a:lnTo>
                    <a:pt x="359" y="2"/>
                  </a:lnTo>
                  <a:lnTo>
                    <a:pt x="321" y="8"/>
                  </a:lnTo>
                  <a:lnTo>
                    <a:pt x="286" y="18"/>
                  </a:lnTo>
                  <a:lnTo>
                    <a:pt x="248" y="30"/>
                  </a:lnTo>
                  <a:lnTo>
                    <a:pt x="214" y="46"/>
                  </a:lnTo>
                  <a:lnTo>
                    <a:pt x="180" y="66"/>
                  </a:lnTo>
                  <a:lnTo>
                    <a:pt x="148" y="90"/>
                  </a:lnTo>
                  <a:lnTo>
                    <a:pt x="116" y="118"/>
                  </a:lnTo>
                  <a:lnTo>
                    <a:pt x="116" y="118"/>
                  </a:lnTo>
                  <a:lnTo>
                    <a:pt x="90" y="148"/>
                  </a:lnTo>
                  <a:lnTo>
                    <a:pt x="66" y="180"/>
                  </a:lnTo>
                  <a:lnTo>
                    <a:pt x="46" y="214"/>
                  </a:lnTo>
                  <a:lnTo>
                    <a:pt x="30" y="248"/>
                  </a:lnTo>
                  <a:lnTo>
                    <a:pt x="16" y="286"/>
                  </a:lnTo>
                  <a:lnTo>
                    <a:pt x="8" y="322"/>
                  </a:lnTo>
                  <a:lnTo>
                    <a:pt x="2" y="360"/>
                  </a:lnTo>
                  <a:lnTo>
                    <a:pt x="0" y="398"/>
                  </a:lnTo>
                  <a:lnTo>
                    <a:pt x="2" y="436"/>
                  </a:lnTo>
                  <a:lnTo>
                    <a:pt x="8" y="474"/>
                  </a:lnTo>
                  <a:lnTo>
                    <a:pt x="16" y="512"/>
                  </a:lnTo>
                  <a:lnTo>
                    <a:pt x="30" y="548"/>
                  </a:lnTo>
                  <a:lnTo>
                    <a:pt x="46" y="584"/>
                  </a:lnTo>
                  <a:lnTo>
                    <a:pt x="66" y="618"/>
                  </a:lnTo>
                  <a:lnTo>
                    <a:pt x="90" y="650"/>
                  </a:lnTo>
                  <a:lnTo>
                    <a:pt x="116" y="680"/>
                  </a:lnTo>
                  <a:lnTo>
                    <a:pt x="116" y="680"/>
                  </a:lnTo>
                  <a:lnTo>
                    <a:pt x="148" y="708"/>
                  </a:lnTo>
                  <a:lnTo>
                    <a:pt x="180" y="730"/>
                  </a:lnTo>
                  <a:lnTo>
                    <a:pt x="214" y="750"/>
                  </a:lnTo>
                  <a:lnTo>
                    <a:pt x="248" y="768"/>
                  </a:lnTo>
                  <a:lnTo>
                    <a:pt x="284" y="780"/>
                  </a:lnTo>
                  <a:lnTo>
                    <a:pt x="321" y="790"/>
                  </a:lnTo>
                  <a:lnTo>
                    <a:pt x="359" y="794"/>
                  </a:lnTo>
                  <a:lnTo>
                    <a:pt x="397" y="796"/>
                  </a:lnTo>
                  <a:lnTo>
                    <a:pt x="397" y="796"/>
                  </a:lnTo>
                  <a:close/>
                  <a:moveTo>
                    <a:pt x="272" y="272"/>
                  </a:moveTo>
                  <a:lnTo>
                    <a:pt x="272" y="272"/>
                  </a:lnTo>
                  <a:lnTo>
                    <a:pt x="286" y="260"/>
                  </a:lnTo>
                  <a:lnTo>
                    <a:pt x="300" y="250"/>
                  </a:lnTo>
                  <a:lnTo>
                    <a:pt x="314" y="240"/>
                  </a:lnTo>
                  <a:lnTo>
                    <a:pt x="329" y="232"/>
                  </a:lnTo>
                  <a:lnTo>
                    <a:pt x="347" y="226"/>
                  </a:lnTo>
                  <a:lnTo>
                    <a:pt x="363" y="222"/>
                  </a:lnTo>
                  <a:lnTo>
                    <a:pt x="381" y="220"/>
                  </a:lnTo>
                  <a:lnTo>
                    <a:pt x="397" y="220"/>
                  </a:lnTo>
                  <a:lnTo>
                    <a:pt x="397" y="220"/>
                  </a:lnTo>
                  <a:lnTo>
                    <a:pt x="415" y="220"/>
                  </a:lnTo>
                  <a:lnTo>
                    <a:pt x="431" y="222"/>
                  </a:lnTo>
                  <a:lnTo>
                    <a:pt x="449" y="226"/>
                  </a:lnTo>
                  <a:lnTo>
                    <a:pt x="465" y="232"/>
                  </a:lnTo>
                  <a:lnTo>
                    <a:pt x="481" y="240"/>
                  </a:lnTo>
                  <a:lnTo>
                    <a:pt x="497" y="248"/>
                  </a:lnTo>
                  <a:lnTo>
                    <a:pt x="511" y="260"/>
                  </a:lnTo>
                  <a:lnTo>
                    <a:pt x="525" y="272"/>
                  </a:lnTo>
                  <a:lnTo>
                    <a:pt x="525" y="272"/>
                  </a:lnTo>
                  <a:lnTo>
                    <a:pt x="537" y="286"/>
                  </a:lnTo>
                  <a:lnTo>
                    <a:pt x="547" y="300"/>
                  </a:lnTo>
                  <a:lnTo>
                    <a:pt x="557" y="316"/>
                  </a:lnTo>
                  <a:lnTo>
                    <a:pt x="563" y="332"/>
                  </a:lnTo>
                  <a:lnTo>
                    <a:pt x="569" y="348"/>
                  </a:lnTo>
                  <a:lnTo>
                    <a:pt x="573" y="364"/>
                  </a:lnTo>
                  <a:lnTo>
                    <a:pt x="575" y="382"/>
                  </a:lnTo>
                  <a:lnTo>
                    <a:pt x="577" y="398"/>
                  </a:lnTo>
                  <a:lnTo>
                    <a:pt x="575" y="416"/>
                  </a:lnTo>
                  <a:lnTo>
                    <a:pt x="573" y="432"/>
                  </a:lnTo>
                  <a:lnTo>
                    <a:pt x="569" y="450"/>
                  </a:lnTo>
                  <a:lnTo>
                    <a:pt x="563" y="466"/>
                  </a:lnTo>
                  <a:lnTo>
                    <a:pt x="557" y="482"/>
                  </a:lnTo>
                  <a:lnTo>
                    <a:pt x="547" y="498"/>
                  </a:lnTo>
                  <a:lnTo>
                    <a:pt x="537" y="512"/>
                  </a:lnTo>
                  <a:lnTo>
                    <a:pt x="525" y="526"/>
                  </a:lnTo>
                  <a:lnTo>
                    <a:pt x="525" y="526"/>
                  </a:lnTo>
                  <a:lnTo>
                    <a:pt x="511" y="538"/>
                  </a:lnTo>
                  <a:lnTo>
                    <a:pt x="495" y="548"/>
                  </a:lnTo>
                  <a:lnTo>
                    <a:pt x="481" y="558"/>
                  </a:lnTo>
                  <a:lnTo>
                    <a:pt x="465" y="564"/>
                  </a:lnTo>
                  <a:lnTo>
                    <a:pt x="449" y="570"/>
                  </a:lnTo>
                  <a:lnTo>
                    <a:pt x="431" y="574"/>
                  </a:lnTo>
                  <a:lnTo>
                    <a:pt x="415" y="578"/>
                  </a:lnTo>
                  <a:lnTo>
                    <a:pt x="397" y="578"/>
                  </a:lnTo>
                  <a:lnTo>
                    <a:pt x="381" y="578"/>
                  </a:lnTo>
                  <a:lnTo>
                    <a:pt x="363" y="574"/>
                  </a:lnTo>
                  <a:lnTo>
                    <a:pt x="347" y="570"/>
                  </a:lnTo>
                  <a:lnTo>
                    <a:pt x="329" y="564"/>
                  </a:lnTo>
                  <a:lnTo>
                    <a:pt x="314" y="558"/>
                  </a:lnTo>
                  <a:lnTo>
                    <a:pt x="300" y="548"/>
                  </a:lnTo>
                  <a:lnTo>
                    <a:pt x="286" y="538"/>
                  </a:lnTo>
                  <a:lnTo>
                    <a:pt x="272" y="526"/>
                  </a:lnTo>
                  <a:lnTo>
                    <a:pt x="272" y="526"/>
                  </a:lnTo>
                  <a:lnTo>
                    <a:pt x="260" y="512"/>
                  </a:lnTo>
                  <a:lnTo>
                    <a:pt x="248" y="498"/>
                  </a:lnTo>
                  <a:lnTo>
                    <a:pt x="240" y="482"/>
                  </a:lnTo>
                  <a:lnTo>
                    <a:pt x="232" y="466"/>
                  </a:lnTo>
                  <a:lnTo>
                    <a:pt x="226" y="450"/>
                  </a:lnTo>
                  <a:lnTo>
                    <a:pt x="222" y="432"/>
                  </a:lnTo>
                  <a:lnTo>
                    <a:pt x="220" y="416"/>
                  </a:lnTo>
                  <a:lnTo>
                    <a:pt x="220" y="398"/>
                  </a:lnTo>
                  <a:lnTo>
                    <a:pt x="220" y="382"/>
                  </a:lnTo>
                  <a:lnTo>
                    <a:pt x="222" y="364"/>
                  </a:lnTo>
                  <a:lnTo>
                    <a:pt x="226" y="348"/>
                  </a:lnTo>
                  <a:lnTo>
                    <a:pt x="232" y="332"/>
                  </a:lnTo>
                  <a:lnTo>
                    <a:pt x="240" y="316"/>
                  </a:lnTo>
                  <a:lnTo>
                    <a:pt x="248" y="300"/>
                  </a:lnTo>
                  <a:lnTo>
                    <a:pt x="260" y="286"/>
                  </a:lnTo>
                  <a:lnTo>
                    <a:pt x="272" y="272"/>
                  </a:lnTo>
                  <a:lnTo>
                    <a:pt x="27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96" name="TextBox 95">
            <a:extLst>
              <a:ext uri="{FF2B5EF4-FFF2-40B4-BE49-F238E27FC236}">
                <a16:creationId xmlns:a16="http://schemas.microsoft.com/office/drawing/2014/main" id="{9BC7DF51-F395-417F-8BBB-EDB0DA84A3F1}"/>
              </a:ext>
            </a:extLst>
          </p:cNvPr>
          <p:cNvSpPr txBox="1"/>
          <p:nvPr/>
        </p:nvSpPr>
        <p:spPr>
          <a:xfrm>
            <a:off x="2905533" y="2270548"/>
            <a:ext cx="231578" cy="184666"/>
          </a:xfrm>
          <a:prstGeom prst="rect">
            <a:avLst/>
          </a:prstGeom>
          <a:noFill/>
        </p:spPr>
        <p:txBody>
          <a:bodyPr wrap="square" lIns="0" tIns="0" rIns="0" bIns="0" rtlCol="0">
            <a:spAutoFit/>
          </a:bodyPr>
          <a:lstStyle/>
          <a:p>
            <a:r>
              <a:rPr lang="en-GB" sz="1200" dirty="0"/>
              <a:t>+2</a:t>
            </a:r>
          </a:p>
        </p:txBody>
      </p:sp>
      <p:sp>
        <p:nvSpPr>
          <p:cNvPr id="97" name="Freeform 105">
            <a:extLst>
              <a:ext uri="{FF2B5EF4-FFF2-40B4-BE49-F238E27FC236}">
                <a16:creationId xmlns:a16="http://schemas.microsoft.com/office/drawing/2014/main" id="{532BE52A-2D7F-4CCE-A88A-8A7DC2111F25}"/>
              </a:ext>
            </a:extLst>
          </p:cNvPr>
          <p:cNvSpPr>
            <a:spLocks noChangeAspect="1" noEditPoints="1"/>
          </p:cNvSpPr>
          <p:nvPr/>
        </p:nvSpPr>
        <p:spPr bwMode="auto">
          <a:xfrm>
            <a:off x="3922768" y="4604371"/>
            <a:ext cx="179999" cy="180000"/>
          </a:xfrm>
          <a:custGeom>
            <a:avLst/>
            <a:gdLst>
              <a:gd name="T0" fmla="*/ 683 w 3832"/>
              <a:gd name="T1" fmla="*/ 0 h 3832"/>
              <a:gd name="T2" fmla="*/ 661 w 3832"/>
              <a:gd name="T3" fmla="*/ 4 h 3832"/>
              <a:gd name="T4" fmla="*/ 623 w 3832"/>
              <a:gd name="T5" fmla="*/ 20 h 3832"/>
              <a:gd name="T6" fmla="*/ 593 w 3832"/>
              <a:gd name="T7" fmla="*/ 50 h 3832"/>
              <a:gd name="T8" fmla="*/ 577 w 3832"/>
              <a:gd name="T9" fmla="*/ 88 h 3832"/>
              <a:gd name="T10" fmla="*/ 573 w 3832"/>
              <a:gd name="T11" fmla="*/ 578 h 3832"/>
              <a:gd name="T12" fmla="*/ 108 w 3832"/>
              <a:gd name="T13" fmla="*/ 578 h 3832"/>
              <a:gd name="T14" fmla="*/ 66 w 3832"/>
              <a:gd name="T15" fmla="*/ 588 h 3832"/>
              <a:gd name="T16" fmla="*/ 32 w 3832"/>
              <a:gd name="T17" fmla="*/ 610 h 3832"/>
              <a:gd name="T18" fmla="*/ 8 w 3832"/>
              <a:gd name="T19" fmla="*/ 646 h 3832"/>
              <a:gd name="T20" fmla="*/ 0 w 3832"/>
              <a:gd name="T21" fmla="*/ 688 h 3832"/>
              <a:gd name="T22" fmla="*/ 0 w 3832"/>
              <a:gd name="T23" fmla="*/ 2932 h 3832"/>
              <a:gd name="T24" fmla="*/ 8 w 3832"/>
              <a:gd name="T25" fmla="*/ 2974 h 3832"/>
              <a:gd name="T26" fmla="*/ 32 w 3832"/>
              <a:gd name="T27" fmla="*/ 3010 h 3832"/>
              <a:gd name="T28" fmla="*/ 66 w 3832"/>
              <a:gd name="T29" fmla="*/ 3032 h 3832"/>
              <a:gd name="T30" fmla="*/ 108 w 3832"/>
              <a:gd name="T31" fmla="*/ 3042 h 3832"/>
              <a:gd name="T32" fmla="*/ 581 w 3832"/>
              <a:gd name="T33" fmla="*/ 3722 h 3832"/>
              <a:gd name="T34" fmla="*/ 581 w 3832"/>
              <a:gd name="T35" fmla="*/ 3738 h 3832"/>
              <a:gd name="T36" fmla="*/ 591 w 3832"/>
              <a:gd name="T37" fmla="*/ 3768 h 3832"/>
              <a:gd name="T38" fmla="*/ 607 w 3832"/>
              <a:gd name="T39" fmla="*/ 3792 h 3832"/>
              <a:gd name="T40" fmla="*/ 631 w 3832"/>
              <a:gd name="T41" fmla="*/ 3814 h 3832"/>
              <a:gd name="T42" fmla="*/ 643 w 3832"/>
              <a:gd name="T43" fmla="*/ 3820 h 3832"/>
              <a:gd name="T44" fmla="*/ 667 w 3832"/>
              <a:gd name="T45" fmla="*/ 3828 h 3832"/>
              <a:gd name="T46" fmla="*/ 691 w 3832"/>
              <a:gd name="T47" fmla="*/ 3832 h 3832"/>
              <a:gd name="T48" fmla="*/ 709 w 3832"/>
              <a:gd name="T49" fmla="*/ 3830 h 3832"/>
              <a:gd name="T50" fmla="*/ 745 w 3832"/>
              <a:gd name="T51" fmla="*/ 3816 h 3832"/>
              <a:gd name="T52" fmla="*/ 1676 w 3832"/>
              <a:gd name="T53" fmla="*/ 3042 h 3832"/>
              <a:gd name="T54" fmla="*/ 3147 w 3832"/>
              <a:gd name="T55" fmla="*/ 3042 h 3832"/>
              <a:gd name="T56" fmla="*/ 3189 w 3832"/>
              <a:gd name="T57" fmla="*/ 3032 h 3832"/>
              <a:gd name="T58" fmla="*/ 3225 w 3832"/>
              <a:gd name="T59" fmla="*/ 3010 h 3832"/>
              <a:gd name="T60" fmla="*/ 3247 w 3832"/>
              <a:gd name="T61" fmla="*/ 2974 h 3832"/>
              <a:gd name="T62" fmla="*/ 3257 w 3832"/>
              <a:gd name="T63" fmla="*/ 2932 h 3832"/>
              <a:gd name="T64" fmla="*/ 3722 w 3832"/>
              <a:gd name="T65" fmla="*/ 2465 h 3832"/>
              <a:gd name="T66" fmla="*/ 3744 w 3832"/>
              <a:gd name="T67" fmla="*/ 2461 h 3832"/>
              <a:gd name="T68" fmla="*/ 3782 w 3832"/>
              <a:gd name="T69" fmla="*/ 2445 h 3832"/>
              <a:gd name="T70" fmla="*/ 3812 w 3832"/>
              <a:gd name="T71" fmla="*/ 2415 h 3832"/>
              <a:gd name="T72" fmla="*/ 3828 w 3832"/>
              <a:gd name="T73" fmla="*/ 2377 h 3832"/>
              <a:gd name="T74" fmla="*/ 3832 w 3832"/>
              <a:gd name="T75" fmla="*/ 110 h 3832"/>
              <a:gd name="T76" fmla="*/ 3828 w 3832"/>
              <a:gd name="T77" fmla="*/ 88 h 3832"/>
              <a:gd name="T78" fmla="*/ 3812 w 3832"/>
              <a:gd name="T79" fmla="*/ 50 h 3832"/>
              <a:gd name="T80" fmla="*/ 3782 w 3832"/>
              <a:gd name="T81" fmla="*/ 20 h 3832"/>
              <a:gd name="T82" fmla="*/ 3744 w 3832"/>
              <a:gd name="T83" fmla="*/ 4 h 3832"/>
              <a:gd name="T84" fmla="*/ 3722 w 3832"/>
              <a:gd name="T85" fmla="*/ 0 h 3832"/>
              <a:gd name="T86" fmla="*/ 1636 w 3832"/>
              <a:gd name="T87" fmla="*/ 2823 h 3832"/>
              <a:gd name="T88" fmla="*/ 1616 w 3832"/>
              <a:gd name="T89" fmla="*/ 2825 h 3832"/>
              <a:gd name="T90" fmla="*/ 1582 w 3832"/>
              <a:gd name="T91" fmla="*/ 2839 h 3832"/>
              <a:gd name="T92" fmla="*/ 799 w 3832"/>
              <a:gd name="T93" fmla="*/ 3488 h 3832"/>
              <a:gd name="T94" fmla="*/ 799 w 3832"/>
              <a:gd name="T95" fmla="*/ 2932 h 3832"/>
              <a:gd name="T96" fmla="*/ 791 w 3832"/>
              <a:gd name="T97" fmla="*/ 2890 h 3832"/>
              <a:gd name="T98" fmla="*/ 767 w 3832"/>
              <a:gd name="T99" fmla="*/ 2855 h 3832"/>
              <a:gd name="T100" fmla="*/ 733 w 3832"/>
              <a:gd name="T101" fmla="*/ 2833 h 3832"/>
              <a:gd name="T102" fmla="*/ 691 w 3832"/>
              <a:gd name="T103" fmla="*/ 2823 h 3832"/>
              <a:gd name="T104" fmla="*/ 218 w 3832"/>
              <a:gd name="T105" fmla="*/ 798 h 3832"/>
              <a:gd name="T106" fmla="*/ 3037 w 3832"/>
              <a:gd name="T107" fmla="*/ 2823 h 3832"/>
              <a:gd name="T108" fmla="*/ 3257 w 3832"/>
              <a:gd name="T109" fmla="*/ 2245 h 3832"/>
              <a:gd name="T110" fmla="*/ 3257 w 3832"/>
              <a:gd name="T111" fmla="*/ 688 h 3832"/>
              <a:gd name="T112" fmla="*/ 3247 w 3832"/>
              <a:gd name="T113" fmla="*/ 646 h 3832"/>
              <a:gd name="T114" fmla="*/ 3225 w 3832"/>
              <a:gd name="T115" fmla="*/ 610 h 3832"/>
              <a:gd name="T116" fmla="*/ 3189 w 3832"/>
              <a:gd name="T117" fmla="*/ 588 h 3832"/>
              <a:gd name="T118" fmla="*/ 3147 w 3832"/>
              <a:gd name="T119" fmla="*/ 578 h 3832"/>
              <a:gd name="T120" fmla="*/ 793 w 3832"/>
              <a:gd name="T121" fmla="*/ 220 h 3832"/>
              <a:gd name="T122" fmla="*/ 3612 w 3832"/>
              <a:gd name="T123" fmla="*/ 2245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2" h="3832">
                <a:moveTo>
                  <a:pt x="3722" y="0"/>
                </a:moveTo>
                <a:lnTo>
                  <a:pt x="683" y="0"/>
                </a:lnTo>
                <a:lnTo>
                  <a:pt x="683" y="0"/>
                </a:lnTo>
                <a:lnTo>
                  <a:pt x="661" y="4"/>
                </a:lnTo>
                <a:lnTo>
                  <a:pt x="641" y="10"/>
                </a:lnTo>
                <a:lnTo>
                  <a:pt x="623" y="20"/>
                </a:lnTo>
                <a:lnTo>
                  <a:pt x="607" y="32"/>
                </a:lnTo>
                <a:lnTo>
                  <a:pt x="593" y="50"/>
                </a:lnTo>
                <a:lnTo>
                  <a:pt x="583" y="68"/>
                </a:lnTo>
                <a:lnTo>
                  <a:pt x="577" y="88"/>
                </a:lnTo>
                <a:lnTo>
                  <a:pt x="573" y="110"/>
                </a:lnTo>
                <a:lnTo>
                  <a:pt x="573" y="578"/>
                </a:lnTo>
                <a:lnTo>
                  <a:pt x="108" y="578"/>
                </a:lnTo>
                <a:lnTo>
                  <a:pt x="108" y="578"/>
                </a:lnTo>
                <a:lnTo>
                  <a:pt x="86" y="580"/>
                </a:lnTo>
                <a:lnTo>
                  <a:pt x="66" y="588"/>
                </a:lnTo>
                <a:lnTo>
                  <a:pt x="48" y="598"/>
                </a:lnTo>
                <a:lnTo>
                  <a:pt x="32" y="610"/>
                </a:lnTo>
                <a:lnTo>
                  <a:pt x="18" y="628"/>
                </a:lnTo>
                <a:lnTo>
                  <a:pt x="8" y="646"/>
                </a:lnTo>
                <a:lnTo>
                  <a:pt x="2" y="666"/>
                </a:lnTo>
                <a:lnTo>
                  <a:pt x="0" y="688"/>
                </a:lnTo>
                <a:lnTo>
                  <a:pt x="0" y="2932"/>
                </a:lnTo>
                <a:lnTo>
                  <a:pt x="0" y="2932"/>
                </a:lnTo>
                <a:lnTo>
                  <a:pt x="2" y="2954"/>
                </a:lnTo>
                <a:lnTo>
                  <a:pt x="8" y="2974"/>
                </a:lnTo>
                <a:lnTo>
                  <a:pt x="18" y="2992"/>
                </a:lnTo>
                <a:lnTo>
                  <a:pt x="32" y="3010"/>
                </a:lnTo>
                <a:lnTo>
                  <a:pt x="48" y="3022"/>
                </a:lnTo>
                <a:lnTo>
                  <a:pt x="66" y="3032"/>
                </a:lnTo>
                <a:lnTo>
                  <a:pt x="86" y="3038"/>
                </a:lnTo>
                <a:lnTo>
                  <a:pt x="108" y="3042"/>
                </a:lnTo>
                <a:lnTo>
                  <a:pt x="581" y="3042"/>
                </a:lnTo>
                <a:lnTo>
                  <a:pt x="581" y="3722"/>
                </a:lnTo>
                <a:lnTo>
                  <a:pt x="581" y="3722"/>
                </a:lnTo>
                <a:lnTo>
                  <a:pt x="581" y="3738"/>
                </a:lnTo>
                <a:lnTo>
                  <a:pt x="585" y="3752"/>
                </a:lnTo>
                <a:lnTo>
                  <a:pt x="591" y="3768"/>
                </a:lnTo>
                <a:lnTo>
                  <a:pt x="597" y="3780"/>
                </a:lnTo>
                <a:lnTo>
                  <a:pt x="607" y="3792"/>
                </a:lnTo>
                <a:lnTo>
                  <a:pt x="617" y="3804"/>
                </a:lnTo>
                <a:lnTo>
                  <a:pt x="631" y="3814"/>
                </a:lnTo>
                <a:lnTo>
                  <a:pt x="643" y="3820"/>
                </a:lnTo>
                <a:lnTo>
                  <a:pt x="643" y="3820"/>
                </a:lnTo>
                <a:lnTo>
                  <a:pt x="655" y="3826"/>
                </a:lnTo>
                <a:lnTo>
                  <a:pt x="667" y="3828"/>
                </a:lnTo>
                <a:lnTo>
                  <a:pt x="679" y="3830"/>
                </a:lnTo>
                <a:lnTo>
                  <a:pt x="691" y="3832"/>
                </a:lnTo>
                <a:lnTo>
                  <a:pt x="691" y="3832"/>
                </a:lnTo>
                <a:lnTo>
                  <a:pt x="709" y="3830"/>
                </a:lnTo>
                <a:lnTo>
                  <a:pt x="727" y="3824"/>
                </a:lnTo>
                <a:lnTo>
                  <a:pt x="745" y="3816"/>
                </a:lnTo>
                <a:lnTo>
                  <a:pt x="761" y="3806"/>
                </a:lnTo>
                <a:lnTo>
                  <a:pt x="1676" y="3042"/>
                </a:lnTo>
                <a:lnTo>
                  <a:pt x="3147" y="3042"/>
                </a:lnTo>
                <a:lnTo>
                  <a:pt x="3147" y="3042"/>
                </a:lnTo>
                <a:lnTo>
                  <a:pt x="3169" y="3038"/>
                </a:lnTo>
                <a:lnTo>
                  <a:pt x="3189" y="3032"/>
                </a:lnTo>
                <a:lnTo>
                  <a:pt x="3209" y="3022"/>
                </a:lnTo>
                <a:lnTo>
                  <a:pt x="3225" y="3010"/>
                </a:lnTo>
                <a:lnTo>
                  <a:pt x="3237" y="2992"/>
                </a:lnTo>
                <a:lnTo>
                  <a:pt x="3247" y="2974"/>
                </a:lnTo>
                <a:lnTo>
                  <a:pt x="3255" y="2954"/>
                </a:lnTo>
                <a:lnTo>
                  <a:pt x="3257" y="2932"/>
                </a:lnTo>
                <a:lnTo>
                  <a:pt x="3257" y="2465"/>
                </a:lnTo>
                <a:lnTo>
                  <a:pt x="3722" y="2465"/>
                </a:lnTo>
                <a:lnTo>
                  <a:pt x="3722" y="2465"/>
                </a:lnTo>
                <a:lnTo>
                  <a:pt x="3744" y="2461"/>
                </a:lnTo>
                <a:lnTo>
                  <a:pt x="3764" y="2455"/>
                </a:lnTo>
                <a:lnTo>
                  <a:pt x="3782" y="2445"/>
                </a:lnTo>
                <a:lnTo>
                  <a:pt x="3800" y="2433"/>
                </a:lnTo>
                <a:lnTo>
                  <a:pt x="3812" y="2415"/>
                </a:lnTo>
                <a:lnTo>
                  <a:pt x="3822" y="2397"/>
                </a:lnTo>
                <a:lnTo>
                  <a:pt x="3828" y="2377"/>
                </a:lnTo>
                <a:lnTo>
                  <a:pt x="3832" y="2355"/>
                </a:lnTo>
                <a:lnTo>
                  <a:pt x="3832" y="110"/>
                </a:lnTo>
                <a:lnTo>
                  <a:pt x="3832" y="110"/>
                </a:lnTo>
                <a:lnTo>
                  <a:pt x="3828" y="88"/>
                </a:lnTo>
                <a:lnTo>
                  <a:pt x="3822" y="68"/>
                </a:lnTo>
                <a:lnTo>
                  <a:pt x="3812" y="50"/>
                </a:lnTo>
                <a:lnTo>
                  <a:pt x="3800" y="32"/>
                </a:lnTo>
                <a:lnTo>
                  <a:pt x="3782" y="20"/>
                </a:lnTo>
                <a:lnTo>
                  <a:pt x="3764" y="10"/>
                </a:lnTo>
                <a:lnTo>
                  <a:pt x="3744" y="4"/>
                </a:lnTo>
                <a:lnTo>
                  <a:pt x="3722" y="0"/>
                </a:lnTo>
                <a:lnTo>
                  <a:pt x="3722" y="0"/>
                </a:lnTo>
                <a:close/>
                <a:moveTo>
                  <a:pt x="3037" y="2823"/>
                </a:moveTo>
                <a:lnTo>
                  <a:pt x="1636" y="2823"/>
                </a:lnTo>
                <a:lnTo>
                  <a:pt x="1636" y="2823"/>
                </a:lnTo>
                <a:lnTo>
                  <a:pt x="1616" y="2825"/>
                </a:lnTo>
                <a:lnTo>
                  <a:pt x="1598" y="2831"/>
                </a:lnTo>
                <a:lnTo>
                  <a:pt x="1582" y="2839"/>
                </a:lnTo>
                <a:lnTo>
                  <a:pt x="1566" y="2849"/>
                </a:lnTo>
                <a:lnTo>
                  <a:pt x="799" y="3488"/>
                </a:lnTo>
                <a:lnTo>
                  <a:pt x="799" y="2932"/>
                </a:lnTo>
                <a:lnTo>
                  <a:pt x="799" y="2932"/>
                </a:lnTo>
                <a:lnTo>
                  <a:pt x="797" y="2910"/>
                </a:lnTo>
                <a:lnTo>
                  <a:pt x="791" y="2890"/>
                </a:lnTo>
                <a:lnTo>
                  <a:pt x="781" y="2871"/>
                </a:lnTo>
                <a:lnTo>
                  <a:pt x="767" y="2855"/>
                </a:lnTo>
                <a:lnTo>
                  <a:pt x="751" y="2843"/>
                </a:lnTo>
                <a:lnTo>
                  <a:pt x="733" y="2833"/>
                </a:lnTo>
                <a:lnTo>
                  <a:pt x="713" y="2825"/>
                </a:lnTo>
                <a:lnTo>
                  <a:pt x="691" y="2823"/>
                </a:lnTo>
                <a:lnTo>
                  <a:pt x="218" y="2823"/>
                </a:lnTo>
                <a:lnTo>
                  <a:pt x="218" y="798"/>
                </a:lnTo>
                <a:lnTo>
                  <a:pt x="3037" y="798"/>
                </a:lnTo>
                <a:lnTo>
                  <a:pt x="3037" y="2823"/>
                </a:lnTo>
                <a:close/>
                <a:moveTo>
                  <a:pt x="3612" y="2245"/>
                </a:moveTo>
                <a:lnTo>
                  <a:pt x="3257" y="2245"/>
                </a:lnTo>
                <a:lnTo>
                  <a:pt x="3257" y="688"/>
                </a:lnTo>
                <a:lnTo>
                  <a:pt x="3257" y="688"/>
                </a:lnTo>
                <a:lnTo>
                  <a:pt x="3255" y="666"/>
                </a:lnTo>
                <a:lnTo>
                  <a:pt x="3247" y="646"/>
                </a:lnTo>
                <a:lnTo>
                  <a:pt x="3237" y="628"/>
                </a:lnTo>
                <a:lnTo>
                  <a:pt x="3225" y="610"/>
                </a:lnTo>
                <a:lnTo>
                  <a:pt x="3209" y="598"/>
                </a:lnTo>
                <a:lnTo>
                  <a:pt x="3189" y="588"/>
                </a:lnTo>
                <a:lnTo>
                  <a:pt x="3169" y="580"/>
                </a:lnTo>
                <a:lnTo>
                  <a:pt x="3147" y="578"/>
                </a:lnTo>
                <a:lnTo>
                  <a:pt x="793" y="578"/>
                </a:lnTo>
                <a:lnTo>
                  <a:pt x="793" y="220"/>
                </a:lnTo>
                <a:lnTo>
                  <a:pt x="3612" y="220"/>
                </a:lnTo>
                <a:lnTo>
                  <a:pt x="3612" y="224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FF0000"/>
              </a:solidFill>
            </a:endParaRPr>
          </a:p>
        </p:txBody>
      </p:sp>
      <p:sp>
        <p:nvSpPr>
          <p:cNvPr id="98" name="TextBox 97">
            <a:extLst>
              <a:ext uri="{FF2B5EF4-FFF2-40B4-BE49-F238E27FC236}">
                <a16:creationId xmlns:a16="http://schemas.microsoft.com/office/drawing/2014/main" id="{D9C0B1DE-EA7B-4172-93E2-259A59CC7A1D}"/>
              </a:ext>
            </a:extLst>
          </p:cNvPr>
          <p:cNvSpPr txBox="1"/>
          <p:nvPr/>
        </p:nvSpPr>
        <p:spPr>
          <a:xfrm>
            <a:off x="4129900" y="4602038"/>
            <a:ext cx="231578" cy="184666"/>
          </a:xfrm>
          <a:prstGeom prst="rect">
            <a:avLst/>
          </a:prstGeom>
          <a:noFill/>
        </p:spPr>
        <p:txBody>
          <a:bodyPr wrap="square" lIns="0" tIns="0" rIns="0" bIns="0" rtlCol="0">
            <a:spAutoFit/>
          </a:bodyPr>
          <a:lstStyle/>
          <a:p>
            <a:r>
              <a:rPr lang="en-GB" sz="1200" dirty="0"/>
              <a:t>+1</a:t>
            </a:r>
          </a:p>
        </p:txBody>
      </p:sp>
      <p:sp>
        <p:nvSpPr>
          <p:cNvPr id="99" name="Freeform 53">
            <a:extLst>
              <a:ext uri="{FF2B5EF4-FFF2-40B4-BE49-F238E27FC236}">
                <a16:creationId xmlns:a16="http://schemas.microsoft.com/office/drawing/2014/main" id="{B697A856-8E5D-4E9C-9921-8120474FF57F}"/>
              </a:ext>
            </a:extLst>
          </p:cNvPr>
          <p:cNvSpPr>
            <a:spLocks noChangeAspect="1" noEditPoints="1"/>
          </p:cNvSpPr>
          <p:nvPr/>
        </p:nvSpPr>
        <p:spPr bwMode="auto">
          <a:xfrm>
            <a:off x="3539167" y="4832411"/>
            <a:ext cx="129503" cy="252000"/>
          </a:xfrm>
          <a:custGeom>
            <a:avLst/>
            <a:gdLst>
              <a:gd name="T0" fmla="*/ 218 w 255"/>
              <a:gd name="T1" fmla="*/ 152 h 536"/>
              <a:gd name="T2" fmla="*/ 137 w 255"/>
              <a:gd name="T3" fmla="*/ 120 h 536"/>
              <a:gd name="T4" fmla="*/ 137 w 255"/>
              <a:gd name="T5" fmla="*/ 94 h 536"/>
              <a:gd name="T6" fmla="*/ 144 w 255"/>
              <a:gd name="T7" fmla="*/ 75 h 536"/>
              <a:gd name="T8" fmla="*/ 162 w 255"/>
              <a:gd name="T9" fmla="*/ 69 h 536"/>
              <a:gd name="T10" fmla="*/ 204 w 255"/>
              <a:gd name="T11" fmla="*/ 26 h 536"/>
              <a:gd name="T12" fmla="*/ 204 w 255"/>
              <a:gd name="T13" fmla="*/ 0 h 536"/>
              <a:gd name="T14" fmla="*/ 187 w 255"/>
              <a:gd name="T15" fmla="*/ 0 h 536"/>
              <a:gd name="T16" fmla="*/ 187 w 255"/>
              <a:gd name="T17" fmla="*/ 26 h 536"/>
              <a:gd name="T18" fmla="*/ 184 w 255"/>
              <a:gd name="T19" fmla="*/ 40 h 536"/>
              <a:gd name="T20" fmla="*/ 162 w 255"/>
              <a:gd name="T21" fmla="*/ 52 h 536"/>
              <a:gd name="T22" fmla="*/ 132 w 255"/>
              <a:gd name="T23" fmla="*/ 63 h 536"/>
              <a:gd name="T24" fmla="*/ 119 w 255"/>
              <a:gd name="T25" fmla="*/ 94 h 536"/>
              <a:gd name="T26" fmla="*/ 119 w 255"/>
              <a:gd name="T27" fmla="*/ 120 h 536"/>
              <a:gd name="T28" fmla="*/ 0 w 255"/>
              <a:gd name="T29" fmla="*/ 239 h 536"/>
              <a:gd name="T30" fmla="*/ 0 w 255"/>
              <a:gd name="T31" fmla="*/ 417 h 536"/>
              <a:gd name="T32" fmla="*/ 39 w 255"/>
              <a:gd name="T33" fmla="*/ 501 h 536"/>
              <a:gd name="T34" fmla="*/ 128 w 255"/>
              <a:gd name="T35" fmla="*/ 536 h 536"/>
              <a:gd name="T36" fmla="*/ 255 w 255"/>
              <a:gd name="T37" fmla="*/ 417 h 536"/>
              <a:gd name="T38" fmla="*/ 255 w 255"/>
              <a:gd name="T39" fmla="*/ 239 h 536"/>
              <a:gd name="T40" fmla="*/ 218 w 255"/>
              <a:gd name="T41" fmla="*/ 152 h 536"/>
              <a:gd name="T42" fmla="*/ 128 w 255"/>
              <a:gd name="T43" fmla="*/ 213 h 536"/>
              <a:gd name="T44" fmla="*/ 111 w 255"/>
              <a:gd name="T45" fmla="*/ 196 h 536"/>
              <a:gd name="T46" fmla="*/ 128 w 255"/>
              <a:gd name="T47" fmla="*/ 179 h 536"/>
              <a:gd name="T48" fmla="*/ 145 w 255"/>
              <a:gd name="T49" fmla="*/ 196 h 536"/>
              <a:gd name="T50" fmla="*/ 128 w 255"/>
              <a:gd name="T51" fmla="*/ 21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5" h="536">
                <a:moveTo>
                  <a:pt x="218" y="152"/>
                </a:moveTo>
                <a:cubicBezTo>
                  <a:pt x="196" y="133"/>
                  <a:pt x="168" y="122"/>
                  <a:pt x="137" y="120"/>
                </a:cubicBezTo>
                <a:cubicBezTo>
                  <a:pt x="137" y="94"/>
                  <a:pt x="137" y="94"/>
                  <a:pt x="137" y="94"/>
                </a:cubicBezTo>
                <a:cubicBezTo>
                  <a:pt x="137" y="94"/>
                  <a:pt x="137" y="82"/>
                  <a:pt x="144" y="75"/>
                </a:cubicBezTo>
                <a:cubicBezTo>
                  <a:pt x="148" y="71"/>
                  <a:pt x="154" y="69"/>
                  <a:pt x="162" y="69"/>
                </a:cubicBezTo>
                <a:cubicBezTo>
                  <a:pt x="195" y="69"/>
                  <a:pt x="204" y="41"/>
                  <a:pt x="204" y="26"/>
                </a:cubicBezTo>
                <a:cubicBezTo>
                  <a:pt x="204" y="0"/>
                  <a:pt x="204" y="0"/>
                  <a:pt x="204" y="0"/>
                </a:cubicBezTo>
                <a:cubicBezTo>
                  <a:pt x="187" y="0"/>
                  <a:pt x="187" y="0"/>
                  <a:pt x="187" y="0"/>
                </a:cubicBezTo>
                <a:cubicBezTo>
                  <a:pt x="187" y="26"/>
                  <a:pt x="187" y="26"/>
                  <a:pt x="187" y="26"/>
                </a:cubicBezTo>
                <a:cubicBezTo>
                  <a:pt x="187" y="26"/>
                  <a:pt x="187" y="33"/>
                  <a:pt x="184" y="40"/>
                </a:cubicBezTo>
                <a:cubicBezTo>
                  <a:pt x="180" y="48"/>
                  <a:pt x="172" y="52"/>
                  <a:pt x="162" y="52"/>
                </a:cubicBezTo>
                <a:cubicBezTo>
                  <a:pt x="149" y="52"/>
                  <a:pt x="139" y="55"/>
                  <a:pt x="132" y="63"/>
                </a:cubicBezTo>
                <a:cubicBezTo>
                  <a:pt x="120" y="75"/>
                  <a:pt x="119" y="93"/>
                  <a:pt x="119" y="94"/>
                </a:cubicBezTo>
                <a:cubicBezTo>
                  <a:pt x="119" y="120"/>
                  <a:pt x="119" y="120"/>
                  <a:pt x="119" y="120"/>
                </a:cubicBezTo>
                <a:cubicBezTo>
                  <a:pt x="51" y="124"/>
                  <a:pt x="0" y="173"/>
                  <a:pt x="0" y="239"/>
                </a:cubicBezTo>
                <a:cubicBezTo>
                  <a:pt x="0" y="417"/>
                  <a:pt x="0" y="417"/>
                  <a:pt x="0" y="417"/>
                </a:cubicBezTo>
                <a:cubicBezTo>
                  <a:pt x="0" y="448"/>
                  <a:pt x="14" y="478"/>
                  <a:pt x="39" y="501"/>
                </a:cubicBezTo>
                <a:cubicBezTo>
                  <a:pt x="63" y="523"/>
                  <a:pt x="96" y="536"/>
                  <a:pt x="128" y="536"/>
                </a:cubicBezTo>
                <a:cubicBezTo>
                  <a:pt x="197" y="536"/>
                  <a:pt x="255" y="482"/>
                  <a:pt x="255" y="417"/>
                </a:cubicBezTo>
                <a:cubicBezTo>
                  <a:pt x="255" y="239"/>
                  <a:pt x="255" y="239"/>
                  <a:pt x="255" y="239"/>
                </a:cubicBezTo>
                <a:cubicBezTo>
                  <a:pt x="255" y="205"/>
                  <a:pt x="242" y="174"/>
                  <a:pt x="218" y="152"/>
                </a:cubicBezTo>
                <a:moveTo>
                  <a:pt x="128" y="213"/>
                </a:moveTo>
                <a:cubicBezTo>
                  <a:pt x="119" y="213"/>
                  <a:pt x="111" y="205"/>
                  <a:pt x="111" y="196"/>
                </a:cubicBezTo>
                <a:cubicBezTo>
                  <a:pt x="111" y="187"/>
                  <a:pt x="119" y="179"/>
                  <a:pt x="128" y="179"/>
                </a:cubicBezTo>
                <a:cubicBezTo>
                  <a:pt x="137" y="179"/>
                  <a:pt x="145" y="187"/>
                  <a:pt x="145" y="196"/>
                </a:cubicBezTo>
                <a:cubicBezTo>
                  <a:pt x="145" y="205"/>
                  <a:pt x="137" y="213"/>
                  <a:pt x="128" y="213"/>
                </a:cubicBezTo>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GB">
              <a:solidFill>
                <a:srgbClr val="FF0000"/>
              </a:solidFill>
            </a:endParaRPr>
          </a:p>
        </p:txBody>
      </p:sp>
      <p:sp>
        <p:nvSpPr>
          <p:cNvPr id="100" name="TextBox 99">
            <a:extLst>
              <a:ext uri="{FF2B5EF4-FFF2-40B4-BE49-F238E27FC236}">
                <a16:creationId xmlns:a16="http://schemas.microsoft.com/office/drawing/2014/main" id="{83DEEC4D-EFAB-448E-B7E3-0479CF37C01A}"/>
              </a:ext>
            </a:extLst>
          </p:cNvPr>
          <p:cNvSpPr txBox="1"/>
          <p:nvPr/>
        </p:nvSpPr>
        <p:spPr>
          <a:xfrm>
            <a:off x="3699146" y="4902290"/>
            <a:ext cx="231578" cy="184666"/>
          </a:xfrm>
          <a:prstGeom prst="rect">
            <a:avLst/>
          </a:prstGeom>
          <a:noFill/>
        </p:spPr>
        <p:txBody>
          <a:bodyPr wrap="square" lIns="0" tIns="0" rIns="0" bIns="0" rtlCol="0">
            <a:spAutoFit/>
          </a:bodyPr>
          <a:lstStyle/>
          <a:p>
            <a:r>
              <a:rPr lang="en-GB" sz="1200" dirty="0"/>
              <a:t>+2</a:t>
            </a:r>
          </a:p>
        </p:txBody>
      </p:sp>
      <p:sp>
        <p:nvSpPr>
          <p:cNvPr id="101" name="Oval 100">
            <a:extLst>
              <a:ext uri="{FF2B5EF4-FFF2-40B4-BE49-F238E27FC236}">
                <a16:creationId xmlns:a16="http://schemas.microsoft.com/office/drawing/2014/main" id="{7A0816AB-BCA1-45B6-86D3-9A09002BD1D8}"/>
              </a:ext>
            </a:extLst>
          </p:cNvPr>
          <p:cNvSpPr/>
          <p:nvPr/>
        </p:nvSpPr>
        <p:spPr bwMode="ltGray">
          <a:xfrm>
            <a:off x="3024011" y="1884217"/>
            <a:ext cx="219600" cy="220957"/>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GB" sz="1050" b="0" dirty="0"/>
              <a:t>1</a:t>
            </a:r>
          </a:p>
        </p:txBody>
      </p:sp>
      <p:sp>
        <p:nvSpPr>
          <p:cNvPr id="102" name="Freeform 105">
            <a:extLst>
              <a:ext uri="{FF2B5EF4-FFF2-40B4-BE49-F238E27FC236}">
                <a16:creationId xmlns:a16="http://schemas.microsoft.com/office/drawing/2014/main" id="{EEC84E63-0163-41DB-92C1-47CD9F533F8B}"/>
              </a:ext>
            </a:extLst>
          </p:cNvPr>
          <p:cNvSpPr>
            <a:spLocks noChangeAspect="1" noEditPoints="1"/>
          </p:cNvSpPr>
          <p:nvPr/>
        </p:nvSpPr>
        <p:spPr bwMode="auto">
          <a:xfrm>
            <a:off x="3136785" y="2280489"/>
            <a:ext cx="179999" cy="180000"/>
          </a:xfrm>
          <a:custGeom>
            <a:avLst/>
            <a:gdLst>
              <a:gd name="T0" fmla="*/ 683 w 3832"/>
              <a:gd name="T1" fmla="*/ 0 h 3832"/>
              <a:gd name="T2" fmla="*/ 661 w 3832"/>
              <a:gd name="T3" fmla="*/ 4 h 3832"/>
              <a:gd name="T4" fmla="*/ 623 w 3832"/>
              <a:gd name="T5" fmla="*/ 20 h 3832"/>
              <a:gd name="T6" fmla="*/ 593 w 3832"/>
              <a:gd name="T7" fmla="*/ 50 h 3832"/>
              <a:gd name="T8" fmla="*/ 577 w 3832"/>
              <a:gd name="T9" fmla="*/ 88 h 3832"/>
              <a:gd name="T10" fmla="*/ 573 w 3832"/>
              <a:gd name="T11" fmla="*/ 578 h 3832"/>
              <a:gd name="T12" fmla="*/ 108 w 3832"/>
              <a:gd name="T13" fmla="*/ 578 h 3832"/>
              <a:gd name="T14" fmla="*/ 66 w 3832"/>
              <a:gd name="T15" fmla="*/ 588 h 3832"/>
              <a:gd name="T16" fmla="*/ 32 w 3832"/>
              <a:gd name="T17" fmla="*/ 610 h 3832"/>
              <a:gd name="T18" fmla="*/ 8 w 3832"/>
              <a:gd name="T19" fmla="*/ 646 h 3832"/>
              <a:gd name="T20" fmla="*/ 0 w 3832"/>
              <a:gd name="T21" fmla="*/ 688 h 3832"/>
              <a:gd name="T22" fmla="*/ 0 w 3832"/>
              <a:gd name="T23" fmla="*/ 2932 h 3832"/>
              <a:gd name="T24" fmla="*/ 8 w 3832"/>
              <a:gd name="T25" fmla="*/ 2974 h 3832"/>
              <a:gd name="T26" fmla="*/ 32 w 3832"/>
              <a:gd name="T27" fmla="*/ 3010 h 3832"/>
              <a:gd name="T28" fmla="*/ 66 w 3832"/>
              <a:gd name="T29" fmla="*/ 3032 h 3832"/>
              <a:gd name="T30" fmla="*/ 108 w 3832"/>
              <a:gd name="T31" fmla="*/ 3042 h 3832"/>
              <a:gd name="T32" fmla="*/ 581 w 3832"/>
              <a:gd name="T33" fmla="*/ 3722 h 3832"/>
              <a:gd name="T34" fmla="*/ 581 w 3832"/>
              <a:gd name="T35" fmla="*/ 3738 h 3832"/>
              <a:gd name="T36" fmla="*/ 591 w 3832"/>
              <a:gd name="T37" fmla="*/ 3768 h 3832"/>
              <a:gd name="T38" fmla="*/ 607 w 3832"/>
              <a:gd name="T39" fmla="*/ 3792 h 3832"/>
              <a:gd name="T40" fmla="*/ 631 w 3832"/>
              <a:gd name="T41" fmla="*/ 3814 h 3832"/>
              <a:gd name="T42" fmla="*/ 643 w 3832"/>
              <a:gd name="T43" fmla="*/ 3820 h 3832"/>
              <a:gd name="T44" fmla="*/ 667 w 3832"/>
              <a:gd name="T45" fmla="*/ 3828 h 3832"/>
              <a:gd name="T46" fmla="*/ 691 w 3832"/>
              <a:gd name="T47" fmla="*/ 3832 h 3832"/>
              <a:gd name="T48" fmla="*/ 709 w 3832"/>
              <a:gd name="T49" fmla="*/ 3830 h 3832"/>
              <a:gd name="T50" fmla="*/ 745 w 3832"/>
              <a:gd name="T51" fmla="*/ 3816 h 3832"/>
              <a:gd name="T52" fmla="*/ 1676 w 3832"/>
              <a:gd name="T53" fmla="*/ 3042 h 3832"/>
              <a:gd name="T54" fmla="*/ 3147 w 3832"/>
              <a:gd name="T55" fmla="*/ 3042 h 3832"/>
              <a:gd name="T56" fmla="*/ 3189 w 3832"/>
              <a:gd name="T57" fmla="*/ 3032 h 3832"/>
              <a:gd name="T58" fmla="*/ 3225 w 3832"/>
              <a:gd name="T59" fmla="*/ 3010 h 3832"/>
              <a:gd name="T60" fmla="*/ 3247 w 3832"/>
              <a:gd name="T61" fmla="*/ 2974 h 3832"/>
              <a:gd name="T62" fmla="*/ 3257 w 3832"/>
              <a:gd name="T63" fmla="*/ 2932 h 3832"/>
              <a:gd name="T64" fmla="*/ 3722 w 3832"/>
              <a:gd name="T65" fmla="*/ 2465 h 3832"/>
              <a:gd name="T66" fmla="*/ 3744 w 3832"/>
              <a:gd name="T67" fmla="*/ 2461 h 3832"/>
              <a:gd name="T68" fmla="*/ 3782 w 3832"/>
              <a:gd name="T69" fmla="*/ 2445 h 3832"/>
              <a:gd name="T70" fmla="*/ 3812 w 3832"/>
              <a:gd name="T71" fmla="*/ 2415 h 3832"/>
              <a:gd name="T72" fmla="*/ 3828 w 3832"/>
              <a:gd name="T73" fmla="*/ 2377 h 3832"/>
              <a:gd name="T74" fmla="*/ 3832 w 3832"/>
              <a:gd name="T75" fmla="*/ 110 h 3832"/>
              <a:gd name="T76" fmla="*/ 3828 w 3832"/>
              <a:gd name="T77" fmla="*/ 88 h 3832"/>
              <a:gd name="T78" fmla="*/ 3812 w 3832"/>
              <a:gd name="T79" fmla="*/ 50 h 3832"/>
              <a:gd name="T80" fmla="*/ 3782 w 3832"/>
              <a:gd name="T81" fmla="*/ 20 h 3832"/>
              <a:gd name="T82" fmla="*/ 3744 w 3832"/>
              <a:gd name="T83" fmla="*/ 4 h 3832"/>
              <a:gd name="T84" fmla="*/ 3722 w 3832"/>
              <a:gd name="T85" fmla="*/ 0 h 3832"/>
              <a:gd name="T86" fmla="*/ 1636 w 3832"/>
              <a:gd name="T87" fmla="*/ 2823 h 3832"/>
              <a:gd name="T88" fmla="*/ 1616 w 3832"/>
              <a:gd name="T89" fmla="*/ 2825 h 3832"/>
              <a:gd name="T90" fmla="*/ 1582 w 3832"/>
              <a:gd name="T91" fmla="*/ 2839 h 3832"/>
              <a:gd name="T92" fmla="*/ 799 w 3832"/>
              <a:gd name="T93" fmla="*/ 3488 h 3832"/>
              <a:gd name="T94" fmla="*/ 799 w 3832"/>
              <a:gd name="T95" fmla="*/ 2932 h 3832"/>
              <a:gd name="T96" fmla="*/ 791 w 3832"/>
              <a:gd name="T97" fmla="*/ 2890 h 3832"/>
              <a:gd name="T98" fmla="*/ 767 w 3832"/>
              <a:gd name="T99" fmla="*/ 2855 h 3832"/>
              <a:gd name="T100" fmla="*/ 733 w 3832"/>
              <a:gd name="T101" fmla="*/ 2833 h 3832"/>
              <a:gd name="T102" fmla="*/ 691 w 3832"/>
              <a:gd name="T103" fmla="*/ 2823 h 3832"/>
              <a:gd name="T104" fmla="*/ 218 w 3832"/>
              <a:gd name="T105" fmla="*/ 798 h 3832"/>
              <a:gd name="T106" fmla="*/ 3037 w 3832"/>
              <a:gd name="T107" fmla="*/ 2823 h 3832"/>
              <a:gd name="T108" fmla="*/ 3257 w 3832"/>
              <a:gd name="T109" fmla="*/ 2245 h 3832"/>
              <a:gd name="T110" fmla="*/ 3257 w 3832"/>
              <a:gd name="T111" fmla="*/ 688 h 3832"/>
              <a:gd name="T112" fmla="*/ 3247 w 3832"/>
              <a:gd name="T113" fmla="*/ 646 h 3832"/>
              <a:gd name="T114" fmla="*/ 3225 w 3832"/>
              <a:gd name="T115" fmla="*/ 610 h 3832"/>
              <a:gd name="T116" fmla="*/ 3189 w 3832"/>
              <a:gd name="T117" fmla="*/ 588 h 3832"/>
              <a:gd name="T118" fmla="*/ 3147 w 3832"/>
              <a:gd name="T119" fmla="*/ 578 h 3832"/>
              <a:gd name="T120" fmla="*/ 793 w 3832"/>
              <a:gd name="T121" fmla="*/ 220 h 3832"/>
              <a:gd name="T122" fmla="*/ 3612 w 3832"/>
              <a:gd name="T123" fmla="*/ 2245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2" h="3832">
                <a:moveTo>
                  <a:pt x="3722" y="0"/>
                </a:moveTo>
                <a:lnTo>
                  <a:pt x="683" y="0"/>
                </a:lnTo>
                <a:lnTo>
                  <a:pt x="683" y="0"/>
                </a:lnTo>
                <a:lnTo>
                  <a:pt x="661" y="4"/>
                </a:lnTo>
                <a:lnTo>
                  <a:pt x="641" y="10"/>
                </a:lnTo>
                <a:lnTo>
                  <a:pt x="623" y="20"/>
                </a:lnTo>
                <a:lnTo>
                  <a:pt x="607" y="32"/>
                </a:lnTo>
                <a:lnTo>
                  <a:pt x="593" y="50"/>
                </a:lnTo>
                <a:lnTo>
                  <a:pt x="583" y="68"/>
                </a:lnTo>
                <a:lnTo>
                  <a:pt x="577" y="88"/>
                </a:lnTo>
                <a:lnTo>
                  <a:pt x="573" y="110"/>
                </a:lnTo>
                <a:lnTo>
                  <a:pt x="573" y="578"/>
                </a:lnTo>
                <a:lnTo>
                  <a:pt x="108" y="578"/>
                </a:lnTo>
                <a:lnTo>
                  <a:pt x="108" y="578"/>
                </a:lnTo>
                <a:lnTo>
                  <a:pt x="86" y="580"/>
                </a:lnTo>
                <a:lnTo>
                  <a:pt x="66" y="588"/>
                </a:lnTo>
                <a:lnTo>
                  <a:pt x="48" y="598"/>
                </a:lnTo>
                <a:lnTo>
                  <a:pt x="32" y="610"/>
                </a:lnTo>
                <a:lnTo>
                  <a:pt x="18" y="628"/>
                </a:lnTo>
                <a:lnTo>
                  <a:pt x="8" y="646"/>
                </a:lnTo>
                <a:lnTo>
                  <a:pt x="2" y="666"/>
                </a:lnTo>
                <a:lnTo>
                  <a:pt x="0" y="688"/>
                </a:lnTo>
                <a:lnTo>
                  <a:pt x="0" y="2932"/>
                </a:lnTo>
                <a:lnTo>
                  <a:pt x="0" y="2932"/>
                </a:lnTo>
                <a:lnTo>
                  <a:pt x="2" y="2954"/>
                </a:lnTo>
                <a:lnTo>
                  <a:pt x="8" y="2974"/>
                </a:lnTo>
                <a:lnTo>
                  <a:pt x="18" y="2992"/>
                </a:lnTo>
                <a:lnTo>
                  <a:pt x="32" y="3010"/>
                </a:lnTo>
                <a:lnTo>
                  <a:pt x="48" y="3022"/>
                </a:lnTo>
                <a:lnTo>
                  <a:pt x="66" y="3032"/>
                </a:lnTo>
                <a:lnTo>
                  <a:pt x="86" y="3038"/>
                </a:lnTo>
                <a:lnTo>
                  <a:pt x="108" y="3042"/>
                </a:lnTo>
                <a:lnTo>
                  <a:pt x="581" y="3042"/>
                </a:lnTo>
                <a:lnTo>
                  <a:pt x="581" y="3722"/>
                </a:lnTo>
                <a:lnTo>
                  <a:pt x="581" y="3722"/>
                </a:lnTo>
                <a:lnTo>
                  <a:pt x="581" y="3738"/>
                </a:lnTo>
                <a:lnTo>
                  <a:pt x="585" y="3752"/>
                </a:lnTo>
                <a:lnTo>
                  <a:pt x="591" y="3768"/>
                </a:lnTo>
                <a:lnTo>
                  <a:pt x="597" y="3780"/>
                </a:lnTo>
                <a:lnTo>
                  <a:pt x="607" y="3792"/>
                </a:lnTo>
                <a:lnTo>
                  <a:pt x="617" y="3804"/>
                </a:lnTo>
                <a:lnTo>
                  <a:pt x="631" y="3814"/>
                </a:lnTo>
                <a:lnTo>
                  <a:pt x="643" y="3820"/>
                </a:lnTo>
                <a:lnTo>
                  <a:pt x="643" y="3820"/>
                </a:lnTo>
                <a:lnTo>
                  <a:pt x="655" y="3826"/>
                </a:lnTo>
                <a:lnTo>
                  <a:pt x="667" y="3828"/>
                </a:lnTo>
                <a:lnTo>
                  <a:pt x="679" y="3830"/>
                </a:lnTo>
                <a:lnTo>
                  <a:pt x="691" y="3832"/>
                </a:lnTo>
                <a:lnTo>
                  <a:pt x="691" y="3832"/>
                </a:lnTo>
                <a:lnTo>
                  <a:pt x="709" y="3830"/>
                </a:lnTo>
                <a:lnTo>
                  <a:pt x="727" y="3824"/>
                </a:lnTo>
                <a:lnTo>
                  <a:pt x="745" y="3816"/>
                </a:lnTo>
                <a:lnTo>
                  <a:pt x="761" y="3806"/>
                </a:lnTo>
                <a:lnTo>
                  <a:pt x="1676" y="3042"/>
                </a:lnTo>
                <a:lnTo>
                  <a:pt x="3147" y="3042"/>
                </a:lnTo>
                <a:lnTo>
                  <a:pt x="3147" y="3042"/>
                </a:lnTo>
                <a:lnTo>
                  <a:pt x="3169" y="3038"/>
                </a:lnTo>
                <a:lnTo>
                  <a:pt x="3189" y="3032"/>
                </a:lnTo>
                <a:lnTo>
                  <a:pt x="3209" y="3022"/>
                </a:lnTo>
                <a:lnTo>
                  <a:pt x="3225" y="3010"/>
                </a:lnTo>
                <a:lnTo>
                  <a:pt x="3237" y="2992"/>
                </a:lnTo>
                <a:lnTo>
                  <a:pt x="3247" y="2974"/>
                </a:lnTo>
                <a:lnTo>
                  <a:pt x="3255" y="2954"/>
                </a:lnTo>
                <a:lnTo>
                  <a:pt x="3257" y="2932"/>
                </a:lnTo>
                <a:lnTo>
                  <a:pt x="3257" y="2465"/>
                </a:lnTo>
                <a:lnTo>
                  <a:pt x="3722" y="2465"/>
                </a:lnTo>
                <a:lnTo>
                  <a:pt x="3722" y="2465"/>
                </a:lnTo>
                <a:lnTo>
                  <a:pt x="3744" y="2461"/>
                </a:lnTo>
                <a:lnTo>
                  <a:pt x="3764" y="2455"/>
                </a:lnTo>
                <a:lnTo>
                  <a:pt x="3782" y="2445"/>
                </a:lnTo>
                <a:lnTo>
                  <a:pt x="3800" y="2433"/>
                </a:lnTo>
                <a:lnTo>
                  <a:pt x="3812" y="2415"/>
                </a:lnTo>
                <a:lnTo>
                  <a:pt x="3822" y="2397"/>
                </a:lnTo>
                <a:lnTo>
                  <a:pt x="3828" y="2377"/>
                </a:lnTo>
                <a:lnTo>
                  <a:pt x="3832" y="2355"/>
                </a:lnTo>
                <a:lnTo>
                  <a:pt x="3832" y="110"/>
                </a:lnTo>
                <a:lnTo>
                  <a:pt x="3832" y="110"/>
                </a:lnTo>
                <a:lnTo>
                  <a:pt x="3828" y="88"/>
                </a:lnTo>
                <a:lnTo>
                  <a:pt x="3822" y="68"/>
                </a:lnTo>
                <a:lnTo>
                  <a:pt x="3812" y="50"/>
                </a:lnTo>
                <a:lnTo>
                  <a:pt x="3800" y="32"/>
                </a:lnTo>
                <a:lnTo>
                  <a:pt x="3782" y="20"/>
                </a:lnTo>
                <a:lnTo>
                  <a:pt x="3764" y="10"/>
                </a:lnTo>
                <a:lnTo>
                  <a:pt x="3744" y="4"/>
                </a:lnTo>
                <a:lnTo>
                  <a:pt x="3722" y="0"/>
                </a:lnTo>
                <a:lnTo>
                  <a:pt x="3722" y="0"/>
                </a:lnTo>
                <a:close/>
                <a:moveTo>
                  <a:pt x="3037" y="2823"/>
                </a:moveTo>
                <a:lnTo>
                  <a:pt x="1636" y="2823"/>
                </a:lnTo>
                <a:lnTo>
                  <a:pt x="1636" y="2823"/>
                </a:lnTo>
                <a:lnTo>
                  <a:pt x="1616" y="2825"/>
                </a:lnTo>
                <a:lnTo>
                  <a:pt x="1598" y="2831"/>
                </a:lnTo>
                <a:lnTo>
                  <a:pt x="1582" y="2839"/>
                </a:lnTo>
                <a:lnTo>
                  <a:pt x="1566" y="2849"/>
                </a:lnTo>
                <a:lnTo>
                  <a:pt x="799" y="3488"/>
                </a:lnTo>
                <a:lnTo>
                  <a:pt x="799" y="2932"/>
                </a:lnTo>
                <a:lnTo>
                  <a:pt x="799" y="2932"/>
                </a:lnTo>
                <a:lnTo>
                  <a:pt x="797" y="2910"/>
                </a:lnTo>
                <a:lnTo>
                  <a:pt x="791" y="2890"/>
                </a:lnTo>
                <a:lnTo>
                  <a:pt x="781" y="2871"/>
                </a:lnTo>
                <a:lnTo>
                  <a:pt x="767" y="2855"/>
                </a:lnTo>
                <a:lnTo>
                  <a:pt x="751" y="2843"/>
                </a:lnTo>
                <a:lnTo>
                  <a:pt x="733" y="2833"/>
                </a:lnTo>
                <a:lnTo>
                  <a:pt x="713" y="2825"/>
                </a:lnTo>
                <a:lnTo>
                  <a:pt x="691" y="2823"/>
                </a:lnTo>
                <a:lnTo>
                  <a:pt x="218" y="2823"/>
                </a:lnTo>
                <a:lnTo>
                  <a:pt x="218" y="798"/>
                </a:lnTo>
                <a:lnTo>
                  <a:pt x="3037" y="798"/>
                </a:lnTo>
                <a:lnTo>
                  <a:pt x="3037" y="2823"/>
                </a:lnTo>
                <a:close/>
                <a:moveTo>
                  <a:pt x="3612" y="2245"/>
                </a:moveTo>
                <a:lnTo>
                  <a:pt x="3257" y="2245"/>
                </a:lnTo>
                <a:lnTo>
                  <a:pt x="3257" y="688"/>
                </a:lnTo>
                <a:lnTo>
                  <a:pt x="3257" y="688"/>
                </a:lnTo>
                <a:lnTo>
                  <a:pt x="3255" y="666"/>
                </a:lnTo>
                <a:lnTo>
                  <a:pt x="3247" y="646"/>
                </a:lnTo>
                <a:lnTo>
                  <a:pt x="3237" y="628"/>
                </a:lnTo>
                <a:lnTo>
                  <a:pt x="3225" y="610"/>
                </a:lnTo>
                <a:lnTo>
                  <a:pt x="3209" y="598"/>
                </a:lnTo>
                <a:lnTo>
                  <a:pt x="3189" y="588"/>
                </a:lnTo>
                <a:lnTo>
                  <a:pt x="3169" y="580"/>
                </a:lnTo>
                <a:lnTo>
                  <a:pt x="3147" y="578"/>
                </a:lnTo>
                <a:lnTo>
                  <a:pt x="793" y="578"/>
                </a:lnTo>
                <a:lnTo>
                  <a:pt x="793" y="220"/>
                </a:lnTo>
                <a:lnTo>
                  <a:pt x="3612" y="220"/>
                </a:lnTo>
                <a:lnTo>
                  <a:pt x="3612" y="224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rgbClr val="FF0000"/>
              </a:solidFill>
            </a:endParaRPr>
          </a:p>
        </p:txBody>
      </p:sp>
      <p:sp>
        <p:nvSpPr>
          <p:cNvPr id="103" name="TextBox 102">
            <a:extLst>
              <a:ext uri="{FF2B5EF4-FFF2-40B4-BE49-F238E27FC236}">
                <a16:creationId xmlns:a16="http://schemas.microsoft.com/office/drawing/2014/main" id="{91A7A86F-361E-4F37-BEB4-5C9C8457C0DF}"/>
              </a:ext>
            </a:extLst>
          </p:cNvPr>
          <p:cNvSpPr txBox="1"/>
          <p:nvPr/>
        </p:nvSpPr>
        <p:spPr>
          <a:xfrm>
            <a:off x="3349921" y="2254862"/>
            <a:ext cx="231578" cy="184666"/>
          </a:xfrm>
          <a:prstGeom prst="rect">
            <a:avLst/>
          </a:prstGeom>
          <a:noFill/>
        </p:spPr>
        <p:txBody>
          <a:bodyPr wrap="square" lIns="0" tIns="0" rIns="0" bIns="0" rtlCol="0">
            <a:spAutoFit/>
          </a:bodyPr>
          <a:lstStyle/>
          <a:p>
            <a:r>
              <a:rPr lang="en-GB" sz="1200" dirty="0"/>
              <a:t>+1</a:t>
            </a:r>
          </a:p>
        </p:txBody>
      </p:sp>
      <p:grpSp>
        <p:nvGrpSpPr>
          <p:cNvPr id="104" name="Group 103">
            <a:extLst>
              <a:ext uri="{FF2B5EF4-FFF2-40B4-BE49-F238E27FC236}">
                <a16:creationId xmlns:a16="http://schemas.microsoft.com/office/drawing/2014/main" id="{D01B0F2F-7D0C-4BB1-8A97-33D0FFF0D6E0}"/>
              </a:ext>
            </a:extLst>
          </p:cNvPr>
          <p:cNvGrpSpPr>
            <a:grpSpLocks noChangeAspect="1"/>
          </p:cNvGrpSpPr>
          <p:nvPr/>
        </p:nvGrpSpPr>
        <p:grpSpPr>
          <a:xfrm>
            <a:off x="3528437" y="4592057"/>
            <a:ext cx="123429" cy="216000"/>
            <a:chOff x="4267200" y="228600"/>
            <a:chExt cx="3657600" cy="6400800"/>
          </a:xfrm>
          <a:solidFill>
            <a:srgbClr val="FF0000"/>
          </a:solidFill>
        </p:grpSpPr>
        <p:sp>
          <p:nvSpPr>
            <p:cNvPr id="105" name="Freeform 124">
              <a:extLst>
                <a:ext uri="{FF2B5EF4-FFF2-40B4-BE49-F238E27FC236}">
                  <a16:creationId xmlns:a16="http://schemas.microsoft.com/office/drawing/2014/main" id="{8FEC2381-9A2D-4002-AE4B-E3929A40FBD8}"/>
                </a:ext>
              </a:extLst>
            </p:cNvPr>
            <p:cNvSpPr>
              <a:spLocks/>
            </p:cNvSpPr>
            <p:nvPr/>
          </p:nvSpPr>
          <p:spPr bwMode="auto">
            <a:xfrm>
              <a:off x="4267200" y="1454150"/>
              <a:ext cx="3657600" cy="5175250"/>
            </a:xfrm>
            <a:custGeom>
              <a:avLst/>
              <a:gdLst>
                <a:gd name="T0" fmla="*/ 2184 w 2304"/>
                <a:gd name="T1" fmla="*/ 597 h 3260"/>
                <a:gd name="T2" fmla="*/ 2082 w 2304"/>
                <a:gd name="T3" fmla="*/ 669 h 3260"/>
                <a:gd name="T4" fmla="*/ 1872 w 2304"/>
                <a:gd name="T5" fmla="*/ 821 h 3260"/>
                <a:gd name="T6" fmla="*/ 1790 w 2304"/>
                <a:gd name="T7" fmla="*/ 841 h 3260"/>
                <a:gd name="T8" fmla="*/ 1683 w 2304"/>
                <a:gd name="T9" fmla="*/ 671 h 3260"/>
                <a:gd name="T10" fmla="*/ 1581 w 2304"/>
                <a:gd name="T11" fmla="*/ 381 h 3260"/>
                <a:gd name="T12" fmla="*/ 1547 w 2304"/>
                <a:gd name="T13" fmla="*/ 108 h 3260"/>
                <a:gd name="T14" fmla="*/ 1539 w 2304"/>
                <a:gd name="T15" fmla="*/ 68 h 3260"/>
                <a:gd name="T16" fmla="*/ 1519 w 2304"/>
                <a:gd name="T17" fmla="*/ 36 h 3260"/>
                <a:gd name="T18" fmla="*/ 1489 w 2304"/>
                <a:gd name="T19" fmla="*/ 12 h 3260"/>
                <a:gd name="T20" fmla="*/ 1439 w 2304"/>
                <a:gd name="T21" fmla="*/ 0 h 3260"/>
                <a:gd name="T22" fmla="*/ 1407 w 2304"/>
                <a:gd name="T23" fmla="*/ 4 h 3260"/>
                <a:gd name="T24" fmla="*/ 1395 w 2304"/>
                <a:gd name="T25" fmla="*/ 8 h 3260"/>
                <a:gd name="T26" fmla="*/ 1075 w 2304"/>
                <a:gd name="T27" fmla="*/ 168 h 3260"/>
                <a:gd name="T28" fmla="*/ 805 w 2304"/>
                <a:gd name="T29" fmla="*/ 369 h 3260"/>
                <a:gd name="T30" fmla="*/ 579 w 2304"/>
                <a:gd name="T31" fmla="*/ 617 h 3260"/>
                <a:gd name="T32" fmla="*/ 428 w 2304"/>
                <a:gd name="T33" fmla="*/ 853 h 3260"/>
                <a:gd name="T34" fmla="*/ 440 w 2304"/>
                <a:gd name="T35" fmla="*/ 973 h 3260"/>
                <a:gd name="T36" fmla="*/ 512 w 2304"/>
                <a:gd name="T37" fmla="*/ 1013 h 3260"/>
                <a:gd name="T38" fmla="*/ 579 w 2304"/>
                <a:gd name="T39" fmla="*/ 999 h 3260"/>
                <a:gd name="T40" fmla="*/ 667 w 2304"/>
                <a:gd name="T41" fmla="*/ 871 h 3260"/>
                <a:gd name="T42" fmla="*/ 819 w 2304"/>
                <a:gd name="T43" fmla="*/ 669 h 3260"/>
                <a:gd name="T44" fmla="*/ 1123 w 2304"/>
                <a:gd name="T45" fmla="*/ 395 h 3260"/>
                <a:gd name="T46" fmla="*/ 1197 w 2304"/>
                <a:gd name="T47" fmla="*/ 515 h 3260"/>
                <a:gd name="T48" fmla="*/ 1169 w 2304"/>
                <a:gd name="T49" fmla="*/ 871 h 3260"/>
                <a:gd name="T50" fmla="*/ 1205 w 2304"/>
                <a:gd name="T51" fmla="*/ 1193 h 3260"/>
                <a:gd name="T52" fmla="*/ 1187 w 2304"/>
                <a:gd name="T53" fmla="*/ 1435 h 3260"/>
                <a:gd name="T54" fmla="*/ 1083 w 2304"/>
                <a:gd name="T55" fmla="*/ 1773 h 3260"/>
                <a:gd name="T56" fmla="*/ 909 w 2304"/>
                <a:gd name="T57" fmla="*/ 2073 h 3260"/>
                <a:gd name="T58" fmla="*/ 817 w 2304"/>
                <a:gd name="T59" fmla="*/ 2115 h 3260"/>
                <a:gd name="T60" fmla="*/ 605 w 2304"/>
                <a:gd name="T61" fmla="*/ 1999 h 3260"/>
                <a:gd name="T62" fmla="*/ 448 w 2304"/>
                <a:gd name="T63" fmla="*/ 1863 h 3260"/>
                <a:gd name="T64" fmla="*/ 384 w 2304"/>
                <a:gd name="T65" fmla="*/ 1825 h 3260"/>
                <a:gd name="T66" fmla="*/ 322 w 2304"/>
                <a:gd name="T67" fmla="*/ 1833 h 3260"/>
                <a:gd name="T68" fmla="*/ 0 w 2304"/>
                <a:gd name="T69" fmla="*/ 2288 h 3260"/>
                <a:gd name="T70" fmla="*/ 552 w 2304"/>
                <a:gd name="T71" fmla="*/ 2225 h 3260"/>
                <a:gd name="T72" fmla="*/ 743 w 2304"/>
                <a:gd name="T73" fmla="*/ 2318 h 3260"/>
                <a:gd name="T74" fmla="*/ 899 w 2304"/>
                <a:gd name="T75" fmla="*/ 2336 h 3260"/>
                <a:gd name="T76" fmla="*/ 1029 w 2304"/>
                <a:gd name="T77" fmla="*/ 2272 h 3260"/>
                <a:gd name="T78" fmla="*/ 1219 w 2304"/>
                <a:gd name="T79" fmla="*/ 1989 h 3260"/>
                <a:gd name="T80" fmla="*/ 1393 w 2304"/>
                <a:gd name="T81" fmla="*/ 1853 h 3260"/>
                <a:gd name="T82" fmla="*/ 1487 w 2304"/>
                <a:gd name="T83" fmla="*/ 2338 h 3260"/>
                <a:gd name="T84" fmla="*/ 1479 w 2304"/>
                <a:gd name="T85" fmla="*/ 2604 h 3260"/>
                <a:gd name="T86" fmla="*/ 1417 w 2304"/>
                <a:gd name="T87" fmla="*/ 2896 h 3260"/>
                <a:gd name="T88" fmla="*/ 1333 w 2304"/>
                <a:gd name="T89" fmla="*/ 3120 h 3260"/>
                <a:gd name="T90" fmla="*/ 1339 w 2304"/>
                <a:gd name="T91" fmla="*/ 3198 h 3260"/>
                <a:gd name="T92" fmla="*/ 1387 w 2304"/>
                <a:gd name="T93" fmla="*/ 3246 h 3260"/>
                <a:gd name="T94" fmla="*/ 1964 w 2304"/>
                <a:gd name="T95" fmla="*/ 3042 h 3260"/>
                <a:gd name="T96" fmla="*/ 1663 w 2304"/>
                <a:gd name="T97" fmla="*/ 2826 h 3260"/>
                <a:gd name="T98" fmla="*/ 1707 w 2304"/>
                <a:gd name="T99" fmla="*/ 2526 h 3260"/>
                <a:gd name="T100" fmla="*/ 1689 w 2304"/>
                <a:gd name="T101" fmla="*/ 2165 h 3260"/>
                <a:gd name="T102" fmla="*/ 1543 w 2304"/>
                <a:gd name="T103" fmla="*/ 1597 h 3260"/>
                <a:gd name="T104" fmla="*/ 1423 w 2304"/>
                <a:gd name="T105" fmla="*/ 1171 h 3260"/>
                <a:gd name="T106" fmla="*/ 1387 w 2304"/>
                <a:gd name="T107" fmla="*/ 783 h 3260"/>
                <a:gd name="T108" fmla="*/ 1447 w 2304"/>
                <a:gd name="T109" fmla="*/ 679 h 3260"/>
                <a:gd name="T110" fmla="*/ 1615 w 2304"/>
                <a:gd name="T111" fmla="*/ 973 h 3260"/>
                <a:gd name="T112" fmla="*/ 1719 w 2304"/>
                <a:gd name="T113" fmla="*/ 1047 h 3260"/>
                <a:gd name="T114" fmla="*/ 1800 w 2304"/>
                <a:gd name="T115" fmla="*/ 1061 h 3260"/>
                <a:gd name="T116" fmla="*/ 1990 w 2304"/>
                <a:gd name="T117" fmla="*/ 1007 h 3260"/>
                <a:gd name="T118" fmla="*/ 2212 w 2304"/>
                <a:gd name="T119" fmla="*/ 845 h 3260"/>
                <a:gd name="T120" fmla="*/ 2304 w 2304"/>
                <a:gd name="T121" fmla="*/ 717 h 3260"/>
                <a:gd name="T122" fmla="*/ 2264 w 2304"/>
                <a:gd name="T123" fmla="*/ 623 h 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 h="3260">
                  <a:moveTo>
                    <a:pt x="2264" y="623"/>
                  </a:moveTo>
                  <a:lnTo>
                    <a:pt x="2264" y="623"/>
                  </a:lnTo>
                  <a:lnTo>
                    <a:pt x="2246" y="609"/>
                  </a:lnTo>
                  <a:lnTo>
                    <a:pt x="2226" y="601"/>
                  </a:lnTo>
                  <a:lnTo>
                    <a:pt x="2206" y="597"/>
                  </a:lnTo>
                  <a:lnTo>
                    <a:pt x="2184" y="597"/>
                  </a:lnTo>
                  <a:lnTo>
                    <a:pt x="2164" y="601"/>
                  </a:lnTo>
                  <a:lnTo>
                    <a:pt x="2144" y="609"/>
                  </a:lnTo>
                  <a:lnTo>
                    <a:pt x="2126" y="621"/>
                  </a:lnTo>
                  <a:lnTo>
                    <a:pt x="2110" y="637"/>
                  </a:lnTo>
                  <a:lnTo>
                    <a:pt x="2110" y="637"/>
                  </a:lnTo>
                  <a:lnTo>
                    <a:pt x="2082" y="669"/>
                  </a:lnTo>
                  <a:lnTo>
                    <a:pt x="2046" y="703"/>
                  </a:lnTo>
                  <a:lnTo>
                    <a:pt x="2004" y="737"/>
                  </a:lnTo>
                  <a:lnTo>
                    <a:pt x="1960" y="769"/>
                  </a:lnTo>
                  <a:lnTo>
                    <a:pt x="1916" y="799"/>
                  </a:lnTo>
                  <a:lnTo>
                    <a:pt x="1894" y="811"/>
                  </a:lnTo>
                  <a:lnTo>
                    <a:pt x="1872" y="821"/>
                  </a:lnTo>
                  <a:lnTo>
                    <a:pt x="1852" y="829"/>
                  </a:lnTo>
                  <a:lnTo>
                    <a:pt x="1834" y="837"/>
                  </a:lnTo>
                  <a:lnTo>
                    <a:pt x="1816" y="841"/>
                  </a:lnTo>
                  <a:lnTo>
                    <a:pt x="1800" y="841"/>
                  </a:lnTo>
                  <a:lnTo>
                    <a:pt x="1800" y="841"/>
                  </a:lnTo>
                  <a:lnTo>
                    <a:pt x="1790" y="841"/>
                  </a:lnTo>
                  <a:lnTo>
                    <a:pt x="1786" y="837"/>
                  </a:lnTo>
                  <a:lnTo>
                    <a:pt x="1786" y="837"/>
                  </a:lnTo>
                  <a:lnTo>
                    <a:pt x="1758" y="799"/>
                  </a:lnTo>
                  <a:lnTo>
                    <a:pt x="1730" y="759"/>
                  </a:lnTo>
                  <a:lnTo>
                    <a:pt x="1707" y="715"/>
                  </a:lnTo>
                  <a:lnTo>
                    <a:pt x="1683" y="671"/>
                  </a:lnTo>
                  <a:lnTo>
                    <a:pt x="1661" y="623"/>
                  </a:lnTo>
                  <a:lnTo>
                    <a:pt x="1643" y="577"/>
                  </a:lnTo>
                  <a:lnTo>
                    <a:pt x="1625" y="527"/>
                  </a:lnTo>
                  <a:lnTo>
                    <a:pt x="1609" y="479"/>
                  </a:lnTo>
                  <a:lnTo>
                    <a:pt x="1595" y="429"/>
                  </a:lnTo>
                  <a:lnTo>
                    <a:pt x="1581" y="381"/>
                  </a:lnTo>
                  <a:lnTo>
                    <a:pt x="1571" y="331"/>
                  </a:lnTo>
                  <a:lnTo>
                    <a:pt x="1563" y="285"/>
                  </a:lnTo>
                  <a:lnTo>
                    <a:pt x="1557" y="237"/>
                  </a:lnTo>
                  <a:lnTo>
                    <a:pt x="1551" y="194"/>
                  </a:lnTo>
                  <a:lnTo>
                    <a:pt x="1549" y="150"/>
                  </a:lnTo>
                  <a:lnTo>
                    <a:pt x="1547" y="108"/>
                  </a:lnTo>
                  <a:lnTo>
                    <a:pt x="1547" y="108"/>
                  </a:lnTo>
                  <a:lnTo>
                    <a:pt x="1545" y="98"/>
                  </a:lnTo>
                  <a:lnTo>
                    <a:pt x="1543" y="88"/>
                  </a:lnTo>
                  <a:lnTo>
                    <a:pt x="1543" y="88"/>
                  </a:lnTo>
                  <a:lnTo>
                    <a:pt x="1541" y="78"/>
                  </a:lnTo>
                  <a:lnTo>
                    <a:pt x="1539" y="68"/>
                  </a:lnTo>
                  <a:lnTo>
                    <a:pt x="1539" y="68"/>
                  </a:lnTo>
                  <a:lnTo>
                    <a:pt x="1539" y="68"/>
                  </a:lnTo>
                  <a:lnTo>
                    <a:pt x="1539" y="68"/>
                  </a:lnTo>
                  <a:lnTo>
                    <a:pt x="1531" y="50"/>
                  </a:lnTo>
                  <a:lnTo>
                    <a:pt x="1519" y="36"/>
                  </a:lnTo>
                  <a:lnTo>
                    <a:pt x="1519" y="36"/>
                  </a:lnTo>
                  <a:lnTo>
                    <a:pt x="1515" y="32"/>
                  </a:lnTo>
                  <a:lnTo>
                    <a:pt x="1515" y="32"/>
                  </a:lnTo>
                  <a:lnTo>
                    <a:pt x="1507" y="24"/>
                  </a:lnTo>
                  <a:lnTo>
                    <a:pt x="1497" y="18"/>
                  </a:lnTo>
                  <a:lnTo>
                    <a:pt x="1497" y="18"/>
                  </a:lnTo>
                  <a:lnTo>
                    <a:pt x="1489" y="12"/>
                  </a:lnTo>
                  <a:lnTo>
                    <a:pt x="1481" y="8"/>
                  </a:lnTo>
                  <a:lnTo>
                    <a:pt x="1481" y="8"/>
                  </a:lnTo>
                  <a:lnTo>
                    <a:pt x="1475" y="6"/>
                  </a:lnTo>
                  <a:lnTo>
                    <a:pt x="1475" y="6"/>
                  </a:lnTo>
                  <a:lnTo>
                    <a:pt x="1457" y="2"/>
                  </a:lnTo>
                  <a:lnTo>
                    <a:pt x="1439" y="0"/>
                  </a:lnTo>
                  <a:lnTo>
                    <a:pt x="1439" y="0"/>
                  </a:lnTo>
                  <a:lnTo>
                    <a:pt x="1439" y="0"/>
                  </a:lnTo>
                  <a:lnTo>
                    <a:pt x="1427" y="0"/>
                  </a:lnTo>
                  <a:lnTo>
                    <a:pt x="1417" y="4"/>
                  </a:lnTo>
                  <a:lnTo>
                    <a:pt x="1417" y="4"/>
                  </a:lnTo>
                  <a:lnTo>
                    <a:pt x="1407" y="4"/>
                  </a:lnTo>
                  <a:lnTo>
                    <a:pt x="1397" y="8"/>
                  </a:lnTo>
                  <a:lnTo>
                    <a:pt x="1397" y="8"/>
                  </a:lnTo>
                  <a:lnTo>
                    <a:pt x="1397" y="8"/>
                  </a:lnTo>
                  <a:lnTo>
                    <a:pt x="1397" y="8"/>
                  </a:lnTo>
                  <a:lnTo>
                    <a:pt x="1395" y="8"/>
                  </a:lnTo>
                  <a:lnTo>
                    <a:pt x="1395" y="8"/>
                  </a:lnTo>
                  <a:lnTo>
                    <a:pt x="1337" y="32"/>
                  </a:lnTo>
                  <a:lnTo>
                    <a:pt x="1283" y="58"/>
                  </a:lnTo>
                  <a:lnTo>
                    <a:pt x="1229" y="84"/>
                  </a:lnTo>
                  <a:lnTo>
                    <a:pt x="1175" y="110"/>
                  </a:lnTo>
                  <a:lnTo>
                    <a:pt x="1125" y="138"/>
                  </a:lnTo>
                  <a:lnTo>
                    <a:pt x="1075" y="168"/>
                  </a:lnTo>
                  <a:lnTo>
                    <a:pt x="1027" y="198"/>
                  </a:lnTo>
                  <a:lnTo>
                    <a:pt x="979" y="230"/>
                  </a:lnTo>
                  <a:lnTo>
                    <a:pt x="935" y="263"/>
                  </a:lnTo>
                  <a:lnTo>
                    <a:pt x="891" y="297"/>
                  </a:lnTo>
                  <a:lnTo>
                    <a:pt x="847" y="331"/>
                  </a:lnTo>
                  <a:lnTo>
                    <a:pt x="805" y="369"/>
                  </a:lnTo>
                  <a:lnTo>
                    <a:pt x="765" y="407"/>
                  </a:lnTo>
                  <a:lnTo>
                    <a:pt x="727" y="445"/>
                  </a:lnTo>
                  <a:lnTo>
                    <a:pt x="689" y="485"/>
                  </a:lnTo>
                  <a:lnTo>
                    <a:pt x="653" y="527"/>
                  </a:lnTo>
                  <a:lnTo>
                    <a:pt x="653" y="527"/>
                  </a:lnTo>
                  <a:lnTo>
                    <a:pt x="579" y="617"/>
                  </a:lnTo>
                  <a:lnTo>
                    <a:pt x="552" y="653"/>
                  </a:lnTo>
                  <a:lnTo>
                    <a:pt x="526" y="687"/>
                  </a:lnTo>
                  <a:lnTo>
                    <a:pt x="504" y="721"/>
                  </a:lnTo>
                  <a:lnTo>
                    <a:pt x="480" y="759"/>
                  </a:lnTo>
                  <a:lnTo>
                    <a:pt x="428" y="853"/>
                  </a:lnTo>
                  <a:lnTo>
                    <a:pt x="428" y="853"/>
                  </a:lnTo>
                  <a:lnTo>
                    <a:pt x="420" y="873"/>
                  </a:lnTo>
                  <a:lnTo>
                    <a:pt x="416" y="895"/>
                  </a:lnTo>
                  <a:lnTo>
                    <a:pt x="416" y="915"/>
                  </a:lnTo>
                  <a:lnTo>
                    <a:pt x="420" y="937"/>
                  </a:lnTo>
                  <a:lnTo>
                    <a:pt x="428" y="955"/>
                  </a:lnTo>
                  <a:lnTo>
                    <a:pt x="440" y="973"/>
                  </a:lnTo>
                  <a:lnTo>
                    <a:pt x="454" y="989"/>
                  </a:lnTo>
                  <a:lnTo>
                    <a:pt x="472" y="1001"/>
                  </a:lnTo>
                  <a:lnTo>
                    <a:pt x="472" y="1001"/>
                  </a:lnTo>
                  <a:lnTo>
                    <a:pt x="486" y="1007"/>
                  </a:lnTo>
                  <a:lnTo>
                    <a:pt x="498" y="1011"/>
                  </a:lnTo>
                  <a:lnTo>
                    <a:pt x="512" y="1013"/>
                  </a:lnTo>
                  <a:lnTo>
                    <a:pt x="524" y="1015"/>
                  </a:lnTo>
                  <a:lnTo>
                    <a:pt x="524" y="1015"/>
                  </a:lnTo>
                  <a:lnTo>
                    <a:pt x="538" y="1013"/>
                  </a:lnTo>
                  <a:lnTo>
                    <a:pt x="554" y="1011"/>
                  </a:lnTo>
                  <a:lnTo>
                    <a:pt x="566" y="1005"/>
                  </a:lnTo>
                  <a:lnTo>
                    <a:pt x="579" y="999"/>
                  </a:lnTo>
                  <a:lnTo>
                    <a:pt x="591" y="991"/>
                  </a:lnTo>
                  <a:lnTo>
                    <a:pt x="601" y="981"/>
                  </a:lnTo>
                  <a:lnTo>
                    <a:pt x="611" y="969"/>
                  </a:lnTo>
                  <a:lnTo>
                    <a:pt x="619" y="957"/>
                  </a:lnTo>
                  <a:lnTo>
                    <a:pt x="619" y="957"/>
                  </a:lnTo>
                  <a:lnTo>
                    <a:pt x="667" y="871"/>
                  </a:lnTo>
                  <a:lnTo>
                    <a:pt x="687" y="839"/>
                  </a:lnTo>
                  <a:lnTo>
                    <a:pt x="707" y="809"/>
                  </a:lnTo>
                  <a:lnTo>
                    <a:pt x="727" y="781"/>
                  </a:lnTo>
                  <a:lnTo>
                    <a:pt x="753" y="749"/>
                  </a:lnTo>
                  <a:lnTo>
                    <a:pt x="819" y="669"/>
                  </a:lnTo>
                  <a:lnTo>
                    <a:pt x="819" y="669"/>
                  </a:lnTo>
                  <a:lnTo>
                    <a:pt x="865" y="617"/>
                  </a:lnTo>
                  <a:lnTo>
                    <a:pt x="913" y="569"/>
                  </a:lnTo>
                  <a:lnTo>
                    <a:pt x="961" y="523"/>
                  </a:lnTo>
                  <a:lnTo>
                    <a:pt x="1013" y="477"/>
                  </a:lnTo>
                  <a:lnTo>
                    <a:pt x="1067" y="435"/>
                  </a:lnTo>
                  <a:lnTo>
                    <a:pt x="1123" y="395"/>
                  </a:lnTo>
                  <a:lnTo>
                    <a:pt x="1183" y="357"/>
                  </a:lnTo>
                  <a:lnTo>
                    <a:pt x="1243" y="321"/>
                  </a:lnTo>
                  <a:lnTo>
                    <a:pt x="1243" y="321"/>
                  </a:lnTo>
                  <a:lnTo>
                    <a:pt x="1225" y="387"/>
                  </a:lnTo>
                  <a:lnTo>
                    <a:pt x="1209" y="453"/>
                  </a:lnTo>
                  <a:lnTo>
                    <a:pt x="1197" y="515"/>
                  </a:lnTo>
                  <a:lnTo>
                    <a:pt x="1187" y="577"/>
                  </a:lnTo>
                  <a:lnTo>
                    <a:pt x="1179" y="639"/>
                  </a:lnTo>
                  <a:lnTo>
                    <a:pt x="1173" y="697"/>
                  </a:lnTo>
                  <a:lnTo>
                    <a:pt x="1169" y="757"/>
                  </a:lnTo>
                  <a:lnTo>
                    <a:pt x="1167" y="815"/>
                  </a:lnTo>
                  <a:lnTo>
                    <a:pt x="1169" y="871"/>
                  </a:lnTo>
                  <a:lnTo>
                    <a:pt x="1171" y="927"/>
                  </a:lnTo>
                  <a:lnTo>
                    <a:pt x="1175" y="981"/>
                  </a:lnTo>
                  <a:lnTo>
                    <a:pt x="1181" y="1035"/>
                  </a:lnTo>
                  <a:lnTo>
                    <a:pt x="1187" y="1089"/>
                  </a:lnTo>
                  <a:lnTo>
                    <a:pt x="1195" y="1141"/>
                  </a:lnTo>
                  <a:lnTo>
                    <a:pt x="1205" y="1193"/>
                  </a:lnTo>
                  <a:lnTo>
                    <a:pt x="1215" y="1245"/>
                  </a:lnTo>
                  <a:lnTo>
                    <a:pt x="1215" y="1245"/>
                  </a:lnTo>
                  <a:lnTo>
                    <a:pt x="1215" y="1245"/>
                  </a:lnTo>
                  <a:lnTo>
                    <a:pt x="1207" y="1309"/>
                  </a:lnTo>
                  <a:lnTo>
                    <a:pt x="1197" y="1373"/>
                  </a:lnTo>
                  <a:lnTo>
                    <a:pt x="1187" y="1435"/>
                  </a:lnTo>
                  <a:lnTo>
                    <a:pt x="1173" y="1495"/>
                  </a:lnTo>
                  <a:lnTo>
                    <a:pt x="1159" y="1553"/>
                  </a:lnTo>
                  <a:lnTo>
                    <a:pt x="1143" y="1611"/>
                  </a:lnTo>
                  <a:lnTo>
                    <a:pt x="1125" y="1667"/>
                  </a:lnTo>
                  <a:lnTo>
                    <a:pt x="1105" y="1721"/>
                  </a:lnTo>
                  <a:lnTo>
                    <a:pt x="1083" y="1773"/>
                  </a:lnTo>
                  <a:lnTo>
                    <a:pt x="1059" y="1825"/>
                  </a:lnTo>
                  <a:lnTo>
                    <a:pt x="1033" y="1877"/>
                  </a:lnTo>
                  <a:lnTo>
                    <a:pt x="1005" y="1927"/>
                  </a:lnTo>
                  <a:lnTo>
                    <a:pt x="975" y="1975"/>
                  </a:lnTo>
                  <a:lnTo>
                    <a:pt x="943" y="2025"/>
                  </a:lnTo>
                  <a:lnTo>
                    <a:pt x="909" y="2073"/>
                  </a:lnTo>
                  <a:lnTo>
                    <a:pt x="873" y="2119"/>
                  </a:lnTo>
                  <a:lnTo>
                    <a:pt x="873" y="2119"/>
                  </a:lnTo>
                  <a:lnTo>
                    <a:pt x="867" y="2121"/>
                  </a:lnTo>
                  <a:lnTo>
                    <a:pt x="859" y="2121"/>
                  </a:lnTo>
                  <a:lnTo>
                    <a:pt x="841" y="2121"/>
                  </a:lnTo>
                  <a:lnTo>
                    <a:pt x="817" y="2115"/>
                  </a:lnTo>
                  <a:lnTo>
                    <a:pt x="793" y="2105"/>
                  </a:lnTo>
                  <a:lnTo>
                    <a:pt x="765" y="2093"/>
                  </a:lnTo>
                  <a:lnTo>
                    <a:pt x="735" y="2077"/>
                  </a:lnTo>
                  <a:lnTo>
                    <a:pt x="703" y="2061"/>
                  </a:lnTo>
                  <a:lnTo>
                    <a:pt x="671" y="2041"/>
                  </a:lnTo>
                  <a:lnTo>
                    <a:pt x="605" y="1999"/>
                  </a:lnTo>
                  <a:lnTo>
                    <a:pt x="544" y="1953"/>
                  </a:lnTo>
                  <a:lnTo>
                    <a:pt x="516" y="1929"/>
                  </a:lnTo>
                  <a:lnTo>
                    <a:pt x="490" y="1907"/>
                  </a:lnTo>
                  <a:lnTo>
                    <a:pt x="468" y="1885"/>
                  </a:lnTo>
                  <a:lnTo>
                    <a:pt x="448" y="1863"/>
                  </a:lnTo>
                  <a:lnTo>
                    <a:pt x="448" y="1863"/>
                  </a:lnTo>
                  <a:lnTo>
                    <a:pt x="440" y="1853"/>
                  </a:lnTo>
                  <a:lnTo>
                    <a:pt x="430" y="1845"/>
                  </a:lnTo>
                  <a:lnTo>
                    <a:pt x="420" y="1839"/>
                  </a:lnTo>
                  <a:lnTo>
                    <a:pt x="408" y="1833"/>
                  </a:lnTo>
                  <a:lnTo>
                    <a:pt x="396" y="1829"/>
                  </a:lnTo>
                  <a:lnTo>
                    <a:pt x="384" y="1825"/>
                  </a:lnTo>
                  <a:lnTo>
                    <a:pt x="372" y="1823"/>
                  </a:lnTo>
                  <a:lnTo>
                    <a:pt x="358" y="1823"/>
                  </a:lnTo>
                  <a:lnTo>
                    <a:pt x="358" y="1823"/>
                  </a:lnTo>
                  <a:lnTo>
                    <a:pt x="346" y="1825"/>
                  </a:lnTo>
                  <a:lnTo>
                    <a:pt x="334" y="1827"/>
                  </a:lnTo>
                  <a:lnTo>
                    <a:pt x="322" y="1833"/>
                  </a:lnTo>
                  <a:lnTo>
                    <a:pt x="310" y="1837"/>
                  </a:lnTo>
                  <a:lnTo>
                    <a:pt x="300" y="1845"/>
                  </a:lnTo>
                  <a:lnTo>
                    <a:pt x="290" y="1853"/>
                  </a:lnTo>
                  <a:lnTo>
                    <a:pt x="280" y="1863"/>
                  </a:lnTo>
                  <a:lnTo>
                    <a:pt x="272" y="1873"/>
                  </a:lnTo>
                  <a:lnTo>
                    <a:pt x="0" y="2288"/>
                  </a:lnTo>
                  <a:lnTo>
                    <a:pt x="184" y="2408"/>
                  </a:lnTo>
                  <a:lnTo>
                    <a:pt x="384" y="2103"/>
                  </a:lnTo>
                  <a:lnTo>
                    <a:pt x="384" y="2103"/>
                  </a:lnTo>
                  <a:lnTo>
                    <a:pt x="434" y="2143"/>
                  </a:lnTo>
                  <a:lnTo>
                    <a:pt x="492" y="2185"/>
                  </a:lnTo>
                  <a:lnTo>
                    <a:pt x="552" y="2225"/>
                  </a:lnTo>
                  <a:lnTo>
                    <a:pt x="583" y="2245"/>
                  </a:lnTo>
                  <a:lnTo>
                    <a:pt x="615" y="2262"/>
                  </a:lnTo>
                  <a:lnTo>
                    <a:pt x="647" y="2278"/>
                  </a:lnTo>
                  <a:lnTo>
                    <a:pt x="679" y="2292"/>
                  </a:lnTo>
                  <a:lnTo>
                    <a:pt x="711" y="2306"/>
                  </a:lnTo>
                  <a:lnTo>
                    <a:pt x="743" y="2318"/>
                  </a:lnTo>
                  <a:lnTo>
                    <a:pt x="775" y="2326"/>
                  </a:lnTo>
                  <a:lnTo>
                    <a:pt x="807" y="2334"/>
                  </a:lnTo>
                  <a:lnTo>
                    <a:pt x="837" y="2338"/>
                  </a:lnTo>
                  <a:lnTo>
                    <a:pt x="867" y="2338"/>
                  </a:lnTo>
                  <a:lnTo>
                    <a:pt x="867" y="2338"/>
                  </a:lnTo>
                  <a:lnTo>
                    <a:pt x="899" y="2336"/>
                  </a:lnTo>
                  <a:lnTo>
                    <a:pt x="929" y="2330"/>
                  </a:lnTo>
                  <a:lnTo>
                    <a:pt x="955" y="2322"/>
                  </a:lnTo>
                  <a:lnTo>
                    <a:pt x="977" y="2312"/>
                  </a:lnTo>
                  <a:lnTo>
                    <a:pt x="997" y="2300"/>
                  </a:lnTo>
                  <a:lnTo>
                    <a:pt x="1013" y="2286"/>
                  </a:lnTo>
                  <a:lnTo>
                    <a:pt x="1029" y="2272"/>
                  </a:lnTo>
                  <a:lnTo>
                    <a:pt x="1041" y="2258"/>
                  </a:lnTo>
                  <a:lnTo>
                    <a:pt x="1041" y="2258"/>
                  </a:lnTo>
                  <a:lnTo>
                    <a:pt x="1091" y="2193"/>
                  </a:lnTo>
                  <a:lnTo>
                    <a:pt x="1137" y="2127"/>
                  </a:lnTo>
                  <a:lnTo>
                    <a:pt x="1179" y="2059"/>
                  </a:lnTo>
                  <a:lnTo>
                    <a:pt x="1219" y="1989"/>
                  </a:lnTo>
                  <a:lnTo>
                    <a:pt x="1255" y="1919"/>
                  </a:lnTo>
                  <a:lnTo>
                    <a:pt x="1289" y="1847"/>
                  </a:lnTo>
                  <a:lnTo>
                    <a:pt x="1317" y="1771"/>
                  </a:lnTo>
                  <a:lnTo>
                    <a:pt x="1345" y="1695"/>
                  </a:lnTo>
                  <a:lnTo>
                    <a:pt x="1345" y="1695"/>
                  </a:lnTo>
                  <a:lnTo>
                    <a:pt x="1393" y="1853"/>
                  </a:lnTo>
                  <a:lnTo>
                    <a:pt x="1415" y="1933"/>
                  </a:lnTo>
                  <a:lnTo>
                    <a:pt x="1435" y="2011"/>
                  </a:lnTo>
                  <a:lnTo>
                    <a:pt x="1453" y="2091"/>
                  </a:lnTo>
                  <a:lnTo>
                    <a:pt x="1467" y="2173"/>
                  </a:lnTo>
                  <a:lnTo>
                    <a:pt x="1479" y="2254"/>
                  </a:lnTo>
                  <a:lnTo>
                    <a:pt x="1487" y="2338"/>
                  </a:lnTo>
                  <a:lnTo>
                    <a:pt x="1489" y="2382"/>
                  </a:lnTo>
                  <a:lnTo>
                    <a:pt x="1489" y="2424"/>
                  </a:lnTo>
                  <a:lnTo>
                    <a:pt x="1489" y="2468"/>
                  </a:lnTo>
                  <a:lnTo>
                    <a:pt x="1487" y="2514"/>
                  </a:lnTo>
                  <a:lnTo>
                    <a:pt x="1483" y="2558"/>
                  </a:lnTo>
                  <a:lnTo>
                    <a:pt x="1479" y="2604"/>
                  </a:lnTo>
                  <a:lnTo>
                    <a:pt x="1473" y="2650"/>
                  </a:lnTo>
                  <a:lnTo>
                    <a:pt x="1465" y="2698"/>
                  </a:lnTo>
                  <a:lnTo>
                    <a:pt x="1455" y="2746"/>
                  </a:lnTo>
                  <a:lnTo>
                    <a:pt x="1445" y="2794"/>
                  </a:lnTo>
                  <a:lnTo>
                    <a:pt x="1431" y="2844"/>
                  </a:lnTo>
                  <a:lnTo>
                    <a:pt x="1417" y="2896"/>
                  </a:lnTo>
                  <a:lnTo>
                    <a:pt x="1401" y="2946"/>
                  </a:lnTo>
                  <a:lnTo>
                    <a:pt x="1381" y="3000"/>
                  </a:lnTo>
                  <a:lnTo>
                    <a:pt x="1361" y="3052"/>
                  </a:lnTo>
                  <a:lnTo>
                    <a:pt x="1337" y="3108"/>
                  </a:lnTo>
                  <a:lnTo>
                    <a:pt x="1337" y="3108"/>
                  </a:lnTo>
                  <a:lnTo>
                    <a:pt x="1333" y="3120"/>
                  </a:lnTo>
                  <a:lnTo>
                    <a:pt x="1331" y="3134"/>
                  </a:lnTo>
                  <a:lnTo>
                    <a:pt x="1329" y="3146"/>
                  </a:lnTo>
                  <a:lnTo>
                    <a:pt x="1329" y="3160"/>
                  </a:lnTo>
                  <a:lnTo>
                    <a:pt x="1331" y="3174"/>
                  </a:lnTo>
                  <a:lnTo>
                    <a:pt x="1335" y="3186"/>
                  </a:lnTo>
                  <a:lnTo>
                    <a:pt x="1339" y="3198"/>
                  </a:lnTo>
                  <a:lnTo>
                    <a:pt x="1347" y="3210"/>
                  </a:lnTo>
                  <a:lnTo>
                    <a:pt x="1347" y="3210"/>
                  </a:lnTo>
                  <a:lnTo>
                    <a:pt x="1355" y="3222"/>
                  </a:lnTo>
                  <a:lnTo>
                    <a:pt x="1365" y="3232"/>
                  </a:lnTo>
                  <a:lnTo>
                    <a:pt x="1375" y="3240"/>
                  </a:lnTo>
                  <a:lnTo>
                    <a:pt x="1387" y="3246"/>
                  </a:lnTo>
                  <a:lnTo>
                    <a:pt x="1399" y="3252"/>
                  </a:lnTo>
                  <a:lnTo>
                    <a:pt x="1411" y="3256"/>
                  </a:lnTo>
                  <a:lnTo>
                    <a:pt x="1425" y="3260"/>
                  </a:lnTo>
                  <a:lnTo>
                    <a:pt x="1439" y="3260"/>
                  </a:lnTo>
                  <a:lnTo>
                    <a:pt x="1964" y="3260"/>
                  </a:lnTo>
                  <a:lnTo>
                    <a:pt x="1964" y="3042"/>
                  </a:lnTo>
                  <a:lnTo>
                    <a:pt x="1599" y="3042"/>
                  </a:lnTo>
                  <a:lnTo>
                    <a:pt x="1599" y="3042"/>
                  </a:lnTo>
                  <a:lnTo>
                    <a:pt x="1617" y="2986"/>
                  </a:lnTo>
                  <a:lnTo>
                    <a:pt x="1635" y="2932"/>
                  </a:lnTo>
                  <a:lnTo>
                    <a:pt x="1649" y="2878"/>
                  </a:lnTo>
                  <a:lnTo>
                    <a:pt x="1663" y="2826"/>
                  </a:lnTo>
                  <a:lnTo>
                    <a:pt x="1673" y="2774"/>
                  </a:lnTo>
                  <a:lnTo>
                    <a:pt x="1683" y="2722"/>
                  </a:lnTo>
                  <a:lnTo>
                    <a:pt x="1691" y="2672"/>
                  </a:lnTo>
                  <a:lnTo>
                    <a:pt x="1697" y="2622"/>
                  </a:lnTo>
                  <a:lnTo>
                    <a:pt x="1703" y="2574"/>
                  </a:lnTo>
                  <a:lnTo>
                    <a:pt x="1707" y="2526"/>
                  </a:lnTo>
                  <a:lnTo>
                    <a:pt x="1709" y="2478"/>
                  </a:lnTo>
                  <a:lnTo>
                    <a:pt x="1709" y="2432"/>
                  </a:lnTo>
                  <a:lnTo>
                    <a:pt x="1709" y="2386"/>
                  </a:lnTo>
                  <a:lnTo>
                    <a:pt x="1707" y="2340"/>
                  </a:lnTo>
                  <a:lnTo>
                    <a:pt x="1699" y="2252"/>
                  </a:lnTo>
                  <a:lnTo>
                    <a:pt x="1689" y="2165"/>
                  </a:lnTo>
                  <a:lnTo>
                    <a:pt x="1673" y="2081"/>
                  </a:lnTo>
                  <a:lnTo>
                    <a:pt x="1657" y="1997"/>
                  </a:lnTo>
                  <a:lnTo>
                    <a:pt x="1637" y="1915"/>
                  </a:lnTo>
                  <a:lnTo>
                    <a:pt x="1615" y="1835"/>
                  </a:lnTo>
                  <a:lnTo>
                    <a:pt x="1591" y="1755"/>
                  </a:lnTo>
                  <a:lnTo>
                    <a:pt x="1543" y="1597"/>
                  </a:lnTo>
                  <a:lnTo>
                    <a:pt x="1543" y="1597"/>
                  </a:lnTo>
                  <a:lnTo>
                    <a:pt x="1505" y="1475"/>
                  </a:lnTo>
                  <a:lnTo>
                    <a:pt x="1469" y="1355"/>
                  </a:lnTo>
                  <a:lnTo>
                    <a:pt x="1453" y="1293"/>
                  </a:lnTo>
                  <a:lnTo>
                    <a:pt x="1437" y="1233"/>
                  </a:lnTo>
                  <a:lnTo>
                    <a:pt x="1423" y="1171"/>
                  </a:lnTo>
                  <a:lnTo>
                    <a:pt x="1411" y="1109"/>
                  </a:lnTo>
                  <a:lnTo>
                    <a:pt x="1403" y="1045"/>
                  </a:lnTo>
                  <a:lnTo>
                    <a:pt x="1395" y="981"/>
                  </a:lnTo>
                  <a:lnTo>
                    <a:pt x="1389" y="917"/>
                  </a:lnTo>
                  <a:lnTo>
                    <a:pt x="1387" y="851"/>
                  </a:lnTo>
                  <a:lnTo>
                    <a:pt x="1387" y="783"/>
                  </a:lnTo>
                  <a:lnTo>
                    <a:pt x="1391" y="715"/>
                  </a:lnTo>
                  <a:lnTo>
                    <a:pt x="1399" y="645"/>
                  </a:lnTo>
                  <a:lnTo>
                    <a:pt x="1409" y="573"/>
                  </a:lnTo>
                  <a:lnTo>
                    <a:pt x="1409" y="573"/>
                  </a:lnTo>
                  <a:lnTo>
                    <a:pt x="1427" y="627"/>
                  </a:lnTo>
                  <a:lnTo>
                    <a:pt x="1447" y="679"/>
                  </a:lnTo>
                  <a:lnTo>
                    <a:pt x="1471" y="733"/>
                  </a:lnTo>
                  <a:lnTo>
                    <a:pt x="1495" y="783"/>
                  </a:lnTo>
                  <a:lnTo>
                    <a:pt x="1523" y="833"/>
                  </a:lnTo>
                  <a:lnTo>
                    <a:pt x="1551" y="883"/>
                  </a:lnTo>
                  <a:lnTo>
                    <a:pt x="1583" y="929"/>
                  </a:lnTo>
                  <a:lnTo>
                    <a:pt x="1615" y="973"/>
                  </a:lnTo>
                  <a:lnTo>
                    <a:pt x="1615" y="973"/>
                  </a:lnTo>
                  <a:lnTo>
                    <a:pt x="1633" y="993"/>
                  </a:lnTo>
                  <a:lnTo>
                    <a:pt x="1653" y="1011"/>
                  </a:lnTo>
                  <a:lnTo>
                    <a:pt x="1673" y="1025"/>
                  </a:lnTo>
                  <a:lnTo>
                    <a:pt x="1695" y="1037"/>
                  </a:lnTo>
                  <a:lnTo>
                    <a:pt x="1719" y="1047"/>
                  </a:lnTo>
                  <a:lnTo>
                    <a:pt x="1744" y="1055"/>
                  </a:lnTo>
                  <a:lnTo>
                    <a:pt x="1770" y="1059"/>
                  </a:lnTo>
                  <a:lnTo>
                    <a:pt x="1796" y="1061"/>
                  </a:lnTo>
                  <a:lnTo>
                    <a:pt x="1796" y="1061"/>
                  </a:lnTo>
                  <a:lnTo>
                    <a:pt x="1800" y="1061"/>
                  </a:lnTo>
                  <a:lnTo>
                    <a:pt x="1800" y="1061"/>
                  </a:lnTo>
                  <a:lnTo>
                    <a:pt x="1818" y="1059"/>
                  </a:lnTo>
                  <a:lnTo>
                    <a:pt x="1838" y="1057"/>
                  </a:lnTo>
                  <a:lnTo>
                    <a:pt x="1876" y="1051"/>
                  </a:lnTo>
                  <a:lnTo>
                    <a:pt x="1916" y="1039"/>
                  </a:lnTo>
                  <a:lnTo>
                    <a:pt x="1954" y="1025"/>
                  </a:lnTo>
                  <a:lnTo>
                    <a:pt x="1990" y="1007"/>
                  </a:lnTo>
                  <a:lnTo>
                    <a:pt x="2028" y="987"/>
                  </a:lnTo>
                  <a:lnTo>
                    <a:pt x="2064" y="965"/>
                  </a:lnTo>
                  <a:lnTo>
                    <a:pt x="2098" y="941"/>
                  </a:lnTo>
                  <a:lnTo>
                    <a:pt x="2130" y="917"/>
                  </a:lnTo>
                  <a:lnTo>
                    <a:pt x="2160" y="893"/>
                  </a:lnTo>
                  <a:lnTo>
                    <a:pt x="2212" y="845"/>
                  </a:lnTo>
                  <a:lnTo>
                    <a:pt x="2252" y="805"/>
                  </a:lnTo>
                  <a:lnTo>
                    <a:pt x="2280" y="775"/>
                  </a:lnTo>
                  <a:lnTo>
                    <a:pt x="2280" y="775"/>
                  </a:lnTo>
                  <a:lnTo>
                    <a:pt x="2292" y="757"/>
                  </a:lnTo>
                  <a:lnTo>
                    <a:pt x="2300" y="737"/>
                  </a:lnTo>
                  <a:lnTo>
                    <a:pt x="2304" y="717"/>
                  </a:lnTo>
                  <a:lnTo>
                    <a:pt x="2304" y="695"/>
                  </a:lnTo>
                  <a:lnTo>
                    <a:pt x="2300" y="675"/>
                  </a:lnTo>
                  <a:lnTo>
                    <a:pt x="2292" y="655"/>
                  </a:lnTo>
                  <a:lnTo>
                    <a:pt x="2280" y="637"/>
                  </a:lnTo>
                  <a:lnTo>
                    <a:pt x="2264" y="623"/>
                  </a:lnTo>
                  <a:lnTo>
                    <a:pt x="2264" y="6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6" name="Freeform 125">
              <a:extLst>
                <a:ext uri="{FF2B5EF4-FFF2-40B4-BE49-F238E27FC236}">
                  <a16:creationId xmlns:a16="http://schemas.microsoft.com/office/drawing/2014/main" id="{635A4C6A-7C73-43E4-A408-AA40C34C9C06}"/>
                </a:ext>
              </a:extLst>
            </p:cNvPr>
            <p:cNvSpPr>
              <a:spLocks noEditPoints="1"/>
            </p:cNvSpPr>
            <p:nvPr/>
          </p:nvSpPr>
          <p:spPr bwMode="auto">
            <a:xfrm>
              <a:off x="6500813" y="228600"/>
              <a:ext cx="1262063" cy="1263650"/>
            </a:xfrm>
            <a:custGeom>
              <a:avLst/>
              <a:gdLst>
                <a:gd name="T0" fmla="*/ 435 w 795"/>
                <a:gd name="T1" fmla="*/ 794 h 796"/>
                <a:gd name="T2" fmla="*/ 547 w 795"/>
                <a:gd name="T3" fmla="*/ 768 h 796"/>
                <a:gd name="T4" fmla="*/ 649 w 795"/>
                <a:gd name="T5" fmla="*/ 708 h 796"/>
                <a:gd name="T6" fmla="*/ 705 w 795"/>
                <a:gd name="T7" fmla="*/ 650 h 796"/>
                <a:gd name="T8" fmla="*/ 765 w 795"/>
                <a:gd name="T9" fmla="*/ 548 h 796"/>
                <a:gd name="T10" fmla="*/ 793 w 795"/>
                <a:gd name="T11" fmla="*/ 436 h 796"/>
                <a:gd name="T12" fmla="*/ 787 w 795"/>
                <a:gd name="T13" fmla="*/ 322 h 796"/>
                <a:gd name="T14" fmla="*/ 749 w 795"/>
                <a:gd name="T15" fmla="*/ 214 h 796"/>
                <a:gd name="T16" fmla="*/ 679 w 795"/>
                <a:gd name="T17" fmla="*/ 118 h 796"/>
                <a:gd name="T18" fmla="*/ 617 w 795"/>
                <a:gd name="T19" fmla="*/ 66 h 796"/>
                <a:gd name="T20" fmla="*/ 511 w 795"/>
                <a:gd name="T21" fmla="*/ 18 h 796"/>
                <a:gd name="T22" fmla="*/ 397 w 795"/>
                <a:gd name="T23" fmla="*/ 0 h 796"/>
                <a:gd name="T24" fmla="*/ 286 w 795"/>
                <a:gd name="T25" fmla="*/ 18 h 796"/>
                <a:gd name="T26" fmla="*/ 180 w 795"/>
                <a:gd name="T27" fmla="*/ 66 h 796"/>
                <a:gd name="T28" fmla="*/ 116 w 795"/>
                <a:gd name="T29" fmla="*/ 118 h 796"/>
                <a:gd name="T30" fmla="*/ 46 w 795"/>
                <a:gd name="T31" fmla="*/ 214 h 796"/>
                <a:gd name="T32" fmla="*/ 8 w 795"/>
                <a:gd name="T33" fmla="*/ 322 h 796"/>
                <a:gd name="T34" fmla="*/ 2 w 795"/>
                <a:gd name="T35" fmla="*/ 436 h 796"/>
                <a:gd name="T36" fmla="*/ 30 w 795"/>
                <a:gd name="T37" fmla="*/ 548 h 796"/>
                <a:gd name="T38" fmla="*/ 90 w 795"/>
                <a:gd name="T39" fmla="*/ 650 h 796"/>
                <a:gd name="T40" fmla="*/ 148 w 795"/>
                <a:gd name="T41" fmla="*/ 708 h 796"/>
                <a:gd name="T42" fmla="*/ 248 w 795"/>
                <a:gd name="T43" fmla="*/ 768 h 796"/>
                <a:gd name="T44" fmla="*/ 359 w 795"/>
                <a:gd name="T45" fmla="*/ 794 h 796"/>
                <a:gd name="T46" fmla="*/ 272 w 795"/>
                <a:gd name="T47" fmla="*/ 272 h 796"/>
                <a:gd name="T48" fmla="*/ 300 w 795"/>
                <a:gd name="T49" fmla="*/ 250 h 796"/>
                <a:gd name="T50" fmla="*/ 347 w 795"/>
                <a:gd name="T51" fmla="*/ 226 h 796"/>
                <a:gd name="T52" fmla="*/ 397 w 795"/>
                <a:gd name="T53" fmla="*/ 220 h 796"/>
                <a:gd name="T54" fmla="*/ 431 w 795"/>
                <a:gd name="T55" fmla="*/ 222 h 796"/>
                <a:gd name="T56" fmla="*/ 481 w 795"/>
                <a:gd name="T57" fmla="*/ 240 h 796"/>
                <a:gd name="T58" fmla="*/ 525 w 795"/>
                <a:gd name="T59" fmla="*/ 272 h 796"/>
                <a:gd name="T60" fmla="*/ 547 w 795"/>
                <a:gd name="T61" fmla="*/ 300 h 796"/>
                <a:gd name="T62" fmla="*/ 569 w 795"/>
                <a:gd name="T63" fmla="*/ 348 h 796"/>
                <a:gd name="T64" fmla="*/ 577 w 795"/>
                <a:gd name="T65" fmla="*/ 398 h 796"/>
                <a:gd name="T66" fmla="*/ 569 w 795"/>
                <a:gd name="T67" fmla="*/ 450 h 796"/>
                <a:gd name="T68" fmla="*/ 547 w 795"/>
                <a:gd name="T69" fmla="*/ 498 h 796"/>
                <a:gd name="T70" fmla="*/ 525 w 795"/>
                <a:gd name="T71" fmla="*/ 526 h 796"/>
                <a:gd name="T72" fmla="*/ 481 w 795"/>
                <a:gd name="T73" fmla="*/ 558 h 796"/>
                <a:gd name="T74" fmla="*/ 431 w 795"/>
                <a:gd name="T75" fmla="*/ 574 h 796"/>
                <a:gd name="T76" fmla="*/ 381 w 795"/>
                <a:gd name="T77" fmla="*/ 578 h 796"/>
                <a:gd name="T78" fmla="*/ 329 w 795"/>
                <a:gd name="T79" fmla="*/ 564 h 796"/>
                <a:gd name="T80" fmla="*/ 286 w 795"/>
                <a:gd name="T81" fmla="*/ 538 h 796"/>
                <a:gd name="T82" fmla="*/ 260 w 795"/>
                <a:gd name="T83" fmla="*/ 512 h 796"/>
                <a:gd name="T84" fmla="*/ 232 w 795"/>
                <a:gd name="T85" fmla="*/ 466 h 796"/>
                <a:gd name="T86" fmla="*/ 220 w 795"/>
                <a:gd name="T87" fmla="*/ 416 h 796"/>
                <a:gd name="T88" fmla="*/ 222 w 795"/>
                <a:gd name="T89" fmla="*/ 364 h 796"/>
                <a:gd name="T90" fmla="*/ 240 w 795"/>
                <a:gd name="T91" fmla="*/ 316 h 796"/>
                <a:gd name="T92" fmla="*/ 272 w 795"/>
                <a:gd name="T93" fmla="*/ 272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5" h="796">
                  <a:moveTo>
                    <a:pt x="397" y="796"/>
                  </a:moveTo>
                  <a:lnTo>
                    <a:pt x="397" y="796"/>
                  </a:lnTo>
                  <a:lnTo>
                    <a:pt x="435" y="794"/>
                  </a:lnTo>
                  <a:lnTo>
                    <a:pt x="473" y="790"/>
                  </a:lnTo>
                  <a:lnTo>
                    <a:pt x="511" y="780"/>
                  </a:lnTo>
                  <a:lnTo>
                    <a:pt x="547" y="768"/>
                  </a:lnTo>
                  <a:lnTo>
                    <a:pt x="583" y="750"/>
                  </a:lnTo>
                  <a:lnTo>
                    <a:pt x="617" y="730"/>
                  </a:lnTo>
                  <a:lnTo>
                    <a:pt x="649" y="708"/>
                  </a:lnTo>
                  <a:lnTo>
                    <a:pt x="679" y="680"/>
                  </a:lnTo>
                  <a:lnTo>
                    <a:pt x="679" y="680"/>
                  </a:lnTo>
                  <a:lnTo>
                    <a:pt x="705" y="650"/>
                  </a:lnTo>
                  <a:lnTo>
                    <a:pt x="729" y="618"/>
                  </a:lnTo>
                  <a:lnTo>
                    <a:pt x="749" y="584"/>
                  </a:lnTo>
                  <a:lnTo>
                    <a:pt x="765" y="548"/>
                  </a:lnTo>
                  <a:lnTo>
                    <a:pt x="779" y="512"/>
                  </a:lnTo>
                  <a:lnTo>
                    <a:pt x="787" y="474"/>
                  </a:lnTo>
                  <a:lnTo>
                    <a:pt x="793" y="436"/>
                  </a:lnTo>
                  <a:lnTo>
                    <a:pt x="795" y="398"/>
                  </a:lnTo>
                  <a:lnTo>
                    <a:pt x="793" y="360"/>
                  </a:lnTo>
                  <a:lnTo>
                    <a:pt x="787" y="322"/>
                  </a:lnTo>
                  <a:lnTo>
                    <a:pt x="779" y="286"/>
                  </a:lnTo>
                  <a:lnTo>
                    <a:pt x="765" y="248"/>
                  </a:lnTo>
                  <a:lnTo>
                    <a:pt x="749" y="214"/>
                  </a:lnTo>
                  <a:lnTo>
                    <a:pt x="729" y="180"/>
                  </a:lnTo>
                  <a:lnTo>
                    <a:pt x="705" y="148"/>
                  </a:lnTo>
                  <a:lnTo>
                    <a:pt x="679" y="118"/>
                  </a:lnTo>
                  <a:lnTo>
                    <a:pt x="679" y="118"/>
                  </a:lnTo>
                  <a:lnTo>
                    <a:pt x="649" y="90"/>
                  </a:lnTo>
                  <a:lnTo>
                    <a:pt x="617" y="66"/>
                  </a:lnTo>
                  <a:lnTo>
                    <a:pt x="583" y="46"/>
                  </a:lnTo>
                  <a:lnTo>
                    <a:pt x="547" y="30"/>
                  </a:lnTo>
                  <a:lnTo>
                    <a:pt x="511" y="18"/>
                  </a:lnTo>
                  <a:lnTo>
                    <a:pt x="473" y="8"/>
                  </a:lnTo>
                  <a:lnTo>
                    <a:pt x="435" y="2"/>
                  </a:lnTo>
                  <a:lnTo>
                    <a:pt x="397" y="0"/>
                  </a:lnTo>
                  <a:lnTo>
                    <a:pt x="359" y="2"/>
                  </a:lnTo>
                  <a:lnTo>
                    <a:pt x="321" y="8"/>
                  </a:lnTo>
                  <a:lnTo>
                    <a:pt x="286" y="18"/>
                  </a:lnTo>
                  <a:lnTo>
                    <a:pt x="248" y="30"/>
                  </a:lnTo>
                  <a:lnTo>
                    <a:pt x="214" y="46"/>
                  </a:lnTo>
                  <a:lnTo>
                    <a:pt x="180" y="66"/>
                  </a:lnTo>
                  <a:lnTo>
                    <a:pt x="148" y="90"/>
                  </a:lnTo>
                  <a:lnTo>
                    <a:pt x="116" y="118"/>
                  </a:lnTo>
                  <a:lnTo>
                    <a:pt x="116" y="118"/>
                  </a:lnTo>
                  <a:lnTo>
                    <a:pt x="90" y="148"/>
                  </a:lnTo>
                  <a:lnTo>
                    <a:pt x="66" y="180"/>
                  </a:lnTo>
                  <a:lnTo>
                    <a:pt x="46" y="214"/>
                  </a:lnTo>
                  <a:lnTo>
                    <a:pt x="30" y="248"/>
                  </a:lnTo>
                  <a:lnTo>
                    <a:pt x="16" y="286"/>
                  </a:lnTo>
                  <a:lnTo>
                    <a:pt x="8" y="322"/>
                  </a:lnTo>
                  <a:lnTo>
                    <a:pt x="2" y="360"/>
                  </a:lnTo>
                  <a:lnTo>
                    <a:pt x="0" y="398"/>
                  </a:lnTo>
                  <a:lnTo>
                    <a:pt x="2" y="436"/>
                  </a:lnTo>
                  <a:lnTo>
                    <a:pt x="8" y="474"/>
                  </a:lnTo>
                  <a:lnTo>
                    <a:pt x="16" y="512"/>
                  </a:lnTo>
                  <a:lnTo>
                    <a:pt x="30" y="548"/>
                  </a:lnTo>
                  <a:lnTo>
                    <a:pt x="46" y="584"/>
                  </a:lnTo>
                  <a:lnTo>
                    <a:pt x="66" y="618"/>
                  </a:lnTo>
                  <a:lnTo>
                    <a:pt x="90" y="650"/>
                  </a:lnTo>
                  <a:lnTo>
                    <a:pt x="116" y="680"/>
                  </a:lnTo>
                  <a:lnTo>
                    <a:pt x="116" y="680"/>
                  </a:lnTo>
                  <a:lnTo>
                    <a:pt x="148" y="708"/>
                  </a:lnTo>
                  <a:lnTo>
                    <a:pt x="180" y="730"/>
                  </a:lnTo>
                  <a:lnTo>
                    <a:pt x="214" y="750"/>
                  </a:lnTo>
                  <a:lnTo>
                    <a:pt x="248" y="768"/>
                  </a:lnTo>
                  <a:lnTo>
                    <a:pt x="284" y="780"/>
                  </a:lnTo>
                  <a:lnTo>
                    <a:pt x="321" y="790"/>
                  </a:lnTo>
                  <a:lnTo>
                    <a:pt x="359" y="794"/>
                  </a:lnTo>
                  <a:lnTo>
                    <a:pt x="397" y="796"/>
                  </a:lnTo>
                  <a:lnTo>
                    <a:pt x="397" y="796"/>
                  </a:lnTo>
                  <a:close/>
                  <a:moveTo>
                    <a:pt x="272" y="272"/>
                  </a:moveTo>
                  <a:lnTo>
                    <a:pt x="272" y="272"/>
                  </a:lnTo>
                  <a:lnTo>
                    <a:pt x="286" y="260"/>
                  </a:lnTo>
                  <a:lnTo>
                    <a:pt x="300" y="250"/>
                  </a:lnTo>
                  <a:lnTo>
                    <a:pt x="314" y="240"/>
                  </a:lnTo>
                  <a:lnTo>
                    <a:pt x="329" y="232"/>
                  </a:lnTo>
                  <a:lnTo>
                    <a:pt x="347" y="226"/>
                  </a:lnTo>
                  <a:lnTo>
                    <a:pt x="363" y="222"/>
                  </a:lnTo>
                  <a:lnTo>
                    <a:pt x="381" y="220"/>
                  </a:lnTo>
                  <a:lnTo>
                    <a:pt x="397" y="220"/>
                  </a:lnTo>
                  <a:lnTo>
                    <a:pt x="397" y="220"/>
                  </a:lnTo>
                  <a:lnTo>
                    <a:pt x="415" y="220"/>
                  </a:lnTo>
                  <a:lnTo>
                    <a:pt x="431" y="222"/>
                  </a:lnTo>
                  <a:lnTo>
                    <a:pt x="449" y="226"/>
                  </a:lnTo>
                  <a:lnTo>
                    <a:pt x="465" y="232"/>
                  </a:lnTo>
                  <a:lnTo>
                    <a:pt x="481" y="240"/>
                  </a:lnTo>
                  <a:lnTo>
                    <a:pt x="497" y="248"/>
                  </a:lnTo>
                  <a:lnTo>
                    <a:pt x="511" y="260"/>
                  </a:lnTo>
                  <a:lnTo>
                    <a:pt x="525" y="272"/>
                  </a:lnTo>
                  <a:lnTo>
                    <a:pt x="525" y="272"/>
                  </a:lnTo>
                  <a:lnTo>
                    <a:pt x="537" y="286"/>
                  </a:lnTo>
                  <a:lnTo>
                    <a:pt x="547" y="300"/>
                  </a:lnTo>
                  <a:lnTo>
                    <a:pt x="557" y="316"/>
                  </a:lnTo>
                  <a:lnTo>
                    <a:pt x="563" y="332"/>
                  </a:lnTo>
                  <a:lnTo>
                    <a:pt x="569" y="348"/>
                  </a:lnTo>
                  <a:lnTo>
                    <a:pt x="573" y="364"/>
                  </a:lnTo>
                  <a:lnTo>
                    <a:pt x="575" y="382"/>
                  </a:lnTo>
                  <a:lnTo>
                    <a:pt x="577" y="398"/>
                  </a:lnTo>
                  <a:lnTo>
                    <a:pt x="575" y="416"/>
                  </a:lnTo>
                  <a:lnTo>
                    <a:pt x="573" y="432"/>
                  </a:lnTo>
                  <a:lnTo>
                    <a:pt x="569" y="450"/>
                  </a:lnTo>
                  <a:lnTo>
                    <a:pt x="563" y="466"/>
                  </a:lnTo>
                  <a:lnTo>
                    <a:pt x="557" y="482"/>
                  </a:lnTo>
                  <a:lnTo>
                    <a:pt x="547" y="498"/>
                  </a:lnTo>
                  <a:lnTo>
                    <a:pt x="537" y="512"/>
                  </a:lnTo>
                  <a:lnTo>
                    <a:pt x="525" y="526"/>
                  </a:lnTo>
                  <a:lnTo>
                    <a:pt x="525" y="526"/>
                  </a:lnTo>
                  <a:lnTo>
                    <a:pt x="511" y="538"/>
                  </a:lnTo>
                  <a:lnTo>
                    <a:pt x="495" y="548"/>
                  </a:lnTo>
                  <a:lnTo>
                    <a:pt x="481" y="558"/>
                  </a:lnTo>
                  <a:lnTo>
                    <a:pt x="465" y="564"/>
                  </a:lnTo>
                  <a:lnTo>
                    <a:pt x="449" y="570"/>
                  </a:lnTo>
                  <a:lnTo>
                    <a:pt x="431" y="574"/>
                  </a:lnTo>
                  <a:lnTo>
                    <a:pt x="415" y="578"/>
                  </a:lnTo>
                  <a:lnTo>
                    <a:pt x="397" y="578"/>
                  </a:lnTo>
                  <a:lnTo>
                    <a:pt x="381" y="578"/>
                  </a:lnTo>
                  <a:lnTo>
                    <a:pt x="363" y="574"/>
                  </a:lnTo>
                  <a:lnTo>
                    <a:pt x="347" y="570"/>
                  </a:lnTo>
                  <a:lnTo>
                    <a:pt x="329" y="564"/>
                  </a:lnTo>
                  <a:lnTo>
                    <a:pt x="314" y="558"/>
                  </a:lnTo>
                  <a:lnTo>
                    <a:pt x="300" y="548"/>
                  </a:lnTo>
                  <a:lnTo>
                    <a:pt x="286" y="538"/>
                  </a:lnTo>
                  <a:lnTo>
                    <a:pt x="272" y="526"/>
                  </a:lnTo>
                  <a:lnTo>
                    <a:pt x="272" y="526"/>
                  </a:lnTo>
                  <a:lnTo>
                    <a:pt x="260" y="512"/>
                  </a:lnTo>
                  <a:lnTo>
                    <a:pt x="248" y="498"/>
                  </a:lnTo>
                  <a:lnTo>
                    <a:pt x="240" y="482"/>
                  </a:lnTo>
                  <a:lnTo>
                    <a:pt x="232" y="466"/>
                  </a:lnTo>
                  <a:lnTo>
                    <a:pt x="226" y="450"/>
                  </a:lnTo>
                  <a:lnTo>
                    <a:pt x="222" y="432"/>
                  </a:lnTo>
                  <a:lnTo>
                    <a:pt x="220" y="416"/>
                  </a:lnTo>
                  <a:lnTo>
                    <a:pt x="220" y="398"/>
                  </a:lnTo>
                  <a:lnTo>
                    <a:pt x="220" y="382"/>
                  </a:lnTo>
                  <a:lnTo>
                    <a:pt x="222" y="364"/>
                  </a:lnTo>
                  <a:lnTo>
                    <a:pt x="226" y="348"/>
                  </a:lnTo>
                  <a:lnTo>
                    <a:pt x="232" y="332"/>
                  </a:lnTo>
                  <a:lnTo>
                    <a:pt x="240" y="316"/>
                  </a:lnTo>
                  <a:lnTo>
                    <a:pt x="248" y="300"/>
                  </a:lnTo>
                  <a:lnTo>
                    <a:pt x="260" y="286"/>
                  </a:lnTo>
                  <a:lnTo>
                    <a:pt x="272" y="272"/>
                  </a:lnTo>
                  <a:lnTo>
                    <a:pt x="27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107" name="TextBox 106">
            <a:extLst>
              <a:ext uri="{FF2B5EF4-FFF2-40B4-BE49-F238E27FC236}">
                <a16:creationId xmlns:a16="http://schemas.microsoft.com/office/drawing/2014/main" id="{457DDF08-1EF4-45EC-9409-BA3FE5FC7887}"/>
              </a:ext>
            </a:extLst>
          </p:cNvPr>
          <p:cNvSpPr txBox="1"/>
          <p:nvPr/>
        </p:nvSpPr>
        <p:spPr>
          <a:xfrm>
            <a:off x="3706818" y="4613707"/>
            <a:ext cx="231578" cy="184666"/>
          </a:xfrm>
          <a:prstGeom prst="rect">
            <a:avLst/>
          </a:prstGeom>
          <a:noFill/>
        </p:spPr>
        <p:txBody>
          <a:bodyPr wrap="square" lIns="0" tIns="0" rIns="0" bIns="0" rtlCol="0">
            <a:spAutoFit/>
          </a:bodyPr>
          <a:lstStyle/>
          <a:p>
            <a:r>
              <a:rPr lang="en-GB" sz="1200" dirty="0"/>
              <a:t>+1</a:t>
            </a:r>
          </a:p>
        </p:txBody>
      </p:sp>
      <p:sp>
        <p:nvSpPr>
          <p:cNvPr id="108" name="TextBox 107">
            <a:extLst>
              <a:ext uri="{FF2B5EF4-FFF2-40B4-BE49-F238E27FC236}">
                <a16:creationId xmlns:a16="http://schemas.microsoft.com/office/drawing/2014/main" id="{35CDFCB7-0F89-4FC5-A38D-4399446B274E}"/>
              </a:ext>
            </a:extLst>
          </p:cNvPr>
          <p:cNvSpPr txBox="1"/>
          <p:nvPr/>
        </p:nvSpPr>
        <p:spPr>
          <a:xfrm>
            <a:off x="6020467" y="2819607"/>
            <a:ext cx="610564" cy="246221"/>
          </a:xfrm>
          <a:prstGeom prst="rect">
            <a:avLst/>
          </a:prstGeom>
          <a:noFill/>
        </p:spPr>
        <p:txBody>
          <a:bodyPr wrap="square" lIns="0" tIns="0" rIns="0" bIns="0" rtlCol="0">
            <a:spAutoFit/>
          </a:bodyPr>
          <a:lstStyle/>
          <a:p>
            <a:pPr marL="108000" indent="-108000">
              <a:buFont typeface="Wingdings" panose="05000000000000000000" pitchFamily="2" charset="2"/>
              <a:buChar char="§"/>
            </a:pPr>
            <a:r>
              <a:rPr lang="en-GB" sz="800" dirty="0"/>
              <a:t>Opened it</a:t>
            </a:r>
          </a:p>
          <a:p>
            <a:pPr marL="108000" indent="-108000">
              <a:buFont typeface="Wingdings" panose="05000000000000000000" pitchFamily="2" charset="2"/>
              <a:buChar char="§"/>
            </a:pPr>
            <a:r>
              <a:rPr lang="en-GB" sz="800" dirty="0"/>
              <a:t>Read it</a:t>
            </a:r>
          </a:p>
        </p:txBody>
      </p:sp>
      <p:grpSp>
        <p:nvGrpSpPr>
          <p:cNvPr id="109" name="Group 108">
            <a:extLst>
              <a:ext uri="{FF2B5EF4-FFF2-40B4-BE49-F238E27FC236}">
                <a16:creationId xmlns:a16="http://schemas.microsoft.com/office/drawing/2014/main" id="{EB9CBAD2-5195-4976-BA22-2B8CEA4ED50C}"/>
              </a:ext>
            </a:extLst>
          </p:cNvPr>
          <p:cNvGrpSpPr>
            <a:grpSpLocks noChangeAspect="1"/>
          </p:cNvGrpSpPr>
          <p:nvPr/>
        </p:nvGrpSpPr>
        <p:grpSpPr>
          <a:xfrm>
            <a:off x="6157533" y="2395681"/>
            <a:ext cx="185144" cy="324000"/>
            <a:chOff x="4267200" y="228600"/>
            <a:chExt cx="3657600" cy="6400800"/>
          </a:xfrm>
          <a:solidFill>
            <a:srgbClr val="FF0000"/>
          </a:solidFill>
        </p:grpSpPr>
        <p:sp>
          <p:nvSpPr>
            <p:cNvPr id="110" name="Freeform 124">
              <a:extLst>
                <a:ext uri="{FF2B5EF4-FFF2-40B4-BE49-F238E27FC236}">
                  <a16:creationId xmlns:a16="http://schemas.microsoft.com/office/drawing/2014/main" id="{4D972E58-3E3C-4E68-9C88-B9D92AD22108}"/>
                </a:ext>
              </a:extLst>
            </p:cNvPr>
            <p:cNvSpPr>
              <a:spLocks/>
            </p:cNvSpPr>
            <p:nvPr/>
          </p:nvSpPr>
          <p:spPr bwMode="auto">
            <a:xfrm>
              <a:off x="4267200" y="1454150"/>
              <a:ext cx="3657600" cy="5175250"/>
            </a:xfrm>
            <a:custGeom>
              <a:avLst/>
              <a:gdLst>
                <a:gd name="T0" fmla="*/ 2184 w 2304"/>
                <a:gd name="T1" fmla="*/ 597 h 3260"/>
                <a:gd name="T2" fmla="*/ 2082 w 2304"/>
                <a:gd name="T3" fmla="*/ 669 h 3260"/>
                <a:gd name="T4" fmla="*/ 1872 w 2304"/>
                <a:gd name="T5" fmla="*/ 821 h 3260"/>
                <a:gd name="T6" fmla="*/ 1790 w 2304"/>
                <a:gd name="T7" fmla="*/ 841 h 3260"/>
                <a:gd name="T8" fmla="*/ 1683 w 2304"/>
                <a:gd name="T9" fmla="*/ 671 h 3260"/>
                <a:gd name="T10" fmla="*/ 1581 w 2304"/>
                <a:gd name="T11" fmla="*/ 381 h 3260"/>
                <a:gd name="T12" fmla="*/ 1547 w 2304"/>
                <a:gd name="T13" fmla="*/ 108 h 3260"/>
                <a:gd name="T14" fmla="*/ 1539 w 2304"/>
                <a:gd name="T15" fmla="*/ 68 h 3260"/>
                <a:gd name="T16" fmla="*/ 1519 w 2304"/>
                <a:gd name="T17" fmla="*/ 36 h 3260"/>
                <a:gd name="T18" fmla="*/ 1489 w 2304"/>
                <a:gd name="T19" fmla="*/ 12 h 3260"/>
                <a:gd name="T20" fmla="*/ 1439 w 2304"/>
                <a:gd name="T21" fmla="*/ 0 h 3260"/>
                <a:gd name="T22" fmla="*/ 1407 w 2304"/>
                <a:gd name="T23" fmla="*/ 4 h 3260"/>
                <a:gd name="T24" fmla="*/ 1395 w 2304"/>
                <a:gd name="T25" fmla="*/ 8 h 3260"/>
                <a:gd name="T26" fmla="*/ 1075 w 2304"/>
                <a:gd name="T27" fmla="*/ 168 h 3260"/>
                <a:gd name="T28" fmla="*/ 805 w 2304"/>
                <a:gd name="T29" fmla="*/ 369 h 3260"/>
                <a:gd name="T30" fmla="*/ 579 w 2304"/>
                <a:gd name="T31" fmla="*/ 617 h 3260"/>
                <a:gd name="T32" fmla="*/ 428 w 2304"/>
                <a:gd name="T33" fmla="*/ 853 h 3260"/>
                <a:gd name="T34" fmla="*/ 440 w 2304"/>
                <a:gd name="T35" fmla="*/ 973 h 3260"/>
                <a:gd name="T36" fmla="*/ 512 w 2304"/>
                <a:gd name="T37" fmla="*/ 1013 h 3260"/>
                <a:gd name="T38" fmla="*/ 579 w 2304"/>
                <a:gd name="T39" fmla="*/ 999 h 3260"/>
                <a:gd name="T40" fmla="*/ 667 w 2304"/>
                <a:gd name="T41" fmla="*/ 871 h 3260"/>
                <a:gd name="T42" fmla="*/ 819 w 2304"/>
                <a:gd name="T43" fmla="*/ 669 h 3260"/>
                <a:gd name="T44" fmla="*/ 1123 w 2304"/>
                <a:gd name="T45" fmla="*/ 395 h 3260"/>
                <a:gd name="T46" fmla="*/ 1197 w 2304"/>
                <a:gd name="T47" fmla="*/ 515 h 3260"/>
                <a:gd name="T48" fmla="*/ 1169 w 2304"/>
                <a:gd name="T49" fmla="*/ 871 h 3260"/>
                <a:gd name="T50" fmla="*/ 1205 w 2304"/>
                <a:gd name="T51" fmla="*/ 1193 h 3260"/>
                <a:gd name="T52" fmla="*/ 1187 w 2304"/>
                <a:gd name="T53" fmla="*/ 1435 h 3260"/>
                <a:gd name="T54" fmla="*/ 1083 w 2304"/>
                <a:gd name="T55" fmla="*/ 1773 h 3260"/>
                <a:gd name="T56" fmla="*/ 909 w 2304"/>
                <a:gd name="T57" fmla="*/ 2073 h 3260"/>
                <a:gd name="T58" fmla="*/ 817 w 2304"/>
                <a:gd name="T59" fmla="*/ 2115 h 3260"/>
                <a:gd name="T60" fmla="*/ 605 w 2304"/>
                <a:gd name="T61" fmla="*/ 1999 h 3260"/>
                <a:gd name="T62" fmla="*/ 448 w 2304"/>
                <a:gd name="T63" fmla="*/ 1863 h 3260"/>
                <a:gd name="T64" fmla="*/ 384 w 2304"/>
                <a:gd name="T65" fmla="*/ 1825 h 3260"/>
                <a:gd name="T66" fmla="*/ 322 w 2304"/>
                <a:gd name="T67" fmla="*/ 1833 h 3260"/>
                <a:gd name="T68" fmla="*/ 0 w 2304"/>
                <a:gd name="T69" fmla="*/ 2288 h 3260"/>
                <a:gd name="T70" fmla="*/ 552 w 2304"/>
                <a:gd name="T71" fmla="*/ 2225 h 3260"/>
                <a:gd name="T72" fmla="*/ 743 w 2304"/>
                <a:gd name="T73" fmla="*/ 2318 h 3260"/>
                <a:gd name="T74" fmla="*/ 899 w 2304"/>
                <a:gd name="T75" fmla="*/ 2336 h 3260"/>
                <a:gd name="T76" fmla="*/ 1029 w 2304"/>
                <a:gd name="T77" fmla="*/ 2272 h 3260"/>
                <a:gd name="T78" fmla="*/ 1219 w 2304"/>
                <a:gd name="T79" fmla="*/ 1989 h 3260"/>
                <a:gd name="T80" fmla="*/ 1393 w 2304"/>
                <a:gd name="T81" fmla="*/ 1853 h 3260"/>
                <a:gd name="T82" fmla="*/ 1487 w 2304"/>
                <a:gd name="T83" fmla="*/ 2338 h 3260"/>
                <a:gd name="T84" fmla="*/ 1479 w 2304"/>
                <a:gd name="T85" fmla="*/ 2604 h 3260"/>
                <a:gd name="T86" fmla="*/ 1417 w 2304"/>
                <a:gd name="T87" fmla="*/ 2896 h 3260"/>
                <a:gd name="T88" fmla="*/ 1333 w 2304"/>
                <a:gd name="T89" fmla="*/ 3120 h 3260"/>
                <a:gd name="T90" fmla="*/ 1339 w 2304"/>
                <a:gd name="T91" fmla="*/ 3198 h 3260"/>
                <a:gd name="T92" fmla="*/ 1387 w 2304"/>
                <a:gd name="T93" fmla="*/ 3246 h 3260"/>
                <a:gd name="T94" fmla="*/ 1964 w 2304"/>
                <a:gd name="T95" fmla="*/ 3042 h 3260"/>
                <a:gd name="T96" fmla="*/ 1663 w 2304"/>
                <a:gd name="T97" fmla="*/ 2826 h 3260"/>
                <a:gd name="T98" fmla="*/ 1707 w 2304"/>
                <a:gd name="T99" fmla="*/ 2526 h 3260"/>
                <a:gd name="T100" fmla="*/ 1689 w 2304"/>
                <a:gd name="T101" fmla="*/ 2165 h 3260"/>
                <a:gd name="T102" fmla="*/ 1543 w 2304"/>
                <a:gd name="T103" fmla="*/ 1597 h 3260"/>
                <a:gd name="T104" fmla="*/ 1423 w 2304"/>
                <a:gd name="T105" fmla="*/ 1171 h 3260"/>
                <a:gd name="T106" fmla="*/ 1387 w 2304"/>
                <a:gd name="T107" fmla="*/ 783 h 3260"/>
                <a:gd name="T108" fmla="*/ 1447 w 2304"/>
                <a:gd name="T109" fmla="*/ 679 h 3260"/>
                <a:gd name="T110" fmla="*/ 1615 w 2304"/>
                <a:gd name="T111" fmla="*/ 973 h 3260"/>
                <a:gd name="T112" fmla="*/ 1719 w 2304"/>
                <a:gd name="T113" fmla="*/ 1047 h 3260"/>
                <a:gd name="T114" fmla="*/ 1800 w 2304"/>
                <a:gd name="T115" fmla="*/ 1061 h 3260"/>
                <a:gd name="T116" fmla="*/ 1990 w 2304"/>
                <a:gd name="T117" fmla="*/ 1007 h 3260"/>
                <a:gd name="T118" fmla="*/ 2212 w 2304"/>
                <a:gd name="T119" fmla="*/ 845 h 3260"/>
                <a:gd name="T120" fmla="*/ 2304 w 2304"/>
                <a:gd name="T121" fmla="*/ 717 h 3260"/>
                <a:gd name="T122" fmla="*/ 2264 w 2304"/>
                <a:gd name="T123" fmla="*/ 623 h 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 h="3260">
                  <a:moveTo>
                    <a:pt x="2264" y="623"/>
                  </a:moveTo>
                  <a:lnTo>
                    <a:pt x="2264" y="623"/>
                  </a:lnTo>
                  <a:lnTo>
                    <a:pt x="2246" y="609"/>
                  </a:lnTo>
                  <a:lnTo>
                    <a:pt x="2226" y="601"/>
                  </a:lnTo>
                  <a:lnTo>
                    <a:pt x="2206" y="597"/>
                  </a:lnTo>
                  <a:lnTo>
                    <a:pt x="2184" y="597"/>
                  </a:lnTo>
                  <a:lnTo>
                    <a:pt x="2164" y="601"/>
                  </a:lnTo>
                  <a:lnTo>
                    <a:pt x="2144" y="609"/>
                  </a:lnTo>
                  <a:lnTo>
                    <a:pt x="2126" y="621"/>
                  </a:lnTo>
                  <a:lnTo>
                    <a:pt x="2110" y="637"/>
                  </a:lnTo>
                  <a:lnTo>
                    <a:pt x="2110" y="637"/>
                  </a:lnTo>
                  <a:lnTo>
                    <a:pt x="2082" y="669"/>
                  </a:lnTo>
                  <a:lnTo>
                    <a:pt x="2046" y="703"/>
                  </a:lnTo>
                  <a:lnTo>
                    <a:pt x="2004" y="737"/>
                  </a:lnTo>
                  <a:lnTo>
                    <a:pt x="1960" y="769"/>
                  </a:lnTo>
                  <a:lnTo>
                    <a:pt x="1916" y="799"/>
                  </a:lnTo>
                  <a:lnTo>
                    <a:pt x="1894" y="811"/>
                  </a:lnTo>
                  <a:lnTo>
                    <a:pt x="1872" y="821"/>
                  </a:lnTo>
                  <a:lnTo>
                    <a:pt x="1852" y="829"/>
                  </a:lnTo>
                  <a:lnTo>
                    <a:pt x="1834" y="837"/>
                  </a:lnTo>
                  <a:lnTo>
                    <a:pt x="1816" y="841"/>
                  </a:lnTo>
                  <a:lnTo>
                    <a:pt x="1800" y="841"/>
                  </a:lnTo>
                  <a:lnTo>
                    <a:pt x="1800" y="841"/>
                  </a:lnTo>
                  <a:lnTo>
                    <a:pt x="1790" y="841"/>
                  </a:lnTo>
                  <a:lnTo>
                    <a:pt x="1786" y="837"/>
                  </a:lnTo>
                  <a:lnTo>
                    <a:pt x="1786" y="837"/>
                  </a:lnTo>
                  <a:lnTo>
                    <a:pt x="1758" y="799"/>
                  </a:lnTo>
                  <a:lnTo>
                    <a:pt x="1730" y="759"/>
                  </a:lnTo>
                  <a:lnTo>
                    <a:pt x="1707" y="715"/>
                  </a:lnTo>
                  <a:lnTo>
                    <a:pt x="1683" y="671"/>
                  </a:lnTo>
                  <a:lnTo>
                    <a:pt x="1661" y="623"/>
                  </a:lnTo>
                  <a:lnTo>
                    <a:pt x="1643" y="577"/>
                  </a:lnTo>
                  <a:lnTo>
                    <a:pt x="1625" y="527"/>
                  </a:lnTo>
                  <a:lnTo>
                    <a:pt x="1609" y="479"/>
                  </a:lnTo>
                  <a:lnTo>
                    <a:pt x="1595" y="429"/>
                  </a:lnTo>
                  <a:lnTo>
                    <a:pt x="1581" y="381"/>
                  </a:lnTo>
                  <a:lnTo>
                    <a:pt x="1571" y="331"/>
                  </a:lnTo>
                  <a:lnTo>
                    <a:pt x="1563" y="285"/>
                  </a:lnTo>
                  <a:lnTo>
                    <a:pt x="1557" y="237"/>
                  </a:lnTo>
                  <a:lnTo>
                    <a:pt x="1551" y="194"/>
                  </a:lnTo>
                  <a:lnTo>
                    <a:pt x="1549" y="150"/>
                  </a:lnTo>
                  <a:lnTo>
                    <a:pt x="1547" y="108"/>
                  </a:lnTo>
                  <a:lnTo>
                    <a:pt x="1547" y="108"/>
                  </a:lnTo>
                  <a:lnTo>
                    <a:pt x="1545" y="98"/>
                  </a:lnTo>
                  <a:lnTo>
                    <a:pt x="1543" y="88"/>
                  </a:lnTo>
                  <a:lnTo>
                    <a:pt x="1543" y="88"/>
                  </a:lnTo>
                  <a:lnTo>
                    <a:pt x="1541" y="78"/>
                  </a:lnTo>
                  <a:lnTo>
                    <a:pt x="1539" y="68"/>
                  </a:lnTo>
                  <a:lnTo>
                    <a:pt x="1539" y="68"/>
                  </a:lnTo>
                  <a:lnTo>
                    <a:pt x="1539" y="68"/>
                  </a:lnTo>
                  <a:lnTo>
                    <a:pt x="1539" y="68"/>
                  </a:lnTo>
                  <a:lnTo>
                    <a:pt x="1531" y="50"/>
                  </a:lnTo>
                  <a:lnTo>
                    <a:pt x="1519" y="36"/>
                  </a:lnTo>
                  <a:lnTo>
                    <a:pt x="1519" y="36"/>
                  </a:lnTo>
                  <a:lnTo>
                    <a:pt x="1515" y="32"/>
                  </a:lnTo>
                  <a:lnTo>
                    <a:pt x="1515" y="32"/>
                  </a:lnTo>
                  <a:lnTo>
                    <a:pt x="1507" y="24"/>
                  </a:lnTo>
                  <a:lnTo>
                    <a:pt x="1497" y="18"/>
                  </a:lnTo>
                  <a:lnTo>
                    <a:pt x="1497" y="18"/>
                  </a:lnTo>
                  <a:lnTo>
                    <a:pt x="1489" y="12"/>
                  </a:lnTo>
                  <a:lnTo>
                    <a:pt x="1481" y="8"/>
                  </a:lnTo>
                  <a:lnTo>
                    <a:pt x="1481" y="8"/>
                  </a:lnTo>
                  <a:lnTo>
                    <a:pt x="1475" y="6"/>
                  </a:lnTo>
                  <a:lnTo>
                    <a:pt x="1475" y="6"/>
                  </a:lnTo>
                  <a:lnTo>
                    <a:pt x="1457" y="2"/>
                  </a:lnTo>
                  <a:lnTo>
                    <a:pt x="1439" y="0"/>
                  </a:lnTo>
                  <a:lnTo>
                    <a:pt x="1439" y="0"/>
                  </a:lnTo>
                  <a:lnTo>
                    <a:pt x="1439" y="0"/>
                  </a:lnTo>
                  <a:lnTo>
                    <a:pt x="1427" y="0"/>
                  </a:lnTo>
                  <a:lnTo>
                    <a:pt x="1417" y="4"/>
                  </a:lnTo>
                  <a:lnTo>
                    <a:pt x="1417" y="4"/>
                  </a:lnTo>
                  <a:lnTo>
                    <a:pt x="1407" y="4"/>
                  </a:lnTo>
                  <a:lnTo>
                    <a:pt x="1397" y="8"/>
                  </a:lnTo>
                  <a:lnTo>
                    <a:pt x="1397" y="8"/>
                  </a:lnTo>
                  <a:lnTo>
                    <a:pt x="1397" y="8"/>
                  </a:lnTo>
                  <a:lnTo>
                    <a:pt x="1397" y="8"/>
                  </a:lnTo>
                  <a:lnTo>
                    <a:pt x="1395" y="8"/>
                  </a:lnTo>
                  <a:lnTo>
                    <a:pt x="1395" y="8"/>
                  </a:lnTo>
                  <a:lnTo>
                    <a:pt x="1337" y="32"/>
                  </a:lnTo>
                  <a:lnTo>
                    <a:pt x="1283" y="58"/>
                  </a:lnTo>
                  <a:lnTo>
                    <a:pt x="1229" y="84"/>
                  </a:lnTo>
                  <a:lnTo>
                    <a:pt x="1175" y="110"/>
                  </a:lnTo>
                  <a:lnTo>
                    <a:pt x="1125" y="138"/>
                  </a:lnTo>
                  <a:lnTo>
                    <a:pt x="1075" y="168"/>
                  </a:lnTo>
                  <a:lnTo>
                    <a:pt x="1027" y="198"/>
                  </a:lnTo>
                  <a:lnTo>
                    <a:pt x="979" y="230"/>
                  </a:lnTo>
                  <a:lnTo>
                    <a:pt x="935" y="263"/>
                  </a:lnTo>
                  <a:lnTo>
                    <a:pt x="891" y="297"/>
                  </a:lnTo>
                  <a:lnTo>
                    <a:pt x="847" y="331"/>
                  </a:lnTo>
                  <a:lnTo>
                    <a:pt x="805" y="369"/>
                  </a:lnTo>
                  <a:lnTo>
                    <a:pt x="765" y="407"/>
                  </a:lnTo>
                  <a:lnTo>
                    <a:pt x="727" y="445"/>
                  </a:lnTo>
                  <a:lnTo>
                    <a:pt x="689" y="485"/>
                  </a:lnTo>
                  <a:lnTo>
                    <a:pt x="653" y="527"/>
                  </a:lnTo>
                  <a:lnTo>
                    <a:pt x="653" y="527"/>
                  </a:lnTo>
                  <a:lnTo>
                    <a:pt x="579" y="617"/>
                  </a:lnTo>
                  <a:lnTo>
                    <a:pt x="552" y="653"/>
                  </a:lnTo>
                  <a:lnTo>
                    <a:pt x="526" y="687"/>
                  </a:lnTo>
                  <a:lnTo>
                    <a:pt x="504" y="721"/>
                  </a:lnTo>
                  <a:lnTo>
                    <a:pt x="480" y="759"/>
                  </a:lnTo>
                  <a:lnTo>
                    <a:pt x="428" y="853"/>
                  </a:lnTo>
                  <a:lnTo>
                    <a:pt x="428" y="853"/>
                  </a:lnTo>
                  <a:lnTo>
                    <a:pt x="420" y="873"/>
                  </a:lnTo>
                  <a:lnTo>
                    <a:pt x="416" y="895"/>
                  </a:lnTo>
                  <a:lnTo>
                    <a:pt x="416" y="915"/>
                  </a:lnTo>
                  <a:lnTo>
                    <a:pt x="420" y="937"/>
                  </a:lnTo>
                  <a:lnTo>
                    <a:pt x="428" y="955"/>
                  </a:lnTo>
                  <a:lnTo>
                    <a:pt x="440" y="973"/>
                  </a:lnTo>
                  <a:lnTo>
                    <a:pt x="454" y="989"/>
                  </a:lnTo>
                  <a:lnTo>
                    <a:pt x="472" y="1001"/>
                  </a:lnTo>
                  <a:lnTo>
                    <a:pt x="472" y="1001"/>
                  </a:lnTo>
                  <a:lnTo>
                    <a:pt x="486" y="1007"/>
                  </a:lnTo>
                  <a:lnTo>
                    <a:pt x="498" y="1011"/>
                  </a:lnTo>
                  <a:lnTo>
                    <a:pt x="512" y="1013"/>
                  </a:lnTo>
                  <a:lnTo>
                    <a:pt x="524" y="1015"/>
                  </a:lnTo>
                  <a:lnTo>
                    <a:pt x="524" y="1015"/>
                  </a:lnTo>
                  <a:lnTo>
                    <a:pt x="538" y="1013"/>
                  </a:lnTo>
                  <a:lnTo>
                    <a:pt x="554" y="1011"/>
                  </a:lnTo>
                  <a:lnTo>
                    <a:pt x="566" y="1005"/>
                  </a:lnTo>
                  <a:lnTo>
                    <a:pt x="579" y="999"/>
                  </a:lnTo>
                  <a:lnTo>
                    <a:pt x="591" y="991"/>
                  </a:lnTo>
                  <a:lnTo>
                    <a:pt x="601" y="981"/>
                  </a:lnTo>
                  <a:lnTo>
                    <a:pt x="611" y="969"/>
                  </a:lnTo>
                  <a:lnTo>
                    <a:pt x="619" y="957"/>
                  </a:lnTo>
                  <a:lnTo>
                    <a:pt x="619" y="957"/>
                  </a:lnTo>
                  <a:lnTo>
                    <a:pt x="667" y="871"/>
                  </a:lnTo>
                  <a:lnTo>
                    <a:pt x="687" y="839"/>
                  </a:lnTo>
                  <a:lnTo>
                    <a:pt x="707" y="809"/>
                  </a:lnTo>
                  <a:lnTo>
                    <a:pt x="727" y="781"/>
                  </a:lnTo>
                  <a:lnTo>
                    <a:pt x="753" y="749"/>
                  </a:lnTo>
                  <a:lnTo>
                    <a:pt x="819" y="669"/>
                  </a:lnTo>
                  <a:lnTo>
                    <a:pt x="819" y="669"/>
                  </a:lnTo>
                  <a:lnTo>
                    <a:pt x="865" y="617"/>
                  </a:lnTo>
                  <a:lnTo>
                    <a:pt x="913" y="569"/>
                  </a:lnTo>
                  <a:lnTo>
                    <a:pt x="961" y="523"/>
                  </a:lnTo>
                  <a:lnTo>
                    <a:pt x="1013" y="477"/>
                  </a:lnTo>
                  <a:lnTo>
                    <a:pt x="1067" y="435"/>
                  </a:lnTo>
                  <a:lnTo>
                    <a:pt x="1123" y="395"/>
                  </a:lnTo>
                  <a:lnTo>
                    <a:pt x="1183" y="357"/>
                  </a:lnTo>
                  <a:lnTo>
                    <a:pt x="1243" y="321"/>
                  </a:lnTo>
                  <a:lnTo>
                    <a:pt x="1243" y="321"/>
                  </a:lnTo>
                  <a:lnTo>
                    <a:pt x="1225" y="387"/>
                  </a:lnTo>
                  <a:lnTo>
                    <a:pt x="1209" y="453"/>
                  </a:lnTo>
                  <a:lnTo>
                    <a:pt x="1197" y="515"/>
                  </a:lnTo>
                  <a:lnTo>
                    <a:pt x="1187" y="577"/>
                  </a:lnTo>
                  <a:lnTo>
                    <a:pt x="1179" y="639"/>
                  </a:lnTo>
                  <a:lnTo>
                    <a:pt x="1173" y="697"/>
                  </a:lnTo>
                  <a:lnTo>
                    <a:pt x="1169" y="757"/>
                  </a:lnTo>
                  <a:lnTo>
                    <a:pt x="1167" y="815"/>
                  </a:lnTo>
                  <a:lnTo>
                    <a:pt x="1169" y="871"/>
                  </a:lnTo>
                  <a:lnTo>
                    <a:pt x="1171" y="927"/>
                  </a:lnTo>
                  <a:lnTo>
                    <a:pt x="1175" y="981"/>
                  </a:lnTo>
                  <a:lnTo>
                    <a:pt x="1181" y="1035"/>
                  </a:lnTo>
                  <a:lnTo>
                    <a:pt x="1187" y="1089"/>
                  </a:lnTo>
                  <a:lnTo>
                    <a:pt x="1195" y="1141"/>
                  </a:lnTo>
                  <a:lnTo>
                    <a:pt x="1205" y="1193"/>
                  </a:lnTo>
                  <a:lnTo>
                    <a:pt x="1215" y="1245"/>
                  </a:lnTo>
                  <a:lnTo>
                    <a:pt x="1215" y="1245"/>
                  </a:lnTo>
                  <a:lnTo>
                    <a:pt x="1215" y="1245"/>
                  </a:lnTo>
                  <a:lnTo>
                    <a:pt x="1207" y="1309"/>
                  </a:lnTo>
                  <a:lnTo>
                    <a:pt x="1197" y="1373"/>
                  </a:lnTo>
                  <a:lnTo>
                    <a:pt x="1187" y="1435"/>
                  </a:lnTo>
                  <a:lnTo>
                    <a:pt x="1173" y="1495"/>
                  </a:lnTo>
                  <a:lnTo>
                    <a:pt x="1159" y="1553"/>
                  </a:lnTo>
                  <a:lnTo>
                    <a:pt x="1143" y="1611"/>
                  </a:lnTo>
                  <a:lnTo>
                    <a:pt x="1125" y="1667"/>
                  </a:lnTo>
                  <a:lnTo>
                    <a:pt x="1105" y="1721"/>
                  </a:lnTo>
                  <a:lnTo>
                    <a:pt x="1083" y="1773"/>
                  </a:lnTo>
                  <a:lnTo>
                    <a:pt x="1059" y="1825"/>
                  </a:lnTo>
                  <a:lnTo>
                    <a:pt x="1033" y="1877"/>
                  </a:lnTo>
                  <a:lnTo>
                    <a:pt x="1005" y="1927"/>
                  </a:lnTo>
                  <a:lnTo>
                    <a:pt x="975" y="1975"/>
                  </a:lnTo>
                  <a:lnTo>
                    <a:pt x="943" y="2025"/>
                  </a:lnTo>
                  <a:lnTo>
                    <a:pt x="909" y="2073"/>
                  </a:lnTo>
                  <a:lnTo>
                    <a:pt x="873" y="2119"/>
                  </a:lnTo>
                  <a:lnTo>
                    <a:pt x="873" y="2119"/>
                  </a:lnTo>
                  <a:lnTo>
                    <a:pt x="867" y="2121"/>
                  </a:lnTo>
                  <a:lnTo>
                    <a:pt x="859" y="2121"/>
                  </a:lnTo>
                  <a:lnTo>
                    <a:pt x="841" y="2121"/>
                  </a:lnTo>
                  <a:lnTo>
                    <a:pt x="817" y="2115"/>
                  </a:lnTo>
                  <a:lnTo>
                    <a:pt x="793" y="2105"/>
                  </a:lnTo>
                  <a:lnTo>
                    <a:pt x="765" y="2093"/>
                  </a:lnTo>
                  <a:lnTo>
                    <a:pt x="735" y="2077"/>
                  </a:lnTo>
                  <a:lnTo>
                    <a:pt x="703" y="2061"/>
                  </a:lnTo>
                  <a:lnTo>
                    <a:pt x="671" y="2041"/>
                  </a:lnTo>
                  <a:lnTo>
                    <a:pt x="605" y="1999"/>
                  </a:lnTo>
                  <a:lnTo>
                    <a:pt x="544" y="1953"/>
                  </a:lnTo>
                  <a:lnTo>
                    <a:pt x="516" y="1929"/>
                  </a:lnTo>
                  <a:lnTo>
                    <a:pt x="490" y="1907"/>
                  </a:lnTo>
                  <a:lnTo>
                    <a:pt x="468" y="1885"/>
                  </a:lnTo>
                  <a:lnTo>
                    <a:pt x="448" y="1863"/>
                  </a:lnTo>
                  <a:lnTo>
                    <a:pt x="448" y="1863"/>
                  </a:lnTo>
                  <a:lnTo>
                    <a:pt x="440" y="1853"/>
                  </a:lnTo>
                  <a:lnTo>
                    <a:pt x="430" y="1845"/>
                  </a:lnTo>
                  <a:lnTo>
                    <a:pt x="420" y="1839"/>
                  </a:lnTo>
                  <a:lnTo>
                    <a:pt x="408" y="1833"/>
                  </a:lnTo>
                  <a:lnTo>
                    <a:pt x="396" y="1829"/>
                  </a:lnTo>
                  <a:lnTo>
                    <a:pt x="384" y="1825"/>
                  </a:lnTo>
                  <a:lnTo>
                    <a:pt x="372" y="1823"/>
                  </a:lnTo>
                  <a:lnTo>
                    <a:pt x="358" y="1823"/>
                  </a:lnTo>
                  <a:lnTo>
                    <a:pt x="358" y="1823"/>
                  </a:lnTo>
                  <a:lnTo>
                    <a:pt x="346" y="1825"/>
                  </a:lnTo>
                  <a:lnTo>
                    <a:pt x="334" y="1827"/>
                  </a:lnTo>
                  <a:lnTo>
                    <a:pt x="322" y="1833"/>
                  </a:lnTo>
                  <a:lnTo>
                    <a:pt x="310" y="1837"/>
                  </a:lnTo>
                  <a:lnTo>
                    <a:pt x="300" y="1845"/>
                  </a:lnTo>
                  <a:lnTo>
                    <a:pt x="290" y="1853"/>
                  </a:lnTo>
                  <a:lnTo>
                    <a:pt x="280" y="1863"/>
                  </a:lnTo>
                  <a:lnTo>
                    <a:pt x="272" y="1873"/>
                  </a:lnTo>
                  <a:lnTo>
                    <a:pt x="0" y="2288"/>
                  </a:lnTo>
                  <a:lnTo>
                    <a:pt x="184" y="2408"/>
                  </a:lnTo>
                  <a:lnTo>
                    <a:pt x="384" y="2103"/>
                  </a:lnTo>
                  <a:lnTo>
                    <a:pt x="384" y="2103"/>
                  </a:lnTo>
                  <a:lnTo>
                    <a:pt x="434" y="2143"/>
                  </a:lnTo>
                  <a:lnTo>
                    <a:pt x="492" y="2185"/>
                  </a:lnTo>
                  <a:lnTo>
                    <a:pt x="552" y="2225"/>
                  </a:lnTo>
                  <a:lnTo>
                    <a:pt x="583" y="2245"/>
                  </a:lnTo>
                  <a:lnTo>
                    <a:pt x="615" y="2262"/>
                  </a:lnTo>
                  <a:lnTo>
                    <a:pt x="647" y="2278"/>
                  </a:lnTo>
                  <a:lnTo>
                    <a:pt x="679" y="2292"/>
                  </a:lnTo>
                  <a:lnTo>
                    <a:pt x="711" y="2306"/>
                  </a:lnTo>
                  <a:lnTo>
                    <a:pt x="743" y="2318"/>
                  </a:lnTo>
                  <a:lnTo>
                    <a:pt x="775" y="2326"/>
                  </a:lnTo>
                  <a:lnTo>
                    <a:pt x="807" y="2334"/>
                  </a:lnTo>
                  <a:lnTo>
                    <a:pt x="837" y="2338"/>
                  </a:lnTo>
                  <a:lnTo>
                    <a:pt x="867" y="2338"/>
                  </a:lnTo>
                  <a:lnTo>
                    <a:pt x="867" y="2338"/>
                  </a:lnTo>
                  <a:lnTo>
                    <a:pt x="899" y="2336"/>
                  </a:lnTo>
                  <a:lnTo>
                    <a:pt x="929" y="2330"/>
                  </a:lnTo>
                  <a:lnTo>
                    <a:pt x="955" y="2322"/>
                  </a:lnTo>
                  <a:lnTo>
                    <a:pt x="977" y="2312"/>
                  </a:lnTo>
                  <a:lnTo>
                    <a:pt x="997" y="2300"/>
                  </a:lnTo>
                  <a:lnTo>
                    <a:pt x="1013" y="2286"/>
                  </a:lnTo>
                  <a:lnTo>
                    <a:pt x="1029" y="2272"/>
                  </a:lnTo>
                  <a:lnTo>
                    <a:pt x="1041" y="2258"/>
                  </a:lnTo>
                  <a:lnTo>
                    <a:pt x="1041" y="2258"/>
                  </a:lnTo>
                  <a:lnTo>
                    <a:pt x="1091" y="2193"/>
                  </a:lnTo>
                  <a:lnTo>
                    <a:pt x="1137" y="2127"/>
                  </a:lnTo>
                  <a:lnTo>
                    <a:pt x="1179" y="2059"/>
                  </a:lnTo>
                  <a:lnTo>
                    <a:pt x="1219" y="1989"/>
                  </a:lnTo>
                  <a:lnTo>
                    <a:pt x="1255" y="1919"/>
                  </a:lnTo>
                  <a:lnTo>
                    <a:pt x="1289" y="1847"/>
                  </a:lnTo>
                  <a:lnTo>
                    <a:pt x="1317" y="1771"/>
                  </a:lnTo>
                  <a:lnTo>
                    <a:pt x="1345" y="1695"/>
                  </a:lnTo>
                  <a:lnTo>
                    <a:pt x="1345" y="1695"/>
                  </a:lnTo>
                  <a:lnTo>
                    <a:pt x="1393" y="1853"/>
                  </a:lnTo>
                  <a:lnTo>
                    <a:pt x="1415" y="1933"/>
                  </a:lnTo>
                  <a:lnTo>
                    <a:pt x="1435" y="2011"/>
                  </a:lnTo>
                  <a:lnTo>
                    <a:pt x="1453" y="2091"/>
                  </a:lnTo>
                  <a:lnTo>
                    <a:pt x="1467" y="2173"/>
                  </a:lnTo>
                  <a:lnTo>
                    <a:pt x="1479" y="2254"/>
                  </a:lnTo>
                  <a:lnTo>
                    <a:pt x="1487" y="2338"/>
                  </a:lnTo>
                  <a:lnTo>
                    <a:pt x="1489" y="2382"/>
                  </a:lnTo>
                  <a:lnTo>
                    <a:pt x="1489" y="2424"/>
                  </a:lnTo>
                  <a:lnTo>
                    <a:pt x="1489" y="2468"/>
                  </a:lnTo>
                  <a:lnTo>
                    <a:pt x="1487" y="2514"/>
                  </a:lnTo>
                  <a:lnTo>
                    <a:pt x="1483" y="2558"/>
                  </a:lnTo>
                  <a:lnTo>
                    <a:pt x="1479" y="2604"/>
                  </a:lnTo>
                  <a:lnTo>
                    <a:pt x="1473" y="2650"/>
                  </a:lnTo>
                  <a:lnTo>
                    <a:pt x="1465" y="2698"/>
                  </a:lnTo>
                  <a:lnTo>
                    <a:pt x="1455" y="2746"/>
                  </a:lnTo>
                  <a:lnTo>
                    <a:pt x="1445" y="2794"/>
                  </a:lnTo>
                  <a:lnTo>
                    <a:pt x="1431" y="2844"/>
                  </a:lnTo>
                  <a:lnTo>
                    <a:pt x="1417" y="2896"/>
                  </a:lnTo>
                  <a:lnTo>
                    <a:pt x="1401" y="2946"/>
                  </a:lnTo>
                  <a:lnTo>
                    <a:pt x="1381" y="3000"/>
                  </a:lnTo>
                  <a:lnTo>
                    <a:pt x="1361" y="3052"/>
                  </a:lnTo>
                  <a:lnTo>
                    <a:pt x="1337" y="3108"/>
                  </a:lnTo>
                  <a:lnTo>
                    <a:pt x="1337" y="3108"/>
                  </a:lnTo>
                  <a:lnTo>
                    <a:pt x="1333" y="3120"/>
                  </a:lnTo>
                  <a:lnTo>
                    <a:pt x="1331" y="3134"/>
                  </a:lnTo>
                  <a:lnTo>
                    <a:pt x="1329" y="3146"/>
                  </a:lnTo>
                  <a:lnTo>
                    <a:pt x="1329" y="3160"/>
                  </a:lnTo>
                  <a:lnTo>
                    <a:pt x="1331" y="3174"/>
                  </a:lnTo>
                  <a:lnTo>
                    <a:pt x="1335" y="3186"/>
                  </a:lnTo>
                  <a:lnTo>
                    <a:pt x="1339" y="3198"/>
                  </a:lnTo>
                  <a:lnTo>
                    <a:pt x="1347" y="3210"/>
                  </a:lnTo>
                  <a:lnTo>
                    <a:pt x="1347" y="3210"/>
                  </a:lnTo>
                  <a:lnTo>
                    <a:pt x="1355" y="3222"/>
                  </a:lnTo>
                  <a:lnTo>
                    <a:pt x="1365" y="3232"/>
                  </a:lnTo>
                  <a:lnTo>
                    <a:pt x="1375" y="3240"/>
                  </a:lnTo>
                  <a:lnTo>
                    <a:pt x="1387" y="3246"/>
                  </a:lnTo>
                  <a:lnTo>
                    <a:pt x="1399" y="3252"/>
                  </a:lnTo>
                  <a:lnTo>
                    <a:pt x="1411" y="3256"/>
                  </a:lnTo>
                  <a:lnTo>
                    <a:pt x="1425" y="3260"/>
                  </a:lnTo>
                  <a:lnTo>
                    <a:pt x="1439" y="3260"/>
                  </a:lnTo>
                  <a:lnTo>
                    <a:pt x="1964" y="3260"/>
                  </a:lnTo>
                  <a:lnTo>
                    <a:pt x="1964" y="3042"/>
                  </a:lnTo>
                  <a:lnTo>
                    <a:pt x="1599" y="3042"/>
                  </a:lnTo>
                  <a:lnTo>
                    <a:pt x="1599" y="3042"/>
                  </a:lnTo>
                  <a:lnTo>
                    <a:pt x="1617" y="2986"/>
                  </a:lnTo>
                  <a:lnTo>
                    <a:pt x="1635" y="2932"/>
                  </a:lnTo>
                  <a:lnTo>
                    <a:pt x="1649" y="2878"/>
                  </a:lnTo>
                  <a:lnTo>
                    <a:pt x="1663" y="2826"/>
                  </a:lnTo>
                  <a:lnTo>
                    <a:pt x="1673" y="2774"/>
                  </a:lnTo>
                  <a:lnTo>
                    <a:pt x="1683" y="2722"/>
                  </a:lnTo>
                  <a:lnTo>
                    <a:pt x="1691" y="2672"/>
                  </a:lnTo>
                  <a:lnTo>
                    <a:pt x="1697" y="2622"/>
                  </a:lnTo>
                  <a:lnTo>
                    <a:pt x="1703" y="2574"/>
                  </a:lnTo>
                  <a:lnTo>
                    <a:pt x="1707" y="2526"/>
                  </a:lnTo>
                  <a:lnTo>
                    <a:pt x="1709" y="2478"/>
                  </a:lnTo>
                  <a:lnTo>
                    <a:pt x="1709" y="2432"/>
                  </a:lnTo>
                  <a:lnTo>
                    <a:pt x="1709" y="2386"/>
                  </a:lnTo>
                  <a:lnTo>
                    <a:pt x="1707" y="2340"/>
                  </a:lnTo>
                  <a:lnTo>
                    <a:pt x="1699" y="2252"/>
                  </a:lnTo>
                  <a:lnTo>
                    <a:pt x="1689" y="2165"/>
                  </a:lnTo>
                  <a:lnTo>
                    <a:pt x="1673" y="2081"/>
                  </a:lnTo>
                  <a:lnTo>
                    <a:pt x="1657" y="1997"/>
                  </a:lnTo>
                  <a:lnTo>
                    <a:pt x="1637" y="1915"/>
                  </a:lnTo>
                  <a:lnTo>
                    <a:pt x="1615" y="1835"/>
                  </a:lnTo>
                  <a:lnTo>
                    <a:pt x="1591" y="1755"/>
                  </a:lnTo>
                  <a:lnTo>
                    <a:pt x="1543" y="1597"/>
                  </a:lnTo>
                  <a:lnTo>
                    <a:pt x="1543" y="1597"/>
                  </a:lnTo>
                  <a:lnTo>
                    <a:pt x="1505" y="1475"/>
                  </a:lnTo>
                  <a:lnTo>
                    <a:pt x="1469" y="1355"/>
                  </a:lnTo>
                  <a:lnTo>
                    <a:pt x="1453" y="1293"/>
                  </a:lnTo>
                  <a:lnTo>
                    <a:pt x="1437" y="1233"/>
                  </a:lnTo>
                  <a:lnTo>
                    <a:pt x="1423" y="1171"/>
                  </a:lnTo>
                  <a:lnTo>
                    <a:pt x="1411" y="1109"/>
                  </a:lnTo>
                  <a:lnTo>
                    <a:pt x="1403" y="1045"/>
                  </a:lnTo>
                  <a:lnTo>
                    <a:pt x="1395" y="981"/>
                  </a:lnTo>
                  <a:lnTo>
                    <a:pt x="1389" y="917"/>
                  </a:lnTo>
                  <a:lnTo>
                    <a:pt x="1387" y="851"/>
                  </a:lnTo>
                  <a:lnTo>
                    <a:pt x="1387" y="783"/>
                  </a:lnTo>
                  <a:lnTo>
                    <a:pt x="1391" y="715"/>
                  </a:lnTo>
                  <a:lnTo>
                    <a:pt x="1399" y="645"/>
                  </a:lnTo>
                  <a:lnTo>
                    <a:pt x="1409" y="573"/>
                  </a:lnTo>
                  <a:lnTo>
                    <a:pt x="1409" y="573"/>
                  </a:lnTo>
                  <a:lnTo>
                    <a:pt x="1427" y="627"/>
                  </a:lnTo>
                  <a:lnTo>
                    <a:pt x="1447" y="679"/>
                  </a:lnTo>
                  <a:lnTo>
                    <a:pt x="1471" y="733"/>
                  </a:lnTo>
                  <a:lnTo>
                    <a:pt x="1495" y="783"/>
                  </a:lnTo>
                  <a:lnTo>
                    <a:pt x="1523" y="833"/>
                  </a:lnTo>
                  <a:lnTo>
                    <a:pt x="1551" y="883"/>
                  </a:lnTo>
                  <a:lnTo>
                    <a:pt x="1583" y="929"/>
                  </a:lnTo>
                  <a:lnTo>
                    <a:pt x="1615" y="973"/>
                  </a:lnTo>
                  <a:lnTo>
                    <a:pt x="1615" y="973"/>
                  </a:lnTo>
                  <a:lnTo>
                    <a:pt x="1633" y="993"/>
                  </a:lnTo>
                  <a:lnTo>
                    <a:pt x="1653" y="1011"/>
                  </a:lnTo>
                  <a:lnTo>
                    <a:pt x="1673" y="1025"/>
                  </a:lnTo>
                  <a:lnTo>
                    <a:pt x="1695" y="1037"/>
                  </a:lnTo>
                  <a:lnTo>
                    <a:pt x="1719" y="1047"/>
                  </a:lnTo>
                  <a:lnTo>
                    <a:pt x="1744" y="1055"/>
                  </a:lnTo>
                  <a:lnTo>
                    <a:pt x="1770" y="1059"/>
                  </a:lnTo>
                  <a:lnTo>
                    <a:pt x="1796" y="1061"/>
                  </a:lnTo>
                  <a:lnTo>
                    <a:pt x="1796" y="1061"/>
                  </a:lnTo>
                  <a:lnTo>
                    <a:pt x="1800" y="1061"/>
                  </a:lnTo>
                  <a:lnTo>
                    <a:pt x="1800" y="1061"/>
                  </a:lnTo>
                  <a:lnTo>
                    <a:pt x="1818" y="1059"/>
                  </a:lnTo>
                  <a:lnTo>
                    <a:pt x="1838" y="1057"/>
                  </a:lnTo>
                  <a:lnTo>
                    <a:pt x="1876" y="1051"/>
                  </a:lnTo>
                  <a:lnTo>
                    <a:pt x="1916" y="1039"/>
                  </a:lnTo>
                  <a:lnTo>
                    <a:pt x="1954" y="1025"/>
                  </a:lnTo>
                  <a:lnTo>
                    <a:pt x="1990" y="1007"/>
                  </a:lnTo>
                  <a:lnTo>
                    <a:pt x="2028" y="987"/>
                  </a:lnTo>
                  <a:lnTo>
                    <a:pt x="2064" y="965"/>
                  </a:lnTo>
                  <a:lnTo>
                    <a:pt x="2098" y="941"/>
                  </a:lnTo>
                  <a:lnTo>
                    <a:pt x="2130" y="917"/>
                  </a:lnTo>
                  <a:lnTo>
                    <a:pt x="2160" y="893"/>
                  </a:lnTo>
                  <a:lnTo>
                    <a:pt x="2212" y="845"/>
                  </a:lnTo>
                  <a:lnTo>
                    <a:pt x="2252" y="805"/>
                  </a:lnTo>
                  <a:lnTo>
                    <a:pt x="2280" y="775"/>
                  </a:lnTo>
                  <a:lnTo>
                    <a:pt x="2280" y="775"/>
                  </a:lnTo>
                  <a:lnTo>
                    <a:pt x="2292" y="757"/>
                  </a:lnTo>
                  <a:lnTo>
                    <a:pt x="2300" y="737"/>
                  </a:lnTo>
                  <a:lnTo>
                    <a:pt x="2304" y="717"/>
                  </a:lnTo>
                  <a:lnTo>
                    <a:pt x="2304" y="695"/>
                  </a:lnTo>
                  <a:lnTo>
                    <a:pt x="2300" y="675"/>
                  </a:lnTo>
                  <a:lnTo>
                    <a:pt x="2292" y="655"/>
                  </a:lnTo>
                  <a:lnTo>
                    <a:pt x="2280" y="637"/>
                  </a:lnTo>
                  <a:lnTo>
                    <a:pt x="2264" y="623"/>
                  </a:lnTo>
                  <a:lnTo>
                    <a:pt x="2264" y="6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11" name="Freeform 125">
              <a:extLst>
                <a:ext uri="{FF2B5EF4-FFF2-40B4-BE49-F238E27FC236}">
                  <a16:creationId xmlns:a16="http://schemas.microsoft.com/office/drawing/2014/main" id="{662116CD-0F34-4645-B047-71B3DF00735C}"/>
                </a:ext>
              </a:extLst>
            </p:cNvPr>
            <p:cNvSpPr>
              <a:spLocks noEditPoints="1"/>
            </p:cNvSpPr>
            <p:nvPr/>
          </p:nvSpPr>
          <p:spPr bwMode="auto">
            <a:xfrm>
              <a:off x="6500813" y="228600"/>
              <a:ext cx="1262063" cy="1263650"/>
            </a:xfrm>
            <a:custGeom>
              <a:avLst/>
              <a:gdLst>
                <a:gd name="T0" fmla="*/ 435 w 795"/>
                <a:gd name="T1" fmla="*/ 794 h 796"/>
                <a:gd name="T2" fmla="*/ 547 w 795"/>
                <a:gd name="T3" fmla="*/ 768 h 796"/>
                <a:gd name="T4" fmla="*/ 649 w 795"/>
                <a:gd name="T5" fmla="*/ 708 h 796"/>
                <a:gd name="T6" fmla="*/ 705 w 795"/>
                <a:gd name="T7" fmla="*/ 650 h 796"/>
                <a:gd name="T8" fmla="*/ 765 w 795"/>
                <a:gd name="T9" fmla="*/ 548 h 796"/>
                <a:gd name="T10" fmla="*/ 793 w 795"/>
                <a:gd name="T11" fmla="*/ 436 h 796"/>
                <a:gd name="T12" fmla="*/ 787 w 795"/>
                <a:gd name="T13" fmla="*/ 322 h 796"/>
                <a:gd name="T14" fmla="*/ 749 w 795"/>
                <a:gd name="T15" fmla="*/ 214 h 796"/>
                <a:gd name="T16" fmla="*/ 679 w 795"/>
                <a:gd name="T17" fmla="*/ 118 h 796"/>
                <a:gd name="T18" fmla="*/ 617 w 795"/>
                <a:gd name="T19" fmla="*/ 66 h 796"/>
                <a:gd name="T20" fmla="*/ 511 w 795"/>
                <a:gd name="T21" fmla="*/ 18 h 796"/>
                <a:gd name="T22" fmla="*/ 397 w 795"/>
                <a:gd name="T23" fmla="*/ 0 h 796"/>
                <a:gd name="T24" fmla="*/ 286 w 795"/>
                <a:gd name="T25" fmla="*/ 18 h 796"/>
                <a:gd name="T26" fmla="*/ 180 w 795"/>
                <a:gd name="T27" fmla="*/ 66 h 796"/>
                <a:gd name="T28" fmla="*/ 116 w 795"/>
                <a:gd name="T29" fmla="*/ 118 h 796"/>
                <a:gd name="T30" fmla="*/ 46 w 795"/>
                <a:gd name="T31" fmla="*/ 214 h 796"/>
                <a:gd name="T32" fmla="*/ 8 w 795"/>
                <a:gd name="T33" fmla="*/ 322 h 796"/>
                <a:gd name="T34" fmla="*/ 2 w 795"/>
                <a:gd name="T35" fmla="*/ 436 h 796"/>
                <a:gd name="T36" fmla="*/ 30 w 795"/>
                <a:gd name="T37" fmla="*/ 548 h 796"/>
                <a:gd name="T38" fmla="*/ 90 w 795"/>
                <a:gd name="T39" fmla="*/ 650 h 796"/>
                <a:gd name="T40" fmla="*/ 148 w 795"/>
                <a:gd name="T41" fmla="*/ 708 h 796"/>
                <a:gd name="T42" fmla="*/ 248 w 795"/>
                <a:gd name="T43" fmla="*/ 768 h 796"/>
                <a:gd name="T44" fmla="*/ 359 w 795"/>
                <a:gd name="T45" fmla="*/ 794 h 796"/>
                <a:gd name="T46" fmla="*/ 272 w 795"/>
                <a:gd name="T47" fmla="*/ 272 h 796"/>
                <a:gd name="T48" fmla="*/ 300 w 795"/>
                <a:gd name="T49" fmla="*/ 250 h 796"/>
                <a:gd name="T50" fmla="*/ 347 w 795"/>
                <a:gd name="T51" fmla="*/ 226 h 796"/>
                <a:gd name="T52" fmla="*/ 397 w 795"/>
                <a:gd name="T53" fmla="*/ 220 h 796"/>
                <a:gd name="T54" fmla="*/ 431 w 795"/>
                <a:gd name="T55" fmla="*/ 222 h 796"/>
                <a:gd name="T56" fmla="*/ 481 w 795"/>
                <a:gd name="T57" fmla="*/ 240 h 796"/>
                <a:gd name="T58" fmla="*/ 525 w 795"/>
                <a:gd name="T59" fmla="*/ 272 h 796"/>
                <a:gd name="T60" fmla="*/ 547 w 795"/>
                <a:gd name="T61" fmla="*/ 300 h 796"/>
                <a:gd name="T62" fmla="*/ 569 w 795"/>
                <a:gd name="T63" fmla="*/ 348 h 796"/>
                <a:gd name="T64" fmla="*/ 577 w 795"/>
                <a:gd name="T65" fmla="*/ 398 h 796"/>
                <a:gd name="T66" fmla="*/ 569 w 795"/>
                <a:gd name="T67" fmla="*/ 450 h 796"/>
                <a:gd name="T68" fmla="*/ 547 w 795"/>
                <a:gd name="T69" fmla="*/ 498 h 796"/>
                <a:gd name="T70" fmla="*/ 525 w 795"/>
                <a:gd name="T71" fmla="*/ 526 h 796"/>
                <a:gd name="T72" fmla="*/ 481 w 795"/>
                <a:gd name="T73" fmla="*/ 558 h 796"/>
                <a:gd name="T74" fmla="*/ 431 w 795"/>
                <a:gd name="T75" fmla="*/ 574 h 796"/>
                <a:gd name="T76" fmla="*/ 381 w 795"/>
                <a:gd name="T77" fmla="*/ 578 h 796"/>
                <a:gd name="T78" fmla="*/ 329 w 795"/>
                <a:gd name="T79" fmla="*/ 564 h 796"/>
                <a:gd name="T80" fmla="*/ 286 w 795"/>
                <a:gd name="T81" fmla="*/ 538 h 796"/>
                <a:gd name="T82" fmla="*/ 260 w 795"/>
                <a:gd name="T83" fmla="*/ 512 h 796"/>
                <a:gd name="T84" fmla="*/ 232 w 795"/>
                <a:gd name="T85" fmla="*/ 466 h 796"/>
                <a:gd name="T86" fmla="*/ 220 w 795"/>
                <a:gd name="T87" fmla="*/ 416 h 796"/>
                <a:gd name="T88" fmla="*/ 222 w 795"/>
                <a:gd name="T89" fmla="*/ 364 h 796"/>
                <a:gd name="T90" fmla="*/ 240 w 795"/>
                <a:gd name="T91" fmla="*/ 316 h 796"/>
                <a:gd name="T92" fmla="*/ 272 w 795"/>
                <a:gd name="T93" fmla="*/ 272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5" h="796">
                  <a:moveTo>
                    <a:pt x="397" y="796"/>
                  </a:moveTo>
                  <a:lnTo>
                    <a:pt x="397" y="796"/>
                  </a:lnTo>
                  <a:lnTo>
                    <a:pt x="435" y="794"/>
                  </a:lnTo>
                  <a:lnTo>
                    <a:pt x="473" y="790"/>
                  </a:lnTo>
                  <a:lnTo>
                    <a:pt x="511" y="780"/>
                  </a:lnTo>
                  <a:lnTo>
                    <a:pt x="547" y="768"/>
                  </a:lnTo>
                  <a:lnTo>
                    <a:pt x="583" y="750"/>
                  </a:lnTo>
                  <a:lnTo>
                    <a:pt x="617" y="730"/>
                  </a:lnTo>
                  <a:lnTo>
                    <a:pt x="649" y="708"/>
                  </a:lnTo>
                  <a:lnTo>
                    <a:pt x="679" y="680"/>
                  </a:lnTo>
                  <a:lnTo>
                    <a:pt x="679" y="680"/>
                  </a:lnTo>
                  <a:lnTo>
                    <a:pt x="705" y="650"/>
                  </a:lnTo>
                  <a:lnTo>
                    <a:pt x="729" y="618"/>
                  </a:lnTo>
                  <a:lnTo>
                    <a:pt x="749" y="584"/>
                  </a:lnTo>
                  <a:lnTo>
                    <a:pt x="765" y="548"/>
                  </a:lnTo>
                  <a:lnTo>
                    <a:pt x="779" y="512"/>
                  </a:lnTo>
                  <a:lnTo>
                    <a:pt x="787" y="474"/>
                  </a:lnTo>
                  <a:lnTo>
                    <a:pt x="793" y="436"/>
                  </a:lnTo>
                  <a:lnTo>
                    <a:pt x="795" y="398"/>
                  </a:lnTo>
                  <a:lnTo>
                    <a:pt x="793" y="360"/>
                  </a:lnTo>
                  <a:lnTo>
                    <a:pt x="787" y="322"/>
                  </a:lnTo>
                  <a:lnTo>
                    <a:pt x="779" y="286"/>
                  </a:lnTo>
                  <a:lnTo>
                    <a:pt x="765" y="248"/>
                  </a:lnTo>
                  <a:lnTo>
                    <a:pt x="749" y="214"/>
                  </a:lnTo>
                  <a:lnTo>
                    <a:pt x="729" y="180"/>
                  </a:lnTo>
                  <a:lnTo>
                    <a:pt x="705" y="148"/>
                  </a:lnTo>
                  <a:lnTo>
                    <a:pt x="679" y="118"/>
                  </a:lnTo>
                  <a:lnTo>
                    <a:pt x="679" y="118"/>
                  </a:lnTo>
                  <a:lnTo>
                    <a:pt x="649" y="90"/>
                  </a:lnTo>
                  <a:lnTo>
                    <a:pt x="617" y="66"/>
                  </a:lnTo>
                  <a:lnTo>
                    <a:pt x="583" y="46"/>
                  </a:lnTo>
                  <a:lnTo>
                    <a:pt x="547" y="30"/>
                  </a:lnTo>
                  <a:lnTo>
                    <a:pt x="511" y="18"/>
                  </a:lnTo>
                  <a:lnTo>
                    <a:pt x="473" y="8"/>
                  </a:lnTo>
                  <a:lnTo>
                    <a:pt x="435" y="2"/>
                  </a:lnTo>
                  <a:lnTo>
                    <a:pt x="397" y="0"/>
                  </a:lnTo>
                  <a:lnTo>
                    <a:pt x="359" y="2"/>
                  </a:lnTo>
                  <a:lnTo>
                    <a:pt x="321" y="8"/>
                  </a:lnTo>
                  <a:lnTo>
                    <a:pt x="286" y="18"/>
                  </a:lnTo>
                  <a:lnTo>
                    <a:pt x="248" y="30"/>
                  </a:lnTo>
                  <a:lnTo>
                    <a:pt x="214" y="46"/>
                  </a:lnTo>
                  <a:lnTo>
                    <a:pt x="180" y="66"/>
                  </a:lnTo>
                  <a:lnTo>
                    <a:pt x="148" y="90"/>
                  </a:lnTo>
                  <a:lnTo>
                    <a:pt x="116" y="118"/>
                  </a:lnTo>
                  <a:lnTo>
                    <a:pt x="116" y="118"/>
                  </a:lnTo>
                  <a:lnTo>
                    <a:pt x="90" y="148"/>
                  </a:lnTo>
                  <a:lnTo>
                    <a:pt x="66" y="180"/>
                  </a:lnTo>
                  <a:lnTo>
                    <a:pt x="46" y="214"/>
                  </a:lnTo>
                  <a:lnTo>
                    <a:pt x="30" y="248"/>
                  </a:lnTo>
                  <a:lnTo>
                    <a:pt x="16" y="286"/>
                  </a:lnTo>
                  <a:lnTo>
                    <a:pt x="8" y="322"/>
                  </a:lnTo>
                  <a:lnTo>
                    <a:pt x="2" y="360"/>
                  </a:lnTo>
                  <a:lnTo>
                    <a:pt x="0" y="398"/>
                  </a:lnTo>
                  <a:lnTo>
                    <a:pt x="2" y="436"/>
                  </a:lnTo>
                  <a:lnTo>
                    <a:pt x="8" y="474"/>
                  </a:lnTo>
                  <a:lnTo>
                    <a:pt x="16" y="512"/>
                  </a:lnTo>
                  <a:lnTo>
                    <a:pt x="30" y="548"/>
                  </a:lnTo>
                  <a:lnTo>
                    <a:pt x="46" y="584"/>
                  </a:lnTo>
                  <a:lnTo>
                    <a:pt x="66" y="618"/>
                  </a:lnTo>
                  <a:lnTo>
                    <a:pt x="90" y="650"/>
                  </a:lnTo>
                  <a:lnTo>
                    <a:pt x="116" y="680"/>
                  </a:lnTo>
                  <a:lnTo>
                    <a:pt x="116" y="680"/>
                  </a:lnTo>
                  <a:lnTo>
                    <a:pt x="148" y="708"/>
                  </a:lnTo>
                  <a:lnTo>
                    <a:pt x="180" y="730"/>
                  </a:lnTo>
                  <a:lnTo>
                    <a:pt x="214" y="750"/>
                  </a:lnTo>
                  <a:lnTo>
                    <a:pt x="248" y="768"/>
                  </a:lnTo>
                  <a:lnTo>
                    <a:pt x="284" y="780"/>
                  </a:lnTo>
                  <a:lnTo>
                    <a:pt x="321" y="790"/>
                  </a:lnTo>
                  <a:lnTo>
                    <a:pt x="359" y="794"/>
                  </a:lnTo>
                  <a:lnTo>
                    <a:pt x="397" y="796"/>
                  </a:lnTo>
                  <a:lnTo>
                    <a:pt x="397" y="796"/>
                  </a:lnTo>
                  <a:close/>
                  <a:moveTo>
                    <a:pt x="272" y="272"/>
                  </a:moveTo>
                  <a:lnTo>
                    <a:pt x="272" y="272"/>
                  </a:lnTo>
                  <a:lnTo>
                    <a:pt x="286" y="260"/>
                  </a:lnTo>
                  <a:lnTo>
                    <a:pt x="300" y="250"/>
                  </a:lnTo>
                  <a:lnTo>
                    <a:pt x="314" y="240"/>
                  </a:lnTo>
                  <a:lnTo>
                    <a:pt x="329" y="232"/>
                  </a:lnTo>
                  <a:lnTo>
                    <a:pt x="347" y="226"/>
                  </a:lnTo>
                  <a:lnTo>
                    <a:pt x="363" y="222"/>
                  </a:lnTo>
                  <a:lnTo>
                    <a:pt x="381" y="220"/>
                  </a:lnTo>
                  <a:lnTo>
                    <a:pt x="397" y="220"/>
                  </a:lnTo>
                  <a:lnTo>
                    <a:pt x="397" y="220"/>
                  </a:lnTo>
                  <a:lnTo>
                    <a:pt x="415" y="220"/>
                  </a:lnTo>
                  <a:lnTo>
                    <a:pt x="431" y="222"/>
                  </a:lnTo>
                  <a:lnTo>
                    <a:pt x="449" y="226"/>
                  </a:lnTo>
                  <a:lnTo>
                    <a:pt x="465" y="232"/>
                  </a:lnTo>
                  <a:lnTo>
                    <a:pt x="481" y="240"/>
                  </a:lnTo>
                  <a:lnTo>
                    <a:pt x="497" y="248"/>
                  </a:lnTo>
                  <a:lnTo>
                    <a:pt x="511" y="260"/>
                  </a:lnTo>
                  <a:lnTo>
                    <a:pt x="525" y="272"/>
                  </a:lnTo>
                  <a:lnTo>
                    <a:pt x="525" y="272"/>
                  </a:lnTo>
                  <a:lnTo>
                    <a:pt x="537" y="286"/>
                  </a:lnTo>
                  <a:lnTo>
                    <a:pt x="547" y="300"/>
                  </a:lnTo>
                  <a:lnTo>
                    <a:pt x="557" y="316"/>
                  </a:lnTo>
                  <a:lnTo>
                    <a:pt x="563" y="332"/>
                  </a:lnTo>
                  <a:lnTo>
                    <a:pt x="569" y="348"/>
                  </a:lnTo>
                  <a:lnTo>
                    <a:pt x="573" y="364"/>
                  </a:lnTo>
                  <a:lnTo>
                    <a:pt x="575" y="382"/>
                  </a:lnTo>
                  <a:lnTo>
                    <a:pt x="577" y="398"/>
                  </a:lnTo>
                  <a:lnTo>
                    <a:pt x="575" y="416"/>
                  </a:lnTo>
                  <a:lnTo>
                    <a:pt x="573" y="432"/>
                  </a:lnTo>
                  <a:lnTo>
                    <a:pt x="569" y="450"/>
                  </a:lnTo>
                  <a:lnTo>
                    <a:pt x="563" y="466"/>
                  </a:lnTo>
                  <a:lnTo>
                    <a:pt x="557" y="482"/>
                  </a:lnTo>
                  <a:lnTo>
                    <a:pt x="547" y="498"/>
                  </a:lnTo>
                  <a:lnTo>
                    <a:pt x="537" y="512"/>
                  </a:lnTo>
                  <a:lnTo>
                    <a:pt x="525" y="526"/>
                  </a:lnTo>
                  <a:lnTo>
                    <a:pt x="525" y="526"/>
                  </a:lnTo>
                  <a:lnTo>
                    <a:pt x="511" y="538"/>
                  </a:lnTo>
                  <a:lnTo>
                    <a:pt x="495" y="548"/>
                  </a:lnTo>
                  <a:lnTo>
                    <a:pt x="481" y="558"/>
                  </a:lnTo>
                  <a:lnTo>
                    <a:pt x="465" y="564"/>
                  </a:lnTo>
                  <a:lnTo>
                    <a:pt x="449" y="570"/>
                  </a:lnTo>
                  <a:lnTo>
                    <a:pt x="431" y="574"/>
                  </a:lnTo>
                  <a:lnTo>
                    <a:pt x="415" y="578"/>
                  </a:lnTo>
                  <a:lnTo>
                    <a:pt x="397" y="578"/>
                  </a:lnTo>
                  <a:lnTo>
                    <a:pt x="381" y="578"/>
                  </a:lnTo>
                  <a:lnTo>
                    <a:pt x="363" y="574"/>
                  </a:lnTo>
                  <a:lnTo>
                    <a:pt x="347" y="570"/>
                  </a:lnTo>
                  <a:lnTo>
                    <a:pt x="329" y="564"/>
                  </a:lnTo>
                  <a:lnTo>
                    <a:pt x="314" y="558"/>
                  </a:lnTo>
                  <a:lnTo>
                    <a:pt x="300" y="548"/>
                  </a:lnTo>
                  <a:lnTo>
                    <a:pt x="286" y="538"/>
                  </a:lnTo>
                  <a:lnTo>
                    <a:pt x="272" y="526"/>
                  </a:lnTo>
                  <a:lnTo>
                    <a:pt x="272" y="526"/>
                  </a:lnTo>
                  <a:lnTo>
                    <a:pt x="260" y="512"/>
                  </a:lnTo>
                  <a:lnTo>
                    <a:pt x="248" y="498"/>
                  </a:lnTo>
                  <a:lnTo>
                    <a:pt x="240" y="482"/>
                  </a:lnTo>
                  <a:lnTo>
                    <a:pt x="232" y="466"/>
                  </a:lnTo>
                  <a:lnTo>
                    <a:pt x="226" y="450"/>
                  </a:lnTo>
                  <a:lnTo>
                    <a:pt x="222" y="432"/>
                  </a:lnTo>
                  <a:lnTo>
                    <a:pt x="220" y="416"/>
                  </a:lnTo>
                  <a:lnTo>
                    <a:pt x="220" y="398"/>
                  </a:lnTo>
                  <a:lnTo>
                    <a:pt x="220" y="382"/>
                  </a:lnTo>
                  <a:lnTo>
                    <a:pt x="222" y="364"/>
                  </a:lnTo>
                  <a:lnTo>
                    <a:pt x="226" y="348"/>
                  </a:lnTo>
                  <a:lnTo>
                    <a:pt x="232" y="332"/>
                  </a:lnTo>
                  <a:lnTo>
                    <a:pt x="240" y="316"/>
                  </a:lnTo>
                  <a:lnTo>
                    <a:pt x="248" y="300"/>
                  </a:lnTo>
                  <a:lnTo>
                    <a:pt x="260" y="286"/>
                  </a:lnTo>
                  <a:lnTo>
                    <a:pt x="272" y="272"/>
                  </a:lnTo>
                  <a:lnTo>
                    <a:pt x="27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124" name="TextBox 123">
            <a:extLst>
              <a:ext uri="{FF2B5EF4-FFF2-40B4-BE49-F238E27FC236}">
                <a16:creationId xmlns:a16="http://schemas.microsoft.com/office/drawing/2014/main" id="{053794EB-CCA9-4D65-848F-011F2413C7F1}"/>
              </a:ext>
            </a:extLst>
          </p:cNvPr>
          <p:cNvSpPr txBox="1"/>
          <p:nvPr/>
        </p:nvSpPr>
        <p:spPr>
          <a:xfrm>
            <a:off x="9042693" y="2811510"/>
            <a:ext cx="1115831" cy="369332"/>
          </a:xfrm>
          <a:prstGeom prst="rect">
            <a:avLst/>
          </a:prstGeom>
          <a:noFill/>
        </p:spPr>
        <p:txBody>
          <a:bodyPr wrap="square" lIns="0" tIns="0" rIns="0" bIns="0" rtlCol="0">
            <a:spAutoFit/>
          </a:bodyPr>
          <a:lstStyle/>
          <a:p>
            <a:pPr marL="177800" indent="-177800">
              <a:buFont typeface="Wingdings" panose="05000000000000000000" pitchFamily="2" charset="2"/>
              <a:buChar char="§"/>
            </a:pPr>
            <a:r>
              <a:rPr lang="en-GB" sz="800" dirty="0"/>
              <a:t>Looked up account</a:t>
            </a:r>
          </a:p>
          <a:p>
            <a:pPr marL="177800" indent="-177800">
              <a:buFont typeface="Wingdings" panose="05000000000000000000" pitchFamily="2" charset="2"/>
              <a:buChar char="§"/>
            </a:pPr>
            <a:r>
              <a:rPr lang="en-GB" sz="800" dirty="0"/>
              <a:t>used a tablet/smartphone</a:t>
            </a:r>
          </a:p>
        </p:txBody>
      </p:sp>
      <p:sp>
        <p:nvSpPr>
          <p:cNvPr id="125" name="Freeform 53">
            <a:extLst>
              <a:ext uri="{FF2B5EF4-FFF2-40B4-BE49-F238E27FC236}">
                <a16:creationId xmlns:a16="http://schemas.microsoft.com/office/drawing/2014/main" id="{61984BC3-8EAC-4114-A9BC-994E7127AC3F}"/>
              </a:ext>
            </a:extLst>
          </p:cNvPr>
          <p:cNvSpPr>
            <a:spLocks noEditPoints="1"/>
          </p:cNvSpPr>
          <p:nvPr/>
        </p:nvSpPr>
        <p:spPr bwMode="auto">
          <a:xfrm>
            <a:off x="9461824" y="2374643"/>
            <a:ext cx="177226" cy="349882"/>
          </a:xfrm>
          <a:custGeom>
            <a:avLst/>
            <a:gdLst>
              <a:gd name="T0" fmla="*/ 218 w 255"/>
              <a:gd name="T1" fmla="*/ 152 h 536"/>
              <a:gd name="T2" fmla="*/ 137 w 255"/>
              <a:gd name="T3" fmla="*/ 120 h 536"/>
              <a:gd name="T4" fmla="*/ 137 w 255"/>
              <a:gd name="T5" fmla="*/ 94 h 536"/>
              <a:gd name="T6" fmla="*/ 144 w 255"/>
              <a:gd name="T7" fmla="*/ 75 h 536"/>
              <a:gd name="T8" fmla="*/ 162 w 255"/>
              <a:gd name="T9" fmla="*/ 69 h 536"/>
              <a:gd name="T10" fmla="*/ 204 w 255"/>
              <a:gd name="T11" fmla="*/ 26 h 536"/>
              <a:gd name="T12" fmla="*/ 204 w 255"/>
              <a:gd name="T13" fmla="*/ 0 h 536"/>
              <a:gd name="T14" fmla="*/ 187 w 255"/>
              <a:gd name="T15" fmla="*/ 0 h 536"/>
              <a:gd name="T16" fmla="*/ 187 w 255"/>
              <a:gd name="T17" fmla="*/ 26 h 536"/>
              <a:gd name="T18" fmla="*/ 184 w 255"/>
              <a:gd name="T19" fmla="*/ 40 h 536"/>
              <a:gd name="T20" fmla="*/ 162 w 255"/>
              <a:gd name="T21" fmla="*/ 52 h 536"/>
              <a:gd name="T22" fmla="*/ 132 w 255"/>
              <a:gd name="T23" fmla="*/ 63 h 536"/>
              <a:gd name="T24" fmla="*/ 119 w 255"/>
              <a:gd name="T25" fmla="*/ 94 h 536"/>
              <a:gd name="T26" fmla="*/ 119 w 255"/>
              <a:gd name="T27" fmla="*/ 120 h 536"/>
              <a:gd name="T28" fmla="*/ 0 w 255"/>
              <a:gd name="T29" fmla="*/ 239 h 536"/>
              <a:gd name="T30" fmla="*/ 0 w 255"/>
              <a:gd name="T31" fmla="*/ 417 h 536"/>
              <a:gd name="T32" fmla="*/ 39 w 255"/>
              <a:gd name="T33" fmla="*/ 501 h 536"/>
              <a:gd name="T34" fmla="*/ 128 w 255"/>
              <a:gd name="T35" fmla="*/ 536 h 536"/>
              <a:gd name="T36" fmla="*/ 255 w 255"/>
              <a:gd name="T37" fmla="*/ 417 h 536"/>
              <a:gd name="T38" fmla="*/ 255 w 255"/>
              <a:gd name="T39" fmla="*/ 239 h 536"/>
              <a:gd name="T40" fmla="*/ 218 w 255"/>
              <a:gd name="T41" fmla="*/ 152 h 536"/>
              <a:gd name="T42" fmla="*/ 128 w 255"/>
              <a:gd name="T43" fmla="*/ 213 h 536"/>
              <a:gd name="T44" fmla="*/ 111 w 255"/>
              <a:gd name="T45" fmla="*/ 196 h 536"/>
              <a:gd name="T46" fmla="*/ 128 w 255"/>
              <a:gd name="T47" fmla="*/ 179 h 536"/>
              <a:gd name="T48" fmla="*/ 145 w 255"/>
              <a:gd name="T49" fmla="*/ 196 h 536"/>
              <a:gd name="T50" fmla="*/ 128 w 255"/>
              <a:gd name="T51" fmla="*/ 21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5" h="536">
                <a:moveTo>
                  <a:pt x="218" y="152"/>
                </a:moveTo>
                <a:cubicBezTo>
                  <a:pt x="196" y="133"/>
                  <a:pt x="168" y="122"/>
                  <a:pt x="137" y="120"/>
                </a:cubicBezTo>
                <a:cubicBezTo>
                  <a:pt x="137" y="94"/>
                  <a:pt x="137" y="94"/>
                  <a:pt x="137" y="94"/>
                </a:cubicBezTo>
                <a:cubicBezTo>
                  <a:pt x="137" y="94"/>
                  <a:pt x="137" y="82"/>
                  <a:pt x="144" y="75"/>
                </a:cubicBezTo>
                <a:cubicBezTo>
                  <a:pt x="148" y="71"/>
                  <a:pt x="154" y="69"/>
                  <a:pt x="162" y="69"/>
                </a:cubicBezTo>
                <a:cubicBezTo>
                  <a:pt x="195" y="69"/>
                  <a:pt x="204" y="41"/>
                  <a:pt x="204" y="26"/>
                </a:cubicBezTo>
                <a:cubicBezTo>
                  <a:pt x="204" y="0"/>
                  <a:pt x="204" y="0"/>
                  <a:pt x="204" y="0"/>
                </a:cubicBezTo>
                <a:cubicBezTo>
                  <a:pt x="187" y="0"/>
                  <a:pt x="187" y="0"/>
                  <a:pt x="187" y="0"/>
                </a:cubicBezTo>
                <a:cubicBezTo>
                  <a:pt x="187" y="26"/>
                  <a:pt x="187" y="26"/>
                  <a:pt x="187" y="26"/>
                </a:cubicBezTo>
                <a:cubicBezTo>
                  <a:pt x="187" y="26"/>
                  <a:pt x="187" y="33"/>
                  <a:pt x="184" y="40"/>
                </a:cubicBezTo>
                <a:cubicBezTo>
                  <a:pt x="180" y="48"/>
                  <a:pt x="172" y="52"/>
                  <a:pt x="162" y="52"/>
                </a:cubicBezTo>
                <a:cubicBezTo>
                  <a:pt x="149" y="52"/>
                  <a:pt x="139" y="55"/>
                  <a:pt x="132" y="63"/>
                </a:cubicBezTo>
                <a:cubicBezTo>
                  <a:pt x="120" y="75"/>
                  <a:pt x="119" y="93"/>
                  <a:pt x="119" y="94"/>
                </a:cubicBezTo>
                <a:cubicBezTo>
                  <a:pt x="119" y="120"/>
                  <a:pt x="119" y="120"/>
                  <a:pt x="119" y="120"/>
                </a:cubicBezTo>
                <a:cubicBezTo>
                  <a:pt x="51" y="124"/>
                  <a:pt x="0" y="173"/>
                  <a:pt x="0" y="239"/>
                </a:cubicBezTo>
                <a:cubicBezTo>
                  <a:pt x="0" y="417"/>
                  <a:pt x="0" y="417"/>
                  <a:pt x="0" y="417"/>
                </a:cubicBezTo>
                <a:cubicBezTo>
                  <a:pt x="0" y="448"/>
                  <a:pt x="14" y="478"/>
                  <a:pt x="39" y="501"/>
                </a:cubicBezTo>
                <a:cubicBezTo>
                  <a:pt x="63" y="523"/>
                  <a:pt x="96" y="536"/>
                  <a:pt x="128" y="536"/>
                </a:cubicBezTo>
                <a:cubicBezTo>
                  <a:pt x="197" y="536"/>
                  <a:pt x="255" y="482"/>
                  <a:pt x="255" y="417"/>
                </a:cubicBezTo>
                <a:cubicBezTo>
                  <a:pt x="255" y="239"/>
                  <a:pt x="255" y="239"/>
                  <a:pt x="255" y="239"/>
                </a:cubicBezTo>
                <a:cubicBezTo>
                  <a:pt x="255" y="205"/>
                  <a:pt x="242" y="174"/>
                  <a:pt x="218" y="152"/>
                </a:cubicBezTo>
                <a:moveTo>
                  <a:pt x="128" y="213"/>
                </a:moveTo>
                <a:cubicBezTo>
                  <a:pt x="119" y="213"/>
                  <a:pt x="111" y="205"/>
                  <a:pt x="111" y="196"/>
                </a:cubicBezTo>
                <a:cubicBezTo>
                  <a:pt x="111" y="187"/>
                  <a:pt x="119" y="179"/>
                  <a:pt x="128" y="179"/>
                </a:cubicBezTo>
                <a:cubicBezTo>
                  <a:pt x="137" y="179"/>
                  <a:pt x="145" y="187"/>
                  <a:pt x="145" y="196"/>
                </a:cubicBezTo>
                <a:cubicBezTo>
                  <a:pt x="145" y="205"/>
                  <a:pt x="137" y="213"/>
                  <a:pt x="128" y="213"/>
                </a:cubicBezTo>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126" name="Freeform 105">
            <a:extLst>
              <a:ext uri="{FF2B5EF4-FFF2-40B4-BE49-F238E27FC236}">
                <a16:creationId xmlns:a16="http://schemas.microsoft.com/office/drawing/2014/main" id="{62AC5DEB-44B8-41D4-90A9-8607799565ED}"/>
              </a:ext>
            </a:extLst>
          </p:cNvPr>
          <p:cNvSpPr>
            <a:spLocks noChangeAspect="1" noEditPoints="1"/>
          </p:cNvSpPr>
          <p:nvPr/>
        </p:nvSpPr>
        <p:spPr bwMode="auto">
          <a:xfrm>
            <a:off x="11279593" y="2402148"/>
            <a:ext cx="311070" cy="311070"/>
          </a:xfrm>
          <a:custGeom>
            <a:avLst/>
            <a:gdLst>
              <a:gd name="T0" fmla="*/ 683 w 3832"/>
              <a:gd name="T1" fmla="*/ 0 h 3832"/>
              <a:gd name="T2" fmla="*/ 661 w 3832"/>
              <a:gd name="T3" fmla="*/ 4 h 3832"/>
              <a:gd name="T4" fmla="*/ 623 w 3832"/>
              <a:gd name="T5" fmla="*/ 20 h 3832"/>
              <a:gd name="T6" fmla="*/ 593 w 3832"/>
              <a:gd name="T7" fmla="*/ 50 h 3832"/>
              <a:gd name="T8" fmla="*/ 577 w 3832"/>
              <a:gd name="T9" fmla="*/ 88 h 3832"/>
              <a:gd name="T10" fmla="*/ 573 w 3832"/>
              <a:gd name="T11" fmla="*/ 578 h 3832"/>
              <a:gd name="T12" fmla="*/ 108 w 3832"/>
              <a:gd name="T13" fmla="*/ 578 h 3832"/>
              <a:gd name="T14" fmla="*/ 66 w 3832"/>
              <a:gd name="T15" fmla="*/ 588 h 3832"/>
              <a:gd name="T16" fmla="*/ 32 w 3832"/>
              <a:gd name="T17" fmla="*/ 610 h 3832"/>
              <a:gd name="T18" fmla="*/ 8 w 3832"/>
              <a:gd name="T19" fmla="*/ 646 h 3832"/>
              <a:gd name="T20" fmla="*/ 0 w 3832"/>
              <a:gd name="T21" fmla="*/ 688 h 3832"/>
              <a:gd name="T22" fmla="*/ 0 w 3832"/>
              <a:gd name="T23" fmla="*/ 2932 h 3832"/>
              <a:gd name="T24" fmla="*/ 8 w 3832"/>
              <a:gd name="T25" fmla="*/ 2974 h 3832"/>
              <a:gd name="T26" fmla="*/ 32 w 3832"/>
              <a:gd name="T27" fmla="*/ 3010 h 3832"/>
              <a:gd name="T28" fmla="*/ 66 w 3832"/>
              <a:gd name="T29" fmla="*/ 3032 h 3832"/>
              <a:gd name="T30" fmla="*/ 108 w 3832"/>
              <a:gd name="T31" fmla="*/ 3042 h 3832"/>
              <a:gd name="T32" fmla="*/ 581 w 3832"/>
              <a:gd name="T33" fmla="*/ 3722 h 3832"/>
              <a:gd name="T34" fmla="*/ 581 w 3832"/>
              <a:gd name="T35" fmla="*/ 3738 h 3832"/>
              <a:gd name="T36" fmla="*/ 591 w 3832"/>
              <a:gd name="T37" fmla="*/ 3768 h 3832"/>
              <a:gd name="T38" fmla="*/ 607 w 3832"/>
              <a:gd name="T39" fmla="*/ 3792 h 3832"/>
              <a:gd name="T40" fmla="*/ 631 w 3832"/>
              <a:gd name="T41" fmla="*/ 3814 h 3832"/>
              <a:gd name="T42" fmla="*/ 643 w 3832"/>
              <a:gd name="T43" fmla="*/ 3820 h 3832"/>
              <a:gd name="T44" fmla="*/ 667 w 3832"/>
              <a:gd name="T45" fmla="*/ 3828 h 3832"/>
              <a:gd name="T46" fmla="*/ 691 w 3832"/>
              <a:gd name="T47" fmla="*/ 3832 h 3832"/>
              <a:gd name="T48" fmla="*/ 709 w 3832"/>
              <a:gd name="T49" fmla="*/ 3830 h 3832"/>
              <a:gd name="T50" fmla="*/ 745 w 3832"/>
              <a:gd name="T51" fmla="*/ 3816 h 3832"/>
              <a:gd name="T52" fmla="*/ 1676 w 3832"/>
              <a:gd name="T53" fmla="*/ 3042 h 3832"/>
              <a:gd name="T54" fmla="*/ 3147 w 3832"/>
              <a:gd name="T55" fmla="*/ 3042 h 3832"/>
              <a:gd name="T56" fmla="*/ 3189 w 3832"/>
              <a:gd name="T57" fmla="*/ 3032 h 3832"/>
              <a:gd name="T58" fmla="*/ 3225 w 3832"/>
              <a:gd name="T59" fmla="*/ 3010 h 3832"/>
              <a:gd name="T60" fmla="*/ 3247 w 3832"/>
              <a:gd name="T61" fmla="*/ 2974 h 3832"/>
              <a:gd name="T62" fmla="*/ 3257 w 3832"/>
              <a:gd name="T63" fmla="*/ 2932 h 3832"/>
              <a:gd name="T64" fmla="*/ 3722 w 3832"/>
              <a:gd name="T65" fmla="*/ 2465 h 3832"/>
              <a:gd name="T66" fmla="*/ 3744 w 3832"/>
              <a:gd name="T67" fmla="*/ 2461 h 3832"/>
              <a:gd name="T68" fmla="*/ 3782 w 3832"/>
              <a:gd name="T69" fmla="*/ 2445 h 3832"/>
              <a:gd name="T70" fmla="*/ 3812 w 3832"/>
              <a:gd name="T71" fmla="*/ 2415 h 3832"/>
              <a:gd name="T72" fmla="*/ 3828 w 3832"/>
              <a:gd name="T73" fmla="*/ 2377 h 3832"/>
              <a:gd name="T74" fmla="*/ 3832 w 3832"/>
              <a:gd name="T75" fmla="*/ 110 h 3832"/>
              <a:gd name="T76" fmla="*/ 3828 w 3832"/>
              <a:gd name="T77" fmla="*/ 88 h 3832"/>
              <a:gd name="T78" fmla="*/ 3812 w 3832"/>
              <a:gd name="T79" fmla="*/ 50 h 3832"/>
              <a:gd name="T80" fmla="*/ 3782 w 3832"/>
              <a:gd name="T81" fmla="*/ 20 h 3832"/>
              <a:gd name="T82" fmla="*/ 3744 w 3832"/>
              <a:gd name="T83" fmla="*/ 4 h 3832"/>
              <a:gd name="T84" fmla="*/ 3722 w 3832"/>
              <a:gd name="T85" fmla="*/ 0 h 3832"/>
              <a:gd name="T86" fmla="*/ 1636 w 3832"/>
              <a:gd name="T87" fmla="*/ 2823 h 3832"/>
              <a:gd name="T88" fmla="*/ 1616 w 3832"/>
              <a:gd name="T89" fmla="*/ 2825 h 3832"/>
              <a:gd name="T90" fmla="*/ 1582 w 3832"/>
              <a:gd name="T91" fmla="*/ 2839 h 3832"/>
              <a:gd name="T92" fmla="*/ 799 w 3832"/>
              <a:gd name="T93" fmla="*/ 3488 h 3832"/>
              <a:gd name="T94" fmla="*/ 799 w 3832"/>
              <a:gd name="T95" fmla="*/ 2932 h 3832"/>
              <a:gd name="T96" fmla="*/ 791 w 3832"/>
              <a:gd name="T97" fmla="*/ 2890 h 3832"/>
              <a:gd name="T98" fmla="*/ 767 w 3832"/>
              <a:gd name="T99" fmla="*/ 2855 h 3832"/>
              <a:gd name="T100" fmla="*/ 733 w 3832"/>
              <a:gd name="T101" fmla="*/ 2833 h 3832"/>
              <a:gd name="T102" fmla="*/ 691 w 3832"/>
              <a:gd name="T103" fmla="*/ 2823 h 3832"/>
              <a:gd name="T104" fmla="*/ 218 w 3832"/>
              <a:gd name="T105" fmla="*/ 798 h 3832"/>
              <a:gd name="T106" fmla="*/ 3037 w 3832"/>
              <a:gd name="T107" fmla="*/ 2823 h 3832"/>
              <a:gd name="T108" fmla="*/ 3257 w 3832"/>
              <a:gd name="T109" fmla="*/ 2245 h 3832"/>
              <a:gd name="T110" fmla="*/ 3257 w 3832"/>
              <a:gd name="T111" fmla="*/ 688 h 3832"/>
              <a:gd name="T112" fmla="*/ 3247 w 3832"/>
              <a:gd name="T113" fmla="*/ 646 h 3832"/>
              <a:gd name="T114" fmla="*/ 3225 w 3832"/>
              <a:gd name="T115" fmla="*/ 610 h 3832"/>
              <a:gd name="T116" fmla="*/ 3189 w 3832"/>
              <a:gd name="T117" fmla="*/ 588 h 3832"/>
              <a:gd name="T118" fmla="*/ 3147 w 3832"/>
              <a:gd name="T119" fmla="*/ 578 h 3832"/>
              <a:gd name="T120" fmla="*/ 793 w 3832"/>
              <a:gd name="T121" fmla="*/ 220 h 3832"/>
              <a:gd name="T122" fmla="*/ 3612 w 3832"/>
              <a:gd name="T123" fmla="*/ 2245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2" h="3832">
                <a:moveTo>
                  <a:pt x="3722" y="0"/>
                </a:moveTo>
                <a:lnTo>
                  <a:pt x="683" y="0"/>
                </a:lnTo>
                <a:lnTo>
                  <a:pt x="683" y="0"/>
                </a:lnTo>
                <a:lnTo>
                  <a:pt x="661" y="4"/>
                </a:lnTo>
                <a:lnTo>
                  <a:pt x="641" y="10"/>
                </a:lnTo>
                <a:lnTo>
                  <a:pt x="623" y="20"/>
                </a:lnTo>
                <a:lnTo>
                  <a:pt x="607" y="32"/>
                </a:lnTo>
                <a:lnTo>
                  <a:pt x="593" y="50"/>
                </a:lnTo>
                <a:lnTo>
                  <a:pt x="583" y="68"/>
                </a:lnTo>
                <a:lnTo>
                  <a:pt x="577" y="88"/>
                </a:lnTo>
                <a:lnTo>
                  <a:pt x="573" y="110"/>
                </a:lnTo>
                <a:lnTo>
                  <a:pt x="573" y="578"/>
                </a:lnTo>
                <a:lnTo>
                  <a:pt x="108" y="578"/>
                </a:lnTo>
                <a:lnTo>
                  <a:pt x="108" y="578"/>
                </a:lnTo>
                <a:lnTo>
                  <a:pt x="86" y="580"/>
                </a:lnTo>
                <a:lnTo>
                  <a:pt x="66" y="588"/>
                </a:lnTo>
                <a:lnTo>
                  <a:pt x="48" y="598"/>
                </a:lnTo>
                <a:lnTo>
                  <a:pt x="32" y="610"/>
                </a:lnTo>
                <a:lnTo>
                  <a:pt x="18" y="628"/>
                </a:lnTo>
                <a:lnTo>
                  <a:pt x="8" y="646"/>
                </a:lnTo>
                <a:lnTo>
                  <a:pt x="2" y="666"/>
                </a:lnTo>
                <a:lnTo>
                  <a:pt x="0" y="688"/>
                </a:lnTo>
                <a:lnTo>
                  <a:pt x="0" y="2932"/>
                </a:lnTo>
                <a:lnTo>
                  <a:pt x="0" y="2932"/>
                </a:lnTo>
                <a:lnTo>
                  <a:pt x="2" y="2954"/>
                </a:lnTo>
                <a:lnTo>
                  <a:pt x="8" y="2974"/>
                </a:lnTo>
                <a:lnTo>
                  <a:pt x="18" y="2992"/>
                </a:lnTo>
                <a:lnTo>
                  <a:pt x="32" y="3010"/>
                </a:lnTo>
                <a:lnTo>
                  <a:pt x="48" y="3022"/>
                </a:lnTo>
                <a:lnTo>
                  <a:pt x="66" y="3032"/>
                </a:lnTo>
                <a:lnTo>
                  <a:pt x="86" y="3038"/>
                </a:lnTo>
                <a:lnTo>
                  <a:pt x="108" y="3042"/>
                </a:lnTo>
                <a:lnTo>
                  <a:pt x="581" y="3042"/>
                </a:lnTo>
                <a:lnTo>
                  <a:pt x="581" y="3722"/>
                </a:lnTo>
                <a:lnTo>
                  <a:pt x="581" y="3722"/>
                </a:lnTo>
                <a:lnTo>
                  <a:pt x="581" y="3738"/>
                </a:lnTo>
                <a:lnTo>
                  <a:pt x="585" y="3752"/>
                </a:lnTo>
                <a:lnTo>
                  <a:pt x="591" y="3768"/>
                </a:lnTo>
                <a:lnTo>
                  <a:pt x="597" y="3780"/>
                </a:lnTo>
                <a:lnTo>
                  <a:pt x="607" y="3792"/>
                </a:lnTo>
                <a:lnTo>
                  <a:pt x="617" y="3804"/>
                </a:lnTo>
                <a:lnTo>
                  <a:pt x="631" y="3814"/>
                </a:lnTo>
                <a:lnTo>
                  <a:pt x="643" y="3820"/>
                </a:lnTo>
                <a:lnTo>
                  <a:pt x="643" y="3820"/>
                </a:lnTo>
                <a:lnTo>
                  <a:pt x="655" y="3826"/>
                </a:lnTo>
                <a:lnTo>
                  <a:pt x="667" y="3828"/>
                </a:lnTo>
                <a:lnTo>
                  <a:pt x="679" y="3830"/>
                </a:lnTo>
                <a:lnTo>
                  <a:pt x="691" y="3832"/>
                </a:lnTo>
                <a:lnTo>
                  <a:pt x="691" y="3832"/>
                </a:lnTo>
                <a:lnTo>
                  <a:pt x="709" y="3830"/>
                </a:lnTo>
                <a:lnTo>
                  <a:pt x="727" y="3824"/>
                </a:lnTo>
                <a:lnTo>
                  <a:pt x="745" y="3816"/>
                </a:lnTo>
                <a:lnTo>
                  <a:pt x="761" y="3806"/>
                </a:lnTo>
                <a:lnTo>
                  <a:pt x="1676" y="3042"/>
                </a:lnTo>
                <a:lnTo>
                  <a:pt x="3147" y="3042"/>
                </a:lnTo>
                <a:lnTo>
                  <a:pt x="3147" y="3042"/>
                </a:lnTo>
                <a:lnTo>
                  <a:pt x="3169" y="3038"/>
                </a:lnTo>
                <a:lnTo>
                  <a:pt x="3189" y="3032"/>
                </a:lnTo>
                <a:lnTo>
                  <a:pt x="3209" y="3022"/>
                </a:lnTo>
                <a:lnTo>
                  <a:pt x="3225" y="3010"/>
                </a:lnTo>
                <a:lnTo>
                  <a:pt x="3237" y="2992"/>
                </a:lnTo>
                <a:lnTo>
                  <a:pt x="3247" y="2974"/>
                </a:lnTo>
                <a:lnTo>
                  <a:pt x="3255" y="2954"/>
                </a:lnTo>
                <a:lnTo>
                  <a:pt x="3257" y="2932"/>
                </a:lnTo>
                <a:lnTo>
                  <a:pt x="3257" y="2465"/>
                </a:lnTo>
                <a:lnTo>
                  <a:pt x="3722" y="2465"/>
                </a:lnTo>
                <a:lnTo>
                  <a:pt x="3722" y="2465"/>
                </a:lnTo>
                <a:lnTo>
                  <a:pt x="3744" y="2461"/>
                </a:lnTo>
                <a:lnTo>
                  <a:pt x="3764" y="2455"/>
                </a:lnTo>
                <a:lnTo>
                  <a:pt x="3782" y="2445"/>
                </a:lnTo>
                <a:lnTo>
                  <a:pt x="3800" y="2433"/>
                </a:lnTo>
                <a:lnTo>
                  <a:pt x="3812" y="2415"/>
                </a:lnTo>
                <a:lnTo>
                  <a:pt x="3822" y="2397"/>
                </a:lnTo>
                <a:lnTo>
                  <a:pt x="3828" y="2377"/>
                </a:lnTo>
                <a:lnTo>
                  <a:pt x="3832" y="2355"/>
                </a:lnTo>
                <a:lnTo>
                  <a:pt x="3832" y="110"/>
                </a:lnTo>
                <a:lnTo>
                  <a:pt x="3832" y="110"/>
                </a:lnTo>
                <a:lnTo>
                  <a:pt x="3828" y="88"/>
                </a:lnTo>
                <a:lnTo>
                  <a:pt x="3822" y="68"/>
                </a:lnTo>
                <a:lnTo>
                  <a:pt x="3812" y="50"/>
                </a:lnTo>
                <a:lnTo>
                  <a:pt x="3800" y="32"/>
                </a:lnTo>
                <a:lnTo>
                  <a:pt x="3782" y="20"/>
                </a:lnTo>
                <a:lnTo>
                  <a:pt x="3764" y="10"/>
                </a:lnTo>
                <a:lnTo>
                  <a:pt x="3744" y="4"/>
                </a:lnTo>
                <a:lnTo>
                  <a:pt x="3722" y="0"/>
                </a:lnTo>
                <a:lnTo>
                  <a:pt x="3722" y="0"/>
                </a:lnTo>
                <a:close/>
                <a:moveTo>
                  <a:pt x="3037" y="2823"/>
                </a:moveTo>
                <a:lnTo>
                  <a:pt x="1636" y="2823"/>
                </a:lnTo>
                <a:lnTo>
                  <a:pt x="1636" y="2823"/>
                </a:lnTo>
                <a:lnTo>
                  <a:pt x="1616" y="2825"/>
                </a:lnTo>
                <a:lnTo>
                  <a:pt x="1598" y="2831"/>
                </a:lnTo>
                <a:lnTo>
                  <a:pt x="1582" y="2839"/>
                </a:lnTo>
                <a:lnTo>
                  <a:pt x="1566" y="2849"/>
                </a:lnTo>
                <a:lnTo>
                  <a:pt x="799" y="3488"/>
                </a:lnTo>
                <a:lnTo>
                  <a:pt x="799" y="2932"/>
                </a:lnTo>
                <a:lnTo>
                  <a:pt x="799" y="2932"/>
                </a:lnTo>
                <a:lnTo>
                  <a:pt x="797" y="2910"/>
                </a:lnTo>
                <a:lnTo>
                  <a:pt x="791" y="2890"/>
                </a:lnTo>
                <a:lnTo>
                  <a:pt x="781" y="2871"/>
                </a:lnTo>
                <a:lnTo>
                  <a:pt x="767" y="2855"/>
                </a:lnTo>
                <a:lnTo>
                  <a:pt x="751" y="2843"/>
                </a:lnTo>
                <a:lnTo>
                  <a:pt x="733" y="2833"/>
                </a:lnTo>
                <a:lnTo>
                  <a:pt x="713" y="2825"/>
                </a:lnTo>
                <a:lnTo>
                  <a:pt x="691" y="2823"/>
                </a:lnTo>
                <a:lnTo>
                  <a:pt x="218" y="2823"/>
                </a:lnTo>
                <a:lnTo>
                  <a:pt x="218" y="798"/>
                </a:lnTo>
                <a:lnTo>
                  <a:pt x="3037" y="798"/>
                </a:lnTo>
                <a:lnTo>
                  <a:pt x="3037" y="2823"/>
                </a:lnTo>
                <a:close/>
                <a:moveTo>
                  <a:pt x="3612" y="2245"/>
                </a:moveTo>
                <a:lnTo>
                  <a:pt x="3257" y="2245"/>
                </a:lnTo>
                <a:lnTo>
                  <a:pt x="3257" y="688"/>
                </a:lnTo>
                <a:lnTo>
                  <a:pt x="3257" y="688"/>
                </a:lnTo>
                <a:lnTo>
                  <a:pt x="3255" y="666"/>
                </a:lnTo>
                <a:lnTo>
                  <a:pt x="3247" y="646"/>
                </a:lnTo>
                <a:lnTo>
                  <a:pt x="3237" y="628"/>
                </a:lnTo>
                <a:lnTo>
                  <a:pt x="3225" y="610"/>
                </a:lnTo>
                <a:lnTo>
                  <a:pt x="3209" y="598"/>
                </a:lnTo>
                <a:lnTo>
                  <a:pt x="3189" y="588"/>
                </a:lnTo>
                <a:lnTo>
                  <a:pt x="3169" y="580"/>
                </a:lnTo>
                <a:lnTo>
                  <a:pt x="3147" y="578"/>
                </a:lnTo>
                <a:lnTo>
                  <a:pt x="793" y="578"/>
                </a:lnTo>
                <a:lnTo>
                  <a:pt x="793" y="220"/>
                </a:lnTo>
                <a:lnTo>
                  <a:pt x="3612" y="220"/>
                </a:lnTo>
                <a:lnTo>
                  <a:pt x="3612" y="224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7" name="TextBox 126">
            <a:extLst>
              <a:ext uri="{FF2B5EF4-FFF2-40B4-BE49-F238E27FC236}">
                <a16:creationId xmlns:a16="http://schemas.microsoft.com/office/drawing/2014/main" id="{4A26A63F-5E86-424E-BAC6-701A89737140}"/>
              </a:ext>
            </a:extLst>
          </p:cNvPr>
          <p:cNvSpPr txBox="1"/>
          <p:nvPr/>
        </p:nvSpPr>
        <p:spPr>
          <a:xfrm>
            <a:off x="11063699" y="2819609"/>
            <a:ext cx="779781" cy="530915"/>
          </a:xfrm>
          <a:prstGeom prst="rect">
            <a:avLst/>
          </a:prstGeom>
          <a:noFill/>
        </p:spPr>
        <p:txBody>
          <a:bodyPr wrap="square" lIns="0" tIns="0" rIns="0" bIns="0" rtlCol="0">
            <a:spAutoFit/>
          </a:bodyPr>
          <a:lstStyle/>
          <a:p>
            <a:pPr marL="177800" indent="-177800">
              <a:spcAft>
                <a:spcPts val="300"/>
              </a:spcAft>
              <a:buFont typeface="Wingdings" panose="05000000000000000000" pitchFamily="2" charset="2"/>
              <a:buChar char="§"/>
            </a:pPr>
            <a:r>
              <a:rPr lang="en-GB" sz="800" dirty="0"/>
              <a:t>Discussed with someone</a:t>
            </a:r>
          </a:p>
          <a:p>
            <a:pPr marL="177800" indent="-177800">
              <a:spcAft>
                <a:spcPts val="300"/>
              </a:spcAft>
              <a:buFont typeface="Wingdings" panose="05000000000000000000" pitchFamily="2" charset="2"/>
              <a:buChar char="§"/>
            </a:pPr>
            <a:endParaRPr lang="en-GB" sz="800" dirty="0"/>
          </a:p>
        </p:txBody>
      </p:sp>
      <p:sp>
        <p:nvSpPr>
          <p:cNvPr id="128" name="TextBox 127">
            <a:extLst>
              <a:ext uri="{FF2B5EF4-FFF2-40B4-BE49-F238E27FC236}">
                <a16:creationId xmlns:a16="http://schemas.microsoft.com/office/drawing/2014/main" id="{4D07BCE0-DC3B-41A0-8E64-46848CCCCC27}"/>
              </a:ext>
            </a:extLst>
          </p:cNvPr>
          <p:cNvSpPr txBox="1"/>
          <p:nvPr/>
        </p:nvSpPr>
        <p:spPr>
          <a:xfrm>
            <a:off x="10458876" y="2819607"/>
            <a:ext cx="610564" cy="123111"/>
          </a:xfrm>
          <a:prstGeom prst="rect">
            <a:avLst/>
          </a:prstGeom>
          <a:noFill/>
        </p:spPr>
        <p:txBody>
          <a:bodyPr wrap="square" lIns="0" tIns="0" rIns="0" bIns="0" rtlCol="0">
            <a:spAutoFit/>
          </a:bodyPr>
          <a:lstStyle/>
          <a:p>
            <a:pPr marL="108000" indent="-108000">
              <a:buFont typeface="Wingdings" panose="05000000000000000000" pitchFamily="2" charset="2"/>
              <a:buChar char="§"/>
            </a:pPr>
            <a:r>
              <a:rPr lang="en-GB" sz="800" dirty="0"/>
              <a:t>Read it</a:t>
            </a:r>
          </a:p>
        </p:txBody>
      </p:sp>
      <p:grpSp>
        <p:nvGrpSpPr>
          <p:cNvPr id="129" name="Group 128">
            <a:extLst>
              <a:ext uri="{FF2B5EF4-FFF2-40B4-BE49-F238E27FC236}">
                <a16:creationId xmlns:a16="http://schemas.microsoft.com/office/drawing/2014/main" id="{10DB5351-CEA5-4EAE-BE86-3010A2AAA9BC}"/>
              </a:ext>
            </a:extLst>
          </p:cNvPr>
          <p:cNvGrpSpPr>
            <a:grpSpLocks noChangeAspect="1"/>
          </p:cNvGrpSpPr>
          <p:nvPr/>
        </p:nvGrpSpPr>
        <p:grpSpPr>
          <a:xfrm>
            <a:off x="10595942" y="2395681"/>
            <a:ext cx="185144" cy="324000"/>
            <a:chOff x="4267200" y="228600"/>
            <a:chExt cx="3657600" cy="6400800"/>
          </a:xfrm>
          <a:solidFill>
            <a:srgbClr val="FF0000"/>
          </a:solidFill>
        </p:grpSpPr>
        <p:sp>
          <p:nvSpPr>
            <p:cNvPr id="130" name="Freeform 124">
              <a:extLst>
                <a:ext uri="{FF2B5EF4-FFF2-40B4-BE49-F238E27FC236}">
                  <a16:creationId xmlns:a16="http://schemas.microsoft.com/office/drawing/2014/main" id="{127C2AFE-AD87-4D05-B134-FE0A44A47F5F}"/>
                </a:ext>
              </a:extLst>
            </p:cNvPr>
            <p:cNvSpPr>
              <a:spLocks/>
            </p:cNvSpPr>
            <p:nvPr/>
          </p:nvSpPr>
          <p:spPr bwMode="auto">
            <a:xfrm>
              <a:off x="4267200" y="1454150"/>
              <a:ext cx="3657600" cy="5175250"/>
            </a:xfrm>
            <a:custGeom>
              <a:avLst/>
              <a:gdLst>
                <a:gd name="T0" fmla="*/ 2184 w 2304"/>
                <a:gd name="T1" fmla="*/ 597 h 3260"/>
                <a:gd name="T2" fmla="*/ 2082 w 2304"/>
                <a:gd name="T3" fmla="*/ 669 h 3260"/>
                <a:gd name="T4" fmla="*/ 1872 w 2304"/>
                <a:gd name="T5" fmla="*/ 821 h 3260"/>
                <a:gd name="T6" fmla="*/ 1790 w 2304"/>
                <a:gd name="T7" fmla="*/ 841 h 3260"/>
                <a:gd name="T8" fmla="*/ 1683 w 2304"/>
                <a:gd name="T9" fmla="*/ 671 h 3260"/>
                <a:gd name="T10" fmla="*/ 1581 w 2304"/>
                <a:gd name="T11" fmla="*/ 381 h 3260"/>
                <a:gd name="T12" fmla="*/ 1547 w 2304"/>
                <a:gd name="T13" fmla="*/ 108 h 3260"/>
                <a:gd name="T14" fmla="*/ 1539 w 2304"/>
                <a:gd name="T15" fmla="*/ 68 h 3260"/>
                <a:gd name="T16" fmla="*/ 1519 w 2304"/>
                <a:gd name="T17" fmla="*/ 36 h 3260"/>
                <a:gd name="T18" fmla="*/ 1489 w 2304"/>
                <a:gd name="T19" fmla="*/ 12 h 3260"/>
                <a:gd name="T20" fmla="*/ 1439 w 2304"/>
                <a:gd name="T21" fmla="*/ 0 h 3260"/>
                <a:gd name="T22" fmla="*/ 1407 w 2304"/>
                <a:gd name="T23" fmla="*/ 4 h 3260"/>
                <a:gd name="T24" fmla="*/ 1395 w 2304"/>
                <a:gd name="T25" fmla="*/ 8 h 3260"/>
                <a:gd name="T26" fmla="*/ 1075 w 2304"/>
                <a:gd name="T27" fmla="*/ 168 h 3260"/>
                <a:gd name="T28" fmla="*/ 805 w 2304"/>
                <a:gd name="T29" fmla="*/ 369 h 3260"/>
                <a:gd name="T30" fmla="*/ 579 w 2304"/>
                <a:gd name="T31" fmla="*/ 617 h 3260"/>
                <a:gd name="T32" fmla="*/ 428 w 2304"/>
                <a:gd name="T33" fmla="*/ 853 h 3260"/>
                <a:gd name="T34" fmla="*/ 440 w 2304"/>
                <a:gd name="T35" fmla="*/ 973 h 3260"/>
                <a:gd name="T36" fmla="*/ 512 w 2304"/>
                <a:gd name="T37" fmla="*/ 1013 h 3260"/>
                <a:gd name="T38" fmla="*/ 579 w 2304"/>
                <a:gd name="T39" fmla="*/ 999 h 3260"/>
                <a:gd name="T40" fmla="*/ 667 w 2304"/>
                <a:gd name="T41" fmla="*/ 871 h 3260"/>
                <a:gd name="T42" fmla="*/ 819 w 2304"/>
                <a:gd name="T43" fmla="*/ 669 h 3260"/>
                <a:gd name="T44" fmla="*/ 1123 w 2304"/>
                <a:gd name="T45" fmla="*/ 395 h 3260"/>
                <a:gd name="T46" fmla="*/ 1197 w 2304"/>
                <a:gd name="T47" fmla="*/ 515 h 3260"/>
                <a:gd name="T48" fmla="*/ 1169 w 2304"/>
                <a:gd name="T49" fmla="*/ 871 h 3260"/>
                <a:gd name="T50" fmla="*/ 1205 w 2304"/>
                <a:gd name="T51" fmla="*/ 1193 h 3260"/>
                <a:gd name="T52" fmla="*/ 1187 w 2304"/>
                <a:gd name="T53" fmla="*/ 1435 h 3260"/>
                <a:gd name="T54" fmla="*/ 1083 w 2304"/>
                <a:gd name="T55" fmla="*/ 1773 h 3260"/>
                <a:gd name="T56" fmla="*/ 909 w 2304"/>
                <a:gd name="T57" fmla="*/ 2073 h 3260"/>
                <a:gd name="T58" fmla="*/ 817 w 2304"/>
                <a:gd name="T59" fmla="*/ 2115 h 3260"/>
                <a:gd name="T60" fmla="*/ 605 w 2304"/>
                <a:gd name="T61" fmla="*/ 1999 h 3260"/>
                <a:gd name="T62" fmla="*/ 448 w 2304"/>
                <a:gd name="T63" fmla="*/ 1863 h 3260"/>
                <a:gd name="T64" fmla="*/ 384 w 2304"/>
                <a:gd name="T65" fmla="*/ 1825 h 3260"/>
                <a:gd name="T66" fmla="*/ 322 w 2304"/>
                <a:gd name="T67" fmla="*/ 1833 h 3260"/>
                <a:gd name="T68" fmla="*/ 0 w 2304"/>
                <a:gd name="T69" fmla="*/ 2288 h 3260"/>
                <a:gd name="T70" fmla="*/ 552 w 2304"/>
                <a:gd name="T71" fmla="*/ 2225 h 3260"/>
                <a:gd name="T72" fmla="*/ 743 w 2304"/>
                <a:gd name="T73" fmla="*/ 2318 h 3260"/>
                <a:gd name="T74" fmla="*/ 899 w 2304"/>
                <a:gd name="T75" fmla="*/ 2336 h 3260"/>
                <a:gd name="T76" fmla="*/ 1029 w 2304"/>
                <a:gd name="T77" fmla="*/ 2272 h 3260"/>
                <a:gd name="T78" fmla="*/ 1219 w 2304"/>
                <a:gd name="T79" fmla="*/ 1989 h 3260"/>
                <a:gd name="T80" fmla="*/ 1393 w 2304"/>
                <a:gd name="T81" fmla="*/ 1853 h 3260"/>
                <a:gd name="T82" fmla="*/ 1487 w 2304"/>
                <a:gd name="T83" fmla="*/ 2338 h 3260"/>
                <a:gd name="T84" fmla="*/ 1479 w 2304"/>
                <a:gd name="T85" fmla="*/ 2604 h 3260"/>
                <a:gd name="T86" fmla="*/ 1417 w 2304"/>
                <a:gd name="T87" fmla="*/ 2896 h 3260"/>
                <a:gd name="T88" fmla="*/ 1333 w 2304"/>
                <a:gd name="T89" fmla="*/ 3120 h 3260"/>
                <a:gd name="T90" fmla="*/ 1339 w 2304"/>
                <a:gd name="T91" fmla="*/ 3198 h 3260"/>
                <a:gd name="T92" fmla="*/ 1387 w 2304"/>
                <a:gd name="T93" fmla="*/ 3246 h 3260"/>
                <a:gd name="T94" fmla="*/ 1964 w 2304"/>
                <a:gd name="T95" fmla="*/ 3042 h 3260"/>
                <a:gd name="T96" fmla="*/ 1663 w 2304"/>
                <a:gd name="T97" fmla="*/ 2826 h 3260"/>
                <a:gd name="T98" fmla="*/ 1707 w 2304"/>
                <a:gd name="T99" fmla="*/ 2526 h 3260"/>
                <a:gd name="T100" fmla="*/ 1689 w 2304"/>
                <a:gd name="T101" fmla="*/ 2165 h 3260"/>
                <a:gd name="T102" fmla="*/ 1543 w 2304"/>
                <a:gd name="T103" fmla="*/ 1597 h 3260"/>
                <a:gd name="T104" fmla="*/ 1423 w 2304"/>
                <a:gd name="T105" fmla="*/ 1171 h 3260"/>
                <a:gd name="T106" fmla="*/ 1387 w 2304"/>
                <a:gd name="T107" fmla="*/ 783 h 3260"/>
                <a:gd name="T108" fmla="*/ 1447 w 2304"/>
                <a:gd name="T109" fmla="*/ 679 h 3260"/>
                <a:gd name="T110" fmla="*/ 1615 w 2304"/>
                <a:gd name="T111" fmla="*/ 973 h 3260"/>
                <a:gd name="T112" fmla="*/ 1719 w 2304"/>
                <a:gd name="T113" fmla="*/ 1047 h 3260"/>
                <a:gd name="T114" fmla="*/ 1800 w 2304"/>
                <a:gd name="T115" fmla="*/ 1061 h 3260"/>
                <a:gd name="T116" fmla="*/ 1990 w 2304"/>
                <a:gd name="T117" fmla="*/ 1007 h 3260"/>
                <a:gd name="T118" fmla="*/ 2212 w 2304"/>
                <a:gd name="T119" fmla="*/ 845 h 3260"/>
                <a:gd name="T120" fmla="*/ 2304 w 2304"/>
                <a:gd name="T121" fmla="*/ 717 h 3260"/>
                <a:gd name="T122" fmla="*/ 2264 w 2304"/>
                <a:gd name="T123" fmla="*/ 623 h 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 h="3260">
                  <a:moveTo>
                    <a:pt x="2264" y="623"/>
                  </a:moveTo>
                  <a:lnTo>
                    <a:pt x="2264" y="623"/>
                  </a:lnTo>
                  <a:lnTo>
                    <a:pt x="2246" y="609"/>
                  </a:lnTo>
                  <a:lnTo>
                    <a:pt x="2226" y="601"/>
                  </a:lnTo>
                  <a:lnTo>
                    <a:pt x="2206" y="597"/>
                  </a:lnTo>
                  <a:lnTo>
                    <a:pt x="2184" y="597"/>
                  </a:lnTo>
                  <a:lnTo>
                    <a:pt x="2164" y="601"/>
                  </a:lnTo>
                  <a:lnTo>
                    <a:pt x="2144" y="609"/>
                  </a:lnTo>
                  <a:lnTo>
                    <a:pt x="2126" y="621"/>
                  </a:lnTo>
                  <a:lnTo>
                    <a:pt x="2110" y="637"/>
                  </a:lnTo>
                  <a:lnTo>
                    <a:pt x="2110" y="637"/>
                  </a:lnTo>
                  <a:lnTo>
                    <a:pt x="2082" y="669"/>
                  </a:lnTo>
                  <a:lnTo>
                    <a:pt x="2046" y="703"/>
                  </a:lnTo>
                  <a:lnTo>
                    <a:pt x="2004" y="737"/>
                  </a:lnTo>
                  <a:lnTo>
                    <a:pt x="1960" y="769"/>
                  </a:lnTo>
                  <a:lnTo>
                    <a:pt x="1916" y="799"/>
                  </a:lnTo>
                  <a:lnTo>
                    <a:pt x="1894" y="811"/>
                  </a:lnTo>
                  <a:lnTo>
                    <a:pt x="1872" y="821"/>
                  </a:lnTo>
                  <a:lnTo>
                    <a:pt x="1852" y="829"/>
                  </a:lnTo>
                  <a:lnTo>
                    <a:pt x="1834" y="837"/>
                  </a:lnTo>
                  <a:lnTo>
                    <a:pt x="1816" y="841"/>
                  </a:lnTo>
                  <a:lnTo>
                    <a:pt x="1800" y="841"/>
                  </a:lnTo>
                  <a:lnTo>
                    <a:pt x="1800" y="841"/>
                  </a:lnTo>
                  <a:lnTo>
                    <a:pt x="1790" y="841"/>
                  </a:lnTo>
                  <a:lnTo>
                    <a:pt x="1786" y="837"/>
                  </a:lnTo>
                  <a:lnTo>
                    <a:pt x="1786" y="837"/>
                  </a:lnTo>
                  <a:lnTo>
                    <a:pt x="1758" y="799"/>
                  </a:lnTo>
                  <a:lnTo>
                    <a:pt x="1730" y="759"/>
                  </a:lnTo>
                  <a:lnTo>
                    <a:pt x="1707" y="715"/>
                  </a:lnTo>
                  <a:lnTo>
                    <a:pt x="1683" y="671"/>
                  </a:lnTo>
                  <a:lnTo>
                    <a:pt x="1661" y="623"/>
                  </a:lnTo>
                  <a:lnTo>
                    <a:pt x="1643" y="577"/>
                  </a:lnTo>
                  <a:lnTo>
                    <a:pt x="1625" y="527"/>
                  </a:lnTo>
                  <a:lnTo>
                    <a:pt x="1609" y="479"/>
                  </a:lnTo>
                  <a:lnTo>
                    <a:pt x="1595" y="429"/>
                  </a:lnTo>
                  <a:lnTo>
                    <a:pt x="1581" y="381"/>
                  </a:lnTo>
                  <a:lnTo>
                    <a:pt x="1571" y="331"/>
                  </a:lnTo>
                  <a:lnTo>
                    <a:pt x="1563" y="285"/>
                  </a:lnTo>
                  <a:lnTo>
                    <a:pt x="1557" y="237"/>
                  </a:lnTo>
                  <a:lnTo>
                    <a:pt x="1551" y="194"/>
                  </a:lnTo>
                  <a:lnTo>
                    <a:pt x="1549" y="150"/>
                  </a:lnTo>
                  <a:lnTo>
                    <a:pt x="1547" y="108"/>
                  </a:lnTo>
                  <a:lnTo>
                    <a:pt x="1547" y="108"/>
                  </a:lnTo>
                  <a:lnTo>
                    <a:pt x="1545" y="98"/>
                  </a:lnTo>
                  <a:lnTo>
                    <a:pt x="1543" y="88"/>
                  </a:lnTo>
                  <a:lnTo>
                    <a:pt x="1543" y="88"/>
                  </a:lnTo>
                  <a:lnTo>
                    <a:pt x="1541" y="78"/>
                  </a:lnTo>
                  <a:lnTo>
                    <a:pt x="1539" y="68"/>
                  </a:lnTo>
                  <a:lnTo>
                    <a:pt x="1539" y="68"/>
                  </a:lnTo>
                  <a:lnTo>
                    <a:pt x="1539" y="68"/>
                  </a:lnTo>
                  <a:lnTo>
                    <a:pt x="1539" y="68"/>
                  </a:lnTo>
                  <a:lnTo>
                    <a:pt x="1531" y="50"/>
                  </a:lnTo>
                  <a:lnTo>
                    <a:pt x="1519" y="36"/>
                  </a:lnTo>
                  <a:lnTo>
                    <a:pt x="1519" y="36"/>
                  </a:lnTo>
                  <a:lnTo>
                    <a:pt x="1515" y="32"/>
                  </a:lnTo>
                  <a:lnTo>
                    <a:pt x="1515" y="32"/>
                  </a:lnTo>
                  <a:lnTo>
                    <a:pt x="1507" y="24"/>
                  </a:lnTo>
                  <a:lnTo>
                    <a:pt x="1497" y="18"/>
                  </a:lnTo>
                  <a:lnTo>
                    <a:pt x="1497" y="18"/>
                  </a:lnTo>
                  <a:lnTo>
                    <a:pt x="1489" y="12"/>
                  </a:lnTo>
                  <a:lnTo>
                    <a:pt x="1481" y="8"/>
                  </a:lnTo>
                  <a:lnTo>
                    <a:pt x="1481" y="8"/>
                  </a:lnTo>
                  <a:lnTo>
                    <a:pt x="1475" y="6"/>
                  </a:lnTo>
                  <a:lnTo>
                    <a:pt x="1475" y="6"/>
                  </a:lnTo>
                  <a:lnTo>
                    <a:pt x="1457" y="2"/>
                  </a:lnTo>
                  <a:lnTo>
                    <a:pt x="1439" y="0"/>
                  </a:lnTo>
                  <a:lnTo>
                    <a:pt x="1439" y="0"/>
                  </a:lnTo>
                  <a:lnTo>
                    <a:pt x="1439" y="0"/>
                  </a:lnTo>
                  <a:lnTo>
                    <a:pt x="1427" y="0"/>
                  </a:lnTo>
                  <a:lnTo>
                    <a:pt x="1417" y="4"/>
                  </a:lnTo>
                  <a:lnTo>
                    <a:pt x="1417" y="4"/>
                  </a:lnTo>
                  <a:lnTo>
                    <a:pt x="1407" y="4"/>
                  </a:lnTo>
                  <a:lnTo>
                    <a:pt x="1397" y="8"/>
                  </a:lnTo>
                  <a:lnTo>
                    <a:pt x="1397" y="8"/>
                  </a:lnTo>
                  <a:lnTo>
                    <a:pt x="1397" y="8"/>
                  </a:lnTo>
                  <a:lnTo>
                    <a:pt x="1397" y="8"/>
                  </a:lnTo>
                  <a:lnTo>
                    <a:pt x="1395" y="8"/>
                  </a:lnTo>
                  <a:lnTo>
                    <a:pt x="1395" y="8"/>
                  </a:lnTo>
                  <a:lnTo>
                    <a:pt x="1337" y="32"/>
                  </a:lnTo>
                  <a:lnTo>
                    <a:pt x="1283" y="58"/>
                  </a:lnTo>
                  <a:lnTo>
                    <a:pt x="1229" y="84"/>
                  </a:lnTo>
                  <a:lnTo>
                    <a:pt x="1175" y="110"/>
                  </a:lnTo>
                  <a:lnTo>
                    <a:pt x="1125" y="138"/>
                  </a:lnTo>
                  <a:lnTo>
                    <a:pt x="1075" y="168"/>
                  </a:lnTo>
                  <a:lnTo>
                    <a:pt x="1027" y="198"/>
                  </a:lnTo>
                  <a:lnTo>
                    <a:pt x="979" y="230"/>
                  </a:lnTo>
                  <a:lnTo>
                    <a:pt x="935" y="263"/>
                  </a:lnTo>
                  <a:lnTo>
                    <a:pt x="891" y="297"/>
                  </a:lnTo>
                  <a:lnTo>
                    <a:pt x="847" y="331"/>
                  </a:lnTo>
                  <a:lnTo>
                    <a:pt x="805" y="369"/>
                  </a:lnTo>
                  <a:lnTo>
                    <a:pt x="765" y="407"/>
                  </a:lnTo>
                  <a:lnTo>
                    <a:pt x="727" y="445"/>
                  </a:lnTo>
                  <a:lnTo>
                    <a:pt x="689" y="485"/>
                  </a:lnTo>
                  <a:lnTo>
                    <a:pt x="653" y="527"/>
                  </a:lnTo>
                  <a:lnTo>
                    <a:pt x="653" y="527"/>
                  </a:lnTo>
                  <a:lnTo>
                    <a:pt x="579" y="617"/>
                  </a:lnTo>
                  <a:lnTo>
                    <a:pt x="552" y="653"/>
                  </a:lnTo>
                  <a:lnTo>
                    <a:pt x="526" y="687"/>
                  </a:lnTo>
                  <a:lnTo>
                    <a:pt x="504" y="721"/>
                  </a:lnTo>
                  <a:lnTo>
                    <a:pt x="480" y="759"/>
                  </a:lnTo>
                  <a:lnTo>
                    <a:pt x="428" y="853"/>
                  </a:lnTo>
                  <a:lnTo>
                    <a:pt x="428" y="853"/>
                  </a:lnTo>
                  <a:lnTo>
                    <a:pt x="420" y="873"/>
                  </a:lnTo>
                  <a:lnTo>
                    <a:pt x="416" y="895"/>
                  </a:lnTo>
                  <a:lnTo>
                    <a:pt x="416" y="915"/>
                  </a:lnTo>
                  <a:lnTo>
                    <a:pt x="420" y="937"/>
                  </a:lnTo>
                  <a:lnTo>
                    <a:pt x="428" y="955"/>
                  </a:lnTo>
                  <a:lnTo>
                    <a:pt x="440" y="973"/>
                  </a:lnTo>
                  <a:lnTo>
                    <a:pt x="454" y="989"/>
                  </a:lnTo>
                  <a:lnTo>
                    <a:pt x="472" y="1001"/>
                  </a:lnTo>
                  <a:lnTo>
                    <a:pt x="472" y="1001"/>
                  </a:lnTo>
                  <a:lnTo>
                    <a:pt x="486" y="1007"/>
                  </a:lnTo>
                  <a:lnTo>
                    <a:pt x="498" y="1011"/>
                  </a:lnTo>
                  <a:lnTo>
                    <a:pt x="512" y="1013"/>
                  </a:lnTo>
                  <a:lnTo>
                    <a:pt x="524" y="1015"/>
                  </a:lnTo>
                  <a:lnTo>
                    <a:pt x="524" y="1015"/>
                  </a:lnTo>
                  <a:lnTo>
                    <a:pt x="538" y="1013"/>
                  </a:lnTo>
                  <a:lnTo>
                    <a:pt x="554" y="1011"/>
                  </a:lnTo>
                  <a:lnTo>
                    <a:pt x="566" y="1005"/>
                  </a:lnTo>
                  <a:lnTo>
                    <a:pt x="579" y="999"/>
                  </a:lnTo>
                  <a:lnTo>
                    <a:pt x="591" y="991"/>
                  </a:lnTo>
                  <a:lnTo>
                    <a:pt x="601" y="981"/>
                  </a:lnTo>
                  <a:lnTo>
                    <a:pt x="611" y="969"/>
                  </a:lnTo>
                  <a:lnTo>
                    <a:pt x="619" y="957"/>
                  </a:lnTo>
                  <a:lnTo>
                    <a:pt x="619" y="957"/>
                  </a:lnTo>
                  <a:lnTo>
                    <a:pt x="667" y="871"/>
                  </a:lnTo>
                  <a:lnTo>
                    <a:pt x="687" y="839"/>
                  </a:lnTo>
                  <a:lnTo>
                    <a:pt x="707" y="809"/>
                  </a:lnTo>
                  <a:lnTo>
                    <a:pt x="727" y="781"/>
                  </a:lnTo>
                  <a:lnTo>
                    <a:pt x="753" y="749"/>
                  </a:lnTo>
                  <a:lnTo>
                    <a:pt x="819" y="669"/>
                  </a:lnTo>
                  <a:lnTo>
                    <a:pt x="819" y="669"/>
                  </a:lnTo>
                  <a:lnTo>
                    <a:pt x="865" y="617"/>
                  </a:lnTo>
                  <a:lnTo>
                    <a:pt x="913" y="569"/>
                  </a:lnTo>
                  <a:lnTo>
                    <a:pt x="961" y="523"/>
                  </a:lnTo>
                  <a:lnTo>
                    <a:pt x="1013" y="477"/>
                  </a:lnTo>
                  <a:lnTo>
                    <a:pt x="1067" y="435"/>
                  </a:lnTo>
                  <a:lnTo>
                    <a:pt x="1123" y="395"/>
                  </a:lnTo>
                  <a:lnTo>
                    <a:pt x="1183" y="357"/>
                  </a:lnTo>
                  <a:lnTo>
                    <a:pt x="1243" y="321"/>
                  </a:lnTo>
                  <a:lnTo>
                    <a:pt x="1243" y="321"/>
                  </a:lnTo>
                  <a:lnTo>
                    <a:pt x="1225" y="387"/>
                  </a:lnTo>
                  <a:lnTo>
                    <a:pt x="1209" y="453"/>
                  </a:lnTo>
                  <a:lnTo>
                    <a:pt x="1197" y="515"/>
                  </a:lnTo>
                  <a:lnTo>
                    <a:pt x="1187" y="577"/>
                  </a:lnTo>
                  <a:lnTo>
                    <a:pt x="1179" y="639"/>
                  </a:lnTo>
                  <a:lnTo>
                    <a:pt x="1173" y="697"/>
                  </a:lnTo>
                  <a:lnTo>
                    <a:pt x="1169" y="757"/>
                  </a:lnTo>
                  <a:lnTo>
                    <a:pt x="1167" y="815"/>
                  </a:lnTo>
                  <a:lnTo>
                    <a:pt x="1169" y="871"/>
                  </a:lnTo>
                  <a:lnTo>
                    <a:pt x="1171" y="927"/>
                  </a:lnTo>
                  <a:lnTo>
                    <a:pt x="1175" y="981"/>
                  </a:lnTo>
                  <a:lnTo>
                    <a:pt x="1181" y="1035"/>
                  </a:lnTo>
                  <a:lnTo>
                    <a:pt x="1187" y="1089"/>
                  </a:lnTo>
                  <a:lnTo>
                    <a:pt x="1195" y="1141"/>
                  </a:lnTo>
                  <a:lnTo>
                    <a:pt x="1205" y="1193"/>
                  </a:lnTo>
                  <a:lnTo>
                    <a:pt x="1215" y="1245"/>
                  </a:lnTo>
                  <a:lnTo>
                    <a:pt x="1215" y="1245"/>
                  </a:lnTo>
                  <a:lnTo>
                    <a:pt x="1215" y="1245"/>
                  </a:lnTo>
                  <a:lnTo>
                    <a:pt x="1207" y="1309"/>
                  </a:lnTo>
                  <a:lnTo>
                    <a:pt x="1197" y="1373"/>
                  </a:lnTo>
                  <a:lnTo>
                    <a:pt x="1187" y="1435"/>
                  </a:lnTo>
                  <a:lnTo>
                    <a:pt x="1173" y="1495"/>
                  </a:lnTo>
                  <a:lnTo>
                    <a:pt x="1159" y="1553"/>
                  </a:lnTo>
                  <a:lnTo>
                    <a:pt x="1143" y="1611"/>
                  </a:lnTo>
                  <a:lnTo>
                    <a:pt x="1125" y="1667"/>
                  </a:lnTo>
                  <a:lnTo>
                    <a:pt x="1105" y="1721"/>
                  </a:lnTo>
                  <a:lnTo>
                    <a:pt x="1083" y="1773"/>
                  </a:lnTo>
                  <a:lnTo>
                    <a:pt x="1059" y="1825"/>
                  </a:lnTo>
                  <a:lnTo>
                    <a:pt x="1033" y="1877"/>
                  </a:lnTo>
                  <a:lnTo>
                    <a:pt x="1005" y="1927"/>
                  </a:lnTo>
                  <a:lnTo>
                    <a:pt x="975" y="1975"/>
                  </a:lnTo>
                  <a:lnTo>
                    <a:pt x="943" y="2025"/>
                  </a:lnTo>
                  <a:lnTo>
                    <a:pt x="909" y="2073"/>
                  </a:lnTo>
                  <a:lnTo>
                    <a:pt x="873" y="2119"/>
                  </a:lnTo>
                  <a:lnTo>
                    <a:pt x="873" y="2119"/>
                  </a:lnTo>
                  <a:lnTo>
                    <a:pt x="867" y="2121"/>
                  </a:lnTo>
                  <a:lnTo>
                    <a:pt x="859" y="2121"/>
                  </a:lnTo>
                  <a:lnTo>
                    <a:pt x="841" y="2121"/>
                  </a:lnTo>
                  <a:lnTo>
                    <a:pt x="817" y="2115"/>
                  </a:lnTo>
                  <a:lnTo>
                    <a:pt x="793" y="2105"/>
                  </a:lnTo>
                  <a:lnTo>
                    <a:pt x="765" y="2093"/>
                  </a:lnTo>
                  <a:lnTo>
                    <a:pt x="735" y="2077"/>
                  </a:lnTo>
                  <a:lnTo>
                    <a:pt x="703" y="2061"/>
                  </a:lnTo>
                  <a:lnTo>
                    <a:pt x="671" y="2041"/>
                  </a:lnTo>
                  <a:lnTo>
                    <a:pt x="605" y="1999"/>
                  </a:lnTo>
                  <a:lnTo>
                    <a:pt x="544" y="1953"/>
                  </a:lnTo>
                  <a:lnTo>
                    <a:pt x="516" y="1929"/>
                  </a:lnTo>
                  <a:lnTo>
                    <a:pt x="490" y="1907"/>
                  </a:lnTo>
                  <a:lnTo>
                    <a:pt x="468" y="1885"/>
                  </a:lnTo>
                  <a:lnTo>
                    <a:pt x="448" y="1863"/>
                  </a:lnTo>
                  <a:lnTo>
                    <a:pt x="448" y="1863"/>
                  </a:lnTo>
                  <a:lnTo>
                    <a:pt x="440" y="1853"/>
                  </a:lnTo>
                  <a:lnTo>
                    <a:pt x="430" y="1845"/>
                  </a:lnTo>
                  <a:lnTo>
                    <a:pt x="420" y="1839"/>
                  </a:lnTo>
                  <a:lnTo>
                    <a:pt x="408" y="1833"/>
                  </a:lnTo>
                  <a:lnTo>
                    <a:pt x="396" y="1829"/>
                  </a:lnTo>
                  <a:lnTo>
                    <a:pt x="384" y="1825"/>
                  </a:lnTo>
                  <a:lnTo>
                    <a:pt x="372" y="1823"/>
                  </a:lnTo>
                  <a:lnTo>
                    <a:pt x="358" y="1823"/>
                  </a:lnTo>
                  <a:lnTo>
                    <a:pt x="358" y="1823"/>
                  </a:lnTo>
                  <a:lnTo>
                    <a:pt x="346" y="1825"/>
                  </a:lnTo>
                  <a:lnTo>
                    <a:pt x="334" y="1827"/>
                  </a:lnTo>
                  <a:lnTo>
                    <a:pt x="322" y="1833"/>
                  </a:lnTo>
                  <a:lnTo>
                    <a:pt x="310" y="1837"/>
                  </a:lnTo>
                  <a:lnTo>
                    <a:pt x="300" y="1845"/>
                  </a:lnTo>
                  <a:lnTo>
                    <a:pt x="290" y="1853"/>
                  </a:lnTo>
                  <a:lnTo>
                    <a:pt x="280" y="1863"/>
                  </a:lnTo>
                  <a:lnTo>
                    <a:pt x="272" y="1873"/>
                  </a:lnTo>
                  <a:lnTo>
                    <a:pt x="0" y="2288"/>
                  </a:lnTo>
                  <a:lnTo>
                    <a:pt x="184" y="2408"/>
                  </a:lnTo>
                  <a:lnTo>
                    <a:pt x="384" y="2103"/>
                  </a:lnTo>
                  <a:lnTo>
                    <a:pt x="384" y="2103"/>
                  </a:lnTo>
                  <a:lnTo>
                    <a:pt x="434" y="2143"/>
                  </a:lnTo>
                  <a:lnTo>
                    <a:pt x="492" y="2185"/>
                  </a:lnTo>
                  <a:lnTo>
                    <a:pt x="552" y="2225"/>
                  </a:lnTo>
                  <a:lnTo>
                    <a:pt x="583" y="2245"/>
                  </a:lnTo>
                  <a:lnTo>
                    <a:pt x="615" y="2262"/>
                  </a:lnTo>
                  <a:lnTo>
                    <a:pt x="647" y="2278"/>
                  </a:lnTo>
                  <a:lnTo>
                    <a:pt x="679" y="2292"/>
                  </a:lnTo>
                  <a:lnTo>
                    <a:pt x="711" y="2306"/>
                  </a:lnTo>
                  <a:lnTo>
                    <a:pt x="743" y="2318"/>
                  </a:lnTo>
                  <a:lnTo>
                    <a:pt x="775" y="2326"/>
                  </a:lnTo>
                  <a:lnTo>
                    <a:pt x="807" y="2334"/>
                  </a:lnTo>
                  <a:lnTo>
                    <a:pt x="837" y="2338"/>
                  </a:lnTo>
                  <a:lnTo>
                    <a:pt x="867" y="2338"/>
                  </a:lnTo>
                  <a:lnTo>
                    <a:pt x="867" y="2338"/>
                  </a:lnTo>
                  <a:lnTo>
                    <a:pt x="899" y="2336"/>
                  </a:lnTo>
                  <a:lnTo>
                    <a:pt x="929" y="2330"/>
                  </a:lnTo>
                  <a:lnTo>
                    <a:pt x="955" y="2322"/>
                  </a:lnTo>
                  <a:lnTo>
                    <a:pt x="977" y="2312"/>
                  </a:lnTo>
                  <a:lnTo>
                    <a:pt x="997" y="2300"/>
                  </a:lnTo>
                  <a:lnTo>
                    <a:pt x="1013" y="2286"/>
                  </a:lnTo>
                  <a:lnTo>
                    <a:pt x="1029" y="2272"/>
                  </a:lnTo>
                  <a:lnTo>
                    <a:pt x="1041" y="2258"/>
                  </a:lnTo>
                  <a:lnTo>
                    <a:pt x="1041" y="2258"/>
                  </a:lnTo>
                  <a:lnTo>
                    <a:pt x="1091" y="2193"/>
                  </a:lnTo>
                  <a:lnTo>
                    <a:pt x="1137" y="2127"/>
                  </a:lnTo>
                  <a:lnTo>
                    <a:pt x="1179" y="2059"/>
                  </a:lnTo>
                  <a:lnTo>
                    <a:pt x="1219" y="1989"/>
                  </a:lnTo>
                  <a:lnTo>
                    <a:pt x="1255" y="1919"/>
                  </a:lnTo>
                  <a:lnTo>
                    <a:pt x="1289" y="1847"/>
                  </a:lnTo>
                  <a:lnTo>
                    <a:pt x="1317" y="1771"/>
                  </a:lnTo>
                  <a:lnTo>
                    <a:pt x="1345" y="1695"/>
                  </a:lnTo>
                  <a:lnTo>
                    <a:pt x="1345" y="1695"/>
                  </a:lnTo>
                  <a:lnTo>
                    <a:pt x="1393" y="1853"/>
                  </a:lnTo>
                  <a:lnTo>
                    <a:pt x="1415" y="1933"/>
                  </a:lnTo>
                  <a:lnTo>
                    <a:pt x="1435" y="2011"/>
                  </a:lnTo>
                  <a:lnTo>
                    <a:pt x="1453" y="2091"/>
                  </a:lnTo>
                  <a:lnTo>
                    <a:pt x="1467" y="2173"/>
                  </a:lnTo>
                  <a:lnTo>
                    <a:pt x="1479" y="2254"/>
                  </a:lnTo>
                  <a:lnTo>
                    <a:pt x="1487" y="2338"/>
                  </a:lnTo>
                  <a:lnTo>
                    <a:pt x="1489" y="2382"/>
                  </a:lnTo>
                  <a:lnTo>
                    <a:pt x="1489" y="2424"/>
                  </a:lnTo>
                  <a:lnTo>
                    <a:pt x="1489" y="2468"/>
                  </a:lnTo>
                  <a:lnTo>
                    <a:pt x="1487" y="2514"/>
                  </a:lnTo>
                  <a:lnTo>
                    <a:pt x="1483" y="2558"/>
                  </a:lnTo>
                  <a:lnTo>
                    <a:pt x="1479" y="2604"/>
                  </a:lnTo>
                  <a:lnTo>
                    <a:pt x="1473" y="2650"/>
                  </a:lnTo>
                  <a:lnTo>
                    <a:pt x="1465" y="2698"/>
                  </a:lnTo>
                  <a:lnTo>
                    <a:pt x="1455" y="2746"/>
                  </a:lnTo>
                  <a:lnTo>
                    <a:pt x="1445" y="2794"/>
                  </a:lnTo>
                  <a:lnTo>
                    <a:pt x="1431" y="2844"/>
                  </a:lnTo>
                  <a:lnTo>
                    <a:pt x="1417" y="2896"/>
                  </a:lnTo>
                  <a:lnTo>
                    <a:pt x="1401" y="2946"/>
                  </a:lnTo>
                  <a:lnTo>
                    <a:pt x="1381" y="3000"/>
                  </a:lnTo>
                  <a:lnTo>
                    <a:pt x="1361" y="3052"/>
                  </a:lnTo>
                  <a:lnTo>
                    <a:pt x="1337" y="3108"/>
                  </a:lnTo>
                  <a:lnTo>
                    <a:pt x="1337" y="3108"/>
                  </a:lnTo>
                  <a:lnTo>
                    <a:pt x="1333" y="3120"/>
                  </a:lnTo>
                  <a:lnTo>
                    <a:pt x="1331" y="3134"/>
                  </a:lnTo>
                  <a:lnTo>
                    <a:pt x="1329" y="3146"/>
                  </a:lnTo>
                  <a:lnTo>
                    <a:pt x="1329" y="3160"/>
                  </a:lnTo>
                  <a:lnTo>
                    <a:pt x="1331" y="3174"/>
                  </a:lnTo>
                  <a:lnTo>
                    <a:pt x="1335" y="3186"/>
                  </a:lnTo>
                  <a:lnTo>
                    <a:pt x="1339" y="3198"/>
                  </a:lnTo>
                  <a:lnTo>
                    <a:pt x="1347" y="3210"/>
                  </a:lnTo>
                  <a:lnTo>
                    <a:pt x="1347" y="3210"/>
                  </a:lnTo>
                  <a:lnTo>
                    <a:pt x="1355" y="3222"/>
                  </a:lnTo>
                  <a:lnTo>
                    <a:pt x="1365" y="3232"/>
                  </a:lnTo>
                  <a:lnTo>
                    <a:pt x="1375" y="3240"/>
                  </a:lnTo>
                  <a:lnTo>
                    <a:pt x="1387" y="3246"/>
                  </a:lnTo>
                  <a:lnTo>
                    <a:pt x="1399" y="3252"/>
                  </a:lnTo>
                  <a:lnTo>
                    <a:pt x="1411" y="3256"/>
                  </a:lnTo>
                  <a:lnTo>
                    <a:pt x="1425" y="3260"/>
                  </a:lnTo>
                  <a:lnTo>
                    <a:pt x="1439" y="3260"/>
                  </a:lnTo>
                  <a:lnTo>
                    <a:pt x="1964" y="3260"/>
                  </a:lnTo>
                  <a:lnTo>
                    <a:pt x="1964" y="3042"/>
                  </a:lnTo>
                  <a:lnTo>
                    <a:pt x="1599" y="3042"/>
                  </a:lnTo>
                  <a:lnTo>
                    <a:pt x="1599" y="3042"/>
                  </a:lnTo>
                  <a:lnTo>
                    <a:pt x="1617" y="2986"/>
                  </a:lnTo>
                  <a:lnTo>
                    <a:pt x="1635" y="2932"/>
                  </a:lnTo>
                  <a:lnTo>
                    <a:pt x="1649" y="2878"/>
                  </a:lnTo>
                  <a:lnTo>
                    <a:pt x="1663" y="2826"/>
                  </a:lnTo>
                  <a:lnTo>
                    <a:pt x="1673" y="2774"/>
                  </a:lnTo>
                  <a:lnTo>
                    <a:pt x="1683" y="2722"/>
                  </a:lnTo>
                  <a:lnTo>
                    <a:pt x="1691" y="2672"/>
                  </a:lnTo>
                  <a:lnTo>
                    <a:pt x="1697" y="2622"/>
                  </a:lnTo>
                  <a:lnTo>
                    <a:pt x="1703" y="2574"/>
                  </a:lnTo>
                  <a:lnTo>
                    <a:pt x="1707" y="2526"/>
                  </a:lnTo>
                  <a:lnTo>
                    <a:pt x="1709" y="2478"/>
                  </a:lnTo>
                  <a:lnTo>
                    <a:pt x="1709" y="2432"/>
                  </a:lnTo>
                  <a:lnTo>
                    <a:pt x="1709" y="2386"/>
                  </a:lnTo>
                  <a:lnTo>
                    <a:pt x="1707" y="2340"/>
                  </a:lnTo>
                  <a:lnTo>
                    <a:pt x="1699" y="2252"/>
                  </a:lnTo>
                  <a:lnTo>
                    <a:pt x="1689" y="2165"/>
                  </a:lnTo>
                  <a:lnTo>
                    <a:pt x="1673" y="2081"/>
                  </a:lnTo>
                  <a:lnTo>
                    <a:pt x="1657" y="1997"/>
                  </a:lnTo>
                  <a:lnTo>
                    <a:pt x="1637" y="1915"/>
                  </a:lnTo>
                  <a:lnTo>
                    <a:pt x="1615" y="1835"/>
                  </a:lnTo>
                  <a:lnTo>
                    <a:pt x="1591" y="1755"/>
                  </a:lnTo>
                  <a:lnTo>
                    <a:pt x="1543" y="1597"/>
                  </a:lnTo>
                  <a:lnTo>
                    <a:pt x="1543" y="1597"/>
                  </a:lnTo>
                  <a:lnTo>
                    <a:pt x="1505" y="1475"/>
                  </a:lnTo>
                  <a:lnTo>
                    <a:pt x="1469" y="1355"/>
                  </a:lnTo>
                  <a:lnTo>
                    <a:pt x="1453" y="1293"/>
                  </a:lnTo>
                  <a:lnTo>
                    <a:pt x="1437" y="1233"/>
                  </a:lnTo>
                  <a:lnTo>
                    <a:pt x="1423" y="1171"/>
                  </a:lnTo>
                  <a:lnTo>
                    <a:pt x="1411" y="1109"/>
                  </a:lnTo>
                  <a:lnTo>
                    <a:pt x="1403" y="1045"/>
                  </a:lnTo>
                  <a:lnTo>
                    <a:pt x="1395" y="981"/>
                  </a:lnTo>
                  <a:lnTo>
                    <a:pt x="1389" y="917"/>
                  </a:lnTo>
                  <a:lnTo>
                    <a:pt x="1387" y="851"/>
                  </a:lnTo>
                  <a:lnTo>
                    <a:pt x="1387" y="783"/>
                  </a:lnTo>
                  <a:lnTo>
                    <a:pt x="1391" y="715"/>
                  </a:lnTo>
                  <a:lnTo>
                    <a:pt x="1399" y="645"/>
                  </a:lnTo>
                  <a:lnTo>
                    <a:pt x="1409" y="573"/>
                  </a:lnTo>
                  <a:lnTo>
                    <a:pt x="1409" y="573"/>
                  </a:lnTo>
                  <a:lnTo>
                    <a:pt x="1427" y="627"/>
                  </a:lnTo>
                  <a:lnTo>
                    <a:pt x="1447" y="679"/>
                  </a:lnTo>
                  <a:lnTo>
                    <a:pt x="1471" y="733"/>
                  </a:lnTo>
                  <a:lnTo>
                    <a:pt x="1495" y="783"/>
                  </a:lnTo>
                  <a:lnTo>
                    <a:pt x="1523" y="833"/>
                  </a:lnTo>
                  <a:lnTo>
                    <a:pt x="1551" y="883"/>
                  </a:lnTo>
                  <a:lnTo>
                    <a:pt x="1583" y="929"/>
                  </a:lnTo>
                  <a:lnTo>
                    <a:pt x="1615" y="973"/>
                  </a:lnTo>
                  <a:lnTo>
                    <a:pt x="1615" y="973"/>
                  </a:lnTo>
                  <a:lnTo>
                    <a:pt x="1633" y="993"/>
                  </a:lnTo>
                  <a:lnTo>
                    <a:pt x="1653" y="1011"/>
                  </a:lnTo>
                  <a:lnTo>
                    <a:pt x="1673" y="1025"/>
                  </a:lnTo>
                  <a:lnTo>
                    <a:pt x="1695" y="1037"/>
                  </a:lnTo>
                  <a:lnTo>
                    <a:pt x="1719" y="1047"/>
                  </a:lnTo>
                  <a:lnTo>
                    <a:pt x="1744" y="1055"/>
                  </a:lnTo>
                  <a:lnTo>
                    <a:pt x="1770" y="1059"/>
                  </a:lnTo>
                  <a:lnTo>
                    <a:pt x="1796" y="1061"/>
                  </a:lnTo>
                  <a:lnTo>
                    <a:pt x="1796" y="1061"/>
                  </a:lnTo>
                  <a:lnTo>
                    <a:pt x="1800" y="1061"/>
                  </a:lnTo>
                  <a:lnTo>
                    <a:pt x="1800" y="1061"/>
                  </a:lnTo>
                  <a:lnTo>
                    <a:pt x="1818" y="1059"/>
                  </a:lnTo>
                  <a:lnTo>
                    <a:pt x="1838" y="1057"/>
                  </a:lnTo>
                  <a:lnTo>
                    <a:pt x="1876" y="1051"/>
                  </a:lnTo>
                  <a:lnTo>
                    <a:pt x="1916" y="1039"/>
                  </a:lnTo>
                  <a:lnTo>
                    <a:pt x="1954" y="1025"/>
                  </a:lnTo>
                  <a:lnTo>
                    <a:pt x="1990" y="1007"/>
                  </a:lnTo>
                  <a:lnTo>
                    <a:pt x="2028" y="987"/>
                  </a:lnTo>
                  <a:lnTo>
                    <a:pt x="2064" y="965"/>
                  </a:lnTo>
                  <a:lnTo>
                    <a:pt x="2098" y="941"/>
                  </a:lnTo>
                  <a:lnTo>
                    <a:pt x="2130" y="917"/>
                  </a:lnTo>
                  <a:lnTo>
                    <a:pt x="2160" y="893"/>
                  </a:lnTo>
                  <a:lnTo>
                    <a:pt x="2212" y="845"/>
                  </a:lnTo>
                  <a:lnTo>
                    <a:pt x="2252" y="805"/>
                  </a:lnTo>
                  <a:lnTo>
                    <a:pt x="2280" y="775"/>
                  </a:lnTo>
                  <a:lnTo>
                    <a:pt x="2280" y="775"/>
                  </a:lnTo>
                  <a:lnTo>
                    <a:pt x="2292" y="757"/>
                  </a:lnTo>
                  <a:lnTo>
                    <a:pt x="2300" y="737"/>
                  </a:lnTo>
                  <a:lnTo>
                    <a:pt x="2304" y="717"/>
                  </a:lnTo>
                  <a:lnTo>
                    <a:pt x="2304" y="695"/>
                  </a:lnTo>
                  <a:lnTo>
                    <a:pt x="2300" y="675"/>
                  </a:lnTo>
                  <a:lnTo>
                    <a:pt x="2292" y="655"/>
                  </a:lnTo>
                  <a:lnTo>
                    <a:pt x="2280" y="637"/>
                  </a:lnTo>
                  <a:lnTo>
                    <a:pt x="2264" y="623"/>
                  </a:lnTo>
                  <a:lnTo>
                    <a:pt x="2264" y="6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31" name="Freeform 125">
              <a:extLst>
                <a:ext uri="{FF2B5EF4-FFF2-40B4-BE49-F238E27FC236}">
                  <a16:creationId xmlns:a16="http://schemas.microsoft.com/office/drawing/2014/main" id="{A3B81ABC-8B50-4DBF-9C61-6C80E0C0B99C}"/>
                </a:ext>
              </a:extLst>
            </p:cNvPr>
            <p:cNvSpPr>
              <a:spLocks noEditPoints="1"/>
            </p:cNvSpPr>
            <p:nvPr/>
          </p:nvSpPr>
          <p:spPr bwMode="auto">
            <a:xfrm>
              <a:off x="6500813" y="228600"/>
              <a:ext cx="1262063" cy="1263650"/>
            </a:xfrm>
            <a:custGeom>
              <a:avLst/>
              <a:gdLst>
                <a:gd name="T0" fmla="*/ 435 w 795"/>
                <a:gd name="T1" fmla="*/ 794 h 796"/>
                <a:gd name="T2" fmla="*/ 547 w 795"/>
                <a:gd name="T3" fmla="*/ 768 h 796"/>
                <a:gd name="T4" fmla="*/ 649 w 795"/>
                <a:gd name="T5" fmla="*/ 708 h 796"/>
                <a:gd name="T6" fmla="*/ 705 w 795"/>
                <a:gd name="T7" fmla="*/ 650 h 796"/>
                <a:gd name="T8" fmla="*/ 765 w 795"/>
                <a:gd name="T9" fmla="*/ 548 h 796"/>
                <a:gd name="T10" fmla="*/ 793 w 795"/>
                <a:gd name="T11" fmla="*/ 436 h 796"/>
                <a:gd name="T12" fmla="*/ 787 w 795"/>
                <a:gd name="T13" fmla="*/ 322 h 796"/>
                <a:gd name="T14" fmla="*/ 749 w 795"/>
                <a:gd name="T15" fmla="*/ 214 h 796"/>
                <a:gd name="T16" fmla="*/ 679 w 795"/>
                <a:gd name="T17" fmla="*/ 118 h 796"/>
                <a:gd name="T18" fmla="*/ 617 w 795"/>
                <a:gd name="T19" fmla="*/ 66 h 796"/>
                <a:gd name="T20" fmla="*/ 511 w 795"/>
                <a:gd name="T21" fmla="*/ 18 h 796"/>
                <a:gd name="T22" fmla="*/ 397 w 795"/>
                <a:gd name="T23" fmla="*/ 0 h 796"/>
                <a:gd name="T24" fmla="*/ 286 w 795"/>
                <a:gd name="T25" fmla="*/ 18 h 796"/>
                <a:gd name="T26" fmla="*/ 180 w 795"/>
                <a:gd name="T27" fmla="*/ 66 h 796"/>
                <a:gd name="T28" fmla="*/ 116 w 795"/>
                <a:gd name="T29" fmla="*/ 118 h 796"/>
                <a:gd name="T30" fmla="*/ 46 w 795"/>
                <a:gd name="T31" fmla="*/ 214 h 796"/>
                <a:gd name="T32" fmla="*/ 8 w 795"/>
                <a:gd name="T33" fmla="*/ 322 h 796"/>
                <a:gd name="T34" fmla="*/ 2 w 795"/>
                <a:gd name="T35" fmla="*/ 436 h 796"/>
                <a:gd name="T36" fmla="*/ 30 w 795"/>
                <a:gd name="T37" fmla="*/ 548 h 796"/>
                <a:gd name="T38" fmla="*/ 90 w 795"/>
                <a:gd name="T39" fmla="*/ 650 h 796"/>
                <a:gd name="T40" fmla="*/ 148 w 795"/>
                <a:gd name="T41" fmla="*/ 708 h 796"/>
                <a:gd name="T42" fmla="*/ 248 w 795"/>
                <a:gd name="T43" fmla="*/ 768 h 796"/>
                <a:gd name="T44" fmla="*/ 359 w 795"/>
                <a:gd name="T45" fmla="*/ 794 h 796"/>
                <a:gd name="T46" fmla="*/ 272 w 795"/>
                <a:gd name="T47" fmla="*/ 272 h 796"/>
                <a:gd name="T48" fmla="*/ 300 w 795"/>
                <a:gd name="T49" fmla="*/ 250 h 796"/>
                <a:gd name="T50" fmla="*/ 347 w 795"/>
                <a:gd name="T51" fmla="*/ 226 h 796"/>
                <a:gd name="T52" fmla="*/ 397 w 795"/>
                <a:gd name="T53" fmla="*/ 220 h 796"/>
                <a:gd name="T54" fmla="*/ 431 w 795"/>
                <a:gd name="T55" fmla="*/ 222 h 796"/>
                <a:gd name="T56" fmla="*/ 481 w 795"/>
                <a:gd name="T57" fmla="*/ 240 h 796"/>
                <a:gd name="T58" fmla="*/ 525 w 795"/>
                <a:gd name="T59" fmla="*/ 272 h 796"/>
                <a:gd name="T60" fmla="*/ 547 w 795"/>
                <a:gd name="T61" fmla="*/ 300 h 796"/>
                <a:gd name="T62" fmla="*/ 569 w 795"/>
                <a:gd name="T63" fmla="*/ 348 h 796"/>
                <a:gd name="T64" fmla="*/ 577 w 795"/>
                <a:gd name="T65" fmla="*/ 398 h 796"/>
                <a:gd name="T66" fmla="*/ 569 w 795"/>
                <a:gd name="T67" fmla="*/ 450 h 796"/>
                <a:gd name="T68" fmla="*/ 547 w 795"/>
                <a:gd name="T69" fmla="*/ 498 h 796"/>
                <a:gd name="T70" fmla="*/ 525 w 795"/>
                <a:gd name="T71" fmla="*/ 526 h 796"/>
                <a:gd name="T72" fmla="*/ 481 w 795"/>
                <a:gd name="T73" fmla="*/ 558 h 796"/>
                <a:gd name="T74" fmla="*/ 431 w 795"/>
                <a:gd name="T75" fmla="*/ 574 h 796"/>
                <a:gd name="T76" fmla="*/ 381 w 795"/>
                <a:gd name="T77" fmla="*/ 578 h 796"/>
                <a:gd name="T78" fmla="*/ 329 w 795"/>
                <a:gd name="T79" fmla="*/ 564 h 796"/>
                <a:gd name="T80" fmla="*/ 286 w 795"/>
                <a:gd name="T81" fmla="*/ 538 h 796"/>
                <a:gd name="T82" fmla="*/ 260 w 795"/>
                <a:gd name="T83" fmla="*/ 512 h 796"/>
                <a:gd name="T84" fmla="*/ 232 w 795"/>
                <a:gd name="T85" fmla="*/ 466 h 796"/>
                <a:gd name="T86" fmla="*/ 220 w 795"/>
                <a:gd name="T87" fmla="*/ 416 h 796"/>
                <a:gd name="T88" fmla="*/ 222 w 795"/>
                <a:gd name="T89" fmla="*/ 364 h 796"/>
                <a:gd name="T90" fmla="*/ 240 w 795"/>
                <a:gd name="T91" fmla="*/ 316 h 796"/>
                <a:gd name="T92" fmla="*/ 272 w 795"/>
                <a:gd name="T93" fmla="*/ 272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5" h="796">
                  <a:moveTo>
                    <a:pt x="397" y="796"/>
                  </a:moveTo>
                  <a:lnTo>
                    <a:pt x="397" y="796"/>
                  </a:lnTo>
                  <a:lnTo>
                    <a:pt x="435" y="794"/>
                  </a:lnTo>
                  <a:lnTo>
                    <a:pt x="473" y="790"/>
                  </a:lnTo>
                  <a:lnTo>
                    <a:pt x="511" y="780"/>
                  </a:lnTo>
                  <a:lnTo>
                    <a:pt x="547" y="768"/>
                  </a:lnTo>
                  <a:lnTo>
                    <a:pt x="583" y="750"/>
                  </a:lnTo>
                  <a:lnTo>
                    <a:pt x="617" y="730"/>
                  </a:lnTo>
                  <a:lnTo>
                    <a:pt x="649" y="708"/>
                  </a:lnTo>
                  <a:lnTo>
                    <a:pt x="679" y="680"/>
                  </a:lnTo>
                  <a:lnTo>
                    <a:pt x="679" y="680"/>
                  </a:lnTo>
                  <a:lnTo>
                    <a:pt x="705" y="650"/>
                  </a:lnTo>
                  <a:lnTo>
                    <a:pt x="729" y="618"/>
                  </a:lnTo>
                  <a:lnTo>
                    <a:pt x="749" y="584"/>
                  </a:lnTo>
                  <a:lnTo>
                    <a:pt x="765" y="548"/>
                  </a:lnTo>
                  <a:lnTo>
                    <a:pt x="779" y="512"/>
                  </a:lnTo>
                  <a:lnTo>
                    <a:pt x="787" y="474"/>
                  </a:lnTo>
                  <a:lnTo>
                    <a:pt x="793" y="436"/>
                  </a:lnTo>
                  <a:lnTo>
                    <a:pt x="795" y="398"/>
                  </a:lnTo>
                  <a:lnTo>
                    <a:pt x="793" y="360"/>
                  </a:lnTo>
                  <a:lnTo>
                    <a:pt x="787" y="322"/>
                  </a:lnTo>
                  <a:lnTo>
                    <a:pt x="779" y="286"/>
                  </a:lnTo>
                  <a:lnTo>
                    <a:pt x="765" y="248"/>
                  </a:lnTo>
                  <a:lnTo>
                    <a:pt x="749" y="214"/>
                  </a:lnTo>
                  <a:lnTo>
                    <a:pt x="729" y="180"/>
                  </a:lnTo>
                  <a:lnTo>
                    <a:pt x="705" y="148"/>
                  </a:lnTo>
                  <a:lnTo>
                    <a:pt x="679" y="118"/>
                  </a:lnTo>
                  <a:lnTo>
                    <a:pt x="679" y="118"/>
                  </a:lnTo>
                  <a:lnTo>
                    <a:pt x="649" y="90"/>
                  </a:lnTo>
                  <a:lnTo>
                    <a:pt x="617" y="66"/>
                  </a:lnTo>
                  <a:lnTo>
                    <a:pt x="583" y="46"/>
                  </a:lnTo>
                  <a:lnTo>
                    <a:pt x="547" y="30"/>
                  </a:lnTo>
                  <a:lnTo>
                    <a:pt x="511" y="18"/>
                  </a:lnTo>
                  <a:lnTo>
                    <a:pt x="473" y="8"/>
                  </a:lnTo>
                  <a:lnTo>
                    <a:pt x="435" y="2"/>
                  </a:lnTo>
                  <a:lnTo>
                    <a:pt x="397" y="0"/>
                  </a:lnTo>
                  <a:lnTo>
                    <a:pt x="359" y="2"/>
                  </a:lnTo>
                  <a:lnTo>
                    <a:pt x="321" y="8"/>
                  </a:lnTo>
                  <a:lnTo>
                    <a:pt x="286" y="18"/>
                  </a:lnTo>
                  <a:lnTo>
                    <a:pt x="248" y="30"/>
                  </a:lnTo>
                  <a:lnTo>
                    <a:pt x="214" y="46"/>
                  </a:lnTo>
                  <a:lnTo>
                    <a:pt x="180" y="66"/>
                  </a:lnTo>
                  <a:lnTo>
                    <a:pt x="148" y="90"/>
                  </a:lnTo>
                  <a:lnTo>
                    <a:pt x="116" y="118"/>
                  </a:lnTo>
                  <a:lnTo>
                    <a:pt x="116" y="118"/>
                  </a:lnTo>
                  <a:lnTo>
                    <a:pt x="90" y="148"/>
                  </a:lnTo>
                  <a:lnTo>
                    <a:pt x="66" y="180"/>
                  </a:lnTo>
                  <a:lnTo>
                    <a:pt x="46" y="214"/>
                  </a:lnTo>
                  <a:lnTo>
                    <a:pt x="30" y="248"/>
                  </a:lnTo>
                  <a:lnTo>
                    <a:pt x="16" y="286"/>
                  </a:lnTo>
                  <a:lnTo>
                    <a:pt x="8" y="322"/>
                  </a:lnTo>
                  <a:lnTo>
                    <a:pt x="2" y="360"/>
                  </a:lnTo>
                  <a:lnTo>
                    <a:pt x="0" y="398"/>
                  </a:lnTo>
                  <a:lnTo>
                    <a:pt x="2" y="436"/>
                  </a:lnTo>
                  <a:lnTo>
                    <a:pt x="8" y="474"/>
                  </a:lnTo>
                  <a:lnTo>
                    <a:pt x="16" y="512"/>
                  </a:lnTo>
                  <a:lnTo>
                    <a:pt x="30" y="548"/>
                  </a:lnTo>
                  <a:lnTo>
                    <a:pt x="46" y="584"/>
                  </a:lnTo>
                  <a:lnTo>
                    <a:pt x="66" y="618"/>
                  </a:lnTo>
                  <a:lnTo>
                    <a:pt x="90" y="650"/>
                  </a:lnTo>
                  <a:lnTo>
                    <a:pt x="116" y="680"/>
                  </a:lnTo>
                  <a:lnTo>
                    <a:pt x="116" y="680"/>
                  </a:lnTo>
                  <a:lnTo>
                    <a:pt x="148" y="708"/>
                  </a:lnTo>
                  <a:lnTo>
                    <a:pt x="180" y="730"/>
                  </a:lnTo>
                  <a:lnTo>
                    <a:pt x="214" y="750"/>
                  </a:lnTo>
                  <a:lnTo>
                    <a:pt x="248" y="768"/>
                  </a:lnTo>
                  <a:lnTo>
                    <a:pt x="284" y="780"/>
                  </a:lnTo>
                  <a:lnTo>
                    <a:pt x="321" y="790"/>
                  </a:lnTo>
                  <a:lnTo>
                    <a:pt x="359" y="794"/>
                  </a:lnTo>
                  <a:lnTo>
                    <a:pt x="397" y="796"/>
                  </a:lnTo>
                  <a:lnTo>
                    <a:pt x="397" y="796"/>
                  </a:lnTo>
                  <a:close/>
                  <a:moveTo>
                    <a:pt x="272" y="272"/>
                  </a:moveTo>
                  <a:lnTo>
                    <a:pt x="272" y="272"/>
                  </a:lnTo>
                  <a:lnTo>
                    <a:pt x="286" y="260"/>
                  </a:lnTo>
                  <a:lnTo>
                    <a:pt x="300" y="250"/>
                  </a:lnTo>
                  <a:lnTo>
                    <a:pt x="314" y="240"/>
                  </a:lnTo>
                  <a:lnTo>
                    <a:pt x="329" y="232"/>
                  </a:lnTo>
                  <a:lnTo>
                    <a:pt x="347" y="226"/>
                  </a:lnTo>
                  <a:lnTo>
                    <a:pt x="363" y="222"/>
                  </a:lnTo>
                  <a:lnTo>
                    <a:pt x="381" y="220"/>
                  </a:lnTo>
                  <a:lnTo>
                    <a:pt x="397" y="220"/>
                  </a:lnTo>
                  <a:lnTo>
                    <a:pt x="397" y="220"/>
                  </a:lnTo>
                  <a:lnTo>
                    <a:pt x="415" y="220"/>
                  </a:lnTo>
                  <a:lnTo>
                    <a:pt x="431" y="222"/>
                  </a:lnTo>
                  <a:lnTo>
                    <a:pt x="449" y="226"/>
                  </a:lnTo>
                  <a:lnTo>
                    <a:pt x="465" y="232"/>
                  </a:lnTo>
                  <a:lnTo>
                    <a:pt x="481" y="240"/>
                  </a:lnTo>
                  <a:lnTo>
                    <a:pt x="497" y="248"/>
                  </a:lnTo>
                  <a:lnTo>
                    <a:pt x="511" y="260"/>
                  </a:lnTo>
                  <a:lnTo>
                    <a:pt x="525" y="272"/>
                  </a:lnTo>
                  <a:lnTo>
                    <a:pt x="525" y="272"/>
                  </a:lnTo>
                  <a:lnTo>
                    <a:pt x="537" y="286"/>
                  </a:lnTo>
                  <a:lnTo>
                    <a:pt x="547" y="300"/>
                  </a:lnTo>
                  <a:lnTo>
                    <a:pt x="557" y="316"/>
                  </a:lnTo>
                  <a:lnTo>
                    <a:pt x="563" y="332"/>
                  </a:lnTo>
                  <a:lnTo>
                    <a:pt x="569" y="348"/>
                  </a:lnTo>
                  <a:lnTo>
                    <a:pt x="573" y="364"/>
                  </a:lnTo>
                  <a:lnTo>
                    <a:pt x="575" y="382"/>
                  </a:lnTo>
                  <a:lnTo>
                    <a:pt x="577" y="398"/>
                  </a:lnTo>
                  <a:lnTo>
                    <a:pt x="575" y="416"/>
                  </a:lnTo>
                  <a:lnTo>
                    <a:pt x="573" y="432"/>
                  </a:lnTo>
                  <a:lnTo>
                    <a:pt x="569" y="450"/>
                  </a:lnTo>
                  <a:lnTo>
                    <a:pt x="563" y="466"/>
                  </a:lnTo>
                  <a:lnTo>
                    <a:pt x="557" y="482"/>
                  </a:lnTo>
                  <a:lnTo>
                    <a:pt x="547" y="498"/>
                  </a:lnTo>
                  <a:lnTo>
                    <a:pt x="537" y="512"/>
                  </a:lnTo>
                  <a:lnTo>
                    <a:pt x="525" y="526"/>
                  </a:lnTo>
                  <a:lnTo>
                    <a:pt x="525" y="526"/>
                  </a:lnTo>
                  <a:lnTo>
                    <a:pt x="511" y="538"/>
                  </a:lnTo>
                  <a:lnTo>
                    <a:pt x="495" y="548"/>
                  </a:lnTo>
                  <a:lnTo>
                    <a:pt x="481" y="558"/>
                  </a:lnTo>
                  <a:lnTo>
                    <a:pt x="465" y="564"/>
                  </a:lnTo>
                  <a:lnTo>
                    <a:pt x="449" y="570"/>
                  </a:lnTo>
                  <a:lnTo>
                    <a:pt x="431" y="574"/>
                  </a:lnTo>
                  <a:lnTo>
                    <a:pt x="415" y="578"/>
                  </a:lnTo>
                  <a:lnTo>
                    <a:pt x="397" y="578"/>
                  </a:lnTo>
                  <a:lnTo>
                    <a:pt x="381" y="578"/>
                  </a:lnTo>
                  <a:lnTo>
                    <a:pt x="363" y="574"/>
                  </a:lnTo>
                  <a:lnTo>
                    <a:pt x="347" y="570"/>
                  </a:lnTo>
                  <a:lnTo>
                    <a:pt x="329" y="564"/>
                  </a:lnTo>
                  <a:lnTo>
                    <a:pt x="314" y="558"/>
                  </a:lnTo>
                  <a:lnTo>
                    <a:pt x="300" y="548"/>
                  </a:lnTo>
                  <a:lnTo>
                    <a:pt x="286" y="538"/>
                  </a:lnTo>
                  <a:lnTo>
                    <a:pt x="272" y="526"/>
                  </a:lnTo>
                  <a:lnTo>
                    <a:pt x="272" y="526"/>
                  </a:lnTo>
                  <a:lnTo>
                    <a:pt x="260" y="512"/>
                  </a:lnTo>
                  <a:lnTo>
                    <a:pt x="248" y="498"/>
                  </a:lnTo>
                  <a:lnTo>
                    <a:pt x="240" y="482"/>
                  </a:lnTo>
                  <a:lnTo>
                    <a:pt x="232" y="466"/>
                  </a:lnTo>
                  <a:lnTo>
                    <a:pt x="226" y="450"/>
                  </a:lnTo>
                  <a:lnTo>
                    <a:pt x="222" y="432"/>
                  </a:lnTo>
                  <a:lnTo>
                    <a:pt x="220" y="416"/>
                  </a:lnTo>
                  <a:lnTo>
                    <a:pt x="220" y="398"/>
                  </a:lnTo>
                  <a:lnTo>
                    <a:pt x="220" y="382"/>
                  </a:lnTo>
                  <a:lnTo>
                    <a:pt x="222" y="364"/>
                  </a:lnTo>
                  <a:lnTo>
                    <a:pt x="226" y="348"/>
                  </a:lnTo>
                  <a:lnTo>
                    <a:pt x="232" y="332"/>
                  </a:lnTo>
                  <a:lnTo>
                    <a:pt x="240" y="316"/>
                  </a:lnTo>
                  <a:lnTo>
                    <a:pt x="248" y="300"/>
                  </a:lnTo>
                  <a:lnTo>
                    <a:pt x="260" y="286"/>
                  </a:lnTo>
                  <a:lnTo>
                    <a:pt x="272" y="272"/>
                  </a:lnTo>
                  <a:lnTo>
                    <a:pt x="27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132" name="TextBox 131">
            <a:extLst>
              <a:ext uri="{FF2B5EF4-FFF2-40B4-BE49-F238E27FC236}">
                <a16:creationId xmlns:a16="http://schemas.microsoft.com/office/drawing/2014/main" id="{9E941D42-0BFD-428E-9F95-BBD54F854553}"/>
              </a:ext>
            </a:extLst>
          </p:cNvPr>
          <p:cNvSpPr txBox="1"/>
          <p:nvPr/>
        </p:nvSpPr>
        <p:spPr>
          <a:xfrm>
            <a:off x="10429334" y="3676673"/>
            <a:ext cx="1115831" cy="492443"/>
          </a:xfrm>
          <a:prstGeom prst="rect">
            <a:avLst/>
          </a:prstGeom>
          <a:noFill/>
        </p:spPr>
        <p:txBody>
          <a:bodyPr wrap="square" lIns="0" tIns="0" rIns="0" bIns="0" rtlCol="0">
            <a:spAutoFit/>
          </a:bodyPr>
          <a:lstStyle/>
          <a:p>
            <a:pPr marL="177800" indent="-177800">
              <a:buFont typeface="Wingdings" panose="05000000000000000000" pitchFamily="2" charset="2"/>
              <a:buChar char="§"/>
            </a:pPr>
            <a:r>
              <a:rPr lang="en-GB" sz="800" dirty="0"/>
              <a:t>Looked up account details</a:t>
            </a:r>
          </a:p>
          <a:p>
            <a:pPr marL="177800" indent="-177800">
              <a:buFont typeface="Wingdings" panose="05000000000000000000" pitchFamily="2" charset="2"/>
              <a:buChar char="§"/>
            </a:pPr>
            <a:r>
              <a:rPr lang="en-GB" sz="800" dirty="0"/>
              <a:t>used a tablet /smartphone</a:t>
            </a:r>
          </a:p>
        </p:txBody>
      </p:sp>
      <p:sp>
        <p:nvSpPr>
          <p:cNvPr id="133" name="Freeform 53">
            <a:extLst>
              <a:ext uri="{FF2B5EF4-FFF2-40B4-BE49-F238E27FC236}">
                <a16:creationId xmlns:a16="http://schemas.microsoft.com/office/drawing/2014/main" id="{35833C76-EF23-46CB-8638-8791EAF2D08E}"/>
              </a:ext>
            </a:extLst>
          </p:cNvPr>
          <p:cNvSpPr>
            <a:spLocks noEditPoints="1"/>
          </p:cNvSpPr>
          <p:nvPr/>
        </p:nvSpPr>
        <p:spPr bwMode="auto">
          <a:xfrm>
            <a:off x="10669126" y="3113845"/>
            <a:ext cx="177226" cy="349882"/>
          </a:xfrm>
          <a:custGeom>
            <a:avLst/>
            <a:gdLst>
              <a:gd name="T0" fmla="*/ 218 w 255"/>
              <a:gd name="T1" fmla="*/ 152 h 536"/>
              <a:gd name="T2" fmla="*/ 137 w 255"/>
              <a:gd name="T3" fmla="*/ 120 h 536"/>
              <a:gd name="T4" fmla="*/ 137 w 255"/>
              <a:gd name="T5" fmla="*/ 94 h 536"/>
              <a:gd name="T6" fmla="*/ 144 w 255"/>
              <a:gd name="T7" fmla="*/ 75 h 536"/>
              <a:gd name="T8" fmla="*/ 162 w 255"/>
              <a:gd name="T9" fmla="*/ 69 h 536"/>
              <a:gd name="T10" fmla="*/ 204 w 255"/>
              <a:gd name="T11" fmla="*/ 26 h 536"/>
              <a:gd name="T12" fmla="*/ 204 w 255"/>
              <a:gd name="T13" fmla="*/ 0 h 536"/>
              <a:gd name="T14" fmla="*/ 187 w 255"/>
              <a:gd name="T15" fmla="*/ 0 h 536"/>
              <a:gd name="T16" fmla="*/ 187 w 255"/>
              <a:gd name="T17" fmla="*/ 26 h 536"/>
              <a:gd name="T18" fmla="*/ 184 w 255"/>
              <a:gd name="T19" fmla="*/ 40 h 536"/>
              <a:gd name="T20" fmla="*/ 162 w 255"/>
              <a:gd name="T21" fmla="*/ 52 h 536"/>
              <a:gd name="T22" fmla="*/ 132 w 255"/>
              <a:gd name="T23" fmla="*/ 63 h 536"/>
              <a:gd name="T24" fmla="*/ 119 w 255"/>
              <a:gd name="T25" fmla="*/ 94 h 536"/>
              <a:gd name="T26" fmla="*/ 119 w 255"/>
              <a:gd name="T27" fmla="*/ 120 h 536"/>
              <a:gd name="T28" fmla="*/ 0 w 255"/>
              <a:gd name="T29" fmla="*/ 239 h 536"/>
              <a:gd name="T30" fmla="*/ 0 w 255"/>
              <a:gd name="T31" fmla="*/ 417 h 536"/>
              <a:gd name="T32" fmla="*/ 39 w 255"/>
              <a:gd name="T33" fmla="*/ 501 h 536"/>
              <a:gd name="T34" fmla="*/ 128 w 255"/>
              <a:gd name="T35" fmla="*/ 536 h 536"/>
              <a:gd name="T36" fmla="*/ 255 w 255"/>
              <a:gd name="T37" fmla="*/ 417 h 536"/>
              <a:gd name="T38" fmla="*/ 255 w 255"/>
              <a:gd name="T39" fmla="*/ 239 h 536"/>
              <a:gd name="T40" fmla="*/ 218 w 255"/>
              <a:gd name="T41" fmla="*/ 152 h 536"/>
              <a:gd name="T42" fmla="*/ 128 w 255"/>
              <a:gd name="T43" fmla="*/ 213 h 536"/>
              <a:gd name="T44" fmla="*/ 111 w 255"/>
              <a:gd name="T45" fmla="*/ 196 h 536"/>
              <a:gd name="T46" fmla="*/ 128 w 255"/>
              <a:gd name="T47" fmla="*/ 179 h 536"/>
              <a:gd name="T48" fmla="*/ 145 w 255"/>
              <a:gd name="T49" fmla="*/ 196 h 536"/>
              <a:gd name="T50" fmla="*/ 128 w 255"/>
              <a:gd name="T51" fmla="*/ 21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5" h="536">
                <a:moveTo>
                  <a:pt x="218" y="152"/>
                </a:moveTo>
                <a:cubicBezTo>
                  <a:pt x="196" y="133"/>
                  <a:pt x="168" y="122"/>
                  <a:pt x="137" y="120"/>
                </a:cubicBezTo>
                <a:cubicBezTo>
                  <a:pt x="137" y="94"/>
                  <a:pt x="137" y="94"/>
                  <a:pt x="137" y="94"/>
                </a:cubicBezTo>
                <a:cubicBezTo>
                  <a:pt x="137" y="94"/>
                  <a:pt x="137" y="82"/>
                  <a:pt x="144" y="75"/>
                </a:cubicBezTo>
                <a:cubicBezTo>
                  <a:pt x="148" y="71"/>
                  <a:pt x="154" y="69"/>
                  <a:pt x="162" y="69"/>
                </a:cubicBezTo>
                <a:cubicBezTo>
                  <a:pt x="195" y="69"/>
                  <a:pt x="204" y="41"/>
                  <a:pt x="204" y="26"/>
                </a:cubicBezTo>
                <a:cubicBezTo>
                  <a:pt x="204" y="0"/>
                  <a:pt x="204" y="0"/>
                  <a:pt x="204" y="0"/>
                </a:cubicBezTo>
                <a:cubicBezTo>
                  <a:pt x="187" y="0"/>
                  <a:pt x="187" y="0"/>
                  <a:pt x="187" y="0"/>
                </a:cubicBezTo>
                <a:cubicBezTo>
                  <a:pt x="187" y="26"/>
                  <a:pt x="187" y="26"/>
                  <a:pt x="187" y="26"/>
                </a:cubicBezTo>
                <a:cubicBezTo>
                  <a:pt x="187" y="26"/>
                  <a:pt x="187" y="33"/>
                  <a:pt x="184" y="40"/>
                </a:cubicBezTo>
                <a:cubicBezTo>
                  <a:pt x="180" y="48"/>
                  <a:pt x="172" y="52"/>
                  <a:pt x="162" y="52"/>
                </a:cubicBezTo>
                <a:cubicBezTo>
                  <a:pt x="149" y="52"/>
                  <a:pt x="139" y="55"/>
                  <a:pt x="132" y="63"/>
                </a:cubicBezTo>
                <a:cubicBezTo>
                  <a:pt x="120" y="75"/>
                  <a:pt x="119" y="93"/>
                  <a:pt x="119" y="94"/>
                </a:cubicBezTo>
                <a:cubicBezTo>
                  <a:pt x="119" y="120"/>
                  <a:pt x="119" y="120"/>
                  <a:pt x="119" y="120"/>
                </a:cubicBezTo>
                <a:cubicBezTo>
                  <a:pt x="51" y="124"/>
                  <a:pt x="0" y="173"/>
                  <a:pt x="0" y="239"/>
                </a:cubicBezTo>
                <a:cubicBezTo>
                  <a:pt x="0" y="417"/>
                  <a:pt x="0" y="417"/>
                  <a:pt x="0" y="417"/>
                </a:cubicBezTo>
                <a:cubicBezTo>
                  <a:pt x="0" y="448"/>
                  <a:pt x="14" y="478"/>
                  <a:pt x="39" y="501"/>
                </a:cubicBezTo>
                <a:cubicBezTo>
                  <a:pt x="63" y="523"/>
                  <a:pt x="96" y="536"/>
                  <a:pt x="128" y="536"/>
                </a:cubicBezTo>
                <a:cubicBezTo>
                  <a:pt x="197" y="536"/>
                  <a:pt x="255" y="482"/>
                  <a:pt x="255" y="417"/>
                </a:cubicBezTo>
                <a:cubicBezTo>
                  <a:pt x="255" y="239"/>
                  <a:pt x="255" y="239"/>
                  <a:pt x="255" y="239"/>
                </a:cubicBezTo>
                <a:cubicBezTo>
                  <a:pt x="255" y="205"/>
                  <a:pt x="242" y="174"/>
                  <a:pt x="218" y="152"/>
                </a:cubicBezTo>
                <a:moveTo>
                  <a:pt x="128" y="213"/>
                </a:moveTo>
                <a:cubicBezTo>
                  <a:pt x="119" y="213"/>
                  <a:pt x="111" y="205"/>
                  <a:pt x="111" y="196"/>
                </a:cubicBezTo>
                <a:cubicBezTo>
                  <a:pt x="111" y="187"/>
                  <a:pt x="119" y="179"/>
                  <a:pt x="128" y="179"/>
                </a:cubicBezTo>
                <a:cubicBezTo>
                  <a:pt x="137" y="179"/>
                  <a:pt x="145" y="187"/>
                  <a:pt x="145" y="196"/>
                </a:cubicBezTo>
                <a:cubicBezTo>
                  <a:pt x="145" y="205"/>
                  <a:pt x="137" y="213"/>
                  <a:pt x="128" y="213"/>
                </a:cubicBezTo>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GB"/>
          </a:p>
        </p:txBody>
      </p:sp>
      <p:pic>
        <p:nvPicPr>
          <p:cNvPr id="138" name="Picture 137">
            <a:extLst>
              <a:ext uri="{FF2B5EF4-FFF2-40B4-BE49-F238E27FC236}">
                <a16:creationId xmlns:a16="http://schemas.microsoft.com/office/drawing/2014/main" id="{6F6EFA43-8ED3-42E2-AAF7-B56C3963205C}"/>
              </a:ext>
            </a:extLst>
          </p:cNvPr>
          <p:cNvPicPr>
            <a:picLocks noChangeAspect="1"/>
          </p:cNvPicPr>
          <p:nvPr/>
        </p:nvPicPr>
        <p:blipFill>
          <a:blip r:embed="rId6"/>
          <a:stretch>
            <a:fillRect/>
          </a:stretch>
        </p:blipFill>
        <p:spPr>
          <a:xfrm>
            <a:off x="10234407" y="271848"/>
            <a:ext cx="1808839" cy="1357478"/>
          </a:xfrm>
          <a:prstGeom prst="rect">
            <a:avLst/>
          </a:prstGeom>
        </p:spPr>
      </p:pic>
      <p:sp>
        <p:nvSpPr>
          <p:cNvPr id="139" name="Title 1">
            <a:extLst>
              <a:ext uri="{FF2B5EF4-FFF2-40B4-BE49-F238E27FC236}">
                <a16:creationId xmlns:a16="http://schemas.microsoft.com/office/drawing/2014/main" id="{6AD9FEE2-0E5E-4736-9BE6-A31CD7ABF8E5}"/>
              </a:ext>
            </a:extLst>
          </p:cNvPr>
          <p:cNvSpPr txBox="1">
            <a:spLocks/>
          </p:cNvSpPr>
          <p:nvPr/>
        </p:nvSpPr>
        <p:spPr>
          <a:xfrm>
            <a:off x="332845" y="196886"/>
            <a:ext cx="11156400" cy="4756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800" dirty="0"/>
          </a:p>
        </p:txBody>
      </p:sp>
    </p:spTree>
    <p:extLst>
      <p:ext uri="{BB962C8B-B14F-4D97-AF65-F5344CB8AC3E}">
        <p14:creationId xmlns:p14="http://schemas.microsoft.com/office/powerpoint/2010/main" val="908819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D8D559-9885-4538-8BDB-AFC29369CC1A}"/>
              </a:ext>
            </a:extLst>
          </p:cNvPr>
          <p:cNvPicPr>
            <a:picLocks noChangeAspect="1"/>
          </p:cNvPicPr>
          <p:nvPr/>
        </p:nvPicPr>
        <p:blipFill rotWithShape="1">
          <a:blip r:embed="rId3">
            <a:extLst>
              <a:ext uri="{28A0092B-C50C-407E-A947-70E740481C1C}">
                <a14:useLocalDpi xmlns:a14="http://schemas.microsoft.com/office/drawing/2010/main"/>
              </a:ext>
            </a:extLst>
          </a:blip>
          <a:srcRect l="15276" t="2790" r="1371" b="13960"/>
          <a:stretch/>
        </p:blipFill>
        <p:spPr>
          <a:xfrm>
            <a:off x="-1" y="0"/>
            <a:ext cx="12192001" cy="6897321"/>
          </a:xfrm>
          <a:prstGeom prst="rect">
            <a:avLst/>
          </a:prstGeom>
        </p:spPr>
      </p:pic>
      <p:sp>
        <p:nvSpPr>
          <p:cNvPr id="2" name="Title 1">
            <a:extLst>
              <a:ext uri="{FF2B5EF4-FFF2-40B4-BE49-F238E27FC236}">
                <a16:creationId xmlns:a16="http://schemas.microsoft.com/office/drawing/2014/main" id="{7B8DF785-3390-49E5-BF1F-0CCFC0E9D376}"/>
              </a:ext>
            </a:extLst>
          </p:cNvPr>
          <p:cNvSpPr>
            <a:spLocks noGrp="1"/>
          </p:cNvSpPr>
          <p:nvPr>
            <p:ph type="title"/>
          </p:nvPr>
        </p:nvSpPr>
        <p:spPr>
          <a:xfrm>
            <a:off x="353042" y="360474"/>
            <a:ext cx="11156400" cy="475686"/>
          </a:xfrm>
        </p:spPr>
        <p:txBody>
          <a:bodyPr/>
          <a:lstStyle/>
          <a:p>
            <a:r>
              <a:rPr lang="en-GB" dirty="0"/>
              <a:t>a critical time…</a:t>
            </a:r>
          </a:p>
        </p:txBody>
      </p:sp>
      <p:sp>
        <p:nvSpPr>
          <p:cNvPr id="3" name="Slide Number Placeholder 2">
            <a:extLst>
              <a:ext uri="{FF2B5EF4-FFF2-40B4-BE49-F238E27FC236}">
                <a16:creationId xmlns:a16="http://schemas.microsoft.com/office/drawing/2014/main" id="{18D39E4B-2925-4077-9662-A7295126576F}"/>
              </a:ext>
            </a:extLst>
          </p:cNvPr>
          <p:cNvSpPr>
            <a:spLocks noGrp="1"/>
          </p:cNvSpPr>
          <p:nvPr>
            <p:ph type="sldNum" sz="quarter" idx="10"/>
          </p:nvPr>
        </p:nvSpPr>
        <p:spPr/>
        <p:txBody>
          <a:bodyPr/>
          <a:lstStyle/>
          <a:p>
            <a:fld id="{887360FE-02F5-4392-9C12-7D03F05745BB}" type="slidenum">
              <a:rPr lang="en-GB" smtClean="0"/>
              <a:pPr/>
              <a:t>2</a:t>
            </a:fld>
            <a:endParaRPr lang="en-GB" dirty="0"/>
          </a:p>
        </p:txBody>
      </p:sp>
      <p:sp>
        <p:nvSpPr>
          <p:cNvPr id="10" name="Rectangle 9">
            <a:extLst>
              <a:ext uri="{FF2B5EF4-FFF2-40B4-BE49-F238E27FC236}">
                <a16:creationId xmlns:a16="http://schemas.microsoft.com/office/drawing/2014/main" id="{2642161A-3539-4340-B803-DBADA519E756}"/>
              </a:ext>
            </a:extLst>
          </p:cNvPr>
          <p:cNvSpPr/>
          <p:nvPr/>
        </p:nvSpPr>
        <p:spPr>
          <a:xfrm>
            <a:off x="0" y="6666489"/>
            <a:ext cx="12589354" cy="230832"/>
          </a:xfrm>
          <a:prstGeom prst="rect">
            <a:avLst/>
          </a:prstGeom>
        </p:spPr>
        <p:txBody>
          <a:bodyPr wrap="square">
            <a:spAutoFit/>
          </a:bodyPr>
          <a:lstStyle/>
          <a:p>
            <a:r>
              <a:rPr lang="en-US" sz="900" dirty="0"/>
              <a:t>Source: Kantar Global Survey March 2020 (35k consumers)</a:t>
            </a:r>
            <a:endParaRPr lang="en-US" sz="900" dirty="0">
              <a:effectLst/>
            </a:endParaRPr>
          </a:p>
        </p:txBody>
      </p:sp>
      <p:sp>
        <p:nvSpPr>
          <p:cNvPr id="6" name="Rectangle 5">
            <a:extLst>
              <a:ext uri="{FF2B5EF4-FFF2-40B4-BE49-F238E27FC236}">
                <a16:creationId xmlns:a16="http://schemas.microsoft.com/office/drawing/2014/main" id="{1ED83C57-16A2-43B1-B3D3-ED32C895CB2E}"/>
              </a:ext>
            </a:extLst>
          </p:cNvPr>
          <p:cNvSpPr/>
          <p:nvPr/>
        </p:nvSpPr>
        <p:spPr>
          <a:xfrm>
            <a:off x="0" y="1852063"/>
            <a:ext cx="12192000" cy="2554545"/>
          </a:xfrm>
          <a:prstGeom prst="rect">
            <a:avLst/>
          </a:prstGeom>
          <a:solidFill>
            <a:schemeClr val="bg1"/>
          </a:solidFill>
          <a:ln w="28575">
            <a:solidFill>
              <a:schemeClr val="bg2"/>
            </a:solidFill>
          </a:ln>
        </p:spPr>
        <p:txBody>
          <a:bodyPr wrap="square">
            <a:spAutoFit/>
          </a:bodyPr>
          <a:lstStyle/>
          <a:p>
            <a:pPr algn="ctr"/>
            <a:r>
              <a:rPr lang="en-US" sz="1600" dirty="0"/>
              <a:t>“Brand health becomes vulnerable when companies stop advertising. </a:t>
            </a:r>
          </a:p>
          <a:p>
            <a:pPr algn="ctr"/>
            <a:r>
              <a:rPr lang="en-US" sz="1600" dirty="0"/>
              <a:t>If they do this for longer than six months it destroys both short- and long-term health.</a:t>
            </a:r>
          </a:p>
          <a:p>
            <a:pPr algn="ctr"/>
            <a:endParaRPr lang="en-US" sz="1600" dirty="0"/>
          </a:p>
          <a:p>
            <a:pPr algn="ctr"/>
            <a:r>
              <a:rPr lang="en-GB" sz="1600" dirty="0">
                <a:ea typeface="Calibri" panose="020F0502020204030204" pitchFamily="34" charset="0"/>
              </a:rPr>
              <a:t>Brand salience is especially important in times of crisis: strong brands recovered 9 x faster following </a:t>
            </a:r>
            <a:r>
              <a:rPr lang="en-GB" sz="1600" dirty="0">
                <a:solidFill>
                  <a:srgbClr val="000000"/>
                </a:solidFill>
                <a:ea typeface="Calibri" panose="020F0502020204030204" pitchFamily="34" charset="0"/>
              </a:rPr>
              <a:t>the financial crisis of 2008.  </a:t>
            </a:r>
            <a:r>
              <a:rPr lang="en-US" sz="1600" dirty="0">
                <a:solidFill>
                  <a:schemeClr val="bg1"/>
                </a:solidFill>
              </a:rPr>
              <a:t>.</a:t>
            </a:r>
          </a:p>
          <a:p>
            <a:pPr algn="ctr"/>
            <a:endParaRPr lang="en-US" sz="1600" dirty="0"/>
          </a:p>
          <a:p>
            <a:pPr algn="ctr"/>
            <a:r>
              <a:rPr lang="en-US" sz="1600" dirty="0"/>
              <a:t>Now is an opportunity for brands to change their media, messaging and touchpoints to ensure they are reaching consumers with communications they are most interested in.”</a:t>
            </a:r>
          </a:p>
          <a:p>
            <a:pPr algn="ctr"/>
            <a:endParaRPr lang="en-US" sz="1600" dirty="0"/>
          </a:p>
          <a:p>
            <a:pPr algn="ctr"/>
            <a:r>
              <a:rPr lang="en-US" sz="1600" b="1" dirty="0"/>
              <a:t>Jane Ostler</a:t>
            </a:r>
          </a:p>
          <a:p>
            <a:pPr algn="ctr"/>
            <a:r>
              <a:rPr lang="en-US" sz="1600" b="1" dirty="0"/>
              <a:t>Kantar Insights Global Head of Media</a:t>
            </a:r>
          </a:p>
        </p:txBody>
      </p:sp>
    </p:spTree>
    <p:extLst>
      <p:ext uri="{BB962C8B-B14F-4D97-AF65-F5344CB8AC3E}">
        <p14:creationId xmlns:p14="http://schemas.microsoft.com/office/powerpoint/2010/main" val="1301996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9B4E-8A50-4E96-B95F-0442497CF496}"/>
              </a:ext>
            </a:extLst>
          </p:cNvPr>
          <p:cNvSpPr>
            <a:spLocks noGrp="1"/>
          </p:cNvSpPr>
          <p:nvPr>
            <p:ph type="title"/>
          </p:nvPr>
        </p:nvSpPr>
        <p:spPr>
          <a:xfrm>
            <a:off x="303570" y="371788"/>
            <a:ext cx="11647129" cy="491812"/>
          </a:xfrm>
        </p:spPr>
        <p:txBody>
          <a:bodyPr/>
          <a:lstStyle/>
          <a:p>
            <a:r>
              <a:rPr lang="en-GB" dirty="0" err="1"/>
              <a:t>Tsb</a:t>
            </a:r>
            <a:r>
              <a:rPr lang="en-GB" dirty="0"/>
              <a:t> are writing to customers with messages of support </a:t>
            </a:r>
          </a:p>
        </p:txBody>
      </p:sp>
      <p:sp>
        <p:nvSpPr>
          <p:cNvPr id="3" name="Slide Number Placeholder 2">
            <a:extLst>
              <a:ext uri="{FF2B5EF4-FFF2-40B4-BE49-F238E27FC236}">
                <a16:creationId xmlns:a16="http://schemas.microsoft.com/office/drawing/2014/main" id="{1FB5A35A-7C4E-4A8D-875C-50D0AEF051F1}"/>
              </a:ext>
            </a:extLst>
          </p:cNvPr>
          <p:cNvSpPr>
            <a:spLocks noGrp="1"/>
          </p:cNvSpPr>
          <p:nvPr>
            <p:ph type="sldNum" sz="quarter" idx="10"/>
          </p:nvPr>
        </p:nvSpPr>
        <p:spPr/>
        <p:txBody>
          <a:bodyPr/>
          <a:lstStyle/>
          <a:p>
            <a:fld id="{887360FE-02F5-4392-9C12-7D03F05745BB}" type="slidenum">
              <a:rPr lang="en-GB" smtClean="0"/>
              <a:pPr/>
              <a:t>20</a:t>
            </a:fld>
            <a:endParaRPr lang="en-GB" dirty="0"/>
          </a:p>
        </p:txBody>
      </p:sp>
      <p:pic>
        <p:nvPicPr>
          <p:cNvPr id="9218" name="f48b5f28-25d9-47e5-bc48-f615fa412511" descr="Image">
            <a:extLst>
              <a:ext uri="{FF2B5EF4-FFF2-40B4-BE49-F238E27FC236}">
                <a16:creationId xmlns:a16="http://schemas.microsoft.com/office/drawing/2014/main" id="{88CD019E-7444-4C33-8CC7-2DD583CC9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171412" y="2205199"/>
            <a:ext cx="4765250" cy="371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28b9673e-f07c-4549-a716-b483abbdf8f6" descr="Image">
            <a:extLst>
              <a:ext uri="{FF2B5EF4-FFF2-40B4-BE49-F238E27FC236}">
                <a16:creationId xmlns:a16="http://schemas.microsoft.com/office/drawing/2014/main" id="{2F41A260-3F8B-4D40-A482-B253FFE0A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574" y="1678750"/>
            <a:ext cx="3573937" cy="47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70F65CC-E7CB-453F-B825-72A4C0198ABF}"/>
              </a:ext>
            </a:extLst>
          </p:cNvPr>
          <p:cNvSpPr txBox="1"/>
          <p:nvPr/>
        </p:nvSpPr>
        <p:spPr>
          <a:xfrm>
            <a:off x="8815494" y="1753051"/>
            <a:ext cx="2644477" cy="2308324"/>
          </a:xfrm>
          <a:prstGeom prst="rect">
            <a:avLst/>
          </a:prstGeom>
          <a:noFill/>
        </p:spPr>
        <p:txBody>
          <a:bodyPr wrap="square" rtlCol="0">
            <a:spAutoFit/>
          </a:bodyPr>
          <a:lstStyle/>
          <a:p>
            <a:pPr algn="ctr"/>
            <a:r>
              <a:rPr lang="en-GB" sz="1600" dirty="0"/>
              <a:t>TSB urge customers to get in touch if they are worried about their financial situation</a:t>
            </a:r>
          </a:p>
          <a:p>
            <a:pPr algn="ctr"/>
            <a:endParaRPr lang="en-GB" sz="1600" dirty="0"/>
          </a:p>
          <a:p>
            <a:pPr algn="ctr"/>
            <a:r>
              <a:rPr lang="en-GB" sz="1600" dirty="0"/>
              <a:t>Messaging addresses fraud awareness and requests that people only go in branch if necessary</a:t>
            </a:r>
          </a:p>
        </p:txBody>
      </p:sp>
    </p:spTree>
    <p:extLst>
      <p:ext uri="{BB962C8B-B14F-4D97-AF65-F5344CB8AC3E}">
        <p14:creationId xmlns:p14="http://schemas.microsoft.com/office/powerpoint/2010/main" val="2932453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083B4-F654-4A9B-A2DE-EDE18C3FF7D5}"/>
              </a:ext>
            </a:extLst>
          </p:cNvPr>
          <p:cNvSpPr>
            <a:spLocks noGrp="1"/>
          </p:cNvSpPr>
          <p:nvPr>
            <p:ph type="title"/>
          </p:nvPr>
        </p:nvSpPr>
        <p:spPr>
          <a:xfrm>
            <a:off x="317822" y="316861"/>
            <a:ext cx="11156400" cy="475686"/>
          </a:xfrm>
        </p:spPr>
        <p:txBody>
          <a:bodyPr/>
          <a:lstStyle/>
          <a:p>
            <a:r>
              <a:rPr lang="en-GB" dirty="0"/>
              <a:t>How mail can support banks and their customers now…</a:t>
            </a:r>
          </a:p>
        </p:txBody>
      </p:sp>
      <p:sp>
        <p:nvSpPr>
          <p:cNvPr id="3" name="Slide Number Placeholder 2">
            <a:extLst>
              <a:ext uri="{FF2B5EF4-FFF2-40B4-BE49-F238E27FC236}">
                <a16:creationId xmlns:a16="http://schemas.microsoft.com/office/drawing/2014/main" id="{4EE9D5C0-1D40-4D3E-81EA-6D4F7BB5F02D}"/>
              </a:ext>
            </a:extLst>
          </p:cNvPr>
          <p:cNvSpPr>
            <a:spLocks noGrp="1"/>
          </p:cNvSpPr>
          <p:nvPr>
            <p:ph type="sldNum" sz="quarter" idx="10"/>
          </p:nvPr>
        </p:nvSpPr>
        <p:spPr>
          <a:xfrm>
            <a:off x="11216424" y="6264421"/>
            <a:ext cx="425976" cy="179579"/>
          </a:xfrm>
        </p:spPr>
        <p:txBody>
          <a:bodyPr/>
          <a:lstStyle/>
          <a:p>
            <a:fld id="{887360FE-02F5-4392-9C12-7D03F05745BB}" type="slidenum">
              <a:rPr lang="en-GB" smtClean="0"/>
              <a:pPr/>
              <a:t>21</a:t>
            </a:fld>
            <a:endParaRPr lang="en-GB" dirty="0"/>
          </a:p>
        </p:txBody>
      </p:sp>
      <p:sp>
        <p:nvSpPr>
          <p:cNvPr id="9" name="Rectangle 8">
            <a:extLst>
              <a:ext uri="{FF2B5EF4-FFF2-40B4-BE49-F238E27FC236}">
                <a16:creationId xmlns:a16="http://schemas.microsoft.com/office/drawing/2014/main" id="{AE2DF571-7FC6-4423-BE2F-D1EAF4DF9F73}"/>
              </a:ext>
            </a:extLst>
          </p:cNvPr>
          <p:cNvSpPr/>
          <p:nvPr/>
        </p:nvSpPr>
        <p:spPr>
          <a:xfrm>
            <a:off x="2621413" y="2438022"/>
            <a:ext cx="2222958" cy="275737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sz="1600" dirty="0">
              <a:solidFill>
                <a:schemeClr val="tx1"/>
              </a:solidFill>
            </a:endParaRPr>
          </a:p>
          <a:p>
            <a:pPr algn="ctr"/>
            <a:endParaRPr lang="en-GB" sz="1600" dirty="0">
              <a:solidFill>
                <a:schemeClr val="tx1"/>
              </a:solidFill>
            </a:endParaRPr>
          </a:p>
          <a:p>
            <a:pPr algn="ctr"/>
            <a:r>
              <a:rPr lang="en-GB" sz="1600" dirty="0">
                <a:solidFill>
                  <a:schemeClr val="tx1"/>
                </a:solidFill>
              </a:rPr>
              <a:t>Help people access new financial products such as mortgage holidays, loan and credit card breaks and savings accounts</a:t>
            </a:r>
          </a:p>
          <a:p>
            <a:pPr algn="ctr"/>
            <a:endParaRPr lang="en-GB" sz="1600" dirty="0">
              <a:solidFill>
                <a:schemeClr val="tx1"/>
              </a:solidFill>
            </a:endParaRPr>
          </a:p>
        </p:txBody>
      </p:sp>
      <p:pic>
        <p:nvPicPr>
          <p:cNvPr id="11" name="Graphic 10" descr="Coins">
            <a:extLst>
              <a:ext uri="{FF2B5EF4-FFF2-40B4-BE49-F238E27FC236}">
                <a16:creationId xmlns:a16="http://schemas.microsoft.com/office/drawing/2014/main" id="{87A37FC8-522B-44FB-B4C1-FA168ADF3D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9915" y="2508263"/>
            <a:ext cx="823733" cy="823733"/>
          </a:xfrm>
          <a:prstGeom prst="rect">
            <a:avLst/>
          </a:prstGeom>
        </p:spPr>
      </p:pic>
      <p:sp>
        <p:nvSpPr>
          <p:cNvPr id="12" name="Rectangle 11">
            <a:extLst>
              <a:ext uri="{FF2B5EF4-FFF2-40B4-BE49-F238E27FC236}">
                <a16:creationId xmlns:a16="http://schemas.microsoft.com/office/drawing/2014/main" id="{EC6D801A-A532-4C99-9E0F-5E6094E1DDFB}"/>
              </a:ext>
            </a:extLst>
          </p:cNvPr>
          <p:cNvSpPr/>
          <p:nvPr/>
        </p:nvSpPr>
        <p:spPr>
          <a:xfrm>
            <a:off x="236742" y="2438022"/>
            <a:ext cx="2222958" cy="275737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dirty="0">
                <a:solidFill>
                  <a:schemeClr val="tx1"/>
                </a:solidFill>
              </a:rPr>
              <a:t>Reach vulnerable groups who may need information about local branch opening hours, support with online banking/signpost telephone support</a:t>
            </a:r>
          </a:p>
        </p:txBody>
      </p:sp>
      <p:pic>
        <p:nvPicPr>
          <p:cNvPr id="14" name="Graphic 13" descr="Universal Access">
            <a:extLst>
              <a:ext uri="{FF2B5EF4-FFF2-40B4-BE49-F238E27FC236}">
                <a16:creationId xmlns:a16="http://schemas.microsoft.com/office/drawing/2014/main" id="{44632563-DE29-4042-8F90-EA3642E5E3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2688" y="2372725"/>
            <a:ext cx="824209" cy="824209"/>
          </a:xfrm>
          <a:prstGeom prst="rect">
            <a:avLst/>
          </a:prstGeom>
        </p:spPr>
      </p:pic>
      <p:sp>
        <p:nvSpPr>
          <p:cNvPr id="15" name="Rectangle 14">
            <a:extLst>
              <a:ext uri="{FF2B5EF4-FFF2-40B4-BE49-F238E27FC236}">
                <a16:creationId xmlns:a16="http://schemas.microsoft.com/office/drawing/2014/main" id="{BF002728-881D-4850-B12F-0AF9D9E87EE5}"/>
              </a:ext>
            </a:extLst>
          </p:cNvPr>
          <p:cNvSpPr/>
          <p:nvPr/>
        </p:nvSpPr>
        <p:spPr>
          <a:xfrm>
            <a:off x="7409186" y="2462327"/>
            <a:ext cx="2222958" cy="2757373"/>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dirty="0">
                <a:solidFill>
                  <a:schemeClr val="tx1"/>
                </a:solidFill>
              </a:rPr>
              <a:t>Serve as a brand reminder in the home which people will refer to again and again</a:t>
            </a:r>
          </a:p>
          <a:p>
            <a:pPr algn="ctr"/>
            <a:endParaRPr lang="en-GB" sz="1600" dirty="0">
              <a:solidFill>
                <a:schemeClr val="tx1"/>
              </a:solidFill>
            </a:endParaRPr>
          </a:p>
          <a:p>
            <a:pPr algn="ctr"/>
            <a:endParaRPr lang="en-GB" sz="1600" dirty="0">
              <a:solidFill>
                <a:schemeClr val="tx1"/>
              </a:solidFill>
            </a:endParaRPr>
          </a:p>
        </p:txBody>
      </p:sp>
      <p:pic>
        <p:nvPicPr>
          <p:cNvPr id="3074" name="Picture 2" descr="Twitter icon">
            <a:extLst>
              <a:ext uri="{FF2B5EF4-FFF2-40B4-BE49-F238E27FC236}">
                <a16:creationId xmlns:a16="http://schemas.microsoft.com/office/drawing/2014/main" id="{67F21824-F735-41BB-B9CE-FD187A92EB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2565" y="2508263"/>
            <a:ext cx="1041657" cy="1041657"/>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Pin">
            <a:extLst>
              <a:ext uri="{FF2B5EF4-FFF2-40B4-BE49-F238E27FC236}">
                <a16:creationId xmlns:a16="http://schemas.microsoft.com/office/drawing/2014/main" id="{9A75565B-EA9D-49CD-B0F8-5F6507C377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77813" y="2579745"/>
            <a:ext cx="680771" cy="680771"/>
          </a:xfrm>
          <a:prstGeom prst="rect">
            <a:avLst/>
          </a:prstGeom>
        </p:spPr>
      </p:pic>
      <p:sp>
        <p:nvSpPr>
          <p:cNvPr id="24" name="Rectangle 23">
            <a:extLst>
              <a:ext uri="{FF2B5EF4-FFF2-40B4-BE49-F238E27FC236}">
                <a16:creationId xmlns:a16="http://schemas.microsoft.com/office/drawing/2014/main" id="{49F09983-7C7F-4CC2-9543-AE141B7C132E}"/>
              </a:ext>
            </a:extLst>
          </p:cNvPr>
          <p:cNvSpPr/>
          <p:nvPr/>
        </p:nvSpPr>
        <p:spPr>
          <a:xfrm>
            <a:off x="5003252" y="2438021"/>
            <a:ext cx="2222958" cy="2757373"/>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dirty="0">
                <a:solidFill>
                  <a:schemeClr val="tx1"/>
                </a:solidFill>
              </a:rPr>
              <a:t>Support with debt management </a:t>
            </a:r>
          </a:p>
          <a:p>
            <a:pPr algn="ctr"/>
            <a:endParaRPr lang="en-GB" sz="1600" dirty="0">
              <a:solidFill>
                <a:schemeClr val="tx1"/>
              </a:solidFill>
            </a:endParaRPr>
          </a:p>
          <a:p>
            <a:pPr algn="ctr"/>
            <a:endParaRPr lang="en-GB" sz="1600" dirty="0">
              <a:solidFill>
                <a:schemeClr val="tx1"/>
              </a:solidFill>
            </a:endParaRPr>
          </a:p>
          <a:p>
            <a:pPr algn="ctr"/>
            <a:endParaRPr lang="en-GB" sz="1600" dirty="0">
              <a:solidFill>
                <a:schemeClr val="tx1"/>
              </a:solidFill>
            </a:endParaRPr>
          </a:p>
          <a:p>
            <a:pPr algn="ctr"/>
            <a:endParaRPr lang="en-GB" dirty="0">
              <a:solidFill>
                <a:schemeClr val="tx1"/>
              </a:solidFill>
            </a:endParaRPr>
          </a:p>
        </p:txBody>
      </p:sp>
      <p:pic>
        <p:nvPicPr>
          <p:cNvPr id="27" name="Graphic 26" descr="Cheers">
            <a:extLst>
              <a:ext uri="{FF2B5EF4-FFF2-40B4-BE49-F238E27FC236}">
                <a16:creationId xmlns:a16="http://schemas.microsoft.com/office/drawing/2014/main" id="{2FFB2E4A-D5D0-4142-81A3-E168888544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02864" y="2570159"/>
            <a:ext cx="823733" cy="823733"/>
          </a:xfrm>
          <a:prstGeom prst="rect">
            <a:avLst/>
          </a:prstGeom>
        </p:spPr>
      </p:pic>
      <p:sp>
        <p:nvSpPr>
          <p:cNvPr id="30" name="Rectangle 29">
            <a:extLst>
              <a:ext uri="{FF2B5EF4-FFF2-40B4-BE49-F238E27FC236}">
                <a16:creationId xmlns:a16="http://schemas.microsoft.com/office/drawing/2014/main" id="{C1C1DAF8-4FB7-4B23-B0B9-2BB7124098DD}"/>
              </a:ext>
            </a:extLst>
          </p:cNvPr>
          <p:cNvSpPr/>
          <p:nvPr/>
        </p:nvSpPr>
        <p:spPr>
          <a:xfrm>
            <a:off x="9767585" y="2462327"/>
            <a:ext cx="2222958" cy="275737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dirty="0">
                <a:solidFill>
                  <a:schemeClr val="tx1"/>
                </a:solidFill>
              </a:rPr>
              <a:t>Promote online and trusted social media channels</a:t>
            </a:r>
          </a:p>
          <a:p>
            <a:pPr algn="ctr"/>
            <a:endParaRPr lang="en-GB" sz="1600" dirty="0">
              <a:solidFill>
                <a:schemeClr val="tx1"/>
              </a:solidFill>
            </a:endParaRPr>
          </a:p>
          <a:p>
            <a:pPr algn="ctr"/>
            <a:endParaRPr lang="en-GB" sz="1600" dirty="0">
              <a:solidFill>
                <a:schemeClr val="tx1"/>
              </a:solidFill>
            </a:endParaRPr>
          </a:p>
          <a:p>
            <a:pPr algn="ctr"/>
            <a:endParaRPr lang="en-GB" sz="1600" dirty="0">
              <a:solidFill>
                <a:schemeClr val="tx1"/>
              </a:solidFill>
            </a:endParaRPr>
          </a:p>
        </p:txBody>
      </p:sp>
      <p:sp>
        <p:nvSpPr>
          <p:cNvPr id="4" name="TextBox 3">
            <a:extLst>
              <a:ext uri="{FF2B5EF4-FFF2-40B4-BE49-F238E27FC236}">
                <a16:creationId xmlns:a16="http://schemas.microsoft.com/office/drawing/2014/main" id="{F24B2D58-8E75-4D8D-8CB0-936DF58BB14F}"/>
              </a:ext>
            </a:extLst>
          </p:cNvPr>
          <p:cNvSpPr txBox="1"/>
          <p:nvPr/>
        </p:nvSpPr>
        <p:spPr>
          <a:xfrm>
            <a:off x="351430" y="5757591"/>
            <a:ext cx="11237480" cy="338554"/>
          </a:xfrm>
          <a:prstGeom prst="rect">
            <a:avLst/>
          </a:prstGeom>
          <a:noFill/>
        </p:spPr>
        <p:txBody>
          <a:bodyPr wrap="square" rtlCol="0">
            <a:spAutoFit/>
          </a:bodyPr>
          <a:lstStyle/>
          <a:p>
            <a:pPr algn="ctr"/>
            <a:r>
              <a:rPr lang="en-GB" sz="1600" dirty="0"/>
              <a:t>A mailing can serve as a positive brand piece to demonstrate what banks are doing to help people in the community</a:t>
            </a:r>
          </a:p>
        </p:txBody>
      </p:sp>
    </p:spTree>
    <p:extLst>
      <p:ext uri="{BB962C8B-B14F-4D97-AF65-F5344CB8AC3E}">
        <p14:creationId xmlns:p14="http://schemas.microsoft.com/office/powerpoint/2010/main" val="1614461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1408DE-13D0-4861-B1FF-A5CDAAD975F8}"/>
              </a:ext>
            </a:extLst>
          </p:cNvPr>
          <p:cNvSpPr>
            <a:spLocks noGrp="1"/>
          </p:cNvSpPr>
          <p:nvPr>
            <p:ph type="body" sz="quarter" idx="10"/>
          </p:nvPr>
        </p:nvSpPr>
        <p:spPr>
          <a:xfrm>
            <a:off x="864000" y="3916800"/>
            <a:ext cx="7098900" cy="2065950"/>
          </a:xfrm>
        </p:spPr>
        <p:txBody>
          <a:bodyPr/>
          <a:lstStyle/>
          <a:p>
            <a:endParaRPr lang="en-GB" dirty="0"/>
          </a:p>
          <a:p>
            <a:endParaRPr lang="en-GB" dirty="0"/>
          </a:p>
          <a:p>
            <a:endParaRPr lang="en-GB" dirty="0"/>
          </a:p>
          <a:p>
            <a:r>
              <a:rPr lang="en-GB" dirty="0"/>
              <a:t>Looking ahead to</a:t>
            </a:r>
          </a:p>
          <a:p>
            <a:r>
              <a:rPr lang="en-GB" dirty="0"/>
              <a:t>Better times… mail will continue to support brands as they move forward</a:t>
            </a:r>
          </a:p>
        </p:txBody>
      </p:sp>
    </p:spTree>
    <p:extLst>
      <p:ext uri="{BB962C8B-B14F-4D97-AF65-F5344CB8AC3E}">
        <p14:creationId xmlns:p14="http://schemas.microsoft.com/office/powerpoint/2010/main" val="738730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2158-9050-4DBD-ABDF-5D8398247706}"/>
              </a:ext>
            </a:extLst>
          </p:cNvPr>
          <p:cNvSpPr>
            <a:spLocks noGrp="1"/>
          </p:cNvSpPr>
          <p:nvPr>
            <p:ph type="title"/>
          </p:nvPr>
        </p:nvSpPr>
        <p:spPr>
          <a:xfrm>
            <a:off x="407231" y="371601"/>
            <a:ext cx="11377537" cy="579160"/>
          </a:xfrm>
        </p:spPr>
        <p:txBody>
          <a:bodyPr/>
          <a:lstStyle/>
          <a:p>
            <a:r>
              <a:rPr lang="en-GB" dirty="0"/>
              <a:t>covid-19 will create different banking behaviours and needs</a:t>
            </a:r>
          </a:p>
        </p:txBody>
      </p:sp>
      <p:sp>
        <p:nvSpPr>
          <p:cNvPr id="3" name="Slide Number Placeholder 2">
            <a:extLst>
              <a:ext uri="{FF2B5EF4-FFF2-40B4-BE49-F238E27FC236}">
                <a16:creationId xmlns:a16="http://schemas.microsoft.com/office/drawing/2014/main" id="{E26806F8-1196-443E-98EE-5F48F6CC989C}"/>
              </a:ext>
            </a:extLst>
          </p:cNvPr>
          <p:cNvSpPr>
            <a:spLocks noGrp="1"/>
          </p:cNvSpPr>
          <p:nvPr>
            <p:ph type="sldNum" sz="quarter" idx="10"/>
          </p:nvPr>
        </p:nvSpPr>
        <p:spPr/>
        <p:txBody>
          <a:bodyPr/>
          <a:lstStyle/>
          <a:p>
            <a:fld id="{887360FE-02F5-4392-9C12-7D03F05745BB}" type="slidenum">
              <a:rPr lang="en-GB" smtClean="0"/>
              <a:pPr/>
              <a:t>23</a:t>
            </a:fld>
            <a:endParaRPr lang="en-GB" dirty="0"/>
          </a:p>
        </p:txBody>
      </p:sp>
      <p:graphicFrame>
        <p:nvGraphicFramePr>
          <p:cNvPr id="5" name="Diagram 4">
            <a:extLst>
              <a:ext uri="{FF2B5EF4-FFF2-40B4-BE49-F238E27FC236}">
                <a16:creationId xmlns:a16="http://schemas.microsoft.com/office/drawing/2014/main" id="{C084F324-642F-4421-A8C6-C222CB9B6A54}"/>
              </a:ext>
            </a:extLst>
          </p:cNvPr>
          <p:cNvGraphicFramePr/>
          <p:nvPr>
            <p:extLst>
              <p:ext uri="{D42A27DB-BD31-4B8C-83A1-F6EECF244321}">
                <p14:modId xmlns:p14="http://schemas.microsoft.com/office/powerpoint/2010/main" val="4006513284"/>
              </p:ext>
            </p:extLst>
          </p:nvPr>
        </p:nvGraphicFramePr>
        <p:xfrm>
          <a:off x="311538" y="1749056"/>
          <a:ext cx="11473230" cy="3359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1397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48F8-4195-49DB-99B4-AB4165C31361}"/>
              </a:ext>
            </a:extLst>
          </p:cNvPr>
          <p:cNvSpPr>
            <a:spLocks noGrp="1"/>
          </p:cNvSpPr>
          <p:nvPr>
            <p:ph type="title"/>
          </p:nvPr>
        </p:nvSpPr>
        <p:spPr>
          <a:xfrm>
            <a:off x="486000" y="324211"/>
            <a:ext cx="11486260" cy="475686"/>
          </a:xfrm>
        </p:spPr>
        <p:txBody>
          <a:bodyPr/>
          <a:lstStyle/>
          <a:p>
            <a:r>
              <a:rPr lang="en-GB" dirty="0"/>
              <a:t>Mail can reignite the relationship and actively drive customer behaviour…</a:t>
            </a:r>
          </a:p>
        </p:txBody>
      </p:sp>
      <p:sp>
        <p:nvSpPr>
          <p:cNvPr id="3" name="Slide Number Placeholder 2">
            <a:extLst>
              <a:ext uri="{FF2B5EF4-FFF2-40B4-BE49-F238E27FC236}">
                <a16:creationId xmlns:a16="http://schemas.microsoft.com/office/drawing/2014/main" id="{3A5C7958-7670-47D7-A938-A595C023F126}"/>
              </a:ext>
            </a:extLst>
          </p:cNvPr>
          <p:cNvSpPr>
            <a:spLocks noGrp="1"/>
          </p:cNvSpPr>
          <p:nvPr>
            <p:ph type="sldNum" sz="quarter" idx="10"/>
          </p:nvPr>
        </p:nvSpPr>
        <p:spPr/>
        <p:txBody>
          <a:bodyPr/>
          <a:lstStyle/>
          <a:p>
            <a:fld id="{887360FE-02F5-4392-9C12-7D03F05745BB}" type="slidenum">
              <a:rPr lang="en-GB" smtClean="0"/>
              <a:pPr/>
              <a:t>24</a:t>
            </a:fld>
            <a:endParaRPr lang="en-GB" dirty="0"/>
          </a:p>
        </p:txBody>
      </p:sp>
      <p:pic>
        <p:nvPicPr>
          <p:cNvPr id="6" name="Picture 2">
            <a:extLst>
              <a:ext uri="{FF2B5EF4-FFF2-40B4-BE49-F238E27FC236}">
                <a16:creationId xmlns:a16="http://schemas.microsoft.com/office/drawing/2014/main" id="{F6B2771B-D965-4AB7-9745-7CCE567D7EA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6000" y="1914054"/>
            <a:ext cx="3215667" cy="456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9ABA8104-0CF7-4F94-A7A5-05C7785A0079}"/>
              </a:ext>
            </a:extLst>
          </p:cNvPr>
          <p:cNvSpPr txBox="1"/>
          <p:nvPr/>
        </p:nvSpPr>
        <p:spPr>
          <a:xfrm>
            <a:off x="3913474" y="2410332"/>
            <a:ext cx="2421225" cy="230832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First Direct are not selling anything here - they are merely thanking customers for banking for them.</a:t>
            </a: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A really nice touch to support brand and relationship building.</a:t>
            </a:r>
          </a:p>
        </p:txBody>
      </p:sp>
      <p:pic>
        <p:nvPicPr>
          <p:cNvPr id="8" name="Picture 4" descr="http://ukmedia2.ebiquitymedia.com/?E8F9932389C98A5D103EE3AB46F343D14B7056730FCD09C46D726D00D06BB9A0DFB0BA39043218E3C8780F5CB236C9784464FE4857A177BADAD76E6C83A2B6F46B73DF425B36D7D3/N">
            <a:extLst>
              <a:ext uri="{FF2B5EF4-FFF2-40B4-BE49-F238E27FC236}">
                <a16:creationId xmlns:a16="http://schemas.microsoft.com/office/drawing/2014/main" id="{59B110EA-62EF-4E69-B7D2-201EBB62D3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46506" y="1878285"/>
            <a:ext cx="2583876" cy="33016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A33274D-0EA4-4D8A-9953-76F202DFE8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43733" y="1878285"/>
            <a:ext cx="2583876" cy="151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62C69ED0-48A5-430A-B3CA-98EE5F5CEF8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12002" y="3597269"/>
            <a:ext cx="1597760" cy="2064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009D8298-955A-4ECA-9665-9C917448F811}"/>
              </a:ext>
            </a:extLst>
          </p:cNvPr>
          <p:cNvSpPr txBox="1"/>
          <p:nvPr/>
        </p:nvSpPr>
        <p:spPr>
          <a:xfrm>
            <a:off x="6273907" y="5379756"/>
            <a:ext cx="3398904" cy="1323439"/>
          </a:xfrm>
          <a:prstGeom prst="rect">
            <a:avLst/>
          </a:prstGeom>
          <a:noFill/>
        </p:spPr>
        <p:txBody>
          <a:bodyPr wrap="square" rtlCol="0">
            <a:spAutoFit/>
          </a:bodyPr>
          <a:lstStyle/>
          <a:p>
            <a:pPr algn="ctr"/>
            <a:r>
              <a:rPr lang="en-GB" sz="1600" dirty="0"/>
              <a:t>Lloyds remind customers of the benefits of Club Lloyds. </a:t>
            </a:r>
            <a:br>
              <a:rPr lang="en-GB" sz="1600" dirty="0"/>
            </a:br>
            <a:r>
              <a:rPr lang="en-GB" sz="1600" dirty="0"/>
              <a:t>Membership schemes may change as banks prioritise financial recovery over reward</a:t>
            </a:r>
          </a:p>
        </p:txBody>
      </p:sp>
    </p:spTree>
    <p:extLst>
      <p:ext uri="{BB962C8B-B14F-4D97-AF65-F5344CB8AC3E}">
        <p14:creationId xmlns:p14="http://schemas.microsoft.com/office/powerpoint/2010/main" val="418514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48F8-4195-49DB-99B4-AB4165C31361}"/>
              </a:ext>
            </a:extLst>
          </p:cNvPr>
          <p:cNvSpPr>
            <a:spLocks noGrp="1"/>
          </p:cNvSpPr>
          <p:nvPr>
            <p:ph type="title"/>
          </p:nvPr>
        </p:nvSpPr>
        <p:spPr>
          <a:xfrm>
            <a:off x="486000" y="414000"/>
            <a:ext cx="11486260" cy="475686"/>
          </a:xfrm>
        </p:spPr>
        <p:txBody>
          <a:bodyPr/>
          <a:lstStyle/>
          <a:p>
            <a:r>
              <a:rPr lang="en-GB" dirty="0"/>
              <a:t>Support with targeted and relevant services and products</a:t>
            </a:r>
          </a:p>
        </p:txBody>
      </p:sp>
      <p:sp>
        <p:nvSpPr>
          <p:cNvPr id="3" name="Slide Number Placeholder 2">
            <a:extLst>
              <a:ext uri="{FF2B5EF4-FFF2-40B4-BE49-F238E27FC236}">
                <a16:creationId xmlns:a16="http://schemas.microsoft.com/office/drawing/2014/main" id="{3A5C7958-7670-47D7-A938-A595C023F126}"/>
              </a:ext>
            </a:extLst>
          </p:cNvPr>
          <p:cNvSpPr>
            <a:spLocks noGrp="1"/>
          </p:cNvSpPr>
          <p:nvPr>
            <p:ph type="sldNum" sz="quarter" idx="10"/>
          </p:nvPr>
        </p:nvSpPr>
        <p:spPr/>
        <p:txBody>
          <a:bodyPr/>
          <a:lstStyle/>
          <a:p>
            <a:fld id="{887360FE-02F5-4392-9C12-7D03F05745BB}" type="slidenum">
              <a:rPr lang="en-GB" smtClean="0"/>
              <a:pPr/>
              <a:t>25</a:t>
            </a:fld>
            <a:endParaRPr lang="en-GB" dirty="0"/>
          </a:p>
        </p:txBody>
      </p:sp>
      <p:pic>
        <p:nvPicPr>
          <p:cNvPr id="4" name="Picture 3">
            <a:extLst>
              <a:ext uri="{FF2B5EF4-FFF2-40B4-BE49-F238E27FC236}">
                <a16:creationId xmlns:a16="http://schemas.microsoft.com/office/drawing/2014/main" id="{6C0B811D-EA7B-4B82-9820-92CC35CE614C}"/>
              </a:ext>
            </a:extLst>
          </p:cNvPr>
          <p:cNvPicPr>
            <a:picLocks noChangeAspect="1"/>
          </p:cNvPicPr>
          <p:nvPr/>
        </p:nvPicPr>
        <p:blipFill>
          <a:blip r:embed="rId2"/>
          <a:stretch>
            <a:fillRect/>
          </a:stretch>
        </p:blipFill>
        <p:spPr>
          <a:xfrm>
            <a:off x="7934442" y="1756814"/>
            <a:ext cx="3312541" cy="4699000"/>
          </a:xfrm>
          <a:prstGeom prst="rect">
            <a:avLst/>
          </a:prstGeom>
        </p:spPr>
      </p:pic>
      <p:pic>
        <p:nvPicPr>
          <p:cNvPr id="1026" name="Picture 2" descr="http://ukmedia2.ebiquitymedia.com/?4F5D36F3605CD2AABF214C6C0980D8565EB5C925FFDD462C3DD2EB1AB3344EA786CE509144A3DFCADF8ADB6FFB74100578E16FCA8F90FDC23150FF9B101A264E75C58AD210129B67/N">
            <a:extLst>
              <a:ext uri="{FF2B5EF4-FFF2-40B4-BE49-F238E27FC236}">
                <a16:creationId xmlns:a16="http://schemas.microsoft.com/office/drawing/2014/main" id="{CDDB84E0-5F0A-417B-9E6E-C842BE532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691" y="1756814"/>
            <a:ext cx="3359150" cy="46871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8788B41-2952-4D8D-8841-62F74E8EE12A}"/>
              </a:ext>
            </a:extLst>
          </p:cNvPr>
          <p:cNvPicPr>
            <a:picLocks noChangeAspect="1"/>
          </p:cNvPicPr>
          <p:nvPr/>
        </p:nvPicPr>
        <p:blipFill>
          <a:blip r:embed="rId4"/>
          <a:stretch>
            <a:fillRect/>
          </a:stretch>
        </p:blipFill>
        <p:spPr>
          <a:xfrm>
            <a:off x="515696" y="1756814"/>
            <a:ext cx="3222777" cy="4687186"/>
          </a:xfrm>
          <a:prstGeom prst="rect">
            <a:avLst/>
          </a:prstGeom>
        </p:spPr>
      </p:pic>
    </p:spTree>
    <p:extLst>
      <p:ext uri="{BB962C8B-B14F-4D97-AF65-F5344CB8AC3E}">
        <p14:creationId xmlns:p14="http://schemas.microsoft.com/office/powerpoint/2010/main" val="539413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4A1A12-F04F-4FE4-9D61-DE71415CD677}"/>
              </a:ext>
            </a:extLst>
          </p:cNvPr>
          <p:cNvPicPr>
            <a:picLocks noChangeAspect="1"/>
          </p:cNvPicPr>
          <p:nvPr/>
        </p:nvPicPr>
        <p:blipFill>
          <a:blip r:embed="rId2"/>
          <a:stretch>
            <a:fillRect/>
          </a:stretch>
        </p:blipFill>
        <p:spPr>
          <a:xfrm>
            <a:off x="0" y="0"/>
            <a:ext cx="12192000" cy="8100164"/>
          </a:xfrm>
          <a:prstGeom prst="rect">
            <a:avLst/>
          </a:prstGeom>
        </p:spPr>
      </p:pic>
      <p:sp>
        <p:nvSpPr>
          <p:cNvPr id="2" name="Title 1">
            <a:extLst>
              <a:ext uri="{FF2B5EF4-FFF2-40B4-BE49-F238E27FC236}">
                <a16:creationId xmlns:a16="http://schemas.microsoft.com/office/drawing/2014/main" id="{25B3B49F-8740-433A-AB8E-C3E7449C9841}"/>
              </a:ext>
            </a:extLst>
          </p:cNvPr>
          <p:cNvSpPr>
            <a:spLocks noGrp="1"/>
          </p:cNvSpPr>
          <p:nvPr>
            <p:ph type="title"/>
          </p:nvPr>
        </p:nvSpPr>
        <p:spPr>
          <a:xfrm>
            <a:off x="355493" y="330209"/>
            <a:ext cx="11674926" cy="425533"/>
          </a:xfrm>
        </p:spPr>
        <p:txBody>
          <a:bodyPr/>
          <a:lstStyle/>
          <a:p>
            <a:r>
              <a:rPr lang="en-GB" dirty="0">
                <a:solidFill>
                  <a:schemeClr val="bg1"/>
                </a:solidFill>
              </a:rPr>
              <a:t>Programmatic mail can offer somewhere new: re-engage customers as it did for just eat</a:t>
            </a:r>
          </a:p>
        </p:txBody>
      </p:sp>
      <p:sp>
        <p:nvSpPr>
          <p:cNvPr id="3" name="Slide Number Placeholder 2">
            <a:extLst>
              <a:ext uri="{FF2B5EF4-FFF2-40B4-BE49-F238E27FC236}">
                <a16:creationId xmlns:a16="http://schemas.microsoft.com/office/drawing/2014/main" id="{58FBB876-1343-4D43-ACED-04F5C54E5B09}"/>
              </a:ext>
            </a:extLst>
          </p:cNvPr>
          <p:cNvSpPr>
            <a:spLocks noGrp="1"/>
          </p:cNvSpPr>
          <p:nvPr>
            <p:ph type="sldNum" sz="quarter" idx="10"/>
          </p:nvPr>
        </p:nvSpPr>
        <p:spPr/>
        <p:txBody>
          <a:bodyPr/>
          <a:lstStyle/>
          <a:p>
            <a:fld id="{887360FE-02F5-4392-9C12-7D03F05745BB}" type="slidenum">
              <a:rPr lang="en-GB" smtClean="0"/>
              <a:pPr/>
              <a:t>26</a:t>
            </a:fld>
            <a:endParaRPr lang="en-GB" dirty="0"/>
          </a:p>
        </p:txBody>
      </p:sp>
      <p:pic>
        <p:nvPicPr>
          <p:cNvPr id="6" name="Picture 5">
            <a:extLst>
              <a:ext uri="{FF2B5EF4-FFF2-40B4-BE49-F238E27FC236}">
                <a16:creationId xmlns:a16="http://schemas.microsoft.com/office/drawing/2014/main" id="{DDEFEBEB-A364-412F-98E7-0CE90EFA3B92}"/>
              </a:ext>
            </a:extLst>
          </p:cNvPr>
          <p:cNvPicPr>
            <a:picLocks noChangeAspect="1"/>
          </p:cNvPicPr>
          <p:nvPr/>
        </p:nvPicPr>
        <p:blipFill>
          <a:blip r:embed="rId3"/>
          <a:stretch>
            <a:fillRect/>
          </a:stretch>
        </p:blipFill>
        <p:spPr>
          <a:xfrm rot="660000">
            <a:off x="8766716" y="2580618"/>
            <a:ext cx="2577432" cy="3694670"/>
          </a:xfrm>
          <a:prstGeom prst="rect">
            <a:avLst/>
          </a:prstGeom>
        </p:spPr>
      </p:pic>
      <p:sp>
        <p:nvSpPr>
          <p:cNvPr id="7" name="TextBox 6">
            <a:extLst>
              <a:ext uri="{FF2B5EF4-FFF2-40B4-BE49-F238E27FC236}">
                <a16:creationId xmlns:a16="http://schemas.microsoft.com/office/drawing/2014/main" id="{BB343738-D17B-4D8D-8F8D-1B35DEAEAEBC}"/>
              </a:ext>
            </a:extLst>
          </p:cNvPr>
          <p:cNvSpPr txBox="1"/>
          <p:nvPr/>
        </p:nvSpPr>
        <p:spPr>
          <a:xfrm>
            <a:off x="278374" y="6664304"/>
            <a:ext cx="5691883" cy="261610"/>
          </a:xfrm>
          <a:prstGeom prst="rect">
            <a:avLst/>
          </a:prstGeom>
          <a:noFill/>
        </p:spPr>
        <p:txBody>
          <a:bodyPr wrap="square" rtlCol="0">
            <a:spAutoFit/>
          </a:bodyPr>
          <a:lstStyle/>
          <a:p>
            <a:r>
              <a:rPr lang="en-GB" sz="1100" dirty="0">
                <a:solidFill>
                  <a:schemeClr val="bg1"/>
                </a:solidFill>
              </a:rPr>
              <a:t>Source: Paperplanes UK</a:t>
            </a:r>
          </a:p>
        </p:txBody>
      </p:sp>
      <p:sp>
        <p:nvSpPr>
          <p:cNvPr id="10" name="Oval 9">
            <a:extLst>
              <a:ext uri="{FF2B5EF4-FFF2-40B4-BE49-F238E27FC236}">
                <a16:creationId xmlns:a16="http://schemas.microsoft.com/office/drawing/2014/main" id="{4DE7040C-6C03-49C3-8E05-8F2B8CFA3EBA}"/>
              </a:ext>
            </a:extLst>
          </p:cNvPr>
          <p:cNvSpPr/>
          <p:nvPr/>
        </p:nvSpPr>
        <p:spPr>
          <a:xfrm>
            <a:off x="486000" y="1717589"/>
            <a:ext cx="2384854" cy="23848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t>x10</a:t>
            </a:r>
          </a:p>
          <a:p>
            <a:pPr algn="ctr"/>
            <a:r>
              <a:rPr lang="en-GB" sz="1600" b="1" dirty="0"/>
              <a:t>Higher Conversion Rate</a:t>
            </a:r>
          </a:p>
          <a:p>
            <a:pPr algn="ctr"/>
            <a:r>
              <a:rPr lang="en-US" sz="1400" dirty="0"/>
              <a:t>vs digital channels</a:t>
            </a:r>
            <a:endParaRPr lang="en-GB" sz="1400" dirty="0"/>
          </a:p>
        </p:txBody>
      </p:sp>
    </p:spTree>
    <p:extLst>
      <p:ext uri="{BB962C8B-B14F-4D97-AF65-F5344CB8AC3E}">
        <p14:creationId xmlns:p14="http://schemas.microsoft.com/office/powerpoint/2010/main" val="1339595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526BC-19AE-4726-8A26-F6D98F501DFF}"/>
              </a:ext>
            </a:extLst>
          </p:cNvPr>
          <p:cNvSpPr>
            <a:spLocks noGrp="1"/>
          </p:cNvSpPr>
          <p:nvPr>
            <p:ph type="title"/>
          </p:nvPr>
        </p:nvSpPr>
        <p:spPr>
          <a:xfrm>
            <a:off x="485999" y="383581"/>
            <a:ext cx="11588487" cy="475686"/>
          </a:xfrm>
        </p:spPr>
        <p:txBody>
          <a:bodyPr/>
          <a:lstStyle/>
          <a:p>
            <a:r>
              <a:rPr lang="en-GB" dirty="0" err="1"/>
              <a:t>Qr</a:t>
            </a:r>
            <a:r>
              <a:rPr lang="en-GB" dirty="0"/>
              <a:t> codes drive a variety of online ACTIVATIONS</a:t>
            </a:r>
          </a:p>
        </p:txBody>
      </p:sp>
      <p:sp>
        <p:nvSpPr>
          <p:cNvPr id="3" name="Slide Number Placeholder 2">
            <a:extLst>
              <a:ext uri="{FF2B5EF4-FFF2-40B4-BE49-F238E27FC236}">
                <a16:creationId xmlns:a16="http://schemas.microsoft.com/office/drawing/2014/main" id="{D36C34B9-6340-4D0D-93B7-E1CCFDAFE70F}"/>
              </a:ext>
            </a:extLst>
          </p:cNvPr>
          <p:cNvSpPr>
            <a:spLocks noGrp="1"/>
          </p:cNvSpPr>
          <p:nvPr>
            <p:ph type="sldNum" sz="quarter" idx="10"/>
          </p:nvPr>
        </p:nvSpPr>
        <p:spPr/>
        <p:txBody>
          <a:bodyPr/>
          <a:lstStyle/>
          <a:p>
            <a:fld id="{887360FE-02F5-4392-9C12-7D03F05745BB}" type="slidenum">
              <a:rPr lang="en-GB" smtClean="0"/>
              <a:pPr/>
              <a:t>27</a:t>
            </a:fld>
            <a:endParaRPr lang="en-GB" dirty="0"/>
          </a:p>
        </p:txBody>
      </p:sp>
      <p:sp>
        <p:nvSpPr>
          <p:cNvPr id="5" name="Text Placeholder 4">
            <a:extLst>
              <a:ext uri="{FF2B5EF4-FFF2-40B4-BE49-F238E27FC236}">
                <a16:creationId xmlns:a16="http://schemas.microsoft.com/office/drawing/2014/main" id="{B5C944E9-0C42-4556-9033-E4EEA773BF5B}"/>
              </a:ext>
            </a:extLst>
          </p:cNvPr>
          <p:cNvSpPr>
            <a:spLocks noGrp="1"/>
          </p:cNvSpPr>
          <p:nvPr>
            <p:ph type="body" sz="quarter" idx="12"/>
          </p:nvPr>
        </p:nvSpPr>
        <p:spPr>
          <a:xfrm>
            <a:off x="486000" y="1800000"/>
            <a:ext cx="3115809" cy="4644000"/>
          </a:xfrm>
        </p:spPr>
        <p:txBody>
          <a:bodyPr/>
          <a:lstStyle/>
          <a:p>
            <a:pPr marL="0" indent="0" algn="ctr">
              <a:buNone/>
            </a:pPr>
            <a:r>
              <a:rPr lang="en-GB" sz="1400" b="1" dirty="0"/>
              <a:t>Letters &amp; Mailings</a:t>
            </a:r>
          </a:p>
          <a:p>
            <a:pPr marL="0" indent="0" algn="ctr">
              <a:buNone/>
            </a:pPr>
            <a:r>
              <a:rPr lang="en-GB" sz="1400" b="1" dirty="0"/>
              <a:t>Statements</a:t>
            </a:r>
          </a:p>
          <a:p>
            <a:pPr marL="0" indent="0" algn="ctr">
              <a:buNone/>
            </a:pPr>
            <a:r>
              <a:rPr lang="en-GB" sz="1400" b="1" dirty="0"/>
              <a:t>Postcards</a:t>
            </a:r>
          </a:p>
          <a:p>
            <a:pPr marL="0" indent="0" algn="ctr">
              <a:buNone/>
            </a:pPr>
            <a:r>
              <a:rPr lang="en-GB" sz="1400" b="1" dirty="0"/>
              <a:t>Door Drops / Leaflets / Flyers</a:t>
            </a:r>
          </a:p>
          <a:p>
            <a:pPr marL="0" indent="0" algn="ctr">
              <a:buNone/>
            </a:pPr>
            <a:r>
              <a:rPr lang="en-GB" sz="1400" b="1" dirty="0"/>
              <a:t>Brochures &amp; Catalogues</a:t>
            </a:r>
          </a:p>
          <a:p>
            <a:pPr marL="0" indent="0" algn="ctr">
              <a:buNone/>
            </a:pPr>
            <a:r>
              <a:rPr lang="en-GB" sz="1400" b="1" dirty="0"/>
              <a:t>Sample Packs &amp; Packaging</a:t>
            </a:r>
          </a:p>
          <a:p>
            <a:pPr marL="0" indent="0" algn="ctr">
              <a:buNone/>
            </a:pPr>
            <a:r>
              <a:rPr lang="en-GB" sz="1400" b="1" dirty="0"/>
              <a:t>Books &amp; Guides</a:t>
            </a:r>
          </a:p>
          <a:p>
            <a:pPr marL="0" indent="0" algn="ctr">
              <a:buNone/>
            </a:pPr>
            <a:r>
              <a:rPr lang="en-GB" sz="1400" b="1" dirty="0"/>
              <a:t>Posters &amp; Banners</a:t>
            </a:r>
          </a:p>
          <a:p>
            <a:pPr marL="0" indent="0" algn="ctr">
              <a:buNone/>
            </a:pPr>
            <a:r>
              <a:rPr lang="en-GB" sz="1400" b="1" dirty="0"/>
              <a:t>Magazines</a:t>
            </a:r>
          </a:p>
          <a:p>
            <a:pPr marL="0" indent="0" algn="ctr">
              <a:buNone/>
            </a:pPr>
            <a:r>
              <a:rPr lang="en-GB" sz="1400" b="1" dirty="0"/>
              <a:t>Tickets</a:t>
            </a:r>
          </a:p>
          <a:p>
            <a:pPr marL="0" indent="0" algn="ctr">
              <a:buNone/>
            </a:pPr>
            <a:r>
              <a:rPr lang="en-GB" sz="1400" b="1" dirty="0"/>
              <a:t>Business Cards</a:t>
            </a:r>
          </a:p>
        </p:txBody>
      </p:sp>
      <p:pic>
        <p:nvPicPr>
          <p:cNvPr id="10" name="Picture 9">
            <a:extLst>
              <a:ext uri="{FF2B5EF4-FFF2-40B4-BE49-F238E27FC236}">
                <a16:creationId xmlns:a16="http://schemas.microsoft.com/office/drawing/2014/main" id="{30D0CA93-90FC-4421-AF18-E31A050691B3}"/>
              </a:ext>
            </a:extLst>
          </p:cNvPr>
          <p:cNvPicPr>
            <a:picLocks noChangeAspect="1"/>
          </p:cNvPicPr>
          <p:nvPr/>
        </p:nvPicPr>
        <p:blipFill rotWithShape="1">
          <a:blip r:embed="rId2"/>
          <a:srcRect l="18707" t="36854" r="63259" b="41723"/>
          <a:stretch/>
        </p:blipFill>
        <p:spPr>
          <a:xfrm>
            <a:off x="3690446" y="2711306"/>
            <a:ext cx="3002876" cy="2006595"/>
          </a:xfrm>
          <a:prstGeom prst="rect">
            <a:avLst/>
          </a:prstGeom>
        </p:spPr>
      </p:pic>
      <p:pic>
        <p:nvPicPr>
          <p:cNvPr id="12" name="Graphic 11" descr="Map with pin">
            <a:extLst>
              <a:ext uri="{FF2B5EF4-FFF2-40B4-BE49-F238E27FC236}">
                <a16:creationId xmlns:a16="http://schemas.microsoft.com/office/drawing/2014/main" id="{928D4B73-15C0-4A04-A7F2-592C722528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3501" y="2820244"/>
            <a:ext cx="676498" cy="676498"/>
          </a:xfrm>
          <a:prstGeom prst="rect">
            <a:avLst/>
          </a:prstGeom>
        </p:spPr>
      </p:pic>
      <p:pic>
        <p:nvPicPr>
          <p:cNvPr id="14" name="Graphic 13" descr="DJ">
            <a:extLst>
              <a:ext uri="{FF2B5EF4-FFF2-40B4-BE49-F238E27FC236}">
                <a16:creationId xmlns:a16="http://schemas.microsoft.com/office/drawing/2014/main" id="{FB5FB10B-52CF-4B3B-9C06-3F48F09DDE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91345" y="2906550"/>
            <a:ext cx="576410" cy="576410"/>
          </a:xfrm>
          <a:prstGeom prst="rect">
            <a:avLst/>
          </a:prstGeom>
        </p:spPr>
      </p:pic>
      <p:pic>
        <p:nvPicPr>
          <p:cNvPr id="18" name="Graphic 17" descr="Customer review RTL">
            <a:extLst>
              <a:ext uri="{FF2B5EF4-FFF2-40B4-BE49-F238E27FC236}">
                <a16:creationId xmlns:a16="http://schemas.microsoft.com/office/drawing/2014/main" id="{ECF0B74D-58E5-4BDD-9875-F9D046DA50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8976" y="3788688"/>
            <a:ext cx="600575" cy="600575"/>
          </a:xfrm>
          <a:prstGeom prst="rect">
            <a:avLst/>
          </a:prstGeom>
        </p:spPr>
      </p:pic>
      <p:pic>
        <p:nvPicPr>
          <p:cNvPr id="20" name="Graphic 19" descr="Credit card">
            <a:extLst>
              <a:ext uri="{FF2B5EF4-FFF2-40B4-BE49-F238E27FC236}">
                <a16:creationId xmlns:a16="http://schemas.microsoft.com/office/drawing/2014/main" id="{D3143D9B-D0CE-44C7-93B5-00690AF6ED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90084" y="2824453"/>
            <a:ext cx="748842" cy="748842"/>
          </a:xfrm>
          <a:prstGeom prst="rect">
            <a:avLst/>
          </a:prstGeom>
        </p:spPr>
      </p:pic>
      <p:pic>
        <p:nvPicPr>
          <p:cNvPr id="4104" name="Picture 8" descr="Image result for coupon icon">
            <a:extLst>
              <a:ext uri="{FF2B5EF4-FFF2-40B4-BE49-F238E27FC236}">
                <a16:creationId xmlns:a16="http://schemas.microsoft.com/office/drawing/2014/main" id="{3EFE4D94-1A27-4A71-BBF8-F8A37DB0D5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5033" y="2852181"/>
            <a:ext cx="637608" cy="637608"/>
          </a:xfrm>
          <a:prstGeom prst="rect">
            <a:avLst/>
          </a:prstGeom>
          <a:solidFill>
            <a:schemeClr val="accent1"/>
          </a:solidFill>
        </p:spPr>
      </p:pic>
      <p:pic>
        <p:nvPicPr>
          <p:cNvPr id="4106" name="Picture 10" descr="Image result for url icon">
            <a:extLst>
              <a:ext uri="{FF2B5EF4-FFF2-40B4-BE49-F238E27FC236}">
                <a16:creationId xmlns:a16="http://schemas.microsoft.com/office/drawing/2014/main" id="{6DAB436A-F9F5-4C98-ACA8-6397399A89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4832" y="2074659"/>
            <a:ext cx="585627" cy="585627"/>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Email">
            <a:extLst>
              <a:ext uri="{FF2B5EF4-FFF2-40B4-BE49-F238E27FC236}">
                <a16:creationId xmlns:a16="http://schemas.microsoft.com/office/drawing/2014/main" id="{2B48750C-C779-492A-BD7C-BD968E646CD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88035" y="4647750"/>
            <a:ext cx="575522" cy="575522"/>
          </a:xfrm>
          <a:prstGeom prst="rect">
            <a:avLst/>
          </a:prstGeom>
        </p:spPr>
      </p:pic>
      <p:pic>
        <p:nvPicPr>
          <p:cNvPr id="24" name="Graphic 23" descr="Chat bubble">
            <a:extLst>
              <a:ext uri="{FF2B5EF4-FFF2-40B4-BE49-F238E27FC236}">
                <a16:creationId xmlns:a16="http://schemas.microsoft.com/office/drawing/2014/main" id="{16F0B42F-9698-447A-850C-892499C5A93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69611" y="4676811"/>
            <a:ext cx="668673" cy="668673"/>
          </a:xfrm>
          <a:prstGeom prst="rect">
            <a:avLst/>
          </a:prstGeom>
        </p:spPr>
      </p:pic>
      <p:pic>
        <p:nvPicPr>
          <p:cNvPr id="28" name="Graphic 27" descr="Thumbs up sign">
            <a:extLst>
              <a:ext uri="{FF2B5EF4-FFF2-40B4-BE49-F238E27FC236}">
                <a16:creationId xmlns:a16="http://schemas.microsoft.com/office/drawing/2014/main" id="{3959FBC9-1B56-4E29-81FF-F90365D2040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790842" y="3747892"/>
            <a:ext cx="608969" cy="608969"/>
          </a:xfrm>
          <a:prstGeom prst="rect">
            <a:avLst/>
          </a:prstGeom>
        </p:spPr>
      </p:pic>
      <p:pic>
        <p:nvPicPr>
          <p:cNvPr id="30" name="Graphic 29" descr="Document">
            <a:extLst>
              <a:ext uri="{FF2B5EF4-FFF2-40B4-BE49-F238E27FC236}">
                <a16:creationId xmlns:a16="http://schemas.microsoft.com/office/drawing/2014/main" id="{D5C2A82C-F754-4164-88C0-ADE984F5F24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096666" y="3758624"/>
            <a:ext cx="583032" cy="583032"/>
          </a:xfrm>
          <a:prstGeom prst="rect">
            <a:avLst/>
          </a:prstGeom>
        </p:spPr>
      </p:pic>
      <p:pic>
        <p:nvPicPr>
          <p:cNvPr id="4112" name="Picture 16" descr="Image result for app icon">
            <a:extLst>
              <a:ext uri="{FF2B5EF4-FFF2-40B4-BE49-F238E27FC236}">
                <a16:creationId xmlns:a16="http://schemas.microsoft.com/office/drawing/2014/main" id="{5D507EB9-004D-40E3-9E03-A31C68EDAD3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73041" y="1999535"/>
            <a:ext cx="647535" cy="647535"/>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Image result for video icon">
            <a:extLst>
              <a:ext uri="{FF2B5EF4-FFF2-40B4-BE49-F238E27FC236}">
                <a16:creationId xmlns:a16="http://schemas.microsoft.com/office/drawing/2014/main" id="{7460F3CD-7842-4D12-B959-E1FB36EBBB6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698767" y="1999535"/>
            <a:ext cx="718160" cy="718160"/>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Image result for augmented reality icon">
            <a:extLst>
              <a:ext uri="{FF2B5EF4-FFF2-40B4-BE49-F238E27FC236}">
                <a16:creationId xmlns:a16="http://schemas.microsoft.com/office/drawing/2014/main" id="{25172C85-FED0-41AD-97C1-77966BAB97F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801288" y="1914821"/>
            <a:ext cx="900924" cy="824606"/>
          </a:xfrm>
          <a:prstGeom prst="rect">
            <a:avLst/>
          </a:prstGeom>
          <a:noFill/>
          <a:extLst>
            <a:ext uri="{909E8E84-426E-40DD-AFC4-6F175D3DCCD1}">
              <a14:hiddenFill xmlns:a14="http://schemas.microsoft.com/office/drawing/2010/main">
                <a:solidFill>
                  <a:srgbClr val="FFFFFF"/>
                </a:solidFill>
              </a14:hiddenFill>
            </a:ext>
          </a:extLst>
        </p:spPr>
      </p:pic>
      <p:pic>
        <p:nvPicPr>
          <p:cNvPr id="4098" name="Graphic 4097" descr="Server">
            <a:extLst>
              <a:ext uri="{FF2B5EF4-FFF2-40B4-BE49-F238E27FC236}">
                <a16:creationId xmlns:a16="http://schemas.microsoft.com/office/drawing/2014/main" id="{DCB03CD1-3EF2-44AA-97D6-071EC148CD5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929290" y="2971419"/>
            <a:ext cx="463909" cy="463909"/>
          </a:xfrm>
          <a:prstGeom prst="rect">
            <a:avLst/>
          </a:prstGeom>
        </p:spPr>
      </p:pic>
      <p:pic>
        <p:nvPicPr>
          <p:cNvPr id="4100" name="Graphic 4099" descr="Call center">
            <a:extLst>
              <a:ext uri="{FF2B5EF4-FFF2-40B4-BE49-F238E27FC236}">
                <a16:creationId xmlns:a16="http://schemas.microsoft.com/office/drawing/2014/main" id="{01352F81-357D-4CF2-A7FB-9BCBEDA9700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783645" y="4600073"/>
            <a:ext cx="657991" cy="657991"/>
          </a:xfrm>
          <a:prstGeom prst="rect">
            <a:avLst/>
          </a:prstGeom>
        </p:spPr>
      </p:pic>
      <p:pic>
        <p:nvPicPr>
          <p:cNvPr id="4126" name="Picture 30" descr="Image result for space invader icon">
            <a:extLst>
              <a:ext uri="{FF2B5EF4-FFF2-40B4-BE49-F238E27FC236}">
                <a16:creationId xmlns:a16="http://schemas.microsoft.com/office/drawing/2014/main" id="{128D8CE4-9D2A-45D8-8A3D-1CB831E6573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615666" y="2074659"/>
            <a:ext cx="705204" cy="528222"/>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Image result for contact card icon">
            <a:extLst>
              <a:ext uri="{FF2B5EF4-FFF2-40B4-BE49-F238E27FC236}">
                <a16:creationId xmlns:a16="http://schemas.microsoft.com/office/drawing/2014/main" id="{57818A36-9510-490E-8DC8-90799AB6C5C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054080" y="4603068"/>
            <a:ext cx="742416" cy="742416"/>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Image result for rating icon">
            <a:extLst>
              <a:ext uri="{FF2B5EF4-FFF2-40B4-BE49-F238E27FC236}">
                <a16:creationId xmlns:a16="http://schemas.microsoft.com/office/drawing/2014/main" id="{A153D906-5B7F-4512-A909-8FAFF1A1A95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882503" y="3818964"/>
            <a:ext cx="583010" cy="583010"/>
          </a:xfrm>
          <a:prstGeom prst="rect">
            <a:avLst/>
          </a:prstGeom>
          <a:noFill/>
          <a:extLst>
            <a:ext uri="{909E8E84-426E-40DD-AFC4-6F175D3DCCD1}">
              <a14:hiddenFill xmlns:a14="http://schemas.microsoft.com/office/drawing/2010/main">
                <a:solidFill>
                  <a:srgbClr val="FFFFFF"/>
                </a:solidFill>
              </a14:hiddenFill>
            </a:ext>
          </a:extLst>
        </p:spPr>
      </p:pic>
      <p:pic>
        <p:nvPicPr>
          <p:cNvPr id="4105" name="Graphic 4104" descr="Images">
            <a:extLst>
              <a:ext uri="{FF2B5EF4-FFF2-40B4-BE49-F238E27FC236}">
                <a16:creationId xmlns:a16="http://schemas.microsoft.com/office/drawing/2014/main" id="{A72D00B3-011F-4DCA-B699-E62F20137969}"/>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691522" y="3797706"/>
            <a:ext cx="574180" cy="574180"/>
          </a:xfrm>
          <a:prstGeom prst="rect">
            <a:avLst/>
          </a:prstGeom>
        </p:spPr>
      </p:pic>
      <p:pic>
        <p:nvPicPr>
          <p:cNvPr id="4134" name="Picture 38" descr="Image result for event icon">
            <a:extLst>
              <a:ext uri="{FF2B5EF4-FFF2-40B4-BE49-F238E27FC236}">
                <a16:creationId xmlns:a16="http://schemas.microsoft.com/office/drawing/2014/main" id="{DBAD0B24-8073-4BF6-A5CA-79E1A915B042}"/>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573983" y="4546603"/>
            <a:ext cx="812524" cy="812524"/>
          </a:xfrm>
          <a:prstGeom prst="rect">
            <a:avLst/>
          </a:prstGeom>
          <a:noFill/>
          <a:extLst>
            <a:ext uri="{909E8E84-426E-40DD-AFC4-6F175D3DCCD1}">
              <a14:hiddenFill xmlns:a14="http://schemas.microsoft.com/office/drawing/2010/main">
                <a:solidFill>
                  <a:srgbClr val="FFFFFF"/>
                </a:solidFill>
              </a14:hiddenFill>
            </a:ext>
          </a:extLst>
        </p:spPr>
      </p:pic>
      <p:sp>
        <p:nvSpPr>
          <p:cNvPr id="4107" name="TextBox 4106">
            <a:extLst>
              <a:ext uri="{FF2B5EF4-FFF2-40B4-BE49-F238E27FC236}">
                <a16:creationId xmlns:a16="http://schemas.microsoft.com/office/drawing/2014/main" id="{D52826F7-D143-42A6-AD56-FA62DB2DAEEB}"/>
              </a:ext>
            </a:extLst>
          </p:cNvPr>
          <p:cNvSpPr txBox="1"/>
          <p:nvPr/>
        </p:nvSpPr>
        <p:spPr>
          <a:xfrm>
            <a:off x="6316691" y="2680862"/>
            <a:ext cx="2013735" cy="215444"/>
          </a:xfrm>
          <a:prstGeom prst="rect">
            <a:avLst/>
          </a:prstGeom>
          <a:noFill/>
        </p:spPr>
        <p:txBody>
          <a:bodyPr wrap="square" rtlCol="0">
            <a:spAutoFit/>
          </a:bodyPr>
          <a:lstStyle/>
          <a:p>
            <a:pPr algn="ctr"/>
            <a:r>
              <a:rPr lang="en-GB" sz="800" dirty="0"/>
              <a:t>WEB / PRODUCT PAGE</a:t>
            </a:r>
          </a:p>
        </p:txBody>
      </p:sp>
      <p:sp>
        <p:nvSpPr>
          <p:cNvPr id="57" name="TextBox 56">
            <a:extLst>
              <a:ext uri="{FF2B5EF4-FFF2-40B4-BE49-F238E27FC236}">
                <a16:creationId xmlns:a16="http://schemas.microsoft.com/office/drawing/2014/main" id="{D0D2F1A0-34AC-4BBC-B049-4B857D873E99}"/>
              </a:ext>
            </a:extLst>
          </p:cNvPr>
          <p:cNvSpPr txBox="1"/>
          <p:nvPr/>
        </p:nvSpPr>
        <p:spPr>
          <a:xfrm>
            <a:off x="7291687" y="2681032"/>
            <a:ext cx="2013735" cy="215444"/>
          </a:xfrm>
          <a:prstGeom prst="rect">
            <a:avLst/>
          </a:prstGeom>
          <a:noFill/>
        </p:spPr>
        <p:txBody>
          <a:bodyPr wrap="square" rtlCol="0">
            <a:spAutoFit/>
          </a:bodyPr>
          <a:lstStyle/>
          <a:p>
            <a:pPr algn="ctr"/>
            <a:r>
              <a:rPr lang="en-GB" sz="800" dirty="0"/>
              <a:t>AR</a:t>
            </a:r>
          </a:p>
        </p:txBody>
      </p:sp>
      <p:sp>
        <p:nvSpPr>
          <p:cNvPr id="58" name="TextBox 57">
            <a:extLst>
              <a:ext uri="{FF2B5EF4-FFF2-40B4-BE49-F238E27FC236}">
                <a16:creationId xmlns:a16="http://schemas.microsoft.com/office/drawing/2014/main" id="{6CD0E8CD-3BBC-4564-A038-9D55924205E3}"/>
              </a:ext>
            </a:extLst>
          </p:cNvPr>
          <p:cNvSpPr txBox="1"/>
          <p:nvPr/>
        </p:nvSpPr>
        <p:spPr>
          <a:xfrm>
            <a:off x="8235316" y="2676905"/>
            <a:ext cx="2013735" cy="215444"/>
          </a:xfrm>
          <a:prstGeom prst="rect">
            <a:avLst/>
          </a:prstGeom>
          <a:noFill/>
        </p:spPr>
        <p:txBody>
          <a:bodyPr wrap="square" rtlCol="0">
            <a:spAutoFit/>
          </a:bodyPr>
          <a:lstStyle/>
          <a:p>
            <a:pPr algn="ctr"/>
            <a:r>
              <a:rPr lang="en-GB" sz="800" dirty="0"/>
              <a:t>APP / APP STORE</a:t>
            </a:r>
          </a:p>
        </p:txBody>
      </p:sp>
      <p:sp>
        <p:nvSpPr>
          <p:cNvPr id="59" name="TextBox 58">
            <a:extLst>
              <a:ext uri="{FF2B5EF4-FFF2-40B4-BE49-F238E27FC236}">
                <a16:creationId xmlns:a16="http://schemas.microsoft.com/office/drawing/2014/main" id="{C5771A32-2DDD-447A-93B5-9909FBC85C94}"/>
              </a:ext>
            </a:extLst>
          </p:cNvPr>
          <p:cNvSpPr txBox="1"/>
          <p:nvPr/>
        </p:nvSpPr>
        <p:spPr>
          <a:xfrm>
            <a:off x="9050979" y="2675920"/>
            <a:ext cx="2013735" cy="215444"/>
          </a:xfrm>
          <a:prstGeom prst="rect">
            <a:avLst/>
          </a:prstGeom>
          <a:noFill/>
        </p:spPr>
        <p:txBody>
          <a:bodyPr wrap="square" rtlCol="0">
            <a:spAutoFit/>
          </a:bodyPr>
          <a:lstStyle/>
          <a:p>
            <a:pPr algn="ctr"/>
            <a:r>
              <a:rPr lang="en-GB" sz="800" dirty="0"/>
              <a:t>VIDEO</a:t>
            </a:r>
          </a:p>
        </p:txBody>
      </p:sp>
      <p:sp>
        <p:nvSpPr>
          <p:cNvPr id="60" name="TextBox 59">
            <a:extLst>
              <a:ext uri="{FF2B5EF4-FFF2-40B4-BE49-F238E27FC236}">
                <a16:creationId xmlns:a16="http://schemas.microsoft.com/office/drawing/2014/main" id="{0ACA405D-E7C5-47B4-91B6-39B8DAE088CE}"/>
              </a:ext>
            </a:extLst>
          </p:cNvPr>
          <p:cNvSpPr txBox="1"/>
          <p:nvPr/>
        </p:nvSpPr>
        <p:spPr>
          <a:xfrm>
            <a:off x="9940852" y="2674478"/>
            <a:ext cx="2013735" cy="215444"/>
          </a:xfrm>
          <a:prstGeom prst="rect">
            <a:avLst/>
          </a:prstGeom>
          <a:noFill/>
        </p:spPr>
        <p:txBody>
          <a:bodyPr wrap="square" rtlCol="0">
            <a:spAutoFit/>
          </a:bodyPr>
          <a:lstStyle/>
          <a:p>
            <a:pPr algn="ctr"/>
            <a:r>
              <a:rPr lang="en-GB" sz="800" dirty="0"/>
              <a:t>GAMES</a:t>
            </a:r>
          </a:p>
        </p:txBody>
      </p:sp>
      <p:sp>
        <p:nvSpPr>
          <p:cNvPr id="61" name="TextBox 60">
            <a:extLst>
              <a:ext uri="{FF2B5EF4-FFF2-40B4-BE49-F238E27FC236}">
                <a16:creationId xmlns:a16="http://schemas.microsoft.com/office/drawing/2014/main" id="{5919B0EB-6D1D-45C9-B792-98C78E9A22C8}"/>
              </a:ext>
            </a:extLst>
          </p:cNvPr>
          <p:cNvSpPr txBox="1"/>
          <p:nvPr/>
        </p:nvSpPr>
        <p:spPr>
          <a:xfrm>
            <a:off x="6338930" y="3423899"/>
            <a:ext cx="2013735" cy="215444"/>
          </a:xfrm>
          <a:prstGeom prst="rect">
            <a:avLst/>
          </a:prstGeom>
          <a:noFill/>
        </p:spPr>
        <p:txBody>
          <a:bodyPr wrap="square" rtlCol="0">
            <a:spAutoFit/>
          </a:bodyPr>
          <a:lstStyle/>
          <a:p>
            <a:pPr algn="ctr"/>
            <a:r>
              <a:rPr lang="en-GB" sz="800" dirty="0"/>
              <a:t>COUPON</a:t>
            </a:r>
          </a:p>
        </p:txBody>
      </p:sp>
      <p:sp>
        <p:nvSpPr>
          <p:cNvPr id="62" name="TextBox 61">
            <a:extLst>
              <a:ext uri="{FF2B5EF4-FFF2-40B4-BE49-F238E27FC236}">
                <a16:creationId xmlns:a16="http://schemas.microsoft.com/office/drawing/2014/main" id="{FA1338EB-168B-4A35-9DA9-321918560F30}"/>
              </a:ext>
            </a:extLst>
          </p:cNvPr>
          <p:cNvSpPr txBox="1"/>
          <p:nvPr/>
        </p:nvSpPr>
        <p:spPr>
          <a:xfrm>
            <a:off x="7244882" y="3422535"/>
            <a:ext cx="2013735" cy="215444"/>
          </a:xfrm>
          <a:prstGeom prst="rect">
            <a:avLst/>
          </a:prstGeom>
          <a:noFill/>
        </p:spPr>
        <p:txBody>
          <a:bodyPr wrap="square" rtlCol="0">
            <a:spAutoFit/>
          </a:bodyPr>
          <a:lstStyle/>
          <a:p>
            <a:pPr algn="ctr"/>
            <a:r>
              <a:rPr lang="en-GB" sz="800" dirty="0"/>
              <a:t>GEO-LOCATION</a:t>
            </a:r>
          </a:p>
        </p:txBody>
      </p:sp>
      <p:sp>
        <p:nvSpPr>
          <p:cNvPr id="63" name="TextBox 62">
            <a:extLst>
              <a:ext uri="{FF2B5EF4-FFF2-40B4-BE49-F238E27FC236}">
                <a16:creationId xmlns:a16="http://schemas.microsoft.com/office/drawing/2014/main" id="{3562B355-971B-48CD-9403-FC683948F2B1}"/>
              </a:ext>
            </a:extLst>
          </p:cNvPr>
          <p:cNvSpPr txBox="1"/>
          <p:nvPr/>
        </p:nvSpPr>
        <p:spPr>
          <a:xfrm>
            <a:off x="8164209" y="3429633"/>
            <a:ext cx="2013735" cy="215444"/>
          </a:xfrm>
          <a:prstGeom prst="rect">
            <a:avLst/>
          </a:prstGeom>
          <a:noFill/>
        </p:spPr>
        <p:txBody>
          <a:bodyPr wrap="square" rtlCol="0">
            <a:spAutoFit/>
          </a:bodyPr>
          <a:lstStyle/>
          <a:p>
            <a:pPr algn="ctr"/>
            <a:r>
              <a:rPr lang="en-GB" sz="800" dirty="0"/>
              <a:t>DATA CAPTURE</a:t>
            </a:r>
          </a:p>
        </p:txBody>
      </p:sp>
      <p:sp>
        <p:nvSpPr>
          <p:cNvPr id="64" name="TextBox 63">
            <a:extLst>
              <a:ext uri="{FF2B5EF4-FFF2-40B4-BE49-F238E27FC236}">
                <a16:creationId xmlns:a16="http://schemas.microsoft.com/office/drawing/2014/main" id="{8199F89D-353B-4F07-83FB-1E1E7B361198}"/>
              </a:ext>
            </a:extLst>
          </p:cNvPr>
          <p:cNvSpPr txBox="1"/>
          <p:nvPr/>
        </p:nvSpPr>
        <p:spPr>
          <a:xfrm>
            <a:off x="9064676" y="3423720"/>
            <a:ext cx="2013735" cy="215444"/>
          </a:xfrm>
          <a:prstGeom prst="rect">
            <a:avLst/>
          </a:prstGeom>
          <a:noFill/>
        </p:spPr>
        <p:txBody>
          <a:bodyPr wrap="square" rtlCol="0">
            <a:spAutoFit/>
          </a:bodyPr>
          <a:lstStyle/>
          <a:p>
            <a:pPr algn="ctr"/>
            <a:r>
              <a:rPr lang="en-GB" sz="800" dirty="0"/>
              <a:t>PAYMENTS</a:t>
            </a:r>
          </a:p>
        </p:txBody>
      </p:sp>
      <p:sp>
        <p:nvSpPr>
          <p:cNvPr id="65" name="TextBox 64">
            <a:extLst>
              <a:ext uri="{FF2B5EF4-FFF2-40B4-BE49-F238E27FC236}">
                <a16:creationId xmlns:a16="http://schemas.microsoft.com/office/drawing/2014/main" id="{5D8C96A2-37BB-4A0F-BA3E-FEFAA15B20B1}"/>
              </a:ext>
            </a:extLst>
          </p:cNvPr>
          <p:cNvSpPr txBox="1"/>
          <p:nvPr/>
        </p:nvSpPr>
        <p:spPr>
          <a:xfrm>
            <a:off x="9981010" y="3423540"/>
            <a:ext cx="2013735" cy="215444"/>
          </a:xfrm>
          <a:prstGeom prst="rect">
            <a:avLst/>
          </a:prstGeom>
          <a:noFill/>
        </p:spPr>
        <p:txBody>
          <a:bodyPr wrap="square" rtlCol="0">
            <a:spAutoFit/>
          </a:bodyPr>
          <a:lstStyle/>
          <a:p>
            <a:pPr algn="ctr"/>
            <a:r>
              <a:rPr lang="en-GB" sz="800" dirty="0"/>
              <a:t>AUDIO / MP3</a:t>
            </a:r>
          </a:p>
        </p:txBody>
      </p:sp>
      <p:sp>
        <p:nvSpPr>
          <p:cNvPr id="66" name="TextBox 65">
            <a:extLst>
              <a:ext uri="{FF2B5EF4-FFF2-40B4-BE49-F238E27FC236}">
                <a16:creationId xmlns:a16="http://schemas.microsoft.com/office/drawing/2014/main" id="{1C443858-1CC5-4998-835D-D1F1D12CAAD8}"/>
              </a:ext>
            </a:extLst>
          </p:cNvPr>
          <p:cNvSpPr txBox="1"/>
          <p:nvPr/>
        </p:nvSpPr>
        <p:spPr>
          <a:xfrm>
            <a:off x="6375006" y="4349126"/>
            <a:ext cx="2013735" cy="215444"/>
          </a:xfrm>
          <a:prstGeom prst="rect">
            <a:avLst/>
          </a:prstGeom>
          <a:noFill/>
        </p:spPr>
        <p:txBody>
          <a:bodyPr wrap="square" rtlCol="0">
            <a:spAutoFit/>
          </a:bodyPr>
          <a:lstStyle/>
          <a:p>
            <a:pPr algn="ctr"/>
            <a:r>
              <a:rPr lang="en-GB" sz="800" dirty="0"/>
              <a:t>PDF / DOCS</a:t>
            </a:r>
          </a:p>
        </p:txBody>
      </p:sp>
      <p:sp>
        <p:nvSpPr>
          <p:cNvPr id="67" name="TextBox 66">
            <a:extLst>
              <a:ext uri="{FF2B5EF4-FFF2-40B4-BE49-F238E27FC236}">
                <a16:creationId xmlns:a16="http://schemas.microsoft.com/office/drawing/2014/main" id="{850B7B2D-DC92-4FB2-84D4-421E13841D0F}"/>
              </a:ext>
            </a:extLst>
          </p:cNvPr>
          <p:cNvSpPr txBox="1"/>
          <p:nvPr/>
        </p:nvSpPr>
        <p:spPr>
          <a:xfrm>
            <a:off x="7224648" y="4348438"/>
            <a:ext cx="2013735" cy="215444"/>
          </a:xfrm>
          <a:prstGeom prst="rect">
            <a:avLst/>
          </a:prstGeom>
          <a:noFill/>
        </p:spPr>
        <p:txBody>
          <a:bodyPr wrap="square" rtlCol="0">
            <a:spAutoFit/>
          </a:bodyPr>
          <a:lstStyle/>
          <a:p>
            <a:pPr algn="ctr"/>
            <a:r>
              <a:rPr lang="en-GB" sz="800" dirty="0"/>
              <a:t>FEEDBACK</a:t>
            </a:r>
          </a:p>
        </p:txBody>
      </p:sp>
      <p:sp>
        <p:nvSpPr>
          <p:cNvPr id="68" name="TextBox 67">
            <a:extLst>
              <a:ext uri="{FF2B5EF4-FFF2-40B4-BE49-F238E27FC236}">
                <a16:creationId xmlns:a16="http://schemas.microsoft.com/office/drawing/2014/main" id="{502A7427-3AE1-4656-93D0-A3F496043DA5}"/>
              </a:ext>
            </a:extLst>
          </p:cNvPr>
          <p:cNvSpPr txBox="1"/>
          <p:nvPr/>
        </p:nvSpPr>
        <p:spPr>
          <a:xfrm>
            <a:off x="8158990" y="4354675"/>
            <a:ext cx="2013735" cy="215444"/>
          </a:xfrm>
          <a:prstGeom prst="rect">
            <a:avLst/>
          </a:prstGeom>
          <a:noFill/>
        </p:spPr>
        <p:txBody>
          <a:bodyPr wrap="square" rtlCol="0">
            <a:spAutoFit/>
          </a:bodyPr>
          <a:lstStyle/>
          <a:p>
            <a:pPr algn="ctr"/>
            <a:r>
              <a:rPr lang="en-GB" sz="800" dirty="0"/>
              <a:t>RATINGS</a:t>
            </a:r>
          </a:p>
        </p:txBody>
      </p:sp>
      <p:sp>
        <p:nvSpPr>
          <p:cNvPr id="69" name="TextBox 68">
            <a:extLst>
              <a:ext uri="{FF2B5EF4-FFF2-40B4-BE49-F238E27FC236}">
                <a16:creationId xmlns:a16="http://schemas.microsoft.com/office/drawing/2014/main" id="{AA77A5C8-B49F-4523-AB76-DB6283A77AA3}"/>
              </a:ext>
            </a:extLst>
          </p:cNvPr>
          <p:cNvSpPr txBox="1"/>
          <p:nvPr/>
        </p:nvSpPr>
        <p:spPr>
          <a:xfrm>
            <a:off x="9058975" y="4349728"/>
            <a:ext cx="2013735" cy="215444"/>
          </a:xfrm>
          <a:prstGeom prst="rect">
            <a:avLst/>
          </a:prstGeom>
          <a:noFill/>
        </p:spPr>
        <p:txBody>
          <a:bodyPr wrap="square" rtlCol="0">
            <a:spAutoFit/>
          </a:bodyPr>
          <a:lstStyle/>
          <a:p>
            <a:pPr algn="ctr"/>
            <a:r>
              <a:rPr lang="en-GB" sz="800" dirty="0"/>
              <a:t>SOCIAL / ADVOCACY</a:t>
            </a:r>
          </a:p>
        </p:txBody>
      </p:sp>
      <p:sp>
        <p:nvSpPr>
          <p:cNvPr id="70" name="TextBox 69">
            <a:extLst>
              <a:ext uri="{FF2B5EF4-FFF2-40B4-BE49-F238E27FC236}">
                <a16:creationId xmlns:a16="http://schemas.microsoft.com/office/drawing/2014/main" id="{D814903E-A482-4633-BC9A-3AAF278E6142}"/>
              </a:ext>
            </a:extLst>
          </p:cNvPr>
          <p:cNvSpPr txBox="1"/>
          <p:nvPr/>
        </p:nvSpPr>
        <p:spPr>
          <a:xfrm>
            <a:off x="9971744" y="4349728"/>
            <a:ext cx="2013735" cy="215444"/>
          </a:xfrm>
          <a:prstGeom prst="rect">
            <a:avLst/>
          </a:prstGeom>
          <a:noFill/>
        </p:spPr>
        <p:txBody>
          <a:bodyPr wrap="square" rtlCol="0">
            <a:spAutoFit/>
          </a:bodyPr>
          <a:lstStyle/>
          <a:p>
            <a:pPr algn="ctr"/>
            <a:r>
              <a:rPr lang="en-GB" sz="800" dirty="0"/>
              <a:t>IMAGES</a:t>
            </a:r>
          </a:p>
        </p:txBody>
      </p:sp>
      <p:sp>
        <p:nvSpPr>
          <p:cNvPr id="71" name="TextBox 70">
            <a:extLst>
              <a:ext uri="{FF2B5EF4-FFF2-40B4-BE49-F238E27FC236}">
                <a16:creationId xmlns:a16="http://schemas.microsoft.com/office/drawing/2014/main" id="{728486DB-A111-4D9B-9DE9-91D2B97DF4D9}"/>
              </a:ext>
            </a:extLst>
          </p:cNvPr>
          <p:cNvSpPr txBox="1"/>
          <p:nvPr/>
        </p:nvSpPr>
        <p:spPr>
          <a:xfrm>
            <a:off x="6406007" y="5262586"/>
            <a:ext cx="2013735" cy="215444"/>
          </a:xfrm>
          <a:prstGeom prst="rect">
            <a:avLst/>
          </a:prstGeom>
          <a:noFill/>
        </p:spPr>
        <p:txBody>
          <a:bodyPr wrap="square" rtlCol="0">
            <a:spAutoFit/>
          </a:bodyPr>
          <a:lstStyle/>
          <a:p>
            <a:pPr algn="ctr"/>
            <a:r>
              <a:rPr lang="en-GB" sz="800" dirty="0"/>
              <a:t>CONTACT / VCARD</a:t>
            </a:r>
          </a:p>
        </p:txBody>
      </p:sp>
      <p:sp>
        <p:nvSpPr>
          <p:cNvPr id="72" name="TextBox 71">
            <a:extLst>
              <a:ext uri="{FF2B5EF4-FFF2-40B4-BE49-F238E27FC236}">
                <a16:creationId xmlns:a16="http://schemas.microsoft.com/office/drawing/2014/main" id="{B6B1467F-0130-4066-935B-D57152BD018A}"/>
              </a:ext>
            </a:extLst>
          </p:cNvPr>
          <p:cNvSpPr txBox="1"/>
          <p:nvPr/>
        </p:nvSpPr>
        <p:spPr>
          <a:xfrm>
            <a:off x="7269572" y="5262586"/>
            <a:ext cx="2013735" cy="215444"/>
          </a:xfrm>
          <a:prstGeom prst="rect">
            <a:avLst/>
          </a:prstGeom>
          <a:noFill/>
        </p:spPr>
        <p:txBody>
          <a:bodyPr wrap="square" rtlCol="0">
            <a:spAutoFit/>
          </a:bodyPr>
          <a:lstStyle/>
          <a:p>
            <a:pPr algn="ctr"/>
            <a:r>
              <a:rPr lang="en-GB" sz="800" dirty="0"/>
              <a:t>EMAIL</a:t>
            </a:r>
          </a:p>
        </p:txBody>
      </p:sp>
      <p:sp>
        <p:nvSpPr>
          <p:cNvPr id="73" name="TextBox 72">
            <a:extLst>
              <a:ext uri="{FF2B5EF4-FFF2-40B4-BE49-F238E27FC236}">
                <a16:creationId xmlns:a16="http://schemas.microsoft.com/office/drawing/2014/main" id="{7C2AB114-483E-43BE-AD56-AF2D785346FB}"/>
              </a:ext>
            </a:extLst>
          </p:cNvPr>
          <p:cNvSpPr txBox="1"/>
          <p:nvPr/>
        </p:nvSpPr>
        <p:spPr>
          <a:xfrm>
            <a:off x="8189858" y="5272149"/>
            <a:ext cx="2013735" cy="215444"/>
          </a:xfrm>
          <a:prstGeom prst="rect">
            <a:avLst/>
          </a:prstGeom>
          <a:noFill/>
        </p:spPr>
        <p:txBody>
          <a:bodyPr wrap="square" rtlCol="0">
            <a:spAutoFit/>
          </a:bodyPr>
          <a:lstStyle/>
          <a:p>
            <a:pPr algn="ctr"/>
            <a:r>
              <a:rPr lang="en-GB" sz="800" dirty="0"/>
              <a:t>TEXT / SMS</a:t>
            </a:r>
          </a:p>
        </p:txBody>
      </p:sp>
      <p:sp>
        <p:nvSpPr>
          <p:cNvPr id="74" name="TextBox 73">
            <a:extLst>
              <a:ext uri="{FF2B5EF4-FFF2-40B4-BE49-F238E27FC236}">
                <a16:creationId xmlns:a16="http://schemas.microsoft.com/office/drawing/2014/main" id="{4AFDCB9A-0E54-4B1A-8CDF-D82D0C3358E8}"/>
              </a:ext>
            </a:extLst>
          </p:cNvPr>
          <p:cNvSpPr txBox="1"/>
          <p:nvPr/>
        </p:nvSpPr>
        <p:spPr>
          <a:xfrm>
            <a:off x="9110401" y="5280219"/>
            <a:ext cx="2013735" cy="215444"/>
          </a:xfrm>
          <a:prstGeom prst="rect">
            <a:avLst/>
          </a:prstGeom>
          <a:noFill/>
        </p:spPr>
        <p:txBody>
          <a:bodyPr wrap="square" rtlCol="0">
            <a:spAutoFit/>
          </a:bodyPr>
          <a:lstStyle/>
          <a:p>
            <a:pPr algn="ctr"/>
            <a:r>
              <a:rPr lang="en-GB" sz="800" dirty="0"/>
              <a:t>CALL CENTRE</a:t>
            </a:r>
          </a:p>
        </p:txBody>
      </p:sp>
      <p:sp>
        <p:nvSpPr>
          <p:cNvPr id="75" name="TextBox 74">
            <a:extLst>
              <a:ext uri="{FF2B5EF4-FFF2-40B4-BE49-F238E27FC236}">
                <a16:creationId xmlns:a16="http://schemas.microsoft.com/office/drawing/2014/main" id="{58F0F192-97CD-43EA-9CA5-858FCF8CD005}"/>
              </a:ext>
            </a:extLst>
          </p:cNvPr>
          <p:cNvSpPr txBox="1"/>
          <p:nvPr/>
        </p:nvSpPr>
        <p:spPr>
          <a:xfrm>
            <a:off x="9973376" y="5280219"/>
            <a:ext cx="2013735" cy="215444"/>
          </a:xfrm>
          <a:prstGeom prst="rect">
            <a:avLst/>
          </a:prstGeom>
          <a:noFill/>
        </p:spPr>
        <p:txBody>
          <a:bodyPr wrap="square" rtlCol="0">
            <a:spAutoFit/>
          </a:bodyPr>
          <a:lstStyle/>
          <a:p>
            <a:pPr algn="ctr"/>
            <a:r>
              <a:rPr lang="en-GB" sz="800" dirty="0"/>
              <a:t>RSVP</a:t>
            </a:r>
          </a:p>
        </p:txBody>
      </p:sp>
    </p:spTree>
    <p:extLst>
      <p:ext uri="{BB962C8B-B14F-4D97-AF65-F5344CB8AC3E}">
        <p14:creationId xmlns:p14="http://schemas.microsoft.com/office/powerpoint/2010/main" val="3350179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CDDF-D966-43DB-870C-778E9D072BC7}"/>
              </a:ext>
            </a:extLst>
          </p:cNvPr>
          <p:cNvSpPr>
            <a:spLocks noGrp="1"/>
          </p:cNvSpPr>
          <p:nvPr>
            <p:ph type="title"/>
          </p:nvPr>
        </p:nvSpPr>
        <p:spPr>
          <a:xfrm>
            <a:off x="486000" y="414000"/>
            <a:ext cx="11156400" cy="475686"/>
          </a:xfrm>
        </p:spPr>
        <p:txBody>
          <a:bodyPr/>
          <a:lstStyle/>
          <a:p>
            <a:r>
              <a:rPr lang="en-GB" dirty="0"/>
              <a:t>Official government Guidance about mail</a:t>
            </a:r>
          </a:p>
        </p:txBody>
      </p:sp>
      <p:sp>
        <p:nvSpPr>
          <p:cNvPr id="3" name="Slide Number Placeholder 2">
            <a:extLst>
              <a:ext uri="{FF2B5EF4-FFF2-40B4-BE49-F238E27FC236}">
                <a16:creationId xmlns:a16="http://schemas.microsoft.com/office/drawing/2014/main" id="{2ED24CD2-45B3-454A-86B2-2AB4E22DCBDA}"/>
              </a:ext>
            </a:extLst>
          </p:cNvPr>
          <p:cNvSpPr>
            <a:spLocks noGrp="1"/>
          </p:cNvSpPr>
          <p:nvPr>
            <p:ph type="sldNum" sz="quarter" idx="10"/>
          </p:nvPr>
        </p:nvSpPr>
        <p:spPr>
          <a:xfrm>
            <a:off x="11246983" y="6444000"/>
            <a:ext cx="425976" cy="179579"/>
          </a:xfrm>
        </p:spPr>
        <p:txBody>
          <a:bodyPr/>
          <a:lstStyle/>
          <a:p>
            <a:fld id="{887360FE-02F5-4392-9C12-7D03F05745BB}" type="slidenum">
              <a:rPr lang="en-GB" smtClean="0"/>
              <a:pPr/>
              <a:t>28</a:t>
            </a:fld>
            <a:endParaRPr lang="en-GB" dirty="0"/>
          </a:p>
        </p:txBody>
      </p:sp>
      <p:sp>
        <p:nvSpPr>
          <p:cNvPr id="4" name="Rectangle 3">
            <a:extLst>
              <a:ext uri="{FF2B5EF4-FFF2-40B4-BE49-F238E27FC236}">
                <a16:creationId xmlns:a16="http://schemas.microsoft.com/office/drawing/2014/main" id="{DBA11D6C-6E88-449D-BC47-0612E12312A8}"/>
              </a:ext>
            </a:extLst>
          </p:cNvPr>
          <p:cNvSpPr/>
          <p:nvPr/>
        </p:nvSpPr>
        <p:spPr>
          <a:xfrm>
            <a:off x="338215" y="1844186"/>
            <a:ext cx="7455129" cy="4308872"/>
          </a:xfrm>
          <a:prstGeom prst="rect">
            <a:avLst/>
          </a:prstGeom>
        </p:spPr>
        <p:txBody>
          <a:bodyPr wrap="square">
            <a:spAutoFit/>
          </a:bodyPr>
          <a:lstStyle/>
          <a:p>
            <a:pPr marL="342900" lvl="0" indent="-342900">
              <a:spcAft>
                <a:spcPts val="0"/>
              </a:spcAft>
              <a:buFont typeface="Arial" panose="020B0604020202020204" pitchFamily="34" charset="0"/>
              <a:buChar char="•"/>
            </a:pPr>
            <a:r>
              <a:rPr lang="en-GB" sz="1600" dirty="0">
                <a:solidFill>
                  <a:srgbClr val="000000"/>
                </a:solidFill>
                <a:ea typeface="Times New Roman" panose="02020603050405020304" pitchFamily="18" charset="0"/>
              </a:rPr>
              <a:t>We continue to follow the guidance of public health authorities. </a:t>
            </a:r>
            <a:br>
              <a:rPr lang="en-GB" sz="1600" dirty="0">
                <a:solidFill>
                  <a:srgbClr val="000000"/>
                </a:solidFill>
                <a:ea typeface="Times New Roman" panose="02020603050405020304" pitchFamily="18" charset="0"/>
              </a:rPr>
            </a:br>
            <a:r>
              <a:rPr lang="en-GB" sz="1600" dirty="0">
                <a:solidFill>
                  <a:srgbClr val="000000"/>
                </a:solidFill>
                <a:ea typeface="Times New Roman" panose="02020603050405020304" pitchFamily="18" charset="0"/>
              </a:rPr>
              <a:t>Public Health England guidance says there are no additional precautions needed for handling post or packages.</a:t>
            </a:r>
            <a:endParaRPr lang="en-GB" sz="1600" dirty="0">
              <a:solidFill>
                <a:srgbClr val="000000"/>
              </a:solidFill>
              <a:ea typeface="Calibri" panose="020F0502020204030204" pitchFamily="34" charset="0"/>
            </a:endParaRPr>
          </a:p>
          <a:p>
            <a:pPr marL="285750" indent="-285750">
              <a:spcAft>
                <a:spcPts val="0"/>
              </a:spcAft>
              <a:buFont typeface="Arial" panose="020B0604020202020204" pitchFamily="34" charset="0"/>
              <a:buChar char="•"/>
            </a:pPr>
            <a:endParaRPr lang="en-GB" sz="1600" dirty="0">
              <a:ea typeface="Calibri" panose="020F0502020204030204" pitchFamily="34" charset="0"/>
            </a:endParaRPr>
          </a:p>
          <a:p>
            <a:pPr marL="342900" lvl="0" indent="-342900" algn="just">
              <a:spcAft>
                <a:spcPts val="0"/>
              </a:spcAft>
              <a:buFont typeface="Arial" panose="020B0604020202020204" pitchFamily="34" charset="0"/>
              <a:buChar char="•"/>
            </a:pPr>
            <a:r>
              <a:rPr lang="en-GB" sz="1600" dirty="0">
                <a:solidFill>
                  <a:srgbClr val="000000"/>
                </a:solidFill>
                <a:ea typeface="Times New Roman" panose="02020603050405020304" pitchFamily="18" charset="0"/>
              </a:rPr>
              <a:t>Public health authorities have advised people receiving letters and parcels are not at risk of contracting coronavirus. From experience with other coronaviruses, we know that these types of viruses don’t survive long on objects, such as letters or parcels. This complements the highly publicised guidance from public health authorities for people to wash their hands more often than usual using soap and hot water. </a:t>
            </a:r>
            <a:endParaRPr lang="en-GB" sz="1600" dirty="0">
              <a:solidFill>
                <a:srgbClr val="000000"/>
              </a:solidFill>
              <a:ea typeface="Calibri" panose="020F0502020204030204" pitchFamily="34" charset="0"/>
            </a:endParaRPr>
          </a:p>
          <a:p>
            <a:pPr marL="285750" indent="-285750" algn="just">
              <a:spcAft>
                <a:spcPts val="0"/>
              </a:spcAft>
              <a:buFont typeface="Arial" panose="020B0604020202020204" pitchFamily="34" charset="0"/>
              <a:buChar char="•"/>
            </a:pPr>
            <a:endParaRPr lang="en-GB" sz="1600" dirty="0">
              <a:ea typeface="Calibri" panose="020F0502020204030204" pitchFamily="34" charset="0"/>
            </a:endParaRPr>
          </a:p>
          <a:p>
            <a:pPr marL="342900" lvl="0" indent="-342900" algn="just">
              <a:spcAft>
                <a:spcPts val="0"/>
              </a:spcAft>
              <a:buFont typeface="Arial" panose="020B0604020202020204" pitchFamily="34" charset="0"/>
              <a:buChar char="•"/>
            </a:pPr>
            <a:r>
              <a:rPr lang="en-GB" sz="1600" dirty="0">
                <a:solidFill>
                  <a:srgbClr val="000000"/>
                </a:solidFill>
                <a:ea typeface="Times New Roman" panose="02020603050405020304" pitchFamily="18" charset="0"/>
              </a:rPr>
              <a:t>Royal Mail takes the health and safety of its colleagues, its customers and the local communities in which we operate very seriously. We have introduced social distancing rules that protect both our colleagues and our customers. We continue to follow public health authority preventative guidance.</a:t>
            </a:r>
            <a:endParaRPr lang="en-GB" sz="1600" dirty="0">
              <a:ea typeface="Calibri" panose="020F0502020204030204" pitchFamily="34" charset="0"/>
            </a:endParaRPr>
          </a:p>
          <a:p>
            <a:pPr algn="just">
              <a:spcAft>
                <a:spcPts val="0"/>
              </a:spcAft>
            </a:pPr>
            <a:endParaRPr lang="en-GB" dirty="0">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BA0A5A7F-B7A3-4FA1-A959-E1B0CF7C424E}"/>
              </a:ext>
            </a:extLst>
          </p:cNvPr>
          <p:cNvPicPr>
            <a:picLocks noChangeAspect="1"/>
          </p:cNvPicPr>
          <p:nvPr/>
        </p:nvPicPr>
        <p:blipFill rotWithShape="1">
          <a:blip r:embed="rId2">
            <a:extLst>
              <a:ext uri="{28A0092B-C50C-407E-A947-70E740481C1C}">
                <a14:useLocalDpi xmlns:a14="http://schemas.microsoft.com/office/drawing/2010/main"/>
              </a:ext>
            </a:extLst>
          </a:blip>
          <a:srcRect l="19761" r="18255"/>
          <a:stretch/>
        </p:blipFill>
        <p:spPr>
          <a:xfrm>
            <a:off x="8668883" y="4130052"/>
            <a:ext cx="2578100" cy="1711262"/>
          </a:xfrm>
          <a:prstGeom prst="rect">
            <a:avLst/>
          </a:prstGeom>
        </p:spPr>
      </p:pic>
      <p:pic>
        <p:nvPicPr>
          <p:cNvPr id="6" name="Picture 5">
            <a:extLst>
              <a:ext uri="{FF2B5EF4-FFF2-40B4-BE49-F238E27FC236}">
                <a16:creationId xmlns:a16="http://schemas.microsoft.com/office/drawing/2014/main" id="{AA40DAF3-4747-4268-824D-9F7EFE09D8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84625" y="1794144"/>
            <a:ext cx="3057775" cy="2035175"/>
          </a:xfrm>
          <a:prstGeom prst="rect">
            <a:avLst/>
          </a:prstGeom>
        </p:spPr>
      </p:pic>
    </p:spTree>
    <p:extLst>
      <p:ext uri="{BB962C8B-B14F-4D97-AF65-F5344CB8AC3E}">
        <p14:creationId xmlns:p14="http://schemas.microsoft.com/office/powerpoint/2010/main" val="443979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2158-9050-4DBD-ABDF-5D8398247706}"/>
              </a:ext>
            </a:extLst>
          </p:cNvPr>
          <p:cNvSpPr>
            <a:spLocks noGrp="1"/>
          </p:cNvSpPr>
          <p:nvPr>
            <p:ph type="title"/>
          </p:nvPr>
        </p:nvSpPr>
        <p:spPr>
          <a:xfrm>
            <a:off x="407231" y="324211"/>
            <a:ext cx="11784769" cy="579160"/>
          </a:xfrm>
        </p:spPr>
        <p:txBody>
          <a:bodyPr/>
          <a:lstStyle/>
          <a:p>
            <a:r>
              <a:rPr lang="en-GB" dirty="0"/>
              <a:t>Where Mail can add value to future plans</a:t>
            </a:r>
          </a:p>
        </p:txBody>
      </p:sp>
      <p:sp>
        <p:nvSpPr>
          <p:cNvPr id="3" name="Slide Number Placeholder 2">
            <a:extLst>
              <a:ext uri="{FF2B5EF4-FFF2-40B4-BE49-F238E27FC236}">
                <a16:creationId xmlns:a16="http://schemas.microsoft.com/office/drawing/2014/main" id="{E26806F8-1196-443E-98EE-5F48F6CC989C}"/>
              </a:ext>
            </a:extLst>
          </p:cNvPr>
          <p:cNvSpPr>
            <a:spLocks noGrp="1"/>
          </p:cNvSpPr>
          <p:nvPr>
            <p:ph type="sldNum" sz="quarter" idx="10"/>
          </p:nvPr>
        </p:nvSpPr>
        <p:spPr/>
        <p:txBody>
          <a:bodyPr/>
          <a:lstStyle/>
          <a:p>
            <a:fld id="{887360FE-02F5-4392-9C12-7D03F05745BB}" type="slidenum">
              <a:rPr lang="en-GB" smtClean="0"/>
              <a:pPr/>
              <a:t>29</a:t>
            </a:fld>
            <a:endParaRPr lang="en-GB" dirty="0"/>
          </a:p>
        </p:txBody>
      </p:sp>
      <p:graphicFrame>
        <p:nvGraphicFramePr>
          <p:cNvPr id="4" name="Diagram 3">
            <a:extLst>
              <a:ext uri="{FF2B5EF4-FFF2-40B4-BE49-F238E27FC236}">
                <a16:creationId xmlns:a16="http://schemas.microsoft.com/office/drawing/2014/main" id="{F5DA3C61-0FEF-4609-98B1-AB6D530A98F4}"/>
              </a:ext>
            </a:extLst>
          </p:cNvPr>
          <p:cNvGraphicFramePr/>
          <p:nvPr>
            <p:extLst>
              <p:ext uri="{D42A27DB-BD31-4B8C-83A1-F6EECF244321}">
                <p14:modId xmlns:p14="http://schemas.microsoft.com/office/powerpoint/2010/main" val="2483703388"/>
              </p:ext>
            </p:extLst>
          </p:nvPr>
        </p:nvGraphicFramePr>
        <p:xfrm>
          <a:off x="738130" y="903371"/>
          <a:ext cx="10102468" cy="4803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F12579D-B943-4F4C-A30B-9497FEE025BF}"/>
              </a:ext>
            </a:extLst>
          </p:cNvPr>
          <p:cNvSpPr txBox="1"/>
          <p:nvPr/>
        </p:nvSpPr>
        <p:spPr>
          <a:xfrm>
            <a:off x="1757190" y="5723274"/>
            <a:ext cx="8064347" cy="307777"/>
          </a:xfrm>
          <a:prstGeom prst="rect">
            <a:avLst/>
          </a:prstGeom>
          <a:noFill/>
        </p:spPr>
        <p:txBody>
          <a:bodyPr wrap="square" rtlCol="0">
            <a:spAutoFit/>
          </a:bodyPr>
          <a:lstStyle/>
          <a:p>
            <a:pPr algn="ctr"/>
            <a:r>
              <a:rPr lang="en-GB" sz="1400" dirty="0"/>
              <a:t>Consider including mail QR codes to create a more seamless and integrated customer experience</a:t>
            </a:r>
          </a:p>
        </p:txBody>
      </p:sp>
    </p:spTree>
    <p:extLst>
      <p:ext uri="{BB962C8B-B14F-4D97-AF65-F5344CB8AC3E}">
        <p14:creationId xmlns:p14="http://schemas.microsoft.com/office/powerpoint/2010/main" val="3057629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4D47D-F2A2-45BD-A8BC-47DA0E9C67CB}"/>
              </a:ext>
            </a:extLst>
          </p:cNvPr>
          <p:cNvPicPr>
            <a:picLocks noChangeAspect="1"/>
          </p:cNvPicPr>
          <p:nvPr/>
        </p:nvPicPr>
        <p:blipFill rotWithShape="1">
          <a:blip r:embed="rId2"/>
          <a:srcRect b="5015"/>
          <a:stretch/>
        </p:blipFill>
        <p:spPr>
          <a:xfrm>
            <a:off x="0" y="0"/>
            <a:ext cx="12192000" cy="6948341"/>
          </a:xfrm>
          <a:prstGeom prst="rect">
            <a:avLst/>
          </a:prstGeom>
        </p:spPr>
      </p:pic>
      <p:sp>
        <p:nvSpPr>
          <p:cNvPr id="2" name="Title 1">
            <a:extLst>
              <a:ext uri="{FF2B5EF4-FFF2-40B4-BE49-F238E27FC236}">
                <a16:creationId xmlns:a16="http://schemas.microsoft.com/office/drawing/2014/main" id="{F08E1A83-6475-4BF1-AFC5-DF67A8FFF20B}"/>
              </a:ext>
            </a:extLst>
          </p:cNvPr>
          <p:cNvSpPr>
            <a:spLocks noGrp="1"/>
          </p:cNvSpPr>
          <p:nvPr>
            <p:ph type="title"/>
          </p:nvPr>
        </p:nvSpPr>
        <p:spPr>
          <a:xfrm>
            <a:off x="470720" y="307736"/>
            <a:ext cx="11156400" cy="475686"/>
          </a:xfrm>
        </p:spPr>
        <p:txBody>
          <a:bodyPr/>
          <a:lstStyle/>
          <a:p>
            <a:r>
              <a:rPr lang="en-GB" dirty="0">
                <a:solidFill>
                  <a:schemeClr val="bg1"/>
                </a:solidFill>
              </a:rPr>
              <a:t>It’s make or break about what you say and how you say it …</a:t>
            </a:r>
          </a:p>
        </p:txBody>
      </p:sp>
      <p:sp>
        <p:nvSpPr>
          <p:cNvPr id="3" name="Slide Number Placeholder 2">
            <a:extLst>
              <a:ext uri="{FF2B5EF4-FFF2-40B4-BE49-F238E27FC236}">
                <a16:creationId xmlns:a16="http://schemas.microsoft.com/office/drawing/2014/main" id="{F91371AD-EBFA-424D-AE03-7CBA6668E81F}"/>
              </a:ext>
            </a:extLst>
          </p:cNvPr>
          <p:cNvSpPr>
            <a:spLocks noGrp="1"/>
          </p:cNvSpPr>
          <p:nvPr>
            <p:ph type="sldNum" sz="quarter" idx="10"/>
          </p:nvPr>
        </p:nvSpPr>
        <p:spPr/>
        <p:txBody>
          <a:bodyPr/>
          <a:lstStyle/>
          <a:p>
            <a:fld id="{887360FE-02F5-4392-9C12-7D03F05745BB}" type="slidenum">
              <a:rPr lang="en-GB" smtClean="0"/>
              <a:pPr/>
              <a:t>3</a:t>
            </a:fld>
            <a:endParaRPr lang="en-GB" dirty="0"/>
          </a:p>
        </p:txBody>
      </p:sp>
      <p:sp>
        <p:nvSpPr>
          <p:cNvPr id="5" name="Text Placeholder 4">
            <a:extLst>
              <a:ext uri="{FF2B5EF4-FFF2-40B4-BE49-F238E27FC236}">
                <a16:creationId xmlns:a16="http://schemas.microsoft.com/office/drawing/2014/main" id="{0126E5B8-B468-401E-BAF0-672CE1BCD39F}"/>
              </a:ext>
            </a:extLst>
          </p:cNvPr>
          <p:cNvSpPr>
            <a:spLocks noGrp="1"/>
          </p:cNvSpPr>
          <p:nvPr>
            <p:ph type="body" sz="quarter" idx="12"/>
          </p:nvPr>
        </p:nvSpPr>
        <p:spPr>
          <a:xfrm>
            <a:off x="502520" y="2053949"/>
            <a:ext cx="11186959" cy="3944429"/>
          </a:xfrm>
        </p:spPr>
        <p:txBody>
          <a:bodyPr/>
          <a:lstStyle/>
          <a:p>
            <a:pPr marL="0" indent="0">
              <a:buNone/>
            </a:pPr>
            <a:r>
              <a:rPr lang="en-GB" dirty="0">
                <a:solidFill>
                  <a:schemeClr val="bg1"/>
                </a:solidFill>
              </a:rPr>
              <a:t>During the current situation – and beyond…</a:t>
            </a:r>
          </a:p>
          <a:p>
            <a:r>
              <a:rPr lang="en-GB" dirty="0">
                <a:solidFill>
                  <a:schemeClr val="bg1"/>
                </a:solidFill>
              </a:rPr>
              <a:t>Impact on retail banking </a:t>
            </a:r>
          </a:p>
          <a:p>
            <a:r>
              <a:rPr lang="en-GB" dirty="0">
                <a:solidFill>
                  <a:schemeClr val="bg1"/>
                </a:solidFill>
              </a:rPr>
              <a:t>What is important to customers</a:t>
            </a:r>
          </a:p>
          <a:p>
            <a:r>
              <a:rPr lang="en-GB" dirty="0">
                <a:solidFill>
                  <a:schemeClr val="bg1"/>
                </a:solidFill>
              </a:rPr>
              <a:t>Different audiences will have different financial needs</a:t>
            </a:r>
          </a:p>
          <a:p>
            <a:r>
              <a:rPr lang="en-GB" dirty="0">
                <a:solidFill>
                  <a:schemeClr val="bg1"/>
                </a:solidFill>
              </a:rPr>
              <a:t>How can banks prioritise vulnerable audiences</a:t>
            </a:r>
          </a:p>
          <a:p>
            <a:r>
              <a:rPr lang="en-GB" dirty="0">
                <a:solidFill>
                  <a:schemeClr val="bg1"/>
                </a:solidFill>
              </a:rPr>
              <a:t>What is the role of mail in banking and how can it help</a:t>
            </a:r>
          </a:p>
          <a:p>
            <a:r>
              <a:rPr lang="en-GB" dirty="0">
                <a:solidFill>
                  <a:schemeClr val="bg1"/>
                </a:solidFill>
              </a:rPr>
              <a:t>Brand recovery - planning beyond Covid-19 </a:t>
            </a:r>
          </a:p>
        </p:txBody>
      </p:sp>
    </p:spTree>
    <p:extLst>
      <p:ext uri="{BB962C8B-B14F-4D97-AF65-F5344CB8AC3E}">
        <p14:creationId xmlns:p14="http://schemas.microsoft.com/office/powerpoint/2010/main" val="1223690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7CA48-BB01-479A-A2CF-E35FD170CC84}"/>
              </a:ext>
            </a:extLst>
          </p:cNvPr>
          <p:cNvSpPr>
            <a:spLocks noGrp="1"/>
          </p:cNvSpPr>
          <p:nvPr>
            <p:ph type="title"/>
          </p:nvPr>
        </p:nvSpPr>
        <p:spPr/>
        <p:txBody>
          <a:bodyPr/>
          <a:lstStyle/>
          <a:p>
            <a:r>
              <a:rPr lang="en-GB" dirty="0"/>
              <a:t>Talk to us about next steps</a:t>
            </a:r>
          </a:p>
        </p:txBody>
      </p:sp>
      <p:sp>
        <p:nvSpPr>
          <p:cNvPr id="2" name="Slide Number Placeholder 1">
            <a:extLst>
              <a:ext uri="{FF2B5EF4-FFF2-40B4-BE49-F238E27FC236}">
                <a16:creationId xmlns:a16="http://schemas.microsoft.com/office/drawing/2014/main" id="{3D50E1F5-90CB-4A82-BC81-C8F6DE8A3D6F}"/>
              </a:ext>
            </a:extLst>
          </p:cNvPr>
          <p:cNvSpPr>
            <a:spLocks noGrp="1"/>
          </p:cNvSpPr>
          <p:nvPr>
            <p:ph type="sldNum" sz="quarter" idx="10"/>
          </p:nvPr>
        </p:nvSpPr>
        <p:spPr/>
        <p:txBody>
          <a:bodyPr/>
          <a:lstStyle/>
          <a:p>
            <a:fld id="{2F120B71-D125-4BF6-A82C-32464C8C4C36}" type="slidenum">
              <a:rPr lang="en-GB" smtClean="0"/>
              <a:t>30</a:t>
            </a:fld>
            <a:endParaRPr lang="en-GB" dirty="0"/>
          </a:p>
        </p:txBody>
      </p:sp>
      <p:graphicFrame>
        <p:nvGraphicFramePr>
          <p:cNvPr id="5" name="Diagram 4">
            <a:extLst>
              <a:ext uri="{FF2B5EF4-FFF2-40B4-BE49-F238E27FC236}">
                <a16:creationId xmlns:a16="http://schemas.microsoft.com/office/drawing/2014/main" id="{70C9512B-8F87-4B22-A20B-25437B9152EC}"/>
              </a:ext>
            </a:extLst>
          </p:cNvPr>
          <p:cNvGraphicFramePr/>
          <p:nvPr>
            <p:extLst>
              <p:ext uri="{D42A27DB-BD31-4B8C-83A1-F6EECF244321}">
                <p14:modId xmlns:p14="http://schemas.microsoft.com/office/powerpoint/2010/main" val="800791807"/>
              </p:ext>
            </p:extLst>
          </p:nvPr>
        </p:nvGraphicFramePr>
        <p:xfrm>
          <a:off x="595891" y="1507369"/>
          <a:ext cx="9859618" cy="4789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6948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721BB8-0DFC-49CB-A985-C7A55177865C}"/>
              </a:ext>
            </a:extLst>
          </p:cNvPr>
          <p:cNvSpPr>
            <a:spLocks noGrp="1"/>
          </p:cNvSpPr>
          <p:nvPr>
            <p:ph type="body" sz="quarter" idx="10"/>
          </p:nvPr>
        </p:nvSpPr>
        <p:spPr/>
        <p:txBody>
          <a:bodyPr/>
          <a:lstStyle/>
          <a:p>
            <a:r>
              <a:rPr lang="en-GB" dirty="0"/>
              <a:t>Thank you</a:t>
            </a:r>
          </a:p>
        </p:txBody>
      </p:sp>
    </p:spTree>
    <p:extLst>
      <p:ext uri="{BB962C8B-B14F-4D97-AF65-F5344CB8AC3E}">
        <p14:creationId xmlns:p14="http://schemas.microsoft.com/office/powerpoint/2010/main" val="1933501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7BAA3-9E4E-4DBA-920B-0EAD36172294}"/>
              </a:ext>
            </a:extLst>
          </p:cNvPr>
          <p:cNvSpPr>
            <a:spLocks noGrp="1"/>
          </p:cNvSpPr>
          <p:nvPr>
            <p:ph type="body" sz="quarter" idx="10"/>
          </p:nvPr>
        </p:nvSpPr>
        <p:spPr>
          <a:xfrm>
            <a:off x="863999" y="3916800"/>
            <a:ext cx="8157338" cy="2065950"/>
          </a:xfrm>
        </p:spPr>
        <p:txBody>
          <a:bodyPr/>
          <a:lstStyle/>
          <a:p>
            <a:r>
              <a:rPr lang="en-GB" dirty="0"/>
              <a:t>Impact of Covid-19 </a:t>
            </a:r>
          </a:p>
          <a:p>
            <a:r>
              <a:rPr lang="en-GB" dirty="0"/>
              <a:t>on retail banking</a:t>
            </a:r>
          </a:p>
        </p:txBody>
      </p:sp>
    </p:spTree>
    <p:extLst>
      <p:ext uri="{BB962C8B-B14F-4D97-AF65-F5344CB8AC3E}">
        <p14:creationId xmlns:p14="http://schemas.microsoft.com/office/powerpoint/2010/main" val="195691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CDDF-D966-43DB-870C-778E9D072BC7}"/>
              </a:ext>
            </a:extLst>
          </p:cNvPr>
          <p:cNvSpPr>
            <a:spLocks noGrp="1"/>
          </p:cNvSpPr>
          <p:nvPr>
            <p:ph type="title"/>
          </p:nvPr>
        </p:nvSpPr>
        <p:spPr>
          <a:xfrm>
            <a:off x="485999" y="414000"/>
            <a:ext cx="11445267" cy="475686"/>
          </a:xfrm>
        </p:spPr>
        <p:txBody>
          <a:bodyPr/>
          <a:lstStyle/>
          <a:p>
            <a:r>
              <a:rPr lang="en-GB" dirty="0"/>
              <a:t>How the banking world has changed…</a:t>
            </a:r>
          </a:p>
        </p:txBody>
      </p:sp>
      <p:sp>
        <p:nvSpPr>
          <p:cNvPr id="3" name="Slide Number Placeholder 2">
            <a:extLst>
              <a:ext uri="{FF2B5EF4-FFF2-40B4-BE49-F238E27FC236}">
                <a16:creationId xmlns:a16="http://schemas.microsoft.com/office/drawing/2014/main" id="{2ED24CD2-45B3-454A-86B2-2AB4E22DCBDA}"/>
              </a:ext>
            </a:extLst>
          </p:cNvPr>
          <p:cNvSpPr>
            <a:spLocks noGrp="1"/>
          </p:cNvSpPr>
          <p:nvPr>
            <p:ph type="sldNum" sz="quarter" idx="10"/>
          </p:nvPr>
        </p:nvSpPr>
        <p:spPr/>
        <p:txBody>
          <a:bodyPr/>
          <a:lstStyle/>
          <a:p>
            <a:fld id="{887360FE-02F5-4392-9C12-7D03F05745BB}" type="slidenum">
              <a:rPr lang="en-GB" smtClean="0"/>
              <a:pPr/>
              <a:t>5</a:t>
            </a:fld>
            <a:endParaRPr lang="en-GB" dirty="0"/>
          </a:p>
        </p:txBody>
      </p:sp>
      <p:sp>
        <p:nvSpPr>
          <p:cNvPr id="9" name="TextBox 8">
            <a:extLst>
              <a:ext uri="{FF2B5EF4-FFF2-40B4-BE49-F238E27FC236}">
                <a16:creationId xmlns:a16="http://schemas.microsoft.com/office/drawing/2014/main" id="{CC6D73DC-72BD-48DA-9CF0-344D2EB21D45}"/>
              </a:ext>
            </a:extLst>
          </p:cNvPr>
          <p:cNvSpPr txBox="1"/>
          <p:nvPr/>
        </p:nvSpPr>
        <p:spPr>
          <a:xfrm>
            <a:off x="1638385" y="6623579"/>
            <a:ext cx="3269974" cy="215444"/>
          </a:xfrm>
          <a:prstGeom prst="rect">
            <a:avLst/>
          </a:prstGeom>
          <a:noFill/>
        </p:spPr>
        <p:txBody>
          <a:bodyPr wrap="square" rtlCol="0">
            <a:spAutoFit/>
          </a:bodyPr>
          <a:lstStyle/>
          <a:p>
            <a:r>
              <a:rPr lang="en-GB" sz="800" dirty="0"/>
              <a:t>Source: Moneysupermarket.com</a:t>
            </a:r>
          </a:p>
        </p:txBody>
      </p:sp>
      <p:sp>
        <p:nvSpPr>
          <p:cNvPr id="4" name="TextBox 3">
            <a:extLst>
              <a:ext uri="{FF2B5EF4-FFF2-40B4-BE49-F238E27FC236}">
                <a16:creationId xmlns:a16="http://schemas.microsoft.com/office/drawing/2014/main" id="{AE7E0276-343A-4FE8-AC1D-07290EEA6AD3}"/>
              </a:ext>
            </a:extLst>
          </p:cNvPr>
          <p:cNvSpPr txBox="1"/>
          <p:nvPr/>
        </p:nvSpPr>
        <p:spPr>
          <a:xfrm>
            <a:off x="947451" y="3944039"/>
            <a:ext cx="1079653" cy="246221"/>
          </a:xfrm>
          <a:prstGeom prst="rect">
            <a:avLst/>
          </a:prstGeom>
          <a:noFill/>
        </p:spPr>
        <p:txBody>
          <a:bodyPr wrap="square" rtlCol="0">
            <a:spAutoFit/>
          </a:bodyPr>
          <a:lstStyle/>
          <a:p>
            <a:endParaRPr lang="en-GB" sz="1000" dirty="0"/>
          </a:p>
        </p:txBody>
      </p:sp>
      <p:graphicFrame>
        <p:nvGraphicFramePr>
          <p:cNvPr id="6" name="Diagram 5">
            <a:extLst>
              <a:ext uri="{FF2B5EF4-FFF2-40B4-BE49-F238E27FC236}">
                <a16:creationId xmlns:a16="http://schemas.microsoft.com/office/drawing/2014/main" id="{2DA0444D-6917-496C-94AC-96B5B6C712C0}"/>
              </a:ext>
            </a:extLst>
          </p:cNvPr>
          <p:cNvGraphicFramePr/>
          <p:nvPr>
            <p:extLst>
              <p:ext uri="{D42A27DB-BD31-4B8C-83A1-F6EECF244321}">
                <p14:modId xmlns:p14="http://schemas.microsoft.com/office/powerpoint/2010/main" val="3692361047"/>
              </p:ext>
            </p:extLst>
          </p:nvPr>
        </p:nvGraphicFramePr>
        <p:xfrm>
          <a:off x="397100" y="1494219"/>
          <a:ext cx="10588400" cy="4665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9486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DF785-3390-49E5-BF1F-0CCFC0E9D376}"/>
              </a:ext>
            </a:extLst>
          </p:cNvPr>
          <p:cNvSpPr>
            <a:spLocks noGrp="1"/>
          </p:cNvSpPr>
          <p:nvPr>
            <p:ph type="title"/>
          </p:nvPr>
        </p:nvSpPr>
        <p:spPr>
          <a:xfrm>
            <a:off x="388999" y="279371"/>
            <a:ext cx="11612444" cy="307777"/>
          </a:xfrm>
        </p:spPr>
        <p:txBody>
          <a:bodyPr/>
          <a:lstStyle/>
          <a:p>
            <a:r>
              <a:rPr lang="en-GB" dirty="0"/>
              <a:t>Customers are looking for more support</a:t>
            </a:r>
          </a:p>
        </p:txBody>
      </p:sp>
      <p:sp>
        <p:nvSpPr>
          <p:cNvPr id="3" name="Slide Number Placeholder 2">
            <a:extLst>
              <a:ext uri="{FF2B5EF4-FFF2-40B4-BE49-F238E27FC236}">
                <a16:creationId xmlns:a16="http://schemas.microsoft.com/office/drawing/2014/main" id="{18D39E4B-2925-4077-9662-A7295126576F}"/>
              </a:ext>
            </a:extLst>
          </p:cNvPr>
          <p:cNvSpPr>
            <a:spLocks noGrp="1"/>
          </p:cNvSpPr>
          <p:nvPr>
            <p:ph type="sldNum" sz="quarter" idx="10"/>
          </p:nvPr>
        </p:nvSpPr>
        <p:spPr/>
        <p:txBody>
          <a:bodyPr/>
          <a:lstStyle/>
          <a:p>
            <a:fld id="{887360FE-02F5-4392-9C12-7D03F05745BB}" type="slidenum">
              <a:rPr lang="en-GB" smtClean="0"/>
              <a:pPr/>
              <a:t>6</a:t>
            </a:fld>
            <a:endParaRPr lang="en-GB" dirty="0"/>
          </a:p>
        </p:txBody>
      </p:sp>
      <p:sp>
        <p:nvSpPr>
          <p:cNvPr id="8" name="Rectangle 7">
            <a:extLst>
              <a:ext uri="{FF2B5EF4-FFF2-40B4-BE49-F238E27FC236}">
                <a16:creationId xmlns:a16="http://schemas.microsoft.com/office/drawing/2014/main" id="{49920E3C-EEE0-476B-88D8-FD475C6DB7ED}"/>
              </a:ext>
            </a:extLst>
          </p:cNvPr>
          <p:cNvSpPr/>
          <p:nvPr/>
        </p:nvSpPr>
        <p:spPr>
          <a:xfrm>
            <a:off x="205635" y="5021526"/>
            <a:ext cx="11673947" cy="1077218"/>
          </a:xfrm>
          <a:prstGeom prst="rect">
            <a:avLst/>
          </a:prstGeom>
        </p:spPr>
        <p:txBody>
          <a:bodyPr wrap="square">
            <a:spAutoFit/>
          </a:bodyPr>
          <a:lstStyle/>
          <a:p>
            <a:pPr algn="ctr"/>
            <a:r>
              <a:rPr lang="en-US" sz="1600" dirty="0"/>
              <a:t>Consumers expect brands to use a reassuring tone, offer a positive perspective and communicate brand values.</a:t>
            </a:r>
          </a:p>
          <a:p>
            <a:pPr algn="ctr"/>
            <a:endParaRPr lang="en-US" sz="1600" dirty="0"/>
          </a:p>
          <a:p>
            <a:pPr algn="ctr"/>
            <a:r>
              <a:rPr lang="en-US" sz="1600" dirty="0"/>
              <a:t>Ikea focus on the importance of home and Nike communicate the need to stay indoors – they’re seen as supportive of government messaging and health organisations, while staying true to their brand values.</a:t>
            </a:r>
            <a:endParaRPr lang="en-US" sz="1600" dirty="0">
              <a:effectLst/>
            </a:endParaRPr>
          </a:p>
        </p:txBody>
      </p:sp>
      <p:graphicFrame>
        <p:nvGraphicFramePr>
          <p:cNvPr id="9" name="Diagram 8">
            <a:extLst>
              <a:ext uri="{FF2B5EF4-FFF2-40B4-BE49-F238E27FC236}">
                <a16:creationId xmlns:a16="http://schemas.microsoft.com/office/drawing/2014/main" id="{B2114811-1ABA-4660-9115-0167039DBDED}"/>
              </a:ext>
            </a:extLst>
          </p:cNvPr>
          <p:cNvGraphicFramePr/>
          <p:nvPr>
            <p:extLst>
              <p:ext uri="{D42A27DB-BD31-4B8C-83A1-F6EECF244321}">
                <p14:modId xmlns:p14="http://schemas.microsoft.com/office/powerpoint/2010/main" val="2265879106"/>
              </p:ext>
            </p:extLst>
          </p:nvPr>
        </p:nvGraphicFramePr>
        <p:xfrm>
          <a:off x="248817" y="2354435"/>
          <a:ext cx="11630765" cy="2149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88B4D8AB-7734-4EE6-B079-4C0270046B0B}"/>
              </a:ext>
            </a:extLst>
          </p:cNvPr>
          <p:cNvSpPr txBox="1"/>
          <p:nvPr/>
        </p:nvSpPr>
        <p:spPr>
          <a:xfrm>
            <a:off x="248817" y="1787677"/>
            <a:ext cx="11892808" cy="307777"/>
          </a:xfrm>
          <a:prstGeom prst="rect">
            <a:avLst/>
          </a:prstGeom>
          <a:noFill/>
        </p:spPr>
        <p:txBody>
          <a:bodyPr wrap="square" rtlCol="0">
            <a:spAutoFit/>
          </a:bodyPr>
          <a:lstStyle/>
          <a:p>
            <a:pPr algn="ctr"/>
            <a:r>
              <a:rPr lang="en-US" sz="1400" dirty="0"/>
              <a:t>While only 8% of consumers think brands need to stop advertising during the Covid-19 outbreak, they have a clear expectation of their role:</a:t>
            </a:r>
          </a:p>
        </p:txBody>
      </p:sp>
      <p:sp>
        <p:nvSpPr>
          <p:cNvPr id="10" name="Rectangle 9">
            <a:extLst>
              <a:ext uri="{FF2B5EF4-FFF2-40B4-BE49-F238E27FC236}">
                <a16:creationId xmlns:a16="http://schemas.microsoft.com/office/drawing/2014/main" id="{2642161A-3539-4340-B803-DBADA519E756}"/>
              </a:ext>
            </a:extLst>
          </p:cNvPr>
          <p:cNvSpPr/>
          <p:nvPr/>
        </p:nvSpPr>
        <p:spPr>
          <a:xfrm>
            <a:off x="1506593" y="6596847"/>
            <a:ext cx="12589354" cy="230832"/>
          </a:xfrm>
          <a:prstGeom prst="rect">
            <a:avLst/>
          </a:prstGeom>
        </p:spPr>
        <p:txBody>
          <a:bodyPr wrap="square">
            <a:spAutoFit/>
          </a:bodyPr>
          <a:lstStyle/>
          <a:p>
            <a:r>
              <a:rPr lang="en-US" sz="900" dirty="0"/>
              <a:t>Source: Kantar Global Survey March 2020 (35k consumers)</a:t>
            </a:r>
            <a:endParaRPr lang="en-US" sz="900" dirty="0">
              <a:effectLst/>
            </a:endParaRPr>
          </a:p>
        </p:txBody>
      </p:sp>
    </p:spTree>
    <p:extLst>
      <p:ext uri="{BB962C8B-B14F-4D97-AF65-F5344CB8AC3E}">
        <p14:creationId xmlns:p14="http://schemas.microsoft.com/office/powerpoint/2010/main" val="2081937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6806F8-1196-443E-98EE-5F48F6CC989C}"/>
              </a:ext>
            </a:extLst>
          </p:cNvPr>
          <p:cNvSpPr>
            <a:spLocks noGrp="1"/>
          </p:cNvSpPr>
          <p:nvPr>
            <p:ph type="sldNum" sz="quarter" idx="10"/>
          </p:nvPr>
        </p:nvSpPr>
        <p:spPr/>
        <p:txBody>
          <a:bodyPr/>
          <a:lstStyle/>
          <a:p>
            <a:fld id="{887360FE-02F5-4392-9C12-7D03F05745BB}" type="slidenum">
              <a:rPr lang="en-GB" smtClean="0"/>
              <a:pPr/>
              <a:t>7</a:t>
            </a:fld>
            <a:endParaRPr lang="en-GB" dirty="0"/>
          </a:p>
        </p:txBody>
      </p:sp>
      <p:sp>
        <p:nvSpPr>
          <p:cNvPr id="9" name="TextBox 8">
            <a:extLst>
              <a:ext uri="{FF2B5EF4-FFF2-40B4-BE49-F238E27FC236}">
                <a16:creationId xmlns:a16="http://schemas.microsoft.com/office/drawing/2014/main" id="{16B0DB47-C5CF-4A43-8EE1-BF39D2F470DA}"/>
              </a:ext>
            </a:extLst>
          </p:cNvPr>
          <p:cNvSpPr txBox="1"/>
          <p:nvPr/>
        </p:nvSpPr>
        <p:spPr>
          <a:xfrm>
            <a:off x="609600" y="617053"/>
            <a:ext cx="11063359" cy="2123658"/>
          </a:xfrm>
          <a:prstGeom prst="rect">
            <a:avLst/>
          </a:prstGeom>
          <a:noFill/>
        </p:spPr>
        <p:txBody>
          <a:bodyPr wrap="square" rtlCol="0">
            <a:spAutoFit/>
          </a:bodyPr>
          <a:lstStyle/>
          <a:p>
            <a:pPr algn="ctr"/>
            <a:r>
              <a:rPr lang="en-GB" sz="4400" dirty="0">
                <a:latin typeface="+mj-lt"/>
              </a:rPr>
              <a:t>64% of the UK agree that how a brand responds to the crisis now will have a huge impact on their likelihood to buy from them in the future</a:t>
            </a:r>
          </a:p>
        </p:txBody>
      </p:sp>
      <p:pic>
        <p:nvPicPr>
          <p:cNvPr id="10" name="Picture 9">
            <a:extLst>
              <a:ext uri="{FF2B5EF4-FFF2-40B4-BE49-F238E27FC236}">
                <a16:creationId xmlns:a16="http://schemas.microsoft.com/office/drawing/2014/main" id="{39805226-A285-4BB4-934F-838D120A5B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6532" y="3304160"/>
            <a:ext cx="4516668" cy="3139840"/>
          </a:xfrm>
          <a:prstGeom prst="rect">
            <a:avLst/>
          </a:prstGeom>
        </p:spPr>
      </p:pic>
      <p:sp>
        <p:nvSpPr>
          <p:cNvPr id="11" name="TextBox 10">
            <a:extLst>
              <a:ext uri="{FF2B5EF4-FFF2-40B4-BE49-F238E27FC236}">
                <a16:creationId xmlns:a16="http://schemas.microsoft.com/office/drawing/2014/main" id="{2F1F0F1D-150E-4498-8C81-AFFB13C492BD}"/>
              </a:ext>
            </a:extLst>
          </p:cNvPr>
          <p:cNvSpPr txBox="1"/>
          <p:nvPr/>
        </p:nvSpPr>
        <p:spPr>
          <a:xfrm>
            <a:off x="8565930" y="6623579"/>
            <a:ext cx="6390290" cy="246221"/>
          </a:xfrm>
          <a:prstGeom prst="rect">
            <a:avLst/>
          </a:prstGeom>
          <a:noFill/>
        </p:spPr>
        <p:txBody>
          <a:bodyPr wrap="square" rtlCol="0">
            <a:spAutoFit/>
          </a:bodyPr>
          <a:lstStyle/>
          <a:p>
            <a:r>
              <a:rPr lang="en-GB" sz="1000" dirty="0"/>
              <a:t>Source: Edelman Trust Barometer March 2020</a:t>
            </a:r>
          </a:p>
        </p:txBody>
      </p:sp>
    </p:spTree>
    <p:extLst>
      <p:ext uri="{BB962C8B-B14F-4D97-AF65-F5344CB8AC3E}">
        <p14:creationId xmlns:p14="http://schemas.microsoft.com/office/powerpoint/2010/main" val="2704531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DF785-3390-49E5-BF1F-0CCFC0E9D376}"/>
              </a:ext>
            </a:extLst>
          </p:cNvPr>
          <p:cNvSpPr>
            <a:spLocks noGrp="1"/>
          </p:cNvSpPr>
          <p:nvPr>
            <p:ph type="title"/>
          </p:nvPr>
        </p:nvSpPr>
        <p:spPr>
          <a:xfrm>
            <a:off x="385639" y="311134"/>
            <a:ext cx="11519478" cy="475686"/>
          </a:xfrm>
        </p:spPr>
        <p:txBody>
          <a:bodyPr/>
          <a:lstStyle/>
          <a:p>
            <a:r>
              <a:rPr lang="en-GB" dirty="0"/>
              <a:t>Those rising to the challenge: post office, RBS and Lloyds group supporting the vulnerable</a:t>
            </a:r>
          </a:p>
        </p:txBody>
      </p:sp>
      <p:sp>
        <p:nvSpPr>
          <p:cNvPr id="3" name="Slide Number Placeholder 2">
            <a:extLst>
              <a:ext uri="{FF2B5EF4-FFF2-40B4-BE49-F238E27FC236}">
                <a16:creationId xmlns:a16="http://schemas.microsoft.com/office/drawing/2014/main" id="{18D39E4B-2925-4077-9662-A7295126576F}"/>
              </a:ext>
            </a:extLst>
          </p:cNvPr>
          <p:cNvSpPr>
            <a:spLocks noGrp="1"/>
          </p:cNvSpPr>
          <p:nvPr>
            <p:ph type="sldNum" sz="quarter" idx="10"/>
          </p:nvPr>
        </p:nvSpPr>
        <p:spPr/>
        <p:txBody>
          <a:bodyPr/>
          <a:lstStyle/>
          <a:p>
            <a:fld id="{887360FE-02F5-4392-9C12-7D03F05745BB}" type="slidenum">
              <a:rPr lang="en-GB" smtClean="0"/>
              <a:pPr/>
              <a:t>8</a:t>
            </a:fld>
            <a:endParaRPr lang="en-GB" dirty="0"/>
          </a:p>
        </p:txBody>
      </p:sp>
      <p:pic>
        <p:nvPicPr>
          <p:cNvPr id="9" name="Picture 8">
            <a:extLst>
              <a:ext uri="{FF2B5EF4-FFF2-40B4-BE49-F238E27FC236}">
                <a16:creationId xmlns:a16="http://schemas.microsoft.com/office/drawing/2014/main" id="{19B68851-E00B-4DD3-BDDF-FA99941901D6}"/>
              </a:ext>
            </a:extLst>
          </p:cNvPr>
          <p:cNvPicPr>
            <a:picLocks noChangeAspect="1"/>
          </p:cNvPicPr>
          <p:nvPr/>
        </p:nvPicPr>
        <p:blipFill>
          <a:blip r:embed="rId3"/>
          <a:stretch>
            <a:fillRect/>
          </a:stretch>
        </p:blipFill>
        <p:spPr>
          <a:xfrm>
            <a:off x="10061222" y="3429000"/>
            <a:ext cx="1398749" cy="1047712"/>
          </a:xfrm>
          <a:prstGeom prst="rect">
            <a:avLst/>
          </a:prstGeom>
        </p:spPr>
      </p:pic>
      <p:sp>
        <p:nvSpPr>
          <p:cNvPr id="6" name="TextBox 5">
            <a:extLst>
              <a:ext uri="{FF2B5EF4-FFF2-40B4-BE49-F238E27FC236}">
                <a16:creationId xmlns:a16="http://schemas.microsoft.com/office/drawing/2014/main" id="{47373664-A165-406A-BFE9-453E95CF3FEE}"/>
              </a:ext>
            </a:extLst>
          </p:cNvPr>
          <p:cNvSpPr txBox="1"/>
          <p:nvPr/>
        </p:nvSpPr>
        <p:spPr>
          <a:xfrm>
            <a:off x="9365117" y="6623579"/>
            <a:ext cx="2540000" cy="230832"/>
          </a:xfrm>
          <a:prstGeom prst="rect">
            <a:avLst/>
          </a:prstGeom>
          <a:noFill/>
        </p:spPr>
        <p:txBody>
          <a:bodyPr wrap="square" rtlCol="0">
            <a:spAutoFit/>
          </a:bodyPr>
          <a:lstStyle/>
          <a:p>
            <a:r>
              <a:rPr lang="en-GB" sz="900" dirty="0"/>
              <a:t>Source: Which? April 2020</a:t>
            </a:r>
          </a:p>
        </p:txBody>
      </p:sp>
      <p:sp>
        <p:nvSpPr>
          <p:cNvPr id="5" name="Rectangle 4">
            <a:extLst>
              <a:ext uri="{FF2B5EF4-FFF2-40B4-BE49-F238E27FC236}">
                <a16:creationId xmlns:a16="http://schemas.microsoft.com/office/drawing/2014/main" id="{A4979741-4116-41D7-A417-1F713684A125}"/>
              </a:ext>
            </a:extLst>
          </p:cNvPr>
          <p:cNvSpPr/>
          <p:nvPr/>
        </p:nvSpPr>
        <p:spPr>
          <a:xfrm>
            <a:off x="335419" y="1748709"/>
            <a:ext cx="11521161" cy="2800767"/>
          </a:xfrm>
          <a:prstGeom prst="rect">
            <a:avLst/>
          </a:prstGeom>
          <a:ln w="28575">
            <a:solidFill>
              <a:schemeClr val="accent1"/>
            </a:solidFill>
          </a:ln>
        </p:spPr>
        <p:txBody>
          <a:bodyPr wrap="square">
            <a:spAutoFit/>
          </a:bodyPr>
          <a:lstStyle/>
          <a:p>
            <a:pPr algn="ctr"/>
            <a:r>
              <a:rPr lang="en-US" sz="1600" b="1" dirty="0"/>
              <a:t>48% </a:t>
            </a:r>
            <a:r>
              <a:rPr lang="en-US" sz="1600" dirty="0"/>
              <a:t>of those who rely on cash are over 65 </a:t>
            </a:r>
          </a:p>
          <a:p>
            <a:pPr algn="ctr"/>
            <a:r>
              <a:rPr lang="en-US" sz="1600" b="1" dirty="0"/>
              <a:t>66% </a:t>
            </a:r>
            <a:r>
              <a:rPr lang="en-US" sz="1600" dirty="0"/>
              <a:t>have no digital skills</a:t>
            </a:r>
          </a:p>
          <a:p>
            <a:pPr algn="ctr"/>
            <a:endParaRPr lang="en-US" sz="1600" dirty="0"/>
          </a:p>
          <a:p>
            <a:pPr algn="ctr"/>
            <a:r>
              <a:rPr lang="en-US" sz="1600" dirty="0"/>
              <a:t>“Being able to easily access cash is a vital service for older people and those self-isolating. </a:t>
            </a:r>
          </a:p>
          <a:p>
            <a:pPr algn="ctr"/>
            <a:r>
              <a:rPr lang="en-US" sz="1600" dirty="0"/>
              <a:t>Our Payout Now and Fast Pace services mean people can access cash quickly and securely to repay someone for a helpful service such as shopping, or simply manage their finances, providing peace of mind that cash can be securely sourced </a:t>
            </a:r>
          </a:p>
          <a:p>
            <a:pPr algn="ctr"/>
            <a:r>
              <a:rPr lang="en-US" sz="1600" dirty="0"/>
              <a:t>with the help of any trusted helper.”</a:t>
            </a:r>
          </a:p>
          <a:p>
            <a:pPr algn="ctr"/>
            <a:endParaRPr lang="en-US" sz="1600" dirty="0"/>
          </a:p>
          <a:p>
            <a:pPr algn="ctr"/>
            <a:r>
              <a:rPr lang="en-US" sz="1600" dirty="0"/>
              <a:t>Martin </a:t>
            </a:r>
            <a:r>
              <a:rPr lang="en-US" sz="1600" dirty="0" err="1"/>
              <a:t>Kearsley</a:t>
            </a:r>
            <a:r>
              <a:rPr lang="en-US" sz="1600" dirty="0"/>
              <a:t> </a:t>
            </a:r>
          </a:p>
          <a:p>
            <a:pPr algn="ctr"/>
            <a:r>
              <a:rPr lang="en-US" sz="1600" dirty="0"/>
              <a:t>Banking Director</a:t>
            </a:r>
          </a:p>
          <a:p>
            <a:pPr algn="ctr"/>
            <a:r>
              <a:rPr lang="en-US" sz="1600" dirty="0"/>
              <a:t>Post Office</a:t>
            </a:r>
          </a:p>
        </p:txBody>
      </p:sp>
      <p:sp>
        <p:nvSpPr>
          <p:cNvPr id="8" name="Rectangle 7">
            <a:extLst>
              <a:ext uri="{FF2B5EF4-FFF2-40B4-BE49-F238E27FC236}">
                <a16:creationId xmlns:a16="http://schemas.microsoft.com/office/drawing/2014/main" id="{6A6E145E-3521-4FE9-B096-1E386260D0A3}"/>
              </a:ext>
            </a:extLst>
          </p:cNvPr>
          <p:cNvSpPr/>
          <p:nvPr/>
        </p:nvSpPr>
        <p:spPr>
          <a:xfrm>
            <a:off x="335419" y="4677845"/>
            <a:ext cx="11521161" cy="1815882"/>
          </a:xfrm>
          <a:prstGeom prst="rect">
            <a:avLst/>
          </a:prstGeom>
          <a:ln w="19050">
            <a:solidFill>
              <a:schemeClr val="accent2"/>
            </a:solidFill>
          </a:ln>
        </p:spPr>
        <p:txBody>
          <a:bodyPr wrap="square">
            <a:spAutoFit/>
          </a:bodyPr>
          <a:lstStyle/>
          <a:p>
            <a:pPr algn="ctr"/>
            <a:r>
              <a:rPr lang="en-US" sz="1600" dirty="0"/>
              <a:t>Royal Bank (includes Royal Bank of Scotland, NatWest and Ulster Northern Ireland) and the Lloyds Banking Group (includes Lloyds Bank, Halifax and Bank of Scotland) have dedicated phone services for customers over 70 or those in </a:t>
            </a:r>
            <a:br>
              <a:rPr lang="en-US" sz="1600" dirty="0"/>
            </a:br>
            <a:r>
              <a:rPr lang="en-US" sz="1600" dirty="0"/>
              <a:t>isolation and a separate telephone service for NHS workers.</a:t>
            </a:r>
          </a:p>
          <a:p>
            <a:pPr algn="ctr"/>
            <a:endParaRPr lang="en-US" sz="1600" dirty="0"/>
          </a:p>
          <a:p>
            <a:pPr algn="ctr"/>
            <a:endParaRPr lang="en-US" sz="1600" dirty="0"/>
          </a:p>
          <a:p>
            <a:pPr algn="ctr"/>
            <a:endParaRPr lang="en-US" sz="1600" dirty="0"/>
          </a:p>
          <a:p>
            <a:pPr algn="ctr"/>
            <a:endParaRPr lang="en-US" sz="1600" dirty="0"/>
          </a:p>
        </p:txBody>
      </p:sp>
      <p:pic>
        <p:nvPicPr>
          <p:cNvPr id="10" name="Picture 9">
            <a:extLst>
              <a:ext uri="{FF2B5EF4-FFF2-40B4-BE49-F238E27FC236}">
                <a16:creationId xmlns:a16="http://schemas.microsoft.com/office/drawing/2014/main" id="{E75F1D40-D0F6-496A-8FBC-0687E0B5BE72}"/>
              </a:ext>
            </a:extLst>
          </p:cNvPr>
          <p:cNvPicPr>
            <a:picLocks noChangeAspect="1"/>
          </p:cNvPicPr>
          <p:nvPr/>
        </p:nvPicPr>
        <p:blipFill rotWithShape="1">
          <a:blip r:embed="rId4"/>
          <a:srcRect t="22273" b="22484"/>
          <a:stretch/>
        </p:blipFill>
        <p:spPr>
          <a:xfrm>
            <a:off x="6145378" y="5621679"/>
            <a:ext cx="1386326" cy="765843"/>
          </a:xfrm>
          <a:prstGeom prst="rect">
            <a:avLst/>
          </a:prstGeom>
        </p:spPr>
      </p:pic>
      <p:pic>
        <p:nvPicPr>
          <p:cNvPr id="11" name="Picture 10">
            <a:extLst>
              <a:ext uri="{FF2B5EF4-FFF2-40B4-BE49-F238E27FC236}">
                <a16:creationId xmlns:a16="http://schemas.microsoft.com/office/drawing/2014/main" id="{6FFF7965-137F-428A-8266-447A8F504518}"/>
              </a:ext>
            </a:extLst>
          </p:cNvPr>
          <p:cNvPicPr>
            <a:picLocks noChangeAspect="1"/>
          </p:cNvPicPr>
          <p:nvPr/>
        </p:nvPicPr>
        <p:blipFill>
          <a:blip r:embed="rId5"/>
          <a:stretch>
            <a:fillRect/>
          </a:stretch>
        </p:blipFill>
        <p:spPr>
          <a:xfrm>
            <a:off x="4709672" y="5734634"/>
            <a:ext cx="1386327" cy="652888"/>
          </a:xfrm>
          <a:prstGeom prst="rect">
            <a:avLst/>
          </a:prstGeom>
        </p:spPr>
      </p:pic>
    </p:spTree>
    <p:extLst>
      <p:ext uri="{BB962C8B-B14F-4D97-AF65-F5344CB8AC3E}">
        <p14:creationId xmlns:p14="http://schemas.microsoft.com/office/powerpoint/2010/main" val="3120502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963C0B-57DF-434B-AE0B-DCDECAAE695F}"/>
              </a:ext>
            </a:extLst>
          </p:cNvPr>
          <p:cNvSpPr>
            <a:spLocks noGrp="1"/>
          </p:cNvSpPr>
          <p:nvPr>
            <p:ph type="title"/>
          </p:nvPr>
        </p:nvSpPr>
        <p:spPr/>
        <p:txBody>
          <a:bodyPr/>
          <a:lstStyle/>
          <a:p>
            <a:r>
              <a:rPr lang="en-GB" dirty="0"/>
              <a:t>How can you communicate vital messages? Mail’s strengths in a crisis</a:t>
            </a:r>
          </a:p>
        </p:txBody>
      </p:sp>
      <p:sp>
        <p:nvSpPr>
          <p:cNvPr id="4" name="Slide Number Placeholder 3">
            <a:extLst>
              <a:ext uri="{FF2B5EF4-FFF2-40B4-BE49-F238E27FC236}">
                <a16:creationId xmlns:a16="http://schemas.microsoft.com/office/drawing/2014/main" id="{5BB726BA-391C-4B62-BB15-01D691CB1F19}"/>
              </a:ext>
            </a:extLst>
          </p:cNvPr>
          <p:cNvSpPr>
            <a:spLocks noGrp="1"/>
          </p:cNvSpPr>
          <p:nvPr>
            <p:ph type="sldNum" sz="quarter" idx="10"/>
          </p:nvPr>
        </p:nvSpPr>
        <p:spPr/>
        <p:txBody>
          <a:bodyPr/>
          <a:lstStyle/>
          <a:p>
            <a:fld id="{887360FE-02F5-4392-9C12-7D03F05745BB}" type="slidenum">
              <a:rPr lang="en-GB" smtClean="0"/>
              <a:pPr/>
              <a:t>9</a:t>
            </a:fld>
            <a:endParaRPr lang="en-GB" dirty="0"/>
          </a:p>
        </p:txBody>
      </p:sp>
      <p:sp>
        <p:nvSpPr>
          <p:cNvPr id="9" name="Rectangle 8">
            <a:extLst>
              <a:ext uri="{FF2B5EF4-FFF2-40B4-BE49-F238E27FC236}">
                <a16:creationId xmlns:a16="http://schemas.microsoft.com/office/drawing/2014/main" id="{DD6862C6-99CD-4284-AD26-9E61FC06CC81}"/>
              </a:ext>
            </a:extLst>
          </p:cNvPr>
          <p:cNvSpPr/>
          <p:nvPr/>
        </p:nvSpPr>
        <p:spPr>
          <a:xfrm>
            <a:off x="486000" y="1987138"/>
            <a:ext cx="1778229" cy="771896"/>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j-lt"/>
              </a:rPr>
              <a:t>REACHES EVERYONE</a:t>
            </a:r>
          </a:p>
        </p:txBody>
      </p:sp>
      <p:sp>
        <p:nvSpPr>
          <p:cNvPr id="10" name="Rectangle 9">
            <a:extLst>
              <a:ext uri="{FF2B5EF4-FFF2-40B4-BE49-F238E27FC236}">
                <a16:creationId xmlns:a16="http://schemas.microsoft.com/office/drawing/2014/main" id="{A388CB7A-D573-4A47-B543-9EE159F37912}"/>
              </a:ext>
            </a:extLst>
          </p:cNvPr>
          <p:cNvSpPr/>
          <p:nvPr/>
        </p:nvSpPr>
        <p:spPr>
          <a:xfrm>
            <a:off x="2369225" y="1987138"/>
            <a:ext cx="9273175" cy="77189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Mail can be targeted to individuals of any demographic at an individual or household level.  It is a good way to reach the vulnerable or key groups of people.</a:t>
            </a:r>
          </a:p>
        </p:txBody>
      </p:sp>
      <p:sp>
        <p:nvSpPr>
          <p:cNvPr id="11" name="Rectangle 10">
            <a:extLst>
              <a:ext uri="{FF2B5EF4-FFF2-40B4-BE49-F238E27FC236}">
                <a16:creationId xmlns:a16="http://schemas.microsoft.com/office/drawing/2014/main" id="{255444B4-DAC7-46A0-9289-15167C8A130F}"/>
              </a:ext>
            </a:extLst>
          </p:cNvPr>
          <p:cNvSpPr/>
          <p:nvPr/>
        </p:nvSpPr>
        <p:spPr>
          <a:xfrm>
            <a:off x="485999" y="2836222"/>
            <a:ext cx="1778229" cy="771896"/>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j-lt"/>
              </a:rPr>
              <a:t>GIVES REASSURANCE</a:t>
            </a:r>
          </a:p>
        </p:txBody>
      </p:sp>
      <p:sp>
        <p:nvSpPr>
          <p:cNvPr id="12" name="Rectangle 11">
            <a:extLst>
              <a:ext uri="{FF2B5EF4-FFF2-40B4-BE49-F238E27FC236}">
                <a16:creationId xmlns:a16="http://schemas.microsoft.com/office/drawing/2014/main" id="{703E063B-5E9D-47BA-81C5-76CE17950BEE}"/>
              </a:ext>
            </a:extLst>
          </p:cNvPr>
          <p:cNvSpPr/>
          <p:nvPr/>
        </p:nvSpPr>
        <p:spPr>
          <a:xfrm>
            <a:off x="2369224" y="2836222"/>
            <a:ext cx="9273175" cy="77189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Mail is a trusted and a secure way to deliver important messages from banks</a:t>
            </a:r>
            <a:endParaRPr lang="en-US" b="1" baseline="30000" dirty="0">
              <a:solidFill>
                <a:schemeClr val="tx1"/>
              </a:solidFill>
            </a:endParaRPr>
          </a:p>
        </p:txBody>
      </p:sp>
      <p:sp>
        <p:nvSpPr>
          <p:cNvPr id="13" name="Rectangle 12">
            <a:extLst>
              <a:ext uri="{FF2B5EF4-FFF2-40B4-BE49-F238E27FC236}">
                <a16:creationId xmlns:a16="http://schemas.microsoft.com/office/drawing/2014/main" id="{0296262A-69AB-4B6E-8189-8F96F401193E}"/>
              </a:ext>
            </a:extLst>
          </p:cNvPr>
          <p:cNvSpPr/>
          <p:nvPr/>
        </p:nvSpPr>
        <p:spPr>
          <a:xfrm>
            <a:off x="485995" y="3674419"/>
            <a:ext cx="1778229" cy="771896"/>
          </a:xfrm>
          <a:prstGeom prst="rect">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j-lt"/>
              </a:rPr>
              <a:t>PHYSICAL IMPACT</a:t>
            </a:r>
          </a:p>
        </p:txBody>
      </p:sp>
      <p:sp>
        <p:nvSpPr>
          <p:cNvPr id="14" name="Rectangle 13">
            <a:extLst>
              <a:ext uri="{FF2B5EF4-FFF2-40B4-BE49-F238E27FC236}">
                <a16:creationId xmlns:a16="http://schemas.microsoft.com/office/drawing/2014/main" id="{9A009B40-628B-4877-A8D3-DBD37E9E3A8F}"/>
              </a:ext>
            </a:extLst>
          </p:cNvPr>
          <p:cNvSpPr/>
          <p:nvPr/>
        </p:nvSpPr>
        <p:spPr>
          <a:xfrm>
            <a:off x="2369220" y="3674419"/>
            <a:ext cx="9273175" cy="77189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Financial mail is returned to </a:t>
            </a:r>
            <a:r>
              <a:rPr lang="en-US" b="1" dirty="0">
                <a:solidFill>
                  <a:schemeClr val="tx1"/>
                </a:solidFill>
              </a:rPr>
              <a:t>4.4</a:t>
            </a:r>
            <a:r>
              <a:rPr lang="en-US" dirty="0">
                <a:solidFill>
                  <a:schemeClr val="tx1"/>
                </a:solidFill>
              </a:rPr>
              <a:t> times and 2 out of 3 mail items stay in the home for longer than </a:t>
            </a:r>
            <a:r>
              <a:rPr lang="en-US" b="1" dirty="0">
                <a:solidFill>
                  <a:schemeClr val="tx1"/>
                </a:solidFill>
              </a:rPr>
              <a:t>1 month</a:t>
            </a:r>
            <a:endParaRPr lang="en-US" b="1" baseline="30000" dirty="0">
              <a:solidFill>
                <a:schemeClr val="tx1"/>
              </a:solidFill>
            </a:endParaRPr>
          </a:p>
        </p:txBody>
      </p:sp>
      <p:sp>
        <p:nvSpPr>
          <p:cNvPr id="15" name="Rectangle 14">
            <a:extLst>
              <a:ext uri="{FF2B5EF4-FFF2-40B4-BE49-F238E27FC236}">
                <a16:creationId xmlns:a16="http://schemas.microsoft.com/office/drawing/2014/main" id="{9FDD073F-0BBE-4F5F-A55D-CDE72AF72C02}"/>
              </a:ext>
            </a:extLst>
          </p:cNvPr>
          <p:cNvSpPr/>
          <p:nvPr/>
        </p:nvSpPr>
        <p:spPr>
          <a:xfrm>
            <a:off x="485996" y="4512619"/>
            <a:ext cx="1778229" cy="771896"/>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j-lt"/>
              </a:rPr>
              <a:t>DRIVES INTERACTION</a:t>
            </a:r>
          </a:p>
        </p:txBody>
      </p:sp>
      <p:sp>
        <p:nvSpPr>
          <p:cNvPr id="16" name="Rectangle 15">
            <a:extLst>
              <a:ext uri="{FF2B5EF4-FFF2-40B4-BE49-F238E27FC236}">
                <a16:creationId xmlns:a16="http://schemas.microsoft.com/office/drawing/2014/main" id="{5D02F781-F0C2-4EAC-937A-255BD1976E66}"/>
              </a:ext>
            </a:extLst>
          </p:cNvPr>
          <p:cNvSpPr/>
          <p:nvPr/>
        </p:nvSpPr>
        <p:spPr>
          <a:xfrm>
            <a:off x="2369221" y="4512619"/>
            <a:ext cx="9273175" cy="771896"/>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Financial mail gets people to act on the contents with </a:t>
            </a:r>
            <a:r>
              <a:rPr lang="en-US" b="1" dirty="0">
                <a:solidFill>
                  <a:schemeClr val="tx1"/>
                </a:solidFill>
              </a:rPr>
              <a:t>98%</a:t>
            </a:r>
            <a:r>
              <a:rPr lang="en-US" dirty="0">
                <a:solidFill>
                  <a:schemeClr val="tx1"/>
                </a:solidFill>
              </a:rPr>
              <a:t> engagement</a:t>
            </a:r>
            <a:br>
              <a:rPr lang="en-US" dirty="0">
                <a:solidFill>
                  <a:schemeClr val="tx1"/>
                </a:solidFill>
              </a:rPr>
            </a:br>
            <a:r>
              <a:rPr lang="en-US" b="1" dirty="0">
                <a:solidFill>
                  <a:schemeClr val="tx1"/>
                </a:solidFill>
              </a:rPr>
              <a:t>82% </a:t>
            </a:r>
            <a:r>
              <a:rPr lang="en-US" dirty="0">
                <a:solidFill>
                  <a:schemeClr val="tx1"/>
                </a:solidFill>
              </a:rPr>
              <a:t>of financial mail is opened</a:t>
            </a:r>
          </a:p>
        </p:txBody>
      </p:sp>
      <p:sp>
        <p:nvSpPr>
          <p:cNvPr id="17" name="Rectangle 16">
            <a:extLst>
              <a:ext uri="{FF2B5EF4-FFF2-40B4-BE49-F238E27FC236}">
                <a16:creationId xmlns:a16="http://schemas.microsoft.com/office/drawing/2014/main" id="{B6A17518-8CB7-4B0F-9B52-7968B6A933BF}"/>
              </a:ext>
            </a:extLst>
          </p:cNvPr>
          <p:cNvSpPr/>
          <p:nvPr/>
        </p:nvSpPr>
        <p:spPr>
          <a:xfrm>
            <a:off x="485994" y="5350821"/>
            <a:ext cx="1778229" cy="771896"/>
          </a:xfrm>
          <a:prstGeom prst="rect">
            <a:avLst/>
          </a:prstGeom>
          <a:solidFill>
            <a:schemeClr val="accent5"/>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j-lt"/>
              </a:rPr>
              <a:t>GETS PEOPLE ONLINE</a:t>
            </a:r>
          </a:p>
        </p:txBody>
      </p:sp>
      <p:sp>
        <p:nvSpPr>
          <p:cNvPr id="18" name="Rectangle 17">
            <a:extLst>
              <a:ext uri="{FF2B5EF4-FFF2-40B4-BE49-F238E27FC236}">
                <a16:creationId xmlns:a16="http://schemas.microsoft.com/office/drawing/2014/main" id="{ECCBCC77-5EA0-45D6-A699-CF587D5C1186}"/>
              </a:ext>
            </a:extLst>
          </p:cNvPr>
          <p:cNvSpPr/>
          <p:nvPr/>
        </p:nvSpPr>
        <p:spPr>
          <a:xfrm>
            <a:off x="2369219" y="5350821"/>
            <a:ext cx="9273175" cy="77189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24% </a:t>
            </a:r>
            <a:r>
              <a:rPr lang="en-US" dirty="0">
                <a:solidFill>
                  <a:schemeClr val="tx1"/>
                </a:solidFill>
              </a:rPr>
              <a:t>of financial mail resulted in a digital interaction</a:t>
            </a:r>
            <a:r>
              <a:rPr lang="en-US" b="1" dirty="0">
                <a:solidFill>
                  <a:schemeClr val="tx1"/>
                </a:solidFill>
              </a:rPr>
              <a:t> </a:t>
            </a:r>
            <a:r>
              <a:rPr lang="en-US" dirty="0">
                <a:solidFill>
                  <a:schemeClr val="tx1"/>
                </a:solidFill>
              </a:rPr>
              <a:t>(visiting the sender’s website, going online for more information, using a tablet or smartphone or posting a reply to the sender) </a:t>
            </a:r>
            <a:endParaRPr lang="en-US" baseline="30000" dirty="0">
              <a:solidFill>
                <a:schemeClr val="tx1"/>
              </a:solidFill>
            </a:endParaRPr>
          </a:p>
        </p:txBody>
      </p:sp>
      <p:sp>
        <p:nvSpPr>
          <p:cNvPr id="20" name="TextBox 19">
            <a:extLst>
              <a:ext uri="{FF2B5EF4-FFF2-40B4-BE49-F238E27FC236}">
                <a16:creationId xmlns:a16="http://schemas.microsoft.com/office/drawing/2014/main" id="{C72B3A43-E0C3-45DA-8FA2-7DBE82EC3077}"/>
              </a:ext>
            </a:extLst>
          </p:cNvPr>
          <p:cNvSpPr txBox="1"/>
          <p:nvPr/>
        </p:nvSpPr>
        <p:spPr>
          <a:xfrm>
            <a:off x="1882200" y="6617758"/>
            <a:ext cx="5763144" cy="230832"/>
          </a:xfrm>
          <a:prstGeom prst="rect">
            <a:avLst/>
          </a:prstGeom>
          <a:noFill/>
        </p:spPr>
        <p:txBody>
          <a:bodyPr wrap="square" rtlCol="0">
            <a:spAutoFit/>
          </a:bodyPr>
          <a:lstStyle/>
          <a:p>
            <a:r>
              <a:rPr lang="en-US" sz="900" dirty="0"/>
              <a:t>Source: JICMAIL Q2 2017 – Q3 2019 </a:t>
            </a:r>
            <a:endParaRPr lang="en-GB" sz="900" dirty="0"/>
          </a:p>
        </p:txBody>
      </p:sp>
    </p:spTree>
    <p:extLst>
      <p:ext uri="{BB962C8B-B14F-4D97-AF65-F5344CB8AC3E}">
        <p14:creationId xmlns:p14="http://schemas.microsoft.com/office/powerpoint/2010/main" val="1104287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NALYSISITEMFOOTER" val="7776fae2-ee96-4020-8436-dfe10b240c46"/>
  <p:tag name="ORIGINALTEXT" val="Filter: HHcoordinator; Unweighted; base n = 1388; 9.5% filtered out"/>
</p:tagLst>
</file>

<file path=ppt/tags/tag2.xml><?xml version="1.0" encoding="utf-8"?>
<p:tagLst xmlns:a="http://schemas.openxmlformats.org/drawingml/2006/main" xmlns:r="http://schemas.openxmlformats.org/officeDocument/2006/relationships" xmlns:p="http://schemas.openxmlformats.org/presentationml/2006/main">
  <p:tag name="COLOR" val="62,177,204"/>
</p:tagLst>
</file>

<file path=ppt/tags/tag3.xml><?xml version="1.0" encoding="utf-8"?>
<p:tagLst xmlns:a="http://schemas.openxmlformats.org/drawingml/2006/main" xmlns:r="http://schemas.openxmlformats.org/officeDocument/2006/relationships" xmlns:p="http://schemas.openxmlformats.org/presentationml/2006/main">
  <p:tag name="COLOR" val="113,113,113"/>
</p:tagLst>
</file>

<file path=ppt/theme/theme1.xml><?xml version="1.0" encoding="utf-8"?>
<a:theme xmlns:a="http://schemas.openxmlformats.org/drawingml/2006/main" name="Office Theme">
  <a:themeElements>
    <a:clrScheme name="Royal Mail MarketReach">
      <a:dk1>
        <a:sysClr val="windowText" lastClr="000000"/>
      </a:dk1>
      <a:lt1>
        <a:sysClr val="window" lastClr="FFFFFF"/>
      </a:lt1>
      <a:dk2>
        <a:srgbClr val="7F7F7F"/>
      </a:dk2>
      <a:lt2>
        <a:srgbClr val="FFFFFF"/>
      </a:lt2>
      <a:accent1>
        <a:srgbClr val="E20C18"/>
      </a:accent1>
      <a:accent2>
        <a:srgbClr val="1BACE4"/>
      </a:accent2>
      <a:accent3>
        <a:srgbClr val="EF7E05"/>
      </a:accent3>
      <a:accent4>
        <a:srgbClr val="95C121"/>
      </a:accent4>
      <a:accent5>
        <a:srgbClr val="82CBD4"/>
      </a:accent5>
      <a:accent6>
        <a:srgbClr val="FDC304"/>
      </a:accent6>
      <a:hlink>
        <a:srgbClr val="000000"/>
      </a:hlink>
      <a:folHlink>
        <a:srgbClr val="000000"/>
      </a:folHlink>
    </a:clrScheme>
    <a:fontScheme name="Royal Mail MarketReach">
      <a:majorFont>
        <a:latin typeface="Impac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2413</Words>
  <Application>Microsoft Office PowerPoint</Application>
  <PresentationFormat>Widescreen</PresentationFormat>
  <Paragraphs>430</Paragraphs>
  <Slides>31</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Impact</vt:lpstr>
      <vt:lpstr>Wingdings</vt:lpstr>
      <vt:lpstr>Office Theme</vt:lpstr>
      <vt:lpstr>How mail can help banks support customers during covid-19 &amp; beyond </vt:lpstr>
      <vt:lpstr>a critical time…</vt:lpstr>
      <vt:lpstr>It’s make or break about what you say and how you say it …</vt:lpstr>
      <vt:lpstr>PowerPoint Presentation</vt:lpstr>
      <vt:lpstr>How the banking world has changed…</vt:lpstr>
      <vt:lpstr>Customers are looking for more support</vt:lpstr>
      <vt:lpstr>PowerPoint Presentation</vt:lpstr>
      <vt:lpstr>Those rising to the challenge: post office, RBS and Lloyds group supporting the vulnerable</vt:lpstr>
      <vt:lpstr>How can you communicate vital messages? Mail’s strengths in a crisis</vt:lpstr>
      <vt:lpstr>PowerPoint Presentation</vt:lpstr>
      <vt:lpstr>The power of mail…</vt:lpstr>
      <vt:lpstr>cuts through the noise </vt:lpstr>
      <vt:lpstr>targeted to different audiences with different needs</vt:lpstr>
      <vt:lpstr>Ideal for reaching Vulnerable audiences with 3 in 10 not online</vt:lpstr>
      <vt:lpstr>Mail targeting got covid-19 messages to vulnerable audiences within 48 hours</vt:lpstr>
      <vt:lpstr>Mail drives high responses in the banking sector</vt:lpstr>
      <vt:lpstr>delivers high engagement and lasting brand impact</vt:lpstr>
      <vt:lpstr>stands up to brand channels and has more impact than f2f in retail banking</vt:lpstr>
      <vt:lpstr>1 hsbc mailing = 8 commercial actions</vt:lpstr>
      <vt:lpstr>Tsb are writing to customers with messages of support </vt:lpstr>
      <vt:lpstr>How mail can support banks and their customers now…</vt:lpstr>
      <vt:lpstr>PowerPoint Presentation</vt:lpstr>
      <vt:lpstr>covid-19 will create different banking behaviours and needs</vt:lpstr>
      <vt:lpstr>Mail can reignite the relationship and actively drive customer behaviour…</vt:lpstr>
      <vt:lpstr>Support with targeted and relevant services and products</vt:lpstr>
      <vt:lpstr>Programmatic mail can offer somewhere new: re-engage customers as it did for just eat</vt:lpstr>
      <vt:lpstr>Qr codes drive a variety of online ACTIVATIONS</vt:lpstr>
      <vt:lpstr>Official government Guidance about mail</vt:lpstr>
      <vt:lpstr>Where Mail can add value to future plans</vt:lpstr>
      <vt:lpstr>Talk to us about 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2018-10-03T11:19:32Z</dcterms:created>
  <dcterms:modified xsi:type="dcterms:W3CDTF">2020-04-22T15:17:48Z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0f36f3-41a5-4f45-a6a2-e224f336accd_Enabled">
    <vt:lpwstr>True</vt:lpwstr>
  </property>
  <property fmtid="{D5CDD505-2E9C-101B-9397-08002B2CF9AE}" pid="3" name="MSIP_Label_980f36f3-41a5-4f45-a6a2-e224f336accd_SiteId">
    <vt:lpwstr>7a082108-90dd-41ac-be41-9b8feabee2da</vt:lpwstr>
  </property>
  <property fmtid="{D5CDD505-2E9C-101B-9397-08002B2CF9AE}" pid="4" name="MSIP_Label_980f36f3-41a5-4f45-a6a2-e224f336accd_Owner">
    <vt:lpwstr>amanda.griffiths@royalmail.com</vt:lpwstr>
  </property>
  <property fmtid="{D5CDD505-2E9C-101B-9397-08002B2CF9AE}" pid="5" name="MSIP_Label_980f36f3-41a5-4f45-a6a2-e224f336accd_SetDate">
    <vt:lpwstr>2020-03-04T12:51:15.1685097Z</vt:lpwstr>
  </property>
  <property fmtid="{D5CDD505-2E9C-101B-9397-08002B2CF9AE}" pid="6" name="MSIP_Label_980f36f3-41a5-4f45-a6a2-e224f336accd_Name">
    <vt:lpwstr>Internal</vt:lpwstr>
  </property>
  <property fmtid="{D5CDD505-2E9C-101B-9397-08002B2CF9AE}" pid="7" name="MSIP_Label_980f36f3-41a5-4f45-a6a2-e224f336accd_Application">
    <vt:lpwstr>Microsoft Azure Information Protection</vt:lpwstr>
  </property>
  <property fmtid="{D5CDD505-2E9C-101B-9397-08002B2CF9AE}" pid="8" name="MSIP_Label_980f36f3-41a5-4f45-a6a2-e224f336accd_Extended_MSFT_Method">
    <vt:lpwstr>Automatic</vt:lpwstr>
  </property>
  <property fmtid="{D5CDD505-2E9C-101B-9397-08002B2CF9AE}" pid="9" name="Sensitivity">
    <vt:lpwstr>Internal</vt:lpwstr>
  </property>
</Properties>
</file>