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4"/>
  </p:sldMasterIdLst>
  <p:notesMasterIdLst>
    <p:notesMasterId r:id="rId57"/>
  </p:notesMasterIdLst>
  <p:handoutMasterIdLst>
    <p:handoutMasterId r:id="rId58"/>
  </p:handoutMasterIdLst>
  <p:sldIdLst>
    <p:sldId id="256" r:id="rId5"/>
    <p:sldId id="258" r:id="rId6"/>
    <p:sldId id="257" r:id="rId7"/>
    <p:sldId id="833" r:id="rId8"/>
    <p:sldId id="834" r:id="rId9"/>
    <p:sldId id="836" r:id="rId10"/>
    <p:sldId id="837" r:id="rId11"/>
    <p:sldId id="838" r:id="rId12"/>
    <p:sldId id="839" r:id="rId13"/>
    <p:sldId id="840" r:id="rId14"/>
    <p:sldId id="883" r:id="rId15"/>
    <p:sldId id="331" r:id="rId16"/>
    <p:sldId id="845" r:id="rId17"/>
    <p:sldId id="853" r:id="rId18"/>
    <p:sldId id="841" r:id="rId19"/>
    <p:sldId id="842" r:id="rId20"/>
    <p:sldId id="843" r:id="rId21"/>
    <p:sldId id="844" r:id="rId22"/>
    <p:sldId id="846" r:id="rId23"/>
    <p:sldId id="854" r:id="rId24"/>
    <p:sldId id="847" r:id="rId25"/>
    <p:sldId id="848" r:id="rId26"/>
    <p:sldId id="849" r:id="rId27"/>
    <p:sldId id="850" r:id="rId28"/>
    <p:sldId id="851" r:id="rId29"/>
    <p:sldId id="855" r:id="rId30"/>
    <p:sldId id="856" r:id="rId31"/>
    <p:sldId id="857" r:id="rId32"/>
    <p:sldId id="858" r:id="rId33"/>
    <p:sldId id="859" r:id="rId34"/>
    <p:sldId id="852" r:id="rId35"/>
    <p:sldId id="860" r:id="rId36"/>
    <p:sldId id="861" r:id="rId37"/>
    <p:sldId id="862" r:id="rId38"/>
    <p:sldId id="863" r:id="rId39"/>
    <p:sldId id="864" r:id="rId40"/>
    <p:sldId id="865" r:id="rId41"/>
    <p:sldId id="866" r:id="rId42"/>
    <p:sldId id="867" r:id="rId43"/>
    <p:sldId id="868" r:id="rId44"/>
    <p:sldId id="869" r:id="rId45"/>
    <p:sldId id="870" r:id="rId46"/>
    <p:sldId id="871" r:id="rId47"/>
    <p:sldId id="872" r:id="rId48"/>
    <p:sldId id="873" r:id="rId49"/>
    <p:sldId id="874" r:id="rId50"/>
    <p:sldId id="875" r:id="rId51"/>
    <p:sldId id="876" r:id="rId52"/>
    <p:sldId id="332" r:id="rId53"/>
    <p:sldId id="815" r:id="rId54"/>
    <p:sldId id="818" r:id="rId55"/>
    <p:sldId id="339" r:id="rId5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73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304"/>
    <a:srgbClr val="82CBD4"/>
    <a:srgbClr val="95C121"/>
    <a:srgbClr val="EF7E05"/>
    <a:srgbClr val="1BACE4"/>
    <a:srgbClr val="E6E6E6"/>
    <a:srgbClr val="1D1E1C"/>
    <a:srgbClr val="E20C18"/>
    <a:srgbClr val="FAA8AC"/>
    <a:srgbClr val="D3E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3" autoAdjust="0"/>
    <p:restoredTop sz="94714" autoAdjust="0"/>
  </p:normalViewPr>
  <p:slideViewPr>
    <p:cSldViewPr snapToGrid="0">
      <p:cViewPr varScale="1">
        <p:scale>
          <a:sx n="104" d="100"/>
          <a:sy n="104" d="100"/>
        </p:scale>
        <p:origin x="480" y="72"/>
      </p:cViewPr>
      <p:guideLst>
        <p:guide orient="horz" pos="1049"/>
        <p:guide pos="735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6424"/>
    </p:cViewPr>
  </p:sorterViewPr>
  <p:notesViewPr>
    <p:cSldViewPr snapToGrid="0" showGuides="1">
      <p:cViewPr varScale="1">
        <p:scale>
          <a:sx n="87" d="100"/>
          <a:sy n="87" d="100"/>
        </p:scale>
        <p:origin x="206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think Black Friday deals aren't as good as they are marketed to be</c:v>
                </c:pt>
                <c:pt idx="1">
                  <c:v>I purchased some items as Christmas gifts during Black Friday</c:v>
                </c:pt>
                <c:pt idx="2">
                  <c:v>I think partnering with charities/charitable organisations during Black Friday is a good way for retailers to give something back</c:v>
                </c:pt>
                <c:pt idx="3">
                  <c:v>I bought products on impulse during the Black Friday promotions</c:v>
                </c:pt>
                <c:pt idx="4">
                  <c:v>I get overwhelmed by the amount of deals/promotions for Black Friday</c:v>
                </c:pt>
                <c:pt idx="5">
                  <c:v>I delayed making a purchase until the Black Friday promotions</c:v>
                </c:pt>
                <c:pt idx="6">
                  <c:v>I bought an item at full price after seeing it wasn't included in the Black Friday promotions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0.81</c:v>
                </c:pt>
                <c:pt idx="1">
                  <c:v>0.7</c:v>
                </c:pt>
                <c:pt idx="2">
                  <c:v>0.7</c:v>
                </c:pt>
                <c:pt idx="3">
                  <c:v>0.56000000000000005</c:v>
                </c:pt>
                <c:pt idx="4">
                  <c:v>0.45</c:v>
                </c:pt>
                <c:pt idx="5">
                  <c:v>0.31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4-4670-8072-44C61ADF80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think Black Friday deals aren't as good as they are marketed to be</c:v>
                </c:pt>
                <c:pt idx="1">
                  <c:v>I purchased some items as Christmas gifts during Black Friday</c:v>
                </c:pt>
                <c:pt idx="2">
                  <c:v>I think partnering with charities/charitable organisations during Black Friday is a good way for retailers to give something back</c:v>
                </c:pt>
                <c:pt idx="3">
                  <c:v>I bought products on impulse during the Black Friday promotions</c:v>
                </c:pt>
                <c:pt idx="4">
                  <c:v>I get overwhelmed by the amount of deals/promotions for Black Friday</c:v>
                </c:pt>
                <c:pt idx="5">
                  <c:v>I delayed making a purchase until the Black Friday promotions</c:v>
                </c:pt>
                <c:pt idx="6">
                  <c:v>I bought an item at full price after seeing it wasn't included in the Black Friday promotions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0.19</c:v>
                </c:pt>
                <c:pt idx="1">
                  <c:v>0.3</c:v>
                </c:pt>
                <c:pt idx="2">
                  <c:v>0.3</c:v>
                </c:pt>
                <c:pt idx="3">
                  <c:v>0.44</c:v>
                </c:pt>
                <c:pt idx="4">
                  <c:v>0.55000000000000004</c:v>
                </c:pt>
                <c:pt idx="5">
                  <c:v>0.69</c:v>
                </c:pt>
                <c:pt idx="6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4-4670-8072-44C61ADF8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12143552"/>
        <c:axId val="1212148144"/>
      </c:barChart>
      <c:catAx>
        <c:axId val="121214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48144"/>
        <c:crosses val="autoZero"/>
        <c:auto val="1"/>
        <c:lblAlgn val="ctr"/>
        <c:lblOffset val="100"/>
        <c:noMultiLvlLbl val="0"/>
      </c:catAx>
      <c:valAx>
        <c:axId val="121214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4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C1</c:v>
                </c:pt>
                <c:pt idx="3">
                  <c:v>C2</c:v>
                </c:pt>
                <c:pt idx="4">
                  <c:v>DE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0.16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0-4032-9928-6F3918B83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968744"/>
        <c:axId val="556964480"/>
      </c:barChart>
      <c:catAx>
        <c:axId val="55696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64480"/>
        <c:crosses val="autoZero"/>
        <c:auto val="1"/>
        <c:lblAlgn val="ctr"/>
        <c:lblOffset val="100"/>
        <c:noMultiLvlLbl val="0"/>
      </c:catAx>
      <c:valAx>
        <c:axId val="55696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6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1-7 days</c:v>
                </c:pt>
                <c:pt idx="1">
                  <c:v>8-14 days</c:v>
                </c:pt>
                <c:pt idx="2">
                  <c:v>15-21 days</c:v>
                </c:pt>
                <c:pt idx="3">
                  <c:v>22-28 days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0.15</c:v>
                </c:pt>
                <c:pt idx="2">
                  <c:v>0.11</c:v>
                </c:pt>
                <c:pt idx="3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1A-425C-861C-9FF2ACE68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2121248"/>
        <c:axId val="1212124200"/>
      </c:lineChart>
      <c:catAx>
        <c:axId val="12121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24200"/>
        <c:crosses val="autoZero"/>
        <c:auto val="1"/>
        <c:lblAlgn val="ctr"/>
        <c:lblOffset val="100"/>
        <c:noMultiLvlLbl val="0"/>
      </c:catAx>
      <c:valAx>
        <c:axId val="121212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Physicial actions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Mail arrival/sorting</c:v>
                </c:pt>
                <c:pt idx="1">
                  <c:v>Opened it</c:v>
                </c:pt>
                <c:pt idx="2">
                  <c:v>Put aside to look at later</c:v>
                </c:pt>
                <c:pt idx="3">
                  <c:v>Put in the usual place</c:v>
                </c:pt>
                <c:pt idx="4">
                  <c:v>Threw it away/recycled</c:v>
                </c:pt>
                <c:pt idx="5">
                  <c:v>Filed it for reference or records</c:v>
                </c:pt>
                <c:pt idx="6">
                  <c:v>Took it out of the house (e.g.to work)</c:v>
                </c:pt>
                <c:pt idx="7">
                  <c:v>Used/did something with the information</c:v>
                </c:pt>
                <c:pt idx="8">
                  <c:v>Passed it on/left out for the person it's for</c:v>
                </c:pt>
                <c:pt idx="9">
                  <c:v>Read/looked/glanced at it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1</c:v>
                </c:pt>
                <c:pt idx="1">
                  <c:v>0.73</c:v>
                </c:pt>
                <c:pt idx="2">
                  <c:v>0.32</c:v>
                </c:pt>
                <c:pt idx="3">
                  <c:v>0.13</c:v>
                </c:pt>
                <c:pt idx="4">
                  <c:v>0.6</c:v>
                </c:pt>
                <c:pt idx="5">
                  <c:v>0.06</c:v>
                </c:pt>
                <c:pt idx="6">
                  <c:v>0.06</c:v>
                </c:pt>
                <c:pt idx="7">
                  <c:v>0.11</c:v>
                </c:pt>
                <c:pt idx="8">
                  <c:v>0.11</c:v>
                </c:pt>
                <c:pt idx="9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7-45B2-9AEE-564C3FF54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210684480"/>
        <c:axId val="1210687760"/>
      </c:barChart>
      <c:catAx>
        <c:axId val="121068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7760"/>
        <c:crosses val="autoZero"/>
        <c:auto val="1"/>
        <c:lblAlgn val="ctr"/>
        <c:lblOffset val="100"/>
        <c:noMultiLvlLbl val="0"/>
      </c:catAx>
      <c:valAx>
        <c:axId val="1210687760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Physicial actions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Bought something/made a pyament or donation</c:v>
                </c:pt>
                <c:pt idx="1">
                  <c:v>Used a voucher/discount code</c:v>
                </c:pt>
                <c:pt idx="2">
                  <c:v>Planned a large purchase</c:v>
                </c:pt>
                <c:pt idx="3">
                  <c:v>Discussed with someone</c:v>
                </c:pt>
                <c:pt idx="4">
                  <c:v>Visited sender's shop/office</c:v>
                </c:pt>
                <c:pt idx="5">
                  <c:v>Visited sender's website</c:v>
                </c:pt>
                <c:pt idx="6">
                  <c:v>Went online for more information</c:v>
                </c:pt>
                <c:pt idx="7">
                  <c:v>Looked up my account details</c:v>
                </c:pt>
                <c:pt idx="8">
                  <c:v>Used a tablet or smartphone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0.14000000000000001</c:v>
                </c:pt>
                <c:pt idx="1">
                  <c:v>0.23</c:v>
                </c:pt>
                <c:pt idx="2">
                  <c:v>0.05</c:v>
                </c:pt>
                <c:pt idx="3">
                  <c:v>0.24</c:v>
                </c:pt>
                <c:pt idx="4">
                  <c:v>0.1</c:v>
                </c:pt>
                <c:pt idx="5">
                  <c:v>0.13</c:v>
                </c:pt>
                <c:pt idx="6">
                  <c:v>0.04</c:v>
                </c:pt>
                <c:pt idx="7">
                  <c:v>0.01</c:v>
                </c:pt>
                <c:pt idx="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7-45B2-9AEE-564C3FF54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210684480"/>
        <c:axId val="1210687760"/>
      </c:barChart>
      <c:catAx>
        <c:axId val="121068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7760"/>
        <c:crosses val="autoZero"/>
        <c:auto val="1"/>
        <c:lblAlgn val="ctr"/>
        <c:lblOffset val="100"/>
        <c:noMultiLvlLbl val="0"/>
      </c:catAx>
      <c:valAx>
        <c:axId val="1210687760"/>
        <c:scaling>
          <c:orientation val="minMax"/>
          <c:max val="0.25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2D5-4120-94CF-1A886660A805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5-4120-94CF-1A886660A80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2D5-4120-94CF-1A886660A80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D5-4120-94CF-1A886660A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0.41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5-4120-94CF-1A886660A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C1</c:v>
                </c:pt>
                <c:pt idx="3">
                  <c:v>C2</c:v>
                </c:pt>
                <c:pt idx="4">
                  <c:v>DE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0.09</c:v>
                </c:pt>
                <c:pt idx="1">
                  <c:v>0.26</c:v>
                </c:pt>
                <c:pt idx="2">
                  <c:v>0.26</c:v>
                </c:pt>
                <c:pt idx="3">
                  <c:v>0.17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0-4032-9928-6F3918B83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968744"/>
        <c:axId val="556964480"/>
      </c:barChart>
      <c:catAx>
        <c:axId val="55696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64480"/>
        <c:crosses val="autoZero"/>
        <c:auto val="1"/>
        <c:lblAlgn val="ctr"/>
        <c:lblOffset val="100"/>
        <c:noMultiLvlLbl val="0"/>
      </c:catAx>
      <c:valAx>
        <c:axId val="55696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6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1-7 days</c:v>
                </c:pt>
                <c:pt idx="1">
                  <c:v>8-14 days</c:v>
                </c:pt>
                <c:pt idx="2">
                  <c:v>15-21 days</c:v>
                </c:pt>
                <c:pt idx="3">
                  <c:v>22-28 days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0.16</c:v>
                </c:pt>
                <c:pt idx="2">
                  <c:v>0.13</c:v>
                </c:pt>
                <c:pt idx="3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1A-425C-861C-9FF2ACE68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2121248"/>
        <c:axId val="1212124200"/>
      </c:lineChart>
      <c:catAx>
        <c:axId val="12121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24200"/>
        <c:crosses val="autoZero"/>
        <c:auto val="1"/>
        <c:lblAlgn val="ctr"/>
        <c:lblOffset val="100"/>
        <c:noMultiLvlLbl val="0"/>
      </c:catAx>
      <c:valAx>
        <c:axId val="121212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Physicial actions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Mail arrival/sorting</c:v>
                </c:pt>
                <c:pt idx="1">
                  <c:v>Opened it</c:v>
                </c:pt>
                <c:pt idx="2">
                  <c:v>Put aside to look at later</c:v>
                </c:pt>
                <c:pt idx="3">
                  <c:v>Put in the usual place</c:v>
                </c:pt>
                <c:pt idx="4">
                  <c:v>Threw it away/recycled</c:v>
                </c:pt>
                <c:pt idx="5">
                  <c:v>Filed it for reference or records</c:v>
                </c:pt>
                <c:pt idx="6">
                  <c:v>Took it out of the house (e.g.to work)</c:v>
                </c:pt>
                <c:pt idx="7">
                  <c:v>Used/did something with the information</c:v>
                </c:pt>
                <c:pt idx="8">
                  <c:v>Passed it on/left out for the person it's for</c:v>
                </c:pt>
                <c:pt idx="9">
                  <c:v>Read/looked/glanced at it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1</c:v>
                </c:pt>
                <c:pt idx="1">
                  <c:v>0.83</c:v>
                </c:pt>
                <c:pt idx="2">
                  <c:v>0.27</c:v>
                </c:pt>
                <c:pt idx="3">
                  <c:v>0.22</c:v>
                </c:pt>
                <c:pt idx="4">
                  <c:v>0.55000000000000004</c:v>
                </c:pt>
                <c:pt idx="5">
                  <c:v>0.09</c:v>
                </c:pt>
                <c:pt idx="6">
                  <c:v>0.18</c:v>
                </c:pt>
                <c:pt idx="7">
                  <c:v>0.26</c:v>
                </c:pt>
                <c:pt idx="8">
                  <c:v>0.05</c:v>
                </c:pt>
                <c:pt idx="9">
                  <c:v>1.1399999999999999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7-45B2-9AEE-564C3FF54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210684480"/>
        <c:axId val="1210687760"/>
      </c:barChart>
      <c:catAx>
        <c:axId val="121068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7760"/>
        <c:crosses val="autoZero"/>
        <c:auto val="1"/>
        <c:lblAlgn val="ctr"/>
        <c:lblOffset val="100"/>
        <c:noMultiLvlLbl val="0"/>
      </c:catAx>
      <c:valAx>
        <c:axId val="1210687760"/>
        <c:scaling>
          <c:orientation val="minMax"/>
          <c:max val="1.2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Physicial actions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Bought something/made a pyament or donation</c:v>
                </c:pt>
                <c:pt idx="1">
                  <c:v>Used a voucher/discount code</c:v>
                </c:pt>
                <c:pt idx="2">
                  <c:v>Planned a large purchase</c:v>
                </c:pt>
                <c:pt idx="3">
                  <c:v>Discussed with someone</c:v>
                </c:pt>
                <c:pt idx="4">
                  <c:v>Visited sender's shop/office</c:v>
                </c:pt>
                <c:pt idx="5">
                  <c:v>Visited sender's website</c:v>
                </c:pt>
                <c:pt idx="6">
                  <c:v>Went online for more information</c:v>
                </c:pt>
                <c:pt idx="7">
                  <c:v>Looked up my account details</c:v>
                </c:pt>
                <c:pt idx="8">
                  <c:v>Used a tablet or smartphone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0.16</c:v>
                </c:pt>
                <c:pt idx="1">
                  <c:v>0.41</c:v>
                </c:pt>
                <c:pt idx="2">
                  <c:v>0.06</c:v>
                </c:pt>
                <c:pt idx="3">
                  <c:v>0.18</c:v>
                </c:pt>
                <c:pt idx="4">
                  <c:v>0.06</c:v>
                </c:pt>
                <c:pt idx="5">
                  <c:v>0.06</c:v>
                </c:pt>
                <c:pt idx="6">
                  <c:v>0.02</c:v>
                </c:pt>
                <c:pt idx="7">
                  <c:v>1.7999999999999999E-2</c:v>
                </c:pt>
                <c:pt idx="8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7-45B2-9AEE-564C3FF54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210684480"/>
        <c:axId val="1210687760"/>
      </c:barChart>
      <c:catAx>
        <c:axId val="121068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7760"/>
        <c:crosses val="autoZero"/>
        <c:auto val="1"/>
        <c:lblAlgn val="ctr"/>
        <c:lblOffset val="100"/>
        <c:noMultiLvlLbl val="0"/>
      </c:catAx>
      <c:valAx>
        <c:axId val="1210687760"/>
        <c:scaling>
          <c:orientation val="minMax"/>
          <c:max val="0.45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2D5-4120-94CF-1A886660A805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5-4120-94CF-1A886660A80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2D5-4120-94CF-1A886660A80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D5-4120-94CF-1A886660A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5-4120-94CF-1A886660A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D0-471C-BF2D-5F07E75C2E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D0-471C-BF2D-5F07E75C2E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D0-471C-BF2D-5F07E75C2E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5F-48E5-8518-8995EC0AA0BA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55F-48E5-8518-8995EC0AA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Both online and in-store</c:v>
                </c:pt>
                <c:pt idx="1">
                  <c:v>In-store only</c:v>
                </c:pt>
                <c:pt idx="2">
                  <c:v>Online only</c:v>
                </c:pt>
                <c:pt idx="3">
                  <c:v>Other/don't remember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0.21</c:v>
                </c:pt>
                <c:pt idx="2">
                  <c:v>0.21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F-48E5-8518-8995EC0AA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C1</c:v>
                </c:pt>
                <c:pt idx="3">
                  <c:v>C2</c:v>
                </c:pt>
                <c:pt idx="4">
                  <c:v>DE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0.27</c:v>
                </c:pt>
                <c:pt idx="2">
                  <c:v>0.27</c:v>
                </c:pt>
                <c:pt idx="3">
                  <c:v>0.1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0-4032-9928-6F3918B83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968744"/>
        <c:axId val="556964480"/>
      </c:barChart>
      <c:catAx>
        <c:axId val="55696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64480"/>
        <c:crosses val="autoZero"/>
        <c:auto val="1"/>
        <c:lblAlgn val="ctr"/>
        <c:lblOffset val="100"/>
        <c:noMultiLvlLbl val="0"/>
      </c:catAx>
      <c:valAx>
        <c:axId val="55696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6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1-7 days</c:v>
                </c:pt>
                <c:pt idx="1">
                  <c:v>8-14 days</c:v>
                </c:pt>
                <c:pt idx="2">
                  <c:v>15-21 days</c:v>
                </c:pt>
                <c:pt idx="3">
                  <c:v>22-28 days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0.15</c:v>
                </c:pt>
                <c:pt idx="2">
                  <c:v>0.15</c:v>
                </c:pt>
                <c:pt idx="3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1A-425C-861C-9FF2ACE68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2121248"/>
        <c:axId val="1212124200"/>
      </c:lineChart>
      <c:catAx>
        <c:axId val="12121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24200"/>
        <c:crosses val="autoZero"/>
        <c:auto val="1"/>
        <c:lblAlgn val="ctr"/>
        <c:lblOffset val="100"/>
        <c:noMultiLvlLbl val="0"/>
      </c:catAx>
      <c:valAx>
        <c:axId val="121212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Physicial actions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Mail arrival/sorting</c:v>
                </c:pt>
                <c:pt idx="1">
                  <c:v>Opened it</c:v>
                </c:pt>
                <c:pt idx="2">
                  <c:v>Put aside to look at later</c:v>
                </c:pt>
                <c:pt idx="3">
                  <c:v>Put in the usual place</c:v>
                </c:pt>
                <c:pt idx="4">
                  <c:v>Threw it away/recycled</c:v>
                </c:pt>
                <c:pt idx="5">
                  <c:v>Filed it for reference or records</c:v>
                </c:pt>
                <c:pt idx="6">
                  <c:v>Took it out of the house (e.g.to work)</c:v>
                </c:pt>
                <c:pt idx="7">
                  <c:v>Used/did something with the information</c:v>
                </c:pt>
                <c:pt idx="8">
                  <c:v>Passed it on/left out for the person it's for</c:v>
                </c:pt>
                <c:pt idx="9">
                  <c:v>Read/looked/glanced at it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1</c:v>
                </c:pt>
                <c:pt idx="1">
                  <c:v>0.72</c:v>
                </c:pt>
                <c:pt idx="2">
                  <c:v>0.37</c:v>
                </c:pt>
                <c:pt idx="3">
                  <c:v>0.12</c:v>
                </c:pt>
                <c:pt idx="4">
                  <c:v>0.65</c:v>
                </c:pt>
                <c:pt idx="5">
                  <c:v>0.14000000000000001</c:v>
                </c:pt>
                <c:pt idx="6">
                  <c:v>0</c:v>
                </c:pt>
                <c:pt idx="7">
                  <c:v>7.0000000000000007E-2</c:v>
                </c:pt>
                <c:pt idx="8">
                  <c:v>0.16</c:v>
                </c:pt>
                <c:pt idx="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7-45B2-9AEE-564C3FF54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210684480"/>
        <c:axId val="1210687760"/>
      </c:barChart>
      <c:catAx>
        <c:axId val="121068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7760"/>
        <c:crosses val="autoZero"/>
        <c:auto val="1"/>
        <c:lblAlgn val="ctr"/>
        <c:lblOffset val="100"/>
        <c:noMultiLvlLbl val="0"/>
      </c:catAx>
      <c:valAx>
        <c:axId val="1210687760"/>
        <c:scaling>
          <c:orientation val="minMax"/>
          <c:max val="1.2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Physicial actions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Bought something/made a pyament or donation</c:v>
                </c:pt>
                <c:pt idx="1">
                  <c:v>Used a voucher/discount code</c:v>
                </c:pt>
                <c:pt idx="2">
                  <c:v>Planned a large purchase</c:v>
                </c:pt>
                <c:pt idx="3">
                  <c:v>Discussed with someone</c:v>
                </c:pt>
                <c:pt idx="4">
                  <c:v>Visited sender's shop/office</c:v>
                </c:pt>
                <c:pt idx="5">
                  <c:v>Visited sender's website</c:v>
                </c:pt>
                <c:pt idx="6">
                  <c:v>Went online for more information</c:v>
                </c:pt>
                <c:pt idx="7">
                  <c:v>Looked up my account details</c:v>
                </c:pt>
                <c:pt idx="8">
                  <c:v>Used a tablet or smartphone</c:v>
                </c:pt>
                <c:pt idx="9">
                  <c:v>Called the sender</c:v>
                </c:pt>
                <c:pt idx="10">
                  <c:v>Posted a reply to the sender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0.06</c:v>
                </c:pt>
                <c:pt idx="1">
                  <c:v>0.03</c:v>
                </c:pt>
                <c:pt idx="2">
                  <c:v>0</c:v>
                </c:pt>
                <c:pt idx="3">
                  <c:v>0.56000000000000005</c:v>
                </c:pt>
                <c:pt idx="4">
                  <c:v>0</c:v>
                </c:pt>
                <c:pt idx="5">
                  <c:v>0.28000000000000003</c:v>
                </c:pt>
                <c:pt idx="6">
                  <c:v>0.16</c:v>
                </c:pt>
                <c:pt idx="7">
                  <c:v>0.25</c:v>
                </c:pt>
                <c:pt idx="8">
                  <c:v>0.16</c:v>
                </c:pt>
                <c:pt idx="9">
                  <c:v>0.09</c:v>
                </c:pt>
                <c:pt idx="1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7-45B2-9AEE-564C3FF54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210684480"/>
        <c:axId val="1210687760"/>
      </c:barChart>
      <c:catAx>
        <c:axId val="121068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7760"/>
        <c:crosses val="autoZero"/>
        <c:auto val="1"/>
        <c:lblAlgn val="ctr"/>
        <c:lblOffset val="100"/>
        <c:noMultiLvlLbl val="0"/>
      </c:catAx>
      <c:valAx>
        <c:axId val="1210687760"/>
        <c:scaling>
          <c:orientation val="minMax"/>
          <c:max val="0.60000000000000009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2D5-4120-94CF-1A886660A805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5-4120-94CF-1A886660A80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2D5-4120-94CF-1A886660A80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D5-4120-94CF-1A886660A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5-4120-94CF-1A886660A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C1</c:v>
                </c:pt>
                <c:pt idx="3">
                  <c:v>C2</c:v>
                </c:pt>
                <c:pt idx="4">
                  <c:v>DE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0.22</c:v>
                </c:pt>
                <c:pt idx="2">
                  <c:v>0.32</c:v>
                </c:pt>
                <c:pt idx="3">
                  <c:v>0.15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0-4032-9928-6F3918B83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968744"/>
        <c:axId val="556964480"/>
      </c:barChart>
      <c:catAx>
        <c:axId val="55696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64480"/>
        <c:crosses val="autoZero"/>
        <c:auto val="1"/>
        <c:lblAlgn val="ctr"/>
        <c:lblOffset val="100"/>
        <c:noMultiLvlLbl val="0"/>
      </c:catAx>
      <c:valAx>
        <c:axId val="55696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6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1-7 days</c:v>
                </c:pt>
                <c:pt idx="1">
                  <c:v>8-14 days</c:v>
                </c:pt>
                <c:pt idx="2">
                  <c:v>15-21 days</c:v>
                </c:pt>
                <c:pt idx="3">
                  <c:v>22-28 days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0.63</c:v>
                </c:pt>
                <c:pt idx="1">
                  <c:v>0.13</c:v>
                </c:pt>
                <c:pt idx="2">
                  <c:v>0.09</c:v>
                </c:pt>
                <c:pt idx="3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1A-425C-861C-9FF2ACE68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2121248"/>
        <c:axId val="1212124200"/>
      </c:lineChart>
      <c:catAx>
        <c:axId val="12121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24200"/>
        <c:crosses val="autoZero"/>
        <c:auto val="1"/>
        <c:lblAlgn val="ctr"/>
        <c:lblOffset val="100"/>
        <c:noMultiLvlLbl val="0"/>
      </c:catAx>
      <c:valAx>
        <c:axId val="121212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Physicial actions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Mail arrival/sorting</c:v>
                </c:pt>
                <c:pt idx="1">
                  <c:v>Opened it</c:v>
                </c:pt>
                <c:pt idx="2">
                  <c:v>Put aside to look at later</c:v>
                </c:pt>
                <c:pt idx="3">
                  <c:v>Put in the usual place</c:v>
                </c:pt>
                <c:pt idx="4">
                  <c:v>Threw it away/recycled</c:v>
                </c:pt>
                <c:pt idx="5">
                  <c:v>Filed it for reference or records</c:v>
                </c:pt>
                <c:pt idx="6">
                  <c:v>Took it out of the house (e.g.to work)</c:v>
                </c:pt>
                <c:pt idx="7">
                  <c:v>Used/did something with the information</c:v>
                </c:pt>
                <c:pt idx="8">
                  <c:v>Passed it on/left out for the person it's for</c:v>
                </c:pt>
                <c:pt idx="9">
                  <c:v>Read/looked/glanced at it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1</c:v>
                </c:pt>
                <c:pt idx="1">
                  <c:v>0.75</c:v>
                </c:pt>
                <c:pt idx="2">
                  <c:v>0.28999999999999998</c:v>
                </c:pt>
                <c:pt idx="3">
                  <c:v>0.06</c:v>
                </c:pt>
                <c:pt idx="4">
                  <c:v>0.67</c:v>
                </c:pt>
                <c:pt idx="5">
                  <c:v>0.09</c:v>
                </c:pt>
                <c:pt idx="6">
                  <c:v>0.05</c:v>
                </c:pt>
                <c:pt idx="7">
                  <c:v>0.11</c:v>
                </c:pt>
                <c:pt idx="8">
                  <c:v>0.09</c:v>
                </c:pt>
                <c:pt idx="9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7-45B2-9AEE-564C3FF54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210684480"/>
        <c:axId val="1210687760"/>
      </c:barChart>
      <c:catAx>
        <c:axId val="121068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7760"/>
        <c:crosses val="autoZero"/>
        <c:auto val="1"/>
        <c:lblAlgn val="ctr"/>
        <c:lblOffset val="100"/>
        <c:noMultiLvlLbl val="0"/>
      </c:catAx>
      <c:valAx>
        <c:axId val="1210687760"/>
        <c:scaling>
          <c:orientation val="minMax"/>
          <c:max val="1.2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Physicial actions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Bought something/made a pyament or donation</c:v>
                </c:pt>
                <c:pt idx="1">
                  <c:v>Used a voucher/discount code</c:v>
                </c:pt>
                <c:pt idx="2">
                  <c:v>Planned a large purchase</c:v>
                </c:pt>
                <c:pt idx="3">
                  <c:v>Discussed with someone</c:v>
                </c:pt>
                <c:pt idx="4">
                  <c:v>Visited sender's shop/office</c:v>
                </c:pt>
                <c:pt idx="5">
                  <c:v>Visited sender's website</c:v>
                </c:pt>
                <c:pt idx="6">
                  <c:v>Went online for more information</c:v>
                </c:pt>
                <c:pt idx="7">
                  <c:v>Used a tablet or smartphone</c:v>
                </c:pt>
                <c:pt idx="8">
                  <c:v>Called the sender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</c:v>
                </c:pt>
                <c:pt idx="1">
                  <c:v>0.05</c:v>
                </c:pt>
                <c:pt idx="2">
                  <c:v>0.04</c:v>
                </c:pt>
                <c:pt idx="3">
                  <c:v>0.4</c:v>
                </c:pt>
                <c:pt idx="4">
                  <c:v>0</c:v>
                </c:pt>
                <c:pt idx="5">
                  <c:v>0.15</c:v>
                </c:pt>
                <c:pt idx="6">
                  <c:v>0.09</c:v>
                </c:pt>
                <c:pt idx="7">
                  <c:v>0.03</c:v>
                </c:pt>
                <c:pt idx="8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7-45B2-9AEE-564C3FF54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210684480"/>
        <c:axId val="1210687760"/>
      </c:barChart>
      <c:catAx>
        <c:axId val="121068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7760"/>
        <c:crosses val="autoZero"/>
        <c:auto val="1"/>
        <c:lblAlgn val="ctr"/>
        <c:lblOffset val="100"/>
        <c:noMultiLvlLbl val="0"/>
      </c:catAx>
      <c:valAx>
        <c:axId val="1210687760"/>
        <c:scaling>
          <c:orientation val="minMax"/>
          <c:max val="0.4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2D5-4120-94CF-1A886660A805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5-4120-94CF-1A886660A80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2D5-4120-94CF-1A886660A80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D5-4120-94CF-1A886660A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5-4120-94CF-1A886660A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Purchased on Black Friday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All adults</c:v>
                </c:pt>
                <c:pt idx="1">
                  <c:v>18-24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  <c:pt idx="13">
                  <c:v>80+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0">
                  <c:v>0.16500000000000001</c:v>
                </c:pt>
                <c:pt idx="1">
                  <c:v>0.255</c:v>
                </c:pt>
                <c:pt idx="2">
                  <c:v>0.251</c:v>
                </c:pt>
                <c:pt idx="3">
                  <c:v>0.25900000000000001</c:v>
                </c:pt>
                <c:pt idx="4">
                  <c:v>0.24</c:v>
                </c:pt>
                <c:pt idx="5">
                  <c:v>0.216</c:v>
                </c:pt>
                <c:pt idx="6">
                  <c:v>0.21199999999999999</c:v>
                </c:pt>
                <c:pt idx="7">
                  <c:v>0.13</c:v>
                </c:pt>
                <c:pt idx="8">
                  <c:v>9.8799999999999999E-2</c:v>
                </c:pt>
                <c:pt idx="9">
                  <c:v>7.1800000000000003E-2</c:v>
                </c:pt>
                <c:pt idx="10">
                  <c:v>6.9599999999999995E-2</c:v>
                </c:pt>
                <c:pt idx="11">
                  <c:v>6.3399999999999998E-2</c:v>
                </c:pt>
                <c:pt idx="12">
                  <c:v>4.4699999999999997E-2</c:v>
                </c:pt>
                <c:pt idx="13">
                  <c:v>2.3800000000000002E-2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7-461F-996A-72E4A07685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Purchased on Cyber Monday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All adults</c:v>
                </c:pt>
                <c:pt idx="1">
                  <c:v>18-24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  <c:pt idx="13">
                  <c:v>80+</c:v>
                </c:pt>
              </c:strCache>
            </c:strRef>
          </c:cat>
          <c:val>
            <c:numRef>
              <c:f>Sheet1!$C$2:$C$15</c:f>
              <c:numCache>
                <c:formatCode>0.00%</c:formatCode>
                <c:ptCount val="14"/>
                <c:pt idx="0">
                  <c:v>6.1100000000000002E-2</c:v>
                </c:pt>
                <c:pt idx="1">
                  <c:v>9.1700000000000004E-2</c:v>
                </c:pt>
                <c:pt idx="2">
                  <c:v>0.105</c:v>
                </c:pt>
                <c:pt idx="3">
                  <c:v>0.11700000000000001</c:v>
                </c:pt>
                <c:pt idx="4">
                  <c:v>0.111</c:v>
                </c:pt>
                <c:pt idx="5">
                  <c:v>6.8599999999999994E-2</c:v>
                </c:pt>
                <c:pt idx="6">
                  <c:v>7.4399999999999994E-2</c:v>
                </c:pt>
                <c:pt idx="7">
                  <c:v>3.61E-2</c:v>
                </c:pt>
                <c:pt idx="8">
                  <c:v>2.5499999999999998E-2</c:v>
                </c:pt>
                <c:pt idx="9">
                  <c:v>1.95E-2</c:v>
                </c:pt>
                <c:pt idx="10">
                  <c:v>2.23E-2</c:v>
                </c:pt>
                <c:pt idx="11">
                  <c:v>1.32E-2</c:v>
                </c:pt>
                <c:pt idx="12">
                  <c:v>1.55E-2</c:v>
                </c:pt>
                <c:pt idx="13">
                  <c:v>6.0000000000000001E-3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87-461F-996A-72E4A0768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4642624"/>
        <c:axId val="564643936"/>
      </c:lineChart>
      <c:catAx>
        <c:axId val="56464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643936"/>
        <c:crosses val="autoZero"/>
        <c:auto val="1"/>
        <c:lblAlgn val="ctr"/>
        <c:lblOffset val="100"/>
        <c:noMultiLvlLbl val="0"/>
      </c:catAx>
      <c:valAx>
        <c:axId val="56464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6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C1</c:v>
                </c:pt>
                <c:pt idx="3">
                  <c:v>C2</c:v>
                </c:pt>
                <c:pt idx="4">
                  <c:v>DE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0.27</c:v>
                </c:pt>
                <c:pt idx="2">
                  <c:v>0.28999999999999998</c:v>
                </c:pt>
                <c:pt idx="3">
                  <c:v>0.13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0-4032-9928-6F3918B83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968744"/>
        <c:axId val="556964480"/>
      </c:barChart>
      <c:catAx>
        <c:axId val="55696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64480"/>
        <c:crosses val="autoZero"/>
        <c:auto val="1"/>
        <c:lblAlgn val="ctr"/>
        <c:lblOffset val="100"/>
        <c:noMultiLvlLbl val="0"/>
      </c:catAx>
      <c:valAx>
        <c:axId val="55696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6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1-7 days</c:v>
                </c:pt>
                <c:pt idx="1">
                  <c:v>8-14 days</c:v>
                </c:pt>
                <c:pt idx="2">
                  <c:v>15-21 days</c:v>
                </c:pt>
                <c:pt idx="3">
                  <c:v>22-28 days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0.67</c:v>
                </c:pt>
                <c:pt idx="1">
                  <c:v>0.13</c:v>
                </c:pt>
                <c:pt idx="2">
                  <c:v>0.1</c:v>
                </c:pt>
                <c:pt idx="3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1A-425C-861C-9FF2ACE68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2121248"/>
        <c:axId val="1212124200"/>
      </c:lineChart>
      <c:catAx>
        <c:axId val="12121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24200"/>
        <c:crosses val="autoZero"/>
        <c:auto val="1"/>
        <c:lblAlgn val="ctr"/>
        <c:lblOffset val="100"/>
        <c:noMultiLvlLbl val="0"/>
      </c:catAx>
      <c:valAx>
        <c:axId val="121212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Physicial actions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Mail arrival/sorting</c:v>
                </c:pt>
                <c:pt idx="1">
                  <c:v>Opened it</c:v>
                </c:pt>
                <c:pt idx="2">
                  <c:v>Put aside to look at later</c:v>
                </c:pt>
                <c:pt idx="3">
                  <c:v>Put in the usual place</c:v>
                </c:pt>
                <c:pt idx="4">
                  <c:v>Threw it away/recycled</c:v>
                </c:pt>
                <c:pt idx="5">
                  <c:v>Filed it for reference or records</c:v>
                </c:pt>
                <c:pt idx="6">
                  <c:v>Took it out of the house (e.g.to work)</c:v>
                </c:pt>
                <c:pt idx="7">
                  <c:v>Used/did something with the information</c:v>
                </c:pt>
                <c:pt idx="8">
                  <c:v>Passed it on/left out for the person it's for</c:v>
                </c:pt>
                <c:pt idx="9">
                  <c:v>Read/looked/glanced at it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0.999</c:v>
                </c:pt>
                <c:pt idx="1">
                  <c:v>1.0900000000000001</c:v>
                </c:pt>
                <c:pt idx="2">
                  <c:v>0.23</c:v>
                </c:pt>
                <c:pt idx="3">
                  <c:v>0.12</c:v>
                </c:pt>
                <c:pt idx="4">
                  <c:v>0.33</c:v>
                </c:pt>
                <c:pt idx="5">
                  <c:v>0.68</c:v>
                </c:pt>
                <c:pt idx="6">
                  <c:v>1.7000000000000001E-2</c:v>
                </c:pt>
                <c:pt idx="7">
                  <c:v>0.09</c:v>
                </c:pt>
                <c:pt idx="8">
                  <c:v>0.15</c:v>
                </c:pt>
                <c:pt idx="9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7-45B2-9AEE-564C3FF54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210684480"/>
        <c:axId val="1210687760"/>
      </c:barChart>
      <c:catAx>
        <c:axId val="121068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7760"/>
        <c:crosses val="autoZero"/>
        <c:auto val="1"/>
        <c:lblAlgn val="ctr"/>
        <c:lblOffset val="100"/>
        <c:noMultiLvlLbl val="0"/>
      </c:catAx>
      <c:valAx>
        <c:axId val="1210687760"/>
        <c:scaling>
          <c:orientation val="minMax"/>
          <c:max val="1.100000000000000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Physicial actions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Bought something/made a pyament or donation</c:v>
                </c:pt>
                <c:pt idx="1">
                  <c:v>Used a voucher/discount code</c:v>
                </c:pt>
                <c:pt idx="2">
                  <c:v>Planned a large purchase</c:v>
                </c:pt>
                <c:pt idx="3">
                  <c:v>Discussed with someone</c:v>
                </c:pt>
                <c:pt idx="4">
                  <c:v>Visited sender's shop/office</c:v>
                </c:pt>
                <c:pt idx="5">
                  <c:v>Visited sender's website</c:v>
                </c:pt>
                <c:pt idx="6">
                  <c:v>Went online for more information</c:v>
                </c:pt>
                <c:pt idx="7">
                  <c:v>Lookked up account details</c:v>
                </c:pt>
                <c:pt idx="8">
                  <c:v>Used a tablet or smartphone</c:v>
                </c:pt>
                <c:pt idx="9">
                  <c:v>Called the sender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0.09</c:v>
                </c:pt>
                <c:pt idx="1">
                  <c:v>1.2999999999999999E-2</c:v>
                </c:pt>
                <c:pt idx="2">
                  <c:v>1.2999999999999999E-2</c:v>
                </c:pt>
                <c:pt idx="3">
                  <c:v>0.27</c:v>
                </c:pt>
                <c:pt idx="4">
                  <c:v>1.7000000000000001E-2</c:v>
                </c:pt>
                <c:pt idx="5">
                  <c:v>0.15</c:v>
                </c:pt>
                <c:pt idx="6">
                  <c:v>0.12</c:v>
                </c:pt>
                <c:pt idx="7">
                  <c:v>0.18</c:v>
                </c:pt>
                <c:pt idx="8">
                  <c:v>0.05</c:v>
                </c:pt>
                <c:pt idx="9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7-45B2-9AEE-564C3FF54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210684480"/>
        <c:axId val="1210687760"/>
      </c:barChart>
      <c:catAx>
        <c:axId val="121068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7760"/>
        <c:crosses val="autoZero"/>
        <c:auto val="1"/>
        <c:lblAlgn val="ctr"/>
        <c:lblOffset val="100"/>
        <c:noMultiLvlLbl val="0"/>
      </c:catAx>
      <c:valAx>
        <c:axId val="1210687760"/>
        <c:scaling>
          <c:orientation val="minMax"/>
          <c:max val="0.30000000000000004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2D5-4120-94CF-1A886660A805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5-4120-94CF-1A886660A80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2D5-4120-94CF-1A886660A80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D5-4120-94CF-1A886660A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0.34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5-4120-94CF-1A886660A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C1</c:v>
                </c:pt>
                <c:pt idx="3">
                  <c:v>C2</c:v>
                </c:pt>
                <c:pt idx="4">
                  <c:v>DE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0.32</c:v>
                </c:pt>
                <c:pt idx="2">
                  <c:v>0.23</c:v>
                </c:pt>
                <c:pt idx="3">
                  <c:v>0.12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0-4032-9928-6F3918B83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968744"/>
        <c:axId val="556964480"/>
      </c:barChart>
      <c:catAx>
        <c:axId val="55696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64480"/>
        <c:crosses val="autoZero"/>
        <c:auto val="1"/>
        <c:lblAlgn val="ctr"/>
        <c:lblOffset val="100"/>
        <c:noMultiLvlLbl val="0"/>
      </c:catAx>
      <c:valAx>
        <c:axId val="55696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6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1-7 days</c:v>
                </c:pt>
                <c:pt idx="1">
                  <c:v>8-14 days</c:v>
                </c:pt>
                <c:pt idx="2">
                  <c:v>15-21 days</c:v>
                </c:pt>
                <c:pt idx="3">
                  <c:v>22-28 days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1A-425C-861C-9FF2ACE68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2121248"/>
        <c:axId val="1212124200"/>
      </c:lineChart>
      <c:catAx>
        <c:axId val="12121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24200"/>
        <c:crosses val="autoZero"/>
        <c:auto val="1"/>
        <c:lblAlgn val="ctr"/>
        <c:lblOffset val="100"/>
        <c:noMultiLvlLbl val="0"/>
      </c:catAx>
      <c:valAx>
        <c:axId val="121212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Purchased on Black Friday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Up to £9,999</c:v>
                </c:pt>
                <c:pt idx="1">
                  <c:v>£10,000-£16,999</c:v>
                </c:pt>
                <c:pt idx="2">
                  <c:v>£17,000-£22,999</c:v>
                </c:pt>
                <c:pt idx="3">
                  <c:v>£23,000-£29,999</c:v>
                </c:pt>
                <c:pt idx="4">
                  <c:v>£30,000-£39,999</c:v>
                </c:pt>
                <c:pt idx="5">
                  <c:v>£40,000-£49,999</c:v>
                </c:pt>
                <c:pt idx="6">
                  <c:v>£50,000 or over</c:v>
                </c:pt>
                <c:pt idx="7">
                  <c:v>Not Stated/Don't Know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0.157</c:v>
                </c:pt>
                <c:pt idx="1">
                  <c:v>0.121</c:v>
                </c:pt>
                <c:pt idx="2">
                  <c:v>0.14599999999999999</c:v>
                </c:pt>
                <c:pt idx="3">
                  <c:v>0.16300000000000001</c:v>
                </c:pt>
                <c:pt idx="4">
                  <c:v>0.16400000000000001</c:v>
                </c:pt>
                <c:pt idx="5">
                  <c:v>0.21</c:v>
                </c:pt>
                <c:pt idx="6">
                  <c:v>0.246</c:v>
                </c:pt>
                <c:pt idx="7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E-4F18-88C3-56898AA7C7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Purchased on Cyber Monday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Up to £9,999</c:v>
                </c:pt>
                <c:pt idx="1">
                  <c:v>£10,000-£16,999</c:v>
                </c:pt>
                <c:pt idx="2">
                  <c:v>£17,000-£22,999</c:v>
                </c:pt>
                <c:pt idx="3">
                  <c:v>£23,000-£29,999</c:v>
                </c:pt>
                <c:pt idx="4">
                  <c:v>£30,000-£39,999</c:v>
                </c:pt>
                <c:pt idx="5">
                  <c:v>£40,000-£49,999</c:v>
                </c:pt>
                <c:pt idx="6">
                  <c:v>£50,000 or over</c:v>
                </c:pt>
                <c:pt idx="7">
                  <c:v>Not Stated/Don't Know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5.8799999999999998E-2</c:v>
                </c:pt>
                <c:pt idx="1">
                  <c:v>4.7100000000000003E-2</c:v>
                </c:pt>
                <c:pt idx="2">
                  <c:v>5.9299999999999999E-2</c:v>
                </c:pt>
                <c:pt idx="3">
                  <c:v>4.9799999999999997E-2</c:v>
                </c:pt>
                <c:pt idx="4">
                  <c:v>6.7299999999999999E-2</c:v>
                </c:pt>
                <c:pt idx="5">
                  <c:v>7.8299999999999995E-2</c:v>
                </c:pt>
                <c:pt idx="6">
                  <c:v>9.5600000000000004E-2</c:v>
                </c:pt>
                <c:pt idx="7">
                  <c:v>3.4700000000000002E-2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9E-4F18-88C3-56898AA7C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859848"/>
        <c:axId val="556860176"/>
      </c:barChart>
      <c:catAx>
        <c:axId val="55685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860176"/>
        <c:crosses val="autoZero"/>
        <c:auto val="1"/>
        <c:lblAlgn val="ctr"/>
        <c:lblOffset val="100"/>
        <c:noMultiLvlLbl val="0"/>
      </c:catAx>
      <c:valAx>
        <c:axId val="55686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85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Purchased on Black Friday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A. City Prosperity</c:v>
                </c:pt>
                <c:pt idx="1">
                  <c:v>B. Prestige Positions</c:v>
                </c:pt>
                <c:pt idx="2">
                  <c:v>C. Country Living</c:v>
                </c:pt>
                <c:pt idx="3">
                  <c:v>D. Rural Reality</c:v>
                </c:pt>
                <c:pt idx="4">
                  <c:v>E. Senior Security</c:v>
                </c:pt>
                <c:pt idx="5">
                  <c:v>F. Suburban Stability</c:v>
                </c:pt>
                <c:pt idx="6">
                  <c:v>G. Domestic Success</c:v>
                </c:pt>
                <c:pt idx="7">
                  <c:v>H. Aspiring Homemakers</c:v>
                </c:pt>
                <c:pt idx="8">
                  <c:v>I. Family Basics</c:v>
                </c:pt>
                <c:pt idx="9">
                  <c:v>J. Transient Renters</c:v>
                </c:pt>
                <c:pt idx="10">
                  <c:v>K. Municipal Tenants</c:v>
                </c:pt>
                <c:pt idx="11">
                  <c:v>L. Vintage Value</c:v>
                </c:pt>
                <c:pt idx="12">
                  <c:v>M. Modest Traditions</c:v>
                </c:pt>
                <c:pt idx="13">
                  <c:v>N. Urban Cohesion</c:v>
                </c:pt>
                <c:pt idx="14">
                  <c:v>O. Rental Hubs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0.253</c:v>
                </c:pt>
                <c:pt idx="1">
                  <c:v>0.14599999999999999</c:v>
                </c:pt>
                <c:pt idx="2">
                  <c:v>0.14699999999999999</c:v>
                </c:pt>
                <c:pt idx="3">
                  <c:v>0.11600000000000001</c:v>
                </c:pt>
                <c:pt idx="4">
                  <c:v>9.1200000000000003E-2</c:v>
                </c:pt>
                <c:pt idx="5">
                  <c:v>0.12</c:v>
                </c:pt>
                <c:pt idx="6">
                  <c:v>0.221</c:v>
                </c:pt>
                <c:pt idx="7">
                  <c:v>0.22900000000000001</c:v>
                </c:pt>
                <c:pt idx="8">
                  <c:v>0.183</c:v>
                </c:pt>
                <c:pt idx="9">
                  <c:v>0.18</c:v>
                </c:pt>
                <c:pt idx="10">
                  <c:v>0.13500000000000001</c:v>
                </c:pt>
                <c:pt idx="11">
                  <c:v>8.3799999999999999E-2</c:v>
                </c:pt>
                <c:pt idx="12">
                  <c:v>0.122</c:v>
                </c:pt>
                <c:pt idx="13">
                  <c:v>0.17799999999999999</c:v>
                </c:pt>
                <c:pt idx="14">
                  <c:v>0.222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01-4E62-AF14-E79C156A70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Purchased on Cyber Monday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A. City Prosperity</c:v>
                </c:pt>
                <c:pt idx="1">
                  <c:v>B. Prestige Positions</c:v>
                </c:pt>
                <c:pt idx="2">
                  <c:v>C. Country Living</c:v>
                </c:pt>
                <c:pt idx="3">
                  <c:v>D. Rural Reality</c:v>
                </c:pt>
                <c:pt idx="4">
                  <c:v>E. Senior Security</c:v>
                </c:pt>
                <c:pt idx="5">
                  <c:v>F. Suburban Stability</c:v>
                </c:pt>
                <c:pt idx="6">
                  <c:v>G. Domestic Success</c:v>
                </c:pt>
                <c:pt idx="7">
                  <c:v>H. Aspiring Homemakers</c:v>
                </c:pt>
                <c:pt idx="8">
                  <c:v>I. Family Basics</c:v>
                </c:pt>
                <c:pt idx="9">
                  <c:v>J. Transient Renters</c:v>
                </c:pt>
                <c:pt idx="10">
                  <c:v>K. Municipal Tenants</c:v>
                </c:pt>
                <c:pt idx="11">
                  <c:v>L. Vintage Value</c:v>
                </c:pt>
                <c:pt idx="12">
                  <c:v>M. Modest Traditions</c:v>
                </c:pt>
                <c:pt idx="13">
                  <c:v>N. Urban Cohesion</c:v>
                </c:pt>
                <c:pt idx="14">
                  <c:v>O. Rental Hubs</c:v>
                </c:pt>
              </c:strCache>
            </c:strRef>
          </c:cat>
          <c:val>
            <c:numRef>
              <c:f>Sheet1!$C$2:$C$16</c:f>
              <c:numCache>
                <c:formatCode>0.00%</c:formatCode>
                <c:ptCount val="15"/>
                <c:pt idx="0">
                  <c:v>9.8000000000000004E-2</c:v>
                </c:pt>
                <c:pt idx="1">
                  <c:v>4.65E-2</c:v>
                </c:pt>
                <c:pt idx="2">
                  <c:v>4.82E-2</c:v>
                </c:pt>
                <c:pt idx="3">
                  <c:v>4.5499999999999999E-2</c:v>
                </c:pt>
                <c:pt idx="4">
                  <c:v>2.8400000000000002E-2</c:v>
                </c:pt>
                <c:pt idx="5">
                  <c:v>5.0700000000000002E-2</c:v>
                </c:pt>
                <c:pt idx="6">
                  <c:v>8.6900000000000005E-2</c:v>
                </c:pt>
                <c:pt idx="7">
                  <c:v>7.3899999999999993E-2</c:v>
                </c:pt>
                <c:pt idx="8">
                  <c:v>6.4500000000000002E-2</c:v>
                </c:pt>
                <c:pt idx="9">
                  <c:v>8.6099999999999996E-2</c:v>
                </c:pt>
                <c:pt idx="10">
                  <c:v>5.5199999999999999E-2</c:v>
                </c:pt>
                <c:pt idx="11">
                  <c:v>2.9600000000000001E-2</c:v>
                </c:pt>
                <c:pt idx="12">
                  <c:v>5.45E-2</c:v>
                </c:pt>
                <c:pt idx="13">
                  <c:v>5.2600000000000001E-2</c:v>
                </c:pt>
                <c:pt idx="14">
                  <c:v>8.2000000000000003E-2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01-4E62-AF14-E79C156A7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6864440"/>
        <c:axId val="556868704"/>
      </c:lineChart>
      <c:catAx>
        <c:axId val="55686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868704"/>
        <c:crosses val="autoZero"/>
        <c:auto val="1"/>
        <c:lblAlgn val="ctr"/>
        <c:lblOffset val="100"/>
        <c:noMultiLvlLbl val="0"/>
      </c:catAx>
      <c:valAx>
        <c:axId val="55686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864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Late November/early December</c:v>
                </c:pt>
                <c:pt idx="1">
                  <c:v>Throughout the year until mid-November</c:v>
                </c:pt>
                <c:pt idx="2">
                  <c:v>Two to three weeks before Christas</c:v>
                </c:pt>
                <c:pt idx="3">
                  <c:v>The week before Christmas</c:v>
                </c:pt>
                <c:pt idx="4">
                  <c:v>During Black Friday/Cyber Monday sales</c:v>
                </c:pt>
                <c:pt idx="5">
                  <c:v>Christmas Eve</c:v>
                </c:pt>
                <c:pt idx="6">
                  <c:v>After Christmas has passed</c:v>
                </c:pt>
                <c:pt idx="7">
                  <c:v>I do not buy gifts</c:v>
                </c:pt>
                <c:pt idx="8">
                  <c:v>Don't know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0.34</c:v>
                </c:pt>
                <c:pt idx="1">
                  <c:v>0.19</c:v>
                </c:pt>
                <c:pt idx="2">
                  <c:v>0.19</c:v>
                </c:pt>
                <c:pt idx="3">
                  <c:v>0.08</c:v>
                </c:pt>
                <c:pt idx="4">
                  <c:v>0.04</c:v>
                </c:pt>
                <c:pt idx="5">
                  <c:v>0.01</c:v>
                </c:pt>
                <c:pt idx="6">
                  <c:v>0.01</c:v>
                </c:pt>
                <c:pt idx="7">
                  <c:v>0.12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9-42E1-B54A-45F63CAC3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5564936"/>
        <c:axId val="1105565264"/>
      </c:barChart>
      <c:catAx>
        <c:axId val="110556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565264"/>
        <c:crosses val="autoZero"/>
        <c:auto val="1"/>
        <c:lblAlgn val="ctr"/>
        <c:lblOffset val="100"/>
        <c:noMultiLvlLbl val="0"/>
      </c:catAx>
      <c:valAx>
        <c:axId val="1105565264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564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Physicial actions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Mail arrival/sorting</c:v>
                </c:pt>
                <c:pt idx="1">
                  <c:v>Opened it</c:v>
                </c:pt>
                <c:pt idx="2">
                  <c:v>Put aside to look at later</c:v>
                </c:pt>
                <c:pt idx="3">
                  <c:v>Put in the usual place</c:v>
                </c:pt>
                <c:pt idx="4">
                  <c:v>Threw it away/recycled</c:v>
                </c:pt>
                <c:pt idx="5">
                  <c:v>Filed it for reference or records</c:v>
                </c:pt>
                <c:pt idx="6">
                  <c:v>Took it out of the house (e.g.to work)</c:v>
                </c:pt>
                <c:pt idx="7">
                  <c:v>Used/did something with the information</c:v>
                </c:pt>
                <c:pt idx="8">
                  <c:v>Passed it on/left out for the person it's for</c:v>
                </c:pt>
                <c:pt idx="9">
                  <c:v>Read/looked/glanced at it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1</c:v>
                </c:pt>
                <c:pt idx="1">
                  <c:v>0.85</c:v>
                </c:pt>
                <c:pt idx="2">
                  <c:v>0.38</c:v>
                </c:pt>
                <c:pt idx="3">
                  <c:v>0.11</c:v>
                </c:pt>
                <c:pt idx="4">
                  <c:v>0.68</c:v>
                </c:pt>
                <c:pt idx="5">
                  <c:v>0.08</c:v>
                </c:pt>
                <c:pt idx="6">
                  <c:v>0.03</c:v>
                </c:pt>
                <c:pt idx="7">
                  <c:v>0.09</c:v>
                </c:pt>
                <c:pt idx="8">
                  <c:v>0.12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7-45B2-9AEE-564C3FF54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210684480"/>
        <c:axId val="1210687760"/>
      </c:barChart>
      <c:catAx>
        <c:axId val="121068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7760"/>
        <c:crosses val="autoZero"/>
        <c:auto val="1"/>
        <c:lblAlgn val="ctr"/>
        <c:lblOffset val="100"/>
        <c:noMultiLvlLbl val="0"/>
      </c:catAx>
      <c:valAx>
        <c:axId val="1210687760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Physicial actions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Bought something/made a pyament or donation</c:v>
                </c:pt>
                <c:pt idx="1">
                  <c:v>Used a voucher/discount code</c:v>
                </c:pt>
                <c:pt idx="2">
                  <c:v>Planned a large purchase</c:v>
                </c:pt>
                <c:pt idx="3">
                  <c:v>Discussed with someone</c:v>
                </c:pt>
                <c:pt idx="4">
                  <c:v>Visited sender's shop/office</c:v>
                </c:pt>
                <c:pt idx="5">
                  <c:v>Visited sender's website</c:v>
                </c:pt>
                <c:pt idx="6">
                  <c:v>Went online for more information</c:v>
                </c:pt>
                <c:pt idx="7">
                  <c:v>Looked up my account details</c:v>
                </c:pt>
                <c:pt idx="8">
                  <c:v>Used a tablet or smartphone</c:v>
                </c:pt>
                <c:pt idx="9">
                  <c:v>Called the sender</c:v>
                </c:pt>
                <c:pt idx="10">
                  <c:v>Posted a reply to the sender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0.11</c:v>
                </c:pt>
                <c:pt idx="1">
                  <c:v>0.11</c:v>
                </c:pt>
                <c:pt idx="2">
                  <c:v>0.09</c:v>
                </c:pt>
                <c:pt idx="3">
                  <c:v>0.21</c:v>
                </c:pt>
                <c:pt idx="4">
                  <c:v>0.03</c:v>
                </c:pt>
                <c:pt idx="5">
                  <c:v>0.22</c:v>
                </c:pt>
                <c:pt idx="6">
                  <c:v>0.08</c:v>
                </c:pt>
                <c:pt idx="7">
                  <c:v>0.05</c:v>
                </c:pt>
                <c:pt idx="8">
                  <c:v>0.04</c:v>
                </c:pt>
                <c:pt idx="9">
                  <c:v>0.01</c:v>
                </c:pt>
                <c:pt idx="1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7-45B2-9AEE-564C3FF54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210684480"/>
        <c:axId val="1210687760"/>
      </c:barChart>
      <c:catAx>
        <c:axId val="121068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7760"/>
        <c:crosses val="autoZero"/>
        <c:auto val="1"/>
        <c:lblAlgn val="ctr"/>
        <c:lblOffset val="100"/>
        <c:noMultiLvlLbl val="0"/>
      </c:catAx>
      <c:valAx>
        <c:axId val="1210687760"/>
        <c:scaling>
          <c:orientation val="minMax"/>
          <c:max val="0.25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6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2D5-4120-94CF-1A886660A805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5-4120-94CF-1A886660A80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2D5-4120-94CF-1A886660A80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D5-4120-94CF-1A886660A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0.41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5-4120-94CF-1A886660A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02/09/2020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02/09/2020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35600"/>
            <a:ext cx="11140874" cy="26532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000" b="0" kern="1200" cap="all" spc="-100" baseline="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000" y="3276571"/>
            <a:ext cx="11140874" cy="2649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en-US" sz="2400" b="0" kern="1200" cap="all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0458C6-54A9-4026-A106-3FEE6133B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4" y="5573065"/>
            <a:ext cx="2811264" cy="92702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8151B65-A61C-42BB-8472-90070633A07B}"/>
              </a:ext>
            </a:extLst>
          </p:cNvPr>
          <p:cNvGrpSpPr/>
          <p:nvPr userDrawn="1"/>
        </p:nvGrpSpPr>
        <p:grpSpPr>
          <a:xfrm>
            <a:off x="5453443" y="4171098"/>
            <a:ext cx="6173432" cy="2331710"/>
            <a:chOff x="5453443" y="4171098"/>
            <a:chExt cx="6173432" cy="233171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98F1E75-A1F5-4FBA-9627-C1342A7A3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3443" y="4864884"/>
              <a:ext cx="6173432" cy="163792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AF8B31-391F-4CC1-B53B-2D3532A24CBC}"/>
                </a:ext>
              </a:extLst>
            </p:cNvPr>
            <p:cNvSpPr txBox="1"/>
            <p:nvPr/>
          </p:nvSpPr>
          <p:spPr>
            <a:xfrm>
              <a:off x="5455156" y="5956217"/>
              <a:ext cx="1085199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REMEMBERED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5C8783-2A3D-40BE-BEA5-3EF4CE326EA7}"/>
                </a:ext>
              </a:extLst>
            </p:cNvPr>
            <p:cNvSpPr txBox="1"/>
            <p:nvPr/>
          </p:nvSpPr>
          <p:spPr>
            <a:xfrm>
              <a:off x="6724502" y="5956217"/>
              <a:ext cx="1086884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STAYS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IN THE HOME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9D5926-0D01-41BA-A59B-92BA0715AA8E}"/>
                </a:ext>
              </a:extLst>
            </p:cNvPr>
            <p:cNvSpPr txBox="1"/>
            <p:nvPr/>
          </p:nvSpPr>
          <p:spPr>
            <a:xfrm>
              <a:off x="7995684" y="5956217"/>
              <a:ext cx="1084521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DELIVERS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LASTING RESULTS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5FF4C4-C320-41EB-8F81-281C1EFF5014}"/>
                </a:ext>
              </a:extLst>
            </p:cNvPr>
            <p:cNvSpPr txBox="1"/>
            <p:nvPr/>
          </p:nvSpPr>
          <p:spPr>
            <a:xfrm>
              <a:off x="9264502" y="5956217"/>
              <a:ext cx="1084522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REACHES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EVERYONE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26E587-6EE3-4761-865A-1E86105099B1}"/>
                </a:ext>
              </a:extLst>
            </p:cNvPr>
            <p:cNvSpPr txBox="1"/>
            <p:nvPr/>
          </p:nvSpPr>
          <p:spPr>
            <a:xfrm>
              <a:off x="10530957" y="5956217"/>
              <a:ext cx="1095917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TRUSTED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30B03D4-314E-451C-8C58-661C2416E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781" y="4436807"/>
              <a:ext cx="694129" cy="58628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60160B7-37D5-4B82-9B4F-D9C04E2F8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427" y="4503751"/>
              <a:ext cx="670202" cy="59851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FEB6405-E561-4181-8D55-AF91CAACB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658" y="4462049"/>
              <a:ext cx="396719" cy="57364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33BCD81-F2E4-4D1C-82E7-12DC9F71B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998" y="4171098"/>
              <a:ext cx="1491140" cy="105507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9A009A4-5D89-448C-ADAB-4FD0F0E84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003" y="4438549"/>
              <a:ext cx="413304" cy="590580"/>
            </a:xfrm>
            <a:prstGeom prst="rect">
              <a:avLst/>
            </a:prstGeom>
          </p:spPr>
        </p:pic>
      </p:grp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7F2A013-233D-4620-B6AA-A31A571A4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3701060"/>
            <a:ext cx="11140874" cy="2417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lang="en-GB" sz="20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A0664F-A860-4289-AFA7-0297010EEC86}"/>
              </a:ext>
            </a:extLst>
          </p:cNvPr>
          <p:cNvSpPr/>
          <p:nvPr userDrawn="1"/>
        </p:nvSpPr>
        <p:spPr>
          <a:xfrm>
            <a:off x="0" y="6606540"/>
            <a:ext cx="1657350" cy="25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TEXT-ONLY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800000"/>
            <a:ext cx="11186959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878E09-FC50-4AD0-A6FF-BA2937B6C697}"/>
              </a:ext>
            </a:extLst>
          </p:cNvPr>
          <p:cNvSpPr/>
          <p:nvPr userDrawn="1"/>
        </p:nvSpPr>
        <p:spPr>
          <a:xfrm>
            <a:off x="0" y="6623579"/>
            <a:ext cx="1584251" cy="2344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38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209B19C-3B4D-4C5F-A42F-D87BBBD96C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6F523-09EF-47EF-BC4F-B9B44DDC071B}"/>
              </a:ext>
            </a:extLst>
          </p:cNvPr>
          <p:cNvSpPr/>
          <p:nvPr userDrawn="1"/>
        </p:nvSpPr>
        <p:spPr>
          <a:xfrm>
            <a:off x="0" y="6623579"/>
            <a:ext cx="1637414" cy="23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31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CFD3C-C905-437D-9D45-40230FF628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368301"/>
            <a:ext cx="5576961" cy="59389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BIG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76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CFD3C-C905-437D-9D45-40230FF628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000" y="368301"/>
            <a:ext cx="5576961" cy="59389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BIG IMAGE ON THE LEFT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70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right (Nell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984818C-09C3-4C8A-A689-F534070129C6}"/>
              </a:ext>
            </a:extLst>
          </p:cNvPr>
          <p:cNvGrpSpPr/>
          <p:nvPr userDrawn="1"/>
        </p:nvGrpSpPr>
        <p:grpSpPr>
          <a:xfrm>
            <a:off x="5083629" y="1607800"/>
            <a:ext cx="7108371" cy="4054449"/>
            <a:chOff x="5083629" y="1607800"/>
            <a:chExt cx="7108371" cy="40544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5F0411-75A3-4E34-9E1C-0978EEA705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83629" y="1607800"/>
              <a:ext cx="7108371" cy="39630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E023C4-CB3E-4491-9375-B9022660C2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8448" y="5428477"/>
              <a:ext cx="2505218" cy="23377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07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right (Hou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8A8099F-68C8-45BE-A330-2A148D280E7B}"/>
              </a:ext>
            </a:extLst>
          </p:cNvPr>
          <p:cNvGrpSpPr/>
          <p:nvPr userDrawn="1"/>
        </p:nvGrpSpPr>
        <p:grpSpPr>
          <a:xfrm>
            <a:off x="6332402" y="1894110"/>
            <a:ext cx="5200385" cy="3875319"/>
            <a:chOff x="6332402" y="1894110"/>
            <a:chExt cx="5200385" cy="38753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3F6516-8B2E-45A3-8883-695DFE1FD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332402" y="1894110"/>
              <a:ext cx="5200385" cy="38753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52BFDB-0E0C-4B73-8061-18185A8F0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5415" y="5427067"/>
              <a:ext cx="2819249" cy="2360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90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right (Roset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EC9AC9D-83D3-4A14-89ED-D03A1709350B}"/>
              </a:ext>
            </a:extLst>
          </p:cNvPr>
          <p:cNvGrpSpPr/>
          <p:nvPr userDrawn="1"/>
        </p:nvGrpSpPr>
        <p:grpSpPr>
          <a:xfrm>
            <a:off x="6922863" y="1578597"/>
            <a:ext cx="3923233" cy="4084711"/>
            <a:chOff x="6922863" y="1578597"/>
            <a:chExt cx="3923233" cy="40847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3674E4-9697-4D87-830F-0A3084EC6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56673" y="1578597"/>
              <a:ext cx="2928299" cy="40278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9E45EB-E3DF-4913-8FCC-5E587F000C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863" y="5427306"/>
              <a:ext cx="3923233" cy="2360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965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left (Pla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538A33-A6F6-44EE-8A83-CEF75233BB0D}"/>
              </a:ext>
            </a:extLst>
          </p:cNvPr>
          <p:cNvGrpSpPr/>
          <p:nvPr userDrawn="1"/>
        </p:nvGrpSpPr>
        <p:grpSpPr>
          <a:xfrm>
            <a:off x="-2" y="3167742"/>
            <a:ext cx="7201381" cy="3033924"/>
            <a:chOff x="-2" y="3167742"/>
            <a:chExt cx="7201381" cy="30339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DEE513-C349-4D01-99D7-04E4CFCD46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651"/>
            <a:stretch/>
          </p:blipFill>
          <p:spPr>
            <a:xfrm>
              <a:off x="-2" y="3167742"/>
              <a:ext cx="7201381" cy="3033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175412-8F1C-4B8E-A1E7-DF9F9F28B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876" y="5427728"/>
              <a:ext cx="3015285" cy="2360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LEFT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30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left (Thumbs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41A2AB-33C0-4475-A8DF-134983A64B17}"/>
              </a:ext>
            </a:extLst>
          </p:cNvPr>
          <p:cNvGrpSpPr/>
          <p:nvPr userDrawn="1"/>
        </p:nvGrpSpPr>
        <p:grpSpPr>
          <a:xfrm>
            <a:off x="1876923" y="1553373"/>
            <a:ext cx="5491726" cy="4110279"/>
            <a:chOff x="1876923" y="1553373"/>
            <a:chExt cx="5491726" cy="41102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2452E9-2808-4E6E-A2FE-68F4AA049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76923" y="1553373"/>
              <a:ext cx="5491726" cy="40276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056565-3DA4-490B-A0B4-DF79A4B339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277" y="5427650"/>
              <a:ext cx="1984035" cy="2360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LEFT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353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imag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CFD3C-C905-437D-9D45-40230FF628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6559" y="550775"/>
            <a:ext cx="5756400" cy="575644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CIRCULAR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55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E2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ONE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C0FD32-9C9D-4DCA-8CBF-CB86DC9ADE37}"/>
              </a:ext>
            </a:extLst>
          </p:cNvPr>
          <p:cNvSpPr/>
          <p:nvPr userDrawn="1"/>
        </p:nvSpPr>
        <p:spPr>
          <a:xfrm>
            <a:off x="0" y="6595110"/>
            <a:ext cx="1634490" cy="262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171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imag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CFD3C-C905-437D-9D45-40230FF628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000" y="550775"/>
            <a:ext cx="5756400" cy="575644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CIRCULAR IMAGE ON THE LEFT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94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000" y="368300"/>
            <a:ext cx="5576961" cy="297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F46403-BEC3-4D6F-A69F-C9BBB4F3B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SPLIT INTO QUADRANTS</a:t>
            </a:r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B77C39F-A6E2-4B64-963D-DF8705760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11628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0456F29-ED44-41AD-BA45-68586BA070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5145188"/>
            <a:ext cx="5227200" cy="1163112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5576961" cy="297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AFCE49E-7DA3-4BD5-AD87-2074ECFDE9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000" y="3758400"/>
            <a:ext cx="4701319" cy="105308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US" sz="480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US" sz="480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US" sz="480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US" sz="480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GB" sz="4800" kern="1200" cap="all" spc="-100" baseline="0" dirty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SLIDE SPLIT INTO QUADRANTS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, 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PROCESS SLIDE, 4 STAGES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56004D-5436-4455-B927-A519B13974A9}"/>
              </a:ext>
            </a:extLst>
          </p:cNvPr>
          <p:cNvGrpSpPr/>
          <p:nvPr userDrawn="1"/>
        </p:nvGrpSpPr>
        <p:grpSpPr>
          <a:xfrm>
            <a:off x="517200" y="2133599"/>
            <a:ext cx="11154560" cy="2540612"/>
            <a:chOff x="517200" y="2133599"/>
            <a:chExt cx="7364390" cy="16773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91EF7D-A4E0-4EEA-96B2-DAEC83812A67}"/>
                </a:ext>
              </a:extLst>
            </p:cNvPr>
            <p:cNvSpPr/>
            <p:nvPr/>
          </p:nvSpPr>
          <p:spPr>
            <a:xfrm>
              <a:off x="517200" y="2133599"/>
              <a:ext cx="1677332" cy="1677346"/>
            </a:xfrm>
            <a:prstGeom prst="ellipse">
              <a:avLst/>
            </a:prstGeom>
            <a:solidFill>
              <a:srgbClr val="E20C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5BC6FC-14F0-490E-A30A-2F0287711BA1}"/>
                </a:ext>
              </a:extLst>
            </p:cNvPr>
            <p:cNvSpPr/>
            <p:nvPr/>
          </p:nvSpPr>
          <p:spPr>
            <a:xfrm>
              <a:off x="2412886" y="2133599"/>
              <a:ext cx="1677332" cy="1677346"/>
            </a:xfrm>
            <a:prstGeom prst="ellipse">
              <a:avLst/>
            </a:prstGeom>
            <a:solidFill>
              <a:srgbClr val="1BA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95F1397-2B5C-4951-968F-8EAFFCFE5542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2194532" y="2972272"/>
              <a:ext cx="218354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EE1BE0-DF66-4DF1-BE6C-B90F1DAFA937}"/>
                </a:ext>
              </a:extLst>
            </p:cNvPr>
            <p:cNvSpPr/>
            <p:nvPr/>
          </p:nvSpPr>
          <p:spPr>
            <a:xfrm>
              <a:off x="4308572" y="2133599"/>
              <a:ext cx="1677332" cy="1677346"/>
            </a:xfrm>
            <a:prstGeom prst="ellipse">
              <a:avLst/>
            </a:prstGeom>
            <a:solidFill>
              <a:srgbClr val="EF7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3896B2-38E9-4822-A6AE-D9028CD59B99}"/>
                </a:ext>
              </a:extLst>
            </p:cNvPr>
            <p:cNvSpPr/>
            <p:nvPr/>
          </p:nvSpPr>
          <p:spPr>
            <a:xfrm>
              <a:off x="6204258" y="2133599"/>
              <a:ext cx="1677332" cy="1677346"/>
            </a:xfrm>
            <a:prstGeom prst="ellipse">
              <a:avLst/>
            </a:prstGeom>
            <a:solidFill>
              <a:srgbClr val="95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4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0C5844-790D-49F5-94CE-034453C28ACB}"/>
                </a:ext>
              </a:extLst>
            </p:cNvPr>
            <p:cNvCxnSpPr>
              <a:cxnSpLocks/>
              <a:stCxn id="11" idx="6"/>
              <a:endCxn id="13" idx="2"/>
            </p:cNvCxnSpPr>
            <p:nvPr/>
          </p:nvCxnSpPr>
          <p:spPr>
            <a:xfrm>
              <a:off x="4090217" y="2972272"/>
              <a:ext cx="218354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451404-328B-4494-B5F0-CD9C55CDED32}"/>
                </a:ext>
              </a:extLst>
            </p:cNvPr>
            <p:cNvCxnSpPr>
              <a:cxnSpLocks/>
              <a:stCxn id="14" idx="2"/>
              <a:endCxn id="13" idx="6"/>
            </p:cNvCxnSpPr>
            <p:nvPr/>
          </p:nvCxnSpPr>
          <p:spPr>
            <a:xfrm flipH="1">
              <a:off x="5985903" y="2972272"/>
              <a:ext cx="218354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80D36-E0E5-42F0-97EA-EBA4F47B1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99" y="4921200"/>
            <a:ext cx="2541600" cy="1108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5756A15-45BB-446F-98D1-BF4CAB733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8523" y="4921200"/>
            <a:ext cx="2541600" cy="1108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0B2C248-E395-449F-8152-DEE11DE92E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9844" y="4921200"/>
            <a:ext cx="2541600" cy="1108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E5A9591-2097-4FD6-8E33-DA3522A038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31165" y="4921200"/>
            <a:ext cx="2541600" cy="1108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656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, 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PROCESS SLIDE, 5 STAGES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80D36-E0E5-42F0-97EA-EBA4F47B1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99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C57C06-78EB-4DC4-A375-D9475DBF3C3E}"/>
              </a:ext>
            </a:extLst>
          </p:cNvPr>
          <p:cNvGrpSpPr/>
          <p:nvPr userDrawn="1"/>
        </p:nvGrpSpPr>
        <p:grpSpPr>
          <a:xfrm>
            <a:off x="517199" y="2133599"/>
            <a:ext cx="11079055" cy="2007217"/>
            <a:chOff x="517199" y="2133599"/>
            <a:chExt cx="11079055" cy="200721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A5EB420-135F-405F-A367-F355BC30170F}"/>
                </a:ext>
              </a:extLst>
            </p:cNvPr>
            <p:cNvSpPr/>
            <p:nvPr/>
          </p:nvSpPr>
          <p:spPr>
            <a:xfrm>
              <a:off x="517199" y="2133599"/>
              <a:ext cx="2006814" cy="2006831"/>
            </a:xfrm>
            <a:prstGeom prst="ellipse">
              <a:avLst/>
            </a:prstGeom>
            <a:solidFill>
              <a:srgbClr val="E20C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46601A5-15AF-4AC6-92B7-E5CC0746A7B1}"/>
                </a:ext>
              </a:extLst>
            </p:cNvPr>
            <p:cNvSpPr/>
            <p:nvPr/>
          </p:nvSpPr>
          <p:spPr>
            <a:xfrm>
              <a:off x="2785259" y="2133599"/>
              <a:ext cx="2006814" cy="2006831"/>
            </a:xfrm>
            <a:prstGeom prst="ellipse">
              <a:avLst/>
            </a:prstGeom>
            <a:solidFill>
              <a:srgbClr val="1BA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latin typeface="Impact" panose="020B0806030902050204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27D4C18-E1CB-4380-9896-81621AD244F6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2524013" y="3137015"/>
              <a:ext cx="261246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468C0B-7A26-4AC6-B704-48B921AE4C83}"/>
                </a:ext>
              </a:extLst>
            </p:cNvPr>
            <p:cNvSpPr/>
            <p:nvPr/>
          </p:nvSpPr>
          <p:spPr>
            <a:xfrm>
              <a:off x="5053319" y="2133599"/>
              <a:ext cx="2006814" cy="2006831"/>
            </a:xfrm>
            <a:prstGeom prst="ellipse">
              <a:avLst/>
            </a:prstGeom>
            <a:solidFill>
              <a:srgbClr val="EF7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latin typeface="Impact" panose="020B080603090205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71C6D7E-E411-4820-A65A-D926C74D5FC1}"/>
                </a:ext>
              </a:extLst>
            </p:cNvPr>
            <p:cNvSpPr/>
            <p:nvPr/>
          </p:nvSpPr>
          <p:spPr>
            <a:xfrm>
              <a:off x="7321379" y="2133599"/>
              <a:ext cx="2006814" cy="2006831"/>
            </a:xfrm>
            <a:prstGeom prst="ellipse">
              <a:avLst/>
            </a:prstGeom>
            <a:solidFill>
              <a:srgbClr val="95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latin typeface="Impact" panose="020B080603090205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D311AEA-A0FD-42B0-AC93-9DC20E479AB2}"/>
                </a:ext>
              </a:extLst>
            </p:cNvPr>
            <p:cNvSpPr/>
            <p:nvPr/>
          </p:nvSpPr>
          <p:spPr>
            <a:xfrm>
              <a:off x="9589440" y="2133985"/>
              <a:ext cx="2006814" cy="2006831"/>
            </a:xfrm>
            <a:prstGeom prst="ellipse">
              <a:avLst/>
            </a:prstGeom>
            <a:solidFill>
              <a:srgbClr val="82CB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latin typeface="Impact" panose="020B080603090205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D46A7A-0485-4D34-AC6E-789A2751EFFB}"/>
                </a:ext>
              </a:extLst>
            </p:cNvPr>
            <p:cNvCxnSpPr>
              <a:cxnSpLocks/>
              <a:stCxn id="22" idx="6"/>
              <a:endCxn id="24" idx="2"/>
            </p:cNvCxnSpPr>
            <p:nvPr/>
          </p:nvCxnSpPr>
          <p:spPr>
            <a:xfrm>
              <a:off x="4792072" y="3137015"/>
              <a:ext cx="261246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7519D1C-2C63-4B28-AA39-204135849FAF}"/>
                </a:ext>
              </a:extLst>
            </p:cNvPr>
            <p:cNvCxnSpPr>
              <a:cxnSpLocks/>
              <a:stCxn id="25" idx="2"/>
              <a:endCxn id="24" idx="6"/>
            </p:cNvCxnSpPr>
            <p:nvPr/>
          </p:nvCxnSpPr>
          <p:spPr>
            <a:xfrm flipH="1">
              <a:off x="7060132" y="3137015"/>
              <a:ext cx="261246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79B950-4411-47B5-B9E0-A48B2F6E644B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>
              <a:off x="9328193" y="3137015"/>
              <a:ext cx="261246" cy="386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69F86F7-4D9D-4530-AAD1-F4B15F13A1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5259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87C2629-F4C7-42C4-96FA-A748188B04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3318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8C49D70-E15B-464F-A178-A2C049893A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1379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9589F0B-B756-4934-AD3D-095D4414F6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89438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7E1CF-AA5C-499F-9017-1E08D80A0950}"/>
              </a:ext>
            </a:extLst>
          </p:cNvPr>
          <p:cNvSpPr/>
          <p:nvPr userDrawn="1"/>
        </p:nvSpPr>
        <p:spPr>
          <a:xfrm>
            <a:off x="0" y="6623579"/>
            <a:ext cx="1520456" cy="23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055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, 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PROCESS SLIDE, 6 STAGES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80D36-E0E5-42F0-97EA-EBA4F47B1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99" y="4064400"/>
            <a:ext cx="1677332" cy="195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B7CBB7-058A-4E5F-B0DD-66422952CFBC}"/>
              </a:ext>
            </a:extLst>
          </p:cNvPr>
          <p:cNvGrpSpPr/>
          <p:nvPr userDrawn="1"/>
        </p:nvGrpSpPr>
        <p:grpSpPr>
          <a:xfrm>
            <a:off x="517200" y="2133599"/>
            <a:ext cx="11155761" cy="1677669"/>
            <a:chOff x="517200" y="4528457"/>
            <a:chExt cx="11830291" cy="177910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33C63F1-8B06-4E12-A392-911E3FAC2181}"/>
                </a:ext>
              </a:extLst>
            </p:cNvPr>
            <p:cNvSpPr/>
            <p:nvPr/>
          </p:nvSpPr>
          <p:spPr>
            <a:xfrm>
              <a:off x="517200" y="4528457"/>
              <a:ext cx="1778751" cy="1778766"/>
            </a:xfrm>
            <a:prstGeom prst="ellipse">
              <a:avLst/>
            </a:prstGeom>
            <a:solidFill>
              <a:srgbClr val="E20C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7F2214-ACCD-497E-B836-4D7A2361E266}"/>
                </a:ext>
              </a:extLst>
            </p:cNvPr>
            <p:cNvSpPr/>
            <p:nvPr/>
          </p:nvSpPr>
          <p:spPr>
            <a:xfrm>
              <a:off x="2527508" y="4528457"/>
              <a:ext cx="1778751" cy="1778766"/>
            </a:xfrm>
            <a:prstGeom prst="ellipse">
              <a:avLst/>
            </a:prstGeom>
            <a:solidFill>
              <a:srgbClr val="1BA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2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A675227-CE22-433A-BD43-2C62A112368C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>
              <a:off x="2295951" y="5417840"/>
              <a:ext cx="231557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B35177-E0FD-43AF-A546-CC4EC571D76D}"/>
                </a:ext>
              </a:extLst>
            </p:cNvPr>
            <p:cNvSpPr/>
            <p:nvPr/>
          </p:nvSpPr>
          <p:spPr>
            <a:xfrm>
              <a:off x="4537816" y="4528457"/>
              <a:ext cx="1778751" cy="1778766"/>
            </a:xfrm>
            <a:prstGeom prst="ellipse">
              <a:avLst/>
            </a:prstGeom>
            <a:solidFill>
              <a:srgbClr val="EF7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66CEFD8-05F1-454F-BC5E-CE0E61B12C6D}"/>
                </a:ext>
              </a:extLst>
            </p:cNvPr>
            <p:cNvSpPr/>
            <p:nvPr/>
          </p:nvSpPr>
          <p:spPr>
            <a:xfrm>
              <a:off x="6548124" y="4528457"/>
              <a:ext cx="1778751" cy="1778766"/>
            </a:xfrm>
            <a:prstGeom prst="ellipse">
              <a:avLst/>
            </a:prstGeom>
            <a:solidFill>
              <a:srgbClr val="95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4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0B767D-9002-4227-9A8F-84178CC81B89}"/>
                </a:ext>
              </a:extLst>
            </p:cNvPr>
            <p:cNvSpPr/>
            <p:nvPr/>
          </p:nvSpPr>
          <p:spPr>
            <a:xfrm>
              <a:off x="8558432" y="4528800"/>
              <a:ext cx="1778751" cy="1778766"/>
            </a:xfrm>
            <a:prstGeom prst="ellipse">
              <a:avLst/>
            </a:prstGeom>
            <a:solidFill>
              <a:srgbClr val="82CB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5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36641D3-C5E7-4C61-9C64-821FEBC1AB16}"/>
                </a:ext>
              </a:extLst>
            </p:cNvPr>
            <p:cNvSpPr/>
            <p:nvPr/>
          </p:nvSpPr>
          <p:spPr>
            <a:xfrm>
              <a:off x="10568740" y="4528800"/>
              <a:ext cx="1778751" cy="1778766"/>
            </a:xfrm>
            <a:prstGeom prst="ellipse">
              <a:avLst/>
            </a:prstGeom>
            <a:solidFill>
              <a:srgbClr val="FDC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6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A160D7-F6CA-4244-80C3-1222455C17A1}"/>
                </a:ext>
              </a:extLst>
            </p:cNvPr>
            <p:cNvCxnSpPr>
              <a:cxnSpLocks/>
              <a:stCxn id="36" idx="6"/>
              <a:endCxn id="38" idx="2"/>
            </p:cNvCxnSpPr>
            <p:nvPr/>
          </p:nvCxnSpPr>
          <p:spPr>
            <a:xfrm>
              <a:off x="4306259" y="5417840"/>
              <a:ext cx="231557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02CED40-82F7-4F23-893C-9DF35C6092BE}"/>
                </a:ext>
              </a:extLst>
            </p:cNvPr>
            <p:cNvCxnSpPr>
              <a:cxnSpLocks/>
              <a:stCxn id="39" idx="2"/>
              <a:endCxn id="38" idx="6"/>
            </p:cNvCxnSpPr>
            <p:nvPr/>
          </p:nvCxnSpPr>
          <p:spPr>
            <a:xfrm flipH="1">
              <a:off x="6316567" y="5417840"/>
              <a:ext cx="231557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803221-695A-4D54-83CD-1095D4FE38B4}"/>
                </a:ext>
              </a:extLst>
            </p:cNvPr>
            <p:cNvCxnSpPr>
              <a:cxnSpLocks/>
              <a:stCxn id="39" idx="6"/>
              <a:endCxn id="40" idx="2"/>
            </p:cNvCxnSpPr>
            <p:nvPr/>
          </p:nvCxnSpPr>
          <p:spPr>
            <a:xfrm>
              <a:off x="8326875" y="5417840"/>
              <a:ext cx="231557" cy="343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966ACFF-CB1B-4AC2-9113-71A407DD39AD}"/>
                </a:ext>
              </a:extLst>
            </p:cNvPr>
            <p:cNvCxnSpPr>
              <a:stCxn id="41" idx="2"/>
              <a:endCxn id="40" idx="6"/>
            </p:cNvCxnSpPr>
            <p:nvPr/>
          </p:nvCxnSpPr>
          <p:spPr>
            <a:xfrm flipH="1">
              <a:off x="10337183" y="5418183"/>
              <a:ext cx="231557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E182D15-B709-4A24-966C-58B83AB3B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2885" y="4064399"/>
            <a:ext cx="1677332" cy="195118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24883C9-E39D-473F-A0CD-02DCCDE797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571" y="4064399"/>
            <a:ext cx="1677332" cy="1951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D07C235-F5E7-4316-BA5E-8A7CCA0C89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4257" y="4064399"/>
            <a:ext cx="1677332" cy="1951165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FC7E0E2-C44D-4D02-AF99-39D08CBBDE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9944" y="4064400"/>
            <a:ext cx="1677332" cy="195116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9A64C86C-7CEA-4EE1-B5A6-3F4F9CA2EE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95629" y="4064400"/>
            <a:ext cx="1677332" cy="195116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448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5" y="1800000"/>
            <a:ext cx="6904144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TEXT/</a:t>
            </a:r>
            <a:r>
              <a:rPr lang="en-US" dirty="0" err="1"/>
              <a:t>tABLE</a:t>
            </a:r>
            <a:r>
              <a:rPr lang="en-US" dirty="0"/>
              <a:t>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39060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85999" y="1800000"/>
            <a:ext cx="11156400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TABLE-ONLY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5" y="1800001"/>
            <a:ext cx="6904144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TEXT/CHART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39060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55440" y="1800001"/>
            <a:ext cx="11186959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CHART-ONLY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80CB5C-7AF7-4A3A-BEBA-1B348CF7D19A}"/>
              </a:ext>
            </a:extLst>
          </p:cNvPr>
          <p:cNvSpPr/>
          <p:nvPr userDrawn="1"/>
        </p:nvSpPr>
        <p:spPr>
          <a:xfrm>
            <a:off x="0" y="6623579"/>
            <a:ext cx="1531088" cy="1795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38457" y="1800001"/>
            <a:ext cx="3303941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TEXT/CHART SLIDE – 2 CHARTS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39060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800000"/>
            <a:ext cx="3303941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1BA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TWO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82D939-C91C-4F1D-BA17-6289B046D359}"/>
              </a:ext>
            </a:extLst>
          </p:cNvPr>
          <p:cNvSpPr/>
          <p:nvPr userDrawn="1"/>
        </p:nvSpPr>
        <p:spPr>
          <a:xfrm>
            <a:off x="0" y="6624084"/>
            <a:ext cx="1637414" cy="233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268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ing impression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B7716A-6D5F-49EA-83D8-562E0EB15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6148" y="3282444"/>
            <a:ext cx="9719703" cy="3128114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6F934087-BA50-49BF-AC9D-A820947AE020}"/>
              </a:ext>
            </a:extLst>
          </p:cNvPr>
          <p:cNvSpPr txBox="1">
            <a:spLocks/>
          </p:cNvSpPr>
          <p:nvPr userDrawn="1"/>
        </p:nvSpPr>
        <p:spPr>
          <a:xfrm>
            <a:off x="485999" y="414000"/>
            <a:ext cx="11186959" cy="11285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 cap="all" baseline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48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MAIL IT.</a:t>
            </a:r>
          </a:p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48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MAKE A LASTING IMPRESSION.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FD7308-352D-4790-A373-B143E8AC15BB}"/>
              </a:ext>
            </a:extLst>
          </p:cNvPr>
          <p:cNvSpPr txBox="1"/>
          <p:nvPr userDrawn="1"/>
        </p:nvSpPr>
        <p:spPr>
          <a:xfrm>
            <a:off x="1236149" y="3575606"/>
            <a:ext cx="1714886" cy="2585323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49%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MORE MEMORABLE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Mail has a more powerful impact on long-term memory encoding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+49% stronger than email.*</a:t>
            </a: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65%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FULL ATTENTION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who say they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give mail their full attention, compared to 35% for email.**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30%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MORE DWELL TIME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When primed by mail, people spent +30% longer looking at related social media advertising.*</a:t>
            </a: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DB43F2-5E8E-4434-ACE5-DAD36A62F5C6}"/>
              </a:ext>
            </a:extLst>
          </p:cNvPr>
          <p:cNvSpPr txBox="1"/>
          <p:nvPr userDrawn="1"/>
        </p:nvSpPr>
        <p:spPr>
          <a:xfrm>
            <a:off x="3230049" y="3574343"/>
            <a:ext cx="1714886" cy="2585323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WEEKS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27% of advertising mail</a:t>
            </a:r>
            <a:b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stays in the home for</a:t>
            </a:r>
            <a:b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over 4 weeks.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59%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PREFER MAIL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people who appreciate being sent mail, compared to 41% for email.**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VIEWS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Advertising mail is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Revisited an average</a:t>
            </a:r>
            <a:b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of four times.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E2BA2B-AC2C-4C82-8D63-90ED26A95B79}"/>
              </a:ext>
            </a:extLst>
          </p:cNvPr>
          <p:cNvSpPr txBox="1"/>
          <p:nvPr userDrawn="1"/>
        </p:nvSpPr>
        <p:spPr>
          <a:xfrm>
            <a:off x="5238556" y="3574342"/>
            <a:ext cx="1714886" cy="2584800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37%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BUY SOMETHING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people who bought or ordered as a result of receiving 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mail over 12 months.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70%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GO ONLINE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people who responded digitally to mail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Over 12 months.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12%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BOOST TO ROI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Adding mail to the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marketing mix can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Increase ROI by 12%.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144396-5A45-4657-9228-9363F2379EB6}"/>
              </a:ext>
            </a:extLst>
          </p:cNvPr>
          <p:cNvSpPr txBox="1"/>
          <p:nvPr userDrawn="1"/>
        </p:nvSpPr>
        <p:spPr>
          <a:xfrm>
            <a:off x="7232456" y="3574342"/>
            <a:ext cx="1714886" cy="2657138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100%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GDPR FRIENDLY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Use unaddressed mail to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engage people without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using their personal data.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^^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94%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TAKE ACTION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Most advertising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mail leads to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multiple actions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30%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SHARE MORE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Mail is often shared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with at least one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other person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801524-5906-4B59-B32A-4AB82196A670}"/>
              </a:ext>
            </a:extLst>
          </p:cNvPr>
          <p:cNvSpPr txBox="1"/>
          <p:nvPr userDrawn="1"/>
        </p:nvSpPr>
        <p:spPr>
          <a:xfrm>
            <a:off x="9226356" y="3574343"/>
            <a:ext cx="1714886" cy="2693045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87%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BELIEVE IN MAIL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people who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describe mail as believable,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compared to 48% for email.**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70%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FEEL VALUED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who said mail,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rather than email, makes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them feel valued.**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70%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BETTER IMPRESSION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who said mail,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rather than email, gives them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a better impression of the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company that sent it.**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FCA14-0CD4-4C47-AB0B-138748935D0C}"/>
              </a:ext>
            </a:extLst>
          </p:cNvPr>
          <p:cNvSpPr txBox="1"/>
          <p:nvPr userDrawn="1"/>
        </p:nvSpPr>
        <p:spPr>
          <a:xfrm>
            <a:off x="1273364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IS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REMEMBERED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A memorable message is</a:t>
            </a:r>
            <a:b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more likely to lead to an action.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B0102-7E44-40A0-B67A-9C31CFFB8F74}"/>
              </a:ext>
            </a:extLst>
          </p:cNvPr>
          <p:cNvSpPr txBox="1"/>
          <p:nvPr userDrawn="1"/>
        </p:nvSpPr>
        <p:spPr>
          <a:xfrm>
            <a:off x="3230049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STAYS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IN THE HOME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In an age of message overload, mail is kept in homes, hearts and minds.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F759AB-9D8C-445C-AA3E-437D63F20E5F}"/>
              </a:ext>
            </a:extLst>
          </p:cNvPr>
          <p:cNvSpPr txBox="1"/>
          <p:nvPr userDrawn="1"/>
        </p:nvSpPr>
        <p:spPr>
          <a:xfrm>
            <a:off x="5238556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DELIVERS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LASTING RESULTS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Increase your response rates and campaign performance.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63E50D-DB94-4663-938E-2F38E64C1A2D}"/>
              </a:ext>
            </a:extLst>
          </p:cNvPr>
          <p:cNvSpPr txBox="1"/>
          <p:nvPr userDrawn="1"/>
        </p:nvSpPr>
        <p:spPr>
          <a:xfrm>
            <a:off x="7247063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REACHES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EVERYONE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Deliver your message to almost</a:t>
            </a:r>
            <a:b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30 million UK households.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708E14-0122-420E-B490-BA6CEE440D43}"/>
              </a:ext>
            </a:extLst>
          </p:cNvPr>
          <p:cNvSpPr txBox="1"/>
          <p:nvPr userDrawn="1"/>
        </p:nvSpPr>
        <p:spPr>
          <a:xfrm>
            <a:off x="9226356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IS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TRUSTED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At a time when trust is more</a:t>
            </a:r>
            <a:b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important than ever, use mail.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F8E1697-608F-49B2-BFA2-D3153443F2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38" y="2594688"/>
            <a:ext cx="1091222" cy="921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3677C3-C429-4AC7-BEE7-2D60C025E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52" y="2699929"/>
            <a:ext cx="1053608" cy="9409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B44E7C-BD55-4F59-A64F-644516DF4E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72" y="2634370"/>
            <a:ext cx="623672" cy="9018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07E638-E678-43F4-AB06-29083B18C3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60" y="2224109"/>
            <a:ext cx="2344184" cy="16586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27315E-3D60-4D88-A473-F8AE75823A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11" y="2597426"/>
            <a:ext cx="649744" cy="92843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9F49B6D-C515-4E26-BF41-AA48C6F781D3}"/>
              </a:ext>
            </a:extLst>
          </p:cNvPr>
          <p:cNvSpPr txBox="1"/>
          <p:nvPr userDrawn="1"/>
        </p:nvSpPr>
        <p:spPr>
          <a:xfrm>
            <a:off x="518400" y="6517216"/>
            <a:ext cx="1109542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*Royal Mail MarketReach, Neuro-Insight, 2018. **Royal Mail MarketReach, The Value of Mail in Uncertain Times, Kantar TNS, 2017. † JICMAIL, Kantar TNS, 2017. ††IPA touchpoints, 2018. ^Royal Mail MarketReach, BrandScience, 2014. ^^Royal Mail MarketReach, 2018.</a:t>
            </a:r>
          </a:p>
        </p:txBody>
      </p:sp>
    </p:spTree>
    <p:extLst>
      <p:ext uri="{BB962C8B-B14F-4D97-AF65-F5344CB8AC3E}">
        <p14:creationId xmlns:p14="http://schemas.microsoft.com/office/powerpoint/2010/main" val="2057305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852713DE-31C4-4815-98A2-84A20636CA69}"/>
              </a:ext>
            </a:extLst>
          </p:cNvPr>
          <p:cNvSpPr txBox="1">
            <a:spLocks/>
          </p:cNvSpPr>
          <p:nvPr userDrawn="1"/>
        </p:nvSpPr>
        <p:spPr>
          <a:xfrm>
            <a:off x="486000" y="1800000"/>
            <a:ext cx="6371927" cy="43806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 cap="all" baseline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</a:pPr>
            <a:r>
              <a:rPr lang="en-US" sz="1800" b="0" cap="none" dirty="0">
                <a:latin typeface="Arial" panose="020B0604020202020204" pitchFamily="34" charset="0"/>
              </a:rPr>
              <a:t>We live in an always on, tweeting, posting, sharing world.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Where our interactions are increasingly fleeting.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</a:pPr>
            <a:r>
              <a:rPr lang="en-US" sz="1800" b="0" cap="none" dirty="0">
                <a:latin typeface="Arial" panose="020B0604020202020204" pitchFamily="34" charset="0"/>
              </a:rPr>
              <a:t>There is a role for an addressable channel that people trust.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That speaks to them one-to-one.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That delivers messages they keep in their homes for longer.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Return to repeatedly.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And share with others.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</a:pPr>
            <a:r>
              <a:rPr lang="en-US" sz="1800" b="0" cap="none" dirty="0">
                <a:latin typeface="Arial" panose="020B0604020202020204" pitchFamily="34" charset="0"/>
              </a:rPr>
              <a:t>Choose the channel that reaches everyone in the UK.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And increases ROI.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</a:pPr>
            <a:r>
              <a:rPr lang="en-US" sz="1800" b="0" cap="none" dirty="0">
                <a:latin typeface="Arial" panose="020B0604020202020204" pitchFamily="34" charset="0"/>
              </a:rPr>
              <a:t>Mail it. Make a lasting impression.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32CDED1-60CE-4DF4-B4EF-FFD007D09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5812"/>
          <a:stretch/>
        </p:blipFill>
        <p:spPr>
          <a:xfrm>
            <a:off x="6923317" y="1915534"/>
            <a:ext cx="5116284" cy="4541387"/>
          </a:xfrm>
          <a:prstGeom prst="rect">
            <a:avLst/>
          </a:prstGeom>
        </p:spPr>
      </p:pic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DF77BAD4-B8DE-42C0-B8D2-F387D509C339}"/>
              </a:ext>
            </a:extLst>
          </p:cNvPr>
          <p:cNvSpPr txBox="1">
            <a:spLocks/>
          </p:cNvSpPr>
          <p:nvPr userDrawn="1"/>
        </p:nvSpPr>
        <p:spPr>
          <a:xfrm>
            <a:off x="485999" y="414000"/>
            <a:ext cx="11186959" cy="11285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 cap="all" baseline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48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MAIL IT.</a:t>
            </a:r>
          </a:p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48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MAKE A LASTING IMPRESSION.</a:t>
            </a:r>
          </a:p>
        </p:txBody>
      </p:sp>
    </p:spTree>
    <p:extLst>
      <p:ext uri="{BB962C8B-B14F-4D97-AF65-F5344CB8AC3E}">
        <p14:creationId xmlns:p14="http://schemas.microsoft.com/office/powerpoint/2010/main" val="260830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Contact Detai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1C5A06-029F-4E39-8AE3-98FDF6E67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4" y="5573065"/>
            <a:ext cx="2811264" cy="9270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B2AECB-A204-4B3A-9699-1CA974BC2A95}"/>
              </a:ext>
            </a:extLst>
          </p:cNvPr>
          <p:cNvGrpSpPr/>
          <p:nvPr userDrawn="1"/>
        </p:nvGrpSpPr>
        <p:grpSpPr>
          <a:xfrm>
            <a:off x="5453443" y="4171098"/>
            <a:ext cx="6173432" cy="2331710"/>
            <a:chOff x="5453443" y="4171098"/>
            <a:chExt cx="6173432" cy="23317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BF0C14-E6F4-49E4-9192-7B5124AF6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3443" y="4864884"/>
              <a:ext cx="6173432" cy="163792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037A0D-80BC-4917-9FC2-B687395EA2A4}"/>
                </a:ext>
              </a:extLst>
            </p:cNvPr>
            <p:cNvSpPr txBox="1"/>
            <p:nvPr/>
          </p:nvSpPr>
          <p:spPr>
            <a:xfrm>
              <a:off x="5455156" y="5956217"/>
              <a:ext cx="1085199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REMEMBERED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627281-0BF2-41F2-8338-7B2BFF49E0FD}"/>
                </a:ext>
              </a:extLst>
            </p:cNvPr>
            <p:cNvSpPr txBox="1"/>
            <p:nvPr/>
          </p:nvSpPr>
          <p:spPr>
            <a:xfrm>
              <a:off x="6724502" y="5956217"/>
              <a:ext cx="1086884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STAYS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IN THE HOME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30FD7F-DE3C-40C1-BC82-7F6ECC209617}"/>
                </a:ext>
              </a:extLst>
            </p:cNvPr>
            <p:cNvSpPr txBox="1"/>
            <p:nvPr/>
          </p:nvSpPr>
          <p:spPr>
            <a:xfrm>
              <a:off x="7995684" y="5956217"/>
              <a:ext cx="1084521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DELIVERS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LASTING RESULTS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229BF-D3C7-4F05-8408-C4E65D98558B}"/>
                </a:ext>
              </a:extLst>
            </p:cNvPr>
            <p:cNvSpPr txBox="1"/>
            <p:nvPr/>
          </p:nvSpPr>
          <p:spPr>
            <a:xfrm>
              <a:off x="9264502" y="5956217"/>
              <a:ext cx="1084522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REACHES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EVERYONE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F48959-6843-444A-9A53-396A53060FFA}"/>
                </a:ext>
              </a:extLst>
            </p:cNvPr>
            <p:cNvSpPr txBox="1"/>
            <p:nvPr/>
          </p:nvSpPr>
          <p:spPr>
            <a:xfrm>
              <a:off x="10530957" y="5956217"/>
              <a:ext cx="1095917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TRUSTED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616AFD-F39B-4D30-A405-4A5A821EC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781" y="4436807"/>
              <a:ext cx="694129" cy="58628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862A30-8830-463F-8BB0-2FDDC7171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427" y="4503751"/>
              <a:ext cx="670202" cy="59851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9BB0D4-CA3D-4109-8B39-AD5F91614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658" y="4462049"/>
              <a:ext cx="396719" cy="5736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9CA0C8A-AA95-40C4-8A93-413DE82C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998" y="4171098"/>
              <a:ext cx="1491140" cy="10550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B0027A3-538F-453D-860C-19E1AB9E3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003" y="4438549"/>
              <a:ext cx="413304" cy="590580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0AE76-15AC-483B-A11C-F377849AE6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56" y="2200708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Phone number here</a:t>
            </a:r>
            <a:endParaRPr lang="en-GB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2842BB2-84F6-4E30-A8D3-B4F70433B0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956" y="2812065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Email address here</a:t>
            </a:r>
            <a:endParaRPr lang="en-GB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81C4479-63F2-4778-84A8-B2AA903F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955" y="3423600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LinkedIn address here</a:t>
            </a:r>
            <a:endParaRPr lang="en-GB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3A73BD1-E6C9-4618-86C3-B4F63BADEC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0955" y="4035600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Twitter ID here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A9113-68A6-4E98-AAD4-252EA1D1FB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6000" y="2117435"/>
            <a:ext cx="414564" cy="414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BF404C-44D4-474E-A2E7-63B115E19E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86000" y="2771467"/>
            <a:ext cx="438950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367CB4-AA6B-4858-9065-77CC715A405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2096" y="3325675"/>
            <a:ext cx="432854" cy="432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F10C2-B976-4C70-91AD-06021657628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6855" y="3941284"/>
            <a:ext cx="432854" cy="43285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08D666F5-F054-40F8-9C2B-7B5C3BEF5696}"/>
              </a:ext>
            </a:extLst>
          </p:cNvPr>
          <p:cNvSpPr txBox="1">
            <a:spLocks/>
          </p:cNvSpPr>
          <p:nvPr userDrawn="1"/>
        </p:nvSpPr>
        <p:spPr>
          <a:xfrm>
            <a:off x="503584" y="418115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800" kern="1200" cap="all" spc="-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307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1C5A06-029F-4E39-8AE3-98FDF6E67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4" y="5573065"/>
            <a:ext cx="2811264" cy="9270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B2AECB-A204-4B3A-9699-1CA974BC2A95}"/>
              </a:ext>
            </a:extLst>
          </p:cNvPr>
          <p:cNvGrpSpPr/>
          <p:nvPr userDrawn="1"/>
        </p:nvGrpSpPr>
        <p:grpSpPr>
          <a:xfrm>
            <a:off x="5453443" y="4171098"/>
            <a:ext cx="6173432" cy="2331710"/>
            <a:chOff x="5453443" y="4171098"/>
            <a:chExt cx="6173432" cy="23317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BF0C14-E6F4-49E4-9192-7B5124AF6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3443" y="4864884"/>
              <a:ext cx="6173432" cy="163792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037A0D-80BC-4917-9FC2-B687395EA2A4}"/>
                </a:ext>
              </a:extLst>
            </p:cNvPr>
            <p:cNvSpPr txBox="1"/>
            <p:nvPr/>
          </p:nvSpPr>
          <p:spPr>
            <a:xfrm>
              <a:off x="5455156" y="5956217"/>
              <a:ext cx="1085199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REMEMBERED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627281-0BF2-41F2-8338-7B2BFF49E0FD}"/>
                </a:ext>
              </a:extLst>
            </p:cNvPr>
            <p:cNvSpPr txBox="1"/>
            <p:nvPr/>
          </p:nvSpPr>
          <p:spPr>
            <a:xfrm>
              <a:off x="6724502" y="5956217"/>
              <a:ext cx="1086884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STAYS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IN THE HOME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30FD7F-DE3C-40C1-BC82-7F6ECC209617}"/>
                </a:ext>
              </a:extLst>
            </p:cNvPr>
            <p:cNvSpPr txBox="1"/>
            <p:nvPr/>
          </p:nvSpPr>
          <p:spPr>
            <a:xfrm>
              <a:off x="7995684" y="5956217"/>
              <a:ext cx="1084521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DELIVERS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LASTING RESULTS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229BF-D3C7-4F05-8408-C4E65D98558B}"/>
                </a:ext>
              </a:extLst>
            </p:cNvPr>
            <p:cNvSpPr txBox="1"/>
            <p:nvPr/>
          </p:nvSpPr>
          <p:spPr>
            <a:xfrm>
              <a:off x="9264502" y="5956217"/>
              <a:ext cx="1084522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REACHES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EVERYONE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F48959-6843-444A-9A53-396A53060FFA}"/>
                </a:ext>
              </a:extLst>
            </p:cNvPr>
            <p:cNvSpPr txBox="1"/>
            <p:nvPr/>
          </p:nvSpPr>
          <p:spPr>
            <a:xfrm>
              <a:off x="10530957" y="5956217"/>
              <a:ext cx="1095917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TRUSTED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616AFD-F39B-4D30-A405-4A5A821EC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781" y="4436807"/>
              <a:ext cx="694129" cy="58628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862A30-8830-463F-8BB0-2FDDC7171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427" y="4503751"/>
              <a:ext cx="670202" cy="59851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9BB0D4-CA3D-4109-8B39-AD5F91614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658" y="4462049"/>
              <a:ext cx="396719" cy="5736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9CA0C8A-AA95-40C4-8A93-413DE82C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998" y="4171098"/>
              <a:ext cx="1491140" cy="10550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B0027A3-538F-453D-860C-19E1AB9E3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003" y="4438549"/>
              <a:ext cx="413304" cy="590580"/>
            </a:xfrm>
            <a:prstGeom prst="rect">
              <a:avLst/>
            </a:prstGeom>
          </p:spPr>
        </p:pic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61952DFC-9961-4BF0-9782-D4986BBEA4F8}"/>
              </a:ext>
            </a:extLst>
          </p:cNvPr>
          <p:cNvSpPr txBox="1">
            <a:spLocks/>
          </p:cNvSpPr>
          <p:nvPr userDrawn="1"/>
        </p:nvSpPr>
        <p:spPr>
          <a:xfrm>
            <a:off x="503584" y="418115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800" kern="1200" cap="all" spc="-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1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EF7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THREE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8F541-D0C3-4F7A-8002-ED1385DE1960}"/>
              </a:ext>
            </a:extLst>
          </p:cNvPr>
          <p:cNvSpPr/>
          <p:nvPr userDrawn="1"/>
        </p:nvSpPr>
        <p:spPr>
          <a:xfrm>
            <a:off x="0" y="6606540"/>
            <a:ext cx="1657350" cy="25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95C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FOUR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C70FDC-0705-4449-890D-4F11FACA27F4}"/>
              </a:ext>
            </a:extLst>
          </p:cNvPr>
          <p:cNvSpPr/>
          <p:nvPr userDrawn="1"/>
        </p:nvSpPr>
        <p:spPr>
          <a:xfrm>
            <a:off x="0" y="6606540"/>
            <a:ext cx="1657350" cy="25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78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82C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FIVE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BF1CCB-ABC5-4CF7-907A-318FF8C3AE36}"/>
              </a:ext>
            </a:extLst>
          </p:cNvPr>
          <p:cNvSpPr/>
          <p:nvPr userDrawn="1"/>
        </p:nvSpPr>
        <p:spPr>
          <a:xfrm>
            <a:off x="0" y="6606540"/>
            <a:ext cx="1657350" cy="25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82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FDC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SIX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F5CCFC-264F-4384-A3C0-B532AB0F5F3D}"/>
              </a:ext>
            </a:extLst>
          </p:cNvPr>
          <p:cNvSpPr/>
          <p:nvPr userDrawn="1"/>
        </p:nvSpPr>
        <p:spPr>
          <a:xfrm>
            <a:off x="0" y="6606540"/>
            <a:ext cx="1657350" cy="25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14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6339CB-56B7-4C35-9563-FB8C5C8A96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6" y="2411952"/>
            <a:ext cx="8964468" cy="20659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400" spc="-100" baseline="0">
                <a:latin typeface="Impact" panose="020B0806030902050204" pitchFamily="34" charset="0"/>
              </a:defRPr>
            </a:lvl1pPr>
            <a:lvl2pPr marL="457200" indent="0">
              <a:buNone/>
              <a:defRPr sz="4400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4400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4400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4400" spc="-100" baseline="0">
                <a:latin typeface="Impact" panose="020B0806030902050204" pitchFamily="34" charset="0"/>
              </a:defRPr>
            </a:lvl5pPr>
          </a:lstStyle>
          <a:p>
            <a:pPr algn="ctr">
              <a:lnSpc>
                <a:spcPts val="5500"/>
              </a:lnSpc>
              <a:spcBef>
                <a:spcPts val="0"/>
              </a:spcBef>
            </a:pPr>
            <a:r>
              <a:rPr lang="en-US" sz="44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“STATEMENT HERE, WITH OR WITHOUT QUOTE MARKS. </a:t>
            </a:r>
            <a:r>
              <a:rPr lang="en-US" sz="4400" b="0" spc="-100" dirty="0">
                <a:solidFill>
                  <a:srgbClr val="E20C18"/>
                </a:solidFill>
                <a:latin typeface="Impact" panose="020B0806030902050204" pitchFamily="34" charset="0"/>
              </a:rPr>
              <a:t>STATEMENT</a:t>
            </a:r>
            <a:r>
              <a:rPr lang="en-US" sz="44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 HERE WITH OR WITHOUT QUOTE MARKS.”</a:t>
            </a:r>
            <a:endParaRPr lang="en-US" sz="1400" b="0" cap="none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BD62A8-06D1-4ABB-8031-F4C19600366C}"/>
              </a:ext>
            </a:extLst>
          </p:cNvPr>
          <p:cNvSpPr/>
          <p:nvPr userDrawn="1"/>
        </p:nvSpPr>
        <p:spPr>
          <a:xfrm>
            <a:off x="0" y="6583680"/>
            <a:ext cx="1613766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44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9600" cap="all" spc="-100" baseline="0">
                <a:latin typeface="Impact" panose="020B080603090205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WELCOME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51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B9506B-28DA-40CF-93CE-B54B9DE0F121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188166" cy="1303424"/>
          </a:xfrm>
          <a:prstGeom prst="rect">
            <a:avLst/>
          </a:prstGeom>
        </p:spPr>
      </p:pic>
      <p:sp>
        <p:nvSpPr>
          <p:cNvPr id="2" name="MSIPCMContentMarking" descr="{&quot;HashCode&quot;:-685326706,&quot;Placement&quot;:&quot;Footer&quot;}">
            <a:extLst>
              <a:ext uri="{FF2B5EF4-FFF2-40B4-BE49-F238E27FC236}">
                <a16:creationId xmlns:a16="http://schemas.microsoft.com/office/drawing/2014/main" id="{B422897C-CB82-4E9A-9FEE-4C2D85349E99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90" r:id="rId3"/>
    <p:sldLayoutId id="2147483691" r:id="rId4"/>
    <p:sldLayoutId id="2147483693" r:id="rId5"/>
    <p:sldLayoutId id="2147483692" r:id="rId6"/>
    <p:sldLayoutId id="2147483694" r:id="rId7"/>
    <p:sldLayoutId id="2147483686" r:id="rId8"/>
    <p:sldLayoutId id="2147483687" r:id="rId9"/>
    <p:sldLayoutId id="2147483688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3" r:id="rId17"/>
    <p:sldLayoutId id="2147483704" r:id="rId18"/>
    <p:sldLayoutId id="2147483705" r:id="rId19"/>
    <p:sldLayoutId id="2147483706" r:id="rId20"/>
    <p:sldLayoutId id="2147483721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20" r:id="rId32"/>
    <p:sldLayoutId id="2147483719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C7F6-F02E-403D-8CA5-0C634F39D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Royal mail group</a:t>
            </a:r>
            <a:br>
              <a:rPr lang="en-GB" dirty="0"/>
            </a:br>
            <a:r>
              <a:rPr lang="en-GB" dirty="0"/>
              <a:t>seasonal</a:t>
            </a:r>
            <a:br>
              <a:rPr lang="en-GB" dirty="0"/>
            </a:br>
            <a:r>
              <a:rPr lang="en-GB" dirty="0"/>
              <a:t>incentives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D298B-3E36-42F7-B8F6-258CC62E4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black Friday and Christmas incentives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14C87-F681-451E-BC96-DBBAE9716B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August 2020</a:t>
            </a:r>
          </a:p>
        </p:txBody>
      </p:sp>
    </p:spTree>
    <p:extLst>
      <p:ext uri="{BB962C8B-B14F-4D97-AF65-F5344CB8AC3E}">
        <p14:creationId xmlns:p14="http://schemas.microsoft.com/office/powerpoint/2010/main" val="6326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6A8A22C8-F489-4B13-B434-80B18719DD3F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204002355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4A0A610-6269-4072-8E78-E733AB35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mosaic groups were buying most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39C0A-6806-4E7E-99A5-70A690797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EF160-1D95-4602-8817-9E8929995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 prosperity, domestic success, aspiring home makers and retail hubs with the highest propensity for purchasing on black friday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BECFB5-7383-4E49-A4DA-209DCA40BB51}"/>
              </a:ext>
            </a:extLst>
          </p:cNvPr>
          <p:cNvSpPr txBox="1"/>
          <p:nvPr/>
        </p:nvSpPr>
        <p:spPr>
          <a:xfrm>
            <a:off x="455613" y="6603239"/>
            <a:ext cx="2882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TGI Q4 2019 July 2018 to June 2019</a:t>
            </a:r>
          </a:p>
        </p:txBody>
      </p:sp>
    </p:spTree>
    <p:extLst>
      <p:ext uri="{BB962C8B-B14F-4D97-AF65-F5344CB8AC3E}">
        <p14:creationId xmlns:p14="http://schemas.microsoft.com/office/powerpoint/2010/main" val="303880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95575D7C-A79A-412F-B15E-32D214F5F561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78669961"/>
              </p:ext>
            </p:extLst>
          </p:nvPr>
        </p:nvGraphicFramePr>
        <p:xfrm>
          <a:off x="455613" y="2199190"/>
          <a:ext cx="11187112" cy="4114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1747C10-934D-4291-B788-57B38CF4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Christmas shopping starts in November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4492F-00A7-46A0-950C-1A009BF52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90EF9-0444-40B2-8A65-F193EFF90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Only 4% say they buy gifts during black friday or cyber Monday, indicating it is less about gift buying but more about self-purchases</a:t>
            </a:r>
          </a:p>
        </p:txBody>
      </p:sp>
    </p:spTree>
    <p:extLst>
      <p:ext uri="{BB962C8B-B14F-4D97-AF65-F5344CB8AC3E}">
        <p14:creationId xmlns:p14="http://schemas.microsoft.com/office/powerpoint/2010/main" val="315567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5D37B-5879-4A93-A433-0532C24BB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mail performed during black Friday and cyber monday</a:t>
            </a:r>
          </a:p>
        </p:txBody>
      </p:sp>
    </p:spTree>
    <p:extLst>
      <p:ext uri="{BB962C8B-B14F-4D97-AF65-F5344CB8AC3E}">
        <p14:creationId xmlns:p14="http://schemas.microsoft.com/office/powerpoint/2010/main" val="282609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E0092-F1E0-44A0-9B7E-4D1EF3DA3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MAIL ORDER / ONLINE RETAIL JICMAIL DATA</a:t>
            </a:r>
          </a:p>
        </p:txBody>
      </p:sp>
    </p:spTree>
    <p:extLst>
      <p:ext uri="{BB962C8B-B14F-4D97-AF65-F5344CB8AC3E}">
        <p14:creationId xmlns:p14="http://schemas.microsoft.com/office/powerpoint/2010/main" val="378722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0F278-C557-4225-8B54-4B0B5551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black Friday/cyber monday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ABE1C-F381-45EE-8787-3BFC17506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Mail order / online retail mail enjoys higher than average interactions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C8E0EC-2668-4E42-8518-099C18C3EE6A}"/>
              </a:ext>
            </a:extLst>
          </p:cNvPr>
          <p:cNvSpPr/>
          <p:nvPr/>
        </p:nvSpPr>
        <p:spPr>
          <a:xfrm>
            <a:off x="3049933" y="2928395"/>
            <a:ext cx="2060294" cy="206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+mj-lt"/>
              </a:rPr>
              <a:t>1.14</a:t>
            </a:r>
          </a:p>
          <a:p>
            <a:pPr algn="ctr"/>
            <a:r>
              <a:rPr lang="en-GB" sz="1200" dirty="0"/>
              <a:t>Average for sector 1.1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4CEF7-C6EF-463B-9B06-B079F7378675}"/>
              </a:ext>
            </a:extLst>
          </p:cNvPr>
          <p:cNvSpPr txBox="1"/>
          <p:nvPr/>
        </p:nvSpPr>
        <p:spPr>
          <a:xfrm>
            <a:off x="3591806" y="250013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5A8CA-C74A-4DFA-B51B-3BF68319DCD1}"/>
              </a:ext>
            </a:extLst>
          </p:cNvPr>
          <p:cNvSpPr txBox="1"/>
          <p:nvPr/>
        </p:nvSpPr>
        <p:spPr>
          <a:xfrm>
            <a:off x="2743204" y="5092856"/>
            <a:ext cx="267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 every 100 mail packs sent another 14 people will see the mail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6C2596-0A3E-48B9-BDAA-3E648D10A759}"/>
              </a:ext>
            </a:extLst>
          </p:cNvPr>
          <p:cNvSpPr/>
          <p:nvPr/>
        </p:nvSpPr>
        <p:spPr>
          <a:xfrm>
            <a:off x="6802061" y="2930323"/>
            <a:ext cx="2060294" cy="20602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+mj-lt"/>
              </a:rPr>
              <a:t>4.3</a:t>
            </a:r>
          </a:p>
          <a:p>
            <a:pPr lvl="0" algn="ctr"/>
            <a:r>
              <a:rPr lang="en-GB" sz="1200" dirty="0">
                <a:solidFill>
                  <a:prstClr val="white"/>
                </a:solidFill>
              </a:rPr>
              <a:t>Average for sector 4.1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500DD-53D4-41DC-9C0C-BCA23D783EA5}"/>
              </a:ext>
            </a:extLst>
          </p:cNvPr>
          <p:cNvSpPr txBox="1"/>
          <p:nvPr/>
        </p:nvSpPr>
        <p:spPr>
          <a:xfrm>
            <a:off x="7066140" y="2502060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FREQUENCY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C1F7D2-55F5-47F9-B4E8-BB5AF5B3FBC9}"/>
              </a:ext>
            </a:extLst>
          </p:cNvPr>
          <p:cNvSpPr txBox="1"/>
          <p:nvPr/>
        </p:nvSpPr>
        <p:spPr>
          <a:xfrm>
            <a:off x="6495332" y="5094784"/>
            <a:ext cx="267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Mail is revisited over 4.3 times by an individual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B5842A-6BC4-4FF1-B313-EAB78F410CE8}"/>
              </a:ext>
            </a:extLst>
          </p:cNvPr>
          <p:cNvSpPr txBox="1"/>
          <p:nvPr/>
        </p:nvSpPr>
        <p:spPr>
          <a:xfrm>
            <a:off x="455613" y="6603239"/>
            <a:ext cx="4745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Mail Order / Online Retailer n=459</a:t>
            </a:r>
          </a:p>
        </p:txBody>
      </p:sp>
    </p:spTree>
    <p:extLst>
      <p:ext uri="{BB962C8B-B14F-4D97-AF65-F5344CB8AC3E}">
        <p14:creationId xmlns:p14="http://schemas.microsoft.com/office/powerpoint/2010/main" val="128686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9776944-FF33-4913-AD62-15FA21F9555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830194697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BE48555-43BB-49E2-85D6-4F0996F5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order / online retailer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A39E3D-58E4-4807-B7DB-E093BCB37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This sector achieved high open and read rates during black Friday and cyber Monday period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3C3B3-6E70-4200-B4BA-7CDA74E59864}"/>
              </a:ext>
            </a:extLst>
          </p:cNvPr>
          <p:cNvSpPr txBox="1"/>
          <p:nvPr/>
        </p:nvSpPr>
        <p:spPr>
          <a:xfrm>
            <a:off x="455613" y="6603239"/>
            <a:ext cx="4745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Mail Order / Online Retailer n=459</a:t>
            </a:r>
          </a:p>
        </p:txBody>
      </p:sp>
    </p:spTree>
    <p:extLst>
      <p:ext uri="{BB962C8B-B14F-4D97-AF65-F5344CB8AC3E}">
        <p14:creationId xmlns:p14="http://schemas.microsoft.com/office/powerpoint/2010/main" val="295238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9776944-FF33-4913-AD62-15FA21F9555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242848767"/>
              </p:ext>
            </p:extLst>
          </p:nvPr>
        </p:nvGraphicFramePr>
        <p:xfrm>
          <a:off x="455613" y="1800225"/>
          <a:ext cx="9869005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BE48555-43BB-49E2-85D6-4F0996F5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order / online retailer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A39E3D-58E4-4807-B7DB-E093BCB37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And commercial actions taken within this sector were strong – lots of strong buying behaviour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3C3B3-6E70-4200-B4BA-7CDA74E59864}"/>
              </a:ext>
            </a:extLst>
          </p:cNvPr>
          <p:cNvSpPr txBox="1"/>
          <p:nvPr/>
        </p:nvSpPr>
        <p:spPr>
          <a:xfrm>
            <a:off x="455613" y="6603239"/>
            <a:ext cx="4745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Mail Order / Online Retailer n=459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38C5CA-03F9-4AE5-8681-171D0EEEB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137265"/>
              </p:ext>
            </p:extLst>
          </p:nvPr>
        </p:nvGraphicFramePr>
        <p:xfrm>
          <a:off x="6569274" y="1360003"/>
          <a:ext cx="3500699" cy="23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9E662E-CD51-4F6B-A528-87B0081C2F63}"/>
              </a:ext>
            </a:extLst>
          </p:cNvPr>
          <p:cNvSpPr txBox="1"/>
          <p:nvPr/>
        </p:nvSpPr>
        <p:spPr>
          <a:xfrm>
            <a:off x="9259747" y="1680795"/>
            <a:ext cx="2416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 on to do something commercial with their mail against the normal average of 28%, this is what that group do</a:t>
            </a:r>
          </a:p>
        </p:txBody>
      </p:sp>
    </p:spTree>
    <p:extLst>
      <p:ext uri="{BB962C8B-B14F-4D97-AF65-F5344CB8AC3E}">
        <p14:creationId xmlns:p14="http://schemas.microsoft.com/office/powerpoint/2010/main" val="2611095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CB388B82-53D0-46C8-9EFB-ABD32AD1A67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363275486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542EC43-32BF-4C18-BE78-168F55B5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grades receiving mail at this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2D1FA-C2BA-45D8-A7B2-89594B720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F92C7-A469-44AE-B132-F91D7F4E4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642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CD8A9A5F-635E-48C3-9C9F-6146BC64491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063006554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90576FC-23E7-4ED3-A0F3-7C5441E7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lifespan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AF07A-D4A1-40DD-9FC1-506F4057E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F0F23-DECE-4E7B-ABAB-BBC817BD0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58% of mail order / online retail mail is dealt with in the first 7 days but 42% is dealt with from 8-28 days</a:t>
            </a:r>
          </a:p>
        </p:txBody>
      </p:sp>
    </p:spTree>
    <p:extLst>
      <p:ext uri="{BB962C8B-B14F-4D97-AF65-F5344CB8AC3E}">
        <p14:creationId xmlns:p14="http://schemas.microsoft.com/office/powerpoint/2010/main" val="157268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E0092-F1E0-44A0-9B7E-4D1EF3DA3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HIGH STREET RETAIL</a:t>
            </a:r>
          </a:p>
          <a:p>
            <a:r>
              <a:rPr lang="en-GB" dirty="0">
                <a:solidFill>
                  <a:schemeClr val="tx2"/>
                </a:solidFill>
              </a:rPr>
              <a:t>CLOTHING, HOUSEHOLD, ELECTRICAL</a:t>
            </a:r>
          </a:p>
        </p:txBody>
      </p:sp>
    </p:spTree>
    <p:extLst>
      <p:ext uri="{BB962C8B-B14F-4D97-AF65-F5344CB8AC3E}">
        <p14:creationId xmlns:p14="http://schemas.microsoft.com/office/powerpoint/2010/main" val="185891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ADFA66-A3AC-42FC-B734-26C3564C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487CE2-3BE2-4134-A3C8-90947D6185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9625EA-F639-4EFF-8D3D-A1322B96DF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Performance of Black Friday in 2019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E3EBF2F-7094-4F92-9993-49273CCA6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 look at how your sector performed during Black Friday/Cyber Monday 2019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DBA1B28-D177-4C85-9E1D-60F1AAFC93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 quick look at who mailed what in that time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311957-AB0C-46E3-875D-17628D4401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 summary of the incentive we’re offering during this period and how to apply</a:t>
            </a:r>
          </a:p>
        </p:txBody>
      </p:sp>
    </p:spTree>
    <p:extLst>
      <p:ext uri="{BB962C8B-B14F-4D97-AF65-F5344CB8AC3E}">
        <p14:creationId xmlns:p14="http://schemas.microsoft.com/office/powerpoint/2010/main" val="3197346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0F278-C557-4225-8B54-4B0B5551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black Friday/cyber monday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ABE1C-F381-45EE-8787-3BFC17506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High street retailers enjoy higher than average engagement during this period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C8E0EC-2668-4E42-8518-099C18C3EE6A}"/>
              </a:ext>
            </a:extLst>
          </p:cNvPr>
          <p:cNvSpPr/>
          <p:nvPr/>
        </p:nvSpPr>
        <p:spPr>
          <a:xfrm>
            <a:off x="3049933" y="2928395"/>
            <a:ext cx="2060294" cy="206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+mj-lt"/>
              </a:rPr>
              <a:t>1.14</a:t>
            </a:r>
          </a:p>
          <a:p>
            <a:pPr algn="ctr"/>
            <a:r>
              <a:rPr lang="en-GB" sz="1200" dirty="0"/>
              <a:t>Average for sector 1.13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4CEF7-C6EF-463B-9B06-B079F7378675}"/>
              </a:ext>
            </a:extLst>
          </p:cNvPr>
          <p:cNvSpPr txBox="1"/>
          <p:nvPr/>
        </p:nvSpPr>
        <p:spPr>
          <a:xfrm>
            <a:off x="3591806" y="250013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5A8CA-C74A-4DFA-B51B-3BF68319DCD1}"/>
              </a:ext>
            </a:extLst>
          </p:cNvPr>
          <p:cNvSpPr txBox="1"/>
          <p:nvPr/>
        </p:nvSpPr>
        <p:spPr>
          <a:xfrm>
            <a:off x="2743204" y="5092856"/>
            <a:ext cx="267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 every 100 mail packs sent another 13 people will see the mail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6C2596-0A3E-48B9-BDAA-3E648D10A759}"/>
              </a:ext>
            </a:extLst>
          </p:cNvPr>
          <p:cNvSpPr/>
          <p:nvPr/>
        </p:nvSpPr>
        <p:spPr>
          <a:xfrm>
            <a:off x="6802061" y="2930323"/>
            <a:ext cx="2060294" cy="20602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+mj-lt"/>
              </a:rPr>
              <a:t>4.08</a:t>
            </a:r>
          </a:p>
          <a:p>
            <a:pPr lvl="0" algn="ctr"/>
            <a:r>
              <a:rPr lang="en-GB" sz="1200" dirty="0">
                <a:solidFill>
                  <a:prstClr val="white"/>
                </a:solidFill>
              </a:rPr>
              <a:t>Average for sector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500DD-53D4-41DC-9C0C-BCA23D783EA5}"/>
              </a:ext>
            </a:extLst>
          </p:cNvPr>
          <p:cNvSpPr txBox="1"/>
          <p:nvPr/>
        </p:nvSpPr>
        <p:spPr>
          <a:xfrm>
            <a:off x="7066140" y="2502060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FREQUENCY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C1F7D2-55F5-47F9-B4E8-BB5AF5B3FBC9}"/>
              </a:ext>
            </a:extLst>
          </p:cNvPr>
          <p:cNvSpPr txBox="1"/>
          <p:nvPr/>
        </p:nvSpPr>
        <p:spPr>
          <a:xfrm>
            <a:off x="6495332" y="5094784"/>
            <a:ext cx="267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Mail is revisited on average over 4 times by an individual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1F0AF9-8865-4B87-A7BD-D678FD4DA531}"/>
              </a:ext>
            </a:extLst>
          </p:cNvPr>
          <p:cNvSpPr txBox="1"/>
          <p:nvPr/>
        </p:nvSpPr>
        <p:spPr>
          <a:xfrm>
            <a:off x="455613" y="6603239"/>
            <a:ext cx="5678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Retailer (e.g. clothing, household, electrical) n=612</a:t>
            </a:r>
          </a:p>
        </p:txBody>
      </p:sp>
    </p:spTree>
    <p:extLst>
      <p:ext uri="{BB962C8B-B14F-4D97-AF65-F5344CB8AC3E}">
        <p14:creationId xmlns:p14="http://schemas.microsoft.com/office/powerpoint/2010/main" val="1455281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9776944-FF33-4913-AD62-15FA21F9555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175015831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BE48555-43BB-49E2-85D6-4F0996F5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STREET RETAIL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A39E3D-58E4-4807-B7DB-E093BCB37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This sector achieved high open and read rates during black Friday and cyber Monday period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3C3B3-6E70-4200-B4BA-7CDA74E59864}"/>
              </a:ext>
            </a:extLst>
          </p:cNvPr>
          <p:cNvSpPr txBox="1"/>
          <p:nvPr/>
        </p:nvSpPr>
        <p:spPr>
          <a:xfrm>
            <a:off x="455613" y="6603239"/>
            <a:ext cx="4745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Mail Order / Online Retailer n=459</a:t>
            </a:r>
          </a:p>
        </p:txBody>
      </p:sp>
    </p:spTree>
    <p:extLst>
      <p:ext uri="{BB962C8B-B14F-4D97-AF65-F5344CB8AC3E}">
        <p14:creationId xmlns:p14="http://schemas.microsoft.com/office/powerpoint/2010/main" val="3788929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9776944-FF33-4913-AD62-15FA21F9555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963804435"/>
              </p:ext>
            </p:extLst>
          </p:nvPr>
        </p:nvGraphicFramePr>
        <p:xfrm>
          <a:off x="455613" y="1800225"/>
          <a:ext cx="9845855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BE48555-43BB-49E2-85D6-4F0996F5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street retail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A39E3D-58E4-4807-B7DB-E093BCB37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Commercial actions, which demonstrate strong buying actions are strong for this sector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3C3B3-6E70-4200-B4BA-7CDA74E59864}"/>
              </a:ext>
            </a:extLst>
          </p:cNvPr>
          <p:cNvSpPr txBox="1"/>
          <p:nvPr/>
        </p:nvSpPr>
        <p:spPr>
          <a:xfrm>
            <a:off x="455613" y="6603239"/>
            <a:ext cx="4745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Mail Order / Online Retailer n=459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38C5CA-03F9-4AE5-8681-171D0EEEB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858059"/>
              </p:ext>
            </p:extLst>
          </p:nvPr>
        </p:nvGraphicFramePr>
        <p:xfrm>
          <a:off x="6279910" y="1360005"/>
          <a:ext cx="3500699" cy="23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9E662E-CD51-4F6B-A528-87B0081C2F63}"/>
              </a:ext>
            </a:extLst>
          </p:cNvPr>
          <p:cNvSpPr txBox="1"/>
          <p:nvPr/>
        </p:nvSpPr>
        <p:spPr>
          <a:xfrm>
            <a:off x="8903336" y="1669219"/>
            <a:ext cx="2772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 on to do something commercial with their mail, this is what that group do that is considerably higher than the average of 33% for this sector, this is what they do</a:t>
            </a:r>
          </a:p>
        </p:txBody>
      </p:sp>
    </p:spTree>
    <p:extLst>
      <p:ext uri="{BB962C8B-B14F-4D97-AF65-F5344CB8AC3E}">
        <p14:creationId xmlns:p14="http://schemas.microsoft.com/office/powerpoint/2010/main" val="124854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CB388B82-53D0-46C8-9EFB-ABD32AD1A67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893920877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542EC43-32BF-4C18-BE78-168F55B5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grades receiving mail at this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2D1FA-C2BA-45D8-A7B2-89594B720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F92C7-A469-44AE-B132-F91D7F4E4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63625-B18E-400F-875B-2D762740CE07}"/>
              </a:ext>
            </a:extLst>
          </p:cNvPr>
          <p:cNvSpPr txBox="1"/>
          <p:nvPr/>
        </p:nvSpPr>
        <p:spPr>
          <a:xfrm>
            <a:off x="455613" y="6603239"/>
            <a:ext cx="4745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Mail Order / Online Retailer n=459</a:t>
            </a:r>
          </a:p>
        </p:txBody>
      </p:sp>
    </p:spTree>
    <p:extLst>
      <p:ext uri="{BB962C8B-B14F-4D97-AF65-F5344CB8AC3E}">
        <p14:creationId xmlns:p14="http://schemas.microsoft.com/office/powerpoint/2010/main" val="809174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CD8A9A5F-635E-48C3-9C9F-6146BC64491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780456974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90576FC-23E7-4ED3-A0F3-7C5441E7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lifespan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AF07A-D4A1-40DD-9FC1-506F4057E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F0F23-DECE-4E7B-ABAB-BBC817BD0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56% of retail mail is dealt with in the first 7 days but 44% is dealt with from 8-28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A9B93-0A98-4928-B7C9-AC4FF5B7B5C3}"/>
              </a:ext>
            </a:extLst>
          </p:cNvPr>
          <p:cNvSpPr txBox="1"/>
          <p:nvPr/>
        </p:nvSpPr>
        <p:spPr>
          <a:xfrm>
            <a:off x="455613" y="6603239"/>
            <a:ext cx="4745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Mail Order / Online Retailer n=459</a:t>
            </a:r>
          </a:p>
        </p:txBody>
      </p:sp>
    </p:spTree>
    <p:extLst>
      <p:ext uri="{BB962C8B-B14F-4D97-AF65-F5344CB8AC3E}">
        <p14:creationId xmlns:p14="http://schemas.microsoft.com/office/powerpoint/2010/main" val="1045516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E0092-F1E0-44A0-9B7E-4D1EF3DA3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SUPERMARKET GROCERY STORE</a:t>
            </a:r>
          </a:p>
        </p:txBody>
      </p:sp>
    </p:spTree>
    <p:extLst>
      <p:ext uri="{BB962C8B-B14F-4D97-AF65-F5344CB8AC3E}">
        <p14:creationId xmlns:p14="http://schemas.microsoft.com/office/powerpoint/2010/main" val="1081588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0F278-C557-4225-8B54-4B0B5551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black Friday/cyber monday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ABE1C-F381-45EE-8787-3BFC17506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High supermarket retailers have similar engagement rates with their mail as they do throughout the year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C8E0EC-2668-4E42-8518-099C18C3EE6A}"/>
              </a:ext>
            </a:extLst>
          </p:cNvPr>
          <p:cNvSpPr/>
          <p:nvPr/>
        </p:nvSpPr>
        <p:spPr>
          <a:xfrm>
            <a:off x="3049933" y="2928395"/>
            <a:ext cx="2060294" cy="206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+mj-lt"/>
              </a:rPr>
              <a:t>1.1</a:t>
            </a:r>
          </a:p>
          <a:p>
            <a:pPr algn="ctr"/>
            <a:r>
              <a:rPr lang="en-GB" sz="1200" dirty="0"/>
              <a:t>Average for sector 1.13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4CEF7-C6EF-463B-9B06-B079F7378675}"/>
              </a:ext>
            </a:extLst>
          </p:cNvPr>
          <p:cNvSpPr txBox="1"/>
          <p:nvPr/>
        </p:nvSpPr>
        <p:spPr>
          <a:xfrm>
            <a:off x="3591806" y="250013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5A8CA-C74A-4DFA-B51B-3BF68319DCD1}"/>
              </a:ext>
            </a:extLst>
          </p:cNvPr>
          <p:cNvSpPr txBox="1"/>
          <p:nvPr/>
        </p:nvSpPr>
        <p:spPr>
          <a:xfrm>
            <a:off x="2743204" y="5092856"/>
            <a:ext cx="267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 every 100 mail packs sent another 10 people will see the mail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6C2596-0A3E-48B9-BDAA-3E648D10A759}"/>
              </a:ext>
            </a:extLst>
          </p:cNvPr>
          <p:cNvSpPr/>
          <p:nvPr/>
        </p:nvSpPr>
        <p:spPr>
          <a:xfrm>
            <a:off x="6802061" y="2930323"/>
            <a:ext cx="2060294" cy="20602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+mj-lt"/>
              </a:rPr>
              <a:t>4.5</a:t>
            </a:r>
          </a:p>
          <a:p>
            <a:pPr lvl="0" algn="ctr"/>
            <a:r>
              <a:rPr lang="en-GB" sz="1200" dirty="0">
                <a:solidFill>
                  <a:prstClr val="white"/>
                </a:solidFill>
              </a:rPr>
              <a:t>Average for sector 4.6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500DD-53D4-41DC-9C0C-BCA23D783EA5}"/>
              </a:ext>
            </a:extLst>
          </p:cNvPr>
          <p:cNvSpPr txBox="1"/>
          <p:nvPr/>
        </p:nvSpPr>
        <p:spPr>
          <a:xfrm>
            <a:off x="7066140" y="2502060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FREQUENCY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C1F7D2-55F5-47F9-B4E8-BB5AF5B3FBC9}"/>
              </a:ext>
            </a:extLst>
          </p:cNvPr>
          <p:cNvSpPr txBox="1"/>
          <p:nvPr/>
        </p:nvSpPr>
        <p:spPr>
          <a:xfrm>
            <a:off x="6495332" y="5094784"/>
            <a:ext cx="2673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Mail is revisited on average over 4 and a half times by an individual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1F0AF9-8865-4B87-A7BD-D678FD4DA531}"/>
              </a:ext>
            </a:extLst>
          </p:cNvPr>
          <p:cNvSpPr txBox="1"/>
          <p:nvPr/>
        </p:nvSpPr>
        <p:spPr>
          <a:xfrm>
            <a:off x="455613" y="6603239"/>
            <a:ext cx="4892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Supermarket or grocery store, n=414</a:t>
            </a:r>
          </a:p>
        </p:txBody>
      </p:sp>
    </p:spTree>
    <p:extLst>
      <p:ext uri="{BB962C8B-B14F-4D97-AF65-F5344CB8AC3E}">
        <p14:creationId xmlns:p14="http://schemas.microsoft.com/office/powerpoint/2010/main" val="3805388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9776944-FF33-4913-AD62-15FA21F9555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525092456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BE48555-43BB-49E2-85D6-4F0996F5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supermarket retailers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A39E3D-58E4-4807-B7DB-E093BCB37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This sector achieved extremely high readership and opening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9FDAF-F641-4FD8-9F1B-40D65B9D03A6}"/>
              </a:ext>
            </a:extLst>
          </p:cNvPr>
          <p:cNvSpPr txBox="1"/>
          <p:nvPr/>
        </p:nvSpPr>
        <p:spPr>
          <a:xfrm>
            <a:off x="455613" y="6603239"/>
            <a:ext cx="4892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Supermarket or grocery store, n=414</a:t>
            </a:r>
          </a:p>
        </p:txBody>
      </p:sp>
    </p:spTree>
    <p:extLst>
      <p:ext uri="{BB962C8B-B14F-4D97-AF65-F5344CB8AC3E}">
        <p14:creationId xmlns:p14="http://schemas.microsoft.com/office/powerpoint/2010/main" val="3204397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9776944-FF33-4913-AD62-15FA21F9555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609388473"/>
              </p:ext>
            </p:extLst>
          </p:nvPr>
        </p:nvGraphicFramePr>
        <p:xfrm>
          <a:off x="455613" y="1800225"/>
          <a:ext cx="9845855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BE48555-43BB-49E2-85D6-4F0996F5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supermarket retailers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A39E3D-58E4-4807-B7DB-E093BCB37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Commercial actions are very high for use of a voucher or discount code but at this time perhaps the rest of the noise drowns supermarket mail?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38C5CA-03F9-4AE5-8681-171D0EEEB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592637"/>
              </p:ext>
            </p:extLst>
          </p:nvPr>
        </p:nvGraphicFramePr>
        <p:xfrm>
          <a:off x="6279910" y="1360005"/>
          <a:ext cx="3500699" cy="23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9E662E-CD51-4F6B-A528-87B0081C2F63}"/>
              </a:ext>
            </a:extLst>
          </p:cNvPr>
          <p:cNvSpPr txBox="1"/>
          <p:nvPr/>
        </p:nvSpPr>
        <p:spPr>
          <a:xfrm>
            <a:off x="8903336" y="1669219"/>
            <a:ext cx="3002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 on to do something commercial with their mail, this is what that group do that is slightly lower than the average for this sector of 50%, this is what they 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B4142-3A8B-41C8-8F77-7D098334D5CE}"/>
              </a:ext>
            </a:extLst>
          </p:cNvPr>
          <p:cNvSpPr txBox="1"/>
          <p:nvPr/>
        </p:nvSpPr>
        <p:spPr>
          <a:xfrm>
            <a:off x="455613" y="6603239"/>
            <a:ext cx="4892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Supermarket or grocery store, n=414</a:t>
            </a:r>
          </a:p>
        </p:txBody>
      </p:sp>
    </p:spTree>
    <p:extLst>
      <p:ext uri="{BB962C8B-B14F-4D97-AF65-F5344CB8AC3E}">
        <p14:creationId xmlns:p14="http://schemas.microsoft.com/office/powerpoint/2010/main" val="3552656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CB388B82-53D0-46C8-9EFB-ABD32AD1A67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143155995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542EC43-32BF-4C18-BE78-168F55B5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grades receiving mail at this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2D1FA-C2BA-45D8-A7B2-89594B720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F92C7-A469-44AE-B132-F91D7F4E4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1EB0C-3157-498E-A16D-FAF8B41F0D6B}"/>
              </a:ext>
            </a:extLst>
          </p:cNvPr>
          <p:cNvSpPr txBox="1"/>
          <p:nvPr/>
        </p:nvSpPr>
        <p:spPr>
          <a:xfrm>
            <a:off x="455613" y="6603239"/>
            <a:ext cx="4892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Supermarket or grocery store, n=414</a:t>
            </a:r>
          </a:p>
        </p:txBody>
      </p:sp>
    </p:spTree>
    <p:extLst>
      <p:ext uri="{BB962C8B-B14F-4D97-AF65-F5344CB8AC3E}">
        <p14:creationId xmlns:p14="http://schemas.microsoft.com/office/powerpoint/2010/main" val="82560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B2D3B7-3DF0-4698-9D8E-0379D01C9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Significance </a:t>
            </a:r>
          </a:p>
          <a:p>
            <a:r>
              <a:rPr lang="en-GB" dirty="0"/>
              <a:t>of </a:t>
            </a:r>
          </a:p>
          <a:p>
            <a:r>
              <a:rPr lang="en-GB" dirty="0"/>
              <a:t>Black friday</a:t>
            </a:r>
          </a:p>
        </p:txBody>
      </p:sp>
    </p:spTree>
    <p:extLst>
      <p:ext uri="{BB962C8B-B14F-4D97-AF65-F5344CB8AC3E}">
        <p14:creationId xmlns:p14="http://schemas.microsoft.com/office/powerpoint/2010/main" val="1023983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CD8A9A5F-635E-48C3-9C9F-6146BC64491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891418965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90576FC-23E7-4ED3-A0F3-7C5441E7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lifespan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AF07A-D4A1-40DD-9FC1-506F4057E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F0F23-DECE-4E7B-ABAB-BBC817BD0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56% of retail mail is dealt with in the first 7 days but 43% is dealt with from 8-28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36103-5B48-41B8-AAA7-6BD0F5B67524}"/>
              </a:ext>
            </a:extLst>
          </p:cNvPr>
          <p:cNvSpPr txBox="1"/>
          <p:nvPr/>
        </p:nvSpPr>
        <p:spPr>
          <a:xfrm>
            <a:off x="455613" y="6603239"/>
            <a:ext cx="4892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Supermarket or grocery store, n=414</a:t>
            </a:r>
          </a:p>
        </p:txBody>
      </p:sp>
    </p:spTree>
    <p:extLst>
      <p:ext uri="{BB962C8B-B14F-4D97-AF65-F5344CB8AC3E}">
        <p14:creationId xmlns:p14="http://schemas.microsoft.com/office/powerpoint/2010/main" val="1911065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E0092-F1E0-44A0-9B7E-4D1EF3DA3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TV / BROADBAND / LANDLINE / MOBILE</a:t>
            </a:r>
          </a:p>
        </p:txBody>
      </p:sp>
    </p:spTree>
    <p:extLst>
      <p:ext uri="{BB962C8B-B14F-4D97-AF65-F5344CB8AC3E}">
        <p14:creationId xmlns:p14="http://schemas.microsoft.com/office/powerpoint/2010/main" val="1334946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0F278-C557-4225-8B54-4B0B5551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black Friday/cyber monday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ABE1C-F381-45EE-8787-3BFC17506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Quadplay brands enjoy good reach and frequency at this time – above average for the rest of the year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C8E0EC-2668-4E42-8518-099C18C3EE6A}"/>
              </a:ext>
            </a:extLst>
          </p:cNvPr>
          <p:cNvSpPr/>
          <p:nvPr/>
        </p:nvSpPr>
        <p:spPr>
          <a:xfrm>
            <a:off x="3049933" y="2928395"/>
            <a:ext cx="2060294" cy="206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+mj-lt"/>
              </a:rPr>
              <a:t>1.17</a:t>
            </a:r>
          </a:p>
          <a:p>
            <a:pPr algn="ctr"/>
            <a:r>
              <a:rPr lang="en-GB" sz="1200" dirty="0"/>
              <a:t>Average for sector 1.16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4CEF7-C6EF-463B-9B06-B079F7378675}"/>
              </a:ext>
            </a:extLst>
          </p:cNvPr>
          <p:cNvSpPr txBox="1"/>
          <p:nvPr/>
        </p:nvSpPr>
        <p:spPr>
          <a:xfrm>
            <a:off x="3591806" y="250013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5A8CA-C74A-4DFA-B51B-3BF68319DCD1}"/>
              </a:ext>
            </a:extLst>
          </p:cNvPr>
          <p:cNvSpPr txBox="1"/>
          <p:nvPr/>
        </p:nvSpPr>
        <p:spPr>
          <a:xfrm>
            <a:off x="2743204" y="5092856"/>
            <a:ext cx="267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 every 100 mail packs sent another 17 people will see the mail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6C2596-0A3E-48B9-BDAA-3E648D10A759}"/>
              </a:ext>
            </a:extLst>
          </p:cNvPr>
          <p:cNvSpPr/>
          <p:nvPr/>
        </p:nvSpPr>
        <p:spPr>
          <a:xfrm>
            <a:off x="6802061" y="2930323"/>
            <a:ext cx="2060294" cy="20602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+mj-lt"/>
              </a:rPr>
              <a:t>4.15</a:t>
            </a:r>
          </a:p>
          <a:p>
            <a:pPr lvl="0" algn="ctr"/>
            <a:r>
              <a:rPr lang="en-GB" sz="1200" dirty="0">
                <a:solidFill>
                  <a:prstClr val="white"/>
                </a:solidFill>
              </a:rPr>
              <a:t>Average for sector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500DD-53D4-41DC-9C0C-BCA23D783EA5}"/>
              </a:ext>
            </a:extLst>
          </p:cNvPr>
          <p:cNvSpPr txBox="1"/>
          <p:nvPr/>
        </p:nvSpPr>
        <p:spPr>
          <a:xfrm>
            <a:off x="7066140" y="2502060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FREQUENCY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C1F7D2-55F5-47F9-B4E8-BB5AF5B3FBC9}"/>
              </a:ext>
            </a:extLst>
          </p:cNvPr>
          <p:cNvSpPr txBox="1"/>
          <p:nvPr/>
        </p:nvSpPr>
        <p:spPr>
          <a:xfrm>
            <a:off x="6495332" y="5094784"/>
            <a:ext cx="267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Mail is revisited on average over 4 times by an individual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1F0AF9-8865-4B87-A7BD-D678FD4DA531}"/>
              </a:ext>
            </a:extLst>
          </p:cNvPr>
          <p:cNvSpPr txBox="1"/>
          <p:nvPr/>
        </p:nvSpPr>
        <p:spPr>
          <a:xfrm>
            <a:off x="455613" y="6603239"/>
            <a:ext cx="4980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TV/Broadband/Landline/Mobile, n=122</a:t>
            </a:r>
          </a:p>
        </p:txBody>
      </p:sp>
    </p:spTree>
    <p:extLst>
      <p:ext uri="{BB962C8B-B14F-4D97-AF65-F5344CB8AC3E}">
        <p14:creationId xmlns:p14="http://schemas.microsoft.com/office/powerpoint/2010/main" val="3151747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9776944-FF33-4913-AD62-15FA21F9555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237943245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BE48555-43BB-49E2-85D6-4F0996F5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Quadplay sector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A39E3D-58E4-4807-B7DB-E093BCB37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This sector achieved high readership and opening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15573-74D2-4EBF-87A8-0DE28A230D3E}"/>
              </a:ext>
            </a:extLst>
          </p:cNvPr>
          <p:cNvSpPr txBox="1"/>
          <p:nvPr/>
        </p:nvSpPr>
        <p:spPr>
          <a:xfrm>
            <a:off x="455613" y="6603239"/>
            <a:ext cx="4980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TV/Broadband/Landline/Mobile, n=122</a:t>
            </a:r>
          </a:p>
        </p:txBody>
      </p:sp>
    </p:spTree>
    <p:extLst>
      <p:ext uri="{BB962C8B-B14F-4D97-AF65-F5344CB8AC3E}">
        <p14:creationId xmlns:p14="http://schemas.microsoft.com/office/powerpoint/2010/main" val="1739297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9776944-FF33-4913-AD62-15FA21F9555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387345207"/>
              </p:ext>
            </p:extLst>
          </p:nvPr>
        </p:nvGraphicFramePr>
        <p:xfrm>
          <a:off x="455613" y="1800225"/>
          <a:ext cx="9845855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BE48555-43BB-49E2-85D6-4F0996F5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Quadplay sector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A39E3D-58E4-4807-B7DB-E093BCB37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Mail in this sector drives discussion, online behaviour and checking of account details – looks like they are receptive to offers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38C5CA-03F9-4AE5-8681-171D0EEEB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707173"/>
              </p:ext>
            </p:extLst>
          </p:nvPr>
        </p:nvGraphicFramePr>
        <p:xfrm>
          <a:off x="6279910" y="1360005"/>
          <a:ext cx="3500699" cy="23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9E662E-CD51-4F6B-A528-87B0081C2F63}"/>
              </a:ext>
            </a:extLst>
          </p:cNvPr>
          <p:cNvSpPr txBox="1"/>
          <p:nvPr/>
        </p:nvSpPr>
        <p:spPr>
          <a:xfrm>
            <a:off x="8903337" y="1669219"/>
            <a:ext cx="2739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 on to do something commercial with their mail, this is what that group do that is slightly lower than the average for this sector of 26%, this is what they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941E9-70B8-482F-B77D-DA2B01AEEAEA}"/>
              </a:ext>
            </a:extLst>
          </p:cNvPr>
          <p:cNvSpPr txBox="1"/>
          <p:nvPr/>
        </p:nvSpPr>
        <p:spPr>
          <a:xfrm>
            <a:off x="455613" y="6603239"/>
            <a:ext cx="4980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TV/Broadband/Landline/Mobile, n=122</a:t>
            </a:r>
          </a:p>
        </p:txBody>
      </p:sp>
    </p:spTree>
    <p:extLst>
      <p:ext uri="{BB962C8B-B14F-4D97-AF65-F5344CB8AC3E}">
        <p14:creationId xmlns:p14="http://schemas.microsoft.com/office/powerpoint/2010/main" val="1711037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CB388B82-53D0-46C8-9EFB-ABD32AD1A67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644839256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542EC43-32BF-4C18-BE78-168F55B5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grades receiving mail at this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2D1FA-C2BA-45D8-A7B2-89594B720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F92C7-A469-44AE-B132-F91D7F4E4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040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CD8A9A5F-635E-48C3-9C9F-6146BC64491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169282130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90576FC-23E7-4ED3-A0F3-7C5441E7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lifespan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AF07A-D4A1-40DD-9FC1-506F4057E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F0F23-DECE-4E7B-ABAB-BBC817BD0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63% of quadplay mail is dealt with decisively, 37% spend longer with their mail</a:t>
            </a:r>
          </a:p>
        </p:txBody>
      </p:sp>
    </p:spTree>
    <p:extLst>
      <p:ext uri="{BB962C8B-B14F-4D97-AF65-F5344CB8AC3E}">
        <p14:creationId xmlns:p14="http://schemas.microsoft.com/office/powerpoint/2010/main" val="107515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E0092-F1E0-44A0-9B7E-4D1EF3DA3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TRAVEL / TOURISM / ATTRACTIONS</a:t>
            </a:r>
          </a:p>
        </p:txBody>
      </p:sp>
    </p:spTree>
    <p:extLst>
      <p:ext uri="{BB962C8B-B14F-4D97-AF65-F5344CB8AC3E}">
        <p14:creationId xmlns:p14="http://schemas.microsoft.com/office/powerpoint/2010/main" val="1356874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0F278-C557-4225-8B54-4B0B5551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black Friday/cyber monday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ABE1C-F381-45EE-8787-3BFC17506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Travel and tourism sector enjoys higher than average reach and frequency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C8E0EC-2668-4E42-8518-099C18C3EE6A}"/>
              </a:ext>
            </a:extLst>
          </p:cNvPr>
          <p:cNvSpPr/>
          <p:nvPr/>
        </p:nvSpPr>
        <p:spPr>
          <a:xfrm>
            <a:off x="3049933" y="2928395"/>
            <a:ext cx="2060294" cy="206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+mj-lt"/>
              </a:rPr>
              <a:t>1.16</a:t>
            </a:r>
          </a:p>
          <a:p>
            <a:pPr algn="ctr"/>
            <a:r>
              <a:rPr lang="en-GB" sz="1200" dirty="0"/>
              <a:t>Average for sector 1.13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4CEF7-C6EF-463B-9B06-B079F7378675}"/>
              </a:ext>
            </a:extLst>
          </p:cNvPr>
          <p:cNvSpPr txBox="1"/>
          <p:nvPr/>
        </p:nvSpPr>
        <p:spPr>
          <a:xfrm>
            <a:off x="3591806" y="250013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5A8CA-C74A-4DFA-B51B-3BF68319DCD1}"/>
              </a:ext>
            </a:extLst>
          </p:cNvPr>
          <p:cNvSpPr txBox="1"/>
          <p:nvPr/>
        </p:nvSpPr>
        <p:spPr>
          <a:xfrm>
            <a:off x="2743204" y="5092856"/>
            <a:ext cx="267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 every 100 mail packs sent another 16 people will see the mail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6C2596-0A3E-48B9-BDAA-3E648D10A759}"/>
              </a:ext>
            </a:extLst>
          </p:cNvPr>
          <p:cNvSpPr/>
          <p:nvPr/>
        </p:nvSpPr>
        <p:spPr>
          <a:xfrm>
            <a:off x="6802061" y="2930323"/>
            <a:ext cx="2060294" cy="20602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+mj-lt"/>
              </a:rPr>
              <a:t>4</a:t>
            </a:r>
          </a:p>
          <a:p>
            <a:pPr lvl="0" algn="ctr"/>
            <a:r>
              <a:rPr lang="en-GB" sz="1200" dirty="0">
                <a:solidFill>
                  <a:prstClr val="white"/>
                </a:solidFill>
              </a:rPr>
              <a:t>Average for sector 3.9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500DD-53D4-41DC-9C0C-BCA23D783EA5}"/>
              </a:ext>
            </a:extLst>
          </p:cNvPr>
          <p:cNvSpPr txBox="1"/>
          <p:nvPr/>
        </p:nvSpPr>
        <p:spPr>
          <a:xfrm>
            <a:off x="7066140" y="2502060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FREQUENCY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C1F7D2-55F5-47F9-B4E8-BB5AF5B3FBC9}"/>
              </a:ext>
            </a:extLst>
          </p:cNvPr>
          <p:cNvSpPr txBox="1"/>
          <p:nvPr/>
        </p:nvSpPr>
        <p:spPr>
          <a:xfrm>
            <a:off x="6495332" y="5094784"/>
            <a:ext cx="2673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Mail is revisited on average times by an individual higher than normal frequency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1F0AF9-8865-4B87-A7BD-D678FD4DA531}"/>
              </a:ext>
            </a:extLst>
          </p:cNvPr>
          <p:cNvSpPr txBox="1"/>
          <p:nvPr/>
        </p:nvSpPr>
        <p:spPr>
          <a:xfrm>
            <a:off x="455613" y="6603239"/>
            <a:ext cx="4820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Travel / Leisure / Attractions, n=159</a:t>
            </a:r>
          </a:p>
        </p:txBody>
      </p:sp>
    </p:spTree>
    <p:extLst>
      <p:ext uri="{BB962C8B-B14F-4D97-AF65-F5344CB8AC3E}">
        <p14:creationId xmlns:p14="http://schemas.microsoft.com/office/powerpoint/2010/main" val="1387404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9776944-FF33-4913-AD62-15FA21F9555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882297310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BE48555-43BB-49E2-85D6-4F0996F5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 &amp; tourism sector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A39E3D-58E4-4807-B7DB-E093BCB37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This sector achieved high readership and opening and it was put aside to look at later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BE298-1CCF-40D9-A6FA-66B2E3053AD5}"/>
              </a:ext>
            </a:extLst>
          </p:cNvPr>
          <p:cNvSpPr txBox="1"/>
          <p:nvPr/>
        </p:nvSpPr>
        <p:spPr>
          <a:xfrm>
            <a:off x="455613" y="6603239"/>
            <a:ext cx="4820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Travel / Leisure / Attractions, n=159</a:t>
            </a:r>
          </a:p>
        </p:txBody>
      </p:sp>
    </p:spTree>
    <p:extLst>
      <p:ext uri="{BB962C8B-B14F-4D97-AF65-F5344CB8AC3E}">
        <p14:creationId xmlns:p14="http://schemas.microsoft.com/office/powerpoint/2010/main" val="33595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772961CE-8232-4CF1-AB7F-6D71684EA6A2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666477705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3C4700A-A0B6-4C7B-9A5B-09BBE5E6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 is some cynicism about Black Friday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15FCE-D35F-4241-9BC1-54AC848B56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From consumers But it looks like it drives the right behaviours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1337E3-25F6-4951-8CDC-2E00F6544654}"/>
              </a:ext>
            </a:extLst>
          </p:cNvPr>
          <p:cNvSpPr txBox="1"/>
          <p:nvPr/>
        </p:nvSpPr>
        <p:spPr>
          <a:xfrm>
            <a:off x="421953" y="6603410"/>
            <a:ext cx="91422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Lightspeed/Mintel, Christmas Gift Buying, February 2020.  Base 766 internet users aged 16+ who purchased products during Black Friday during 2019</a:t>
            </a:r>
          </a:p>
        </p:txBody>
      </p:sp>
    </p:spTree>
    <p:extLst>
      <p:ext uri="{BB962C8B-B14F-4D97-AF65-F5344CB8AC3E}">
        <p14:creationId xmlns:p14="http://schemas.microsoft.com/office/powerpoint/2010/main" val="1699015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9776944-FF33-4913-AD62-15FA21F9555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564137698"/>
              </p:ext>
            </p:extLst>
          </p:nvPr>
        </p:nvGraphicFramePr>
        <p:xfrm>
          <a:off x="455613" y="1800225"/>
          <a:ext cx="9845855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BE48555-43BB-49E2-85D6-4F0996F5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 &amp; tourism sector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A39E3D-58E4-4807-B7DB-E093BCB37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Mail in this sector drives discussion, online behaviour and calls to the sender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38C5CA-03F9-4AE5-8681-171D0EEEB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869083"/>
              </p:ext>
            </p:extLst>
          </p:nvPr>
        </p:nvGraphicFramePr>
        <p:xfrm>
          <a:off x="6279910" y="1360005"/>
          <a:ext cx="3500699" cy="23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9E662E-CD51-4F6B-A528-87B0081C2F63}"/>
              </a:ext>
            </a:extLst>
          </p:cNvPr>
          <p:cNvSpPr txBox="1"/>
          <p:nvPr/>
        </p:nvSpPr>
        <p:spPr>
          <a:xfrm>
            <a:off x="8903336" y="1669219"/>
            <a:ext cx="27727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 on to do something commercial with their mail, this is what that group do that is slightly lower than the average for this sector of 24%, this is what they 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3DB31-091B-4DF0-8091-AF248FCAD4A9}"/>
              </a:ext>
            </a:extLst>
          </p:cNvPr>
          <p:cNvSpPr txBox="1"/>
          <p:nvPr/>
        </p:nvSpPr>
        <p:spPr>
          <a:xfrm>
            <a:off x="455613" y="6603239"/>
            <a:ext cx="4820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Travel / Leisure / Attractions, n=159</a:t>
            </a:r>
          </a:p>
        </p:txBody>
      </p:sp>
    </p:spTree>
    <p:extLst>
      <p:ext uri="{BB962C8B-B14F-4D97-AF65-F5344CB8AC3E}">
        <p14:creationId xmlns:p14="http://schemas.microsoft.com/office/powerpoint/2010/main" val="326346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CB388B82-53D0-46C8-9EFB-ABD32AD1A67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134309863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542EC43-32BF-4C18-BE78-168F55B5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grades receiving mail at this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2D1FA-C2BA-45D8-A7B2-89594B720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F92C7-A469-44AE-B132-F91D7F4E4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23FB7-B6B3-4BAE-A8D4-6AF67BC3B26A}"/>
              </a:ext>
            </a:extLst>
          </p:cNvPr>
          <p:cNvSpPr txBox="1"/>
          <p:nvPr/>
        </p:nvSpPr>
        <p:spPr>
          <a:xfrm>
            <a:off x="455613" y="6603239"/>
            <a:ext cx="4820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Travel / Leisure / Attractions, n=159</a:t>
            </a:r>
          </a:p>
        </p:txBody>
      </p:sp>
    </p:spTree>
    <p:extLst>
      <p:ext uri="{BB962C8B-B14F-4D97-AF65-F5344CB8AC3E}">
        <p14:creationId xmlns:p14="http://schemas.microsoft.com/office/powerpoint/2010/main" val="1088873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CD8A9A5F-635E-48C3-9C9F-6146BC64491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280621561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90576FC-23E7-4ED3-A0F3-7C5441E7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lifespan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AF07A-D4A1-40DD-9FC1-506F4057E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F0F23-DECE-4E7B-ABAB-BBC817BD0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67% of travel &amp; tourism mail is dealt with decisively, 31% spend longer with their mail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27715-8237-4DC5-8F3C-A420602D0F3B}"/>
              </a:ext>
            </a:extLst>
          </p:cNvPr>
          <p:cNvSpPr txBox="1"/>
          <p:nvPr/>
        </p:nvSpPr>
        <p:spPr>
          <a:xfrm>
            <a:off x="455613" y="6603239"/>
            <a:ext cx="4820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Travel / Leisure / Attractions, n=159</a:t>
            </a:r>
          </a:p>
        </p:txBody>
      </p:sp>
    </p:spTree>
    <p:extLst>
      <p:ext uri="{BB962C8B-B14F-4D97-AF65-F5344CB8AC3E}">
        <p14:creationId xmlns:p14="http://schemas.microsoft.com/office/powerpoint/2010/main" val="2760844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E0092-F1E0-44A0-9B7E-4D1EF3DA3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FINANCIAL AND INSURANCE SERVICES</a:t>
            </a:r>
          </a:p>
        </p:txBody>
      </p:sp>
    </p:spTree>
    <p:extLst>
      <p:ext uri="{BB962C8B-B14F-4D97-AF65-F5344CB8AC3E}">
        <p14:creationId xmlns:p14="http://schemas.microsoft.com/office/powerpoint/2010/main" val="4098662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0F278-C557-4225-8B54-4B0B5551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black Friday/cyber monday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ABE1C-F381-45EE-8787-3BFC17506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Financial services mail achieves a higher frequency than average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C8E0EC-2668-4E42-8518-099C18C3EE6A}"/>
              </a:ext>
            </a:extLst>
          </p:cNvPr>
          <p:cNvSpPr/>
          <p:nvPr/>
        </p:nvSpPr>
        <p:spPr>
          <a:xfrm>
            <a:off x="3049933" y="2928395"/>
            <a:ext cx="2060294" cy="206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+mj-lt"/>
              </a:rPr>
              <a:t>1.15</a:t>
            </a:r>
          </a:p>
          <a:p>
            <a:pPr algn="ctr"/>
            <a:r>
              <a:rPr lang="en-GB" sz="1200" dirty="0"/>
              <a:t>Average for sector 1.15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4CEF7-C6EF-463B-9B06-B079F7378675}"/>
              </a:ext>
            </a:extLst>
          </p:cNvPr>
          <p:cNvSpPr txBox="1"/>
          <p:nvPr/>
        </p:nvSpPr>
        <p:spPr>
          <a:xfrm>
            <a:off x="3591806" y="250013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5A8CA-C74A-4DFA-B51B-3BF68319DCD1}"/>
              </a:ext>
            </a:extLst>
          </p:cNvPr>
          <p:cNvSpPr txBox="1"/>
          <p:nvPr/>
        </p:nvSpPr>
        <p:spPr>
          <a:xfrm>
            <a:off x="2743204" y="5092856"/>
            <a:ext cx="267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 every 100 mail packs sent another 15 people will see the mail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6C2596-0A3E-48B9-BDAA-3E648D10A759}"/>
              </a:ext>
            </a:extLst>
          </p:cNvPr>
          <p:cNvSpPr/>
          <p:nvPr/>
        </p:nvSpPr>
        <p:spPr>
          <a:xfrm>
            <a:off x="6802061" y="2930323"/>
            <a:ext cx="2060294" cy="20602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+mj-lt"/>
              </a:rPr>
              <a:t>4.6</a:t>
            </a:r>
          </a:p>
          <a:p>
            <a:pPr lvl="0" algn="ctr"/>
            <a:r>
              <a:rPr lang="en-GB" sz="1200" dirty="0">
                <a:solidFill>
                  <a:prstClr val="white"/>
                </a:solidFill>
              </a:rPr>
              <a:t>Average for sector 4,4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500DD-53D4-41DC-9C0C-BCA23D783EA5}"/>
              </a:ext>
            </a:extLst>
          </p:cNvPr>
          <p:cNvSpPr txBox="1"/>
          <p:nvPr/>
        </p:nvSpPr>
        <p:spPr>
          <a:xfrm>
            <a:off x="7066140" y="2502060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FREQUENCY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C1F7D2-55F5-47F9-B4E8-BB5AF5B3FBC9}"/>
              </a:ext>
            </a:extLst>
          </p:cNvPr>
          <p:cNvSpPr txBox="1"/>
          <p:nvPr/>
        </p:nvSpPr>
        <p:spPr>
          <a:xfrm>
            <a:off x="6495332" y="5094784"/>
            <a:ext cx="2673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Mail is revisited on average over four and a half times by individuals - higher than normal frequency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1F0AF9-8865-4B87-A7BD-D678FD4DA531}"/>
              </a:ext>
            </a:extLst>
          </p:cNvPr>
          <p:cNvSpPr txBox="1"/>
          <p:nvPr/>
        </p:nvSpPr>
        <p:spPr>
          <a:xfrm>
            <a:off x="455613" y="6603239"/>
            <a:ext cx="4820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Travel / Leisure / Attractions, n=159</a:t>
            </a:r>
          </a:p>
        </p:txBody>
      </p:sp>
    </p:spTree>
    <p:extLst>
      <p:ext uri="{BB962C8B-B14F-4D97-AF65-F5344CB8AC3E}">
        <p14:creationId xmlns:p14="http://schemas.microsoft.com/office/powerpoint/2010/main" val="4285535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9776944-FF33-4913-AD62-15FA21F9555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5792290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BE48555-43BB-49E2-85D6-4F0996F5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services sector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A39E3D-58E4-4807-B7DB-E093BCB37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This sector achieves high open and reading rates and a lot of it is filed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BE298-1CCF-40D9-A6FA-66B2E3053AD5}"/>
              </a:ext>
            </a:extLst>
          </p:cNvPr>
          <p:cNvSpPr txBox="1"/>
          <p:nvPr/>
        </p:nvSpPr>
        <p:spPr>
          <a:xfrm>
            <a:off x="455613" y="6603239"/>
            <a:ext cx="4820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Travel / Leisure / Attractions, n=159</a:t>
            </a:r>
          </a:p>
        </p:txBody>
      </p:sp>
    </p:spTree>
    <p:extLst>
      <p:ext uri="{BB962C8B-B14F-4D97-AF65-F5344CB8AC3E}">
        <p14:creationId xmlns:p14="http://schemas.microsoft.com/office/powerpoint/2010/main" val="3918722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9776944-FF33-4913-AD62-15FA21F9555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361296287"/>
              </p:ext>
            </p:extLst>
          </p:nvPr>
        </p:nvGraphicFramePr>
        <p:xfrm>
          <a:off x="455613" y="1800225"/>
          <a:ext cx="8931455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BE48555-43BB-49E2-85D6-4F0996F5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 &amp; tourism sector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A39E3D-58E4-4807-B7DB-E093BCB37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Mail in this sector drives discussion, online behaviour and calls to the sender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38C5CA-03F9-4AE5-8681-171D0EEEB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712156"/>
              </p:ext>
            </p:extLst>
          </p:nvPr>
        </p:nvGraphicFramePr>
        <p:xfrm>
          <a:off x="6489545" y="1350957"/>
          <a:ext cx="3500699" cy="23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9E662E-CD51-4F6B-A528-87B0081C2F63}"/>
              </a:ext>
            </a:extLst>
          </p:cNvPr>
          <p:cNvSpPr txBox="1"/>
          <p:nvPr/>
        </p:nvSpPr>
        <p:spPr>
          <a:xfrm>
            <a:off x="9076956" y="1669219"/>
            <a:ext cx="2599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 on to do something commercial with their mail, this is what that group do that is slightly lower than the average for this sector of 29%, this is what they 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3DB31-091B-4DF0-8091-AF248FCAD4A9}"/>
              </a:ext>
            </a:extLst>
          </p:cNvPr>
          <p:cNvSpPr txBox="1"/>
          <p:nvPr/>
        </p:nvSpPr>
        <p:spPr>
          <a:xfrm>
            <a:off x="455613" y="6603239"/>
            <a:ext cx="4820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Travel / Leisure / Attractions, n=159</a:t>
            </a:r>
          </a:p>
        </p:txBody>
      </p:sp>
    </p:spTree>
    <p:extLst>
      <p:ext uri="{BB962C8B-B14F-4D97-AF65-F5344CB8AC3E}">
        <p14:creationId xmlns:p14="http://schemas.microsoft.com/office/powerpoint/2010/main" val="2347753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CB388B82-53D0-46C8-9EFB-ABD32AD1A67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139414694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542EC43-32BF-4C18-BE78-168F55B5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grades receiving mail at this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2D1FA-C2BA-45D8-A7B2-89594B720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F92C7-A469-44AE-B132-F91D7F4E4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23FB7-B6B3-4BAE-A8D4-6AF67BC3B26A}"/>
              </a:ext>
            </a:extLst>
          </p:cNvPr>
          <p:cNvSpPr txBox="1"/>
          <p:nvPr/>
        </p:nvSpPr>
        <p:spPr>
          <a:xfrm>
            <a:off x="455613" y="6603239"/>
            <a:ext cx="4820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Travel / Leisure / Attractions, n=159</a:t>
            </a:r>
          </a:p>
        </p:txBody>
      </p:sp>
    </p:spTree>
    <p:extLst>
      <p:ext uri="{BB962C8B-B14F-4D97-AF65-F5344CB8AC3E}">
        <p14:creationId xmlns:p14="http://schemas.microsoft.com/office/powerpoint/2010/main" val="800465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CD8A9A5F-635E-48C3-9C9F-6146BC64491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041717757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90576FC-23E7-4ED3-A0F3-7C5441E7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lifespan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AF07A-D4A1-40DD-9FC1-506F4057E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F0F23-DECE-4E7B-ABAB-BBC817BD0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58% of financial services mail is dealt with decisively, 42% spend longer with their mail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27715-8237-4DC5-8F3C-A420602D0F3B}"/>
              </a:ext>
            </a:extLst>
          </p:cNvPr>
          <p:cNvSpPr txBox="1"/>
          <p:nvPr/>
        </p:nvSpPr>
        <p:spPr>
          <a:xfrm>
            <a:off x="455613" y="6603239"/>
            <a:ext cx="4820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JICMAIL, 1 Nov 2019 to 8 Dec 2019, Travel / Leisure / Attractions, n=159</a:t>
            </a:r>
          </a:p>
        </p:txBody>
      </p:sp>
    </p:spTree>
    <p:extLst>
      <p:ext uri="{BB962C8B-B14F-4D97-AF65-F5344CB8AC3E}">
        <p14:creationId xmlns:p14="http://schemas.microsoft.com/office/powerpoint/2010/main" val="39775323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72BE97-012A-4BA4-84DA-CFF3E071C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offer detail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90CC5-58D8-4E58-A399-E81E2C05E0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6550" y="6443663"/>
            <a:ext cx="425450" cy="542925"/>
          </a:xfrm>
          <a:prstGeom prst="rect">
            <a:avLst/>
          </a:prstGeom>
        </p:spPr>
        <p:txBody>
          <a:bodyPr/>
          <a:lstStyle/>
          <a:p>
            <a:fld id="{887360FE-02F5-4392-9C12-7D03F05745BB}" type="slidenum">
              <a:rPr lang="en-GB" sz="1200" smtClean="0"/>
              <a:pPr/>
              <a:t>49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1050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6C9BB934-D765-4A6E-B2B5-1C773979031A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413938430"/>
              </p:ext>
            </p:extLst>
          </p:nvPr>
        </p:nvGraphicFramePr>
        <p:xfrm>
          <a:off x="3465030" y="1834949"/>
          <a:ext cx="7993906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AE30B98-55DF-4D35-A834-A5A5EED6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 have a shopping repertoire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61DDC-8014-4999-880C-E80872A35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FCD48-3284-43F3-9B40-42B1A8F64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But a rising number shop exclusively online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15508-1EB6-4A18-935F-AC29EE071BF5}"/>
              </a:ext>
            </a:extLst>
          </p:cNvPr>
          <p:cNvSpPr txBox="1"/>
          <p:nvPr/>
        </p:nvSpPr>
        <p:spPr>
          <a:xfrm>
            <a:off x="421953" y="6603410"/>
            <a:ext cx="828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Lightspeed/Mintel, Christmas Gift Buying, February 2020.  Base 1,725 internet users aged 16+ who purchased Christmas Gifts in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F1BB1-B9FD-4073-AB56-01D4B2EE8B5A}"/>
              </a:ext>
            </a:extLst>
          </p:cNvPr>
          <p:cNvSpPr txBox="1"/>
          <p:nvPr/>
        </p:nvSpPr>
        <p:spPr>
          <a:xfrm>
            <a:off x="486000" y="2002419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Q:  How did you buy gifts for Christmas 2019?</a:t>
            </a:r>
          </a:p>
        </p:txBody>
      </p:sp>
    </p:spTree>
    <p:extLst>
      <p:ext uri="{BB962C8B-B14F-4D97-AF65-F5344CB8AC3E}">
        <p14:creationId xmlns:p14="http://schemas.microsoft.com/office/powerpoint/2010/main" val="7977620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2AF0-BEF5-4C06-855F-67F6CA54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Incentives for Black Friday and Christmas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A00DE7-A512-490F-9684-DF7785F0D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C5D6F2-7C7E-4D58-905C-4C0F1A4805A1}"/>
              </a:ext>
            </a:extLst>
          </p:cNvPr>
          <p:cNvSpPr/>
          <p:nvPr/>
        </p:nvSpPr>
        <p:spPr>
          <a:xfrm>
            <a:off x="289940" y="6548172"/>
            <a:ext cx="11110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/>
            <a:r>
              <a:rPr lang="en-US" sz="1200" dirty="0">
                <a:solidFill>
                  <a:srgbClr val="000000"/>
                </a:solidFill>
              </a:rPr>
              <a:t>* Subject to full terms and conditions for Open for Business, Back to Business and Back to Business Extra .  </a:t>
            </a:r>
            <a:r>
              <a:rPr lang="en-US" sz="1200" dirty="0"/>
              <a:t> </a:t>
            </a:r>
            <a:endParaRPr lang="en-GB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B2F89F-D6F3-4B7C-8AE6-5F010845E721}"/>
              </a:ext>
            </a:extLst>
          </p:cNvPr>
          <p:cNvSpPr/>
          <p:nvPr/>
        </p:nvSpPr>
        <p:spPr>
          <a:xfrm>
            <a:off x="486000" y="1665288"/>
            <a:ext cx="5359216" cy="591775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</a:rPr>
              <a:t>BACK TO BUSINESS INCENTIVE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FFC983-3F91-41EE-9E35-E9770E42A8B7}"/>
              </a:ext>
            </a:extLst>
          </p:cNvPr>
          <p:cNvSpPr/>
          <p:nvPr/>
        </p:nvSpPr>
        <p:spPr>
          <a:xfrm>
            <a:off x="486000" y="2326971"/>
            <a:ext cx="5359216" cy="39135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50" dirty="0">
                <a:solidFill>
                  <a:schemeClr val="tx1"/>
                </a:solidFill>
              </a:rPr>
              <a:t>You can use our  </a:t>
            </a:r>
            <a:r>
              <a:rPr lang="en-US" sz="1650" b="1" dirty="0">
                <a:solidFill>
                  <a:schemeClr val="tx1"/>
                </a:solidFill>
              </a:rPr>
              <a:t>Back to Business Incentive</a:t>
            </a:r>
            <a:r>
              <a:rPr lang="en-US" sz="1650" dirty="0">
                <a:solidFill>
                  <a:schemeClr val="tx1"/>
                </a:solidFill>
              </a:rPr>
              <a:t> and </a:t>
            </a:r>
            <a:r>
              <a:rPr lang="en-US" sz="1650" b="1" dirty="0">
                <a:solidFill>
                  <a:schemeClr val="tx1"/>
                </a:solidFill>
              </a:rPr>
              <a:t>Back to Business Extra Incentive</a:t>
            </a:r>
            <a:r>
              <a:rPr lang="en-US" sz="1650" dirty="0">
                <a:solidFill>
                  <a:schemeClr val="tx1"/>
                </a:solidFill>
              </a:rPr>
              <a:t> to post your Black Friday and Christmas advertising mail mailings.  </a:t>
            </a:r>
          </a:p>
          <a:p>
            <a:endParaRPr lang="en-US" sz="1650" dirty="0">
              <a:solidFill>
                <a:schemeClr val="tx1"/>
              </a:solidFill>
            </a:endParaRPr>
          </a:p>
          <a:p>
            <a:r>
              <a:rPr lang="en-US" sz="1650" dirty="0">
                <a:solidFill>
                  <a:schemeClr val="tx1"/>
                </a:solidFill>
              </a:rPr>
              <a:t>Please note that to be considered for participation in these incentives, you must submit your application before 25 September 2020 if applying for quarter 3. </a:t>
            </a:r>
          </a:p>
          <a:p>
            <a:endParaRPr lang="en-US" sz="1650" dirty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650" dirty="0">
                <a:solidFill>
                  <a:schemeClr val="tx1"/>
                </a:solidFill>
              </a:rPr>
              <a:t>For quarter 3 the posting window is 28 September 2020 until 24 December 2020,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7F85F0-E9EF-4A34-ABF3-E6FC594E5A46}"/>
              </a:ext>
            </a:extLst>
          </p:cNvPr>
          <p:cNvSpPr/>
          <p:nvPr/>
        </p:nvSpPr>
        <p:spPr>
          <a:xfrm>
            <a:off x="6055356" y="1667216"/>
            <a:ext cx="5359216" cy="5917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</a:rPr>
              <a:t>OPEN FOR BUSINESS INCENTIVE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A83C1C-20AA-4A41-8A87-8A4A8B202647}"/>
              </a:ext>
            </a:extLst>
          </p:cNvPr>
          <p:cNvSpPr/>
          <p:nvPr/>
        </p:nvSpPr>
        <p:spPr>
          <a:xfrm>
            <a:off x="6055356" y="2328899"/>
            <a:ext cx="5359216" cy="391350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50" dirty="0">
                <a:solidFill>
                  <a:schemeClr val="tx1"/>
                </a:solidFill>
              </a:rPr>
              <a:t>From 25 September 2020 you can use our </a:t>
            </a:r>
            <a:r>
              <a:rPr lang="en-US" sz="1650" b="1" dirty="0">
                <a:solidFill>
                  <a:schemeClr val="tx1"/>
                </a:solidFill>
              </a:rPr>
              <a:t>Open for Business Incentive</a:t>
            </a:r>
            <a:r>
              <a:rPr lang="en-US" sz="1650" dirty="0">
                <a:solidFill>
                  <a:schemeClr val="tx1"/>
                </a:solidFill>
              </a:rPr>
              <a:t> to post your Black Friday and Christmas advertising mail mailings.  </a:t>
            </a:r>
          </a:p>
          <a:p>
            <a:endParaRPr lang="en-US" sz="1650" dirty="0">
              <a:solidFill>
                <a:schemeClr val="tx1"/>
              </a:solidFill>
            </a:endParaRPr>
          </a:p>
          <a:p>
            <a:r>
              <a:rPr lang="en-US" sz="1650" dirty="0">
                <a:solidFill>
                  <a:schemeClr val="tx1"/>
                </a:solidFill>
              </a:rPr>
              <a:t>The last day of the posting window is 31 December 2020.</a:t>
            </a:r>
          </a:p>
          <a:p>
            <a:endParaRPr lang="en-US" sz="1650" dirty="0">
              <a:solidFill>
                <a:schemeClr val="tx1"/>
              </a:solidFill>
            </a:endParaRPr>
          </a:p>
          <a:p>
            <a:r>
              <a:rPr lang="en-US" sz="1650" dirty="0">
                <a:solidFill>
                  <a:schemeClr val="tx1"/>
                </a:solidFill>
              </a:rPr>
              <a:t>We have added the following eligibility criteria to the Open for Business Incentive:</a:t>
            </a:r>
          </a:p>
          <a:p>
            <a:pPr marL="285750" indent="-285750">
              <a:buClr>
                <a:schemeClr val="tx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1650" dirty="0">
                <a:solidFill>
                  <a:schemeClr val="tx1"/>
                </a:solidFill>
              </a:rPr>
              <a:t>Any new mailing in addition to the current plan promoting products and services relating to the Black Friday shopping event. </a:t>
            </a:r>
          </a:p>
          <a:p>
            <a:pPr marL="285750" indent="-285750">
              <a:buClr>
                <a:schemeClr val="tx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1650" dirty="0">
                <a:solidFill>
                  <a:schemeClr val="tx1"/>
                </a:solidFill>
              </a:rPr>
              <a:t>Any new mailing in addition to the current plan promoting products and services relating to Christmas.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E35C270-78E6-4602-B6F1-2E62F2BFA2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718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ECF886-49D9-4A86-8896-CEDD8783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ELIGiBILITY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60864-94AD-475D-ACD1-FC1FACA91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4F1C1D-AAF2-4982-A81E-3F3C3511AA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This guidance document sets out the eligible mail uses, that must be posted under the incentive as a response to the Covid-19 pandemic, which will qualify for postage credits under the open for business incentive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278DF7-27FA-4BA2-B2F7-1489AE13B6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999" y="2013994"/>
            <a:ext cx="5359216" cy="4059303"/>
          </a:xfrm>
        </p:spPr>
        <p:txBody>
          <a:bodyPr/>
          <a:lstStyle/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rgbClr val="FF0000"/>
                </a:solidFill>
              </a:rPr>
              <a:t>Any new mailing in addition to the current plan promoting products and services relating to the Black Friday shopping event*. </a:t>
            </a:r>
          </a:p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rgbClr val="FF0000"/>
                </a:solidFill>
              </a:rPr>
              <a:t>Any new mailing in addition to the current plan promoting products and services relating to Christmas*. </a:t>
            </a:r>
          </a:p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Any mailing from a retailer forced to close its doors, sending a direct mail letter which encourages a consumer to visit their website to purchase, or promotes availability of home delivery.</a:t>
            </a:r>
          </a:p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Any mailing of a catalogue or brochure from a retailer forced to close its doors, which encourages a consumer to visit their website to purchase, or promotes availability of home delivery. Only retailers with historical on-line sales at less than 70% of total sales are eligible.</a:t>
            </a:r>
            <a:endParaRPr lang="en-GB" sz="1300" dirty="0"/>
          </a:p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Any mailing from a retailer previously forced to close its doors promoting store opening arrangements </a:t>
            </a:r>
          </a:p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Any mailing from a Charity with the primary purpose being a request for donations. </a:t>
            </a:r>
          </a:p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Any new mailing which was necessitated by a brand’s current media channel (for example Cinema, In-Store, Out of Home) being unable to provide the reach required due to Covid-19. </a:t>
            </a:r>
          </a:p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Any mailing from a magazine publisher or newspaper promoting direct to home subscriptions. </a:t>
            </a:r>
          </a:p>
          <a:p>
            <a:pPr>
              <a:spcAft>
                <a:spcPts val="400"/>
              </a:spcAft>
            </a:pPr>
            <a:endParaRPr lang="en-GB" sz="13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B67EE5-F8DB-4506-ADDA-C480082008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7404" y="2013994"/>
            <a:ext cx="5504995" cy="4059303"/>
          </a:xfrm>
        </p:spPr>
        <p:txBody>
          <a:bodyPr/>
          <a:lstStyle/>
          <a:p>
            <a:pPr marL="358775" lvl="0" indent="-358775">
              <a:spcAft>
                <a:spcPts val="400"/>
              </a:spcAft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§"/>
            </a:pPr>
            <a:r>
              <a:rPr lang="en-US" sz="1300" dirty="0"/>
              <a:t>Any mailing from a brand in the Travel and Tourism sector to promote purchase/products. </a:t>
            </a:r>
          </a:p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Any mailing from a brand in the ‘away from home’ Entertainment sector to promote future/rescheduled activity. For example, Cinema, Theatre, Festivals and Restaurants. </a:t>
            </a:r>
          </a:p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Any mailing from a brand to vulnerable customers to support their physical or mental wellbeing. </a:t>
            </a:r>
          </a:p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Any new mailing from a brand to reassure and thank consumers/customers in-light of the impact of Covid-19 as the mailers primary purpose. </a:t>
            </a:r>
          </a:p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Any new mailing from a brand promoting additional product benefits where the original product is unable to be fully utilised due to Covid-19. For example, 3 free months in car breakdown cover or cash back from vehicle insurers to recognise under use of insurance premium. </a:t>
            </a:r>
          </a:p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300" dirty="0"/>
              <a:t>Any new mailing from any company to its client base promoting safety on-line with respect to preventing fraud as part of a Covid-related ‘care/service’ message to current customers.</a:t>
            </a:r>
          </a:p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300" dirty="0"/>
              <a:t>Any mailing adding a new stage in an established customer journey with the primary purpose of promoting the advertiser’s products or services. </a:t>
            </a:r>
          </a:p>
          <a:p>
            <a:pPr marL="358775" indent="-358775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US" sz="1300" dirty="0"/>
          </a:p>
          <a:p>
            <a:pPr marL="173038" indent="-173038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US" sz="1300" dirty="0"/>
          </a:p>
          <a:p>
            <a:pPr>
              <a:spcAft>
                <a:spcPts val="400"/>
              </a:spcAft>
            </a:pPr>
            <a:endParaRPr lang="en-GB" sz="1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81001-D3C4-473E-B345-3BE8E3AEBFEC}"/>
              </a:ext>
            </a:extLst>
          </p:cNvPr>
          <p:cNvSpPr txBox="1"/>
          <p:nvPr/>
        </p:nvSpPr>
        <p:spPr>
          <a:xfrm>
            <a:off x="136189" y="6533789"/>
            <a:ext cx="1132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/>
              <a:t>*</a:t>
            </a:r>
            <a:r>
              <a:rPr lang="en-US" sz="1050" dirty="0"/>
              <a:t>Eligibility will be updated from 25 September 2020 and applications will not be accepted before this date.</a:t>
            </a:r>
          </a:p>
        </p:txBody>
      </p:sp>
    </p:spTree>
    <p:extLst>
      <p:ext uri="{BB962C8B-B14F-4D97-AF65-F5344CB8AC3E}">
        <p14:creationId xmlns:p14="http://schemas.microsoft.com/office/powerpoint/2010/main" val="1963413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2EDAC5-C2D9-47B6-8F3F-0588D00A87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42A363-F883-4B3B-9F82-541DDEDC2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124ED7-0410-459E-812F-903777717C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ABB3B7-FC0B-422E-BA4C-62F3D233F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E9C19-7270-42AA-87C3-2EAAE729CB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6550" y="6443663"/>
            <a:ext cx="425450" cy="179387"/>
          </a:xfrm>
          <a:prstGeom prst="rect">
            <a:avLst/>
          </a:prstGeom>
        </p:spPr>
        <p:txBody>
          <a:bodyPr/>
          <a:lstStyle/>
          <a:p>
            <a:fld id="{887360FE-02F5-4392-9C12-7D03F05745BB}" type="slidenum">
              <a:rPr lang="en-GB" sz="1200" smtClean="0"/>
              <a:pPr/>
              <a:t>52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3043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FEF6AB1-6708-4B0D-A578-5DA0EAFD203B}"/>
              </a:ext>
            </a:extLst>
          </p:cNvPr>
          <p:cNvSpPr/>
          <p:nvPr/>
        </p:nvSpPr>
        <p:spPr>
          <a:xfrm>
            <a:off x="9556009" y="2516574"/>
            <a:ext cx="2115031" cy="364115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Retailers were increasingly restricted on next day deliver around the Black Friday period mainly due to operational reasons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4B910D-13D8-4EB5-BE17-2C840341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OF THE HEADLINES FROM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31CA5-BD7C-426E-AF6B-C20F668D4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90299"/>
            <a:ext cx="425976" cy="179579"/>
          </a:xfrm>
        </p:spPr>
        <p:txBody>
          <a:bodyPr/>
          <a:lstStyle/>
          <a:p>
            <a:fld id="{887360FE-02F5-4392-9C12-7D03F05745B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945199-5203-40A9-B3B2-4F0E15CF5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97953A-A4DF-442D-ABF9-6F8D046D0B11}"/>
              </a:ext>
            </a:extLst>
          </p:cNvPr>
          <p:cNvSpPr/>
          <p:nvPr/>
        </p:nvSpPr>
        <p:spPr>
          <a:xfrm>
            <a:off x="466949" y="1797016"/>
            <a:ext cx="2115031" cy="649434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SALES UP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3B6BF-D4F7-40F3-ABDF-D1F6A0B258B4}"/>
              </a:ext>
            </a:extLst>
          </p:cNvPr>
          <p:cNvSpPr/>
          <p:nvPr/>
        </p:nvSpPr>
        <p:spPr>
          <a:xfrm>
            <a:off x="2739214" y="1797016"/>
            <a:ext cx="2115031" cy="64943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SPENDING SPREAD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1FAC24-DE85-451B-A96F-307C570773BC}"/>
              </a:ext>
            </a:extLst>
          </p:cNvPr>
          <p:cNvSpPr/>
          <p:nvPr/>
        </p:nvSpPr>
        <p:spPr>
          <a:xfrm>
            <a:off x="5011479" y="1797016"/>
            <a:ext cx="2115031" cy="64943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GREEN CREDS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28FB9D-B4CE-4E55-BBC6-F0DFFAE184FE}"/>
              </a:ext>
            </a:extLst>
          </p:cNvPr>
          <p:cNvSpPr/>
          <p:nvPr/>
        </p:nvSpPr>
        <p:spPr>
          <a:xfrm>
            <a:off x="7283744" y="1797016"/>
            <a:ext cx="2115031" cy="649434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DISCOUNT CODES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117995-60E6-4BDF-B0B2-62ACD9451529}"/>
              </a:ext>
            </a:extLst>
          </p:cNvPr>
          <p:cNvSpPr/>
          <p:nvPr/>
        </p:nvSpPr>
        <p:spPr>
          <a:xfrm>
            <a:off x="9556009" y="1797016"/>
            <a:ext cx="2115031" cy="649434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NEXT DAY DELIVERY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77F47-D59D-4C50-93DE-63CEFA4D1777}"/>
              </a:ext>
            </a:extLst>
          </p:cNvPr>
          <p:cNvSpPr/>
          <p:nvPr/>
        </p:nvSpPr>
        <p:spPr>
          <a:xfrm>
            <a:off x="466949" y="2516574"/>
            <a:ext cx="2115031" cy="36411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Despite the run up to Christmas being poor for the retail industry, online sales during the 8 days of Black Friday ‘week’ were surprisingly good – up 11.7% on 2017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6FF2EC-E4C8-4B8E-9FBE-9C697BE4E262}"/>
              </a:ext>
            </a:extLst>
          </p:cNvPr>
          <p:cNvSpPr/>
          <p:nvPr/>
        </p:nvSpPr>
        <p:spPr>
          <a:xfrm>
            <a:off x="2739214" y="2516574"/>
            <a:ext cx="2115031" cy="364115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Spending is spread across the week and didn’t change much from 2018.  Black Friday had a 20% share during the week whilst Tuesday had the lowest share at 8.9%.  Campaigns obviously build over the week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8FF5F2-68C0-40FE-9BF6-C026618352B7}"/>
              </a:ext>
            </a:extLst>
          </p:cNvPr>
          <p:cNvSpPr/>
          <p:nvPr/>
        </p:nvSpPr>
        <p:spPr>
          <a:xfrm>
            <a:off x="5011479" y="2516574"/>
            <a:ext cx="2115031" cy="364115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Retailers were pushing their green credentials with 58 out of 300 who were tracked were doing so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26A2F1-F87E-4EE1-886A-F80B20D19C2D}"/>
              </a:ext>
            </a:extLst>
          </p:cNvPr>
          <p:cNvSpPr/>
          <p:nvPr/>
        </p:nvSpPr>
        <p:spPr>
          <a:xfrm>
            <a:off x="7283744" y="2516574"/>
            <a:ext cx="2115031" cy="36411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Discount codes were popular, with Magento research showing that discount codes were one of the three main purchasing reasons along with free returns and free delivery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68DD8B-491B-42D4-A05E-A44B4F610534}"/>
              </a:ext>
            </a:extLst>
          </p:cNvPr>
          <p:cNvSpPr txBox="1"/>
          <p:nvPr/>
        </p:nvSpPr>
        <p:spPr>
          <a:xfrm>
            <a:off x="421953" y="6603410"/>
            <a:ext cx="1382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IMRG, 2019</a:t>
            </a:r>
          </a:p>
        </p:txBody>
      </p:sp>
    </p:spTree>
    <p:extLst>
      <p:ext uri="{BB962C8B-B14F-4D97-AF65-F5344CB8AC3E}">
        <p14:creationId xmlns:p14="http://schemas.microsoft.com/office/powerpoint/2010/main" val="17313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A6DA27-391E-4344-B234-05DA8BA5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of the brand headlines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675EB2-7C26-45C9-BDAF-F2B47CC13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B94AE3-8B70-49FA-91E3-5DB328DBE3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54B01E-32AE-4419-8F77-82AED04E38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8418" y="4442400"/>
            <a:ext cx="1824376" cy="1573200"/>
          </a:xfrm>
        </p:spPr>
        <p:txBody>
          <a:bodyPr/>
          <a:lstStyle/>
          <a:p>
            <a:r>
              <a:rPr lang="en-GB" dirty="0"/>
              <a:t>Visits to department stores and their sites fell but specialist retailers like toys and sports grew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24E93E-5577-4AC7-9CFA-2C16AEA11E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Echo dot and Firesticks were the most popular products on Amazon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052EAFC-9B86-4893-A615-C43F1E35A5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Black Friday sales on Barclaycard were up 7.2% and 6.9% on Cyber Monday</a:t>
            </a:r>
          </a:p>
        </p:txBody>
      </p:sp>
      <p:pic>
        <p:nvPicPr>
          <p:cNvPr id="1026" name="Picture 2" descr="debenhams-logo - teissAmsterdam2020">
            <a:extLst>
              <a:ext uri="{FF2B5EF4-FFF2-40B4-BE49-F238E27FC236}">
                <a16:creationId xmlns:a16="http://schemas.microsoft.com/office/drawing/2014/main" id="{0EB29AB2-B96B-46E5-B8B3-2B5E521D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6" y="2822666"/>
            <a:ext cx="1669227" cy="7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 Logo | The most famous brands and company logos in the world">
            <a:extLst>
              <a:ext uri="{FF2B5EF4-FFF2-40B4-BE49-F238E27FC236}">
                <a16:creationId xmlns:a16="http://schemas.microsoft.com/office/drawing/2014/main" id="{E6E2DD10-CC94-440A-9540-5B273B6E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75" y="2861210"/>
            <a:ext cx="1361581" cy="7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C0F0AF1-17B9-4178-AC30-F4A08A3BE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Amazon had more than twice the visits than any other retailer.  Asos and Etsy grew the most in percentage terms</a:t>
            </a:r>
          </a:p>
        </p:txBody>
      </p:sp>
      <p:pic>
        <p:nvPicPr>
          <p:cNvPr id="1034" name="Picture 10" descr="Alexa Icon #228345 - Free Icons Library">
            <a:extLst>
              <a:ext uri="{FF2B5EF4-FFF2-40B4-BE49-F238E27FC236}">
                <a16:creationId xmlns:a16="http://schemas.microsoft.com/office/drawing/2014/main" id="{44CC4213-522D-4ABB-91D3-FBD21C7BC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70" y="1768227"/>
            <a:ext cx="2789111" cy="27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E1EACE-6759-4046-91AE-D8AE5A4D7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Big brands fought back to win direct sales from general retailers,  The top 4 direct retailers were Apple, Adidas, Lenovo and Lego</a:t>
            </a:r>
          </a:p>
        </p:txBody>
      </p:sp>
      <p:pic>
        <p:nvPicPr>
          <p:cNvPr id="1042" name="Picture 18" descr="Apple logo | Logok">
            <a:extLst>
              <a:ext uri="{FF2B5EF4-FFF2-40B4-BE49-F238E27FC236}">
                <a16:creationId xmlns:a16="http://schemas.microsoft.com/office/drawing/2014/main" id="{878203C7-3A02-42BC-98D4-FDFED185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56" y="2182311"/>
            <a:ext cx="2275064" cy="17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arclaycard | Case Studies | cda">
            <a:extLst>
              <a:ext uri="{FF2B5EF4-FFF2-40B4-BE49-F238E27FC236}">
                <a16:creationId xmlns:a16="http://schemas.microsoft.com/office/drawing/2014/main" id="{5574EB02-09A4-43C1-BC7F-8AB00A94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505" y="2676780"/>
            <a:ext cx="1929697" cy="9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081FEC8-4BA1-4065-84BE-B228B621BFD2}"/>
              </a:ext>
            </a:extLst>
          </p:cNvPr>
          <p:cNvSpPr txBox="1"/>
          <p:nvPr/>
        </p:nvSpPr>
        <p:spPr>
          <a:xfrm>
            <a:off x="421953" y="6603410"/>
            <a:ext cx="2486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Hitwise and The Guardian 2019</a:t>
            </a:r>
          </a:p>
        </p:txBody>
      </p:sp>
    </p:spTree>
    <p:extLst>
      <p:ext uri="{BB962C8B-B14F-4D97-AF65-F5344CB8AC3E}">
        <p14:creationId xmlns:p14="http://schemas.microsoft.com/office/powerpoint/2010/main" val="97178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Placeholder 14">
            <a:extLst>
              <a:ext uri="{FF2B5EF4-FFF2-40B4-BE49-F238E27FC236}">
                <a16:creationId xmlns:a16="http://schemas.microsoft.com/office/drawing/2014/main" id="{2824A5FE-6523-431C-9709-E225206E15BC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706596314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5EE35045-AC3B-47AE-A88D-A8515AD8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age group was buying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81937-B31C-4377-B49F-A6657702F6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404918-B6C4-4AAB-8F98-694FDA70E8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Younger age groups were more likely to buy on black Friday and cyber monday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9BA6F2-B571-42C3-B19E-9A500F6DC351}"/>
              </a:ext>
            </a:extLst>
          </p:cNvPr>
          <p:cNvSpPr txBox="1"/>
          <p:nvPr/>
        </p:nvSpPr>
        <p:spPr>
          <a:xfrm>
            <a:off x="455613" y="6603239"/>
            <a:ext cx="2882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TGI Q4 2019 July 2018 to June 2019</a:t>
            </a:r>
          </a:p>
        </p:txBody>
      </p:sp>
    </p:spTree>
    <p:extLst>
      <p:ext uri="{BB962C8B-B14F-4D97-AF65-F5344CB8AC3E}">
        <p14:creationId xmlns:p14="http://schemas.microsoft.com/office/powerpoint/2010/main" val="357478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D40FD156-2EFD-4B4E-A4CC-DE12970B65BC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685977887"/>
              </p:ext>
            </p:extLst>
          </p:nvPr>
        </p:nvGraphicFramePr>
        <p:xfrm>
          <a:off x="455613" y="1800225"/>
          <a:ext cx="11187112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1174BAF-E143-411B-8586-4A707E17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income group was buying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DB031-D508-43AA-838C-230B8AF8E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13A84-88EE-4484-B9E5-B8F8FE32E3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Those who are more affluent were more likely to buy on black Friday and cyber monday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9C197-4E86-4D93-9200-CDD211192008}"/>
              </a:ext>
            </a:extLst>
          </p:cNvPr>
          <p:cNvSpPr txBox="1"/>
          <p:nvPr/>
        </p:nvSpPr>
        <p:spPr>
          <a:xfrm>
            <a:off x="455613" y="6603239"/>
            <a:ext cx="2882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TGI Q4 2019 July 2018 to June 2019</a:t>
            </a:r>
          </a:p>
        </p:txBody>
      </p:sp>
    </p:spTree>
    <p:extLst>
      <p:ext uri="{BB962C8B-B14F-4D97-AF65-F5344CB8AC3E}">
        <p14:creationId xmlns:p14="http://schemas.microsoft.com/office/powerpoint/2010/main" val="2969761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oyal Mail MarketReach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E20C18"/>
      </a:accent1>
      <a:accent2>
        <a:srgbClr val="1BACE4"/>
      </a:accent2>
      <a:accent3>
        <a:srgbClr val="EF7E05"/>
      </a:accent3>
      <a:accent4>
        <a:srgbClr val="95C121"/>
      </a:accent4>
      <a:accent5>
        <a:srgbClr val="82CBD4"/>
      </a:accent5>
      <a:accent6>
        <a:srgbClr val="FDC304"/>
      </a:accent6>
      <a:hlink>
        <a:srgbClr val="000000"/>
      </a:hlink>
      <a:folHlink>
        <a:srgbClr val="000000"/>
      </a:folHlink>
    </a:clrScheme>
    <a:fontScheme name="Royal Mail MarketReach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3AB7216CB9848B20B70A05E3B86B3" ma:contentTypeVersion="13" ma:contentTypeDescription="Create a new document." ma:contentTypeScope="" ma:versionID="bfacb37c80b7d70387ae54e4f950ef6e">
  <xsd:schema xmlns:xsd="http://www.w3.org/2001/XMLSchema" xmlns:xs="http://www.w3.org/2001/XMLSchema" xmlns:p="http://schemas.microsoft.com/office/2006/metadata/properties" xmlns:ns3="e8ce8bde-6b62-4d0b-8cf7-b1c13e854e30" xmlns:ns4="a1c15241-43bb-47ac-b3b5-0654ec2bbdbc" targetNamespace="http://schemas.microsoft.com/office/2006/metadata/properties" ma:root="true" ma:fieldsID="5c702557b791b22c709ee3cb5df14213" ns3:_="" ns4:_="">
    <xsd:import namespace="e8ce8bde-6b62-4d0b-8cf7-b1c13e854e30"/>
    <xsd:import namespace="a1c15241-43bb-47ac-b3b5-0654ec2bbd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8bde-6b62-4d0b-8cf7-b1c13e854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15241-43bb-47ac-b3b5-0654ec2bb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6EDB4C-E44B-4B2E-AFB4-5413A846F77D}">
  <ds:schemaRefs>
    <ds:schemaRef ds:uri="http://purl.org/dc/terms/"/>
    <ds:schemaRef ds:uri="http://schemas.openxmlformats.org/package/2006/metadata/core-properties"/>
    <ds:schemaRef ds:uri="e8ce8bde-6b62-4d0b-8cf7-b1c13e854e3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1c15241-43bb-47ac-b3b5-0654ec2bbdb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ACE1F13-B85C-43E2-85ED-CD96F8CEEB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5EC8C2-F083-48F5-BE31-5A2938B095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e8bde-6b62-4d0b-8cf7-b1c13e854e30"/>
    <ds:schemaRef ds:uri="a1c15241-43bb-47ac-b3b5-0654ec2bb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2731</Words>
  <Application>Microsoft Office PowerPoint</Application>
  <PresentationFormat>Widescreen</PresentationFormat>
  <Paragraphs>252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Impact</vt:lpstr>
      <vt:lpstr>Wingdings</vt:lpstr>
      <vt:lpstr>Office Theme</vt:lpstr>
      <vt:lpstr>Royal mail group seasonal incentives</vt:lpstr>
      <vt:lpstr>contents</vt:lpstr>
      <vt:lpstr>PowerPoint Presentation</vt:lpstr>
      <vt:lpstr>There is some cynicism about Black Friday</vt:lpstr>
      <vt:lpstr>People have a shopping repertoire </vt:lpstr>
      <vt:lpstr>SOME OF THE HEADLINES FROM 2019</vt:lpstr>
      <vt:lpstr>Some of the brand headlines</vt:lpstr>
      <vt:lpstr>Which age group was buying</vt:lpstr>
      <vt:lpstr>Which income group was buying</vt:lpstr>
      <vt:lpstr>Which mosaic groups were buying most</vt:lpstr>
      <vt:lpstr>Christmas shopping starts in November</vt:lpstr>
      <vt:lpstr>PowerPoint Presentation</vt:lpstr>
      <vt:lpstr>PowerPoint Presentation</vt:lpstr>
      <vt:lpstr>During black Friday/cyber monday</vt:lpstr>
      <vt:lpstr>Mail order / online retailer</vt:lpstr>
      <vt:lpstr>Mail order / online retailer</vt:lpstr>
      <vt:lpstr>Social grades receiving mail at this time</vt:lpstr>
      <vt:lpstr>Mail lifespan</vt:lpstr>
      <vt:lpstr>PowerPoint Presentation</vt:lpstr>
      <vt:lpstr>During black Friday/cyber monday</vt:lpstr>
      <vt:lpstr>HIGH STREET RETAIL</vt:lpstr>
      <vt:lpstr>High street retail</vt:lpstr>
      <vt:lpstr>Social grades receiving mail at this time</vt:lpstr>
      <vt:lpstr>Mail lifespan</vt:lpstr>
      <vt:lpstr>PowerPoint Presentation</vt:lpstr>
      <vt:lpstr>During black Friday/cyber monday</vt:lpstr>
      <vt:lpstr>supermarket retailers</vt:lpstr>
      <vt:lpstr>supermarket retailers</vt:lpstr>
      <vt:lpstr>Social grades receiving mail at this time</vt:lpstr>
      <vt:lpstr>Mail lifespan</vt:lpstr>
      <vt:lpstr>PowerPoint Presentation</vt:lpstr>
      <vt:lpstr>During black Friday/cyber monday</vt:lpstr>
      <vt:lpstr>Quadplay sector</vt:lpstr>
      <vt:lpstr>Quadplay sector</vt:lpstr>
      <vt:lpstr>Social grades receiving mail at this time</vt:lpstr>
      <vt:lpstr>Mail lifespan</vt:lpstr>
      <vt:lpstr>PowerPoint Presentation</vt:lpstr>
      <vt:lpstr>During black Friday/cyber monday</vt:lpstr>
      <vt:lpstr>Travel &amp; tourism sector</vt:lpstr>
      <vt:lpstr>Travel &amp; tourism sector</vt:lpstr>
      <vt:lpstr>Social grades receiving mail at this time</vt:lpstr>
      <vt:lpstr>Mail lifespan</vt:lpstr>
      <vt:lpstr>PowerPoint Presentation</vt:lpstr>
      <vt:lpstr>During black Friday/cyber monday</vt:lpstr>
      <vt:lpstr>Financial services sector</vt:lpstr>
      <vt:lpstr>Travel &amp; tourism sector</vt:lpstr>
      <vt:lpstr>Social grades receiving mail at this time</vt:lpstr>
      <vt:lpstr>Mail lifespan</vt:lpstr>
      <vt:lpstr>PowerPoint Presentation</vt:lpstr>
      <vt:lpstr>Incentives for Black Friday and Christmas</vt:lpstr>
      <vt:lpstr>ELIGiBILITY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2018-10-03T11:19:32Z</dcterms:created>
  <dcterms:modified xsi:type="dcterms:W3CDTF">2020-09-02T13:49:37Z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0x010100DD93AB7216CB9848B20B70A05E3B86B3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iteId">
    <vt:lpwstr>7a082108-90dd-41ac-be41-9b8feabee2da</vt:lpwstr>
  </property>
  <property fmtid="{D5CDD505-2E9C-101B-9397-08002B2CF9AE}" pid="5" name="MSIP_Label_980f36f3-41a5-4f45-a6a2-e224f336accd_Owner">
    <vt:lpwstr>shaun.roberts@royalmail.com</vt:lpwstr>
  </property>
  <property fmtid="{D5CDD505-2E9C-101B-9397-08002B2CF9AE}" pid="6" name="MSIP_Label_980f36f3-41a5-4f45-a6a2-e224f336accd_SetDate">
    <vt:lpwstr>2019-08-15T10:18:20.3010844Z</vt:lpwstr>
  </property>
  <property fmtid="{D5CDD505-2E9C-101B-9397-08002B2CF9AE}" pid="7" name="MSIP_Label_980f36f3-41a5-4f45-a6a2-e224f336accd_Name">
    <vt:lpwstr>Internal</vt:lpwstr>
  </property>
  <property fmtid="{D5CDD505-2E9C-101B-9397-08002B2CF9AE}" pid="8" name="MSIP_Label_980f36f3-41a5-4f45-a6a2-e224f336accd_Application">
    <vt:lpwstr>Microsoft Azure Information Protection</vt:lpwstr>
  </property>
  <property fmtid="{D5CDD505-2E9C-101B-9397-08002B2CF9AE}" pid="9" name="MSIP_Label_980f36f3-41a5-4f45-a6a2-e224f336accd_Extended_MSFT_Method">
    <vt:lpwstr>Automatic</vt:lpwstr>
  </property>
  <property fmtid="{D5CDD505-2E9C-101B-9397-08002B2CF9AE}" pid="10" name="Sensitivity">
    <vt:lpwstr>Internal</vt:lpwstr>
  </property>
</Properties>
</file>