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9"/>
  </p:notesMasterIdLst>
  <p:handoutMasterIdLst>
    <p:handoutMasterId r:id="rId20"/>
  </p:handoutMasterIdLst>
  <p:sldIdLst>
    <p:sldId id="2745" r:id="rId5"/>
    <p:sldId id="1677" r:id="rId6"/>
    <p:sldId id="2747" r:id="rId7"/>
    <p:sldId id="2748" r:id="rId8"/>
    <p:sldId id="2737" r:id="rId9"/>
    <p:sldId id="2736" r:id="rId10"/>
    <p:sldId id="2738" r:id="rId11"/>
    <p:sldId id="2739" r:id="rId12"/>
    <p:sldId id="2740" r:id="rId13"/>
    <p:sldId id="2741" r:id="rId14"/>
    <p:sldId id="2742" r:id="rId15"/>
    <p:sldId id="572" r:id="rId16"/>
    <p:sldId id="2746" r:id="rId17"/>
    <p:sldId id="2744"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21"/>
    <a:srgbClr val="000000"/>
    <a:srgbClr val="FDC304"/>
    <a:srgbClr val="82CBD4"/>
    <a:srgbClr val="EF7E05"/>
    <a:srgbClr val="1BACE4"/>
    <a:srgbClr val="E6E6E6"/>
    <a:srgbClr val="1D1E1C"/>
    <a:srgbClr val="E20C18"/>
    <a:srgbClr val="FAA8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6357" autoAdjust="0"/>
  </p:normalViewPr>
  <p:slideViewPr>
    <p:cSldViewPr snapToGrid="0">
      <p:cViewPr varScale="1">
        <p:scale>
          <a:sx n="67" d="100"/>
          <a:sy n="67" d="100"/>
        </p:scale>
        <p:origin x="676" y="4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DCB-4223-9EE0-9DCDC0E4FC0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DCB-4223-9EE0-9DCDC0E4FC09}"/>
              </c:ext>
            </c:extLst>
          </c:dPt>
          <c:cat>
            <c:strRef>
              <c:f>Sheet1!$A$2:$A$3</c:f>
              <c:strCache>
                <c:ptCount val="2"/>
                <c:pt idx="0">
                  <c:v>1st Qtr</c:v>
                </c:pt>
                <c:pt idx="1">
                  <c:v>2nd Qtr</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BDCB-4223-9EE0-9DCDC0E4FC09}"/>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7BF3-47DA-8ED9-AE45B58F953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7BF3-47DA-8ED9-AE45B58F953D}"/>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7BF3-47DA-8ED9-AE45B58F953D}"/>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E5D-447E-A85D-1B17F94B37FE}"/>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E5D-447E-A85D-1B17F94B37FE}"/>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BE5D-447E-A85D-1B17F94B37FE}"/>
            </c:ext>
          </c:extLst>
        </c:ser>
        <c:dLbls>
          <c:showLegendKey val="0"/>
          <c:showVal val="0"/>
          <c:showCatName val="0"/>
          <c:showSerName val="0"/>
          <c:showPercent val="0"/>
          <c:showBubbleSize val="0"/>
          <c:showLeaderLines val="1"/>
        </c:dLbls>
        <c:firstSliceAng val="45"/>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Last 12 months</c:v>
                </c:pt>
                <c:pt idx="1">
                  <c:v>Baseline</c:v>
                </c:pt>
              </c:strCache>
            </c:strRef>
          </c:cat>
          <c:val>
            <c:numRef>
              <c:f>Sheet1!$B$2:$B$3</c:f>
              <c:numCache>
                <c:formatCode>#,##0</c:formatCode>
                <c:ptCount val="2"/>
                <c:pt idx="0">
                  <c:v>3000000</c:v>
                </c:pt>
                <c:pt idx="1">
                  <c:v>3000000</c:v>
                </c:pt>
              </c:numCache>
            </c:numRef>
          </c:val>
          <c:extLst>
            <c:ext xmlns:c16="http://schemas.microsoft.com/office/drawing/2014/chart" uri="{C3380CC4-5D6E-409C-BE32-E72D297353CC}">
              <c16:uniqueId val="{00000000-51B8-4039-9EE2-E6E5AA970B6D}"/>
            </c:ext>
          </c:extLst>
        </c:ser>
        <c:dLbls>
          <c:showLegendKey val="0"/>
          <c:showVal val="0"/>
          <c:showCatName val="0"/>
          <c:showSerName val="0"/>
          <c:showPercent val="0"/>
          <c:showBubbleSize val="0"/>
        </c:dLbls>
        <c:gapWidth val="219"/>
        <c:overlap val="-27"/>
        <c:axId val="918543720"/>
        <c:axId val="918546344"/>
      </c:barChart>
      <c:catAx>
        <c:axId val="918543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8546344"/>
        <c:crosses val="autoZero"/>
        <c:auto val="1"/>
        <c:lblAlgn val="ctr"/>
        <c:lblOffset val="100"/>
        <c:noMultiLvlLbl val="0"/>
      </c:catAx>
      <c:valAx>
        <c:axId val="918546344"/>
        <c:scaling>
          <c:orientation val="minMax"/>
        </c:scaling>
        <c:delete val="1"/>
        <c:axPos val="l"/>
        <c:numFmt formatCode="#,##0" sourceLinked="1"/>
        <c:majorTickMark val="none"/>
        <c:minorTickMark val="none"/>
        <c:tickLblPos val="nextTo"/>
        <c:crossAx val="9185437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A146-4CEA-9958-6487E5E0AFCD}"/>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146-4CEA-9958-6487E5E0AFCD}"/>
              </c:ext>
            </c:extLst>
          </c:dPt>
          <c:cat>
            <c:strRef>
              <c:f>Sheet1!$A$2:$A$3</c:f>
              <c:strCache>
                <c:ptCount val="2"/>
                <c:pt idx="0">
                  <c:v>1st Qtr</c:v>
                </c:pt>
                <c:pt idx="1">
                  <c:v>2nd Qtr</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4-A146-4CEA-9958-6487E5E0AFCD}"/>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A019-489E-AEF7-46A72C4D71AB}"/>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A019-489E-AEF7-46A72C4D71AB}"/>
              </c:ext>
            </c:extLst>
          </c:dPt>
          <c:cat>
            <c:strRef>
              <c:f>Sheet1!$A$2:$A$3</c:f>
              <c:strCache>
                <c:ptCount val="2"/>
                <c:pt idx="0">
                  <c:v>1st Qtr</c:v>
                </c:pt>
                <c:pt idx="1">
                  <c:v>2nd Qtr</c:v>
                </c:pt>
              </c:strCache>
            </c:strRef>
          </c:cat>
          <c:val>
            <c:numRef>
              <c:f>Sheet1!$B$2:$B$3</c:f>
              <c:numCache>
                <c:formatCode>0%</c:formatCode>
                <c:ptCount val="2"/>
                <c:pt idx="0">
                  <c:v>0.47</c:v>
                </c:pt>
                <c:pt idx="1">
                  <c:v>0.53</c:v>
                </c:pt>
              </c:numCache>
            </c:numRef>
          </c:val>
          <c:extLst>
            <c:ext xmlns:c16="http://schemas.microsoft.com/office/drawing/2014/chart" uri="{C3380CC4-5D6E-409C-BE32-E72D297353CC}">
              <c16:uniqueId val="{00000004-A019-489E-AEF7-46A72C4D71AB}"/>
            </c:ext>
          </c:extLst>
        </c:ser>
        <c:dLbls>
          <c:showLegendKey val="0"/>
          <c:showVal val="0"/>
          <c:showCatName val="0"/>
          <c:showSerName val="0"/>
          <c:showPercent val="0"/>
          <c:showBubbleSize val="0"/>
          <c:showLeaderLines val="1"/>
        </c:dLbls>
        <c:firstSliceAng val="6"/>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F653-4037-85A6-EAA69E28767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F653-4037-85A6-EAA69E287670}"/>
              </c:ext>
            </c:extLst>
          </c:dPt>
          <c:cat>
            <c:strRef>
              <c:f>Sheet1!$A$2:$A$3</c:f>
              <c:strCache>
                <c:ptCount val="2"/>
                <c:pt idx="0">
                  <c:v>1st Qtr</c:v>
                </c:pt>
                <c:pt idx="1">
                  <c:v>2nd Qtr</c:v>
                </c:pt>
              </c:strCache>
            </c:strRef>
          </c:cat>
          <c:val>
            <c:numRef>
              <c:f>Sheet1!$B$2:$B$3</c:f>
              <c:numCache>
                <c:formatCode>0%</c:formatCode>
                <c:ptCount val="2"/>
                <c:pt idx="0">
                  <c:v>0.33</c:v>
                </c:pt>
                <c:pt idx="1">
                  <c:v>0.67</c:v>
                </c:pt>
              </c:numCache>
            </c:numRef>
          </c:val>
          <c:extLst>
            <c:ext xmlns:c16="http://schemas.microsoft.com/office/drawing/2014/chart" uri="{C3380CC4-5D6E-409C-BE32-E72D297353CC}">
              <c16:uniqueId val="{00000004-F653-4037-85A6-EAA69E287670}"/>
            </c:ext>
          </c:extLst>
        </c:ser>
        <c:dLbls>
          <c:showLegendKey val="0"/>
          <c:showVal val="0"/>
          <c:showCatName val="0"/>
          <c:showSerName val="0"/>
          <c:showPercent val="0"/>
          <c:showBubbleSize val="0"/>
          <c:showLeaderLines val="1"/>
        </c:dLbls>
        <c:firstSliceAng val="28"/>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D0E5-43D4-9AF9-8329CD5C6CB5}"/>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D0E5-43D4-9AF9-8329CD5C6CB5}"/>
              </c:ext>
            </c:extLst>
          </c:dPt>
          <c:cat>
            <c:strRef>
              <c:f>Sheet1!$A$2:$A$3</c:f>
              <c:strCache>
                <c:ptCount val="2"/>
                <c:pt idx="0">
                  <c:v>1st Qtr</c:v>
                </c:pt>
                <c:pt idx="1">
                  <c:v>2nd Qtr</c:v>
                </c:pt>
              </c:strCache>
            </c:strRef>
          </c:cat>
          <c:val>
            <c:numRef>
              <c:f>Sheet1!$B$2:$B$3</c:f>
              <c:numCache>
                <c:formatCode>0%</c:formatCode>
                <c:ptCount val="2"/>
                <c:pt idx="0">
                  <c:v>0.23</c:v>
                </c:pt>
                <c:pt idx="1">
                  <c:v>0.77</c:v>
                </c:pt>
              </c:numCache>
            </c:numRef>
          </c:val>
          <c:extLst>
            <c:ext xmlns:c16="http://schemas.microsoft.com/office/drawing/2014/chart" uri="{C3380CC4-5D6E-409C-BE32-E72D297353CC}">
              <c16:uniqueId val="{00000004-D0E5-43D4-9AF9-8329CD5C6CB5}"/>
            </c:ext>
          </c:extLst>
        </c:ser>
        <c:dLbls>
          <c:showLegendKey val="0"/>
          <c:showVal val="0"/>
          <c:showCatName val="0"/>
          <c:showSerName val="0"/>
          <c:showPercent val="0"/>
          <c:showBubbleSize val="0"/>
          <c:showLeaderLines val="1"/>
        </c:dLbls>
        <c:firstSliceAng val="45"/>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8C7C-4541-9714-1DE253327363}"/>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8C7C-4541-9714-1DE253327363}"/>
              </c:ext>
            </c:extLst>
          </c:dPt>
          <c:cat>
            <c:strRef>
              <c:f>Sheet1!$A$2:$A$3</c:f>
              <c:strCache>
                <c:ptCount val="2"/>
                <c:pt idx="0">
                  <c:v>1st Qtr</c:v>
                </c:pt>
                <c:pt idx="1">
                  <c:v>2nd Qtr</c:v>
                </c:pt>
              </c:strCache>
            </c:strRef>
          </c:cat>
          <c:val>
            <c:numRef>
              <c:f>Sheet1!$B$2:$B$3</c:f>
              <c:numCache>
                <c:formatCode>0%</c:formatCode>
                <c:ptCount val="2"/>
                <c:pt idx="0">
                  <c:v>0.27</c:v>
                </c:pt>
                <c:pt idx="1">
                  <c:v>0.73</c:v>
                </c:pt>
              </c:numCache>
            </c:numRef>
          </c:val>
          <c:extLst>
            <c:ext xmlns:c16="http://schemas.microsoft.com/office/drawing/2014/chart" uri="{C3380CC4-5D6E-409C-BE32-E72D297353CC}">
              <c16:uniqueId val="{00000004-8C7C-4541-9714-1DE253327363}"/>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219D-48AB-AF95-7B5F114B8257}"/>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219D-48AB-AF95-7B5F114B8257}"/>
              </c:ext>
            </c:extLst>
          </c:dPt>
          <c:cat>
            <c:strRef>
              <c:f>Sheet1!$A$2:$A$3</c:f>
              <c:strCache>
                <c:ptCount val="2"/>
                <c:pt idx="0">
                  <c:v>1st Qtr</c:v>
                </c:pt>
                <c:pt idx="1">
                  <c:v>2nd Qtr</c:v>
                </c:pt>
              </c:strCache>
            </c:strRef>
          </c:cat>
          <c:val>
            <c:numRef>
              <c:f>Sheet1!$B$2:$B$3</c:f>
              <c:numCache>
                <c:formatCode>0%</c:formatCode>
                <c:ptCount val="2"/>
                <c:pt idx="0">
                  <c:v>0.26</c:v>
                </c:pt>
                <c:pt idx="1">
                  <c:v>0.74</c:v>
                </c:pt>
              </c:numCache>
            </c:numRef>
          </c:val>
          <c:extLst>
            <c:ext xmlns:c16="http://schemas.microsoft.com/office/drawing/2014/chart" uri="{C3380CC4-5D6E-409C-BE32-E72D297353CC}">
              <c16:uniqueId val="{00000004-219D-48AB-AF95-7B5F114B8257}"/>
            </c:ext>
          </c:extLst>
        </c:ser>
        <c:dLbls>
          <c:showLegendKey val="0"/>
          <c:showVal val="0"/>
          <c:showCatName val="0"/>
          <c:showSerName val="0"/>
          <c:showPercent val="0"/>
          <c:showBubbleSize val="0"/>
          <c:showLeaderLines val="1"/>
        </c:dLbls>
        <c:firstSliceAng val="39"/>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09/01/2024</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09/01/2024</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7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29.png"/><Relationship Id="rId3" Type="http://schemas.openxmlformats.org/officeDocument/2006/relationships/tags" Target="../tags/tag30.xml"/><Relationship Id="rId7" Type="http://schemas.openxmlformats.org/officeDocument/2006/relationships/slideLayout" Target="../slideLayouts/slideLayout9.xml"/><Relationship Id="rId12" Type="http://schemas.openxmlformats.org/officeDocument/2006/relationships/image" Target="../media/image28.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27.png"/><Relationship Id="rId5" Type="http://schemas.openxmlformats.org/officeDocument/2006/relationships/tags" Target="../tags/tag32.xml"/><Relationship Id="rId15" Type="http://schemas.openxmlformats.org/officeDocument/2006/relationships/hyperlink" Target="https://www.royalmail.com/business/marketing/mail/generic-incentive/aci-growth-2023" TargetMode="External"/><Relationship Id="rId10" Type="http://schemas.openxmlformats.org/officeDocument/2006/relationships/image" Target="../media/image26.svg"/><Relationship Id="rId4" Type="http://schemas.openxmlformats.org/officeDocument/2006/relationships/tags" Target="../tags/tag31.xml"/><Relationship Id="rId9" Type="http://schemas.openxmlformats.org/officeDocument/2006/relationships/image" Target="../media/image25.png"/><Relationship Id="rId14" Type="http://schemas.openxmlformats.org/officeDocument/2006/relationships/image" Target="../media/image30.svg"/></Relationships>
</file>

<file path=ppt/slides/_rels/slide1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3" Type="http://schemas.openxmlformats.org/officeDocument/2006/relationships/tags" Target="../tags/tag36.xml"/><Relationship Id="rId21" Type="http://schemas.openxmlformats.org/officeDocument/2006/relationships/tags" Target="../tags/tag54.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slideLayout" Target="../slideLayouts/slideLayout7.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9.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chart" Target="../charts/chart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7.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9.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6" Type="http://schemas.openxmlformats.org/officeDocument/2006/relationships/hyperlink" Target="http://www.royalmailwholesale.com/" TargetMode="Externa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19.sv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4660-F6EB-4B88-86D7-471091671AAF}"/>
              </a:ext>
            </a:extLst>
          </p:cNvPr>
          <p:cNvSpPr>
            <a:spLocks noGrp="1"/>
          </p:cNvSpPr>
          <p:nvPr>
            <p:ph type="title"/>
          </p:nvPr>
        </p:nvSpPr>
        <p:spPr/>
        <p:txBody>
          <a:bodyPr/>
          <a:lstStyle/>
          <a:p>
            <a:r>
              <a:rPr lang="en-GB" dirty="0"/>
              <a:t>ADVERTISING MAIL</a:t>
            </a:r>
            <a:br>
              <a:rPr lang="en-GB" dirty="0"/>
            </a:br>
            <a:r>
              <a:rPr lang="en-GB" dirty="0"/>
              <a:t>INCENTIVE FOR GROWTH</a:t>
            </a:r>
          </a:p>
        </p:txBody>
      </p:sp>
      <p:sp>
        <p:nvSpPr>
          <p:cNvPr id="3" name="Subtitle 2">
            <a:extLst>
              <a:ext uri="{FF2B5EF4-FFF2-40B4-BE49-F238E27FC236}">
                <a16:creationId xmlns:a16="http://schemas.microsoft.com/office/drawing/2014/main" id="{0E7B9FA3-C0EE-4D5C-B861-618D26C4F707}"/>
              </a:ext>
            </a:extLst>
          </p:cNvPr>
          <p:cNvSpPr>
            <a:spLocks noGrp="1"/>
          </p:cNvSpPr>
          <p:nvPr>
            <p:ph type="subTitle" idx="1"/>
          </p:nvPr>
        </p:nvSpPr>
        <p:spPr/>
        <p:txBody>
          <a:bodyPr/>
          <a:lstStyle/>
          <a:p>
            <a:r>
              <a:rPr lang="en-GB" dirty="0"/>
              <a:t>Wholesale</a:t>
            </a:r>
          </a:p>
        </p:txBody>
      </p:sp>
      <p:sp>
        <p:nvSpPr>
          <p:cNvPr id="4" name="Text Placeholder 3">
            <a:extLst>
              <a:ext uri="{FF2B5EF4-FFF2-40B4-BE49-F238E27FC236}">
                <a16:creationId xmlns:a16="http://schemas.microsoft.com/office/drawing/2014/main" id="{3653945A-8D2E-49E2-ACC4-F7F6CEDADC0D}"/>
              </a:ext>
            </a:extLst>
          </p:cNvPr>
          <p:cNvSpPr>
            <a:spLocks noGrp="1"/>
          </p:cNvSpPr>
          <p:nvPr>
            <p:ph type="body" sz="quarter" idx="10"/>
          </p:nvPr>
        </p:nvSpPr>
        <p:spPr/>
        <p:txBody>
          <a:bodyPr/>
          <a:lstStyle/>
          <a:p>
            <a:r>
              <a:rPr lang="en-GB"/>
              <a:t>January 2024</a:t>
            </a:r>
            <a:endParaRPr lang="en-GB" dirty="0"/>
          </a:p>
        </p:txBody>
      </p:sp>
    </p:spTree>
    <p:extLst>
      <p:ext uri="{BB962C8B-B14F-4D97-AF65-F5344CB8AC3E}">
        <p14:creationId xmlns:p14="http://schemas.microsoft.com/office/powerpoint/2010/main" val="414553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4807C-92AB-4842-964A-C28CF591D618}"/>
              </a:ext>
            </a:extLst>
          </p:cNvPr>
          <p:cNvSpPr>
            <a:spLocks noGrp="1"/>
          </p:cNvSpPr>
          <p:nvPr>
            <p:ph type="title"/>
          </p:nvPr>
        </p:nvSpPr>
        <p:spPr/>
        <p:txBody>
          <a:bodyPr/>
          <a:lstStyle/>
          <a:p>
            <a:r>
              <a:rPr lang="en-GB" dirty="0"/>
              <a:t>Postage credits 2024</a:t>
            </a:r>
          </a:p>
        </p:txBody>
      </p:sp>
      <p:sp>
        <p:nvSpPr>
          <p:cNvPr id="3" name="Text Placeholder 2">
            <a:extLst>
              <a:ext uri="{FF2B5EF4-FFF2-40B4-BE49-F238E27FC236}">
                <a16:creationId xmlns:a16="http://schemas.microsoft.com/office/drawing/2014/main" id="{0A95DFBF-4309-4993-BFD7-D4F515E432DF}"/>
              </a:ext>
            </a:extLst>
          </p:cNvPr>
          <p:cNvSpPr>
            <a:spLocks noGrp="1"/>
          </p:cNvSpPr>
          <p:nvPr>
            <p:ph type="body" sz="quarter" idx="11"/>
          </p:nvPr>
        </p:nvSpPr>
        <p:spPr/>
        <p:txBody>
          <a:bodyPr/>
          <a:lstStyle/>
          <a:p>
            <a:endParaRPr lang="en-GB"/>
          </a:p>
        </p:txBody>
      </p:sp>
      <p:sp>
        <p:nvSpPr>
          <p:cNvPr id="4" name="Slide Number Placeholder 3">
            <a:extLst>
              <a:ext uri="{FF2B5EF4-FFF2-40B4-BE49-F238E27FC236}">
                <a16:creationId xmlns:a16="http://schemas.microsoft.com/office/drawing/2014/main" id="{73D8F01B-509E-4FC9-B826-B0678136C0D8}"/>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5" name="Content Placeholder 4">
            <a:extLst>
              <a:ext uri="{FF2B5EF4-FFF2-40B4-BE49-F238E27FC236}">
                <a16:creationId xmlns:a16="http://schemas.microsoft.com/office/drawing/2014/main" id="{349794EE-2CA9-4531-AD13-EE04FC3E8F5D}"/>
              </a:ext>
            </a:extLst>
          </p:cNvPr>
          <p:cNvSpPr>
            <a:spLocks noGrp="1"/>
          </p:cNvSpPr>
          <p:nvPr>
            <p:ph sz="quarter" idx="13"/>
          </p:nvPr>
        </p:nvSpPr>
        <p:spPr>
          <a:xfrm>
            <a:off x="424544" y="1781175"/>
            <a:ext cx="11332027" cy="1025087"/>
          </a:xfrm>
        </p:spPr>
        <p:txBody>
          <a:bodyPr/>
          <a:lstStyle/>
          <a:p>
            <a:pPr marL="0" indent="0">
              <a:buNone/>
            </a:pPr>
            <a:r>
              <a:rPr lang="en-GB" altLang="en-US" dirty="0"/>
              <a:t>We will calculate the amount of Postage Credits to be awarded to you by applying the relevant Postage Credit Rate to the volume of incremental items and committed volume items posted during your 12 month incentive period</a:t>
            </a:r>
          </a:p>
          <a:p>
            <a:endParaRPr lang="en-GB" dirty="0"/>
          </a:p>
        </p:txBody>
      </p:sp>
      <p:graphicFrame>
        <p:nvGraphicFramePr>
          <p:cNvPr id="6" name="Table 5">
            <a:extLst>
              <a:ext uri="{FF2B5EF4-FFF2-40B4-BE49-F238E27FC236}">
                <a16:creationId xmlns:a16="http://schemas.microsoft.com/office/drawing/2014/main" id="{11C9226E-B776-494E-AC98-937F18410886}"/>
              </a:ext>
            </a:extLst>
          </p:cNvPr>
          <p:cNvGraphicFramePr>
            <a:graphicFrameLocks noGrp="1"/>
          </p:cNvGraphicFramePr>
          <p:nvPr>
            <p:extLst>
              <p:ext uri="{D42A27DB-BD31-4B8C-83A1-F6EECF244321}">
                <p14:modId xmlns:p14="http://schemas.microsoft.com/office/powerpoint/2010/main" val="2667268790"/>
              </p:ext>
            </p:extLst>
          </p:nvPr>
        </p:nvGraphicFramePr>
        <p:xfrm>
          <a:off x="550863" y="3012364"/>
          <a:ext cx="10494126" cy="2392680"/>
        </p:xfrm>
        <a:graphic>
          <a:graphicData uri="http://schemas.openxmlformats.org/drawingml/2006/table">
            <a:tbl>
              <a:tblPr firstRow="1" bandRow="1">
                <a:tableStyleId>{21E4AEA4-8DFA-4A89-87EB-49C32662AFE0}</a:tableStyleId>
              </a:tblPr>
              <a:tblGrid>
                <a:gridCol w="4507274">
                  <a:extLst>
                    <a:ext uri="{9D8B030D-6E8A-4147-A177-3AD203B41FA5}">
                      <a16:colId xmlns:a16="http://schemas.microsoft.com/office/drawing/2014/main" val="1590879728"/>
                    </a:ext>
                  </a:extLst>
                </a:gridCol>
                <a:gridCol w="2650602">
                  <a:extLst>
                    <a:ext uri="{9D8B030D-6E8A-4147-A177-3AD203B41FA5}">
                      <a16:colId xmlns:a16="http://schemas.microsoft.com/office/drawing/2014/main" val="1520953693"/>
                    </a:ext>
                  </a:extLst>
                </a:gridCol>
                <a:gridCol w="1678329">
                  <a:extLst>
                    <a:ext uri="{9D8B030D-6E8A-4147-A177-3AD203B41FA5}">
                      <a16:colId xmlns:a16="http://schemas.microsoft.com/office/drawing/2014/main" val="40814314"/>
                    </a:ext>
                  </a:extLst>
                </a:gridCol>
                <a:gridCol w="1657921">
                  <a:extLst>
                    <a:ext uri="{9D8B030D-6E8A-4147-A177-3AD203B41FA5}">
                      <a16:colId xmlns:a16="http://schemas.microsoft.com/office/drawing/2014/main" val="3930347899"/>
                    </a:ext>
                  </a:extLst>
                </a:gridCol>
              </a:tblGrid>
              <a:tr h="370840">
                <a:tc gridSpan="2">
                  <a:txBody>
                    <a:bodyPr/>
                    <a:lstStyle/>
                    <a:p>
                      <a:endParaRPr lang="en-GB" dirty="0"/>
                    </a:p>
                  </a:txBody>
                  <a:tcPr>
                    <a:solidFill>
                      <a:schemeClr val="tx2"/>
                    </a:solidFill>
                  </a:tcPr>
                </a:tc>
                <a:tc hMerge="1">
                  <a:txBody>
                    <a:bodyPr/>
                    <a:lstStyle/>
                    <a:p>
                      <a:endParaRPr lang="en-GB" dirty="0"/>
                    </a:p>
                  </a:txBody>
                  <a:tcPr/>
                </a:tc>
                <a:tc gridSpan="2">
                  <a:txBody>
                    <a:bodyPr/>
                    <a:lstStyle/>
                    <a:p>
                      <a:pPr algn="ctr"/>
                      <a:r>
                        <a:rPr lang="en-GB" dirty="0"/>
                        <a:t>INCREMENTAL VOLUME CREDIT RATE</a:t>
                      </a:r>
                    </a:p>
                  </a:txBody>
                  <a:tcPr>
                    <a:solidFill>
                      <a:schemeClr val="tx2"/>
                    </a:solidFill>
                  </a:tcPr>
                </a:tc>
                <a:tc hMerge="1">
                  <a:txBody>
                    <a:bodyPr/>
                    <a:lstStyle/>
                    <a:p>
                      <a:endParaRPr lang="en-GB" dirty="0"/>
                    </a:p>
                  </a:txBody>
                  <a:tcPr/>
                </a:tc>
                <a:extLst>
                  <a:ext uri="{0D108BD9-81ED-4DB2-BD59-A6C34878D82A}">
                    <a16:rowId xmlns:a16="http://schemas.microsoft.com/office/drawing/2014/main" val="2196841693"/>
                  </a:ext>
                </a:extLst>
              </a:tr>
              <a:tr h="370840">
                <a:tc>
                  <a:txBody>
                    <a:bodyPr/>
                    <a:lstStyle/>
                    <a:p>
                      <a:r>
                        <a:rPr lang="en-GB" sz="1800" b="1" kern="1200" dirty="0">
                          <a:solidFill>
                            <a:schemeClr val="lt1"/>
                          </a:solidFill>
                          <a:latin typeface="+mn-lt"/>
                          <a:ea typeface="+mn-ea"/>
                          <a:cs typeface="+mn-cs"/>
                        </a:rPr>
                        <a:t>INCENTIVE</a:t>
                      </a:r>
                    </a:p>
                  </a:txBody>
                  <a:tcPr>
                    <a:solidFill>
                      <a:schemeClr val="tx2"/>
                    </a:solidFill>
                  </a:tcPr>
                </a:tc>
                <a:tc>
                  <a:txBody>
                    <a:bodyPr/>
                    <a:lstStyle/>
                    <a:p>
                      <a:pPr algn="ctr"/>
                      <a:r>
                        <a:rPr lang="en-GB" b="1" dirty="0">
                          <a:solidFill>
                            <a:schemeClr val="bg1"/>
                          </a:solidFill>
                        </a:rPr>
                        <a:t>COMMITMENT VOLUME CREDIT RATE</a:t>
                      </a:r>
                    </a:p>
                  </a:txBody>
                  <a:tcPr>
                    <a:solidFill>
                      <a:schemeClr val="tx2"/>
                    </a:solidFill>
                  </a:tcPr>
                </a:tc>
                <a:tc>
                  <a:txBody>
                    <a:bodyPr/>
                    <a:lstStyle/>
                    <a:p>
                      <a:pPr algn="ctr"/>
                      <a:r>
                        <a:rPr lang="en-GB" b="1" dirty="0">
                          <a:solidFill>
                            <a:schemeClr val="bg1"/>
                          </a:solidFill>
                        </a:rPr>
                        <a:t>&lt;3m</a:t>
                      </a:r>
                    </a:p>
                  </a:txBody>
                  <a:tcPr>
                    <a:solidFill>
                      <a:schemeClr val="tx2"/>
                    </a:solidFill>
                  </a:tcPr>
                </a:tc>
                <a:tc>
                  <a:txBody>
                    <a:bodyPr/>
                    <a:lstStyle/>
                    <a:p>
                      <a:pPr algn="ctr"/>
                      <a:r>
                        <a:rPr lang="en-GB" b="1" dirty="0">
                          <a:solidFill>
                            <a:schemeClr val="bg1"/>
                          </a:solidFill>
                        </a:rPr>
                        <a:t>&gt;3m</a:t>
                      </a:r>
                    </a:p>
                  </a:txBody>
                  <a:tcPr>
                    <a:solidFill>
                      <a:schemeClr val="tx2"/>
                    </a:solidFill>
                  </a:tcPr>
                </a:tc>
                <a:extLst>
                  <a:ext uri="{0D108BD9-81ED-4DB2-BD59-A6C34878D82A}">
                    <a16:rowId xmlns:a16="http://schemas.microsoft.com/office/drawing/2014/main" val="768340835"/>
                  </a:ext>
                </a:extLst>
              </a:tr>
              <a:tr h="370840">
                <a:tc>
                  <a:txBody>
                    <a:bodyPr/>
                    <a:lstStyle/>
                    <a:p>
                      <a:r>
                        <a:rPr lang="en-GB" dirty="0"/>
                        <a:t>Growth Incentive</a:t>
                      </a:r>
                    </a:p>
                  </a:txBody>
                  <a:tcPr/>
                </a:tc>
                <a:tc>
                  <a:txBody>
                    <a:bodyPr/>
                    <a:lstStyle/>
                    <a:p>
                      <a:pPr algn="ctr"/>
                      <a:r>
                        <a:rPr lang="en-GB" dirty="0"/>
                        <a:t>NA</a:t>
                      </a:r>
                    </a:p>
                  </a:txBody>
                  <a:tcPr/>
                </a:tc>
                <a:tc>
                  <a:txBody>
                    <a:bodyPr/>
                    <a:lstStyle/>
                    <a:p>
                      <a:pPr algn="ctr"/>
                      <a:r>
                        <a:rPr lang="en-GB" dirty="0"/>
                        <a:t>15%</a:t>
                      </a:r>
                    </a:p>
                  </a:txBody>
                  <a:tcPr/>
                </a:tc>
                <a:tc>
                  <a:txBody>
                    <a:bodyPr/>
                    <a:lstStyle/>
                    <a:p>
                      <a:pPr algn="ctr"/>
                      <a:r>
                        <a:rPr lang="en-GB" dirty="0"/>
                        <a:t>20%</a:t>
                      </a:r>
                    </a:p>
                  </a:txBody>
                  <a:tcPr/>
                </a:tc>
                <a:extLst>
                  <a:ext uri="{0D108BD9-81ED-4DB2-BD59-A6C34878D82A}">
                    <a16:rowId xmlns:a16="http://schemas.microsoft.com/office/drawing/2014/main" val="2631569403"/>
                  </a:ext>
                </a:extLst>
              </a:tr>
              <a:tr h="370840">
                <a:tc>
                  <a:txBody>
                    <a:bodyPr/>
                    <a:lstStyle/>
                    <a:p>
                      <a:r>
                        <a:rPr lang="en-GB" dirty="0"/>
                        <a:t>Volume Commitment Year 1</a:t>
                      </a:r>
                    </a:p>
                  </a:txBody>
                  <a:tcPr/>
                </a:tc>
                <a:tc>
                  <a:txBody>
                    <a:bodyPr/>
                    <a:lstStyle/>
                    <a:p>
                      <a:pPr algn="ctr"/>
                      <a:r>
                        <a:rPr lang="en-GB" dirty="0"/>
                        <a:t>8%</a:t>
                      </a:r>
                    </a:p>
                  </a:txBody>
                  <a:tcPr/>
                </a:tc>
                <a:tc>
                  <a:txBody>
                    <a:bodyPr/>
                    <a:lstStyle/>
                    <a:p>
                      <a:pPr algn="ctr"/>
                      <a:r>
                        <a:rPr lang="en-GB" dirty="0"/>
                        <a:t>15%</a:t>
                      </a:r>
                    </a:p>
                  </a:txBody>
                  <a:tcPr/>
                </a:tc>
                <a:tc>
                  <a:txBody>
                    <a:bodyPr/>
                    <a:lstStyle/>
                    <a:p>
                      <a:pPr algn="ctr"/>
                      <a:r>
                        <a:rPr lang="en-GB" dirty="0"/>
                        <a:t>20%</a:t>
                      </a:r>
                    </a:p>
                  </a:txBody>
                  <a:tcPr/>
                </a:tc>
                <a:extLst>
                  <a:ext uri="{0D108BD9-81ED-4DB2-BD59-A6C34878D82A}">
                    <a16:rowId xmlns:a16="http://schemas.microsoft.com/office/drawing/2014/main" val="1708418914"/>
                  </a:ext>
                </a:extLst>
              </a:tr>
              <a:tr h="370840">
                <a:tc>
                  <a:txBody>
                    <a:bodyPr/>
                    <a:lstStyle/>
                    <a:p>
                      <a:r>
                        <a:rPr lang="en-GB" dirty="0"/>
                        <a:t>Volume Commitment Further Years Incentive</a:t>
                      </a:r>
                    </a:p>
                  </a:txBody>
                  <a:tcPr/>
                </a:tc>
                <a:tc>
                  <a:txBody>
                    <a:bodyPr/>
                    <a:lstStyle/>
                    <a:p>
                      <a:pPr algn="ctr"/>
                      <a:r>
                        <a:rPr lang="en-GB" dirty="0"/>
                        <a:t>8%</a:t>
                      </a:r>
                    </a:p>
                  </a:txBody>
                  <a:tcPr/>
                </a:tc>
                <a:tc>
                  <a:txBody>
                    <a:bodyPr/>
                    <a:lstStyle/>
                    <a:p>
                      <a:pPr algn="ctr"/>
                      <a:r>
                        <a:rPr lang="en-GB" dirty="0"/>
                        <a:t>15%</a:t>
                      </a:r>
                    </a:p>
                  </a:txBody>
                  <a:tcPr/>
                </a:tc>
                <a:tc>
                  <a:txBody>
                    <a:bodyPr/>
                    <a:lstStyle/>
                    <a:p>
                      <a:pPr algn="ctr"/>
                      <a:r>
                        <a:rPr lang="en-GB" dirty="0"/>
                        <a:t>20%</a:t>
                      </a:r>
                    </a:p>
                  </a:txBody>
                  <a:tcPr/>
                </a:tc>
                <a:extLst>
                  <a:ext uri="{0D108BD9-81ED-4DB2-BD59-A6C34878D82A}">
                    <a16:rowId xmlns:a16="http://schemas.microsoft.com/office/drawing/2014/main" val="3191468779"/>
                  </a:ext>
                </a:extLst>
              </a:tr>
            </a:tbl>
          </a:graphicData>
        </a:graphic>
      </p:graphicFrame>
      <p:sp>
        <p:nvSpPr>
          <p:cNvPr id="8" name="TextBox 7">
            <a:extLst>
              <a:ext uri="{FF2B5EF4-FFF2-40B4-BE49-F238E27FC236}">
                <a16:creationId xmlns:a16="http://schemas.microsoft.com/office/drawing/2014/main" id="{C03EF3E1-3566-487D-BFEA-780543CFDE81}"/>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3111978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indoor, young, child&#10;&#10;Description automatically generated">
            <a:extLst>
              <a:ext uri="{FF2B5EF4-FFF2-40B4-BE49-F238E27FC236}">
                <a16:creationId xmlns:a16="http://schemas.microsoft.com/office/drawing/2014/main" id="{BAD12CB9-2799-4AAB-A083-7E869EAB740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58" b="658"/>
          <a:stretch>
            <a:fillRect/>
          </a:stretch>
        </p:blipFill>
        <p:spPr/>
      </p:pic>
      <p:sp>
        <p:nvSpPr>
          <p:cNvPr id="2" name="Slide Number Placeholder 1">
            <a:extLst>
              <a:ext uri="{FF2B5EF4-FFF2-40B4-BE49-F238E27FC236}">
                <a16:creationId xmlns:a16="http://schemas.microsoft.com/office/drawing/2014/main" id="{B3F79432-223E-4C35-BFFA-191E890C0E1E}"/>
              </a:ext>
            </a:extLst>
          </p:cNvPr>
          <p:cNvSpPr>
            <a:spLocks noGrp="1"/>
          </p:cNvSpPr>
          <p:nvPr>
            <p:ph type="sldNum" sz="quarter" idx="16"/>
          </p:nvPr>
        </p:nvSpPr>
        <p:spPr/>
        <p:txBody>
          <a:bodyPr/>
          <a:lstStyle/>
          <a:p>
            <a:fld id="{3787542D-5C6B-4EB3-96EB-9B37C3D5D2F8}" type="slidenum">
              <a:rPr lang="en-GB" smtClean="0"/>
              <a:t>11</a:t>
            </a:fld>
            <a:endParaRPr lang="en-GB"/>
          </a:p>
        </p:txBody>
      </p:sp>
      <p:sp>
        <p:nvSpPr>
          <p:cNvPr id="6" name="Title 5">
            <a:extLst>
              <a:ext uri="{FF2B5EF4-FFF2-40B4-BE49-F238E27FC236}">
                <a16:creationId xmlns:a16="http://schemas.microsoft.com/office/drawing/2014/main" id="{58AB66BB-70DA-4FF9-B75B-CF11166A526C}"/>
              </a:ext>
            </a:extLst>
          </p:cNvPr>
          <p:cNvSpPr>
            <a:spLocks noGrp="1"/>
          </p:cNvSpPr>
          <p:nvPr>
            <p:ph type="title"/>
          </p:nvPr>
        </p:nvSpPr>
        <p:spPr/>
        <p:txBody>
          <a:bodyPr/>
          <a:lstStyle/>
          <a:p>
            <a:r>
              <a:rPr lang="en-GB" dirty="0"/>
              <a:t>Forecasting changes</a:t>
            </a:r>
          </a:p>
        </p:txBody>
      </p:sp>
      <p:sp>
        <p:nvSpPr>
          <p:cNvPr id="8" name="Content Placeholder 7">
            <a:extLst>
              <a:ext uri="{FF2B5EF4-FFF2-40B4-BE49-F238E27FC236}">
                <a16:creationId xmlns:a16="http://schemas.microsoft.com/office/drawing/2014/main" id="{6BD63FE1-035E-4D13-9D33-EA1249D31423}"/>
              </a:ext>
            </a:extLst>
          </p:cNvPr>
          <p:cNvSpPr>
            <a:spLocks noGrp="1"/>
          </p:cNvSpPr>
          <p:nvPr>
            <p:ph sz="quarter" idx="17"/>
          </p:nvPr>
        </p:nvSpPr>
        <p:spPr/>
        <p:txBody>
          <a:bodyPr/>
          <a:lstStyle/>
          <a:p>
            <a:r>
              <a:rPr lang="en-GB" dirty="0"/>
              <a:t>As part of the application, we ask for your a forecast of your intended number of items for the next year including format and weight</a:t>
            </a:r>
          </a:p>
          <a:p>
            <a:r>
              <a:rPr lang="en-GB" dirty="0"/>
              <a:t>We understand that things can change, so you can increase the level of incremental volume, formats and weights that you declare on your original accepted application</a:t>
            </a:r>
          </a:p>
          <a:p>
            <a:r>
              <a:rPr lang="en-GB" dirty="0"/>
              <a:t>If you do want to include any additional, eligible volume you must to let us know by email.  If you don’t let us know in advance we won’t be able to apply the discount - groupincentive@royalmail.com</a:t>
            </a:r>
          </a:p>
        </p:txBody>
      </p:sp>
      <p:sp>
        <p:nvSpPr>
          <p:cNvPr id="11" name="TextBox 10">
            <a:extLst>
              <a:ext uri="{FF2B5EF4-FFF2-40B4-BE49-F238E27FC236}">
                <a16:creationId xmlns:a16="http://schemas.microsoft.com/office/drawing/2014/main" id="{66A1ECDF-950F-4248-8D13-67BB0D3F2A33}"/>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449713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until December 30</a:t>
            </a:r>
            <a:r>
              <a:rPr lang="en-GB" baseline="30000" dirty="0"/>
              <a:t>th</a:t>
            </a:r>
            <a:r>
              <a:rPr lang="en-GB" dirty="0"/>
              <a:t> March 2025</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1600438"/>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We review your final volumes at the end of the incentive period and you will need to apply for your credit.</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
        <p:nvSpPr>
          <p:cNvPr id="47" name="Slide Number Placeholder 3">
            <a:extLst>
              <a:ext uri="{FF2B5EF4-FFF2-40B4-BE49-F238E27FC236}">
                <a16:creationId xmlns:a16="http://schemas.microsoft.com/office/drawing/2014/main" id="{D1612BF0-C0DB-43EE-89BD-E3DD09B68265}"/>
              </a:ext>
            </a:extLst>
          </p:cNvPr>
          <p:cNvSpPr>
            <a:spLocks noGrp="1"/>
          </p:cNvSpPr>
          <p:nvPr>
            <p:ph type="sldNum" sz="quarter" idx="15"/>
          </p:nvPr>
        </p:nvSpPr>
        <p:spPr>
          <a:xfrm>
            <a:off x="9182100" y="6261100"/>
            <a:ext cx="2743200" cy="365125"/>
          </a:xfrm>
        </p:spPr>
        <p:txBody>
          <a:bodyPr/>
          <a:lstStyle/>
          <a:p>
            <a:fld id="{3787542D-5C6B-4EB3-96EB-9B37C3D5D2F8}" type="slidenum">
              <a:rPr lang="en-GB" smtClean="0"/>
              <a:t>12</a:t>
            </a:fld>
            <a:endParaRPr lang="en-GB" dirty="0"/>
          </a:p>
        </p:txBody>
      </p:sp>
    </p:spTree>
    <p:extLst>
      <p:ext uri="{BB962C8B-B14F-4D97-AF65-F5344CB8AC3E}">
        <p14:creationId xmlns:p14="http://schemas.microsoft.com/office/powerpoint/2010/main" val="3705397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p:txBody>
          <a:bodyPr/>
          <a:lstStyle/>
          <a:p>
            <a:fld id="{3787542D-5C6B-4EB3-96EB-9B37C3D5D2F8}" type="slidenum">
              <a:rPr lang="en-GB" smtClean="0"/>
              <a:t>13</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213094" y="1779297"/>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What happens if I do not send enough incremental items during the growth incentive?</a:t>
            </a:r>
          </a:p>
        </p:txBody>
      </p:sp>
      <p:sp>
        <p:nvSpPr>
          <p:cNvPr id="8" name="Rectangle 7">
            <a:extLst>
              <a:ext uri="{FF2B5EF4-FFF2-40B4-BE49-F238E27FC236}">
                <a16:creationId xmlns:a16="http://schemas.microsoft.com/office/drawing/2014/main" id="{479FD801-511B-424E-A566-306D261E6245}"/>
              </a:ext>
            </a:extLst>
          </p:cNvPr>
          <p:cNvSpPr/>
          <p:nvPr/>
        </p:nvSpPr>
        <p:spPr>
          <a:xfrm>
            <a:off x="5018295" y="1779297"/>
            <a:ext cx="6527748"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will only receive postage credits if you send a at least 150,000 incremental Letter items or 75,000 Large Letter format items.</a:t>
            </a:r>
          </a:p>
        </p:txBody>
      </p:sp>
      <p:sp>
        <p:nvSpPr>
          <p:cNvPr id="9" name="Rectangle 8">
            <a:extLst>
              <a:ext uri="{FF2B5EF4-FFF2-40B4-BE49-F238E27FC236}">
                <a16:creationId xmlns:a16="http://schemas.microsoft.com/office/drawing/2014/main" id="{A96CEC97-FE44-4C01-8C32-F652BDB85593}"/>
              </a:ext>
            </a:extLst>
          </p:cNvPr>
          <p:cNvSpPr/>
          <p:nvPr/>
        </p:nvSpPr>
        <p:spPr>
          <a:xfrm>
            <a:off x="1213094" y="2566339"/>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happens if I do not send enough advertising mail items to match the volume, I sent during my commitment incentive?</a:t>
            </a:r>
          </a:p>
        </p:txBody>
      </p:sp>
      <p:sp>
        <p:nvSpPr>
          <p:cNvPr id="10" name="Rectangle 9">
            <a:extLst>
              <a:ext uri="{FF2B5EF4-FFF2-40B4-BE49-F238E27FC236}">
                <a16:creationId xmlns:a16="http://schemas.microsoft.com/office/drawing/2014/main" id="{32096F98-11FB-4F84-A9DA-E883057EB28A}"/>
              </a:ext>
            </a:extLst>
          </p:cNvPr>
          <p:cNvSpPr/>
          <p:nvPr/>
        </p:nvSpPr>
        <p:spPr>
          <a:xfrm>
            <a:off x="5018295" y="2566339"/>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You will receive postage credits if you send a at least 95% of your matched volume commitment. </a:t>
            </a:r>
          </a:p>
        </p:txBody>
      </p:sp>
      <p:sp>
        <p:nvSpPr>
          <p:cNvPr id="11" name="Rectangle 10">
            <a:extLst>
              <a:ext uri="{FF2B5EF4-FFF2-40B4-BE49-F238E27FC236}">
                <a16:creationId xmlns:a16="http://schemas.microsoft.com/office/drawing/2014/main" id="{EADACCD3-11A7-4BFE-9C4E-4607B0DE004B}"/>
              </a:ext>
            </a:extLst>
          </p:cNvPr>
          <p:cNvSpPr/>
          <p:nvPr/>
        </p:nvSpPr>
        <p:spPr>
          <a:xfrm>
            <a:off x="1213094" y="3354587"/>
            <a:ext cx="3805200" cy="5429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How long will my postage credit vouchers be valid for?</a:t>
            </a:r>
          </a:p>
        </p:txBody>
      </p:sp>
      <p:sp>
        <p:nvSpPr>
          <p:cNvPr id="12" name="Rectangle 11">
            <a:extLst>
              <a:ext uri="{FF2B5EF4-FFF2-40B4-BE49-F238E27FC236}">
                <a16:creationId xmlns:a16="http://schemas.microsoft.com/office/drawing/2014/main" id="{46930332-51C5-4A92-B5BA-D3E4EF33D77B}"/>
              </a:ext>
            </a:extLst>
          </p:cNvPr>
          <p:cNvSpPr/>
          <p:nvPr/>
        </p:nvSpPr>
        <p:spPr>
          <a:xfrm>
            <a:off x="5018295" y="3353381"/>
            <a:ext cx="6527748" cy="54292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1600" dirty="0">
                <a:solidFill>
                  <a:schemeClr val="tx1"/>
                </a:solidFill>
              </a:rPr>
              <a:t>Postage credit vouchers are valid for 12 months from date of issue.</a:t>
            </a:r>
          </a:p>
        </p:txBody>
      </p:sp>
      <p:sp>
        <p:nvSpPr>
          <p:cNvPr id="13" name="Rectangle 12">
            <a:extLst>
              <a:ext uri="{FF2B5EF4-FFF2-40B4-BE49-F238E27FC236}">
                <a16:creationId xmlns:a16="http://schemas.microsoft.com/office/drawing/2014/main" id="{D39F1A4C-57BA-4043-9CA1-32D94A7FE455}"/>
              </a:ext>
            </a:extLst>
          </p:cNvPr>
          <p:cNvSpPr/>
          <p:nvPr/>
        </p:nvSpPr>
        <p:spPr>
          <a:xfrm>
            <a:off x="1213094" y="3894795"/>
            <a:ext cx="3805200" cy="72263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still apply if I am planning to send less volume than I did in the last 12 months? </a:t>
            </a:r>
          </a:p>
        </p:txBody>
      </p:sp>
      <p:sp>
        <p:nvSpPr>
          <p:cNvPr id="14" name="Rectangle 13">
            <a:extLst>
              <a:ext uri="{FF2B5EF4-FFF2-40B4-BE49-F238E27FC236}">
                <a16:creationId xmlns:a16="http://schemas.microsoft.com/office/drawing/2014/main" id="{1DBE3ED3-AAE0-4D15-A8F9-BD6074CBF47B}"/>
              </a:ext>
            </a:extLst>
          </p:cNvPr>
          <p:cNvSpPr/>
          <p:nvPr/>
        </p:nvSpPr>
        <p:spPr>
          <a:xfrm>
            <a:off x="5018295" y="3894795"/>
            <a:ext cx="6527748" cy="72263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Yes, subject to the provision of unequivocal evidence and Royal Mail approval we can apply up to a 10% tolerance on your last 12 months volume.  </a:t>
            </a:r>
            <a:endParaRPr lang="en-US" sz="1600" dirty="0">
              <a:solidFill>
                <a:schemeClr val="tx1"/>
              </a:solidFill>
            </a:endParaRPr>
          </a:p>
        </p:txBody>
      </p:sp>
      <p:sp>
        <p:nvSpPr>
          <p:cNvPr id="18" name="Rectangle 17">
            <a:extLst>
              <a:ext uri="{FF2B5EF4-FFF2-40B4-BE49-F238E27FC236}">
                <a16:creationId xmlns:a16="http://schemas.microsoft.com/office/drawing/2014/main" id="{BE0D94F3-6534-4842-94B9-C7DE1D7D3A90}"/>
              </a:ext>
            </a:extLst>
          </p:cNvPr>
          <p:cNvSpPr/>
          <p:nvPr/>
        </p:nvSpPr>
        <p:spPr>
          <a:xfrm>
            <a:off x="1213094" y="4616248"/>
            <a:ext cx="3805200"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I am looking to change mail provider in the next 12 months, will I be able to continue earning credits with my new provider?</a:t>
            </a:r>
          </a:p>
        </p:txBody>
      </p:sp>
      <p:sp>
        <p:nvSpPr>
          <p:cNvPr id="19" name="Rectangle 18">
            <a:extLst>
              <a:ext uri="{FF2B5EF4-FFF2-40B4-BE49-F238E27FC236}">
                <a16:creationId xmlns:a16="http://schemas.microsoft.com/office/drawing/2014/main" id="{9774816F-905E-4870-9451-FC0CB5A3123A}"/>
              </a:ext>
            </a:extLst>
          </p:cNvPr>
          <p:cNvSpPr/>
          <p:nvPr/>
        </p:nvSpPr>
        <p:spPr>
          <a:xfrm>
            <a:off x="5018295" y="4616248"/>
            <a:ext cx="6527748" cy="79092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Yes, eligible items can be sent using any participating mail provider.  If you do update your mailing details you need to let us know by email to:  groupincentive@royalmail.com</a:t>
            </a: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603609" y="1903299"/>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22"/>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23"/>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24"/>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603609" y="2690341"/>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9"/>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20"/>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21"/>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603609" y="3345318"/>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16"/>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17"/>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8"/>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603609" y="3971857"/>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13"/>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14"/>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15"/>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7" name="Help" descr="{&quot;Key&quot;:&quot;POWER_USER_SHAPE_ICON&quot;,&quot;Value&quot;:&quot;POWER_USER_SHAPE_ICON_STYLE_1&quot;}">
            <a:extLst>
              <a:ext uri="{FF2B5EF4-FFF2-40B4-BE49-F238E27FC236}">
                <a16:creationId xmlns:a16="http://schemas.microsoft.com/office/drawing/2014/main" id="{BC7563F6-4606-46B2-A014-50EFA0EB44C4}"/>
              </a:ext>
            </a:extLst>
          </p:cNvPr>
          <p:cNvGrpSpPr>
            <a:grpSpLocks noChangeAspect="1"/>
          </p:cNvGrpSpPr>
          <p:nvPr>
            <p:custDataLst>
              <p:tags r:id="rId5"/>
            </p:custDataLst>
          </p:nvPr>
        </p:nvGrpSpPr>
        <p:grpSpPr bwMode="auto">
          <a:xfrm>
            <a:off x="603609" y="4729976"/>
            <a:ext cx="541434" cy="542925"/>
            <a:chOff x="44" y="44"/>
            <a:chExt cx="363" cy="364"/>
          </a:xfrm>
          <a:solidFill>
            <a:schemeClr val="accent4"/>
          </a:solidFill>
        </p:grpSpPr>
        <p:sp>
          <p:nvSpPr>
            <p:cNvPr id="38" name="Help">
              <a:extLst>
                <a:ext uri="{FF2B5EF4-FFF2-40B4-BE49-F238E27FC236}">
                  <a16:creationId xmlns:a16="http://schemas.microsoft.com/office/drawing/2014/main" id="{CD217CEB-7152-454C-A659-4073BD5CBF52}"/>
                </a:ext>
              </a:extLst>
            </p:cNvPr>
            <p:cNvSpPr>
              <a:spLocks noChangeArrowheads="1"/>
            </p:cNvSpPr>
            <p:nvPr>
              <p:custDataLst>
                <p:tags r:id="rId10"/>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Help">
              <a:extLst>
                <a:ext uri="{FF2B5EF4-FFF2-40B4-BE49-F238E27FC236}">
                  <a16:creationId xmlns:a16="http://schemas.microsoft.com/office/drawing/2014/main" id="{9E3D8B15-43EA-4490-BF71-FAE05149BE6C}"/>
                </a:ext>
              </a:extLst>
            </p:cNvPr>
            <p:cNvSpPr>
              <a:spLocks noEditPoints="1"/>
            </p:cNvSpPr>
            <p:nvPr>
              <p:custDataLst>
                <p:tags r:id="rId11"/>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Help">
              <a:extLst>
                <a:ext uri="{FF2B5EF4-FFF2-40B4-BE49-F238E27FC236}">
                  <a16:creationId xmlns:a16="http://schemas.microsoft.com/office/drawing/2014/main" id="{74B908AB-C786-4973-B550-9F6FCF44657E}"/>
                </a:ext>
              </a:extLst>
            </p:cNvPr>
            <p:cNvSpPr>
              <a:spLocks/>
            </p:cNvSpPr>
            <p:nvPr>
              <p:custDataLst>
                <p:tags r:id="rId12"/>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43" name="Rectangle 42">
            <a:extLst>
              <a:ext uri="{FF2B5EF4-FFF2-40B4-BE49-F238E27FC236}">
                <a16:creationId xmlns:a16="http://schemas.microsoft.com/office/drawing/2014/main" id="{AADC6C85-871B-467A-9777-D59B3194801F}"/>
              </a:ext>
            </a:extLst>
          </p:cNvPr>
          <p:cNvSpPr/>
          <p:nvPr/>
        </p:nvSpPr>
        <p:spPr>
          <a:xfrm>
            <a:off x="1226348" y="5404750"/>
            <a:ext cx="3805200" cy="790928"/>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44" name="Rectangle 43">
            <a:extLst>
              <a:ext uri="{FF2B5EF4-FFF2-40B4-BE49-F238E27FC236}">
                <a16:creationId xmlns:a16="http://schemas.microsoft.com/office/drawing/2014/main" id="{9187490B-000F-43D3-B5C4-012748C203B0}"/>
              </a:ext>
            </a:extLst>
          </p:cNvPr>
          <p:cNvSpPr/>
          <p:nvPr/>
        </p:nvSpPr>
        <p:spPr>
          <a:xfrm>
            <a:off x="5031549" y="5404750"/>
            <a:ext cx="6527748" cy="790928"/>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One-Piece Mailer Guide for options to use with incentives at royalmailwholesale.com/incentives.</a:t>
            </a:r>
          </a:p>
        </p:txBody>
      </p:sp>
      <p:grpSp>
        <p:nvGrpSpPr>
          <p:cNvPr id="47" name="Help" descr="{&quot;Key&quot;:&quot;POWER_USER_SHAPE_ICON&quot;,&quot;Value&quot;:&quot;POWER_USER_SHAPE_ICON_STYLE_1&quot;}">
            <a:extLst>
              <a:ext uri="{FF2B5EF4-FFF2-40B4-BE49-F238E27FC236}">
                <a16:creationId xmlns:a16="http://schemas.microsoft.com/office/drawing/2014/main" id="{57AE722B-E02D-421A-8C38-FB566918B203}"/>
              </a:ext>
            </a:extLst>
          </p:cNvPr>
          <p:cNvGrpSpPr>
            <a:grpSpLocks noChangeAspect="1"/>
          </p:cNvGrpSpPr>
          <p:nvPr>
            <p:custDataLst>
              <p:tags r:id="rId6"/>
            </p:custDataLst>
          </p:nvPr>
        </p:nvGrpSpPr>
        <p:grpSpPr bwMode="auto">
          <a:xfrm>
            <a:off x="603609" y="5508204"/>
            <a:ext cx="541434" cy="542925"/>
            <a:chOff x="44" y="44"/>
            <a:chExt cx="363" cy="364"/>
          </a:xfrm>
          <a:solidFill>
            <a:schemeClr val="bg2">
              <a:lumMod val="65000"/>
            </a:schemeClr>
          </a:solidFill>
        </p:grpSpPr>
        <p:sp>
          <p:nvSpPr>
            <p:cNvPr id="48" name="Help">
              <a:extLst>
                <a:ext uri="{FF2B5EF4-FFF2-40B4-BE49-F238E27FC236}">
                  <a16:creationId xmlns:a16="http://schemas.microsoft.com/office/drawing/2014/main" id="{6FD410BF-2992-47E8-A396-7EA7F4859728}"/>
                </a:ext>
              </a:extLst>
            </p:cNvPr>
            <p:cNvSpPr>
              <a:spLocks noChangeArrowheads="1"/>
            </p:cNvSpPr>
            <p:nvPr>
              <p:custDataLst>
                <p:tags r:id="rId7"/>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Help">
              <a:extLst>
                <a:ext uri="{FF2B5EF4-FFF2-40B4-BE49-F238E27FC236}">
                  <a16:creationId xmlns:a16="http://schemas.microsoft.com/office/drawing/2014/main" id="{26F76957-129D-4932-B83D-FE9F3BF1D6E2}"/>
                </a:ext>
              </a:extLst>
            </p:cNvPr>
            <p:cNvSpPr>
              <a:spLocks noEditPoints="1"/>
            </p:cNvSpPr>
            <p:nvPr>
              <p:custDataLst>
                <p:tags r:id="rId8"/>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Help">
              <a:extLst>
                <a:ext uri="{FF2B5EF4-FFF2-40B4-BE49-F238E27FC236}">
                  <a16:creationId xmlns:a16="http://schemas.microsoft.com/office/drawing/2014/main" id="{8E24ED07-0C92-478D-A23C-57DE972A54A3}"/>
                </a:ext>
              </a:extLst>
            </p:cNvPr>
            <p:cNvSpPr>
              <a:spLocks/>
            </p:cNvSpPr>
            <p:nvPr>
              <p:custDataLst>
                <p:tags r:id="rId9"/>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06749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21B6-28EA-4B36-9809-D19659089B1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BAF0189E-2BBB-410D-9AD5-0D8B0304F7F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6122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Advertising mail</a:t>
            </a:r>
          </a:p>
        </p:txBody>
      </p:sp>
      <p:sp>
        <p:nvSpPr>
          <p:cNvPr id="7" name="Text Placeholder 6">
            <a:extLst>
              <a:ext uri="{FF2B5EF4-FFF2-40B4-BE49-F238E27FC236}">
                <a16:creationId xmlns:a16="http://schemas.microsoft.com/office/drawing/2014/main" id="{0D3E2F29-E178-45FC-975E-4D4DEC369B99}"/>
              </a:ext>
            </a:extLst>
          </p:cNvPr>
          <p:cNvSpPr>
            <a:spLocks noGrp="1"/>
          </p:cNvSpPr>
          <p:nvPr>
            <p:ph type="body" sz="quarter" idx="11"/>
          </p:nvPr>
        </p:nvSpPr>
        <p:spPr/>
        <p:txBody>
          <a:bodyPr/>
          <a:lstStyle/>
          <a:p>
            <a:r>
              <a:rPr lang="en-GB" dirty="0"/>
              <a:t>Incentive for Growth</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Graphic 19" descr="Unlock">
            <a:extLst>
              <a:ext uri="{FF2B5EF4-FFF2-40B4-BE49-F238E27FC236}">
                <a16:creationId xmlns:a16="http://schemas.microsoft.com/office/drawing/2014/main" id="{836BA303-4F18-4144-B4EF-5ACF4F585F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923330"/>
          </a:xfrm>
          <a:prstGeom prst="rect">
            <a:avLst/>
          </a:prstGeom>
          <a:noFill/>
        </p:spPr>
        <p:txBody>
          <a:bodyPr wrap="square" rtlCol="0">
            <a:spAutoFit/>
          </a:bodyPr>
          <a:lstStyle/>
          <a:p>
            <a:pPr lvl="0" algn="ctr">
              <a:defRPr/>
            </a:pPr>
            <a:r>
              <a:rPr lang="en-US" dirty="0">
                <a:solidFill>
                  <a:prstClr val="black"/>
                </a:solidFill>
              </a:rPr>
              <a:t>For when you mail more volume than the same period last year.</a:t>
            </a:r>
            <a:endParaRPr lang="en-GB"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23" name="TextBox 22">
            <a:extLst>
              <a:ext uri="{FF2B5EF4-FFF2-40B4-BE49-F238E27FC236}">
                <a16:creationId xmlns:a16="http://schemas.microsoft.com/office/drawing/2014/main" id="{AE849884-5C52-4DC3-8F38-34EA0D2E0165}"/>
              </a:ext>
            </a:extLst>
          </p:cNvPr>
          <p:cNvSpPr txBox="1"/>
          <p:nvPr/>
        </p:nvSpPr>
        <p:spPr>
          <a:xfrm>
            <a:off x="3698519" y="4527638"/>
            <a:ext cx="2268000" cy="1754326"/>
          </a:xfrm>
          <a:prstGeom prst="rect">
            <a:avLst/>
          </a:prstGeom>
          <a:noFill/>
        </p:spPr>
        <p:txBody>
          <a:bodyPr wrap="square" rtlCol="0">
            <a:spAutoFit/>
          </a:bodyPr>
          <a:lstStyle/>
          <a:p>
            <a:pPr lvl="0" algn="ctr">
              <a:defRPr/>
            </a:pPr>
            <a:r>
              <a:rPr lang="en-GB" dirty="0"/>
              <a:t>A postage credit of up to 20% is available depending on incremental volume on eligible advertising mail.</a:t>
            </a:r>
            <a:endParaRPr lang="en-GB" sz="1600" dirty="0">
              <a:solidFill>
                <a:prstClr val="black"/>
              </a:solidFill>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75D4DE65-307F-4D2F-B64E-B58DCC80C558}"/>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0B38C6A0-8950-4653-A122-E1494FE3511E}"/>
              </a:ext>
            </a:extLst>
          </p:cNvPr>
          <p:cNvSpPr txBox="1"/>
          <p:nvPr/>
        </p:nvSpPr>
        <p:spPr>
          <a:xfrm>
            <a:off x="6413814" y="4516926"/>
            <a:ext cx="2268000" cy="1200329"/>
          </a:xfrm>
          <a:prstGeom prst="rect">
            <a:avLst/>
          </a:prstGeom>
          <a:noFill/>
        </p:spPr>
        <p:txBody>
          <a:bodyPr wrap="square" rtlCol="0">
            <a:spAutoFit/>
          </a:bodyPr>
          <a:lstStyle/>
          <a:p>
            <a:pPr lvl="0" algn="ctr">
              <a:defRPr/>
            </a:pPr>
            <a:r>
              <a:rPr lang="en-US" dirty="0">
                <a:solidFill>
                  <a:prstClr val="black"/>
                </a:solidFill>
              </a:rPr>
              <a:t>The minimum incremental volume is 150k Letter or 75k Large Letter items</a:t>
            </a:r>
            <a:r>
              <a:rPr lang="en-US" dirty="0">
                <a:solidFill>
                  <a:prstClr val="black"/>
                </a:solidFill>
                <a:ea typeface="Noto Sans" panose="020B0502040504020204" pitchFamily="34"/>
                <a:cs typeface="Noto Sans" panose="020B0502040504020204" pitchFamily="34"/>
              </a:rPr>
              <a:t>.</a:t>
            </a:r>
            <a:endParaRPr lang="en-GB" dirty="0">
              <a:solidFill>
                <a:prstClr val="black"/>
              </a:solidFill>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8BACA290-B65F-4098-A23C-EACFBE78D729}"/>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36570964-23FB-47F3-BAC3-C1E0F66CF08D}"/>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8A0FA46C-5FBD-4E24-9308-324960AF2B23}"/>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ag2" descr="{&quot;Key&quot;:&quot;POWER_USER_SHAPE_ICON&quot;,&quot;Value&quot;:&quot;POWER_USER_SHAPE_ICON_STYLE_1&quot;}">
            <a:extLst>
              <a:ext uri="{FF2B5EF4-FFF2-40B4-BE49-F238E27FC236}">
                <a16:creationId xmlns:a16="http://schemas.microsoft.com/office/drawing/2014/main" id="{659CBCFE-82B4-4F42-A5C4-73DF06201464}"/>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20%</a:t>
            </a:r>
          </a:p>
        </p:txBody>
      </p:sp>
      <p:grpSp>
        <p:nvGrpSpPr>
          <p:cNvPr id="39" name="Application" descr="{&quot;Key&quot;:&quot;POWER_USER_SHAPE_ICON&quot;,&quot;Value&quot;:&quot;POWER_USER_SHAPE_ICON_STYLE_1&quot;}">
            <a:extLst>
              <a:ext uri="{FF2B5EF4-FFF2-40B4-BE49-F238E27FC236}">
                <a16:creationId xmlns:a16="http://schemas.microsoft.com/office/drawing/2014/main" id="{07FAE2BC-EFF3-44DD-8D7C-36753C44186D}"/>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40" name="Application">
              <a:extLst>
                <a:ext uri="{FF2B5EF4-FFF2-40B4-BE49-F238E27FC236}">
                  <a16:creationId xmlns:a16="http://schemas.microsoft.com/office/drawing/2014/main" id="{F743D702-8C00-4C89-9B13-11F8447B05EC}"/>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pplication">
              <a:extLst>
                <a:ext uri="{FF2B5EF4-FFF2-40B4-BE49-F238E27FC236}">
                  <a16:creationId xmlns:a16="http://schemas.microsoft.com/office/drawing/2014/main" id="{1B9A4A84-9C9D-4856-B6A7-C26D8E4B1D44}"/>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pplication">
              <a:extLst>
                <a:ext uri="{FF2B5EF4-FFF2-40B4-BE49-F238E27FC236}">
                  <a16:creationId xmlns:a16="http://schemas.microsoft.com/office/drawing/2014/main" id="{95976E1D-D4CA-4AD5-9A3C-6752A327F2F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pplication">
              <a:extLst>
                <a:ext uri="{FF2B5EF4-FFF2-40B4-BE49-F238E27FC236}">
                  <a16:creationId xmlns:a16="http://schemas.microsoft.com/office/drawing/2014/main" id="{C3678537-696B-46B1-8174-E0F042E86BA3}"/>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Application">
              <a:extLst>
                <a:ext uri="{FF2B5EF4-FFF2-40B4-BE49-F238E27FC236}">
                  <a16:creationId xmlns:a16="http://schemas.microsoft.com/office/drawing/2014/main" id="{6F0FF204-E251-450A-AB71-15B62597D055}"/>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pplication">
              <a:extLst>
                <a:ext uri="{FF2B5EF4-FFF2-40B4-BE49-F238E27FC236}">
                  <a16:creationId xmlns:a16="http://schemas.microsoft.com/office/drawing/2014/main" id="{36B179DE-725B-46A3-9607-C011B4DCA742}"/>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96D7EFB-C1C9-40FF-BF72-2A53BA1DF974}"/>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0564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77732B4-CAC3-49FF-8523-C65A0525EAA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33EE214C-783C-4535-8631-2A77BA9F2BEE}"/>
              </a:ext>
            </a:extLst>
          </p:cNvPr>
          <p:cNvSpPr>
            <a:spLocks noGrp="1"/>
          </p:cNvSpPr>
          <p:nvPr>
            <p:ph type="sldNum" sz="quarter" idx="15"/>
          </p:nvPr>
        </p:nvSpPr>
        <p:spPr/>
        <p:txBody>
          <a:bodyPr/>
          <a:lstStyle/>
          <a:p>
            <a:fld id="{3787542D-5C6B-4EB3-96EB-9B37C3D5D2F8}" type="slidenum">
              <a:rPr lang="en-GB" smtClean="0"/>
              <a:t>3</a:t>
            </a:fld>
            <a:endParaRPr lang="en-GB" dirty="0"/>
          </a:p>
        </p:txBody>
      </p:sp>
      <p:pic>
        <p:nvPicPr>
          <p:cNvPr id="9" name="Graphic 8" descr="Arrow circle">
            <a:extLst>
              <a:ext uri="{FF2B5EF4-FFF2-40B4-BE49-F238E27FC236}">
                <a16:creationId xmlns:a16="http://schemas.microsoft.com/office/drawing/2014/main" id="{674D9BEB-6015-41AE-B0AF-74FC47E75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811" y="4547277"/>
            <a:ext cx="1781907" cy="1781907"/>
          </a:xfrm>
          <a:prstGeom prst="rect">
            <a:avLst/>
          </a:prstGeom>
        </p:spPr>
      </p:pic>
      <p:sp>
        <p:nvSpPr>
          <p:cNvPr id="10" name="TextBox 9">
            <a:extLst>
              <a:ext uri="{FF2B5EF4-FFF2-40B4-BE49-F238E27FC236}">
                <a16:creationId xmlns:a16="http://schemas.microsoft.com/office/drawing/2014/main" id="{0AD5C505-15AE-42C8-B312-BD56102494CC}"/>
              </a:ext>
            </a:extLst>
          </p:cNvPr>
          <p:cNvSpPr txBox="1"/>
          <p:nvPr/>
        </p:nvSpPr>
        <p:spPr>
          <a:xfrm>
            <a:off x="6699494" y="5145842"/>
            <a:ext cx="758541" cy="584775"/>
          </a:xfrm>
          <a:prstGeom prst="rect">
            <a:avLst/>
          </a:prstGeom>
          <a:noFill/>
        </p:spPr>
        <p:txBody>
          <a:bodyPr wrap="none" rtlCol="0">
            <a:spAutoFit/>
          </a:bodyPr>
          <a:lstStyle/>
          <a:p>
            <a:r>
              <a:rPr lang="en-GB" sz="3200" b="1" dirty="0">
                <a:solidFill>
                  <a:schemeClr val="accent1"/>
                </a:solidFill>
                <a:latin typeface="+mj-lt"/>
              </a:rPr>
              <a:t>4.4</a:t>
            </a:r>
            <a:endParaRPr lang="en-GB" sz="3200" b="1" baseline="30000" dirty="0">
              <a:solidFill>
                <a:schemeClr val="accent1"/>
              </a:solidFill>
              <a:latin typeface="+mj-lt"/>
            </a:endParaRPr>
          </a:p>
        </p:txBody>
      </p:sp>
      <p:graphicFrame>
        <p:nvGraphicFramePr>
          <p:cNvPr id="11" name="Chart 10">
            <a:extLst>
              <a:ext uri="{FF2B5EF4-FFF2-40B4-BE49-F238E27FC236}">
                <a16:creationId xmlns:a16="http://schemas.microsoft.com/office/drawing/2014/main" id="{613D07A2-3EDB-418C-A484-E01FFD5BF0A9}"/>
              </a:ext>
            </a:extLst>
          </p:cNvPr>
          <p:cNvGraphicFramePr/>
          <p:nvPr/>
        </p:nvGraphicFramePr>
        <p:xfrm>
          <a:off x="6198086" y="1877596"/>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42250F9-5C5E-45AB-9951-AE619DDB97C1}"/>
              </a:ext>
            </a:extLst>
          </p:cNvPr>
          <p:cNvSpPr txBox="1"/>
          <p:nvPr/>
        </p:nvSpPr>
        <p:spPr>
          <a:xfrm>
            <a:off x="6649656" y="2290484"/>
            <a:ext cx="878767" cy="584775"/>
          </a:xfrm>
          <a:prstGeom prst="rect">
            <a:avLst/>
          </a:prstGeom>
          <a:noFill/>
        </p:spPr>
        <p:txBody>
          <a:bodyPr wrap="none" rtlCol="0">
            <a:spAutoFit/>
          </a:bodyPr>
          <a:lstStyle/>
          <a:p>
            <a:r>
              <a:rPr lang="en-GB" sz="3200" b="1" dirty="0">
                <a:solidFill>
                  <a:schemeClr val="accent1"/>
                </a:solidFill>
                <a:latin typeface="+mj-lt"/>
              </a:rPr>
              <a:t>96</a:t>
            </a:r>
            <a:r>
              <a:rPr lang="en-GB" sz="3200" b="1" baseline="30000" dirty="0">
                <a:solidFill>
                  <a:schemeClr val="accent1"/>
                </a:solidFill>
                <a:latin typeface="+mj-lt"/>
              </a:rPr>
              <a:t>%</a:t>
            </a:r>
          </a:p>
        </p:txBody>
      </p:sp>
      <p:grpSp>
        <p:nvGrpSpPr>
          <p:cNvPr id="13" name="Trends" descr="{&quot;Key&quot;:&quot;POWER_USER_SHAPE_ICON&quot;,&quot;Value&quot;:&quot;POWER_USER_SHAPE_ICON_STYLE_1&quot;}">
            <a:extLst>
              <a:ext uri="{FF2B5EF4-FFF2-40B4-BE49-F238E27FC236}">
                <a16:creationId xmlns:a16="http://schemas.microsoft.com/office/drawing/2014/main" id="{4BFEEF90-3D69-48F1-A93B-0B22EE422C94}"/>
              </a:ext>
            </a:extLst>
          </p:cNvPr>
          <p:cNvGrpSpPr>
            <a:grpSpLocks noChangeAspect="1"/>
          </p:cNvGrpSpPr>
          <p:nvPr>
            <p:custDataLst>
              <p:tags r:id="rId1"/>
            </p:custDataLst>
          </p:nvPr>
        </p:nvGrpSpPr>
        <p:grpSpPr bwMode="auto">
          <a:xfrm>
            <a:off x="6557840" y="3850889"/>
            <a:ext cx="1058075" cy="542925"/>
            <a:chOff x="2168" y="1309"/>
            <a:chExt cx="3200" cy="1642"/>
          </a:xfrm>
          <a:solidFill>
            <a:schemeClr val="tx1"/>
          </a:solidFill>
        </p:grpSpPr>
        <p:sp>
          <p:nvSpPr>
            <p:cNvPr id="14" name="Freeform 186">
              <a:extLst>
                <a:ext uri="{FF2B5EF4-FFF2-40B4-BE49-F238E27FC236}">
                  <a16:creationId xmlns:a16="http://schemas.microsoft.com/office/drawing/2014/main" id="{0C322BF9-2E5B-4CD5-A2F9-05AA5B205AF5}"/>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87">
              <a:extLst>
                <a:ext uri="{FF2B5EF4-FFF2-40B4-BE49-F238E27FC236}">
                  <a16:creationId xmlns:a16="http://schemas.microsoft.com/office/drawing/2014/main" id="{60A749AA-F2B4-439D-9615-DF5F41D2C6BD}"/>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88">
              <a:extLst>
                <a:ext uri="{FF2B5EF4-FFF2-40B4-BE49-F238E27FC236}">
                  <a16:creationId xmlns:a16="http://schemas.microsoft.com/office/drawing/2014/main" id="{8C6F548C-7750-4111-AB0D-847BEB9CED85}"/>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3744B4B1-61B2-4C83-9F63-49BDBF63DF8E}"/>
              </a:ext>
            </a:extLst>
          </p:cNvPr>
          <p:cNvSpPr txBox="1"/>
          <p:nvPr/>
        </p:nvSpPr>
        <p:spPr>
          <a:xfrm>
            <a:off x="6778139" y="3342005"/>
            <a:ext cx="98777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1.15</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D2357500-42C7-4262-8E11-354A1110EB1F}"/>
              </a:ext>
            </a:extLst>
          </p:cNvPr>
          <p:cNvSpPr txBox="1"/>
          <p:nvPr/>
        </p:nvSpPr>
        <p:spPr>
          <a:xfrm>
            <a:off x="7766899" y="2117419"/>
            <a:ext cx="3759241" cy="914400"/>
          </a:xfrm>
          <a:prstGeom prst="rect">
            <a:avLst/>
          </a:prstGeom>
        </p:spPr>
        <p:txBody>
          <a:bodyPr vert="horz" wrap="square" lIns="0" tIns="0" rIns="0" bIns="0" rtlCol="0" anchor="t" anchorCtr="0">
            <a:noAutofit/>
          </a:bodyPr>
          <a:lstStyle/>
          <a:p>
            <a:r>
              <a:rPr lang="en-GB" sz="2000" dirty="0"/>
              <a:t>Of mail is engaged with:  opened, read, sorted, put aside, put on display or in the usual place.</a:t>
            </a:r>
          </a:p>
        </p:txBody>
      </p:sp>
      <p:sp>
        <p:nvSpPr>
          <p:cNvPr id="19" name="TextBox 18">
            <a:extLst>
              <a:ext uri="{FF2B5EF4-FFF2-40B4-BE49-F238E27FC236}">
                <a16:creationId xmlns:a16="http://schemas.microsoft.com/office/drawing/2014/main" id="{DEA4B0D6-5499-4009-B35B-6BD968BCDC9B}"/>
              </a:ext>
            </a:extLst>
          </p:cNvPr>
          <p:cNvSpPr txBox="1"/>
          <p:nvPr/>
        </p:nvSpPr>
        <p:spPr>
          <a:xfrm>
            <a:off x="7811902" y="5072737"/>
            <a:ext cx="3759241" cy="914400"/>
          </a:xfrm>
          <a:prstGeom prst="rect">
            <a:avLst/>
          </a:prstGeom>
        </p:spPr>
        <p:txBody>
          <a:bodyPr vert="horz" wrap="square" lIns="0" tIns="0" rIns="0" bIns="0" rtlCol="0" anchor="t" anchorCtr="0">
            <a:noAutofit/>
          </a:bodyPr>
          <a:lstStyle/>
          <a:p>
            <a:r>
              <a:rPr lang="en-GB" sz="2000" dirty="0"/>
              <a:t>Each piece of mail is revisited 4.4 times by individuals.</a:t>
            </a:r>
          </a:p>
        </p:txBody>
      </p:sp>
      <p:sp>
        <p:nvSpPr>
          <p:cNvPr id="20" name="TextBox 19">
            <a:extLst>
              <a:ext uri="{FF2B5EF4-FFF2-40B4-BE49-F238E27FC236}">
                <a16:creationId xmlns:a16="http://schemas.microsoft.com/office/drawing/2014/main" id="{5DA6F7A0-CE05-4034-ACB2-9EC2919DA6DA}"/>
              </a:ext>
            </a:extLst>
          </p:cNvPr>
          <p:cNvSpPr txBox="1"/>
          <p:nvPr/>
        </p:nvSpPr>
        <p:spPr>
          <a:xfrm>
            <a:off x="7811902" y="3685317"/>
            <a:ext cx="3759241" cy="831448"/>
          </a:xfrm>
          <a:prstGeom prst="rect">
            <a:avLst/>
          </a:prstGeom>
        </p:spPr>
        <p:txBody>
          <a:bodyPr vert="horz" wrap="square" lIns="0" tIns="0" rIns="0" bIns="0" rtlCol="0" anchor="t" anchorCtr="0">
            <a:noAutofit/>
          </a:bodyPr>
          <a:lstStyle/>
          <a:p>
            <a:r>
              <a:rPr lang="en-GB" sz="2000" dirty="0"/>
              <a:t>Every 100 mail packs sent reach another 15 individuals.</a:t>
            </a:r>
          </a:p>
        </p:txBody>
      </p:sp>
      <p:sp>
        <p:nvSpPr>
          <p:cNvPr id="21" name="TextBox 20">
            <a:extLst>
              <a:ext uri="{FF2B5EF4-FFF2-40B4-BE49-F238E27FC236}">
                <a16:creationId xmlns:a16="http://schemas.microsoft.com/office/drawing/2014/main" id="{2307FE47-07C4-4341-81D4-3A1F12D2D232}"/>
              </a:ext>
            </a:extLst>
          </p:cNvPr>
          <p:cNvSpPr txBox="1"/>
          <p:nvPr/>
        </p:nvSpPr>
        <p:spPr>
          <a:xfrm>
            <a:off x="7430569" y="6318674"/>
            <a:ext cx="3719288" cy="253916"/>
          </a:xfrm>
          <a:prstGeom prst="rect">
            <a:avLst/>
          </a:prstGeom>
          <a:noFill/>
        </p:spPr>
        <p:txBody>
          <a:bodyPr wrap="none" rtlCol="0">
            <a:spAutoFit/>
          </a:bodyPr>
          <a:lstStyle/>
          <a:p>
            <a:r>
              <a:rPr lang="en-GB" sz="1050" dirty="0"/>
              <a:t>Source:  JICMAIL, Addressed Mail, Q2 2017-Q3 2022, n=115,208 </a:t>
            </a:r>
          </a:p>
        </p:txBody>
      </p:sp>
      <p:sp>
        <p:nvSpPr>
          <p:cNvPr id="23" name="Title 1">
            <a:extLst>
              <a:ext uri="{FF2B5EF4-FFF2-40B4-BE49-F238E27FC236}">
                <a16:creationId xmlns:a16="http://schemas.microsoft.com/office/drawing/2014/main" id="{309CD072-2743-4A5C-BE62-4D78770847CE}"/>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Mail gets you noticed</a:t>
            </a:r>
            <a:endParaRPr lang="en-GB" dirty="0"/>
          </a:p>
        </p:txBody>
      </p:sp>
    </p:spTree>
    <p:extLst>
      <p:ext uri="{BB962C8B-B14F-4D97-AF65-F5344CB8AC3E}">
        <p14:creationId xmlns:p14="http://schemas.microsoft.com/office/powerpoint/2010/main" val="428262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F2958-F6AE-4DD5-94C8-CB12693A4072}"/>
              </a:ext>
            </a:extLst>
          </p:cNvPr>
          <p:cNvSpPr>
            <a:spLocks noGrp="1"/>
          </p:cNvSpPr>
          <p:nvPr>
            <p:ph type="title"/>
          </p:nvPr>
        </p:nvSpPr>
        <p:spPr/>
        <p:txBody>
          <a:bodyPr/>
          <a:lstStyle/>
          <a:p>
            <a:r>
              <a:rPr lang="en-GB" dirty="0"/>
              <a:t>Mail drives high engagement</a:t>
            </a:r>
          </a:p>
        </p:txBody>
      </p:sp>
      <p:sp>
        <p:nvSpPr>
          <p:cNvPr id="3" name="Text Placeholder 2">
            <a:extLst>
              <a:ext uri="{FF2B5EF4-FFF2-40B4-BE49-F238E27FC236}">
                <a16:creationId xmlns:a16="http://schemas.microsoft.com/office/drawing/2014/main" id="{E73C133F-3946-4A20-BDD2-4FE4462D2867}"/>
              </a:ext>
            </a:extLst>
          </p:cNvPr>
          <p:cNvSpPr>
            <a:spLocks noGrp="1"/>
          </p:cNvSpPr>
          <p:nvPr>
            <p:ph type="body" sz="quarter" idx="11"/>
          </p:nvPr>
        </p:nvSpPr>
        <p:spPr/>
        <p:txBody>
          <a:bodyPr/>
          <a:lstStyle/>
          <a:p>
            <a:r>
              <a:rPr lang="en-GB" dirty="0"/>
              <a:t>Across all sectors: driving buying behaviour, discussion and online activity</a:t>
            </a:r>
          </a:p>
        </p:txBody>
      </p:sp>
      <p:sp>
        <p:nvSpPr>
          <p:cNvPr id="4" name="Slide Number Placeholder 3">
            <a:extLst>
              <a:ext uri="{FF2B5EF4-FFF2-40B4-BE49-F238E27FC236}">
                <a16:creationId xmlns:a16="http://schemas.microsoft.com/office/drawing/2014/main" id="{F555F8C9-C51D-43DC-A0FF-858F1A638C2C}"/>
              </a:ext>
            </a:extLst>
          </p:cNvPr>
          <p:cNvSpPr>
            <a:spLocks noGrp="1"/>
          </p:cNvSpPr>
          <p:nvPr>
            <p:ph type="sldNum" sz="quarter" idx="15"/>
          </p:nvPr>
        </p:nvSpPr>
        <p:spPr/>
        <p:txBody>
          <a:bodyPr/>
          <a:lstStyle/>
          <a:p>
            <a:fld id="{3787542D-5C6B-4EB3-96EB-9B37C3D5D2F8}" type="slidenum">
              <a:rPr lang="en-GB" smtClean="0"/>
              <a:t>4</a:t>
            </a:fld>
            <a:endParaRPr lang="en-GB" dirty="0"/>
          </a:p>
        </p:txBody>
      </p:sp>
      <p:graphicFrame>
        <p:nvGraphicFramePr>
          <p:cNvPr id="7" name="Chart 6">
            <a:extLst>
              <a:ext uri="{FF2B5EF4-FFF2-40B4-BE49-F238E27FC236}">
                <a16:creationId xmlns:a16="http://schemas.microsoft.com/office/drawing/2014/main" id="{8AF323F7-68C2-41D0-8D66-BFE02A212209}"/>
              </a:ext>
            </a:extLst>
          </p:cNvPr>
          <p:cNvGraphicFramePr/>
          <p:nvPr/>
        </p:nvGraphicFramePr>
        <p:xfrm>
          <a:off x="4580903" y="1898144"/>
          <a:ext cx="1781907" cy="14105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553D83A-EA98-4A9C-BD6B-C63F5C182118}"/>
              </a:ext>
            </a:extLst>
          </p:cNvPr>
          <p:cNvSpPr txBox="1"/>
          <p:nvPr/>
        </p:nvSpPr>
        <p:spPr>
          <a:xfrm>
            <a:off x="5032473" y="2311032"/>
            <a:ext cx="878767" cy="584775"/>
          </a:xfrm>
          <a:prstGeom prst="rect">
            <a:avLst/>
          </a:prstGeom>
          <a:noFill/>
        </p:spPr>
        <p:txBody>
          <a:bodyPr wrap="none" rtlCol="0">
            <a:spAutoFit/>
          </a:bodyPr>
          <a:lstStyle/>
          <a:p>
            <a:r>
              <a:rPr lang="en-GB" sz="3200" b="1" dirty="0">
                <a:solidFill>
                  <a:schemeClr val="accent1"/>
                </a:solidFill>
                <a:latin typeface="+mj-lt"/>
              </a:rPr>
              <a:t>27</a:t>
            </a:r>
            <a:r>
              <a:rPr lang="en-GB" sz="3200" b="1" baseline="30000" dirty="0">
                <a:solidFill>
                  <a:schemeClr val="accent1"/>
                </a:solidFill>
                <a:latin typeface="+mj-lt"/>
              </a:rPr>
              <a:t>%</a:t>
            </a:r>
          </a:p>
        </p:txBody>
      </p:sp>
      <p:sp>
        <p:nvSpPr>
          <p:cNvPr id="10" name="TextBox 9">
            <a:extLst>
              <a:ext uri="{FF2B5EF4-FFF2-40B4-BE49-F238E27FC236}">
                <a16:creationId xmlns:a16="http://schemas.microsoft.com/office/drawing/2014/main" id="{2B36AE9E-33A8-48EE-840D-586848B28646}"/>
              </a:ext>
            </a:extLst>
          </p:cNvPr>
          <p:cNvSpPr txBox="1"/>
          <p:nvPr/>
        </p:nvSpPr>
        <p:spPr>
          <a:xfrm>
            <a:off x="5032473" y="4179208"/>
            <a:ext cx="878767" cy="584775"/>
          </a:xfrm>
          <a:prstGeom prst="rect">
            <a:avLst/>
          </a:prstGeom>
          <a:noFill/>
        </p:spPr>
        <p:txBody>
          <a:bodyPr wrap="none" rtlCol="0">
            <a:spAutoFit/>
          </a:bodyPr>
          <a:lstStyle/>
          <a:p>
            <a:r>
              <a:rPr lang="en-GB" sz="3200" b="1" dirty="0">
                <a:solidFill>
                  <a:schemeClr val="accent1"/>
                </a:solidFill>
                <a:latin typeface="+mj-lt"/>
              </a:rPr>
              <a:t>27</a:t>
            </a:r>
            <a:r>
              <a:rPr lang="en-GB" sz="3200" b="1" baseline="30000" dirty="0">
                <a:solidFill>
                  <a:schemeClr val="accent1"/>
                </a:solidFill>
                <a:latin typeface="+mj-lt"/>
              </a:rPr>
              <a:t>%</a:t>
            </a:r>
          </a:p>
        </p:txBody>
      </p:sp>
      <p:sp>
        <p:nvSpPr>
          <p:cNvPr id="11" name="TextBox 10">
            <a:extLst>
              <a:ext uri="{FF2B5EF4-FFF2-40B4-BE49-F238E27FC236}">
                <a16:creationId xmlns:a16="http://schemas.microsoft.com/office/drawing/2014/main" id="{27F48AF2-8A60-4F53-92E3-3A4EBE2E454C}"/>
              </a:ext>
            </a:extLst>
          </p:cNvPr>
          <p:cNvSpPr txBox="1"/>
          <p:nvPr/>
        </p:nvSpPr>
        <p:spPr>
          <a:xfrm>
            <a:off x="6359804" y="3179312"/>
            <a:ext cx="1696263" cy="830997"/>
          </a:xfrm>
          <a:prstGeom prst="rect">
            <a:avLst/>
          </a:prstGeom>
          <a:noFill/>
        </p:spPr>
        <p:txBody>
          <a:bodyPr wrap="square" rtlCol="0">
            <a:spAutoFit/>
          </a:bodyPr>
          <a:lstStyle/>
          <a:p>
            <a:pPr algn="ctr"/>
            <a:r>
              <a:rPr lang="en-GB" sz="1600" dirty="0"/>
              <a:t>Local and Central Government</a:t>
            </a:r>
          </a:p>
        </p:txBody>
      </p:sp>
      <p:sp>
        <p:nvSpPr>
          <p:cNvPr id="12" name="TextBox 11">
            <a:extLst>
              <a:ext uri="{FF2B5EF4-FFF2-40B4-BE49-F238E27FC236}">
                <a16:creationId xmlns:a16="http://schemas.microsoft.com/office/drawing/2014/main" id="{FC91C1BF-767A-49A7-9EEC-D530E10CF767}"/>
              </a:ext>
            </a:extLst>
          </p:cNvPr>
          <p:cNvSpPr txBox="1"/>
          <p:nvPr/>
        </p:nvSpPr>
        <p:spPr>
          <a:xfrm>
            <a:off x="4456689" y="3179312"/>
            <a:ext cx="2030334" cy="338554"/>
          </a:xfrm>
          <a:prstGeom prst="rect">
            <a:avLst/>
          </a:prstGeom>
          <a:noFill/>
        </p:spPr>
        <p:txBody>
          <a:bodyPr wrap="square" rtlCol="0">
            <a:spAutoFit/>
          </a:bodyPr>
          <a:lstStyle/>
          <a:p>
            <a:pPr algn="ctr"/>
            <a:r>
              <a:rPr lang="en-GB" sz="1600" dirty="0"/>
              <a:t>Charity</a:t>
            </a:r>
          </a:p>
        </p:txBody>
      </p:sp>
      <p:sp>
        <p:nvSpPr>
          <p:cNvPr id="13" name="TextBox 12">
            <a:extLst>
              <a:ext uri="{FF2B5EF4-FFF2-40B4-BE49-F238E27FC236}">
                <a16:creationId xmlns:a16="http://schemas.microsoft.com/office/drawing/2014/main" id="{F33481CC-7CD3-4E06-ACF6-3D59186935F3}"/>
              </a:ext>
            </a:extLst>
          </p:cNvPr>
          <p:cNvSpPr txBox="1"/>
          <p:nvPr/>
        </p:nvSpPr>
        <p:spPr>
          <a:xfrm>
            <a:off x="4456689" y="5085866"/>
            <a:ext cx="2030334" cy="830997"/>
          </a:xfrm>
          <a:prstGeom prst="rect">
            <a:avLst/>
          </a:prstGeom>
          <a:noFill/>
        </p:spPr>
        <p:txBody>
          <a:bodyPr wrap="square" rtlCol="0">
            <a:spAutoFit/>
          </a:bodyPr>
          <a:lstStyle/>
          <a:p>
            <a:pPr algn="ctr"/>
            <a:r>
              <a:rPr lang="en-GB" sz="1600" dirty="0"/>
              <a:t>Financial and Insurance </a:t>
            </a:r>
          </a:p>
          <a:p>
            <a:pPr algn="ctr"/>
            <a:r>
              <a:rPr lang="en-GB" sz="1600" dirty="0"/>
              <a:t>Services</a:t>
            </a:r>
          </a:p>
        </p:txBody>
      </p:sp>
      <p:sp>
        <p:nvSpPr>
          <p:cNvPr id="14" name="TextBox 13">
            <a:extLst>
              <a:ext uri="{FF2B5EF4-FFF2-40B4-BE49-F238E27FC236}">
                <a16:creationId xmlns:a16="http://schemas.microsoft.com/office/drawing/2014/main" id="{D8B86D16-FFF0-4E00-BB4E-D60C744C0CF2}"/>
              </a:ext>
            </a:extLst>
          </p:cNvPr>
          <p:cNvSpPr txBox="1"/>
          <p:nvPr/>
        </p:nvSpPr>
        <p:spPr>
          <a:xfrm>
            <a:off x="6192768" y="5085866"/>
            <a:ext cx="2030334" cy="584775"/>
          </a:xfrm>
          <a:prstGeom prst="rect">
            <a:avLst/>
          </a:prstGeom>
          <a:noFill/>
        </p:spPr>
        <p:txBody>
          <a:bodyPr wrap="square" rtlCol="0">
            <a:spAutoFit/>
          </a:bodyPr>
          <a:lstStyle/>
          <a:p>
            <a:pPr algn="ctr"/>
            <a:r>
              <a:rPr lang="en-GB" sz="1600" dirty="0"/>
              <a:t>Mail Order/Online Retailer</a:t>
            </a:r>
          </a:p>
        </p:txBody>
      </p:sp>
      <p:sp>
        <p:nvSpPr>
          <p:cNvPr id="15" name="TextBox 14">
            <a:extLst>
              <a:ext uri="{FF2B5EF4-FFF2-40B4-BE49-F238E27FC236}">
                <a16:creationId xmlns:a16="http://schemas.microsoft.com/office/drawing/2014/main" id="{F5B15E53-13DC-4C72-AA22-AAF4BF11E4A4}"/>
              </a:ext>
            </a:extLst>
          </p:cNvPr>
          <p:cNvSpPr txBox="1"/>
          <p:nvPr/>
        </p:nvSpPr>
        <p:spPr>
          <a:xfrm>
            <a:off x="7969464" y="5085866"/>
            <a:ext cx="2030335" cy="584775"/>
          </a:xfrm>
          <a:prstGeom prst="rect">
            <a:avLst/>
          </a:prstGeom>
          <a:noFill/>
        </p:spPr>
        <p:txBody>
          <a:bodyPr wrap="square" rtlCol="0">
            <a:spAutoFit/>
          </a:bodyPr>
          <a:lstStyle/>
          <a:p>
            <a:pPr algn="ctr"/>
            <a:r>
              <a:rPr lang="en-GB" sz="1600" dirty="0"/>
              <a:t>Supermarket </a:t>
            </a:r>
          </a:p>
          <a:p>
            <a:pPr algn="ctr"/>
            <a:r>
              <a:rPr lang="en-GB" sz="1600" dirty="0"/>
              <a:t>Retailer</a:t>
            </a:r>
          </a:p>
        </p:txBody>
      </p:sp>
      <p:sp>
        <p:nvSpPr>
          <p:cNvPr id="16" name="TextBox 15">
            <a:extLst>
              <a:ext uri="{FF2B5EF4-FFF2-40B4-BE49-F238E27FC236}">
                <a16:creationId xmlns:a16="http://schemas.microsoft.com/office/drawing/2014/main" id="{04CA9CF5-26DC-4114-B11D-06EEF2CB1DB9}"/>
              </a:ext>
            </a:extLst>
          </p:cNvPr>
          <p:cNvSpPr txBox="1"/>
          <p:nvPr/>
        </p:nvSpPr>
        <p:spPr>
          <a:xfrm>
            <a:off x="8441872" y="3179312"/>
            <a:ext cx="1115434" cy="584775"/>
          </a:xfrm>
          <a:prstGeom prst="rect">
            <a:avLst/>
          </a:prstGeom>
          <a:noFill/>
        </p:spPr>
        <p:txBody>
          <a:bodyPr wrap="none" rtlCol="0">
            <a:spAutoFit/>
          </a:bodyPr>
          <a:lstStyle/>
          <a:p>
            <a:pPr algn="ctr"/>
            <a:r>
              <a:rPr lang="en-GB" sz="1600" dirty="0"/>
              <a:t>High Street</a:t>
            </a:r>
          </a:p>
          <a:p>
            <a:pPr algn="ctr"/>
            <a:r>
              <a:rPr lang="en-GB" sz="1600" dirty="0"/>
              <a:t>Retailer</a:t>
            </a:r>
          </a:p>
        </p:txBody>
      </p:sp>
      <p:sp>
        <p:nvSpPr>
          <p:cNvPr id="17" name="TextBox 16">
            <a:extLst>
              <a:ext uri="{FF2B5EF4-FFF2-40B4-BE49-F238E27FC236}">
                <a16:creationId xmlns:a16="http://schemas.microsoft.com/office/drawing/2014/main" id="{5EAA762C-410B-4BB1-9AA9-071C9C4B811E}"/>
              </a:ext>
            </a:extLst>
          </p:cNvPr>
          <p:cNvSpPr txBox="1"/>
          <p:nvPr/>
        </p:nvSpPr>
        <p:spPr>
          <a:xfrm>
            <a:off x="9928142" y="3179312"/>
            <a:ext cx="1552027" cy="584775"/>
          </a:xfrm>
          <a:prstGeom prst="rect">
            <a:avLst/>
          </a:prstGeom>
          <a:noFill/>
        </p:spPr>
        <p:txBody>
          <a:bodyPr wrap="none" rtlCol="0">
            <a:spAutoFit/>
          </a:bodyPr>
          <a:lstStyle/>
          <a:p>
            <a:pPr algn="ctr"/>
            <a:r>
              <a:rPr lang="en-GB" sz="1600" dirty="0"/>
              <a:t>TV/Broadband/</a:t>
            </a:r>
          </a:p>
          <a:p>
            <a:pPr algn="ctr"/>
            <a:r>
              <a:rPr lang="en-GB" sz="1600" dirty="0"/>
              <a:t>Landline/Mobile</a:t>
            </a:r>
          </a:p>
        </p:txBody>
      </p:sp>
      <p:sp>
        <p:nvSpPr>
          <p:cNvPr id="18" name="TextBox 17">
            <a:extLst>
              <a:ext uri="{FF2B5EF4-FFF2-40B4-BE49-F238E27FC236}">
                <a16:creationId xmlns:a16="http://schemas.microsoft.com/office/drawing/2014/main" id="{4FDA492B-D9F5-43F7-A6CE-F83AFEFF7335}"/>
              </a:ext>
            </a:extLst>
          </p:cNvPr>
          <p:cNvSpPr txBox="1"/>
          <p:nvPr/>
        </p:nvSpPr>
        <p:spPr>
          <a:xfrm>
            <a:off x="9686727" y="5085866"/>
            <a:ext cx="2030335" cy="338554"/>
          </a:xfrm>
          <a:prstGeom prst="rect">
            <a:avLst/>
          </a:prstGeom>
          <a:noFill/>
        </p:spPr>
        <p:txBody>
          <a:bodyPr wrap="square" rtlCol="0">
            <a:spAutoFit/>
          </a:bodyPr>
          <a:lstStyle/>
          <a:p>
            <a:pPr algn="ctr"/>
            <a:r>
              <a:rPr lang="en-GB" sz="1600" dirty="0"/>
              <a:t>Utilities Provider</a:t>
            </a:r>
          </a:p>
        </p:txBody>
      </p:sp>
      <p:graphicFrame>
        <p:nvGraphicFramePr>
          <p:cNvPr id="19" name="Chart 18">
            <a:extLst>
              <a:ext uri="{FF2B5EF4-FFF2-40B4-BE49-F238E27FC236}">
                <a16:creationId xmlns:a16="http://schemas.microsoft.com/office/drawing/2014/main" id="{A6FC414F-9AC3-49EF-A2CD-0F5C3608BF44}"/>
              </a:ext>
            </a:extLst>
          </p:cNvPr>
          <p:cNvGraphicFramePr/>
          <p:nvPr/>
        </p:nvGraphicFramePr>
        <p:xfrm>
          <a:off x="6316982" y="1898144"/>
          <a:ext cx="1781907" cy="141055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B9166ECF-F005-4FDB-8CAF-978E4B5B5D16}"/>
              </a:ext>
            </a:extLst>
          </p:cNvPr>
          <p:cNvSpPr txBox="1"/>
          <p:nvPr/>
        </p:nvSpPr>
        <p:spPr>
          <a:xfrm>
            <a:off x="6768552" y="2319596"/>
            <a:ext cx="878767" cy="584775"/>
          </a:xfrm>
          <a:prstGeom prst="rect">
            <a:avLst/>
          </a:prstGeom>
          <a:noFill/>
        </p:spPr>
        <p:txBody>
          <a:bodyPr wrap="none" rtlCol="0">
            <a:spAutoFit/>
          </a:bodyPr>
          <a:lstStyle/>
          <a:p>
            <a:r>
              <a:rPr lang="en-GB" sz="3200" b="1" dirty="0">
                <a:solidFill>
                  <a:schemeClr val="accent1"/>
                </a:solidFill>
                <a:latin typeface="+mj-lt"/>
              </a:rPr>
              <a:t>47</a:t>
            </a:r>
            <a:r>
              <a:rPr lang="en-GB" sz="3200" b="1" baseline="30000" dirty="0">
                <a:solidFill>
                  <a:schemeClr val="accent1"/>
                </a:solidFill>
                <a:latin typeface="+mj-lt"/>
              </a:rPr>
              <a:t>%</a:t>
            </a:r>
          </a:p>
        </p:txBody>
      </p:sp>
      <p:graphicFrame>
        <p:nvGraphicFramePr>
          <p:cNvPr id="21" name="Chart 20">
            <a:extLst>
              <a:ext uri="{FF2B5EF4-FFF2-40B4-BE49-F238E27FC236}">
                <a16:creationId xmlns:a16="http://schemas.microsoft.com/office/drawing/2014/main" id="{7393B05A-DF2F-4D61-BC50-C2C70286BE35}"/>
              </a:ext>
            </a:extLst>
          </p:cNvPr>
          <p:cNvGraphicFramePr/>
          <p:nvPr/>
        </p:nvGraphicFramePr>
        <p:xfrm>
          <a:off x="6316982" y="3774884"/>
          <a:ext cx="1781907" cy="1410551"/>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6E3B569A-A720-4440-A570-B60A5DE2BE08}"/>
              </a:ext>
            </a:extLst>
          </p:cNvPr>
          <p:cNvSpPr txBox="1"/>
          <p:nvPr/>
        </p:nvSpPr>
        <p:spPr>
          <a:xfrm>
            <a:off x="6768552" y="4187772"/>
            <a:ext cx="878767" cy="584775"/>
          </a:xfrm>
          <a:prstGeom prst="rect">
            <a:avLst/>
          </a:prstGeom>
          <a:noFill/>
        </p:spPr>
        <p:txBody>
          <a:bodyPr wrap="none" rtlCol="0">
            <a:spAutoFit/>
          </a:bodyPr>
          <a:lstStyle/>
          <a:p>
            <a:r>
              <a:rPr lang="en-GB" sz="3200" b="1" dirty="0">
                <a:solidFill>
                  <a:schemeClr val="accent1"/>
                </a:solidFill>
                <a:latin typeface="+mj-lt"/>
              </a:rPr>
              <a:t>26</a:t>
            </a:r>
            <a:r>
              <a:rPr lang="en-GB" sz="3200" b="1" baseline="30000" dirty="0">
                <a:solidFill>
                  <a:schemeClr val="accent1"/>
                </a:solidFill>
                <a:latin typeface="+mj-lt"/>
              </a:rPr>
              <a:t>%</a:t>
            </a:r>
          </a:p>
        </p:txBody>
      </p:sp>
      <p:graphicFrame>
        <p:nvGraphicFramePr>
          <p:cNvPr id="23" name="Chart 22">
            <a:extLst>
              <a:ext uri="{FF2B5EF4-FFF2-40B4-BE49-F238E27FC236}">
                <a16:creationId xmlns:a16="http://schemas.microsoft.com/office/drawing/2014/main" id="{711179BE-6605-4CE0-A2CD-61DBF71177B2}"/>
              </a:ext>
            </a:extLst>
          </p:cNvPr>
          <p:cNvGraphicFramePr/>
          <p:nvPr/>
        </p:nvGraphicFramePr>
        <p:xfrm>
          <a:off x="8043623" y="1898144"/>
          <a:ext cx="1781907" cy="1410551"/>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a:extLst>
              <a:ext uri="{FF2B5EF4-FFF2-40B4-BE49-F238E27FC236}">
                <a16:creationId xmlns:a16="http://schemas.microsoft.com/office/drawing/2014/main" id="{7A1EC523-ACE0-4DBD-B638-ECDFD35C6C64}"/>
              </a:ext>
            </a:extLst>
          </p:cNvPr>
          <p:cNvSpPr txBox="1"/>
          <p:nvPr/>
        </p:nvSpPr>
        <p:spPr>
          <a:xfrm>
            <a:off x="8495193" y="2328160"/>
            <a:ext cx="878767" cy="584775"/>
          </a:xfrm>
          <a:prstGeom prst="rect">
            <a:avLst/>
          </a:prstGeom>
          <a:noFill/>
        </p:spPr>
        <p:txBody>
          <a:bodyPr wrap="none" rtlCol="0">
            <a:spAutoFit/>
          </a:bodyPr>
          <a:lstStyle/>
          <a:p>
            <a:r>
              <a:rPr lang="en-GB" sz="3200" b="1" dirty="0">
                <a:solidFill>
                  <a:schemeClr val="accent1"/>
                </a:solidFill>
                <a:latin typeface="+mj-lt"/>
              </a:rPr>
              <a:t>33</a:t>
            </a:r>
            <a:r>
              <a:rPr lang="en-GB" sz="3200" b="1" baseline="30000" dirty="0">
                <a:solidFill>
                  <a:schemeClr val="accent1"/>
                </a:solidFill>
                <a:latin typeface="+mj-lt"/>
              </a:rPr>
              <a:t>%</a:t>
            </a:r>
          </a:p>
        </p:txBody>
      </p:sp>
      <p:graphicFrame>
        <p:nvGraphicFramePr>
          <p:cNvPr id="25" name="Chart 24">
            <a:extLst>
              <a:ext uri="{FF2B5EF4-FFF2-40B4-BE49-F238E27FC236}">
                <a16:creationId xmlns:a16="http://schemas.microsoft.com/office/drawing/2014/main" id="{6659498C-A0F6-41A4-9A52-C1714DBF609D}"/>
              </a:ext>
            </a:extLst>
          </p:cNvPr>
          <p:cNvGraphicFramePr/>
          <p:nvPr/>
        </p:nvGraphicFramePr>
        <p:xfrm>
          <a:off x="8043623" y="3783448"/>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id="{254D3676-8549-4518-B171-5BE18804D5F4}"/>
              </a:ext>
            </a:extLst>
          </p:cNvPr>
          <p:cNvSpPr txBox="1"/>
          <p:nvPr/>
        </p:nvSpPr>
        <p:spPr>
          <a:xfrm>
            <a:off x="8495193" y="4196336"/>
            <a:ext cx="878767" cy="584775"/>
          </a:xfrm>
          <a:prstGeom prst="rect">
            <a:avLst/>
          </a:prstGeom>
          <a:noFill/>
        </p:spPr>
        <p:txBody>
          <a:bodyPr wrap="none" rtlCol="0">
            <a:spAutoFit/>
          </a:bodyPr>
          <a:lstStyle/>
          <a:p>
            <a:r>
              <a:rPr lang="en-GB" sz="3200" b="1" dirty="0">
                <a:solidFill>
                  <a:schemeClr val="accent1"/>
                </a:solidFill>
                <a:latin typeface="+mj-lt"/>
              </a:rPr>
              <a:t>53</a:t>
            </a:r>
            <a:r>
              <a:rPr lang="en-GB" sz="3200" b="1" baseline="30000" dirty="0">
                <a:solidFill>
                  <a:schemeClr val="accent1"/>
                </a:solidFill>
                <a:latin typeface="+mj-lt"/>
              </a:rPr>
              <a:t>%</a:t>
            </a:r>
          </a:p>
        </p:txBody>
      </p:sp>
      <p:graphicFrame>
        <p:nvGraphicFramePr>
          <p:cNvPr id="27" name="Chart 26">
            <a:extLst>
              <a:ext uri="{FF2B5EF4-FFF2-40B4-BE49-F238E27FC236}">
                <a16:creationId xmlns:a16="http://schemas.microsoft.com/office/drawing/2014/main" id="{518FB816-E6A9-4845-A9F5-17974103C7B3}"/>
              </a:ext>
            </a:extLst>
          </p:cNvPr>
          <p:cNvGraphicFramePr/>
          <p:nvPr/>
        </p:nvGraphicFramePr>
        <p:xfrm>
          <a:off x="9776012" y="1898144"/>
          <a:ext cx="1781907" cy="1410551"/>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a:extLst>
              <a:ext uri="{FF2B5EF4-FFF2-40B4-BE49-F238E27FC236}">
                <a16:creationId xmlns:a16="http://schemas.microsoft.com/office/drawing/2014/main" id="{E893BBDD-AD4D-43D8-AC1A-F594C1FB2061}"/>
              </a:ext>
            </a:extLst>
          </p:cNvPr>
          <p:cNvSpPr txBox="1"/>
          <p:nvPr/>
        </p:nvSpPr>
        <p:spPr>
          <a:xfrm>
            <a:off x="10227582" y="2326450"/>
            <a:ext cx="878767" cy="584775"/>
          </a:xfrm>
          <a:prstGeom prst="rect">
            <a:avLst/>
          </a:prstGeom>
          <a:noFill/>
        </p:spPr>
        <p:txBody>
          <a:bodyPr wrap="none" rtlCol="0">
            <a:spAutoFit/>
          </a:bodyPr>
          <a:lstStyle/>
          <a:p>
            <a:r>
              <a:rPr lang="en-GB" sz="3200" b="1" dirty="0">
                <a:solidFill>
                  <a:schemeClr val="accent1"/>
                </a:solidFill>
                <a:latin typeface="+mj-lt"/>
              </a:rPr>
              <a:t>23</a:t>
            </a:r>
            <a:r>
              <a:rPr lang="en-GB" sz="3200" b="1" baseline="30000" dirty="0">
                <a:solidFill>
                  <a:schemeClr val="accent1"/>
                </a:solidFill>
                <a:latin typeface="+mj-lt"/>
              </a:rPr>
              <a:t>%</a:t>
            </a:r>
          </a:p>
        </p:txBody>
      </p:sp>
      <p:sp>
        <p:nvSpPr>
          <p:cNvPr id="30" name="TextBox 29">
            <a:extLst>
              <a:ext uri="{FF2B5EF4-FFF2-40B4-BE49-F238E27FC236}">
                <a16:creationId xmlns:a16="http://schemas.microsoft.com/office/drawing/2014/main" id="{D18EA52C-3AF0-4D57-A8F1-385152FC6260}"/>
              </a:ext>
            </a:extLst>
          </p:cNvPr>
          <p:cNvSpPr txBox="1"/>
          <p:nvPr/>
        </p:nvSpPr>
        <p:spPr>
          <a:xfrm>
            <a:off x="10227582" y="4194626"/>
            <a:ext cx="878767" cy="584775"/>
          </a:xfrm>
          <a:prstGeom prst="rect">
            <a:avLst/>
          </a:prstGeom>
          <a:noFill/>
        </p:spPr>
        <p:txBody>
          <a:bodyPr wrap="none" rtlCol="0">
            <a:spAutoFit/>
          </a:bodyPr>
          <a:lstStyle/>
          <a:p>
            <a:r>
              <a:rPr lang="en-GB" sz="3200" b="1" dirty="0">
                <a:solidFill>
                  <a:schemeClr val="accent1"/>
                </a:solidFill>
                <a:latin typeface="+mj-lt"/>
              </a:rPr>
              <a:t>33</a:t>
            </a:r>
            <a:r>
              <a:rPr lang="en-GB" sz="3200" b="1" baseline="30000" dirty="0">
                <a:solidFill>
                  <a:schemeClr val="accent1"/>
                </a:solidFill>
                <a:latin typeface="+mj-lt"/>
              </a:rPr>
              <a:t>%</a:t>
            </a:r>
          </a:p>
        </p:txBody>
      </p:sp>
      <p:graphicFrame>
        <p:nvGraphicFramePr>
          <p:cNvPr id="31" name="Table 30">
            <a:extLst>
              <a:ext uri="{FF2B5EF4-FFF2-40B4-BE49-F238E27FC236}">
                <a16:creationId xmlns:a16="http://schemas.microsoft.com/office/drawing/2014/main" id="{FF57D36E-D457-4CA3-A90C-97F8C8A2A808}"/>
              </a:ext>
            </a:extLst>
          </p:cNvPr>
          <p:cNvGraphicFramePr>
            <a:graphicFrameLocks noGrp="1"/>
          </p:cNvGraphicFramePr>
          <p:nvPr/>
        </p:nvGraphicFramePr>
        <p:xfrm>
          <a:off x="527502" y="1677944"/>
          <a:ext cx="4071908" cy="4384040"/>
        </p:xfrm>
        <a:graphic>
          <a:graphicData uri="http://schemas.openxmlformats.org/drawingml/2006/table">
            <a:tbl>
              <a:tblPr firstRow="1" bandRow="1">
                <a:tableStyleId>{21E4AEA4-8DFA-4A89-87EB-49C32662AFE0}</a:tableStyleId>
              </a:tblPr>
              <a:tblGrid>
                <a:gridCol w="4071908">
                  <a:extLst>
                    <a:ext uri="{9D8B030D-6E8A-4147-A177-3AD203B41FA5}">
                      <a16:colId xmlns:a16="http://schemas.microsoft.com/office/drawing/2014/main" val="1488041337"/>
                    </a:ext>
                  </a:extLst>
                </a:gridCol>
              </a:tblGrid>
              <a:tr h="0">
                <a:tc>
                  <a:txBody>
                    <a:bodyPr/>
                    <a:lstStyle/>
                    <a:p>
                      <a:r>
                        <a:rPr lang="en-GB" sz="1400" dirty="0"/>
                        <a:t>COMMERCIAL ACTIONS</a:t>
                      </a:r>
                    </a:p>
                  </a:txBody>
                  <a:tcPr/>
                </a:tc>
                <a:extLst>
                  <a:ext uri="{0D108BD9-81ED-4DB2-BD59-A6C34878D82A}">
                    <a16:rowId xmlns:a16="http://schemas.microsoft.com/office/drawing/2014/main" val="1214807488"/>
                  </a:ext>
                </a:extLst>
              </a:tr>
              <a:tr h="370840">
                <a:tc>
                  <a:txBody>
                    <a:bodyPr/>
                    <a:lstStyle/>
                    <a:p>
                      <a:r>
                        <a:rPr lang="en-GB" sz="1400" dirty="0"/>
                        <a:t>Bought something, made a payment or donation</a:t>
                      </a:r>
                    </a:p>
                  </a:txBody>
                  <a:tcPr/>
                </a:tc>
                <a:extLst>
                  <a:ext uri="{0D108BD9-81ED-4DB2-BD59-A6C34878D82A}">
                    <a16:rowId xmlns:a16="http://schemas.microsoft.com/office/drawing/2014/main" val="668264071"/>
                  </a:ext>
                </a:extLst>
              </a:tr>
              <a:tr h="370840">
                <a:tc>
                  <a:txBody>
                    <a:bodyPr/>
                    <a:lstStyle/>
                    <a:p>
                      <a:r>
                        <a:rPr lang="en-GB" sz="1400" dirty="0"/>
                        <a:t>Used a voucher or discount code</a:t>
                      </a:r>
                    </a:p>
                  </a:txBody>
                  <a:tcPr/>
                </a:tc>
                <a:extLst>
                  <a:ext uri="{0D108BD9-81ED-4DB2-BD59-A6C34878D82A}">
                    <a16:rowId xmlns:a16="http://schemas.microsoft.com/office/drawing/2014/main" val="1898613279"/>
                  </a:ext>
                </a:extLst>
              </a:tr>
              <a:tr h="370840">
                <a:tc>
                  <a:txBody>
                    <a:bodyPr/>
                    <a:lstStyle/>
                    <a:p>
                      <a:r>
                        <a:rPr lang="en-GB" sz="1400" dirty="0"/>
                        <a:t>Planned a large purchase</a:t>
                      </a:r>
                    </a:p>
                  </a:txBody>
                  <a:tcPr/>
                </a:tc>
                <a:extLst>
                  <a:ext uri="{0D108BD9-81ED-4DB2-BD59-A6C34878D82A}">
                    <a16:rowId xmlns:a16="http://schemas.microsoft.com/office/drawing/2014/main" val="1791731386"/>
                  </a:ext>
                </a:extLst>
              </a:tr>
              <a:tr h="370840">
                <a:tc>
                  <a:txBody>
                    <a:bodyPr/>
                    <a:lstStyle/>
                    <a:p>
                      <a:r>
                        <a:rPr lang="en-GB" sz="1400" dirty="0"/>
                        <a:t>Discussed with someone</a:t>
                      </a:r>
                    </a:p>
                  </a:txBody>
                  <a:tcPr/>
                </a:tc>
                <a:extLst>
                  <a:ext uri="{0D108BD9-81ED-4DB2-BD59-A6C34878D82A}">
                    <a16:rowId xmlns:a16="http://schemas.microsoft.com/office/drawing/2014/main" val="1302984086"/>
                  </a:ext>
                </a:extLst>
              </a:tr>
              <a:tr h="370840">
                <a:tc>
                  <a:txBody>
                    <a:bodyPr/>
                    <a:lstStyle/>
                    <a:p>
                      <a:r>
                        <a:rPr lang="en-GB" sz="1400" dirty="0"/>
                        <a:t>Ordered a catalogue</a:t>
                      </a:r>
                    </a:p>
                  </a:txBody>
                  <a:tcPr/>
                </a:tc>
                <a:extLst>
                  <a:ext uri="{0D108BD9-81ED-4DB2-BD59-A6C34878D82A}">
                    <a16:rowId xmlns:a16="http://schemas.microsoft.com/office/drawing/2014/main" val="1137408445"/>
                  </a:ext>
                </a:extLst>
              </a:tr>
              <a:tr h="370840">
                <a:tc>
                  <a:txBody>
                    <a:bodyPr/>
                    <a:lstStyle/>
                    <a:p>
                      <a:r>
                        <a:rPr lang="en-GB" sz="1400" dirty="0"/>
                        <a:t>Visited sender’s shop/office</a:t>
                      </a:r>
                    </a:p>
                  </a:txBody>
                  <a:tcPr/>
                </a:tc>
                <a:extLst>
                  <a:ext uri="{0D108BD9-81ED-4DB2-BD59-A6C34878D82A}">
                    <a16:rowId xmlns:a16="http://schemas.microsoft.com/office/drawing/2014/main" val="1818730671"/>
                  </a:ext>
                </a:extLst>
              </a:tr>
              <a:tr h="370840">
                <a:tc>
                  <a:txBody>
                    <a:bodyPr/>
                    <a:lstStyle/>
                    <a:p>
                      <a:r>
                        <a:rPr lang="en-GB" sz="1400" dirty="0"/>
                        <a:t>Visited sender’s web site</a:t>
                      </a:r>
                    </a:p>
                  </a:txBody>
                  <a:tcPr/>
                </a:tc>
                <a:extLst>
                  <a:ext uri="{0D108BD9-81ED-4DB2-BD59-A6C34878D82A}">
                    <a16:rowId xmlns:a16="http://schemas.microsoft.com/office/drawing/2014/main" val="327347998"/>
                  </a:ext>
                </a:extLst>
              </a:tr>
              <a:tr h="370840">
                <a:tc>
                  <a:txBody>
                    <a:bodyPr/>
                    <a:lstStyle/>
                    <a:p>
                      <a:r>
                        <a:rPr lang="en-GB" sz="1400" dirty="0"/>
                        <a:t>Went online for more information</a:t>
                      </a:r>
                    </a:p>
                  </a:txBody>
                  <a:tcPr/>
                </a:tc>
                <a:extLst>
                  <a:ext uri="{0D108BD9-81ED-4DB2-BD59-A6C34878D82A}">
                    <a16:rowId xmlns:a16="http://schemas.microsoft.com/office/drawing/2014/main" val="2441945964"/>
                  </a:ext>
                </a:extLst>
              </a:tr>
              <a:tr h="370840">
                <a:tc>
                  <a:txBody>
                    <a:bodyPr/>
                    <a:lstStyle/>
                    <a:p>
                      <a:r>
                        <a:rPr lang="en-GB" sz="1400" dirty="0"/>
                        <a:t>Looked up my account details</a:t>
                      </a:r>
                    </a:p>
                  </a:txBody>
                  <a:tcPr/>
                </a:tc>
                <a:extLst>
                  <a:ext uri="{0D108BD9-81ED-4DB2-BD59-A6C34878D82A}">
                    <a16:rowId xmlns:a16="http://schemas.microsoft.com/office/drawing/2014/main" val="2072138377"/>
                  </a:ext>
                </a:extLst>
              </a:tr>
              <a:tr h="370840">
                <a:tc>
                  <a:txBody>
                    <a:bodyPr/>
                    <a:lstStyle/>
                    <a:p>
                      <a:r>
                        <a:rPr lang="en-GB" sz="1400" dirty="0"/>
                        <a:t>Used a tablet or smartphone</a:t>
                      </a:r>
                    </a:p>
                  </a:txBody>
                  <a:tcPr/>
                </a:tc>
                <a:extLst>
                  <a:ext uri="{0D108BD9-81ED-4DB2-BD59-A6C34878D82A}">
                    <a16:rowId xmlns:a16="http://schemas.microsoft.com/office/drawing/2014/main" val="161353811"/>
                  </a:ext>
                </a:extLst>
              </a:tr>
              <a:tr h="370840">
                <a:tc>
                  <a:txBody>
                    <a:bodyPr/>
                    <a:lstStyle/>
                    <a:p>
                      <a:r>
                        <a:rPr lang="en-GB" sz="1400" dirty="0"/>
                        <a:t>Called the sender</a:t>
                      </a:r>
                    </a:p>
                  </a:txBody>
                  <a:tcPr/>
                </a:tc>
                <a:extLst>
                  <a:ext uri="{0D108BD9-81ED-4DB2-BD59-A6C34878D82A}">
                    <a16:rowId xmlns:a16="http://schemas.microsoft.com/office/drawing/2014/main" val="1068214285"/>
                  </a:ext>
                </a:extLst>
              </a:tr>
            </a:tbl>
          </a:graphicData>
        </a:graphic>
      </p:graphicFrame>
      <p:graphicFrame>
        <p:nvGraphicFramePr>
          <p:cNvPr id="32" name="Chart 31">
            <a:extLst>
              <a:ext uri="{FF2B5EF4-FFF2-40B4-BE49-F238E27FC236}">
                <a16:creationId xmlns:a16="http://schemas.microsoft.com/office/drawing/2014/main" id="{4BDE1E83-FB25-450C-92D1-4596CA8B0C88}"/>
              </a:ext>
            </a:extLst>
          </p:cNvPr>
          <p:cNvGraphicFramePr/>
          <p:nvPr/>
        </p:nvGraphicFramePr>
        <p:xfrm>
          <a:off x="4589467" y="3807416"/>
          <a:ext cx="1781907" cy="141055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3" name="Chart 32">
            <a:extLst>
              <a:ext uri="{FF2B5EF4-FFF2-40B4-BE49-F238E27FC236}">
                <a16:creationId xmlns:a16="http://schemas.microsoft.com/office/drawing/2014/main" id="{C66BC7AE-0A3E-497C-A68E-6249976C47F7}"/>
              </a:ext>
            </a:extLst>
          </p:cNvPr>
          <p:cNvGraphicFramePr/>
          <p:nvPr/>
        </p:nvGraphicFramePr>
        <p:xfrm>
          <a:off x="6325546" y="3807416"/>
          <a:ext cx="1781907" cy="14105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4" name="Chart 33">
            <a:extLst>
              <a:ext uri="{FF2B5EF4-FFF2-40B4-BE49-F238E27FC236}">
                <a16:creationId xmlns:a16="http://schemas.microsoft.com/office/drawing/2014/main" id="{89C490FC-9BD4-4334-BACA-B1AAB62915BF}"/>
              </a:ext>
            </a:extLst>
          </p:cNvPr>
          <p:cNvGraphicFramePr/>
          <p:nvPr/>
        </p:nvGraphicFramePr>
        <p:xfrm>
          <a:off x="8052187" y="3807416"/>
          <a:ext cx="1781907" cy="1410551"/>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5" name="Chart 34">
            <a:extLst>
              <a:ext uri="{FF2B5EF4-FFF2-40B4-BE49-F238E27FC236}">
                <a16:creationId xmlns:a16="http://schemas.microsoft.com/office/drawing/2014/main" id="{71374699-7AE4-4D08-B624-FA60982D7963}"/>
              </a:ext>
            </a:extLst>
          </p:cNvPr>
          <p:cNvGraphicFramePr/>
          <p:nvPr/>
        </p:nvGraphicFramePr>
        <p:xfrm>
          <a:off x="9784576" y="3807416"/>
          <a:ext cx="1781907" cy="1410551"/>
        </p:xfrm>
        <a:graphic>
          <a:graphicData uri="http://schemas.openxmlformats.org/drawingml/2006/chart">
            <c:chart xmlns:c="http://schemas.openxmlformats.org/drawingml/2006/chart" xmlns:r="http://schemas.openxmlformats.org/officeDocument/2006/relationships" r:id="rId11"/>
          </a:graphicData>
        </a:graphic>
      </p:graphicFrame>
      <p:sp>
        <p:nvSpPr>
          <p:cNvPr id="36" name="TextBox 35">
            <a:extLst>
              <a:ext uri="{FF2B5EF4-FFF2-40B4-BE49-F238E27FC236}">
                <a16:creationId xmlns:a16="http://schemas.microsoft.com/office/drawing/2014/main" id="{276272C5-0003-491D-BCB9-AF30BB338458}"/>
              </a:ext>
            </a:extLst>
          </p:cNvPr>
          <p:cNvSpPr txBox="1"/>
          <p:nvPr/>
        </p:nvSpPr>
        <p:spPr>
          <a:xfrm>
            <a:off x="7944047" y="6318674"/>
            <a:ext cx="3719288" cy="253916"/>
          </a:xfrm>
          <a:prstGeom prst="rect">
            <a:avLst/>
          </a:prstGeom>
          <a:noFill/>
        </p:spPr>
        <p:txBody>
          <a:bodyPr wrap="none" rtlCol="0">
            <a:spAutoFit/>
          </a:bodyPr>
          <a:lstStyle/>
          <a:p>
            <a:r>
              <a:rPr lang="en-GB" sz="1050" dirty="0"/>
              <a:t>Source:  JICMAIL, Addressed Mail, Q2 2017-Q3 2022, n=115,208 </a:t>
            </a:r>
          </a:p>
        </p:txBody>
      </p:sp>
      <p:sp>
        <p:nvSpPr>
          <p:cNvPr id="37" name="TextBox 36">
            <a:extLst>
              <a:ext uri="{FF2B5EF4-FFF2-40B4-BE49-F238E27FC236}">
                <a16:creationId xmlns:a16="http://schemas.microsoft.com/office/drawing/2014/main" id="{3232C00A-EFBB-4CE6-8FC4-A02224FF0545}"/>
              </a:ext>
            </a:extLst>
          </p:cNvPr>
          <p:cNvSpPr txBox="1"/>
          <p:nvPr/>
        </p:nvSpPr>
        <p:spPr>
          <a:xfrm>
            <a:off x="5147692" y="2805016"/>
            <a:ext cx="611065" cy="246221"/>
          </a:xfrm>
          <a:prstGeom prst="rect">
            <a:avLst/>
          </a:prstGeom>
          <a:noFill/>
        </p:spPr>
        <p:txBody>
          <a:bodyPr wrap="none" rtlCol="0">
            <a:spAutoFit/>
          </a:bodyPr>
          <a:lstStyle/>
          <a:p>
            <a:r>
              <a:rPr lang="en-GB" sz="1000" dirty="0"/>
              <a:t>n=8,884</a:t>
            </a:r>
          </a:p>
        </p:txBody>
      </p:sp>
      <p:sp>
        <p:nvSpPr>
          <p:cNvPr id="38" name="TextBox 37">
            <a:extLst>
              <a:ext uri="{FF2B5EF4-FFF2-40B4-BE49-F238E27FC236}">
                <a16:creationId xmlns:a16="http://schemas.microsoft.com/office/drawing/2014/main" id="{6BBEB115-B261-4200-A6CC-B85B4B1BF6F6}"/>
              </a:ext>
            </a:extLst>
          </p:cNvPr>
          <p:cNvSpPr txBox="1"/>
          <p:nvPr/>
        </p:nvSpPr>
        <p:spPr>
          <a:xfrm>
            <a:off x="6902858" y="2805016"/>
            <a:ext cx="611065" cy="246221"/>
          </a:xfrm>
          <a:prstGeom prst="rect">
            <a:avLst/>
          </a:prstGeom>
          <a:noFill/>
        </p:spPr>
        <p:txBody>
          <a:bodyPr wrap="none" rtlCol="0">
            <a:spAutoFit/>
          </a:bodyPr>
          <a:lstStyle/>
          <a:p>
            <a:r>
              <a:rPr lang="en-GB" sz="1000" dirty="0"/>
              <a:t>n=6,810</a:t>
            </a:r>
          </a:p>
        </p:txBody>
      </p:sp>
      <p:sp>
        <p:nvSpPr>
          <p:cNvPr id="39" name="TextBox 38">
            <a:extLst>
              <a:ext uri="{FF2B5EF4-FFF2-40B4-BE49-F238E27FC236}">
                <a16:creationId xmlns:a16="http://schemas.microsoft.com/office/drawing/2014/main" id="{CEF78430-C194-49B2-BB64-2B79517F7805}"/>
              </a:ext>
            </a:extLst>
          </p:cNvPr>
          <p:cNvSpPr txBox="1"/>
          <p:nvPr/>
        </p:nvSpPr>
        <p:spPr>
          <a:xfrm>
            <a:off x="8627204" y="2805016"/>
            <a:ext cx="676788" cy="246221"/>
          </a:xfrm>
          <a:prstGeom prst="rect">
            <a:avLst/>
          </a:prstGeom>
          <a:noFill/>
        </p:spPr>
        <p:txBody>
          <a:bodyPr wrap="none" rtlCol="0">
            <a:spAutoFit/>
          </a:bodyPr>
          <a:lstStyle/>
          <a:p>
            <a:r>
              <a:rPr lang="en-GB" sz="1000" dirty="0"/>
              <a:t>n=18,487</a:t>
            </a:r>
          </a:p>
        </p:txBody>
      </p:sp>
      <p:sp>
        <p:nvSpPr>
          <p:cNvPr id="40" name="TextBox 39">
            <a:extLst>
              <a:ext uri="{FF2B5EF4-FFF2-40B4-BE49-F238E27FC236}">
                <a16:creationId xmlns:a16="http://schemas.microsoft.com/office/drawing/2014/main" id="{A3FE8AD3-9A18-4B43-AB2F-B1D2EC2619BC}"/>
              </a:ext>
            </a:extLst>
          </p:cNvPr>
          <p:cNvSpPr txBox="1"/>
          <p:nvPr/>
        </p:nvSpPr>
        <p:spPr>
          <a:xfrm>
            <a:off x="10394360" y="2805016"/>
            <a:ext cx="611065" cy="246221"/>
          </a:xfrm>
          <a:prstGeom prst="rect">
            <a:avLst/>
          </a:prstGeom>
          <a:noFill/>
        </p:spPr>
        <p:txBody>
          <a:bodyPr wrap="none" rtlCol="0">
            <a:spAutoFit/>
          </a:bodyPr>
          <a:lstStyle/>
          <a:p>
            <a:r>
              <a:rPr lang="en-GB" sz="1000" dirty="0"/>
              <a:t>n=6,094</a:t>
            </a:r>
          </a:p>
        </p:txBody>
      </p:sp>
      <p:sp>
        <p:nvSpPr>
          <p:cNvPr id="41" name="TextBox 40">
            <a:extLst>
              <a:ext uri="{FF2B5EF4-FFF2-40B4-BE49-F238E27FC236}">
                <a16:creationId xmlns:a16="http://schemas.microsoft.com/office/drawing/2014/main" id="{64221F8E-339F-4E9B-9D99-A931608BC39A}"/>
              </a:ext>
            </a:extLst>
          </p:cNvPr>
          <p:cNvSpPr txBox="1"/>
          <p:nvPr/>
        </p:nvSpPr>
        <p:spPr>
          <a:xfrm>
            <a:off x="5135708" y="4734844"/>
            <a:ext cx="676788" cy="246221"/>
          </a:xfrm>
          <a:prstGeom prst="rect">
            <a:avLst/>
          </a:prstGeom>
          <a:noFill/>
        </p:spPr>
        <p:txBody>
          <a:bodyPr wrap="none" rtlCol="0">
            <a:spAutoFit/>
          </a:bodyPr>
          <a:lstStyle/>
          <a:p>
            <a:r>
              <a:rPr lang="en-GB" sz="1000" dirty="0"/>
              <a:t>n=24,163</a:t>
            </a:r>
          </a:p>
        </p:txBody>
      </p:sp>
      <p:sp>
        <p:nvSpPr>
          <p:cNvPr id="42" name="TextBox 41">
            <a:extLst>
              <a:ext uri="{FF2B5EF4-FFF2-40B4-BE49-F238E27FC236}">
                <a16:creationId xmlns:a16="http://schemas.microsoft.com/office/drawing/2014/main" id="{66D51A59-CEDF-475F-8A5E-A611625FFFC4}"/>
              </a:ext>
            </a:extLst>
          </p:cNvPr>
          <p:cNvSpPr txBox="1"/>
          <p:nvPr/>
        </p:nvSpPr>
        <p:spPr>
          <a:xfrm>
            <a:off x="6890874" y="4734844"/>
            <a:ext cx="676788" cy="246221"/>
          </a:xfrm>
          <a:prstGeom prst="rect">
            <a:avLst/>
          </a:prstGeom>
          <a:noFill/>
        </p:spPr>
        <p:txBody>
          <a:bodyPr wrap="none" rtlCol="0">
            <a:spAutoFit/>
          </a:bodyPr>
          <a:lstStyle/>
          <a:p>
            <a:r>
              <a:rPr lang="en-GB" sz="1000" dirty="0"/>
              <a:t>n=18,688</a:t>
            </a:r>
          </a:p>
        </p:txBody>
      </p:sp>
      <p:sp>
        <p:nvSpPr>
          <p:cNvPr id="43" name="TextBox 42">
            <a:extLst>
              <a:ext uri="{FF2B5EF4-FFF2-40B4-BE49-F238E27FC236}">
                <a16:creationId xmlns:a16="http://schemas.microsoft.com/office/drawing/2014/main" id="{397E998B-E068-4751-B811-9260E20F290C}"/>
              </a:ext>
            </a:extLst>
          </p:cNvPr>
          <p:cNvSpPr txBox="1"/>
          <p:nvPr/>
        </p:nvSpPr>
        <p:spPr>
          <a:xfrm>
            <a:off x="8615220" y="4734844"/>
            <a:ext cx="611065" cy="246221"/>
          </a:xfrm>
          <a:prstGeom prst="rect">
            <a:avLst/>
          </a:prstGeom>
          <a:noFill/>
        </p:spPr>
        <p:txBody>
          <a:bodyPr wrap="none" rtlCol="0">
            <a:spAutoFit/>
          </a:bodyPr>
          <a:lstStyle/>
          <a:p>
            <a:r>
              <a:rPr lang="en-GB" sz="1000" dirty="0"/>
              <a:t>n=6,962</a:t>
            </a:r>
          </a:p>
        </p:txBody>
      </p:sp>
      <p:sp>
        <p:nvSpPr>
          <p:cNvPr id="44" name="TextBox 43">
            <a:extLst>
              <a:ext uri="{FF2B5EF4-FFF2-40B4-BE49-F238E27FC236}">
                <a16:creationId xmlns:a16="http://schemas.microsoft.com/office/drawing/2014/main" id="{D9E3FC14-3074-4F61-8DBA-278F83BD042F}"/>
              </a:ext>
            </a:extLst>
          </p:cNvPr>
          <p:cNvSpPr txBox="1"/>
          <p:nvPr/>
        </p:nvSpPr>
        <p:spPr>
          <a:xfrm>
            <a:off x="10382376" y="4734844"/>
            <a:ext cx="611065" cy="246221"/>
          </a:xfrm>
          <a:prstGeom prst="rect">
            <a:avLst/>
          </a:prstGeom>
          <a:noFill/>
        </p:spPr>
        <p:txBody>
          <a:bodyPr wrap="none" rtlCol="0">
            <a:spAutoFit/>
          </a:bodyPr>
          <a:lstStyle/>
          <a:p>
            <a:r>
              <a:rPr lang="en-GB" sz="1000" dirty="0"/>
              <a:t>n=3,825</a:t>
            </a:r>
          </a:p>
        </p:txBody>
      </p:sp>
    </p:spTree>
    <p:extLst>
      <p:ext uri="{BB962C8B-B14F-4D97-AF65-F5344CB8AC3E}">
        <p14:creationId xmlns:p14="http://schemas.microsoft.com/office/powerpoint/2010/main" val="1123234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grass, outdoor, plant&#10;&#10;Description automatically generated">
            <a:extLst>
              <a:ext uri="{FF2B5EF4-FFF2-40B4-BE49-F238E27FC236}">
                <a16:creationId xmlns:a16="http://schemas.microsoft.com/office/drawing/2014/main" id="{9863D971-3700-467D-86D3-7A7856BF2E34}"/>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a:stretch>
            <a:fillRect/>
          </a:stretch>
        </p:blipFill>
        <p:spPr>
          <a:xfrm>
            <a:off x="0" y="0"/>
            <a:ext cx="6096003" cy="6858000"/>
          </a:xfrm>
        </p:spPr>
      </p:pic>
      <p:sp>
        <p:nvSpPr>
          <p:cNvPr id="3" name="Slide Number Placeholder 2">
            <a:extLst>
              <a:ext uri="{FF2B5EF4-FFF2-40B4-BE49-F238E27FC236}">
                <a16:creationId xmlns:a16="http://schemas.microsoft.com/office/drawing/2014/main" id="{6DA3BA0E-2F82-4756-874B-1AB539CD8433}"/>
              </a:ext>
            </a:extLst>
          </p:cNvPr>
          <p:cNvSpPr>
            <a:spLocks noGrp="1"/>
          </p:cNvSpPr>
          <p:nvPr>
            <p:ph type="sldNum" sz="quarter" idx="15"/>
          </p:nvPr>
        </p:nvSpPr>
        <p:spPr/>
        <p:txBody>
          <a:bodyPr/>
          <a:lstStyle/>
          <a:p>
            <a:fld id="{3787542D-5C6B-4EB3-96EB-9B37C3D5D2F8}" type="slidenum">
              <a:rPr lang="en-GB" smtClean="0"/>
              <a:t>5</a:t>
            </a:fld>
            <a:endParaRPr lang="en-GB" dirty="0"/>
          </a:p>
        </p:txBody>
      </p:sp>
      <p:sp>
        <p:nvSpPr>
          <p:cNvPr id="7" name="Title 1">
            <a:extLst>
              <a:ext uri="{FF2B5EF4-FFF2-40B4-BE49-F238E27FC236}">
                <a16:creationId xmlns:a16="http://schemas.microsoft.com/office/drawing/2014/main" id="{4BAB3DE9-13AD-463D-AC43-9D00D0B325C7}"/>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Get rewarded for growing mail volume</a:t>
            </a:r>
            <a:endParaRPr lang="en-GB" dirty="0"/>
          </a:p>
        </p:txBody>
      </p:sp>
      <p:sp>
        <p:nvSpPr>
          <p:cNvPr id="10" name="TextBox 9">
            <a:extLst>
              <a:ext uri="{FF2B5EF4-FFF2-40B4-BE49-F238E27FC236}">
                <a16:creationId xmlns:a16="http://schemas.microsoft.com/office/drawing/2014/main" id="{26B14181-B2AF-4877-85CC-4B71DF2416D0}"/>
              </a:ext>
            </a:extLst>
          </p:cNvPr>
          <p:cNvSpPr txBox="1"/>
          <p:nvPr/>
        </p:nvSpPr>
        <p:spPr>
          <a:xfrm>
            <a:off x="7809573" y="2580570"/>
            <a:ext cx="3878841" cy="923330"/>
          </a:xfrm>
          <a:prstGeom prst="rect">
            <a:avLst/>
          </a:prstGeom>
          <a:noFill/>
        </p:spPr>
        <p:txBody>
          <a:bodyPr wrap="square" rtlCol="0">
            <a:spAutoFit/>
          </a:bodyPr>
          <a:lstStyle/>
          <a:p>
            <a:r>
              <a:rPr lang="en-GB" dirty="0"/>
              <a:t>Get postage credits if you send incremental advertising volume over a 12-month period.</a:t>
            </a:r>
          </a:p>
        </p:txBody>
      </p:sp>
      <p:grpSp>
        <p:nvGrpSpPr>
          <p:cNvPr id="11" name="Piggy_bank" descr="{&quot;Key&quot;:&quot;POWER_USER_SHAPE_ICON&quot;,&quot;Value&quot;:&quot;POWER_USER_SHAPE_ICON_STYLE_1&quot;}">
            <a:extLst>
              <a:ext uri="{FF2B5EF4-FFF2-40B4-BE49-F238E27FC236}">
                <a16:creationId xmlns:a16="http://schemas.microsoft.com/office/drawing/2014/main" id="{4AAEB928-D1CA-450F-9276-02D429F99AF9}"/>
              </a:ext>
            </a:extLst>
          </p:cNvPr>
          <p:cNvGrpSpPr>
            <a:grpSpLocks noChangeAspect="1"/>
          </p:cNvGrpSpPr>
          <p:nvPr>
            <p:custDataLst>
              <p:tags r:id="rId1"/>
            </p:custDataLst>
          </p:nvPr>
        </p:nvGrpSpPr>
        <p:grpSpPr>
          <a:xfrm>
            <a:off x="6596039" y="2333917"/>
            <a:ext cx="1043012" cy="1163810"/>
            <a:chOff x="7448550" y="1244600"/>
            <a:chExt cx="712788" cy="795338"/>
          </a:xfrm>
          <a:solidFill>
            <a:schemeClr val="accent1"/>
          </a:solidFill>
        </p:grpSpPr>
        <p:sp>
          <p:nvSpPr>
            <p:cNvPr id="12" name="Rectangle 226">
              <a:extLst>
                <a:ext uri="{FF2B5EF4-FFF2-40B4-BE49-F238E27FC236}">
                  <a16:creationId xmlns:a16="http://schemas.microsoft.com/office/drawing/2014/main" id="{C1BC02D5-BC3D-4929-A745-B95F6464F7D1}"/>
                </a:ext>
              </a:extLst>
            </p:cNvPr>
            <p:cNvSpPr>
              <a:spLocks noChangeArrowheads="1"/>
            </p:cNvSpPr>
            <p:nvPr/>
          </p:nvSpPr>
          <p:spPr bwMode="auto">
            <a:xfrm>
              <a:off x="7448550" y="2012950"/>
              <a:ext cx="673100"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227">
              <a:extLst>
                <a:ext uri="{FF2B5EF4-FFF2-40B4-BE49-F238E27FC236}">
                  <a16:creationId xmlns:a16="http://schemas.microsoft.com/office/drawing/2014/main" id="{648F129B-B76F-43DD-B8AD-DB011DD7DA78}"/>
                </a:ext>
              </a:extLst>
            </p:cNvPr>
            <p:cNvSpPr>
              <a:spLocks noEditPoints="1"/>
            </p:cNvSpPr>
            <p:nvPr/>
          </p:nvSpPr>
          <p:spPr bwMode="auto">
            <a:xfrm>
              <a:off x="7466013" y="1471613"/>
              <a:ext cx="695325" cy="554038"/>
            </a:xfrm>
            <a:custGeom>
              <a:avLst/>
              <a:gdLst>
                <a:gd name="T0" fmla="*/ 804 w 911"/>
                <a:gd name="T1" fmla="*/ 311 h 727"/>
                <a:gd name="T2" fmla="*/ 796 w 911"/>
                <a:gd name="T3" fmla="*/ 338 h 727"/>
                <a:gd name="T4" fmla="*/ 781 w 911"/>
                <a:gd name="T5" fmla="*/ 326 h 727"/>
                <a:gd name="T6" fmla="*/ 775 w 911"/>
                <a:gd name="T7" fmla="*/ 297 h 727"/>
                <a:gd name="T8" fmla="*/ 790 w 911"/>
                <a:gd name="T9" fmla="*/ 290 h 727"/>
                <a:gd name="T10" fmla="*/ 793 w 911"/>
                <a:gd name="T11" fmla="*/ 290 h 727"/>
                <a:gd name="T12" fmla="*/ 804 w 911"/>
                <a:gd name="T13" fmla="*/ 311 h 727"/>
                <a:gd name="T14" fmla="*/ 424 w 911"/>
                <a:gd name="T15" fmla="*/ 41 h 727"/>
                <a:gd name="T16" fmla="*/ 542 w 911"/>
                <a:gd name="T17" fmla="*/ 160 h 727"/>
                <a:gd name="T18" fmla="*/ 518 w 911"/>
                <a:gd name="T19" fmla="*/ 232 h 727"/>
                <a:gd name="T20" fmla="*/ 417 w 911"/>
                <a:gd name="T21" fmla="*/ 212 h 727"/>
                <a:gd name="T22" fmla="*/ 327 w 911"/>
                <a:gd name="T23" fmla="*/ 228 h 727"/>
                <a:gd name="T24" fmla="*/ 306 w 911"/>
                <a:gd name="T25" fmla="*/ 160 h 727"/>
                <a:gd name="T26" fmla="*/ 424 w 911"/>
                <a:gd name="T27" fmla="*/ 41 h 727"/>
                <a:gd name="T28" fmla="*/ 194 w 911"/>
                <a:gd name="T29" fmla="*/ 369 h 727"/>
                <a:gd name="T30" fmla="*/ 163 w 911"/>
                <a:gd name="T31" fmla="*/ 338 h 727"/>
                <a:gd name="T32" fmla="*/ 194 w 911"/>
                <a:gd name="T33" fmla="*/ 307 h 727"/>
                <a:gd name="T34" fmla="*/ 225 w 911"/>
                <a:gd name="T35" fmla="*/ 338 h 727"/>
                <a:gd name="T36" fmla="*/ 194 w 911"/>
                <a:gd name="T37" fmla="*/ 369 h 727"/>
                <a:gd name="T38" fmla="*/ 900 w 911"/>
                <a:gd name="T39" fmla="*/ 333 h 727"/>
                <a:gd name="T40" fmla="*/ 831 w 911"/>
                <a:gd name="T41" fmla="*/ 346 h 727"/>
                <a:gd name="T42" fmla="*/ 839 w 911"/>
                <a:gd name="T43" fmla="*/ 312 h 727"/>
                <a:gd name="T44" fmla="*/ 797 w 911"/>
                <a:gd name="T45" fmla="*/ 256 h 727"/>
                <a:gd name="T46" fmla="*/ 744 w 911"/>
                <a:gd name="T47" fmla="*/ 281 h 727"/>
                <a:gd name="T48" fmla="*/ 755 w 911"/>
                <a:gd name="T49" fmla="*/ 349 h 727"/>
                <a:gd name="T50" fmla="*/ 772 w 911"/>
                <a:gd name="T51" fmla="*/ 364 h 727"/>
                <a:gd name="T52" fmla="*/ 724 w 911"/>
                <a:gd name="T53" fmla="*/ 383 h 727"/>
                <a:gd name="T54" fmla="*/ 583 w 911"/>
                <a:gd name="T55" fmla="*/ 188 h 727"/>
                <a:gd name="T56" fmla="*/ 585 w 911"/>
                <a:gd name="T57" fmla="*/ 163 h 727"/>
                <a:gd name="T58" fmla="*/ 424 w 911"/>
                <a:gd name="T59" fmla="*/ 0 h 727"/>
                <a:gd name="T60" fmla="*/ 263 w 911"/>
                <a:gd name="T61" fmla="*/ 163 h 727"/>
                <a:gd name="T62" fmla="*/ 263 w 911"/>
                <a:gd name="T63" fmla="*/ 171 h 727"/>
                <a:gd name="T64" fmla="*/ 261 w 911"/>
                <a:gd name="T65" fmla="*/ 171 h 727"/>
                <a:gd name="T66" fmla="*/ 162 w 911"/>
                <a:gd name="T67" fmla="*/ 116 h 727"/>
                <a:gd name="T68" fmla="*/ 162 w 911"/>
                <a:gd name="T69" fmla="*/ 231 h 727"/>
                <a:gd name="T70" fmla="*/ 88 w 911"/>
                <a:gd name="T71" fmla="*/ 345 h 727"/>
                <a:gd name="T72" fmla="*/ 28 w 911"/>
                <a:gd name="T73" fmla="*/ 345 h 727"/>
                <a:gd name="T74" fmla="*/ 0 w 911"/>
                <a:gd name="T75" fmla="*/ 373 h 727"/>
                <a:gd name="T76" fmla="*/ 0 w 911"/>
                <a:gd name="T77" fmla="*/ 449 h 727"/>
                <a:gd name="T78" fmla="*/ 28 w 911"/>
                <a:gd name="T79" fmla="*/ 477 h 727"/>
                <a:gd name="T80" fmla="*/ 94 w 911"/>
                <a:gd name="T81" fmla="*/ 477 h 727"/>
                <a:gd name="T82" fmla="*/ 192 w 911"/>
                <a:gd name="T83" fmla="*/ 596 h 727"/>
                <a:gd name="T84" fmla="*/ 192 w 911"/>
                <a:gd name="T85" fmla="*/ 727 h 727"/>
                <a:gd name="T86" fmla="*/ 301 w 911"/>
                <a:gd name="T87" fmla="*/ 727 h 727"/>
                <a:gd name="T88" fmla="*/ 301 w 911"/>
                <a:gd name="T89" fmla="*/ 645 h 727"/>
                <a:gd name="T90" fmla="*/ 402 w 911"/>
                <a:gd name="T91" fmla="*/ 658 h 727"/>
                <a:gd name="T92" fmla="*/ 504 w 911"/>
                <a:gd name="T93" fmla="*/ 645 h 727"/>
                <a:gd name="T94" fmla="*/ 504 w 911"/>
                <a:gd name="T95" fmla="*/ 727 h 727"/>
                <a:gd name="T96" fmla="*/ 612 w 911"/>
                <a:gd name="T97" fmla="*/ 727 h 727"/>
                <a:gd name="T98" fmla="*/ 612 w 911"/>
                <a:gd name="T99" fmla="*/ 596 h 727"/>
                <a:gd name="T100" fmla="*/ 724 w 911"/>
                <a:gd name="T101" fmla="*/ 417 h 727"/>
                <a:gd name="T102" fmla="*/ 809 w 911"/>
                <a:gd name="T103" fmla="*/ 378 h 727"/>
                <a:gd name="T104" fmla="*/ 911 w 911"/>
                <a:gd name="T105" fmla="*/ 366 h 727"/>
                <a:gd name="T106" fmla="*/ 900 w 911"/>
                <a:gd name="T107" fmla="*/ 333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1" h="727">
                  <a:moveTo>
                    <a:pt x="804" y="311"/>
                  </a:moveTo>
                  <a:cubicBezTo>
                    <a:pt x="804" y="319"/>
                    <a:pt x="801" y="328"/>
                    <a:pt x="796" y="338"/>
                  </a:cubicBezTo>
                  <a:cubicBezTo>
                    <a:pt x="788" y="334"/>
                    <a:pt x="783" y="329"/>
                    <a:pt x="781" y="326"/>
                  </a:cubicBezTo>
                  <a:cubicBezTo>
                    <a:pt x="772" y="316"/>
                    <a:pt x="771" y="304"/>
                    <a:pt x="775" y="297"/>
                  </a:cubicBezTo>
                  <a:cubicBezTo>
                    <a:pt x="778" y="291"/>
                    <a:pt x="784" y="290"/>
                    <a:pt x="790" y="290"/>
                  </a:cubicBezTo>
                  <a:cubicBezTo>
                    <a:pt x="791" y="290"/>
                    <a:pt x="792" y="290"/>
                    <a:pt x="793" y="290"/>
                  </a:cubicBezTo>
                  <a:cubicBezTo>
                    <a:pt x="804" y="291"/>
                    <a:pt x="805" y="305"/>
                    <a:pt x="804" y="311"/>
                  </a:cubicBezTo>
                  <a:close/>
                  <a:moveTo>
                    <a:pt x="424" y="41"/>
                  </a:moveTo>
                  <a:cubicBezTo>
                    <a:pt x="489" y="41"/>
                    <a:pt x="542" y="94"/>
                    <a:pt x="542" y="160"/>
                  </a:cubicBezTo>
                  <a:cubicBezTo>
                    <a:pt x="542" y="187"/>
                    <a:pt x="533" y="212"/>
                    <a:pt x="518" y="232"/>
                  </a:cubicBezTo>
                  <a:cubicBezTo>
                    <a:pt x="489" y="220"/>
                    <a:pt x="454" y="212"/>
                    <a:pt x="417" y="212"/>
                  </a:cubicBezTo>
                  <a:cubicBezTo>
                    <a:pt x="384" y="212"/>
                    <a:pt x="353" y="218"/>
                    <a:pt x="327" y="228"/>
                  </a:cubicBezTo>
                  <a:cubicBezTo>
                    <a:pt x="314" y="209"/>
                    <a:pt x="306" y="185"/>
                    <a:pt x="306" y="160"/>
                  </a:cubicBezTo>
                  <a:cubicBezTo>
                    <a:pt x="306" y="94"/>
                    <a:pt x="359" y="41"/>
                    <a:pt x="424" y="41"/>
                  </a:cubicBezTo>
                  <a:close/>
                  <a:moveTo>
                    <a:pt x="194" y="369"/>
                  </a:moveTo>
                  <a:cubicBezTo>
                    <a:pt x="177" y="369"/>
                    <a:pt x="163" y="355"/>
                    <a:pt x="163" y="338"/>
                  </a:cubicBezTo>
                  <a:cubicBezTo>
                    <a:pt x="163" y="321"/>
                    <a:pt x="177" y="307"/>
                    <a:pt x="194" y="307"/>
                  </a:cubicBezTo>
                  <a:cubicBezTo>
                    <a:pt x="211" y="307"/>
                    <a:pt x="225" y="321"/>
                    <a:pt x="225" y="338"/>
                  </a:cubicBezTo>
                  <a:cubicBezTo>
                    <a:pt x="225" y="355"/>
                    <a:pt x="211" y="369"/>
                    <a:pt x="194" y="369"/>
                  </a:cubicBezTo>
                  <a:close/>
                  <a:moveTo>
                    <a:pt x="900" y="333"/>
                  </a:moveTo>
                  <a:cubicBezTo>
                    <a:pt x="871" y="343"/>
                    <a:pt x="848" y="346"/>
                    <a:pt x="831" y="346"/>
                  </a:cubicBezTo>
                  <a:cubicBezTo>
                    <a:pt x="835" y="335"/>
                    <a:pt x="838" y="324"/>
                    <a:pt x="839" y="312"/>
                  </a:cubicBezTo>
                  <a:cubicBezTo>
                    <a:pt x="840" y="281"/>
                    <a:pt x="824" y="259"/>
                    <a:pt x="797" y="256"/>
                  </a:cubicBezTo>
                  <a:cubicBezTo>
                    <a:pt x="774" y="253"/>
                    <a:pt x="754" y="263"/>
                    <a:pt x="744" y="281"/>
                  </a:cubicBezTo>
                  <a:cubicBezTo>
                    <a:pt x="734" y="302"/>
                    <a:pt x="738" y="329"/>
                    <a:pt x="755" y="349"/>
                  </a:cubicBezTo>
                  <a:cubicBezTo>
                    <a:pt x="758" y="353"/>
                    <a:pt x="764" y="359"/>
                    <a:pt x="772" y="364"/>
                  </a:cubicBezTo>
                  <a:cubicBezTo>
                    <a:pt x="760" y="373"/>
                    <a:pt x="744" y="380"/>
                    <a:pt x="724" y="383"/>
                  </a:cubicBezTo>
                  <a:cubicBezTo>
                    <a:pt x="716" y="305"/>
                    <a:pt x="662" y="230"/>
                    <a:pt x="583" y="188"/>
                  </a:cubicBezTo>
                  <a:cubicBezTo>
                    <a:pt x="584" y="180"/>
                    <a:pt x="585" y="171"/>
                    <a:pt x="585" y="163"/>
                  </a:cubicBezTo>
                  <a:cubicBezTo>
                    <a:pt x="585" y="73"/>
                    <a:pt x="513" y="0"/>
                    <a:pt x="424" y="0"/>
                  </a:cubicBezTo>
                  <a:cubicBezTo>
                    <a:pt x="335" y="0"/>
                    <a:pt x="263" y="73"/>
                    <a:pt x="263" y="163"/>
                  </a:cubicBezTo>
                  <a:cubicBezTo>
                    <a:pt x="263" y="166"/>
                    <a:pt x="263" y="168"/>
                    <a:pt x="263" y="171"/>
                  </a:cubicBezTo>
                  <a:cubicBezTo>
                    <a:pt x="262" y="171"/>
                    <a:pt x="261" y="171"/>
                    <a:pt x="261" y="171"/>
                  </a:cubicBezTo>
                  <a:lnTo>
                    <a:pt x="162" y="116"/>
                  </a:lnTo>
                  <a:lnTo>
                    <a:pt x="162" y="231"/>
                  </a:lnTo>
                  <a:cubicBezTo>
                    <a:pt x="126" y="263"/>
                    <a:pt x="100" y="302"/>
                    <a:pt x="88" y="345"/>
                  </a:cubicBezTo>
                  <a:lnTo>
                    <a:pt x="28" y="345"/>
                  </a:lnTo>
                  <a:cubicBezTo>
                    <a:pt x="12" y="345"/>
                    <a:pt x="0" y="358"/>
                    <a:pt x="0" y="373"/>
                  </a:cubicBezTo>
                  <a:lnTo>
                    <a:pt x="0" y="449"/>
                  </a:lnTo>
                  <a:cubicBezTo>
                    <a:pt x="0" y="464"/>
                    <a:pt x="12" y="477"/>
                    <a:pt x="28" y="477"/>
                  </a:cubicBezTo>
                  <a:lnTo>
                    <a:pt x="94" y="477"/>
                  </a:lnTo>
                  <a:cubicBezTo>
                    <a:pt x="112" y="524"/>
                    <a:pt x="147" y="564"/>
                    <a:pt x="192" y="596"/>
                  </a:cubicBezTo>
                  <a:lnTo>
                    <a:pt x="192" y="727"/>
                  </a:lnTo>
                  <a:lnTo>
                    <a:pt x="301" y="727"/>
                  </a:lnTo>
                  <a:lnTo>
                    <a:pt x="301" y="645"/>
                  </a:lnTo>
                  <a:cubicBezTo>
                    <a:pt x="333" y="653"/>
                    <a:pt x="367" y="658"/>
                    <a:pt x="402" y="658"/>
                  </a:cubicBezTo>
                  <a:cubicBezTo>
                    <a:pt x="438" y="658"/>
                    <a:pt x="472" y="653"/>
                    <a:pt x="504" y="645"/>
                  </a:cubicBezTo>
                  <a:lnTo>
                    <a:pt x="504" y="727"/>
                  </a:lnTo>
                  <a:lnTo>
                    <a:pt x="612" y="727"/>
                  </a:lnTo>
                  <a:lnTo>
                    <a:pt x="612" y="596"/>
                  </a:lnTo>
                  <a:cubicBezTo>
                    <a:pt x="676" y="552"/>
                    <a:pt x="718" y="488"/>
                    <a:pt x="724" y="417"/>
                  </a:cubicBezTo>
                  <a:cubicBezTo>
                    <a:pt x="761" y="413"/>
                    <a:pt x="789" y="398"/>
                    <a:pt x="809" y="378"/>
                  </a:cubicBezTo>
                  <a:cubicBezTo>
                    <a:pt x="833" y="382"/>
                    <a:pt x="866" y="381"/>
                    <a:pt x="911" y="366"/>
                  </a:cubicBezTo>
                  <a:lnTo>
                    <a:pt x="900" y="333"/>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228">
              <a:extLst>
                <a:ext uri="{FF2B5EF4-FFF2-40B4-BE49-F238E27FC236}">
                  <a16:creationId xmlns:a16="http://schemas.microsoft.com/office/drawing/2014/main" id="{54BD857D-3529-41B0-AF50-159B0EB18B5A}"/>
                </a:ext>
              </a:extLst>
            </p:cNvPr>
            <p:cNvSpPr>
              <a:spLocks noChangeArrowheads="1"/>
            </p:cNvSpPr>
            <p:nvPr/>
          </p:nvSpPr>
          <p:spPr bwMode="auto">
            <a:xfrm>
              <a:off x="7777163" y="1244600"/>
              <a:ext cx="25400" cy="2698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Freeform 229">
              <a:extLst>
                <a:ext uri="{FF2B5EF4-FFF2-40B4-BE49-F238E27FC236}">
                  <a16:creationId xmlns:a16="http://schemas.microsoft.com/office/drawing/2014/main" id="{43F3F609-3236-46E2-9946-50B156E79219}"/>
                </a:ext>
              </a:extLst>
            </p:cNvPr>
            <p:cNvSpPr>
              <a:spLocks/>
            </p:cNvSpPr>
            <p:nvPr/>
          </p:nvSpPr>
          <p:spPr bwMode="auto">
            <a:xfrm>
              <a:off x="7732713" y="1301750"/>
              <a:ext cx="114300" cy="128588"/>
            </a:xfrm>
            <a:custGeom>
              <a:avLst/>
              <a:gdLst>
                <a:gd name="T0" fmla="*/ 72 w 72"/>
                <a:gd name="T1" fmla="*/ 45 h 81"/>
                <a:gd name="T2" fmla="*/ 60 w 72"/>
                <a:gd name="T3" fmla="*/ 34 h 81"/>
                <a:gd name="T4" fmla="*/ 44 w 72"/>
                <a:gd name="T5" fmla="*/ 50 h 81"/>
                <a:gd name="T6" fmla="*/ 44 w 72"/>
                <a:gd name="T7" fmla="*/ 0 h 81"/>
                <a:gd name="T8" fmla="*/ 28 w 72"/>
                <a:gd name="T9" fmla="*/ 0 h 81"/>
                <a:gd name="T10" fmla="*/ 28 w 72"/>
                <a:gd name="T11" fmla="*/ 50 h 81"/>
                <a:gd name="T12" fmla="*/ 11 w 72"/>
                <a:gd name="T13" fmla="*/ 34 h 81"/>
                <a:gd name="T14" fmla="*/ 0 w 72"/>
                <a:gd name="T15" fmla="*/ 45 h 81"/>
                <a:gd name="T16" fmla="*/ 36 w 72"/>
                <a:gd name="T17" fmla="*/ 81 h 81"/>
                <a:gd name="T18" fmla="*/ 72 w 72"/>
                <a:gd name="T19" fmla="*/ 4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1">
                  <a:moveTo>
                    <a:pt x="72" y="45"/>
                  </a:moveTo>
                  <a:lnTo>
                    <a:pt x="60" y="34"/>
                  </a:lnTo>
                  <a:lnTo>
                    <a:pt x="44" y="50"/>
                  </a:lnTo>
                  <a:lnTo>
                    <a:pt x="44" y="0"/>
                  </a:lnTo>
                  <a:lnTo>
                    <a:pt x="28" y="0"/>
                  </a:lnTo>
                  <a:lnTo>
                    <a:pt x="28" y="50"/>
                  </a:lnTo>
                  <a:lnTo>
                    <a:pt x="11" y="34"/>
                  </a:lnTo>
                  <a:lnTo>
                    <a:pt x="0" y="45"/>
                  </a:lnTo>
                  <a:lnTo>
                    <a:pt x="36" y="81"/>
                  </a:lnTo>
                  <a:lnTo>
                    <a:pt x="72"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230">
              <a:extLst>
                <a:ext uri="{FF2B5EF4-FFF2-40B4-BE49-F238E27FC236}">
                  <a16:creationId xmlns:a16="http://schemas.microsoft.com/office/drawing/2014/main" id="{06072F53-6310-4CF3-81A3-586F3A81E6D0}"/>
                </a:ext>
              </a:extLst>
            </p:cNvPr>
            <p:cNvSpPr>
              <a:spLocks noChangeArrowheads="1"/>
            </p:cNvSpPr>
            <p:nvPr/>
          </p:nvSpPr>
          <p:spPr bwMode="auto">
            <a:xfrm>
              <a:off x="7635875" y="1311275"/>
              <a:ext cx="25400" cy="285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eform 231">
              <a:extLst>
                <a:ext uri="{FF2B5EF4-FFF2-40B4-BE49-F238E27FC236}">
                  <a16:creationId xmlns:a16="http://schemas.microsoft.com/office/drawing/2014/main" id="{A3626C92-D69E-4907-8017-6DD5E94A3F74}"/>
                </a:ext>
              </a:extLst>
            </p:cNvPr>
            <p:cNvSpPr>
              <a:spLocks/>
            </p:cNvSpPr>
            <p:nvPr/>
          </p:nvSpPr>
          <p:spPr bwMode="auto">
            <a:xfrm>
              <a:off x="7591425" y="1368425"/>
              <a:ext cx="114300" cy="130175"/>
            </a:xfrm>
            <a:custGeom>
              <a:avLst/>
              <a:gdLst>
                <a:gd name="T0" fmla="*/ 72 w 72"/>
                <a:gd name="T1" fmla="*/ 46 h 82"/>
                <a:gd name="T2" fmla="*/ 61 w 72"/>
                <a:gd name="T3" fmla="*/ 34 h 82"/>
                <a:gd name="T4" fmla="*/ 44 w 72"/>
                <a:gd name="T5" fmla="*/ 50 h 82"/>
                <a:gd name="T6" fmla="*/ 44 w 72"/>
                <a:gd name="T7" fmla="*/ 0 h 82"/>
                <a:gd name="T8" fmla="*/ 28 w 72"/>
                <a:gd name="T9" fmla="*/ 0 h 82"/>
                <a:gd name="T10" fmla="*/ 28 w 72"/>
                <a:gd name="T11" fmla="*/ 50 h 82"/>
                <a:gd name="T12" fmla="*/ 12 w 72"/>
                <a:gd name="T13" fmla="*/ 34 h 82"/>
                <a:gd name="T14" fmla="*/ 0 w 72"/>
                <a:gd name="T15" fmla="*/ 46 h 82"/>
                <a:gd name="T16" fmla="*/ 36 w 72"/>
                <a:gd name="T17" fmla="*/ 82 h 82"/>
                <a:gd name="T18" fmla="*/ 72 w 72"/>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82">
                  <a:moveTo>
                    <a:pt x="72" y="46"/>
                  </a:moveTo>
                  <a:lnTo>
                    <a:pt x="61" y="34"/>
                  </a:lnTo>
                  <a:lnTo>
                    <a:pt x="44" y="50"/>
                  </a:lnTo>
                  <a:lnTo>
                    <a:pt x="44" y="0"/>
                  </a:lnTo>
                  <a:lnTo>
                    <a:pt x="28" y="0"/>
                  </a:lnTo>
                  <a:lnTo>
                    <a:pt x="28" y="50"/>
                  </a:lnTo>
                  <a:lnTo>
                    <a:pt x="12" y="34"/>
                  </a:lnTo>
                  <a:lnTo>
                    <a:pt x="0" y="46"/>
                  </a:lnTo>
                  <a:lnTo>
                    <a:pt x="36" y="82"/>
                  </a:lnTo>
                  <a:lnTo>
                    <a:pt x="72"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232">
              <a:extLst>
                <a:ext uri="{FF2B5EF4-FFF2-40B4-BE49-F238E27FC236}">
                  <a16:creationId xmlns:a16="http://schemas.microsoft.com/office/drawing/2014/main" id="{962A0283-24B1-4539-AA80-D95E0E47BCE2}"/>
                </a:ext>
              </a:extLst>
            </p:cNvPr>
            <p:cNvSpPr>
              <a:spLocks noChangeArrowheads="1"/>
            </p:cNvSpPr>
            <p:nvPr/>
          </p:nvSpPr>
          <p:spPr bwMode="auto">
            <a:xfrm>
              <a:off x="7916863" y="1311275"/>
              <a:ext cx="26988" cy="285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Freeform 233">
              <a:extLst>
                <a:ext uri="{FF2B5EF4-FFF2-40B4-BE49-F238E27FC236}">
                  <a16:creationId xmlns:a16="http://schemas.microsoft.com/office/drawing/2014/main" id="{B4E7ACA8-12E5-4AEB-87AF-03EFDED91C4E}"/>
                </a:ext>
              </a:extLst>
            </p:cNvPr>
            <p:cNvSpPr>
              <a:spLocks/>
            </p:cNvSpPr>
            <p:nvPr/>
          </p:nvSpPr>
          <p:spPr bwMode="auto">
            <a:xfrm>
              <a:off x="7872413" y="1368425"/>
              <a:ext cx="115888" cy="130175"/>
            </a:xfrm>
            <a:custGeom>
              <a:avLst/>
              <a:gdLst>
                <a:gd name="T0" fmla="*/ 73 w 73"/>
                <a:gd name="T1" fmla="*/ 46 h 82"/>
                <a:gd name="T2" fmla="*/ 61 w 73"/>
                <a:gd name="T3" fmla="*/ 34 h 82"/>
                <a:gd name="T4" fmla="*/ 45 w 73"/>
                <a:gd name="T5" fmla="*/ 50 h 82"/>
                <a:gd name="T6" fmla="*/ 45 w 73"/>
                <a:gd name="T7" fmla="*/ 0 h 82"/>
                <a:gd name="T8" fmla="*/ 28 w 73"/>
                <a:gd name="T9" fmla="*/ 0 h 82"/>
                <a:gd name="T10" fmla="*/ 28 w 73"/>
                <a:gd name="T11" fmla="*/ 50 h 82"/>
                <a:gd name="T12" fmla="*/ 12 w 73"/>
                <a:gd name="T13" fmla="*/ 34 h 82"/>
                <a:gd name="T14" fmla="*/ 0 w 73"/>
                <a:gd name="T15" fmla="*/ 46 h 82"/>
                <a:gd name="T16" fmla="*/ 36 w 73"/>
                <a:gd name="T17" fmla="*/ 82 h 82"/>
                <a:gd name="T18" fmla="*/ 73 w 73"/>
                <a:gd name="T19"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2">
                  <a:moveTo>
                    <a:pt x="73" y="46"/>
                  </a:moveTo>
                  <a:lnTo>
                    <a:pt x="61" y="34"/>
                  </a:lnTo>
                  <a:lnTo>
                    <a:pt x="45" y="50"/>
                  </a:lnTo>
                  <a:lnTo>
                    <a:pt x="45" y="0"/>
                  </a:lnTo>
                  <a:lnTo>
                    <a:pt x="28" y="0"/>
                  </a:lnTo>
                  <a:lnTo>
                    <a:pt x="28" y="50"/>
                  </a:lnTo>
                  <a:lnTo>
                    <a:pt x="12" y="34"/>
                  </a:lnTo>
                  <a:lnTo>
                    <a:pt x="0" y="46"/>
                  </a:lnTo>
                  <a:lnTo>
                    <a:pt x="36" y="82"/>
                  </a:lnTo>
                  <a:lnTo>
                    <a:pt x="73"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 name="TextBox 20">
            <a:extLst>
              <a:ext uri="{FF2B5EF4-FFF2-40B4-BE49-F238E27FC236}">
                <a16:creationId xmlns:a16="http://schemas.microsoft.com/office/drawing/2014/main" id="{5BC780AC-1ED1-478D-B939-C65573ADAEC3}"/>
              </a:ext>
            </a:extLst>
          </p:cNvPr>
          <p:cNvSpPr txBox="1"/>
          <p:nvPr/>
        </p:nvSpPr>
        <p:spPr>
          <a:xfrm>
            <a:off x="6091644"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2" name="Rectangle 1">
            <a:extLst>
              <a:ext uri="{FF2B5EF4-FFF2-40B4-BE49-F238E27FC236}">
                <a16:creationId xmlns:a16="http://schemas.microsoft.com/office/drawing/2014/main" id="{96D3260C-DAD6-4BA6-9F8F-3CDAE67DF965}"/>
              </a:ext>
            </a:extLst>
          </p:cNvPr>
          <p:cNvSpPr/>
          <p:nvPr/>
        </p:nvSpPr>
        <p:spPr>
          <a:xfrm>
            <a:off x="7809573" y="3803707"/>
            <a:ext cx="3878841" cy="1754326"/>
          </a:xfrm>
          <a:prstGeom prst="rect">
            <a:avLst/>
          </a:prstGeom>
        </p:spPr>
        <p:txBody>
          <a:bodyPr wrap="square">
            <a:spAutoFit/>
          </a:bodyPr>
          <a:lstStyle/>
          <a:p>
            <a:r>
              <a:rPr lang="en-GB" dirty="0"/>
              <a:t>After a year of growth you are eligible to use the Advertising Volume Commitment Incentive – simply post the same or higher volume of advertising mail that you sent during the previous year.</a:t>
            </a:r>
          </a:p>
        </p:txBody>
      </p:sp>
      <p:grpSp>
        <p:nvGrpSpPr>
          <p:cNvPr id="22" name="Growth" descr="{&quot;Key&quot;:&quot;POWER_USER_SHAPE_ICON&quot;,&quot;Value&quot;:&quot;POWER_USER_SHAPE_ICON_STYLE_1&quot;}">
            <a:extLst>
              <a:ext uri="{FF2B5EF4-FFF2-40B4-BE49-F238E27FC236}">
                <a16:creationId xmlns:a16="http://schemas.microsoft.com/office/drawing/2014/main" id="{2B97CA65-3047-48D6-8BDE-7A270B10AFD9}"/>
              </a:ext>
            </a:extLst>
          </p:cNvPr>
          <p:cNvGrpSpPr>
            <a:grpSpLocks noChangeAspect="1"/>
          </p:cNvGrpSpPr>
          <p:nvPr>
            <p:custDataLst>
              <p:tags r:id="rId2"/>
            </p:custDataLst>
          </p:nvPr>
        </p:nvGrpSpPr>
        <p:grpSpPr>
          <a:xfrm>
            <a:off x="6592187" y="4054423"/>
            <a:ext cx="987137" cy="961826"/>
            <a:chOff x="3176588" y="4338639"/>
            <a:chExt cx="619125" cy="603250"/>
          </a:xfrm>
          <a:solidFill>
            <a:schemeClr val="accent1"/>
          </a:solidFill>
        </p:grpSpPr>
        <p:sp>
          <p:nvSpPr>
            <p:cNvPr id="23" name="Freeform 15">
              <a:extLst>
                <a:ext uri="{FF2B5EF4-FFF2-40B4-BE49-F238E27FC236}">
                  <a16:creationId xmlns:a16="http://schemas.microsoft.com/office/drawing/2014/main" id="{96646F2E-F95C-4280-8576-7F6F42751C9E}"/>
                </a:ext>
              </a:extLst>
            </p:cNvPr>
            <p:cNvSpPr>
              <a:spLocks/>
            </p:cNvSpPr>
            <p:nvPr/>
          </p:nvSpPr>
          <p:spPr bwMode="auto">
            <a:xfrm>
              <a:off x="3624263" y="4338639"/>
              <a:ext cx="117475" cy="122238"/>
            </a:xfrm>
            <a:custGeom>
              <a:avLst/>
              <a:gdLst>
                <a:gd name="T0" fmla="*/ 144 w 154"/>
                <a:gd name="T1" fmla="*/ 161 h 161"/>
                <a:gd name="T2" fmla="*/ 0 w 154"/>
                <a:gd name="T3" fmla="*/ 51 h 161"/>
                <a:gd name="T4" fmla="*/ 154 w 154"/>
                <a:gd name="T5" fmla="*/ 0 h 161"/>
                <a:gd name="T6" fmla="*/ 144 w 154"/>
                <a:gd name="T7" fmla="*/ 161 h 161"/>
              </a:gdLst>
              <a:ahLst/>
              <a:cxnLst>
                <a:cxn ang="0">
                  <a:pos x="T0" y="T1"/>
                </a:cxn>
                <a:cxn ang="0">
                  <a:pos x="T2" y="T3"/>
                </a:cxn>
                <a:cxn ang="0">
                  <a:pos x="T4" y="T5"/>
                </a:cxn>
                <a:cxn ang="0">
                  <a:pos x="T6" y="T7"/>
                </a:cxn>
              </a:cxnLst>
              <a:rect l="0" t="0" r="r" b="b"/>
              <a:pathLst>
                <a:path w="154" h="161">
                  <a:moveTo>
                    <a:pt x="144" y="161"/>
                  </a:moveTo>
                  <a:lnTo>
                    <a:pt x="0" y="51"/>
                  </a:lnTo>
                  <a:lnTo>
                    <a:pt x="154" y="0"/>
                  </a:lnTo>
                  <a:lnTo>
                    <a:pt x="144" y="1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107">
              <a:extLst>
                <a:ext uri="{FF2B5EF4-FFF2-40B4-BE49-F238E27FC236}">
                  <a16:creationId xmlns:a16="http://schemas.microsoft.com/office/drawing/2014/main" id="{027E253C-FD13-4F19-8A99-BCE213F12A70}"/>
                </a:ext>
              </a:extLst>
            </p:cNvPr>
            <p:cNvSpPr>
              <a:spLocks noChangeArrowheads="1"/>
            </p:cNvSpPr>
            <p:nvPr/>
          </p:nvSpPr>
          <p:spPr bwMode="auto">
            <a:xfrm>
              <a:off x="3611563" y="4778376"/>
              <a:ext cx="184150"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108">
              <a:extLst>
                <a:ext uri="{FF2B5EF4-FFF2-40B4-BE49-F238E27FC236}">
                  <a16:creationId xmlns:a16="http://schemas.microsoft.com/office/drawing/2014/main" id="{FF235235-079E-4449-A404-F8EEAC1300E3}"/>
                </a:ext>
              </a:extLst>
            </p:cNvPr>
            <p:cNvSpPr>
              <a:spLocks noChangeArrowheads="1"/>
            </p:cNvSpPr>
            <p:nvPr/>
          </p:nvSpPr>
          <p:spPr bwMode="auto">
            <a:xfrm>
              <a:off x="3611563" y="4686301"/>
              <a:ext cx="184150"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Rectangle 109">
              <a:extLst>
                <a:ext uri="{FF2B5EF4-FFF2-40B4-BE49-F238E27FC236}">
                  <a16:creationId xmlns:a16="http://schemas.microsoft.com/office/drawing/2014/main" id="{48F04541-06AF-4C29-AADB-A4B34832842F}"/>
                </a:ext>
              </a:extLst>
            </p:cNvPr>
            <p:cNvSpPr>
              <a:spLocks noChangeArrowheads="1"/>
            </p:cNvSpPr>
            <p:nvPr/>
          </p:nvSpPr>
          <p:spPr bwMode="auto">
            <a:xfrm>
              <a:off x="3611563" y="4597401"/>
              <a:ext cx="184150"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110">
              <a:extLst>
                <a:ext uri="{FF2B5EF4-FFF2-40B4-BE49-F238E27FC236}">
                  <a16:creationId xmlns:a16="http://schemas.microsoft.com/office/drawing/2014/main" id="{17E95A7D-631A-460F-B1C0-AF3A49BABDBA}"/>
                </a:ext>
              </a:extLst>
            </p:cNvPr>
            <p:cNvSpPr>
              <a:spLocks noChangeArrowheads="1"/>
            </p:cNvSpPr>
            <p:nvPr/>
          </p:nvSpPr>
          <p:spPr bwMode="auto">
            <a:xfrm>
              <a:off x="3611563" y="4868864"/>
              <a:ext cx="184150"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111">
              <a:extLst>
                <a:ext uri="{FF2B5EF4-FFF2-40B4-BE49-F238E27FC236}">
                  <a16:creationId xmlns:a16="http://schemas.microsoft.com/office/drawing/2014/main" id="{749BFB89-DCA2-4340-8BA3-257F5CF41FC4}"/>
                </a:ext>
              </a:extLst>
            </p:cNvPr>
            <p:cNvSpPr>
              <a:spLocks/>
            </p:cNvSpPr>
            <p:nvPr/>
          </p:nvSpPr>
          <p:spPr bwMode="auto">
            <a:xfrm>
              <a:off x="3201988" y="4395789"/>
              <a:ext cx="496888" cy="401638"/>
            </a:xfrm>
            <a:custGeom>
              <a:avLst/>
              <a:gdLst>
                <a:gd name="T0" fmla="*/ 22 w 313"/>
                <a:gd name="T1" fmla="*/ 253 h 253"/>
                <a:gd name="T2" fmla="*/ 0 w 313"/>
                <a:gd name="T3" fmla="*/ 233 h 253"/>
                <a:gd name="T4" fmla="*/ 114 w 313"/>
                <a:gd name="T5" fmla="*/ 106 h 253"/>
                <a:gd name="T6" fmla="*/ 160 w 313"/>
                <a:gd name="T7" fmla="*/ 145 h 253"/>
                <a:gd name="T8" fmla="*/ 291 w 313"/>
                <a:gd name="T9" fmla="*/ 0 h 253"/>
                <a:gd name="T10" fmla="*/ 313 w 313"/>
                <a:gd name="T11" fmla="*/ 20 h 253"/>
                <a:gd name="T12" fmla="*/ 163 w 313"/>
                <a:gd name="T13" fmla="*/ 187 h 253"/>
                <a:gd name="T14" fmla="*/ 116 w 313"/>
                <a:gd name="T15" fmla="*/ 148 h 253"/>
                <a:gd name="T16" fmla="*/ 22 w 313"/>
                <a:gd name="T17" fmla="*/ 253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253">
                  <a:moveTo>
                    <a:pt x="22" y="253"/>
                  </a:moveTo>
                  <a:lnTo>
                    <a:pt x="0" y="233"/>
                  </a:lnTo>
                  <a:lnTo>
                    <a:pt x="114" y="106"/>
                  </a:lnTo>
                  <a:lnTo>
                    <a:pt x="160" y="145"/>
                  </a:lnTo>
                  <a:lnTo>
                    <a:pt x="291" y="0"/>
                  </a:lnTo>
                  <a:lnTo>
                    <a:pt x="313" y="20"/>
                  </a:lnTo>
                  <a:lnTo>
                    <a:pt x="163" y="187"/>
                  </a:lnTo>
                  <a:lnTo>
                    <a:pt x="116" y="148"/>
                  </a:lnTo>
                  <a:lnTo>
                    <a:pt x="22" y="2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112">
              <a:extLst>
                <a:ext uri="{FF2B5EF4-FFF2-40B4-BE49-F238E27FC236}">
                  <a16:creationId xmlns:a16="http://schemas.microsoft.com/office/drawing/2014/main" id="{69F674EF-4EF8-46E3-9B44-B31A74C94A2D}"/>
                </a:ext>
              </a:extLst>
            </p:cNvPr>
            <p:cNvSpPr>
              <a:spLocks noChangeArrowheads="1"/>
            </p:cNvSpPr>
            <p:nvPr/>
          </p:nvSpPr>
          <p:spPr bwMode="auto">
            <a:xfrm>
              <a:off x="3392488" y="4778376"/>
              <a:ext cx="185738"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113">
              <a:extLst>
                <a:ext uri="{FF2B5EF4-FFF2-40B4-BE49-F238E27FC236}">
                  <a16:creationId xmlns:a16="http://schemas.microsoft.com/office/drawing/2014/main" id="{1EED06F9-8825-4D05-8B83-9BC3ED07C3C0}"/>
                </a:ext>
              </a:extLst>
            </p:cNvPr>
            <p:cNvSpPr>
              <a:spLocks noChangeArrowheads="1"/>
            </p:cNvSpPr>
            <p:nvPr/>
          </p:nvSpPr>
          <p:spPr bwMode="auto">
            <a:xfrm>
              <a:off x="3392488" y="4686301"/>
              <a:ext cx="185738"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Rectangle 114">
              <a:extLst>
                <a:ext uri="{FF2B5EF4-FFF2-40B4-BE49-F238E27FC236}">
                  <a16:creationId xmlns:a16="http://schemas.microsoft.com/office/drawing/2014/main" id="{74EEB213-F0BA-4B89-BF84-6A3BC94A5E5B}"/>
                </a:ext>
              </a:extLst>
            </p:cNvPr>
            <p:cNvSpPr>
              <a:spLocks noChangeArrowheads="1"/>
            </p:cNvSpPr>
            <p:nvPr/>
          </p:nvSpPr>
          <p:spPr bwMode="auto">
            <a:xfrm>
              <a:off x="3392488" y="4868864"/>
              <a:ext cx="185738"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Rectangle 115">
              <a:extLst>
                <a:ext uri="{FF2B5EF4-FFF2-40B4-BE49-F238E27FC236}">
                  <a16:creationId xmlns:a16="http://schemas.microsoft.com/office/drawing/2014/main" id="{7E695D60-2F67-478A-9D50-DBB745C10663}"/>
                </a:ext>
              </a:extLst>
            </p:cNvPr>
            <p:cNvSpPr>
              <a:spLocks noChangeArrowheads="1"/>
            </p:cNvSpPr>
            <p:nvPr/>
          </p:nvSpPr>
          <p:spPr bwMode="auto">
            <a:xfrm>
              <a:off x="3176588" y="4868864"/>
              <a:ext cx="184150" cy="7302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07123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F266-3070-4B83-9733-B15DC3AD9A4F}"/>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E2BA4DBE-7196-4E62-9D74-788C1BA7D42E}"/>
              </a:ext>
            </a:extLst>
          </p:cNvPr>
          <p:cNvSpPr>
            <a:spLocks noGrp="1"/>
          </p:cNvSpPr>
          <p:nvPr>
            <p:ph type="body" sz="quarter" idx="11"/>
          </p:nvPr>
        </p:nvSpPr>
        <p:spPr/>
        <p:txBody>
          <a:bodyPr/>
          <a:lstStyle/>
          <a:p>
            <a:endParaRPr lang="en-GB" dirty="0"/>
          </a:p>
        </p:txBody>
      </p:sp>
      <p:sp>
        <p:nvSpPr>
          <p:cNvPr id="4" name="Arrow14" descr="{&quot;Key&quot;:&quot;POWER_USER_SHAPE_ICON&quot;,&quot;Value&quot;:&quot;POWER_USER_SHAPE_ICON_STYLE_1&quot;}">
            <a:extLst>
              <a:ext uri="{FF2B5EF4-FFF2-40B4-BE49-F238E27FC236}">
                <a16:creationId xmlns:a16="http://schemas.microsoft.com/office/drawing/2014/main" id="{6690B58B-6CF1-4955-8D52-7FBE295B9BD2}"/>
              </a:ext>
            </a:extLst>
          </p:cNvPr>
          <p:cNvSpPr>
            <a:spLocks noChangeAspect="1"/>
          </p:cNvSpPr>
          <p:nvPr/>
        </p:nvSpPr>
        <p:spPr>
          <a:xfrm>
            <a:off x="94287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14 - 1" descr="{&quot;Key&quot;:&quot;POWER_USER_SHAPE_ICON&quot;,&quot;Value&quot;:&quot;POWER_USER_SHAPE_ICON_STYLE_1&quot;}">
            <a:extLst>
              <a:ext uri="{FF2B5EF4-FFF2-40B4-BE49-F238E27FC236}">
                <a16:creationId xmlns:a16="http://schemas.microsoft.com/office/drawing/2014/main" id="{B763D653-18EE-4628-8A73-0A473F0C4375}"/>
              </a:ext>
            </a:extLst>
          </p:cNvPr>
          <p:cNvSpPr>
            <a:spLocks noChangeAspect="1"/>
          </p:cNvSpPr>
          <p:nvPr/>
        </p:nvSpPr>
        <p:spPr>
          <a:xfrm>
            <a:off x="4497557"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14 - 2" descr="{&quot;Key&quot;:&quot;POWER_USER_SHAPE_ICON&quot;,&quot;Value&quot;:&quot;POWER_USER_SHAPE_ICON_STYLE_1&quot;}">
            <a:extLst>
              <a:ext uri="{FF2B5EF4-FFF2-40B4-BE49-F238E27FC236}">
                <a16:creationId xmlns:a16="http://schemas.microsoft.com/office/drawing/2014/main" id="{E50EC5FC-1270-41FF-A626-74A5248546C4}"/>
              </a:ext>
            </a:extLst>
          </p:cNvPr>
          <p:cNvSpPr>
            <a:spLocks noChangeAspect="1"/>
          </p:cNvSpPr>
          <p:nvPr/>
        </p:nvSpPr>
        <p:spPr>
          <a:xfrm>
            <a:off x="7842035"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F52DC4-6365-41DC-B358-A3F94817D177}"/>
              </a:ext>
            </a:extLst>
          </p:cNvPr>
          <p:cNvSpPr txBox="1"/>
          <p:nvPr/>
        </p:nvSpPr>
        <p:spPr>
          <a:xfrm>
            <a:off x="807775" y="4691882"/>
            <a:ext cx="3196665" cy="1323439"/>
          </a:xfrm>
          <a:prstGeom prst="rect">
            <a:avLst/>
          </a:prstGeom>
          <a:noFill/>
        </p:spPr>
        <p:txBody>
          <a:bodyPr wrap="square" rtlCol="0">
            <a:spAutoFit/>
          </a:bodyPr>
          <a:lstStyle/>
          <a:p>
            <a:r>
              <a:rPr lang="en-GB" sz="1600" dirty="0"/>
              <a:t>Earn up to 20% postage credits on incremental volume that you send in addition to your volume baseline, which is calculated based on your previous 12 months volume.</a:t>
            </a:r>
          </a:p>
        </p:txBody>
      </p:sp>
      <p:sp>
        <p:nvSpPr>
          <p:cNvPr id="9" name="TextBox 8">
            <a:extLst>
              <a:ext uri="{FF2B5EF4-FFF2-40B4-BE49-F238E27FC236}">
                <a16:creationId xmlns:a16="http://schemas.microsoft.com/office/drawing/2014/main" id="{0E02E1EA-EFA6-4CAF-A9D7-1F201D8F5B01}"/>
              </a:ext>
            </a:extLst>
          </p:cNvPr>
          <p:cNvSpPr txBox="1"/>
          <p:nvPr/>
        </p:nvSpPr>
        <p:spPr>
          <a:xfrm>
            <a:off x="4359657" y="4691882"/>
            <a:ext cx="2976563" cy="1108252"/>
          </a:xfrm>
          <a:prstGeom prst="rect">
            <a:avLst/>
          </a:prstGeom>
          <a:noFill/>
        </p:spPr>
        <p:txBody>
          <a:bodyPr wrap="square" rtlCol="0">
            <a:spAutoFit/>
          </a:bodyPr>
          <a:lstStyle/>
          <a:p>
            <a:pPr marL="173038">
              <a:lnSpc>
                <a:spcPts val="2000"/>
              </a:lnSpc>
            </a:pPr>
            <a:r>
              <a:rPr lang="en-GB" sz="1600" dirty="0"/>
              <a:t>Available for letter and large letter items sent using Advertising Mail &amp; Catalogue Mail.</a:t>
            </a:r>
          </a:p>
        </p:txBody>
      </p:sp>
      <p:sp>
        <p:nvSpPr>
          <p:cNvPr id="10" name="TextBox 9">
            <a:extLst>
              <a:ext uri="{FF2B5EF4-FFF2-40B4-BE49-F238E27FC236}">
                <a16:creationId xmlns:a16="http://schemas.microsoft.com/office/drawing/2014/main" id="{4DF27763-2715-4333-A30D-4A43099E7A7E}"/>
              </a:ext>
            </a:extLst>
          </p:cNvPr>
          <p:cNvSpPr txBox="1"/>
          <p:nvPr/>
        </p:nvSpPr>
        <p:spPr>
          <a:xfrm>
            <a:off x="7701332" y="4691882"/>
            <a:ext cx="3196664" cy="1108252"/>
          </a:xfrm>
          <a:prstGeom prst="rect">
            <a:avLst/>
          </a:prstGeom>
          <a:noFill/>
        </p:spPr>
        <p:txBody>
          <a:bodyPr wrap="square" rtlCol="0">
            <a:spAutoFit/>
          </a:bodyPr>
          <a:lstStyle/>
          <a:p>
            <a:pPr marL="173038">
              <a:lnSpc>
                <a:spcPts val="2000"/>
              </a:lnSpc>
            </a:pPr>
            <a:r>
              <a:rPr lang="en-US" altLang="en-US" sz="1600" dirty="0"/>
              <a:t>Send a minimum of 150,000 incremental letter items, or 75,000 incremental large letter items.</a:t>
            </a:r>
            <a:endParaRPr lang="en-GB" altLang="en-US" sz="2400" baseline="30000" dirty="0"/>
          </a:p>
        </p:txBody>
      </p:sp>
      <p:sp>
        <p:nvSpPr>
          <p:cNvPr id="12" name="TextBox 11">
            <a:extLst>
              <a:ext uri="{FF2B5EF4-FFF2-40B4-BE49-F238E27FC236}">
                <a16:creationId xmlns:a16="http://schemas.microsoft.com/office/drawing/2014/main" id="{D0A48AC1-E82A-475B-8546-A9ABAFA0EE9D}"/>
              </a:ext>
            </a:extLst>
          </p:cNvPr>
          <p:cNvSpPr txBox="1"/>
          <p:nvPr/>
        </p:nvSpPr>
        <p:spPr>
          <a:xfrm>
            <a:off x="240027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668B92FC-59CB-4A91-AE6E-2C5B755F4174}"/>
              </a:ext>
            </a:extLst>
          </p:cNvPr>
          <p:cNvSpPr txBox="1"/>
          <p:nvPr/>
        </p:nvSpPr>
        <p:spPr>
          <a:xfrm>
            <a:off x="5949645"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4" name="TextBox 13">
            <a:extLst>
              <a:ext uri="{FF2B5EF4-FFF2-40B4-BE49-F238E27FC236}">
                <a16:creationId xmlns:a16="http://schemas.microsoft.com/office/drawing/2014/main" id="{5F43AFB8-AB54-4CE1-8221-FD65726C0178}"/>
              </a:ext>
            </a:extLst>
          </p:cNvPr>
          <p:cNvSpPr txBox="1"/>
          <p:nvPr/>
        </p:nvSpPr>
        <p:spPr>
          <a:xfrm>
            <a:off x="9288809"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9" name="TextBox 18">
            <a:extLst>
              <a:ext uri="{FF2B5EF4-FFF2-40B4-BE49-F238E27FC236}">
                <a16:creationId xmlns:a16="http://schemas.microsoft.com/office/drawing/2014/main" id="{6C3E62A4-6192-46EC-847E-7819FFDED1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5" name="Slide Number Placeholder 3">
            <a:extLst>
              <a:ext uri="{FF2B5EF4-FFF2-40B4-BE49-F238E27FC236}">
                <a16:creationId xmlns:a16="http://schemas.microsoft.com/office/drawing/2014/main" id="{2D4E4995-2631-406C-9CAE-63B157F0C0E0}"/>
              </a:ext>
            </a:extLst>
          </p:cNvPr>
          <p:cNvSpPr>
            <a:spLocks noGrp="1"/>
          </p:cNvSpPr>
          <p:nvPr>
            <p:ph type="sldNum" sz="quarter" idx="15"/>
          </p:nvPr>
        </p:nvSpPr>
        <p:spPr>
          <a:xfrm>
            <a:off x="9182100" y="6261100"/>
            <a:ext cx="2743200" cy="365125"/>
          </a:xfrm>
        </p:spPr>
        <p:txBody>
          <a:bodyPr/>
          <a:lstStyle/>
          <a:p>
            <a:fld id="{3787542D-5C6B-4EB3-96EB-9B37C3D5D2F8}" type="slidenum">
              <a:rPr lang="en-GB" smtClean="0"/>
              <a:t>6</a:t>
            </a:fld>
            <a:endParaRPr lang="en-GB" dirty="0"/>
          </a:p>
        </p:txBody>
      </p:sp>
    </p:spTree>
    <p:extLst>
      <p:ext uri="{BB962C8B-B14F-4D97-AF65-F5344CB8AC3E}">
        <p14:creationId xmlns:p14="http://schemas.microsoft.com/office/powerpoint/2010/main" val="3281219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4A1D20E-5702-445E-A857-391AC83F5DBD}"/>
              </a:ext>
            </a:extLst>
          </p:cNvPr>
          <p:cNvGraphicFramePr/>
          <p:nvPr>
            <p:extLst>
              <p:ext uri="{D42A27DB-BD31-4B8C-83A1-F6EECF244321}">
                <p14:modId xmlns:p14="http://schemas.microsoft.com/office/powerpoint/2010/main" val="1631750132"/>
              </p:ext>
            </p:extLst>
          </p:nvPr>
        </p:nvGraphicFramePr>
        <p:xfrm>
          <a:off x="6212372" y="2103350"/>
          <a:ext cx="6081160" cy="389635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73A724B-9844-4454-A3B5-6F8D24886B43}"/>
              </a:ext>
            </a:extLst>
          </p:cNvPr>
          <p:cNvSpPr>
            <a:spLocks noGrp="1"/>
          </p:cNvSpPr>
          <p:nvPr>
            <p:ph type="sldNum" sz="quarter" idx="15"/>
          </p:nvPr>
        </p:nvSpPr>
        <p:spPr/>
        <p:txBody>
          <a:bodyPr/>
          <a:lstStyle/>
          <a:p>
            <a:fld id="{3787542D-5C6B-4EB3-96EB-9B37C3D5D2F8}" type="slidenum">
              <a:rPr lang="en-GB" smtClean="0"/>
              <a:t>7</a:t>
            </a:fld>
            <a:endParaRPr lang="en-GB" dirty="0"/>
          </a:p>
        </p:txBody>
      </p:sp>
      <p:sp>
        <p:nvSpPr>
          <p:cNvPr id="6" name="Title 5">
            <a:extLst>
              <a:ext uri="{FF2B5EF4-FFF2-40B4-BE49-F238E27FC236}">
                <a16:creationId xmlns:a16="http://schemas.microsoft.com/office/drawing/2014/main" id="{31D0381B-1EA9-4616-98EA-02823DC5D898}"/>
              </a:ext>
            </a:extLst>
          </p:cNvPr>
          <p:cNvSpPr>
            <a:spLocks noGrp="1"/>
          </p:cNvSpPr>
          <p:nvPr>
            <p:ph type="title"/>
          </p:nvPr>
        </p:nvSpPr>
        <p:spPr/>
        <p:txBody>
          <a:bodyPr/>
          <a:lstStyle/>
          <a:p>
            <a:r>
              <a:rPr lang="en-GB" dirty="0"/>
              <a:t>Calculating your baseline for the growth incentive</a:t>
            </a:r>
          </a:p>
        </p:txBody>
      </p:sp>
      <p:sp>
        <p:nvSpPr>
          <p:cNvPr id="8" name="Content Placeholder 7">
            <a:extLst>
              <a:ext uri="{FF2B5EF4-FFF2-40B4-BE49-F238E27FC236}">
                <a16:creationId xmlns:a16="http://schemas.microsoft.com/office/drawing/2014/main" id="{C0E4473B-D20D-498C-B21A-B61A03F65960}"/>
              </a:ext>
            </a:extLst>
          </p:cNvPr>
          <p:cNvSpPr>
            <a:spLocks noGrp="1"/>
          </p:cNvSpPr>
          <p:nvPr>
            <p:ph sz="quarter" idx="13"/>
          </p:nvPr>
        </p:nvSpPr>
        <p:spPr>
          <a:xfrm>
            <a:off x="424545" y="2613380"/>
            <a:ext cx="5671456" cy="4476750"/>
          </a:xfrm>
        </p:spPr>
        <p:txBody>
          <a:bodyPr/>
          <a:lstStyle/>
          <a:p>
            <a:pPr marL="0" indent="0">
              <a:buNone/>
            </a:pPr>
            <a:r>
              <a:rPr lang="en-US" sz="3200" dirty="0"/>
              <a:t>Your baseline is the volume of advertising mail you posted in the year before the application start date</a:t>
            </a:r>
            <a:endParaRPr lang="en-GB" sz="3200" dirty="0"/>
          </a:p>
        </p:txBody>
      </p:sp>
      <p:cxnSp>
        <p:nvCxnSpPr>
          <p:cNvPr id="12" name="Straight Arrow Connector 11">
            <a:extLst>
              <a:ext uri="{FF2B5EF4-FFF2-40B4-BE49-F238E27FC236}">
                <a16:creationId xmlns:a16="http://schemas.microsoft.com/office/drawing/2014/main" id="{86395163-91F4-40E3-9FC3-0106C8EAE5C2}"/>
              </a:ext>
            </a:extLst>
          </p:cNvPr>
          <p:cNvCxnSpPr/>
          <p:nvPr/>
        </p:nvCxnSpPr>
        <p:spPr>
          <a:xfrm>
            <a:off x="9392924" y="5285266"/>
            <a:ext cx="0" cy="640019"/>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A5CED7-7243-4791-8D45-FEA1D181A46D}"/>
              </a:ext>
            </a:extLst>
          </p:cNvPr>
          <p:cNvSpPr txBox="1"/>
          <p:nvPr/>
        </p:nvSpPr>
        <p:spPr>
          <a:xfrm>
            <a:off x="8412145" y="5999708"/>
            <a:ext cx="1961755" cy="369332"/>
          </a:xfrm>
          <a:prstGeom prst="rect">
            <a:avLst/>
          </a:prstGeom>
          <a:noFill/>
        </p:spPr>
        <p:txBody>
          <a:bodyPr wrap="none" rtlCol="0">
            <a:spAutoFit/>
          </a:bodyPr>
          <a:lstStyle/>
          <a:p>
            <a:r>
              <a:rPr lang="en-GB" dirty="0">
                <a:solidFill>
                  <a:schemeClr val="tx2"/>
                </a:solidFill>
              </a:rPr>
              <a:t>Date of application</a:t>
            </a:r>
          </a:p>
        </p:txBody>
      </p:sp>
      <p:sp>
        <p:nvSpPr>
          <p:cNvPr id="14" name="TextBox 13">
            <a:extLst>
              <a:ext uri="{FF2B5EF4-FFF2-40B4-BE49-F238E27FC236}">
                <a16:creationId xmlns:a16="http://schemas.microsoft.com/office/drawing/2014/main" id="{5416F47F-5261-4AF2-8237-9E66A98F93A1}"/>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4245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8</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Advertising mail</a:t>
            </a:r>
          </a:p>
        </p:txBody>
      </p:sp>
      <p:sp>
        <p:nvSpPr>
          <p:cNvPr id="7" name="Text Placeholder 6">
            <a:extLst>
              <a:ext uri="{FF2B5EF4-FFF2-40B4-BE49-F238E27FC236}">
                <a16:creationId xmlns:a16="http://schemas.microsoft.com/office/drawing/2014/main" id="{0D3E2F29-E178-45FC-975E-4D4DEC369B99}"/>
              </a:ext>
            </a:extLst>
          </p:cNvPr>
          <p:cNvSpPr>
            <a:spLocks noGrp="1"/>
          </p:cNvSpPr>
          <p:nvPr>
            <p:ph type="body" sz="quarter" idx="11"/>
          </p:nvPr>
        </p:nvSpPr>
        <p:spPr/>
        <p:txBody>
          <a:bodyPr/>
          <a:lstStyle/>
          <a:p>
            <a:r>
              <a:rPr lang="en-GB" dirty="0"/>
              <a:t>Volume Commitment Follow On</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Graphic 19" descr="Unlock">
            <a:extLst>
              <a:ext uri="{FF2B5EF4-FFF2-40B4-BE49-F238E27FC236}">
                <a16:creationId xmlns:a16="http://schemas.microsoft.com/office/drawing/2014/main" id="{836BA303-4F18-4144-B4EF-5ACF4F585F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923330"/>
          </a:xfrm>
          <a:prstGeom prst="rect">
            <a:avLst/>
          </a:prstGeom>
          <a:noFill/>
        </p:spPr>
        <p:txBody>
          <a:bodyPr wrap="square" rtlCol="0">
            <a:spAutoFit/>
          </a:bodyPr>
          <a:lstStyle/>
          <a:p>
            <a:pPr lvl="0" algn="ctr">
              <a:defRPr/>
            </a:pPr>
            <a:r>
              <a:rPr lang="en-US" dirty="0">
                <a:solidFill>
                  <a:prstClr val="black"/>
                </a:solidFill>
              </a:rPr>
              <a:t>For when you retain mail volumes or mail more.</a:t>
            </a:r>
            <a:endParaRPr lang="en-GB"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23" name="TextBox 22">
            <a:extLst>
              <a:ext uri="{FF2B5EF4-FFF2-40B4-BE49-F238E27FC236}">
                <a16:creationId xmlns:a16="http://schemas.microsoft.com/office/drawing/2014/main" id="{AE849884-5C52-4DC3-8F38-34EA0D2E0165}"/>
              </a:ext>
            </a:extLst>
          </p:cNvPr>
          <p:cNvSpPr txBox="1"/>
          <p:nvPr/>
        </p:nvSpPr>
        <p:spPr>
          <a:xfrm>
            <a:off x="3698519" y="4527638"/>
            <a:ext cx="2268000" cy="1754326"/>
          </a:xfrm>
          <a:prstGeom prst="rect">
            <a:avLst/>
          </a:prstGeom>
          <a:noFill/>
        </p:spPr>
        <p:txBody>
          <a:bodyPr wrap="square" rtlCol="0">
            <a:spAutoFit/>
          </a:bodyPr>
          <a:lstStyle/>
          <a:p>
            <a:pPr lvl="0" algn="ctr">
              <a:defRPr/>
            </a:pPr>
            <a:r>
              <a:rPr lang="en-US" dirty="0">
                <a:solidFill>
                  <a:prstClr val="black"/>
                </a:solidFill>
              </a:rPr>
              <a:t>Up to 8% postage credit is available on the matched volume and up to 20% for incremental volume when you mail more.</a:t>
            </a:r>
            <a:endParaRPr lang="en-GB" dirty="0">
              <a:solidFill>
                <a:prstClr val="black"/>
              </a:solidFill>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75D4DE65-307F-4D2F-B64E-B58DCC80C558}"/>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VOLUME COMMITMENT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0B38C6A0-8950-4653-A122-E1494FE3511E}"/>
              </a:ext>
            </a:extLst>
          </p:cNvPr>
          <p:cNvSpPr txBox="1"/>
          <p:nvPr/>
        </p:nvSpPr>
        <p:spPr>
          <a:xfrm>
            <a:off x="6413814" y="4516926"/>
            <a:ext cx="2268000" cy="2031325"/>
          </a:xfrm>
          <a:prstGeom prst="rect">
            <a:avLst/>
          </a:prstGeom>
          <a:noFill/>
        </p:spPr>
        <p:txBody>
          <a:bodyPr wrap="square" rtlCol="0">
            <a:spAutoFit/>
          </a:bodyPr>
          <a:lstStyle/>
          <a:p>
            <a:pPr lvl="0" algn="ctr">
              <a:defRPr/>
            </a:pPr>
            <a:r>
              <a:rPr lang="en-US" dirty="0">
                <a:solidFill>
                  <a:prstClr val="black"/>
                </a:solidFill>
                <a:ea typeface="Noto Sans" panose="020B0502040504020204" pitchFamily="34"/>
                <a:cs typeface="Noto Sans" panose="020B0502040504020204" pitchFamily="34"/>
              </a:rPr>
              <a:t>You must complete and earn credits with the advertising growth incentive period and year 1 of the additional commitment.</a:t>
            </a:r>
            <a:endParaRPr lang="en-GB" dirty="0">
              <a:solidFill>
                <a:prstClr val="black"/>
              </a:solidFill>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8BACA290-B65F-4098-A23C-EACFBE78D729}"/>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36570964-23FB-47F3-BAC3-C1E0F66CF08D}"/>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8A0FA46C-5FBD-4E24-9308-324960AF2B23}"/>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ag2" descr="{&quot;Key&quot;:&quot;POWER_USER_SHAPE_ICON&quot;,&quot;Value&quot;:&quot;POWER_USER_SHAPE_ICON_STYLE_1&quot;}">
            <a:extLst>
              <a:ext uri="{FF2B5EF4-FFF2-40B4-BE49-F238E27FC236}">
                <a16:creationId xmlns:a16="http://schemas.microsoft.com/office/drawing/2014/main" id="{659CBCFE-82B4-4F42-A5C4-73DF06201464}"/>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20%</a:t>
            </a:r>
          </a:p>
        </p:txBody>
      </p:sp>
      <p:grpSp>
        <p:nvGrpSpPr>
          <p:cNvPr id="39" name="Application" descr="{&quot;Key&quot;:&quot;POWER_USER_SHAPE_ICON&quot;,&quot;Value&quot;:&quot;POWER_USER_SHAPE_ICON_STYLE_1&quot;}">
            <a:extLst>
              <a:ext uri="{FF2B5EF4-FFF2-40B4-BE49-F238E27FC236}">
                <a16:creationId xmlns:a16="http://schemas.microsoft.com/office/drawing/2014/main" id="{07FAE2BC-EFF3-44DD-8D7C-36753C44186D}"/>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40" name="Application">
              <a:extLst>
                <a:ext uri="{FF2B5EF4-FFF2-40B4-BE49-F238E27FC236}">
                  <a16:creationId xmlns:a16="http://schemas.microsoft.com/office/drawing/2014/main" id="{F743D702-8C00-4C89-9B13-11F8447B05EC}"/>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pplication">
              <a:extLst>
                <a:ext uri="{FF2B5EF4-FFF2-40B4-BE49-F238E27FC236}">
                  <a16:creationId xmlns:a16="http://schemas.microsoft.com/office/drawing/2014/main" id="{1B9A4A84-9C9D-4856-B6A7-C26D8E4B1D44}"/>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pplication">
              <a:extLst>
                <a:ext uri="{FF2B5EF4-FFF2-40B4-BE49-F238E27FC236}">
                  <a16:creationId xmlns:a16="http://schemas.microsoft.com/office/drawing/2014/main" id="{95976E1D-D4CA-4AD5-9A3C-6752A327F2F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pplication">
              <a:extLst>
                <a:ext uri="{FF2B5EF4-FFF2-40B4-BE49-F238E27FC236}">
                  <a16:creationId xmlns:a16="http://schemas.microsoft.com/office/drawing/2014/main" id="{C3678537-696B-46B1-8174-E0F042E86BA3}"/>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Application">
              <a:extLst>
                <a:ext uri="{FF2B5EF4-FFF2-40B4-BE49-F238E27FC236}">
                  <a16:creationId xmlns:a16="http://schemas.microsoft.com/office/drawing/2014/main" id="{6F0FF204-E251-450A-AB71-15B62597D055}"/>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pplication">
              <a:extLst>
                <a:ext uri="{FF2B5EF4-FFF2-40B4-BE49-F238E27FC236}">
                  <a16:creationId xmlns:a16="http://schemas.microsoft.com/office/drawing/2014/main" id="{36B179DE-725B-46A3-9607-C011B4DCA742}"/>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96D7EFB-C1C9-40FF-BF72-2A53BA1DF974}"/>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29888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7A11-681F-4189-B4B0-4D65F3C18C48}"/>
              </a:ext>
            </a:extLst>
          </p:cNvPr>
          <p:cNvSpPr>
            <a:spLocks noGrp="1"/>
          </p:cNvSpPr>
          <p:nvPr>
            <p:ph type="title"/>
          </p:nvPr>
        </p:nvSpPr>
        <p:spPr/>
        <p:txBody>
          <a:bodyPr/>
          <a:lstStyle/>
          <a:p>
            <a:r>
              <a:rPr lang="en-GB" dirty="0"/>
              <a:t>Calculating targets</a:t>
            </a:r>
          </a:p>
        </p:txBody>
      </p:sp>
      <p:sp>
        <p:nvSpPr>
          <p:cNvPr id="3" name="Text Placeholder 2">
            <a:extLst>
              <a:ext uri="{FF2B5EF4-FFF2-40B4-BE49-F238E27FC236}">
                <a16:creationId xmlns:a16="http://schemas.microsoft.com/office/drawing/2014/main" id="{B92AC3B6-65CA-472E-B289-790D094A0458}"/>
              </a:ext>
            </a:extLst>
          </p:cNvPr>
          <p:cNvSpPr>
            <a:spLocks noGrp="1"/>
          </p:cNvSpPr>
          <p:nvPr>
            <p:ph type="body" sz="quarter" idx="11"/>
          </p:nvPr>
        </p:nvSpPr>
        <p:spPr>
          <a:xfrm>
            <a:off x="517531" y="977452"/>
            <a:ext cx="8861199" cy="282937"/>
          </a:xfrm>
        </p:spPr>
        <p:txBody>
          <a:bodyPr/>
          <a:lstStyle/>
          <a:p>
            <a:r>
              <a:rPr lang="en-GB" dirty="0"/>
              <a:t>For Volume Commitment Follow On</a:t>
            </a:r>
          </a:p>
        </p:txBody>
      </p:sp>
      <p:sp>
        <p:nvSpPr>
          <p:cNvPr id="4" name="Slide Number Placeholder 3">
            <a:extLst>
              <a:ext uri="{FF2B5EF4-FFF2-40B4-BE49-F238E27FC236}">
                <a16:creationId xmlns:a16="http://schemas.microsoft.com/office/drawing/2014/main" id="{5B6ABC3C-E66E-436A-A7CF-0FD7B6ED1F90}"/>
              </a:ext>
            </a:extLst>
          </p:cNvPr>
          <p:cNvSpPr>
            <a:spLocks noGrp="1"/>
          </p:cNvSpPr>
          <p:nvPr>
            <p:ph type="sldNum" sz="quarter" idx="15"/>
          </p:nvPr>
        </p:nvSpPr>
        <p:spPr/>
        <p:txBody>
          <a:bodyPr/>
          <a:lstStyle/>
          <a:p>
            <a:fld id="{3787542D-5C6B-4EB3-96EB-9B37C3D5D2F8}" type="slidenum">
              <a:rPr lang="en-GB" smtClean="0"/>
              <a:t>9</a:t>
            </a:fld>
            <a:endParaRPr lang="en-GB"/>
          </a:p>
        </p:txBody>
      </p:sp>
      <p:sp>
        <p:nvSpPr>
          <p:cNvPr id="6" name="Rectangle 5">
            <a:extLst>
              <a:ext uri="{FF2B5EF4-FFF2-40B4-BE49-F238E27FC236}">
                <a16:creationId xmlns:a16="http://schemas.microsoft.com/office/drawing/2014/main" id="{1FC68505-D788-403E-BCA2-61D93BA33104}"/>
              </a:ext>
            </a:extLst>
          </p:cNvPr>
          <p:cNvSpPr/>
          <p:nvPr/>
        </p:nvSpPr>
        <p:spPr>
          <a:xfrm>
            <a:off x="563458" y="4212721"/>
            <a:ext cx="2103873" cy="124552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Agreed Base Volume Commitment</a:t>
            </a:r>
          </a:p>
          <a:p>
            <a:pPr algn="ctr"/>
            <a:r>
              <a:rPr lang="en-US" altLang="en-US" sz="1600" dirty="0"/>
              <a:t>2m items</a:t>
            </a:r>
          </a:p>
        </p:txBody>
      </p:sp>
      <p:sp>
        <p:nvSpPr>
          <p:cNvPr id="7" name="Rectangle 6">
            <a:extLst>
              <a:ext uri="{FF2B5EF4-FFF2-40B4-BE49-F238E27FC236}">
                <a16:creationId xmlns:a16="http://schemas.microsoft.com/office/drawing/2014/main" id="{5DD6DC9D-F996-4F02-87CB-C26A39E38467}"/>
              </a:ext>
            </a:extLst>
          </p:cNvPr>
          <p:cNvSpPr/>
          <p:nvPr/>
        </p:nvSpPr>
        <p:spPr>
          <a:xfrm>
            <a:off x="563458" y="3430670"/>
            <a:ext cx="2103873" cy="7241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Incremental Volume</a:t>
            </a:r>
          </a:p>
          <a:p>
            <a:pPr algn="ctr"/>
            <a:r>
              <a:rPr lang="en-US" altLang="en-US" sz="1600" dirty="0"/>
              <a:t>0.5m items</a:t>
            </a:r>
          </a:p>
        </p:txBody>
      </p:sp>
      <p:sp>
        <p:nvSpPr>
          <p:cNvPr id="8" name="TextBox 7">
            <a:extLst>
              <a:ext uri="{FF2B5EF4-FFF2-40B4-BE49-F238E27FC236}">
                <a16:creationId xmlns:a16="http://schemas.microsoft.com/office/drawing/2014/main" id="{D7661786-116F-4330-AD47-3BFDCC88403F}"/>
              </a:ext>
            </a:extLst>
          </p:cNvPr>
          <p:cNvSpPr txBox="1"/>
          <p:nvPr/>
        </p:nvSpPr>
        <p:spPr>
          <a:xfrm>
            <a:off x="458263" y="2908217"/>
            <a:ext cx="2306833" cy="528350"/>
          </a:xfrm>
          <a:prstGeom prst="rect">
            <a:avLst/>
          </a:prstGeom>
          <a:noFill/>
        </p:spPr>
        <p:txBody>
          <a:bodyPr wrap="square" rtlCol="0">
            <a:spAutoFit/>
          </a:bodyPr>
          <a:lstStyle/>
          <a:p>
            <a:pPr algn="ctr">
              <a:lnSpc>
                <a:spcPts val="1700"/>
              </a:lnSpc>
            </a:pPr>
            <a:r>
              <a:rPr lang="en-GB" sz="1600" b="1" dirty="0"/>
              <a:t>ADVERTISING GROWTH </a:t>
            </a:r>
          </a:p>
          <a:p>
            <a:pPr algn="ctr">
              <a:lnSpc>
                <a:spcPts val="1700"/>
              </a:lnSpc>
            </a:pPr>
            <a:r>
              <a:rPr lang="en-GB" sz="1600" b="1" dirty="0"/>
              <a:t>INCENTIVE</a:t>
            </a:r>
          </a:p>
        </p:txBody>
      </p:sp>
      <p:sp>
        <p:nvSpPr>
          <p:cNvPr id="9" name="Rectangle 8">
            <a:extLst>
              <a:ext uri="{FF2B5EF4-FFF2-40B4-BE49-F238E27FC236}">
                <a16:creationId xmlns:a16="http://schemas.microsoft.com/office/drawing/2014/main" id="{AF57E274-3921-415F-BB34-6D9FDB1AF88E}"/>
              </a:ext>
            </a:extLst>
          </p:cNvPr>
          <p:cNvSpPr/>
          <p:nvPr/>
        </p:nvSpPr>
        <p:spPr>
          <a:xfrm>
            <a:off x="4370882" y="4220742"/>
            <a:ext cx="2103873" cy="1245520"/>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Agreed Base Volume Commitment</a:t>
            </a:r>
          </a:p>
          <a:p>
            <a:pPr algn="ctr"/>
            <a:r>
              <a:rPr lang="en-US" altLang="en-US" sz="1600" dirty="0"/>
              <a:t>2m items</a:t>
            </a:r>
          </a:p>
        </p:txBody>
      </p:sp>
      <p:sp>
        <p:nvSpPr>
          <p:cNvPr id="10" name="Rectangle 9">
            <a:extLst>
              <a:ext uri="{FF2B5EF4-FFF2-40B4-BE49-F238E27FC236}">
                <a16:creationId xmlns:a16="http://schemas.microsoft.com/office/drawing/2014/main" id="{CE39DCB9-AEAE-4267-80DB-50B6D5D0CFA6}"/>
              </a:ext>
            </a:extLst>
          </p:cNvPr>
          <p:cNvSpPr/>
          <p:nvPr/>
        </p:nvSpPr>
        <p:spPr>
          <a:xfrm>
            <a:off x="4370882" y="3438691"/>
            <a:ext cx="2103873" cy="7241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Matched Volume</a:t>
            </a:r>
          </a:p>
          <a:p>
            <a:pPr algn="ctr"/>
            <a:r>
              <a:rPr lang="en-US" altLang="en-US" sz="1600" dirty="0"/>
              <a:t>0.5m items</a:t>
            </a:r>
          </a:p>
        </p:txBody>
      </p:sp>
      <p:sp>
        <p:nvSpPr>
          <p:cNvPr id="11" name="TextBox 10">
            <a:extLst>
              <a:ext uri="{FF2B5EF4-FFF2-40B4-BE49-F238E27FC236}">
                <a16:creationId xmlns:a16="http://schemas.microsoft.com/office/drawing/2014/main" id="{A97A282A-006B-47F5-9950-0D4992356115}"/>
              </a:ext>
            </a:extLst>
          </p:cNvPr>
          <p:cNvSpPr txBox="1"/>
          <p:nvPr/>
        </p:nvSpPr>
        <p:spPr>
          <a:xfrm>
            <a:off x="4265687" y="2133277"/>
            <a:ext cx="2259691" cy="528350"/>
          </a:xfrm>
          <a:prstGeom prst="rect">
            <a:avLst/>
          </a:prstGeom>
          <a:noFill/>
        </p:spPr>
        <p:txBody>
          <a:bodyPr wrap="square" rtlCol="0">
            <a:spAutoFit/>
          </a:bodyPr>
          <a:lstStyle/>
          <a:p>
            <a:pPr algn="ctr">
              <a:lnSpc>
                <a:spcPts val="1700"/>
              </a:lnSpc>
            </a:pPr>
            <a:r>
              <a:rPr lang="en-GB" sz="1600" b="1" dirty="0"/>
              <a:t>ADVERTISING VOLUME </a:t>
            </a:r>
          </a:p>
          <a:p>
            <a:pPr algn="ctr">
              <a:lnSpc>
                <a:spcPts val="1700"/>
              </a:lnSpc>
            </a:pPr>
            <a:r>
              <a:rPr lang="en-GB" sz="1600" b="1" dirty="0"/>
              <a:t>COMMITMENT YEAR 1</a:t>
            </a:r>
          </a:p>
        </p:txBody>
      </p:sp>
      <p:sp>
        <p:nvSpPr>
          <p:cNvPr id="12" name="Rectangle 11">
            <a:extLst>
              <a:ext uri="{FF2B5EF4-FFF2-40B4-BE49-F238E27FC236}">
                <a16:creationId xmlns:a16="http://schemas.microsoft.com/office/drawing/2014/main" id="{3884F92C-F649-4A4B-87A5-C062B01AA566}"/>
              </a:ext>
            </a:extLst>
          </p:cNvPr>
          <p:cNvSpPr/>
          <p:nvPr/>
        </p:nvSpPr>
        <p:spPr>
          <a:xfrm>
            <a:off x="4370882" y="2652628"/>
            <a:ext cx="2103873" cy="7241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Incremental Volume</a:t>
            </a:r>
          </a:p>
          <a:p>
            <a:pPr algn="ctr"/>
            <a:r>
              <a:rPr lang="en-US" altLang="en-US" sz="1600" dirty="0"/>
              <a:t>0.3m items</a:t>
            </a:r>
          </a:p>
        </p:txBody>
      </p:sp>
      <p:sp>
        <p:nvSpPr>
          <p:cNvPr id="13" name="Arrow: Up 12">
            <a:extLst>
              <a:ext uri="{FF2B5EF4-FFF2-40B4-BE49-F238E27FC236}">
                <a16:creationId xmlns:a16="http://schemas.microsoft.com/office/drawing/2014/main" id="{1897FD0B-9FB7-4667-AB17-56018F684703}"/>
              </a:ext>
            </a:extLst>
          </p:cNvPr>
          <p:cNvSpPr/>
          <p:nvPr/>
        </p:nvSpPr>
        <p:spPr>
          <a:xfrm>
            <a:off x="2799542" y="3376779"/>
            <a:ext cx="1495526" cy="2100531"/>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total 2.5m items</a:t>
            </a:r>
          </a:p>
        </p:txBody>
      </p:sp>
      <p:sp>
        <p:nvSpPr>
          <p:cNvPr id="14" name="TextBox 13">
            <a:extLst>
              <a:ext uri="{FF2B5EF4-FFF2-40B4-BE49-F238E27FC236}">
                <a16:creationId xmlns:a16="http://schemas.microsoft.com/office/drawing/2014/main" id="{525A96B2-D155-477E-8F94-C83826E1136E}"/>
              </a:ext>
            </a:extLst>
          </p:cNvPr>
          <p:cNvSpPr txBox="1"/>
          <p:nvPr/>
        </p:nvSpPr>
        <p:spPr>
          <a:xfrm>
            <a:off x="2991996" y="5442906"/>
            <a:ext cx="1157088" cy="338554"/>
          </a:xfrm>
          <a:prstGeom prst="rect">
            <a:avLst/>
          </a:prstGeom>
          <a:noFill/>
        </p:spPr>
        <p:txBody>
          <a:bodyPr wrap="square" rtlCol="0">
            <a:spAutoFit/>
          </a:bodyPr>
          <a:lstStyle/>
          <a:p>
            <a:r>
              <a:rPr lang="en-US" altLang="en-US" sz="1600" dirty="0"/>
              <a:t>Cumulative </a:t>
            </a:r>
          </a:p>
        </p:txBody>
      </p:sp>
      <p:sp>
        <p:nvSpPr>
          <p:cNvPr id="15" name="Rectangle 14">
            <a:extLst>
              <a:ext uri="{FF2B5EF4-FFF2-40B4-BE49-F238E27FC236}">
                <a16:creationId xmlns:a16="http://schemas.microsoft.com/office/drawing/2014/main" id="{AF6B0BA3-9A7F-44F9-9B2A-8C639DAED9B7}"/>
              </a:ext>
            </a:extLst>
          </p:cNvPr>
          <p:cNvSpPr/>
          <p:nvPr/>
        </p:nvSpPr>
        <p:spPr>
          <a:xfrm>
            <a:off x="8069255" y="3438691"/>
            <a:ext cx="2103873" cy="2047621"/>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Agreed Base Volume Commitment</a:t>
            </a:r>
          </a:p>
          <a:p>
            <a:pPr algn="ctr"/>
            <a:r>
              <a:rPr lang="en-US" altLang="en-US" sz="1600" dirty="0"/>
              <a:t>2.5m items</a:t>
            </a:r>
          </a:p>
        </p:txBody>
      </p:sp>
      <p:sp>
        <p:nvSpPr>
          <p:cNvPr id="16" name="Rectangle 15">
            <a:extLst>
              <a:ext uri="{FF2B5EF4-FFF2-40B4-BE49-F238E27FC236}">
                <a16:creationId xmlns:a16="http://schemas.microsoft.com/office/drawing/2014/main" id="{30B131B8-34F9-4B5B-8039-CC233EF571C1}"/>
              </a:ext>
            </a:extLst>
          </p:cNvPr>
          <p:cNvSpPr/>
          <p:nvPr/>
        </p:nvSpPr>
        <p:spPr>
          <a:xfrm>
            <a:off x="8069254" y="2652622"/>
            <a:ext cx="2103873" cy="7241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Matched Volume</a:t>
            </a:r>
          </a:p>
          <a:p>
            <a:pPr algn="ctr"/>
            <a:r>
              <a:rPr lang="en-US" altLang="en-US" sz="1600" dirty="0"/>
              <a:t>0.3m items</a:t>
            </a:r>
          </a:p>
        </p:txBody>
      </p:sp>
      <p:sp>
        <p:nvSpPr>
          <p:cNvPr id="17" name="Rectangle 16">
            <a:extLst>
              <a:ext uri="{FF2B5EF4-FFF2-40B4-BE49-F238E27FC236}">
                <a16:creationId xmlns:a16="http://schemas.microsoft.com/office/drawing/2014/main" id="{E61749CE-42FB-4EDD-8D57-D0FF21BF2F86}"/>
              </a:ext>
            </a:extLst>
          </p:cNvPr>
          <p:cNvSpPr/>
          <p:nvPr/>
        </p:nvSpPr>
        <p:spPr>
          <a:xfrm>
            <a:off x="8069254" y="1866559"/>
            <a:ext cx="2103873" cy="72415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dirty="0"/>
              <a:t>Incremental Volume</a:t>
            </a:r>
          </a:p>
          <a:p>
            <a:pPr algn="ctr"/>
            <a:r>
              <a:rPr lang="en-US" altLang="en-US" sz="1600" dirty="0"/>
              <a:t>0.2m items</a:t>
            </a:r>
          </a:p>
        </p:txBody>
      </p:sp>
      <p:sp>
        <p:nvSpPr>
          <p:cNvPr id="18" name="Arrow: Up 17">
            <a:extLst>
              <a:ext uri="{FF2B5EF4-FFF2-40B4-BE49-F238E27FC236}">
                <a16:creationId xmlns:a16="http://schemas.microsoft.com/office/drawing/2014/main" id="{73C38D4C-1B52-4EBB-A1F8-729D006CDCFC}"/>
              </a:ext>
            </a:extLst>
          </p:cNvPr>
          <p:cNvSpPr/>
          <p:nvPr/>
        </p:nvSpPr>
        <p:spPr>
          <a:xfrm>
            <a:off x="6551669" y="3378706"/>
            <a:ext cx="1495526" cy="2100531"/>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total 2.5m items</a:t>
            </a:r>
          </a:p>
        </p:txBody>
      </p:sp>
      <p:sp>
        <p:nvSpPr>
          <p:cNvPr id="19" name="TextBox 18">
            <a:extLst>
              <a:ext uri="{FF2B5EF4-FFF2-40B4-BE49-F238E27FC236}">
                <a16:creationId xmlns:a16="http://schemas.microsoft.com/office/drawing/2014/main" id="{15A41DCF-AEAA-449B-8677-258BE1AD9318}"/>
              </a:ext>
            </a:extLst>
          </p:cNvPr>
          <p:cNvSpPr txBox="1"/>
          <p:nvPr/>
        </p:nvSpPr>
        <p:spPr>
          <a:xfrm>
            <a:off x="6715942" y="5442906"/>
            <a:ext cx="1157088" cy="830997"/>
          </a:xfrm>
          <a:prstGeom prst="rect">
            <a:avLst/>
          </a:prstGeom>
          <a:noFill/>
        </p:spPr>
        <p:txBody>
          <a:bodyPr wrap="square" rtlCol="0">
            <a:spAutoFit/>
          </a:bodyPr>
          <a:lstStyle/>
          <a:p>
            <a:pPr algn="ctr"/>
            <a:r>
              <a:rPr lang="en-US" altLang="en-US" sz="1600" dirty="0"/>
              <a:t>Baseline &amp; Matched</a:t>
            </a:r>
          </a:p>
          <a:p>
            <a:pPr algn="ctr"/>
            <a:r>
              <a:rPr lang="en-US" altLang="en-US" sz="1600" dirty="0"/>
              <a:t>Volume </a:t>
            </a:r>
          </a:p>
        </p:txBody>
      </p:sp>
      <p:sp>
        <p:nvSpPr>
          <p:cNvPr id="20" name="Arrow: Up 19">
            <a:extLst>
              <a:ext uri="{FF2B5EF4-FFF2-40B4-BE49-F238E27FC236}">
                <a16:creationId xmlns:a16="http://schemas.microsoft.com/office/drawing/2014/main" id="{72E30AD6-CA60-4B8F-92D8-EFC9DAD5E78D}"/>
              </a:ext>
            </a:extLst>
          </p:cNvPr>
          <p:cNvSpPr/>
          <p:nvPr/>
        </p:nvSpPr>
        <p:spPr>
          <a:xfrm>
            <a:off x="10245924" y="2652623"/>
            <a:ext cx="1495526" cy="2840118"/>
          </a:xfrm>
          <a:prstGeom prst="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total 2.8m items</a:t>
            </a:r>
          </a:p>
        </p:txBody>
      </p:sp>
      <p:sp>
        <p:nvSpPr>
          <p:cNvPr id="21" name="TextBox 20">
            <a:extLst>
              <a:ext uri="{FF2B5EF4-FFF2-40B4-BE49-F238E27FC236}">
                <a16:creationId xmlns:a16="http://schemas.microsoft.com/office/drawing/2014/main" id="{37FF17AD-DF90-4534-ABCE-1BF40909BEB8}"/>
              </a:ext>
            </a:extLst>
          </p:cNvPr>
          <p:cNvSpPr txBox="1"/>
          <p:nvPr/>
        </p:nvSpPr>
        <p:spPr>
          <a:xfrm>
            <a:off x="10410197" y="5442906"/>
            <a:ext cx="1157088" cy="830997"/>
          </a:xfrm>
          <a:prstGeom prst="rect">
            <a:avLst/>
          </a:prstGeom>
          <a:noFill/>
        </p:spPr>
        <p:txBody>
          <a:bodyPr wrap="square" rtlCol="0">
            <a:spAutoFit/>
          </a:bodyPr>
          <a:lstStyle/>
          <a:p>
            <a:pPr algn="ctr"/>
            <a:r>
              <a:rPr lang="en-US" altLang="en-US" sz="1600" dirty="0"/>
              <a:t>Baseline &amp; Matched</a:t>
            </a:r>
          </a:p>
          <a:p>
            <a:pPr algn="ctr"/>
            <a:r>
              <a:rPr lang="en-US" altLang="en-US" sz="1600" dirty="0"/>
              <a:t>Volume </a:t>
            </a:r>
          </a:p>
        </p:txBody>
      </p:sp>
      <p:sp>
        <p:nvSpPr>
          <p:cNvPr id="22" name="Rectangle 21">
            <a:extLst>
              <a:ext uri="{FF2B5EF4-FFF2-40B4-BE49-F238E27FC236}">
                <a16:creationId xmlns:a16="http://schemas.microsoft.com/office/drawing/2014/main" id="{96E51C82-4ADD-4F75-A9DF-6A4B296AC7F7}"/>
              </a:ext>
            </a:extLst>
          </p:cNvPr>
          <p:cNvSpPr/>
          <p:nvPr/>
        </p:nvSpPr>
        <p:spPr>
          <a:xfrm>
            <a:off x="1516951" y="6589115"/>
            <a:ext cx="9188433" cy="261610"/>
          </a:xfrm>
          <a:prstGeom prst="rect">
            <a:avLst/>
          </a:prstGeom>
        </p:spPr>
        <p:txBody>
          <a:bodyPr wrap="square">
            <a:spAutoFit/>
          </a:bodyPr>
          <a:lstStyle/>
          <a:p>
            <a:r>
              <a:rPr lang="en-US" altLang="en-US" sz="1100" dirty="0">
                <a:solidFill>
                  <a:schemeClr val="tx1">
                    <a:lumMod val="85000"/>
                    <a:lumOff val="15000"/>
                  </a:schemeClr>
                </a:solidFill>
              </a:rPr>
              <a:t>*Qualifying customers will be required to submit an application each year confirming that they want to continue to participate in the incentive.</a:t>
            </a:r>
          </a:p>
        </p:txBody>
      </p:sp>
      <p:sp>
        <p:nvSpPr>
          <p:cNvPr id="23" name="TextBox 22">
            <a:extLst>
              <a:ext uri="{FF2B5EF4-FFF2-40B4-BE49-F238E27FC236}">
                <a16:creationId xmlns:a16="http://schemas.microsoft.com/office/drawing/2014/main" id="{5E94B2A3-09C6-4136-9DDD-0D6051B7BD7B}"/>
              </a:ext>
            </a:extLst>
          </p:cNvPr>
          <p:cNvSpPr txBox="1"/>
          <p:nvPr/>
        </p:nvSpPr>
        <p:spPr>
          <a:xfrm>
            <a:off x="5114183" y="6369040"/>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636071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growth*numbers*figures*data*graphs*charts*big data*profits*turnover"/>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5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1A0B5A-0F16-41B3-8A2F-1F42330CA88E}">
  <ds:schemaRefs>
    <ds:schemaRef ds:uri="http://purl.org/dc/terms/"/>
    <ds:schemaRef ds:uri="http://schemas.openxmlformats.org/package/2006/metadata/core-properties"/>
    <ds:schemaRef ds:uri="http://purl.org/dc/dcmitype/"/>
    <ds:schemaRef ds:uri="http://schemas.microsoft.com/office/infopath/2007/PartnerControls"/>
    <ds:schemaRef ds:uri="4be9f171-eef0-4f28-8842-fd062038bb63"/>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9F9721-E688-41FE-A6C0-BAFCE096F8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1398</Words>
  <Application>Microsoft Office PowerPoint</Application>
  <PresentationFormat>Widescreen</PresentationFormat>
  <Paragraphs>205</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Impact</vt:lpstr>
      <vt:lpstr>Wingdings</vt:lpstr>
      <vt:lpstr>Office Theme</vt:lpstr>
      <vt:lpstr>ADVERTISING MAIL INCENTIVE FOR GROWTH</vt:lpstr>
      <vt:lpstr>Advertising mail</vt:lpstr>
      <vt:lpstr>PowerPoint Presentation</vt:lpstr>
      <vt:lpstr>Mail drives high engagement</vt:lpstr>
      <vt:lpstr>PowerPoint Presentation</vt:lpstr>
      <vt:lpstr>ENTRY REQUIREMENTS</vt:lpstr>
      <vt:lpstr>Calculating your baseline for the growth incentive</vt:lpstr>
      <vt:lpstr>Advertising mail</vt:lpstr>
      <vt:lpstr>Calculating targets</vt:lpstr>
      <vt:lpstr>Postage credits 2024</vt:lpstr>
      <vt:lpstr>Forecasting changes</vt:lpstr>
      <vt:lpstr>The APPLICATION AND CREDIT process</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2024-01-09T15:49:07Z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2023-12-07T16:35:02Z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