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3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745" r:id="rId5"/>
    <p:sldId id="1677" r:id="rId6"/>
    <p:sldId id="3619" r:id="rId7"/>
    <p:sldId id="259" r:id="rId8"/>
    <p:sldId id="1692" r:id="rId9"/>
    <p:sldId id="3621" r:id="rId10"/>
    <p:sldId id="2737" r:id="rId11"/>
    <p:sldId id="3627" r:id="rId12"/>
    <p:sldId id="3624" r:id="rId13"/>
    <p:sldId id="2748" r:id="rId14"/>
    <p:sldId id="572" r:id="rId15"/>
    <p:sldId id="2147376532" r:id="rId16"/>
    <p:sldId id="3626" r:id="rId17"/>
    <p:sldId id="2744" r:id="rId18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9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121"/>
    <a:srgbClr val="000000"/>
    <a:srgbClr val="FDC304"/>
    <a:srgbClr val="82CBD4"/>
    <a:srgbClr val="EF7E05"/>
    <a:srgbClr val="1BACE4"/>
    <a:srgbClr val="E6E6E6"/>
    <a:srgbClr val="1D1E1C"/>
    <a:srgbClr val="E20C18"/>
    <a:srgbClr val="FA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52D14-E4C2-4957-8EC8-F7385D31A76A}" v="3" dt="2024-01-11T14:29:20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76" y="28"/>
      </p:cViewPr>
      <p:guideLst>
        <p:guide orient="horz" pos="299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107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tx1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9E-4833-A767-990E729151B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9E-4833-A767-990E729151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9E-4833-A767-990E72915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tx1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C5-4445-A5B6-61B7CBDC05B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C5-4445-A5B6-61B7CBDC05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0.83</c:v>
                </c:pt>
                <c:pt idx="1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C5-4445-A5B6-61B7CBDC05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4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38100"/>
          </c:spPr>
          <c:dPt>
            <c:idx val="0"/>
            <c:bubble3D val="0"/>
            <c:spPr>
              <a:solidFill>
                <a:schemeClr val="tx1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92-4C71-A80E-90778352015F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92-4C71-A80E-90778352015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92-4C71-A80E-907783520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2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CB-4223-9EE0-9DCDC0E4FC0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CB-4223-9EE0-9DCDC0E4FC0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CB-4223-9EE0-9DCDC0E4F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D-48AB-AF95-7B5F114B8257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9D-48AB-AF95-7B5F114B825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9D-48AB-AF95-7B5F114B8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6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C7C-4541-9714-1DE25332736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C7C-4541-9714-1DE25332736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0.31</c:v>
                </c:pt>
                <c:pt idx="1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7C-4541-9714-1DE253327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46-4CEA-9958-6487E5E0AF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46-4CEA-9958-6487E5E0AF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0.06</c:v>
                </c:pt>
                <c:pt idx="1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46-4CEA-9958-6487E5E0A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9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571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19-489E-AEF7-46A72C4D71AB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19-489E-AEF7-46A72C4D71A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19-489E-AEF7-46A72C4D7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7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template was inserted from Power-user, the productivity add-in for PowerPoint, Excel and Word.</a:t>
            </a:r>
          </a:p>
          <a:p>
            <a:r>
              <a:rPr lang="en-GB" dirty="0"/>
              <a:t>Install Power-user to access thousands of templates, icons, maps, diagrams and charts with Power-user.</a:t>
            </a:r>
          </a:p>
          <a:p>
            <a:r>
              <a:rPr lang="en-GB" dirty="0"/>
              <a:t>Visit </a:t>
            </a:r>
            <a:r>
              <a:rPr lang="en-GB" dirty="0">
                <a:hlinkClick r:id="rId3"/>
              </a:rPr>
              <a:t>https://www.powerusersoftwares.com/</a:t>
            </a:r>
            <a:endParaRPr lang="en-GB" dirty="0"/>
          </a:p>
          <a:p>
            <a:r>
              <a:rPr lang="en-GB" dirty="0"/>
              <a:t>©Power-user SAS, terms of license: </a:t>
            </a:r>
            <a:r>
              <a:rPr lang="en-GB" dirty="0">
                <a:hlinkClick r:id="rId4"/>
              </a:rPr>
              <a:t>https://www.powerusersoftwares.com/terms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76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3651F-C7B8-4520-9C8D-0F96392DA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25185792-0492-4F2B-987A-01151770AB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F35248C-EEC5-4433-AFE5-F92FD4F3A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92665F91-D2D8-4CEF-B526-8C7CBAC208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83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FE816-F799-46CC-8EFA-5FE4A123E2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C40377-6254-43F2-8398-4A4F34B1E4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EBC413-65A5-4E69-8650-5FCA573E2401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5BA0EE-27F6-4A66-97D6-E258D7098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4E0485-540D-4E30-879D-601083F38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circle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6E295BD-73FC-4681-840C-AE6DB88466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686332-D030-4EC8-875A-966381865A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475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no icon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B7C0097-4CB1-4893-9CED-D822C48935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661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Gir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EA357-3E31-4AC8-A81F-19BA3DEF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b="229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5E8E4-7741-47D8-84CE-F7C4DCDE00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lo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283299-30A7-4D60-A36B-6EC59CBA3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10899"/>
          <a:stretch/>
        </p:blipFill>
        <p:spPr>
          <a:xfrm>
            <a:off x="6455" y="1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6455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21830E7-03D0-46A9-8A28-FD4191B0994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28690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Buil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35B4B3-547C-4CA0-9C86-6C8E2CDAE568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building&#10;&#10;Description automatically generated">
            <a:extLst>
              <a:ext uri="{FF2B5EF4-FFF2-40B4-BE49-F238E27FC236}">
                <a16:creationId xmlns:a16="http://schemas.microsoft.com/office/drawing/2014/main" id="{B3D6141F-6094-40A7-8BAD-509054435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1" b="7871"/>
          <a:stretch/>
        </p:blipFill>
        <p:spPr>
          <a:xfrm>
            <a:off x="-4431" y="0"/>
            <a:ext cx="1221377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60D80-D41D-4B6B-944D-D6E223EEE2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4431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11B51B-64B7-1544-A700-5EABFE356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A7E7A-6B3E-42AC-9B8F-4D305DFF43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1893303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A610B1-91B8-4286-A62C-13768BD19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C85945-97C1-4E9B-9C52-7EC5016A757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C964C-A1CD-41BD-AD80-BF152FEB6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0654A42-9463-4E9E-86C0-6D7311D71D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9512" y="2536964"/>
            <a:ext cx="9005887" cy="1584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“STATEMENT HERE, WITH OR WITHOUT QUOTE MARKS. STATEMENT HERE WITH OR WITHOUT QUOTE MARKS.”</a:t>
            </a:r>
          </a:p>
        </p:txBody>
      </p:sp>
    </p:spTree>
    <p:extLst>
      <p:ext uri="{BB962C8B-B14F-4D97-AF65-F5344CB8AC3E}">
        <p14:creationId xmlns:p14="http://schemas.microsoft.com/office/powerpoint/2010/main" val="34091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Confeftti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E554D-0F0B-4DEF-AD6B-7F3AA8098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73928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70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Door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F42B88DF-3DA6-4308-8BE2-F4872891C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17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Happ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C90C1B1-B377-4F6F-BEF7-C47A0D483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72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Mail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AFB9357E-558F-428B-A5A6-0FB343B10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532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E801FC8F-7965-4143-B463-4147C77A9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0" y="0"/>
            <a:ext cx="12205313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961"/>
          <a:stretch/>
        </p:blipFill>
        <p:spPr>
          <a:xfrm>
            <a:off x="0" y="0"/>
            <a:ext cx="12205313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FE9BD497-5AAB-41B9-961A-40256A55B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42ABB38-0127-4B54-A205-65921DBE4C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1" name="Text Placeholder 37">
            <a:extLst>
              <a:ext uri="{FF2B5EF4-FFF2-40B4-BE49-F238E27FC236}">
                <a16:creationId xmlns:a16="http://schemas.microsoft.com/office/drawing/2014/main" id="{88748023-B528-4F87-9694-5268B91291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Reading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675FA5-F84C-4C90-B66A-4780FDD86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" y="-9635"/>
            <a:ext cx="12192000" cy="6877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-1" y="-19272"/>
            <a:ext cx="12191999" cy="6877272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33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, Family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AD8EE4-598F-4295-86FB-31AA96EEC9F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table, desk&#10;&#10;Description automatically generated">
            <a:extLst>
              <a:ext uri="{FF2B5EF4-FFF2-40B4-BE49-F238E27FC236}">
                <a16:creationId xmlns:a16="http://schemas.microsoft.com/office/drawing/2014/main" id="{59B92E07-D5AC-438D-8035-5AF4A87FE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684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28BBB8-39A4-4843-A51F-091E7CAB3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BDC1009-8AF0-3048-B781-2C3B6897D0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DF8B06-0428-440C-82EE-2EF3020A4A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3849" cy="3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13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FAEB6-D87B-5748-9596-A7B509E923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4800" b="1" cap="all" spc="-100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SECTION DIVIDER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B61B32-6203-7141-A3BE-E8879E3EF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1024" t="1798"/>
          <a:stretch/>
        </p:blipFill>
        <p:spPr>
          <a:xfrm>
            <a:off x="0" y="0"/>
            <a:ext cx="1388962" cy="2352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4BBE08-932E-42F7-A655-A237F2DD1F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2FC916-1ED6-402E-A80D-CD430134C963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41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803-1BF7-40EA-AC91-081933E6A3B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4141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2191B-F9B2-4D52-B126-519167AFCB7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E8CAE5-9552-4F56-BD9E-0EA1626B3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B1A7618-3887-4838-98CE-FDFA033A94BE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7F5898-E811-49FE-9FB9-91A9366B7A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41B46AD-0363-49D0-9A55-12F4487A1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700C11B1-45C3-463E-A925-394850B1A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C9C4766-C987-4787-8811-9BA501FABE58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79757" y="1779739"/>
            <a:ext cx="5452876" cy="44287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6737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5CACC-D8E6-429F-B461-2AD69D5E9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8EA5AD-0373-4832-9455-A2EA79A24C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E82FAA-2779-4023-94E9-577DEB0536FA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5D6172-C0E9-4E3B-8F0F-CAA09AEA1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Image Right, 2 columns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AF0242-6BDB-4BD8-A348-BBFF21B1E01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142" y="1779739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614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D77039F-4547-B64C-9F4A-B0B616043C0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3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7EC939-1D4E-4164-AADE-06DCD3187A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80E9B2-1ED7-480C-8C84-9C622309F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0213"/>
            <a:ext cx="583849" cy="36293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3168C22-ABDD-4158-AE3B-9D09F0F6645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80112" y="1783200"/>
            <a:ext cx="5276850" cy="447992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092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A55C5423-B0BC-4B3A-8B1C-E8B29CF73B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62961" cy="33383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927F751-04E0-47BC-AF64-AA7D969C65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37B374C-4DE5-4B68-ABCC-646D992BEB2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6126562" cy="35197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59BEFC-AABE-43C1-B155-999F12261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0B8B5A-C547-4570-9238-68061E53F7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80175" y="1781175"/>
            <a:ext cx="5276624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FB6EAE-A378-4EA6-9478-F2F0740EA54F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DDF625-A76B-495A-8620-28A80A9A1ED2}"/>
              </a:ext>
            </a:extLst>
          </p:cNvPr>
          <p:cNvSpPr txBox="1">
            <a:spLocks/>
          </p:cNvSpPr>
          <p:nvPr userDrawn="1"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C1330A8-DF3E-41E3-AB7E-AB4557754C7E}"/>
              </a:ext>
            </a:extLst>
          </p:cNvPr>
          <p:cNvSpPr txBox="1">
            <a:spLocks/>
          </p:cNvSpPr>
          <p:nvPr userDrawn="1"/>
        </p:nvSpPr>
        <p:spPr>
          <a:xfrm>
            <a:off x="481942" y="3722747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Quadrants, title here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5C1B24B7-CA04-4E8D-B2B5-DC4E1636585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5267" y="4847569"/>
            <a:ext cx="5183188" cy="1370013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6338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E337FF-EC20-FC4E-A512-80CDE51F4AC9}"/>
              </a:ext>
            </a:extLst>
          </p:cNvPr>
          <p:cNvSpPr/>
          <p:nvPr userDrawn="1"/>
        </p:nvSpPr>
        <p:spPr>
          <a:xfrm>
            <a:off x="1065230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2601221" y="6177783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3081F068-E853-4A4F-9EFD-B29B742822A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8064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E092A17-E78C-9740-AB28-68C7E769D4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350872"/>
            <a:ext cx="2889854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CCC52F-1463-4EBC-B99B-A373A1ECE4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A7F3F838-60D3-4FEB-B2CA-08F82875A270}"/>
              </a:ext>
            </a:extLst>
          </p:cNvPr>
          <p:cNvSpPr txBox="1">
            <a:spLocks/>
          </p:cNvSpPr>
          <p:nvPr userDrawn="1"/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87542D-5C6B-4EB3-96EB-9B37C3D5D2F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576F0-DC67-4F7A-A308-E8A231AB271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7D8C70-D8D3-4616-8AD6-B7531CA66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3 stages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2BD0FB86-6CDA-4632-979A-2F4031FB20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863C8E-9F0F-4046-A264-6A18A57D022C}"/>
              </a:ext>
            </a:extLst>
          </p:cNvPr>
          <p:cNvSpPr/>
          <p:nvPr userDrawn="1"/>
        </p:nvSpPr>
        <p:spPr>
          <a:xfrm>
            <a:off x="4500922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35">
            <a:extLst>
              <a:ext uri="{FF2B5EF4-FFF2-40B4-BE49-F238E27FC236}">
                <a16:creationId xmlns:a16="http://schemas.microsoft.com/office/drawing/2014/main" id="{7DB80790-1AF5-488C-A2EE-375E51A97F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3281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E461C60-64BB-43A7-BA8C-34579F84CC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355229"/>
            <a:ext cx="2865909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3E954C-0710-40FA-98A2-EB54FBFAE9A0}"/>
              </a:ext>
            </a:extLst>
          </p:cNvPr>
          <p:cNvSpPr/>
          <p:nvPr userDrawn="1"/>
        </p:nvSpPr>
        <p:spPr>
          <a:xfrm>
            <a:off x="7936614" y="2016563"/>
            <a:ext cx="3178125" cy="41612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35">
            <a:extLst>
              <a:ext uri="{FF2B5EF4-FFF2-40B4-BE49-F238E27FC236}">
                <a16:creationId xmlns:a16="http://schemas.microsoft.com/office/drawing/2014/main" id="{C5BBACFC-697B-4BAB-BD69-B117928B1B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39448" y="2016564"/>
            <a:ext cx="296204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954A020B-FA48-4C89-898D-1129467DB38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350872"/>
            <a:ext cx="2832537" cy="26989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565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B38A1E70-50BA-BA42-A218-ABC18C40C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5413A5D-B0DB-4840-A6F5-293DCA8C23D9}"/>
              </a:ext>
            </a:extLst>
          </p:cNvPr>
          <p:cNvSpPr/>
          <p:nvPr userDrawn="1"/>
        </p:nvSpPr>
        <p:spPr>
          <a:xfrm>
            <a:off x="4792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547ACD3-9D3A-184E-A273-6B9AD0E17160}"/>
              </a:ext>
            </a:extLst>
          </p:cNvPr>
          <p:cNvSpPr/>
          <p:nvPr userDrawn="1"/>
        </p:nvSpPr>
        <p:spPr>
          <a:xfrm>
            <a:off x="33616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3B1937D-5E8B-4442-A129-2CC064F9A1E0}"/>
              </a:ext>
            </a:extLst>
          </p:cNvPr>
          <p:cNvSpPr/>
          <p:nvPr userDrawn="1"/>
        </p:nvSpPr>
        <p:spPr>
          <a:xfrm>
            <a:off x="6244059" y="2016564"/>
            <a:ext cx="2572799" cy="3977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35">
            <a:extLst>
              <a:ext uri="{FF2B5EF4-FFF2-40B4-BE49-F238E27FC236}">
                <a16:creationId xmlns:a16="http://schemas.microsoft.com/office/drawing/2014/main" id="{5804C198-EA49-C648-A91C-C264BEA215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36" y="2016564"/>
            <a:ext cx="239787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8" name="Text Placeholder 35">
            <a:extLst>
              <a:ext uri="{FF2B5EF4-FFF2-40B4-BE49-F238E27FC236}">
                <a16:creationId xmlns:a16="http://schemas.microsoft.com/office/drawing/2014/main" id="{D9DE2891-000C-7A47-9395-327F4FFE97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16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9" name="Text Placeholder 35">
            <a:extLst>
              <a:ext uri="{FF2B5EF4-FFF2-40B4-BE49-F238E27FC236}">
                <a16:creationId xmlns:a16="http://schemas.microsoft.com/office/drawing/2014/main" id="{144C8D64-11B4-554F-BD17-394B6F559E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44056" y="2016564"/>
            <a:ext cx="239765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0" name="Text Placeholder 40">
            <a:extLst>
              <a:ext uri="{FF2B5EF4-FFF2-40B4-BE49-F238E27FC236}">
                <a16:creationId xmlns:a16="http://schemas.microsoft.com/office/drawing/2014/main" id="{4A50721B-5180-6246-9B49-B012E18188B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4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1" name="Text Placeholder 40">
            <a:extLst>
              <a:ext uri="{FF2B5EF4-FFF2-40B4-BE49-F238E27FC236}">
                <a16:creationId xmlns:a16="http://schemas.microsoft.com/office/drawing/2014/main" id="{5009098B-C9C2-6D4D-B4C8-66B13FEA5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368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2" name="Text Placeholder 40">
            <a:extLst>
              <a:ext uri="{FF2B5EF4-FFF2-40B4-BE49-F238E27FC236}">
                <a16:creationId xmlns:a16="http://schemas.microsoft.com/office/drawing/2014/main" id="{A5DF1411-B4B7-574E-9BAB-9A4186C43E8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19208" y="3350872"/>
            <a:ext cx="2222500" cy="2529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DA0BE2C-2F41-C94A-99E2-9E9C8539EC62}"/>
              </a:ext>
            </a:extLst>
          </p:cNvPr>
          <p:cNvSpPr/>
          <p:nvPr userDrawn="1"/>
        </p:nvSpPr>
        <p:spPr>
          <a:xfrm>
            <a:off x="9133199" y="2002478"/>
            <a:ext cx="2572799" cy="3991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 Placeholder 35">
            <a:extLst>
              <a:ext uri="{FF2B5EF4-FFF2-40B4-BE49-F238E27FC236}">
                <a16:creationId xmlns:a16="http://schemas.microsoft.com/office/drawing/2014/main" id="{5615BD06-674B-6B41-A1B5-8A66AF69895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33195" y="2002478"/>
            <a:ext cx="23976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5" name="Text Placeholder 40">
            <a:extLst>
              <a:ext uri="{FF2B5EF4-FFF2-40B4-BE49-F238E27FC236}">
                <a16:creationId xmlns:a16="http://schemas.microsoft.com/office/drawing/2014/main" id="{A572828F-67C2-5748-B663-D94F10F661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308348" y="3336786"/>
            <a:ext cx="2222500" cy="2543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2ADDD6-64C2-42E4-8BC8-1D19C8E183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75A71-02A2-4AE6-9C69-5955E9F54FC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D82E014-C022-4946-BD0C-5DFBBCBF63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4 stages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712F491-DD76-489B-BBD3-E024ECB9B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542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9FDD73-9E09-7945-9A46-BD5E2414CC7A}"/>
              </a:ext>
            </a:extLst>
          </p:cNvPr>
          <p:cNvSpPr/>
          <p:nvPr userDrawn="1"/>
        </p:nvSpPr>
        <p:spPr>
          <a:xfrm>
            <a:off x="479260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5">
            <a:extLst>
              <a:ext uri="{FF2B5EF4-FFF2-40B4-BE49-F238E27FC236}">
                <a16:creationId xmlns:a16="http://schemas.microsoft.com/office/drawing/2014/main" id="{19C27A68-9FF1-5044-A2C5-4DBCD9AA900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036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F7B29AC3-37AB-C743-BDD2-724C756910E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4408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8F6B4-6036-C249-B4BA-C168CF827E1E}"/>
              </a:ext>
            </a:extLst>
          </p:cNvPr>
          <p:cNvSpPr/>
          <p:nvPr userDrawn="1"/>
        </p:nvSpPr>
        <p:spPr>
          <a:xfrm>
            <a:off x="9704437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8C57C1B8-9938-3E47-97E3-B2D59ED6E06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704213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FA070F3E-1E3F-5548-A52A-A061CB950F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879585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61DC7A1-4BB9-5B40-AFAF-71BDEE28335E}"/>
              </a:ext>
            </a:extLst>
          </p:cNvPr>
          <p:cNvSpPr/>
          <p:nvPr userDrawn="1"/>
        </p:nvSpPr>
        <p:spPr>
          <a:xfrm>
            <a:off x="2790498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 Placeholder 35">
            <a:extLst>
              <a:ext uri="{FF2B5EF4-FFF2-40B4-BE49-F238E27FC236}">
                <a16:creationId xmlns:a16="http://schemas.microsoft.com/office/drawing/2014/main" id="{96A46CA0-C97B-8C42-9EB8-D546DC35357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0274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49" name="Text Placeholder 40">
            <a:extLst>
              <a:ext uri="{FF2B5EF4-FFF2-40B4-BE49-F238E27FC236}">
                <a16:creationId xmlns:a16="http://schemas.microsoft.com/office/drawing/2014/main" id="{F6925924-8438-2446-A508-AE1269688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965646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C128985-4F07-4340-B117-75623A4798A1}"/>
              </a:ext>
            </a:extLst>
          </p:cNvPr>
          <p:cNvSpPr/>
          <p:nvPr userDrawn="1"/>
        </p:nvSpPr>
        <p:spPr>
          <a:xfrm>
            <a:off x="5095449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 Placeholder 35">
            <a:extLst>
              <a:ext uri="{FF2B5EF4-FFF2-40B4-BE49-F238E27FC236}">
                <a16:creationId xmlns:a16="http://schemas.microsoft.com/office/drawing/2014/main" id="{EB203576-247F-594B-AA0C-9AC9BFBC617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95225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2" name="Text Placeholder 40">
            <a:extLst>
              <a:ext uri="{FF2B5EF4-FFF2-40B4-BE49-F238E27FC236}">
                <a16:creationId xmlns:a16="http://schemas.microsoft.com/office/drawing/2014/main" id="{8E39356C-DCED-4B4E-8FD2-8A44E096E63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270597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8CE159F-99AC-9C44-9745-594FE14FF5A8}"/>
              </a:ext>
            </a:extLst>
          </p:cNvPr>
          <p:cNvSpPr/>
          <p:nvPr userDrawn="1"/>
        </p:nvSpPr>
        <p:spPr>
          <a:xfrm>
            <a:off x="7400053" y="2016564"/>
            <a:ext cx="2001560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 Placeholder 35">
            <a:extLst>
              <a:ext uri="{FF2B5EF4-FFF2-40B4-BE49-F238E27FC236}">
                <a16:creationId xmlns:a16="http://schemas.microsoft.com/office/drawing/2014/main" id="{D5458CC4-909A-7E47-A02A-3B88B26C134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99829" y="2016564"/>
            <a:ext cx="185484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55" name="Text Placeholder 40">
            <a:extLst>
              <a:ext uri="{FF2B5EF4-FFF2-40B4-BE49-F238E27FC236}">
                <a16:creationId xmlns:a16="http://schemas.microsoft.com/office/drawing/2014/main" id="{FB9277D2-3FED-8644-89D6-89DB3FDD59F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575201" y="3350872"/>
            <a:ext cx="1679468" cy="2421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5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213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F4CF2F5-CBC9-4B30-8A19-72977C6D89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91B41E1B-424C-48BE-8B6B-A734316ADF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DD40145-7FA8-4783-B18F-01F8E09701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1EA6D3B-0498-4650-84DF-93F210D39C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824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0EC8B-6944-7A47-9A1B-7C92B922EC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2095" b="14017"/>
          <a:stretch/>
        </p:blipFill>
        <p:spPr>
          <a:xfrm>
            <a:off x="9265131" y="2511926"/>
            <a:ext cx="2926869" cy="43460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CBB76C2-AAB2-4D1E-869D-46076497B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1062A9-12EF-40B8-8136-D997D0DBC355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10AA6B4-06A0-4B7D-BECB-BEC3276631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Process, 6 stages</a:t>
            </a:r>
            <a:endParaRPr lang="en-GB" dirty="0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4FBFF46-BB30-4D8F-A4C2-0956EF529F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7A33D06-1EAE-4D42-BD90-9B587543E04E}"/>
              </a:ext>
            </a:extLst>
          </p:cNvPr>
          <p:cNvSpPr/>
          <p:nvPr userDrawn="1"/>
        </p:nvSpPr>
        <p:spPr>
          <a:xfrm>
            <a:off x="251813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 Placeholder 35">
            <a:extLst>
              <a:ext uri="{FF2B5EF4-FFF2-40B4-BE49-F238E27FC236}">
                <a16:creationId xmlns:a16="http://schemas.microsoft.com/office/drawing/2014/main" id="{E969B702-2D90-4A8C-818E-BE349557B45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58533" y="2028678"/>
            <a:ext cx="1488250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443621B-4CB3-4E1A-A2AE-720BADB52B26}"/>
              </a:ext>
            </a:extLst>
          </p:cNvPr>
          <p:cNvSpPr/>
          <p:nvPr userDrawn="1"/>
        </p:nvSpPr>
        <p:spPr>
          <a:xfrm>
            <a:off x="221007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 Placeholder 35">
            <a:extLst>
              <a:ext uri="{FF2B5EF4-FFF2-40B4-BE49-F238E27FC236}">
                <a16:creationId xmlns:a16="http://schemas.microsoft.com/office/drawing/2014/main" id="{ECECEC0B-3D8D-4F78-B65E-CEEB7F56B6F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209149" y="2028678"/>
            <a:ext cx="151375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4F4918-3112-40A9-B65C-A32B1F402BF2}"/>
              </a:ext>
            </a:extLst>
          </p:cNvPr>
          <p:cNvSpPr/>
          <p:nvPr userDrawn="1"/>
        </p:nvSpPr>
        <p:spPr>
          <a:xfrm>
            <a:off x="417857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 Placeholder 35">
            <a:extLst>
              <a:ext uri="{FF2B5EF4-FFF2-40B4-BE49-F238E27FC236}">
                <a16:creationId xmlns:a16="http://schemas.microsoft.com/office/drawing/2014/main" id="{F28A5266-BA48-484D-9F91-46D04A78133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89999" y="2028678"/>
            <a:ext cx="1501398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06A64D0-8B54-443B-8C2A-AC90A4B3C517}"/>
              </a:ext>
            </a:extLst>
          </p:cNvPr>
          <p:cNvSpPr/>
          <p:nvPr userDrawn="1"/>
        </p:nvSpPr>
        <p:spPr>
          <a:xfrm>
            <a:off x="6147069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 Placeholder 35">
            <a:extLst>
              <a:ext uri="{FF2B5EF4-FFF2-40B4-BE49-F238E27FC236}">
                <a16:creationId xmlns:a16="http://schemas.microsoft.com/office/drawing/2014/main" id="{A614EA7C-BDC5-4FDE-913B-662DF1E3944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59578" y="2028678"/>
            <a:ext cx="1500312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18F6E51-B6BE-439C-8449-84F6671EE3E7}"/>
              </a:ext>
            </a:extLst>
          </p:cNvPr>
          <p:cNvSpPr/>
          <p:nvPr userDrawn="1"/>
        </p:nvSpPr>
        <p:spPr>
          <a:xfrm>
            <a:off x="8115564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 Placeholder 35">
            <a:extLst>
              <a:ext uri="{FF2B5EF4-FFF2-40B4-BE49-F238E27FC236}">
                <a16:creationId xmlns:a16="http://schemas.microsoft.com/office/drawing/2014/main" id="{C5104A83-B738-4265-8E9E-8E27AE76B0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124399" y="2028678"/>
            <a:ext cx="1495851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B57032-18CE-4064-AFE1-6A0302A02800}"/>
              </a:ext>
            </a:extLst>
          </p:cNvPr>
          <p:cNvSpPr/>
          <p:nvPr userDrawn="1"/>
        </p:nvSpPr>
        <p:spPr>
          <a:xfrm>
            <a:off x="10084057" y="2028678"/>
            <a:ext cx="1811507" cy="38482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2305" dist="114522" dir="8100000" sx="105000" sy="105000" algn="tr" rotWithShape="0">
              <a:prstClr val="black">
                <a:alpha val="1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Text Placeholder 35">
            <a:extLst>
              <a:ext uri="{FF2B5EF4-FFF2-40B4-BE49-F238E27FC236}">
                <a16:creationId xmlns:a16="http://schemas.microsoft.com/office/drawing/2014/main" id="{2B345BC8-8D63-4AC6-9DFD-98B6CD13FE6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93262" y="2028678"/>
            <a:ext cx="1479613" cy="1031875"/>
          </a:xfrm>
          <a:prstGeom prst="rect">
            <a:avLst/>
          </a:prstGeom>
          <a:solidFill>
            <a:schemeClr val="bg1"/>
          </a:solidFill>
        </p:spPr>
        <p:txBody>
          <a:bodyPr wrap="square" lIns="288000" anchor="ctr"/>
          <a:lstStyle>
            <a:lvl1pPr marL="0" indent="0" algn="l"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b="1" dirty="0"/>
              <a:t>Edit</a:t>
            </a:r>
            <a:endParaRPr lang="en-US" dirty="0"/>
          </a:p>
        </p:txBody>
      </p:sp>
      <p:sp>
        <p:nvSpPr>
          <p:cNvPr id="78" name="Text Placeholder 40">
            <a:extLst>
              <a:ext uri="{FF2B5EF4-FFF2-40B4-BE49-F238E27FC236}">
                <a16:creationId xmlns:a16="http://schemas.microsoft.com/office/drawing/2014/main" id="{EB389AB7-4135-4E98-B896-F8A9D66152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177918" y="3239605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3" name="Text Placeholder 40">
            <a:extLst>
              <a:ext uri="{FF2B5EF4-FFF2-40B4-BE49-F238E27FC236}">
                <a16:creationId xmlns:a16="http://schemas.microsoft.com/office/drawing/2014/main" id="{22C1654A-4A50-4D5A-BCC6-E1989853E81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7329" y="3237961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4" name="Text Placeholder 40">
            <a:extLst>
              <a:ext uri="{FF2B5EF4-FFF2-40B4-BE49-F238E27FC236}">
                <a16:creationId xmlns:a16="http://schemas.microsoft.com/office/drawing/2014/main" id="{7590D40B-0A1D-4BEB-AA50-F47F1C789B2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3137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5" name="Text Placeholder 40">
            <a:extLst>
              <a:ext uri="{FF2B5EF4-FFF2-40B4-BE49-F238E27FC236}">
                <a16:creationId xmlns:a16="http://schemas.microsoft.com/office/drawing/2014/main" id="{F1F8639E-9955-4B00-B3C5-85E416B5451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265400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6" name="Text Placeholder 40">
            <a:extLst>
              <a:ext uri="{FF2B5EF4-FFF2-40B4-BE49-F238E27FC236}">
                <a16:creationId xmlns:a16="http://schemas.microsoft.com/office/drawing/2014/main" id="{CEC1CD5F-6F51-46AC-85FD-6359167DDC7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245575" y="3246290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7" name="Text Placeholder 40">
            <a:extLst>
              <a:ext uri="{FF2B5EF4-FFF2-40B4-BE49-F238E27FC236}">
                <a16:creationId xmlns:a16="http://schemas.microsoft.com/office/drawing/2014/main" id="{E901A7F8-4FB7-4FB9-A98C-AA7612964DA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070" y="3235303"/>
            <a:ext cx="1614494" cy="25201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68C3CF0-EDE0-41E7-90BE-6658867FA7F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4" y="1800000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4D7F2-2738-4DD6-9804-14CE01440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F6F180-AB11-4527-B626-D97C6BF4248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4C29F6F-C163-420D-97CC-76412D34F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table slide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ACB914-7340-43FB-913A-9487D1B68E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24544" y="1800000"/>
            <a:ext cx="11332027" cy="44085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F6E25-8280-4690-947C-D0F36D663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4A7B83-05EC-4DDD-B5D8-A0AC5450300C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0CB62F3-143F-445A-BBC5-D8A464DEE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Table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CA82E2A-12E8-4BEA-8484-E8142C99F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4" y="1800001"/>
            <a:ext cx="7028953" cy="44180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E9E8AA-41E9-4B2E-A604-FACD5A5DB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342EA0E-BFF4-499A-9126-032D30FD013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9BF0055-222A-4114-952B-55BC385436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chart slide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5F444F1-59D8-45DB-B52F-F7457A8D24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7DD14-DF26-4216-8376-F84F3656B57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24544" y="1790476"/>
            <a:ext cx="11332027" cy="44579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C0DAB-C431-46DC-AD96-7D3FACCA7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A7FF20-1F5C-4182-891F-E10BC4628A9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B338666-5A7B-4746-ADDB-6279C03CD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Chart only slide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372864B-BF9F-4A32-ADAB-9887FF6FA2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99832" y="1780950"/>
            <a:ext cx="3334502" cy="44275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780950"/>
            <a:ext cx="3334502" cy="442757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2D1E8A-8B08-4E7E-BEAB-D0300F028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BA03E-9E28-433B-915E-D397B6A30027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6A3C8E2-E62F-4079-B4A4-A38F13C67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Text, 2 charts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CC7F9D7-D427-45C7-B41A-2B63EE6282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CD083F3-995F-41F2-82B2-B0F9BCCEC4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4792" y="1790475"/>
            <a:ext cx="3971525" cy="4418051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Confet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B4B331-2378-4205-AC4C-587A25FEC3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5DD9B60B-12FD-4580-958C-7044D0BB2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640EA8B-7106-4310-A125-54F6FBBDE7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36393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Doo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picture containing tree, outdoor, plant, red&#10;&#10;Description automatically generated">
            <a:extLst>
              <a:ext uri="{FF2B5EF4-FFF2-40B4-BE49-F238E27FC236}">
                <a16:creationId xmlns:a16="http://schemas.microsoft.com/office/drawing/2014/main" id="{C0DE9EAE-E430-469B-B416-9C730AEAF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1" b="4785"/>
          <a:stretch/>
        </p:blipFill>
        <p:spPr>
          <a:xfrm>
            <a:off x="1280" y="0"/>
            <a:ext cx="1219200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1"/>
            <a:ext cx="12189572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41" name="Title 3">
            <a:extLst>
              <a:ext uri="{FF2B5EF4-FFF2-40B4-BE49-F238E27FC236}">
                <a16:creationId xmlns:a16="http://schemas.microsoft.com/office/drawing/2014/main" id="{EF0CC505-3F1F-2343-8D30-979645824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6A60678E-A454-354A-B4B9-EAB11B9696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90630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Happ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18E8CF89-1785-45E0-B5C5-1804C5221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4A0BADAC-3F71-465F-990B-DE33520248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3A52FE2-3E92-46EC-B4B1-59FB535389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8930571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27CDC051-DCD2-450D-8722-CB1D5C7EA0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F15156B-339F-4057-9635-0293D184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1288D4-A7CF-43CB-9D80-AC11972281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5623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Mai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59C135B9-BBD4-4C1A-B428-07CAA57DE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" b="1202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0E514967-D186-4B0B-BC63-DD91D30257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93E8C4D-CE7B-4E72-BDA9-39DB23396A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D24C7D19-BB4F-4EF8-80D9-7BE2514FCC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9717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686DC3-4581-46A3-9F39-3B4C5EBD6EF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F557B6-D8AA-4FF7-B215-B664B5217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1280" y="-9635"/>
            <a:ext cx="12192000" cy="6877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CBB1A5-4AA6-4F27-BB02-C0BFFF0D6B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80" y="-9635"/>
            <a:ext cx="12192000" cy="6889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8C119-A0AF-D640-AF3B-0271C21DA1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935FA2FF-A04D-4F21-BAE1-B48B5C975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3B047E4-D9EA-470D-8D3E-AAE75A1352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2533357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C0C179-A67C-074B-845F-F92CAD1E9F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ADAC1-83FD-4AD7-BAEE-4952FE08A6BD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1C7821-C59F-44D3-BDBC-CAFB7445C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9162" r="17975"/>
          <a:stretch/>
        </p:blipFill>
        <p:spPr>
          <a:xfrm>
            <a:off x="9478657" y="0"/>
            <a:ext cx="2713343" cy="3574142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B3E62B0D-1400-4128-B8D6-288C00B07D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615" y="2966455"/>
            <a:ext cx="10515600" cy="674228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E.G. “THANK YOU”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89F1F6E-78B6-459A-866C-3165223B96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675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</p:spTree>
    <p:extLst>
      <p:ext uri="{BB962C8B-B14F-4D97-AF65-F5344CB8AC3E}">
        <p14:creationId xmlns:p14="http://schemas.microsoft.com/office/powerpoint/2010/main" val="3054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Read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68F23D-1574-4D78-85FB-259C0CE92F72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F053B-EA68-4703-907E-7E15F96856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2"/>
          <a:stretch/>
        </p:blipFill>
        <p:spPr>
          <a:xfrm>
            <a:off x="0" y="-9635"/>
            <a:ext cx="12205313" cy="6877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3C3B0-5AE2-4A39-AF48-77A5879230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961" r="961"/>
          <a:stretch/>
        </p:blipFill>
        <p:spPr>
          <a:xfrm>
            <a:off x="0" y="-9635"/>
            <a:ext cx="12205313" cy="68772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A3C808-5FE7-C64E-9387-4B8959F50A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1" y="507629"/>
            <a:ext cx="4027072" cy="638265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ED3F3304-66DE-4F29-90EB-5BC19F577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EA8EB2-3081-4B7E-9F1C-654550BC9A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A5E2838D-A8DD-4BF1-868D-0F660F5599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28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No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F81EA6-D1F1-D543-82CC-B020DB67B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6448" b="2359"/>
          <a:stretch/>
        </p:blipFill>
        <p:spPr>
          <a:xfrm>
            <a:off x="10196287" y="3706793"/>
            <a:ext cx="1995713" cy="3151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68492-8D5F-6346-B766-88FD9D4D6D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775" y="507629"/>
            <a:ext cx="4027064" cy="6382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FC23B3-8C0E-42CB-A4CE-D294A8301240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69E99D77-1116-41BB-93B3-070995C76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943" y="231512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TITLE SLIDE COPY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468FDA3-64DC-41FF-BF14-8549BB3B8F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8876" y="3891545"/>
            <a:ext cx="11140874" cy="26495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lang="en-US" sz="1800" b="1" i="0" kern="1200" cap="none" baseline="0" dirty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if needed</a:t>
            </a:r>
          </a:p>
        </p:txBody>
      </p:sp>
      <p:sp>
        <p:nvSpPr>
          <p:cNvPr id="12" name="Text Placeholder 37">
            <a:extLst>
              <a:ext uri="{FF2B5EF4-FFF2-40B4-BE49-F238E27FC236}">
                <a16:creationId xmlns:a16="http://schemas.microsoft.com/office/drawing/2014/main" id="{A6F0E28C-6B10-4698-95C3-EE209BF4A5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996" y="4286471"/>
            <a:ext cx="11140874" cy="2417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en-GB" sz="1800" b="0" i="0" kern="1200" cap="none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11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CF829B6-8F65-9C49-8B56-C81689650C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wave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526A71-AA71-0340-ADDE-15A0DA0261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369665-BC8A-471B-B121-B84A3BF085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60EA9-D4DD-4016-B2DB-8443B4C3E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FA559B-338C-486F-B850-4917C9ABA2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CF5E35-E11F-4B1A-8551-321DFB3F3A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E8C924B-FE6C-4195-94BA-9C7F88E46206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83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er, Wa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748C296-1AF5-F847-854D-2C0B9016D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377055"/>
            <a:ext cx="8861199" cy="10506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</a:t>
            </a:r>
            <a:br>
              <a:rPr lang="en-US" dirty="0"/>
            </a:br>
            <a:r>
              <a:rPr lang="en-US" dirty="0"/>
              <a:t>double title, Wave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ABC905B-966A-324C-BD60-0E81083AC3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1478542"/>
            <a:ext cx="8861198" cy="2659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7BF37D-2880-4F22-BF1C-E12327041C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7351B7-E485-44DD-B302-44521BBD79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E2DE8-03B2-4D41-8C78-EBE9436DA30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7E1D56-EE88-4285-A53B-0932B967C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4404" r="11961"/>
          <a:stretch/>
        </p:blipFill>
        <p:spPr>
          <a:xfrm>
            <a:off x="10752141" y="-1"/>
            <a:ext cx="1439859" cy="166509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B2494E1-75C6-413F-8FD3-FCD1249C99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247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er, Circ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6C8B7C-F5E9-4230-9AB4-F7884F6DCEF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F41FD-917A-4663-A5C6-237A858D44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800" y="6208526"/>
            <a:ext cx="582284" cy="3619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66D97F-2F14-49EB-AF7D-A8A210E06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6635"/>
          <a:stretch/>
        </p:blipFill>
        <p:spPr>
          <a:xfrm>
            <a:off x="9704211" y="0"/>
            <a:ext cx="2001788" cy="1468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49C332-7D05-4B2C-B10B-3EC9E0486C4B}"/>
              </a:ext>
            </a:extLst>
          </p:cNvPr>
          <p:cNvSpPr/>
          <p:nvPr userDrawn="1"/>
        </p:nvSpPr>
        <p:spPr>
          <a:xfrm>
            <a:off x="97654" y="6658252"/>
            <a:ext cx="2041864" cy="13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B5867CB-5182-4D59-BCAA-77E71C8671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99" y="414000"/>
            <a:ext cx="8861201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3600" b="1" cap="all" spc="-100" baseline="0">
                <a:latin typeface="+mj-lt"/>
              </a:defRPr>
            </a:lvl1pPr>
          </a:lstStyle>
          <a:p>
            <a:r>
              <a:rPr lang="en-US" dirty="0"/>
              <a:t>TEXT-ONLY, single title, circle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E48DEFD-E9D3-4089-B606-B7A6D6FCBF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1" y="977452"/>
            <a:ext cx="8861199" cy="2829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b="1" i="0" kern="1200" cap="none" dirty="0" smtClean="0">
                <a:solidFill>
                  <a:schemeClr val="tx2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3619165-8026-480F-BCFB-2C0A433F01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544" y="1781175"/>
            <a:ext cx="11332027" cy="447675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1pPr>
            <a:lvl2pPr marL="6858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4pPr>
            <a:lvl5pPr marL="2057400" indent="-228600"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1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1AB9D-4722-4847-9D17-393008E7BC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82100" y="62611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7542D-5C6B-4EB3-96EB-9B37C3D5D2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MSIPCMContentMarking" descr="{&quot;HashCode&quot;:-685326706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9BB56318-D0CF-4942-BC59-306D1F6A9197}"/>
              </a:ext>
            </a:extLst>
          </p:cNvPr>
          <p:cNvSpPr txBox="1"/>
          <p:nvPr userDrawn="1"/>
        </p:nvSpPr>
        <p:spPr>
          <a:xfrm>
            <a:off x="0" y="6595656"/>
            <a:ext cx="16311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Classified: RMG – Internal</a:t>
            </a:r>
          </a:p>
        </p:txBody>
      </p:sp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685" r:id="rId2"/>
    <p:sldLayoutId id="2147483753" r:id="rId3"/>
    <p:sldLayoutId id="2147483754" r:id="rId4"/>
    <p:sldLayoutId id="2147483755" r:id="rId5"/>
    <p:sldLayoutId id="2147483738" r:id="rId6"/>
    <p:sldLayoutId id="2147483740" r:id="rId7"/>
    <p:sldLayoutId id="2147483742" r:id="rId8"/>
    <p:sldLayoutId id="2147483723" r:id="rId9"/>
    <p:sldLayoutId id="2147483741" r:id="rId10"/>
    <p:sldLayoutId id="2147483767" r:id="rId11"/>
    <p:sldLayoutId id="2147483691" r:id="rId12"/>
    <p:sldLayoutId id="2147483760" r:id="rId13"/>
    <p:sldLayoutId id="2147483761" r:id="rId14"/>
    <p:sldLayoutId id="2147483734" r:id="rId15"/>
    <p:sldLayoutId id="2147483762" r:id="rId16"/>
    <p:sldLayoutId id="2147483739" r:id="rId17"/>
    <p:sldLayoutId id="2147483763" r:id="rId18"/>
    <p:sldLayoutId id="2147483764" r:id="rId19"/>
    <p:sldLayoutId id="2147483765" r:id="rId20"/>
    <p:sldLayoutId id="2147483766" r:id="rId21"/>
    <p:sldLayoutId id="2147483722" r:id="rId22"/>
    <p:sldLayoutId id="2147483724" r:id="rId23"/>
    <p:sldLayoutId id="2147483725" r:id="rId24"/>
    <p:sldLayoutId id="2147483726" r:id="rId25"/>
    <p:sldLayoutId id="2147483721" r:id="rId26"/>
    <p:sldLayoutId id="2147483744" r:id="rId27"/>
    <p:sldLayoutId id="2147483745" r:id="rId28"/>
    <p:sldLayoutId id="2147483746" r:id="rId29"/>
    <p:sldLayoutId id="2147483768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56" r:id="rId36"/>
    <p:sldLayoutId id="2147483733" r:id="rId37"/>
    <p:sldLayoutId id="2147483757" r:id="rId38"/>
    <p:sldLayoutId id="2147483758" r:id="rId39"/>
    <p:sldLayoutId id="2147483759" r:id="rId40"/>
    <p:sldLayoutId id="2147483737" r:id="rId4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jpe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7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56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55.png"/><Relationship Id="rId5" Type="http://schemas.openxmlformats.org/officeDocument/2006/relationships/tags" Target="../tags/tag19.xml"/><Relationship Id="rId15" Type="http://schemas.openxmlformats.org/officeDocument/2006/relationships/hyperlink" Target="https://www.royalmailwholesale.com/testing-and-innovation-2511" TargetMode="External"/><Relationship Id="rId10" Type="http://schemas.openxmlformats.org/officeDocument/2006/relationships/image" Target="../media/image54.svg"/><Relationship Id="rId4" Type="http://schemas.openxmlformats.org/officeDocument/2006/relationships/tags" Target="../tags/tag18.xml"/><Relationship Id="rId9" Type="http://schemas.openxmlformats.org/officeDocument/2006/relationships/image" Target="../media/image53.png"/><Relationship Id="rId14" Type="http://schemas.openxmlformats.org/officeDocument/2006/relationships/image" Target="../media/image5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hyperlink" Target="mailto:groupincentive@royalmail.com" TargetMode="Externa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hyperlink" Target="http://www.royalmailwholesale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9.sv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Relationship Id="rId6" Type="http://schemas.openxmlformats.org/officeDocument/2006/relationships/chart" Target="../charts/char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4660-F6EB-4B88-86D7-47109167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MAIL</a:t>
            </a:r>
            <a:br>
              <a:rPr lang="en-GB" dirty="0"/>
            </a:br>
            <a:r>
              <a:rPr lang="en-GB" dirty="0"/>
              <a:t>TEST AND INNOVATE INCENTIVE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B9FA3-C0EE-4D5C-B861-618D26C4F7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Wholesale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53945A-8D2E-49E2-ACC4-F7F6CEDADC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414553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2A81-0ECC-4A3D-A0AE-33B11C148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new technology to get the higher incentive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15021-077E-405A-AABB-BF2C152007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0465C-20AA-4F34-8B3A-CE40EC77B4B6}"/>
              </a:ext>
            </a:extLst>
          </p:cNvPr>
          <p:cNvSpPr/>
          <p:nvPr/>
        </p:nvSpPr>
        <p:spPr>
          <a:xfrm>
            <a:off x="564968" y="1937320"/>
            <a:ext cx="5453657" cy="9841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GB" dirty="0">
                <a:solidFill>
                  <a:schemeClr val="tx1"/>
                </a:solidFill>
              </a:rPr>
              <a:t>Test image recognition technology which takes a consumer from physical to digital.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7A234C-5456-4B25-8C01-4A1B17500BA2}"/>
              </a:ext>
            </a:extLst>
          </p:cNvPr>
          <p:cNvSpPr/>
          <p:nvPr/>
        </p:nvSpPr>
        <p:spPr>
          <a:xfrm>
            <a:off x="564968" y="3005847"/>
            <a:ext cx="5454000" cy="982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Test the use of voice activation in your mailing to drive people to online content/data capture.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162895-0D74-4463-84F6-F676E8568BBA}"/>
              </a:ext>
            </a:extLst>
          </p:cNvPr>
          <p:cNvSpPr/>
          <p:nvPr/>
        </p:nvSpPr>
        <p:spPr>
          <a:xfrm>
            <a:off x="564968" y="4055039"/>
            <a:ext cx="5454000" cy="982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Test programmatic mail where you can re-target someone visiting your web site with a timely mail piece to remind them to buy.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1D5446-5203-411C-8E02-A8D0E3DFEE3A}"/>
              </a:ext>
            </a:extLst>
          </p:cNvPr>
          <p:cNvSpPr/>
          <p:nvPr/>
        </p:nvSpPr>
        <p:spPr>
          <a:xfrm>
            <a:off x="6155214" y="2999258"/>
            <a:ext cx="5454000" cy="98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Use augmented reality or near–field reality to create a truly immersive customer experience.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61C309-A8A6-4D3B-AAFA-3EE1DFB5DC07}"/>
              </a:ext>
            </a:extLst>
          </p:cNvPr>
          <p:cNvSpPr/>
          <p:nvPr/>
        </p:nvSpPr>
        <p:spPr>
          <a:xfrm>
            <a:off x="6155214" y="4055039"/>
            <a:ext cx="5454000" cy="982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Use smell, a pet insurer used smelly mail to reach dog or cat owners with packs their pets could literally smell.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36460-694C-4ADC-AB5E-4C440EE7DF7B}"/>
              </a:ext>
            </a:extLst>
          </p:cNvPr>
          <p:cNvSpPr/>
          <p:nvPr/>
        </p:nvSpPr>
        <p:spPr>
          <a:xfrm>
            <a:off x="6155214" y="1937819"/>
            <a:ext cx="5453657" cy="9889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One drinks company made their print edible so you could sample their new flavor by tearing a piece of paper off and eating it!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863224-0027-4F41-B950-D1C0287D3660}"/>
              </a:ext>
            </a:extLst>
          </p:cNvPr>
          <p:cNvSpPr/>
          <p:nvPr/>
        </p:nvSpPr>
        <p:spPr>
          <a:xfrm>
            <a:off x="564968" y="5115301"/>
            <a:ext cx="5454000" cy="982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Test mail with addressable TV.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147B14-76F0-4B4A-92BA-BC2A287EB928}"/>
              </a:ext>
            </a:extLst>
          </p:cNvPr>
          <p:cNvSpPr/>
          <p:nvPr/>
        </p:nvSpPr>
        <p:spPr>
          <a:xfrm>
            <a:off x="6155214" y="5107467"/>
            <a:ext cx="5454000" cy="98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GB" dirty="0">
                <a:solidFill>
                  <a:schemeClr val="tx1"/>
                </a:solidFill>
              </a:rPr>
              <a:t>Make the most of developments in Artificial Intelligence, use it to tailor your mail to different audiences.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B22BA0-4133-4936-999C-DBA26628A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2" y="2948614"/>
            <a:ext cx="1171563" cy="1171563"/>
          </a:xfrm>
          <a:prstGeom prst="rect">
            <a:avLst/>
          </a:prstGeom>
        </p:spPr>
      </p:pic>
      <p:pic>
        <p:nvPicPr>
          <p:cNvPr id="16" name="Picture 2" descr="AdSmart's Local Trades Initiative | AdSmart from Sky">
            <a:extLst>
              <a:ext uri="{FF2B5EF4-FFF2-40B4-BE49-F238E27FC236}">
                <a16:creationId xmlns:a16="http://schemas.microsoft.com/office/drawing/2014/main" id="{AE272786-FB3E-426C-9046-CC65C8729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8" y="5231019"/>
            <a:ext cx="900755" cy="74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A385CB09-69EA-45B6-8C88-AA21AC58F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" t="8735" r="1186" b="4007"/>
          <a:stretch/>
        </p:blipFill>
        <p:spPr bwMode="auto">
          <a:xfrm>
            <a:off x="6257800" y="3141306"/>
            <a:ext cx="1022640" cy="64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17" descr="Shopping bag">
            <a:extLst>
              <a:ext uri="{FF2B5EF4-FFF2-40B4-BE49-F238E27FC236}">
                <a16:creationId xmlns:a16="http://schemas.microsoft.com/office/drawing/2014/main" id="{413E0FEA-DCBE-4ECB-8485-4EEFF7290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59099" y="5200236"/>
            <a:ext cx="755703" cy="755703"/>
          </a:xfrm>
          <a:prstGeom prst="rect">
            <a:avLst/>
          </a:prstGeom>
        </p:spPr>
      </p:pic>
      <p:pic>
        <p:nvPicPr>
          <p:cNvPr id="19" name="Graphic 18" descr="Internet">
            <a:extLst>
              <a:ext uri="{FF2B5EF4-FFF2-40B4-BE49-F238E27FC236}">
                <a16:creationId xmlns:a16="http://schemas.microsoft.com/office/drawing/2014/main" id="{B16798A3-0402-4F59-8448-42A729C49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2056" y="4089239"/>
            <a:ext cx="914400" cy="914400"/>
          </a:xfrm>
          <a:prstGeom prst="rect">
            <a:avLst/>
          </a:prstGeom>
        </p:spPr>
      </p:pic>
      <p:pic>
        <p:nvPicPr>
          <p:cNvPr id="20" name="Graphic 19" descr="Burger and drink">
            <a:extLst>
              <a:ext uri="{FF2B5EF4-FFF2-40B4-BE49-F238E27FC236}">
                <a16:creationId xmlns:a16="http://schemas.microsoft.com/office/drawing/2014/main" id="{2680CC5F-A71B-4094-A38C-90C2ED73E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76423" y="1910752"/>
            <a:ext cx="914400" cy="914400"/>
          </a:xfrm>
          <a:prstGeom prst="rect">
            <a:avLst/>
          </a:prstGeom>
        </p:spPr>
      </p:pic>
      <p:pic>
        <p:nvPicPr>
          <p:cNvPr id="21" name="Graphic 20" descr="Nose">
            <a:extLst>
              <a:ext uri="{FF2B5EF4-FFF2-40B4-BE49-F238E27FC236}">
                <a16:creationId xmlns:a16="http://schemas.microsoft.com/office/drawing/2014/main" id="{59932B47-CCA3-46A5-B590-EADDBCC5F1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362829" y="4168588"/>
            <a:ext cx="755703" cy="755703"/>
          </a:xfrm>
          <a:prstGeom prst="rect">
            <a:avLst/>
          </a:prstGeom>
        </p:spPr>
      </p:pic>
      <p:pic>
        <p:nvPicPr>
          <p:cNvPr id="22" name="Picture 21" descr="shoppable content example from Net-A-Porter">
            <a:extLst>
              <a:ext uri="{FF2B5EF4-FFF2-40B4-BE49-F238E27FC236}">
                <a16:creationId xmlns:a16="http://schemas.microsoft.com/office/drawing/2014/main" id="{7E8FACC6-13EC-483B-88EA-E28B5096CF8A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36" y="2011470"/>
            <a:ext cx="890785" cy="8370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94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>
            <a:spLocks noChangeAspect="1"/>
          </p:cNvSpPr>
          <p:nvPr/>
        </p:nvSpPr>
        <p:spPr>
          <a:xfrm>
            <a:off x="8617167" y="2197134"/>
            <a:ext cx="624548" cy="6245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APPLICATION AND CREDIT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BE780-FEB0-4C0C-8BB2-8AAB84E9CC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Offer open until March 28</a:t>
            </a:r>
            <a:r>
              <a:rPr lang="en-GB" baseline="30000" dirty="0"/>
              <a:t>th</a:t>
            </a:r>
            <a:r>
              <a:rPr lang="en-GB" dirty="0"/>
              <a:t> 2025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216085" y="2122302"/>
            <a:ext cx="624548" cy="6245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Block Arc 23"/>
          <p:cNvSpPr>
            <a:spLocks noChangeAspect="1"/>
          </p:cNvSpPr>
          <p:nvPr/>
        </p:nvSpPr>
        <p:spPr>
          <a:xfrm>
            <a:off x="4142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Block Arc 24"/>
          <p:cNvSpPr>
            <a:spLocks noChangeAspect="1"/>
          </p:cNvSpPr>
          <p:nvPr/>
        </p:nvSpPr>
        <p:spPr>
          <a:xfrm flipV="1">
            <a:off x="2266140" y="3517759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Block Arc 25"/>
          <p:cNvSpPr>
            <a:spLocks noChangeAspect="1"/>
          </p:cNvSpPr>
          <p:nvPr/>
        </p:nvSpPr>
        <p:spPr>
          <a:xfrm>
            <a:off x="4120020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Block Arc 26"/>
          <p:cNvSpPr>
            <a:spLocks noChangeAspect="1"/>
          </p:cNvSpPr>
          <p:nvPr/>
        </p:nvSpPr>
        <p:spPr>
          <a:xfrm flipV="1">
            <a:off x="5977077" y="3512996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Block Arc 27"/>
          <p:cNvSpPr>
            <a:spLocks noChangeAspect="1"/>
          </p:cNvSpPr>
          <p:nvPr/>
        </p:nvSpPr>
        <p:spPr>
          <a:xfrm>
            <a:off x="7836324" y="2445202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016429" y="5366323"/>
            <a:ext cx="624548" cy="624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890351" y="2164342"/>
            <a:ext cx="624548" cy="624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816324" y="5326321"/>
            <a:ext cx="624548" cy="624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Paper_plane" descr="{&quot;Key&quot;:&quot;POWER_USER_SHAPE_ICON&quot;,&quot;Value&quot;:&quot;POWER_USER_SHAPE_ICON_STYLE_1&quot;}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5011448" y="2286098"/>
            <a:ext cx="421847" cy="370825"/>
          </a:xfrm>
          <a:custGeom>
            <a:avLst/>
            <a:gdLst>
              <a:gd name="T0" fmla="*/ 29 w 1232"/>
              <a:gd name="T1" fmla="*/ 8 h 1080"/>
              <a:gd name="T2" fmla="*/ 4 w 1232"/>
              <a:gd name="T3" fmla="*/ 29 h 1080"/>
              <a:gd name="T4" fmla="*/ 234 w 1232"/>
              <a:gd name="T5" fmla="*/ 1055 h 1080"/>
              <a:gd name="T6" fmla="*/ 271 w 1232"/>
              <a:gd name="T7" fmla="*/ 1069 h 1080"/>
              <a:gd name="T8" fmla="*/ 541 w 1232"/>
              <a:gd name="T9" fmla="*/ 880 h 1080"/>
              <a:gd name="T10" fmla="*/ 590 w 1232"/>
              <a:gd name="T11" fmla="*/ 889 h 1080"/>
              <a:gd name="T12" fmla="*/ 679 w 1232"/>
              <a:gd name="T13" fmla="*/ 1020 h 1080"/>
              <a:gd name="T14" fmla="*/ 711 w 1232"/>
              <a:gd name="T15" fmla="*/ 1016 h 1080"/>
              <a:gd name="T16" fmla="*/ 820 w 1232"/>
              <a:gd name="T17" fmla="*/ 722 h 1080"/>
              <a:gd name="T18" fmla="*/ 810 w 1232"/>
              <a:gd name="T19" fmla="*/ 717 h 1080"/>
              <a:gd name="T20" fmla="*/ 771 w 1232"/>
              <a:gd name="T21" fmla="*/ 765 h 1080"/>
              <a:gd name="T22" fmla="*/ 713 w 1232"/>
              <a:gd name="T23" fmla="*/ 794 h 1080"/>
              <a:gd name="T24" fmla="*/ 699 w 1232"/>
              <a:gd name="T25" fmla="*/ 794 h 1080"/>
              <a:gd name="T26" fmla="*/ 641 w 1232"/>
              <a:gd name="T27" fmla="*/ 767 h 1080"/>
              <a:gd name="T28" fmla="*/ 201 w 1232"/>
              <a:gd name="T29" fmla="*/ 211 h 1080"/>
              <a:gd name="T30" fmla="*/ 207 w 1232"/>
              <a:gd name="T31" fmla="*/ 205 h 1080"/>
              <a:gd name="T32" fmla="*/ 804 w 1232"/>
              <a:gd name="T33" fmla="*/ 667 h 1080"/>
              <a:gd name="T34" fmla="*/ 865 w 1232"/>
              <a:gd name="T35" fmla="*/ 677 h 1080"/>
              <a:gd name="T36" fmla="*/ 1213 w 1232"/>
              <a:gd name="T37" fmla="*/ 554 h 1080"/>
              <a:gd name="T38" fmla="*/ 1214 w 1232"/>
              <a:gd name="T39" fmla="*/ 527 h 1080"/>
              <a:gd name="T40" fmla="*/ 29 w 1232"/>
              <a:gd name="T41" fmla="*/ 8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32" h="1080">
                <a:moveTo>
                  <a:pt x="29" y="8"/>
                </a:moveTo>
                <a:cubicBezTo>
                  <a:pt x="11" y="0"/>
                  <a:pt x="0" y="10"/>
                  <a:pt x="4" y="29"/>
                </a:cubicBezTo>
                <a:lnTo>
                  <a:pt x="234" y="1055"/>
                </a:lnTo>
                <a:cubicBezTo>
                  <a:pt x="239" y="1074"/>
                  <a:pt x="255" y="1080"/>
                  <a:pt x="271" y="1069"/>
                </a:cubicBezTo>
                <a:lnTo>
                  <a:pt x="541" y="880"/>
                </a:lnTo>
                <a:cubicBezTo>
                  <a:pt x="557" y="869"/>
                  <a:pt x="579" y="873"/>
                  <a:pt x="590" y="889"/>
                </a:cubicBezTo>
                <a:lnTo>
                  <a:pt x="679" y="1020"/>
                </a:lnTo>
                <a:cubicBezTo>
                  <a:pt x="689" y="1036"/>
                  <a:pt x="704" y="1035"/>
                  <a:pt x="711" y="1016"/>
                </a:cubicBezTo>
                <a:lnTo>
                  <a:pt x="820" y="722"/>
                </a:lnTo>
                <a:cubicBezTo>
                  <a:pt x="826" y="704"/>
                  <a:pt x="822" y="702"/>
                  <a:pt x="810" y="717"/>
                </a:cubicBezTo>
                <a:lnTo>
                  <a:pt x="771" y="765"/>
                </a:lnTo>
                <a:cubicBezTo>
                  <a:pt x="758" y="780"/>
                  <a:pt x="732" y="793"/>
                  <a:pt x="713" y="794"/>
                </a:cubicBezTo>
                <a:lnTo>
                  <a:pt x="699" y="794"/>
                </a:lnTo>
                <a:cubicBezTo>
                  <a:pt x="679" y="794"/>
                  <a:pt x="653" y="782"/>
                  <a:pt x="641" y="767"/>
                </a:cubicBezTo>
                <a:lnTo>
                  <a:pt x="201" y="211"/>
                </a:lnTo>
                <a:cubicBezTo>
                  <a:pt x="189" y="196"/>
                  <a:pt x="191" y="193"/>
                  <a:pt x="207" y="205"/>
                </a:cubicBezTo>
                <a:lnTo>
                  <a:pt x="804" y="667"/>
                </a:lnTo>
                <a:cubicBezTo>
                  <a:pt x="819" y="679"/>
                  <a:pt x="847" y="684"/>
                  <a:pt x="865" y="677"/>
                </a:cubicBezTo>
                <a:lnTo>
                  <a:pt x="1213" y="554"/>
                </a:lnTo>
                <a:cubicBezTo>
                  <a:pt x="1231" y="547"/>
                  <a:pt x="1232" y="535"/>
                  <a:pt x="1214" y="527"/>
                </a:cubicBezTo>
                <a:lnTo>
                  <a:pt x="29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Plane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999164" y="5786751"/>
            <a:ext cx="383028" cy="9691"/>
            <a:chOff x="2478" y="2188"/>
            <a:chExt cx="2648" cy="67"/>
          </a:xfrm>
          <a:solidFill>
            <a:schemeClr val="accent3"/>
          </a:solidFill>
        </p:grpSpPr>
        <p:sp>
          <p:nvSpPr>
            <p:cNvPr id="50" name="Freeform 487"/>
            <p:cNvSpPr>
              <a:spLocks/>
            </p:cNvSpPr>
            <p:nvPr/>
          </p:nvSpPr>
          <p:spPr bwMode="auto">
            <a:xfrm>
              <a:off x="2478" y="2188"/>
              <a:ext cx="0" cy="31"/>
            </a:xfrm>
            <a:custGeom>
              <a:avLst/>
              <a:gdLst>
                <a:gd name="T0" fmla="*/ 0 h 8"/>
                <a:gd name="T1" fmla="*/ 8 h 8"/>
                <a:gd name="T2" fmla="*/ 6 h 8"/>
                <a:gd name="T3" fmla="*/ 0 h 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8">
                  <a:moveTo>
                    <a:pt x="0" y="0"/>
                  </a:moveTo>
                  <a:lnTo>
                    <a:pt x="0" y="8"/>
                  </a:lnTo>
                  <a:cubicBezTo>
                    <a:pt x="0" y="7"/>
                    <a:pt x="0" y="7"/>
                    <a:pt x="0" y="6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490"/>
            <p:cNvSpPr>
              <a:spLocks/>
            </p:cNvSpPr>
            <p:nvPr/>
          </p:nvSpPr>
          <p:spPr bwMode="auto">
            <a:xfrm>
              <a:off x="5122" y="2211"/>
              <a:ext cx="4" cy="44"/>
            </a:xfrm>
            <a:custGeom>
              <a:avLst/>
              <a:gdLst>
                <a:gd name="T0" fmla="*/ 0 w 1"/>
                <a:gd name="T1" fmla="*/ 8 h 11"/>
                <a:gd name="T2" fmla="*/ 1 w 1"/>
                <a:gd name="T3" fmla="*/ 11 h 11"/>
                <a:gd name="T4" fmla="*/ 1 w 1"/>
                <a:gd name="T5" fmla="*/ 2 h 11"/>
                <a:gd name="T6" fmla="*/ 1 w 1"/>
                <a:gd name="T7" fmla="*/ 0 h 11"/>
                <a:gd name="T8" fmla="*/ 0 w 1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1" y="8"/>
                    <a:pt x="1" y="5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3"/>
                    <a:pt x="1" y="5"/>
                    <a:pt x="0" y="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491"/>
            <p:cNvSpPr>
              <a:spLocks/>
            </p:cNvSpPr>
            <p:nvPr/>
          </p:nvSpPr>
          <p:spPr bwMode="auto">
            <a:xfrm>
              <a:off x="2478" y="2211"/>
              <a:ext cx="0" cy="44"/>
            </a:xfrm>
            <a:custGeom>
              <a:avLst/>
              <a:gdLst>
                <a:gd name="T0" fmla="*/ 0 h 11"/>
                <a:gd name="T1" fmla="*/ 2 h 11"/>
                <a:gd name="T2" fmla="*/ 11 h 11"/>
                <a:gd name="T3" fmla="*/ 8 h 11"/>
                <a:gd name="T4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5"/>
                    <a:pt x="0" y="8"/>
                    <a:pt x="0" y="11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5"/>
                    <a:pt x="0" y="3"/>
                    <a:pt x="0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8" name="Graphic 57" descr="Chat RTL">
            <a:extLst>
              <a:ext uri="{FF2B5EF4-FFF2-40B4-BE49-F238E27FC236}">
                <a16:creationId xmlns:a16="http://schemas.microsoft.com/office/drawing/2014/main" id="{F7BAF3BE-CF02-4295-851F-30A55D9A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0281" y="2186624"/>
            <a:ext cx="516155" cy="516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3C76C6-7704-4F8A-9F92-B4B4DE666D1B}"/>
              </a:ext>
            </a:extLst>
          </p:cNvPr>
          <p:cNvSpPr/>
          <p:nvPr/>
        </p:nvSpPr>
        <p:spPr>
          <a:xfrm>
            <a:off x="543959" y="2771731"/>
            <a:ext cx="19309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GET IN TOUCH</a:t>
            </a:r>
          </a:p>
          <a:p>
            <a:pPr lvl="0" algn="ctr">
              <a:defRPr/>
            </a:pPr>
            <a:r>
              <a:rPr lang="en-GB" sz="1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Speak to your Account Manager to make sure you are applying for the best incentive for your needs and to check that you meet the requirements.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E28A3CC-4321-4F17-B169-CEE67A79DA7F}"/>
              </a:ext>
            </a:extLst>
          </p:cNvPr>
          <p:cNvSpPr txBox="1"/>
          <p:nvPr/>
        </p:nvSpPr>
        <p:spPr>
          <a:xfrm>
            <a:off x="2461277" y="3994485"/>
            <a:ext cx="17829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400" b="1" dirty="0"/>
              <a:t>APPLY ONLINE</a:t>
            </a:r>
          </a:p>
          <a:p>
            <a:pPr lvl="0" algn="ctr">
              <a:defRPr/>
            </a:pPr>
            <a:r>
              <a:rPr lang="en-GB" sz="1400" dirty="0"/>
              <a:t>Use the link to the online application.  Your application can also be completed by an agent.</a:t>
            </a:r>
          </a:p>
        </p:txBody>
      </p:sp>
      <p:pic>
        <p:nvPicPr>
          <p:cNvPr id="60" name="Graphic 59" descr="Internet">
            <a:extLst>
              <a:ext uri="{FF2B5EF4-FFF2-40B4-BE49-F238E27FC236}">
                <a16:creationId xmlns:a16="http://schemas.microsoft.com/office/drawing/2014/main" id="{D57C94B7-CB27-4EE6-A983-BDB9CEFEE2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5097" y="5413812"/>
            <a:ext cx="516155" cy="516155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C542342-D167-456C-99F8-02C7F5AED8A4}"/>
              </a:ext>
            </a:extLst>
          </p:cNvPr>
          <p:cNvSpPr txBox="1"/>
          <p:nvPr/>
        </p:nvSpPr>
        <p:spPr>
          <a:xfrm>
            <a:off x="4227469" y="2885453"/>
            <a:ext cx="20037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WE’LL GET IN TOUCH</a:t>
            </a:r>
          </a:p>
          <a:p>
            <a:pPr algn="ctr">
              <a:defRPr/>
            </a:pPr>
            <a:r>
              <a:rPr lang="en-GB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discuss your application and check all the detail with you.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F831B4F-F710-438A-ACC4-EE50252F4A0D}"/>
              </a:ext>
            </a:extLst>
          </p:cNvPr>
          <p:cNvSpPr txBox="1"/>
          <p:nvPr/>
        </p:nvSpPr>
        <p:spPr>
          <a:xfrm>
            <a:off x="6098662" y="4534324"/>
            <a:ext cx="19927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POST YOUR MAILINGS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Start posting your volume.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48C0B9-583F-4FE7-9927-5A9CB38EBFCE}"/>
              </a:ext>
            </a:extLst>
          </p:cNvPr>
          <p:cNvSpPr txBox="1"/>
          <p:nvPr/>
        </p:nvSpPr>
        <p:spPr>
          <a:xfrm>
            <a:off x="9814795" y="3612037"/>
            <a:ext cx="197534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REDEEM YOUR </a:t>
            </a:r>
          </a:p>
          <a:p>
            <a:pPr algn="ctr">
              <a:defRPr/>
            </a:pPr>
            <a:r>
              <a:rPr lang="en-GB" sz="1400" b="1" dirty="0"/>
              <a:t>CREDIT</a:t>
            </a:r>
          </a:p>
          <a:p>
            <a:pPr algn="ctr"/>
            <a:r>
              <a:rPr lang="en-GB" sz="1400" dirty="0"/>
              <a:t>Receive your credit as a voucher or have it paid into a Royal Mail postage account. Credit vouchers are valid for 12 months.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E12C007-524B-4D62-875F-4E878A833B6E}"/>
              </a:ext>
            </a:extLst>
          </p:cNvPr>
          <p:cNvSpPr txBox="1"/>
          <p:nvPr/>
        </p:nvSpPr>
        <p:spPr>
          <a:xfrm>
            <a:off x="7989307" y="2832618"/>
            <a:ext cx="19230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400" b="1" dirty="0"/>
              <a:t>VOLUME NOTIFICATION</a:t>
            </a:r>
            <a:endParaRPr lang="en-GB" sz="1400" dirty="0"/>
          </a:p>
          <a:p>
            <a:pPr algn="ctr">
              <a:defRPr/>
            </a:pP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When you have completed your activity you will need to apply to Royal Mail for your credit.</a:t>
            </a:r>
          </a:p>
        </p:txBody>
      </p:sp>
      <p:sp>
        <p:nvSpPr>
          <p:cNvPr id="65" name="Block Arc 64">
            <a:extLst>
              <a:ext uri="{FF2B5EF4-FFF2-40B4-BE49-F238E27FC236}">
                <a16:creationId xmlns:a16="http://schemas.microsoft.com/office/drawing/2014/main" id="{47250E8A-DFBF-4799-B45D-F7981BA35235}"/>
              </a:ext>
            </a:extLst>
          </p:cNvPr>
          <p:cNvSpPr>
            <a:spLocks noChangeAspect="1"/>
          </p:cNvSpPr>
          <p:nvPr/>
        </p:nvSpPr>
        <p:spPr>
          <a:xfrm flipV="1">
            <a:off x="9694062" y="3515685"/>
            <a:ext cx="2207250" cy="2207251"/>
          </a:xfrm>
          <a:prstGeom prst="blockArc">
            <a:avLst>
              <a:gd name="adj1" fmla="val 9000000"/>
              <a:gd name="adj2" fmla="val 1800000"/>
              <a:gd name="adj3" fmla="val 3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6" name="Graphic 65" descr="Envelope">
            <a:extLst>
              <a:ext uri="{FF2B5EF4-FFF2-40B4-BE49-F238E27FC236}">
                <a16:creationId xmlns:a16="http://schemas.microsoft.com/office/drawing/2014/main" id="{7D3C5CDC-134E-45C2-9CA3-98E5085418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91475" y="5412396"/>
            <a:ext cx="469232" cy="469232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13C6EC6-DAC1-48BD-808A-DE350BC8D7F2}"/>
              </a:ext>
            </a:extLst>
          </p:cNvPr>
          <p:cNvSpPr>
            <a:spLocks noChangeAspect="1"/>
          </p:cNvSpPr>
          <p:nvPr/>
        </p:nvSpPr>
        <p:spPr>
          <a:xfrm>
            <a:off x="10543140" y="5362902"/>
            <a:ext cx="624548" cy="6245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9" name="Plu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5981FD6-2A17-4EED-AE70-67147C51AE8A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26087" y="2304543"/>
            <a:ext cx="406708" cy="407907"/>
            <a:chOff x="50" y="50"/>
            <a:chExt cx="339" cy="340"/>
          </a:xfrm>
          <a:solidFill>
            <a:schemeClr val="bg1"/>
          </a:solidFill>
        </p:grpSpPr>
        <p:sp>
          <p:nvSpPr>
            <p:cNvPr id="70" name="Plus">
              <a:extLst>
                <a:ext uri="{FF2B5EF4-FFF2-40B4-BE49-F238E27FC236}">
                  <a16:creationId xmlns:a16="http://schemas.microsoft.com/office/drawing/2014/main" id="{4096E986-0D81-4E3F-B80C-1F24D44CF32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35" y="135"/>
              <a:ext cx="169" cy="170"/>
            </a:xfrm>
            <a:custGeom>
              <a:avLst/>
              <a:gdLst>
                <a:gd name="T0" fmla="*/ 50 w 100"/>
                <a:gd name="T1" fmla="*/ 100 h 100"/>
                <a:gd name="T2" fmla="*/ 63 w 100"/>
                <a:gd name="T3" fmla="*/ 88 h 100"/>
                <a:gd name="T4" fmla="*/ 63 w 100"/>
                <a:gd name="T5" fmla="*/ 63 h 100"/>
                <a:gd name="T6" fmla="*/ 88 w 100"/>
                <a:gd name="T7" fmla="*/ 63 h 100"/>
                <a:gd name="T8" fmla="*/ 100 w 100"/>
                <a:gd name="T9" fmla="*/ 50 h 100"/>
                <a:gd name="T10" fmla="*/ 88 w 100"/>
                <a:gd name="T11" fmla="*/ 38 h 100"/>
                <a:gd name="T12" fmla="*/ 63 w 100"/>
                <a:gd name="T13" fmla="*/ 38 h 100"/>
                <a:gd name="T14" fmla="*/ 63 w 100"/>
                <a:gd name="T15" fmla="*/ 13 h 100"/>
                <a:gd name="T16" fmla="*/ 50 w 100"/>
                <a:gd name="T17" fmla="*/ 0 h 100"/>
                <a:gd name="T18" fmla="*/ 38 w 100"/>
                <a:gd name="T19" fmla="*/ 13 h 100"/>
                <a:gd name="T20" fmla="*/ 38 w 100"/>
                <a:gd name="T21" fmla="*/ 38 h 100"/>
                <a:gd name="T22" fmla="*/ 13 w 100"/>
                <a:gd name="T23" fmla="*/ 38 h 100"/>
                <a:gd name="T24" fmla="*/ 0 w 100"/>
                <a:gd name="T25" fmla="*/ 50 h 100"/>
                <a:gd name="T26" fmla="*/ 13 w 100"/>
                <a:gd name="T27" fmla="*/ 63 h 100"/>
                <a:gd name="T28" fmla="*/ 38 w 100"/>
                <a:gd name="T29" fmla="*/ 63 h 100"/>
                <a:gd name="T30" fmla="*/ 38 w 100"/>
                <a:gd name="T31" fmla="*/ 88 h 100"/>
                <a:gd name="T32" fmla="*/ 50 w 100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0" y="100"/>
                  </a:moveTo>
                  <a:cubicBezTo>
                    <a:pt x="57" y="100"/>
                    <a:pt x="63" y="94"/>
                    <a:pt x="63" y="88"/>
                  </a:cubicBezTo>
                  <a:lnTo>
                    <a:pt x="63" y="63"/>
                  </a:lnTo>
                  <a:lnTo>
                    <a:pt x="88" y="63"/>
                  </a:lnTo>
                  <a:cubicBezTo>
                    <a:pt x="94" y="63"/>
                    <a:pt x="100" y="57"/>
                    <a:pt x="100" y="50"/>
                  </a:cubicBezTo>
                  <a:cubicBezTo>
                    <a:pt x="100" y="43"/>
                    <a:pt x="94" y="38"/>
                    <a:pt x="88" y="38"/>
                  </a:cubicBezTo>
                  <a:lnTo>
                    <a:pt x="63" y="38"/>
                  </a:lnTo>
                  <a:lnTo>
                    <a:pt x="63" y="13"/>
                  </a:lnTo>
                  <a:cubicBezTo>
                    <a:pt x="63" y="6"/>
                    <a:pt x="57" y="0"/>
                    <a:pt x="50" y="0"/>
                  </a:cubicBezTo>
                  <a:cubicBezTo>
                    <a:pt x="43" y="0"/>
                    <a:pt x="38" y="6"/>
                    <a:pt x="38" y="13"/>
                  </a:cubicBezTo>
                  <a:lnTo>
                    <a:pt x="38" y="38"/>
                  </a:lnTo>
                  <a:lnTo>
                    <a:pt x="13" y="38"/>
                  </a:lnTo>
                  <a:cubicBezTo>
                    <a:pt x="6" y="38"/>
                    <a:pt x="0" y="43"/>
                    <a:pt x="0" y="50"/>
                  </a:cubicBezTo>
                  <a:cubicBezTo>
                    <a:pt x="0" y="57"/>
                    <a:pt x="6" y="63"/>
                    <a:pt x="13" y="63"/>
                  </a:cubicBezTo>
                  <a:lnTo>
                    <a:pt x="38" y="63"/>
                  </a:lnTo>
                  <a:lnTo>
                    <a:pt x="38" y="88"/>
                  </a:lnTo>
                  <a:cubicBezTo>
                    <a:pt x="38" y="94"/>
                    <a:pt x="43" y="100"/>
                    <a:pt x="50" y="10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Plus">
              <a:extLst>
                <a:ext uri="{FF2B5EF4-FFF2-40B4-BE49-F238E27FC236}">
                  <a16:creationId xmlns:a16="http://schemas.microsoft.com/office/drawing/2014/main" id="{C6551882-1F73-4723-AE22-BEC175ACB6D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" y="50"/>
              <a:ext cx="339" cy="340"/>
            </a:xfrm>
            <a:custGeom>
              <a:avLst/>
              <a:gdLst>
                <a:gd name="T0" fmla="*/ 100 w 200"/>
                <a:gd name="T1" fmla="*/ 0 h 200"/>
                <a:gd name="T2" fmla="*/ 0 w 200"/>
                <a:gd name="T3" fmla="*/ 100 h 200"/>
                <a:gd name="T4" fmla="*/ 100 w 200"/>
                <a:gd name="T5" fmla="*/ 200 h 200"/>
                <a:gd name="T6" fmla="*/ 151 w 200"/>
                <a:gd name="T7" fmla="*/ 186 h 200"/>
                <a:gd name="T8" fmla="*/ 156 w 200"/>
                <a:gd name="T9" fmla="*/ 169 h 200"/>
                <a:gd name="T10" fmla="*/ 139 w 200"/>
                <a:gd name="T11" fmla="*/ 164 h 200"/>
                <a:gd name="T12" fmla="*/ 100 w 200"/>
                <a:gd name="T13" fmla="*/ 175 h 200"/>
                <a:gd name="T14" fmla="*/ 25 w 200"/>
                <a:gd name="T15" fmla="*/ 100 h 200"/>
                <a:gd name="T16" fmla="*/ 100 w 200"/>
                <a:gd name="T17" fmla="*/ 25 h 200"/>
                <a:gd name="T18" fmla="*/ 175 w 200"/>
                <a:gd name="T19" fmla="*/ 100 h 200"/>
                <a:gd name="T20" fmla="*/ 164 w 200"/>
                <a:gd name="T21" fmla="*/ 139 h 200"/>
                <a:gd name="T22" fmla="*/ 169 w 200"/>
                <a:gd name="T23" fmla="*/ 156 h 200"/>
                <a:gd name="T24" fmla="*/ 186 w 200"/>
                <a:gd name="T25" fmla="*/ 151 h 200"/>
                <a:gd name="T26" fmla="*/ 200 w 200"/>
                <a:gd name="T27" fmla="*/ 100 h 200"/>
                <a:gd name="T28" fmla="*/ 100 w 200"/>
                <a:gd name="T2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18" y="200"/>
                    <a:pt x="136" y="195"/>
                    <a:pt x="151" y="186"/>
                  </a:cubicBezTo>
                  <a:cubicBezTo>
                    <a:pt x="157" y="182"/>
                    <a:pt x="159" y="174"/>
                    <a:pt x="156" y="169"/>
                  </a:cubicBezTo>
                  <a:cubicBezTo>
                    <a:pt x="152" y="163"/>
                    <a:pt x="144" y="161"/>
                    <a:pt x="139" y="164"/>
                  </a:cubicBezTo>
                  <a:cubicBezTo>
                    <a:pt x="127" y="171"/>
                    <a:pt x="114" y="175"/>
                    <a:pt x="100" y="175"/>
                  </a:cubicBezTo>
                  <a:cubicBezTo>
                    <a:pt x="59" y="175"/>
                    <a:pt x="25" y="141"/>
                    <a:pt x="25" y="100"/>
                  </a:cubicBezTo>
                  <a:cubicBezTo>
                    <a:pt x="25" y="59"/>
                    <a:pt x="59" y="25"/>
                    <a:pt x="100" y="25"/>
                  </a:cubicBezTo>
                  <a:cubicBezTo>
                    <a:pt x="141" y="25"/>
                    <a:pt x="175" y="59"/>
                    <a:pt x="175" y="100"/>
                  </a:cubicBezTo>
                  <a:cubicBezTo>
                    <a:pt x="175" y="114"/>
                    <a:pt x="171" y="127"/>
                    <a:pt x="164" y="139"/>
                  </a:cubicBezTo>
                  <a:cubicBezTo>
                    <a:pt x="161" y="144"/>
                    <a:pt x="163" y="152"/>
                    <a:pt x="169" y="156"/>
                  </a:cubicBezTo>
                  <a:cubicBezTo>
                    <a:pt x="174" y="159"/>
                    <a:pt x="182" y="157"/>
                    <a:pt x="186" y="151"/>
                  </a:cubicBezTo>
                  <a:cubicBezTo>
                    <a:pt x="195" y="136"/>
                    <a:pt x="200" y="118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ccounting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CB6EF9E-6CAD-4652-9DC2-97A60F1AB2A1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10647090" y="5477695"/>
            <a:ext cx="482002" cy="407907"/>
            <a:chOff x="2687638" y="138112"/>
            <a:chExt cx="981075" cy="830263"/>
          </a:xfrm>
          <a:solidFill>
            <a:schemeClr val="tx1"/>
          </a:solidFill>
        </p:grpSpPr>
        <p:sp>
          <p:nvSpPr>
            <p:cNvPr id="73" name="Freeform 105">
              <a:extLst>
                <a:ext uri="{FF2B5EF4-FFF2-40B4-BE49-F238E27FC236}">
                  <a16:creationId xmlns:a16="http://schemas.microsoft.com/office/drawing/2014/main" id="{DB3EDAC8-13CF-44E5-90E4-F86A60EB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138112"/>
              <a:ext cx="968375" cy="514350"/>
            </a:xfrm>
            <a:custGeom>
              <a:avLst/>
              <a:gdLst>
                <a:gd name="T0" fmla="*/ 1260 w 1272"/>
                <a:gd name="T1" fmla="*/ 388 h 675"/>
                <a:gd name="T2" fmla="*/ 595 w 1272"/>
                <a:gd name="T3" fmla="*/ 4 h 675"/>
                <a:gd name="T4" fmla="*/ 570 w 1272"/>
                <a:gd name="T5" fmla="*/ 4 h 675"/>
                <a:gd name="T6" fmla="*/ 13 w 1272"/>
                <a:gd name="T7" fmla="*/ 328 h 675"/>
                <a:gd name="T8" fmla="*/ 0 w 1272"/>
                <a:gd name="T9" fmla="*/ 350 h 675"/>
                <a:gd name="T10" fmla="*/ 13 w 1272"/>
                <a:gd name="T11" fmla="*/ 371 h 675"/>
                <a:gd name="T12" fmla="*/ 234 w 1272"/>
                <a:gd name="T13" fmla="*/ 499 h 675"/>
                <a:gd name="T14" fmla="*/ 284 w 1272"/>
                <a:gd name="T15" fmla="*/ 470 h 675"/>
                <a:gd name="T16" fmla="*/ 75 w 1272"/>
                <a:gd name="T17" fmla="*/ 350 h 675"/>
                <a:gd name="T18" fmla="*/ 583 w 1272"/>
                <a:gd name="T19" fmla="*/ 55 h 675"/>
                <a:gd name="T20" fmla="*/ 1197 w 1272"/>
                <a:gd name="T21" fmla="*/ 409 h 675"/>
                <a:gd name="T22" fmla="*/ 791 w 1272"/>
                <a:gd name="T23" fmla="*/ 646 h 675"/>
                <a:gd name="T24" fmla="*/ 841 w 1272"/>
                <a:gd name="T25" fmla="*/ 675 h 675"/>
                <a:gd name="T26" fmla="*/ 1260 w 1272"/>
                <a:gd name="T27" fmla="*/ 431 h 675"/>
                <a:gd name="T28" fmla="*/ 1272 w 1272"/>
                <a:gd name="T29" fmla="*/ 409 h 675"/>
                <a:gd name="T30" fmla="*/ 1260 w 1272"/>
                <a:gd name="T31" fmla="*/ 388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2" h="675">
                  <a:moveTo>
                    <a:pt x="1260" y="388"/>
                  </a:moveTo>
                  <a:lnTo>
                    <a:pt x="595" y="4"/>
                  </a:lnTo>
                  <a:cubicBezTo>
                    <a:pt x="588" y="0"/>
                    <a:pt x="578" y="0"/>
                    <a:pt x="570" y="4"/>
                  </a:cubicBezTo>
                  <a:lnTo>
                    <a:pt x="13" y="328"/>
                  </a:lnTo>
                  <a:cubicBezTo>
                    <a:pt x="5" y="333"/>
                    <a:pt x="0" y="341"/>
                    <a:pt x="0" y="350"/>
                  </a:cubicBezTo>
                  <a:cubicBezTo>
                    <a:pt x="0" y="359"/>
                    <a:pt x="5" y="367"/>
                    <a:pt x="13" y="371"/>
                  </a:cubicBezTo>
                  <a:lnTo>
                    <a:pt x="234" y="499"/>
                  </a:lnTo>
                  <a:lnTo>
                    <a:pt x="284" y="470"/>
                  </a:lnTo>
                  <a:lnTo>
                    <a:pt x="75" y="350"/>
                  </a:lnTo>
                  <a:lnTo>
                    <a:pt x="583" y="55"/>
                  </a:lnTo>
                  <a:lnTo>
                    <a:pt x="1197" y="409"/>
                  </a:lnTo>
                  <a:lnTo>
                    <a:pt x="791" y="646"/>
                  </a:lnTo>
                  <a:lnTo>
                    <a:pt x="841" y="675"/>
                  </a:lnTo>
                  <a:lnTo>
                    <a:pt x="1260" y="431"/>
                  </a:lnTo>
                  <a:cubicBezTo>
                    <a:pt x="1268" y="427"/>
                    <a:pt x="1272" y="418"/>
                    <a:pt x="1272" y="409"/>
                  </a:cubicBezTo>
                  <a:cubicBezTo>
                    <a:pt x="1272" y="400"/>
                    <a:pt x="1267" y="392"/>
                    <a:pt x="1260" y="38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06">
              <a:extLst>
                <a:ext uri="{FF2B5EF4-FFF2-40B4-BE49-F238E27FC236}">
                  <a16:creationId xmlns:a16="http://schemas.microsoft.com/office/drawing/2014/main" id="{56D857F4-C8E9-4869-94CC-818C1E2A1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1651" y="296862"/>
              <a:ext cx="296863" cy="111125"/>
            </a:xfrm>
            <a:custGeom>
              <a:avLst/>
              <a:gdLst>
                <a:gd name="T0" fmla="*/ 388 w 388"/>
                <a:gd name="T1" fmla="*/ 45 h 146"/>
                <a:gd name="T2" fmla="*/ 186 w 388"/>
                <a:gd name="T3" fmla="*/ 0 h 146"/>
                <a:gd name="T4" fmla="*/ 0 w 388"/>
                <a:gd name="T5" fmla="*/ 37 h 146"/>
                <a:gd name="T6" fmla="*/ 188 w 388"/>
                <a:gd name="T7" fmla="*/ 146 h 146"/>
                <a:gd name="T8" fmla="*/ 388 w 388"/>
                <a:gd name="T9" fmla="*/ 4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146">
                  <a:moveTo>
                    <a:pt x="388" y="45"/>
                  </a:moveTo>
                  <a:cubicBezTo>
                    <a:pt x="333" y="16"/>
                    <a:pt x="262" y="0"/>
                    <a:pt x="186" y="0"/>
                  </a:cubicBezTo>
                  <a:cubicBezTo>
                    <a:pt x="118" y="0"/>
                    <a:pt x="52" y="13"/>
                    <a:pt x="0" y="37"/>
                  </a:cubicBezTo>
                  <a:lnTo>
                    <a:pt x="188" y="146"/>
                  </a:lnTo>
                  <a:lnTo>
                    <a:pt x="388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07">
              <a:extLst>
                <a:ext uri="{FF2B5EF4-FFF2-40B4-BE49-F238E27FC236}">
                  <a16:creationId xmlns:a16="http://schemas.microsoft.com/office/drawing/2014/main" id="{E82AB3B2-F25C-4D27-AA05-285E7431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350837"/>
              <a:ext cx="204788" cy="196850"/>
            </a:xfrm>
            <a:custGeom>
              <a:avLst/>
              <a:gdLst>
                <a:gd name="T0" fmla="*/ 81 w 267"/>
                <a:gd name="T1" fmla="*/ 257 h 257"/>
                <a:gd name="T2" fmla="*/ 163 w 267"/>
                <a:gd name="T3" fmla="*/ 227 h 257"/>
                <a:gd name="T4" fmla="*/ 264 w 267"/>
                <a:gd name="T5" fmla="*/ 109 h 257"/>
                <a:gd name="T6" fmla="*/ 209 w 267"/>
                <a:gd name="T7" fmla="*/ 0 h 257"/>
                <a:gd name="T8" fmla="*/ 0 w 267"/>
                <a:gd name="T9" fmla="*/ 105 h 257"/>
                <a:gd name="T10" fmla="*/ 81 w 267"/>
                <a:gd name="T11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7" h="257">
                  <a:moveTo>
                    <a:pt x="81" y="257"/>
                  </a:moveTo>
                  <a:cubicBezTo>
                    <a:pt x="111" y="250"/>
                    <a:pt x="138" y="240"/>
                    <a:pt x="163" y="227"/>
                  </a:cubicBezTo>
                  <a:cubicBezTo>
                    <a:pt x="223" y="197"/>
                    <a:pt x="259" y="155"/>
                    <a:pt x="264" y="109"/>
                  </a:cubicBezTo>
                  <a:cubicBezTo>
                    <a:pt x="267" y="70"/>
                    <a:pt x="248" y="32"/>
                    <a:pt x="209" y="0"/>
                  </a:cubicBezTo>
                  <a:lnTo>
                    <a:pt x="0" y="105"/>
                  </a:lnTo>
                  <a:lnTo>
                    <a:pt x="81" y="2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08">
              <a:extLst>
                <a:ext uri="{FF2B5EF4-FFF2-40B4-BE49-F238E27FC236}">
                  <a16:creationId xmlns:a16="http://schemas.microsoft.com/office/drawing/2014/main" id="{E4877E6C-275A-49DA-BBAB-A5E9F2960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226" y="344487"/>
              <a:ext cx="285750" cy="212725"/>
            </a:xfrm>
            <a:custGeom>
              <a:avLst/>
              <a:gdLst>
                <a:gd name="T0" fmla="*/ 317 w 375"/>
                <a:gd name="T1" fmla="*/ 279 h 279"/>
                <a:gd name="T2" fmla="*/ 375 w 375"/>
                <a:gd name="T3" fmla="*/ 275 h 279"/>
                <a:gd name="T4" fmla="*/ 291 w 375"/>
                <a:gd name="T5" fmla="*/ 118 h 279"/>
                <a:gd name="T6" fmla="*/ 85 w 375"/>
                <a:gd name="T7" fmla="*/ 0 h 279"/>
                <a:gd name="T8" fmla="*/ 32 w 375"/>
                <a:gd name="T9" fmla="*/ 159 h 279"/>
                <a:gd name="T10" fmla="*/ 154 w 375"/>
                <a:gd name="T11" fmla="*/ 155 h 279"/>
                <a:gd name="T12" fmla="*/ 304 w 375"/>
                <a:gd name="T13" fmla="*/ 277 h 279"/>
                <a:gd name="T14" fmla="*/ 317 w 375"/>
                <a:gd name="T1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79">
                  <a:moveTo>
                    <a:pt x="317" y="279"/>
                  </a:moveTo>
                  <a:cubicBezTo>
                    <a:pt x="336" y="279"/>
                    <a:pt x="356" y="278"/>
                    <a:pt x="375" y="275"/>
                  </a:cubicBezTo>
                  <a:lnTo>
                    <a:pt x="291" y="118"/>
                  </a:lnTo>
                  <a:lnTo>
                    <a:pt x="85" y="0"/>
                  </a:lnTo>
                  <a:cubicBezTo>
                    <a:pt x="21" y="44"/>
                    <a:pt x="0" y="101"/>
                    <a:pt x="32" y="159"/>
                  </a:cubicBezTo>
                  <a:cubicBezTo>
                    <a:pt x="72" y="133"/>
                    <a:pt x="119" y="133"/>
                    <a:pt x="154" y="155"/>
                  </a:cubicBezTo>
                  <a:lnTo>
                    <a:pt x="304" y="277"/>
                  </a:lnTo>
                  <a:cubicBezTo>
                    <a:pt x="304" y="277"/>
                    <a:pt x="307" y="279"/>
                    <a:pt x="317" y="27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 109">
              <a:extLst>
                <a:ext uri="{FF2B5EF4-FFF2-40B4-BE49-F238E27FC236}">
                  <a16:creationId xmlns:a16="http://schemas.microsoft.com/office/drawing/2014/main" id="{8A6321BE-888D-4ABF-B269-C7C4F834BD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638" y="484187"/>
              <a:ext cx="684213" cy="484188"/>
            </a:xfrm>
            <a:custGeom>
              <a:avLst/>
              <a:gdLst>
                <a:gd name="T0" fmla="*/ 848 w 898"/>
                <a:gd name="T1" fmla="*/ 363 h 635"/>
                <a:gd name="T2" fmla="*/ 472 w 898"/>
                <a:gd name="T3" fmla="*/ 580 h 635"/>
                <a:gd name="T4" fmla="*/ 466 w 898"/>
                <a:gd name="T5" fmla="*/ 581 h 635"/>
                <a:gd name="T6" fmla="*/ 459 w 898"/>
                <a:gd name="T7" fmla="*/ 580 h 635"/>
                <a:gd name="T8" fmla="*/ 178 w 898"/>
                <a:gd name="T9" fmla="*/ 417 h 635"/>
                <a:gd name="T10" fmla="*/ 50 w 898"/>
                <a:gd name="T11" fmla="*/ 308 h 635"/>
                <a:gd name="T12" fmla="*/ 50 w 898"/>
                <a:gd name="T13" fmla="*/ 275 h 635"/>
                <a:gd name="T14" fmla="*/ 426 w 898"/>
                <a:gd name="T15" fmla="*/ 58 h 635"/>
                <a:gd name="T16" fmla="*/ 433 w 898"/>
                <a:gd name="T17" fmla="*/ 56 h 635"/>
                <a:gd name="T18" fmla="*/ 438 w 898"/>
                <a:gd name="T19" fmla="*/ 57 h 635"/>
                <a:gd name="T20" fmla="*/ 579 w 898"/>
                <a:gd name="T21" fmla="*/ 174 h 635"/>
                <a:gd name="T22" fmla="*/ 848 w 898"/>
                <a:gd name="T23" fmla="*/ 330 h 635"/>
                <a:gd name="T24" fmla="*/ 848 w 898"/>
                <a:gd name="T25" fmla="*/ 363 h 635"/>
                <a:gd name="T26" fmla="*/ 497 w 898"/>
                <a:gd name="T27" fmla="*/ 623 h 635"/>
                <a:gd name="T28" fmla="*/ 873 w 898"/>
                <a:gd name="T29" fmla="*/ 406 h 635"/>
                <a:gd name="T30" fmla="*/ 898 w 898"/>
                <a:gd name="T31" fmla="*/ 363 h 635"/>
                <a:gd name="T32" fmla="*/ 898 w 898"/>
                <a:gd name="T33" fmla="*/ 330 h 635"/>
                <a:gd name="T34" fmla="*/ 873 w 898"/>
                <a:gd name="T35" fmla="*/ 287 h 635"/>
                <a:gd name="T36" fmla="*/ 608 w 898"/>
                <a:gd name="T37" fmla="*/ 133 h 635"/>
                <a:gd name="T38" fmla="*/ 470 w 898"/>
                <a:gd name="T39" fmla="*/ 19 h 635"/>
                <a:gd name="T40" fmla="*/ 401 w 898"/>
                <a:gd name="T41" fmla="*/ 14 h 635"/>
                <a:gd name="T42" fmla="*/ 25 w 898"/>
                <a:gd name="T43" fmla="*/ 231 h 635"/>
                <a:gd name="T44" fmla="*/ 0 w 898"/>
                <a:gd name="T45" fmla="*/ 274 h 635"/>
                <a:gd name="T46" fmla="*/ 0 w 898"/>
                <a:gd name="T47" fmla="*/ 307 h 635"/>
                <a:gd name="T48" fmla="*/ 18 w 898"/>
                <a:gd name="T49" fmla="*/ 346 h 635"/>
                <a:gd name="T50" fmla="*/ 146 w 898"/>
                <a:gd name="T51" fmla="*/ 455 h 635"/>
                <a:gd name="T52" fmla="*/ 153 w 898"/>
                <a:gd name="T53" fmla="*/ 460 h 635"/>
                <a:gd name="T54" fmla="*/ 434 w 898"/>
                <a:gd name="T55" fmla="*/ 623 h 635"/>
                <a:gd name="T56" fmla="*/ 497 w 898"/>
                <a:gd name="T57" fmla="*/ 623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98" h="635">
                  <a:moveTo>
                    <a:pt x="848" y="363"/>
                  </a:moveTo>
                  <a:lnTo>
                    <a:pt x="472" y="580"/>
                  </a:lnTo>
                  <a:cubicBezTo>
                    <a:pt x="470" y="581"/>
                    <a:pt x="468" y="581"/>
                    <a:pt x="466" y="581"/>
                  </a:cubicBezTo>
                  <a:cubicBezTo>
                    <a:pt x="464" y="581"/>
                    <a:pt x="461" y="581"/>
                    <a:pt x="459" y="580"/>
                  </a:cubicBezTo>
                  <a:lnTo>
                    <a:pt x="178" y="417"/>
                  </a:lnTo>
                  <a:lnTo>
                    <a:pt x="50" y="308"/>
                  </a:lnTo>
                  <a:lnTo>
                    <a:pt x="50" y="275"/>
                  </a:lnTo>
                  <a:lnTo>
                    <a:pt x="426" y="58"/>
                  </a:lnTo>
                  <a:cubicBezTo>
                    <a:pt x="427" y="57"/>
                    <a:pt x="430" y="56"/>
                    <a:pt x="433" y="56"/>
                  </a:cubicBezTo>
                  <a:cubicBezTo>
                    <a:pt x="435" y="56"/>
                    <a:pt x="437" y="56"/>
                    <a:pt x="438" y="57"/>
                  </a:cubicBezTo>
                  <a:lnTo>
                    <a:pt x="579" y="174"/>
                  </a:lnTo>
                  <a:lnTo>
                    <a:pt x="848" y="330"/>
                  </a:lnTo>
                  <a:lnTo>
                    <a:pt x="848" y="363"/>
                  </a:lnTo>
                  <a:close/>
                  <a:moveTo>
                    <a:pt x="497" y="623"/>
                  </a:moveTo>
                  <a:lnTo>
                    <a:pt x="873" y="406"/>
                  </a:lnTo>
                  <a:cubicBezTo>
                    <a:pt x="889" y="397"/>
                    <a:pt x="898" y="380"/>
                    <a:pt x="898" y="363"/>
                  </a:cubicBezTo>
                  <a:lnTo>
                    <a:pt x="898" y="330"/>
                  </a:lnTo>
                  <a:cubicBezTo>
                    <a:pt x="898" y="312"/>
                    <a:pt x="888" y="296"/>
                    <a:pt x="873" y="287"/>
                  </a:cubicBezTo>
                  <a:lnTo>
                    <a:pt x="608" y="133"/>
                  </a:lnTo>
                  <a:lnTo>
                    <a:pt x="470" y="19"/>
                  </a:lnTo>
                  <a:cubicBezTo>
                    <a:pt x="453" y="5"/>
                    <a:pt x="431" y="0"/>
                    <a:pt x="401" y="14"/>
                  </a:cubicBezTo>
                  <a:lnTo>
                    <a:pt x="25" y="231"/>
                  </a:lnTo>
                  <a:cubicBezTo>
                    <a:pt x="10" y="240"/>
                    <a:pt x="0" y="257"/>
                    <a:pt x="0" y="274"/>
                  </a:cubicBezTo>
                  <a:lnTo>
                    <a:pt x="0" y="307"/>
                  </a:lnTo>
                  <a:cubicBezTo>
                    <a:pt x="0" y="322"/>
                    <a:pt x="7" y="336"/>
                    <a:pt x="18" y="346"/>
                  </a:cubicBezTo>
                  <a:lnTo>
                    <a:pt x="146" y="455"/>
                  </a:lnTo>
                  <a:cubicBezTo>
                    <a:pt x="148" y="457"/>
                    <a:pt x="151" y="458"/>
                    <a:pt x="153" y="460"/>
                  </a:cubicBezTo>
                  <a:lnTo>
                    <a:pt x="434" y="623"/>
                  </a:lnTo>
                  <a:cubicBezTo>
                    <a:pt x="456" y="635"/>
                    <a:pt x="477" y="635"/>
                    <a:pt x="497" y="62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110">
              <a:extLst>
                <a:ext uri="{FF2B5EF4-FFF2-40B4-BE49-F238E27FC236}">
                  <a16:creationId xmlns:a16="http://schemas.microsoft.com/office/drawing/2014/main" id="{8860BA8E-6841-45F9-8292-88055167C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717550"/>
              <a:ext cx="93663" cy="55563"/>
            </a:xfrm>
            <a:custGeom>
              <a:avLst/>
              <a:gdLst>
                <a:gd name="T0" fmla="*/ 22 w 123"/>
                <a:gd name="T1" fmla="*/ 59 h 72"/>
                <a:gd name="T2" fmla="*/ 101 w 123"/>
                <a:gd name="T3" fmla="*/ 59 h 72"/>
                <a:gd name="T4" fmla="*/ 101 w 123"/>
                <a:gd name="T5" fmla="*/ 13 h 72"/>
                <a:gd name="T6" fmla="*/ 22 w 123"/>
                <a:gd name="T7" fmla="*/ 13 h 72"/>
                <a:gd name="T8" fmla="*/ 22 w 12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2">
                  <a:moveTo>
                    <a:pt x="22" y="59"/>
                  </a:moveTo>
                  <a:cubicBezTo>
                    <a:pt x="44" y="72"/>
                    <a:pt x="79" y="72"/>
                    <a:pt x="101" y="59"/>
                  </a:cubicBezTo>
                  <a:cubicBezTo>
                    <a:pt x="123" y="46"/>
                    <a:pt x="123" y="26"/>
                    <a:pt x="101" y="13"/>
                  </a:cubicBezTo>
                  <a:cubicBezTo>
                    <a:pt x="80" y="0"/>
                    <a:pt x="44" y="0"/>
                    <a:pt x="22" y="13"/>
                  </a:cubicBezTo>
                  <a:cubicBezTo>
                    <a:pt x="0" y="26"/>
                    <a:pt x="0" y="46"/>
                    <a:pt x="22" y="5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 111">
              <a:extLst>
                <a:ext uri="{FF2B5EF4-FFF2-40B4-BE49-F238E27FC236}">
                  <a16:creationId xmlns:a16="http://schemas.microsoft.com/office/drawing/2014/main" id="{4DBDA741-5030-4CE9-8FED-18AC0A92D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888" y="658812"/>
              <a:ext cx="93663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1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79" y="0"/>
                    <a:pt x="44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1" y="58"/>
                  </a:cubicBezTo>
                  <a:cubicBezTo>
                    <a:pt x="122" y="46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09AC28CE-2957-4AD9-B57A-CB3C6E46D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4663" y="788987"/>
              <a:ext cx="95250" cy="53975"/>
            </a:xfrm>
            <a:custGeom>
              <a:avLst/>
              <a:gdLst>
                <a:gd name="T0" fmla="*/ 101 w 123"/>
                <a:gd name="T1" fmla="*/ 12 h 71"/>
                <a:gd name="T2" fmla="*/ 22 w 123"/>
                <a:gd name="T3" fmla="*/ 12 h 71"/>
                <a:gd name="T4" fmla="*/ 22 w 123"/>
                <a:gd name="T5" fmla="*/ 58 h 71"/>
                <a:gd name="T6" fmla="*/ 101 w 123"/>
                <a:gd name="T7" fmla="*/ 58 h 71"/>
                <a:gd name="T8" fmla="*/ 101 w 123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1">
                  <a:moveTo>
                    <a:pt x="101" y="12"/>
                  </a:moveTo>
                  <a:cubicBezTo>
                    <a:pt x="80" y="0"/>
                    <a:pt x="44" y="0"/>
                    <a:pt x="22" y="12"/>
                  </a:cubicBezTo>
                  <a:cubicBezTo>
                    <a:pt x="0" y="25"/>
                    <a:pt x="0" y="45"/>
                    <a:pt x="22" y="58"/>
                  </a:cubicBezTo>
                  <a:cubicBezTo>
                    <a:pt x="44" y="71"/>
                    <a:pt x="79" y="71"/>
                    <a:pt x="101" y="58"/>
                  </a:cubicBezTo>
                  <a:cubicBezTo>
                    <a:pt x="123" y="45"/>
                    <a:pt x="123" y="25"/>
                    <a:pt x="101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 113">
              <a:extLst>
                <a:ext uri="{FF2B5EF4-FFF2-40B4-BE49-F238E27FC236}">
                  <a16:creationId xmlns:a16="http://schemas.microsoft.com/office/drawing/2014/main" id="{D999A5F1-BCB9-4A10-883D-624A4555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651" y="730250"/>
              <a:ext cx="92075" cy="53975"/>
            </a:xfrm>
            <a:custGeom>
              <a:avLst/>
              <a:gdLst>
                <a:gd name="T0" fmla="*/ 101 w 122"/>
                <a:gd name="T1" fmla="*/ 12 h 71"/>
                <a:gd name="T2" fmla="*/ 22 w 122"/>
                <a:gd name="T3" fmla="*/ 12 h 71"/>
                <a:gd name="T4" fmla="*/ 21 w 122"/>
                <a:gd name="T5" fmla="*/ 58 h 71"/>
                <a:gd name="T6" fmla="*/ 100 w 122"/>
                <a:gd name="T7" fmla="*/ 58 h 71"/>
                <a:gd name="T8" fmla="*/ 101 w 122"/>
                <a:gd name="T9" fmla="*/ 1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71">
                  <a:moveTo>
                    <a:pt x="101" y="12"/>
                  </a:moveTo>
                  <a:cubicBezTo>
                    <a:pt x="79" y="0"/>
                    <a:pt x="43" y="0"/>
                    <a:pt x="22" y="12"/>
                  </a:cubicBezTo>
                  <a:cubicBezTo>
                    <a:pt x="0" y="25"/>
                    <a:pt x="0" y="46"/>
                    <a:pt x="21" y="58"/>
                  </a:cubicBezTo>
                  <a:cubicBezTo>
                    <a:pt x="43" y="71"/>
                    <a:pt x="79" y="71"/>
                    <a:pt x="100" y="58"/>
                  </a:cubicBezTo>
                  <a:cubicBezTo>
                    <a:pt x="122" y="46"/>
                    <a:pt x="122" y="25"/>
                    <a:pt x="101" y="1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 114">
              <a:extLst>
                <a:ext uri="{FF2B5EF4-FFF2-40B4-BE49-F238E27FC236}">
                  <a16:creationId xmlns:a16="http://schemas.microsoft.com/office/drawing/2014/main" id="{69265806-8826-465E-8626-FDB1611E0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001" y="568325"/>
              <a:ext cx="268288" cy="165100"/>
            </a:xfrm>
            <a:custGeom>
              <a:avLst/>
              <a:gdLst>
                <a:gd name="T0" fmla="*/ 347 w 353"/>
                <a:gd name="T1" fmla="*/ 48 h 216"/>
                <a:gd name="T2" fmla="*/ 292 w 353"/>
                <a:gd name="T3" fmla="*/ 3 h 216"/>
                <a:gd name="T4" fmla="*/ 270 w 353"/>
                <a:gd name="T5" fmla="*/ 3 h 216"/>
                <a:gd name="T6" fmla="*/ 6 w 353"/>
                <a:gd name="T7" fmla="*/ 156 h 216"/>
                <a:gd name="T8" fmla="*/ 6 w 353"/>
                <a:gd name="T9" fmla="*/ 168 h 216"/>
                <a:gd name="T10" fmla="*/ 61 w 353"/>
                <a:gd name="T11" fmla="*/ 213 h 216"/>
                <a:gd name="T12" fmla="*/ 83 w 353"/>
                <a:gd name="T13" fmla="*/ 213 h 216"/>
                <a:gd name="T14" fmla="*/ 347 w 353"/>
                <a:gd name="T15" fmla="*/ 60 h 216"/>
                <a:gd name="T16" fmla="*/ 347 w 353"/>
                <a:gd name="T17" fmla="*/ 4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" h="216">
                  <a:moveTo>
                    <a:pt x="347" y="48"/>
                  </a:moveTo>
                  <a:lnTo>
                    <a:pt x="292" y="3"/>
                  </a:lnTo>
                  <a:cubicBezTo>
                    <a:pt x="286" y="0"/>
                    <a:pt x="276" y="0"/>
                    <a:pt x="270" y="3"/>
                  </a:cubicBezTo>
                  <a:lnTo>
                    <a:pt x="6" y="156"/>
                  </a:lnTo>
                  <a:cubicBezTo>
                    <a:pt x="0" y="159"/>
                    <a:pt x="2" y="164"/>
                    <a:pt x="6" y="168"/>
                  </a:cubicBezTo>
                  <a:lnTo>
                    <a:pt x="61" y="213"/>
                  </a:lnTo>
                  <a:cubicBezTo>
                    <a:pt x="67" y="216"/>
                    <a:pt x="77" y="216"/>
                    <a:pt x="83" y="213"/>
                  </a:cubicBezTo>
                  <a:lnTo>
                    <a:pt x="347" y="60"/>
                  </a:lnTo>
                  <a:cubicBezTo>
                    <a:pt x="353" y="57"/>
                    <a:pt x="352" y="51"/>
                    <a:pt x="347" y="48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74B3505-8000-4585-9FF1-A22BE7968B40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11" name="Action Button: Go to End 10">
            <a:hlinkClick r:id="rId15" highlightClick="1"/>
            <a:extLst>
              <a:ext uri="{FF2B5EF4-FFF2-40B4-BE49-F238E27FC236}">
                <a16:creationId xmlns:a16="http://schemas.microsoft.com/office/drawing/2014/main" id="{95F6B0E3-7B49-4107-8627-7EE9C78D8C43}"/>
              </a:ext>
            </a:extLst>
          </p:cNvPr>
          <p:cNvSpPr/>
          <p:nvPr/>
        </p:nvSpPr>
        <p:spPr>
          <a:xfrm>
            <a:off x="543959" y="1377799"/>
            <a:ext cx="475404" cy="42576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962ED-9450-41DF-B64D-6F6BE78C3959}"/>
              </a:ext>
            </a:extLst>
          </p:cNvPr>
          <p:cNvSpPr/>
          <p:nvPr/>
        </p:nvSpPr>
        <p:spPr>
          <a:xfrm>
            <a:off x="992229" y="1416462"/>
            <a:ext cx="31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Go to the application form here</a:t>
            </a:r>
          </a:p>
        </p:txBody>
      </p:sp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AC8513EE-BB78-4911-9223-CF9A4750B1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82100" y="6261100"/>
            <a:ext cx="2743200" cy="365125"/>
          </a:xfrm>
        </p:spPr>
        <p:txBody>
          <a:bodyPr/>
          <a:lstStyle/>
          <a:p>
            <a:fld id="{3787542D-5C6B-4EB3-96EB-9B37C3D5D2F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397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7468F2-CAEA-4E1D-A62C-DD0A1B9B93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EB46B-5A46-48EA-AF09-75F8B0DD4D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sz="2400" dirty="0"/>
              <a:t>Why are you testing?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153BD-943F-45B7-801E-52CE7EE87E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8351" y="3094394"/>
            <a:ext cx="2889854" cy="2698946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Can you tell us about the objectives and strategy for your new mailing activity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Could you explain how this is something new to your marketing plan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Outline the strategic thinking on why you are including mail in your plans now and how it is different from previous activity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2F5CABA-0B43-4E48-85F3-A2788C894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more detail the better!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CB0029-2428-4EBC-84A4-92418B76E0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 more information you can provide will help us process your application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C3B68D-4DE7-4151-8A62-E36DDF85B0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sz="2400" dirty="0"/>
              <a:t>What are the details of the test?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130CB1-D523-48D2-B5A4-19056128655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37988" y="3098751"/>
            <a:ext cx="2865909" cy="2698946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Who are you targeting and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targeting strategy have you used e.g. profiling? existing customer base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test cells are in your plan?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Are you testing different creative routes and if so why?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If you have a test matrix please do include it.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413AFA-EA5D-4CC7-8412-ADD8663CB0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solidFill>
            <a:schemeClr val="bg1"/>
          </a:solidFill>
        </p:spPr>
        <p:txBody>
          <a:bodyPr wrap="square" lIns="288000" anchor="ctr"/>
          <a:lstStyle/>
          <a:p>
            <a:r>
              <a:rPr lang="en-GB" sz="2400" dirty="0"/>
              <a:t>How are you measuring the results?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A790E2-BA0B-40B6-8F18-0E5CBCF3465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07052" y="3094394"/>
            <a:ext cx="2832537" cy="2698946"/>
          </a:xfrm>
        </p:spPr>
        <p:txBody>
          <a:bodyPr/>
          <a:lstStyle/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Please tell us the volumes you are testing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What are the main KPIs for this campaign – predicted response rate, sales, ROI</a:t>
            </a:r>
          </a:p>
          <a:p>
            <a:pPr marL="177800" indent="-1778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600" dirty="0"/>
              <a:t>Is there anything else you want to achieve with the campaign?  Drive to digital, QR code use or other softer brand measures, for example?</a:t>
            </a:r>
          </a:p>
        </p:txBody>
      </p:sp>
    </p:spTree>
    <p:extLst>
      <p:ext uri="{BB962C8B-B14F-4D97-AF65-F5344CB8AC3E}">
        <p14:creationId xmlns:p14="http://schemas.microsoft.com/office/powerpoint/2010/main" val="364396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A044-CEA2-47CA-AAD5-E3BF73FE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5EAFB-8E30-43F8-BE0C-B6010FC0EF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6001" y="977452"/>
            <a:ext cx="8861199" cy="28293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AED5F-348B-426E-A220-DBE1D20FBE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6EF049-629E-471B-9832-E417C2DF11F3}"/>
              </a:ext>
            </a:extLst>
          </p:cNvPr>
          <p:cNvSpPr/>
          <p:nvPr/>
        </p:nvSpPr>
        <p:spPr>
          <a:xfrm>
            <a:off x="1013069" y="1450101"/>
            <a:ext cx="3805200" cy="97395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send Standard Business Mail Mailmark and qualify for postage credits?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9FD801-511B-424E-A566-306D261E6245}"/>
              </a:ext>
            </a:extLst>
          </p:cNvPr>
          <p:cNvSpPr/>
          <p:nvPr/>
        </p:nvSpPr>
        <p:spPr>
          <a:xfrm>
            <a:off x="4818269" y="1450101"/>
            <a:ext cx="6527749" cy="97395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00"/>
                </a:solidFill>
              </a:rPr>
              <a:t>You can use Standard Business Mail Mailmark for items that at are Large Letter format. By exception, we</a:t>
            </a:r>
            <a:r>
              <a:rPr lang="en-GB" sz="1600" dirty="0">
                <a:solidFill>
                  <a:srgbClr val="000000"/>
                </a:solidFill>
              </a:rPr>
              <a:t> may support Standard Business Mail Mailmark Letter format.  For more details, please contact </a:t>
            </a:r>
            <a:r>
              <a:rPr lang="en-GB" sz="1600" dirty="0">
                <a:solidFill>
                  <a:srgbClr val="000000"/>
                </a:solidFill>
                <a:hlinkClick r:id="rId26"/>
              </a:rPr>
              <a:t>groupincentive@royalmail.com</a:t>
            </a:r>
            <a:r>
              <a:rPr lang="en-GB" sz="1600" dirty="0">
                <a:solidFill>
                  <a:srgbClr val="000000"/>
                </a:solidFill>
              </a:rPr>
              <a:t>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CEC97-FE44-4C01-8C32-F652BDB85593}"/>
              </a:ext>
            </a:extLst>
          </p:cNvPr>
          <p:cNvSpPr/>
          <p:nvPr/>
        </p:nvSpPr>
        <p:spPr>
          <a:xfrm>
            <a:off x="1013069" y="2420172"/>
            <a:ext cx="3805200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Can I use postcard formats?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096F98-11FB-4F84-A9DA-E883057EB28A}"/>
              </a:ext>
            </a:extLst>
          </p:cNvPr>
          <p:cNvSpPr/>
          <p:nvPr/>
        </p:nvSpPr>
        <p:spPr>
          <a:xfrm>
            <a:off x="4818270" y="2420172"/>
            <a:ext cx="6527748" cy="7909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Traditional postcards are not eligible please see the Machinable Postcard and One Piece Mailer Guide for options to use with incentives at www.royalmailwholesale.com/incentives.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ACCD3-11A7-4BFE-9C4E-4607B0DE004B}"/>
              </a:ext>
            </a:extLst>
          </p:cNvPr>
          <p:cNvSpPr/>
          <p:nvPr/>
        </p:nvSpPr>
        <p:spPr>
          <a:xfrm>
            <a:off x="1013069" y="3207214"/>
            <a:ext cx="3805200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will happen if my actual TIS volume is less than 4,000  items?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930332-51C5-4A92-B5BA-D3E4EF33D77B}"/>
              </a:ext>
            </a:extLst>
          </p:cNvPr>
          <p:cNvSpPr/>
          <p:nvPr/>
        </p:nvSpPr>
        <p:spPr>
          <a:xfrm>
            <a:off x="4818270" y="3207214"/>
            <a:ext cx="6527748" cy="7909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You will not receive any postage credit if your actual TIS volume is less than 4,000 mailing items.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9F1A4C-57BA-4043-9CA1-32D94A7FE455}"/>
              </a:ext>
            </a:extLst>
          </p:cNvPr>
          <p:cNvSpPr/>
          <p:nvPr/>
        </p:nvSpPr>
        <p:spPr>
          <a:xfrm>
            <a:off x="1013069" y="4004766"/>
            <a:ext cx="3805200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is the roll out period for Business TIS?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BE3ED3-AAE0-4D15-A8F9-BD6074CBF47B}"/>
              </a:ext>
            </a:extLst>
          </p:cNvPr>
          <p:cNvSpPr/>
          <p:nvPr/>
        </p:nvSpPr>
        <p:spPr>
          <a:xfrm>
            <a:off x="4818270" y="4004766"/>
            <a:ext cx="6527748" cy="790928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If you qualify for the “Exceptional” test we offer an additional incentive to encourage you can continue the test for a further 6 months to ensure you are able to measure the outcome of your test.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0D94F3-6534-4842-94B9-C7DE1D7D3A90}"/>
              </a:ext>
            </a:extLst>
          </p:cNvPr>
          <p:cNvSpPr/>
          <p:nvPr/>
        </p:nvSpPr>
        <p:spPr>
          <a:xfrm>
            <a:off x="1013069" y="4802319"/>
            <a:ext cx="3805200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How long will my postage credit vouchers be valid for?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74816F-905E-4870-9451-FC0CB5A3123A}"/>
              </a:ext>
            </a:extLst>
          </p:cNvPr>
          <p:cNvSpPr/>
          <p:nvPr/>
        </p:nvSpPr>
        <p:spPr>
          <a:xfrm>
            <a:off x="4818270" y="4802319"/>
            <a:ext cx="6527748" cy="79092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</a:rPr>
              <a:t>Postage credit vouchers are valid for 12 months from date of issue. </a:t>
            </a:r>
          </a:p>
        </p:txBody>
      </p:sp>
      <p:grpSp>
        <p:nvGrpSpPr>
          <p:cNvPr id="21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2A54B81-E98E-4AEA-96F7-4775BB5FDC1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62171" y="1761140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22" name="Help">
              <a:extLst>
                <a:ext uri="{FF2B5EF4-FFF2-40B4-BE49-F238E27FC236}">
                  <a16:creationId xmlns:a16="http://schemas.microsoft.com/office/drawing/2014/main" id="{1ECE1F5E-A06A-4176-84EE-4554C0AF12BA}"/>
                </a:ext>
              </a:extLst>
            </p:cNvPr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Help">
              <a:extLst>
                <a:ext uri="{FF2B5EF4-FFF2-40B4-BE49-F238E27FC236}">
                  <a16:creationId xmlns:a16="http://schemas.microsoft.com/office/drawing/2014/main" id="{C2FE2E69-E1CF-4E59-A1C3-90AF3CEF11F7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Help">
              <a:extLst>
                <a:ext uri="{FF2B5EF4-FFF2-40B4-BE49-F238E27FC236}">
                  <a16:creationId xmlns:a16="http://schemas.microsoft.com/office/drawing/2014/main" id="{645477EF-37A1-4270-A1EB-E46E5686778D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B3939D0-7F7E-4A7C-B118-045A6BB389D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62171" y="2575691"/>
            <a:ext cx="541434" cy="542925"/>
            <a:chOff x="44" y="44"/>
            <a:chExt cx="363" cy="364"/>
          </a:xfrm>
          <a:solidFill>
            <a:schemeClr val="accent1"/>
          </a:solidFill>
        </p:grpSpPr>
        <p:sp>
          <p:nvSpPr>
            <p:cNvPr id="26" name="Help">
              <a:extLst>
                <a:ext uri="{FF2B5EF4-FFF2-40B4-BE49-F238E27FC236}">
                  <a16:creationId xmlns:a16="http://schemas.microsoft.com/office/drawing/2014/main" id="{D1E57D8F-D754-4D4F-972D-DFD5A174F642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Help">
              <a:extLst>
                <a:ext uri="{FF2B5EF4-FFF2-40B4-BE49-F238E27FC236}">
                  <a16:creationId xmlns:a16="http://schemas.microsoft.com/office/drawing/2014/main" id="{0D34C15E-65CE-4895-8223-6C69F2BC7CE8}"/>
                </a:ext>
              </a:extLst>
            </p:cNvPr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Help">
              <a:extLst>
                <a:ext uri="{FF2B5EF4-FFF2-40B4-BE49-F238E27FC236}">
                  <a16:creationId xmlns:a16="http://schemas.microsoft.com/office/drawing/2014/main" id="{D390CFD1-6772-4637-82C0-2BFEDFED0C71}"/>
                </a:ext>
              </a:extLst>
            </p:cNvPr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93E4069-5F18-4149-9332-341655320B5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62171" y="3358710"/>
            <a:ext cx="541434" cy="542925"/>
            <a:chOff x="44" y="44"/>
            <a:chExt cx="363" cy="364"/>
          </a:xfrm>
          <a:solidFill>
            <a:schemeClr val="accent2"/>
          </a:solidFill>
        </p:grpSpPr>
        <p:sp>
          <p:nvSpPr>
            <p:cNvPr id="30" name="Help">
              <a:extLst>
                <a:ext uri="{FF2B5EF4-FFF2-40B4-BE49-F238E27FC236}">
                  <a16:creationId xmlns:a16="http://schemas.microsoft.com/office/drawing/2014/main" id="{A04560A9-10CA-415C-B69A-BB6E63B0FD19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Help">
              <a:extLst>
                <a:ext uri="{FF2B5EF4-FFF2-40B4-BE49-F238E27FC236}">
                  <a16:creationId xmlns:a16="http://schemas.microsoft.com/office/drawing/2014/main" id="{D572A56E-6A85-4522-9854-5D0DAAC2D19D}"/>
                </a:ext>
              </a:extLst>
            </p:cNvPr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Help">
              <a:extLst>
                <a:ext uri="{FF2B5EF4-FFF2-40B4-BE49-F238E27FC236}">
                  <a16:creationId xmlns:a16="http://schemas.microsoft.com/office/drawing/2014/main" id="{A7ECD700-47F7-4DD1-928B-95449B41C43A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EB15AD6-1E54-438F-95E9-6519FC8D733C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62171" y="4141730"/>
            <a:ext cx="541434" cy="542925"/>
            <a:chOff x="44" y="44"/>
            <a:chExt cx="363" cy="364"/>
          </a:xfrm>
          <a:solidFill>
            <a:schemeClr val="accent3"/>
          </a:solidFill>
        </p:grpSpPr>
        <p:sp>
          <p:nvSpPr>
            <p:cNvPr id="34" name="Help">
              <a:extLst>
                <a:ext uri="{FF2B5EF4-FFF2-40B4-BE49-F238E27FC236}">
                  <a16:creationId xmlns:a16="http://schemas.microsoft.com/office/drawing/2014/main" id="{7EE75E5C-C249-4F64-9447-BF10A969B879}"/>
                </a:ext>
              </a:extLst>
            </p:cNvPr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Help">
              <a:extLst>
                <a:ext uri="{FF2B5EF4-FFF2-40B4-BE49-F238E27FC236}">
                  <a16:creationId xmlns:a16="http://schemas.microsoft.com/office/drawing/2014/main" id="{CF295AEC-7E4E-4606-A34F-C376E72B9942}"/>
                </a:ext>
              </a:extLst>
            </p:cNvPr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Help">
              <a:extLst>
                <a:ext uri="{FF2B5EF4-FFF2-40B4-BE49-F238E27FC236}">
                  <a16:creationId xmlns:a16="http://schemas.microsoft.com/office/drawing/2014/main" id="{57A7AFEC-CDFA-4AB1-9EEE-FF505AA891B1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C7563F6-4606-46B2-A014-50EFA0EB44C4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362171" y="4956279"/>
            <a:ext cx="541434" cy="542925"/>
            <a:chOff x="44" y="44"/>
            <a:chExt cx="363" cy="364"/>
          </a:xfrm>
          <a:solidFill>
            <a:schemeClr val="accent4"/>
          </a:solidFill>
        </p:grpSpPr>
        <p:sp>
          <p:nvSpPr>
            <p:cNvPr id="38" name="Help">
              <a:extLst>
                <a:ext uri="{FF2B5EF4-FFF2-40B4-BE49-F238E27FC236}">
                  <a16:creationId xmlns:a16="http://schemas.microsoft.com/office/drawing/2014/main" id="{CD217CEB-7152-454C-A659-4073BD5CBF52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Help">
              <a:extLst>
                <a:ext uri="{FF2B5EF4-FFF2-40B4-BE49-F238E27FC236}">
                  <a16:creationId xmlns:a16="http://schemas.microsoft.com/office/drawing/2014/main" id="{9E3D8B15-43EA-4490-BF71-FAE05149BE6C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Help">
              <a:extLst>
                <a:ext uri="{FF2B5EF4-FFF2-40B4-BE49-F238E27FC236}">
                  <a16:creationId xmlns:a16="http://schemas.microsoft.com/office/drawing/2014/main" id="{74B908AB-C786-4973-B550-9F6FCF44657E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DAA59DA-C79B-485A-B7CE-9653A81EBC1B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1BE1651-59CB-40D3-BB2B-3503B58DF5CD}"/>
              </a:ext>
            </a:extLst>
          </p:cNvPr>
          <p:cNvSpPr/>
          <p:nvPr/>
        </p:nvSpPr>
        <p:spPr>
          <a:xfrm>
            <a:off x="1013069" y="5613192"/>
            <a:ext cx="3805200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What is a Timebound test?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C6C18FA-D29B-4192-A4B8-750CA2B4D819}"/>
              </a:ext>
            </a:extLst>
          </p:cNvPr>
          <p:cNvSpPr/>
          <p:nvPr/>
        </p:nvSpPr>
        <p:spPr>
          <a:xfrm>
            <a:off x="4818270" y="5614446"/>
            <a:ext cx="6527748" cy="790928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600" dirty="0">
                <a:solidFill>
                  <a:srgbClr val="000000"/>
                </a:solidFill>
              </a:rPr>
              <a:t>A timebound test will link to a specific type of mailing test. Full details of eligibility, the volume supported, and credit rates available will be shown in the TIS Eligible Services and Credit Document.  </a:t>
            </a:r>
          </a:p>
        </p:txBody>
      </p:sp>
      <p:grpSp>
        <p:nvGrpSpPr>
          <p:cNvPr id="44" name="Help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E25F78-D78B-4658-A53A-8E8AA7D26A8F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361425" y="5693700"/>
            <a:ext cx="541434" cy="542925"/>
            <a:chOff x="44" y="44"/>
            <a:chExt cx="363" cy="364"/>
          </a:xfrm>
          <a:solidFill>
            <a:schemeClr val="tx2"/>
          </a:solidFill>
        </p:grpSpPr>
        <p:sp>
          <p:nvSpPr>
            <p:cNvPr id="45" name="Help">
              <a:extLst>
                <a:ext uri="{FF2B5EF4-FFF2-40B4-BE49-F238E27FC236}">
                  <a16:creationId xmlns:a16="http://schemas.microsoft.com/office/drawing/2014/main" id="{EFD9BB55-14C7-414B-9CAF-E64922F79271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08" y="281"/>
              <a:ext cx="36" cy="3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Help">
              <a:extLst>
                <a:ext uri="{FF2B5EF4-FFF2-40B4-BE49-F238E27FC236}">
                  <a16:creationId xmlns:a16="http://schemas.microsoft.com/office/drawing/2014/main" id="{549F7B8B-646A-4474-B6FE-8554974AB9C5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44" y="44"/>
              <a:ext cx="363" cy="364"/>
            </a:xfrm>
            <a:custGeom>
              <a:avLst/>
              <a:gdLst>
                <a:gd name="T0" fmla="*/ 125 w 250"/>
                <a:gd name="T1" fmla="*/ 25 h 250"/>
                <a:gd name="T2" fmla="*/ 225 w 250"/>
                <a:gd name="T3" fmla="*/ 125 h 250"/>
                <a:gd name="T4" fmla="*/ 125 w 250"/>
                <a:gd name="T5" fmla="*/ 225 h 250"/>
                <a:gd name="T6" fmla="*/ 25 w 250"/>
                <a:gd name="T7" fmla="*/ 125 h 250"/>
                <a:gd name="T8" fmla="*/ 125 w 250"/>
                <a:gd name="T9" fmla="*/ 25 h 250"/>
                <a:gd name="T10" fmla="*/ 125 w 250"/>
                <a:gd name="T11" fmla="*/ 0 h 250"/>
                <a:gd name="T12" fmla="*/ 0 w 250"/>
                <a:gd name="T13" fmla="*/ 125 h 250"/>
                <a:gd name="T14" fmla="*/ 125 w 250"/>
                <a:gd name="T15" fmla="*/ 250 h 250"/>
                <a:gd name="T16" fmla="*/ 250 w 250"/>
                <a:gd name="T17" fmla="*/ 125 h 250"/>
                <a:gd name="T18" fmla="*/ 125 w 250"/>
                <a:gd name="T1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50">
                  <a:moveTo>
                    <a:pt x="125" y="25"/>
                  </a:moveTo>
                  <a:cubicBezTo>
                    <a:pt x="180" y="25"/>
                    <a:pt x="225" y="70"/>
                    <a:pt x="225" y="125"/>
                  </a:cubicBezTo>
                  <a:cubicBezTo>
                    <a:pt x="225" y="180"/>
                    <a:pt x="180" y="225"/>
                    <a:pt x="125" y="225"/>
                  </a:cubicBezTo>
                  <a:cubicBezTo>
                    <a:pt x="70" y="225"/>
                    <a:pt x="25" y="180"/>
                    <a:pt x="25" y="125"/>
                  </a:cubicBezTo>
                  <a:cubicBezTo>
                    <a:pt x="25" y="70"/>
                    <a:pt x="70" y="25"/>
                    <a:pt x="125" y="25"/>
                  </a:cubicBezTo>
                  <a:close/>
                  <a:moveTo>
                    <a:pt x="125" y="0"/>
                  </a:moveTo>
                  <a:cubicBezTo>
                    <a:pt x="56" y="0"/>
                    <a:pt x="0" y="56"/>
                    <a:pt x="0" y="125"/>
                  </a:cubicBezTo>
                  <a:cubicBezTo>
                    <a:pt x="0" y="194"/>
                    <a:pt x="56" y="250"/>
                    <a:pt x="125" y="250"/>
                  </a:cubicBezTo>
                  <a:cubicBezTo>
                    <a:pt x="194" y="250"/>
                    <a:pt x="250" y="194"/>
                    <a:pt x="250" y="125"/>
                  </a:cubicBezTo>
                  <a:cubicBezTo>
                    <a:pt x="250" y="56"/>
                    <a:pt x="194" y="0"/>
                    <a:pt x="1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Help">
              <a:extLst>
                <a:ext uri="{FF2B5EF4-FFF2-40B4-BE49-F238E27FC236}">
                  <a16:creationId xmlns:a16="http://schemas.microsoft.com/office/drawing/2014/main" id="{157B97FB-AF28-4F00-9422-8F3B616F1B3E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72" y="136"/>
              <a:ext cx="106" cy="126"/>
            </a:xfrm>
            <a:custGeom>
              <a:avLst/>
              <a:gdLst>
                <a:gd name="T0" fmla="*/ 25 w 73"/>
                <a:gd name="T1" fmla="*/ 87 h 87"/>
                <a:gd name="T2" fmla="*/ 38 w 73"/>
                <a:gd name="T3" fmla="*/ 57 h 87"/>
                <a:gd name="T4" fmla="*/ 46 w 73"/>
                <a:gd name="T5" fmla="*/ 47 h 87"/>
                <a:gd name="T6" fmla="*/ 48 w 73"/>
                <a:gd name="T7" fmla="*/ 34 h 87"/>
                <a:gd name="T8" fmla="*/ 44 w 73"/>
                <a:gd name="T9" fmla="*/ 22 h 87"/>
                <a:gd name="T10" fmla="*/ 34 w 73"/>
                <a:gd name="T11" fmla="*/ 17 h 87"/>
                <a:gd name="T12" fmla="*/ 22 w 73"/>
                <a:gd name="T13" fmla="*/ 36 h 87"/>
                <a:gd name="T14" fmla="*/ 0 w 73"/>
                <a:gd name="T15" fmla="*/ 36 h 87"/>
                <a:gd name="T16" fmla="*/ 0 w 73"/>
                <a:gd name="T17" fmla="*/ 31 h 87"/>
                <a:gd name="T18" fmla="*/ 10 w 73"/>
                <a:gd name="T19" fmla="*/ 6 h 87"/>
                <a:gd name="T20" fmla="*/ 36 w 73"/>
                <a:gd name="T21" fmla="*/ 0 h 87"/>
                <a:gd name="T22" fmla="*/ 63 w 73"/>
                <a:gd name="T23" fmla="*/ 10 h 87"/>
                <a:gd name="T24" fmla="*/ 73 w 73"/>
                <a:gd name="T25" fmla="*/ 35 h 87"/>
                <a:gd name="T26" fmla="*/ 48 w 73"/>
                <a:gd name="T27" fmla="*/ 87 h 87"/>
                <a:gd name="T28" fmla="*/ 25 w 73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87">
                  <a:moveTo>
                    <a:pt x="25" y="87"/>
                  </a:moveTo>
                  <a:cubicBezTo>
                    <a:pt x="25" y="70"/>
                    <a:pt x="32" y="63"/>
                    <a:pt x="38" y="57"/>
                  </a:cubicBezTo>
                  <a:cubicBezTo>
                    <a:pt x="42" y="55"/>
                    <a:pt x="45" y="51"/>
                    <a:pt x="46" y="47"/>
                  </a:cubicBezTo>
                  <a:cubicBezTo>
                    <a:pt x="48" y="43"/>
                    <a:pt x="48" y="39"/>
                    <a:pt x="48" y="34"/>
                  </a:cubicBezTo>
                  <a:cubicBezTo>
                    <a:pt x="48" y="29"/>
                    <a:pt x="47" y="26"/>
                    <a:pt x="44" y="22"/>
                  </a:cubicBezTo>
                  <a:cubicBezTo>
                    <a:pt x="42" y="20"/>
                    <a:pt x="39" y="17"/>
                    <a:pt x="34" y="17"/>
                  </a:cubicBezTo>
                  <a:cubicBezTo>
                    <a:pt x="31" y="17"/>
                    <a:pt x="22" y="18"/>
                    <a:pt x="22" y="36"/>
                  </a:cubicBezTo>
                  <a:lnTo>
                    <a:pt x="0" y="36"/>
                  </a:lnTo>
                  <a:lnTo>
                    <a:pt x="0" y="31"/>
                  </a:lnTo>
                  <a:cubicBezTo>
                    <a:pt x="0" y="19"/>
                    <a:pt x="3" y="12"/>
                    <a:pt x="10" y="6"/>
                  </a:cubicBezTo>
                  <a:cubicBezTo>
                    <a:pt x="17" y="2"/>
                    <a:pt x="26" y="0"/>
                    <a:pt x="36" y="0"/>
                  </a:cubicBezTo>
                  <a:cubicBezTo>
                    <a:pt x="48" y="0"/>
                    <a:pt x="57" y="2"/>
                    <a:pt x="63" y="10"/>
                  </a:cubicBezTo>
                  <a:cubicBezTo>
                    <a:pt x="70" y="17"/>
                    <a:pt x="73" y="25"/>
                    <a:pt x="73" y="35"/>
                  </a:cubicBezTo>
                  <a:cubicBezTo>
                    <a:pt x="73" y="65"/>
                    <a:pt x="48" y="66"/>
                    <a:pt x="48" y="87"/>
                  </a:cubicBezTo>
                  <a:lnTo>
                    <a:pt x="25" y="8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571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C21B6-28EA-4B36-9809-D1965908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0189E-2BBB-410D-9AD5-0D8B0304F7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22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187D4-D4D7-47E6-965E-D830B1D246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2A5B5E-E0DE-415B-A6F4-CFEEF738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mail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3E2F29-E178-45FC-975E-4D4DEC369B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Test and Innovate Incentive</a:t>
            </a: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186F85E-9BDC-4E28-AE46-0CBEE7AC0FAC}"/>
              </a:ext>
            </a:extLst>
          </p:cNvPr>
          <p:cNvSpPr/>
          <p:nvPr/>
        </p:nvSpPr>
        <p:spPr>
          <a:xfrm>
            <a:off x="1126724" y="2079037"/>
            <a:ext cx="2098040" cy="2098040"/>
          </a:xfrm>
          <a:prstGeom prst="donut">
            <a:avLst>
              <a:gd name="adj" fmla="val 803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E40DF4C9-1C02-4D83-B456-B9F8C51BD9A1}"/>
              </a:ext>
            </a:extLst>
          </p:cNvPr>
          <p:cNvSpPr/>
          <p:nvPr/>
        </p:nvSpPr>
        <p:spPr>
          <a:xfrm>
            <a:off x="3762477" y="2079037"/>
            <a:ext cx="2098040" cy="2098040"/>
          </a:xfrm>
          <a:prstGeom prst="donut">
            <a:avLst>
              <a:gd name="adj" fmla="val 78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B2B8199D-66B6-4531-A1F2-67B46C68E967}"/>
              </a:ext>
            </a:extLst>
          </p:cNvPr>
          <p:cNvSpPr/>
          <p:nvPr/>
        </p:nvSpPr>
        <p:spPr>
          <a:xfrm>
            <a:off x="6474460" y="2079037"/>
            <a:ext cx="2098040" cy="2098040"/>
          </a:xfrm>
          <a:prstGeom prst="donut">
            <a:avLst>
              <a:gd name="adj" fmla="val 880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15D6123C-4457-41A3-A967-C9EBF80D0119}"/>
              </a:ext>
            </a:extLst>
          </p:cNvPr>
          <p:cNvSpPr/>
          <p:nvPr/>
        </p:nvSpPr>
        <p:spPr>
          <a:xfrm>
            <a:off x="8990722" y="2079037"/>
            <a:ext cx="2098040" cy="2098040"/>
          </a:xfrm>
          <a:prstGeom prst="donut">
            <a:avLst>
              <a:gd name="adj" fmla="val 93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92F2EE-E779-4D84-8F57-0277042E6E7E}"/>
              </a:ext>
            </a:extLst>
          </p:cNvPr>
          <p:cNvSpPr/>
          <p:nvPr/>
        </p:nvSpPr>
        <p:spPr>
          <a:xfrm>
            <a:off x="-1" y="4020072"/>
            <a:ext cx="3399367" cy="1503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399133-18D5-4940-9C5E-C29710CEED7C}"/>
              </a:ext>
            </a:extLst>
          </p:cNvPr>
          <p:cNvSpPr/>
          <p:nvPr/>
        </p:nvSpPr>
        <p:spPr>
          <a:xfrm>
            <a:off x="8784166" y="4020072"/>
            <a:ext cx="3399367" cy="1503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F72EEB-7821-4F6E-828A-74A07DC7AE63}"/>
              </a:ext>
            </a:extLst>
          </p:cNvPr>
          <p:cNvSpPr/>
          <p:nvPr/>
        </p:nvSpPr>
        <p:spPr>
          <a:xfrm>
            <a:off x="3399367" y="4020072"/>
            <a:ext cx="2696634" cy="1503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C559F1-ECF7-4CE5-9E80-8EE9DB5291D7}"/>
              </a:ext>
            </a:extLst>
          </p:cNvPr>
          <p:cNvSpPr/>
          <p:nvPr/>
        </p:nvSpPr>
        <p:spPr>
          <a:xfrm>
            <a:off x="6096000" y="4020072"/>
            <a:ext cx="2696634" cy="1503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0" name="Graphic 19" descr="Unlock">
            <a:extLst>
              <a:ext uri="{FF2B5EF4-FFF2-40B4-BE49-F238E27FC236}">
                <a16:creationId xmlns:a16="http://schemas.microsoft.com/office/drawing/2014/main" id="{836BA303-4F18-4144-B4EF-5ACF4F585F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66280" y="2640021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E58FE7-5945-4C6A-8799-555003347F16}"/>
              </a:ext>
            </a:extLst>
          </p:cNvPr>
          <p:cNvSpPr txBox="1"/>
          <p:nvPr/>
        </p:nvSpPr>
        <p:spPr>
          <a:xfrm>
            <a:off x="1059140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For when you try something new with your advertising mail activity.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  <a:p>
            <a:pPr lvl="0" algn="ctr">
              <a:defRPr/>
            </a:pP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8026BC-EC87-4959-8527-6E392AFF0083}"/>
              </a:ext>
            </a:extLst>
          </p:cNvPr>
          <p:cNvSpPr txBox="1"/>
          <p:nvPr/>
        </p:nvSpPr>
        <p:spPr>
          <a:xfrm>
            <a:off x="1240080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WHO IS IT FOR?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849884-5C52-4DC3-8F38-34EA0D2E0165}"/>
              </a:ext>
            </a:extLst>
          </p:cNvPr>
          <p:cNvSpPr txBox="1"/>
          <p:nvPr/>
        </p:nvSpPr>
        <p:spPr>
          <a:xfrm>
            <a:off x="3698519" y="4527638"/>
            <a:ext cx="22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</a:rPr>
              <a:t>A postage credit is available on eligible Business Mail.</a:t>
            </a:r>
            <a:endParaRPr lang="en-GB" dirty="0">
              <a:solidFill>
                <a:prstClr val="black"/>
              </a:solidFill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D4DE65-307F-4D2F-B64E-B58DCC80C558}"/>
              </a:ext>
            </a:extLst>
          </p:cNvPr>
          <p:cNvSpPr txBox="1"/>
          <p:nvPr/>
        </p:nvSpPr>
        <p:spPr>
          <a:xfrm>
            <a:off x="3558573" y="4232560"/>
            <a:ext cx="254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CREDIT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38C6A0-8950-4653-A122-E1494FE3511E}"/>
              </a:ext>
            </a:extLst>
          </p:cNvPr>
          <p:cNvSpPr txBox="1"/>
          <p:nvPr/>
        </p:nvSpPr>
        <p:spPr>
          <a:xfrm>
            <a:off x="6413814" y="4516926"/>
            <a:ext cx="226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The minimum volume is 4,000 items. The maximum test period is 6 months.  We may extend if appropriate to support for up to 12 months.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ACA290-B65F-4098-A23C-EACFBE78D729}"/>
              </a:ext>
            </a:extLst>
          </p:cNvPr>
          <p:cNvSpPr txBox="1"/>
          <p:nvPr/>
        </p:nvSpPr>
        <p:spPr>
          <a:xfrm>
            <a:off x="6583179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ea typeface="Noto Sans" panose="020B0502040504020204" pitchFamily="34"/>
                <a:cs typeface="Noto Sans" panose="020B0502040504020204" pitchFamily="34"/>
              </a:rPr>
              <a:t>TO QUALIFY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570964-23FB-47F3-BAC3-C1E0F66CF08D}"/>
              </a:ext>
            </a:extLst>
          </p:cNvPr>
          <p:cNvSpPr txBox="1"/>
          <p:nvPr/>
        </p:nvSpPr>
        <p:spPr>
          <a:xfrm>
            <a:off x="8923996" y="4517699"/>
            <a:ext cx="226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For more information and  to apply go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  <a:hlinkClick r:id="rId16"/>
              </a:rPr>
              <a:t>www.royalmailwholesale.com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A0FA46C-5FBD-4E24-9308-324960AF2B23}"/>
              </a:ext>
            </a:extLst>
          </p:cNvPr>
          <p:cNvSpPr txBox="1"/>
          <p:nvPr/>
        </p:nvSpPr>
        <p:spPr>
          <a:xfrm>
            <a:off x="9093361" y="4222621"/>
            <a:ext cx="190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Noto Sans" panose="020B0502040504020204" pitchFamily="34"/>
                <a:cs typeface="Noto Sans" panose="020B0502040504020204" pitchFamily="34"/>
              </a:rPr>
              <a:t>TO APPLY</a:t>
            </a:r>
          </a:p>
        </p:txBody>
      </p:sp>
      <p:grpSp>
        <p:nvGrpSpPr>
          <p:cNvPr id="31" name="Targe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083CFF5-0307-41EA-8FF0-F05CE93AF9B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03135" y="2552807"/>
            <a:ext cx="1161193" cy="1163810"/>
            <a:chOff x="20" y="21"/>
            <a:chExt cx="444" cy="445"/>
          </a:xfrm>
          <a:solidFill>
            <a:schemeClr val="tx1"/>
          </a:solidFill>
        </p:grpSpPr>
        <p:sp>
          <p:nvSpPr>
            <p:cNvPr id="32" name="Target">
              <a:extLst>
                <a:ext uri="{FF2B5EF4-FFF2-40B4-BE49-F238E27FC236}">
                  <a16:creationId xmlns:a16="http://schemas.microsoft.com/office/drawing/2014/main" id="{1E0730BE-D8B9-4204-98B2-10CA00760564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24" y="166"/>
              <a:ext cx="159" cy="196"/>
            </a:xfrm>
            <a:custGeom>
              <a:avLst/>
              <a:gdLst>
                <a:gd name="T0" fmla="*/ 159 w 422"/>
                <a:gd name="T1" fmla="*/ 217 h 522"/>
                <a:gd name="T2" fmla="*/ 212 w 422"/>
                <a:gd name="T3" fmla="*/ 223 h 522"/>
                <a:gd name="T4" fmla="*/ 179 w 422"/>
                <a:gd name="T5" fmla="*/ 5 h 522"/>
                <a:gd name="T6" fmla="*/ 167 w 422"/>
                <a:gd name="T7" fmla="*/ 0 h 522"/>
                <a:gd name="T8" fmla="*/ 0 w 422"/>
                <a:gd name="T9" fmla="*/ 179 h 522"/>
                <a:gd name="T10" fmla="*/ 54 w 422"/>
                <a:gd name="T11" fmla="*/ 194 h 522"/>
                <a:gd name="T12" fmla="*/ 411 w 422"/>
                <a:gd name="T13" fmla="*/ 481 h 522"/>
                <a:gd name="T14" fmla="*/ 411 w 422"/>
                <a:gd name="T15" fmla="*/ 464 h 522"/>
                <a:gd name="T16" fmla="*/ 159 w 422"/>
                <a:gd name="T17" fmla="*/ 217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522">
                  <a:moveTo>
                    <a:pt x="159" y="217"/>
                  </a:moveTo>
                  <a:cubicBezTo>
                    <a:pt x="159" y="217"/>
                    <a:pt x="194" y="230"/>
                    <a:pt x="212" y="223"/>
                  </a:cubicBezTo>
                  <a:cubicBezTo>
                    <a:pt x="192" y="126"/>
                    <a:pt x="179" y="5"/>
                    <a:pt x="179" y="5"/>
                  </a:cubicBezTo>
                  <a:lnTo>
                    <a:pt x="167" y="0"/>
                  </a:lnTo>
                  <a:cubicBezTo>
                    <a:pt x="167" y="0"/>
                    <a:pt x="23" y="67"/>
                    <a:pt x="0" y="179"/>
                  </a:cubicBezTo>
                  <a:cubicBezTo>
                    <a:pt x="21" y="191"/>
                    <a:pt x="54" y="194"/>
                    <a:pt x="54" y="194"/>
                  </a:cubicBezTo>
                  <a:cubicBezTo>
                    <a:pt x="60" y="349"/>
                    <a:pt x="106" y="522"/>
                    <a:pt x="411" y="481"/>
                  </a:cubicBezTo>
                  <a:cubicBezTo>
                    <a:pt x="422" y="481"/>
                    <a:pt x="411" y="464"/>
                    <a:pt x="411" y="464"/>
                  </a:cubicBezTo>
                  <a:cubicBezTo>
                    <a:pt x="207" y="469"/>
                    <a:pt x="154" y="279"/>
                    <a:pt x="159" y="21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arget">
              <a:extLst>
                <a:ext uri="{FF2B5EF4-FFF2-40B4-BE49-F238E27FC236}">
                  <a16:creationId xmlns:a16="http://schemas.microsoft.com/office/drawing/2014/main" id="{B20E0DDC-178A-4524-BA1C-296407E6B87C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00" y="125"/>
              <a:ext cx="159" cy="196"/>
            </a:xfrm>
            <a:custGeom>
              <a:avLst/>
              <a:gdLst>
                <a:gd name="T0" fmla="*/ 12 w 423"/>
                <a:gd name="T1" fmla="*/ 41 h 522"/>
                <a:gd name="T2" fmla="*/ 12 w 423"/>
                <a:gd name="T3" fmla="*/ 58 h 522"/>
                <a:gd name="T4" fmla="*/ 263 w 423"/>
                <a:gd name="T5" fmla="*/ 305 h 522"/>
                <a:gd name="T6" fmla="*/ 211 w 423"/>
                <a:gd name="T7" fmla="*/ 299 h 522"/>
                <a:gd name="T8" fmla="*/ 243 w 423"/>
                <a:gd name="T9" fmla="*/ 517 h 522"/>
                <a:gd name="T10" fmla="*/ 256 w 423"/>
                <a:gd name="T11" fmla="*/ 522 h 522"/>
                <a:gd name="T12" fmla="*/ 423 w 423"/>
                <a:gd name="T13" fmla="*/ 343 h 522"/>
                <a:gd name="T14" fmla="*/ 369 w 423"/>
                <a:gd name="T15" fmla="*/ 328 h 522"/>
                <a:gd name="T16" fmla="*/ 12 w 423"/>
                <a:gd name="T17" fmla="*/ 41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522">
                  <a:moveTo>
                    <a:pt x="12" y="41"/>
                  </a:moveTo>
                  <a:cubicBezTo>
                    <a:pt x="0" y="41"/>
                    <a:pt x="12" y="58"/>
                    <a:pt x="12" y="58"/>
                  </a:cubicBezTo>
                  <a:cubicBezTo>
                    <a:pt x="215" y="53"/>
                    <a:pt x="269" y="243"/>
                    <a:pt x="263" y="305"/>
                  </a:cubicBezTo>
                  <a:cubicBezTo>
                    <a:pt x="263" y="305"/>
                    <a:pt x="229" y="292"/>
                    <a:pt x="211" y="299"/>
                  </a:cubicBezTo>
                  <a:cubicBezTo>
                    <a:pt x="231" y="396"/>
                    <a:pt x="243" y="517"/>
                    <a:pt x="243" y="517"/>
                  </a:cubicBezTo>
                  <a:lnTo>
                    <a:pt x="256" y="522"/>
                  </a:lnTo>
                  <a:cubicBezTo>
                    <a:pt x="256" y="522"/>
                    <a:pt x="400" y="455"/>
                    <a:pt x="423" y="343"/>
                  </a:cubicBezTo>
                  <a:cubicBezTo>
                    <a:pt x="402" y="331"/>
                    <a:pt x="369" y="328"/>
                    <a:pt x="369" y="328"/>
                  </a:cubicBezTo>
                  <a:cubicBezTo>
                    <a:pt x="363" y="173"/>
                    <a:pt x="317" y="0"/>
                    <a:pt x="12" y="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arget">
              <a:extLst>
                <a:ext uri="{FF2B5EF4-FFF2-40B4-BE49-F238E27FC236}">
                  <a16:creationId xmlns:a16="http://schemas.microsoft.com/office/drawing/2014/main" id="{E3BEF30B-10CB-43AD-B3EB-14F0F0A32A0C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20" y="21"/>
              <a:ext cx="444" cy="445"/>
            </a:xfrm>
            <a:custGeom>
              <a:avLst/>
              <a:gdLst>
                <a:gd name="T0" fmla="*/ 1157 w 1182"/>
                <a:gd name="T1" fmla="*/ 566 h 1181"/>
                <a:gd name="T2" fmla="*/ 1088 w 1182"/>
                <a:gd name="T3" fmla="*/ 566 h 1181"/>
                <a:gd name="T4" fmla="*/ 616 w 1182"/>
                <a:gd name="T5" fmla="*/ 94 h 1181"/>
                <a:gd name="T6" fmla="*/ 616 w 1182"/>
                <a:gd name="T7" fmla="*/ 25 h 1181"/>
                <a:gd name="T8" fmla="*/ 591 w 1182"/>
                <a:gd name="T9" fmla="*/ 0 h 1181"/>
                <a:gd name="T10" fmla="*/ 566 w 1182"/>
                <a:gd name="T11" fmla="*/ 25 h 1181"/>
                <a:gd name="T12" fmla="*/ 566 w 1182"/>
                <a:gd name="T13" fmla="*/ 94 h 1181"/>
                <a:gd name="T14" fmla="*/ 94 w 1182"/>
                <a:gd name="T15" fmla="*/ 566 h 1181"/>
                <a:gd name="T16" fmla="*/ 25 w 1182"/>
                <a:gd name="T17" fmla="*/ 566 h 1181"/>
                <a:gd name="T18" fmla="*/ 0 w 1182"/>
                <a:gd name="T19" fmla="*/ 591 h 1181"/>
                <a:gd name="T20" fmla="*/ 25 w 1182"/>
                <a:gd name="T21" fmla="*/ 616 h 1181"/>
                <a:gd name="T22" fmla="*/ 94 w 1182"/>
                <a:gd name="T23" fmla="*/ 616 h 1181"/>
                <a:gd name="T24" fmla="*/ 566 w 1182"/>
                <a:gd name="T25" fmla="*/ 1088 h 1181"/>
                <a:gd name="T26" fmla="*/ 566 w 1182"/>
                <a:gd name="T27" fmla="*/ 1156 h 1181"/>
                <a:gd name="T28" fmla="*/ 591 w 1182"/>
                <a:gd name="T29" fmla="*/ 1181 h 1181"/>
                <a:gd name="T30" fmla="*/ 616 w 1182"/>
                <a:gd name="T31" fmla="*/ 1156 h 1181"/>
                <a:gd name="T32" fmla="*/ 616 w 1182"/>
                <a:gd name="T33" fmla="*/ 1088 h 1181"/>
                <a:gd name="T34" fmla="*/ 1088 w 1182"/>
                <a:gd name="T35" fmla="*/ 616 h 1181"/>
                <a:gd name="T36" fmla="*/ 1157 w 1182"/>
                <a:gd name="T37" fmla="*/ 616 h 1181"/>
                <a:gd name="T38" fmla="*/ 1182 w 1182"/>
                <a:gd name="T39" fmla="*/ 591 h 1181"/>
                <a:gd name="T40" fmla="*/ 1157 w 1182"/>
                <a:gd name="T41" fmla="*/ 566 h 1181"/>
                <a:gd name="T42" fmla="*/ 616 w 1182"/>
                <a:gd name="T43" fmla="*/ 1037 h 1181"/>
                <a:gd name="T44" fmla="*/ 616 w 1182"/>
                <a:gd name="T45" fmla="*/ 1015 h 1181"/>
                <a:gd name="T46" fmla="*/ 591 w 1182"/>
                <a:gd name="T47" fmla="*/ 990 h 1181"/>
                <a:gd name="T48" fmla="*/ 566 w 1182"/>
                <a:gd name="T49" fmla="*/ 1015 h 1181"/>
                <a:gd name="T50" fmla="*/ 566 w 1182"/>
                <a:gd name="T51" fmla="*/ 1037 h 1181"/>
                <a:gd name="T52" fmla="*/ 144 w 1182"/>
                <a:gd name="T53" fmla="*/ 616 h 1181"/>
                <a:gd name="T54" fmla="*/ 166 w 1182"/>
                <a:gd name="T55" fmla="*/ 616 h 1181"/>
                <a:gd name="T56" fmla="*/ 191 w 1182"/>
                <a:gd name="T57" fmla="*/ 591 h 1181"/>
                <a:gd name="T58" fmla="*/ 166 w 1182"/>
                <a:gd name="T59" fmla="*/ 566 h 1181"/>
                <a:gd name="T60" fmla="*/ 144 w 1182"/>
                <a:gd name="T61" fmla="*/ 566 h 1181"/>
                <a:gd name="T62" fmla="*/ 566 w 1182"/>
                <a:gd name="T63" fmla="*/ 144 h 1181"/>
                <a:gd name="T64" fmla="*/ 566 w 1182"/>
                <a:gd name="T65" fmla="*/ 166 h 1181"/>
                <a:gd name="T66" fmla="*/ 591 w 1182"/>
                <a:gd name="T67" fmla="*/ 191 h 1181"/>
                <a:gd name="T68" fmla="*/ 616 w 1182"/>
                <a:gd name="T69" fmla="*/ 166 h 1181"/>
                <a:gd name="T70" fmla="*/ 616 w 1182"/>
                <a:gd name="T71" fmla="*/ 144 h 1181"/>
                <a:gd name="T72" fmla="*/ 1038 w 1182"/>
                <a:gd name="T73" fmla="*/ 566 h 1181"/>
                <a:gd name="T74" fmla="*/ 1016 w 1182"/>
                <a:gd name="T75" fmla="*/ 566 h 1181"/>
                <a:gd name="T76" fmla="*/ 991 w 1182"/>
                <a:gd name="T77" fmla="*/ 591 h 1181"/>
                <a:gd name="T78" fmla="*/ 1016 w 1182"/>
                <a:gd name="T79" fmla="*/ 616 h 1181"/>
                <a:gd name="T80" fmla="*/ 1038 w 1182"/>
                <a:gd name="T81" fmla="*/ 616 h 1181"/>
                <a:gd name="T82" fmla="*/ 616 w 1182"/>
                <a:gd name="T83" fmla="*/ 1037 h 1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2" h="1181">
                  <a:moveTo>
                    <a:pt x="1157" y="566"/>
                  </a:moveTo>
                  <a:lnTo>
                    <a:pt x="1088" y="566"/>
                  </a:lnTo>
                  <a:cubicBezTo>
                    <a:pt x="1075" y="311"/>
                    <a:pt x="870" y="106"/>
                    <a:pt x="616" y="94"/>
                  </a:cubicBezTo>
                  <a:lnTo>
                    <a:pt x="616" y="25"/>
                  </a:lnTo>
                  <a:cubicBezTo>
                    <a:pt x="616" y="11"/>
                    <a:pt x="605" y="0"/>
                    <a:pt x="591" y="0"/>
                  </a:cubicBezTo>
                  <a:cubicBezTo>
                    <a:pt x="577" y="0"/>
                    <a:pt x="566" y="11"/>
                    <a:pt x="566" y="25"/>
                  </a:cubicBezTo>
                  <a:lnTo>
                    <a:pt x="566" y="94"/>
                  </a:lnTo>
                  <a:cubicBezTo>
                    <a:pt x="311" y="106"/>
                    <a:pt x="107" y="311"/>
                    <a:pt x="94" y="566"/>
                  </a:cubicBezTo>
                  <a:lnTo>
                    <a:pt x="25" y="566"/>
                  </a:lnTo>
                  <a:cubicBezTo>
                    <a:pt x="11" y="566"/>
                    <a:pt x="0" y="577"/>
                    <a:pt x="0" y="591"/>
                  </a:cubicBezTo>
                  <a:cubicBezTo>
                    <a:pt x="0" y="604"/>
                    <a:pt x="11" y="616"/>
                    <a:pt x="25" y="616"/>
                  </a:cubicBezTo>
                  <a:lnTo>
                    <a:pt x="94" y="616"/>
                  </a:lnTo>
                  <a:cubicBezTo>
                    <a:pt x="107" y="870"/>
                    <a:pt x="311" y="1075"/>
                    <a:pt x="566" y="1088"/>
                  </a:cubicBezTo>
                  <a:lnTo>
                    <a:pt x="566" y="1156"/>
                  </a:lnTo>
                  <a:cubicBezTo>
                    <a:pt x="566" y="1170"/>
                    <a:pt x="577" y="1181"/>
                    <a:pt x="591" y="1181"/>
                  </a:cubicBezTo>
                  <a:cubicBezTo>
                    <a:pt x="605" y="1181"/>
                    <a:pt x="616" y="1170"/>
                    <a:pt x="616" y="1156"/>
                  </a:cubicBezTo>
                  <a:lnTo>
                    <a:pt x="616" y="1088"/>
                  </a:lnTo>
                  <a:cubicBezTo>
                    <a:pt x="870" y="1075"/>
                    <a:pt x="1075" y="870"/>
                    <a:pt x="1088" y="616"/>
                  </a:cubicBezTo>
                  <a:lnTo>
                    <a:pt x="1157" y="616"/>
                  </a:lnTo>
                  <a:cubicBezTo>
                    <a:pt x="1170" y="616"/>
                    <a:pt x="1182" y="604"/>
                    <a:pt x="1182" y="591"/>
                  </a:cubicBezTo>
                  <a:cubicBezTo>
                    <a:pt x="1182" y="577"/>
                    <a:pt x="1170" y="566"/>
                    <a:pt x="1157" y="566"/>
                  </a:cubicBezTo>
                  <a:close/>
                  <a:moveTo>
                    <a:pt x="616" y="1037"/>
                  </a:moveTo>
                  <a:lnTo>
                    <a:pt x="616" y="1015"/>
                  </a:lnTo>
                  <a:cubicBezTo>
                    <a:pt x="616" y="1002"/>
                    <a:pt x="605" y="990"/>
                    <a:pt x="591" y="990"/>
                  </a:cubicBezTo>
                  <a:cubicBezTo>
                    <a:pt x="577" y="990"/>
                    <a:pt x="566" y="1002"/>
                    <a:pt x="566" y="1015"/>
                  </a:cubicBezTo>
                  <a:lnTo>
                    <a:pt x="566" y="1037"/>
                  </a:lnTo>
                  <a:cubicBezTo>
                    <a:pt x="339" y="1025"/>
                    <a:pt x="157" y="843"/>
                    <a:pt x="144" y="616"/>
                  </a:cubicBezTo>
                  <a:lnTo>
                    <a:pt x="166" y="616"/>
                  </a:lnTo>
                  <a:cubicBezTo>
                    <a:pt x="180" y="616"/>
                    <a:pt x="191" y="604"/>
                    <a:pt x="191" y="591"/>
                  </a:cubicBezTo>
                  <a:cubicBezTo>
                    <a:pt x="191" y="577"/>
                    <a:pt x="180" y="566"/>
                    <a:pt x="166" y="566"/>
                  </a:cubicBezTo>
                  <a:lnTo>
                    <a:pt x="144" y="566"/>
                  </a:lnTo>
                  <a:cubicBezTo>
                    <a:pt x="157" y="339"/>
                    <a:pt x="339" y="156"/>
                    <a:pt x="566" y="144"/>
                  </a:cubicBezTo>
                  <a:lnTo>
                    <a:pt x="566" y="166"/>
                  </a:lnTo>
                  <a:cubicBezTo>
                    <a:pt x="566" y="180"/>
                    <a:pt x="577" y="191"/>
                    <a:pt x="591" y="191"/>
                  </a:cubicBezTo>
                  <a:cubicBezTo>
                    <a:pt x="605" y="191"/>
                    <a:pt x="616" y="180"/>
                    <a:pt x="616" y="166"/>
                  </a:cubicBezTo>
                  <a:lnTo>
                    <a:pt x="616" y="144"/>
                  </a:lnTo>
                  <a:cubicBezTo>
                    <a:pt x="843" y="156"/>
                    <a:pt x="1025" y="339"/>
                    <a:pt x="1038" y="566"/>
                  </a:cubicBezTo>
                  <a:lnTo>
                    <a:pt x="1016" y="566"/>
                  </a:lnTo>
                  <a:cubicBezTo>
                    <a:pt x="1002" y="566"/>
                    <a:pt x="991" y="577"/>
                    <a:pt x="991" y="591"/>
                  </a:cubicBezTo>
                  <a:cubicBezTo>
                    <a:pt x="991" y="604"/>
                    <a:pt x="1002" y="616"/>
                    <a:pt x="1016" y="616"/>
                  </a:cubicBezTo>
                  <a:lnTo>
                    <a:pt x="1038" y="616"/>
                  </a:lnTo>
                  <a:cubicBezTo>
                    <a:pt x="1025" y="843"/>
                    <a:pt x="843" y="1025"/>
                    <a:pt x="616" y="103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ag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59CBCFE-82B4-4F42-A5C4-73DF06201464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4285635" y="2645605"/>
            <a:ext cx="966138" cy="961826"/>
          </a:xfrm>
          <a:custGeom>
            <a:avLst/>
            <a:gdLst>
              <a:gd name="T0" fmla="*/ 537 w 621"/>
              <a:gd name="T1" fmla="*/ 117 h 617"/>
              <a:gd name="T2" fmla="*/ 504 w 621"/>
              <a:gd name="T3" fmla="*/ 83 h 617"/>
              <a:gd name="T4" fmla="*/ 537 w 621"/>
              <a:gd name="T5" fmla="*/ 50 h 617"/>
              <a:gd name="T6" fmla="*/ 571 w 621"/>
              <a:gd name="T7" fmla="*/ 83 h 617"/>
              <a:gd name="T8" fmla="*/ 537 w 621"/>
              <a:gd name="T9" fmla="*/ 117 h 617"/>
              <a:gd name="T10" fmla="*/ 601 w 621"/>
              <a:gd name="T11" fmla="*/ 0 h 617"/>
              <a:gd name="T12" fmla="*/ 600 w 621"/>
              <a:gd name="T13" fmla="*/ 0 h 617"/>
              <a:gd name="T14" fmla="*/ 599 w 621"/>
              <a:gd name="T15" fmla="*/ 0 h 617"/>
              <a:gd name="T16" fmla="*/ 341 w 621"/>
              <a:gd name="T17" fmla="*/ 0 h 617"/>
              <a:gd name="T18" fmla="*/ 318 w 621"/>
              <a:gd name="T19" fmla="*/ 12 h 617"/>
              <a:gd name="T20" fmla="*/ 16 w 621"/>
              <a:gd name="T21" fmla="*/ 314 h 617"/>
              <a:gd name="T22" fmla="*/ 16 w 621"/>
              <a:gd name="T23" fmla="*/ 372 h 617"/>
              <a:gd name="T24" fmla="*/ 248 w 621"/>
              <a:gd name="T25" fmla="*/ 605 h 617"/>
              <a:gd name="T26" fmla="*/ 277 w 621"/>
              <a:gd name="T27" fmla="*/ 617 h 617"/>
              <a:gd name="T28" fmla="*/ 306 w 621"/>
              <a:gd name="T29" fmla="*/ 605 h 617"/>
              <a:gd name="T30" fmla="*/ 608 w 621"/>
              <a:gd name="T31" fmla="*/ 302 h 617"/>
              <a:gd name="T32" fmla="*/ 621 w 621"/>
              <a:gd name="T33" fmla="*/ 280 h 617"/>
              <a:gd name="T34" fmla="*/ 621 w 621"/>
              <a:gd name="T35" fmla="*/ 20 h 617"/>
              <a:gd name="T36" fmla="*/ 601 w 621"/>
              <a:gd name="T37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1" h="617">
                <a:moveTo>
                  <a:pt x="537" y="117"/>
                </a:moveTo>
                <a:cubicBezTo>
                  <a:pt x="519" y="117"/>
                  <a:pt x="504" y="102"/>
                  <a:pt x="504" y="83"/>
                </a:cubicBezTo>
                <a:cubicBezTo>
                  <a:pt x="504" y="65"/>
                  <a:pt x="519" y="50"/>
                  <a:pt x="537" y="50"/>
                </a:cubicBezTo>
                <a:cubicBezTo>
                  <a:pt x="556" y="50"/>
                  <a:pt x="571" y="65"/>
                  <a:pt x="571" y="83"/>
                </a:cubicBezTo>
                <a:cubicBezTo>
                  <a:pt x="571" y="102"/>
                  <a:pt x="556" y="117"/>
                  <a:pt x="537" y="117"/>
                </a:cubicBezTo>
                <a:close/>
                <a:moveTo>
                  <a:pt x="601" y="0"/>
                </a:moveTo>
                <a:lnTo>
                  <a:pt x="600" y="0"/>
                </a:lnTo>
                <a:cubicBezTo>
                  <a:pt x="600" y="0"/>
                  <a:pt x="600" y="0"/>
                  <a:pt x="599" y="0"/>
                </a:cubicBezTo>
                <a:lnTo>
                  <a:pt x="341" y="0"/>
                </a:lnTo>
                <a:cubicBezTo>
                  <a:pt x="334" y="0"/>
                  <a:pt x="320" y="10"/>
                  <a:pt x="318" y="12"/>
                </a:cubicBezTo>
                <a:lnTo>
                  <a:pt x="16" y="314"/>
                </a:lnTo>
                <a:cubicBezTo>
                  <a:pt x="0" y="330"/>
                  <a:pt x="0" y="356"/>
                  <a:pt x="16" y="372"/>
                </a:cubicBezTo>
                <a:lnTo>
                  <a:pt x="248" y="605"/>
                </a:lnTo>
                <a:cubicBezTo>
                  <a:pt x="256" y="613"/>
                  <a:pt x="267" y="617"/>
                  <a:pt x="277" y="617"/>
                </a:cubicBezTo>
                <a:cubicBezTo>
                  <a:pt x="288" y="617"/>
                  <a:pt x="298" y="613"/>
                  <a:pt x="306" y="605"/>
                </a:cubicBezTo>
                <a:lnTo>
                  <a:pt x="608" y="302"/>
                </a:lnTo>
                <a:cubicBezTo>
                  <a:pt x="610" y="300"/>
                  <a:pt x="621" y="288"/>
                  <a:pt x="621" y="280"/>
                </a:cubicBezTo>
                <a:lnTo>
                  <a:pt x="621" y="20"/>
                </a:lnTo>
                <a:cubicBezTo>
                  <a:pt x="621" y="9"/>
                  <a:pt x="613" y="0"/>
                  <a:pt x="6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B5BB6E-828A-48C8-AFA6-E502A7A6E8F1}"/>
              </a:ext>
            </a:extLst>
          </p:cNvPr>
          <p:cNvSpPr txBox="1"/>
          <p:nvPr/>
        </p:nvSpPr>
        <p:spPr>
          <a:xfrm>
            <a:off x="4498570" y="2871091"/>
            <a:ext cx="63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30%</a:t>
            </a:r>
          </a:p>
        </p:txBody>
      </p:sp>
      <p:grpSp>
        <p:nvGrpSpPr>
          <p:cNvPr id="39" name="Applic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07FAE2BC-EFF3-44DD-8D7C-36753C44186D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9696662" y="2731821"/>
            <a:ext cx="701646" cy="874387"/>
            <a:chOff x="46" y="2"/>
            <a:chExt cx="394" cy="491"/>
          </a:xfrm>
          <a:solidFill>
            <a:schemeClr val="tx1"/>
          </a:solidFill>
        </p:grpSpPr>
        <p:sp>
          <p:nvSpPr>
            <p:cNvPr id="40" name="Application">
              <a:extLst>
                <a:ext uri="{FF2B5EF4-FFF2-40B4-BE49-F238E27FC236}">
                  <a16:creationId xmlns:a16="http://schemas.microsoft.com/office/drawing/2014/main" id="{F743D702-8C00-4C89-9B13-11F8447B05EC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33" y="309"/>
              <a:ext cx="55" cy="64"/>
            </a:xfrm>
            <a:custGeom>
              <a:avLst/>
              <a:gdLst>
                <a:gd name="T0" fmla="*/ 147 w 147"/>
                <a:gd name="T1" fmla="*/ 144 h 171"/>
                <a:gd name="T2" fmla="*/ 123 w 147"/>
                <a:gd name="T3" fmla="*/ 0 h 171"/>
                <a:gd name="T4" fmla="*/ 0 w 147"/>
                <a:gd name="T5" fmla="*/ 38 h 171"/>
                <a:gd name="T6" fmla="*/ 60 w 147"/>
                <a:gd name="T7" fmla="*/ 171 h 171"/>
                <a:gd name="T8" fmla="*/ 147 w 147"/>
                <a:gd name="T9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71">
                  <a:moveTo>
                    <a:pt x="147" y="144"/>
                  </a:moveTo>
                  <a:lnTo>
                    <a:pt x="123" y="0"/>
                  </a:lnTo>
                  <a:lnTo>
                    <a:pt x="0" y="38"/>
                  </a:lnTo>
                  <a:lnTo>
                    <a:pt x="60" y="171"/>
                  </a:lnTo>
                  <a:lnTo>
                    <a:pt x="147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pplication">
              <a:extLst>
                <a:ext uri="{FF2B5EF4-FFF2-40B4-BE49-F238E27FC236}">
                  <a16:creationId xmlns:a16="http://schemas.microsoft.com/office/drawing/2014/main" id="{1B9A4A84-9C9D-4856-B6A7-C26D8E4B1D44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45" y="369"/>
              <a:ext cx="69" cy="124"/>
            </a:xfrm>
            <a:custGeom>
              <a:avLst/>
              <a:gdLst>
                <a:gd name="T0" fmla="*/ 169 w 184"/>
                <a:gd name="T1" fmla="*/ 99 h 329"/>
                <a:gd name="T2" fmla="*/ 116 w 184"/>
                <a:gd name="T3" fmla="*/ 0 h 329"/>
                <a:gd name="T4" fmla="*/ 29 w 184"/>
                <a:gd name="T5" fmla="*/ 27 h 329"/>
                <a:gd name="T6" fmla="*/ 20 w 184"/>
                <a:gd name="T7" fmla="*/ 144 h 329"/>
                <a:gd name="T8" fmla="*/ 139 w 184"/>
                <a:gd name="T9" fmla="*/ 275 h 329"/>
                <a:gd name="T10" fmla="*/ 169 w 184"/>
                <a:gd name="T11" fmla="*/ 9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329">
                  <a:moveTo>
                    <a:pt x="169" y="99"/>
                  </a:moveTo>
                  <a:cubicBezTo>
                    <a:pt x="158" y="60"/>
                    <a:pt x="127" y="15"/>
                    <a:pt x="116" y="0"/>
                  </a:cubicBezTo>
                  <a:lnTo>
                    <a:pt x="29" y="27"/>
                  </a:lnTo>
                  <a:cubicBezTo>
                    <a:pt x="20" y="45"/>
                    <a:pt x="0" y="92"/>
                    <a:pt x="20" y="144"/>
                  </a:cubicBezTo>
                  <a:cubicBezTo>
                    <a:pt x="40" y="198"/>
                    <a:pt x="144" y="329"/>
                    <a:pt x="139" y="275"/>
                  </a:cubicBezTo>
                  <a:cubicBezTo>
                    <a:pt x="129" y="167"/>
                    <a:pt x="184" y="146"/>
                    <a:pt x="169" y="9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Application">
              <a:extLst>
                <a:ext uri="{FF2B5EF4-FFF2-40B4-BE49-F238E27FC236}">
                  <a16:creationId xmlns:a16="http://schemas.microsoft.com/office/drawing/2014/main" id="{95976E1D-D4CA-4AD5-9A3C-6752A327F2F2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46" y="2"/>
              <a:ext cx="394" cy="447"/>
            </a:xfrm>
            <a:custGeom>
              <a:avLst/>
              <a:gdLst>
                <a:gd name="T0" fmla="*/ 575 w 1050"/>
                <a:gd name="T1" fmla="*/ 18 h 1187"/>
                <a:gd name="T2" fmla="*/ 401 w 1050"/>
                <a:gd name="T3" fmla="*/ 578 h 1187"/>
                <a:gd name="T4" fmla="*/ 359 w 1050"/>
                <a:gd name="T5" fmla="*/ 346 h 1187"/>
                <a:gd name="T6" fmla="*/ 0 w 1050"/>
                <a:gd name="T7" fmla="*/ 578 h 1187"/>
                <a:gd name="T8" fmla="*/ 75 w 1050"/>
                <a:gd name="T9" fmla="*/ 728 h 1187"/>
                <a:gd name="T10" fmla="*/ 88 w 1050"/>
                <a:gd name="T11" fmla="*/ 678 h 1187"/>
                <a:gd name="T12" fmla="*/ 163 w 1050"/>
                <a:gd name="T13" fmla="*/ 728 h 1187"/>
                <a:gd name="T14" fmla="*/ 175 w 1050"/>
                <a:gd name="T15" fmla="*/ 678 h 1187"/>
                <a:gd name="T16" fmla="*/ 195 w 1050"/>
                <a:gd name="T17" fmla="*/ 728 h 1187"/>
                <a:gd name="T18" fmla="*/ 29 w 1050"/>
                <a:gd name="T19" fmla="*/ 1120 h 1187"/>
                <a:gd name="T20" fmla="*/ 57 w 1050"/>
                <a:gd name="T21" fmla="*/ 1133 h 1187"/>
                <a:gd name="T22" fmla="*/ 58 w 1050"/>
                <a:gd name="T23" fmla="*/ 1132 h 1187"/>
                <a:gd name="T24" fmla="*/ 70 w 1050"/>
                <a:gd name="T25" fmla="*/ 1159 h 1187"/>
                <a:gd name="T26" fmla="*/ 105 w 1050"/>
                <a:gd name="T27" fmla="*/ 1174 h 1187"/>
                <a:gd name="T28" fmla="*/ 129 w 1050"/>
                <a:gd name="T29" fmla="*/ 1162 h 1187"/>
                <a:gd name="T30" fmla="*/ 128 w 1050"/>
                <a:gd name="T31" fmla="*/ 1163 h 1187"/>
                <a:gd name="T32" fmla="*/ 148 w 1050"/>
                <a:gd name="T33" fmla="*/ 1171 h 1187"/>
                <a:gd name="T34" fmla="*/ 148 w 1050"/>
                <a:gd name="T35" fmla="*/ 1169 h 1187"/>
                <a:gd name="T36" fmla="*/ 363 w 1050"/>
                <a:gd name="T37" fmla="*/ 728 h 1187"/>
                <a:gd name="T38" fmla="*/ 375 w 1050"/>
                <a:gd name="T39" fmla="*/ 678 h 1187"/>
                <a:gd name="T40" fmla="*/ 463 w 1050"/>
                <a:gd name="T41" fmla="*/ 728 h 1187"/>
                <a:gd name="T42" fmla="*/ 475 w 1050"/>
                <a:gd name="T43" fmla="*/ 678 h 1187"/>
                <a:gd name="T44" fmla="*/ 563 w 1050"/>
                <a:gd name="T45" fmla="*/ 728 h 1187"/>
                <a:gd name="T46" fmla="*/ 575 w 1050"/>
                <a:gd name="T47" fmla="*/ 678 h 1187"/>
                <a:gd name="T48" fmla="*/ 663 w 1050"/>
                <a:gd name="T49" fmla="*/ 728 h 1187"/>
                <a:gd name="T50" fmla="*/ 675 w 1050"/>
                <a:gd name="T51" fmla="*/ 678 h 1187"/>
                <a:gd name="T52" fmla="*/ 727 w 1050"/>
                <a:gd name="T53" fmla="*/ 728 h 1187"/>
                <a:gd name="T54" fmla="*/ 877 w 1050"/>
                <a:gd name="T55" fmla="*/ 798 h 1187"/>
                <a:gd name="T56" fmla="*/ 875 w 1050"/>
                <a:gd name="T57" fmla="*/ 728 h 1187"/>
                <a:gd name="T58" fmla="*/ 888 w 1050"/>
                <a:gd name="T59" fmla="*/ 678 h 1187"/>
                <a:gd name="T60" fmla="*/ 975 w 1050"/>
                <a:gd name="T61" fmla="*/ 728 h 1187"/>
                <a:gd name="T62" fmla="*/ 988 w 1050"/>
                <a:gd name="T63" fmla="*/ 678 h 1187"/>
                <a:gd name="T64" fmla="*/ 1050 w 1050"/>
                <a:gd name="T65" fmla="*/ 728 h 1187"/>
                <a:gd name="T66" fmla="*/ 815 w 1050"/>
                <a:gd name="T67" fmla="*/ 578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50" h="1187">
                  <a:moveTo>
                    <a:pt x="815" y="578"/>
                  </a:moveTo>
                  <a:cubicBezTo>
                    <a:pt x="746" y="340"/>
                    <a:pt x="636" y="0"/>
                    <a:pt x="575" y="18"/>
                  </a:cubicBezTo>
                  <a:cubicBezTo>
                    <a:pt x="518" y="36"/>
                    <a:pt x="603" y="340"/>
                    <a:pt x="677" y="578"/>
                  </a:cubicBezTo>
                  <a:lnTo>
                    <a:pt x="401" y="578"/>
                  </a:lnTo>
                  <a:lnTo>
                    <a:pt x="478" y="396"/>
                  </a:lnTo>
                  <a:lnTo>
                    <a:pt x="359" y="346"/>
                  </a:lnTo>
                  <a:lnTo>
                    <a:pt x="261" y="578"/>
                  </a:lnTo>
                  <a:lnTo>
                    <a:pt x="0" y="578"/>
                  </a:lnTo>
                  <a:lnTo>
                    <a:pt x="0" y="728"/>
                  </a:lnTo>
                  <a:lnTo>
                    <a:pt x="75" y="728"/>
                  </a:lnTo>
                  <a:lnTo>
                    <a:pt x="75" y="678"/>
                  </a:lnTo>
                  <a:lnTo>
                    <a:pt x="88" y="678"/>
                  </a:lnTo>
                  <a:lnTo>
                    <a:pt x="88" y="728"/>
                  </a:lnTo>
                  <a:lnTo>
                    <a:pt x="163" y="728"/>
                  </a:lnTo>
                  <a:lnTo>
                    <a:pt x="163" y="678"/>
                  </a:lnTo>
                  <a:lnTo>
                    <a:pt x="175" y="678"/>
                  </a:lnTo>
                  <a:lnTo>
                    <a:pt x="175" y="728"/>
                  </a:lnTo>
                  <a:lnTo>
                    <a:pt x="195" y="728"/>
                  </a:lnTo>
                  <a:lnTo>
                    <a:pt x="30" y="1118"/>
                  </a:lnTo>
                  <a:cubicBezTo>
                    <a:pt x="30" y="1119"/>
                    <a:pt x="29" y="1120"/>
                    <a:pt x="29" y="1120"/>
                  </a:cubicBezTo>
                  <a:cubicBezTo>
                    <a:pt x="25" y="1130"/>
                    <a:pt x="28" y="1141"/>
                    <a:pt x="36" y="1144"/>
                  </a:cubicBezTo>
                  <a:cubicBezTo>
                    <a:pt x="43" y="1148"/>
                    <a:pt x="53" y="1143"/>
                    <a:pt x="57" y="1133"/>
                  </a:cubicBezTo>
                  <a:cubicBezTo>
                    <a:pt x="58" y="1132"/>
                    <a:pt x="58" y="1132"/>
                    <a:pt x="58" y="1132"/>
                  </a:cubicBezTo>
                  <a:lnTo>
                    <a:pt x="58" y="1132"/>
                  </a:lnTo>
                  <a:cubicBezTo>
                    <a:pt x="58" y="1132"/>
                    <a:pt x="58" y="1132"/>
                    <a:pt x="57" y="1133"/>
                  </a:cubicBezTo>
                  <a:cubicBezTo>
                    <a:pt x="53" y="1143"/>
                    <a:pt x="59" y="1154"/>
                    <a:pt x="70" y="1159"/>
                  </a:cubicBezTo>
                  <a:cubicBezTo>
                    <a:pt x="79" y="1163"/>
                    <a:pt x="89" y="1161"/>
                    <a:pt x="95" y="1155"/>
                  </a:cubicBezTo>
                  <a:cubicBezTo>
                    <a:pt x="94" y="1163"/>
                    <a:pt x="98" y="1171"/>
                    <a:pt x="105" y="1174"/>
                  </a:cubicBezTo>
                  <a:cubicBezTo>
                    <a:pt x="114" y="1178"/>
                    <a:pt x="124" y="1173"/>
                    <a:pt x="128" y="1163"/>
                  </a:cubicBezTo>
                  <a:cubicBezTo>
                    <a:pt x="129" y="1163"/>
                    <a:pt x="129" y="1162"/>
                    <a:pt x="129" y="1162"/>
                  </a:cubicBezTo>
                  <a:lnTo>
                    <a:pt x="129" y="1162"/>
                  </a:lnTo>
                  <a:cubicBezTo>
                    <a:pt x="129" y="1162"/>
                    <a:pt x="129" y="1163"/>
                    <a:pt x="128" y="1163"/>
                  </a:cubicBezTo>
                  <a:cubicBezTo>
                    <a:pt x="124" y="1173"/>
                    <a:pt x="125" y="1183"/>
                    <a:pt x="131" y="1185"/>
                  </a:cubicBezTo>
                  <a:cubicBezTo>
                    <a:pt x="136" y="1187"/>
                    <a:pt x="144" y="1181"/>
                    <a:pt x="148" y="1171"/>
                  </a:cubicBezTo>
                  <a:cubicBezTo>
                    <a:pt x="148" y="1171"/>
                    <a:pt x="148" y="1171"/>
                    <a:pt x="148" y="1170"/>
                  </a:cubicBezTo>
                  <a:lnTo>
                    <a:pt x="148" y="1169"/>
                  </a:lnTo>
                  <a:lnTo>
                    <a:pt x="336" y="728"/>
                  </a:lnTo>
                  <a:lnTo>
                    <a:pt x="363" y="728"/>
                  </a:lnTo>
                  <a:lnTo>
                    <a:pt x="363" y="678"/>
                  </a:lnTo>
                  <a:lnTo>
                    <a:pt x="375" y="678"/>
                  </a:lnTo>
                  <a:lnTo>
                    <a:pt x="375" y="728"/>
                  </a:lnTo>
                  <a:lnTo>
                    <a:pt x="463" y="728"/>
                  </a:lnTo>
                  <a:lnTo>
                    <a:pt x="463" y="678"/>
                  </a:lnTo>
                  <a:lnTo>
                    <a:pt x="475" y="678"/>
                  </a:lnTo>
                  <a:lnTo>
                    <a:pt x="475" y="728"/>
                  </a:lnTo>
                  <a:lnTo>
                    <a:pt x="563" y="728"/>
                  </a:lnTo>
                  <a:lnTo>
                    <a:pt x="563" y="678"/>
                  </a:lnTo>
                  <a:lnTo>
                    <a:pt x="575" y="678"/>
                  </a:lnTo>
                  <a:lnTo>
                    <a:pt x="575" y="728"/>
                  </a:lnTo>
                  <a:lnTo>
                    <a:pt x="663" y="728"/>
                  </a:lnTo>
                  <a:lnTo>
                    <a:pt x="663" y="678"/>
                  </a:lnTo>
                  <a:lnTo>
                    <a:pt x="675" y="678"/>
                  </a:lnTo>
                  <a:lnTo>
                    <a:pt x="675" y="728"/>
                  </a:lnTo>
                  <a:lnTo>
                    <a:pt x="727" y="728"/>
                  </a:lnTo>
                  <a:cubicBezTo>
                    <a:pt x="746" y="790"/>
                    <a:pt x="760" y="824"/>
                    <a:pt x="763" y="833"/>
                  </a:cubicBezTo>
                  <a:lnTo>
                    <a:pt x="877" y="798"/>
                  </a:lnTo>
                  <a:cubicBezTo>
                    <a:pt x="875" y="791"/>
                    <a:pt x="868" y="765"/>
                    <a:pt x="858" y="728"/>
                  </a:cubicBezTo>
                  <a:lnTo>
                    <a:pt x="875" y="728"/>
                  </a:lnTo>
                  <a:lnTo>
                    <a:pt x="875" y="678"/>
                  </a:lnTo>
                  <a:lnTo>
                    <a:pt x="888" y="678"/>
                  </a:lnTo>
                  <a:lnTo>
                    <a:pt x="888" y="728"/>
                  </a:lnTo>
                  <a:lnTo>
                    <a:pt x="975" y="728"/>
                  </a:lnTo>
                  <a:lnTo>
                    <a:pt x="975" y="678"/>
                  </a:lnTo>
                  <a:lnTo>
                    <a:pt x="988" y="678"/>
                  </a:lnTo>
                  <a:lnTo>
                    <a:pt x="988" y="728"/>
                  </a:lnTo>
                  <a:lnTo>
                    <a:pt x="1050" y="728"/>
                  </a:lnTo>
                  <a:lnTo>
                    <a:pt x="1050" y="578"/>
                  </a:lnTo>
                  <a:lnTo>
                    <a:pt x="815" y="5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Application">
              <a:extLst>
                <a:ext uri="{FF2B5EF4-FFF2-40B4-BE49-F238E27FC236}">
                  <a16:creationId xmlns:a16="http://schemas.microsoft.com/office/drawing/2014/main" id="{C3678537-696B-46B1-8174-E0F042E86BA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98" y="58"/>
              <a:ext cx="57" cy="51"/>
            </a:xfrm>
            <a:custGeom>
              <a:avLst/>
              <a:gdLst>
                <a:gd name="T0" fmla="*/ 143 w 151"/>
                <a:gd name="T1" fmla="*/ 79 h 134"/>
                <a:gd name="T2" fmla="*/ 122 w 151"/>
                <a:gd name="T3" fmla="*/ 29 h 134"/>
                <a:gd name="T4" fmla="*/ 74 w 151"/>
                <a:gd name="T5" fmla="*/ 8 h 134"/>
                <a:gd name="T6" fmla="*/ 24 w 151"/>
                <a:gd name="T7" fmla="*/ 29 h 134"/>
                <a:gd name="T8" fmla="*/ 0 w 151"/>
                <a:gd name="T9" fmla="*/ 84 h 134"/>
                <a:gd name="T10" fmla="*/ 119 w 151"/>
                <a:gd name="T11" fmla="*/ 134 h 134"/>
                <a:gd name="T12" fmla="*/ 143 w 151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4">
                  <a:moveTo>
                    <a:pt x="143" y="79"/>
                  </a:moveTo>
                  <a:cubicBezTo>
                    <a:pt x="151" y="60"/>
                    <a:pt x="142" y="37"/>
                    <a:pt x="122" y="29"/>
                  </a:cubicBezTo>
                  <a:lnTo>
                    <a:pt x="74" y="8"/>
                  </a:lnTo>
                  <a:cubicBezTo>
                    <a:pt x="55" y="0"/>
                    <a:pt x="32" y="9"/>
                    <a:pt x="24" y="29"/>
                  </a:cubicBezTo>
                  <a:lnTo>
                    <a:pt x="0" y="84"/>
                  </a:lnTo>
                  <a:lnTo>
                    <a:pt x="119" y="134"/>
                  </a:lnTo>
                  <a:lnTo>
                    <a:pt x="143" y="7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Application">
              <a:extLst>
                <a:ext uri="{FF2B5EF4-FFF2-40B4-BE49-F238E27FC236}">
                  <a16:creationId xmlns:a16="http://schemas.microsoft.com/office/drawing/2014/main" id="{6F0FF204-E251-450A-AB71-15B62597D055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83" y="97"/>
              <a:ext cx="57" cy="47"/>
            </a:xfrm>
            <a:custGeom>
              <a:avLst/>
              <a:gdLst>
                <a:gd name="T0" fmla="*/ 31 w 150"/>
                <a:gd name="T1" fmla="*/ 0 h 124"/>
                <a:gd name="T2" fmla="*/ 150 w 150"/>
                <a:gd name="T3" fmla="*/ 51 h 124"/>
                <a:gd name="T4" fmla="*/ 119 w 150"/>
                <a:gd name="T5" fmla="*/ 124 h 124"/>
                <a:gd name="T6" fmla="*/ 0 w 150"/>
                <a:gd name="T7" fmla="*/ 73 h 124"/>
                <a:gd name="T8" fmla="*/ 31 w 150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24">
                  <a:moveTo>
                    <a:pt x="31" y="0"/>
                  </a:moveTo>
                  <a:lnTo>
                    <a:pt x="150" y="51"/>
                  </a:lnTo>
                  <a:lnTo>
                    <a:pt x="119" y="124"/>
                  </a:lnTo>
                  <a:lnTo>
                    <a:pt x="0" y="73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Application">
              <a:extLst>
                <a:ext uri="{FF2B5EF4-FFF2-40B4-BE49-F238E27FC236}">
                  <a16:creationId xmlns:a16="http://schemas.microsoft.com/office/drawing/2014/main" id="{36B179DE-725B-46A3-9607-C011B4DCA742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7" y="456"/>
              <a:ext cx="20" cy="23"/>
            </a:xfrm>
            <a:custGeom>
              <a:avLst/>
              <a:gdLst>
                <a:gd name="T0" fmla="*/ 5 w 52"/>
                <a:gd name="T1" fmla="*/ 61 h 61"/>
                <a:gd name="T2" fmla="*/ 52 w 52"/>
                <a:gd name="T3" fmla="*/ 22 h 61"/>
                <a:gd name="T4" fmla="*/ 0 w 52"/>
                <a:gd name="T5" fmla="*/ 0 h 61"/>
                <a:gd name="T6" fmla="*/ 5 w 52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61">
                  <a:moveTo>
                    <a:pt x="5" y="61"/>
                  </a:moveTo>
                  <a:lnTo>
                    <a:pt x="52" y="22"/>
                  </a:lnTo>
                  <a:lnTo>
                    <a:pt x="0" y="0"/>
                  </a:lnTo>
                  <a:lnTo>
                    <a:pt x="5" y="6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96D7EFB-C1C9-40FF-BF72-2A53BA1DF974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70564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72E4842-DA10-4ABA-9B73-EBC03798E38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243955-75B1-43C4-8084-9346DA039B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539FF-6C7F-4747-913B-CF4D7F89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MAIL HAS HIGH ENGAGEMENT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FDA8269-31EF-4479-9EF4-C40EB0ED49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582746"/>
              </p:ext>
            </p:extLst>
          </p:nvPr>
        </p:nvGraphicFramePr>
        <p:xfrm>
          <a:off x="270998" y="1723359"/>
          <a:ext cx="2097627" cy="166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B704BF-CB32-4E6C-A375-3121AB817F36}"/>
              </a:ext>
            </a:extLst>
          </p:cNvPr>
          <p:cNvSpPr txBox="1"/>
          <p:nvPr/>
        </p:nvSpPr>
        <p:spPr>
          <a:xfrm>
            <a:off x="837147" y="2212502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+mj-lt"/>
              </a:rPr>
              <a:t>99</a:t>
            </a:r>
            <a:r>
              <a:rPr lang="en-GB" sz="36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32895-CC4E-4497-8F48-C9D09BC6442B}"/>
              </a:ext>
            </a:extLst>
          </p:cNvPr>
          <p:cNvSpPr txBox="1"/>
          <p:nvPr/>
        </p:nvSpPr>
        <p:spPr>
          <a:xfrm>
            <a:off x="2107946" y="1860485"/>
            <a:ext cx="3629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% of mail which is processed in some way, which includes:  opening, reading, sorting, putting aside, filing, putting on display or in the usual place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22061-81E1-4FCE-B1E1-E63595D4051E}"/>
              </a:ext>
            </a:extLst>
          </p:cNvPr>
          <p:cNvSpPr txBox="1"/>
          <p:nvPr/>
        </p:nvSpPr>
        <p:spPr>
          <a:xfrm>
            <a:off x="785366" y="6316973"/>
            <a:ext cx="51219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JICMAIL Q2 2017-Q4 2020, Business Mail, n=67,309, Campaign Monitor, 2021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06586C4-BC17-4B6B-9E9E-D7D0E65835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354659"/>
              </p:ext>
            </p:extLst>
          </p:nvPr>
        </p:nvGraphicFramePr>
        <p:xfrm>
          <a:off x="280177" y="3374057"/>
          <a:ext cx="2097627" cy="166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4D1AF90-8372-4FC1-8596-2B85F4AC4EAA}"/>
              </a:ext>
            </a:extLst>
          </p:cNvPr>
          <p:cNvSpPr txBox="1"/>
          <p:nvPr/>
        </p:nvSpPr>
        <p:spPr>
          <a:xfrm>
            <a:off x="846326" y="3863200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+mj-lt"/>
              </a:rPr>
              <a:t>83</a:t>
            </a:r>
            <a:r>
              <a:rPr lang="en-GB" sz="36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3648EB-187D-4B16-96C3-734B48F66AD3}"/>
              </a:ext>
            </a:extLst>
          </p:cNvPr>
          <p:cNvSpPr txBox="1"/>
          <p:nvPr/>
        </p:nvSpPr>
        <p:spPr>
          <a:xfrm>
            <a:off x="579471" y="4996179"/>
            <a:ext cx="1443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Open rate for</a:t>
            </a:r>
          </a:p>
          <a:p>
            <a:pPr algn="ctr"/>
            <a:r>
              <a:rPr lang="en-GB" dirty="0"/>
              <a:t>business mail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CA429A6-3F61-4C85-B333-08D0E37FB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3120597"/>
              </p:ext>
            </p:extLst>
          </p:nvPr>
        </p:nvGraphicFramePr>
        <p:xfrm>
          <a:off x="2735105" y="3374057"/>
          <a:ext cx="2097627" cy="1660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667F268-758C-4D61-9006-55751982561C}"/>
              </a:ext>
            </a:extLst>
          </p:cNvPr>
          <p:cNvSpPr txBox="1"/>
          <p:nvPr/>
        </p:nvSpPr>
        <p:spPr>
          <a:xfrm>
            <a:off x="3301254" y="3863200"/>
            <a:ext cx="96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+mj-lt"/>
              </a:rPr>
              <a:t>25</a:t>
            </a:r>
            <a:r>
              <a:rPr lang="en-GB" sz="36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6923E-71A3-41C5-836F-53D880A32E1C}"/>
              </a:ext>
            </a:extLst>
          </p:cNvPr>
          <p:cNvSpPr txBox="1"/>
          <p:nvPr/>
        </p:nvSpPr>
        <p:spPr>
          <a:xfrm>
            <a:off x="2582995" y="4996179"/>
            <a:ext cx="2346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Open rate for</a:t>
            </a:r>
          </a:p>
          <a:p>
            <a:pPr algn="ctr"/>
            <a:r>
              <a:rPr lang="en-GB" dirty="0"/>
              <a:t>financial services email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C799E8-5489-417B-8548-D4A37A74D3B3}"/>
              </a:ext>
            </a:extLst>
          </p:cNvPr>
          <p:cNvSpPr txBox="1"/>
          <p:nvPr/>
        </p:nvSpPr>
        <p:spPr>
          <a:xfrm>
            <a:off x="2302523" y="3877233"/>
            <a:ext cx="529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77419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77732B4-CAC3-49FF-8523-C65A0525EA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EE214C-783C-4535-8631-2A77BA9F2BE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4</a:t>
            </a:fld>
            <a:endParaRPr lang="en-GB" dirty="0"/>
          </a:p>
        </p:txBody>
      </p:sp>
      <p:pic>
        <p:nvPicPr>
          <p:cNvPr id="9" name="Graphic 8" descr="Arrow circle">
            <a:extLst>
              <a:ext uri="{FF2B5EF4-FFF2-40B4-BE49-F238E27FC236}">
                <a16:creationId xmlns:a16="http://schemas.microsoft.com/office/drawing/2014/main" id="{674D9BEB-6015-41AE-B0AF-74FC47E75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7811" y="4547277"/>
            <a:ext cx="1781907" cy="1781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5C505-15AE-42C8-B312-BD56102494CC}"/>
              </a:ext>
            </a:extLst>
          </p:cNvPr>
          <p:cNvSpPr txBox="1"/>
          <p:nvPr/>
        </p:nvSpPr>
        <p:spPr>
          <a:xfrm>
            <a:off x="6699494" y="5145842"/>
            <a:ext cx="758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4.8</a:t>
            </a:r>
            <a:endParaRPr lang="en-GB" sz="3200" b="1" baseline="30000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13D07A2-3EDB-418C-A484-E01FFD5BF0A9}"/>
              </a:ext>
            </a:extLst>
          </p:cNvPr>
          <p:cNvGraphicFramePr/>
          <p:nvPr/>
        </p:nvGraphicFramePr>
        <p:xfrm>
          <a:off x="6198086" y="1877596"/>
          <a:ext cx="1781907" cy="1410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42250F9-5C5E-45AB-9951-AE619DDB97C1}"/>
              </a:ext>
            </a:extLst>
          </p:cNvPr>
          <p:cNvSpPr txBox="1"/>
          <p:nvPr/>
        </p:nvSpPr>
        <p:spPr>
          <a:xfrm>
            <a:off x="6649656" y="2290484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38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pSp>
        <p:nvGrpSpPr>
          <p:cNvPr id="13" name="Trend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BFEEF90-3D69-48F1-A93B-0B22EE422C9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557840" y="3850889"/>
            <a:ext cx="1058075" cy="542925"/>
            <a:chOff x="2168" y="1309"/>
            <a:chExt cx="3200" cy="1642"/>
          </a:xfrm>
          <a:solidFill>
            <a:schemeClr val="tx1"/>
          </a:solidFill>
        </p:grpSpPr>
        <p:sp>
          <p:nvSpPr>
            <p:cNvPr id="14" name="Freeform 186">
              <a:extLst>
                <a:ext uri="{FF2B5EF4-FFF2-40B4-BE49-F238E27FC236}">
                  <a16:creationId xmlns:a16="http://schemas.microsoft.com/office/drawing/2014/main" id="{0C322BF9-2E5B-4CD5-A2F9-05AA5B205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" y="1694"/>
              <a:ext cx="2092" cy="1257"/>
            </a:xfrm>
            <a:custGeom>
              <a:avLst/>
              <a:gdLst>
                <a:gd name="T0" fmla="*/ 487 w 527"/>
                <a:gd name="T1" fmla="*/ 10 h 316"/>
                <a:gd name="T2" fmla="*/ 361 w 527"/>
                <a:gd name="T3" fmla="*/ 243 h 316"/>
                <a:gd name="T4" fmla="*/ 198 w 527"/>
                <a:gd name="T5" fmla="*/ 14 h 316"/>
                <a:gd name="T6" fmla="*/ 164 w 527"/>
                <a:gd name="T7" fmla="*/ 7 h 316"/>
                <a:gd name="T8" fmla="*/ 14 w 527"/>
                <a:gd name="T9" fmla="*/ 107 h 316"/>
                <a:gd name="T10" fmla="*/ 7 w 527"/>
                <a:gd name="T11" fmla="*/ 142 h 316"/>
                <a:gd name="T12" fmla="*/ 42 w 527"/>
                <a:gd name="T13" fmla="*/ 149 h 316"/>
                <a:gd name="T14" fmla="*/ 172 w 527"/>
                <a:gd name="T15" fmla="*/ 62 h 316"/>
                <a:gd name="T16" fmla="*/ 343 w 527"/>
                <a:gd name="T17" fmla="*/ 305 h 316"/>
                <a:gd name="T18" fmla="*/ 363 w 527"/>
                <a:gd name="T19" fmla="*/ 316 h 316"/>
                <a:gd name="T20" fmla="*/ 365 w 527"/>
                <a:gd name="T21" fmla="*/ 316 h 316"/>
                <a:gd name="T22" fmla="*/ 385 w 527"/>
                <a:gd name="T23" fmla="*/ 303 h 316"/>
                <a:gd name="T24" fmla="*/ 527 w 527"/>
                <a:gd name="T25" fmla="*/ 42 h 316"/>
                <a:gd name="T26" fmla="*/ 487 w 527"/>
                <a:gd name="T27" fmla="*/ 1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7" h="316">
                  <a:moveTo>
                    <a:pt x="487" y="10"/>
                  </a:moveTo>
                  <a:lnTo>
                    <a:pt x="361" y="243"/>
                  </a:lnTo>
                  <a:lnTo>
                    <a:pt x="198" y="14"/>
                  </a:lnTo>
                  <a:cubicBezTo>
                    <a:pt x="191" y="3"/>
                    <a:pt x="175" y="0"/>
                    <a:pt x="164" y="7"/>
                  </a:cubicBezTo>
                  <a:lnTo>
                    <a:pt x="14" y="107"/>
                  </a:lnTo>
                  <a:cubicBezTo>
                    <a:pt x="3" y="115"/>
                    <a:pt x="0" y="131"/>
                    <a:pt x="7" y="142"/>
                  </a:cubicBezTo>
                  <a:cubicBezTo>
                    <a:pt x="15" y="154"/>
                    <a:pt x="30" y="157"/>
                    <a:pt x="42" y="149"/>
                  </a:cubicBezTo>
                  <a:lnTo>
                    <a:pt x="172" y="62"/>
                  </a:lnTo>
                  <a:lnTo>
                    <a:pt x="343" y="305"/>
                  </a:lnTo>
                  <a:cubicBezTo>
                    <a:pt x="348" y="312"/>
                    <a:pt x="355" y="316"/>
                    <a:pt x="363" y="316"/>
                  </a:cubicBezTo>
                  <a:cubicBezTo>
                    <a:pt x="364" y="316"/>
                    <a:pt x="364" y="316"/>
                    <a:pt x="365" y="316"/>
                  </a:cubicBezTo>
                  <a:cubicBezTo>
                    <a:pt x="374" y="315"/>
                    <a:pt x="381" y="310"/>
                    <a:pt x="385" y="303"/>
                  </a:cubicBezTo>
                  <a:lnTo>
                    <a:pt x="527" y="42"/>
                  </a:lnTo>
                  <a:cubicBezTo>
                    <a:pt x="511" y="35"/>
                    <a:pt x="497" y="24"/>
                    <a:pt x="487" y="1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87">
              <a:extLst>
                <a:ext uri="{FF2B5EF4-FFF2-40B4-BE49-F238E27FC236}">
                  <a16:creationId xmlns:a16="http://schemas.microsoft.com/office/drawing/2014/main" id="{60A749AA-F2B4-439D-9615-DF5F41D2C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1309"/>
              <a:ext cx="449" cy="449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88">
              <a:extLst>
                <a:ext uri="{FF2B5EF4-FFF2-40B4-BE49-F238E27FC236}">
                  <a16:creationId xmlns:a16="http://schemas.microsoft.com/office/drawing/2014/main" id="{8C6F548C-7750-4111-AB0D-847BEB9C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8" y="1667"/>
              <a:ext cx="770" cy="966"/>
            </a:xfrm>
            <a:custGeom>
              <a:avLst/>
              <a:gdLst>
                <a:gd name="T0" fmla="*/ 0 w 194"/>
                <a:gd name="T1" fmla="*/ 40 h 243"/>
                <a:gd name="T2" fmla="*/ 146 w 194"/>
                <a:gd name="T3" fmla="*/ 230 h 243"/>
                <a:gd name="T4" fmla="*/ 181 w 194"/>
                <a:gd name="T5" fmla="*/ 234 h 243"/>
                <a:gd name="T6" fmla="*/ 186 w 194"/>
                <a:gd name="T7" fmla="*/ 199 h 243"/>
                <a:gd name="T8" fmla="*/ 32 w 194"/>
                <a:gd name="T9" fmla="*/ 0 h 243"/>
                <a:gd name="T10" fmla="*/ 0 w 194"/>
                <a:gd name="T11" fmla="*/ 4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43">
                  <a:moveTo>
                    <a:pt x="0" y="40"/>
                  </a:moveTo>
                  <a:lnTo>
                    <a:pt x="146" y="230"/>
                  </a:lnTo>
                  <a:cubicBezTo>
                    <a:pt x="155" y="241"/>
                    <a:pt x="170" y="243"/>
                    <a:pt x="181" y="234"/>
                  </a:cubicBezTo>
                  <a:cubicBezTo>
                    <a:pt x="192" y="226"/>
                    <a:pt x="194" y="210"/>
                    <a:pt x="186" y="199"/>
                  </a:cubicBezTo>
                  <a:lnTo>
                    <a:pt x="32" y="0"/>
                  </a:lnTo>
                  <a:cubicBezTo>
                    <a:pt x="26" y="16"/>
                    <a:pt x="14" y="30"/>
                    <a:pt x="0" y="4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744B4B1-61B2-4C83-9F63-49BDBF63DF8E}"/>
              </a:ext>
            </a:extLst>
          </p:cNvPr>
          <p:cNvSpPr txBox="1"/>
          <p:nvPr/>
        </p:nvSpPr>
        <p:spPr>
          <a:xfrm>
            <a:off x="6778139" y="3342005"/>
            <a:ext cx="987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1.17</a:t>
            </a:r>
            <a:endParaRPr kumimoji="0" lang="en-GB" sz="3200" b="1" i="0" u="none" strike="noStrike" kern="1200" cap="none" spc="0" normalizeH="0" baseline="3000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357500-42C7-4262-8E11-354A1110EB1F}"/>
              </a:ext>
            </a:extLst>
          </p:cNvPr>
          <p:cNvSpPr txBox="1"/>
          <p:nvPr/>
        </p:nvSpPr>
        <p:spPr>
          <a:xfrm>
            <a:off x="7766899" y="2117419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Drives some form of commercial action – buying, discussion, online activity or contacting the sender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A4B0D6-5499-4009-B35B-6BD968BCDC9B}"/>
              </a:ext>
            </a:extLst>
          </p:cNvPr>
          <p:cNvSpPr txBox="1"/>
          <p:nvPr/>
        </p:nvSpPr>
        <p:spPr>
          <a:xfrm>
            <a:off x="7811902" y="5072737"/>
            <a:ext cx="3759241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Each piece of business mail is revisited 4.8 times by individuals.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6F7A0-CE05-4034-ACB2-9EC2919DA6DA}"/>
              </a:ext>
            </a:extLst>
          </p:cNvPr>
          <p:cNvSpPr txBox="1"/>
          <p:nvPr/>
        </p:nvSpPr>
        <p:spPr>
          <a:xfrm>
            <a:off x="7811902" y="3685317"/>
            <a:ext cx="3759241" cy="83144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2000" dirty="0"/>
              <a:t>Every 100 mail packs sent reach another 17 individuals.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07FE47-07C4-4341-81D4-3A1F12D2D232}"/>
              </a:ext>
            </a:extLst>
          </p:cNvPr>
          <p:cNvSpPr txBox="1"/>
          <p:nvPr/>
        </p:nvSpPr>
        <p:spPr>
          <a:xfrm>
            <a:off x="8050329" y="6318674"/>
            <a:ext cx="36968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 JICMAIL, Business Mail, Q2 2017-Q4 2020, n=67,309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09CD072-2743-4A5C-BE62-4D78770847CE}"/>
              </a:ext>
            </a:extLst>
          </p:cNvPr>
          <p:cNvSpPr txBox="1">
            <a:spLocks/>
          </p:cNvSpPr>
          <p:nvPr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Mail gets you noticed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4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66BC7AE-0A3E-497C-A68E-6249976C4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633672"/>
              </p:ext>
            </p:extLst>
          </p:nvPr>
        </p:nvGraphicFramePr>
        <p:xfrm>
          <a:off x="7762679" y="3807416"/>
          <a:ext cx="2353757" cy="186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4BDE1E83-FB25-450C-92D1-4596CA8B0C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6906800"/>
              </p:ext>
            </p:extLst>
          </p:nvPr>
        </p:nvGraphicFramePr>
        <p:xfrm>
          <a:off x="4917159" y="3807416"/>
          <a:ext cx="2353757" cy="186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C2F2958-F6AE-4DD5-94C8-CB12693A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Mail drives high engagement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C133F-3946-4A20-BDD2-4FE4462D28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5F8C9-C51D-43DC-A0FF-858F1A638C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5</a:t>
            </a:fld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F323F7-68C2-41D0-8D66-BFE02A2122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363662"/>
              </p:ext>
            </p:extLst>
          </p:nvPr>
        </p:nvGraphicFramePr>
        <p:xfrm>
          <a:off x="4917159" y="1648961"/>
          <a:ext cx="2353757" cy="186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53D83A-EA98-4A9C-BD6B-C63F5C182118}"/>
              </a:ext>
            </a:extLst>
          </p:cNvPr>
          <p:cNvSpPr txBox="1"/>
          <p:nvPr/>
        </p:nvSpPr>
        <p:spPr>
          <a:xfrm>
            <a:off x="5740415" y="2277978"/>
            <a:ext cx="707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accent1"/>
                </a:solidFill>
                <a:latin typeface="+mj-lt"/>
              </a:rPr>
              <a:t>6</a:t>
            </a:r>
            <a:r>
              <a:rPr lang="en-GB" sz="36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6AE9E-33A8-48EE-840D-586848B28646}"/>
              </a:ext>
            </a:extLst>
          </p:cNvPr>
          <p:cNvSpPr txBox="1"/>
          <p:nvPr/>
        </p:nvSpPr>
        <p:spPr>
          <a:xfrm>
            <a:off x="5687705" y="4443615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31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48AF2-8A60-4F53-92E3-3A4EBE2E454C}"/>
              </a:ext>
            </a:extLst>
          </p:cNvPr>
          <p:cNvSpPr txBox="1"/>
          <p:nvPr/>
        </p:nvSpPr>
        <p:spPr>
          <a:xfrm>
            <a:off x="7629963" y="3380465"/>
            <a:ext cx="261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Discussed with another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1C1BF-767A-49A7-9EEC-D530E10CF767}"/>
              </a:ext>
            </a:extLst>
          </p:cNvPr>
          <p:cNvSpPr txBox="1"/>
          <p:nvPr/>
        </p:nvSpPr>
        <p:spPr>
          <a:xfrm>
            <a:off x="5078870" y="3355442"/>
            <a:ext cx="2030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Buying behaviour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481CC-7CD3-4E06-ACF6-3D59186935F3}"/>
              </a:ext>
            </a:extLst>
          </p:cNvPr>
          <p:cNvSpPr txBox="1"/>
          <p:nvPr/>
        </p:nvSpPr>
        <p:spPr>
          <a:xfrm>
            <a:off x="4930796" y="5559593"/>
            <a:ext cx="2326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Combined online behaviours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B86D16-FFF0-4E00-BB4E-D60C744C0CF2}"/>
              </a:ext>
            </a:extLst>
          </p:cNvPr>
          <p:cNvSpPr txBox="1"/>
          <p:nvPr/>
        </p:nvSpPr>
        <p:spPr>
          <a:xfrm>
            <a:off x="7924390" y="5559593"/>
            <a:ext cx="2030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Contacted the sender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6FC414F-9AC3-49EF-A2CD-0F5C3608B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062823"/>
              </p:ext>
            </p:extLst>
          </p:nvPr>
        </p:nvGraphicFramePr>
        <p:xfrm>
          <a:off x="7762679" y="1648961"/>
          <a:ext cx="2353757" cy="186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B9166ECF-F005-4FDB-8CAF-978E4B5B5D16}"/>
              </a:ext>
            </a:extLst>
          </p:cNvPr>
          <p:cNvSpPr txBox="1"/>
          <p:nvPr/>
        </p:nvSpPr>
        <p:spPr>
          <a:xfrm>
            <a:off x="8500174" y="2319596"/>
            <a:ext cx="878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18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3B569A-A720-4440-A570-B60A5DE2BE08}"/>
              </a:ext>
            </a:extLst>
          </p:cNvPr>
          <p:cNvSpPr txBox="1"/>
          <p:nvPr/>
        </p:nvSpPr>
        <p:spPr>
          <a:xfrm>
            <a:off x="8647840" y="4452179"/>
            <a:ext cx="6495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  <a:latin typeface="+mj-lt"/>
              </a:rPr>
              <a:t>6</a:t>
            </a:r>
            <a:r>
              <a:rPr lang="en-GB" sz="3200" b="1" baseline="30000" dirty="0">
                <a:solidFill>
                  <a:schemeClr val="accent1"/>
                </a:solidFill>
                <a:latin typeface="+mj-lt"/>
              </a:rPr>
              <a:t>%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FF57D36E-D457-4CA3-A90C-97F8C8A2A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833976"/>
              </p:ext>
            </p:extLst>
          </p:nvPr>
        </p:nvGraphicFramePr>
        <p:xfrm>
          <a:off x="527501" y="1698264"/>
          <a:ext cx="4227945" cy="4384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27945">
                  <a:extLst>
                    <a:ext uri="{9D8B030D-6E8A-4147-A177-3AD203B41FA5}">
                      <a16:colId xmlns:a16="http://schemas.microsoft.com/office/drawing/2014/main" val="14880413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COMMERCIAL 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80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Bought something, made a payment or donation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64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Used a voucher or discount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1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Planned a large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31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Discussed with someone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98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Ordered a catalogue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08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Visited sender’s shop/office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73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Visited sender’s web 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4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Went online for 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94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Looked up my account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138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Used a tablet or smartphone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Called the sender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214285"/>
                  </a:ext>
                </a:extLst>
              </a:tr>
            </a:tbl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76272C5-0003-491D-BCB9-AF30BB338458}"/>
              </a:ext>
            </a:extLst>
          </p:cNvPr>
          <p:cNvSpPr txBox="1"/>
          <p:nvPr/>
        </p:nvSpPr>
        <p:spPr>
          <a:xfrm>
            <a:off x="7923727" y="6318674"/>
            <a:ext cx="35141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Source:  JICMAIL, Business Mail, Q2 2017-Q3 2022, n+99,958</a:t>
            </a:r>
          </a:p>
        </p:txBody>
      </p:sp>
    </p:spTree>
    <p:extLst>
      <p:ext uri="{BB962C8B-B14F-4D97-AF65-F5344CB8AC3E}">
        <p14:creationId xmlns:p14="http://schemas.microsoft.com/office/powerpoint/2010/main" val="34245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D65D5B-ADB9-4858-B55A-2E209F3B3B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BAE7E5-2143-47BB-B8FC-ACC1C9916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Entry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940F3-4BFE-4FC7-B9BA-26D375059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28B367-F90C-4AC5-B86C-1937E0B36EC7}"/>
              </a:ext>
            </a:extLst>
          </p:cNvPr>
          <p:cNvGrpSpPr/>
          <p:nvPr/>
        </p:nvGrpSpPr>
        <p:grpSpPr>
          <a:xfrm>
            <a:off x="480514" y="3234011"/>
            <a:ext cx="11230971" cy="755704"/>
            <a:chOff x="480514" y="2904434"/>
            <a:chExt cx="11230971" cy="755704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00590F4-B5D1-4D6A-95C1-CC8FD149B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514" y="2904435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51A8D62-1346-4FA7-A194-0ACE6A552B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53753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17">
              <a:extLst>
                <a:ext uri="{FF2B5EF4-FFF2-40B4-BE49-F238E27FC236}">
                  <a16:creationId xmlns:a16="http://schemas.microsoft.com/office/drawing/2014/main" id="{8A165811-6046-44AD-BC26-440585E7CC1D}"/>
                </a:ext>
              </a:extLst>
            </p:cNvPr>
            <p:cNvSpPr/>
            <p:nvPr/>
          </p:nvSpPr>
          <p:spPr>
            <a:xfrm>
              <a:off x="1441544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8EE2B99B-E49C-40DB-8BB9-50E852C39D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6992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2233F4EF-ED01-4154-8E29-ED8B2ECB482F}"/>
                </a:ext>
              </a:extLst>
            </p:cNvPr>
            <p:cNvSpPr/>
            <p:nvPr/>
          </p:nvSpPr>
          <p:spPr>
            <a:xfrm>
              <a:off x="3414783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C25B3EDA-D622-4013-86FA-10A558AFF9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00231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C0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ounded Rectangle 21">
              <a:extLst>
                <a:ext uri="{FF2B5EF4-FFF2-40B4-BE49-F238E27FC236}">
                  <a16:creationId xmlns:a16="http://schemas.microsoft.com/office/drawing/2014/main" id="{C8309C83-660C-4CE6-9DCF-A345B2BB6E85}"/>
                </a:ext>
              </a:extLst>
            </p:cNvPr>
            <p:cNvSpPr/>
            <p:nvPr/>
          </p:nvSpPr>
          <p:spPr>
            <a:xfrm>
              <a:off x="5388022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882149E8-DF2E-4E90-94C5-0957F597E2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3470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23">
              <a:extLst>
                <a:ext uri="{FF2B5EF4-FFF2-40B4-BE49-F238E27FC236}">
                  <a16:creationId xmlns:a16="http://schemas.microsoft.com/office/drawing/2014/main" id="{DD0E4692-CD2A-46DC-93D4-C28ADE0DDE7C}"/>
                </a:ext>
              </a:extLst>
            </p:cNvPr>
            <p:cNvSpPr/>
            <p:nvPr/>
          </p:nvSpPr>
          <p:spPr>
            <a:xfrm>
              <a:off x="7361261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3D0744BF-6572-417B-9AB8-3B6BF345D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46709" y="2904434"/>
              <a:ext cx="1364776" cy="755703"/>
            </a:xfrm>
            <a:custGeom>
              <a:avLst/>
              <a:gdLst>
                <a:gd name="connsiteX0" fmla="*/ 452684 w 1651379"/>
                <a:gd name="connsiteY0" fmla="*/ 113699 h 914400"/>
                <a:gd name="connsiteX1" fmla="*/ 116161 w 1651379"/>
                <a:gd name="connsiteY1" fmla="*/ 387973 h 914400"/>
                <a:gd name="connsiteX2" fmla="*/ 109182 w 1651379"/>
                <a:gd name="connsiteY2" fmla="*/ 457201 h 914400"/>
                <a:gd name="connsiteX3" fmla="*/ 109182 w 1651379"/>
                <a:gd name="connsiteY3" fmla="*/ 457200 h 914400"/>
                <a:gd name="connsiteX4" fmla="*/ 109182 w 1651379"/>
                <a:gd name="connsiteY4" fmla="*/ 457201 h 914400"/>
                <a:gd name="connsiteX5" fmla="*/ 109182 w 1651379"/>
                <a:gd name="connsiteY5" fmla="*/ 457201 h 914400"/>
                <a:gd name="connsiteX6" fmla="*/ 116161 w 1651379"/>
                <a:gd name="connsiteY6" fmla="*/ 526428 h 914400"/>
                <a:gd name="connsiteX7" fmla="*/ 452684 w 1651379"/>
                <a:gd name="connsiteY7" fmla="*/ 800702 h 914400"/>
                <a:gd name="connsiteX8" fmla="*/ 1198695 w 1651379"/>
                <a:gd name="connsiteY8" fmla="*/ 800703 h 914400"/>
                <a:gd name="connsiteX9" fmla="*/ 1542197 w 1651379"/>
                <a:gd name="connsiteY9" fmla="*/ 457201 h 914400"/>
                <a:gd name="connsiteX10" fmla="*/ 1542198 w 1651379"/>
                <a:gd name="connsiteY10" fmla="*/ 457201 h 914400"/>
                <a:gd name="connsiteX11" fmla="*/ 1198696 w 1651379"/>
                <a:gd name="connsiteY11" fmla="*/ 113699 h 914400"/>
                <a:gd name="connsiteX12" fmla="*/ 457200 w 1651379"/>
                <a:gd name="connsiteY12" fmla="*/ 0 h 914400"/>
                <a:gd name="connsiteX13" fmla="*/ 1194179 w 1651379"/>
                <a:gd name="connsiteY13" fmla="*/ 0 h 914400"/>
                <a:gd name="connsiteX14" fmla="*/ 1651379 w 1651379"/>
                <a:gd name="connsiteY14" fmla="*/ 457200 h 914400"/>
                <a:gd name="connsiteX15" fmla="*/ 1194179 w 1651379"/>
                <a:gd name="connsiteY15" fmla="*/ 914400 h 914400"/>
                <a:gd name="connsiteX16" fmla="*/ 457200 w 1651379"/>
                <a:gd name="connsiteY16" fmla="*/ 914400 h 914400"/>
                <a:gd name="connsiteX17" fmla="*/ 0 w 1651379"/>
                <a:gd name="connsiteY17" fmla="*/ 457200 h 914400"/>
                <a:gd name="connsiteX18" fmla="*/ 457200 w 1651379"/>
                <a:gd name="connsiteY18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51379" h="914400">
                  <a:moveTo>
                    <a:pt x="452684" y="113699"/>
                  </a:moveTo>
                  <a:cubicBezTo>
                    <a:pt x="286687" y="113699"/>
                    <a:pt x="148191" y="231445"/>
                    <a:pt x="116161" y="387973"/>
                  </a:cubicBezTo>
                  <a:lnTo>
                    <a:pt x="109182" y="457201"/>
                  </a:lnTo>
                  <a:lnTo>
                    <a:pt x="109182" y="457200"/>
                  </a:lnTo>
                  <a:lnTo>
                    <a:pt x="109182" y="457201"/>
                  </a:lnTo>
                  <a:lnTo>
                    <a:pt x="109182" y="457201"/>
                  </a:lnTo>
                  <a:lnTo>
                    <a:pt x="116161" y="526428"/>
                  </a:lnTo>
                  <a:cubicBezTo>
                    <a:pt x="148191" y="682956"/>
                    <a:pt x="286687" y="800702"/>
                    <a:pt x="452684" y="800702"/>
                  </a:cubicBezTo>
                  <a:lnTo>
                    <a:pt x="1198695" y="800703"/>
                  </a:lnTo>
                  <a:cubicBezTo>
                    <a:pt x="1388406" y="800703"/>
                    <a:pt x="1542197" y="646912"/>
                    <a:pt x="1542197" y="457201"/>
                  </a:cubicBezTo>
                  <a:lnTo>
                    <a:pt x="1542198" y="457201"/>
                  </a:lnTo>
                  <a:cubicBezTo>
                    <a:pt x="1542198" y="267490"/>
                    <a:pt x="1388407" y="113699"/>
                    <a:pt x="1198696" y="113699"/>
                  </a:cubicBezTo>
                  <a:close/>
                  <a:moveTo>
                    <a:pt x="457200" y="0"/>
                  </a:moveTo>
                  <a:lnTo>
                    <a:pt x="1194179" y="0"/>
                  </a:lnTo>
                  <a:cubicBezTo>
                    <a:pt x="1446684" y="0"/>
                    <a:pt x="1651379" y="204695"/>
                    <a:pt x="1651379" y="457200"/>
                  </a:cubicBezTo>
                  <a:cubicBezTo>
                    <a:pt x="1651379" y="709705"/>
                    <a:pt x="1446684" y="914400"/>
                    <a:pt x="1194179" y="914400"/>
                  </a:cubicBezTo>
                  <a:lnTo>
                    <a:pt x="457200" y="914400"/>
                  </a:lnTo>
                  <a:cubicBezTo>
                    <a:pt x="204695" y="914400"/>
                    <a:pt x="0" y="709705"/>
                    <a:pt x="0" y="457200"/>
                  </a:cubicBezTo>
                  <a:cubicBezTo>
                    <a:pt x="0" y="204695"/>
                    <a:pt x="204695" y="0"/>
                    <a:pt x="45720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ounded Rectangle 25">
              <a:extLst>
                <a:ext uri="{FF2B5EF4-FFF2-40B4-BE49-F238E27FC236}">
                  <a16:creationId xmlns:a16="http://schemas.microsoft.com/office/drawing/2014/main" id="{96B1CCB4-4918-4435-B8DC-7D69B457BCCC}"/>
                </a:ext>
              </a:extLst>
            </p:cNvPr>
            <p:cNvSpPr/>
            <p:nvPr/>
          </p:nvSpPr>
          <p:spPr>
            <a:xfrm>
              <a:off x="9334500" y="3211668"/>
              <a:ext cx="1364776" cy="1412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0148DD-9B5E-42A7-B508-CCA46A7FC8C0}"/>
              </a:ext>
            </a:extLst>
          </p:cNvPr>
          <p:cNvSpPr txBox="1"/>
          <p:nvPr/>
        </p:nvSpPr>
        <p:spPr>
          <a:xfrm>
            <a:off x="1129412" y="1601993"/>
            <a:ext cx="2362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Test addressed Letters or Large Letter format items sent using Business Mail services.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7625E-B81C-421C-8BB3-DF3B853AC867}"/>
              </a:ext>
            </a:extLst>
          </p:cNvPr>
          <p:cNvSpPr txBox="1"/>
          <p:nvPr/>
        </p:nvSpPr>
        <p:spPr>
          <a:xfrm>
            <a:off x="727669" y="4252253"/>
            <a:ext cx="2414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Put in place a suitable process to measure the performance of the test and be able to share the results with us.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AF961D-7559-4764-B722-7CDF389C1A70}"/>
              </a:ext>
            </a:extLst>
          </p:cNvPr>
          <p:cNvSpPr txBox="1"/>
          <p:nvPr/>
        </p:nvSpPr>
        <p:spPr>
          <a:xfrm>
            <a:off x="5093200" y="1601993"/>
            <a:ext cx="28221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We will award postage credits to support a suitable test if it’s a one-off campaign, or a series of mailings over 6 months.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41B1B3-5196-4BAB-B244-8C34C29D3721}"/>
              </a:ext>
            </a:extLst>
          </p:cNvPr>
          <p:cNvSpPr txBox="1"/>
          <p:nvPr/>
        </p:nvSpPr>
        <p:spPr>
          <a:xfrm>
            <a:off x="9022538" y="1601993"/>
            <a:ext cx="2501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GB" kern="0" dirty="0">
                <a:solidFill>
                  <a:sysClr val="windowText" lastClr="000000"/>
                </a:solidFill>
              </a:rPr>
              <a:t>Post a minimum of 4,000 test items to qualify (up to a maximum of 10 million items).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0C411B7-EAE9-45AC-B6E5-974185A5F35E}"/>
              </a:ext>
            </a:extLst>
          </p:cNvPr>
          <p:cNvGrpSpPr/>
          <p:nvPr/>
        </p:nvGrpSpPr>
        <p:grpSpPr>
          <a:xfrm>
            <a:off x="1067630" y="1680666"/>
            <a:ext cx="123564" cy="1383564"/>
            <a:chOff x="1067630" y="1680666"/>
            <a:chExt cx="123564" cy="138356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4209276-1EB7-492E-A6DF-6B09979F41C5}"/>
                </a:ext>
              </a:extLst>
            </p:cNvPr>
            <p:cNvCxnSpPr/>
            <p:nvPr/>
          </p:nvCxnSpPr>
          <p:spPr>
            <a:xfrm>
              <a:off x="1129412" y="168066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FC17990-57A9-46EA-A7A8-CE676B144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7630" y="2940666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59FC51-5464-4D3B-B153-20A8992EA636}"/>
              </a:ext>
            </a:extLst>
          </p:cNvPr>
          <p:cNvGrpSpPr/>
          <p:nvPr/>
        </p:nvGrpSpPr>
        <p:grpSpPr>
          <a:xfrm>
            <a:off x="5031418" y="1680666"/>
            <a:ext cx="123564" cy="1383564"/>
            <a:chOff x="5031418" y="1680666"/>
            <a:chExt cx="123564" cy="138356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120F4C0-5E92-4382-B949-09DEF95EFF18}"/>
                </a:ext>
              </a:extLst>
            </p:cNvPr>
            <p:cNvCxnSpPr/>
            <p:nvPr/>
          </p:nvCxnSpPr>
          <p:spPr>
            <a:xfrm>
              <a:off x="5093200" y="168066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34F809-9539-433B-8160-23FBC13B6D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31418" y="2940666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DF45A4-FFE5-4260-9584-A675E1B2B380}"/>
              </a:ext>
            </a:extLst>
          </p:cNvPr>
          <p:cNvCxnSpPr/>
          <p:nvPr/>
        </p:nvCxnSpPr>
        <p:spPr>
          <a:xfrm>
            <a:off x="8989297" y="1680666"/>
            <a:ext cx="0" cy="126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8F4C0B4-05AF-4AC0-8C6D-9B549CA61878}"/>
              </a:ext>
            </a:extLst>
          </p:cNvPr>
          <p:cNvSpPr>
            <a:spLocks noChangeAspect="1"/>
          </p:cNvSpPr>
          <p:nvPr/>
        </p:nvSpPr>
        <p:spPr>
          <a:xfrm>
            <a:off x="8927515" y="2940666"/>
            <a:ext cx="123564" cy="1235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0CFC20D-9627-4C4F-9E4E-628680012B49}"/>
              </a:ext>
            </a:extLst>
          </p:cNvPr>
          <p:cNvGrpSpPr/>
          <p:nvPr/>
        </p:nvGrpSpPr>
        <p:grpSpPr>
          <a:xfrm>
            <a:off x="3086959" y="4220442"/>
            <a:ext cx="123564" cy="1383564"/>
            <a:chOff x="3086959" y="4220442"/>
            <a:chExt cx="123564" cy="138356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34B3EA1-4C1A-4981-A1CC-3383911D946A}"/>
                </a:ext>
              </a:extLst>
            </p:cNvPr>
            <p:cNvCxnSpPr/>
            <p:nvPr/>
          </p:nvCxnSpPr>
          <p:spPr>
            <a:xfrm rot="10800000">
              <a:off x="3148741" y="434400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402AE-245E-4C65-A461-8DE895C6C930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86959" y="4220442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A15CB92-E3A2-41DA-AD41-C991E2EC4C55}"/>
              </a:ext>
            </a:extLst>
          </p:cNvPr>
          <p:cNvSpPr txBox="1"/>
          <p:nvPr/>
        </p:nvSpPr>
        <p:spPr>
          <a:xfrm>
            <a:off x="4739640" y="4450559"/>
            <a:ext cx="2370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Send items using Royal Mail </a:t>
            </a:r>
            <a:r>
              <a:rPr lang="en-US" dirty="0" err="1"/>
              <a:t>Mailmark</a:t>
            </a:r>
            <a:r>
              <a:rPr lang="en-US" dirty="0"/>
              <a:t>®.</a:t>
            </a:r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64DB763-45CE-4C6E-929E-5A3C463BDA6F}"/>
              </a:ext>
            </a:extLst>
          </p:cNvPr>
          <p:cNvGrpSpPr/>
          <p:nvPr/>
        </p:nvGrpSpPr>
        <p:grpSpPr>
          <a:xfrm>
            <a:off x="7054586" y="4220442"/>
            <a:ext cx="123564" cy="1383564"/>
            <a:chOff x="7054586" y="4220442"/>
            <a:chExt cx="123564" cy="1383564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74F958-D6CD-4F9B-8194-30F272A302DF}"/>
                </a:ext>
              </a:extLst>
            </p:cNvPr>
            <p:cNvCxnSpPr/>
            <p:nvPr/>
          </p:nvCxnSpPr>
          <p:spPr>
            <a:xfrm rot="10800000">
              <a:off x="7116368" y="434400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113C565-367E-45E1-8ACE-01FF612CE51B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54586" y="4220442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283E056-337D-46DB-976F-F8D6A0CF51F5}"/>
              </a:ext>
            </a:extLst>
          </p:cNvPr>
          <p:cNvSpPr txBox="1"/>
          <p:nvPr/>
        </p:nvSpPr>
        <p:spPr>
          <a:xfrm>
            <a:off x="8162443" y="4239398"/>
            <a:ext cx="29005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/>
              <a:t>If your test is successful and you wish to roll out beyond the 6-month test period we will support some tests for a further 6 months.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E92851-5C5F-4149-AED0-4F94E843469C}"/>
              </a:ext>
            </a:extLst>
          </p:cNvPr>
          <p:cNvGrpSpPr/>
          <p:nvPr/>
        </p:nvGrpSpPr>
        <p:grpSpPr>
          <a:xfrm>
            <a:off x="11007813" y="4218604"/>
            <a:ext cx="123564" cy="1383564"/>
            <a:chOff x="7054586" y="4220442"/>
            <a:chExt cx="123564" cy="1383564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C0670FC-ABC9-45BD-B7CF-E9D74C7E6B65}"/>
                </a:ext>
              </a:extLst>
            </p:cNvPr>
            <p:cNvCxnSpPr/>
            <p:nvPr/>
          </p:nvCxnSpPr>
          <p:spPr>
            <a:xfrm rot="10800000">
              <a:off x="7116368" y="4344006"/>
              <a:ext cx="0" cy="126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32AA1C9-9C54-402F-B812-D2D3AA38FBD6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054586" y="4220442"/>
              <a:ext cx="123564" cy="1235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D3BFE94-CB49-46D9-B285-880C70DD0816}"/>
              </a:ext>
            </a:extLst>
          </p:cNvPr>
          <p:cNvSpPr txBox="1"/>
          <p:nvPr/>
        </p:nvSpPr>
        <p:spPr>
          <a:xfrm>
            <a:off x="3173088" y="42456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7840AF9-7453-4ED9-A4DB-05DBC89CC4AD}"/>
              </a:ext>
            </a:extLst>
          </p:cNvPr>
          <p:cNvSpPr txBox="1"/>
          <p:nvPr/>
        </p:nvSpPr>
        <p:spPr>
          <a:xfrm>
            <a:off x="824427" y="26091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D7DB48-E308-4A6F-A40C-353274E078CF}"/>
              </a:ext>
            </a:extLst>
          </p:cNvPr>
          <p:cNvSpPr txBox="1"/>
          <p:nvPr/>
        </p:nvSpPr>
        <p:spPr>
          <a:xfrm>
            <a:off x="4776265" y="262222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A9F508-F92E-4050-877A-4E01F8CEB10E}"/>
              </a:ext>
            </a:extLst>
          </p:cNvPr>
          <p:cNvSpPr txBox="1"/>
          <p:nvPr/>
        </p:nvSpPr>
        <p:spPr>
          <a:xfrm>
            <a:off x="7115296" y="42988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A2ED88-4181-49D7-BCF9-4970968AA8FB}"/>
              </a:ext>
            </a:extLst>
          </p:cNvPr>
          <p:cNvSpPr txBox="1"/>
          <p:nvPr/>
        </p:nvSpPr>
        <p:spPr>
          <a:xfrm>
            <a:off x="8685422" y="26644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662C29-87EA-489F-9781-8B72BE024C9B}"/>
              </a:ext>
            </a:extLst>
          </p:cNvPr>
          <p:cNvSpPr txBox="1"/>
          <p:nvPr/>
        </p:nvSpPr>
        <p:spPr>
          <a:xfrm>
            <a:off x="11057506" y="42750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j-lt"/>
              </a:rPr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A760F62-E565-4B2F-8F51-769BCB431371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</p:spTree>
    <p:extLst>
      <p:ext uri="{BB962C8B-B14F-4D97-AF65-F5344CB8AC3E}">
        <p14:creationId xmlns:p14="http://schemas.microsoft.com/office/powerpoint/2010/main" val="793324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tree, grass, outdoor, plant&#10;&#10;Description automatically generated">
            <a:extLst>
              <a:ext uri="{FF2B5EF4-FFF2-40B4-BE49-F238E27FC236}">
                <a16:creationId xmlns:a16="http://schemas.microsoft.com/office/drawing/2014/main" id="{9863D971-3700-467D-86D3-7A7856BF2E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3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A3BA0E-2F82-4756-874B-1AB539CD843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BAB3DE9-13AD-463D-AC43-9D00D0B325C7}"/>
              </a:ext>
            </a:extLst>
          </p:cNvPr>
          <p:cNvSpPr txBox="1">
            <a:spLocks/>
          </p:cNvSpPr>
          <p:nvPr/>
        </p:nvSpPr>
        <p:spPr>
          <a:xfrm>
            <a:off x="6415753" y="377055"/>
            <a:ext cx="5276625" cy="105066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 cap="all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Postage credits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14181-B2AF-4877-85CC-4B71DF2416D0}"/>
              </a:ext>
            </a:extLst>
          </p:cNvPr>
          <p:cNvSpPr txBox="1"/>
          <p:nvPr/>
        </p:nvSpPr>
        <p:spPr>
          <a:xfrm>
            <a:off x="7809573" y="2073794"/>
            <a:ext cx="3878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Postage credit rates vary depending on the type of test you undertake. </a:t>
            </a:r>
          </a:p>
        </p:txBody>
      </p:sp>
      <p:grpSp>
        <p:nvGrpSpPr>
          <p:cNvPr id="11" name="Piggy_bank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4AAEB928-D1CA-450F-9276-02D429F99AF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96039" y="1827141"/>
            <a:ext cx="1043012" cy="1163810"/>
            <a:chOff x="7448550" y="1244600"/>
            <a:chExt cx="712788" cy="795338"/>
          </a:xfrm>
          <a:solidFill>
            <a:schemeClr val="accent1"/>
          </a:solidFill>
        </p:grpSpPr>
        <p:sp>
          <p:nvSpPr>
            <p:cNvPr id="12" name="Rectangle 226">
              <a:extLst>
                <a:ext uri="{FF2B5EF4-FFF2-40B4-BE49-F238E27FC236}">
                  <a16:creationId xmlns:a16="http://schemas.microsoft.com/office/drawing/2014/main" id="{C1BC02D5-BC3D-4929-A745-B95F6464F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8550" y="2012950"/>
              <a:ext cx="6731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227">
              <a:extLst>
                <a:ext uri="{FF2B5EF4-FFF2-40B4-BE49-F238E27FC236}">
                  <a16:creationId xmlns:a16="http://schemas.microsoft.com/office/drawing/2014/main" id="{648F129B-B76F-43DD-B8AD-DB011DD7D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6013" y="1471613"/>
              <a:ext cx="695325" cy="554038"/>
            </a:xfrm>
            <a:custGeom>
              <a:avLst/>
              <a:gdLst>
                <a:gd name="T0" fmla="*/ 804 w 911"/>
                <a:gd name="T1" fmla="*/ 311 h 727"/>
                <a:gd name="T2" fmla="*/ 796 w 911"/>
                <a:gd name="T3" fmla="*/ 338 h 727"/>
                <a:gd name="T4" fmla="*/ 781 w 911"/>
                <a:gd name="T5" fmla="*/ 326 h 727"/>
                <a:gd name="T6" fmla="*/ 775 w 911"/>
                <a:gd name="T7" fmla="*/ 297 h 727"/>
                <a:gd name="T8" fmla="*/ 790 w 911"/>
                <a:gd name="T9" fmla="*/ 290 h 727"/>
                <a:gd name="T10" fmla="*/ 793 w 911"/>
                <a:gd name="T11" fmla="*/ 290 h 727"/>
                <a:gd name="T12" fmla="*/ 804 w 911"/>
                <a:gd name="T13" fmla="*/ 311 h 727"/>
                <a:gd name="T14" fmla="*/ 424 w 911"/>
                <a:gd name="T15" fmla="*/ 41 h 727"/>
                <a:gd name="T16" fmla="*/ 542 w 911"/>
                <a:gd name="T17" fmla="*/ 160 h 727"/>
                <a:gd name="T18" fmla="*/ 518 w 911"/>
                <a:gd name="T19" fmla="*/ 232 h 727"/>
                <a:gd name="T20" fmla="*/ 417 w 911"/>
                <a:gd name="T21" fmla="*/ 212 h 727"/>
                <a:gd name="T22" fmla="*/ 327 w 911"/>
                <a:gd name="T23" fmla="*/ 228 h 727"/>
                <a:gd name="T24" fmla="*/ 306 w 911"/>
                <a:gd name="T25" fmla="*/ 160 h 727"/>
                <a:gd name="T26" fmla="*/ 424 w 911"/>
                <a:gd name="T27" fmla="*/ 41 h 727"/>
                <a:gd name="T28" fmla="*/ 194 w 911"/>
                <a:gd name="T29" fmla="*/ 369 h 727"/>
                <a:gd name="T30" fmla="*/ 163 w 911"/>
                <a:gd name="T31" fmla="*/ 338 h 727"/>
                <a:gd name="T32" fmla="*/ 194 w 911"/>
                <a:gd name="T33" fmla="*/ 307 h 727"/>
                <a:gd name="T34" fmla="*/ 225 w 911"/>
                <a:gd name="T35" fmla="*/ 338 h 727"/>
                <a:gd name="T36" fmla="*/ 194 w 911"/>
                <a:gd name="T37" fmla="*/ 369 h 727"/>
                <a:gd name="T38" fmla="*/ 900 w 911"/>
                <a:gd name="T39" fmla="*/ 333 h 727"/>
                <a:gd name="T40" fmla="*/ 831 w 911"/>
                <a:gd name="T41" fmla="*/ 346 h 727"/>
                <a:gd name="T42" fmla="*/ 839 w 911"/>
                <a:gd name="T43" fmla="*/ 312 h 727"/>
                <a:gd name="T44" fmla="*/ 797 w 911"/>
                <a:gd name="T45" fmla="*/ 256 h 727"/>
                <a:gd name="T46" fmla="*/ 744 w 911"/>
                <a:gd name="T47" fmla="*/ 281 h 727"/>
                <a:gd name="T48" fmla="*/ 755 w 911"/>
                <a:gd name="T49" fmla="*/ 349 h 727"/>
                <a:gd name="T50" fmla="*/ 772 w 911"/>
                <a:gd name="T51" fmla="*/ 364 h 727"/>
                <a:gd name="T52" fmla="*/ 724 w 911"/>
                <a:gd name="T53" fmla="*/ 383 h 727"/>
                <a:gd name="T54" fmla="*/ 583 w 911"/>
                <a:gd name="T55" fmla="*/ 188 h 727"/>
                <a:gd name="T56" fmla="*/ 585 w 911"/>
                <a:gd name="T57" fmla="*/ 163 h 727"/>
                <a:gd name="T58" fmla="*/ 424 w 911"/>
                <a:gd name="T59" fmla="*/ 0 h 727"/>
                <a:gd name="T60" fmla="*/ 263 w 911"/>
                <a:gd name="T61" fmla="*/ 163 h 727"/>
                <a:gd name="T62" fmla="*/ 263 w 911"/>
                <a:gd name="T63" fmla="*/ 171 h 727"/>
                <a:gd name="T64" fmla="*/ 261 w 911"/>
                <a:gd name="T65" fmla="*/ 171 h 727"/>
                <a:gd name="T66" fmla="*/ 162 w 911"/>
                <a:gd name="T67" fmla="*/ 116 h 727"/>
                <a:gd name="T68" fmla="*/ 162 w 911"/>
                <a:gd name="T69" fmla="*/ 231 h 727"/>
                <a:gd name="T70" fmla="*/ 88 w 911"/>
                <a:gd name="T71" fmla="*/ 345 h 727"/>
                <a:gd name="T72" fmla="*/ 28 w 911"/>
                <a:gd name="T73" fmla="*/ 345 h 727"/>
                <a:gd name="T74" fmla="*/ 0 w 911"/>
                <a:gd name="T75" fmla="*/ 373 h 727"/>
                <a:gd name="T76" fmla="*/ 0 w 911"/>
                <a:gd name="T77" fmla="*/ 449 h 727"/>
                <a:gd name="T78" fmla="*/ 28 w 911"/>
                <a:gd name="T79" fmla="*/ 477 h 727"/>
                <a:gd name="T80" fmla="*/ 94 w 911"/>
                <a:gd name="T81" fmla="*/ 477 h 727"/>
                <a:gd name="T82" fmla="*/ 192 w 911"/>
                <a:gd name="T83" fmla="*/ 596 h 727"/>
                <a:gd name="T84" fmla="*/ 192 w 911"/>
                <a:gd name="T85" fmla="*/ 727 h 727"/>
                <a:gd name="T86" fmla="*/ 301 w 911"/>
                <a:gd name="T87" fmla="*/ 727 h 727"/>
                <a:gd name="T88" fmla="*/ 301 w 911"/>
                <a:gd name="T89" fmla="*/ 645 h 727"/>
                <a:gd name="T90" fmla="*/ 402 w 911"/>
                <a:gd name="T91" fmla="*/ 658 h 727"/>
                <a:gd name="T92" fmla="*/ 504 w 911"/>
                <a:gd name="T93" fmla="*/ 645 h 727"/>
                <a:gd name="T94" fmla="*/ 504 w 911"/>
                <a:gd name="T95" fmla="*/ 727 h 727"/>
                <a:gd name="T96" fmla="*/ 612 w 911"/>
                <a:gd name="T97" fmla="*/ 727 h 727"/>
                <a:gd name="T98" fmla="*/ 612 w 911"/>
                <a:gd name="T99" fmla="*/ 596 h 727"/>
                <a:gd name="T100" fmla="*/ 724 w 911"/>
                <a:gd name="T101" fmla="*/ 417 h 727"/>
                <a:gd name="T102" fmla="*/ 809 w 911"/>
                <a:gd name="T103" fmla="*/ 378 h 727"/>
                <a:gd name="T104" fmla="*/ 911 w 911"/>
                <a:gd name="T105" fmla="*/ 366 h 727"/>
                <a:gd name="T106" fmla="*/ 900 w 911"/>
                <a:gd name="T107" fmla="*/ 333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1" h="727">
                  <a:moveTo>
                    <a:pt x="804" y="311"/>
                  </a:moveTo>
                  <a:cubicBezTo>
                    <a:pt x="804" y="319"/>
                    <a:pt x="801" y="328"/>
                    <a:pt x="796" y="338"/>
                  </a:cubicBezTo>
                  <a:cubicBezTo>
                    <a:pt x="788" y="334"/>
                    <a:pt x="783" y="329"/>
                    <a:pt x="781" y="326"/>
                  </a:cubicBezTo>
                  <a:cubicBezTo>
                    <a:pt x="772" y="316"/>
                    <a:pt x="771" y="304"/>
                    <a:pt x="775" y="297"/>
                  </a:cubicBezTo>
                  <a:cubicBezTo>
                    <a:pt x="778" y="291"/>
                    <a:pt x="784" y="290"/>
                    <a:pt x="790" y="290"/>
                  </a:cubicBezTo>
                  <a:cubicBezTo>
                    <a:pt x="791" y="290"/>
                    <a:pt x="792" y="290"/>
                    <a:pt x="793" y="290"/>
                  </a:cubicBezTo>
                  <a:cubicBezTo>
                    <a:pt x="804" y="291"/>
                    <a:pt x="805" y="305"/>
                    <a:pt x="804" y="311"/>
                  </a:cubicBezTo>
                  <a:close/>
                  <a:moveTo>
                    <a:pt x="424" y="41"/>
                  </a:moveTo>
                  <a:cubicBezTo>
                    <a:pt x="489" y="41"/>
                    <a:pt x="542" y="94"/>
                    <a:pt x="542" y="160"/>
                  </a:cubicBezTo>
                  <a:cubicBezTo>
                    <a:pt x="542" y="187"/>
                    <a:pt x="533" y="212"/>
                    <a:pt x="518" y="232"/>
                  </a:cubicBezTo>
                  <a:cubicBezTo>
                    <a:pt x="489" y="220"/>
                    <a:pt x="454" y="212"/>
                    <a:pt x="417" y="212"/>
                  </a:cubicBezTo>
                  <a:cubicBezTo>
                    <a:pt x="384" y="212"/>
                    <a:pt x="353" y="218"/>
                    <a:pt x="327" y="228"/>
                  </a:cubicBezTo>
                  <a:cubicBezTo>
                    <a:pt x="314" y="209"/>
                    <a:pt x="306" y="185"/>
                    <a:pt x="306" y="160"/>
                  </a:cubicBezTo>
                  <a:cubicBezTo>
                    <a:pt x="306" y="94"/>
                    <a:pt x="359" y="41"/>
                    <a:pt x="424" y="41"/>
                  </a:cubicBezTo>
                  <a:close/>
                  <a:moveTo>
                    <a:pt x="194" y="369"/>
                  </a:moveTo>
                  <a:cubicBezTo>
                    <a:pt x="177" y="369"/>
                    <a:pt x="163" y="355"/>
                    <a:pt x="163" y="338"/>
                  </a:cubicBezTo>
                  <a:cubicBezTo>
                    <a:pt x="163" y="321"/>
                    <a:pt x="177" y="307"/>
                    <a:pt x="194" y="307"/>
                  </a:cubicBezTo>
                  <a:cubicBezTo>
                    <a:pt x="211" y="307"/>
                    <a:pt x="225" y="321"/>
                    <a:pt x="225" y="338"/>
                  </a:cubicBezTo>
                  <a:cubicBezTo>
                    <a:pt x="225" y="355"/>
                    <a:pt x="211" y="369"/>
                    <a:pt x="194" y="369"/>
                  </a:cubicBezTo>
                  <a:close/>
                  <a:moveTo>
                    <a:pt x="900" y="333"/>
                  </a:moveTo>
                  <a:cubicBezTo>
                    <a:pt x="871" y="343"/>
                    <a:pt x="848" y="346"/>
                    <a:pt x="831" y="346"/>
                  </a:cubicBezTo>
                  <a:cubicBezTo>
                    <a:pt x="835" y="335"/>
                    <a:pt x="838" y="324"/>
                    <a:pt x="839" y="312"/>
                  </a:cubicBezTo>
                  <a:cubicBezTo>
                    <a:pt x="840" y="281"/>
                    <a:pt x="824" y="259"/>
                    <a:pt x="797" y="256"/>
                  </a:cubicBezTo>
                  <a:cubicBezTo>
                    <a:pt x="774" y="253"/>
                    <a:pt x="754" y="263"/>
                    <a:pt x="744" y="281"/>
                  </a:cubicBezTo>
                  <a:cubicBezTo>
                    <a:pt x="734" y="302"/>
                    <a:pt x="738" y="329"/>
                    <a:pt x="755" y="349"/>
                  </a:cubicBezTo>
                  <a:cubicBezTo>
                    <a:pt x="758" y="353"/>
                    <a:pt x="764" y="359"/>
                    <a:pt x="772" y="364"/>
                  </a:cubicBezTo>
                  <a:cubicBezTo>
                    <a:pt x="760" y="373"/>
                    <a:pt x="744" y="380"/>
                    <a:pt x="724" y="383"/>
                  </a:cubicBezTo>
                  <a:cubicBezTo>
                    <a:pt x="716" y="305"/>
                    <a:pt x="662" y="230"/>
                    <a:pt x="583" y="188"/>
                  </a:cubicBezTo>
                  <a:cubicBezTo>
                    <a:pt x="584" y="180"/>
                    <a:pt x="585" y="171"/>
                    <a:pt x="585" y="163"/>
                  </a:cubicBezTo>
                  <a:cubicBezTo>
                    <a:pt x="585" y="73"/>
                    <a:pt x="513" y="0"/>
                    <a:pt x="424" y="0"/>
                  </a:cubicBezTo>
                  <a:cubicBezTo>
                    <a:pt x="335" y="0"/>
                    <a:pt x="263" y="73"/>
                    <a:pt x="263" y="163"/>
                  </a:cubicBezTo>
                  <a:cubicBezTo>
                    <a:pt x="263" y="166"/>
                    <a:pt x="263" y="168"/>
                    <a:pt x="263" y="171"/>
                  </a:cubicBezTo>
                  <a:cubicBezTo>
                    <a:pt x="262" y="171"/>
                    <a:pt x="261" y="171"/>
                    <a:pt x="261" y="171"/>
                  </a:cubicBezTo>
                  <a:lnTo>
                    <a:pt x="162" y="116"/>
                  </a:lnTo>
                  <a:lnTo>
                    <a:pt x="162" y="231"/>
                  </a:lnTo>
                  <a:cubicBezTo>
                    <a:pt x="126" y="263"/>
                    <a:pt x="100" y="302"/>
                    <a:pt x="88" y="345"/>
                  </a:cubicBezTo>
                  <a:lnTo>
                    <a:pt x="28" y="345"/>
                  </a:lnTo>
                  <a:cubicBezTo>
                    <a:pt x="12" y="345"/>
                    <a:pt x="0" y="358"/>
                    <a:pt x="0" y="373"/>
                  </a:cubicBezTo>
                  <a:lnTo>
                    <a:pt x="0" y="449"/>
                  </a:lnTo>
                  <a:cubicBezTo>
                    <a:pt x="0" y="464"/>
                    <a:pt x="12" y="477"/>
                    <a:pt x="28" y="477"/>
                  </a:cubicBezTo>
                  <a:lnTo>
                    <a:pt x="94" y="477"/>
                  </a:lnTo>
                  <a:cubicBezTo>
                    <a:pt x="112" y="524"/>
                    <a:pt x="147" y="564"/>
                    <a:pt x="192" y="596"/>
                  </a:cubicBezTo>
                  <a:lnTo>
                    <a:pt x="192" y="727"/>
                  </a:lnTo>
                  <a:lnTo>
                    <a:pt x="301" y="727"/>
                  </a:lnTo>
                  <a:lnTo>
                    <a:pt x="301" y="645"/>
                  </a:lnTo>
                  <a:cubicBezTo>
                    <a:pt x="333" y="653"/>
                    <a:pt x="367" y="658"/>
                    <a:pt x="402" y="658"/>
                  </a:cubicBezTo>
                  <a:cubicBezTo>
                    <a:pt x="438" y="658"/>
                    <a:pt x="472" y="653"/>
                    <a:pt x="504" y="645"/>
                  </a:cubicBezTo>
                  <a:lnTo>
                    <a:pt x="504" y="727"/>
                  </a:lnTo>
                  <a:lnTo>
                    <a:pt x="612" y="727"/>
                  </a:lnTo>
                  <a:lnTo>
                    <a:pt x="612" y="596"/>
                  </a:lnTo>
                  <a:cubicBezTo>
                    <a:pt x="676" y="552"/>
                    <a:pt x="718" y="488"/>
                    <a:pt x="724" y="417"/>
                  </a:cubicBezTo>
                  <a:cubicBezTo>
                    <a:pt x="761" y="413"/>
                    <a:pt x="789" y="398"/>
                    <a:pt x="809" y="378"/>
                  </a:cubicBezTo>
                  <a:cubicBezTo>
                    <a:pt x="833" y="382"/>
                    <a:pt x="866" y="381"/>
                    <a:pt x="911" y="366"/>
                  </a:cubicBezTo>
                  <a:lnTo>
                    <a:pt x="900" y="33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228">
              <a:extLst>
                <a:ext uri="{FF2B5EF4-FFF2-40B4-BE49-F238E27FC236}">
                  <a16:creationId xmlns:a16="http://schemas.microsoft.com/office/drawing/2014/main" id="{54BD857D-3529-41B0-AF50-159B0EB18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163" y="1244600"/>
              <a:ext cx="25400" cy="269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229">
              <a:extLst>
                <a:ext uri="{FF2B5EF4-FFF2-40B4-BE49-F238E27FC236}">
                  <a16:creationId xmlns:a16="http://schemas.microsoft.com/office/drawing/2014/main" id="{43F3F609-3236-46E2-9946-50B156E79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2713" y="1301750"/>
              <a:ext cx="114300" cy="128588"/>
            </a:xfrm>
            <a:custGeom>
              <a:avLst/>
              <a:gdLst>
                <a:gd name="T0" fmla="*/ 72 w 72"/>
                <a:gd name="T1" fmla="*/ 45 h 81"/>
                <a:gd name="T2" fmla="*/ 60 w 72"/>
                <a:gd name="T3" fmla="*/ 34 h 81"/>
                <a:gd name="T4" fmla="*/ 44 w 72"/>
                <a:gd name="T5" fmla="*/ 50 h 81"/>
                <a:gd name="T6" fmla="*/ 44 w 72"/>
                <a:gd name="T7" fmla="*/ 0 h 81"/>
                <a:gd name="T8" fmla="*/ 28 w 72"/>
                <a:gd name="T9" fmla="*/ 0 h 81"/>
                <a:gd name="T10" fmla="*/ 28 w 72"/>
                <a:gd name="T11" fmla="*/ 50 h 81"/>
                <a:gd name="T12" fmla="*/ 11 w 72"/>
                <a:gd name="T13" fmla="*/ 34 h 81"/>
                <a:gd name="T14" fmla="*/ 0 w 72"/>
                <a:gd name="T15" fmla="*/ 45 h 81"/>
                <a:gd name="T16" fmla="*/ 36 w 72"/>
                <a:gd name="T17" fmla="*/ 81 h 81"/>
                <a:gd name="T18" fmla="*/ 72 w 72"/>
                <a:gd name="T19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1">
                  <a:moveTo>
                    <a:pt x="72" y="45"/>
                  </a:moveTo>
                  <a:lnTo>
                    <a:pt x="60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1" y="34"/>
                  </a:lnTo>
                  <a:lnTo>
                    <a:pt x="0" y="45"/>
                  </a:lnTo>
                  <a:lnTo>
                    <a:pt x="36" y="81"/>
                  </a:lnTo>
                  <a:lnTo>
                    <a:pt x="72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230">
              <a:extLst>
                <a:ext uri="{FF2B5EF4-FFF2-40B4-BE49-F238E27FC236}">
                  <a16:creationId xmlns:a16="http://schemas.microsoft.com/office/drawing/2014/main" id="{06072F53-6310-4CF3-81A3-586F3A81E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875" y="1311275"/>
              <a:ext cx="25400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231">
              <a:extLst>
                <a:ext uri="{FF2B5EF4-FFF2-40B4-BE49-F238E27FC236}">
                  <a16:creationId xmlns:a16="http://schemas.microsoft.com/office/drawing/2014/main" id="{A3626C92-D69E-4907-8017-6DD5E94A3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425" y="1368425"/>
              <a:ext cx="114300" cy="130175"/>
            </a:xfrm>
            <a:custGeom>
              <a:avLst/>
              <a:gdLst>
                <a:gd name="T0" fmla="*/ 72 w 72"/>
                <a:gd name="T1" fmla="*/ 46 h 82"/>
                <a:gd name="T2" fmla="*/ 61 w 72"/>
                <a:gd name="T3" fmla="*/ 34 h 82"/>
                <a:gd name="T4" fmla="*/ 44 w 72"/>
                <a:gd name="T5" fmla="*/ 50 h 82"/>
                <a:gd name="T6" fmla="*/ 44 w 72"/>
                <a:gd name="T7" fmla="*/ 0 h 82"/>
                <a:gd name="T8" fmla="*/ 28 w 72"/>
                <a:gd name="T9" fmla="*/ 0 h 82"/>
                <a:gd name="T10" fmla="*/ 28 w 72"/>
                <a:gd name="T11" fmla="*/ 50 h 82"/>
                <a:gd name="T12" fmla="*/ 12 w 72"/>
                <a:gd name="T13" fmla="*/ 34 h 82"/>
                <a:gd name="T14" fmla="*/ 0 w 72"/>
                <a:gd name="T15" fmla="*/ 46 h 82"/>
                <a:gd name="T16" fmla="*/ 36 w 72"/>
                <a:gd name="T17" fmla="*/ 82 h 82"/>
                <a:gd name="T18" fmla="*/ 72 w 72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82">
                  <a:moveTo>
                    <a:pt x="72" y="46"/>
                  </a:moveTo>
                  <a:lnTo>
                    <a:pt x="61" y="34"/>
                  </a:lnTo>
                  <a:lnTo>
                    <a:pt x="44" y="50"/>
                  </a:lnTo>
                  <a:lnTo>
                    <a:pt x="44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2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232">
              <a:extLst>
                <a:ext uri="{FF2B5EF4-FFF2-40B4-BE49-F238E27FC236}">
                  <a16:creationId xmlns:a16="http://schemas.microsoft.com/office/drawing/2014/main" id="{962A0283-24B1-4539-AA80-D95E0E47B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6863" y="1311275"/>
              <a:ext cx="26988" cy="28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233">
              <a:extLst>
                <a:ext uri="{FF2B5EF4-FFF2-40B4-BE49-F238E27FC236}">
                  <a16:creationId xmlns:a16="http://schemas.microsoft.com/office/drawing/2014/main" id="{B4E7ACA8-12E5-4AEB-87AF-03EFDED91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2413" y="1368425"/>
              <a:ext cx="115888" cy="130175"/>
            </a:xfrm>
            <a:custGeom>
              <a:avLst/>
              <a:gdLst>
                <a:gd name="T0" fmla="*/ 73 w 73"/>
                <a:gd name="T1" fmla="*/ 46 h 82"/>
                <a:gd name="T2" fmla="*/ 61 w 73"/>
                <a:gd name="T3" fmla="*/ 34 h 82"/>
                <a:gd name="T4" fmla="*/ 45 w 73"/>
                <a:gd name="T5" fmla="*/ 50 h 82"/>
                <a:gd name="T6" fmla="*/ 45 w 73"/>
                <a:gd name="T7" fmla="*/ 0 h 82"/>
                <a:gd name="T8" fmla="*/ 28 w 73"/>
                <a:gd name="T9" fmla="*/ 0 h 82"/>
                <a:gd name="T10" fmla="*/ 28 w 73"/>
                <a:gd name="T11" fmla="*/ 50 h 82"/>
                <a:gd name="T12" fmla="*/ 12 w 73"/>
                <a:gd name="T13" fmla="*/ 34 h 82"/>
                <a:gd name="T14" fmla="*/ 0 w 73"/>
                <a:gd name="T15" fmla="*/ 46 h 82"/>
                <a:gd name="T16" fmla="*/ 36 w 73"/>
                <a:gd name="T17" fmla="*/ 82 h 82"/>
                <a:gd name="T18" fmla="*/ 73 w 73"/>
                <a:gd name="T19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82">
                  <a:moveTo>
                    <a:pt x="73" y="46"/>
                  </a:moveTo>
                  <a:lnTo>
                    <a:pt x="61" y="34"/>
                  </a:lnTo>
                  <a:lnTo>
                    <a:pt x="45" y="50"/>
                  </a:lnTo>
                  <a:lnTo>
                    <a:pt x="45" y="0"/>
                  </a:lnTo>
                  <a:lnTo>
                    <a:pt x="28" y="0"/>
                  </a:lnTo>
                  <a:lnTo>
                    <a:pt x="28" y="50"/>
                  </a:lnTo>
                  <a:lnTo>
                    <a:pt x="12" y="34"/>
                  </a:lnTo>
                  <a:lnTo>
                    <a:pt x="0" y="46"/>
                  </a:lnTo>
                  <a:lnTo>
                    <a:pt x="36" y="82"/>
                  </a:lnTo>
                  <a:lnTo>
                    <a:pt x="73" y="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C780AC-1ED1-478D-B939-C65573ADAEC3}"/>
              </a:ext>
            </a:extLst>
          </p:cNvPr>
          <p:cNvSpPr txBox="1"/>
          <p:nvPr/>
        </p:nvSpPr>
        <p:spPr>
          <a:xfrm>
            <a:off x="6091644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3260C-DAD6-4BA6-9F8F-3CDAE67DF965}"/>
              </a:ext>
            </a:extLst>
          </p:cNvPr>
          <p:cNvSpPr/>
          <p:nvPr/>
        </p:nvSpPr>
        <p:spPr>
          <a:xfrm>
            <a:off x="7809573" y="3660488"/>
            <a:ext cx="3878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We will offer postage credits at the standard rate unless they qualify as an “Exceptional” test.</a:t>
            </a:r>
          </a:p>
        </p:txBody>
      </p:sp>
      <p:grpSp>
        <p:nvGrpSpPr>
          <p:cNvPr id="22" name="Diamond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91BDFE56-2249-4AB8-ADAF-F2AD9D6E555B}"/>
              </a:ext>
            </a:extLst>
          </p:cNvPr>
          <p:cNvGrpSpPr>
            <a:grpSpLocks noChangeAspect="1"/>
          </p:cNvGrpSpPr>
          <p:nvPr/>
        </p:nvGrpSpPr>
        <p:grpSpPr>
          <a:xfrm>
            <a:off x="6667540" y="3500177"/>
            <a:ext cx="882147" cy="961826"/>
            <a:chOff x="7230867" y="876809"/>
            <a:chExt cx="3240000" cy="3532645"/>
          </a:xfrm>
          <a:solidFill>
            <a:schemeClr val="accent1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4551821-0C5D-4178-8D84-EC5CF290F601}"/>
                </a:ext>
              </a:extLst>
            </p:cNvPr>
            <p:cNvGrpSpPr/>
            <p:nvPr/>
          </p:nvGrpSpPr>
          <p:grpSpPr>
            <a:xfrm>
              <a:off x="7230867" y="1678014"/>
              <a:ext cx="3240000" cy="2731440"/>
              <a:chOff x="7485387" y="1678014"/>
              <a:chExt cx="3240000" cy="2731440"/>
            </a:xfrm>
            <a:grpFill/>
          </p:grpSpPr>
          <p:sp>
            <p:nvSpPr>
              <p:cNvPr id="29" name="Freeform: Shape 2173">
                <a:extLst>
                  <a:ext uri="{FF2B5EF4-FFF2-40B4-BE49-F238E27FC236}">
                    <a16:creationId xmlns:a16="http://schemas.microsoft.com/office/drawing/2014/main" id="{E1690B9A-D3C8-43C0-BC69-B1903CF2F01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376791" flipV="1">
                <a:off x="8789271" y="1813327"/>
                <a:ext cx="1302126" cy="2596127"/>
              </a:xfrm>
              <a:custGeom>
                <a:avLst/>
                <a:gdLst>
                  <a:gd name="connsiteX0" fmla="*/ 69412 w 1302126"/>
                  <a:gd name="connsiteY0" fmla="*/ 2559963 h 2596127"/>
                  <a:gd name="connsiteX1" fmla="*/ 1253162 w 1302126"/>
                  <a:gd name="connsiteY1" fmla="*/ 199847 h 2596127"/>
                  <a:gd name="connsiteX2" fmla="*/ 1253163 w 1302126"/>
                  <a:gd name="connsiteY2" fmla="*/ 2559963 h 2596127"/>
                  <a:gd name="connsiteX3" fmla="*/ 0 w 1302126"/>
                  <a:gd name="connsiteY3" fmla="*/ 2596127 h 2596127"/>
                  <a:gd name="connsiteX4" fmla="*/ 1302126 w 1302126"/>
                  <a:gd name="connsiteY4" fmla="*/ 2596127 h 2596127"/>
                  <a:gd name="connsiteX5" fmla="*/ 1302126 w 1302126"/>
                  <a:gd name="connsiteY5" fmla="*/ 0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69412" y="2559963"/>
                    </a:moveTo>
                    <a:lnTo>
                      <a:pt x="1253162" y="199847"/>
                    </a:lnTo>
                    <a:lnTo>
                      <a:pt x="1253163" y="2559963"/>
                    </a:lnTo>
                    <a:close/>
                    <a:moveTo>
                      <a:pt x="0" y="2596127"/>
                    </a:moveTo>
                    <a:lnTo>
                      <a:pt x="1302126" y="2596127"/>
                    </a:lnTo>
                    <a:lnTo>
                      <a:pt x="1302126" y="0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174">
                <a:extLst>
                  <a:ext uri="{FF2B5EF4-FFF2-40B4-BE49-F238E27FC236}">
                    <a16:creationId xmlns:a16="http://schemas.microsoft.com/office/drawing/2014/main" id="{0C153C9E-2A32-403F-A565-DA6C4FB938A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223209" flipH="1" flipV="1">
                <a:off x="8126953" y="1813327"/>
                <a:ext cx="1302126" cy="2596127"/>
              </a:xfrm>
              <a:custGeom>
                <a:avLst/>
                <a:gdLst>
                  <a:gd name="connsiteX0" fmla="*/ 72302 w 1302126"/>
                  <a:gd name="connsiteY0" fmla="*/ 2548323 h 2596127"/>
                  <a:gd name="connsiteX1" fmla="*/ 1256052 w 1302126"/>
                  <a:gd name="connsiteY1" fmla="*/ 2548323 h 2596127"/>
                  <a:gd name="connsiteX2" fmla="*/ 1256052 w 1302126"/>
                  <a:gd name="connsiteY2" fmla="*/ 188208 h 2596127"/>
                  <a:gd name="connsiteX3" fmla="*/ 0 w 1302126"/>
                  <a:gd name="connsiteY3" fmla="*/ 2596127 h 2596127"/>
                  <a:gd name="connsiteX4" fmla="*/ 1302126 w 1302126"/>
                  <a:gd name="connsiteY4" fmla="*/ 0 h 2596127"/>
                  <a:gd name="connsiteX5" fmla="*/ 1302126 w 1302126"/>
                  <a:gd name="connsiteY5" fmla="*/ 2596127 h 2596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02126" h="2596127">
                    <a:moveTo>
                      <a:pt x="72302" y="2548323"/>
                    </a:moveTo>
                    <a:lnTo>
                      <a:pt x="1256052" y="2548323"/>
                    </a:lnTo>
                    <a:lnTo>
                      <a:pt x="1256052" y="188208"/>
                    </a:lnTo>
                    <a:close/>
                    <a:moveTo>
                      <a:pt x="0" y="2596127"/>
                    </a:moveTo>
                    <a:lnTo>
                      <a:pt x="1302126" y="0"/>
                    </a:lnTo>
                    <a:lnTo>
                      <a:pt x="1302126" y="2596127"/>
                    </a:lnTo>
                    <a:close/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D371DD3-F9CA-44DC-81B1-8C9B1AE4362C}"/>
                  </a:ext>
                </a:extLst>
              </p:cNvPr>
              <p:cNvSpPr/>
              <p:nvPr/>
            </p:nvSpPr>
            <p:spPr>
              <a:xfrm>
                <a:off x="7485387" y="2505432"/>
                <a:ext cx="3240000" cy="4188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C8458E3-914B-46A6-9483-0E3B7AAA59DD}"/>
                  </a:ext>
                </a:extLst>
              </p:cNvPr>
              <p:cNvSpPr/>
              <p:nvPr/>
            </p:nvSpPr>
            <p:spPr>
              <a:xfrm rot="3662523">
                <a:off x="8900359" y="2099973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6AAB507-8601-4FF6-8016-EBB2DDC728B3}"/>
                  </a:ext>
                </a:extLst>
              </p:cNvPr>
              <p:cNvSpPr/>
              <p:nvPr/>
            </p:nvSpPr>
            <p:spPr>
              <a:xfrm rot="17937477" flipH="1">
                <a:off x="8422536" y="2098232"/>
                <a:ext cx="883636" cy="432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3C8F91-61A5-43DE-A17D-E3F55444E8C3}"/>
                  </a:ext>
                </a:extLst>
              </p:cNvPr>
              <p:cNvSpPr/>
              <p:nvPr/>
            </p:nvSpPr>
            <p:spPr>
              <a:xfrm>
                <a:off x="8457887" y="1691018"/>
                <a:ext cx="1296000" cy="46075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97FA4F-5DE6-4FDD-81CB-59A12AB9D6AD}"/>
                </a:ext>
              </a:extLst>
            </p:cNvPr>
            <p:cNvSpPr/>
            <p:nvPr/>
          </p:nvSpPr>
          <p:spPr>
            <a:xfrm rot="2834201" flipH="1">
              <a:off x="7305160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7C40D1-EB4F-4198-A3C0-9F252A019C58}"/>
                </a:ext>
              </a:extLst>
            </p:cNvPr>
            <p:cNvSpPr/>
            <p:nvPr/>
          </p:nvSpPr>
          <p:spPr>
            <a:xfrm rot="18765799">
              <a:off x="9984352" y="1720769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1AD7454-7223-49EE-8901-6C1883727680}"/>
                </a:ext>
              </a:extLst>
            </p:cNvPr>
            <p:cNvSpPr/>
            <p:nvPr/>
          </p:nvSpPr>
          <p:spPr>
            <a:xfrm rot="4528917" flipH="1">
              <a:off x="7909149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EAC6879-13D2-4A2E-8908-285ACB450073}"/>
                </a:ext>
              </a:extLst>
            </p:cNvPr>
            <p:cNvSpPr/>
            <p:nvPr/>
          </p:nvSpPr>
          <p:spPr>
            <a:xfrm rot="17071083">
              <a:off x="9414861" y="1335532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AE572E3-6C73-48C1-A86A-DCBCF4B8A7A2}"/>
                </a:ext>
              </a:extLst>
            </p:cNvPr>
            <p:cNvSpPr/>
            <p:nvPr/>
          </p:nvSpPr>
          <p:spPr>
            <a:xfrm rot="16200000">
              <a:off x="8669567" y="1063284"/>
              <a:ext cx="412223" cy="3927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68F5104-ED1B-4B1B-9176-2E1C89FD4077}"/>
              </a:ext>
            </a:extLst>
          </p:cNvPr>
          <p:cNvSpPr txBox="1"/>
          <p:nvPr/>
        </p:nvSpPr>
        <p:spPr>
          <a:xfrm>
            <a:off x="7582347" y="4947445"/>
            <a:ext cx="3349378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Standard Test 		= 10% credit</a:t>
            </a:r>
          </a:p>
          <a:p>
            <a:r>
              <a:rPr lang="en-GB" b="1" dirty="0">
                <a:solidFill>
                  <a:schemeClr val="bg1"/>
                </a:solidFill>
              </a:rPr>
              <a:t>Exceptional Test 	= 30% credit</a:t>
            </a:r>
          </a:p>
          <a:p>
            <a:r>
              <a:rPr lang="en-GB" b="1" dirty="0">
                <a:solidFill>
                  <a:schemeClr val="bg1"/>
                </a:solidFill>
              </a:rPr>
              <a:t>				+ 10% roll out</a:t>
            </a:r>
          </a:p>
        </p:txBody>
      </p:sp>
    </p:spTree>
    <p:extLst>
      <p:ext uri="{BB962C8B-B14F-4D97-AF65-F5344CB8AC3E}">
        <p14:creationId xmlns:p14="http://schemas.microsoft.com/office/powerpoint/2010/main" val="207123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A724B-9844-4454-A3B5-6F8D24886B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8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D0381B-1EA9-4616-98EA-02823DC5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On Exceptional tests qualify at a higher rate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16F47F-5261-4AF2-8237-9E66A98F93A1}"/>
              </a:ext>
            </a:extLst>
          </p:cNvPr>
          <p:cNvSpPr txBox="1"/>
          <p:nvPr/>
        </p:nvSpPr>
        <p:spPr>
          <a:xfrm>
            <a:off x="5114183" y="6605343"/>
            <a:ext cx="1967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defRPr/>
            </a:pPr>
            <a:r>
              <a:rPr lang="en-GB" sz="1100" dirty="0"/>
              <a:t>Full terms and conditions apply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4D4C13-3215-49CB-A0B2-DC0C70A21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774491"/>
              </p:ext>
            </p:extLst>
          </p:nvPr>
        </p:nvGraphicFramePr>
        <p:xfrm>
          <a:off x="485999" y="1781807"/>
          <a:ext cx="11069259" cy="189992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546174">
                  <a:extLst>
                    <a:ext uri="{9D8B030D-6E8A-4147-A177-3AD203B41FA5}">
                      <a16:colId xmlns:a16="http://schemas.microsoft.com/office/drawing/2014/main" val="1006748165"/>
                    </a:ext>
                  </a:extLst>
                </a:gridCol>
                <a:gridCol w="7523085">
                  <a:extLst>
                    <a:ext uri="{9D8B030D-6E8A-4147-A177-3AD203B41FA5}">
                      <a16:colId xmlns:a16="http://schemas.microsoft.com/office/drawing/2014/main" val="25399069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EXCEPTIONAL TESTS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EXAMPLES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53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 brand new or incremental mailing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 brand new communication using mail that you have not tried before or an extension of an existing mailed communication to reach a brand new audience.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65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Increase to your postage costs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Increasing the size of your item from Letter to Large Letter format or material increased weight as a result of additional pages.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35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New use of emerging technology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Test the use of voice activation or use augmented reality with your mailing.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2748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F66FB3-392E-4C87-8479-1E21D75EE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123283"/>
              </p:ext>
            </p:extLst>
          </p:nvPr>
        </p:nvGraphicFramePr>
        <p:xfrm>
          <a:off x="485999" y="3754375"/>
          <a:ext cx="11069259" cy="227076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3524141">
                  <a:extLst>
                    <a:ext uri="{9D8B030D-6E8A-4147-A177-3AD203B41FA5}">
                      <a16:colId xmlns:a16="http://schemas.microsoft.com/office/drawing/2014/main" val="1521813079"/>
                    </a:ext>
                  </a:extLst>
                </a:gridCol>
                <a:gridCol w="7545118">
                  <a:extLst>
                    <a:ext uri="{9D8B030D-6E8A-4147-A177-3AD203B41FA5}">
                      <a16:colId xmlns:a16="http://schemas.microsoft.com/office/drawing/2014/main" val="2347501780"/>
                    </a:ext>
                  </a:extLst>
                </a:gridCol>
              </a:tblGrid>
              <a:tr h="34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We normally expect to support up to 100k items for an individual test. However, dependent on the details provided we will support up to a maximum of 10m items. </a:t>
                      </a:r>
                      <a:endParaRPr lang="en-GB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96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/>
                        <a:t>TEST VOLUME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/>
                        <a:t>EXAMPLES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169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Up to 100k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Testing a new campaign or change to existing campaign.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368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Up to 200k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Test linked to reactivating a campaign that has been removed from your mailing plan.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967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Up to 10m item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AA8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Test includes new incremental volume and is based solely on the use of the incentive and not pre planned volume prior to the submission of your application.</a:t>
                      </a:r>
                    </a:p>
                  </a:txBody>
                  <a:tcPr>
                    <a:solidFill>
                      <a:srgbClr val="FAA8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562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168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491D-4A74-484A-8F0A-BC865139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Here’s what some sectors Have tested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4158B-D63E-4619-8A1F-91D2EA13E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They’ve reduced churn, built relationships or changed behaviours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63BC58-75C0-4642-A250-8FFEBFA9628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787542D-5C6B-4EB3-96EB-9B37C3D5D2F8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A39140-7BE8-402C-B54C-4C0EB848F3B4}"/>
              </a:ext>
            </a:extLst>
          </p:cNvPr>
          <p:cNvSpPr/>
          <p:nvPr/>
        </p:nvSpPr>
        <p:spPr>
          <a:xfrm>
            <a:off x="599693" y="1859827"/>
            <a:ext cx="5453657" cy="9841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Business Mail helped a pet retailer generate incremental revenue and an ROI of 367%.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690867-6940-4E1E-91D6-291076481A4B}"/>
              </a:ext>
            </a:extLst>
          </p:cNvPr>
          <p:cNvSpPr/>
          <p:nvPr/>
        </p:nvSpPr>
        <p:spPr>
          <a:xfrm>
            <a:off x="599693" y="2959884"/>
            <a:ext cx="5454000" cy="982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A well known catalogue retailer introduced a welcome pack which received a 22.5% response rate, generating an extra £3million in sales.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44D03-DF02-48F4-8188-468E68F9B7A1}"/>
              </a:ext>
            </a:extLst>
          </p:cNvPr>
          <p:cNvSpPr/>
          <p:nvPr/>
        </p:nvSpPr>
        <p:spPr>
          <a:xfrm>
            <a:off x="599693" y="4082646"/>
            <a:ext cx="5454000" cy="982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82% of customers agreed it was easy to understand changes to TSB’s T’s&amp;C’s following a letter.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7BDBBA-E575-40D7-91A0-53C405DDCE2E}"/>
              </a:ext>
            </a:extLst>
          </p:cNvPr>
          <p:cNvSpPr/>
          <p:nvPr/>
        </p:nvSpPr>
        <p:spPr>
          <a:xfrm>
            <a:off x="6189939" y="2953295"/>
            <a:ext cx="5454000" cy="98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A credit card company mailed card holders to help come out of persistent debt, delivering a 5.9% increase in repayments.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33DC8E-F58F-4D48-B56A-0990C88D1609}"/>
              </a:ext>
            </a:extLst>
          </p:cNvPr>
          <p:cNvSpPr/>
          <p:nvPr/>
        </p:nvSpPr>
        <p:spPr>
          <a:xfrm>
            <a:off x="6189939" y="4082646"/>
            <a:ext cx="5454000" cy="98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A water company changed the habit of 70% of people who were pouring fat down sinks, resulting in 26% reduction in sewer blockages.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65B8B3-F3A2-406B-8F42-B42558B5155A}"/>
              </a:ext>
            </a:extLst>
          </p:cNvPr>
          <p:cNvSpPr/>
          <p:nvPr/>
        </p:nvSpPr>
        <p:spPr>
          <a:xfrm>
            <a:off x="6189939" y="1860326"/>
            <a:ext cx="5453657" cy="9889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Communicating rewards with mail in a multi-media campaign helped a telco reduce churn and delivered ROMI of 179:1.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10833C-89F8-4E30-8969-BAD42AA29A04}"/>
              </a:ext>
            </a:extLst>
          </p:cNvPr>
          <p:cNvSpPr/>
          <p:nvPr/>
        </p:nvSpPr>
        <p:spPr>
          <a:xfrm>
            <a:off x="599693" y="5195458"/>
            <a:ext cx="5454000" cy="982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>
              <a:lnSpc>
                <a:spcPts val="1800"/>
              </a:lnSpc>
            </a:pPr>
            <a:r>
              <a:rPr lang="en-US" dirty="0">
                <a:solidFill>
                  <a:schemeClr val="tx1"/>
                </a:solidFill>
              </a:rPr>
              <a:t>An insurance underwriter saved £270,000 through a letter that helped people with the sign up process and reduced inbound calls.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F7110F-3CC9-46C3-AB8F-EFD12516B5FE}"/>
              </a:ext>
            </a:extLst>
          </p:cNvPr>
          <p:cNvSpPr/>
          <p:nvPr/>
        </p:nvSpPr>
        <p:spPr>
          <a:xfrm>
            <a:off x="6189939" y="5187624"/>
            <a:ext cx="5454000" cy="982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69988"/>
            <a:r>
              <a:rPr lang="en-US" dirty="0">
                <a:solidFill>
                  <a:schemeClr val="tx1"/>
                </a:solidFill>
              </a:rPr>
              <a:t>A Government department mailed an activity pack to get 700,000 children get moving every day.</a:t>
            </a:r>
          </a:p>
        </p:txBody>
      </p:sp>
      <p:pic>
        <p:nvPicPr>
          <p:cNvPr id="14" name="Graphic 13" descr="Envelope">
            <a:extLst>
              <a:ext uri="{FF2B5EF4-FFF2-40B4-BE49-F238E27FC236}">
                <a16:creationId xmlns:a16="http://schemas.microsoft.com/office/drawing/2014/main" id="{6CBAE398-A8D9-439C-B0D5-0A66246D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83019" y="2982760"/>
            <a:ext cx="914400" cy="914400"/>
          </a:xfrm>
          <a:prstGeom prst="rect">
            <a:avLst/>
          </a:prstGeom>
        </p:spPr>
      </p:pic>
      <p:pic>
        <p:nvPicPr>
          <p:cNvPr id="15" name="Graphic 14" descr="Open envelope">
            <a:extLst>
              <a:ext uri="{FF2B5EF4-FFF2-40B4-BE49-F238E27FC236}">
                <a16:creationId xmlns:a16="http://schemas.microsoft.com/office/drawing/2014/main" id="{EC7186C7-A280-43A3-A7D2-093A322E0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28" y="4126280"/>
            <a:ext cx="831273" cy="831273"/>
          </a:xfrm>
          <a:prstGeom prst="rect">
            <a:avLst/>
          </a:prstGeom>
        </p:spPr>
      </p:pic>
      <p:pic>
        <p:nvPicPr>
          <p:cNvPr id="16" name="Graphic 15" descr="Crocodile">
            <a:extLst>
              <a:ext uri="{FF2B5EF4-FFF2-40B4-BE49-F238E27FC236}">
                <a16:creationId xmlns:a16="http://schemas.microsoft.com/office/drawing/2014/main" id="{74E4A4A3-D690-43D3-9E3F-49D5E75685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896" y="1894712"/>
            <a:ext cx="914400" cy="914400"/>
          </a:xfrm>
          <a:prstGeom prst="rect">
            <a:avLst/>
          </a:prstGeom>
        </p:spPr>
      </p:pic>
      <p:pic>
        <p:nvPicPr>
          <p:cNvPr id="17" name="Graphic 16" descr="Cheers">
            <a:extLst>
              <a:ext uri="{FF2B5EF4-FFF2-40B4-BE49-F238E27FC236}">
                <a16:creationId xmlns:a16="http://schemas.microsoft.com/office/drawing/2014/main" id="{D07356B4-E68B-4E38-A9F4-94A5858F3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171" y="3037438"/>
            <a:ext cx="914400" cy="914400"/>
          </a:xfrm>
          <a:prstGeom prst="rect">
            <a:avLst/>
          </a:prstGeom>
        </p:spPr>
      </p:pic>
      <p:pic>
        <p:nvPicPr>
          <p:cNvPr id="18" name="Graphic 17" descr="Piggy Bank">
            <a:extLst>
              <a:ext uri="{FF2B5EF4-FFF2-40B4-BE49-F238E27FC236}">
                <a16:creationId xmlns:a16="http://schemas.microsoft.com/office/drawing/2014/main" id="{0AB71C15-4AD2-49EE-87CD-1BC04C5631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3846" y="1859827"/>
            <a:ext cx="914400" cy="914400"/>
          </a:xfrm>
          <a:prstGeom prst="rect">
            <a:avLst/>
          </a:prstGeom>
        </p:spPr>
      </p:pic>
      <p:pic>
        <p:nvPicPr>
          <p:cNvPr id="19" name="Graphic 18" descr="Lock">
            <a:extLst>
              <a:ext uri="{FF2B5EF4-FFF2-40B4-BE49-F238E27FC236}">
                <a16:creationId xmlns:a16="http://schemas.microsoft.com/office/drawing/2014/main" id="{0AB4E28D-2ECD-4053-9D72-DCB4B7D46B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2896" y="5213696"/>
            <a:ext cx="914400" cy="914400"/>
          </a:xfrm>
          <a:prstGeom prst="rect">
            <a:avLst/>
          </a:prstGeom>
        </p:spPr>
      </p:pic>
      <p:pic>
        <p:nvPicPr>
          <p:cNvPr id="20" name="Graphic 19" descr="Water">
            <a:extLst>
              <a:ext uri="{FF2B5EF4-FFF2-40B4-BE49-F238E27FC236}">
                <a16:creationId xmlns:a16="http://schemas.microsoft.com/office/drawing/2014/main" id="{33C25F93-63DA-4F57-843A-26A84214B1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9938" y="4141980"/>
            <a:ext cx="914400" cy="914400"/>
          </a:xfrm>
          <a:prstGeom prst="rect">
            <a:avLst/>
          </a:prstGeom>
        </p:spPr>
      </p:pic>
      <p:pic>
        <p:nvPicPr>
          <p:cNvPr id="21" name="Graphic 20" descr="Heartbeat">
            <a:extLst>
              <a:ext uri="{FF2B5EF4-FFF2-40B4-BE49-F238E27FC236}">
                <a16:creationId xmlns:a16="http://schemas.microsoft.com/office/drawing/2014/main" id="{32D83AC8-72ED-4079-B9C2-67B64487924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22769" y="5221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3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arget_POWER_USER_SEPARATOR_ICONS_aim_POWER_USER_SEPARATOR_ICONS_alternate_POWER_USER_SEPARATOR_ICONS_swapping_POWER_USER_SEPARATOR_ICONS_switch_POWER_USER_SEPARATOR_ICONS_target-shooting_POWER_USER_SEPARATOR_ICONS_targe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aper_POWER_USER_SEPARATOR_ICONS_aircraft_POWER_USER_SEPARATOR_ICONS_airplane_POWER_USER_SEPARATOR_ICONS_play_POWER_USER_SEPARATOR_ICONS_send_POWER_USER_SEPARATOR_ICONS_email_POWER_USER_SEPARATOR_ICONS_messag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lus_POWER_USER_SEPARATOR_ICONS_with_POWER_USER_SEPARATOR_ICONS_put-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elp_POWER_USER_SEPARATOR_ICONS_helper_POWER_USER_SEPARATOR_ICONS_need-help_POWER_USER_SEPARATOR_ICONS_question_POWER_USER_SEPARATOR_ICONS_question-mark_POWER_USER_SEPARATOR_ICONS_questionmark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pplication_POWER_USER_SEPARATOR_ICONS_edit_POWER_USER_SEPARATOR_ICONS_executable_POWER_USER_SEPARATOR_ICONS_illustration_POWER_USER_SEPARATOR_ICONS_illustrator_POWER_USER_SEPARATOR_ICONS_program_POWER_USER_SEPARATOR_ICONS_software"/>
</p:tagLst>
</file>

<file path=ppt/theme/theme1.xml><?xml version="1.0" encoding="utf-8"?>
<a:theme xmlns:a="http://schemas.openxmlformats.org/drawingml/2006/main" name="Office Theme">
  <a:themeElements>
    <a:clrScheme name="Marketreach Colours">
      <a:dk1>
        <a:srgbClr val="000000"/>
      </a:dk1>
      <a:lt1>
        <a:srgbClr val="FFFFFF"/>
      </a:lt1>
      <a:dk2>
        <a:srgbClr val="666666"/>
      </a:dk2>
      <a:lt2>
        <a:srgbClr val="FFFFFF"/>
      </a:lt2>
      <a:accent1>
        <a:srgbClr val="E32019"/>
      </a:accent1>
      <a:accent2>
        <a:srgbClr val="E94D47"/>
      </a:accent2>
      <a:accent3>
        <a:srgbClr val="EE7975"/>
      </a:accent3>
      <a:accent4>
        <a:srgbClr val="F3A6A3"/>
      </a:accent4>
      <a:accent5>
        <a:srgbClr val="F9D3D1"/>
      </a:accent5>
      <a:accent6>
        <a:srgbClr val="000000"/>
      </a:accent6>
      <a:hlink>
        <a:srgbClr val="E32019"/>
      </a:hlink>
      <a:folHlink>
        <a:srgbClr val="E94D47"/>
      </a:folHlink>
    </a:clrScheme>
    <a:fontScheme name="Marketreach fonts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1CF4A4FD234468DD412F3CF334B34" ma:contentTypeVersion="5" ma:contentTypeDescription="Create a new document." ma:contentTypeScope="" ma:versionID="7c5298e035e3abb700d4d2719f1bcc92">
  <xsd:schema xmlns:xsd="http://www.w3.org/2001/XMLSchema" xmlns:xs="http://www.w3.org/2001/XMLSchema" xmlns:p="http://schemas.microsoft.com/office/2006/metadata/properties" xmlns:ns2="4be9f171-eef0-4f28-8842-fd062038bb63" targetNamespace="http://schemas.microsoft.com/office/2006/metadata/properties" ma:root="true" ma:fieldsID="7c48febbddd040c151bb22673fcc65ec" ns2:_="">
    <xsd:import namespace="4be9f171-eef0-4f28-8842-fd062038b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9f171-eef0-4f28-8842-fd062038b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9F9721-E688-41FE-A6C0-BAFCE096F8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8848BB-50DE-4E57-9CA8-7CC896B95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e9f171-eef0-4f28-8842-fd062038b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1A0B5A-0F16-41B3-8A2F-1F42330CA88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4be9f171-eef0-4f28-8842-fd062038bb63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1700</Words>
  <Application>Microsoft Office PowerPoint</Application>
  <PresentationFormat>Widescreen</PresentationFormat>
  <Paragraphs>180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Impact</vt:lpstr>
      <vt:lpstr>Wingdings</vt:lpstr>
      <vt:lpstr>Office Theme</vt:lpstr>
      <vt:lpstr>BUSINESS MAIL TEST AND INNOVATE INCENTIVE</vt:lpstr>
      <vt:lpstr>BUSINESS mail</vt:lpstr>
      <vt:lpstr>BUSINESS MAIL HAS HIGH ENGAGEMENT</vt:lpstr>
      <vt:lpstr>PowerPoint Presentation</vt:lpstr>
      <vt:lpstr>Mail drives high engagement</vt:lpstr>
      <vt:lpstr>Entry requirements</vt:lpstr>
      <vt:lpstr>PowerPoint Presentation</vt:lpstr>
      <vt:lpstr>Always On Exceptional tests qualify at a higher rate</vt:lpstr>
      <vt:lpstr>Here’s what some sectors Have tested</vt:lpstr>
      <vt:lpstr>Test new technology to get the higher incentive rate</vt:lpstr>
      <vt:lpstr>The APPLICATION AND CREDIT process</vt:lpstr>
      <vt:lpstr>The more detail the better!</vt:lpstr>
      <vt:lpstr>FREQUENTLY ASKED QUESTIONS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9</cp:revision>
  <dcterms:created xsi:type="dcterms:W3CDTF">2018-10-03T11:19:32Z</dcterms:created>
  <dcterms:modified xsi:type="dcterms:W3CDTF">2024-01-11T14:30:48Z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0x010100AD71CF4A4FD234468DD412F3CF334B34</vt:lpwstr>
  </property>
  <property fmtid="{D5CDD505-2E9C-101B-9397-08002B2CF9AE}" pid="3" name="MSIP_Label_980f36f3-41a5-4f45-a6a2-e224f336accd_Enabled">
    <vt:lpwstr>true</vt:lpwstr>
  </property>
  <property fmtid="{D5CDD505-2E9C-101B-9397-08002B2CF9AE}" pid="4" name="MSIP_Label_980f36f3-41a5-4f45-a6a2-e224f336accd_SetDate">
    <vt:lpwstr>2023-12-06T13:00:13Z</vt:lpwstr>
  </property>
  <property fmtid="{D5CDD505-2E9C-101B-9397-08002B2CF9AE}" pid="5" name="MSIP_Label_980f36f3-41a5-4f45-a6a2-e224f336accd_Method">
    <vt:lpwstr>Standard</vt:lpwstr>
  </property>
  <property fmtid="{D5CDD505-2E9C-101B-9397-08002B2CF9AE}" pid="6" name="MSIP_Label_980f36f3-41a5-4f45-a6a2-e224f336accd_Name">
    <vt:lpwstr>980f36f3-41a5-4f45-a6a2-e224f336accd</vt:lpwstr>
  </property>
  <property fmtid="{D5CDD505-2E9C-101B-9397-08002B2CF9AE}" pid="7" name="MSIP_Label_980f36f3-41a5-4f45-a6a2-e224f336accd_SiteId">
    <vt:lpwstr>7a082108-90dd-41ac-be41-9b8feabee2da</vt:lpwstr>
  </property>
  <property fmtid="{D5CDD505-2E9C-101B-9397-08002B2CF9AE}" pid="8" name="MSIP_Label_980f36f3-41a5-4f45-a6a2-e224f336accd_ActionId">
    <vt:lpwstr/>
  </property>
  <property fmtid="{D5CDD505-2E9C-101B-9397-08002B2CF9AE}" pid="9" name="MSIP_Label_980f36f3-41a5-4f45-a6a2-e224f336accd_ContentBits">
    <vt:lpwstr>2</vt:lpwstr>
  </property>
</Properties>
</file>