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5" r:id="rId4"/>
  </p:sldMasterIdLst>
  <p:notesMasterIdLst>
    <p:notesMasterId r:id="rId40"/>
  </p:notesMasterIdLst>
  <p:handoutMasterIdLst>
    <p:handoutMasterId r:id="rId41"/>
  </p:handoutMasterIdLst>
  <p:sldIdLst>
    <p:sldId id="335" r:id="rId5"/>
    <p:sldId id="439" r:id="rId6"/>
    <p:sldId id="468" r:id="rId7"/>
    <p:sldId id="469" r:id="rId8"/>
    <p:sldId id="470" r:id="rId9"/>
    <p:sldId id="471" r:id="rId10"/>
    <p:sldId id="426" r:id="rId11"/>
    <p:sldId id="429" r:id="rId12"/>
    <p:sldId id="408" r:id="rId13"/>
    <p:sldId id="430" r:id="rId14"/>
    <p:sldId id="409" r:id="rId15"/>
    <p:sldId id="411" r:id="rId16"/>
    <p:sldId id="410" r:id="rId17"/>
    <p:sldId id="414" r:id="rId18"/>
    <p:sldId id="419" r:id="rId19"/>
    <p:sldId id="432" r:id="rId20"/>
    <p:sldId id="427" r:id="rId21"/>
    <p:sldId id="425" r:id="rId22"/>
    <p:sldId id="451" r:id="rId23"/>
    <p:sldId id="435" r:id="rId24"/>
    <p:sldId id="442" r:id="rId25"/>
    <p:sldId id="397" r:id="rId26"/>
    <p:sldId id="473" r:id="rId27"/>
    <p:sldId id="476" r:id="rId28"/>
    <p:sldId id="472" r:id="rId29"/>
    <p:sldId id="457" r:id="rId30"/>
    <p:sldId id="459" r:id="rId31"/>
    <p:sldId id="460" r:id="rId32"/>
    <p:sldId id="461" r:id="rId33"/>
    <p:sldId id="462" r:id="rId34"/>
    <p:sldId id="463" r:id="rId35"/>
    <p:sldId id="464" r:id="rId36"/>
    <p:sldId id="465" r:id="rId37"/>
    <p:sldId id="466" r:id="rId38"/>
    <p:sldId id="467" r:id="rId39"/>
  </p:sldIdLst>
  <p:sldSz cx="9906000" cy="6858000" type="A4"/>
  <p:notesSz cx="6797675" cy="9926638"/>
  <p:defaultTextStyle>
    <a:defPPr>
      <a:defRPr lang="en-US"/>
    </a:defPPr>
    <a:lvl1pPr algn="l" defTabSz="457200" rtl="0" fontAlgn="base">
      <a:spcBef>
        <a:spcPct val="0"/>
      </a:spcBef>
      <a:spcAft>
        <a:spcPct val="0"/>
      </a:spcAft>
      <a:defRPr kern="1200">
        <a:solidFill>
          <a:schemeClr val="tx1"/>
        </a:solidFill>
        <a:latin typeface="Calibri" pitchFamily="34" charset="0"/>
        <a:ea typeface="+mn-ea"/>
        <a:cs typeface="Arial" charset="0"/>
      </a:defRPr>
    </a:lvl1pPr>
    <a:lvl2pPr marL="457200" algn="l" defTabSz="457200" rtl="0" fontAlgn="base">
      <a:spcBef>
        <a:spcPct val="0"/>
      </a:spcBef>
      <a:spcAft>
        <a:spcPct val="0"/>
      </a:spcAft>
      <a:defRPr kern="1200">
        <a:solidFill>
          <a:schemeClr val="tx1"/>
        </a:solidFill>
        <a:latin typeface="Calibri" pitchFamily="34" charset="0"/>
        <a:ea typeface="+mn-ea"/>
        <a:cs typeface="Arial" charset="0"/>
      </a:defRPr>
    </a:lvl2pPr>
    <a:lvl3pPr marL="914400" algn="l" defTabSz="457200" rtl="0" fontAlgn="base">
      <a:spcBef>
        <a:spcPct val="0"/>
      </a:spcBef>
      <a:spcAft>
        <a:spcPct val="0"/>
      </a:spcAft>
      <a:defRPr kern="1200">
        <a:solidFill>
          <a:schemeClr val="tx1"/>
        </a:solidFill>
        <a:latin typeface="Calibri" pitchFamily="34" charset="0"/>
        <a:ea typeface="+mn-ea"/>
        <a:cs typeface="Arial" charset="0"/>
      </a:defRPr>
    </a:lvl3pPr>
    <a:lvl4pPr marL="1371600" algn="l" defTabSz="457200" rtl="0" fontAlgn="base">
      <a:spcBef>
        <a:spcPct val="0"/>
      </a:spcBef>
      <a:spcAft>
        <a:spcPct val="0"/>
      </a:spcAft>
      <a:defRPr kern="1200">
        <a:solidFill>
          <a:schemeClr val="tx1"/>
        </a:solidFill>
        <a:latin typeface="Calibri" pitchFamily="34" charset="0"/>
        <a:ea typeface="+mn-ea"/>
        <a:cs typeface="Arial" charset="0"/>
      </a:defRPr>
    </a:lvl4pPr>
    <a:lvl5pPr marL="1828800" algn="l" defTabSz="457200"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8200"/>
    <a:srgbClr val="DA20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5" autoAdjust="0"/>
    <p:restoredTop sz="94139" autoAdjust="0"/>
  </p:normalViewPr>
  <p:slideViewPr>
    <p:cSldViewPr>
      <p:cViewPr>
        <p:scale>
          <a:sx n="70" d="100"/>
          <a:sy n="70" d="100"/>
        </p:scale>
        <p:origin x="-1212" y="-84"/>
      </p:cViewPr>
      <p:guideLst>
        <p:guide orient="horz" pos="2160"/>
        <p:guide pos="312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72" d="100"/>
          <a:sy n="72" d="100"/>
        </p:scale>
        <p:origin x="-3168" y="-11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6189" cy="49665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49899" y="0"/>
            <a:ext cx="2946189" cy="496650"/>
          </a:xfrm>
          <a:prstGeom prst="rect">
            <a:avLst/>
          </a:prstGeom>
        </p:spPr>
        <p:txBody>
          <a:bodyPr vert="horz" lIns="91440" tIns="45720" rIns="91440" bIns="45720" rtlCol="0"/>
          <a:lstStyle>
            <a:lvl1pPr algn="r">
              <a:defRPr sz="1200"/>
            </a:lvl1pPr>
          </a:lstStyle>
          <a:p>
            <a:fld id="{80D9E3DE-CEE2-4D1E-AF67-3C2BB5C89863}" type="datetimeFigureOut">
              <a:rPr lang="en-GB" smtClean="0"/>
              <a:t>19/02/2018</a:t>
            </a:fld>
            <a:endParaRPr lang="en-GB" dirty="0"/>
          </a:p>
        </p:txBody>
      </p:sp>
      <p:sp>
        <p:nvSpPr>
          <p:cNvPr id="4" name="Footer Placeholder 3"/>
          <p:cNvSpPr>
            <a:spLocks noGrp="1"/>
          </p:cNvSpPr>
          <p:nvPr>
            <p:ph type="ftr" sz="quarter" idx="2"/>
          </p:nvPr>
        </p:nvSpPr>
        <p:spPr>
          <a:xfrm>
            <a:off x="1" y="9428402"/>
            <a:ext cx="2946189" cy="496650"/>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49899" y="9428402"/>
            <a:ext cx="2946189" cy="496650"/>
          </a:xfrm>
          <a:prstGeom prst="rect">
            <a:avLst/>
          </a:prstGeom>
        </p:spPr>
        <p:txBody>
          <a:bodyPr vert="horz" lIns="91440" tIns="45720" rIns="91440" bIns="45720" rtlCol="0" anchor="b"/>
          <a:lstStyle>
            <a:lvl1pPr algn="r">
              <a:defRPr sz="1200"/>
            </a:lvl1pPr>
          </a:lstStyle>
          <a:p>
            <a:fld id="{D6E43C73-9C02-4F82-B89C-8642246AADE6}" type="slidenum">
              <a:rPr lang="en-GB" smtClean="0"/>
              <a:t>‹#›</a:t>
            </a:fld>
            <a:endParaRPr lang="en-GB" dirty="0"/>
          </a:p>
        </p:txBody>
      </p:sp>
    </p:spTree>
    <p:extLst>
      <p:ext uri="{BB962C8B-B14F-4D97-AF65-F5344CB8AC3E}">
        <p14:creationId xmlns:p14="http://schemas.microsoft.com/office/powerpoint/2010/main" val="15801708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6275" cy="496672"/>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49862" y="0"/>
            <a:ext cx="2946275" cy="496672"/>
          </a:xfrm>
          <a:prstGeom prst="rect">
            <a:avLst/>
          </a:prstGeom>
        </p:spPr>
        <p:txBody>
          <a:bodyPr vert="horz" lIns="91440" tIns="45720" rIns="91440" bIns="45720" rtlCol="0"/>
          <a:lstStyle>
            <a:lvl1pPr algn="r">
              <a:defRPr sz="1200"/>
            </a:lvl1pPr>
          </a:lstStyle>
          <a:p>
            <a:fld id="{E204E7AF-5C99-4BA5-BC05-96EDD0B0A204}" type="datetimeFigureOut">
              <a:rPr lang="en-GB" smtClean="0"/>
              <a:t>19/02/2018</a:t>
            </a:fld>
            <a:endParaRPr lang="en-GB" dirty="0"/>
          </a:p>
        </p:txBody>
      </p:sp>
      <p:sp>
        <p:nvSpPr>
          <p:cNvPr id="4" name="Slide Image Placeholder 3"/>
          <p:cNvSpPr>
            <a:spLocks noGrp="1" noRot="1" noChangeAspect="1"/>
          </p:cNvSpPr>
          <p:nvPr>
            <p:ph type="sldImg" idx="2"/>
          </p:nvPr>
        </p:nvSpPr>
        <p:spPr>
          <a:xfrm>
            <a:off x="709613" y="744538"/>
            <a:ext cx="5378450" cy="3722687"/>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0385" y="4715832"/>
            <a:ext cx="5436908" cy="446664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1" y="9428272"/>
            <a:ext cx="2946275" cy="496672"/>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49862" y="9428272"/>
            <a:ext cx="2946275" cy="496672"/>
          </a:xfrm>
          <a:prstGeom prst="rect">
            <a:avLst/>
          </a:prstGeom>
        </p:spPr>
        <p:txBody>
          <a:bodyPr vert="horz" lIns="91440" tIns="45720" rIns="91440" bIns="45720" rtlCol="0" anchor="b"/>
          <a:lstStyle>
            <a:lvl1pPr algn="r">
              <a:defRPr sz="1200"/>
            </a:lvl1pPr>
          </a:lstStyle>
          <a:p>
            <a:fld id="{397EF339-4E0D-419B-A3F8-2297074E688D}" type="slidenum">
              <a:rPr lang="en-GB" smtClean="0"/>
              <a:t>‹#›</a:t>
            </a:fld>
            <a:endParaRPr lang="en-GB" dirty="0"/>
          </a:p>
        </p:txBody>
      </p:sp>
    </p:spTree>
    <p:extLst>
      <p:ext uri="{BB962C8B-B14F-4D97-AF65-F5344CB8AC3E}">
        <p14:creationId xmlns:p14="http://schemas.microsoft.com/office/powerpoint/2010/main" val="2620842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97EF339-4E0D-419B-A3F8-2297074E688D}" type="slidenum">
              <a:rPr lang="en-GB" smtClean="0"/>
              <a:t>1</a:t>
            </a:fld>
            <a:endParaRPr lang="en-GB" dirty="0"/>
          </a:p>
        </p:txBody>
      </p:sp>
    </p:spTree>
    <p:extLst>
      <p:ext uri="{BB962C8B-B14F-4D97-AF65-F5344CB8AC3E}">
        <p14:creationId xmlns:p14="http://schemas.microsoft.com/office/powerpoint/2010/main" val="1714038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latin typeface="Arial" panose="020B0604020202020204" pitchFamily="34" charset="0"/>
                <a:cs typeface="Arial" panose="020B0604020202020204" pitchFamily="34" charset="0"/>
              </a:rPr>
              <a:t>Speaker Notes</a:t>
            </a:r>
            <a:endParaRPr lang="en-GB" baseline="0" dirty="0" smtClean="0"/>
          </a:p>
          <a:p>
            <a:r>
              <a:rPr lang="en-GB" baseline="0" dirty="0" smtClean="0"/>
              <a:t>Door Drops can be exceptionally powerful and provide a strong ROI. While used a great deal by Fast Food chains they offer a lot more than perhaps are given credit. Firstly, MarketReach has proven through comprehensive research that door drops are valued by consumers, are passed on, displayed in the home provided they are relevant.</a:t>
            </a:r>
          </a:p>
          <a:p>
            <a:r>
              <a:rPr lang="en-GB" baseline="0" dirty="0" smtClean="0"/>
              <a:t>Relevancy comes with targeting and over the past few years, door drop targeting has evolved into a science that can focus campaigns based on more than just geography. There are a variety of consumer attributes and targeting techniques that avoid wastage and can deliver breakeven or above for brands in their customer acquisition.</a:t>
            </a:r>
          </a:p>
          <a:p>
            <a:r>
              <a:rPr lang="en-GB" baseline="0" dirty="0" smtClean="0"/>
              <a:t>Door drops are as versatile as mail and they don’t have to be product-led, some brands use them to purely to drive customer registration online to then continue 121 communications</a:t>
            </a:r>
          </a:p>
          <a:p>
            <a:endParaRPr lang="en-GB" dirty="0"/>
          </a:p>
        </p:txBody>
      </p:sp>
      <p:sp>
        <p:nvSpPr>
          <p:cNvPr id="4" name="Slide Number Placeholder 3"/>
          <p:cNvSpPr>
            <a:spLocks noGrp="1"/>
          </p:cNvSpPr>
          <p:nvPr>
            <p:ph type="sldNum" sz="quarter" idx="10"/>
          </p:nvPr>
        </p:nvSpPr>
        <p:spPr/>
        <p:txBody>
          <a:bodyPr/>
          <a:lstStyle/>
          <a:p>
            <a:fld id="{397EF339-4E0D-419B-A3F8-2297074E688D}" type="slidenum">
              <a:rPr lang="en-GB" smtClean="0"/>
              <a:t>22</a:t>
            </a:fld>
            <a:endParaRPr lang="en-GB" dirty="0"/>
          </a:p>
        </p:txBody>
      </p:sp>
    </p:spTree>
    <p:extLst>
      <p:ext uri="{BB962C8B-B14F-4D97-AF65-F5344CB8AC3E}">
        <p14:creationId xmlns:p14="http://schemas.microsoft.com/office/powerpoint/2010/main" val="3715988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Ask</a:t>
            </a:r>
            <a:r>
              <a:rPr lang="en-GB" baseline="0" dirty="0" smtClean="0"/>
              <a:t> audience to note and download!</a:t>
            </a:r>
            <a:endParaRPr lang="en-GB" dirty="0"/>
          </a:p>
        </p:txBody>
      </p:sp>
      <p:sp>
        <p:nvSpPr>
          <p:cNvPr id="4" name="Slide Number Placeholder 3"/>
          <p:cNvSpPr>
            <a:spLocks noGrp="1"/>
          </p:cNvSpPr>
          <p:nvPr>
            <p:ph type="sldNum" sz="quarter" idx="10"/>
          </p:nvPr>
        </p:nvSpPr>
        <p:spPr/>
        <p:txBody>
          <a:bodyPr/>
          <a:lstStyle/>
          <a:p>
            <a:fld id="{397EF339-4E0D-419B-A3F8-2297074E688D}" type="slidenum">
              <a:rPr lang="en-GB" smtClean="0"/>
              <a:t>25</a:t>
            </a:fld>
            <a:endParaRPr lang="en-GB"/>
          </a:p>
        </p:txBody>
      </p:sp>
    </p:spTree>
    <p:extLst>
      <p:ext uri="{BB962C8B-B14F-4D97-AF65-F5344CB8AC3E}">
        <p14:creationId xmlns:p14="http://schemas.microsoft.com/office/powerpoint/2010/main" val="2845704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consent</a:t>
            </a:r>
            <a:r>
              <a:rPr lang="en-GB" baseline="0" dirty="0" smtClean="0"/>
              <a:t> campaign shows how the RNLI has associated consent with support to saving lives. </a:t>
            </a:r>
            <a:endParaRPr lang="en-GB" dirty="0" smtClean="0"/>
          </a:p>
          <a:p>
            <a:r>
              <a:rPr lang="en-GB" dirty="0" smtClean="0"/>
              <a:t>This campaign was across all media touchpoints with mail coming out as the strongest. </a:t>
            </a:r>
          </a:p>
          <a:p>
            <a:r>
              <a:rPr lang="en-GB" dirty="0" smtClean="0"/>
              <a:t>Full</a:t>
            </a:r>
            <a:r>
              <a:rPr lang="en-GB" baseline="0" dirty="0" smtClean="0"/>
              <a:t> details are in the Case Study on SharePoint.</a:t>
            </a:r>
            <a:endParaRPr lang="en-GB" dirty="0" smtClean="0"/>
          </a:p>
        </p:txBody>
      </p:sp>
      <p:sp>
        <p:nvSpPr>
          <p:cNvPr id="4" name="Slide Number Placeholder 3"/>
          <p:cNvSpPr>
            <a:spLocks noGrp="1"/>
          </p:cNvSpPr>
          <p:nvPr>
            <p:ph type="sldNum" sz="quarter" idx="10"/>
          </p:nvPr>
        </p:nvSpPr>
        <p:spPr/>
        <p:txBody>
          <a:bodyPr/>
          <a:lstStyle/>
          <a:p>
            <a:fld id="{6B23DE8A-099F-4CC0-BD66-2BC75C22A1A5}" type="slidenum">
              <a:rPr lang="en-GB" smtClean="0"/>
              <a:t>31</a:t>
            </a:fld>
            <a:endParaRPr lang="en-GB" dirty="0"/>
          </a:p>
        </p:txBody>
      </p:sp>
    </p:spTree>
    <p:extLst>
      <p:ext uri="{BB962C8B-B14F-4D97-AF65-F5344CB8AC3E}">
        <p14:creationId xmlns:p14="http://schemas.microsoft.com/office/powerpoint/2010/main" val="1568977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All headlines</a:t>
            </a:r>
            <a:r>
              <a:rPr lang="en-GB" baseline="0" dirty="0" smtClean="0"/>
              <a:t> appear in uppercase and are always out of the blue text boxes, up to a maximum of 2 lines. Single headline master is available in the theme.</a:t>
            </a:r>
            <a:endParaRPr lang="en-GB" dirty="0"/>
          </a:p>
        </p:txBody>
      </p:sp>
      <p:sp>
        <p:nvSpPr>
          <p:cNvPr id="4" name="Slide Number Placeholder 3"/>
          <p:cNvSpPr>
            <a:spLocks noGrp="1"/>
          </p:cNvSpPr>
          <p:nvPr>
            <p:ph type="sldNum" sz="quarter" idx="10"/>
          </p:nvPr>
        </p:nvSpPr>
        <p:spPr/>
        <p:txBody>
          <a:bodyPr/>
          <a:lstStyle/>
          <a:p>
            <a:fld id="{104C70F5-F537-48BB-BF7D-3C25DC22A082}" type="slidenum">
              <a:rPr lang="en-GB" smtClean="0"/>
              <a:pPr/>
              <a:t>32</a:t>
            </a:fld>
            <a:endParaRPr lang="en-GB" dirty="0"/>
          </a:p>
        </p:txBody>
      </p:sp>
    </p:spTree>
    <p:extLst>
      <p:ext uri="{BB962C8B-B14F-4D97-AF65-F5344CB8AC3E}">
        <p14:creationId xmlns:p14="http://schemas.microsoft.com/office/powerpoint/2010/main" val="2885371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Not all legal text needs to be dry.</a:t>
            </a:r>
            <a:r>
              <a:rPr lang="en-GB" baseline="0" dirty="0" smtClean="0"/>
              <a:t> There are creative and engaging ways – this example is one of Royal Mails chosen charities – MIND.</a:t>
            </a:r>
          </a:p>
          <a:p>
            <a:endParaRPr lang="en-GB" baseline="0" dirty="0" smtClean="0"/>
          </a:p>
        </p:txBody>
      </p:sp>
      <p:sp>
        <p:nvSpPr>
          <p:cNvPr id="4" name="Slide Number Placeholder 3"/>
          <p:cNvSpPr>
            <a:spLocks noGrp="1"/>
          </p:cNvSpPr>
          <p:nvPr>
            <p:ph type="sldNum" sz="quarter" idx="10"/>
          </p:nvPr>
        </p:nvSpPr>
        <p:spPr/>
        <p:txBody>
          <a:bodyPr/>
          <a:lstStyle/>
          <a:p>
            <a:fld id="{6B23DE8A-099F-4CC0-BD66-2BC75C22A1A5}" type="slidenum">
              <a:rPr lang="en-GB" smtClean="0"/>
              <a:t>34</a:t>
            </a:fld>
            <a:endParaRPr lang="en-GB" dirty="0"/>
          </a:p>
        </p:txBody>
      </p:sp>
    </p:spTree>
    <p:extLst>
      <p:ext uri="{BB962C8B-B14F-4D97-AF65-F5344CB8AC3E}">
        <p14:creationId xmlns:p14="http://schemas.microsoft.com/office/powerpoint/2010/main" val="3050188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one of the key chapters</a:t>
            </a:r>
            <a:r>
              <a:rPr lang="en-GB" baseline="0" dirty="0" smtClean="0"/>
              <a:t> from the Royal Mail Guide. </a:t>
            </a:r>
          </a:p>
          <a:p>
            <a:endParaRPr lang="en-GB" baseline="0" dirty="0" smtClean="0"/>
          </a:p>
          <a:p>
            <a:r>
              <a:rPr lang="en-GB" b="1" baseline="0" dirty="0" smtClean="0"/>
              <a:t>PLEASE NOTE</a:t>
            </a:r>
          </a:p>
          <a:p>
            <a:r>
              <a:rPr lang="en-GB" b="0" baseline="0" dirty="0" smtClean="0"/>
              <a:t>It is not advisable to read all the text aloud (too onerous for audience). If you wish, delete text and/or highlight the key ones that will resonate the highest with the organisation you are presenting to. However the first is the most important.</a:t>
            </a:r>
            <a:endParaRPr lang="en-GB" b="1" dirty="0"/>
          </a:p>
        </p:txBody>
      </p:sp>
      <p:sp>
        <p:nvSpPr>
          <p:cNvPr id="4" name="Slide Number Placeholder 3"/>
          <p:cNvSpPr>
            <a:spLocks noGrp="1"/>
          </p:cNvSpPr>
          <p:nvPr>
            <p:ph type="sldNum" sz="quarter" idx="10"/>
          </p:nvPr>
        </p:nvSpPr>
        <p:spPr/>
        <p:txBody>
          <a:bodyPr/>
          <a:lstStyle/>
          <a:p>
            <a:fld id="{397EF339-4E0D-419B-A3F8-2297074E688D}" type="slidenum">
              <a:rPr lang="en-GB" smtClean="0"/>
              <a:t>3</a:t>
            </a:fld>
            <a:endParaRPr lang="en-GB"/>
          </a:p>
        </p:txBody>
      </p:sp>
    </p:spTree>
    <p:extLst>
      <p:ext uri="{BB962C8B-B14F-4D97-AF65-F5344CB8AC3E}">
        <p14:creationId xmlns:p14="http://schemas.microsoft.com/office/powerpoint/2010/main" val="1788692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smtClean="0"/>
              <a:t>PLEASE NOTE</a:t>
            </a:r>
          </a:p>
          <a:p>
            <a:r>
              <a:rPr lang="en-GB" b="0" baseline="0" dirty="0" smtClean="0"/>
              <a:t>It is not advisable to read all the text aloud (too onerous for audience). If you wish, delete text and/or highlight the key ones that will resonate the highest with the organisation you are presenting to. </a:t>
            </a:r>
            <a:endParaRPr lang="en-GB" b="1" dirty="0" smtClean="0"/>
          </a:p>
          <a:p>
            <a:endParaRPr lang="en-GB" dirty="0"/>
          </a:p>
        </p:txBody>
      </p:sp>
      <p:sp>
        <p:nvSpPr>
          <p:cNvPr id="4" name="Slide Number Placeholder 3"/>
          <p:cNvSpPr>
            <a:spLocks noGrp="1"/>
          </p:cNvSpPr>
          <p:nvPr>
            <p:ph type="sldNum" sz="quarter" idx="10"/>
          </p:nvPr>
        </p:nvSpPr>
        <p:spPr/>
        <p:txBody>
          <a:bodyPr/>
          <a:lstStyle/>
          <a:p>
            <a:fld id="{397EF339-4E0D-419B-A3F8-2297074E688D}" type="slidenum">
              <a:rPr lang="en-GB" smtClean="0"/>
              <a:t>4</a:t>
            </a:fld>
            <a:endParaRPr lang="en-GB"/>
          </a:p>
        </p:txBody>
      </p:sp>
    </p:spTree>
    <p:extLst>
      <p:ext uri="{BB962C8B-B14F-4D97-AF65-F5344CB8AC3E}">
        <p14:creationId xmlns:p14="http://schemas.microsoft.com/office/powerpoint/2010/main" val="3351192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smtClean="0"/>
              <a:t>PLEASE NOTE</a:t>
            </a:r>
          </a:p>
          <a:p>
            <a:r>
              <a:rPr lang="en-GB" b="0" baseline="0" dirty="0" smtClean="0"/>
              <a:t>It is not advisable to read all the text aloud (too onerous for audience). If you wish, delete text and/or highlight the key ones that will resonate the highest with the organisation you are presenting to. However the first is the most important.</a:t>
            </a:r>
            <a:endParaRPr lang="en-GB" b="1" dirty="0" smtClean="0"/>
          </a:p>
          <a:p>
            <a:endParaRPr lang="en-GB" dirty="0"/>
          </a:p>
        </p:txBody>
      </p:sp>
      <p:sp>
        <p:nvSpPr>
          <p:cNvPr id="4" name="Slide Number Placeholder 3"/>
          <p:cNvSpPr>
            <a:spLocks noGrp="1"/>
          </p:cNvSpPr>
          <p:nvPr>
            <p:ph type="sldNum" sz="quarter" idx="10"/>
          </p:nvPr>
        </p:nvSpPr>
        <p:spPr/>
        <p:txBody>
          <a:bodyPr/>
          <a:lstStyle/>
          <a:p>
            <a:fld id="{397EF339-4E0D-419B-A3F8-2297074E688D}" type="slidenum">
              <a:rPr lang="en-GB" smtClean="0"/>
              <a:t>5</a:t>
            </a:fld>
            <a:endParaRPr lang="en-GB"/>
          </a:p>
        </p:txBody>
      </p:sp>
    </p:spTree>
    <p:extLst>
      <p:ext uri="{BB962C8B-B14F-4D97-AF65-F5344CB8AC3E}">
        <p14:creationId xmlns:p14="http://schemas.microsoft.com/office/powerpoint/2010/main" val="843985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smtClean="0"/>
              <a:t>PLEASE NOTE</a:t>
            </a:r>
          </a:p>
          <a:p>
            <a:r>
              <a:rPr lang="en-GB" b="0" baseline="0" dirty="0" smtClean="0"/>
              <a:t>It is not advisable to read all the text aloud (too onerous for audience). If you wish, delete text and/or highlight the key ones that will resonate the highest with the organisation you are presenting to. However the first is the most important.</a:t>
            </a:r>
            <a:endParaRPr lang="en-GB" b="1" dirty="0" smtClean="0"/>
          </a:p>
          <a:p>
            <a:endParaRPr lang="en-GB" dirty="0"/>
          </a:p>
        </p:txBody>
      </p:sp>
      <p:sp>
        <p:nvSpPr>
          <p:cNvPr id="4" name="Slide Number Placeholder 3"/>
          <p:cNvSpPr>
            <a:spLocks noGrp="1"/>
          </p:cNvSpPr>
          <p:nvPr>
            <p:ph type="sldNum" sz="quarter" idx="10"/>
          </p:nvPr>
        </p:nvSpPr>
        <p:spPr/>
        <p:txBody>
          <a:bodyPr/>
          <a:lstStyle/>
          <a:p>
            <a:fld id="{397EF339-4E0D-419B-A3F8-2297074E688D}" type="slidenum">
              <a:rPr lang="en-GB" smtClean="0"/>
              <a:t>6</a:t>
            </a:fld>
            <a:endParaRPr lang="en-GB"/>
          </a:p>
        </p:txBody>
      </p:sp>
    </p:spTree>
    <p:extLst>
      <p:ext uri="{BB962C8B-B14F-4D97-AF65-F5344CB8AC3E}">
        <p14:creationId xmlns:p14="http://schemas.microsoft.com/office/powerpoint/2010/main" val="147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All headlines</a:t>
            </a:r>
            <a:r>
              <a:rPr lang="en-GB" baseline="0" dirty="0" smtClean="0"/>
              <a:t> appear in uppercase and are always out of the blue text boxes, up to a maximum of 2 lines. Single headline master is available in the theme.</a:t>
            </a:r>
            <a:endParaRPr lang="en-GB" dirty="0"/>
          </a:p>
        </p:txBody>
      </p:sp>
      <p:sp>
        <p:nvSpPr>
          <p:cNvPr id="4" name="Slide Number Placeholder 3"/>
          <p:cNvSpPr>
            <a:spLocks noGrp="1"/>
          </p:cNvSpPr>
          <p:nvPr>
            <p:ph type="sldNum" sz="quarter" idx="10"/>
          </p:nvPr>
        </p:nvSpPr>
        <p:spPr/>
        <p:txBody>
          <a:bodyPr/>
          <a:lstStyle/>
          <a:p>
            <a:fld id="{104C70F5-F537-48BB-BF7D-3C25DC22A082}" type="slidenum">
              <a:rPr lang="en-GB" smtClean="0"/>
              <a:pPr/>
              <a:t>11</a:t>
            </a:fld>
            <a:endParaRPr lang="en-GB" dirty="0"/>
          </a:p>
        </p:txBody>
      </p:sp>
    </p:spTree>
    <p:extLst>
      <p:ext uri="{BB962C8B-B14F-4D97-AF65-F5344CB8AC3E}">
        <p14:creationId xmlns:p14="http://schemas.microsoft.com/office/powerpoint/2010/main" val="2885371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All headlines</a:t>
            </a:r>
            <a:r>
              <a:rPr lang="en-GB" baseline="0" dirty="0" smtClean="0"/>
              <a:t> appear in uppercase and are always out of the blue text boxes, up to a maximum of 2 lines. Single headline master is available in the theme.</a:t>
            </a:r>
            <a:endParaRPr lang="en-GB" dirty="0"/>
          </a:p>
        </p:txBody>
      </p:sp>
      <p:sp>
        <p:nvSpPr>
          <p:cNvPr id="4" name="Slide Number Placeholder 3"/>
          <p:cNvSpPr>
            <a:spLocks noGrp="1"/>
          </p:cNvSpPr>
          <p:nvPr>
            <p:ph type="sldNum" sz="quarter" idx="10"/>
          </p:nvPr>
        </p:nvSpPr>
        <p:spPr/>
        <p:txBody>
          <a:bodyPr/>
          <a:lstStyle/>
          <a:p>
            <a:fld id="{104C70F5-F537-48BB-BF7D-3C25DC22A082}" type="slidenum">
              <a:rPr lang="en-GB" smtClean="0"/>
              <a:pPr/>
              <a:t>13</a:t>
            </a:fld>
            <a:endParaRPr lang="en-GB" dirty="0"/>
          </a:p>
        </p:txBody>
      </p:sp>
    </p:spTree>
    <p:extLst>
      <p:ext uri="{BB962C8B-B14F-4D97-AF65-F5344CB8AC3E}">
        <p14:creationId xmlns:p14="http://schemas.microsoft.com/office/powerpoint/2010/main" val="2885371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baseline="0" dirty="0" smtClean="0"/>
              <a:t>Speaker Notes:</a:t>
            </a:r>
          </a:p>
          <a:p>
            <a:endParaRPr lang="en-GB" dirty="0" smtClean="0"/>
          </a:p>
          <a:p>
            <a:r>
              <a:rPr lang="en-GB" dirty="0" smtClean="0"/>
              <a:t>While door</a:t>
            </a:r>
            <a:r>
              <a:rPr lang="en-GB" baseline="0" dirty="0" smtClean="0"/>
              <a:t> drops are the most appropriate tool for acquisition in the short term, we don’t forget about direct mail.  As the market adapts and GDPR compliant third party lists begin to emerge, its important to remember the ability of DM to recruit effectively.</a:t>
            </a:r>
          </a:p>
          <a:p>
            <a:endParaRPr lang="en-GB" baseline="0" dirty="0" smtClean="0"/>
          </a:p>
          <a:p>
            <a:r>
              <a:rPr lang="en-GB" baseline="0" dirty="0" smtClean="0"/>
              <a:t>And new analysis in indication that the combination of the Direct Mail and Door drops is exceptionally potent, with the door drops creating awareness that is harvested by DM. So don’t dismiss the value fo DM for acquisition, once appropriate lists are available. </a:t>
            </a:r>
            <a:endParaRPr lang="en-GB" dirty="0"/>
          </a:p>
        </p:txBody>
      </p:sp>
      <p:sp>
        <p:nvSpPr>
          <p:cNvPr id="4" name="Slide Number Placeholder 3"/>
          <p:cNvSpPr>
            <a:spLocks noGrp="1"/>
          </p:cNvSpPr>
          <p:nvPr>
            <p:ph type="sldNum" sz="quarter" idx="10"/>
          </p:nvPr>
        </p:nvSpPr>
        <p:spPr/>
        <p:txBody>
          <a:bodyPr/>
          <a:lstStyle/>
          <a:p>
            <a:fld id="{397EF339-4E0D-419B-A3F8-2297074E688D}" type="slidenum">
              <a:rPr lang="en-GB" smtClean="0"/>
              <a:t>16</a:t>
            </a:fld>
            <a:endParaRPr lang="en-GB" dirty="0"/>
          </a:p>
        </p:txBody>
      </p:sp>
    </p:spTree>
    <p:extLst>
      <p:ext uri="{BB962C8B-B14F-4D97-AF65-F5344CB8AC3E}">
        <p14:creationId xmlns:p14="http://schemas.microsoft.com/office/powerpoint/2010/main" val="1919072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F59167D-1C84-495A-AE69-BF5A47722BF5}" type="slidenum">
              <a:rPr lang="en-GB" smtClean="0"/>
              <a:t>17</a:t>
            </a:fld>
            <a:endParaRPr lang="en-GB" dirty="0"/>
          </a:p>
        </p:txBody>
      </p:sp>
    </p:spTree>
    <p:extLst>
      <p:ext uri="{BB962C8B-B14F-4D97-AF65-F5344CB8AC3E}">
        <p14:creationId xmlns:p14="http://schemas.microsoft.com/office/powerpoint/2010/main" val="3465947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3 line headline">
    <p:spTree>
      <p:nvGrpSpPr>
        <p:cNvPr id="1" name=""/>
        <p:cNvGrpSpPr/>
        <p:nvPr/>
      </p:nvGrpSpPr>
      <p:grpSpPr>
        <a:xfrm>
          <a:off x="0" y="0"/>
          <a:ext cx="0" cy="0"/>
          <a:chOff x="0" y="0"/>
          <a:chExt cx="0" cy="0"/>
        </a:xfrm>
      </p:grpSpPr>
      <p:pic>
        <p:nvPicPr>
          <p:cNvPr id="8" name="Picture 1" descr="10914100_RMR_PPT_Master_BG_A4_1.42.png"/>
          <p:cNvPicPr>
            <a:picLocks noChangeAspect="1"/>
          </p:cNvPicPr>
          <p:nvPr/>
        </p:nvPicPr>
        <p:blipFill>
          <a:blip r:embed="rId2">
            <a:extLst>
              <a:ext uri="{28A0092B-C50C-407E-A947-70E740481C1C}">
                <a14:useLocalDpi xmlns:a14="http://schemas.microsoft.com/office/drawing/2010/main" val="0"/>
              </a:ext>
            </a:extLst>
          </a:blip>
          <a:srcRect l="82808" t="72646" r="3693" b="11961"/>
          <a:stretch>
            <a:fillRect/>
          </a:stretch>
        </p:blipFill>
        <p:spPr bwMode="auto">
          <a:xfrm>
            <a:off x="511175" y="5510213"/>
            <a:ext cx="1419225"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2"/>
          <p:cNvGrpSpPr>
            <a:grpSpLocks/>
          </p:cNvGrpSpPr>
          <p:nvPr/>
        </p:nvGrpSpPr>
        <p:grpSpPr bwMode="auto">
          <a:xfrm>
            <a:off x="8164519" y="6616700"/>
            <a:ext cx="1688310" cy="241300"/>
            <a:chOff x="8164619" y="6615952"/>
            <a:chExt cx="1688034" cy="242048"/>
          </a:xfrm>
        </p:grpSpPr>
        <p:grpSp>
          <p:nvGrpSpPr>
            <p:cNvPr id="10" name="Group 3"/>
            <p:cNvGrpSpPr>
              <a:grpSpLocks/>
            </p:cNvGrpSpPr>
            <p:nvPr/>
          </p:nvGrpSpPr>
          <p:grpSpPr bwMode="auto">
            <a:xfrm>
              <a:off x="8164619" y="6615952"/>
              <a:ext cx="1688034" cy="242048"/>
              <a:chOff x="8164619" y="6615952"/>
              <a:chExt cx="1688034" cy="242048"/>
            </a:xfrm>
          </p:grpSpPr>
          <p:sp>
            <p:nvSpPr>
              <p:cNvPr id="12" name="Rectangle 11"/>
              <p:cNvSpPr/>
              <p:nvPr/>
            </p:nvSpPr>
            <p:spPr>
              <a:xfrm>
                <a:off x="8164619" y="6615952"/>
                <a:ext cx="241261" cy="242048"/>
              </a:xfrm>
              <a:prstGeom prst="rect">
                <a:avLst/>
              </a:prstGeom>
              <a:solidFill>
                <a:srgbClr val="DA202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13" name="Rectangle 12"/>
              <p:cNvSpPr/>
              <p:nvPr/>
            </p:nvSpPr>
            <p:spPr>
              <a:xfrm>
                <a:off x="8405880" y="6615952"/>
                <a:ext cx="242847" cy="242048"/>
              </a:xfrm>
              <a:prstGeom prst="rect">
                <a:avLst/>
              </a:prstGeom>
              <a:solidFill>
                <a:srgbClr val="009CD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14" name="Rectangle 13"/>
              <p:cNvSpPr/>
              <p:nvPr/>
            </p:nvSpPr>
            <p:spPr>
              <a:xfrm>
                <a:off x="8648727" y="6615952"/>
                <a:ext cx="241261" cy="242048"/>
              </a:xfrm>
              <a:prstGeom prst="rect">
                <a:avLst/>
              </a:prstGeom>
              <a:solidFill>
                <a:srgbClr val="EF821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15" name="Rectangle 14"/>
              <p:cNvSpPr/>
              <p:nvPr/>
            </p:nvSpPr>
            <p:spPr>
              <a:xfrm>
                <a:off x="8889988" y="6615952"/>
                <a:ext cx="242848" cy="242048"/>
              </a:xfrm>
              <a:prstGeom prst="rect">
                <a:avLst/>
              </a:prstGeom>
              <a:solidFill>
                <a:srgbClr val="5082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16" name="Rectangle 15"/>
              <p:cNvSpPr/>
              <p:nvPr/>
            </p:nvSpPr>
            <p:spPr>
              <a:xfrm>
                <a:off x="9132836" y="6615952"/>
                <a:ext cx="241261" cy="242048"/>
              </a:xfrm>
              <a:prstGeom prst="rect">
                <a:avLst/>
              </a:prstGeom>
              <a:solidFill>
                <a:srgbClr val="82CBD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17" name="Rectangle 16"/>
              <p:cNvSpPr/>
              <p:nvPr/>
            </p:nvSpPr>
            <p:spPr>
              <a:xfrm>
                <a:off x="9611392" y="6615952"/>
                <a:ext cx="241261" cy="24204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grpSp>
        <p:sp>
          <p:nvSpPr>
            <p:cNvPr id="11" name="Rectangle 10"/>
            <p:cNvSpPr/>
            <p:nvPr/>
          </p:nvSpPr>
          <p:spPr>
            <a:xfrm>
              <a:off x="9368541" y="6615952"/>
              <a:ext cx="242848" cy="242048"/>
            </a:xfrm>
            <a:prstGeom prst="rect">
              <a:avLst/>
            </a:prstGeom>
            <a:solidFill>
              <a:srgbClr val="EEC21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grpSp>
      <p:sp>
        <p:nvSpPr>
          <p:cNvPr id="45" name="Text Placeholder 7"/>
          <p:cNvSpPr>
            <a:spLocks noGrp="1"/>
          </p:cNvSpPr>
          <p:nvPr>
            <p:ph type="body" sz="quarter" idx="10"/>
          </p:nvPr>
        </p:nvSpPr>
        <p:spPr>
          <a:xfrm>
            <a:off x="2" y="865751"/>
            <a:ext cx="5836695" cy="738664"/>
          </a:xfrm>
          <a:prstGeom prst="rect">
            <a:avLst/>
          </a:prstGeom>
          <a:solidFill>
            <a:srgbClr val="DA202A"/>
          </a:solidFill>
          <a:ln>
            <a:solidFill>
              <a:schemeClr val="accent1"/>
            </a:solidFill>
          </a:ln>
        </p:spPr>
        <p:txBody>
          <a:bodyPr vert="horz" wrap="none" lIns="648000" tIns="0" rIns="108000" bIns="0" anchor="t" anchorCtr="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4800" b="0" cap="all" baseline="0">
                <a:solidFill>
                  <a:schemeClr val="bg1"/>
                </a:solidFill>
                <a:latin typeface="Arial Black" panose="020B0A04020102020204" pitchFamily="34" charset="0"/>
                <a:cs typeface="Arial"/>
              </a:defRPr>
            </a:lvl1pPr>
          </a:lstStyle>
          <a:p>
            <a:pPr lvl="0"/>
            <a:r>
              <a:rPr lang="en-US" dirty="0" smtClean="0"/>
              <a:t>Click to edit</a:t>
            </a:r>
          </a:p>
        </p:txBody>
      </p:sp>
      <p:sp>
        <p:nvSpPr>
          <p:cNvPr id="47" name="Text Placeholder 2"/>
          <p:cNvSpPr>
            <a:spLocks noGrp="1"/>
          </p:cNvSpPr>
          <p:nvPr>
            <p:ph type="body" sz="quarter" idx="13"/>
          </p:nvPr>
        </p:nvSpPr>
        <p:spPr>
          <a:xfrm>
            <a:off x="571154" y="3251483"/>
            <a:ext cx="7678978" cy="581025"/>
          </a:xfrm>
          <a:prstGeom prst="rect">
            <a:avLst/>
          </a:prstGeom>
        </p:spPr>
        <p:txBody>
          <a:bodyPr/>
          <a:lstStyle>
            <a:lvl1pPr marL="0" indent="0">
              <a:buNone/>
              <a:defRPr sz="1800" b="1" cap="all" baseline="0">
                <a:latin typeface="Arial" panose="020B0604020202020204" pitchFamily="34" charset="0"/>
                <a:cs typeface="Arial" panose="020B0604020202020204" pitchFamily="34" charset="0"/>
              </a:defRPr>
            </a:lvl1pPr>
            <a:lvl3pPr marL="914400" indent="0">
              <a:buNone/>
              <a:defRPr sz="1600"/>
            </a:lvl3pPr>
            <a:lvl4pPr>
              <a:defRPr sz="1600"/>
            </a:lvl4pPr>
            <a:lvl5pPr>
              <a:defRPr sz="1600"/>
            </a:lvl5pPr>
          </a:lstStyle>
          <a:p>
            <a:pPr lvl="0"/>
            <a:r>
              <a:rPr lang="en-US" smtClean="0"/>
              <a:t>Click to edit Master text styles</a:t>
            </a:r>
          </a:p>
        </p:txBody>
      </p:sp>
      <p:sp>
        <p:nvSpPr>
          <p:cNvPr id="57" name="Text Placeholder 7"/>
          <p:cNvSpPr>
            <a:spLocks noGrp="1"/>
          </p:cNvSpPr>
          <p:nvPr>
            <p:ph type="body" sz="quarter" idx="14"/>
          </p:nvPr>
        </p:nvSpPr>
        <p:spPr>
          <a:xfrm>
            <a:off x="2" y="1615152"/>
            <a:ext cx="5836695" cy="738664"/>
          </a:xfrm>
          <a:prstGeom prst="rect">
            <a:avLst/>
          </a:prstGeom>
          <a:solidFill>
            <a:schemeClr val="accent2"/>
          </a:solidFill>
          <a:ln>
            <a:solidFill>
              <a:schemeClr val="accent2"/>
            </a:solidFill>
          </a:ln>
        </p:spPr>
        <p:txBody>
          <a:bodyPr vert="horz" wrap="none" lIns="648000" tIns="0" rIns="108000" bIns="0" anchor="t" anchorCtr="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4800" b="0" cap="all" baseline="0">
                <a:solidFill>
                  <a:schemeClr val="bg1"/>
                </a:solidFill>
                <a:latin typeface="Arial Black" panose="020B0A04020102020204" pitchFamily="34" charset="0"/>
                <a:cs typeface="Arial"/>
              </a:defRPr>
            </a:lvl1pPr>
          </a:lstStyle>
          <a:p>
            <a:pPr lvl="0"/>
            <a:r>
              <a:rPr lang="en-US" dirty="0" smtClean="0"/>
              <a:t>Click to edit</a:t>
            </a:r>
          </a:p>
        </p:txBody>
      </p:sp>
      <p:sp>
        <p:nvSpPr>
          <p:cNvPr id="58" name="Text Placeholder 7"/>
          <p:cNvSpPr>
            <a:spLocks noGrp="1"/>
          </p:cNvSpPr>
          <p:nvPr>
            <p:ph type="body" sz="quarter" idx="15"/>
          </p:nvPr>
        </p:nvSpPr>
        <p:spPr>
          <a:xfrm>
            <a:off x="2" y="2363166"/>
            <a:ext cx="5836695" cy="738664"/>
          </a:xfrm>
          <a:prstGeom prst="rect">
            <a:avLst/>
          </a:prstGeom>
          <a:solidFill>
            <a:schemeClr val="accent3"/>
          </a:solidFill>
          <a:ln>
            <a:solidFill>
              <a:schemeClr val="accent3"/>
            </a:solidFill>
          </a:ln>
        </p:spPr>
        <p:txBody>
          <a:bodyPr vert="horz" wrap="none" lIns="648000" tIns="0" rIns="108000" bIns="0" anchor="t" anchorCtr="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4800" b="0" cap="all" baseline="0">
                <a:solidFill>
                  <a:schemeClr val="bg1"/>
                </a:solidFill>
                <a:latin typeface="Arial Black" panose="020B0A04020102020204" pitchFamily="34" charset="0"/>
                <a:cs typeface="Arial"/>
              </a:defRPr>
            </a:lvl1pPr>
          </a:lstStyle>
          <a:p>
            <a:pPr lvl="0"/>
            <a:r>
              <a:rPr lang="en-US" dirty="0" smtClean="0"/>
              <a:t>Click to edit</a:t>
            </a:r>
          </a:p>
        </p:txBody>
      </p:sp>
      <p:sp>
        <p:nvSpPr>
          <p:cNvPr id="59" name="Text Placeholder 2"/>
          <p:cNvSpPr>
            <a:spLocks noGrp="1"/>
          </p:cNvSpPr>
          <p:nvPr>
            <p:ph type="body" sz="quarter" idx="16"/>
          </p:nvPr>
        </p:nvSpPr>
        <p:spPr>
          <a:xfrm>
            <a:off x="571154" y="4039430"/>
            <a:ext cx="5495925" cy="581025"/>
          </a:xfrm>
          <a:prstGeom prst="rect">
            <a:avLst/>
          </a:prstGeom>
        </p:spPr>
        <p:txBody>
          <a:bodyPr/>
          <a:lstStyle>
            <a:lvl1pPr marL="0" indent="0">
              <a:buNone/>
              <a:defRPr sz="1600" b="0">
                <a:latin typeface="Arial" panose="020B0604020202020204" pitchFamily="34" charset="0"/>
                <a:cs typeface="Arial" panose="020B0604020202020204" pitchFamily="34" charset="0"/>
              </a:defRPr>
            </a:lvl1pPr>
            <a:lvl3pPr marL="914400" indent="0">
              <a:buNone/>
              <a:defRPr sz="1600"/>
            </a:lvl3pPr>
            <a:lvl4pPr>
              <a:defRPr sz="1600"/>
            </a:lvl4pPr>
            <a:lvl5pPr>
              <a:defRPr sz="1600"/>
            </a:lvl5pPr>
          </a:lstStyle>
          <a:p>
            <a:pPr lvl="0"/>
            <a:r>
              <a:rPr lang="en-US" smtClean="0"/>
              <a:t>Click to edit Master text styles</a:t>
            </a:r>
          </a:p>
        </p:txBody>
      </p:sp>
      <p:sp>
        <p:nvSpPr>
          <p:cNvPr id="60" name="Text Placeholder 2"/>
          <p:cNvSpPr>
            <a:spLocks noGrp="1"/>
          </p:cNvSpPr>
          <p:nvPr>
            <p:ph type="body" sz="quarter" idx="17"/>
          </p:nvPr>
        </p:nvSpPr>
        <p:spPr>
          <a:xfrm>
            <a:off x="571154" y="4677074"/>
            <a:ext cx="5495925" cy="581025"/>
          </a:xfrm>
          <a:prstGeom prst="rect">
            <a:avLst/>
          </a:prstGeom>
        </p:spPr>
        <p:txBody>
          <a:bodyPr/>
          <a:lstStyle>
            <a:lvl1pPr marL="0" indent="0">
              <a:buNone/>
              <a:defRPr sz="1600" b="0">
                <a:latin typeface="Arial" panose="020B0604020202020204" pitchFamily="34" charset="0"/>
                <a:cs typeface="Arial" panose="020B0604020202020204" pitchFamily="34" charset="0"/>
              </a:defRPr>
            </a:lvl1pPr>
            <a:lvl3pPr marL="914400" indent="0">
              <a:buNone/>
              <a:defRPr sz="1600"/>
            </a:lvl3pPr>
            <a:lvl4pPr>
              <a:defRPr sz="1600"/>
            </a:lvl4pPr>
            <a:lvl5pPr>
              <a:defRPr sz="1600"/>
            </a:lvl5pPr>
          </a:lstStyle>
          <a:p>
            <a:pPr lvl="0"/>
            <a:r>
              <a:rPr lang="en-US" smtClean="0"/>
              <a:t>Click to edit Master text styles</a:t>
            </a:r>
          </a:p>
        </p:txBody>
      </p:sp>
    </p:spTree>
    <p:extLst>
      <p:ext uri="{BB962C8B-B14F-4D97-AF65-F5344CB8AC3E}">
        <p14:creationId xmlns:p14="http://schemas.microsoft.com/office/powerpoint/2010/main" val="33253875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hree line title and text">
    <p:spTree>
      <p:nvGrpSpPr>
        <p:cNvPr id="1" name=""/>
        <p:cNvGrpSpPr/>
        <p:nvPr/>
      </p:nvGrpSpPr>
      <p:grpSpPr>
        <a:xfrm>
          <a:off x="0" y="0"/>
          <a:ext cx="0" cy="0"/>
          <a:chOff x="0" y="0"/>
          <a:chExt cx="0" cy="0"/>
        </a:xfrm>
      </p:grpSpPr>
      <p:sp>
        <p:nvSpPr>
          <p:cNvPr id="35" name="Text Placeholder 16"/>
          <p:cNvSpPr>
            <a:spLocks noGrp="1"/>
          </p:cNvSpPr>
          <p:nvPr>
            <p:ph type="body" sz="quarter" idx="14"/>
          </p:nvPr>
        </p:nvSpPr>
        <p:spPr>
          <a:xfrm>
            <a:off x="-35170" y="201259"/>
            <a:ext cx="6681556" cy="523220"/>
          </a:xfrm>
          <a:prstGeom prst="rect">
            <a:avLst/>
          </a:prstGeom>
          <a:solidFill>
            <a:srgbClr val="009CDA"/>
          </a:solidFill>
        </p:spPr>
        <p:txBody>
          <a:bodyPr wrap="none" lIns="648000">
            <a:spAutoFit/>
          </a:bodyPr>
          <a:lstStyle>
            <a:lvl1pPr marL="0" indent="0">
              <a:buNone/>
              <a:defRPr sz="2800" b="1" cap="all" baseline="0">
                <a:solidFill>
                  <a:schemeClr val="bg1"/>
                </a:solidFill>
                <a:latin typeface="Arial Black" panose="020B0A04020102020204" pitchFamily="34" charset="0"/>
                <a:cs typeface="Arial" panose="020B0604020202020204" pitchFamily="34" charset="0"/>
              </a:defRPr>
            </a:lvl1pPr>
          </a:lstStyle>
          <a:p>
            <a:pPr lvl="0"/>
            <a:r>
              <a:rPr lang="en-US" dirty="0" smtClean="0"/>
              <a:t>Click to edit Master text styles</a:t>
            </a:r>
          </a:p>
        </p:txBody>
      </p:sp>
      <p:sp>
        <p:nvSpPr>
          <p:cNvPr id="16" name="Text Placeholder 16"/>
          <p:cNvSpPr>
            <a:spLocks noGrp="1"/>
          </p:cNvSpPr>
          <p:nvPr>
            <p:ph type="body" sz="quarter" idx="15"/>
          </p:nvPr>
        </p:nvSpPr>
        <p:spPr>
          <a:xfrm>
            <a:off x="-35170" y="725332"/>
            <a:ext cx="6681556" cy="523220"/>
          </a:xfrm>
          <a:prstGeom prst="rect">
            <a:avLst/>
          </a:prstGeom>
          <a:solidFill>
            <a:srgbClr val="009CDA"/>
          </a:solidFill>
        </p:spPr>
        <p:txBody>
          <a:bodyPr wrap="none" lIns="648000">
            <a:spAutoFit/>
          </a:bodyPr>
          <a:lstStyle>
            <a:lvl1pPr marL="0" indent="0">
              <a:buNone/>
              <a:defRPr sz="2800" b="1" cap="all" baseline="0">
                <a:solidFill>
                  <a:schemeClr val="bg1"/>
                </a:solidFill>
                <a:latin typeface="Arial Black" panose="020B0A04020102020204" pitchFamily="34" charset="0"/>
                <a:cs typeface="Arial" panose="020B0604020202020204" pitchFamily="34" charset="0"/>
              </a:defRPr>
            </a:lvl1pPr>
          </a:lstStyle>
          <a:p>
            <a:pPr lvl="0"/>
            <a:r>
              <a:rPr lang="en-US" dirty="0" smtClean="0"/>
              <a:t>Click to edit Master text styles</a:t>
            </a:r>
          </a:p>
        </p:txBody>
      </p:sp>
      <p:sp>
        <p:nvSpPr>
          <p:cNvPr id="17" name="Text Placeholder 16"/>
          <p:cNvSpPr>
            <a:spLocks noGrp="1"/>
          </p:cNvSpPr>
          <p:nvPr>
            <p:ph type="body" sz="quarter" idx="16"/>
          </p:nvPr>
        </p:nvSpPr>
        <p:spPr>
          <a:xfrm>
            <a:off x="-35170" y="1249097"/>
            <a:ext cx="6681556" cy="523220"/>
          </a:xfrm>
          <a:prstGeom prst="rect">
            <a:avLst/>
          </a:prstGeom>
          <a:solidFill>
            <a:srgbClr val="009CDA"/>
          </a:solidFill>
        </p:spPr>
        <p:txBody>
          <a:bodyPr wrap="none" lIns="648000">
            <a:spAutoFit/>
          </a:bodyPr>
          <a:lstStyle>
            <a:lvl1pPr marL="0" indent="0">
              <a:buNone/>
              <a:defRPr sz="2800" b="1" cap="all" baseline="0">
                <a:solidFill>
                  <a:schemeClr val="bg1"/>
                </a:solidFill>
                <a:latin typeface="Arial Black" panose="020B0A04020102020204" pitchFamily="34" charset="0"/>
                <a:cs typeface="Arial" panose="020B0604020202020204" pitchFamily="34" charset="0"/>
              </a:defRPr>
            </a:lvl1pPr>
          </a:lstStyle>
          <a:p>
            <a:pPr lvl="0"/>
            <a:r>
              <a:rPr lang="en-US" dirty="0" smtClean="0"/>
              <a:t>Click to edit Master text styles</a:t>
            </a:r>
          </a:p>
        </p:txBody>
      </p:sp>
      <p:sp>
        <p:nvSpPr>
          <p:cNvPr id="18" name="Text Placeholder 7"/>
          <p:cNvSpPr>
            <a:spLocks noGrp="1"/>
          </p:cNvSpPr>
          <p:nvPr>
            <p:ph type="body" sz="quarter" idx="12"/>
          </p:nvPr>
        </p:nvSpPr>
        <p:spPr>
          <a:xfrm>
            <a:off x="529383" y="2086900"/>
            <a:ext cx="8275524" cy="4529052"/>
          </a:xfrm>
          <a:prstGeom prst="rect">
            <a:avLst/>
          </a:prstGeom>
        </p:spPr>
        <p:txBody>
          <a:bodyPr vert="horz"/>
          <a:lstStyle>
            <a:lvl1pPr marL="171450" indent="-171450">
              <a:lnSpc>
                <a:spcPct val="100000"/>
              </a:lnSpc>
              <a:spcBef>
                <a:spcPts val="0"/>
              </a:spcBef>
              <a:spcAft>
                <a:spcPts val="1600"/>
              </a:spcAft>
              <a:buClr>
                <a:srgbClr val="E32119"/>
              </a:buClr>
              <a:buFont typeface="Wingdings" panose="05000000000000000000" pitchFamily="2" charset="2"/>
              <a:buChar char="§"/>
              <a:defRPr sz="1600" b="0" baseline="0">
                <a:solidFill>
                  <a:schemeClr val="tx1"/>
                </a:solidFill>
                <a:latin typeface="Arial"/>
              </a:defRPr>
            </a:lvl1pPr>
            <a:lvl2pPr marL="628650" indent="-171450">
              <a:lnSpc>
                <a:spcPct val="100000"/>
              </a:lnSpc>
              <a:spcBef>
                <a:spcPts val="0"/>
              </a:spcBef>
              <a:spcAft>
                <a:spcPts val="1600"/>
              </a:spcAft>
              <a:buClr>
                <a:srgbClr val="E32119"/>
              </a:buClr>
              <a:buFont typeface="Wingdings" panose="05000000000000000000" pitchFamily="2" charset="2"/>
              <a:buChar char="§"/>
              <a:defRPr sz="1600" b="0">
                <a:latin typeface="Arial"/>
              </a:defRPr>
            </a:lvl2pPr>
            <a:lvl3pPr marL="1200150" indent="-285750">
              <a:lnSpc>
                <a:spcPct val="100000"/>
              </a:lnSpc>
              <a:spcBef>
                <a:spcPts val="0"/>
              </a:spcBef>
              <a:spcAft>
                <a:spcPts val="1600"/>
              </a:spcAft>
              <a:buClr>
                <a:srgbClr val="E32119"/>
              </a:buClr>
              <a:buFont typeface="Wingdings" panose="05000000000000000000" pitchFamily="2" charset="2"/>
              <a:buChar char="§"/>
              <a:defRPr sz="1600" b="0">
                <a:solidFill>
                  <a:schemeClr val="tx1"/>
                </a:solidFill>
                <a:latin typeface="Arial"/>
              </a:defRPr>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p:txBody>
      </p:sp>
      <p:grpSp>
        <p:nvGrpSpPr>
          <p:cNvPr id="19" name="Group 1"/>
          <p:cNvGrpSpPr>
            <a:grpSpLocks/>
          </p:cNvGrpSpPr>
          <p:nvPr userDrawn="1"/>
        </p:nvGrpSpPr>
        <p:grpSpPr bwMode="auto">
          <a:xfrm>
            <a:off x="8164519" y="6616700"/>
            <a:ext cx="1688310" cy="241300"/>
            <a:chOff x="8164619" y="6615952"/>
            <a:chExt cx="1688034" cy="242048"/>
          </a:xfrm>
        </p:grpSpPr>
        <p:grpSp>
          <p:nvGrpSpPr>
            <p:cNvPr id="20" name="Group 2"/>
            <p:cNvGrpSpPr>
              <a:grpSpLocks/>
            </p:cNvGrpSpPr>
            <p:nvPr/>
          </p:nvGrpSpPr>
          <p:grpSpPr bwMode="auto">
            <a:xfrm>
              <a:off x="8164619" y="6615952"/>
              <a:ext cx="1688034" cy="242048"/>
              <a:chOff x="8164619" y="6615952"/>
              <a:chExt cx="1688034" cy="242048"/>
            </a:xfrm>
          </p:grpSpPr>
          <p:sp>
            <p:nvSpPr>
              <p:cNvPr id="22" name="Rectangle 21"/>
              <p:cNvSpPr/>
              <p:nvPr/>
            </p:nvSpPr>
            <p:spPr>
              <a:xfrm>
                <a:off x="8164619" y="6615952"/>
                <a:ext cx="241261" cy="242048"/>
              </a:xfrm>
              <a:prstGeom prst="rect">
                <a:avLst/>
              </a:prstGeom>
              <a:solidFill>
                <a:srgbClr val="DA202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23" name="Rectangle 22"/>
              <p:cNvSpPr/>
              <p:nvPr/>
            </p:nvSpPr>
            <p:spPr>
              <a:xfrm>
                <a:off x="8405880" y="6615952"/>
                <a:ext cx="242847" cy="242048"/>
              </a:xfrm>
              <a:prstGeom prst="rect">
                <a:avLst/>
              </a:prstGeom>
              <a:solidFill>
                <a:srgbClr val="009CD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24" name="Rectangle 23"/>
              <p:cNvSpPr/>
              <p:nvPr/>
            </p:nvSpPr>
            <p:spPr>
              <a:xfrm>
                <a:off x="8648727" y="6615952"/>
                <a:ext cx="241261" cy="242048"/>
              </a:xfrm>
              <a:prstGeom prst="rect">
                <a:avLst/>
              </a:prstGeom>
              <a:solidFill>
                <a:srgbClr val="EF821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25" name="Rectangle 24"/>
              <p:cNvSpPr/>
              <p:nvPr/>
            </p:nvSpPr>
            <p:spPr>
              <a:xfrm>
                <a:off x="8889988" y="6615952"/>
                <a:ext cx="242848" cy="242048"/>
              </a:xfrm>
              <a:prstGeom prst="rect">
                <a:avLst/>
              </a:prstGeom>
              <a:solidFill>
                <a:srgbClr val="5082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26" name="Rectangle 25"/>
              <p:cNvSpPr/>
              <p:nvPr/>
            </p:nvSpPr>
            <p:spPr>
              <a:xfrm>
                <a:off x="9132836" y="6615952"/>
                <a:ext cx="241261" cy="242048"/>
              </a:xfrm>
              <a:prstGeom prst="rect">
                <a:avLst/>
              </a:prstGeom>
              <a:solidFill>
                <a:srgbClr val="82CBD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27" name="Rectangle 26"/>
              <p:cNvSpPr/>
              <p:nvPr/>
            </p:nvSpPr>
            <p:spPr>
              <a:xfrm>
                <a:off x="9611392" y="6615952"/>
                <a:ext cx="241261" cy="24204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grpSp>
        <p:sp>
          <p:nvSpPr>
            <p:cNvPr id="21" name="Rectangle 20"/>
            <p:cNvSpPr/>
            <p:nvPr/>
          </p:nvSpPr>
          <p:spPr>
            <a:xfrm>
              <a:off x="9368541" y="6615952"/>
              <a:ext cx="242848" cy="242048"/>
            </a:xfrm>
            <a:prstGeom prst="rect">
              <a:avLst/>
            </a:prstGeom>
            <a:solidFill>
              <a:srgbClr val="EEC21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grpSp>
      <p:sp>
        <p:nvSpPr>
          <p:cNvPr id="28" name="Slide Number Placeholder 11"/>
          <p:cNvSpPr>
            <a:spLocks noGrp="1"/>
          </p:cNvSpPr>
          <p:nvPr>
            <p:ph type="sldNum" sz="quarter" idx="24"/>
          </p:nvPr>
        </p:nvSpPr>
        <p:spPr>
          <a:xfrm>
            <a:off x="8729663" y="6548438"/>
            <a:ext cx="544512" cy="365125"/>
          </a:xfrm>
          <a:prstGeom prst="rect">
            <a:avLst/>
          </a:prstGeom>
        </p:spPr>
        <p:txBody>
          <a:bodyPr vert="horz" lIns="91440" tIns="45720" rIns="91440" bIns="45720" rtlCol="0" anchor="ctr"/>
          <a:lstStyle>
            <a:lvl1pPr algn="ctr" fontAlgn="auto">
              <a:spcBef>
                <a:spcPts val="0"/>
              </a:spcBef>
              <a:spcAft>
                <a:spcPts val="0"/>
              </a:spcAft>
              <a:defRPr sz="1100" b="1">
                <a:solidFill>
                  <a:schemeClr val="bg1"/>
                </a:solidFill>
                <a:latin typeface="Arial"/>
                <a:cs typeface="+mn-cs"/>
              </a:defRPr>
            </a:lvl1pPr>
          </a:lstStyle>
          <a:p>
            <a:pPr>
              <a:defRPr/>
            </a:pPr>
            <a:fld id="{07AE5A85-834C-45C6-B70E-D6BB045069BC}" type="slidenum">
              <a:rPr lang="en-US"/>
              <a:pPr>
                <a:defRPr/>
              </a:pPr>
              <a:t>‹#›</a:t>
            </a:fld>
            <a:endParaRPr lang="en-US" dirty="0"/>
          </a:p>
        </p:txBody>
      </p:sp>
    </p:spTree>
    <p:extLst>
      <p:ext uri="{BB962C8B-B14F-4D97-AF65-F5344CB8AC3E}">
        <p14:creationId xmlns:p14="http://schemas.microsoft.com/office/powerpoint/2010/main" val="80028189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hank you slide">
    <p:spTree>
      <p:nvGrpSpPr>
        <p:cNvPr id="1" name=""/>
        <p:cNvGrpSpPr/>
        <p:nvPr/>
      </p:nvGrpSpPr>
      <p:grpSpPr>
        <a:xfrm>
          <a:off x="0" y="0"/>
          <a:ext cx="0" cy="0"/>
          <a:chOff x="0" y="0"/>
          <a:chExt cx="0" cy="0"/>
        </a:xfrm>
      </p:grpSpPr>
      <p:pic>
        <p:nvPicPr>
          <p:cNvPr id="15" name="Picture 10" descr="10914100_RMR_PPT_Master_BG_A4_1.42.png"/>
          <p:cNvPicPr>
            <a:picLocks noChangeAspect="1"/>
          </p:cNvPicPr>
          <p:nvPr/>
        </p:nvPicPr>
        <p:blipFill>
          <a:blip r:embed="rId2">
            <a:extLst>
              <a:ext uri="{28A0092B-C50C-407E-A947-70E740481C1C}">
                <a14:useLocalDpi xmlns:a14="http://schemas.microsoft.com/office/drawing/2010/main" val="0"/>
              </a:ext>
            </a:extLst>
          </a:blip>
          <a:srcRect l="82808" t="72646" r="3693" b="11961"/>
          <a:stretch>
            <a:fillRect/>
          </a:stretch>
        </p:blipFill>
        <p:spPr bwMode="auto">
          <a:xfrm>
            <a:off x="476250" y="5537200"/>
            <a:ext cx="1419225"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a:spLocks noChangeArrowheads="1"/>
          </p:cNvSpPr>
          <p:nvPr/>
        </p:nvSpPr>
        <p:spPr bwMode="auto">
          <a:xfrm>
            <a:off x="2112963" y="6403975"/>
            <a:ext cx="6172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defRPr/>
            </a:pPr>
            <a:r>
              <a:rPr lang="en-GB" altLang="en-US" sz="700" dirty="0" smtClean="0">
                <a:latin typeface="Arial" charset="0"/>
              </a:rPr>
              <a:t>Royal Mail, the cruciform and all marks indicated with ® are registered trade marks of Royal Mail Group Ltd.</a:t>
            </a:r>
          </a:p>
          <a:p>
            <a:pPr>
              <a:defRPr/>
            </a:pPr>
            <a:r>
              <a:rPr lang="en-GB" altLang="en-US" sz="700" dirty="0" smtClean="0">
                <a:latin typeface="Arial" charset="0"/>
              </a:rPr>
              <a:t>Royal Mail Group Ltd 2014. Registered Office: 100 Victoria Embankment, London EC4Y 0HQ.© Royal Mail Group Ltd 2014. All rights reserved.</a:t>
            </a:r>
          </a:p>
        </p:txBody>
      </p:sp>
      <p:sp>
        <p:nvSpPr>
          <p:cNvPr id="41" name="Text Placeholder 7"/>
          <p:cNvSpPr>
            <a:spLocks noGrp="1"/>
          </p:cNvSpPr>
          <p:nvPr>
            <p:ph type="body" sz="quarter" idx="10"/>
          </p:nvPr>
        </p:nvSpPr>
        <p:spPr>
          <a:xfrm>
            <a:off x="-23447" y="1175627"/>
            <a:ext cx="6158962" cy="430887"/>
          </a:xfrm>
          <a:prstGeom prst="rect">
            <a:avLst/>
          </a:prstGeom>
          <a:solidFill>
            <a:srgbClr val="E32119"/>
          </a:solidFill>
          <a:ln>
            <a:noFill/>
          </a:ln>
        </p:spPr>
        <p:txBody>
          <a:bodyPr vert="horz" wrap="none" lIns="648000" tIns="0" rIns="108000" bIns="0" anchor="ctr" anchorCtr="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800" b="0" cap="all" baseline="0">
                <a:solidFill>
                  <a:schemeClr val="bg1"/>
                </a:solidFill>
                <a:latin typeface="Arial Black" panose="020B0A04020102020204" pitchFamily="34" charset="0"/>
                <a:cs typeface="Arial"/>
              </a:defRPr>
            </a:lvl1pPr>
          </a:lstStyle>
          <a:p>
            <a:pPr lvl="0"/>
            <a:r>
              <a:rPr lang="en-US" smtClean="0"/>
              <a:t>Click to edit Master text styles</a:t>
            </a:r>
          </a:p>
        </p:txBody>
      </p:sp>
      <p:sp>
        <p:nvSpPr>
          <p:cNvPr id="44" name="Text Placeholder 7"/>
          <p:cNvSpPr>
            <a:spLocks noGrp="1"/>
          </p:cNvSpPr>
          <p:nvPr>
            <p:ph type="body" sz="quarter" idx="18"/>
          </p:nvPr>
        </p:nvSpPr>
        <p:spPr>
          <a:xfrm>
            <a:off x="-23447" y="2590217"/>
            <a:ext cx="6072593" cy="369332"/>
          </a:xfrm>
          <a:prstGeom prst="rect">
            <a:avLst/>
          </a:prstGeom>
          <a:noFill/>
          <a:ln>
            <a:noFill/>
          </a:ln>
        </p:spPr>
        <p:txBody>
          <a:bodyPr vert="horz" wrap="none" lIns="648000" tIns="0" rIns="108000" bIns="0" anchor="t" anchorCtr="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b="0" cap="all" baseline="0">
                <a:solidFill>
                  <a:schemeClr val="tx1"/>
                </a:solidFill>
                <a:latin typeface="Arial Black" panose="020B0A04020102020204" pitchFamily="34" charset="0"/>
                <a:cs typeface="Arial"/>
              </a:defRPr>
            </a:lvl1pPr>
          </a:lstStyle>
          <a:p>
            <a:pPr lvl="0"/>
            <a:r>
              <a:rPr lang="en-US" dirty="0" smtClean="0"/>
              <a:t>Click to edit Master text styles</a:t>
            </a:r>
          </a:p>
        </p:txBody>
      </p:sp>
      <p:sp>
        <p:nvSpPr>
          <p:cNvPr id="45" name="Text Placeholder 7"/>
          <p:cNvSpPr>
            <a:spLocks noGrp="1"/>
          </p:cNvSpPr>
          <p:nvPr>
            <p:ph type="body" sz="quarter" idx="19"/>
          </p:nvPr>
        </p:nvSpPr>
        <p:spPr>
          <a:xfrm>
            <a:off x="-23447" y="3452072"/>
            <a:ext cx="3762024" cy="369332"/>
          </a:xfrm>
          <a:prstGeom prst="rect">
            <a:avLst/>
          </a:prstGeom>
          <a:noFill/>
          <a:ln>
            <a:noFill/>
          </a:ln>
        </p:spPr>
        <p:txBody>
          <a:bodyPr vert="horz" wrap="none" lIns="648000" tIns="0" rIns="108000" bIns="0" anchor="t" anchorCtr="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b="0" cap="none" baseline="0">
                <a:solidFill>
                  <a:schemeClr val="tx1"/>
                </a:solidFill>
                <a:latin typeface="Arial Black" panose="020B0A04020102020204" pitchFamily="34" charset="0"/>
                <a:cs typeface="Arial"/>
              </a:defRPr>
            </a:lvl1pPr>
          </a:lstStyle>
          <a:p>
            <a:pPr lvl="0"/>
            <a:r>
              <a:rPr lang="en-US" smtClean="0"/>
              <a:t>Click to edit Master text styles</a:t>
            </a:r>
          </a:p>
        </p:txBody>
      </p:sp>
      <p:sp>
        <p:nvSpPr>
          <p:cNvPr id="46" name="Text Placeholder 7"/>
          <p:cNvSpPr>
            <a:spLocks noGrp="1"/>
          </p:cNvSpPr>
          <p:nvPr>
            <p:ph type="body" sz="quarter" idx="20"/>
          </p:nvPr>
        </p:nvSpPr>
        <p:spPr>
          <a:xfrm>
            <a:off x="-23447" y="3021144"/>
            <a:ext cx="6570935" cy="369332"/>
          </a:xfrm>
          <a:prstGeom prst="rect">
            <a:avLst/>
          </a:prstGeom>
          <a:noFill/>
          <a:ln>
            <a:noFill/>
          </a:ln>
        </p:spPr>
        <p:txBody>
          <a:bodyPr vert="horz" wrap="none" lIns="648000" tIns="0" rIns="108000" bIns="0" anchor="t" anchorCtr="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b="0" cap="all" baseline="0">
                <a:solidFill>
                  <a:schemeClr val="tx1"/>
                </a:solidFill>
                <a:latin typeface="Arial Black" panose="020B0A04020102020204" pitchFamily="34" charset="0"/>
                <a:cs typeface="Arial"/>
              </a:defRPr>
            </a:lvl1pPr>
          </a:lstStyle>
          <a:p>
            <a:pPr lvl="0"/>
            <a:r>
              <a:rPr lang="en-US" smtClean="0"/>
              <a:t>Click to edit Master text styles</a:t>
            </a:r>
          </a:p>
        </p:txBody>
      </p:sp>
      <p:grpSp>
        <p:nvGrpSpPr>
          <p:cNvPr id="18" name="Group 1"/>
          <p:cNvGrpSpPr>
            <a:grpSpLocks/>
          </p:cNvGrpSpPr>
          <p:nvPr userDrawn="1"/>
        </p:nvGrpSpPr>
        <p:grpSpPr bwMode="auto">
          <a:xfrm>
            <a:off x="8164519" y="6616700"/>
            <a:ext cx="1688310" cy="241300"/>
            <a:chOff x="8164619" y="6615952"/>
            <a:chExt cx="1688034" cy="242048"/>
          </a:xfrm>
        </p:grpSpPr>
        <p:grpSp>
          <p:nvGrpSpPr>
            <p:cNvPr id="19" name="Group 2"/>
            <p:cNvGrpSpPr>
              <a:grpSpLocks/>
            </p:cNvGrpSpPr>
            <p:nvPr/>
          </p:nvGrpSpPr>
          <p:grpSpPr bwMode="auto">
            <a:xfrm>
              <a:off x="8164619" y="6615952"/>
              <a:ext cx="1688034" cy="242048"/>
              <a:chOff x="8164619" y="6615952"/>
              <a:chExt cx="1688034" cy="242048"/>
            </a:xfrm>
          </p:grpSpPr>
          <p:sp>
            <p:nvSpPr>
              <p:cNvPr id="21" name="Rectangle 20"/>
              <p:cNvSpPr/>
              <p:nvPr/>
            </p:nvSpPr>
            <p:spPr>
              <a:xfrm>
                <a:off x="8164619" y="6615952"/>
                <a:ext cx="241261" cy="242048"/>
              </a:xfrm>
              <a:prstGeom prst="rect">
                <a:avLst/>
              </a:prstGeom>
              <a:solidFill>
                <a:srgbClr val="DA202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22" name="Rectangle 21"/>
              <p:cNvSpPr/>
              <p:nvPr/>
            </p:nvSpPr>
            <p:spPr>
              <a:xfrm>
                <a:off x="8405880" y="6615952"/>
                <a:ext cx="242847" cy="242048"/>
              </a:xfrm>
              <a:prstGeom prst="rect">
                <a:avLst/>
              </a:prstGeom>
              <a:solidFill>
                <a:srgbClr val="009CD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23" name="Rectangle 22"/>
              <p:cNvSpPr/>
              <p:nvPr/>
            </p:nvSpPr>
            <p:spPr>
              <a:xfrm>
                <a:off x="8648727" y="6615952"/>
                <a:ext cx="241261" cy="242048"/>
              </a:xfrm>
              <a:prstGeom prst="rect">
                <a:avLst/>
              </a:prstGeom>
              <a:solidFill>
                <a:srgbClr val="EF821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24" name="Rectangle 23"/>
              <p:cNvSpPr/>
              <p:nvPr/>
            </p:nvSpPr>
            <p:spPr>
              <a:xfrm>
                <a:off x="8889988" y="6615952"/>
                <a:ext cx="242848" cy="242048"/>
              </a:xfrm>
              <a:prstGeom prst="rect">
                <a:avLst/>
              </a:prstGeom>
              <a:solidFill>
                <a:srgbClr val="5082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25" name="Rectangle 24"/>
              <p:cNvSpPr/>
              <p:nvPr/>
            </p:nvSpPr>
            <p:spPr>
              <a:xfrm>
                <a:off x="9132836" y="6615952"/>
                <a:ext cx="241261" cy="242048"/>
              </a:xfrm>
              <a:prstGeom prst="rect">
                <a:avLst/>
              </a:prstGeom>
              <a:solidFill>
                <a:srgbClr val="82CBD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26" name="Rectangle 25"/>
              <p:cNvSpPr/>
              <p:nvPr/>
            </p:nvSpPr>
            <p:spPr>
              <a:xfrm>
                <a:off x="9611392" y="6615952"/>
                <a:ext cx="241261" cy="24204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grpSp>
        <p:sp>
          <p:nvSpPr>
            <p:cNvPr id="20" name="Rectangle 19"/>
            <p:cNvSpPr/>
            <p:nvPr/>
          </p:nvSpPr>
          <p:spPr>
            <a:xfrm>
              <a:off x="9368541" y="6615952"/>
              <a:ext cx="242848" cy="242048"/>
            </a:xfrm>
            <a:prstGeom prst="rect">
              <a:avLst/>
            </a:prstGeom>
            <a:solidFill>
              <a:srgbClr val="EEC21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grpSp>
      <p:sp>
        <p:nvSpPr>
          <p:cNvPr id="27" name="Slide Number Placeholder 11"/>
          <p:cNvSpPr>
            <a:spLocks noGrp="1"/>
          </p:cNvSpPr>
          <p:nvPr>
            <p:ph type="sldNum" sz="quarter" idx="24"/>
          </p:nvPr>
        </p:nvSpPr>
        <p:spPr>
          <a:xfrm>
            <a:off x="8729663" y="6548438"/>
            <a:ext cx="544512" cy="365125"/>
          </a:xfrm>
          <a:prstGeom prst="rect">
            <a:avLst/>
          </a:prstGeom>
        </p:spPr>
        <p:txBody>
          <a:bodyPr vert="horz" lIns="91440" tIns="45720" rIns="91440" bIns="45720" rtlCol="0" anchor="ctr"/>
          <a:lstStyle>
            <a:lvl1pPr algn="ctr" fontAlgn="auto">
              <a:spcBef>
                <a:spcPts val="0"/>
              </a:spcBef>
              <a:spcAft>
                <a:spcPts val="0"/>
              </a:spcAft>
              <a:defRPr sz="1100" b="1">
                <a:solidFill>
                  <a:schemeClr val="bg1"/>
                </a:solidFill>
                <a:latin typeface="Arial"/>
                <a:cs typeface="+mn-cs"/>
              </a:defRPr>
            </a:lvl1pPr>
          </a:lstStyle>
          <a:p>
            <a:pPr>
              <a:defRPr/>
            </a:pPr>
            <a:fld id="{07AE5A85-834C-45C6-B70E-D6BB045069BC}" type="slidenum">
              <a:rPr lang="en-US"/>
              <a:pPr>
                <a:defRPr/>
              </a:pPr>
              <a:t>‹#›</a:t>
            </a:fld>
            <a:endParaRPr lang="en-US" dirty="0"/>
          </a:p>
        </p:txBody>
      </p:sp>
    </p:spTree>
    <p:extLst>
      <p:ext uri="{BB962C8B-B14F-4D97-AF65-F5344CB8AC3E}">
        <p14:creationId xmlns:p14="http://schemas.microsoft.com/office/powerpoint/2010/main" val="138350521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tripes">
    <p:spTree>
      <p:nvGrpSpPr>
        <p:cNvPr id="1" name=""/>
        <p:cNvGrpSpPr/>
        <p:nvPr/>
      </p:nvGrpSpPr>
      <p:grpSpPr>
        <a:xfrm>
          <a:off x="0" y="0"/>
          <a:ext cx="0" cy="0"/>
          <a:chOff x="0" y="0"/>
          <a:chExt cx="0" cy="0"/>
        </a:xfrm>
      </p:grpSpPr>
      <p:sp>
        <p:nvSpPr>
          <p:cNvPr id="9" name="Rectangle 8"/>
          <p:cNvSpPr/>
          <p:nvPr/>
        </p:nvSpPr>
        <p:spPr>
          <a:xfrm>
            <a:off x="0" y="0"/>
            <a:ext cx="9906000" cy="979488"/>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90000" anchor="ctr"/>
          <a:lstStyle/>
          <a:p>
            <a:pPr algn="ctr" fontAlgn="auto">
              <a:spcBef>
                <a:spcPts val="0"/>
              </a:spcBef>
              <a:spcAft>
                <a:spcPts val="0"/>
              </a:spcAft>
              <a:defRPr/>
            </a:pPr>
            <a:endParaRPr lang="en-GB" dirty="0"/>
          </a:p>
        </p:txBody>
      </p:sp>
      <p:sp>
        <p:nvSpPr>
          <p:cNvPr id="10" name="Rectangle 9"/>
          <p:cNvSpPr/>
          <p:nvPr/>
        </p:nvSpPr>
        <p:spPr>
          <a:xfrm>
            <a:off x="0" y="979488"/>
            <a:ext cx="9906000" cy="979487"/>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90000" anchor="ctr"/>
          <a:lstStyle/>
          <a:p>
            <a:pPr algn="ctr" fontAlgn="auto">
              <a:spcBef>
                <a:spcPts val="0"/>
              </a:spcBef>
              <a:spcAft>
                <a:spcPts val="0"/>
              </a:spcAft>
              <a:defRPr/>
            </a:pPr>
            <a:endParaRPr lang="en-GB" dirty="0"/>
          </a:p>
        </p:txBody>
      </p:sp>
      <p:sp>
        <p:nvSpPr>
          <p:cNvPr id="11" name="Rectangle 10"/>
          <p:cNvSpPr/>
          <p:nvPr/>
        </p:nvSpPr>
        <p:spPr>
          <a:xfrm>
            <a:off x="0" y="1958975"/>
            <a:ext cx="9906000" cy="977900"/>
          </a:xfrm>
          <a:prstGeom prst="rect">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90000" anchor="ctr"/>
          <a:lstStyle/>
          <a:p>
            <a:pPr algn="ctr" fontAlgn="auto">
              <a:spcBef>
                <a:spcPts val="0"/>
              </a:spcBef>
              <a:spcAft>
                <a:spcPts val="0"/>
              </a:spcAft>
              <a:defRPr/>
            </a:pPr>
            <a:endParaRPr lang="en-GB" dirty="0"/>
          </a:p>
        </p:txBody>
      </p:sp>
      <p:sp>
        <p:nvSpPr>
          <p:cNvPr id="12" name="Rectangle 11"/>
          <p:cNvSpPr/>
          <p:nvPr/>
        </p:nvSpPr>
        <p:spPr>
          <a:xfrm>
            <a:off x="0" y="2936875"/>
            <a:ext cx="9906000" cy="979488"/>
          </a:xfrm>
          <a:prstGeom prst="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lIns="90000" anchor="ctr"/>
          <a:lstStyle/>
          <a:p>
            <a:pPr algn="ctr" fontAlgn="auto">
              <a:spcBef>
                <a:spcPts val="0"/>
              </a:spcBef>
              <a:spcAft>
                <a:spcPts val="0"/>
              </a:spcAft>
              <a:defRPr/>
            </a:pPr>
            <a:endParaRPr lang="en-GB" dirty="0"/>
          </a:p>
        </p:txBody>
      </p:sp>
      <p:sp>
        <p:nvSpPr>
          <p:cNvPr id="13" name="Rectangle 12"/>
          <p:cNvSpPr/>
          <p:nvPr/>
        </p:nvSpPr>
        <p:spPr>
          <a:xfrm>
            <a:off x="0" y="3916363"/>
            <a:ext cx="9906000" cy="979487"/>
          </a:xfrm>
          <a:prstGeom prst="rect">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lIns="90000" anchor="ctr"/>
          <a:lstStyle/>
          <a:p>
            <a:pPr algn="ctr" fontAlgn="auto">
              <a:spcBef>
                <a:spcPts val="0"/>
              </a:spcBef>
              <a:spcAft>
                <a:spcPts val="0"/>
              </a:spcAft>
              <a:defRPr/>
            </a:pPr>
            <a:endParaRPr lang="en-GB" dirty="0"/>
          </a:p>
        </p:txBody>
      </p:sp>
      <p:sp>
        <p:nvSpPr>
          <p:cNvPr id="14" name="Rectangle 13"/>
          <p:cNvSpPr/>
          <p:nvPr/>
        </p:nvSpPr>
        <p:spPr>
          <a:xfrm>
            <a:off x="0" y="4895850"/>
            <a:ext cx="9906000" cy="979488"/>
          </a:xfrm>
          <a:prstGeom prst="rect">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lIns="90000" anchor="ctr"/>
          <a:lstStyle/>
          <a:p>
            <a:pPr algn="ctr" fontAlgn="auto">
              <a:spcBef>
                <a:spcPts val="0"/>
              </a:spcBef>
              <a:spcAft>
                <a:spcPts val="0"/>
              </a:spcAft>
              <a:defRPr/>
            </a:pPr>
            <a:endParaRPr lang="en-GB" dirty="0"/>
          </a:p>
        </p:txBody>
      </p:sp>
      <p:sp>
        <p:nvSpPr>
          <p:cNvPr id="15" name="Rectangle 14"/>
          <p:cNvSpPr/>
          <p:nvPr/>
        </p:nvSpPr>
        <p:spPr>
          <a:xfrm>
            <a:off x="0" y="5875338"/>
            <a:ext cx="9906000" cy="979487"/>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0000" anchor="ctr"/>
          <a:lstStyle/>
          <a:p>
            <a:pPr algn="ctr" fontAlgn="auto">
              <a:spcBef>
                <a:spcPts val="0"/>
              </a:spcBef>
              <a:spcAft>
                <a:spcPts val="0"/>
              </a:spcAft>
              <a:defRPr/>
            </a:pPr>
            <a:endParaRPr lang="en-GB" dirty="0"/>
          </a:p>
        </p:txBody>
      </p:sp>
      <p:sp>
        <p:nvSpPr>
          <p:cNvPr id="25" name="Text Placeholder 16"/>
          <p:cNvSpPr>
            <a:spLocks noGrp="1"/>
          </p:cNvSpPr>
          <p:nvPr>
            <p:ph type="body" sz="quarter" idx="14"/>
          </p:nvPr>
        </p:nvSpPr>
        <p:spPr>
          <a:xfrm>
            <a:off x="39074" y="116632"/>
            <a:ext cx="9866926" cy="769441"/>
          </a:xfrm>
          <a:prstGeom prst="rect">
            <a:avLst/>
          </a:prstGeom>
          <a:noFill/>
        </p:spPr>
        <p:txBody>
          <a:bodyPr wrap="square" lIns="90000" anchor="ctr">
            <a:spAutoFit/>
          </a:bodyPr>
          <a:lstStyle>
            <a:lvl1pPr marL="0" indent="0" algn="ctr">
              <a:buNone/>
              <a:defRPr sz="4400" b="1" cap="all" baseline="0">
                <a:solidFill>
                  <a:schemeClr val="bg1"/>
                </a:solidFill>
                <a:latin typeface="Impact" panose="020B0806030902050204" pitchFamily="34" charset="0"/>
                <a:cs typeface="Arial" panose="020B0604020202020204" pitchFamily="34" charset="0"/>
              </a:defRPr>
            </a:lvl1pPr>
          </a:lstStyle>
          <a:p>
            <a:pPr lvl="0"/>
            <a:r>
              <a:rPr lang="en-US" dirty="0" smtClean="0"/>
              <a:t>Click to edit Master text styles</a:t>
            </a:r>
          </a:p>
        </p:txBody>
      </p:sp>
      <p:sp>
        <p:nvSpPr>
          <p:cNvPr id="26" name="Text Placeholder 16"/>
          <p:cNvSpPr>
            <a:spLocks noGrp="1"/>
          </p:cNvSpPr>
          <p:nvPr>
            <p:ph type="body" sz="quarter" idx="15"/>
          </p:nvPr>
        </p:nvSpPr>
        <p:spPr>
          <a:xfrm>
            <a:off x="39074" y="1095832"/>
            <a:ext cx="9866926" cy="769441"/>
          </a:xfrm>
          <a:prstGeom prst="rect">
            <a:avLst/>
          </a:prstGeom>
          <a:noFill/>
        </p:spPr>
        <p:txBody>
          <a:bodyPr wrap="square" lIns="90000" anchor="ctr">
            <a:spAutoFit/>
          </a:bodyPr>
          <a:lstStyle>
            <a:lvl1pPr marL="0" indent="0" algn="ctr">
              <a:buNone/>
              <a:defRPr sz="4400" b="1" cap="all" baseline="0">
                <a:solidFill>
                  <a:schemeClr val="bg1"/>
                </a:solidFill>
                <a:latin typeface="Impact" panose="020B0806030902050204" pitchFamily="34" charset="0"/>
                <a:cs typeface="Arial" panose="020B0604020202020204" pitchFamily="34" charset="0"/>
              </a:defRPr>
            </a:lvl1pPr>
          </a:lstStyle>
          <a:p>
            <a:pPr lvl="0"/>
            <a:r>
              <a:rPr lang="en-US" smtClean="0"/>
              <a:t>Click to edit Master text styles</a:t>
            </a:r>
          </a:p>
        </p:txBody>
      </p:sp>
      <p:sp>
        <p:nvSpPr>
          <p:cNvPr id="27" name="Text Placeholder 16"/>
          <p:cNvSpPr>
            <a:spLocks noGrp="1"/>
          </p:cNvSpPr>
          <p:nvPr>
            <p:ph type="body" sz="quarter" idx="16"/>
          </p:nvPr>
        </p:nvSpPr>
        <p:spPr>
          <a:xfrm>
            <a:off x="39074" y="2075032"/>
            <a:ext cx="9866926" cy="769441"/>
          </a:xfrm>
          <a:prstGeom prst="rect">
            <a:avLst/>
          </a:prstGeom>
          <a:noFill/>
        </p:spPr>
        <p:txBody>
          <a:bodyPr wrap="square" lIns="90000" anchor="ctr">
            <a:spAutoFit/>
          </a:bodyPr>
          <a:lstStyle>
            <a:lvl1pPr marL="0" indent="0" algn="ctr">
              <a:buNone/>
              <a:defRPr sz="4400" b="1" cap="all" baseline="0">
                <a:solidFill>
                  <a:schemeClr val="bg1"/>
                </a:solidFill>
                <a:latin typeface="Impact" panose="020B0806030902050204" pitchFamily="34" charset="0"/>
                <a:cs typeface="Arial" panose="020B0604020202020204" pitchFamily="34" charset="0"/>
              </a:defRPr>
            </a:lvl1pPr>
          </a:lstStyle>
          <a:p>
            <a:pPr lvl="0"/>
            <a:r>
              <a:rPr lang="en-US" smtClean="0"/>
              <a:t>Click to edit Master text styles</a:t>
            </a:r>
          </a:p>
        </p:txBody>
      </p:sp>
      <p:sp>
        <p:nvSpPr>
          <p:cNvPr id="28" name="Text Placeholder 16"/>
          <p:cNvSpPr>
            <a:spLocks noGrp="1"/>
          </p:cNvSpPr>
          <p:nvPr>
            <p:ph type="body" sz="quarter" idx="17"/>
          </p:nvPr>
        </p:nvSpPr>
        <p:spPr>
          <a:xfrm>
            <a:off x="39074" y="3054232"/>
            <a:ext cx="9866926" cy="769441"/>
          </a:xfrm>
          <a:prstGeom prst="rect">
            <a:avLst/>
          </a:prstGeom>
          <a:noFill/>
        </p:spPr>
        <p:txBody>
          <a:bodyPr wrap="square" lIns="90000" anchor="ctr">
            <a:spAutoFit/>
          </a:bodyPr>
          <a:lstStyle>
            <a:lvl1pPr marL="0" indent="0" algn="ctr">
              <a:buNone/>
              <a:defRPr sz="4400" b="1" cap="all" baseline="0">
                <a:solidFill>
                  <a:schemeClr val="bg1"/>
                </a:solidFill>
                <a:latin typeface="Impact" panose="020B0806030902050204" pitchFamily="34" charset="0"/>
                <a:cs typeface="Arial" panose="020B0604020202020204" pitchFamily="34" charset="0"/>
              </a:defRPr>
            </a:lvl1pPr>
          </a:lstStyle>
          <a:p>
            <a:pPr lvl="0"/>
            <a:r>
              <a:rPr lang="en-US" dirty="0" smtClean="0"/>
              <a:t>Click to edit Master text styles</a:t>
            </a:r>
          </a:p>
        </p:txBody>
      </p:sp>
      <p:sp>
        <p:nvSpPr>
          <p:cNvPr id="29" name="Text Placeholder 16"/>
          <p:cNvSpPr>
            <a:spLocks noGrp="1"/>
          </p:cNvSpPr>
          <p:nvPr>
            <p:ph type="body" sz="quarter" idx="18"/>
          </p:nvPr>
        </p:nvSpPr>
        <p:spPr>
          <a:xfrm>
            <a:off x="39074" y="4026459"/>
            <a:ext cx="9866926" cy="769441"/>
          </a:xfrm>
          <a:prstGeom prst="rect">
            <a:avLst/>
          </a:prstGeom>
          <a:noFill/>
        </p:spPr>
        <p:txBody>
          <a:bodyPr wrap="square" lIns="90000" anchor="ctr">
            <a:spAutoFit/>
          </a:bodyPr>
          <a:lstStyle>
            <a:lvl1pPr marL="0" indent="0" algn="ctr">
              <a:buNone/>
              <a:defRPr sz="4400" b="1" cap="all" baseline="0">
                <a:solidFill>
                  <a:schemeClr val="bg1"/>
                </a:solidFill>
                <a:latin typeface="Impact" panose="020B0806030902050204" pitchFamily="34" charset="0"/>
                <a:cs typeface="Arial" panose="020B0604020202020204" pitchFamily="34" charset="0"/>
              </a:defRPr>
            </a:lvl1pPr>
          </a:lstStyle>
          <a:p>
            <a:pPr lvl="0"/>
            <a:r>
              <a:rPr lang="en-US" dirty="0" smtClean="0"/>
              <a:t>Click to edit Master text styles</a:t>
            </a:r>
          </a:p>
        </p:txBody>
      </p:sp>
      <p:sp>
        <p:nvSpPr>
          <p:cNvPr id="30" name="Text Placeholder 16"/>
          <p:cNvSpPr>
            <a:spLocks noGrp="1"/>
          </p:cNvSpPr>
          <p:nvPr>
            <p:ph type="body" sz="quarter" idx="19"/>
          </p:nvPr>
        </p:nvSpPr>
        <p:spPr>
          <a:xfrm>
            <a:off x="39074" y="5012632"/>
            <a:ext cx="9866926" cy="769441"/>
          </a:xfrm>
          <a:prstGeom prst="rect">
            <a:avLst/>
          </a:prstGeom>
          <a:noFill/>
        </p:spPr>
        <p:txBody>
          <a:bodyPr wrap="square" lIns="90000" anchor="ctr">
            <a:spAutoFit/>
          </a:bodyPr>
          <a:lstStyle>
            <a:lvl1pPr marL="0" indent="0" algn="ctr">
              <a:buNone/>
              <a:defRPr sz="4400" b="1" cap="all" baseline="0">
                <a:solidFill>
                  <a:schemeClr val="bg1"/>
                </a:solidFill>
                <a:latin typeface="Impact" panose="020B0806030902050204" pitchFamily="34" charset="0"/>
                <a:cs typeface="Arial" panose="020B0604020202020204" pitchFamily="34" charset="0"/>
              </a:defRPr>
            </a:lvl1pPr>
          </a:lstStyle>
          <a:p>
            <a:pPr lvl="0"/>
            <a:r>
              <a:rPr lang="en-US" dirty="0" smtClean="0"/>
              <a:t>Click to edit Master text styles</a:t>
            </a:r>
          </a:p>
        </p:txBody>
      </p:sp>
      <p:sp>
        <p:nvSpPr>
          <p:cNvPr id="31" name="Text Placeholder 16"/>
          <p:cNvSpPr>
            <a:spLocks noGrp="1"/>
          </p:cNvSpPr>
          <p:nvPr>
            <p:ph type="body" sz="quarter" idx="20"/>
          </p:nvPr>
        </p:nvSpPr>
        <p:spPr>
          <a:xfrm>
            <a:off x="39074" y="5990256"/>
            <a:ext cx="9866926" cy="769441"/>
          </a:xfrm>
          <a:prstGeom prst="rect">
            <a:avLst/>
          </a:prstGeom>
          <a:noFill/>
        </p:spPr>
        <p:txBody>
          <a:bodyPr wrap="square" lIns="90000" anchor="ctr">
            <a:spAutoFit/>
          </a:bodyPr>
          <a:lstStyle>
            <a:lvl1pPr marL="0" indent="0" algn="ctr">
              <a:buNone/>
              <a:defRPr sz="4400" b="1" cap="all" baseline="0">
                <a:solidFill>
                  <a:schemeClr val="bg1"/>
                </a:solidFill>
                <a:latin typeface="Impact" panose="020B0806030902050204" pitchFamily="34" charset="0"/>
                <a:cs typeface="Arial" panose="020B0604020202020204" pitchFamily="34" charset="0"/>
              </a:defRPr>
            </a:lvl1pPr>
          </a:lstStyle>
          <a:p>
            <a:pPr lvl="0"/>
            <a:r>
              <a:rPr lang="en-US" smtClean="0"/>
              <a:t>Click to edit Master text styles</a:t>
            </a:r>
          </a:p>
        </p:txBody>
      </p:sp>
    </p:spTree>
    <p:extLst>
      <p:ext uri="{BB962C8B-B14F-4D97-AF65-F5344CB8AC3E}">
        <p14:creationId xmlns:p14="http://schemas.microsoft.com/office/powerpoint/2010/main" val="79821781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81038" y="6356354"/>
            <a:ext cx="2228850" cy="365125"/>
          </a:xfrm>
          <a:prstGeom prst="rect">
            <a:avLst/>
          </a:prstGeom>
        </p:spPr>
        <p:txBody>
          <a:bodyPr lIns="107287" tIns="53643" rIns="107287" bIns="53643"/>
          <a:lstStyle/>
          <a:p>
            <a:fld id="{C006D69D-1B27-4F51-9875-9281B37D220A}" type="datetimeFigureOut">
              <a:rPr lang="en-GB" smtClean="0"/>
              <a:t>19/02/2018</a:t>
            </a:fld>
            <a:endParaRPr lang="en-GB" dirty="0"/>
          </a:p>
        </p:txBody>
      </p:sp>
      <p:sp>
        <p:nvSpPr>
          <p:cNvPr id="5" name="Footer Placeholder 4"/>
          <p:cNvSpPr>
            <a:spLocks noGrp="1"/>
          </p:cNvSpPr>
          <p:nvPr>
            <p:ph type="ftr" sz="quarter" idx="11"/>
          </p:nvPr>
        </p:nvSpPr>
        <p:spPr>
          <a:xfrm>
            <a:off x="1754648" y="6439375"/>
            <a:ext cx="5628524" cy="225831"/>
          </a:xfrm>
          <a:prstGeom prst="rect">
            <a:avLst/>
          </a:prstGeom>
        </p:spPr>
        <p:txBody>
          <a:bodyPr lIns="107287" tIns="53643" rIns="107287" bIns="53643"/>
          <a:lstStyle/>
          <a:p>
            <a:endParaRPr lang="en-GB" dirty="0"/>
          </a:p>
        </p:txBody>
      </p:sp>
      <p:sp>
        <p:nvSpPr>
          <p:cNvPr id="6" name="Slide Number Placeholder 5"/>
          <p:cNvSpPr>
            <a:spLocks noGrp="1"/>
          </p:cNvSpPr>
          <p:nvPr>
            <p:ph type="sldNum" sz="quarter" idx="12"/>
          </p:nvPr>
        </p:nvSpPr>
        <p:spPr>
          <a:xfrm>
            <a:off x="452308" y="6439375"/>
            <a:ext cx="1013280" cy="241003"/>
          </a:xfrm>
          <a:prstGeom prst="rect">
            <a:avLst/>
          </a:prstGeom>
        </p:spPr>
        <p:txBody>
          <a:bodyPr lIns="107287" tIns="53643" rIns="107287" bIns="53643"/>
          <a:lstStyle/>
          <a:p>
            <a:fld id="{BA8EEBAB-EC64-43DB-87C7-B5E787651718}" type="slidenum">
              <a:rPr lang="en-GB" smtClean="0"/>
              <a:t>‹#›</a:t>
            </a:fld>
            <a:endParaRPr lang="en-GB" dirty="0"/>
          </a:p>
        </p:txBody>
      </p:sp>
      <p:sp>
        <p:nvSpPr>
          <p:cNvPr id="7" name="Title 1"/>
          <p:cNvSpPr txBox="1">
            <a:spLocks/>
          </p:cNvSpPr>
          <p:nvPr userDrawn="1"/>
        </p:nvSpPr>
        <p:spPr>
          <a:xfrm>
            <a:off x="681036" y="249219"/>
            <a:ext cx="8543925" cy="626547"/>
          </a:xfrm>
          <a:prstGeom prst="rect">
            <a:avLst/>
          </a:prstGeom>
        </p:spPr>
        <p:txBody>
          <a:bodyPr vert="horz" lIns="107287" tIns="53643" rIns="107287" bIns="53643"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072851" fontAlgn="base">
              <a:spcAft>
                <a:spcPct val="0"/>
              </a:spcAft>
            </a:pPr>
            <a:endParaRPr lang="en-GB" sz="3800" b="1" dirty="0">
              <a:solidFill>
                <a:srgbClr val="EE008C"/>
              </a:solidFill>
              <a:latin typeface="Arial" panose="020B0604020202020204" pitchFamily="34" charset="0"/>
              <a:cs typeface="Arial" panose="020B0604020202020204" pitchFamily="34" charset="0"/>
            </a:endParaRPr>
          </a:p>
        </p:txBody>
      </p:sp>
      <p:sp>
        <p:nvSpPr>
          <p:cNvPr id="8" name="Content Placeholder 2"/>
          <p:cNvSpPr txBox="1">
            <a:spLocks/>
          </p:cNvSpPr>
          <p:nvPr userDrawn="1"/>
        </p:nvSpPr>
        <p:spPr>
          <a:xfrm>
            <a:off x="708814" y="1346601"/>
            <a:ext cx="8488377" cy="5112568"/>
          </a:xfrm>
          <a:prstGeom prst="rect">
            <a:avLst/>
          </a:prstGeom>
        </p:spPr>
        <p:txBody>
          <a:bodyPr vert="horz" lIns="107287" tIns="53643" rIns="107287" bIns="53643"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Tree>
    <p:extLst>
      <p:ext uri="{BB962C8B-B14F-4D97-AF65-F5344CB8AC3E}">
        <p14:creationId xmlns:p14="http://schemas.microsoft.com/office/powerpoint/2010/main" val="30360054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2305" y="280801"/>
            <a:ext cx="8999671" cy="988652"/>
          </a:xfrm>
          <a:prstGeom prst="rect">
            <a:avLst/>
          </a:prstGeom>
        </p:spPr>
        <p:txBody>
          <a:bodyPr lIns="80458" tIns="40229" rIns="80458" bIns="40229"/>
          <a:lstStyle>
            <a:lvl1pPr>
              <a:defRPr b="0">
                <a:latin typeface="+mj-lt"/>
              </a:defRPr>
            </a:lvl1pPr>
          </a:lstStyle>
          <a:p>
            <a:r>
              <a:rPr lang="en-GB" dirty="0"/>
              <a:t>Click to edit Master title style</a:t>
            </a:r>
          </a:p>
        </p:txBody>
      </p:sp>
      <p:sp>
        <p:nvSpPr>
          <p:cNvPr id="3" name="Content Placeholder 2"/>
          <p:cNvSpPr>
            <a:spLocks noGrp="1"/>
          </p:cNvSpPr>
          <p:nvPr>
            <p:ph idx="1"/>
          </p:nvPr>
        </p:nvSpPr>
        <p:spPr>
          <a:xfrm>
            <a:off x="452306" y="1441585"/>
            <a:ext cx="8999669" cy="4260715"/>
          </a:xfrm>
          <a:prstGeom prst="rect">
            <a:avLst/>
          </a:prstGeom>
        </p:spPr>
        <p:txBody>
          <a:bodyPr lIns="80458" tIns="40229" rIns="80458" bIns="40229"/>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Footer Placeholder 4"/>
          <p:cNvSpPr>
            <a:spLocks noGrp="1"/>
          </p:cNvSpPr>
          <p:nvPr>
            <p:ph type="ftr" sz="quarter" idx="11"/>
          </p:nvPr>
        </p:nvSpPr>
        <p:spPr>
          <a:xfrm>
            <a:off x="2808000" y="6440400"/>
            <a:ext cx="4290000" cy="225830"/>
          </a:xfrm>
          <a:prstGeom prst="rect">
            <a:avLst/>
          </a:prstGeom>
        </p:spPr>
        <p:txBody>
          <a:bodyPr lIns="80458" tIns="40229" rIns="80458" bIns="40229"/>
          <a:lstStyle/>
          <a:p>
            <a:r>
              <a:rPr lang="en-GB" dirty="0" smtClean="0"/>
              <a:t> </a:t>
            </a:r>
            <a:endParaRPr lang="en-GB" dirty="0"/>
          </a:p>
        </p:txBody>
      </p:sp>
      <p:sp>
        <p:nvSpPr>
          <p:cNvPr id="6" name="Slide Number Placeholder 5"/>
          <p:cNvSpPr>
            <a:spLocks noGrp="1"/>
          </p:cNvSpPr>
          <p:nvPr>
            <p:ph type="sldNum" sz="quarter" idx="12"/>
          </p:nvPr>
        </p:nvSpPr>
        <p:spPr>
          <a:xfrm>
            <a:off x="452306" y="6439375"/>
            <a:ext cx="1013280" cy="241002"/>
          </a:xfrm>
          <a:prstGeom prst="rect">
            <a:avLst/>
          </a:prstGeom>
        </p:spPr>
        <p:txBody>
          <a:bodyPr lIns="80458" tIns="40229" rIns="80458" bIns="40229"/>
          <a:lstStyle/>
          <a:p>
            <a:fld id="{F8DEEF1C-85D8-4622-96D6-431C752B733C}" type="slidenum">
              <a:rPr lang="en-GB" smtClean="0"/>
              <a:pPr/>
              <a:t>‹#›</a:t>
            </a:fld>
            <a:endParaRPr lang="en-GB" dirty="0"/>
          </a:p>
        </p:txBody>
      </p:sp>
    </p:spTree>
    <p:extLst>
      <p:ext uri="{BB962C8B-B14F-4D97-AF65-F5344CB8AC3E}">
        <p14:creationId xmlns:p14="http://schemas.microsoft.com/office/powerpoint/2010/main" val="2412286236"/>
      </p:ext>
    </p:extLst>
  </p:cSld>
  <p:clrMapOvr>
    <a:masterClrMapping/>
  </p:clrMapOvr>
  <p:timing>
    <p:tnLst>
      <p:par>
        <p:cTn id="1" dur="indefinite" restart="never" nodeType="tmRoot"/>
      </p:par>
    </p:tnLst>
  </p:timing>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ext slide (2 line headline)">
    <p:spTree>
      <p:nvGrpSpPr>
        <p:cNvPr id="1" name=""/>
        <p:cNvGrpSpPr/>
        <p:nvPr/>
      </p:nvGrpSpPr>
      <p:grpSpPr>
        <a:xfrm>
          <a:off x="0" y="0"/>
          <a:ext cx="0" cy="0"/>
          <a:chOff x="0" y="0"/>
          <a:chExt cx="0" cy="0"/>
        </a:xfrm>
      </p:grpSpPr>
      <p:grpSp>
        <p:nvGrpSpPr>
          <p:cNvPr id="41" name="Group 40"/>
          <p:cNvGrpSpPr/>
          <p:nvPr/>
        </p:nvGrpSpPr>
        <p:grpSpPr>
          <a:xfrm>
            <a:off x="8164619" y="6615952"/>
            <a:ext cx="1695174" cy="242048"/>
            <a:chOff x="8164619" y="6615952"/>
            <a:chExt cx="1695174" cy="242048"/>
          </a:xfrm>
        </p:grpSpPr>
        <p:grpSp>
          <p:nvGrpSpPr>
            <p:cNvPr id="42" name="Group 41"/>
            <p:cNvGrpSpPr/>
            <p:nvPr/>
          </p:nvGrpSpPr>
          <p:grpSpPr>
            <a:xfrm>
              <a:off x="8164619" y="6615952"/>
              <a:ext cx="1695174" cy="242048"/>
              <a:chOff x="8164619" y="6615952"/>
              <a:chExt cx="1695174" cy="242048"/>
            </a:xfrm>
          </p:grpSpPr>
          <p:sp>
            <p:nvSpPr>
              <p:cNvPr id="44" name="Rectangle 43"/>
              <p:cNvSpPr/>
              <p:nvPr/>
            </p:nvSpPr>
            <p:spPr>
              <a:xfrm>
                <a:off x="8164619" y="6615952"/>
                <a:ext cx="242048" cy="242048"/>
              </a:xfrm>
              <a:prstGeom prst="rect">
                <a:avLst/>
              </a:prstGeom>
              <a:solidFill>
                <a:srgbClr val="E3211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45" name="Rectangle 44"/>
              <p:cNvSpPr/>
              <p:nvPr/>
            </p:nvSpPr>
            <p:spPr>
              <a:xfrm>
                <a:off x="8406667" y="6615952"/>
                <a:ext cx="242048" cy="242048"/>
              </a:xfrm>
              <a:prstGeom prst="rect">
                <a:avLst/>
              </a:prstGeom>
              <a:solidFill>
                <a:srgbClr val="009C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46" name="Rectangle 45"/>
              <p:cNvSpPr/>
              <p:nvPr/>
            </p:nvSpPr>
            <p:spPr>
              <a:xfrm>
                <a:off x="8648714" y="6615952"/>
                <a:ext cx="242048" cy="242048"/>
              </a:xfrm>
              <a:prstGeom prst="rect">
                <a:avLst/>
              </a:prstGeom>
              <a:solidFill>
                <a:srgbClr val="EF821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47" name="Rectangle 46"/>
              <p:cNvSpPr/>
              <p:nvPr/>
            </p:nvSpPr>
            <p:spPr>
              <a:xfrm>
                <a:off x="8890762" y="6615952"/>
                <a:ext cx="242048" cy="242048"/>
              </a:xfrm>
              <a:prstGeom prst="rect">
                <a:avLst/>
              </a:prstGeom>
              <a:solidFill>
                <a:srgbClr val="50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48" name="Rectangle 47"/>
              <p:cNvSpPr/>
              <p:nvPr/>
            </p:nvSpPr>
            <p:spPr>
              <a:xfrm>
                <a:off x="9132809" y="6615952"/>
                <a:ext cx="242048" cy="242048"/>
              </a:xfrm>
              <a:prstGeom prst="rect">
                <a:avLst/>
              </a:prstGeom>
              <a:solidFill>
                <a:srgbClr val="82CBD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49" name="Rectangle 48"/>
              <p:cNvSpPr/>
              <p:nvPr/>
            </p:nvSpPr>
            <p:spPr>
              <a:xfrm>
                <a:off x="9617745" y="6615952"/>
                <a:ext cx="242048" cy="24204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sp>
          <p:nvSpPr>
            <p:cNvPr id="43" name="Rectangle 42"/>
            <p:cNvSpPr/>
            <p:nvPr/>
          </p:nvSpPr>
          <p:spPr>
            <a:xfrm>
              <a:off x="9375697" y="6615952"/>
              <a:ext cx="242048" cy="242048"/>
            </a:xfrm>
            <a:prstGeom prst="rect">
              <a:avLst/>
            </a:prstGeom>
            <a:solidFill>
              <a:srgbClr val="EEC2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sp>
        <p:nvSpPr>
          <p:cNvPr id="50" name="Slide Number Placeholder 11"/>
          <p:cNvSpPr>
            <a:spLocks noGrp="1"/>
          </p:cNvSpPr>
          <p:nvPr>
            <p:ph type="sldNum" sz="quarter" idx="4"/>
          </p:nvPr>
        </p:nvSpPr>
        <p:spPr>
          <a:xfrm>
            <a:off x="8729773" y="6547957"/>
            <a:ext cx="544579" cy="365125"/>
          </a:xfrm>
          <a:prstGeom prst="rect">
            <a:avLst/>
          </a:prstGeom>
        </p:spPr>
        <p:txBody>
          <a:bodyPr vert="horz" lIns="91440" tIns="45720" rIns="91440" bIns="45720" rtlCol="0" anchor="ctr"/>
          <a:lstStyle>
            <a:lvl1pPr algn="ctr">
              <a:defRPr sz="1100" b="1">
                <a:solidFill>
                  <a:schemeClr val="bg1"/>
                </a:solidFill>
                <a:latin typeface="Arial"/>
              </a:defRPr>
            </a:lvl1pPr>
          </a:lstStyle>
          <a:p>
            <a:fld id="{A74EB0F2-648F-F340-8077-1363C8DB6354}" type="slidenum">
              <a:rPr lang="en-US" smtClean="0"/>
              <a:pPr/>
              <a:t>‹#›</a:t>
            </a:fld>
            <a:endParaRPr lang="en-US" dirty="0"/>
          </a:p>
        </p:txBody>
      </p:sp>
      <p:sp>
        <p:nvSpPr>
          <p:cNvPr id="51" name="Text Placeholder 16"/>
          <p:cNvSpPr>
            <a:spLocks noGrp="1"/>
          </p:cNvSpPr>
          <p:nvPr>
            <p:ph type="body" sz="quarter" idx="14" hasCustomPrompt="1"/>
          </p:nvPr>
        </p:nvSpPr>
        <p:spPr>
          <a:xfrm>
            <a:off x="-35169" y="201260"/>
            <a:ext cx="7526146" cy="584775"/>
          </a:xfrm>
          <a:prstGeom prst="rect">
            <a:avLst/>
          </a:prstGeom>
          <a:solidFill>
            <a:srgbClr val="009CDA"/>
          </a:solidFill>
        </p:spPr>
        <p:txBody>
          <a:bodyPr wrap="none" lIns="648000">
            <a:spAutoFit/>
          </a:bodyPr>
          <a:lstStyle>
            <a:lvl1pPr marL="0" indent="0">
              <a:buNone/>
              <a:defRPr sz="3200" b="1">
                <a:solidFill>
                  <a:schemeClr val="bg1"/>
                </a:solidFill>
                <a:latin typeface="Arial Black" panose="020B0A04020102020204" pitchFamily="34" charset="0"/>
                <a:cs typeface="Arial" panose="020B0604020202020204" pitchFamily="34" charset="0"/>
              </a:defRPr>
            </a:lvl1pPr>
          </a:lstStyle>
          <a:p>
            <a:pPr lvl="0"/>
            <a:r>
              <a:rPr lang="en-US" dirty="0" smtClean="0"/>
              <a:t>CLICK TO EDIT MASTER TEXT</a:t>
            </a:r>
            <a:endParaRPr lang="en-GB" dirty="0"/>
          </a:p>
        </p:txBody>
      </p:sp>
      <p:sp>
        <p:nvSpPr>
          <p:cNvPr id="52" name="Text Placeholder 16"/>
          <p:cNvSpPr>
            <a:spLocks noGrp="1"/>
          </p:cNvSpPr>
          <p:nvPr>
            <p:ph type="body" sz="quarter" idx="15" hasCustomPrompt="1"/>
          </p:nvPr>
        </p:nvSpPr>
        <p:spPr>
          <a:xfrm>
            <a:off x="-35169" y="783655"/>
            <a:ext cx="7526146" cy="584775"/>
          </a:xfrm>
          <a:prstGeom prst="rect">
            <a:avLst/>
          </a:prstGeom>
          <a:solidFill>
            <a:srgbClr val="009CDA"/>
          </a:solidFill>
        </p:spPr>
        <p:txBody>
          <a:bodyPr wrap="none" lIns="648000">
            <a:spAutoFit/>
          </a:bodyPr>
          <a:lstStyle>
            <a:lvl1pPr marL="0" indent="0">
              <a:buNone/>
              <a:defRPr sz="3200" b="1">
                <a:solidFill>
                  <a:schemeClr val="bg1"/>
                </a:solidFill>
                <a:latin typeface="Arial Black" panose="020B0A04020102020204" pitchFamily="34" charset="0"/>
                <a:cs typeface="Arial" panose="020B0604020202020204" pitchFamily="34" charset="0"/>
              </a:defRPr>
            </a:lvl1pPr>
          </a:lstStyle>
          <a:p>
            <a:pPr lvl="0"/>
            <a:r>
              <a:rPr lang="en-US" dirty="0" smtClean="0"/>
              <a:t>CLICK TO EDIT MASTER TEXT</a:t>
            </a:r>
            <a:endParaRPr lang="en-GB" dirty="0"/>
          </a:p>
        </p:txBody>
      </p:sp>
      <p:sp>
        <p:nvSpPr>
          <p:cNvPr id="53" name="Text Placeholder 7"/>
          <p:cNvSpPr>
            <a:spLocks noGrp="1"/>
          </p:cNvSpPr>
          <p:nvPr>
            <p:ph type="body" sz="quarter" idx="12" hasCustomPrompt="1"/>
          </p:nvPr>
        </p:nvSpPr>
        <p:spPr>
          <a:xfrm>
            <a:off x="529383" y="1509888"/>
            <a:ext cx="8275524" cy="5084587"/>
          </a:xfrm>
          <a:prstGeom prst="rect">
            <a:avLst/>
          </a:prstGeom>
        </p:spPr>
        <p:txBody>
          <a:bodyPr vert="horz"/>
          <a:lstStyle>
            <a:lvl1pPr marL="171450" indent="-171450">
              <a:lnSpc>
                <a:spcPct val="100000"/>
              </a:lnSpc>
              <a:spcBef>
                <a:spcPts val="0"/>
              </a:spcBef>
              <a:spcAft>
                <a:spcPts val="1600"/>
              </a:spcAft>
              <a:buClr>
                <a:srgbClr val="E32119"/>
              </a:buClr>
              <a:buFont typeface="Wingdings" panose="05000000000000000000" pitchFamily="2" charset="2"/>
              <a:buChar char="§"/>
              <a:defRPr sz="1600" b="0" baseline="0">
                <a:solidFill>
                  <a:schemeClr val="tx1"/>
                </a:solidFill>
                <a:latin typeface="Arial"/>
              </a:defRPr>
            </a:lvl1pPr>
            <a:lvl2pPr marL="628650" indent="-171450">
              <a:lnSpc>
                <a:spcPct val="100000"/>
              </a:lnSpc>
              <a:spcBef>
                <a:spcPts val="0"/>
              </a:spcBef>
              <a:spcAft>
                <a:spcPts val="1600"/>
              </a:spcAft>
              <a:buClr>
                <a:srgbClr val="E32119"/>
              </a:buClr>
              <a:buFont typeface="Wingdings" panose="05000000000000000000" pitchFamily="2" charset="2"/>
              <a:buChar char="§"/>
              <a:defRPr sz="1600" b="0">
                <a:latin typeface="Arial"/>
              </a:defRPr>
            </a:lvl2pPr>
            <a:lvl3pPr marL="1200150" indent="-285750">
              <a:lnSpc>
                <a:spcPct val="100000"/>
              </a:lnSpc>
              <a:spcBef>
                <a:spcPts val="0"/>
              </a:spcBef>
              <a:spcAft>
                <a:spcPts val="1600"/>
              </a:spcAft>
              <a:buClr>
                <a:srgbClr val="E32119"/>
              </a:buClr>
              <a:buFont typeface="Wingdings" panose="05000000000000000000" pitchFamily="2" charset="2"/>
              <a:buChar char="§"/>
              <a:defRPr sz="1600" b="0">
                <a:solidFill>
                  <a:schemeClr val="tx1"/>
                </a:solidFill>
                <a:latin typeface="Arial"/>
              </a:defRPr>
            </a:lvl3pPr>
            <a:lvl4pPr>
              <a:defRPr sz="1600"/>
            </a:lvl4pPr>
            <a:lvl5pPr>
              <a:defRPr sz="1600"/>
            </a:lvl5pPr>
          </a:lstStyle>
          <a:p>
            <a:pPr lvl="0"/>
            <a:r>
              <a:rPr lang="en-GB" dirty="0" smtClean="0"/>
              <a:t>Click to add text. Hit indent button to get bullets and third level text.</a:t>
            </a:r>
          </a:p>
          <a:p>
            <a:pPr lvl="1"/>
            <a:r>
              <a:rPr lang="en-GB" dirty="0" smtClean="0"/>
              <a:t>Second level</a:t>
            </a:r>
          </a:p>
          <a:p>
            <a:pPr lvl="2"/>
            <a:r>
              <a:rPr lang="en-GB" dirty="0" smtClean="0"/>
              <a:t>Third level</a:t>
            </a:r>
          </a:p>
        </p:txBody>
      </p:sp>
    </p:spTree>
    <p:extLst>
      <p:ext uri="{BB962C8B-B14F-4D97-AF65-F5344CB8AC3E}">
        <p14:creationId xmlns:p14="http://schemas.microsoft.com/office/powerpoint/2010/main" val="3284686661"/>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orient="horz" pos="436">
          <p15:clr>
            <a:srgbClr val="FBAE40"/>
          </p15:clr>
        </p15:guide>
        <p15:guide id="3" pos="3120">
          <p15:clr>
            <a:srgbClr val="FBAE40"/>
          </p15:clr>
        </p15:guide>
        <p15:guide id="4" pos="557">
          <p15:clr>
            <a:srgbClr val="FBAE40"/>
          </p15:clr>
        </p15:guide>
        <p15:guide id="5" orient="horz" pos="1094">
          <p15:clr>
            <a:srgbClr val="FBAE40"/>
          </p15:clr>
        </p15:guide>
        <p15:guide id="6" orient="horz" pos="958">
          <p15:clr>
            <a:srgbClr val="FBAE40"/>
          </p15:clr>
        </p15:guide>
        <p15:guide id="7" pos="39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ext slide 1">
    <p:spTree>
      <p:nvGrpSpPr>
        <p:cNvPr id="1" name=""/>
        <p:cNvGrpSpPr/>
        <p:nvPr/>
      </p:nvGrpSpPr>
      <p:grpSpPr>
        <a:xfrm>
          <a:off x="0" y="0"/>
          <a:ext cx="0" cy="0"/>
          <a:chOff x="0" y="0"/>
          <a:chExt cx="0" cy="0"/>
        </a:xfrm>
      </p:grpSpPr>
      <p:grpSp>
        <p:nvGrpSpPr>
          <p:cNvPr id="4" name="Group 1"/>
          <p:cNvGrpSpPr>
            <a:grpSpLocks/>
          </p:cNvGrpSpPr>
          <p:nvPr userDrawn="1"/>
        </p:nvGrpSpPr>
        <p:grpSpPr bwMode="auto">
          <a:xfrm>
            <a:off x="8163861" y="6616704"/>
            <a:ext cx="1695715" cy="241300"/>
            <a:chOff x="8164619" y="6615952"/>
            <a:chExt cx="1695174" cy="242048"/>
          </a:xfrm>
        </p:grpSpPr>
        <p:grpSp>
          <p:nvGrpSpPr>
            <p:cNvPr id="5" name="Group 2"/>
            <p:cNvGrpSpPr>
              <a:grpSpLocks/>
            </p:cNvGrpSpPr>
            <p:nvPr/>
          </p:nvGrpSpPr>
          <p:grpSpPr bwMode="auto">
            <a:xfrm>
              <a:off x="8164619" y="6615952"/>
              <a:ext cx="1695174" cy="242048"/>
              <a:chOff x="8164619" y="6615952"/>
              <a:chExt cx="1695174" cy="242048"/>
            </a:xfrm>
          </p:grpSpPr>
          <p:sp>
            <p:nvSpPr>
              <p:cNvPr id="7" name="Rectangle 6"/>
              <p:cNvSpPr/>
              <p:nvPr/>
            </p:nvSpPr>
            <p:spPr>
              <a:xfrm>
                <a:off x="8164619" y="6615952"/>
                <a:ext cx="242413" cy="242048"/>
              </a:xfrm>
              <a:prstGeom prst="rect">
                <a:avLst/>
              </a:prstGeom>
              <a:solidFill>
                <a:srgbClr val="E3211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dirty="0">
                  <a:solidFill>
                    <a:srgbClr val="FFFFFF"/>
                  </a:solidFill>
                </a:endParaRPr>
              </a:p>
            </p:txBody>
          </p:sp>
          <p:sp>
            <p:nvSpPr>
              <p:cNvPr id="8" name="Rectangle 7"/>
              <p:cNvSpPr/>
              <p:nvPr/>
            </p:nvSpPr>
            <p:spPr>
              <a:xfrm>
                <a:off x="8407032" y="6615952"/>
                <a:ext cx="242414" cy="242048"/>
              </a:xfrm>
              <a:prstGeom prst="rect">
                <a:avLst/>
              </a:prstGeom>
              <a:solidFill>
                <a:srgbClr val="009CD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dirty="0">
                  <a:solidFill>
                    <a:srgbClr val="FFFFFF"/>
                  </a:solidFill>
                </a:endParaRPr>
              </a:p>
            </p:txBody>
          </p:sp>
          <p:sp>
            <p:nvSpPr>
              <p:cNvPr id="9" name="Rectangle 8"/>
              <p:cNvSpPr/>
              <p:nvPr/>
            </p:nvSpPr>
            <p:spPr>
              <a:xfrm>
                <a:off x="8649446" y="6615952"/>
                <a:ext cx="240694" cy="242048"/>
              </a:xfrm>
              <a:prstGeom prst="rect">
                <a:avLst/>
              </a:prstGeom>
              <a:solidFill>
                <a:srgbClr val="EF821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dirty="0">
                  <a:solidFill>
                    <a:srgbClr val="FFFFFF"/>
                  </a:solidFill>
                </a:endParaRPr>
              </a:p>
            </p:txBody>
          </p:sp>
          <p:sp>
            <p:nvSpPr>
              <p:cNvPr id="10" name="Rectangle 9"/>
              <p:cNvSpPr/>
              <p:nvPr/>
            </p:nvSpPr>
            <p:spPr>
              <a:xfrm>
                <a:off x="8890140" y="6615952"/>
                <a:ext cx="242413" cy="242048"/>
              </a:xfrm>
              <a:prstGeom prst="rect">
                <a:avLst/>
              </a:prstGeom>
              <a:solidFill>
                <a:srgbClr val="5082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dirty="0">
                  <a:solidFill>
                    <a:srgbClr val="FFFFFF"/>
                  </a:solidFill>
                </a:endParaRPr>
              </a:p>
            </p:txBody>
          </p:sp>
          <p:sp>
            <p:nvSpPr>
              <p:cNvPr id="11" name="Rectangle 10"/>
              <p:cNvSpPr/>
              <p:nvPr/>
            </p:nvSpPr>
            <p:spPr>
              <a:xfrm>
                <a:off x="9132552" y="6615952"/>
                <a:ext cx="242414" cy="242048"/>
              </a:xfrm>
              <a:prstGeom prst="rect">
                <a:avLst/>
              </a:prstGeom>
              <a:solidFill>
                <a:srgbClr val="82CBD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dirty="0">
                  <a:solidFill>
                    <a:srgbClr val="FFFFFF"/>
                  </a:solidFill>
                </a:endParaRPr>
              </a:p>
            </p:txBody>
          </p:sp>
          <p:sp>
            <p:nvSpPr>
              <p:cNvPr id="12" name="Rectangle 11"/>
              <p:cNvSpPr/>
              <p:nvPr/>
            </p:nvSpPr>
            <p:spPr>
              <a:xfrm>
                <a:off x="9617379" y="6615952"/>
                <a:ext cx="242414" cy="24204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dirty="0">
                  <a:solidFill>
                    <a:srgbClr val="FFFFFF"/>
                  </a:solidFill>
                </a:endParaRPr>
              </a:p>
            </p:txBody>
          </p:sp>
        </p:grpSp>
        <p:sp>
          <p:nvSpPr>
            <p:cNvPr id="6" name="Rectangle 5"/>
            <p:cNvSpPr/>
            <p:nvPr/>
          </p:nvSpPr>
          <p:spPr>
            <a:xfrm>
              <a:off x="9374966" y="6615952"/>
              <a:ext cx="242413" cy="242048"/>
            </a:xfrm>
            <a:prstGeom prst="rect">
              <a:avLst/>
            </a:prstGeom>
            <a:solidFill>
              <a:srgbClr val="EEC21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dirty="0">
                <a:solidFill>
                  <a:srgbClr val="FFFFFF"/>
                </a:solidFill>
              </a:endParaRPr>
            </a:p>
          </p:txBody>
        </p:sp>
      </p:grpSp>
      <p:sp>
        <p:nvSpPr>
          <p:cNvPr id="14" name="Text Placeholder 16"/>
          <p:cNvSpPr>
            <a:spLocks noGrp="1"/>
          </p:cNvSpPr>
          <p:nvPr>
            <p:ph type="body" sz="quarter" idx="14"/>
          </p:nvPr>
        </p:nvSpPr>
        <p:spPr>
          <a:xfrm>
            <a:off x="-35165" y="201265"/>
            <a:ext cx="7682855" cy="584775"/>
          </a:xfrm>
          <a:prstGeom prst="rect">
            <a:avLst/>
          </a:prstGeom>
          <a:solidFill>
            <a:srgbClr val="009CDA"/>
          </a:solidFill>
        </p:spPr>
        <p:txBody>
          <a:bodyPr wrap="none" lIns="648000">
            <a:spAutoFit/>
          </a:bodyPr>
          <a:lstStyle>
            <a:lvl1pPr marL="0" indent="0">
              <a:buNone/>
              <a:defRPr sz="3200" b="1">
                <a:solidFill>
                  <a:schemeClr val="bg1"/>
                </a:solidFill>
                <a:latin typeface="Arial Black" panose="020B0A04020102020204" pitchFamily="34" charset="0"/>
                <a:cs typeface="Arial" panose="020B0604020202020204" pitchFamily="34" charset="0"/>
              </a:defRPr>
            </a:lvl1pPr>
          </a:lstStyle>
          <a:p>
            <a:pPr lvl="0"/>
            <a:r>
              <a:rPr lang="en-US" smtClean="0"/>
              <a:t>Click to edit Master text styles</a:t>
            </a:r>
          </a:p>
        </p:txBody>
      </p:sp>
      <p:sp>
        <p:nvSpPr>
          <p:cNvPr id="36" name="Text Placeholder 7"/>
          <p:cNvSpPr>
            <a:spLocks noGrp="1"/>
          </p:cNvSpPr>
          <p:nvPr>
            <p:ph type="body" sz="quarter" idx="12"/>
          </p:nvPr>
        </p:nvSpPr>
        <p:spPr>
          <a:xfrm>
            <a:off x="529388" y="1509888"/>
            <a:ext cx="8275525" cy="5084587"/>
          </a:xfrm>
          <a:prstGeom prst="rect">
            <a:avLst/>
          </a:prstGeom>
        </p:spPr>
        <p:txBody>
          <a:bodyPr vert="horz"/>
          <a:lstStyle>
            <a:lvl1pPr marL="171450" indent="-171450">
              <a:lnSpc>
                <a:spcPct val="100000"/>
              </a:lnSpc>
              <a:spcBef>
                <a:spcPts val="0"/>
              </a:spcBef>
              <a:spcAft>
                <a:spcPts val="1600"/>
              </a:spcAft>
              <a:buClr>
                <a:srgbClr val="E32119"/>
              </a:buClr>
              <a:buFont typeface="Wingdings" panose="05000000000000000000" pitchFamily="2" charset="2"/>
              <a:buChar char="§"/>
              <a:defRPr sz="1600" b="0" baseline="0">
                <a:solidFill>
                  <a:schemeClr val="tx1"/>
                </a:solidFill>
                <a:latin typeface="Arial"/>
              </a:defRPr>
            </a:lvl1pPr>
            <a:lvl2pPr marL="628650" indent="-171450">
              <a:lnSpc>
                <a:spcPct val="100000"/>
              </a:lnSpc>
              <a:spcBef>
                <a:spcPts val="0"/>
              </a:spcBef>
              <a:spcAft>
                <a:spcPts val="1600"/>
              </a:spcAft>
              <a:buClr>
                <a:srgbClr val="E32119"/>
              </a:buClr>
              <a:buFont typeface="Wingdings" panose="05000000000000000000" pitchFamily="2" charset="2"/>
              <a:buChar char="§"/>
              <a:defRPr sz="1600" b="0">
                <a:latin typeface="Arial"/>
              </a:defRPr>
            </a:lvl2pPr>
            <a:lvl3pPr marL="1200150" indent="-285750">
              <a:lnSpc>
                <a:spcPct val="100000"/>
              </a:lnSpc>
              <a:spcBef>
                <a:spcPts val="0"/>
              </a:spcBef>
              <a:spcAft>
                <a:spcPts val="1600"/>
              </a:spcAft>
              <a:buClr>
                <a:srgbClr val="E32119"/>
              </a:buClr>
              <a:buFont typeface="Wingdings" panose="05000000000000000000" pitchFamily="2" charset="2"/>
              <a:buChar char="§"/>
              <a:defRPr sz="1600" b="0">
                <a:solidFill>
                  <a:schemeClr val="tx1"/>
                </a:solidFill>
                <a:latin typeface="Arial"/>
              </a:defRPr>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p:txBody>
      </p:sp>
      <p:sp>
        <p:nvSpPr>
          <p:cNvPr id="13" name="Slide Number Placeholder 11"/>
          <p:cNvSpPr>
            <a:spLocks noGrp="1"/>
          </p:cNvSpPr>
          <p:nvPr>
            <p:ph type="sldNum" sz="quarter" idx="15"/>
          </p:nvPr>
        </p:nvSpPr>
        <p:spPr>
          <a:xfrm>
            <a:off x="8729663" y="6548444"/>
            <a:ext cx="545175" cy="365125"/>
          </a:xfrm>
          <a:prstGeom prst="rect">
            <a:avLst/>
          </a:prstGeom>
        </p:spPr>
        <p:txBody>
          <a:bodyPr vert="horz" lIns="91440" tIns="45720" rIns="91440" bIns="45720" rtlCol="0" anchor="ctr"/>
          <a:lstStyle>
            <a:lvl1pPr algn="ctr" defTabSz="457200" fontAlgn="auto">
              <a:spcBef>
                <a:spcPts val="0"/>
              </a:spcBef>
              <a:spcAft>
                <a:spcPts val="0"/>
              </a:spcAft>
              <a:defRPr sz="1100" b="1">
                <a:solidFill>
                  <a:srgbClr val="FFFFFF"/>
                </a:solidFill>
                <a:latin typeface="Arial"/>
              </a:defRPr>
            </a:lvl1pPr>
          </a:lstStyle>
          <a:p>
            <a:pPr>
              <a:defRPr/>
            </a:pPr>
            <a:fld id="{7116CEB8-FCA1-4A94-816D-4FD03CFA9BEF}" type="slidenum">
              <a:rPr lang="en-US"/>
              <a:pPr>
                <a:defRPr/>
              </a:pPr>
              <a:t>‹#›</a:t>
            </a:fld>
            <a:endParaRPr lang="en-US" dirty="0"/>
          </a:p>
        </p:txBody>
      </p:sp>
    </p:spTree>
    <p:extLst>
      <p:ext uri="{BB962C8B-B14F-4D97-AF65-F5344CB8AC3E}">
        <p14:creationId xmlns:p14="http://schemas.microsoft.com/office/powerpoint/2010/main" val="40617730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ext slide (2 line headline)">
    <p:spTree>
      <p:nvGrpSpPr>
        <p:cNvPr id="1" name=""/>
        <p:cNvGrpSpPr/>
        <p:nvPr/>
      </p:nvGrpSpPr>
      <p:grpSpPr>
        <a:xfrm>
          <a:off x="0" y="0"/>
          <a:ext cx="0" cy="0"/>
          <a:chOff x="0" y="0"/>
          <a:chExt cx="0" cy="0"/>
        </a:xfrm>
      </p:grpSpPr>
      <p:grpSp>
        <p:nvGrpSpPr>
          <p:cNvPr id="15" name="Group 16"/>
          <p:cNvGrpSpPr/>
          <p:nvPr userDrawn="1"/>
        </p:nvGrpSpPr>
        <p:grpSpPr>
          <a:xfrm>
            <a:off x="8464815" y="6641089"/>
            <a:ext cx="1394976" cy="216911"/>
            <a:chOff x="8164619" y="6615952"/>
            <a:chExt cx="1695174" cy="242048"/>
          </a:xfrm>
        </p:grpSpPr>
        <p:grpSp>
          <p:nvGrpSpPr>
            <p:cNvPr id="16" name="Group 18"/>
            <p:cNvGrpSpPr/>
            <p:nvPr/>
          </p:nvGrpSpPr>
          <p:grpSpPr>
            <a:xfrm>
              <a:off x="8164619" y="6615952"/>
              <a:ext cx="1695174" cy="242048"/>
              <a:chOff x="8164619" y="6615952"/>
              <a:chExt cx="1695174" cy="242048"/>
            </a:xfrm>
          </p:grpSpPr>
          <p:sp>
            <p:nvSpPr>
              <p:cNvPr id="19" name="Rectangle 18"/>
              <p:cNvSpPr/>
              <p:nvPr/>
            </p:nvSpPr>
            <p:spPr>
              <a:xfrm>
                <a:off x="8164619" y="6615952"/>
                <a:ext cx="242048" cy="242048"/>
              </a:xfrm>
              <a:prstGeom prst="rect">
                <a:avLst/>
              </a:prstGeom>
              <a:solidFill>
                <a:srgbClr val="E3211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0" name="Rectangle 19"/>
              <p:cNvSpPr/>
              <p:nvPr/>
            </p:nvSpPr>
            <p:spPr>
              <a:xfrm>
                <a:off x="8406667" y="6615952"/>
                <a:ext cx="242048" cy="242048"/>
              </a:xfrm>
              <a:prstGeom prst="rect">
                <a:avLst/>
              </a:prstGeom>
              <a:solidFill>
                <a:srgbClr val="009C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9" name="Rectangle 28"/>
              <p:cNvSpPr/>
              <p:nvPr/>
            </p:nvSpPr>
            <p:spPr>
              <a:xfrm>
                <a:off x="8648714" y="6615952"/>
                <a:ext cx="242048" cy="242048"/>
              </a:xfrm>
              <a:prstGeom prst="rect">
                <a:avLst/>
              </a:prstGeom>
              <a:solidFill>
                <a:srgbClr val="EF821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0" name="Rectangle 29"/>
              <p:cNvSpPr/>
              <p:nvPr/>
            </p:nvSpPr>
            <p:spPr>
              <a:xfrm>
                <a:off x="8890762" y="6615952"/>
                <a:ext cx="242048" cy="242048"/>
              </a:xfrm>
              <a:prstGeom prst="rect">
                <a:avLst/>
              </a:prstGeom>
              <a:solidFill>
                <a:srgbClr val="50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3" name="Rectangle 32"/>
              <p:cNvSpPr/>
              <p:nvPr/>
            </p:nvSpPr>
            <p:spPr>
              <a:xfrm>
                <a:off x="9132809" y="6615952"/>
                <a:ext cx="242048" cy="242048"/>
              </a:xfrm>
              <a:prstGeom prst="rect">
                <a:avLst/>
              </a:prstGeom>
              <a:solidFill>
                <a:srgbClr val="82CBD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4" name="Rectangle 33"/>
              <p:cNvSpPr/>
              <p:nvPr/>
            </p:nvSpPr>
            <p:spPr>
              <a:xfrm>
                <a:off x="9617745" y="6615952"/>
                <a:ext cx="242048" cy="24204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sp>
          <p:nvSpPr>
            <p:cNvPr id="17" name="Rectangle 16"/>
            <p:cNvSpPr/>
            <p:nvPr/>
          </p:nvSpPr>
          <p:spPr>
            <a:xfrm>
              <a:off x="9375697" y="6615952"/>
              <a:ext cx="242048" cy="242048"/>
            </a:xfrm>
            <a:prstGeom prst="rect">
              <a:avLst/>
            </a:prstGeom>
            <a:solidFill>
              <a:srgbClr val="EEC2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sp>
        <p:nvSpPr>
          <p:cNvPr id="28" name="Slide Number Placeholder 11"/>
          <p:cNvSpPr>
            <a:spLocks noGrp="1"/>
          </p:cNvSpPr>
          <p:nvPr>
            <p:ph type="sldNum" sz="quarter" idx="4"/>
          </p:nvPr>
        </p:nvSpPr>
        <p:spPr>
          <a:xfrm>
            <a:off x="8887994" y="6554884"/>
            <a:ext cx="544579" cy="365125"/>
          </a:xfrm>
          <a:prstGeom prst="rect">
            <a:avLst/>
          </a:prstGeom>
        </p:spPr>
        <p:txBody>
          <a:bodyPr vert="horz" lIns="91433" tIns="45717" rIns="91433" bIns="45717" rtlCol="0" anchor="ctr"/>
          <a:lstStyle>
            <a:lvl1pPr algn="ctr">
              <a:defRPr sz="1000" b="1">
                <a:solidFill>
                  <a:schemeClr val="bg1"/>
                </a:solidFill>
                <a:latin typeface="Arial"/>
              </a:defRPr>
            </a:lvl1pPr>
          </a:lstStyle>
          <a:p>
            <a:fld id="{A74EB0F2-648F-F340-8077-1363C8DB6354}" type="slidenum">
              <a:rPr lang="en-US" smtClean="0"/>
              <a:pPr/>
              <a:t>‹#›</a:t>
            </a:fld>
            <a:endParaRPr lang="en-US" dirty="0"/>
          </a:p>
        </p:txBody>
      </p:sp>
      <p:sp>
        <p:nvSpPr>
          <p:cNvPr id="18" name="Text Placeholder 16"/>
          <p:cNvSpPr>
            <a:spLocks noGrp="1"/>
          </p:cNvSpPr>
          <p:nvPr>
            <p:ph type="body" sz="quarter" idx="14" hasCustomPrompt="1"/>
          </p:nvPr>
        </p:nvSpPr>
        <p:spPr>
          <a:xfrm>
            <a:off x="-35169" y="201260"/>
            <a:ext cx="6467080" cy="507825"/>
          </a:xfrm>
          <a:prstGeom prst="rect">
            <a:avLst/>
          </a:prstGeom>
          <a:solidFill>
            <a:srgbClr val="009CDA"/>
          </a:solidFill>
        </p:spPr>
        <p:txBody>
          <a:bodyPr wrap="none" lIns="647950" tIns="45717" rIns="91433" bIns="45717">
            <a:spAutoFit/>
          </a:bodyPr>
          <a:lstStyle>
            <a:lvl1pPr marL="0" indent="0">
              <a:buNone/>
              <a:defRPr sz="2700" b="1">
                <a:solidFill>
                  <a:schemeClr val="bg1"/>
                </a:solidFill>
                <a:latin typeface="Arial Black" panose="020B0A04020102020204" pitchFamily="34" charset="0"/>
                <a:cs typeface="Arial" panose="020B0604020202020204" pitchFamily="34" charset="0"/>
              </a:defRPr>
            </a:lvl1pPr>
          </a:lstStyle>
          <a:p>
            <a:pPr lvl="0"/>
            <a:r>
              <a:rPr lang="en-US" dirty="0" smtClean="0"/>
              <a:t>CLICK TO EDIT MASTER TEXT</a:t>
            </a:r>
            <a:endParaRPr lang="en-GB" dirty="0"/>
          </a:p>
        </p:txBody>
      </p:sp>
      <p:sp>
        <p:nvSpPr>
          <p:cNvPr id="31" name="Text Placeholder 7"/>
          <p:cNvSpPr>
            <a:spLocks noGrp="1"/>
          </p:cNvSpPr>
          <p:nvPr>
            <p:ph type="body" sz="quarter" idx="12" hasCustomPrompt="1"/>
          </p:nvPr>
        </p:nvSpPr>
        <p:spPr>
          <a:xfrm>
            <a:off x="365298" y="1487419"/>
            <a:ext cx="8275524" cy="4851509"/>
          </a:xfrm>
          <a:prstGeom prst="rect">
            <a:avLst/>
          </a:prstGeom>
        </p:spPr>
        <p:txBody>
          <a:bodyPr vert="horz" lIns="91433" tIns="45717" rIns="91433" bIns="45717"/>
          <a:lstStyle>
            <a:lvl1pPr marL="171437" indent="-171437">
              <a:buClr>
                <a:srgbClr val="E32119"/>
              </a:buClr>
              <a:buFont typeface="Wingdings" panose="05000000000000000000" pitchFamily="2" charset="2"/>
              <a:buChar char="§"/>
              <a:defRPr sz="1800" b="0" baseline="0">
                <a:solidFill>
                  <a:schemeClr val="tx1"/>
                </a:solidFill>
                <a:latin typeface="Arial"/>
              </a:defRPr>
            </a:lvl1pPr>
            <a:lvl2pPr marL="628601" indent="-171437">
              <a:buClr>
                <a:srgbClr val="E32119"/>
              </a:buClr>
              <a:buFont typeface="Wingdings" panose="05000000000000000000" pitchFamily="2" charset="2"/>
              <a:buChar char="§"/>
              <a:defRPr sz="1800" b="0">
                <a:latin typeface="Arial"/>
              </a:defRPr>
            </a:lvl2pPr>
            <a:lvl3pPr marL="1200058" indent="-285728">
              <a:buClr>
                <a:srgbClr val="E32119"/>
              </a:buClr>
              <a:buFont typeface="Wingdings" panose="05000000000000000000" pitchFamily="2" charset="2"/>
              <a:buChar char="§"/>
              <a:defRPr sz="1800" b="0">
                <a:solidFill>
                  <a:schemeClr val="tx1"/>
                </a:solidFill>
                <a:latin typeface="Arial"/>
              </a:defRPr>
            </a:lvl3pPr>
            <a:lvl4pPr>
              <a:defRPr sz="1600"/>
            </a:lvl4pPr>
            <a:lvl5pPr>
              <a:defRPr sz="1600"/>
            </a:lvl5pPr>
          </a:lstStyle>
          <a:p>
            <a:pPr lvl="0"/>
            <a:r>
              <a:rPr lang="en-GB" dirty="0" smtClean="0"/>
              <a:t>Click to add text. Hit indent button to get bullets and third level text.</a:t>
            </a:r>
          </a:p>
          <a:p>
            <a:pPr lvl="1"/>
            <a:r>
              <a:rPr lang="en-GB" dirty="0" smtClean="0"/>
              <a:t>Second level</a:t>
            </a:r>
          </a:p>
          <a:p>
            <a:pPr lvl="2"/>
            <a:r>
              <a:rPr lang="en-GB" dirty="0" smtClean="0"/>
              <a:t>Third level</a:t>
            </a:r>
          </a:p>
        </p:txBody>
      </p:sp>
      <p:sp>
        <p:nvSpPr>
          <p:cNvPr id="32" name="Text Placeholder 16"/>
          <p:cNvSpPr>
            <a:spLocks noGrp="1"/>
          </p:cNvSpPr>
          <p:nvPr>
            <p:ph type="body" sz="quarter" idx="15" hasCustomPrompt="1"/>
          </p:nvPr>
        </p:nvSpPr>
        <p:spPr>
          <a:xfrm>
            <a:off x="-35169" y="735190"/>
            <a:ext cx="6467080" cy="507825"/>
          </a:xfrm>
          <a:prstGeom prst="rect">
            <a:avLst/>
          </a:prstGeom>
          <a:solidFill>
            <a:srgbClr val="009CDA"/>
          </a:solidFill>
          <a:ln>
            <a:noFill/>
          </a:ln>
        </p:spPr>
        <p:txBody>
          <a:bodyPr wrap="none" lIns="647950" tIns="45717" rIns="91433" bIns="45717">
            <a:spAutoFit/>
          </a:bodyPr>
          <a:lstStyle>
            <a:lvl1pPr marL="0" indent="0">
              <a:buNone/>
              <a:defRPr sz="2700" b="1">
                <a:solidFill>
                  <a:schemeClr val="bg1"/>
                </a:solidFill>
                <a:latin typeface="Arial Black" panose="020B0A04020102020204" pitchFamily="34" charset="0"/>
                <a:cs typeface="Arial" panose="020B0604020202020204" pitchFamily="34" charset="0"/>
              </a:defRPr>
            </a:lvl1pPr>
          </a:lstStyle>
          <a:p>
            <a:pPr lvl="0"/>
            <a:r>
              <a:rPr lang="en-US" dirty="0" smtClean="0"/>
              <a:t>CLICK TO EDIT MASTER TEXT</a:t>
            </a:r>
            <a:endParaRPr lang="en-GB" dirty="0"/>
          </a:p>
        </p:txBody>
      </p:sp>
    </p:spTree>
    <p:extLst>
      <p:ext uri="{BB962C8B-B14F-4D97-AF65-F5344CB8AC3E}">
        <p14:creationId xmlns:p14="http://schemas.microsoft.com/office/powerpoint/2010/main" val="2204413417"/>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orient="horz" pos="436">
          <p15:clr>
            <a:srgbClr val="FBAE40"/>
          </p15:clr>
        </p15:guide>
        <p15:guide id="3" pos="3120">
          <p15:clr>
            <a:srgbClr val="FBAE40"/>
          </p15:clr>
        </p15:guide>
        <p15:guide id="4" pos="557">
          <p15:clr>
            <a:srgbClr val="FBAE40"/>
          </p15:clr>
        </p15:guide>
        <p15:guide id="5" orient="horz" pos="1094">
          <p15:clr>
            <a:srgbClr val="FBAE40"/>
          </p15:clr>
        </p15:guide>
        <p15:guide id="6" orient="horz" pos="958">
          <p15:clr>
            <a:srgbClr val="FBAE40"/>
          </p15:clr>
        </p15:guide>
        <p15:guide id="7" pos="39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7" name="Group 1"/>
          <p:cNvGrpSpPr>
            <a:grpSpLocks/>
          </p:cNvGrpSpPr>
          <p:nvPr/>
        </p:nvGrpSpPr>
        <p:grpSpPr bwMode="auto">
          <a:xfrm>
            <a:off x="8164519" y="6616700"/>
            <a:ext cx="1688310" cy="241300"/>
            <a:chOff x="8164619" y="6615952"/>
            <a:chExt cx="1688034" cy="242048"/>
          </a:xfrm>
        </p:grpSpPr>
        <p:grpSp>
          <p:nvGrpSpPr>
            <p:cNvPr id="8" name="Group 2"/>
            <p:cNvGrpSpPr>
              <a:grpSpLocks/>
            </p:cNvGrpSpPr>
            <p:nvPr/>
          </p:nvGrpSpPr>
          <p:grpSpPr bwMode="auto">
            <a:xfrm>
              <a:off x="8164619" y="6615952"/>
              <a:ext cx="1688034" cy="242048"/>
              <a:chOff x="8164619" y="6615952"/>
              <a:chExt cx="1688034" cy="242048"/>
            </a:xfrm>
          </p:grpSpPr>
          <p:sp>
            <p:nvSpPr>
              <p:cNvPr id="10" name="Rectangle 9"/>
              <p:cNvSpPr/>
              <p:nvPr/>
            </p:nvSpPr>
            <p:spPr>
              <a:xfrm>
                <a:off x="8164619" y="6615952"/>
                <a:ext cx="241261" cy="242048"/>
              </a:xfrm>
              <a:prstGeom prst="rect">
                <a:avLst/>
              </a:prstGeom>
              <a:solidFill>
                <a:srgbClr val="DA202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11" name="Rectangle 10"/>
              <p:cNvSpPr/>
              <p:nvPr/>
            </p:nvSpPr>
            <p:spPr>
              <a:xfrm>
                <a:off x="8405880" y="6615952"/>
                <a:ext cx="242847" cy="242048"/>
              </a:xfrm>
              <a:prstGeom prst="rect">
                <a:avLst/>
              </a:prstGeom>
              <a:solidFill>
                <a:srgbClr val="009CD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12" name="Rectangle 11"/>
              <p:cNvSpPr/>
              <p:nvPr/>
            </p:nvSpPr>
            <p:spPr>
              <a:xfrm>
                <a:off x="8648727" y="6615952"/>
                <a:ext cx="241261" cy="242048"/>
              </a:xfrm>
              <a:prstGeom prst="rect">
                <a:avLst/>
              </a:prstGeom>
              <a:solidFill>
                <a:srgbClr val="EF821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13" name="Rectangle 12"/>
              <p:cNvSpPr/>
              <p:nvPr/>
            </p:nvSpPr>
            <p:spPr>
              <a:xfrm>
                <a:off x="8889988" y="6615952"/>
                <a:ext cx="242848" cy="242048"/>
              </a:xfrm>
              <a:prstGeom prst="rect">
                <a:avLst/>
              </a:prstGeom>
              <a:solidFill>
                <a:srgbClr val="5082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14" name="Rectangle 13"/>
              <p:cNvSpPr/>
              <p:nvPr/>
            </p:nvSpPr>
            <p:spPr>
              <a:xfrm>
                <a:off x="9132836" y="6615952"/>
                <a:ext cx="241261" cy="242048"/>
              </a:xfrm>
              <a:prstGeom prst="rect">
                <a:avLst/>
              </a:prstGeom>
              <a:solidFill>
                <a:srgbClr val="82CBD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15" name="Rectangle 14"/>
              <p:cNvSpPr/>
              <p:nvPr/>
            </p:nvSpPr>
            <p:spPr>
              <a:xfrm>
                <a:off x="9611392" y="6615952"/>
                <a:ext cx="241261" cy="24204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grpSp>
        <p:sp>
          <p:nvSpPr>
            <p:cNvPr id="9" name="Rectangle 8"/>
            <p:cNvSpPr/>
            <p:nvPr/>
          </p:nvSpPr>
          <p:spPr>
            <a:xfrm>
              <a:off x="9368541" y="6615952"/>
              <a:ext cx="242848" cy="242048"/>
            </a:xfrm>
            <a:prstGeom prst="rect">
              <a:avLst/>
            </a:prstGeom>
            <a:solidFill>
              <a:srgbClr val="EEC21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grpSp>
      <p:sp>
        <p:nvSpPr>
          <p:cNvPr id="46" name="Text Placeholder 7"/>
          <p:cNvSpPr>
            <a:spLocks noGrp="1"/>
          </p:cNvSpPr>
          <p:nvPr>
            <p:ph type="body" sz="quarter" idx="20"/>
          </p:nvPr>
        </p:nvSpPr>
        <p:spPr>
          <a:xfrm>
            <a:off x="0" y="2740860"/>
            <a:ext cx="5798992" cy="430887"/>
          </a:xfrm>
          <a:prstGeom prst="rect">
            <a:avLst/>
          </a:prstGeom>
          <a:solidFill>
            <a:schemeClr val="accent2"/>
          </a:solidFill>
          <a:ln>
            <a:solidFill>
              <a:schemeClr val="accent2"/>
            </a:solidFill>
          </a:ln>
        </p:spPr>
        <p:txBody>
          <a:bodyPr vert="horz" wrap="none" lIns="648000" tIns="0" rIns="108000" bIns="0" anchor="t" anchorCtr="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800" b="0" cap="all" baseline="0">
                <a:solidFill>
                  <a:schemeClr val="bg1"/>
                </a:solidFill>
                <a:latin typeface="Arial Black" panose="020B0A04020102020204" pitchFamily="34" charset="0"/>
                <a:cs typeface="Arial"/>
              </a:defRPr>
            </a:lvl1pPr>
          </a:lstStyle>
          <a:p>
            <a:pPr lvl="0"/>
            <a:r>
              <a:rPr lang="en-US" smtClean="0"/>
              <a:t>Click to edit Master text styles</a:t>
            </a:r>
          </a:p>
        </p:txBody>
      </p:sp>
      <p:sp>
        <p:nvSpPr>
          <p:cNvPr id="50" name="Text Placeholder 7"/>
          <p:cNvSpPr>
            <a:spLocks noGrp="1"/>
          </p:cNvSpPr>
          <p:nvPr>
            <p:ph type="body" sz="quarter" idx="21"/>
          </p:nvPr>
        </p:nvSpPr>
        <p:spPr>
          <a:xfrm>
            <a:off x="0" y="3182497"/>
            <a:ext cx="5798992" cy="430887"/>
          </a:xfrm>
          <a:prstGeom prst="rect">
            <a:avLst/>
          </a:prstGeom>
          <a:solidFill>
            <a:schemeClr val="accent3"/>
          </a:solidFill>
          <a:ln>
            <a:solidFill>
              <a:schemeClr val="accent3"/>
            </a:solidFill>
          </a:ln>
        </p:spPr>
        <p:txBody>
          <a:bodyPr vert="horz" wrap="none" lIns="648000" tIns="0" rIns="108000" bIns="0" anchor="t" anchorCtr="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800" b="0" cap="all" baseline="0">
                <a:solidFill>
                  <a:schemeClr val="bg1"/>
                </a:solidFill>
                <a:latin typeface="Arial Black" panose="020B0A04020102020204" pitchFamily="34" charset="0"/>
                <a:cs typeface="Arial"/>
              </a:defRPr>
            </a:lvl1pPr>
          </a:lstStyle>
          <a:p>
            <a:pPr lvl="0"/>
            <a:r>
              <a:rPr lang="en-US" smtClean="0"/>
              <a:t>Click to edit Master text styles</a:t>
            </a:r>
          </a:p>
        </p:txBody>
      </p:sp>
      <p:sp>
        <p:nvSpPr>
          <p:cNvPr id="17" name="Text Placeholder 7"/>
          <p:cNvSpPr>
            <a:spLocks noGrp="1"/>
          </p:cNvSpPr>
          <p:nvPr>
            <p:ph type="body" sz="quarter" idx="23"/>
          </p:nvPr>
        </p:nvSpPr>
        <p:spPr>
          <a:xfrm>
            <a:off x="0" y="2302710"/>
            <a:ext cx="5798992" cy="430887"/>
          </a:xfrm>
          <a:prstGeom prst="rect">
            <a:avLst/>
          </a:prstGeom>
          <a:solidFill>
            <a:srgbClr val="DA202A"/>
          </a:solidFill>
          <a:ln>
            <a:solidFill>
              <a:schemeClr val="accent1"/>
            </a:solidFill>
          </a:ln>
        </p:spPr>
        <p:txBody>
          <a:bodyPr vert="horz" wrap="none" lIns="648000" tIns="0" rIns="108000" bIns="0" anchor="t" anchorCtr="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800" b="0" cap="all" baseline="0">
                <a:solidFill>
                  <a:schemeClr val="bg1"/>
                </a:solidFill>
                <a:latin typeface="Arial Black" panose="020B0A04020102020204" pitchFamily="34" charset="0"/>
                <a:cs typeface="Arial"/>
              </a:defRPr>
            </a:lvl1pPr>
          </a:lstStyle>
          <a:p>
            <a:pPr lvl="0"/>
            <a:r>
              <a:rPr lang="en-US" smtClean="0"/>
              <a:t>Click to edit Master text styles</a:t>
            </a:r>
          </a:p>
        </p:txBody>
      </p:sp>
      <p:sp>
        <p:nvSpPr>
          <p:cNvPr id="18" name="Slide Number Placeholder 11"/>
          <p:cNvSpPr>
            <a:spLocks noGrp="1"/>
          </p:cNvSpPr>
          <p:nvPr>
            <p:ph type="sldNum" sz="quarter" idx="24"/>
          </p:nvPr>
        </p:nvSpPr>
        <p:spPr>
          <a:xfrm>
            <a:off x="8729663" y="6548438"/>
            <a:ext cx="544512" cy="365125"/>
          </a:xfrm>
          <a:prstGeom prst="rect">
            <a:avLst/>
          </a:prstGeom>
        </p:spPr>
        <p:txBody>
          <a:bodyPr vert="horz" lIns="91440" tIns="45720" rIns="91440" bIns="45720" rtlCol="0" anchor="ctr"/>
          <a:lstStyle>
            <a:lvl1pPr algn="ctr" fontAlgn="auto">
              <a:spcBef>
                <a:spcPts val="0"/>
              </a:spcBef>
              <a:spcAft>
                <a:spcPts val="0"/>
              </a:spcAft>
              <a:defRPr sz="1100" b="1">
                <a:solidFill>
                  <a:schemeClr val="bg1"/>
                </a:solidFill>
                <a:latin typeface="Arial"/>
                <a:cs typeface="+mn-cs"/>
              </a:defRPr>
            </a:lvl1pPr>
          </a:lstStyle>
          <a:p>
            <a:pPr>
              <a:defRPr/>
            </a:pPr>
            <a:fld id="{07AE5A85-834C-45C6-B70E-D6BB045069BC}" type="slidenum">
              <a:rPr lang="en-US"/>
              <a:pPr>
                <a:defRPr/>
              </a:pPr>
              <a:t>‹#›</a:t>
            </a:fld>
            <a:endParaRPr lang="en-US" dirty="0"/>
          </a:p>
        </p:txBody>
      </p:sp>
    </p:spTree>
    <p:extLst>
      <p:ext uri="{BB962C8B-B14F-4D97-AF65-F5344CB8AC3E}">
        <p14:creationId xmlns:p14="http://schemas.microsoft.com/office/powerpoint/2010/main" val="413417723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One line title with text">
    <p:spTree>
      <p:nvGrpSpPr>
        <p:cNvPr id="1" name=""/>
        <p:cNvGrpSpPr/>
        <p:nvPr/>
      </p:nvGrpSpPr>
      <p:grpSpPr>
        <a:xfrm>
          <a:off x="0" y="0"/>
          <a:ext cx="0" cy="0"/>
          <a:chOff x="0" y="0"/>
          <a:chExt cx="0" cy="0"/>
        </a:xfrm>
      </p:grpSpPr>
      <p:sp>
        <p:nvSpPr>
          <p:cNvPr id="14" name="Text Placeholder 16"/>
          <p:cNvSpPr>
            <a:spLocks noGrp="1"/>
          </p:cNvSpPr>
          <p:nvPr>
            <p:ph type="body" sz="quarter" idx="14"/>
          </p:nvPr>
        </p:nvSpPr>
        <p:spPr>
          <a:xfrm>
            <a:off x="-35169" y="201259"/>
            <a:ext cx="6681556" cy="523220"/>
          </a:xfrm>
          <a:prstGeom prst="rect">
            <a:avLst/>
          </a:prstGeom>
          <a:solidFill>
            <a:srgbClr val="009CDA"/>
          </a:solidFill>
        </p:spPr>
        <p:txBody>
          <a:bodyPr wrap="none" lIns="648000">
            <a:spAutoFit/>
          </a:bodyPr>
          <a:lstStyle>
            <a:lvl1pPr marL="0" indent="0">
              <a:buNone/>
              <a:defRPr sz="2800" b="1" cap="all" baseline="0">
                <a:solidFill>
                  <a:schemeClr val="bg1"/>
                </a:solidFill>
                <a:latin typeface="Arial Black" panose="020B0A04020102020204" pitchFamily="34" charset="0"/>
                <a:cs typeface="Arial" panose="020B0604020202020204" pitchFamily="34" charset="0"/>
              </a:defRPr>
            </a:lvl1pPr>
          </a:lstStyle>
          <a:p>
            <a:pPr lvl="0"/>
            <a:r>
              <a:rPr lang="en-US" smtClean="0"/>
              <a:t>Click to edit Master text styles</a:t>
            </a:r>
          </a:p>
        </p:txBody>
      </p:sp>
      <p:sp>
        <p:nvSpPr>
          <p:cNvPr id="36" name="Text Placeholder 7"/>
          <p:cNvSpPr>
            <a:spLocks noGrp="1"/>
          </p:cNvSpPr>
          <p:nvPr>
            <p:ph type="body" sz="quarter" idx="12"/>
          </p:nvPr>
        </p:nvSpPr>
        <p:spPr>
          <a:xfrm>
            <a:off x="529383" y="1509888"/>
            <a:ext cx="8275524" cy="5084587"/>
          </a:xfrm>
          <a:prstGeom prst="rect">
            <a:avLst/>
          </a:prstGeom>
        </p:spPr>
        <p:txBody>
          <a:bodyPr vert="horz"/>
          <a:lstStyle>
            <a:lvl1pPr marL="171450" indent="-171450">
              <a:lnSpc>
                <a:spcPct val="100000"/>
              </a:lnSpc>
              <a:spcBef>
                <a:spcPts val="0"/>
              </a:spcBef>
              <a:spcAft>
                <a:spcPts val="1600"/>
              </a:spcAft>
              <a:buClr>
                <a:srgbClr val="E32119"/>
              </a:buClr>
              <a:buFont typeface="Wingdings" panose="05000000000000000000" pitchFamily="2" charset="2"/>
              <a:buChar char="§"/>
              <a:defRPr sz="1600" b="0" baseline="0">
                <a:solidFill>
                  <a:schemeClr val="tx1"/>
                </a:solidFill>
                <a:latin typeface="Arial"/>
              </a:defRPr>
            </a:lvl1pPr>
            <a:lvl2pPr marL="457200" indent="0">
              <a:lnSpc>
                <a:spcPct val="100000"/>
              </a:lnSpc>
              <a:spcBef>
                <a:spcPts val="0"/>
              </a:spcBef>
              <a:spcAft>
                <a:spcPts val="1600"/>
              </a:spcAft>
              <a:buClr>
                <a:srgbClr val="E32119"/>
              </a:buClr>
              <a:buFont typeface="Wingdings" panose="05000000000000000000" pitchFamily="2" charset="2"/>
              <a:buNone/>
              <a:defRPr sz="1600" b="0">
                <a:latin typeface="Arial"/>
              </a:defRPr>
            </a:lvl2pPr>
            <a:lvl3pPr marL="914400" indent="0">
              <a:lnSpc>
                <a:spcPct val="100000"/>
              </a:lnSpc>
              <a:spcBef>
                <a:spcPts val="0"/>
              </a:spcBef>
              <a:spcAft>
                <a:spcPts val="1600"/>
              </a:spcAft>
              <a:buClr>
                <a:srgbClr val="E32119"/>
              </a:buClr>
              <a:buFont typeface="Wingdings" panose="05000000000000000000" pitchFamily="2" charset="2"/>
              <a:buNone/>
              <a:defRPr sz="1600" b="0">
                <a:solidFill>
                  <a:schemeClr val="tx1"/>
                </a:solidFill>
                <a:latin typeface="Arial"/>
              </a:defRPr>
            </a:lvl3pPr>
            <a:lvl4pPr>
              <a:defRPr sz="1600"/>
            </a:lvl4pPr>
            <a:lvl5pPr>
              <a:defRPr sz="1600"/>
            </a:lvl5pPr>
          </a:lstStyle>
          <a:p>
            <a:pPr lvl="0"/>
            <a:r>
              <a:rPr lang="en-US" dirty="0" smtClean="0"/>
              <a:t>Click to edit Master text styles</a:t>
            </a:r>
          </a:p>
          <a:p>
            <a:pPr lvl="1"/>
            <a:r>
              <a:rPr lang="en-US" dirty="0" smtClean="0"/>
              <a:t>- Second level</a:t>
            </a:r>
          </a:p>
          <a:p>
            <a:pPr lvl="2"/>
            <a:r>
              <a:rPr lang="en-US" dirty="0" smtClean="0"/>
              <a:t>- Third level</a:t>
            </a:r>
          </a:p>
        </p:txBody>
      </p:sp>
      <p:grpSp>
        <p:nvGrpSpPr>
          <p:cNvPr id="15" name="Group 1"/>
          <p:cNvGrpSpPr>
            <a:grpSpLocks/>
          </p:cNvGrpSpPr>
          <p:nvPr userDrawn="1"/>
        </p:nvGrpSpPr>
        <p:grpSpPr bwMode="auto">
          <a:xfrm>
            <a:off x="8164519" y="6616700"/>
            <a:ext cx="1688310" cy="241300"/>
            <a:chOff x="8164619" y="6615952"/>
            <a:chExt cx="1688034" cy="242048"/>
          </a:xfrm>
        </p:grpSpPr>
        <p:grpSp>
          <p:nvGrpSpPr>
            <p:cNvPr id="16" name="Group 2"/>
            <p:cNvGrpSpPr>
              <a:grpSpLocks/>
            </p:cNvGrpSpPr>
            <p:nvPr/>
          </p:nvGrpSpPr>
          <p:grpSpPr bwMode="auto">
            <a:xfrm>
              <a:off x="8164619" y="6615952"/>
              <a:ext cx="1688034" cy="242048"/>
              <a:chOff x="8164619" y="6615952"/>
              <a:chExt cx="1688034" cy="242048"/>
            </a:xfrm>
          </p:grpSpPr>
          <p:sp>
            <p:nvSpPr>
              <p:cNvPr id="18" name="Rectangle 17"/>
              <p:cNvSpPr/>
              <p:nvPr/>
            </p:nvSpPr>
            <p:spPr>
              <a:xfrm>
                <a:off x="8164619" y="6615952"/>
                <a:ext cx="241261" cy="242048"/>
              </a:xfrm>
              <a:prstGeom prst="rect">
                <a:avLst/>
              </a:prstGeom>
              <a:solidFill>
                <a:srgbClr val="DA202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19" name="Rectangle 18"/>
              <p:cNvSpPr/>
              <p:nvPr/>
            </p:nvSpPr>
            <p:spPr>
              <a:xfrm>
                <a:off x="8405880" y="6615952"/>
                <a:ext cx="242847" cy="242048"/>
              </a:xfrm>
              <a:prstGeom prst="rect">
                <a:avLst/>
              </a:prstGeom>
              <a:solidFill>
                <a:srgbClr val="009CD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20" name="Rectangle 19"/>
              <p:cNvSpPr/>
              <p:nvPr/>
            </p:nvSpPr>
            <p:spPr>
              <a:xfrm>
                <a:off x="8648727" y="6615952"/>
                <a:ext cx="241261" cy="242048"/>
              </a:xfrm>
              <a:prstGeom prst="rect">
                <a:avLst/>
              </a:prstGeom>
              <a:solidFill>
                <a:srgbClr val="EF821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21" name="Rectangle 20"/>
              <p:cNvSpPr/>
              <p:nvPr/>
            </p:nvSpPr>
            <p:spPr>
              <a:xfrm>
                <a:off x="8889988" y="6615952"/>
                <a:ext cx="242848" cy="242048"/>
              </a:xfrm>
              <a:prstGeom prst="rect">
                <a:avLst/>
              </a:prstGeom>
              <a:solidFill>
                <a:srgbClr val="5082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22" name="Rectangle 21"/>
              <p:cNvSpPr/>
              <p:nvPr/>
            </p:nvSpPr>
            <p:spPr>
              <a:xfrm>
                <a:off x="9132836" y="6615952"/>
                <a:ext cx="241261" cy="242048"/>
              </a:xfrm>
              <a:prstGeom prst="rect">
                <a:avLst/>
              </a:prstGeom>
              <a:solidFill>
                <a:srgbClr val="82CBD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23" name="Rectangle 22"/>
              <p:cNvSpPr/>
              <p:nvPr/>
            </p:nvSpPr>
            <p:spPr>
              <a:xfrm>
                <a:off x="9611392" y="6615952"/>
                <a:ext cx="241261" cy="24204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grpSp>
        <p:sp>
          <p:nvSpPr>
            <p:cNvPr id="17" name="Rectangle 16"/>
            <p:cNvSpPr/>
            <p:nvPr/>
          </p:nvSpPr>
          <p:spPr>
            <a:xfrm>
              <a:off x="9368541" y="6615952"/>
              <a:ext cx="242848" cy="242048"/>
            </a:xfrm>
            <a:prstGeom prst="rect">
              <a:avLst/>
            </a:prstGeom>
            <a:solidFill>
              <a:srgbClr val="EEC21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grpSp>
      <p:sp>
        <p:nvSpPr>
          <p:cNvPr id="24" name="Slide Number Placeholder 11"/>
          <p:cNvSpPr>
            <a:spLocks noGrp="1"/>
          </p:cNvSpPr>
          <p:nvPr>
            <p:ph type="sldNum" sz="quarter" idx="24"/>
          </p:nvPr>
        </p:nvSpPr>
        <p:spPr>
          <a:xfrm>
            <a:off x="8729663" y="6548438"/>
            <a:ext cx="544512" cy="365125"/>
          </a:xfrm>
          <a:prstGeom prst="rect">
            <a:avLst/>
          </a:prstGeom>
        </p:spPr>
        <p:txBody>
          <a:bodyPr vert="horz" lIns="91440" tIns="45720" rIns="91440" bIns="45720" rtlCol="0" anchor="ctr"/>
          <a:lstStyle>
            <a:lvl1pPr algn="ctr" fontAlgn="auto">
              <a:spcBef>
                <a:spcPts val="0"/>
              </a:spcBef>
              <a:spcAft>
                <a:spcPts val="0"/>
              </a:spcAft>
              <a:defRPr sz="1100" b="1">
                <a:solidFill>
                  <a:schemeClr val="bg1"/>
                </a:solidFill>
                <a:latin typeface="Arial"/>
                <a:cs typeface="+mn-cs"/>
              </a:defRPr>
            </a:lvl1pPr>
          </a:lstStyle>
          <a:p>
            <a:pPr>
              <a:defRPr/>
            </a:pPr>
            <a:fld id="{07AE5A85-834C-45C6-B70E-D6BB045069BC}" type="slidenum">
              <a:rPr lang="en-US"/>
              <a:pPr>
                <a:defRPr/>
              </a:pPr>
              <a:t>‹#›</a:t>
            </a:fld>
            <a:endParaRPr lang="en-US" dirty="0"/>
          </a:p>
        </p:txBody>
      </p:sp>
    </p:spTree>
    <p:extLst>
      <p:ext uri="{BB962C8B-B14F-4D97-AF65-F5344CB8AC3E}">
        <p14:creationId xmlns:p14="http://schemas.microsoft.com/office/powerpoint/2010/main" val="369946527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line title with text">
    <p:spTree>
      <p:nvGrpSpPr>
        <p:cNvPr id="1" name=""/>
        <p:cNvGrpSpPr/>
        <p:nvPr/>
      </p:nvGrpSpPr>
      <p:grpSpPr>
        <a:xfrm>
          <a:off x="0" y="0"/>
          <a:ext cx="0" cy="0"/>
          <a:chOff x="0" y="0"/>
          <a:chExt cx="0" cy="0"/>
        </a:xfrm>
      </p:grpSpPr>
      <p:sp>
        <p:nvSpPr>
          <p:cNvPr id="51" name="Text Placeholder 16"/>
          <p:cNvSpPr>
            <a:spLocks noGrp="1"/>
          </p:cNvSpPr>
          <p:nvPr>
            <p:ph type="body" sz="quarter" idx="14"/>
          </p:nvPr>
        </p:nvSpPr>
        <p:spPr>
          <a:xfrm>
            <a:off x="-35170" y="201259"/>
            <a:ext cx="6681556" cy="523220"/>
          </a:xfrm>
          <a:prstGeom prst="rect">
            <a:avLst/>
          </a:prstGeom>
          <a:solidFill>
            <a:srgbClr val="009CDA"/>
          </a:solidFill>
        </p:spPr>
        <p:txBody>
          <a:bodyPr wrap="none" lIns="648000">
            <a:spAutoFit/>
          </a:bodyPr>
          <a:lstStyle>
            <a:lvl1pPr marL="0" indent="0">
              <a:buNone/>
              <a:defRPr sz="2800" b="1" cap="all" baseline="0">
                <a:solidFill>
                  <a:schemeClr val="bg1"/>
                </a:solidFill>
                <a:latin typeface="Arial Black" panose="020B0A04020102020204" pitchFamily="34" charset="0"/>
                <a:cs typeface="Arial" panose="020B0604020202020204" pitchFamily="34" charset="0"/>
              </a:defRPr>
            </a:lvl1pPr>
          </a:lstStyle>
          <a:p>
            <a:pPr lvl="0"/>
            <a:r>
              <a:rPr lang="en-US" smtClean="0"/>
              <a:t>Click to edit Master text styles</a:t>
            </a:r>
          </a:p>
        </p:txBody>
      </p:sp>
      <p:sp>
        <p:nvSpPr>
          <p:cNvPr id="52" name="Text Placeholder 16"/>
          <p:cNvSpPr>
            <a:spLocks noGrp="1"/>
          </p:cNvSpPr>
          <p:nvPr>
            <p:ph type="body" sz="quarter" idx="15"/>
          </p:nvPr>
        </p:nvSpPr>
        <p:spPr>
          <a:xfrm>
            <a:off x="-35170" y="726564"/>
            <a:ext cx="6681556" cy="523220"/>
          </a:xfrm>
          <a:prstGeom prst="rect">
            <a:avLst/>
          </a:prstGeom>
          <a:solidFill>
            <a:srgbClr val="009CDA"/>
          </a:solidFill>
        </p:spPr>
        <p:txBody>
          <a:bodyPr wrap="none" lIns="648000">
            <a:spAutoFit/>
          </a:bodyPr>
          <a:lstStyle>
            <a:lvl1pPr marL="0" indent="0">
              <a:buNone/>
              <a:defRPr sz="2800" b="1" cap="all" baseline="0">
                <a:solidFill>
                  <a:schemeClr val="bg1"/>
                </a:solidFill>
                <a:latin typeface="Arial Black" panose="020B0A04020102020204" pitchFamily="34" charset="0"/>
                <a:cs typeface="Arial" panose="020B0604020202020204" pitchFamily="34" charset="0"/>
              </a:defRPr>
            </a:lvl1pPr>
          </a:lstStyle>
          <a:p>
            <a:pPr lvl="0"/>
            <a:r>
              <a:rPr lang="en-US" smtClean="0"/>
              <a:t>Click to edit Master text styles</a:t>
            </a:r>
          </a:p>
        </p:txBody>
      </p:sp>
      <p:sp>
        <p:nvSpPr>
          <p:cNvPr id="53" name="Text Placeholder 7"/>
          <p:cNvSpPr>
            <a:spLocks noGrp="1"/>
          </p:cNvSpPr>
          <p:nvPr>
            <p:ph type="body" sz="quarter" idx="12"/>
          </p:nvPr>
        </p:nvSpPr>
        <p:spPr>
          <a:xfrm>
            <a:off x="529383" y="1509888"/>
            <a:ext cx="8275524" cy="5084587"/>
          </a:xfrm>
          <a:prstGeom prst="rect">
            <a:avLst/>
          </a:prstGeom>
        </p:spPr>
        <p:txBody>
          <a:bodyPr vert="horz"/>
          <a:lstStyle>
            <a:lvl1pPr marL="171450" indent="-171450">
              <a:lnSpc>
                <a:spcPct val="100000"/>
              </a:lnSpc>
              <a:spcBef>
                <a:spcPts val="0"/>
              </a:spcBef>
              <a:spcAft>
                <a:spcPts val="1600"/>
              </a:spcAft>
              <a:buClr>
                <a:srgbClr val="E32119"/>
              </a:buClr>
              <a:buFont typeface="Wingdings" panose="05000000000000000000" pitchFamily="2" charset="2"/>
              <a:buChar char="§"/>
              <a:defRPr sz="1600" b="0" baseline="0">
                <a:solidFill>
                  <a:schemeClr val="tx1"/>
                </a:solidFill>
                <a:latin typeface="Arial"/>
              </a:defRPr>
            </a:lvl1pPr>
            <a:lvl2pPr marL="457200" indent="0">
              <a:lnSpc>
                <a:spcPct val="100000"/>
              </a:lnSpc>
              <a:spcBef>
                <a:spcPts val="0"/>
              </a:spcBef>
              <a:spcAft>
                <a:spcPts val="1600"/>
              </a:spcAft>
              <a:buClr>
                <a:srgbClr val="E32119"/>
              </a:buClr>
              <a:buFont typeface="Wingdings" panose="05000000000000000000" pitchFamily="2" charset="2"/>
              <a:buNone/>
              <a:defRPr sz="1600" b="0">
                <a:latin typeface="Arial"/>
              </a:defRPr>
            </a:lvl2pPr>
            <a:lvl3pPr marL="914400" indent="0">
              <a:lnSpc>
                <a:spcPct val="100000"/>
              </a:lnSpc>
              <a:spcBef>
                <a:spcPts val="0"/>
              </a:spcBef>
              <a:spcAft>
                <a:spcPts val="1600"/>
              </a:spcAft>
              <a:buClr>
                <a:srgbClr val="E32119"/>
              </a:buClr>
              <a:buFont typeface="Wingdings" panose="05000000000000000000" pitchFamily="2" charset="2"/>
              <a:buNone/>
              <a:defRPr sz="1600" b="0">
                <a:solidFill>
                  <a:schemeClr val="tx1"/>
                </a:solidFill>
                <a:latin typeface="Arial"/>
              </a:defRPr>
            </a:lvl3pPr>
            <a:lvl4pPr>
              <a:defRPr sz="1600"/>
            </a:lvl4pPr>
            <a:lvl5pPr>
              <a:defRPr sz="1600"/>
            </a:lvl5pPr>
          </a:lstStyle>
          <a:p>
            <a:pPr lvl="0"/>
            <a:r>
              <a:rPr lang="en-US" dirty="0" smtClean="0"/>
              <a:t>Click to edit Master text styles</a:t>
            </a:r>
          </a:p>
          <a:p>
            <a:pPr lvl="1"/>
            <a:r>
              <a:rPr lang="en-US" dirty="0" smtClean="0"/>
              <a:t>- Second level</a:t>
            </a:r>
          </a:p>
          <a:p>
            <a:pPr lvl="2"/>
            <a:r>
              <a:rPr lang="en-US" dirty="0" smtClean="0"/>
              <a:t>- Third level</a:t>
            </a:r>
          </a:p>
        </p:txBody>
      </p:sp>
      <p:grpSp>
        <p:nvGrpSpPr>
          <p:cNvPr id="15" name="Group 1"/>
          <p:cNvGrpSpPr>
            <a:grpSpLocks/>
          </p:cNvGrpSpPr>
          <p:nvPr userDrawn="1"/>
        </p:nvGrpSpPr>
        <p:grpSpPr bwMode="auto">
          <a:xfrm>
            <a:off x="8164519" y="6616700"/>
            <a:ext cx="1688310" cy="241300"/>
            <a:chOff x="8164619" y="6615952"/>
            <a:chExt cx="1688034" cy="242048"/>
          </a:xfrm>
        </p:grpSpPr>
        <p:grpSp>
          <p:nvGrpSpPr>
            <p:cNvPr id="16" name="Group 2"/>
            <p:cNvGrpSpPr>
              <a:grpSpLocks/>
            </p:cNvGrpSpPr>
            <p:nvPr/>
          </p:nvGrpSpPr>
          <p:grpSpPr bwMode="auto">
            <a:xfrm>
              <a:off x="8164619" y="6615952"/>
              <a:ext cx="1688034" cy="242048"/>
              <a:chOff x="8164619" y="6615952"/>
              <a:chExt cx="1688034" cy="242048"/>
            </a:xfrm>
          </p:grpSpPr>
          <p:sp>
            <p:nvSpPr>
              <p:cNvPr id="18" name="Rectangle 17"/>
              <p:cNvSpPr/>
              <p:nvPr/>
            </p:nvSpPr>
            <p:spPr>
              <a:xfrm>
                <a:off x="8164619" y="6615952"/>
                <a:ext cx="241261" cy="242048"/>
              </a:xfrm>
              <a:prstGeom prst="rect">
                <a:avLst/>
              </a:prstGeom>
              <a:solidFill>
                <a:srgbClr val="DA202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19" name="Rectangle 18"/>
              <p:cNvSpPr/>
              <p:nvPr/>
            </p:nvSpPr>
            <p:spPr>
              <a:xfrm>
                <a:off x="8405880" y="6615952"/>
                <a:ext cx="242847" cy="242048"/>
              </a:xfrm>
              <a:prstGeom prst="rect">
                <a:avLst/>
              </a:prstGeom>
              <a:solidFill>
                <a:srgbClr val="009CD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20" name="Rectangle 19"/>
              <p:cNvSpPr/>
              <p:nvPr/>
            </p:nvSpPr>
            <p:spPr>
              <a:xfrm>
                <a:off x="8648727" y="6615952"/>
                <a:ext cx="241261" cy="242048"/>
              </a:xfrm>
              <a:prstGeom prst="rect">
                <a:avLst/>
              </a:prstGeom>
              <a:solidFill>
                <a:srgbClr val="EF821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21" name="Rectangle 20"/>
              <p:cNvSpPr/>
              <p:nvPr/>
            </p:nvSpPr>
            <p:spPr>
              <a:xfrm>
                <a:off x="8889988" y="6615952"/>
                <a:ext cx="242848" cy="242048"/>
              </a:xfrm>
              <a:prstGeom prst="rect">
                <a:avLst/>
              </a:prstGeom>
              <a:solidFill>
                <a:srgbClr val="5082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22" name="Rectangle 21"/>
              <p:cNvSpPr/>
              <p:nvPr/>
            </p:nvSpPr>
            <p:spPr>
              <a:xfrm>
                <a:off x="9132836" y="6615952"/>
                <a:ext cx="241261" cy="242048"/>
              </a:xfrm>
              <a:prstGeom prst="rect">
                <a:avLst/>
              </a:prstGeom>
              <a:solidFill>
                <a:srgbClr val="82CBD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23" name="Rectangle 22"/>
              <p:cNvSpPr/>
              <p:nvPr/>
            </p:nvSpPr>
            <p:spPr>
              <a:xfrm>
                <a:off x="9611392" y="6615952"/>
                <a:ext cx="241261" cy="24204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grpSp>
        <p:sp>
          <p:nvSpPr>
            <p:cNvPr id="17" name="Rectangle 16"/>
            <p:cNvSpPr/>
            <p:nvPr/>
          </p:nvSpPr>
          <p:spPr>
            <a:xfrm>
              <a:off x="9368541" y="6615952"/>
              <a:ext cx="242848" cy="242048"/>
            </a:xfrm>
            <a:prstGeom prst="rect">
              <a:avLst/>
            </a:prstGeom>
            <a:solidFill>
              <a:srgbClr val="EEC21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grpSp>
      <p:sp>
        <p:nvSpPr>
          <p:cNvPr id="24" name="Slide Number Placeholder 11"/>
          <p:cNvSpPr>
            <a:spLocks noGrp="1"/>
          </p:cNvSpPr>
          <p:nvPr>
            <p:ph type="sldNum" sz="quarter" idx="24"/>
          </p:nvPr>
        </p:nvSpPr>
        <p:spPr>
          <a:xfrm>
            <a:off x="8729663" y="6548438"/>
            <a:ext cx="544512" cy="365125"/>
          </a:xfrm>
          <a:prstGeom prst="rect">
            <a:avLst/>
          </a:prstGeom>
        </p:spPr>
        <p:txBody>
          <a:bodyPr vert="horz" lIns="91440" tIns="45720" rIns="91440" bIns="45720" rtlCol="0" anchor="ctr"/>
          <a:lstStyle>
            <a:lvl1pPr algn="ctr" fontAlgn="auto">
              <a:spcBef>
                <a:spcPts val="0"/>
              </a:spcBef>
              <a:spcAft>
                <a:spcPts val="0"/>
              </a:spcAft>
              <a:defRPr sz="1100" b="1">
                <a:solidFill>
                  <a:schemeClr val="bg1"/>
                </a:solidFill>
                <a:latin typeface="Arial"/>
                <a:cs typeface="+mn-cs"/>
              </a:defRPr>
            </a:lvl1pPr>
          </a:lstStyle>
          <a:p>
            <a:pPr>
              <a:defRPr/>
            </a:pPr>
            <a:fld id="{07AE5A85-834C-45C6-B70E-D6BB045069BC}" type="slidenum">
              <a:rPr lang="en-US"/>
              <a:pPr>
                <a:defRPr/>
              </a:pPr>
              <a:t>‹#›</a:t>
            </a:fld>
            <a:endParaRPr lang="en-US" dirty="0"/>
          </a:p>
        </p:txBody>
      </p:sp>
    </p:spTree>
    <p:extLst>
      <p:ext uri="{BB962C8B-B14F-4D97-AF65-F5344CB8AC3E}">
        <p14:creationId xmlns:p14="http://schemas.microsoft.com/office/powerpoint/2010/main" val="322230966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xt &amp; Chart slide">
    <p:spTree>
      <p:nvGrpSpPr>
        <p:cNvPr id="1" name=""/>
        <p:cNvGrpSpPr/>
        <p:nvPr/>
      </p:nvGrpSpPr>
      <p:grpSpPr>
        <a:xfrm>
          <a:off x="0" y="0"/>
          <a:ext cx="0" cy="0"/>
          <a:chOff x="0" y="0"/>
          <a:chExt cx="0" cy="0"/>
        </a:xfrm>
      </p:grpSpPr>
      <p:sp>
        <p:nvSpPr>
          <p:cNvPr id="17" name="Chart Placeholder 5"/>
          <p:cNvSpPr>
            <a:spLocks noGrp="1"/>
          </p:cNvSpPr>
          <p:nvPr>
            <p:ph type="chart" sz="quarter" idx="13"/>
          </p:nvPr>
        </p:nvSpPr>
        <p:spPr>
          <a:xfrm>
            <a:off x="4827551" y="1509888"/>
            <a:ext cx="3942187" cy="5106064"/>
          </a:xfrm>
          <a:prstGeom prst="rect">
            <a:avLst/>
          </a:prstGeom>
        </p:spPr>
        <p:txBody>
          <a:bodyPr/>
          <a:lstStyle>
            <a:lvl1pPr marL="0" indent="0">
              <a:buNone/>
              <a:defRPr sz="2400">
                <a:latin typeface="Arial" panose="020B0604020202020204" pitchFamily="34" charset="0"/>
                <a:cs typeface="Arial" panose="020B0604020202020204" pitchFamily="34" charset="0"/>
              </a:defRPr>
            </a:lvl1pPr>
          </a:lstStyle>
          <a:p>
            <a:pPr lvl="0"/>
            <a:r>
              <a:rPr lang="en-US" noProof="0" dirty="0" smtClean="0"/>
              <a:t>Click icon to add chart</a:t>
            </a:r>
            <a:endParaRPr lang="en-GB" noProof="0" dirty="0"/>
          </a:p>
        </p:txBody>
      </p:sp>
      <p:sp>
        <p:nvSpPr>
          <p:cNvPr id="29" name="Text Placeholder 16"/>
          <p:cNvSpPr>
            <a:spLocks noGrp="1"/>
          </p:cNvSpPr>
          <p:nvPr>
            <p:ph type="body" sz="quarter" idx="14"/>
          </p:nvPr>
        </p:nvSpPr>
        <p:spPr>
          <a:xfrm>
            <a:off x="-35170" y="201259"/>
            <a:ext cx="6681556" cy="523220"/>
          </a:xfrm>
          <a:prstGeom prst="rect">
            <a:avLst/>
          </a:prstGeom>
          <a:solidFill>
            <a:srgbClr val="009CDA"/>
          </a:solidFill>
        </p:spPr>
        <p:txBody>
          <a:bodyPr wrap="none" lIns="648000">
            <a:spAutoFit/>
          </a:bodyPr>
          <a:lstStyle>
            <a:lvl1pPr marL="0" indent="0">
              <a:buNone/>
              <a:defRPr sz="2800" b="1" cap="all" baseline="0">
                <a:solidFill>
                  <a:schemeClr val="bg1"/>
                </a:solidFill>
                <a:latin typeface="Arial Black" panose="020B0A04020102020204" pitchFamily="34" charset="0"/>
                <a:cs typeface="Arial" panose="020B0604020202020204" pitchFamily="34" charset="0"/>
              </a:defRPr>
            </a:lvl1pPr>
          </a:lstStyle>
          <a:p>
            <a:pPr lvl="0"/>
            <a:r>
              <a:rPr lang="en-US" smtClean="0"/>
              <a:t>Click to edit Master text styles</a:t>
            </a:r>
          </a:p>
        </p:txBody>
      </p:sp>
      <p:sp>
        <p:nvSpPr>
          <p:cNvPr id="30" name="Text Placeholder 7"/>
          <p:cNvSpPr>
            <a:spLocks noGrp="1"/>
          </p:cNvSpPr>
          <p:nvPr>
            <p:ph type="body" sz="quarter" idx="12"/>
          </p:nvPr>
        </p:nvSpPr>
        <p:spPr>
          <a:xfrm>
            <a:off x="529383" y="1509888"/>
            <a:ext cx="4196822" cy="5084587"/>
          </a:xfrm>
          <a:prstGeom prst="rect">
            <a:avLst/>
          </a:prstGeom>
        </p:spPr>
        <p:txBody>
          <a:bodyPr vert="horz"/>
          <a:lstStyle>
            <a:lvl1pPr marL="171450" indent="-171450">
              <a:lnSpc>
                <a:spcPct val="100000"/>
              </a:lnSpc>
              <a:spcBef>
                <a:spcPts val="0"/>
              </a:spcBef>
              <a:spcAft>
                <a:spcPts val="1600"/>
              </a:spcAft>
              <a:buClr>
                <a:srgbClr val="E32119"/>
              </a:buClr>
              <a:buFont typeface="Wingdings" panose="05000000000000000000" pitchFamily="2" charset="2"/>
              <a:buChar char="§"/>
              <a:defRPr sz="1600" b="0" baseline="0">
                <a:solidFill>
                  <a:schemeClr val="tx1"/>
                </a:solidFill>
                <a:latin typeface="Arial"/>
              </a:defRPr>
            </a:lvl1pPr>
            <a:lvl2pPr marL="628650" indent="-171450">
              <a:lnSpc>
                <a:spcPct val="100000"/>
              </a:lnSpc>
              <a:spcBef>
                <a:spcPts val="0"/>
              </a:spcBef>
              <a:spcAft>
                <a:spcPts val="1600"/>
              </a:spcAft>
              <a:buClr>
                <a:srgbClr val="E32119"/>
              </a:buClr>
              <a:buFont typeface="Wingdings" panose="05000000000000000000" pitchFamily="2" charset="2"/>
              <a:buChar char="§"/>
              <a:defRPr sz="1600" b="0">
                <a:latin typeface="Arial"/>
              </a:defRPr>
            </a:lvl2pPr>
            <a:lvl3pPr marL="1200150" indent="-285750">
              <a:lnSpc>
                <a:spcPct val="100000"/>
              </a:lnSpc>
              <a:spcBef>
                <a:spcPts val="0"/>
              </a:spcBef>
              <a:spcAft>
                <a:spcPts val="1600"/>
              </a:spcAft>
              <a:buClr>
                <a:srgbClr val="E32119"/>
              </a:buClr>
              <a:buFont typeface="Wingdings" panose="05000000000000000000" pitchFamily="2" charset="2"/>
              <a:buChar char="§"/>
              <a:defRPr sz="1600" b="0">
                <a:solidFill>
                  <a:schemeClr val="tx1"/>
                </a:solidFill>
                <a:latin typeface="Arial"/>
              </a:defRPr>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p:txBody>
      </p:sp>
      <p:grpSp>
        <p:nvGrpSpPr>
          <p:cNvPr id="15" name="Group 1"/>
          <p:cNvGrpSpPr>
            <a:grpSpLocks/>
          </p:cNvGrpSpPr>
          <p:nvPr userDrawn="1"/>
        </p:nvGrpSpPr>
        <p:grpSpPr bwMode="auto">
          <a:xfrm>
            <a:off x="8164519" y="6616700"/>
            <a:ext cx="1688310" cy="241300"/>
            <a:chOff x="8164619" y="6615952"/>
            <a:chExt cx="1688034" cy="242048"/>
          </a:xfrm>
        </p:grpSpPr>
        <p:grpSp>
          <p:nvGrpSpPr>
            <p:cNvPr id="16" name="Group 2"/>
            <p:cNvGrpSpPr>
              <a:grpSpLocks/>
            </p:cNvGrpSpPr>
            <p:nvPr/>
          </p:nvGrpSpPr>
          <p:grpSpPr bwMode="auto">
            <a:xfrm>
              <a:off x="8164619" y="6615952"/>
              <a:ext cx="1688034" cy="242048"/>
              <a:chOff x="8164619" y="6615952"/>
              <a:chExt cx="1688034" cy="242048"/>
            </a:xfrm>
          </p:grpSpPr>
          <p:sp>
            <p:nvSpPr>
              <p:cNvPr id="19" name="Rectangle 18"/>
              <p:cNvSpPr/>
              <p:nvPr/>
            </p:nvSpPr>
            <p:spPr>
              <a:xfrm>
                <a:off x="8164619" y="6615952"/>
                <a:ext cx="241261" cy="242048"/>
              </a:xfrm>
              <a:prstGeom prst="rect">
                <a:avLst/>
              </a:prstGeom>
              <a:solidFill>
                <a:srgbClr val="DA202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20" name="Rectangle 19"/>
              <p:cNvSpPr/>
              <p:nvPr/>
            </p:nvSpPr>
            <p:spPr>
              <a:xfrm>
                <a:off x="8405880" y="6615952"/>
                <a:ext cx="242847" cy="242048"/>
              </a:xfrm>
              <a:prstGeom prst="rect">
                <a:avLst/>
              </a:prstGeom>
              <a:solidFill>
                <a:srgbClr val="009CD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21" name="Rectangle 20"/>
              <p:cNvSpPr/>
              <p:nvPr/>
            </p:nvSpPr>
            <p:spPr>
              <a:xfrm>
                <a:off x="8648727" y="6615952"/>
                <a:ext cx="241261" cy="242048"/>
              </a:xfrm>
              <a:prstGeom prst="rect">
                <a:avLst/>
              </a:prstGeom>
              <a:solidFill>
                <a:srgbClr val="EF821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22" name="Rectangle 21"/>
              <p:cNvSpPr/>
              <p:nvPr/>
            </p:nvSpPr>
            <p:spPr>
              <a:xfrm>
                <a:off x="8889988" y="6615952"/>
                <a:ext cx="242848" cy="242048"/>
              </a:xfrm>
              <a:prstGeom prst="rect">
                <a:avLst/>
              </a:prstGeom>
              <a:solidFill>
                <a:srgbClr val="5082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23" name="Rectangle 22"/>
              <p:cNvSpPr/>
              <p:nvPr/>
            </p:nvSpPr>
            <p:spPr>
              <a:xfrm>
                <a:off x="9132836" y="6615952"/>
                <a:ext cx="241261" cy="242048"/>
              </a:xfrm>
              <a:prstGeom prst="rect">
                <a:avLst/>
              </a:prstGeom>
              <a:solidFill>
                <a:srgbClr val="82CBD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24" name="Rectangle 23"/>
              <p:cNvSpPr/>
              <p:nvPr/>
            </p:nvSpPr>
            <p:spPr>
              <a:xfrm>
                <a:off x="9611392" y="6615952"/>
                <a:ext cx="241261" cy="24204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grpSp>
        <p:sp>
          <p:nvSpPr>
            <p:cNvPr id="18" name="Rectangle 17"/>
            <p:cNvSpPr/>
            <p:nvPr/>
          </p:nvSpPr>
          <p:spPr>
            <a:xfrm>
              <a:off x="9368541" y="6615952"/>
              <a:ext cx="242848" cy="242048"/>
            </a:xfrm>
            <a:prstGeom prst="rect">
              <a:avLst/>
            </a:prstGeom>
            <a:solidFill>
              <a:srgbClr val="EEC21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grpSp>
      <p:sp>
        <p:nvSpPr>
          <p:cNvPr id="25" name="Slide Number Placeholder 11"/>
          <p:cNvSpPr>
            <a:spLocks noGrp="1"/>
          </p:cNvSpPr>
          <p:nvPr>
            <p:ph type="sldNum" sz="quarter" idx="24"/>
          </p:nvPr>
        </p:nvSpPr>
        <p:spPr>
          <a:xfrm>
            <a:off x="8729663" y="6548438"/>
            <a:ext cx="544512" cy="365125"/>
          </a:xfrm>
          <a:prstGeom prst="rect">
            <a:avLst/>
          </a:prstGeom>
        </p:spPr>
        <p:txBody>
          <a:bodyPr vert="horz" lIns="91440" tIns="45720" rIns="91440" bIns="45720" rtlCol="0" anchor="ctr"/>
          <a:lstStyle>
            <a:lvl1pPr algn="ctr" fontAlgn="auto">
              <a:spcBef>
                <a:spcPts val="0"/>
              </a:spcBef>
              <a:spcAft>
                <a:spcPts val="0"/>
              </a:spcAft>
              <a:defRPr sz="1100" b="1">
                <a:solidFill>
                  <a:schemeClr val="bg1"/>
                </a:solidFill>
                <a:latin typeface="Arial"/>
                <a:cs typeface="+mn-cs"/>
              </a:defRPr>
            </a:lvl1pPr>
          </a:lstStyle>
          <a:p>
            <a:pPr>
              <a:defRPr/>
            </a:pPr>
            <a:fld id="{07AE5A85-834C-45C6-B70E-D6BB045069BC}" type="slidenum">
              <a:rPr lang="en-US"/>
              <a:pPr>
                <a:defRPr/>
              </a:pPr>
              <a:t>‹#›</a:t>
            </a:fld>
            <a:endParaRPr lang="en-US" dirty="0"/>
          </a:p>
        </p:txBody>
      </p:sp>
    </p:spTree>
    <p:extLst>
      <p:ext uri="{BB962C8B-B14F-4D97-AF65-F5344CB8AC3E}">
        <p14:creationId xmlns:p14="http://schemas.microsoft.com/office/powerpoint/2010/main" val="378573958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 &amp; table slide">
    <p:spTree>
      <p:nvGrpSpPr>
        <p:cNvPr id="1" name=""/>
        <p:cNvGrpSpPr/>
        <p:nvPr/>
      </p:nvGrpSpPr>
      <p:grpSpPr>
        <a:xfrm>
          <a:off x="0" y="0"/>
          <a:ext cx="0" cy="0"/>
          <a:chOff x="0" y="0"/>
          <a:chExt cx="0" cy="0"/>
        </a:xfrm>
      </p:grpSpPr>
      <p:sp>
        <p:nvSpPr>
          <p:cNvPr id="33" name="Text Placeholder 16"/>
          <p:cNvSpPr>
            <a:spLocks noGrp="1"/>
          </p:cNvSpPr>
          <p:nvPr>
            <p:ph type="body" sz="quarter" idx="14"/>
          </p:nvPr>
        </p:nvSpPr>
        <p:spPr>
          <a:xfrm>
            <a:off x="-35169" y="201259"/>
            <a:ext cx="6681556" cy="523220"/>
          </a:xfrm>
          <a:prstGeom prst="rect">
            <a:avLst/>
          </a:prstGeom>
          <a:solidFill>
            <a:srgbClr val="009CDA"/>
          </a:solidFill>
        </p:spPr>
        <p:txBody>
          <a:bodyPr wrap="none" lIns="648000">
            <a:spAutoFit/>
          </a:bodyPr>
          <a:lstStyle>
            <a:lvl1pPr marL="0" indent="0">
              <a:buNone/>
              <a:defRPr sz="2800" b="1" cap="all" baseline="0">
                <a:solidFill>
                  <a:schemeClr val="bg1"/>
                </a:solidFill>
                <a:latin typeface="Arial Black" panose="020B0A04020102020204" pitchFamily="34" charset="0"/>
                <a:cs typeface="Arial" panose="020B0604020202020204" pitchFamily="34" charset="0"/>
              </a:defRPr>
            </a:lvl1pPr>
          </a:lstStyle>
          <a:p>
            <a:pPr lvl="0"/>
            <a:r>
              <a:rPr lang="en-US" smtClean="0"/>
              <a:t>Click to edit Master text styles</a:t>
            </a:r>
          </a:p>
        </p:txBody>
      </p:sp>
      <p:sp>
        <p:nvSpPr>
          <p:cNvPr id="34" name="Table Placeholder 3"/>
          <p:cNvSpPr>
            <a:spLocks noGrp="1"/>
          </p:cNvSpPr>
          <p:nvPr>
            <p:ph type="tbl" sz="quarter" idx="15"/>
          </p:nvPr>
        </p:nvSpPr>
        <p:spPr>
          <a:xfrm>
            <a:off x="4888022" y="1509887"/>
            <a:ext cx="3841750" cy="5106065"/>
          </a:xfrm>
          <a:prstGeom prst="rect">
            <a:avLst/>
          </a:prstGeom>
        </p:spPr>
        <p:txBody>
          <a:bodyPr/>
          <a:lstStyle>
            <a:lvl1pPr marL="0" indent="0">
              <a:buFontTx/>
              <a:buNone/>
              <a:defRPr sz="2400">
                <a:latin typeface="Arial" panose="020B0604020202020204" pitchFamily="34" charset="0"/>
                <a:cs typeface="Arial" panose="020B0604020202020204" pitchFamily="34" charset="0"/>
              </a:defRPr>
            </a:lvl1pPr>
          </a:lstStyle>
          <a:p>
            <a:pPr lvl="0"/>
            <a:r>
              <a:rPr lang="en-US" noProof="0" dirty="0" smtClean="0"/>
              <a:t>Click icon to add table</a:t>
            </a:r>
            <a:endParaRPr lang="en-GB" noProof="0" dirty="0"/>
          </a:p>
        </p:txBody>
      </p:sp>
      <p:sp>
        <p:nvSpPr>
          <p:cNvPr id="35" name="Text Placeholder 7"/>
          <p:cNvSpPr>
            <a:spLocks noGrp="1"/>
          </p:cNvSpPr>
          <p:nvPr>
            <p:ph type="body" sz="quarter" idx="12"/>
          </p:nvPr>
        </p:nvSpPr>
        <p:spPr>
          <a:xfrm>
            <a:off x="529383" y="1509888"/>
            <a:ext cx="4196822" cy="5084587"/>
          </a:xfrm>
          <a:prstGeom prst="rect">
            <a:avLst/>
          </a:prstGeom>
        </p:spPr>
        <p:txBody>
          <a:bodyPr vert="horz"/>
          <a:lstStyle>
            <a:lvl1pPr marL="171450" indent="-171450">
              <a:lnSpc>
                <a:spcPct val="100000"/>
              </a:lnSpc>
              <a:spcBef>
                <a:spcPts val="0"/>
              </a:spcBef>
              <a:spcAft>
                <a:spcPts val="1600"/>
              </a:spcAft>
              <a:buClr>
                <a:srgbClr val="E32119"/>
              </a:buClr>
              <a:buFont typeface="Wingdings" panose="05000000000000000000" pitchFamily="2" charset="2"/>
              <a:buChar char="§"/>
              <a:defRPr sz="1600" b="0" baseline="0">
                <a:solidFill>
                  <a:schemeClr val="tx1"/>
                </a:solidFill>
                <a:latin typeface="Arial"/>
              </a:defRPr>
            </a:lvl1pPr>
            <a:lvl2pPr marL="628650" indent="-171450">
              <a:lnSpc>
                <a:spcPct val="100000"/>
              </a:lnSpc>
              <a:spcBef>
                <a:spcPts val="0"/>
              </a:spcBef>
              <a:spcAft>
                <a:spcPts val="1600"/>
              </a:spcAft>
              <a:buClr>
                <a:srgbClr val="E32119"/>
              </a:buClr>
              <a:buFont typeface="Wingdings" panose="05000000000000000000" pitchFamily="2" charset="2"/>
              <a:buChar char="§"/>
              <a:defRPr sz="1600" b="0">
                <a:latin typeface="Arial"/>
              </a:defRPr>
            </a:lvl2pPr>
            <a:lvl3pPr marL="1200150" indent="-285750">
              <a:lnSpc>
                <a:spcPct val="100000"/>
              </a:lnSpc>
              <a:spcBef>
                <a:spcPts val="0"/>
              </a:spcBef>
              <a:spcAft>
                <a:spcPts val="1600"/>
              </a:spcAft>
              <a:buClr>
                <a:srgbClr val="E32119"/>
              </a:buClr>
              <a:buFont typeface="Wingdings" panose="05000000000000000000" pitchFamily="2" charset="2"/>
              <a:buChar char="§"/>
              <a:defRPr sz="1600" b="0">
                <a:solidFill>
                  <a:schemeClr val="tx1"/>
                </a:solidFill>
                <a:latin typeface="Arial"/>
              </a:defRPr>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p:txBody>
      </p:sp>
      <p:grpSp>
        <p:nvGrpSpPr>
          <p:cNvPr id="15" name="Group 1"/>
          <p:cNvGrpSpPr>
            <a:grpSpLocks/>
          </p:cNvGrpSpPr>
          <p:nvPr userDrawn="1"/>
        </p:nvGrpSpPr>
        <p:grpSpPr bwMode="auto">
          <a:xfrm>
            <a:off x="8164519" y="6616700"/>
            <a:ext cx="1688310" cy="241300"/>
            <a:chOff x="8164619" y="6615952"/>
            <a:chExt cx="1688034" cy="242048"/>
          </a:xfrm>
        </p:grpSpPr>
        <p:grpSp>
          <p:nvGrpSpPr>
            <p:cNvPr id="16" name="Group 2"/>
            <p:cNvGrpSpPr>
              <a:grpSpLocks/>
            </p:cNvGrpSpPr>
            <p:nvPr/>
          </p:nvGrpSpPr>
          <p:grpSpPr bwMode="auto">
            <a:xfrm>
              <a:off x="8164619" y="6615952"/>
              <a:ext cx="1688034" cy="242048"/>
              <a:chOff x="8164619" y="6615952"/>
              <a:chExt cx="1688034" cy="242048"/>
            </a:xfrm>
          </p:grpSpPr>
          <p:sp>
            <p:nvSpPr>
              <p:cNvPr id="18" name="Rectangle 17"/>
              <p:cNvSpPr/>
              <p:nvPr/>
            </p:nvSpPr>
            <p:spPr>
              <a:xfrm>
                <a:off x="8164619" y="6615952"/>
                <a:ext cx="241261" cy="242048"/>
              </a:xfrm>
              <a:prstGeom prst="rect">
                <a:avLst/>
              </a:prstGeom>
              <a:solidFill>
                <a:srgbClr val="DA202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19" name="Rectangle 18"/>
              <p:cNvSpPr/>
              <p:nvPr/>
            </p:nvSpPr>
            <p:spPr>
              <a:xfrm>
                <a:off x="8405880" y="6615952"/>
                <a:ext cx="242847" cy="242048"/>
              </a:xfrm>
              <a:prstGeom prst="rect">
                <a:avLst/>
              </a:prstGeom>
              <a:solidFill>
                <a:srgbClr val="009CD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20" name="Rectangle 19"/>
              <p:cNvSpPr/>
              <p:nvPr/>
            </p:nvSpPr>
            <p:spPr>
              <a:xfrm>
                <a:off x="8648727" y="6615952"/>
                <a:ext cx="241261" cy="242048"/>
              </a:xfrm>
              <a:prstGeom prst="rect">
                <a:avLst/>
              </a:prstGeom>
              <a:solidFill>
                <a:srgbClr val="EF821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21" name="Rectangle 20"/>
              <p:cNvSpPr/>
              <p:nvPr/>
            </p:nvSpPr>
            <p:spPr>
              <a:xfrm>
                <a:off x="8889988" y="6615952"/>
                <a:ext cx="242848" cy="242048"/>
              </a:xfrm>
              <a:prstGeom prst="rect">
                <a:avLst/>
              </a:prstGeom>
              <a:solidFill>
                <a:srgbClr val="5082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22" name="Rectangle 21"/>
              <p:cNvSpPr/>
              <p:nvPr/>
            </p:nvSpPr>
            <p:spPr>
              <a:xfrm>
                <a:off x="9132836" y="6615952"/>
                <a:ext cx="241261" cy="242048"/>
              </a:xfrm>
              <a:prstGeom prst="rect">
                <a:avLst/>
              </a:prstGeom>
              <a:solidFill>
                <a:srgbClr val="82CBD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23" name="Rectangle 22"/>
              <p:cNvSpPr/>
              <p:nvPr/>
            </p:nvSpPr>
            <p:spPr>
              <a:xfrm>
                <a:off x="9611392" y="6615952"/>
                <a:ext cx="241261" cy="24204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grpSp>
        <p:sp>
          <p:nvSpPr>
            <p:cNvPr id="17" name="Rectangle 16"/>
            <p:cNvSpPr/>
            <p:nvPr/>
          </p:nvSpPr>
          <p:spPr>
            <a:xfrm>
              <a:off x="9368541" y="6615952"/>
              <a:ext cx="242848" cy="242048"/>
            </a:xfrm>
            <a:prstGeom prst="rect">
              <a:avLst/>
            </a:prstGeom>
            <a:solidFill>
              <a:srgbClr val="EEC21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grpSp>
      <p:sp>
        <p:nvSpPr>
          <p:cNvPr id="24" name="Slide Number Placeholder 11"/>
          <p:cNvSpPr>
            <a:spLocks noGrp="1"/>
          </p:cNvSpPr>
          <p:nvPr>
            <p:ph type="sldNum" sz="quarter" idx="24"/>
          </p:nvPr>
        </p:nvSpPr>
        <p:spPr>
          <a:xfrm>
            <a:off x="8729663" y="6548438"/>
            <a:ext cx="544512" cy="365125"/>
          </a:xfrm>
          <a:prstGeom prst="rect">
            <a:avLst/>
          </a:prstGeom>
        </p:spPr>
        <p:txBody>
          <a:bodyPr vert="horz" lIns="91440" tIns="45720" rIns="91440" bIns="45720" rtlCol="0" anchor="ctr"/>
          <a:lstStyle>
            <a:lvl1pPr algn="ctr" fontAlgn="auto">
              <a:spcBef>
                <a:spcPts val="0"/>
              </a:spcBef>
              <a:spcAft>
                <a:spcPts val="0"/>
              </a:spcAft>
              <a:defRPr sz="1100" b="1">
                <a:solidFill>
                  <a:schemeClr val="bg1"/>
                </a:solidFill>
                <a:latin typeface="Arial"/>
                <a:cs typeface="+mn-cs"/>
              </a:defRPr>
            </a:lvl1pPr>
          </a:lstStyle>
          <a:p>
            <a:pPr>
              <a:defRPr/>
            </a:pPr>
            <a:fld id="{07AE5A85-834C-45C6-B70E-D6BB045069BC}" type="slidenum">
              <a:rPr lang="en-US"/>
              <a:pPr>
                <a:defRPr/>
              </a:pPr>
              <a:t>‹#›</a:t>
            </a:fld>
            <a:endParaRPr lang="en-US" dirty="0"/>
          </a:p>
        </p:txBody>
      </p:sp>
    </p:spTree>
    <p:extLst>
      <p:ext uri="{BB962C8B-B14F-4D97-AF65-F5344CB8AC3E}">
        <p14:creationId xmlns:p14="http://schemas.microsoft.com/office/powerpoint/2010/main" val="98387098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text columns">
    <p:spTree>
      <p:nvGrpSpPr>
        <p:cNvPr id="1" name=""/>
        <p:cNvGrpSpPr/>
        <p:nvPr/>
      </p:nvGrpSpPr>
      <p:grpSpPr>
        <a:xfrm>
          <a:off x="0" y="0"/>
          <a:ext cx="0" cy="0"/>
          <a:chOff x="0" y="0"/>
          <a:chExt cx="0" cy="0"/>
        </a:xfrm>
      </p:grpSpPr>
      <p:sp>
        <p:nvSpPr>
          <p:cNvPr id="33" name="Text Placeholder 16"/>
          <p:cNvSpPr>
            <a:spLocks noGrp="1"/>
          </p:cNvSpPr>
          <p:nvPr>
            <p:ph type="body" sz="quarter" idx="14"/>
          </p:nvPr>
        </p:nvSpPr>
        <p:spPr>
          <a:xfrm>
            <a:off x="-35169" y="201259"/>
            <a:ext cx="6681556" cy="523220"/>
          </a:xfrm>
          <a:prstGeom prst="rect">
            <a:avLst/>
          </a:prstGeom>
          <a:solidFill>
            <a:srgbClr val="009CDA"/>
          </a:solidFill>
        </p:spPr>
        <p:txBody>
          <a:bodyPr wrap="none" lIns="648000">
            <a:spAutoFit/>
          </a:bodyPr>
          <a:lstStyle>
            <a:lvl1pPr marL="0" indent="0">
              <a:buNone/>
              <a:defRPr sz="2800" b="1" cap="all" baseline="0">
                <a:solidFill>
                  <a:schemeClr val="bg1"/>
                </a:solidFill>
                <a:latin typeface="Arial Black" panose="020B0A04020102020204" pitchFamily="34" charset="0"/>
                <a:cs typeface="Arial" panose="020B0604020202020204" pitchFamily="34" charset="0"/>
              </a:defRPr>
            </a:lvl1pPr>
          </a:lstStyle>
          <a:p>
            <a:pPr lvl="0"/>
            <a:r>
              <a:rPr lang="en-US" smtClean="0"/>
              <a:t>Click to edit Master text styles</a:t>
            </a:r>
          </a:p>
        </p:txBody>
      </p:sp>
      <p:sp>
        <p:nvSpPr>
          <p:cNvPr id="35" name="Text Placeholder 7"/>
          <p:cNvSpPr>
            <a:spLocks noGrp="1"/>
          </p:cNvSpPr>
          <p:nvPr>
            <p:ph type="body" sz="quarter" idx="12"/>
          </p:nvPr>
        </p:nvSpPr>
        <p:spPr>
          <a:xfrm>
            <a:off x="529383" y="1509888"/>
            <a:ext cx="4196822" cy="5084587"/>
          </a:xfrm>
          <a:prstGeom prst="rect">
            <a:avLst/>
          </a:prstGeom>
        </p:spPr>
        <p:txBody>
          <a:bodyPr vert="horz"/>
          <a:lstStyle>
            <a:lvl1pPr marL="171450" indent="-171450">
              <a:lnSpc>
                <a:spcPct val="100000"/>
              </a:lnSpc>
              <a:spcBef>
                <a:spcPts val="0"/>
              </a:spcBef>
              <a:spcAft>
                <a:spcPts val="1600"/>
              </a:spcAft>
              <a:buClr>
                <a:srgbClr val="E32119"/>
              </a:buClr>
              <a:buFont typeface="Wingdings" panose="05000000000000000000" pitchFamily="2" charset="2"/>
              <a:buChar char="§"/>
              <a:defRPr sz="1600" b="0" baseline="0">
                <a:solidFill>
                  <a:schemeClr val="tx1"/>
                </a:solidFill>
                <a:latin typeface="Arial"/>
              </a:defRPr>
            </a:lvl1pPr>
            <a:lvl2pPr marL="628650" indent="-171450">
              <a:lnSpc>
                <a:spcPct val="100000"/>
              </a:lnSpc>
              <a:spcBef>
                <a:spcPts val="0"/>
              </a:spcBef>
              <a:spcAft>
                <a:spcPts val="1600"/>
              </a:spcAft>
              <a:buClr>
                <a:srgbClr val="E32119"/>
              </a:buClr>
              <a:buFont typeface="Wingdings" panose="05000000000000000000" pitchFamily="2" charset="2"/>
              <a:buChar char="§"/>
              <a:defRPr sz="1600" b="0">
                <a:latin typeface="Arial"/>
              </a:defRPr>
            </a:lvl2pPr>
            <a:lvl3pPr marL="1200150" indent="-285750">
              <a:lnSpc>
                <a:spcPct val="100000"/>
              </a:lnSpc>
              <a:spcBef>
                <a:spcPts val="0"/>
              </a:spcBef>
              <a:spcAft>
                <a:spcPts val="1600"/>
              </a:spcAft>
              <a:buClr>
                <a:srgbClr val="E32119"/>
              </a:buClr>
              <a:buFont typeface="Wingdings" panose="05000000000000000000" pitchFamily="2" charset="2"/>
              <a:buChar char="§"/>
              <a:defRPr sz="1600" b="0">
                <a:solidFill>
                  <a:schemeClr val="tx1"/>
                </a:solidFill>
                <a:latin typeface="Arial"/>
              </a:defRPr>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p:txBody>
      </p:sp>
      <p:sp>
        <p:nvSpPr>
          <p:cNvPr id="15" name="Text Placeholder 7"/>
          <p:cNvSpPr>
            <a:spLocks noGrp="1"/>
          </p:cNvSpPr>
          <p:nvPr>
            <p:ph type="body" sz="quarter" idx="17"/>
          </p:nvPr>
        </p:nvSpPr>
        <p:spPr>
          <a:xfrm>
            <a:off x="4919340" y="1512080"/>
            <a:ext cx="4196822" cy="5084587"/>
          </a:xfrm>
          <a:prstGeom prst="rect">
            <a:avLst/>
          </a:prstGeom>
        </p:spPr>
        <p:txBody>
          <a:bodyPr vert="horz"/>
          <a:lstStyle>
            <a:lvl1pPr marL="171450" indent="-171450">
              <a:lnSpc>
                <a:spcPct val="100000"/>
              </a:lnSpc>
              <a:spcBef>
                <a:spcPts val="0"/>
              </a:spcBef>
              <a:spcAft>
                <a:spcPts val="1600"/>
              </a:spcAft>
              <a:buClr>
                <a:srgbClr val="E32119"/>
              </a:buClr>
              <a:buFont typeface="Wingdings" panose="05000000000000000000" pitchFamily="2" charset="2"/>
              <a:buChar char="§"/>
              <a:defRPr sz="1600" b="0" baseline="0">
                <a:solidFill>
                  <a:schemeClr val="tx1"/>
                </a:solidFill>
                <a:latin typeface="Arial"/>
              </a:defRPr>
            </a:lvl1pPr>
            <a:lvl2pPr marL="628650" indent="-171450">
              <a:lnSpc>
                <a:spcPct val="100000"/>
              </a:lnSpc>
              <a:spcBef>
                <a:spcPts val="0"/>
              </a:spcBef>
              <a:spcAft>
                <a:spcPts val="1600"/>
              </a:spcAft>
              <a:buClr>
                <a:srgbClr val="E32119"/>
              </a:buClr>
              <a:buFont typeface="Wingdings" panose="05000000000000000000" pitchFamily="2" charset="2"/>
              <a:buChar char="§"/>
              <a:defRPr sz="1600" b="0">
                <a:latin typeface="Arial"/>
              </a:defRPr>
            </a:lvl2pPr>
            <a:lvl3pPr marL="1200150" indent="-285750">
              <a:lnSpc>
                <a:spcPct val="100000"/>
              </a:lnSpc>
              <a:spcBef>
                <a:spcPts val="0"/>
              </a:spcBef>
              <a:spcAft>
                <a:spcPts val="1600"/>
              </a:spcAft>
              <a:buClr>
                <a:srgbClr val="E32119"/>
              </a:buClr>
              <a:buFont typeface="Wingdings" panose="05000000000000000000" pitchFamily="2" charset="2"/>
              <a:buChar char="§"/>
              <a:defRPr sz="1600" b="0">
                <a:solidFill>
                  <a:schemeClr val="tx1"/>
                </a:solidFill>
                <a:latin typeface="Arial"/>
              </a:defRPr>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p:txBody>
      </p:sp>
      <p:grpSp>
        <p:nvGrpSpPr>
          <p:cNvPr id="16" name="Group 1"/>
          <p:cNvGrpSpPr>
            <a:grpSpLocks/>
          </p:cNvGrpSpPr>
          <p:nvPr userDrawn="1"/>
        </p:nvGrpSpPr>
        <p:grpSpPr bwMode="auto">
          <a:xfrm>
            <a:off x="8164519" y="6616700"/>
            <a:ext cx="1688310" cy="241300"/>
            <a:chOff x="8164619" y="6615952"/>
            <a:chExt cx="1688034" cy="242048"/>
          </a:xfrm>
        </p:grpSpPr>
        <p:grpSp>
          <p:nvGrpSpPr>
            <p:cNvPr id="17" name="Group 2"/>
            <p:cNvGrpSpPr>
              <a:grpSpLocks/>
            </p:cNvGrpSpPr>
            <p:nvPr/>
          </p:nvGrpSpPr>
          <p:grpSpPr bwMode="auto">
            <a:xfrm>
              <a:off x="8164619" y="6615952"/>
              <a:ext cx="1688034" cy="242048"/>
              <a:chOff x="8164619" y="6615952"/>
              <a:chExt cx="1688034" cy="242048"/>
            </a:xfrm>
          </p:grpSpPr>
          <p:sp>
            <p:nvSpPr>
              <p:cNvPr id="19" name="Rectangle 18"/>
              <p:cNvSpPr/>
              <p:nvPr/>
            </p:nvSpPr>
            <p:spPr>
              <a:xfrm>
                <a:off x="8164619" y="6615952"/>
                <a:ext cx="241261" cy="242048"/>
              </a:xfrm>
              <a:prstGeom prst="rect">
                <a:avLst/>
              </a:prstGeom>
              <a:solidFill>
                <a:srgbClr val="DA202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20" name="Rectangle 19"/>
              <p:cNvSpPr/>
              <p:nvPr/>
            </p:nvSpPr>
            <p:spPr>
              <a:xfrm>
                <a:off x="8405880" y="6615952"/>
                <a:ext cx="242847" cy="242048"/>
              </a:xfrm>
              <a:prstGeom prst="rect">
                <a:avLst/>
              </a:prstGeom>
              <a:solidFill>
                <a:srgbClr val="009CD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21" name="Rectangle 20"/>
              <p:cNvSpPr/>
              <p:nvPr/>
            </p:nvSpPr>
            <p:spPr>
              <a:xfrm>
                <a:off x="8648727" y="6615952"/>
                <a:ext cx="241261" cy="242048"/>
              </a:xfrm>
              <a:prstGeom prst="rect">
                <a:avLst/>
              </a:prstGeom>
              <a:solidFill>
                <a:srgbClr val="EF821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22" name="Rectangle 21"/>
              <p:cNvSpPr/>
              <p:nvPr/>
            </p:nvSpPr>
            <p:spPr>
              <a:xfrm>
                <a:off x="8889988" y="6615952"/>
                <a:ext cx="242848" cy="242048"/>
              </a:xfrm>
              <a:prstGeom prst="rect">
                <a:avLst/>
              </a:prstGeom>
              <a:solidFill>
                <a:srgbClr val="5082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23" name="Rectangle 22"/>
              <p:cNvSpPr/>
              <p:nvPr/>
            </p:nvSpPr>
            <p:spPr>
              <a:xfrm>
                <a:off x="9132836" y="6615952"/>
                <a:ext cx="241261" cy="242048"/>
              </a:xfrm>
              <a:prstGeom prst="rect">
                <a:avLst/>
              </a:prstGeom>
              <a:solidFill>
                <a:srgbClr val="82CBD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24" name="Rectangle 23"/>
              <p:cNvSpPr/>
              <p:nvPr/>
            </p:nvSpPr>
            <p:spPr>
              <a:xfrm>
                <a:off x="9611392" y="6615952"/>
                <a:ext cx="241261" cy="24204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grpSp>
        <p:sp>
          <p:nvSpPr>
            <p:cNvPr id="18" name="Rectangle 17"/>
            <p:cNvSpPr/>
            <p:nvPr/>
          </p:nvSpPr>
          <p:spPr>
            <a:xfrm>
              <a:off x="9368541" y="6615952"/>
              <a:ext cx="242848" cy="242048"/>
            </a:xfrm>
            <a:prstGeom prst="rect">
              <a:avLst/>
            </a:prstGeom>
            <a:solidFill>
              <a:srgbClr val="EEC21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grpSp>
      <p:sp>
        <p:nvSpPr>
          <p:cNvPr id="25" name="Slide Number Placeholder 11"/>
          <p:cNvSpPr>
            <a:spLocks noGrp="1"/>
          </p:cNvSpPr>
          <p:nvPr>
            <p:ph type="sldNum" sz="quarter" idx="24"/>
          </p:nvPr>
        </p:nvSpPr>
        <p:spPr>
          <a:xfrm>
            <a:off x="8729663" y="6548438"/>
            <a:ext cx="544512" cy="365125"/>
          </a:xfrm>
          <a:prstGeom prst="rect">
            <a:avLst/>
          </a:prstGeom>
        </p:spPr>
        <p:txBody>
          <a:bodyPr vert="horz" lIns="91440" tIns="45720" rIns="91440" bIns="45720" rtlCol="0" anchor="ctr"/>
          <a:lstStyle>
            <a:lvl1pPr algn="ctr" fontAlgn="auto">
              <a:spcBef>
                <a:spcPts val="0"/>
              </a:spcBef>
              <a:spcAft>
                <a:spcPts val="0"/>
              </a:spcAft>
              <a:defRPr sz="1100" b="1">
                <a:solidFill>
                  <a:schemeClr val="bg1"/>
                </a:solidFill>
                <a:latin typeface="Arial"/>
                <a:cs typeface="+mn-cs"/>
              </a:defRPr>
            </a:lvl1pPr>
          </a:lstStyle>
          <a:p>
            <a:pPr>
              <a:defRPr/>
            </a:pPr>
            <a:fld id="{07AE5A85-834C-45C6-B70E-D6BB045069BC}" type="slidenum">
              <a:rPr lang="en-US"/>
              <a:pPr>
                <a:defRPr/>
              </a:pPr>
              <a:t>‹#›</a:t>
            </a:fld>
            <a:endParaRPr lang="en-US" dirty="0"/>
          </a:p>
        </p:txBody>
      </p:sp>
    </p:spTree>
    <p:extLst>
      <p:ext uri="{BB962C8B-B14F-4D97-AF65-F5344CB8AC3E}">
        <p14:creationId xmlns:p14="http://schemas.microsoft.com/office/powerpoint/2010/main" val="145992836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text columns">
    <p:spTree>
      <p:nvGrpSpPr>
        <p:cNvPr id="1" name=""/>
        <p:cNvGrpSpPr/>
        <p:nvPr/>
      </p:nvGrpSpPr>
      <p:grpSpPr>
        <a:xfrm>
          <a:off x="0" y="0"/>
          <a:ext cx="0" cy="0"/>
          <a:chOff x="0" y="0"/>
          <a:chExt cx="0" cy="0"/>
        </a:xfrm>
      </p:grpSpPr>
      <p:sp>
        <p:nvSpPr>
          <p:cNvPr id="33" name="Text Placeholder 16"/>
          <p:cNvSpPr>
            <a:spLocks noGrp="1"/>
          </p:cNvSpPr>
          <p:nvPr>
            <p:ph type="body" sz="quarter" idx="14"/>
          </p:nvPr>
        </p:nvSpPr>
        <p:spPr>
          <a:xfrm>
            <a:off x="-35169" y="201259"/>
            <a:ext cx="6681556" cy="523220"/>
          </a:xfrm>
          <a:prstGeom prst="rect">
            <a:avLst/>
          </a:prstGeom>
          <a:solidFill>
            <a:srgbClr val="009CDA"/>
          </a:solidFill>
        </p:spPr>
        <p:txBody>
          <a:bodyPr wrap="none" lIns="648000">
            <a:spAutoFit/>
          </a:bodyPr>
          <a:lstStyle>
            <a:lvl1pPr marL="0" indent="0">
              <a:buNone/>
              <a:defRPr sz="2800" b="1" cap="all" baseline="0">
                <a:solidFill>
                  <a:schemeClr val="bg1"/>
                </a:solidFill>
                <a:latin typeface="Arial Black" panose="020B0A04020102020204" pitchFamily="34" charset="0"/>
                <a:cs typeface="Arial" panose="020B0604020202020204" pitchFamily="34" charset="0"/>
              </a:defRPr>
            </a:lvl1pPr>
          </a:lstStyle>
          <a:p>
            <a:pPr lvl="0"/>
            <a:r>
              <a:rPr lang="en-US" smtClean="0"/>
              <a:t>Click to edit Master text styles</a:t>
            </a:r>
          </a:p>
        </p:txBody>
      </p:sp>
      <p:sp>
        <p:nvSpPr>
          <p:cNvPr id="35" name="Text Placeholder 7"/>
          <p:cNvSpPr>
            <a:spLocks noGrp="1"/>
          </p:cNvSpPr>
          <p:nvPr>
            <p:ph type="body" sz="quarter" idx="12"/>
          </p:nvPr>
        </p:nvSpPr>
        <p:spPr>
          <a:xfrm>
            <a:off x="529383" y="1509888"/>
            <a:ext cx="3055465" cy="5084587"/>
          </a:xfrm>
          <a:prstGeom prst="rect">
            <a:avLst/>
          </a:prstGeom>
        </p:spPr>
        <p:txBody>
          <a:bodyPr vert="horz"/>
          <a:lstStyle>
            <a:lvl1pPr marL="171450" indent="-171450">
              <a:lnSpc>
                <a:spcPct val="100000"/>
              </a:lnSpc>
              <a:spcBef>
                <a:spcPts val="0"/>
              </a:spcBef>
              <a:spcAft>
                <a:spcPts val="1600"/>
              </a:spcAft>
              <a:buClr>
                <a:srgbClr val="E32119"/>
              </a:buClr>
              <a:buFont typeface="Wingdings" panose="05000000000000000000" pitchFamily="2" charset="2"/>
              <a:buChar char="§"/>
              <a:defRPr sz="1600" b="0" baseline="0">
                <a:solidFill>
                  <a:schemeClr val="tx1"/>
                </a:solidFill>
                <a:latin typeface="Arial"/>
              </a:defRPr>
            </a:lvl1pPr>
            <a:lvl2pPr marL="628650" indent="-171450">
              <a:lnSpc>
                <a:spcPct val="100000"/>
              </a:lnSpc>
              <a:spcBef>
                <a:spcPts val="0"/>
              </a:spcBef>
              <a:spcAft>
                <a:spcPts val="1600"/>
              </a:spcAft>
              <a:buClr>
                <a:srgbClr val="E32119"/>
              </a:buClr>
              <a:buFont typeface="Wingdings" panose="05000000000000000000" pitchFamily="2" charset="2"/>
              <a:buChar char="§"/>
              <a:defRPr sz="1600" b="0">
                <a:latin typeface="Arial"/>
              </a:defRPr>
            </a:lvl2pPr>
            <a:lvl3pPr marL="1200150" indent="-285750">
              <a:lnSpc>
                <a:spcPct val="100000"/>
              </a:lnSpc>
              <a:spcBef>
                <a:spcPts val="0"/>
              </a:spcBef>
              <a:spcAft>
                <a:spcPts val="1600"/>
              </a:spcAft>
              <a:buClr>
                <a:srgbClr val="E32119"/>
              </a:buClr>
              <a:buFont typeface="Wingdings" panose="05000000000000000000" pitchFamily="2" charset="2"/>
              <a:buChar char="§"/>
              <a:defRPr sz="1600" b="0">
                <a:solidFill>
                  <a:schemeClr val="tx1"/>
                </a:solidFill>
                <a:latin typeface="Arial"/>
              </a:defRPr>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6" name="Text Placeholder 7"/>
          <p:cNvSpPr>
            <a:spLocks noGrp="1"/>
          </p:cNvSpPr>
          <p:nvPr>
            <p:ph type="body" sz="quarter" idx="17"/>
          </p:nvPr>
        </p:nvSpPr>
        <p:spPr>
          <a:xfrm>
            <a:off x="3643409" y="1509534"/>
            <a:ext cx="3055465" cy="5084587"/>
          </a:xfrm>
          <a:prstGeom prst="rect">
            <a:avLst/>
          </a:prstGeom>
        </p:spPr>
        <p:txBody>
          <a:bodyPr vert="horz"/>
          <a:lstStyle>
            <a:lvl1pPr marL="171450" indent="-171450">
              <a:lnSpc>
                <a:spcPct val="100000"/>
              </a:lnSpc>
              <a:spcBef>
                <a:spcPts val="0"/>
              </a:spcBef>
              <a:spcAft>
                <a:spcPts val="1600"/>
              </a:spcAft>
              <a:buClr>
                <a:srgbClr val="E32119"/>
              </a:buClr>
              <a:buFont typeface="Wingdings" panose="05000000000000000000" pitchFamily="2" charset="2"/>
              <a:buChar char="§"/>
              <a:defRPr sz="1600" b="0" baseline="0">
                <a:solidFill>
                  <a:schemeClr val="tx1"/>
                </a:solidFill>
                <a:latin typeface="Arial"/>
              </a:defRPr>
            </a:lvl1pPr>
            <a:lvl2pPr marL="628650" indent="-171450">
              <a:lnSpc>
                <a:spcPct val="100000"/>
              </a:lnSpc>
              <a:spcBef>
                <a:spcPts val="0"/>
              </a:spcBef>
              <a:spcAft>
                <a:spcPts val="1600"/>
              </a:spcAft>
              <a:buClr>
                <a:srgbClr val="E32119"/>
              </a:buClr>
              <a:buFont typeface="Wingdings" panose="05000000000000000000" pitchFamily="2" charset="2"/>
              <a:buChar char="§"/>
              <a:defRPr sz="1600" b="0">
                <a:latin typeface="Arial"/>
              </a:defRPr>
            </a:lvl2pPr>
            <a:lvl3pPr marL="1200150" indent="-285750">
              <a:lnSpc>
                <a:spcPct val="100000"/>
              </a:lnSpc>
              <a:spcBef>
                <a:spcPts val="0"/>
              </a:spcBef>
              <a:spcAft>
                <a:spcPts val="1600"/>
              </a:spcAft>
              <a:buClr>
                <a:srgbClr val="E32119"/>
              </a:buClr>
              <a:buFont typeface="Wingdings" panose="05000000000000000000" pitchFamily="2" charset="2"/>
              <a:buChar char="§"/>
              <a:defRPr sz="1600" b="0">
                <a:solidFill>
                  <a:schemeClr val="tx1"/>
                </a:solidFill>
                <a:latin typeface="Arial"/>
              </a:defRPr>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7" name="Text Placeholder 7"/>
          <p:cNvSpPr>
            <a:spLocks noGrp="1"/>
          </p:cNvSpPr>
          <p:nvPr>
            <p:ph type="body" sz="quarter" idx="18"/>
          </p:nvPr>
        </p:nvSpPr>
        <p:spPr>
          <a:xfrm>
            <a:off x="6757436" y="1509090"/>
            <a:ext cx="3055465" cy="5084587"/>
          </a:xfrm>
          <a:prstGeom prst="rect">
            <a:avLst/>
          </a:prstGeom>
        </p:spPr>
        <p:txBody>
          <a:bodyPr vert="horz"/>
          <a:lstStyle>
            <a:lvl1pPr marL="171450" indent="-171450">
              <a:lnSpc>
                <a:spcPct val="100000"/>
              </a:lnSpc>
              <a:spcBef>
                <a:spcPts val="0"/>
              </a:spcBef>
              <a:spcAft>
                <a:spcPts val="1600"/>
              </a:spcAft>
              <a:buClr>
                <a:srgbClr val="E32119"/>
              </a:buClr>
              <a:buFont typeface="Wingdings" panose="05000000000000000000" pitchFamily="2" charset="2"/>
              <a:buChar char="§"/>
              <a:defRPr sz="1600" b="0" baseline="0">
                <a:solidFill>
                  <a:schemeClr val="tx1"/>
                </a:solidFill>
                <a:latin typeface="Arial"/>
              </a:defRPr>
            </a:lvl1pPr>
            <a:lvl2pPr marL="628650" indent="-171450">
              <a:lnSpc>
                <a:spcPct val="100000"/>
              </a:lnSpc>
              <a:spcBef>
                <a:spcPts val="0"/>
              </a:spcBef>
              <a:spcAft>
                <a:spcPts val="1600"/>
              </a:spcAft>
              <a:buClr>
                <a:srgbClr val="E32119"/>
              </a:buClr>
              <a:buFont typeface="Wingdings" panose="05000000000000000000" pitchFamily="2" charset="2"/>
              <a:buChar char="§"/>
              <a:defRPr sz="1600" b="0">
                <a:latin typeface="Arial"/>
              </a:defRPr>
            </a:lvl2pPr>
            <a:lvl3pPr marL="1200150" indent="-285750">
              <a:lnSpc>
                <a:spcPct val="100000"/>
              </a:lnSpc>
              <a:spcBef>
                <a:spcPts val="0"/>
              </a:spcBef>
              <a:spcAft>
                <a:spcPts val="1600"/>
              </a:spcAft>
              <a:buClr>
                <a:srgbClr val="E32119"/>
              </a:buClr>
              <a:buFont typeface="Wingdings" panose="05000000000000000000" pitchFamily="2" charset="2"/>
              <a:buChar char="§"/>
              <a:defRPr sz="1600" b="0">
                <a:solidFill>
                  <a:schemeClr val="tx1"/>
                </a:solidFill>
                <a:latin typeface="Arial"/>
              </a:defRPr>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p:txBody>
      </p:sp>
      <p:grpSp>
        <p:nvGrpSpPr>
          <p:cNvPr id="18" name="Group 1"/>
          <p:cNvGrpSpPr>
            <a:grpSpLocks/>
          </p:cNvGrpSpPr>
          <p:nvPr userDrawn="1"/>
        </p:nvGrpSpPr>
        <p:grpSpPr bwMode="auto">
          <a:xfrm>
            <a:off x="8164519" y="6616700"/>
            <a:ext cx="1688310" cy="241300"/>
            <a:chOff x="8164619" y="6615952"/>
            <a:chExt cx="1688034" cy="242048"/>
          </a:xfrm>
        </p:grpSpPr>
        <p:grpSp>
          <p:nvGrpSpPr>
            <p:cNvPr id="19" name="Group 2"/>
            <p:cNvGrpSpPr>
              <a:grpSpLocks/>
            </p:cNvGrpSpPr>
            <p:nvPr/>
          </p:nvGrpSpPr>
          <p:grpSpPr bwMode="auto">
            <a:xfrm>
              <a:off x="8164619" y="6615952"/>
              <a:ext cx="1688034" cy="242048"/>
              <a:chOff x="8164619" y="6615952"/>
              <a:chExt cx="1688034" cy="242048"/>
            </a:xfrm>
          </p:grpSpPr>
          <p:sp>
            <p:nvSpPr>
              <p:cNvPr id="21" name="Rectangle 20"/>
              <p:cNvSpPr/>
              <p:nvPr/>
            </p:nvSpPr>
            <p:spPr>
              <a:xfrm>
                <a:off x="8164619" y="6615952"/>
                <a:ext cx="241261" cy="242048"/>
              </a:xfrm>
              <a:prstGeom prst="rect">
                <a:avLst/>
              </a:prstGeom>
              <a:solidFill>
                <a:srgbClr val="DA202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22" name="Rectangle 21"/>
              <p:cNvSpPr/>
              <p:nvPr/>
            </p:nvSpPr>
            <p:spPr>
              <a:xfrm>
                <a:off x="8405880" y="6615952"/>
                <a:ext cx="242847" cy="242048"/>
              </a:xfrm>
              <a:prstGeom prst="rect">
                <a:avLst/>
              </a:prstGeom>
              <a:solidFill>
                <a:srgbClr val="009CD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23" name="Rectangle 22"/>
              <p:cNvSpPr/>
              <p:nvPr/>
            </p:nvSpPr>
            <p:spPr>
              <a:xfrm>
                <a:off x="8648727" y="6615952"/>
                <a:ext cx="241261" cy="242048"/>
              </a:xfrm>
              <a:prstGeom prst="rect">
                <a:avLst/>
              </a:prstGeom>
              <a:solidFill>
                <a:srgbClr val="EF821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24" name="Rectangle 23"/>
              <p:cNvSpPr/>
              <p:nvPr/>
            </p:nvSpPr>
            <p:spPr>
              <a:xfrm>
                <a:off x="8889988" y="6615952"/>
                <a:ext cx="242848" cy="242048"/>
              </a:xfrm>
              <a:prstGeom prst="rect">
                <a:avLst/>
              </a:prstGeom>
              <a:solidFill>
                <a:srgbClr val="5082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25" name="Rectangle 24"/>
              <p:cNvSpPr/>
              <p:nvPr/>
            </p:nvSpPr>
            <p:spPr>
              <a:xfrm>
                <a:off x="9132836" y="6615952"/>
                <a:ext cx="241261" cy="242048"/>
              </a:xfrm>
              <a:prstGeom prst="rect">
                <a:avLst/>
              </a:prstGeom>
              <a:solidFill>
                <a:srgbClr val="82CBD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26" name="Rectangle 25"/>
              <p:cNvSpPr/>
              <p:nvPr/>
            </p:nvSpPr>
            <p:spPr>
              <a:xfrm>
                <a:off x="9611392" y="6615952"/>
                <a:ext cx="241261" cy="24204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grpSp>
        <p:sp>
          <p:nvSpPr>
            <p:cNvPr id="20" name="Rectangle 19"/>
            <p:cNvSpPr/>
            <p:nvPr/>
          </p:nvSpPr>
          <p:spPr>
            <a:xfrm>
              <a:off x="9368541" y="6615952"/>
              <a:ext cx="242848" cy="242048"/>
            </a:xfrm>
            <a:prstGeom prst="rect">
              <a:avLst/>
            </a:prstGeom>
            <a:solidFill>
              <a:srgbClr val="EEC21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grpSp>
      <p:sp>
        <p:nvSpPr>
          <p:cNvPr id="27" name="Slide Number Placeholder 11"/>
          <p:cNvSpPr>
            <a:spLocks noGrp="1"/>
          </p:cNvSpPr>
          <p:nvPr>
            <p:ph type="sldNum" sz="quarter" idx="24"/>
          </p:nvPr>
        </p:nvSpPr>
        <p:spPr>
          <a:xfrm>
            <a:off x="8729663" y="6548438"/>
            <a:ext cx="544512" cy="365125"/>
          </a:xfrm>
          <a:prstGeom prst="rect">
            <a:avLst/>
          </a:prstGeom>
        </p:spPr>
        <p:txBody>
          <a:bodyPr vert="horz" lIns="91440" tIns="45720" rIns="91440" bIns="45720" rtlCol="0" anchor="ctr"/>
          <a:lstStyle>
            <a:lvl1pPr algn="ctr" fontAlgn="auto">
              <a:spcBef>
                <a:spcPts val="0"/>
              </a:spcBef>
              <a:spcAft>
                <a:spcPts val="0"/>
              </a:spcAft>
              <a:defRPr sz="1100" b="1">
                <a:solidFill>
                  <a:schemeClr val="bg1"/>
                </a:solidFill>
                <a:latin typeface="Arial"/>
                <a:cs typeface="+mn-cs"/>
              </a:defRPr>
            </a:lvl1pPr>
          </a:lstStyle>
          <a:p>
            <a:pPr>
              <a:defRPr/>
            </a:pPr>
            <a:fld id="{07AE5A85-834C-45C6-B70E-D6BB045069BC}" type="slidenum">
              <a:rPr lang="en-US"/>
              <a:pPr>
                <a:defRPr/>
              </a:pPr>
              <a:t>‹#›</a:t>
            </a:fld>
            <a:endParaRPr lang="en-US" dirty="0"/>
          </a:p>
        </p:txBody>
      </p:sp>
    </p:spTree>
    <p:extLst>
      <p:ext uri="{BB962C8B-B14F-4D97-AF65-F5344CB8AC3E}">
        <p14:creationId xmlns:p14="http://schemas.microsoft.com/office/powerpoint/2010/main" val="50762428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headline and image">
    <p:spTree>
      <p:nvGrpSpPr>
        <p:cNvPr id="1" name=""/>
        <p:cNvGrpSpPr/>
        <p:nvPr/>
      </p:nvGrpSpPr>
      <p:grpSpPr>
        <a:xfrm>
          <a:off x="0" y="0"/>
          <a:ext cx="0" cy="0"/>
          <a:chOff x="0" y="0"/>
          <a:chExt cx="0" cy="0"/>
        </a:xfrm>
      </p:grpSpPr>
      <p:sp>
        <p:nvSpPr>
          <p:cNvPr id="34" name="Text Placeholder 16"/>
          <p:cNvSpPr>
            <a:spLocks noGrp="1"/>
          </p:cNvSpPr>
          <p:nvPr>
            <p:ph type="body" sz="quarter" idx="14"/>
          </p:nvPr>
        </p:nvSpPr>
        <p:spPr>
          <a:xfrm>
            <a:off x="-35169" y="201259"/>
            <a:ext cx="6681556" cy="523220"/>
          </a:xfrm>
          <a:prstGeom prst="rect">
            <a:avLst/>
          </a:prstGeom>
          <a:solidFill>
            <a:srgbClr val="009CDA"/>
          </a:solidFill>
        </p:spPr>
        <p:txBody>
          <a:bodyPr wrap="none" lIns="648000">
            <a:spAutoFit/>
          </a:bodyPr>
          <a:lstStyle>
            <a:lvl1pPr marL="0" indent="0">
              <a:buNone/>
              <a:defRPr sz="2800" b="1" cap="all" baseline="0">
                <a:solidFill>
                  <a:schemeClr val="bg1"/>
                </a:solidFill>
                <a:latin typeface="Arial Black" panose="020B0A04020102020204" pitchFamily="34" charset="0"/>
                <a:cs typeface="Arial" panose="020B0604020202020204" pitchFamily="34" charset="0"/>
              </a:defRPr>
            </a:lvl1pPr>
          </a:lstStyle>
          <a:p>
            <a:pPr lvl="0"/>
            <a:r>
              <a:rPr lang="en-US" smtClean="0"/>
              <a:t>Click to edit Master text styles</a:t>
            </a:r>
          </a:p>
        </p:txBody>
      </p:sp>
      <p:sp>
        <p:nvSpPr>
          <p:cNvPr id="15" name="Picture Placeholder 2"/>
          <p:cNvSpPr>
            <a:spLocks noGrp="1"/>
          </p:cNvSpPr>
          <p:nvPr>
            <p:ph type="pic" idx="1"/>
          </p:nvPr>
        </p:nvSpPr>
        <p:spPr>
          <a:xfrm>
            <a:off x="2216696" y="1772816"/>
            <a:ext cx="5486400" cy="4114800"/>
          </a:xfrm>
          <a:prstGeom prst="rect">
            <a:avLst/>
          </a:prstGeom>
        </p:spPr>
      </p:sp>
      <p:grpSp>
        <p:nvGrpSpPr>
          <p:cNvPr id="14" name="Group 1"/>
          <p:cNvGrpSpPr>
            <a:grpSpLocks/>
          </p:cNvGrpSpPr>
          <p:nvPr userDrawn="1"/>
        </p:nvGrpSpPr>
        <p:grpSpPr bwMode="auto">
          <a:xfrm>
            <a:off x="8164519" y="6616700"/>
            <a:ext cx="1688310" cy="241300"/>
            <a:chOff x="8164619" y="6615952"/>
            <a:chExt cx="1688034" cy="242048"/>
          </a:xfrm>
        </p:grpSpPr>
        <p:grpSp>
          <p:nvGrpSpPr>
            <p:cNvPr id="16" name="Group 2"/>
            <p:cNvGrpSpPr>
              <a:grpSpLocks/>
            </p:cNvGrpSpPr>
            <p:nvPr/>
          </p:nvGrpSpPr>
          <p:grpSpPr bwMode="auto">
            <a:xfrm>
              <a:off x="8164619" y="6615952"/>
              <a:ext cx="1688034" cy="242048"/>
              <a:chOff x="8164619" y="6615952"/>
              <a:chExt cx="1688034" cy="242048"/>
            </a:xfrm>
          </p:grpSpPr>
          <p:sp>
            <p:nvSpPr>
              <p:cNvPr id="18" name="Rectangle 17"/>
              <p:cNvSpPr/>
              <p:nvPr/>
            </p:nvSpPr>
            <p:spPr>
              <a:xfrm>
                <a:off x="8164619" y="6615952"/>
                <a:ext cx="241261" cy="242048"/>
              </a:xfrm>
              <a:prstGeom prst="rect">
                <a:avLst/>
              </a:prstGeom>
              <a:solidFill>
                <a:srgbClr val="DA202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19" name="Rectangle 18"/>
              <p:cNvSpPr/>
              <p:nvPr/>
            </p:nvSpPr>
            <p:spPr>
              <a:xfrm>
                <a:off x="8405880" y="6615952"/>
                <a:ext cx="242847" cy="242048"/>
              </a:xfrm>
              <a:prstGeom prst="rect">
                <a:avLst/>
              </a:prstGeom>
              <a:solidFill>
                <a:srgbClr val="009CD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20" name="Rectangle 19"/>
              <p:cNvSpPr/>
              <p:nvPr/>
            </p:nvSpPr>
            <p:spPr>
              <a:xfrm>
                <a:off x="8648727" y="6615952"/>
                <a:ext cx="241261" cy="242048"/>
              </a:xfrm>
              <a:prstGeom prst="rect">
                <a:avLst/>
              </a:prstGeom>
              <a:solidFill>
                <a:srgbClr val="EF821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21" name="Rectangle 20"/>
              <p:cNvSpPr/>
              <p:nvPr/>
            </p:nvSpPr>
            <p:spPr>
              <a:xfrm>
                <a:off x="8889988" y="6615952"/>
                <a:ext cx="242848" cy="242048"/>
              </a:xfrm>
              <a:prstGeom prst="rect">
                <a:avLst/>
              </a:prstGeom>
              <a:solidFill>
                <a:srgbClr val="5082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22" name="Rectangle 21"/>
              <p:cNvSpPr/>
              <p:nvPr/>
            </p:nvSpPr>
            <p:spPr>
              <a:xfrm>
                <a:off x="9132836" y="6615952"/>
                <a:ext cx="241261" cy="242048"/>
              </a:xfrm>
              <a:prstGeom prst="rect">
                <a:avLst/>
              </a:prstGeom>
              <a:solidFill>
                <a:srgbClr val="82CBD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23" name="Rectangle 22"/>
              <p:cNvSpPr/>
              <p:nvPr/>
            </p:nvSpPr>
            <p:spPr>
              <a:xfrm>
                <a:off x="9611392" y="6615952"/>
                <a:ext cx="241261" cy="24204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grpSp>
        <p:sp>
          <p:nvSpPr>
            <p:cNvPr id="17" name="Rectangle 16"/>
            <p:cNvSpPr/>
            <p:nvPr/>
          </p:nvSpPr>
          <p:spPr>
            <a:xfrm>
              <a:off x="9368541" y="6615952"/>
              <a:ext cx="242848" cy="242048"/>
            </a:xfrm>
            <a:prstGeom prst="rect">
              <a:avLst/>
            </a:prstGeom>
            <a:solidFill>
              <a:srgbClr val="EEC21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dirty="0"/>
            </a:p>
          </p:txBody>
        </p:sp>
      </p:grpSp>
      <p:sp>
        <p:nvSpPr>
          <p:cNvPr id="24" name="Slide Number Placeholder 11"/>
          <p:cNvSpPr>
            <a:spLocks noGrp="1"/>
          </p:cNvSpPr>
          <p:nvPr>
            <p:ph type="sldNum" sz="quarter" idx="24"/>
          </p:nvPr>
        </p:nvSpPr>
        <p:spPr>
          <a:xfrm>
            <a:off x="8729663" y="6548438"/>
            <a:ext cx="544512" cy="365125"/>
          </a:xfrm>
          <a:prstGeom prst="rect">
            <a:avLst/>
          </a:prstGeom>
        </p:spPr>
        <p:txBody>
          <a:bodyPr vert="horz" lIns="91440" tIns="45720" rIns="91440" bIns="45720" rtlCol="0" anchor="ctr"/>
          <a:lstStyle>
            <a:lvl1pPr algn="ctr" fontAlgn="auto">
              <a:spcBef>
                <a:spcPts val="0"/>
              </a:spcBef>
              <a:spcAft>
                <a:spcPts val="0"/>
              </a:spcAft>
              <a:defRPr sz="1100" b="1">
                <a:solidFill>
                  <a:schemeClr val="bg1"/>
                </a:solidFill>
                <a:latin typeface="Arial"/>
                <a:cs typeface="+mn-cs"/>
              </a:defRPr>
            </a:lvl1pPr>
          </a:lstStyle>
          <a:p>
            <a:pPr>
              <a:defRPr/>
            </a:pPr>
            <a:fld id="{07AE5A85-834C-45C6-B70E-D6BB045069BC}" type="slidenum">
              <a:rPr lang="en-US"/>
              <a:pPr>
                <a:defRPr/>
              </a:pPr>
              <a:t>‹#›</a:t>
            </a:fld>
            <a:endParaRPr lang="en-US" dirty="0"/>
          </a:p>
        </p:txBody>
      </p:sp>
    </p:spTree>
    <p:extLst>
      <p:ext uri="{BB962C8B-B14F-4D97-AF65-F5344CB8AC3E}">
        <p14:creationId xmlns:p14="http://schemas.microsoft.com/office/powerpoint/2010/main" val="3703118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8" r:id="rId7"/>
    <p:sldLayoutId id="2147483889" r:id="rId8"/>
    <p:sldLayoutId id="2147483884" r:id="rId9"/>
    <p:sldLayoutId id="2147483885" r:id="rId10"/>
    <p:sldLayoutId id="2147483886" r:id="rId11"/>
    <p:sldLayoutId id="2147483887" r:id="rId12"/>
    <p:sldLayoutId id="2147483890" r:id="rId13"/>
    <p:sldLayoutId id="2147483891" r:id="rId14"/>
    <p:sldLayoutId id="2147483893" r:id="rId15"/>
    <p:sldLayoutId id="2147483894" r:id="rId16"/>
    <p:sldLayoutId id="2147483896" r:id="rId17"/>
  </p:sldLayoutIdLst>
  <p:timing>
    <p:tnLst>
      <p:par>
        <p:cTn id="1" dur="indefinite" restart="never" nodeType="tmRoot"/>
      </p:par>
    </p:tnLst>
  </p:timing>
  <p:hf hdr="0" ftr="0" dt="0"/>
  <p:txStyles>
    <p:title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13.jpe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6.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7.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hyperlink" Target="http://www.mailmen.co.uk/gdpr"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16.xml"/><Relationship Id="rId4" Type="http://schemas.openxmlformats.org/officeDocument/2006/relationships/image" Target="../media/image36.jpg"/></Relationships>
</file>

<file path=ppt/slides/_rels/slide2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16.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6.jpg"/><Relationship Id="rId5" Type="http://schemas.openxmlformats.org/officeDocument/2006/relationships/image" Target="../media/image45.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49.jpeg"/></Relationships>
</file>

<file path=ppt/slides/_rels/slide3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16.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jp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16.xml"/><Relationship Id="rId4" Type="http://schemas.openxmlformats.org/officeDocument/2006/relationships/image" Target="../media/image58.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 y="879399"/>
            <a:ext cx="2678972" cy="738664"/>
          </a:xfrm>
        </p:spPr>
        <p:txBody>
          <a:bodyPr/>
          <a:lstStyle/>
          <a:p>
            <a:r>
              <a:rPr lang="en-GB" dirty="0" smtClean="0"/>
              <a:t>GDPR</a:t>
            </a:r>
            <a:endParaRPr lang="en-GB" dirty="0"/>
          </a:p>
        </p:txBody>
      </p:sp>
      <p:sp>
        <p:nvSpPr>
          <p:cNvPr id="3" name="Text Placeholder 2"/>
          <p:cNvSpPr>
            <a:spLocks noGrp="1"/>
          </p:cNvSpPr>
          <p:nvPr>
            <p:ph type="body" sz="quarter" idx="13"/>
          </p:nvPr>
        </p:nvSpPr>
        <p:spPr/>
        <p:txBody>
          <a:bodyPr/>
          <a:lstStyle/>
          <a:p>
            <a:r>
              <a:rPr lang="en-GB" dirty="0" smtClean="0"/>
              <a:t>Royal Mail</a:t>
            </a:r>
            <a:endParaRPr lang="en-GB" dirty="0"/>
          </a:p>
        </p:txBody>
      </p:sp>
      <p:sp>
        <p:nvSpPr>
          <p:cNvPr id="4" name="Text Placeholder 3"/>
          <p:cNvSpPr>
            <a:spLocks noGrp="1"/>
          </p:cNvSpPr>
          <p:nvPr>
            <p:ph type="body" sz="quarter" idx="14"/>
          </p:nvPr>
        </p:nvSpPr>
        <p:spPr>
          <a:xfrm>
            <a:off x="2" y="1615152"/>
            <a:ext cx="9537323" cy="738664"/>
          </a:xfrm>
        </p:spPr>
        <p:txBody>
          <a:bodyPr/>
          <a:lstStyle/>
          <a:p>
            <a:r>
              <a:rPr lang="en-GB" dirty="0" smtClean="0"/>
              <a:t>INCENTIVE PROPOSITION</a:t>
            </a:r>
            <a:endParaRPr lang="en-GB" dirty="0"/>
          </a:p>
        </p:txBody>
      </p:sp>
    </p:spTree>
    <p:extLst>
      <p:ext uri="{BB962C8B-B14F-4D97-AF65-F5344CB8AC3E}">
        <p14:creationId xmlns:p14="http://schemas.microsoft.com/office/powerpoint/2010/main" val="22492575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35169" y="201259"/>
            <a:ext cx="7981590" cy="1040285"/>
          </a:xfrm>
        </p:spPr>
        <p:txBody>
          <a:bodyPr/>
          <a:lstStyle/>
          <a:p>
            <a:r>
              <a:rPr lang="en-GB" dirty="0" smtClean="0"/>
              <a:t>2. USE </a:t>
            </a:r>
            <a:r>
              <a:rPr lang="en-GB" dirty="0"/>
              <a:t>MAIL TO INCREASE OPT IN’S </a:t>
            </a:r>
            <a:endParaRPr lang="en-GB" dirty="0" smtClean="0"/>
          </a:p>
          <a:p>
            <a:r>
              <a:rPr lang="en-GB" dirty="0" smtClean="0"/>
              <a:t>OF </a:t>
            </a:r>
            <a:r>
              <a:rPr lang="en-GB" dirty="0"/>
              <a:t>OTHER </a:t>
            </a:r>
            <a:r>
              <a:rPr lang="en-GB" dirty="0" smtClean="0"/>
              <a:t>CHANNELS</a:t>
            </a:r>
            <a:endParaRPr lang="en-GB" dirty="0"/>
          </a:p>
        </p:txBody>
      </p:sp>
      <p:sp>
        <p:nvSpPr>
          <p:cNvPr id="3" name="Text Placeholder 2"/>
          <p:cNvSpPr>
            <a:spLocks noGrp="1"/>
          </p:cNvSpPr>
          <p:nvPr>
            <p:ph type="body" sz="quarter" idx="12"/>
          </p:nvPr>
        </p:nvSpPr>
        <p:spPr/>
        <p:txBody>
          <a:bodyPr/>
          <a:lstStyle/>
          <a:p>
            <a:r>
              <a:rPr lang="en-GB" sz="1800" dirty="0" smtClean="0">
                <a:latin typeface="Arial" panose="020B0604020202020204" pitchFamily="34" charset="0"/>
                <a:cs typeface="Arial" panose="020B0604020202020204" pitchFamily="34" charset="0"/>
              </a:rPr>
              <a:t>Use </a:t>
            </a:r>
            <a:r>
              <a:rPr lang="en-GB" sz="1800" dirty="0">
                <a:latin typeface="Arial" panose="020B0604020202020204" pitchFamily="34" charset="0"/>
                <a:cs typeface="Arial" panose="020B0604020202020204" pitchFamily="34" charset="0"/>
              </a:rPr>
              <a:t>mail to increase your multi-channel </a:t>
            </a:r>
            <a:r>
              <a:rPr lang="en-GB" sz="1800" dirty="0" smtClean="0">
                <a:latin typeface="Arial" panose="020B0604020202020204" pitchFamily="34" charset="0"/>
                <a:cs typeface="Arial" panose="020B0604020202020204" pitchFamily="34" charset="0"/>
              </a:rPr>
              <a:t>communications.</a:t>
            </a:r>
          </a:p>
          <a:p>
            <a:r>
              <a:rPr lang="en-GB" sz="1800" dirty="0" smtClean="0"/>
              <a:t>See </a:t>
            </a:r>
            <a:r>
              <a:rPr lang="en-GB" sz="1800" dirty="0"/>
              <a:t>case </a:t>
            </a:r>
            <a:r>
              <a:rPr lang="en-GB" sz="1800" dirty="0" smtClean="0"/>
              <a:t>studies </a:t>
            </a:r>
            <a:r>
              <a:rPr lang="en-GB" sz="1800" dirty="0"/>
              <a:t>on next </a:t>
            </a:r>
            <a:r>
              <a:rPr lang="en-GB" sz="1800" dirty="0" smtClean="0"/>
              <a:t>few slides for some ideas.</a:t>
            </a:r>
            <a:endParaRPr lang="en-GB" sz="1800" dirty="0"/>
          </a:p>
          <a:p>
            <a:endParaRPr lang="en-GB" sz="1800" b="1" dirty="0">
              <a:latin typeface="Arial" panose="020B0604020202020204" pitchFamily="34" charset="0"/>
              <a:cs typeface="Arial" panose="020B0604020202020204" pitchFamily="34" charset="0"/>
            </a:endParaRPr>
          </a:p>
          <a:p>
            <a:endParaRPr lang="en-GB" sz="1800" dirty="0"/>
          </a:p>
        </p:txBody>
      </p:sp>
      <p:sp>
        <p:nvSpPr>
          <p:cNvPr id="4" name="Slide Number Placeholder 3"/>
          <p:cNvSpPr>
            <a:spLocks noGrp="1"/>
          </p:cNvSpPr>
          <p:nvPr>
            <p:ph type="sldNum" sz="quarter" idx="24"/>
          </p:nvPr>
        </p:nvSpPr>
        <p:spPr/>
        <p:txBody>
          <a:bodyPr/>
          <a:lstStyle/>
          <a:p>
            <a:pPr>
              <a:defRPr/>
            </a:pPr>
            <a:fld id="{07AE5A85-834C-45C6-B70E-D6BB045069BC}" type="slidenum">
              <a:rPr lang="en-US" smtClean="0"/>
              <a:pPr>
                <a:defRPr/>
              </a:pPr>
              <a:t>10</a:t>
            </a:fld>
            <a:endParaRPr lang="en-US" dirty="0"/>
          </a:p>
        </p:txBody>
      </p:sp>
      <p:sp>
        <p:nvSpPr>
          <p:cNvPr id="9" name="TextBox 8"/>
          <p:cNvSpPr txBox="1"/>
          <p:nvPr/>
        </p:nvSpPr>
        <p:spPr>
          <a:xfrm>
            <a:off x="7689304" y="4615831"/>
            <a:ext cx="1656056" cy="1015663"/>
          </a:xfrm>
          <a:prstGeom prst="rect">
            <a:avLst/>
          </a:prstGeom>
          <a:noFill/>
        </p:spPr>
        <p:txBody>
          <a:bodyPr wrap="square" rtlCol="0">
            <a:spAutoFit/>
          </a:bodyPr>
          <a:lstStyle/>
          <a:p>
            <a:pPr algn="ctr"/>
            <a:r>
              <a:rPr lang="en-GB" sz="1400" b="1" dirty="0" smtClean="0">
                <a:solidFill>
                  <a:schemeClr val="bg1"/>
                </a:solidFill>
                <a:latin typeface="Arial" panose="020B0604020202020204" pitchFamily="34" charset="0"/>
                <a:cs typeface="Arial" panose="020B0604020202020204" pitchFamily="34" charset="0"/>
              </a:rPr>
              <a:t>Up to </a:t>
            </a:r>
          </a:p>
          <a:p>
            <a:pPr algn="ctr"/>
            <a:r>
              <a:rPr lang="en-GB" b="1" dirty="0" smtClean="0">
                <a:solidFill>
                  <a:schemeClr val="bg1"/>
                </a:solidFill>
                <a:latin typeface="Arial" panose="020B0604020202020204" pitchFamily="34" charset="0"/>
                <a:cs typeface="Arial" panose="020B0604020202020204" pitchFamily="34" charset="0"/>
              </a:rPr>
              <a:t>15% off</a:t>
            </a:r>
          </a:p>
          <a:p>
            <a:pPr algn="ctr"/>
            <a:r>
              <a:rPr lang="en-GB" sz="1400" b="1" dirty="0">
                <a:solidFill>
                  <a:schemeClr val="bg1"/>
                </a:solidFill>
                <a:latin typeface="Arial" panose="020B0604020202020204" pitchFamily="34" charset="0"/>
                <a:cs typeface="Arial" panose="020B0604020202020204" pitchFamily="34" charset="0"/>
              </a:rPr>
              <a:t>p</a:t>
            </a:r>
            <a:r>
              <a:rPr lang="en-GB" sz="1400" b="1" dirty="0" smtClean="0">
                <a:solidFill>
                  <a:schemeClr val="bg1"/>
                </a:solidFill>
                <a:latin typeface="Arial" panose="020B0604020202020204" pitchFamily="34" charset="0"/>
                <a:cs typeface="Arial" panose="020B0604020202020204" pitchFamily="34" charset="0"/>
              </a:rPr>
              <a:t>ostage for any new test*</a:t>
            </a:r>
            <a:endParaRPr lang="en-GB"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95187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a:spLocks noGrp="1"/>
          </p:cNvSpPr>
          <p:nvPr>
            <p:ph type="body" sz="quarter" idx="12"/>
          </p:nvPr>
        </p:nvSpPr>
        <p:spPr>
          <a:xfrm>
            <a:off x="560512" y="1407280"/>
            <a:ext cx="6126681" cy="4968552"/>
          </a:xfrm>
        </p:spPr>
        <p:txBody>
          <a:bodyPr>
            <a:noAutofit/>
          </a:bodyPr>
          <a:lstStyle/>
          <a:p>
            <a:pPr marL="0" indent="0">
              <a:buNone/>
            </a:pPr>
            <a:r>
              <a:rPr lang="en-GB" sz="1400" b="1" dirty="0" smtClean="0">
                <a:latin typeface="Arial" panose="020B0604020202020204" pitchFamily="34" charset="0"/>
                <a:cs typeface="Arial" panose="020B0604020202020204" pitchFamily="34" charset="0"/>
              </a:rPr>
              <a:t>Background</a:t>
            </a:r>
          </a:p>
          <a:p>
            <a:pPr marL="0" indent="0" fontAlgn="base">
              <a:buNone/>
            </a:pPr>
            <a:r>
              <a:rPr lang="en-US" sz="1400" dirty="0" smtClean="0"/>
              <a:t>IKEA’s most valuable FAMILY club members spent £35 more if they had opted in for both </a:t>
            </a:r>
            <a:r>
              <a:rPr lang="en-US" sz="1400" dirty="0"/>
              <a:t>mail and </a:t>
            </a:r>
            <a:r>
              <a:rPr lang="en-US" sz="1400" dirty="0" smtClean="0"/>
              <a:t>email</a:t>
            </a:r>
            <a:r>
              <a:rPr lang="en-GB" sz="1400" dirty="0" smtClean="0"/>
              <a:t>. </a:t>
            </a:r>
          </a:p>
          <a:p>
            <a:pPr marL="0" indent="0" fontAlgn="base">
              <a:buNone/>
            </a:pPr>
            <a:r>
              <a:rPr lang="en-US" sz="1400" dirty="0" smtClean="0"/>
              <a:t>The brief : ‘send an email without an email address’ to the 1.3 million members who were only contactable by post and encourage them to sign up for email.</a:t>
            </a:r>
          </a:p>
          <a:p>
            <a:pPr marL="0" indent="0" fontAlgn="base">
              <a:buNone/>
            </a:pPr>
            <a:r>
              <a:rPr lang="en-GB" sz="1400" b="1" dirty="0" smtClean="0">
                <a:latin typeface="Arial" panose="020B0604020202020204" pitchFamily="34" charset="0"/>
                <a:cs typeface="Arial" panose="020B0604020202020204" pitchFamily="34" charset="0"/>
              </a:rPr>
              <a:t>Solution</a:t>
            </a:r>
          </a:p>
          <a:p>
            <a:pPr marL="0" indent="0">
              <a:buNone/>
            </a:pPr>
            <a:r>
              <a:rPr lang="en-US" sz="1400" dirty="0" smtClean="0"/>
              <a:t>IKEA mailed Family Members a blue envelope with the email icon on the outer. </a:t>
            </a:r>
            <a:r>
              <a:rPr lang="en-US" sz="1400" dirty="0"/>
              <a:t>I</a:t>
            </a:r>
            <a:r>
              <a:rPr lang="en-US" sz="1400" dirty="0" smtClean="0"/>
              <a:t>nside was a beautifully crafted fabric ‘email’ </a:t>
            </a:r>
            <a:r>
              <a:rPr lang="mr-IN" sz="1400" dirty="0" smtClean="0"/>
              <a:t>–</a:t>
            </a:r>
            <a:r>
              <a:rPr lang="en-US" sz="1400" dirty="0" smtClean="0"/>
              <a:t> that mirrored a digital email -created entirely out of embroidery. </a:t>
            </a:r>
          </a:p>
          <a:p>
            <a:pPr marL="0" indent="0">
              <a:buNone/>
            </a:pPr>
            <a:r>
              <a:rPr lang="en-US" sz="1400" dirty="0" smtClean="0"/>
              <a:t>A £5 incentive persuaded Family </a:t>
            </a:r>
            <a:r>
              <a:rPr lang="en-US" sz="1400" dirty="0"/>
              <a:t>M</a:t>
            </a:r>
            <a:r>
              <a:rPr lang="en-US" sz="1400" dirty="0" smtClean="0"/>
              <a:t>embers to go online and opt in with their email address.</a:t>
            </a:r>
          </a:p>
          <a:p>
            <a:pPr marL="0" indent="0" fontAlgn="base">
              <a:buNone/>
            </a:pPr>
            <a:r>
              <a:rPr lang="en-US" sz="1400" b="1" dirty="0" smtClean="0"/>
              <a:t>Results</a:t>
            </a:r>
            <a:r>
              <a:rPr lang="en-US" sz="1400" dirty="0" smtClean="0"/>
              <a:t>.</a:t>
            </a:r>
            <a:endParaRPr lang="en-GB" sz="1400" dirty="0"/>
          </a:p>
          <a:p>
            <a:pPr marL="0" indent="0">
              <a:buNone/>
            </a:pPr>
            <a:r>
              <a:rPr lang="en-US" sz="1400" dirty="0"/>
              <a:t>Opt-in rates for members mailed exceeded expectations by over 3%, with over 13% of recipients opting in to email as a marketing channel.</a:t>
            </a:r>
            <a:endParaRPr lang="en-GB" sz="1400" dirty="0"/>
          </a:p>
          <a:p>
            <a:pPr marL="0" indent="0">
              <a:buNone/>
            </a:pPr>
            <a:endParaRPr lang="en-US" sz="1400" dirty="0" smtClean="0"/>
          </a:p>
          <a:p>
            <a:pPr marL="0" indent="0">
              <a:buNone/>
            </a:pPr>
            <a:endParaRPr lang="en-US" sz="1400" dirty="0" smtClean="0"/>
          </a:p>
        </p:txBody>
      </p:sp>
      <p:sp>
        <p:nvSpPr>
          <p:cNvPr id="2" name="TextBox 1"/>
          <p:cNvSpPr txBox="1"/>
          <p:nvPr/>
        </p:nvSpPr>
        <p:spPr>
          <a:xfrm>
            <a:off x="7683303" y="5949280"/>
            <a:ext cx="2106234" cy="400110"/>
          </a:xfrm>
          <a:prstGeom prst="rect">
            <a:avLst/>
          </a:prstGeom>
          <a:noFill/>
        </p:spPr>
        <p:txBody>
          <a:bodyPr wrap="square" rtlCol="0">
            <a:spAutoFit/>
          </a:bodyPr>
          <a:lstStyle/>
          <a:p>
            <a:r>
              <a:rPr lang="en-US" sz="1000" dirty="0"/>
              <a:t>Source: DMA Award Winner (Mail) Bronze</a:t>
            </a:r>
            <a:r>
              <a:rPr lang="en-GB" sz="1000" dirty="0"/>
              <a:t> </a:t>
            </a:r>
            <a:r>
              <a:rPr lang="en-GB" sz="1000" dirty="0" smtClean="0"/>
              <a:t>, designtaxi.com</a:t>
            </a:r>
            <a:endParaRPr lang="en-GB" sz="1000" dirty="0"/>
          </a:p>
        </p:txBody>
      </p:sp>
      <p:sp>
        <p:nvSpPr>
          <p:cNvPr id="14" name="Text Placeholder 9"/>
          <p:cNvSpPr>
            <a:spLocks noGrp="1"/>
          </p:cNvSpPr>
          <p:nvPr>
            <p:ph type="body" sz="quarter" idx="14"/>
          </p:nvPr>
        </p:nvSpPr>
        <p:spPr>
          <a:xfrm>
            <a:off x="0" y="260648"/>
            <a:ext cx="8508081" cy="400110"/>
          </a:xfrm>
        </p:spPr>
        <p:txBody>
          <a:bodyPr/>
          <a:lstStyle/>
          <a:p>
            <a:pPr fontAlgn="base"/>
            <a:r>
              <a:rPr lang="en-US" sz="2000" dirty="0"/>
              <a:t>AN EMBROIDERED EMAIL SENT MEMBERS ONLINE </a:t>
            </a:r>
            <a:r>
              <a:rPr lang="en-US" sz="2000" dirty="0" smtClean="0"/>
              <a:t>TO</a:t>
            </a:r>
            <a:endParaRPr lang="en-GB" sz="2000" dirty="0"/>
          </a:p>
        </p:txBody>
      </p:sp>
      <p:sp>
        <p:nvSpPr>
          <p:cNvPr id="15" name="Text Placeholder 9"/>
          <p:cNvSpPr>
            <a:spLocks noGrp="1"/>
          </p:cNvSpPr>
          <p:nvPr>
            <p:ph type="body" sz="quarter" idx="14"/>
          </p:nvPr>
        </p:nvSpPr>
        <p:spPr>
          <a:xfrm>
            <a:off x="-3177" y="652626"/>
            <a:ext cx="4220369" cy="400110"/>
          </a:xfrm>
        </p:spPr>
        <p:txBody>
          <a:bodyPr/>
          <a:lstStyle/>
          <a:p>
            <a:pPr fontAlgn="base"/>
            <a:r>
              <a:rPr lang="en-US" sz="2000" dirty="0"/>
              <a:t>OPT IN FOR REAL EMAIL</a:t>
            </a:r>
            <a:endParaRPr lang="en-GB" sz="2000" dirty="0"/>
          </a:p>
        </p:txBody>
      </p:sp>
      <p:pic>
        <p:nvPicPr>
          <p:cNvPr id="3" name="Picture 2"/>
          <p:cNvPicPr>
            <a:picLocks noChangeAspect="1"/>
          </p:cNvPicPr>
          <p:nvPr/>
        </p:nvPicPr>
        <p:blipFill>
          <a:blip r:embed="rId3"/>
          <a:stretch>
            <a:fillRect/>
          </a:stretch>
        </p:blipFill>
        <p:spPr>
          <a:xfrm>
            <a:off x="7849453" y="2204864"/>
            <a:ext cx="1917002" cy="1129556"/>
          </a:xfrm>
          <a:prstGeom prst="rect">
            <a:avLst/>
          </a:prstGeom>
        </p:spPr>
      </p:pic>
      <p:pic>
        <p:nvPicPr>
          <p:cNvPr id="4" name="Picture 3"/>
          <p:cNvPicPr>
            <a:picLocks noChangeAspect="1"/>
          </p:cNvPicPr>
          <p:nvPr/>
        </p:nvPicPr>
        <p:blipFill>
          <a:blip r:embed="rId4"/>
          <a:stretch>
            <a:fillRect/>
          </a:stretch>
        </p:blipFill>
        <p:spPr>
          <a:xfrm>
            <a:off x="7813618" y="3645024"/>
            <a:ext cx="1988671" cy="1434902"/>
          </a:xfrm>
          <a:prstGeom prst="rect">
            <a:avLst/>
          </a:prstGeom>
        </p:spPr>
      </p:pic>
      <p:pic>
        <p:nvPicPr>
          <p:cNvPr id="8" name="Picture 7"/>
          <p:cNvPicPr>
            <a:picLocks noChangeAspect="1"/>
          </p:cNvPicPr>
          <p:nvPr/>
        </p:nvPicPr>
        <p:blipFill>
          <a:blip r:embed="rId5"/>
          <a:stretch>
            <a:fillRect/>
          </a:stretch>
        </p:blipFill>
        <p:spPr>
          <a:xfrm>
            <a:off x="7761311" y="1196752"/>
            <a:ext cx="1950217" cy="645665"/>
          </a:xfrm>
          <a:prstGeom prst="rect">
            <a:avLst/>
          </a:prstGeom>
        </p:spPr>
      </p:pic>
    </p:spTree>
    <p:extLst>
      <p:ext uri="{BB962C8B-B14F-4D97-AF65-F5344CB8AC3E}">
        <p14:creationId xmlns:p14="http://schemas.microsoft.com/office/powerpoint/2010/main" val="37168187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35169" y="201259"/>
            <a:ext cx="7778138" cy="523220"/>
          </a:xfrm>
        </p:spPr>
        <p:txBody>
          <a:bodyPr/>
          <a:lstStyle/>
          <a:p>
            <a:r>
              <a:rPr lang="en-GB" dirty="0" smtClean="0"/>
              <a:t>3. REPERMISSION </a:t>
            </a:r>
            <a:r>
              <a:rPr lang="en-GB" dirty="0" smtClean="0"/>
              <a:t>YOUR DATABASE</a:t>
            </a:r>
            <a:endParaRPr lang="en-GB" dirty="0"/>
          </a:p>
        </p:txBody>
      </p:sp>
      <p:sp>
        <p:nvSpPr>
          <p:cNvPr id="3" name="Text Placeholder 2"/>
          <p:cNvSpPr>
            <a:spLocks noGrp="1"/>
          </p:cNvSpPr>
          <p:nvPr>
            <p:ph type="body" sz="quarter" idx="12"/>
          </p:nvPr>
        </p:nvSpPr>
        <p:spPr>
          <a:xfrm>
            <a:off x="535538" y="1149848"/>
            <a:ext cx="8275524" cy="1055016"/>
          </a:xfrm>
        </p:spPr>
        <p:txBody>
          <a:bodyPr/>
          <a:lstStyle/>
          <a:p>
            <a:pPr marL="0" indent="0">
              <a:buNone/>
            </a:pPr>
            <a:r>
              <a:rPr lang="en-GB" sz="2400" b="1" dirty="0" smtClean="0"/>
              <a:t>It’s all about trust.</a:t>
            </a:r>
            <a:endParaRPr lang="en-GB" sz="2400" b="1" dirty="0"/>
          </a:p>
          <a:p>
            <a:pPr marL="0" indent="0">
              <a:buNone/>
            </a:pPr>
            <a:endParaRPr lang="en-GB" dirty="0" smtClean="0"/>
          </a:p>
          <a:p>
            <a:pPr marL="0" indent="0">
              <a:buNone/>
            </a:pPr>
            <a:endParaRPr lang="en-GB" dirty="0"/>
          </a:p>
          <a:p>
            <a:pPr marL="0" indent="0">
              <a:buNone/>
            </a:pPr>
            <a:endParaRPr lang="en-GB" dirty="0" smtClean="0"/>
          </a:p>
          <a:p>
            <a:pPr marL="0" indent="0">
              <a:buNone/>
            </a:pPr>
            <a:endParaRPr lang="en-GB" dirty="0"/>
          </a:p>
          <a:p>
            <a:pPr marL="0" indent="0">
              <a:buNone/>
            </a:pPr>
            <a:endParaRPr lang="en-GB" dirty="0" smtClean="0"/>
          </a:p>
          <a:p>
            <a:pPr marL="0" indent="0">
              <a:buNone/>
            </a:pPr>
            <a:endParaRPr lang="en-GB" dirty="0"/>
          </a:p>
          <a:p>
            <a:pPr marL="0" indent="0">
              <a:buNone/>
            </a:pPr>
            <a:endParaRPr lang="en-GB" dirty="0" smtClean="0"/>
          </a:p>
          <a:p>
            <a:pPr marL="0" indent="0">
              <a:buNone/>
            </a:pPr>
            <a:endParaRPr lang="en-GB" dirty="0"/>
          </a:p>
          <a:p>
            <a:pPr marL="0" indent="0">
              <a:buNone/>
            </a:pPr>
            <a:endParaRPr lang="en-GB" dirty="0" smtClean="0"/>
          </a:p>
          <a:p>
            <a:pPr marL="0" indent="0">
              <a:buNone/>
            </a:pPr>
            <a:endParaRPr lang="en-GB" dirty="0" smtClean="0"/>
          </a:p>
          <a:p>
            <a:r>
              <a:rPr lang="en-GB" dirty="0" smtClean="0"/>
              <a:t>See case studies on next few slides.</a:t>
            </a:r>
            <a:endParaRPr lang="en-GB" dirty="0"/>
          </a:p>
        </p:txBody>
      </p:sp>
      <p:sp>
        <p:nvSpPr>
          <p:cNvPr id="4" name="Slide Number Placeholder 3"/>
          <p:cNvSpPr>
            <a:spLocks noGrp="1"/>
          </p:cNvSpPr>
          <p:nvPr>
            <p:ph type="sldNum" sz="quarter" idx="24"/>
          </p:nvPr>
        </p:nvSpPr>
        <p:spPr/>
        <p:txBody>
          <a:bodyPr/>
          <a:lstStyle/>
          <a:p>
            <a:pPr>
              <a:defRPr/>
            </a:pPr>
            <a:fld id="{07AE5A85-834C-45C6-B70E-D6BB045069BC}" type="slidenum">
              <a:rPr lang="en-US" smtClean="0"/>
              <a:pPr>
                <a:defRPr/>
              </a:pPr>
              <a:t>12</a:t>
            </a:fld>
            <a:endParaRPr lang="en-US" dirty="0"/>
          </a:p>
        </p:txBody>
      </p:sp>
      <p:grpSp>
        <p:nvGrpSpPr>
          <p:cNvPr id="5" name="Group 4"/>
          <p:cNvGrpSpPr/>
          <p:nvPr/>
        </p:nvGrpSpPr>
        <p:grpSpPr>
          <a:xfrm>
            <a:off x="663449" y="1671769"/>
            <a:ext cx="8442054" cy="4590338"/>
            <a:chOff x="663449" y="1191491"/>
            <a:chExt cx="8442054" cy="4590338"/>
          </a:xfrm>
        </p:grpSpPr>
        <p:grpSp>
          <p:nvGrpSpPr>
            <p:cNvPr id="6" name="Group 5"/>
            <p:cNvGrpSpPr/>
            <p:nvPr/>
          </p:nvGrpSpPr>
          <p:grpSpPr>
            <a:xfrm>
              <a:off x="663449" y="2480160"/>
              <a:ext cx="1276479" cy="1648904"/>
              <a:chOff x="7414812" y="3747745"/>
              <a:chExt cx="1178288" cy="1374088"/>
            </a:xfrm>
          </p:grpSpPr>
          <p:sp>
            <p:nvSpPr>
              <p:cNvPr id="23" name="Oval 22"/>
              <p:cNvSpPr/>
              <p:nvPr/>
            </p:nvSpPr>
            <p:spPr>
              <a:xfrm>
                <a:off x="7459356" y="3899860"/>
                <a:ext cx="1069856" cy="1069856"/>
              </a:xfrm>
              <a:prstGeom prst="ellipse">
                <a:avLst/>
              </a:prstGeom>
              <a:no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p:cNvSpPr/>
              <p:nvPr/>
            </p:nvSpPr>
            <p:spPr>
              <a:xfrm>
                <a:off x="7414812" y="3747745"/>
                <a:ext cx="1178288" cy="47410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p:cNvSpPr/>
              <p:nvPr/>
            </p:nvSpPr>
            <p:spPr>
              <a:xfrm>
                <a:off x="7414812" y="4620195"/>
                <a:ext cx="1178288" cy="50163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7" name="TextBox 6"/>
            <p:cNvSpPr txBox="1"/>
            <p:nvPr/>
          </p:nvSpPr>
          <p:spPr>
            <a:xfrm>
              <a:off x="6141860" y="4581506"/>
              <a:ext cx="2963643" cy="1200323"/>
            </a:xfrm>
            <a:prstGeom prst="rect">
              <a:avLst/>
            </a:prstGeom>
            <a:noFill/>
          </p:spPr>
          <p:txBody>
            <a:bodyPr wrap="square" lIns="91433" tIns="45717" rIns="91433" bIns="45717" rtlCol="0">
              <a:spAutoFit/>
            </a:bodyPr>
            <a:lstStyle/>
            <a:p>
              <a:r>
                <a:rPr lang="en-GB" b="1" dirty="0"/>
                <a:t>Creating confidence about data security and privacy will build trust and increase permission rates</a:t>
              </a:r>
              <a:endParaRPr lang="en-GB" dirty="0"/>
            </a:p>
          </p:txBody>
        </p:sp>
        <p:sp>
          <p:nvSpPr>
            <p:cNvPr id="8" name="TextBox 7"/>
            <p:cNvSpPr txBox="1"/>
            <p:nvPr/>
          </p:nvSpPr>
          <p:spPr>
            <a:xfrm>
              <a:off x="768874" y="3020633"/>
              <a:ext cx="1031912" cy="507825"/>
            </a:xfrm>
            <a:prstGeom prst="rect">
              <a:avLst/>
            </a:prstGeom>
            <a:solidFill>
              <a:srgbClr val="FFFFFF"/>
            </a:solidFill>
          </p:spPr>
          <p:txBody>
            <a:bodyPr wrap="square" lIns="91433" tIns="45717" rIns="91433" bIns="45717" rtlCol="0" anchor="ctr">
              <a:spAutoFit/>
            </a:bodyPr>
            <a:lstStyle/>
            <a:p>
              <a:pPr algn="ctr"/>
              <a:r>
                <a:rPr lang="en-GB" sz="2700" b="1" dirty="0">
                  <a:solidFill>
                    <a:schemeClr val="tx2"/>
                  </a:solidFill>
                </a:rPr>
                <a:t>Trust</a:t>
              </a:r>
            </a:p>
          </p:txBody>
        </p:sp>
        <p:sp>
          <p:nvSpPr>
            <p:cNvPr id="9" name="Oval 8"/>
            <p:cNvSpPr/>
            <p:nvPr/>
          </p:nvSpPr>
          <p:spPr>
            <a:xfrm>
              <a:off x="1921167" y="3193692"/>
              <a:ext cx="148374" cy="164353"/>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103163" tIns="51581" rIns="103163" bIns="51581" rtlCol="0" anchor="ctr"/>
            <a:lstStyle/>
            <a:p>
              <a:pPr algn="ctr"/>
              <a:r>
                <a:rPr lang="en-US" dirty="0" smtClean="0"/>
                <a:t>  </a:t>
              </a:r>
              <a:endParaRPr lang="en-US" dirty="0"/>
            </a:p>
          </p:txBody>
        </p:sp>
        <p:sp>
          <p:nvSpPr>
            <p:cNvPr id="10" name="TextBox 9"/>
            <p:cNvSpPr txBox="1"/>
            <p:nvPr/>
          </p:nvSpPr>
          <p:spPr>
            <a:xfrm>
              <a:off x="6705256" y="2999850"/>
              <a:ext cx="1753572" cy="507825"/>
            </a:xfrm>
            <a:prstGeom prst="rect">
              <a:avLst/>
            </a:prstGeom>
            <a:noFill/>
          </p:spPr>
          <p:txBody>
            <a:bodyPr wrap="square" lIns="91433" tIns="45717" rIns="91433" bIns="45717" rtlCol="0" anchor="ctr">
              <a:spAutoFit/>
            </a:bodyPr>
            <a:lstStyle>
              <a:defPPr>
                <a:defRPr lang="en-US"/>
              </a:defPPr>
              <a:lvl1pPr>
                <a:defRPr sz="2800" b="1">
                  <a:solidFill>
                    <a:schemeClr val="tx2"/>
                  </a:solidFill>
                </a:defRPr>
              </a:lvl1pPr>
            </a:lstStyle>
            <a:p>
              <a:pPr algn="ctr"/>
              <a:r>
                <a:rPr lang="en-GB" sz="2700" dirty="0"/>
                <a:t>Consent</a:t>
              </a:r>
            </a:p>
          </p:txBody>
        </p:sp>
        <p:sp>
          <p:nvSpPr>
            <p:cNvPr id="11" name="Isosceles Triangle 10"/>
            <p:cNvSpPr/>
            <p:nvPr/>
          </p:nvSpPr>
          <p:spPr>
            <a:xfrm rot="5400000">
              <a:off x="6596900" y="3191540"/>
              <a:ext cx="216712" cy="168658"/>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03163" tIns="51581" rIns="103163" bIns="51581" rtlCol="0" anchor="ctr"/>
            <a:lstStyle/>
            <a:p>
              <a:pPr algn="ctr"/>
              <a:endParaRPr lang="en-US" dirty="0"/>
            </a:p>
          </p:txBody>
        </p:sp>
        <p:sp>
          <p:nvSpPr>
            <p:cNvPr id="12" name="Oval 11"/>
            <p:cNvSpPr/>
            <p:nvPr/>
          </p:nvSpPr>
          <p:spPr>
            <a:xfrm>
              <a:off x="711705" y="2662697"/>
              <a:ext cx="1159011" cy="1283826"/>
            </a:xfrm>
            <a:prstGeom prst="ellipse">
              <a:avLst/>
            </a:prstGeom>
            <a:noFill/>
            <a:ln w="22225"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103163" tIns="51581" rIns="103163" bIns="51581" rtlCol="0" anchor="ctr"/>
            <a:lstStyle/>
            <a:p>
              <a:pPr algn="ctr"/>
              <a:endParaRPr lang="en-US" dirty="0"/>
            </a:p>
          </p:txBody>
        </p:sp>
        <p:cxnSp>
          <p:nvCxnSpPr>
            <p:cNvPr id="13" name="Straight Connector 12"/>
            <p:cNvCxnSpPr>
              <a:stCxn id="9" idx="6"/>
            </p:cNvCxnSpPr>
            <p:nvPr/>
          </p:nvCxnSpPr>
          <p:spPr>
            <a:xfrm flipV="1">
              <a:off x="2069541" y="3269673"/>
              <a:ext cx="882247" cy="6196"/>
            </a:xfrm>
            <a:prstGeom prst="line">
              <a:avLst/>
            </a:prstGeom>
            <a:noFill/>
            <a:ln w="63500">
              <a:gradFill flip="none" rotWithShape="1">
                <a:gsLst>
                  <a:gs pos="0">
                    <a:schemeClr val="accent5">
                      <a:alpha val="40000"/>
                    </a:schemeClr>
                  </a:gs>
                  <a:gs pos="100000">
                    <a:schemeClr val="accent5"/>
                  </a:gs>
                </a:gsLst>
                <a:lin ang="0" scaled="1"/>
                <a:tileRect/>
              </a:gradFill>
            </a:ln>
            <a:effectLst/>
          </p:spPr>
          <p:style>
            <a:lnRef idx="1">
              <a:schemeClr val="accent1"/>
            </a:lnRef>
            <a:fillRef idx="3">
              <a:schemeClr val="accent1"/>
            </a:fillRef>
            <a:effectRef idx="2">
              <a:schemeClr val="accent1"/>
            </a:effectRef>
            <a:fontRef idx="minor">
              <a:schemeClr val="lt1"/>
            </a:fontRef>
          </p:style>
        </p:cxnSp>
        <p:sp>
          <p:nvSpPr>
            <p:cNvPr id="14" name="Rounded Rectangle 13"/>
            <p:cNvSpPr/>
            <p:nvPr/>
          </p:nvSpPr>
          <p:spPr>
            <a:xfrm>
              <a:off x="2951788" y="1465634"/>
              <a:ext cx="1677733" cy="3628860"/>
            </a:xfrm>
            <a:prstGeom prst="roundRect">
              <a:avLst/>
            </a:prstGeom>
            <a:no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103163" tIns="51581" rIns="103163" bIns="51581" rtlCol="0" anchor="ctr"/>
            <a:lstStyle/>
            <a:p>
              <a:pPr algn="ctr"/>
              <a:endParaRPr lang="en-US" dirty="0"/>
            </a:p>
          </p:txBody>
        </p:sp>
        <p:sp>
          <p:nvSpPr>
            <p:cNvPr id="15" name="Rectangle 14"/>
            <p:cNvSpPr/>
            <p:nvPr/>
          </p:nvSpPr>
          <p:spPr>
            <a:xfrm>
              <a:off x="3295745" y="1191491"/>
              <a:ext cx="1377555" cy="425334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103163" tIns="51581" rIns="103163" bIns="51581" rtlCol="0" anchor="ctr"/>
            <a:lstStyle/>
            <a:p>
              <a:pPr algn="ctr"/>
              <a:endParaRPr lang="en-US" dirty="0"/>
            </a:p>
          </p:txBody>
        </p:sp>
        <p:sp>
          <p:nvSpPr>
            <p:cNvPr id="16" name="Rounded Rectangle 15"/>
            <p:cNvSpPr/>
            <p:nvPr/>
          </p:nvSpPr>
          <p:spPr>
            <a:xfrm>
              <a:off x="3839827" y="1465634"/>
              <a:ext cx="824045" cy="3628860"/>
            </a:xfrm>
            <a:prstGeom prst="roundRect">
              <a:avLst>
                <a:gd name="adj" fmla="val 28051"/>
              </a:avLst>
            </a:prstGeom>
            <a:no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103163" tIns="51581" rIns="103163" bIns="51581" rtlCol="0" anchor="ctr"/>
            <a:lstStyle/>
            <a:p>
              <a:pPr algn="ctr"/>
              <a:endParaRPr lang="en-US" dirty="0"/>
            </a:p>
          </p:txBody>
        </p:sp>
        <p:sp>
          <p:nvSpPr>
            <p:cNvPr id="17" name="Rectangle 16"/>
            <p:cNvSpPr/>
            <p:nvPr/>
          </p:nvSpPr>
          <p:spPr>
            <a:xfrm>
              <a:off x="3796049" y="1258111"/>
              <a:ext cx="533294" cy="405510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103163" tIns="51581" rIns="103163" bIns="51581" rtlCol="0" anchor="ctr"/>
            <a:lstStyle/>
            <a:p>
              <a:pPr algn="ctr"/>
              <a:endParaRPr lang="en-US" dirty="0"/>
            </a:p>
          </p:txBody>
        </p:sp>
        <p:sp>
          <p:nvSpPr>
            <p:cNvPr id="18" name="TextBox 17"/>
            <p:cNvSpPr txBox="1"/>
            <p:nvPr/>
          </p:nvSpPr>
          <p:spPr>
            <a:xfrm>
              <a:off x="3082449" y="1618161"/>
              <a:ext cx="1547073" cy="1477321"/>
            </a:xfrm>
            <a:prstGeom prst="rect">
              <a:avLst/>
            </a:prstGeom>
            <a:noFill/>
          </p:spPr>
          <p:txBody>
            <a:bodyPr wrap="square" lIns="91433" tIns="45717" rIns="91433" bIns="45717" rtlCol="0">
              <a:spAutoFit/>
            </a:bodyPr>
            <a:lstStyle/>
            <a:p>
              <a:r>
                <a:rPr lang="en-GB" b="1" dirty="0">
                  <a:solidFill>
                    <a:schemeClr val="tx2"/>
                  </a:solidFill>
                </a:rPr>
                <a:t>Are they competent enough to hold my data </a:t>
              </a:r>
              <a:r>
                <a:rPr lang="en-GB" b="1" dirty="0">
                  <a:solidFill>
                    <a:schemeClr val="accent3"/>
                  </a:solidFill>
                </a:rPr>
                <a:t>securely</a:t>
              </a:r>
              <a:r>
                <a:rPr lang="en-GB" b="1" dirty="0">
                  <a:solidFill>
                    <a:srgbClr val="EF8214"/>
                  </a:solidFill>
                </a:rPr>
                <a:t>?</a:t>
              </a:r>
              <a:r>
                <a:rPr lang="en-GB" b="1" dirty="0">
                  <a:solidFill>
                    <a:schemeClr val="tx2"/>
                  </a:solidFill>
                </a:rPr>
                <a:t> </a:t>
              </a:r>
            </a:p>
          </p:txBody>
        </p:sp>
        <p:sp>
          <p:nvSpPr>
            <p:cNvPr id="19" name="TextBox 18"/>
            <p:cNvSpPr txBox="1"/>
            <p:nvPr/>
          </p:nvSpPr>
          <p:spPr>
            <a:xfrm>
              <a:off x="3082448" y="3588694"/>
              <a:ext cx="1370250" cy="1077212"/>
            </a:xfrm>
            <a:prstGeom prst="rect">
              <a:avLst/>
            </a:prstGeom>
            <a:noFill/>
          </p:spPr>
          <p:txBody>
            <a:bodyPr wrap="square" lIns="91433" tIns="45717" rIns="91433" bIns="45717" rtlCol="0">
              <a:spAutoFit/>
            </a:bodyPr>
            <a:lstStyle>
              <a:defPPr>
                <a:defRPr lang="en-US"/>
              </a:defPPr>
              <a:lvl1pPr>
                <a:defRPr sz="1600" b="1">
                  <a:solidFill>
                    <a:schemeClr val="tx2"/>
                  </a:solidFill>
                </a:defRPr>
              </a:lvl1pPr>
            </a:lstStyle>
            <a:p>
              <a:r>
                <a:rPr lang="en-GB" dirty="0"/>
                <a:t>Do they intend to respect my </a:t>
              </a:r>
              <a:r>
                <a:rPr lang="en-GB" dirty="0">
                  <a:solidFill>
                    <a:srgbClr val="EF8214"/>
                  </a:solidFill>
                </a:rPr>
                <a:t>privacy?</a:t>
              </a:r>
            </a:p>
          </p:txBody>
        </p:sp>
        <p:sp>
          <p:nvSpPr>
            <p:cNvPr id="20" name="Half Frame 19"/>
            <p:cNvSpPr/>
            <p:nvPr/>
          </p:nvSpPr>
          <p:spPr>
            <a:xfrm rot="2700000">
              <a:off x="7181912" y="2746684"/>
              <a:ext cx="777089" cy="701539"/>
            </a:xfrm>
            <a:prstGeom prst="halfFrame">
              <a:avLst>
                <a:gd name="adj1" fmla="val 2030"/>
                <a:gd name="adj2" fmla="val 203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03163" tIns="51581" rIns="103163" bIns="51581" rtlCol="0" anchor="ctr"/>
            <a:lstStyle/>
            <a:p>
              <a:pPr algn="ctr"/>
              <a:endParaRPr lang="en-US" dirty="0">
                <a:solidFill>
                  <a:schemeClr val="tx1"/>
                </a:solidFill>
              </a:endParaRPr>
            </a:p>
          </p:txBody>
        </p:sp>
        <p:sp>
          <p:nvSpPr>
            <p:cNvPr id="21" name="Half Frame 20"/>
            <p:cNvSpPr/>
            <p:nvPr/>
          </p:nvSpPr>
          <p:spPr>
            <a:xfrm rot="13500000">
              <a:off x="7181912" y="3093394"/>
              <a:ext cx="777089" cy="701539"/>
            </a:xfrm>
            <a:prstGeom prst="halfFrame">
              <a:avLst>
                <a:gd name="adj1" fmla="val 2030"/>
                <a:gd name="adj2" fmla="val 203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03163" tIns="51581" rIns="103163" bIns="51581" rtlCol="0" anchor="ctr"/>
            <a:lstStyle/>
            <a:p>
              <a:pPr algn="ctr"/>
              <a:endParaRPr lang="en-US" dirty="0">
                <a:solidFill>
                  <a:schemeClr val="tx1"/>
                </a:solidFill>
              </a:endParaRPr>
            </a:p>
          </p:txBody>
        </p:sp>
        <p:sp>
          <p:nvSpPr>
            <p:cNvPr id="22" name="TextBox 21"/>
            <p:cNvSpPr txBox="1"/>
            <p:nvPr/>
          </p:nvSpPr>
          <p:spPr>
            <a:xfrm>
              <a:off x="3435989" y="3076592"/>
              <a:ext cx="336644" cy="584769"/>
            </a:xfrm>
            <a:prstGeom prst="rect">
              <a:avLst/>
            </a:prstGeom>
            <a:noFill/>
          </p:spPr>
          <p:txBody>
            <a:bodyPr wrap="square" lIns="91433" tIns="45717" rIns="91433" bIns="45717" rtlCol="0">
              <a:spAutoFit/>
            </a:bodyPr>
            <a:lstStyle/>
            <a:p>
              <a:r>
                <a:rPr lang="en-GB" sz="3200" b="1" dirty="0">
                  <a:solidFill>
                    <a:schemeClr val="tx2"/>
                  </a:solidFill>
                </a:rPr>
                <a:t>+</a:t>
              </a:r>
            </a:p>
          </p:txBody>
        </p:sp>
      </p:grpSp>
      <p:sp>
        <p:nvSpPr>
          <p:cNvPr id="28" name="TextBox 27"/>
          <p:cNvSpPr txBox="1"/>
          <p:nvPr/>
        </p:nvSpPr>
        <p:spPr>
          <a:xfrm>
            <a:off x="7689304" y="713001"/>
            <a:ext cx="1656056" cy="1015663"/>
          </a:xfrm>
          <a:prstGeom prst="rect">
            <a:avLst/>
          </a:prstGeom>
          <a:noFill/>
        </p:spPr>
        <p:txBody>
          <a:bodyPr wrap="square" rtlCol="0">
            <a:spAutoFit/>
          </a:bodyPr>
          <a:lstStyle/>
          <a:p>
            <a:pPr algn="ctr"/>
            <a:r>
              <a:rPr lang="en-GB" sz="1400" b="1" dirty="0" smtClean="0">
                <a:solidFill>
                  <a:schemeClr val="bg1"/>
                </a:solidFill>
                <a:latin typeface="Arial" panose="020B0604020202020204" pitchFamily="34" charset="0"/>
                <a:cs typeface="Arial" panose="020B0604020202020204" pitchFamily="34" charset="0"/>
              </a:rPr>
              <a:t>Up to </a:t>
            </a:r>
          </a:p>
          <a:p>
            <a:pPr algn="ctr"/>
            <a:r>
              <a:rPr lang="en-GB" b="1" dirty="0" smtClean="0">
                <a:solidFill>
                  <a:schemeClr val="bg1"/>
                </a:solidFill>
                <a:latin typeface="Arial" panose="020B0604020202020204" pitchFamily="34" charset="0"/>
                <a:cs typeface="Arial" panose="020B0604020202020204" pitchFamily="34" charset="0"/>
              </a:rPr>
              <a:t>15% off</a:t>
            </a:r>
          </a:p>
          <a:p>
            <a:pPr algn="ctr"/>
            <a:r>
              <a:rPr lang="en-GB" sz="1400" b="1" dirty="0">
                <a:solidFill>
                  <a:schemeClr val="bg1"/>
                </a:solidFill>
                <a:latin typeface="Arial" panose="020B0604020202020204" pitchFamily="34" charset="0"/>
                <a:cs typeface="Arial" panose="020B0604020202020204" pitchFamily="34" charset="0"/>
              </a:rPr>
              <a:t>p</a:t>
            </a:r>
            <a:r>
              <a:rPr lang="en-GB" sz="1400" b="1" dirty="0" smtClean="0">
                <a:solidFill>
                  <a:schemeClr val="bg1"/>
                </a:solidFill>
                <a:latin typeface="Arial" panose="020B0604020202020204" pitchFamily="34" charset="0"/>
                <a:cs typeface="Arial" panose="020B0604020202020204" pitchFamily="34" charset="0"/>
              </a:rPr>
              <a:t>ostage for any new test*</a:t>
            </a:r>
            <a:endParaRPr lang="en-GB"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07394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a:spLocks noGrp="1"/>
          </p:cNvSpPr>
          <p:nvPr>
            <p:ph type="body" sz="quarter" idx="12"/>
          </p:nvPr>
        </p:nvSpPr>
        <p:spPr>
          <a:xfrm>
            <a:off x="740532" y="1196752"/>
            <a:ext cx="7644849" cy="5904656"/>
          </a:xfrm>
        </p:spPr>
        <p:txBody>
          <a:bodyPr>
            <a:noAutofit/>
          </a:bodyPr>
          <a:lstStyle/>
          <a:p>
            <a:pPr marL="0" indent="0">
              <a:buNone/>
            </a:pPr>
            <a:r>
              <a:rPr lang="en-GB" sz="1500" b="1" dirty="0" smtClean="0">
                <a:latin typeface="Arial" panose="020B0604020202020204" pitchFamily="34" charset="0"/>
                <a:cs typeface="Arial" panose="020B0604020202020204" pitchFamily="34" charset="0"/>
              </a:rPr>
              <a:t>Background</a:t>
            </a:r>
          </a:p>
          <a:p>
            <a:pPr marL="0" indent="0" fontAlgn="base">
              <a:buNone/>
            </a:pPr>
            <a:r>
              <a:rPr lang="en-US" sz="1500" dirty="0" smtClean="0"/>
              <a:t>RNLI was the first charity to move to opt in only communications.  From 1 </a:t>
            </a:r>
            <a:r>
              <a:rPr lang="en-US" sz="1500" dirty="0"/>
              <a:t>January </a:t>
            </a:r>
            <a:r>
              <a:rPr lang="en-US" sz="1500" dirty="0" smtClean="0"/>
              <a:t>2017 </a:t>
            </a:r>
            <a:r>
              <a:rPr lang="en-US" sz="1500" dirty="0"/>
              <a:t>it </a:t>
            </a:r>
            <a:r>
              <a:rPr lang="en-US" sz="1500" dirty="0" smtClean="0"/>
              <a:t>committed to </a:t>
            </a:r>
            <a:r>
              <a:rPr lang="en-US" sz="1500" dirty="0"/>
              <a:t>stop contacting individuals by telephone, email or post unless they had actively given their consent to </a:t>
            </a:r>
            <a:r>
              <a:rPr lang="en-US" sz="1500" dirty="0" smtClean="0"/>
              <a:t>RNLI – a move predicted to cost </a:t>
            </a:r>
            <a:r>
              <a:rPr lang="en-US" sz="1500" dirty="0"/>
              <a:t>£</a:t>
            </a:r>
            <a:r>
              <a:rPr lang="en-US" sz="1500" dirty="0" smtClean="0"/>
              <a:t>36m in donations. </a:t>
            </a:r>
          </a:p>
          <a:p>
            <a:pPr marL="0" indent="0" fontAlgn="base">
              <a:buNone/>
            </a:pPr>
            <a:r>
              <a:rPr lang="en-GB" sz="1500" b="1" dirty="0" smtClean="0">
                <a:latin typeface="Arial" panose="020B0604020202020204" pitchFamily="34" charset="0"/>
                <a:cs typeface="Arial" panose="020B0604020202020204" pitchFamily="34" charset="0"/>
              </a:rPr>
              <a:t>Solution</a:t>
            </a:r>
          </a:p>
          <a:p>
            <a:pPr marL="0" indent="0" fontAlgn="base">
              <a:buNone/>
            </a:pPr>
            <a:r>
              <a:rPr lang="en-GB" sz="1500" dirty="0" smtClean="0"/>
              <a:t>From  March - November 2016, 900,000 of RNLI’s most engaged supporters were asked to opt-in through a 3 wave multi-channel campaign called ‘</a:t>
            </a:r>
            <a:r>
              <a:rPr lang="en-US" sz="1500" dirty="0" smtClean="0"/>
              <a:t>Communication </a:t>
            </a:r>
            <a:r>
              <a:rPr lang="en-US" sz="1500" dirty="0"/>
              <a:t>Saves </a:t>
            </a:r>
            <a:r>
              <a:rPr lang="en-US" sz="1500" dirty="0" smtClean="0"/>
              <a:t>Lives</a:t>
            </a:r>
            <a:r>
              <a:rPr lang="en-GB" sz="1500" dirty="0" smtClean="0"/>
              <a:t>’. </a:t>
            </a:r>
          </a:p>
          <a:p>
            <a:pPr marL="0" indent="0" fontAlgn="base">
              <a:buNone/>
            </a:pPr>
            <a:r>
              <a:rPr lang="en-GB" sz="1500" b="1" dirty="0" smtClean="0">
                <a:latin typeface="Arial" panose="020B0604020202020204" pitchFamily="34" charset="0"/>
                <a:cs typeface="Arial" panose="020B0604020202020204" pitchFamily="34" charset="0"/>
              </a:rPr>
              <a:t>Results</a:t>
            </a:r>
          </a:p>
          <a:p>
            <a:pPr marL="0" indent="0" fontAlgn="base">
              <a:buNone/>
            </a:pPr>
            <a:r>
              <a:rPr lang="en-US" sz="1500" dirty="0" smtClean="0"/>
              <a:t>388,000 people</a:t>
            </a:r>
            <a:r>
              <a:rPr lang="en-US" sz="1500" dirty="0"/>
              <a:t> </a:t>
            </a:r>
            <a:r>
              <a:rPr lang="en-US" sz="1500" dirty="0" smtClean="0"/>
              <a:t>- 44% </a:t>
            </a:r>
            <a:r>
              <a:rPr lang="en-US" sz="1500" dirty="0"/>
              <a:t>of the 900,000 </a:t>
            </a:r>
            <a:r>
              <a:rPr lang="en-US" sz="1500" dirty="0" smtClean="0"/>
              <a:t>engaged supporters - opted </a:t>
            </a:r>
            <a:r>
              <a:rPr lang="en-US" sz="1500" dirty="0"/>
              <a:t>in to receive </a:t>
            </a:r>
            <a:r>
              <a:rPr lang="en-US" sz="1500" dirty="0" smtClean="0"/>
              <a:t>communications. Significantly more </a:t>
            </a:r>
            <a:r>
              <a:rPr lang="en-US" sz="1500" dirty="0"/>
              <a:t>than the 225,000 </a:t>
            </a:r>
            <a:r>
              <a:rPr lang="en-US" sz="1500" dirty="0" smtClean="0"/>
              <a:t>predicted. Mail was most popular - 66</a:t>
            </a:r>
            <a:r>
              <a:rPr lang="en-US" sz="1500" dirty="0"/>
              <a:t>% </a:t>
            </a:r>
            <a:r>
              <a:rPr lang="en-US" sz="1500" dirty="0" smtClean="0"/>
              <a:t>said RNLI </a:t>
            </a:r>
            <a:r>
              <a:rPr lang="en-US" sz="1500" dirty="0"/>
              <a:t>could contact them by mail (vs. 53% by email and just 7% by telephone). </a:t>
            </a:r>
            <a:endParaRPr lang="en-GB" sz="1500" dirty="0" smtClean="0"/>
          </a:p>
          <a:p>
            <a:pPr marL="0" indent="0" fontAlgn="base">
              <a:buNone/>
            </a:pPr>
            <a:r>
              <a:rPr lang="en-US" sz="1500" dirty="0" smtClean="0"/>
              <a:t>The August 2016 campaign was mailed to opted-in supporters only. 32.8</a:t>
            </a:r>
            <a:r>
              <a:rPr lang="en-US" sz="1500" dirty="0"/>
              <a:t>% </a:t>
            </a:r>
            <a:r>
              <a:rPr lang="en-US" sz="1500" dirty="0" smtClean="0"/>
              <a:t>of those mailed responded - 3x the10.4</a:t>
            </a:r>
            <a:r>
              <a:rPr lang="en-US" sz="1500" dirty="0"/>
              <a:t>% </a:t>
            </a:r>
            <a:r>
              <a:rPr lang="en-US" sz="1500" dirty="0" smtClean="0"/>
              <a:t>rate achieved </a:t>
            </a:r>
            <a:r>
              <a:rPr lang="en-US" sz="1500" dirty="0"/>
              <a:t>in </a:t>
            </a:r>
            <a:r>
              <a:rPr lang="en-US" sz="1500" dirty="0" smtClean="0"/>
              <a:t>2015. </a:t>
            </a:r>
            <a:r>
              <a:rPr lang="en-US" sz="1500" dirty="0"/>
              <a:t>A</a:t>
            </a:r>
            <a:r>
              <a:rPr lang="en-US" sz="1500" dirty="0" smtClean="0"/>
              <a:t>verage </a:t>
            </a:r>
            <a:r>
              <a:rPr lang="en-US" sz="1500" dirty="0"/>
              <a:t>donation was £</a:t>
            </a:r>
            <a:r>
              <a:rPr lang="en-US" sz="1500" dirty="0" smtClean="0"/>
              <a:t>8.39 - nearly 3x the </a:t>
            </a:r>
            <a:r>
              <a:rPr lang="en-US" sz="1500" dirty="0"/>
              <a:t>£2.94 average donation </a:t>
            </a:r>
            <a:r>
              <a:rPr lang="en-US" sz="1500" dirty="0" smtClean="0"/>
              <a:t>for 2015.   </a:t>
            </a:r>
            <a:endParaRPr lang="en-GB" sz="1500" dirty="0"/>
          </a:p>
        </p:txBody>
      </p:sp>
      <p:sp>
        <p:nvSpPr>
          <p:cNvPr id="2" name="TextBox 1"/>
          <p:cNvSpPr txBox="1"/>
          <p:nvPr/>
        </p:nvSpPr>
        <p:spPr>
          <a:xfrm>
            <a:off x="3704861" y="6611780"/>
            <a:ext cx="4992555" cy="246221"/>
          </a:xfrm>
          <a:prstGeom prst="rect">
            <a:avLst/>
          </a:prstGeom>
          <a:noFill/>
        </p:spPr>
        <p:txBody>
          <a:bodyPr wrap="square" rtlCol="0">
            <a:spAutoFit/>
          </a:bodyPr>
          <a:lstStyle/>
          <a:p>
            <a:pPr fontAlgn="base"/>
            <a:r>
              <a:rPr lang="en-US" sz="1000" dirty="0"/>
              <a:t>Source: Third Sector, Marketing Week, Civil </a:t>
            </a:r>
            <a:r>
              <a:rPr lang="en-US" sz="1000" dirty="0" smtClean="0"/>
              <a:t>Society, fundraisingregulator.org</a:t>
            </a:r>
            <a:endParaRPr lang="en-GB" sz="1000" dirty="0"/>
          </a:p>
        </p:txBody>
      </p:sp>
      <p:sp>
        <p:nvSpPr>
          <p:cNvPr id="12" name="Text Placeholder 9"/>
          <p:cNvSpPr>
            <a:spLocks noGrp="1"/>
          </p:cNvSpPr>
          <p:nvPr>
            <p:ph type="body" sz="quarter" idx="14"/>
          </p:nvPr>
        </p:nvSpPr>
        <p:spPr>
          <a:xfrm>
            <a:off x="2930" y="201261"/>
            <a:ext cx="7079164" cy="461665"/>
          </a:xfrm>
        </p:spPr>
        <p:txBody>
          <a:bodyPr/>
          <a:lstStyle/>
          <a:p>
            <a:pPr fontAlgn="base"/>
            <a:r>
              <a:rPr lang="en-US" sz="2400" dirty="0"/>
              <a:t>GETTING DONORS TO OPT-</a:t>
            </a:r>
            <a:r>
              <a:rPr lang="en-US" sz="2400" dirty="0" smtClean="0"/>
              <a:t>IN DIDN’T </a:t>
            </a:r>
            <a:endParaRPr lang="en-GB" sz="2400" dirty="0"/>
          </a:p>
        </p:txBody>
      </p:sp>
      <p:sp>
        <p:nvSpPr>
          <p:cNvPr id="13" name="Text Placeholder 9"/>
          <p:cNvSpPr>
            <a:spLocks noGrp="1"/>
          </p:cNvSpPr>
          <p:nvPr>
            <p:ph type="body" sz="quarter" idx="14"/>
          </p:nvPr>
        </p:nvSpPr>
        <p:spPr>
          <a:xfrm>
            <a:off x="-21617" y="620689"/>
            <a:ext cx="4978332" cy="461665"/>
          </a:xfrm>
        </p:spPr>
        <p:txBody>
          <a:bodyPr/>
          <a:lstStyle/>
          <a:p>
            <a:pPr fontAlgn="base"/>
            <a:r>
              <a:rPr lang="en-US" sz="2400" dirty="0" smtClean="0"/>
              <a:t>LEAVE </a:t>
            </a:r>
            <a:r>
              <a:rPr lang="en-US" sz="2400" dirty="0"/>
              <a:t>RNLI OUT </a:t>
            </a:r>
            <a:r>
              <a:rPr lang="en-US" sz="2400" dirty="0" smtClean="0"/>
              <a:t>TO </a:t>
            </a:r>
            <a:r>
              <a:rPr lang="en-US" sz="2400" dirty="0"/>
              <a:t>SEA</a:t>
            </a:r>
            <a:endParaRPr lang="en-GB" sz="2400" dirty="0"/>
          </a:p>
        </p:txBody>
      </p:sp>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7761312" y="260648"/>
            <a:ext cx="1976385" cy="911860"/>
          </a:xfrm>
          <a:prstGeom prst="rect">
            <a:avLst/>
          </a:prstGeom>
          <a:noFill/>
          <a:ln>
            <a:noFill/>
          </a:ln>
        </p:spPr>
      </p:pic>
      <p:pic>
        <p:nvPicPr>
          <p:cNvPr id="9" name="Picture 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9364" y="1681584"/>
            <a:ext cx="1132066" cy="1459384"/>
          </a:xfrm>
          <a:prstGeom prst="rect">
            <a:avLst/>
          </a:prstGeom>
          <a:noFill/>
          <a:ln>
            <a:noFill/>
          </a:ln>
        </p:spPr>
      </p:pic>
      <p:pic>
        <p:nvPicPr>
          <p:cNvPr id="10" name="Picture 9"/>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9364" y="3429000"/>
            <a:ext cx="1120282" cy="1455200"/>
          </a:xfrm>
          <a:prstGeom prst="rect">
            <a:avLst/>
          </a:prstGeom>
          <a:noFill/>
          <a:ln>
            <a:solidFill>
              <a:schemeClr val="tx1"/>
            </a:solidFill>
          </a:ln>
        </p:spPr>
      </p:pic>
    </p:spTree>
    <p:extLst>
      <p:ext uri="{BB962C8B-B14F-4D97-AF65-F5344CB8AC3E}">
        <p14:creationId xmlns:p14="http://schemas.microsoft.com/office/powerpoint/2010/main" val="23240426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35169" y="201259"/>
            <a:ext cx="7299609" cy="523220"/>
          </a:xfrm>
        </p:spPr>
        <p:txBody>
          <a:bodyPr/>
          <a:lstStyle/>
          <a:p>
            <a:r>
              <a:rPr lang="en-GB" dirty="0" smtClean="0"/>
              <a:t>4. Reassure </a:t>
            </a:r>
            <a:r>
              <a:rPr lang="en-GB" dirty="0" smtClean="0"/>
              <a:t>your customers</a:t>
            </a:r>
            <a:endParaRPr lang="en-GB" dirty="0"/>
          </a:p>
        </p:txBody>
      </p:sp>
      <p:sp>
        <p:nvSpPr>
          <p:cNvPr id="3" name="Text Placeholder 2"/>
          <p:cNvSpPr>
            <a:spLocks noGrp="1"/>
          </p:cNvSpPr>
          <p:nvPr>
            <p:ph type="body" sz="quarter" idx="12"/>
          </p:nvPr>
        </p:nvSpPr>
        <p:spPr>
          <a:xfrm>
            <a:off x="529383" y="980728"/>
            <a:ext cx="7015905" cy="5613747"/>
          </a:xfrm>
        </p:spPr>
        <p:txBody>
          <a:bodyPr/>
          <a:lstStyle/>
          <a:p>
            <a:r>
              <a:rPr lang="en-GB" sz="1800" dirty="0" smtClean="0"/>
              <a:t>Communicate using mail to your existing database that you will not share their details to third parties.</a:t>
            </a:r>
          </a:p>
          <a:p>
            <a:pPr marL="0" indent="0">
              <a:buNone/>
            </a:pPr>
            <a:endParaRPr lang="en-GB" sz="2000" b="1" dirty="0"/>
          </a:p>
          <a:p>
            <a:pPr marL="0" indent="0">
              <a:buNone/>
            </a:pPr>
            <a:r>
              <a:rPr lang="en-GB" sz="2000" b="1" dirty="0" smtClean="0"/>
              <a:t>The role of mail in building trust:</a:t>
            </a:r>
            <a:endParaRPr lang="en-GB" sz="2000" b="1" dirty="0"/>
          </a:p>
          <a:p>
            <a:endParaRPr lang="en-GB" dirty="0" smtClean="0"/>
          </a:p>
          <a:p>
            <a:endParaRPr lang="en-GB" dirty="0" smtClean="0"/>
          </a:p>
          <a:p>
            <a:pPr marL="0" indent="0">
              <a:buNone/>
            </a:pPr>
            <a:endParaRPr lang="en-GB" dirty="0"/>
          </a:p>
          <a:p>
            <a:endParaRPr lang="en-GB" dirty="0" smtClean="0"/>
          </a:p>
          <a:p>
            <a:endParaRPr lang="en-GB" dirty="0"/>
          </a:p>
          <a:p>
            <a:endParaRPr lang="en-GB" dirty="0" smtClean="0"/>
          </a:p>
          <a:p>
            <a:endParaRPr lang="en-GB" dirty="0"/>
          </a:p>
          <a:p>
            <a:pPr marL="0" indent="0">
              <a:buNone/>
            </a:pPr>
            <a:endParaRPr lang="en-GB" dirty="0"/>
          </a:p>
          <a:p>
            <a:r>
              <a:rPr lang="en-GB" dirty="0" smtClean="0"/>
              <a:t>See case studies on next few slides.</a:t>
            </a:r>
          </a:p>
        </p:txBody>
      </p:sp>
      <p:sp>
        <p:nvSpPr>
          <p:cNvPr id="4" name="Slide Number Placeholder 3"/>
          <p:cNvSpPr>
            <a:spLocks noGrp="1"/>
          </p:cNvSpPr>
          <p:nvPr>
            <p:ph type="sldNum" sz="quarter" idx="24"/>
          </p:nvPr>
        </p:nvSpPr>
        <p:spPr/>
        <p:txBody>
          <a:bodyPr/>
          <a:lstStyle/>
          <a:p>
            <a:pPr>
              <a:defRPr/>
            </a:pPr>
            <a:fld id="{07AE5A85-834C-45C6-B70E-D6BB045069BC}" type="slidenum">
              <a:rPr lang="en-US" smtClean="0"/>
              <a:pPr>
                <a:defRPr/>
              </a:pPr>
              <a:t>14</a:t>
            </a:fld>
            <a:endParaRPr lang="en-US" dirty="0"/>
          </a:p>
        </p:txBody>
      </p:sp>
      <p:grpSp>
        <p:nvGrpSpPr>
          <p:cNvPr id="5" name="Group 4"/>
          <p:cNvGrpSpPr/>
          <p:nvPr/>
        </p:nvGrpSpPr>
        <p:grpSpPr>
          <a:xfrm>
            <a:off x="1" y="2929936"/>
            <a:ext cx="9906001" cy="3027653"/>
            <a:chOff x="1" y="2265218"/>
            <a:chExt cx="9906001" cy="3027653"/>
          </a:xfrm>
        </p:grpSpPr>
        <p:grpSp>
          <p:nvGrpSpPr>
            <p:cNvPr id="6" name="Group 5"/>
            <p:cNvGrpSpPr/>
            <p:nvPr/>
          </p:nvGrpSpPr>
          <p:grpSpPr>
            <a:xfrm>
              <a:off x="1" y="3086021"/>
              <a:ext cx="761099" cy="1357742"/>
              <a:chOff x="0" y="2975778"/>
              <a:chExt cx="702553" cy="1131452"/>
            </a:xfrm>
          </p:grpSpPr>
          <p:sp>
            <p:nvSpPr>
              <p:cNvPr id="40" name="Rectangle 39"/>
              <p:cNvSpPr/>
              <p:nvPr/>
            </p:nvSpPr>
            <p:spPr>
              <a:xfrm>
                <a:off x="0" y="2975778"/>
                <a:ext cx="702553" cy="16163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Rectangle 40"/>
              <p:cNvSpPr/>
              <p:nvPr/>
            </p:nvSpPr>
            <p:spPr>
              <a:xfrm>
                <a:off x="0" y="3137414"/>
                <a:ext cx="702553" cy="16163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Rectangle 41"/>
              <p:cNvSpPr/>
              <p:nvPr/>
            </p:nvSpPr>
            <p:spPr>
              <a:xfrm>
                <a:off x="0" y="3299050"/>
                <a:ext cx="702553" cy="16163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Rectangle 42"/>
              <p:cNvSpPr/>
              <p:nvPr/>
            </p:nvSpPr>
            <p:spPr>
              <a:xfrm>
                <a:off x="0" y="3460686"/>
                <a:ext cx="702553" cy="16163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Rectangle 43"/>
              <p:cNvSpPr/>
              <p:nvPr/>
            </p:nvSpPr>
            <p:spPr>
              <a:xfrm>
                <a:off x="0" y="3622322"/>
                <a:ext cx="702553" cy="16163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Rectangle 44"/>
              <p:cNvSpPr/>
              <p:nvPr/>
            </p:nvSpPr>
            <p:spPr>
              <a:xfrm>
                <a:off x="0" y="3783958"/>
                <a:ext cx="702553" cy="161636"/>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Rectangle 45"/>
              <p:cNvSpPr/>
              <p:nvPr/>
            </p:nvSpPr>
            <p:spPr>
              <a:xfrm>
                <a:off x="0" y="3945594"/>
                <a:ext cx="702553" cy="16163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7" name="Group 6"/>
            <p:cNvGrpSpPr/>
            <p:nvPr/>
          </p:nvGrpSpPr>
          <p:grpSpPr>
            <a:xfrm>
              <a:off x="2950723" y="3086021"/>
              <a:ext cx="854774" cy="1357742"/>
              <a:chOff x="2723744" y="2975778"/>
              <a:chExt cx="789022" cy="1131452"/>
            </a:xfrm>
          </p:grpSpPr>
          <p:sp>
            <p:nvSpPr>
              <p:cNvPr id="33" name="Rectangle 32"/>
              <p:cNvSpPr/>
              <p:nvPr/>
            </p:nvSpPr>
            <p:spPr>
              <a:xfrm>
                <a:off x="2723744" y="2975778"/>
                <a:ext cx="789022" cy="16163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Rectangle 33"/>
              <p:cNvSpPr/>
              <p:nvPr/>
            </p:nvSpPr>
            <p:spPr>
              <a:xfrm>
                <a:off x="2723744" y="3137414"/>
                <a:ext cx="789022" cy="16163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Rectangle 34"/>
              <p:cNvSpPr/>
              <p:nvPr/>
            </p:nvSpPr>
            <p:spPr>
              <a:xfrm>
                <a:off x="2723744" y="3299050"/>
                <a:ext cx="789022" cy="16163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ectangle 35"/>
              <p:cNvSpPr/>
              <p:nvPr/>
            </p:nvSpPr>
            <p:spPr>
              <a:xfrm>
                <a:off x="2723744" y="3460686"/>
                <a:ext cx="789022" cy="16163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Rectangle 36"/>
              <p:cNvSpPr/>
              <p:nvPr/>
            </p:nvSpPr>
            <p:spPr>
              <a:xfrm>
                <a:off x="2723744" y="3622322"/>
                <a:ext cx="789022" cy="16163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Rectangle 37"/>
              <p:cNvSpPr/>
              <p:nvPr/>
            </p:nvSpPr>
            <p:spPr>
              <a:xfrm>
                <a:off x="2723744" y="3783958"/>
                <a:ext cx="789022" cy="161636"/>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Rectangle 38"/>
              <p:cNvSpPr/>
              <p:nvPr/>
            </p:nvSpPr>
            <p:spPr>
              <a:xfrm>
                <a:off x="2723744" y="3945594"/>
                <a:ext cx="789022" cy="16163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8" name="Group 7"/>
            <p:cNvGrpSpPr/>
            <p:nvPr/>
          </p:nvGrpSpPr>
          <p:grpSpPr>
            <a:xfrm>
              <a:off x="6000975" y="3086021"/>
              <a:ext cx="854774" cy="1357742"/>
              <a:chOff x="5539362" y="2975778"/>
              <a:chExt cx="789022" cy="1131452"/>
            </a:xfrm>
          </p:grpSpPr>
          <p:sp>
            <p:nvSpPr>
              <p:cNvPr id="26" name="Rectangle 25"/>
              <p:cNvSpPr/>
              <p:nvPr/>
            </p:nvSpPr>
            <p:spPr>
              <a:xfrm>
                <a:off x="5539362" y="2975778"/>
                <a:ext cx="789022" cy="16163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p:cNvSpPr/>
              <p:nvPr/>
            </p:nvSpPr>
            <p:spPr>
              <a:xfrm>
                <a:off x="5539362" y="3137414"/>
                <a:ext cx="789022" cy="16163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p:cNvSpPr/>
              <p:nvPr/>
            </p:nvSpPr>
            <p:spPr>
              <a:xfrm>
                <a:off x="5539362" y="3299050"/>
                <a:ext cx="789022" cy="16163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p:cNvSpPr/>
              <p:nvPr/>
            </p:nvSpPr>
            <p:spPr>
              <a:xfrm>
                <a:off x="5539362" y="3460686"/>
                <a:ext cx="789022" cy="16163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p:cNvSpPr/>
              <p:nvPr/>
            </p:nvSpPr>
            <p:spPr>
              <a:xfrm>
                <a:off x="5539362" y="3622322"/>
                <a:ext cx="789022" cy="16163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p:cNvSpPr/>
              <p:nvPr/>
            </p:nvSpPr>
            <p:spPr>
              <a:xfrm>
                <a:off x="5539362" y="3783958"/>
                <a:ext cx="789022" cy="161636"/>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Rectangle 31"/>
              <p:cNvSpPr/>
              <p:nvPr/>
            </p:nvSpPr>
            <p:spPr>
              <a:xfrm>
                <a:off x="5539362" y="3945594"/>
                <a:ext cx="789022" cy="16163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9" name="Group 8"/>
            <p:cNvGrpSpPr/>
            <p:nvPr/>
          </p:nvGrpSpPr>
          <p:grpSpPr>
            <a:xfrm>
              <a:off x="9033663" y="3086021"/>
              <a:ext cx="872339" cy="1357742"/>
              <a:chOff x="8338766" y="2975778"/>
              <a:chExt cx="805236" cy="1131452"/>
            </a:xfrm>
          </p:grpSpPr>
          <p:sp>
            <p:nvSpPr>
              <p:cNvPr id="19" name="Rectangle 18"/>
              <p:cNvSpPr/>
              <p:nvPr/>
            </p:nvSpPr>
            <p:spPr>
              <a:xfrm>
                <a:off x="8338766" y="2975778"/>
                <a:ext cx="805236" cy="16163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p:cNvSpPr/>
              <p:nvPr/>
            </p:nvSpPr>
            <p:spPr>
              <a:xfrm>
                <a:off x="8338766" y="3137414"/>
                <a:ext cx="805236" cy="16163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p:cNvSpPr/>
              <p:nvPr/>
            </p:nvSpPr>
            <p:spPr>
              <a:xfrm>
                <a:off x="8338766" y="3299050"/>
                <a:ext cx="805236" cy="16163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p:cNvSpPr/>
              <p:nvPr/>
            </p:nvSpPr>
            <p:spPr>
              <a:xfrm>
                <a:off x="8338766" y="3460686"/>
                <a:ext cx="805236" cy="16163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p:cNvSpPr/>
              <p:nvPr/>
            </p:nvSpPr>
            <p:spPr>
              <a:xfrm>
                <a:off x="8338766" y="3622322"/>
                <a:ext cx="805236" cy="16163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p:cNvSpPr/>
              <p:nvPr/>
            </p:nvSpPr>
            <p:spPr>
              <a:xfrm>
                <a:off x="8338766" y="3783958"/>
                <a:ext cx="805236" cy="161636"/>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p:cNvSpPr/>
              <p:nvPr/>
            </p:nvSpPr>
            <p:spPr>
              <a:xfrm>
                <a:off x="8338766" y="3945594"/>
                <a:ext cx="805236" cy="16163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0" name="Rectangle 9"/>
            <p:cNvSpPr/>
            <p:nvPr/>
          </p:nvSpPr>
          <p:spPr>
            <a:xfrm>
              <a:off x="690844" y="2265218"/>
              <a:ext cx="2330135" cy="3027653"/>
            </a:xfrm>
            <a:prstGeom prst="rect">
              <a:avLst/>
            </a:prstGeom>
            <a:solidFill>
              <a:schemeClr val="bg1"/>
            </a:solidFill>
            <a:ln w="127000">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lIns="103163" tIns="51581" rIns="103163" bIns="51581" rtlCol="0" anchor="ctr"/>
            <a:lstStyle/>
            <a:p>
              <a:pPr algn="ctr"/>
              <a:endParaRPr lang="en-US" dirty="0"/>
            </a:p>
          </p:txBody>
        </p:sp>
        <p:sp>
          <p:nvSpPr>
            <p:cNvPr id="11" name="Rectangle 10"/>
            <p:cNvSpPr/>
            <p:nvPr/>
          </p:nvSpPr>
          <p:spPr>
            <a:xfrm>
              <a:off x="3732313" y="2265218"/>
              <a:ext cx="2330135" cy="3027653"/>
            </a:xfrm>
            <a:prstGeom prst="rect">
              <a:avLst/>
            </a:prstGeom>
            <a:solidFill>
              <a:schemeClr val="bg1"/>
            </a:solidFill>
            <a:ln w="127000">
              <a:solidFill>
                <a:schemeClr val="accent2"/>
              </a:solidFill>
              <a:miter lim="800000"/>
            </a:ln>
            <a:effectLst/>
          </p:spPr>
          <p:style>
            <a:lnRef idx="1">
              <a:schemeClr val="accent1"/>
            </a:lnRef>
            <a:fillRef idx="3">
              <a:schemeClr val="accent1"/>
            </a:fillRef>
            <a:effectRef idx="2">
              <a:schemeClr val="accent1"/>
            </a:effectRef>
            <a:fontRef idx="minor">
              <a:schemeClr val="lt1"/>
            </a:fontRef>
          </p:style>
          <p:txBody>
            <a:bodyPr lIns="103163" tIns="51581" rIns="103163" bIns="51581" rtlCol="0" anchor="ctr"/>
            <a:lstStyle/>
            <a:p>
              <a:pPr algn="ctr"/>
              <a:endParaRPr lang="en-US" dirty="0"/>
            </a:p>
          </p:txBody>
        </p:sp>
        <p:sp>
          <p:nvSpPr>
            <p:cNvPr id="12" name="Rectangle 11"/>
            <p:cNvSpPr/>
            <p:nvPr/>
          </p:nvSpPr>
          <p:spPr>
            <a:xfrm>
              <a:off x="6773783" y="2265218"/>
              <a:ext cx="2330135" cy="3027653"/>
            </a:xfrm>
            <a:prstGeom prst="rect">
              <a:avLst/>
            </a:prstGeom>
            <a:solidFill>
              <a:schemeClr val="bg1"/>
            </a:solidFill>
            <a:ln w="127000">
              <a:solidFill>
                <a:schemeClr val="accent3"/>
              </a:solidFill>
              <a:miter lim="800000"/>
            </a:ln>
            <a:effectLst/>
          </p:spPr>
          <p:style>
            <a:lnRef idx="1">
              <a:schemeClr val="accent1"/>
            </a:lnRef>
            <a:fillRef idx="3">
              <a:schemeClr val="accent1"/>
            </a:fillRef>
            <a:effectRef idx="2">
              <a:schemeClr val="accent1"/>
            </a:effectRef>
            <a:fontRef idx="minor">
              <a:schemeClr val="lt1"/>
            </a:fontRef>
          </p:style>
          <p:txBody>
            <a:bodyPr lIns="103163" tIns="51581" rIns="103163" bIns="51581" rtlCol="0" anchor="ctr"/>
            <a:lstStyle/>
            <a:p>
              <a:pPr algn="ctr"/>
              <a:endParaRPr lang="en-US" dirty="0"/>
            </a:p>
          </p:txBody>
        </p:sp>
        <p:sp>
          <p:nvSpPr>
            <p:cNvPr id="13" name="Rectangle 12"/>
            <p:cNvSpPr/>
            <p:nvPr/>
          </p:nvSpPr>
          <p:spPr>
            <a:xfrm>
              <a:off x="813369" y="2350721"/>
              <a:ext cx="2090519" cy="812056"/>
            </a:xfrm>
            <a:prstGeom prst="rect">
              <a:avLst/>
            </a:prstGeom>
          </p:spPr>
          <p:txBody>
            <a:bodyPr wrap="square" lIns="103163" tIns="51581" rIns="103163" bIns="51581">
              <a:spAutoFit/>
            </a:bodyPr>
            <a:lstStyle/>
            <a:p>
              <a:pPr lvl="0" algn="ctr"/>
              <a:r>
                <a:rPr lang="en-GB" sz="2300" b="1" dirty="0"/>
                <a:t>Drives </a:t>
              </a:r>
              <a:br>
                <a:rPr lang="en-GB" sz="2300" b="1" dirty="0"/>
              </a:br>
              <a:r>
                <a:rPr lang="en-GB" sz="2300" b="1" dirty="0"/>
                <a:t>Action</a:t>
              </a:r>
              <a:endParaRPr lang="en-US" sz="2300" b="1" dirty="0"/>
            </a:p>
          </p:txBody>
        </p:sp>
        <p:sp>
          <p:nvSpPr>
            <p:cNvPr id="14" name="Rectangle 13"/>
            <p:cNvSpPr/>
            <p:nvPr/>
          </p:nvSpPr>
          <p:spPr>
            <a:xfrm>
              <a:off x="4028875" y="2350721"/>
              <a:ext cx="1713176" cy="812056"/>
            </a:xfrm>
            <a:prstGeom prst="rect">
              <a:avLst/>
            </a:prstGeom>
          </p:spPr>
          <p:txBody>
            <a:bodyPr wrap="none" lIns="103163" tIns="51581" rIns="103163" bIns="51581">
              <a:spAutoFit/>
            </a:bodyPr>
            <a:lstStyle/>
            <a:p>
              <a:pPr lvl="0" algn="ctr"/>
              <a:r>
                <a:rPr lang="en-GB" sz="2300" b="1" dirty="0"/>
                <a:t>Achieves </a:t>
              </a:r>
              <a:br>
                <a:rPr lang="en-GB" sz="2300" b="1" dirty="0"/>
              </a:br>
              <a:r>
                <a:rPr lang="en-GB" sz="2300" b="1" dirty="0"/>
                <a:t>Cut Through</a:t>
              </a:r>
              <a:endParaRPr lang="en-US" sz="2300" b="1" dirty="0"/>
            </a:p>
          </p:txBody>
        </p:sp>
        <p:sp>
          <p:nvSpPr>
            <p:cNvPr id="15" name="Rectangle 14"/>
            <p:cNvSpPr/>
            <p:nvPr/>
          </p:nvSpPr>
          <p:spPr>
            <a:xfrm>
              <a:off x="6890458" y="2350721"/>
              <a:ext cx="2102224" cy="812056"/>
            </a:xfrm>
            <a:prstGeom prst="rect">
              <a:avLst/>
            </a:prstGeom>
          </p:spPr>
          <p:txBody>
            <a:bodyPr wrap="square" lIns="103163" tIns="51581" rIns="103163" bIns="51581">
              <a:spAutoFit/>
            </a:bodyPr>
            <a:lstStyle/>
            <a:p>
              <a:pPr lvl="0" algn="ctr"/>
              <a:r>
                <a:rPr lang="en-GB" sz="2300" b="1" dirty="0"/>
                <a:t>Delivers </a:t>
              </a:r>
              <a:br>
                <a:rPr lang="en-GB" sz="2300" b="1" dirty="0"/>
              </a:br>
              <a:r>
                <a:rPr lang="en-GB" sz="2300" b="1" dirty="0"/>
                <a:t>Impact</a:t>
              </a:r>
              <a:endParaRPr lang="en-US" sz="2300" b="1" dirty="0"/>
            </a:p>
          </p:txBody>
        </p:sp>
        <p:sp>
          <p:nvSpPr>
            <p:cNvPr id="16" name="Rectangle 15"/>
            <p:cNvSpPr/>
            <p:nvPr/>
          </p:nvSpPr>
          <p:spPr>
            <a:xfrm>
              <a:off x="807935" y="3238289"/>
              <a:ext cx="2095953" cy="775597"/>
            </a:xfrm>
            <a:prstGeom prst="rect">
              <a:avLst/>
            </a:prstGeom>
          </p:spPr>
          <p:txBody>
            <a:bodyPr wrap="square" lIns="103163" tIns="51581" rIns="103163" bIns="51581">
              <a:spAutoFit/>
            </a:bodyPr>
            <a:lstStyle/>
            <a:p>
              <a:pPr>
                <a:spcAft>
                  <a:spcPts val="338"/>
                </a:spcAft>
                <a:buClr>
                  <a:schemeClr val="accent1"/>
                </a:buClr>
              </a:pPr>
              <a:r>
                <a:rPr lang="en-GB" sz="1400" dirty="0"/>
                <a:t>Proven to be highly effective at driving </a:t>
              </a:r>
              <a:br>
                <a:rPr lang="en-GB" sz="1400" dirty="0"/>
              </a:br>
              <a:r>
                <a:rPr lang="en-GB" sz="1400" dirty="0"/>
                <a:t>multi-channel response</a:t>
              </a:r>
            </a:p>
          </p:txBody>
        </p:sp>
        <p:sp>
          <p:nvSpPr>
            <p:cNvPr id="17" name="Rectangle 16"/>
            <p:cNvSpPr/>
            <p:nvPr/>
          </p:nvSpPr>
          <p:spPr>
            <a:xfrm>
              <a:off x="6898241" y="3238290"/>
              <a:ext cx="2094441" cy="1727691"/>
            </a:xfrm>
            <a:prstGeom prst="rect">
              <a:avLst/>
            </a:prstGeom>
          </p:spPr>
          <p:txBody>
            <a:bodyPr wrap="square" lIns="103163" tIns="51581" rIns="103163" bIns="51581">
              <a:spAutoFit/>
            </a:bodyPr>
            <a:lstStyle/>
            <a:p>
              <a:pPr>
                <a:spcAft>
                  <a:spcPts val="338"/>
                </a:spcAft>
                <a:buClr>
                  <a:schemeClr val="accent1"/>
                </a:buClr>
              </a:pPr>
              <a:r>
                <a:rPr lang="en-GB" sz="1400" dirty="0"/>
                <a:t>Customers say mail: </a:t>
              </a:r>
            </a:p>
            <a:p>
              <a:pPr marL="202386" indent="-202386">
                <a:spcAft>
                  <a:spcPts val="338"/>
                </a:spcAft>
                <a:buClr>
                  <a:schemeClr val="accent1"/>
                </a:buClr>
                <a:buFont typeface="Wingdings" charset="2"/>
                <a:buChar char="§"/>
              </a:pPr>
              <a:r>
                <a:rPr lang="en-GB" sz="1400" dirty="0"/>
                <a:t>Makes them feel valued</a:t>
              </a:r>
            </a:p>
            <a:p>
              <a:pPr marL="202386" indent="-202386">
                <a:spcAft>
                  <a:spcPts val="338"/>
                </a:spcAft>
                <a:buClr>
                  <a:schemeClr val="accent1"/>
                </a:buClr>
                <a:buFont typeface="Wingdings" charset="2"/>
                <a:buChar char="§"/>
              </a:pPr>
              <a:r>
                <a:rPr lang="en-GB" sz="1400" dirty="0"/>
                <a:t>Gives a better impression of your company</a:t>
              </a:r>
            </a:p>
            <a:p>
              <a:pPr marL="202386" indent="-202386">
                <a:spcAft>
                  <a:spcPts val="338"/>
                </a:spcAft>
                <a:buClr>
                  <a:schemeClr val="accent1"/>
                </a:buClr>
                <a:buFont typeface="Wingdings" charset="2"/>
                <a:buChar char="§"/>
              </a:pPr>
              <a:r>
                <a:rPr lang="en-GB" sz="1400" dirty="0"/>
                <a:t>Is trustworthy</a:t>
              </a:r>
            </a:p>
          </p:txBody>
        </p:sp>
        <p:sp>
          <p:nvSpPr>
            <p:cNvPr id="18" name="Rectangle 17"/>
            <p:cNvSpPr/>
            <p:nvPr/>
          </p:nvSpPr>
          <p:spPr>
            <a:xfrm>
              <a:off x="3843166" y="3238289"/>
              <a:ext cx="2095953" cy="1043363"/>
            </a:xfrm>
            <a:prstGeom prst="rect">
              <a:avLst/>
            </a:prstGeom>
          </p:spPr>
          <p:txBody>
            <a:bodyPr wrap="square" lIns="103163" tIns="51581" rIns="103163" bIns="51581">
              <a:spAutoFit/>
            </a:bodyPr>
            <a:lstStyle/>
            <a:p>
              <a:pPr marL="202386" indent="-202386">
                <a:spcAft>
                  <a:spcPts val="338"/>
                </a:spcAft>
                <a:buClr>
                  <a:schemeClr val="accent1"/>
                </a:buClr>
                <a:buFont typeface="Wingdings" charset="2"/>
                <a:buChar char="§"/>
              </a:pPr>
              <a:r>
                <a:rPr lang="en-GB" sz="1400" dirty="0"/>
                <a:t>Customers feel they receive too many emails</a:t>
              </a:r>
            </a:p>
            <a:p>
              <a:pPr marL="202386" indent="-202386">
                <a:spcAft>
                  <a:spcPts val="338"/>
                </a:spcAft>
                <a:buClr>
                  <a:schemeClr val="accent1"/>
                </a:buClr>
                <a:buFont typeface="Wingdings" charset="2"/>
                <a:buChar char="§"/>
              </a:pPr>
              <a:r>
                <a:rPr lang="en-GB" sz="1400" dirty="0"/>
                <a:t>Mail gets opened </a:t>
              </a:r>
            </a:p>
          </p:txBody>
        </p:sp>
      </p:grpSp>
    </p:spTree>
    <p:extLst>
      <p:ext uri="{BB962C8B-B14F-4D97-AF65-F5344CB8AC3E}">
        <p14:creationId xmlns:p14="http://schemas.microsoft.com/office/powerpoint/2010/main" val="18351732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a:xfrm>
            <a:off x="-35164" y="201266"/>
            <a:ext cx="8926529" cy="461665"/>
          </a:xfrm>
        </p:spPr>
        <p:txBody>
          <a:bodyPr/>
          <a:lstStyle/>
          <a:p>
            <a:r>
              <a:rPr lang="en-GB" sz="2400" dirty="0" smtClean="0"/>
              <a:t>CHILDREN'S HOSPICE ASSOCIATION SCOTLAND</a:t>
            </a:r>
            <a:endParaRPr lang="en-GB" sz="2400" dirty="0"/>
          </a:p>
        </p:txBody>
      </p:sp>
      <p:pic>
        <p:nvPicPr>
          <p:cNvPr id="14346" name="Picture 10" descr="3ring"/>
          <p:cNvPicPr>
            <a:picLocks noChangeAspect="1" noChangeArrowheads="1"/>
          </p:cNvPicPr>
          <p:nvPr/>
        </p:nvPicPr>
        <p:blipFill>
          <a:blip r:embed="rId2"/>
          <a:srcRect/>
          <a:stretch>
            <a:fillRect/>
          </a:stretch>
        </p:blipFill>
        <p:spPr bwMode="auto">
          <a:xfrm>
            <a:off x="529389" y="1509888"/>
            <a:ext cx="2434505" cy="3805956"/>
          </a:xfrm>
          <a:prstGeom prst="rect">
            <a:avLst/>
          </a:prstGeom>
        </p:spPr>
      </p:pic>
      <p:pic>
        <p:nvPicPr>
          <p:cNvPr id="2" name="Picture 10" descr="3ring"/>
          <p:cNvPicPr>
            <a:picLocks noChangeAspect="1" noChangeArrowheads="1"/>
          </p:cNvPicPr>
          <p:nvPr/>
        </p:nvPicPr>
        <p:blipFill>
          <a:blip r:embed="rId3"/>
          <a:srcRect/>
          <a:stretch>
            <a:fillRect/>
          </a:stretch>
        </p:blipFill>
        <p:spPr bwMode="auto">
          <a:xfrm>
            <a:off x="6360870" y="1536691"/>
            <a:ext cx="1475581" cy="2274570"/>
          </a:xfrm>
          <a:prstGeom prst="rect">
            <a:avLst/>
          </a:prstGeom>
        </p:spPr>
      </p:pic>
      <p:pic>
        <p:nvPicPr>
          <p:cNvPr id="3" name="Picture 10" descr="3ring"/>
          <p:cNvPicPr>
            <a:picLocks noChangeAspect="1" noChangeArrowheads="1"/>
          </p:cNvPicPr>
          <p:nvPr/>
        </p:nvPicPr>
        <p:blipFill>
          <a:blip r:embed="rId4"/>
          <a:srcRect/>
          <a:stretch>
            <a:fillRect/>
          </a:stretch>
        </p:blipFill>
        <p:spPr bwMode="auto">
          <a:xfrm>
            <a:off x="7986714" y="1749303"/>
            <a:ext cx="727472" cy="1137286"/>
          </a:xfrm>
          <a:prstGeom prst="rect">
            <a:avLst/>
          </a:prstGeom>
        </p:spPr>
      </p:pic>
      <p:pic>
        <p:nvPicPr>
          <p:cNvPr id="4" name="Picture 10" descr="3ring"/>
          <p:cNvPicPr>
            <a:picLocks noChangeAspect="1" noChangeArrowheads="1"/>
          </p:cNvPicPr>
          <p:nvPr/>
        </p:nvPicPr>
        <p:blipFill>
          <a:blip r:embed="rId5"/>
          <a:srcRect/>
          <a:stretch>
            <a:fillRect/>
          </a:stretch>
        </p:blipFill>
        <p:spPr bwMode="auto">
          <a:xfrm>
            <a:off x="3077143" y="1509888"/>
            <a:ext cx="3176943" cy="3805957"/>
          </a:xfrm>
          <a:prstGeom prst="rect">
            <a:avLst/>
          </a:prstGeom>
        </p:spPr>
      </p:pic>
      <p:pic>
        <p:nvPicPr>
          <p:cNvPr id="5" name="Picture 10" descr="3ring"/>
          <p:cNvPicPr>
            <a:picLocks noChangeAspect="1" noChangeArrowheads="1"/>
          </p:cNvPicPr>
          <p:nvPr/>
        </p:nvPicPr>
        <p:blipFill>
          <a:blip r:embed="rId6"/>
          <a:srcRect/>
          <a:stretch>
            <a:fillRect/>
          </a:stretch>
        </p:blipFill>
        <p:spPr bwMode="auto">
          <a:xfrm>
            <a:off x="6867989" y="4863466"/>
            <a:ext cx="1936924" cy="1519422"/>
          </a:xfrm>
          <a:prstGeom prst="rect">
            <a:avLst/>
          </a:prstGeom>
        </p:spPr>
      </p:pic>
      <p:sp>
        <p:nvSpPr>
          <p:cNvPr id="6" name="TextBox 5"/>
          <p:cNvSpPr txBox="1"/>
          <p:nvPr/>
        </p:nvSpPr>
        <p:spPr>
          <a:xfrm>
            <a:off x="916674" y="5623177"/>
            <a:ext cx="2892138" cy="400110"/>
          </a:xfrm>
          <a:prstGeom prst="rect">
            <a:avLst/>
          </a:prstGeom>
          <a:noFill/>
        </p:spPr>
        <p:txBody>
          <a:bodyPr wrap="none" rtlCol="0">
            <a:spAutoFit/>
          </a:bodyPr>
          <a:lstStyle/>
          <a:p>
            <a:r>
              <a:rPr lang="en-GB" sz="2000" b="1" dirty="0" smtClean="0">
                <a:latin typeface="Arial" panose="020B0604020202020204" pitchFamily="34" charset="0"/>
                <a:cs typeface="Arial" panose="020B0604020202020204" pitchFamily="34" charset="0"/>
              </a:rPr>
              <a:t>Keeping you informed</a:t>
            </a:r>
            <a:endParaRPr lang="en-GB"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79805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35169" y="201259"/>
            <a:ext cx="9162363" cy="523220"/>
          </a:xfrm>
        </p:spPr>
        <p:txBody>
          <a:bodyPr/>
          <a:lstStyle/>
          <a:p>
            <a:r>
              <a:rPr lang="en-GB" dirty="0" smtClean="0"/>
              <a:t>5. </a:t>
            </a:r>
            <a:r>
              <a:rPr lang="en-GB" dirty="0" smtClean="0"/>
              <a:t>Optimise acquisition by combining</a:t>
            </a:r>
            <a:endParaRPr lang="en-GB" dirty="0" smtClean="0"/>
          </a:p>
        </p:txBody>
      </p:sp>
      <p:sp>
        <p:nvSpPr>
          <p:cNvPr id="3" name="Text Placeholder 2"/>
          <p:cNvSpPr>
            <a:spLocks noGrp="1"/>
          </p:cNvSpPr>
          <p:nvPr>
            <p:ph type="body" sz="quarter" idx="12"/>
          </p:nvPr>
        </p:nvSpPr>
        <p:spPr>
          <a:xfrm>
            <a:off x="529383" y="1556792"/>
            <a:ext cx="8275524" cy="4677643"/>
          </a:xfrm>
        </p:spPr>
        <p:txBody>
          <a:bodyPr/>
          <a:lstStyle/>
          <a:p>
            <a:r>
              <a:rPr lang="en-GB" sz="1400" dirty="0" smtClean="0"/>
              <a:t>Compliant third-party </a:t>
            </a:r>
            <a:r>
              <a:rPr lang="en-GB" sz="1400" dirty="0" smtClean="0"/>
              <a:t>data will </a:t>
            </a:r>
            <a:r>
              <a:rPr lang="en-GB" sz="1400" dirty="0" smtClean="0"/>
              <a:t>exist post GDPR </a:t>
            </a:r>
            <a:r>
              <a:rPr lang="en-GB" sz="1400" dirty="0" smtClean="0"/>
              <a:t>however in </a:t>
            </a:r>
            <a:r>
              <a:rPr lang="en-GB" sz="1400" dirty="0" smtClean="0"/>
              <a:t>all probability, the volumes of contacts available will be lower than present, and the costs per thousand much higher. </a:t>
            </a:r>
          </a:p>
          <a:p>
            <a:r>
              <a:rPr lang="en-GB" sz="1400" dirty="0" smtClean="0"/>
              <a:t>To optimise the effectiveness of your acquisition campaigns, we recommend combining direct mail with door drops as this combination has proven highly effective.</a:t>
            </a:r>
          </a:p>
          <a:p>
            <a:r>
              <a:rPr lang="en-GB" sz="1400" dirty="0" smtClean="0"/>
              <a:t>Recent analysis of campaigns illustrated: </a:t>
            </a:r>
          </a:p>
          <a:p>
            <a:pPr lvl="1"/>
            <a:endParaRPr lang="en-GB" sz="1400" dirty="0"/>
          </a:p>
        </p:txBody>
      </p:sp>
      <p:sp>
        <p:nvSpPr>
          <p:cNvPr id="4" name="Slide Number Placeholder 3"/>
          <p:cNvSpPr>
            <a:spLocks noGrp="1"/>
          </p:cNvSpPr>
          <p:nvPr>
            <p:ph type="sldNum" sz="quarter" idx="24"/>
          </p:nvPr>
        </p:nvSpPr>
        <p:spPr>
          <a:xfrm>
            <a:off x="8548060" y="6260406"/>
            <a:ext cx="544512" cy="453259"/>
          </a:xfrm>
        </p:spPr>
        <p:txBody>
          <a:bodyPr/>
          <a:lstStyle/>
          <a:p>
            <a:pPr>
              <a:defRPr/>
            </a:pPr>
            <a:fld id="{07AE5A85-834C-45C6-B70E-D6BB045069BC}" type="slidenum">
              <a:rPr lang="en-US" sz="1200" smtClean="0"/>
              <a:pPr>
                <a:defRPr/>
              </a:pPr>
              <a:t>16</a:t>
            </a:fld>
            <a:endParaRPr lang="en-US" sz="1200" dirty="0"/>
          </a:p>
        </p:txBody>
      </p:sp>
      <p:sp>
        <p:nvSpPr>
          <p:cNvPr id="5" name="Text Placeholder 1"/>
          <p:cNvSpPr txBox="1">
            <a:spLocks/>
          </p:cNvSpPr>
          <p:nvPr/>
        </p:nvSpPr>
        <p:spPr>
          <a:xfrm>
            <a:off x="-29966" y="692696"/>
            <a:ext cx="7304803" cy="523220"/>
          </a:xfrm>
          <a:prstGeom prst="rect">
            <a:avLst/>
          </a:prstGeom>
          <a:solidFill>
            <a:srgbClr val="009CDA"/>
          </a:solidFill>
        </p:spPr>
        <p:txBody>
          <a:bodyPr wrap="none" lIns="648000">
            <a:spAutoFit/>
          </a:bodyPr>
          <a:lstStyle>
            <a:lvl1pPr marL="0" indent="0" algn="l" defTabSz="457200" rtl="0" eaLnBrk="1" fontAlgn="base" hangingPunct="1">
              <a:spcBef>
                <a:spcPct val="20000"/>
              </a:spcBef>
              <a:spcAft>
                <a:spcPct val="0"/>
              </a:spcAft>
              <a:buFont typeface="Arial" charset="0"/>
              <a:buNone/>
              <a:defRPr sz="2800" b="1" kern="1200" cap="all" baseline="0">
                <a:solidFill>
                  <a:schemeClr val="bg1"/>
                </a:solidFill>
                <a:latin typeface="Arial Black" panose="020B0A04020102020204" pitchFamily="34" charset="0"/>
                <a:ea typeface="+mn-ea"/>
                <a:cs typeface="Arial" panose="020B0604020202020204" pitchFamily="34"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smtClean="0"/>
              <a:t>Door drops with direct mail</a:t>
            </a:r>
            <a:endParaRPr lang="en-GB" dirty="0"/>
          </a:p>
        </p:txBody>
      </p:sp>
      <p:sp>
        <p:nvSpPr>
          <p:cNvPr id="6" name="Rectangle 5"/>
          <p:cNvSpPr/>
          <p:nvPr/>
        </p:nvSpPr>
        <p:spPr>
          <a:xfrm>
            <a:off x="776536" y="3356992"/>
            <a:ext cx="2664296" cy="259228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b="1" dirty="0" smtClean="0">
                <a:latin typeface="Arial" panose="020B0604020202020204" pitchFamily="34" charset="0"/>
                <a:cs typeface="Arial" panose="020B0604020202020204" pitchFamily="34" charset="0"/>
              </a:rPr>
              <a:t>40%</a:t>
            </a:r>
          </a:p>
          <a:p>
            <a:pPr algn="ctr"/>
            <a:r>
              <a:rPr lang="en-GB" sz="2000" dirty="0" smtClean="0">
                <a:latin typeface="Arial" panose="020B0604020202020204" pitchFamily="34" charset="0"/>
                <a:cs typeface="Arial" panose="020B0604020202020204" pitchFamily="34" charset="0"/>
              </a:rPr>
              <a:t>The average increase in Direct Mail response, pre to post Door Drop Campaign for a leading retail client</a:t>
            </a:r>
            <a:endParaRPr lang="en-GB" sz="2000" dirty="0">
              <a:latin typeface="Arial" panose="020B0604020202020204" pitchFamily="34" charset="0"/>
              <a:cs typeface="Arial" panose="020B0604020202020204" pitchFamily="34" charset="0"/>
            </a:endParaRPr>
          </a:p>
        </p:txBody>
      </p:sp>
      <p:sp>
        <p:nvSpPr>
          <p:cNvPr id="8" name="Rectangle 7"/>
          <p:cNvSpPr/>
          <p:nvPr/>
        </p:nvSpPr>
        <p:spPr>
          <a:xfrm>
            <a:off x="3593232" y="3356992"/>
            <a:ext cx="2664296" cy="25922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600" b="1" dirty="0" smtClean="0">
                <a:latin typeface="Arial" panose="020B0604020202020204" pitchFamily="34" charset="0"/>
                <a:cs typeface="Arial" panose="020B0604020202020204" pitchFamily="34" charset="0"/>
              </a:rPr>
              <a:t>38%</a:t>
            </a:r>
          </a:p>
          <a:p>
            <a:pPr algn="ctr"/>
            <a:r>
              <a:rPr lang="en-GB" sz="2000" dirty="0" smtClean="0">
                <a:latin typeface="Arial" panose="020B0604020202020204" pitchFamily="34" charset="0"/>
                <a:cs typeface="Arial" panose="020B0604020202020204" pitchFamily="34" charset="0"/>
              </a:rPr>
              <a:t>The average increase in response rates when DM &amp; door drops were combined for a financial services client</a:t>
            </a:r>
            <a:endParaRPr lang="en-GB" sz="2000" dirty="0">
              <a:latin typeface="Arial" panose="020B0604020202020204" pitchFamily="34" charset="0"/>
              <a:cs typeface="Arial" panose="020B0604020202020204" pitchFamily="34" charset="0"/>
            </a:endParaRPr>
          </a:p>
        </p:txBody>
      </p:sp>
      <p:sp>
        <p:nvSpPr>
          <p:cNvPr id="9" name="Rectangle 8"/>
          <p:cNvSpPr/>
          <p:nvPr/>
        </p:nvSpPr>
        <p:spPr>
          <a:xfrm>
            <a:off x="6409928" y="3356992"/>
            <a:ext cx="2664296" cy="259228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b="1" dirty="0" smtClean="0">
                <a:solidFill>
                  <a:schemeClr val="tx1"/>
                </a:solidFill>
                <a:latin typeface="Arial" panose="020B0604020202020204" pitchFamily="34" charset="0"/>
                <a:cs typeface="Arial" panose="020B0604020202020204" pitchFamily="34" charset="0"/>
              </a:rPr>
              <a:t>25%</a:t>
            </a:r>
          </a:p>
          <a:p>
            <a:pPr algn="ctr"/>
            <a:r>
              <a:rPr lang="en-GB" sz="2000" dirty="0" smtClean="0">
                <a:solidFill>
                  <a:schemeClr val="tx1"/>
                </a:solidFill>
                <a:latin typeface="Arial" panose="020B0604020202020204" pitchFamily="34" charset="0"/>
                <a:cs typeface="Arial" panose="020B0604020202020204" pitchFamily="34" charset="0"/>
              </a:rPr>
              <a:t>The average increase in response rates when DM &amp; door drops were combined for a major telecoms client</a:t>
            </a:r>
            <a:endParaRPr lang="en-GB" sz="2000" dirty="0">
              <a:solidFill>
                <a:schemeClr val="tx1"/>
              </a:solidFill>
              <a:latin typeface="Arial" panose="020B0604020202020204" pitchFamily="34" charset="0"/>
              <a:cs typeface="Arial" panose="020B0604020202020204" pitchFamily="34" charset="0"/>
            </a:endParaRPr>
          </a:p>
        </p:txBody>
      </p:sp>
      <p:sp>
        <p:nvSpPr>
          <p:cNvPr id="7" name="TextBox 6"/>
          <p:cNvSpPr txBox="1"/>
          <p:nvPr/>
        </p:nvSpPr>
        <p:spPr>
          <a:xfrm>
            <a:off x="-87560" y="6669360"/>
            <a:ext cx="1776448" cy="261610"/>
          </a:xfrm>
          <a:prstGeom prst="rect">
            <a:avLst/>
          </a:prstGeom>
          <a:noFill/>
        </p:spPr>
        <p:txBody>
          <a:bodyPr wrap="none" rtlCol="0">
            <a:spAutoFit/>
          </a:bodyPr>
          <a:lstStyle/>
          <a:p>
            <a:r>
              <a:rPr lang="en-GB" sz="1100" dirty="0" smtClean="0">
                <a:latin typeface="Arial" panose="020B0604020202020204" pitchFamily="34" charset="0"/>
                <a:cs typeface="Arial" panose="020B0604020202020204" pitchFamily="34" charset="0"/>
              </a:rPr>
              <a:t>Source: idoordrop/whistle</a:t>
            </a: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95127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4"/>
          </p:nvPr>
        </p:nvSpPr>
        <p:spPr>
          <a:xfrm>
            <a:off x="-35170" y="201259"/>
            <a:ext cx="8690246" cy="461665"/>
          </a:xfrm>
        </p:spPr>
        <p:txBody>
          <a:bodyPr/>
          <a:lstStyle/>
          <a:p>
            <a:r>
              <a:rPr lang="en-GB" sz="2400" dirty="0" smtClean="0"/>
              <a:t>COSTCO UPLIFTED RESPONSE BY 28% WITH A</a:t>
            </a:r>
            <a:endParaRPr lang="en-GB" sz="2400" dirty="0"/>
          </a:p>
        </p:txBody>
      </p:sp>
      <p:sp>
        <p:nvSpPr>
          <p:cNvPr id="10" name="Text Placeholder 9"/>
          <p:cNvSpPr>
            <a:spLocks noGrp="1"/>
          </p:cNvSpPr>
          <p:nvPr>
            <p:ph type="body" sz="quarter" idx="15"/>
          </p:nvPr>
        </p:nvSpPr>
        <p:spPr>
          <a:xfrm>
            <a:off x="-35170" y="620688"/>
            <a:ext cx="8964295" cy="461665"/>
          </a:xfrm>
        </p:spPr>
        <p:txBody>
          <a:bodyPr/>
          <a:lstStyle/>
          <a:p>
            <a:r>
              <a:rPr lang="en-GB" sz="2400" dirty="0" smtClean="0"/>
              <a:t>HIGHLY TARGETED MAIL AND DOOR DROP PLAN</a:t>
            </a:r>
            <a:endParaRPr lang="en-GB" sz="2400" dirty="0"/>
          </a:p>
        </p:txBody>
      </p:sp>
      <p:sp>
        <p:nvSpPr>
          <p:cNvPr id="8" name="Text Placeholder 7"/>
          <p:cNvSpPr>
            <a:spLocks noGrp="1"/>
          </p:cNvSpPr>
          <p:nvPr>
            <p:ph type="body" sz="quarter" idx="12"/>
          </p:nvPr>
        </p:nvSpPr>
        <p:spPr>
          <a:xfrm>
            <a:off x="477016" y="1353366"/>
            <a:ext cx="6758056" cy="5084587"/>
          </a:xfrm>
        </p:spPr>
        <p:txBody>
          <a:bodyPr/>
          <a:lstStyle/>
          <a:p>
            <a:pPr marL="0" indent="0">
              <a:buNone/>
            </a:pPr>
            <a:r>
              <a:rPr lang="en-GB" sz="1400" b="1" dirty="0" smtClean="0"/>
              <a:t>Background</a:t>
            </a:r>
            <a:br>
              <a:rPr lang="en-GB" sz="1400" b="1" dirty="0" smtClean="0"/>
            </a:br>
            <a:r>
              <a:rPr lang="en-GB" sz="1400" dirty="0" smtClean="0"/>
              <a:t>Costco was opening its 26</a:t>
            </a:r>
            <a:r>
              <a:rPr lang="en-GB" sz="1400" baseline="30000" dirty="0" smtClean="0"/>
              <a:t>th</a:t>
            </a:r>
            <a:r>
              <a:rPr lang="en-GB" sz="1400" dirty="0" smtClean="0"/>
              <a:t> UK membership warehouse club in </a:t>
            </a:r>
            <a:r>
              <a:rPr lang="en-GB" sz="1400" dirty="0"/>
              <a:t>H</a:t>
            </a:r>
            <a:r>
              <a:rPr lang="en-GB" sz="1400" dirty="0" smtClean="0"/>
              <a:t>ayes. They knew the success of the launch relied on optimising mail and Door Drop with a highly targeted media plan that would maximise membership.</a:t>
            </a:r>
          </a:p>
          <a:p>
            <a:pPr marL="0" indent="0">
              <a:buNone/>
            </a:pPr>
            <a:r>
              <a:rPr lang="en-GB" sz="1400" b="1" dirty="0" smtClean="0"/>
              <a:t>Solution</a:t>
            </a:r>
            <a:br>
              <a:rPr lang="en-GB" sz="1400" b="1" dirty="0" smtClean="0"/>
            </a:br>
            <a:r>
              <a:rPr lang="en-GB" sz="1400" dirty="0" smtClean="0"/>
              <a:t>The launch plan combined two years of test and learn insight on geographic, demographic, behavioural and timing strategy to develop the ideal audience targeting and integrated mail and Door Drop media plan.</a:t>
            </a:r>
          </a:p>
          <a:p>
            <a:pPr marL="0" indent="0">
              <a:buNone/>
            </a:pPr>
            <a:r>
              <a:rPr lang="en-GB" sz="1400" dirty="0" smtClean="0"/>
              <a:t>Experience had confirmed increased communication frequency raised response rates. Thus, prospects were mailed twice while lapsed customers from nearby stores were mailed once.  Door Drops covered both audiences with a second or third communication as well as bringing in the non-mailed audience.</a:t>
            </a:r>
          </a:p>
          <a:p>
            <a:pPr marL="0" indent="0">
              <a:buNone/>
            </a:pPr>
            <a:r>
              <a:rPr lang="en-GB" sz="1400" b="1" dirty="0" smtClean="0"/>
              <a:t>Results</a:t>
            </a:r>
            <a:br>
              <a:rPr lang="en-GB" sz="1400" b="1" dirty="0" smtClean="0"/>
            </a:br>
            <a:r>
              <a:rPr lang="en-GB" sz="1400" dirty="0" smtClean="0"/>
              <a:t>Hayes was the most successful UK Costco opening to date.  </a:t>
            </a:r>
            <a:r>
              <a:rPr lang="en-GB" sz="1400" dirty="0"/>
              <a:t>F</a:t>
            </a:r>
            <a:r>
              <a:rPr lang="en-GB" sz="1400" dirty="0" smtClean="0"/>
              <a:t>irst day ROI is a key target for Costco. The mail and Door Drop campaign generated a first day ROI of 3.74:1.  63% of new members were recruited before opening day.</a:t>
            </a:r>
          </a:p>
          <a:p>
            <a:pPr marL="0" indent="0">
              <a:buNone/>
            </a:pPr>
            <a:r>
              <a:rPr lang="en-GB" sz="1400" dirty="0" smtClean="0"/>
              <a:t>The optimum contact frequency uplifted mail response by 28%. The programme brought together over two years of test and learn insight and ultimately led to Costco increasing its investment in mail and door drop by 12% annually.</a:t>
            </a:r>
          </a:p>
        </p:txBody>
      </p:sp>
      <p:sp>
        <p:nvSpPr>
          <p:cNvPr id="3" name="TextBox 2"/>
          <p:cNvSpPr txBox="1"/>
          <p:nvPr/>
        </p:nvSpPr>
        <p:spPr>
          <a:xfrm>
            <a:off x="7236024" y="5373216"/>
            <a:ext cx="2428903" cy="861774"/>
          </a:xfrm>
          <a:prstGeom prst="rect">
            <a:avLst/>
          </a:prstGeom>
          <a:noFill/>
        </p:spPr>
        <p:txBody>
          <a:bodyPr wrap="square" rtlCol="0">
            <a:spAutoFit/>
          </a:bodyPr>
          <a:lstStyle/>
          <a:p>
            <a:pPr algn="just"/>
            <a:r>
              <a:rPr lang="en-GB" sz="1000" dirty="0" smtClean="0">
                <a:solidFill>
                  <a:srgbClr val="000000"/>
                </a:solidFill>
                <a:latin typeface="Calibri"/>
              </a:rPr>
              <a:t>Data IQ, Winner Award for Best Data-Driven Direct Mail Advertiser(s), 2015.  data Storytelling Awards, Shortlisted for Innovation in Direct Marketing, September 2015</a:t>
            </a:r>
            <a:endParaRPr lang="en-GB" sz="1000" dirty="0">
              <a:solidFill>
                <a:srgbClr val="000000"/>
              </a:solidFill>
              <a:latin typeface="Calibri"/>
            </a:endParaRPr>
          </a:p>
        </p:txBody>
      </p:sp>
      <p:sp>
        <p:nvSpPr>
          <p:cNvPr id="4" name="AutoShape 2" descr="Image result for Costco Hay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solidFill>
                <a:srgbClr val="000000"/>
              </a:solidFill>
              <a:latin typeface="Calibri"/>
            </a:endParaRPr>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6903" y="1353366"/>
            <a:ext cx="2378024" cy="39270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88463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35165" y="201265"/>
            <a:ext cx="5744376" cy="1175706"/>
          </a:xfrm>
        </p:spPr>
        <p:txBody>
          <a:bodyPr/>
          <a:lstStyle/>
          <a:p>
            <a:r>
              <a:rPr lang="en-GB" dirty="0" smtClean="0"/>
              <a:t>6. REACTIVATE </a:t>
            </a:r>
            <a:r>
              <a:rPr lang="en-GB" dirty="0" smtClean="0"/>
              <a:t>YOUR </a:t>
            </a:r>
          </a:p>
          <a:p>
            <a:r>
              <a:rPr lang="en-GB" dirty="0" smtClean="0"/>
              <a:t>LAPSED DATABASE</a:t>
            </a:r>
            <a:endParaRPr lang="en-GB" dirty="0"/>
          </a:p>
        </p:txBody>
      </p:sp>
      <p:sp>
        <p:nvSpPr>
          <p:cNvPr id="4" name="Slide Number Placeholder 3"/>
          <p:cNvSpPr>
            <a:spLocks noGrp="1"/>
          </p:cNvSpPr>
          <p:nvPr>
            <p:ph type="sldNum" sz="quarter" idx="15"/>
          </p:nvPr>
        </p:nvSpPr>
        <p:spPr/>
        <p:txBody>
          <a:bodyPr/>
          <a:lstStyle/>
          <a:p>
            <a:pPr>
              <a:defRPr/>
            </a:pPr>
            <a:fld id="{7116CEB8-FCA1-4A94-816D-4FD03CFA9BEF}" type="slidenum">
              <a:rPr lang="en-US" smtClean="0"/>
              <a:pPr>
                <a:defRPr/>
              </a:pPr>
              <a:t>18</a:t>
            </a:fld>
            <a:endParaRPr lang="en-US" dirty="0"/>
          </a:p>
        </p:txBody>
      </p:sp>
      <p:pic>
        <p:nvPicPr>
          <p:cNvPr id="5" name="Picture 4" descr="Screen Shot 2017-03-01 at 09.20.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2154" y="404664"/>
            <a:ext cx="3965382" cy="2053142"/>
          </a:xfrm>
          <a:prstGeom prst="rect">
            <a:avLst/>
          </a:prstGeom>
          <a:solidFill>
            <a:schemeClr val="tx1"/>
          </a:solidFill>
          <a:ln w="57150" cmpd="sng">
            <a:solidFill>
              <a:schemeClr val="tx1"/>
            </a:solidFill>
          </a:ln>
        </p:spPr>
      </p:pic>
      <p:sp>
        <p:nvSpPr>
          <p:cNvPr id="7" name="Text Placeholder 3"/>
          <p:cNvSpPr txBox="1">
            <a:spLocks/>
          </p:cNvSpPr>
          <p:nvPr/>
        </p:nvSpPr>
        <p:spPr>
          <a:xfrm>
            <a:off x="416496" y="2780928"/>
            <a:ext cx="8832981" cy="3456384"/>
          </a:xfrm>
          <a:prstGeom prst="rect">
            <a:avLst/>
          </a:prstGeom>
          <a:ln>
            <a:solidFill>
              <a:srgbClr val="000000"/>
            </a:solidFill>
          </a:ln>
        </p:spPr>
        <p:txBody>
          <a:bodyPr vert="horz">
            <a:normAutofit lnSpcReduction="10000"/>
          </a:bodyPr>
          <a:lstStyle>
            <a:lvl1pPr marL="171450" indent="-171450" algn="l" defTabSz="457200" rtl="0" eaLnBrk="1" fontAlgn="base" hangingPunct="1">
              <a:lnSpc>
                <a:spcPct val="100000"/>
              </a:lnSpc>
              <a:spcBef>
                <a:spcPts val="0"/>
              </a:spcBef>
              <a:spcAft>
                <a:spcPts val="1600"/>
              </a:spcAft>
              <a:buClr>
                <a:srgbClr val="E32119"/>
              </a:buClr>
              <a:buFont typeface="Wingdings" panose="05000000000000000000" pitchFamily="2" charset="2"/>
              <a:buChar char="§"/>
              <a:defRPr sz="1600" b="0" kern="1200" baseline="0">
                <a:solidFill>
                  <a:schemeClr val="tx1"/>
                </a:solidFill>
                <a:latin typeface="Arial"/>
                <a:ea typeface="+mn-ea"/>
                <a:cs typeface="+mn-cs"/>
              </a:defRPr>
            </a:lvl1pPr>
            <a:lvl2pPr marL="628650" indent="-171450" algn="l" defTabSz="457200" rtl="0" eaLnBrk="1" fontAlgn="base" hangingPunct="1">
              <a:lnSpc>
                <a:spcPct val="100000"/>
              </a:lnSpc>
              <a:spcBef>
                <a:spcPts val="0"/>
              </a:spcBef>
              <a:spcAft>
                <a:spcPts val="1600"/>
              </a:spcAft>
              <a:buClr>
                <a:srgbClr val="E32119"/>
              </a:buClr>
              <a:buFont typeface="Wingdings" panose="05000000000000000000" pitchFamily="2" charset="2"/>
              <a:buChar char="§"/>
              <a:defRPr sz="1600" b="0" kern="1200">
                <a:solidFill>
                  <a:schemeClr val="tx1"/>
                </a:solidFill>
                <a:latin typeface="Arial"/>
                <a:ea typeface="+mn-ea"/>
                <a:cs typeface="+mn-cs"/>
              </a:defRPr>
            </a:lvl2pPr>
            <a:lvl3pPr marL="1200150" indent="-285750" algn="l" defTabSz="457200" rtl="0" eaLnBrk="1" fontAlgn="base" hangingPunct="1">
              <a:lnSpc>
                <a:spcPct val="100000"/>
              </a:lnSpc>
              <a:spcBef>
                <a:spcPts val="0"/>
              </a:spcBef>
              <a:spcAft>
                <a:spcPts val="1600"/>
              </a:spcAft>
              <a:buClr>
                <a:srgbClr val="E32119"/>
              </a:buClr>
              <a:buFont typeface="Wingdings" panose="05000000000000000000" pitchFamily="2" charset="2"/>
              <a:buChar char="§"/>
              <a:defRPr sz="1600" b="0" kern="1200">
                <a:solidFill>
                  <a:schemeClr val="tx1"/>
                </a:solidFill>
                <a:latin typeface="Arial"/>
                <a:ea typeface="+mn-ea"/>
                <a:cs typeface="+mn-cs"/>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mj-lt"/>
              <a:buAutoNum type="arabicPeriod"/>
            </a:pPr>
            <a:endParaRPr lang="en-US" dirty="0" smtClean="0">
              <a:cs typeface="Arial"/>
            </a:endParaRPr>
          </a:p>
          <a:p>
            <a:pPr marL="342900" indent="-342900">
              <a:buFont typeface="+mj-lt"/>
              <a:buAutoNum type="arabicPeriod"/>
            </a:pPr>
            <a:r>
              <a:rPr lang="en-US" dirty="0" smtClean="0">
                <a:cs typeface="Arial"/>
              </a:rPr>
              <a:t>Lapsed customers have demonstrated a need for your product</a:t>
            </a:r>
          </a:p>
          <a:p>
            <a:pPr lvl="1"/>
            <a:r>
              <a:rPr lang="en-US" dirty="0" smtClean="0">
                <a:cs typeface="Arial"/>
              </a:rPr>
              <a:t> Far better prospects than random names on a cold-call list. </a:t>
            </a:r>
          </a:p>
          <a:p>
            <a:pPr marL="342900" indent="-342900">
              <a:buFont typeface="+mj-lt"/>
              <a:buAutoNum type="arabicPeriod"/>
            </a:pPr>
            <a:r>
              <a:rPr lang="en-US" dirty="0" smtClean="0">
                <a:cs typeface="Arial"/>
              </a:rPr>
              <a:t>They are familiar with your company</a:t>
            </a:r>
          </a:p>
          <a:p>
            <a:pPr lvl="1"/>
            <a:r>
              <a:rPr lang="en-US" dirty="0" smtClean="0">
                <a:cs typeface="Arial"/>
              </a:rPr>
              <a:t>No need to create brand awareness and educate them about your offering</a:t>
            </a:r>
          </a:p>
          <a:p>
            <a:pPr lvl="1"/>
            <a:r>
              <a:rPr lang="en-US" dirty="0" smtClean="0">
                <a:cs typeface="Arial"/>
              </a:rPr>
              <a:t>Reduces the cost of marketing to them. </a:t>
            </a:r>
          </a:p>
          <a:p>
            <a:pPr marL="342900" indent="-342900">
              <a:buFont typeface="+mj-lt"/>
              <a:buAutoNum type="arabicPeriod"/>
            </a:pPr>
            <a:r>
              <a:rPr lang="en-US" dirty="0" smtClean="0">
                <a:cs typeface="Arial"/>
              </a:rPr>
              <a:t>Technology allows you draw information on how they have use your product to create successful win-back offers.</a:t>
            </a:r>
          </a:p>
          <a:p>
            <a:pPr marL="342900" indent="-342900">
              <a:buFont typeface="+mj-lt"/>
              <a:buAutoNum type="arabicPeriod"/>
            </a:pPr>
            <a:endParaRPr lang="en-US" dirty="0" smtClean="0">
              <a:cs typeface="Arial"/>
            </a:endParaRPr>
          </a:p>
        </p:txBody>
      </p:sp>
      <p:pic>
        <p:nvPicPr>
          <p:cNvPr id="8" name="Picture 7"/>
          <p:cNvPicPr>
            <a:picLocks noChangeAspect="1"/>
          </p:cNvPicPr>
          <p:nvPr/>
        </p:nvPicPr>
        <p:blipFill>
          <a:blip r:embed="rId3"/>
          <a:stretch>
            <a:fillRect/>
          </a:stretch>
        </p:blipFill>
        <p:spPr>
          <a:xfrm rot="20169905">
            <a:off x="7364277" y="2849563"/>
            <a:ext cx="1603918" cy="9242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92450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4"/>
          </p:nvPr>
        </p:nvSpPr>
        <p:spPr>
          <a:xfrm>
            <a:off x="-35170" y="201259"/>
            <a:ext cx="10056075" cy="523220"/>
          </a:xfrm>
        </p:spPr>
        <p:txBody>
          <a:bodyPr/>
          <a:lstStyle/>
          <a:p>
            <a:r>
              <a:rPr lang="en-US" dirty="0" smtClean="0"/>
              <a:t>STEP AWAY FROM THE GENERIC TO INCREASE</a:t>
            </a:r>
            <a:endParaRPr lang="en-US" dirty="0"/>
          </a:p>
        </p:txBody>
      </p:sp>
      <p:sp>
        <p:nvSpPr>
          <p:cNvPr id="10" name="Text Placeholder 9"/>
          <p:cNvSpPr>
            <a:spLocks noGrp="1"/>
          </p:cNvSpPr>
          <p:nvPr>
            <p:ph type="body" sz="quarter" idx="15"/>
          </p:nvPr>
        </p:nvSpPr>
        <p:spPr>
          <a:xfrm>
            <a:off x="-35170" y="726564"/>
            <a:ext cx="5128119" cy="523220"/>
          </a:xfrm>
        </p:spPr>
        <p:txBody>
          <a:bodyPr/>
          <a:lstStyle/>
          <a:p>
            <a:r>
              <a:rPr lang="en-US" dirty="0" smtClean="0"/>
              <a:t>BRAND ENGAGEMENT</a:t>
            </a:r>
            <a:endParaRPr lang="en-US" dirty="0"/>
          </a:p>
        </p:txBody>
      </p:sp>
      <p:sp>
        <p:nvSpPr>
          <p:cNvPr id="2" name="Slide Number Placeholder 1"/>
          <p:cNvSpPr>
            <a:spLocks noGrp="1"/>
          </p:cNvSpPr>
          <p:nvPr>
            <p:ph type="sldNum" sz="quarter" idx="24"/>
          </p:nvPr>
        </p:nvSpPr>
        <p:spPr/>
        <p:txBody>
          <a:bodyPr/>
          <a:lstStyle/>
          <a:p>
            <a:fld id="{A74EB0F2-648F-F340-8077-1363C8DB6354}" type="slidenum">
              <a:rPr lang="en-US" smtClean="0"/>
              <a:pPr/>
              <a:t>19</a:t>
            </a:fld>
            <a:endParaRPr lang="en-US" dirty="0"/>
          </a:p>
        </p:txBody>
      </p:sp>
      <p:pic>
        <p:nvPicPr>
          <p:cNvPr id="6" name="Picture 5"/>
          <p:cNvPicPr>
            <a:picLocks noChangeAspect="1"/>
          </p:cNvPicPr>
          <p:nvPr/>
        </p:nvPicPr>
        <p:blipFill rotWithShape="1">
          <a:blip r:embed="rId2"/>
          <a:srcRect l="53344" b="55073"/>
          <a:stretch/>
        </p:blipFill>
        <p:spPr>
          <a:xfrm>
            <a:off x="200472" y="1340768"/>
            <a:ext cx="3096344" cy="219280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3"/>
          <a:srcRect b="34537"/>
          <a:stretch/>
        </p:blipFill>
        <p:spPr>
          <a:xfrm>
            <a:off x="2288704" y="3645024"/>
            <a:ext cx="3206475" cy="2988846"/>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4"/>
          <a:srcRect t="715" r="50332" b="21414"/>
          <a:stretch/>
        </p:blipFill>
        <p:spPr>
          <a:xfrm>
            <a:off x="5673080" y="1556792"/>
            <a:ext cx="3312368" cy="32617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014924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35169" y="201259"/>
            <a:ext cx="2543628" cy="523220"/>
          </a:xfrm>
        </p:spPr>
        <p:txBody>
          <a:bodyPr/>
          <a:lstStyle/>
          <a:p>
            <a:r>
              <a:rPr lang="en-GB" dirty="0" smtClean="0"/>
              <a:t>OUTLINE</a:t>
            </a:r>
            <a:endParaRPr lang="en-GB" dirty="0"/>
          </a:p>
        </p:txBody>
      </p:sp>
      <p:sp>
        <p:nvSpPr>
          <p:cNvPr id="3" name="Text Placeholder 2"/>
          <p:cNvSpPr>
            <a:spLocks noGrp="1"/>
          </p:cNvSpPr>
          <p:nvPr>
            <p:ph type="body" sz="quarter" idx="12"/>
          </p:nvPr>
        </p:nvSpPr>
        <p:spPr>
          <a:xfrm>
            <a:off x="560512" y="1124744"/>
            <a:ext cx="8275524" cy="5084587"/>
          </a:xfrm>
        </p:spPr>
        <p:txBody>
          <a:bodyPr/>
          <a:lstStyle/>
          <a:p>
            <a:pPr marL="0" indent="0">
              <a:buNone/>
            </a:pPr>
            <a:r>
              <a:rPr lang="en-GB" sz="1800" dirty="0" smtClean="0"/>
              <a:t>This deck provides some testing propositions for how customers can use mail in a post GDPR world to communicate to their customers. All new tests will qualify for one of our incentives.</a:t>
            </a:r>
          </a:p>
          <a:p>
            <a:pPr marL="0" indent="0">
              <a:buNone/>
            </a:pPr>
            <a:r>
              <a:rPr lang="en-GB" sz="1800" dirty="0" smtClean="0"/>
              <a:t>Full details of these can be found towards the back of this deck.</a:t>
            </a:r>
          </a:p>
          <a:p>
            <a:pPr marL="0" indent="0">
              <a:buNone/>
            </a:pPr>
            <a:r>
              <a:rPr lang="en-GB" sz="1800" b="1" u="sng" dirty="0" smtClean="0"/>
              <a:t>Summary</a:t>
            </a:r>
            <a:endParaRPr lang="en-GB" sz="1800" b="1" u="sng" dirty="0"/>
          </a:p>
          <a:p>
            <a:r>
              <a:rPr lang="en-GB" sz="1800" dirty="0" smtClean="0"/>
              <a:t>12 ways mail could help you thrive in the GDPR world</a:t>
            </a:r>
          </a:p>
          <a:p>
            <a:r>
              <a:rPr lang="en-GB" sz="1800" dirty="0" smtClean="0"/>
              <a:t>Summary of GDPR Test Propositions</a:t>
            </a:r>
          </a:p>
          <a:p>
            <a:r>
              <a:rPr lang="en-GB" sz="1800" dirty="0" smtClean="0"/>
              <a:t>Test Propositions with Case </a:t>
            </a:r>
            <a:r>
              <a:rPr lang="en-GB" sz="1800" dirty="0"/>
              <a:t>S</a:t>
            </a:r>
            <a:r>
              <a:rPr lang="en-GB" sz="1800" dirty="0" smtClean="0"/>
              <a:t>tudies</a:t>
            </a:r>
          </a:p>
          <a:p>
            <a:r>
              <a:rPr lang="en-GB" sz="1800" dirty="0" smtClean="0"/>
              <a:t>GDPR Postage Incentives</a:t>
            </a:r>
          </a:p>
          <a:p>
            <a:r>
              <a:rPr lang="en-GB" sz="1800" dirty="0" smtClean="0"/>
              <a:t>Download: The GDPR Opportunity with Mail</a:t>
            </a:r>
          </a:p>
          <a:p>
            <a:r>
              <a:rPr lang="en-GB" sz="1800" dirty="0" smtClean="0"/>
              <a:t>Appendix. Case studies and GDPR creative examples</a:t>
            </a:r>
            <a:endParaRPr lang="en-GB" sz="1800" dirty="0"/>
          </a:p>
        </p:txBody>
      </p:sp>
      <p:sp>
        <p:nvSpPr>
          <p:cNvPr id="4" name="Slide Number Placeholder 3"/>
          <p:cNvSpPr>
            <a:spLocks noGrp="1"/>
          </p:cNvSpPr>
          <p:nvPr>
            <p:ph type="sldNum" sz="quarter" idx="24"/>
          </p:nvPr>
        </p:nvSpPr>
        <p:spPr/>
        <p:txBody>
          <a:bodyPr/>
          <a:lstStyle/>
          <a:p>
            <a:pPr>
              <a:defRPr/>
            </a:pPr>
            <a:fld id="{07AE5A85-834C-45C6-B70E-D6BB045069BC}" type="slidenum">
              <a:rPr lang="en-US" smtClean="0"/>
              <a:pPr>
                <a:defRPr/>
              </a:pPr>
              <a:t>2</a:t>
            </a:fld>
            <a:endParaRPr lang="en-US" dirty="0"/>
          </a:p>
        </p:txBody>
      </p:sp>
    </p:spTree>
    <p:extLst>
      <p:ext uri="{BB962C8B-B14F-4D97-AF65-F5344CB8AC3E}">
        <p14:creationId xmlns:p14="http://schemas.microsoft.com/office/powerpoint/2010/main" val="37805486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35169" y="201259"/>
            <a:ext cx="6208669" cy="523220"/>
          </a:xfrm>
        </p:spPr>
        <p:txBody>
          <a:bodyPr/>
          <a:lstStyle/>
          <a:p>
            <a:r>
              <a:rPr lang="en-GB" dirty="0" smtClean="0"/>
              <a:t>7. Test </a:t>
            </a:r>
            <a:r>
              <a:rPr lang="en-GB" dirty="0" smtClean="0"/>
              <a:t>personalisation</a:t>
            </a:r>
            <a:endParaRPr lang="en-GB" dirty="0"/>
          </a:p>
        </p:txBody>
      </p:sp>
      <p:sp>
        <p:nvSpPr>
          <p:cNvPr id="3" name="Text Placeholder 2"/>
          <p:cNvSpPr>
            <a:spLocks noGrp="1"/>
          </p:cNvSpPr>
          <p:nvPr>
            <p:ph type="body" sz="quarter" idx="12"/>
          </p:nvPr>
        </p:nvSpPr>
        <p:spPr>
          <a:xfrm>
            <a:off x="560512" y="1224733"/>
            <a:ext cx="7056784" cy="5084587"/>
          </a:xfrm>
        </p:spPr>
        <p:txBody>
          <a:bodyPr/>
          <a:lstStyle/>
          <a:p>
            <a:r>
              <a:rPr lang="en-US" dirty="0"/>
              <a:t>P</a:t>
            </a:r>
            <a:r>
              <a:rPr lang="en-US" dirty="0" smtClean="0"/>
              <a:t>ersonalisation using digital marketing is a powerful way to communicate to your customers.</a:t>
            </a:r>
            <a:r>
              <a:rPr lang="en-US" dirty="0"/>
              <a:t> </a:t>
            </a:r>
            <a:r>
              <a:rPr lang="en-US" dirty="0" smtClean="0"/>
              <a:t>You </a:t>
            </a:r>
            <a:r>
              <a:rPr lang="en-US" dirty="0"/>
              <a:t>can apply data about your </a:t>
            </a:r>
            <a:r>
              <a:rPr lang="en-US" dirty="0" smtClean="0"/>
              <a:t>customers’ demographics </a:t>
            </a:r>
            <a:r>
              <a:rPr lang="en-US" dirty="0"/>
              <a:t>and buying habits to create a catalogue just for them. Products </a:t>
            </a:r>
            <a:r>
              <a:rPr lang="en-US" dirty="0" smtClean="0"/>
              <a:t>you know </a:t>
            </a:r>
            <a:r>
              <a:rPr lang="en-US" dirty="0"/>
              <a:t>they’ll respond to can </a:t>
            </a:r>
            <a:r>
              <a:rPr lang="en-US" dirty="0" smtClean="0"/>
              <a:t>take centre </a:t>
            </a:r>
            <a:r>
              <a:rPr lang="en-US" dirty="0"/>
              <a:t>stage, with plenty of cross-sell </a:t>
            </a:r>
            <a:r>
              <a:rPr lang="en-US" dirty="0" smtClean="0"/>
              <a:t>and </a:t>
            </a:r>
            <a:r>
              <a:rPr lang="en-GB" dirty="0" smtClean="0"/>
              <a:t>up-sell </a:t>
            </a:r>
            <a:r>
              <a:rPr lang="en-GB" dirty="0"/>
              <a:t>opportunities.</a:t>
            </a:r>
          </a:p>
        </p:txBody>
      </p:sp>
      <p:sp>
        <p:nvSpPr>
          <p:cNvPr id="4" name="Slide Number Placeholder 3"/>
          <p:cNvSpPr>
            <a:spLocks noGrp="1"/>
          </p:cNvSpPr>
          <p:nvPr>
            <p:ph type="sldNum" sz="quarter" idx="24"/>
          </p:nvPr>
        </p:nvSpPr>
        <p:spPr/>
        <p:txBody>
          <a:bodyPr/>
          <a:lstStyle/>
          <a:p>
            <a:pPr>
              <a:defRPr/>
            </a:pPr>
            <a:fld id="{07AE5A85-834C-45C6-B70E-D6BB045069BC}" type="slidenum">
              <a:rPr lang="en-US" smtClean="0"/>
              <a:pPr>
                <a:defRPr/>
              </a:pPr>
              <a:t>20</a:t>
            </a:fld>
            <a:endParaRPr lang="en-US" dirty="0"/>
          </a:p>
        </p:txBody>
      </p:sp>
      <p:pic>
        <p:nvPicPr>
          <p:cNvPr id="5" name="Picture 2" descr="http://media-assets-05.thedrum.com/cache/images/thedrum-prod/s3-news-tmp-123315-jumper_power_of_marketing_1--2x1--9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8664" y="2780928"/>
            <a:ext cx="6680073" cy="3340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8843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74EB0F2-648F-F340-8077-1363C8DB6354}" type="slidenum">
              <a:rPr lang="en-US" smtClean="0"/>
              <a:pPr/>
              <a:t>21</a:t>
            </a:fld>
            <a:endParaRPr lang="en-US" dirty="0"/>
          </a:p>
        </p:txBody>
      </p:sp>
      <p:sp>
        <p:nvSpPr>
          <p:cNvPr id="5" name="Text Placeholder 4"/>
          <p:cNvSpPr>
            <a:spLocks noGrp="1"/>
          </p:cNvSpPr>
          <p:nvPr>
            <p:ph type="body" sz="quarter" idx="14"/>
          </p:nvPr>
        </p:nvSpPr>
        <p:spPr>
          <a:xfrm>
            <a:off x="-35169" y="201260"/>
            <a:ext cx="5961236" cy="507825"/>
          </a:xfrm>
        </p:spPr>
        <p:txBody>
          <a:bodyPr/>
          <a:lstStyle/>
          <a:p>
            <a:r>
              <a:rPr lang="en-GB" dirty="0" smtClean="0"/>
              <a:t>BODEN USED MULTI-LEVEL</a:t>
            </a:r>
            <a:endParaRPr lang="en-GB" dirty="0"/>
          </a:p>
        </p:txBody>
      </p:sp>
      <p:sp>
        <p:nvSpPr>
          <p:cNvPr id="3" name="Text Placeholder 2"/>
          <p:cNvSpPr>
            <a:spLocks noGrp="1"/>
          </p:cNvSpPr>
          <p:nvPr>
            <p:ph type="body" sz="quarter" idx="12"/>
          </p:nvPr>
        </p:nvSpPr>
        <p:spPr>
          <a:xfrm>
            <a:off x="501570" y="1487419"/>
            <a:ext cx="6080112" cy="4851509"/>
          </a:xfrm>
        </p:spPr>
        <p:txBody>
          <a:bodyPr/>
          <a:lstStyle/>
          <a:p>
            <a:pPr marL="0" indent="0">
              <a:buNone/>
            </a:pPr>
            <a:r>
              <a:rPr lang="en-GB" b="1" dirty="0"/>
              <a:t>Background</a:t>
            </a:r>
            <a:r>
              <a:rPr lang="en-GB" dirty="0"/>
              <a:t>:</a:t>
            </a:r>
          </a:p>
          <a:p>
            <a:pPr marL="0" indent="0">
              <a:buNone/>
            </a:pPr>
            <a:r>
              <a:rPr lang="en-GB" dirty="0"/>
              <a:t>Boden wanted to remind people about  how good it felt to shop with them and remind lapsed customers to come back</a:t>
            </a:r>
            <a:r>
              <a:rPr lang="en-GB" dirty="0" smtClean="0"/>
              <a:t>.</a:t>
            </a:r>
            <a:endParaRPr lang="en-GB" dirty="0"/>
          </a:p>
          <a:p>
            <a:pPr marL="0" indent="0">
              <a:buNone/>
            </a:pPr>
            <a:r>
              <a:rPr lang="en-GB" b="1" dirty="0" smtClean="0"/>
              <a:t>Solution</a:t>
            </a:r>
            <a:r>
              <a:rPr lang="en-GB" b="1" dirty="0"/>
              <a:t>:</a:t>
            </a:r>
          </a:p>
          <a:p>
            <a:pPr marL="0" indent="0">
              <a:buNone/>
            </a:pPr>
            <a:r>
              <a:rPr lang="en-GB" dirty="0"/>
              <a:t>They sent  a very personalised targeted DM piece to lure customers back and elicit repeat business.</a:t>
            </a:r>
          </a:p>
          <a:p>
            <a:pPr lvl="1"/>
            <a:r>
              <a:rPr lang="en-GB" dirty="0"/>
              <a:t>The back of the mailing featured  personal product recommendations based on analytics. </a:t>
            </a:r>
          </a:p>
          <a:p>
            <a:pPr lvl="1"/>
            <a:r>
              <a:rPr lang="en-GB" dirty="0"/>
              <a:t>An online landing page was also created so that customers could voice what they thought of the brand. </a:t>
            </a:r>
          </a:p>
          <a:p>
            <a:pPr marL="0" indent="0">
              <a:buNone/>
            </a:pPr>
            <a:r>
              <a:rPr lang="en-GB" b="1" dirty="0"/>
              <a:t>Results:</a:t>
            </a:r>
          </a:p>
          <a:p>
            <a:r>
              <a:rPr lang="en-GB" dirty="0"/>
              <a:t>Drove a near 30% uplift in response.</a:t>
            </a:r>
          </a:p>
          <a:p>
            <a:endParaRPr lang="en-GB" dirty="0"/>
          </a:p>
        </p:txBody>
      </p:sp>
      <p:sp>
        <p:nvSpPr>
          <p:cNvPr id="4" name="Text Placeholder 3"/>
          <p:cNvSpPr>
            <a:spLocks noGrp="1"/>
          </p:cNvSpPr>
          <p:nvPr>
            <p:ph type="body" sz="quarter" idx="15"/>
          </p:nvPr>
        </p:nvSpPr>
        <p:spPr>
          <a:xfrm>
            <a:off x="-35170" y="692696"/>
            <a:ext cx="9378325" cy="507825"/>
          </a:xfrm>
        </p:spPr>
        <p:txBody>
          <a:bodyPr/>
          <a:lstStyle/>
          <a:p>
            <a:r>
              <a:rPr lang="en-GB" dirty="0"/>
              <a:t>PERSONALISATION TO DRIVE REPEAT </a:t>
            </a:r>
            <a:r>
              <a:rPr lang="en-GB" dirty="0" smtClean="0"/>
              <a:t>SALES</a:t>
            </a:r>
            <a:endParaRPr lang="en-GB" dirty="0"/>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87225" y="1487419"/>
            <a:ext cx="1582231" cy="301466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Lst>
        </p:spPr>
      </p:pic>
      <p:sp>
        <p:nvSpPr>
          <p:cNvPr id="9" name="Rectangle 8"/>
          <p:cNvSpPr/>
          <p:nvPr/>
        </p:nvSpPr>
        <p:spPr>
          <a:xfrm>
            <a:off x="456768" y="6420627"/>
            <a:ext cx="1792108" cy="273447"/>
          </a:xfrm>
          <a:prstGeom prst="rect">
            <a:avLst/>
          </a:prstGeom>
        </p:spPr>
        <p:txBody>
          <a:bodyPr wrap="none" lIns="103163" tIns="51581" rIns="103163" bIns="51581">
            <a:spAutoFit/>
          </a:bodyPr>
          <a:lstStyle/>
          <a:p>
            <a:pPr>
              <a:defRPr/>
            </a:pPr>
            <a:r>
              <a:rPr lang="en-GB" sz="1100" dirty="0"/>
              <a:t>Source: MarketReach, 2011</a:t>
            </a:r>
          </a:p>
        </p:txBody>
      </p:sp>
      <p:pic>
        <p:nvPicPr>
          <p:cNvPr id="57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1682" y="4292552"/>
            <a:ext cx="1380532" cy="1879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4">
            <a:extLst>
              <a:ext uri="{28A0092B-C50C-407E-A947-70E740481C1C}">
                <a14:useLocalDpi xmlns:a14="http://schemas.microsoft.com/office/drawing/2010/main"/>
              </a:ext>
            </a:extLst>
          </a:blip>
          <a:srcRect l="2906" t="14635" r="6266" b="70"/>
          <a:stretch/>
        </p:blipFill>
        <p:spPr bwMode="auto">
          <a:xfrm>
            <a:off x="8467756" y="3409901"/>
            <a:ext cx="1253924" cy="193065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173027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35169" y="201259"/>
            <a:ext cx="8103932" cy="1040285"/>
          </a:xfrm>
        </p:spPr>
        <p:txBody>
          <a:bodyPr/>
          <a:lstStyle/>
          <a:p>
            <a:r>
              <a:rPr lang="en-GB" dirty="0" smtClean="0"/>
              <a:t>8 .Test </a:t>
            </a:r>
            <a:r>
              <a:rPr lang="en-GB" dirty="0" smtClean="0"/>
              <a:t>door to door to Acquire</a:t>
            </a:r>
          </a:p>
          <a:p>
            <a:r>
              <a:rPr lang="en-GB" dirty="0" smtClean="0"/>
              <a:t>new Customers</a:t>
            </a:r>
            <a:endParaRPr lang="en-GB" dirty="0"/>
          </a:p>
        </p:txBody>
      </p:sp>
      <p:sp>
        <p:nvSpPr>
          <p:cNvPr id="3" name="Text Placeholder 2"/>
          <p:cNvSpPr>
            <a:spLocks noGrp="1"/>
          </p:cNvSpPr>
          <p:nvPr>
            <p:ph type="body" sz="quarter" idx="12"/>
          </p:nvPr>
        </p:nvSpPr>
        <p:spPr>
          <a:xfrm>
            <a:off x="416496" y="1556792"/>
            <a:ext cx="6264696" cy="5084587"/>
          </a:xfrm>
        </p:spPr>
        <p:txBody>
          <a:bodyPr/>
          <a:lstStyle/>
          <a:p>
            <a:pPr marL="361950" indent="-361950"/>
            <a:r>
              <a:rPr lang="en-GB" dirty="0" smtClean="0"/>
              <a:t>Door drops are not regulated by GDPR as the statistics that are used to generate postcode profiles are from aggregated data </a:t>
            </a:r>
          </a:p>
          <a:p>
            <a:pPr marL="361950" indent="-361950"/>
            <a:r>
              <a:rPr lang="en-GB" dirty="0" smtClean="0"/>
              <a:t>Geodemographic tools can profile the postal codes and indicate’ areas that are desirable for your organisation</a:t>
            </a:r>
          </a:p>
          <a:p>
            <a:pPr marL="361950" indent="-361950"/>
            <a:r>
              <a:rPr lang="en-GB" dirty="0" smtClean="0"/>
              <a:t>Royal Mail has a range of incentive schemes that:</a:t>
            </a:r>
          </a:p>
          <a:p>
            <a:pPr marL="742950" lvl="1" indent="-285750">
              <a:buFont typeface="Arial" panose="020B0604020202020204" pitchFamily="34" charset="0"/>
              <a:buChar char="•"/>
            </a:pPr>
            <a:r>
              <a:rPr lang="en-GB" dirty="0" smtClean="0"/>
              <a:t>Reduce the cost of testing door drops for the first time</a:t>
            </a:r>
          </a:p>
          <a:p>
            <a:pPr marL="742950" lvl="1" indent="-285750">
              <a:buFont typeface="Arial" panose="020B0604020202020204" pitchFamily="34" charset="0"/>
              <a:buChar char="•"/>
            </a:pPr>
            <a:r>
              <a:rPr lang="en-GB" dirty="0"/>
              <a:t>Reduce the cost of </a:t>
            </a:r>
            <a:r>
              <a:rPr lang="en-GB" dirty="0" smtClean="0"/>
              <a:t>testing new door drops</a:t>
            </a:r>
          </a:p>
          <a:p>
            <a:pPr marL="742950" lvl="1" indent="-285750">
              <a:buFont typeface="Arial" panose="020B0604020202020204" pitchFamily="34" charset="0"/>
              <a:buChar char="•"/>
            </a:pPr>
            <a:r>
              <a:rPr lang="en-GB" dirty="0" smtClean="0"/>
              <a:t>Increase the scale of their current door drop programmes at a discount </a:t>
            </a:r>
          </a:p>
          <a:p>
            <a:pPr marL="361950" indent="-361950">
              <a:buFont typeface="Arial" panose="020B0604020202020204" pitchFamily="34" charset="0"/>
              <a:buChar char="•"/>
            </a:pPr>
            <a:r>
              <a:rPr lang="en-GB" dirty="0" smtClean="0"/>
              <a:t>New services are also being tested and rolled out including:</a:t>
            </a:r>
          </a:p>
          <a:p>
            <a:pPr marL="647700" lvl="1" indent="-361950">
              <a:buFont typeface="Arial" panose="020B0604020202020204" pitchFamily="34" charset="0"/>
              <a:buChar char="•"/>
            </a:pPr>
            <a:r>
              <a:rPr lang="en-GB" dirty="0" smtClean="0"/>
              <a:t>A late booking service for available capacity with exceptional discounts</a:t>
            </a:r>
          </a:p>
          <a:p>
            <a:pPr marL="647700" lvl="1" indent="-361950">
              <a:buFont typeface="Arial" panose="020B0604020202020204" pitchFamily="34" charset="0"/>
              <a:buChar char="•"/>
            </a:pPr>
            <a:r>
              <a:rPr lang="en-GB" dirty="0" smtClean="0"/>
              <a:t>A designated day service</a:t>
            </a:r>
            <a:endParaRPr lang="en-GB" dirty="0"/>
          </a:p>
        </p:txBody>
      </p:sp>
      <p:sp>
        <p:nvSpPr>
          <p:cNvPr id="4" name="Slide Number Placeholder 3"/>
          <p:cNvSpPr>
            <a:spLocks noGrp="1"/>
          </p:cNvSpPr>
          <p:nvPr>
            <p:ph type="sldNum" sz="quarter" idx="24"/>
          </p:nvPr>
        </p:nvSpPr>
        <p:spPr/>
        <p:txBody>
          <a:bodyPr/>
          <a:lstStyle/>
          <a:p>
            <a:pPr>
              <a:defRPr/>
            </a:pPr>
            <a:fld id="{07AE5A85-834C-45C6-B70E-D6BB045069BC}" type="slidenum">
              <a:rPr lang="en-US" smtClean="0"/>
              <a:pPr>
                <a:defRPr/>
              </a:pPr>
              <a:t>22</a:t>
            </a:fld>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4421" y="2058550"/>
            <a:ext cx="1431972" cy="174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5593" y="3922025"/>
            <a:ext cx="1664714" cy="231598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082602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35169" y="201259"/>
            <a:ext cx="9123313" cy="904863"/>
          </a:xfrm>
        </p:spPr>
        <p:txBody>
          <a:bodyPr/>
          <a:lstStyle/>
          <a:p>
            <a:r>
              <a:rPr lang="en-US" sz="2400" dirty="0"/>
              <a:t>STICKERS CREATED A ‘BUCKET LIST’ </a:t>
            </a:r>
            <a:endParaRPr lang="en-US" sz="2400" dirty="0" smtClean="0"/>
          </a:p>
          <a:p>
            <a:r>
              <a:rPr lang="en-US" sz="2400" dirty="0" smtClean="0"/>
              <a:t>FOR </a:t>
            </a:r>
            <a:r>
              <a:rPr lang="en-US" sz="2400" dirty="0"/>
              <a:t>TRAVELLERS ON GREAT WESTERN </a:t>
            </a:r>
            <a:r>
              <a:rPr lang="en-US" sz="2400" dirty="0" smtClean="0"/>
              <a:t>RAILWAY</a:t>
            </a:r>
            <a:endParaRPr lang="en-GB" sz="2400" dirty="0"/>
          </a:p>
        </p:txBody>
      </p:sp>
      <p:sp>
        <p:nvSpPr>
          <p:cNvPr id="4" name="Slide Number Placeholder 3"/>
          <p:cNvSpPr>
            <a:spLocks noGrp="1"/>
          </p:cNvSpPr>
          <p:nvPr>
            <p:ph type="sldNum" sz="quarter" idx="24"/>
          </p:nvPr>
        </p:nvSpPr>
        <p:spPr/>
        <p:txBody>
          <a:bodyPr/>
          <a:lstStyle/>
          <a:p>
            <a:pPr>
              <a:defRPr/>
            </a:pPr>
            <a:fld id="{07AE5A85-834C-45C6-B70E-D6BB045069BC}" type="slidenum">
              <a:rPr lang="en-US" smtClean="0"/>
              <a:pPr>
                <a:defRPr/>
              </a:pPr>
              <a:t>23</a:t>
            </a:fld>
            <a:endParaRPr lang="en-US" dirty="0"/>
          </a:p>
        </p:txBody>
      </p:sp>
      <p:sp>
        <p:nvSpPr>
          <p:cNvPr id="5" name="TextBox 4"/>
          <p:cNvSpPr txBox="1"/>
          <p:nvPr/>
        </p:nvSpPr>
        <p:spPr>
          <a:xfrm>
            <a:off x="344488" y="1412776"/>
            <a:ext cx="6912768" cy="5509200"/>
          </a:xfrm>
          <a:prstGeom prst="rect">
            <a:avLst/>
          </a:prstGeom>
          <a:noFill/>
        </p:spPr>
        <p:txBody>
          <a:bodyPr wrap="square" rtlCol="0">
            <a:spAutoFit/>
          </a:bodyPr>
          <a:lstStyle/>
          <a:p>
            <a:r>
              <a:rPr lang="en-US" sz="1600" b="1" dirty="0" smtClean="0"/>
              <a:t>Background</a:t>
            </a:r>
            <a:endParaRPr lang="en-GB" sz="1600" dirty="0"/>
          </a:p>
          <a:p>
            <a:r>
              <a:rPr lang="en-US" sz="1600" dirty="0"/>
              <a:t>Great Western Railway wanted drive more journeys by persuading people to take the train for different, more inspiring, unusual experiences than their usual daily grinds</a:t>
            </a:r>
            <a:r>
              <a:rPr lang="en-US" sz="1600" dirty="0" smtClean="0"/>
              <a:t>.</a:t>
            </a:r>
          </a:p>
          <a:p>
            <a:endParaRPr lang="en-GB" sz="1600" dirty="0"/>
          </a:p>
          <a:p>
            <a:r>
              <a:rPr lang="en-US" sz="1600" b="1" dirty="0"/>
              <a:t>Solution</a:t>
            </a:r>
            <a:endParaRPr lang="en-GB" sz="1600" dirty="0"/>
          </a:p>
          <a:p>
            <a:r>
              <a:rPr lang="en-US" sz="1600" dirty="0"/>
              <a:t>Royal Mail research shows that successful door drops have long life span (38 days), with 39% of people saying they have a dedicated area for display of mail, usually in the kitchen.  Based on this insight Great Western Railway created a '</a:t>
            </a:r>
            <a:r>
              <a:rPr lang="en-US" sz="1600" dirty="0" err="1"/>
              <a:t>keepable</a:t>
            </a:r>
            <a:r>
              <a:rPr lang="en-US" sz="1600" dirty="0"/>
              <a:t>' door drop, with a 'stick it on the fridge' factor that was key to the campaign's success</a:t>
            </a:r>
            <a:r>
              <a:rPr lang="en-US" sz="1600" dirty="0" smtClean="0"/>
              <a:t>.</a:t>
            </a:r>
          </a:p>
          <a:p>
            <a:r>
              <a:rPr lang="en-US" sz="1600" dirty="0" smtClean="0"/>
              <a:t>Stickers </a:t>
            </a:r>
            <a:r>
              <a:rPr lang="en-US" sz="1600" dirty="0"/>
              <a:t>– to be peeled off and re-stuck on suggested destinations that had been 'ticked off the bucket list' – were added to the door drop prompting a longer stay on the fridge, integrating Great Western Rail into the home and family discussions.  And of course, heightening the chance of repeat custom.</a:t>
            </a:r>
            <a:endParaRPr lang="en-GB" sz="1600" dirty="0"/>
          </a:p>
          <a:p>
            <a:endParaRPr lang="en-US" sz="1600" b="1" dirty="0" smtClean="0"/>
          </a:p>
          <a:p>
            <a:r>
              <a:rPr lang="en-US" sz="1600" b="1" dirty="0" smtClean="0"/>
              <a:t>Results</a:t>
            </a:r>
            <a:endParaRPr lang="en-GB" sz="1600" dirty="0"/>
          </a:p>
          <a:p>
            <a:r>
              <a:rPr lang="en-US" sz="1600" dirty="0" smtClean="0"/>
              <a:t>Geo-location </a:t>
            </a:r>
            <a:r>
              <a:rPr lang="en-US" sz="1600" dirty="0"/>
              <a:t>was used to measure effectiveness across the pre and post-campaign periods. </a:t>
            </a:r>
            <a:r>
              <a:rPr lang="en-US" sz="1600" dirty="0" smtClean="0"/>
              <a:t>From </a:t>
            </a:r>
            <a:r>
              <a:rPr lang="en-US" sz="1600" dirty="0"/>
              <a:t>the 3 key drop regions of </a:t>
            </a:r>
            <a:r>
              <a:rPr lang="en-US" sz="1600" dirty="0" err="1"/>
              <a:t>Penzance</a:t>
            </a:r>
            <a:r>
              <a:rPr lang="en-US" sz="1600" dirty="0"/>
              <a:t>, Cardiff and Oxford, there was a transactional uplift of 23%, 7% and 20% respectively over a period of 42 days after the door drop.</a:t>
            </a:r>
            <a:endParaRPr lang="en-GB" sz="1600" dirty="0"/>
          </a:p>
          <a:p>
            <a:endParaRPr lang="en-GB" sz="1600" dirty="0">
              <a:latin typeface="Arial" panose="020B0604020202020204" pitchFamily="34" charset="0"/>
              <a:cs typeface="Arial" panose="020B0604020202020204" pitchFamily="34" charset="0"/>
            </a:endParaRP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7833320" y="1417728"/>
            <a:ext cx="1617345" cy="1143000"/>
          </a:xfrm>
          <a:prstGeom prst="rect">
            <a:avLst/>
          </a:prstGeom>
          <a:noFill/>
          <a:ln>
            <a:noFill/>
          </a:ln>
        </p:spPr>
      </p:pic>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7291276" y="3140968"/>
            <a:ext cx="2409433" cy="1722091"/>
          </a:xfrm>
          <a:prstGeom prst="rect">
            <a:avLst/>
          </a:prstGeom>
          <a:noFill/>
          <a:ln>
            <a:noFill/>
          </a:ln>
        </p:spPr>
      </p:pic>
      <p:sp>
        <p:nvSpPr>
          <p:cNvPr id="8" name="TextBox 7"/>
          <p:cNvSpPr txBox="1"/>
          <p:nvPr/>
        </p:nvSpPr>
        <p:spPr>
          <a:xfrm>
            <a:off x="7938497" y="5009455"/>
            <a:ext cx="1512168" cy="1077218"/>
          </a:xfrm>
          <a:prstGeom prst="rect">
            <a:avLst/>
          </a:prstGeom>
          <a:noFill/>
        </p:spPr>
        <p:txBody>
          <a:bodyPr wrap="square" rtlCol="0">
            <a:spAutoFit/>
          </a:bodyPr>
          <a:lstStyle/>
          <a:p>
            <a:r>
              <a:rPr lang="en-US" sz="1600" dirty="0"/>
              <a:t>Source: DMA Award Winner (Door Drop) Silver </a:t>
            </a:r>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5877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a:xfrm>
            <a:off x="-15552" y="260649"/>
            <a:ext cx="9628131" cy="584775"/>
          </a:xfrm>
        </p:spPr>
        <p:txBody>
          <a:bodyPr/>
          <a:lstStyle/>
          <a:p>
            <a:r>
              <a:rPr lang="en-US" dirty="0" smtClean="0"/>
              <a:t>TEST ANY GDPR PROPOSITION &amp; SAVE</a:t>
            </a:r>
            <a:endParaRPr lang="en-US" dirty="0"/>
          </a:p>
        </p:txBody>
      </p:sp>
      <p:sp>
        <p:nvSpPr>
          <p:cNvPr id="5" name="Slide Number Placeholder 4"/>
          <p:cNvSpPr>
            <a:spLocks noGrp="1"/>
          </p:cNvSpPr>
          <p:nvPr>
            <p:ph type="sldNum" sz="quarter" idx="4294967295"/>
          </p:nvPr>
        </p:nvSpPr>
        <p:spPr>
          <a:xfrm>
            <a:off x="8729663" y="6548440"/>
            <a:ext cx="544512" cy="365125"/>
          </a:xfrm>
          <a:prstGeom prst="rect">
            <a:avLst/>
          </a:prstGeom>
        </p:spPr>
        <p:txBody>
          <a:bodyPr/>
          <a:lstStyle/>
          <a:p>
            <a:pPr>
              <a:defRPr/>
            </a:pPr>
            <a:fld id="{07AE5A85-834C-45C6-B70E-D6BB045069BC}" type="slidenum">
              <a:rPr lang="en-US" smtClean="0"/>
              <a:pPr>
                <a:defRPr/>
              </a:pPr>
              <a:t>24</a:t>
            </a:fld>
            <a:endParaRPr lang="en-US" dirty="0"/>
          </a:p>
        </p:txBody>
      </p:sp>
      <p:sp>
        <p:nvSpPr>
          <p:cNvPr id="9" name="Rectangle 8"/>
          <p:cNvSpPr/>
          <p:nvPr/>
        </p:nvSpPr>
        <p:spPr>
          <a:xfrm>
            <a:off x="2579290" y="2204864"/>
            <a:ext cx="6982222" cy="1296144"/>
          </a:xfrm>
          <a:prstGeom prst="rect">
            <a:avLst/>
          </a:prstGeom>
          <a:noFill/>
          <a:ln w="57150">
            <a:solidFill>
              <a:srgbClr val="009CD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a:spcBef>
                <a:spcPts val="600"/>
              </a:spcBef>
              <a:spcAft>
                <a:spcPts val="600"/>
              </a:spcAft>
              <a:buClr>
                <a:schemeClr val="accent2"/>
              </a:buClr>
              <a:buSzPct val="100000"/>
              <a:buFont typeface="Wingdings" panose="05000000000000000000" pitchFamily="2" charset="2"/>
              <a:buChar char="§"/>
            </a:pPr>
            <a:endParaRPr lang="en-US" sz="1600" dirty="0" smtClean="0">
              <a:solidFill>
                <a:schemeClr val="tx1"/>
              </a:solidFill>
              <a:latin typeface="Arial" panose="020B0604020202020204" pitchFamily="34" charset="0"/>
              <a:cs typeface="Arial" panose="020B0604020202020204" pitchFamily="34" charset="0"/>
            </a:endParaRPr>
          </a:p>
          <a:p>
            <a:pPr marL="285750" indent="-285750">
              <a:spcBef>
                <a:spcPts val="600"/>
              </a:spcBef>
              <a:spcAft>
                <a:spcPts val="600"/>
              </a:spcAft>
              <a:buClr>
                <a:schemeClr val="accent2"/>
              </a:buClr>
              <a:buSzPct val="100000"/>
              <a:buFont typeface="Wingdings" panose="05000000000000000000" pitchFamily="2" charset="2"/>
              <a:buChar char="§"/>
            </a:pPr>
            <a:r>
              <a:rPr lang="en-US" sz="1600" dirty="0" smtClean="0">
                <a:solidFill>
                  <a:schemeClr val="tx1"/>
                </a:solidFill>
                <a:latin typeface="Arial" panose="020B0604020202020204" pitchFamily="34" charset="0"/>
                <a:cs typeface="Arial" panose="020B0604020202020204" pitchFamily="34" charset="0"/>
              </a:rPr>
              <a:t>30% discount on business mail tests and 15% discount on advertising mail tests carried out over a period of 1 – 6 months</a:t>
            </a:r>
          </a:p>
          <a:p>
            <a:pPr marL="285750" indent="-285750">
              <a:spcAft>
                <a:spcPts val="600"/>
              </a:spcAft>
              <a:buClr>
                <a:schemeClr val="accent2"/>
              </a:buClr>
              <a:buSzPct val="100000"/>
              <a:buFont typeface="Wingdings" panose="05000000000000000000" pitchFamily="2" charset="2"/>
              <a:buChar char="§"/>
            </a:pPr>
            <a:r>
              <a:rPr lang="en-US" sz="1600" dirty="0" smtClean="0">
                <a:solidFill>
                  <a:schemeClr val="tx1"/>
                </a:solidFill>
                <a:latin typeface="Arial" panose="020B0604020202020204" pitchFamily="34" charset="0"/>
                <a:cs typeface="Arial" panose="020B0604020202020204" pitchFamily="34" charset="0"/>
              </a:rPr>
              <a:t>10</a:t>
            </a:r>
            <a:r>
              <a:rPr lang="en-US" sz="1600" dirty="0">
                <a:solidFill>
                  <a:schemeClr val="tx1"/>
                </a:solidFill>
                <a:latin typeface="Arial" panose="020B0604020202020204" pitchFamily="34" charset="0"/>
                <a:cs typeface="Arial" panose="020B0604020202020204" pitchFamily="34" charset="0"/>
              </a:rPr>
              <a:t>% discount in months 6 – 12 </a:t>
            </a:r>
            <a:r>
              <a:rPr lang="en-US" sz="1600" dirty="0" smtClean="0">
                <a:solidFill>
                  <a:schemeClr val="tx1"/>
                </a:solidFill>
                <a:latin typeface="Arial" panose="020B0604020202020204" pitchFamily="34" charset="0"/>
                <a:cs typeface="Arial" panose="020B0604020202020204" pitchFamily="34" charset="0"/>
              </a:rPr>
              <a:t>for business mail </a:t>
            </a:r>
            <a:r>
              <a:rPr lang="en-US" sz="1600" dirty="0">
                <a:solidFill>
                  <a:schemeClr val="tx1"/>
                </a:solidFill>
                <a:latin typeface="Arial" panose="020B0604020202020204" pitchFamily="34" charset="0"/>
                <a:cs typeface="Arial" panose="020B0604020202020204" pitchFamily="34" charset="0"/>
              </a:rPr>
              <a:t>tests that </a:t>
            </a:r>
            <a:r>
              <a:rPr lang="en-US" sz="1600" dirty="0" smtClean="0">
                <a:solidFill>
                  <a:schemeClr val="tx1"/>
                </a:solidFill>
                <a:latin typeface="Arial" panose="020B0604020202020204" pitchFamily="34" charset="0"/>
                <a:cs typeface="Arial" panose="020B0604020202020204" pitchFamily="34" charset="0"/>
              </a:rPr>
              <a:t>roll </a:t>
            </a:r>
            <a:r>
              <a:rPr lang="en-US" sz="1600" dirty="0">
                <a:solidFill>
                  <a:schemeClr val="tx1"/>
                </a:solidFill>
                <a:latin typeface="Arial" panose="020B0604020202020204" pitchFamily="34" charset="0"/>
                <a:cs typeface="Arial" panose="020B0604020202020204" pitchFamily="34" charset="0"/>
              </a:rPr>
              <a:t>out </a:t>
            </a:r>
            <a:endParaRPr lang="en-US" sz="1600" dirty="0" smtClean="0">
              <a:solidFill>
                <a:schemeClr val="tx1"/>
              </a:solidFill>
              <a:latin typeface="Arial" panose="020B0604020202020204" pitchFamily="34" charset="0"/>
              <a:cs typeface="Arial" panose="020B0604020202020204" pitchFamily="34" charset="0"/>
            </a:endParaRPr>
          </a:p>
          <a:p>
            <a:pPr marL="285750" indent="-285750">
              <a:spcAft>
                <a:spcPts val="600"/>
              </a:spcAft>
              <a:buClr>
                <a:schemeClr val="accent2"/>
              </a:buClr>
              <a:buSzPct val="100000"/>
              <a:buFont typeface="Wingdings" panose="05000000000000000000" pitchFamily="2" charset="2"/>
              <a:buChar char="§"/>
            </a:pPr>
            <a:r>
              <a:rPr lang="en-US" sz="1600" dirty="0" smtClean="0">
                <a:solidFill>
                  <a:schemeClr val="tx1"/>
                </a:solidFill>
                <a:latin typeface="Arial" panose="020B0604020202020204" pitchFamily="34" charset="0"/>
                <a:cs typeface="Arial" panose="020B0604020202020204" pitchFamily="34" charset="0"/>
              </a:rPr>
              <a:t>Discounts paid retrospectively in the form of postage credits</a:t>
            </a:r>
            <a:endParaRPr lang="en-US" sz="1600" dirty="0">
              <a:solidFill>
                <a:schemeClr val="tx1"/>
              </a:solidFill>
              <a:latin typeface="Arial" panose="020B0604020202020204" pitchFamily="34" charset="0"/>
              <a:cs typeface="Arial" panose="020B0604020202020204" pitchFamily="34" charset="0"/>
            </a:endParaRPr>
          </a:p>
          <a:p>
            <a:pPr>
              <a:spcAft>
                <a:spcPts val="600"/>
              </a:spcAft>
            </a:pPr>
            <a:endParaRPr lang="en-US" sz="1600" dirty="0">
              <a:solidFill>
                <a:schemeClr val="tx1"/>
              </a:solidFill>
              <a:latin typeface="Arial" panose="020B0604020202020204" pitchFamily="34" charset="0"/>
              <a:cs typeface="Arial" panose="020B0604020202020204" pitchFamily="34" charset="0"/>
            </a:endParaRPr>
          </a:p>
        </p:txBody>
      </p:sp>
      <p:sp>
        <p:nvSpPr>
          <p:cNvPr id="10" name="Rectangle 9"/>
          <p:cNvSpPr/>
          <p:nvPr/>
        </p:nvSpPr>
        <p:spPr>
          <a:xfrm>
            <a:off x="419051" y="2204864"/>
            <a:ext cx="2046075" cy="1296144"/>
          </a:xfrm>
          <a:prstGeom prst="rect">
            <a:avLst/>
          </a:prstGeom>
          <a:solidFill>
            <a:srgbClr val="009CDA"/>
          </a:solidFill>
          <a:ln w="57150">
            <a:solidFill>
              <a:srgbClr val="009CD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3000"/>
              </a:lnSpc>
            </a:pPr>
            <a:r>
              <a:rPr lang="en-US" sz="2400" b="1" dirty="0">
                <a:solidFill>
                  <a:schemeClr val="bg1"/>
                </a:solidFill>
                <a:latin typeface="Arial" panose="020B0604020202020204" pitchFamily="34" charset="0"/>
                <a:cs typeface="Arial" panose="020B0604020202020204" pitchFamily="34" charset="0"/>
              </a:rPr>
              <a:t>THE DEAL</a:t>
            </a:r>
          </a:p>
        </p:txBody>
      </p:sp>
      <p:sp>
        <p:nvSpPr>
          <p:cNvPr id="12" name="Rectangle 11"/>
          <p:cNvSpPr/>
          <p:nvPr/>
        </p:nvSpPr>
        <p:spPr>
          <a:xfrm>
            <a:off x="2579292" y="3645026"/>
            <a:ext cx="6982221" cy="1342427"/>
          </a:xfrm>
          <a:prstGeom prst="rect">
            <a:avLst/>
          </a:prstGeom>
          <a:noFill/>
          <a:ln w="57150">
            <a:solidFill>
              <a:srgbClr val="EF821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a:lnSpc>
                <a:spcPct val="120000"/>
              </a:lnSpc>
              <a:spcAft>
                <a:spcPts val="300"/>
              </a:spcAft>
              <a:buClr>
                <a:schemeClr val="accent3"/>
              </a:buClr>
              <a:buFont typeface="Wingdings" panose="05000000000000000000" pitchFamily="2" charset="2"/>
              <a:buChar char="§"/>
            </a:pPr>
            <a:r>
              <a:rPr lang="en-US" sz="1600" dirty="0" smtClean="0">
                <a:solidFill>
                  <a:schemeClr val="tx1"/>
                </a:solidFill>
                <a:latin typeface="Arial" panose="020B0604020202020204" pitchFamily="34" charset="0"/>
                <a:cs typeface="Arial" panose="020B0604020202020204" pitchFamily="34" charset="0"/>
              </a:rPr>
              <a:t>Anyone testing a </a:t>
            </a:r>
            <a:r>
              <a:rPr lang="en-US" sz="1600" dirty="0">
                <a:solidFill>
                  <a:schemeClr val="tx1"/>
                </a:solidFill>
                <a:latin typeface="Arial" panose="020B0604020202020204" pitchFamily="34" charset="0"/>
                <a:cs typeface="Arial" panose="020B0604020202020204" pitchFamily="34" charset="0"/>
              </a:rPr>
              <a:t>new </a:t>
            </a:r>
            <a:r>
              <a:rPr lang="en-US" sz="1600" dirty="0" smtClean="0">
                <a:solidFill>
                  <a:schemeClr val="tx1"/>
                </a:solidFill>
                <a:latin typeface="Arial" panose="020B0604020202020204" pitchFamily="34" charset="0"/>
                <a:cs typeface="Arial" panose="020B0604020202020204" pitchFamily="34" charset="0"/>
              </a:rPr>
              <a:t>mail activity, and sending a minimum of 10,000 items in a test (l</a:t>
            </a:r>
            <a:r>
              <a:rPr lang="en-US" altLang="en-US" sz="1600" dirty="0" smtClean="0">
                <a:solidFill>
                  <a:schemeClr val="tx1"/>
                </a:solidFill>
                <a:latin typeface="Arial" panose="020B0604020202020204" pitchFamily="34" charset="0"/>
                <a:cs typeface="Arial" panose="020B0604020202020204" pitchFamily="34" charset="0"/>
              </a:rPr>
              <a:t>imited </a:t>
            </a:r>
            <a:r>
              <a:rPr lang="en-US" altLang="en-US" sz="1600" dirty="0">
                <a:solidFill>
                  <a:schemeClr val="tx1"/>
                </a:solidFill>
                <a:latin typeface="Arial" panose="020B0604020202020204" pitchFamily="34" charset="0"/>
                <a:cs typeface="Arial" panose="020B0604020202020204" pitchFamily="34" charset="0"/>
              </a:rPr>
              <a:t>to 10m items for business </a:t>
            </a:r>
            <a:r>
              <a:rPr lang="en-US" altLang="en-US" sz="1600" dirty="0" smtClean="0">
                <a:solidFill>
                  <a:schemeClr val="tx1"/>
                </a:solidFill>
                <a:latin typeface="Arial" panose="020B0604020202020204" pitchFamily="34" charset="0"/>
                <a:cs typeface="Arial" panose="020B0604020202020204" pitchFamily="34" charset="0"/>
              </a:rPr>
              <a:t>mail and 1m </a:t>
            </a:r>
            <a:r>
              <a:rPr lang="en-US" altLang="en-US" sz="1600" dirty="0">
                <a:solidFill>
                  <a:schemeClr val="tx1"/>
                </a:solidFill>
                <a:latin typeface="Arial" panose="020B0604020202020204" pitchFamily="34" charset="0"/>
                <a:cs typeface="Arial" panose="020B0604020202020204" pitchFamily="34" charset="0"/>
              </a:rPr>
              <a:t>items for advertising mail </a:t>
            </a:r>
            <a:r>
              <a:rPr lang="en-US" altLang="en-US" sz="1600" dirty="0" smtClean="0">
                <a:solidFill>
                  <a:schemeClr val="tx1"/>
                </a:solidFill>
                <a:latin typeface="Arial" panose="020B0604020202020204" pitchFamily="34" charset="0"/>
                <a:cs typeface="Arial" panose="020B0604020202020204" pitchFamily="34" charset="0"/>
              </a:rPr>
              <a:t>tests) </a:t>
            </a:r>
          </a:p>
          <a:p>
            <a:pPr marL="285750" lvl="1" indent="-285750">
              <a:lnSpc>
                <a:spcPct val="120000"/>
              </a:lnSpc>
              <a:spcAft>
                <a:spcPts val="300"/>
              </a:spcAft>
              <a:buClr>
                <a:schemeClr val="accent3"/>
              </a:buClr>
              <a:buFont typeface="Wingdings" panose="05000000000000000000" pitchFamily="2" charset="2"/>
              <a:buChar char="§"/>
            </a:pPr>
            <a:r>
              <a:rPr lang="en-US" sz="1600" dirty="0" smtClean="0">
                <a:solidFill>
                  <a:schemeClr val="tx1"/>
                </a:solidFill>
                <a:latin typeface="Arial" panose="020B0604020202020204" pitchFamily="34" charset="0"/>
                <a:cs typeface="Arial" panose="020B0604020202020204" pitchFamily="34" charset="0"/>
              </a:rPr>
              <a:t>For postings </a:t>
            </a:r>
            <a:r>
              <a:rPr lang="en-US" sz="1600" dirty="0">
                <a:solidFill>
                  <a:schemeClr val="tx1"/>
                </a:solidFill>
                <a:latin typeface="Arial" panose="020B0604020202020204" pitchFamily="34" charset="0"/>
                <a:cs typeface="Arial" panose="020B0604020202020204" pitchFamily="34" charset="0"/>
              </a:rPr>
              <a:t>sent directly with Royal Mail or </a:t>
            </a:r>
            <a:r>
              <a:rPr lang="en-US" sz="1600" dirty="0" smtClean="0">
                <a:solidFill>
                  <a:schemeClr val="tx1"/>
                </a:solidFill>
                <a:latin typeface="Arial" panose="020B0604020202020204" pitchFamily="34" charset="0"/>
                <a:cs typeface="Arial" panose="020B0604020202020204" pitchFamily="34" charset="0"/>
              </a:rPr>
              <a:t>an </a:t>
            </a:r>
            <a:r>
              <a:rPr lang="en-US" sz="1600" dirty="0">
                <a:solidFill>
                  <a:schemeClr val="tx1"/>
                </a:solidFill>
                <a:latin typeface="Arial" panose="020B0604020202020204" pitchFamily="34" charset="0"/>
                <a:cs typeface="Arial" panose="020B0604020202020204" pitchFamily="34" charset="0"/>
              </a:rPr>
              <a:t>Access Operator                     </a:t>
            </a:r>
            <a:r>
              <a:rPr lang="en-US" sz="1600" dirty="0" smtClean="0">
                <a:solidFill>
                  <a:schemeClr val="tx1"/>
                </a:solidFill>
                <a:latin typeface="Arial" panose="020B0604020202020204" pitchFamily="34" charset="0"/>
                <a:cs typeface="Arial" panose="020B0604020202020204" pitchFamily="34" charset="0"/>
              </a:rPr>
              <a:t>                                            </a:t>
            </a:r>
            <a:endParaRPr lang="en-US" sz="1200" dirty="0">
              <a:solidFill>
                <a:schemeClr val="tx1"/>
              </a:solidFill>
              <a:latin typeface="Arial" panose="020B0604020202020204" pitchFamily="34" charset="0"/>
              <a:cs typeface="Arial" panose="020B0604020202020204" pitchFamily="34" charset="0"/>
            </a:endParaRPr>
          </a:p>
        </p:txBody>
      </p:sp>
      <p:sp>
        <p:nvSpPr>
          <p:cNvPr id="13" name="Rectangle 12"/>
          <p:cNvSpPr/>
          <p:nvPr/>
        </p:nvSpPr>
        <p:spPr>
          <a:xfrm>
            <a:off x="419051" y="3645026"/>
            <a:ext cx="2046075" cy="1342427"/>
          </a:xfrm>
          <a:prstGeom prst="rect">
            <a:avLst/>
          </a:prstGeom>
          <a:solidFill>
            <a:srgbClr val="EF8214"/>
          </a:solidFill>
          <a:ln w="57150">
            <a:solidFill>
              <a:srgbClr val="EF821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3000"/>
              </a:lnSpc>
            </a:pPr>
            <a:r>
              <a:rPr lang="en-US" sz="2400" b="1" dirty="0">
                <a:solidFill>
                  <a:schemeClr val="bg1"/>
                </a:solidFill>
                <a:latin typeface="Arial" panose="020B0604020202020204" pitchFamily="34" charset="0"/>
                <a:cs typeface="Arial" panose="020B0604020202020204" pitchFamily="34" charset="0"/>
              </a:rPr>
              <a:t>WHO’S </a:t>
            </a:r>
            <a:r>
              <a:rPr lang="en-US" sz="2400" b="1" dirty="0" smtClean="0">
                <a:solidFill>
                  <a:schemeClr val="bg1"/>
                </a:solidFill>
                <a:latin typeface="Arial" panose="020B0604020202020204" pitchFamily="34" charset="0"/>
                <a:cs typeface="Arial" panose="020B0604020202020204" pitchFamily="34" charset="0"/>
              </a:rPr>
              <a:t>ELIGIBLE</a:t>
            </a:r>
            <a:endParaRPr lang="en-US" sz="24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2576735" y="5157192"/>
            <a:ext cx="6984777" cy="1368152"/>
          </a:xfrm>
          <a:prstGeom prst="rect">
            <a:avLst/>
          </a:prstGeom>
          <a:noFill/>
          <a:ln w="571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a:spcBef>
                <a:spcPts val="600"/>
              </a:spcBef>
              <a:spcAft>
                <a:spcPts val="600"/>
              </a:spcAft>
              <a:buClr>
                <a:schemeClr val="accent2"/>
              </a:buClr>
              <a:buSzPct val="100000"/>
              <a:buFont typeface="Wingdings" panose="05000000000000000000" pitchFamily="2" charset="2"/>
              <a:buChar char="§"/>
            </a:pPr>
            <a:endParaRPr lang="en-US" sz="1600" dirty="0" smtClean="0">
              <a:solidFill>
                <a:schemeClr val="tx1"/>
              </a:solidFill>
              <a:latin typeface="Arial" panose="020B0604020202020204" pitchFamily="34" charset="0"/>
              <a:cs typeface="Arial" panose="020B0604020202020204" pitchFamily="34" charset="0"/>
            </a:endParaRPr>
          </a:p>
          <a:p>
            <a:pPr marL="285750" indent="-285750">
              <a:spcAft>
                <a:spcPts val="600"/>
              </a:spcAft>
              <a:buClr>
                <a:srgbClr val="E32119"/>
              </a:buClr>
              <a:buFont typeface="Wingdings" panose="05000000000000000000" pitchFamily="2" charset="2"/>
              <a:buChar char="§"/>
            </a:pPr>
            <a:r>
              <a:rPr lang="en-US" sz="1600" dirty="0" smtClean="0">
                <a:solidFill>
                  <a:schemeClr val="tx1"/>
                </a:solidFill>
                <a:latin typeface="Arial" panose="020B0604020202020204" pitchFamily="34" charset="0"/>
                <a:cs typeface="Arial" panose="020B0604020202020204" pitchFamily="34" charset="0"/>
              </a:rPr>
              <a:t>New </a:t>
            </a:r>
            <a:r>
              <a:rPr lang="en-US" sz="1600" dirty="0">
                <a:solidFill>
                  <a:schemeClr val="tx1"/>
                </a:solidFill>
                <a:latin typeface="Arial" panose="020B0604020202020204" pitchFamily="34" charset="0"/>
                <a:cs typeface="Arial" panose="020B0604020202020204" pitchFamily="34" charset="0"/>
              </a:rPr>
              <a:t>letter content</a:t>
            </a:r>
          </a:p>
          <a:p>
            <a:pPr marL="285750" indent="-285750">
              <a:spcAft>
                <a:spcPts val="600"/>
              </a:spcAft>
              <a:buClr>
                <a:srgbClr val="E32119"/>
              </a:buClr>
              <a:buFont typeface="Wingdings" panose="05000000000000000000" pitchFamily="2" charset="2"/>
              <a:buChar char="§"/>
            </a:pPr>
            <a:r>
              <a:rPr lang="en-US" sz="1600" dirty="0" smtClean="0">
                <a:solidFill>
                  <a:schemeClr val="tx1"/>
                </a:solidFill>
                <a:latin typeface="Arial" panose="020B0604020202020204" pitchFamily="34" charset="0"/>
                <a:cs typeface="Arial" panose="020B0604020202020204" pitchFamily="34" charset="0"/>
              </a:rPr>
              <a:t>Re-design </a:t>
            </a:r>
            <a:r>
              <a:rPr lang="en-US" sz="1600" dirty="0">
                <a:solidFill>
                  <a:schemeClr val="tx1"/>
                </a:solidFill>
                <a:latin typeface="Arial" panose="020B0604020202020204" pitchFamily="34" charset="0"/>
                <a:cs typeface="Arial" panose="020B0604020202020204" pitchFamily="34" charset="0"/>
              </a:rPr>
              <a:t>of letter layout </a:t>
            </a:r>
          </a:p>
          <a:p>
            <a:pPr marL="285750" indent="-285750">
              <a:spcAft>
                <a:spcPts val="600"/>
              </a:spcAft>
              <a:buClr>
                <a:srgbClr val="E32119"/>
              </a:buClr>
              <a:buFont typeface="Wingdings" panose="05000000000000000000" pitchFamily="2" charset="2"/>
              <a:buChar char="§"/>
            </a:pPr>
            <a:r>
              <a:rPr lang="en-US" sz="1600" dirty="0" smtClean="0">
                <a:solidFill>
                  <a:schemeClr val="tx1"/>
                </a:solidFill>
                <a:latin typeface="Arial" panose="020B0604020202020204" pitchFamily="34" charset="0"/>
                <a:cs typeface="Arial" panose="020B0604020202020204" pitchFamily="34" charset="0"/>
              </a:rPr>
              <a:t>Envelope </a:t>
            </a:r>
            <a:r>
              <a:rPr lang="en-US" sz="1600" dirty="0">
                <a:solidFill>
                  <a:schemeClr val="tx1"/>
                </a:solidFill>
                <a:latin typeface="Arial" panose="020B0604020202020204" pitchFamily="34" charset="0"/>
                <a:cs typeface="Arial" panose="020B0604020202020204" pitchFamily="34" charset="0"/>
              </a:rPr>
              <a:t>changes</a:t>
            </a:r>
            <a:r>
              <a:rPr lang="en-GB" sz="1600" dirty="0">
                <a:solidFill>
                  <a:schemeClr val="tx1"/>
                </a:solidFill>
              </a:rPr>
              <a:t> </a:t>
            </a:r>
            <a:endParaRPr lang="en-GB" sz="1600" dirty="0" smtClean="0">
              <a:solidFill>
                <a:schemeClr val="tx1"/>
              </a:solidFill>
            </a:endParaRPr>
          </a:p>
          <a:p>
            <a:endParaRPr lang="en-US" sz="1600" dirty="0">
              <a:solidFill>
                <a:schemeClr val="tx1"/>
              </a:solidFill>
              <a:latin typeface="Arial" panose="020B0604020202020204" pitchFamily="34" charset="0"/>
              <a:cs typeface="Arial" panose="020B0604020202020204" pitchFamily="34" charset="0"/>
            </a:endParaRPr>
          </a:p>
        </p:txBody>
      </p:sp>
      <p:sp>
        <p:nvSpPr>
          <p:cNvPr id="14" name="Rectangle 13"/>
          <p:cNvSpPr/>
          <p:nvPr/>
        </p:nvSpPr>
        <p:spPr>
          <a:xfrm>
            <a:off x="416496" y="5157192"/>
            <a:ext cx="2046075" cy="1368152"/>
          </a:xfrm>
          <a:prstGeom prst="rect">
            <a:avLst/>
          </a:prstGeom>
          <a:solidFill>
            <a:schemeClr val="accent1"/>
          </a:solidFill>
          <a:ln w="571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3000"/>
              </a:lnSpc>
            </a:pPr>
            <a:r>
              <a:rPr lang="en-US" sz="2400" b="1" dirty="0" smtClean="0">
                <a:solidFill>
                  <a:schemeClr val="bg1"/>
                </a:solidFill>
                <a:latin typeface="Arial" panose="020B0604020202020204" pitchFamily="34" charset="0"/>
                <a:cs typeface="Arial" panose="020B0604020202020204" pitchFamily="34" charset="0"/>
              </a:rPr>
              <a:t>TEST </a:t>
            </a:r>
          </a:p>
          <a:p>
            <a:pPr algn="ctr">
              <a:lnSpc>
                <a:spcPts val="3000"/>
              </a:lnSpc>
            </a:pPr>
            <a:r>
              <a:rPr lang="en-US" sz="2400" b="1" dirty="0" smtClean="0">
                <a:solidFill>
                  <a:schemeClr val="bg1"/>
                </a:solidFill>
                <a:latin typeface="Arial" panose="020B0604020202020204" pitchFamily="34" charset="0"/>
                <a:cs typeface="Arial" panose="020B0604020202020204" pitchFamily="34" charset="0"/>
              </a:rPr>
              <a:t>IDEAS</a:t>
            </a:r>
            <a:endParaRPr lang="en-US" sz="2400" b="1" dirty="0">
              <a:solidFill>
                <a:schemeClr val="bg1"/>
              </a:solidFill>
              <a:latin typeface="Arial" panose="020B0604020202020204" pitchFamily="34" charset="0"/>
              <a:cs typeface="Arial" panose="020B0604020202020204" pitchFamily="34" charset="0"/>
            </a:endParaRPr>
          </a:p>
        </p:txBody>
      </p:sp>
      <p:sp>
        <p:nvSpPr>
          <p:cNvPr id="15" name="Rectangle 14"/>
          <p:cNvSpPr/>
          <p:nvPr/>
        </p:nvSpPr>
        <p:spPr>
          <a:xfrm>
            <a:off x="419050" y="1052736"/>
            <a:ext cx="9142462" cy="936104"/>
          </a:xfrm>
          <a:prstGeom prst="rect">
            <a:avLst/>
          </a:prstGeom>
          <a:noFill/>
          <a:ln w="57150">
            <a:solidFill>
              <a:srgbClr val="E3211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defRPr/>
            </a:pPr>
            <a:r>
              <a:rPr lang="en-US" altLang="en-US" dirty="0" smtClean="0">
                <a:solidFill>
                  <a:srgbClr val="000000"/>
                </a:solidFill>
                <a:latin typeface="Arial" panose="020B0604020202020204" pitchFamily="34" charset="0"/>
                <a:cs typeface="Arial" panose="020B0604020202020204" pitchFamily="34" charset="0"/>
              </a:rPr>
              <a:t>15 – 30% off for testing new </a:t>
            </a:r>
            <a:r>
              <a:rPr lang="en-US" altLang="en-US" dirty="0" smtClean="0">
                <a:solidFill>
                  <a:srgbClr val="000000"/>
                </a:solidFill>
                <a:latin typeface="Arial" panose="020B0604020202020204" pitchFamily="34" charset="0"/>
                <a:cs typeface="Arial" panose="020B0604020202020204" pitchFamily="34" charset="0"/>
              </a:rPr>
              <a:t>used of</a:t>
            </a:r>
            <a:r>
              <a:rPr lang="en-US" altLang="en-US" dirty="0" smtClean="0">
                <a:solidFill>
                  <a:srgbClr val="000000"/>
                </a:solidFill>
                <a:latin typeface="Arial" panose="020B0604020202020204" pitchFamily="34" charset="0"/>
                <a:cs typeface="Arial" panose="020B0604020202020204" pitchFamily="34" charset="0"/>
              </a:rPr>
              <a:t> </a:t>
            </a:r>
            <a:r>
              <a:rPr lang="en-US" altLang="en-US" dirty="0">
                <a:solidFill>
                  <a:srgbClr val="000000"/>
                </a:solidFill>
                <a:latin typeface="Arial" panose="020B0604020202020204" pitchFamily="34" charset="0"/>
                <a:cs typeface="Arial" panose="020B0604020202020204" pitchFamily="34" charset="0"/>
              </a:rPr>
              <a:t>business mail or advertising </a:t>
            </a:r>
            <a:r>
              <a:rPr lang="en-US" altLang="en-US" dirty="0" smtClean="0">
                <a:solidFill>
                  <a:srgbClr val="000000"/>
                </a:solidFill>
                <a:latin typeface="Arial" panose="020B0604020202020204" pitchFamily="34" charset="0"/>
                <a:cs typeface="Arial" panose="020B0604020202020204" pitchFamily="34" charset="0"/>
              </a:rPr>
              <a:t>mail</a:t>
            </a:r>
            <a:endParaRPr lang="en-US" kern="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83786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a:xfrm>
            <a:off x="0" y="332656"/>
            <a:ext cx="8959935" cy="904863"/>
          </a:xfrm>
        </p:spPr>
        <p:txBody>
          <a:bodyPr/>
          <a:lstStyle/>
          <a:p>
            <a:r>
              <a:rPr lang="en-GB" sz="2400" dirty="0" smtClean="0"/>
              <a:t>For more information on GDPR download </a:t>
            </a:r>
          </a:p>
          <a:p>
            <a:r>
              <a:rPr lang="en-GB" sz="2400" dirty="0" smtClean="0"/>
              <a:t>THE GDPR opportunity with mail guide</a:t>
            </a:r>
          </a:p>
        </p:txBody>
      </p:sp>
      <p:sp>
        <p:nvSpPr>
          <p:cNvPr id="4" name="Slide Number Placeholder 3"/>
          <p:cNvSpPr>
            <a:spLocks noGrp="1"/>
          </p:cNvSpPr>
          <p:nvPr>
            <p:ph type="sldNum" sz="quarter" idx="24"/>
          </p:nvPr>
        </p:nvSpPr>
        <p:spPr/>
        <p:txBody>
          <a:bodyPr/>
          <a:lstStyle/>
          <a:p>
            <a:pPr>
              <a:defRPr/>
            </a:pPr>
            <a:fld id="{07AE5A85-834C-45C6-B70E-D6BB045069BC}" type="slidenum">
              <a:rPr lang="en-US" smtClean="0"/>
              <a:pPr>
                <a:defRPr/>
              </a:pPr>
              <a:t>25</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0592" y="2420888"/>
            <a:ext cx="2376264" cy="3354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259818" y="2708920"/>
            <a:ext cx="5112568" cy="1200329"/>
          </a:xfrm>
          <a:prstGeom prst="rect">
            <a:avLst/>
          </a:prstGeom>
          <a:noFill/>
        </p:spPr>
        <p:txBody>
          <a:bodyPr wrap="square" rtlCol="0">
            <a:spAutoFit/>
          </a:bodyPr>
          <a:lstStyle/>
          <a:p>
            <a:r>
              <a:rPr lang="en-GB" sz="1600" b="1" dirty="0" smtClean="0">
                <a:solidFill>
                  <a:schemeClr val="accent1"/>
                </a:solidFill>
                <a:latin typeface="Arial" panose="020B0604020202020204" pitchFamily="34" charset="0"/>
                <a:cs typeface="Arial" panose="020B0604020202020204" pitchFamily="34" charset="0"/>
              </a:rPr>
              <a:t>FREE </a:t>
            </a:r>
            <a:r>
              <a:rPr lang="en-GB" sz="1600" dirty="0" smtClean="0">
                <a:latin typeface="Arial" panose="020B0604020202020204" pitchFamily="34" charset="0"/>
                <a:cs typeface="Arial" panose="020B0604020202020204" pitchFamily="34" charset="0"/>
              </a:rPr>
              <a:t>to download from:</a:t>
            </a:r>
          </a:p>
          <a:p>
            <a:endParaRPr lang="en-GB" sz="1600" dirty="0" smtClean="0">
              <a:latin typeface="Arial" panose="020B0604020202020204" pitchFamily="34" charset="0"/>
              <a:cs typeface="Arial" panose="020B0604020202020204" pitchFamily="34" charset="0"/>
              <a:hlinkClick r:id="rId4"/>
            </a:endParaRPr>
          </a:p>
          <a:p>
            <a:r>
              <a:rPr lang="en-GB" sz="2400" b="1" dirty="0" smtClean="0">
                <a:solidFill>
                  <a:schemeClr val="accent1"/>
                </a:solidFill>
                <a:latin typeface="Arial" panose="020B0604020202020204" pitchFamily="34" charset="0"/>
                <a:cs typeface="Arial" panose="020B0604020202020204" pitchFamily="34" charset="0"/>
                <a:hlinkClick r:id="rId4"/>
              </a:rPr>
              <a:t>www.mailmen.co.uk/gdpr</a:t>
            </a:r>
            <a:endParaRPr lang="en-GB" sz="2400" b="1" dirty="0" smtClean="0">
              <a:solidFill>
                <a:schemeClr val="accent1"/>
              </a:solidFill>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94433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3447" y="1175627"/>
            <a:ext cx="3286381" cy="430887"/>
          </a:xfrm>
        </p:spPr>
        <p:txBody>
          <a:bodyPr/>
          <a:lstStyle/>
          <a:p>
            <a:r>
              <a:rPr lang="en-GB" dirty="0" smtClean="0"/>
              <a:t>Thank you.</a:t>
            </a:r>
            <a:endParaRPr lang="en-GB" dirty="0"/>
          </a:p>
        </p:txBody>
      </p:sp>
      <p:sp>
        <p:nvSpPr>
          <p:cNvPr id="3" name="Text Placeholder 2"/>
          <p:cNvSpPr>
            <a:spLocks noGrp="1"/>
          </p:cNvSpPr>
          <p:nvPr>
            <p:ph type="body" sz="quarter" idx="18"/>
          </p:nvPr>
        </p:nvSpPr>
        <p:spPr/>
        <p:txBody>
          <a:bodyPr/>
          <a:lstStyle/>
          <a:p>
            <a:endParaRPr lang="en-GB" dirty="0"/>
          </a:p>
        </p:txBody>
      </p:sp>
      <p:sp>
        <p:nvSpPr>
          <p:cNvPr id="4" name="Text Placeholder 3"/>
          <p:cNvSpPr>
            <a:spLocks noGrp="1"/>
          </p:cNvSpPr>
          <p:nvPr>
            <p:ph type="body" sz="quarter" idx="19"/>
          </p:nvPr>
        </p:nvSpPr>
        <p:spPr/>
        <p:txBody>
          <a:bodyPr/>
          <a:lstStyle/>
          <a:p>
            <a:endParaRPr lang="en-GB" dirty="0"/>
          </a:p>
        </p:txBody>
      </p:sp>
      <p:sp>
        <p:nvSpPr>
          <p:cNvPr id="5" name="Text Placeholder 4"/>
          <p:cNvSpPr>
            <a:spLocks noGrp="1"/>
          </p:cNvSpPr>
          <p:nvPr>
            <p:ph type="body" sz="quarter" idx="20"/>
          </p:nvPr>
        </p:nvSpPr>
        <p:spPr/>
        <p:txBody>
          <a:bodyPr/>
          <a:lstStyle/>
          <a:p>
            <a:endParaRPr lang="en-GB" dirty="0"/>
          </a:p>
        </p:txBody>
      </p:sp>
      <p:sp>
        <p:nvSpPr>
          <p:cNvPr id="6" name="Slide Number Placeholder 5"/>
          <p:cNvSpPr>
            <a:spLocks noGrp="1"/>
          </p:cNvSpPr>
          <p:nvPr>
            <p:ph type="sldNum" sz="quarter" idx="24"/>
          </p:nvPr>
        </p:nvSpPr>
        <p:spPr/>
        <p:txBody>
          <a:bodyPr/>
          <a:lstStyle/>
          <a:p>
            <a:pPr>
              <a:defRPr/>
            </a:pPr>
            <a:fld id="{07AE5A85-834C-45C6-B70E-D6BB045069BC}" type="slidenum">
              <a:rPr lang="en-US" smtClean="0"/>
              <a:pPr>
                <a:defRPr/>
              </a:pPr>
              <a:t>26</a:t>
            </a:fld>
            <a:endParaRPr lang="en-US" dirty="0"/>
          </a:p>
        </p:txBody>
      </p:sp>
    </p:spTree>
    <p:extLst>
      <p:ext uri="{BB962C8B-B14F-4D97-AF65-F5344CB8AC3E}">
        <p14:creationId xmlns:p14="http://schemas.microsoft.com/office/powerpoint/2010/main" val="19520473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endParaRPr lang="en-GB"/>
          </a:p>
        </p:txBody>
      </p:sp>
      <p:sp>
        <p:nvSpPr>
          <p:cNvPr id="3" name="Text Placeholder 2"/>
          <p:cNvSpPr>
            <a:spLocks noGrp="1"/>
          </p:cNvSpPr>
          <p:nvPr>
            <p:ph type="body" sz="quarter" idx="15"/>
          </p:nvPr>
        </p:nvSpPr>
        <p:spPr/>
        <p:txBody>
          <a:bodyPr/>
          <a:lstStyle/>
          <a:p>
            <a:endParaRPr lang="en-GB"/>
          </a:p>
        </p:txBody>
      </p:sp>
      <p:sp>
        <p:nvSpPr>
          <p:cNvPr id="4" name="Text Placeholder 3"/>
          <p:cNvSpPr>
            <a:spLocks noGrp="1"/>
          </p:cNvSpPr>
          <p:nvPr>
            <p:ph type="body" sz="quarter" idx="16"/>
          </p:nvPr>
        </p:nvSpPr>
        <p:spPr/>
        <p:txBody>
          <a:bodyPr/>
          <a:lstStyle/>
          <a:p>
            <a:endParaRPr lang="en-GB"/>
          </a:p>
        </p:txBody>
      </p:sp>
      <p:sp>
        <p:nvSpPr>
          <p:cNvPr id="5" name="Text Placeholder 4"/>
          <p:cNvSpPr>
            <a:spLocks noGrp="1"/>
          </p:cNvSpPr>
          <p:nvPr>
            <p:ph type="body" sz="quarter" idx="17"/>
          </p:nvPr>
        </p:nvSpPr>
        <p:spPr/>
        <p:txBody>
          <a:bodyPr/>
          <a:lstStyle/>
          <a:p>
            <a:r>
              <a:rPr lang="en-GB" dirty="0" smtClean="0"/>
              <a:t>APPENDIX</a:t>
            </a:r>
            <a:endParaRPr lang="en-GB" dirty="0"/>
          </a:p>
        </p:txBody>
      </p:sp>
      <p:sp>
        <p:nvSpPr>
          <p:cNvPr id="6" name="Text Placeholder 5"/>
          <p:cNvSpPr>
            <a:spLocks noGrp="1"/>
          </p:cNvSpPr>
          <p:nvPr>
            <p:ph type="body" sz="quarter" idx="18"/>
          </p:nvPr>
        </p:nvSpPr>
        <p:spPr/>
        <p:txBody>
          <a:bodyPr/>
          <a:lstStyle/>
          <a:p>
            <a:endParaRPr lang="en-GB" dirty="0"/>
          </a:p>
        </p:txBody>
      </p:sp>
      <p:sp>
        <p:nvSpPr>
          <p:cNvPr id="7" name="Text Placeholder 6"/>
          <p:cNvSpPr>
            <a:spLocks noGrp="1"/>
          </p:cNvSpPr>
          <p:nvPr>
            <p:ph type="body" sz="quarter" idx="19"/>
          </p:nvPr>
        </p:nvSpPr>
        <p:spPr/>
        <p:txBody>
          <a:bodyPr/>
          <a:lstStyle/>
          <a:p>
            <a:endParaRPr lang="en-GB"/>
          </a:p>
        </p:txBody>
      </p:sp>
      <p:sp>
        <p:nvSpPr>
          <p:cNvPr id="8" name="Text Placeholder 7"/>
          <p:cNvSpPr>
            <a:spLocks noGrp="1"/>
          </p:cNvSpPr>
          <p:nvPr>
            <p:ph type="body" sz="quarter" idx="20"/>
          </p:nvPr>
        </p:nvSpPr>
        <p:spPr/>
        <p:txBody>
          <a:bodyPr/>
          <a:lstStyle/>
          <a:p>
            <a:endParaRPr lang="en-GB"/>
          </a:p>
        </p:txBody>
      </p:sp>
    </p:spTree>
    <p:extLst>
      <p:ext uri="{BB962C8B-B14F-4D97-AF65-F5344CB8AC3E}">
        <p14:creationId xmlns:p14="http://schemas.microsoft.com/office/powerpoint/2010/main" val="21496452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a:xfrm>
            <a:off x="-35166" y="201266"/>
            <a:ext cx="5214231" cy="584775"/>
          </a:xfrm>
        </p:spPr>
        <p:txBody>
          <a:bodyPr/>
          <a:lstStyle/>
          <a:p>
            <a:r>
              <a:rPr lang="en-GB" dirty="0" smtClean="0"/>
              <a:t>MARKS &amp; SPENCER</a:t>
            </a:r>
            <a:endParaRPr lang="en-GB" dirty="0"/>
          </a:p>
        </p:txBody>
      </p:sp>
      <p:pic>
        <p:nvPicPr>
          <p:cNvPr id="14346" name="Picture 10" descr="3ring"/>
          <p:cNvPicPr>
            <a:picLocks noChangeAspect="1" noChangeArrowheads="1"/>
          </p:cNvPicPr>
          <p:nvPr/>
        </p:nvPicPr>
        <p:blipFill>
          <a:blip r:embed="rId2"/>
          <a:srcRect/>
          <a:stretch>
            <a:fillRect/>
          </a:stretch>
        </p:blipFill>
        <p:spPr bwMode="auto">
          <a:xfrm>
            <a:off x="529391" y="1509887"/>
            <a:ext cx="3126581" cy="3417570"/>
          </a:xfrm>
          <a:prstGeom prst="rect">
            <a:avLst/>
          </a:prstGeom>
        </p:spPr>
      </p:pic>
      <p:pic>
        <p:nvPicPr>
          <p:cNvPr id="2" name="Picture 10" descr="3ring"/>
          <p:cNvPicPr>
            <a:picLocks noChangeAspect="1" noChangeArrowheads="1"/>
          </p:cNvPicPr>
          <p:nvPr/>
        </p:nvPicPr>
        <p:blipFill>
          <a:blip r:embed="rId3"/>
          <a:srcRect/>
          <a:stretch>
            <a:fillRect/>
          </a:stretch>
        </p:blipFill>
        <p:spPr bwMode="auto">
          <a:xfrm>
            <a:off x="3757083" y="1509889"/>
            <a:ext cx="1856500" cy="3525309"/>
          </a:xfrm>
          <a:prstGeom prst="rect">
            <a:avLst/>
          </a:prstGeom>
        </p:spPr>
      </p:pic>
      <p:pic>
        <p:nvPicPr>
          <p:cNvPr id="3" name="Picture 10" descr="3ring"/>
          <p:cNvPicPr>
            <a:picLocks noChangeAspect="1" noChangeArrowheads="1"/>
          </p:cNvPicPr>
          <p:nvPr/>
        </p:nvPicPr>
        <p:blipFill>
          <a:blip r:embed="rId4"/>
          <a:srcRect/>
          <a:stretch>
            <a:fillRect/>
          </a:stretch>
        </p:blipFill>
        <p:spPr bwMode="auto">
          <a:xfrm>
            <a:off x="5678335" y="1509888"/>
            <a:ext cx="3126581" cy="2777490"/>
          </a:xfrm>
          <a:prstGeom prst="rect">
            <a:avLst/>
          </a:prstGeom>
        </p:spPr>
      </p:pic>
      <p:sp>
        <p:nvSpPr>
          <p:cNvPr id="6" name="TextBox 5"/>
          <p:cNvSpPr txBox="1"/>
          <p:nvPr/>
        </p:nvSpPr>
        <p:spPr>
          <a:xfrm>
            <a:off x="801599" y="5465564"/>
            <a:ext cx="6620508" cy="1015663"/>
          </a:xfrm>
          <a:prstGeom prst="rect">
            <a:avLst/>
          </a:prstGeom>
          <a:noFill/>
        </p:spPr>
        <p:txBody>
          <a:bodyPr wrap="square" rtlCol="0">
            <a:spAutoFit/>
          </a:bodyPr>
          <a:lstStyle/>
          <a:p>
            <a:r>
              <a:rPr lang="en-GB" sz="2000" b="1" dirty="0" smtClean="0">
                <a:latin typeface="Arial" panose="020B0604020202020204" pitchFamily="34" charset="0"/>
                <a:cs typeface="Arial" panose="020B0604020202020204" pitchFamily="34" charset="0"/>
              </a:rPr>
              <a:t>We’d love to give you more…all you have to do is update your information to include your email address</a:t>
            </a:r>
            <a:endParaRPr lang="en-GB"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78087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35169" y="201265"/>
            <a:ext cx="2331006" cy="584775"/>
          </a:xfrm>
        </p:spPr>
        <p:txBody>
          <a:bodyPr/>
          <a:lstStyle/>
          <a:p>
            <a:r>
              <a:rPr lang="en-GB" dirty="0" smtClean="0"/>
              <a:t>BOOTS</a:t>
            </a:r>
            <a:endParaRPr lang="en-GB" dirty="0"/>
          </a:p>
        </p:txBody>
      </p:sp>
      <p:pic>
        <p:nvPicPr>
          <p:cNvPr id="14346" name="Picture 10" descr="3ring"/>
          <p:cNvPicPr>
            <a:picLocks noChangeAspect="1" noChangeArrowheads="1"/>
          </p:cNvPicPr>
          <p:nvPr/>
        </p:nvPicPr>
        <p:blipFill>
          <a:blip r:embed="rId2"/>
          <a:srcRect/>
          <a:stretch>
            <a:fillRect/>
          </a:stretch>
        </p:blipFill>
        <p:spPr bwMode="auto">
          <a:xfrm>
            <a:off x="1073150" y="1371600"/>
            <a:ext cx="2992438" cy="4663440"/>
          </a:xfrm>
          <a:prstGeom prst="rect">
            <a:avLst/>
          </a:prstGeom>
        </p:spPr>
      </p:pic>
      <p:sp>
        <p:nvSpPr>
          <p:cNvPr id="3" name="TextBox 2"/>
          <p:cNvSpPr txBox="1"/>
          <p:nvPr/>
        </p:nvSpPr>
        <p:spPr>
          <a:xfrm>
            <a:off x="4785757" y="2151813"/>
            <a:ext cx="4078185" cy="707886"/>
          </a:xfrm>
          <a:prstGeom prst="rect">
            <a:avLst/>
          </a:prstGeom>
          <a:noFill/>
        </p:spPr>
        <p:txBody>
          <a:bodyPr wrap="square" rtlCol="0">
            <a:spAutoFit/>
          </a:bodyPr>
          <a:lstStyle/>
          <a:p>
            <a:r>
              <a:rPr lang="en-GB" sz="2000" b="1" dirty="0" smtClean="0">
                <a:latin typeface="Arial" panose="020B0604020202020204" pitchFamily="34" charset="0"/>
                <a:cs typeface="Arial" panose="020B0604020202020204" pitchFamily="34" charset="0"/>
              </a:rPr>
              <a:t>We’d like to keep you in the know? </a:t>
            </a:r>
            <a:endParaRPr lang="en-GB"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14286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937" y="1340768"/>
            <a:ext cx="5591175"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4"/>
          </p:nvPr>
        </p:nvSpPr>
        <p:spPr>
          <a:xfrm>
            <a:off x="-35170" y="201259"/>
            <a:ext cx="7503126" cy="523220"/>
          </a:xfrm>
        </p:spPr>
        <p:txBody>
          <a:bodyPr/>
          <a:lstStyle/>
          <a:p>
            <a:r>
              <a:rPr lang="en-GB" dirty="0" smtClean="0"/>
              <a:t>12 ways mail could help you </a:t>
            </a:r>
            <a:endParaRPr lang="en-GB" dirty="0"/>
          </a:p>
        </p:txBody>
      </p:sp>
      <p:sp>
        <p:nvSpPr>
          <p:cNvPr id="3" name="Text Placeholder 2"/>
          <p:cNvSpPr>
            <a:spLocks noGrp="1"/>
          </p:cNvSpPr>
          <p:nvPr>
            <p:ph type="body" sz="quarter" idx="15"/>
          </p:nvPr>
        </p:nvSpPr>
        <p:spPr>
          <a:xfrm>
            <a:off x="-35170" y="726564"/>
            <a:ext cx="6569024" cy="523220"/>
          </a:xfrm>
        </p:spPr>
        <p:txBody>
          <a:bodyPr/>
          <a:lstStyle/>
          <a:p>
            <a:r>
              <a:rPr lang="en-GB" dirty="0" smtClean="0"/>
              <a:t>Thrive In the </a:t>
            </a:r>
            <a:r>
              <a:rPr lang="en-GB" dirty="0" err="1" smtClean="0"/>
              <a:t>gdpr</a:t>
            </a:r>
            <a:r>
              <a:rPr lang="en-GB" dirty="0" smtClean="0"/>
              <a:t> world</a:t>
            </a:r>
            <a:endParaRPr lang="en-GB" dirty="0"/>
          </a:p>
        </p:txBody>
      </p:sp>
      <p:sp>
        <p:nvSpPr>
          <p:cNvPr id="5" name="Slide Number Placeholder 4"/>
          <p:cNvSpPr>
            <a:spLocks noGrp="1"/>
          </p:cNvSpPr>
          <p:nvPr>
            <p:ph type="sldNum" sz="quarter" idx="24"/>
          </p:nvPr>
        </p:nvSpPr>
        <p:spPr/>
        <p:txBody>
          <a:bodyPr/>
          <a:lstStyle/>
          <a:p>
            <a:pPr>
              <a:defRPr/>
            </a:pPr>
            <a:fld id="{07AE5A85-834C-45C6-B70E-D6BB045069BC}" type="slidenum">
              <a:rPr lang="en-US" smtClean="0"/>
              <a:pPr>
                <a:defRPr/>
              </a:pPr>
              <a:t>3</a:t>
            </a:fld>
            <a:endParaRPr lang="en-US" dirty="0"/>
          </a:p>
        </p:txBody>
      </p:sp>
      <p:sp>
        <p:nvSpPr>
          <p:cNvPr id="6" name="Rectangle 5"/>
          <p:cNvSpPr/>
          <p:nvPr/>
        </p:nvSpPr>
        <p:spPr>
          <a:xfrm>
            <a:off x="2216696" y="1484784"/>
            <a:ext cx="4248472" cy="1368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sp>
        <p:nvSpPr>
          <p:cNvPr id="9" name="Rectangle 8"/>
          <p:cNvSpPr/>
          <p:nvPr/>
        </p:nvSpPr>
        <p:spPr>
          <a:xfrm>
            <a:off x="2144688" y="3284984"/>
            <a:ext cx="4248472" cy="1368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sp>
        <p:nvSpPr>
          <p:cNvPr id="10" name="Rectangle 9"/>
          <p:cNvSpPr/>
          <p:nvPr/>
        </p:nvSpPr>
        <p:spPr>
          <a:xfrm>
            <a:off x="2216696" y="4797152"/>
            <a:ext cx="4248472" cy="1368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sp>
        <p:nvSpPr>
          <p:cNvPr id="8" name="TextBox 7"/>
          <p:cNvSpPr txBox="1"/>
          <p:nvPr/>
        </p:nvSpPr>
        <p:spPr>
          <a:xfrm>
            <a:off x="2288704" y="3155484"/>
            <a:ext cx="7128792" cy="1569660"/>
          </a:xfrm>
          <a:prstGeom prst="rect">
            <a:avLst/>
          </a:prstGeom>
          <a:noFill/>
        </p:spPr>
        <p:txBody>
          <a:bodyPr wrap="square" rtlCol="0">
            <a:spAutoFit/>
          </a:bodyPr>
          <a:lstStyle/>
          <a:p>
            <a:pPr algn="just"/>
            <a:r>
              <a:rPr lang="en-US" sz="1600" dirty="0">
                <a:latin typeface="Arial" panose="020B0604020202020204" pitchFamily="34" charset="0"/>
                <a:cs typeface="Arial" panose="020B0604020202020204" pitchFamily="34" charset="0"/>
              </a:rPr>
              <a:t>Brands will have fewer regulatory unknowns when </a:t>
            </a:r>
            <a:r>
              <a:rPr lang="en-US" sz="1600" dirty="0" smtClean="0">
                <a:latin typeface="Arial" panose="020B0604020202020204" pitchFamily="34" charset="0"/>
                <a:cs typeface="Arial" panose="020B0604020202020204" pitchFamily="34" charset="0"/>
              </a:rPr>
              <a:t>contacting by </a:t>
            </a:r>
            <a:r>
              <a:rPr lang="en-US" sz="1600" dirty="0">
                <a:latin typeface="Arial" panose="020B0604020202020204" pitchFamily="34" charset="0"/>
                <a:cs typeface="Arial" panose="020B0604020202020204" pitchFamily="34" charset="0"/>
              </a:rPr>
              <a:t>mail than by electronic channels. Mail is not </a:t>
            </a:r>
            <a:r>
              <a:rPr lang="en-US" sz="1600" dirty="0" smtClean="0">
                <a:latin typeface="Arial" panose="020B0604020202020204" pitchFamily="34" charset="0"/>
                <a:cs typeface="Arial" panose="020B0604020202020204" pitchFamily="34" charset="0"/>
              </a:rPr>
              <a:t>materially impacted </a:t>
            </a:r>
            <a:r>
              <a:rPr lang="en-US" sz="1600" dirty="0">
                <a:latin typeface="Arial" panose="020B0604020202020204" pitchFamily="34" charset="0"/>
                <a:cs typeface="Arial" panose="020B0604020202020204" pitchFamily="34" charset="0"/>
              </a:rPr>
              <a:t>by the proposed </a:t>
            </a:r>
            <a:r>
              <a:rPr lang="en-US" sz="1600" dirty="0" err="1">
                <a:latin typeface="Arial" panose="020B0604020202020204" pitchFamily="34" charset="0"/>
                <a:cs typeface="Arial" panose="020B0604020202020204" pitchFamily="34" charset="0"/>
              </a:rPr>
              <a:t>ePrivacy</a:t>
            </a:r>
            <a:r>
              <a:rPr lang="en-US" sz="1600" dirty="0">
                <a:latin typeface="Arial" panose="020B0604020202020204" pitchFamily="34" charset="0"/>
                <a:cs typeface="Arial" panose="020B0604020202020204" pitchFamily="34" charset="0"/>
              </a:rPr>
              <a:t> Regulation, </a:t>
            </a:r>
            <a:r>
              <a:rPr lang="en-US" sz="1600" dirty="0" smtClean="0">
                <a:latin typeface="Arial" panose="020B0604020202020204" pitchFamily="34" charset="0"/>
                <a:cs typeface="Arial" panose="020B0604020202020204" pitchFamily="34" charset="0"/>
              </a:rPr>
              <a:t>whereas electronic </a:t>
            </a:r>
            <a:r>
              <a:rPr lang="en-US" sz="1600" dirty="0">
                <a:latin typeface="Arial" panose="020B0604020202020204" pitchFamily="34" charset="0"/>
                <a:cs typeface="Arial" panose="020B0604020202020204" pitchFamily="34" charset="0"/>
              </a:rPr>
              <a:t>channels are. The </a:t>
            </a:r>
            <a:r>
              <a:rPr lang="en-US" sz="1600" dirty="0" err="1">
                <a:latin typeface="Arial" panose="020B0604020202020204" pitchFamily="34" charset="0"/>
                <a:cs typeface="Arial" panose="020B0604020202020204" pitchFamily="34" charset="0"/>
              </a:rPr>
              <a:t>ePrivacy</a:t>
            </a:r>
            <a:r>
              <a:rPr lang="en-US" sz="1600" dirty="0">
                <a:latin typeface="Arial" panose="020B0604020202020204" pitchFamily="34" charset="0"/>
                <a:cs typeface="Arial" panose="020B0604020202020204" pitchFamily="34" charset="0"/>
              </a:rPr>
              <a:t> Regulation </a:t>
            </a:r>
            <a:r>
              <a:rPr lang="en-US" sz="1600" dirty="0" smtClean="0">
                <a:latin typeface="Arial" panose="020B0604020202020204" pitchFamily="34" charset="0"/>
                <a:cs typeface="Arial" panose="020B0604020202020204" pitchFamily="34" charset="0"/>
              </a:rPr>
              <a:t>was scheduled </a:t>
            </a:r>
            <a:r>
              <a:rPr lang="en-US" sz="1600" dirty="0">
                <a:latin typeface="Arial" panose="020B0604020202020204" pitchFamily="34" charset="0"/>
                <a:cs typeface="Arial" panose="020B0604020202020204" pitchFamily="34" charset="0"/>
              </a:rPr>
              <a:t>to come into effect in May 2018 but given </a:t>
            </a:r>
            <a:r>
              <a:rPr lang="en-US" sz="1600" dirty="0" smtClean="0">
                <a:latin typeface="Arial" panose="020B0604020202020204" pitchFamily="34" charset="0"/>
                <a:cs typeface="Arial" panose="020B0604020202020204" pitchFamily="34" charset="0"/>
              </a:rPr>
              <a:t>there is </a:t>
            </a:r>
            <a:r>
              <a:rPr lang="en-US" sz="1600" dirty="0">
                <a:latin typeface="Arial" panose="020B0604020202020204" pitchFamily="34" charset="0"/>
                <a:cs typeface="Arial" panose="020B0604020202020204" pitchFamily="34" charset="0"/>
              </a:rPr>
              <a:t>no timetable for </a:t>
            </a:r>
            <a:r>
              <a:rPr lang="en-US" sz="1600" dirty="0" err="1">
                <a:latin typeface="Arial" panose="020B0604020202020204" pitchFamily="34" charset="0"/>
                <a:cs typeface="Arial" panose="020B0604020202020204" pitchFamily="34" charset="0"/>
              </a:rPr>
              <a:t>finalising</a:t>
            </a:r>
            <a:r>
              <a:rPr lang="en-US" sz="1600" dirty="0">
                <a:latin typeface="Arial" panose="020B0604020202020204" pitchFamily="34" charset="0"/>
                <a:cs typeface="Arial" panose="020B0604020202020204" pitchFamily="34" charset="0"/>
              </a:rPr>
              <a:t> the draft, this deadline is </a:t>
            </a:r>
            <a:r>
              <a:rPr lang="en-US" sz="1600" dirty="0" smtClean="0">
                <a:latin typeface="Arial" panose="020B0604020202020204" pitchFamily="34" charset="0"/>
                <a:cs typeface="Arial" panose="020B0604020202020204" pitchFamily="34" charset="0"/>
              </a:rPr>
              <a:t>looking increasingly </a:t>
            </a:r>
            <a:r>
              <a:rPr lang="en-US" sz="1600" dirty="0">
                <a:latin typeface="Arial" panose="020B0604020202020204" pitchFamily="34" charset="0"/>
                <a:cs typeface="Arial" panose="020B0604020202020204" pitchFamily="34" charset="0"/>
              </a:rPr>
              <a:t>unrealistic leaving a number of </a:t>
            </a:r>
            <a:r>
              <a:rPr lang="en-US" sz="1600" dirty="0" smtClean="0">
                <a:latin typeface="Arial" panose="020B0604020202020204" pitchFamily="34" charset="0"/>
                <a:cs typeface="Arial" panose="020B0604020202020204" pitchFamily="34" charset="0"/>
              </a:rPr>
              <a:t>questions </a:t>
            </a:r>
            <a:r>
              <a:rPr lang="en-GB" sz="1600" dirty="0" smtClean="0">
                <a:latin typeface="Arial" panose="020B0604020202020204" pitchFamily="34" charset="0"/>
                <a:cs typeface="Arial" panose="020B0604020202020204" pitchFamily="34" charset="0"/>
              </a:rPr>
              <a:t>unanswered</a:t>
            </a:r>
            <a:r>
              <a:rPr lang="en-GB" sz="1600" dirty="0">
                <a:latin typeface="Arial" panose="020B0604020202020204" pitchFamily="34" charset="0"/>
                <a:cs typeface="Arial" panose="020B0604020202020204" pitchFamily="34" charset="0"/>
              </a:rPr>
              <a:t>.</a:t>
            </a:r>
          </a:p>
        </p:txBody>
      </p:sp>
      <p:sp>
        <p:nvSpPr>
          <p:cNvPr id="11" name="TextBox 10"/>
          <p:cNvSpPr txBox="1"/>
          <p:nvPr/>
        </p:nvSpPr>
        <p:spPr>
          <a:xfrm>
            <a:off x="2288704" y="4853478"/>
            <a:ext cx="6912768" cy="1569660"/>
          </a:xfrm>
          <a:prstGeom prst="rect">
            <a:avLst/>
          </a:prstGeom>
          <a:noFill/>
        </p:spPr>
        <p:txBody>
          <a:bodyPr wrap="square" rtlCol="0">
            <a:spAutoFit/>
          </a:bodyPr>
          <a:lstStyle/>
          <a:p>
            <a:pPr algn="just"/>
            <a:r>
              <a:rPr lang="en-US" sz="1600" dirty="0">
                <a:latin typeface="Arial" panose="020B0604020202020204" pitchFamily="34" charset="0"/>
                <a:cs typeface="Arial" panose="020B0604020202020204" pitchFamily="34" charset="0"/>
              </a:rPr>
              <a:t>Mail is recommended as the channel to use to get </a:t>
            </a:r>
            <a:r>
              <a:rPr lang="en-US" sz="1600" dirty="0" smtClean="0">
                <a:latin typeface="Arial" panose="020B0604020202020204" pitchFamily="34" charset="0"/>
                <a:cs typeface="Arial" panose="020B0604020202020204" pitchFamily="34" charset="0"/>
              </a:rPr>
              <a:t>consent by </a:t>
            </a:r>
            <a:r>
              <a:rPr lang="en-US" sz="1600" dirty="0">
                <a:latin typeface="Arial" panose="020B0604020202020204" pitchFamily="34" charset="0"/>
                <a:cs typeface="Arial" panose="020B0604020202020204" pitchFamily="34" charset="0"/>
              </a:rPr>
              <a:t>the DMA. Some brands will choose to </a:t>
            </a:r>
            <a:r>
              <a:rPr lang="en-US" sz="1600" dirty="0" err="1">
                <a:latin typeface="Arial" panose="020B0604020202020204" pitchFamily="34" charset="0"/>
                <a:cs typeface="Arial" panose="020B0604020202020204" pitchFamily="34" charset="0"/>
              </a:rPr>
              <a:t>repermission</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some customer </a:t>
            </a:r>
            <a:r>
              <a:rPr lang="en-US" sz="1600" dirty="0">
                <a:latin typeface="Arial" panose="020B0604020202020204" pitchFamily="34" charset="0"/>
                <a:cs typeface="Arial" panose="020B0604020202020204" pitchFamily="34" charset="0"/>
              </a:rPr>
              <a:t>segments, and mail is well suited to this. </a:t>
            </a:r>
            <a:r>
              <a:rPr lang="en-US" sz="1600" dirty="0" smtClean="0">
                <a:latin typeface="Arial" panose="020B0604020202020204" pitchFamily="34" charset="0"/>
                <a:cs typeface="Arial" panose="020B0604020202020204" pitchFamily="34" charset="0"/>
              </a:rPr>
              <a:t>Brands have </a:t>
            </a:r>
            <a:r>
              <a:rPr lang="en-US" sz="1600" dirty="0">
                <a:latin typeface="Arial" panose="020B0604020202020204" pitchFamily="34" charset="0"/>
                <a:cs typeface="Arial" panose="020B0604020202020204" pitchFamily="34" charset="0"/>
              </a:rPr>
              <a:t>been fined for contacting customers by email who </a:t>
            </a:r>
            <a:r>
              <a:rPr lang="en-US" sz="1600" dirty="0" smtClean="0">
                <a:latin typeface="Arial" panose="020B0604020202020204" pitchFamily="34" charset="0"/>
                <a:cs typeface="Arial" panose="020B0604020202020204" pitchFamily="34" charset="0"/>
              </a:rPr>
              <a:t>had previously </a:t>
            </a:r>
            <a:r>
              <a:rPr lang="en-US" sz="1600" dirty="0">
                <a:latin typeface="Arial" panose="020B0604020202020204" pitchFamily="34" charset="0"/>
                <a:cs typeface="Arial" panose="020B0604020202020204" pitchFamily="34" charset="0"/>
              </a:rPr>
              <a:t>opted out of email communication. </a:t>
            </a:r>
            <a:r>
              <a:rPr lang="en-US" sz="1600" dirty="0" err="1" smtClean="0">
                <a:latin typeface="Arial" panose="020B0604020202020204" pitchFamily="34" charset="0"/>
                <a:cs typeface="Arial" panose="020B0604020202020204" pitchFamily="34" charset="0"/>
              </a:rPr>
              <a:t>Repermissioning</a:t>
            </a:r>
            <a:r>
              <a:rPr lang="en-US" sz="1600" dirty="0" smtClean="0">
                <a:latin typeface="Arial" panose="020B0604020202020204" pitchFamily="34" charset="0"/>
                <a:cs typeface="Arial" panose="020B0604020202020204" pitchFamily="34" charset="0"/>
              </a:rPr>
              <a:t> communications </a:t>
            </a:r>
            <a:r>
              <a:rPr lang="en-US" sz="1600" dirty="0">
                <a:latin typeface="Arial" panose="020B0604020202020204" pitchFamily="34" charset="0"/>
                <a:cs typeface="Arial" panose="020B0604020202020204" pitchFamily="34" charset="0"/>
              </a:rPr>
              <a:t>are seen as marketing activity, and so mail </a:t>
            </a:r>
            <a:r>
              <a:rPr lang="en-US" sz="1600" dirty="0" smtClean="0">
                <a:latin typeface="Arial" panose="020B0604020202020204" pitchFamily="34" charset="0"/>
                <a:cs typeface="Arial" panose="020B0604020202020204" pitchFamily="34" charset="0"/>
              </a:rPr>
              <a:t>of this </a:t>
            </a:r>
            <a:r>
              <a:rPr lang="en-US" sz="1600" dirty="0">
                <a:latin typeface="Arial" panose="020B0604020202020204" pitchFamily="34" charset="0"/>
                <a:cs typeface="Arial" panose="020B0604020202020204" pitchFamily="34" charset="0"/>
              </a:rPr>
              <a:t>nature can attract advertising mail discounts.</a:t>
            </a:r>
            <a:endParaRPr lang="en-GB" sz="1600" dirty="0">
              <a:latin typeface="Arial" panose="020B0604020202020204" pitchFamily="34" charset="0"/>
              <a:cs typeface="Arial" panose="020B0604020202020204" pitchFamily="34" charset="0"/>
            </a:endParaRPr>
          </a:p>
        </p:txBody>
      </p:sp>
      <p:sp>
        <p:nvSpPr>
          <p:cNvPr id="7" name="TextBox 6"/>
          <p:cNvSpPr txBox="1"/>
          <p:nvPr/>
        </p:nvSpPr>
        <p:spPr>
          <a:xfrm>
            <a:off x="2288704" y="1457489"/>
            <a:ext cx="6912768" cy="1323439"/>
          </a:xfrm>
          <a:prstGeom prst="rect">
            <a:avLst/>
          </a:prstGeom>
          <a:noFill/>
        </p:spPr>
        <p:txBody>
          <a:bodyPr wrap="square" rtlCol="0">
            <a:spAutoFit/>
          </a:bodyPr>
          <a:lstStyle/>
          <a:p>
            <a:pPr algn="just"/>
            <a:r>
              <a:rPr lang="en-GB" sz="1600" dirty="0" smtClean="0">
                <a:latin typeface="Arial" panose="020B0604020202020204" pitchFamily="34" charset="0"/>
                <a:cs typeface="Arial" panose="020B0604020202020204" pitchFamily="34" charset="0"/>
              </a:rPr>
              <a:t>Quoting from the ICO website, “You won’t need consent for postal marketing but you will need consent for some calls and for texts and emails under PECR.” This means that brands may have some customers they can reach by mail because mail is subject to fewer regulations than electronic communications</a:t>
            </a:r>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44986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a:xfrm>
            <a:off x="-35165" y="201265"/>
            <a:ext cx="9094972" cy="523220"/>
          </a:xfrm>
        </p:spPr>
        <p:txBody>
          <a:bodyPr/>
          <a:lstStyle/>
          <a:p>
            <a:r>
              <a:rPr lang="en-GB" sz="2800" dirty="0" smtClean="0"/>
              <a:t>ROYAL NATIONAL LIFEBOAT INSTITUTION</a:t>
            </a:r>
            <a:endParaRPr lang="en-GB" sz="2800" dirty="0"/>
          </a:p>
        </p:txBody>
      </p:sp>
      <p:pic>
        <p:nvPicPr>
          <p:cNvPr id="14346" name="Picture 10" descr="3ring"/>
          <p:cNvPicPr>
            <a:picLocks noChangeAspect="1" noChangeArrowheads="1"/>
          </p:cNvPicPr>
          <p:nvPr/>
        </p:nvPicPr>
        <p:blipFill>
          <a:blip r:embed="rId2"/>
          <a:srcRect/>
          <a:stretch>
            <a:fillRect/>
          </a:stretch>
        </p:blipFill>
        <p:spPr bwMode="auto">
          <a:xfrm>
            <a:off x="529388" y="1509888"/>
            <a:ext cx="3226020" cy="5115930"/>
          </a:xfrm>
          <a:prstGeom prst="rect">
            <a:avLst/>
          </a:prstGeom>
        </p:spPr>
      </p:pic>
      <p:pic>
        <p:nvPicPr>
          <p:cNvPr id="2" name="Picture 10" descr="3ring"/>
          <p:cNvPicPr>
            <a:picLocks noChangeAspect="1" noChangeArrowheads="1"/>
          </p:cNvPicPr>
          <p:nvPr/>
        </p:nvPicPr>
        <p:blipFill>
          <a:blip r:embed="rId3"/>
          <a:srcRect/>
          <a:stretch>
            <a:fillRect/>
          </a:stretch>
        </p:blipFill>
        <p:spPr bwMode="auto">
          <a:xfrm>
            <a:off x="8068599" y="4130751"/>
            <a:ext cx="732631" cy="1137285"/>
          </a:xfrm>
          <a:prstGeom prst="rect">
            <a:avLst/>
          </a:prstGeom>
        </p:spPr>
      </p:pic>
      <p:pic>
        <p:nvPicPr>
          <p:cNvPr id="3" name="Picture 10" descr="3ring"/>
          <p:cNvPicPr>
            <a:picLocks noChangeAspect="1" noChangeArrowheads="1"/>
          </p:cNvPicPr>
          <p:nvPr/>
        </p:nvPicPr>
        <p:blipFill>
          <a:blip r:embed="rId4"/>
          <a:srcRect/>
          <a:stretch>
            <a:fillRect/>
          </a:stretch>
        </p:blipFill>
        <p:spPr bwMode="auto">
          <a:xfrm>
            <a:off x="4999667" y="1509887"/>
            <a:ext cx="3805247" cy="2517897"/>
          </a:xfrm>
          <a:prstGeom prst="rect">
            <a:avLst/>
          </a:prstGeom>
        </p:spPr>
      </p:pic>
      <p:pic>
        <p:nvPicPr>
          <p:cNvPr id="4" name="Picture 10" descr="3ring"/>
          <p:cNvPicPr>
            <a:picLocks noChangeAspect="1" noChangeArrowheads="1"/>
          </p:cNvPicPr>
          <p:nvPr/>
        </p:nvPicPr>
        <p:blipFill>
          <a:blip r:embed="rId5"/>
          <a:srcRect/>
          <a:stretch>
            <a:fillRect/>
          </a:stretch>
        </p:blipFill>
        <p:spPr bwMode="auto">
          <a:xfrm>
            <a:off x="4763105" y="4959814"/>
            <a:ext cx="1456023" cy="1612825"/>
          </a:xfrm>
          <a:prstGeom prst="rect">
            <a:avLst/>
          </a:prstGeom>
        </p:spPr>
      </p:pic>
      <p:pic>
        <p:nvPicPr>
          <p:cNvPr id="5" name="Picture 10" descr="3ring"/>
          <p:cNvPicPr>
            <a:picLocks noChangeAspect="1" noChangeArrowheads="1"/>
          </p:cNvPicPr>
          <p:nvPr/>
        </p:nvPicPr>
        <p:blipFill>
          <a:blip r:embed="rId6"/>
          <a:srcRect/>
          <a:stretch>
            <a:fillRect/>
          </a:stretch>
        </p:blipFill>
        <p:spPr bwMode="auto">
          <a:xfrm>
            <a:off x="6455688" y="5431809"/>
            <a:ext cx="2163521" cy="1162666"/>
          </a:xfrm>
          <a:prstGeom prst="rect">
            <a:avLst/>
          </a:prstGeom>
        </p:spPr>
      </p:pic>
      <p:sp>
        <p:nvSpPr>
          <p:cNvPr id="8" name="TextBox 7"/>
          <p:cNvSpPr txBox="1"/>
          <p:nvPr/>
        </p:nvSpPr>
        <p:spPr>
          <a:xfrm>
            <a:off x="3918043" y="4117102"/>
            <a:ext cx="3962401" cy="707886"/>
          </a:xfrm>
          <a:prstGeom prst="rect">
            <a:avLst/>
          </a:prstGeom>
          <a:noFill/>
        </p:spPr>
        <p:txBody>
          <a:bodyPr wrap="square" rtlCol="0">
            <a:spAutoFit/>
          </a:bodyPr>
          <a:lstStyle/>
          <a:p>
            <a:r>
              <a:rPr lang="en-GB" sz="2000" b="1" dirty="0" smtClean="0">
                <a:latin typeface="Arial" panose="020B0604020202020204" pitchFamily="34" charset="0"/>
                <a:cs typeface="Arial" panose="020B0604020202020204" pitchFamily="34" charset="0"/>
              </a:rPr>
              <a:t>We need your tick to help us to continue to save lives</a:t>
            </a:r>
            <a:endParaRPr lang="en-GB"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63762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35169" y="201259"/>
            <a:ext cx="5948726" cy="523220"/>
          </a:xfrm>
        </p:spPr>
        <p:txBody>
          <a:bodyPr/>
          <a:lstStyle/>
          <a:p>
            <a:r>
              <a:rPr lang="en-GB" dirty="0" smtClean="0"/>
              <a:t>And can show support</a:t>
            </a:r>
            <a:endParaRPr lang="en-GB" dirty="0"/>
          </a:p>
        </p:txBody>
      </p:sp>
      <p:sp>
        <p:nvSpPr>
          <p:cNvPr id="4" name="Slide Number Placeholder 3"/>
          <p:cNvSpPr>
            <a:spLocks noGrp="1"/>
          </p:cNvSpPr>
          <p:nvPr>
            <p:ph type="sldNum" sz="quarter" idx="24"/>
          </p:nvPr>
        </p:nvSpPr>
        <p:spPr/>
        <p:txBody>
          <a:bodyPr/>
          <a:lstStyle/>
          <a:p>
            <a:pPr>
              <a:defRPr/>
            </a:pPr>
            <a:fld id="{07AE5A85-834C-45C6-B70E-D6BB045069BC}" type="slidenum">
              <a:rPr lang="en-US" smtClean="0"/>
              <a:pPr>
                <a:defRPr/>
              </a:pPr>
              <a:t>31</a:t>
            </a:fld>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972293"/>
            <a:ext cx="4545753" cy="2240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8584" y="3356992"/>
            <a:ext cx="2487386" cy="1399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3403" y="3768324"/>
            <a:ext cx="1584176" cy="2219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44488" y="5157192"/>
            <a:ext cx="7084690" cy="1323439"/>
          </a:xfrm>
          <a:prstGeom prst="rect">
            <a:avLst/>
          </a:prstGeom>
          <a:noFill/>
        </p:spPr>
        <p:txBody>
          <a:bodyPr wrap="square" rtlCol="0">
            <a:spAutoFit/>
          </a:bodyPr>
          <a:lstStyle/>
          <a:p>
            <a:pPr marL="285750" indent="-285750">
              <a:buClr>
                <a:schemeClr val="accent1"/>
              </a:buClr>
              <a:buFont typeface="Wingdings" panose="05000000000000000000" pitchFamily="2" charset="2"/>
              <a:buChar char="§"/>
            </a:pPr>
            <a:r>
              <a:rPr lang="en-GB" sz="1600" dirty="0" smtClean="0">
                <a:latin typeface="Arial" panose="020B0604020202020204" pitchFamily="34" charset="0"/>
                <a:cs typeface="Arial" panose="020B0604020202020204" pitchFamily="34" charset="0"/>
              </a:rPr>
              <a:t>Ran across multiple media touchpoints including mail to gather consent</a:t>
            </a:r>
          </a:p>
          <a:p>
            <a:pPr marL="285750" indent="-285750">
              <a:buClr>
                <a:schemeClr val="accent1"/>
              </a:buClr>
              <a:buFont typeface="Wingdings" panose="05000000000000000000" pitchFamily="2" charset="2"/>
              <a:buChar char="§"/>
            </a:pPr>
            <a:r>
              <a:rPr lang="en-GB" sz="1600" dirty="0" smtClean="0">
                <a:latin typeface="Arial" panose="020B0604020202020204" pitchFamily="34" charset="0"/>
                <a:cs typeface="Arial" panose="020B0604020202020204" pitchFamily="34" charset="0"/>
              </a:rPr>
              <a:t>Mail was the best performer in this campaign</a:t>
            </a:r>
          </a:p>
          <a:p>
            <a:pPr marL="285750" indent="-285750">
              <a:buClr>
                <a:schemeClr val="accent1"/>
              </a:buClr>
              <a:buFont typeface="Wingdings" panose="05000000000000000000" pitchFamily="2" charset="2"/>
              <a:buChar char="§"/>
            </a:pPr>
            <a:r>
              <a:rPr lang="en-GB" sz="1600" dirty="0" smtClean="0">
                <a:latin typeface="Arial" panose="020B0604020202020204" pitchFamily="34" charset="0"/>
                <a:cs typeface="Arial" panose="020B0604020202020204" pitchFamily="34" charset="0"/>
              </a:rPr>
              <a:t>Mail was the top channel chosen by donors to receive marketing </a:t>
            </a:r>
          </a:p>
          <a:p>
            <a:pPr marL="285750" indent="-285750">
              <a:buClr>
                <a:schemeClr val="accent1"/>
              </a:buClr>
              <a:buFont typeface="Wingdings" panose="05000000000000000000" pitchFamily="2" charset="2"/>
              <a:buChar char="§"/>
            </a:pPr>
            <a:r>
              <a:rPr lang="en-US" sz="1600" dirty="0" smtClean="0">
                <a:latin typeface="+mn-lt"/>
              </a:rPr>
              <a:t>66</a:t>
            </a:r>
            <a:r>
              <a:rPr lang="en-US" sz="1600" dirty="0">
                <a:latin typeface="+mn-lt"/>
              </a:rPr>
              <a:t>% said RNLI could contact them by mail </a:t>
            </a:r>
            <a:r>
              <a:rPr lang="en-US" sz="1600" dirty="0" smtClean="0">
                <a:latin typeface="+mn-lt"/>
              </a:rPr>
              <a:t>vs</a:t>
            </a:r>
            <a:r>
              <a:rPr lang="en-US" sz="1600" dirty="0">
                <a:latin typeface="+mn-lt"/>
              </a:rPr>
              <a:t>. 53% by email and just 7% by </a:t>
            </a:r>
            <a:r>
              <a:rPr lang="en-US" sz="1600" dirty="0" smtClean="0">
                <a:latin typeface="+mn-lt"/>
              </a:rPr>
              <a:t>telephone</a:t>
            </a:r>
            <a:endParaRPr lang="en-GB" sz="1600" dirty="0" smtClean="0">
              <a:latin typeface="+mn-lt"/>
              <a:cs typeface="Arial" panose="020B0604020202020204" pitchFamily="34" charset="0"/>
            </a:endParaRPr>
          </a:p>
        </p:txBody>
      </p:sp>
      <p:pic>
        <p:nvPicPr>
          <p:cNvPr id="1029" name="Picture 5"/>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8193360" y="972293"/>
            <a:ext cx="1524263" cy="2559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0" descr="3ring"/>
          <p:cNvPicPr>
            <a:picLocks noChangeAspect="1" noChangeArrowheads="1"/>
          </p:cNvPicPr>
          <p:nvPr/>
        </p:nvPicPr>
        <p:blipFill>
          <a:blip r:embed="rId6"/>
          <a:srcRect/>
          <a:stretch>
            <a:fillRect/>
          </a:stretch>
        </p:blipFill>
        <p:spPr bwMode="auto">
          <a:xfrm>
            <a:off x="5333907" y="2940139"/>
            <a:ext cx="2499413" cy="1397830"/>
          </a:xfrm>
          <a:prstGeom prst="rect">
            <a:avLst/>
          </a:prstGeom>
        </p:spPr>
      </p:pic>
      <p:pic>
        <p:nvPicPr>
          <p:cNvPr id="11" name="Picture 10" descr="3ring"/>
          <p:cNvPicPr>
            <a:picLocks noChangeAspect="1" noChangeArrowheads="1"/>
          </p:cNvPicPr>
          <p:nvPr/>
        </p:nvPicPr>
        <p:blipFill>
          <a:blip r:embed="rId7"/>
          <a:srcRect/>
          <a:stretch>
            <a:fillRect/>
          </a:stretch>
        </p:blipFill>
        <p:spPr bwMode="auto">
          <a:xfrm>
            <a:off x="5333907" y="972293"/>
            <a:ext cx="2618408" cy="1908067"/>
          </a:xfrm>
          <a:prstGeom prst="rect">
            <a:avLst/>
          </a:prstGeom>
        </p:spPr>
      </p:pic>
    </p:spTree>
    <p:extLst>
      <p:ext uri="{BB962C8B-B14F-4D97-AF65-F5344CB8AC3E}">
        <p14:creationId xmlns:p14="http://schemas.microsoft.com/office/powerpoint/2010/main" val="22206361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a:spLocks noGrp="1"/>
          </p:cNvSpPr>
          <p:nvPr>
            <p:ph type="body" sz="quarter" idx="12"/>
          </p:nvPr>
        </p:nvSpPr>
        <p:spPr>
          <a:xfrm>
            <a:off x="740532" y="1196752"/>
            <a:ext cx="6942771" cy="5904656"/>
          </a:xfrm>
        </p:spPr>
        <p:txBody>
          <a:bodyPr>
            <a:noAutofit/>
          </a:bodyPr>
          <a:lstStyle/>
          <a:p>
            <a:pPr marL="0" indent="0">
              <a:buNone/>
            </a:pPr>
            <a:r>
              <a:rPr lang="en-GB" sz="1400" b="1" dirty="0" smtClean="0">
                <a:latin typeface="Arial" panose="020B0604020202020204" pitchFamily="34" charset="0"/>
                <a:cs typeface="Arial" panose="020B0604020202020204" pitchFamily="34" charset="0"/>
              </a:rPr>
              <a:t>Background</a:t>
            </a:r>
          </a:p>
          <a:p>
            <a:pPr marL="0" indent="0" fontAlgn="base">
              <a:buNone/>
            </a:pPr>
            <a:r>
              <a:rPr lang="en-US" sz="1400" dirty="0" smtClean="0"/>
              <a:t>In 2016 </a:t>
            </a:r>
            <a:r>
              <a:rPr lang="en-US" sz="1400" dirty="0"/>
              <a:t>Cancer Research UK took the </a:t>
            </a:r>
            <a:r>
              <a:rPr lang="en-US" sz="1400" dirty="0" smtClean="0"/>
              <a:t>decision </a:t>
            </a:r>
            <a:r>
              <a:rPr lang="en-US" sz="1400" dirty="0"/>
              <a:t>to change to an ‘opt-in’ model for </a:t>
            </a:r>
            <a:r>
              <a:rPr lang="en-US" sz="1400" dirty="0" smtClean="0"/>
              <a:t>marketing – a </a:t>
            </a:r>
            <a:r>
              <a:rPr lang="en-US" sz="1400" dirty="0"/>
              <a:t>decision driven primarily by the desire to change the way it talks to supporters and, </a:t>
            </a:r>
            <a:r>
              <a:rPr lang="en-GB" sz="1400" dirty="0" smtClean="0"/>
              <a:t>one that would put them ahead of GDPR requirements</a:t>
            </a:r>
            <a:endParaRPr lang="en-GB" sz="1400" dirty="0"/>
          </a:p>
          <a:p>
            <a:pPr marL="0" indent="0" fontAlgn="base">
              <a:buNone/>
            </a:pPr>
            <a:r>
              <a:rPr lang="en-GB" sz="1400" b="1" dirty="0" smtClean="0">
                <a:latin typeface="Arial" panose="020B0604020202020204" pitchFamily="34" charset="0"/>
                <a:cs typeface="Arial" panose="020B0604020202020204" pitchFamily="34" charset="0"/>
              </a:rPr>
              <a:t>Solution</a:t>
            </a:r>
          </a:p>
          <a:p>
            <a:pPr marL="0" indent="0" fontAlgn="base">
              <a:buNone/>
            </a:pPr>
            <a:r>
              <a:rPr lang="en-GB" sz="1400" dirty="0" smtClean="0"/>
              <a:t>Cancer Research UK used a </a:t>
            </a:r>
            <a:r>
              <a:rPr lang="en-GB" sz="1400" dirty="0"/>
              <a:t>phased approach </a:t>
            </a:r>
            <a:r>
              <a:rPr lang="en-GB" sz="1400" dirty="0" smtClean="0"/>
              <a:t>to </a:t>
            </a:r>
            <a:r>
              <a:rPr lang="en-GB" sz="1400" dirty="0"/>
              <a:t>move to opt in, initially prioritising </a:t>
            </a:r>
            <a:r>
              <a:rPr lang="en-GB" sz="1400" dirty="0" smtClean="0"/>
              <a:t>new </a:t>
            </a:r>
            <a:r>
              <a:rPr lang="en-GB" sz="1400" dirty="0"/>
              <a:t>or returning supporters</a:t>
            </a:r>
            <a:r>
              <a:rPr lang="en-GB" sz="1400" dirty="0" smtClean="0"/>
              <a:t>.</a:t>
            </a:r>
          </a:p>
          <a:p>
            <a:pPr marL="0" indent="0" fontAlgn="base">
              <a:buNone/>
            </a:pPr>
            <a:r>
              <a:rPr lang="en-GB" sz="1400" dirty="0" smtClean="0"/>
              <a:t> A major campaign using the message ‘Your </a:t>
            </a:r>
            <a:r>
              <a:rPr lang="en-GB" sz="1400" dirty="0"/>
              <a:t>tick beats cancer sooner’ </a:t>
            </a:r>
            <a:r>
              <a:rPr lang="en-GB" sz="1400" dirty="0" smtClean="0"/>
              <a:t>was deployed across </a:t>
            </a:r>
            <a:r>
              <a:rPr lang="en-US" sz="1400" dirty="0" smtClean="0"/>
              <a:t>press, </a:t>
            </a:r>
            <a:r>
              <a:rPr lang="en-US" sz="1400" dirty="0"/>
              <a:t>mail, social media, YouTube advertising and PR</a:t>
            </a:r>
            <a:r>
              <a:rPr lang="en-GB" sz="1400" dirty="0"/>
              <a:t> </a:t>
            </a:r>
            <a:r>
              <a:rPr lang="en-GB" sz="1400" dirty="0" smtClean="0"/>
              <a:t>to create awareness of the drive</a:t>
            </a:r>
            <a:r>
              <a:rPr lang="en-US" sz="1400" dirty="0" smtClean="0"/>
              <a:t>.</a:t>
            </a:r>
            <a:r>
              <a:rPr lang="en-GB" sz="1400" dirty="0" smtClean="0"/>
              <a:t> </a:t>
            </a:r>
          </a:p>
          <a:p>
            <a:pPr marL="0" indent="0" fontAlgn="base">
              <a:buNone/>
            </a:pPr>
            <a:r>
              <a:rPr lang="en-GB" sz="1400" b="1" dirty="0" smtClean="0">
                <a:latin typeface="Arial" panose="020B0604020202020204" pitchFamily="34" charset="0"/>
                <a:cs typeface="Arial" panose="020B0604020202020204" pitchFamily="34" charset="0"/>
              </a:rPr>
              <a:t>Results</a:t>
            </a:r>
          </a:p>
          <a:p>
            <a:pPr marL="0" indent="0" fontAlgn="base">
              <a:buNone/>
            </a:pPr>
            <a:r>
              <a:rPr lang="en-GB" sz="1400" dirty="0"/>
              <a:t>In the first three </a:t>
            </a:r>
            <a:r>
              <a:rPr lang="en-GB" sz="1400" dirty="0" smtClean="0"/>
              <a:t>months, </a:t>
            </a:r>
            <a:r>
              <a:rPr lang="en-GB" sz="1400" dirty="0"/>
              <a:t>over 100,000 new supporters completed a new marketing permissions form with o</a:t>
            </a:r>
            <a:r>
              <a:rPr lang="en-US" sz="1400" dirty="0"/>
              <a:t>pt-in to mail tracking around 20%.</a:t>
            </a:r>
            <a:endParaRPr lang="en-GB" sz="1400" dirty="0"/>
          </a:p>
          <a:p>
            <a:pPr marL="0" indent="0">
              <a:buNone/>
            </a:pPr>
            <a:r>
              <a:rPr lang="en-GB" sz="1400" dirty="0" smtClean="0"/>
              <a:t>The </a:t>
            </a:r>
            <a:r>
              <a:rPr lang="en-US" sz="1400" dirty="0"/>
              <a:t>charity became opt-in for all supporters on 1 July 2017. </a:t>
            </a:r>
            <a:endParaRPr lang="en-GB" sz="1400" dirty="0"/>
          </a:p>
          <a:p>
            <a:pPr marL="0" indent="0">
              <a:buNone/>
            </a:pPr>
            <a:r>
              <a:rPr lang="en-GB" sz="1400" dirty="0" smtClean="0"/>
              <a:t>  </a:t>
            </a:r>
            <a:endParaRPr lang="en-GB" sz="1400" dirty="0"/>
          </a:p>
          <a:p>
            <a:pPr marL="0" indent="0">
              <a:buNone/>
            </a:pPr>
            <a:endParaRPr lang="en-GB" sz="1400" dirty="0"/>
          </a:p>
        </p:txBody>
      </p:sp>
      <p:sp>
        <p:nvSpPr>
          <p:cNvPr id="2" name="TextBox 1"/>
          <p:cNvSpPr txBox="1"/>
          <p:nvPr/>
        </p:nvSpPr>
        <p:spPr>
          <a:xfrm>
            <a:off x="2456723" y="6611780"/>
            <a:ext cx="6240693" cy="246221"/>
          </a:xfrm>
          <a:prstGeom prst="rect">
            <a:avLst/>
          </a:prstGeom>
          <a:noFill/>
        </p:spPr>
        <p:txBody>
          <a:bodyPr wrap="square" rtlCol="0">
            <a:spAutoFit/>
          </a:bodyPr>
          <a:lstStyle/>
          <a:p>
            <a:pPr fontAlgn="base"/>
            <a:r>
              <a:rPr lang="en-US" sz="1000" dirty="0"/>
              <a:t>Source: </a:t>
            </a:r>
            <a:r>
              <a:rPr lang="en-US" sz="1000" dirty="0" smtClean="0"/>
              <a:t>Cancer Research UK, Third </a:t>
            </a:r>
            <a:r>
              <a:rPr lang="en-US" sz="1000" dirty="0"/>
              <a:t>Sector, Marketing Week, Civil </a:t>
            </a:r>
            <a:r>
              <a:rPr lang="en-US" sz="1000" dirty="0" smtClean="0"/>
              <a:t>Society, fundraisingregulator.org</a:t>
            </a:r>
            <a:endParaRPr lang="en-GB" sz="1000" dirty="0"/>
          </a:p>
        </p:txBody>
      </p:sp>
      <p:sp>
        <p:nvSpPr>
          <p:cNvPr id="12" name="Text Placeholder 9"/>
          <p:cNvSpPr>
            <a:spLocks noGrp="1"/>
          </p:cNvSpPr>
          <p:nvPr>
            <p:ph type="body" sz="quarter" idx="14"/>
          </p:nvPr>
        </p:nvSpPr>
        <p:spPr>
          <a:xfrm>
            <a:off x="2931" y="201261"/>
            <a:ext cx="8331302" cy="461665"/>
          </a:xfrm>
        </p:spPr>
        <p:txBody>
          <a:bodyPr/>
          <a:lstStyle/>
          <a:p>
            <a:pPr fontAlgn="base"/>
            <a:r>
              <a:rPr lang="en-US" sz="2400" dirty="0" smtClean="0"/>
              <a:t>CANCER RESEARCH </a:t>
            </a:r>
            <a:r>
              <a:rPr lang="en-US" sz="2400" dirty="0"/>
              <a:t>UK NEEDED ‘ONE TICK’ </a:t>
            </a:r>
            <a:endParaRPr lang="en-GB" sz="2400" dirty="0"/>
          </a:p>
        </p:txBody>
      </p:sp>
      <p:sp>
        <p:nvSpPr>
          <p:cNvPr id="13" name="Text Placeholder 9"/>
          <p:cNvSpPr>
            <a:spLocks noGrp="1"/>
          </p:cNvSpPr>
          <p:nvPr>
            <p:ph type="body" sz="quarter" idx="14"/>
          </p:nvPr>
        </p:nvSpPr>
        <p:spPr>
          <a:xfrm>
            <a:off x="-21616" y="620689"/>
            <a:ext cx="5314002" cy="461665"/>
          </a:xfrm>
        </p:spPr>
        <p:txBody>
          <a:bodyPr/>
          <a:lstStyle/>
          <a:p>
            <a:pPr fontAlgn="base"/>
            <a:r>
              <a:rPr lang="en-US" sz="2400" dirty="0" smtClean="0"/>
              <a:t>TO BEAT</a:t>
            </a:r>
            <a:r>
              <a:rPr lang="en-GB" sz="2400" dirty="0" smtClean="0"/>
              <a:t> </a:t>
            </a:r>
            <a:r>
              <a:rPr lang="en-US" sz="2400" dirty="0" smtClean="0"/>
              <a:t>CANCER </a:t>
            </a:r>
            <a:r>
              <a:rPr lang="en-US" sz="2400" dirty="0"/>
              <a:t>SOONER</a:t>
            </a:r>
            <a:endParaRPr lang="en-GB" sz="2400" dirty="0"/>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8047249" y="1484784"/>
            <a:ext cx="1858751" cy="1140460"/>
          </a:xfrm>
          <a:prstGeom prst="rect">
            <a:avLst/>
          </a:prstGeom>
          <a:noFill/>
          <a:ln>
            <a:noFill/>
          </a:ln>
        </p:spPr>
      </p:pic>
      <p:pic>
        <p:nvPicPr>
          <p:cNvPr id="8" name="Picture 7"/>
          <p:cNvPicPr/>
          <p:nvPr/>
        </p:nvPicPr>
        <p:blipFill>
          <a:blip r:embed="rId4">
            <a:extLst>
              <a:ext uri="{28A0092B-C50C-407E-A947-70E740481C1C}">
                <a14:useLocalDpi xmlns:a14="http://schemas.microsoft.com/office/drawing/2010/main" val="0"/>
              </a:ext>
            </a:extLst>
          </a:blip>
          <a:srcRect/>
          <a:stretch>
            <a:fillRect/>
          </a:stretch>
        </p:blipFill>
        <p:spPr bwMode="auto">
          <a:xfrm>
            <a:off x="7857478" y="3212977"/>
            <a:ext cx="2048521" cy="1224136"/>
          </a:xfrm>
          <a:prstGeom prst="rect">
            <a:avLst/>
          </a:prstGeom>
          <a:noFill/>
          <a:ln>
            <a:noFill/>
          </a:ln>
        </p:spPr>
      </p:pic>
    </p:spTree>
    <p:extLst>
      <p:ext uri="{BB962C8B-B14F-4D97-AF65-F5344CB8AC3E}">
        <p14:creationId xmlns:p14="http://schemas.microsoft.com/office/powerpoint/2010/main" val="6259380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a:xfrm>
            <a:off x="-35164" y="201265"/>
            <a:ext cx="6115695" cy="584775"/>
          </a:xfrm>
        </p:spPr>
        <p:txBody>
          <a:bodyPr/>
          <a:lstStyle/>
          <a:p>
            <a:r>
              <a:rPr lang="en-GB" dirty="0" smtClean="0"/>
              <a:t>CANCER RESEARCH UK</a:t>
            </a:r>
            <a:endParaRPr lang="en-GB" dirty="0"/>
          </a:p>
        </p:txBody>
      </p:sp>
      <p:pic>
        <p:nvPicPr>
          <p:cNvPr id="14346" name="Picture 10" descr="3ring"/>
          <p:cNvPicPr>
            <a:picLocks noChangeAspect="1" noChangeArrowheads="1"/>
          </p:cNvPicPr>
          <p:nvPr/>
        </p:nvPicPr>
        <p:blipFill>
          <a:blip r:embed="rId2"/>
          <a:srcRect/>
          <a:stretch>
            <a:fillRect/>
          </a:stretch>
        </p:blipFill>
        <p:spPr bwMode="auto">
          <a:xfrm>
            <a:off x="529389" y="1509888"/>
            <a:ext cx="3240806" cy="5066478"/>
          </a:xfrm>
          <a:prstGeom prst="rect">
            <a:avLst/>
          </a:prstGeom>
        </p:spPr>
      </p:pic>
      <p:pic>
        <p:nvPicPr>
          <p:cNvPr id="2" name="Picture 10" descr="3ring"/>
          <p:cNvPicPr>
            <a:picLocks noChangeAspect="1" noChangeArrowheads="1"/>
          </p:cNvPicPr>
          <p:nvPr/>
        </p:nvPicPr>
        <p:blipFill>
          <a:blip r:embed="rId3"/>
          <a:srcRect/>
          <a:stretch>
            <a:fillRect/>
          </a:stretch>
        </p:blipFill>
        <p:spPr bwMode="auto">
          <a:xfrm>
            <a:off x="6140726" y="1546653"/>
            <a:ext cx="1434306" cy="2274570"/>
          </a:xfrm>
          <a:prstGeom prst="rect">
            <a:avLst/>
          </a:prstGeom>
        </p:spPr>
      </p:pic>
      <p:pic>
        <p:nvPicPr>
          <p:cNvPr id="3" name="Picture 10" descr="3ring"/>
          <p:cNvPicPr>
            <a:picLocks noChangeAspect="1" noChangeArrowheads="1"/>
          </p:cNvPicPr>
          <p:nvPr/>
        </p:nvPicPr>
        <p:blipFill>
          <a:blip r:embed="rId4"/>
          <a:srcRect/>
          <a:stretch>
            <a:fillRect/>
          </a:stretch>
        </p:blipFill>
        <p:spPr bwMode="auto">
          <a:xfrm>
            <a:off x="7998725" y="1509888"/>
            <a:ext cx="834124" cy="1313333"/>
          </a:xfrm>
          <a:prstGeom prst="rect">
            <a:avLst/>
          </a:prstGeom>
        </p:spPr>
      </p:pic>
      <p:pic>
        <p:nvPicPr>
          <p:cNvPr id="4" name="Picture 10" descr="3ring"/>
          <p:cNvPicPr>
            <a:picLocks noChangeAspect="1" noChangeArrowheads="1"/>
          </p:cNvPicPr>
          <p:nvPr/>
        </p:nvPicPr>
        <p:blipFill>
          <a:blip r:embed="rId5"/>
          <a:srcRect/>
          <a:stretch>
            <a:fillRect/>
          </a:stretch>
        </p:blipFill>
        <p:spPr bwMode="auto">
          <a:xfrm>
            <a:off x="4884267" y="4319905"/>
            <a:ext cx="1743869" cy="2274570"/>
          </a:xfrm>
          <a:prstGeom prst="rect">
            <a:avLst/>
          </a:prstGeom>
        </p:spPr>
      </p:pic>
      <p:pic>
        <p:nvPicPr>
          <p:cNvPr id="5" name="Picture 10" descr="3ring"/>
          <p:cNvPicPr>
            <a:picLocks noChangeAspect="1" noChangeArrowheads="1"/>
          </p:cNvPicPr>
          <p:nvPr/>
        </p:nvPicPr>
        <p:blipFill>
          <a:blip r:embed="rId6"/>
          <a:srcRect/>
          <a:stretch>
            <a:fillRect/>
          </a:stretch>
        </p:blipFill>
        <p:spPr bwMode="auto">
          <a:xfrm>
            <a:off x="6883028" y="5595582"/>
            <a:ext cx="1764240" cy="948094"/>
          </a:xfrm>
          <a:prstGeom prst="rect">
            <a:avLst/>
          </a:prstGeom>
        </p:spPr>
      </p:pic>
      <p:sp>
        <p:nvSpPr>
          <p:cNvPr id="6" name="TextBox 5"/>
          <p:cNvSpPr txBox="1"/>
          <p:nvPr/>
        </p:nvSpPr>
        <p:spPr>
          <a:xfrm>
            <a:off x="3821023" y="2352872"/>
            <a:ext cx="2152148" cy="1631216"/>
          </a:xfrm>
          <a:prstGeom prst="rect">
            <a:avLst/>
          </a:prstGeom>
          <a:noFill/>
        </p:spPr>
        <p:txBody>
          <a:bodyPr wrap="square" rtlCol="0">
            <a:spAutoFit/>
          </a:bodyPr>
          <a:lstStyle/>
          <a:p>
            <a:r>
              <a:rPr lang="en-GB" sz="2000" b="1" dirty="0" smtClean="0">
                <a:latin typeface="Arial" panose="020B0604020202020204" pitchFamily="34" charset="0"/>
                <a:cs typeface="Arial" panose="020B0604020202020204" pitchFamily="34" charset="0"/>
              </a:rPr>
              <a:t>This isn’t an appeal for money, but your response is just as important </a:t>
            </a:r>
            <a:endParaRPr lang="en-GB"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83090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35169" y="201259"/>
            <a:ext cx="1803041" cy="523220"/>
          </a:xfrm>
        </p:spPr>
        <p:txBody>
          <a:bodyPr/>
          <a:lstStyle/>
          <a:p>
            <a:r>
              <a:rPr lang="en-GB" dirty="0" smtClean="0"/>
              <a:t>MIND</a:t>
            </a:r>
            <a:endParaRPr lang="en-GB" dirty="0"/>
          </a:p>
        </p:txBody>
      </p:sp>
      <p:pic>
        <p:nvPicPr>
          <p:cNvPr id="4" name="Content Placeholder 3"/>
          <p:cNvPicPr>
            <a:picLocks noGrp="1" noChangeAspect="1"/>
          </p:cNvPicPr>
          <p:nvPr>
            <p:ph idx="4294967295"/>
          </p:nvPr>
        </p:nvPicPr>
        <p:blipFill>
          <a:blip r:embed="rId3"/>
          <a:stretch>
            <a:fillRect/>
          </a:stretch>
        </p:blipFill>
        <p:spPr>
          <a:xfrm>
            <a:off x="272480" y="980728"/>
            <a:ext cx="9345488" cy="5579103"/>
          </a:xfrm>
          <a:prstGeom prst="rect">
            <a:avLst/>
          </a:prstGeom>
        </p:spPr>
      </p:pic>
    </p:spTree>
    <p:extLst>
      <p:ext uri="{BB962C8B-B14F-4D97-AF65-F5344CB8AC3E}">
        <p14:creationId xmlns:p14="http://schemas.microsoft.com/office/powerpoint/2010/main" val="16895678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35164" y="201265"/>
            <a:ext cx="4756157" cy="584775"/>
          </a:xfrm>
        </p:spPr>
        <p:txBody>
          <a:bodyPr/>
          <a:lstStyle/>
          <a:p>
            <a:r>
              <a:rPr lang="en-GB" dirty="0" smtClean="0"/>
              <a:t>STAYSURE.CO.UK</a:t>
            </a:r>
            <a:endParaRPr lang="en-GB" dirty="0"/>
          </a:p>
        </p:txBody>
      </p:sp>
      <p:pic>
        <p:nvPicPr>
          <p:cNvPr id="14346" name="Picture 10" descr="3ring"/>
          <p:cNvPicPr>
            <a:picLocks noChangeAspect="1" noChangeArrowheads="1"/>
          </p:cNvPicPr>
          <p:nvPr/>
        </p:nvPicPr>
        <p:blipFill>
          <a:blip r:embed="rId2"/>
          <a:srcRect/>
          <a:stretch>
            <a:fillRect/>
          </a:stretch>
        </p:blipFill>
        <p:spPr bwMode="auto">
          <a:xfrm>
            <a:off x="529388" y="1598685"/>
            <a:ext cx="3166880" cy="4950907"/>
          </a:xfrm>
          <a:prstGeom prst="rect">
            <a:avLst/>
          </a:prstGeom>
        </p:spPr>
      </p:pic>
      <p:pic>
        <p:nvPicPr>
          <p:cNvPr id="2" name="Picture 10" descr="3ring"/>
          <p:cNvPicPr>
            <a:picLocks noChangeAspect="1" noChangeArrowheads="1"/>
          </p:cNvPicPr>
          <p:nvPr/>
        </p:nvPicPr>
        <p:blipFill>
          <a:blip r:embed="rId3"/>
          <a:srcRect/>
          <a:stretch>
            <a:fillRect/>
          </a:stretch>
        </p:blipFill>
        <p:spPr bwMode="auto">
          <a:xfrm>
            <a:off x="3963557" y="1598685"/>
            <a:ext cx="2495533" cy="3901363"/>
          </a:xfrm>
          <a:prstGeom prst="rect">
            <a:avLst/>
          </a:prstGeom>
        </p:spPr>
      </p:pic>
      <p:pic>
        <p:nvPicPr>
          <p:cNvPr id="4" name="Picture 10" descr="3ring"/>
          <p:cNvPicPr>
            <a:picLocks noChangeAspect="1" noChangeArrowheads="1"/>
          </p:cNvPicPr>
          <p:nvPr/>
        </p:nvPicPr>
        <p:blipFill>
          <a:blip r:embed="rId4"/>
          <a:srcRect/>
          <a:stretch>
            <a:fillRect/>
          </a:stretch>
        </p:blipFill>
        <p:spPr bwMode="auto">
          <a:xfrm>
            <a:off x="6556121" y="1598685"/>
            <a:ext cx="2189021" cy="1681281"/>
          </a:xfrm>
          <a:prstGeom prst="rect">
            <a:avLst/>
          </a:prstGeom>
        </p:spPr>
      </p:pic>
      <p:sp>
        <p:nvSpPr>
          <p:cNvPr id="7" name="TextBox 6"/>
          <p:cNvSpPr txBox="1"/>
          <p:nvPr/>
        </p:nvSpPr>
        <p:spPr>
          <a:xfrm>
            <a:off x="4309754" y="5721374"/>
            <a:ext cx="3743696" cy="707886"/>
          </a:xfrm>
          <a:prstGeom prst="rect">
            <a:avLst/>
          </a:prstGeom>
          <a:noFill/>
        </p:spPr>
        <p:txBody>
          <a:bodyPr wrap="square" rtlCol="0">
            <a:spAutoFit/>
          </a:bodyPr>
          <a:lstStyle/>
          <a:p>
            <a:r>
              <a:rPr lang="en-GB" sz="2000" b="1" dirty="0" smtClean="0">
                <a:latin typeface="Arial" panose="020B0604020202020204" pitchFamily="34" charset="0"/>
                <a:cs typeface="Arial" panose="020B0604020202020204" pitchFamily="34" charset="0"/>
              </a:rPr>
              <a:t>All we need is a little more information about you….</a:t>
            </a:r>
            <a:endParaRPr lang="en-GB"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68473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1340768"/>
            <a:ext cx="4762500" cy="492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4"/>
          </p:nvPr>
        </p:nvSpPr>
        <p:spPr>
          <a:xfrm>
            <a:off x="-35170" y="201259"/>
            <a:ext cx="7503126" cy="523220"/>
          </a:xfrm>
        </p:spPr>
        <p:txBody>
          <a:bodyPr/>
          <a:lstStyle/>
          <a:p>
            <a:r>
              <a:rPr lang="en-GB" dirty="0" smtClean="0"/>
              <a:t>12 ways mail could help you </a:t>
            </a:r>
            <a:endParaRPr lang="en-GB" dirty="0"/>
          </a:p>
        </p:txBody>
      </p:sp>
      <p:sp>
        <p:nvSpPr>
          <p:cNvPr id="3" name="Text Placeholder 2"/>
          <p:cNvSpPr>
            <a:spLocks noGrp="1"/>
          </p:cNvSpPr>
          <p:nvPr>
            <p:ph type="body" sz="quarter" idx="15"/>
          </p:nvPr>
        </p:nvSpPr>
        <p:spPr>
          <a:xfrm>
            <a:off x="-35170" y="726564"/>
            <a:ext cx="6569024" cy="523220"/>
          </a:xfrm>
        </p:spPr>
        <p:txBody>
          <a:bodyPr/>
          <a:lstStyle/>
          <a:p>
            <a:r>
              <a:rPr lang="en-GB" dirty="0" smtClean="0"/>
              <a:t>Thrive In the </a:t>
            </a:r>
            <a:r>
              <a:rPr lang="en-GB" dirty="0" err="1" smtClean="0"/>
              <a:t>gdpr</a:t>
            </a:r>
            <a:r>
              <a:rPr lang="en-GB" dirty="0" smtClean="0"/>
              <a:t> world</a:t>
            </a:r>
            <a:endParaRPr lang="en-GB" dirty="0"/>
          </a:p>
        </p:txBody>
      </p:sp>
      <p:sp>
        <p:nvSpPr>
          <p:cNvPr id="5" name="Slide Number Placeholder 4"/>
          <p:cNvSpPr>
            <a:spLocks noGrp="1"/>
          </p:cNvSpPr>
          <p:nvPr>
            <p:ph type="sldNum" sz="quarter" idx="24"/>
          </p:nvPr>
        </p:nvSpPr>
        <p:spPr/>
        <p:txBody>
          <a:bodyPr/>
          <a:lstStyle/>
          <a:p>
            <a:pPr>
              <a:defRPr/>
            </a:pPr>
            <a:fld id="{07AE5A85-834C-45C6-B70E-D6BB045069BC}" type="slidenum">
              <a:rPr lang="en-US" smtClean="0"/>
              <a:pPr>
                <a:defRPr/>
              </a:pPr>
              <a:t>4</a:t>
            </a:fld>
            <a:endParaRPr lang="en-US" dirty="0"/>
          </a:p>
        </p:txBody>
      </p:sp>
      <p:sp>
        <p:nvSpPr>
          <p:cNvPr id="6" name="Rectangle 5"/>
          <p:cNvSpPr/>
          <p:nvPr/>
        </p:nvSpPr>
        <p:spPr>
          <a:xfrm>
            <a:off x="2216696" y="1556792"/>
            <a:ext cx="3456384" cy="136815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sp>
        <p:nvSpPr>
          <p:cNvPr id="8" name="Rectangle 7"/>
          <p:cNvSpPr/>
          <p:nvPr/>
        </p:nvSpPr>
        <p:spPr>
          <a:xfrm>
            <a:off x="2216696" y="3284984"/>
            <a:ext cx="3456384" cy="136815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sp>
        <p:nvSpPr>
          <p:cNvPr id="9" name="Rectangle 8"/>
          <p:cNvSpPr/>
          <p:nvPr/>
        </p:nvSpPr>
        <p:spPr>
          <a:xfrm>
            <a:off x="2216696" y="4869160"/>
            <a:ext cx="3456384" cy="136815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sp>
        <p:nvSpPr>
          <p:cNvPr id="7" name="TextBox 6"/>
          <p:cNvSpPr txBox="1"/>
          <p:nvPr/>
        </p:nvSpPr>
        <p:spPr>
          <a:xfrm>
            <a:off x="2504728" y="1556792"/>
            <a:ext cx="5904656" cy="1569660"/>
          </a:xfrm>
          <a:prstGeom prst="rect">
            <a:avLst/>
          </a:prstGeom>
          <a:noFill/>
        </p:spPr>
        <p:txBody>
          <a:bodyPr wrap="square" rtlCol="0">
            <a:spAutoFit/>
          </a:bodyPr>
          <a:lstStyle/>
          <a:p>
            <a:pPr algn="just"/>
            <a:r>
              <a:rPr lang="en-US" sz="1600" dirty="0">
                <a:latin typeface="Arial" panose="020B0604020202020204" pitchFamily="34" charset="0"/>
                <a:cs typeface="Arial" panose="020B0604020202020204" pitchFamily="34" charset="0"/>
              </a:rPr>
              <a:t>In a world where trust and frequency </a:t>
            </a:r>
            <a:r>
              <a:rPr lang="en-US" sz="1600" dirty="0" smtClean="0">
                <a:latin typeface="Arial" panose="020B0604020202020204" pitchFamily="34" charset="0"/>
                <a:cs typeface="Arial" panose="020B0604020202020204" pitchFamily="34" charset="0"/>
              </a:rPr>
              <a:t>of </a:t>
            </a:r>
            <a:r>
              <a:rPr lang="en-GB" sz="1600" dirty="0" smtClean="0">
                <a:latin typeface="Arial" panose="020B0604020202020204" pitchFamily="34" charset="0"/>
                <a:cs typeface="Arial" panose="020B0604020202020204" pitchFamily="34" charset="0"/>
              </a:rPr>
              <a:t>communication </a:t>
            </a:r>
            <a:r>
              <a:rPr lang="en-GB" sz="1600" dirty="0">
                <a:latin typeface="Arial" panose="020B0604020202020204" pitchFamily="34" charset="0"/>
                <a:cs typeface="Arial" panose="020B0604020202020204" pitchFamily="34" charset="0"/>
              </a:rPr>
              <a:t>are increasingly </a:t>
            </a:r>
            <a:r>
              <a:rPr lang="en-GB" sz="1600" dirty="0" smtClean="0">
                <a:latin typeface="Arial" panose="020B0604020202020204" pitchFamily="34" charset="0"/>
                <a:cs typeface="Arial" panose="020B0604020202020204" pitchFamily="34" charset="0"/>
              </a:rPr>
              <a:t>important </a:t>
            </a:r>
            <a:r>
              <a:rPr lang="en-US" sz="1600" dirty="0" smtClean="0">
                <a:latin typeface="Arial" panose="020B0604020202020204" pitchFamily="34" charset="0"/>
                <a:cs typeface="Arial" panose="020B0604020202020204" pitchFamily="34" charset="0"/>
              </a:rPr>
              <a:t>to </a:t>
            </a:r>
            <a:r>
              <a:rPr lang="en-US" sz="1600" dirty="0">
                <a:latin typeface="Arial" panose="020B0604020202020204" pitchFamily="34" charset="0"/>
                <a:cs typeface="Arial" panose="020B0604020202020204" pitchFamily="34" charset="0"/>
              </a:rPr>
              <a:t>manage, mail is welcomed by </a:t>
            </a:r>
            <a:r>
              <a:rPr lang="en-US" sz="1600" dirty="0" smtClean="0">
                <a:latin typeface="Arial" panose="020B0604020202020204" pitchFamily="34" charset="0"/>
                <a:cs typeface="Arial" panose="020B0604020202020204" pitchFamily="34" charset="0"/>
              </a:rPr>
              <a:t>recipients and </a:t>
            </a:r>
            <a:r>
              <a:rPr lang="en-US" sz="1600" dirty="0">
                <a:latin typeface="Arial" panose="020B0604020202020204" pitchFamily="34" charset="0"/>
                <a:cs typeface="Arial" panose="020B0604020202020204" pitchFamily="34" charset="0"/>
              </a:rPr>
              <a:t>offers higher response rates than email</a:t>
            </a:r>
            <a:r>
              <a:rPr lang="en-US" sz="1600" dirty="0" smtClean="0">
                <a:latin typeface="Arial" panose="020B0604020202020204" pitchFamily="34" charset="0"/>
                <a:cs typeface="Arial" panose="020B0604020202020204" pitchFamily="34" charset="0"/>
              </a:rPr>
              <a:t>.* Consumers </a:t>
            </a:r>
            <a:r>
              <a:rPr lang="en-US" sz="1600" dirty="0" err="1">
                <a:latin typeface="Arial" panose="020B0604020202020204" pitchFamily="34" charset="0"/>
                <a:cs typeface="Arial" panose="020B0604020202020204" pitchFamily="34" charset="0"/>
              </a:rPr>
              <a:t>recognise</a:t>
            </a:r>
            <a:r>
              <a:rPr lang="en-US" sz="1600" dirty="0">
                <a:latin typeface="Arial" panose="020B0604020202020204" pitchFamily="34" charset="0"/>
                <a:cs typeface="Arial" panose="020B0604020202020204" pitchFamily="34" charset="0"/>
              </a:rPr>
              <a:t> that mail takes more </a:t>
            </a:r>
            <a:r>
              <a:rPr lang="en-US" sz="1600" dirty="0" smtClean="0">
                <a:latin typeface="Arial" panose="020B0604020202020204" pitchFamily="34" charset="0"/>
                <a:cs typeface="Arial" panose="020B0604020202020204" pitchFamily="34" charset="0"/>
              </a:rPr>
              <a:t>effort than </a:t>
            </a:r>
            <a:r>
              <a:rPr lang="en-US" sz="1600" dirty="0">
                <a:latin typeface="Arial" panose="020B0604020202020204" pitchFamily="34" charset="0"/>
                <a:cs typeface="Arial" panose="020B0604020202020204" pitchFamily="34" charset="0"/>
              </a:rPr>
              <a:t>email. So when it is used, it reassures </a:t>
            </a:r>
            <a:r>
              <a:rPr lang="en-US" sz="1600" dirty="0" smtClean="0">
                <a:latin typeface="Arial" panose="020B0604020202020204" pitchFamily="34" charset="0"/>
                <a:cs typeface="Arial" panose="020B0604020202020204" pitchFamily="34" charset="0"/>
              </a:rPr>
              <a:t>them that </a:t>
            </a:r>
            <a:r>
              <a:rPr lang="en-US" sz="1600" dirty="0">
                <a:latin typeface="Arial" panose="020B0604020202020204" pitchFamily="34" charset="0"/>
                <a:cs typeface="Arial" panose="020B0604020202020204" pitchFamily="34" charset="0"/>
              </a:rPr>
              <a:t>companies </a:t>
            </a:r>
            <a:r>
              <a:rPr lang="en-US" sz="1600" dirty="0" err="1">
                <a:latin typeface="Arial" panose="020B0604020202020204" pitchFamily="34" charset="0"/>
                <a:cs typeface="Arial" panose="020B0604020202020204" pitchFamily="34" charset="0"/>
              </a:rPr>
              <a:t>recognise</a:t>
            </a:r>
            <a:r>
              <a:rPr lang="en-US" sz="1600" dirty="0">
                <a:latin typeface="Arial" panose="020B0604020202020204" pitchFamily="34" charset="0"/>
                <a:cs typeface="Arial" panose="020B0604020202020204" pitchFamily="34" charset="0"/>
              </a:rPr>
              <a:t> and value them – </a:t>
            </a:r>
            <a:r>
              <a:rPr lang="en-US" sz="1600" dirty="0" smtClean="0">
                <a:latin typeface="Arial" panose="020B0604020202020204" pitchFamily="34" charset="0"/>
                <a:cs typeface="Arial" panose="020B0604020202020204" pitchFamily="34" charset="0"/>
              </a:rPr>
              <a:t>they cared </a:t>
            </a:r>
            <a:r>
              <a:rPr lang="en-US" sz="1600" dirty="0">
                <a:latin typeface="Arial" panose="020B0604020202020204" pitchFamily="34" charset="0"/>
                <a:cs typeface="Arial" panose="020B0604020202020204" pitchFamily="34" charset="0"/>
              </a:rPr>
              <a:t>enough to send mail.</a:t>
            </a:r>
            <a:endParaRPr lang="en-GB" sz="1600" dirty="0">
              <a:latin typeface="Arial" panose="020B0604020202020204" pitchFamily="34" charset="0"/>
              <a:cs typeface="Arial" panose="020B0604020202020204" pitchFamily="34" charset="0"/>
            </a:endParaRPr>
          </a:p>
        </p:txBody>
      </p:sp>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6988" y="6525344"/>
            <a:ext cx="29146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2504728" y="3462099"/>
            <a:ext cx="5904656" cy="830997"/>
          </a:xfrm>
          <a:prstGeom prst="rect">
            <a:avLst/>
          </a:prstGeom>
          <a:noFill/>
        </p:spPr>
        <p:txBody>
          <a:bodyPr wrap="square" rtlCol="0">
            <a:spAutoFit/>
          </a:bodyPr>
          <a:lstStyle/>
          <a:p>
            <a:pPr algn="just"/>
            <a:r>
              <a:rPr lang="en-US" sz="1600" dirty="0">
                <a:latin typeface="Arial" panose="020B0604020202020204" pitchFamily="34" charset="0"/>
                <a:cs typeface="Arial" panose="020B0604020202020204" pitchFamily="34" charset="0"/>
              </a:rPr>
              <a:t>No one has been fined by the ICO for using mail </a:t>
            </a:r>
            <a:r>
              <a:rPr lang="en-US" sz="1600" dirty="0" smtClean="0">
                <a:latin typeface="Arial" panose="020B0604020202020204" pitchFamily="34" charset="0"/>
                <a:cs typeface="Arial" panose="020B0604020202020204" pitchFamily="34" charset="0"/>
              </a:rPr>
              <a:t>for marketing</a:t>
            </a:r>
            <a:r>
              <a:rPr lang="en-US" sz="1600" dirty="0">
                <a:latin typeface="Arial" panose="020B0604020202020204" pitchFamily="34" charset="0"/>
                <a:cs typeface="Arial" panose="020B0604020202020204" pitchFamily="34" charset="0"/>
              </a:rPr>
              <a:t>. According to the ICO website, </a:t>
            </a:r>
            <a:r>
              <a:rPr lang="en-US" sz="1600" dirty="0" smtClean="0">
                <a:latin typeface="Arial" panose="020B0604020202020204" pitchFamily="34" charset="0"/>
                <a:cs typeface="Arial" panose="020B0604020202020204" pitchFamily="34" charset="0"/>
              </a:rPr>
              <a:t>seventeen penalties </a:t>
            </a:r>
            <a:r>
              <a:rPr lang="en-US" sz="1600" dirty="0">
                <a:latin typeface="Arial" panose="020B0604020202020204" pitchFamily="34" charset="0"/>
                <a:cs typeface="Arial" panose="020B0604020202020204" pitchFamily="34" charset="0"/>
              </a:rPr>
              <a:t>were issued in 2017 for other </a:t>
            </a:r>
            <a:r>
              <a:rPr lang="en-US" sz="1600" dirty="0" smtClean="0">
                <a:latin typeface="Arial" panose="020B0604020202020204" pitchFamily="34" charset="0"/>
                <a:cs typeface="Arial" panose="020B0604020202020204" pitchFamily="34" charset="0"/>
              </a:rPr>
              <a:t>channels, such </a:t>
            </a:r>
            <a:r>
              <a:rPr lang="en-US" sz="1600" dirty="0">
                <a:latin typeface="Arial" panose="020B0604020202020204" pitchFamily="34" charset="0"/>
                <a:cs typeface="Arial" panose="020B0604020202020204" pitchFamily="34" charset="0"/>
              </a:rPr>
              <a:t>as text, phone calls and email.</a:t>
            </a:r>
            <a:endParaRPr lang="en-GB" sz="1600" dirty="0">
              <a:latin typeface="Arial" panose="020B0604020202020204" pitchFamily="34" charset="0"/>
              <a:cs typeface="Arial" panose="020B0604020202020204" pitchFamily="34" charset="0"/>
            </a:endParaRPr>
          </a:p>
        </p:txBody>
      </p:sp>
      <p:sp>
        <p:nvSpPr>
          <p:cNvPr id="11" name="TextBox 10"/>
          <p:cNvSpPr txBox="1"/>
          <p:nvPr/>
        </p:nvSpPr>
        <p:spPr>
          <a:xfrm>
            <a:off x="2504728" y="4941168"/>
            <a:ext cx="6192688" cy="1077218"/>
          </a:xfrm>
          <a:prstGeom prst="rect">
            <a:avLst/>
          </a:prstGeom>
          <a:noFill/>
        </p:spPr>
        <p:txBody>
          <a:bodyPr wrap="square" rtlCol="0">
            <a:spAutoFit/>
          </a:bodyPr>
          <a:lstStyle/>
          <a:p>
            <a:pPr algn="just"/>
            <a:r>
              <a:rPr lang="en-US" sz="1600" dirty="0">
                <a:latin typeface="Arial" panose="020B0604020202020204" pitchFamily="34" charset="0"/>
                <a:cs typeface="Arial" panose="020B0604020202020204" pitchFamily="34" charset="0"/>
              </a:rPr>
              <a:t>While people are more likely to have multiple </a:t>
            </a:r>
            <a:r>
              <a:rPr lang="en-US" sz="1600" dirty="0" smtClean="0">
                <a:latin typeface="Arial" panose="020B0604020202020204" pitchFamily="34" charset="0"/>
                <a:cs typeface="Arial" panose="020B0604020202020204" pitchFamily="34" charset="0"/>
              </a:rPr>
              <a:t>email addresses</a:t>
            </a:r>
            <a:r>
              <a:rPr lang="en-US" sz="1600" dirty="0">
                <a:latin typeface="Arial" panose="020B0604020202020204" pitchFamily="34" charset="0"/>
                <a:cs typeface="Arial" panose="020B0604020202020204" pitchFamily="34" charset="0"/>
              </a:rPr>
              <a:t>, including ghost ones they do not </a:t>
            </a:r>
            <a:r>
              <a:rPr lang="en-US" sz="1600" dirty="0" smtClean="0">
                <a:latin typeface="Arial" panose="020B0604020202020204" pitchFamily="34" charset="0"/>
                <a:cs typeface="Arial" panose="020B0604020202020204" pitchFamily="34" charset="0"/>
              </a:rPr>
              <a:t>check, people </a:t>
            </a:r>
            <a:r>
              <a:rPr lang="en-US" sz="1600" dirty="0">
                <a:latin typeface="Arial" panose="020B0604020202020204" pitchFamily="34" charset="0"/>
                <a:cs typeface="Arial" panose="020B0604020202020204" pitchFamily="34" charset="0"/>
              </a:rPr>
              <a:t>generally only have one residential </a:t>
            </a:r>
            <a:r>
              <a:rPr lang="en-US" sz="1600" dirty="0" smtClean="0">
                <a:latin typeface="Arial" panose="020B0604020202020204" pitchFamily="34" charset="0"/>
                <a:cs typeface="Arial" panose="020B0604020202020204" pitchFamily="34" charset="0"/>
              </a:rPr>
              <a:t>postal address</a:t>
            </a:r>
            <a:r>
              <a:rPr lang="en-US" sz="1600" dirty="0">
                <a:latin typeface="Arial" panose="020B0604020202020204" pitchFamily="34" charset="0"/>
                <a:cs typeface="Arial" panose="020B0604020202020204" pitchFamily="34" charset="0"/>
              </a:rPr>
              <a:t>, and our home-mover data services </a:t>
            </a:r>
            <a:r>
              <a:rPr lang="en-US" sz="1600" dirty="0" smtClean="0">
                <a:latin typeface="Arial" panose="020B0604020202020204" pitchFamily="34" charset="0"/>
                <a:cs typeface="Arial" panose="020B0604020202020204" pitchFamily="34" charset="0"/>
              </a:rPr>
              <a:t>make it </a:t>
            </a:r>
            <a:r>
              <a:rPr lang="en-US" sz="1600" dirty="0">
                <a:latin typeface="Arial" panose="020B0604020202020204" pitchFamily="34" charset="0"/>
                <a:cs typeface="Arial" panose="020B0604020202020204" pitchFamily="34" charset="0"/>
              </a:rPr>
              <a:t>possible to stay in touch if your customer moves.</a:t>
            </a:r>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18693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35170" y="201259"/>
            <a:ext cx="7503126" cy="523220"/>
          </a:xfrm>
        </p:spPr>
        <p:txBody>
          <a:bodyPr/>
          <a:lstStyle/>
          <a:p>
            <a:r>
              <a:rPr lang="en-GB" dirty="0" smtClean="0"/>
              <a:t>12 ways mail could help you </a:t>
            </a:r>
            <a:endParaRPr lang="en-GB" dirty="0"/>
          </a:p>
        </p:txBody>
      </p:sp>
      <p:sp>
        <p:nvSpPr>
          <p:cNvPr id="3" name="Text Placeholder 2"/>
          <p:cNvSpPr>
            <a:spLocks noGrp="1"/>
          </p:cNvSpPr>
          <p:nvPr>
            <p:ph type="body" sz="quarter" idx="15"/>
          </p:nvPr>
        </p:nvSpPr>
        <p:spPr>
          <a:xfrm>
            <a:off x="-35170" y="726564"/>
            <a:ext cx="6569024" cy="523220"/>
          </a:xfrm>
        </p:spPr>
        <p:txBody>
          <a:bodyPr/>
          <a:lstStyle/>
          <a:p>
            <a:r>
              <a:rPr lang="en-GB" dirty="0" smtClean="0"/>
              <a:t>Thrive In the </a:t>
            </a:r>
            <a:r>
              <a:rPr lang="en-GB" dirty="0" err="1" smtClean="0"/>
              <a:t>gdpr</a:t>
            </a:r>
            <a:r>
              <a:rPr lang="en-GB" dirty="0" smtClean="0"/>
              <a:t> world</a:t>
            </a:r>
            <a:endParaRPr lang="en-GB" dirty="0"/>
          </a:p>
        </p:txBody>
      </p:sp>
      <p:sp>
        <p:nvSpPr>
          <p:cNvPr id="5" name="Slide Number Placeholder 4"/>
          <p:cNvSpPr>
            <a:spLocks noGrp="1"/>
          </p:cNvSpPr>
          <p:nvPr>
            <p:ph type="sldNum" sz="quarter" idx="24"/>
          </p:nvPr>
        </p:nvSpPr>
        <p:spPr/>
        <p:txBody>
          <a:bodyPr/>
          <a:lstStyle/>
          <a:p>
            <a:pPr>
              <a:defRPr/>
            </a:pPr>
            <a:fld id="{07AE5A85-834C-45C6-B70E-D6BB045069BC}" type="slidenum">
              <a:rPr lang="en-US" smtClean="0"/>
              <a:pPr>
                <a:defRPr/>
              </a:pPr>
              <a:t>5</a:t>
            </a:fld>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479" y="1268760"/>
            <a:ext cx="5318915"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216696" y="1556792"/>
            <a:ext cx="3456384" cy="151216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sp>
        <p:nvSpPr>
          <p:cNvPr id="7" name="Rectangle 6"/>
          <p:cNvSpPr/>
          <p:nvPr/>
        </p:nvSpPr>
        <p:spPr>
          <a:xfrm>
            <a:off x="2199964" y="3501008"/>
            <a:ext cx="3456384" cy="106377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sp>
        <p:nvSpPr>
          <p:cNvPr id="8" name="Rectangle 7"/>
          <p:cNvSpPr/>
          <p:nvPr/>
        </p:nvSpPr>
        <p:spPr>
          <a:xfrm>
            <a:off x="2187912" y="4764932"/>
            <a:ext cx="3456384" cy="13283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sp>
        <p:nvSpPr>
          <p:cNvPr id="4" name="TextBox 3"/>
          <p:cNvSpPr txBox="1"/>
          <p:nvPr/>
        </p:nvSpPr>
        <p:spPr>
          <a:xfrm>
            <a:off x="2432720" y="1556792"/>
            <a:ext cx="7056784" cy="1815882"/>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Not everyone will grant consent via a </a:t>
            </a:r>
            <a:r>
              <a:rPr lang="en-US" sz="1600" dirty="0" err="1" smtClean="0">
                <a:latin typeface="Arial" panose="020B0604020202020204" pitchFamily="34" charset="0"/>
                <a:cs typeface="Arial" panose="020B0604020202020204" pitchFamily="34" charset="0"/>
              </a:rPr>
              <a:t>repermissioning</a:t>
            </a:r>
            <a:r>
              <a:rPr lang="en-US" sz="1600" dirty="0" smtClean="0">
                <a:latin typeface="Arial" panose="020B0604020202020204" pitchFamily="34" charset="0"/>
                <a:cs typeface="Arial" panose="020B0604020202020204" pitchFamily="34" charset="0"/>
              </a:rPr>
              <a:t> exercise</a:t>
            </a:r>
            <a:r>
              <a:rPr lang="en-US" sz="1600" dirty="0">
                <a:latin typeface="Arial" panose="020B0604020202020204" pitchFamily="34" charset="0"/>
                <a:cs typeface="Arial" panose="020B0604020202020204" pitchFamily="34" charset="0"/>
              </a:rPr>
              <a:t>. Door drops offers targeted services that </a:t>
            </a:r>
            <a:r>
              <a:rPr lang="en-US" sz="1600" dirty="0" smtClean="0">
                <a:latin typeface="Arial" panose="020B0604020202020204" pitchFamily="34" charset="0"/>
                <a:cs typeface="Arial" panose="020B0604020202020204" pitchFamily="34" charset="0"/>
              </a:rPr>
              <a:t>are delivered </a:t>
            </a:r>
            <a:r>
              <a:rPr lang="en-US" sz="1600" dirty="0">
                <a:latin typeface="Arial" panose="020B0604020202020204" pitchFamily="34" charset="0"/>
                <a:cs typeface="Arial" panose="020B0604020202020204" pitchFamily="34" charset="0"/>
              </a:rPr>
              <a:t>with addressed mail that enables you </a:t>
            </a:r>
            <a:r>
              <a:rPr lang="en-US" sz="1600" dirty="0" smtClean="0">
                <a:latin typeface="Arial" panose="020B0604020202020204" pitchFamily="34" charset="0"/>
                <a:cs typeface="Arial" panose="020B0604020202020204" pitchFamily="34" charset="0"/>
              </a:rPr>
              <a:t>to re-engage </a:t>
            </a:r>
            <a:r>
              <a:rPr lang="en-US" sz="1600" dirty="0">
                <a:latin typeface="Arial" panose="020B0604020202020204" pitchFamily="34" charset="0"/>
                <a:cs typeface="Arial" panose="020B0604020202020204" pitchFamily="34" charset="0"/>
              </a:rPr>
              <a:t>these audiences without using </a:t>
            </a:r>
            <a:r>
              <a:rPr lang="en-US" sz="1600" dirty="0" smtClean="0">
                <a:latin typeface="Arial" panose="020B0604020202020204" pitchFamily="34" charset="0"/>
                <a:cs typeface="Arial" panose="020B0604020202020204" pitchFamily="34" charset="0"/>
              </a:rPr>
              <a:t>personal data</a:t>
            </a:r>
            <a:r>
              <a:rPr lang="en-US" sz="1600" dirty="0">
                <a:latin typeface="Arial" panose="020B0604020202020204" pitchFamily="34" charset="0"/>
                <a:cs typeface="Arial" panose="020B0604020202020204" pitchFamily="34" charset="0"/>
              </a:rPr>
              <a:t>. Door drops is an area of increasing </a:t>
            </a:r>
            <a:r>
              <a:rPr lang="en-US" sz="1600" dirty="0" smtClean="0">
                <a:latin typeface="Arial" panose="020B0604020202020204" pitchFamily="34" charset="0"/>
                <a:cs typeface="Arial" panose="020B0604020202020204" pitchFamily="34" charset="0"/>
              </a:rPr>
              <a:t>innovation around </a:t>
            </a:r>
            <a:r>
              <a:rPr lang="en-US" sz="1600" dirty="0">
                <a:latin typeface="Arial" panose="020B0604020202020204" pitchFamily="34" charset="0"/>
                <a:cs typeface="Arial" panose="020B0604020202020204" pitchFamily="34" charset="0"/>
              </a:rPr>
              <a:t>targeting and price points. Research </a:t>
            </a:r>
            <a:r>
              <a:rPr lang="en-US" sz="1600" dirty="0" smtClean="0">
                <a:latin typeface="Arial" panose="020B0604020202020204" pitchFamily="34" charset="0"/>
                <a:cs typeface="Arial" panose="020B0604020202020204" pitchFamily="34" charset="0"/>
              </a:rPr>
              <a:t>shows unaddressed </a:t>
            </a:r>
            <a:r>
              <a:rPr lang="en-US" sz="1600" dirty="0">
                <a:latin typeface="Arial" panose="020B0604020202020204" pitchFamily="34" charset="0"/>
                <a:cs typeface="Arial" panose="020B0604020202020204" pitchFamily="34" charset="0"/>
              </a:rPr>
              <a:t>items stay in the home for an average</a:t>
            </a:r>
          </a:p>
          <a:p>
            <a:r>
              <a:rPr lang="en-US" sz="1600" dirty="0">
                <a:latin typeface="Arial" panose="020B0604020202020204" pitchFamily="34" charset="0"/>
                <a:cs typeface="Arial" panose="020B0604020202020204" pitchFamily="34" charset="0"/>
              </a:rPr>
              <a:t>of 38 days and are frequently revisited. Be sure to </a:t>
            </a:r>
            <a:r>
              <a:rPr lang="en-US" sz="1600" dirty="0" smtClean="0">
                <a:latin typeface="Arial" panose="020B0604020202020204" pitchFamily="34" charset="0"/>
                <a:cs typeface="Arial" panose="020B0604020202020204" pitchFamily="34" charset="0"/>
              </a:rPr>
              <a:t>talk to </a:t>
            </a:r>
            <a:r>
              <a:rPr lang="en-US" sz="1600" dirty="0">
                <a:latin typeface="Arial" panose="020B0604020202020204" pitchFamily="34" charset="0"/>
                <a:cs typeface="Arial" panose="020B0604020202020204" pitchFamily="34" charset="0"/>
              </a:rPr>
              <a:t>us about how we can help.</a:t>
            </a:r>
            <a:endParaRPr lang="en-GB" sz="1600" dirty="0">
              <a:latin typeface="Arial" panose="020B0604020202020204" pitchFamily="34" charset="0"/>
              <a:cs typeface="Arial" panose="020B0604020202020204" pitchFamily="34" charset="0"/>
            </a:endParaRPr>
          </a:p>
        </p:txBody>
      </p:sp>
      <p:sp>
        <p:nvSpPr>
          <p:cNvPr id="9" name="TextBox 8"/>
          <p:cNvSpPr txBox="1"/>
          <p:nvPr/>
        </p:nvSpPr>
        <p:spPr>
          <a:xfrm>
            <a:off x="2432720" y="3501008"/>
            <a:ext cx="6912768" cy="1077218"/>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Our Private Life of Mail neurological study </a:t>
            </a:r>
            <a:r>
              <a:rPr lang="en-US" sz="1600" dirty="0" smtClean="0">
                <a:latin typeface="Arial" panose="020B0604020202020204" pitchFamily="34" charset="0"/>
                <a:cs typeface="Arial" panose="020B0604020202020204" pitchFamily="34" charset="0"/>
              </a:rPr>
              <a:t>proved the </a:t>
            </a:r>
            <a:r>
              <a:rPr lang="en-US" sz="1600" dirty="0">
                <a:latin typeface="Arial" panose="020B0604020202020204" pitchFamily="34" charset="0"/>
                <a:cs typeface="Arial" panose="020B0604020202020204" pitchFamily="34" charset="0"/>
              </a:rPr>
              <a:t>way that mail primes other media. So you </a:t>
            </a:r>
            <a:r>
              <a:rPr lang="en-US" sz="1600" dirty="0" smtClean="0">
                <a:latin typeface="Arial" panose="020B0604020202020204" pitchFamily="34" charset="0"/>
                <a:cs typeface="Arial" panose="020B0604020202020204" pitchFamily="34" charset="0"/>
              </a:rPr>
              <a:t>may expect </a:t>
            </a:r>
            <a:r>
              <a:rPr lang="en-US" sz="1600" dirty="0">
                <a:latin typeface="Arial" panose="020B0604020202020204" pitchFamily="34" charset="0"/>
                <a:cs typeface="Arial" panose="020B0604020202020204" pitchFamily="34" charset="0"/>
              </a:rPr>
              <a:t>email and other electronic </a:t>
            </a:r>
            <a:r>
              <a:rPr lang="en-US" sz="1600" dirty="0" smtClean="0">
                <a:latin typeface="Arial" panose="020B0604020202020204" pitchFamily="34" charset="0"/>
                <a:cs typeface="Arial" panose="020B0604020202020204" pitchFamily="34" charset="0"/>
              </a:rPr>
              <a:t>communication to </a:t>
            </a:r>
            <a:r>
              <a:rPr lang="en-US" sz="1600" dirty="0">
                <a:latin typeface="Arial" panose="020B0604020202020204" pitchFamily="34" charset="0"/>
                <a:cs typeface="Arial" panose="020B0604020202020204" pitchFamily="34" charset="0"/>
              </a:rPr>
              <a:t>be better </a:t>
            </a:r>
            <a:r>
              <a:rPr lang="en-US" sz="1600" dirty="0" err="1">
                <a:latin typeface="Arial" panose="020B0604020202020204" pitchFamily="34" charset="0"/>
                <a:cs typeface="Arial" panose="020B0604020202020204" pitchFamily="34" charset="0"/>
              </a:rPr>
              <a:t>recognised</a:t>
            </a:r>
            <a:r>
              <a:rPr lang="en-US" sz="1600" dirty="0">
                <a:latin typeface="Arial" panose="020B0604020202020204" pitchFamily="34" charset="0"/>
                <a:cs typeface="Arial" panose="020B0604020202020204" pitchFamily="34" charset="0"/>
              </a:rPr>
              <a:t> and received (and </a:t>
            </a:r>
            <a:r>
              <a:rPr lang="en-US" sz="1600" dirty="0" smtClean="0">
                <a:latin typeface="Arial" panose="020B0604020202020204" pitchFamily="34" charset="0"/>
                <a:cs typeface="Arial" panose="020B0604020202020204" pitchFamily="34" charset="0"/>
              </a:rPr>
              <a:t>perhaps unsubscribe </a:t>
            </a:r>
            <a:r>
              <a:rPr lang="en-US" sz="1600" dirty="0">
                <a:latin typeface="Arial" panose="020B0604020202020204" pitchFamily="34" charset="0"/>
                <a:cs typeface="Arial" panose="020B0604020202020204" pitchFamily="34" charset="0"/>
              </a:rPr>
              <a:t>rates to be lower) if the recipient </a:t>
            </a:r>
            <a:r>
              <a:rPr lang="en-US" sz="1600" dirty="0" smtClean="0">
                <a:latin typeface="Arial" panose="020B0604020202020204" pitchFamily="34" charset="0"/>
                <a:cs typeface="Arial" panose="020B0604020202020204" pitchFamily="34" charset="0"/>
              </a:rPr>
              <a:t>has been </a:t>
            </a:r>
            <a:r>
              <a:rPr lang="en-US" sz="1600" dirty="0">
                <a:latin typeface="Arial" panose="020B0604020202020204" pitchFamily="34" charset="0"/>
                <a:cs typeface="Arial" panose="020B0604020202020204" pitchFamily="34" charset="0"/>
              </a:rPr>
              <a:t>mailed in the weeks before.</a:t>
            </a:r>
            <a:endParaRPr lang="en-GB" sz="1600" dirty="0">
              <a:latin typeface="Arial" panose="020B0604020202020204" pitchFamily="34" charset="0"/>
              <a:cs typeface="Arial" panose="020B0604020202020204" pitchFamily="34" charset="0"/>
            </a:endParaRPr>
          </a:p>
        </p:txBody>
      </p:sp>
      <p:sp>
        <p:nvSpPr>
          <p:cNvPr id="10" name="TextBox 9"/>
          <p:cNvSpPr txBox="1"/>
          <p:nvPr/>
        </p:nvSpPr>
        <p:spPr>
          <a:xfrm>
            <a:off x="2432720" y="4869160"/>
            <a:ext cx="6768752" cy="1077218"/>
          </a:xfrm>
          <a:prstGeom prst="rect">
            <a:avLst/>
          </a:prstGeom>
          <a:noFill/>
        </p:spPr>
        <p:txBody>
          <a:bodyPr wrap="square" rtlCol="0">
            <a:spAutoFit/>
          </a:bodyPr>
          <a:lstStyle/>
          <a:p>
            <a:pPr algn="just"/>
            <a:r>
              <a:rPr lang="en-US" sz="1600" dirty="0">
                <a:latin typeface="Arial" panose="020B0604020202020204" pitchFamily="34" charset="0"/>
                <a:cs typeface="Arial" panose="020B0604020202020204" pitchFamily="34" charset="0"/>
              </a:rPr>
              <a:t>It may be 500 years old, but mail </a:t>
            </a:r>
            <a:r>
              <a:rPr lang="en-US" sz="1600" dirty="0" smtClean="0">
                <a:latin typeface="Arial" panose="020B0604020202020204" pitchFamily="34" charset="0"/>
                <a:cs typeface="Arial" panose="020B0604020202020204" pitchFamily="34" charset="0"/>
              </a:rPr>
              <a:t>continues to </a:t>
            </a:r>
            <a:r>
              <a:rPr lang="en-US" sz="1600" dirty="0">
                <a:latin typeface="Arial" panose="020B0604020202020204" pitchFamily="34" charset="0"/>
                <a:cs typeface="Arial" panose="020B0604020202020204" pitchFamily="34" charset="0"/>
              </a:rPr>
              <a:t>evolve. In recent years we have </a:t>
            </a:r>
            <a:r>
              <a:rPr lang="en-US" sz="1600" dirty="0" smtClean="0">
                <a:latin typeface="Arial" panose="020B0604020202020204" pitchFamily="34" charset="0"/>
                <a:cs typeface="Arial" panose="020B0604020202020204" pitchFamily="34" charset="0"/>
              </a:rPr>
              <a:t>introduced programmatic </a:t>
            </a:r>
            <a:r>
              <a:rPr lang="en-US" sz="1600" dirty="0">
                <a:latin typeface="Arial" panose="020B0604020202020204" pitchFamily="34" charset="0"/>
                <a:cs typeface="Arial" panose="020B0604020202020204" pitchFamily="34" charset="0"/>
              </a:rPr>
              <a:t>mail and barcodes on mail to </a:t>
            </a:r>
            <a:r>
              <a:rPr lang="en-US" sz="1600" dirty="0" smtClean="0">
                <a:latin typeface="Arial" panose="020B0604020202020204" pitchFamily="34" charset="0"/>
                <a:cs typeface="Arial" panose="020B0604020202020204" pitchFamily="34" charset="0"/>
              </a:rPr>
              <a:t>enable message </a:t>
            </a:r>
            <a:r>
              <a:rPr lang="en-US" sz="1600" dirty="0">
                <a:latin typeface="Arial" panose="020B0604020202020204" pitchFamily="34" charset="0"/>
                <a:cs typeface="Arial" panose="020B0604020202020204" pitchFamily="34" charset="0"/>
              </a:rPr>
              <a:t>sequencing, and in 2018 JICMAIL </a:t>
            </a:r>
            <a:r>
              <a:rPr lang="en-US" sz="1600" dirty="0" smtClean="0">
                <a:latin typeface="Arial" panose="020B0604020202020204" pitchFamily="34" charset="0"/>
                <a:cs typeface="Arial" panose="020B0604020202020204" pitchFamily="34" charset="0"/>
              </a:rPr>
              <a:t>will launch </a:t>
            </a:r>
            <a:r>
              <a:rPr lang="en-US" sz="1600" dirty="0">
                <a:latin typeface="Arial" panose="020B0604020202020204" pitchFamily="34" charset="0"/>
                <a:cs typeface="Arial" panose="020B0604020202020204" pitchFamily="34" charset="0"/>
              </a:rPr>
              <a:t>to provide reach and frequency data </a:t>
            </a:r>
            <a:r>
              <a:rPr lang="en-US" sz="1600" dirty="0" smtClean="0">
                <a:latin typeface="Arial" panose="020B0604020202020204" pitchFamily="34" charset="0"/>
                <a:cs typeface="Arial" panose="020B0604020202020204" pitchFamily="34" charset="0"/>
              </a:rPr>
              <a:t>to </a:t>
            </a:r>
            <a:r>
              <a:rPr lang="en-GB" sz="1600" dirty="0" smtClean="0">
                <a:latin typeface="Arial" panose="020B0604020202020204" pitchFamily="34" charset="0"/>
                <a:cs typeface="Arial" panose="020B0604020202020204" pitchFamily="34" charset="0"/>
              </a:rPr>
              <a:t>the </a:t>
            </a:r>
            <a:r>
              <a:rPr lang="en-GB" sz="1600" dirty="0">
                <a:latin typeface="Arial" panose="020B0604020202020204" pitchFamily="34" charset="0"/>
                <a:cs typeface="Arial" panose="020B0604020202020204" pitchFamily="34" charset="0"/>
              </a:rPr>
              <a:t>market.</a:t>
            </a:r>
          </a:p>
        </p:txBody>
      </p:sp>
    </p:spTree>
    <p:extLst>
      <p:ext uri="{BB962C8B-B14F-4D97-AF65-F5344CB8AC3E}">
        <p14:creationId xmlns:p14="http://schemas.microsoft.com/office/powerpoint/2010/main" val="21477225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35170" y="201259"/>
            <a:ext cx="7503126" cy="523220"/>
          </a:xfrm>
        </p:spPr>
        <p:txBody>
          <a:bodyPr/>
          <a:lstStyle/>
          <a:p>
            <a:r>
              <a:rPr lang="en-GB" dirty="0" smtClean="0"/>
              <a:t>12 ways mail could help you </a:t>
            </a:r>
            <a:endParaRPr lang="en-GB" dirty="0"/>
          </a:p>
        </p:txBody>
      </p:sp>
      <p:sp>
        <p:nvSpPr>
          <p:cNvPr id="3" name="Text Placeholder 2"/>
          <p:cNvSpPr>
            <a:spLocks noGrp="1"/>
          </p:cNvSpPr>
          <p:nvPr>
            <p:ph type="body" sz="quarter" idx="15"/>
          </p:nvPr>
        </p:nvSpPr>
        <p:spPr>
          <a:xfrm>
            <a:off x="-35170" y="726564"/>
            <a:ext cx="6569024" cy="523220"/>
          </a:xfrm>
        </p:spPr>
        <p:txBody>
          <a:bodyPr/>
          <a:lstStyle/>
          <a:p>
            <a:r>
              <a:rPr lang="en-GB" dirty="0" smtClean="0"/>
              <a:t>Thrive In the </a:t>
            </a:r>
            <a:r>
              <a:rPr lang="en-GB" dirty="0" err="1" smtClean="0"/>
              <a:t>gdpr</a:t>
            </a:r>
            <a:r>
              <a:rPr lang="en-GB" dirty="0" smtClean="0"/>
              <a:t> world</a:t>
            </a:r>
            <a:endParaRPr lang="en-GB" dirty="0"/>
          </a:p>
        </p:txBody>
      </p:sp>
      <p:sp>
        <p:nvSpPr>
          <p:cNvPr id="5" name="Slide Number Placeholder 4"/>
          <p:cNvSpPr>
            <a:spLocks noGrp="1"/>
          </p:cNvSpPr>
          <p:nvPr>
            <p:ph type="sldNum" sz="quarter" idx="24"/>
          </p:nvPr>
        </p:nvSpPr>
        <p:spPr/>
        <p:txBody>
          <a:bodyPr/>
          <a:lstStyle/>
          <a:p>
            <a:pPr>
              <a:defRPr/>
            </a:pPr>
            <a:fld id="{07AE5A85-834C-45C6-B70E-D6BB045069BC}" type="slidenum">
              <a:rPr lang="en-US" smtClean="0"/>
              <a:pPr>
                <a:defRPr/>
              </a:pPr>
              <a:t>6</a:t>
            </a:fld>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1268760"/>
            <a:ext cx="485775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072680" y="1412776"/>
            <a:ext cx="3456384" cy="122413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sp>
        <p:nvSpPr>
          <p:cNvPr id="7" name="Rectangle 6"/>
          <p:cNvSpPr/>
          <p:nvPr/>
        </p:nvSpPr>
        <p:spPr>
          <a:xfrm>
            <a:off x="2144688" y="2996952"/>
            <a:ext cx="3456384" cy="122413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sp>
        <p:nvSpPr>
          <p:cNvPr id="8" name="Rectangle 7"/>
          <p:cNvSpPr/>
          <p:nvPr/>
        </p:nvSpPr>
        <p:spPr>
          <a:xfrm>
            <a:off x="2144688" y="4797152"/>
            <a:ext cx="3456384" cy="122413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sp>
        <p:nvSpPr>
          <p:cNvPr id="4" name="TextBox 3"/>
          <p:cNvSpPr txBox="1"/>
          <p:nvPr/>
        </p:nvSpPr>
        <p:spPr>
          <a:xfrm>
            <a:off x="2360712" y="1412776"/>
            <a:ext cx="6696744" cy="1323439"/>
          </a:xfrm>
          <a:prstGeom prst="rect">
            <a:avLst/>
          </a:prstGeom>
          <a:noFill/>
        </p:spPr>
        <p:txBody>
          <a:bodyPr wrap="square" rtlCol="0">
            <a:spAutoFit/>
          </a:bodyPr>
          <a:lstStyle/>
          <a:p>
            <a:pPr algn="just"/>
            <a:r>
              <a:rPr lang="en-US" sz="1600" dirty="0">
                <a:latin typeface="Arial" panose="020B0604020202020204" pitchFamily="34" charset="0"/>
                <a:cs typeface="Arial" panose="020B0604020202020204" pitchFamily="34" charset="0"/>
              </a:rPr>
              <a:t>Article 5 of the GDPR means that </a:t>
            </a:r>
            <a:r>
              <a:rPr lang="en-US" sz="1600" dirty="0" smtClean="0">
                <a:latin typeface="Arial" panose="020B0604020202020204" pitchFamily="34" charset="0"/>
                <a:cs typeface="Arial" panose="020B0604020202020204" pitchFamily="34" charset="0"/>
              </a:rPr>
              <a:t>businesses will </a:t>
            </a:r>
            <a:r>
              <a:rPr lang="en-US" sz="1600" dirty="0">
                <a:latin typeface="Arial" panose="020B0604020202020204" pitchFamily="34" charset="0"/>
                <a:cs typeface="Arial" panose="020B0604020202020204" pitchFamily="34" charset="0"/>
              </a:rPr>
              <a:t>be held accountable for the accuracy of </a:t>
            </a:r>
            <a:r>
              <a:rPr lang="en-US" sz="1600" dirty="0" smtClean="0">
                <a:latin typeface="Arial" panose="020B0604020202020204" pitchFamily="34" charset="0"/>
                <a:cs typeface="Arial" panose="020B0604020202020204" pitchFamily="34" charset="0"/>
              </a:rPr>
              <a:t>their customer </a:t>
            </a:r>
            <a:r>
              <a:rPr lang="en-US" sz="1600" dirty="0">
                <a:latin typeface="Arial" panose="020B0604020202020204" pitchFamily="34" charset="0"/>
                <a:cs typeface="Arial" panose="020B0604020202020204" pitchFamily="34" charset="0"/>
              </a:rPr>
              <a:t>data. Royal Mail has the leading </a:t>
            </a:r>
            <a:r>
              <a:rPr lang="en-US" sz="1600" dirty="0" smtClean="0">
                <a:latin typeface="Arial" panose="020B0604020202020204" pitchFamily="34" charset="0"/>
                <a:cs typeface="Arial" panose="020B0604020202020204" pitchFamily="34" charset="0"/>
              </a:rPr>
              <a:t>industry update </a:t>
            </a:r>
            <a:r>
              <a:rPr lang="en-US" sz="1600" dirty="0">
                <a:latin typeface="Arial" panose="020B0604020202020204" pitchFamily="34" charset="0"/>
                <a:cs typeface="Arial" panose="020B0604020202020204" pitchFamily="34" charset="0"/>
              </a:rPr>
              <a:t>and suppression files which are fully </a:t>
            </a:r>
            <a:r>
              <a:rPr lang="en-US" sz="1600" dirty="0" smtClean="0">
                <a:latin typeface="Arial" panose="020B0604020202020204" pitchFamily="34" charset="0"/>
                <a:cs typeface="Arial" panose="020B0604020202020204" pitchFamily="34" charset="0"/>
              </a:rPr>
              <a:t>GDPR ready</a:t>
            </a:r>
            <a:r>
              <a:rPr lang="en-US" sz="1600" dirty="0">
                <a:latin typeface="Arial" panose="020B0604020202020204" pitchFamily="34" charset="0"/>
                <a:cs typeface="Arial" panose="020B0604020202020204" pitchFamily="34" charset="0"/>
              </a:rPr>
              <a:t>. Accurate data will help you improve </a:t>
            </a:r>
            <a:r>
              <a:rPr lang="en-US" sz="1600" dirty="0" smtClean="0">
                <a:latin typeface="Arial" panose="020B0604020202020204" pitchFamily="34" charset="0"/>
                <a:cs typeface="Arial" panose="020B0604020202020204" pitchFamily="34" charset="0"/>
              </a:rPr>
              <a:t>the return </a:t>
            </a:r>
            <a:r>
              <a:rPr lang="en-US" sz="1600" dirty="0">
                <a:latin typeface="Arial" panose="020B0604020202020204" pitchFamily="34" charset="0"/>
                <a:cs typeface="Arial" panose="020B0604020202020204" pitchFamily="34" charset="0"/>
              </a:rPr>
              <a:t>on investment of your mail campaigns.</a:t>
            </a:r>
            <a:endParaRPr lang="en-GB" sz="1600" dirty="0">
              <a:latin typeface="Arial" panose="020B0604020202020204" pitchFamily="34" charset="0"/>
              <a:cs typeface="Arial" panose="020B0604020202020204" pitchFamily="34" charset="0"/>
            </a:endParaRPr>
          </a:p>
        </p:txBody>
      </p:sp>
      <p:sp>
        <p:nvSpPr>
          <p:cNvPr id="9" name="TextBox 8"/>
          <p:cNvSpPr txBox="1"/>
          <p:nvPr/>
        </p:nvSpPr>
        <p:spPr>
          <a:xfrm>
            <a:off x="2360712" y="2996952"/>
            <a:ext cx="6552728" cy="1077218"/>
          </a:xfrm>
          <a:prstGeom prst="rect">
            <a:avLst/>
          </a:prstGeom>
          <a:noFill/>
        </p:spPr>
        <p:txBody>
          <a:bodyPr wrap="square" rtlCol="0">
            <a:spAutoFit/>
          </a:bodyPr>
          <a:lstStyle/>
          <a:p>
            <a:pPr algn="just"/>
            <a:r>
              <a:rPr lang="en-US" sz="1600" dirty="0">
                <a:latin typeface="Arial" panose="020B0604020202020204" pitchFamily="34" charset="0"/>
                <a:cs typeface="Arial" panose="020B0604020202020204" pitchFamily="34" charset="0"/>
              </a:rPr>
              <a:t>We have a comprehensive team of Media </a:t>
            </a:r>
            <a:r>
              <a:rPr lang="en-US" sz="1600" dirty="0" smtClean="0">
                <a:latin typeface="Arial" panose="020B0604020202020204" pitchFamily="34" charset="0"/>
                <a:cs typeface="Arial" panose="020B0604020202020204" pitchFamily="34" charset="0"/>
              </a:rPr>
              <a:t>Specialists and </a:t>
            </a:r>
            <a:r>
              <a:rPr lang="en-US" sz="1600" dirty="0">
                <a:latin typeface="Arial" panose="020B0604020202020204" pitchFamily="34" charset="0"/>
                <a:cs typeface="Arial" panose="020B0604020202020204" pitchFamily="34" charset="0"/>
              </a:rPr>
              <a:t>media and data planners that can help </a:t>
            </a:r>
            <a:r>
              <a:rPr lang="en-US" sz="1600" dirty="0" smtClean="0">
                <a:latin typeface="Arial" panose="020B0604020202020204" pitchFamily="34" charset="0"/>
                <a:cs typeface="Arial" panose="020B0604020202020204" pitchFamily="34" charset="0"/>
              </a:rPr>
              <a:t>you. We </a:t>
            </a:r>
            <a:r>
              <a:rPr lang="en-US" sz="1600" dirty="0">
                <a:latin typeface="Arial" panose="020B0604020202020204" pitchFamily="34" charset="0"/>
                <a:cs typeface="Arial" panose="020B0604020202020204" pitchFamily="34" charset="0"/>
              </a:rPr>
              <a:t>also have hundreds of case studies, </a:t>
            </a:r>
            <a:r>
              <a:rPr lang="en-US" sz="1600" dirty="0" smtClean="0">
                <a:latin typeface="Arial" panose="020B0604020202020204" pitchFamily="34" charset="0"/>
                <a:cs typeface="Arial" panose="020B0604020202020204" pitchFamily="34" charset="0"/>
              </a:rPr>
              <a:t>insight, tools </a:t>
            </a:r>
            <a:r>
              <a:rPr lang="en-US" sz="1600" dirty="0">
                <a:latin typeface="Arial" panose="020B0604020202020204" pitchFamily="34" charset="0"/>
                <a:cs typeface="Arial" panose="020B0604020202020204" pitchFamily="34" charset="0"/>
              </a:rPr>
              <a:t>and data planning support to help you get </a:t>
            </a:r>
            <a:r>
              <a:rPr lang="en-US" sz="1600" dirty="0" smtClean="0">
                <a:latin typeface="Arial" panose="020B0604020202020204" pitchFamily="34" charset="0"/>
                <a:cs typeface="Arial" panose="020B0604020202020204" pitchFamily="34" charset="0"/>
              </a:rPr>
              <a:t>the most </a:t>
            </a:r>
            <a:r>
              <a:rPr lang="en-US" sz="1600" dirty="0">
                <a:latin typeface="Arial" panose="020B0604020202020204" pitchFamily="34" charset="0"/>
                <a:cs typeface="Arial" panose="020B0604020202020204" pitchFamily="34" charset="0"/>
              </a:rPr>
              <a:t>from your investment in mail. It’s all free </a:t>
            </a:r>
            <a:r>
              <a:rPr lang="en-US" sz="1600" dirty="0" smtClean="0">
                <a:latin typeface="Arial" panose="020B0604020202020204" pitchFamily="34" charset="0"/>
                <a:cs typeface="Arial" panose="020B0604020202020204" pitchFamily="34" charset="0"/>
              </a:rPr>
              <a:t>of </a:t>
            </a:r>
            <a:r>
              <a:rPr lang="en-GB" sz="1600" dirty="0" smtClean="0">
                <a:latin typeface="Arial" panose="020B0604020202020204" pitchFamily="34" charset="0"/>
                <a:cs typeface="Arial" panose="020B0604020202020204" pitchFamily="34" charset="0"/>
              </a:rPr>
              <a:t>charge </a:t>
            </a:r>
            <a:r>
              <a:rPr lang="en-GB" sz="1600" dirty="0">
                <a:latin typeface="Arial" panose="020B0604020202020204" pitchFamily="34" charset="0"/>
                <a:cs typeface="Arial" panose="020B0604020202020204" pitchFamily="34" charset="0"/>
              </a:rPr>
              <a:t>to mail users.</a:t>
            </a:r>
          </a:p>
        </p:txBody>
      </p:sp>
      <p:sp>
        <p:nvSpPr>
          <p:cNvPr id="11" name="TextBox 10"/>
          <p:cNvSpPr txBox="1"/>
          <p:nvPr/>
        </p:nvSpPr>
        <p:spPr>
          <a:xfrm>
            <a:off x="2360712" y="4818638"/>
            <a:ext cx="6552728" cy="1077218"/>
          </a:xfrm>
          <a:prstGeom prst="rect">
            <a:avLst/>
          </a:prstGeom>
          <a:noFill/>
        </p:spPr>
        <p:txBody>
          <a:bodyPr wrap="square" rtlCol="0">
            <a:spAutoFit/>
          </a:bodyPr>
          <a:lstStyle/>
          <a:p>
            <a:pPr algn="just"/>
            <a:r>
              <a:rPr lang="en-US" sz="1600" dirty="0">
                <a:latin typeface="Arial" panose="020B0604020202020204" pitchFamily="34" charset="0"/>
                <a:cs typeface="Arial" panose="020B0604020202020204" pitchFamily="34" charset="0"/>
              </a:rPr>
              <a:t>We can often offer a price incentive to </a:t>
            </a:r>
            <a:r>
              <a:rPr lang="en-US" sz="1600" dirty="0" smtClean="0">
                <a:latin typeface="Arial" panose="020B0604020202020204" pitchFamily="34" charset="0"/>
                <a:cs typeface="Arial" panose="020B0604020202020204" pitchFamily="34" charset="0"/>
              </a:rPr>
              <a:t>encourage you </a:t>
            </a:r>
            <a:r>
              <a:rPr lang="en-US" sz="1600" dirty="0">
                <a:latin typeface="Arial" panose="020B0604020202020204" pitchFamily="34" charset="0"/>
                <a:cs typeface="Arial" panose="020B0604020202020204" pitchFamily="34" charset="0"/>
              </a:rPr>
              <a:t>to invest more in mail or try a different use </a:t>
            </a:r>
            <a:r>
              <a:rPr lang="en-US" sz="1600" dirty="0" smtClean="0">
                <a:latin typeface="Arial" panose="020B0604020202020204" pitchFamily="34" charset="0"/>
                <a:cs typeface="Arial" panose="020B0604020202020204" pitchFamily="34" charset="0"/>
              </a:rPr>
              <a:t>of mail</a:t>
            </a:r>
            <a:r>
              <a:rPr lang="en-US" sz="1600" dirty="0">
                <a:latin typeface="Arial" panose="020B0604020202020204" pitchFamily="34" charset="0"/>
                <a:cs typeface="Arial" panose="020B0604020202020204" pitchFamily="34" charset="0"/>
              </a:rPr>
              <a:t>. Whether you’re new to mail, </a:t>
            </a:r>
            <a:r>
              <a:rPr lang="en-US" sz="1600" dirty="0" err="1" smtClean="0">
                <a:latin typeface="Arial" panose="020B0604020202020204" pitchFamily="34" charset="0"/>
                <a:cs typeface="Arial" panose="020B0604020202020204" pitchFamily="34" charset="0"/>
              </a:rPr>
              <a:t>repermissioning</a:t>
            </a:r>
            <a:r>
              <a:rPr lang="en-US" sz="1600" dirty="0" smtClean="0">
                <a:latin typeface="Arial" panose="020B0604020202020204" pitchFamily="34" charset="0"/>
                <a:cs typeface="Arial" panose="020B0604020202020204" pitchFamily="34" charset="0"/>
              </a:rPr>
              <a:t>, testing </a:t>
            </a:r>
            <a:r>
              <a:rPr lang="en-US" sz="1600" dirty="0">
                <a:latin typeface="Arial" panose="020B0604020202020204" pitchFamily="34" charset="0"/>
                <a:cs typeface="Arial" panose="020B0604020202020204" pitchFamily="34" charset="0"/>
              </a:rPr>
              <a:t>new data, or door drops, call us to see </a:t>
            </a:r>
            <a:r>
              <a:rPr lang="en-US" sz="1600" dirty="0" smtClean="0">
                <a:latin typeface="Arial" panose="020B0604020202020204" pitchFamily="34" charset="0"/>
                <a:cs typeface="Arial" panose="020B0604020202020204" pitchFamily="34" charset="0"/>
              </a:rPr>
              <a:t>what </a:t>
            </a:r>
            <a:r>
              <a:rPr lang="en-GB" sz="1600" dirty="0" smtClean="0">
                <a:latin typeface="Arial" panose="020B0604020202020204" pitchFamily="34" charset="0"/>
                <a:cs typeface="Arial" panose="020B0604020202020204" pitchFamily="34" charset="0"/>
              </a:rPr>
              <a:t>we </a:t>
            </a:r>
            <a:r>
              <a:rPr lang="en-GB" sz="1600" dirty="0">
                <a:latin typeface="Arial" panose="020B0604020202020204" pitchFamily="34" charset="0"/>
                <a:cs typeface="Arial" panose="020B0604020202020204" pitchFamily="34" charset="0"/>
              </a:rPr>
              <a:t>can do.</a:t>
            </a:r>
          </a:p>
        </p:txBody>
      </p:sp>
    </p:spTree>
    <p:extLst>
      <p:ext uri="{BB962C8B-B14F-4D97-AF65-F5344CB8AC3E}">
        <p14:creationId xmlns:p14="http://schemas.microsoft.com/office/powerpoint/2010/main" val="28167069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35169" y="201259"/>
            <a:ext cx="9225201" cy="523220"/>
          </a:xfrm>
        </p:spPr>
        <p:txBody>
          <a:bodyPr/>
          <a:lstStyle/>
          <a:p>
            <a:r>
              <a:rPr lang="en-GB" dirty="0" smtClean="0"/>
              <a:t>Gdpr testing proposition EXAMPLES</a:t>
            </a:r>
            <a:endParaRPr lang="en-GB" dirty="0"/>
          </a:p>
        </p:txBody>
      </p:sp>
      <p:sp>
        <p:nvSpPr>
          <p:cNvPr id="3" name="Text Placeholder 2"/>
          <p:cNvSpPr>
            <a:spLocks noGrp="1"/>
          </p:cNvSpPr>
          <p:nvPr>
            <p:ph type="body" sz="quarter" idx="12"/>
          </p:nvPr>
        </p:nvSpPr>
        <p:spPr>
          <a:xfrm>
            <a:off x="560512" y="1196752"/>
            <a:ext cx="8275524" cy="5084587"/>
          </a:xfrm>
        </p:spPr>
        <p:txBody>
          <a:bodyPr/>
          <a:lstStyle/>
          <a:p>
            <a:pPr marL="342900" indent="-342900">
              <a:buFont typeface="+mj-lt"/>
              <a:buAutoNum type="arabicPeriod"/>
            </a:pPr>
            <a:r>
              <a:rPr lang="en-GB" sz="1800" dirty="0" smtClean="0"/>
              <a:t>Communicating your updated privacy policy using mail</a:t>
            </a:r>
          </a:p>
          <a:p>
            <a:pPr marL="342900" indent="-342900">
              <a:buFont typeface="+mj-lt"/>
              <a:buAutoNum type="arabicPeriod"/>
            </a:pPr>
            <a:r>
              <a:rPr lang="en-GB" sz="1800" dirty="0" smtClean="0"/>
              <a:t>Use mail to increase opt in’s of other channels</a:t>
            </a:r>
          </a:p>
          <a:p>
            <a:pPr marL="342900" indent="-342900">
              <a:buFont typeface="+mj-lt"/>
              <a:buAutoNum type="arabicPeriod"/>
            </a:pPr>
            <a:r>
              <a:rPr lang="en-GB" sz="1800" dirty="0" smtClean="0"/>
              <a:t>Re-permission your database</a:t>
            </a:r>
          </a:p>
          <a:p>
            <a:pPr marL="342900" indent="-342900">
              <a:buFont typeface="+mj-lt"/>
              <a:buAutoNum type="arabicPeriod"/>
            </a:pPr>
            <a:r>
              <a:rPr lang="en-GB" sz="1800" dirty="0" smtClean="0"/>
              <a:t>Reassure your customers</a:t>
            </a:r>
          </a:p>
          <a:p>
            <a:pPr marL="342900" indent="-342900">
              <a:buFont typeface="+mj-lt"/>
              <a:buAutoNum type="arabicPeriod"/>
            </a:pPr>
            <a:r>
              <a:rPr lang="en-GB" sz="1800" dirty="0" smtClean="0"/>
              <a:t>Test D2D &amp; DM together</a:t>
            </a:r>
          </a:p>
          <a:p>
            <a:pPr marL="342900" indent="-342900">
              <a:buFont typeface="+mj-lt"/>
              <a:buAutoNum type="arabicPeriod"/>
            </a:pPr>
            <a:r>
              <a:rPr lang="en-GB" sz="1800" dirty="0" smtClean="0"/>
              <a:t>Reactivate your lapsed database</a:t>
            </a:r>
          </a:p>
          <a:p>
            <a:pPr marL="342900" indent="-342900">
              <a:buFont typeface="+mj-lt"/>
              <a:buAutoNum type="arabicPeriod"/>
            </a:pPr>
            <a:r>
              <a:rPr lang="en-GB" sz="1800" dirty="0" smtClean="0"/>
              <a:t>Test Personalisation </a:t>
            </a:r>
          </a:p>
          <a:p>
            <a:pPr marL="342900" indent="-342900">
              <a:buFont typeface="+mj-lt"/>
              <a:buAutoNum type="arabicPeriod"/>
            </a:pPr>
            <a:r>
              <a:rPr lang="en-GB" sz="1800" dirty="0" smtClean="0"/>
              <a:t>Test D2D as an acquisition tool</a:t>
            </a:r>
          </a:p>
        </p:txBody>
      </p:sp>
      <p:sp>
        <p:nvSpPr>
          <p:cNvPr id="4" name="Slide Number Placeholder 3"/>
          <p:cNvSpPr>
            <a:spLocks noGrp="1"/>
          </p:cNvSpPr>
          <p:nvPr>
            <p:ph type="sldNum" sz="quarter" idx="24"/>
          </p:nvPr>
        </p:nvSpPr>
        <p:spPr/>
        <p:txBody>
          <a:bodyPr/>
          <a:lstStyle/>
          <a:p>
            <a:pPr>
              <a:defRPr/>
            </a:pPr>
            <a:fld id="{07AE5A85-834C-45C6-B70E-D6BB045069BC}" type="slidenum">
              <a:rPr lang="en-US" smtClean="0"/>
              <a:pPr>
                <a:defRPr/>
              </a:pPr>
              <a:t>7</a:t>
            </a:fld>
            <a:endParaRPr lang="en-US" dirty="0"/>
          </a:p>
        </p:txBody>
      </p:sp>
    </p:spTree>
    <p:extLst>
      <p:ext uri="{BB962C8B-B14F-4D97-AF65-F5344CB8AC3E}">
        <p14:creationId xmlns:p14="http://schemas.microsoft.com/office/powerpoint/2010/main" val="16613639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529382" y="1509888"/>
            <a:ext cx="8888113" cy="5084587"/>
          </a:xfrm>
        </p:spPr>
        <p:txBody>
          <a:bodyPr/>
          <a:lstStyle/>
          <a:p>
            <a:r>
              <a:rPr lang="en-GB" dirty="0"/>
              <a:t>Choose mail to communicate your updated privacy policy to your existing customers</a:t>
            </a:r>
            <a:r>
              <a:rPr lang="en-GB" dirty="0" smtClean="0"/>
              <a:t>.</a:t>
            </a:r>
          </a:p>
          <a:p>
            <a:pPr marL="0" indent="0">
              <a:buNone/>
            </a:pPr>
            <a:r>
              <a:rPr lang="en-GB" sz="1800" b="1" dirty="0" smtClean="0"/>
              <a:t>People feel valued and have a better impression of the brand when using mail</a:t>
            </a:r>
          </a:p>
          <a:p>
            <a:pPr marL="0" indent="0">
              <a:buNone/>
            </a:pPr>
            <a:r>
              <a:rPr lang="en-GB" sz="2000" b="1" dirty="0" smtClean="0"/>
              <a:t> </a:t>
            </a:r>
            <a:endParaRPr lang="en-GB" sz="2000" b="1"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pPr marL="0" indent="0">
              <a:buNone/>
            </a:pPr>
            <a:endParaRPr lang="en-GB" dirty="0"/>
          </a:p>
        </p:txBody>
      </p:sp>
      <p:sp>
        <p:nvSpPr>
          <p:cNvPr id="2" name="Text Placeholder 1"/>
          <p:cNvSpPr>
            <a:spLocks noGrp="1"/>
          </p:cNvSpPr>
          <p:nvPr>
            <p:ph type="body" sz="quarter" idx="14"/>
          </p:nvPr>
        </p:nvSpPr>
        <p:spPr>
          <a:xfrm>
            <a:off x="-35169" y="201259"/>
            <a:ext cx="7644447" cy="1040285"/>
          </a:xfrm>
        </p:spPr>
        <p:txBody>
          <a:bodyPr/>
          <a:lstStyle/>
          <a:p>
            <a:r>
              <a:rPr lang="en-GB" dirty="0" smtClean="0"/>
              <a:t>1. Communicate </a:t>
            </a:r>
            <a:r>
              <a:rPr lang="en-GB" dirty="0" smtClean="0"/>
              <a:t>your </a:t>
            </a:r>
            <a:r>
              <a:rPr lang="en-GB" dirty="0"/>
              <a:t>updated </a:t>
            </a:r>
            <a:endParaRPr lang="en-GB" dirty="0" smtClean="0"/>
          </a:p>
          <a:p>
            <a:r>
              <a:rPr lang="en-GB" dirty="0" smtClean="0"/>
              <a:t>privacy policy via mail</a:t>
            </a:r>
            <a:endParaRPr lang="en-GB" dirty="0"/>
          </a:p>
        </p:txBody>
      </p:sp>
      <p:sp>
        <p:nvSpPr>
          <p:cNvPr id="4" name="Slide Number Placeholder 3"/>
          <p:cNvSpPr>
            <a:spLocks noGrp="1"/>
          </p:cNvSpPr>
          <p:nvPr>
            <p:ph type="sldNum" sz="quarter" idx="24"/>
          </p:nvPr>
        </p:nvSpPr>
        <p:spPr/>
        <p:txBody>
          <a:bodyPr/>
          <a:lstStyle/>
          <a:p>
            <a:pPr>
              <a:defRPr/>
            </a:pPr>
            <a:fld id="{07AE5A85-834C-45C6-B70E-D6BB045069BC}" type="slidenum">
              <a:rPr lang="en-US" smtClean="0"/>
              <a:pPr>
                <a:defRPr/>
              </a:pPr>
              <a:t>8</a:t>
            </a:fld>
            <a:endParaRPr lang="en-US" dirty="0"/>
          </a:p>
        </p:txBody>
      </p:sp>
      <p:sp>
        <p:nvSpPr>
          <p:cNvPr id="6" name="Text Placeholder 2"/>
          <p:cNvSpPr txBox="1">
            <a:spLocks/>
          </p:cNvSpPr>
          <p:nvPr/>
        </p:nvSpPr>
        <p:spPr>
          <a:xfrm>
            <a:off x="898183" y="2563371"/>
            <a:ext cx="7636245" cy="358732"/>
          </a:xfrm>
          <a:prstGeom prst="rect">
            <a:avLst/>
          </a:prstGeom>
        </p:spPr>
        <p:txBody>
          <a:bodyPr vert="horz"/>
          <a:lstStyle>
            <a:lvl1pPr marL="171450" indent="-171450" algn="l" defTabSz="457200" rtl="0" eaLnBrk="1" latinLnBrk="0" hangingPunct="1">
              <a:spcBef>
                <a:spcPct val="20000"/>
              </a:spcBef>
              <a:buClr>
                <a:srgbClr val="E32119"/>
              </a:buClr>
              <a:buFont typeface="Wingdings" panose="05000000000000000000" pitchFamily="2" charset="2"/>
              <a:buChar char="§"/>
              <a:defRPr sz="1600" b="0" kern="1200" baseline="0">
                <a:solidFill>
                  <a:schemeClr val="tx1"/>
                </a:solidFill>
                <a:latin typeface="Arial"/>
                <a:ea typeface="+mn-ea"/>
                <a:cs typeface="+mn-cs"/>
              </a:defRPr>
            </a:lvl1pPr>
            <a:lvl2pPr marL="628650" indent="-171450" algn="l" defTabSz="457200" rtl="0" eaLnBrk="1" latinLnBrk="0" hangingPunct="1">
              <a:spcBef>
                <a:spcPct val="20000"/>
              </a:spcBef>
              <a:buClr>
                <a:srgbClr val="E32119"/>
              </a:buClr>
              <a:buFont typeface="Wingdings" panose="05000000000000000000" pitchFamily="2" charset="2"/>
              <a:buChar char="§"/>
              <a:defRPr sz="1600" b="0" kern="1200">
                <a:solidFill>
                  <a:schemeClr val="tx1"/>
                </a:solidFill>
                <a:latin typeface="Arial"/>
                <a:ea typeface="+mn-ea"/>
                <a:cs typeface="+mn-cs"/>
              </a:defRPr>
            </a:lvl2pPr>
            <a:lvl3pPr marL="1200150" indent="-285750" algn="l" defTabSz="457200" rtl="0" eaLnBrk="1" latinLnBrk="0" hangingPunct="1">
              <a:spcBef>
                <a:spcPct val="20000"/>
              </a:spcBef>
              <a:buClr>
                <a:srgbClr val="E32119"/>
              </a:buClr>
              <a:buFont typeface="Wingdings" panose="05000000000000000000" pitchFamily="2" charset="2"/>
              <a:buChar char="§"/>
              <a:defRPr sz="1600" b="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sz="1800" b="1" dirty="0" smtClean="0"/>
              <a:t>The emotional impact of mail versus email</a:t>
            </a:r>
            <a:endParaRPr lang="en-US" sz="1800" b="1" baseline="30000" dirty="0"/>
          </a:p>
        </p:txBody>
      </p:sp>
      <p:sp>
        <p:nvSpPr>
          <p:cNvPr id="7" name="Pentagon 6"/>
          <p:cNvSpPr/>
          <p:nvPr/>
        </p:nvSpPr>
        <p:spPr>
          <a:xfrm>
            <a:off x="5005268" y="3841281"/>
            <a:ext cx="1285421" cy="271559"/>
          </a:xfrm>
          <a:prstGeom prst="homePlate">
            <a:avLst/>
          </a:prstGeom>
          <a:solidFill>
            <a:schemeClr val="accent3"/>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Pentagon 7"/>
          <p:cNvSpPr/>
          <p:nvPr/>
        </p:nvSpPr>
        <p:spPr>
          <a:xfrm rot="10800000">
            <a:off x="2878980" y="3841281"/>
            <a:ext cx="2126286" cy="271559"/>
          </a:xfrm>
          <a:prstGeom prst="homePlate">
            <a:avLst/>
          </a:prstGeom>
          <a:solidFill>
            <a:schemeClr val="accent2"/>
          </a:solid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3027084" y="3789040"/>
            <a:ext cx="3150052" cy="307777"/>
          </a:xfrm>
          <a:prstGeom prst="rect">
            <a:avLst/>
          </a:prstGeom>
          <a:noFill/>
        </p:spPr>
        <p:txBody>
          <a:bodyPr wrap="square" rtlCol="0">
            <a:spAutoFit/>
          </a:bodyPr>
          <a:lstStyle/>
          <a:p>
            <a:pPr algn="ctr"/>
            <a:r>
              <a:rPr lang="en-GB" sz="1400" b="1" dirty="0" smtClean="0">
                <a:latin typeface="Arial" panose="020B0604020202020204" pitchFamily="34" charset="0"/>
                <a:cs typeface="Arial" panose="020B0604020202020204" pitchFamily="34" charset="0"/>
              </a:rPr>
              <a:t>I am more likely to take it seriously</a:t>
            </a:r>
            <a:endParaRPr lang="en-GB" sz="1400" b="1" dirty="0">
              <a:latin typeface="Arial" panose="020B0604020202020204" pitchFamily="34" charset="0"/>
              <a:cs typeface="Arial" panose="020B0604020202020204" pitchFamily="34" charset="0"/>
            </a:endParaRPr>
          </a:p>
        </p:txBody>
      </p:sp>
      <p:sp>
        <p:nvSpPr>
          <p:cNvPr id="10" name="Pentagon 9"/>
          <p:cNvSpPr/>
          <p:nvPr/>
        </p:nvSpPr>
        <p:spPr>
          <a:xfrm>
            <a:off x="4993632" y="5094823"/>
            <a:ext cx="2100382" cy="271791"/>
          </a:xfrm>
          <a:prstGeom prst="homePlate">
            <a:avLst/>
          </a:prstGeom>
          <a:solidFill>
            <a:schemeClr val="accent3"/>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Pentagon 10"/>
          <p:cNvSpPr/>
          <p:nvPr/>
        </p:nvSpPr>
        <p:spPr>
          <a:xfrm rot="10800000">
            <a:off x="3216310" y="5094824"/>
            <a:ext cx="1777321" cy="273177"/>
          </a:xfrm>
          <a:prstGeom prst="homePlate">
            <a:avLst/>
          </a:prstGeom>
          <a:solidFill>
            <a:schemeClr val="accent2"/>
          </a:solid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p:cNvSpPr txBox="1"/>
          <p:nvPr/>
        </p:nvSpPr>
        <p:spPr>
          <a:xfrm>
            <a:off x="2640293" y="5089660"/>
            <a:ext cx="5062028" cy="276999"/>
          </a:xfrm>
          <a:prstGeom prst="rect">
            <a:avLst/>
          </a:prstGeom>
          <a:noFill/>
        </p:spPr>
        <p:txBody>
          <a:bodyPr wrap="square" rtlCol="0">
            <a:spAutoFit/>
          </a:bodyPr>
          <a:lstStyle/>
          <a:p>
            <a:pPr algn="ctr"/>
            <a:r>
              <a:rPr lang="en-GB" sz="1200" b="1" dirty="0" smtClean="0">
                <a:latin typeface="Arial" panose="020B0604020202020204" pitchFamily="34" charset="0"/>
                <a:cs typeface="Arial" panose="020B0604020202020204" pitchFamily="34" charset="0"/>
              </a:rPr>
              <a:t>It gives me a better impression of that company</a:t>
            </a:r>
            <a:endParaRPr lang="en-GB" sz="1200" b="1" dirty="0">
              <a:latin typeface="Arial" panose="020B0604020202020204" pitchFamily="34" charset="0"/>
              <a:cs typeface="Arial" panose="020B0604020202020204" pitchFamily="34" charset="0"/>
            </a:endParaRPr>
          </a:p>
        </p:txBody>
      </p:sp>
      <p:sp>
        <p:nvSpPr>
          <p:cNvPr id="13" name="Pentagon 12"/>
          <p:cNvSpPr/>
          <p:nvPr/>
        </p:nvSpPr>
        <p:spPr>
          <a:xfrm>
            <a:off x="5005268" y="4473312"/>
            <a:ext cx="1285421" cy="273177"/>
          </a:xfrm>
          <a:prstGeom prst="homePlate">
            <a:avLst/>
          </a:prstGeom>
          <a:solidFill>
            <a:schemeClr val="accent3"/>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Pentagon 13"/>
          <p:cNvSpPr/>
          <p:nvPr/>
        </p:nvSpPr>
        <p:spPr>
          <a:xfrm rot="10800000">
            <a:off x="3140638" y="4474433"/>
            <a:ext cx="1864628" cy="273177"/>
          </a:xfrm>
          <a:prstGeom prst="homePlate">
            <a:avLst/>
          </a:prstGeom>
          <a:solidFill>
            <a:schemeClr val="accent2"/>
          </a:solid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p:cNvSpPr txBox="1"/>
          <p:nvPr/>
        </p:nvSpPr>
        <p:spPr>
          <a:xfrm>
            <a:off x="3152800" y="4437112"/>
            <a:ext cx="3082639" cy="265396"/>
          </a:xfrm>
          <a:prstGeom prst="rect">
            <a:avLst/>
          </a:prstGeom>
          <a:noFill/>
        </p:spPr>
        <p:txBody>
          <a:bodyPr wrap="square" rtlCol="0">
            <a:spAutoFit/>
          </a:bodyPr>
          <a:lstStyle/>
          <a:p>
            <a:pPr algn="ctr"/>
            <a:r>
              <a:rPr lang="en-GB" sz="1400" b="1" dirty="0" smtClean="0">
                <a:latin typeface="Arial" panose="020B0604020202020204" pitchFamily="34" charset="0"/>
                <a:cs typeface="Arial" panose="020B0604020202020204" pitchFamily="34" charset="0"/>
              </a:rPr>
              <a:t>It makes me feel more valued</a:t>
            </a:r>
            <a:endParaRPr lang="en-GB" sz="1400" b="1" dirty="0">
              <a:latin typeface="Arial" panose="020B0604020202020204" pitchFamily="34" charset="0"/>
              <a:cs typeface="Arial" panose="020B0604020202020204" pitchFamily="34" charset="0"/>
            </a:endParaRPr>
          </a:p>
        </p:txBody>
      </p:sp>
      <p:sp>
        <p:nvSpPr>
          <p:cNvPr id="16" name="Oval 15"/>
          <p:cNvSpPr/>
          <p:nvPr/>
        </p:nvSpPr>
        <p:spPr>
          <a:xfrm flipH="1">
            <a:off x="2163998" y="3713362"/>
            <a:ext cx="468707" cy="453314"/>
          </a:xfrm>
          <a:prstGeom prst="ellipse">
            <a:avLst/>
          </a:prstGeom>
          <a:noFill/>
          <a:ln w="508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7" name="TextBox 16"/>
          <p:cNvSpPr txBox="1"/>
          <p:nvPr/>
        </p:nvSpPr>
        <p:spPr>
          <a:xfrm>
            <a:off x="2072680" y="3789040"/>
            <a:ext cx="667016" cy="307777"/>
          </a:xfrm>
          <a:prstGeom prst="rect">
            <a:avLst/>
          </a:prstGeom>
          <a:noFill/>
        </p:spPr>
        <p:txBody>
          <a:bodyPr wrap="square" rtlCol="0">
            <a:spAutoFit/>
          </a:bodyPr>
          <a:lstStyle/>
          <a:p>
            <a:pPr algn="ctr"/>
            <a:r>
              <a:rPr lang="en-GB" sz="1400" b="1" dirty="0" smtClean="0">
                <a:latin typeface="Arial" panose="020B0604020202020204" pitchFamily="34" charset="0"/>
                <a:cs typeface="Arial" panose="020B0604020202020204" pitchFamily="34" charset="0"/>
              </a:rPr>
              <a:t>63%</a:t>
            </a:r>
            <a:endParaRPr lang="en-GB" sz="1400" b="1" dirty="0">
              <a:latin typeface="Arial" panose="020B0604020202020204" pitchFamily="34" charset="0"/>
              <a:cs typeface="Arial" panose="020B0604020202020204" pitchFamily="34" charset="0"/>
            </a:endParaRPr>
          </a:p>
        </p:txBody>
      </p:sp>
      <p:sp>
        <p:nvSpPr>
          <p:cNvPr id="18" name="Oval 17"/>
          <p:cNvSpPr/>
          <p:nvPr/>
        </p:nvSpPr>
        <p:spPr>
          <a:xfrm flipH="1">
            <a:off x="2177784" y="4420851"/>
            <a:ext cx="454920" cy="434053"/>
          </a:xfrm>
          <a:prstGeom prst="ellipse">
            <a:avLst/>
          </a:prstGeom>
          <a:noFill/>
          <a:ln w="508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9" name="TextBox 18"/>
          <p:cNvSpPr txBox="1"/>
          <p:nvPr/>
        </p:nvSpPr>
        <p:spPr>
          <a:xfrm>
            <a:off x="2113151" y="4502336"/>
            <a:ext cx="679609" cy="307777"/>
          </a:xfrm>
          <a:prstGeom prst="rect">
            <a:avLst/>
          </a:prstGeom>
          <a:noFill/>
        </p:spPr>
        <p:txBody>
          <a:bodyPr wrap="square" rtlCol="0">
            <a:spAutoFit/>
          </a:bodyPr>
          <a:lstStyle/>
          <a:p>
            <a:pPr algn="ctr"/>
            <a:r>
              <a:rPr lang="en-GB" sz="1400" b="1" dirty="0" smtClean="0">
                <a:latin typeface="Arial" panose="020B0604020202020204" pitchFamily="34" charset="0"/>
                <a:cs typeface="Arial" panose="020B0604020202020204" pitchFamily="34" charset="0"/>
              </a:rPr>
              <a:t>57%</a:t>
            </a:r>
            <a:endParaRPr lang="en-GB" sz="1400" b="1" dirty="0">
              <a:latin typeface="Arial" panose="020B0604020202020204" pitchFamily="34" charset="0"/>
              <a:cs typeface="Arial" panose="020B0604020202020204" pitchFamily="34" charset="0"/>
            </a:endParaRPr>
          </a:p>
        </p:txBody>
      </p:sp>
      <p:sp>
        <p:nvSpPr>
          <p:cNvPr id="20" name="Oval 19"/>
          <p:cNvSpPr/>
          <p:nvPr/>
        </p:nvSpPr>
        <p:spPr>
          <a:xfrm flipH="1">
            <a:off x="2161873" y="5064330"/>
            <a:ext cx="493219" cy="449608"/>
          </a:xfrm>
          <a:prstGeom prst="ellipse">
            <a:avLst/>
          </a:prstGeom>
          <a:noFill/>
          <a:ln w="508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1" name="TextBox 20"/>
          <p:cNvSpPr txBox="1"/>
          <p:nvPr/>
        </p:nvSpPr>
        <p:spPr>
          <a:xfrm>
            <a:off x="2072680" y="5160405"/>
            <a:ext cx="678003" cy="307777"/>
          </a:xfrm>
          <a:prstGeom prst="rect">
            <a:avLst/>
          </a:prstGeom>
          <a:noFill/>
        </p:spPr>
        <p:txBody>
          <a:bodyPr wrap="square" rtlCol="0">
            <a:spAutoFit/>
          </a:bodyPr>
          <a:lstStyle/>
          <a:p>
            <a:pPr algn="ctr"/>
            <a:r>
              <a:rPr lang="en-GB" sz="1400" b="1" dirty="0" smtClean="0">
                <a:latin typeface="Arial" panose="020B0604020202020204" pitchFamily="34" charset="0"/>
                <a:cs typeface="Arial" panose="020B0604020202020204" pitchFamily="34" charset="0"/>
              </a:rPr>
              <a:t>55%</a:t>
            </a:r>
            <a:endParaRPr lang="en-GB" sz="1400" b="1" dirty="0">
              <a:latin typeface="Arial" panose="020B0604020202020204" pitchFamily="34" charset="0"/>
              <a:cs typeface="Arial" panose="020B0604020202020204" pitchFamily="34" charset="0"/>
            </a:endParaRPr>
          </a:p>
        </p:txBody>
      </p:sp>
      <p:sp>
        <p:nvSpPr>
          <p:cNvPr id="22" name="Oval 21"/>
          <p:cNvSpPr/>
          <p:nvPr/>
        </p:nvSpPr>
        <p:spPr>
          <a:xfrm flipH="1">
            <a:off x="7323366" y="3713362"/>
            <a:ext cx="458238" cy="437420"/>
          </a:xfrm>
          <a:prstGeom prst="ellipse">
            <a:avLst/>
          </a:prstGeom>
          <a:noFill/>
          <a:ln w="5080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3" name="TextBox 22"/>
          <p:cNvSpPr txBox="1"/>
          <p:nvPr/>
        </p:nvSpPr>
        <p:spPr>
          <a:xfrm>
            <a:off x="7185248" y="3788875"/>
            <a:ext cx="743443" cy="307777"/>
          </a:xfrm>
          <a:prstGeom prst="rect">
            <a:avLst/>
          </a:prstGeom>
          <a:noFill/>
        </p:spPr>
        <p:txBody>
          <a:bodyPr wrap="square" rtlCol="0">
            <a:spAutoFit/>
          </a:bodyPr>
          <a:lstStyle/>
          <a:p>
            <a:pPr algn="ctr"/>
            <a:r>
              <a:rPr lang="en-GB" sz="1400" b="1" dirty="0" smtClean="0">
                <a:latin typeface="Arial" panose="020B0604020202020204" pitchFamily="34" charset="0"/>
                <a:cs typeface="Arial" panose="020B0604020202020204" pitchFamily="34" charset="0"/>
              </a:rPr>
              <a:t>18%</a:t>
            </a:r>
            <a:endParaRPr lang="en-GB" sz="1400" b="1" dirty="0">
              <a:latin typeface="Arial" panose="020B0604020202020204" pitchFamily="34" charset="0"/>
              <a:cs typeface="Arial" panose="020B0604020202020204" pitchFamily="34" charset="0"/>
            </a:endParaRPr>
          </a:p>
        </p:txBody>
      </p:sp>
      <p:sp>
        <p:nvSpPr>
          <p:cNvPr id="24" name="Oval 23"/>
          <p:cNvSpPr/>
          <p:nvPr/>
        </p:nvSpPr>
        <p:spPr>
          <a:xfrm flipH="1">
            <a:off x="7331088" y="4397518"/>
            <a:ext cx="458237" cy="424764"/>
          </a:xfrm>
          <a:prstGeom prst="ellipse">
            <a:avLst/>
          </a:prstGeom>
          <a:noFill/>
          <a:ln w="5080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5" name="TextBox 24"/>
          <p:cNvSpPr txBox="1"/>
          <p:nvPr/>
        </p:nvSpPr>
        <p:spPr>
          <a:xfrm>
            <a:off x="7185248" y="4489375"/>
            <a:ext cx="745879" cy="307777"/>
          </a:xfrm>
          <a:prstGeom prst="rect">
            <a:avLst/>
          </a:prstGeom>
          <a:noFill/>
        </p:spPr>
        <p:txBody>
          <a:bodyPr wrap="square" rtlCol="0">
            <a:spAutoFit/>
          </a:bodyPr>
          <a:lstStyle/>
          <a:p>
            <a:pPr algn="ctr"/>
            <a:r>
              <a:rPr lang="en-GB" sz="1400" b="1" dirty="0" smtClean="0">
                <a:latin typeface="Arial" panose="020B0604020202020204" pitchFamily="34" charset="0"/>
                <a:cs typeface="Arial" panose="020B0604020202020204" pitchFamily="34" charset="0"/>
              </a:rPr>
              <a:t>17%</a:t>
            </a:r>
            <a:endParaRPr lang="en-GB" sz="1400" b="1" dirty="0">
              <a:latin typeface="Arial" panose="020B0604020202020204" pitchFamily="34" charset="0"/>
              <a:cs typeface="Arial" panose="020B0604020202020204" pitchFamily="34" charset="0"/>
            </a:endParaRPr>
          </a:p>
        </p:txBody>
      </p:sp>
      <p:sp>
        <p:nvSpPr>
          <p:cNvPr id="26" name="Oval 25"/>
          <p:cNvSpPr/>
          <p:nvPr/>
        </p:nvSpPr>
        <p:spPr>
          <a:xfrm flipH="1">
            <a:off x="7310772" y="5007895"/>
            <a:ext cx="468395" cy="428928"/>
          </a:xfrm>
          <a:prstGeom prst="ellipse">
            <a:avLst/>
          </a:prstGeom>
          <a:noFill/>
          <a:ln w="5080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7" name="TextBox 26"/>
          <p:cNvSpPr txBox="1"/>
          <p:nvPr/>
        </p:nvSpPr>
        <p:spPr>
          <a:xfrm>
            <a:off x="7185248" y="5077088"/>
            <a:ext cx="735929" cy="307777"/>
          </a:xfrm>
          <a:prstGeom prst="rect">
            <a:avLst/>
          </a:prstGeom>
          <a:noFill/>
        </p:spPr>
        <p:txBody>
          <a:bodyPr wrap="square" rtlCol="0">
            <a:spAutoFit/>
          </a:bodyPr>
          <a:lstStyle/>
          <a:p>
            <a:pPr algn="ctr"/>
            <a:r>
              <a:rPr lang="en-GB" sz="1400" b="1" dirty="0" smtClean="0">
                <a:latin typeface="Arial" panose="020B0604020202020204" pitchFamily="34" charset="0"/>
                <a:cs typeface="Arial" panose="020B0604020202020204" pitchFamily="34" charset="0"/>
              </a:rPr>
              <a:t>25%</a:t>
            </a:r>
            <a:endParaRPr lang="en-GB" sz="1400" b="1" dirty="0">
              <a:latin typeface="Arial" panose="020B0604020202020204" pitchFamily="34" charset="0"/>
              <a:cs typeface="Arial" panose="020B0604020202020204" pitchFamily="34" charset="0"/>
            </a:endParaRPr>
          </a:p>
        </p:txBody>
      </p:sp>
      <p:sp>
        <p:nvSpPr>
          <p:cNvPr id="28" name="TextBox 27"/>
          <p:cNvSpPr txBox="1"/>
          <p:nvPr/>
        </p:nvSpPr>
        <p:spPr>
          <a:xfrm>
            <a:off x="3216310" y="5819375"/>
            <a:ext cx="3877704" cy="318475"/>
          </a:xfrm>
          <a:prstGeom prst="rect">
            <a:avLst/>
          </a:prstGeom>
          <a:noFill/>
        </p:spPr>
        <p:txBody>
          <a:bodyPr wrap="square" rtlCol="0">
            <a:spAutoFit/>
          </a:bodyPr>
          <a:lstStyle/>
          <a:p>
            <a:r>
              <a:rPr lang="en-GB" b="1" dirty="0" smtClean="0">
                <a:latin typeface="Arial" panose="020B0604020202020204" pitchFamily="34" charset="0"/>
                <a:cs typeface="Arial" panose="020B0604020202020204" pitchFamily="34" charset="0"/>
              </a:rPr>
              <a:t>(% True of Mail vs. True of Email)</a:t>
            </a:r>
            <a:endParaRPr lang="en-GB" b="1" dirty="0">
              <a:latin typeface="Arial" panose="020B0604020202020204" pitchFamily="34" charset="0"/>
              <a:cs typeface="Arial" panose="020B0604020202020204" pitchFamily="34" charset="0"/>
            </a:endParaRPr>
          </a:p>
        </p:txBody>
      </p:sp>
      <p:sp>
        <p:nvSpPr>
          <p:cNvPr id="29" name="TextBox 28"/>
          <p:cNvSpPr txBox="1"/>
          <p:nvPr/>
        </p:nvSpPr>
        <p:spPr>
          <a:xfrm>
            <a:off x="3707320" y="3055573"/>
            <a:ext cx="942492" cy="369332"/>
          </a:xfrm>
          <a:prstGeom prst="rect">
            <a:avLst/>
          </a:prstGeom>
          <a:noFill/>
        </p:spPr>
        <p:txBody>
          <a:bodyPr wrap="square" rtlCol="0">
            <a:spAutoFit/>
          </a:bodyPr>
          <a:lstStyle/>
          <a:p>
            <a:r>
              <a:rPr lang="en-GB" b="1" dirty="0" smtClean="0">
                <a:solidFill>
                  <a:schemeClr val="accent2"/>
                </a:solidFill>
                <a:latin typeface="Arial" panose="020B0604020202020204" pitchFamily="34" charset="0"/>
                <a:cs typeface="Arial" panose="020B0604020202020204" pitchFamily="34" charset="0"/>
              </a:rPr>
              <a:t>MAIL</a:t>
            </a:r>
            <a:endParaRPr lang="en-GB" b="1" dirty="0">
              <a:solidFill>
                <a:schemeClr val="accent2"/>
              </a:solidFill>
              <a:latin typeface="Arial" panose="020B0604020202020204" pitchFamily="34" charset="0"/>
              <a:cs typeface="Arial" panose="020B0604020202020204" pitchFamily="34" charset="0"/>
            </a:endParaRPr>
          </a:p>
        </p:txBody>
      </p:sp>
      <p:sp>
        <p:nvSpPr>
          <p:cNvPr id="30" name="TextBox 29"/>
          <p:cNvSpPr txBox="1"/>
          <p:nvPr/>
        </p:nvSpPr>
        <p:spPr>
          <a:xfrm>
            <a:off x="5804083" y="3064960"/>
            <a:ext cx="973211" cy="318475"/>
          </a:xfrm>
          <a:prstGeom prst="rect">
            <a:avLst/>
          </a:prstGeom>
          <a:noFill/>
        </p:spPr>
        <p:txBody>
          <a:bodyPr wrap="square" rtlCol="0">
            <a:spAutoFit/>
          </a:bodyPr>
          <a:lstStyle/>
          <a:p>
            <a:r>
              <a:rPr lang="en-GB" b="1" dirty="0" smtClean="0">
                <a:solidFill>
                  <a:schemeClr val="accent3"/>
                </a:solidFill>
                <a:latin typeface="Arial" panose="020B0604020202020204" pitchFamily="34" charset="0"/>
                <a:cs typeface="Arial" panose="020B0604020202020204" pitchFamily="34" charset="0"/>
              </a:rPr>
              <a:t>EMAIL</a:t>
            </a:r>
            <a:endParaRPr lang="en-GB" b="1" dirty="0">
              <a:solidFill>
                <a:schemeClr val="accent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08677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4"/>
          </p:nvPr>
        </p:nvSpPr>
        <p:spPr>
          <a:xfrm>
            <a:off x="-35169" y="201259"/>
            <a:ext cx="9107027" cy="523220"/>
          </a:xfrm>
        </p:spPr>
        <p:txBody>
          <a:bodyPr/>
          <a:lstStyle/>
          <a:p>
            <a:r>
              <a:rPr lang="en-GB" dirty="0" smtClean="0"/>
              <a:t>CASE STUDY – UPDATED PRIVACY POLICY</a:t>
            </a:r>
            <a:endParaRPr lang="en-GB" dirty="0"/>
          </a:p>
        </p:txBody>
      </p:sp>
      <p:sp>
        <p:nvSpPr>
          <p:cNvPr id="7" name="Text Placeholder 6"/>
          <p:cNvSpPr>
            <a:spLocks noGrp="1"/>
          </p:cNvSpPr>
          <p:nvPr>
            <p:ph type="body" sz="quarter" idx="12"/>
          </p:nvPr>
        </p:nvSpPr>
        <p:spPr/>
        <p:txBody>
          <a:bodyPr/>
          <a:lstStyle/>
          <a:p>
            <a:endParaRPr lang="en-GB" dirty="0"/>
          </a:p>
        </p:txBody>
      </p:sp>
      <p:sp>
        <p:nvSpPr>
          <p:cNvPr id="4" name="Slide Number Placeholder 3"/>
          <p:cNvSpPr>
            <a:spLocks noGrp="1"/>
          </p:cNvSpPr>
          <p:nvPr>
            <p:ph type="sldNum" sz="quarter" idx="24"/>
          </p:nvPr>
        </p:nvSpPr>
        <p:spPr/>
        <p:txBody>
          <a:bodyPr/>
          <a:lstStyle/>
          <a:p>
            <a:pPr>
              <a:defRPr/>
            </a:pPr>
            <a:fld id="{07AE5A85-834C-45C6-B70E-D6BB045069BC}" type="slidenum">
              <a:rPr lang="en-US" smtClean="0"/>
              <a:pPr>
                <a:defRPr/>
              </a:pPr>
              <a:t>9</a:t>
            </a:fld>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488" y="1196752"/>
            <a:ext cx="9376466" cy="5351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6956774"/>
      </p:ext>
    </p:extLst>
  </p:cSld>
  <p:clrMapOvr>
    <a:masterClrMapping/>
  </p:clrMapOvr>
  <p:timing>
    <p:tnLst>
      <p:par>
        <p:cTn id="1" dur="indefinite" restart="never" nodeType="tmRoot"/>
      </p:par>
    </p:tnLst>
  </p:timing>
</p:sld>
</file>

<file path=ppt/theme/theme1.xml><?xml version="1.0" encoding="utf-8"?>
<a:theme xmlns:a="http://schemas.openxmlformats.org/drawingml/2006/main" name="MarketReachMaster">
  <a:themeElements>
    <a:clrScheme name="MarketReach">
      <a:dk1>
        <a:sysClr val="windowText" lastClr="000000"/>
      </a:dk1>
      <a:lt1>
        <a:sysClr val="window" lastClr="FFFFFF"/>
      </a:lt1>
      <a:dk2>
        <a:srgbClr val="000000"/>
      </a:dk2>
      <a:lt2>
        <a:srgbClr val="FFFFFF"/>
      </a:lt2>
      <a:accent1>
        <a:srgbClr val="DA202A"/>
      </a:accent1>
      <a:accent2>
        <a:srgbClr val="009CDA"/>
      </a:accent2>
      <a:accent3>
        <a:srgbClr val="EF8214"/>
      </a:accent3>
      <a:accent4>
        <a:srgbClr val="508200"/>
      </a:accent4>
      <a:accent5>
        <a:srgbClr val="82CBD0"/>
      </a:accent5>
      <a:accent6>
        <a:srgbClr val="EEC216"/>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a:latin typeface="Arial" panose="020B0604020202020204" pitchFamily="34" charset="0"/>
            <a:cs typeface="Arial" panose="020B0604020202020204" pitchFamily="34" charset="0"/>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600" dirty="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xmlns="" name="Presentation V2" id="{987C3FFD-F571-43DE-81ED-6EF0CF5F5C1B}" vid="{096715A2-1608-4F18-9125-CA943ACC544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Planning Document" ma:contentTypeID="0x010100EE22065DCBE0664FAE43DCE44D6B874F050021C1B3DF0AB41B4FA0E4D3F447279709" ma:contentTypeVersion="5" ma:contentTypeDescription="" ma:contentTypeScope="" ma:versionID="ed63ff3c5fa86121309b4acf608e556b">
  <xsd:schema xmlns:xsd="http://www.w3.org/2001/XMLSchema" xmlns:xs="http://www.w3.org/2001/XMLSchema" xmlns:p="http://schemas.microsoft.com/office/2006/metadata/properties" xmlns:ns2="da8924b6-fe38-4bb5-8347-f2e4b30119c7" xmlns:ns3="4224cc3e-d514-46aa-8b81-0a0493ef2a25" targetNamespace="http://schemas.microsoft.com/office/2006/metadata/properties" ma:root="true" ma:fieldsID="207d5be58e5cb2df7e127a0f0227d055" ns2:_="" ns3:_="">
    <xsd:import namespace="da8924b6-fe38-4bb5-8347-f2e4b30119c7"/>
    <xsd:import namespace="4224cc3e-d514-46aa-8b81-0a0493ef2a2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8924b6-fe38-4bb5-8347-f2e4b30119c7"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224cc3e-d514-46aa-8b81-0a0493ef2a25"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A1055AB-AD56-4238-944E-8516F2D113AA}">
  <ds:schemaRefs>
    <ds:schemaRef ds:uri="http://schemas.microsoft.com/office/2006/documentManagement/types"/>
    <ds:schemaRef ds:uri="da8924b6-fe38-4bb5-8347-f2e4b30119c7"/>
    <ds:schemaRef ds:uri="http://schemas.microsoft.com/office/infopath/2007/PartnerControls"/>
    <ds:schemaRef ds:uri="4224cc3e-d514-46aa-8b81-0a0493ef2a25"/>
    <ds:schemaRef ds:uri="http://schemas.openxmlformats.org/package/2006/metadata/core-properties"/>
    <ds:schemaRef ds:uri="http://www.w3.org/XML/1998/namespace"/>
    <ds:schemaRef ds:uri="http://purl.org/dc/terms/"/>
    <ds:schemaRef ds:uri="http://purl.org/dc/elements/1.1/"/>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FEF1415F-81BB-47AD-8CDD-8DB54266CCDB}">
  <ds:schemaRefs>
    <ds:schemaRef ds:uri="http://schemas.microsoft.com/sharepoint/v3/contenttype/forms"/>
  </ds:schemaRefs>
</ds:datastoreItem>
</file>

<file path=customXml/itemProps3.xml><?xml version="1.0" encoding="utf-8"?>
<ds:datastoreItem xmlns:ds="http://schemas.openxmlformats.org/officeDocument/2006/customXml" ds:itemID="{23E43623-29AF-4177-89C5-C20DBA80A0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a8924b6-fe38-4bb5-8347-f2e4b30119c7"/>
    <ds:schemaRef ds:uri="4224cc3e-d514-46aa-8b81-0a0493ef2a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7680</TotalTime>
  <Words>3323</Words>
  <Application>Microsoft Office PowerPoint</Application>
  <PresentationFormat>A4 Paper (210x297 mm)</PresentationFormat>
  <Paragraphs>327</Paragraphs>
  <Slides>35</Slides>
  <Notes>14</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MarketReachMaster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RMG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Kathryn McNamara</dc:creator>
  <cp:lastModifiedBy>Mike Griffin</cp:lastModifiedBy>
  <cp:revision>328</cp:revision>
  <cp:lastPrinted>2018-01-22T09:12:34Z</cp:lastPrinted>
  <dcterms:created xsi:type="dcterms:W3CDTF">2015-07-13T09:51:09Z</dcterms:created>
  <dcterms:modified xsi:type="dcterms:W3CDTF">2018-02-19T14:13:17Z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0x010100EE22065DCBE0664FAE43DCE44D6B874F050021C1B3DF0AB41B4FA0E4D3F447279709</vt:lpwstr>
  </property>
</Properties>
</file>