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7" r:id="rId2"/>
    <p:sldId id="296" r:id="rId3"/>
    <p:sldId id="299" r:id="rId4"/>
    <p:sldId id="298" r:id="rId5"/>
    <p:sldId id="302" r:id="rId6"/>
    <p:sldId id="307" r:id="rId7"/>
    <p:sldId id="305" r:id="rId8"/>
    <p:sldId id="308" r:id="rId9"/>
    <p:sldId id="297" r:id="rId10"/>
    <p:sldId id="31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3" userDrawn="1">
          <p15:clr>
            <a:srgbClr val="A4A3A4"/>
          </p15:clr>
        </p15:guide>
        <p15:guide id="3" orient="horz" pos="178">
          <p15:clr>
            <a:srgbClr val="A4A3A4"/>
          </p15:clr>
        </p15:guide>
        <p15:guide id="4" orient="horz" pos="911" userDrawn="1">
          <p15:clr>
            <a:srgbClr val="A4A3A4"/>
          </p15:clr>
        </p15:guide>
        <p15:guide id="5" orient="horz" pos="815" userDrawn="1">
          <p15:clr>
            <a:srgbClr val="A4A3A4"/>
          </p15:clr>
        </p15:guide>
        <p15:guide id="6" orient="horz" pos="4156" userDrawn="1">
          <p15:clr>
            <a:srgbClr val="A4A3A4"/>
          </p15:clr>
        </p15:guide>
        <p15:guide id="7" orient="horz" pos="3600" userDrawn="1">
          <p15:clr>
            <a:srgbClr val="A4A3A4"/>
          </p15:clr>
        </p15:guide>
        <p15:guide id="8" orient="horz" pos="3649">
          <p15:clr>
            <a:srgbClr val="A4A3A4"/>
          </p15:clr>
        </p15:guide>
        <p15:guide id="12" pos="3243"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Haskins"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C6C8"/>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2" autoAdjust="0"/>
    <p:restoredTop sz="94671" autoAdjust="0"/>
  </p:normalViewPr>
  <p:slideViewPr>
    <p:cSldViewPr snapToGrid="0" showGuides="1">
      <p:cViewPr>
        <p:scale>
          <a:sx n="70" d="100"/>
          <a:sy n="70" d="100"/>
        </p:scale>
        <p:origin x="-1554" y="-72"/>
      </p:cViewPr>
      <p:guideLst>
        <p:guide orient="horz" pos="2183"/>
        <p:guide orient="horz" pos="178"/>
        <p:guide orient="horz" pos="911"/>
        <p:guide orient="horz" pos="815"/>
        <p:guide orient="horz" pos="4156"/>
        <p:guide orient="horz" pos="3600"/>
        <p:guide orient="horz" pos="3649"/>
        <p:guide pos="32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2" d="100"/>
        <a:sy n="52" d="100"/>
      </p:scale>
      <p:origin x="0" y="0"/>
    </p:cViewPr>
  </p:sorterViewPr>
  <p:notesViewPr>
    <p:cSldViewPr snapToGrid="0" showGuides="1">
      <p:cViewPr varScale="1">
        <p:scale>
          <a:sx n="55" d="100"/>
          <a:sy n="55" d="100"/>
        </p:scale>
        <p:origin x="-2880" y="-90"/>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970939" y="0"/>
            <a:ext cx="3037840" cy="466435"/>
          </a:xfrm>
          <a:prstGeom prst="rect">
            <a:avLst/>
          </a:prstGeom>
        </p:spPr>
        <p:txBody>
          <a:bodyPr vert="horz" lIns="91440" tIns="45720" rIns="91440" bIns="45720" rtlCol="0"/>
          <a:lstStyle>
            <a:lvl1pPr algn="r">
              <a:defRPr sz="1200"/>
            </a:lvl1pPr>
          </a:lstStyle>
          <a:p>
            <a:fld id="{514C30E0-A67B-45A2-A9C8-8D694DFE099F}" type="datetimeFigureOut">
              <a:rPr lang="en-GB" smtClean="0"/>
              <a:t>25/06/2018</a:t>
            </a:fld>
            <a:endParaRPr lang="en-GB" dirty="0"/>
          </a:p>
        </p:txBody>
      </p:sp>
      <p:sp>
        <p:nvSpPr>
          <p:cNvPr id="4" name="Footer Placeholder 3"/>
          <p:cNvSpPr>
            <a:spLocks noGrp="1"/>
          </p:cNvSpPr>
          <p:nvPr>
            <p:ph type="ftr" sz="quarter" idx="2"/>
          </p:nvPr>
        </p:nvSpPr>
        <p:spPr>
          <a:xfrm>
            <a:off x="0" y="8829967"/>
            <a:ext cx="3037840" cy="466434"/>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939" y="8829967"/>
            <a:ext cx="3037840" cy="466434"/>
          </a:xfrm>
          <a:prstGeom prst="rect">
            <a:avLst/>
          </a:prstGeom>
        </p:spPr>
        <p:txBody>
          <a:bodyPr vert="horz" lIns="91440" tIns="45720" rIns="91440" bIns="45720" rtlCol="0" anchor="b"/>
          <a:lstStyle>
            <a:lvl1pPr algn="r">
              <a:defRPr sz="1200"/>
            </a:lvl1pPr>
          </a:lstStyle>
          <a:p>
            <a:fld id="{735BD18D-9E9A-4A11-AE7C-595964A9BB8D}" type="slidenum">
              <a:rPr lang="en-GB" smtClean="0"/>
              <a:t>‹#›</a:t>
            </a:fld>
            <a:endParaRPr lang="en-GB" dirty="0"/>
          </a:p>
        </p:txBody>
      </p:sp>
    </p:spTree>
    <p:extLst>
      <p:ext uri="{BB962C8B-B14F-4D97-AF65-F5344CB8AC3E}">
        <p14:creationId xmlns:p14="http://schemas.microsoft.com/office/powerpoint/2010/main" val="148434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en-GB" dirty="0"/>
          </a:p>
        </p:txBody>
      </p:sp>
      <p:sp>
        <p:nvSpPr>
          <p:cNvPr id="3" name="Date Placehold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atin typeface="Calibri" panose="020F0502020204030204" pitchFamily="34" charset="0"/>
              </a:defRPr>
            </a:lvl1pPr>
          </a:lstStyle>
          <a:p>
            <a:fld id="{6C07F4E0-1604-49A8-8AFD-492A88FAAC25}" type="datetimeFigureOut">
              <a:rPr lang="en-GB" smtClean="0"/>
              <a:pPr/>
              <a:t>25/06/2018</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en-GB"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EE4C5386-DB2A-45A4-86A4-E806641C31E4}" type="slidenum">
              <a:rPr lang="en-GB" smtClean="0"/>
              <a:pPr/>
              <a:t>‹#›</a:t>
            </a:fld>
            <a:endParaRPr lang="en-GB" dirty="0"/>
          </a:p>
        </p:txBody>
      </p:sp>
    </p:spTree>
    <p:extLst>
      <p:ext uri="{BB962C8B-B14F-4D97-AF65-F5344CB8AC3E}">
        <p14:creationId xmlns:p14="http://schemas.microsoft.com/office/powerpoint/2010/main" val="335819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4C5386-DB2A-45A4-86A4-E806641C31E4}" type="slidenum">
              <a:rPr lang="en-GB" smtClean="0"/>
              <a:pPr/>
              <a:t>4</a:t>
            </a:fld>
            <a:endParaRPr lang="en-GB" dirty="0"/>
          </a:p>
        </p:txBody>
      </p:sp>
    </p:spTree>
    <p:extLst>
      <p:ext uri="{BB962C8B-B14F-4D97-AF65-F5344CB8AC3E}">
        <p14:creationId xmlns:p14="http://schemas.microsoft.com/office/powerpoint/2010/main" val="1553594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17513" y="282574"/>
            <a:ext cx="8307387" cy="990000"/>
          </a:xfrm>
        </p:spPr>
        <p:txBody>
          <a:bodyPr/>
          <a:lstStyle>
            <a:lvl1pPr algn="l">
              <a:defRPr b="0">
                <a:solidFill>
                  <a:schemeClr val="tx2"/>
                </a:solidFill>
                <a:latin typeface="+mj-lt"/>
              </a:defRPr>
            </a:lvl1pPr>
          </a:lstStyle>
          <a:p>
            <a:r>
              <a:rPr lang="en-GB" dirty="0"/>
              <a:t>Click to edit </a:t>
            </a:r>
            <a:br>
              <a:rPr lang="en-GB" dirty="0"/>
            </a:br>
            <a:r>
              <a:rPr lang="en-GB" dirty="0"/>
              <a:t>Master title style</a:t>
            </a:r>
          </a:p>
        </p:txBody>
      </p:sp>
      <p:sp>
        <p:nvSpPr>
          <p:cNvPr id="3" name="Subtitle 2"/>
          <p:cNvSpPr>
            <a:spLocks noGrp="1"/>
          </p:cNvSpPr>
          <p:nvPr userDrawn="1">
            <p:ph type="subTitle" idx="1"/>
          </p:nvPr>
        </p:nvSpPr>
        <p:spPr>
          <a:xfrm>
            <a:off x="417514" y="1444624"/>
            <a:ext cx="6567180" cy="1980000"/>
          </a:xfrm>
        </p:spPr>
        <p:txBody>
          <a:bodyPr>
            <a:noAutofit/>
          </a:bodyPr>
          <a:lstStyle>
            <a:lvl1pPr marL="0" indent="0" algn="l">
              <a:spcBef>
                <a:spcPts val="0"/>
              </a:spcBef>
              <a:buNone/>
              <a:defRPr>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grpSp>
        <p:nvGrpSpPr>
          <p:cNvPr id="4" name="Group 3"/>
          <p:cNvGrpSpPr/>
          <p:nvPr userDrawn="1"/>
        </p:nvGrpSpPr>
        <p:grpSpPr>
          <a:xfrm>
            <a:off x="3768928" y="4863432"/>
            <a:ext cx="1573953" cy="1080727"/>
            <a:chOff x="3768928" y="4863432"/>
            <a:chExt cx="1573953" cy="1080727"/>
          </a:xfrm>
        </p:grpSpPr>
        <p:pic>
          <p:nvPicPr>
            <p:cNvPr id="24" name="Picture 12" descr="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
        <p:nvSpPr>
          <p:cNvPr id="7" name="TextBox 6" descr="CONFIDENTIAL_TAG_0xFFEE"/>
          <p:cNvSpPr txBox="1"/>
          <p:nvPr userDrawn="1"/>
        </p:nvSpPr>
        <p:spPr>
          <a:xfrm>
            <a:off x="398463" y="6340442"/>
            <a:ext cx="3189841" cy="276999"/>
          </a:xfrm>
          <a:prstGeom prst="rect">
            <a:avLst/>
          </a:prstGeom>
        </p:spPr>
        <p:txBody>
          <a:bodyPr vert="horz" lIns="0" tIns="0" rIns="0" bIns="0" rtlCol="0" anchor="t" anchorCtr="0">
            <a:normAutofit/>
          </a:bodyPr>
          <a:lstStyle/>
          <a:p>
            <a:pPr algn="l"/>
            <a:r>
              <a:rPr lang="en-GB" sz="1200" b="0" i="0" u="none" dirty="0" smtClean="0">
                <a:solidFill>
                  <a:schemeClr val="bg1">
                    <a:lumMod val="50000"/>
                  </a:schemeClr>
                </a:solidFill>
                <a:latin typeface="Calibri" panose="020F0502020204030204" pitchFamily="34" charset="0"/>
              </a:rPr>
              <a:t>CONFIDENTIAL</a:t>
            </a: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smtClean="0"/>
              <a:t> </a:t>
            </a:r>
            <a:endParaRPr lang="en-GB" dirty="0"/>
          </a:p>
        </p:txBody>
      </p:sp>
      <p:sp>
        <p:nvSpPr>
          <p:cNvPr id="4" name="Slide Number Placeholder 3"/>
          <p:cNvSpPr>
            <a:spLocks noGrp="1"/>
          </p:cNvSpPr>
          <p:nvPr>
            <p:ph type="sldNum" sz="quarter" idx="12"/>
          </p:nvPr>
        </p:nvSpPr>
        <p:spPr/>
        <p:txBody>
          <a:bodyPr/>
          <a:lstStyle/>
          <a:p>
            <a:fld id="{F8DEEF1C-85D8-4622-96D6-431C752B733C}" type="slidenum">
              <a:rPr lang="en-GB" smtClean="0"/>
              <a:pPr/>
              <a:t>‹#›</a:t>
            </a:fld>
            <a:endParaRPr lang="en-GB" dirty="0"/>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5"/>
            <a:ext cx="8331200" cy="984365"/>
          </a:xfrm>
        </p:spPr>
        <p:txBody>
          <a:bodyPr/>
          <a:lstStyle>
            <a:lvl1pPr algn="l">
              <a:defRPr b="0">
                <a:solidFill>
                  <a:schemeClr val="tx2"/>
                </a:solidFill>
              </a:defRPr>
            </a:lvl1pPr>
          </a:lstStyle>
          <a:p>
            <a:r>
              <a:rPr lang="en-GB" dirty="0"/>
              <a:t>Click to edit </a:t>
            </a:r>
            <a:br>
              <a:rPr lang="en-GB" dirty="0"/>
            </a:br>
            <a:r>
              <a:rPr lang="en-GB"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b="1">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sp>
        <p:nvSpPr>
          <p:cNvPr id="24" name="Rectangle 5"/>
          <p:cNvSpPr>
            <a:spLocks noChangeArrowheads="1"/>
          </p:cNvSpPr>
          <p:nvPr userDrawn="1"/>
        </p:nvSpPr>
        <p:spPr bwMode="auto">
          <a:xfrm>
            <a:off x="434975" y="5702300"/>
            <a:ext cx="8328025" cy="913561"/>
          </a:xfrm>
          <a:prstGeom prst="rect">
            <a:avLst/>
          </a:prstGeom>
          <a:noFill/>
          <a:ln w="9525">
            <a:noFill/>
            <a:miter lim="800000"/>
            <a:headEnd/>
            <a:tailEnd/>
          </a:ln>
          <a:effectLst/>
        </p:spPr>
        <p:txBody>
          <a:bodyPr lIns="0" tIns="0" rIns="0" bIns="0" anchor="b" anchorCtr="0">
            <a:noAutofit/>
          </a:bodyPr>
          <a:lstStyle/>
          <a:p>
            <a:pPr algn="ctr">
              <a:lnSpc>
                <a:spcPct val="100000"/>
              </a:lnSpc>
              <a:spcBef>
                <a:spcPct val="0"/>
              </a:spcBef>
              <a:spcAft>
                <a:spcPct val="0"/>
              </a:spcAft>
              <a:buClrTx/>
            </a:pPr>
            <a:r>
              <a:rPr lang="en-GB" sz="800" dirty="0">
                <a:solidFill>
                  <a:schemeClr val="tx1"/>
                </a:solidFill>
                <a:latin typeface="Calibri" panose="020F0502020204030204" pitchFamily="34" charset="0"/>
                <a:cs typeface="Arial" pitchFamily="34" charset="0"/>
              </a:rPr>
              <a:t>Royal Mail, the cruciform and the colour red are registered trade marks of Royal Mail Group Ltd. All rights reserved.</a:t>
            </a:r>
          </a:p>
        </p:txBody>
      </p:sp>
      <p:grpSp>
        <p:nvGrpSpPr>
          <p:cNvPr id="8" name="Group 7"/>
          <p:cNvGrpSpPr/>
          <p:nvPr userDrawn="1"/>
        </p:nvGrpSpPr>
        <p:grpSpPr>
          <a:xfrm>
            <a:off x="3768928" y="4863432"/>
            <a:ext cx="1573953" cy="1080727"/>
            <a:chOff x="3768928" y="4863432"/>
            <a:chExt cx="1573953" cy="1080727"/>
          </a:xfrm>
        </p:grpSpPr>
        <p:pic>
          <p:nvPicPr>
            <p:cNvPr id="9" name="Picture 12" descr="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s or agenda">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988652"/>
          </a:xfrm>
        </p:spPr>
        <p:txBody>
          <a:bodyPr/>
          <a:lstStyle>
            <a:lvl1pPr>
              <a:defRPr b="0">
                <a:solidFill>
                  <a:schemeClr val="tx2"/>
                </a:solidFill>
                <a:latin typeface="+mj-lt"/>
              </a:defRPr>
            </a:lvl1pPr>
          </a:lstStyle>
          <a:p>
            <a:r>
              <a:rPr lang="en-GB" dirty="0"/>
              <a:t>Click to edit Master title style</a:t>
            </a:r>
          </a:p>
        </p:txBody>
      </p:sp>
      <p:sp>
        <p:nvSpPr>
          <p:cNvPr id="3" name="Content Placeholder 2"/>
          <p:cNvSpPr>
            <a:spLocks noGrp="1"/>
          </p:cNvSpPr>
          <p:nvPr>
            <p:ph idx="1"/>
          </p:nvPr>
        </p:nvSpPr>
        <p:spPr>
          <a:xfrm>
            <a:off x="417513" y="1441585"/>
            <a:ext cx="8307387" cy="4260715"/>
          </a:xfrm>
        </p:spPr>
        <p:txBody>
          <a:bodyPr/>
          <a:lstStyle>
            <a:lvl1pPr marL="358775" indent="-358775">
              <a:buClr>
                <a:schemeClr val="tx1"/>
              </a:buClr>
              <a:buFont typeface="+mj-lt"/>
              <a:buAutoNum type="arabicPeriod"/>
              <a:defRPr b="1">
                <a:solidFill>
                  <a:schemeClr val="tx1"/>
                </a:solidFill>
                <a:latin typeface="+mn-lt"/>
              </a:defRPr>
            </a:lvl1pPr>
            <a:lvl2pPr marL="631825" indent="0">
              <a:buClr>
                <a:schemeClr val="tx1"/>
              </a:buClr>
              <a:defRPr>
                <a:solidFill>
                  <a:schemeClr val="tx1"/>
                </a:solidFill>
                <a:latin typeface="+mn-lt"/>
              </a:defRPr>
            </a:lvl2pPr>
            <a:lvl3pPr>
              <a:buClr>
                <a:schemeClr val="tx1"/>
              </a:buClr>
              <a:defRPr>
                <a:solidFill>
                  <a:schemeClr val="tx1"/>
                </a:solidFill>
                <a:latin typeface="+mn-lt"/>
              </a:defRPr>
            </a:lvl3pPr>
            <a:lvl4pPr>
              <a:buClr>
                <a:schemeClr val="tx1"/>
              </a:buClr>
              <a:defRPr>
                <a:solidFill>
                  <a:schemeClr val="tx1"/>
                </a:solidFill>
                <a:latin typeface="+mn-lt"/>
              </a:defRPr>
            </a:lvl4pPr>
            <a:lvl5pPr>
              <a:buClr>
                <a:schemeClr val="tx1"/>
              </a:buClr>
              <a:defRPr>
                <a:solidFill>
                  <a:schemeClr val="tx1"/>
                </a:solidFill>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11"/>
          </p:nvPr>
        </p:nvSpPr>
        <p:spPr/>
        <p:txBody>
          <a:bodyPr/>
          <a:lstStyle/>
          <a:p>
            <a:r>
              <a:rPr lang="en-GB" dirty="0" smtClean="0"/>
              <a:t> </a:t>
            </a:r>
            <a:endParaRPr lang="en-GB" dirty="0"/>
          </a:p>
        </p:txBody>
      </p:sp>
      <p:sp>
        <p:nvSpPr>
          <p:cNvPr id="6" name="Slide Number Placeholder 5"/>
          <p:cNvSpPr>
            <a:spLocks noGrp="1"/>
          </p:cNvSpPr>
          <p:nvPr>
            <p:ph type="sldNum" sz="quarter" idx="12"/>
          </p:nvPr>
        </p:nvSpPr>
        <p:spPr/>
        <p:txBody>
          <a:bodyPr/>
          <a:lstStyle/>
          <a:p>
            <a:fld id="{F8DEEF1C-85D8-4622-96D6-431C752B733C}" type="slidenum">
              <a:rPr lang="en-GB" smtClean="0"/>
              <a:pPr/>
              <a:t>‹#›</a:t>
            </a:fld>
            <a:endParaRPr lang="en-GB" dirty="0"/>
          </a:p>
        </p:txBody>
      </p:sp>
    </p:spTree>
    <p:extLst>
      <p:ext uri="{BB962C8B-B14F-4D97-AF65-F5344CB8AC3E}">
        <p14:creationId xmlns:p14="http://schemas.microsoft.com/office/powerpoint/2010/main" val="280459664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988652"/>
          </a:xfrm>
        </p:spPr>
        <p:txBody>
          <a:bodyPr/>
          <a:lstStyle>
            <a:lvl1pPr>
              <a:defRPr b="0">
                <a:latin typeface="+mj-lt"/>
              </a:defRPr>
            </a:lvl1pPr>
          </a:lstStyle>
          <a:p>
            <a:r>
              <a:rPr lang="en-GB" dirty="0"/>
              <a:t>Click to edit Master title style</a:t>
            </a:r>
          </a:p>
        </p:txBody>
      </p:sp>
      <p:sp>
        <p:nvSpPr>
          <p:cNvPr id="3" name="Content Placeholder 2"/>
          <p:cNvSpPr>
            <a:spLocks noGrp="1"/>
          </p:cNvSpPr>
          <p:nvPr>
            <p:ph idx="1"/>
          </p:nvPr>
        </p:nvSpPr>
        <p:spPr>
          <a:xfrm>
            <a:off x="417513" y="1441585"/>
            <a:ext cx="8307387" cy="426071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11"/>
          </p:nvPr>
        </p:nvSpPr>
        <p:spPr/>
        <p:txBody>
          <a:bodyPr/>
          <a:lstStyle/>
          <a:p>
            <a:r>
              <a:rPr lang="en-GB" dirty="0" smtClean="0"/>
              <a:t> </a:t>
            </a:r>
            <a:endParaRPr lang="en-GB" dirty="0"/>
          </a:p>
        </p:txBody>
      </p:sp>
      <p:sp>
        <p:nvSpPr>
          <p:cNvPr id="6" name="Slide Number Placeholder 5"/>
          <p:cNvSpPr>
            <a:spLocks noGrp="1"/>
          </p:cNvSpPr>
          <p:nvPr>
            <p:ph type="sldNum" sz="quarter" idx="12"/>
          </p:nvPr>
        </p:nvSpPr>
        <p:spPr/>
        <p:txBody>
          <a:bodyPr/>
          <a:lstStyle/>
          <a:p>
            <a:fld id="{F8DEEF1C-85D8-4622-96D6-431C752B733C}" type="slidenum">
              <a:rPr lang="en-GB" smtClean="0"/>
              <a:pPr/>
              <a:t>‹#›</a:t>
            </a:fld>
            <a:endParaRPr lang="en-GB" dirty="0"/>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High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988652"/>
          </a:xfrm>
        </p:spPr>
        <p:txBody>
          <a:bodyPr/>
          <a:lstStyle>
            <a:lvl1pPr>
              <a:defRPr b="0">
                <a:latin typeface="+mj-lt"/>
              </a:defRPr>
            </a:lvl1pPr>
          </a:lstStyle>
          <a:p>
            <a:r>
              <a:rPr lang="en-GB" dirty="0"/>
              <a:t>Click to edit Master title style</a:t>
            </a:r>
          </a:p>
        </p:txBody>
      </p:sp>
      <p:sp>
        <p:nvSpPr>
          <p:cNvPr id="3" name="Content Placeholder 2"/>
          <p:cNvSpPr>
            <a:spLocks noGrp="1"/>
          </p:cNvSpPr>
          <p:nvPr>
            <p:ph idx="1"/>
          </p:nvPr>
        </p:nvSpPr>
        <p:spPr>
          <a:xfrm>
            <a:off x="417513" y="1441585"/>
            <a:ext cx="8307387" cy="4260715"/>
          </a:xfrm>
        </p:spPr>
        <p:txBody>
          <a:bodyPr>
            <a:normAutofit/>
          </a:bodyPr>
          <a:lstStyle>
            <a:lvl1pPr marL="179388" indent="-179388">
              <a:defRPr sz="1600">
                <a:latin typeface="+mn-lt"/>
              </a:defRPr>
            </a:lvl1pPr>
            <a:lvl2pPr marL="358775" indent="0">
              <a:defRPr sz="1400">
                <a:latin typeface="+mn-lt"/>
              </a:defRPr>
            </a:lvl2pPr>
            <a:lvl3pPr marL="717550" indent="-179388">
              <a:defRPr sz="1200">
                <a:latin typeface="+mn-lt"/>
              </a:defRPr>
            </a:lvl3pPr>
            <a:lvl4pPr marL="1074738" indent="-179388">
              <a:defRPr sz="1100">
                <a:latin typeface="+mn-lt"/>
              </a:defRPr>
            </a:lvl4pPr>
            <a:lvl5pPr marL="1346200" indent="-179388">
              <a:defRPr sz="1100">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11"/>
          </p:nvPr>
        </p:nvSpPr>
        <p:spPr/>
        <p:txBody>
          <a:bodyPr/>
          <a:lstStyle/>
          <a:p>
            <a:r>
              <a:rPr lang="en-GB" dirty="0" smtClean="0"/>
              <a:t> </a:t>
            </a:r>
            <a:endParaRPr lang="en-GB" dirty="0"/>
          </a:p>
        </p:txBody>
      </p:sp>
      <p:sp>
        <p:nvSpPr>
          <p:cNvPr id="6" name="Slide Number Placeholder 5"/>
          <p:cNvSpPr>
            <a:spLocks noGrp="1"/>
          </p:cNvSpPr>
          <p:nvPr>
            <p:ph type="sldNum" sz="quarter" idx="12"/>
          </p:nvPr>
        </p:nvSpPr>
        <p:spPr/>
        <p:txBody>
          <a:bodyPr/>
          <a:lstStyle/>
          <a:p>
            <a:fld id="{F8DEEF1C-85D8-4622-96D6-431C752B733C}" type="slidenum">
              <a:rPr lang="en-GB" smtClean="0"/>
              <a:pPr/>
              <a:t>‹#›</a:t>
            </a:fld>
            <a:endParaRPr lang="en-GB" dirty="0"/>
          </a:p>
        </p:txBody>
      </p:sp>
    </p:spTree>
    <p:extLst>
      <p:ext uri="{BB962C8B-B14F-4D97-AF65-F5344CB8AC3E}">
        <p14:creationId xmlns:p14="http://schemas.microsoft.com/office/powerpoint/2010/main" val="3101865120"/>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17513" y="282575"/>
            <a:ext cx="8307387" cy="984365"/>
          </a:xfrm>
        </p:spPr>
        <p:txBody>
          <a:bodyPr/>
          <a:lstStyle>
            <a:lvl1pPr algn="l">
              <a:defRPr b="0">
                <a:solidFill>
                  <a:schemeClr val="tx2"/>
                </a:solidFill>
              </a:defRPr>
            </a:lvl1pPr>
          </a:lstStyle>
          <a:p>
            <a:r>
              <a:rPr lang="en-GB" dirty="0"/>
              <a:t>Click to edit </a:t>
            </a:r>
            <a:br>
              <a:rPr lang="en-GB" dirty="0"/>
            </a:br>
            <a:r>
              <a:rPr lang="en-GB" dirty="0"/>
              <a:t>Master title style</a:t>
            </a:r>
          </a:p>
        </p:txBody>
      </p:sp>
      <p:sp>
        <p:nvSpPr>
          <p:cNvPr id="8" name="Subtitle 2"/>
          <p:cNvSpPr>
            <a:spLocks noGrp="1"/>
          </p:cNvSpPr>
          <p:nvPr>
            <p:ph type="subTitle" idx="1"/>
          </p:nvPr>
        </p:nvSpPr>
        <p:spPr>
          <a:xfrm>
            <a:off x="417514" y="1444625"/>
            <a:ext cx="6567180" cy="1375693"/>
          </a:xfrm>
        </p:spPr>
        <p:txBody>
          <a:bodyPr/>
          <a:lstStyle>
            <a:lvl1pPr marL="0" indent="0" algn="l">
              <a:buNone/>
              <a:defRPr b="1">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grpSp>
        <p:nvGrpSpPr>
          <p:cNvPr id="12" name="Group 11"/>
          <p:cNvGrpSpPr/>
          <p:nvPr userDrawn="1"/>
        </p:nvGrpSpPr>
        <p:grpSpPr>
          <a:xfrm>
            <a:off x="3768928" y="4863432"/>
            <a:ext cx="1573953" cy="1080727"/>
            <a:chOff x="3768928" y="4863432"/>
            <a:chExt cx="1573953" cy="1080727"/>
          </a:xfrm>
        </p:grpSpPr>
        <p:pic>
          <p:nvPicPr>
            <p:cNvPr id="13" name="Picture 12" descr="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
        <p:nvSpPr>
          <p:cNvPr id="9" name="Footer Placeholder 4"/>
          <p:cNvSpPr>
            <a:spLocks noGrp="1"/>
          </p:cNvSpPr>
          <p:nvPr>
            <p:ph type="ftr" sz="quarter" idx="3"/>
          </p:nvPr>
        </p:nvSpPr>
        <p:spPr>
          <a:xfrm>
            <a:off x="2592000" y="6439375"/>
            <a:ext cx="3960000" cy="225830"/>
          </a:xfrm>
          <a:prstGeom prst="rect">
            <a:avLst/>
          </a:prstGeom>
        </p:spPr>
        <p:txBody>
          <a:bodyPr vert="horz" lIns="0" tIns="0" rIns="0" bIns="0" rtlCol="0" anchor="t" anchorCtr="0">
            <a:noAutofit/>
          </a:bodyPr>
          <a:lstStyle>
            <a:lvl1pPr algn="ctr">
              <a:defRPr sz="1100">
                <a:solidFill>
                  <a:schemeClr val="bg1">
                    <a:lumMod val="50000"/>
                  </a:schemeClr>
                </a:solidFill>
                <a:latin typeface="Calibri" panose="020F0502020204030204" pitchFamily="34" charset="0"/>
              </a:defRPr>
            </a:lvl1pPr>
          </a:lstStyle>
          <a:p>
            <a:r>
              <a:rPr lang="en-GB" dirty="0" smtClean="0"/>
              <a:t> </a:t>
            </a:r>
            <a:endParaRPr lang="en-GB" dirty="0"/>
          </a:p>
        </p:txBody>
      </p:sp>
      <p:sp>
        <p:nvSpPr>
          <p:cNvPr id="10" name="Slide Number Placeholder 5"/>
          <p:cNvSpPr>
            <a:spLocks noGrp="1"/>
          </p:cNvSpPr>
          <p:nvPr>
            <p:ph type="sldNum" sz="quarter" idx="4"/>
          </p:nvPr>
        </p:nvSpPr>
        <p:spPr>
          <a:xfrm>
            <a:off x="417513" y="6439375"/>
            <a:ext cx="935335" cy="241002"/>
          </a:xfrm>
          <a:prstGeom prst="rect">
            <a:avLst/>
          </a:prstGeom>
        </p:spPr>
        <p:txBody>
          <a:bodyPr vert="horz" lIns="0" tIns="0" rIns="0" bIns="0" rtlCol="0" anchor="t" anchorCtr="0">
            <a:noAutofit/>
          </a:bodyPr>
          <a:lstStyle>
            <a:lvl1pPr algn="l">
              <a:defRPr sz="1100">
                <a:solidFill>
                  <a:schemeClr val="bg1">
                    <a:lumMod val="50000"/>
                  </a:schemeClr>
                </a:solidFill>
                <a:latin typeface="Calibri" panose="020F0502020204030204" pitchFamily="34" charset="0"/>
              </a:defRPr>
            </a:lvl1pPr>
          </a:lstStyle>
          <a:p>
            <a:fld id="{F8DEEF1C-85D8-4622-96D6-431C752B733C}" type="slidenum">
              <a:rPr lang="en-GB" smtClean="0"/>
              <a:pPr/>
              <a:t>‹#›</a:t>
            </a:fld>
            <a:endParaRPr lang="en-GB" dirty="0"/>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GB" dirty="0"/>
              <a:t>Click to edit Master title style</a:t>
            </a:r>
          </a:p>
        </p:txBody>
      </p:sp>
      <p:sp>
        <p:nvSpPr>
          <p:cNvPr id="6" name="Footer Placeholder 5"/>
          <p:cNvSpPr>
            <a:spLocks noGrp="1"/>
          </p:cNvSpPr>
          <p:nvPr>
            <p:ph type="ftr" sz="quarter" idx="11"/>
          </p:nvPr>
        </p:nvSpPr>
        <p:spPr/>
        <p:txBody>
          <a:bodyPr/>
          <a:lstStyle/>
          <a:p>
            <a:r>
              <a:rPr lang="en-GB" dirty="0" smtClean="0"/>
              <a:t> </a:t>
            </a:r>
            <a:endParaRPr lang="en-GB" dirty="0"/>
          </a:p>
        </p:txBody>
      </p:sp>
      <p:sp>
        <p:nvSpPr>
          <p:cNvPr id="7" name="Slide Number Placeholder 6"/>
          <p:cNvSpPr>
            <a:spLocks noGrp="1"/>
          </p:cNvSpPr>
          <p:nvPr>
            <p:ph type="sldNum" sz="quarter" idx="12"/>
          </p:nvPr>
        </p:nvSpPr>
        <p:spPr/>
        <p:txBody>
          <a:bodyPr/>
          <a:lstStyle/>
          <a:p>
            <a:fld id="{F8DEEF1C-85D8-4622-96D6-431C752B733C}" type="slidenum">
              <a:rPr lang="en-GB" smtClean="0"/>
              <a:pPr/>
              <a:t>‹#›</a:t>
            </a:fld>
            <a:endParaRPr lang="en-GB" dirty="0"/>
          </a:p>
        </p:txBody>
      </p:sp>
      <p:sp>
        <p:nvSpPr>
          <p:cNvPr id="8" name="Content Placeholder 2"/>
          <p:cNvSpPr>
            <a:spLocks noGrp="1"/>
          </p:cNvSpPr>
          <p:nvPr>
            <p:ph idx="1"/>
          </p:nvPr>
        </p:nvSpPr>
        <p:spPr>
          <a:xfrm>
            <a:off x="417513" y="1441585"/>
            <a:ext cx="4047609" cy="426071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3"/>
          </p:nvPr>
        </p:nvSpPr>
        <p:spPr>
          <a:xfrm>
            <a:off x="4657725" y="1441585"/>
            <a:ext cx="4067175" cy="426071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cSld>
  <p:clrMapOvr>
    <a:masterClrMapping/>
  </p:clrMapOvr>
  <p:hf hdr="0"/>
  <p:extLst mod="1">
    <p:ext uri="{DCECCB84-F9BA-43D5-87BE-67443E8EF086}">
      <p15:sldGuideLst xmlns:p15="http://schemas.microsoft.com/office/powerpoint/2012/main" xmlns=""/>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High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GB" dirty="0"/>
              <a:t>Click to edit Master title style</a:t>
            </a:r>
          </a:p>
        </p:txBody>
      </p:sp>
      <p:sp>
        <p:nvSpPr>
          <p:cNvPr id="6" name="Footer Placeholder 5"/>
          <p:cNvSpPr>
            <a:spLocks noGrp="1"/>
          </p:cNvSpPr>
          <p:nvPr>
            <p:ph type="ftr" sz="quarter" idx="11"/>
          </p:nvPr>
        </p:nvSpPr>
        <p:spPr/>
        <p:txBody>
          <a:bodyPr/>
          <a:lstStyle/>
          <a:p>
            <a:r>
              <a:rPr lang="en-GB" dirty="0" smtClean="0"/>
              <a:t> </a:t>
            </a:r>
            <a:endParaRPr lang="en-GB" dirty="0"/>
          </a:p>
        </p:txBody>
      </p:sp>
      <p:sp>
        <p:nvSpPr>
          <p:cNvPr id="7" name="Slide Number Placeholder 6"/>
          <p:cNvSpPr>
            <a:spLocks noGrp="1"/>
          </p:cNvSpPr>
          <p:nvPr>
            <p:ph type="sldNum" sz="quarter" idx="12"/>
          </p:nvPr>
        </p:nvSpPr>
        <p:spPr/>
        <p:txBody>
          <a:bodyPr/>
          <a:lstStyle/>
          <a:p>
            <a:fld id="{F8DEEF1C-85D8-4622-96D6-431C752B733C}" type="slidenum">
              <a:rPr lang="en-GB" smtClean="0"/>
              <a:pPr/>
              <a:t>‹#›</a:t>
            </a:fld>
            <a:endParaRPr lang="en-GB" dirty="0"/>
          </a:p>
        </p:txBody>
      </p:sp>
      <p:sp>
        <p:nvSpPr>
          <p:cNvPr id="8" name="Content Placeholder 2"/>
          <p:cNvSpPr>
            <a:spLocks noGrp="1"/>
          </p:cNvSpPr>
          <p:nvPr>
            <p:ph idx="1"/>
          </p:nvPr>
        </p:nvSpPr>
        <p:spPr>
          <a:xfrm>
            <a:off x="417513" y="1441585"/>
            <a:ext cx="4047609" cy="4260715"/>
          </a:xfrm>
        </p:spPr>
        <p:txBody>
          <a:bodyPr>
            <a:normAutofit/>
          </a:bodyPr>
          <a:lstStyle>
            <a:lvl1pPr marL="180975" indent="-180975">
              <a:defRPr sz="1600">
                <a:latin typeface="+mn-lt"/>
              </a:defRPr>
            </a:lvl1pPr>
            <a:lvl2pPr marL="358775" indent="0">
              <a:defRPr sz="1400">
                <a:latin typeface="+mn-lt"/>
              </a:defRPr>
            </a:lvl2pPr>
            <a:lvl3pPr marL="715963" indent="-176213">
              <a:defRPr sz="1200">
                <a:latin typeface="+mn-lt"/>
              </a:defRPr>
            </a:lvl3pPr>
            <a:lvl4pPr marL="984250" indent="-176213">
              <a:defRPr sz="1100">
                <a:latin typeface="+mn-lt"/>
              </a:defRPr>
            </a:lvl4pPr>
            <a:lvl5pPr marL="1255713" indent="-180975">
              <a:defRPr sz="1100">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3"/>
          </p:nvPr>
        </p:nvSpPr>
        <p:spPr>
          <a:xfrm>
            <a:off x="4657725" y="1441585"/>
            <a:ext cx="4067175" cy="4260715"/>
          </a:xfrm>
        </p:spPr>
        <p:txBody>
          <a:bodyPr>
            <a:normAutofit/>
          </a:bodyPr>
          <a:lstStyle>
            <a:lvl1pPr marL="180975" indent="-180975">
              <a:defRPr sz="1600">
                <a:latin typeface="+mn-lt"/>
              </a:defRPr>
            </a:lvl1pPr>
            <a:lvl2pPr marL="358775" indent="0">
              <a:defRPr sz="1400">
                <a:latin typeface="+mn-lt"/>
              </a:defRPr>
            </a:lvl2pPr>
            <a:lvl3pPr marL="715963" indent="-176213">
              <a:defRPr sz="1200">
                <a:latin typeface="+mn-lt"/>
              </a:defRPr>
            </a:lvl3pPr>
            <a:lvl4pPr marL="984250" indent="-176213">
              <a:defRPr sz="1100">
                <a:latin typeface="+mn-lt"/>
              </a:defRPr>
            </a:lvl4pPr>
            <a:lvl5pPr marL="1255713" indent="-180975">
              <a:defRPr sz="1100">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2677993111"/>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dirty="0"/>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5" name="Text Placeholder 4"/>
          <p:cNvSpPr>
            <a:spLocks noGrp="1"/>
          </p:cNvSpPr>
          <p:nvPr>
            <p:ph type="body" sz="quarter" idx="3"/>
          </p:nvPr>
        </p:nvSpPr>
        <p:spPr>
          <a:xfrm>
            <a:off x="4667665" y="1444625"/>
            <a:ext cx="4069173" cy="730250"/>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8" name="Footer Placeholder 7"/>
          <p:cNvSpPr>
            <a:spLocks noGrp="1"/>
          </p:cNvSpPr>
          <p:nvPr>
            <p:ph type="ftr" sz="quarter" idx="11"/>
          </p:nvPr>
        </p:nvSpPr>
        <p:spPr/>
        <p:txBody>
          <a:bodyPr/>
          <a:lstStyle/>
          <a:p>
            <a:r>
              <a:rPr lang="en-GB" dirty="0" smtClean="0"/>
              <a:t> </a:t>
            </a:r>
            <a:endParaRPr lang="en-GB" dirty="0"/>
          </a:p>
        </p:txBody>
      </p:sp>
      <p:sp>
        <p:nvSpPr>
          <p:cNvPr id="9" name="Slide Number Placeholder 8"/>
          <p:cNvSpPr>
            <a:spLocks noGrp="1"/>
          </p:cNvSpPr>
          <p:nvPr>
            <p:ph type="sldNum" sz="quarter" idx="12"/>
          </p:nvPr>
        </p:nvSpPr>
        <p:spPr/>
        <p:txBody>
          <a:bodyPr/>
          <a:lstStyle/>
          <a:p>
            <a:fld id="{F8DEEF1C-85D8-4622-96D6-431C752B733C}" type="slidenum">
              <a:rPr lang="en-GB" smtClean="0"/>
              <a:pPr/>
              <a:t>‹#›</a:t>
            </a:fld>
            <a:endParaRPr lang="en-GB" dirty="0"/>
          </a:p>
        </p:txBody>
      </p:sp>
      <p:sp>
        <p:nvSpPr>
          <p:cNvPr id="10" name="Content Placeholder 2"/>
          <p:cNvSpPr>
            <a:spLocks noGrp="1"/>
          </p:cNvSpPr>
          <p:nvPr>
            <p:ph idx="13"/>
          </p:nvPr>
        </p:nvSpPr>
        <p:spPr>
          <a:xfrm>
            <a:off x="417513" y="2268187"/>
            <a:ext cx="4047609" cy="343411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p:nvPr>
        </p:nvSpPr>
        <p:spPr>
          <a:xfrm>
            <a:off x="4657725" y="2268187"/>
            <a:ext cx="4067175" cy="343411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p>
        </p:txBody>
      </p:sp>
      <p:sp>
        <p:nvSpPr>
          <p:cNvPr id="4" name="Footer Placeholder 3"/>
          <p:cNvSpPr>
            <a:spLocks noGrp="1"/>
          </p:cNvSpPr>
          <p:nvPr>
            <p:ph type="ftr" sz="quarter" idx="11"/>
          </p:nvPr>
        </p:nvSpPr>
        <p:spPr/>
        <p:txBody>
          <a:bodyPr/>
          <a:lstStyle/>
          <a:p>
            <a:r>
              <a:rPr lang="en-GB" dirty="0" smtClean="0"/>
              <a:t> </a:t>
            </a:r>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a:t>
            </a:fld>
            <a:endParaRPr lang="en-GB" dirty="0"/>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417513" y="280107"/>
            <a:ext cx="8307387" cy="1004995"/>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p:cNvSpPr>
            <a:spLocks noGrp="1"/>
          </p:cNvSpPr>
          <p:nvPr userDrawn="1">
            <p:ph type="body" idx="1"/>
          </p:nvPr>
        </p:nvSpPr>
        <p:spPr>
          <a:xfrm>
            <a:off x="417513" y="1441585"/>
            <a:ext cx="8310476" cy="4286115"/>
          </a:xfrm>
          <a:prstGeom prst="rect">
            <a:avLst/>
          </a:prstGeom>
        </p:spPr>
        <p:txBody>
          <a:bodyPr vert="horz" lIns="0" tIns="0" rIns="0" bIns="0" rtlCol="0" anchor="t" anchorCtr="0">
            <a:normAutofit/>
          </a:bodyPr>
          <a:lstStyle/>
          <a:p>
            <a:pPr lvl="0"/>
            <a:r>
              <a:rPr lang="en-GB" dirty="0"/>
              <a:t>Click to edit Master text styles </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userDrawn="1">
            <p:ph type="ftr" sz="quarter" idx="3"/>
          </p:nvPr>
        </p:nvSpPr>
        <p:spPr>
          <a:xfrm>
            <a:off x="2592000" y="6440400"/>
            <a:ext cx="3960000" cy="225830"/>
          </a:xfrm>
          <a:prstGeom prst="rect">
            <a:avLst/>
          </a:prstGeom>
        </p:spPr>
        <p:txBody>
          <a:bodyPr vert="horz" lIns="0" tIns="0" rIns="0" bIns="0" rtlCol="0" anchor="t" anchorCtr="0">
            <a:noAutofit/>
          </a:bodyPr>
          <a:lstStyle>
            <a:lvl1pPr algn="ctr">
              <a:defRPr sz="1100">
                <a:solidFill>
                  <a:schemeClr val="bg1">
                    <a:lumMod val="50000"/>
                  </a:schemeClr>
                </a:solidFill>
                <a:latin typeface="Calibri" panose="020F0502020204030204" pitchFamily="34" charset="0"/>
              </a:defRPr>
            </a:lvl1pPr>
          </a:lstStyle>
          <a:p>
            <a:r>
              <a:rPr lang="en-GB" dirty="0" smtClean="0"/>
              <a:t> </a:t>
            </a:r>
            <a:endParaRPr lang="en-GB" dirty="0"/>
          </a:p>
        </p:txBody>
      </p:sp>
      <p:sp>
        <p:nvSpPr>
          <p:cNvPr id="6" name="Slide Number Placeholder 5"/>
          <p:cNvSpPr>
            <a:spLocks noGrp="1"/>
          </p:cNvSpPr>
          <p:nvPr userDrawn="1">
            <p:ph type="sldNum" sz="quarter" idx="4"/>
          </p:nvPr>
        </p:nvSpPr>
        <p:spPr>
          <a:xfrm>
            <a:off x="417513" y="6439375"/>
            <a:ext cx="935335" cy="241002"/>
          </a:xfrm>
          <a:prstGeom prst="rect">
            <a:avLst/>
          </a:prstGeom>
        </p:spPr>
        <p:txBody>
          <a:bodyPr vert="horz" lIns="0" tIns="0" rIns="0" bIns="0" rtlCol="0" anchor="t" anchorCtr="0">
            <a:noAutofit/>
          </a:bodyPr>
          <a:lstStyle>
            <a:lvl1pPr algn="l">
              <a:defRPr sz="1100">
                <a:solidFill>
                  <a:schemeClr val="bg1">
                    <a:lumMod val="50000"/>
                  </a:schemeClr>
                </a:solidFill>
                <a:latin typeface="Calibri" panose="020F0502020204030204" pitchFamily="34" charset="0"/>
              </a:defRPr>
            </a:lvl1pPr>
          </a:lstStyle>
          <a:p>
            <a:fld id="{F8DEEF1C-85D8-4622-96D6-431C752B733C}" type="slidenum">
              <a:rPr lang="en-GB" smtClean="0"/>
              <a:pPr/>
              <a:t>‹#›</a:t>
            </a:fld>
            <a:endParaRPr lang="en-GB" dirty="0"/>
          </a:p>
        </p:txBody>
      </p:sp>
      <p:grpSp>
        <p:nvGrpSpPr>
          <p:cNvPr id="12" name="Group 11"/>
          <p:cNvGrpSpPr/>
          <p:nvPr userDrawn="1"/>
        </p:nvGrpSpPr>
        <p:grpSpPr>
          <a:xfrm>
            <a:off x="7593081" y="5965040"/>
            <a:ext cx="1154953" cy="793028"/>
            <a:chOff x="3768928" y="4863432"/>
            <a:chExt cx="1573953" cy="1080727"/>
          </a:xfrm>
        </p:grpSpPr>
        <p:pic>
          <p:nvPicPr>
            <p:cNvPr id="13" name="Picture 12" descr="1"/>
            <p:cNvPicPr>
              <a:picLocks noChangeAspect="1" noChangeArrowheads="1"/>
            </p:cNvPicPr>
            <p:nvPr userDrawn="1"/>
          </p:nvPicPr>
          <p:blipFill>
            <a:blip r:embed="rId13"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4" name="Picture 13"/>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
        <p:nvSpPr>
          <p:cNvPr id="9" name="TextBox 8" descr="CONFIDENTIAL_TAG_0xFFEE"/>
          <p:cNvSpPr txBox="1"/>
          <p:nvPr userDrawn="1"/>
        </p:nvSpPr>
        <p:spPr>
          <a:xfrm>
            <a:off x="411163" y="6060553"/>
            <a:ext cx="3095199" cy="169277"/>
          </a:xfrm>
          <a:prstGeom prst="rect">
            <a:avLst/>
          </a:prstGeom>
          <a:noFill/>
        </p:spPr>
        <p:txBody>
          <a:bodyPr vert="horz" wrap="square" lIns="0" tIns="0" rIns="0" bIns="0" rtlCol="0">
            <a:spAutoFit/>
          </a:bodyPr>
          <a:lstStyle/>
          <a:p>
            <a:r>
              <a:rPr lang="en-GB" sz="1100" kern="1200" smtClean="0">
                <a:solidFill>
                  <a:schemeClr val="bg1">
                    <a:lumMod val="50000"/>
                  </a:schemeClr>
                </a:solidFill>
                <a:latin typeface="Calibri" panose="020F0502020204030204" pitchFamily="34" charset="0"/>
                <a:ea typeface="+mn-ea"/>
                <a:cs typeface="+mn-cs"/>
              </a:rPr>
              <a:t>CONFIDENTIAL</a:t>
            </a:r>
            <a:endParaRPr lang="en-GB" sz="1100" kern="1200" dirty="0">
              <a:solidFill>
                <a:schemeClr val="bg1">
                  <a:lumMod val="50000"/>
                </a:schemeClr>
              </a:solidFill>
              <a:latin typeface="Calibri" panose="020F050202020403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7" r:id="rId2"/>
    <p:sldLayoutId id="2147483650" r:id="rId3"/>
    <p:sldLayoutId id="2147483658" r:id="rId4"/>
    <p:sldLayoutId id="2147483651" r:id="rId5"/>
    <p:sldLayoutId id="2147483652" r:id="rId6"/>
    <p:sldLayoutId id="2147483659" r:id="rId7"/>
    <p:sldLayoutId id="2147483653" r:id="rId8"/>
    <p:sldLayoutId id="2147483654" r:id="rId9"/>
    <p:sldLayoutId id="2147483655" r:id="rId10"/>
    <p:sldLayoutId id="2147483656" r:id="rId11"/>
  </p:sldLayoutIdLst>
  <p:hf hdr="0"/>
  <p:txStyles>
    <p:titleStyle>
      <a:lvl1pPr algn="l" defTabSz="914400" rtl="0" eaLnBrk="1" latinLnBrk="0" hangingPunct="1">
        <a:lnSpc>
          <a:spcPct val="80000"/>
        </a:lnSpc>
        <a:spcBef>
          <a:spcPct val="0"/>
        </a:spcBef>
        <a:buNone/>
        <a:defRPr sz="4000" b="0" kern="1200">
          <a:solidFill>
            <a:schemeClr val="tx1"/>
          </a:solidFill>
          <a:latin typeface="+mj-lt"/>
          <a:ea typeface="+mj-ea"/>
          <a:cs typeface="+mj-cs"/>
        </a:defRPr>
      </a:lvl1pPr>
    </p:titleStyle>
    <p:bodyStyle>
      <a:lvl1pPr marL="277813" indent="-277813" algn="l" defTabSz="914400" rtl="0" eaLnBrk="1" latinLnBrk="0" hangingPunct="1">
        <a:spcBef>
          <a:spcPct val="20000"/>
        </a:spcBef>
        <a:buClr>
          <a:schemeClr val="tx2"/>
        </a:buClr>
        <a:buFont typeface="Verdana" pitchFamily="34" charset="0"/>
        <a:buChar char="•"/>
        <a:defRPr sz="2400" kern="1200">
          <a:solidFill>
            <a:schemeClr val="tx1"/>
          </a:solidFill>
          <a:latin typeface="Calibri" panose="020F0502020204030204" pitchFamily="34" charset="0"/>
          <a:ea typeface="+mn-ea"/>
          <a:cs typeface="+mn-cs"/>
        </a:defRPr>
      </a:lvl1pPr>
      <a:lvl2pPr marL="447675" indent="0" algn="l" defTabSz="914400" rtl="0" eaLnBrk="1" latinLnBrk="0" hangingPunct="1">
        <a:spcBef>
          <a:spcPct val="20000"/>
        </a:spcBef>
        <a:buFontTx/>
        <a:buNone/>
        <a:defRPr sz="2000" kern="1200">
          <a:solidFill>
            <a:schemeClr val="tx2"/>
          </a:solidFill>
          <a:latin typeface="Calibri" panose="020F0502020204030204" pitchFamily="34" charset="0"/>
          <a:ea typeface="+mn-ea"/>
          <a:cs typeface="+mn-cs"/>
        </a:defRPr>
      </a:lvl2pPr>
      <a:lvl3pPr marL="996950" indent="-185738" algn="l" defTabSz="914400" rtl="0" eaLnBrk="1" latinLnBrk="0" hangingPunct="1">
        <a:spcBef>
          <a:spcPct val="20000"/>
        </a:spcBef>
        <a:buClr>
          <a:schemeClr val="tx2"/>
        </a:buClr>
        <a:buFont typeface="Arial" pitchFamily="34" charset="0"/>
        <a:buChar char="–"/>
        <a:defRPr sz="1800" kern="1200">
          <a:solidFill>
            <a:schemeClr val="tx1"/>
          </a:solidFill>
          <a:latin typeface="Calibri" panose="020F0502020204030204" pitchFamily="34" charset="0"/>
          <a:ea typeface="+mn-ea"/>
          <a:cs typeface="+mn-cs"/>
        </a:defRPr>
      </a:lvl3pPr>
      <a:lvl4pPr marL="1358900" indent="-180975" algn="l" defTabSz="914400" rtl="0" eaLnBrk="1" latinLnBrk="0" hangingPunct="1">
        <a:spcBef>
          <a:spcPct val="20000"/>
        </a:spcBef>
        <a:buFont typeface="Arial" pitchFamily="34" charset="0"/>
        <a:buChar char="–"/>
        <a:defRPr sz="1600" kern="1200">
          <a:solidFill>
            <a:schemeClr val="accent1"/>
          </a:solidFill>
          <a:latin typeface="Calibri" panose="020F0502020204030204" pitchFamily="34" charset="0"/>
          <a:ea typeface="+mn-ea"/>
          <a:cs typeface="+mn-cs"/>
        </a:defRPr>
      </a:lvl4pPr>
      <a:lvl5pPr marL="1725613" indent="-185738" algn="l" defTabSz="914400" rtl="0" eaLnBrk="1" latinLnBrk="0" hangingPunct="1">
        <a:spcBef>
          <a:spcPct val="20000"/>
        </a:spcBef>
        <a:buFont typeface="Arial" pitchFamily="34" charset="0"/>
        <a:buChar char="–"/>
        <a:defRPr sz="1600" kern="1200">
          <a:solidFill>
            <a:schemeClr val="accent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608" userDrawn="1">
          <p15:clr>
            <a:srgbClr val="F26B43"/>
          </p15:clr>
        </p15:guide>
        <p15:guide id="2" orient="horz" pos="910" userDrawn="1">
          <p15:clr>
            <a:srgbClr val="F26B43"/>
          </p15:clr>
        </p15:guide>
        <p15:guide id="3" orient="horz" pos="816" userDrawn="1">
          <p15:clr>
            <a:srgbClr val="F26B43"/>
          </p15:clr>
        </p15:guide>
        <p15:guide id="4" orient="horz" pos="177" userDrawn="1">
          <p15:clr>
            <a:srgbClr val="F26B43"/>
          </p15:clr>
        </p15:guide>
        <p15:guide id="5" pos="2880" userDrawn="1">
          <p15:clr>
            <a:srgbClr val="F26B43"/>
          </p15:clr>
        </p15:guide>
        <p15:guide id="6" pos="2934" userDrawn="1">
          <p15:clr>
            <a:srgbClr val="F26B43"/>
          </p15:clr>
        </p15:guide>
        <p15:guide id="7" pos="2826" userDrawn="1">
          <p15:clr>
            <a:srgbClr val="F26B43"/>
          </p15:clr>
        </p15:guide>
        <p15:guide id="8" pos="260" userDrawn="1">
          <p15:clr>
            <a:srgbClr val="F26B43"/>
          </p15:clr>
        </p15:guide>
        <p15:guide id="9" pos="550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www.royalmailwholesal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Introducing a new access service for publishers - Magazine Subscriptions </a:t>
            </a:r>
            <a:endParaRPr lang="en-GB" dirty="0"/>
          </a:p>
        </p:txBody>
      </p:sp>
      <p:sp>
        <p:nvSpPr>
          <p:cNvPr id="3" name="Subtitle 2"/>
          <p:cNvSpPr>
            <a:spLocks noGrp="1"/>
          </p:cNvSpPr>
          <p:nvPr>
            <p:ph type="subTitle" idx="1"/>
          </p:nvPr>
        </p:nvSpPr>
        <p:spPr>
          <a:xfrm>
            <a:off x="417514" y="1495993"/>
            <a:ext cx="6567180" cy="2377363"/>
          </a:xfrm>
        </p:spPr>
        <p:txBody>
          <a:bodyPr/>
          <a:lstStyle/>
          <a:p>
            <a:r>
              <a:rPr lang="en-GB" dirty="0" smtClean="0"/>
              <a:t>June 2018</a:t>
            </a:r>
          </a:p>
          <a:p>
            <a:endParaRPr lang="en-GB" dirty="0"/>
          </a:p>
        </p:txBody>
      </p:sp>
    </p:spTree>
    <p:extLst>
      <p:ext uri="{BB962C8B-B14F-4D97-AF65-F5344CB8AC3E}">
        <p14:creationId xmlns:p14="http://schemas.microsoft.com/office/powerpoint/2010/main" val="412064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4213" y="838200"/>
            <a:ext cx="1295400"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dirty="0" smtClean="0">
                <a:solidFill>
                  <a:srgbClr val="FFFFFF"/>
                </a:solidFill>
              </a:rPr>
              <a:t>Does the publisher have a </a:t>
            </a:r>
            <a:r>
              <a:rPr lang="en-GB" sz="1050" dirty="0">
                <a:solidFill>
                  <a:srgbClr val="FFFFFF"/>
                </a:solidFill>
              </a:rPr>
              <a:t>M</a:t>
            </a:r>
            <a:r>
              <a:rPr lang="en-GB" sz="1050" dirty="0" smtClean="0">
                <a:solidFill>
                  <a:srgbClr val="FFFFFF"/>
                </a:solidFill>
              </a:rPr>
              <a:t>ailmark participant ID?</a:t>
            </a:r>
            <a:endParaRPr lang="en-GB" sz="1050" dirty="0">
              <a:solidFill>
                <a:srgbClr val="FFFFFF"/>
              </a:solidFill>
            </a:endParaRPr>
          </a:p>
        </p:txBody>
      </p:sp>
      <p:sp>
        <p:nvSpPr>
          <p:cNvPr id="5" name="Rectangle 4"/>
          <p:cNvSpPr/>
          <p:nvPr/>
        </p:nvSpPr>
        <p:spPr>
          <a:xfrm>
            <a:off x="684213" y="1917700"/>
            <a:ext cx="1295400" cy="28892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b="1" dirty="0" smtClean="0">
                <a:solidFill>
                  <a:srgbClr val="FFFFFF"/>
                </a:solidFill>
              </a:rPr>
              <a:t>Publisher</a:t>
            </a:r>
            <a:endParaRPr lang="en-GB" sz="1050" b="1" dirty="0">
              <a:solidFill>
                <a:srgbClr val="FFFFFF"/>
              </a:solidFill>
            </a:endParaRPr>
          </a:p>
        </p:txBody>
      </p:sp>
      <p:sp>
        <p:nvSpPr>
          <p:cNvPr id="8" name="Rectangle 7"/>
          <p:cNvSpPr/>
          <p:nvPr/>
        </p:nvSpPr>
        <p:spPr>
          <a:xfrm>
            <a:off x="684213" y="4346575"/>
            <a:ext cx="1262894" cy="12430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dirty="0" smtClean="0">
                <a:solidFill>
                  <a:srgbClr val="FFFFFF"/>
                </a:solidFill>
              </a:rPr>
              <a:t>Has the Campaign Name field been populated?</a:t>
            </a:r>
            <a:endParaRPr lang="en-GB" sz="1050" dirty="0">
              <a:solidFill>
                <a:srgbClr val="FFFFFF"/>
              </a:solidFill>
            </a:endParaRPr>
          </a:p>
        </p:txBody>
      </p:sp>
      <p:sp>
        <p:nvSpPr>
          <p:cNvPr id="9" name="Rectangle 8"/>
          <p:cNvSpPr/>
          <p:nvPr/>
        </p:nvSpPr>
        <p:spPr>
          <a:xfrm>
            <a:off x="684213" y="5589588"/>
            <a:ext cx="1262894" cy="4127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b="1" dirty="0" smtClean="0">
                <a:solidFill>
                  <a:srgbClr val="FFFFFF"/>
                </a:solidFill>
              </a:rPr>
              <a:t>E-MANIFEST</a:t>
            </a:r>
            <a:endParaRPr lang="en-GB" sz="1050" b="1" dirty="0">
              <a:solidFill>
                <a:srgbClr val="FFFFFF"/>
              </a:solidFill>
            </a:endParaRPr>
          </a:p>
        </p:txBody>
      </p:sp>
      <p:sp>
        <p:nvSpPr>
          <p:cNvPr id="16" name="Rectangle 15"/>
          <p:cNvSpPr/>
          <p:nvPr/>
        </p:nvSpPr>
        <p:spPr>
          <a:xfrm>
            <a:off x="2339975" y="839787"/>
            <a:ext cx="2867025" cy="136683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400"/>
              </a:lnSpc>
              <a:defRPr/>
            </a:pPr>
            <a:r>
              <a:rPr lang="en-GB" sz="1200" dirty="0">
                <a:solidFill>
                  <a:schemeClr val="tx1"/>
                </a:solidFill>
              </a:rPr>
              <a:t>Publisher </a:t>
            </a:r>
            <a:r>
              <a:rPr lang="en-GB" sz="1200" dirty="0" smtClean="0">
                <a:solidFill>
                  <a:schemeClr val="tx1"/>
                </a:solidFill>
              </a:rPr>
              <a:t>registers their contact details on </a:t>
            </a:r>
            <a:r>
              <a:rPr lang="en-GB" sz="1200" dirty="0">
                <a:solidFill>
                  <a:schemeClr val="tx1"/>
                </a:solidFill>
              </a:rPr>
              <a:t>royalmail.com  and requests to be set up as a Mailmark </a:t>
            </a:r>
            <a:r>
              <a:rPr lang="en-GB" sz="1200" dirty="0" smtClean="0">
                <a:solidFill>
                  <a:schemeClr val="tx1"/>
                </a:solidFill>
              </a:rPr>
              <a:t>participant.</a:t>
            </a:r>
          </a:p>
          <a:p>
            <a:pPr algn="ctr">
              <a:lnSpc>
                <a:spcPts val="1400"/>
              </a:lnSpc>
              <a:defRPr/>
            </a:pPr>
            <a:r>
              <a:rPr lang="en-GB" sz="1200" dirty="0" smtClean="0">
                <a:solidFill>
                  <a:schemeClr val="tx1"/>
                </a:solidFill>
              </a:rPr>
              <a:t>ONE OFF PROCESS</a:t>
            </a:r>
            <a:endParaRPr lang="en-GB" sz="1200" dirty="0">
              <a:solidFill>
                <a:schemeClr val="tx1"/>
              </a:solidFill>
            </a:endParaRPr>
          </a:p>
        </p:txBody>
      </p:sp>
      <p:sp>
        <p:nvSpPr>
          <p:cNvPr id="25" name="Rectangle 24"/>
          <p:cNvSpPr/>
          <p:nvPr/>
        </p:nvSpPr>
        <p:spPr>
          <a:xfrm>
            <a:off x="2771775" y="4346575"/>
            <a:ext cx="1584325" cy="136956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b="1" dirty="0" smtClean="0">
                <a:solidFill>
                  <a:srgbClr val="FF0000"/>
                </a:solidFill>
              </a:rPr>
              <a:t>For each posting, mail producer or mail provider to denote  the full name of the magazine </a:t>
            </a:r>
            <a:r>
              <a:rPr lang="en-GB" sz="1050" b="1" dirty="0">
                <a:solidFill>
                  <a:srgbClr val="FF0000"/>
                </a:solidFill>
              </a:rPr>
              <a:t>in </a:t>
            </a:r>
            <a:r>
              <a:rPr lang="en-GB" sz="1050" b="1" dirty="0" smtClean="0">
                <a:solidFill>
                  <a:srgbClr val="FF0000"/>
                </a:solidFill>
              </a:rPr>
              <a:t>“Campaign Name” field. </a:t>
            </a:r>
            <a:endParaRPr lang="en-GB" sz="1050" dirty="0">
              <a:solidFill>
                <a:srgbClr val="FF0000"/>
              </a:solidFill>
            </a:endParaRPr>
          </a:p>
        </p:txBody>
      </p:sp>
      <p:sp>
        <p:nvSpPr>
          <p:cNvPr id="27" name="Rectangle 26"/>
          <p:cNvSpPr/>
          <p:nvPr/>
        </p:nvSpPr>
        <p:spPr>
          <a:xfrm>
            <a:off x="2771775" y="5589588"/>
            <a:ext cx="1584325" cy="412748"/>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000"/>
              </a:lnSpc>
              <a:defRPr/>
            </a:pPr>
            <a:r>
              <a:rPr lang="en-GB" sz="1050" b="1" dirty="0">
                <a:solidFill>
                  <a:srgbClr val="FFFFFF"/>
                </a:solidFill>
              </a:rPr>
              <a:t>E-MANIFEST</a:t>
            </a:r>
          </a:p>
        </p:txBody>
      </p:sp>
      <p:cxnSp>
        <p:nvCxnSpPr>
          <p:cNvPr id="29" name="Straight Connector 28"/>
          <p:cNvCxnSpPr/>
          <p:nvPr/>
        </p:nvCxnSpPr>
        <p:spPr>
          <a:xfrm>
            <a:off x="250825" y="2349500"/>
            <a:ext cx="86423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13226" y="4077072"/>
            <a:ext cx="8642350" cy="0"/>
          </a:xfrm>
          <a:prstGeom prst="line">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216024" y="837514"/>
            <a:ext cx="395536" cy="1368152"/>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en-GB" sz="1050" b="1" dirty="0">
                <a:solidFill>
                  <a:srgbClr val="FFFFFF"/>
                </a:solidFill>
              </a:rPr>
              <a:t>PROCESS  1</a:t>
            </a:r>
          </a:p>
        </p:txBody>
      </p:sp>
      <p:sp>
        <p:nvSpPr>
          <p:cNvPr id="49" name="Rectangle 48"/>
          <p:cNvSpPr/>
          <p:nvPr/>
        </p:nvSpPr>
        <p:spPr>
          <a:xfrm>
            <a:off x="216024" y="2493698"/>
            <a:ext cx="395536" cy="143935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en-GB" sz="1050" b="1" dirty="0">
                <a:solidFill>
                  <a:srgbClr val="FFFFFF"/>
                </a:solidFill>
              </a:rPr>
              <a:t>PROCESS  2</a:t>
            </a:r>
          </a:p>
        </p:txBody>
      </p:sp>
      <p:sp>
        <p:nvSpPr>
          <p:cNvPr id="14375" name="Title 1"/>
          <p:cNvSpPr txBox="1">
            <a:spLocks/>
          </p:cNvSpPr>
          <p:nvPr/>
        </p:nvSpPr>
        <p:spPr bwMode="auto">
          <a:xfrm>
            <a:off x="0" y="42863"/>
            <a:ext cx="88201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tx2"/>
              </a:buClr>
              <a:buFont typeface="Verdana" pitchFamily="34" charset="0"/>
              <a:buChar char="•"/>
              <a:defRPr sz="2400">
                <a:solidFill>
                  <a:schemeClr val="tx1"/>
                </a:solidFill>
                <a:latin typeface="Arial" charset="0"/>
              </a:defRPr>
            </a:lvl1pPr>
            <a:lvl2pPr marL="742950" indent="-285750" eaLnBrk="0" hangingPunct="0">
              <a:spcBef>
                <a:spcPct val="20000"/>
              </a:spcBef>
              <a:defRPr sz="2000">
                <a:solidFill>
                  <a:schemeClr val="tx2"/>
                </a:solidFill>
                <a:latin typeface="Arial" charset="0"/>
              </a:defRPr>
            </a:lvl2pPr>
            <a:lvl3pPr marL="1143000" indent="-228600" eaLnBrk="0" hangingPunct="0">
              <a:spcBef>
                <a:spcPct val="20000"/>
              </a:spcBef>
              <a:buClr>
                <a:schemeClr val="tx2"/>
              </a:buClr>
              <a:buFont typeface="Arial" charset="0"/>
              <a:buChar char="–"/>
              <a:defRPr>
                <a:solidFill>
                  <a:schemeClr val="tx1"/>
                </a:solidFill>
                <a:latin typeface="Arial" charset="0"/>
              </a:defRPr>
            </a:lvl3pPr>
            <a:lvl4pPr marL="1600200" indent="-228600" eaLnBrk="0" hangingPunct="0">
              <a:spcBef>
                <a:spcPct val="20000"/>
              </a:spcBef>
              <a:buFont typeface="Arial" charset="0"/>
              <a:buChar char="–"/>
              <a:defRPr sz="1600">
                <a:solidFill>
                  <a:srgbClr val="595959"/>
                </a:solidFill>
                <a:latin typeface="Arial" charset="0"/>
              </a:defRPr>
            </a:lvl4pPr>
            <a:lvl5pPr marL="2057400" indent="-228600" eaLnBrk="0" hangingPunct="0">
              <a:spcBef>
                <a:spcPct val="20000"/>
              </a:spcBef>
              <a:buFont typeface="Arial" charset="0"/>
              <a:buChar char="–"/>
              <a:defRPr sz="1600">
                <a:solidFill>
                  <a:srgbClr val="595959"/>
                </a:solidFill>
                <a:latin typeface="Arial" charset="0"/>
              </a:defRPr>
            </a:lvl5pPr>
            <a:lvl6pPr marL="2514600" indent="-228600" eaLnBrk="0" fontAlgn="base" hangingPunct="0">
              <a:spcBef>
                <a:spcPct val="20000"/>
              </a:spcBef>
              <a:spcAft>
                <a:spcPct val="0"/>
              </a:spcAft>
              <a:buFont typeface="Arial" charset="0"/>
              <a:buChar char="–"/>
              <a:defRPr sz="1600">
                <a:solidFill>
                  <a:srgbClr val="595959"/>
                </a:solidFill>
                <a:latin typeface="Arial" charset="0"/>
              </a:defRPr>
            </a:lvl6pPr>
            <a:lvl7pPr marL="2971800" indent="-228600" eaLnBrk="0" fontAlgn="base" hangingPunct="0">
              <a:spcBef>
                <a:spcPct val="20000"/>
              </a:spcBef>
              <a:spcAft>
                <a:spcPct val="0"/>
              </a:spcAft>
              <a:buFont typeface="Arial" charset="0"/>
              <a:buChar char="–"/>
              <a:defRPr sz="1600">
                <a:solidFill>
                  <a:srgbClr val="595959"/>
                </a:solidFill>
                <a:latin typeface="Arial" charset="0"/>
              </a:defRPr>
            </a:lvl7pPr>
            <a:lvl8pPr marL="3429000" indent="-228600" eaLnBrk="0" fontAlgn="base" hangingPunct="0">
              <a:spcBef>
                <a:spcPct val="20000"/>
              </a:spcBef>
              <a:spcAft>
                <a:spcPct val="0"/>
              </a:spcAft>
              <a:buFont typeface="Arial" charset="0"/>
              <a:buChar char="–"/>
              <a:defRPr sz="1600">
                <a:solidFill>
                  <a:srgbClr val="595959"/>
                </a:solidFill>
                <a:latin typeface="Arial" charset="0"/>
              </a:defRPr>
            </a:lvl8pPr>
            <a:lvl9pPr marL="3886200" indent="-228600" eaLnBrk="0" fontAlgn="base" hangingPunct="0">
              <a:spcBef>
                <a:spcPct val="20000"/>
              </a:spcBef>
              <a:spcAft>
                <a:spcPct val="0"/>
              </a:spcAft>
              <a:buFont typeface="Arial" charset="0"/>
              <a:buChar char="–"/>
              <a:defRPr sz="1600">
                <a:solidFill>
                  <a:srgbClr val="595959"/>
                </a:solidFill>
                <a:latin typeface="Arial" charset="0"/>
              </a:defRPr>
            </a:lvl9pPr>
          </a:lstStyle>
          <a:p>
            <a:pPr eaLnBrk="1" fontAlgn="base" hangingPunct="1">
              <a:spcBef>
                <a:spcPct val="0"/>
              </a:spcBef>
              <a:spcAft>
                <a:spcPct val="0"/>
              </a:spcAft>
              <a:buClrTx/>
              <a:buFontTx/>
              <a:buNone/>
            </a:pPr>
            <a:r>
              <a:rPr lang="en-GB" altLang="en-US" sz="3000" b="1" dirty="0" smtClean="0">
                <a:solidFill>
                  <a:srgbClr val="FF0000"/>
                </a:solidFill>
                <a:latin typeface="Calibri" pitchFamily="34" charset="0"/>
                <a:cs typeface="Arial" charset="0"/>
              </a:rPr>
              <a:t>Using Mailmark to post Magazine Subscription Mail</a:t>
            </a:r>
            <a:endParaRPr lang="en-GB" altLang="en-US" sz="3000" b="1" dirty="0">
              <a:solidFill>
                <a:srgbClr val="FF0000"/>
              </a:solidFill>
              <a:latin typeface="Calibri" pitchFamily="34" charset="0"/>
              <a:cs typeface="Arial" charset="0"/>
            </a:endParaRPr>
          </a:p>
        </p:txBody>
      </p:sp>
      <p:sp>
        <p:nvSpPr>
          <p:cNvPr id="2" name="Footer Placeholder 1"/>
          <p:cNvSpPr>
            <a:spLocks noGrp="1"/>
          </p:cNvSpPr>
          <p:nvPr>
            <p:ph type="ftr" sz="quarter" idx="4294967295"/>
          </p:nvPr>
        </p:nvSpPr>
        <p:spPr>
          <a:xfrm>
            <a:off x="1668463" y="6384925"/>
            <a:ext cx="5195887" cy="227013"/>
          </a:xfrm>
          <a:prstGeom prst="rect">
            <a:avLst/>
          </a:prstGeom>
        </p:spPr>
        <p:txBody>
          <a:bodyPr/>
          <a:lstStyle/>
          <a:p>
            <a:pPr>
              <a:defRPr/>
            </a:pPr>
            <a:r>
              <a:rPr lang="en-US" sz="1050">
                <a:solidFill>
                  <a:srgbClr val="000000">
                    <a:tint val="75000"/>
                  </a:srgbClr>
                </a:solidFill>
                <a:latin typeface="Arial"/>
              </a:rPr>
              <a:t> </a:t>
            </a:r>
          </a:p>
        </p:txBody>
      </p:sp>
      <p:sp>
        <p:nvSpPr>
          <p:cNvPr id="3" name="Slide Number Placeholder 2"/>
          <p:cNvSpPr>
            <a:spLocks noGrp="1"/>
          </p:cNvSpPr>
          <p:nvPr>
            <p:ph type="sldNum" sz="quarter" idx="11"/>
          </p:nvPr>
        </p:nvSpPr>
        <p:spPr>
          <a:xfrm>
            <a:off x="396875" y="6384925"/>
            <a:ext cx="935038" cy="241300"/>
          </a:xfrm>
        </p:spPr>
        <p:txBody>
          <a:bodyPr/>
          <a:lstStyle/>
          <a:p>
            <a:pPr>
              <a:defRPr/>
            </a:pPr>
            <a:fld id="{3622AAED-513C-4B4B-86DD-652B737953C9}" type="slidenum">
              <a:rPr lang="en-US" sz="1050" smtClean="0">
                <a:solidFill>
                  <a:srgbClr val="000000">
                    <a:tint val="75000"/>
                  </a:srgbClr>
                </a:solidFill>
              </a:rPr>
              <a:pPr>
                <a:defRPr/>
              </a:pPr>
              <a:t>10</a:t>
            </a:fld>
            <a:endParaRPr lang="en-US" sz="1050" dirty="0">
              <a:solidFill>
                <a:srgbClr val="000000">
                  <a:tint val="75000"/>
                </a:srgbClr>
              </a:solidFill>
            </a:endParaRPr>
          </a:p>
        </p:txBody>
      </p:sp>
      <p:sp>
        <p:nvSpPr>
          <p:cNvPr id="42" name="Rectangle 41"/>
          <p:cNvSpPr/>
          <p:nvPr/>
        </p:nvSpPr>
        <p:spPr>
          <a:xfrm>
            <a:off x="213226" y="4346574"/>
            <a:ext cx="395536" cy="16557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en-GB" sz="1050" b="1" dirty="0">
                <a:solidFill>
                  <a:srgbClr val="FFFFFF"/>
                </a:solidFill>
              </a:rPr>
              <a:t>PROCESS  </a:t>
            </a:r>
            <a:r>
              <a:rPr lang="en-GB" sz="1050" b="1" dirty="0" smtClean="0">
                <a:solidFill>
                  <a:srgbClr val="FFFFFF"/>
                </a:solidFill>
              </a:rPr>
              <a:t>3</a:t>
            </a:r>
            <a:endParaRPr lang="en-GB" sz="1050" b="1" dirty="0">
              <a:solidFill>
                <a:srgbClr val="FFFFFF"/>
              </a:solidFill>
            </a:endParaRPr>
          </a:p>
        </p:txBody>
      </p:sp>
      <p:sp>
        <p:nvSpPr>
          <p:cNvPr id="50" name="Rectangle 49"/>
          <p:cNvSpPr/>
          <p:nvPr/>
        </p:nvSpPr>
        <p:spPr>
          <a:xfrm>
            <a:off x="690167" y="2508685"/>
            <a:ext cx="1289446"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dirty="0" smtClean="0">
                <a:solidFill>
                  <a:srgbClr val="FFFFFF"/>
                </a:solidFill>
              </a:rPr>
              <a:t>Has the Publisher </a:t>
            </a:r>
            <a:r>
              <a:rPr lang="en-GB" sz="1050" dirty="0" smtClean="0">
                <a:solidFill>
                  <a:srgbClr val="FFFFFF"/>
                </a:solidFill>
              </a:rPr>
              <a:t>or  Access provider </a:t>
            </a:r>
            <a:r>
              <a:rPr lang="en-GB" sz="1050" dirty="0" smtClean="0">
                <a:solidFill>
                  <a:srgbClr val="FFFFFF"/>
                </a:solidFill>
              </a:rPr>
              <a:t>registered </a:t>
            </a:r>
            <a:r>
              <a:rPr lang="en-GB" sz="1050" dirty="0" smtClean="0">
                <a:solidFill>
                  <a:srgbClr val="FFFFFF"/>
                </a:solidFill>
              </a:rPr>
              <a:t>the Magazine title with Royal </a:t>
            </a:r>
            <a:r>
              <a:rPr lang="en-GB" sz="1050" dirty="0" smtClean="0">
                <a:solidFill>
                  <a:srgbClr val="FFFFFF"/>
                </a:solidFill>
              </a:rPr>
              <a:t>Mail?</a:t>
            </a:r>
            <a:endParaRPr lang="en-GB" sz="1050" dirty="0">
              <a:solidFill>
                <a:srgbClr val="FFFFFF"/>
              </a:solidFill>
            </a:endParaRPr>
          </a:p>
        </p:txBody>
      </p:sp>
      <p:sp>
        <p:nvSpPr>
          <p:cNvPr id="51" name="Rectangle 50"/>
          <p:cNvSpPr/>
          <p:nvPr/>
        </p:nvSpPr>
        <p:spPr>
          <a:xfrm>
            <a:off x="690167" y="3572925"/>
            <a:ext cx="1295400" cy="36013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b="1" dirty="0" smtClean="0">
                <a:solidFill>
                  <a:srgbClr val="FFFFFF"/>
                </a:solidFill>
              </a:rPr>
              <a:t>Register magazine</a:t>
            </a:r>
            <a:endParaRPr lang="en-GB" sz="1050" b="1" dirty="0">
              <a:solidFill>
                <a:srgbClr val="FFFFFF"/>
              </a:solidFill>
            </a:endParaRPr>
          </a:p>
        </p:txBody>
      </p:sp>
      <p:sp>
        <p:nvSpPr>
          <p:cNvPr id="52" name="Rectangle 51"/>
          <p:cNvSpPr/>
          <p:nvPr/>
        </p:nvSpPr>
        <p:spPr>
          <a:xfrm>
            <a:off x="5767387" y="839787"/>
            <a:ext cx="2867025" cy="136683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400"/>
              </a:lnSpc>
              <a:defRPr/>
            </a:pPr>
            <a:r>
              <a:rPr lang="en-GB" sz="1200" dirty="0" smtClean="0">
                <a:solidFill>
                  <a:schemeClr val="tx1"/>
                </a:solidFill>
              </a:rPr>
              <a:t>Mail producer or mail provider sets up  a Supply Chain ID with the publisher set as the “Mail Originator” (SCID).</a:t>
            </a:r>
          </a:p>
          <a:p>
            <a:pPr algn="ctr">
              <a:lnSpc>
                <a:spcPts val="1400"/>
              </a:lnSpc>
              <a:defRPr/>
            </a:pPr>
            <a:r>
              <a:rPr lang="en-GB" sz="1200" dirty="0" smtClean="0">
                <a:solidFill>
                  <a:schemeClr val="tx1"/>
                </a:solidFill>
              </a:rPr>
              <a:t>Each time a participant in the supply chain changes, a new SCID will need to be set up.</a:t>
            </a:r>
            <a:endParaRPr lang="en-GB" sz="1200" dirty="0">
              <a:solidFill>
                <a:schemeClr val="tx1"/>
              </a:solidFill>
            </a:endParaRPr>
          </a:p>
        </p:txBody>
      </p:sp>
      <p:sp>
        <p:nvSpPr>
          <p:cNvPr id="53" name="Right Arrow 52"/>
          <p:cNvSpPr/>
          <p:nvPr/>
        </p:nvSpPr>
        <p:spPr>
          <a:xfrm>
            <a:off x="5364088" y="1242167"/>
            <a:ext cx="215900" cy="287338"/>
          </a:xfrm>
          <a:prstGeom prst="rightArrow">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50">
              <a:solidFill>
                <a:srgbClr val="FFFFFF"/>
              </a:solidFill>
            </a:endParaRPr>
          </a:p>
        </p:txBody>
      </p:sp>
      <p:sp>
        <p:nvSpPr>
          <p:cNvPr id="54" name="Rectangle 53"/>
          <p:cNvSpPr/>
          <p:nvPr/>
        </p:nvSpPr>
        <p:spPr>
          <a:xfrm>
            <a:off x="2339975" y="2493698"/>
            <a:ext cx="6294437" cy="143935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GB" sz="1100" dirty="0">
                <a:solidFill>
                  <a:schemeClr val="tx1"/>
                </a:solidFill>
              </a:rPr>
              <a:t>R</a:t>
            </a:r>
            <a:r>
              <a:rPr lang="en-GB" sz="1100" dirty="0" smtClean="0">
                <a:solidFill>
                  <a:schemeClr val="tx1"/>
                </a:solidFill>
              </a:rPr>
              <a:t>egister </a:t>
            </a:r>
            <a:r>
              <a:rPr lang="en-GB" sz="1100" dirty="0">
                <a:solidFill>
                  <a:schemeClr val="tx1"/>
                </a:solidFill>
              </a:rPr>
              <a:t>each </a:t>
            </a:r>
            <a:r>
              <a:rPr lang="en-GB" sz="1100" dirty="0" smtClean="0">
                <a:solidFill>
                  <a:schemeClr val="tx1"/>
                </a:solidFill>
              </a:rPr>
              <a:t>magazine title </a:t>
            </a:r>
            <a:r>
              <a:rPr lang="en-GB" sz="1100" dirty="0">
                <a:solidFill>
                  <a:schemeClr val="tx1"/>
                </a:solidFill>
              </a:rPr>
              <a:t>with us by completing the application form on the </a:t>
            </a:r>
            <a:r>
              <a:rPr lang="en-GB" sz="1100" dirty="0" smtClean="0">
                <a:solidFill>
                  <a:schemeClr val="tx1"/>
                </a:solidFill>
              </a:rPr>
              <a:t>Website [insert link];  and</a:t>
            </a:r>
          </a:p>
          <a:p>
            <a:r>
              <a:rPr lang="en-GB" sz="1100" dirty="0" smtClean="0">
                <a:solidFill>
                  <a:schemeClr val="tx1"/>
                </a:solidFill>
              </a:rPr>
              <a:t>Send a sample of the magazine with the form to:</a:t>
            </a:r>
          </a:p>
          <a:p>
            <a:r>
              <a:rPr lang="en-GB" sz="1100" dirty="0">
                <a:solidFill>
                  <a:schemeClr val="tx1"/>
                </a:solidFill>
              </a:rPr>
              <a:t>RM Sample (Magazine Subscription Mail)</a:t>
            </a:r>
          </a:p>
          <a:p>
            <a:r>
              <a:rPr lang="en-GB" sz="1100" dirty="0">
                <a:solidFill>
                  <a:schemeClr val="tx1"/>
                </a:solidFill>
              </a:rPr>
              <a:t>Royal Mail Wholesale </a:t>
            </a:r>
            <a:r>
              <a:rPr lang="en-GB" sz="1100" i="1" dirty="0">
                <a:solidFill>
                  <a:schemeClr val="tx1"/>
                </a:solidFill>
              </a:rPr>
              <a:t>[immediately followed by the relevant Mailmark SCID number], </a:t>
            </a:r>
            <a:endParaRPr lang="en-GB" sz="1100" i="1" dirty="0" smtClean="0">
              <a:solidFill>
                <a:schemeClr val="tx1"/>
              </a:solidFill>
            </a:endParaRPr>
          </a:p>
          <a:p>
            <a:r>
              <a:rPr lang="en-US" sz="1100" dirty="0">
                <a:solidFill>
                  <a:schemeClr val="tx1"/>
                </a:solidFill>
              </a:rPr>
              <a:t>2nd Floor</a:t>
            </a:r>
          </a:p>
          <a:p>
            <a:r>
              <a:rPr lang="en-US" sz="1100" dirty="0">
                <a:solidFill>
                  <a:schemeClr val="tx1"/>
                </a:solidFill>
              </a:rPr>
              <a:t>206 Whitechapel Road</a:t>
            </a:r>
          </a:p>
          <a:p>
            <a:r>
              <a:rPr lang="en-US" sz="1100" dirty="0">
                <a:solidFill>
                  <a:schemeClr val="tx1"/>
                </a:solidFill>
              </a:rPr>
              <a:t>London</a:t>
            </a:r>
          </a:p>
          <a:p>
            <a:r>
              <a:rPr lang="en-US" sz="1100" dirty="0">
                <a:solidFill>
                  <a:schemeClr val="tx1"/>
                </a:solidFill>
              </a:rPr>
              <a:t>E1 </a:t>
            </a:r>
            <a:r>
              <a:rPr lang="en-US" sz="1100" dirty="0" smtClean="0">
                <a:solidFill>
                  <a:schemeClr val="tx1"/>
                </a:solidFill>
              </a:rPr>
              <a:t>1AA</a:t>
            </a:r>
            <a:endParaRPr lang="en-US" sz="1100" dirty="0">
              <a:solidFill>
                <a:schemeClr val="tx1"/>
              </a:solidFill>
            </a:endParaRPr>
          </a:p>
        </p:txBody>
      </p:sp>
      <p:sp>
        <p:nvSpPr>
          <p:cNvPr id="22" name="Rectangle 21"/>
          <p:cNvSpPr/>
          <p:nvPr/>
        </p:nvSpPr>
        <p:spPr>
          <a:xfrm>
            <a:off x="4834657" y="4356677"/>
            <a:ext cx="1584325" cy="136956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50" b="1" dirty="0" smtClean="0">
                <a:solidFill>
                  <a:srgbClr val="FF0000"/>
                </a:solidFill>
              </a:rPr>
              <a:t>If you upload by “batch” to the eManifest, you must not mix d</a:t>
            </a:r>
            <a:r>
              <a:rPr lang="en-GB" sz="1050" b="1" dirty="0" smtClean="0">
                <a:solidFill>
                  <a:srgbClr val="FF0000"/>
                </a:solidFill>
              </a:rPr>
              <a:t>ifferent titles within a batch.</a:t>
            </a:r>
            <a:endParaRPr lang="en-GB" sz="1050" dirty="0">
              <a:solidFill>
                <a:srgbClr val="FF0000"/>
              </a:solidFill>
            </a:endParaRPr>
          </a:p>
        </p:txBody>
      </p:sp>
      <p:sp>
        <p:nvSpPr>
          <p:cNvPr id="23" name="Rectangle 22"/>
          <p:cNvSpPr/>
          <p:nvPr/>
        </p:nvSpPr>
        <p:spPr>
          <a:xfrm>
            <a:off x="4831744" y="5580046"/>
            <a:ext cx="1587238" cy="412748"/>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000"/>
              </a:lnSpc>
              <a:defRPr/>
            </a:pPr>
            <a:r>
              <a:rPr lang="en-GB" sz="1050" b="1" dirty="0">
                <a:solidFill>
                  <a:srgbClr val="FFFFFF"/>
                </a:solidFill>
              </a:rPr>
              <a:t>E-MANIFEST</a:t>
            </a:r>
          </a:p>
        </p:txBody>
      </p:sp>
    </p:spTree>
    <p:extLst>
      <p:ext uri="{BB962C8B-B14F-4D97-AF65-F5344CB8AC3E}">
        <p14:creationId xmlns:p14="http://schemas.microsoft.com/office/powerpoint/2010/main" val="2262817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solidFill>
                  <a:srgbClr val="FF0000"/>
                </a:solidFill>
              </a:rPr>
              <a:t>Content  </a:t>
            </a:r>
            <a:endParaRPr lang="en-GB" sz="2800" b="1" dirty="0">
              <a:solidFill>
                <a:srgbClr val="FF0000"/>
              </a:solidFill>
            </a:endParaRPr>
          </a:p>
        </p:txBody>
      </p:sp>
      <p:sp>
        <p:nvSpPr>
          <p:cNvPr id="3" name="Content Placeholder 2"/>
          <p:cNvSpPr>
            <a:spLocks noGrp="1"/>
          </p:cNvSpPr>
          <p:nvPr>
            <p:ph idx="1"/>
          </p:nvPr>
        </p:nvSpPr>
        <p:spPr>
          <a:xfrm>
            <a:off x="458610" y="979248"/>
            <a:ext cx="8307387" cy="4260715"/>
          </a:xfrm>
        </p:spPr>
        <p:txBody>
          <a:bodyPr>
            <a:normAutofit/>
          </a:bodyPr>
          <a:lstStyle/>
          <a:p>
            <a:r>
              <a:rPr lang="en-GB" dirty="0" smtClean="0"/>
              <a:t>The Proposition  </a:t>
            </a:r>
          </a:p>
          <a:p>
            <a:r>
              <a:rPr lang="en-GB" dirty="0" smtClean="0"/>
              <a:t>Publishing Market overview </a:t>
            </a:r>
          </a:p>
          <a:p>
            <a:r>
              <a:rPr lang="en-GB" dirty="0" smtClean="0"/>
              <a:t>Our discussions with customers </a:t>
            </a:r>
          </a:p>
          <a:p>
            <a:r>
              <a:rPr lang="en-GB" dirty="0" smtClean="0"/>
              <a:t>The service - magazine subscription service </a:t>
            </a:r>
          </a:p>
          <a:p>
            <a:r>
              <a:rPr lang="en-GB" dirty="0" smtClean="0"/>
              <a:t>Qualification process </a:t>
            </a:r>
          </a:p>
          <a:p>
            <a:r>
              <a:rPr lang="en-GB" dirty="0" smtClean="0"/>
              <a:t>Key Dates </a:t>
            </a:r>
          </a:p>
          <a:p>
            <a:pPr lvl="1"/>
            <a:r>
              <a:rPr lang="en-GB" sz="1400" dirty="0" smtClean="0"/>
              <a:t>  </a:t>
            </a:r>
            <a:endParaRPr lang="en-GB" sz="1400" dirty="0"/>
          </a:p>
        </p:txBody>
      </p:sp>
      <p:sp>
        <p:nvSpPr>
          <p:cNvPr id="4" name="Footer Placeholder 3"/>
          <p:cNvSpPr>
            <a:spLocks noGrp="1"/>
          </p:cNvSpPr>
          <p:nvPr>
            <p:ph type="ftr" sz="quarter" idx="11"/>
          </p:nvPr>
        </p:nvSpPr>
        <p:spPr/>
        <p:txBody>
          <a:bodyPr/>
          <a:lstStyle/>
          <a:p>
            <a:r>
              <a:rPr lang="en-GB" smtClean="0"/>
              <a:t> </a:t>
            </a:r>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2</a:t>
            </a:fld>
            <a:endParaRPr lang="en-GB" dirty="0"/>
          </a:p>
        </p:txBody>
      </p:sp>
    </p:spTree>
    <p:extLst>
      <p:ext uri="{BB962C8B-B14F-4D97-AF65-F5344CB8AC3E}">
        <p14:creationId xmlns:p14="http://schemas.microsoft.com/office/powerpoint/2010/main" val="1303511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solidFill>
                  <a:srgbClr val="FF0000"/>
                </a:solidFill>
              </a:rPr>
              <a:t>The proposition  </a:t>
            </a:r>
            <a:endParaRPr lang="en-GB" sz="2800" b="1" dirty="0">
              <a:solidFill>
                <a:srgbClr val="FF0000"/>
              </a:solidFill>
            </a:endParaRPr>
          </a:p>
        </p:txBody>
      </p:sp>
      <p:sp>
        <p:nvSpPr>
          <p:cNvPr id="3" name="Content Placeholder 2"/>
          <p:cNvSpPr>
            <a:spLocks noGrp="1"/>
          </p:cNvSpPr>
          <p:nvPr>
            <p:ph idx="1"/>
          </p:nvPr>
        </p:nvSpPr>
        <p:spPr>
          <a:xfrm>
            <a:off x="434159" y="756598"/>
            <a:ext cx="8248662" cy="5581933"/>
          </a:xfrm>
        </p:spPr>
        <p:txBody>
          <a:bodyPr>
            <a:normAutofit fontScale="77500" lnSpcReduction="20000"/>
          </a:bodyPr>
          <a:lstStyle/>
          <a:p>
            <a:r>
              <a:rPr lang="en-GB" sz="1900" dirty="0" smtClean="0"/>
              <a:t>We are pleased to announce </a:t>
            </a:r>
            <a:r>
              <a:rPr lang="en-GB" sz="1900" dirty="0"/>
              <a:t>the launch </a:t>
            </a:r>
            <a:r>
              <a:rPr lang="en-GB" sz="1900" dirty="0" smtClean="0"/>
              <a:t>of a new magazine subscription service exclusive to </a:t>
            </a:r>
            <a:r>
              <a:rPr lang="en-GB" sz="1900" dirty="0"/>
              <a:t>magazine publishers from January 2019 </a:t>
            </a:r>
            <a:r>
              <a:rPr lang="en-GB" sz="1900" dirty="0" smtClean="0"/>
              <a:t/>
            </a:r>
            <a:br>
              <a:rPr lang="en-GB" sz="1900" dirty="0" smtClean="0"/>
            </a:br>
            <a:endParaRPr lang="en-GB" sz="1900" dirty="0" smtClean="0"/>
          </a:p>
          <a:p>
            <a:r>
              <a:rPr lang="en-GB" sz="1900" dirty="0" smtClean="0"/>
              <a:t>The over-riding  aim of the service is to enable publishers to grow your number of subscribers and launch more subscription based titles, particularly at a time when supermarkets are reducing shelf – space available to magazines </a:t>
            </a:r>
            <a:br>
              <a:rPr lang="en-GB" sz="1900" dirty="0" smtClean="0"/>
            </a:br>
            <a:endParaRPr lang="en-GB" sz="1900" dirty="0" smtClean="0"/>
          </a:p>
          <a:p>
            <a:r>
              <a:rPr lang="en-GB" sz="1900" dirty="0" smtClean="0"/>
              <a:t>Making use of the latest barcoding technology, our high quality service allows publishers to get the magazines to subscribers before the magazine appears on the newsstands</a:t>
            </a:r>
            <a:br>
              <a:rPr lang="en-GB" sz="1900" dirty="0" smtClean="0"/>
            </a:br>
            <a:endParaRPr lang="en-GB" sz="1900" dirty="0" smtClean="0"/>
          </a:p>
          <a:p>
            <a:r>
              <a:rPr lang="en-GB" sz="1900" dirty="0" smtClean="0"/>
              <a:t>This new cost effective service caters for high volume circulation as well as for niche and growing titles. It provides publishers with the price certainty they need to grow subscriptions</a:t>
            </a:r>
            <a:br>
              <a:rPr lang="en-GB" sz="1900" dirty="0" smtClean="0"/>
            </a:br>
            <a:endParaRPr lang="en-GB" sz="1900" dirty="0" smtClean="0"/>
          </a:p>
          <a:p>
            <a:r>
              <a:rPr lang="en-GB" sz="1900" dirty="0" smtClean="0"/>
              <a:t>To demonstrate our long-term commitment to supporting the needs of publishers, we  discussed how the market was changing and requirements with customers, and built in features to the new service which  respond to  the challenges facing the industry.</a:t>
            </a:r>
          </a:p>
          <a:p>
            <a:pPr marL="0" indent="0">
              <a:buNone/>
            </a:pPr>
            <a:endParaRPr lang="en-GB" sz="1900" dirty="0" smtClean="0"/>
          </a:p>
          <a:p>
            <a:r>
              <a:rPr lang="en-GB" sz="1900" dirty="0" smtClean="0"/>
              <a:t>The new service :</a:t>
            </a:r>
          </a:p>
          <a:p>
            <a:pPr marL="733425" lvl="1" indent="-285750">
              <a:buFont typeface="Arial" panose="020B0604020202020204" pitchFamily="34" charset="0"/>
              <a:buChar char="•"/>
            </a:pPr>
            <a:r>
              <a:rPr lang="en-GB" sz="1900" dirty="0" smtClean="0"/>
              <a:t>Provides competitive and stable pricing</a:t>
            </a:r>
          </a:p>
          <a:p>
            <a:pPr marL="733425" lvl="1" indent="-285750">
              <a:buFont typeface="Arial" panose="020B0604020202020204" pitchFamily="34" charset="0"/>
              <a:buChar char="•"/>
            </a:pPr>
            <a:r>
              <a:rPr lang="en-GB" sz="1900" dirty="0"/>
              <a:t>Takes advantage of Royal Mail’s investment in technology to provide data </a:t>
            </a:r>
            <a:r>
              <a:rPr lang="en-GB" sz="1900" dirty="0" smtClean="0"/>
              <a:t>which </a:t>
            </a:r>
            <a:r>
              <a:rPr lang="en-GB" sz="1900" dirty="0"/>
              <a:t>ensures  quality of service and a cost effective </a:t>
            </a:r>
            <a:r>
              <a:rPr lang="en-GB" sz="1900" dirty="0" smtClean="0"/>
              <a:t>service</a:t>
            </a:r>
          </a:p>
          <a:p>
            <a:pPr marL="733425" lvl="1" indent="-285750">
              <a:buFont typeface="Arial" panose="020B0604020202020204" pitchFamily="34" charset="0"/>
              <a:buChar char="•"/>
            </a:pPr>
            <a:r>
              <a:rPr lang="en-GB" sz="1900" dirty="0" smtClean="0"/>
              <a:t>Allows publishers to grow subscriptions   </a:t>
            </a:r>
            <a:endParaRPr lang="en-GB" sz="1900" dirty="0"/>
          </a:p>
          <a:p>
            <a:pPr marL="733425" lvl="1" indent="-285750">
              <a:buFont typeface="Arial" panose="020B0604020202020204" pitchFamily="34" charset="0"/>
              <a:buChar char="•"/>
            </a:pPr>
            <a:r>
              <a:rPr lang="en-GB" sz="1900" dirty="0" smtClean="0"/>
              <a:t>Incentivises publishers to invest in new titles and grow their subscriber base </a:t>
            </a:r>
          </a:p>
          <a:p>
            <a:pPr marL="733425" lvl="1" indent="-285750">
              <a:buFont typeface="Arial" panose="020B0604020202020204" pitchFamily="34" charset="0"/>
              <a:buChar char="•"/>
            </a:pPr>
            <a:r>
              <a:rPr lang="en-GB" sz="1900" dirty="0" smtClean="0"/>
              <a:t>Recognises the importance of editorial content in maintaining subscriber loyalty </a:t>
            </a:r>
          </a:p>
          <a:p>
            <a:pPr marL="733425" lvl="1" indent="-285750">
              <a:buFont typeface="Arial" panose="020B0604020202020204" pitchFamily="34" charset="0"/>
              <a:buChar char="•"/>
            </a:pPr>
            <a:r>
              <a:rPr lang="en-GB" sz="1900" dirty="0" smtClean="0"/>
              <a:t>Will be aligned to industry standards for environmentally sustainable packaging </a:t>
            </a:r>
          </a:p>
          <a:p>
            <a:pPr marL="733425" lvl="1" indent="-285750">
              <a:buFont typeface="Arial" panose="020B0604020202020204" pitchFamily="34" charset="0"/>
              <a:buChar char="•"/>
            </a:pPr>
            <a:endParaRPr lang="en-GB" sz="1400" dirty="0" smtClean="0"/>
          </a:p>
          <a:p>
            <a:pPr lvl="1"/>
            <a:r>
              <a:rPr lang="en-GB" sz="1400" dirty="0" smtClean="0"/>
              <a:t>  </a:t>
            </a:r>
            <a:endParaRPr lang="en-GB" sz="1400" dirty="0"/>
          </a:p>
        </p:txBody>
      </p:sp>
      <p:sp>
        <p:nvSpPr>
          <p:cNvPr id="4" name="Footer Placeholder 3"/>
          <p:cNvSpPr>
            <a:spLocks noGrp="1"/>
          </p:cNvSpPr>
          <p:nvPr>
            <p:ph type="ftr" sz="quarter" idx="11"/>
          </p:nvPr>
        </p:nvSpPr>
        <p:spPr/>
        <p:txBody>
          <a:bodyPr/>
          <a:lstStyle/>
          <a:p>
            <a:r>
              <a:rPr lang="en-GB" smtClean="0"/>
              <a:t> </a:t>
            </a:r>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3</a:t>
            </a:fld>
            <a:endParaRPr lang="en-GB" dirty="0"/>
          </a:p>
        </p:txBody>
      </p:sp>
    </p:spTree>
    <p:extLst>
      <p:ext uri="{BB962C8B-B14F-4D97-AF65-F5344CB8AC3E}">
        <p14:creationId xmlns:p14="http://schemas.microsoft.com/office/powerpoint/2010/main" val="2100815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515613"/>
          </a:xfrm>
        </p:spPr>
        <p:txBody>
          <a:bodyPr/>
          <a:lstStyle/>
          <a:p>
            <a:r>
              <a:rPr lang="en-GB" sz="2800" b="1" dirty="0" smtClean="0">
                <a:solidFill>
                  <a:srgbClr val="FF0000"/>
                </a:solidFill>
              </a:rPr>
              <a:t>Publishing: The market for magazine distribution</a:t>
            </a:r>
            <a:endParaRPr lang="en-GB" sz="2800" b="1" dirty="0">
              <a:solidFill>
                <a:srgbClr val="FF0000"/>
              </a:solidFill>
            </a:endParaRPr>
          </a:p>
        </p:txBody>
      </p:sp>
      <p:sp>
        <p:nvSpPr>
          <p:cNvPr id="4" name="Footer Placeholder 3"/>
          <p:cNvSpPr>
            <a:spLocks noGrp="1"/>
          </p:cNvSpPr>
          <p:nvPr>
            <p:ph type="ftr" sz="quarter" idx="11"/>
          </p:nvPr>
        </p:nvSpPr>
        <p:spPr/>
        <p:txBody>
          <a:bodyPr/>
          <a:lstStyle/>
          <a:p>
            <a:r>
              <a:rPr lang="en-GB" dirty="0" smtClean="0"/>
              <a:t> </a:t>
            </a:r>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4</a:t>
            </a:fld>
            <a:endParaRPr lang="en-GB" dirty="0"/>
          </a:p>
        </p:txBody>
      </p:sp>
      <p:sp>
        <p:nvSpPr>
          <p:cNvPr id="7" name="Rectangle 6"/>
          <p:cNvSpPr/>
          <p:nvPr/>
        </p:nvSpPr>
        <p:spPr bwMode="auto">
          <a:xfrm>
            <a:off x="5004048" y="3428999"/>
            <a:ext cx="3960441" cy="33678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err="1">
              <a:solidFill>
                <a:prstClr val="black"/>
              </a:solidFill>
              <a:latin typeface="ChevinBold" pitchFamily="2" charset="0"/>
            </a:endParaRPr>
          </a:p>
        </p:txBody>
      </p:sp>
      <p:sp>
        <p:nvSpPr>
          <p:cNvPr id="8" name="Rectangle 7"/>
          <p:cNvSpPr/>
          <p:nvPr/>
        </p:nvSpPr>
        <p:spPr bwMode="auto">
          <a:xfrm>
            <a:off x="179512" y="3429000"/>
            <a:ext cx="4712763" cy="28083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err="1">
              <a:solidFill>
                <a:prstClr val="black"/>
              </a:solidFill>
              <a:latin typeface="ChevinBold" pitchFamily="2" charset="0"/>
            </a:endParaRPr>
          </a:p>
        </p:txBody>
      </p:sp>
      <p:sp>
        <p:nvSpPr>
          <p:cNvPr id="9" name="Rectangle 8"/>
          <p:cNvSpPr/>
          <p:nvPr/>
        </p:nvSpPr>
        <p:spPr bwMode="auto">
          <a:xfrm>
            <a:off x="138885" y="800100"/>
            <a:ext cx="8825603" cy="24848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err="1">
              <a:solidFill>
                <a:prstClr val="black"/>
              </a:solidFill>
              <a:latin typeface="ChevinBold" pitchFamily="2" charset="0"/>
            </a:endParaRPr>
          </a:p>
        </p:txBody>
      </p:sp>
      <p:pic>
        <p:nvPicPr>
          <p:cNvPr id="10" name="Picture 9"/>
          <p:cNvPicPr>
            <a:picLocks noChangeAspect="1"/>
          </p:cNvPicPr>
          <p:nvPr/>
        </p:nvPicPr>
        <p:blipFill>
          <a:blip r:embed="rId3"/>
          <a:stretch>
            <a:fillRect/>
          </a:stretch>
        </p:blipFill>
        <p:spPr>
          <a:xfrm>
            <a:off x="282151" y="1070734"/>
            <a:ext cx="401417" cy="401417"/>
          </a:xfrm>
          <a:prstGeom prst="rect">
            <a:avLst/>
          </a:prstGeom>
        </p:spPr>
      </p:pic>
      <p:pic>
        <p:nvPicPr>
          <p:cNvPr id="12" name="Picture 11"/>
          <p:cNvPicPr>
            <a:picLocks noChangeAspect="1"/>
          </p:cNvPicPr>
          <p:nvPr/>
        </p:nvPicPr>
        <p:blipFill>
          <a:blip r:embed="rId4"/>
          <a:stretch>
            <a:fillRect/>
          </a:stretch>
        </p:blipFill>
        <p:spPr>
          <a:xfrm>
            <a:off x="282151" y="1812384"/>
            <a:ext cx="401417" cy="401417"/>
          </a:xfrm>
          <a:prstGeom prst="rect">
            <a:avLst/>
          </a:prstGeom>
        </p:spPr>
      </p:pic>
      <p:sp>
        <p:nvSpPr>
          <p:cNvPr id="13" name="TextBox 12"/>
          <p:cNvSpPr txBox="1"/>
          <p:nvPr/>
        </p:nvSpPr>
        <p:spPr>
          <a:xfrm>
            <a:off x="755576" y="2523773"/>
            <a:ext cx="7128792" cy="523220"/>
          </a:xfrm>
          <a:prstGeom prst="rect">
            <a:avLst/>
          </a:prstGeom>
          <a:noFill/>
        </p:spPr>
        <p:txBody>
          <a:bodyPr wrap="square" rtlCol="0">
            <a:spAutoFit/>
          </a:bodyPr>
          <a:lstStyle/>
          <a:p>
            <a:pPr>
              <a:buClr>
                <a:srgbClr val="FF0000"/>
              </a:buClr>
            </a:pPr>
            <a:r>
              <a:rPr lang="en-GB" sz="1400" dirty="0" smtClean="0">
                <a:solidFill>
                  <a:prstClr val="black"/>
                </a:solidFill>
                <a:latin typeface="Calibri" panose="020F0502020204030204" pitchFamily="34" charset="0"/>
                <a:cs typeface="Calibri" panose="020F0502020204030204" pitchFamily="34" charset="0"/>
              </a:rPr>
              <a:t>Publishers </a:t>
            </a:r>
            <a:r>
              <a:rPr lang="en-GB" sz="1400" dirty="0">
                <a:solidFill>
                  <a:prstClr val="black"/>
                </a:solidFill>
                <a:latin typeface="Calibri" panose="020F0502020204030204" pitchFamily="34" charset="0"/>
                <a:cs typeface="Calibri" panose="020F0502020204030204" pitchFamily="34" charset="0"/>
              </a:rPr>
              <a:t>are looking at new revenue streams beyond print. Some are entering e-commerce and stretching the brand to grow revenue per customer. </a:t>
            </a:r>
          </a:p>
        </p:txBody>
      </p:sp>
      <p:pic>
        <p:nvPicPr>
          <p:cNvPr id="14" name="Picture 13"/>
          <p:cNvPicPr>
            <a:picLocks noChangeAspect="1"/>
          </p:cNvPicPr>
          <p:nvPr/>
        </p:nvPicPr>
        <p:blipFill>
          <a:blip r:embed="rId5"/>
          <a:stretch>
            <a:fillRect/>
          </a:stretch>
        </p:blipFill>
        <p:spPr>
          <a:xfrm>
            <a:off x="282151" y="2522612"/>
            <a:ext cx="401417" cy="401417"/>
          </a:xfrm>
          <a:prstGeom prst="rect">
            <a:avLst/>
          </a:prstGeom>
        </p:spPr>
      </p:pic>
      <p:sp>
        <p:nvSpPr>
          <p:cNvPr id="16" name="Rectangle 15"/>
          <p:cNvSpPr/>
          <p:nvPr/>
        </p:nvSpPr>
        <p:spPr>
          <a:xfrm>
            <a:off x="755576" y="1046634"/>
            <a:ext cx="7283524" cy="523220"/>
          </a:xfrm>
          <a:prstGeom prst="rect">
            <a:avLst/>
          </a:prstGeom>
        </p:spPr>
        <p:txBody>
          <a:bodyPr wrap="square">
            <a:spAutoFit/>
          </a:bodyPr>
          <a:lstStyle/>
          <a:p>
            <a:pPr>
              <a:buClr>
                <a:srgbClr val="FF0000"/>
              </a:buClr>
            </a:pPr>
            <a:r>
              <a:rPr lang="en-GB" sz="1400" dirty="0">
                <a:solidFill>
                  <a:prstClr val="black"/>
                </a:solidFill>
                <a:latin typeface="Calibri" panose="020F0502020204030204" pitchFamily="34" charset="0"/>
                <a:cs typeface="Calibri" panose="020F0502020204030204" pitchFamily="34" charset="0"/>
              </a:rPr>
              <a:t>Whilst </a:t>
            </a:r>
            <a:r>
              <a:rPr lang="en-GB" sz="1400" dirty="0" smtClean="0">
                <a:solidFill>
                  <a:prstClr val="black"/>
                </a:solidFill>
                <a:latin typeface="Calibri" panose="020F0502020204030204" pitchFamily="34" charset="0"/>
                <a:cs typeface="Calibri" panose="020F0502020204030204" pitchFamily="34" charset="0"/>
              </a:rPr>
              <a:t>the overall volume </a:t>
            </a:r>
            <a:r>
              <a:rPr lang="en-GB" sz="1400" dirty="0">
                <a:solidFill>
                  <a:prstClr val="black"/>
                </a:solidFill>
                <a:latin typeface="Calibri" panose="020F0502020204030204" pitchFamily="34" charset="0"/>
                <a:cs typeface="Calibri" panose="020F0502020204030204" pitchFamily="34" charset="0"/>
              </a:rPr>
              <a:t>of print magazines is </a:t>
            </a:r>
            <a:r>
              <a:rPr lang="en-GB" sz="1400" dirty="0" smtClean="0">
                <a:solidFill>
                  <a:prstClr val="black"/>
                </a:solidFill>
                <a:latin typeface="Calibri" panose="020F0502020204030204" pitchFamily="34" charset="0"/>
                <a:cs typeface="Calibri" panose="020F0502020204030204" pitchFamily="34" charset="0"/>
              </a:rPr>
              <a:t>declining, subscriptions have grown share versus newsstands and high street sales.  </a:t>
            </a:r>
            <a:endParaRPr lang="en-GB" sz="1400" dirty="0">
              <a:solidFill>
                <a:prstClr val="black"/>
              </a:solidFill>
              <a:latin typeface="Calibri" panose="020F0502020204030204" pitchFamily="34" charset="0"/>
              <a:cs typeface="Calibri" panose="020F0502020204030204" pitchFamily="34" charset="0"/>
            </a:endParaRPr>
          </a:p>
        </p:txBody>
      </p:sp>
      <p:sp>
        <p:nvSpPr>
          <p:cNvPr id="17" name="Rectangle 16"/>
          <p:cNvSpPr/>
          <p:nvPr/>
        </p:nvSpPr>
        <p:spPr>
          <a:xfrm>
            <a:off x="755576" y="1804834"/>
            <a:ext cx="7083212" cy="523220"/>
          </a:xfrm>
          <a:prstGeom prst="rect">
            <a:avLst/>
          </a:prstGeom>
        </p:spPr>
        <p:txBody>
          <a:bodyPr wrap="square">
            <a:spAutoFit/>
          </a:bodyPr>
          <a:lstStyle/>
          <a:p>
            <a:pPr>
              <a:buClr>
                <a:srgbClr val="FF0000"/>
              </a:buClr>
            </a:pPr>
            <a:r>
              <a:rPr lang="en-GB" sz="1400" dirty="0">
                <a:solidFill>
                  <a:prstClr val="black"/>
                </a:solidFill>
                <a:latin typeface="Calibri" panose="020F0502020204030204" pitchFamily="34" charset="0"/>
                <a:cs typeface="Calibri" panose="020F0502020204030204" pitchFamily="34" charset="0"/>
              </a:rPr>
              <a:t>Publishers are grappling with </a:t>
            </a:r>
            <a:r>
              <a:rPr lang="en-GB" sz="1400" dirty="0" smtClean="0">
                <a:solidFill>
                  <a:prstClr val="black"/>
                </a:solidFill>
                <a:latin typeface="Calibri" panose="020F0502020204030204" pitchFamily="34" charset="0"/>
                <a:cs typeface="Calibri" panose="020F0502020204030204" pitchFamily="34" charset="0"/>
              </a:rPr>
              <a:t>digital</a:t>
            </a:r>
            <a:r>
              <a:rPr lang="en-GB" sz="1400" dirty="0">
                <a:solidFill>
                  <a:prstClr val="black"/>
                </a:solidFill>
                <a:latin typeface="Calibri" panose="020F0502020204030204" pitchFamily="34" charset="0"/>
                <a:cs typeface="Calibri" panose="020F0502020204030204" pitchFamily="34" charset="0"/>
              </a:rPr>
              <a:t>, </a:t>
            </a:r>
            <a:r>
              <a:rPr lang="en-GB" sz="1400" dirty="0" smtClean="0">
                <a:solidFill>
                  <a:prstClr val="black"/>
                </a:solidFill>
                <a:latin typeface="Calibri" panose="020F0502020204030204" pitchFamily="34" charset="0"/>
                <a:cs typeface="Calibri" panose="020F0502020204030204" pitchFamily="34" charset="0"/>
              </a:rPr>
              <a:t> </a:t>
            </a:r>
            <a:r>
              <a:rPr lang="en-GB" sz="1400" dirty="0">
                <a:solidFill>
                  <a:prstClr val="black"/>
                </a:solidFill>
                <a:latin typeface="Calibri" panose="020F0502020204030204" pitchFamily="34" charset="0"/>
                <a:cs typeface="Calibri" panose="020F0502020204030204" pitchFamily="34" charset="0"/>
              </a:rPr>
              <a:t>The digital world is impacting </a:t>
            </a:r>
            <a:r>
              <a:rPr lang="en-GB" sz="1400" dirty="0" smtClean="0">
                <a:solidFill>
                  <a:prstClr val="black"/>
                </a:solidFill>
                <a:latin typeface="Calibri" panose="020F0502020204030204" pitchFamily="34" charset="0"/>
                <a:cs typeface="Calibri" panose="020F0502020204030204" pitchFamily="34" charset="0"/>
              </a:rPr>
              <a:t> on advertising </a:t>
            </a:r>
            <a:r>
              <a:rPr lang="en-GB" sz="1400" dirty="0">
                <a:solidFill>
                  <a:prstClr val="black"/>
                </a:solidFill>
                <a:latin typeface="Calibri" panose="020F0502020204030204" pitchFamily="34" charset="0"/>
                <a:cs typeface="Calibri" panose="020F0502020204030204" pitchFamily="34" charset="0"/>
              </a:rPr>
              <a:t>r</a:t>
            </a:r>
            <a:r>
              <a:rPr lang="en-GB" sz="1400" dirty="0" smtClean="0">
                <a:solidFill>
                  <a:prstClr val="black"/>
                </a:solidFill>
                <a:latin typeface="Calibri" panose="020F0502020204030204" pitchFamily="34" charset="0"/>
                <a:cs typeface="Calibri" panose="020F0502020204030204" pitchFamily="34" charset="0"/>
              </a:rPr>
              <a:t>evenue </a:t>
            </a:r>
            <a:r>
              <a:rPr lang="en-GB" sz="1400" dirty="0">
                <a:solidFill>
                  <a:prstClr val="black"/>
                </a:solidFill>
                <a:latin typeface="Calibri" panose="020F0502020204030204" pitchFamily="34" charset="0"/>
                <a:cs typeface="Calibri" panose="020F0502020204030204" pitchFamily="34" charset="0"/>
              </a:rPr>
              <a:t>as circulations </a:t>
            </a:r>
            <a:r>
              <a:rPr lang="en-GB" sz="1400" dirty="0" smtClean="0">
                <a:solidFill>
                  <a:prstClr val="black"/>
                </a:solidFill>
                <a:latin typeface="Calibri" panose="020F0502020204030204" pitchFamily="34" charset="0"/>
                <a:cs typeface="Calibri" panose="020F0502020204030204" pitchFamily="34" charset="0"/>
              </a:rPr>
              <a:t> dip. </a:t>
            </a:r>
            <a:r>
              <a:rPr lang="en-GB" sz="1400" dirty="0">
                <a:solidFill>
                  <a:prstClr val="black"/>
                </a:solidFill>
                <a:latin typeface="Calibri" panose="020F0502020204030204" pitchFamily="34" charset="0"/>
                <a:cs typeface="Calibri" panose="020F0502020204030204" pitchFamily="34" charset="0"/>
              </a:rPr>
              <a:t>Free content online </a:t>
            </a:r>
            <a:r>
              <a:rPr lang="en-GB" sz="1400" dirty="0" smtClean="0">
                <a:solidFill>
                  <a:prstClr val="black"/>
                </a:solidFill>
                <a:latin typeface="Calibri" panose="020F0502020204030204" pitchFamily="34" charset="0"/>
                <a:cs typeface="Calibri" panose="020F0502020204030204" pitchFamily="34" charset="0"/>
              </a:rPr>
              <a:t>is impacting </a:t>
            </a:r>
            <a:r>
              <a:rPr lang="en-GB" sz="1400" dirty="0">
                <a:solidFill>
                  <a:prstClr val="black"/>
                </a:solidFill>
                <a:latin typeface="Calibri" panose="020F0502020204030204" pitchFamily="34" charset="0"/>
                <a:cs typeface="Calibri" panose="020F0502020204030204" pitchFamily="34" charset="0"/>
              </a:rPr>
              <a:t>propensity to pay for </a:t>
            </a:r>
            <a:r>
              <a:rPr lang="en-GB" sz="1400" dirty="0" smtClean="0">
                <a:solidFill>
                  <a:prstClr val="black"/>
                </a:solidFill>
                <a:latin typeface="Calibri" panose="020F0502020204030204" pitchFamily="34" charset="0"/>
                <a:cs typeface="Calibri" panose="020F0502020204030204" pitchFamily="34" charset="0"/>
              </a:rPr>
              <a:t>content.</a:t>
            </a:r>
            <a:endParaRPr lang="en-GB" sz="1400" dirty="0">
              <a:solidFill>
                <a:prstClr val="black"/>
              </a:solidFill>
              <a:latin typeface="Calibri" panose="020F0502020204030204" pitchFamily="34" charset="0"/>
              <a:cs typeface="Calibri" panose="020F0502020204030204" pitchFamily="34" charset="0"/>
            </a:endParaRPr>
          </a:p>
        </p:txBody>
      </p:sp>
      <p:sp>
        <p:nvSpPr>
          <p:cNvPr id="18" name="Text Placeholder 1"/>
          <p:cNvSpPr txBox="1">
            <a:spLocks/>
          </p:cNvSpPr>
          <p:nvPr/>
        </p:nvSpPr>
        <p:spPr>
          <a:xfrm>
            <a:off x="683568" y="4929884"/>
            <a:ext cx="4036096" cy="432048"/>
          </a:xfrm>
          <a:prstGeom prst="rect">
            <a:avLst/>
          </a:prstGeom>
          <a:ln>
            <a:noFill/>
          </a:ln>
        </p:spPr>
        <p:txBody>
          <a:bodyPr/>
          <a:lstStyle>
            <a:lvl1pPr marL="174625" indent="-174625" algn="l" rtl="0" eaLnBrk="1" fontAlgn="base" hangingPunct="1">
              <a:spcBef>
                <a:spcPct val="20000"/>
              </a:spcBef>
              <a:spcAft>
                <a:spcPct val="0"/>
              </a:spcAft>
              <a:buClr>
                <a:srgbClr val="FF0000"/>
              </a:buClr>
              <a:buFont typeface="Arial" charset="0"/>
              <a:buChar char="•"/>
              <a:defRPr sz="1400" kern="1200">
                <a:solidFill>
                  <a:schemeClr val="tx1"/>
                </a:solidFill>
                <a:latin typeface="ChevinLight" pitchFamily="2" charset="0"/>
                <a:ea typeface="+mn-ea"/>
                <a:cs typeface="+mn-cs"/>
              </a:defRPr>
            </a:lvl1pPr>
            <a:lvl2pPr marL="363538" indent="-174625" algn="l" rtl="0" eaLnBrk="1" fontAlgn="base" hangingPunct="1">
              <a:spcBef>
                <a:spcPct val="20000"/>
              </a:spcBef>
              <a:spcAft>
                <a:spcPct val="0"/>
              </a:spcAft>
              <a:buClr>
                <a:srgbClr val="FF0000"/>
              </a:buClr>
              <a:buFont typeface="Wingdings" pitchFamily="2" charset="2"/>
              <a:buChar char="Ø"/>
              <a:defRPr sz="1400" kern="1200">
                <a:solidFill>
                  <a:schemeClr val="tx1"/>
                </a:solidFill>
                <a:latin typeface="ChevinLight" pitchFamily="2" charset="0"/>
                <a:ea typeface="+mn-ea"/>
                <a:cs typeface="+mn-cs"/>
              </a:defRPr>
            </a:lvl2pPr>
            <a:lvl3pPr marL="631825" indent="-228600" algn="l" rtl="0" eaLnBrk="1" fontAlgn="base" hangingPunct="1">
              <a:spcBef>
                <a:spcPct val="20000"/>
              </a:spcBef>
              <a:spcAft>
                <a:spcPct val="0"/>
              </a:spcAft>
              <a:buClr>
                <a:srgbClr val="FF0000"/>
              </a:buClr>
              <a:buFont typeface="ChevinLight" pitchFamily="2" charset="0"/>
              <a:buChar char="‐"/>
              <a:defRPr sz="1400" kern="1200">
                <a:solidFill>
                  <a:schemeClr val="tx1"/>
                </a:solidFill>
                <a:latin typeface="ChevinLight" pitchFamily="2" charset="0"/>
                <a:ea typeface="+mn-ea"/>
                <a:cs typeface="+mn-cs"/>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ChevinLight" pitchFamily="2" charset="0"/>
                <a:ea typeface="+mn-ea"/>
                <a:cs typeface="+mn-cs"/>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ChevinLigh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1200" dirty="0" smtClean="0">
                <a:solidFill>
                  <a:srgbClr val="FF0000"/>
                </a:solidFill>
                <a:latin typeface="Calibri" panose="020F0502020204030204" pitchFamily="34" charset="0"/>
                <a:cs typeface="Calibri" panose="020F0502020204030204" pitchFamily="34" charset="0"/>
              </a:rPr>
              <a:t>Membership</a:t>
            </a:r>
            <a:r>
              <a:rPr lang="en-GB" sz="1200" b="1" dirty="0" smtClean="0">
                <a:solidFill>
                  <a:srgbClr val="C0504D"/>
                </a:solidFill>
                <a:latin typeface="Calibri" panose="020F0502020204030204" pitchFamily="34" charset="0"/>
                <a:cs typeface="Calibri" panose="020F0502020204030204" pitchFamily="34" charset="0"/>
              </a:rPr>
              <a:t>:  </a:t>
            </a:r>
            <a:r>
              <a:rPr lang="en-GB" sz="1200" dirty="0" smtClean="0">
                <a:solidFill>
                  <a:prstClr val="black">
                    <a:lumMod val="95000"/>
                    <a:lumOff val="5000"/>
                  </a:prstClr>
                </a:solidFill>
                <a:latin typeface="Calibri" panose="020F0502020204030204" pitchFamily="34" charset="0"/>
                <a:cs typeface="Calibri" panose="020F0502020204030204" pitchFamily="34" charset="0"/>
              </a:rPr>
              <a:t>Consumer and professional </a:t>
            </a:r>
            <a:r>
              <a:rPr lang="en-GB" sz="1200" dirty="0" smtClean="0">
                <a:solidFill>
                  <a:prstClr val="black"/>
                </a:solidFill>
                <a:latin typeface="Calibri" panose="020F0502020204030204" pitchFamily="34" charset="0"/>
                <a:cs typeface="Calibri" panose="020F0502020204030204" pitchFamily="34" charset="0"/>
              </a:rPr>
              <a:t>– as part of  membership to an association a magazine may be part of the benefits</a:t>
            </a:r>
          </a:p>
        </p:txBody>
      </p:sp>
      <p:sp>
        <p:nvSpPr>
          <p:cNvPr id="19" name="TextBox 18"/>
          <p:cNvSpPr txBox="1"/>
          <p:nvPr/>
        </p:nvSpPr>
        <p:spPr>
          <a:xfrm>
            <a:off x="683568" y="3645024"/>
            <a:ext cx="4207845" cy="646331"/>
          </a:xfrm>
          <a:prstGeom prst="rect">
            <a:avLst/>
          </a:prstGeom>
          <a:noFill/>
          <a:ln>
            <a:noFill/>
          </a:ln>
        </p:spPr>
        <p:txBody>
          <a:bodyPr wrap="square" rtlCol="0">
            <a:spAutoFit/>
          </a:bodyPr>
          <a:lstStyle/>
          <a:p>
            <a:pPr>
              <a:buClr>
                <a:srgbClr val="FF0000"/>
              </a:buClr>
            </a:pPr>
            <a:r>
              <a:rPr lang="en-GB" sz="1200" dirty="0">
                <a:solidFill>
                  <a:srgbClr val="FF0000"/>
                </a:solidFill>
                <a:latin typeface="Calibri" panose="020F0502020204030204" pitchFamily="34" charset="0"/>
                <a:cs typeface="Calibri" panose="020F0502020204030204" pitchFamily="34" charset="0"/>
              </a:rPr>
              <a:t>Consumer</a:t>
            </a:r>
            <a:r>
              <a:rPr lang="en-GB" sz="1200" b="1" dirty="0">
                <a:solidFill>
                  <a:srgbClr val="C0504D"/>
                </a:solidFill>
                <a:latin typeface="Calibri" panose="020F0502020204030204" pitchFamily="34" charset="0"/>
                <a:cs typeface="Calibri" panose="020F0502020204030204" pitchFamily="34" charset="0"/>
              </a:rPr>
              <a:t>:</a:t>
            </a:r>
            <a:r>
              <a:rPr lang="en-GB" sz="1200" dirty="0">
                <a:solidFill>
                  <a:prstClr val="black"/>
                </a:solidFill>
                <a:latin typeface="Calibri" panose="020F0502020204030204" pitchFamily="34" charset="0"/>
                <a:cs typeface="Calibri" panose="020F0502020204030204" pitchFamily="34" charset="0"/>
              </a:rPr>
              <a:t> Total market cC870m copies declining at c10% , of which 24% sold on subscription.300 titles launches 2017. Print still provides strong margin for </a:t>
            </a:r>
            <a:r>
              <a:rPr lang="en-GB" sz="1200" dirty="0" smtClean="0">
                <a:solidFill>
                  <a:prstClr val="black"/>
                </a:solidFill>
                <a:latin typeface="Calibri" panose="020F0502020204030204" pitchFamily="34" charset="0"/>
                <a:cs typeface="Calibri" panose="020F0502020204030204" pitchFamily="34" charset="0"/>
              </a:rPr>
              <a:t>publishers.</a:t>
            </a:r>
            <a:endParaRPr lang="en-GB" sz="1200" dirty="0">
              <a:solidFill>
                <a:prstClr val="black"/>
              </a:solidFill>
              <a:latin typeface="Calibri" panose="020F0502020204030204" pitchFamily="34" charset="0"/>
              <a:cs typeface="Calibri" panose="020F0502020204030204" pitchFamily="34" charset="0"/>
            </a:endParaRPr>
          </a:p>
        </p:txBody>
      </p:sp>
      <p:sp>
        <p:nvSpPr>
          <p:cNvPr id="20" name="TextBox 19"/>
          <p:cNvSpPr txBox="1"/>
          <p:nvPr/>
        </p:nvSpPr>
        <p:spPr>
          <a:xfrm>
            <a:off x="683568" y="4255980"/>
            <a:ext cx="3898818" cy="646331"/>
          </a:xfrm>
          <a:prstGeom prst="rect">
            <a:avLst/>
          </a:prstGeom>
          <a:noFill/>
          <a:ln>
            <a:noFill/>
          </a:ln>
        </p:spPr>
        <p:txBody>
          <a:bodyPr wrap="square" rtlCol="0">
            <a:spAutoFit/>
          </a:bodyPr>
          <a:lstStyle/>
          <a:p>
            <a:pPr>
              <a:buClr>
                <a:srgbClr val="FF0000"/>
              </a:buClr>
            </a:pPr>
            <a:r>
              <a:rPr lang="en-GB" sz="1200" dirty="0">
                <a:solidFill>
                  <a:srgbClr val="FF0000"/>
                </a:solidFill>
                <a:latin typeface="Calibri" panose="020F0502020204030204" pitchFamily="34" charset="0"/>
                <a:cs typeface="Calibri" panose="020F0502020204030204" pitchFamily="34" charset="0"/>
              </a:rPr>
              <a:t>Business</a:t>
            </a:r>
            <a:r>
              <a:rPr lang="en-GB" sz="1200" b="1" dirty="0">
                <a:solidFill>
                  <a:srgbClr val="C0504D"/>
                </a:solidFill>
                <a:latin typeface="Calibri" panose="020F0502020204030204" pitchFamily="34" charset="0"/>
                <a:cs typeface="Calibri" panose="020F0502020204030204" pitchFamily="34" charset="0"/>
              </a:rPr>
              <a:t>: </a:t>
            </a:r>
            <a:r>
              <a:rPr lang="en-GB" sz="1200" b="1" dirty="0">
                <a:solidFill>
                  <a:prstClr val="black"/>
                </a:solidFill>
                <a:latin typeface="Calibri" panose="020F0502020204030204" pitchFamily="34" charset="0"/>
                <a:cs typeface="Calibri" panose="020F0502020204030204" pitchFamily="34" charset="0"/>
              </a:rPr>
              <a:t> </a:t>
            </a:r>
            <a:r>
              <a:rPr lang="en-GB" sz="1200" dirty="0">
                <a:solidFill>
                  <a:prstClr val="black"/>
                </a:solidFill>
                <a:latin typeface="Calibri" panose="020F0502020204030204" pitchFamily="34" charset="0"/>
                <a:cs typeface="Calibri" panose="020F0502020204030204" pitchFamily="34" charset="0"/>
              </a:rPr>
              <a:t>as above but with many copies being sent to the recipient free of charge to optimise ad revenues. Strong impact of </a:t>
            </a:r>
            <a:r>
              <a:rPr lang="en-GB" sz="1200" dirty="0" smtClean="0">
                <a:solidFill>
                  <a:prstClr val="black"/>
                </a:solidFill>
                <a:latin typeface="Calibri" panose="020F0502020204030204" pitchFamily="34" charset="0"/>
                <a:cs typeface="Calibri" panose="020F0502020204030204" pitchFamily="34" charset="0"/>
              </a:rPr>
              <a:t>digital.</a:t>
            </a:r>
            <a:endParaRPr lang="en-GB" sz="1200" dirty="0">
              <a:solidFill>
                <a:prstClr val="black"/>
              </a:solidFill>
              <a:latin typeface="Calibri" panose="020F0502020204030204" pitchFamily="34" charset="0"/>
              <a:cs typeface="Calibri" panose="020F0502020204030204" pitchFamily="34" charset="0"/>
            </a:endParaRPr>
          </a:p>
        </p:txBody>
      </p:sp>
      <p:sp>
        <p:nvSpPr>
          <p:cNvPr id="21" name="TextBox 20"/>
          <p:cNvSpPr txBox="1"/>
          <p:nvPr/>
        </p:nvSpPr>
        <p:spPr>
          <a:xfrm>
            <a:off x="683568" y="5507680"/>
            <a:ext cx="3864348" cy="461665"/>
          </a:xfrm>
          <a:prstGeom prst="rect">
            <a:avLst/>
          </a:prstGeom>
          <a:noFill/>
          <a:ln>
            <a:noFill/>
          </a:ln>
        </p:spPr>
        <p:txBody>
          <a:bodyPr wrap="square" rtlCol="0">
            <a:spAutoFit/>
          </a:bodyPr>
          <a:lstStyle/>
          <a:p>
            <a:pPr>
              <a:buClr>
                <a:srgbClr val="FF0000"/>
              </a:buClr>
            </a:pPr>
            <a:r>
              <a:rPr lang="en-GB" sz="1200" dirty="0">
                <a:solidFill>
                  <a:srgbClr val="FF0000"/>
                </a:solidFill>
                <a:latin typeface="Calibri" panose="020F0502020204030204" pitchFamily="34" charset="0"/>
                <a:cs typeface="Calibri" panose="020F0502020204030204" pitchFamily="34" charset="0"/>
              </a:rPr>
              <a:t>Customer</a:t>
            </a:r>
            <a:r>
              <a:rPr lang="en-GB" sz="1200" b="1" dirty="0">
                <a:solidFill>
                  <a:srgbClr val="FF0000"/>
                </a:solidFill>
                <a:latin typeface="Calibri" panose="020F0502020204030204" pitchFamily="34" charset="0"/>
                <a:cs typeface="Calibri" panose="020F0502020204030204" pitchFamily="34" charset="0"/>
              </a:rPr>
              <a:t> </a:t>
            </a:r>
            <a:r>
              <a:rPr lang="en-GB" sz="1200" dirty="0">
                <a:solidFill>
                  <a:srgbClr val="FF0000"/>
                </a:solidFill>
                <a:latin typeface="Calibri" panose="020F0502020204030204" pitchFamily="34" charset="0"/>
                <a:cs typeface="Calibri" panose="020F0502020204030204" pitchFamily="34" charset="0"/>
              </a:rPr>
              <a:t>\</a:t>
            </a:r>
            <a:r>
              <a:rPr lang="en-GB" sz="1200" b="1" dirty="0">
                <a:solidFill>
                  <a:srgbClr val="FF0000"/>
                </a:solidFill>
                <a:latin typeface="Calibri" panose="020F0502020204030204" pitchFamily="34" charset="0"/>
                <a:cs typeface="Calibri" panose="020F0502020204030204" pitchFamily="34" charset="0"/>
              </a:rPr>
              <a:t> </a:t>
            </a:r>
            <a:r>
              <a:rPr lang="en-GB" sz="1200" dirty="0">
                <a:solidFill>
                  <a:srgbClr val="FF0000"/>
                </a:solidFill>
                <a:latin typeface="Calibri" panose="020F0502020204030204" pitchFamily="34" charset="0"/>
                <a:cs typeface="Calibri" panose="020F0502020204030204" pitchFamily="34" charset="0"/>
              </a:rPr>
              <a:t>Brand</a:t>
            </a:r>
            <a:r>
              <a:rPr lang="en-GB" sz="1200" b="1" dirty="0">
                <a:solidFill>
                  <a:srgbClr val="C0504D"/>
                </a:solidFill>
                <a:latin typeface="Calibri" panose="020F0502020204030204" pitchFamily="34" charset="0"/>
                <a:cs typeface="Calibri" panose="020F0502020204030204" pitchFamily="34" charset="0"/>
              </a:rPr>
              <a:t> </a:t>
            </a:r>
            <a:r>
              <a:rPr lang="en-GB" sz="1200" dirty="0">
                <a:solidFill>
                  <a:prstClr val="black"/>
                </a:solidFill>
                <a:latin typeface="Calibri" panose="020F0502020204030204" pitchFamily="34" charset="0"/>
                <a:cs typeface="Calibri" panose="020F0502020204030204" pitchFamily="34" charset="0"/>
              </a:rPr>
              <a:t>– where the brand owner is using the magazine as part of its overall marketing mix. </a:t>
            </a:r>
          </a:p>
        </p:txBody>
      </p:sp>
      <p:pic>
        <p:nvPicPr>
          <p:cNvPr id="22" name="Picture 2" descr="Image result for radio time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528" y="3717032"/>
            <a:ext cx="314942" cy="41992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mage result for campaign magazi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4304487"/>
            <a:ext cx="341007" cy="46888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Image result for national trust magazine spring 20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3528" y="4955652"/>
            <a:ext cx="340159" cy="439291"/>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0" descr="Image result for john lewis magazin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23528" y="5577224"/>
            <a:ext cx="348078" cy="434512"/>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1759476" y="3383414"/>
            <a:ext cx="1300356" cy="261610"/>
          </a:xfrm>
          <a:prstGeom prst="rect">
            <a:avLst/>
          </a:prstGeom>
          <a:noFill/>
        </p:spPr>
        <p:txBody>
          <a:bodyPr wrap="none" rtlCol="0">
            <a:spAutoFit/>
          </a:bodyPr>
          <a:lstStyle/>
          <a:p>
            <a:pPr>
              <a:buClr>
                <a:srgbClr val="FF0000"/>
              </a:buClr>
            </a:pPr>
            <a:r>
              <a:rPr lang="en-GB" sz="1100" dirty="0">
                <a:solidFill>
                  <a:srgbClr val="FF0000"/>
                </a:solidFill>
                <a:latin typeface="ChevinBold" panose="02000700000000000000" pitchFamily="2" charset="0"/>
              </a:rPr>
              <a:t>Market Segments</a:t>
            </a:r>
          </a:p>
        </p:txBody>
      </p:sp>
      <p:sp>
        <p:nvSpPr>
          <p:cNvPr id="27" name="TextBox 26"/>
          <p:cNvSpPr txBox="1"/>
          <p:nvPr/>
        </p:nvSpPr>
        <p:spPr>
          <a:xfrm>
            <a:off x="6367988" y="3383414"/>
            <a:ext cx="1223412" cy="261610"/>
          </a:xfrm>
          <a:prstGeom prst="rect">
            <a:avLst/>
          </a:prstGeom>
          <a:noFill/>
        </p:spPr>
        <p:txBody>
          <a:bodyPr wrap="none" rtlCol="0">
            <a:spAutoFit/>
          </a:bodyPr>
          <a:lstStyle/>
          <a:p>
            <a:pPr>
              <a:buClr>
                <a:srgbClr val="FF0000"/>
              </a:buClr>
            </a:pPr>
            <a:r>
              <a:rPr lang="en-GB" sz="1100" dirty="0">
                <a:solidFill>
                  <a:srgbClr val="FF0000"/>
                </a:solidFill>
                <a:latin typeface="ChevinBold" panose="02000700000000000000" pitchFamily="2" charset="0"/>
              </a:rPr>
              <a:t>Customer Issues</a:t>
            </a:r>
          </a:p>
        </p:txBody>
      </p:sp>
      <p:sp>
        <p:nvSpPr>
          <p:cNvPr id="28" name="TextBox 27"/>
          <p:cNvSpPr txBox="1"/>
          <p:nvPr/>
        </p:nvSpPr>
        <p:spPr>
          <a:xfrm>
            <a:off x="5063069" y="3565237"/>
            <a:ext cx="3960441" cy="2677656"/>
          </a:xfrm>
          <a:prstGeom prst="rect">
            <a:avLst/>
          </a:prstGeom>
          <a:noFill/>
        </p:spPr>
        <p:txBody>
          <a:bodyPr wrap="square" rtlCol="0">
            <a:spAutoFit/>
          </a:bodyPr>
          <a:lstStyle/>
          <a:p>
            <a:pPr>
              <a:buClr>
                <a:srgbClr val="FF0000"/>
              </a:buClr>
            </a:pPr>
            <a:r>
              <a:rPr lang="en-GB" sz="1200" dirty="0">
                <a:solidFill>
                  <a:srgbClr val="FF0000"/>
                </a:solidFill>
                <a:latin typeface="Calibri" panose="020F0502020204030204" pitchFamily="34" charset="0"/>
                <a:cs typeface="Calibri" panose="020F0502020204030204" pitchFamily="34" charset="0"/>
              </a:rPr>
              <a:t>Print v Digital</a:t>
            </a:r>
          </a:p>
          <a:p>
            <a:pPr>
              <a:buClr>
                <a:srgbClr val="FF0000"/>
              </a:buClr>
            </a:pPr>
            <a:r>
              <a:rPr lang="en-GB" sz="1200" dirty="0">
                <a:solidFill>
                  <a:prstClr val="black"/>
                </a:solidFill>
                <a:latin typeface="Calibri" panose="020F0502020204030204" pitchFamily="34" charset="0"/>
                <a:cs typeface="Calibri" panose="020F0502020204030204" pitchFamily="34" charset="0"/>
              </a:rPr>
              <a:t>When digital versions first emerged, the expectation was that print would fall quicker. </a:t>
            </a:r>
            <a:r>
              <a:rPr lang="en-GB" sz="1200" dirty="0" smtClean="0">
                <a:solidFill>
                  <a:prstClr val="black"/>
                </a:solidFill>
                <a:latin typeface="Calibri" panose="020F0502020204030204" pitchFamily="34" charset="0"/>
                <a:cs typeface="Calibri" panose="020F0502020204030204" pitchFamily="34" charset="0"/>
              </a:rPr>
              <a:t> In some segments this has not happed as expected</a:t>
            </a:r>
            <a:endParaRPr lang="en-GB" sz="1200" dirty="0">
              <a:solidFill>
                <a:prstClr val="black"/>
              </a:solidFill>
              <a:latin typeface="Calibri" panose="020F0502020204030204" pitchFamily="34" charset="0"/>
              <a:cs typeface="Calibri" panose="020F0502020204030204" pitchFamily="34" charset="0"/>
            </a:endParaRPr>
          </a:p>
          <a:p>
            <a:pPr>
              <a:buClr>
                <a:srgbClr val="FF0000"/>
              </a:buClr>
            </a:pPr>
            <a:r>
              <a:rPr lang="en-GB" sz="1200" dirty="0">
                <a:solidFill>
                  <a:srgbClr val="FF0000"/>
                </a:solidFill>
                <a:latin typeface="Calibri" panose="020F0502020204030204" pitchFamily="34" charset="0"/>
                <a:cs typeface="Calibri" panose="020F0502020204030204" pitchFamily="34" charset="0"/>
              </a:rPr>
              <a:t>High Street (Newsstand) v Subscription</a:t>
            </a:r>
          </a:p>
          <a:p>
            <a:pPr>
              <a:buClr>
                <a:srgbClr val="FF0000"/>
              </a:buClr>
            </a:pPr>
            <a:r>
              <a:rPr lang="en-GB" sz="1200" dirty="0">
                <a:solidFill>
                  <a:prstClr val="black"/>
                </a:solidFill>
                <a:latin typeface="Calibri" panose="020F0502020204030204" pitchFamily="34" charset="0"/>
                <a:cs typeface="Calibri" panose="020F0502020204030204" pitchFamily="34" charset="0"/>
              </a:rPr>
              <a:t>Publishers attract subscribers with </a:t>
            </a:r>
            <a:r>
              <a:rPr lang="en-GB" sz="1200" dirty="0" smtClean="0">
                <a:solidFill>
                  <a:prstClr val="black"/>
                </a:solidFill>
                <a:latin typeface="Calibri" panose="020F0502020204030204" pitchFamily="34" charset="0"/>
                <a:cs typeface="Calibri" panose="020F0502020204030204" pitchFamily="34" charset="0"/>
              </a:rPr>
              <a:t>discounted </a:t>
            </a:r>
            <a:r>
              <a:rPr lang="en-GB" sz="1200" dirty="0">
                <a:solidFill>
                  <a:prstClr val="black"/>
                </a:solidFill>
                <a:latin typeface="Calibri" panose="020F0502020204030204" pitchFamily="34" charset="0"/>
                <a:cs typeface="Calibri" panose="020F0502020204030204" pitchFamily="34" charset="0"/>
              </a:rPr>
              <a:t>pricing in exchange for commitment to every edition. Still a </a:t>
            </a:r>
            <a:r>
              <a:rPr lang="en-GB" sz="1200" dirty="0" smtClean="0">
                <a:solidFill>
                  <a:prstClr val="black"/>
                </a:solidFill>
                <a:latin typeface="Calibri" panose="020F0502020204030204" pitchFamily="34" charset="0"/>
                <a:cs typeface="Calibri" panose="020F0502020204030204" pitchFamily="34" charset="0"/>
              </a:rPr>
              <a:t> strong desire </a:t>
            </a:r>
            <a:r>
              <a:rPr lang="en-GB" sz="1200" dirty="0">
                <a:solidFill>
                  <a:prstClr val="black"/>
                </a:solidFill>
                <a:latin typeface="Calibri" panose="020F0502020204030204" pitchFamily="34" charset="0"/>
                <a:cs typeface="Calibri" panose="020F0502020204030204" pitchFamily="34" charset="0"/>
              </a:rPr>
              <a:t>to grow subscriptions</a:t>
            </a:r>
            <a:r>
              <a:rPr lang="en-GB" sz="1200" dirty="0" smtClean="0">
                <a:solidFill>
                  <a:prstClr val="black"/>
                </a:solidFill>
                <a:latin typeface="Calibri" panose="020F0502020204030204" pitchFamily="34" charset="0"/>
                <a:cs typeface="Calibri" panose="020F0502020204030204" pitchFamily="34" charset="0"/>
              </a:rPr>
              <a:t>.  Supermarkets are reducing shelf space.</a:t>
            </a:r>
            <a:endParaRPr lang="en-GB" sz="1200" dirty="0">
              <a:solidFill>
                <a:prstClr val="black"/>
              </a:solidFill>
              <a:latin typeface="Calibri" panose="020F0502020204030204" pitchFamily="34" charset="0"/>
              <a:cs typeface="Calibri" panose="020F0502020204030204" pitchFamily="34" charset="0"/>
            </a:endParaRPr>
          </a:p>
          <a:p>
            <a:pPr>
              <a:buClr>
                <a:srgbClr val="FF0000"/>
              </a:buClr>
            </a:pPr>
            <a:r>
              <a:rPr lang="en-GB" sz="1200" dirty="0">
                <a:solidFill>
                  <a:srgbClr val="FF0000"/>
                </a:solidFill>
                <a:latin typeface="Calibri" panose="020F0502020204030204" pitchFamily="34" charset="0"/>
                <a:cs typeface="Calibri" panose="020F0502020204030204" pitchFamily="34" charset="0"/>
              </a:rPr>
              <a:t>Cover Price v Advertising Revenue</a:t>
            </a:r>
          </a:p>
          <a:p>
            <a:pPr>
              <a:buClr>
                <a:srgbClr val="FF0000"/>
              </a:buClr>
            </a:pPr>
            <a:r>
              <a:rPr lang="en-GB" sz="1200" dirty="0">
                <a:solidFill>
                  <a:prstClr val="black"/>
                </a:solidFill>
                <a:latin typeface="Calibri" panose="020F0502020204030204" pitchFamily="34" charset="0"/>
                <a:cs typeface="Calibri" panose="020F0502020204030204" pitchFamily="34" charset="0"/>
              </a:rPr>
              <a:t>A trade off between revenue streams. Circulation attracts </a:t>
            </a:r>
            <a:r>
              <a:rPr lang="en-GB" sz="1200" dirty="0" smtClean="0">
                <a:solidFill>
                  <a:prstClr val="black"/>
                </a:solidFill>
                <a:latin typeface="Calibri" panose="020F0502020204030204" pitchFamily="34" charset="0"/>
                <a:cs typeface="Calibri" panose="020F0502020204030204" pitchFamily="34" charset="0"/>
              </a:rPr>
              <a:t>advertising.</a:t>
            </a:r>
            <a:endParaRPr lang="en-GB" sz="1200" dirty="0">
              <a:solidFill>
                <a:prstClr val="black"/>
              </a:solidFill>
              <a:latin typeface="Calibri" panose="020F0502020204030204" pitchFamily="34" charset="0"/>
              <a:cs typeface="Calibri" panose="020F0502020204030204" pitchFamily="34" charset="0"/>
            </a:endParaRPr>
          </a:p>
          <a:p>
            <a:pPr>
              <a:buClr>
                <a:srgbClr val="FF0000"/>
              </a:buClr>
            </a:pPr>
            <a:r>
              <a:rPr lang="en-GB" sz="1200" dirty="0">
                <a:solidFill>
                  <a:srgbClr val="FF0000"/>
                </a:solidFill>
                <a:latin typeface="Calibri" panose="020F0502020204030204" pitchFamily="34" charset="0"/>
                <a:cs typeface="Calibri" panose="020F0502020204030204" pitchFamily="34" charset="0"/>
              </a:rPr>
              <a:t>Core Business v Diversification</a:t>
            </a:r>
          </a:p>
          <a:p>
            <a:pPr>
              <a:buClr>
                <a:srgbClr val="FF0000"/>
              </a:buClr>
            </a:pPr>
            <a:r>
              <a:rPr lang="en-GB" sz="1200" dirty="0">
                <a:solidFill>
                  <a:prstClr val="black"/>
                </a:solidFill>
                <a:latin typeface="Calibri" panose="020F0502020204030204" pitchFamily="34" charset="0"/>
                <a:cs typeface="Calibri" panose="020F0502020204030204" pitchFamily="34" charset="0"/>
              </a:rPr>
              <a:t>Shifting </a:t>
            </a:r>
            <a:r>
              <a:rPr lang="en-GB" sz="1200" dirty="0" err="1">
                <a:solidFill>
                  <a:prstClr val="black"/>
                </a:solidFill>
                <a:latin typeface="Calibri" panose="020F0502020204030204" pitchFamily="34" charset="0"/>
                <a:cs typeface="Calibri" panose="020F0502020204030204" pitchFamily="34" charset="0"/>
              </a:rPr>
              <a:t>mindset</a:t>
            </a:r>
            <a:r>
              <a:rPr lang="en-GB" sz="1200" dirty="0">
                <a:solidFill>
                  <a:prstClr val="black"/>
                </a:solidFill>
                <a:latin typeface="Calibri" panose="020F0502020204030204" pitchFamily="34" charset="0"/>
                <a:cs typeface="Calibri" panose="020F0502020204030204" pitchFamily="34" charset="0"/>
              </a:rPr>
              <a:t> from ‘Readers’ to ‘Customers’</a:t>
            </a:r>
          </a:p>
        </p:txBody>
      </p:sp>
    </p:spTree>
    <p:extLst>
      <p:ext uri="{BB962C8B-B14F-4D97-AF65-F5344CB8AC3E}">
        <p14:creationId xmlns:p14="http://schemas.microsoft.com/office/powerpoint/2010/main" val="893006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63" y="240533"/>
            <a:ext cx="8307388" cy="412374"/>
          </a:xfrm>
        </p:spPr>
        <p:txBody>
          <a:bodyPr/>
          <a:lstStyle/>
          <a:p>
            <a:r>
              <a:rPr lang="en-GB" sz="2400" b="1" dirty="0" smtClean="0">
                <a:solidFill>
                  <a:srgbClr val="FF0000"/>
                </a:solidFill>
              </a:rPr>
              <a:t>Customer views – a summary  of </a:t>
            </a:r>
            <a:r>
              <a:rPr lang="en-GB" sz="2400" b="1" smtClean="0">
                <a:solidFill>
                  <a:srgbClr val="FF0000"/>
                </a:solidFill>
              </a:rPr>
              <a:t>our discussions  </a:t>
            </a:r>
            <a:endParaRPr lang="en-GB" sz="2400" b="1" dirty="0">
              <a:solidFill>
                <a:srgbClr val="FF0000"/>
              </a:solidFill>
            </a:endParaRPr>
          </a:p>
        </p:txBody>
      </p:sp>
      <p:sp>
        <p:nvSpPr>
          <p:cNvPr id="5" name="Slide Number Placeholder 4"/>
          <p:cNvSpPr>
            <a:spLocks noGrp="1"/>
          </p:cNvSpPr>
          <p:nvPr>
            <p:ph type="sldNum" sz="quarter" idx="12"/>
          </p:nvPr>
        </p:nvSpPr>
        <p:spPr/>
        <p:txBody>
          <a:bodyPr/>
          <a:lstStyle/>
          <a:p>
            <a:fld id="{F8DEEF1C-85D8-4622-96D6-431C752B733C}" type="slidenum">
              <a:rPr lang="en-GB" smtClean="0"/>
              <a:pPr/>
              <a:t>5</a:t>
            </a:fld>
            <a:endParaRPr lang="en-GB"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135" y="712519"/>
            <a:ext cx="8039595" cy="51453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1379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 </a:t>
            </a:r>
            <a:endParaRPr lang="en-GB" dirty="0"/>
          </a:p>
        </p:txBody>
      </p:sp>
      <p:sp>
        <p:nvSpPr>
          <p:cNvPr id="2" name="Title 1"/>
          <p:cNvSpPr>
            <a:spLocks noGrp="1"/>
          </p:cNvSpPr>
          <p:nvPr>
            <p:ph type="title"/>
          </p:nvPr>
        </p:nvSpPr>
        <p:spPr>
          <a:xfrm>
            <a:off x="215632" y="207079"/>
            <a:ext cx="8307388" cy="348592"/>
          </a:xfrm>
          <a:solidFill>
            <a:schemeClr val="bg1"/>
          </a:solidFill>
        </p:spPr>
        <p:txBody>
          <a:bodyPr/>
          <a:lstStyle/>
          <a:p>
            <a:r>
              <a:rPr lang="en-GB" sz="2400" b="1" dirty="0">
                <a:solidFill>
                  <a:srgbClr val="FF0000"/>
                </a:solidFill>
              </a:rPr>
              <a:t>Magazine Subscription service – listening to customers </a:t>
            </a:r>
            <a:endParaRPr lang="en-GB" sz="2400" dirty="0">
              <a:solidFill>
                <a:srgbClr val="FF0000"/>
              </a:solidFill>
            </a:endParaRPr>
          </a:p>
        </p:txBody>
      </p:sp>
      <p:sp>
        <p:nvSpPr>
          <p:cNvPr id="5" name="Slide Number Placeholder 4"/>
          <p:cNvSpPr>
            <a:spLocks noGrp="1"/>
          </p:cNvSpPr>
          <p:nvPr>
            <p:ph type="sldNum" sz="quarter" idx="12"/>
          </p:nvPr>
        </p:nvSpPr>
        <p:spPr/>
        <p:txBody>
          <a:bodyPr/>
          <a:lstStyle/>
          <a:p>
            <a:fld id="{F8DEEF1C-85D8-4622-96D6-431C752B733C}" type="slidenum">
              <a:rPr lang="en-GB" smtClean="0"/>
              <a:pPr/>
              <a:t>6</a:t>
            </a:fld>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31241787"/>
              </p:ext>
            </p:extLst>
          </p:nvPr>
        </p:nvGraphicFramePr>
        <p:xfrm>
          <a:off x="95003" y="561975"/>
          <a:ext cx="8965869" cy="5961093"/>
        </p:xfrm>
        <a:graphic>
          <a:graphicData uri="http://schemas.openxmlformats.org/drawingml/2006/table">
            <a:tbl>
              <a:tblPr firstRow="1" firstCol="1" bandRow="1">
                <a:tableStyleId>{93296810-A885-4BE3-A3E7-6D5BEEA58F35}</a:tableStyleId>
              </a:tblPr>
              <a:tblGrid>
                <a:gridCol w="1852550"/>
                <a:gridCol w="7113319"/>
              </a:tblGrid>
              <a:tr h="0">
                <a:tc>
                  <a:txBody>
                    <a:bodyPr/>
                    <a:lstStyle/>
                    <a:p>
                      <a:pPr>
                        <a:lnSpc>
                          <a:spcPct val="115000"/>
                        </a:lnSpc>
                        <a:spcAft>
                          <a:spcPts val="0"/>
                        </a:spcAft>
                      </a:pPr>
                      <a:endParaRPr lang="en-GB" sz="300" dirty="0">
                        <a:solidFill>
                          <a:schemeClr val="tx1"/>
                        </a:solidFill>
                        <a:effectLst/>
                        <a:latin typeface="Calibri"/>
                        <a:ea typeface="Calibri"/>
                        <a:cs typeface="Times New Roman"/>
                      </a:endParaRPr>
                    </a:p>
                  </a:txBody>
                  <a:tcPr marL="49186" marR="49186" marT="0" marB="0">
                    <a:noFill/>
                  </a:tcPr>
                </a:tc>
                <a:tc>
                  <a:txBody>
                    <a:bodyPr/>
                    <a:lstStyle/>
                    <a:p>
                      <a:pPr>
                        <a:lnSpc>
                          <a:spcPct val="115000"/>
                        </a:lnSpc>
                        <a:spcAft>
                          <a:spcPts val="0"/>
                        </a:spcAft>
                      </a:pPr>
                      <a:endParaRPr lang="en-GB" sz="300" dirty="0">
                        <a:solidFill>
                          <a:schemeClr val="tx1"/>
                        </a:solidFill>
                        <a:effectLst/>
                        <a:latin typeface="Calibri"/>
                        <a:ea typeface="Calibri"/>
                        <a:cs typeface="Times New Roman"/>
                      </a:endParaRPr>
                    </a:p>
                  </a:txBody>
                  <a:tcPr marL="49186" marR="49186" marT="0" marB="0">
                    <a:noFill/>
                  </a:tcPr>
                </a:tc>
              </a:tr>
              <a:tr h="465942">
                <a:tc>
                  <a:txBody>
                    <a:bodyPr/>
                    <a:lstStyle/>
                    <a:p>
                      <a:pPr>
                        <a:lnSpc>
                          <a:spcPct val="115000"/>
                        </a:lnSpc>
                        <a:spcAft>
                          <a:spcPts val="0"/>
                        </a:spcAft>
                      </a:pPr>
                      <a:r>
                        <a:rPr lang="en-GB" sz="1300" dirty="0">
                          <a:solidFill>
                            <a:schemeClr val="tx1"/>
                          </a:solidFill>
                          <a:effectLst/>
                        </a:rPr>
                        <a:t>Format: Large Letter only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smtClean="0">
                          <a:effectLst/>
                        </a:rPr>
                        <a:t>Simpler </a:t>
                      </a:r>
                      <a:r>
                        <a:rPr lang="en-GB" sz="1300" dirty="0">
                          <a:effectLst/>
                        </a:rPr>
                        <a:t>service with only one format.  </a:t>
                      </a:r>
                      <a:r>
                        <a:rPr lang="en-GB" sz="1300" dirty="0" smtClean="0">
                          <a:effectLst/>
                        </a:rPr>
                        <a:t>Publications are typically </a:t>
                      </a:r>
                      <a:r>
                        <a:rPr lang="en-GB" sz="1300" dirty="0">
                          <a:effectLst/>
                        </a:rPr>
                        <a:t>Large Letter format. </a:t>
                      </a:r>
                      <a:r>
                        <a:rPr lang="en-GB" sz="1300" dirty="0" smtClean="0">
                          <a:effectLst/>
                        </a:rPr>
                        <a:t>If</a:t>
                      </a:r>
                      <a:r>
                        <a:rPr lang="en-GB" sz="1300" baseline="0" dirty="0" smtClean="0">
                          <a:effectLst/>
                        </a:rPr>
                        <a:t> a publisher </a:t>
                      </a:r>
                      <a:r>
                        <a:rPr lang="en-GB" sz="1300" dirty="0" smtClean="0">
                          <a:effectLst/>
                        </a:rPr>
                        <a:t>needs </a:t>
                      </a:r>
                      <a:r>
                        <a:rPr lang="en-GB" sz="1300" dirty="0">
                          <a:effectLst/>
                        </a:rPr>
                        <a:t>to send a one off edition as a parcel </a:t>
                      </a:r>
                      <a:r>
                        <a:rPr lang="en-GB" sz="1300" dirty="0" smtClean="0">
                          <a:effectLst/>
                        </a:rPr>
                        <a:t>they</a:t>
                      </a:r>
                      <a:r>
                        <a:rPr lang="en-GB" sz="1300" baseline="0" dirty="0" smtClean="0">
                          <a:effectLst/>
                        </a:rPr>
                        <a:t> </a:t>
                      </a:r>
                      <a:r>
                        <a:rPr lang="en-GB" sz="1300" dirty="0" smtClean="0">
                          <a:effectLst/>
                        </a:rPr>
                        <a:t>can </a:t>
                      </a:r>
                      <a:r>
                        <a:rPr lang="en-GB" sz="1300" dirty="0">
                          <a:effectLst/>
                        </a:rPr>
                        <a:t>use Business Mail.</a:t>
                      </a:r>
                      <a:endParaRPr lang="en-GB" sz="1300" dirty="0">
                        <a:solidFill>
                          <a:schemeClr val="tx1"/>
                        </a:solidFill>
                        <a:effectLst/>
                        <a:latin typeface="Calibri"/>
                        <a:ea typeface="Calibri"/>
                        <a:cs typeface="Times New Roman"/>
                      </a:endParaRPr>
                    </a:p>
                  </a:txBody>
                  <a:tcPr marL="49186" marR="49186" marT="0" marB="0"/>
                </a:tc>
              </a:tr>
              <a:tr h="259068">
                <a:tc>
                  <a:txBody>
                    <a:bodyPr/>
                    <a:lstStyle/>
                    <a:p>
                      <a:pPr>
                        <a:lnSpc>
                          <a:spcPct val="115000"/>
                        </a:lnSpc>
                        <a:spcAft>
                          <a:spcPts val="0"/>
                        </a:spcAft>
                      </a:pPr>
                      <a:r>
                        <a:rPr lang="en-GB" sz="1300" dirty="0">
                          <a:solidFill>
                            <a:schemeClr val="tx1"/>
                          </a:solidFill>
                          <a:effectLst/>
                        </a:rPr>
                        <a:t>30% </a:t>
                      </a:r>
                      <a:r>
                        <a:rPr lang="en-GB" sz="1300" baseline="0" dirty="0" smtClean="0">
                          <a:solidFill>
                            <a:schemeClr val="tx1"/>
                          </a:solidFill>
                          <a:effectLst/>
                        </a:rPr>
                        <a:t> e</a:t>
                      </a:r>
                      <a:r>
                        <a:rPr lang="en-GB" sz="1300" dirty="0" smtClean="0">
                          <a:solidFill>
                            <a:schemeClr val="tx1"/>
                          </a:solidFill>
                          <a:effectLst/>
                        </a:rPr>
                        <a:t>ditorial </a:t>
                      </a:r>
                      <a:r>
                        <a:rPr lang="en-GB" sz="1300" dirty="0">
                          <a:solidFill>
                            <a:schemeClr val="tx1"/>
                          </a:solidFill>
                          <a:effectLst/>
                        </a:rPr>
                        <a:t>content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smtClean="0">
                          <a:effectLst/>
                        </a:rPr>
                        <a:t>This requirements</a:t>
                      </a:r>
                      <a:r>
                        <a:rPr lang="en-GB" sz="1300" baseline="0" dirty="0" smtClean="0">
                          <a:effectLst/>
                        </a:rPr>
                        <a:t> </a:t>
                      </a:r>
                      <a:r>
                        <a:rPr lang="en-GB" sz="1300" dirty="0" smtClean="0">
                          <a:effectLst/>
                        </a:rPr>
                        <a:t>provides</a:t>
                      </a:r>
                      <a:r>
                        <a:rPr lang="en-GB" sz="1300" baseline="0" dirty="0" smtClean="0">
                          <a:effectLst/>
                        </a:rPr>
                        <a:t> for</a:t>
                      </a:r>
                      <a:r>
                        <a:rPr lang="en-GB" sz="1300" dirty="0" smtClean="0">
                          <a:effectLst/>
                        </a:rPr>
                        <a:t> </a:t>
                      </a:r>
                      <a:r>
                        <a:rPr lang="en-GB" sz="1300" dirty="0">
                          <a:effectLst/>
                        </a:rPr>
                        <a:t>a good mix </a:t>
                      </a:r>
                      <a:r>
                        <a:rPr lang="en-GB" sz="1300" dirty="0" smtClean="0">
                          <a:effectLst/>
                        </a:rPr>
                        <a:t>of advertising </a:t>
                      </a:r>
                      <a:r>
                        <a:rPr lang="en-GB" sz="1300" dirty="0">
                          <a:effectLst/>
                        </a:rPr>
                        <a:t>content and editorial.  </a:t>
                      </a:r>
                      <a:endParaRPr lang="en-GB" sz="1300" dirty="0">
                        <a:solidFill>
                          <a:schemeClr val="tx1"/>
                        </a:solidFill>
                        <a:effectLst/>
                        <a:latin typeface="Calibri"/>
                        <a:ea typeface="Calibri"/>
                        <a:cs typeface="Times New Roman"/>
                      </a:endParaRPr>
                    </a:p>
                  </a:txBody>
                  <a:tcPr marL="49186" marR="49186" marT="0" marB="0"/>
                </a:tc>
              </a:tr>
              <a:tr h="479264">
                <a:tc>
                  <a:txBody>
                    <a:bodyPr/>
                    <a:lstStyle/>
                    <a:p>
                      <a:pPr>
                        <a:lnSpc>
                          <a:spcPct val="115000"/>
                        </a:lnSpc>
                        <a:spcAft>
                          <a:spcPts val="0"/>
                        </a:spcAft>
                      </a:pPr>
                      <a:r>
                        <a:rPr lang="en-GB" sz="1300" dirty="0">
                          <a:solidFill>
                            <a:schemeClr val="tx1"/>
                          </a:solidFill>
                          <a:effectLst/>
                        </a:rPr>
                        <a:t>Sortation: 70 way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smtClean="0">
                          <a:effectLst/>
                        </a:rPr>
                        <a:t>Low sortation </a:t>
                      </a:r>
                      <a:r>
                        <a:rPr lang="en-GB" sz="1300" dirty="0">
                          <a:effectLst/>
                        </a:rPr>
                        <a:t>level enables </a:t>
                      </a:r>
                      <a:r>
                        <a:rPr lang="en-GB" sz="1300" dirty="0" smtClean="0">
                          <a:effectLst/>
                        </a:rPr>
                        <a:t>publishers and their</a:t>
                      </a:r>
                      <a:r>
                        <a:rPr lang="en-GB" sz="1300" baseline="0" dirty="0" smtClean="0">
                          <a:effectLst/>
                        </a:rPr>
                        <a:t> producers</a:t>
                      </a:r>
                      <a:r>
                        <a:rPr lang="en-GB" sz="1300" dirty="0" smtClean="0">
                          <a:effectLst/>
                        </a:rPr>
                        <a:t> </a:t>
                      </a:r>
                      <a:r>
                        <a:rPr lang="en-GB" sz="1300" dirty="0">
                          <a:effectLst/>
                        </a:rPr>
                        <a:t>to achieve economies of scale in </a:t>
                      </a:r>
                      <a:r>
                        <a:rPr lang="en-GB" sz="1300" dirty="0" smtClean="0">
                          <a:effectLst/>
                        </a:rPr>
                        <a:t>production, critical </a:t>
                      </a:r>
                      <a:r>
                        <a:rPr lang="en-GB" sz="1300" dirty="0">
                          <a:effectLst/>
                        </a:rPr>
                        <a:t>given the low margins and cost pressure they are under. </a:t>
                      </a:r>
                      <a:endParaRPr lang="en-GB" sz="1300" dirty="0">
                        <a:solidFill>
                          <a:schemeClr val="tx1"/>
                        </a:solidFill>
                        <a:effectLst/>
                        <a:latin typeface="Calibri"/>
                        <a:ea typeface="Calibri"/>
                        <a:cs typeface="Times New Roman"/>
                      </a:endParaRPr>
                    </a:p>
                  </a:txBody>
                  <a:tcPr marL="49186" marR="49186" marT="0" marB="0"/>
                </a:tc>
              </a:tr>
              <a:tr h="713904">
                <a:tc>
                  <a:txBody>
                    <a:bodyPr/>
                    <a:lstStyle/>
                    <a:p>
                      <a:pPr>
                        <a:lnSpc>
                          <a:spcPct val="115000"/>
                        </a:lnSpc>
                        <a:spcAft>
                          <a:spcPts val="0"/>
                        </a:spcAft>
                      </a:pPr>
                      <a:r>
                        <a:rPr lang="en-GB" sz="1300" dirty="0" err="1">
                          <a:solidFill>
                            <a:schemeClr val="tx1"/>
                          </a:solidFill>
                          <a:effectLst/>
                        </a:rPr>
                        <a:t>Machineability</a:t>
                      </a:r>
                      <a:r>
                        <a:rPr lang="en-GB" sz="1300" dirty="0">
                          <a:solidFill>
                            <a:schemeClr val="tx1"/>
                          </a:solidFill>
                          <a:effectLst/>
                        </a:rPr>
                        <a:t>: Mailmark only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Publishers told us that quality of service is </a:t>
                      </a:r>
                      <a:r>
                        <a:rPr lang="en-GB" sz="1300" dirty="0" smtClean="0">
                          <a:effectLst/>
                        </a:rPr>
                        <a:t>fundamental -  </a:t>
                      </a:r>
                      <a:r>
                        <a:rPr lang="en-GB" sz="1300" dirty="0">
                          <a:effectLst/>
                        </a:rPr>
                        <a:t>subscriptions </a:t>
                      </a:r>
                      <a:r>
                        <a:rPr lang="en-GB" sz="1300" dirty="0" smtClean="0">
                          <a:effectLst/>
                        </a:rPr>
                        <a:t>need </a:t>
                      </a:r>
                      <a:r>
                        <a:rPr lang="en-GB" sz="1300" dirty="0">
                          <a:effectLst/>
                        </a:rPr>
                        <a:t>to arrive before the items are displayed in the newsstands. With barcoding, publishers can see the performance of their mailing and work with suppliers to </a:t>
                      </a:r>
                      <a:r>
                        <a:rPr lang="en-GB" sz="1300" dirty="0" smtClean="0">
                          <a:effectLst/>
                        </a:rPr>
                        <a:t>improve </a:t>
                      </a:r>
                      <a:r>
                        <a:rPr lang="en-GB" sz="1300" dirty="0">
                          <a:effectLst/>
                        </a:rPr>
                        <a:t>performance, whilst using our lowest priced service. </a:t>
                      </a:r>
                      <a:endParaRPr lang="en-GB" sz="1300" dirty="0">
                        <a:solidFill>
                          <a:schemeClr val="tx1"/>
                        </a:solidFill>
                        <a:effectLst/>
                        <a:latin typeface="Calibri"/>
                        <a:ea typeface="Calibri"/>
                        <a:cs typeface="Times New Roman"/>
                      </a:endParaRPr>
                    </a:p>
                  </a:txBody>
                  <a:tcPr marL="49186" marR="49186" marT="0" marB="0"/>
                </a:tc>
              </a:tr>
              <a:tr h="321341">
                <a:tc>
                  <a:txBody>
                    <a:bodyPr/>
                    <a:lstStyle/>
                    <a:p>
                      <a:pPr>
                        <a:lnSpc>
                          <a:spcPct val="115000"/>
                        </a:lnSpc>
                        <a:spcAft>
                          <a:spcPts val="0"/>
                        </a:spcAft>
                      </a:pPr>
                      <a:r>
                        <a:rPr lang="en-GB" sz="1300" dirty="0">
                          <a:solidFill>
                            <a:schemeClr val="tx1"/>
                          </a:solidFill>
                          <a:effectLst/>
                        </a:rPr>
                        <a:t>Container: </a:t>
                      </a:r>
                      <a:r>
                        <a:rPr lang="en-GB" sz="1300" dirty="0" smtClean="0">
                          <a:solidFill>
                            <a:schemeClr val="tx1"/>
                          </a:solidFill>
                          <a:effectLst/>
                        </a:rPr>
                        <a:t>Tray and </a:t>
                      </a:r>
                      <a:r>
                        <a:rPr lang="en-GB" sz="1300" dirty="0">
                          <a:solidFill>
                            <a:schemeClr val="tx1"/>
                          </a:solidFill>
                          <a:effectLst/>
                        </a:rPr>
                        <a:t>bag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smtClean="0">
                          <a:effectLst/>
                        </a:rPr>
                        <a:t>Carriers and producers need a </a:t>
                      </a:r>
                      <a:r>
                        <a:rPr lang="en-GB" sz="1300" dirty="0">
                          <a:effectLst/>
                        </a:rPr>
                        <a:t>choice of container type.  </a:t>
                      </a:r>
                      <a:endParaRPr lang="en-GB" sz="1300" dirty="0">
                        <a:solidFill>
                          <a:schemeClr val="tx1"/>
                        </a:solidFill>
                        <a:effectLst/>
                        <a:latin typeface="Calibri"/>
                        <a:ea typeface="Calibri"/>
                        <a:cs typeface="Times New Roman"/>
                      </a:endParaRPr>
                    </a:p>
                  </a:txBody>
                  <a:tcPr marL="49186" marR="49186" marT="0" marB="0"/>
                </a:tc>
              </a:tr>
              <a:tr h="479264">
                <a:tc>
                  <a:txBody>
                    <a:bodyPr/>
                    <a:lstStyle/>
                    <a:p>
                      <a:pPr>
                        <a:lnSpc>
                          <a:spcPct val="115000"/>
                        </a:lnSpc>
                        <a:spcAft>
                          <a:spcPts val="0"/>
                        </a:spcAft>
                      </a:pPr>
                      <a:r>
                        <a:rPr lang="en-GB" sz="1300" dirty="0">
                          <a:solidFill>
                            <a:schemeClr val="tx1"/>
                          </a:solidFill>
                          <a:effectLst/>
                        </a:rPr>
                        <a:t>Price plans: NPP1, APP2, Regional and Zonal</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Publication titles have specific audiences with different geographic delivery profiles (</a:t>
                      </a:r>
                      <a:r>
                        <a:rPr lang="en-GB" sz="1300" dirty="0" err="1">
                          <a:effectLst/>
                        </a:rPr>
                        <a:t>eg</a:t>
                      </a:r>
                      <a:r>
                        <a:rPr lang="en-GB" sz="1300" dirty="0">
                          <a:effectLst/>
                        </a:rPr>
                        <a:t> the Horse and Hound has a different audience from The Economist). </a:t>
                      </a:r>
                      <a:r>
                        <a:rPr lang="en-GB" sz="1300" dirty="0" smtClean="0">
                          <a:effectLst/>
                        </a:rPr>
                        <a:t> Price </a:t>
                      </a:r>
                      <a:r>
                        <a:rPr lang="en-GB" sz="1300" dirty="0">
                          <a:effectLst/>
                        </a:rPr>
                        <a:t>plans </a:t>
                      </a:r>
                      <a:r>
                        <a:rPr lang="en-GB" sz="1300" dirty="0" smtClean="0">
                          <a:effectLst/>
                        </a:rPr>
                        <a:t>need to cater for </a:t>
                      </a:r>
                      <a:r>
                        <a:rPr lang="en-GB" sz="1300" dirty="0">
                          <a:effectLst/>
                        </a:rPr>
                        <a:t>all posting profiles. </a:t>
                      </a:r>
                      <a:endParaRPr lang="en-GB" sz="1300" dirty="0">
                        <a:solidFill>
                          <a:schemeClr val="tx1"/>
                        </a:solidFill>
                        <a:effectLst/>
                        <a:latin typeface="Calibri"/>
                        <a:ea typeface="Calibri"/>
                        <a:cs typeface="Times New Roman"/>
                      </a:endParaRPr>
                    </a:p>
                  </a:txBody>
                  <a:tcPr marL="49186" marR="49186" marT="0" marB="0"/>
                </a:tc>
              </a:tr>
              <a:tr h="479264">
                <a:tc>
                  <a:txBody>
                    <a:bodyPr/>
                    <a:lstStyle/>
                    <a:p>
                      <a:pPr>
                        <a:lnSpc>
                          <a:spcPct val="115000"/>
                        </a:lnSpc>
                        <a:spcAft>
                          <a:spcPts val="0"/>
                        </a:spcAft>
                      </a:pPr>
                      <a:r>
                        <a:rPr lang="en-GB" sz="1300" dirty="0">
                          <a:solidFill>
                            <a:schemeClr val="tx1"/>
                          </a:solidFill>
                          <a:effectLst/>
                        </a:rPr>
                        <a:t>2k entry + &gt;10 items per container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Publishers asked for a lower entry </a:t>
                      </a:r>
                      <a:r>
                        <a:rPr lang="en-GB" sz="1300" dirty="0" smtClean="0">
                          <a:effectLst/>
                        </a:rPr>
                        <a:t>level to </a:t>
                      </a:r>
                      <a:r>
                        <a:rPr lang="en-GB" sz="1300" dirty="0">
                          <a:effectLst/>
                        </a:rPr>
                        <a:t>cater for their smaller </a:t>
                      </a:r>
                      <a:r>
                        <a:rPr lang="en-GB" sz="1300" dirty="0" smtClean="0">
                          <a:effectLst/>
                        </a:rPr>
                        <a:t>titles</a:t>
                      </a:r>
                      <a:r>
                        <a:rPr lang="en-US" sz="1300" dirty="0" smtClean="0">
                          <a:effectLst/>
                        </a:rPr>
                        <a:t>, and, unlike other mail streams it is not practical to consolidate posting and this would mean delaying some titles, risking delaying delivery beyond the date it is available on newsstand .</a:t>
                      </a:r>
                      <a:endParaRPr lang="en-GB" sz="1300" dirty="0">
                        <a:solidFill>
                          <a:schemeClr val="tx1"/>
                        </a:solidFill>
                        <a:effectLst/>
                        <a:latin typeface="Calibri"/>
                        <a:ea typeface="Calibri"/>
                        <a:cs typeface="Times New Roman"/>
                      </a:endParaRPr>
                    </a:p>
                  </a:txBody>
                  <a:tcPr marL="49186" marR="49186" marT="0" marB="0"/>
                </a:tc>
              </a:tr>
              <a:tr h="321341">
                <a:tc>
                  <a:txBody>
                    <a:bodyPr/>
                    <a:lstStyle/>
                    <a:p>
                      <a:pPr>
                        <a:lnSpc>
                          <a:spcPct val="115000"/>
                        </a:lnSpc>
                        <a:spcAft>
                          <a:spcPts val="0"/>
                        </a:spcAft>
                      </a:pPr>
                      <a:r>
                        <a:rPr lang="en-GB" sz="1300" dirty="0">
                          <a:solidFill>
                            <a:schemeClr val="tx1"/>
                          </a:solidFill>
                          <a:effectLst/>
                        </a:rPr>
                        <a:t>1k entry for 1</a:t>
                      </a:r>
                      <a:r>
                        <a:rPr lang="en-GB" sz="1300" baseline="30000" dirty="0">
                          <a:solidFill>
                            <a:schemeClr val="tx1"/>
                          </a:solidFill>
                          <a:effectLst/>
                        </a:rPr>
                        <a:t>st</a:t>
                      </a:r>
                      <a:r>
                        <a:rPr lang="en-GB" sz="1300" dirty="0">
                          <a:solidFill>
                            <a:schemeClr val="tx1"/>
                          </a:solidFill>
                          <a:effectLst/>
                        </a:rPr>
                        <a:t> year for new launches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Publishers asked for </a:t>
                      </a:r>
                      <a:r>
                        <a:rPr lang="en-GB" sz="1300" dirty="0" smtClean="0">
                          <a:effectLst/>
                        </a:rPr>
                        <a:t>lower </a:t>
                      </a:r>
                      <a:r>
                        <a:rPr lang="en-GB" sz="1300" dirty="0">
                          <a:effectLst/>
                        </a:rPr>
                        <a:t>entry </a:t>
                      </a:r>
                      <a:r>
                        <a:rPr lang="en-GB" sz="1300" dirty="0" smtClean="0">
                          <a:effectLst/>
                        </a:rPr>
                        <a:t>level to </a:t>
                      </a:r>
                      <a:r>
                        <a:rPr lang="en-GB" sz="1300" dirty="0">
                          <a:effectLst/>
                        </a:rPr>
                        <a:t>support new launches </a:t>
                      </a:r>
                      <a:r>
                        <a:rPr lang="en-GB" sz="1300" dirty="0" smtClean="0">
                          <a:effectLst/>
                        </a:rPr>
                        <a:t>where </a:t>
                      </a:r>
                      <a:r>
                        <a:rPr lang="en-GB" sz="1300" dirty="0">
                          <a:effectLst/>
                        </a:rPr>
                        <a:t>the take up of subscriptions can be slow and they need the time to grow them.</a:t>
                      </a:r>
                      <a:endParaRPr lang="en-GB" sz="1300" dirty="0">
                        <a:solidFill>
                          <a:schemeClr val="tx1"/>
                        </a:solidFill>
                        <a:effectLst/>
                        <a:latin typeface="Calibri"/>
                        <a:ea typeface="Calibri"/>
                        <a:cs typeface="Times New Roman"/>
                      </a:endParaRPr>
                    </a:p>
                  </a:txBody>
                  <a:tcPr marL="49186" marR="49186" marT="0" marB="0"/>
                </a:tc>
              </a:tr>
              <a:tr h="160671">
                <a:tc>
                  <a:txBody>
                    <a:bodyPr/>
                    <a:lstStyle/>
                    <a:p>
                      <a:pPr>
                        <a:lnSpc>
                          <a:spcPct val="115000"/>
                        </a:lnSpc>
                        <a:spcAft>
                          <a:spcPts val="0"/>
                        </a:spcAft>
                      </a:pPr>
                      <a:r>
                        <a:rPr lang="en-GB" sz="1300" dirty="0">
                          <a:solidFill>
                            <a:schemeClr val="tx1"/>
                          </a:solidFill>
                          <a:effectLst/>
                        </a:rPr>
                        <a:t>Vol. commit incentive</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smtClean="0">
                          <a:effectLst/>
                        </a:rPr>
                        <a:t>Incentive already available </a:t>
                      </a:r>
                      <a:r>
                        <a:rPr lang="en-GB" sz="1300" dirty="0">
                          <a:effectLst/>
                        </a:rPr>
                        <a:t>uniquely to </a:t>
                      </a:r>
                      <a:r>
                        <a:rPr lang="en-GB" sz="1300" dirty="0" smtClean="0">
                          <a:effectLst/>
                        </a:rPr>
                        <a:t>publishers</a:t>
                      </a:r>
                      <a:endParaRPr lang="en-GB" sz="1300" dirty="0">
                        <a:solidFill>
                          <a:schemeClr val="tx1"/>
                        </a:solidFill>
                        <a:effectLst/>
                        <a:latin typeface="Calibri"/>
                        <a:ea typeface="Calibri"/>
                        <a:cs typeface="Times New Roman"/>
                      </a:endParaRPr>
                    </a:p>
                  </a:txBody>
                  <a:tcPr marL="49186" marR="49186" marT="0" marB="0"/>
                </a:tc>
              </a:tr>
              <a:tr h="482013">
                <a:tc>
                  <a:txBody>
                    <a:bodyPr/>
                    <a:lstStyle/>
                    <a:p>
                      <a:pPr>
                        <a:lnSpc>
                          <a:spcPct val="115000"/>
                        </a:lnSpc>
                        <a:spcAft>
                          <a:spcPts val="0"/>
                        </a:spcAft>
                      </a:pPr>
                      <a:r>
                        <a:rPr lang="en-GB" sz="1300" dirty="0">
                          <a:solidFill>
                            <a:schemeClr val="tx1"/>
                          </a:solidFill>
                          <a:effectLst/>
                        </a:rPr>
                        <a:t>Price certainty - 12 month notice of price  change </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Publishers </a:t>
                      </a:r>
                      <a:r>
                        <a:rPr lang="en-GB" sz="1300" dirty="0" smtClean="0">
                          <a:effectLst/>
                        </a:rPr>
                        <a:t>typically </a:t>
                      </a:r>
                      <a:r>
                        <a:rPr lang="en-GB" sz="1300" dirty="0">
                          <a:effectLst/>
                        </a:rPr>
                        <a:t>sell subscriptions on an annual basis and </a:t>
                      </a:r>
                      <a:r>
                        <a:rPr lang="en-GB" sz="1300" dirty="0" smtClean="0">
                          <a:effectLst/>
                        </a:rPr>
                        <a:t>unforeseen </a:t>
                      </a:r>
                      <a:r>
                        <a:rPr lang="en-GB" sz="1300" dirty="0">
                          <a:effectLst/>
                        </a:rPr>
                        <a:t>changes </a:t>
                      </a:r>
                      <a:r>
                        <a:rPr lang="en-GB" sz="1300" dirty="0" smtClean="0">
                          <a:effectLst/>
                        </a:rPr>
                        <a:t>to</a:t>
                      </a:r>
                      <a:r>
                        <a:rPr lang="en-GB" sz="1300" baseline="0" dirty="0" smtClean="0">
                          <a:effectLst/>
                        </a:rPr>
                        <a:t> </a:t>
                      </a:r>
                      <a:r>
                        <a:rPr lang="en-GB" sz="1300" dirty="0" smtClean="0">
                          <a:effectLst/>
                        </a:rPr>
                        <a:t>postage cost impact </a:t>
                      </a:r>
                      <a:r>
                        <a:rPr lang="en-GB" sz="1300" dirty="0">
                          <a:effectLst/>
                        </a:rPr>
                        <a:t>on the profitability of that subscription.  To help publishers have greater confidence in subscriptions we will provide 12 months’ notice of any price change affecting this new service only.</a:t>
                      </a:r>
                      <a:endParaRPr lang="en-GB" sz="1300" dirty="0">
                        <a:solidFill>
                          <a:schemeClr val="tx1"/>
                        </a:solidFill>
                        <a:effectLst/>
                        <a:latin typeface="Calibri"/>
                        <a:ea typeface="Calibri"/>
                        <a:cs typeface="Times New Roman"/>
                      </a:endParaRPr>
                    </a:p>
                  </a:txBody>
                  <a:tcPr marL="49186" marR="49186" marT="0" marB="0"/>
                </a:tc>
              </a:tr>
              <a:tr h="321341">
                <a:tc>
                  <a:txBody>
                    <a:bodyPr/>
                    <a:lstStyle/>
                    <a:p>
                      <a:pPr>
                        <a:lnSpc>
                          <a:spcPct val="115000"/>
                        </a:lnSpc>
                        <a:spcAft>
                          <a:spcPts val="0"/>
                        </a:spcAft>
                      </a:pPr>
                      <a:r>
                        <a:rPr lang="en-GB" sz="1300" dirty="0">
                          <a:solidFill>
                            <a:schemeClr val="tx1"/>
                          </a:solidFill>
                          <a:effectLst/>
                        </a:rPr>
                        <a:t>Granular weight steps (101-250g LL)</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Publishers </a:t>
                      </a:r>
                      <a:r>
                        <a:rPr lang="en-GB" sz="1300" dirty="0" smtClean="0">
                          <a:effectLst/>
                        </a:rPr>
                        <a:t>asked </a:t>
                      </a:r>
                      <a:r>
                        <a:rPr lang="en-GB" sz="1300" dirty="0">
                          <a:effectLst/>
                        </a:rPr>
                        <a:t>for the flexibility to </a:t>
                      </a:r>
                      <a:r>
                        <a:rPr lang="en-GB" sz="1300" dirty="0" smtClean="0">
                          <a:effectLst/>
                        </a:rPr>
                        <a:t>add </a:t>
                      </a:r>
                      <a:r>
                        <a:rPr lang="en-GB" sz="1300" dirty="0">
                          <a:effectLst/>
                        </a:rPr>
                        <a:t>pagination (additional advertising) or </a:t>
                      </a:r>
                      <a:r>
                        <a:rPr lang="en-GB" sz="1300" dirty="0" smtClean="0">
                          <a:effectLst/>
                        </a:rPr>
                        <a:t>inserts </a:t>
                      </a:r>
                      <a:r>
                        <a:rPr lang="en-GB" sz="1300" dirty="0">
                          <a:effectLst/>
                        </a:rPr>
                        <a:t>without incurring steep price increase.  We will consider this for future development.</a:t>
                      </a:r>
                      <a:endParaRPr lang="en-GB" sz="1300" dirty="0">
                        <a:solidFill>
                          <a:schemeClr val="tx1"/>
                        </a:solidFill>
                        <a:effectLst/>
                        <a:latin typeface="Calibri"/>
                        <a:ea typeface="Calibri"/>
                        <a:cs typeface="Times New Roman"/>
                      </a:endParaRPr>
                    </a:p>
                  </a:txBody>
                  <a:tcPr marL="49186" marR="49186" marT="0" marB="0"/>
                </a:tc>
              </a:tr>
              <a:tr h="479264">
                <a:tc>
                  <a:txBody>
                    <a:bodyPr/>
                    <a:lstStyle/>
                    <a:p>
                      <a:pPr>
                        <a:lnSpc>
                          <a:spcPct val="115000"/>
                        </a:lnSpc>
                        <a:spcAft>
                          <a:spcPts val="0"/>
                        </a:spcAft>
                      </a:pPr>
                      <a:r>
                        <a:rPr lang="en-GB" sz="1300" dirty="0">
                          <a:solidFill>
                            <a:schemeClr val="tx1"/>
                          </a:solidFill>
                          <a:effectLst/>
                        </a:rPr>
                        <a:t>Environmentally friendly solution</a:t>
                      </a:r>
                      <a:endParaRPr lang="en-GB" sz="1300" dirty="0">
                        <a:solidFill>
                          <a:schemeClr val="tx1"/>
                        </a:solidFill>
                        <a:effectLst/>
                        <a:latin typeface="Calibri"/>
                        <a:ea typeface="Calibri"/>
                        <a:cs typeface="Times New Roman"/>
                      </a:endParaRPr>
                    </a:p>
                  </a:txBody>
                  <a:tcPr marL="49186" marR="49186" marT="0" marB="0"/>
                </a:tc>
                <a:tc>
                  <a:txBody>
                    <a:bodyPr/>
                    <a:lstStyle/>
                    <a:p>
                      <a:pPr algn="just">
                        <a:lnSpc>
                          <a:spcPct val="115000"/>
                        </a:lnSpc>
                        <a:spcAft>
                          <a:spcPts val="0"/>
                        </a:spcAft>
                      </a:pPr>
                      <a:r>
                        <a:rPr lang="en-GB" sz="1300" dirty="0">
                          <a:effectLst/>
                        </a:rPr>
                        <a:t>The industry is innovating to respond to the readers’ concerns around the use of plastic.  We are working with the PPA Sustainability Action Group and SMP to shape an appropriate </a:t>
                      </a:r>
                      <a:r>
                        <a:rPr lang="en-GB" sz="1300" dirty="0" smtClean="0">
                          <a:effectLst/>
                        </a:rPr>
                        <a:t>response</a:t>
                      </a:r>
                      <a:r>
                        <a:rPr lang="en-GB" sz="1300" baseline="0" dirty="0" smtClean="0">
                          <a:effectLst/>
                        </a:rPr>
                        <a:t> and our spec will evolve</a:t>
                      </a:r>
                      <a:endParaRPr lang="en-GB" sz="1300" dirty="0">
                        <a:solidFill>
                          <a:schemeClr val="tx1"/>
                        </a:solidFill>
                        <a:effectLst/>
                        <a:latin typeface="Calibri"/>
                        <a:ea typeface="Calibri"/>
                        <a:cs typeface="Times New Roman"/>
                      </a:endParaRPr>
                    </a:p>
                  </a:txBody>
                  <a:tcPr marL="49186" marR="49186" marT="0" marB="0"/>
                </a:tc>
              </a:tr>
            </a:tbl>
          </a:graphicData>
        </a:graphic>
      </p:graphicFrame>
    </p:spTree>
    <p:extLst>
      <p:ext uri="{BB962C8B-B14F-4D97-AF65-F5344CB8AC3E}">
        <p14:creationId xmlns:p14="http://schemas.microsoft.com/office/powerpoint/2010/main" val="756493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766335"/>
          </a:xfrm>
        </p:spPr>
        <p:txBody>
          <a:bodyPr/>
          <a:lstStyle/>
          <a:p>
            <a:r>
              <a:rPr lang="en-GB" sz="2800" b="1" dirty="0" smtClean="0">
                <a:solidFill>
                  <a:srgbClr val="FF0000"/>
                </a:solidFill>
              </a:rPr>
              <a:t>Qualifying for  the Magazine Subscription service </a:t>
            </a:r>
            <a:endParaRPr lang="en-GB" sz="2800" b="1" dirty="0">
              <a:solidFill>
                <a:srgbClr val="FF0000"/>
              </a:solidFill>
            </a:endParaRPr>
          </a:p>
        </p:txBody>
      </p:sp>
      <p:sp>
        <p:nvSpPr>
          <p:cNvPr id="3" name="Content Placeholder 2"/>
          <p:cNvSpPr>
            <a:spLocks noGrp="1"/>
          </p:cNvSpPr>
          <p:nvPr>
            <p:ph idx="1"/>
          </p:nvPr>
        </p:nvSpPr>
        <p:spPr>
          <a:xfrm>
            <a:off x="417513" y="1146618"/>
            <a:ext cx="8307387" cy="4708492"/>
          </a:xfrm>
        </p:spPr>
        <p:txBody>
          <a:bodyPr>
            <a:normAutofit/>
          </a:bodyPr>
          <a:lstStyle/>
          <a:p>
            <a:r>
              <a:rPr lang="en-GB" sz="1800" dirty="0" smtClean="0"/>
              <a:t>From October 1</a:t>
            </a:r>
            <a:r>
              <a:rPr lang="en-GB" sz="1800" baseline="30000" dirty="0" smtClean="0"/>
              <a:t>st</a:t>
            </a:r>
            <a:r>
              <a:rPr lang="en-GB" sz="1800" dirty="0" smtClean="0"/>
              <a:t>,  contract holders can submit titles to DSACC  to ensure they meet the entry requirements for the service</a:t>
            </a:r>
          </a:p>
          <a:p>
            <a:r>
              <a:rPr lang="en-GB" sz="1800" dirty="0" smtClean="0"/>
              <a:t>The  updated Access User </a:t>
            </a:r>
            <a:r>
              <a:rPr lang="en-GB" sz="1800" dirty="0"/>
              <a:t>G</a:t>
            </a:r>
            <a:r>
              <a:rPr lang="en-GB" sz="1800" dirty="0" smtClean="0"/>
              <a:t>uide, </a:t>
            </a:r>
            <a:r>
              <a:rPr lang="en-GB" sz="1800" dirty="0"/>
              <a:t>C</a:t>
            </a:r>
            <a:r>
              <a:rPr lang="en-GB" sz="1800" dirty="0" smtClean="0"/>
              <a:t>ontract </a:t>
            </a:r>
            <a:r>
              <a:rPr lang="en-GB" sz="1800" dirty="0"/>
              <a:t>S</a:t>
            </a:r>
            <a:r>
              <a:rPr lang="en-GB" sz="1800" dirty="0" smtClean="0"/>
              <a:t>chedule and Application </a:t>
            </a:r>
            <a:r>
              <a:rPr lang="en-GB" sz="1800" dirty="0"/>
              <a:t>F</a:t>
            </a:r>
            <a:r>
              <a:rPr lang="en-GB" sz="1800" dirty="0" smtClean="0"/>
              <a:t>orm for the new service has all the details requirements</a:t>
            </a:r>
          </a:p>
          <a:p>
            <a:r>
              <a:rPr lang="en-GB" sz="1800" dirty="0" smtClean="0"/>
              <a:t>Customers can find all the documents at </a:t>
            </a:r>
            <a:r>
              <a:rPr lang="en-GB" sz="1800" u="sng" dirty="0" smtClean="0">
                <a:solidFill>
                  <a:schemeClr val="accent2">
                    <a:lumMod val="75000"/>
                  </a:schemeClr>
                </a:solidFill>
                <a:hlinkClick r:id="rId2"/>
              </a:rPr>
              <a:t>www.royalmailwholesale</a:t>
            </a:r>
            <a:r>
              <a:rPr lang="en-GB" sz="1800" u="sng" dirty="0" smtClean="0">
                <a:solidFill>
                  <a:schemeClr val="accent2">
                    <a:lumMod val="75000"/>
                  </a:schemeClr>
                </a:solidFill>
              </a:rPr>
              <a:t>.com  </a:t>
            </a:r>
            <a:br>
              <a:rPr lang="en-GB" sz="1800" u="sng" dirty="0" smtClean="0">
                <a:solidFill>
                  <a:schemeClr val="accent2">
                    <a:lumMod val="75000"/>
                  </a:schemeClr>
                </a:solidFill>
              </a:rPr>
            </a:br>
            <a:endParaRPr lang="en-GB" sz="1800" u="sng" dirty="0" smtClean="0">
              <a:solidFill>
                <a:schemeClr val="accent2">
                  <a:lumMod val="75000"/>
                </a:schemeClr>
              </a:solidFill>
            </a:endParaRPr>
          </a:p>
          <a:p>
            <a:pPr lvl="0"/>
            <a:r>
              <a:rPr lang="en-GB" sz="1800" dirty="0" smtClean="0">
                <a:solidFill>
                  <a:schemeClr val="bg2"/>
                </a:solidFill>
              </a:rPr>
              <a:t>To qualify for the service, the publication must:</a:t>
            </a:r>
          </a:p>
          <a:p>
            <a:pPr marL="790575" lvl="1" indent="-342900">
              <a:buFont typeface="+mj-lt"/>
              <a:buAutoNum type="arabicPeriod"/>
            </a:pPr>
            <a:r>
              <a:rPr lang="en-GB" sz="1800" dirty="0">
                <a:solidFill>
                  <a:srgbClr val="FF0000"/>
                </a:solidFill>
              </a:rPr>
              <a:t>C</a:t>
            </a:r>
            <a:r>
              <a:rPr lang="en-GB" sz="1800" dirty="0" smtClean="0">
                <a:solidFill>
                  <a:srgbClr val="FF0000"/>
                </a:solidFill>
              </a:rPr>
              <a:t>ontain at least 30% editorial content, not including </a:t>
            </a:r>
            <a:r>
              <a:rPr lang="en-GB" sz="1800" dirty="0">
                <a:solidFill>
                  <a:srgbClr val="FF0000"/>
                </a:solidFill>
              </a:rPr>
              <a:t>advertising </a:t>
            </a:r>
            <a:r>
              <a:rPr lang="en-GB" sz="1800" dirty="0" smtClean="0">
                <a:solidFill>
                  <a:srgbClr val="FF0000"/>
                </a:solidFill>
              </a:rPr>
              <a:t>material. </a:t>
            </a:r>
            <a:r>
              <a:rPr lang="en-GB" sz="1800" dirty="0">
                <a:solidFill>
                  <a:srgbClr val="FF0000"/>
                </a:solidFill>
              </a:rPr>
              <a:t>The front and back covers are not included in calculating editorial </a:t>
            </a:r>
            <a:r>
              <a:rPr lang="en-GB" sz="1800" dirty="0" smtClean="0">
                <a:solidFill>
                  <a:srgbClr val="FF0000"/>
                </a:solidFill>
              </a:rPr>
              <a:t>content;</a:t>
            </a:r>
          </a:p>
          <a:p>
            <a:pPr marL="790575" lvl="1" indent="-342900">
              <a:buFont typeface="+mj-lt"/>
              <a:buAutoNum type="arabicPeriod"/>
            </a:pPr>
            <a:r>
              <a:rPr lang="en-US" sz="1800" dirty="0" smtClean="0">
                <a:solidFill>
                  <a:srgbClr val="FF0000"/>
                </a:solidFill>
              </a:rPr>
              <a:t>The </a:t>
            </a:r>
            <a:r>
              <a:rPr lang="en-US" sz="1800" dirty="0">
                <a:solidFill>
                  <a:srgbClr val="FF0000"/>
                </a:solidFill>
              </a:rPr>
              <a:t>front cover of each  publication </a:t>
            </a:r>
            <a:r>
              <a:rPr lang="en-US" sz="1800" dirty="0" smtClean="0">
                <a:solidFill>
                  <a:srgbClr val="FF0000"/>
                </a:solidFill>
              </a:rPr>
              <a:t>must </a:t>
            </a:r>
            <a:r>
              <a:rPr lang="en-US" sz="1800" dirty="0">
                <a:solidFill>
                  <a:srgbClr val="FF0000"/>
                </a:solidFill>
              </a:rPr>
              <a:t>bear its title and date, month or season of publication; </a:t>
            </a:r>
            <a:r>
              <a:rPr lang="en-US" sz="1800" dirty="0" smtClean="0">
                <a:solidFill>
                  <a:srgbClr val="FF0000"/>
                </a:solidFill>
              </a:rPr>
              <a:t>and</a:t>
            </a:r>
            <a:endParaRPr lang="en-GB" sz="1800" dirty="0">
              <a:solidFill>
                <a:srgbClr val="FF0000"/>
              </a:solidFill>
            </a:endParaRPr>
          </a:p>
          <a:p>
            <a:pPr marL="790575" lvl="1" indent="-342900">
              <a:buFont typeface="+mj-lt"/>
              <a:buAutoNum type="arabicPeriod"/>
            </a:pPr>
            <a:r>
              <a:rPr lang="en-US" sz="1800" dirty="0" smtClean="0">
                <a:solidFill>
                  <a:srgbClr val="FF0000"/>
                </a:solidFill>
              </a:rPr>
              <a:t>The title </a:t>
            </a:r>
            <a:r>
              <a:rPr lang="en-US" sz="1800" dirty="0">
                <a:solidFill>
                  <a:srgbClr val="FF0000"/>
                </a:solidFill>
              </a:rPr>
              <a:t>must be </a:t>
            </a:r>
            <a:r>
              <a:rPr lang="en-US" sz="1800" dirty="0" smtClean="0">
                <a:solidFill>
                  <a:srgbClr val="FF0000"/>
                </a:solidFill>
              </a:rPr>
              <a:t>posted on </a:t>
            </a:r>
            <a:r>
              <a:rPr lang="en-US" sz="1800" dirty="0">
                <a:solidFill>
                  <a:srgbClr val="FF0000"/>
                </a:solidFill>
              </a:rPr>
              <a:t>a regular basis, at least twice a </a:t>
            </a:r>
            <a:r>
              <a:rPr lang="en-US" sz="1800" dirty="0" smtClean="0">
                <a:solidFill>
                  <a:srgbClr val="FF0000"/>
                </a:solidFill>
              </a:rPr>
              <a:t>year.</a:t>
            </a:r>
            <a:endParaRPr lang="en-GB" sz="1800" dirty="0" smtClean="0">
              <a:solidFill>
                <a:srgbClr val="FF0000"/>
              </a:solidFill>
            </a:endParaRPr>
          </a:p>
          <a:p>
            <a:pPr lvl="1"/>
            <a:endParaRPr lang="en-GB" sz="1800" dirty="0"/>
          </a:p>
        </p:txBody>
      </p:sp>
      <p:sp>
        <p:nvSpPr>
          <p:cNvPr id="4" name="Footer Placeholder 3"/>
          <p:cNvSpPr>
            <a:spLocks noGrp="1"/>
          </p:cNvSpPr>
          <p:nvPr>
            <p:ph type="ftr" sz="quarter" idx="11"/>
          </p:nvPr>
        </p:nvSpPr>
        <p:spPr/>
        <p:txBody>
          <a:bodyPr/>
          <a:lstStyle/>
          <a:p>
            <a:r>
              <a:rPr lang="en-GB" smtClean="0"/>
              <a:t> </a:t>
            </a:r>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7</a:t>
            </a:fld>
            <a:endParaRPr lang="en-GB" dirty="0"/>
          </a:p>
        </p:txBody>
      </p:sp>
    </p:spTree>
    <p:extLst>
      <p:ext uri="{BB962C8B-B14F-4D97-AF65-F5344CB8AC3E}">
        <p14:creationId xmlns:p14="http://schemas.microsoft.com/office/powerpoint/2010/main" val="4006977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63" y="240533"/>
            <a:ext cx="8307388" cy="412374"/>
          </a:xfrm>
        </p:spPr>
        <p:txBody>
          <a:bodyPr/>
          <a:lstStyle/>
          <a:p>
            <a:r>
              <a:rPr lang="en-GB" sz="2800" b="1" dirty="0" smtClean="0">
                <a:solidFill>
                  <a:srgbClr val="FF0000"/>
                </a:solidFill>
              </a:rPr>
              <a:t>Magazine Subscription </a:t>
            </a:r>
            <a:r>
              <a:rPr lang="en-GB" sz="2800" b="1" dirty="0">
                <a:solidFill>
                  <a:srgbClr val="FF0000"/>
                </a:solidFill>
              </a:rPr>
              <a:t>service </a:t>
            </a:r>
            <a:r>
              <a:rPr lang="en-GB" sz="2800" b="1" dirty="0" smtClean="0">
                <a:solidFill>
                  <a:srgbClr val="FF0000"/>
                </a:solidFill>
              </a:rPr>
              <a:t>– Qualification    </a:t>
            </a:r>
            <a:endParaRPr lang="en-GB" sz="2800" b="1" dirty="0">
              <a:solidFill>
                <a:srgbClr val="FF0000"/>
              </a:solidFill>
            </a:endParaRPr>
          </a:p>
        </p:txBody>
      </p:sp>
      <p:sp>
        <p:nvSpPr>
          <p:cNvPr id="5" name="Slide Number Placeholder 4"/>
          <p:cNvSpPr>
            <a:spLocks noGrp="1"/>
          </p:cNvSpPr>
          <p:nvPr>
            <p:ph type="sldNum" sz="quarter" idx="12"/>
          </p:nvPr>
        </p:nvSpPr>
        <p:spPr/>
        <p:txBody>
          <a:bodyPr/>
          <a:lstStyle/>
          <a:p>
            <a:fld id="{F8DEEF1C-85D8-4622-96D6-431C752B733C}" type="slidenum">
              <a:rPr lang="en-GB" smtClean="0"/>
              <a:pPr/>
              <a:t>8</a:t>
            </a:fld>
            <a:endParaRPr lang="en-GB"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8162" y="642938"/>
            <a:ext cx="5997038" cy="5793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0975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417843"/>
          </a:xfrm>
        </p:spPr>
        <p:txBody>
          <a:bodyPr/>
          <a:lstStyle/>
          <a:p>
            <a:r>
              <a:rPr lang="en-GB" sz="2800" b="1" dirty="0" smtClean="0">
                <a:solidFill>
                  <a:srgbClr val="FF0000"/>
                </a:solidFill>
              </a:rPr>
              <a:t>Key Dates</a:t>
            </a:r>
            <a:endParaRPr lang="en-GB" sz="2800" dirty="0"/>
          </a:p>
        </p:txBody>
      </p:sp>
      <p:sp>
        <p:nvSpPr>
          <p:cNvPr id="4" name="Footer Placeholder 3"/>
          <p:cNvSpPr>
            <a:spLocks noGrp="1"/>
          </p:cNvSpPr>
          <p:nvPr>
            <p:ph type="ftr" sz="quarter" idx="11"/>
          </p:nvPr>
        </p:nvSpPr>
        <p:spPr/>
        <p:txBody>
          <a:bodyPr/>
          <a:lstStyle/>
          <a:p>
            <a:r>
              <a:rPr lang="en-GB" dirty="0" smtClean="0"/>
              <a:t> </a:t>
            </a:r>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9</a:t>
            </a:fld>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95624822"/>
              </p:ext>
            </p:extLst>
          </p:nvPr>
        </p:nvGraphicFramePr>
        <p:xfrm>
          <a:off x="914398" y="1435100"/>
          <a:ext cx="7334251" cy="2269490"/>
        </p:xfrm>
        <a:graphic>
          <a:graphicData uri="http://schemas.openxmlformats.org/drawingml/2006/table">
            <a:tbl>
              <a:tblPr firstRow="1" bandRow="1">
                <a:tableStyleId>{5C22544A-7EE6-4342-B048-85BDC9FD1C3A}</a:tableStyleId>
              </a:tblPr>
              <a:tblGrid>
                <a:gridCol w="2072009"/>
                <a:gridCol w="5262242"/>
              </a:tblGrid>
              <a:tr h="746125">
                <a:tc>
                  <a:txBody>
                    <a:bodyPr/>
                    <a:lstStyle/>
                    <a:p>
                      <a:r>
                        <a:rPr lang="en-GB" sz="1800" b="0" dirty="0" smtClean="0">
                          <a:solidFill>
                            <a:srgbClr val="FF0000"/>
                          </a:solidFill>
                        </a:rPr>
                        <a:t>25 June</a:t>
                      </a:r>
                      <a:endParaRPr lang="en-GB" b="0" dirty="0">
                        <a:solidFill>
                          <a:srgbClr val="FF0000"/>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chemeClr val="tx1"/>
                          </a:solidFill>
                        </a:rPr>
                        <a:t>Customer notification, publication of user guide update and contract schedule </a:t>
                      </a:r>
                      <a:endParaRPr lang="en-GB" b="0" dirty="0" smtClean="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r>
                        <a:rPr lang="en-GB" sz="1800" b="0" dirty="0" smtClean="0">
                          <a:solidFill>
                            <a:srgbClr val="FF0000"/>
                          </a:solidFill>
                        </a:rPr>
                        <a:t>1 October</a:t>
                      </a:r>
                      <a:endParaRPr lang="en-GB"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chemeClr val="tx1"/>
                          </a:solidFill>
                        </a:rPr>
                        <a:t>Contract holders can submit applications to use  the new service</a:t>
                      </a:r>
                      <a:endParaRPr lang="en-GB" b="0" dirty="0" smtClean="0">
                        <a:solidFill>
                          <a:schemeClr val="tx1"/>
                        </a:solidFill>
                      </a:endParaRPr>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r>
              <a:tr h="512445">
                <a:tc>
                  <a:txBody>
                    <a:bodyPr/>
                    <a:lstStyle/>
                    <a:p>
                      <a:r>
                        <a:rPr lang="en-GB" sz="1800" b="0" dirty="0" smtClean="0">
                          <a:solidFill>
                            <a:srgbClr val="FF0000"/>
                          </a:solidFill>
                        </a:rPr>
                        <a:t>October</a:t>
                      </a:r>
                      <a:endParaRPr lang="en-GB" b="0" dirty="0">
                        <a:solidFill>
                          <a:srgbClr val="FF0000"/>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800" b="0" dirty="0" smtClean="0">
                          <a:solidFill>
                            <a:schemeClr val="tx1"/>
                          </a:solidFill>
                        </a:rPr>
                        <a:t>Royal Mail publishes prices </a:t>
                      </a:r>
                      <a:endParaRPr lang="en-GB"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GB" sz="1800" b="0" dirty="0" smtClean="0">
                          <a:solidFill>
                            <a:srgbClr val="FF0000"/>
                          </a:solidFill>
                        </a:rPr>
                        <a:t>2 January 2019</a:t>
                      </a:r>
                      <a:endParaRPr lang="en-GB" b="0" dirty="0">
                        <a:solidFill>
                          <a:srgbClr val="FF00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800" b="0" dirty="0" smtClean="0">
                          <a:solidFill>
                            <a:schemeClr val="tx1"/>
                          </a:solidFill>
                        </a:rPr>
                        <a:t>Access Magazine Subscription service goes live</a:t>
                      </a:r>
                      <a:endParaRPr lang="en-GB"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70036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8">
      <a:dk1>
        <a:srgbClr val="404040"/>
      </a:dk1>
      <a:lt1>
        <a:srgbClr val="FFFFFF"/>
      </a:lt1>
      <a:dk2>
        <a:srgbClr val="DA202A"/>
      </a:dk2>
      <a:lt2>
        <a:srgbClr val="000000"/>
      </a:lt2>
      <a:accent1>
        <a:srgbClr val="53535A"/>
      </a:accent1>
      <a:accent2>
        <a:srgbClr val="0892CB"/>
      </a:accent2>
      <a:accent3>
        <a:srgbClr val="62A531"/>
      </a:accent3>
      <a:accent4>
        <a:srgbClr val="088578"/>
      </a:accent4>
      <a:accent5>
        <a:srgbClr val="FDDA24"/>
      </a:accent5>
      <a:accent6>
        <a:srgbClr val="AADAEA"/>
      </a:accent6>
      <a:hlink>
        <a:srgbClr val="0892CB"/>
      </a:hlink>
      <a:folHlink>
        <a:srgbClr val="088578"/>
      </a:folHlink>
    </a:clrScheme>
    <a:fontScheme name="Royal Mail Font Theme">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t" anchorCtr="0">
        <a:norm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Royal Mail Colour Theme 2016">
      <a:dk1>
        <a:srgbClr val="000000"/>
      </a:dk1>
      <a:lt1>
        <a:srgbClr val="FFFFFF"/>
      </a:lt1>
      <a:dk2>
        <a:srgbClr val="DA202A"/>
      </a:dk2>
      <a:lt2>
        <a:srgbClr val="404040"/>
      </a:lt2>
      <a:accent1>
        <a:srgbClr val="53535A"/>
      </a:accent1>
      <a:accent2>
        <a:srgbClr val="0892CB"/>
      </a:accent2>
      <a:accent3>
        <a:srgbClr val="62A531"/>
      </a:accent3>
      <a:accent4>
        <a:srgbClr val="088578"/>
      </a:accent4>
      <a:accent5>
        <a:srgbClr val="FDDA24"/>
      </a:accent5>
      <a:accent6>
        <a:srgbClr val="AADAEA"/>
      </a:accent6>
      <a:hlink>
        <a:srgbClr val="0892CB"/>
      </a:hlink>
      <a:folHlink>
        <a:srgbClr val="08857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Royal Mail Colour Theme 2016">
      <a:dk1>
        <a:srgbClr val="000000"/>
      </a:dk1>
      <a:lt1>
        <a:srgbClr val="FFFFFF"/>
      </a:lt1>
      <a:dk2>
        <a:srgbClr val="DA202A"/>
      </a:dk2>
      <a:lt2>
        <a:srgbClr val="404040"/>
      </a:lt2>
      <a:accent1>
        <a:srgbClr val="53535A"/>
      </a:accent1>
      <a:accent2>
        <a:srgbClr val="0892CB"/>
      </a:accent2>
      <a:accent3>
        <a:srgbClr val="62A531"/>
      </a:accent3>
      <a:accent4>
        <a:srgbClr val="088578"/>
      </a:accent4>
      <a:accent5>
        <a:srgbClr val="FDDA24"/>
      </a:accent5>
      <a:accent6>
        <a:srgbClr val="AADAEA"/>
      </a:accent6>
      <a:hlink>
        <a:srgbClr val="0892CB"/>
      </a:hlink>
      <a:folHlink>
        <a:srgbClr val="08857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7097</TotalTime>
  <Words>1112</Words>
  <Application>Microsoft Office PowerPoint</Application>
  <PresentationFormat>On-screen Show (4:3)</PresentationFormat>
  <Paragraphs>131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Introducing a new access service for publishers - Magazine Subscriptions </vt:lpstr>
      <vt:lpstr>Content  </vt:lpstr>
      <vt:lpstr>The proposition  </vt:lpstr>
      <vt:lpstr>Publishing: The market for magazine distribution</vt:lpstr>
      <vt:lpstr>Customer views – a summary  of our discussions  </vt:lpstr>
      <vt:lpstr>Magazine Subscription service – listening to customers </vt:lpstr>
      <vt:lpstr>Qualifying for  the Magazine Subscription service </vt:lpstr>
      <vt:lpstr>Magazine Subscription service – Qualification    </vt:lpstr>
      <vt:lpstr>Key Dates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Nicole J Walker</cp:lastModifiedBy>
  <cp:revision>313</cp:revision>
  <cp:lastPrinted>2018-05-16T12:28:39Z</cp:lastPrinted>
  <dcterms:created xsi:type="dcterms:W3CDTF">2011-10-20T13:01:56Z</dcterms:created>
  <dcterms:modified xsi:type="dcterms:W3CDTF">2018-06-25T10:53:57Z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RM</vt:lpwstr>
  </property>
  <property fmtid="{D5CDD505-2E9C-101B-9397-08002B2CF9AE}" pid="5" name="RMG_Classification">
    <vt:lpwstr>CONFIDENTIAL</vt:lpwstr>
  </property>
</Properties>
</file>