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18"/>
  </p:notesMasterIdLst>
  <p:handoutMasterIdLst>
    <p:handoutMasterId r:id="rId19"/>
  </p:handoutMasterIdLst>
  <p:sldIdLst>
    <p:sldId id="307" r:id="rId2"/>
    <p:sldId id="500" r:id="rId3"/>
    <p:sldId id="495" r:id="rId4"/>
    <p:sldId id="441" r:id="rId5"/>
    <p:sldId id="446" r:id="rId6"/>
    <p:sldId id="444" r:id="rId7"/>
    <p:sldId id="427" r:id="rId8"/>
    <p:sldId id="433" r:id="rId9"/>
    <p:sldId id="375" r:id="rId10"/>
    <p:sldId id="432" r:id="rId11"/>
    <p:sldId id="496" r:id="rId12"/>
    <p:sldId id="501" r:id="rId13"/>
    <p:sldId id="497" r:id="rId14"/>
    <p:sldId id="306" r:id="rId15"/>
    <p:sldId id="502" r:id="rId16"/>
    <p:sldId id="303" r:id="rId17"/>
  </p:sldIdLst>
  <p:sldSz cx="12192000" cy="68580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userDrawn="1">
          <p15:clr>
            <a:srgbClr val="A4A3A4"/>
          </p15:clr>
        </p15:guide>
        <p15:guide id="2" pos="30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82CBD4"/>
    <a:srgbClr val="1BACE4"/>
    <a:srgbClr val="000000"/>
    <a:srgbClr val="95C121"/>
    <a:srgbClr val="E20C18"/>
    <a:srgbClr val="FDC304"/>
    <a:srgbClr val="EF7E05"/>
    <a:srgbClr val="E6E6E6"/>
    <a:srgbClr val="1D1E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68" autoAdjust="0"/>
    <p:restoredTop sz="93400" autoAdjust="0"/>
  </p:normalViewPr>
  <p:slideViewPr>
    <p:cSldViewPr snapToGrid="0">
      <p:cViewPr varScale="1">
        <p:scale>
          <a:sx n="55" d="100"/>
          <a:sy n="55" d="100"/>
        </p:scale>
        <p:origin x="824" y="48"/>
      </p:cViewPr>
      <p:guideLst>
        <p:guide orient="horz" pos="1026"/>
        <p:guide pos="302"/>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p:scale>
          <a:sx n="100" d="100"/>
          <a:sy n="100" d="100"/>
        </p:scale>
        <p:origin x="48" y="-6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 Spend on Insurance Oct 2018 to Sept 2019  </a:t>
            </a:r>
          </a:p>
        </c:rich>
      </c:tx>
      <c:layout>
        <c:manualLayout>
          <c:xMode val="edge"/>
          <c:yMode val="edge"/>
          <c:x val="0.15217715947211494"/>
          <c:y val="1.658801870484145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A8D-4C81-96E8-98F222FD204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A8D-4C81-96E8-98F222FD204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A8D-4C81-96E8-98F222FD204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A8D-4C81-96E8-98F222FD204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A8D-4C81-96E8-98F222FD204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2-5801-4D55-90F3-9D23F8CAE31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1-5801-4D55-90F3-9D23F8CAE31A}"/>
              </c:ext>
            </c:extLst>
          </c:dPt>
          <c:dLbls>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5801-4D55-90F3-9D23F8CAE31A}"/>
                </c:ext>
              </c:extLst>
            </c:dLbl>
            <c:dLbl>
              <c:idx val="6"/>
              <c:layout>
                <c:manualLayout>
                  <c:x val="1.3464595897403963E-2"/>
                  <c:y val="1.8588159332926544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01-4D55-90F3-9D23F8CAE31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TV</c:v>
                </c:pt>
                <c:pt idx="1">
                  <c:v>Direct Mail</c:v>
                </c:pt>
                <c:pt idx="2">
                  <c:v>Digital</c:v>
                </c:pt>
                <c:pt idx="3">
                  <c:v>Radio</c:v>
                </c:pt>
                <c:pt idx="4">
                  <c:v>Press</c:v>
                </c:pt>
                <c:pt idx="5">
                  <c:v>Door Drop</c:v>
                </c:pt>
                <c:pt idx="6">
                  <c:v>Other</c:v>
                </c:pt>
              </c:strCache>
            </c:strRef>
          </c:cat>
          <c:val>
            <c:numRef>
              <c:f>Sheet1!$B$2:$B$8</c:f>
              <c:numCache>
                <c:formatCode>0%</c:formatCode>
                <c:ptCount val="7"/>
                <c:pt idx="0">
                  <c:v>0.5</c:v>
                </c:pt>
                <c:pt idx="1">
                  <c:v>0.22</c:v>
                </c:pt>
                <c:pt idx="2">
                  <c:v>0.05</c:v>
                </c:pt>
                <c:pt idx="3">
                  <c:v>0.11</c:v>
                </c:pt>
                <c:pt idx="4">
                  <c:v>0.06</c:v>
                </c:pt>
                <c:pt idx="5">
                  <c:v>0.03</c:v>
                </c:pt>
                <c:pt idx="6">
                  <c:v>0.03</c:v>
                </c:pt>
              </c:numCache>
            </c:numRef>
          </c:val>
          <c:extLst>
            <c:ext xmlns:c16="http://schemas.microsoft.com/office/drawing/2014/chart" uri="{C3380CC4-5D6E-409C-BE32-E72D297353CC}">
              <c16:uniqueId val="{00000000-5801-4D55-90F3-9D23F8CAE31A}"/>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2.3960473201204844E-2"/>
          <c:y val="0.29892066856246102"/>
          <c:w val="0.17999423845677717"/>
          <c:h val="0.4585855731693804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949-42D4-B794-2C528BC0652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949-42D4-B794-2C528BC0652D}"/>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E949-42D4-B794-2C528BC0652D}"/>
                </c:ext>
              </c:extLst>
            </c:dLbl>
            <c:dLbl>
              <c:idx val="1"/>
              <c:delete val="1"/>
              <c:extLst>
                <c:ext xmlns:c15="http://schemas.microsoft.com/office/drawing/2012/chart" uri="{CE6537A1-D6FC-4f65-9D91-7224C49458BB}"/>
                <c:ext xmlns:c16="http://schemas.microsoft.com/office/drawing/2014/chart" uri="{C3380CC4-5D6E-409C-BE32-E72D297353CC}">
                  <c16:uniqueId val="{00000003-E949-42D4-B794-2C528BC0652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0%</c:formatCode>
                <c:ptCount val="2"/>
                <c:pt idx="0">
                  <c:v>0.68</c:v>
                </c:pt>
                <c:pt idx="1">
                  <c:v>0.32</c:v>
                </c:pt>
              </c:numCache>
            </c:numRef>
          </c:val>
          <c:extLst>
            <c:ext xmlns:c16="http://schemas.microsoft.com/office/drawing/2014/chart" uri="{C3380CC4-5D6E-409C-BE32-E72D297353CC}">
              <c16:uniqueId val="{00000004-E949-42D4-B794-2C528BC0652D}"/>
            </c:ext>
          </c:extLst>
        </c:ser>
        <c:dLbls>
          <c:showLegendKey val="0"/>
          <c:showVal val="0"/>
          <c:showCatName val="0"/>
          <c:showSerName val="0"/>
          <c:showPercent val="0"/>
          <c:showBubbleSize val="0"/>
          <c:showLeaderLines val="1"/>
        </c:dLbls>
        <c:firstSliceAng val="0"/>
        <c:holeSize val="49"/>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Sheet1!$A$1</c:f>
              <c:strCache>
                <c:ptCount val="1"/>
                <c:pt idx="0">
                  <c:v>hhc</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B9D-4508-85F1-E391F2FEC09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B9D-4508-85F1-E391F2FEC09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Sheet1!$A$2:$A$3</c:f>
              <c:numCache>
                <c:formatCode>0%</c:formatCode>
                <c:ptCount val="2"/>
                <c:pt idx="0">
                  <c:v>0.71</c:v>
                </c:pt>
                <c:pt idx="1">
                  <c:v>0.28000000000000003</c:v>
                </c:pt>
              </c:numCache>
            </c:numRef>
          </c:val>
          <c:extLst>
            <c:ext xmlns:c16="http://schemas.microsoft.com/office/drawing/2014/chart" uri="{C3380CC4-5D6E-409C-BE32-E72D297353CC}">
              <c16:uniqueId val="{00000000-188B-445D-BD70-48FDDDC9D664}"/>
            </c:ext>
          </c:extLst>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Reach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Average</c:v>
                </c:pt>
                <c:pt idx="1">
                  <c:v>Advertising mail</c:v>
                </c:pt>
                <c:pt idx="2">
                  <c:v>Business mail</c:v>
                </c:pt>
                <c:pt idx="3">
                  <c:v>Business and advertising mail</c:v>
                </c:pt>
              </c:strCache>
            </c:strRef>
          </c:cat>
          <c:val>
            <c:numRef>
              <c:f>Sheet1!$B$2:$B$5</c:f>
              <c:numCache>
                <c:formatCode>General</c:formatCode>
                <c:ptCount val="4"/>
                <c:pt idx="0">
                  <c:v>1.1499999999999999</c:v>
                </c:pt>
                <c:pt idx="1">
                  <c:v>1.1599999999999999</c:v>
                </c:pt>
                <c:pt idx="2">
                  <c:v>1.1499999999999999</c:v>
                </c:pt>
                <c:pt idx="3">
                  <c:v>1.1200000000000001</c:v>
                </c:pt>
              </c:numCache>
            </c:numRef>
          </c:val>
          <c:extLst>
            <c:ext xmlns:c16="http://schemas.microsoft.com/office/drawing/2014/chart" uri="{C3380CC4-5D6E-409C-BE32-E72D297353CC}">
              <c16:uniqueId val="{00000000-BBCA-4649-99B5-853242355965}"/>
            </c:ext>
          </c:extLst>
        </c:ser>
        <c:ser>
          <c:idx val="1"/>
          <c:order val="1"/>
          <c:tx>
            <c:strRef>
              <c:f>Sheet1!$C$1</c:f>
              <c:strCache>
                <c:ptCount val="1"/>
                <c:pt idx="0">
                  <c:v>Frequency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Average</c:v>
                </c:pt>
                <c:pt idx="1">
                  <c:v>Advertising mail</c:v>
                </c:pt>
                <c:pt idx="2">
                  <c:v>Business mail</c:v>
                </c:pt>
                <c:pt idx="3">
                  <c:v>Business and advertising mail</c:v>
                </c:pt>
              </c:strCache>
            </c:strRef>
          </c:cat>
          <c:val>
            <c:numRef>
              <c:f>Sheet1!$C$2:$C$5</c:f>
              <c:numCache>
                <c:formatCode>General</c:formatCode>
                <c:ptCount val="4"/>
                <c:pt idx="0">
                  <c:v>4.2</c:v>
                </c:pt>
                <c:pt idx="1">
                  <c:v>3.91</c:v>
                </c:pt>
                <c:pt idx="2">
                  <c:v>4.4800000000000004</c:v>
                </c:pt>
                <c:pt idx="3">
                  <c:v>4.79</c:v>
                </c:pt>
              </c:numCache>
            </c:numRef>
          </c:val>
          <c:extLst>
            <c:ext xmlns:c16="http://schemas.microsoft.com/office/drawing/2014/chart" uri="{C3380CC4-5D6E-409C-BE32-E72D297353CC}">
              <c16:uniqueId val="{00000001-BBCA-4649-99B5-853242355965}"/>
            </c:ext>
          </c:extLst>
        </c:ser>
        <c:dLbls>
          <c:showLegendKey val="0"/>
          <c:showVal val="0"/>
          <c:showCatName val="0"/>
          <c:showSerName val="0"/>
          <c:showPercent val="0"/>
          <c:showBubbleSize val="0"/>
        </c:dLbls>
        <c:gapWidth val="132"/>
        <c:overlap val="-27"/>
        <c:axId val="1070207912"/>
        <c:axId val="1070206272"/>
      </c:barChart>
      <c:catAx>
        <c:axId val="1070207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70206272"/>
        <c:crosses val="autoZero"/>
        <c:auto val="1"/>
        <c:lblAlgn val="ctr"/>
        <c:lblOffset val="100"/>
        <c:noMultiLvlLbl val="0"/>
      </c:catAx>
      <c:valAx>
        <c:axId val="1070206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70207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240833003764084E-2"/>
          <c:y val="2.2858773703525209E-2"/>
          <c:w val="0.94805289015659511"/>
          <c:h val="0.8674013424481235"/>
        </c:manualLayout>
      </c:layout>
      <c:barChart>
        <c:barDir val="col"/>
        <c:grouping val="clustered"/>
        <c:varyColors val="0"/>
        <c:ser>
          <c:idx val="0"/>
          <c:order val="0"/>
          <c:tx>
            <c:strRef>
              <c:f>Sheet1!$B$1</c:f>
              <c:strCache>
                <c:ptCount val="1"/>
                <c:pt idx="0">
                  <c:v>Frequency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Information about products/services</c:v>
                </c:pt>
                <c:pt idx="1">
                  <c:v>Financial statement/bill/update</c:v>
                </c:pt>
                <c:pt idx="2">
                  <c:v>Administrative information</c:v>
                </c:pt>
              </c:strCache>
            </c:strRef>
          </c:cat>
          <c:val>
            <c:numRef>
              <c:f>Sheet1!$B$2:$B$4</c:f>
              <c:numCache>
                <c:formatCode>General</c:formatCode>
                <c:ptCount val="3"/>
                <c:pt idx="0">
                  <c:v>4.0599999999999996</c:v>
                </c:pt>
                <c:pt idx="1">
                  <c:v>4.7</c:v>
                </c:pt>
                <c:pt idx="2">
                  <c:v>4.8</c:v>
                </c:pt>
              </c:numCache>
            </c:numRef>
          </c:val>
          <c:extLst>
            <c:ext xmlns:c16="http://schemas.microsoft.com/office/drawing/2014/chart" uri="{C3380CC4-5D6E-409C-BE32-E72D297353CC}">
              <c16:uniqueId val="{00000000-BBCA-4649-99B5-853242355965}"/>
            </c:ext>
          </c:extLst>
        </c:ser>
        <c:dLbls>
          <c:showLegendKey val="0"/>
          <c:showVal val="0"/>
          <c:showCatName val="0"/>
          <c:showSerName val="0"/>
          <c:showPercent val="0"/>
          <c:showBubbleSize val="0"/>
        </c:dLbls>
        <c:gapWidth val="132"/>
        <c:overlap val="-27"/>
        <c:axId val="1070207912"/>
        <c:axId val="1070206272"/>
      </c:barChart>
      <c:catAx>
        <c:axId val="1070207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70206272"/>
        <c:crosses val="autoZero"/>
        <c:auto val="1"/>
        <c:lblAlgn val="ctr"/>
        <c:lblOffset val="100"/>
        <c:noMultiLvlLbl val="0"/>
      </c:catAx>
      <c:valAx>
        <c:axId val="1070206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70207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dLbls>
          <c:showLegendKey val="0"/>
          <c:showVal val="0"/>
          <c:showCatName val="0"/>
          <c:showSerName val="0"/>
          <c:showPercent val="0"/>
          <c:showBubbleSize val="0"/>
        </c:dLbls>
        <c:gapWidth val="182"/>
        <c:axId val="810362560"/>
        <c:axId val="810367480"/>
      </c:barChart>
      <c:catAx>
        <c:axId val="810362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0367480"/>
        <c:crosses val="autoZero"/>
        <c:auto val="1"/>
        <c:lblAlgn val="ctr"/>
        <c:lblOffset val="100"/>
        <c:noMultiLvlLbl val="0"/>
      </c:catAx>
      <c:valAx>
        <c:axId val="8103674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0362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accent1"/>
            </a:solidFill>
            <a:ln>
              <a:noFill/>
            </a:ln>
            <a:effectLst/>
          </c:spPr>
          <c:invertIfNegative val="0"/>
          <c:dLbls>
            <c:dLbl>
              <c:idx val="0"/>
              <c:layout>
                <c:manualLayout>
                  <c:x val="0"/>
                  <c:y val="8.29244967016291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7B-4F03-B8B4-49CE8EF8455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7B-4F03-B8B4-49CE8EF84559}"/>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53B-43B9-BF82-7C391613C50C}"/>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3B-43B9-BF82-7C391613C50C}"/>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1D-4061-8D0E-056A19D4A5DA}"/>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7B-4F03-B8B4-49CE8EF84559}"/>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53B-43B9-BF82-7C391613C50C}"/>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3B-43B9-BF82-7C391613C50C}"/>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3B-43B9-BF82-7C391613C50C}"/>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77B-4F03-B8B4-49CE8EF8455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Mail arrival/sorting</c:v>
                </c:pt>
                <c:pt idx="1">
                  <c:v>Opened it</c:v>
                </c:pt>
                <c:pt idx="2">
                  <c:v>Put aside to look at later</c:v>
                </c:pt>
                <c:pt idx="3">
                  <c:v>Put in the usual place</c:v>
                </c:pt>
                <c:pt idx="4">
                  <c:v>Put it on display (e.g. on a fridge, notice board)</c:v>
                </c:pt>
                <c:pt idx="5">
                  <c:v>Threw it away/recycled</c:v>
                </c:pt>
                <c:pt idx="6">
                  <c:v>Filed it for reference or records</c:v>
                </c:pt>
                <c:pt idx="7">
                  <c:v>Took it out of the house (e.g. to work)</c:v>
                </c:pt>
                <c:pt idx="8">
                  <c:v>Used/did something with the information</c:v>
                </c:pt>
                <c:pt idx="9">
                  <c:v>Passed it on/left out for the person it's for</c:v>
                </c:pt>
                <c:pt idx="10">
                  <c:v>Read/looked/glanced at it</c:v>
                </c:pt>
              </c:strCache>
            </c:strRef>
          </c:cat>
          <c:val>
            <c:numRef>
              <c:f>Sheet1!$B$2:$B$12</c:f>
              <c:numCache>
                <c:formatCode>0%</c:formatCode>
                <c:ptCount val="11"/>
                <c:pt idx="0">
                  <c:v>1</c:v>
                </c:pt>
                <c:pt idx="1">
                  <c:v>0.8</c:v>
                </c:pt>
                <c:pt idx="2">
                  <c:v>0.22</c:v>
                </c:pt>
                <c:pt idx="3">
                  <c:v>0.08</c:v>
                </c:pt>
                <c:pt idx="4">
                  <c:v>0</c:v>
                </c:pt>
                <c:pt idx="5">
                  <c:v>0.31</c:v>
                </c:pt>
                <c:pt idx="6">
                  <c:v>0.37</c:v>
                </c:pt>
                <c:pt idx="7">
                  <c:v>0.02</c:v>
                </c:pt>
                <c:pt idx="8">
                  <c:v>0.08</c:v>
                </c:pt>
                <c:pt idx="9">
                  <c:v>0.12</c:v>
                </c:pt>
                <c:pt idx="10">
                  <c:v>0.7</c:v>
                </c:pt>
              </c:numCache>
            </c:numRef>
          </c:val>
          <c:extLst>
            <c:ext xmlns:c16="http://schemas.microsoft.com/office/drawing/2014/chart" uri="{C3380CC4-5D6E-409C-BE32-E72D297353CC}">
              <c16:uniqueId val="{00000000-551D-4061-8D0E-056A19D4A5DA}"/>
            </c:ext>
          </c:extLst>
        </c:ser>
        <c:dLbls>
          <c:showLegendKey val="0"/>
          <c:showVal val="0"/>
          <c:showCatName val="0"/>
          <c:showSerName val="0"/>
          <c:showPercent val="0"/>
          <c:showBubbleSize val="0"/>
        </c:dLbls>
        <c:gapWidth val="29"/>
        <c:axId val="930301768"/>
        <c:axId val="930304064"/>
      </c:barChart>
      <c:catAx>
        <c:axId val="930301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0304064"/>
        <c:crosses val="autoZero"/>
        <c:auto val="1"/>
        <c:lblAlgn val="ctr"/>
        <c:lblOffset val="100"/>
        <c:noMultiLvlLbl val="0"/>
      </c:catAx>
      <c:valAx>
        <c:axId val="930304064"/>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0301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Commercial Actions General Insurers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Bought something/made a payment or donation</c:v>
                </c:pt>
                <c:pt idx="1">
                  <c:v>Used a voucher/discount code</c:v>
                </c:pt>
                <c:pt idx="2">
                  <c:v>Planned a large purchase</c:v>
                </c:pt>
                <c:pt idx="3">
                  <c:v>Discussed with someone</c:v>
                </c:pt>
                <c:pt idx="4">
                  <c:v>Visited sender's shop/office</c:v>
                </c:pt>
                <c:pt idx="5">
                  <c:v>Visited sender's website</c:v>
                </c:pt>
                <c:pt idx="6">
                  <c:v>Went online for more information</c:v>
                </c:pt>
                <c:pt idx="7">
                  <c:v>Looked up my account details</c:v>
                </c:pt>
                <c:pt idx="8">
                  <c:v>Used a tablet or smartphone</c:v>
                </c:pt>
                <c:pt idx="9">
                  <c:v>Called the sender</c:v>
                </c:pt>
                <c:pt idx="10">
                  <c:v>Posted a reply to the sender</c:v>
                </c:pt>
              </c:strCache>
            </c:strRef>
          </c:cat>
          <c:val>
            <c:numRef>
              <c:f>Sheet1!$B$2:$B$12</c:f>
              <c:numCache>
                <c:formatCode>0%</c:formatCode>
                <c:ptCount val="11"/>
                <c:pt idx="0">
                  <c:v>0.04</c:v>
                </c:pt>
                <c:pt idx="1">
                  <c:v>0</c:v>
                </c:pt>
                <c:pt idx="2">
                  <c:v>0.01</c:v>
                </c:pt>
                <c:pt idx="3">
                  <c:v>0.24</c:v>
                </c:pt>
                <c:pt idx="4" formatCode="0.0%">
                  <c:v>6.0000000000000001E-3</c:v>
                </c:pt>
                <c:pt idx="5">
                  <c:v>0.1</c:v>
                </c:pt>
                <c:pt idx="6">
                  <c:v>7.0000000000000007E-2</c:v>
                </c:pt>
                <c:pt idx="7">
                  <c:v>0.04</c:v>
                </c:pt>
                <c:pt idx="8">
                  <c:v>0.03</c:v>
                </c:pt>
                <c:pt idx="9">
                  <c:v>0.1</c:v>
                </c:pt>
                <c:pt idx="10">
                  <c:v>0.02</c:v>
                </c:pt>
              </c:numCache>
            </c:numRef>
          </c:val>
          <c:extLst>
            <c:ext xmlns:c16="http://schemas.microsoft.com/office/drawing/2014/chart" uri="{C3380CC4-5D6E-409C-BE32-E72D297353CC}">
              <c16:uniqueId val="{00000000-F755-482D-804A-ED3E1CDD411C}"/>
            </c:ext>
          </c:extLst>
        </c:ser>
        <c:dLbls>
          <c:showLegendKey val="0"/>
          <c:showVal val="0"/>
          <c:showCatName val="0"/>
          <c:showSerName val="0"/>
          <c:showPercent val="0"/>
          <c:showBubbleSize val="0"/>
        </c:dLbls>
        <c:gapWidth val="18"/>
        <c:axId val="732920032"/>
        <c:axId val="732921344"/>
      </c:barChart>
      <c:catAx>
        <c:axId val="732920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2921344"/>
        <c:crosses val="autoZero"/>
        <c:auto val="1"/>
        <c:lblAlgn val="ctr"/>
        <c:lblOffset val="100"/>
        <c:noMultiLvlLbl val="0"/>
      </c:catAx>
      <c:valAx>
        <c:axId val="732921344"/>
        <c:scaling>
          <c:orientation val="minMax"/>
          <c:max val="0.25"/>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2920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492-4887-86C6-9F9EDE043EC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492-4887-86C6-9F9EDE043EC6}"/>
              </c:ext>
            </c:extLst>
          </c:dPt>
          <c:dLbls>
            <c:dLbl>
              <c:idx val="1"/>
              <c:delete val="1"/>
              <c:extLst>
                <c:ext xmlns:c15="http://schemas.microsoft.com/office/drawing/2012/chart" uri="{CE6537A1-D6FC-4f65-9D91-7224C49458BB}"/>
                <c:ext xmlns:c16="http://schemas.microsoft.com/office/drawing/2014/chart" uri="{C3380CC4-5D6E-409C-BE32-E72D297353CC}">
                  <c16:uniqueId val="{00000003-5492-4887-86C6-9F9EDE043EC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0%</c:formatCode>
                <c:ptCount val="2"/>
                <c:pt idx="0">
                  <c:v>0.28000000000000003</c:v>
                </c:pt>
                <c:pt idx="1">
                  <c:v>0.72</c:v>
                </c:pt>
              </c:numCache>
            </c:numRef>
          </c:val>
          <c:extLst>
            <c:ext xmlns:c16="http://schemas.microsoft.com/office/drawing/2014/chart" uri="{C3380CC4-5D6E-409C-BE32-E72D297353CC}">
              <c16:uniqueId val="{00000004-5492-4887-86C6-9F9EDE043EC6}"/>
            </c:ext>
          </c:extLst>
        </c:ser>
        <c:dLbls>
          <c:showLegendKey val="0"/>
          <c:showVal val="0"/>
          <c:showCatName val="0"/>
          <c:showSerName val="0"/>
          <c:showPercent val="0"/>
          <c:showBubbleSize val="0"/>
          <c:showLeaderLines val="1"/>
        </c:dLbls>
        <c:firstSliceAng val="0"/>
        <c:holeSize val="37"/>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615227236484268E-2"/>
          <c:y val="1.8811223719956048E-2"/>
          <c:w val="0.86344089758593667"/>
          <c:h val="0.89088027885811216"/>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1-7 days</c:v>
                </c:pt>
                <c:pt idx="1">
                  <c:v>8-14 days</c:v>
                </c:pt>
                <c:pt idx="2">
                  <c:v>15-21 days</c:v>
                </c:pt>
                <c:pt idx="3">
                  <c:v>22-28 days</c:v>
                </c:pt>
              </c:strCache>
            </c:strRef>
          </c:cat>
          <c:val>
            <c:numRef>
              <c:f>Sheet1!$B$2:$B$5</c:f>
              <c:numCache>
                <c:formatCode>0%</c:formatCode>
                <c:ptCount val="4"/>
                <c:pt idx="0">
                  <c:v>0.65</c:v>
                </c:pt>
                <c:pt idx="1">
                  <c:v>0.11</c:v>
                </c:pt>
                <c:pt idx="2">
                  <c:v>0.11</c:v>
                </c:pt>
                <c:pt idx="3">
                  <c:v>0.13</c:v>
                </c:pt>
              </c:numCache>
            </c:numRef>
          </c:val>
          <c:extLst>
            <c:ext xmlns:c16="http://schemas.microsoft.com/office/drawing/2014/chart" uri="{C3380CC4-5D6E-409C-BE32-E72D297353CC}">
              <c16:uniqueId val="{00000000-3D6D-4E8A-8E56-D4814B88252C}"/>
            </c:ext>
          </c:extLst>
        </c:ser>
        <c:dLbls>
          <c:showLegendKey val="0"/>
          <c:showVal val="0"/>
          <c:showCatName val="0"/>
          <c:showSerName val="0"/>
          <c:showPercent val="0"/>
          <c:showBubbleSize val="0"/>
        </c:dLbls>
        <c:gapWidth val="219"/>
        <c:overlap val="-18"/>
        <c:axId val="1091019000"/>
        <c:axId val="1091019328"/>
      </c:barChart>
      <c:catAx>
        <c:axId val="1091019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91019328"/>
        <c:crosses val="autoZero"/>
        <c:auto val="1"/>
        <c:lblAlgn val="ctr"/>
        <c:lblOffset val="100"/>
        <c:noMultiLvlLbl val="0"/>
      </c:catAx>
      <c:valAx>
        <c:axId val="109101932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91019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0.14713</cdr:x>
      <cdr:y>0.53305</cdr:y>
    </cdr:from>
    <cdr:to>
      <cdr:x>0.45843</cdr:x>
      <cdr:y>1</cdr:y>
    </cdr:to>
    <cdr:sp macro="" textlink="">
      <cdr:nvSpPr>
        <cdr:cNvPr id="2" name="TextBox 1">
          <a:extLst xmlns:a="http://schemas.openxmlformats.org/drawingml/2006/main">
            <a:ext uri="{FF2B5EF4-FFF2-40B4-BE49-F238E27FC236}">
              <a16:creationId xmlns:a16="http://schemas.microsoft.com/office/drawing/2014/main" id="{4DBB38B7-D6A7-4C55-9C91-C983E70A99FD}"/>
            </a:ext>
          </a:extLst>
        </cdr:cNvPr>
        <cdr:cNvSpPr txBox="1"/>
      </cdr:nvSpPr>
      <cdr:spPr>
        <a:xfrm xmlns:a="http://schemas.openxmlformats.org/drawingml/2006/main">
          <a:off x="432174" y="195822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768DAB-FE87-4CAB-AEAC-2A9EBE55511B}"/>
              </a:ext>
            </a:extLst>
          </p:cNvPr>
          <p:cNvSpPr>
            <a:spLocks noGrp="1"/>
          </p:cNvSpPr>
          <p:nvPr>
            <p:ph type="hdr" sz="quarter"/>
          </p:nvPr>
        </p:nvSpPr>
        <p:spPr>
          <a:xfrm>
            <a:off x="1" y="0"/>
            <a:ext cx="4301543" cy="34145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A9FC4E2-F6F1-419C-9F44-302787CC4AC4}"/>
              </a:ext>
            </a:extLst>
          </p:cNvPr>
          <p:cNvSpPr>
            <a:spLocks noGrp="1"/>
          </p:cNvSpPr>
          <p:nvPr>
            <p:ph type="dt" sz="quarter" idx="1"/>
          </p:nvPr>
        </p:nvSpPr>
        <p:spPr>
          <a:xfrm>
            <a:off x="5623373" y="0"/>
            <a:ext cx="4301543" cy="341458"/>
          </a:xfrm>
          <a:prstGeom prst="rect">
            <a:avLst/>
          </a:prstGeom>
        </p:spPr>
        <p:txBody>
          <a:bodyPr vert="horz" lIns="91440" tIns="45720" rIns="91440" bIns="45720" rtlCol="0"/>
          <a:lstStyle>
            <a:lvl1pPr algn="r">
              <a:defRPr sz="1200"/>
            </a:lvl1pPr>
          </a:lstStyle>
          <a:p>
            <a:fld id="{50D87A0D-4AE4-469D-8C0F-1E3E19CC0F04}" type="datetimeFigureOut">
              <a:rPr lang="en-GB" smtClean="0"/>
              <a:t>20/04/2020</a:t>
            </a:fld>
            <a:endParaRPr lang="en-GB" dirty="0"/>
          </a:p>
        </p:txBody>
      </p:sp>
      <p:sp>
        <p:nvSpPr>
          <p:cNvPr id="4" name="Footer Placeholder 3">
            <a:extLst>
              <a:ext uri="{FF2B5EF4-FFF2-40B4-BE49-F238E27FC236}">
                <a16:creationId xmlns:a16="http://schemas.microsoft.com/office/drawing/2014/main" id="{6134850C-42C4-41F0-AA1F-2F442460B52A}"/>
              </a:ext>
            </a:extLst>
          </p:cNvPr>
          <p:cNvSpPr>
            <a:spLocks noGrp="1"/>
          </p:cNvSpPr>
          <p:nvPr>
            <p:ph type="ftr" sz="quarter" idx="2"/>
          </p:nvPr>
        </p:nvSpPr>
        <p:spPr>
          <a:xfrm>
            <a:off x="1" y="6456220"/>
            <a:ext cx="4301543" cy="34145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503B8400-D95F-432A-B8B1-FBF545FE0748}"/>
              </a:ext>
            </a:extLst>
          </p:cNvPr>
          <p:cNvSpPr>
            <a:spLocks noGrp="1"/>
          </p:cNvSpPr>
          <p:nvPr>
            <p:ph type="sldNum" sz="quarter" idx="3"/>
          </p:nvPr>
        </p:nvSpPr>
        <p:spPr>
          <a:xfrm>
            <a:off x="5623373" y="6456220"/>
            <a:ext cx="4301543" cy="341457"/>
          </a:xfrm>
          <a:prstGeom prst="rect">
            <a:avLst/>
          </a:prstGeom>
        </p:spPr>
        <p:txBody>
          <a:bodyPr vert="horz" lIns="91440" tIns="45720" rIns="91440" bIns="45720" rtlCol="0" anchor="b"/>
          <a:lstStyle>
            <a:lvl1pPr algn="r">
              <a:defRPr sz="1200"/>
            </a:lvl1pPr>
          </a:lstStyle>
          <a:p>
            <a:fld id="{02F9E6EB-C898-47AB-9193-70CED8AB477C}" type="slidenum">
              <a:rPr lang="en-GB" smtClean="0"/>
              <a:t>‹#›</a:t>
            </a:fld>
            <a:endParaRPr lang="en-GB" dirty="0"/>
          </a:p>
        </p:txBody>
      </p:sp>
    </p:spTree>
    <p:extLst>
      <p:ext uri="{BB962C8B-B14F-4D97-AF65-F5344CB8AC3E}">
        <p14:creationId xmlns:p14="http://schemas.microsoft.com/office/powerpoint/2010/main" val="21204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4145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623373" y="0"/>
            <a:ext cx="4301543" cy="341458"/>
          </a:xfrm>
          <a:prstGeom prst="rect">
            <a:avLst/>
          </a:prstGeom>
        </p:spPr>
        <p:txBody>
          <a:bodyPr vert="horz" lIns="91440" tIns="45720" rIns="91440" bIns="45720" rtlCol="0"/>
          <a:lstStyle>
            <a:lvl1pPr algn="r">
              <a:defRPr sz="1200"/>
            </a:lvl1pPr>
          </a:lstStyle>
          <a:p>
            <a:fld id="{58E864C0-77EE-456B-9747-0A15F816AD6A}" type="datetimeFigureOut">
              <a:rPr lang="en-GB" smtClean="0"/>
              <a:t>20/04/2020</a:t>
            </a:fld>
            <a:endParaRPr lang="en-GB" dirty="0"/>
          </a:p>
        </p:txBody>
      </p:sp>
      <p:sp>
        <p:nvSpPr>
          <p:cNvPr id="4" name="Slide Image Placehold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92665" y="3271382"/>
            <a:ext cx="7941310" cy="267658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6456220"/>
            <a:ext cx="4301543" cy="34145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623373" y="6456220"/>
            <a:ext cx="4301543" cy="341457"/>
          </a:xfrm>
          <a:prstGeom prst="rect">
            <a:avLst/>
          </a:prstGeom>
        </p:spPr>
        <p:txBody>
          <a:bodyPr vert="horz" lIns="91440" tIns="45720" rIns="91440" bIns="45720" rtlCol="0" anchor="b"/>
          <a:lstStyle>
            <a:lvl1pPr algn="r">
              <a:defRPr sz="1200"/>
            </a:lvl1pPr>
          </a:lstStyle>
          <a:p>
            <a:fld id="{DCC1A71F-ED3E-4A54-969C-A8BBEECB2EB9}" type="slidenum">
              <a:rPr lang="en-GB" smtClean="0"/>
              <a:t>‹#›</a:t>
            </a:fld>
            <a:endParaRPr lang="en-GB" dirty="0"/>
          </a:p>
        </p:txBody>
      </p:sp>
    </p:spTree>
    <p:extLst>
      <p:ext uri="{BB962C8B-B14F-4D97-AF65-F5344CB8AC3E}">
        <p14:creationId xmlns:p14="http://schemas.microsoft.com/office/powerpoint/2010/main" val="306984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bain.com/Images/BB_Prescription_cutting_costs.pdf"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hbswk.hbs.edu/archive/1590.html" TargetMode="External"/><Relationship Id="rId5" Type="http://schemas.openxmlformats.org/officeDocument/2006/relationships/hyperlink" Target="https://www.visioncritical.com/customer-loyalty-strategies/" TargetMode="External"/><Relationship Id="rId4" Type="http://schemas.openxmlformats.org/officeDocument/2006/relationships/hyperlink" Target="http://www.netpromoter.com/why-net-promoter/know/"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1</a:t>
            </a:fld>
            <a:endParaRPr lang="en-GB" dirty="0"/>
          </a:p>
        </p:txBody>
      </p:sp>
    </p:spTree>
    <p:extLst>
      <p:ext uri="{BB962C8B-B14F-4D97-AF65-F5344CB8AC3E}">
        <p14:creationId xmlns:p14="http://schemas.microsoft.com/office/powerpoint/2010/main" val="787218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what’s more, following on from the previous chart it is important to note that some General Insurance mail is also revisited more times than the average for all mail when GI mail contains different types of information such as 1. financial statement/bill/update (26% of GI mail contains statement/bill/update information) which is revisited 4.7 times or 2. Administrative information (25% of GI mail contains administrative information) which is revisited 4.8 times.      </a:t>
            </a:r>
          </a:p>
        </p:txBody>
      </p:sp>
      <p:sp>
        <p:nvSpPr>
          <p:cNvPr id="4" name="Slide Number Placeholder 3"/>
          <p:cNvSpPr>
            <a:spLocks noGrp="1"/>
          </p:cNvSpPr>
          <p:nvPr>
            <p:ph type="sldNum" sz="quarter" idx="10"/>
          </p:nvPr>
        </p:nvSpPr>
        <p:spPr/>
        <p:txBody>
          <a:bodyPr/>
          <a:lstStyle/>
          <a:p>
            <a:fld id="{DCC1A71F-ED3E-4A54-969C-A8BBEECB2EB9}" type="slidenum">
              <a:rPr lang="en-GB" smtClean="0"/>
              <a:t>10</a:t>
            </a:fld>
            <a:endParaRPr lang="en-GB" dirty="0"/>
          </a:p>
        </p:txBody>
      </p:sp>
    </p:spTree>
    <p:extLst>
      <p:ext uri="{BB962C8B-B14F-4D97-AF65-F5344CB8AC3E}">
        <p14:creationId xmlns:p14="http://schemas.microsoft.com/office/powerpoint/2010/main" val="2869888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Physical actions are what the recipient actually does with the mail when they receive it, have it in their hand, such as opening it, reading or glancing at it or doing something with the information after reading it. </a:t>
            </a:r>
          </a:p>
          <a:p>
            <a:endParaRPr lang="en-GB" dirty="0"/>
          </a:p>
          <a:p>
            <a:r>
              <a:rPr lang="en-GB" dirty="0"/>
              <a:t>General insurance mail has high opening rates of 80% with 70% of it being read, so it is perceived as being important. GI mail is mostly opened by the household</a:t>
            </a:r>
            <a:r>
              <a:rPr lang="en-GB" sz="1100" dirty="0"/>
              <a:t> </a:t>
            </a:r>
            <a:r>
              <a:rPr lang="en-GB" dirty="0"/>
              <a:t>coordinator and 71% of HHCs are female. </a:t>
            </a:r>
          </a:p>
          <a:p>
            <a:endParaRPr lang="en-GB" dirty="0"/>
          </a:p>
          <a:p>
            <a:r>
              <a:rPr lang="en-GB" dirty="0"/>
              <a:t>37% of GI mail is then filed for future reference which is just a little lower than the average for all financial service items 39%.   </a:t>
            </a:r>
          </a:p>
        </p:txBody>
      </p:sp>
      <p:sp>
        <p:nvSpPr>
          <p:cNvPr id="4" name="Slide Number Placeholder 3"/>
          <p:cNvSpPr>
            <a:spLocks noGrp="1"/>
          </p:cNvSpPr>
          <p:nvPr>
            <p:ph type="sldNum" sz="quarter" idx="10"/>
          </p:nvPr>
        </p:nvSpPr>
        <p:spPr/>
        <p:txBody>
          <a:bodyPr/>
          <a:lstStyle/>
          <a:p>
            <a:fld id="{DCC1A71F-ED3E-4A54-969C-A8BBEECB2EB9}" type="slidenum">
              <a:rPr lang="en-GB" smtClean="0"/>
              <a:t>11</a:t>
            </a:fld>
            <a:endParaRPr lang="en-GB" dirty="0"/>
          </a:p>
        </p:txBody>
      </p:sp>
    </p:spTree>
    <p:extLst>
      <p:ext uri="{BB962C8B-B14F-4D97-AF65-F5344CB8AC3E}">
        <p14:creationId xmlns:p14="http://schemas.microsoft.com/office/powerpoint/2010/main" val="2494299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50" dirty="0"/>
              <a:t>28% of those receiving mail from financial services go on to take a commercial action.  Of these actions and within the bigger insurers these are the types of actions they are taking.  24% of them have a discussion with someone else about the mail content.</a:t>
            </a:r>
          </a:p>
          <a:p>
            <a:endParaRPr lang="en-GB" sz="1050" dirty="0"/>
          </a:p>
          <a:p>
            <a:r>
              <a:rPr lang="en-GB" sz="1050" dirty="0"/>
              <a:t>10% of them visit the sender’s web site and 10% call the sender.</a:t>
            </a:r>
          </a:p>
          <a:p>
            <a:endParaRPr lang="en-GB" sz="1050" dirty="0"/>
          </a:p>
          <a:p>
            <a:r>
              <a:rPr lang="en-GB" sz="1050" dirty="0"/>
              <a:t>You don’t necessarily have to be physically handling the mailing pack when you do these things with the mailing.</a:t>
            </a:r>
          </a:p>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12</a:t>
            </a:fld>
            <a:endParaRPr lang="en-GB" dirty="0"/>
          </a:p>
        </p:txBody>
      </p:sp>
    </p:spTree>
    <p:extLst>
      <p:ext uri="{BB962C8B-B14F-4D97-AF65-F5344CB8AC3E}">
        <p14:creationId xmlns:p14="http://schemas.microsoft.com/office/powerpoint/2010/main" val="2666929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65% of General Insurance mail is looked at and dealt with quite quickly after it arrives, between 1 and 7 days. And it spends time in the home with 24% still live in the home from 15 days up to 28 days.    </a:t>
            </a:r>
          </a:p>
          <a:p>
            <a:endParaRPr lang="en-GB" dirty="0"/>
          </a:p>
          <a:p>
            <a:r>
              <a:rPr lang="en-GB" dirty="0"/>
              <a:t>68% of financial services mail is retained and kept beyond 28 days over which the mail is tracked.</a:t>
            </a:r>
          </a:p>
        </p:txBody>
      </p:sp>
      <p:sp>
        <p:nvSpPr>
          <p:cNvPr id="4" name="Slide Number Placeholder 3"/>
          <p:cNvSpPr>
            <a:spLocks noGrp="1"/>
          </p:cNvSpPr>
          <p:nvPr>
            <p:ph type="sldNum" sz="quarter" idx="10"/>
          </p:nvPr>
        </p:nvSpPr>
        <p:spPr/>
        <p:txBody>
          <a:bodyPr/>
          <a:lstStyle/>
          <a:p>
            <a:fld id="{DCC1A71F-ED3E-4A54-969C-A8BBEECB2EB9}" type="slidenum">
              <a:rPr lang="en-GB" smtClean="0"/>
              <a:t>13</a:t>
            </a:fld>
            <a:endParaRPr lang="en-GB" dirty="0"/>
          </a:p>
        </p:txBody>
      </p:sp>
    </p:spTree>
    <p:extLst>
      <p:ext uri="{BB962C8B-B14F-4D97-AF65-F5344CB8AC3E}">
        <p14:creationId xmlns:p14="http://schemas.microsoft.com/office/powerpoint/2010/main" val="2927416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appointment mailing, recorded by a household no the JICMAIL panel arrived on the 21</a:t>
            </a:r>
            <a:r>
              <a:rPr lang="en-GB" baseline="30000" dirty="0"/>
              <a:t>st</a:t>
            </a:r>
            <a:r>
              <a:rPr lang="en-GB" dirty="0"/>
              <a:t> August.</a:t>
            </a:r>
          </a:p>
          <a:p>
            <a:endParaRPr lang="en-GB" dirty="0"/>
          </a:p>
          <a:p>
            <a:r>
              <a:rPr lang="en-GB" dirty="0"/>
              <a:t>On the first day it arrived it was opened, put aside to look at later, read, discussed with the male of the household, was used to do something and was filed.</a:t>
            </a:r>
          </a:p>
          <a:p>
            <a:endParaRPr lang="en-GB" dirty="0"/>
          </a:p>
          <a:p>
            <a:r>
              <a:rPr lang="en-GB" dirty="0"/>
              <a:t>On the 23</a:t>
            </a:r>
            <a:r>
              <a:rPr lang="en-GB" baseline="30000" dirty="0"/>
              <a:t>rd</a:t>
            </a:r>
            <a:r>
              <a:rPr lang="en-GB" dirty="0"/>
              <a:t> of August it was opened, read, put in the usual place, discussed again and put on display.</a:t>
            </a:r>
          </a:p>
          <a:p>
            <a:endParaRPr lang="en-GB" dirty="0"/>
          </a:p>
          <a:p>
            <a:r>
              <a:rPr lang="en-GB" dirty="0"/>
              <a:t>And then finally in the 3</a:t>
            </a:r>
            <a:r>
              <a:rPr lang="en-GB" baseline="30000" dirty="0"/>
              <a:t>rd</a:t>
            </a:r>
            <a:r>
              <a:rPr lang="en-GB" dirty="0"/>
              <a:t> of September it as read twice, put in the usual place, opened, used it to do something with the information, looked up their account details, discussed with someone and taken out of the house.</a:t>
            </a:r>
          </a:p>
          <a:p>
            <a:endParaRPr lang="en-GB" dirty="0"/>
          </a:p>
          <a:p>
            <a:r>
              <a:rPr lang="en-GB" dirty="0"/>
              <a:t>That amounts to 2 people in the household being exposed to the message and physically interacting with it 15 times and 4 times doing something more than physical ie more commercial like discussing it, looking up account details, which JICMAIL log as commercial actions.</a:t>
            </a:r>
          </a:p>
        </p:txBody>
      </p:sp>
      <p:sp>
        <p:nvSpPr>
          <p:cNvPr id="4" name="Slide Number Placeholder 3"/>
          <p:cNvSpPr>
            <a:spLocks noGrp="1"/>
          </p:cNvSpPr>
          <p:nvPr>
            <p:ph type="sldNum" sz="quarter" idx="10"/>
          </p:nvPr>
        </p:nvSpPr>
        <p:spPr/>
        <p:txBody>
          <a:bodyPr/>
          <a:lstStyle/>
          <a:p>
            <a:fld id="{DCC1A71F-ED3E-4A54-969C-A8BBEECB2EB9}" type="slidenum">
              <a:rPr lang="en-GB" smtClean="0"/>
              <a:t>14</a:t>
            </a:fld>
            <a:endParaRPr lang="en-GB" dirty="0"/>
          </a:p>
        </p:txBody>
      </p:sp>
    </p:spTree>
    <p:extLst>
      <p:ext uri="{BB962C8B-B14F-4D97-AF65-F5344CB8AC3E}">
        <p14:creationId xmlns:p14="http://schemas.microsoft.com/office/powerpoint/2010/main" val="915367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appointment mailing, recorded by a household no the JICMAIL panel arrived on the 21</a:t>
            </a:r>
            <a:r>
              <a:rPr lang="en-GB" baseline="30000" dirty="0"/>
              <a:t>st</a:t>
            </a:r>
            <a:r>
              <a:rPr lang="en-GB" dirty="0"/>
              <a:t> August.</a:t>
            </a:r>
          </a:p>
          <a:p>
            <a:endParaRPr lang="en-GB" dirty="0"/>
          </a:p>
          <a:p>
            <a:r>
              <a:rPr lang="en-GB" dirty="0"/>
              <a:t>On the first day it arrived it was opened, put aside to look at later, read, discussed with the male of the household, was used to do something and was filed.</a:t>
            </a:r>
          </a:p>
          <a:p>
            <a:endParaRPr lang="en-GB" dirty="0"/>
          </a:p>
          <a:p>
            <a:r>
              <a:rPr lang="en-GB" dirty="0"/>
              <a:t>On the 23</a:t>
            </a:r>
            <a:r>
              <a:rPr lang="en-GB" baseline="30000" dirty="0"/>
              <a:t>rd</a:t>
            </a:r>
            <a:r>
              <a:rPr lang="en-GB" dirty="0"/>
              <a:t> of August it was opened, read, put in the usual place, discussed again and put on display.</a:t>
            </a:r>
          </a:p>
          <a:p>
            <a:endParaRPr lang="en-GB" dirty="0"/>
          </a:p>
          <a:p>
            <a:r>
              <a:rPr lang="en-GB" dirty="0"/>
              <a:t>And then finally in the 3</a:t>
            </a:r>
            <a:r>
              <a:rPr lang="en-GB" baseline="30000" dirty="0"/>
              <a:t>rd</a:t>
            </a:r>
            <a:r>
              <a:rPr lang="en-GB" dirty="0"/>
              <a:t> of September it as read twice, put in the usual place, opened, used it to do something with the information, looked up their account details, discussed with someone and taken out of the house.</a:t>
            </a:r>
          </a:p>
          <a:p>
            <a:endParaRPr lang="en-GB" dirty="0"/>
          </a:p>
          <a:p>
            <a:r>
              <a:rPr lang="en-GB" dirty="0"/>
              <a:t>That amounts to 2 people in the household being exposed to the message and physically interacting with it 15 times and 4 times doing something more than physical ie more commercial like discussing it, looking up account details, which JICMAIL log as commercial actions.</a:t>
            </a:r>
          </a:p>
        </p:txBody>
      </p:sp>
      <p:sp>
        <p:nvSpPr>
          <p:cNvPr id="4" name="Slide Number Placeholder 3"/>
          <p:cNvSpPr>
            <a:spLocks noGrp="1"/>
          </p:cNvSpPr>
          <p:nvPr>
            <p:ph type="sldNum" sz="quarter" idx="10"/>
          </p:nvPr>
        </p:nvSpPr>
        <p:spPr/>
        <p:txBody>
          <a:bodyPr/>
          <a:lstStyle/>
          <a:p>
            <a:fld id="{DCC1A71F-ED3E-4A54-969C-A8BBEECB2EB9}" type="slidenum">
              <a:rPr lang="en-GB" smtClean="0"/>
              <a:t>15</a:t>
            </a:fld>
            <a:endParaRPr lang="en-GB" dirty="0"/>
          </a:p>
        </p:txBody>
      </p:sp>
    </p:spTree>
    <p:extLst>
      <p:ext uri="{BB962C8B-B14F-4D97-AF65-F5344CB8AC3E}">
        <p14:creationId xmlns:p14="http://schemas.microsoft.com/office/powerpoint/2010/main" val="3562346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16</a:t>
            </a:fld>
            <a:endParaRPr lang="en-GB" dirty="0"/>
          </a:p>
        </p:txBody>
      </p:sp>
    </p:spTree>
    <p:extLst>
      <p:ext uri="{BB962C8B-B14F-4D97-AF65-F5344CB8AC3E}">
        <p14:creationId xmlns:p14="http://schemas.microsoft.com/office/powerpoint/2010/main" val="2894095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GB" dirty="0"/>
              <a:t>Loyal customers represent the greatest value to any brand. However only 30% claim to feel loyal towards their insurance provider with only 19% say they feel valued. (Mintel Home Insurance 2017). </a:t>
            </a:r>
          </a:p>
          <a:p>
            <a:pPr lvl="0">
              <a:defRPr/>
            </a:pPr>
            <a:endParaRPr lang="en-GB" dirty="0"/>
          </a:p>
          <a:p>
            <a:pPr lvl="0">
              <a:defRPr/>
            </a:pPr>
            <a:r>
              <a:rPr lang="en-GB" dirty="0"/>
              <a:t>The so called loyalty penalty has become a big issue for the insurance sector following a complaint by Citizens advice and subsequent investigations in to the  market by the FCA due to providers offering price deals for new customers and penalising existing customers through higher premiums. There seemed to be no reward for being a loyal customer. 71% think insurers should focus more on rewarding loyalty than offering discounts for new customers*. (*Mintel: Consumer &amp; General Insurance UK December 2019) </a:t>
            </a:r>
          </a:p>
          <a:p>
            <a:pPr lvl="0">
              <a:defRPr/>
            </a:pPr>
            <a:r>
              <a:rPr lang="en-GB" dirty="0"/>
              <a:t>Quote: Christopher Woolard Executive Director for strategy at the FCA </a:t>
            </a:r>
            <a:r>
              <a:rPr lang="en-US" dirty="0"/>
              <a:t>“While a large number of people shop around, many loyal customers are not getting a good deal, we believe this affects around 6m consumers.”</a:t>
            </a:r>
          </a:p>
          <a:p>
            <a:pPr lvl="0">
              <a:defRPr/>
            </a:pPr>
            <a:endParaRPr lang="en-US" dirty="0"/>
          </a:p>
          <a:p>
            <a:pPr lvl="0">
              <a:defRPr/>
            </a:pPr>
            <a:r>
              <a:rPr lang="en-US" dirty="0"/>
              <a:t>Some companies are now offering beneficial and fairer pricing:</a:t>
            </a:r>
          </a:p>
          <a:p>
            <a:pPr marL="171450" lvl="0" indent="-171450">
              <a:buFont typeface="Arial" panose="020B0604020202020204" pitchFamily="34" charset="0"/>
              <a:buChar char="•"/>
              <a:defRPr/>
            </a:pPr>
            <a:r>
              <a:rPr lang="en-US" dirty="0"/>
              <a:t>Saga who have introduced a three year fixed price policy for home and motor insurance targeting the over 50s. </a:t>
            </a:r>
          </a:p>
          <a:p>
            <a:pPr marL="171450" lvl="0" indent="-171450">
              <a:buFont typeface="Arial" panose="020B0604020202020204" pitchFamily="34" charset="0"/>
              <a:buChar char="•"/>
              <a:defRPr/>
            </a:pPr>
            <a:r>
              <a:rPr lang="en-US" dirty="0"/>
              <a:t>Aviva has launched AvivaPlus, a subscription service that allows customers to pay monthly at no extra cost and guarantees that when their renewal comes round, they wont pay more than new customers.  </a:t>
            </a:r>
          </a:p>
          <a:p>
            <a:pPr marL="171450" lvl="0" indent="-171450">
              <a:buFont typeface="Arial" panose="020B0604020202020204" pitchFamily="34" charset="0"/>
              <a:buChar char="•"/>
              <a:defRPr/>
            </a:pPr>
            <a:r>
              <a:rPr lang="en-US" dirty="0"/>
              <a:t>Direct Line has launched a new InsurTech brand, Darwin Insurance, using cloud technology to offer targeted pricing for policies that is designed specifically to appeal to price savvy insurance buyers who usually buy through a price comparison site. Its systems allow the provision of quotes that are truly personalized, enhancing the customer experience. </a:t>
            </a:r>
          </a:p>
          <a:p>
            <a:pPr lvl="0">
              <a:defRPr/>
            </a:pPr>
            <a:endParaRPr lang="en-GB" dirty="0"/>
          </a:p>
          <a:p>
            <a:pPr lvl="0">
              <a:defRPr/>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2</a:t>
            </a:fld>
            <a:endParaRPr lang="en-GB" dirty="0"/>
          </a:p>
        </p:txBody>
      </p:sp>
    </p:spTree>
    <p:extLst>
      <p:ext uri="{BB962C8B-B14F-4D97-AF65-F5344CB8AC3E}">
        <p14:creationId xmlns:p14="http://schemas.microsoft.com/office/powerpoint/2010/main" val="3703973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Price is a top priority for 37% of insurance policy holders whilst 61% put it in the top three. (Mintel: Consumer &amp; General Insurance UK December 2019).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Price Guarantees: </a:t>
            </a:r>
            <a:r>
              <a:rPr lang="en-GB" sz="1200" b="0" kern="1200" dirty="0">
                <a:solidFill>
                  <a:schemeClr val="tx1"/>
                </a:solidFill>
                <a:effectLst/>
                <a:latin typeface="+mn-lt"/>
                <a:ea typeface="+mn-ea"/>
                <a:cs typeface="+mn-cs"/>
              </a:rPr>
              <a:t>Price guarantees are most likely to improve retention. </a:t>
            </a:r>
            <a:r>
              <a:rPr lang="en-GB" sz="1200" kern="1200" dirty="0">
                <a:solidFill>
                  <a:schemeClr val="tx1"/>
                </a:solidFill>
                <a:effectLst/>
                <a:latin typeface="+mn-lt"/>
                <a:ea typeface="+mn-ea"/>
                <a:cs typeface="+mn-cs"/>
              </a:rPr>
              <a:t>Brands that make longer term price promises will not only benefit from increased perceptions of trust / transparency but should also have a greater chance of improving customer retention levels. Over half (56%) of policyholders say they would be more likely to renew with an insurer if offered a price fix guarantee (e.g. for 2 years). </a:t>
            </a:r>
            <a:r>
              <a:rPr lang="en-US" sz="1200" b="0" i="1" u="none" strike="noStrike" kern="1200" baseline="0" dirty="0">
                <a:solidFill>
                  <a:schemeClr val="tx1"/>
                </a:solidFill>
                <a:latin typeface="+mn-lt"/>
                <a:ea typeface="+mn-ea"/>
                <a:cs typeface="+mn-cs"/>
              </a:rPr>
              <a:t>(Source: Mintel Consumers and General Insurance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Price comparison websites are a first port of call for most consumers with 60% of people having used a price comparison website in the last 12 months to search for insurance and 32% visited a competitors website for a quote. Car insurance is the most commonly sought product (44%) followed by home insurance (41%). Conversion rates from researching to purchasing products through a PCW are highest for insurance. (Mintel: Consumer &amp; General Insurance UK December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US" dirty="0"/>
              <a:t>Depending on which study you believe, and what industry you’re in, acquiring a new customer is anywhere from five to 25 times more expensive than retaining an existing one. It makes sense: you don’t have to spend time and resources going out and finding a new client — you just have to keep the one you have happy. If you’re not convinced that retaining customers is so valuable, consider </a:t>
            </a:r>
            <a:r>
              <a:rPr lang="en-US" dirty="0">
                <a:hlinkClick r:id="rId3"/>
              </a:rPr>
              <a:t>research done by Frederick Reichheld of Bain &amp; Company</a:t>
            </a:r>
            <a:r>
              <a:rPr lang="en-US" dirty="0"/>
              <a:t> (the inventor of the </a:t>
            </a:r>
            <a:r>
              <a:rPr lang="en-US" dirty="0">
                <a:hlinkClick r:id="rId4"/>
              </a:rPr>
              <a:t>net promoter score</a:t>
            </a:r>
            <a:r>
              <a:rPr lang="en-US" dirty="0"/>
              <a:t>) that shows increasing customer retention rates by 5% increases profits by 25% to 95%.</a:t>
            </a:r>
          </a:p>
          <a:p>
            <a:endParaRPr lang="en-US" dirty="0"/>
          </a:p>
          <a:p>
            <a:r>
              <a:rPr lang="en-US" dirty="0"/>
              <a:t>Customer loyalty leads to profits. </a:t>
            </a:r>
            <a:r>
              <a:rPr lang="en-US" u="sng" dirty="0">
                <a:hlinkClick r:id="rId5"/>
              </a:rPr>
              <a:t>Increasing customer retention</a:t>
            </a:r>
            <a:r>
              <a:rPr lang="en-US" dirty="0"/>
              <a:t> by just 5 percent boosts profits by 25 to 95 percent, according to the </a:t>
            </a:r>
            <a:r>
              <a:rPr lang="en-US" u="sng" dirty="0">
                <a:hlinkClick r:id="rId6"/>
              </a:rPr>
              <a:t>advisory firm Bain &amp; Co</a:t>
            </a:r>
            <a:r>
              <a:rPr lang="en-US" dirty="0"/>
              <a:t>.</a:t>
            </a:r>
          </a:p>
          <a:p>
            <a:endParaRPr lang="en-US" dirty="0"/>
          </a:p>
          <a:p>
            <a:r>
              <a:rPr lang="en-GB" sz="1200" b="1" kern="1200" dirty="0">
                <a:solidFill>
                  <a:schemeClr val="tx1"/>
                </a:solidFill>
                <a:effectLst/>
                <a:latin typeface="+mn-lt"/>
                <a:ea typeface="+mn-ea"/>
                <a:cs typeface="+mn-cs"/>
              </a:rPr>
              <a:t>Consumers are most interested in being rewarded for their loyalty: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asked </a:t>
            </a:r>
            <a:r>
              <a:rPr lang="en-GB" sz="1200" i="1" kern="1200" dirty="0">
                <a:solidFill>
                  <a:schemeClr val="tx1"/>
                </a:solidFill>
                <a:effectLst/>
                <a:latin typeface="+mn-lt"/>
                <a:ea typeface="+mn-ea"/>
                <a:cs typeface="+mn-cs"/>
              </a:rPr>
              <a:t>“Which of the following extras would you most like an insurance provider to offer? Please rank up to 3 with 1 being the extra you would most prefer.”</a:t>
            </a:r>
          </a:p>
          <a:p>
            <a:endParaRPr lang="en-GB" sz="1200" i="1"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Consumers answered: Specific rewards for continuous renewal 54%. Introductory offers 37%. Ongoing rewards redeemable at retail / leisure outlets 35% </a:t>
            </a:r>
          </a:p>
          <a:p>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(Source Mintel Lightspeed Base: 1,951 internet users aged 18+ </a:t>
            </a:r>
            <a:r>
              <a:rPr lang="en-GB" sz="1200" b="0" kern="1200" dirty="0">
                <a:solidFill>
                  <a:schemeClr val="tx1"/>
                </a:solidFill>
                <a:effectLst/>
                <a:latin typeface="+mn-lt"/>
                <a:ea typeface="+mn-ea"/>
                <a:cs typeface="+mn-cs"/>
              </a:rPr>
              <a:t>Consumers and Insurance Innovation - UK - December 2018)</a:t>
            </a:r>
          </a:p>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3</a:t>
            </a:fld>
            <a:endParaRPr lang="en-GB" dirty="0"/>
          </a:p>
        </p:txBody>
      </p:sp>
    </p:spTree>
    <p:extLst>
      <p:ext uri="{BB962C8B-B14F-4D97-AF65-F5344CB8AC3E}">
        <p14:creationId xmlns:p14="http://schemas.microsoft.com/office/powerpoint/2010/main" val="1260763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Personalised and fair insurance is perhaps still a pretty new concept.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Customers now increasingly expect that insurers will know something about them at the first point of contact – before they had to fill out a fifty question application – and be able to quickly suggest a variety of products and services that improve their quality of life. Insurers are making investments in data analytics to gain better insights into all aspects of their business and the market. </a:t>
            </a:r>
            <a:r>
              <a:rPr lang="en-GB" dirty="0"/>
              <a:t>The companies that are getting it right have lowered acquisition costs, increased customer satisfaction and gained a corresponding competitive advantage (PwC Top Issues:  an annual report 2019). In addition…..The Open Finance Initiative…</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Open FINANCE Initiative: </a:t>
            </a:r>
            <a:r>
              <a:rPr lang="en-GB" sz="1200" b="0" kern="1200" dirty="0">
                <a:solidFill>
                  <a:schemeClr val="tx1"/>
                </a:solidFill>
                <a:effectLst/>
                <a:latin typeface="+mn-lt"/>
                <a:ea typeface="+mn-ea"/>
                <a:cs typeface="+mn-cs"/>
              </a:rPr>
              <a:t>If the FCA decides to extend the implementation of the Open Finance initiative and allow consumers to access and share their data with third party providers who can use that data to develop more personalised products and services, this </a:t>
            </a:r>
            <a:r>
              <a:rPr lang="en-GB" sz="1200" kern="1200" dirty="0">
                <a:solidFill>
                  <a:schemeClr val="tx1"/>
                </a:solidFill>
                <a:effectLst/>
                <a:latin typeface="+mn-lt"/>
                <a:ea typeface="+mn-ea"/>
                <a:cs typeface="+mn-cs"/>
              </a:rPr>
              <a:t>presents an opportunity for those more innovative Brands when armed with more data about their customers enable them to provide even more personalised and flexible products that are more suited to their customers changing needs and circumstances throughout a policy’s life and at renewal and may help differentiate the Brand from swathes of others.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presents an opportunity for a more individual and customer focused approach and for insurers to present a solution that is tailored to the individual needs, offering more than a ‘commoditised’ service. Concentrate on specific segments, offering more than just a single product, enabling providers to differentiate thier offering. Customers are ready and willing to hear from their insurers about services that reach beyond core insurance. Products attached to their policies such as security, car check ups and more to increase ‘touch’ and ensure brands aren’t speaking to their customers ONLY once a year. Customers place importance on personalised services. (Bain &amp; Company: Customer Behaviour and Loyalty in Insurance: Global edition 2017).     </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4</a:t>
            </a:fld>
            <a:endParaRPr lang="en-GB" dirty="0"/>
          </a:p>
        </p:txBody>
      </p:sp>
    </p:spTree>
    <p:extLst>
      <p:ext uri="{BB962C8B-B14F-4D97-AF65-F5344CB8AC3E}">
        <p14:creationId xmlns:p14="http://schemas.microsoft.com/office/powerpoint/2010/main" val="3699133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TV accounted for half of all above-the-line online display and direct mail advertising on general insurance in the year to 30 September 2019. The amount allocated to TV has increased over the past two years from 41% in the year to 30 September 2017. A number of brands have opted to shift their advertising focus away from specific products and towards more general brand building techniques, in an attempt to achieve greater cut through in a crowded marketplace.</a:t>
            </a:r>
          </a:p>
          <a:p>
            <a:endParaRPr lang="en-GB" dirty="0"/>
          </a:p>
          <a:p>
            <a:r>
              <a:rPr lang="en-GB" dirty="0"/>
              <a:t>However, in contrast to TV, some of the other channels are better at targeting specific groups with home insurance evenly split between TV and direct mail, while 48% of spending on home emergency cover came through direct mail channels compared to 31% on TV. This shows how it can be easier to target homeowners in particular through direct mail channels.     </a:t>
            </a:r>
          </a:p>
          <a:p>
            <a:endParaRPr lang="en-GB" dirty="0"/>
          </a:p>
          <a:p>
            <a:r>
              <a:rPr lang="en-GB" dirty="0"/>
              <a:t>Under 35s find it particularly difficult to know what insurance policy is right for them – they are at a stage of their life where their needs are more likely to be in flux. They could be buying their first home, having children or getting married, whilst those who are living in rented accommodation are likely to move home more frequently. The expectations of this age group around speed and flexibility have been formed by their experience of other sectors like retail or the media. Mail presents the opportunity to deliver highly personalised policy messages to distinct groups of customers or prospects when they need it. The greater sharing and provision of data will allow this to happen.  </a:t>
            </a:r>
          </a:p>
        </p:txBody>
      </p:sp>
      <p:sp>
        <p:nvSpPr>
          <p:cNvPr id="4" name="Slide Number Placeholder 3"/>
          <p:cNvSpPr>
            <a:spLocks noGrp="1"/>
          </p:cNvSpPr>
          <p:nvPr>
            <p:ph type="sldNum" sz="quarter" idx="10"/>
          </p:nvPr>
        </p:nvSpPr>
        <p:spPr/>
        <p:txBody>
          <a:bodyPr/>
          <a:lstStyle/>
          <a:p>
            <a:fld id="{DCC1A71F-ED3E-4A54-969C-A8BBEECB2EB9}" type="slidenum">
              <a:rPr lang="en-GB" smtClean="0"/>
              <a:t>5</a:t>
            </a:fld>
            <a:endParaRPr lang="en-GB" dirty="0"/>
          </a:p>
        </p:txBody>
      </p:sp>
    </p:spTree>
    <p:extLst>
      <p:ext uri="{BB962C8B-B14F-4D97-AF65-F5344CB8AC3E}">
        <p14:creationId xmlns:p14="http://schemas.microsoft.com/office/powerpoint/2010/main" val="2596694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Most consumers have little or no dealing with their insurer’s customer service team and/or the claims department during the course of their annual policy, giving insurer’s little opportunity to engage with or impress their customer base.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Whilst longer term price promises/guarantees will help insurers to extend customer lifecycles, insurers need to establish more regular touchpoints and a better customer experience with consumers who may even have more interaction with price comparison websites than they do with their eventual policy providers.</a:t>
            </a:r>
          </a:p>
          <a:p>
            <a:endParaRPr lang="en-GB" dirty="0"/>
          </a:p>
          <a:p>
            <a:r>
              <a:rPr lang="en-GB" dirty="0"/>
              <a:t>There are potential touchpoints where a customer may engage with the brand – allowing ongoing communication to engage with the customer and to establish the brand. Such a communication strategy may differentiate the brand from the competition in a market where there is little or no engagement. </a:t>
            </a:r>
          </a:p>
          <a:p>
            <a:endParaRPr lang="en-GB" dirty="0"/>
          </a:p>
          <a:p>
            <a:r>
              <a:rPr lang="en-GB" dirty="0"/>
              <a:t>More customer data may allow cross and upsell of products during the policy lifetime - multiple holdings may further tie the customer in at renewal time.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More customer data will also help build a picture of customers life stages providing further opportunities to present innovative new products at a particular time such as when the customer is buying their first home, having children or getting married. </a:t>
            </a:r>
          </a:p>
          <a:p>
            <a:endParaRPr lang="en-GB" dirty="0"/>
          </a:p>
          <a:p>
            <a:r>
              <a:rPr lang="en-GB" dirty="0"/>
              <a:t>Seasonality may also provide important opportunities for insurers armed with customer data where insurers could offer summer or winter holiday single or family travel cover or car cover for example depending on the customers lifestyle or family circumstances.  A knowledge of a customers sport activities may also allow additional sales opportunities.    </a:t>
            </a:r>
          </a:p>
          <a:p>
            <a:endParaRPr lang="en-GB" dirty="0"/>
          </a:p>
          <a:p>
            <a:r>
              <a:rPr lang="en-GB" dirty="0"/>
              <a:t>The provision of rewards such as money off may engender loyalty at renewal time and can be communicated during the policy lifetime rather than just at renewal when perhaps the customer is looking around for a better deal. </a:t>
            </a:r>
          </a:p>
          <a:p>
            <a:endParaRPr lang="en-GB" dirty="0"/>
          </a:p>
          <a:p>
            <a:r>
              <a:rPr lang="en-GB" dirty="0"/>
              <a:t>There are now companies such as Gobsmack (https://gobsmack.co.uk/) which have launched a market leading reward and loyalty platform for clients including MORE TH&gt;N and Admiral Insurance. Helping to combat the increasing dominance of the PCWs.     </a:t>
            </a:r>
          </a:p>
          <a:p>
            <a:endParaRPr lang="en-GB" dirty="0"/>
          </a:p>
          <a:p>
            <a:r>
              <a:rPr lang="en-GB" dirty="0"/>
              <a:t>Even the communication of changes in Terms and Conditions plays an important role in customer experience. Only 57% of insured people say they read the detailed T&amp;Cs. Lack of engagement is the key reason. Shorter T&amp;Cs with less jargon would improve customer engagement and it is in the best interests for insurers that customers understand their T&amp;Cs to avoid disappointment when a claim is made. Disappointment with a claim erodes trust and impacts customer satisfaction. An insurer that manages to come up with a simplified solution will definitely stands out from the crowd.  .       </a:t>
            </a:r>
          </a:p>
          <a:p>
            <a:endParaRPr lang="en-GB" dirty="0"/>
          </a:p>
          <a:p>
            <a:r>
              <a:rPr lang="en-GB" sz="1200" kern="1200" dirty="0">
                <a:solidFill>
                  <a:schemeClr val="tx1"/>
                </a:solidFill>
                <a:effectLst/>
                <a:latin typeface="+mn-lt"/>
                <a:ea typeface="+mn-ea"/>
                <a:cs typeface="+mn-cs"/>
              </a:rPr>
              <a:t>Several leading insurers have made customer service/experience a strategic priority, as they look to reduce high levels of customer churn. Many, such as Admiral, have pointed out that a positive claims experience results in higher levels of customer retention (95% of Admiral’s customers having renewed following a claim).</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6</a:t>
            </a:fld>
            <a:endParaRPr lang="en-GB" dirty="0"/>
          </a:p>
        </p:txBody>
      </p:sp>
    </p:spTree>
    <p:extLst>
      <p:ext uri="{BB962C8B-B14F-4D97-AF65-F5344CB8AC3E}">
        <p14:creationId xmlns:p14="http://schemas.microsoft.com/office/powerpoint/2010/main" val="2434923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JICMAIL launched in January 2018.  It is the Joint Industry Committee for Mail, supported by the buy and sell side of the industry</a:t>
            </a:r>
          </a:p>
          <a:p>
            <a:r>
              <a:rPr lang="en-US" dirty="0"/>
              <a:t>Data is collected by a consumer panel of 1000 households monthly.  </a:t>
            </a:r>
          </a:p>
          <a:p>
            <a:endParaRPr lang="en-US" dirty="0"/>
          </a:p>
          <a:p>
            <a:r>
              <a:rPr lang="en-US" dirty="0"/>
              <a:t>Consumers collect all their mail packs received in the first seven days – categorise them and take a picture.  We categorise the mail between advertising mail, business mail, partially addressed and door drop.</a:t>
            </a:r>
          </a:p>
          <a:p>
            <a:endParaRPr lang="en-US" dirty="0"/>
          </a:p>
          <a:p>
            <a:r>
              <a:rPr lang="en-US" dirty="0"/>
              <a:t>Once they have logged all their mail pieces they are then asked to track that mail for a full twenty-eight day period.</a:t>
            </a:r>
          </a:p>
          <a:p>
            <a:endParaRPr lang="en-US" dirty="0"/>
          </a:p>
          <a:p>
            <a:r>
              <a:rPr lang="en-US" dirty="0"/>
              <a:t>Not only do they record what they do with the mail physically i.e. open it, read it, put it aside for later and so on.  They also then capture what they do with the mail as a result of getting it, this is things like going online, calling the sender, checking their account details and so on.</a:t>
            </a:r>
          </a:p>
          <a:p>
            <a:endParaRPr lang="en-US" dirty="0"/>
          </a:p>
          <a:p>
            <a:r>
              <a:rPr lang="en-US" dirty="0"/>
              <a:t>Whilst JICMAIL is designed to predominantly support the advertising industry and provide metrics for mail that can be bought and planned in the same way as other channels like TV, radio and digital we also capture what we call “business mail” or what might have been known as transactional mail, things like bills and statements, account updates and notifications and reminders.  This data gives a rich insight into how consumers interact with these items of mail which generally are not measured by brands sending them.</a:t>
            </a:r>
          </a:p>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7</a:t>
            </a:fld>
            <a:endParaRPr lang="en-GB" dirty="0"/>
          </a:p>
        </p:txBody>
      </p:sp>
    </p:spTree>
    <p:extLst>
      <p:ext uri="{BB962C8B-B14F-4D97-AF65-F5344CB8AC3E}">
        <p14:creationId xmlns:p14="http://schemas.microsoft.com/office/powerpoint/2010/main" val="3951416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JICMAIL study there is a self-appointed Household Co-ordinator.  HHC’s are the person in the household who generally take responsibility for sorting the mail and passing it on to other members of the household.</a:t>
            </a:r>
          </a:p>
          <a:p>
            <a:endParaRPr lang="en-GB" dirty="0"/>
          </a:p>
          <a:p>
            <a:r>
              <a:rPr lang="en-GB" dirty="0"/>
              <a:t>The majority of household co-ordinators are also women.  So you might want to think about this in your communications.</a:t>
            </a:r>
          </a:p>
        </p:txBody>
      </p:sp>
      <p:sp>
        <p:nvSpPr>
          <p:cNvPr id="4" name="Slide Number Placeholder 3"/>
          <p:cNvSpPr>
            <a:spLocks noGrp="1"/>
          </p:cNvSpPr>
          <p:nvPr>
            <p:ph type="sldNum" sz="quarter" idx="10"/>
          </p:nvPr>
        </p:nvSpPr>
        <p:spPr/>
        <p:txBody>
          <a:bodyPr/>
          <a:lstStyle/>
          <a:p>
            <a:fld id="{DCC1A71F-ED3E-4A54-969C-A8BBEECB2EB9}" type="slidenum">
              <a:rPr lang="en-GB" smtClean="0"/>
              <a:t>8</a:t>
            </a:fld>
            <a:endParaRPr lang="en-GB" dirty="0"/>
          </a:p>
        </p:txBody>
      </p:sp>
    </p:spTree>
    <p:extLst>
      <p:ext uri="{BB962C8B-B14F-4D97-AF65-F5344CB8AC3E}">
        <p14:creationId xmlns:p14="http://schemas.microsoft.com/office/powerpoint/2010/main" val="3616261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JICMAIL data also allows us to look at reach, i.e. the number of people who see the mail piece and frequency; the number of times it is returned to. So for every 100 mail packs that are being sent just over one person (1.16 for Advertising Mail) will see the mail and interact with it in some way.</a:t>
            </a:r>
          </a:p>
          <a:p>
            <a:endParaRPr lang="en-GB" dirty="0"/>
          </a:p>
          <a:p>
            <a:r>
              <a:rPr lang="en-GB" dirty="0"/>
              <a:t>Frequency is the number of physical interactions each person has with their mail.  The average frequency for all mail is 4.3, so you can see for Business Mail for example, it is read 4.48 times so performs slightly higher than this average.  </a:t>
            </a:r>
          </a:p>
          <a:p>
            <a:endParaRPr lang="en-GB" dirty="0"/>
          </a:p>
          <a:p>
            <a:r>
              <a:rPr lang="en-GB" dirty="0"/>
              <a:t>General Insurance mail is revisited. Business Mail and mail that is recorded as both Business and Advertising Mail are re-read more than the average mail items (4.3 times) with Business Mail being re-read 4.48 times and Business Mail and Advertising Mail being revisited 4.79 times  </a:t>
            </a:r>
          </a:p>
        </p:txBody>
      </p:sp>
      <p:sp>
        <p:nvSpPr>
          <p:cNvPr id="4" name="Slide Number Placeholder 3"/>
          <p:cNvSpPr>
            <a:spLocks noGrp="1"/>
          </p:cNvSpPr>
          <p:nvPr>
            <p:ph type="sldNum" sz="quarter" idx="10"/>
          </p:nvPr>
        </p:nvSpPr>
        <p:spPr/>
        <p:txBody>
          <a:bodyPr/>
          <a:lstStyle/>
          <a:p>
            <a:fld id="{DCC1A71F-ED3E-4A54-969C-A8BBEECB2EB9}" type="slidenum">
              <a:rPr lang="en-GB" smtClean="0"/>
              <a:t>9</a:t>
            </a:fld>
            <a:endParaRPr lang="en-GB" dirty="0"/>
          </a:p>
        </p:txBody>
      </p:sp>
    </p:spTree>
    <p:extLst>
      <p:ext uri="{BB962C8B-B14F-4D97-AF65-F5344CB8AC3E}">
        <p14:creationId xmlns:p14="http://schemas.microsoft.com/office/powerpoint/2010/main" val="342001079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4.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23.png"/><Relationship Id="rId5" Type="http://schemas.openxmlformats.org/officeDocument/2006/relationships/image" Target="../media/image5.png"/><Relationship Id="rId10" Type="http://schemas.openxmlformats.org/officeDocument/2006/relationships/image" Target="../media/image22.png"/><Relationship Id="rId4" Type="http://schemas.openxmlformats.org/officeDocument/2006/relationships/image" Target="../media/image4.png"/><Relationship Id="rId9" Type="http://schemas.openxmlformats.org/officeDocument/2006/relationships/image" Target="../media/image21.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24.png"/><Relationship Id="rId5" Type="http://schemas.openxmlformats.org/officeDocument/2006/relationships/image" Target="../media/image6.png"/><Relationship Id="rId10" Type="http://schemas.openxmlformats.org/officeDocument/2006/relationships/image" Target="../media/image23.png"/><Relationship Id="rId4" Type="http://schemas.openxmlformats.org/officeDocument/2006/relationships/image" Target="../media/image5.png"/><Relationship Id="rId9"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6000" y="435600"/>
            <a:ext cx="11140874" cy="2653288"/>
          </a:xfrm>
          <a:prstGeom prst="rect">
            <a:avLst/>
          </a:prstGeom>
        </p:spPr>
        <p:txBody>
          <a:bodyPr lIns="0" tIns="0" rIns="0" bIns="0" anchor="t" anchorCtr="0">
            <a:noAutofit/>
          </a:bodyPr>
          <a:lstStyle>
            <a:lvl1pPr marL="0" indent="0" algn="l" defTabSz="914400" rtl="0" eaLnBrk="1" latinLnBrk="0" hangingPunct="1">
              <a:lnSpc>
                <a:spcPts val="5500"/>
              </a:lnSpc>
              <a:spcBef>
                <a:spcPts val="0"/>
              </a:spcBef>
              <a:buFont typeface="Arial" panose="020B0604020202020204" pitchFamily="34" charset="0"/>
              <a:buNone/>
              <a:defRPr lang="en-US" sz="6000" b="0" kern="1200" cap="all" spc="-100" baseline="0" dirty="0">
                <a:solidFill>
                  <a:schemeClr val="tx1"/>
                </a:solidFill>
                <a:latin typeface="Impact" panose="020B0806030902050204" pitchFamily="34" charset="0"/>
                <a:ea typeface="+mn-ea"/>
                <a:cs typeface="Arial" panose="020B0604020202020204" pitchFamily="34" charset="0"/>
              </a:defRPr>
            </a:lvl1pPr>
          </a:lstStyle>
          <a:p>
            <a:r>
              <a:rPr lang="en-US" dirty="0"/>
              <a:t>MAIN</a:t>
            </a:r>
            <a:br>
              <a:rPr lang="en-US" dirty="0"/>
            </a:br>
            <a:r>
              <a:rPr lang="en-US" dirty="0"/>
              <a:t>TITLE</a:t>
            </a:r>
            <a:br>
              <a:rPr lang="en-US" dirty="0"/>
            </a:br>
            <a:r>
              <a:rPr lang="en-US" dirty="0"/>
              <a:t>OF</a:t>
            </a:r>
            <a:br>
              <a:rPr lang="en-US" dirty="0"/>
            </a:br>
            <a:r>
              <a:rPr lang="en-US" dirty="0"/>
              <a:t>PRESENTATION</a:t>
            </a:r>
          </a:p>
        </p:txBody>
      </p:sp>
      <p:sp>
        <p:nvSpPr>
          <p:cNvPr id="3" name="Subtitle 2"/>
          <p:cNvSpPr>
            <a:spLocks noGrp="1"/>
          </p:cNvSpPr>
          <p:nvPr>
            <p:ph type="subTitle" idx="1" hasCustomPrompt="1"/>
          </p:nvPr>
        </p:nvSpPr>
        <p:spPr>
          <a:xfrm>
            <a:off x="486000" y="3276571"/>
            <a:ext cx="11140874" cy="264956"/>
          </a:xfrm>
          <a:prstGeom prst="rect">
            <a:avLst/>
          </a:prstGeom>
        </p:spPr>
        <p:txBody>
          <a:bodyPr lIns="0" tIns="0" rIns="0" bIns="0">
            <a:normAutofit/>
          </a:bodyPr>
          <a:lstStyle>
            <a:lvl1pPr marL="0" indent="0" algn="l">
              <a:buNone/>
              <a:defRPr lang="en-US" sz="2400" b="0" kern="1200" cap="all" baseline="0" dirty="0">
                <a:solidFill>
                  <a:schemeClr val="bg1">
                    <a:lumMod val="50000"/>
                  </a:schemeClr>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OF PRESENTATION</a:t>
            </a:r>
          </a:p>
        </p:txBody>
      </p:sp>
      <p:pic>
        <p:nvPicPr>
          <p:cNvPr id="23" name="Picture 22">
            <a:extLst>
              <a:ext uri="{FF2B5EF4-FFF2-40B4-BE49-F238E27FC236}">
                <a16:creationId xmlns:a16="http://schemas.microsoft.com/office/drawing/2014/main" id="{E90458C6-54A9-4026-A106-3FEE6133B6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0818"/>
          <a:stretch/>
        </p:blipFill>
        <p:spPr>
          <a:xfrm>
            <a:off x="555834" y="5573065"/>
            <a:ext cx="1101516" cy="927026"/>
          </a:xfrm>
          <a:prstGeom prst="rect">
            <a:avLst/>
          </a:prstGeom>
        </p:spPr>
      </p:pic>
      <p:grpSp>
        <p:nvGrpSpPr>
          <p:cNvPr id="24" name="Group 23">
            <a:extLst>
              <a:ext uri="{FF2B5EF4-FFF2-40B4-BE49-F238E27FC236}">
                <a16:creationId xmlns:a16="http://schemas.microsoft.com/office/drawing/2014/main" id="{38151B65-A61C-42BB-8472-90070633A07B}"/>
              </a:ext>
            </a:extLst>
          </p:cNvPr>
          <p:cNvGrpSpPr/>
          <p:nvPr userDrawn="1"/>
        </p:nvGrpSpPr>
        <p:grpSpPr>
          <a:xfrm>
            <a:off x="5453443" y="4171098"/>
            <a:ext cx="6173432" cy="2331710"/>
            <a:chOff x="5453443" y="4171098"/>
            <a:chExt cx="6173432" cy="2331710"/>
          </a:xfrm>
        </p:grpSpPr>
        <p:pic>
          <p:nvPicPr>
            <p:cNvPr id="25" name="Picture 24">
              <a:extLst>
                <a:ext uri="{FF2B5EF4-FFF2-40B4-BE49-F238E27FC236}">
                  <a16:creationId xmlns:a16="http://schemas.microsoft.com/office/drawing/2014/main" id="{A98F1E75-A1F5-4FBA-9627-C1342A7A3D47}"/>
                </a:ext>
              </a:extLst>
            </p:cNvPr>
            <p:cNvPicPr>
              <a:picLocks noChangeAspect="1"/>
            </p:cNvPicPr>
            <p:nvPr/>
          </p:nvPicPr>
          <p:blipFill>
            <a:blip r:embed="rId3"/>
            <a:stretch>
              <a:fillRect/>
            </a:stretch>
          </p:blipFill>
          <p:spPr>
            <a:xfrm>
              <a:off x="5453443" y="4864884"/>
              <a:ext cx="6173432" cy="1637924"/>
            </a:xfrm>
            <a:prstGeom prst="rect">
              <a:avLst/>
            </a:prstGeom>
          </p:spPr>
        </p:pic>
        <p:sp>
          <p:nvSpPr>
            <p:cNvPr id="26" name="TextBox 25">
              <a:extLst>
                <a:ext uri="{FF2B5EF4-FFF2-40B4-BE49-F238E27FC236}">
                  <a16:creationId xmlns:a16="http://schemas.microsoft.com/office/drawing/2014/main" id="{E2AF8B31-391F-4CC1-B53B-2D3532A24CBC}"/>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27" name="TextBox 26">
              <a:extLst>
                <a:ext uri="{FF2B5EF4-FFF2-40B4-BE49-F238E27FC236}">
                  <a16:creationId xmlns:a16="http://schemas.microsoft.com/office/drawing/2014/main" id="{D75C8783-2A3D-40BE-BEA5-3EF4CE326EA7}"/>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28" name="TextBox 27">
              <a:extLst>
                <a:ext uri="{FF2B5EF4-FFF2-40B4-BE49-F238E27FC236}">
                  <a16:creationId xmlns:a16="http://schemas.microsoft.com/office/drawing/2014/main" id="{AA9D5926-0D01-41BA-A59B-92BA0715AA8E}"/>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29" name="TextBox 28">
              <a:extLst>
                <a:ext uri="{FF2B5EF4-FFF2-40B4-BE49-F238E27FC236}">
                  <a16:creationId xmlns:a16="http://schemas.microsoft.com/office/drawing/2014/main" id="{D05FF4C4-C320-41EB-8F81-281C1EFF5014}"/>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30" name="TextBox 29">
              <a:extLst>
                <a:ext uri="{FF2B5EF4-FFF2-40B4-BE49-F238E27FC236}">
                  <a16:creationId xmlns:a16="http://schemas.microsoft.com/office/drawing/2014/main" id="{C726E587-6EE3-4761-865A-1E86105099B1}"/>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31" name="Picture 30">
              <a:extLst>
                <a:ext uri="{FF2B5EF4-FFF2-40B4-BE49-F238E27FC236}">
                  <a16:creationId xmlns:a16="http://schemas.microsoft.com/office/drawing/2014/main" id="{830B03D4-314E-451C-8C58-661C2416E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32" name="Picture 31">
              <a:extLst>
                <a:ext uri="{FF2B5EF4-FFF2-40B4-BE49-F238E27FC236}">
                  <a16:creationId xmlns:a16="http://schemas.microsoft.com/office/drawing/2014/main" id="{060160B7-37D5-4B82-9B4F-D9C04E2F8E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33" name="Picture 32">
              <a:extLst>
                <a:ext uri="{FF2B5EF4-FFF2-40B4-BE49-F238E27FC236}">
                  <a16:creationId xmlns:a16="http://schemas.microsoft.com/office/drawing/2014/main" id="{FFEB6405-E561-4181-8D55-AF91CAACBA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34" name="Picture 33">
              <a:extLst>
                <a:ext uri="{FF2B5EF4-FFF2-40B4-BE49-F238E27FC236}">
                  <a16:creationId xmlns:a16="http://schemas.microsoft.com/office/drawing/2014/main" id="{533BCD81-F2E4-4D1C-82E7-12DC9F71B9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35" name="Picture 34">
              <a:extLst>
                <a:ext uri="{FF2B5EF4-FFF2-40B4-BE49-F238E27FC236}">
                  <a16:creationId xmlns:a16="http://schemas.microsoft.com/office/drawing/2014/main" id="{89A009A4-5D89-448C-ADAB-4FD0F0E844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
        <p:nvSpPr>
          <p:cNvPr id="38" name="Text Placeholder 37">
            <a:extLst>
              <a:ext uri="{FF2B5EF4-FFF2-40B4-BE49-F238E27FC236}">
                <a16:creationId xmlns:a16="http://schemas.microsoft.com/office/drawing/2014/main" id="{07F2A013-233D-4620-B6AA-A31A571A4FB5}"/>
              </a:ext>
            </a:extLst>
          </p:cNvPr>
          <p:cNvSpPr>
            <a:spLocks noGrp="1"/>
          </p:cNvSpPr>
          <p:nvPr>
            <p:ph type="body" sz="quarter" idx="10" hasCustomPrompt="1"/>
          </p:nvPr>
        </p:nvSpPr>
        <p:spPr>
          <a:xfrm>
            <a:off x="486000" y="3701060"/>
            <a:ext cx="11140874" cy="241784"/>
          </a:xfrm>
          <a:prstGeom prst="rect">
            <a:avLst/>
          </a:prstGeom>
        </p:spPr>
        <p:txBody>
          <a:bodyPr lIns="0" tIns="0" rIns="0" bIns="0">
            <a:normAutofit/>
          </a:bodyPr>
          <a:lstStyle>
            <a:lvl1pPr marL="0" indent="0">
              <a:buNone/>
              <a:defRPr lang="en-GB" sz="2000" b="0" kern="1200" cap="none" baseline="0" dirty="0">
                <a:solidFill>
                  <a:srgbClr val="000000"/>
                </a:solidFill>
                <a:latin typeface="Arial" panose="020B0604020202020204" pitchFamily="34" charset="0"/>
                <a:ea typeface="+mn-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
        <p:nvSpPr>
          <p:cNvPr id="4" name="Rectangle 3">
            <a:extLst>
              <a:ext uri="{FF2B5EF4-FFF2-40B4-BE49-F238E27FC236}">
                <a16:creationId xmlns:a16="http://schemas.microsoft.com/office/drawing/2014/main" id="{07C8CAF5-1C50-4F8C-9B5D-2B969F62F223}"/>
              </a:ext>
            </a:extLst>
          </p:cNvPr>
          <p:cNvSpPr/>
          <p:nvPr userDrawn="1"/>
        </p:nvSpPr>
        <p:spPr>
          <a:xfrm>
            <a:off x="0" y="6616216"/>
            <a:ext cx="1568450" cy="2417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94256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6000" y="1800000"/>
            <a:ext cx="11186959"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1840381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only,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TEXT-ONLY SLIDE, 2 COLUMNs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6" name="Text Placeholder 8">
            <a:extLst>
              <a:ext uri="{FF2B5EF4-FFF2-40B4-BE49-F238E27FC236}">
                <a16:creationId xmlns:a16="http://schemas.microsoft.com/office/drawing/2014/main" id="{4209B19C-3B4D-4C5F-A42F-D87BBBD96C1D}"/>
              </a:ext>
            </a:extLst>
          </p:cNvPr>
          <p:cNvSpPr>
            <a:spLocks noGrp="1"/>
          </p:cNvSpPr>
          <p:nvPr>
            <p:ph type="body" sz="quarter" idx="13"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301031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image on the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6095997" y="368301"/>
            <a:ext cx="5576961" cy="5938922"/>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BIG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3051768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image on the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368301"/>
            <a:ext cx="5576961" cy="5938922"/>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BIG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2697708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igami image on the right (Nelli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984818C-09C3-4C8A-A689-F534070129C6}"/>
              </a:ext>
            </a:extLst>
          </p:cNvPr>
          <p:cNvGrpSpPr/>
          <p:nvPr userDrawn="1"/>
        </p:nvGrpSpPr>
        <p:grpSpPr>
          <a:xfrm>
            <a:off x="5083629" y="1607800"/>
            <a:ext cx="7108371" cy="4054449"/>
            <a:chOff x="5083629" y="1607800"/>
            <a:chExt cx="7108371" cy="4054449"/>
          </a:xfrm>
        </p:grpSpPr>
        <p:pic>
          <p:nvPicPr>
            <p:cNvPr id="6" name="Picture 5">
              <a:extLst>
                <a:ext uri="{FF2B5EF4-FFF2-40B4-BE49-F238E27FC236}">
                  <a16:creationId xmlns:a16="http://schemas.microsoft.com/office/drawing/2014/main" id="{3A5F0411-75A3-4E34-9E1C-0978EEA7052D}"/>
                </a:ext>
              </a:extLst>
            </p:cNvPr>
            <p:cNvPicPr>
              <a:picLocks noChangeAspect="1"/>
            </p:cNvPicPr>
            <p:nvPr userDrawn="1"/>
          </p:nvPicPr>
          <p:blipFill>
            <a:blip r:embed="rId2"/>
            <a:stretch>
              <a:fillRect/>
            </a:stretch>
          </p:blipFill>
          <p:spPr>
            <a:xfrm>
              <a:off x="5083629" y="1607800"/>
              <a:ext cx="7108371" cy="3963074"/>
            </a:xfrm>
            <a:prstGeom prst="rect">
              <a:avLst/>
            </a:prstGeom>
          </p:spPr>
        </p:pic>
        <p:pic>
          <p:nvPicPr>
            <p:cNvPr id="7" name="Picture 6">
              <a:extLst>
                <a:ext uri="{FF2B5EF4-FFF2-40B4-BE49-F238E27FC236}">
                  <a16:creationId xmlns:a16="http://schemas.microsoft.com/office/drawing/2014/main" id="{52E023C4-CB3E-4491-9375-B9022660C2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98448" y="5428477"/>
              <a:ext cx="2505218" cy="23377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23077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rigami image on the right (Hous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8A8099F-68C8-45BE-A330-2A148D280E7B}"/>
              </a:ext>
            </a:extLst>
          </p:cNvPr>
          <p:cNvGrpSpPr/>
          <p:nvPr userDrawn="1"/>
        </p:nvGrpSpPr>
        <p:grpSpPr>
          <a:xfrm>
            <a:off x="6332402" y="1894110"/>
            <a:ext cx="5200385" cy="3875319"/>
            <a:chOff x="6332402" y="1894110"/>
            <a:chExt cx="5200385" cy="3875319"/>
          </a:xfrm>
        </p:grpSpPr>
        <p:pic>
          <p:nvPicPr>
            <p:cNvPr id="8" name="Picture 7">
              <a:extLst>
                <a:ext uri="{FF2B5EF4-FFF2-40B4-BE49-F238E27FC236}">
                  <a16:creationId xmlns:a16="http://schemas.microsoft.com/office/drawing/2014/main" id="{5D3F6516-8B2E-45A3-8883-695DFE1FD2F3}"/>
                </a:ext>
              </a:extLst>
            </p:cNvPr>
            <p:cNvPicPr>
              <a:picLocks noChangeAspect="1"/>
            </p:cNvPicPr>
            <p:nvPr userDrawn="1"/>
          </p:nvPicPr>
          <p:blipFill>
            <a:blip r:embed="rId2"/>
            <a:stretch>
              <a:fillRect/>
            </a:stretch>
          </p:blipFill>
          <p:spPr>
            <a:xfrm>
              <a:off x="6332402" y="1894110"/>
              <a:ext cx="5200385" cy="3875319"/>
            </a:xfrm>
            <a:prstGeom prst="rect">
              <a:avLst/>
            </a:prstGeom>
          </p:spPr>
        </p:pic>
        <p:pic>
          <p:nvPicPr>
            <p:cNvPr id="10" name="Picture 9">
              <a:extLst>
                <a:ext uri="{FF2B5EF4-FFF2-40B4-BE49-F238E27FC236}">
                  <a16:creationId xmlns:a16="http://schemas.microsoft.com/office/drawing/2014/main" id="{7D52BFDB-0E0C-4B73-8061-18185A8F0E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5415" y="5427067"/>
              <a:ext cx="2819249"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userDrawn="1">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userDrawn="1">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userDrawn="1">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1831908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rigami image on the right (Rosetta)">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EC9AC9D-83D3-4A14-89ED-D03A1709350B}"/>
              </a:ext>
            </a:extLst>
          </p:cNvPr>
          <p:cNvGrpSpPr/>
          <p:nvPr userDrawn="1"/>
        </p:nvGrpSpPr>
        <p:grpSpPr>
          <a:xfrm>
            <a:off x="6922863" y="1578597"/>
            <a:ext cx="3923233" cy="4084711"/>
            <a:chOff x="6922863" y="1578597"/>
            <a:chExt cx="3923233" cy="4084711"/>
          </a:xfrm>
        </p:grpSpPr>
        <p:pic>
          <p:nvPicPr>
            <p:cNvPr id="7" name="Picture 6">
              <a:extLst>
                <a:ext uri="{FF2B5EF4-FFF2-40B4-BE49-F238E27FC236}">
                  <a16:creationId xmlns:a16="http://schemas.microsoft.com/office/drawing/2014/main" id="{CC3674E4-9697-4D87-830F-0A3084EC6213}"/>
                </a:ext>
              </a:extLst>
            </p:cNvPr>
            <p:cNvPicPr>
              <a:picLocks noChangeAspect="1"/>
            </p:cNvPicPr>
            <p:nvPr userDrawn="1"/>
          </p:nvPicPr>
          <p:blipFill>
            <a:blip r:embed="rId2"/>
            <a:stretch>
              <a:fillRect/>
            </a:stretch>
          </p:blipFill>
          <p:spPr>
            <a:xfrm>
              <a:off x="7456673" y="1578597"/>
              <a:ext cx="2928299" cy="4027814"/>
            </a:xfrm>
            <a:prstGeom prst="rect">
              <a:avLst/>
            </a:prstGeom>
          </p:spPr>
        </p:pic>
        <p:pic>
          <p:nvPicPr>
            <p:cNvPr id="11" name="Picture 10">
              <a:extLst>
                <a:ext uri="{FF2B5EF4-FFF2-40B4-BE49-F238E27FC236}">
                  <a16:creationId xmlns:a16="http://schemas.microsoft.com/office/drawing/2014/main" id="{129E45EB-E3DF-4913-8FCC-5E587F000C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2863" y="5427306"/>
              <a:ext cx="3923233"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46965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rigami image on the left (Plan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C538A33-A6F6-44EE-8A83-CEF75233BB0D}"/>
              </a:ext>
            </a:extLst>
          </p:cNvPr>
          <p:cNvGrpSpPr/>
          <p:nvPr userDrawn="1"/>
        </p:nvGrpSpPr>
        <p:grpSpPr>
          <a:xfrm>
            <a:off x="-2" y="3167742"/>
            <a:ext cx="7201381" cy="3033924"/>
            <a:chOff x="-2" y="3167742"/>
            <a:chExt cx="7201381" cy="3033924"/>
          </a:xfrm>
        </p:grpSpPr>
        <p:pic>
          <p:nvPicPr>
            <p:cNvPr id="8" name="Picture 7">
              <a:extLst>
                <a:ext uri="{FF2B5EF4-FFF2-40B4-BE49-F238E27FC236}">
                  <a16:creationId xmlns:a16="http://schemas.microsoft.com/office/drawing/2014/main" id="{73DEE513-C349-4D01-99D7-04E4CFCD463E}"/>
                </a:ext>
              </a:extLst>
            </p:cNvPr>
            <p:cNvPicPr>
              <a:picLocks noChangeAspect="1"/>
            </p:cNvPicPr>
            <p:nvPr userDrawn="1"/>
          </p:nvPicPr>
          <p:blipFill rotWithShape="1">
            <a:blip r:embed="rId2"/>
            <a:srcRect l="6651"/>
            <a:stretch/>
          </p:blipFill>
          <p:spPr>
            <a:xfrm>
              <a:off x="-2" y="3167742"/>
              <a:ext cx="7201381" cy="3033924"/>
            </a:xfrm>
            <a:prstGeom prst="rect">
              <a:avLst/>
            </a:prstGeom>
          </p:spPr>
        </p:pic>
        <p:pic>
          <p:nvPicPr>
            <p:cNvPr id="7" name="Picture 6">
              <a:extLst>
                <a:ext uri="{FF2B5EF4-FFF2-40B4-BE49-F238E27FC236}">
                  <a16:creationId xmlns:a16="http://schemas.microsoft.com/office/drawing/2014/main" id="{11175412-8F1C-4B8E-A1E7-DF9F9F28BB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9876" y="5427728"/>
              <a:ext cx="3015285"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711530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igami image on the left (Thumbsup)">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41A2AB-33C0-4475-A8DF-134983A64B17}"/>
              </a:ext>
            </a:extLst>
          </p:cNvPr>
          <p:cNvGrpSpPr/>
          <p:nvPr userDrawn="1"/>
        </p:nvGrpSpPr>
        <p:grpSpPr>
          <a:xfrm>
            <a:off x="1876923" y="1553373"/>
            <a:ext cx="5491726" cy="4110279"/>
            <a:chOff x="1876923" y="1553373"/>
            <a:chExt cx="5491726" cy="4110279"/>
          </a:xfrm>
        </p:grpSpPr>
        <p:pic>
          <p:nvPicPr>
            <p:cNvPr id="12" name="Picture 11">
              <a:extLst>
                <a:ext uri="{FF2B5EF4-FFF2-40B4-BE49-F238E27FC236}">
                  <a16:creationId xmlns:a16="http://schemas.microsoft.com/office/drawing/2014/main" id="{A62452E9-2808-4E6E-A2FE-68F4AA0491EF}"/>
                </a:ext>
              </a:extLst>
            </p:cNvPr>
            <p:cNvPicPr>
              <a:picLocks noChangeAspect="1"/>
            </p:cNvPicPr>
            <p:nvPr userDrawn="1"/>
          </p:nvPicPr>
          <p:blipFill>
            <a:blip r:embed="rId2"/>
            <a:stretch>
              <a:fillRect/>
            </a:stretch>
          </p:blipFill>
          <p:spPr>
            <a:xfrm>
              <a:off x="1876923" y="1553373"/>
              <a:ext cx="5491726" cy="4027699"/>
            </a:xfrm>
            <a:prstGeom prst="rect">
              <a:avLst/>
            </a:prstGeom>
          </p:spPr>
        </p:pic>
        <p:pic>
          <p:nvPicPr>
            <p:cNvPr id="13" name="Picture 12">
              <a:extLst>
                <a:ext uri="{FF2B5EF4-FFF2-40B4-BE49-F238E27FC236}">
                  <a16:creationId xmlns:a16="http://schemas.microsoft.com/office/drawing/2014/main" id="{2F056565-3DA4-490B-A0B4-DF79A4B339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65277" y="5427650"/>
              <a:ext cx="1984035"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626353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rcular image on the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5916559" y="550775"/>
            <a:ext cx="5756400" cy="5756447"/>
          </a:xfrm>
          <a:prstGeom prst="ellipse">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CIRCULAR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4055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1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ONE HEADER</a:t>
            </a:r>
            <a:br>
              <a:rPr lang="en-US" dirty="0"/>
            </a:br>
            <a:r>
              <a:rPr lang="en-US" dirty="0"/>
              <a:t>GOES HERE</a:t>
            </a:r>
            <a:endParaRPr lang="en-GB" dirty="0"/>
          </a:p>
        </p:txBody>
      </p:sp>
    </p:spTree>
    <p:extLst>
      <p:ext uri="{BB962C8B-B14F-4D97-AF65-F5344CB8AC3E}">
        <p14:creationId xmlns:p14="http://schemas.microsoft.com/office/powerpoint/2010/main" val="3212171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rcular image on the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550775"/>
            <a:ext cx="5756400" cy="5756447"/>
          </a:xfrm>
          <a:prstGeom prst="ellipse">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CIRCULAR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3348949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into quadran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368300"/>
            <a:ext cx="5576961" cy="2970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SPLIT INTO QUADRANTS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11628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6" name="Title 1">
            <a:extLst>
              <a:ext uri="{FF2B5EF4-FFF2-40B4-BE49-F238E27FC236}">
                <a16:creationId xmlns:a16="http://schemas.microsoft.com/office/drawing/2014/main" id="{BD23BBCD-93DF-4D55-B641-BDD0DBF63F40}"/>
              </a:ext>
            </a:extLst>
          </p:cNvPr>
          <p:cNvSpPr txBox="1">
            <a:spLocks/>
          </p:cNvSpPr>
          <p:nvPr userDrawn="1"/>
        </p:nvSpPr>
        <p:spPr>
          <a:xfrm>
            <a:off x="486000" y="3759187"/>
            <a:ext cx="5227199" cy="1044097"/>
          </a:xfrm>
          <a:prstGeom prst="rect">
            <a:avLst/>
          </a:prstGeom>
        </p:spPr>
        <p:txBody>
          <a:bodyPr lIns="0" tIns="0" rIns="0" bIns="0"/>
          <a:lstStyle>
            <a:lvl1pPr algn="l" defTabSz="914400" rtl="0" eaLnBrk="1" latinLnBrk="0" hangingPunct="1">
              <a:lnSpc>
                <a:spcPts val="4400"/>
              </a:lnSpc>
              <a:spcBef>
                <a:spcPct val="0"/>
              </a:spcBef>
              <a:buNone/>
              <a:defRPr sz="4800" kern="1200" cap="all" spc="-100" baseline="0">
                <a:solidFill>
                  <a:schemeClr val="tx1"/>
                </a:solidFill>
                <a:latin typeface="Impact" panose="020B0806030902050204" pitchFamily="34" charset="0"/>
                <a:ea typeface="+mj-ea"/>
                <a:cs typeface="+mj-cs"/>
              </a:defRPr>
            </a:lvl1pPr>
          </a:lstStyle>
          <a:p>
            <a:r>
              <a:rPr lang="en-US" dirty="0"/>
              <a:t>… A better deal</a:t>
            </a:r>
            <a:endParaRPr lang="en-GB" dirty="0"/>
          </a:p>
        </p:txBody>
      </p:sp>
      <p:sp>
        <p:nvSpPr>
          <p:cNvPr id="7" name="Text Placeholder 8">
            <a:extLst>
              <a:ext uri="{FF2B5EF4-FFF2-40B4-BE49-F238E27FC236}">
                <a16:creationId xmlns:a16="http://schemas.microsoft.com/office/drawing/2014/main" id="{93AF02D3-C09A-4952-B9F9-C74766EE5F3F}"/>
              </a:ext>
            </a:extLst>
          </p:cNvPr>
          <p:cNvSpPr>
            <a:spLocks noGrp="1"/>
          </p:cNvSpPr>
          <p:nvPr>
            <p:ph type="body" sz="quarter" idx="14" hasCustomPrompt="1"/>
          </p:nvPr>
        </p:nvSpPr>
        <p:spPr>
          <a:xfrm>
            <a:off x="486000" y="5145188"/>
            <a:ext cx="5227200" cy="1163112"/>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8" name="Picture Placeholder 4">
            <a:extLst>
              <a:ext uri="{FF2B5EF4-FFF2-40B4-BE49-F238E27FC236}">
                <a16:creationId xmlns:a16="http://schemas.microsoft.com/office/drawing/2014/main" id="{6D10D08D-9212-413F-B55A-7EEE19CB5D68}"/>
              </a:ext>
            </a:extLst>
          </p:cNvPr>
          <p:cNvSpPr>
            <a:spLocks noGrp="1"/>
          </p:cNvSpPr>
          <p:nvPr>
            <p:ph type="pic" sz="quarter" idx="15" hasCustomPrompt="1"/>
          </p:nvPr>
        </p:nvSpPr>
        <p:spPr>
          <a:xfrm>
            <a:off x="6065438" y="3338300"/>
            <a:ext cx="5576961" cy="2970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4" name="Rectangle 3">
            <a:extLst>
              <a:ext uri="{FF2B5EF4-FFF2-40B4-BE49-F238E27FC236}">
                <a16:creationId xmlns:a16="http://schemas.microsoft.com/office/drawing/2014/main" id="{584907C5-3499-4B73-8517-DD88DF80904D}"/>
              </a:ext>
            </a:extLst>
          </p:cNvPr>
          <p:cNvSpPr/>
          <p:nvPr userDrawn="1"/>
        </p:nvSpPr>
        <p:spPr>
          <a:xfrm>
            <a:off x="0" y="6623579"/>
            <a:ext cx="1701209" cy="23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10478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cess, 4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4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grpSp>
        <p:nvGrpSpPr>
          <p:cNvPr id="8" name="Group 7">
            <a:extLst>
              <a:ext uri="{FF2B5EF4-FFF2-40B4-BE49-F238E27FC236}">
                <a16:creationId xmlns:a16="http://schemas.microsoft.com/office/drawing/2014/main" id="{8656004D-5436-4455-B927-A519B13974A9}"/>
              </a:ext>
            </a:extLst>
          </p:cNvPr>
          <p:cNvGrpSpPr/>
          <p:nvPr userDrawn="1"/>
        </p:nvGrpSpPr>
        <p:grpSpPr>
          <a:xfrm>
            <a:off x="517200" y="2133599"/>
            <a:ext cx="11154560" cy="2540612"/>
            <a:chOff x="517200" y="2133599"/>
            <a:chExt cx="7364390" cy="1677346"/>
          </a:xfrm>
        </p:grpSpPr>
        <p:sp>
          <p:nvSpPr>
            <p:cNvPr id="10" name="Oval 9">
              <a:extLst>
                <a:ext uri="{FF2B5EF4-FFF2-40B4-BE49-F238E27FC236}">
                  <a16:creationId xmlns:a16="http://schemas.microsoft.com/office/drawing/2014/main" id="{CE91EF7D-A4E0-4EEA-96B2-DAEC83812A67}"/>
                </a:ext>
              </a:extLst>
            </p:cNvPr>
            <p:cNvSpPr/>
            <p:nvPr/>
          </p:nvSpPr>
          <p:spPr>
            <a:xfrm>
              <a:off x="517200" y="2133599"/>
              <a:ext cx="1677332" cy="1677346"/>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11" name="Oval 10">
              <a:extLst>
                <a:ext uri="{FF2B5EF4-FFF2-40B4-BE49-F238E27FC236}">
                  <a16:creationId xmlns:a16="http://schemas.microsoft.com/office/drawing/2014/main" id="{3D5BC6FC-14F0-490E-A30A-2F0287711BA1}"/>
                </a:ext>
              </a:extLst>
            </p:cNvPr>
            <p:cNvSpPr/>
            <p:nvPr/>
          </p:nvSpPr>
          <p:spPr>
            <a:xfrm>
              <a:off x="2412886" y="2133599"/>
              <a:ext cx="1677332" cy="1677346"/>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12" name="Straight Connector 11">
              <a:extLst>
                <a:ext uri="{FF2B5EF4-FFF2-40B4-BE49-F238E27FC236}">
                  <a16:creationId xmlns:a16="http://schemas.microsoft.com/office/drawing/2014/main" id="{F95F1397-2B5C-4951-968F-8EAFFCFE5542}"/>
                </a:ext>
              </a:extLst>
            </p:cNvPr>
            <p:cNvCxnSpPr>
              <a:cxnSpLocks/>
              <a:stCxn id="10" idx="6"/>
              <a:endCxn id="11" idx="2"/>
            </p:cNvCxnSpPr>
            <p:nvPr/>
          </p:nvCxnSpPr>
          <p:spPr>
            <a:xfrm>
              <a:off x="2194532"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3DEE1BE0-DF66-4DF1-BE6C-B90F1DAFA937}"/>
                </a:ext>
              </a:extLst>
            </p:cNvPr>
            <p:cNvSpPr/>
            <p:nvPr/>
          </p:nvSpPr>
          <p:spPr>
            <a:xfrm>
              <a:off x="4308572" y="2133599"/>
              <a:ext cx="1677332" cy="1677346"/>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14" name="Oval 13">
              <a:extLst>
                <a:ext uri="{FF2B5EF4-FFF2-40B4-BE49-F238E27FC236}">
                  <a16:creationId xmlns:a16="http://schemas.microsoft.com/office/drawing/2014/main" id="{7A3896B2-38E9-4822-A6AE-D9028CD59B99}"/>
                </a:ext>
              </a:extLst>
            </p:cNvPr>
            <p:cNvSpPr/>
            <p:nvPr/>
          </p:nvSpPr>
          <p:spPr>
            <a:xfrm>
              <a:off x="6204258" y="2133599"/>
              <a:ext cx="1677332" cy="1677346"/>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cxnSp>
          <p:nvCxnSpPr>
            <p:cNvPr id="15" name="Straight Connector 14">
              <a:extLst>
                <a:ext uri="{FF2B5EF4-FFF2-40B4-BE49-F238E27FC236}">
                  <a16:creationId xmlns:a16="http://schemas.microsoft.com/office/drawing/2014/main" id="{E60C5844-790D-49F5-94CE-034453C28ACB}"/>
                </a:ext>
              </a:extLst>
            </p:cNvPr>
            <p:cNvCxnSpPr>
              <a:cxnSpLocks/>
              <a:stCxn id="11" idx="6"/>
              <a:endCxn id="13" idx="2"/>
            </p:cNvCxnSpPr>
            <p:nvPr/>
          </p:nvCxnSpPr>
          <p:spPr>
            <a:xfrm>
              <a:off x="4090217"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C451404-328B-4494-B5F0-CD9C55CDED32}"/>
                </a:ext>
              </a:extLst>
            </p:cNvPr>
            <p:cNvCxnSpPr>
              <a:cxnSpLocks/>
              <a:stCxn id="14" idx="2"/>
              <a:endCxn id="13" idx="6"/>
            </p:cNvCxnSpPr>
            <p:nvPr/>
          </p:nvCxnSpPr>
          <p:spPr>
            <a:xfrm flipH="1">
              <a:off x="5985903"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7" name="Text Placeholder 4">
            <a:extLst>
              <a:ext uri="{FF2B5EF4-FFF2-40B4-BE49-F238E27FC236}">
                <a16:creationId xmlns:a16="http://schemas.microsoft.com/office/drawing/2014/main" id="{D5756A15-45BB-446F-98D1-BF4CAB7338D0}"/>
              </a:ext>
            </a:extLst>
          </p:cNvPr>
          <p:cNvSpPr>
            <a:spLocks noGrp="1"/>
          </p:cNvSpPr>
          <p:nvPr>
            <p:ph type="body" sz="quarter" idx="13" hasCustomPrompt="1"/>
          </p:nvPr>
        </p:nvSpPr>
        <p:spPr>
          <a:xfrm>
            <a:off x="3388523"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8" name="Text Placeholder 4">
            <a:extLst>
              <a:ext uri="{FF2B5EF4-FFF2-40B4-BE49-F238E27FC236}">
                <a16:creationId xmlns:a16="http://schemas.microsoft.com/office/drawing/2014/main" id="{80B2C248-E395-449F-8152-DEE11DE92E2C}"/>
              </a:ext>
            </a:extLst>
          </p:cNvPr>
          <p:cNvSpPr>
            <a:spLocks noGrp="1"/>
          </p:cNvSpPr>
          <p:nvPr>
            <p:ph type="body" sz="quarter" idx="14" hasCustomPrompt="1"/>
          </p:nvPr>
        </p:nvSpPr>
        <p:spPr>
          <a:xfrm>
            <a:off x="6259844"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9" name="Text Placeholder 4">
            <a:extLst>
              <a:ext uri="{FF2B5EF4-FFF2-40B4-BE49-F238E27FC236}">
                <a16:creationId xmlns:a16="http://schemas.microsoft.com/office/drawing/2014/main" id="{BE5A9591-2097-4FD6-8E33-DA3522A038CE}"/>
              </a:ext>
            </a:extLst>
          </p:cNvPr>
          <p:cNvSpPr>
            <a:spLocks noGrp="1"/>
          </p:cNvSpPr>
          <p:nvPr>
            <p:ph type="body" sz="quarter" idx="15" hasCustomPrompt="1"/>
          </p:nvPr>
        </p:nvSpPr>
        <p:spPr>
          <a:xfrm>
            <a:off x="9131165"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4201656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cess, 5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5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grpSp>
        <p:nvGrpSpPr>
          <p:cNvPr id="20" name="Group 19">
            <a:extLst>
              <a:ext uri="{FF2B5EF4-FFF2-40B4-BE49-F238E27FC236}">
                <a16:creationId xmlns:a16="http://schemas.microsoft.com/office/drawing/2014/main" id="{D5C57C06-78EB-4DC4-A375-D9475DBF3C3E}"/>
              </a:ext>
            </a:extLst>
          </p:cNvPr>
          <p:cNvGrpSpPr/>
          <p:nvPr userDrawn="1"/>
        </p:nvGrpSpPr>
        <p:grpSpPr>
          <a:xfrm>
            <a:off x="517199" y="2133599"/>
            <a:ext cx="11079055" cy="2007217"/>
            <a:chOff x="517199" y="2133599"/>
            <a:chExt cx="11079055" cy="2007217"/>
          </a:xfrm>
        </p:grpSpPr>
        <p:sp>
          <p:nvSpPr>
            <p:cNvPr id="21" name="Oval 20">
              <a:extLst>
                <a:ext uri="{FF2B5EF4-FFF2-40B4-BE49-F238E27FC236}">
                  <a16:creationId xmlns:a16="http://schemas.microsoft.com/office/drawing/2014/main" id="{6A5EB420-135F-405F-A367-F355BC30170F}"/>
                </a:ext>
              </a:extLst>
            </p:cNvPr>
            <p:cNvSpPr/>
            <p:nvPr/>
          </p:nvSpPr>
          <p:spPr>
            <a:xfrm>
              <a:off x="517199" y="2133599"/>
              <a:ext cx="2006814" cy="2006831"/>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22" name="Oval 21">
              <a:extLst>
                <a:ext uri="{FF2B5EF4-FFF2-40B4-BE49-F238E27FC236}">
                  <a16:creationId xmlns:a16="http://schemas.microsoft.com/office/drawing/2014/main" id="{446601A5-15AF-4AC6-92B7-E5CC0746A7B1}"/>
                </a:ext>
              </a:extLst>
            </p:cNvPr>
            <p:cNvSpPr/>
            <p:nvPr/>
          </p:nvSpPr>
          <p:spPr>
            <a:xfrm>
              <a:off x="2785259" y="2133599"/>
              <a:ext cx="2006814" cy="2006831"/>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23" name="Straight Connector 22">
              <a:extLst>
                <a:ext uri="{FF2B5EF4-FFF2-40B4-BE49-F238E27FC236}">
                  <a16:creationId xmlns:a16="http://schemas.microsoft.com/office/drawing/2014/main" id="{A27D4C18-E1CB-4380-9896-81621AD244F6}"/>
                </a:ext>
              </a:extLst>
            </p:cNvPr>
            <p:cNvCxnSpPr>
              <a:cxnSpLocks/>
              <a:stCxn id="21" idx="6"/>
              <a:endCxn id="22" idx="2"/>
            </p:cNvCxnSpPr>
            <p:nvPr/>
          </p:nvCxnSpPr>
          <p:spPr>
            <a:xfrm>
              <a:off x="2524013"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EA468C0B-7A26-4AC6-B704-48B921AE4C83}"/>
                </a:ext>
              </a:extLst>
            </p:cNvPr>
            <p:cNvSpPr/>
            <p:nvPr/>
          </p:nvSpPr>
          <p:spPr>
            <a:xfrm>
              <a:off x="5053319" y="2133599"/>
              <a:ext cx="2006814" cy="2006831"/>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25" name="Oval 24">
              <a:extLst>
                <a:ext uri="{FF2B5EF4-FFF2-40B4-BE49-F238E27FC236}">
                  <a16:creationId xmlns:a16="http://schemas.microsoft.com/office/drawing/2014/main" id="{071C6D7E-E411-4820-A65A-D926C74D5FC1}"/>
                </a:ext>
              </a:extLst>
            </p:cNvPr>
            <p:cNvSpPr/>
            <p:nvPr/>
          </p:nvSpPr>
          <p:spPr>
            <a:xfrm>
              <a:off x="7321379" y="2133599"/>
              <a:ext cx="2006814" cy="2006831"/>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sp>
          <p:nvSpPr>
            <p:cNvPr id="26" name="Oval 25">
              <a:extLst>
                <a:ext uri="{FF2B5EF4-FFF2-40B4-BE49-F238E27FC236}">
                  <a16:creationId xmlns:a16="http://schemas.microsoft.com/office/drawing/2014/main" id="{6D311AEA-A0FD-42B0-AC93-9DC20E479AB2}"/>
                </a:ext>
              </a:extLst>
            </p:cNvPr>
            <p:cNvSpPr/>
            <p:nvPr/>
          </p:nvSpPr>
          <p:spPr>
            <a:xfrm>
              <a:off x="9589440" y="2133985"/>
              <a:ext cx="2006814" cy="2006831"/>
            </a:xfrm>
            <a:prstGeom prst="ellipse">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5</a:t>
              </a:r>
            </a:p>
          </p:txBody>
        </p:sp>
        <p:cxnSp>
          <p:nvCxnSpPr>
            <p:cNvPr id="27" name="Straight Connector 26">
              <a:extLst>
                <a:ext uri="{FF2B5EF4-FFF2-40B4-BE49-F238E27FC236}">
                  <a16:creationId xmlns:a16="http://schemas.microsoft.com/office/drawing/2014/main" id="{CFD46A7A-0485-4D34-AC6E-789A2751EFFB}"/>
                </a:ext>
              </a:extLst>
            </p:cNvPr>
            <p:cNvCxnSpPr>
              <a:cxnSpLocks/>
              <a:stCxn id="22" idx="6"/>
              <a:endCxn id="24" idx="2"/>
            </p:cNvCxnSpPr>
            <p:nvPr/>
          </p:nvCxnSpPr>
          <p:spPr>
            <a:xfrm>
              <a:off x="4792072"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519D1C-2C63-4B28-AA39-204135849FAF}"/>
                </a:ext>
              </a:extLst>
            </p:cNvPr>
            <p:cNvCxnSpPr>
              <a:cxnSpLocks/>
              <a:stCxn id="25" idx="2"/>
              <a:endCxn id="24" idx="6"/>
            </p:cNvCxnSpPr>
            <p:nvPr/>
          </p:nvCxnSpPr>
          <p:spPr>
            <a:xfrm flipH="1">
              <a:off x="7060132"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79B950-4411-47B5-B9E0-A48B2F6E644B}"/>
                </a:ext>
              </a:extLst>
            </p:cNvPr>
            <p:cNvCxnSpPr>
              <a:cxnSpLocks/>
              <a:stCxn id="25" idx="6"/>
              <a:endCxn id="26" idx="2"/>
            </p:cNvCxnSpPr>
            <p:nvPr/>
          </p:nvCxnSpPr>
          <p:spPr>
            <a:xfrm>
              <a:off x="9328193" y="3137015"/>
              <a:ext cx="261246" cy="386"/>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30" name="Text Placeholder 4">
            <a:extLst>
              <a:ext uri="{FF2B5EF4-FFF2-40B4-BE49-F238E27FC236}">
                <a16:creationId xmlns:a16="http://schemas.microsoft.com/office/drawing/2014/main" id="{A69F86F7-4D9D-4530-AAD1-F4B15F13A18E}"/>
              </a:ext>
            </a:extLst>
          </p:cNvPr>
          <p:cNvSpPr>
            <a:spLocks noGrp="1"/>
          </p:cNvSpPr>
          <p:nvPr>
            <p:ph type="body" sz="quarter" idx="13" hasCustomPrompt="1"/>
          </p:nvPr>
        </p:nvSpPr>
        <p:spPr>
          <a:xfrm>
            <a:off x="278525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1" name="Text Placeholder 4">
            <a:extLst>
              <a:ext uri="{FF2B5EF4-FFF2-40B4-BE49-F238E27FC236}">
                <a16:creationId xmlns:a16="http://schemas.microsoft.com/office/drawing/2014/main" id="{287C2629-F4C7-42C4-96FA-A748188B0438}"/>
              </a:ext>
            </a:extLst>
          </p:cNvPr>
          <p:cNvSpPr>
            <a:spLocks noGrp="1"/>
          </p:cNvSpPr>
          <p:nvPr>
            <p:ph type="body" sz="quarter" idx="14" hasCustomPrompt="1"/>
          </p:nvPr>
        </p:nvSpPr>
        <p:spPr>
          <a:xfrm>
            <a:off x="5053318"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2" name="Text Placeholder 4">
            <a:extLst>
              <a:ext uri="{FF2B5EF4-FFF2-40B4-BE49-F238E27FC236}">
                <a16:creationId xmlns:a16="http://schemas.microsoft.com/office/drawing/2014/main" id="{38C49D70-E15B-464F-A178-A2C049893A07}"/>
              </a:ext>
            </a:extLst>
          </p:cNvPr>
          <p:cNvSpPr>
            <a:spLocks noGrp="1"/>
          </p:cNvSpPr>
          <p:nvPr>
            <p:ph type="body" sz="quarter" idx="15" hasCustomPrompt="1"/>
          </p:nvPr>
        </p:nvSpPr>
        <p:spPr>
          <a:xfrm>
            <a:off x="732137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3" name="Text Placeholder 4">
            <a:extLst>
              <a:ext uri="{FF2B5EF4-FFF2-40B4-BE49-F238E27FC236}">
                <a16:creationId xmlns:a16="http://schemas.microsoft.com/office/drawing/2014/main" id="{49589F0B-B756-4934-AD3D-095D4414F6F4}"/>
              </a:ext>
            </a:extLst>
          </p:cNvPr>
          <p:cNvSpPr>
            <a:spLocks noGrp="1"/>
          </p:cNvSpPr>
          <p:nvPr>
            <p:ph type="body" sz="quarter" idx="16" hasCustomPrompt="1"/>
          </p:nvPr>
        </p:nvSpPr>
        <p:spPr>
          <a:xfrm>
            <a:off x="9589438"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2177055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cess, 6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6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064400"/>
            <a:ext cx="1677332" cy="1951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grpSp>
        <p:nvGrpSpPr>
          <p:cNvPr id="34" name="Group 33">
            <a:extLst>
              <a:ext uri="{FF2B5EF4-FFF2-40B4-BE49-F238E27FC236}">
                <a16:creationId xmlns:a16="http://schemas.microsoft.com/office/drawing/2014/main" id="{E8B7CBB7-058A-4E5F-B0DD-66422952CFBC}"/>
              </a:ext>
            </a:extLst>
          </p:cNvPr>
          <p:cNvGrpSpPr/>
          <p:nvPr userDrawn="1"/>
        </p:nvGrpSpPr>
        <p:grpSpPr>
          <a:xfrm>
            <a:off x="517200" y="2133599"/>
            <a:ext cx="11155761" cy="1677669"/>
            <a:chOff x="517200" y="4528457"/>
            <a:chExt cx="11830291" cy="1779109"/>
          </a:xfrm>
        </p:grpSpPr>
        <p:sp>
          <p:nvSpPr>
            <p:cNvPr id="35" name="Oval 34">
              <a:extLst>
                <a:ext uri="{FF2B5EF4-FFF2-40B4-BE49-F238E27FC236}">
                  <a16:creationId xmlns:a16="http://schemas.microsoft.com/office/drawing/2014/main" id="{433C63F1-8B06-4E12-A392-911E3FAC2181}"/>
                </a:ext>
              </a:extLst>
            </p:cNvPr>
            <p:cNvSpPr/>
            <p:nvPr/>
          </p:nvSpPr>
          <p:spPr>
            <a:xfrm>
              <a:off x="517200" y="4528457"/>
              <a:ext cx="1778751" cy="1778766"/>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36" name="Oval 35">
              <a:extLst>
                <a:ext uri="{FF2B5EF4-FFF2-40B4-BE49-F238E27FC236}">
                  <a16:creationId xmlns:a16="http://schemas.microsoft.com/office/drawing/2014/main" id="{D67F2214-ACCD-497E-B836-4D7A2361E266}"/>
                </a:ext>
              </a:extLst>
            </p:cNvPr>
            <p:cNvSpPr/>
            <p:nvPr/>
          </p:nvSpPr>
          <p:spPr>
            <a:xfrm>
              <a:off x="2527508" y="4528457"/>
              <a:ext cx="1778751" cy="1778766"/>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37" name="Straight Connector 36">
              <a:extLst>
                <a:ext uri="{FF2B5EF4-FFF2-40B4-BE49-F238E27FC236}">
                  <a16:creationId xmlns:a16="http://schemas.microsoft.com/office/drawing/2014/main" id="{FA675227-CE22-433A-BD43-2C62A112368C}"/>
                </a:ext>
              </a:extLst>
            </p:cNvPr>
            <p:cNvCxnSpPr>
              <a:cxnSpLocks/>
              <a:stCxn id="35" idx="6"/>
              <a:endCxn id="36" idx="2"/>
            </p:cNvCxnSpPr>
            <p:nvPr/>
          </p:nvCxnSpPr>
          <p:spPr>
            <a:xfrm>
              <a:off x="2295951"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3CB35177-E0FD-43AF-A546-CC4EC571D76D}"/>
                </a:ext>
              </a:extLst>
            </p:cNvPr>
            <p:cNvSpPr/>
            <p:nvPr/>
          </p:nvSpPr>
          <p:spPr>
            <a:xfrm>
              <a:off x="4537816" y="4528457"/>
              <a:ext cx="1778751" cy="1778766"/>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39" name="Oval 38">
              <a:extLst>
                <a:ext uri="{FF2B5EF4-FFF2-40B4-BE49-F238E27FC236}">
                  <a16:creationId xmlns:a16="http://schemas.microsoft.com/office/drawing/2014/main" id="{E66CEFD8-05F1-454F-BC5E-CE0E61B12C6D}"/>
                </a:ext>
              </a:extLst>
            </p:cNvPr>
            <p:cNvSpPr/>
            <p:nvPr/>
          </p:nvSpPr>
          <p:spPr>
            <a:xfrm>
              <a:off x="6548124" y="4528457"/>
              <a:ext cx="1778751" cy="1778766"/>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sp>
          <p:nvSpPr>
            <p:cNvPr id="40" name="Oval 39">
              <a:extLst>
                <a:ext uri="{FF2B5EF4-FFF2-40B4-BE49-F238E27FC236}">
                  <a16:creationId xmlns:a16="http://schemas.microsoft.com/office/drawing/2014/main" id="{0E0B767D-9002-4227-9A8F-84178CC81B89}"/>
                </a:ext>
              </a:extLst>
            </p:cNvPr>
            <p:cNvSpPr/>
            <p:nvPr/>
          </p:nvSpPr>
          <p:spPr>
            <a:xfrm>
              <a:off x="8558432" y="4528800"/>
              <a:ext cx="1778751" cy="1778766"/>
            </a:xfrm>
            <a:prstGeom prst="ellipse">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5</a:t>
              </a:r>
            </a:p>
          </p:txBody>
        </p:sp>
        <p:sp>
          <p:nvSpPr>
            <p:cNvPr id="41" name="Oval 40">
              <a:extLst>
                <a:ext uri="{FF2B5EF4-FFF2-40B4-BE49-F238E27FC236}">
                  <a16:creationId xmlns:a16="http://schemas.microsoft.com/office/drawing/2014/main" id="{036641D3-C5E7-4C61-9C64-821FEBC1AB16}"/>
                </a:ext>
              </a:extLst>
            </p:cNvPr>
            <p:cNvSpPr/>
            <p:nvPr/>
          </p:nvSpPr>
          <p:spPr>
            <a:xfrm>
              <a:off x="10568740" y="4528800"/>
              <a:ext cx="1778751" cy="1778766"/>
            </a:xfrm>
            <a:prstGeom prst="ellipse">
              <a:avLst/>
            </a:prstGeom>
            <a:solidFill>
              <a:srgbClr val="FDC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6</a:t>
              </a:r>
            </a:p>
          </p:txBody>
        </p:sp>
        <p:cxnSp>
          <p:nvCxnSpPr>
            <p:cNvPr id="42" name="Straight Connector 41">
              <a:extLst>
                <a:ext uri="{FF2B5EF4-FFF2-40B4-BE49-F238E27FC236}">
                  <a16:creationId xmlns:a16="http://schemas.microsoft.com/office/drawing/2014/main" id="{FCA160D7-F6CA-4244-80C3-1222455C17A1}"/>
                </a:ext>
              </a:extLst>
            </p:cNvPr>
            <p:cNvCxnSpPr>
              <a:cxnSpLocks/>
              <a:stCxn id="36" idx="6"/>
              <a:endCxn id="38" idx="2"/>
            </p:cNvCxnSpPr>
            <p:nvPr/>
          </p:nvCxnSpPr>
          <p:spPr>
            <a:xfrm>
              <a:off x="4306259"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02CED40-82F7-4F23-893C-9DF35C6092BE}"/>
                </a:ext>
              </a:extLst>
            </p:cNvPr>
            <p:cNvCxnSpPr>
              <a:cxnSpLocks/>
              <a:stCxn id="39" idx="2"/>
              <a:endCxn id="38" idx="6"/>
            </p:cNvCxnSpPr>
            <p:nvPr/>
          </p:nvCxnSpPr>
          <p:spPr>
            <a:xfrm flipH="1">
              <a:off x="6316567"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C803221-695A-4D54-83CD-1095D4FE38B4}"/>
                </a:ext>
              </a:extLst>
            </p:cNvPr>
            <p:cNvCxnSpPr>
              <a:cxnSpLocks/>
              <a:stCxn id="39" idx="6"/>
              <a:endCxn id="40" idx="2"/>
            </p:cNvCxnSpPr>
            <p:nvPr/>
          </p:nvCxnSpPr>
          <p:spPr>
            <a:xfrm>
              <a:off x="8326875" y="5417840"/>
              <a:ext cx="231557" cy="343"/>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966ACFF-CB1B-4AC2-9113-71A407DD39AD}"/>
                </a:ext>
              </a:extLst>
            </p:cNvPr>
            <p:cNvCxnSpPr>
              <a:stCxn id="41" idx="2"/>
              <a:endCxn id="40" idx="6"/>
            </p:cNvCxnSpPr>
            <p:nvPr/>
          </p:nvCxnSpPr>
          <p:spPr>
            <a:xfrm flipH="1">
              <a:off x="10337183" y="5418183"/>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46" name="Text Placeholder 4">
            <a:extLst>
              <a:ext uri="{FF2B5EF4-FFF2-40B4-BE49-F238E27FC236}">
                <a16:creationId xmlns:a16="http://schemas.microsoft.com/office/drawing/2014/main" id="{BE182D15-B709-4A24-966C-58B83AB3BC99}"/>
              </a:ext>
            </a:extLst>
          </p:cNvPr>
          <p:cNvSpPr>
            <a:spLocks noGrp="1"/>
          </p:cNvSpPr>
          <p:nvPr>
            <p:ph type="body" sz="quarter" idx="13" hasCustomPrompt="1"/>
          </p:nvPr>
        </p:nvSpPr>
        <p:spPr>
          <a:xfrm>
            <a:off x="2412885" y="4064399"/>
            <a:ext cx="1677332" cy="1951187"/>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7" name="Text Placeholder 4">
            <a:extLst>
              <a:ext uri="{FF2B5EF4-FFF2-40B4-BE49-F238E27FC236}">
                <a16:creationId xmlns:a16="http://schemas.microsoft.com/office/drawing/2014/main" id="{B24883C9-E39D-473F-A0CD-02DCCDE797C2}"/>
              </a:ext>
            </a:extLst>
          </p:cNvPr>
          <p:cNvSpPr>
            <a:spLocks noGrp="1"/>
          </p:cNvSpPr>
          <p:nvPr>
            <p:ph type="body" sz="quarter" idx="14" hasCustomPrompt="1"/>
          </p:nvPr>
        </p:nvSpPr>
        <p:spPr>
          <a:xfrm>
            <a:off x="4308571" y="4064399"/>
            <a:ext cx="1677332" cy="1951173"/>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8" name="Text Placeholder 4">
            <a:extLst>
              <a:ext uri="{FF2B5EF4-FFF2-40B4-BE49-F238E27FC236}">
                <a16:creationId xmlns:a16="http://schemas.microsoft.com/office/drawing/2014/main" id="{CD07C235-F5E7-4316-BA5E-8A7CCA0C890F}"/>
              </a:ext>
            </a:extLst>
          </p:cNvPr>
          <p:cNvSpPr>
            <a:spLocks noGrp="1"/>
          </p:cNvSpPr>
          <p:nvPr>
            <p:ph type="body" sz="quarter" idx="15" hasCustomPrompt="1"/>
          </p:nvPr>
        </p:nvSpPr>
        <p:spPr>
          <a:xfrm>
            <a:off x="6204257" y="4064399"/>
            <a:ext cx="1677332" cy="1951165"/>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9" name="Text Placeholder 4">
            <a:extLst>
              <a:ext uri="{FF2B5EF4-FFF2-40B4-BE49-F238E27FC236}">
                <a16:creationId xmlns:a16="http://schemas.microsoft.com/office/drawing/2014/main" id="{0FC7E0E2-C44D-4D02-AF99-39D08CBBDEE5}"/>
              </a:ext>
            </a:extLst>
          </p:cNvPr>
          <p:cNvSpPr>
            <a:spLocks noGrp="1"/>
          </p:cNvSpPr>
          <p:nvPr>
            <p:ph type="body" sz="quarter" idx="16" hasCustomPrompt="1"/>
          </p:nvPr>
        </p:nvSpPr>
        <p:spPr>
          <a:xfrm>
            <a:off x="8099944" y="4064400"/>
            <a:ext cx="1677332" cy="1951164"/>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50" name="Text Placeholder 4">
            <a:extLst>
              <a:ext uri="{FF2B5EF4-FFF2-40B4-BE49-F238E27FC236}">
                <a16:creationId xmlns:a16="http://schemas.microsoft.com/office/drawing/2014/main" id="{9A64C86C-7CEA-4EE1-B5A6-3F4F9CA2EEDB}"/>
              </a:ext>
            </a:extLst>
          </p:cNvPr>
          <p:cNvSpPr>
            <a:spLocks noGrp="1"/>
          </p:cNvSpPr>
          <p:nvPr>
            <p:ph type="body" sz="quarter" idx="17" hasCustomPrompt="1"/>
          </p:nvPr>
        </p:nvSpPr>
        <p:spPr>
          <a:xfrm>
            <a:off x="9995629" y="4064400"/>
            <a:ext cx="1677332" cy="1951164"/>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4231448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table">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738255" y="1800000"/>
            <a:ext cx="6904144" cy="4513714"/>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a:t>
            </a:r>
            <a:r>
              <a:rPr lang="en-US" dirty="0" err="1"/>
              <a:t>tABLE</a:t>
            </a:r>
            <a:r>
              <a:rPr lang="en-US" dirty="0"/>
              <a:t>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64396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only">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85999" y="1800000"/>
            <a:ext cx="11156400" cy="4513714"/>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TABLE-ONLY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552292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char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738255" y="1800001"/>
            <a:ext cx="6904144"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TEXT/CHART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2649778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only">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55440" y="1800001"/>
            <a:ext cx="11186959"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CHART-ONLY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4208516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chart - 2 charts">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8338457" y="1800001"/>
            <a:ext cx="3303941"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TEXT/CHART SLIDE – 2 CHARTS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11" name="Chart Placeholder 5">
            <a:extLst>
              <a:ext uri="{FF2B5EF4-FFF2-40B4-BE49-F238E27FC236}">
                <a16:creationId xmlns:a16="http://schemas.microsoft.com/office/drawing/2014/main" id="{BB7FD05B-D3A2-4351-B9E8-26178B6D6919}"/>
              </a:ext>
            </a:extLst>
          </p:cNvPr>
          <p:cNvSpPr>
            <a:spLocks noGrp="1"/>
          </p:cNvSpPr>
          <p:nvPr>
            <p:ph type="chart" sz="quarter" idx="15" hasCustomPrompt="1"/>
          </p:nvPr>
        </p:nvSpPr>
        <p:spPr>
          <a:xfrm>
            <a:off x="4737600" y="1800000"/>
            <a:ext cx="3303941"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Tree>
    <p:extLst>
      <p:ext uri="{BB962C8B-B14F-4D97-AF65-F5344CB8AC3E}">
        <p14:creationId xmlns:p14="http://schemas.microsoft.com/office/powerpoint/2010/main" val="387596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2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TWO HEADER</a:t>
            </a:r>
            <a:br>
              <a:rPr lang="en-US" dirty="0"/>
            </a:br>
            <a:r>
              <a:rPr lang="en-US" dirty="0"/>
              <a:t>GOES HERE</a:t>
            </a:r>
            <a:endParaRPr lang="en-GB" dirty="0"/>
          </a:p>
        </p:txBody>
      </p:sp>
    </p:spTree>
    <p:extLst>
      <p:ext uri="{BB962C8B-B14F-4D97-AF65-F5344CB8AC3E}">
        <p14:creationId xmlns:p14="http://schemas.microsoft.com/office/powerpoint/2010/main" val="37552680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sting impression (lock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8" name="Picture 7">
            <a:extLst>
              <a:ext uri="{FF2B5EF4-FFF2-40B4-BE49-F238E27FC236}">
                <a16:creationId xmlns:a16="http://schemas.microsoft.com/office/drawing/2014/main" id="{FFB7716A-6D5F-49EA-83D8-562E0EB15663}"/>
              </a:ext>
            </a:extLst>
          </p:cNvPr>
          <p:cNvPicPr>
            <a:picLocks noChangeAspect="1"/>
          </p:cNvPicPr>
          <p:nvPr userDrawn="1"/>
        </p:nvPicPr>
        <p:blipFill>
          <a:blip r:embed="rId2"/>
          <a:stretch>
            <a:fillRect/>
          </a:stretch>
        </p:blipFill>
        <p:spPr>
          <a:xfrm>
            <a:off x="1236148" y="3282444"/>
            <a:ext cx="9719703" cy="3128114"/>
          </a:xfrm>
          <a:prstGeom prst="rect">
            <a:avLst/>
          </a:prstGeom>
        </p:spPr>
      </p:pic>
      <p:sp>
        <p:nvSpPr>
          <p:cNvPr id="10" name="Text Placeholder 16">
            <a:extLst>
              <a:ext uri="{FF2B5EF4-FFF2-40B4-BE49-F238E27FC236}">
                <a16:creationId xmlns:a16="http://schemas.microsoft.com/office/drawing/2014/main" id="{6F934087-BA50-49BF-AC9D-A820947AE020}"/>
              </a:ext>
            </a:extLst>
          </p:cNvPr>
          <p:cNvSpPr txBox="1">
            <a:spLocks/>
          </p:cNvSpPr>
          <p:nvPr userDrawn="1"/>
        </p:nvSpPr>
        <p:spPr>
          <a:xfrm>
            <a:off x="485999" y="414000"/>
            <a:ext cx="11186959" cy="1128514"/>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400"/>
              </a:lnSpc>
              <a:spcBef>
                <a:spcPts val="0"/>
              </a:spcBef>
            </a:pPr>
            <a:r>
              <a:rPr lang="en-US" sz="4800" b="0" spc="-100" dirty="0">
                <a:solidFill>
                  <a:schemeClr val="tx1"/>
                </a:solidFill>
                <a:latin typeface="Impact" panose="020B0806030902050204" pitchFamily="34" charset="0"/>
              </a:rPr>
              <a:t>MAIL IT.</a:t>
            </a:r>
          </a:p>
          <a:p>
            <a:pPr>
              <a:lnSpc>
                <a:spcPts val="4400"/>
              </a:lnSpc>
              <a:spcBef>
                <a:spcPts val="0"/>
              </a:spcBef>
            </a:pPr>
            <a:r>
              <a:rPr lang="en-US" sz="4800" b="0" spc="-100" dirty="0">
                <a:solidFill>
                  <a:schemeClr val="tx1"/>
                </a:solidFill>
                <a:latin typeface="Impact" panose="020B0806030902050204" pitchFamily="34" charset="0"/>
              </a:rPr>
              <a:t>MAKE A LASTING IMPRESSION.</a:t>
            </a:r>
          </a:p>
        </p:txBody>
      </p:sp>
      <p:sp>
        <p:nvSpPr>
          <p:cNvPr id="13" name="TextBox 12">
            <a:extLst>
              <a:ext uri="{FF2B5EF4-FFF2-40B4-BE49-F238E27FC236}">
                <a16:creationId xmlns:a16="http://schemas.microsoft.com/office/drawing/2014/main" id="{B4FD7308-352D-4790-A373-B143E8AC15BB}"/>
              </a:ext>
            </a:extLst>
          </p:cNvPr>
          <p:cNvSpPr txBox="1"/>
          <p:nvPr userDrawn="1"/>
        </p:nvSpPr>
        <p:spPr>
          <a:xfrm>
            <a:off x="1236149" y="3575606"/>
            <a:ext cx="1714886" cy="2585323"/>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49%</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MORE MEMORABLE</a:t>
            </a:r>
          </a:p>
          <a:p>
            <a:pPr algn="ctr">
              <a:spcBef>
                <a:spcPts val="0"/>
              </a:spcBef>
            </a:pPr>
            <a:r>
              <a:rPr lang="en-US" sz="700" b="1" dirty="0">
                <a:latin typeface="Arial" panose="020B0604020202020204" pitchFamily="34" charset="0"/>
                <a:cs typeface="Arial" panose="020B0604020202020204" pitchFamily="34" charset="0"/>
              </a:rPr>
              <a:t>Mail has a more powerful impact on long-term memory encoding</a:t>
            </a:r>
          </a:p>
          <a:p>
            <a:pPr algn="ctr">
              <a:spcBef>
                <a:spcPts val="0"/>
              </a:spcBef>
            </a:pPr>
            <a:r>
              <a:rPr lang="en-US" sz="700" b="1" dirty="0">
                <a:latin typeface="Arial" panose="020B0604020202020204" pitchFamily="34" charset="0"/>
                <a:cs typeface="Arial" panose="020B0604020202020204" pitchFamily="34" charset="0"/>
              </a:rPr>
              <a:t>+49% stronger than email.*</a:t>
            </a: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65%</a:t>
            </a:r>
          </a:p>
          <a:p>
            <a:pPr algn="ctr">
              <a:lnSpc>
                <a:spcPts val="1000"/>
              </a:lnSpc>
              <a:spcBef>
                <a:spcPts val="0"/>
              </a:spcBef>
            </a:pPr>
            <a:r>
              <a:rPr lang="en-US" sz="1050" dirty="0">
                <a:solidFill>
                  <a:schemeClr val="bg1"/>
                </a:solidFill>
                <a:latin typeface="Impact" panose="020B0806030902050204" pitchFamily="34" charset="0"/>
              </a:rPr>
              <a:t>FULL ATTENTION</a:t>
            </a:r>
          </a:p>
          <a:p>
            <a:pPr algn="ctr">
              <a:spcBef>
                <a:spcPts val="0"/>
              </a:spcBef>
            </a:pPr>
            <a:r>
              <a:rPr lang="en-GB" sz="700" b="1" dirty="0">
                <a:latin typeface="Arial" panose="020B0604020202020204" pitchFamily="34" charset="0"/>
                <a:cs typeface="Arial" panose="020B0604020202020204" pitchFamily="34" charset="0"/>
              </a:rPr>
              <a:t>Percentage who say they</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give mail their full attention, compared to 35% for email.**</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30%</a:t>
            </a:r>
          </a:p>
          <a:p>
            <a:pPr algn="ctr">
              <a:lnSpc>
                <a:spcPts val="1000"/>
              </a:lnSpc>
              <a:spcBef>
                <a:spcPts val="0"/>
              </a:spcBef>
            </a:pPr>
            <a:r>
              <a:rPr lang="en-US" sz="1050" dirty="0">
                <a:solidFill>
                  <a:schemeClr val="bg1"/>
                </a:solidFill>
                <a:latin typeface="Impact" panose="020B0806030902050204" pitchFamily="34" charset="0"/>
              </a:rPr>
              <a:t>MORE DWELL TIME</a:t>
            </a:r>
          </a:p>
          <a:p>
            <a:pPr algn="ctr">
              <a:spcBef>
                <a:spcPts val="0"/>
              </a:spcBef>
            </a:pPr>
            <a:r>
              <a:rPr lang="en-US" sz="700" b="1" dirty="0">
                <a:latin typeface="Arial" panose="020B0604020202020204" pitchFamily="34" charset="0"/>
                <a:cs typeface="Arial" panose="020B0604020202020204" pitchFamily="34" charset="0"/>
              </a:rPr>
              <a:t>When primed by mail, people spent +30% longer looking at related social media advertising.*</a:t>
            </a:r>
            <a:endParaRPr lang="en-GB" sz="1050"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0DB43F2-5E8E-4434-ACE5-DAD36A62F5C6}"/>
              </a:ext>
            </a:extLst>
          </p:cNvPr>
          <p:cNvSpPr txBox="1"/>
          <p:nvPr userDrawn="1"/>
        </p:nvSpPr>
        <p:spPr>
          <a:xfrm>
            <a:off x="3230049" y="3574343"/>
            <a:ext cx="1714886" cy="2585323"/>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4</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WEEKS</a:t>
            </a:r>
          </a:p>
          <a:p>
            <a:pPr algn="ctr">
              <a:spcBef>
                <a:spcPts val="0"/>
              </a:spcBef>
            </a:pPr>
            <a:r>
              <a:rPr lang="en-US" sz="700" b="1" dirty="0">
                <a:latin typeface="Arial" panose="020B0604020202020204" pitchFamily="34" charset="0"/>
                <a:cs typeface="Arial" panose="020B0604020202020204" pitchFamily="34" charset="0"/>
              </a:rPr>
              <a:t>27% of advertising mail</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stays in the home for</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over 4 weeks.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59%</a:t>
            </a:r>
          </a:p>
          <a:p>
            <a:pPr algn="ctr">
              <a:lnSpc>
                <a:spcPts val="1000"/>
              </a:lnSpc>
              <a:spcBef>
                <a:spcPts val="0"/>
              </a:spcBef>
            </a:pPr>
            <a:r>
              <a:rPr lang="en-US" sz="1050" dirty="0">
                <a:solidFill>
                  <a:schemeClr val="bg1"/>
                </a:solidFill>
                <a:latin typeface="Impact" panose="020B0806030902050204" pitchFamily="34" charset="0"/>
              </a:rPr>
              <a:t>PREFER MAIL</a:t>
            </a:r>
          </a:p>
          <a:p>
            <a:pPr algn="ctr">
              <a:spcBef>
                <a:spcPts val="0"/>
              </a:spcBef>
            </a:pPr>
            <a:r>
              <a:rPr lang="en-GB" sz="700" b="1" dirty="0">
                <a:latin typeface="Arial" panose="020B0604020202020204" pitchFamily="34" charset="0"/>
                <a:cs typeface="Arial" panose="020B0604020202020204" pitchFamily="34" charset="0"/>
              </a:rPr>
              <a:t>Percentage of people who appreciate being sent mail, compared to 41% for email.**</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4</a:t>
            </a:r>
          </a:p>
          <a:p>
            <a:pPr algn="ctr">
              <a:lnSpc>
                <a:spcPts val="1000"/>
              </a:lnSpc>
              <a:spcBef>
                <a:spcPts val="0"/>
              </a:spcBef>
            </a:pPr>
            <a:r>
              <a:rPr lang="en-US" sz="1050" dirty="0">
                <a:solidFill>
                  <a:schemeClr val="bg1"/>
                </a:solidFill>
                <a:latin typeface="Impact" panose="020B0806030902050204" pitchFamily="34" charset="0"/>
              </a:rPr>
              <a:t>VIEWS</a:t>
            </a:r>
          </a:p>
          <a:p>
            <a:pPr algn="ctr">
              <a:spcBef>
                <a:spcPts val="0"/>
              </a:spcBef>
            </a:pPr>
            <a:r>
              <a:rPr lang="en-US" sz="700" b="1" dirty="0">
                <a:latin typeface="Arial" panose="020B0604020202020204" pitchFamily="34" charset="0"/>
                <a:cs typeface="Arial" panose="020B0604020202020204" pitchFamily="34" charset="0"/>
              </a:rPr>
              <a:t>Advertising mail is</a:t>
            </a:r>
          </a:p>
          <a:p>
            <a:pPr algn="ctr">
              <a:spcBef>
                <a:spcPts val="0"/>
              </a:spcBef>
            </a:pPr>
            <a:r>
              <a:rPr lang="en-US" sz="700" b="1" dirty="0">
                <a:latin typeface="Arial" panose="020B0604020202020204" pitchFamily="34" charset="0"/>
                <a:cs typeface="Arial" panose="020B0604020202020204" pitchFamily="34" charset="0"/>
              </a:rPr>
              <a:t>Revisited an average</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of four times.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1E2BA2B-AC2C-4C82-8D63-90ED26A95B79}"/>
              </a:ext>
            </a:extLst>
          </p:cNvPr>
          <p:cNvSpPr txBox="1"/>
          <p:nvPr userDrawn="1"/>
        </p:nvSpPr>
        <p:spPr>
          <a:xfrm>
            <a:off x="5238556" y="3574342"/>
            <a:ext cx="1714886" cy="2584800"/>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37%</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BUY SOMETHING</a:t>
            </a:r>
          </a:p>
          <a:p>
            <a:pPr algn="ctr"/>
            <a:r>
              <a:rPr lang="en-GB" sz="700" b="1" dirty="0">
                <a:latin typeface="Arial" panose="020B0604020202020204" pitchFamily="34" charset="0"/>
                <a:cs typeface="Arial" panose="020B0604020202020204" pitchFamily="34" charset="0"/>
              </a:rPr>
              <a:t>Percentage of people who bought or ordered as a result of receiving </a:t>
            </a:r>
            <a:r>
              <a:rPr lang="en-US" sz="700" b="1" dirty="0">
                <a:latin typeface="Arial" panose="020B0604020202020204" pitchFamily="34" charset="0"/>
                <a:cs typeface="Arial" panose="020B0604020202020204" pitchFamily="34" charset="0"/>
              </a:rPr>
              <a:t>mail over 12 months.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GO ONLINE</a:t>
            </a:r>
          </a:p>
          <a:p>
            <a:pPr algn="ctr">
              <a:spcBef>
                <a:spcPts val="0"/>
              </a:spcBef>
            </a:pPr>
            <a:r>
              <a:rPr lang="en-GB" sz="700" b="1" dirty="0">
                <a:latin typeface="Arial" panose="020B0604020202020204" pitchFamily="34" charset="0"/>
                <a:cs typeface="Arial" panose="020B0604020202020204" pitchFamily="34" charset="0"/>
              </a:rPr>
              <a:t>Percentage of people who responded digitally to mail</a:t>
            </a:r>
          </a:p>
          <a:p>
            <a:pPr algn="ctr">
              <a:spcBef>
                <a:spcPts val="0"/>
              </a:spcBef>
            </a:pPr>
            <a:r>
              <a:rPr lang="en-GB" sz="700" b="1" dirty="0">
                <a:latin typeface="Arial" panose="020B0604020202020204" pitchFamily="34" charset="0"/>
                <a:cs typeface="Arial" panose="020B0604020202020204" pitchFamily="34" charset="0"/>
              </a:rPr>
              <a:t>Over 12 months.</a:t>
            </a:r>
            <a:r>
              <a:rPr lang="en-GB" sz="700" b="1" baseline="30000" dirty="0">
                <a:latin typeface="Arial" panose="020B0604020202020204" pitchFamily="34" charset="0"/>
                <a:cs typeface="Arial" panose="020B0604020202020204" pitchFamily="34" charset="0"/>
              </a:rPr>
              <a:t>†</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12%</a:t>
            </a:r>
          </a:p>
          <a:p>
            <a:pPr algn="ctr">
              <a:lnSpc>
                <a:spcPts val="1000"/>
              </a:lnSpc>
              <a:spcBef>
                <a:spcPts val="0"/>
              </a:spcBef>
            </a:pPr>
            <a:r>
              <a:rPr lang="en-US" sz="1050" dirty="0">
                <a:solidFill>
                  <a:schemeClr val="bg1"/>
                </a:solidFill>
                <a:latin typeface="Impact" panose="020B0806030902050204" pitchFamily="34" charset="0"/>
              </a:rPr>
              <a:t>BOOST TO ROI</a:t>
            </a:r>
          </a:p>
          <a:p>
            <a:pPr algn="ctr">
              <a:spcBef>
                <a:spcPts val="0"/>
              </a:spcBef>
            </a:pPr>
            <a:r>
              <a:rPr lang="en-GB" sz="700" b="1" dirty="0">
                <a:latin typeface="Arial" panose="020B0604020202020204" pitchFamily="34" charset="0"/>
                <a:cs typeface="Arial" panose="020B0604020202020204" pitchFamily="34" charset="0"/>
              </a:rPr>
              <a:t>Adding mail to the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marketing mix can</a:t>
            </a:r>
          </a:p>
          <a:p>
            <a:pPr algn="ctr">
              <a:spcBef>
                <a:spcPts val="0"/>
              </a:spcBef>
            </a:pPr>
            <a:r>
              <a:rPr lang="en-GB" sz="700" b="1" dirty="0">
                <a:latin typeface="Arial" panose="020B0604020202020204" pitchFamily="34" charset="0"/>
                <a:cs typeface="Arial" panose="020B0604020202020204" pitchFamily="34" charset="0"/>
              </a:rPr>
              <a:t>Increase ROI by 12%.</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B144396-5A45-4657-9228-9363F2379EB6}"/>
              </a:ext>
            </a:extLst>
          </p:cNvPr>
          <p:cNvSpPr txBox="1"/>
          <p:nvPr userDrawn="1"/>
        </p:nvSpPr>
        <p:spPr>
          <a:xfrm>
            <a:off x="7232456" y="3574342"/>
            <a:ext cx="1714886" cy="2657138"/>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100%</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GDPR FRIENDLY</a:t>
            </a:r>
          </a:p>
          <a:p>
            <a:pPr algn="ctr">
              <a:spcBef>
                <a:spcPts val="0"/>
              </a:spcBef>
            </a:pPr>
            <a:r>
              <a:rPr lang="en-GB" sz="700" b="1" dirty="0">
                <a:latin typeface="Arial" panose="020B0604020202020204" pitchFamily="34" charset="0"/>
                <a:cs typeface="Arial" panose="020B0604020202020204" pitchFamily="34" charset="0"/>
              </a:rPr>
              <a:t>Use unaddressed mail to</a:t>
            </a:r>
          </a:p>
          <a:p>
            <a:pPr algn="ctr">
              <a:spcBef>
                <a:spcPts val="0"/>
              </a:spcBef>
            </a:pPr>
            <a:r>
              <a:rPr lang="en-GB" sz="700" b="1" dirty="0">
                <a:latin typeface="Arial" panose="020B0604020202020204" pitchFamily="34" charset="0"/>
                <a:cs typeface="Arial" panose="020B0604020202020204" pitchFamily="34" charset="0"/>
              </a:rPr>
              <a:t>engage people without</a:t>
            </a:r>
          </a:p>
          <a:p>
            <a:pPr algn="ctr"/>
            <a:r>
              <a:rPr lang="en-GB" sz="700" b="1" dirty="0">
                <a:latin typeface="Arial" panose="020B0604020202020204" pitchFamily="34" charset="0"/>
                <a:cs typeface="Arial" panose="020B0604020202020204" pitchFamily="34" charset="0"/>
              </a:rPr>
              <a:t>using their personal data.</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94%</a:t>
            </a:r>
          </a:p>
          <a:p>
            <a:pPr algn="ctr">
              <a:lnSpc>
                <a:spcPts val="1000"/>
              </a:lnSpc>
              <a:spcBef>
                <a:spcPts val="0"/>
              </a:spcBef>
            </a:pPr>
            <a:r>
              <a:rPr lang="en-US" sz="1050" dirty="0">
                <a:solidFill>
                  <a:schemeClr val="bg1"/>
                </a:solidFill>
                <a:latin typeface="Impact" panose="020B0806030902050204" pitchFamily="34" charset="0"/>
              </a:rPr>
              <a:t>TAKE ACTION</a:t>
            </a:r>
          </a:p>
          <a:p>
            <a:pPr algn="ctr"/>
            <a:r>
              <a:rPr lang="en-GB" sz="700" b="1" dirty="0">
                <a:latin typeface="Arial" panose="020B0604020202020204" pitchFamily="34" charset="0"/>
                <a:cs typeface="Arial" panose="020B0604020202020204" pitchFamily="34" charset="0"/>
              </a:rPr>
              <a:t>Most advertising</a:t>
            </a:r>
          </a:p>
          <a:p>
            <a:pPr algn="ctr"/>
            <a:r>
              <a:rPr lang="en-GB" sz="700" b="1" dirty="0">
                <a:latin typeface="Arial" panose="020B0604020202020204" pitchFamily="34" charset="0"/>
                <a:cs typeface="Arial" panose="020B0604020202020204" pitchFamily="34" charset="0"/>
              </a:rPr>
              <a:t>mail leads to</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multiple actions</a:t>
            </a:r>
            <a:r>
              <a:rPr lang="en-US" sz="700" b="1" dirty="0">
                <a:latin typeface="Arial" panose="020B0604020202020204" pitchFamily="34" charset="0"/>
                <a:cs typeface="Arial" panose="020B0604020202020204" pitchFamily="34" charset="0"/>
              </a:rPr>
              <a:t>.</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30%</a:t>
            </a:r>
          </a:p>
          <a:p>
            <a:pPr algn="ctr">
              <a:lnSpc>
                <a:spcPts val="1000"/>
              </a:lnSpc>
              <a:spcBef>
                <a:spcPts val="0"/>
              </a:spcBef>
            </a:pPr>
            <a:r>
              <a:rPr lang="en-US" sz="1050" dirty="0">
                <a:solidFill>
                  <a:schemeClr val="bg1"/>
                </a:solidFill>
                <a:latin typeface="Impact" panose="020B0806030902050204" pitchFamily="34" charset="0"/>
              </a:rPr>
              <a:t>SHARE MORE</a:t>
            </a:r>
          </a:p>
          <a:p>
            <a:pPr algn="ctr"/>
            <a:r>
              <a:rPr lang="en-GB" sz="700" b="1" dirty="0">
                <a:latin typeface="Arial" panose="020B0604020202020204" pitchFamily="34" charset="0"/>
                <a:cs typeface="Arial" panose="020B0604020202020204" pitchFamily="34" charset="0"/>
              </a:rPr>
              <a:t>Mail is often shared</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with at least one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other person</a:t>
            </a:r>
            <a:r>
              <a:rPr lang="en-US" sz="700" b="1" dirty="0">
                <a:latin typeface="Arial" panose="020B0604020202020204" pitchFamily="34" charset="0"/>
                <a:cs typeface="Arial" panose="020B0604020202020204" pitchFamily="34" charset="0"/>
              </a:rPr>
              <a:t>.</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2801524-5906-4B59-B32A-4AB82196A670}"/>
              </a:ext>
            </a:extLst>
          </p:cNvPr>
          <p:cNvSpPr txBox="1"/>
          <p:nvPr userDrawn="1"/>
        </p:nvSpPr>
        <p:spPr>
          <a:xfrm>
            <a:off x="9226356" y="3574343"/>
            <a:ext cx="1714886" cy="2693045"/>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87%</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BELIEVE IN MAIL</a:t>
            </a:r>
          </a:p>
          <a:p>
            <a:pPr algn="ctr">
              <a:spcBef>
                <a:spcPts val="0"/>
              </a:spcBef>
            </a:pPr>
            <a:r>
              <a:rPr lang="en-GB" sz="700" b="1" dirty="0">
                <a:latin typeface="Arial" panose="020B0604020202020204" pitchFamily="34" charset="0"/>
                <a:cs typeface="Arial" panose="020B0604020202020204" pitchFamily="34" charset="0"/>
              </a:rPr>
              <a:t>Percentage of people who</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describe mail as believable,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compared to 48% for email.**</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FEEL VALUED</a:t>
            </a:r>
          </a:p>
          <a:p>
            <a:pPr algn="ctr"/>
            <a:r>
              <a:rPr lang="en-GB" sz="700" b="1" dirty="0">
                <a:latin typeface="Arial" panose="020B0604020202020204" pitchFamily="34" charset="0"/>
                <a:cs typeface="Arial" panose="020B0604020202020204" pitchFamily="34" charset="0"/>
              </a:rPr>
              <a:t>Percentage who said mail,</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rather than email, makes</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them feel valued.**</a:t>
            </a:r>
            <a:endParaRPr lang="en-US" sz="700" b="1" baseline="30000" dirty="0">
              <a:latin typeface="Arial" panose="020B0604020202020204" pitchFamily="34" charset="0"/>
              <a:cs typeface="Arial" panose="020B0604020202020204" pitchFamily="34" charset="0"/>
            </a:endParaRPr>
          </a:p>
          <a:p>
            <a:pPr algn="ctr">
              <a:spcBef>
                <a:spcPts val="0"/>
              </a:spcBef>
            </a:pP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BETTER IMPRESSION</a:t>
            </a:r>
          </a:p>
          <a:p>
            <a:pPr algn="ctr"/>
            <a:r>
              <a:rPr lang="en-GB" sz="700" b="1" dirty="0">
                <a:latin typeface="Arial" panose="020B0604020202020204" pitchFamily="34" charset="0"/>
                <a:cs typeface="Arial" panose="020B0604020202020204" pitchFamily="34" charset="0"/>
              </a:rPr>
              <a:t>Percentage who said mail,</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rather than email, gives them</a:t>
            </a:r>
          </a:p>
          <a:p>
            <a:pPr algn="ctr"/>
            <a:r>
              <a:rPr lang="en-GB" sz="700" b="1" dirty="0">
                <a:latin typeface="Arial" panose="020B0604020202020204" pitchFamily="34" charset="0"/>
                <a:cs typeface="Arial" panose="020B0604020202020204" pitchFamily="34" charset="0"/>
              </a:rPr>
              <a:t>a better impression of the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company that sent it.**</a:t>
            </a:r>
            <a:endParaRPr lang="en-US" sz="700" b="1" baseline="300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6CFCA14-0CD4-4C47-AB0B-138748935D0C}"/>
              </a:ext>
            </a:extLst>
          </p:cNvPr>
          <p:cNvSpPr txBox="1"/>
          <p:nvPr userDrawn="1"/>
        </p:nvSpPr>
        <p:spPr>
          <a:xfrm>
            <a:off x="1273364"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IS</a:t>
            </a:r>
          </a:p>
          <a:p>
            <a:pPr algn="ctr">
              <a:lnSpc>
                <a:spcPts val="1700"/>
              </a:lnSpc>
              <a:spcBef>
                <a:spcPts val="0"/>
              </a:spcBef>
            </a:pPr>
            <a:r>
              <a:rPr lang="en-US" dirty="0">
                <a:solidFill>
                  <a:srgbClr val="E20C18"/>
                </a:solidFill>
                <a:latin typeface="Impact" panose="020B0806030902050204" pitchFamily="34" charset="0"/>
              </a:rPr>
              <a:t>REMEMBERED</a:t>
            </a:r>
          </a:p>
          <a:p>
            <a:pPr algn="ctr">
              <a:spcBef>
                <a:spcPts val="0"/>
              </a:spcBef>
            </a:pPr>
            <a:r>
              <a:rPr lang="en-GB" sz="750" b="1" dirty="0">
                <a:latin typeface="Arial" panose="020B0604020202020204" pitchFamily="34" charset="0"/>
                <a:cs typeface="Arial" panose="020B0604020202020204" pitchFamily="34" charset="0"/>
              </a:rPr>
              <a:t>A memorable message is</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more likely to lead to an action.</a:t>
            </a:r>
          </a:p>
        </p:txBody>
      </p:sp>
      <p:sp>
        <p:nvSpPr>
          <p:cNvPr id="19" name="TextBox 18">
            <a:extLst>
              <a:ext uri="{FF2B5EF4-FFF2-40B4-BE49-F238E27FC236}">
                <a16:creationId xmlns:a16="http://schemas.microsoft.com/office/drawing/2014/main" id="{ED7B0102-7E44-40A0-B67A-9C31CFFB8F74}"/>
              </a:ext>
            </a:extLst>
          </p:cNvPr>
          <p:cNvSpPr txBox="1"/>
          <p:nvPr userDrawn="1"/>
        </p:nvSpPr>
        <p:spPr>
          <a:xfrm>
            <a:off x="3230049"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STAYS</a:t>
            </a:r>
          </a:p>
          <a:p>
            <a:pPr algn="ctr">
              <a:lnSpc>
                <a:spcPts val="1700"/>
              </a:lnSpc>
              <a:spcBef>
                <a:spcPts val="0"/>
              </a:spcBef>
            </a:pPr>
            <a:r>
              <a:rPr lang="en-US" dirty="0">
                <a:solidFill>
                  <a:srgbClr val="E20C18"/>
                </a:solidFill>
                <a:latin typeface="Impact" panose="020B0806030902050204" pitchFamily="34" charset="0"/>
              </a:rPr>
              <a:t>IN THE HOME</a:t>
            </a:r>
          </a:p>
          <a:p>
            <a:pPr algn="ctr">
              <a:spcBef>
                <a:spcPts val="0"/>
              </a:spcBef>
            </a:pPr>
            <a:r>
              <a:rPr lang="en-GB" sz="750" b="1" dirty="0">
                <a:latin typeface="Arial" panose="020B0604020202020204" pitchFamily="34" charset="0"/>
                <a:cs typeface="Arial" panose="020B0604020202020204" pitchFamily="34" charset="0"/>
              </a:rPr>
              <a:t>In an age of message overload, mail is kept in homes, hearts and minds.</a:t>
            </a:r>
          </a:p>
        </p:txBody>
      </p:sp>
      <p:sp>
        <p:nvSpPr>
          <p:cNvPr id="20" name="TextBox 19">
            <a:extLst>
              <a:ext uri="{FF2B5EF4-FFF2-40B4-BE49-F238E27FC236}">
                <a16:creationId xmlns:a16="http://schemas.microsoft.com/office/drawing/2014/main" id="{41F759AB-9D8C-445C-AA3E-437D63F20E5F}"/>
              </a:ext>
            </a:extLst>
          </p:cNvPr>
          <p:cNvSpPr txBox="1"/>
          <p:nvPr userDrawn="1"/>
        </p:nvSpPr>
        <p:spPr>
          <a:xfrm>
            <a:off x="5238556"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DELIVERS</a:t>
            </a:r>
          </a:p>
          <a:p>
            <a:pPr algn="ctr">
              <a:lnSpc>
                <a:spcPts val="1700"/>
              </a:lnSpc>
              <a:spcBef>
                <a:spcPts val="0"/>
              </a:spcBef>
            </a:pPr>
            <a:r>
              <a:rPr lang="en-US" dirty="0">
                <a:solidFill>
                  <a:srgbClr val="E20C18"/>
                </a:solidFill>
                <a:latin typeface="Impact" panose="020B0806030902050204" pitchFamily="34" charset="0"/>
              </a:rPr>
              <a:t>LASTING RESULTS</a:t>
            </a:r>
          </a:p>
          <a:p>
            <a:pPr algn="ctr">
              <a:spcBef>
                <a:spcPts val="0"/>
              </a:spcBef>
            </a:pPr>
            <a:r>
              <a:rPr lang="en-GB" sz="750" b="1" dirty="0">
                <a:latin typeface="Arial" panose="020B0604020202020204" pitchFamily="34" charset="0"/>
                <a:cs typeface="Arial" panose="020B0604020202020204" pitchFamily="34" charset="0"/>
              </a:rPr>
              <a:t>Increase your response rates and campaign performance.</a:t>
            </a:r>
          </a:p>
        </p:txBody>
      </p:sp>
      <p:sp>
        <p:nvSpPr>
          <p:cNvPr id="21" name="TextBox 20">
            <a:extLst>
              <a:ext uri="{FF2B5EF4-FFF2-40B4-BE49-F238E27FC236}">
                <a16:creationId xmlns:a16="http://schemas.microsoft.com/office/drawing/2014/main" id="{2863E50D-DB94-4663-938E-2F38E64C1A2D}"/>
              </a:ext>
            </a:extLst>
          </p:cNvPr>
          <p:cNvSpPr txBox="1"/>
          <p:nvPr userDrawn="1"/>
        </p:nvSpPr>
        <p:spPr>
          <a:xfrm>
            <a:off x="7247063"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REACHES</a:t>
            </a:r>
          </a:p>
          <a:p>
            <a:pPr algn="ctr">
              <a:lnSpc>
                <a:spcPts val="1700"/>
              </a:lnSpc>
              <a:spcBef>
                <a:spcPts val="0"/>
              </a:spcBef>
            </a:pPr>
            <a:r>
              <a:rPr lang="en-US" dirty="0">
                <a:solidFill>
                  <a:srgbClr val="E20C18"/>
                </a:solidFill>
                <a:latin typeface="Impact" panose="020B0806030902050204" pitchFamily="34" charset="0"/>
              </a:rPr>
              <a:t>EVERYONE</a:t>
            </a:r>
          </a:p>
          <a:p>
            <a:pPr algn="ctr">
              <a:spcBef>
                <a:spcPts val="0"/>
              </a:spcBef>
            </a:pPr>
            <a:r>
              <a:rPr lang="en-GB" sz="750" b="1" dirty="0">
                <a:latin typeface="Arial" panose="020B0604020202020204" pitchFamily="34" charset="0"/>
                <a:cs typeface="Arial" panose="020B0604020202020204" pitchFamily="34" charset="0"/>
              </a:rPr>
              <a:t>Deliver your message to almost</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30 million UK households.</a:t>
            </a:r>
          </a:p>
        </p:txBody>
      </p:sp>
      <p:sp>
        <p:nvSpPr>
          <p:cNvPr id="22" name="TextBox 21">
            <a:extLst>
              <a:ext uri="{FF2B5EF4-FFF2-40B4-BE49-F238E27FC236}">
                <a16:creationId xmlns:a16="http://schemas.microsoft.com/office/drawing/2014/main" id="{F6708E14-0122-420E-B490-BA6CEE440D43}"/>
              </a:ext>
            </a:extLst>
          </p:cNvPr>
          <p:cNvSpPr txBox="1"/>
          <p:nvPr userDrawn="1"/>
        </p:nvSpPr>
        <p:spPr>
          <a:xfrm>
            <a:off x="9226356"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IS</a:t>
            </a:r>
          </a:p>
          <a:p>
            <a:pPr algn="ctr">
              <a:lnSpc>
                <a:spcPts val="1700"/>
              </a:lnSpc>
              <a:spcBef>
                <a:spcPts val="0"/>
              </a:spcBef>
            </a:pPr>
            <a:r>
              <a:rPr lang="en-US" dirty="0">
                <a:solidFill>
                  <a:srgbClr val="E20C18"/>
                </a:solidFill>
                <a:latin typeface="Impact" panose="020B0806030902050204" pitchFamily="34" charset="0"/>
              </a:rPr>
              <a:t>TRUSTED</a:t>
            </a:r>
          </a:p>
          <a:p>
            <a:pPr algn="ctr">
              <a:spcBef>
                <a:spcPts val="0"/>
              </a:spcBef>
            </a:pPr>
            <a:r>
              <a:rPr lang="en-GB" sz="750" b="1" dirty="0">
                <a:latin typeface="Arial" panose="020B0604020202020204" pitchFamily="34" charset="0"/>
                <a:cs typeface="Arial" panose="020B0604020202020204" pitchFamily="34" charset="0"/>
              </a:rPr>
              <a:t>At a time when trust is more</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important than ever, use mail.</a:t>
            </a:r>
          </a:p>
        </p:txBody>
      </p:sp>
      <p:pic>
        <p:nvPicPr>
          <p:cNvPr id="23" name="Picture 22">
            <a:extLst>
              <a:ext uri="{FF2B5EF4-FFF2-40B4-BE49-F238E27FC236}">
                <a16:creationId xmlns:a16="http://schemas.microsoft.com/office/drawing/2014/main" id="{FF8E1697-608F-49B2-BFA2-D3153443F2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538" y="2594688"/>
            <a:ext cx="1091222" cy="921690"/>
          </a:xfrm>
          <a:prstGeom prst="rect">
            <a:avLst/>
          </a:prstGeom>
        </p:spPr>
      </p:pic>
      <p:pic>
        <p:nvPicPr>
          <p:cNvPr id="24" name="Picture 23">
            <a:extLst>
              <a:ext uri="{FF2B5EF4-FFF2-40B4-BE49-F238E27FC236}">
                <a16:creationId xmlns:a16="http://schemas.microsoft.com/office/drawing/2014/main" id="{FC3677C3-C429-4AC7-BEE7-2D60C025E41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98952" y="2699929"/>
            <a:ext cx="1053608" cy="940902"/>
          </a:xfrm>
          <a:prstGeom prst="rect">
            <a:avLst/>
          </a:prstGeom>
        </p:spPr>
      </p:pic>
      <p:pic>
        <p:nvPicPr>
          <p:cNvPr id="25" name="Picture 24">
            <a:extLst>
              <a:ext uri="{FF2B5EF4-FFF2-40B4-BE49-F238E27FC236}">
                <a16:creationId xmlns:a16="http://schemas.microsoft.com/office/drawing/2014/main" id="{DDB44E7C-BD55-4F59-A64F-644516DF4E1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86072" y="2634370"/>
            <a:ext cx="623672" cy="901814"/>
          </a:xfrm>
          <a:prstGeom prst="rect">
            <a:avLst/>
          </a:prstGeom>
        </p:spPr>
      </p:pic>
      <p:pic>
        <p:nvPicPr>
          <p:cNvPr id="26" name="Picture 25">
            <a:extLst>
              <a:ext uri="{FF2B5EF4-FFF2-40B4-BE49-F238E27FC236}">
                <a16:creationId xmlns:a16="http://schemas.microsoft.com/office/drawing/2014/main" id="{4507E638-E678-43F4-AB06-29083B18C3A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26360" y="2224109"/>
            <a:ext cx="2344184" cy="1658656"/>
          </a:xfrm>
          <a:prstGeom prst="rect">
            <a:avLst/>
          </a:prstGeom>
        </p:spPr>
      </p:pic>
      <p:pic>
        <p:nvPicPr>
          <p:cNvPr id="27" name="Picture 26">
            <a:extLst>
              <a:ext uri="{FF2B5EF4-FFF2-40B4-BE49-F238E27FC236}">
                <a16:creationId xmlns:a16="http://schemas.microsoft.com/office/drawing/2014/main" id="{8B27315E-3D60-4D88-A473-F8AE75823AA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78111" y="2597426"/>
            <a:ext cx="649744" cy="928436"/>
          </a:xfrm>
          <a:prstGeom prst="rect">
            <a:avLst/>
          </a:prstGeom>
        </p:spPr>
      </p:pic>
      <p:sp>
        <p:nvSpPr>
          <p:cNvPr id="28" name="TextBox 27">
            <a:extLst>
              <a:ext uri="{FF2B5EF4-FFF2-40B4-BE49-F238E27FC236}">
                <a16:creationId xmlns:a16="http://schemas.microsoft.com/office/drawing/2014/main" id="{59F49B6D-C515-4E26-BF41-AA48C6F781D3}"/>
              </a:ext>
            </a:extLst>
          </p:cNvPr>
          <p:cNvSpPr txBox="1"/>
          <p:nvPr userDrawn="1"/>
        </p:nvSpPr>
        <p:spPr>
          <a:xfrm>
            <a:off x="518400" y="6517216"/>
            <a:ext cx="11095423" cy="107722"/>
          </a:xfrm>
          <a:prstGeom prst="rect">
            <a:avLst/>
          </a:prstGeom>
          <a:noFill/>
        </p:spPr>
        <p:txBody>
          <a:bodyPr wrap="square" lIns="0" tIns="0" rIns="0" bIns="0" rtlCol="0">
            <a:spAutoFit/>
          </a:bodyPr>
          <a:lstStyle/>
          <a:p>
            <a:r>
              <a:rPr lang="en-GB" sz="700" dirty="0">
                <a:latin typeface="Arial" panose="020B0604020202020204" pitchFamily="34" charset="0"/>
                <a:cs typeface="Arial" panose="020B0604020202020204" pitchFamily="34" charset="0"/>
              </a:rPr>
              <a:t>*Royal Mail MarketReach, Neuro-Insight, 2018. **Royal Mail MarketReach, The Value of Mail in Uncertain Times, Kantar TNS, 2017. † JICMAIL, Kantar TNS, 2017. ††IPA touchpoints, 2018. ^Royal Mail MarketReach, BrandScience, 2014. ^^Royal Mail MarketReach, 2018.</a:t>
            </a:r>
          </a:p>
        </p:txBody>
      </p:sp>
    </p:spTree>
    <p:extLst>
      <p:ext uri="{BB962C8B-B14F-4D97-AF65-F5344CB8AC3E}">
        <p14:creationId xmlns:p14="http://schemas.microsoft.com/office/powerpoint/2010/main" val="2057305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nifesto (lock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30" name="Text Placeholder 16">
            <a:extLst>
              <a:ext uri="{FF2B5EF4-FFF2-40B4-BE49-F238E27FC236}">
                <a16:creationId xmlns:a16="http://schemas.microsoft.com/office/drawing/2014/main" id="{852713DE-31C4-4815-98A2-84A20636CA69}"/>
              </a:ext>
            </a:extLst>
          </p:cNvPr>
          <p:cNvSpPr txBox="1">
            <a:spLocks/>
          </p:cNvSpPr>
          <p:nvPr userDrawn="1"/>
        </p:nvSpPr>
        <p:spPr>
          <a:xfrm>
            <a:off x="486000" y="1800000"/>
            <a:ext cx="6371927" cy="4380686"/>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We live in an always on, tweeting, posting, sharing world.</a:t>
            </a:r>
            <a:br>
              <a:rPr lang="en-US" sz="1800" b="0" cap="none" dirty="0">
                <a:latin typeface="Arial" panose="020B0604020202020204" pitchFamily="34" charset="0"/>
              </a:rPr>
            </a:br>
            <a:r>
              <a:rPr lang="en-US" sz="1800" b="0" cap="none" dirty="0">
                <a:latin typeface="Arial" panose="020B0604020202020204" pitchFamily="34" charset="0"/>
              </a:rPr>
              <a:t>Where our interactions are increasingly fleeting.</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There is a role for an addressable channel that people trust.</a:t>
            </a:r>
            <a:br>
              <a:rPr lang="en-US" sz="1800" b="0" cap="none" dirty="0">
                <a:latin typeface="Arial" panose="020B0604020202020204" pitchFamily="34" charset="0"/>
              </a:rPr>
            </a:br>
            <a:r>
              <a:rPr lang="en-US" sz="1800" b="0" cap="none" dirty="0">
                <a:latin typeface="Arial" panose="020B0604020202020204" pitchFamily="34" charset="0"/>
              </a:rPr>
              <a:t>That speaks to them one-to-one.</a:t>
            </a:r>
            <a:br>
              <a:rPr lang="en-US" sz="1800" b="0" cap="none" dirty="0">
                <a:latin typeface="Arial" panose="020B0604020202020204" pitchFamily="34" charset="0"/>
              </a:rPr>
            </a:br>
            <a:r>
              <a:rPr lang="en-US" sz="1800" b="0" cap="none" dirty="0">
                <a:latin typeface="Arial" panose="020B0604020202020204" pitchFamily="34" charset="0"/>
              </a:rPr>
              <a:t>That delivers messages they keep in their homes for longer.</a:t>
            </a:r>
            <a:br>
              <a:rPr lang="en-US" sz="1800" b="0" cap="none" dirty="0">
                <a:latin typeface="Arial" panose="020B0604020202020204" pitchFamily="34" charset="0"/>
              </a:rPr>
            </a:br>
            <a:r>
              <a:rPr lang="en-US" sz="1800" b="0" cap="none" dirty="0">
                <a:latin typeface="Arial" panose="020B0604020202020204" pitchFamily="34" charset="0"/>
              </a:rPr>
              <a:t>Return to repeatedly.</a:t>
            </a:r>
            <a:br>
              <a:rPr lang="en-US" sz="1800" b="0" cap="none" dirty="0">
                <a:latin typeface="Arial" panose="020B0604020202020204" pitchFamily="34" charset="0"/>
              </a:rPr>
            </a:br>
            <a:r>
              <a:rPr lang="en-US" sz="1800" b="0" cap="none" dirty="0">
                <a:latin typeface="Arial" panose="020B0604020202020204" pitchFamily="34" charset="0"/>
              </a:rPr>
              <a:t>And share with others.</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Choose the channel that reaches everyone in the UK.</a:t>
            </a:r>
            <a:br>
              <a:rPr lang="en-US" sz="1800" b="0" cap="none" dirty="0">
                <a:latin typeface="Arial" panose="020B0604020202020204" pitchFamily="34" charset="0"/>
              </a:rPr>
            </a:br>
            <a:r>
              <a:rPr lang="en-US" sz="1800" b="0" cap="none" dirty="0">
                <a:latin typeface="Arial" panose="020B0604020202020204" pitchFamily="34" charset="0"/>
              </a:rPr>
              <a:t>And increases ROI.</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Mail it. Make a lasting impression.</a:t>
            </a:r>
          </a:p>
        </p:txBody>
      </p:sp>
      <p:pic>
        <p:nvPicPr>
          <p:cNvPr id="31" name="Picture 30">
            <a:extLst>
              <a:ext uri="{FF2B5EF4-FFF2-40B4-BE49-F238E27FC236}">
                <a16:creationId xmlns:a16="http://schemas.microsoft.com/office/drawing/2014/main" id="{032CDED1-60CE-4DF4-B4EF-FFD007D090CE}"/>
              </a:ext>
            </a:extLst>
          </p:cNvPr>
          <p:cNvPicPr>
            <a:picLocks noChangeAspect="1"/>
          </p:cNvPicPr>
          <p:nvPr userDrawn="1"/>
        </p:nvPicPr>
        <p:blipFill rotWithShape="1">
          <a:blip r:embed="rId2"/>
          <a:srcRect l="-1" r="5812"/>
          <a:stretch/>
        </p:blipFill>
        <p:spPr>
          <a:xfrm>
            <a:off x="6923317" y="1915534"/>
            <a:ext cx="5116284" cy="4541387"/>
          </a:xfrm>
          <a:prstGeom prst="rect">
            <a:avLst/>
          </a:prstGeom>
        </p:spPr>
      </p:pic>
      <p:sp>
        <p:nvSpPr>
          <p:cNvPr id="32" name="Text Placeholder 16">
            <a:extLst>
              <a:ext uri="{FF2B5EF4-FFF2-40B4-BE49-F238E27FC236}">
                <a16:creationId xmlns:a16="http://schemas.microsoft.com/office/drawing/2014/main" id="{DF77BAD4-B8DE-42C0-B8D2-F387D509C339}"/>
              </a:ext>
            </a:extLst>
          </p:cNvPr>
          <p:cNvSpPr txBox="1">
            <a:spLocks/>
          </p:cNvSpPr>
          <p:nvPr userDrawn="1"/>
        </p:nvSpPr>
        <p:spPr>
          <a:xfrm>
            <a:off x="485999" y="414000"/>
            <a:ext cx="11186959" cy="1128514"/>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400"/>
              </a:lnSpc>
              <a:spcBef>
                <a:spcPts val="0"/>
              </a:spcBef>
            </a:pPr>
            <a:r>
              <a:rPr lang="en-US" sz="4800" b="0" spc="-100" dirty="0">
                <a:solidFill>
                  <a:schemeClr val="tx1"/>
                </a:solidFill>
                <a:latin typeface="Impact" panose="020B0806030902050204" pitchFamily="34" charset="0"/>
              </a:rPr>
              <a:t>MAIL IT.</a:t>
            </a:r>
          </a:p>
          <a:p>
            <a:pPr>
              <a:lnSpc>
                <a:spcPts val="4400"/>
              </a:lnSpc>
              <a:spcBef>
                <a:spcPts val="0"/>
              </a:spcBef>
            </a:pPr>
            <a:r>
              <a:rPr lang="en-US" sz="4800" b="0" spc="-100" dirty="0">
                <a:solidFill>
                  <a:schemeClr val="tx1"/>
                </a:solidFill>
                <a:latin typeface="Impact" panose="020B0806030902050204" pitchFamily="34" charset="0"/>
              </a:rPr>
              <a:t>MAKE A LASTING IMPRESSION.</a:t>
            </a:r>
          </a:p>
        </p:txBody>
      </p:sp>
    </p:spTree>
    <p:extLst>
      <p:ext uri="{BB962C8B-B14F-4D97-AF65-F5344CB8AC3E}">
        <p14:creationId xmlns:p14="http://schemas.microsoft.com/office/powerpoint/2010/main" val="2608303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Contact Detail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A6E496-61C4-428B-825E-DE252A361B90}"/>
              </a:ext>
            </a:extLst>
          </p:cNvPr>
          <p:cNvSpPr>
            <a:spLocks noGrp="1"/>
          </p:cNvSpPr>
          <p:nvPr>
            <p:ph type="body" sz="quarter" idx="15" hasCustomPrompt="1"/>
          </p:nvPr>
        </p:nvSpPr>
        <p:spPr>
          <a:xfrm>
            <a:off x="486000" y="414000"/>
            <a:ext cx="11140874" cy="1143109"/>
          </a:xfrm>
          <a:prstGeom prst="rect">
            <a:avLst/>
          </a:prstGeom>
        </p:spPr>
        <p:txBody>
          <a:bodyPr lIns="0" tIns="0" rIns="0" bIns="0"/>
          <a:lstStyle>
            <a:lvl1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1pPr>
            <a:lvl2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2pPr>
            <a:lvl3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3pPr>
            <a:lvl4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4pPr>
            <a:lvl5pPr marL="0" indent="0" algn="l" defTabSz="914400" rtl="0" eaLnBrk="1" latinLnBrk="0" hangingPunct="1">
              <a:lnSpc>
                <a:spcPts val="4400"/>
              </a:lnSpc>
              <a:spcBef>
                <a:spcPts val="0"/>
              </a:spcBef>
              <a:buFont typeface="Arial" panose="020B0604020202020204" pitchFamily="34" charset="0"/>
              <a:buNone/>
              <a:defRPr lang="en-GB" sz="4800" b="0" kern="1200" cap="all" spc="-100" baseline="0" dirty="0">
                <a:solidFill>
                  <a:schemeClr val="tx1"/>
                </a:solidFill>
                <a:latin typeface="Impact" panose="020B0806030902050204" pitchFamily="34" charset="0"/>
                <a:ea typeface="+mn-ea"/>
                <a:cs typeface="Arial" panose="020B0604020202020204" pitchFamily="34" charset="0"/>
              </a:defRPr>
            </a:lvl5pPr>
          </a:lstStyle>
          <a:p>
            <a:pPr lvl="0"/>
            <a:r>
              <a:rPr lang="en-US" dirty="0"/>
              <a:t>THANK YOU</a:t>
            </a:r>
            <a:endParaRPr lang="en-GB" dirty="0"/>
          </a:p>
        </p:txBody>
      </p:sp>
      <p:pic>
        <p:nvPicPr>
          <p:cNvPr id="7" name="Picture 6">
            <a:extLst>
              <a:ext uri="{FF2B5EF4-FFF2-40B4-BE49-F238E27FC236}">
                <a16:creationId xmlns:a16="http://schemas.microsoft.com/office/drawing/2014/main" id="{FB1C5A06-029F-4E39-8AE3-98FDF6E67E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34" y="5573065"/>
            <a:ext cx="2811264" cy="927026"/>
          </a:xfrm>
          <a:prstGeom prst="rect">
            <a:avLst/>
          </a:prstGeom>
        </p:spPr>
      </p:pic>
      <p:grpSp>
        <p:nvGrpSpPr>
          <p:cNvPr id="12" name="Group 11">
            <a:extLst>
              <a:ext uri="{FF2B5EF4-FFF2-40B4-BE49-F238E27FC236}">
                <a16:creationId xmlns:a16="http://schemas.microsoft.com/office/drawing/2014/main" id="{3AB2AECB-A204-4B3A-9699-1CA974BC2A95}"/>
              </a:ext>
            </a:extLst>
          </p:cNvPr>
          <p:cNvGrpSpPr/>
          <p:nvPr userDrawn="1"/>
        </p:nvGrpSpPr>
        <p:grpSpPr>
          <a:xfrm>
            <a:off x="5453443" y="4171098"/>
            <a:ext cx="6173432" cy="2331710"/>
            <a:chOff x="5453443" y="4171098"/>
            <a:chExt cx="6173432" cy="2331710"/>
          </a:xfrm>
        </p:grpSpPr>
        <p:pic>
          <p:nvPicPr>
            <p:cNvPr id="13" name="Picture 12">
              <a:extLst>
                <a:ext uri="{FF2B5EF4-FFF2-40B4-BE49-F238E27FC236}">
                  <a16:creationId xmlns:a16="http://schemas.microsoft.com/office/drawing/2014/main" id="{9DBF0C14-E6F4-49E4-9192-7B5124AF62B6}"/>
                </a:ext>
              </a:extLst>
            </p:cNvPr>
            <p:cNvPicPr>
              <a:picLocks noChangeAspect="1"/>
            </p:cNvPicPr>
            <p:nvPr/>
          </p:nvPicPr>
          <p:blipFill>
            <a:blip r:embed="rId3"/>
            <a:stretch>
              <a:fillRect/>
            </a:stretch>
          </p:blipFill>
          <p:spPr>
            <a:xfrm>
              <a:off x="5453443" y="4864884"/>
              <a:ext cx="6173432" cy="1637924"/>
            </a:xfrm>
            <a:prstGeom prst="rect">
              <a:avLst/>
            </a:prstGeom>
          </p:spPr>
        </p:pic>
        <p:sp>
          <p:nvSpPr>
            <p:cNvPr id="14" name="TextBox 13">
              <a:extLst>
                <a:ext uri="{FF2B5EF4-FFF2-40B4-BE49-F238E27FC236}">
                  <a16:creationId xmlns:a16="http://schemas.microsoft.com/office/drawing/2014/main" id="{CD037A0D-80BC-4917-9FC2-B687395EA2A4}"/>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15" name="TextBox 14">
              <a:extLst>
                <a:ext uri="{FF2B5EF4-FFF2-40B4-BE49-F238E27FC236}">
                  <a16:creationId xmlns:a16="http://schemas.microsoft.com/office/drawing/2014/main" id="{8B627281-0BF2-41F2-8338-7B2BFF49E0FD}"/>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16" name="TextBox 15">
              <a:extLst>
                <a:ext uri="{FF2B5EF4-FFF2-40B4-BE49-F238E27FC236}">
                  <a16:creationId xmlns:a16="http://schemas.microsoft.com/office/drawing/2014/main" id="{F030FD7F-DE3C-40C1-BC82-7F6ECC209617}"/>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17" name="TextBox 16">
              <a:extLst>
                <a:ext uri="{FF2B5EF4-FFF2-40B4-BE49-F238E27FC236}">
                  <a16:creationId xmlns:a16="http://schemas.microsoft.com/office/drawing/2014/main" id="{CD7229BF-D3C7-4F05-8408-C4E65D98558B}"/>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18" name="TextBox 17">
              <a:extLst>
                <a:ext uri="{FF2B5EF4-FFF2-40B4-BE49-F238E27FC236}">
                  <a16:creationId xmlns:a16="http://schemas.microsoft.com/office/drawing/2014/main" id="{67F48959-6843-444A-9A53-396A53060FFA}"/>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19" name="Picture 18">
              <a:extLst>
                <a:ext uri="{FF2B5EF4-FFF2-40B4-BE49-F238E27FC236}">
                  <a16:creationId xmlns:a16="http://schemas.microsoft.com/office/drawing/2014/main" id="{02616AFD-F39B-4D30-A405-4A5A821EC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20" name="Picture 19">
              <a:extLst>
                <a:ext uri="{FF2B5EF4-FFF2-40B4-BE49-F238E27FC236}">
                  <a16:creationId xmlns:a16="http://schemas.microsoft.com/office/drawing/2014/main" id="{2A862A30-8830-463F-8BB0-2FDDC71710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21" name="Picture 20">
              <a:extLst>
                <a:ext uri="{FF2B5EF4-FFF2-40B4-BE49-F238E27FC236}">
                  <a16:creationId xmlns:a16="http://schemas.microsoft.com/office/drawing/2014/main" id="{1E9BB0D4-CA3D-4109-8B39-AD5F916147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22" name="Picture 21">
              <a:extLst>
                <a:ext uri="{FF2B5EF4-FFF2-40B4-BE49-F238E27FC236}">
                  <a16:creationId xmlns:a16="http://schemas.microsoft.com/office/drawing/2014/main" id="{F9CA0C8A-AA95-40C4-8A93-413DE82C60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23" name="Picture 22">
              <a:extLst>
                <a:ext uri="{FF2B5EF4-FFF2-40B4-BE49-F238E27FC236}">
                  <a16:creationId xmlns:a16="http://schemas.microsoft.com/office/drawing/2014/main" id="{6B0027A3-538F-453D-860C-19E1AB9E39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
        <p:nvSpPr>
          <p:cNvPr id="4" name="Text Placeholder 3">
            <a:extLst>
              <a:ext uri="{FF2B5EF4-FFF2-40B4-BE49-F238E27FC236}">
                <a16:creationId xmlns:a16="http://schemas.microsoft.com/office/drawing/2014/main" id="{3420AE76-15AC-483B-A11C-F377849AE607}"/>
              </a:ext>
            </a:extLst>
          </p:cNvPr>
          <p:cNvSpPr>
            <a:spLocks noGrp="1"/>
          </p:cNvSpPr>
          <p:nvPr>
            <p:ph type="body" sz="quarter" idx="11" hasCustomPrompt="1"/>
          </p:nvPr>
        </p:nvSpPr>
        <p:spPr>
          <a:xfrm>
            <a:off x="1130956" y="2200708"/>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Phone number here</a:t>
            </a:r>
            <a:endParaRPr lang="en-GB" dirty="0"/>
          </a:p>
        </p:txBody>
      </p:sp>
      <p:sp>
        <p:nvSpPr>
          <p:cNvPr id="33" name="Text Placeholder 3">
            <a:extLst>
              <a:ext uri="{FF2B5EF4-FFF2-40B4-BE49-F238E27FC236}">
                <a16:creationId xmlns:a16="http://schemas.microsoft.com/office/drawing/2014/main" id="{B2842BB2-84F6-4E30-A8D3-B4F70433B073}"/>
              </a:ext>
            </a:extLst>
          </p:cNvPr>
          <p:cNvSpPr>
            <a:spLocks noGrp="1"/>
          </p:cNvSpPr>
          <p:nvPr>
            <p:ph type="body" sz="quarter" idx="12" hasCustomPrompt="1"/>
          </p:nvPr>
        </p:nvSpPr>
        <p:spPr>
          <a:xfrm>
            <a:off x="1130956" y="2812065"/>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Email address here</a:t>
            </a:r>
            <a:endParaRPr lang="en-GB" dirty="0"/>
          </a:p>
        </p:txBody>
      </p:sp>
      <p:sp>
        <p:nvSpPr>
          <p:cNvPr id="34" name="Text Placeholder 3">
            <a:extLst>
              <a:ext uri="{FF2B5EF4-FFF2-40B4-BE49-F238E27FC236}">
                <a16:creationId xmlns:a16="http://schemas.microsoft.com/office/drawing/2014/main" id="{281C4479-63F2-4778-84A8-B2AA903F6B10}"/>
              </a:ext>
            </a:extLst>
          </p:cNvPr>
          <p:cNvSpPr>
            <a:spLocks noGrp="1"/>
          </p:cNvSpPr>
          <p:nvPr>
            <p:ph type="body" sz="quarter" idx="13" hasCustomPrompt="1"/>
          </p:nvPr>
        </p:nvSpPr>
        <p:spPr>
          <a:xfrm>
            <a:off x="1130955" y="3423600"/>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LinkedIn address here</a:t>
            </a:r>
            <a:endParaRPr lang="en-GB" dirty="0"/>
          </a:p>
        </p:txBody>
      </p:sp>
      <p:sp>
        <p:nvSpPr>
          <p:cNvPr id="35" name="Text Placeholder 3">
            <a:extLst>
              <a:ext uri="{FF2B5EF4-FFF2-40B4-BE49-F238E27FC236}">
                <a16:creationId xmlns:a16="http://schemas.microsoft.com/office/drawing/2014/main" id="{E3A73BD1-E6C9-4618-86C3-B4F63BADEC57}"/>
              </a:ext>
            </a:extLst>
          </p:cNvPr>
          <p:cNvSpPr>
            <a:spLocks noGrp="1"/>
          </p:cNvSpPr>
          <p:nvPr>
            <p:ph type="body" sz="quarter" idx="14" hasCustomPrompt="1"/>
          </p:nvPr>
        </p:nvSpPr>
        <p:spPr>
          <a:xfrm>
            <a:off x="1130955" y="4035600"/>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Twitter ID here</a:t>
            </a:r>
            <a:endParaRPr lang="en-GB" dirty="0"/>
          </a:p>
        </p:txBody>
      </p:sp>
      <p:pic>
        <p:nvPicPr>
          <p:cNvPr id="5" name="Picture 4">
            <a:extLst>
              <a:ext uri="{FF2B5EF4-FFF2-40B4-BE49-F238E27FC236}">
                <a16:creationId xmlns:a16="http://schemas.microsoft.com/office/drawing/2014/main" id="{6CCA9113-68A6-4E98-AAD4-252EA1D1FB68}"/>
              </a:ext>
            </a:extLst>
          </p:cNvPr>
          <p:cNvPicPr>
            <a:picLocks noChangeAspect="1"/>
          </p:cNvPicPr>
          <p:nvPr userDrawn="1"/>
        </p:nvPicPr>
        <p:blipFill>
          <a:blip r:embed="rId9"/>
          <a:stretch>
            <a:fillRect/>
          </a:stretch>
        </p:blipFill>
        <p:spPr>
          <a:xfrm>
            <a:off x="486000" y="2117435"/>
            <a:ext cx="414564" cy="414564"/>
          </a:xfrm>
          <a:prstGeom prst="rect">
            <a:avLst/>
          </a:prstGeom>
        </p:spPr>
      </p:pic>
      <p:pic>
        <p:nvPicPr>
          <p:cNvPr id="6" name="Picture 5">
            <a:extLst>
              <a:ext uri="{FF2B5EF4-FFF2-40B4-BE49-F238E27FC236}">
                <a16:creationId xmlns:a16="http://schemas.microsoft.com/office/drawing/2014/main" id="{BCBF404C-44D4-474E-A2E7-63B115E19EC6}"/>
              </a:ext>
            </a:extLst>
          </p:cNvPr>
          <p:cNvPicPr>
            <a:picLocks noChangeAspect="1"/>
          </p:cNvPicPr>
          <p:nvPr userDrawn="1"/>
        </p:nvPicPr>
        <p:blipFill>
          <a:blip r:embed="rId10"/>
          <a:stretch>
            <a:fillRect/>
          </a:stretch>
        </p:blipFill>
        <p:spPr>
          <a:xfrm>
            <a:off x="486000" y="2771467"/>
            <a:ext cx="438950" cy="329213"/>
          </a:xfrm>
          <a:prstGeom prst="rect">
            <a:avLst/>
          </a:prstGeom>
        </p:spPr>
      </p:pic>
      <p:pic>
        <p:nvPicPr>
          <p:cNvPr id="8" name="Picture 7">
            <a:extLst>
              <a:ext uri="{FF2B5EF4-FFF2-40B4-BE49-F238E27FC236}">
                <a16:creationId xmlns:a16="http://schemas.microsoft.com/office/drawing/2014/main" id="{75367CB4-AA6B-4858-9065-77CC715A405A}"/>
              </a:ext>
            </a:extLst>
          </p:cNvPr>
          <p:cNvPicPr>
            <a:picLocks noChangeAspect="1"/>
          </p:cNvPicPr>
          <p:nvPr userDrawn="1"/>
        </p:nvPicPr>
        <p:blipFill>
          <a:blip r:embed="rId11"/>
          <a:stretch>
            <a:fillRect/>
          </a:stretch>
        </p:blipFill>
        <p:spPr>
          <a:xfrm>
            <a:off x="492096" y="3325675"/>
            <a:ext cx="432854" cy="432854"/>
          </a:xfrm>
          <a:prstGeom prst="rect">
            <a:avLst/>
          </a:prstGeom>
        </p:spPr>
      </p:pic>
      <p:pic>
        <p:nvPicPr>
          <p:cNvPr id="9" name="Picture 8">
            <a:extLst>
              <a:ext uri="{FF2B5EF4-FFF2-40B4-BE49-F238E27FC236}">
                <a16:creationId xmlns:a16="http://schemas.microsoft.com/office/drawing/2014/main" id="{FB9F10C2-B976-4C70-91AD-06021657628F}"/>
              </a:ext>
            </a:extLst>
          </p:cNvPr>
          <p:cNvPicPr>
            <a:picLocks noChangeAspect="1"/>
          </p:cNvPicPr>
          <p:nvPr userDrawn="1"/>
        </p:nvPicPr>
        <p:blipFill>
          <a:blip r:embed="rId12"/>
          <a:stretch>
            <a:fillRect/>
          </a:stretch>
        </p:blipFill>
        <p:spPr>
          <a:xfrm>
            <a:off x="476855" y="3941284"/>
            <a:ext cx="432854" cy="432854"/>
          </a:xfrm>
          <a:prstGeom prst="rect">
            <a:avLst/>
          </a:prstGeom>
        </p:spPr>
      </p:pic>
    </p:spTree>
    <p:extLst>
      <p:ext uri="{BB962C8B-B14F-4D97-AF65-F5344CB8AC3E}">
        <p14:creationId xmlns:p14="http://schemas.microsoft.com/office/powerpoint/2010/main" val="2910307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 you (Blan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A6E496-61C4-428B-825E-DE252A361B90}"/>
              </a:ext>
            </a:extLst>
          </p:cNvPr>
          <p:cNvSpPr>
            <a:spLocks noGrp="1"/>
          </p:cNvSpPr>
          <p:nvPr>
            <p:ph type="body" sz="quarter" idx="15" hasCustomPrompt="1"/>
          </p:nvPr>
        </p:nvSpPr>
        <p:spPr>
          <a:xfrm>
            <a:off x="486000" y="414000"/>
            <a:ext cx="11140874" cy="1143109"/>
          </a:xfrm>
          <a:prstGeom prst="rect">
            <a:avLst/>
          </a:prstGeom>
        </p:spPr>
        <p:txBody>
          <a:bodyPr lIns="0" tIns="0" rIns="0" bIns="0"/>
          <a:lstStyle>
            <a:lvl1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1pPr>
            <a:lvl2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2pPr>
            <a:lvl3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3pPr>
            <a:lvl4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4pPr>
            <a:lvl5pPr marL="0" indent="0" algn="l" defTabSz="914400" rtl="0" eaLnBrk="1" latinLnBrk="0" hangingPunct="1">
              <a:lnSpc>
                <a:spcPts val="4400"/>
              </a:lnSpc>
              <a:spcBef>
                <a:spcPts val="0"/>
              </a:spcBef>
              <a:buFont typeface="Arial" panose="020B0604020202020204" pitchFamily="34" charset="0"/>
              <a:buNone/>
              <a:defRPr lang="en-GB" sz="4800" b="0" kern="1200" cap="all" spc="-100" baseline="0" dirty="0">
                <a:solidFill>
                  <a:schemeClr val="tx1"/>
                </a:solidFill>
                <a:latin typeface="Impact" panose="020B0806030902050204" pitchFamily="34" charset="0"/>
                <a:ea typeface="+mn-ea"/>
                <a:cs typeface="Arial" panose="020B0604020202020204" pitchFamily="34" charset="0"/>
              </a:defRPr>
            </a:lvl5pPr>
          </a:lstStyle>
          <a:p>
            <a:pPr lvl="0"/>
            <a:r>
              <a:rPr lang="en-US" dirty="0"/>
              <a:t>THANK YOU</a:t>
            </a:r>
            <a:endParaRPr lang="en-GB" dirty="0"/>
          </a:p>
        </p:txBody>
      </p:sp>
      <p:pic>
        <p:nvPicPr>
          <p:cNvPr id="7" name="Picture 6">
            <a:extLst>
              <a:ext uri="{FF2B5EF4-FFF2-40B4-BE49-F238E27FC236}">
                <a16:creationId xmlns:a16="http://schemas.microsoft.com/office/drawing/2014/main" id="{FB1C5A06-029F-4E39-8AE3-98FDF6E67E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34" y="5573065"/>
            <a:ext cx="2811264" cy="927026"/>
          </a:xfrm>
          <a:prstGeom prst="rect">
            <a:avLst/>
          </a:prstGeom>
        </p:spPr>
      </p:pic>
      <p:grpSp>
        <p:nvGrpSpPr>
          <p:cNvPr id="12" name="Group 11">
            <a:extLst>
              <a:ext uri="{FF2B5EF4-FFF2-40B4-BE49-F238E27FC236}">
                <a16:creationId xmlns:a16="http://schemas.microsoft.com/office/drawing/2014/main" id="{3AB2AECB-A204-4B3A-9699-1CA974BC2A95}"/>
              </a:ext>
            </a:extLst>
          </p:cNvPr>
          <p:cNvGrpSpPr/>
          <p:nvPr userDrawn="1"/>
        </p:nvGrpSpPr>
        <p:grpSpPr>
          <a:xfrm>
            <a:off x="5453443" y="4171098"/>
            <a:ext cx="6173432" cy="2331710"/>
            <a:chOff x="5453443" y="4171098"/>
            <a:chExt cx="6173432" cy="2331710"/>
          </a:xfrm>
        </p:grpSpPr>
        <p:pic>
          <p:nvPicPr>
            <p:cNvPr id="13" name="Picture 12">
              <a:extLst>
                <a:ext uri="{FF2B5EF4-FFF2-40B4-BE49-F238E27FC236}">
                  <a16:creationId xmlns:a16="http://schemas.microsoft.com/office/drawing/2014/main" id="{9DBF0C14-E6F4-49E4-9192-7B5124AF62B6}"/>
                </a:ext>
              </a:extLst>
            </p:cNvPr>
            <p:cNvPicPr>
              <a:picLocks noChangeAspect="1"/>
            </p:cNvPicPr>
            <p:nvPr/>
          </p:nvPicPr>
          <p:blipFill>
            <a:blip r:embed="rId3"/>
            <a:stretch>
              <a:fillRect/>
            </a:stretch>
          </p:blipFill>
          <p:spPr>
            <a:xfrm>
              <a:off x="5453443" y="4864884"/>
              <a:ext cx="6173432" cy="1637924"/>
            </a:xfrm>
            <a:prstGeom prst="rect">
              <a:avLst/>
            </a:prstGeom>
          </p:spPr>
        </p:pic>
        <p:sp>
          <p:nvSpPr>
            <p:cNvPr id="14" name="TextBox 13">
              <a:extLst>
                <a:ext uri="{FF2B5EF4-FFF2-40B4-BE49-F238E27FC236}">
                  <a16:creationId xmlns:a16="http://schemas.microsoft.com/office/drawing/2014/main" id="{CD037A0D-80BC-4917-9FC2-B687395EA2A4}"/>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15" name="TextBox 14">
              <a:extLst>
                <a:ext uri="{FF2B5EF4-FFF2-40B4-BE49-F238E27FC236}">
                  <a16:creationId xmlns:a16="http://schemas.microsoft.com/office/drawing/2014/main" id="{8B627281-0BF2-41F2-8338-7B2BFF49E0FD}"/>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16" name="TextBox 15">
              <a:extLst>
                <a:ext uri="{FF2B5EF4-FFF2-40B4-BE49-F238E27FC236}">
                  <a16:creationId xmlns:a16="http://schemas.microsoft.com/office/drawing/2014/main" id="{F030FD7F-DE3C-40C1-BC82-7F6ECC209617}"/>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17" name="TextBox 16">
              <a:extLst>
                <a:ext uri="{FF2B5EF4-FFF2-40B4-BE49-F238E27FC236}">
                  <a16:creationId xmlns:a16="http://schemas.microsoft.com/office/drawing/2014/main" id="{CD7229BF-D3C7-4F05-8408-C4E65D98558B}"/>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18" name="TextBox 17">
              <a:extLst>
                <a:ext uri="{FF2B5EF4-FFF2-40B4-BE49-F238E27FC236}">
                  <a16:creationId xmlns:a16="http://schemas.microsoft.com/office/drawing/2014/main" id="{67F48959-6843-444A-9A53-396A53060FFA}"/>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19" name="Picture 18">
              <a:extLst>
                <a:ext uri="{FF2B5EF4-FFF2-40B4-BE49-F238E27FC236}">
                  <a16:creationId xmlns:a16="http://schemas.microsoft.com/office/drawing/2014/main" id="{02616AFD-F39B-4D30-A405-4A5A821EC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20" name="Picture 19">
              <a:extLst>
                <a:ext uri="{FF2B5EF4-FFF2-40B4-BE49-F238E27FC236}">
                  <a16:creationId xmlns:a16="http://schemas.microsoft.com/office/drawing/2014/main" id="{2A862A30-8830-463F-8BB0-2FDDC71710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21" name="Picture 20">
              <a:extLst>
                <a:ext uri="{FF2B5EF4-FFF2-40B4-BE49-F238E27FC236}">
                  <a16:creationId xmlns:a16="http://schemas.microsoft.com/office/drawing/2014/main" id="{1E9BB0D4-CA3D-4109-8B39-AD5F916147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22" name="Picture 21">
              <a:extLst>
                <a:ext uri="{FF2B5EF4-FFF2-40B4-BE49-F238E27FC236}">
                  <a16:creationId xmlns:a16="http://schemas.microsoft.com/office/drawing/2014/main" id="{F9CA0C8A-AA95-40C4-8A93-413DE82C60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23" name="Picture 22">
              <a:extLst>
                <a:ext uri="{FF2B5EF4-FFF2-40B4-BE49-F238E27FC236}">
                  <a16:creationId xmlns:a16="http://schemas.microsoft.com/office/drawing/2014/main" id="{6B0027A3-538F-453D-860C-19E1AB9E39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Tree>
    <p:extLst>
      <p:ext uri="{BB962C8B-B14F-4D97-AF65-F5344CB8AC3E}">
        <p14:creationId xmlns:p14="http://schemas.microsoft.com/office/powerpoint/2010/main" val="12251693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5682EF-8F6B-4A14-9C53-97B288F91E5B}" type="datetime1">
              <a:rPr lang="en-GB" smtClean="0"/>
              <a:t>20/04/2020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8610599" y="6356350"/>
            <a:ext cx="3204029" cy="365125"/>
          </a:xfrm>
        </p:spPr>
        <p:txBody>
          <a:bodyPr/>
          <a:lstStyle/>
          <a:p>
            <a:fld id="{887360FE-02F5-4392-9C12-7D03F05745BB}" type="slidenum">
              <a:rPr lang="en-GB" smtClean="0"/>
              <a:t>‹#›</a:t>
            </a:fld>
            <a:endParaRPr lang="en-GB" dirty="0"/>
          </a:p>
        </p:txBody>
      </p:sp>
    </p:spTree>
    <p:extLst>
      <p:ext uri="{BB962C8B-B14F-4D97-AF65-F5344CB8AC3E}">
        <p14:creationId xmlns:p14="http://schemas.microsoft.com/office/powerpoint/2010/main" val="5705567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One line title with text">
    <p:spTree>
      <p:nvGrpSpPr>
        <p:cNvPr id="1" name=""/>
        <p:cNvGrpSpPr/>
        <p:nvPr/>
      </p:nvGrpSpPr>
      <p:grpSpPr>
        <a:xfrm>
          <a:off x="0" y="0"/>
          <a:ext cx="0" cy="0"/>
          <a:chOff x="0" y="0"/>
          <a:chExt cx="0" cy="0"/>
        </a:xfrm>
      </p:grpSpPr>
      <p:sp>
        <p:nvSpPr>
          <p:cNvPr id="14" name="Text Placeholder 16"/>
          <p:cNvSpPr>
            <a:spLocks noGrp="1"/>
          </p:cNvSpPr>
          <p:nvPr>
            <p:ph type="body" sz="quarter" idx="14"/>
          </p:nvPr>
        </p:nvSpPr>
        <p:spPr>
          <a:xfrm>
            <a:off x="-43285" y="201259"/>
            <a:ext cx="8358297" cy="480131"/>
          </a:xfrm>
          <a:prstGeom prst="rect">
            <a:avLst/>
          </a:prstGeom>
          <a:solidFill>
            <a:srgbClr val="009CDA"/>
          </a:solidFill>
        </p:spPr>
        <p:txBody>
          <a:bodyPr wrap="none" lIns="648000">
            <a:spAutoFit/>
          </a:bodyPr>
          <a:lstStyle>
            <a:lvl1pPr marL="0" indent="0">
              <a:buNone/>
              <a:defRPr sz="2800" b="1" cap="all" baseline="0">
                <a:solidFill>
                  <a:schemeClr val="bg1"/>
                </a:solidFill>
                <a:latin typeface="Arial Black" panose="020B0A04020102020204" pitchFamily="34" charset="0"/>
                <a:cs typeface="Arial" panose="020B0604020202020204" pitchFamily="34" charset="0"/>
              </a:defRPr>
            </a:lvl1pPr>
          </a:lstStyle>
          <a:p>
            <a:pPr lvl="0"/>
            <a:r>
              <a:rPr lang="en-US"/>
              <a:t>Click to edit Master text styles</a:t>
            </a:r>
          </a:p>
        </p:txBody>
      </p:sp>
      <p:sp>
        <p:nvSpPr>
          <p:cNvPr id="36" name="Text Placeholder 7"/>
          <p:cNvSpPr>
            <a:spLocks noGrp="1"/>
          </p:cNvSpPr>
          <p:nvPr>
            <p:ph type="body" sz="quarter" idx="12"/>
          </p:nvPr>
        </p:nvSpPr>
        <p:spPr>
          <a:xfrm>
            <a:off x="651548" y="1509889"/>
            <a:ext cx="10185260" cy="5084587"/>
          </a:xfrm>
          <a:prstGeom prst="rect">
            <a:avLst/>
          </a:prstGeom>
        </p:spPr>
        <p:txBody>
          <a:bodyPr vert="horz"/>
          <a:lstStyle>
            <a:lvl1pPr marL="171450" indent="-171450">
              <a:lnSpc>
                <a:spcPct val="100000"/>
              </a:lnSpc>
              <a:spcBef>
                <a:spcPts val="0"/>
              </a:spcBef>
              <a:spcAft>
                <a:spcPts val="1600"/>
              </a:spcAft>
              <a:buClr>
                <a:srgbClr val="E32119"/>
              </a:buClr>
              <a:buFont typeface="Wingdings" panose="05000000000000000000" pitchFamily="2" charset="2"/>
              <a:buChar char="§"/>
              <a:defRPr sz="1600" b="0" baseline="0">
                <a:solidFill>
                  <a:schemeClr val="tx1"/>
                </a:solidFill>
                <a:latin typeface="Arial"/>
              </a:defRPr>
            </a:lvl1pPr>
            <a:lvl2pPr marL="457200" indent="0">
              <a:lnSpc>
                <a:spcPct val="100000"/>
              </a:lnSpc>
              <a:spcBef>
                <a:spcPts val="0"/>
              </a:spcBef>
              <a:spcAft>
                <a:spcPts val="1600"/>
              </a:spcAft>
              <a:buClr>
                <a:srgbClr val="E32119"/>
              </a:buClr>
              <a:buFont typeface="Wingdings" panose="05000000000000000000" pitchFamily="2" charset="2"/>
              <a:buNone/>
              <a:defRPr sz="1600" b="0">
                <a:latin typeface="Arial"/>
              </a:defRPr>
            </a:lvl2pPr>
            <a:lvl3pPr marL="914400" indent="0">
              <a:lnSpc>
                <a:spcPct val="100000"/>
              </a:lnSpc>
              <a:spcBef>
                <a:spcPts val="0"/>
              </a:spcBef>
              <a:spcAft>
                <a:spcPts val="1600"/>
              </a:spcAft>
              <a:buClr>
                <a:srgbClr val="E32119"/>
              </a:buClr>
              <a:buFont typeface="Wingdings" panose="05000000000000000000" pitchFamily="2" charset="2"/>
              <a:buNone/>
              <a:defRPr sz="1600" b="0">
                <a:solidFill>
                  <a:schemeClr val="tx1"/>
                </a:solidFill>
                <a:latin typeface="Arial"/>
              </a:defRPr>
            </a:lvl3pPr>
            <a:lvl4pPr>
              <a:defRPr sz="1600"/>
            </a:lvl4pPr>
            <a:lvl5pPr>
              <a:defRPr sz="1600"/>
            </a:lvl5pPr>
          </a:lstStyle>
          <a:p>
            <a:pPr lvl="0"/>
            <a:r>
              <a:rPr lang="en-US" dirty="0"/>
              <a:t>Click to edit Master text styles</a:t>
            </a:r>
          </a:p>
          <a:p>
            <a:pPr lvl="1"/>
            <a:r>
              <a:rPr lang="en-US" dirty="0"/>
              <a:t>- Second level</a:t>
            </a:r>
          </a:p>
          <a:p>
            <a:pPr lvl="2"/>
            <a:r>
              <a:rPr lang="en-US" dirty="0"/>
              <a:t>- Third level</a:t>
            </a:r>
          </a:p>
        </p:txBody>
      </p:sp>
      <p:grpSp>
        <p:nvGrpSpPr>
          <p:cNvPr id="15" name="Group 1"/>
          <p:cNvGrpSpPr>
            <a:grpSpLocks/>
          </p:cNvGrpSpPr>
          <p:nvPr userDrawn="1"/>
        </p:nvGrpSpPr>
        <p:grpSpPr bwMode="auto">
          <a:xfrm>
            <a:off x="10048639" y="6616700"/>
            <a:ext cx="2077920" cy="241300"/>
            <a:chOff x="8164619" y="6615952"/>
            <a:chExt cx="1688034" cy="242048"/>
          </a:xfrm>
        </p:grpSpPr>
        <p:grpSp>
          <p:nvGrpSpPr>
            <p:cNvPr id="16" name="Group 2"/>
            <p:cNvGrpSpPr>
              <a:grpSpLocks/>
            </p:cNvGrpSpPr>
            <p:nvPr/>
          </p:nvGrpSpPr>
          <p:grpSpPr bwMode="auto">
            <a:xfrm>
              <a:off x="8164619" y="6615952"/>
              <a:ext cx="1688034" cy="242048"/>
              <a:chOff x="8164619" y="6615952"/>
              <a:chExt cx="1688034" cy="242048"/>
            </a:xfrm>
          </p:grpSpPr>
          <p:sp>
            <p:nvSpPr>
              <p:cNvPr id="18" name="Rectangle 17"/>
              <p:cNvSpPr/>
              <p:nvPr/>
            </p:nvSpPr>
            <p:spPr>
              <a:xfrm>
                <a:off x="8164619" y="6615952"/>
                <a:ext cx="241261" cy="242048"/>
              </a:xfrm>
              <a:prstGeom prst="rect">
                <a:avLst/>
              </a:prstGeom>
              <a:solidFill>
                <a:srgbClr val="DA20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sp>
            <p:nvSpPr>
              <p:cNvPr id="19" name="Rectangle 18"/>
              <p:cNvSpPr/>
              <p:nvPr/>
            </p:nvSpPr>
            <p:spPr>
              <a:xfrm>
                <a:off x="8405880" y="6615952"/>
                <a:ext cx="242847"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sp>
            <p:nvSpPr>
              <p:cNvPr id="20" name="Rectangle 19"/>
              <p:cNvSpPr/>
              <p:nvPr/>
            </p:nvSpPr>
            <p:spPr>
              <a:xfrm>
                <a:off x="8648727" y="6615952"/>
                <a:ext cx="241261"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sp>
            <p:nvSpPr>
              <p:cNvPr id="21" name="Rectangle 20"/>
              <p:cNvSpPr/>
              <p:nvPr/>
            </p:nvSpPr>
            <p:spPr>
              <a:xfrm>
                <a:off x="8889988" y="6615952"/>
                <a:ext cx="2428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sp>
            <p:nvSpPr>
              <p:cNvPr id="22" name="Rectangle 21"/>
              <p:cNvSpPr/>
              <p:nvPr/>
            </p:nvSpPr>
            <p:spPr>
              <a:xfrm>
                <a:off x="9132836" y="6615952"/>
                <a:ext cx="241261"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sp>
            <p:nvSpPr>
              <p:cNvPr id="23" name="Rectangle 22"/>
              <p:cNvSpPr/>
              <p:nvPr/>
            </p:nvSpPr>
            <p:spPr>
              <a:xfrm>
                <a:off x="9611392" y="6615952"/>
                <a:ext cx="241261"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grpSp>
        <p:sp>
          <p:nvSpPr>
            <p:cNvPr id="17" name="Rectangle 16"/>
            <p:cNvSpPr/>
            <p:nvPr/>
          </p:nvSpPr>
          <p:spPr>
            <a:xfrm>
              <a:off x="9368541" y="6615952"/>
              <a:ext cx="2428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grpSp>
      <p:sp>
        <p:nvSpPr>
          <p:cNvPr id="24" name="Slide Number Placeholder 11"/>
          <p:cNvSpPr>
            <a:spLocks noGrp="1"/>
          </p:cNvSpPr>
          <p:nvPr>
            <p:ph type="sldNum" sz="quarter" idx="24"/>
          </p:nvPr>
        </p:nvSpPr>
        <p:spPr>
          <a:xfrm>
            <a:off x="10744200" y="6548439"/>
            <a:ext cx="670169" cy="365125"/>
          </a:xfrm>
          <a:prstGeom prst="rect">
            <a:avLst/>
          </a:prstGeom>
        </p:spPr>
        <p:txBody>
          <a:bodyPr vert="horz" lIns="91440" tIns="45720" rIns="91440" bIns="45720" rtlCol="0" anchor="ctr"/>
          <a:lstStyle>
            <a:lvl1pPr algn="ctr" fontAlgn="auto">
              <a:spcBef>
                <a:spcPts val="0"/>
              </a:spcBef>
              <a:spcAft>
                <a:spcPts val="0"/>
              </a:spcAft>
              <a:defRPr sz="1100" b="1">
                <a:solidFill>
                  <a:schemeClr val="bg1"/>
                </a:solidFill>
                <a:latin typeface="Arial"/>
                <a:cs typeface="+mn-cs"/>
              </a:defRPr>
            </a:lvl1pPr>
          </a:lstStyle>
          <a:p>
            <a:pPr>
              <a:defRPr/>
            </a:pPr>
            <a:fld id="{07AE5A85-834C-45C6-B70E-D6BB045069BC}" type="slidenum">
              <a:rPr lang="en-US"/>
              <a:pPr>
                <a:defRPr/>
              </a:pPr>
              <a:t>‹#›</a:t>
            </a:fld>
            <a:endParaRPr lang="en-US" dirty="0"/>
          </a:p>
        </p:txBody>
      </p:sp>
    </p:spTree>
    <p:extLst>
      <p:ext uri="{BB962C8B-B14F-4D97-AF65-F5344CB8AC3E}">
        <p14:creationId xmlns:p14="http://schemas.microsoft.com/office/powerpoint/2010/main" val="40538770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ext slide (2 line headline)">
    <p:spTree>
      <p:nvGrpSpPr>
        <p:cNvPr id="1" name=""/>
        <p:cNvGrpSpPr/>
        <p:nvPr/>
      </p:nvGrpSpPr>
      <p:grpSpPr>
        <a:xfrm>
          <a:off x="0" y="0"/>
          <a:ext cx="0" cy="0"/>
          <a:chOff x="0" y="0"/>
          <a:chExt cx="0" cy="0"/>
        </a:xfrm>
      </p:grpSpPr>
      <p:grpSp>
        <p:nvGrpSpPr>
          <p:cNvPr id="5" name="Group 1"/>
          <p:cNvGrpSpPr>
            <a:grpSpLocks/>
          </p:cNvGrpSpPr>
          <p:nvPr/>
        </p:nvGrpSpPr>
        <p:grpSpPr bwMode="auto">
          <a:xfrm>
            <a:off x="10048644" y="6616700"/>
            <a:ext cx="2072058" cy="241300"/>
            <a:chOff x="8164619" y="6615952"/>
            <a:chExt cx="1683271" cy="242048"/>
          </a:xfrm>
        </p:grpSpPr>
        <p:grpSp>
          <p:nvGrpSpPr>
            <p:cNvPr id="6" name="Group 2"/>
            <p:cNvGrpSpPr>
              <a:grpSpLocks/>
            </p:cNvGrpSpPr>
            <p:nvPr/>
          </p:nvGrpSpPr>
          <p:grpSpPr bwMode="auto">
            <a:xfrm>
              <a:off x="8164619" y="6615952"/>
              <a:ext cx="1683271" cy="242048"/>
              <a:chOff x="8164619" y="6615952"/>
              <a:chExt cx="1683271" cy="242048"/>
            </a:xfrm>
          </p:grpSpPr>
          <p:sp>
            <p:nvSpPr>
              <p:cNvPr id="8" name="Rectangle 7"/>
              <p:cNvSpPr/>
              <p:nvPr/>
            </p:nvSpPr>
            <p:spPr>
              <a:xfrm>
                <a:off x="8164619" y="6615952"/>
                <a:ext cx="241261"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sp>
            <p:nvSpPr>
              <p:cNvPr id="9" name="Rectangle 8"/>
              <p:cNvSpPr/>
              <p:nvPr/>
            </p:nvSpPr>
            <p:spPr>
              <a:xfrm>
                <a:off x="8405880" y="6615952"/>
                <a:ext cx="242847"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sp>
            <p:nvSpPr>
              <p:cNvPr id="10" name="Rectangle 9"/>
              <p:cNvSpPr/>
              <p:nvPr/>
            </p:nvSpPr>
            <p:spPr>
              <a:xfrm>
                <a:off x="8648727" y="6615952"/>
                <a:ext cx="241261"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sp>
            <p:nvSpPr>
              <p:cNvPr id="11" name="Rectangle 10"/>
              <p:cNvSpPr/>
              <p:nvPr/>
            </p:nvSpPr>
            <p:spPr>
              <a:xfrm>
                <a:off x="8889988" y="6615952"/>
                <a:ext cx="2428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sp>
            <p:nvSpPr>
              <p:cNvPr id="12" name="Rectangle 11"/>
              <p:cNvSpPr/>
              <p:nvPr/>
            </p:nvSpPr>
            <p:spPr>
              <a:xfrm>
                <a:off x="9132836" y="6615952"/>
                <a:ext cx="241261"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sp>
            <p:nvSpPr>
              <p:cNvPr id="13" name="Rectangle 12"/>
              <p:cNvSpPr/>
              <p:nvPr/>
            </p:nvSpPr>
            <p:spPr>
              <a:xfrm>
                <a:off x="9606629" y="6615952"/>
                <a:ext cx="241261"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grpSp>
        <p:sp>
          <p:nvSpPr>
            <p:cNvPr id="7" name="Rectangle 6"/>
            <p:cNvSpPr/>
            <p:nvPr/>
          </p:nvSpPr>
          <p:spPr>
            <a:xfrm>
              <a:off x="9363781" y="6615952"/>
              <a:ext cx="2428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grpSp>
      <p:sp>
        <p:nvSpPr>
          <p:cNvPr id="51" name="Text Placeholder 16"/>
          <p:cNvSpPr>
            <a:spLocks noGrp="1"/>
          </p:cNvSpPr>
          <p:nvPr>
            <p:ph type="body" sz="quarter" idx="14"/>
          </p:nvPr>
        </p:nvSpPr>
        <p:spPr>
          <a:xfrm>
            <a:off x="-43286" y="201259"/>
            <a:ext cx="8358297" cy="480131"/>
          </a:xfrm>
          <a:prstGeom prst="rect">
            <a:avLst/>
          </a:prstGeom>
          <a:solidFill>
            <a:srgbClr val="009CDA"/>
          </a:solidFill>
        </p:spPr>
        <p:txBody>
          <a:bodyPr wrap="none" lIns="648000">
            <a:spAutoFit/>
          </a:bodyPr>
          <a:lstStyle>
            <a:lvl1pPr marL="0" indent="0">
              <a:buNone/>
              <a:defRPr sz="2800" b="1" cap="all" baseline="0">
                <a:solidFill>
                  <a:schemeClr val="bg1"/>
                </a:solidFill>
                <a:latin typeface="Arial Black" panose="020B0A04020102020204" pitchFamily="34" charset="0"/>
                <a:cs typeface="Arial" panose="020B0604020202020204" pitchFamily="34" charset="0"/>
              </a:defRPr>
            </a:lvl1pPr>
          </a:lstStyle>
          <a:p>
            <a:pPr lvl="0"/>
            <a:r>
              <a:rPr lang="en-US"/>
              <a:t>Click to edit Master text styles</a:t>
            </a:r>
          </a:p>
        </p:txBody>
      </p:sp>
      <p:sp>
        <p:nvSpPr>
          <p:cNvPr id="52" name="Text Placeholder 16"/>
          <p:cNvSpPr>
            <a:spLocks noGrp="1"/>
          </p:cNvSpPr>
          <p:nvPr>
            <p:ph type="body" sz="quarter" idx="15"/>
          </p:nvPr>
        </p:nvSpPr>
        <p:spPr>
          <a:xfrm>
            <a:off x="-43286" y="726564"/>
            <a:ext cx="8358297" cy="480131"/>
          </a:xfrm>
          <a:prstGeom prst="rect">
            <a:avLst/>
          </a:prstGeom>
          <a:solidFill>
            <a:srgbClr val="009CDA"/>
          </a:solidFill>
        </p:spPr>
        <p:txBody>
          <a:bodyPr wrap="none" lIns="648000">
            <a:spAutoFit/>
          </a:bodyPr>
          <a:lstStyle>
            <a:lvl1pPr marL="0" indent="0">
              <a:buNone/>
              <a:defRPr sz="2800" b="1" cap="all" baseline="0">
                <a:solidFill>
                  <a:schemeClr val="bg1"/>
                </a:solidFill>
                <a:latin typeface="Arial Black" panose="020B0A04020102020204" pitchFamily="34" charset="0"/>
                <a:cs typeface="Arial" panose="020B0604020202020204" pitchFamily="34" charset="0"/>
              </a:defRPr>
            </a:lvl1pPr>
          </a:lstStyle>
          <a:p>
            <a:pPr lvl="0"/>
            <a:r>
              <a:rPr lang="en-US"/>
              <a:t>Click to edit Master text styles</a:t>
            </a:r>
          </a:p>
        </p:txBody>
      </p:sp>
      <p:sp>
        <p:nvSpPr>
          <p:cNvPr id="53" name="Text Placeholder 7"/>
          <p:cNvSpPr>
            <a:spLocks noGrp="1"/>
          </p:cNvSpPr>
          <p:nvPr>
            <p:ph type="body" sz="quarter" idx="12"/>
          </p:nvPr>
        </p:nvSpPr>
        <p:spPr>
          <a:xfrm>
            <a:off x="651548" y="1509889"/>
            <a:ext cx="10185260" cy="5084587"/>
          </a:xfrm>
          <a:prstGeom prst="rect">
            <a:avLst/>
          </a:prstGeom>
        </p:spPr>
        <p:txBody>
          <a:bodyPr vert="horz"/>
          <a:lstStyle>
            <a:lvl1pPr marL="171450" indent="-171450">
              <a:lnSpc>
                <a:spcPct val="100000"/>
              </a:lnSpc>
              <a:spcBef>
                <a:spcPts val="0"/>
              </a:spcBef>
              <a:spcAft>
                <a:spcPts val="1600"/>
              </a:spcAft>
              <a:buClr>
                <a:srgbClr val="E32119"/>
              </a:buClr>
              <a:buFont typeface="Wingdings" panose="05000000000000000000" pitchFamily="2" charset="2"/>
              <a:buChar char="§"/>
              <a:defRPr sz="1600" b="0" baseline="0">
                <a:solidFill>
                  <a:schemeClr val="tx1"/>
                </a:solidFill>
                <a:latin typeface="Arial"/>
              </a:defRPr>
            </a:lvl1pPr>
            <a:lvl2pPr marL="457200" indent="0">
              <a:lnSpc>
                <a:spcPct val="100000"/>
              </a:lnSpc>
              <a:spcBef>
                <a:spcPts val="0"/>
              </a:spcBef>
              <a:spcAft>
                <a:spcPts val="1600"/>
              </a:spcAft>
              <a:buClr>
                <a:srgbClr val="E32119"/>
              </a:buClr>
              <a:buFont typeface="Wingdings" panose="05000000000000000000" pitchFamily="2" charset="2"/>
              <a:buNone/>
              <a:defRPr sz="1600" b="0">
                <a:latin typeface="Arial"/>
              </a:defRPr>
            </a:lvl2pPr>
            <a:lvl3pPr marL="914400" indent="0">
              <a:lnSpc>
                <a:spcPct val="100000"/>
              </a:lnSpc>
              <a:spcBef>
                <a:spcPts val="0"/>
              </a:spcBef>
              <a:spcAft>
                <a:spcPts val="1600"/>
              </a:spcAft>
              <a:buClr>
                <a:srgbClr val="E32119"/>
              </a:buClr>
              <a:buFont typeface="Wingdings" panose="05000000000000000000" pitchFamily="2" charset="2"/>
              <a:buNone/>
              <a:defRPr sz="1600" b="0">
                <a:solidFill>
                  <a:schemeClr val="tx1"/>
                </a:solidFill>
                <a:latin typeface="Arial"/>
              </a:defRPr>
            </a:lvl3pPr>
            <a:lvl4pPr>
              <a:defRPr sz="1600"/>
            </a:lvl4pPr>
            <a:lvl5pPr>
              <a:defRPr sz="1600"/>
            </a:lvl5pPr>
          </a:lstStyle>
          <a:p>
            <a:pPr lvl="0"/>
            <a:r>
              <a:rPr lang="en-US" dirty="0"/>
              <a:t>Click to edit Master text styles</a:t>
            </a:r>
          </a:p>
          <a:p>
            <a:pPr lvl="1"/>
            <a:r>
              <a:rPr lang="en-US" dirty="0"/>
              <a:t>- Second level</a:t>
            </a:r>
          </a:p>
          <a:p>
            <a:pPr lvl="2"/>
            <a:r>
              <a:rPr lang="en-US" dirty="0"/>
              <a:t>- Third level</a:t>
            </a:r>
          </a:p>
        </p:txBody>
      </p:sp>
      <p:sp>
        <p:nvSpPr>
          <p:cNvPr id="14" name="Slide Number Placeholder 11"/>
          <p:cNvSpPr>
            <a:spLocks noGrp="1"/>
          </p:cNvSpPr>
          <p:nvPr>
            <p:ph type="sldNum" sz="quarter" idx="16"/>
          </p:nvPr>
        </p:nvSpPr>
        <p:spPr>
          <a:xfrm>
            <a:off x="10744200" y="6548439"/>
            <a:ext cx="670169" cy="365125"/>
          </a:xfrm>
          <a:prstGeom prst="rect">
            <a:avLst/>
          </a:prstGeom>
        </p:spPr>
        <p:txBody>
          <a:bodyPr vert="horz" lIns="91440" tIns="45720" rIns="91440" bIns="45720" rtlCol="0" anchor="ctr"/>
          <a:lstStyle>
            <a:lvl1pPr algn="ctr" fontAlgn="auto">
              <a:spcBef>
                <a:spcPts val="0"/>
              </a:spcBef>
              <a:spcAft>
                <a:spcPts val="0"/>
              </a:spcAft>
              <a:defRPr sz="1100" b="1">
                <a:solidFill>
                  <a:schemeClr val="bg1"/>
                </a:solidFill>
                <a:latin typeface="Arial"/>
                <a:cs typeface="+mn-cs"/>
              </a:defRPr>
            </a:lvl1pPr>
          </a:lstStyle>
          <a:p>
            <a:pPr>
              <a:defRPr/>
            </a:pPr>
            <a:fld id="{FA4DB5BE-23E5-43B5-BA03-2E6F01DBE3B1}" type="slidenum">
              <a:rPr lang="en-US"/>
              <a:pPr>
                <a:defRPr/>
              </a:pPr>
              <a:t>‹#›</a:t>
            </a:fld>
            <a:endParaRPr lang="en-US" dirty="0"/>
          </a:p>
        </p:txBody>
      </p:sp>
    </p:spTree>
    <p:extLst>
      <p:ext uri="{BB962C8B-B14F-4D97-AF65-F5344CB8AC3E}">
        <p14:creationId xmlns:p14="http://schemas.microsoft.com/office/powerpoint/2010/main" val="4255708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hank you (Contact Details)">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AB2AECB-A204-4B3A-9699-1CA974BC2A95}"/>
              </a:ext>
            </a:extLst>
          </p:cNvPr>
          <p:cNvGrpSpPr/>
          <p:nvPr userDrawn="1"/>
        </p:nvGrpSpPr>
        <p:grpSpPr>
          <a:xfrm>
            <a:off x="5453443" y="4171098"/>
            <a:ext cx="6173432" cy="2331710"/>
            <a:chOff x="5453443" y="4171098"/>
            <a:chExt cx="6173432" cy="2331710"/>
          </a:xfrm>
        </p:grpSpPr>
        <p:pic>
          <p:nvPicPr>
            <p:cNvPr id="13" name="Picture 12">
              <a:extLst>
                <a:ext uri="{FF2B5EF4-FFF2-40B4-BE49-F238E27FC236}">
                  <a16:creationId xmlns:a16="http://schemas.microsoft.com/office/drawing/2014/main" id="{9DBF0C14-E6F4-49E4-9192-7B5124AF62B6}"/>
                </a:ext>
              </a:extLst>
            </p:cNvPr>
            <p:cNvPicPr>
              <a:picLocks noChangeAspect="1"/>
            </p:cNvPicPr>
            <p:nvPr/>
          </p:nvPicPr>
          <p:blipFill>
            <a:blip r:embed="rId2"/>
            <a:stretch>
              <a:fillRect/>
            </a:stretch>
          </p:blipFill>
          <p:spPr>
            <a:xfrm>
              <a:off x="5453443" y="4864884"/>
              <a:ext cx="6173432" cy="1637924"/>
            </a:xfrm>
            <a:prstGeom prst="rect">
              <a:avLst/>
            </a:prstGeom>
          </p:spPr>
        </p:pic>
        <p:sp>
          <p:nvSpPr>
            <p:cNvPr id="14" name="TextBox 13">
              <a:extLst>
                <a:ext uri="{FF2B5EF4-FFF2-40B4-BE49-F238E27FC236}">
                  <a16:creationId xmlns:a16="http://schemas.microsoft.com/office/drawing/2014/main" id="{CD037A0D-80BC-4917-9FC2-B687395EA2A4}"/>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15" name="TextBox 14">
              <a:extLst>
                <a:ext uri="{FF2B5EF4-FFF2-40B4-BE49-F238E27FC236}">
                  <a16:creationId xmlns:a16="http://schemas.microsoft.com/office/drawing/2014/main" id="{8B627281-0BF2-41F2-8338-7B2BFF49E0FD}"/>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16" name="TextBox 15">
              <a:extLst>
                <a:ext uri="{FF2B5EF4-FFF2-40B4-BE49-F238E27FC236}">
                  <a16:creationId xmlns:a16="http://schemas.microsoft.com/office/drawing/2014/main" id="{F030FD7F-DE3C-40C1-BC82-7F6ECC209617}"/>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17" name="TextBox 16">
              <a:extLst>
                <a:ext uri="{FF2B5EF4-FFF2-40B4-BE49-F238E27FC236}">
                  <a16:creationId xmlns:a16="http://schemas.microsoft.com/office/drawing/2014/main" id="{CD7229BF-D3C7-4F05-8408-C4E65D98558B}"/>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18" name="TextBox 17">
              <a:extLst>
                <a:ext uri="{FF2B5EF4-FFF2-40B4-BE49-F238E27FC236}">
                  <a16:creationId xmlns:a16="http://schemas.microsoft.com/office/drawing/2014/main" id="{67F48959-6843-444A-9A53-396A53060FFA}"/>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19" name="Picture 18">
              <a:extLst>
                <a:ext uri="{FF2B5EF4-FFF2-40B4-BE49-F238E27FC236}">
                  <a16:creationId xmlns:a16="http://schemas.microsoft.com/office/drawing/2014/main" id="{02616AFD-F39B-4D30-A405-4A5A821EC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20" name="Picture 19">
              <a:extLst>
                <a:ext uri="{FF2B5EF4-FFF2-40B4-BE49-F238E27FC236}">
                  <a16:creationId xmlns:a16="http://schemas.microsoft.com/office/drawing/2014/main" id="{2A862A30-8830-463F-8BB0-2FDDC71710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21" name="Picture 20">
              <a:extLst>
                <a:ext uri="{FF2B5EF4-FFF2-40B4-BE49-F238E27FC236}">
                  <a16:creationId xmlns:a16="http://schemas.microsoft.com/office/drawing/2014/main" id="{1E9BB0D4-CA3D-4109-8B39-AD5F916147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22" name="Picture 21">
              <a:extLst>
                <a:ext uri="{FF2B5EF4-FFF2-40B4-BE49-F238E27FC236}">
                  <a16:creationId xmlns:a16="http://schemas.microsoft.com/office/drawing/2014/main" id="{F9CA0C8A-AA95-40C4-8A93-413DE82C60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23" name="Picture 22">
              <a:extLst>
                <a:ext uri="{FF2B5EF4-FFF2-40B4-BE49-F238E27FC236}">
                  <a16:creationId xmlns:a16="http://schemas.microsoft.com/office/drawing/2014/main" id="{6B0027A3-538F-453D-860C-19E1AB9E39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
        <p:nvSpPr>
          <p:cNvPr id="4" name="Text Placeholder 3">
            <a:extLst>
              <a:ext uri="{FF2B5EF4-FFF2-40B4-BE49-F238E27FC236}">
                <a16:creationId xmlns:a16="http://schemas.microsoft.com/office/drawing/2014/main" id="{3420AE76-15AC-483B-A11C-F377849AE607}"/>
              </a:ext>
            </a:extLst>
          </p:cNvPr>
          <p:cNvSpPr>
            <a:spLocks noGrp="1"/>
          </p:cNvSpPr>
          <p:nvPr>
            <p:ph type="body" sz="quarter" idx="11" hasCustomPrompt="1"/>
          </p:nvPr>
        </p:nvSpPr>
        <p:spPr>
          <a:xfrm>
            <a:off x="1130956" y="2200708"/>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Phone number here</a:t>
            </a:r>
            <a:endParaRPr lang="en-GB" dirty="0"/>
          </a:p>
        </p:txBody>
      </p:sp>
      <p:sp>
        <p:nvSpPr>
          <p:cNvPr id="33" name="Text Placeholder 3">
            <a:extLst>
              <a:ext uri="{FF2B5EF4-FFF2-40B4-BE49-F238E27FC236}">
                <a16:creationId xmlns:a16="http://schemas.microsoft.com/office/drawing/2014/main" id="{B2842BB2-84F6-4E30-A8D3-B4F70433B073}"/>
              </a:ext>
            </a:extLst>
          </p:cNvPr>
          <p:cNvSpPr>
            <a:spLocks noGrp="1"/>
          </p:cNvSpPr>
          <p:nvPr>
            <p:ph type="body" sz="quarter" idx="12" hasCustomPrompt="1"/>
          </p:nvPr>
        </p:nvSpPr>
        <p:spPr>
          <a:xfrm>
            <a:off x="1130956" y="2812065"/>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Email address here</a:t>
            </a:r>
            <a:endParaRPr lang="en-GB" dirty="0"/>
          </a:p>
        </p:txBody>
      </p:sp>
      <p:sp>
        <p:nvSpPr>
          <p:cNvPr id="34" name="Text Placeholder 3">
            <a:extLst>
              <a:ext uri="{FF2B5EF4-FFF2-40B4-BE49-F238E27FC236}">
                <a16:creationId xmlns:a16="http://schemas.microsoft.com/office/drawing/2014/main" id="{281C4479-63F2-4778-84A8-B2AA903F6B10}"/>
              </a:ext>
            </a:extLst>
          </p:cNvPr>
          <p:cNvSpPr>
            <a:spLocks noGrp="1"/>
          </p:cNvSpPr>
          <p:nvPr>
            <p:ph type="body" sz="quarter" idx="13" hasCustomPrompt="1"/>
          </p:nvPr>
        </p:nvSpPr>
        <p:spPr>
          <a:xfrm>
            <a:off x="1130955" y="3423600"/>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LinkedIn address here</a:t>
            </a:r>
            <a:endParaRPr lang="en-GB" dirty="0"/>
          </a:p>
        </p:txBody>
      </p:sp>
      <p:sp>
        <p:nvSpPr>
          <p:cNvPr id="35" name="Text Placeholder 3">
            <a:extLst>
              <a:ext uri="{FF2B5EF4-FFF2-40B4-BE49-F238E27FC236}">
                <a16:creationId xmlns:a16="http://schemas.microsoft.com/office/drawing/2014/main" id="{E3A73BD1-E6C9-4618-86C3-B4F63BADEC57}"/>
              </a:ext>
            </a:extLst>
          </p:cNvPr>
          <p:cNvSpPr>
            <a:spLocks noGrp="1"/>
          </p:cNvSpPr>
          <p:nvPr>
            <p:ph type="body" sz="quarter" idx="14" hasCustomPrompt="1"/>
          </p:nvPr>
        </p:nvSpPr>
        <p:spPr>
          <a:xfrm>
            <a:off x="1130955" y="4035600"/>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Twitter ID here</a:t>
            </a:r>
            <a:endParaRPr lang="en-GB" dirty="0"/>
          </a:p>
        </p:txBody>
      </p:sp>
      <p:pic>
        <p:nvPicPr>
          <p:cNvPr id="5" name="Picture 4">
            <a:extLst>
              <a:ext uri="{FF2B5EF4-FFF2-40B4-BE49-F238E27FC236}">
                <a16:creationId xmlns:a16="http://schemas.microsoft.com/office/drawing/2014/main" id="{6CCA9113-68A6-4E98-AAD4-252EA1D1FB68}"/>
              </a:ext>
            </a:extLst>
          </p:cNvPr>
          <p:cNvPicPr>
            <a:picLocks noChangeAspect="1"/>
          </p:cNvPicPr>
          <p:nvPr userDrawn="1"/>
        </p:nvPicPr>
        <p:blipFill>
          <a:blip r:embed="rId8"/>
          <a:stretch>
            <a:fillRect/>
          </a:stretch>
        </p:blipFill>
        <p:spPr>
          <a:xfrm>
            <a:off x="486000" y="2117435"/>
            <a:ext cx="414564" cy="414564"/>
          </a:xfrm>
          <a:prstGeom prst="rect">
            <a:avLst/>
          </a:prstGeom>
        </p:spPr>
      </p:pic>
      <p:pic>
        <p:nvPicPr>
          <p:cNvPr id="6" name="Picture 5">
            <a:extLst>
              <a:ext uri="{FF2B5EF4-FFF2-40B4-BE49-F238E27FC236}">
                <a16:creationId xmlns:a16="http://schemas.microsoft.com/office/drawing/2014/main" id="{BCBF404C-44D4-474E-A2E7-63B115E19EC6}"/>
              </a:ext>
            </a:extLst>
          </p:cNvPr>
          <p:cNvPicPr>
            <a:picLocks noChangeAspect="1"/>
          </p:cNvPicPr>
          <p:nvPr userDrawn="1"/>
        </p:nvPicPr>
        <p:blipFill>
          <a:blip r:embed="rId9"/>
          <a:stretch>
            <a:fillRect/>
          </a:stretch>
        </p:blipFill>
        <p:spPr>
          <a:xfrm>
            <a:off x="486000" y="2771467"/>
            <a:ext cx="438950" cy="329213"/>
          </a:xfrm>
          <a:prstGeom prst="rect">
            <a:avLst/>
          </a:prstGeom>
        </p:spPr>
      </p:pic>
      <p:pic>
        <p:nvPicPr>
          <p:cNvPr id="8" name="Picture 7">
            <a:extLst>
              <a:ext uri="{FF2B5EF4-FFF2-40B4-BE49-F238E27FC236}">
                <a16:creationId xmlns:a16="http://schemas.microsoft.com/office/drawing/2014/main" id="{75367CB4-AA6B-4858-9065-77CC715A405A}"/>
              </a:ext>
            </a:extLst>
          </p:cNvPr>
          <p:cNvPicPr>
            <a:picLocks noChangeAspect="1"/>
          </p:cNvPicPr>
          <p:nvPr userDrawn="1"/>
        </p:nvPicPr>
        <p:blipFill>
          <a:blip r:embed="rId10"/>
          <a:stretch>
            <a:fillRect/>
          </a:stretch>
        </p:blipFill>
        <p:spPr>
          <a:xfrm>
            <a:off x="492096" y="3325675"/>
            <a:ext cx="432854" cy="432854"/>
          </a:xfrm>
          <a:prstGeom prst="rect">
            <a:avLst/>
          </a:prstGeom>
        </p:spPr>
      </p:pic>
      <p:pic>
        <p:nvPicPr>
          <p:cNvPr id="9" name="Picture 8">
            <a:extLst>
              <a:ext uri="{FF2B5EF4-FFF2-40B4-BE49-F238E27FC236}">
                <a16:creationId xmlns:a16="http://schemas.microsoft.com/office/drawing/2014/main" id="{FB9F10C2-B976-4C70-91AD-06021657628F}"/>
              </a:ext>
            </a:extLst>
          </p:cNvPr>
          <p:cNvPicPr>
            <a:picLocks noChangeAspect="1"/>
          </p:cNvPicPr>
          <p:nvPr userDrawn="1"/>
        </p:nvPicPr>
        <p:blipFill>
          <a:blip r:embed="rId11"/>
          <a:stretch>
            <a:fillRect/>
          </a:stretch>
        </p:blipFill>
        <p:spPr>
          <a:xfrm>
            <a:off x="476855" y="3941284"/>
            <a:ext cx="432854" cy="432854"/>
          </a:xfrm>
          <a:prstGeom prst="rect">
            <a:avLst/>
          </a:prstGeom>
        </p:spPr>
      </p:pic>
      <p:sp>
        <p:nvSpPr>
          <p:cNvPr id="25" name="Title 1">
            <a:extLst>
              <a:ext uri="{FF2B5EF4-FFF2-40B4-BE49-F238E27FC236}">
                <a16:creationId xmlns:a16="http://schemas.microsoft.com/office/drawing/2014/main" id="{08D666F5-F054-40F8-9C2B-7B5C3BEF5696}"/>
              </a:ext>
            </a:extLst>
          </p:cNvPr>
          <p:cNvSpPr txBox="1">
            <a:spLocks/>
          </p:cNvSpPr>
          <p:nvPr userDrawn="1"/>
        </p:nvSpPr>
        <p:spPr>
          <a:xfrm>
            <a:off x="503584" y="418115"/>
            <a:ext cx="5227199" cy="1044097"/>
          </a:xfrm>
          <a:prstGeom prst="rect">
            <a:avLst/>
          </a:prstGeom>
        </p:spPr>
        <p:txBody>
          <a:bodyPr lIns="0" tIns="0" rIns="0" bIns="0"/>
          <a:lstStyle>
            <a:lvl1pPr algn="l" defTabSz="914400" rtl="0" eaLnBrk="1" latinLnBrk="0" hangingPunct="1">
              <a:lnSpc>
                <a:spcPts val="4400"/>
              </a:lnSpc>
              <a:spcBef>
                <a:spcPct val="0"/>
              </a:spcBef>
              <a:buNone/>
              <a:defRPr sz="4800" kern="1200" cap="all" spc="-100" baseline="0">
                <a:solidFill>
                  <a:schemeClr val="tx1"/>
                </a:solidFill>
                <a:latin typeface="Impact" panose="020B0806030902050204" pitchFamily="34" charset="0"/>
                <a:ea typeface="+mj-ea"/>
                <a:cs typeface="+mj-cs"/>
              </a:defRPr>
            </a:lvl1pPr>
          </a:lstStyle>
          <a:p>
            <a:r>
              <a:rPr lang="en-US" dirty="0"/>
              <a:t>Thank you</a:t>
            </a:r>
            <a:endParaRPr lang="en-GB" dirty="0"/>
          </a:p>
        </p:txBody>
      </p:sp>
      <p:pic>
        <p:nvPicPr>
          <p:cNvPr id="26" name="Picture 25">
            <a:extLst>
              <a:ext uri="{FF2B5EF4-FFF2-40B4-BE49-F238E27FC236}">
                <a16:creationId xmlns:a16="http://schemas.microsoft.com/office/drawing/2014/main" id="{E10CEFED-3D45-46BA-B131-941DDDACC00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45487" y="5403054"/>
            <a:ext cx="1420251" cy="1121571"/>
          </a:xfrm>
          <a:prstGeom prst="rect">
            <a:avLst/>
          </a:prstGeom>
        </p:spPr>
      </p:pic>
      <p:sp>
        <p:nvSpPr>
          <p:cNvPr id="27" name="Rectangle 26">
            <a:extLst>
              <a:ext uri="{FF2B5EF4-FFF2-40B4-BE49-F238E27FC236}">
                <a16:creationId xmlns:a16="http://schemas.microsoft.com/office/drawing/2014/main" id="{052909E1-CC05-45D8-8C9B-97918B11B73E}"/>
              </a:ext>
            </a:extLst>
          </p:cNvPr>
          <p:cNvSpPr/>
          <p:nvPr userDrawn="1"/>
        </p:nvSpPr>
        <p:spPr>
          <a:xfrm>
            <a:off x="0" y="6606540"/>
            <a:ext cx="1543050" cy="251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3348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3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THREE HEADER</a:t>
            </a:r>
            <a:br>
              <a:rPr lang="en-US" dirty="0"/>
            </a:br>
            <a:r>
              <a:rPr lang="en-US" dirty="0"/>
              <a:t>GOES HERE</a:t>
            </a:r>
            <a:endParaRPr lang="en-GB" dirty="0"/>
          </a:p>
        </p:txBody>
      </p:sp>
    </p:spTree>
    <p:extLst>
      <p:ext uri="{BB962C8B-B14F-4D97-AF65-F5344CB8AC3E}">
        <p14:creationId xmlns:p14="http://schemas.microsoft.com/office/powerpoint/2010/main" val="1956333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4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FOUR HEADER</a:t>
            </a:r>
            <a:br>
              <a:rPr lang="en-US" dirty="0"/>
            </a:br>
            <a:r>
              <a:rPr lang="en-US" dirty="0"/>
              <a:t>GOES HERE</a:t>
            </a:r>
            <a:endParaRPr lang="en-GB" dirty="0"/>
          </a:p>
        </p:txBody>
      </p:sp>
    </p:spTree>
    <p:extLst>
      <p:ext uri="{BB962C8B-B14F-4D97-AF65-F5344CB8AC3E}">
        <p14:creationId xmlns:p14="http://schemas.microsoft.com/office/powerpoint/2010/main" val="2187786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5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FIVE HEADER</a:t>
            </a:r>
            <a:br>
              <a:rPr lang="en-US" dirty="0"/>
            </a:br>
            <a:r>
              <a:rPr lang="en-US" dirty="0"/>
              <a:t>GOES HERE</a:t>
            </a:r>
            <a:endParaRPr lang="en-GB" dirty="0"/>
          </a:p>
        </p:txBody>
      </p:sp>
    </p:spTree>
    <p:extLst>
      <p:ext uri="{BB962C8B-B14F-4D97-AF65-F5344CB8AC3E}">
        <p14:creationId xmlns:p14="http://schemas.microsoft.com/office/powerpoint/2010/main" val="924829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6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FDC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SIX HEADER</a:t>
            </a:r>
            <a:br>
              <a:rPr lang="en-US" dirty="0"/>
            </a:br>
            <a:r>
              <a:rPr lang="en-US" dirty="0"/>
              <a:t>GOES HERE</a:t>
            </a:r>
            <a:endParaRPr lang="en-GB" dirty="0"/>
          </a:p>
        </p:txBody>
      </p:sp>
    </p:spTree>
    <p:extLst>
      <p:ext uri="{BB962C8B-B14F-4D97-AF65-F5344CB8AC3E}">
        <p14:creationId xmlns:p14="http://schemas.microsoft.com/office/powerpoint/2010/main" val="126714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 out 1">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B6339CB-56B7-4C35-9563-FB8C5C8A96D6}"/>
              </a:ext>
            </a:extLst>
          </p:cNvPr>
          <p:cNvSpPr>
            <a:spLocks noGrp="1"/>
          </p:cNvSpPr>
          <p:nvPr>
            <p:ph type="body" sz="quarter" idx="10" hasCustomPrompt="1"/>
          </p:nvPr>
        </p:nvSpPr>
        <p:spPr>
          <a:xfrm>
            <a:off x="1613766" y="2411952"/>
            <a:ext cx="8964468" cy="2065949"/>
          </a:xfrm>
          <a:prstGeom prst="rect">
            <a:avLst/>
          </a:prstGeom>
        </p:spPr>
        <p:txBody>
          <a:bodyPr lIns="0" tIns="0" rIns="0" bIns="0" anchor="ctr">
            <a:noAutofit/>
          </a:bodyPr>
          <a:lstStyle>
            <a:lvl1pPr marL="0" indent="0" algn="ctr">
              <a:buNone/>
              <a:defRPr sz="4400" spc="-100" baseline="0">
                <a:latin typeface="Impact" panose="020B0806030902050204" pitchFamily="34" charset="0"/>
              </a:defRPr>
            </a:lvl1pPr>
            <a:lvl2pPr marL="457200" indent="0">
              <a:buNone/>
              <a:defRPr sz="4400" spc="-100" baseline="0">
                <a:latin typeface="Impact" panose="020B0806030902050204" pitchFamily="34" charset="0"/>
              </a:defRPr>
            </a:lvl2pPr>
            <a:lvl3pPr marL="914400" indent="0">
              <a:buNone/>
              <a:defRPr sz="4400" spc="-100" baseline="0">
                <a:latin typeface="Impact" panose="020B0806030902050204" pitchFamily="34" charset="0"/>
              </a:defRPr>
            </a:lvl3pPr>
            <a:lvl4pPr marL="1371600" indent="0">
              <a:buNone/>
              <a:defRPr sz="4400" spc="-100" baseline="0">
                <a:latin typeface="Impact" panose="020B0806030902050204" pitchFamily="34" charset="0"/>
              </a:defRPr>
            </a:lvl4pPr>
            <a:lvl5pPr marL="1828800" indent="0">
              <a:buNone/>
              <a:defRPr sz="4400" spc="-100" baseline="0">
                <a:latin typeface="Impact" panose="020B0806030902050204" pitchFamily="34" charset="0"/>
              </a:defRPr>
            </a:lvl5pPr>
          </a:lstStyle>
          <a:p>
            <a:pPr algn="ctr">
              <a:lnSpc>
                <a:spcPts val="5500"/>
              </a:lnSpc>
              <a:spcBef>
                <a:spcPts val="0"/>
              </a:spcBef>
            </a:pPr>
            <a:r>
              <a:rPr lang="en-US" sz="4400" b="0" spc="-100" dirty="0">
                <a:solidFill>
                  <a:schemeClr val="tx1"/>
                </a:solidFill>
                <a:latin typeface="Impact" panose="020B0806030902050204" pitchFamily="34" charset="0"/>
              </a:rPr>
              <a:t>“STATEMENT HERE, WITH OR WITHOUT QUOTE MARKS. </a:t>
            </a:r>
            <a:r>
              <a:rPr lang="en-US" sz="4400" b="0" spc="-100" dirty="0">
                <a:solidFill>
                  <a:srgbClr val="E20C18"/>
                </a:solidFill>
                <a:latin typeface="Impact" panose="020B0806030902050204" pitchFamily="34" charset="0"/>
              </a:rPr>
              <a:t>STATEMENT</a:t>
            </a:r>
            <a:r>
              <a:rPr lang="en-US" sz="4400" b="0" spc="-100" dirty="0">
                <a:solidFill>
                  <a:schemeClr val="tx1"/>
                </a:solidFill>
                <a:latin typeface="Impact" panose="020B0806030902050204" pitchFamily="34" charset="0"/>
              </a:rPr>
              <a:t> HERE WITH OR WITHOUT QUOTE MARKS.”</a:t>
            </a:r>
            <a:endParaRPr lang="en-US" sz="1400" b="0" cap="none" dirty="0">
              <a:latin typeface="Arial" panose="020B0604020202020204" pitchFamily="34" charset="0"/>
            </a:endParaRPr>
          </a:p>
        </p:txBody>
      </p:sp>
    </p:spTree>
    <p:extLst>
      <p:ext uri="{BB962C8B-B14F-4D97-AF65-F5344CB8AC3E}">
        <p14:creationId xmlns:p14="http://schemas.microsoft.com/office/powerpoint/2010/main" val="2742441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l out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1613767" y="2411953"/>
            <a:ext cx="8964468" cy="2065950"/>
          </a:xfrm>
          <a:prstGeom prst="rect">
            <a:avLst/>
          </a:prstGeom>
        </p:spPr>
        <p:txBody>
          <a:bodyPr lIns="0" tIns="0" rIns="0" bIns="0" anchor="ctr" anchorCtr="0">
            <a:noAutofit/>
          </a:bodyPr>
          <a:lstStyle>
            <a:lvl1pPr marL="0" indent="0" algn="ctr">
              <a:buNone/>
              <a:defRPr sz="9600" cap="all" spc="-100" baseline="0">
                <a:latin typeface="Impact" panose="020B080603090205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WELCOME</a:t>
            </a:r>
            <a:endParaRPr lang="en-GB" dirty="0"/>
          </a:p>
        </p:txBody>
      </p:sp>
    </p:spTree>
    <p:extLst>
      <p:ext uri="{BB962C8B-B14F-4D97-AF65-F5344CB8AC3E}">
        <p14:creationId xmlns:p14="http://schemas.microsoft.com/office/powerpoint/2010/main" val="2882514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B9506B-28DA-40CF-93CE-B54B9DE0F121}"/>
              </a:ext>
            </a:extLst>
          </p:cNvPr>
          <p:cNvPicPr>
            <a:picLocks noChangeAspect="1"/>
          </p:cNvPicPr>
          <p:nvPr userDrawn="1"/>
        </p:nvPicPr>
        <p:blipFill>
          <a:blip r:embed="rId39">
            <a:extLst>
              <a:ext uri="{28A0092B-C50C-407E-A947-70E740481C1C}">
                <a14:useLocalDpi xmlns:a14="http://schemas.microsoft.com/office/drawing/2010/main" val="0"/>
              </a:ext>
            </a:extLst>
          </a:blip>
          <a:stretch>
            <a:fillRect/>
          </a:stretch>
        </p:blipFill>
        <p:spPr>
          <a:xfrm>
            <a:off x="0" y="368300"/>
            <a:ext cx="188166" cy="1303424"/>
          </a:xfrm>
          <a:prstGeom prst="rect">
            <a:avLst/>
          </a:prstGeom>
        </p:spPr>
      </p:pic>
      <p:sp>
        <p:nvSpPr>
          <p:cNvPr id="2" name="MSIPCMContentMarking" descr="{&quot;HashCode&quot;:-685326706,&quot;Placement&quot;:&quot;Footer&quot;}">
            <a:extLst>
              <a:ext uri="{FF2B5EF4-FFF2-40B4-BE49-F238E27FC236}">
                <a16:creationId xmlns:a16="http://schemas.microsoft.com/office/drawing/2014/main" id="{A4C0D5E9-D30D-4487-AAB3-ACE8BCAD6E0E}"/>
              </a:ext>
            </a:extLst>
          </p:cNvPr>
          <p:cNvSpPr txBox="1"/>
          <p:nvPr userDrawn="1"/>
        </p:nvSpPr>
        <p:spPr>
          <a:xfrm>
            <a:off x="0" y="6595656"/>
            <a:ext cx="163110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dirty="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3013337613"/>
      </p:ext>
    </p:extLst>
  </p:cSld>
  <p:clrMap bg1="lt1" tx1="dk1" bg2="lt2" tx2="dk2" accent1="accent1" accent2="accent2" accent3="accent3" accent4="accent4" accent5="accent5" accent6="accent6" hlink="hlink" folHlink="folHlink"/>
  <p:sldLayoutIdLst>
    <p:sldLayoutId id="2147483685" r:id="rId1"/>
    <p:sldLayoutId id="2147483689" r:id="rId2"/>
    <p:sldLayoutId id="2147483690" r:id="rId3"/>
    <p:sldLayoutId id="2147483691" r:id="rId4"/>
    <p:sldLayoutId id="2147483693" r:id="rId5"/>
    <p:sldLayoutId id="2147483692" r:id="rId6"/>
    <p:sldLayoutId id="2147483694" r:id="rId7"/>
    <p:sldLayoutId id="2147483686" r:id="rId8"/>
    <p:sldLayoutId id="2147483687" r:id="rId9"/>
    <p:sldLayoutId id="2147483688" r:id="rId10"/>
    <p:sldLayoutId id="2147483695" r:id="rId11"/>
    <p:sldLayoutId id="2147483696" r:id="rId12"/>
    <p:sldLayoutId id="2147483697" r:id="rId13"/>
    <p:sldLayoutId id="2147483698" r:id="rId14"/>
    <p:sldLayoutId id="2147483699" r:id="rId15"/>
    <p:sldLayoutId id="2147483700"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20" r:id="rId32"/>
    <p:sldLayoutId id="2147483719" r:id="rId33"/>
    <p:sldLayoutId id="2147483721" r:id="rId34"/>
    <p:sldLayoutId id="2147483722" r:id="rId35"/>
    <p:sldLayoutId id="2147483723" r:id="rId36"/>
    <p:sldLayoutId id="2147483724" r:id="rId3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6.png"/><Relationship Id="rId18" Type="http://schemas.openxmlformats.org/officeDocument/2006/relationships/image" Target="../media/image61.svg"/><Relationship Id="rId26" Type="http://schemas.openxmlformats.org/officeDocument/2006/relationships/image" Target="../media/image69.png"/><Relationship Id="rId3" Type="http://schemas.openxmlformats.org/officeDocument/2006/relationships/image" Target="../media/image46.png"/><Relationship Id="rId21" Type="http://schemas.openxmlformats.org/officeDocument/2006/relationships/image" Target="../media/image64.png"/><Relationship Id="rId7" Type="http://schemas.openxmlformats.org/officeDocument/2006/relationships/image" Target="../media/image50.png"/><Relationship Id="rId12" Type="http://schemas.openxmlformats.org/officeDocument/2006/relationships/image" Target="../media/image55.svg"/><Relationship Id="rId17" Type="http://schemas.openxmlformats.org/officeDocument/2006/relationships/image" Target="../media/image60.png"/><Relationship Id="rId25" Type="http://schemas.openxmlformats.org/officeDocument/2006/relationships/image" Target="../media/image68.svg"/><Relationship Id="rId2" Type="http://schemas.openxmlformats.org/officeDocument/2006/relationships/notesSlide" Target="../notesSlides/notesSlide14.xml"/><Relationship Id="rId16" Type="http://schemas.openxmlformats.org/officeDocument/2006/relationships/image" Target="../media/image59.svg"/><Relationship Id="rId20" Type="http://schemas.openxmlformats.org/officeDocument/2006/relationships/image" Target="../media/image63.svg"/><Relationship Id="rId1" Type="http://schemas.openxmlformats.org/officeDocument/2006/relationships/slideLayout" Target="../slideLayouts/slideLayout10.xml"/><Relationship Id="rId6" Type="http://schemas.openxmlformats.org/officeDocument/2006/relationships/image" Target="../media/image49.svg"/><Relationship Id="rId11" Type="http://schemas.openxmlformats.org/officeDocument/2006/relationships/image" Target="../media/image54.png"/><Relationship Id="rId24" Type="http://schemas.openxmlformats.org/officeDocument/2006/relationships/image" Target="../media/image67.png"/><Relationship Id="rId5" Type="http://schemas.openxmlformats.org/officeDocument/2006/relationships/image" Target="../media/image48.png"/><Relationship Id="rId15" Type="http://schemas.openxmlformats.org/officeDocument/2006/relationships/image" Target="../media/image58.png"/><Relationship Id="rId23" Type="http://schemas.openxmlformats.org/officeDocument/2006/relationships/image" Target="../media/image66.svg"/><Relationship Id="rId10" Type="http://schemas.openxmlformats.org/officeDocument/2006/relationships/image" Target="../media/image53.svg"/><Relationship Id="rId19" Type="http://schemas.openxmlformats.org/officeDocument/2006/relationships/image" Target="../media/image62.pn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57.svg"/><Relationship Id="rId22" Type="http://schemas.openxmlformats.org/officeDocument/2006/relationships/image" Target="../media/image65.png"/><Relationship Id="rId27" Type="http://schemas.openxmlformats.org/officeDocument/2006/relationships/image" Target="../media/image70.svg"/></Relationships>
</file>

<file path=ppt/slides/_rels/slide15.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60.png"/><Relationship Id="rId18" Type="http://schemas.openxmlformats.org/officeDocument/2006/relationships/image" Target="../media/image68.svg"/><Relationship Id="rId26" Type="http://schemas.openxmlformats.org/officeDocument/2006/relationships/image" Target="../media/image54.png"/><Relationship Id="rId3" Type="http://schemas.openxmlformats.org/officeDocument/2006/relationships/image" Target="../media/image46.png"/><Relationship Id="rId21" Type="http://schemas.openxmlformats.org/officeDocument/2006/relationships/image" Target="../media/image73.svg"/><Relationship Id="rId7" Type="http://schemas.openxmlformats.org/officeDocument/2006/relationships/image" Target="../media/image50.png"/><Relationship Id="rId12" Type="http://schemas.openxmlformats.org/officeDocument/2006/relationships/image" Target="../media/image63.svg"/><Relationship Id="rId17" Type="http://schemas.openxmlformats.org/officeDocument/2006/relationships/image" Target="../media/image67.png"/><Relationship Id="rId25" Type="http://schemas.openxmlformats.org/officeDocument/2006/relationships/image" Target="../media/image77.svg"/><Relationship Id="rId2" Type="http://schemas.openxmlformats.org/officeDocument/2006/relationships/notesSlide" Target="../notesSlides/notesSlide15.xml"/><Relationship Id="rId16" Type="http://schemas.openxmlformats.org/officeDocument/2006/relationships/image" Target="../media/image66.svg"/><Relationship Id="rId20" Type="http://schemas.openxmlformats.org/officeDocument/2006/relationships/image" Target="../media/image72.png"/><Relationship Id="rId1" Type="http://schemas.openxmlformats.org/officeDocument/2006/relationships/slideLayout" Target="../slideLayouts/slideLayout10.xml"/><Relationship Id="rId6" Type="http://schemas.openxmlformats.org/officeDocument/2006/relationships/image" Target="../media/image49.svg"/><Relationship Id="rId11" Type="http://schemas.openxmlformats.org/officeDocument/2006/relationships/image" Target="../media/image62.png"/><Relationship Id="rId24" Type="http://schemas.openxmlformats.org/officeDocument/2006/relationships/image" Target="../media/image76.png"/><Relationship Id="rId5" Type="http://schemas.openxmlformats.org/officeDocument/2006/relationships/image" Target="../media/image48.png"/><Relationship Id="rId15" Type="http://schemas.openxmlformats.org/officeDocument/2006/relationships/image" Target="../media/image65.png"/><Relationship Id="rId23" Type="http://schemas.openxmlformats.org/officeDocument/2006/relationships/image" Target="../media/image75.svg"/><Relationship Id="rId10" Type="http://schemas.openxmlformats.org/officeDocument/2006/relationships/image" Target="../media/image53.svg"/><Relationship Id="rId19" Type="http://schemas.openxmlformats.org/officeDocument/2006/relationships/image" Target="../media/image71.pn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61.svg"/><Relationship Id="rId22" Type="http://schemas.openxmlformats.org/officeDocument/2006/relationships/image" Target="../media/image74.png"/><Relationship Id="rId27" Type="http://schemas.openxmlformats.org/officeDocument/2006/relationships/image" Target="../media/image55.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18" Type="http://schemas.openxmlformats.org/officeDocument/2006/relationships/image" Target="../media/image43.svg"/><Relationship Id="rId3" Type="http://schemas.openxmlformats.org/officeDocument/2006/relationships/image" Target="../media/image1.emf"/><Relationship Id="rId7" Type="http://schemas.openxmlformats.org/officeDocument/2006/relationships/image" Target="../media/image32.png"/><Relationship Id="rId12" Type="http://schemas.openxmlformats.org/officeDocument/2006/relationships/image" Target="../media/image37.svg"/><Relationship Id="rId17" Type="http://schemas.openxmlformats.org/officeDocument/2006/relationships/image" Target="../media/image42.png"/><Relationship Id="rId2" Type="http://schemas.openxmlformats.org/officeDocument/2006/relationships/notesSlide" Target="../notesSlides/notesSlide6.xml"/><Relationship Id="rId16" Type="http://schemas.openxmlformats.org/officeDocument/2006/relationships/image" Target="../media/image41.svg"/><Relationship Id="rId1" Type="http://schemas.openxmlformats.org/officeDocument/2006/relationships/slideLayout" Target="../slideLayouts/slideLayout10.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sv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svg"/></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45.jpe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0518D-AC3D-4C03-B349-677EDD6B27D9}"/>
              </a:ext>
            </a:extLst>
          </p:cNvPr>
          <p:cNvSpPr>
            <a:spLocks noGrp="1"/>
          </p:cNvSpPr>
          <p:nvPr>
            <p:ph type="ctrTitle"/>
          </p:nvPr>
        </p:nvSpPr>
        <p:spPr/>
        <p:txBody>
          <a:bodyPr/>
          <a:lstStyle/>
          <a:p>
            <a:r>
              <a:rPr lang="en-GB" dirty="0"/>
              <a:t>Using mail</a:t>
            </a:r>
            <a:br>
              <a:rPr lang="en-GB" dirty="0"/>
            </a:br>
            <a:r>
              <a:rPr lang="en-GB" dirty="0"/>
              <a:t>to build loyalty</a:t>
            </a:r>
            <a:br>
              <a:rPr lang="en-GB" dirty="0"/>
            </a:br>
            <a:r>
              <a:rPr lang="en-GB" dirty="0"/>
              <a:t>in general</a:t>
            </a:r>
            <a:br>
              <a:rPr lang="en-GB" dirty="0"/>
            </a:br>
            <a:r>
              <a:rPr lang="en-GB" dirty="0"/>
              <a:t>insurance</a:t>
            </a:r>
          </a:p>
        </p:txBody>
      </p:sp>
      <p:sp>
        <p:nvSpPr>
          <p:cNvPr id="3" name="Subtitle 2">
            <a:extLst>
              <a:ext uri="{FF2B5EF4-FFF2-40B4-BE49-F238E27FC236}">
                <a16:creationId xmlns:a16="http://schemas.microsoft.com/office/drawing/2014/main" id="{E6D2A2C0-10AE-46B1-B6DE-934D945CC3F9}"/>
              </a:ext>
            </a:extLst>
          </p:cNvPr>
          <p:cNvSpPr>
            <a:spLocks noGrp="1"/>
          </p:cNvSpPr>
          <p:nvPr>
            <p:ph type="subTitle" idx="1"/>
          </p:nvPr>
        </p:nvSpPr>
        <p:spPr/>
        <p:txBody>
          <a:bodyPr>
            <a:normAutofit fontScale="92500" lnSpcReduction="20000"/>
          </a:bodyPr>
          <a:lstStyle/>
          <a:p>
            <a:endParaRPr lang="en-GB" dirty="0"/>
          </a:p>
        </p:txBody>
      </p:sp>
      <p:sp>
        <p:nvSpPr>
          <p:cNvPr id="4" name="Text Placeholder 3">
            <a:extLst>
              <a:ext uri="{FF2B5EF4-FFF2-40B4-BE49-F238E27FC236}">
                <a16:creationId xmlns:a16="http://schemas.microsoft.com/office/drawing/2014/main" id="{9B372ADE-3191-435A-A2C3-9EDD1DF59E1E}"/>
              </a:ext>
            </a:extLst>
          </p:cNvPr>
          <p:cNvSpPr>
            <a:spLocks noGrp="1"/>
          </p:cNvSpPr>
          <p:nvPr>
            <p:ph type="body" sz="quarter" idx="10"/>
          </p:nvPr>
        </p:nvSpPr>
        <p:spPr/>
        <p:txBody>
          <a:bodyPr>
            <a:normAutofit fontScale="92500" lnSpcReduction="10000"/>
          </a:bodyPr>
          <a:lstStyle/>
          <a:p>
            <a:r>
              <a:rPr lang="en-GB" dirty="0"/>
              <a:t>April 2020</a:t>
            </a:r>
          </a:p>
        </p:txBody>
      </p:sp>
      <p:sp>
        <p:nvSpPr>
          <p:cNvPr id="5" name="Rectangle 4">
            <a:extLst>
              <a:ext uri="{FF2B5EF4-FFF2-40B4-BE49-F238E27FC236}">
                <a16:creationId xmlns:a16="http://schemas.microsoft.com/office/drawing/2014/main" id="{9D7C0F3C-0351-491B-8C02-BCC4C176C7F4}"/>
              </a:ext>
            </a:extLst>
          </p:cNvPr>
          <p:cNvSpPr/>
          <p:nvPr/>
        </p:nvSpPr>
        <p:spPr>
          <a:xfrm>
            <a:off x="0" y="6613451"/>
            <a:ext cx="1605516" cy="2445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F23B2B75-4702-4C23-8532-4CF97F3B00F4}"/>
              </a:ext>
            </a:extLst>
          </p:cNvPr>
          <p:cNvSpPr/>
          <p:nvPr/>
        </p:nvSpPr>
        <p:spPr>
          <a:xfrm>
            <a:off x="1786905" y="5576360"/>
            <a:ext cx="1763605" cy="948265"/>
          </a:xfrm>
          <a:prstGeom prst="rect">
            <a:avLst/>
          </a:prstGeom>
          <a:solidFill>
            <a:schemeClr val="bg2">
              <a:lumMod val="75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YOUR LOGO GOES HERE</a:t>
            </a:r>
          </a:p>
        </p:txBody>
      </p:sp>
    </p:spTree>
    <p:extLst>
      <p:ext uri="{BB962C8B-B14F-4D97-AF65-F5344CB8AC3E}">
        <p14:creationId xmlns:p14="http://schemas.microsoft.com/office/powerpoint/2010/main" val="1178944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2C675DD-665D-4155-84B2-64D150955CC3}"/>
              </a:ext>
            </a:extLst>
          </p:cNvPr>
          <p:cNvSpPr txBox="1"/>
          <p:nvPr/>
        </p:nvSpPr>
        <p:spPr>
          <a:xfrm>
            <a:off x="531803" y="1885571"/>
            <a:ext cx="3398046" cy="276999"/>
          </a:xfrm>
          <a:prstGeom prst="rect">
            <a:avLst/>
          </a:prstGeom>
          <a:noFill/>
        </p:spPr>
        <p:txBody>
          <a:bodyPr wrap="none" rtlCol="0">
            <a:spAutoFit/>
          </a:bodyPr>
          <a:lstStyle/>
          <a:p>
            <a:r>
              <a:rPr lang="en-GB" sz="1200" dirty="0">
                <a:solidFill>
                  <a:schemeClr val="accent1"/>
                </a:solidFill>
              </a:rPr>
              <a:t>AVERAGE FREQUENCY ALL SECTORS = 4.3</a:t>
            </a:r>
          </a:p>
        </p:txBody>
      </p:sp>
      <p:sp>
        <p:nvSpPr>
          <p:cNvPr id="3" name="Title 2">
            <a:extLst>
              <a:ext uri="{FF2B5EF4-FFF2-40B4-BE49-F238E27FC236}">
                <a16:creationId xmlns:a16="http://schemas.microsoft.com/office/drawing/2014/main" id="{76799456-C243-49AC-86CA-669CD27C885D}"/>
              </a:ext>
            </a:extLst>
          </p:cNvPr>
          <p:cNvSpPr>
            <a:spLocks noGrp="1"/>
          </p:cNvSpPr>
          <p:nvPr>
            <p:ph type="title"/>
          </p:nvPr>
        </p:nvSpPr>
        <p:spPr/>
        <p:txBody>
          <a:bodyPr/>
          <a:lstStyle/>
          <a:p>
            <a:r>
              <a:rPr lang="en-GB" dirty="0"/>
              <a:t>Mail content drives different frequency</a:t>
            </a:r>
          </a:p>
        </p:txBody>
      </p:sp>
      <p:sp>
        <p:nvSpPr>
          <p:cNvPr id="4" name="Text Placeholder 3">
            <a:extLst>
              <a:ext uri="{FF2B5EF4-FFF2-40B4-BE49-F238E27FC236}">
                <a16:creationId xmlns:a16="http://schemas.microsoft.com/office/drawing/2014/main" id="{80347B79-2409-4C48-B3E3-A3746AB7983C}"/>
              </a:ext>
            </a:extLst>
          </p:cNvPr>
          <p:cNvSpPr>
            <a:spLocks noGrp="1"/>
          </p:cNvSpPr>
          <p:nvPr>
            <p:ph type="body" sz="quarter" idx="11"/>
          </p:nvPr>
        </p:nvSpPr>
        <p:spPr/>
        <p:txBody>
          <a:bodyPr/>
          <a:lstStyle/>
          <a:p>
            <a:r>
              <a:rPr lang="en-GB" dirty="0"/>
              <a:t>GENERAL INSURANCE MAIL PERFORMS ABOVE AVERAGE FOR MOST CONTENTS</a:t>
            </a:r>
          </a:p>
        </p:txBody>
      </p:sp>
      <p:graphicFrame>
        <p:nvGraphicFramePr>
          <p:cNvPr id="14" name="Chart 13">
            <a:extLst>
              <a:ext uri="{FF2B5EF4-FFF2-40B4-BE49-F238E27FC236}">
                <a16:creationId xmlns:a16="http://schemas.microsoft.com/office/drawing/2014/main" id="{C6E271B6-4A1D-4EC7-9572-0FBFF0DD9BBB}"/>
              </a:ext>
            </a:extLst>
          </p:cNvPr>
          <p:cNvGraphicFramePr/>
          <p:nvPr>
            <p:extLst>
              <p:ext uri="{D42A27DB-BD31-4B8C-83A1-F6EECF244321}">
                <p14:modId xmlns:p14="http://schemas.microsoft.com/office/powerpoint/2010/main" val="3402901286"/>
              </p:ext>
            </p:extLst>
          </p:nvPr>
        </p:nvGraphicFramePr>
        <p:xfrm>
          <a:off x="471643" y="2202182"/>
          <a:ext cx="8512869" cy="3714110"/>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21">
            <a:extLst>
              <a:ext uri="{FF2B5EF4-FFF2-40B4-BE49-F238E27FC236}">
                <a16:creationId xmlns:a16="http://schemas.microsoft.com/office/drawing/2014/main" id="{94149DD7-2CE5-4A1D-AB04-AC17247F31A1}"/>
              </a:ext>
            </a:extLst>
          </p:cNvPr>
          <p:cNvSpPr/>
          <p:nvPr/>
        </p:nvSpPr>
        <p:spPr>
          <a:xfrm>
            <a:off x="0" y="6638306"/>
            <a:ext cx="1615044" cy="219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7FC4AD04-8CCD-4669-B665-4BA223D56AF5}"/>
              </a:ext>
            </a:extLst>
          </p:cNvPr>
          <p:cNvSpPr txBox="1"/>
          <p:nvPr/>
        </p:nvSpPr>
        <p:spPr>
          <a:xfrm>
            <a:off x="426569" y="6611779"/>
            <a:ext cx="6973404" cy="2308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JICMAIL Q3 2018 – Q2 2019, Sample:  General Insurance 828.</a:t>
            </a:r>
          </a:p>
        </p:txBody>
      </p:sp>
      <p:sp>
        <p:nvSpPr>
          <p:cNvPr id="19" name="Slide Number Placeholder 2">
            <a:extLst>
              <a:ext uri="{FF2B5EF4-FFF2-40B4-BE49-F238E27FC236}">
                <a16:creationId xmlns:a16="http://schemas.microsoft.com/office/drawing/2014/main" id="{FAB5B644-8C4B-47D7-AB2D-988142F15D8C}"/>
              </a:ext>
            </a:extLst>
          </p:cNvPr>
          <p:cNvSpPr>
            <a:spLocks noGrp="1"/>
          </p:cNvSpPr>
          <p:nvPr>
            <p:ph type="sldNum" sz="quarter" idx="10"/>
          </p:nvPr>
        </p:nvSpPr>
        <p:spPr>
          <a:xfrm>
            <a:off x="11246983" y="6444000"/>
            <a:ext cx="425976" cy="179579"/>
          </a:xfrm>
        </p:spPr>
        <p:txBody>
          <a:bodyPr/>
          <a:lstStyle/>
          <a:p>
            <a:fld id="{887360FE-02F5-4392-9C12-7D03F05745BB}" type="slidenum">
              <a:rPr lang="en-GB" smtClean="0"/>
              <a:pPr/>
              <a:t>10</a:t>
            </a:fld>
            <a:endParaRPr lang="en-GB" dirty="0"/>
          </a:p>
        </p:txBody>
      </p:sp>
      <p:sp>
        <p:nvSpPr>
          <p:cNvPr id="20" name="TextBox 19">
            <a:extLst>
              <a:ext uri="{FF2B5EF4-FFF2-40B4-BE49-F238E27FC236}">
                <a16:creationId xmlns:a16="http://schemas.microsoft.com/office/drawing/2014/main" id="{C1AEB92A-353F-40A1-ABA6-957B9700C242}"/>
              </a:ext>
            </a:extLst>
          </p:cNvPr>
          <p:cNvSpPr txBox="1"/>
          <p:nvPr/>
        </p:nvSpPr>
        <p:spPr>
          <a:xfrm>
            <a:off x="1917388" y="5232524"/>
            <a:ext cx="542136" cy="246221"/>
          </a:xfrm>
          <a:prstGeom prst="rect">
            <a:avLst/>
          </a:prstGeom>
          <a:noFill/>
        </p:spPr>
        <p:txBody>
          <a:bodyPr wrap="none" rtlCol="0">
            <a:spAutoFit/>
          </a:bodyPr>
          <a:lstStyle/>
          <a:p>
            <a:r>
              <a:rPr lang="en-GB" sz="1000" dirty="0">
                <a:solidFill>
                  <a:schemeClr val="bg1"/>
                </a:solidFill>
              </a:rPr>
              <a:t>n=391</a:t>
            </a:r>
          </a:p>
        </p:txBody>
      </p:sp>
      <p:sp>
        <p:nvSpPr>
          <p:cNvPr id="24" name="TextBox 23">
            <a:extLst>
              <a:ext uri="{FF2B5EF4-FFF2-40B4-BE49-F238E27FC236}">
                <a16:creationId xmlns:a16="http://schemas.microsoft.com/office/drawing/2014/main" id="{2625EA3F-4C8D-44F4-8DB3-4125ECA3850D}"/>
              </a:ext>
            </a:extLst>
          </p:cNvPr>
          <p:cNvSpPr txBox="1"/>
          <p:nvPr/>
        </p:nvSpPr>
        <p:spPr>
          <a:xfrm>
            <a:off x="4582613" y="5239609"/>
            <a:ext cx="542136" cy="246221"/>
          </a:xfrm>
          <a:prstGeom prst="rect">
            <a:avLst/>
          </a:prstGeom>
          <a:noFill/>
        </p:spPr>
        <p:txBody>
          <a:bodyPr wrap="none" rtlCol="0">
            <a:spAutoFit/>
          </a:bodyPr>
          <a:lstStyle/>
          <a:p>
            <a:r>
              <a:rPr lang="en-GB" sz="1000" dirty="0">
                <a:solidFill>
                  <a:schemeClr val="bg1"/>
                </a:solidFill>
              </a:rPr>
              <a:t>n=222</a:t>
            </a:r>
          </a:p>
        </p:txBody>
      </p:sp>
      <p:sp>
        <p:nvSpPr>
          <p:cNvPr id="25" name="TextBox 24">
            <a:extLst>
              <a:ext uri="{FF2B5EF4-FFF2-40B4-BE49-F238E27FC236}">
                <a16:creationId xmlns:a16="http://schemas.microsoft.com/office/drawing/2014/main" id="{E965E97A-2F05-4366-A757-0C7AC38B39F4}"/>
              </a:ext>
            </a:extLst>
          </p:cNvPr>
          <p:cNvSpPr txBox="1"/>
          <p:nvPr/>
        </p:nvSpPr>
        <p:spPr>
          <a:xfrm>
            <a:off x="7286836" y="5232523"/>
            <a:ext cx="542136" cy="246221"/>
          </a:xfrm>
          <a:prstGeom prst="rect">
            <a:avLst/>
          </a:prstGeom>
          <a:noFill/>
        </p:spPr>
        <p:txBody>
          <a:bodyPr wrap="none" rtlCol="0">
            <a:spAutoFit/>
          </a:bodyPr>
          <a:lstStyle/>
          <a:p>
            <a:r>
              <a:rPr lang="en-GB" sz="1000" dirty="0">
                <a:solidFill>
                  <a:schemeClr val="bg1"/>
                </a:solidFill>
              </a:rPr>
              <a:t>n=209</a:t>
            </a:r>
          </a:p>
        </p:txBody>
      </p:sp>
      <p:cxnSp>
        <p:nvCxnSpPr>
          <p:cNvPr id="7" name="Straight Connector 6">
            <a:extLst>
              <a:ext uri="{FF2B5EF4-FFF2-40B4-BE49-F238E27FC236}">
                <a16:creationId xmlns:a16="http://schemas.microsoft.com/office/drawing/2014/main" id="{1C7ABBC5-52DE-4804-AA80-3C524520C3FD}"/>
              </a:ext>
            </a:extLst>
          </p:cNvPr>
          <p:cNvCxnSpPr>
            <a:cxnSpLocks/>
          </p:cNvCxnSpPr>
          <p:nvPr/>
        </p:nvCxnSpPr>
        <p:spPr>
          <a:xfrm>
            <a:off x="1005840" y="3864842"/>
            <a:ext cx="7423265"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735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64FEA84E-0B22-4514-B279-739F322D2117}"/>
              </a:ext>
            </a:extLst>
          </p:cNvPr>
          <p:cNvGraphicFramePr>
            <a:graphicFrameLocks noGrp="1"/>
          </p:cNvGraphicFramePr>
          <p:nvPr>
            <p:ph type="chart" sz="quarter" idx="14"/>
            <p:extLst>
              <p:ext uri="{D42A27DB-BD31-4B8C-83A1-F6EECF244321}">
                <p14:modId xmlns:p14="http://schemas.microsoft.com/office/powerpoint/2010/main" val="622142950"/>
              </p:ext>
            </p:extLst>
          </p:nvPr>
        </p:nvGraphicFramePr>
        <p:xfrm>
          <a:off x="455613" y="1807974"/>
          <a:ext cx="11187112" cy="4513263"/>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a:extLst>
              <a:ext uri="{FF2B5EF4-FFF2-40B4-BE49-F238E27FC236}">
                <a16:creationId xmlns:a16="http://schemas.microsoft.com/office/drawing/2014/main" id="{BE4ABEBC-1732-40B6-A7B2-AB34281BE778}"/>
              </a:ext>
            </a:extLst>
          </p:cNvPr>
          <p:cNvSpPr>
            <a:spLocks noGrp="1"/>
          </p:cNvSpPr>
          <p:nvPr>
            <p:ph type="title"/>
          </p:nvPr>
        </p:nvSpPr>
        <p:spPr/>
        <p:txBody>
          <a:bodyPr/>
          <a:lstStyle/>
          <a:p>
            <a:r>
              <a:rPr lang="en-GB" dirty="0"/>
              <a:t>physical actions</a:t>
            </a:r>
          </a:p>
        </p:txBody>
      </p:sp>
      <p:sp>
        <p:nvSpPr>
          <p:cNvPr id="12" name="Text Placeholder 11">
            <a:extLst>
              <a:ext uri="{FF2B5EF4-FFF2-40B4-BE49-F238E27FC236}">
                <a16:creationId xmlns:a16="http://schemas.microsoft.com/office/drawing/2014/main" id="{80A5495F-A825-4D7B-BABE-F8C6D7C3567F}"/>
              </a:ext>
            </a:extLst>
          </p:cNvPr>
          <p:cNvSpPr>
            <a:spLocks noGrp="1"/>
          </p:cNvSpPr>
          <p:nvPr>
            <p:ph type="body" sz="quarter" idx="11"/>
          </p:nvPr>
        </p:nvSpPr>
        <p:spPr/>
        <p:txBody>
          <a:bodyPr/>
          <a:lstStyle/>
          <a:p>
            <a:r>
              <a:rPr lang="en-GB" dirty="0"/>
              <a:t>High opening rates (80%), reading and filing also high </a:t>
            </a:r>
          </a:p>
        </p:txBody>
      </p:sp>
      <p:graphicFrame>
        <p:nvGraphicFramePr>
          <p:cNvPr id="15" name="Chart 14">
            <a:extLst>
              <a:ext uri="{FF2B5EF4-FFF2-40B4-BE49-F238E27FC236}">
                <a16:creationId xmlns:a16="http://schemas.microsoft.com/office/drawing/2014/main" id="{E1055842-2AC6-4DCB-95DA-D5371BF72954}"/>
              </a:ext>
            </a:extLst>
          </p:cNvPr>
          <p:cNvGraphicFramePr/>
          <p:nvPr>
            <p:extLst/>
          </p:nvPr>
        </p:nvGraphicFramePr>
        <p:xfrm>
          <a:off x="515938" y="1864427"/>
          <a:ext cx="8314892" cy="4594541"/>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7177AAAF-7ECC-4133-8F42-6A7AE692B36F}"/>
              </a:ext>
            </a:extLst>
          </p:cNvPr>
          <p:cNvSpPr/>
          <p:nvPr/>
        </p:nvSpPr>
        <p:spPr>
          <a:xfrm>
            <a:off x="0" y="6638306"/>
            <a:ext cx="1615044" cy="219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Slide Number Placeholder 2">
            <a:extLst>
              <a:ext uri="{FF2B5EF4-FFF2-40B4-BE49-F238E27FC236}">
                <a16:creationId xmlns:a16="http://schemas.microsoft.com/office/drawing/2014/main" id="{8CCF0B83-8E7E-4408-8E6A-173A25094AA1}"/>
              </a:ext>
            </a:extLst>
          </p:cNvPr>
          <p:cNvSpPr>
            <a:spLocks noGrp="1"/>
          </p:cNvSpPr>
          <p:nvPr>
            <p:ph type="sldNum" sz="quarter" idx="10"/>
          </p:nvPr>
        </p:nvSpPr>
        <p:spPr>
          <a:xfrm>
            <a:off x="11246983" y="6444000"/>
            <a:ext cx="425976" cy="179579"/>
          </a:xfrm>
        </p:spPr>
        <p:txBody>
          <a:bodyPr/>
          <a:lstStyle/>
          <a:p>
            <a:fld id="{887360FE-02F5-4392-9C12-7D03F05745BB}" type="slidenum">
              <a:rPr lang="en-GB" smtClean="0"/>
              <a:pPr/>
              <a:t>11</a:t>
            </a:fld>
            <a:endParaRPr lang="en-GB" dirty="0"/>
          </a:p>
        </p:txBody>
      </p:sp>
      <p:sp>
        <p:nvSpPr>
          <p:cNvPr id="14" name="TextBox 13">
            <a:extLst>
              <a:ext uri="{FF2B5EF4-FFF2-40B4-BE49-F238E27FC236}">
                <a16:creationId xmlns:a16="http://schemas.microsoft.com/office/drawing/2014/main" id="{92EB6B68-A305-4DAE-853F-EAFAC32DF77A}"/>
              </a:ext>
            </a:extLst>
          </p:cNvPr>
          <p:cNvSpPr txBox="1"/>
          <p:nvPr/>
        </p:nvSpPr>
        <p:spPr>
          <a:xfrm>
            <a:off x="426569" y="6611779"/>
            <a:ext cx="6973404" cy="2308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JICMAIL Q3 2018 – Q2 2019, Sample:  General Insurance 828.</a:t>
            </a:r>
          </a:p>
        </p:txBody>
      </p:sp>
      <p:sp>
        <p:nvSpPr>
          <p:cNvPr id="10" name="Rectangle 9">
            <a:extLst>
              <a:ext uri="{FF2B5EF4-FFF2-40B4-BE49-F238E27FC236}">
                <a16:creationId xmlns:a16="http://schemas.microsoft.com/office/drawing/2014/main" id="{C3E0467E-AFA8-45C6-A527-A90EEE1479FE}"/>
              </a:ext>
            </a:extLst>
          </p:cNvPr>
          <p:cNvSpPr/>
          <p:nvPr/>
        </p:nvSpPr>
        <p:spPr>
          <a:xfrm>
            <a:off x="8810896" y="2556560"/>
            <a:ext cx="2070574" cy="2000127"/>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400"/>
              </a:lnSpc>
            </a:pPr>
            <a:r>
              <a:rPr lang="en-GB" sz="1700" dirty="0">
                <a:solidFill>
                  <a:schemeClr val="tx1"/>
                </a:solidFill>
              </a:rPr>
              <a:t>Filing across all business sectors is just 19%</a:t>
            </a:r>
            <a:r>
              <a:rPr lang="en-GB" sz="1700" baseline="30000" dirty="0">
                <a:solidFill>
                  <a:schemeClr val="tx1"/>
                </a:solidFill>
              </a:rPr>
              <a:t>1</a:t>
            </a:r>
            <a:r>
              <a:rPr lang="en-GB" sz="1700" dirty="0">
                <a:solidFill>
                  <a:schemeClr val="tx1"/>
                </a:solidFill>
              </a:rPr>
              <a:t>.</a:t>
            </a:r>
          </a:p>
          <a:p>
            <a:pPr>
              <a:lnSpc>
                <a:spcPts val="2400"/>
              </a:lnSpc>
            </a:pPr>
            <a:r>
              <a:rPr lang="en-GB" sz="1700" dirty="0">
                <a:solidFill>
                  <a:schemeClr val="tx1"/>
                </a:solidFill>
              </a:rPr>
              <a:t>But for all financial services mail items filing is 39%</a:t>
            </a:r>
            <a:r>
              <a:rPr lang="en-GB" sz="1700" baseline="30000" dirty="0">
                <a:solidFill>
                  <a:schemeClr val="tx1"/>
                </a:solidFill>
              </a:rPr>
              <a:t>1</a:t>
            </a:r>
            <a:r>
              <a:rPr lang="en-GB" sz="1700" dirty="0">
                <a:solidFill>
                  <a:schemeClr val="tx1"/>
                </a:solidFill>
              </a:rPr>
              <a:t>.</a:t>
            </a:r>
          </a:p>
        </p:txBody>
      </p:sp>
      <p:sp>
        <p:nvSpPr>
          <p:cNvPr id="16" name="TextBox 15">
            <a:extLst>
              <a:ext uri="{FF2B5EF4-FFF2-40B4-BE49-F238E27FC236}">
                <a16:creationId xmlns:a16="http://schemas.microsoft.com/office/drawing/2014/main" id="{36FE2926-9029-4DA7-B32A-2E8C7C62B3C8}"/>
              </a:ext>
            </a:extLst>
          </p:cNvPr>
          <p:cNvSpPr txBox="1"/>
          <p:nvPr/>
        </p:nvSpPr>
        <p:spPr>
          <a:xfrm>
            <a:off x="4223084" y="6611779"/>
            <a:ext cx="7841136" cy="230832"/>
          </a:xfrm>
          <a:prstGeom prst="rect">
            <a:avLst/>
          </a:prstGeom>
          <a:noFill/>
        </p:spPr>
        <p:txBody>
          <a:bodyPr wrap="square" rtlCol="0">
            <a:spAutoFit/>
          </a:bodyPr>
          <a:lstStyle/>
          <a:p>
            <a:r>
              <a:rPr lang="en-GB" sz="900" baseline="30000" dirty="0">
                <a:latin typeface="Arial" panose="020B0604020202020204" pitchFamily="34" charset="0"/>
                <a:cs typeface="Arial" panose="020B0604020202020204" pitchFamily="34" charset="0"/>
              </a:rPr>
              <a:t>1</a:t>
            </a:r>
            <a:r>
              <a:rPr lang="en-GB" sz="900" dirty="0">
                <a:latin typeface="Arial" panose="020B0604020202020204" pitchFamily="34" charset="0"/>
                <a:cs typeface="Arial" panose="020B0604020202020204" pitchFamily="34" charset="0"/>
              </a:rPr>
              <a:t>Source: JICMAIL Q2 2017 – Q1 2019, Addressed and Business Mail.  Sample:  All sectors:  72595 Financial Services: 24,267. </a:t>
            </a:r>
          </a:p>
        </p:txBody>
      </p:sp>
    </p:spTree>
    <p:extLst>
      <p:ext uri="{BB962C8B-B14F-4D97-AF65-F5344CB8AC3E}">
        <p14:creationId xmlns:p14="http://schemas.microsoft.com/office/powerpoint/2010/main" val="159592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A1F6F95D-5296-4777-9127-C5371C300740}"/>
              </a:ext>
            </a:extLst>
          </p:cNvPr>
          <p:cNvGraphicFramePr>
            <a:graphicFrameLocks noGrp="1"/>
          </p:cNvGraphicFramePr>
          <p:nvPr>
            <p:ph type="chart" sz="quarter" idx="14"/>
            <p:extLst/>
          </p:nvPr>
        </p:nvGraphicFramePr>
        <p:xfrm>
          <a:off x="455613" y="1665288"/>
          <a:ext cx="8363534" cy="466332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FF907AF5-72C2-4D12-A5F8-2104ACD837AC}"/>
              </a:ext>
            </a:extLst>
          </p:cNvPr>
          <p:cNvSpPr>
            <a:spLocks noGrp="1"/>
          </p:cNvSpPr>
          <p:nvPr>
            <p:ph type="title"/>
          </p:nvPr>
        </p:nvSpPr>
        <p:spPr/>
        <p:txBody>
          <a:bodyPr/>
          <a:lstStyle/>
          <a:p>
            <a:r>
              <a:rPr lang="en-GB" dirty="0"/>
              <a:t>COMMERCIAL ACTIONS</a:t>
            </a:r>
          </a:p>
        </p:txBody>
      </p:sp>
      <p:sp>
        <p:nvSpPr>
          <p:cNvPr id="4" name="Slide Number Placeholder 3">
            <a:extLst>
              <a:ext uri="{FF2B5EF4-FFF2-40B4-BE49-F238E27FC236}">
                <a16:creationId xmlns:a16="http://schemas.microsoft.com/office/drawing/2014/main" id="{8CFDCF0E-EA6A-4AC1-AD47-8665AC9B10BC}"/>
              </a:ext>
            </a:extLst>
          </p:cNvPr>
          <p:cNvSpPr>
            <a:spLocks noGrp="1"/>
          </p:cNvSpPr>
          <p:nvPr>
            <p:ph type="sldNum" sz="quarter" idx="10"/>
          </p:nvPr>
        </p:nvSpPr>
        <p:spPr/>
        <p:txBody>
          <a:bodyPr/>
          <a:lstStyle/>
          <a:p>
            <a:fld id="{887360FE-02F5-4392-9C12-7D03F05745BB}" type="slidenum">
              <a:rPr lang="en-GB" smtClean="0"/>
              <a:pPr/>
              <a:t>12</a:t>
            </a:fld>
            <a:endParaRPr lang="en-GB" dirty="0"/>
          </a:p>
        </p:txBody>
      </p:sp>
      <p:sp>
        <p:nvSpPr>
          <p:cNvPr id="5" name="Text Placeholder 4">
            <a:extLst>
              <a:ext uri="{FF2B5EF4-FFF2-40B4-BE49-F238E27FC236}">
                <a16:creationId xmlns:a16="http://schemas.microsoft.com/office/drawing/2014/main" id="{BF8DC34E-287A-4010-9F2B-87A3AA3C439A}"/>
              </a:ext>
            </a:extLst>
          </p:cNvPr>
          <p:cNvSpPr>
            <a:spLocks noGrp="1"/>
          </p:cNvSpPr>
          <p:nvPr>
            <p:ph type="body" sz="quarter" idx="11"/>
          </p:nvPr>
        </p:nvSpPr>
        <p:spPr/>
        <p:txBody>
          <a:bodyPr/>
          <a:lstStyle/>
          <a:p>
            <a:r>
              <a:rPr lang="en-GB" dirty="0"/>
              <a:t>Gi MAIL DRIVES DISCUSSION BUT ISN’T MOTIVATING much OTHER ENGAGEMENT</a:t>
            </a:r>
          </a:p>
          <a:p>
            <a:endParaRPr lang="en-GB" dirty="0"/>
          </a:p>
        </p:txBody>
      </p:sp>
      <p:graphicFrame>
        <p:nvGraphicFramePr>
          <p:cNvPr id="9" name="Chart 8">
            <a:extLst>
              <a:ext uri="{FF2B5EF4-FFF2-40B4-BE49-F238E27FC236}">
                <a16:creationId xmlns:a16="http://schemas.microsoft.com/office/drawing/2014/main" id="{986A799D-4AE6-4928-9BA7-2E79A4A649BA}"/>
              </a:ext>
            </a:extLst>
          </p:cNvPr>
          <p:cNvGraphicFramePr/>
          <p:nvPr>
            <p:extLst/>
          </p:nvPr>
        </p:nvGraphicFramePr>
        <p:xfrm>
          <a:off x="9613338" y="1555224"/>
          <a:ext cx="2937330" cy="195822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B2CA458F-0BF4-436D-80C4-72044C364B64}"/>
              </a:ext>
            </a:extLst>
          </p:cNvPr>
          <p:cNvSpPr txBox="1"/>
          <p:nvPr/>
        </p:nvSpPr>
        <p:spPr>
          <a:xfrm>
            <a:off x="7836973" y="1882656"/>
            <a:ext cx="2500845" cy="1323439"/>
          </a:xfrm>
          <a:prstGeom prst="rect">
            <a:avLst/>
          </a:prstGeom>
          <a:noFill/>
        </p:spPr>
        <p:txBody>
          <a:bodyPr wrap="square" rtlCol="0">
            <a:spAutoFit/>
          </a:bodyPr>
          <a:lstStyle/>
          <a:p>
            <a:pPr algn="r"/>
            <a:r>
              <a:rPr lang="en-GB" sz="1600" dirty="0"/>
              <a:t>OF PEOPLE RECEIVING </a:t>
            </a:r>
          </a:p>
          <a:p>
            <a:pPr algn="r"/>
            <a:r>
              <a:rPr lang="en-GB" sz="1600" dirty="0"/>
              <a:t>FS MAIL DO SOMETHING COMMERCIAL</a:t>
            </a:r>
          </a:p>
        </p:txBody>
      </p:sp>
      <p:sp>
        <p:nvSpPr>
          <p:cNvPr id="11" name="Rectangle 10">
            <a:extLst>
              <a:ext uri="{FF2B5EF4-FFF2-40B4-BE49-F238E27FC236}">
                <a16:creationId xmlns:a16="http://schemas.microsoft.com/office/drawing/2014/main" id="{4CCBFDB4-0E5A-4B2F-A5D2-E7832F951341}"/>
              </a:ext>
            </a:extLst>
          </p:cNvPr>
          <p:cNvSpPr/>
          <p:nvPr/>
        </p:nvSpPr>
        <p:spPr>
          <a:xfrm>
            <a:off x="9018147" y="3831742"/>
            <a:ext cx="2811895" cy="192325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400"/>
              </a:lnSpc>
            </a:pPr>
            <a:r>
              <a:rPr lang="en-GB" dirty="0">
                <a:solidFill>
                  <a:schemeClr val="tx1"/>
                </a:solidFill>
              </a:rPr>
              <a:t>Commercial actions with General Insurance mail are not as high as other sectors, maybe not surprisingly because of the regularity of contact.</a:t>
            </a:r>
          </a:p>
        </p:txBody>
      </p:sp>
      <p:sp>
        <p:nvSpPr>
          <p:cNvPr id="12" name="Rectangle 11">
            <a:extLst>
              <a:ext uri="{FF2B5EF4-FFF2-40B4-BE49-F238E27FC236}">
                <a16:creationId xmlns:a16="http://schemas.microsoft.com/office/drawing/2014/main" id="{5AE21A88-52BA-4F53-988B-1381F3345D20}"/>
              </a:ext>
            </a:extLst>
          </p:cNvPr>
          <p:cNvSpPr/>
          <p:nvPr/>
        </p:nvSpPr>
        <p:spPr>
          <a:xfrm>
            <a:off x="0" y="6638306"/>
            <a:ext cx="1615044" cy="219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5F1ABE71-9B45-47DE-B138-A44C33C63981}"/>
              </a:ext>
            </a:extLst>
          </p:cNvPr>
          <p:cNvSpPr txBox="1"/>
          <p:nvPr/>
        </p:nvSpPr>
        <p:spPr>
          <a:xfrm>
            <a:off x="426569" y="6611779"/>
            <a:ext cx="6973404" cy="2308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JICMAIL Q3 2018 – Q2 2019, Sample:  General Insurance 828</a:t>
            </a:r>
          </a:p>
        </p:txBody>
      </p:sp>
      <p:sp>
        <p:nvSpPr>
          <p:cNvPr id="14" name="TextBox 13">
            <a:extLst>
              <a:ext uri="{FF2B5EF4-FFF2-40B4-BE49-F238E27FC236}">
                <a16:creationId xmlns:a16="http://schemas.microsoft.com/office/drawing/2014/main" id="{B8FE4E99-D78A-49C7-B493-C3548B0464FC}"/>
              </a:ext>
            </a:extLst>
          </p:cNvPr>
          <p:cNvSpPr txBox="1"/>
          <p:nvPr/>
        </p:nvSpPr>
        <p:spPr>
          <a:xfrm>
            <a:off x="4223084" y="6611779"/>
            <a:ext cx="7841136" cy="2308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JICMAIL Q2 2017 – Q1 2019, Addressed and Business Mail.  Sample:  All sectors:  72595 Financial Services: 24,267 </a:t>
            </a:r>
          </a:p>
        </p:txBody>
      </p:sp>
    </p:spTree>
    <p:extLst>
      <p:ext uri="{BB962C8B-B14F-4D97-AF65-F5344CB8AC3E}">
        <p14:creationId xmlns:p14="http://schemas.microsoft.com/office/powerpoint/2010/main" val="3928561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85ACC427-151C-4954-93CE-AD2F789B879A}"/>
              </a:ext>
            </a:extLst>
          </p:cNvPr>
          <p:cNvGraphicFramePr>
            <a:graphicFrameLocks noGrp="1"/>
          </p:cNvGraphicFramePr>
          <p:nvPr>
            <p:ph type="chart" sz="quarter" idx="14"/>
            <p:extLst/>
          </p:nvPr>
        </p:nvGraphicFramePr>
        <p:xfrm>
          <a:off x="455612" y="1800225"/>
          <a:ext cx="8977146" cy="451326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0789CFDB-8FB5-4DB4-87F2-23ED6E405B1B}"/>
              </a:ext>
            </a:extLst>
          </p:cNvPr>
          <p:cNvSpPr>
            <a:spLocks noGrp="1"/>
          </p:cNvSpPr>
          <p:nvPr>
            <p:ph type="title"/>
          </p:nvPr>
        </p:nvSpPr>
        <p:spPr/>
        <p:txBody>
          <a:bodyPr/>
          <a:lstStyle/>
          <a:p>
            <a:r>
              <a:rPr lang="en-GB" dirty="0"/>
              <a:t>65% of gi mail is dealt with in first 7 days</a:t>
            </a:r>
          </a:p>
        </p:txBody>
      </p:sp>
      <p:sp>
        <p:nvSpPr>
          <p:cNvPr id="4" name="Slide Number Placeholder 3">
            <a:extLst>
              <a:ext uri="{FF2B5EF4-FFF2-40B4-BE49-F238E27FC236}">
                <a16:creationId xmlns:a16="http://schemas.microsoft.com/office/drawing/2014/main" id="{E29F3D77-DFDC-4703-A9F4-51096DADA0F8}"/>
              </a:ext>
            </a:extLst>
          </p:cNvPr>
          <p:cNvSpPr>
            <a:spLocks noGrp="1"/>
          </p:cNvSpPr>
          <p:nvPr>
            <p:ph type="sldNum" sz="quarter" idx="10"/>
          </p:nvPr>
        </p:nvSpPr>
        <p:spPr/>
        <p:txBody>
          <a:bodyPr/>
          <a:lstStyle/>
          <a:p>
            <a:fld id="{887360FE-02F5-4392-9C12-7D03F05745BB}" type="slidenum">
              <a:rPr lang="en-GB" smtClean="0"/>
              <a:pPr/>
              <a:t>13</a:t>
            </a:fld>
            <a:endParaRPr lang="en-GB" dirty="0"/>
          </a:p>
        </p:txBody>
      </p:sp>
      <p:sp>
        <p:nvSpPr>
          <p:cNvPr id="5" name="Text Placeholder 4">
            <a:extLst>
              <a:ext uri="{FF2B5EF4-FFF2-40B4-BE49-F238E27FC236}">
                <a16:creationId xmlns:a16="http://schemas.microsoft.com/office/drawing/2014/main" id="{D4FF4253-A694-4B58-AE85-922DA56841F1}"/>
              </a:ext>
            </a:extLst>
          </p:cNvPr>
          <p:cNvSpPr>
            <a:spLocks noGrp="1"/>
          </p:cNvSpPr>
          <p:nvPr>
            <p:ph type="body" sz="quarter" idx="11"/>
          </p:nvPr>
        </p:nvSpPr>
        <p:spPr/>
        <p:txBody>
          <a:bodyPr/>
          <a:lstStyle/>
          <a:p>
            <a:r>
              <a:rPr lang="en-GB" dirty="0"/>
              <a:t>37% of GI mail is filed</a:t>
            </a:r>
          </a:p>
        </p:txBody>
      </p:sp>
      <p:sp>
        <p:nvSpPr>
          <p:cNvPr id="10" name="Rectangle 9">
            <a:extLst>
              <a:ext uri="{FF2B5EF4-FFF2-40B4-BE49-F238E27FC236}">
                <a16:creationId xmlns:a16="http://schemas.microsoft.com/office/drawing/2014/main" id="{BE64F252-9A94-4C5E-9EFE-B6802BFBAD30}"/>
              </a:ext>
            </a:extLst>
          </p:cNvPr>
          <p:cNvSpPr/>
          <p:nvPr/>
        </p:nvSpPr>
        <p:spPr>
          <a:xfrm>
            <a:off x="0" y="6638306"/>
            <a:ext cx="1615044" cy="219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07E67977-A1F6-41BB-B64F-240C47FB5C63}"/>
              </a:ext>
            </a:extLst>
          </p:cNvPr>
          <p:cNvSpPr txBox="1"/>
          <p:nvPr/>
        </p:nvSpPr>
        <p:spPr>
          <a:xfrm>
            <a:off x="426569" y="6611779"/>
            <a:ext cx="6973404" cy="2308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JICMAIL Q3 2018 – Q2 2019, Sample:  General Insurance 828</a:t>
            </a:r>
          </a:p>
        </p:txBody>
      </p:sp>
      <p:sp>
        <p:nvSpPr>
          <p:cNvPr id="9" name="Rectangle 8">
            <a:extLst>
              <a:ext uri="{FF2B5EF4-FFF2-40B4-BE49-F238E27FC236}">
                <a16:creationId xmlns:a16="http://schemas.microsoft.com/office/drawing/2014/main" id="{14CD7DB0-F3C6-4DDB-89C5-30934184884C}"/>
              </a:ext>
            </a:extLst>
          </p:cNvPr>
          <p:cNvSpPr/>
          <p:nvPr/>
        </p:nvSpPr>
        <p:spPr>
          <a:xfrm>
            <a:off x="9018147" y="3616929"/>
            <a:ext cx="2228836" cy="2228701"/>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400"/>
              </a:lnSpc>
            </a:pPr>
            <a:r>
              <a:rPr lang="en-GB" dirty="0">
                <a:solidFill>
                  <a:schemeClr val="tx1"/>
                </a:solidFill>
              </a:rPr>
              <a:t>But 68%</a:t>
            </a:r>
            <a:r>
              <a:rPr lang="en-GB" baseline="30000" dirty="0">
                <a:solidFill>
                  <a:schemeClr val="tx1"/>
                </a:solidFill>
              </a:rPr>
              <a:t>1</a:t>
            </a:r>
            <a:r>
              <a:rPr lang="en-GB" dirty="0">
                <a:solidFill>
                  <a:schemeClr val="tx1"/>
                </a:solidFill>
              </a:rPr>
              <a:t> of all financial Services mail is still live in the home after 28 days, so it is retained and kept for future reference.</a:t>
            </a:r>
          </a:p>
        </p:txBody>
      </p:sp>
      <p:sp>
        <p:nvSpPr>
          <p:cNvPr id="12" name="TextBox 11">
            <a:extLst>
              <a:ext uri="{FF2B5EF4-FFF2-40B4-BE49-F238E27FC236}">
                <a16:creationId xmlns:a16="http://schemas.microsoft.com/office/drawing/2014/main" id="{88BEB123-63F7-4892-930F-B78C0A9F1BEE}"/>
              </a:ext>
            </a:extLst>
          </p:cNvPr>
          <p:cNvSpPr txBox="1"/>
          <p:nvPr/>
        </p:nvSpPr>
        <p:spPr>
          <a:xfrm>
            <a:off x="4223084" y="6611779"/>
            <a:ext cx="7841136" cy="2308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1.  Source: JICMAIL Q2 2017 – Q1 2019, Addressed and Business Mail. Financial Services: 24,267. </a:t>
            </a:r>
          </a:p>
        </p:txBody>
      </p:sp>
      <p:graphicFrame>
        <p:nvGraphicFramePr>
          <p:cNvPr id="13" name="Chart 12">
            <a:extLst>
              <a:ext uri="{FF2B5EF4-FFF2-40B4-BE49-F238E27FC236}">
                <a16:creationId xmlns:a16="http://schemas.microsoft.com/office/drawing/2014/main" id="{FBBDCAF5-F370-45F1-80CC-6E1FAD295D0C}"/>
              </a:ext>
            </a:extLst>
          </p:cNvPr>
          <p:cNvGraphicFramePr/>
          <p:nvPr>
            <p:extLst>
              <p:ext uri="{D42A27DB-BD31-4B8C-83A1-F6EECF244321}">
                <p14:modId xmlns:p14="http://schemas.microsoft.com/office/powerpoint/2010/main" val="3340008753"/>
              </p:ext>
            </p:extLst>
          </p:nvPr>
        </p:nvGraphicFramePr>
        <p:xfrm>
          <a:off x="8984121" y="1484169"/>
          <a:ext cx="2284819" cy="21511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51989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7A1A2B-1E5B-4E09-97C2-B50B78C96FF2}"/>
              </a:ext>
            </a:extLst>
          </p:cNvPr>
          <p:cNvSpPr>
            <a:spLocks noGrp="1"/>
          </p:cNvSpPr>
          <p:nvPr>
            <p:ph type="title"/>
          </p:nvPr>
        </p:nvSpPr>
        <p:spPr/>
        <p:txBody>
          <a:bodyPr/>
          <a:lstStyle/>
          <a:p>
            <a:r>
              <a:rPr lang="en-GB" dirty="0"/>
              <a:t>Exclusive invitation</a:t>
            </a:r>
          </a:p>
        </p:txBody>
      </p:sp>
      <p:sp>
        <p:nvSpPr>
          <p:cNvPr id="3" name="Slide Number Placeholder 2">
            <a:extLst>
              <a:ext uri="{FF2B5EF4-FFF2-40B4-BE49-F238E27FC236}">
                <a16:creationId xmlns:a16="http://schemas.microsoft.com/office/drawing/2014/main" id="{9EE4DED9-CE48-41C1-B409-0CA001F12348}"/>
              </a:ext>
            </a:extLst>
          </p:cNvPr>
          <p:cNvSpPr>
            <a:spLocks noGrp="1"/>
          </p:cNvSpPr>
          <p:nvPr>
            <p:ph type="sldNum" sz="quarter" idx="10"/>
          </p:nvPr>
        </p:nvSpPr>
        <p:spPr/>
        <p:txBody>
          <a:bodyPr/>
          <a:lstStyle/>
          <a:p>
            <a:fld id="{887360FE-02F5-4392-9C12-7D03F05745BB}" type="slidenum">
              <a:rPr lang="en-GB" smtClean="0"/>
              <a:pPr/>
              <a:t>14</a:t>
            </a:fld>
            <a:endParaRPr lang="en-GB" dirty="0"/>
          </a:p>
        </p:txBody>
      </p:sp>
      <p:sp>
        <p:nvSpPr>
          <p:cNvPr id="8" name="Text Placeholder 7">
            <a:extLst>
              <a:ext uri="{FF2B5EF4-FFF2-40B4-BE49-F238E27FC236}">
                <a16:creationId xmlns:a16="http://schemas.microsoft.com/office/drawing/2014/main" id="{D3407F04-3B55-49C5-8143-BC11394A1032}"/>
              </a:ext>
            </a:extLst>
          </p:cNvPr>
          <p:cNvSpPr>
            <a:spLocks noGrp="1"/>
          </p:cNvSpPr>
          <p:nvPr>
            <p:ph type="body" sz="quarter" idx="11"/>
          </p:nvPr>
        </p:nvSpPr>
        <p:spPr/>
        <p:txBody>
          <a:bodyPr/>
          <a:lstStyle/>
          <a:p>
            <a:r>
              <a:rPr lang="en-GB" dirty="0"/>
              <a:t>Gets the other half involved in buying</a:t>
            </a:r>
          </a:p>
        </p:txBody>
      </p:sp>
      <p:cxnSp>
        <p:nvCxnSpPr>
          <p:cNvPr id="24" name="Straight Connector 23">
            <a:extLst>
              <a:ext uri="{FF2B5EF4-FFF2-40B4-BE49-F238E27FC236}">
                <a16:creationId xmlns:a16="http://schemas.microsoft.com/office/drawing/2014/main" id="{1F742F8F-8FED-41C2-A490-C130CFB7F993}"/>
              </a:ext>
            </a:extLst>
          </p:cNvPr>
          <p:cNvCxnSpPr/>
          <p:nvPr/>
        </p:nvCxnSpPr>
        <p:spPr>
          <a:xfrm>
            <a:off x="4181004" y="2320290"/>
            <a:ext cx="642603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5" name="Arc 24">
            <a:extLst>
              <a:ext uri="{FF2B5EF4-FFF2-40B4-BE49-F238E27FC236}">
                <a16:creationId xmlns:a16="http://schemas.microsoft.com/office/drawing/2014/main" id="{C5DC9BD5-4964-436B-9BEE-D3EF0D6F2BBB}"/>
              </a:ext>
            </a:extLst>
          </p:cNvPr>
          <p:cNvSpPr/>
          <p:nvPr/>
        </p:nvSpPr>
        <p:spPr>
          <a:xfrm rot="5564468">
            <a:off x="9961914" y="1910522"/>
            <a:ext cx="1342987" cy="2162895"/>
          </a:xfrm>
          <a:prstGeom prst="arc">
            <a:avLst>
              <a:gd name="adj1" fmla="val 10406095"/>
              <a:gd name="adj2" fmla="val 21093327"/>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26" name="Straight Connector 25">
            <a:extLst>
              <a:ext uri="{FF2B5EF4-FFF2-40B4-BE49-F238E27FC236}">
                <a16:creationId xmlns:a16="http://schemas.microsoft.com/office/drawing/2014/main" id="{D12845A0-1CE9-434A-B9C2-A7515938D113}"/>
              </a:ext>
            </a:extLst>
          </p:cNvPr>
          <p:cNvCxnSpPr/>
          <p:nvPr/>
        </p:nvCxnSpPr>
        <p:spPr>
          <a:xfrm>
            <a:off x="4333404" y="3659505"/>
            <a:ext cx="642603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7" name="Arc 26">
            <a:extLst>
              <a:ext uri="{FF2B5EF4-FFF2-40B4-BE49-F238E27FC236}">
                <a16:creationId xmlns:a16="http://schemas.microsoft.com/office/drawing/2014/main" id="{F944EBC4-E25F-42EB-A852-A8E7C8267AB2}"/>
              </a:ext>
            </a:extLst>
          </p:cNvPr>
          <p:cNvSpPr/>
          <p:nvPr/>
        </p:nvSpPr>
        <p:spPr>
          <a:xfrm rot="16035532" flipH="1">
            <a:off x="3620804" y="3254817"/>
            <a:ext cx="1342987" cy="2162895"/>
          </a:xfrm>
          <a:prstGeom prst="arc">
            <a:avLst>
              <a:gd name="adj1" fmla="val 10406095"/>
              <a:gd name="adj2" fmla="val 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28" name="Straight Connector 27">
            <a:extLst>
              <a:ext uri="{FF2B5EF4-FFF2-40B4-BE49-F238E27FC236}">
                <a16:creationId xmlns:a16="http://schemas.microsoft.com/office/drawing/2014/main" id="{8E569396-57FB-4858-B97A-066314BEA46F}"/>
              </a:ext>
            </a:extLst>
          </p:cNvPr>
          <p:cNvCxnSpPr/>
          <p:nvPr/>
        </p:nvCxnSpPr>
        <p:spPr>
          <a:xfrm>
            <a:off x="4319434" y="5006975"/>
            <a:ext cx="642603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18A95487-1C31-468E-AAB8-50C2D40A9E0E}"/>
              </a:ext>
            </a:extLst>
          </p:cNvPr>
          <p:cNvSpPr/>
          <p:nvPr/>
        </p:nvSpPr>
        <p:spPr>
          <a:xfrm>
            <a:off x="4181004" y="2045968"/>
            <a:ext cx="558141" cy="558141"/>
          </a:xfrm>
          <a:prstGeom prst="ellipse">
            <a:avLst/>
          </a:prstGeom>
          <a:solidFill>
            <a:schemeClr val="bg1"/>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rtlCol="0" anchor="ctr"/>
          <a:lstStyle/>
          <a:p>
            <a:pPr algn="ctr">
              <a:lnSpc>
                <a:spcPts val="1400"/>
              </a:lnSpc>
            </a:pPr>
            <a:r>
              <a:rPr lang="en-GB" sz="1600" dirty="0">
                <a:solidFill>
                  <a:schemeClr val="accent1"/>
                </a:solidFill>
                <a:latin typeface="+mj-lt"/>
              </a:rPr>
              <a:t>8</a:t>
            </a:r>
            <a:endParaRPr lang="en-GB" sz="1050" dirty="0">
              <a:solidFill>
                <a:schemeClr val="accent1"/>
              </a:solidFill>
              <a:latin typeface="+mj-lt"/>
            </a:endParaRPr>
          </a:p>
        </p:txBody>
      </p:sp>
      <p:sp>
        <p:nvSpPr>
          <p:cNvPr id="33" name="TextBox 32">
            <a:extLst>
              <a:ext uri="{FF2B5EF4-FFF2-40B4-BE49-F238E27FC236}">
                <a16:creationId xmlns:a16="http://schemas.microsoft.com/office/drawing/2014/main" id="{FC31E8E1-6DD7-4BFE-A877-25629E2FDBF1}"/>
              </a:ext>
            </a:extLst>
          </p:cNvPr>
          <p:cNvSpPr txBox="1"/>
          <p:nvPr/>
        </p:nvSpPr>
        <p:spPr>
          <a:xfrm>
            <a:off x="3949147" y="2629065"/>
            <a:ext cx="1016625" cy="276999"/>
          </a:xfrm>
          <a:prstGeom prst="rect">
            <a:avLst/>
          </a:prstGeom>
          <a:noFill/>
        </p:spPr>
        <p:txBody>
          <a:bodyPr wrap="none" rtlCol="0">
            <a:spAutoFit/>
          </a:bodyPr>
          <a:lstStyle/>
          <a:p>
            <a:r>
              <a:rPr lang="en-GB" sz="1200" dirty="0">
                <a:latin typeface="+mj-lt"/>
              </a:rPr>
              <a:t>ITEM ARRIVES</a:t>
            </a:r>
          </a:p>
        </p:txBody>
      </p:sp>
      <p:sp>
        <p:nvSpPr>
          <p:cNvPr id="34" name="Rectangle 33">
            <a:extLst>
              <a:ext uri="{FF2B5EF4-FFF2-40B4-BE49-F238E27FC236}">
                <a16:creationId xmlns:a16="http://schemas.microsoft.com/office/drawing/2014/main" id="{927E6E4C-0510-4285-9CFE-F777708A3979}"/>
              </a:ext>
            </a:extLst>
          </p:cNvPr>
          <p:cNvSpPr/>
          <p:nvPr/>
        </p:nvSpPr>
        <p:spPr>
          <a:xfrm>
            <a:off x="515938" y="1822174"/>
            <a:ext cx="2293523" cy="416780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2" name="Graphic 41" descr="Home">
            <a:extLst>
              <a:ext uri="{FF2B5EF4-FFF2-40B4-BE49-F238E27FC236}">
                <a16:creationId xmlns:a16="http://schemas.microsoft.com/office/drawing/2014/main" id="{22011745-CB74-41C1-9561-2309D725DE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125" y="1884687"/>
            <a:ext cx="687003" cy="687003"/>
          </a:xfrm>
          <a:prstGeom prst="rect">
            <a:avLst/>
          </a:prstGeom>
        </p:spPr>
      </p:pic>
      <p:sp>
        <p:nvSpPr>
          <p:cNvPr id="22" name="TextBox 21">
            <a:extLst>
              <a:ext uri="{FF2B5EF4-FFF2-40B4-BE49-F238E27FC236}">
                <a16:creationId xmlns:a16="http://schemas.microsoft.com/office/drawing/2014/main" id="{693D30AB-EAF4-458F-BD19-4D41C0BD26CA}"/>
              </a:ext>
            </a:extLst>
          </p:cNvPr>
          <p:cNvSpPr txBox="1"/>
          <p:nvPr/>
        </p:nvSpPr>
        <p:spPr>
          <a:xfrm>
            <a:off x="4062741" y="1741335"/>
            <a:ext cx="770980" cy="276999"/>
          </a:xfrm>
          <a:prstGeom prst="rect">
            <a:avLst/>
          </a:prstGeom>
          <a:noFill/>
        </p:spPr>
        <p:txBody>
          <a:bodyPr wrap="none" rtlCol="0">
            <a:spAutoFit/>
          </a:bodyPr>
          <a:lstStyle/>
          <a:p>
            <a:r>
              <a:rPr lang="en-GB" sz="1200" dirty="0">
                <a:latin typeface="+mj-lt"/>
              </a:rPr>
              <a:t>JULY 2019</a:t>
            </a:r>
          </a:p>
        </p:txBody>
      </p:sp>
      <p:sp>
        <p:nvSpPr>
          <p:cNvPr id="30" name="TextBox 29">
            <a:extLst>
              <a:ext uri="{FF2B5EF4-FFF2-40B4-BE49-F238E27FC236}">
                <a16:creationId xmlns:a16="http://schemas.microsoft.com/office/drawing/2014/main" id="{FE86C671-D686-4D79-B2D3-B9B90F9CDA05}"/>
              </a:ext>
            </a:extLst>
          </p:cNvPr>
          <p:cNvSpPr txBox="1"/>
          <p:nvPr/>
        </p:nvSpPr>
        <p:spPr>
          <a:xfrm>
            <a:off x="687812" y="5042922"/>
            <a:ext cx="1997663" cy="738664"/>
          </a:xfrm>
          <a:prstGeom prst="rect">
            <a:avLst/>
          </a:prstGeom>
          <a:noFill/>
        </p:spPr>
        <p:txBody>
          <a:bodyPr wrap="none" rtlCol="0">
            <a:spAutoFit/>
          </a:bodyPr>
          <a:lstStyle/>
          <a:p>
            <a:pPr algn="ctr"/>
            <a:r>
              <a:rPr lang="en-GB" sz="1400" dirty="0">
                <a:latin typeface="+mj-lt"/>
              </a:rPr>
              <a:t>REACH = 1</a:t>
            </a:r>
          </a:p>
          <a:p>
            <a:pPr algn="ctr"/>
            <a:r>
              <a:rPr lang="en-GB" sz="1400" dirty="0">
                <a:latin typeface="+mj-lt"/>
              </a:rPr>
              <a:t>FREQUENCY = 8</a:t>
            </a:r>
          </a:p>
          <a:p>
            <a:pPr algn="ctr"/>
            <a:r>
              <a:rPr lang="en-GB" sz="1400" dirty="0">
                <a:latin typeface="+mj-lt"/>
              </a:rPr>
              <a:t>COMMERCIAL ACTIONS = 4</a:t>
            </a:r>
          </a:p>
        </p:txBody>
      </p:sp>
      <p:sp>
        <p:nvSpPr>
          <p:cNvPr id="36" name="Rectangle 35">
            <a:extLst>
              <a:ext uri="{FF2B5EF4-FFF2-40B4-BE49-F238E27FC236}">
                <a16:creationId xmlns:a16="http://schemas.microsoft.com/office/drawing/2014/main" id="{CCF6D7B6-9570-4148-967C-EAE448A8168F}"/>
              </a:ext>
            </a:extLst>
          </p:cNvPr>
          <p:cNvSpPr/>
          <p:nvPr/>
        </p:nvSpPr>
        <p:spPr>
          <a:xfrm>
            <a:off x="0" y="6606540"/>
            <a:ext cx="1543050" cy="251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1670B781-6D72-4117-8F94-3F93EC5156CD}"/>
              </a:ext>
            </a:extLst>
          </p:cNvPr>
          <p:cNvSpPr txBox="1"/>
          <p:nvPr/>
        </p:nvSpPr>
        <p:spPr>
          <a:xfrm>
            <a:off x="386660" y="6611779"/>
            <a:ext cx="6339458" cy="2308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JICMAIL Examples Database Q2 2017 – Q4 2019</a:t>
            </a:r>
          </a:p>
        </p:txBody>
      </p:sp>
      <p:pic>
        <p:nvPicPr>
          <p:cNvPr id="39" name="Graphic 38" descr="Envelope">
            <a:extLst>
              <a:ext uri="{FF2B5EF4-FFF2-40B4-BE49-F238E27FC236}">
                <a16:creationId xmlns:a16="http://schemas.microsoft.com/office/drawing/2014/main" id="{23E8DB00-C9FC-4FB0-B2BA-A53D3E45A5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94799" y="2848652"/>
            <a:ext cx="320492" cy="320492"/>
          </a:xfrm>
          <a:prstGeom prst="rect">
            <a:avLst/>
          </a:prstGeom>
        </p:spPr>
      </p:pic>
      <p:pic>
        <p:nvPicPr>
          <p:cNvPr id="48" name="Graphic 47" descr="Open envelope">
            <a:extLst>
              <a:ext uri="{FF2B5EF4-FFF2-40B4-BE49-F238E27FC236}">
                <a16:creationId xmlns:a16="http://schemas.microsoft.com/office/drawing/2014/main" id="{AF0E9A05-6CEE-4D0F-A8CA-91E358A2F01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20459" y="2650731"/>
            <a:ext cx="291356" cy="291356"/>
          </a:xfrm>
          <a:prstGeom prst="rect">
            <a:avLst/>
          </a:prstGeom>
        </p:spPr>
      </p:pic>
      <p:sp>
        <p:nvSpPr>
          <p:cNvPr id="50" name="Oval 49">
            <a:extLst>
              <a:ext uri="{FF2B5EF4-FFF2-40B4-BE49-F238E27FC236}">
                <a16:creationId xmlns:a16="http://schemas.microsoft.com/office/drawing/2014/main" id="{FD7F8F35-5C78-48D4-B9D4-8B693E0295D7}"/>
              </a:ext>
            </a:extLst>
          </p:cNvPr>
          <p:cNvSpPr/>
          <p:nvPr/>
        </p:nvSpPr>
        <p:spPr>
          <a:xfrm>
            <a:off x="5108679" y="3388423"/>
            <a:ext cx="558141" cy="558141"/>
          </a:xfrm>
          <a:prstGeom prst="ellipse">
            <a:avLst/>
          </a:prstGeom>
          <a:solidFill>
            <a:schemeClr val="bg1"/>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rtlCol="0" anchor="ctr"/>
          <a:lstStyle/>
          <a:p>
            <a:pPr algn="ctr">
              <a:lnSpc>
                <a:spcPts val="1400"/>
              </a:lnSpc>
            </a:pPr>
            <a:r>
              <a:rPr lang="en-GB" sz="1600" dirty="0">
                <a:solidFill>
                  <a:schemeClr val="accent1"/>
                </a:solidFill>
                <a:latin typeface="+mj-lt"/>
              </a:rPr>
              <a:t>22</a:t>
            </a:r>
            <a:endParaRPr lang="en-GB" sz="1050" dirty="0">
              <a:solidFill>
                <a:schemeClr val="accent1"/>
              </a:solidFill>
              <a:latin typeface="+mj-lt"/>
            </a:endParaRPr>
          </a:p>
        </p:txBody>
      </p:sp>
      <p:pic>
        <p:nvPicPr>
          <p:cNvPr id="57" name="Graphic 56" descr="Female Profile">
            <a:extLst>
              <a:ext uri="{FF2B5EF4-FFF2-40B4-BE49-F238E27FC236}">
                <a16:creationId xmlns:a16="http://schemas.microsoft.com/office/drawing/2014/main" id="{8C5DDE95-A92E-4343-B632-69C79A147D1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60839" y="2859493"/>
            <a:ext cx="687003" cy="687003"/>
          </a:xfrm>
          <a:prstGeom prst="rect">
            <a:avLst/>
          </a:prstGeom>
        </p:spPr>
      </p:pic>
      <p:sp>
        <p:nvSpPr>
          <p:cNvPr id="58" name="TextBox 57">
            <a:extLst>
              <a:ext uri="{FF2B5EF4-FFF2-40B4-BE49-F238E27FC236}">
                <a16:creationId xmlns:a16="http://schemas.microsoft.com/office/drawing/2014/main" id="{F15B4452-1820-42C6-93C2-9D617C050635}"/>
              </a:ext>
            </a:extLst>
          </p:cNvPr>
          <p:cNvSpPr txBox="1"/>
          <p:nvPr/>
        </p:nvSpPr>
        <p:spPr>
          <a:xfrm>
            <a:off x="1382078" y="3475232"/>
            <a:ext cx="622285" cy="646331"/>
          </a:xfrm>
          <a:prstGeom prst="rect">
            <a:avLst/>
          </a:prstGeom>
          <a:noFill/>
        </p:spPr>
        <p:txBody>
          <a:bodyPr wrap="square" rtlCol="0">
            <a:spAutoFit/>
          </a:bodyPr>
          <a:lstStyle/>
          <a:p>
            <a:pPr algn="ctr"/>
            <a:r>
              <a:rPr lang="en-GB" sz="1200" dirty="0">
                <a:solidFill>
                  <a:schemeClr val="accent1"/>
                </a:solidFill>
                <a:latin typeface="+mj-lt"/>
              </a:rPr>
              <a:t>FEMALE</a:t>
            </a:r>
          </a:p>
          <a:p>
            <a:pPr algn="ctr"/>
            <a:r>
              <a:rPr lang="en-GB" sz="1200" dirty="0">
                <a:solidFill>
                  <a:schemeClr val="accent1"/>
                </a:solidFill>
                <a:latin typeface="+mj-lt"/>
              </a:rPr>
              <a:t>45-54</a:t>
            </a:r>
          </a:p>
          <a:p>
            <a:pPr algn="ctr"/>
            <a:r>
              <a:rPr lang="en-GB" sz="1200" dirty="0">
                <a:solidFill>
                  <a:schemeClr val="accent1"/>
                </a:solidFill>
                <a:latin typeface="+mj-lt"/>
              </a:rPr>
              <a:t>HHC</a:t>
            </a:r>
          </a:p>
        </p:txBody>
      </p:sp>
      <p:sp>
        <p:nvSpPr>
          <p:cNvPr id="61" name="TextBox 60">
            <a:extLst>
              <a:ext uri="{FF2B5EF4-FFF2-40B4-BE49-F238E27FC236}">
                <a16:creationId xmlns:a16="http://schemas.microsoft.com/office/drawing/2014/main" id="{BBCA098F-F932-4E6E-827E-DB4E3266AD1D}"/>
              </a:ext>
            </a:extLst>
          </p:cNvPr>
          <p:cNvSpPr txBox="1"/>
          <p:nvPr/>
        </p:nvSpPr>
        <p:spPr>
          <a:xfrm>
            <a:off x="1135197" y="1994922"/>
            <a:ext cx="1210588" cy="461665"/>
          </a:xfrm>
          <a:prstGeom prst="rect">
            <a:avLst/>
          </a:prstGeom>
          <a:noFill/>
        </p:spPr>
        <p:txBody>
          <a:bodyPr wrap="none" rtlCol="0">
            <a:spAutoFit/>
          </a:bodyPr>
          <a:lstStyle/>
          <a:p>
            <a:r>
              <a:rPr lang="en-GB" sz="1200" dirty="0">
                <a:latin typeface="+mj-lt"/>
              </a:rPr>
              <a:t>C2</a:t>
            </a:r>
          </a:p>
          <a:p>
            <a:r>
              <a:rPr lang="en-GB" sz="1200" dirty="0">
                <a:latin typeface="+mj-lt"/>
              </a:rPr>
              <a:t>MERIDIAN SOUTH</a:t>
            </a:r>
          </a:p>
        </p:txBody>
      </p:sp>
      <p:pic>
        <p:nvPicPr>
          <p:cNvPr id="47" name="Graphic 46" descr="Share">
            <a:extLst>
              <a:ext uri="{FF2B5EF4-FFF2-40B4-BE49-F238E27FC236}">
                <a16:creationId xmlns:a16="http://schemas.microsoft.com/office/drawing/2014/main" id="{CFC35D93-15AA-44DF-93A8-03A6C2A1E70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21455" y="4356791"/>
            <a:ext cx="291356" cy="291356"/>
          </a:xfrm>
          <a:prstGeom prst="rect">
            <a:avLst/>
          </a:prstGeom>
        </p:spPr>
      </p:pic>
      <p:sp>
        <p:nvSpPr>
          <p:cNvPr id="74" name="Oval 73">
            <a:extLst>
              <a:ext uri="{FF2B5EF4-FFF2-40B4-BE49-F238E27FC236}">
                <a16:creationId xmlns:a16="http://schemas.microsoft.com/office/drawing/2014/main" id="{5F592EC3-1792-4D09-83DE-C68968905C62}"/>
              </a:ext>
            </a:extLst>
          </p:cNvPr>
          <p:cNvSpPr/>
          <p:nvPr/>
        </p:nvSpPr>
        <p:spPr>
          <a:xfrm>
            <a:off x="4280573" y="3600272"/>
            <a:ext cx="95474" cy="9547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Oval 74">
            <a:extLst>
              <a:ext uri="{FF2B5EF4-FFF2-40B4-BE49-F238E27FC236}">
                <a16:creationId xmlns:a16="http://schemas.microsoft.com/office/drawing/2014/main" id="{B6DC1C68-EC29-42F6-BBDE-3FEC556685D0}"/>
              </a:ext>
            </a:extLst>
          </p:cNvPr>
          <p:cNvSpPr/>
          <p:nvPr/>
        </p:nvSpPr>
        <p:spPr>
          <a:xfrm>
            <a:off x="4238873" y="4950278"/>
            <a:ext cx="95474" cy="9547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Oval 75">
            <a:extLst>
              <a:ext uri="{FF2B5EF4-FFF2-40B4-BE49-F238E27FC236}">
                <a16:creationId xmlns:a16="http://schemas.microsoft.com/office/drawing/2014/main" id="{943CDD74-7FD0-406E-B65A-D7FBC0C0358B}"/>
              </a:ext>
            </a:extLst>
          </p:cNvPr>
          <p:cNvSpPr/>
          <p:nvPr/>
        </p:nvSpPr>
        <p:spPr>
          <a:xfrm>
            <a:off x="10661583" y="4957332"/>
            <a:ext cx="95474" cy="9547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Oval 76">
            <a:extLst>
              <a:ext uri="{FF2B5EF4-FFF2-40B4-BE49-F238E27FC236}">
                <a16:creationId xmlns:a16="http://schemas.microsoft.com/office/drawing/2014/main" id="{00EE5911-7240-4B98-A85C-17DDF4E0A9EA}"/>
              </a:ext>
            </a:extLst>
          </p:cNvPr>
          <p:cNvSpPr/>
          <p:nvPr/>
        </p:nvSpPr>
        <p:spPr>
          <a:xfrm>
            <a:off x="10653254" y="3609810"/>
            <a:ext cx="105021" cy="10502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Oval 77">
            <a:extLst>
              <a:ext uri="{FF2B5EF4-FFF2-40B4-BE49-F238E27FC236}">
                <a16:creationId xmlns:a16="http://schemas.microsoft.com/office/drawing/2014/main" id="{A0E81C40-C817-46DE-A3C1-41C173042A7A}"/>
              </a:ext>
            </a:extLst>
          </p:cNvPr>
          <p:cNvSpPr/>
          <p:nvPr/>
        </p:nvSpPr>
        <p:spPr>
          <a:xfrm>
            <a:off x="10525069" y="2261324"/>
            <a:ext cx="105021" cy="10502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4" name="Graphic 63" descr="Open Folder">
            <a:extLst>
              <a:ext uri="{FF2B5EF4-FFF2-40B4-BE49-F238E27FC236}">
                <a16:creationId xmlns:a16="http://schemas.microsoft.com/office/drawing/2014/main" id="{F8E74A39-A5F9-400A-9250-928DA3266D1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359450" y="4334572"/>
            <a:ext cx="352541" cy="352541"/>
          </a:xfrm>
          <a:prstGeom prst="rect">
            <a:avLst/>
          </a:prstGeom>
        </p:spPr>
      </p:pic>
      <p:pic>
        <p:nvPicPr>
          <p:cNvPr id="86" name="Graphic 85" descr="Pin">
            <a:extLst>
              <a:ext uri="{FF2B5EF4-FFF2-40B4-BE49-F238E27FC236}">
                <a16:creationId xmlns:a16="http://schemas.microsoft.com/office/drawing/2014/main" id="{A43C0C11-403A-444C-AAD8-545E957CA5B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795834" y="2987772"/>
            <a:ext cx="320492" cy="320492"/>
          </a:xfrm>
          <a:prstGeom prst="rect">
            <a:avLst/>
          </a:prstGeom>
        </p:spPr>
      </p:pic>
      <p:pic>
        <p:nvPicPr>
          <p:cNvPr id="89" name="Graphic 88" descr="Open envelope">
            <a:extLst>
              <a:ext uri="{FF2B5EF4-FFF2-40B4-BE49-F238E27FC236}">
                <a16:creationId xmlns:a16="http://schemas.microsoft.com/office/drawing/2014/main" id="{03685C6A-F745-4432-89D7-CAB2D481911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27395" y="4055494"/>
            <a:ext cx="264869" cy="264869"/>
          </a:xfrm>
          <a:prstGeom prst="rect">
            <a:avLst/>
          </a:prstGeom>
        </p:spPr>
      </p:pic>
      <p:pic>
        <p:nvPicPr>
          <p:cNvPr id="93" name="Graphic 92" descr="Eye">
            <a:extLst>
              <a:ext uri="{FF2B5EF4-FFF2-40B4-BE49-F238E27FC236}">
                <a16:creationId xmlns:a16="http://schemas.microsoft.com/office/drawing/2014/main" id="{813DD243-B8D3-4370-91DB-CB1B81556DF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325877" y="4014771"/>
            <a:ext cx="387795" cy="387795"/>
          </a:xfrm>
          <a:prstGeom prst="rect">
            <a:avLst/>
          </a:prstGeom>
        </p:spPr>
      </p:pic>
      <p:pic>
        <p:nvPicPr>
          <p:cNvPr id="94" name="Graphic 93" descr="Chat">
            <a:extLst>
              <a:ext uri="{FF2B5EF4-FFF2-40B4-BE49-F238E27FC236}">
                <a16:creationId xmlns:a16="http://schemas.microsoft.com/office/drawing/2014/main" id="{9643FDBF-046A-4F2D-A7FF-0B2BAE3E0F1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148289" y="2998446"/>
            <a:ext cx="387795" cy="387795"/>
          </a:xfrm>
          <a:prstGeom prst="rect">
            <a:avLst/>
          </a:prstGeom>
        </p:spPr>
      </p:pic>
      <p:pic>
        <p:nvPicPr>
          <p:cNvPr id="96" name="Graphic 95" descr="Eye">
            <a:extLst>
              <a:ext uri="{FF2B5EF4-FFF2-40B4-BE49-F238E27FC236}">
                <a16:creationId xmlns:a16="http://schemas.microsoft.com/office/drawing/2014/main" id="{FB3D4EDE-E6CF-439C-9F92-533EBAC9376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692968" y="2613732"/>
            <a:ext cx="387795" cy="387795"/>
          </a:xfrm>
          <a:prstGeom prst="rect">
            <a:avLst/>
          </a:prstGeom>
        </p:spPr>
      </p:pic>
      <p:pic>
        <p:nvPicPr>
          <p:cNvPr id="55" name="Picture 54" descr="Image result for aviva logo">
            <a:extLst>
              <a:ext uri="{FF2B5EF4-FFF2-40B4-BE49-F238E27FC236}">
                <a16:creationId xmlns:a16="http://schemas.microsoft.com/office/drawing/2014/main" id="{6265D8BE-213A-4754-8012-AA2F61FDC6A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987521" y="207611"/>
            <a:ext cx="1746289" cy="1364150"/>
          </a:xfrm>
          <a:prstGeom prst="rect">
            <a:avLst/>
          </a:prstGeom>
          <a:noFill/>
          <a:extLst>
            <a:ext uri="{909E8E84-426E-40DD-AFC4-6F175D3DCCD1}">
              <a14:hiddenFill xmlns:a14="http://schemas.microsoft.com/office/drawing/2010/main">
                <a:solidFill>
                  <a:srgbClr val="FFFFFF"/>
                </a:solidFill>
              </a14:hiddenFill>
            </a:ext>
          </a:extLst>
        </p:spPr>
      </p:pic>
      <p:sp>
        <p:nvSpPr>
          <p:cNvPr id="56" name="Oval 55">
            <a:extLst>
              <a:ext uri="{FF2B5EF4-FFF2-40B4-BE49-F238E27FC236}">
                <a16:creationId xmlns:a16="http://schemas.microsoft.com/office/drawing/2014/main" id="{3F4596C5-01B0-4F8C-8146-C667D483D129}"/>
              </a:ext>
            </a:extLst>
          </p:cNvPr>
          <p:cNvSpPr/>
          <p:nvPr/>
        </p:nvSpPr>
        <p:spPr>
          <a:xfrm>
            <a:off x="6183973" y="2045969"/>
            <a:ext cx="558141" cy="558141"/>
          </a:xfrm>
          <a:prstGeom prst="ellipse">
            <a:avLst/>
          </a:prstGeom>
          <a:solidFill>
            <a:schemeClr val="bg1"/>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rtlCol="0" anchor="ctr"/>
          <a:lstStyle/>
          <a:p>
            <a:pPr algn="ctr">
              <a:lnSpc>
                <a:spcPts val="1400"/>
              </a:lnSpc>
            </a:pPr>
            <a:r>
              <a:rPr lang="en-GB" sz="1600" dirty="0">
                <a:solidFill>
                  <a:schemeClr val="accent1"/>
                </a:solidFill>
                <a:latin typeface="+mj-lt"/>
              </a:rPr>
              <a:t>10</a:t>
            </a:r>
            <a:endParaRPr lang="en-GB" sz="1050" dirty="0">
              <a:solidFill>
                <a:schemeClr val="accent1"/>
              </a:solidFill>
              <a:latin typeface="+mj-lt"/>
            </a:endParaRPr>
          </a:p>
        </p:txBody>
      </p:sp>
      <p:pic>
        <p:nvPicPr>
          <p:cNvPr id="65" name="Graphic 64" descr="Internet">
            <a:extLst>
              <a:ext uri="{FF2B5EF4-FFF2-40B4-BE49-F238E27FC236}">
                <a16:creationId xmlns:a16="http://schemas.microsoft.com/office/drawing/2014/main" id="{2D42E36C-D0A0-4669-AED2-264481CEF07A}"/>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934713" y="2635480"/>
            <a:ext cx="387795" cy="387795"/>
          </a:xfrm>
          <a:prstGeom prst="rect">
            <a:avLst/>
          </a:prstGeom>
        </p:spPr>
      </p:pic>
      <p:pic>
        <p:nvPicPr>
          <p:cNvPr id="68" name="Graphic 67" descr="Laptop">
            <a:extLst>
              <a:ext uri="{FF2B5EF4-FFF2-40B4-BE49-F238E27FC236}">
                <a16:creationId xmlns:a16="http://schemas.microsoft.com/office/drawing/2014/main" id="{04D84DA7-C828-4505-9878-1C21DDCE9199}"/>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338323" y="2637311"/>
            <a:ext cx="387795" cy="387795"/>
          </a:xfrm>
          <a:prstGeom prst="rect">
            <a:avLst/>
          </a:prstGeom>
        </p:spPr>
      </p:pic>
      <p:pic>
        <p:nvPicPr>
          <p:cNvPr id="69" name="Graphic 68" descr="Magnifying glass">
            <a:extLst>
              <a:ext uri="{FF2B5EF4-FFF2-40B4-BE49-F238E27FC236}">
                <a16:creationId xmlns:a16="http://schemas.microsoft.com/office/drawing/2014/main" id="{5C43E128-D01E-4998-9B90-589E802A293C}"/>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6542092" y="2986801"/>
            <a:ext cx="387795" cy="387795"/>
          </a:xfrm>
          <a:prstGeom prst="rect">
            <a:avLst/>
          </a:prstGeom>
        </p:spPr>
      </p:pic>
    </p:spTree>
    <p:extLst>
      <p:ext uri="{BB962C8B-B14F-4D97-AF65-F5344CB8AC3E}">
        <p14:creationId xmlns:p14="http://schemas.microsoft.com/office/powerpoint/2010/main" val="2168397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7A1A2B-1E5B-4E09-97C2-B50B78C96FF2}"/>
              </a:ext>
            </a:extLst>
          </p:cNvPr>
          <p:cNvSpPr>
            <a:spLocks noGrp="1"/>
          </p:cNvSpPr>
          <p:nvPr>
            <p:ph type="title"/>
          </p:nvPr>
        </p:nvSpPr>
        <p:spPr/>
        <p:txBody>
          <a:bodyPr/>
          <a:lstStyle/>
          <a:p>
            <a:r>
              <a:rPr lang="en-GB" dirty="0"/>
              <a:t>Exclusive invitation</a:t>
            </a:r>
          </a:p>
        </p:txBody>
      </p:sp>
      <p:sp>
        <p:nvSpPr>
          <p:cNvPr id="3" name="Slide Number Placeholder 2">
            <a:extLst>
              <a:ext uri="{FF2B5EF4-FFF2-40B4-BE49-F238E27FC236}">
                <a16:creationId xmlns:a16="http://schemas.microsoft.com/office/drawing/2014/main" id="{9EE4DED9-CE48-41C1-B409-0CA001F12348}"/>
              </a:ext>
            </a:extLst>
          </p:cNvPr>
          <p:cNvSpPr>
            <a:spLocks noGrp="1"/>
          </p:cNvSpPr>
          <p:nvPr>
            <p:ph type="sldNum" sz="quarter" idx="10"/>
          </p:nvPr>
        </p:nvSpPr>
        <p:spPr/>
        <p:txBody>
          <a:bodyPr/>
          <a:lstStyle/>
          <a:p>
            <a:fld id="{887360FE-02F5-4392-9C12-7D03F05745BB}" type="slidenum">
              <a:rPr lang="en-GB" smtClean="0"/>
              <a:pPr/>
              <a:t>15</a:t>
            </a:fld>
            <a:endParaRPr lang="en-GB" dirty="0"/>
          </a:p>
        </p:txBody>
      </p:sp>
      <p:sp>
        <p:nvSpPr>
          <p:cNvPr id="8" name="Text Placeholder 7">
            <a:extLst>
              <a:ext uri="{FF2B5EF4-FFF2-40B4-BE49-F238E27FC236}">
                <a16:creationId xmlns:a16="http://schemas.microsoft.com/office/drawing/2014/main" id="{D3407F04-3B55-49C5-8143-BC11394A1032}"/>
              </a:ext>
            </a:extLst>
          </p:cNvPr>
          <p:cNvSpPr>
            <a:spLocks noGrp="1"/>
          </p:cNvSpPr>
          <p:nvPr>
            <p:ph type="body" sz="quarter" idx="11"/>
          </p:nvPr>
        </p:nvSpPr>
        <p:spPr/>
        <p:txBody>
          <a:bodyPr/>
          <a:lstStyle/>
          <a:p>
            <a:r>
              <a:rPr lang="en-GB" dirty="0"/>
              <a:t>Gets the other half involved in buying</a:t>
            </a:r>
          </a:p>
        </p:txBody>
      </p:sp>
      <p:cxnSp>
        <p:nvCxnSpPr>
          <p:cNvPr id="24" name="Straight Connector 23">
            <a:extLst>
              <a:ext uri="{FF2B5EF4-FFF2-40B4-BE49-F238E27FC236}">
                <a16:creationId xmlns:a16="http://schemas.microsoft.com/office/drawing/2014/main" id="{1F742F8F-8FED-41C2-A490-C130CFB7F993}"/>
              </a:ext>
            </a:extLst>
          </p:cNvPr>
          <p:cNvCxnSpPr/>
          <p:nvPr/>
        </p:nvCxnSpPr>
        <p:spPr>
          <a:xfrm>
            <a:off x="4181004" y="2320290"/>
            <a:ext cx="642603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5" name="Arc 24">
            <a:extLst>
              <a:ext uri="{FF2B5EF4-FFF2-40B4-BE49-F238E27FC236}">
                <a16:creationId xmlns:a16="http://schemas.microsoft.com/office/drawing/2014/main" id="{C5DC9BD5-4964-436B-9BEE-D3EF0D6F2BBB}"/>
              </a:ext>
            </a:extLst>
          </p:cNvPr>
          <p:cNvSpPr/>
          <p:nvPr/>
        </p:nvSpPr>
        <p:spPr>
          <a:xfrm rot="5564468">
            <a:off x="9961914" y="1910522"/>
            <a:ext cx="1342987" cy="2162895"/>
          </a:xfrm>
          <a:prstGeom prst="arc">
            <a:avLst>
              <a:gd name="adj1" fmla="val 10406095"/>
              <a:gd name="adj2" fmla="val 21093327"/>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26" name="Straight Connector 25">
            <a:extLst>
              <a:ext uri="{FF2B5EF4-FFF2-40B4-BE49-F238E27FC236}">
                <a16:creationId xmlns:a16="http://schemas.microsoft.com/office/drawing/2014/main" id="{D12845A0-1CE9-434A-B9C2-A7515938D113}"/>
              </a:ext>
            </a:extLst>
          </p:cNvPr>
          <p:cNvCxnSpPr/>
          <p:nvPr/>
        </p:nvCxnSpPr>
        <p:spPr>
          <a:xfrm>
            <a:off x="4333404" y="3659505"/>
            <a:ext cx="642603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7" name="Arc 26">
            <a:extLst>
              <a:ext uri="{FF2B5EF4-FFF2-40B4-BE49-F238E27FC236}">
                <a16:creationId xmlns:a16="http://schemas.microsoft.com/office/drawing/2014/main" id="{F944EBC4-E25F-42EB-A852-A8E7C8267AB2}"/>
              </a:ext>
            </a:extLst>
          </p:cNvPr>
          <p:cNvSpPr/>
          <p:nvPr/>
        </p:nvSpPr>
        <p:spPr>
          <a:xfrm rot="16035532" flipH="1">
            <a:off x="3620804" y="3254817"/>
            <a:ext cx="1342987" cy="2162895"/>
          </a:xfrm>
          <a:prstGeom prst="arc">
            <a:avLst>
              <a:gd name="adj1" fmla="val 10406095"/>
              <a:gd name="adj2" fmla="val 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1" name="Oval 30">
            <a:extLst>
              <a:ext uri="{FF2B5EF4-FFF2-40B4-BE49-F238E27FC236}">
                <a16:creationId xmlns:a16="http://schemas.microsoft.com/office/drawing/2014/main" id="{18A95487-1C31-468E-AAB8-50C2D40A9E0E}"/>
              </a:ext>
            </a:extLst>
          </p:cNvPr>
          <p:cNvSpPr/>
          <p:nvPr/>
        </p:nvSpPr>
        <p:spPr>
          <a:xfrm>
            <a:off x="4181004" y="2045968"/>
            <a:ext cx="558141" cy="558141"/>
          </a:xfrm>
          <a:prstGeom prst="ellipse">
            <a:avLst/>
          </a:prstGeom>
          <a:solidFill>
            <a:schemeClr val="bg1"/>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rtlCol="0" anchor="ctr"/>
          <a:lstStyle/>
          <a:p>
            <a:pPr algn="ctr">
              <a:lnSpc>
                <a:spcPts val="1400"/>
              </a:lnSpc>
            </a:pPr>
            <a:r>
              <a:rPr lang="en-GB" sz="1600" dirty="0">
                <a:solidFill>
                  <a:schemeClr val="accent1"/>
                </a:solidFill>
                <a:latin typeface="+mj-lt"/>
              </a:rPr>
              <a:t>11</a:t>
            </a:r>
            <a:endParaRPr lang="en-GB" sz="1050" dirty="0">
              <a:solidFill>
                <a:schemeClr val="accent1"/>
              </a:solidFill>
              <a:latin typeface="+mj-lt"/>
            </a:endParaRPr>
          </a:p>
        </p:txBody>
      </p:sp>
      <p:sp>
        <p:nvSpPr>
          <p:cNvPr id="33" name="TextBox 32">
            <a:extLst>
              <a:ext uri="{FF2B5EF4-FFF2-40B4-BE49-F238E27FC236}">
                <a16:creationId xmlns:a16="http://schemas.microsoft.com/office/drawing/2014/main" id="{FC31E8E1-6DD7-4BFE-A877-25629E2FDBF1}"/>
              </a:ext>
            </a:extLst>
          </p:cNvPr>
          <p:cNvSpPr txBox="1"/>
          <p:nvPr/>
        </p:nvSpPr>
        <p:spPr>
          <a:xfrm>
            <a:off x="3949147" y="2629065"/>
            <a:ext cx="1016625" cy="276999"/>
          </a:xfrm>
          <a:prstGeom prst="rect">
            <a:avLst/>
          </a:prstGeom>
          <a:noFill/>
        </p:spPr>
        <p:txBody>
          <a:bodyPr wrap="none" rtlCol="0">
            <a:spAutoFit/>
          </a:bodyPr>
          <a:lstStyle/>
          <a:p>
            <a:r>
              <a:rPr lang="en-GB" sz="1200" dirty="0">
                <a:latin typeface="+mj-lt"/>
              </a:rPr>
              <a:t>ITEM ARRIVES</a:t>
            </a:r>
          </a:p>
        </p:txBody>
      </p:sp>
      <p:sp>
        <p:nvSpPr>
          <p:cNvPr id="34" name="Rectangle 33">
            <a:extLst>
              <a:ext uri="{FF2B5EF4-FFF2-40B4-BE49-F238E27FC236}">
                <a16:creationId xmlns:a16="http://schemas.microsoft.com/office/drawing/2014/main" id="{927E6E4C-0510-4285-9CFE-F777708A3979}"/>
              </a:ext>
            </a:extLst>
          </p:cNvPr>
          <p:cNvSpPr/>
          <p:nvPr/>
        </p:nvSpPr>
        <p:spPr>
          <a:xfrm>
            <a:off x="515938" y="1822174"/>
            <a:ext cx="2293523" cy="416780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t>
            </a:r>
          </a:p>
        </p:txBody>
      </p:sp>
      <p:pic>
        <p:nvPicPr>
          <p:cNvPr id="42" name="Graphic 41" descr="Home">
            <a:extLst>
              <a:ext uri="{FF2B5EF4-FFF2-40B4-BE49-F238E27FC236}">
                <a16:creationId xmlns:a16="http://schemas.microsoft.com/office/drawing/2014/main" id="{22011745-CB74-41C1-9561-2309D725DE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125" y="1884687"/>
            <a:ext cx="687003" cy="687003"/>
          </a:xfrm>
          <a:prstGeom prst="rect">
            <a:avLst/>
          </a:prstGeom>
        </p:spPr>
      </p:pic>
      <p:sp>
        <p:nvSpPr>
          <p:cNvPr id="22" name="TextBox 21">
            <a:extLst>
              <a:ext uri="{FF2B5EF4-FFF2-40B4-BE49-F238E27FC236}">
                <a16:creationId xmlns:a16="http://schemas.microsoft.com/office/drawing/2014/main" id="{693D30AB-EAF4-458F-BD19-4D41C0BD26CA}"/>
              </a:ext>
            </a:extLst>
          </p:cNvPr>
          <p:cNvSpPr txBox="1"/>
          <p:nvPr/>
        </p:nvSpPr>
        <p:spPr>
          <a:xfrm>
            <a:off x="3932109" y="1741335"/>
            <a:ext cx="955711" cy="276999"/>
          </a:xfrm>
          <a:prstGeom prst="rect">
            <a:avLst/>
          </a:prstGeom>
          <a:noFill/>
        </p:spPr>
        <p:txBody>
          <a:bodyPr wrap="none" rtlCol="0">
            <a:spAutoFit/>
          </a:bodyPr>
          <a:lstStyle/>
          <a:p>
            <a:r>
              <a:rPr lang="en-GB" sz="1200" dirty="0">
                <a:latin typeface="+mj-lt"/>
              </a:rPr>
              <a:t>MARCH 2019</a:t>
            </a:r>
          </a:p>
        </p:txBody>
      </p:sp>
      <p:sp>
        <p:nvSpPr>
          <p:cNvPr id="30" name="TextBox 29">
            <a:extLst>
              <a:ext uri="{FF2B5EF4-FFF2-40B4-BE49-F238E27FC236}">
                <a16:creationId xmlns:a16="http://schemas.microsoft.com/office/drawing/2014/main" id="{FE86C671-D686-4D79-B2D3-B9B90F9CDA05}"/>
              </a:ext>
            </a:extLst>
          </p:cNvPr>
          <p:cNvSpPr txBox="1"/>
          <p:nvPr/>
        </p:nvSpPr>
        <p:spPr>
          <a:xfrm>
            <a:off x="643730" y="5042922"/>
            <a:ext cx="2085828" cy="738664"/>
          </a:xfrm>
          <a:prstGeom prst="rect">
            <a:avLst/>
          </a:prstGeom>
          <a:noFill/>
        </p:spPr>
        <p:txBody>
          <a:bodyPr wrap="none" rtlCol="0">
            <a:spAutoFit/>
          </a:bodyPr>
          <a:lstStyle/>
          <a:p>
            <a:pPr algn="ctr"/>
            <a:r>
              <a:rPr lang="en-GB" sz="1400" dirty="0">
                <a:latin typeface="+mj-lt"/>
              </a:rPr>
              <a:t>REACH = 1</a:t>
            </a:r>
          </a:p>
          <a:p>
            <a:pPr algn="ctr"/>
            <a:r>
              <a:rPr lang="en-GB" sz="1400" dirty="0">
                <a:latin typeface="+mj-lt"/>
              </a:rPr>
              <a:t>FREQUENCY = 10</a:t>
            </a:r>
          </a:p>
          <a:p>
            <a:pPr algn="ctr"/>
            <a:r>
              <a:rPr lang="en-GB" sz="1400" dirty="0">
                <a:latin typeface="+mj-lt"/>
              </a:rPr>
              <a:t>COMMERCIAL ACTIONS = 12</a:t>
            </a:r>
          </a:p>
        </p:txBody>
      </p:sp>
      <p:sp>
        <p:nvSpPr>
          <p:cNvPr id="36" name="Rectangle 35">
            <a:extLst>
              <a:ext uri="{FF2B5EF4-FFF2-40B4-BE49-F238E27FC236}">
                <a16:creationId xmlns:a16="http://schemas.microsoft.com/office/drawing/2014/main" id="{CCF6D7B6-9570-4148-967C-EAE448A8168F}"/>
              </a:ext>
            </a:extLst>
          </p:cNvPr>
          <p:cNvSpPr/>
          <p:nvPr/>
        </p:nvSpPr>
        <p:spPr>
          <a:xfrm>
            <a:off x="0" y="6606540"/>
            <a:ext cx="1543050" cy="251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1670B781-6D72-4117-8F94-3F93EC5156CD}"/>
              </a:ext>
            </a:extLst>
          </p:cNvPr>
          <p:cNvSpPr txBox="1"/>
          <p:nvPr/>
        </p:nvSpPr>
        <p:spPr>
          <a:xfrm>
            <a:off x="386660" y="6611779"/>
            <a:ext cx="6339458" cy="2308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JICMAIL Examples Database Q2 2017 – Q4 2019</a:t>
            </a:r>
          </a:p>
        </p:txBody>
      </p:sp>
      <p:pic>
        <p:nvPicPr>
          <p:cNvPr id="39" name="Graphic 38" descr="Envelope">
            <a:extLst>
              <a:ext uri="{FF2B5EF4-FFF2-40B4-BE49-F238E27FC236}">
                <a16:creationId xmlns:a16="http://schemas.microsoft.com/office/drawing/2014/main" id="{23E8DB00-C9FC-4FB0-B2BA-A53D3E45A5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08997" y="2858433"/>
            <a:ext cx="320492" cy="320492"/>
          </a:xfrm>
          <a:prstGeom prst="rect">
            <a:avLst/>
          </a:prstGeom>
        </p:spPr>
      </p:pic>
      <p:pic>
        <p:nvPicPr>
          <p:cNvPr id="48" name="Graphic 47" descr="Open envelope">
            <a:extLst>
              <a:ext uri="{FF2B5EF4-FFF2-40B4-BE49-F238E27FC236}">
                <a16:creationId xmlns:a16="http://schemas.microsoft.com/office/drawing/2014/main" id="{AF0E9A05-6CEE-4D0F-A8CA-91E358A2F01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87979" y="2873001"/>
            <a:ext cx="291356" cy="291356"/>
          </a:xfrm>
          <a:prstGeom prst="rect">
            <a:avLst/>
          </a:prstGeom>
        </p:spPr>
      </p:pic>
      <p:pic>
        <p:nvPicPr>
          <p:cNvPr id="57" name="Graphic 56" descr="Female Profile">
            <a:extLst>
              <a:ext uri="{FF2B5EF4-FFF2-40B4-BE49-F238E27FC236}">
                <a16:creationId xmlns:a16="http://schemas.microsoft.com/office/drawing/2014/main" id="{8C5DDE95-A92E-4343-B632-69C79A147D1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2495" y="2859493"/>
            <a:ext cx="687003" cy="687003"/>
          </a:xfrm>
          <a:prstGeom prst="rect">
            <a:avLst/>
          </a:prstGeom>
        </p:spPr>
      </p:pic>
      <p:sp>
        <p:nvSpPr>
          <p:cNvPr id="58" name="TextBox 57">
            <a:extLst>
              <a:ext uri="{FF2B5EF4-FFF2-40B4-BE49-F238E27FC236}">
                <a16:creationId xmlns:a16="http://schemas.microsoft.com/office/drawing/2014/main" id="{F15B4452-1820-42C6-93C2-9D617C050635}"/>
              </a:ext>
            </a:extLst>
          </p:cNvPr>
          <p:cNvSpPr txBox="1"/>
          <p:nvPr/>
        </p:nvSpPr>
        <p:spPr>
          <a:xfrm>
            <a:off x="1033734" y="3475232"/>
            <a:ext cx="622285" cy="646331"/>
          </a:xfrm>
          <a:prstGeom prst="rect">
            <a:avLst/>
          </a:prstGeom>
          <a:noFill/>
        </p:spPr>
        <p:txBody>
          <a:bodyPr wrap="square" rtlCol="0">
            <a:spAutoFit/>
          </a:bodyPr>
          <a:lstStyle/>
          <a:p>
            <a:pPr algn="ctr"/>
            <a:r>
              <a:rPr lang="en-GB" sz="1200" dirty="0">
                <a:solidFill>
                  <a:schemeClr val="accent1"/>
                </a:solidFill>
                <a:latin typeface="+mj-lt"/>
              </a:rPr>
              <a:t>FEMALE</a:t>
            </a:r>
          </a:p>
          <a:p>
            <a:pPr algn="ctr"/>
            <a:r>
              <a:rPr lang="en-GB" sz="1200" dirty="0">
                <a:solidFill>
                  <a:schemeClr val="accent1"/>
                </a:solidFill>
                <a:latin typeface="+mj-lt"/>
              </a:rPr>
              <a:t>55-64</a:t>
            </a:r>
          </a:p>
          <a:p>
            <a:pPr algn="ctr"/>
            <a:r>
              <a:rPr lang="en-GB" sz="1200" dirty="0">
                <a:solidFill>
                  <a:schemeClr val="accent1"/>
                </a:solidFill>
                <a:latin typeface="+mj-lt"/>
              </a:rPr>
              <a:t>HHC</a:t>
            </a:r>
          </a:p>
        </p:txBody>
      </p:sp>
      <p:sp>
        <p:nvSpPr>
          <p:cNvPr id="61" name="TextBox 60">
            <a:extLst>
              <a:ext uri="{FF2B5EF4-FFF2-40B4-BE49-F238E27FC236}">
                <a16:creationId xmlns:a16="http://schemas.microsoft.com/office/drawing/2014/main" id="{BBCA098F-F932-4E6E-827E-DB4E3266AD1D}"/>
              </a:ext>
            </a:extLst>
          </p:cNvPr>
          <p:cNvSpPr txBox="1"/>
          <p:nvPr/>
        </p:nvSpPr>
        <p:spPr>
          <a:xfrm>
            <a:off x="1135197" y="1994922"/>
            <a:ext cx="1365117" cy="461665"/>
          </a:xfrm>
          <a:prstGeom prst="rect">
            <a:avLst/>
          </a:prstGeom>
          <a:noFill/>
        </p:spPr>
        <p:txBody>
          <a:bodyPr wrap="none" rtlCol="0">
            <a:spAutoFit/>
          </a:bodyPr>
          <a:lstStyle/>
          <a:p>
            <a:r>
              <a:rPr lang="en-GB" sz="1200" dirty="0">
                <a:latin typeface="+mj-lt"/>
              </a:rPr>
              <a:t>DE</a:t>
            </a:r>
          </a:p>
          <a:p>
            <a:r>
              <a:rPr lang="en-GB" sz="1200" dirty="0">
                <a:latin typeface="+mj-lt"/>
              </a:rPr>
              <a:t>CENTRAL SCOTLAND</a:t>
            </a:r>
          </a:p>
        </p:txBody>
      </p:sp>
      <p:sp>
        <p:nvSpPr>
          <p:cNvPr id="74" name="Oval 73">
            <a:extLst>
              <a:ext uri="{FF2B5EF4-FFF2-40B4-BE49-F238E27FC236}">
                <a16:creationId xmlns:a16="http://schemas.microsoft.com/office/drawing/2014/main" id="{5F592EC3-1792-4D09-83DE-C68968905C62}"/>
              </a:ext>
            </a:extLst>
          </p:cNvPr>
          <p:cNvSpPr/>
          <p:nvPr/>
        </p:nvSpPr>
        <p:spPr>
          <a:xfrm>
            <a:off x="4280573" y="3600272"/>
            <a:ext cx="95474" cy="9547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Oval 74">
            <a:extLst>
              <a:ext uri="{FF2B5EF4-FFF2-40B4-BE49-F238E27FC236}">
                <a16:creationId xmlns:a16="http://schemas.microsoft.com/office/drawing/2014/main" id="{B6DC1C68-EC29-42F6-BBDE-3FEC556685D0}"/>
              </a:ext>
            </a:extLst>
          </p:cNvPr>
          <p:cNvSpPr/>
          <p:nvPr/>
        </p:nvSpPr>
        <p:spPr>
          <a:xfrm>
            <a:off x="4238873" y="4950278"/>
            <a:ext cx="95474" cy="9547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Oval 76">
            <a:extLst>
              <a:ext uri="{FF2B5EF4-FFF2-40B4-BE49-F238E27FC236}">
                <a16:creationId xmlns:a16="http://schemas.microsoft.com/office/drawing/2014/main" id="{00EE5911-7240-4B98-A85C-17DDF4E0A9EA}"/>
              </a:ext>
            </a:extLst>
          </p:cNvPr>
          <p:cNvSpPr/>
          <p:nvPr/>
        </p:nvSpPr>
        <p:spPr>
          <a:xfrm>
            <a:off x="10653254" y="3609810"/>
            <a:ext cx="105021" cy="10502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Oval 77">
            <a:extLst>
              <a:ext uri="{FF2B5EF4-FFF2-40B4-BE49-F238E27FC236}">
                <a16:creationId xmlns:a16="http://schemas.microsoft.com/office/drawing/2014/main" id="{A0E81C40-C817-46DE-A3C1-41C173042A7A}"/>
              </a:ext>
            </a:extLst>
          </p:cNvPr>
          <p:cNvSpPr/>
          <p:nvPr/>
        </p:nvSpPr>
        <p:spPr>
          <a:xfrm>
            <a:off x="10525069" y="2261324"/>
            <a:ext cx="105021" cy="10502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4" name="Graphic 93" descr="Chat">
            <a:extLst>
              <a:ext uri="{FF2B5EF4-FFF2-40B4-BE49-F238E27FC236}">
                <a16:creationId xmlns:a16="http://schemas.microsoft.com/office/drawing/2014/main" id="{9643FDBF-046A-4F2D-A7FF-0B2BAE3E0F1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41637" y="3092865"/>
            <a:ext cx="387795" cy="387795"/>
          </a:xfrm>
          <a:prstGeom prst="rect">
            <a:avLst/>
          </a:prstGeom>
        </p:spPr>
      </p:pic>
      <p:pic>
        <p:nvPicPr>
          <p:cNvPr id="96" name="Graphic 95" descr="Eye">
            <a:extLst>
              <a:ext uri="{FF2B5EF4-FFF2-40B4-BE49-F238E27FC236}">
                <a16:creationId xmlns:a16="http://schemas.microsoft.com/office/drawing/2014/main" id="{FB3D4EDE-E6CF-439C-9F92-533EBAC9376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312627" y="2824782"/>
            <a:ext cx="387795" cy="387795"/>
          </a:xfrm>
          <a:prstGeom prst="rect">
            <a:avLst/>
          </a:prstGeom>
        </p:spPr>
      </p:pic>
      <p:sp>
        <p:nvSpPr>
          <p:cNvPr id="56" name="Oval 55">
            <a:extLst>
              <a:ext uri="{FF2B5EF4-FFF2-40B4-BE49-F238E27FC236}">
                <a16:creationId xmlns:a16="http://schemas.microsoft.com/office/drawing/2014/main" id="{3F4596C5-01B0-4F8C-8146-C667D483D129}"/>
              </a:ext>
            </a:extLst>
          </p:cNvPr>
          <p:cNvSpPr/>
          <p:nvPr/>
        </p:nvSpPr>
        <p:spPr>
          <a:xfrm>
            <a:off x="6069673" y="2045969"/>
            <a:ext cx="558141" cy="558141"/>
          </a:xfrm>
          <a:prstGeom prst="ellipse">
            <a:avLst/>
          </a:prstGeom>
          <a:solidFill>
            <a:schemeClr val="bg1"/>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rtlCol="0" anchor="ctr"/>
          <a:lstStyle/>
          <a:p>
            <a:pPr algn="ctr">
              <a:lnSpc>
                <a:spcPts val="1400"/>
              </a:lnSpc>
            </a:pPr>
            <a:r>
              <a:rPr lang="en-GB" sz="1600" dirty="0">
                <a:solidFill>
                  <a:schemeClr val="accent1"/>
                </a:solidFill>
                <a:latin typeface="+mj-lt"/>
              </a:rPr>
              <a:t>13</a:t>
            </a:r>
            <a:endParaRPr lang="en-GB" sz="1050" dirty="0">
              <a:solidFill>
                <a:schemeClr val="accent1"/>
              </a:solidFill>
              <a:latin typeface="+mj-lt"/>
            </a:endParaRPr>
          </a:p>
        </p:txBody>
      </p:sp>
      <p:pic>
        <p:nvPicPr>
          <p:cNvPr id="65" name="Graphic 64" descr="Internet">
            <a:extLst>
              <a:ext uri="{FF2B5EF4-FFF2-40B4-BE49-F238E27FC236}">
                <a16:creationId xmlns:a16="http://schemas.microsoft.com/office/drawing/2014/main" id="{2D42E36C-D0A0-4669-AED2-264481CEF07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681380" y="2824782"/>
            <a:ext cx="387795" cy="387795"/>
          </a:xfrm>
          <a:prstGeom prst="rect">
            <a:avLst/>
          </a:prstGeom>
        </p:spPr>
      </p:pic>
      <p:pic>
        <p:nvPicPr>
          <p:cNvPr id="68" name="Graphic 67" descr="Laptop">
            <a:extLst>
              <a:ext uri="{FF2B5EF4-FFF2-40B4-BE49-F238E27FC236}">
                <a16:creationId xmlns:a16="http://schemas.microsoft.com/office/drawing/2014/main" id="{04D84DA7-C828-4505-9878-1C21DDCE919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460891" y="3092865"/>
            <a:ext cx="387795" cy="387795"/>
          </a:xfrm>
          <a:prstGeom prst="rect">
            <a:avLst/>
          </a:prstGeom>
        </p:spPr>
      </p:pic>
      <p:pic>
        <p:nvPicPr>
          <p:cNvPr id="43" name="Picture 6" descr="Image result for direct line logo">
            <a:extLst>
              <a:ext uri="{FF2B5EF4-FFF2-40B4-BE49-F238E27FC236}">
                <a16:creationId xmlns:a16="http://schemas.microsoft.com/office/drawing/2014/main" id="{8F6DB64C-A218-41FE-8FE3-C7B8B441A32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553443" y="-161224"/>
            <a:ext cx="2136611" cy="2136611"/>
          </a:xfrm>
          <a:prstGeom prst="rect">
            <a:avLst/>
          </a:prstGeom>
          <a:noFill/>
          <a:extLst>
            <a:ext uri="{909E8E84-426E-40DD-AFC4-6F175D3DCCD1}">
              <a14:hiddenFill xmlns:a14="http://schemas.microsoft.com/office/drawing/2010/main">
                <a:solidFill>
                  <a:srgbClr val="FFFFFF"/>
                </a:solidFill>
              </a14:hiddenFill>
            </a:ext>
          </a:extLst>
        </p:spPr>
      </p:pic>
      <p:pic>
        <p:nvPicPr>
          <p:cNvPr id="44" name="Graphic 43" descr="Male profile">
            <a:extLst>
              <a:ext uri="{FF2B5EF4-FFF2-40B4-BE49-F238E27FC236}">
                <a16:creationId xmlns:a16="http://schemas.microsoft.com/office/drawing/2014/main" id="{C6CAD86C-9E4F-4A97-B17B-D92166700DC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662060" y="2815634"/>
            <a:ext cx="755703" cy="755703"/>
          </a:xfrm>
          <a:prstGeom prst="rect">
            <a:avLst/>
          </a:prstGeom>
        </p:spPr>
      </p:pic>
      <p:sp>
        <p:nvSpPr>
          <p:cNvPr id="45" name="TextBox 44">
            <a:extLst>
              <a:ext uri="{FF2B5EF4-FFF2-40B4-BE49-F238E27FC236}">
                <a16:creationId xmlns:a16="http://schemas.microsoft.com/office/drawing/2014/main" id="{4103ECDF-3167-4E24-9BC8-5019C79884C6}"/>
              </a:ext>
            </a:extLst>
          </p:cNvPr>
          <p:cNvSpPr txBox="1"/>
          <p:nvPr/>
        </p:nvSpPr>
        <p:spPr>
          <a:xfrm>
            <a:off x="1753584" y="3475232"/>
            <a:ext cx="556564" cy="461665"/>
          </a:xfrm>
          <a:prstGeom prst="rect">
            <a:avLst/>
          </a:prstGeom>
          <a:noFill/>
        </p:spPr>
        <p:txBody>
          <a:bodyPr wrap="none" rtlCol="0">
            <a:spAutoFit/>
          </a:bodyPr>
          <a:lstStyle/>
          <a:p>
            <a:pPr algn="ctr"/>
            <a:r>
              <a:rPr lang="en-GB" sz="1200" dirty="0">
                <a:solidFill>
                  <a:schemeClr val="accent2"/>
                </a:solidFill>
                <a:latin typeface="+mj-lt"/>
              </a:rPr>
              <a:t>MALE</a:t>
            </a:r>
          </a:p>
          <a:p>
            <a:pPr algn="ctr"/>
            <a:r>
              <a:rPr lang="en-GB" sz="1200" dirty="0">
                <a:solidFill>
                  <a:schemeClr val="accent2"/>
                </a:solidFill>
                <a:latin typeface="+mj-lt"/>
              </a:rPr>
              <a:t>55-64</a:t>
            </a:r>
          </a:p>
        </p:txBody>
      </p:sp>
      <p:pic>
        <p:nvPicPr>
          <p:cNvPr id="46" name="Graphic 45" descr="Single gear">
            <a:extLst>
              <a:ext uri="{FF2B5EF4-FFF2-40B4-BE49-F238E27FC236}">
                <a16:creationId xmlns:a16="http://schemas.microsoft.com/office/drawing/2014/main" id="{F59699DC-B9A9-4AFD-A480-C5EBC010929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197509" y="3092865"/>
            <a:ext cx="387795" cy="387795"/>
          </a:xfrm>
          <a:prstGeom prst="rect">
            <a:avLst/>
          </a:prstGeom>
        </p:spPr>
      </p:pic>
      <p:sp>
        <p:nvSpPr>
          <p:cNvPr id="49" name="Oval 48">
            <a:extLst>
              <a:ext uri="{FF2B5EF4-FFF2-40B4-BE49-F238E27FC236}">
                <a16:creationId xmlns:a16="http://schemas.microsoft.com/office/drawing/2014/main" id="{6E126C53-022E-47BF-B83C-82CE19AAF2A8}"/>
              </a:ext>
            </a:extLst>
          </p:cNvPr>
          <p:cNvSpPr/>
          <p:nvPr/>
        </p:nvSpPr>
        <p:spPr>
          <a:xfrm>
            <a:off x="7131033" y="2056854"/>
            <a:ext cx="558141" cy="558141"/>
          </a:xfrm>
          <a:prstGeom prst="ellipse">
            <a:avLst/>
          </a:prstGeom>
          <a:solidFill>
            <a:schemeClr val="bg1"/>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rtlCol="0" anchor="ctr"/>
          <a:lstStyle/>
          <a:p>
            <a:pPr algn="ctr">
              <a:lnSpc>
                <a:spcPts val="1400"/>
              </a:lnSpc>
            </a:pPr>
            <a:r>
              <a:rPr lang="en-GB" sz="1600" dirty="0">
                <a:solidFill>
                  <a:schemeClr val="accent1"/>
                </a:solidFill>
                <a:latin typeface="+mj-lt"/>
              </a:rPr>
              <a:t>14</a:t>
            </a:r>
            <a:endParaRPr lang="en-GB" sz="1050" dirty="0">
              <a:solidFill>
                <a:schemeClr val="accent1"/>
              </a:solidFill>
              <a:latin typeface="+mj-lt"/>
            </a:endParaRPr>
          </a:p>
        </p:txBody>
      </p:sp>
      <p:pic>
        <p:nvPicPr>
          <p:cNvPr id="51" name="Graphic 50" descr="Eye">
            <a:extLst>
              <a:ext uri="{FF2B5EF4-FFF2-40B4-BE49-F238E27FC236}">
                <a16:creationId xmlns:a16="http://schemas.microsoft.com/office/drawing/2014/main" id="{61328205-030A-45FD-9B8D-4A813E8AC3D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768922" y="3092865"/>
            <a:ext cx="387795" cy="387795"/>
          </a:xfrm>
          <a:prstGeom prst="rect">
            <a:avLst/>
          </a:prstGeom>
        </p:spPr>
      </p:pic>
      <p:pic>
        <p:nvPicPr>
          <p:cNvPr id="52" name="Graphic 51" descr="Receiver">
            <a:extLst>
              <a:ext uri="{FF2B5EF4-FFF2-40B4-BE49-F238E27FC236}">
                <a16:creationId xmlns:a16="http://schemas.microsoft.com/office/drawing/2014/main" id="{CA4FDAFB-3E6B-4AB0-92CE-95DCEE752DB9}"/>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541364" y="3141084"/>
            <a:ext cx="291356" cy="291356"/>
          </a:xfrm>
          <a:prstGeom prst="rect">
            <a:avLst/>
          </a:prstGeom>
        </p:spPr>
      </p:pic>
      <p:pic>
        <p:nvPicPr>
          <p:cNvPr id="53" name="Graphic 52" descr="Open envelope">
            <a:extLst>
              <a:ext uri="{FF2B5EF4-FFF2-40B4-BE49-F238E27FC236}">
                <a16:creationId xmlns:a16="http://schemas.microsoft.com/office/drawing/2014/main" id="{30F664FE-2C4B-499E-BC9F-7CA81413552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04735" y="2748668"/>
            <a:ext cx="291356" cy="291356"/>
          </a:xfrm>
          <a:prstGeom prst="rect">
            <a:avLst/>
          </a:prstGeom>
        </p:spPr>
      </p:pic>
      <p:pic>
        <p:nvPicPr>
          <p:cNvPr id="54" name="Graphic 53" descr="Open envelope">
            <a:extLst>
              <a:ext uri="{FF2B5EF4-FFF2-40B4-BE49-F238E27FC236}">
                <a16:creationId xmlns:a16="http://schemas.microsoft.com/office/drawing/2014/main" id="{D7FDE9A4-5D51-4C12-BC47-96359FD587E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1651" y="2748668"/>
            <a:ext cx="291356" cy="291356"/>
          </a:xfrm>
          <a:prstGeom prst="rect">
            <a:avLst/>
          </a:prstGeom>
        </p:spPr>
      </p:pic>
      <p:pic>
        <p:nvPicPr>
          <p:cNvPr id="59" name="Graphic 58" descr="Share">
            <a:extLst>
              <a:ext uri="{FF2B5EF4-FFF2-40B4-BE49-F238E27FC236}">
                <a16:creationId xmlns:a16="http://schemas.microsoft.com/office/drawing/2014/main" id="{39C8E4C1-B6DA-48C5-BB5C-B38FCA398E14}"/>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7365711" y="2748668"/>
            <a:ext cx="291356" cy="291356"/>
          </a:xfrm>
          <a:prstGeom prst="rect">
            <a:avLst/>
          </a:prstGeom>
        </p:spPr>
      </p:pic>
      <p:pic>
        <p:nvPicPr>
          <p:cNvPr id="60" name="Graphic 59" descr="Single gear">
            <a:extLst>
              <a:ext uri="{FF2B5EF4-FFF2-40B4-BE49-F238E27FC236}">
                <a16:creationId xmlns:a16="http://schemas.microsoft.com/office/drawing/2014/main" id="{39AE33D9-E203-48F1-86A3-0568D23F0C06}"/>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858230" y="2997683"/>
            <a:ext cx="387795" cy="387795"/>
          </a:xfrm>
          <a:prstGeom prst="rect">
            <a:avLst/>
          </a:prstGeom>
        </p:spPr>
      </p:pic>
      <p:pic>
        <p:nvPicPr>
          <p:cNvPr id="62" name="Graphic 61" descr="Eye">
            <a:extLst>
              <a:ext uri="{FF2B5EF4-FFF2-40B4-BE49-F238E27FC236}">
                <a16:creationId xmlns:a16="http://schemas.microsoft.com/office/drawing/2014/main" id="{849BDEF7-DE6C-413F-960C-A1CCA92D0B4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180362" y="2700449"/>
            <a:ext cx="387795" cy="387795"/>
          </a:xfrm>
          <a:prstGeom prst="rect">
            <a:avLst/>
          </a:prstGeom>
        </p:spPr>
      </p:pic>
      <p:pic>
        <p:nvPicPr>
          <p:cNvPr id="63" name="Graphic 62" descr="Chat">
            <a:extLst>
              <a:ext uri="{FF2B5EF4-FFF2-40B4-BE49-F238E27FC236}">
                <a16:creationId xmlns:a16="http://schemas.microsoft.com/office/drawing/2014/main" id="{129369C5-ED31-4D3E-80BD-27424FB3977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09089" y="3255650"/>
            <a:ext cx="387795" cy="387795"/>
          </a:xfrm>
          <a:prstGeom prst="rect">
            <a:avLst/>
          </a:prstGeom>
        </p:spPr>
      </p:pic>
      <p:pic>
        <p:nvPicPr>
          <p:cNvPr id="66" name="Graphic 65" descr="Chat">
            <a:extLst>
              <a:ext uri="{FF2B5EF4-FFF2-40B4-BE49-F238E27FC236}">
                <a16:creationId xmlns:a16="http://schemas.microsoft.com/office/drawing/2014/main" id="{7210761A-1310-4B6D-96DE-4917267DAFB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22308" y="2997683"/>
            <a:ext cx="387795" cy="387795"/>
          </a:xfrm>
          <a:prstGeom prst="rect">
            <a:avLst/>
          </a:prstGeom>
        </p:spPr>
      </p:pic>
      <p:pic>
        <p:nvPicPr>
          <p:cNvPr id="67" name="Graphic 66" descr="Receiver">
            <a:extLst>
              <a:ext uri="{FF2B5EF4-FFF2-40B4-BE49-F238E27FC236}">
                <a16:creationId xmlns:a16="http://schemas.microsoft.com/office/drawing/2014/main" id="{3853D5E8-429C-49BA-8162-09DCE03B5612}"/>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620073" y="3045902"/>
            <a:ext cx="291356" cy="291356"/>
          </a:xfrm>
          <a:prstGeom prst="rect">
            <a:avLst/>
          </a:prstGeom>
        </p:spPr>
      </p:pic>
      <p:pic>
        <p:nvPicPr>
          <p:cNvPr id="70" name="Graphic 69" descr="Receiver">
            <a:extLst>
              <a:ext uri="{FF2B5EF4-FFF2-40B4-BE49-F238E27FC236}">
                <a16:creationId xmlns:a16="http://schemas.microsoft.com/office/drawing/2014/main" id="{EB9D94BD-5DD6-4E55-A8F2-45B4C7AF10F4}"/>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370514" y="3045902"/>
            <a:ext cx="291356" cy="291356"/>
          </a:xfrm>
          <a:prstGeom prst="rect">
            <a:avLst/>
          </a:prstGeom>
        </p:spPr>
      </p:pic>
      <p:pic>
        <p:nvPicPr>
          <p:cNvPr id="71" name="Graphic 70" descr="Internet">
            <a:extLst>
              <a:ext uri="{FF2B5EF4-FFF2-40B4-BE49-F238E27FC236}">
                <a16:creationId xmlns:a16="http://schemas.microsoft.com/office/drawing/2014/main" id="{728AB5C4-8B28-4709-BD14-BBF0DEF1688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546052" y="2700449"/>
            <a:ext cx="387795" cy="387795"/>
          </a:xfrm>
          <a:prstGeom prst="rect">
            <a:avLst/>
          </a:prstGeom>
        </p:spPr>
      </p:pic>
      <p:pic>
        <p:nvPicPr>
          <p:cNvPr id="72" name="Graphic 71" descr="Laptop">
            <a:extLst>
              <a:ext uri="{FF2B5EF4-FFF2-40B4-BE49-F238E27FC236}">
                <a16:creationId xmlns:a16="http://schemas.microsoft.com/office/drawing/2014/main" id="{EDB04A51-5DF9-4537-9538-CA33D5F8ABC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206739" y="2997683"/>
            <a:ext cx="387795" cy="387795"/>
          </a:xfrm>
          <a:prstGeom prst="rect">
            <a:avLst/>
          </a:prstGeom>
        </p:spPr>
      </p:pic>
      <p:pic>
        <p:nvPicPr>
          <p:cNvPr id="73" name="Graphic 72" descr="Internet">
            <a:extLst>
              <a:ext uri="{FF2B5EF4-FFF2-40B4-BE49-F238E27FC236}">
                <a16:creationId xmlns:a16="http://schemas.microsoft.com/office/drawing/2014/main" id="{0014BAAA-3948-4338-B307-FEC63A1FF3F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636106" y="2700449"/>
            <a:ext cx="387795" cy="387795"/>
          </a:xfrm>
          <a:prstGeom prst="rect">
            <a:avLst/>
          </a:prstGeom>
        </p:spPr>
      </p:pic>
      <p:pic>
        <p:nvPicPr>
          <p:cNvPr id="79" name="Graphic 78" descr="Laptop">
            <a:extLst>
              <a:ext uri="{FF2B5EF4-FFF2-40B4-BE49-F238E27FC236}">
                <a16:creationId xmlns:a16="http://schemas.microsoft.com/office/drawing/2014/main" id="{1B1C78C7-D990-4969-8A3B-F060A067E57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651986" y="2997683"/>
            <a:ext cx="387795" cy="387795"/>
          </a:xfrm>
          <a:prstGeom prst="rect">
            <a:avLst/>
          </a:prstGeom>
        </p:spPr>
      </p:pic>
    </p:spTree>
    <p:extLst>
      <p:ext uri="{BB962C8B-B14F-4D97-AF65-F5344CB8AC3E}">
        <p14:creationId xmlns:p14="http://schemas.microsoft.com/office/powerpoint/2010/main" val="169850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619F5BD-C232-4AD3-862E-89D1C6B8D406}"/>
              </a:ext>
            </a:extLst>
          </p:cNvPr>
          <p:cNvSpPr>
            <a:spLocks noGrp="1"/>
          </p:cNvSpPr>
          <p:nvPr>
            <p:ph type="body" sz="quarter" idx="11"/>
          </p:nvPr>
        </p:nvSpPr>
        <p:spPr/>
        <p:txBody>
          <a:bodyPr/>
          <a:lstStyle/>
          <a:p>
            <a:endParaRPr lang="en-GB" dirty="0"/>
          </a:p>
        </p:txBody>
      </p:sp>
      <p:sp>
        <p:nvSpPr>
          <p:cNvPr id="7" name="Text Placeholder 6">
            <a:extLst>
              <a:ext uri="{FF2B5EF4-FFF2-40B4-BE49-F238E27FC236}">
                <a16:creationId xmlns:a16="http://schemas.microsoft.com/office/drawing/2014/main" id="{7463C8FD-7E9B-4A52-ADE2-C967C362A104}"/>
              </a:ext>
            </a:extLst>
          </p:cNvPr>
          <p:cNvSpPr>
            <a:spLocks noGrp="1"/>
          </p:cNvSpPr>
          <p:nvPr>
            <p:ph type="body" sz="quarter" idx="12"/>
          </p:nvPr>
        </p:nvSpPr>
        <p:spPr/>
        <p:txBody>
          <a:bodyPr/>
          <a:lstStyle/>
          <a:p>
            <a:endParaRPr lang="en-GB" dirty="0"/>
          </a:p>
        </p:txBody>
      </p:sp>
      <p:sp>
        <p:nvSpPr>
          <p:cNvPr id="8" name="Text Placeholder 7">
            <a:extLst>
              <a:ext uri="{FF2B5EF4-FFF2-40B4-BE49-F238E27FC236}">
                <a16:creationId xmlns:a16="http://schemas.microsoft.com/office/drawing/2014/main" id="{9ADEE18E-110D-41CE-A915-8F3207A43C22}"/>
              </a:ext>
            </a:extLst>
          </p:cNvPr>
          <p:cNvSpPr>
            <a:spLocks noGrp="1"/>
          </p:cNvSpPr>
          <p:nvPr>
            <p:ph type="body" sz="quarter" idx="13"/>
          </p:nvPr>
        </p:nvSpPr>
        <p:spPr/>
        <p:txBody>
          <a:bodyPr/>
          <a:lstStyle/>
          <a:p>
            <a:endParaRPr lang="en-GB" dirty="0"/>
          </a:p>
        </p:txBody>
      </p:sp>
      <p:sp>
        <p:nvSpPr>
          <p:cNvPr id="9" name="Text Placeholder 8">
            <a:extLst>
              <a:ext uri="{FF2B5EF4-FFF2-40B4-BE49-F238E27FC236}">
                <a16:creationId xmlns:a16="http://schemas.microsoft.com/office/drawing/2014/main" id="{49618E71-429A-4000-95AF-97C3201B1617}"/>
              </a:ext>
            </a:extLst>
          </p:cNvPr>
          <p:cNvSpPr>
            <a:spLocks noGrp="1"/>
          </p:cNvSpPr>
          <p:nvPr>
            <p:ph type="body" sz="quarter" idx="14"/>
          </p:nvPr>
        </p:nvSpPr>
        <p:spPr/>
        <p:txBody>
          <a:bodyPr/>
          <a:lstStyle/>
          <a:p>
            <a:endParaRPr lang="en-GB" dirty="0"/>
          </a:p>
        </p:txBody>
      </p:sp>
      <p:sp>
        <p:nvSpPr>
          <p:cNvPr id="3" name="Slide Number Placeholder 2">
            <a:extLst>
              <a:ext uri="{FF2B5EF4-FFF2-40B4-BE49-F238E27FC236}">
                <a16:creationId xmlns:a16="http://schemas.microsoft.com/office/drawing/2014/main" id="{9879B084-5BFE-42C8-9D76-9FA62C56A5CB}"/>
              </a:ext>
            </a:extLst>
          </p:cNvPr>
          <p:cNvSpPr>
            <a:spLocks noGrp="1"/>
          </p:cNvSpPr>
          <p:nvPr>
            <p:ph type="sldNum" sz="quarter" idx="4294967295"/>
          </p:nvPr>
        </p:nvSpPr>
        <p:spPr>
          <a:xfrm>
            <a:off x="11766550" y="6443663"/>
            <a:ext cx="425450" cy="179387"/>
          </a:xfrm>
          <a:prstGeom prst="rect">
            <a:avLst/>
          </a:prstGeom>
        </p:spPr>
        <p:txBody>
          <a:bodyPr/>
          <a:lstStyle/>
          <a:p>
            <a:fld id="{887360FE-02F5-4392-9C12-7D03F05745BB}" type="slidenum">
              <a:rPr lang="en-GB" smtClean="0"/>
              <a:pPr/>
              <a:t>16</a:t>
            </a:fld>
            <a:endParaRPr lang="en-GB" dirty="0"/>
          </a:p>
        </p:txBody>
      </p:sp>
      <p:sp>
        <p:nvSpPr>
          <p:cNvPr id="11" name="Rectangle 10">
            <a:extLst>
              <a:ext uri="{FF2B5EF4-FFF2-40B4-BE49-F238E27FC236}">
                <a16:creationId xmlns:a16="http://schemas.microsoft.com/office/drawing/2014/main" id="{CFAB8B89-730A-457B-936E-3AE281E60B0A}"/>
              </a:ext>
            </a:extLst>
          </p:cNvPr>
          <p:cNvSpPr/>
          <p:nvPr/>
        </p:nvSpPr>
        <p:spPr>
          <a:xfrm>
            <a:off x="1786905" y="5576360"/>
            <a:ext cx="1763605" cy="948265"/>
          </a:xfrm>
          <a:prstGeom prst="rect">
            <a:avLst/>
          </a:prstGeom>
          <a:solidFill>
            <a:schemeClr val="bg2">
              <a:lumMod val="75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YOUR LOGO GOES HERE</a:t>
            </a:r>
          </a:p>
        </p:txBody>
      </p:sp>
    </p:spTree>
    <p:extLst>
      <p:ext uri="{BB962C8B-B14F-4D97-AF65-F5344CB8AC3E}">
        <p14:creationId xmlns:p14="http://schemas.microsoft.com/office/powerpoint/2010/main" val="2250870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B7E924C-B547-4447-8990-8A09A905228E}"/>
              </a:ext>
            </a:extLst>
          </p:cNvPr>
          <p:cNvSpPr>
            <a:spLocks noGrp="1"/>
          </p:cNvSpPr>
          <p:nvPr>
            <p:ph type="pic" sz="quarter" idx="13"/>
          </p:nvPr>
        </p:nvSpPr>
        <p:spPr/>
      </p:sp>
      <p:sp>
        <p:nvSpPr>
          <p:cNvPr id="6" name="Title 5">
            <a:extLst>
              <a:ext uri="{FF2B5EF4-FFF2-40B4-BE49-F238E27FC236}">
                <a16:creationId xmlns:a16="http://schemas.microsoft.com/office/drawing/2014/main" id="{C5CF599E-B268-4290-9621-A07B19DAC8C6}"/>
              </a:ext>
            </a:extLst>
          </p:cNvPr>
          <p:cNvSpPr>
            <a:spLocks noGrp="1"/>
          </p:cNvSpPr>
          <p:nvPr>
            <p:ph type="title"/>
          </p:nvPr>
        </p:nvSpPr>
        <p:spPr/>
        <p:txBody>
          <a:bodyPr/>
          <a:lstStyle/>
          <a:p>
            <a:r>
              <a:rPr lang="en-GB" dirty="0"/>
              <a:t>Customers believe they deserve…</a:t>
            </a:r>
          </a:p>
        </p:txBody>
      </p:sp>
      <p:sp>
        <p:nvSpPr>
          <p:cNvPr id="3" name="Slide Number Placeholder 2">
            <a:extLst>
              <a:ext uri="{FF2B5EF4-FFF2-40B4-BE49-F238E27FC236}">
                <a16:creationId xmlns:a16="http://schemas.microsoft.com/office/drawing/2014/main" id="{EA73F4C3-E446-4710-A52A-82E7E08090E1}"/>
              </a:ext>
            </a:extLst>
          </p:cNvPr>
          <p:cNvSpPr>
            <a:spLocks noGrp="1"/>
          </p:cNvSpPr>
          <p:nvPr>
            <p:ph type="sldNum" sz="quarter" idx="10"/>
          </p:nvPr>
        </p:nvSpPr>
        <p:spPr/>
        <p:txBody>
          <a:bodyPr/>
          <a:lstStyle/>
          <a:p>
            <a:fld id="{887360FE-02F5-4392-9C12-7D03F05745BB}" type="slidenum">
              <a:rPr lang="en-GB" smtClean="0"/>
              <a:pPr/>
              <a:t>2</a:t>
            </a:fld>
            <a:endParaRPr lang="en-GB" dirty="0"/>
          </a:p>
        </p:txBody>
      </p:sp>
      <p:sp>
        <p:nvSpPr>
          <p:cNvPr id="7" name="Text Placeholder 6">
            <a:extLst>
              <a:ext uri="{FF2B5EF4-FFF2-40B4-BE49-F238E27FC236}">
                <a16:creationId xmlns:a16="http://schemas.microsoft.com/office/drawing/2014/main" id="{9DEC041D-CEB1-4807-AE98-E3FFFF5C262A}"/>
              </a:ext>
            </a:extLst>
          </p:cNvPr>
          <p:cNvSpPr>
            <a:spLocks noGrp="1"/>
          </p:cNvSpPr>
          <p:nvPr>
            <p:ph type="body" sz="quarter" idx="12"/>
          </p:nvPr>
        </p:nvSpPr>
        <p:spPr>
          <a:xfrm>
            <a:off x="6415200" y="1593796"/>
            <a:ext cx="5227200" cy="1369004"/>
          </a:xfrm>
        </p:spPr>
        <p:txBody>
          <a:bodyPr/>
          <a:lstStyle/>
          <a:p>
            <a:pPr marL="0" indent="0">
              <a:buNone/>
            </a:pPr>
            <a:r>
              <a:rPr lang="en-GB" b="1" dirty="0">
                <a:solidFill>
                  <a:schemeClr val="accent1"/>
                </a:solidFill>
              </a:rPr>
              <a:t>Customers don’t feel that they are being rewarded for their loyalty</a:t>
            </a:r>
            <a:r>
              <a:rPr lang="en-GB" dirty="0">
                <a:solidFill>
                  <a:srgbClr val="FF0000"/>
                </a:solidFill>
              </a:rPr>
              <a:t>:</a:t>
            </a:r>
            <a:r>
              <a:rPr lang="en-GB" dirty="0"/>
              <a:t> 43%</a:t>
            </a:r>
            <a:r>
              <a:rPr lang="en-GB" baseline="30000" dirty="0"/>
              <a:t>1</a:t>
            </a:r>
            <a:r>
              <a:rPr lang="en-GB" dirty="0"/>
              <a:t> of consumers perceive the General Insurance sector to be particularly bad at rewarding loyalty with only 9% perceiving the sector to be good </a:t>
            </a:r>
          </a:p>
          <a:p>
            <a:endParaRPr lang="en-GB" dirty="0"/>
          </a:p>
        </p:txBody>
      </p:sp>
      <p:sp>
        <p:nvSpPr>
          <p:cNvPr id="9" name="Text Placeholder 8">
            <a:extLst>
              <a:ext uri="{FF2B5EF4-FFF2-40B4-BE49-F238E27FC236}">
                <a16:creationId xmlns:a16="http://schemas.microsoft.com/office/drawing/2014/main" id="{FE608E07-D5D2-47E6-9F5E-156F519D0399}"/>
              </a:ext>
            </a:extLst>
          </p:cNvPr>
          <p:cNvSpPr>
            <a:spLocks noGrp="1"/>
          </p:cNvSpPr>
          <p:nvPr>
            <p:ph type="body" sz="quarter" idx="14"/>
          </p:nvPr>
        </p:nvSpPr>
        <p:spPr>
          <a:xfrm>
            <a:off x="486000" y="4419600"/>
            <a:ext cx="5227200" cy="1888700"/>
          </a:xfrm>
        </p:spPr>
        <p:txBody>
          <a:bodyPr/>
          <a:lstStyle/>
          <a:p>
            <a:pPr marL="0" indent="0">
              <a:buNone/>
            </a:pPr>
            <a:r>
              <a:rPr lang="en-GB" b="1" dirty="0">
                <a:solidFill>
                  <a:schemeClr val="accent1"/>
                </a:solidFill>
              </a:rPr>
              <a:t>Customers don’t trust their insurer to pay out if they make a claim</a:t>
            </a:r>
            <a:r>
              <a:rPr lang="en-GB" dirty="0">
                <a:solidFill>
                  <a:srgbClr val="FF0000"/>
                </a:solidFill>
              </a:rPr>
              <a:t>: </a:t>
            </a:r>
            <a:r>
              <a:rPr lang="en-GB" dirty="0"/>
              <a:t> 54%</a:t>
            </a:r>
            <a:r>
              <a:rPr lang="en-GB" baseline="30000" dirty="0"/>
              <a:t>2</a:t>
            </a:r>
            <a:r>
              <a:rPr lang="en-GB" dirty="0"/>
              <a:t> of adults aged 18+ think that insurance companies will always try to get out of paying a claim and this is even higher amongst the younger age groups with 60% of under 45s agreeing</a:t>
            </a:r>
          </a:p>
          <a:p>
            <a:endParaRPr lang="en-GB" dirty="0"/>
          </a:p>
        </p:txBody>
      </p:sp>
      <p:sp>
        <p:nvSpPr>
          <p:cNvPr id="10" name="Picture Placeholder 9">
            <a:extLst>
              <a:ext uri="{FF2B5EF4-FFF2-40B4-BE49-F238E27FC236}">
                <a16:creationId xmlns:a16="http://schemas.microsoft.com/office/drawing/2014/main" id="{C7EEAD5B-AD4C-4B1D-BC9A-186A917D679E}"/>
              </a:ext>
            </a:extLst>
          </p:cNvPr>
          <p:cNvSpPr>
            <a:spLocks noGrp="1"/>
          </p:cNvSpPr>
          <p:nvPr>
            <p:ph type="pic" sz="quarter" idx="15"/>
          </p:nvPr>
        </p:nvSpPr>
        <p:spPr/>
      </p:sp>
      <p:pic>
        <p:nvPicPr>
          <p:cNvPr id="11" name="Picture 2" descr="Competition and Markets Authority announces package of reforms to ...">
            <a:extLst>
              <a:ext uri="{FF2B5EF4-FFF2-40B4-BE49-F238E27FC236}">
                <a16:creationId xmlns:a16="http://schemas.microsoft.com/office/drawing/2014/main" id="{9E9A3556-72DC-4C6B-BDE3-9CDA8C01C3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29" b="19433"/>
          <a:stretch/>
        </p:blipFill>
        <p:spPr bwMode="auto">
          <a:xfrm>
            <a:off x="483523" y="358775"/>
            <a:ext cx="5612477" cy="29722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Denied Insurance Claim? Here's What To Do | 5 Best Things">
            <a:extLst>
              <a:ext uri="{FF2B5EF4-FFF2-40B4-BE49-F238E27FC236}">
                <a16:creationId xmlns:a16="http://schemas.microsoft.com/office/drawing/2014/main" id="{37369AC0-4E6D-4638-9B7E-8FBF4DBA91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4196"/>
          <a:stretch/>
        </p:blipFill>
        <p:spPr bwMode="auto">
          <a:xfrm>
            <a:off x="6095999" y="3331031"/>
            <a:ext cx="5551709" cy="297726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1D35B62-902F-470A-AE27-B8ABB1608F47}"/>
              </a:ext>
            </a:extLst>
          </p:cNvPr>
          <p:cNvSpPr txBox="1"/>
          <p:nvPr/>
        </p:nvSpPr>
        <p:spPr>
          <a:xfrm>
            <a:off x="384832" y="6623578"/>
            <a:ext cx="6990570"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Sources:  1.  Mintel: Relationship Building Research 2016.   2.  Mintel:  Consumer and General Insurance UK, Dec 2019.</a:t>
            </a:r>
          </a:p>
        </p:txBody>
      </p:sp>
    </p:spTree>
    <p:extLst>
      <p:ext uri="{BB962C8B-B14F-4D97-AF65-F5344CB8AC3E}">
        <p14:creationId xmlns:p14="http://schemas.microsoft.com/office/powerpoint/2010/main" val="2402938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80D25E-D643-4904-93A1-CCD7B1C36762}"/>
              </a:ext>
            </a:extLst>
          </p:cNvPr>
          <p:cNvSpPr>
            <a:spLocks noGrp="1"/>
          </p:cNvSpPr>
          <p:nvPr>
            <p:ph type="title"/>
          </p:nvPr>
        </p:nvSpPr>
        <p:spPr>
          <a:xfrm>
            <a:off x="486000" y="414000"/>
            <a:ext cx="11546974" cy="447718"/>
          </a:xfrm>
        </p:spPr>
        <p:txBody>
          <a:bodyPr/>
          <a:lstStyle/>
          <a:p>
            <a:r>
              <a:rPr lang="en-GB" dirty="0"/>
              <a:t>CUSTOMER Loyalty is a key battleground</a:t>
            </a:r>
          </a:p>
        </p:txBody>
      </p:sp>
      <p:sp>
        <p:nvSpPr>
          <p:cNvPr id="4" name="Text Placeholder 3">
            <a:extLst>
              <a:ext uri="{FF2B5EF4-FFF2-40B4-BE49-F238E27FC236}">
                <a16:creationId xmlns:a16="http://schemas.microsoft.com/office/drawing/2014/main" id="{FA7C6D79-A840-4D38-B1E4-7A970F7AE20A}"/>
              </a:ext>
            </a:extLst>
          </p:cNvPr>
          <p:cNvSpPr>
            <a:spLocks noGrp="1"/>
          </p:cNvSpPr>
          <p:nvPr>
            <p:ph type="body" sz="quarter" idx="11"/>
          </p:nvPr>
        </p:nvSpPr>
        <p:spPr/>
        <p:txBody>
          <a:bodyPr/>
          <a:lstStyle/>
          <a:p>
            <a:r>
              <a:rPr lang="en-GB" dirty="0"/>
              <a:t>INEVITABLY loyal customers create great value for your brand</a:t>
            </a:r>
          </a:p>
          <a:p>
            <a:endParaRPr lang="en-GB" dirty="0"/>
          </a:p>
        </p:txBody>
      </p:sp>
      <p:sp>
        <p:nvSpPr>
          <p:cNvPr id="2" name="Cylinder 1">
            <a:extLst>
              <a:ext uri="{FF2B5EF4-FFF2-40B4-BE49-F238E27FC236}">
                <a16:creationId xmlns:a16="http://schemas.microsoft.com/office/drawing/2014/main" id="{5624B478-C251-49D7-8C75-E090094FB102}"/>
              </a:ext>
            </a:extLst>
          </p:cNvPr>
          <p:cNvSpPr/>
          <p:nvPr/>
        </p:nvSpPr>
        <p:spPr>
          <a:xfrm>
            <a:off x="545380" y="2439988"/>
            <a:ext cx="2759869" cy="3017340"/>
          </a:xfrm>
          <a:prstGeom prst="can">
            <a:avLst>
              <a:gd name="adj" fmla="val 17959"/>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Price is a top priority for 37% of customers &amp; price sensitive customers have a defection rate of 2.6 times that of other customers.</a:t>
            </a:r>
            <a:r>
              <a:rPr lang="en-US" baseline="30000" dirty="0"/>
              <a:t>1</a:t>
            </a:r>
          </a:p>
        </p:txBody>
      </p:sp>
      <p:sp>
        <p:nvSpPr>
          <p:cNvPr id="8" name="Cylinder 7">
            <a:extLst>
              <a:ext uri="{FF2B5EF4-FFF2-40B4-BE49-F238E27FC236}">
                <a16:creationId xmlns:a16="http://schemas.microsoft.com/office/drawing/2014/main" id="{7CEA7A90-7617-48FB-B8A4-449C97104419}"/>
              </a:ext>
            </a:extLst>
          </p:cNvPr>
          <p:cNvSpPr/>
          <p:nvPr/>
        </p:nvSpPr>
        <p:spPr>
          <a:xfrm>
            <a:off x="3443965" y="2439988"/>
            <a:ext cx="2759869" cy="3017340"/>
          </a:xfrm>
          <a:prstGeom prst="can">
            <a:avLst>
              <a:gd name="adj" fmla="val 17959"/>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Around 6m motor and home insurance policyholders are paying as much as £1.2bn more than they need due to “loyalty penality”.</a:t>
            </a:r>
            <a:r>
              <a:rPr lang="en-US" baseline="30000" dirty="0"/>
              <a:t>2</a:t>
            </a:r>
          </a:p>
        </p:txBody>
      </p:sp>
      <p:sp>
        <p:nvSpPr>
          <p:cNvPr id="9" name="Cylinder 8">
            <a:extLst>
              <a:ext uri="{FF2B5EF4-FFF2-40B4-BE49-F238E27FC236}">
                <a16:creationId xmlns:a16="http://schemas.microsoft.com/office/drawing/2014/main" id="{F8C4457F-F20F-4DF5-AC69-0050374F0AAD}"/>
              </a:ext>
            </a:extLst>
          </p:cNvPr>
          <p:cNvSpPr/>
          <p:nvPr/>
        </p:nvSpPr>
        <p:spPr>
          <a:xfrm>
            <a:off x="6268504" y="2439988"/>
            <a:ext cx="2759869" cy="3017340"/>
          </a:xfrm>
          <a:prstGeom prst="can">
            <a:avLst>
              <a:gd name="adj" fmla="val 17959"/>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Loyalty higher among consumers who value “peace of mind” over and above price alone.</a:t>
            </a:r>
            <a:r>
              <a:rPr lang="en-GB" baseline="30000" dirty="0"/>
              <a:t>3</a:t>
            </a:r>
          </a:p>
        </p:txBody>
      </p:sp>
      <p:sp>
        <p:nvSpPr>
          <p:cNvPr id="10" name="Rectangle 9">
            <a:extLst>
              <a:ext uri="{FF2B5EF4-FFF2-40B4-BE49-F238E27FC236}">
                <a16:creationId xmlns:a16="http://schemas.microsoft.com/office/drawing/2014/main" id="{99171FD6-CB80-4025-80BD-3E61594F84FD}"/>
              </a:ext>
            </a:extLst>
          </p:cNvPr>
          <p:cNvSpPr/>
          <p:nvPr/>
        </p:nvSpPr>
        <p:spPr>
          <a:xfrm>
            <a:off x="0" y="6623579"/>
            <a:ext cx="1881809" cy="23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Cylinder 11">
            <a:extLst>
              <a:ext uri="{FF2B5EF4-FFF2-40B4-BE49-F238E27FC236}">
                <a16:creationId xmlns:a16="http://schemas.microsoft.com/office/drawing/2014/main" id="{6839C6E8-3D86-46D4-BBEB-7F3D777CE07E}"/>
              </a:ext>
            </a:extLst>
          </p:cNvPr>
          <p:cNvSpPr/>
          <p:nvPr/>
        </p:nvSpPr>
        <p:spPr>
          <a:xfrm>
            <a:off x="9127333" y="2435865"/>
            <a:ext cx="2759869" cy="3017340"/>
          </a:xfrm>
          <a:prstGeom prst="can">
            <a:avLst>
              <a:gd name="adj" fmla="val 17959"/>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64% of consumers used a comparison site at renewal and </a:t>
            </a:r>
            <a:r>
              <a:rPr lang="en-GB" dirty="0"/>
              <a:t>50% of general insurance policy holders have switched providers in the past year.</a:t>
            </a:r>
            <a:r>
              <a:rPr lang="en-GB" baseline="30000" dirty="0"/>
              <a:t>4</a:t>
            </a:r>
          </a:p>
        </p:txBody>
      </p:sp>
      <p:sp>
        <p:nvSpPr>
          <p:cNvPr id="14" name="TextBox 13">
            <a:extLst>
              <a:ext uri="{FF2B5EF4-FFF2-40B4-BE49-F238E27FC236}">
                <a16:creationId xmlns:a16="http://schemas.microsoft.com/office/drawing/2014/main" id="{C300AC1A-5387-4665-8E72-5A9BFD79A65D}"/>
              </a:ext>
            </a:extLst>
          </p:cNvPr>
          <p:cNvSpPr txBox="1"/>
          <p:nvPr/>
        </p:nvSpPr>
        <p:spPr>
          <a:xfrm>
            <a:off x="1040732" y="1970853"/>
            <a:ext cx="1769165" cy="461665"/>
          </a:xfrm>
          <a:prstGeom prst="rect">
            <a:avLst/>
          </a:prstGeom>
          <a:noFill/>
        </p:spPr>
        <p:txBody>
          <a:bodyPr wrap="square" rtlCol="0">
            <a:spAutoFit/>
          </a:bodyPr>
          <a:lstStyle/>
          <a:p>
            <a:pPr algn="ctr"/>
            <a:r>
              <a:rPr lang="en-GB" sz="2400" dirty="0">
                <a:latin typeface="+mj-lt"/>
              </a:rPr>
              <a:t>ACQUISITION</a:t>
            </a:r>
          </a:p>
        </p:txBody>
      </p:sp>
      <p:sp>
        <p:nvSpPr>
          <p:cNvPr id="15" name="TextBox 14">
            <a:extLst>
              <a:ext uri="{FF2B5EF4-FFF2-40B4-BE49-F238E27FC236}">
                <a16:creationId xmlns:a16="http://schemas.microsoft.com/office/drawing/2014/main" id="{D7451D1D-0572-420D-800D-8A3BFC8D3451}"/>
              </a:ext>
            </a:extLst>
          </p:cNvPr>
          <p:cNvSpPr txBox="1"/>
          <p:nvPr/>
        </p:nvSpPr>
        <p:spPr>
          <a:xfrm>
            <a:off x="4237768" y="1970853"/>
            <a:ext cx="1172263" cy="461665"/>
          </a:xfrm>
          <a:prstGeom prst="rect">
            <a:avLst/>
          </a:prstGeom>
          <a:noFill/>
        </p:spPr>
        <p:txBody>
          <a:bodyPr wrap="square" rtlCol="0">
            <a:spAutoFit/>
          </a:bodyPr>
          <a:lstStyle/>
          <a:p>
            <a:pPr algn="ctr"/>
            <a:r>
              <a:rPr lang="en-US" sz="2400" dirty="0">
                <a:latin typeface="+mj-lt"/>
              </a:rPr>
              <a:t>VALUE</a:t>
            </a:r>
            <a:endParaRPr lang="en-GB" sz="2400" dirty="0">
              <a:latin typeface="+mj-lt"/>
            </a:endParaRPr>
          </a:p>
        </p:txBody>
      </p:sp>
      <p:sp>
        <p:nvSpPr>
          <p:cNvPr id="16" name="TextBox 15">
            <a:extLst>
              <a:ext uri="{FF2B5EF4-FFF2-40B4-BE49-F238E27FC236}">
                <a16:creationId xmlns:a16="http://schemas.microsoft.com/office/drawing/2014/main" id="{1AD91C50-A246-4D12-B0EB-F9AE46285BE2}"/>
              </a:ext>
            </a:extLst>
          </p:cNvPr>
          <p:cNvSpPr txBox="1"/>
          <p:nvPr/>
        </p:nvSpPr>
        <p:spPr>
          <a:xfrm>
            <a:off x="6414962" y="1970853"/>
            <a:ext cx="2466953" cy="461665"/>
          </a:xfrm>
          <a:prstGeom prst="rect">
            <a:avLst/>
          </a:prstGeom>
          <a:noFill/>
        </p:spPr>
        <p:txBody>
          <a:bodyPr wrap="square" rtlCol="0">
            <a:spAutoFit/>
          </a:bodyPr>
          <a:lstStyle/>
          <a:p>
            <a:pPr algn="ctr"/>
            <a:r>
              <a:rPr lang="en-US" sz="2400" dirty="0">
                <a:latin typeface="+mj-lt"/>
              </a:rPr>
              <a:t>REPEAT BUSINESS</a:t>
            </a:r>
            <a:endParaRPr lang="en-GB" sz="2400" dirty="0">
              <a:latin typeface="+mj-lt"/>
            </a:endParaRPr>
          </a:p>
        </p:txBody>
      </p:sp>
      <p:sp>
        <p:nvSpPr>
          <p:cNvPr id="17" name="TextBox 16">
            <a:extLst>
              <a:ext uri="{FF2B5EF4-FFF2-40B4-BE49-F238E27FC236}">
                <a16:creationId xmlns:a16="http://schemas.microsoft.com/office/drawing/2014/main" id="{1C9A42B4-F70F-420F-8195-C78E37E36806}"/>
              </a:ext>
            </a:extLst>
          </p:cNvPr>
          <p:cNvSpPr txBox="1"/>
          <p:nvPr/>
        </p:nvSpPr>
        <p:spPr>
          <a:xfrm>
            <a:off x="9660395" y="1970853"/>
            <a:ext cx="1606657" cy="461665"/>
          </a:xfrm>
          <a:prstGeom prst="rect">
            <a:avLst/>
          </a:prstGeom>
          <a:noFill/>
        </p:spPr>
        <p:txBody>
          <a:bodyPr wrap="square" rtlCol="0">
            <a:spAutoFit/>
          </a:bodyPr>
          <a:lstStyle/>
          <a:p>
            <a:pPr algn="ctr"/>
            <a:r>
              <a:rPr lang="en-US" sz="2400" dirty="0">
                <a:latin typeface="+mj-lt"/>
              </a:rPr>
              <a:t>RETENTION</a:t>
            </a:r>
            <a:endParaRPr lang="en-GB" sz="2400" dirty="0">
              <a:latin typeface="+mj-lt"/>
            </a:endParaRPr>
          </a:p>
        </p:txBody>
      </p:sp>
      <p:sp>
        <p:nvSpPr>
          <p:cNvPr id="19" name="TextBox 18">
            <a:extLst>
              <a:ext uri="{FF2B5EF4-FFF2-40B4-BE49-F238E27FC236}">
                <a16:creationId xmlns:a16="http://schemas.microsoft.com/office/drawing/2014/main" id="{F4074F75-9F2D-43ED-9910-EBF4CC51B5D1}"/>
              </a:ext>
            </a:extLst>
          </p:cNvPr>
          <p:cNvSpPr txBox="1"/>
          <p:nvPr/>
        </p:nvSpPr>
        <p:spPr>
          <a:xfrm>
            <a:off x="644771" y="5508095"/>
            <a:ext cx="10964132" cy="369332"/>
          </a:xfrm>
          <a:prstGeom prst="rect">
            <a:avLst/>
          </a:prstGeom>
          <a:noFill/>
        </p:spPr>
        <p:txBody>
          <a:bodyPr wrap="square" rtlCol="0">
            <a:spAutoFit/>
          </a:bodyPr>
          <a:lstStyle/>
          <a:p>
            <a:pPr algn="ctr"/>
            <a:r>
              <a:rPr lang="en-GB" dirty="0">
                <a:solidFill>
                  <a:schemeClr val="accent1"/>
                </a:solidFill>
              </a:rPr>
              <a:t>Acquiring a new customer is anywhere from 5 to 25 times more expensive than retaining an existing one </a:t>
            </a:r>
          </a:p>
        </p:txBody>
      </p:sp>
      <p:sp>
        <p:nvSpPr>
          <p:cNvPr id="20" name="TextBox 19">
            <a:extLst>
              <a:ext uri="{FF2B5EF4-FFF2-40B4-BE49-F238E27FC236}">
                <a16:creationId xmlns:a16="http://schemas.microsoft.com/office/drawing/2014/main" id="{C3D55626-F265-46CF-BB2E-EB2402C8C16D}"/>
              </a:ext>
            </a:extLst>
          </p:cNvPr>
          <p:cNvSpPr txBox="1"/>
          <p:nvPr/>
        </p:nvSpPr>
        <p:spPr>
          <a:xfrm>
            <a:off x="411610" y="6453610"/>
            <a:ext cx="12188439"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Sources:  1.  Bain &amp; Company:  Customer Behaviour and Loyalty in Insurance 2016.  2.  FCA, Oct 2019.  3.  Bain &amp; Company: Admiral Insurance insured more than 3m cars through family multi-policy in 2005 alone.</a:t>
            </a:r>
          </a:p>
          <a:p>
            <a:r>
              <a:rPr lang="en-US" sz="1000" dirty="0">
                <a:latin typeface="Arial" panose="020B0604020202020204" pitchFamily="34" charset="0"/>
                <a:cs typeface="Arial" panose="020B0604020202020204" pitchFamily="34" charset="0"/>
              </a:rPr>
              <a:t>4.  Mintel:  Consumer and General Insurance UK, Dec 2019.      </a:t>
            </a:r>
          </a:p>
        </p:txBody>
      </p:sp>
    </p:spTree>
    <p:extLst>
      <p:ext uri="{BB962C8B-B14F-4D97-AF65-F5344CB8AC3E}">
        <p14:creationId xmlns:p14="http://schemas.microsoft.com/office/powerpoint/2010/main" val="2468567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7CAEEB2-73B7-493F-B1A9-1ADE5A813EFB}"/>
              </a:ext>
            </a:extLst>
          </p:cNvPr>
          <p:cNvSpPr txBox="1"/>
          <p:nvPr/>
        </p:nvSpPr>
        <p:spPr>
          <a:xfrm>
            <a:off x="119270" y="6444000"/>
            <a:ext cx="1484243" cy="414000"/>
          </a:xfrm>
          <a:prstGeom prst="rect">
            <a:avLst/>
          </a:prstGeom>
          <a:solidFill>
            <a:schemeClr val="bg1"/>
          </a:solidFill>
        </p:spPr>
        <p:txBody>
          <a:bodyPr wrap="square" rtlCol="0">
            <a:spAutoFit/>
          </a:bodyPr>
          <a:lstStyle/>
          <a:p>
            <a:endParaRPr lang="en-GB" dirty="0"/>
          </a:p>
        </p:txBody>
      </p:sp>
      <p:sp>
        <p:nvSpPr>
          <p:cNvPr id="3" name="Title 2">
            <a:extLst>
              <a:ext uri="{FF2B5EF4-FFF2-40B4-BE49-F238E27FC236}">
                <a16:creationId xmlns:a16="http://schemas.microsoft.com/office/drawing/2014/main" id="{EFDF0A77-CBA2-455A-9F9E-98DDC14892B1}"/>
              </a:ext>
            </a:extLst>
          </p:cNvPr>
          <p:cNvSpPr>
            <a:spLocks noGrp="1"/>
          </p:cNvSpPr>
          <p:nvPr>
            <p:ph type="title"/>
          </p:nvPr>
        </p:nvSpPr>
        <p:spPr/>
        <p:txBody>
          <a:bodyPr/>
          <a:lstStyle/>
          <a:p>
            <a:r>
              <a:rPr lang="en-GB" dirty="0"/>
              <a:t>A personalised customer approach, fairly new in insurance</a:t>
            </a:r>
          </a:p>
        </p:txBody>
      </p:sp>
      <p:sp>
        <p:nvSpPr>
          <p:cNvPr id="4" name="Slide Number Placeholder 3">
            <a:extLst>
              <a:ext uri="{FF2B5EF4-FFF2-40B4-BE49-F238E27FC236}">
                <a16:creationId xmlns:a16="http://schemas.microsoft.com/office/drawing/2014/main" id="{14F1BFD2-BDA6-4886-A2B6-0E5756F4C624}"/>
              </a:ext>
            </a:extLst>
          </p:cNvPr>
          <p:cNvSpPr>
            <a:spLocks noGrp="1"/>
          </p:cNvSpPr>
          <p:nvPr>
            <p:ph type="sldNum" sz="quarter" idx="10"/>
          </p:nvPr>
        </p:nvSpPr>
        <p:spPr/>
        <p:txBody>
          <a:bodyPr/>
          <a:lstStyle/>
          <a:p>
            <a:fld id="{887360FE-02F5-4392-9C12-7D03F05745BB}" type="slidenum">
              <a:rPr lang="en-GB" smtClean="0"/>
              <a:pPr/>
              <a:t>4</a:t>
            </a:fld>
            <a:endParaRPr lang="en-GB" dirty="0"/>
          </a:p>
        </p:txBody>
      </p:sp>
      <p:sp>
        <p:nvSpPr>
          <p:cNvPr id="9" name="AutoShape 8" descr="Image result for stand out from the crowd animal photography">
            <a:extLst>
              <a:ext uri="{FF2B5EF4-FFF2-40B4-BE49-F238E27FC236}">
                <a16:creationId xmlns:a16="http://schemas.microsoft.com/office/drawing/2014/main" id="{F519EBE1-F153-4390-A1FD-CD2019D75007}"/>
              </a:ext>
            </a:extLst>
          </p:cNvPr>
          <p:cNvSpPr>
            <a:spLocks noGrp="1" noChangeAspect="1" noChangeArrowheads="1"/>
          </p:cNvSpPr>
          <p:nvPr>
            <p:ph type="body" sz="quarter" idx="12"/>
          </p:nvPr>
        </p:nvSpPr>
        <p:spPr bwMode="auto">
          <a:xfrm>
            <a:off x="411061" y="2712424"/>
            <a:ext cx="5585195" cy="352996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GB" dirty="0"/>
              <a:t>Technology is rapidly reshaping how insurance is delivered and consumers relationships with insurers</a:t>
            </a:r>
          </a:p>
          <a:p>
            <a:r>
              <a:rPr lang="en-GB" dirty="0"/>
              <a:t>Customers are open to hear from insurers about added value services such as car check ups and security and these additional benefits allow the insurers to engage with consumers at a deeper and more frequent level during the policy life</a:t>
            </a:r>
            <a:r>
              <a:rPr lang="en-GB" baseline="30000" dirty="0"/>
              <a:t>1</a:t>
            </a:r>
            <a:r>
              <a:rPr lang="en-GB" dirty="0"/>
              <a:t>  </a:t>
            </a:r>
          </a:p>
          <a:p>
            <a:r>
              <a:rPr lang="en-GB" dirty="0"/>
              <a:t>The companies that are getting it right have lowered acquisition costs, increased customer satisfaction and gained a corresponding competitive advantage</a:t>
            </a:r>
            <a:r>
              <a:rPr lang="en-GB" baseline="30000" dirty="0"/>
              <a:t>2</a:t>
            </a:r>
          </a:p>
        </p:txBody>
      </p:sp>
      <p:sp>
        <p:nvSpPr>
          <p:cNvPr id="15" name="TextBox 14">
            <a:extLst>
              <a:ext uri="{FF2B5EF4-FFF2-40B4-BE49-F238E27FC236}">
                <a16:creationId xmlns:a16="http://schemas.microsoft.com/office/drawing/2014/main" id="{B6E5570D-EA9F-47CD-86F6-74E94930D731}"/>
              </a:ext>
            </a:extLst>
          </p:cNvPr>
          <p:cNvSpPr txBox="1"/>
          <p:nvPr/>
        </p:nvSpPr>
        <p:spPr>
          <a:xfrm>
            <a:off x="438499" y="6627856"/>
            <a:ext cx="9347114" cy="230832"/>
          </a:xfrm>
          <a:prstGeom prst="rect">
            <a:avLst/>
          </a:prstGeom>
          <a:noFill/>
        </p:spPr>
        <p:txBody>
          <a:bodyPr wrap="square" rtlCol="0">
            <a:spAutoFit/>
          </a:bodyPr>
          <a:lstStyle/>
          <a:p>
            <a:pPr lvl="0" defTabSz="914400">
              <a:defRPr/>
            </a:pPr>
            <a:r>
              <a:rPr lang="en-GB" sz="900" dirty="0">
                <a:latin typeface="Arial" panose="020B0604020202020204" pitchFamily="34" charset="0"/>
                <a:cs typeface="Arial" panose="020B0604020202020204" pitchFamily="34" charset="0"/>
              </a:rPr>
              <a:t>Sources:  1. Bain and Company:  Customer Behaviour and Loyalty in Insurance. Global edition 2017.   2. PwC Top issues: an annual report 2019.</a:t>
            </a:r>
          </a:p>
        </p:txBody>
      </p:sp>
      <p:pic>
        <p:nvPicPr>
          <p:cNvPr id="6" name="Picture Placeholder 5">
            <a:extLst>
              <a:ext uri="{FF2B5EF4-FFF2-40B4-BE49-F238E27FC236}">
                <a16:creationId xmlns:a16="http://schemas.microsoft.com/office/drawing/2014/main" id="{EA17155F-3F9F-45B1-ACC7-05DEF842C9A4}"/>
              </a:ext>
            </a:extLst>
          </p:cNvPr>
          <p:cNvPicPr>
            <a:picLocks noGrp="1" noChangeAspect="1"/>
          </p:cNvPicPr>
          <p:nvPr>
            <p:ph type="pic" sz="quarter" idx="13"/>
          </p:nvPr>
        </p:nvPicPr>
        <p:blipFill>
          <a:blip r:embed="rId3"/>
          <a:srcRect l="15047" r="15047"/>
          <a:stretch>
            <a:fillRect/>
          </a:stretch>
        </p:blipFill>
        <p:spPr>
          <a:prstGeom prst="rect">
            <a:avLst/>
          </a:prstGeom>
        </p:spPr>
      </p:pic>
    </p:spTree>
    <p:extLst>
      <p:ext uri="{BB962C8B-B14F-4D97-AF65-F5344CB8AC3E}">
        <p14:creationId xmlns:p14="http://schemas.microsoft.com/office/powerpoint/2010/main" val="2864275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799456-C243-49AC-86CA-669CD27C885D}"/>
              </a:ext>
            </a:extLst>
          </p:cNvPr>
          <p:cNvSpPr>
            <a:spLocks noGrp="1"/>
          </p:cNvSpPr>
          <p:nvPr>
            <p:ph type="title"/>
          </p:nvPr>
        </p:nvSpPr>
        <p:spPr/>
        <p:txBody>
          <a:bodyPr/>
          <a:lstStyle/>
          <a:p>
            <a:r>
              <a:rPr lang="en-GB" dirty="0"/>
              <a:t>MAIL IS still THE 2</a:t>
            </a:r>
            <a:r>
              <a:rPr lang="en-GB" baseline="30000" dirty="0"/>
              <a:t>ND</a:t>
            </a:r>
            <a:r>
              <a:rPr lang="en-GB" dirty="0"/>
              <a:t> most invested in CHANNEL IN THE INSURANCE INDUSTRY </a:t>
            </a:r>
          </a:p>
        </p:txBody>
      </p:sp>
      <p:sp>
        <p:nvSpPr>
          <p:cNvPr id="18" name="TextBox 17">
            <a:extLst>
              <a:ext uri="{FF2B5EF4-FFF2-40B4-BE49-F238E27FC236}">
                <a16:creationId xmlns:a16="http://schemas.microsoft.com/office/drawing/2014/main" id="{E76306BD-1C1C-4491-9DE7-2DC803A98E3A}"/>
              </a:ext>
            </a:extLst>
          </p:cNvPr>
          <p:cNvSpPr txBox="1"/>
          <p:nvPr/>
        </p:nvSpPr>
        <p:spPr>
          <a:xfrm>
            <a:off x="10014195" y="2619025"/>
            <a:ext cx="439544" cy="276999"/>
          </a:xfrm>
          <a:prstGeom prst="rect">
            <a:avLst/>
          </a:prstGeom>
          <a:noFill/>
        </p:spPr>
        <p:txBody>
          <a:bodyPr wrap="none" rtlCol="0">
            <a:spAutoFit/>
          </a:bodyPr>
          <a:lstStyle/>
          <a:p>
            <a:r>
              <a:rPr lang="en-GB" sz="1200" b="1" dirty="0">
                <a:solidFill>
                  <a:schemeClr val="bg1"/>
                </a:solidFill>
              </a:rPr>
              <a:t>579</a:t>
            </a:r>
          </a:p>
        </p:txBody>
      </p:sp>
      <p:sp>
        <p:nvSpPr>
          <p:cNvPr id="22" name="Rectangle 21">
            <a:extLst>
              <a:ext uri="{FF2B5EF4-FFF2-40B4-BE49-F238E27FC236}">
                <a16:creationId xmlns:a16="http://schemas.microsoft.com/office/drawing/2014/main" id="{94149DD7-2CE5-4A1D-AB04-AC17247F31A1}"/>
              </a:ext>
            </a:extLst>
          </p:cNvPr>
          <p:cNvSpPr/>
          <p:nvPr/>
        </p:nvSpPr>
        <p:spPr>
          <a:xfrm>
            <a:off x="0" y="6638306"/>
            <a:ext cx="1615044" cy="219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7FC4AD04-8CCD-4669-B665-4BA223D56AF5}"/>
              </a:ext>
            </a:extLst>
          </p:cNvPr>
          <p:cNvSpPr txBox="1"/>
          <p:nvPr/>
        </p:nvSpPr>
        <p:spPr>
          <a:xfrm>
            <a:off x="463458" y="6623579"/>
            <a:ext cx="6973404" cy="2308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Nielsen Ad Intel/Mintel Sept 2019. </a:t>
            </a:r>
          </a:p>
        </p:txBody>
      </p:sp>
      <p:sp>
        <p:nvSpPr>
          <p:cNvPr id="19" name="Slide Number Placeholder 2">
            <a:extLst>
              <a:ext uri="{FF2B5EF4-FFF2-40B4-BE49-F238E27FC236}">
                <a16:creationId xmlns:a16="http://schemas.microsoft.com/office/drawing/2014/main" id="{FAB5B644-8C4B-47D7-AB2D-988142F15D8C}"/>
              </a:ext>
            </a:extLst>
          </p:cNvPr>
          <p:cNvSpPr>
            <a:spLocks noGrp="1"/>
          </p:cNvSpPr>
          <p:nvPr>
            <p:ph type="sldNum" sz="quarter" idx="10"/>
          </p:nvPr>
        </p:nvSpPr>
        <p:spPr>
          <a:xfrm>
            <a:off x="11246983" y="6444000"/>
            <a:ext cx="425976" cy="179579"/>
          </a:xfrm>
        </p:spPr>
        <p:txBody>
          <a:bodyPr/>
          <a:lstStyle/>
          <a:p>
            <a:fld id="{887360FE-02F5-4392-9C12-7D03F05745BB}" type="slidenum">
              <a:rPr lang="en-GB" smtClean="0"/>
              <a:pPr/>
              <a:t>5</a:t>
            </a:fld>
            <a:endParaRPr lang="en-GB" dirty="0"/>
          </a:p>
        </p:txBody>
      </p:sp>
      <p:sp>
        <p:nvSpPr>
          <p:cNvPr id="17" name="TextBox 16">
            <a:extLst>
              <a:ext uri="{FF2B5EF4-FFF2-40B4-BE49-F238E27FC236}">
                <a16:creationId xmlns:a16="http://schemas.microsoft.com/office/drawing/2014/main" id="{60B5CC6F-1F10-42D1-BD9D-5398CA790177}"/>
              </a:ext>
            </a:extLst>
          </p:cNvPr>
          <p:cNvSpPr txBox="1"/>
          <p:nvPr/>
        </p:nvSpPr>
        <p:spPr>
          <a:xfrm>
            <a:off x="10061804" y="3896550"/>
            <a:ext cx="545342" cy="438582"/>
          </a:xfrm>
          <a:prstGeom prst="rect">
            <a:avLst/>
          </a:prstGeom>
          <a:noFill/>
        </p:spPr>
        <p:txBody>
          <a:bodyPr wrap="none" rtlCol="0">
            <a:spAutoFit/>
          </a:bodyPr>
          <a:lstStyle/>
          <a:p>
            <a:pPr algn="ctr"/>
            <a:r>
              <a:rPr lang="en-GB" sz="1200" b="1" dirty="0">
                <a:solidFill>
                  <a:schemeClr val="bg1"/>
                </a:solidFill>
              </a:rPr>
              <a:t>83</a:t>
            </a:r>
          </a:p>
          <a:p>
            <a:pPr algn="ctr"/>
            <a:r>
              <a:rPr lang="en-GB" sz="1050" dirty="0">
                <a:solidFill>
                  <a:schemeClr val="bg1"/>
                </a:solidFill>
              </a:rPr>
              <a:t>(14%)</a:t>
            </a:r>
            <a:endParaRPr lang="en-GB" sz="1000" dirty="0">
              <a:solidFill>
                <a:schemeClr val="bg1"/>
              </a:solidFill>
            </a:endParaRPr>
          </a:p>
        </p:txBody>
      </p:sp>
      <p:graphicFrame>
        <p:nvGraphicFramePr>
          <p:cNvPr id="9" name="Chart 8">
            <a:extLst>
              <a:ext uri="{FF2B5EF4-FFF2-40B4-BE49-F238E27FC236}">
                <a16:creationId xmlns:a16="http://schemas.microsoft.com/office/drawing/2014/main" id="{7BC95355-2163-4747-ABC3-8C5D0CDCE8E0}"/>
              </a:ext>
            </a:extLst>
          </p:cNvPr>
          <p:cNvGraphicFramePr/>
          <p:nvPr>
            <p:extLst>
              <p:ext uri="{D42A27DB-BD31-4B8C-83A1-F6EECF244321}">
                <p14:modId xmlns:p14="http://schemas.microsoft.com/office/powerpoint/2010/main" val="3131022671"/>
              </p:ext>
            </p:extLst>
          </p:nvPr>
        </p:nvGraphicFramePr>
        <p:xfrm>
          <a:off x="338206" y="1813387"/>
          <a:ext cx="6890515" cy="459367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03FF7215-F06A-4513-B67E-1E7227A311B3}"/>
              </a:ext>
            </a:extLst>
          </p:cNvPr>
          <p:cNvSpPr txBox="1"/>
          <p:nvPr/>
        </p:nvSpPr>
        <p:spPr>
          <a:xfrm>
            <a:off x="6742253" y="3372143"/>
            <a:ext cx="4338831" cy="1569660"/>
          </a:xfrm>
          <a:prstGeom prst="rect">
            <a:avLst/>
          </a:prstGeom>
          <a:noFill/>
        </p:spPr>
        <p:txBody>
          <a:bodyPr wrap="square" rtlCol="0">
            <a:spAutoFit/>
          </a:bodyPr>
          <a:lstStyle/>
          <a:p>
            <a:r>
              <a:rPr lang="en-GB" sz="2400" b="1" dirty="0"/>
              <a:t>MAIL PRESENTS AN OPPORTUNITY TO DELIVER HIGHLY PERSONALISED MESSAGES</a:t>
            </a:r>
            <a:endParaRPr lang="en-GB" sz="2400" b="1" dirty="0">
              <a:solidFill>
                <a:schemeClr val="accent1"/>
              </a:solidFill>
            </a:endParaRPr>
          </a:p>
        </p:txBody>
      </p:sp>
    </p:spTree>
    <p:extLst>
      <p:ext uri="{BB962C8B-B14F-4D97-AF65-F5344CB8AC3E}">
        <p14:creationId xmlns:p14="http://schemas.microsoft.com/office/powerpoint/2010/main" val="3340445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Box 124">
            <a:hlinkClick r:id="" action="ppaction://noaction"/>
            <a:extLst>
              <a:ext uri="{FF2B5EF4-FFF2-40B4-BE49-F238E27FC236}">
                <a16:creationId xmlns:a16="http://schemas.microsoft.com/office/drawing/2014/main" id="{4A86F83B-E475-42F0-98D8-C6DCFE207C7B}"/>
              </a:ext>
            </a:extLst>
          </p:cNvPr>
          <p:cNvSpPr txBox="1"/>
          <p:nvPr/>
        </p:nvSpPr>
        <p:spPr>
          <a:xfrm>
            <a:off x="8678000" y="1419232"/>
            <a:ext cx="1628660" cy="969496"/>
          </a:xfrm>
          <a:prstGeom prst="rect">
            <a:avLst/>
          </a:prstGeom>
          <a:noFill/>
        </p:spPr>
        <p:txBody>
          <a:bodyPr wrap="square">
            <a:spAutoFit/>
          </a:bodyPr>
          <a:lstStyle/>
          <a:p>
            <a:pPr algn="ctr">
              <a:defRPr/>
            </a:pPr>
            <a:r>
              <a:rPr lang="en-GB" sz="1200" b="1" dirty="0">
                <a:latin typeface="Arial"/>
              </a:rPr>
              <a:t>RENEWAL</a:t>
            </a:r>
          </a:p>
          <a:p>
            <a:pPr algn="ctr">
              <a:defRPr/>
            </a:pPr>
            <a:r>
              <a:rPr lang="en-GB" sz="900" dirty="0">
                <a:latin typeface="Arial"/>
              </a:rPr>
              <a:t>Provide quote with discount for loyalty. </a:t>
            </a:r>
          </a:p>
          <a:p>
            <a:pPr algn="ctr">
              <a:defRPr/>
            </a:pPr>
            <a:r>
              <a:rPr lang="en-GB" sz="900" dirty="0">
                <a:latin typeface="Arial"/>
              </a:rPr>
              <a:t>Use opportunity to reduce churn and / or win back </a:t>
            </a:r>
          </a:p>
        </p:txBody>
      </p:sp>
      <p:sp>
        <p:nvSpPr>
          <p:cNvPr id="114" name="TextBox 113">
            <a:hlinkClick r:id="" action="ppaction://noaction"/>
            <a:extLst>
              <a:ext uri="{FF2B5EF4-FFF2-40B4-BE49-F238E27FC236}">
                <a16:creationId xmlns:a16="http://schemas.microsoft.com/office/drawing/2014/main" id="{4535AB3D-D4BC-4B8B-B048-4C0268682BF4}"/>
              </a:ext>
            </a:extLst>
          </p:cNvPr>
          <p:cNvSpPr txBox="1"/>
          <p:nvPr/>
        </p:nvSpPr>
        <p:spPr>
          <a:xfrm>
            <a:off x="2758267" y="1954358"/>
            <a:ext cx="1620822" cy="1200329"/>
          </a:xfrm>
          <a:prstGeom prst="rect">
            <a:avLst/>
          </a:prstGeom>
          <a:noFill/>
        </p:spPr>
        <p:txBody>
          <a:bodyPr wrap="square">
            <a:spAutoFit/>
          </a:bodyPr>
          <a:lstStyle/>
          <a:p>
            <a:pPr algn="ctr">
              <a:defRPr/>
            </a:pPr>
            <a:r>
              <a:rPr lang="en-GB" sz="1200" b="1" dirty="0">
                <a:solidFill>
                  <a:srgbClr val="009CDA"/>
                </a:solidFill>
                <a:latin typeface="Arial" panose="020B0604020202020204" pitchFamily="34" charset="0"/>
                <a:cs typeface="Arial" panose="020B0604020202020204" pitchFamily="34" charset="0"/>
              </a:rPr>
              <a:t>POLICY / WELCOME DOCUMENTS</a:t>
            </a:r>
          </a:p>
          <a:p>
            <a:pPr algn="ctr">
              <a:defRPr/>
            </a:pPr>
            <a:r>
              <a:rPr lang="en-GB" sz="900" dirty="0">
                <a:solidFill>
                  <a:srgbClr val="000000">
                    <a:lumMod val="85000"/>
                    <a:lumOff val="15000"/>
                  </a:srgbClr>
                </a:solidFill>
              </a:rPr>
              <a:t>Welcome/policy documents score highly for quality and recognition</a:t>
            </a:r>
            <a:r>
              <a:rPr lang="en-GB" sz="900" baseline="30000" dirty="0">
                <a:solidFill>
                  <a:srgbClr val="000000">
                    <a:lumMod val="85000"/>
                    <a:lumOff val="15000"/>
                  </a:srgbClr>
                </a:solidFill>
              </a:rPr>
              <a:t>1</a:t>
            </a:r>
          </a:p>
          <a:p>
            <a:pPr algn="ctr">
              <a:defRPr/>
            </a:pPr>
            <a:endParaRPr lang="en-GB" sz="900" b="1" dirty="0">
              <a:solidFill>
                <a:srgbClr val="009CDA"/>
              </a:solidFill>
              <a:latin typeface="Arial"/>
            </a:endParaRPr>
          </a:p>
        </p:txBody>
      </p:sp>
      <p:pic>
        <p:nvPicPr>
          <p:cNvPr id="10" name="Picture 9">
            <a:extLst>
              <a:ext uri="{FF2B5EF4-FFF2-40B4-BE49-F238E27FC236}">
                <a16:creationId xmlns:a16="http://schemas.microsoft.com/office/drawing/2014/main" id="{36CA38FD-76DB-40E7-A8E3-55A2C69A8C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8300"/>
            <a:ext cx="188166" cy="1303424"/>
          </a:xfrm>
          <a:prstGeom prst="rect">
            <a:avLst/>
          </a:prstGeom>
        </p:spPr>
      </p:pic>
      <p:sp>
        <p:nvSpPr>
          <p:cNvPr id="13" name="Title 12">
            <a:extLst>
              <a:ext uri="{FF2B5EF4-FFF2-40B4-BE49-F238E27FC236}">
                <a16:creationId xmlns:a16="http://schemas.microsoft.com/office/drawing/2014/main" id="{0F6C5B44-D7E3-4E81-BCDA-76FFA27886E4}"/>
              </a:ext>
            </a:extLst>
          </p:cNvPr>
          <p:cNvSpPr>
            <a:spLocks noGrp="1"/>
          </p:cNvSpPr>
          <p:nvPr>
            <p:ph type="title"/>
          </p:nvPr>
        </p:nvSpPr>
        <p:spPr/>
        <p:txBody>
          <a:bodyPr/>
          <a:lstStyle/>
          <a:p>
            <a:r>
              <a:rPr lang="en-US" dirty="0"/>
              <a:t>A MORE PERSONALISED CUSTOMER JOURNEY</a:t>
            </a:r>
            <a:br>
              <a:rPr lang="en-US" dirty="0"/>
            </a:br>
            <a:endParaRPr lang="en-GB" dirty="0"/>
          </a:p>
        </p:txBody>
      </p:sp>
      <p:sp>
        <p:nvSpPr>
          <p:cNvPr id="2" name="Slide Number Placeholder 1">
            <a:extLst>
              <a:ext uri="{FF2B5EF4-FFF2-40B4-BE49-F238E27FC236}">
                <a16:creationId xmlns:a16="http://schemas.microsoft.com/office/drawing/2014/main" id="{68A52857-73CB-4ACE-B999-719AD5E1410A}"/>
              </a:ext>
            </a:extLst>
          </p:cNvPr>
          <p:cNvSpPr>
            <a:spLocks noGrp="1"/>
          </p:cNvSpPr>
          <p:nvPr>
            <p:ph type="sldNum" sz="quarter" idx="10"/>
          </p:nvPr>
        </p:nvSpPr>
        <p:spPr/>
        <p:txBody>
          <a:bodyPr lIns="0" tIns="0" rIns="0" bIns="0"/>
          <a:lstStyle/>
          <a:p>
            <a:pPr algn="r"/>
            <a:fld id="{887360FE-02F5-4392-9C12-7D03F05745BB}" type="slidenum">
              <a:rPr lang="en-GB" sz="1200" cap="all">
                <a:solidFill>
                  <a:schemeClr val="bg1">
                    <a:lumMod val="50000"/>
                  </a:schemeClr>
                </a:solidFill>
                <a:latin typeface="Arial" panose="020B0604020202020204" pitchFamily="34" charset="0"/>
              </a:rPr>
              <a:pPr algn="r"/>
              <a:t>6</a:t>
            </a:fld>
            <a:endParaRPr lang="en-GB" sz="1200" cap="all" dirty="0">
              <a:solidFill>
                <a:schemeClr val="bg1">
                  <a:lumMod val="50000"/>
                </a:schemeClr>
              </a:solidFill>
              <a:latin typeface="Arial" panose="020B0604020202020204" pitchFamily="34" charset="0"/>
            </a:endParaRPr>
          </a:p>
        </p:txBody>
      </p:sp>
      <p:sp>
        <p:nvSpPr>
          <p:cNvPr id="3" name="Text Placeholder 2">
            <a:extLst>
              <a:ext uri="{FF2B5EF4-FFF2-40B4-BE49-F238E27FC236}">
                <a16:creationId xmlns:a16="http://schemas.microsoft.com/office/drawing/2014/main" id="{BDC63FCD-E149-4480-8BA5-F54CDB044635}"/>
              </a:ext>
            </a:extLst>
          </p:cNvPr>
          <p:cNvSpPr>
            <a:spLocks noGrp="1"/>
          </p:cNvSpPr>
          <p:nvPr>
            <p:ph type="body" sz="quarter" idx="11"/>
          </p:nvPr>
        </p:nvSpPr>
        <p:spPr/>
        <p:txBody>
          <a:bodyPr/>
          <a:lstStyle/>
          <a:p>
            <a:r>
              <a:rPr lang="en-GB" dirty="0"/>
              <a:t>It has relevance at all points of the customer journey</a:t>
            </a:r>
          </a:p>
        </p:txBody>
      </p:sp>
      <p:sp>
        <p:nvSpPr>
          <p:cNvPr id="70" name="TextBox 69">
            <a:hlinkClick r:id="" action="ppaction://noaction"/>
            <a:extLst>
              <a:ext uri="{FF2B5EF4-FFF2-40B4-BE49-F238E27FC236}">
                <a16:creationId xmlns:a16="http://schemas.microsoft.com/office/drawing/2014/main" id="{56A4B6A6-5EED-4C1D-8053-9561EBBDA674}"/>
              </a:ext>
            </a:extLst>
          </p:cNvPr>
          <p:cNvSpPr txBox="1"/>
          <p:nvPr/>
        </p:nvSpPr>
        <p:spPr>
          <a:xfrm>
            <a:off x="5874865" y="1524887"/>
            <a:ext cx="2021242" cy="830997"/>
          </a:xfrm>
          <a:prstGeom prst="rect">
            <a:avLst/>
          </a:prstGeom>
          <a:noFill/>
        </p:spPr>
        <p:txBody>
          <a:bodyPr wrap="square">
            <a:spAutoFit/>
          </a:bodyPr>
          <a:lstStyle/>
          <a:p>
            <a:pPr algn="ctr">
              <a:defRPr/>
            </a:pPr>
            <a:r>
              <a:rPr lang="en-GB" sz="1200" b="1" dirty="0">
                <a:solidFill>
                  <a:srgbClr val="EEC216"/>
                </a:solidFill>
                <a:latin typeface="Arial"/>
              </a:rPr>
              <a:t>SEASONALITY</a:t>
            </a:r>
          </a:p>
          <a:p>
            <a:pPr algn="ctr">
              <a:defRPr/>
            </a:pPr>
            <a:r>
              <a:rPr lang="en-GB" sz="900" dirty="0">
                <a:latin typeface="Arial"/>
              </a:rPr>
              <a:t>Identify gap in policy holding. Opportunity to sell additional cover e.g. winter sports or summer holiday, etc</a:t>
            </a:r>
          </a:p>
        </p:txBody>
      </p:sp>
      <p:sp>
        <p:nvSpPr>
          <p:cNvPr id="71" name="Freeform 5">
            <a:extLst>
              <a:ext uri="{FF2B5EF4-FFF2-40B4-BE49-F238E27FC236}">
                <a16:creationId xmlns:a16="http://schemas.microsoft.com/office/drawing/2014/main" id="{8DBB740F-D4B1-4FE3-AAA4-C89DB8E9C8DA}"/>
              </a:ext>
            </a:extLst>
          </p:cNvPr>
          <p:cNvSpPr/>
          <p:nvPr/>
        </p:nvSpPr>
        <p:spPr>
          <a:xfrm>
            <a:off x="4722957" y="3235461"/>
            <a:ext cx="1006695" cy="420930"/>
          </a:xfrm>
          <a:custGeom>
            <a:avLst/>
            <a:gdLst>
              <a:gd name="connsiteX0" fmla="*/ 676059 w 1352119"/>
              <a:gd name="connsiteY0" fmla="*/ 0 h 607543"/>
              <a:gd name="connsiteX1" fmla="*/ 1345909 w 1352119"/>
              <a:gd name="connsiteY1" fmla="*/ 545943 h 607543"/>
              <a:gd name="connsiteX2" fmla="*/ 1352119 w 1352119"/>
              <a:gd name="connsiteY2" fmla="*/ 607543 h 607543"/>
              <a:gd name="connsiteX3" fmla="*/ 1111163 w 1352119"/>
              <a:gd name="connsiteY3" fmla="*/ 607543 h 607543"/>
              <a:gd name="connsiteX4" fmla="*/ 1109848 w 1352119"/>
              <a:gd name="connsiteY4" fmla="*/ 594506 h 607543"/>
              <a:gd name="connsiteX5" fmla="*/ 676060 w 1352119"/>
              <a:gd name="connsiteY5" fmla="*/ 240958 h 607543"/>
              <a:gd name="connsiteX6" fmla="*/ 242272 w 1352119"/>
              <a:gd name="connsiteY6" fmla="*/ 594506 h 607543"/>
              <a:gd name="connsiteX7" fmla="*/ 240958 w 1352119"/>
              <a:gd name="connsiteY7" fmla="*/ 607543 h 607543"/>
              <a:gd name="connsiteX8" fmla="*/ 0 w 1352119"/>
              <a:gd name="connsiteY8" fmla="*/ 607543 h 607543"/>
              <a:gd name="connsiteX9" fmla="*/ 6209 w 1352119"/>
              <a:gd name="connsiteY9" fmla="*/ 545943 h 607543"/>
              <a:gd name="connsiteX10" fmla="*/ 676059 w 1352119"/>
              <a:gd name="connsiteY10" fmla="*/ 0 h 60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2119" h="607543">
                <a:moveTo>
                  <a:pt x="676059" y="0"/>
                </a:moveTo>
                <a:cubicBezTo>
                  <a:pt x="1006477" y="0"/>
                  <a:pt x="1282153" y="234374"/>
                  <a:pt x="1345909" y="545943"/>
                </a:cubicBezTo>
                <a:lnTo>
                  <a:pt x="1352119" y="607543"/>
                </a:lnTo>
                <a:lnTo>
                  <a:pt x="1111163" y="607543"/>
                </a:lnTo>
                <a:lnTo>
                  <a:pt x="1109848" y="594506"/>
                </a:lnTo>
                <a:cubicBezTo>
                  <a:pt x="1068561" y="392736"/>
                  <a:pt x="890035" y="240958"/>
                  <a:pt x="676060" y="240958"/>
                </a:cubicBezTo>
                <a:cubicBezTo>
                  <a:pt x="462085" y="240958"/>
                  <a:pt x="283560" y="392736"/>
                  <a:pt x="242272" y="594506"/>
                </a:cubicBezTo>
                <a:lnTo>
                  <a:pt x="240958" y="607543"/>
                </a:lnTo>
                <a:lnTo>
                  <a:pt x="0" y="607543"/>
                </a:lnTo>
                <a:lnTo>
                  <a:pt x="6209" y="545943"/>
                </a:lnTo>
                <a:cubicBezTo>
                  <a:pt x="69966" y="234374"/>
                  <a:pt x="345642" y="0"/>
                  <a:pt x="676059" y="0"/>
                </a:cubicBezTo>
                <a:close/>
              </a:path>
            </a:pathLst>
          </a:custGeom>
          <a:solidFill>
            <a:srgbClr val="EF821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72" name="Rectangle 71">
            <a:extLst>
              <a:ext uri="{FF2B5EF4-FFF2-40B4-BE49-F238E27FC236}">
                <a16:creationId xmlns:a16="http://schemas.microsoft.com/office/drawing/2014/main" id="{10F08F2B-A557-47C0-804B-431304A706FB}"/>
              </a:ext>
            </a:extLst>
          </p:cNvPr>
          <p:cNvSpPr/>
          <p:nvPr/>
        </p:nvSpPr>
        <p:spPr>
          <a:xfrm>
            <a:off x="5549514" y="3656390"/>
            <a:ext cx="180139" cy="717146"/>
          </a:xfrm>
          <a:prstGeom prst="rect">
            <a:avLst/>
          </a:prstGeom>
          <a:solidFill>
            <a:srgbClr val="EF821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73" name="Rectangle 72">
            <a:extLst>
              <a:ext uri="{FF2B5EF4-FFF2-40B4-BE49-F238E27FC236}">
                <a16:creationId xmlns:a16="http://schemas.microsoft.com/office/drawing/2014/main" id="{DDC1071A-176F-4932-97B0-45746D64727B}"/>
              </a:ext>
            </a:extLst>
          </p:cNvPr>
          <p:cNvSpPr/>
          <p:nvPr/>
        </p:nvSpPr>
        <p:spPr>
          <a:xfrm>
            <a:off x="4723402" y="3656390"/>
            <a:ext cx="180139" cy="717146"/>
          </a:xfrm>
          <a:prstGeom prst="rect">
            <a:avLst/>
          </a:prstGeom>
          <a:solidFill>
            <a:srgbClr val="EF821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74" name="Freeform 8">
            <a:extLst>
              <a:ext uri="{FF2B5EF4-FFF2-40B4-BE49-F238E27FC236}">
                <a16:creationId xmlns:a16="http://schemas.microsoft.com/office/drawing/2014/main" id="{F9A2163A-DF80-45BA-9D48-D42F8D59D5C2}"/>
              </a:ext>
            </a:extLst>
          </p:cNvPr>
          <p:cNvSpPr/>
          <p:nvPr/>
        </p:nvSpPr>
        <p:spPr>
          <a:xfrm rot="10800000">
            <a:off x="5549514" y="4373535"/>
            <a:ext cx="1004527" cy="420930"/>
          </a:xfrm>
          <a:custGeom>
            <a:avLst/>
            <a:gdLst>
              <a:gd name="connsiteX0" fmla="*/ 676059 w 1352119"/>
              <a:gd name="connsiteY0" fmla="*/ 0 h 607543"/>
              <a:gd name="connsiteX1" fmla="*/ 1345909 w 1352119"/>
              <a:gd name="connsiteY1" fmla="*/ 545943 h 607543"/>
              <a:gd name="connsiteX2" fmla="*/ 1352119 w 1352119"/>
              <a:gd name="connsiteY2" fmla="*/ 607543 h 607543"/>
              <a:gd name="connsiteX3" fmla="*/ 1111163 w 1352119"/>
              <a:gd name="connsiteY3" fmla="*/ 607543 h 607543"/>
              <a:gd name="connsiteX4" fmla="*/ 1109848 w 1352119"/>
              <a:gd name="connsiteY4" fmla="*/ 594506 h 607543"/>
              <a:gd name="connsiteX5" fmla="*/ 676060 w 1352119"/>
              <a:gd name="connsiteY5" fmla="*/ 240958 h 607543"/>
              <a:gd name="connsiteX6" fmla="*/ 242272 w 1352119"/>
              <a:gd name="connsiteY6" fmla="*/ 594506 h 607543"/>
              <a:gd name="connsiteX7" fmla="*/ 240958 w 1352119"/>
              <a:gd name="connsiteY7" fmla="*/ 607543 h 607543"/>
              <a:gd name="connsiteX8" fmla="*/ 0 w 1352119"/>
              <a:gd name="connsiteY8" fmla="*/ 607543 h 607543"/>
              <a:gd name="connsiteX9" fmla="*/ 6209 w 1352119"/>
              <a:gd name="connsiteY9" fmla="*/ 545943 h 607543"/>
              <a:gd name="connsiteX10" fmla="*/ 676059 w 1352119"/>
              <a:gd name="connsiteY10" fmla="*/ 0 h 60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2119" h="607543">
                <a:moveTo>
                  <a:pt x="676059" y="0"/>
                </a:moveTo>
                <a:cubicBezTo>
                  <a:pt x="1006477" y="0"/>
                  <a:pt x="1282153" y="234374"/>
                  <a:pt x="1345909" y="545943"/>
                </a:cubicBezTo>
                <a:lnTo>
                  <a:pt x="1352119" y="607543"/>
                </a:lnTo>
                <a:lnTo>
                  <a:pt x="1111163" y="607543"/>
                </a:lnTo>
                <a:lnTo>
                  <a:pt x="1109848" y="594506"/>
                </a:lnTo>
                <a:cubicBezTo>
                  <a:pt x="1068561" y="392736"/>
                  <a:pt x="890035" y="240958"/>
                  <a:pt x="676060" y="240958"/>
                </a:cubicBezTo>
                <a:cubicBezTo>
                  <a:pt x="462085" y="240958"/>
                  <a:pt x="283560" y="392736"/>
                  <a:pt x="242272" y="594506"/>
                </a:cubicBezTo>
                <a:lnTo>
                  <a:pt x="240958" y="607543"/>
                </a:lnTo>
                <a:lnTo>
                  <a:pt x="0" y="607543"/>
                </a:lnTo>
                <a:lnTo>
                  <a:pt x="6209" y="545943"/>
                </a:lnTo>
                <a:cubicBezTo>
                  <a:pt x="69966" y="234374"/>
                  <a:pt x="345642" y="0"/>
                  <a:pt x="676059" y="0"/>
                </a:cubicBezTo>
                <a:close/>
              </a:path>
            </a:pathLst>
          </a:custGeom>
          <a:solidFill>
            <a:srgbClr val="508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75" name="Rectangle 74">
            <a:extLst>
              <a:ext uri="{FF2B5EF4-FFF2-40B4-BE49-F238E27FC236}">
                <a16:creationId xmlns:a16="http://schemas.microsoft.com/office/drawing/2014/main" id="{4FB935DD-3A62-4535-BCAA-B37E00368967}"/>
              </a:ext>
            </a:extLst>
          </p:cNvPr>
          <p:cNvSpPr/>
          <p:nvPr/>
        </p:nvSpPr>
        <p:spPr>
          <a:xfrm rot="10800000">
            <a:off x="5549514" y="4017173"/>
            <a:ext cx="180139" cy="356362"/>
          </a:xfrm>
          <a:prstGeom prst="rect">
            <a:avLst/>
          </a:prstGeom>
          <a:solidFill>
            <a:srgbClr val="508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76" name="Rectangle 75">
            <a:extLst>
              <a:ext uri="{FF2B5EF4-FFF2-40B4-BE49-F238E27FC236}">
                <a16:creationId xmlns:a16="http://schemas.microsoft.com/office/drawing/2014/main" id="{90BB9951-2BDE-4DFB-8FB5-DA2649879ACE}"/>
              </a:ext>
            </a:extLst>
          </p:cNvPr>
          <p:cNvSpPr/>
          <p:nvPr/>
        </p:nvSpPr>
        <p:spPr>
          <a:xfrm rot="10800000">
            <a:off x="6370347" y="3972298"/>
            <a:ext cx="183694" cy="401237"/>
          </a:xfrm>
          <a:prstGeom prst="rect">
            <a:avLst/>
          </a:prstGeom>
          <a:solidFill>
            <a:srgbClr val="508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77" name="Freeform 11">
            <a:extLst>
              <a:ext uri="{FF2B5EF4-FFF2-40B4-BE49-F238E27FC236}">
                <a16:creationId xmlns:a16="http://schemas.microsoft.com/office/drawing/2014/main" id="{4D533FFA-D860-4BE9-BB16-00C835D07980}"/>
              </a:ext>
            </a:extLst>
          </p:cNvPr>
          <p:cNvSpPr/>
          <p:nvPr/>
        </p:nvSpPr>
        <p:spPr>
          <a:xfrm>
            <a:off x="6370349" y="2633604"/>
            <a:ext cx="1011527" cy="420930"/>
          </a:xfrm>
          <a:custGeom>
            <a:avLst/>
            <a:gdLst>
              <a:gd name="connsiteX0" fmla="*/ 676059 w 1352119"/>
              <a:gd name="connsiteY0" fmla="*/ 0 h 607543"/>
              <a:gd name="connsiteX1" fmla="*/ 1345909 w 1352119"/>
              <a:gd name="connsiteY1" fmla="*/ 545943 h 607543"/>
              <a:gd name="connsiteX2" fmla="*/ 1352119 w 1352119"/>
              <a:gd name="connsiteY2" fmla="*/ 607543 h 607543"/>
              <a:gd name="connsiteX3" fmla="*/ 1111163 w 1352119"/>
              <a:gd name="connsiteY3" fmla="*/ 607543 h 607543"/>
              <a:gd name="connsiteX4" fmla="*/ 1109848 w 1352119"/>
              <a:gd name="connsiteY4" fmla="*/ 594506 h 607543"/>
              <a:gd name="connsiteX5" fmla="*/ 676060 w 1352119"/>
              <a:gd name="connsiteY5" fmla="*/ 240958 h 607543"/>
              <a:gd name="connsiteX6" fmla="*/ 242272 w 1352119"/>
              <a:gd name="connsiteY6" fmla="*/ 594506 h 607543"/>
              <a:gd name="connsiteX7" fmla="*/ 240958 w 1352119"/>
              <a:gd name="connsiteY7" fmla="*/ 607543 h 607543"/>
              <a:gd name="connsiteX8" fmla="*/ 0 w 1352119"/>
              <a:gd name="connsiteY8" fmla="*/ 607543 h 607543"/>
              <a:gd name="connsiteX9" fmla="*/ 6209 w 1352119"/>
              <a:gd name="connsiteY9" fmla="*/ 545943 h 607543"/>
              <a:gd name="connsiteX10" fmla="*/ 676059 w 1352119"/>
              <a:gd name="connsiteY10" fmla="*/ 0 h 60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2119" h="607543">
                <a:moveTo>
                  <a:pt x="676059" y="0"/>
                </a:moveTo>
                <a:cubicBezTo>
                  <a:pt x="1006477" y="0"/>
                  <a:pt x="1282153" y="234374"/>
                  <a:pt x="1345909" y="545943"/>
                </a:cubicBezTo>
                <a:lnTo>
                  <a:pt x="1352119" y="607543"/>
                </a:lnTo>
                <a:lnTo>
                  <a:pt x="1111163" y="607543"/>
                </a:lnTo>
                <a:lnTo>
                  <a:pt x="1109848" y="594506"/>
                </a:lnTo>
                <a:cubicBezTo>
                  <a:pt x="1068561" y="392736"/>
                  <a:pt x="890035" y="240958"/>
                  <a:pt x="676060" y="240958"/>
                </a:cubicBezTo>
                <a:cubicBezTo>
                  <a:pt x="462085" y="240958"/>
                  <a:pt x="283560" y="392736"/>
                  <a:pt x="242272" y="594506"/>
                </a:cubicBezTo>
                <a:lnTo>
                  <a:pt x="240958" y="607543"/>
                </a:lnTo>
                <a:lnTo>
                  <a:pt x="0" y="607543"/>
                </a:lnTo>
                <a:lnTo>
                  <a:pt x="6209" y="545943"/>
                </a:lnTo>
                <a:cubicBezTo>
                  <a:pt x="69966" y="234374"/>
                  <a:pt x="345642" y="0"/>
                  <a:pt x="676059" y="0"/>
                </a:cubicBezTo>
                <a:close/>
              </a:path>
            </a:pathLst>
          </a:custGeom>
          <a:solidFill>
            <a:srgbClr val="82CBD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78" name="Rectangle 77">
            <a:extLst>
              <a:ext uri="{FF2B5EF4-FFF2-40B4-BE49-F238E27FC236}">
                <a16:creationId xmlns:a16="http://schemas.microsoft.com/office/drawing/2014/main" id="{723D6F8C-05A1-4315-8059-61543D53358E}"/>
              </a:ext>
            </a:extLst>
          </p:cNvPr>
          <p:cNvSpPr/>
          <p:nvPr/>
        </p:nvSpPr>
        <p:spPr>
          <a:xfrm>
            <a:off x="7201736" y="3054534"/>
            <a:ext cx="180139" cy="332383"/>
          </a:xfrm>
          <a:prstGeom prst="rect">
            <a:avLst/>
          </a:prstGeom>
          <a:solidFill>
            <a:srgbClr val="82CBD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79" name="Rectangle 78">
            <a:extLst>
              <a:ext uri="{FF2B5EF4-FFF2-40B4-BE49-F238E27FC236}">
                <a16:creationId xmlns:a16="http://schemas.microsoft.com/office/drawing/2014/main" id="{A3533BE3-C22D-4F03-B8D7-F4C649AE840E}"/>
              </a:ext>
            </a:extLst>
          </p:cNvPr>
          <p:cNvSpPr/>
          <p:nvPr/>
        </p:nvSpPr>
        <p:spPr>
          <a:xfrm>
            <a:off x="6370347" y="3054534"/>
            <a:ext cx="185416" cy="917764"/>
          </a:xfrm>
          <a:prstGeom prst="rect">
            <a:avLst/>
          </a:prstGeom>
          <a:solidFill>
            <a:srgbClr val="82CBD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80" name="Freeform 14">
            <a:extLst>
              <a:ext uri="{FF2B5EF4-FFF2-40B4-BE49-F238E27FC236}">
                <a16:creationId xmlns:a16="http://schemas.microsoft.com/office/drawing/2014/main" id="{E5B6D074-A2C7-4B0A-8E4E-B4ECE14F7751}"/>
              </a:ext>
            </a:extLst>
          </p:cNvPr>
          <p:cNvSpPr/>
          <p:nvPr/>
        </p:nvSpPr>
        <p:spPr>
          <a:xfrm rot="10800000">
            <a:off x="3884887" y="4950524"/>
            <a:ext cx="1018653" cy="420930"/>
          </a:xfrm>
          <a:custGeom>
            <a:avLst/>
            <a:gdLst>
              <a:gd name="connsiteX0" fmla="*/ 676059 w 1352119"/>
              <a:gd name="connsiteY0" fmla="*/ 0 h 607543"/>
              <a:gd name="connsiteX1" fmla="*/ 1345909 w 1352119"/>
              <a:gd name="connsiteY1" fmla="*/ 545943 h 607543"/>
              <a:gd name="connsiteX2" fmla="*/ 1352119 w 1352119"/>
              <a:gd name="connsiteY2" fmla="*/ 607543 h 607543"/>
              <a:gd name="connsiteX3" fmla="*/ 1111163 w 1352119"/>
              <a:gd name="connsiteY3" fmla="*/ 607543 h 607543"/>
              <a:gd name="connsiteX4" fmla="*/ 1109848 w 1352119"/>
              <a:gd name="connsiteY4" fmla="*/ 594506 h 607543"/>
              <a:gd name="connsiteX5" fmla="*/ 676060 w 1352119"/>
              <a:gd name="connsiteY5" fmla="*/ 240958 h 607543"/>
              <a:gd name="connsiteX6" fmla="*/ 242272 w 1352119"/>
              <a:gd name="connsiteY6" fmla="*/ 594506 h 607543"/>
              <a:gd name="connsiteX7" fmla="*/ 240958 w 1352119"/>
              <a:gd name="connsiteY7" fmla="*/ 607543 h 607543"/>
              <a:gd name="connsiteX8" fmla="*/ 0 w 1352119"/>
              <a:gd name="connsiteY8" fmla="*/ 607543 h 607543"/>
              <a:gd name="connsiteX9" fmla="*/ 6209 w 1352119"/>
              <a:gd name="connsiteY9" fmla="*/ 545943 h 607543"/>
              <a:gd name="connsiteX10" fmla="*/ 676059 w 1352119"/>
              <a:gd name="connsiteY10" fmla="*/ 0 h 60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2119" h="607543">
                <a:moveTo>
                  <a:pt x="676059" y="0"/>
                </a:moveTo>
                <a:cubicBezTo>
                  <a:pt x="1006477" y="0"/>
                  <a:pt x="1282153" y="234374"/>
                  <a:pt x="1345909" y="545943"/>
                </a:cubicBezTo>
                <a:lnTo>
                  <a:pt x="1352119" y="607543"/>
                </a:lnTo>
                <a:lnTo>
                  <a:pt x="1111163" y="607543"/>
                </a:lnTo>
                <a:lnTo>
                  <a:pt x="1109848" y="594506"/>
                </a:lnTo>
                <a:cubicBezTo>
                  <a:pt x="1068561" y="392736"/>
                  <a:pt x="890035" y="240958"/>
                  <a:pt x="676060" y="240958"/>
                </a:cubicBezTo>
                <a:cubicBezTo>
                  <a:pt x="462085" y="240958"/>
                  <a:pt x="283560" y="392736"/>
                  <a:pt x="242272" y="594506"/>
                </a:cubicBezTo>
                <a:lnTo>
                  <a:pt x="240958" y="607543"/>
                </a:lnTo>
                <a:lnTo>
                  <a:pt x="0" y="607543"/>
                </a:lnTo>
                <a:lnTo>
                  <a:pt x="6209" y="545943"/>
                </a:lnTo>
                <a:cubicBezTo>
                  <a:pt x="69966" y="234374"/>
                  <a:pt x="345642" y="0"/>
                  <a:pt x="676059" y="0"/>
                </a:cubicBezTo>
                <a:close/>
              </a:path>
            </a:pathLst>
          </a:custGeom>
          <a:solidFill>
            <a:srgbClr val="009CD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81" name="Rectangle 80">
            <a:extLst>
              <a:ext uri="{FF2B5EF4-FFF2-40B4-BE49-F238E27FC236}">
                <a16:creationId xmlns:a16="http://schemas.microsoft.com/office/drawing/2014/main" id="{B8517398-D0FA-443E-A537-F2F70A0B1E5C}"/>
              </a:ext>
            </a:extLst>
          </p:cNvPr>
          <p:cNvSpPr/>
          <p:nvPr/>
        </p:nvSpPr>
        <p:spPr>
          <a:xfrm rot="10800000">
            <a:off x="3884888" y="4794466"/>
            <a:ext cx="180139" cy="156057"/>
          </a:xfrm>
          <a:prstGeom prst="rect">
            <a:avLst/>
          </a:prstGeom>
          <a:solidFill>
            <a:srgbClr val="009CD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82" name="Rectangle 81">
            <a:extLst>
              <a:ext uri="{FF2B5EF4-FFF2-40B4-BE49-F238E27FC236}">
                <a16:creationId xmlns:a16="http://schemas.microsoft.com/office/drawing/2014/main" id="{6489C3C5-B71B-4C81-8C77-4F6A0236BE66}"/>
              </a:ext>
            </a:extLst>
          </p:cNvPr>
          <p:cNvSpPr/>
          <p:nvPr/>
        </p:nvSpPr>
        <p:spPr>
          <a:xfrm rot="10800000">
            <a:off x="4731023" y="4373533"/>
            <a:ext cx="177624" cy="576987"/>
          </a:xfrm>
          <a:prstGeom prst="rect">
            <a:avLst/>
          </a:prstGeom>
          <a:solidFill>
            <a:srgbClr val="009CD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83" name="Group 82">
            <a:extLst>
              <a:ext uri="{FF2B5EF4-FFF2-40B4-BE49-F238E27FC236}">
                <a16:creationId xmlns:a16="http://schemas.microsoft.com/office/drawing/2014/main" id="{B70C2132-259E-46E0-A3F7-22A34C0194A6}"/>
              </a:ext>
            </a:extLst>
          </p:cNvPr>
          <p:cNvGrpSpPr/>
          <p:nvPr/>
        </p:nvGrpSpPr>
        <p:grpSpPr>
          <a:xfrm>
            <a:off x="3049802" y="3812447"/>
            <a:ext cx="1013377" cy="982016"/>
            <a:chOff x="3347713" y="2228334"/>
            <a:chExt cx="1354591" cy="1417380"/>
          </a:xfrm>
          <a:solidFill>
            <a:srgbClr val="E32119"/>
          </a:solidFill>
        </p:grpSpPr>
        <p:sp>
          <p:nvSpPr>
            <p:cNvPr id="84" name="Freeform 57">
              <a:extLst>
                <a:ext uri="{FF2B5EF4-FFF2-40B4-BE49-F238E27FC236}">
                  <a16:creationId xmlns:a16="http://schemas.microsoft.com/office/drawing/2014/main" id="{A2E16C5A-A5B4-47B9-A295-A2E886F14DB2}"/>
                </a:ext>
              </a:extLst>
            </p:cNvPr>
            <p:cNvSpPr/>
            <p:nvPr/>
          </p:nvSpPr>
          <p:spPr>
            <a:xfrm>
              <a:off x="3350185" y="2228334"/>
              <a:ext cx="1352119" cy="607543"/>
            </a:xfrm>
            <a:custGeom>
              <a:avLst/>
              <a:gdLst>
                <a:gd name="connsiteX0" fmla="*/ 676059 w 1352119"/>
                <a:gd name="connsiteY0" fmla="*/ 0 h 607543"/>
                <a:gd name="connsiteX1" fmla="*/ 1345909 w 1352119"/>
                <a:gd name="connsiteY1" fmla="*/ 545943 h 607543"/>
                <a:gd name="connsiteX2" fmla="*/ 1352119 w 1352119"/>
                <a:gd name="connsiteY2" fmla="*/ 607543 h 607543"/>
                <a:gd name="connsiteX3" fmla="*/ 1111163 w 1352119"/>
                <a:gd name="connsiteY3" fmla="*/ 607543 h 607543"/>
                <a:gd name="connsiteX4" fmla="*/ 1109848 w 1352119"/>
                <a:gd name="connsiteY4" fmla="*/ 594506 h 607543"/>
                <a:gd name="connsiteX5" fmla="*/ 676060 w 1352119"/>
                <a:gd name="connsiteY5" fmla="*/ 240958 h 607543"/>
                <a:gd name="connsiteX6" fmla="*/ 242272 w 1352119"/>
                <a:gd name="connsiteY6" fmla="*/ 594506 h 607543"/>
                <a:gd name="connsiteX7" fmla="*/ 240958 w 1352119"/>
                <a:gd name="connsiteY7" fmla="*/ 607543 h 607543"/>
                <a:gd name="connsiteX8" fmla="*/ 0 w 1352119"/>
                <a:gd name="connsiteY8" fmla="*/ 607543 h 607543"/>
                <a:gd name="connsiteX9" fmla="*/ 6209 w 1352119"/>
                <a:gd name="connsiteY9" fmla="*/ 545943 h 607543"/>
                <a:gd name="connsiteX10" fmla="*/ 676059 w 1352119"/>
                <a:gd name="connsiteY10" fmla="*/ 0 h 60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2119" h="607543">
                  <a:moveTo>
                    <a:pt x="676059" y="0"/>
                  </a:moveTo>
                  <a:cubicBezTo>
                    <a:pt x="1006477" y="0"/>
                    <a:pt x="1282153" y="234374"/>
                    <a:pt x="1345909" y="545943"/>
                  </a:cubicBezTo>
                  <a:lnTo>
                    <a:pt x="1352119" y="607543"/>
                  </a:lnTo>
                  <a:lnTo>
                    <a:pt x="1111163" y="607543"/>
                  </a:lnTo>
                  <a:lnTo>
                    <a:pt x="1109848" y="594506"/>
                  </a:lnTo>
                  <a:cubicBezTo>
                    <a:pt x="1068561" y="392736"/>
                    <a:pt x="890035" y="240958"/>
                    <a:pt x="676060" y="240958"/>
                  </a:cubicBezTo>
                  <a:cubicBezTo>
                    <a:pt x="462085" y="240958"/>
                    <a:pt x="283560" y="392736"/>
                    <a:pt x="242272" y="594506"/>
                  </a:cubicBezTo>
                  <a:lnTo>
                    <a:pt x="240958" y="607543"/>
                  </a:lnTo>
                  <a:lnTo>
                    <a:pt x="0" y="607543"/>
                  </a:lnTo>
                  <a:lnTo>
                    <a:pt x="6209" y="545943"/>
                  </a:lnTo>
                  <a:cubicBezTo>
                    <a:pt x="69966" y="234374"/>
                    <a:pt x="345642" y="0"/>
                    <a:pt x="676059" y="0"/>
                  </a:cubicBez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85" name="Rectangle 84">
              <a:extLst>
                <a:ext uri="{FF2B5EF4-FFF2-40B4-BE49-F238E27FC236}">
                  <a16:creationId xmlns:a16="http://schemas.microsoft.com/office/drawing/2014/main" id="{AB9D0C0A-1B0E-42E3-B010-461082AFE356}"/>
                </a:ext>
              </a:extLst>
            </p:cNvPr>
            <p:cNvSpPr/>
            <p:nvPr/>
          </p:nvSpPr>
          <p:spPr>
            <a:xfrm>
              <a:off x="4461510" y="2835877"/>
              <a:ext cx="240794" cy="80983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86" name="Rectangle 85">
              <a:extLst>
                <a:ext uri="{FF2B5EF4-FFF2-40B4-BE49-F238E27FC236}">
                  <a16:creationId xmlns:a16="http://schemas.microsoft.com/office/drawing/2014/main" id="{12067DA9-A100-4F03-BAA6-20880BA4EF16}"/>
                </a:ext>
              </a:extLst>
            </p:cNvPr>
            <p:cNvSpPr/>
            <p:nvPr/>
          </p:nvSpPr>
          <p:spPr>
            <a:xfrm>
              <a:off x="3347713" y="2835878"/>
              <a:ext cx="240794" cy="202296"/>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grpSp>
      <p:grpSp>
        <p:nvGrpSpPr>
          <p:cNvPr id="87" name="Group 86">
            <a:extLst>
              <a:ext uri="{FF2B5EF4-FFF2-40B4-BE49-F238E27FC236}">
                <a16:creationId xmlns:a16="http://schemas.microsoft.com/office/drawing/2014/main" id="{F23EB95E-C05F-4449-B26D-8C0A092D9A25}"/>
              </a:ext>
            </a:extLst>
          </p:cNvPr>
          <p:cNvGrpSpPr/>
          <p:nvPr/>
        </p:nvGrpSpPr>
        <p:grpSpPr>
          <a:xfrm>
            <a:off x="7201735" y="2921111"/>
            <a:ext cx="2291138" cy="1243097"/>
            <a:chOff x="6689102" y="1774623"/>
            <a:chExt cx="3062588" cy="1794208"/>
          </a:xfrm>
          <a:solidFill>
            <a:srgbClr val="524B41"/>
          </a:solidFill>
        </p:grpSpPr>
        <p:sp>
          <p:nvSpPr>
            <p:cNvPr id="88" name="Freeform 52">
              <a:extLst>
                <a:ext uri="{FF2B5EF4-FFF2-40B4-BE49-F238E27FC236}">
                  <a16:creationId xmlns:a16="http://schemas.microsoft.com/office/drawing/2014/main" id="{BA4C9B39-9D4E-4CFC-9903-2B01FDF0A1F3}"/>
                </a:ext>
              </a:extLst>
            </p:cNvPr>
            <p:cNvSpPr/>
            <p:nvPr/>
          </p:nvSpPr>
          <p:spPr>
            <a:xfrm rot="10800000">
              <a:off x="6689102" y="2961288"/>
              <a:ext cx="1352119" cy="607543"/>
            </a:xfrm>
            <a:custGeom>
              <a:avLst/>
              <a:gdLst>
                <a:gd name="connsiteX0" fmla="*/ 676059 w 1352119"/>
                <a:gd name="connsiteY0" fmla="*/ 0 h 607543"/>
                <a:gd name="connsiteX1" fmla="*/ 1345909 w 1352119"/>
                <a:gd name="connsiteY1" fmla="*/ 545943 h 607543"/>
                <a:gd name="connsiteX2" fmla="*/ 1352119 w 1352119"/>
                <a:gd name="connsiteY2" fmla="*/ 607543 h 607543"/>
                <a:gd name="connsiteX3" fmla="*/ 1111163 w 1352119"/>
                <a:gd name="connsiteY3" fmla="*/ 607543 h 607543"/>
                <a:gd name="connsiteX4" fmla="*/ 1109848 w 1352119"/>
                <a:gd name="connsiteY4" fmla="*/ 594506 h 607543"/>
                <a:gd name="connsiteX5" fmla="*/ 676060 w 1352119"/>
                <a:gd name="connsiteY5" fmla="*/ 240958 h 607543"/>
                <a:gd name="connsiteX6" fmla="*/ 242272 w 1352119"/>
                <a:gd name="connsiteY6" fmla="*/ 594506 h 607543"/>
                <a:gd name="connsiteX7" fmla="*/ 240958 w 1352119"/>
                <a:gd name="connsiteY7" fmla="*/ 607543 h 607543"/>
                <a:gd name="connsiteX8" fmla="*/ 0 w 1352119"/>
                <a:gd name="connsiteY8" fmla="*/ 607543 h 607543"/>
                <a:gd name="connsiteX9" fmla="*/ 6209 w 1352119"/>
                <a:gd name="connsiteY9" fmla="*/ 545943 h 607543"/>
                <a:gd name="connsiteX10" fmla="*/ 676059 w 1352119"/>
                <a:gd name="connsiteY10" fmla="*/ 0 h 60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2119" h="607543">
                  <a:moveTo>
                    <a:pt x="676059" y="0"/>
                  </a:moveTo>
                  <a:cubicBezTo>
                    <a:pt x="1006477" y="0"/>
                    <a:pt x="1282153" y="234374"/>
                    <a:pt x="1345909" y="545943"/>
                  </a:cubicBezTo>
                  <a:lnTo>
                    <a:pt x="1352119" y="607543"/>
                  </a:lnTo>
                  <a:lnTo>
                    <a:pt x="1111163" y="607543"/>
                  </a:lnTo>
                  <a:lnTo>
                    <a:pt x="1109848" y="594506"/>
                  </a:lnTo>
                  <a:cubicBezTo>
                    <a:pt x="1068561" y="392736"/>
                    <a:pt x="890035" y="240958"/>
                    <a:pt x="676060" y="240958"/>
                  </a:cubicBezTo>
                  <a:cubicBezTo>
                    <a:pt x="462085" y="240958"/>
                    <a:pt x="283560" y="392736"/>
                    <a:pt x="242272" y="594506"/>
                  </a:cubicBezTo>
                  <a:lnTo>
                    <a:pt x="240958" y="607543"/>
                  </a:lnTo>
                  <a:lnTo>
                    <a:pt x="0" y="607543"/>
                  </a:lnTo>
                  <a:lnTo>
                    <a:pt x="6209" y="545943"/>
                  </a:lnTo>
                  <a:cubicBezTo>
                    <a:pt x="69966" y="234374"/>
                    <a:pt x="345642" y="0"/>
                    <a:pt x="676059" y="0"/>
                  </a:cubicBezTo>
                  <a:close/>
                </a:path>
              </a:pathLst>
            </a:custGeom>
            <a:solidFill>
              <a:srgbClr val="EEC21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89" name="Rectangle 88">
              <a:extLst>
                <a:ext uri="{FF2B5EF4-FFF2-40B4-BE49-F238E27FC236}">
                  <a16:creationId xmlns:a16="http://schemas.microsoft.com/office/drawing/2014/main" id="{D0F2781A-B76E-4E81-8CAF-E879963D5D44}"/>
                </a:ext>
              </a:extLst>
            </p:cNvPr>
            <p:cNvSpPr/>
            <p:nvPr/>
          </p:nvSpPr>
          <p:spPr>
            <a:xfrm rot="10800000">
              <a:off x="6689102" y="2446937"/>
              <a:ext cx="240794" cy="514350"/>
            </a:xfrm>
            <a:prstGeom prst="rect">
              <a:avLst/>
            </a:prstGeom>
            <a:solidFill>
              <a:srgbClr val="EEC21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90" name="Rectangle 89">
              <a:extLst>
                <a:ext uri="{FF2B5EF4-FFF2-40B4-BE49-F238E27FC236}">
                  <a16:creationId xmlns:a16="http://schemas.microsoft.com/office/drawing/2014/main" id="{B5934B9D-B656-4D45-AA49-70CB8384AAE4}"/>
                </a:ext>
              </a:extLst>
            </p:cNvPr>
            <p:cNvSpPr/>
            <p:nvPr/>
          </p:nvSpPr>
          <p:spPr>
            <a:xfrm rot="10800000">
              <a:off x="7802899" y="2382167"/>
              <a:ext cx="240794" cy="579120"/>
            </a:xfrm>
            <a:prstGeom prst="rect">
              <a:avLst/>
            </a:prstGeom>
            <a:solidFill>
              <a:srgbClr val="EEC21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91" name="Freeform 55">
              <a:extLst>
                <a:ext uri="{FF2B5EF4-FFF2-40B4-BE49-F238E27FC236}">
                  <a16:creationId xmlns:a16="http://schemas.microsoft.com/office/drawing/2014/main" id="{77883C3F-1614-4665-8E8B-D2358205B9B0}"/>
                </a:ext>
              </a:extLst>
            </p:cNvPr>
            <p:cNvSpPr/>
            <p:nvPr/>
          </p:nvSpPr>
          <p:spPr>
            <a:xfrm>
              <a:off x="7802899" y="1774623"/>
              <a:ext cx="676059" cy="607543"/>
            </a:xfrm>
            <a:custGeom>
              <a:avLst/>
              <a:gdLst>
                <a:gd name="connsiteX0" fmla="*/ 676059 w 676059"/>
                <a:gd name="connsiteY0" fmla="*/ 0 h 607543"/>
                <a:gd name="connsiteX1" fmla="*/ 676059 w 676059"/>
                <a:gd name="connsiteY1" fmla="*/ 240958 h 607543"/>
                <a:gd name="connsiteX2" fmla="*/ 597680 w 676059"/>
                <a:gd name="connsiteY2" fmla="*/ 247874 h 607543"/>
                <a:gd name="connsiteX3" fmla="*/ 242272 w 676059"/>
                <a:gd name="connsiteY3" fmla="*/ 594506 h 607543"/>
                <a:gd name="connsiteX4" fmla="*/ 240958 w 676059"/>
                <a:gd name="connsiteY4" fmla="*/ 607543 h 607543"/>
                <a:gd name="connsiteX5" fmla="*/ 0 w 676059"/>
                <a:gd name="connsiteY5" fmla="*/ 607543 h 607543"/>
                <a:gd name="connsiteX6" fmla="*/ 6209 w 676059"/>
                <a:gd name="connsiteY6" fmla="*/ 545943 h 607543"/>
                <a:gd name="connsiteX7" fmla="*/ 676059 w 676059"/>
                <a:gd name="connsiteY7" fmla="*/ 0 h 60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6059" h="607543">
                  <a:moveTo>
                    <a:pt x="676059" y="0"/>
                  </a:moveTo>
                  <a:lnTo>
                    <a:pt x="676059" y="240958"/>
                  </a:lnTo>
                  <a:lnTo>
                    <a:pt x="597680" y="247874"/>
                  </a:lnTo>
                  <a:cubicBezTo>
                    <a:pt x="419598" y="279684"/>
                    <a:pt x="278399" y="417957"/>
                    <a:pt x="242272" y="594506"/>
                  </a:cubicBezTo>
                  <a:lnTo>
                    <a:pt x="240958" y="607543"/>
                  </a:lnTo>
                  <a:lnTo>
                    <a:pt x="0" y="607543"/>
                  </a:lnTo>
                  <a:lnTo>
                    <a:pt x="6209" y="545943"/>
                  </a:lnTo>
                  <a:cubicBezTo>
                    <a:pt x="69966" y="234374"/>
                    <a:pt x="345642" y="0"/>
                    <a:pt x="676059" y="0"/>
                  </a:cubicBezTo>
                  <a:close/>
                </a:path>
              </a:pathLst>
            </a:custGeom>
            <a:solidFill>
              <a:srgbClr val="EEC21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92" name="Rectangle 91">
              <a:extLst>
                <a:ext uri="{FF2B5EF4-FFF2-40B4-BE49-F238E27FC236}">
                  <a16:creationId xmlns:a16="http://schemas.microsoft.com/office/drawing/2014/main" id="{3945946D-E8D6-4ACC-8438-E6E8F99F6C87}"/>
                </a:ext>
              </a:extLst>
            </p:cNvPr>
            <p:cNvSpPr/>
            <p:nvPr/>
          </p:nvSpPr>
          <p:spPr>
            <a:xfrm>
              <a:off x="8441131" y="1774623"/>
              <a:ext cx="1310559" cy="244677"/>
            </a:xfrm>
            <a:prstGeom prst="rect">
              <a:avLst/>
            </a:prstGeom>
            <a:solidFill>
              <a:srgbClr val="EEC21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grpSp>
      <p:grpSp>
        <p:nvGrpSpPr>
          <p:cNvPr id="93" name="Group 92">
            <a:extLst>
              <a:ext uri="{FF2B5EF4-FFF2-40B4-BE49-F238E27FC236}">
                <a16:creationId xmlns:a16="http://schemas.microsoft.com/office/drawing/2014/main" id="{5B076EFC-3BE9-4EFF-800F-F6DF8F89E9DB}"/>
              </a:ext>
            </a:extLst>
          </p:cNvPr>
          <p:cNvGrpSpPr/>
          <p:nvPr/>
        </p:nvGrpSpPr>
        <p:grpSpPr>
          <a:xfrm rot="10800000">
            <a:off x="1867411" y="4373536"/>
            <a:ext cx="1363106" cy="424171"/>
            <a:chOff x="957599" y="1843307"/>
            <a:chExt cx="1822080" cy="612221"/>
          </a:xfrm>
          <a:solidFill>
            <a:srgbClr val="E32119"/>
          </a:solidFill>
        </p:grpSpPr>
        <p:sp>
          <p:nvSpPr>
            <p:cNvPr id="94" name="Freeform 50">
              <a:extLst>
                <a:ext uri="{FF2B5EF4-FFF2-40B4-BE49-F238E27FC236}">
                  <a16:creationId xmlns:a16="http://schemas.microsoft.com/office/drawing/2014/main" id="{BB9F182F-F838-4BDB-B6E0-8BDBAFC44F58}"/>
                </a:ext>
              </a:extLst>
            </p:cNvPr>
            <p:cNvSpPr/>
            <p:nvPr/>
          </p:nvSpPr>
          <p:spPr>
            <a:xfrm>
              <a:off x="957599" y="1847985"/>
              <a:ext cx="676059" cy="607543"/>
            </a:xfrm>
            <a:custGeom>
              <a:avLst/>
              <a:gdLst>
                <a:gd name="connsiteX0" fmla="*/ 676059 w 676059"/>
                <a:gd name="connsiteY0" fmla="*/ 0 h 607543"/>
                <a:gd name="connsiteX1" fmla="*/ 676059 w 676059"/>
                <a:gd name="connsiteY1" fmla="*/ 240958 h 607543"/>
                <a:gd name="connsiteX2" fmla="*/ 597680 w 676059"/>
                <a:gd name="connsiteY2" fmla="*/ 247874 h 607543"/>
                <a:gd name="connsiteX3" fmla="*/ 242272 w 676059"/>
                <a:gd name="connsiteY3" fmla="*/ 594506 h 607543"/>
                <a:gd name="connsiteX4" fmla="*/ 240958 w 676059"/>
                <a:gd name="connsiteY4" fmla="*/ 607543 h 607543"/>
                <a:gd name="connsiteX5" fmla="*/ 0 w 676059"/>
                <a:gd name="connsiteY5" fmla="*/ 607543 h 607543"/>
                <a:gd name="connsiteX6" fmla="*/ 6209 w 676059"/>
                <a:gd name="connsiteY6" fmla="*/ 545943 h 607543"/>
                <a:gd name="connsiteX7" fmla="*/ 676059 w 676059"/>
                <a:gd name="connsiteY7" fmla="*/ 0 h 60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6059" h="607543">
                  <a:moveTo>
                    <a:pt x="676059" y="0"/>
                  </a:moveTo>
                  <a:lnTo>
                    <a:pt x="676059" y="240958"/>
                  </a:lnTo>
                  <a:lnTo>
                    <a:pt x="597680" y="247874"/>
                  </a:lnTo>
                  <a:cubicBezTo>
                    <a:pt x="419598" y="279684"/>
                    <a:pt x="278399" y="417957"/>
                    <a:pt x="242272" y="594506"/>
                  </a:cubicBezTo>
                  <a:lnTo>
                    <a:pt x="240958" y="607543"/>
                  </a:lnTo>
                  <a:lnTo>
                    <a:pt x="0" y="607543"/>
                  </a:lnTo>
                  <a:lnTo>
                    <a:pt x="6209" y="545943"/>
                  </a:lnTo>
                  <a:cubicBezTo>
                    <a:pt x="69966" y="234374"/>
                    <a:pt x="345642" y="0"/>
                    <a:pt x="676059" y="0"/>
                  </a:cubicBez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95" name="Rectangle 94">
              <a:extLst>
                <a:ext uri="{FF2B5EF4-FFF2-40B4-BE49-F238E27FC236}">
                  <a16:creationId xmlns:a16="http://schemas.microsoft.com/office/drawing/2014/main" id="{5192BEA7-838D-43D0-BE30-4E35445CDB52}"/>
                </a:ext>
              </a:extLst>
            </p:cNvPr>
            <p:cNvSpPr/>
            <p:nvPr/>
          </p:nvSpPr>
          <p:spPr>
            <a:xfrm>
              <a:off x="1616470" y="1843307"/>
              <a:ext cx="1163209" cy="24467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96" name="Oval 95">
            <a:extLst>
              <a:ext uri="{FF2B5EF4-FFF2-40B4-BE49-F238E27FC236}">
                <a16:creationId xmlns:a16="http://schemas.microsoft.com/office/drawing/2014/main" id="{A990B937-C023-469A-93E0-E528B1C3CB04}"/>
              </a:ext>
            </a:extLst>
          </p:cNvPr>
          <p:cNvSpPr/>
          <p:nvPr/>
        </p:nvSpPr>
        <p:spPr>
          <a:xfrm>
            <a:off x="4067073" y="4567615"/>
            <a:ext cx="662497" cy="613555"/>
          </a:xfrm>
          <a:prstGeom prst="ellipse">
            <a:avLst/>
          </a:prstGeom>
          <a:solidFill>
            <a:srgbClr val="FFFFFF"/>
          </a:solidFill>
          <a:ln w="25400" cap="flat" cmpd="sng" algn="ctr">
            <a:noFill/>
            <a:prstDash val="solid"/>
          </a:ln>
          <a:effectLst>
            <a:outerShdw blurRad="50800" dist="38100" dir="16200000"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97" name="Oval 96">
            <a:extLst>
              <a:ext uri="{FF2B5EF4-FFF2-40B4-BE49-F238E27FC236}">
                <a16:creationId xmlns:a16="http://schemas.microsoft.com/office/drawing/2014/main" id="{5A073B8F-ECBB-4217-BD9E-CE70290F593C}"/>
              </a:ext>
            </a:extLst>
          </p:cNvPr>
          <p:cNvSpPr/>
          <p:nvPr/>
        </p:nvSpPr>
        <p:spPr>
          <a:xfrm>
            <a:off x="5711595" y="3987090"/>
            <a:ext cx="662497" cy="613555"/>
          </a:xfrm>
          <a:prstGeom prst="ellipse">
            <a:avLst/>
          </a:prstGeom>
          <a:solidFill>
            <a:srgbClr val="FFFFFF"/>
          </a:solidFill>
          <a:ln w="25400" cap="flat" cmpd="sng" algn="ctr">
            <a:noFill/>
            <a:prstDash val="solid"/>
          </a:ln>
          <a:effectLst>
            <a:outerShdw blurRad="50800" dist="38100" dir="16200000"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98" name="Oval 97">
            <a:extLst>
              <a:ext uri="{FF2B5EF4-FFF2-40B4-BE49-F238E27FC236}">
                <a16:creationId xmlns:a16="http://schemas.microsoft.com/office/drawing/2014/main" id="{79D04A2D-FBF4-4E4C-B035-AFFE0C46E33F}"/>
              </a:ext>
            </a:extLst>
          </p:cNvPr>
          <p:cNvSpPr/>
          <p:nvPr/>
        </p:nvSpPr>
        <p:spPr>
          <a:xfrm>
            <a:off x="6551063" y="2755153"/>
            <a:ext cx="662497" cy="613555"/>
          </a:xfrm>
          <a:prstGeom prst="ellipse">
            <a:avLst/>
          </a:prstGeom>
          <a:solidFill>
            <a:srgbClr val="FFFFFF"/>
          </a:solidFill>
          <a:ln w="25400" cap="flat" cmpd="sng" algn="ctr">
            <a:noFill/>
            <a:prstDash val="solid"/>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99" name="Oval 98">
            <a:extLst>
              <a:ext uri="{FF2B5EF4-FFF2-40B4-BE49-F238E27FC236}">
                <a16:creationId xmlns:a16="http://schemas.microsoft.com/office/drawing/2014/main" id="{1B942E45-5B73-45D1-8198-33D31B409DBB}"/>
              </a:ext>
            </a:extLst>
          </p:cNvPr>
          <p:cNvSpPr/>
          <p:nvPr/>
        </p:nvSpPr>
        <p:spPr>
          <a:xfrm>
            <a:off x="4897370" y="3379372"/>
            <a:ext cx="655938" cy="583776"/>
          </a:xfrm>
          <a:prstGeom prst="ellipse">
            <a:avLst/>
          </a:prstGeom>
          <a:solidFill>
            <a:srgbClr val="FFFFFF"/>
          </a:solidFill>
          <a:ln w="25400" cap="flat" cmpd="sng" algn="ctr">
            <a:noFill/>
            <a:prstDash val="solid"/>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34F21D9D-A06D-4150-8687-8F2BE128A868}"/>
              </a:ext>
            </a:extLst>
          </p:cNvPr>
          <p:cNvCxnSpPr>
            <a:cxnSpLocks/>
          </p:cNvCxnSpPr>
          <p:nvPr/>
        </p:nvCxnSpPr>
        <p:spPr>
          <a:xfrm flipH="1">
            <a:off x="1945227" y="4962999"/>
            <a:ext cx="1" cy="669617"/>
          </a:xfrm>
          <a:prstGeom prst="line">
            <a:avLst/>
          </a:prstGeom>
          <a:noFill/>
          <a:ln w="19050" cap="flat" cmpd="sng" algn="ctr">
            <a:solidFill>
              <a:srgbClr val="000000">
                <a:lumMod val="50000"/>
                <a:lumOff val="50000"/>
              </a:srgbClr>
            </a:solidFill>
            <a:prstDash val="solid"/>
          </a:ln>
          <a:effectLst/>
        </p:spPr>
      </p:cxnSp>
      <p:sp>
        <p:nvSpPr>
          <p:cNvPr id="106" name="Oval 105">
            <a:extLst>
              <a:ext uri="{FF2B5EF4-FFF2-40B4-BE49-F238E27FC236}">
                <a16:creationId xmlns:a16="http://schemas.microsoft.com/office/drawing/2014/main" id="{A6A73A12-6B2C-4FC6-AC6D-A0BAF63F720F}"/>
              </a:ext>
            </a:extLst>
          </p:cNvPr>
          <p:cNvSpPr/>
          <p:nvPr/>
        </p:nvSpPr>
        <p:spPr>
          <a:xfrm>
            <a:off x="1897555" y="5639552"/>
            <a:ext cx="102962" cy="95355"/>
          </a:xfrm>
          <a:prstGeom prst="ellipse">
            <a:avLst/>
          </a:prstGeom>
          <a:solidFill>
            <a:srgbClr val="E3211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107" name="Straight Connector 106">
            <a:extLst>
              <a:ext uri="{FF2B5EF4-FFF2-40B4-BE49-F238E27FC236}">
                <a16:creationId xmlns:a16="http://schemas.microsoft.com/office/drawing/2014/main" id="{E25F80C6-4E94-4E14-A66B-CD89C4E10798}"/>
              </a:ext>
            </a:extLst>
          </p:cNvPr>
          <p:cNvCxnSpPr>
            <a:cxnSpLocks/>
          </p:cNvCxnSpPr>
          <p:nvPr/>
        </p:nvCxnSpPr>
        <p:spPr>
          <a:xfrm>
            <a:off x="4395128" y="5355404"/>
            <a:ext cx="3211" cy="388171"/>
          </a:xfrm>
          <a:prstGeom prst="line">
            <a:avLst/>
          </a:prstGeom>
          <a:noFill/>
          <a:ln w="19050" cap="flat" cmpd="sng" algn="ctr">
            <a:solidFill>
              <a:srgbClr val="000000">
                <a:lumMod val="50000"/>
                <a:lumOff val="50000"/>
              </a:srgbClr>
            </a:solidFill>
            <a:prstDash val="solid"/>
          </a:ln>
          <a:effectLst/>
        </p:spPr>
      </p:cxnSp>
      <p:sp>
        <p:nvSpPr>
          <p:cNvPr id="108" name="Oval 107">
            <a:extLst>
              <a:ext uri="{FF2B5EF4-FFF2-40B4-BE49-F238E27FC236}">
                <a16:creationId xmlns:a16="http://schemas.microsoft.com/office/drawing/2014/main" id="{5771C27D-9875-47F8-9DA5-9FD00FA562F0}"/>
              </a:ext>
            </a:extLst>
          </p:cNvPr>
          <p:cNvSpPr/>
          <p:nvPr/>
        </p:nvSpPr>
        <p:spPr>
          <a:xfrm>
            <a:off x="4350789" y="5749419"/>
            <a:ext cx="102962" cy="95355"/>
          </a:xfrm>
          <a:prstGeom prst="ellipse">
            <a:avLst/>
          </a:prstGeom>
          <a:solidFill>
            <a:srgbClr val="F39B5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109" name="TextBox 108">
            <a:hlinkClick r:id="" action="ppaction://noaction"/>
            <a:extLst>
              <a:ext uri="{FF2B5EF4-FFF2-40B4-BE49-F238E27FC236}">
                <a16:creationId xmlns:a16="http://schemas.microsoft.com/office/drawing/2014/main" id="{E93599B9-985C-4ACB-9A68-E3161D89914D}"/>
              </a:ext>
            </a:extLst>
          </p:cNvPr>
          <p:cNvSpPr txBox="1"/>
          <p:nvPr/>
        </p:nvSpPr>
        <p:spPr>
          <a:xfrm>
            <a:off x="3526680" y="5780812"/>
            <a:ext cx="1737199" cy="877163"/>
          </a:xfrm>
          <a:prstGeom prst="rect">
            <a:avLst/>
          </a:prstGeom>
          <a:noFill/>
        </p:spPr>
        <p:txBody>
          <a:bodyPr wrap="square">
            <a:spAutoFit/>
          </a:bodyPr>
          <a:lstStyle/>
          <a:p>
            <a:pPr algn="ctr">
              <a:defRPr/>
            </a:pPr>
            <a:r>
              <a:rPr lang="en-GB" sz="1200" b="1" dirty="0">
                <a:solidFill>
                  <a:srgbClr val="EF8214"/>
                </a:solidFill>
                <a:latin typeface="Arial"/>
              </a:rPr>
              <a:t>RETENTION / CROSS SELL / UP SELL</a:t>
            </a:r>
          </a:p>
          <a:p>
            <a:pPr algn="ctr">
              <a:defRPr/>
            </a:pPr>
            <a:r>
              <a:rPr lang="en-GB" sz="900" dirty="0">
                <a:latin typeface="Arial"/>
              </a:rPr>
              <a:t>Additional products: travel, home contents, buildings, car,  gadget, phone, other</a:t>
            </a:r>
          </a:p>
        </p:txBody>
      </p:sp>
      <p:sp>
        <p:nvSpPr>
          <p:cNvPr id="110" name="Oval 109">
            <a:extLst>
              <a:ext uri="{FF2B5EF4-FFF2-40B4-BE49-F238E27FC236}">
                <a16:creationId xmlns:a16="http://schemas.microsoft.com/office/drawing/2014/main" id="{6F28E690-6863-4E46-A0A1-06CB4043CCFF}"/>
              </a:ext>
            </a:extLst>
          </p:cNvPr>
          <p:cNvSpPr/>
          <p:nvPr/>
        </p:nvSpPr>
        <p:spPr>
          <a:xfrm>
            <a:off x="6004683" y="5440513"/>
            <a:ext cx="102962" cy="95355"/>
          </a:xfrm>
          <a:prstGeom prst="ellipse">
            <a:avLst/>
          </a:prstGeom>
          <a:solidFill>
            <a:srgbClr val="82CBD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111" name="Straight Connector 110">
            <a:extLst>
              <a:ext uri="{FF2B5EF4-FFF2-40B4-BE49-F238E27FC236}">
                <a16:creationId xmlns:a16="http://schemas.microsoft.com/office/drawing/2014/main" id="{129183E5-3726-448B-8591-0D910C37DAB5}"/>
              </a:ext>
            </a:extLst>
          </p:cNvPr>
          <p:cNvCxnSpPr/>
          <p:nvPr/>
        </p:nvCxnSpPr>
        <p:spPr>
          <a:xfrm>
            <a:off x="6041233" y="4774429"/>
            <a:ext cx="0" cy="660268"/>
          </a:xfrm>
          <a:prstGeom prst="line">
            <a:avLst/>
          </a:prstGeom>
          <a:noFill/>
          <a:ln w="19050" cap="flat" cmpd="sng" algn="ctr">
            <a:solidFill>
              <a:srgbClr val="000000">
                <a:lumMod val="50000"/>
                <a:lumOff val="50000"/>
              </a:srgbClr>
            </a:solidFill>
            <a:prstDash val="solid"/>
          </a:ln>
          <a:effectLst/>
        </p:spPr>
      </p:cxnSp>
      <p:cxnSp>
        <p:nvCxnSpPr>
          <p:cNvPr id="112" name="Straight Connector 111">
            <a:extLst>
              <a:ext uri="{FF2B5EF4-FFF2-40B4-BE49-F238E27FC236}">
                <a16:creationId xmlns:a16="http://schemas.microsoft.com/office/drawing/2014/main" id="{33B26DC3-DC98-4431-A741-C227D8BB0D0B}"/>
              </a:ext>
            </a:extLst>
          </p:cNvPr>
          <p:cNvCxnSpPr/>
          <p:nvPr/>
        </p:nvCxnSpPr>
        <p:spPr>
          <a:xfrm>
            <a:off x="3559127" y="3072083"/>
            <a:ext cx="0" cy="743294"/>
          </a:xfrm>
          <a:prstGeom prst="line">
            <a:avLst/>
          </a:prstGeom>
          <a:noFill/>
          <a:ln w="19050" cap="flat" cmpd="sng" algn="ctr">
            <a:solidFill>
              <a:srgbClr val="000000">
                <a:lumMod val="50000"/>
                <a:lumOff val="50000"/>
              </a:srgbClr>
            </a:solidFill>
            <a:prstDash val="solid"/>
          </a:ln>
          <a:effectLst/>
        </p:spPr>
      </p:cxnSp>
      <p:sp>
        <p:nvSpPr>
          <p:cNvPr id="113" name="Oval 112">
            <a:extLst>
              <a:ext uri="{FF2B5EF4-FFF2-40B4-BE49-F238E27FC236}">
                <a16:creationId xmlns:a16="http://schemas.microsoft.com/office/drawing/2014/main" id="{C834AE20-B632-4C9E-BE73-2C715D927F3A}"/>
              </a:ext>
            </a:extLst>
          </p:cNvPr>
          <p:cNvSpPr/>
          <p:nvPr/>
        </p:nvSpPr>
        <p:spPr>
          <a:xfrm>
            <a:off x="3510656" y="2988352"/>
            <a:ext cx="102962" cy="95355"/>
          </a:xfrm>
          <a:prstGeom prst="ellipse">
            <a:avLst/>
          </a:prstGeom>
          <a:solidFill>
            <a:srgbClr val="009CD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115" name="Straight Connector 114">
            <a:extLst>
              <a:ext uri="{FF2B5EF4-FFF2-40B4-BE49-F238E27FC236}">
                <a16:creationId xmlns:a16="http://schemas.microsoft.com/office/drawing/2014/main" id="{71D052F6-C5B3-4604-95BF-1424E241EFBA}"/>
              </a:ext>
            </a:extLst>
          </p:cNvPr>
          <p:cNvCxnSpPr>
            <a:cxnSpLocks/>
          </p:cNvCxnSpPr>
          <p:nvPr/>
        </p:nvCxnSpPr>
        <p:spPr>
          <a:xfrm>
            <a:off x="5201139" y="2478378"/>
            <a:ext cx="0" cy="755061"/>
          </a:xfrm>
          <a:prstGeom prst="line">
            <a:avLst/>
          </a:prstGeom>
          <a:noFill/>
          <a:ln w="19050" cap="flat" cmpd="sng" algn="ctr">
            <a:solidFill>
              <a:srgbClr val="000000">
                <a:lumMod val="50000"/>
                <a:lumOff val="50000"/>
              </a:srgbClr>
            </a:solidFill>
            <a:prstDash val="solid"/>
          </a:ln>
          <a:effectLst/>
        </p:spPr>
      </p:cxnSp>
      <p:sp>
        <p:nvSpPr>
          <p:cNvPr id="116" name="Oval 115">
            <a:extLst>
              <a:ext uri="{FF2B5EF4-FFF2-40B4-BE49-F238E27FC236}">
                <a16:creationId xmlns:a16="http://schemas.microsoft.com/office/drawing/2014/main" id="{720D8560-5970-44A7-9B2B-0B9AC3ECE125}"/>
              </a:ext>
            </a:extLst>
          </p:cNvPr>
          <p:cNvSpPr/>
          <p:nvPr/>
        </p:nvSpPr>
        <p:spPr>
          <a:xfrm>
            <a:off x="5148553" y="2388212"/>
            <a:ext cx="102962" cy="95355"/>
          </a:xfrm>
          <a:prstGeom prst="ellipse">
            <a:avLst/>
          </a:prstGeom>
          <a:solidFill>
            <a:srgbClr val="508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117" name="TextBox 116">
            <a:hlinkClick r:id="" action="ppaction://noaction"/>
            <a:extLst>
              <a:ext uri="{FF2B5EF4-FFF2-40B4-BE49-F238E27FC236}">
                <a16:creationId xmlns:a16="http://schemas.microsoft.com/office/drawing/2014/main" id="{D3B3659A-63FB-4A8F-A843-7CB9D8D28BF3}"/>
              </a:ext>
            </a:extLst>
          </p:cNvPr>
          <p:cNvSpPr txBox="1"/>
          <p:nvPr/>
        </p:nvSpPr>
        <p:spPr>
          <a:xfrm>
            <a:off x="4360370" y="1860339"/>
            <a:ext cx="1687006" cy="553998"/>
          </a:xfrm>
          <a:prstGeom prst="rect">
            <a:avLst/>
          </a:prstGeom>
          <a:noFill/>
        </p:spPr>
        <p:txBody>
          <a:bodyPr wrap="square">
            <a:spAutoFit/>
          </a:bodyPr>
          <a:lstStyle/>
          <a:p>
            <a:pPr algn="ctr">
              <a:defRPr/>
            </a:pPr>
            <a:r>
              <a:rPr lang="en-GB" sz="1200" b="1" dirty="0">
                <a:solidFill>
                  <a:srgbClr val="508200"/>
                </a:solidFill>
                <a:latin typeface="Arial"/>
              </a:rPr>
              <a:t>CLAIM</a:t>
            </a:r>
          </a:p>
          <a:p>
            <a:pPr algn="ctr">
              <a:defRPr/>
            </a:pPr>
            <a:r>
              <a:rPr lang="en-GB" sz="900" dirty="0">
                <a:latin typeface="Arial"/>
              </a:rPr>
              <a:t>As part of making it a good claims process for customers</a:t>
            </a:r>
          </a:p>
        </p:txBody>
      </p:sp>
      <p:cxnSp>
        <p:nvCxnSpPr>
          <p:cNvPr id="118" name="Straight Connector 117">
            <a:extLst>
              <a:ext uri="{FF2B5EF4-FFF2-40B4-BE49-F238E27FC236}">
                <a16:creationId xmlns:a16="http://schemas.microsoft.com/office/drawing/2014/main" id="{0F29C9A7-9FA9-43B0-BFD9-F46CE8D4CE04}"/>
              </a:ext>
            </a:extLst>
          </p:cNvPr>
          <p:cNvCxnSpPr/>
          <p:nvPr/>
        </p:nvCxnSpPr>
        <p:spPr>
          <a:xfrm>
            <a:off x="6876112" y="2401276"/>
            <a:ext cx="0" cy="233511"/>
          </a:xfrm>
          <a:prstGeom prst="line">
            <a:avLst/>
          </a:prstGeom>
          <a:noFill/>
          <a:ln w="19050" cap="flat" cmpd="sng" algn="ctr">
            <a:solidFill>
              <a:srgbClr val="000000">
                <a:lumMod val="50000"/>
                <a:lumOff val="50000"/>
              </a:srgbClr>
            </a:solidFill>
            <a:prstDash val="solid"/>
          </a:ln>
          <a:effectLst/>
        </p:spPr>
      </p:cxnSp>
      <p:sp>
        <p:nvSpPr>
          <p:cNvPr id="119" name="Oval 118">
            <a:extLst>
              <a:ext uri="{FF2B5EF4-FFF2-40B4-BE49-F238E27FC236}">
                <a16:creationId xmlns:a16="http://schemas.microsoft.com/office/drawing/2014/main" id="{3CED8AF6-BF93-4DF2-A47B-C2B5DA71DA5A}"/>
              </a:ext>
            </a:extLst>
          </p:cNvPr>
          <p:cNvSpPr/>
          <p:nvPr/>
        </p:nvSpPr>
        <p:spPr>
          <a:xfrm>
            <a:off x="6834141" y="2324343"/>
            <a:ext cx="102962" cy="95355"/>
          </a:xfrm>
          <a:prstGeom prst="ellipse">
            <a:avLst/>
          </a:prstGeom>
          <a:solidFill>
            <a:srgbClr val="EEC21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pic>
        <p:nvPicPr>
          <p:cNvPr id="121" name="Picture 6" descr="Image result for LOYALTY ICON">
            <a:hlinkClick r:id="" action="ppaction://noaction"/>
            <a:extLst>
              <a:ext uri="{FF2B5EF4-FFF2-40B4-BE49-F238E27FC236}">
                <a16:creationId xmlns:a16="http://schemas.microsoft.com/office/drawing/2014/main" id="{72443DCD-035A-46D1-B21A-C62950DD7C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2419" y="4635201"/>
            <a:ext cx="544632" cy="544632"/>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hlinkClick r:id="" action="ppaction://noaction"/>
            <a:extLst>
              <a:ext uri="{FF2B5EF4-FFF2-40B4-BE49-F238E27FC236}">
                <a16:creationId xmlns:a16="http://schemas.microsoft.com/office/drawing/2014/main" id="{32AF1462-7B68-4903-8235-EB9B40246698}"/>
              </a:ext>
            </a:extLst>
          </p:cNvPr>
          <p:cNvSpPr txBox="1"/>
          <p:nvPr/>
        </p:nvSpPr>
        <p:spPr>
          <a:xfrm>
            <a:off x="1105867" y="5707755"/>
            <a:ext cx="1679934" cy="877163"/>
          </a:xfrm>
          <a:prstGeom prst="rect">
            <a:avLst/>
          </a:prstGeom>
          <a:noFill/>
        </p:spPr>
        <p:txBody>
          <a:bodyPr wrap="square">
            <a:spAutoFit/>
          </a:bodyPr>
          <a:lstStyle/>
          <a:p>
            <a:pPr algn="ctr">
              <a:defRPr/>
            </a:pPr>
            <a:r>
              <a:rPr lang="en-GB" sz="1200" b="1" dirty="0">
                <a:solidFill>
                  <a:srgbClr val="E20C18"/>
                </a:solidFill>
                <a:latin typeface="Arial" panose="020B0604020202020204" pitchFamily="34" charset="0"/>
                <a:cs typeface="Arial" panose="020B0604020202020204" pitchFamily="34" charset="0"/>
              </a:rPr>
              <a:t>ACQUISITION / CONSIDERATION</a:t>
            </a:r>
          </a:p>
          <a:p>
            <a:pPr algn="ctr">
              <a:defRPr/>
            </a:pPr>
            <a:r>
              <a:rPr lang="en-GB" sz="900" dirty="0">
                <a:solidFill>
                  <a:srgbClr val="000000">
                    <a:lumMod val="85000"/>
                    <a:lumOff val="15000"/>
                  </a:srgbClr>
                </a:solidFill>
              </a:rPr>
              <a:t>Using mail to drive acquisition and consideration</a:t>
            </a:r>
          </a:p>
          <a:p>
            <a:pPr algn="ctr">
              <a:defRPr/>
            </a:pPr>
            <a:endParaRPr lang="en-GB" sz="900" b="1" dirty="0">
              <a:solidFill>
                <a:srgbClr val="E20C18"/>
              </a:solidFill>
              <a:latin typeface="Arial"/>
            </a:endParaRPr>
          </a:p>
        </p:txBody>
      </p:sp>
      <p:sp>
        <p:nvSpPr>
          <p:cNvPr id="59" name="TextBox 58">
            <a:hlinkClick r:id="" action="ppaction://noaction"/>
            <a:extLst>
              <a:ext uri="{FF2B5EF4-FFF2-40B4-BE49-F238E27FC236}">
                <a16:creationId xmlns:a16="http://schemas.microsoft.com/office/drawing/2014/main" id="{714CA6C7-EE8F-4DB7-B5CB-2E47068AAD9F}"/>
              </a:ext>
            </a:extLst>
          </p:cNvPr>
          <p:cNvSpPr txBox="1"/>
          <p:nvPr/>
        </p:nvSpPr>
        <p:spPr>
          <a:xfrm>
            <a:off x="5225509" y="5488190"/>
            <a:ext cx="1687006" cy="1107996"/>
          </a:xfrm>
          <a:prstGeom prst="rect">
            <a:avLst/>
          </a:prstGeom>
          <a:noFill/>
        </p:spPr>
        <p:txBody>
          <a:bodyPr wrap="square">
            <a:spAutoFit/>
          </a:bodyPr>
          <a:lstStyle/>
          <a:p>
            <a:pPr algn="ctr">
              <a:defRPr/>
            </a:pPr>
            <a:r>
              <a:rPr lang="en-GB" sz="1200" b="1" dirty="0">
                <a:solidFill>
                  <a:srgbClr val="82CBD4"/>
                </a:solidFill>
                <a:latin typeface="Arial"/>
              </a:rPr>
              <a:t>REWARDS</a:t>
            </a:r>
          </a:p>
          <a:p>
            <a:pPr algn="ctr">
              <a:defRPr/>
            </a:pPr>
            <a:r>
              <a:rPr lang="en-GB" sz="900" dirty="0">
                <a:latin typeface="Arial"/>
              </a:rPr>
              <a:t>Rewards redeemable at retail or leisure outlets. Money off next product take up or at renewal</a:t>
            </a:r>
          </a:p>
          <a:p>
            <a:pPr algn="ctr">
              <a:defRPr/>
            </a:pPr>
            <a:endParaRPr lang="en-GB" sz="900" dirty="0">
              <a:latin typeface="Arial"/>
            </a:endParaRPr>
          </a:p>
          <a:p>
            <a:pPr algn="ctr">
              <a:defRPr/>
            </a:pPr>
            <a:endParaRPr lang="en-GB" sz="900" b="1" dirty="0">
              <a:solidFill>
                <a:srgbClr val="82CBD4"/>
              </a:solidFill>
              <a:latin typeface="Arial"/>
            </a:endParaRPr>
          </a:p>
        </p:txBody>
      </p:sp>
      <p:sp>
        <p:nvSpPr>
          <p:cNvPr id="100" name="Oval 99">
            <a:extLst>
              <a:ext uri="{FF2B5EF4-FFF2-40B4-BE49-F238E27FC236}">
                <a16:creationId xmlns:a16="http://schemas.microsoft.com/office/drawing/2014/main" id="{5002DAC8-DB57-4476-BC56-0FDEAB038208}"/>
              </a:ext>
            </a:extLst>
          </p:cNvPr>
          <p:cNvSpPr/>
          <p:nvPr/>
        </p:nvSpPr>
        <p:spPr>
          <a:xfrm>
            <a:off x="3229300" y="4000051"/>
            <a:ext cx="662497" cy="613555"/>
          </a:xfrm>
          <a:prstGeom prst="ellipse">
            <a:avLst/>
          </a:prstGeom>
          <a:solidFill>
            <a:srgbClr val="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pic>
        <p:nvPicPr>
          <p:cNvPr id="5" name="Graphic 4" descr="Handshake">
            <a:hlinkClick r:id="" action="ppaction://noaction"/>
            <a:extLst>
              <a:ext uri="{FF2B5EF4-FFF2-40B4-BE49-F238E27FC236}">
                <a16:creationId xmlns:a16="http://schemas.microsoft.com/office/drawing/2014/main" id="{71DD044D-55F1-4630-BF63-3F025B1775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99945" y="4021949"/>
            <a:ext cx="567771" cy="567771"/>
          </a:xfrm>
          <a:prstGeom prst="rect">
            <a:avLst/>
          </a:prstGeom>
        </p:spPr>
      </p:pic>
      <p:sp>
        <p:nvSpPr>
          <p:cNvPr id="101" name="Oval 100">
            <a:extLst>
              <a:ext uri="{FF2B5EF4-FFF2-40B4-BE49-F238E27FC236}">
                <a16:creationId xmlns:a16="http://schemas.microsoft.com/office/drawing/2014/main" id="{6015176B-B726-4E5F-AEEC-FB7EE1D18E57}"/>
              </a:ext>
            </a:extLst>
          </p:cNvPr>
          <p:cNvSpPr/>
          <p:nvPr/>
        </p:nvSpPr>
        <p:spPr>
          <a:xfrm>
            <a:off x="1624611" y="4355585"/>
            <a:ext cx="662497" cy="613555"/>
          </a:xfrm>
          <a:prstGeom prst="ellipse">
            <a:avLst/>
          </a:prstGeom>
          <a:solidFill>
            <a:srgbClr val="FFFFFF"/>
          </a:solidFill>
          <a:ln w="25400" cap="flat" cmpd="sng" algn="ctr">
            <a:noFill/>
            <a:prstDash val="solid"/>
          </a:ln>
          <a:effectLst>
            <a:outerShdw blurRad="50800" dist="38100" dir="5400000" algn="t" rotWithShape="0">
              <a:prstClr val="black">
                <a:alpha val="1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pic>
        <p:nvPicPr>
          <p:cNvPr id="11" name="Graphic 10" descr="Shopping bag">
            <a:hlinkClick r:id="" action="ppaction://noaction"/>
            <a:extLst>
              <a:ext uri="{FF2B5EF4-FFF2-40B4-BE49-F238E27FC236}">
                <a16:creationId xmlns:a16="http://schemas.microsoft.com/office/drawing/2014/main" id="{EEAA11EE-BB04-4EE1-B7A6-B6B306D0DE4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33242" y="4403223"/>
            <a:ext cx="469232" cy="469232"/>
          </a:xfrm>
          <a:prstGeom prst="rect">
            <a:avLst/>
          </a:prstGeom>
        </p:spPr>
      </p:pic>
      <p:pic>
        <p:nvPicPr>
          <p:cNvPr id="23" name="Graphic 22" descr="Champagne glasses">
            <a:hlinkClick r:id="" action="ppaction://noaction"/>
            <a:extLst>
              <a:ext uri="{FF2B5EF4-FFF2-40B4-BE49-F238E27FC236}">
                <a16:creationId xmlns:a16="http://schemas.microsoft.com/office/drawing/2014/main" id="{9AA62A09-0149-49C5-A34C-8FB0FFD9521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8348" y="4035789"/>
            <a:ext cx="516155" cy="516155"/>
          </a:xfrm>
          <a:prstGeom prst="rect">
            <a:avLst/>
          </a:prstGeom>
        </p:spPr>
      </p:pic>
      <p:sp>
        <p:nvSpPr>
          <p:cNvPr id="103" name="Oval 102">
            <a:extLst>
              <a:ext uri="{FF2B5EF4-FFF2-40B4-BE49-F238E27FC236}">
                <a16:creationId xmlns:a16="http://schemas.microsoft.com/office/drawing/2014/main" id="{5A3874C9-A9A3-4AC6-8364-4E54BBC20450}"/>
              </a:ext>
            </a:extLst>
          </p:cNvPr>
          <p:cNvSpPr/>
          <p:nvPr/>
        </p:nvSpPr>
        <p:spPr>
          <a:xfrm>
            <a:off x="9161624" y="2693018"/>
            <a:ext cx="662497" cy="613555"/>
          </a:xfrm>
          <a:prstGeom prst="ellipse">
            <a:avLst/>
          </a:prstGeom>
          <a:solidFill>
            <a:srgbClr val="FFFFFF"/>
          </a:solidFill>
          <a:ln w="25400" cap="flat" cmpd="sng" algn="ctr">
            <a:noFill/>
            <a:prstDash val="solid"/>
          </a:ln>
          <a:effectLst>
            <a:outerShdw blurRad="50800" dist="38100" dir="5400000" algn="t" rotWithShape="0">
              <a:prstClr val="black">
                <a:alpha val="1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pic>
        <p:nvPicPr>
          <p:cNvPr id="12" name="Graphic 11" descr="Single gear">
            <a:hlinkClick r:id="" action="ppaction://noaction"/>
            <a:extLst>
              <a:ext uri="{FF2B5EF4-FFF2-40B4-BE49-F238E27FC236}">
                <a16:creationId xmlns:a16="http://schemas.microsoft.com/office/drawing/2014/main" id="{8CA0A1B4-18B6-4F52-84D4-FEB41BDED72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59292" y="2769215"/>
            <a:ext cx="469232" cy="469232"/>
          </a:xfrm>
          <a:prstGeom prst="rect">
            <a:avLst/>
          </a:prstGeom>
        </p:spPr>
      </p:pic>
      <p:cxnSp>
        <p:nvCxnSpPr>
          <p:cNvPr id="104" name="Straight Connector 103">
            <a:extLst>
              <a:ext uri="{FF2B5EF4-FFF2-40B4-BE49-F238E27FC236}">
                <a16:creationId xmlns:a16="http://schemas.microsoft.com/office/drawing/2014/main" id="{A0475F0A-FFC5-4072-8743-6FF8EE059611}"/>
              </a:ext>
            </a:extLst>
          </p:cNvPr>
          <p:cNvCxnSpPr/>
          <p:nvPr/>
        </p:nvCxnSpPr>
        <p:spPr>
          <a:xfrm>
            <a:off x="7704006" y="4139232"/>
            <a:ext cx="0" cy="605667"/>
          </a:xfrm>
          <a:prstGeom prst="line">
            <a:avLst/>
          </a:prstGeom>
          <a:noFill/>
          <a:ln w="19050" cap="flat" cmpd="sng" algn="ctr">
            <a:solidFill>
              <a:srgbClr val="000000">
                <a:lumMod val="50000"/>
                <a:lumOff val="50000"/>
              </a:srgbClr>
            </a:solidFill>
            <a:prstDash val="solid"/>
          </a:ln>
          <a:effectLst/>
        </p:spPr>
      </p:cxnSp>
      <p:sp>
        <p:nvSpPr>
          <p:cNvPr id="120" name="Oval 119">
            <a:extLst>
              <a:ext uri="{FF2B5EF4-FFF2-40B4-BE49-F238E27FC236}">
                <a16:creationId xmlns:a16="http://schemas.microsoft.com/office/drawing/2014/main" id="{06A981E0-7301-46D3-9CC6-8933F1A6D6B5}"/>
              </a:ext>
            </a:extLst>
          </p:cNvPr>
          <p:cNvSpPr/>
          <p:nvPr/>
        </p:nvSpPr>
        <p:spPr>
          <a:xfrm>
            <a:off x="7652525" y="4662027"/>
            <a:ext cx="102962" cy="95355"/>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122" name="TextBox 121">
            <a:hlinkClick r:id="" action="ppaction://noaction"/>
            <a:extLst>
              <a:ext uri="{FF2B5EF4-FFF2-40B4-BE49-F238E27FC236}">
                <a16:creationId xmlns:a16="http://schemas.microsoft.com/office/drawing/2014/main" id="{887C44A3-8A2A-41B3-8E39-901F3EBB46D7}"/>
              </a:ext>
            </a:extLst>
          </p:cNvPr>
          <p:cNvSpPr txBox="1"/>
          <p:nvPr/>
        </p:nvSpPr>
        <p:spPr>
          <a:xfrm>
            <a:off x="6722490" y="4748589"/>
            <a:ext cx="1951694" cy="1292662"/>
          </a:xfrm>
          <a:prstGeom prst="rect">
            <a:avLst/>
          </a:prstGeom>
          <a:noFill/>
        </p:spPr>
        <p:txBody>
          <a:bodyPr wrap="square">
            <a:spAutoFit/>
          </a:bodyPr>
          <a:lstStyle/>
          <a:p>
            <a:pPr algn="ctr">
              <a:defRPr/>
            </a:pPr>
            <a:r>
              <a:rPr lang="en-GB" sz="1200" b="1" dirty="0">
                <a:solidFill>
                  <a:schemeClr val="tx2"/>
                </a:solidFill>
                <a:latin typeface="Arial"/>
              </a:rPr>
              <a:t>TERMS &amp; CONDITIONS CHANGES</a:t>
            </a:r>
          </a:p>
          <a:p>
            <a:pPr algn="ctr">
              <a:defRPr/>
            </a:pPr>
            <a:r>
              <a:rPr lang="en-GB" sz="900" dirty="0">
                <a:latin typeface="Arial"/>
              </a:rPr>
              <a:t>Clear &amp; transparent to avoid disappointment with a claim. Use opportunity to sell in benefits of changes. Opportunity to cross / up sell</a:t>
            </a:r>
          </a:p>
          <a:p>
            <a:pPr algn="ctr">
              <a:defRPr/>
            </a:pPr>
            <a:endParaRPr lang="en-GB" sz="900" dirty="0">
              <a:solidFill>
                <a:schemeClr val="tx2"/>
              </a:solidFill>
              <a:latin typeface="Arial"/>
            </a:endParaRPr>
          </a:p>
        </p:txBody>
      </p:sp>
      <p:pic>
        <p:nvPicPr>
          <p:cNvPr id="4" name="Graphic 3" descr="Shopping basket">
            <a:extLst>
              <a:ext uri="{FF2B5EF4-FFF2-40B4-BE49-F238E27FC236}">
                <a16:creationId xmlns:a16="http://schemas.microsoft.com/office/drawing/2014/main" id="{5A89136C-8D23-40A5-A4BE-C7CF1756590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098845" y="3564590"/>
            <a:ext cx="452389" cy="352541"/>
          </a:xfrm>
          <a:prstGeom prst="rect">
            <a:avLst/>
          </a:prstGeom>
        </p:spPr>
      </p:pic>
      <p:pic>
        <p:nvPicPr>
          <p:cNvPr id="67" name="Graphic 66" descr="Shopping basket">
            <a:extLst>
              <a:ext uri="{FF2B5EF4-FFF2-40B4-BE49-F238E27FC236}">
                <a16:creationId xmlns:a16="http://schemas.microsoft.com/office/drawing/2014/main" id="{65D9EBCB-F749-48AC-A446-6272C6C96C3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960390" y="3366614"/>
            <a:ext cx="352541" cy="352541"/>
          </a:xfrm>
          <a:prstGeom prst="rect">
            <a:avLst/>
          </a:prstGeom>
        </p:spPr>
      </p:pic>
      <p:pic>
        <p:nvPicPr>
          <p:cNvPr id="8" name="Graphic 7" descr="Plant">
            <a:extLst>
              <a:ext uri="{FF2B5EF4-FFF2-40B4-BE49-F238E27FC236}">
                <a16:creationId xmlns:a16="http://schemas.microsoft.com/office/drawing/2014/main" id="{28690F2F-3500-4F4C-9639-767D8BB842E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659953" y="2827093"/>
            <a:ext cx="426575" cy="426575"/>
          </a:xfrm>
          <a:prstGeom prst="rect">
            <a:avLst/>
          </a:prstGeom>
        </p:spPr>
      </p:pic>
      <p:sp>
        <p:nvSpPr>
          <p:cNvPr id="102" name="Oval 101">
            <a:extLst>
              <a:ext uri="{FF2B5EF4-FFF2-40B4-BE49-F238E27FC236}">
                <a16:creationId xmlns:a16="http://schemas.microsoft.com/office/drawing/2014/main" id="{CF1AD9D3-20F2-4E48-A835-82A151C34655}"/>
              </a:ext>
            </a:extLst>
          </p:cNvPr>
          <p:cNvSpPr/>
          <p:nvPr/>
        </p:nvSpPr>
        <p:spPr>
          <a:xfrm>
            <a:off x="7400693" y="3387613"/>
            <a:ext cx="662497" cy="613555"/>
          </a:xfrm>
          <a:prstGeom prst="ellipse">
            <a:avLst/>
          </a:prstGeom>
          <a:solidFill>
            <a:srgbClr val="FFFFFF"/>
          </a:solidFill>
          <a:ln w="25400" cap="flat" cmpd="sng" algn="ctr">
            <a:noFill/>
            <a:prstDash val="solid"/>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pic>
        <p:nvPicPr>
          <p:cNvPr id="29" name="Graphic 28" descr="Send">
            <a:hlinkClick r:id="" action="ppaction://noaction"/>
            <a:extLst>
              <a:ext uri="{FF2B5EF4-FFF2-40B4-BE49-F238E27FC236}">
                <a16:creationId xmlns:a16="http://schemas.microsoft.com/office/drawing/2014/main" id="{09FAADE6-E82B-4013-800B-4EE7A49AA5D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469390" y="3445926"/>
            <a:ext cx="469233" cy="469233"/>
          </a:xfrm>
          <a:prstGeom prst="rect">
            <a:avLst/>
          </a:prstGeom>
        </p:spPr>
      </p:pic>
      <p:cxnSp>
        <p:nvCxnSpPr>
          <p:cNvPr id="123" name="Straight Connector 122">
            <a:extLst>
              <a:ext uri="{FF2B5EF4-FFF2-40B4-BE49-F238E27FC236}">
                <a16:creationId xmlns:a16="http://schemas.microsoft.com/office/drawing/2014/main" id="{E96F0E54-E066-4BEF-81B8-5C4163FE0FB0}"/>
              </a:ext>
            </a:extLst>
          </p:cNvPr>
          <p:cNvCxnSpPr/>
          <p:nvPr/>
        </p:nvCxnSpPr>
        <p:spPr>
          <a:xfrm>
            <a:off x="9492873" y="2288012"/>
            <a:ext cx="0" cy="413678"/>
          </a:xfrm>
          <a:prstGeom prst="line">
            <a:avLst/>
          </a:prstGeom>
          <a:noFill/>
          <a:ln w="19050" cap="flat" cmpd="sng" algn="ctr">
            <a:solidFill>
              <a:srgbClr val="000000">
                <a:lumMod val="50000"/>
                <a:lumOff val="50000"/>
              </a:srgbClr>
            </a:solidFill>
            <a:prstDash val="solid"/>
          </a:ln>
          <a:effectLst/>
        </p:spPr>
      </p:cxnSp>
      <p:sp>
        <p:nvSpPr>
          <p:cNvPr id="126" name="Rectangle 125">
            <a:extLst>
              <a:ext uri="{FF2B5EF4-FFF2-40B4-BE49-F238E27FC236}">
                <a16:creationId xmlns:a16="http://schemas.microsoft.com/office/drawing/2014/main" id="{D7253DAB-632D-418D-B7ED-CC1754C5A252}"/>
              </a:ext>
            </a:extLst>
          </p:cNvPr>
          <p:cNvSpPr/>
          <p:nvPr/>
        </p:nvSpPr>
        <p:spPr>
          <a:xfrm>
            <a:off x="0" y="6623579"/>
            <a:ext cx="1881809" cy="23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 name="TextBox 126">
            <a:extLst>
              <a:ext uri="{FF2B5EF4-FFF2-40B4-BE49-F238E27FC236}">
                <a16:creationId xmlns:a16="http://schemas.microsoft.com/office/drawing/2014/main" id="{5E96FFA1-57C1-4FF9-ABEC-9B7A31EA27C2}"/>
              </a:ext>
            </a:extLst>
          </p:cNvPr>
          <p:cNvSpPr txBox="1"/>
          <p:nvPr/>
        </p:nvSpPr>
        <p:spPr>
          <a:xfrm>
            <a:off x="463458" y="6643242"/>
            <a:ext cx="7749804" cy="2308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 </a:t>
            </a:r>
            <a:r>
              <a:rPr lang="en-GB" sz="900" baseline="30000" dirty="0">
                <a:latin typeface="Arial" panose="020B0604020202020204" pitchFamily="34" charset="0"/>
                <a:cs typeface="Arial" panose="020B0604020202020204" pitchFamily="34" charset="0"/>
              </a:rPr>
              <a:t>1</a:t>
            </a:r>
            <a:r>
              <a:rPr lang="en-GB" sz="900" dirty="0">
                <a:latin typeface="Arial" panose="020B0604020202020204" pitchFamily="34" charset="0"/>
                <a:cs typeface="Arial" panose="020B0604020202020204" pitchFamily="34" charset="0"/>
              </a:rPr>
              <a:t>Mail and Other Media, Kantar TNS,2017.  </a:t>
            </a:r>
          </a:p>
        </p:txBody>
      </p:sp>
      <p:sp>
        <p:nvSpPr>
          <p:cNvPr id="129" name="Oval 128">
            <a:extLst>
              <a:ext uri="{FF2B5EF4-FFF2-40B4-BE49-F238E27FC236}">
                <a16:creationId xmlns:a16="http://schemas.microsoft.com/office/drawing/2014/main" id="{11AF6EB3-73CF-4AA5-B18B-512349121E9F}"/>
              </a:ext>
            </a:extLst>
          </p:cNvPr>
          <p:cNvSpPr/>
          <p:nvPr/>
        </p:nvSpPr>
        <p:spPr>
          <a:xfrm>
            <a:off x="9447503" y="2216762"/>
            <a:ext cx="102962" cy="95355"/>
          </a:xfrm>
          <a:prstGeom prst="ellipse">
            <a:avLst/>
          </a:prstGeom>
          <a:solidFill>
            <a:schemeClr val="tx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21833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B67391F-73FE-4723-8ACB-FCE70E133D1D}"/>
              </a:ext>
            </a:extLst>
          </p:cNvPr>
          <p:cNvSpPr>
            <a:spLocks noGrp="1"/>
          </p:cNvSpPr>
          <p:nvPr>
            <p:ph type="title"/>
          </p:nvPr>
        </p:nvSpPr>
        <p:spPr/>
        <p:txBody>
          <a:bodyPr/>
          <a:lstStyle/>
          <a:p>
            <a:r>
              <a:rPr lang="en-GB" dirty="0"/>
              <a:t>A SOURCE OF GOLD STANDARD DATA</a:t>
            </a:r>
          </a:p>
        </p:txBody>
      </p:sp>
      <p:sp>
        <p:nvSpPr>
          <p:cNvPr id="3" name="Slide Number Placeholder 2">
            <a:extLst>
              <a:ext uri="{FF2B5EF4-FFF2-40B4-BE49-F238E27FC236}">
                <a16:creationId xmlns:a16="http://schemas.microsoft.com/office/drawing/2014/main" id="{87E92A7E-8506-40AC-9A55-1A0E95C81897}"/>
              </a:ext>
            </a:extLst>
          </p:cNvPr>
          <p:cNvSpPr>
            <a:spLocks noGrp="1"/>
          </p:cNvSpPr>
          <p:nvPr>
            <p:ph type="sldNum" sz="quarter" idx="10"/>
          </p:nvPr>
        </p:nvSpPr>
        <p:spPr/>
        <p:txBody>
          <a:bodyPr/>
          <a:lstStyle/>
          <a:p>
            <a:fld id="{887360FE-02F5-4392-9C12-7D03F05745BB}" type="slidenum">
              <a:rPr lang="en-GB" smtClean="0"/>
              <a:pPr/>
              <a:t>7</a:t>
            </a:fld>
            <a:endParaRPr lang="en-GB" dirty="0"/>
          </a:p>
        </p:txBody>
      </p:sp>
      <p:sp>
        <p:nvSpPr>
          <p:cNvPr id="12" name="Text Placeholder 11">
            <a:extLst>
              <a:ext uri="{FF2B5EF4-FFF2-40B4-BE49-F238E27FC236}">
                <a16:creationId xmlns:a16="http://schemas.microsoft.com/office/drawing/2014/main" id="{FFD5B0C1-B3AB-4282-B64F-61739B461451}"/>
              </a:ext>
            </a:extLst>
          </p:cNvPr>
          <p:cNvSpPr>
            <a:spLocks noGrp="1"/>
          </p:cNvSpPr>
          <p:nvPr>
            <p:ph type="body" sz="quarter" idx="11"/>
          </p:nvPr>
        </p:nvSpPr>
        <p:spPr>
          <a:xfrm>
            <a:off x="486000" y="1031300"/>
            <a:ext cx="11186959" cy="267229"/>
          </a:xfrm>
        </p:spPr>
        <p:txBody>
          <a:bodyPr/>
          <a:lstStyle/>
          <a:p>
            <a:r>
              <a:rPr lang="en-GB" dirty="0"/>
              <a:t>Jicmail data comprehensively gathers all mail activity</a:t>
            </a:r>
          </a:p>
        </p:txBody>
      </p:sp>
      <p:pic>
        <p:nvPicPr>
          <p:cNvPr id="15" name="Picture 3">
            <a:extLst>
              <a:ext uri="{FF2B5EF4-FFF2-40B4-BE49-F238E27FC236}">
                <a16:creationId xmlns:a16="http://schemas.microsoft.com/office/drawing/2014/main" id="{07D9B762-3F7F-4698-9402-B4F0ED270B7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590149" y="1953702"/>
            <a:ext cx="3311117" cy="4904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Callout: Line 16">
            <a:extLst>
              <a:ext uri="{FF2B5EF4-FFF2-40B4-BE49-F238E27FC236}">
                <a16:creationId xmlns:a16="http://schemas.microsoft.com/office/drawing/2014/main" id="{68DBABA5-FE9C-455C-9A53-24BCBFD60658}"/>
              </a:ext>
            </a:extLst>
          </p:cNvPr>
          <p:cNvSpPr/>
          <p:nvPr/>
        </p:nvSpPr>
        <p:spPr>
          <a:xfrm>
            <a:off x="8911899" y="2062443"/>
            <a:ext cx="2668772" cy="988828"/>
          </a:xfrm>
          <a:prstGeom prst="borderCallout1">
            <a:avLst>
              <a:gd name="adj1" fmla="val 18750"/>
              <a:gd name="adj2" fmla="val -8333"/>
              <a:gd name="adj3" fmla="val 73790"/>
              <a:gd name="adj4" fmla="val -52676"/>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They tell us the type of mail, i.e. is it addressed or unaddressed or business mail.</a:t>
            </a:r>
          </a:p>
        </p:txBody>
      </p:sp>
      <p:sp>
        <p:nvSpPr>
          <p:cNvPr id="18" name="Callout: Line 17">
            <a:extLst>
              <a:ext uri="{FF2B5EF4-FFF2-40B4-BE49-F238E27FC236}">
                <a16:creationId xmlns:a16="http://schemas.microsoft.com/office/drawing/2014/main" id="{F3A087B1-4056-4AD3-A56F-C1F477703767}"/>
              </a:ext>
            </a:extLst>
          </p:cNvPr>
          <p:cNvSpPr/>
          <p:nvPr/>
        </p:nvSpPr>
        <p:spPr>
          <a:xfrm>
            <a:off x="8911899" y="3490751"/>
            <a:ext cx="2668772" cy="988828"/>
          </a:xfrm>
          <a:prstGeom prst="borderCallout1">
            <a:avLst>
              <a:gd name="adj1" fmla="val 18750"/>
              <a:gd name="adj2" fmla="val -8333"/>
              <a:gd name="adj3" fmla="val 77016"/>
              <a:gd name="adj4" fmla="val -56660"/>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They capture what business sector the mailing or door drop comes from.</a:t>
            </a:r>
          </a:p>
        </p:txBody>
      </p:sp>
      <p:sp>
        <p:nvSpPr>
          <p:cNvPr id="19" name="Callout: Line 18">
            <a:extLst>
              <a:ext uri="{FF2B5EF4-FFF2-40B4-BE49-F238E27FC236}">
                <a16:creationId xmlns:a16="http://schemas.microsoft.com/office/drawing/2014/main" id="{A9E28AE2-36D9-4F4B-BDF3-7C30BAC07944}"/>
              </a:ext>
            </a:extLst>
          </p:cNvPr>
          <p:cNvSpPr/>
          <p:nvPr/>
        </p:nvSpPr>
        <p:spPr>
          <a:xfrm>
            <a:off x="8911899" y="4919059"/>
            <a:ext cx="2668772" cy="988828"/>
          </a:xfrm>
          <a:prstGeom prst="borderCallout1">
            <a:avLst>
              <a:gd name="adj1" fmla="val 18750"/>
              <a:gd name="adj2" fmla="val -8333"/>
              <a:gd name="adj3" fmla="val 47984"/>
              <a:gd name="adj4" fmla="val -48293"/>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They record the contents; is it information, financial statement.  You can tick all that apply here.</a:t>
            </a:r>
          </a:p>
        </p:txBody>
      </p:sp>
      <p:sp>
        <p:nvSpPr>
          <p:cNvPr id="4" name="Text Placeholder 3">
            <a:extLst>
              <a:ext uri="{FF2B5EF4-FFF2-40B4-BE49-F238E27FC236}">
                <a16:creationId xmlns:a16="http://schemas.microsoft.com/office/drawing/2014/main" id="{EB1C16CE-973C-4E3F-8DE1-205D9D819EB3}"/>
              </a:ext>
            </a:extLst>
          </p:cNvPr>
          <p:cNvSpPr>
            <a:spLocks noGrp="1"/>
          </p:cNvSpPr>
          <p:nvPr>
            <p:ph type="body" sz="quarter" idx="12"/>
          </p:nvPr>
        </p:nvSpPr>
        <p:spPr/>
        <p:txBody>
          <a:bodyPr/>
          <a:lstStyle/>
          <a:p>
            <a:r>
              <a:rPr lang="en-GB" dirty="0"/>
              <a:t>Mail is collected in the first week and recorded, then that week’s mail is tracked over 28 days</a:t>
            </a:r>
          </a:p>
          <a:p>
            <a:r>
              <a:rPr lang="en-GB" dirty="0"/>
              <a:t>People record what they do with their mail physically and commercially</a:t>
            </a:r>
          </a:p>
        </p:txBody>
      </p:sp>
      <p:graphicFrame>
        <p:nvGraphicFramePr>
          <p:cNvPr id="14" name="Table 13">
            <a:extLst>
              <a:ext uri="{FF2B5EF4-FFF2-40B4-BE49-F238E27FC236}">
                <a16:creationId xmlns:a16="http://schemas.microsoft.com/office/drawing/2014/main" id="{35311C94-7D10-48F5-9FFA-24DAC9AF3A3B}"/>
              </a:ext>
            </a:extLst>
          </p:cNvPr>
          <p:cNvGraphicFramePr>
            <a:graphicFrameLocks noGrp="1"/>
          </p:cNvGraphicFramePr>
          <p:nvPr>
            <p:extLst/>
          </p:nvPr>
        </p:nvGraphicFramePr>
        <p:xfrm>
          <a:off x="872540" y="3429000"/>
          <a:ext cx="4706976" cy="2743200"/>
        </p:xfrm>
        <a:graphic>
          <a:graphicData uri="http://schemas.openxmlformats.org/drawingml/2006/table">
            <a:tbl>
              <a:tblPr bandRow="1">
                <a:tableStyleId>{5C22544A-7EE6-4342-B048-85BDC9FD1C3A}</a:tableStyleId>
              </a:tblPr>
              <a:tblGrid>
                <a:gridCol w="4706976">
                  <a:extLst>
                    <a:ext uri="{9D8B030D-6E8A-4147-A177-3AD203B41FA5}">
                      <a16:colId xmlns:a16="http://schemas.microsoft.com/office/drawing/2014/main" val="20000"/>
                    </a:ext>
                  </a:extLst>
                </a:gridCol>
              </a:tblGrid>
              <a:tr h="0">
                <a:tc>
                  <a:txBody>
                    <a:bodyPr/>
                    <a:lstStyle/>
                    <a:p>
                      <a:r>
                        <a:rPr lang="en-US" sz="1400" dirty="0"/>
                        <a:t>Opened</a:t>
                      </a:r>
                      <a:r>
                        <a:rPr lang="en-US" sz="1400" baseline="0" dirty="0"/>
                        <a:t> it</a:t>
                      </a:r>
                      <a:endParaRPr lang="en-US" sz="1400" dirty="0"/>
                    </a:p>
                  </a:txBody>
                  <a:tcPr/>
                </a:tc>
                <a:extLst>
                  <a:ext uri="{0D108BD9-81ED-4DB2-BD59-A6C34878D82A}">
                    <a16:rowId xmlns:a16="http://schemas.microsoft.com/office/drawing/2014/main" val="10000"/>
                  </a:ext>
                </a:extLst>
              </a:tr>
              <a:tr h="255523">
                <a:tc>
                  <a:txBody>
                    <a:bodyPr/>
                    <a:lstStyle/>
                    <a:p>
                      <a:r>
                        <a:rPr lang="en-US" sz="1400" dirty="0"/>
                        <a:t>Read</a:t>
                      </a:r>
                      <a:r>
                        <a:rPr lang="en-US" sz="1400" baseline="0" dirty="0"/>
                        <a:t> / looked at / glanced at it</a:t>
                      </a:r>
                      <a:endParaRPr lang="en-US" sz="1400" dirty="0"/>
                    </a:p>
                  </a:txBody>
                  <a:tcPr/>
                </a:tc>
                <a:extLst>
                  <a:ext uri="{0D108BD9-81ED-4DB2-BD59-A6C34878D82A}">
                    <a16:rowId xmlns:a16="http://schemas.microsoft.com/office/drawing/2014/main" val="10001"/>
                  </a:ext>
                </a:extLst>
              </a:tr>
              <a:tr h="255523">
                <a:tc>
                  <a:txBody>
                    <a:bodyPr/>
                    <a:lstStyle/>
                    <a:p>
                      <a:r>
                        <a:rPr lang="en-US" sz="1400" dirty="0"/>
                        <a:t>Put it on display</a:t>
                      </a:r>
                      <a:r>
                        <a:rPr lang="en-US" sz="1400" baseline="0" dirty="0"/>
                        <a:t> e.g. fridge / noticeboard</a:t>
                      </a:r>
                      <a:endParaRPr lang="en-US" sz="1400" dirty="0"/>
                    </a:p>
                  </a:txBody>
                  <a:tcPr/>
                </a:tc>
                <a:extLst>
                  <a:ext uri="{0D108BD9-81ED-4DB2-BD59-A6C34878D82A}">
                    <a16:rowId xmlns:a16="http://schemas.microsoft.com/office/drawing/2014/main" val="10002"/>
                  </a:ext>
                </a:extLst>
              </a:tr>
              <a:tr h="255523">
                <a:tc>
                  <a:txBody>
                    <a:bodyPr/>
                    <a:lstStyle/>
                    <a:p>
                      <a:r>
                        <a:rPr lang="en-US" sz="1400" dirty="0"/>
                        <a:t>Passed it on / left</a:t>
                      </a:r>
                      <a:r>
                        <a:rPr lang="en-US" sz="1400" baseline="0" dirty="0"/>
                        <a:t> out for the person it’s for</a:t>
                      </a:r>
                      <a:endParaRPr lang="en-US" sz="1400" dirty="0"/>
                    </a:p>
                  </a:txBody>
                  <a:tcPr/>
                </a:tc>
                <a:extLst>
                  <a:ext uri="{0D108BD9-81ED-4DB2-BD59-A6C34878D82A}">
                    <a16:rowId xmlns:a16="http://schemas.microsoft.com/office/drawing/2014/main" val="10003"/>
                  </a:ext>
                </a:extLst>
              </a:tr>
              <a:tr h="255523">
                <a:tc>
                  <a:txBody>
                    <a:bodyPr/>
                    <a:lstStyle/>
                    <a:p>
                      <a:r>
                        <a:rPr lang="en-US" sz="1400" dirty="0"/>
                        <a:t>Put it</a:t>
                      </a:r>
                      <a:r>
                        <a:rPr lang="en-US" sz="1400" baseline="0" dirty="0"/>
                        <a:t> aside to look at later</a:t>
                      </a:r>
                      <a:endParaRPr lang="en-US" sz="1400" dirty="0"/>
                    </a:p>
                  </a:txBody>
                  <a:tcPr/>
                </a:tc>
                <a:extLst>
                  <a:ext uri="{0D108BD9-81ED-4DB2-BD59-A6C34878D82A}">
                    <a16:rowId xmlns:a16="http://schemas.microsoft.com/office/drawing/2014/main" val="10004"/>
                  </a:ext>
                </a:extLst>
              </a:tr>
              <a:tr h="255523">
                <a:tc>
                  <a:txBody>
                    <a:bodyPr/>
                    <a:lstStyle/>
                    <a:p>
                      <a:r>
                        <a:rPr lang="en-US" sz="1400" dirty="0"/>
                        <a:t>Threw it away / recycled</a:t>
                      </a:r>
                    </a:p>
                  </a:txBody>
                  <a:tcPr/>
                </a:tc>
                <a:extLst>
                  <a:ext uri="{0D108BD9-81ED-4DB2-BD59-A6C34878D82A}">
                    <a16:rowId xmlns:a16="http://schemas.microsoft.com/office/drawing/2014/main" val="3138286987"/>
                  </a:ext>
                </a:extLst>
              </a:tr>
              <a:tr h="255523">
                <a:tc>
                  <a:txBody>
                    <a:bodyPr/>
                    <a:lstStyle/>
                    <a:p>
                      <a:r>
                        <a:rPr lang="en-US" sz="1400" dirty="0"/>
                        <a:t>Took it out of the house e.g. to work</a:t>
                      </a:r>
                    </a:p>
                  </a:txBody>
                  <a:tcPr/>
                </a:tc>
                <a:extLst>
                  <a:ext uri="{0D108BD9-81ED-4DB2-BD59-A6C34878D82A}">
                    <a16:rowId xmlns:a16="http://schemas.microsoft.com/office/drawing/2014/main" val="3069212574"/>
                  </a:ext>
                </a:extLst>
              </a:tr>
              <a:tr h="255523">
                <a:tc>
                  <a:txBody>
                    <a:bodyPr/>
                    <a:lstStyle/>
                    <a:p>
                      <a:r>
                        <a:rPr lang="en-US" sz="1400" dirty="0"/>
                        <a:t>Used / did something with the information</a:t>
                      </a:r>
                    </a:p>
                  </a:txBody>
                  <a:tcPr/>
                </a:tc>
                <a:extLst>
                  <a:ext uri="{0D108BD9-81ED-4DB2-BD59-A6C34878D82A}">
                    <a16:rowId xmlns:a16="http://schemas.microsoft.com/office/drawing/2014/main" val="3054626313"/>
                  </a:ext>
                </a:extLst>
              </a:tr>
              <a:tr h="255523">
                <a:tc>
                  <a:txBody>
                    <a:bodyPr/>
                    <a:lstStyle/>
                    <a:p>
                      <a:r>
                        <a:rPr lang="en-US" sz="1400" dirty="0"/>
                        <a:t>Put it in the usual place</a:t>
                      </a:r>
                    </a:p>
                  </a:txBody>
                  <a:tcPr/>
                </a:tc>
                <a:extLst>
                  <a:ext uri="{0D108BD9-81ED-4DB2-BD59-A6C34878D82A}">
                    <a16:rowId xmlns:a16="http://schemas.microsoft.com/office/drawing/2014/main" val="502569638"/>
                  </a:ext>
                </a:extLst>
              </a:tr>
            </a:tbl>
          </a:graphicData>
        </a:graphic>
      </p:graphicFrame>
      <p:pic>
        <p:nvPicPr>
          <p:cNvPr id="16" name="Picture 15">
            <a:extLst>
              <a:ext uri="{FF2B5EF4-FFF2-40B4-BE49-F238E27FC236}">
                <a16:creationId xmlns:a16="http://schemas.microsoft.com/office/drawing/2014/main" id="{1A753341-F8AE-41FA-A751-F2C3F49F870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7715" b="15418"/>
          <a:stretch/>
        </p:blipFill>
        <p:spPr>
          <a:xfrm>
            <a:off x="10315736" y="233917"/>
            <a:ext cx="1557504" cy="1041462"/>
          </a:xfrm>
          <a:prstGeom prst="rect">
            <a:avLst/>
          </a:prstGeom>
        </p:spPr>
      </p:pic>
      <p:sp>
        <p:nvSpPr>
          <p:cNvPr id="13" name="Rectangle 12">
            <a:extLst>
              <a:ext uri="{FF2B5EF4-FFF2-40B4-BE49-F238E27FC236}">
                <a16:creationId xmlns:a16="http://schemas.microsoft.com/office/drawing/2014/main" id="{4A0787FD-8B5C-4396-8551-F7BA78087348}"/>
              </a:ext>
            </a:extLst>
          </p:cNvPr>
          <p:cNvSpPr/>
          <p:nvPr/>
        </p:nvSpPr>
        <p:spPr>
          <a:xfrm>
            <a:off x="0" y="6583680"/>
            <a:ext cx="164592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47931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659D7-7955-498E-B0CB-B28A7642576E}"/>
              </a:ext>
            </a:extLst>
          </p:cNvPr>
          <p:cNvSpPr>
            <a:spLocks noGrp="1"/>
          </p:cNvSpPr>
          <p:nvPr>
            <p:ph type="title"/>
          </p:nvPr>
        </p:nvSpPr>
        <p:spPr/>
        <p:txBody>
          <a:bodyPr/>
          <a:lstStyle/>
          <a:p>
            <a:r>
              <a:rPr lang="en-GB" dirty="0"/>
              <a:t>MOST GI MAIL IS FIRST DEALT WITH BY A WOMAN</a:t>
            </a:r>
          </a:p>
        </p:txBody>
      </p:sp>
      <p:sp>
        <p:nvSpPr>
          <p:cNvPr id="3" name="Slide Number Placeholder 2">
            <a:extLst>
              <a:ext uri="{FF2B5EF4-FFF2-40B4-BE49-F238E27FC236}">
                <a16:creationId xmlns:a16="http://schemas.microsoft.com/office/drawing/2014/main" id="{7A9DC315-7E5A-4768-BC51-1A72F45D2D8C}"/>
              </a:ext>
            </a:extLst>
          </p:cNvPr>
          <p:cNvSpPr>
            <a:spLocks noGrp="1"/>
          </p:cNvSpPr>
          <p:nvPr>
            <p:ph type="sldNum" sz="quarter" idx="10"/>
          </p:nvPr>
        </p:nvSpPr>
        <p:spPr/>
        <p:txBody>
          <a:bodyPr/>
          <a:lstStyle/>
          <a:p>
            <a:fld id="{887360FE-02F5-4392-9C12-7D03F05745BB}" type="slidenum">
              <a:rPr lang="en-GB" smtClean="0"/>
              <a:pPr/>
              <a:t>8</a:t>
            </a:fld>
            <a:endParaRPr lang="en-GB" dirty="0"/>
          </a:p>
        </p:txBody>
      </p:sp>
      <p:sp>
        <p:nvSpPr>
          <p:cNvPr id="4" name="Text Placeholder 3">
            <a:extLst>
              <a:ext uri="{FF2B5EF4-FFF2-40B4-BE49-F238E27FC236}">
                <a16:creationId xmlns:a16="http://schemas.microsoft.com/office/drawing/2014/main" id="{3304CF2C-A8BB-4896-A9C0-F1B847B26524}"/>
              </a:ext>
            </a:extLst>
          </p:cNvPr>
          <p:cNvSpPr>
            <a:spLocks noGrp="1"/>
          </p:cNvSpPr>
          <p:nvPr>
            <p:ph type="body" sz="quarter" idx="11"/>
          </p:nvPr>
        </p:nvSpPr>
        <p:spPr/>
        <p:txBody>
          <a:bodyPr/>
          <a:lstStyle/>
          <a:p>
            <a:r>
              <a:rPr lang="en-GB" dirty="0"/>
              <a:t>71% of gi mail is dealt with the hhc first and 71% of them are women</a:t>
            </a:r>
          </a:p>
        </p:txBody>
      </p:sp>
      <p:graphicFrame>
        <p:nvGraphicFramePr>
          <p:cNvPr id="9" name="Chart 8">
            <a:extLst>
              <a:ext uri="{FF2B5EF4-FFF2-40B4-BE49-F238E27FC236}">
                <a16:creationId xmlns:a16="http://schemas.microsoft.com/office/drawing/2014/main" id="{FB02D2B7-2E84-4DF5-827F-6FFC2D4C5931}"/>
              </a:ext>
            </a:extLst>
          </p:cNvPr>
          <p:cNvGraphicFramePr/>
          <p:nvPr>
            <p:extLst/>
          </p:nvPr>
        </p:nvGraphicFramePr>
        <p:xfrm>
          <a:off x="-535905" y="2009554"/>
          <a:ext cx="7810204" cy="412878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D3C1B874-8D38-4F46-942E-C87CEDCFB2A8}"/>
              </a:ext>
            </a:extLst>
          </p:cNvPr>
          <p:cNvSpPr/>
          <p:nvPr/>
        </p:nvSpPr>
        <p:spPr>
          <a:xfrm>
            <a:off x="6441713" y="2802575"/>
            <a:ext cx="3711678" cy="102127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56% </a:t>
            </a:r>
            <a:r>
              <a:rPr lang="en-GB" dirty="0"/>
              <a:t>of all physical actions are undertaken by the HHC</a:t>
            </a:r>
          </a:p>
        </p:txBody>
      </p:sp>
      <p:sp>
        <p:nvSpPr>
          <p:cNvPr id="11" name="Rectangle 10">
            <a:extLst>
              <a:ext uri="{FF2B5EF4-FFF2-40B4-BE49-F238E27FC236}">
                <a16:creationId xmlns:a16="http://schemas.microsoft.com/office/drawing/2014/main" id="{748D8AF2-80CE-46D2-9374-FC834D99E838}"/>
              </a:ext>
            </a:extLst>
          </p:cNvPr>
          <p:cNvSpPr/>
          <p:nvPr/>
        </p:nvSpPr>
        <p:spPr>
          <a:xfrm>
            <a:off x="6441713" y="4203258"/>
            <a:ext cx="3711678" cy="102127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They also undertake </a:t>
            </a:r>
            <a:r>
              <a:rPr lang="en-GB" b="1" dirty="0"/>
              <a:t>67% </a:t>
            </a:r>
            <a:r>
              <a:rPr lang="en-GB" dirty="0"/>
              <a:t>of all commercial interactions</a:t>
            </a:r>
          </a:p>
        </p:txBody>
      </p:sp>
      <p:sp>
        <p:nvSpPr>
          <p:cNvPr id="12" name="Rectangle 11">
            <a:extLst>
              <a:ext uri="{FF2B5EF4-FFF2-40B4-BE49-F238E27FC236}">
                <a16:creationId xmlns:a16="http://schemas.microsoft.com/office/drawing/2014/main" id="{3A04F6E8-BEA9-4562-8748-E9E1E90A5AA1}"/>
              </a:ext>
            </a:extLst>
          </p:cNvPr>
          <p:cNvSpPr/>
          <p:nvPr/>
        </p:nvSpPr>
        <p:spPr>
          <a:xfrm>
            <a:off x="0" y="6638306"/>
            <a:ext cx="1615044" cy="219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759025D1-FB2F-4B1A-A8AA-2C614385459E}"/>
              </a:ext>
            </a:extLst>
          </p:cNvPr>
          <p:cNvSpPr txBox="1"/>
          <p:nvPr/>
        </p:nvSpPr>
        <p:spPr>
          <a:xfrm>
            <a:off x="426569" y="6611779"/>
            <a:ext cx="6973404" cy="2308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JICMAIL Q3 2018 – Q2 2019.  Sample:  General Insurance 579</a:t>
            </a:r>
          </a:p>
        </p:txBody>
      </p:sp>
    </p:spTree>
    <p:extLst>
      <p:ext uri="{BB962C8B-B14F-4D97-AF65-F5344CB8AC3E}">
        <p14:creationId xmlns:p14="http://schemas.microsoft.com/office/powerpoint/2010/main" val="3347728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799456-C243-49AC-86CA-669CD27C885D}"/>
              </a:ext>
            </a:extLst>
          </p:cNvPr>
          <p:cNvSpPr>
            <a:spLocks noGrp="1"/>
          </p:cNvSpPr>
          <p:nvPr>
            <p:ph type="title"/>
          </p:nvPr>
        </p:nvSpPr>
        <p:spPr>
          <a:xfrm>
            <a:off x="486000" y="414000"/>
            <a:ext cx="11569642" cy="579160"/>
          </a:xfrm>
        </p:spPr>
        <p:txBody>
          <a:bodyPr/>
          <a:lstStyle/>
          <a:p>
            <a:r>
              <a:rPr lang="en-GB" dirty="0"/>
              <a:t>Business &amp; Ad mail drive highest interactions</a:t>
            </a:r>
          </a:p>
        </p:txBody>
      </p:sp>
      <p:sp>
        <p:nvSpPr>
          <p:cNvPr id="4" name="Text Placeholder 3">
            <a:extLst>
              <a:ext uri="{FF2B5EF4-FFF2-40B4-BE49-F238E27FC236}">
                <a16:creationId xmlns:a16="http://schemas.microsoft.com/office/drawing/2014/main" id="{80347B79-2409-4C48-B3E3-A3746AB7983C}"/>
              </a:ext>
            </a:extLst>
          </p:cNvPr>
          <p:cNvSpPr>
            <a:spLocks noGrp="1"/>
          </p:cNvSpPr>
          <p:nvPr>
            <p:ph type="body" sz="quarter" idx="11"/>
          </p:nvPr>
        </p:nvSpPr>
        <p:spPr/>
        <p:txBody>
          <a:bodyPr/>
          <a:lstStyle/>
          <a:p>
            <a:r>
              <a:rPr lang="en-GB" dirty="0"/>
              <a:t>Business mail and items that are both business and advertising mail drive higher RE-VISITS</a:t>
            </a:r>
          </a:p>
        </p:txBody>
      </p:sp>
      <p:graphicFrame>
        <p:nvGraphicFramePr>
          <p:cNvPr id="14" name="Chart 13">
            <a:extLst>
              <a:ext uri="{FF2B5EF4-FFF2-40B4-BE49-F238E27FC236}">
                <a16:creationId xmlns:a16="http://schemas.microsoft.com/office/drawing/2014/main" id="{C6E271B6-4A1D-4EC7-9572-0FBFF0DD9BBB}"/>
              </a:ext>
            </a:extLst>
          </p:cNvPr>
          <p:cNvGraphicFramePr/>
          <p:nvPr>
            <p:extLst>
              <p:ext uri="{D42A27DB-BD31-4B8C-83A1-F6EECF244321}">
                <p14:modId xmlns:p14="http://schemas.microsoft.com/office/powerpoint/2010/main" val="4097157574"/>
              </p:ext>
            </p:extLst>
          </p:nvPr>
        </p:nvGraphicFramePr>
        <p:xfrm>
          <a:off x="471643" y="1715785"/>
          <a:ext cx="9268258" cy="4200508"/>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E76306BD-1C1C-4491-9DE7-2DC803A98E3A}"/>
              </a:ext>
            </a:extLst>
          </p:cNvPr>
          <p:cNvSpPr txBox="1"/>
          <p:nvPr/>
        </p:nvSpPr>
        <p:spPr>
          <a:xfrm>
            <a:off x="10014195" y="2619025"/>
            <a:ext cx="439544" cy="276999"/>
          </a:xfrm>
          <a:prstGeom prst="rect">
            <a:avLst/>
          </a:prstGeom>
          <a:noFill/>
        </p:spPr>
        <p:txBody>
          <a:bodyPr wrap="none" rtlCol="0">
            <a:spAutoFit/>
          </a:bodyPr>
          <a:lstStyle/>
          <a:p>
            <a:r>
              <a:rPr lang="en-GB" sz="1200" b="1" dirty="0">
                <a:solidFill>
                  <a:schemeClr val="bg1"/>
                </a:solidFill>
              </a:rPr>
              <a:t>831</a:t>
            </a:r>
          </a:p>
        </p:txBody>
      </p:sp>
      <p:sp>
        <p:nvSpPr>
          <p:cNvPr id="22" name="Rectangle 21">
            <a:extLst>
              <a:ext uri="{FF2B5EF4-FFF2-40B4-BE49-F238E27FC236}">
                <a16:creationId xmlns:a16="http://schemas.microsoft.com/office/drawing/2014/main" id="{94149DD7-2CE5-4A1D-AB04-AC17247F31A1}"/>
              </a:ext>
            </a:extLst>
          </p:cNvPr>
          <p:cNvSpPr/>
          <p:nvPr/>
        </p:nvSpPr>
        <p:spPr>
          <a:xfrm>
            <a:off x="0" y="6638306"/>
            <a:ext cx="1615044" cy="219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7FC4AD04-8CCD-4669-B665-4BA223D56AF5}"/>
              </a:ext>
            </a:extLst>
          </p:cNvPr>
          <p:cNvSpPr txBox="1"/>
          <p:nvPr/>
        </p:nvSpPr>
        <p:spPr>
          <a:xfrm>
            <a:off x="426569" y="6611779"/>
            <a:ext cx="6973404" cy="2308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JICMAIL Q3 2018 – Q2 2019, Sample:  General Insurance 828.</a:t>
            </a:r>
          </a:p>
        </p:txBody>
      </p:sp>
      <p:sp>
        <p:nvSpPr>
          <p:cNvPr id="19" name="Slide Number Placeholder 2">
            <a:extLst>
              <a:ext uri="{FF2B5EF4-FFF2-40B4-BE49-F238E27FC236}">
                <a16:creationId xmlns:a16="http://schemas.microsoft.com/office/drawing/2014/main" id="{FAB5B644-8C4B-47D7-AB2D-988142F15D8C}"/>
              </a:ext>
            </a:extLst>
          </p:cNvPr>
          <p:cNvSpPr>
            <a:spLocks noGrp="1"/>
          </p:cNvSpPr>
          <p:nvPr>
            <p:ph type="sldNum" sz="quarter" idx="10"/>
          </p:nvPr>
        </p:nvSpPr>
        <p:spPr>
          <a:xfrm>
            <a:off x="11246983" y="6444000"/>
            <a:ext cx="425976" cy="179579"/>
          </a:xfrm>
        </p:spPr>
        <p:txBody>
          <a:bodyPr/>
          <a:lstStyle/>
          <a:p>
            <a:fld id="{887360FE-02F5-4392-9C12-7D03F05745BB}" type="slidenum">
              <a:rPr lang="en-GB" smtClean="0"/>
              <a:pPr/>
              <a:t>9</a:t>
            </a:fld>
            <a:endParaRPr lang="en-GB" dirty="0"/>
          </a:p>
        </p:txBody>
      </p:sp>
      <p:sp>
        <p:nvSpPr>
          <p:cNvPr id="17" name="TextBox 16">
            <a:extLst>
              <a:ext uri="{FF2B5EF4-FFF2-40B4-BE49-F238E27FC236}">
                <a16:creationId xmlns:a16="http://schemas.microsoft.com/office/drawing/2014/main" id="{60B5CC6F-1F10-42D1-BD9D-5398CA790177}"/>
              </a:ext>
            </a:extLst>
          </p:cNvPr>
          <p:cNvSpPr txBox="1"/>
          <p:nvPr/>
        </p:nvSpPr>
        <p:spPr>
          <a:xfrm>
            <a:off x="10061804" y="3896550"/>
            <a:ext cx="545342" cy="438582"/>
          </a:xfrm>
          <a:prstGeom prst="rect">
            <a:avLst/>
          </a:prstGeom>
          <a:noFill/>
        </p:spPr>
        <p:txBody>
          <a:bodyPr wrap="none" rtlCol="0">
            <a:spAutoFit/>
          </a:bodyPr>
          <a:lstStyle/>
          <a:p>
            <a:pPr algn="ctr"/>
            <a:r>
              <a:rPr lang="en-GB" sz="1200" b="1" dirty="0">
                <a:solidFill>
                  <a:schemeClr val="bg1"/>
                </a:solidFill>
              </a:rPr>
              <a:t>116</a:t>
            </a:r>
          </a:p>
          <a:p>
            <a:pPr algn="ctr"/>
            <a:r>
              <a:rPr lang="en-GB" sz="1050" dirty="0">
                <a:solidFill>
                  <a:schemeClr val="bg1"/>
                </a:solidFill>
              </a:rPr>
              <a:t>(14%)</a:t>
            </a:r>
            <a:endParaRPr lang="en-GB" sz="1000" dirty="0">
              <a:solidFill>
                <a:schemeClr val="bg1"/>
              </a:solidFill>
            </a:endParaRPr>
          </a:p>
        </p:txBody>
      </p:sp>
    </p:spTree>
    <p:extLst>
      <p:ext uri="{BB962C8B-B14F-4D97-AF65-F5344CB8AC3E}">
        <p14:creationId xmlns:p14="http://schemas.microsoft.com/office/powerpoint/2010/main" val="1737961276"/>
      </p:ext>
    </p:extLst>
  </p:cSld>
  <p:clrMapOvr>
    <a:masterClrMapping/>
  </p:clrMapOvr>
</p:sld>
</file>

<file path=ppt/theme/theme1.xml><?xml version="1.0" encoding="utf-8"?>
<a:theme xmlns:a="http://schemas.openxmlformats.org/drawingml/2006/main" name="Office Theme">
  <a:themeElements>
    <a:clrScheme name="Royal Mail MarketReach">
      <a:dk1>
        <a:sysClr val="windowText" lastClr="000000"/>
      </a:dk1>
      <a:lt1>
        <a:sysClr val="window" lastClr="FFFFFF"/>
      </a:lt1>
      <a:dk2>
        <a:srgbClr val="7F7F7F"/>
      </a:dk2>
      <a:lt2>
        <a:srgbClr val="FFFFFF"/>
      </a:lt2>
      <a:accent1>
        <a:srgbClr val="E20C18"/>
      </a:accent1>
      <a:accent2>
        <a:srgbClr val="1BACE4"/>
      </a:accent2>
      <a:accent3>
        <a:srgbClr val="EF7E05"/>
      </a:accent3>
      <a:accent4>
        <a:srgbClr val="95C121"/>
      </a:accent4>
      <a:accent5>
        <a:srgbClr val="82CBD4"/>
      </a:accent5>
      <a:accent6>
        <a:srgbClr val="FDC304"/>
      </a:accent6>
      <a:hlink>
        <a:srgbClr val="000000"/>
      </a:hlink>
      <a:folHlink>
        <a:srgbClr val="000000"/>
      </a:folHlink>
    </a:clrScheme>
    <a:fontScheme name="Royal Mail MarketReach">
      <a:majorFont>
        <a:latin typeface="Impac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1114 MarketReach PowerPoint Template" id="{BA1DF884-E77D-41AA-B0E9-F0A2D0349D88}" vid="{4CEB0D3D-8E4F-4605-811D-DD3A53270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181114 MarketReach PowerPoint Template</Template>
  <TotalTime>0</TotalTime>
  <Words>3735</Words>
  <Application>Microsoft Office PowerPoint</Application>
  <PresentationFormat>Widescreen</PresentationFormat>
  <Paragraphs>298</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Black</vt:lpstr>
      <vt:lpstr>Calibri</vt:lpstr>
      <vt:lpstr>Impact</vt:lpstr>
      <vt:lpstr>Wingdings</vt:lpstr>
      <vt:lpstr>Office Theme</vt:lpstr>
      <vt:lpstr>Using mail to build loyalty in general insurance</vt:lpstr>
      <vt:lpstr>Customers believe they deserve…</vt:lpstr>
      <vt:lpstr>CUSTOMER Loyalty is a key battleground</vt:lpstr>
      <vt:lpstr>A personalised customer approach, fairly new in insurance</vt:lpstr>
      <vt:lpstr>MAIL IS still THE 2ND most invested in CHANNEL IN THE INSURANCE INDUSTRY </vt:lpstr>
      <vt:lpstr>A MORE PERSONALISED CUSTOMER JOURNEY </vt:lpstr>
      <vt:lpstr>A SOURCE OF GOLD STANDARD DATA</vt:lpstr>
      <vt:lpstr>MOST GI MAIL IS FIRST DEALT WITH BY A WOMAN</vt:lpstr>
      <vt:lpstr>Business &amp; Ad mail drive highest interactions</vt:lpstr>
      <vt:lpstr>Mail content drives different frequency</vt:lpstr>
      <vt:lpstr>physical actions</vt:lpstr>
      <vt:lpstr>COMMERCIAL ACTIONS</vt:lpstr>
      <vt:lpstr>65% of gi mail is dealt with in first 7 days</vt:lpstr>
      <vt:lpstr>Exclusive invitation</vt:lpstr>
      <vt:lpstr>Exclusive invitation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2018-12-04T16:08:57Z</dcterms:created>
  <dcterms:modified xsi:type="dcterms:W3CDTF">2020-04-20T09:17:21Z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0f36f3-41a5-4f45-a6a2-e224f336accd_Enabled">
    <vt:lpwstr>True</vt:lpwstr>
  </property>
  <property fmtid="{D5CDD505-2E9C-101B-9397-08002B2CF9AE}" pid="3" name="MSIP_Label_980f36f3-41a5-4f45-a6a2-e224f336accd_SiteId">
    <vt:lpwstr>7a082108-90dd-41ac-be41-9b8feabee2da</vt:lpwstr>
  </property>
  <property fmtid="{D5CDD505-2E9C-101B-9397-08002B2CF9AE}" pid="4" name="MSIP_Label_980f36f3-41a5-4f45-a6a2-e224f336accd_Owner">
    <vt:lpwstr>sophie.grender@royalmail.com</vt:lpwstr>
  </property>
  <property fmtid="{D5CDD505-2E9C-101B-9397-08002B2CF9AE}" pid="5" name="MSIP_Label_980f36f3-41a5-4f45-a6a2-e224f336accd_SetDate">
    <vt:lpwstr>2019-10-15T09:14:34.6818574Z</vt:lpwstr>
  </property>
  <property fmtid="{D5CDD505-2E9C-101B-9397-08002B2CF9AE}" pid="6" name="MSIP_Label_980f36f3-41a5-4f45-a6a2-e224f336accd_Name">
    <vt:lpwstr>Internal</vt:lpwstr>
  </property>
  <property fmtid="{D5CDD505-2E9C-101B-9397-08002B2CF9AE}" pid="7" name="MSIP_Label_980f36f3-41a5-4f45-a6a2-e224f336accd_Application">
    <vt:lpwstr>Microsoft Azure Information Protection</vt:lpwstr>
  </property>
  <property fmtid="{D5CDD505-2E9C-101B-9397-08002B2CF9AE}" pid="8" name="MSIP_Label_980f36f3-41a5-4f45-a6a2-e224f336accd_Extended_MSFT_Method">
    <vt:lpwstr>Automatic</vt:lpwstr>
  </property>
  <property fmtid="{D5CDD505-2E9C-101B-9397-08002B2CF9AE}" pid="9" name="Sensitivity">
    <vt:lpwstr>Internal</vt:lpwstr>
  </property>
</Properties>
</file>