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84" r:id="rId4"/>
  </p:sldMasterIdLst>
  <p:notesMasterIdLst>
    <p:notesMasterId r:id="rId14"/>
  </p:notesMasterIdLst>
  <p:handoutMasterIdLst>
    <p:handoutMasterId r:id="rId15"/>
  </p:handoutMasterIdLst>
  <p:sldIdLst>
    <p:sldId id="2745" r:id="rId5"/>
    <p:sldId id="2746" r:id="rId6"/>
    <p:sldId id="1677" r:id="rId7"/>
    <p:sldId id="3627" r:id="rId8"/>
    <p:sldId id="2737" r:id="rId9"/>
    <p:sldId id="2753" r:id="rId10"/>
    <p:sldId id="572" r:id="rId11"/>
    <p:sldId id="3628" r:id="rId12"/>
    <p:sldId id="2744" r:id="rId13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3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C121"/>
    <a:srgbClr val="000000"/>
    <a:srgbClr val="FDC304"/>
    <a:srgbClr val="82CBD4"/>
    <a:srgbClr val="EF7E05"/>
    <a:srgbClr val="1BACE4"/>
    <a:srgbClr val="E6E6E6"/>
    <a:srgbClr val="1D1E1C"/>
    <a:srgbClr val="E20C18"/>
    <a:srgbClr val="FAA8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97228E-F0EA-4DC6-A124-EE41D96813A8}" v="1" dt="2023-12-14T11:25:09.2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59" autoAdjust="0"/>
    <p:restoredTop sz="96357" autoAdjust="0"/>
  </p:normalViewPr>
  <p:slideViewPr>
    <p:cSldViewPr snapToGrid="0">
      <p:cViewPr varScale="1">
        <p:scale>
          <a:sx n="67" d="100"/>
          <a:sy n="67" d="100"/>
        </p:scale>
        <p:origin x="676" y="4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3" d="100"/>
          <a:sy n="83" d="100"/>
        </p:scale>
        <p:origin x="2107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B768DAB-FE87-4CAB-AEAC-2A9EBE5551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9FC4E2-F6F1-419C-9F44-302787CC4AC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D87A0D-4AE4-469D-8C0F-1E3E19CC0F04}" type="datetimeFigureOut">
              <a:rPr lang="en-GB" smtClean="0"/>
              <a:t>14/12/2023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34850C-42C4-41F0-AA1F-2F442460B52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3B8400-D95F-432A-B8B1-FBF545FE074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F9E6EB-C898-47AB-9193-70CED8AB47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40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864C0-77EE-456B-9747-0A15F816AD6A}" type="datetimeFigureOut">
              <a:rPr lang="en-GB" smtClean="0"/>
              <a:t>14/12/2023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1A71F-ED3E-4A54-969C-A8BBEECB2E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845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werusersoftwares.com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powerusersoftwares.com/terms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template was inserted from Power-user, the productivity add-in for PowerPoint, Excel and Word.</a:t>
            </a:r>
          </a:p>
          <a:p>
            <a:r>
              <a:rPr lang="en-GB" dirty="0"/>
              <a:t>Install Power-user to access thousands of templates, icons, maps, diagrams and charts with Power-user.</a:t>
            </a:r>
          </a:p>
          <a:p>
            <a:r>
              <a:rPr lang="en-GB" dirty="0"/>
              <a:t>Visit </a:t>
            </a:r>
            <a:r>
              <a:rPr lang="en-GB" dirty="0">
                <a:hlinkClick r:id="rId3"/>
              </a:rPr>
              <a:t>https://www.powerusersoftwares.com/</a:t>
            </a:r>
            <a:endParaRPr lang="en-GB" dirty="0"/>
          </a:p>
          <a:p>
            <a:r>
              <a:rPr lang="en-GB" dirty="0"/>
              <a:t>©Power-user SAS, terms of license: </a:t>
            </a:r>
            <a:r>
              <a:rPr lang="en-GB" dirty="0">
                <a:hlinkClick r:id="rId4"/>
              </a:rPr>
              <a:t>https://www.powerusersoftwares.com/terms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A55CF2-256D-44FD-9430-5B63A079CF5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5767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fetti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68F23D-1574-4D78-85FB-259C0CE92F7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13651F-C7B8-4520-9C8D-0F96392DA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D3C3B0-5AE2-4A39-AF48-77A5879230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1A3C808-5FE7-C64E-9387-4B8959F50A0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  <p:sp>
        <p:nvSpPr>
          <p:cNvPr id="14" name="Title 3">
            <a:extLst>
              <a:ext uri="{FF2B5EF4-FFF2-40B4-BE49-F238E27FC236}">
                <a16:creationId xmlns:a16="http://schemas.microsoft.com/office/drawing/2014/main" id="{25185792-0492-4F2B-987A-01151770AB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 SLIDE COPY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FF35248C-EEC5-4433-AFE5-F92FD4F3A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sp>
        <p:nvSpPr>
          <p:cNvPr id="16" name="Text Placeholder 37">
            <a:extLst>
              <a:ext uri="{FF2B5EF4-FFF2-40B4-BE49-F238E27FC236}">
                <a16:creationId xmlns:a16="http://schemas.microsoft.com/office/drawing/2014/main" id="{92665F91-D2D8-4CEF-B526-8C7CBAC208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286471"/>
            <a:ext cx="11140874" cy="2417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6830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Header, Circ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FFE816-F799-46CC-8EFA-5FE4A123E23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C40377-6254-43F2-8398-4A4F34B1E4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7EBC413-65A5-4E69-8650-5FCA573E240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55BA0EE-27F6-4A66-97D6-E258D70981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6635"/>
          <a:stretch/>
        </p:blipFill>
        <p:spPr>
          <a:xfrm>
            <a:off x="9704211" y="0"/>
            <a:ext cx="2001788" cy="146861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D4E0485-540D-4E30-879D-601083F388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377055"/>
            <a:ext cx="8861199" cy="10506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TEXT-ONLY, </a:t>
            </a:r>
            <a:br>
              <a:rPr lang="en-US" dirty="0"/>
            </a:br>
            <a:r>
              <a:rPr lang="en-US" dirty="0"/>
              <a:t>double title, circle</a:t>
            </a:r>
            <a:endParaRPr lang="en-GB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36E295BD-73FC-4681-840C-AE6DB88466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1478542"/>
            <a:ext cx="8861198" cy="26598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8B686332-D030-4EC8-875A-966381865AE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4544" y="1781175"/>
            <a:ext cx="11332027" cy="447675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8475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Header, Wav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CF829B6-8F65-9C49-8B56-C81689650C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TEXT-ONLY, single title, no icon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526A71-AA71-0340-ADDE-15A0DA0261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369665-BC8A-471B-B121-B84A3BF0853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3460EA9-D4DD-4016-B2DB-8443B4C3EB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E8C924B-FE6C-4195-94BA-9C7F88E46206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B7C0097-4CB1-4893-9CED-D822C48935F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4544" y="1781175"/>
            <a:ext cx="11332027" cy="447675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46618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, Girl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535B4B3-547C-4CA0-9C86-6C8E2CDAE568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12EA357-3E31-4AC8-A81F-19BA3DEF25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8" b="2298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660D80-D41D-4B6B-944D-D6E223EEE2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961" r="96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11B51B-64B7-1544-A700-5EABFE3561A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05E8E4-7741-47D8-84CE-F7C4DCDE00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9512" y="2536964"/>
            <a:ext cx="9005887" cy="15843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“STATEMENT HERE, WITH OR WITHOUT QUOTE MARKS. STATEMENT HERE WITH OR WITHOUT QUOTE MARKS.”</a:t>
            </a:r>
          </a:p>
        </p:txBody>
      </p:sp>
    </p:spTree>
    <p:extLst>
      <p:ext uri="{BB962C8B-B14F-4D97-AF65-F5344CB8AC3E}">
        <p14:creationId xmlns:p14="http://schemas.microsoft.com/office/powerpoint/2010/main" val="19563333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, Blog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535B4B3-547C-4CA0-9C86-6C8E2CDAE568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8283299-30A7-4D60-A36B-6EC59CBA35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6" b="10899"/>
          <a:stretch/>
        </p:blipFill>
        <p:spPr>
          <a:xfrm>
            <a:off x="6455" y="1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660D80-D41D-4B6B-944D-D6E223EEE2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961" r="961"/>
          <a:stretch/>
        </p:blipFill>
        <p:spPr>
          <a:xfrm>
            <a:off x="-6455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11B51B-64B7-1544-A700-5EABFE3561A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21830E7-03D0-46A9-8A28-FD4191B0994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9512" y="2536964"/>
            <a:ext cx="9005887" cy="15843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“STATEMENT HERE, WITH OR WITHOUT QUOTE MARKS. STATEMENT HERE WITH OR WITHOUT QUOTE MARKS.”</a:t>
            </a:r>
          </a:p>
        </p:txBody>
      </p:sp>
    </p:spTree>
    <p:extLst>
      <p:ext uri="{BB962C8B-B14F-4D97-AF65-F5344CB8AC3E}">
        <p14:creationId xmlns:p14="http://schemas.microsoft.com/office/powerpoint/2010/main" val="12869032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, Building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535B4B3-547C-4CA0-9C86-6C8E2CDAE568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A picture containing building&#10;&#10;Description automatically generated">
            <a:extLst>
              <a:ext uri="{FF2B5EF4-FFF2-40B4-BE49-F238E27FC236}">
                <a16:creationId xmlns:a16="http://schemas.microsoft.com/office/drawing/2014/main" id="{B3D6141F-6094-40A7-8BAD-509054435D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1" b="7871"/>
          <a:stretch/>
        </p:blipFill>
        <p:spPr>
          <a:xfrm>
            <a:off x="-4431" y="0"/>
            <a:ext cx="12213771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660D80-D41D-4B6B-944D-D6E223EEE2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961" r="961"/>
          <a:stretch/>
        </p:blipFill>
        <p:spPr>
          <a:xfrm>
            <a:off x="-4431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11B51B-64B7-1544-A700-5EABFE3561A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D4A7E7A-6B3E-42AC-9B8F-4D305DFF43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9512" y="2536964"/>
            <a:ext cx="9005887" cy="15843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“STATEMENT HERE, WITH OR WITHOUT QUOTE MARKS. STATEMENT HERE WITH OR WITHOUT QUOTE MARKS.”</a:t>
            </a:r>
          </a:p>
        </p:txBody>
      </p:sp>
    </p:spTree>
    <p:extLst>
      <p:ext uri="{BB962C8B-B14F-4D97-AF65-F5344CB8AC3E}">
        <p14:creationId xmlns:p14="http://schemas.microsoft.com/office/powerpoint/2010/main" val="18933031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, No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2A610B1-91B8-4286-A62C-13768BD19BF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FC85945-97C1-4E9B-9C52-7EC5016A7577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D1C964C-A1CD-41BD-AD80-BF152FEB62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1024" t="1798"/>
          <a:stretch/>
        </p:blipFill>
        <p:spPr>
          <a:xfrm>
            <a:off x="0" y="0"/>
            <a:ext cx="1388962" cy="2352086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0654A42-9463-4E9E-86C0-6D7311D71D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9512" y="2536964"/>
            <a:ext cx="9005887" cy="15843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“STATEMENT HERE, WITH OR WITHOUT QUOTE MARKS. STATEMENT HERE WITH OR WITHOUT QUOTE MARKS.”</a:t>
            </a:r>
          </a:p>
        </p:txBody>
      </p:sp>
    </p:spTree>
    <p:extLst>
      <p:ext uri="{BB962C8B-B14F-4D97-AF65-F5344CB8AC3E}">
        <p14:creationId xmlns:p14="http://schemas.microsoft.com/office/powerpoint/2010/main" val="3409165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Confeftti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AD8EE4-598F-4295-86FB-31AA96EEC9F0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DAE554D-0F0B-4DEF-AD6B-7F3AA8098C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28BBB8-39A4-4843-A51F-091E7CAB3A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961" r="961"/>
          <a:stretch/>
        </p:blipFill>
        <p:spPr>
          <a:xfrm>
            <a:off x="0" y="0"/>
            <a:ext cx="12192000" cy="6873928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BDC1009-8AF0-3048-B781-2C3B6897D0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411953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DF8B06-0428-440C-82EE-2EF3020A4A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2702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Door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AD8EE4-598F-4295-86FB-31AA96EEC9F0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A picture containing tree, outdoor, plant, red&#10;&#10;Description automatically generated">
            <a:extLst>
              <a:ext uri="{FF2B5EF4-FFF2-40B4-BE49-F238E27FC236}">
                <a16:creationId xmlns:a16="http://schemas.microsoft.com/office/drawing/2014/main" id="{F42B88DF-3DA6-4308-8BE2-F4872891C3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1" b="4785"/>
          <a:stretch/>
        </p:blipFill>
        <p:spPr>
          <a:xfrm>
            <a:off x="1280" y="0"/>
            <a:ext cx="12192000" cy="68580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28BBB8-39A4-4843-A51F-091E7CAB3A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961" r="96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BDC1009-8AF0-3048-B781-2C3B6897D0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411953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DF8B06-0428-440C-82EE-2EF3020A4A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1178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Happy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AD8EE4-598F-4295-86FB-31AA96EEC9F0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A picture containing person&#10;&#10;Description automatically generated">
            <a:extLst>
              <a:ext uri="{FF2B5EF4-FFF2-40B4-BE49-F238E27FC236}">
                <a16:creationId xmlns:a16="http://schemas.microsoft.com/office/drawing/2014/main" id="{6C90C1B1-B377-4F6F-BEF7-C47A0D483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5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28BBB8-39A4-4843-A51F-091E7CAB3A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961" r="96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BDC1009-8AF0-3048-B781-2C3B6897D0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411953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DF8B06-0428-440C-82EE-2EF3020A4A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072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Mail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AD8EE4-598F-4295-86FB-31AA96EEC9F0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AFB9357E-558F-428B-A5A6-0FB343B103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9" b="12020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28BBB8-39A4-4843-A51F-091E7CAB3A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961" r="961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BDC1009-8AF0-3048-B781-2C3B6897D0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411953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DF8B06-0428-440C-82EE-2EF3020A4A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5325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Doo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68F23D-1574-4D78-85FB-259C0CE92F7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A picture containing tree, outdoor, plant, red&#10;&#10;Description automatically generated">
            <a:extLst>
              <a:ext uri="{FF2B5EF4-FFF2-40B4-BE49-F238E27FC236}">
                <a16:creationId xmlns:a16="http://schemas.microsoft.com/office/drawing/2014/main" id="{E801FC8F-7965-4143-B463-4147C77A9F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1" b="4785"/>
          <a:stretch/>
        </p:blipFill>
        <p:spPr>
          <a:xfrm>
            <a:off x="0" y="0"/>
            <a:ext cx="12205313" cy="6858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D3C3B0-5AE2-4A39-AF48-77A5879230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961"/>
          <a:stretch/>
        </p:blipFill>
        <p:spPr>
          <a:xfrm>
            <a:off x="0" y="0"/>
            <a:ext cx="12205313" cy="6858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1A3C808-5FE7-C64E-9387-4B8959F50A0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FE9BD497-5AAB-41B9-961A-40256A55BE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 SLIDE COPY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242ABB38-0127-4B54-A205-65921DBE4C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sp>
        <p:nvSpPr>
          <p:cNvPr id="11" name="Text Placeholder 37">
            <a:extLst>
              <a:ext uri="{FF2B5EF4-FFF2-40B4-BE49-F238E27FC236}">
                <a16:creationId xmlns:a16="http://schemas.microsoft.com/office/drawing/2014/main" id="{88748023-B528-4F87-9694-5268B91291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286471"/>
            <a:ext cx="11140874" cy="2417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42562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Reading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AD8EE4-598F-4295-86FB-31AA96EEC9F0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6675FA5-F84C-4C90-B66A-4780FDD866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2"/>
          <a:stretch/>
        </p:blipFill>
        <p:spPr>
          <a:xfrm>
            <a:off x="1" y="-9635"/>
            <a:ext cx="12192000" cy="68772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28BBB8-39A4-4843-A51F-091E7CAB3A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961" r="961"/>
          <a:stretch/>
        </p:blipFill>
        <p:spPr>
          <a:xfrm>
            <a:off x="-1" y="-19272"/>
            <a:ext cx="12191999" cy="6877272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BDC1009-8AF0-3048-B781-2C3B6897D0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411953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DF8B06-0428-440C-82EE-2EF3020A4A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9333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Family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AD8EE4-598F-4295-86FB-31AA96EEC9F0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 descr="A picture containing table, desk&#10;&#10;Description automatically generated">
            <a:extLst>
              <a:ext uri="{FF2B5EF4-FFF2-40B4-BE49-F238E27FC236}">
                <a16:creationId xmlns:a16="http://schemas.microsoft.com/office/drawing/2014/main" id="{59B92E07-D5AC-438D-8035-5AF4A87FE6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1" b="6840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28BBB8-39A4-4843-A51F-091E7CAB3A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961" r="961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BDC1009-8AF0-3048-B781-2C3B6897D0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411953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DF8B06-0428-440C-82EE-2EF3020A4A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8131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DFAEB6-D87B-5748-9596-A7B509E923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411953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B61B32-6203-7141-A3BE-E8879E3EF5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1024" t="1798"/>
          <a:stretch/>
        </p:blipFill>
        <p:spPr>
          <a:xfrm>
            <a:off x="0" y="0"/>
            <a:ext cx="1388962" cy="23520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4BBE08-932E-42F7-A655-A237F2DD1F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F2FC916-1ED6-402E-A80D-CD430134C963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419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5D803-1BF7-40EA-AC91-081933E6A3B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24141" y="1779739"/>
            <a:ext cx="5452876" cy="4428787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F2191B-F9B2-4D52-B126-519167AFCB7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0E8CAE5-9552-4F56-BD9E-0EA1626B37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B1A7618-3887-4838-98CE-FDFA033A94BE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47F5898-E811-49FE-9FB9-91A9366B7A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6635"/>
          <a:stretch/>
        </p:blipFill>
        <p:spPr>
          <a:xfrm>
            <a:off x="9704211" y="0"/>
            <a:ext cx="2001788" cy="1468614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241B46AD-0363-49D0-9A55-12F4487A17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TEXT-ONLY slide, 2 columns</a:t>
            </a:r>
            <a:endParaRPr lang="en-GB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700C11B1-45C3-463E-A925-394850B1A6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C9C4766-C987-4787-8811-9BA501FABE58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279757" y="1779739"/>
            <a:ext cx="5452876" cy="4428787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67373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5D77039F-4547-B64C-9F4A-B0B616043C0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5997" y="0"/>
            <a:ext cx="6096003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insert image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75CACC-D8E6-429F-B461-2AD69D5E94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8EA5AD-0373-4832-9455-A2EA79A24CB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E82FAA-2779-4023-94E9-577DEB0536F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95D6172-C0E9-4E3B-8F0F-CAA09AEA13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377055"/>
            <a:ext cx="5276625" cy="10506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Image Right, 2 columns</a:t>
            </a:r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7AF0242-6BDB-4BD8-A348-BBFF21B1E01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24142" y="1779739"/>
            <a:ext cx="5276850" cy="447992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6614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5D77039F-4547-B64C-9F4A-B0B616043C0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3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7EC939-1D4E-4164-AADE-06DCD3187AB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B80E9B2-1ED7-480C-8C84-9C622309F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0213"/>
            <a:ext cx="583849" cy="362932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3168C22-ABDD-4158-AE3B-9D09F0F6645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480112" y="1783200"/>
            <a:ext cx="5276850" cy="447992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90923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r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A55C5423-B0BC-4B3A-8B1C-E8B29CF73B3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62961" cy="33383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4927F751-04E0-47BC-AF64-AA7D969C65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637B374C-4DE5-4B68-ABCC-646D992BEB2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65438" y="3338300"/>
            <a:ext cx="6126562" cy="35197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insert image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F59BEFC-AABE-43C1-B155-999F122614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B0B8B5A-C547-4570-9238-68061E53F77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80175" y="1781175"/>
            <a:ext cx="5276624" cy="1370013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FB6EAE-A378-4EA6-9478-F2F0740EA54F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ADDF625-A76B-495A-8620-28A80A9A1ED2}"/>
              </a:ext>
            </a:extLst>
          </p:cNvPr>
          <p:cNvSpPr txBox="1">
            <a:spLocks/>
          </p:cNvSpPr>
          <p:nvPr userDrawn="1"/>
        </p:nvSpPr>
        <p:spPr>
          <a:xfrm>
            <a:off x="6415753" y="377055"/>
            <a:ext cx="5276625" cy="1050665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 cap="all" spc="-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Quadrants, title here</a:t>
            </a:r>
            <a:endParaRPr lang="en-GB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C1330A8-DF3E-41E3-AB7E-AB4557754C7E}"/>
              </a:ext>
            </a:extLst>
          </p:cNvPr>
          <p:cNvSpPr txBox="1">
            <a:spLocks/>
          </p:cNvSpPr>
          <p:nvPr userDrawn="1"/>
        </p:nvSpPr>
        <p:spPr>
          <a:xfrm>
            <a:off x="481942" y="3722747"/>
            <a:ext cx="5276625" cy="1050665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 cap="all" spc="-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Quadrants, title here</a:t>
            </a:r>
            <a:endParaRPr lang="en-GB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5C1B24B7-CA04-4E8D-B2B5-DC4E1636585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5267" y="4847569"/>
            <a:ext cx="5183188" cy="1370013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8963380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B38A1E70-50BA-BA42-A218-ABC18C40C0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162" r="17975"/>
          <a:stretch/>
        </p:blipFill>
        <p:spPr>
          <a:xfrm>
            <a:off x="9478657" y="0"/>
            <a:ext cx="2713343" cy="357414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9E337FF-EC20-FC4E-A512-80CDE51F4AC9}"/>
              </a:ext>
            </a:extLst>
          </p:cNvPr>
          <p:cNvSpPr/>
          <p:nvPr userDrawn="1"/>
        </p:nvSpPr>
        <p:spPr>
          <a:xfrm>
            <a:off x="1065230" y="2016563"/>
            <a:ext cx="3178125" cy="41612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2601221" y="6177783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3081F068-E853-4A4F-9EFD-B29B742822A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68064" y="2016564"/>
            <a:ext cx="2962041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6E092A17-E78C-9740-AB28-68C7E769D4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178351" y="3350872"/>
            <a:ext cx="2889854" cy="26989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4CCC52F-1463-4EBC-B99B-A373A1ECE4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17" name="Slide Number Placeholder 1">
            <a:extLst>
              <a:ext uri="{FF2B5EF4-FFF2-40B4-BE49-F238E27FC236}">
                <a16:creationId xmlns:a16="http://schemas.microsoft.com/office/drawing/2014/main" id="{A7F3F838-60D3-4FEB-B2CA-08F82875A270}"/>
              </a:ext>
            </a:extLst>
          </p:cNvPr>
          <p:cNvSpPr txBox="1">
            <a:spLocks/>
          </p:cNvSpPr>
          <p:nvPr userDrawn="1"/>
        </p:nvSpPr>
        <p:spPr>
          <a:xfrm>
            <a:off x="9182100" y="62611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787542D-5C6B-4EB3-96EB-9B37C3D5D2F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3D576F0-DC67-4F7A-A308-E8A231AB271D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AC7D8C70-D8D3-4616-8AD6-B7531CA662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Process, 3 stages</a:t>
            </a:r>
            <a:endParaRPr lang="en-GB" dirty="0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2BD0FB86-6CDA-4632-979A-2F4031FB20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8863C8E-9F0F-4046-A264-6A18A57D022C}"/>
              </a:ext>
            </a:extLst>
          </p:cNvPr>
          <p:cNvSpPr/>
          <p:nvPr userDrawn="1"/>
        </p:nvSpPr>
        <p:spPr>
          <a:xfrm>
            <a:off x="4500922" y="2016563"/>
            <a:ext cx="3178125" cy="41612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 Placeholder 35">
            <a:extLst>
              <a:ext uri="{FF2B5EF4-FFF2-40B4-BE49-F238E27FC236}">
                <a16:creationId xmlns:a16="http://schemas.microsoft.com/office/drawing/2014/main" id="{7DB80790-1AF5-488C-A2EE-375E51A97FA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13281" y="2016564"/>
            <a:ext cx="2962041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24" name="Text Placeholder 40">
            <a:extLst>
              <a:ext uri="{FF2B5EF4-FFF2-40B4-BE49-F238E27FC236}">
                <a16:creationId xmlns:a16="http://schemas.microsoft.com/office/drawing/2014/main" id="{0E461C60-64BB-43A7-BA8C-34579F84CCE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637988" y="3355229"/>
            <a:ext cx="2865909" cy="26989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A3E954C-0710-40FA-98A2-EB54FBFAE9A0}"/>
              </a:ext>
            </a:extLst>
          </p:cNvPr>
          <p:cNvSpPr/>
          <p:nvPr userDrawn="1"/>
        </p:nvSpPr>
        <p:spPr>
          <a:xfrm>
            <a:off x="7936614" y="2016563"/>
            <a:ext cx="3178125" cy="41612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 Placeholder 35">
            <a:extLst>
              <a:ext uri="{FF2B5EF4-FFF2-40B4-BE49-F238E27FC236}">
                <a16:creationId xmlns:a16="http://schemas.microsoft.com/office/drawing/2014/main" id="{C5BBACFC-697B-4BAB-BD69-B117928B1BD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939448" y="2016564"/>
            <a:ext cx="2962041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27" name="Text Placeholder 40">
            <a:extLst>
              <a:ext uri="{FF2B5EF4-FFF2-40B4-BE49-F238E27FC236}">
                <a16:creationId xmlns:a16="http://schemas.microsoft.com/office/drawing/2014/main" id="{954A020B-FA48-4C89-898D-1129467DB38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107052" y="3350872"/>
            <a:ext cx="2832537" cy="26989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5656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t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B38A1E70-50BA-BA42-A218-ABC18C40C0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162" r="17975"/>
          <a:stretch/>
        </p:blipFill>
        <p:spPr>
          <a:xfrm>
            <a:off x="9478657" y="0"/>
            <a:ext cx="2713343" cy="357414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5413A5D-B0DB-4840-A6F5-293DCA8C23D9}"/>
              </a:ext>
            </a:extLst>
          </p:cNvPr>
          <p:cNvSpPr/>
          <p:nvPr userDrawn="1"/>
        </p:nvSpPr>
        <p:spPr>
          <a:xfrm>
            <a:off x="479259" y="2016564"/>
            <a:ext cx="2572799" cy="39778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547ACD3-9D3A-184E-A273-6B9AD0E17160}"/>
              </a:ext>
            </a:extLst>
          </p:cNvPr>
          <p:cNvSpPr/>
          <p:nvPr userDrawn="1"/>
        </p:nvSpPr>
        <p:spPr>
          <a:xfrm>
            <a:off x="3361659" y="2016564"/>
            <a:ext cx="2572799" cy="39778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3B1937D-5E8B-4442-A129-2CC064F9A1E0}"/>
              </a:ext>
            </a:extLst>
          </p:cNvPr>
          <p:cNvSpPr/>
          <p:nvPr userDrawn="1"/>
        </p:nvSpPr>
        <p:spPr>
          <a:xfrm>
            <a:off x="6244059" y="2016564"/>
            <a:ext cx="2572799" cy="39778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 Placeholder 35">
            <a:extLst>
              <a:ext uri="{FF2B5EF4-FFF2-40B4-BE49-F238E27FC236}">
                <a16:creationId xmlns:a16="http://schemas.microsoft.com/office/drawing/2014/main" id="{5804C198-EA49-C648-A91C-C264BEA2157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9036" y="2016564"/>
            <a:ext cx="2397872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58" name="Text Placeholder 35">
            <a:extLst>
              <a:ext uri="{FF2B5EF4-FFF2-40B4-BE49-F238E27FC236}">
                <a16:creationId xmlns:a16="http://schemas.microsoft.com/office/drawing/2014/main" id="{D9DE2891-000C-7A47-9395-327F4FFE972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61656" y="2016564"/>
            <a:ext cx="2397652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59" name="Text Placeholder 35">
            <a:extLst>
              <a:ext uri="{FF2B5EF4-FFF2-40B4-BE49-F238E27FC236}">
                <a16:creationId xmlns:a16="http://schemas.microsoft.com/office/drawing/2014/main" id="{144C8D64-11B4-554F-BD17-394B6F559EA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44056" y="2016564"/>
            <a:ext cx="2397652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60" name="Text Placeholder 40">
            <a:extLst>
              <a:ext uri="{FF2B5EF4-FFF2-40B4-BE49-F238E27FC236}">
                <a16:creationId xmlns:a16="http://schemas.microsoft.com/office/drawing/2014/main" id="{4A50721B-5180-6246-9B49-B012E18188B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54408" y="3350872"/>
            <a:ext cx="2222500" cy="25296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61" name="Text Placeholder 40">
            <a:extLst>
              <a:ext uri="{FF2B5EF4-FFF2-40B4-BE49-F238E27FC236}">
                <a16:creationId xmlns:a16="http://schemas.microsoft.com/office/drawing/2014/main" id="{5009098B-C9C2-6D4D-B4C8-66B13FEA524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536808" y="3350872"/>
            <a:ext cx="2222500" cy="25296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62" name="Text Placeholder 40">
            <a:extLst>
              <a:ext uri="{FF2B5EF4-FFF2-40B4-BE49-F238E27FC236}">
                <a16:creationId xmlns:a16="http://schemas.microsoft.com/office/drawing/2014/main" id="{A5DF1411-B4B7-574E-9BAB-9A4186C43E8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419208" y="3350872"/>
            <a:ext cx="2222500" cy="25296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DA0BE2C-2F41-C94A-99E2-9E9C8539EC62}"/>
              </a:ext>
            </a:extLst>
          </p:cNvPr>
          <p:cNvSpPr/>
          <p:nvPr userDrawn="1"/>
        </p:nvSpPr>
        <p:spPr>
          <a:xfrm>
            <a:off x="9133199" y="2002478"/>
            <a:ext cx="2572799" cy="39919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 Placeholder 35">
            <a:extLst>
              <a:ext uri="{FF2B5EF4-FFF2-40B4-BE49-F238E27FC236}">
                <a16:creationId xmlns:a16="http://schemas.microsoft.com/office/drawing/2014/main" id="{5615BD06-674B-6B41-A1B5-8A66AF69895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133195" y="2002478"/>
            <a:ext cx="2397651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65" name="Text Placeholder 40">
            <a:extLst>
              <a:ext uri="{FF2B5EF4-FFF2-40B4-BE49-F238E27FC236}">
                <a16:creationId xmlns:a16="http://schemas.microsoft.com/office/drawing/2014/main" id="{A572828F-67C2-5748-B663-D94F10F6617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308348" y="3336786"/>
            <a:ext cx="2222500" cy="2543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F2ADDD6-64C2-42E4-8BC8-1D19C8E183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A375A71-02A2-4AE6-9C69-5955E9F54FC6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4D82E014-C022-4946-BD0C-5DFBBCBF63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Process, 4 stages</a:t>
            </a:r>
            <a:endParaRPr lang="en-GB" dirty="0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7712F491-DD76-489B-BBD3-E024ECB9B8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15423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t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F0EC8B-6944-7A47-9A1B-7C92B922EC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2095" b="14017"/>
          <a:stretch/>
        </p:blipFill>
        <p:spPr>
          <a:xfrm>
            <a:off x="9265131" y="2511926"/>
            <a:ext cx="2926869" cy="434607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B9FDD73-9E09-7945-9A46-BD5E2414CC7A}"/>
              </a:ext>
            </a:extLst>
          </p:cNvPr>
          <p:cNvSpPr/>
          <p:nvPr userDrawn="1"/>
        </p:nvSpPr>
        <p:spPr>
          <a:xfrm>
            <a:off x="479260" y="2016564"/>
            <a:ext cx="2001560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 Placeholder 35">
            <a:extLst>
              <a:ext uri="{FF2B5EF4-FFF2-40B4-BE49-F238E27FC236}">
                <a16:creationId xmlns:a16="http://schemas.microsoft.com/office/drawing/2014/main" id="{19C27A68-9FF1-5044-A2C5-4DBCD9AA900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79036" y="2016564"/>
            <a:ext cx="1854840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32" name="Text Placeholder 40">
            <a:extLst>
              <a:ext uri="{FF2B5EF4-FFF2-40B4-BE49-F238E27FC236}">
                <a16:creationId xmlns:a16="http://schemas.microsoft.com/office/drawing/2014/main" id="{F7B29AC3-37AB-C743-BDD2-724C756910EE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54408" y="3350872"/>
            <a:ext cx="1679468" cy="24218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0F8F6B4-6036-C249-B4BA-C168CF827E1E}"/>
              </a:ext>
            </a:extLst>
          </p:cNvPr>
          <p:cNvSpPr/>
          <p:nvPr userDrawn="1"/>
        </p:nvSpPr>
        <p:spPr>
          <a:xfrm>
            <a:off x="9704437" y="2016564"/>
            <a:ext cx="2001560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 Placeholder 35">
            <a:extLst>
              <a:ext uri="{FF2B5EF4-FFF2-40B4-BE49-F238E27FC236}">
                <a16:creationId xmlns:a16="http://schemas.microsoft.com/office/drawing/2014/main" id="{8C57C1B8-9938-3E47-97E3-B2D59ED6E06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704213" y="2016564"/>
            <a:ext cx="1854840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39" name="Text Placeholder 40">
            <a:extLst>
              <a:ext uri="{FF2B5EF4-FFF2-40B4-BE49-F238E27FC236}">
                <a16:creationId xmlns:a16="http://schemas.microsoft.com/office/drawing/2014/main" id="{FA070F3E-1E3F-5548-A52A-A061CB950F52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9879585" y="3350872"/>
            <a:ext cx="1679468" cy="24218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61DC7A1-4BB9-5B40-AFAF-71BDEE28335E}"/>
              </a:ext>
            </a:extLst>
          </p:cNvPr>
          <p:cNvSpPr/>
          <p:nvPr userDrawn="1"/>
        </p:nvSpPr>
        <p:spPr>
          <a:xfrm>
            <a:off x="2790498" y="2016564"/>
            <a:ext cx="2001560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 Placeholder 35">
            <a:extLst>
              <a:ext uri="{FF2B5EF4-FFF2-40B4-BE49-F238E27FC236}">
                <a16:creationId xmlns:a16="http://schemas.microsoft.com/office/drawing/2014/main" id="{96A46CA0-C97B-8C42-9EB8-D546DC35357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790274" y="2016564"/>
            <a:ext cx="1854840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49" name="Text Placeholder 40">
            <a:extLst>
              <a:ext uri="{FF2B5EF4-FFF2-40B4-BE49-F238E27FC236}">
                <a16:creationId xmlns:a16="http://schemas.microsoft.com/office/drawing/2014/main" id="{F6925924-8438-2446-A508-AE126968861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2965646" y="3350872"/>
            <a:ext cx="1679468" cy="24218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C128985-4F07-4340-B117-75623A4798A1}"/>
              </a:ext>
            </a:extLst>
          </p:cNvPr>
          <p:cNvSpPr/>
          <p:nvPr userDrawn="1"/>
        </p:nvSpPr>
        <p:spPr>
          <a:xfrm>
            <a:off x="5095449" y="2016564"/>
            <a:ext cx="2001560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Text Placeholder 35">
            <a:extLst>
              <a:ext uri="{FF2B5EF4-FFF2-40B4-BE49-F238E27FC236}">
                <a16:creationId xmlns:a16="http://schemas.microsoft.com/office/drawing/2014/main" id="{EB203576-247F-594B-AA0C-9AC9BFBC617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095225" y="2016564"/>
            <a:ext cx="1854840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52" name="Text Placeholder 40">
            <a:extLst>
              <a:ext uri="{FF2B5EF4-FFF2-40B4-BE49-F238E27FC236}">
                <a16:creationId xmlns:a16="http://schemas.microsoft.com/office/drawing/2014/main" id="{8E39356C-DCED-4B4E-8FD2-8A44E096E63D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5270597" y="3350872"/>
            <a:ext cx="1679468" cy="24218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8CE159F-99AC-9C44-9745-594FE14FF5A8}"/>
              </a:ext>
            </a:extLst>
          </p:cNvPr>
          <p:cNvSpPr/>
          <p:nvPr userDrawn="1"/>
        </p:nvSpPr>
        <p:spPr>
          <a:xfrm>
            <a:off x="7400053" y="2016564"/>
            <a:ext cx="2001560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ext Placeholder 35">
            <a:extLst>
              <a:ext uri="{FF2B5EF4-FFF2-40B4-BE49-F238E27FC236}">
                <a16:creationId xmlns:a16="http://schemas.microsoft.com/office/drawing/2014/main" id="{D5458CC4-909A-7E47-A02A-3B88B26C134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399829" y="2016564"/>
            <a:ext cx="1854840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55" name="Text Placeholder 40">
            <a:extLst>
              <a:ext uri="{FF2B5EF4-FFF2-40B4-BE49-F238E27FC236}">
                <a16:creationId xmlns:a16="http://schemas.microsoft.com/office/drawing/2014/main" id="{FB9277D2-3FED-8644-89D6-89DB3FDD59FF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7575201" y="3350872"/>
            <a:ext cx="1679468" cy="24218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CBB76C2-AAB2-4D1E-869D-46076497BC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A1062A9-12EF-40B8-8136-D997D0DBC355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10AA6B4-06A0-4B7D-BECB-BEC3276631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Process, 5 stages</a:t>
            </a:r>
            <a:endParaRPr lang="en-GB" dirty="0"/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04FBFF46-BB30-4D8F-A4C2-0956EF529F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2130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Happy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68F23D-1574-4D78-85FB-259C0CE92F7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A picture containing person&#10;&#10;Description automatically generated">
            <a:extLst>
              <a:ext uri="{FF2B5EF4-FFF2-40B4-BE49-F238E27FC236}">
                <a16:creationId xmlns:a16="http://schemas.microsoft.com/office/drawing/2014/main" id="{DF4CF2F5-CBC9-4B30-8A19-72977C6D89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5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D3C3B0-5AE2-4A39-AF48-77A5879230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1"/>
            <a:ext cx="12192000" cy="685799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1A3C808-5FE7-C64E-9387-4B8959F50A0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  <p:sp>
        <p:nvSpPr>
          <p:cNvPr id="15" name="Title 3">
            <a:extLst>
              <a:ext uri="{FF2B5EF4-FFF2-40B4-BE49-F238E27FC236}">
                <a16:creationId xmlns:a16="http://schemas.microsoft.com/office/drawing/2014/main" id="{91B41E1B-424C-48BE-8B6B-A734316ADF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 SLIDE COPY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6DD40145-7FA8-4783-B18F-01F8E09701E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sp>
        <p:nvSpPr>
          <p:cNvPr id="17" name="Text Placeholder 37">
            <a:extLst>
              <a:ext uri="{FF2B5EF4-FFF2-40B4-BE49-F238E27FC236}">
                <a16:creationId xmlns:a16="http://schemas.microsoft.com/office/drawing/2014/main" id="{21EA6D3B-0498-4650-84DF-93F210D39C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286471"/>
            <a:ext cx="11140874" cy="2417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18246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St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F0EC8B-6944-7A47-9A1B-7C92B922EC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2095" b="14017"/>
          <a:stretch/>
        </p:blipFill>
        <p:spPr>
          <a:xfrm>
            <a:off x="9265131" y="2511926"/>
            <a:ext cx="2926869" cy="434607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CBB76C2-AAB2-4D1E-869D-46076497BC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A1062A9-12EF-40B8-8136-D997D0DBC355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10AA6B4-06A0-4B7D-BECB-BEC3276631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Process, 6 stages</a:t>
            </a:r>
            <a:endParaRPr lang="en-GB" dirty="0"/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04FBFF46-BB30-4D8F-A4C2-0956EF529F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7A33D06-1EAE-4D42-BD90-9B587543E04E}"/>
              </a:ext>
            </a:extLst>
          </p:cNvPr>
          <p:cNvSpPr/>
          <p:nvPr userDrawn="1"/>
        </p:nvSpPr>
        <p:spPr>
          <a:xfrm>
            <a:off x="251813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Text Placeholder 35">
            <a:extLst>
              <a:ext uri="{FF2B5EF4-FFF2-40B4-BE49-F238E27FC236}">
                <a16:creationId xmlns:a16="http://schemas.microsoft.com/office/drawing/2014/main" id="{E969B702-2D90-4A8C-818E-BE349557B45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58533" y="2028678"/>
            <a:ext cx="1488250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C443621B-4CB3-4E1A-A2AE-720BADB52B26}"/>
              </a:ext>
            </a:extLst>
          </p:cNvPr>
          <p:cNvSpPr/>
          <p:nvPr userDrawn="1"/>
        </p:nvSpPr>
        <p:spPr>
          <a:xfrm>
            <a:off x="2210079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Text Placeholder 35">
            <a:extLst>
              <a:ext uri="{FF2B5EF4-FFF2-40B4-BE49-F238E27FC236}">
                <a16:creationId xmlns:a16="http://schemas.microsoft.com/office/drawing/2014/main" id="{ECECEC0B-3D8D-4F78-B65E-CEEB7F56B6F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209149" y="2028678"/>
            <a:ext cx="1513753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AF4F4918-3112-40A9-B65C-A32B1F402BF2}"/>
              </a:ext>
            </a:extLst>
          </p:cNvPr>
          <p:cNvSpPr/>
          <p:nvPr userDrawn="1"/>
        </p:nvSpPr>
        <p:spPr>
          <a:xfrm>
            <a:off x="4178574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Text Placeholder 35">
            <a:extLst>
              <a:ext uri="{FF2B5EF4-FFF2-40B4-BE49-F238E27FC236}">
                <a16:creationId xmlns:a16="http://schemas.microsoft.com/office/drawing/2014/main" id="{F28A5266-BA48-484D-9F91-46D04A78133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189999" y="2028678"/>
            <a:ext cx="1501398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06A64D0-8B54-443B-8C2A-AC90A4B3C517}"/>
              </a:ext>
            </a:extLst>
          </p:cNvPr>
          <p:cNvSpPr/>
          <p:nvPr userDrawn="1"/>
        </p:nvSpPr>
        <p:spPr>
          <a:xfrm>
            <a:off x="6147069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Text Placeholder 35">
            <a:extLst>
              <a:ext uri="{FF2B5EF4-FFF2-40B4-BE49-F238E27FC236}">
                <a16:creationId xmlns:a16="http://schemas.microsoft.com/office/drawing/2014/main" id="{A614EA7C-BDC5-4FDE-913B-662DF1E3944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59578" y="2028678"/>
            <a:ext cx="1500312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18F6E51-B6BE-439C-8449-84F6671EE3E7}"/>
              </a:ext>
            </a:extLst>
          </p:cNvPr>
          <p:cNvSpPr/>
          <p:nvPr userDrawn="1"/>
        </p:nvSpPr>
        <p:spPr>
          <a:xfrm>
            <a:off x="8115564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Text Placeholder 35">
            <a:extLst>
              <a:ext uri="{FF2B5EF4-FFF2-40B4-BE49-F238E27FC236}">
                <a16:creationId xmlns:a16="http://schemas.microsoft.com/office/drawing/2014/main" id="{C5104A83-B738-4265-8E9E-8E27AE76B03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124399" y="2028678"/>
            <a:ext cx="1495851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A8B57032-18CE-4064-AFE1-6A0302A02800}"/>
              </a:ext>
            </a:extLst>
          </p:cNvPr>
          <p:cNvSpPr/>
          <p:nvPr userDrawn="1"/>
        </p:nvSpPr>
        <p:spPr>
          <a:xfrm>
            <a:off x="10084057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Text Placeholder 35">
            <a:extLst>
              <a:ext uri="{FF2B5EF4-FFF2-40B4-BE49-F238E27FC236}">
                <a16:creationId xmlns:a16="http://schemas.microsoft.com/office/drawing/2014/main" id="{2B345BC8-8D63-4AC6-9DFD-98B6CD13FE6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0093262" y="2028678"/>
            <a:ext cx="1479613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78" name="Text Placeholder 40">
            <a:extLst>
              <a:ext uri="{FF2B5EF4-FFF2-40B4-BE49-F238E27FC236}">
                <a16:creationId xmlns:a16="http://schemas.microsoft.com/office/drawing/2014/main" id="{EB389AB7-4135-4E98-B896-F8A9D66152FE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10177918" y="3239605"/>
            <a:ext cx="1614494" cy="25201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83" name="Text Placeholder 40">
            <a:extLst>
              <a:ext uri="{FF2B5EF4-FFF2-40B4-BE49-F238E27FC236}">
                <a16:creationId xmlns:a16="http://schemas.microsoft.com/office/drawing/2014/main" id="{22C1654A-4A50-4D5A-BCC6-E1989853E81C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317329" y="3237961"/>
            <a:ext cx="1614494" cy="25201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84" name="Text Placeholder 40">
            <a:extLst>
              <a:ext uri="{FF2B5EF4-FFF2-40B4-BE49-F238E27FC236}">
                <a16:creationId xmlns:a16="http://schemas.microsoft.com/office/drawing/2014/main" id="{7590D40B-0A1D-4BEB-AA50-F47F1C789B23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2313700" y="3246290"/>
            <a:ext cx="1614494" cy="25201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85" name="Text Placeholder 40">
            <a:extLst>
              <a:ext uri="{FF2B5EF4-FFF2-40B4-BE49-F238E27FC236}">
                <a16:creationId xmlns:a16="http://schemas.microsoft.com/office/drawing/2014/main" id="{F1F8639E-9955-4B00-B3C5-85E416B54513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4265400" y="3246290"/>
            <a:ext cx="1614494" cy="25201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86" name="Text Placeholder 40">
            <a:extLst>
              <a:ext uri="{FF2B5EF4-FFF2-40B4-BE49-F238E27FC236}">
                <a16:creationId xmlns:a16="http://schemas.microsoft.com/office/drawing/2014/main" id="{CEC1CD5F-6F51-46AC-85FD-6359167DDC7A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6245575" y="3246290"/>
            <a:ext cx="1614494" cy="25201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87" name="Text Placeholder 40">
            <a:extLst>
              <a:ext uri="{FF2B5EF4-FFF2-40B4-BE49-F238E27FC236}">
                <a16:creationId xmlns:a16="http://schemas.microsoft.com/office/drawing/2014/main" id="{E901A7F8-4FB7-4FB9-A98C-AA7612964DA7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8214070" y="3235303"/>
            <a:ext cx="1614494" cy="25201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285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68C3CF0-EDE0-41E7-90BE-6658867FA7F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24792" y="1790475"/>
            <a:ext cx="3971525" cy="4418051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2E94993B-2CBF-4D63-9C0B-3DEB90439715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4738254" y="1800000"/>
            <a:ext cx="7028953" cy="441805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lang="en-GB" sz="24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icon to create table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64D7F2-2738-4DD6-9804-14CE014409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5F6F180-AB11-4527-B626-D97C6BF4248D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4C29F6F-C163-420D-97CC-76412D34F2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table slide</a:t>
            </a:r>
            <a:endParaRPr lang="en-GB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F6ACB914-7340-43FB-913A-9487D1B68E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3960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2E94993B-2CBF-4D63-9C0B-3DEB90439715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424544" y="1800000"/>
            <a:ext cx="11332027" cy="440852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lang="en-GB" sz="24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icon to create table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6F6E25-8280-4690-947C-D0F36D6637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94A7B83-05EC-4DDD-B5D8-A0AC5450300C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0CB62F3-143F-445A-BBC5-D8A464DEEC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Table only slide</a:t>
            </a:r>
            <a:endParaRPr lang="en-GB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FCA82E2A-12E8-4BEA-8484-E8142C99FC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22924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3DC711EC-EB1D-471B-AAF7-BC181F2674F8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4738254" y="1800001"/>
            <a:ext cx="7028953" cy="441805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create chart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AE9E8AA-41E9-4B2E-A604-FACD5A5DB1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342EA0E-BFF4-499A-9126-032D30FD013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9BF0055-222A-4114-952B-55BC385436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chart slide</a:t>
            </a:r>
            <a:endParaRPr lang="en-GB" dirty="0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C5F444F1-59D8-45DB-B52F-F7457A8D24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CF7DD14-DF26-4216-8376-F84F3656B57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24792" y="1790475"/>
            <a:ext cx="3971525" cy="4418051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97781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3DC711EC-EB1D-471B-AAF7-BC181F2674F8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424544" y="1790476"/>
            <a:ext cx="11332027" cy="445792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create chart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CC0DAB-C431-46DC-AD96-7D3FACCA7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3A7FF20-1F5C-4182-891F-E10BC4628A9B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B338666-5A7B-4746-ADDB-6279C03CD1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Chart only slide</a:t>
            </a:r>
            <a:endParaRPr lang="en-GB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3372864B-BF9F-4A32-ADAB-9887FF6FA2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85163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3DC711EC-EB1D-471B-AAF7-BC181F2674F8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8399832" y="1780950"/>
            <a:ext cx="3334502" cy="442757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create chart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Chart Placeholder 5">
            <a:extLst>
              <a:ext uri="{FF2B5EF4-FFF2-40B4-BE49-F238E27FC236}">
                <a16:creationId xmlns:a16="http://schemas.microsoft.com/office/drawing/2014/main" id="{BB7FD05B-D3A2-4351-B9E8-26178B6D6919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4737600" y="1780950"/>
            <a:ext cx="3334502" cy="442757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create chart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2D1E8A-8B08-4E7E-BEAB-D0300F0282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E1BA03E-9E28-433B-915E-D397B6A30027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6A3C8E2-E62F-4079-B4A4-A38F13C67D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2 charts</a:t>
            </a:r>
            <a:endParaRPr lang="en-GB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FCC7F9D7-D427-45C7-B41A-2B63EE6282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CD083F3-995F-41F2-82B2-B0F9BCCEC4AA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24792" y="1790475"/>
            <a:ext cx="3971525" cy="4418051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5967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, Confetti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F686DC3-4581-46A3-9F39-3B4C5EBD6EF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0B4B331-2378-4205-AC4C-587A25FEC3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CBB1A5-4AA6-4F27-BB02-C0BFFF0D6B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18C119-A0AF-D640-AF3B-0271C21DA12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5DD9B60B-12FD-4580-958C-7044D0BB2C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10515600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640EA8B-7106-4310-A125-54F6FBBDE7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28363930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, Doo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F686DC3-4581-46A3-9F39-3B4C5EBD6EF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A picture containing tree, outdoor, plant, red&#10;&#10;Description automatically generated">
            <a:extLst>
              <a:ext uri="{FF2B5EF4-FFF2-40B4-BE49-F238E27FC236}">
                <a16:creationId xmlns:a16="http://schemas.microsoft.com/office/drawing/2014/main" id="{C0DE9EAE-E430-469B-B416-9C730AEAFC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1" b="4785"/>
          <a:stretch/>
        </p:blipFill>
        <p:spPr>
          <a:xfrm>
            <a:off x="1280" y="0"/>
            <a:ext cx="12192000" cy="68580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CBB1A5-4AA6-4F27-BB02-C0BFFF0D6B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1"/>
            <a:ext cx="12189572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18C119-A0AF-D640-AF3B-0271C21DA12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  <p:sp>
        <p:nvSpPr>
          <p:cNvPr id="41" name="Title 3">
            <a:extLst>
              <a:ext uri="{FF2B5EF4-FFF2-40B4-BE49-F238E27FC236}">
                <a16:creationId xmlns:a16="http://schemas.microsoft.com/office/drawing/2014/main" id="{EF0CC505-3F1F-2343-8D30-9796458244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10515600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40" name="Subtitle 2">
            <a:extLst>
              <a:ext uri="{FF2B5EF4-FFF2-40B4-BE49-F238E27FC236}">
                <a16:creationId xmlns:a16="http://schemas.microsoft.com/office/drawing/2014/main" id="{6A60678E-A454-354A-B4B9-EAB11B9696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906301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, Happy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F686DC3-4581-46A3-9F39-3B4C5EBD6EF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 descr="A picture containing person&#10;&#10;Description automatically generated">
            <a:extLst>
              <a:ext uri="{FF2B5EF4-FFF2-40B4-BE49-F238E27FC236}">
                <a16:creationId xmlns:a16="http://schemas.microsoft.com/office/drawing/2014/main" id="{18E8CF89-1785-45E0-B5C5-1804C5221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5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CBB1A5-4AA6-4F27-BB02-C0BFFF0D6B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18C119-A0AF-D640-AF3B-0271C21DA12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4A0BADAC-3F71-465F-990B-DE33520248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10515600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73A52FE2-3E92-46EC-B4B1-59FB535389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28930571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, Mai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F686DC3-4581-46A3-9F39-3B4C5EBD6EF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27CDC051-DCD2-450D-8722-CB1D5C7EA0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9" b="12020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CBB1A5-4AA6-4F27-BB02-C0BFFF0D6B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2"/>
            <a:ext cx="12192000" cy="68580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18C119-A0AF-D640-AF3B-0271C21DA12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AF15156B-339F-4057-9635-0293D184B0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10515600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51288D4-A7CF-43CB-9D80-AC11972281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56237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Mai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68F23D-1574-4D78-85FB-259C0CE92F7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59C135B9-BBD4-4C1A-B428-07CAA57DE8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9" b="12020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D3C3B0-5AE2-4A39-AF48-77A5879230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1A3C808-5FE7-C64E-9387-4B8959F50A0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  <p:sp>
        <p:nvSpPr>
          <p:cNvPr id="15" name="Title 3">
            <a:extLst>
              <a:ext uri="{FF2B5EF4-FFF2-40B4-BE49-F238E27FC236}">
                <a16:creationId xmlns:a16="http://schemas.microsoft.com/office/drawing/2014/main" id="{0E514967-D186-4B0B-BC63-DD91D30257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 SLIDE COPY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793E8C4D-CE7B-4E72-BDA9-39DB23396A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sp>
        <p:nvSpPr>
          <p:cNvPr id="17" name="Text Placeholder 37">
            <a:extLst>
              <a:ext uri="{FF2B5EF4-FFF2-40B4-BE49-F238E27FC236}">
                <a16:creationId xmlns:a16="http://schemas.microsoft.com/office/drawing/2014/main" id="{D24C7D19-BB4F-4EF8-80D9-7BE2514FCC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286471"/>
            <a:ext cx="11140874" cy="2417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97176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, Readin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F686DC3-4581-46A3-9F39-3B4C5EBD6EF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8F557B6-D8AA-4FF7-B215-B664B5217A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2"/>
          <a:stretch/>
        </p:blipFill>
        <p:spPr>
          <a:xfrm>
            <a:off x="1280" y="-9635"/>
            <a:ext cx="12192000" cy="68772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CBB1A5-4AA6-4F27-BB02-C0BFFF0D6B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280" y="-9635"/>
            <a:ext cx="12192000" cy="68894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18C119-A0AF-D640-AF3B-0271C21DA12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  <p:sp>
        <p:nvSpPr>
          <p:cNvPr id="14" name="Title 3">
            <a:extLst>
              <a:ext uri="{FF2B5EF4-FFF2-40B4-BE49-F238E27FC236}">
                <a16:creationId xmlns:a16="http://schemas.microsoft.com/office/drawing/2014/main" id="{935FA2FF-A04D-4F21-BAE1-B48B5C9759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10515600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C3B047E4-D9EA-470D-8D3E-AAE75A1352B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25333574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, No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3C0C179-A67C-074B-845F-F92CAD1E9F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775" y="507629"/>
            <a:ext cx="4027064" cy="63826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A1ADAC1-83FD-4AD7-BAEE-4952FE08A6BD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1C7821-C59F-44D3-BDBC-CAFB7445C1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9162" r="17975"/>
          <a:stretch/>
        </p:blipFill>
        <p:spPr>
          <a:xfrm>
            <a:off x="9478657" y="0"/>
            <a:ext cx="2713343" cy="3574142"/>
          </a:xfrm>
          <a:prstGeom prst="rect">
            <a:avLst/>
          </a:prstGeom>
        </p:spPr>
      </p:pic>
      <p:sp>
        <p:nvSpPr>
          <p:cNvPr id="13" name="Title 3">
            <a:extLst>
              <a:ext uri="{FF2B5EF4-FFF2-40B4-BE49-F238E27FC236}">
                <a16:creationId xmlns:a16="http://schemas.microsoft.com/office/drawing/2014/main" id="{B3E62B0D-1400-4128-B8D6-288C00B07D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10515600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A89F1F6E-78B6-459A-866C-3165223B96A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3054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Readin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68F23D-1574-4D78-85FB-259C0CE92F7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1F053B-EA68-4703-907E-7E15F96856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2"/>
          <a:stretch/>
        </p:blipFill>
        <p:spPr>
          <a:xfrm>
            <a:off x="0" y="-9635"/>
            <a:ext cx="12205313" cy="68772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D3C3B0-5AE2-4A39-AF48-77A5879230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961" r="961"/>
          <a:stretch/>
        </p:blipFill>
        <p:spPr>
          <a:xfrm>
            <a:off x="0" y="-9635"/>
            <a:ext cx="12205313" cy="687727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1A3C808-5FE7-C64E-9387-4B8959F50A0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  <p:sp>
        <p:nvSpPr>
          <p:cNvPr id="15" name="Title 3">
            <a:extLst>
              <a:ext uri="{FF2B5EF4-FFF2-40B4-BE49-F238E27FC236}">
                <a16:creationId xmlns:a16="http://schemas.microsoft.com/office/drawing/2014/main" id="{ED3F3304-66DE-4F29-90EB-5BC19F5774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 SLIDE COPY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11EA8EB2-3081-4B7E-9F1C-654550BC9A4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sp>
        <p:nvSpPr>
          <p:cNvPr id="17" name="Text Placeholder 37">
            <a:extLst>
              <a:ext uri="{FF2B5EF4-FFF2-40B4-BE49-F238E27FC236}">
                <a16:creationId xmlns:a16="http://schemas.microsoft.com/office/drawing/2014/main" id="{A5E2838D-A8DD-4BF1-868D-0F660F5599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286471"/>
            <a:ext cx="11140874" cy="2417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6281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No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DF81EA6-D1F1-D543-82CC-B020DB67B1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26448" b="2359"/>
          <a:stretch/>
        </p:blipFill>
        <p:spPr>
          <a:xfrm>
            <a:off x="10196287" y="3706793"/>
            <a:ext cx="1995713" cy="31512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C68492-8D5F-6346-B766-88FD9D4D6D9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775" y="507629"/>
            <a:ext cx="4027064" cy="63826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8FC23B3-8C0E-42CB-A4CE-D294A8301240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69E99D77-1116-41BB-93B3-070995C76B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TITLE SLIDE COPY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2468FDA3-64DC-41FF-BF14-8549BB3B8F8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sp>
        <p:nvSpPr>
          <p:cNvPr id="12" name="Text Placeholder 37">
            <a:extLst>
              <a:ext uri="{FF2B5EF4-FFF2-40B4-BE49-F238E27FC236}">
                <a16:creationId xmlns:a16="http://schemas.microsoft.com/office/drawing/2014/main" id="{A6F0E28C-6B10-4698-95C3-EE209BF4A5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286471"/>
            <a:ext cx="11140874" cy="2417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5116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Header, Wav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CF829B6-8F65-9C49-8B56-C81689650C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TEXT-ONLY, single title, wave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526A71-AA71-0340-ADDE-15A0DA0261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369665-BC8A-471B-B121-B84A3BF0853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3460EA9-D4DD-4016-B2DB-8443B4C3EB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3FA559B-338C-486F-B850-4917C9ABA26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4544" y="1781175"/>
            <a:ext cx="11332027" cy="447675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CF5E35-E11F-4B1A-8551-321DFB3F3A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14404" r="11961"/>
          <a:stretch/>
        </p:blipFill>
        <p:spPr>
          <a:xfrm>
            <a:off x="10752141" y="-1"/>
            <a:ext cx="1439859" cy="166509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E8C924B-FE6C-4195-94BA-9C7F88E46206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08330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Header, Wav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748C296-1AF5-F847-854D-2C0B9016D0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377055"/>
            <a:ext cx="8861199" cy="10506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TEXT-ONLY, </a:t>
            </a:r>
            <a:br>
              <a:rPr lang="en-US" dirty="0"/>
            </a:br>
            <a:r>
              <a:rPr lang="en-US" dirty="0"/>
              <a:t>double title, Wave</a:t>
            </a:r>
            <a:endParaRPr lang="en-GB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9ABC905B-966A-324C-BD60-0E81083AC33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1478542"/>
            <a:ext cx="8861198" cy="26598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7BF37D-2880-4F22-BF1C-E12327041CE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47351B7-E485-44DD-B302-44521BBD79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FCE2DE8-03B2-4D41-8C78-EBE9436DA30B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67E1D56-EE88-4285-A53B-0932B967C1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14404" r="11961"/>
          <a:stretch/>
        </p:blipFill>
        <p:spPr>
          <a:xfrm>
            <a:off x="10752141" y="-1"/>
            <a:ext cx="1439859" cy="1665091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B2494E1-75C6-413F-8FD3-FCD1249C99A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4544" y="1781175"/>
            <a:ext cx="11332027" cy="447675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92476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Header, Circ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6C8B7C-F5E9-4230-9AB4-F7884F6DCEF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5F41FD-917A-4663-A5C6-237A858D44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66D97F-2F14-49EB-AF7D-A8A210E060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6635"/>
          <a:stretch/>
        </p:blipFill>
        <p:spPr>
          <a:xfrm>
            <a:off x="9704211" y="0"/>
            <a:ext cx="2001788" cy="146861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549C332-7D05-4B2C-B10B-3EC9E0486C4B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B5867CB-5182-4D59-BCAA-77E71C8671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TEXT-ONLY, single title, circle</a:t>
            </a:r>
            <a:endParaRPr lang="en-GB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DE48DEFD-E9D3-4089-B606-B7A6D6FCBF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3619165-8026-480F-BCFB-2C0A433F01C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4544" y="1781175"/>
            <a:ext cx="11332027" cy="447675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08160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E1AB9D-4722-4847-9D17-393008E7BC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2100" y="62611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7542D-5C6B-4EB3-96EB-9B37C3D5D2F8}" type="slidenum">
              <a:rPr lang="en-GB" smtClean="0"/>
              <a:t>‹#›</a:t>
            </a:fld>
            <a:endParaRPr lang="en-GB"/>
          </a:p>
        </p:txBody>
      </p:sp>
      <p:sp>
        <p:nvSpPr>
          <p:cNvPr id="2" name="MSIPCMContentMarking" descr="{&quot;HashCode&quot;:-685326706,&quot;Placement&quot;:&quot;Footer&quot;,&quot;Top&quot;:519.343,&quot;Left&quot;:0.0,&quot;SlideWidth&quot;:960,&quot;SlideHeight&quot;:540}">
            <a:extLst>
              <a:ext uri="{FF2B5EF4-FFF2-40B4-BE49-F238E27FC236}">
                <a16:creationId xmlns:a16="http://schemas.microsoft.com/office/drawing/2014/main" id="{9BB56318-D0CF-4942-BC59-306D1F6A9197}"/>
              </a:ext>
            </a:extLst>
          </p:cNvPr>
          <p:cNvSpPr txBox="1"/>
          <p:nvPr userDrawn="1"/>
        </p:nvSpPr>
        <p:spPr>
          <a:xfrm>
            <a:off x="0" y="6595656"/>
            <a:ext cx="1631108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</a:rPr>
              <a:t>Classified: RMG – Internal</a:t>
            </a:r>
          </a:p>
        </p:txBody>
      </p:sp>
    </p:spTree>
    <p:extLst>
      <p:ext uri="{BB962C8B-B14F-4D97-AF65-F5344CB8AC3E}">
        <p14:creationId xmlns:p14="http://schemas.microsoft.com/office/powerpoint/2010/main" val="3013337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685" r:id="rId2"/>
    <p:sldLayoutId id="2147483753" r:id="rId3"/>
    <p:sldLayoutId id="2147483754" r:id="rId4"/>
    <p:sldLayoutId id="2147483755" r:id="rId5"/>
    <p:sldLayoutId id="2147483738" r:id="rId6"/>
    <p:sldLayoutId id="2147483740" r:id="rId7"/>
    <p:sldLayoutId id="2147483742" r:id="rId8"/>
    <p:sldLayoutId id="2147483723" r:id="rId9"/>
    <p:sldLayoutId id="2147483741" r:id="rId10"/>
    <p:sldLayoutId id="2147483767" r:id="rId11"/>
    <p:sldLayoutId id="2147483691" r:id="rId12"/>
    <p:sldLayoutId id="2147483760" r:id="rId13"/>
    <p:sldLayoutId id="2147483761" r:id="rId14"/>
    <p:sldLayoutId id="2147483734" r:id="rId15"/>
    <p:sldLayoutId id="2147483762" r:id="rId16"/>
    <p:sldLayoutId id="2147483739" r:id="rId17"/>
    <p:sldLayoutId id="2147483763" r:id="rId18"/>
    <p:sldLayoutId id="2147483764" r:id="rId19"/>
    <p:sldLayoutId id="2147483765" r:id="rId20"/>
    <p:sldLayoutId id="2147483766" r:id="rId21"/>
    <p:sldLayoutId id="2147483722" r:id="rId22"/>
    <p:sldLayoutId id="2147483724" r:id="rId23"/>
    <p:sldLayoutId id="2147483725" r:id="rId24"/>
    <p:sldLayoutId id="2147483726" r:id="rId25"/>
    <p:sldLayoutId id="2147483721" r:id="rId26"/>
    <p:sldLayoutId id="2147483744" r:id="rId27"/>
    <p:sldLayoutId id="2147483745" r:id="rId28"/>
    <p:sldLayoutId id="2147483746" r:id="rId29"/>
    <p:sldLayoutId id="2147483768" r:id="rId30"/>
    <p:sldLayoutId id="2147483711" r:id="rId31"/>
    <p:sldLayoutId id="2147483712" r:id="rId32"/>
    <p:sldLayoutId id="2147483713" r:id="rId33"/>
    <p:sldLayoutId id="2147483714" r:id="rId34"/>
    <p:sldLayoutId id="2147483715" r:id="rId35"/>
    <p:sldLayoutId id="2147483756" r:id="rId36"/>
    <p:sldLayoutId id="2147483733" r:id="rId37"/>
    <p:sldLayoutId id="2147483757" r:id="rId38"/>
    <p:sldLayoutId id="2147483758" r:id="rId39"/>
    <p:sldLayoutId id="2147483759" r:id="rId40"/>
    <p:sldLayoutId id="2147483737" r:id="rId4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Layout" Target="../slideLayouts/slideLayout9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2" Type="http://schemas.openxmlformats.org/officeDocument/2006/relationships/tags" Target="../tags/tag2.xml"/><Relationship Id="rId16" Type="http://schemas.openxmlformats.org/officeDocument/2006/relationships/hyperlink" Target="http://www.royalmailwholesale.com/" TargetMode="Externa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image" Target="../media/image19.svg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image" Target="../media/image20.jpg"/><Relationship Id="rId4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13" Type="http://schemas.openxmlformats.org/officeDocument/2006/relationships/image" Target="../media/image25.png"/><Relationship Id="rId3" Type="http://schemas.openxmlformats.org/officeDocument/2006/relationships/tags" Target="../tags/tag19.xml"/><Relationship Id="rId7" Type="http://schemas.openxmlformats.org/officeDocument/2006/relationships/slideLayout" Target="../slideLayouts/slideLayout9.xml"/><Relationship Id="rId12" Type="http://schemas.openxmlformats.org/officeDocument/2006/relationships/image" Target="../media/image24.sv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image" Target="../media/image23.png"/><Relationship Id="rId5" Type="http://schemas.openxmlformats.org/officeDocument/2006/relationships/tags" Target="../tags/tag21.xml"/><Relationship Id="rId15" Type="http://schemas.openxmlformats.org/officeDocument/2006/relationships/hyperlink" Target="https://www.royalmailwholesale.com/testing-and-innovation-2511" TargetMode="External"/><Relationship Id="rId10" Type="http://schemas.openxmlformats.org/officeDocument/2006/relationships/image" Target="../media/image22.svg"/><Relationship Id="rId4" Type="http://schemas.openxmlformats.org/officeDocument/2006/relationships/tags" Target="../tags/tag20.xml"/><Relationship Id="rId9" Type="http://schemas.openxmlformats.org/officeDocument/2006/relationships/image" Target="../media/image21.png"/><Relationship Id="rId14" Type="http://schemas.openxmlformats.org/officeDocument/2006/relationships/image" Target="../media/image26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13" Type="http://schemas.openxmlformats.org/officeDocument/2006/relationships/tags" Target="../tags/tag35.xml"/><Relationship Id="rId18" Type="http://schemas.openxmlformats.org/officeDocument/2006/relationships/tags" Target="../tags/tag40.xml"/><Relationship Id="rId3" Type="http://schemas.openxmlformats.org/officeDocument/2006/relationships/tags" Target="../tags/tag25.xml"/><Relationship Id="rId21" Type="http://schemas.openxmlformats.org/officeDocument/2006/relationships/slideLayout" Target="../slideLayouts/slideLayout7.xml"/><Relationship Id="rId7" Type="http://schemas.openxmlformats.org/officeDocument/2006/relationships/tags" Target="../tags/tag29.xml"/><Relationship Id="rId12" Type="http://schemas.openxmlformats.org/officeDocument/2006/relationships/tags" Target="../tags/tag34.xml"/><Relationship Id="rId17" Type="http://schemas.openxmlformats.org/officeDocument/2006/relationships/tags" Target="../tags/tag39.xml"/><Relationship Id="rId2" Type="http://schemas.openxmlformats.org/officeDocument/2006/relationships/tags" Target="../tags/tag24.xml"/><Relationship Id="rId16" Type="http://schemas.openxmlformats.org/officeDocument/2006/relationships/tags" Target="../tags/tag38.xml"/><Relationship Id="rId20" Type="http://schemas.openxmlformats.org/officeDocument/2006/relationships/tags" Target="../tags/tag42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tags" Target="../tags/tag33.xml"/><Relationship Id="rId5" Type="http://schemas.openxmlformats.org/officeDocument/2006/relationships/tags" Target="../tags/tag27.xml"/><Relationship Id="rId15" Type="http://schemas.openxmlformats.org/officeDocument/2006/relationships/tags" Target="../tags/tag37.xml"/><Relationship Id="rId10" Type="http://schemas.openxmlformats.org/officeDocument/2006/relationships/tags" Target="../tags/tag32.xml"/><Relationship Id="rId19" Type="http://schemas.openxmlformats.org/officeDocument/2006/relationships/tags" Target="../tags/tag41.xml"/><Relationship Id="rId4" Type="http://schemas.openxmlformats.org/officeDocument/2006/relationships/tags" Target="../tags/tag26.xml"/><Relationship Id="rId9" Type="http://schemas.openxmlformats.org/officeDocument/2006/relationships/tags" Target="../tags/tag31.xml"/><Relationship Id="rId14" Type="http://schemas.openxmlformats.org/officeDocument/2006/relationships/tags" Target="../tags/tag3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E4660-F6EB-4B88-86D7-471091671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GOVERNMENT SECTOR</a:t>
            </a:r>
            <a:br>
              <a:rPr lang="en-GB" dirty="0"/>
            </a:br>
            <a:r>
              <a:rPr lang="en-GB" dirty="0"/>
              <a:t>BUSINESS MAIL - </a:t>
            </a:r>
            <a:br>
              <a:rPr lang="en-GB" dirty="0"/>
            </a:br>
            <a:r>
              <a:rPr lang="en-GB" dirty="0"/>
              <a:t>USE ECONOMY</a:t>
            </a:r>
            <a:br>
              <a:rPr lang="en-GB" dirty="0"/>
            </a:br>
            <a:r>
              <a:rPr lang="en-GB" dirty="0"/>
              <a:t>FOR THE FIRST TIME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53945A-8D2E-49E2-ACC4-F7F6CEDADC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5563" y="4554919"/>
            <a:ext cx="11140874" cy="241784"/>
          </a:xfrm>
        </p:spPr>
        <p:txBody>
          <a:bodyPr/>
          <a:lstStyle/>
          <a:p>
            <a:r>
              <a:rPr lang="en-GB" dirty="0"/>
              <a:t>January 2024</a:t>
            </a:r>
          </a:p>
        </p:txBody>
      </p:sp>
    </p:spTree>
    <p:extLst>
      <p:ext uri="{BB962C8B-B14F-4D97-AF65-F5344CB8AC3E}">
        <p14:creationId xmlns:p14="http://schemas.microsoft.com/office/powerpoint/2010/main" val="4145539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2A3C434-D2DF-4546-AFCF-073B158B6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Introducing economy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3DEFCB9-378F-48F7-8D6A-9F04BFCFD0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When you want to test using Economy for the first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0C6B54-24A0-4821-B16C-3463AE0D2F0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2</a:t>
            </a:fld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A1A6413-03F3-4AA1-AF3A-ED5B0CD3F3C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4544" y="1781175"/>
            <a:ext cx="9991665" cy="4476750"/>
          </a:xfrm>
        </p:spPr>
        <p:txBody>
          <a:bodyPr/>
          <a:lstStyle/>
          <a:p>
            <a:r>
              <a:rPr lang="en-GB" dirty="0"/>
              <a:t>We have introduced a new product that provides the cheapest mail tariff ever by introducing a delivery window of between 1 and 4 working days after handover to Royal Mail</a:t>
            </a:r>
          </a:p>
          <a:p>
            <a:r>
              <a:rPr lang="en-GB" dirty="0"/>
              <a:t>We do this by utilising Mailmark technology which means we can take an economy letter at the same time we’re delivering another item to the same address</a:t>
            </a:r>
          </a:p>
          <a:p>
            <a:r>
              <a:rPr lang="en-GB" dirty="0"/>
              <a:t>This is how we can provide it at this cheaper price point as it might take a bit longer to reach a household</a:t>
            </a:r>
          </a:p>
          <a:p>
            <a:r>
              <a:rPr lang="en-GB" dirty="0"/>
              <a:t>This new cost effective service caters for high volume mailings as well as smaller volumes</a:t>
            </a:r>
          </a:p>
          <a:p>
            <a:r>
              <a:rPr lang="en-GB" dirty="0"/>
              <a:t>It provides customers with a competitively priced product option for mail which is less time sensitive</a:t>
            </a:r>
          </a:p>
          <a:p>
            <a:r>
              <a:rPr lang="en-GB" dirty="0"/>
              <a:t>You can now test the economy tariff for the first time using our Test and Innovate Scheme, which allows you to trial the fall to earth of using this product</a:t>
            </a:r>
          </a:p>
          <a:p>
            <a:r>
              <a:rPr lang="en-GB" dirty="0"/>
              <a:t>When you use the Economy product and get this discount – you will effectively be paying c15% less than the standard business mail tariff</a:t>
            </a:r>
          </a:p>
          <a:p>
            <a:r>
              <a:rPr lang="en-GB"/>
              <a:t>The volume cap (500k) can be split between Advertising Mail and Business Mail but each product requires a separate application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4204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7187D4-D4D7-47E6-965E-D830B1D2460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3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C2A5B5E-E0DE-415B-A6F4-CFEEF7388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BUSINESS mail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D3E2F29-E178-45FC-975E-4D4DEC369B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Test and Innovate Incentive for Economy mail</a:t>
            </a:r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A186F85E-9BDC-4E28-AE46-0CBEE7AC0FAC}"/>
              </a:ext>
            </a:extLst>
          </p:cNvPr>
          <p:cNvSpPr/>
          <p:nvPr/>
        </p:nvSpPr>
        <p:spPr>
          <a:xfrm>
            <a:off x="1126724" y="2079037"/>
            <a:ext cx="2098040" cy="2098040"/>
          </a:xfrm>
          <a:prstGeom prst="donut">
            <a:avLst>
              <a:gd name="adj" fmla="val 803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E40DF4C9-1C02-4D83-B456-B9F8C51BD9A1}"/>
              </a:ext>
            </a:extLst>
          </p:cNvPr>
          <p:cNvSpPr/>
          <p:nvPr/>
        </p:nvSpPr>
        <p:spPr>
          <a:xfrm>
            <a:off x="3762477" y="2079037"/>
            <a:ext cx="2098040" cy="2098040"/>
          </a:xfrm>
          <a:prstGeom prst="donut">
            <a:avLst>
              <a:gd name="adj" fmla="val 78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Circle: Hollow 11">
            <a:extLst>
              <a:ext uri="{FF2B5EF4-FFF2-40B4-BE49-F238E27FC236}">
                <a16:creationId xmlns:a16="http://schemas.microsoft.com/office/drawing/2014/main" id="{B2B8199D-66B6-4531-A1F2-67B46C68E967}"/>
              </a:ext>
            </a:extLst>
          </p:cNvPr>
          <p:cNvSpPr/>
          <p:nvPr/>
        </p:nvSpPr>
        <p:spPr>
          <a:xfrm>
            <a:off x="6474460" y="2079037"/>
            <a:ext cx="2098040" cy="2098040"/>
          </a:xfrm>
          <a:prstGeom prst="donut">
            <a:avLst>
              <a:gd name="adj" fmla="val 880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Circle: Hollow 12">
            <a:extLst>
              <a:ext uri="{FF2B5EF4-FFF2-40B4-BE49-F238E27FC236}">
                <a16:creationId xmlns:a16="http://schemas.microsoft.com/office/drawing/2014/main" id="{15D6123C-4457-41A3-A967-C9EBF80D0119}"/>
              </a:ext>
            </a:extLst>
          </p:cNvPr>
          <p:cNvSpPr/>
          <p:nvPr/>
        </p:nvSpPr>
        <p:spPr>
          <a:xfrm>
            <a:off x="8990722" y="2079037"/>
            <a:ext cx="2098040" cy="2098040"/>
          </a:xfrm>
          <a:prstGeom prst="donut">
            <a:avLst>
              <a:gd name="adj" fmla="val 933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192F2EE-E779-4D84-8F57-0277042E6E7E}"/>
              </a:ext>
            </a:extLst>
          </p:cNvPr>
          <p:cNvSpPr/>
          <p:nvPr/>
        </p:nvSpPr>
        <p:spPr>
          <a:xfrm>
            <a:off x="-1" y="4020072"/>
            <a:ext cx="3399367" cy="1503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A399133-18D5-4940-9C5E-C29710CEED7C}"/>
              </a:ext>
            </a:extLst>
          </p:cNvPr>
          <p:cNvSpPr/>
          <p:nvPr/>
        </p:nvSpPr>
        <p:spPr>
          <a:xfrm>
            <a:off x="8784166" y="4020072"/>
            <a:ext cx="3399367" cy="15036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AF72EEB-7821-4F6E-828A-74A07DC7AE63}"/>
              </a:ext>
            </a:extLst>
          </p:cNvPr>
          <p:cNvSpPr/>
          <p:nvPr/>
        </p:nvSpPr>
        <p:spPr>
          <a:xfrm>
            <a:off x="3399367" y="4020072"/>
            <a:ext cx="2696634" cy="1503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5C559F1-ECF7-4CE5-9E80-8EE9DB5291D7}"/>
              </a:ext>
            </a:extLst>
          </p:cNvPr>
          <p:cNvSpPr/>
          <p:nvPr/>
        </p:nvSpPr>
        <p:spPr>
          <a:xfrm>
            <a:off x="6096000" y="4020072"/>
            <a:ext cx="2696634" cy="15036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0" name="Graphic 19" descr="Unlock">
            <a:extLst>
              <a:ext uri="{FF2B5EF4-FFF2-40B4-BE49-F238E27FC236}">
                <a16:creationId xmlns:a16="http://schemas.microsoft.com/office/drawing/2014/main" id="{836BA303-4F18-4144-B4EF-5ACF4F585F8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066280" y="2640021"/>
            <a:ext cx="914400" cy="9144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EE58FE7-5945-4C6A-8799-555003347F16}"/>
              </a:ext>
            </a:extLst>
          </p:cNvPr>
          <p:cNvSpPr txBox="1"/>
          <p:nvPr/>
        </p:nvSpPr>
        <p:spPr>
          <a:xfrm>
            <a:off x="1059140" y="4517699"/>
            <a:ext cx="2268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</a:rPr>
              <a:t>For when you try something new with your business mail activity.</a:t>
            </a:r>
            <a:endParaRPr lang="en-GB" dirty="0">
              <a:solidFill>
                <a:prstClr val="black"/>
              </a:solidFill>
              <a:ea typeface="Noto Sans" panose="020B0502040504020204" pitchFamily="34"/>
              <a:cs typeface="Noto Sans" panose="020B0502040504020204" pitchFamily="34"/>
            </a:endParaRPr>
          </a:p>
          <a:p>
            <a:pPr lvl="0" algn="ctr">
              <a:defRPr/>
            </a:pPr>
            <a:endParaRPr lang="en-GB" dirty="0">
              <a:solidFill>
                <a:prstClr val="black"/>
              </a:solidFill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C8026BC-EC87-4959-8527-6E392AFF0083}"/>
              </a:ext>
            </a:extLst>
          </p:cNvPr>
          <p:cNvSpPr txBox="1"/>
          <p:nvPr/>
        </p:nvSpPr>
        <p:spPr>
          <a:xfrm>
            <a:off x="1240080" y="4222621"/>
            <a:ext cx="1906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Noto Sans" panose="020B0502040504020204" pitchFamily="34"/>
                <a:cs typeface="Noto Sans" panose="020B0502040504020204" pitchFamily="34"/>
              </a:rPr>
              <a:t>WHO IS IT FOR?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E849884-5C52-4DC3-8F38-34EA0D2E0165}"/>
              </a:ext>
            </a:extLst>
          </p:cNvPr>
          <p:cNvSpPr txBox="1"/>
          <p:nvPr/>
        </p:nvSpPr>
        <p:spPr>
          <a:xfrm>
            <a:off x="3698519" y="4527638"/>
            <a:ext cx="226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dirty="0">
                <a:solidFill>
                  <a:prstClr val="black"/>
                </a:solidFill>
              </a:rPr>
              <a:t>A postage credit is available on eligible business mail.</a:t>
            </a:r>
            <a:endParaRPr lang="en-GB" dirty="0">
              <a:solidFill>
                <a:prstClr val="black"/>
              </a:solidFill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5D4DE65-307F-4D2F-B64E-B58DCC80C558}"/>
              </a:ext>
            </a:extLst>
          </p:cNvPr>
          <p:cNvSpPr txBox="1"/>
          <p:nvPr/>
        </p:nvSpPr>
        <p:spPr>
          <a:xfrm>
            <a:off x="3558573" y="4232560"/>
            <a:ext cx="2547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ea typeface="Noto Sans" panose="020B0502040504020204" pitchFamily="34"/>
                <a:cs typeface="Noto Sans" panose="020B0502040504020204" pitchFamily="34"/>
              </a:rPr>
              <a:t>CREDIT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B38C6A0-8950-4653-A122-E1494FE3511E}"/>
              </a:ext>
            </a:extLst>
          </p:cNvPr>
          <p:cNvSpPr txBox="1"/>
          <p:nvPr/>
        </p:nvSpPr>
        <p:spPr>
          <a:xfrm>
            <a:off x="6413814" y="4516926"/>
            <a:ext cx="2268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dirty="0">
                <a:solidFill>
                  <a:prstClr val="black"/>
                </a:solidFill>
                <a:ea typeface="Noto Sans" panose="020B0502040504020204" pitchFamily="34"/>
                <a:cs typeface="Noto Sans" panose="020B0502040504020204" pitchFamily="34"/>
              </a:rPr>
              <a:t>The minimum volume is 4,000 items. You have not used the Economy product previously. Maximum items 500k.</a:t>
            </a:r>
            <a:endParaRPr lang="en-GB" dirty="0">
              <a:solidFill>
                <a:prstClr val="black"/>
              </a:solidFill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BACA290-B65F-4098-A23C-EACFBE78D729}"/>
              </a:ext>
            </a:extLst>
          </p:cNvPr>
          <p:cNvSpPr txBox="1"/>
          <p:nvPr/>
        </p:nvSpPr>
        <p:spPr>
          <a:xfrm>
            <a:off x="6583179" y="4222621"/>
            <a:ext cx="1906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ea typeface="Noto Sans" panose="020B0502040504020204" pitchFamily="34"/>
                <a:cs typeface="Noto Sans" panose="020B0502040504020204" pitchFamily="34"/>
              </a:rPr>
              <a:t>TO QUALIFY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6570964-23FB-47F3-BAC3-C1E0F66CF08D}"/>
              </a:ext>
            </a:extLst>
          </p:cNvPr>
          <p:cNvSpPr txBox="1"/>
          <p:nvPr/>
        </p:nvSpPr>
        <p:spPr>
          <a:xfrm>
            <a:off x="8923996" y="4517699"/>
            <a:ext cx="2268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For more information and  to apply go to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  <a:hlinkClick r:id="rId16"/>
              </a:rPr>
              <a:t>www.royalmailwholesale.com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A0FA46C-5FBD-4E24-9308-324960AF2B23}"/>
              </a:ext>
            </a:extLst>
          </p:cNvPr>
          <p:cNvSpPr txBox="1"/>
          <p:nvPr/>
        </p:nvSpPr>
        <p:spPr>
          <a:xfrm>
            <a:off x="9093361" y="4222621"/>
            <a:ext cx="1906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Noto Sans" panose="020B0502040504020204" pitchFamily="34"/>
                <a:cs typeface="Noto Sans" panose="020B0502040504020204" pitchFamily="34"/>
              </a:rPr>
              <a:t>TO APPLY</a:t>
            </a:r>
          </a:p>
        </p:txBody>
      </p:sp>
      <p:grpSp>
        <p:nvGrpSpPr>
          <p:cNvPr id="31" name="Target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E083CFF5-0307-41EA-8FF0-F05CE93AF9BA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1603135" y="2552807"/>
            <a:ext cx="1161193" cy="1163810"/>
            <a:chOff x="20" y="21"/>
            <a:chExt cx="444" cy="445"/>
          </a:xfrm>
          <a:solidFill>
            <a:schemeClr val="tx1"/>
          </a:solidFill>
        </p:grpSpPr>
        <p:sp>
          <p:nvSpPr>
            <p:cNvPr id="32" name="Target">
              <a:extLst>
                <a:ext uri="{FF2B5EF4-FFF2-40B4-BE49-F238E27FC236}">
                  <a16:creationId xmlns:a16="http://schemas.microsoft.com/office/drawing/2014/main" id="{1E0730BE-D8B9-4204-98B2-10CA00760564}"/>
                </a:ext>
              </a:extLst>
            </p:cNvPr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124" y="166"/>
              <a:ext cx="159" cy="196"/>
            </a:xfrm>
            <a:custGeom>
              <a:avLst/>
              <a:gdLst>
                <a:gd name="T0" fmla="*/ 159 w 422"/>
                <a:gd name="T1" fmla="*/ 217 h 522"/>
                <a:gd name="T2" fmla="*/ 212 w 422"/>
                <a:gd name="T3" fmla="*/ 223 h 522"/>
                <a:gd name="T4" fmla="*/ 179 w 422"/>
                <a:gd name="T5" fmla="*/ 5 h 522"/>
                <a:gd name="T6" fmla="*/ 167 w 422"/>
                <a:gd name="T7" fmla="*/ 0 h 522"/>
                <a:gd name="T8" fmla="*/ 0 w 422"/>
                <a:gd name="T9" fmla="*/ 179 h 522"/>
                <a:gd name="T10" fmla="*/ 54 w 422"/>
                <a:gd name="T11" fmla="*/ 194 h 522"/>
                <a:gd name="T12" fmla="*/ 411 w 422"/>
                <a:gd name="T13" fmla="*/ 481 h 522"/>
                <a:gd name="T14" fmla="*/ 411 w 422"/>
                <a:gd name="T15" fmla="*/ 464 h 522"/>
                <a:gd name="T16" fmla="*/ 159 w 422"/>
                <a:gd name="T17" fmla="*/ 217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2" h="522">
                  <a:moveTo>
                    <a:pt x="159" y="217"/>
                  </a:moveTo>
                  <a:cubicBezTo>
                    <a:pt x="159" y="217"/>
                    <a:pt x="194" y="230"/>
                    <a:pt x="212" y="223"/>
                  </a:cubicBezTo>
                  <a:cubicBezTo>
                    <a:pt x="192" y="126"/>
                    <a:pt x="179" y="5"/>
                    <a:pt x="179" y="5"/>
                  </a:cubicBezTo>
                  <a:lnTo>
                    <a:pt x="167" y="0"/>
                  </a:lnTo>
                  <a:cubicBezTo>
                    <a:pt x="167" y="0"/>
                    <a:pt x="23" y="67"/>
                    <a:pt x="0" y="179"/>
                  </a:cubicBezTo>
                  <a:cubicBezTo>
                    <a:pt x="21" y="191"/>
                    <a:pt x="54" y="194"/>
                    <a:pt x="54" y="194"/>
                  </a:cubicBezTo>
                  <a:cubicBezTo>
                    <a:pt x="60" y="349"/>
                    <a:pt x="106" y="522"/>
                    <a:pt x="411" y="481"/>
                  </a:cubicBezTo>
                  <a:cubicBezTo>
                    <a:pt x="422" y="481"/>
                    <a:pt x="411" y="464"/>
                    <a:pt x="411" y="464"/>
                  </a:cubicBezTo>
                  <a:cubicBezTo>
                    <a:pt x="207" y="469"/>
                    <a:pt x="154" y="279"/>
                    <a:pt x="159" y="21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Target">
              <a:extLst>
                <a:ext uri="{FF2B5EF4-FFF2-40B4-BE49-F238E27FC236}">
                  <a16:creationId xmlns:a16="http://schemas.microsoft.com/office/drawing/2014/main" id="{B20E0DDC-178A-4524-BA1C-296407E6B87C}"/>
                </a:ext>
              </a:extLst>
            </p:cNvPr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200" y="125"/>
              <a:ext cx="159" cy="196"/>
            </a:xfrm>
            <a:custGeom>
              <a:avLst/>
              <a:gdLst>
                <a:gd name="T0" fmla="*/ 12 w 423"/>
                <a:gd name="T1" fmla="*/ 41 h 522"/>
                <a:gd name="T2" fmla="*/ 12 w 423"/>
                <a:gd name="T3" fmla="*/ 58 h 522"/>
                <a:gd name="T4" fmla="*/ 263 w 423"/>
                <a:gd name="T5" fmla="*/ 305 h 522"/>
                <a:gd name="T6" fmla="*/ 211 w 423"/>
                <a:gd name="T7" fmla="*/ 299 h 522"/>
                <a:gd name="T8" fmla="*/ 243 w 423"/>
                <a:gd name="T9" fmla="*/ 517 h 522"/>
                <a:gd name="T10" fmla="*/ 256 w 423"/>
                <a:gd name="T11" fmla="*/ 522 h 522"/>
                <a:gd name="T12" fmla="*/ 423 w 423"/>
                <a:gd name="T13" fmla="*/ 343 h 522"/>
                <a:gd name="T14" fmla="*/ 369 w 423"/>
                <a:gd name="T15" fmla="*/ 328 h 522"/>
                <a:gd name="T16" fmla="*/ 12 w 423"/>
                <a:gd name="T17" fmla="*/ 41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3" h="522">
                  <a:moveTo>
                    <a:pt x="12" y="41"/>
                  </a:moveTo>
                  <a:cubicBezTo>
                    <a:pt x="0" y="41"/>
                    <a:pt x="12" y="58"/>
                    <a:pt x="12" y="58"/>
                  </a:cubicBezTo>
                  <a:cubicBezTo>
                    <a:pt x="215" y="53"/>
                    <a:pt x="269" y="243"/>
                    <a:pt x="263" y="305"/>
                  </a:cubicBezTo>
                  <a:cubicBezTo>
                    <a:pt x="263" y="305"/>
                    <a:pt x="229" y="292"/>
                    <a:pt x="211" y="299"/>
                  </a:cubicBezTo>
                  <a:cubicBezTo>
                    <a:pt x="231" y="396"/>
                    <a:pt x="243" y="517"/>
                    <a:pt x="243" y="517"/>
                  </a:cubicBezTo>
                  <a:lnTo>
                    <a:pt x="256" y="522"/>
                  </a:lnTo>
                  <a:cubicBezTo>
                    <a:pt x="256" y="522"/>
                    <a:pt x="400" y="455"/>
                    <a:pt x="423" y="343"/>
                  </a:cubicBezTo>
                  <a:cubicBezTo>
                    <a:pt x="402" y="331"/>
                    <a:pt x="369" y="328"/>
                    <a:pt x="369" y="328"/>
                  </a:cubicBezTo>
                  <a:cubicBezTo>
                    <a:pt x="363" y="173"/>
                    <a:pt x="317" y="0"/>
                    <a:pt x="12" y="4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Target">
              <a:extLst>
                <a:ext uri="{FF2B5EF4-FFF2-40B4-BE49-F238E27FC236}">
                  <a16:creationId xmlns:a16="http://schemas.microsoft.com/office/drawing/2014/main" id="{E3BEF30B-10CB-43AD-B3EB-14F0F0A32A0C}"/>
                </a:ext>
              </a:extLst>
            </p:cNvPr>
            <p:cNvSpPr>
              <a:spLocks noEditPoints="1"/>
            </p:cNvSpPr>
            <p:nvPr>
              <p:custDataLst>
                <p:tags r:id="rId12"/>
              </p:custDataLst>
            </p:nvPr>
          </p:nvSpPr>
          <p:spPr bwMode="auto">
            <a:xfrm>
              <a:off x="20" y="21"/>
              <a:ext cx="444" cy="445"/>
            </a:xfrm>
            <a:custGeom>
              <a:avLst/>
              <a:gdLst>
                <a:gd name="T0" fmla="*/ 1157 w 1182"/>
                <a:gd name="T1" fmla="*/ 566 h 1181"/>
                <a:gd name="T2" fmla="*/ 1088 w 1182"/>
                <a:gd name="T3" fmla="*/ 566 h 1181"/>
                <a:gd name="T4" fmla="*/ 616 w 1182"/>
                <a:gd name="T5" fmla="*/ 94 h 1181"/>
                <a:gd name="T6" fmla="*/ 616 w 1182"/>
                <a:gd name="T7" fmla="*/ 25 h 1181"/>
                <a:gd name="T8" fmla="*/ 591 w 1182"/>
                <a:gd name="T9" fmla="*/ 0 h 1181"/>
                <a:gd name="T10" fmla="*/ 566 w 1182"/>
                <a:gd name="T11" fmla="*/ 25 h 1181"/>
                <a:gd name="T12" fmla="*/ 566 w 1182"/>
                <a:gd name="T13" fmla="*/ 94 h 1181"/>
                <a:gd name="T14" fmla="*/ 94 w 1182"/>
                <a:gd name="T15" fmla="*/ 566 h 1181"/>
                <a:gd name="T16" fmla="*/ 25 w 1182"/>
                <a:gd name="T17" fmla="*/ 566 h 1181"/>
                <a:gd name="T18" fmla="*/ 0 w 1182"/>
                <a:gd name="T19" fmla="*/ 591 h 1181"/>
                <a:gd name="T20" fmla="*/ 25 w 1182"/>
                <a:gd name="T21" fmla="*/ 616 h 1181"/>
                <a:gd name="T22" fmla="*/ 94 w 1182"/>
                <a:gd name="T23" fmla="*/ 616 h 1181"/>
                <a:gd name="T24" fmla="*/ 566 w 1182"/>
                <a:gd name="T25" fmla="*/ 1088 h 1181"/>
                <a:gd name="T26" fmla="*/ 566 w 1182"/>
                <a:gd name="T27" fmla="*/ 1156 h 1181"/>
                <a:gd name="T28" fmla="*/ 591 w 1182"/>
                <a:gd name="T29" fmla="*/ 1181 h 1181"/>
                <a:gd name="T30" fmla="*/ 616 w 1182"/>
                <a:gd name="T31" fmla="*/ 1156 h 1181"/>
                <a:gd name="T32" fmla="*/ 616 w 1182"/>
                <a:gd name="T33" fmla="*/ 1088 h 1181"/>
                <a:gd name="T34" fmla="*/ 1088 w 1182"/>
                <a:gd name="T35" fmla="*/ 616 h 1181"/>
                <a:gd name="T36" fmla="*/ 1157 w 1182"/>
                <a:gd name="T37" fmla="*/ 616 h 1181"/>
                <a:gd name="T38" fmla="*/ 1182 w 1182"/>
                <a:gd name="T39" fmla="*/ 591 h 1181"/>
                <a:gd name="T40" fmla="*/ 1157 w 1182"/>
                <a:gd name="T41" fmla="*/ 566 h 1181"/>
                <a:gd name="T42" fmla="*/ 616 w 1182"/>
                <a:gd name="T43" fmla="*/ 1037 h 1181"/>
                <a:gd name="T44" fmla="*/ 616 w 1182"/>
                <a:gd name="T45" fmla="*/ 1015 h 1181"/>
                <a:gd name="T46" fmla="*/ 591 w 1182"/>
                <a:gd name="T47" fmla="*/ 990 h 1181"/>
                <a:gd name="T48" fmla="*/ 566 w 1182"/>
                <a:gd name="T49" fmla="*/ 1015 h 1181"/>
                <a:gd name="T50" fmla="*/ 566 w 1182"/>
                <a:gd name="T51" fmla="*/ 1037 h 1181"/>
                <a:gd name="T52" fmla="*/ 144 w 1182"/>
                <a:gd name="T53" fmla="*/ 616 h 1181"/>
                <a:gd name="T54" fmla="*/ 166 w 1182"/>
                <a:gd name="T55" fmla="*/ 616 h 1181"/>
                <a:gd name="T56" fmla="*/ 191 w 1182"/>
                <a:gd name="T57" fmla="*/ 591 h 1181"/>
                <a:gd name="T58" fmla="*/ 166 w 1182"/>
                <a:gd name="T59" fmla="*/ 566 h 1181"/>
                <a:gd name="T60" fmla="*/ 144 w 1182"/>
                <a:gd name="T61" fmla="*/ 566 h 1181"/>
                <a:gd name="T62" fmla="*/ 566 w 1182"/>
                <a:gd name="T63" fmla="*/ 144 h 1181"/>
                <a:gd name="T64" fmla="*/ 566 w 1182"/>
                <a:gd name="T65" fmla="*/ 166 h 1181"/>
                <a:gd name="T66" fmla="*/ 591 w 1182"/>
                <a:gd name="T67" fmla="*/ 191 h 1181"/>
                <a:gd name="T68" fmla="*/ 616 w 1182"/>
                <a:gd name="T69" fmla="*/ 166 h 1181"/>
                <a:gd name="T70" fmla="*/ 616 w 1182"/>
                <a:gd name="T71" fmla="*/ 144 h 1181"/>
                <a:gd name="T72" fmla="*/ 1038 w 1182"/>
                <a:gd name="T73" fmla="*/ 566 h 1181"/>
                <a:gd name="T74" fmla="*/ 1016 w 1182"/>
                <a:gd name="T75" fmla="*/ 566 h 1181"/>
                <a:gd name="T76" fmla="*/ 991 w 1182"/>
                <a:gd name="T77" fmla="*/ 591 h 1181"/>
                <a:gd name="T78" fmla="*/ 1016 w 1182"/>
                <a:gd name="T79" fmla="*/ 616 h 1181"/>
                <a:gd name="T80" fmla="*/ 1038 w 1182"/>
                <a:gd name="T81" fmla="*/ 616 h 1181"/>
                <a:gd name="T82" fmla="*/ 616 w 1182"/>
                <a:gd name="T83" fmla="*/ 1037 h 1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82" h="1181">
                  <a:moveTo>
                    <a:pt x="1157" y="566"/>
                  </a:moveTo>
                  <a:lnTo>
                    <a:pt x="1088" y="566"/>
                  </a:lnTo>
                  <a:cubicBezTo>
                    <a:pt x="1075" y="311"/>
                    <a:pt x="870" y="106"/>
                    <a:pt x="616" y="94"/>
                  </a:cubicBezTo>
                  <a:lnTo>
                    <a:pt x="616" y="25"/>
                  </a:lnTo>
                  <a:cubicBezTo>
                    <a:pt x="616" y="11"/>
                    <a:pt x="605" y="0"/>
                    <a:pt x="591" y="0"/>
                  </a:cubicBezTo>
                  <a:cubicBezTo>
                    <a:pt x="577" y="0"/>
                    <a:pt x="566" y="11"/>
                    <a:pt x="566" y="25"/>
                  </a:cubicBezTo>
                  <a:lnTo>
                    <a:pt x="566" y="94"/>
                  </a:lnTo>
                  <a:cubicBezTo>
                    <a:pt x="311" y="106"/>
                    <a:pt x="107" y="311"/>
                    <a:pt x="94" y="566"/>
                  </a:cubicBezTo>
                  <a:lnTo>
                    <a:pt x="25" y="566"/>
                  </a:lnTo>
                  <a:cubicBezTo>
                    <a:pt x="11" y="566"/>
                    <a:pt x="0" y="577"/>
                    <a:pt x="0" y="591"/>
                  </a:cubicBezTo>
                  <a:cubicBezTo>
                    <a:pt x="0" y="604"/>
                    <a:pt x="11" y="616"/>
                    <a:pt x="25" y="616"/>
                  </a:cubicBezTo>
                  <a:lnTo>
                    <a:pt x="94" y="616"/>
                  </a:lnTo>
                  <a:cubicBezTo>
                    <a:pt x="107" y="870"/>
                    <a:pt x="311" y="1075"/>
                    <a:pt x="566" y="1088"/>
                  </a:cubicBezTo>
                  <a:lnTo>
                    <a:pt x="566" y="1156"/>
                  </a:lnTo>
                  <a:cubicBezTo>
                    <a:pt x="566" y="1170"/>
                    <a:pt x="577" y="1181"/>
                    <a:pt x="591" y="1181"/>
                  </a:cubicBezTo>
                  <a:cubicBezTo>
                    <a:pt x="605" y="1181"/>
                    <a:pt x="616" y="1170"/>
                    <a:pt x="616" y="1156"/>
                  </a:cubicBezTo>
                  <a:lnTo>
                    <a:pt x="616" y="1088"/>
                  </a:lnTo>
                  <a:cubicBezTo>
                    <a:pt x="870" y="1075"/>
                    <a:pt x="1075" y="870"/>
                    <a:pt x="1088" y="616"/>
                  </a:cubicBezTo>
                  <a:lnTo>
                    <a:pt x="1157" y="616"/>
                  </a:lnTo>
                  <a:cubicBezTo>
                    <a:pt x="1170" y="616"/>
                    <a:pt x="1182" y="604"/>
                    <a:pt x="1182" y="591"/>
                  </a:cubicBezTo>
                  <a:cubicBezTo>
                    <a:pt x="1182" y="577"/>
                    <a:pt x="1170" y="566"/>
                    <a:pt x="1157" y="566"/>
                  </a:cubicBezTo>
                  <a:close/>
                  <a:moveTo>
                    <a:pt x="616" y="1037"/>
                  </a:moveTo>
                  <a:lnTo>
                    <a:pt x="616" y="1015"/>
                  </a:lnTo>
                  <a:cubicBezTo>
                    <a:pt x="616" y="1002"/>
                    <a:pt x="605" y="990"/>
                    <a:pt x="591" y="990"/>
                  </a:cubicBezTo>
                  <a:cubicBezTo>
                    <a:pt x="577" y="990"/>
                    <a:pt x="566" y="1002"/>
                    <a:pt x="566" y="1015"/>
                  </a:cubicBezTo>
                  <a:lnTo>
                    <a:pt x="566" y="1037"/>
                  </a:lnTo>
                  <a:cubicBezTo>
                    <a:pt x="339" y="1025"/>
                    <a:pt x="157" y="843"/>
                    <a:pt x="144" y="616"/>
                  </a:cubicBezTo>
                  <a:lnTo>
                    <a:pt x="166" y="616"/>
                  </a:lnTo>
                  <a:cubicBezTo>
                    <a:pt x="180" y="616"/>
                    <a:pt x="191" y="604"/>
                    <a:pt x="191" y="591"/>
                  </a:cubicBezTo>
                  <a:cubicBezTo>
                    <a:pt x="191" y="577"/>
                    <a:pt x="180" y="566"/>
                    <a:pt x="166" y="566"/>
                  </a:cubicBezTo>
                  <a:lnTo>
                    <a:pt x="144" y="566"/>
                  </a:lnTo>
                  <a:cubicBezTo>
                    <a:pt x="157" y="339"/>
                    <a:pt x="339" y="156"/>
                    <a:pt x="566" y="144"/>
                  </a:cubicBezTo>
                  <a:lnTo>
                    <a:pt x="566" y="166"/>
                  </a:lnTo>
                  <a:cubicBezTo>
                    <a:pt x="566" y="180"/>
                    <a:pt x="577" y="191"/>
                    <a:pt x="591" y="191"/>
                  </a:cubicBezTo>
                  <a:cubicBezTo>
                    <a:pt x="605" y="191"/>
                    <a:pt x="616" y="180"/>
                    <a:pt x="616" y="166"/>
                  </a:cubicBezTo>
                  <a:lnTo>
                    <a:pt x="616" y="144"/>
                  </a:lnTo>
                  <a:cubicBezTo>
                    <a:pt x="843" y="156"/>
                    <a:pt x="1025" y="339"/>
                    <a:pt x="1038" y="566"/>
                  </a:cubicBezTo>
                  <a:lnTo>
                    <a:pt x="1016" y="566"/>
                  </a:lnTo>
                  <a:cubicBezTo>
                    <a:pt x="1002" y="566"/>
                    <a:pt x="991" y="577"/>
                    <a:pt x="991" y="591"/>
                  </a:cubicBezTo>
                  <a:cubicBezTo>
                    <a:pt x="991" y="604"/>
                    <a:pt x="1002" y="616"/>
                    <a:pt x="1016" y="616"/>
                  </a:cubicBezTo>
                  <a:lnTo>
                    <a:pt x="1038" y="616"/>
                  </a:lnTo>
                  <a:cubicBezTo>
                    <a:pt x="1025" y="843"/>
                    <a:pt x="843" y="1025"/>
                    <a:pt x="616" y="103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5" name="Tag2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659CBCFE-82B4-4F42-A5C4-73DF06201464}"/>
              </a:ext>
            </a:extLst>
          </p:cNvPr>
          <p:cNvSpPr>
            <a:spLocks noChangeAspect="1" noEditPoints="1"/>
          </p:cNvSpPr>
          <p:nvPr>
            <p:custDataLst>
              <p:tags r:id="rId2"/>
            </p:custDataLst>
          </p:nvPr>
        </p:nvSpPr>
        <p:spPr bwMode="auto">
          <a:xfrm>
            <a:off x="4285635" y="2645605"/>
            <a:ext cx="966138" cy="961826"/>
          </a:xfrm>
          <a:custGeom>
            <a:avLst/>
            <a:gdLst>
              <a:gd name="T0" fmla="*/ 537 w 621"/>
              <a:gd name="T1" fmla="*/ 117 h 617"/>
              <a:gd name="T2" fmla="*/ 504 w 621"/>
              <a:gd name="T3" fmla="*/ 83 h 617"/>
              <a:gd name="T4" fmla="*/ 537 w 621"/>
              <a:gd name="T5" fmla="*/ 50 h 617"/>
              <a:gd name="T6" fmla="*/ 571 w 621"/>
              <a:gd name="T7" fmla="*/ 83 h 617"/>
              <a:gd name="T8" fmla="*/ 537 w 621"/>
              <a:gd name="T9" fmla="*/ 117 h 617"/>
              <a:gd name="T10" fmla="*/ 601 w 621"/>
              <a:gd name="T11" fmla="*/ 0 h 617"/>
              <a:gd name="T12" fmla="*/ 600 w 621"/>
              <a:gd name="T13" fmla="*/ 0 h 617"/>
              <a:gd name="T14" fmla="*/ 599 w 621"/>
              <a:gd name="T15" fmla="*/ 0 h 617"/>
              <a:gd name="T16" fmla="*/ 341 w 621"/>
              <a:gd name="T17" fmla="*/ 0 h 617"/>
              <a:gd name="T18" fmla="*/ 318 w 621"/>
              <a:gd name="T19" fmla="*/ 12 h 617"/>
              <a:gd name="T20" fmla="*/ 16 w 621"/>
              <a:gd name="T21" fmla="*/ 314 h 617"/>
              <a:gd name="T22" fmla="*/ 16 w 621"/>
              <a:gd name="T23" fmla="*/ 372 h 617"/>
              <a:gd name="T24" fmla="*/ 248 w 621"/>
              <a:gd name="T25" fmla="*/ 605 h 617"/>
              <a:gd name="T26" fmla="*/ 277 w 621"/>
              <a:gd name="T27" fmla="*/ 617 h 617"/>
              <a:gd name="T28" fmla="*/ 306 w 621"/>
              <a:gd name="T29" fmla="*/ 605 h 617"/>
              <a:gd name="T30" fmla="*/ 608 w 621"/>
              <a:gd name="T31" fmla="*/ 302 h 617"/>
              <a:gd name="T32" fmla="*/ 621 w 621"/>
              <a:gd name="T33" fmla="*/ 280 h 617"/>
              <a:gd name="T34" fmla="*/ 621 w 621"/>
              <a:gd name="T35" fmla="*/ 20 h 617"/>
              <a:gd name="T36" fmla="*/ 601 w 621"/>
              <a:gd name="T37" fmla="*/ 0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21" h="617">
                <a:moveTo>
                  <a:pt x="537" y="117"/>
                </a:moveTo>
                <a:cubicBezTo>
                  <a:pt x="519" y="117"/>
                  <a:pt x="504" y="102"/>
                  <a:pt x="504" y="83"/>
                </a:cubicBezTo>
                <a:cubicBezTo>
                  <a:pt x="504" y="65"/>
                  <a:pt x="519" y="50"/>
                  <a:pt x="537" y="50"/>
                </a:cubicBezTo>
                <a:cubicBezTo>
                  <a:pt x="556" y="50"/>
                  <a:pt x="571" y="65"/>
                  <a:pt x="571" y="83"/>
                </a:cubicBezTo>
                <a:cubicBezTo>
                  <a:pt x="571" y="102"/>
                  <a:pt x="556" y="117"/>
                  <a:pt x="537" y="117"/>
                </a:cubicBezTo>
                <a:close/>
                <a:moveTo>
                  <a:pt x="601" y="0"/>
                </a:moveTo>
                <a:lnTo>
                  <a:pt x="600" y="0"/>
                </a:lnTo>
                <a:cubicBezTo>
                  <a:pt x="600" y="0"/>
                  <a:pt x="600" y="0"/>
                  <a:pt x="599" y="0"/>
                </a:cubicBezTo>
                <a:lnTo>
                  <a:pt x="341" y="0"/>
                </a:lnTo>
                <a:cubicBezTo>
                  <a:pt x="334" y="0"/>
                  <a:pt x="320" y="10"/>
                  <a:pt x="318" y="12"/>
                </a:cubicBezTo>
                <a:lnTo>
                  <a:pt x="16" y="314"/>
                </a:lnTo>
                <a:cubicBezTo>
                  <a:pt x="0" y="330"/>
                  <a:pt x="0" y="356"/>
                  <a:pt x="16" y="372"/>
                </a:cubicBezTo>
                <a:lnTo>
                  <a:pt x="248" y="605"/>
                </a:lnTo>
                <a:cubicBezTo>
                  <a:pt x="256" y="613"/>
                  <a:pt x="267" y="617"/>
                  <a:pt x="277" y="617"/>
                </a:cubicBezTo>
                <a:cubicBezTo>
                  <a:pt x="288" y="617"/>
                  <a:pt x="298" y="613"/>
                  <a:pt x="306" y="605"/>
                </a:cubicBezTo>
                <a:lnTo>
                  <a:pt x="608" y="302"/>
                </a:lnTo>
                <a:cubicBezTo>
                  <a:pt x="610" y="300"/>
                  <a:pt x="621" y="288"/>
                  <a:pt x="621" y="280"/>
                </a:cubicBezTo>
                <a:lnTo>
                  <a:pt x="621" y="20"/>
                </a:lnTo>
                <a:cubicBezTo>
                  <a:pt x="621" y="9"/>
                  <a:pt x="613" y="0"/>
                  <a:pt x="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0B5BB6E-828A-48C8-AFA6-E502A7A6E8F1}"/>
              </a:ext>
            </a:extLst>
          </p:cNvPr>
          <p:cNvSpPr txBox="1"/>
          <p:nvPr/>
        </p:nvSpPr>
        <p:spPr>
          <a:xfrm>
            <a:off x="4520604" y="2838040"/>
            <a:ext cx="5918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5</a:t>
            </a:r>
            <a:r>
              <a:rPr lang="en-GB" sz="3200" b="1" baseline="30000" dirty="0">
                <a:solidFill>
                  <a:schemeClr val="bg1"/>
                </a:solidFill>
              </a:rPr>
              <a:t>%</a:t>
            </a:r>
          </a:p>
        </p:txBody>
      </p:sp>
      <p:grpSp>
        <p:nvGrpSpPr>
          <p:cNvPr id="39" name="Application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07FAE2BC-EFF3-44DD-8D7C-36753C44186D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9696662" y="2731821"/>
            <a:ext cx="701646" cy="874387"/>
            <a:chOff x="46" y="2"/>
            <a:chExt cx="394" cy="491"/>
          </a:xfrm>
          <a:solidFill>
            <a:schemeClr val="tx1"/>
          </a:solidFill>
        </p:grpSpPr>
        <p:sp>
          <p:nvSpPr>
            <p:cNvPr id="40" name="Application">
              <a:extLst>
                <a:ext uri="{FF2B5EF4-FFF2-40B4-BE49-F238E27FC236}">
                  <a16:creationId xmlns:a16="http://schemas.microsoft.com/office/drawing/2014/main" id="{F743D702-8C00-4C89-9B13-11F8447B05EC}"/>
                </a:ext>
              </a:extLst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333" y="309"/>
              <a:ext cx="55" cy="64"/>
            </a:xfrm>
            <a:custGeom>
              <a:avLst/>
              <a:gdLst>
                <a:gd name="T0" fmla="*/ 147 w 147"/>
                <a:gd name="T1" fmla="*/ 144 h 171"/>
                <a:gd name="T2" fmla="*/ 123 w 147"/>
                <a:gd name="T3" fmla="*/ 0 h 171"/>
                <a:gd name="T4" fmla="*/ 0 w 147"/>
                <a:gd name="T5" fmla="*/ 38 h 171"/>
                <a:gd name="T6" fmla="*/ 60 w 147"/>
                <a:gd name="T7" fmla="*/ 171 h 171"/>
                <a:gd name="T8" fmla="*/ 147 w 147"/>
                <a:gd name="T9" fmla="*/ 144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71">
                  <a:moveTo>
                    <a:pt x="147" y="144"/>
                  </a:moveTo>
                  <a:lnTo>
                    <a:pt x="123" y="0"/>
                  </a:lnTo>
                  <a:lnTo>
                    <a:pt x="0" y="38"/>
                  </a:lnTo>
                  <a:lnTo>
                    <a:pt x="60" y="171"/>
                  </a:lnTo>
                  <a:lnTo>
                    <a:pt x="147" y="14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Application">
              <a:extLst>
                <a:ext uri="{FF2B5EF4-FFF2-40B4-BE49-F238E27FC236}">
                  <a16:creationId xmlns:a16="http://schemas.microsoft.com/office/drawing/2014/main" id="{1B9A4A84-9C9D-4856-B6A7-C26D8E4B1D44}"/>
                </a:ext>
              </a:extLst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345" y="369"/>
              <a:ext cx="69" cy="124"/>
            </a:xfrm>
            <a:custGeom>
              <a:avLst/>
              <a:gdLst>
                <a:gd name="T0" fmla="*/ 169 w 184"/>
                <a:gd name="T1" fmla="*/ 99 h 329"/>
                <a:gd name="T2" fmla="*/ 116 w 184"/>
                <a:gd name="T3" fmla="*/ 0 h 329"/>
                <a:gd name="T4" fmla="*/ 29 w 184"/>
                <a:gd name="T5" fmla="*/ 27 h 329"/>
                <a:gd name="T6" fmla="*/ 20 w 184"/>
                <a:gd name="T7" fmla="*/ 144 h 329"/>
                <a:gd name="T8" fmla="*/ 139 w 184"/>
                <a:gd name="T9" fmla="*/ 275 h 329"/>
                <a:gd name="T10" fmla="*/ 169 w 184"/>
                <a:gd name="T11" fmla="*/ 9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4" h="329">
                  <a:moveTo>
                    <a:pt x="169" y="99"/>
                  </a:moveTo>
                  <a:cubicBezTo>
                    <a:pt x="158" y="60"/>
                    <a:pt x="127" y="15"/>
                    <a:pt x="116" y="0"/>
                  </a:cubicBezTo>
                  <a:lnTo>
                    <a:pt x="29" y="27"/>
                  </a:lnTo>
                  <a:cubicBezTo>
                    <a:pt x="20" y="45"/>
                    <a:pt x="0" y="92"/>
                    <a:pt x="20" y="144"/>
                  </a:cubicBezTo>
                  <a:cubicBezTo>
                    <a:pt x="40" y="198"/>
                    <a:pt x="144" y="329"/>
                    <a:pt x="139" y="275"/>
                  </a:cubicBezTo>
                  <a:cubicBezTo>
                    <a:pt x="129" y="167"/>
                    <a:pt x="184" y="146"/>
                    <a:pt x="169" y="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Application">
              <a:extLst>
                <a:ext uri="{FF2B5EF4-FFF2-40B4-BE49-F238E27FC236}">
                  <a16:creationId xmlns:a16="http://schemas.microsoft.com/office/drawing/2014/main" id="{95976E1D-D4CA-4AD5-9A3C-6752A327F2F2}"/>
                </a:ext>
              </a:extLst>
            </p:cNvPr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46" y="2"/>
              <a:ext cx="394" cy="447"/>
            </a:xfrm>
            <a:custGeom>
              <a:avLst/>
              <a:gdLst>
                <a:gd name="T0" fmla="*/ 575 w 1050"/>
                <a:gd name="T1" fmla="*/ 18 h 1187"/>
                <a:gd name="T2" fmla="*/ 401 w 1050"/>
                <a:gd name="T3" fmla="*/ 578 h 1187"/>
                <a:gd name="T4" fmla="*/ 359 w 1050"/>
                <a:gd name="T5" fmla="*/ 346 h 1187"/>
                <a:gd name="T6" fmla="*/ 0 w 1050"/>
                <a:gd name="T7" fmla="*/ 578 h 1187"/>
                <a:gd name="T8" fmla="*/ 75 w 1050"/>
                <a:gd name="T9" fmla="*/ 728 h 1187"/>
                <a:gd name="T10" fmla="*/ 88 w 1050"/>
                <a:gd name="T11" fmla="*/ 678 h 1187"/>
                <a:gd name="T12" fmla="*/ 163 w 1050"/>
                <a:gd name="T13" fmla="*/ 728 h 1187"/>
                <a:gd name="T14" fmla="*/ 175 w 1050"/>
                <a:gd name="T15" fmla="*/ 678 h 1187"/>
                <a:gd name="T16" fmla="*/ 195 w 1050"/>
                <a:gd name="T17" fmla="*/ 728 h 1187"/>
                <a:gd name="T18" fmla="*/ 29 w 1050"/>
                <a:gd name="T19" fmla="*/ 1120 h 1187"/>
                <a:gd name="T20" fmla="*/ 57 w 1050"/>
                <a:gd name="T21" fmla="*/ 1133 h 1187"/>
                <a:gd name="T22" fmla="*/ 58 w 1050"/>
                <a:gd name="T23" fmla="*/ 1132 h 1187"/>
                <a:gd name="T24" fmla="*/ 70 w 1050"/>
                <a:gd name="T25" fmla="*/ 1159 h 1187"/>
                <a:gd name="T26" fmla="*/ 105 w 1050"/>
                <a:gd name="T27" fmla="*/ 1174 h 1187"/>
                <a:gd name="T28" fmla="*/ 129 w 1050"/>
                <a:gd name="T29" fmla="*/ 1162 h 1187"/>
                <a:gd name="T30" fmla="*/ 128 w 1050"/>
                <a:gd name="T31" fmla="*/ 1163 h 1187"/>
                <a:gd name="T32" fmla="*/ 148 w 1050"/>
                <a:gd name="T33" fmla="*/ 1171 h 1187"/>
                <a:gd name="T34" fmla="*/ 148 w 1050"/>
                <a:gd name="T35" fmla="*/ 1169 h 1187"/>
                <a:gd name="T36" fmla="*/ 363 w 1050"/>
                <a:gd name="T37" fmla="*/ 728 h 1187"/>
                <a:gd name="T38" fmla="*/ 375 w 1050"/>
                <a:gd name="T39" fmla="*/ 678 h 1187"/>
                <a:gd name="T40" fmla="*/ 463 w 1050"/>
                <a:gd name="T41" fmla="*/ 728 h 1187"/>
                <a:gd name="T42" fmla="*/ 475 w 1050"/>
                <a:gd name="T43" fmla="*/ 678 h 1187"/>
                <a:gd name="T44" fmla="*/ 563 w 1050"/>
                <a:gd name="T45" fmla="*/ 728 h 1187"/>
                <a:gd name="T46" fmla="*/ 575 w 1050"/>
                <a:gd name="T47" fmla="*/ 678 h 1187"/>
                <a:gd name="T48" fmla="*/ 663 w 1050"/>
                <a:gd name="T49" fmla="*/ 728 h 1187"/>
                <a:gd name="T50" fmla="*/ 675 w 1050"/>
                <a:gd name="T51" fmla="*/ 678 h 1187"/>
                <a:gd name="T52" fmla="*/ 727 w 1050"/>
                <a:gd name="T53" fmla="*/ 728 h 1187"/>
                <a:gd name="T54" fmla="*/ 877 w 1050"/>
                <a:gd name="T55" fmla="*/ 798 h 1187"/>
                <a:gd name="T56" fmla="*/ 875 w 1050"/>
                <a:gd name="T57" fmla="*/ 728 h 1187"/>
                <a:gd name="T58" fmla="*/ 888 w 1050"/>
                <a:gd name="T59" fmla="*/ 678 h 1187"/>
                <a:gd name="T60" fmla="*/ 975 w 1050"/>
                <a:gd name="T61" fmla="*/ 728 h 1187"/>
                <a:gd name="T62" fmla="*/ 988 w 1050"/>
                <a:gd name="T63" fmla="*/ 678 h 1187"/>
                <a:gd name="T64" fmla="*/ 1050 w 1050"/>
                <a:gd name="T65" fmla="*/ 728 h 1187"/>
                <a:gd name="T66" fmla="*/ 815 w 1050"/>
                <a:gd name="T67" fmla="*/ 578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50" h="1187">
                  <a:moveTo>
                    <a:pt x="815" y="578"/>
                  </a:moveTo>
                  <a:cubicBezTo>
                    <a:pt x="746" y="340"/>
                    <a:pt x="636" y="0"/>
                    <a:pt x="575" y="18"/>
                  </a:cubicBezTo>
                  <a:cubicBezTo>
                    <a:pt x="518" y="36"/>
                    <a:pt x="603" y="340"/>
                    <a:pt x="677" y="578"/>
                  </a:cubicBezTo>
                  <a:lnTo>
                    <a:pt x="401" y="578"/>
                  </a:lnTo>
                  <a:lnTo>
                    <a:pt x="478" y="396"/>
                  </a:lnTo>
                  <a:lnTo>
                    <a:pt x="359" y="346"/>
                  </a:lnTo>
                  <a:lnTo>
                    <a:pt x="261" y="578"/>
                  </a:lnTo>
                  <a:lnTo>
                    <a:pt x="0" y="578"/>
                  </a:lnTo>
                  <a:lnTo>
                    <a:pt x="0" y="728"/>
                  </a:lnTo>
                  <a:lnTo>
                    <a:pt x="75" y="728"/>
                  </a:lnTo>
                  <a:lnTo>
                    <a:pt x="75" y="678"/>
                  </a:lnTo>
                  <a:lnTo>
                    <a:pt x="88" y="678"/>
                  </a:lnTo>
                  <a:lnTo>
                    <a:pt x="88" y="728"/>
                  </a:lnTo>
                  <a:lnTo>
                    <a:pt x="163" y="728"/>
                  </a:lnTo>
                  <a:lnTo>
                    <a:pt x="163" y="678"/>
                  </a:lnTo>
                  <a:lnTo>
                    <a:pt x="175" y="678"/>
                  </a:lnTo>
                  <a:lnTo>
                    <a:pt x="175" y="728"/>
                  </a:lnTo>
                  <a:lnTo>
                    <a:pt x="195" y="728"/>
                  </a:lnTo>
                  <a:lnTo>
                    <a:pt x="30" y="1118"/>
                  </a:lnTo>
                  <a:cubicBezTo>
                    <a:pt x="30" y="1119"/>
                    <a:pt x="29" y="1120"/>
                    <a:pt x="29" y="1120"/>
                  </a:cubicBezTo>
                  <a:cubicBezTo>
                    <a:pt x="25" y="1130"/>
                    <a:pt x="28" y="1141"/>
                    <a:pt x="36" y="1144"/>
                  </a:cubicBezTo>
                  <a:cubicBezTo>
                    <a:pt x="43" y="1148"/>
                    <a:pt x="53" y="1143"/>
                    <a:pt x="57" y="1133"/>
                  </a:cubicBezTo>
                  <a:cubicBezTo>
                    <a:pt x="58" y="1132"/>
                    <a:pt x="58" y="1132"/>
                    <a:pt x="58" y="1132"/>
                  </a:cubicBezTo>
                  <a:lnTo>
                    <a:pt x="58" y="1132"/>
                  </a:lnTo>
                  <a:cubicBezTo>
                    <a:pt x="58" y="1132"/>
                    <a:pt x="58" y="1132"/>
                    <a:pt x="57" y="1133"/>
                  </a:cubicBezTo>
                  <a:cubicBezTo>
                    <a:pt x="53" y="1143"/>
                    <a:pt x="59" y="1154"/>
                    <a:pt x="70" y="1159"/>
                  </a:cubicBezTo>
                  <a:cubicBezTo>
                    <a:pt x="79" y="1163"/>
                    <a:pt x="89" y="1161"/>
                    <a:pt x="95" y="1155"/>
                  </a:cubicBezTo>
                  <a:cubicBezTo>
                    <a:pt x="94" y="1163"/>
                    <a:pt x="98" y="1171"/>
                    <a:pt x="105" y="1174"/>
                  </a:cubicBezTo>
                  <a:cubicBezTo>
                    <a:pt x="114" y="1178"/>
                    <a:pt x="124" y="1173"/>
                    <a:pt x="128" y="1163"/>
                  </a:cubicBezTo>
                  <a:cubicBezTo>
                    <a:pt x="129" y="1163"/>
                    <a:pt x="129" y="1162"/>
                    <a:pt x="129" y="1162"/>
                  </a:cubicBezTo>
                  <a:lnTo>
                    <a:pt x="129" y="1162"/>
                  </a:lnTo>
                  <a:cubicBezTo>
                    <a:pt x="129" y="1162"/>
                    <a:pt x="129" y="1163"/>
                    <a:pt x="128" y="1163"/>
                  </a:cubicBezTo>
                  <a:cubicBezTo>
                    <a:pt x="124" y="1173"/>
                    <a:pt x="125" y="1183"/>
                    <a:pt x="131" y="1185"/>
                  </a:cubicBezTo>
                  <a:cubicBezTo>
                    <a:pt x="136" y="1187"/>
                    <a:pt x="144" y="1181"/>
                    <a:pt x="148" y="1171"/>
                  </a:cubicBezTo>
                  <a:cubicBezTo>
                    <a:pt x="148" y="1171"/>
                    <a:pt x="148" y="1171"/>
                    <a:pt x="148" y="1170"/>
                  </a:cubicBezTo>
                  <a:lnTo>
                    <a:pt x="148" y="1169"/>
                  </a:lnTo>
                  <a:lnTo>
                    <a:pt x="336" y="728"/>
                  </a:lnTo>
                  <a:lnTo>
                    <a:pt x="363" y="728"/>
                  </a:lnTo>
                  <a:lnTo>
                    <a:pt x="363" y="678"/>
                  </a:lnTo>
                  <a:lnTo>
                    <a:pt x="375" y="678"/>
                  </a:lnTo>
                  <a:lnTo>
                    <a:pt x="375" y="728"/>
                  </a:lnTo>
                  <a:lnTo>
                    <a:pt x="463" y="728"/>
                  </a:lnTo>
                  <a:lnTo>
                    <a:pt x="463" y="678"/>
                  </a:lnTo>
                  <a:lnTo>
                    <a:pt x="475" y="678"/>
                  </a:lnTo>
                  <a:lnTo>
                    <a:pt x="475" y="728"/>
                  </a:lnTo>
                  <a:lnTo>
                    <a:pt x="563" y="728"/>
                  </a:lnTo>
                  <a:lnTo>
                    <a:pt x="563" y="678"/>
                  </a:lnTo>
                  <a:lnTo>
                    <a:pt x="575" y="678"/>
                  </a:lnTo>
                  <a:lnTo>
                    <a:pt x="575" y="728"/>
                  </a:lnTo>
                  <a:lnTo>
                    <a:pt x="663" y="728"/>
                  </a:lnTo>
                  <a:lnTo>
                    <a:pt x="663" y="678"/>
                  </a:lnTo>
                  <a:lnTo>
                    <a:pt x="675" y="678"/>
                  </a:lnTo>
                  <a:lnTo>
                    <a:pt x="675" y="728"/>
                  </a:lnTo>
                  <a:lnTo>
                    <a:pt x="727" y="728"/>
                  </a:lnTo>
                  <a:cubicBezTo>
                    <a:pt x="746" y="790"/>
                    <a:pt x="760" y="824"/>
                    <a:pt x="763" y="833"/>
                  </a:cubicBezTo>
                  <a:lnTo>
                    <a:pt x="877" y="798"/>
                  </a:lnTo>
                  <a:cubicBezTo>
                    <a:pt x="875" y="791"/>
                    <a:pt x="868" y="765"/>
                    <a:pt x="858" y="728"/>
                  </a:cubicBezTo>
                  <a:lnTo>
                    <a:pt x="875" y="728"/>
                  </a:lnTo>
                  <a:lnTo>
                    <a:pt x="875" y="678"/>
                  </a:lnTo>
                  <a:lnTo>
                    <a:pt x="888" y="678"/>
                  </a:lnTo>
                  <a:lnTo>
                    <a:pt x="888" y="728"/>
                  </a:lnTo>
                  <a:lnTo>
                    <a:pt x="975" y="728"/>
                  </a:lnTo>
                  <a:lnTo>
                    <a:pt x="975" y="678"/>
                  </a:lnTo>
                  <a:lnTo>
                    <a:pt x="988" y="678"/>
                  </a:lnTo>
                  <a:lnTo>
                    <a:pt x="988" y="728"/>
                  </a:lnTo>
                  <a:lnTo>
                    <a:pt x="1050" y="728"/>
                  </a:lnTo>
                  <a:lnTo>
                    <a:pt x="1050" y="578"/>
                  </a:lnTo>
                  <a:lnTo>
                    <a:pt x="815" y="57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Application">
              <a:extLst>
                <a:ext uri="{FF2B5EF4-FFF2-40B4-BE49-F238E27FC236}">
                  <a16:creationId xmlns:a16="http://schemas.microsoft.com/office/drawing/2014/main" id="{C3678537-696B-46B1-8174-E0F042E86BA3}"/>
                </a:ext>
              </a:extLst>
            </p:cNvPr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198" y="58"/>
              <a:ext cx="57" cy="51"/>
            </a:xfrm>
            <a:custGeom>
              <a:avLst/>
              <a:gdLst>
                <a:gd name="T0" fmla="*/ 143 w 151"/>
                <a:gd name="T1" fmla="*/ 79 h 134"/>
                <a:gd name="T2" fmla="*/ 122 w 151"/>
                <a:gd name="T3" fmla="*/ 29 h 134"/>
                <a:gd name="T4" fmla="*/ 74 w 151"/>
                <a:gd name="T5" fmla="*/ 8 h 134"/>
                <a:gd name="T6" fmla="*/ 24 w 151"/>
                <a:gd name="T7" fmla="*/ 29 h 134"/>
                <a:gd name="T8" fmla="*/ 0 w 151"/>
                <a:gd name="T9" fmla="*/ 84 h 134"/>
                <a:gd name="T10" fmla="*/ 119 w 151"/>
                <a:gd name="T11" fmla="*/ 134 h 134"/>
                <a:gd name="T12" fmla="*/ 143 w 151"/>
                <a:gd name="T13" fmla="*/ 79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134">
                  <a:moveTo>
                    <a:pt x="143" y="79"/>
                  </a:moveTo>
                  <a:cubicBezTo>
                    <a:pt x="151" y="60"/>
                    <a:pt x="142" y="37"/>
                    <a:pt x="122" y="29"/>
                  </a:cubicBezTo>
                  <a:lnTo>
                    <a:pt x="74" y="8"/>
                  </a:lnTo>
                  <a:cubicBezTo>
                    <a:pt x="55" y="0"/>
                    <a:pt x="32" y="9"/>
                    <a:pt x="24" y="29"/>
                  </a:cubicBezTo>
                  <a:lnTo>
                    <a:pt x="0" y="84"/>
                  </a:lnTo>
                  <a:lnTo>
                    <a:pt x="119" y="134"/>
                  </a:lnTo>
                  <a:lnTo>
                    <a:pt x="143" y="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Application">
              <a:extLst>
                <a:ext uri="{FF2B5EF4-FFF2-40B4-BE49-F238E27FC236}">
                  <a16:creationId xmlns:a16="http://schemas.microsoft.com/office/drawing/2014/main" id="{6F0FF204-E251-450A-AB71-15B62597D055}"/>
                </a:ext>
              </a:extLst>
            </p:cNvPr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183" y="97"/>
              <a:ext cx="57" cy="47"/>
            </a:xfrm>
            <a:custGeom>
              <a:avLst/>
              <a:gdLst>
                <a:gd name="T0" fmla="*/ 31 w 150"/>
                <a:gd name="T1" fmla="*/ 0 h 124"/>
                <a:gd name="T2" fmla="*/ 150 w 150"/>
                <a:gd name="T3" fmla="*/ 51 h 124"/>
                <a:gd name="T4" fmla="*/ 119 w 150"/>
                <a:gd name="T5" fmla="*/ 124 h 124"/>
                <a:gd name="T6" fmla="*/ 0 w 150"/>
                <a:gd name="T7" fmla="*/ 73 h 124"/>
                <a:gd name="T8" fmla="*/ 31 w 150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124">
                  <a:moveTo>
                    <a:pt x="31" y="0"/>
                  </a:moveTo>
                  <a:lnTo>
                    <a:pt x="150" y="51"/>
                  </a:lnTo>
                  <a:lnTo>
                    <a:pt x="119" y="124"/>
                  </a:lnTo>
                  <a:lnTo>
                    <a:pt x="0" y="73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Application">
              <a:extLst>
                <a:ext uri="{FF2B5EF4-FFF2-40B4-BE49-F238E27FC236}">
                  <a16:creationId xmlns:a16="http://schemas.microsoft.com/office/drawing/2014/main" id="{36B179DE-725B-46A3-9607-C011B4DCA742}"/>
                </a:ext>
              </a:extLst>
            </p:cNvPr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57" y="456"/>
              <a:ext cx="20" cy="23"/>
            </a:xfrm>
            <a:custGeom>
              <a:avLst/>
              <a:gdLst>
                <a:gd name="T0" fmla="*/ 5 w 52"/>
                <a:gd name="T1" fmla="*/ 61 h 61"/>
                <a:gd name="T2" fmla="*/ 52 w 52"/>
                <a:gd name="T3" fmla="*/ 22 h 61"/>
                <a:gd name="T4" fmla="*/ 0 w 52"/>
                <a:gd name="T5" fmla="*/ 0 h 61"/>
                <a:gd name="T6" fmla="*/ 5 w 52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61">
                  <a:moveTo>
                    <a:pt x="5" y="61"/>
                  </a:moveTo>
                  <a:lnTo>
                    <a:pt x="52" y="22"/>
                  </a:lnTo>
                  <a:lnTo>
                    <a:pt x="0" y="0"/>
                  </a:lnTo>
                  <a:lnTo>
                    <a:pt x="5" y="6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396D7EFB-C1C9-40FF-BF72-2A53BA1DF974}"/>
              </a:ext>
            </a:extLst>
          </p:cNvPr>
          <p:cNvSpPr txBox="1"/>
          <p:nvPr/>
        </p:nvSpPr>
        <p:spPr>
          <a:xfrm>
            <a:off x="5114183" y="6605343"/>
            <a:ext cx="19672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457200">
              <a:defRPr/>
            </a:pPr>
            <a:r>
              <a:rPr lang="en-GB" sz="1100" dirty="0"/>
              <a:t>Full terms and conditions apply</a:t>
            </a:r>
          </a:p>
        </p:txBody>
      </p:sp>
    </p:spTree>
    <p:extLst>
      <p:ext uri="{BB962C8B-B14F-4D97-AF65-F5344CB8AC3E}">
        <p14:creationId xmlns:p14="http://schemas.microsoft.com/office/powerpoint/2010/main" val="705648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D65D5B-ADB9-4858-B55A-2E209F3B3BC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4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1BAE7E5-2143-47BB-B8FC-ACC1C9916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Entry requirements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8940F3-4BFE-4FC7-B9BA-26D3750593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D28B367-F90C-4AC5-B86C-1937E0B36EC7}"/>
              </a:ext>
            </a:extLst>
          </p:cNvPr>
          <p:cNvGrpSpPr/>
          <p:nvPr/>
        </p:nvGrpSpPr>
        <p:grpSpPr>
          <a:xfrm>
            <a:off x="480514" y="3234011"/>
            <a:ext cx="11230971" cy="755704"/>
            <a:chOff x="480514" y="2904434"/>
            <a:chExt cx="11230971" cy="755704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E00590F4-B5D1-4D6A-95C1-CC8FD149BF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0514" y="2904435"/>
              <a:ext cx="1364776" cy="755703"/>
            </a:xfrm>
            <a:custGeom>
              <a:avLst/>
              <a:gdLst>
                <a:gd name="connsiteX0" fmla="*/ 452684 w 1651379"/>
                <a:gd name="connsiteY0" fmla="*/ 113699 h 914400"/>
                <a:gd name="connsiteX1" fmla="*/ 116161 w 1651379"/>
                <a:gd name="connsiteY1" fmla="*/ 387973 h 914400"/>
                <a:gd name="connsiteX2" fmla="*/ 109182 w 1651379"/>
                <a:gd name="connsiteY2" fmla="*/ 457201 h 914400"/>
                <a:gd name="connsiteX3" fmla="*/ 109182 w 1651379"/>
                <a:gd name="connsiteY3" fmla="*/ 457200 h 914400"/>
                <a:gd name="connsiteX4" fmla="*/ 109182 w 1651379"/>
                <a:gd name="connsiteY4" fmla="*/ 457201 h 914400"/>
                <a:gd name="connsiteX5" fmla="*/ 109182 w 1651379"/>
                <a:gd name="connsiteY5" fmla="*/ 457201 h 914400"/>
                <a:gd name="connsiteX6" fmla="*/ 116161 w 1651379"/>
                <a:gd name="connsiteY6" fmla="*/ 526428 h 914400"/>
                <a:gd name="connsiteX7" fmla="*/ 452684 w 1651379"/>
                <a:gd name="connsiteY7" fmla="*/ 800702 h 914400"/>
                <a:gd name="connsiteX8" fmla="*/ 1198695 w 1651379"/>
                <a:gd name="connsiteY8" fmla="*/ 800703 h 914400"/>
                <a:gd name="connsiteX9" fmla="*/ 1542197 w 1651379"/>
                <a:gd name="connsiteY9" fmla="*/ 457201 h 914400"/>
                <a:gd name="connsiteX10" fmla="*/ 1542198 w 1651379"/>
                <a:gd name="connsiteY10" fmla="*/ 457201 h 914400"/>
                <a:gd name="connsiteX11" fmla="*/ 1198696 w 1651379"/>
                <a:gd name="connsiteY11" fmla="*/ 113699 h 914400"/>
                <a:gd name="connsiteX12" fmla="*/ 457200 w 1651379"/>
                <a:gd name="connsiteY12" fmla="*/ 0 h 914400"/>
                <a:gd name="connsiteX13" fmla="*/ 1194179 w 1651379"/>
                <a:gd name="connsiteY13" fmla="*/ 0 h 914400"/>
                <a:gd name="connsiteX14" fmla="*/ 1651379 w 1651379"/>
                <a:gd name="connsiteY14" fmla="*/ 457200 h 914400"/>
                <a:gd name="connsiteX15" fmla="*/ 1194179 w 1651379"/>
                <a:gd name="connsiteY15" fmla="*/ 914400 h 914400"/>
                <a:gd name="connsiteX16" fmla="*/ 457200 w 1651379"/>
                <a:gd name="connsiteY16" fmla="*/ 914400 h 914400"/>
                <a:gd name="connsiteX17" fmla="*/ 0 w 1651379"/>
                <a:gd name="connsiteY17" fmla="*/ 457200 h 914400"/>
                <a:gd name="connsiteX18" fmla="*/ 457200 w 1651379"/>
                <a:gd name="connsiteY18" fmla="*/ 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51379" h="914400">
                  <a:moveTo>
                    <a:pt x="452684" y="113699"/>
                  </a:moveTo>
                  <a:cubicBezTo>
                    <a:pt x="286687" y="113699"/>
                    <a:pt x="148191" y="231445"/>
                    <a:pt x="116161" y="387973"/>
                  </a:cubicBezTo>
                  <a:lnTo>
                    <a:pt x="109182" y="457201"/>
                  </a:lnTo>
                  <a:lnTo>
                    <a:pt x="109182" y="457200"/>
                  </a:lnTo>
                  <a:lnTo>
                    <a:pt x="109182" y="457201"/>
                  </a:lnTo>
                  <a:lnTo>
                    <a:pt x="109182" y="457201"/>
                  </a:lnTo>
                  <a:lnTo>
                    <a:pt x="116161" y="526428"/>
                  </a:lnTo>
                  <a:cubicBezTo>
                    <a:pt x="148191" y="682956"/>
                    <a:pt x="286687" y="800702"/>
                    <a:pt x="452684" y="800702"/>
                  </a:cubicBezTo>
                  <a:lnTo>
                    <a:pt x="1198695" y="800703"/>
                  </a:lnTo>
                  <a:cubicBezTo>
                    <a:pt x="1388406" y="800703"/>
                    <a:pt x="1542197" y="646912"/>
                    <a:pt x="1542197" y="457201"/>
                  </a:cubicBezTo>
                  <a:lnTo>
                    <a:pt x="1542198" y="457201"/>
                  </a:lnTo>
                  <a:cubicBezTo>
                    <a:pt x="1542198" y="267490"/>
                    <a:pt x="1388407" y="113699"/>
                    <a:pt x="1198696" y="113699"/>
                  </a:cubicBezTo>
                  <a:close/>
                  <a:moveTo>
                    <a:pt x="457200" y="0"/>
                  </a:moveTo>
                  <a:lnTo>
                    <a:pt x="1194179" y="0"/>
                  </a:lnTo>
                  <a:cubicBezTo>
                    <a:pt x="1446684" y="0"/>
                    <a:pt x="1651379" y="204695"/>
                    <a:pt x="1651379" y="457200"/>
                  </a:cubicBezTo>
                  <a:cubicBezTo>
                    <a:pt x="1651379" y="709705"/>
                    <a:pt x="1446684" y="914400"/>
                    <a:pt x="1194179" y="914400"/>
                  </a:cubicBezTo>
                  <a:lnTo>
                    <a:pt x="457200" y="914400"/>
                  </a:lnTo>
                  <a:cubicBezTo>
                    <a:pt x="204695" y="914400"/>
                    <a:pt x="0" y="709705"/>
                    <a:pt x="0" y="457200"/>
                  </a:cubicBezTo>
                  <a:cubicBezTo>
                    <a:pt x="0" y="204695"/>
                    <a:pt x="204695" y="0"/>
                    <a:pt x="457200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151A8D62-1346-4FA7-A194-0ACE6A552B0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53753" y="2904434"/>
              <a:ext cx="1364776" cy="755703"/>
            </a:xfrm>
            <a:custGeom>
              <a:avLst/>
              <a:gdLst>
                <a:gd name="connsiteX0" fmla="*/ 452684 w 1651379"/>
                <a:gd name="connsiteY0" fmla="*/ 113699 h 914400"/>
                <a:gd name="connsiteX1" fmla="*/ 116161 w 1651379"/>
                <a:gd name="connsiteY1" fmla="*/ 387973 h 914400"/>
                <a:gd name="connsiteX2" fmla="*/ 109182 w 1651379"/>
                <a:gd name="connsiteY2" fmla="*/ 457201 h 914400"/>
                <a:gd name="connsiteX3" fmla="*/ 109182 w 1651379"/>
                <a:gd name="connsiteY3" fmla="*/ 457200 h 914400"/>
                <a:gd name="connsiteX4" fmla="*/ 109182 w 1651379"/>
                <a:gd name="connsiteY4" fmla="*/ 457201 h 914400"/>
                <a:gd name="connsiteX5" fmla="*/ 109182 w 1651379"/>
                <a:gd name="connsiteY5" fmla="*/ 457201 h 914400"/>
                <a:gd name="connsiteX6" fmla="*/ 116161 w 1651379"/>
                <a:gd name="connsiteY6" fmla="*/ 526428 h 914400"/>
                <a:gd name="connsiteX7" fmla="*/ 452684 w 1651379"/>
                <a:gd name="connsiteY7" fmla="*/ 800702 h 914400"/>
                <a:gd name="connsiteX8" fmla="*/ 1198695 w 1651379"/>
                <a:gd name="connsiteY8" fmla="*/ 800703 h 914400"/>
                <a:gd name="connsiteX9" fmla="*/ 1542197 w 1651379"/>
                <a:gd name="connsiteY9" fmla="*/ 457201 h 914400"/>
                <a:gd name="connsiteX10" fmla="*/ 1542198 w 1651379"/>
                <a:gd name="connsiteY10" fmla="*/ 457201 h 914400"/>
                <a:gd name="connsiteX11" fmla="*/ 1198696 w 1651379"/>
                <a:gd name="connsiteY11" fmla="*/ 113699 h 914400"/>
                <a:gd name="connsiteX12" fmla="*/ 457200 w 1651379"/>
                <a:gd name="connsiteY12" fmla="*/ 0 h 914400"/>
                <a:gd name="connsiteX13" fmla="*/ 1194179 w 1651379"/>
                <a:gd name="connsiteY13" fmla="*/ 0 h 914400"/>
                <a:gd name="connsiteX14" fmla="*/ 1651379 w 1651379"/>
                <a:gd name="connsiteY14" fmla="*/ 457200 h 914400"/>
                <a:gd name="connsiteX15" fmla="*/ 1194179 w 1651379"/>
                <a:gd name="connsiteY15" fmla="*/ 914400 h 914400"/>
                <a:gd name="connsiteX16" fmla="*/ 457200 w 1651379"/>
                <a:gd name="connsiteY16" fmla="*/ 914400 h 914400"/>
                <a:gd name="connsiteX17" fmla="*/ 0 w 1651379"/>
                <a:gd name="connsiteY17" fmla="*/ 457200 h 914400"/>
                <a:gd name="connsiteX18" fmla="*/ 457200 w 1651379"/>
                <a:gd name="connsiteY18" fmla="*/ 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51379" h="914400">
                  <a:moveTo>
                    <a:pt x="452684" y="113699"/>
                  </a:moveTo>
                  <a:cubicBezTo>
                    <a:pt x="286687" y="113699"/>
                    <a:pt x="148191" y="231445"/>
                    <a:pt x="116161" y="387973"/>
                  </a:cubicBezTo>
                  <a:lnTo>
                    <a:pt x="109182" y="457201"/>
                  </a:lnTo>
                  <a:lnTo>
                    <a:pt x="109182" y="457200"/>
                  </a:lnTo>
                  <a:lnTo>
                    <a:pt x="109182" y="457201"/>
                  </a:lnTo>
                  <a:lnTo>
                    <a:pt x="109182" y="457201"/>
                  </a:lnTo>
                  <a:lnTo>
                    <a:pt x="116161" y="526428"/>
                  </a:lnTo>
                  <a:cubicBezTo>
                    <a:pt x="148191" y="682956"/>
                    <a:pt x="286687" y="800702"/>
                    <a:pt x="452684" y="800702"/>
                  </a:cubicBezTo>
                  <a:lnTo>
                    <a:pt x="1198695" y="800703"/>
                  </a:lnTo>
                  <a:cubicBezTo>
                    <a:pt x="1388406" y="800703"/>
                    <a:pt x="1542197" y="646912"/>
                    <a:pt x="1542197" y="457201"/>
                  </a:cubicBezTo>
                  <a:lnTo>
                    <a:pt x="1542198" y="457201"/>
                  </a:lnTo>
                  <a:cubicBezTo>
                    <a:pt x="1542198" y="267490"/>
                    <a:pt x="1388407" y="113699"/>
                    <a:pt x="1198696" y="113699"/>
                  </a:cubicBezTo>
                  <a:close/>
                  <a:moveTo>
                    <a:pt x="457200" y="0"/>
                  </a:moveTo>
                  <a:lnTo>
                    <a:pt x="1194179" y="0"/>
                  </a:lnTo>
                  <a:cubicBezTo>
                    <a:pt x="1446684" y="0"/>
                    <a:pt x="1651379" y="204695"/>
                    <a:pt x="1651379" y="457200"/>
                  </a:cubicBezTo>
                  <a:cubicBezTo>
                    <a:pt x="1651379" y="709705"/>
                    <a:pt x="1446684" y="914400"/>
                    <a:pt x="1194179" y="914400"/>
                  </a:cubicBezTo>
                  <a:lnTo>
                    <a:pt x="457200" y="914400"/>
                  </a:lnTo>
                  <a:cubicBezTo>
                    <a:pt x="204695" y="914400"/>
                    <a:pt x="0" y="709705"/>
                    <a:pt x="0" y="457200"/>
                  </a:cubicBezTo>
                  <a:cubicBezTo>
                    <a:pt x="0" y="204695"/>
                    <a:pt x="204695" y="0"/>
                    <a:pt x="457200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Rounded Rectangle 17">
              <a:extLst>
                <a:ext uri="{FF2B5EF4-FFF2-40B4-BE49-F238E27FC236}">
                  <a16:creationId xmlns:a16="http://schemas.microsoft.com/office/drawing/2014/main" id="{8A165811-6046-44AD-BC26-440585E7CC1D}"/>
                </a:ext>
              </a:extLst>
            </p:cNvPr>
            <p:cNvSpPr/>
            <p:nvPr/>
          </p:nvSpPr>
          <p:spPr>
            <a:xfrm>
              <a:off x="1441544" y="3211668"/>
              <a:ext cx="1364776" cy="141217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Freeform 18">
              <a:extLst>
                <a:ext uri="{FF2B5EF4-FFF2-40B4-BE49-F238E27FC236}">
                  <a16:creationId xmlns:a16="http://schemas.microsoft.com/office/drawing/2014/main" id="{8EE2B99B-E49C-40DB-8BB9-50E852C39D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26992" y="2904434"/>
              <a:ext cx="1364776" cy="755703"/>
            </a:xfrm>
            <a:custGeom>
              <a:avLst/>
              <a:gdLst>
                <a:gd name="connsiteX0" fmla="*/ 452684 w 1651379"/>
                <a:gd name="connsiteY0" fmla="*/ 113699 h 914400"/>
                <a:gd name="connsiteX1" fmla="*/ 116161 w 1651379"/>
                <a:gd name="connsiteY1" fmla="*/ 387973 h 914400"/>
                <a:gd name="connsiteX2" fmla="*/ 109182 w 1651379"/>
                <a:gd name="connsiteY2" fmla="*/ 457201 h 914400"/>
                <a:gd name="connsiteX3" fmla="*/ 109182 w 1651379"/>
                <a:gd name="connsiteY3" fmla="*/ 457200 h 914400"/>
                <a:gd name="connsiteX4" fmla="*/ 109182 w 1651379"/>
                <a:gd name="connsiteY4" fmla="*/ 457201 h 914400"/>
                <a:gd name="connsiteX5" fmla="*/ 109182 w 1651379"/>
                <a:gd name="connsiteY5" fmla="*/ 457201 h 914400"/>
                <a:gd name="connsiteX6" fmla="*/ 116161 w 1651379"/>
                <a:gd name="connsiteY6" fmla="*/ 526428 h 914400"/>
                <a:gd name="connsiteX7" fmla="*/ 452684 w 1651379"/>
                <a:gd name="connsiteY7" fmla="*/ 800702 h 914400"/>
                <a:gd name="connsiteX8" fmla="*/ 1198695 w 1651379"/>
                <a:gd name="connsiteY8" fmla="*/ 800703 h 914400"/>
                <a:gd name="connsiteX9" fmla="*/ 1542197 w 1651379"/>
                <a:gd name="connsiteY9" fmla="*/ 457201 h 914400"/>
                <a:gd name="connsiteX10" fmla="*/ 1542198 w 1651379"/>
                <a:gd name="connsiteY10" fmla="*/ 457201 h 914400"/>
                <a:gd name="connsiteX11" fmla="*/ 1198696 w 1651379"/>
                <a:gd name="connsiteY11" fmla="*/ 113699 h 914400"/>
                <a:gd name="connsiteX12" fmla="*/ 457200 w 1651379"/>
                <a:gd name="connsiteY12" fmla="*/ 0 h 914400"/>
                <a:gd name="connsiteX13" fmla="*/ 1194179 w 1651379"/>
                <a:gd name="connsiteY13" fmla="*/ 0 h 914400"/>
                <a:gd name="connsiteX14" fmla="*/ 1651379 w 1651379"/>
                <a:gd name="connsiteY14" fmla="*/ 457200 h 914400"/>
                <a:gd name="connsiteX15" fmla="*/ 1194179 w 1651379"/>
                <a:gd name="connsiteY15" fmla="*/ 914400 h 914400"/>
                <a:gd name="connsiteX16" fmla="*/ 457200 w 1651379"/>
                <a:gd name="connsiteY16" fmla="*/ 914400 h 914400"/>
                <a:gd name="connsiteX17" fmla="*/ 0 w 1651379"/>
                <a:gd name="connsiteY17" fmla="*/ 457200 h 914400"/>
                <a:gd name="connsiteX18" fmla="*/ 457200 w 1651379"/>
                <a:gd name="connsiteY18" fmla="*/ 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51379" h="914400">
                  <a:moveTo>
                    <a:pt x="452684" y="113699"/>
                  </a:moveTo>
                  <a:cubicBezTo>
                    <a:pt x="286687" y="113699"/>
                    <a:pt x="148191" y="231445"/>
                    <a:pt x="116161" y="387973"/>
                  </a:cubicBezTo>
                  <a:lnTo>
                    <a:pt x="109182" y="457201"/>
                  </a:lnTo>
                  <a:lnTo>
                    <a:pt x="109182" y="457200"/>
                  </a:lnTo>
                  <a:lnTo>
                    <a:pt x="109182" y="457201"/>
                  </a:lnTo>
                  <a:lnTo>
                    <a:pt x="109182" y="457201"/>
                  </a:lnTo>
                  <a:lnTo>
                    <a:pt x="116161" y="526428"/>
                  </a:lnTo>
                  <a:cubicBezTo>
                    <a:pt x="148191" y="682956"/>
                    <a:pt x="286687" y="800702"/>
                    <a:pt x="452684" y="800702"/>
                  </a:cubicBezTo>
                  <a:lnTo>
                    <a:pt x="1198695" y="800703"/>
                  </a:lnTo>
                  <a:cubicBezTo>
                    <a:pt x="1388406" y="800703"/>
                    <a:pt x="1542197" y="646912"/>
                    <a:pt x="1542197" y="457201"/>
                  </a:cubicBezTo>
                  <a:lnTo>
                    <a:pt x="1542198" y="457201"/>
                  </a:lnTo>
                  <a:cubicBezTo>
                    <a:pt x="1542198" y="267490"/>
                    <a:pt x="1388407" y="113699"/>
                    <a:pt x="1198696" y="113699"/>
                  </a:cubicBezTo>
                  <a:close/>
                  <a:moveTo>
                    <a:pt x="457200" y="0"/>
                  </a:moveTo>
                  <a:lnTo>
                    <a:pt x="1194179" y="0"/>
                  </a:lnTo>
                  <a:cubicBezTo>
                    <a:pt x="1446684" y="0"/>
                    <a:pt x="1651379" y="204695"/>
                    <a:pt x="1651379" y="457200"/>
                  </a:cubicBezTo>
                  <a:cubicBezTo>
                    <a:pt x="1651379" y="709705"/>
                    <a:pt x="1446684" y="914400"/>
                    <a:pt x="1194179" y="914400"/>
                  </a:cubicBezTo>
                  <a:lnTo>
                    <a:pt x="457200" y="914400"/>
                  </a:lnTo>
                  <a:cubicBezTo>
                    <a:pt x="204695" y="914400"/>
                    <a:pt x="0" y="709705"/>
                    <a:pt x="0" y="457200"/>
                  </a:cubicBezTo>
                  <a:cubicBezTo>
                    <a:pt x="0" y="204695"/>
                    <a:pt x="204695" y="0"/>
                    <a:pt x="457200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Rounded Rectangle 19">
              <a:extLst>
                <a:ext uri="{FF2B5EF4-FFF2-40B4-BE49-F238E27FC236}">
                  <a16:creationId xmlns:a16="http://schemas.microsoft.com/office/drawing/2014/main" id="{2233F4EF-ED01-4154-8E29-ED8B2ECB482F}"/>
                </a:ext>
              </a:extLst>
            </p:cNvPr>
            <p:cNvSpPr/>
            <p:nvPr/>
          </p:nvSpPr>
          <p:spPr>
            <a:xfrm>
              <a:off x="3414783" y="3211668"/>
              <a:ext cx="1364776" cy="141217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id="{C25B3EDA-D622-4013-86FA-10A558AFF93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00231" y="2904434"/>
              <a:ext cx="1364776" cy="755703"/>
            </a:xfrm>
            <a:custGeom>
              <a:avLst/>
              <a:gdLst>
                <a:gd name="connsiteX0" fmla="*/ 452684 w 1651379"/>
                <a:gd name="connsiteY0" fmla="*/ 113699 h 914400"/>
                <a:gd name="connsiteX1" fmla="*/ 116161 w 1651379"/>
                <a:gd name="connsiteY1" fmla="*/ 387973 h 914400"/>
                <a:gd name="connsiteX2" fmla="*/ 109182 w 1651379"/>
                <a:gd name="connsiteY2" fmla="*/ 457201 h 914400"/>
                <a:gd name="connsiteX3" fmla="*/ 109182 w 1651379"/>
                <a:gd name="connsiteY3" fmla="*/ 457200 h 914400"/>
                <a:gd name="connsiteX4" fmla="*/ 109182 w 1651379"/>
                <a:gd name="connsiteY4" fmla="*/ 457201 h 914400"/>
                <a:gd name="connsiteX5" fmla="*/ 109182 w 1651379"/>
                <a:gd name="connsiteY5" fmla="*/ 457201 h 914400"/>
                <a:gd name="connsiteX6" fmla="*/ 116161 w 1651379"/>
                <a:gd name="connsiteY6" fmla="*/ 526428 h 914400"/>
                <a:gd name="connsiteX7" fmla="*/ 452684 w 1651379"/>
                <a:gd name="connsiteY7" fmla="*/ 800702 h 914400"/>
                <a:gd name="connsiteX8" fmla="*/ 1198695 w 1651379"/>
                <a:gd name="connsiteY8" fmla="*/ 800703 h 914400"/>
                <a:gd name="connsiteX9" fmla="*/ 1542197 w 1651379"/>
                <a:gd name="connsiteY9" fmla="*/ 457201 h 914400"/>
                <a:gd name="connsiteX10" fmla="*/ 1542198 w 1651379"/>
                <a:gd name="connsiteY10" fmla="*/ 457201 h 914400"/>
                <a:gd name="connsiteX11" fmla="*/ 1198696 w 1651379"/>
                <a:gd name="connsiteY11" fmla="*/ 113699 h 914400"/>
                <a:gd name="connsiteX12" fmla="*/ 457200 w 1651379"/>
                <a:gd name="connsiteY12" fmla="*/ 0 h 914400"/>
                <a:gd name="connsiteX13" fmla="*/ 1194179 w 1651379"/>
                <a:gd name="connsiteY13" fmla="*/ 0 h 914400"/>
                <a:gd name="connsiteX14" fmla="*/ 1651379 w 1651379"/>
                <a:gd name="connsiteY14" fmla="*/ 457200 h 914400"/>
                <a:gd name="connsiteX15" fmla="*/ 1194179 w 1651379"/>
                <a:gd name="connsiteY15" fmla="*/ 914400 h 914400"/>
                <a:gd name="connsiteX16" fmla="*/ 457200 w 1651379"/>
                <a:gd name="connsiteY16" fmla="*/ 914400 h 914400"/>
                <a:gd name="connsiteX17" fmla="*/ 0 w 1651379"/>
                <a:gd name="connsiteY17" fmla="*/ 457200 h 914400"/>
                <a:gd name="connsiteX18" fmla="*/ 457200 w 1651379"/>
                <a:gd name="connsiteY18" fmla="*/ 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51379" h="914400">
                  <a:moveTo>
                    <a:pt x="452684" y="113699"/>
                  </a:moveTo>
                  <a:cubicBezTo>
                    <a:pt x="286687" y="113699"/>
                    <a:pt x="148191" y="231445"/>
                    <a:pt x="116161" y="387973"/>
                  </a:cubicBezTo>
                  <a:lnTo>
                    <a:pt x="109182" y="457201"/>
                  </a:lnTo>
                  <a:lnTo>
                    <a:pt x="109182" y="457200"/>
                  </a:lnTo>
                  <a:lnTo>
                    <a:pt x="109182" y="457201"/>
                  </a:lnTo>
                  <a:lnTo>
                    <a:pt x="109182" y="457201"/>
                  </a:lnTo>
                  <a:lnTo>
                    <a:pt x="116161" y="526428"/>
                  </a:lnTo>
                  <a:cubicBezTo>
                    <a:pt x="148191" y="682956"/>
                    <a:pt x="286687" y="800702"/>
                    <a:pt x="452684" y="800702"/>
                  </a:cubicBezTo>
                  <a:lnTo>
                    <a:pt x="1198695" y="800703"/>
                  </a:lnTo>
                  <a:cubicBezTo>
                    <a:pt x="1388406" y="800703"/>
                    <a:pt x="1542197" y="646912"/>
                    <a:pt x="1542197" y="457201"/>
                  </a:cubicBezTo>
                  <a:lnTo>
                    <a:pt x="1542198" y="457201"/>
                  </a:lnTo>
                  <a:cubicBezTo>
                    <a:pt x="1542198" y="267490"/>
                    <a:pt x="1388407" y="113699"/>
                    <a:pt x="1198696" y="113699"/>
                  </a:cubicBezTo>
                  <a:close/>
                  <a:moveTo>
                    <a:pt x="457200" y="0"/>
                  </a:moveTo>
                  <a:lnTo>
                    <a:pt x="1194179" y="0"/>
                  </a:lnTo>
                  <a:cubicBezTo>
                    <a:pt x="1446684" y="0"/>
                    <a:pt x="1651379" y="204695"/>
                    <a:pt x="1651379" y="457200"/>
                  </a:cubicBezTo>
                  <a:cubicBezTo>
                    <a:pt x="1651379" y="709705"/>
                    <a:pt x="1446684" y="914400"/>
                    <a:pt x="1194179" y="914400"/>
                  </a:cubicBezTo>
                  <a:lnTo>
                    <a:pt x="457200" y="914400"/>
                  </a:lnTo>
                  <a:cubicBezTo>
                    <a:pt x="204695" y="914400"/>
                    <a:pt x="0" y="709705"/>
                    <a:pt x="0" y="457200"/>
                  </a:cubicBezTo>
                  <a:cubicBezTo>
                    <a:pt x="0" y="204695"/>
                    <a:pt x="204695" y="0"/>
                    <a:pt x="45720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C0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ounded Rectangle 21">
              <a:extLst>
                <a:ext uri="{FF2B5EF4-FFF2-40B4-BE49-F238E27FC236}">
                  <a16:creationId xmlns:a16="http://schemas.microsoft.com/office/drawing/2014/main" id="{C8309C83-660C-4CE6-9DCF-A345B2BB6E85}"/>
                </a:ext>
              </a:extLst>
            </p:cNvPr>
            <p:cNvSpPr/>
            <p:nvPr/>
          </p:nvSpPr>
          <p:spPr>
            <a:xfrm>
              <a:off x="5388022" y="3211668"/>
              <a:ext cx="1364776" cy="141217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882149E8-DF2E-4E90-94C5-0957F597E2E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73470" y="2904434"/>
              <a:ext cx="1364776" cy="755703"/>
            </a:xfrm>
            <a:custGeom>
              <a:avLst/>
              <a:gdLst>
                <a:gd name="connsiteX0" fmla="*/ 452684 w 1651379"/>
                <a:gd name="connsiteY0" fmla="*/ 113699 h 914400"/>
                <a:gd name="connsiteX1" fmla="*/ 116161 w 1651379"/>
                <a:gd name="connsiteY1" fmla="*/ 387973 h 914400"/>
                <a:gd name="connsiteX2" fmla="*/ 109182 w 1651379"/>
                <a:gd name="connsiteY2" fmla="*/ 457201 h 914400"/>
                <a:gd name="connsiteX3" fmla="*/ 109182 w 1651379"/>
                <a:gd name="connsiteY3" fmla="*/ 457200 h 914400"/>
                <a:gd name="connsiteX4" fmla="*/ 109182 w 1651379"/>
                <a:gd name="connsiteY4" fmla="*/ 457201 h 914400"/>
                <a:gd name="connsiteX5" fmla="*/ 109182 w 1651379"/>
                <a:gd name="connsiteY5" fmla="*/ 457201 h 914400"/>
                <a:gd name="connsiteX6" fmla="*/ 116161 w 1651379"/>
                <a:gd name="connsiteY6" fmla="*/ 526428 h 914400"/>
                <a:gd name="connsiteX7" fmla="*/ 452684 w 1651379"/>
                <a:gd name="connsiteY7" fmla="*/ 800702 h 914400"/>
                <a:gd name="connsiteX8" fmla="*/ 1198695 w 1651379"/>
                <a:gd name="connsiteY8" fmla="*/ 800703 h 914400"/>
                <a:gd name="connsiteX9" fmla="*/ 1542197 w 1651379"/>
                <a:gd name="connsiteY9" fmla="*/ 457201 h 914400"/>
                <a:gd name="connsiteX10" fmla="*/ 1542198 w 1651379"/>
                <a:gd name="connsiteY10" fmla="*/ 457201 h 914400"/>
                <a:gd name="connsiteX11" fmla="*/ 1198696 w 1651379"/>
                <a:gd name="connsiteY11" fmla="*/ 113699 h 914400"/>
                <a:gd name="connsiteX12" fmla="*/ 457200 w 1651379"/>
                <a:gd name="connsiteY12" fmla="*/ 0 h 914400"/>
                <a:gd name="connsiteX13" fmla="*/ 1194179 w 1651379"/>
                <a:gd name="connsiteY13" fmla="*/ 0 h 914400"/>
                <a:gd name="connsiteX14" fmla="*/ 1651379 w 1651379"/>
                <a:gd name="connsiteY14" fmla="*/ 457200 h 914400"/>
                <a:gd name="connsiteX15" fmla="*/ 1194179 w 1651379"/>
                <a:gd name="connsiteY15" fmla="*/ 914400 h 914400"/>
                <a:gd name="connsiteX16" fmla="*/ 457200 w 1651379"/>
                <a:gd name="connsiteY16" fmla="*/ 914400 h 914400"/>
                <a:gd name="connsiteX17" fmla="*/ 0 w 1651379"/>
                <a:gd name="connsiteY17" fmla="*/ 457200 h 914400"/>
                <a:gd name="connsiteX18" fmla="*/ 457200 w 1651379"/>
                <a:gd name="connsiteY18" fmla="*/ 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51379" h="914400">
                  <a:moveTo>
                    <a:pt x="452684" y="113699"/>
                  </a:moveTo>
                  <a:cubicBezTo>
                    <a:pt x="286687" y="113699"/>
                    <a:pt x="148191" y="231445"/>
                    <a:pt x="116161" y="387973"/>
                  </a:cubicBezTo>
                  <a:lnTo>
                    <a:pt x="109182" y="457201"/>
                  </a:lnTo>
                  <a:lnTo>
                    <a:pt x="109182" y="457200"/>
                  </a:lnTo>
                  <a:lnTo>
                    <a:pt x="109182" y="457201"/>
                  </a:lnTo>
                  <a:lnTo>
                    <a:pt x="109182" y="457201"/>
                  </a:lnTo>
                  <a:lnTo>
                    <a:pt x="116161" y="526428"/>
                  </a:lnTo>
                  <a:cubicBezTo>
                    <a:pt x="148191" y="682956"/>
                    <a:pt x="286687" y="800702"/>
                    <a:pt x="452684" y="800702"/>
                  </a:cubicBezTo>
                  <a:lnTo>
                    <a:pt x="1198695" y="800703"/>
                  </a:lnTo>
                  <a:cubicBezTo>
                    <a:pt x="1388406" y="800703"/>
                    <a:pt x="1542197" y="646912"/>
                    <a:pt x="1542197" y="457201"/>
                  </a:cubicBezTo>
                  <a:lnTo>
                    <a:pt x="1542198" y="457201"/>
                  </a:lnTo>
                  <a:cubicBezTo>
                    <a:pt x="1542198" y="267490"/>
                    <a:pt x="1388407" y="113699"/>
                    <a:pt x="1198696" y="113699"/>
                  </a:cubicBezTo>
                  <a:close/>
                  <a:moveTo>
                    <a:pt x="457200" y="0"/>
                  </a:moveTo>
                  <a:lnTo>
                    <a:pt x="1194179" y="0"/>
                  </a:lnTo>
                  <a:cubicBezTo>
                    <a:pt x="1446684" y="0"/>
                    <a:pt x="1651379" y="204695"/>
                    <a:pt x="1651379" y="457200"/>
                  </a:cubicBezTo>
                  <a:cubicBezTo>
                    <a:pt x="1651379" y="709705"/>
                    <a:pt x="1446684" y="914400"/>
                    <a:pt x="1194179" y="914400"/>
                  </a:cubicBezTo>
                  <a:lnTo>
                    <a:pt x="457200" y="914400"/>
                  </a:lnTo>
                  <a:cubicBezTo>
                    <a:pt x="204695" y="914400"/>
                    <a:pt x="0" y="709705"/>
                    <a:pt x="0" y="457200"/>
                  </a:cubicBezTo>
                  <a:cubicBezTo>
                    <a:pt x="0" y="204695"/>
                    <a:pt x="204695" y="0"/>
                    <a:pt x="457200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Rounded Rectangle 23">
              <a:extLst>
                <a:ext uri="{FF2B5EF4-FFF2-40B4-BE49-F238E27FC236}">
                  <a16:creationId xmlns:a16="http://schemas.microsoft.com/office/drawing/2014/main" id="{DD0E4692-CD2A-46DC-93D4-C28ADE0DDE7C}"/>
                </a:ext>
              </a:extLst>
            </p:cNvPr>
            <p:cNvSpPr/>
            <p:nvPr/>
          </p:nvSpPr>
          <p:spPr>
            <a:xfrm>
              <a:off x="7361261" y="3211668"/>
              <a:ext cx="1364776" cy="141217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Freeform 24">
              <a:extLst>
                <a:ext uri="{FF2B5EF4-FFF2-40B4-BE49-F238E27FC236}">
                  <a16:creationId xmlns:a16="http://schemas.microsoft.com/office/drawing/2014/main" id="{3D0744BF-6572-417B-9AB8-3B6BF345DE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346709" y="2904434"/>
              <a:ext cx="1364776" cy="755703"/>
            </a:xfrm>
            <a:custGeom>
              <a:avLst/>
              <a:gdLst>
                <a:gd name="connsiteX0" fmla="*/ 452684 w 1651379"/>
                <a:gd name="connsiteY0" fmla="*/ 113699 h 914400"/>
                <a:gd name="connsiteX1" fmla="*/ 116161 w 1651379"/>
                <a:gd name="connsiteY1" fmla="*/ 387973 h 914400"/>
                <a:gd name="connsiteX2" fmla="*/ 109182 w 1651379"/>
                <a:gd name="connsiteY2" fmla="*/ 457201 h 914400"/>
                <a:gd name="connsiteX3" fmla="*/ 109182 w 1651379"/>
                <a:gd name="connsiteY3" fmla="*/ 457200 h 914400"/>
                <a:gd name="connsiteX4" fmla="*/ 109182 w 1651379"/>
                <a:gd name="connsiteY4" fmla="*/ 457201 h 914400"/>
                <a:gd name="connsiteX5" fmla="*/ 109182 w 1651379"/>
                <a:gd name="connsiteY5" fmla="*/ 457201 h 914400"/>
                <a:gd name="connsiteX6" fmla="*/ 116161 w 1651379"/>
                <a:gd name="connsiteY6" fmla="*/ 526428 h 914400"/>
                <a:gd name="connsiteX7" fmla="*/ 452684 w 1651379"/>
                <a:gd name="connsiteY7" fmla="*/ 800702 h 914400"/>
                <a:gd name="connsiteX8" fmla="*/ 1198695 w 1651379"/>
                <a:gd name="connsiteY8" fmla="*/ 800703 h 914400"/>
                <a:gd name="connsiteX9" fmla="*/ 1542197 w 1651379"/>
                <a:gd name="connsiteY9" fmla="*/ 457201 h 914400"/>
                <a:gd name="connsiteX10" fmla="*/ 1542198 w 1651379"/>
                <a:gd name="connsiteY10" fmla="*/ 457201 h 914400"/>
                <a:gd name="connsiteX11" fmla="*/ 1198696 w 1651379"/>
                <a:gd name="connsiteY11" fmla="*/ 113699 h 914400"/>
                <a:gd name="connsiteX12" fmla="*/ 457200 w 1651379"/>
                <a:gd name="connsiteY12" fmla="*/ 0 h 914400"/>
                <a:gd name="connsiteX13" fmla="*/ 1194179 w 1651379"/>
                <a:gd name="connsiteY13" fmla="*/ 0 h 914400"/>
                <a:gd name="connsiteX14" fmla="*/ 1651379 w 1651379"/>
                <a:gd name="connsiteY14" fmla="*/ 457200 h 914400"/>
                <a:gd name="connsiteX15" fmla="*/ 1194179 w 1651379"/>
                <a:gd name="connsiteY15" fmla="*/ 914400 h 914400"/>
                <a:gd name="connsiteX16" fmla="*/ 457200 w 1651379"/>
                <a:gd name="connsiteY16" fmla="*/ 914400 h 914400"/>
                <a:gd name="connsiteX17" fmla="*/ 0 w 1651379"/>
                <a:gd name="connsiteY17" fmla="*/ 457200 h 914400"/>
                <a:gd name="connsiteX18" fmla="*/ 457200 w 1651379"/>
                <a:gd name="connsiteY18" fmla="*/ 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51379" h="914400">
                  <a:moveTo>
                    <a:pt x="452684" y="113699"/>
                  </a:moveTo>
                  <a:cubicBezTo>
                    <a:pt x="286687" y="113699"/>
                    <a:pt x="148191" y="231445"/>
                    <a:pt x="116161" y="387973"/>
                  </a:cubicBezTo>
                  <a:lnTo>
                    <a:pt x="109182" y="457201"/>
                  </a:lnTo>
                  <a:lnTo>
                    <a:pt x="109182" y="457200"/>
                  </a:lnTo>
                  <a:lnTo>
                    <a:pt x="109182" y="457201"/>
                  </a:lnTo>
                  <a:lnTo>
                    <a:pt x="109182" y="457201"/>
                  </a:lnTo>
                  <a:lnTo>
                    <a:pt x="116161" y="526428"/>
                  </a:lnTo>
                  <a:cubicBezTo>
                    <a:pt x="148191" y="682956"/>
                    <a:pt x="286687" y="800702"/>
                    <a:pt x="452684" y="800702"/>
                  </a:cubicBezTo>
                  <a:lnTo>
                    <a:pt x="1198695" y="800703"/>
                  </a:lnTo>
                  <a:cubicBezTo>
                    <a:pt x="1388406" y="800703"/>
                    <a:pt x="1542197" y="646912"/>
                    <a:pt x="1542197" y="457201"/>
                  </a:cubicBezTo>
                  <a:lnTo>
                    <a:pt x="1542198" y="457201"/>
                  </a:lnTo>
                  <a:cubicBezTo>
                    <a:pt x="1542198" y="267490"/>
                    <a:pt x="1388407" y="113699"/>
                    <a:pt x="1198696" y="113699"/>
                  </a:cubicBezTo>
                  <a:close/>
                  <a:moveTo>
                    <a:pt x="457200" y="0"/>
                  </a:moveTo>
                  <a:lnTo>
                    <a:pt x="1194179" y="0"/>
                  </a:lnTo>
                  <a:cubicBezTo>
                    <a:pt x="1446684" y="0"/>
                    <a:pt x="1651379" y="204695"/>
                    <a:pt x="1651379" y="457200"/>
                  </a:cubicBezTo>
                  <a:cubicBezTo>
                    <a:pt x="1651379" y="709705"/>
                    <a:pt x="1446684" y="914400"/>
                    <a:pt x="1194179" y="914400"/>
                  </a:cubicBezTo>
                  <a:lnTo>
                    <a:pt x="457200" y="914400"/>
                  </a:lnTo>
                  <a:cubicBezTo>
                    <a:pt x="204695" y="914400"/>
                    <a:pt x="0" y="709705"/>
                    <a:pt x="0" y="457200"/>
                  </a:cubicBezTo>
                  <a:cubicBezTo>
                    <a:pt x="0" y="204695"/>
                    <a:pt x="204695" y="0"/>
                    <a:pt x="457200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Rounded Rectangle 25">
              <a:extLst>
                <a:ext uri="{FF2B5EF4-FFF2-40B4-BE49-F238E27FC236}">
                  <a16:creationId xmlns:a16="http://schemas.microsoft.com/office/drawing/2014/main" id="{96B1CCB4-4918-4435-B8DC-7D69B457BCCC}"/>
                </a:ext>
              </a:extLst>
            </p:cNvPr>
            <p:cNvSpPr/>
            <p:nvPr/>
          </p:nvSpPr>
          <p:spPr>
            <a:xfrm>
              <a:off x="9334500" y="3211668"/>
              <a:ext cx="1364776" cy="141217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B40148DD-9B5E-42A7-B508-CCA46A7FC8C0}"/>
              </a:ext>
            </a:extLst>
          </p:cNvPr>
          <p:cNvSpPr txBox="1"/>
          <p:nvPr/>
        </p:nvSpPr>
        <p:spPr>
          <a:xfrm>
            <a:off x="1129412" y="1601993"/>
            <a:ext cx="236293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Test addressed Letter format items sent using Business Mail Economy.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E7625E-B81C-421C-8BB3-DF3B853AC867}"/>
              </a:ext>
            </a:extLst>
          </p:cNvPr>
          <p:cNvSpPr txBox="1"/>
          <p:nvPr/>
        </p:nvSpPr>
        <p:spPr>
          <a:xfrm>
            <a:off x="727669" y="4252253"/>
            <a:ext cx="24144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Put in place a suitable process to measure the performance of the test and be able to share the results with us.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AF961D-7559-4764-B722-7CDF389C1A70}"/>
              </a:ext>
            </a:extLst>
          </p:cNvPr>
          <p:cNvSpPr txBox="1"/>
          <p:nvPr/>
        </p:nvSpPr>
        <p:spPr>
          <a:xfrm>
            <a:off x="5093200" y="1601993"/>
            <a:ext cx="28221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/>
              <a:t>We will award postage credits to support a suitable test if it’s a one off campaign, or a series of mailings.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941B1B3-5196-4BAB-B244-8C34C29D3721}"/>
              </a:ext>
            </a:extLst>
          </p:cNvPr>
          <p:cNvSpPr txBox="1"/>
          <p:nvPr/>
        </p:nvSpPr>
        <p:spPr>
          <a:xfrm>
            <a:off x="9022538" y="1601993"/>
            <a:ext cx="25217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en-GB" kern="0" dirty="0">
                <a:solidFill>
                  <a:sysClr val="windowText" lastClr="000000"/>
                </a:solidFill>
              </a:rPr>
              <a:t>Post a minimum of 4,000 test items to qualify (up to a maximum of 500k items).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0C411B7-EAE9-45AC-B6E5-974185A5F35E}"/>
              </a:ext>
            </a:extLst>
          </p:cNvPr>
          <p:cNvGrpSpPr/>
          <p:nvPr/>
        </p:nvGrpSpPr>
        <p:grpSpPr>
          <a:xfrm>
            <a:off x="1067630" y="1680666"/>
            <a:ext cx="123564" cy="1383564"/>
            <a:chOff x="1067630" y="1680666"/>
            <a:chExt cx="123564" cy="1383564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4209276-1EB7-492E-A6DF-6B09979F41C5}"/>
                </a:ext>
              </a:extLst>
            </p:cNvPr>
            <p:cNvCxnSpPr/>
            <p:nvPr/>
          </p:nvCxnSpPr>
          <p:spPr>
            <a:xfrm>
              <a:off x="1129412" y="1680666"/>
              <a:ext cx="0" cy="126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2FC17990-57A9-46EA-A7A8-CE676B1448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7630" y="2940666"/>
              <a:ext cx="123564" cy="1235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D59FC51-5464-4D3B-B153-20A8992EA636}"/>
              </a:ext>
            </a:extLst>
          </p:cNvPr>
          <p:cNvGrpSpPr/>
          <p:nvPr/>
        </p:nvGrpSpPr>
        <p:grpSpPr>
          <a:xfrm>
            <a:off x="5031418" y="1680666"/>
            <a:ext cx="123564" cy="1383564"/>
            <a:chOff x="5031418" y="1680666"/>
            <a:chExt cx="123564" cy="1383564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120F4C0-5E92-4382-B949-09DEF95EFF18}"/>
                </a:ext>
              </a:extLst>
            </p:cNvPr>
            <p:cNvCxnSpPr/>
            <p:nvPr/>
          </p:nvCxnSpPr>
          <p:spPr>
            <a:xfrm>
              <a:off x="5093200" y="1680666"/>
              <a:ext cx="0" cy="126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B34F809-9539-433B-8160-23FBC13B6D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31418" y="2940666"/>
              <a:ext cx="123564" cy="1235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CDF45A4-FFE5-4260-9584-A675E1B2B380}"/>
              </a:ext>
            </a:extLst>
          </p:cNvPr>
          <p:cNvCxnSpPr/>
          <p:nvPr/>
        </p:nvCxnSpPr>
        <p:spPr>
          <a:xfrm>
            <a:off x="8989297" y="1680666"/>
            <a:ext cx="0" cy="126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B8F4C0B4-05AF-4AC0-8C6D-9B549CA61878}"/>
              </a:ext>
            </a:extLst>
          </p:cNvPr>
          <p:cNvSpPr>
            <a:spLocks noChangeAspect="1"/>
          </p:cNvSpPr>
          <p:nvPr/>
        </p:nvSpPr>
        <p:spPr>
          <a:xfrm>
            <a:off x="8927515" y="2940666"/>
            <a:ext cx="123564" cy="1235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0CFC20D-9627-4C4F-9E4E-628680012B49}"/>
              </a:ext>
            </a:extLst>
          </p:cNvPr>
          <p:cNvGrpSpPr/>
          <p:nvPr/>
        </p:nvGrpSpPr>
        <p:grpSpPr>
          <a:xfrm>
            <a:off x="3086959" y="4220442"/>
            <a:ext cx="123564" cy="1383564"/>
            <a:chOff x="3086959" y="4220442"/>
            <a:chExt cx="123564" cy="1383564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34B3EA1-4C1A-4981-A1CC-3383911D946A}"/>
                </a:ext>
              </a:extLst>
            </p:cNvPr>
            <p:cNvCxnSpPr/>
            <p:nvPr/>
          </p:nvCxnSpPr>
          <p:spPr>
            <a:xfrm rot="10800000">
              <a:off x="3148741" y="4344006"/>
              <a:ext cx="0" cy="126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AF4402AE-245E-4C65-A461-8DE895C6C930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3086959" y="4220442"/>
              <a:ext cx="123564" cy="1235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CA15CB92-E3A2-41DA-AD41-C991E2EC4C55}"/>
              </a:ext>
            </a:extLst>
          </p:cNvPr>
          <p:cNvSpPr txBox="1"/>
          <p:nvPr/>
        </p:nvSpPr>
        <p:spPr>
          <a:xfrm>
            <a:off x="4739640" y="4252253"/>
            <a:ext cx="2370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Send items using Royal Mail </a:t>
            </a:r>
            <a:r>
              <a:rPr lang="en-US" dirty="0" err="1"/>
              <a:t>Mailmark</a:t>
            </a:r>
            <a:r>
              <a:rPr lang="en-US" dirty="0"/>
              <a:t>®.</a:t>
            </a:r>
            <a:endParaRPr lang="en-GB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64DB763-45CE-4C6E-929E-5A3C463BDA6F}"/>
              </a:ext>
            </a:extLst>
          </p:cNvPr>
          <p:cNvGrpSpPr/>
          <p:nvPr/>
        </p:nvGrpSpPr>
        <p:grpSpPr>
          <a:xfrm>
            <a:off x="7054586" y="4220442"/>
            <a:ext cx="123564" cy="1383564"/>
            <a:chOff x="7054586" y="4220442"/>
            <a:chExt cx="123564" cy="1383564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374F958-D6CD-4F9B-8194-30F272A302DF}"/>
                </a:ext>
              </a:extLst>
            </p:cNvPr>
            <p:cNvCxnSpPr/>
            <p:nvPr/>
          </p:nvCxnSpPr>
          <p:spPr>
            <a:xfrm rot="10800000">
              <a:off x="7116368" y="4344006"/>
              <a:ext cx="0" cy="126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9113C565-367E-45E1-8ACE-01FF612CE51B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7054586" y="4220442"/>
              <a:ext cx="123564" cy="1235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1D3BFE94-CB49-46D9-B285-880C70DD0816}"/>
              </a:ext>
            </a:extLst>
          </p:cNvPr>
          <p:cNvSpPr txBox="1"/>
          <p:nvPr/>
        </p:nvSpPr>
        <p:spPr>
          <a:xfrm>
            <a:off x="3173088" y="424563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1"/>
                </a:solidFill>
                <a:latin typeface="+mj-lt"/>
              </a:rPr>
              <a:t>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7840AF9-7453-4ED9-A4DB-05DBC89CC4AD}"/>
              </a:ext>
            </a:extLst>
          </p:cNvPr>
          <p:cNvSpPr txBox="1"/>
          <p:nvPr/>
        </p:nvSpPr>
        <p:spPr>
          <a:xfrm>
            <a:off x="824427" y="260916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1"/>
                </a:solidFill>
                <a:latin typeface="+mj-lt"/>
              </a:rPr>
              <a:t>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7D7DB48-E308-4A6F-A40C-353274E078CF}"/>
              </a:ext>
            </a:extLst>
          </p:cNvPr>
          <p:cNvSpPr txBox="1"/>
          <p:nvPr/>
        </p:nvSpPr>
        <p:spPr>
          <a:xfrm>
            <a:off x="4776265" y="262222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1"/>
                </a:solidFill>
                <a:latin typeface="+mj-lt"/>
              </a:rPr>
              <a:t>3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AA9F508-F92E-4050-877A-4E01F8CEB10E}"/>
              </a:ext>
            </a:extLst>
          </p:cNvPr>
          <p:cNvSpPr txBox="1"/>
          <p:nvPr/>
        </p:nvSpPr>
        <p:spPr>
          <a:xfrm>
            <a:off x="7115296" y="429888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1"/>
                </a:solidFill>
                <a:latin typeface="+mj-lt"/>
              </a:rPr>
              <a:t>4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AA2ED88-4181-49D7-BCF9-4970968AA8FB}"/>
              </a:ext>
            </a:extLst>
          </p:cNvPr>
          <p:cNvSpPr txBox="1"/>
          <p:nvPr/>
        </p:nvSpPr>
        <p:spPr>
          <a:xfrm>
            <a:off x="8685422" y="266445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1"/>
                </a:solidFill>
                <a:latin typeface="+mj-lt"/>
              </a:rPr>
              <a:t>5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A760F62-E565-4B2F-8F51-769BCB431371}"/>
              </a:ext>
            </a:extLst>
          </p:cNvPr>
          <p:cNvSpPr txBox="1"/>
          <p:nvPr/>
        </p:nvSpPr>
        <p:spPr>
          <a:xfrm>
            <a:off x="5114183" y="6605343"/>
            <a:ext cx="19672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457200">
              <a:defRPr/>
            </a:pPr>
            <a:r>
              <a:rPr lang="en-GB" sz="1100" dirty="0"/>
              <a:t>Full terms and conditions apply</a:t>
            </a:r>
          </a:p>
        </p:txBody>
      </p:sp>
    </p:spTree>
    <p:extLst>
      <p:ext uri="{BB962C8B-B14F-4D97-AF65-F5344CB8AC3E}">
        <p14:creationId xmlns:p14="http://schemas.microsoft.com/office/powerpoint/2010/main" val="541925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icture containing tree, grass, outdoor, plant&#10;&#10;Description automatically generated">
            <a:extLst>
              <a:ext uri="{FF2B5EF4-FFF2-40B4-BE49-F238E27FC236}">
                <a16:creationId xmlns:a16="http://schemas.microsoft.com/office/drawing/2014/main" id="{9863D971-3700-467D-86D3-7A7856BF2E3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6096003" cy="6858000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A3BA0E-2F82-4756-874B-1AB539CD843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5</a:t>
            </a:fld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BAB3DE9-13AD-463D-AC43-9D00D0B325C7}"/>
              </a:ext>
            </a:extLst>
          </p:cNvPr>
          <p:cNvSpPr txBox="1">
            <a:spLocks/>
          </p:cNvSpPr>
          <p:nvPr/>
        </p:nvSpPr>
        <p:spPr>
          <a:xfrm>
            <a:off x="6415753" y="377055"/>
            <a:ext cx="5276625" cy="1050665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 cap="all" spc="-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Postage credits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B14181-B2AF-4877-85CC-4B71DF2416D0}"/>
              </a:ext>
            </a:extLst>
          </p:cNvPr>
          <p:cNvSpPr txBox="1"/>
          <p:nvPr/>
        </p:nvSpPr>
        <p:spPr>
          <a:xfrm>
            <a:off x="7809573" y="2073794"/>
            <a:ext cx="38788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Earn postage credits if you test Economy for the first time or use on a new mail stream for the first time.</a:t>
            </a:r>
          </a:p>
        </p:txBody>
      </p:sp>
      <p:grpSp>
        <p:nvGrpSpPr>
          <p:cNvPr id="11" name="Piggy_bank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4AAEB928-D1CA-450F-9276-02D429F99AF9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596039" y="1827141"/>
            <a:ext cx="1043012" cy="1163810"/>
            <a:chOff x="7448550" y="1244600"/>
            <a:chExt cx="712788" cy="795338"/>
          </a:xfrm>
          <a:solidFill>
            <a:schemeClr val="accent1"/>
          </a:solidFill>
        </p:grpSpPr>
        <p:sp>
          <p:nvSpPr>
            <p:cNvPr id="12" name="Rectangle 226">
              <a:extLst>
                <a:ext uri="{FF2B5EF4-FFF2-40B4-BE49-F238E27FC236}">
                  <a16:creationId xmlns:a16="http://schemas.microsoft.com/office/drawing/2014/main" id="{C1BC02D5-BC3D-4929-A745-B95F6464F7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48550" y="2012950"/>
              <a:ext cx="673100" cy="269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 227">
              <a:extLst>
                <a:ext uri="{FF2B5EF4-FFF2-40B4-BE49-F238E27FC236}">
                  <a16:creationId xmlns:a16="http://schemas.microsoft.com/office/drawing/2014/main" id="{648F129B-B76F-43DD-B8AD-DB011DD7DA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66013" y="1471613"/>
              <a:ext cx="695325" cy="554038"/>
            </a:xfrm>
            <a:custGeom>
              <a:avLst/>
              <a:gdLst>
                <a:gd name="T0" fmla="*/ 804 w 911"/>
                <a:gd name="T1" fmla="*/ 311 h 727"/>
                <a:gd name="T2" fmla="*/ 796 w 911"/>
                <a:gd name="T3" fmla="*/ 338 h 727"/>
                <a:gd name="T4" fmla="*/ 781 w 911"/>
                <a:gd name="T5" fmla="*/ 326 h 727"/>
                <a:gd name="T6" fmla="*/ 775 w 911"/>
                <a:gd name="T7" fmla="*/ 297 h 727"/>
                <a:gd name="T8" fmla="*/ 790 w 911"/>
                <a:gd name="T9" fmla="*/ 290 h 727"/>
                <a:gd name="T10" fmla="*/ 793 w 911"/>
                <a:gd name="T11" fmla="*/ 290 h 727"/>
                <a:gd name="T12" fmla="*/ 804 w 911"/>
                <a:gd name="T13" fmla="*/ 311 h 727"/>
                <a:gd name="T14" fmla="*/ 424 w 911"/>
                <a:gd name="T15" fmla="*/ 41 h 727"/>
                <a:gd name="T16" fmla="*/ 542 w 911"/>
                <a:gd name="T17" fmla="*/ 160 h 727"/>
                <a:gd name="T18" fmla="*/ 518 w 911"/>
                <a:gd name="T19" fmla="*/ 232 h 727"/>
                <a:gd name="T20" fmla="*/ 417 w 911"/>
                <a:gd name="T21" fmla="*/ 212 h 727"/>
                <a:gd name="T22" fmla="*/ 327 w 911"/>
                <a:gd name="T23" fmla="*/ 228 h 727"/>
                <a:gd name="T24" fmla="*/ 306 w 911"/>
                <a:gd name="T25" fmla="*/ 160 h 727"/>
                <a:gd name="T26" fmla="*/ 424 w 911"/>
                <a:gd name="T27" fmla="*/ 41 h 727"/>
                <a:gd name="T28" fmla="*/ 194 w 911"/>
                <a:gd name="T29" fmla="*/ 369 h 727"/>
                <a:gd name="T30" fmla="*/ 163 w 911"/>
                <a:gd name="T31" fmla="*/ 338 h 727"/>
                <a:gd name="T32" fmla="*/ 194 w 911"/>
                <a:gd name="T33" fmla="*/ 307 h 727"/>
                <a:gd name="T34" fmla="*/ 225 w 911"/>
                <a:gd name="T35" fmla="*/ 338 h 727"/>
                <a:gd name="T36" fmla="*/ 194 w 911"/>
                <a:gd name="T37" fmla="*/ 369 h 727"/>
                <a:gd name="T38" fmla="*/ 900 w 911"/>
                <a:gd name="T39" fmla="*/ 333 h 727"/>
                <a:gd name="T40" fmla="*/ 831 w 911"/>
                <a:gd name="T41" fmla="*/ 346 h 727"/>
                <a:gd name="T42" fmla="*/ 839 w 911"/>
                <a:gd name="T43" fmla="*/ 312 h 727"/>
                <a:gd name="T44" fmla="*/ 797 w 911"/>
                <a:gd name="T45" fmla="*/ 256 h 727"/>
                <a:gd name="T46" fmla="*/ 744 w 911"/>
                <a:gd name="T47" fmla="*/ 281 h 727"/>
                <a:gd name="T48" fmla="*/ 755 w 911"/>
                <a:gd name="T49" fmla="*/ 349 h 727"/>
                <a:gd name="T50" fmla="*/ 772 w 911"/>
                <a:gd name="T51" fmla="*/ 364 h 727"/>
                <a:gd name="T52" fmla="*/ 724 w 911"/>
                <a:gd name="T53" fmla="*/ 383 h 727"/>
                <a:gd name="T54" fmla="*/ 583 w 911"/>
                <a:gd name="T55" fmla="*/ 188 h 727"/>
                <a:gd name="T56" fmla="*/ 585 w 911"/>
                <a:gd name="T57" fmla="*/ 163 h 727"/>
                <a:gd name="T58" fmla="*/ 424 w 911"/>
                <a:gd name="T59" fmla="*/ 0 h 727"/>
                <a:gd name="T60" fmla="*/ 263 w 911"/>
                <a:gd name="T61" fmla="*/ 163 h 727"/>
                <a:gd name="T62" fmla="*/ 263 w 911"/>
                <a:gd name="T63" fmla="*/ 171 h 727"/>
                <a:gd name="T64" fmla="*/ 261 w 911"/>
                <a:gd name="T65" fmla="*/ 171 h 727"/>
                <a:gd name="T66" fmla="*/ 162 w 911"/>
                <a:gd name="T67" fmla="*/ 116 h 727"/>
                <a:gd name="T68" fmla="*/ 162 w 911"/>
                <a:gd name="T69" fmla="*/ 231 h 727"/>
                <a:gd name="T70" fmla="*/ 88 w 911"/>
                <a:gd name="T71" fmla="*/ 345 h 727"/>
                <a:gd name="T72" fmla="*/ 28 w 911"/>
                <a:gd name="T73" fmla="*/ 345 h 727"/>
                <a:gd name="T74" fmla="*/ 0 w 911"/>
                <a:gd name="T75" fmla="*/ 373 h 727"/>
                <a:gd name="T76" fmla="*/ 0 w 911"/>
                <a:gd name="T77" fmla="*/ 449 h 727"/>
                <a:gd name="T78" fmla="*/ 28 w 911"/>
                <a:gd name="T79" fmla="*/ 477 h 727"/>
                <a:gd name="T80" fmla="*/ 94 w 911"/>
                <a:gd name="T81" fmla="*/ 477 h 727"/>
                <a:gd name="T82" fmla="*/ 192 w 911"/>
                <a:gd name="T83" fmla="*/ 596 h 727"/>
                <a:gd name="T84" fmla="*/ 192 w 911"/>
                <a:gd name="T85" fmla="*/ 727 h 727"/>
                <a:gd name="T86" fmla="*/ 301 w 911"/>
                <a:gd name="T87" fmla="*/ 727 h 727"/>
                <a:gd name="T88" fmla="*/ 301 w 911"/>
                <a:gd name="T89" fmla="*/ 645 h 727"/>
                <a:gd name="T90" fmla="*/ 402 w 911"/>
                <a:gd name="T91" fmla="*/ 658 h 727"/>
                <a:gd name="T92" fmla="*/ 504 w 911"/>
                <a:gd name="T93" fmla="*/ 645 h 727"/>
                <a:gd name="T94" fmla="*/ 504 w 911"/>
                <a:gd name="T95" fmla="*/ 727 h 727"/>
                <a:gd name="T96" fmla="*/ 612 w 911"/>
                <a:gd name="T97" fmla="*/ 727 h 727"/>
                <a:gd name="T98" fmla="*/ 612 w 911"/>
                <a:gd name="T99" fmla="*/ 596 h 727"/>
                <a:gd name="T100" fmla="*/ 724 w 911"/>
                <a:gd name="T101" fmla="*/ 417 h 727"/>
                <a:gd name="T102" fmla="*/ 809 w 911"/>
                <a:gd name="T103" fmla="*/ 378 h 727"/>
                <a:gd name="T104" fmla="*/ 911 w 911"/>
                <a:gd name="T105" fmla="*/ 366 h 727"/>
                <a:gd name="T106" fmla="*/ 900 w 911"/>
                <a:gd name="T107" fmla="*/ 333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11" h="727">
                  <a:moveTo>
                    <a:pt x="804" y="311"/>
                  </a:moveTo>
                  <a:cubicBezTo>
                    <a:pt x="804" y="319"/>
                    <a:pt x="801" y="328"/>
                    <a:pt x="796" y="338"/>
                  </a:cubicBezTo>
                  <a:cubicBezTo>
                    <a:pt x="788" y="334"/>
                    <a:pt x="783" y="329"/>
                    <a:pt x="781" y="326"/>
                  </a:cubicBezTo>
                  <a:cubicBezTo>
                    <a:pt x="772" y="316"/>
                    <a:pt x="771" y="304"/>
                    <a:pt x="775" y="297"/>
                  </a:cubicBezTo>
                  <a:cubicBezTo>
                    <a:pt x="778" y="291"/>
                    <a:pt x="784" y="290"/>
                    <a:pt x="790" y="290"/>
                  </a:cubicBezTo>
                  <a:cubicBezTo>
                    <a:pt x="791" y="290"/>
                    <a:pt x="792" y="290"/>
                    <a:pt x="793" y="290"/>
                  </a:cubicBezTo>
                  <a:cubicBezTo>
                    <a:pt x="804" y="291"/>
                    <a:pt x="805" y="305"/>
                    <a:pt x="804" y="311"/>
                  </a:cubicBezTo>
                  <a:close/>
                  <a:moveTo>
                    <a:pt x="424" y="41"/>
                  </a:moveTo>
                  <a:cubicBezTo>
                    <a:pt x="489" y="41"/>
                    <a:pt x="542" y="94"/>
                    <a:pt x="542" y="160"/>
                  </a:cubicBezTo>
                  <a:cubicBezTo>
                    <a:pt x="542" y="187"/>
                    <a:pt x="533" y="212"/>
                    <a:pt x="518" y="232"/>
                  </a:cubicBezTo>
                  <a:cubicBezTo>
                    <a:pt x="489" y="220"/>
                    <a:pt x="454" y="212"/>
                    <a:pt x="417" y="212"/>
                  </a:cubicBezTo>
                  <a:cubicBezTo>
                    <a:pt x="384" y="212"/>
                    <a:pt x="353" y="218"/>
                    <a:pt x="327" y="228"/>
                  </a:cubicBezTo>
                  <a:cubicBezTo>
                    <a:pt x="314" y="209"/>
                    <a:pt x="306" y="185"/>
                    <a:pt x="306" y="160"/>
                  </a:cubicBezTo>
                  <a:cubicBezTo>
                    <a:pt x="306" y="94"/>
                    <a:pt x="359" y="41"/>
                    <a:pt x="424" y="41"/>
                  </a:cubicBezTo>
                  <a:close/>
                  <a:moveTo>
                    <a:pt x="194" y="369"/>
                  </a:moveTo>
                  <a:cubicBezTo>
                    <a:pt x="177" y="369"/>
                    <a:pt x="163" y="355"/>
                    <a:pt x="163" y="338"/>
                  </a:cubicBezTo>
                  <a:cubicBezTo>
                    <a:pt x="163" y="321"/>
                    <a:pt x="177" y="307"/>
                    <a:pt x="194" y="307"/>
                  </a:cubicBezTo>
                  <a:cubicBezTo>
                    <a:pt x="211" y="307"/>
                    <a:pt x="225" y="321"/>
                    <a:pt x="225" y="338"/>
                  </a:cubicBezTo>
                  <a:cubicBezTo>
                    <a:pt x="225" y="355"/>
                    <a:pt x="211" y="369"/>
                    <a:pt x="194" y="369"/>
                  </a:cubicBezTo>
                  <a:close/>
                  <a:moveTo>
                    <a:pt x="900" y="333"/>
                  </a:moveTo>
                  <a:cubicBezTo>
                    <a:pt x="871" y="343"/>
                    <a:pt x="848" y="346"/>
                    <a:pt x="831" y="346"/>
                  </a:cubicBezTo>
                  <a:cubicBezTo>
                    <a:pt x="835" y="335"/>
                    <a:pt x="838" y="324"/>
                    <a:pt x="839" y="312"/>
                  </a:cubicBezTo>
                  <a:cubicBezTo>
                    <a:pt x="840" y="281"/>
                    <a:pt x="824" y="259"/>
                    <a:pt x="797" y="256"/>
                  </a:cubicBezTo>
                  <a:cubicBezTo>
                    <a:pt x="774" y="253"/>
                    <a:pt x="754" y="263"/>
                    <a:pt x="744" y="281"/>
                  </a:cubicBezTo>
                  <a:cubicBezTo>
                    <a:pt x="734" y="302"/>
                    <a:pt x="738" y="329"/>
                    <a:pt x="755" y="349"/>
                  </a:cubicBezTo>
                  <a:cubicBezTo>
                    <a:pt x="758" y="353"/>
                    <a:pt x="764" y="359"/>
                    <a:pt x="772" y="364"/>
                  </a:cubicBezTo>
                  <a:cubicBezTo>
                    <a:pt x="760" y="373"/>
                    <a:pt x="744" y="380"/>
                    <a:pt x="724" y="383"/>
                  </a:cubicBezTo>
                  <a:cubicBezTo>
                    <a:pt x="716" y="305"/>
                    <a:pt x="662" y="230"/>
                    <a:pt x="583" y="188"/>
                  </a:cubicBezTo>
                  <a:cubicBezTo>
                    <a:pt x="584" y="180"/>
                    <a:pt x="585" y="171"/>
                    <a:pt x="585" y="163"/>
                  </a:cubicBezTo>
                  <a:cubicBezTo>
                    <a:pt x="585" y="73"/>
                    <a:pt x="513" y="0"/>
                    <a:pt x="424" y="0"/>
                  </a:cubicBezTo>
                  <a:cubicBezTo>
                    <a:pt x="335" y="0"/>
                    <a:pt x="263" y="73"/>
                    <a:pt x="263" y="163"/>
                  </a:cubicBezTo>
                  <a:cubicBezTo>
                    <a:pt x="263" y="166"/>
                    <a:pt x="263" y="168"/>
                    <a:pt x="263" y="171"/>
                  </a:cubicBezTo>
                  <a:cubicBezTo>
                    <a:pt x="262" y="171"/>
                    <a:pt x="261" y="171"/>
                    <a:pt x="261" y="171"/>
                  </a:cubicBezTo>
                  <a:lnTo>
                    <a:pt x="162" y="116"/>
                  </a:lnTo>
                  <a:lnTo>
                    <a:pt x="162" y="231"/>
                  </a:lnTo>
                  <a:cubicBezTo>
                    <a:pt x="126" y="263"/>
                    <a:pt x="100" y="302"/>
                    <a:pt x="88" y="345"/>
                  </a:cubicBezTo>
                  <a:lnTo>
                    <a:pt x="28" y="345"/>
                  </a:lnTo>
                  <a:cubicBezTo>
                    <a:pt x="12" y="345"/>
                    <a:pt x="0" y="358"/>
                    <a:pt x="0" y="373"/>
                  </a:cubicBezTo>
                  <a:lnTo>
                    <a:pt x="0" y="449"/>
                  </a:lnTo>
                  <a:cubicBezTo>
                    <a:pt x="0" y="464"/>
                    <a:pt x="12" y="477"/>
                    <a:pt x="28" y="477"/>
                  </a:cubicBezTo>
                  <a:lnTo>
                    <a:pt x="94" y="477"/>
                  </a:lnTo>
                  <a:cubicBezTo>
                    <a:pt x="112" y="524"/>
                    <a:pt x="147" y="564"/>
                    <a:pt x="192" y="596"/>
                  </a:cubicBezTo>
                  <a:lnTo>
                    <a:pt x="192" y="727"/>
                  </a:lnTo>
                  <a:lnTo>
                    <a:pt x="301" y="727"/>
                  </a:lnTo>
                  <a:lnTo>
                    <a:pt x="301" y="645"/>
                  </a:lnTo>
                  <a:cubicBezTo>
                    <a:pt x="333" y="653"/>
                    <a:pt x="367" y="658"/>
                    <a:pt x="402" y="658"/>
                  </a:cubicBezTo>
                  <a:cubicBezTo>
                    <a:pt x="438" y="658"/>
                    <a:pt x="472" y="653"/>
                    <a:pt x="504" y="645"/>
                  </a:cubicBezTo>
                  <a:lnTo>
                    <a:pt x="504" y="727"/>
                  </a:lnTo>
                  <a:lnTo>
                    <a:pt x="612" y="727"/>
                  </a:lnTo>
                  <a:lnTo>
                    <a:pt x="612" y="596"/>
                  </a:lnTo>
                  <a:cubicBezTo>
                    <a:pt x="676" y="552"/>
                    <a:pt x="718" y="488"/>
                    <a:pt x="724" y="417"/>
                  </a:cubicBezTo>
                  <a:cubicBezTo>
                    <a:pt x="761" y="413"/>
                    <a:pt x="789" y="398"/>
                    <a:pt x="809" y="378"/>
                  </a:cubicBezTo>
                  <a:cubicBezTo>
                    <a:pt x="833" y="382"/>
                    <a:pt x="866" y="381"/>
                    <a:pt x="911" y="366"/>
                  </a:cubicBezTo>
                  <a:lnTo>
                    <a:pt x="900" y="333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ectangle 228">
              <a:extLst>
                <a:ext uri="{FF2B5EF4-FFF2-40B4-BE49-F238E27FC236}">
                  <a16:creationId xmlns:a16="http://schemas.microsoft.com/office/drawing/2014/main" id="{54BD857D-3529-41B0-AF50-159B0EB18B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7163" y="1244600"/>
              <a:ext cx="25400" cy="269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 229">
              <a:extLst>
                <a:ext uri="{FF2B5EF4-FFF2-40B4-BE49-F238E27FC236}">
                  <a16:creationId xmlns:a16="http://schemas.microsoft.com/office/drawing/2014/main" id="{43F3F609-3236-46E2-9946-50B156E792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2713" y="1301750"/>
              <a:ext cx="114300" cy="128588"/>
            </a:xfrm>
            <a:custGeom>
              <a:avLst/>
              <a:gdLst>
                <a:gd name="T0" fmla="*/ 72 w 72"/>
                <a:gd name="T1" fmla="*/ 45 h 81"/>
                <a:gd name="T2" fmla="*/ 60 w 72"/>
                <a:gd name="T3" fmla="*/ 34 h 81"/>
                <a:gd name="T4" fmla="*/ 44 w 72"/>
                <a:gd name="T5" fmla="*/ 50 h 81"/>
                <a:gd name="T6" fmla="*/ 44 w 72"/>
                <a:gd name="T7" fmla="*/ 0 h 81"/>
                <a:gd name="T8" fmla="*/ 28 w 72"/>
                <a:gd name="T9" fmla="*/ 0 h 81"/>
                <a:gd name="T10" fmla="*/ 28 w 72"/>
                <a:gd name="T11" fmla="*/ 50 h 81"/>
                <a:gd name="T12" fmla="*/ 11 w 72"/>
                <a:gd name="T13" fmla="*/ 34 h 81"/>
                <a:gd name="T14" fmla="*/ 0 w 72"/>
                <a:gd name="T15" fmla="*/ 45 h 81"/>
                <a:gd name="T16" fmla="*/ 36 w 72"/>
                <a:gd name="T17" fmla="*/ 81 h 81"/>
                <a:gd name="T18" fmla="*/ 72 w 72"/>
                <a:gd name="T19" fmla="*/ 4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81">
                  <a:moveTo>
                    <a:pt x="72" y="45"/>
                  </a:moveTo>
                  <a:lnTo>
                    <a:pt x="60" y="34"/>
                  </a:lnTo>
                  <a:lnTo>
                    <a:pt x="44" y="50"/>
                  </a:lnTo>
                  <a:lnTo>
                    <a:pt x="44" y="0"/>
                  </a:lnTo>
                  <a:lnTo>
                    <a:pt x="28" y="0"/>
                  </a:lnTo>
                  <a:lnTo>
                    <a:pt x="28" y="50"/>
                  </a:lnTo>
                  <a:lnTo>
                    <a:pt x="11" y="34"/>
                  </a:lnTo>
                  <a:lnTo>
                    <a:pt x="0" y="45"/>
                  </a:lnTo>
                  <a:lnTo>
                    <a:pt x="36" y="81"/>
                  </a:lnTo>
                  <a:lnTo>
                    <a:pt x="72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230">
              <a:extLst>
                <a:ext uri="{FF2B5EF4-FFF2-40B4-BE49-F238E27FC236}">
                  <a16:creationId xmlns:a16="http://schemas.microsoft.com/office/drawing/2014/main" id="{06072F53-6310-4CF3-81A3-586F3A81E6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35875" y="1311275"/>
              <a:ext cx="25400" cy="285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 231">
              <a:extLst>
                <a:ext uri="{FF2B5EF4-FFF2-40B4-BE49-F238E27FC236}">
                  <a16:creationId xmlns:a16="http://schemas.microsoft.com/office/drawing/2014/main" id="{A3626C92-D69E-4907-8017-6DD5E94A3F7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1425" y="1368425"/>
              <a:ext cx="114300" cy="130175"/>
            </a:xfrm>
            <a:custGeom>
              <a:avLst/>
              <a:gdLst>
                <a:gd name="T0" fmla="*/ 72 w 72"/>
                <a:gd name="T1" fmla="*/ 46 h 82"/>
                <a:gd name="T2" fmla="*/ 61 w 72"/>
                <a:gd name="T3" fmla="*/ 34 h 82"/>
                <a:gd name="T4" fmla="*/ 44 w 72"/>
                <a:gd name="T5" fmla="*/ 50 h 82"/>
                <a:gd name="T6" fmla="*/ 44 w 72"/>
                <a:gd name="T7" fmla="*/ 0 h 82"/>
                <a:gd name="T8" fmla="*/ 28 w 72"/>
                <a:gd name="T9" fmla="*/ 0 h 82"/>
                <a:gd name="T10" fmla="*/ 28 w 72"/>
                <a:gd name="T11" fmla="*/ 50 h 82"/>
                <a:gd name="T12" fmla="*/ 12 w 72"/>
                <a:gd name="T13" fmla="*/ 34 h 82"/>
                <a:gd name="T14" fmla="*/ 0 w 72"/>
                <a:gd name="T15" fmla="*/ 46 h 82"/>
                <a:gd name="T16" fmla="*/ 36 w 72"/>
                <a:gd name="T17" fmla="*/ 82 h 82"/>
                <a:gd name="T18" fmla="*/ 72 w 72"/>
                <a:gd name="T19" fmla="*/ 46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82">
                  <a:moveTo>
                    <a:pt x="72" y="46"/>
                  </a:moveTo>
                  <a:lnTo>
                    <a:pt x="61" y="34"/>
                  </a:lnTo>
                  <a:lnTo>
                    <a:pt x="44" y="50"/>
                  </a:lnTo>
                  <a:lnTo>
                    <a:pt x="44" y="0"/>
                  </a:lnTo>
                  <a:lnTo>
                    <a:pt x="28" y="0"/>
                  </a:lnTo>
                  <a:lnTo>
                    <a:pt x="28" y="50"/>
                  </a:lnTo>
                  <a:lnTo>
                    <a:pt x="12" y="34"/>
                  </a:lnTo>
                  <a:lnTo>
                    <a:pt x="0" y="46"/>
                  </a:lnTo>
                  <a:lnTo>
                    <a:pt x="36" y="82"/>
                  </a:lnTo>
                  <a:lnTo>
                    <a:pt x="72" y="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232">
              <a:extLst>
                <a:ext uri="{FF2B5EF4-FFF2-40B4-BE49-F238E27FC236}">
                  <a16:creationId xmlns:a16="http://schemas.microsoft.com/office/drawing/2014/main" id="{962A0283-24B1-4539-AA80-D95E0E47BC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16863" y="1311275"/>
              <a:ext cx="26988" cy="285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 233">
              <a:extLst>
                <a:ext uri="{FF2B5EF4-FFF2-40B4-BE49-F238E27FC236}">
                  <a16:creationId xmlns:a16="http://schemas.microsoft.com/office/drawing/2014/main" id="{B4E7ACA8-12E5-4AEB-87AF-03EFDED91C4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2413" y="1368425"/>
              <a:ext cx="115888" cy="130175"/>
            </a:xfrm>
            <a:custGeom>
              <a:avLst/>
              <a:gdLst>
                <a:gd name="T0" fmla="*/ 73 w 73"/>
                <a:gd name="T1" fmla="*/ 46 h 82"/>
                <a:gd name="T2" fmla="*/ 61 w 73"/>
                <a:gd name="T3" fmla="*/ 34 h 82"/>
                <a:gd name="T4" fmla="*/ 45 w 73"/>
                <a:gd name="T5" fmla="*/ 50 h 82"/>
                <a:gd name="T6" fmla="*/ 45 w 73"/>
                <a:gd name="T7" fmla="*/ 0 h 82"/>
                <a:gd name="T8" fmla="*/ 28 w 73"/>
                <a:gd name="T9" fmla="*/ 0 h 82"/>
                <a:gd name="T10" fmla="*/ 28 w 73"/>
                <a:gd name="T11" fmla="*/ 50 h 82"/>
                <a:gd name="T12" fmla="*/ 12 w 73"/>
                <a:gd name="T13" fmla="*/ 34 h 82"/>
                <a:gd name="T14" fmla="*/ 0 w 73"/>
                <a:gd name="T15" fmla="*/ 46 h 82"/>
                <a:gd name="T16" fmla="*/ 36 w 73"/>
                <a:gd name="T17" fmla="*/ 82 h 82"/>
                <a:gd name="T18" fmla="*/ 73 w 73"/>
                <a:gd name="T19" fmla="*/ 46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82">
                  <a:moveTo>
                    <a:pt x="73" y="46"/>
                  </a:moveTo>
                  <a:lnTo>
                    <a:pt x="61" y="34"/>
                  </a:lnTo>
                  <a:lnTo>
                    <a:pt x="45" y="50"/>
                  </a:lnTo>
                  <a:lnTo>
                    <a:pt x="45" y="0"/>
                  </a:lnTo>
                  <a:lnTo>
                    <a:pt x="28" y="0"/>
                  </a:lnTo>
                  <a:lnTo>
                    <a:pt x="28" y="50"/>
                  </a:lnTo>
                  <a:lnTo>
                    <a:pt x="12" y="34"/>
                  </a:lnTo>
                  <a:lnTo>
                    <a:pt x="0" y="46"/>
                  </a:lnTo>
                  <a:lnTo>
                    <a:pt x="36" y="82"/>
                  </a:lnTo>
                  <a:lnTo>
                    <a:pt x="73" y="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BC780AC-1ED1-478D-B939-C65573ADAEC3}"/>
              </a:ext>
            </a:extLst>
          </p:cNvPr>
          <p:cNvSpPr txBox="1"/>
          <p:nvPr/>
        </p:nvSpPr>
        <p:spPr>
          <a:xfrm>
            <a:off x="6091644" y="6605343"/>
            <a:ext cx="19672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457200">
              <a:defRPr/>
            </a:pPr>
            <a:r>
              <a:rPr lang="en-GB" sz="1100" dirty="0"/>
              <a:t>Full terms and conditions apply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6D3260C-DAD6-4BA6-9F8F-3CDAE67DF965}"/>
              </a:ext>
            </a:extLst>
          </p:cNvPr>
          <p:cNvSpPr/>
          <p:nvPr/>
        </p:nvSpPr>
        <p:spPr>
          <a:xfrm>
            <a:off x="7809573" y="3660488"/>
            <a:ext cx="38788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We will offer postage credits at the 5%.</a:t>
            </a:r>
          </a:p>
        </p:txBody>
      </p:sp>
      <p:grpSp>
        <p:nvGrpSpPr>
          <p:cNvPr id="22" name="Diamond2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91BDFE56-2249-4AB8-ADAF-F2AD9D6E555B}"/>
              </a:ext>
            </a:extLst>
          </p:cNvPr>
          <p:cNvGrpSpPr>
            <a:grpSpLocks noChangeAspect="1"/>
          </p:cNvGrpSpPr>
          <p:nvPr/>
        </p:nvGrpSpPr>
        <p:grpSpPr>
          <a:xfrm>
            <a:off x="6667540" y="3500177"/>
            <a:ext cx="882147" cy="961826"/>
            <a:chOff x="7230867" y="876809"/>
            <a:chExt cx="3240000" cy="3532645"/>
          </a:xfrm>
          <a:solidFill>
            <a:schemeClr val="accent1"/>
          </a:solidFill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4551821-0C5D-4178-8D84-EC5CF290F601}"/>
                </a:ext>
              </a:extLst>
            </p:cNvPr>
            <p:cNvGrpSpPr/>
            <p:nvPr/>
          </p:nvGrpSpPr>
          <p:grpSpPr>
            <a:xfrm>
              <a:off x="7230867" y="1678014"/>
              <a:ext cx="3240000" cy="2731440"/>
              <a:chOff x="7485387" y="1678014"/>
              <a:chExt cx="3240000" cy="2731440"/>
            </a:xfrm>
            <a:grpFill/>
          </p:grpSpPr>
          <p:sp>
            <p:nvSpPr>
              <p:cNvPr id="29" name="Freeform: Shape 2173">
                <a:extLst>
                  <a:ext uri="{FF2B5EF4-FFF2-40B4-BE49-F238E27FC236}">
                    <a16:creationId xmlns:a16="http://schemas.microsoft.com/office/drawing/2014/main" id="{E1690B9A-D3C8-43C0-BC69-B1903CF2F01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376791" flipV="1">
                <a:off x="8789271" y="1813327"/>
                <a:ext cx="1302126" cy="2596127"/>
              </a:xfrm>
              <a:custGeom>
                <a:avLst/>
                <a:gdLst>
                  <a:gd name="connsiteX0" fmla="*/ 69412 w 1302126"/>
                  <a:gd name="connsiteY0" fmla="*/ 2559963 h 2596127"/>
                  <a:gd name="connsiteX1" fmla="*/ 1253162 w 1302126"/>
                  <a:gd name="connsiteY1" fmla="*/ 199847 h 2596127"/>
                  <a:gd name="connsiteX2" fmla="*/ 1253163 w 1302126"/>
                  <a:gd name="connsiteY2" fmla="*/ 2559963 h 2596127"/>
                  <a:gd name="connsiteX3" fmla="*/ 0 w 1302126"/>
                  <a:gd name="connsiteY3" fmla="*/ 2596127 h 2596127"/>
                  <a:gd name="connsiteX4" fmla="*/ 1302126 w 1302126"/>
                  <a:gd name="connsiteY4" fmla="*/ 2596127 h 2596127"/>
                  <a:gd name="connsiteX5" fmla="*/ 1302126 w 1302126"/>
                  <a:gd name="connsiteY5" fmla="*/ 0 h 2596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2126" h="2596127">
                    <a:moveTo>
                      <a:pt x="69412" y="2559963"/>
                    </a:moveTo>
                    <a:lnTo>
                      <a:pt x="1253162" y="199847"/>
                    </a:lnTo>
                    <a:lnTo>
                      <a:pt x="1253163" y="2559963"/>
                    </a:lnTo>
                    <a:close/>
                    <a:moveTo>
                      <a:pt x="0" y="2596127"/>
                    </a:moveTo>
                    <a:lnTo>
                      <a:pt x="1302126" y="2596127"/>
                    </a:lnTo>
                    <a:lnTo>
                      <a:pt x="1302126" y="0"/>
                    </a:lnTo>
                    <a:close/>
                  </a:path>
                </a:pathLst>
              </a:cu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Freeform: Shape 2174">
                <a:extLst>
                  <a:ext uri="{FF2B5EF4-FFF2-40B4-BE49-F238E27FC236}">
                    <a16:creationId xmlns:a16="http://schemas.microsoft.com/office/drawing/2014/main" id="{0C153C9E-2A32-403F-A565-DA6C4FB938A3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9223209" flipH="1" flipV="1">
                <a:off x="8126953" y="1813327"/>
                <a:ext cx="1302126" cy="2596127"/>
              </a:xfrm>
              <a:custGeom>
                <a:avLst/>
                <a:gdLst>
                  <a:gd name="connsiteX0" fmla="*/ 72302 w 1302126"/>
                  <a:gd name="connsiteY0" fmla="*/ 2548323 h 2596127"/>
                  <a:gd name="connsiteX1" fmla="*/ 1256052 w 1302126"/>
                  <a:gd name="connsiteY1" fmla="*/ 2548323 h 2596127"/>
                  <a:gd name="connsiteX2" fmla="*/ 1256052 w 1302126"/>
                  <a:gd name="connsiteY2" fmla="*/ 188208 h 2596127"/>
                  <a:gd name="connsiteX3" fmla="*/ 0 w 1302126"/>
                  <a:gd name="connsiteY3" fmla="*/ 2596127 h 2596127"/>
                  <a:gd name="connsiteX4" fmla="*/ 1302126 w 1302126"/>
                  <a:gd name="connsiteY4" fmla="*/ 0 h 2596127"/>
                  <a:gd name="connsiteX5" fmla="*/ 1302126 w 1302126"/>
                  <a:gd name="connsiteY5" fmla="*/ 2596127 h 2596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2126" h="2596127">
                    <a:moveTo>
                      <a:pt x="72302" y="2548323"/>
                    </a:moveTo>
                    <a:lnTo>
                      <a:pt x="1256052" y="2548323"/>
                    </a:lnTo>
                    <a:lnTo>
                      <a:pt x="1256052" y="188208"/>
                    </a:lnTo>
                    <a:close/>
                    <a:moveTo>
                      <a:pt x="0" y="2596127"/>
                    </a:moveTo>
                    <a:lnTo>
                      <a:pt x="1302126" y="0"/>
                    </a:lnTo>
                    <a:lnTo>
                      <a:pt x="1302126" y="2596127"/>
                    </a:lnTo>
                    <a:close/>
                  </a:path>
                </a:pathLst>
              </a:cu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FD371DD3-F9CA-44DC-81B1-8C9B1AE4362C}"/>
                  </a:ext>
                </a:extLst>
              </p:cNvPr>
              <p:cNvSpPr/>
              <p:nvPr/>
            </p:nvSpPr>
            <p:spPr>
              <a:xfrm>
                <a:off x="7485387" y="2505432"/>
                <a:ext cx="3240000" cy="41886"/>
              </a:xfrm>
              <a:prstGeom prst="rect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C8458E3-914B-46A6-9483-0E3B7AAA59DD}"/>
                  </a:ext>
                </a:extLst>
              </p:cNvPr>
              <p:cNvSpPr/>
              <p:nvPr/>
            </p:nvSpPr>
            <p:spPr>
              <a:xfrm rot="3662523">
                <a:off x="8900359" y="2099973"/>
                <a:ext cx="883636" cy="43200"/>
              </a:xfrm>
              <a:prstGeom prst="rect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6AAB507-8601-4FF6-8016-EBB2DDC728B3}"/>
                  </a:ext>
                </a:extLst>
              </p:cNvPr>
              <p:cNvSpPr/>
              <p:nvPr/>
            </p:nvSpPr>
            <p:spPr>
              <a:xfrm rot="17937477" flipH="1">
                <a:off x="8422536" y="2098232"/>
                <a:ext cx="883636" cy="43200"/>
              </a:xfrm>
              <a:prstGeom prst="rect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7E3C8F91-61A5-43DE-A17D-E3F55444E8C3}"/>
                  </a:ext>
                </a:extLst>
              </p:cNvPr>
              <p:cNvSpPr/>
              <p:nvPr/>
            </p:nvSpPr>
            <p:spPr>
              <a:xfrm>
                <a:off x="8457887" y="1691018"/>
                <a:ext cx="1296000" cy="46075"/>
              </a:xfrm>
              <a:prstGeom prst="rect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297FA4F-5DE6-4FDD-81CB-59A12AB9D6AD}"/>
                </a:ext>
              </a:extLst>
            </p:cNvPr>
            <p:cNvSpPr/>
            <p:nvPr/>
          </p:nvSpPr>
          <p:spPr>
            <a:xfrm rot="2834201" flipH="1">
              <a:off x="7305160" y="1720769"/>
              <a:ext cx="412223" cy="39273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37C40D1-EB4F-4198-A3C0-9F252A019C58}"/>
                </a:ext>
              </a:extLst>
            </p:cNvPr>
            <p:cNvSpPr/>
            <p:nvPr/>
          </p:nvSpPr>
          <p:spPr>
            <a:xfrm rot="18765799">
              <a:off x="9984352" y="1720769"/>
              <a:ext cx="412223" cy="39273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1AD7454-7223-49EE-8901-6C1883727680}"/>
                </a:ext>
              </a:extLst>
            </p:cNvPr>
            <p:cNvSpPr/>
            <p:nvPr/>
          </p:nvSpPr>
          <p:spPr>
            <a:xfrm rot="4528917" flipH="1">
              <a:off x="7909149" y="1335532"/>
              <a:ext cx="412223" cy="39273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EAC6879-13D2-4A2E-8908-285ACB450073}"/>
                </a:ext>
              </a:extLst>
            </p:cNvPr>
            <p:cNvSpPr/>
            <p:nvPr/>
          </p:nvSpPr>
          <p:spPr>
            <a:xfrm rot="17071083">
              <a:off x="9414861" y="1335532"/>
              <a:ext cx="412223" cy="39273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AE572E3-6C73-48C1-A86A-DCBCF4B8A7A2}"/>
                </a:ext>
              </a:extLst>
            </p:cNvPr>
            <p:cNvSpPr/>
            <p:nvPr/>
          </p:nvSpPr>
          <p:spPr>
            <a:xfrm rot="16200000">
              <a:off x="8669567" y="1063284"/>
              <a:ext cx="412223" cy="39273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1234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E82B8609-1127-45E4-A6DC-4B98EE76F4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01373C-7E53-4A07-8245-EA1D8D1B0BC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87542D-5C6B-4EB3-96EB-9B37C3D5D2F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A0EF57A-7569-465C-BD2F-2CD19EB4A9B4}"/>
              </a:ext>
            </a:extLst>
          </p:cNvPr>
          <p:cNvSpPr txBox="1">
            <a:spLocks/>
          </p:cNvSpPr>
          <p:nvPr/>
        </p:nvSpPr>
        <p:spPr>
          <a:xfrm>
            <a:off x="6459402" y="413999"/>
            <a:ext cx="5276847" cy="1095823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 cap="all" spc="-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all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Key dates for economy FIRST Time USER TIS incentive</a:t>
            </a:r>
          </a:p>
        </p:txBody>
      </p:sp>
      <p:sp>
        <p:nvSpPr>
          <p:cNvPr id="7" name="Calendar3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34DD553A-8F69-4A2A-8685-D3779EA245F4}"/>
              </a:ext>
            </a:extLst>
          </p:cNvPr>
          <p:cNvSpPr>
            <a:spLocks noChangeAspect="1" noChangeArrowheads="1"/>
          </p:cNvSpPr>
          <p:nvPr>
            <p:custDataLst>
              <p:tags r:id="rId1"/>
            </p:custDataLst>
          </p:nvPr>
        </p:nvSpPr>
        <p:spPr bwMode="auto">
          <a:xfrm>
            <a:off x="6491830" y="2790985"/>
            <a:ext cx="1540135" cy="1881464"/>
          </a:xfrm>
          <a:custGeom>
            <a:avLst/>
            <a:gdLst>
              <a:gd name="T0" fmla="*/ 430 w 488"/>
              <a:gd name="T1" fmla="*/ 57 h 545"/>
              <a:gd name="T2" fmla="*/ 404 w 488"/>
              <a:gd name="T3" fmla="*/ 57 h 545"/>
              <a:gd name="T4" fmla="*/ 404 w 488"/>
              <a:gd name="T5" fmla="*/ 0 h 545"/>
              <a:gd name="T6" fmla="*/ 352 w 488"/>
              <a:gd name="T7" fmla="*/ 0 h 545"/>
              <a:gd name="T8" fmla="*/ 352 w 488"/>
              <a:gd name="T9" fmla="*/ 57 h 545"/>
              <a:gd name="T10" fmla="*/ 135 w 488"/>
              <a:gd name="T11" fmla="*/ 57 h 545"/>
              <a:gd name="T12" fmla="*/ 135 w 488"/>
              <a:gd name="T13" fmla="*/ 0 h 545"/>
              <a:gd name="T14" fmla="*/ 78 w 488"/>
              <a:gd name="T15" fmla="*/ 0 h 545"/>
              <a:gd name="T16" fmla="*/ 78 w 488"/>
              <a:gd name="T17" fmla="*/ 57 h 545"/>
              <a:gd name="T18" fmla="*/ 52 w 488"/>
              <a:gd name="T19" fmla="*/ 57 h 545"/>
              <a:gd name="T20" fmla="*/ 0 w 488"/>
              <a:gd name="T21" fmla="*/ 108 h 545"/>
              <a:gd name="T22" fmla="*/ 0 w 488"/>
              <a:gd name="T23" fmla="*/ 487 h 545"/>
              <a:gd name="T24" fmla="*/ 52 w 488"/>
              <a:gd name="T25" fmla="*/ 544 h 545"/>
              <a:gd name="T26" fmla="*/ 430 w 488"/>
              <a:gd name="T27" fmla="*/ 544 h 545"/>
              <a:gd name="T28" fmla="*/ 487 w 488"/>
              <a:gd name="T29" fmla="*/ 487 h 545"/>
              <a:gd name="T30" fmla="*/ 487 w 488"/>
              <a:gd name="T31" fmla="*/ 108 h 545"/>
              <a:gd name="T32" fmla="*/ 430 w 488"/>
              <a:gd name="T33" fmla="*/ 57 h 545"/>
              <a:gd name="T34" fmla="*/ 430 w 488"/>
              <a:gd name="T35" fmla="*/ 487 h 545"/>
              <a:gd name="T36" fmla="*/ 52 w 488"/>
              <a:gd name="T37" fmla="*/ 487 h 545"/>
              <a:gd name="T38" fmla="*/ 52 w 488"/>
              <a:gd name="T39" fmla="*/ 191 h 545"/>
              <a:gd name="T40" fmla="*/ 430 w 488"/>
              <a:gd name="T41" fmla="*/ 191 h 545"/>
              <a:gd name="T42" fmla="*/ 430 w 488"/>
              <a:gd name="T43" fmla="*/ 487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88" h="545">
                <a:moveTo>
                  <a:pt x="430" y="57"/>
                </a:moveTo>
                <a:lnTo>
                  <a:pt x="404" y="57"/>
                </a:lnTo>
                <a:lnTo>
                  <a:pt x="404" y="0"/>
                </a:lnTo>
                <a:lnTo>
                  <a:pt x="352" y="0"/>
                </a:lnTo>
                <a:lnTo>
                  <a:pt x="352" y="57"/>
                </a:lnTo>
                <a:lnTo>
                  <a:pt x="135" y="57"/>
                </a:lnTo>
                <a:lnTo>
                  <a:pt x="135" y="0"/>
                </a:lnTo>
                <a:lnTo>
                  <a:pt x="78" y="0"/>
                </a:lnTo>
                <a:lnTo>
                  <a:pt x="78" y="57"/>
                </a:lnTo>
                <a:lnTo>
                  <a:pt x="52" y="57"/>
                </a:lnTo>
                <a:cubicBezTo>
                  <a:pt x="20" y="57"/>
                  <a:pt x="0" y="77"/>
                  <a:pt x="0" y="108"/>
                </a:cubicBezTo>
                <a:lnTo>
                  <a:pt x="0" y="487"/>
                </a:lnTo>
                <a:cubicBezTo>
                  <a:pt x="0" y="518"/>
                  <a:pt x="20" y="544"/>
                  <a:pt x="52" y="544"/>
                </a:cubicBezTo>
                <a:lnTo>
                  <a:pt x="430" y="544"/>
                </a:lnTo>
                <a:cubicBezTo>
                  <a:pt x="461" y="544"/>
                  <a:pt x="487" y="518"/>
                  <a:pt x="487" y="487"/>
                </a:cubicBezTo>
                <a:lnTo>
                  <a:pt x="487" y="108"/>
                </a:lnTo>
                <a:cubicBezTo>
                  <a:pt x="487" y="77"/>
                  <a:pt x="461" y="57"/>
                  <a:pt x="430" y="57"/>
                </a:cubicBezTo>
                <a:close/>
                <a:moveTo>
                  <a:pt x="430" y="487"/>
                </a:moveTo>
                <a:lnTo>
                  <a:pt x="52" y="487"/>
                </a:lnTo>
                <a:lnTo>
                  <a:pt x="52" y="191"/>
                </a:lnTo>
                <a:lnTo>
                  <a:pt x="430" y="191"/>
                </a:lnTo>
                <a:lnTo>
                  <a:pt x="430" y="48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D6C4FE-512E-4396-9068-4E9C4844D2B3}"/>
              </a:ext>
            </a:extLst>
          </p:cNvPr>
          <p:cNvSpPr txBox="1"/>
          <p:nvPr/>
        </p:nvSpPr>
        <p:spPr>
          <a:xfrm>
            <a:off x="6572445" y="2969317"/>
            <a:ext cx="1378904" cy="5055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APPLICATIONS</a:t>
            </a:r>
          </a:p>
          <a:p>
            <a:pPr marL="0" marR="0" lvl="0" indent="0" algn="ctr" defTabSz="4572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FROM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D0DA73-91AC-461E-8EAE-E972890C23CB}"/>
              </a:ext>
            </a:extLst>
          </p:cNvPr>
          <p:cNvSpPr txBox="1"/>
          <p:nvPr/>
        </p:nvSpPr>
        <p:spPr>
          <a:xfrm>
            <a:off x="6804259" y="3554127"/>
            <a:ext cx="9087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000000"/>
                </a:solidFill>
                <a:latin typeface="Calibri"/>
              </a:rPr>
              <a:t>2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January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2024</a:t>
            </a:r>
          </a:p>
        </p:txBody>
      </p:sp>
      <p:sp>
        <p:nvSpPr>
          <p:cNvPr id="10" name="Calendar3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7FB7CD8F-11D3-429E-A77A-A22C471788FF}"/>
              </a:ext>
            </a:extLst>
          </p:cNvPr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8236671" y="2787271"/>
            <a:ext cx="1540136" cy="1881464"/>
          </a:xfrm>
          <a:custGeom>
            <a:avLst/>
            <a:gdLst>
              <a:gd name="T0" fmla="*/ 430 w 488"/>
              <a:gd name="T1" fmla="*/ 57 h 545"/>
              <a:gd name="T2" fmla="*/ 404 w 488"/>
              <a:gd name="T3" fmla="*/ 57 h 545"/>
              <a:gd name="T4" fmla="*/ 404 w 488"/>
              <a:gd name="T5" fmla="*/ 0 h 545"/>
              <a:gd name="T6" fmla="*/ 352 w 488"/>
              <a:gd name="T7" fmla="*/ 0 h 545"/>
              <a:gd name="T8" fmla="*/ 352 w 488"/>
              <a:gd name="T9" fmla="*/ 57 h 545"/>
              <a:gd name="T10" fmla="*/ 135 w 488"/>
              <a:gd name="T11" fmla="*/ 57 h 545"/>
              <a:gd name="T12" fmla="*/ 135 w 488"/>
              <a:gd name="T13" fmla="*/ 0 h 545"/>
              <a:gd name="T14" fmla="*/ 78 w 488"/>
              <a:gd name="T15" fmla="*/ 0 h 545"/>
              <a:gd name="T16" fmla="*/ 78 w 488"/>
              <a:gd name="T17" fmla="*/ 57 h 545"/>
              <a:gd name="T18" fmla="*/ 52 w 488"/>
              <a:gd name="T19" fmla="*/ 57 h 545"/>
              <a:gd name="T20" fmla="*/ 0 w 488"/>
              <a:gd name="T21" fmla="*/ 108 h 545"/>
              <a:gd name="T22" fmla="*/ 0 w 488"/>
              <a:gd name="T23" fmla="*/ 487 h 545"/>
              <a:gd name="T24" fmla="*/ 52 w 488"/>
              <a:gd name="T25" fmla="*/ 544 h 545"/>
              <a:gd name="T26" fmla="*/ 430 w 488"/>
              <a:gd name="T27" fmla="*/ 544 h 545"/>
              <a:gd name="T28" fmla="*/ 487 w 488"/>
              <a:gd name="T29" fmla="*/ 487 h 545"/>
              <a:gd name="T30" fmla="*/ 487 w 488"/>
              <a:gd name="T31" fmla="*/ 108 h 545"/>
              <a:gd name="T32" fmla="*/ 430 w 488"/>
              <a:gd name="T33" fmla="*/ 57 h 545"/>
              <a:gd name="T34" fmla="*/ 430 w 488"/>
              <a:gd name="T35" fmla="*/ 487 h 545"/>
              <a:gd name="T36" fmla="*/ 52 w 488"/>
              <a:gd name="T37" fmla="*/ 487 h 545"/>
              <a:gd name="T38" fmla="*/ 52 w 488"/>
              <a:gd name="T39" fmla="*/ 191 h 545"/>
              <a:gd name="T40" fmla="*/ 430 w 488"/>
              <a:gd name="T41" fmla="*/ 191 h 545"/>
              <a:gd name="T42" fmla="*/ 430 w 488"/>
              <a:gd name="T43" fmla="*/ 487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88" h="545">
                <a:moveTo>
                  <a:pt x="430" y="57"/>
                </a:moveTo>
                <a:lnTo>
                  <a:pt x="404" y="57"/>
                </a:lnTo>
                <a:lnTo>
                  <a:pt x="404" y="0"/>
                </a:lnTo>
                <a:lnTo>
                  <a:pt x="352" y="0"/>
                </a:lnTo>
                <a:lnTo>
                  <a:pt x="352" y="57"/>
                </a:lnTo>
                <a:lnTo>
                  <a:pt x="135" y="57"/>
                </a:lnTo>
                <a:lnTo>
                  <a:pt x="135" y="0"/>
                </a:lnTo>
                <a:lnTo>
                  <a:pt x="78" y="0"/>
                </a:lnTo>
                <a:lnTo>
                  <a:pt x="78" y="57"/>
                </a:lnTo>
                <a:lnTo>
                  <a:pt x="52" y="57"/>
                </a:lnTo>
                <a:cubicBezTo>
                  <a:pt x="20" y="57"/>
                  <a:pt x="0" y="77"/>
                  <a:pt x="0" y="108"/>
                </a:cubicBezTo>
                <a:lnTo>
                  <a:pt x="0" y="487"/>
                </a:lnTo>
                <a:cubicBezTo>
                  <a:pt x="0" y="518"/>
                  <a:pt x="20" y="544"/>
                  <a:pt x="52" y="544"/>
                </a:cubicBezTo>
                <a:lnTo>
                  <a:pt x="430" y="544"/>
                </a:lnTo>
                <a:cubicBezTo>
                  <a:pt x="461" y="544"/>
                  <a:pt x="487" y="518"/>
                  <a:pt x="487" y="487"/>
                </a:cubicBezTo>
                <a:lnTo>
                  <a:pt x="487" y="108"/>
                </a:lnTo>
                <a:cubicBezTo>
                  <a:pt x="487" y="77"/>
                  <a:pt x="461" y="57"/>
                  <a:pt x="430" y="57"/>
                </a:cubicBezTo>
                <a:close/>
                <a:moveTo>
                  <a:pt x="430" y="487"/>
                </a:moveTo>
                <a:lnTo>
                  <a:pt x="52" y="487"/>
                </a:lnTo>
                <a:lnTo>
                  <a:pt x="52" y="191"/>
                </a:lnTo>
                <a:lnTo>
                  <a:pt x="430" y="191"/>
                </a:lnTo>
                <a:lnTo>
                  <a:pt x="430" y="48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D86FE3-3142-469F-9FFC-97001316A0E5}"/>
              </a:ext>
            </a:extLst>
          </p:cNvPr>
          <p:cNvSpPr txBox="1"/>
          <p:nvPr/>
        </p:nvSpPr>
        <p:spPr>
          <a:xfrm>
            <a:off x="8226276" y="3071765"/>
            <a:ext cx="1706815" cy="376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APPLICATION BY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59A1BD-22BE-45D1-9F7F-ACD39BF3C62F}"/>
              </a:ext>
            </a:extLst>
          </p:cNvPr>
          <p:cNvSpPr txBox="1"/>
          <p:nvPr/>
        </p:nvSpPr>
        <p:spPr>
          <a:xfrm>
            <a:off x="8677115" y="3554127"/>
            <a:ext cx="6527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17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000000"/>
                </a:solidFill>
                <a:latin typeface="Calibri"/>
              </a:rPr>
              <a:t>May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2024</a:t>
            </a:r>
          </a:p>
        </p:txBody>
      </p:sp>
      <p:sp>
        <p:nvSpPr>
          <p:cNvPr id="13" name="Calendar3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233052D7-9ACF-4FB1-86DE-9FDD578B8568}"/>
              </a:ext>
            </a:extLst>
          </p:cNvPr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10024984" y="2787269"/>
            <a:ext cx="1540135" cy="1881464"/>
          </a:xfrm>
          <a:custGeom>
            <a:avLst/>
            <a:gdLst>
              <a:gd name="T0" fmla="*/ 430 w 488"/>
              <a:gd name="T1" fmla="*/ 57 h 545"/>
              <a:gd name="T2" fmla="*/ 404 w 488"/>
              <a:gd name="T3" fmla="*/ 57 h 545"/>
              <a:gd name="T4" fmla="*/ 404 w 488"/>
              <a:gd name="T5" fmla="*/ 0 h 545"/>
              <a:gd name="T6" fmla="*/ 352 w 488"/>
              <a:gd name="T7" fmla="*/ 0 h 545"/>
              <a:gd name="T8" fmla="*/ 352 w 488"/>
              <a:gd name="T9" fmla="*/ 57 h 545"/>
              <a:gd name="T10" fmla="*/ 135 w 488"/>
              <a:gd name="T11" fmla="*/ 57 h 545"/>
              <a:gd name="T12" fmla="*/ 135 w 488"/>
              <a:gd name="T13" fmla="*/ 0 h 545"/>
              <a:gd name="T14" fmla="*/ 78 w 488"/>
              <a:gd name="T15" fmla="*/ 0 h 545"/>
              <a:gd name="T16" fmla="*/ 78 w 488"/>
              <a:gd name="T17" fmla="*/ 57 h 545"/>
              <a:gd name="T18" fmla="*/ 52 w 488"/>
              <a:gd name="T19" fmla="*/ 57 h 545"/>
              <a:gd name="T20" fmla="*/ 0 w 488"/>
              <a:gd name="T21" fmla="*/ 108 h 545"/>
              <a:gd name="T22" fmla="*/ 0 w 488"/>
              <a:gd name="T23" fmla="*/ 487 h 545"/>
              <a:gd name="T24" fmla="*/ 52 w 488"/>
              <a:gd name="T25" fmla="*/ 544 h 545"/>
              <a:gd name="T26" fmla="*/ 430 w 488"/>
              <a:gd name="T27" fmla="*/ 544 h 545"/>
              <a:gd name="T28" fmla="*/ 487 w 488"/>
              <a:gd name="T29" fmla="*/ 487 h 545"/>
              <a:gd name="T30" fmla="*/ 487 w 488"/>
              <a:gd name="T31" fmla="*/ 108 h 545"/>
              <a:gd name="T32" fmla="*/ 430 w 488"/>
              <a:gd name="T33" fmla="*/ 57 h 545"/>
              <a:gd name="T34" fmla="*/ 430 w 488"/>
              <a:gd name="T35" fmla="*/ 487 h 545"/>
              <a:gd name="T36" fmla="*/ 52 w 488"/>
              <a:gd name="T37" fmla="*/ 487 h 545"/>
              <a:gd name="T38" fmla="*/ 52 w 488"/>
              <a:gd name="T39" fmla="*/ 191 h 545"/>
              <a:gd name="T40" fmla="*/ 430 w 488"/>
              <a:gd name="T41" fmla="*/ 191 h 545"/>
              <a:gd name="T42" fmla="*/ 430 w 488"/>
              <a:gd name="T43" fmla="*/ 487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88" h="545">
                <a:moveTo>
                  <a:pt x="430" y="57"/>
                </a:moveTo>
                <a:lnTo>
                  <a:pt x="404" y="57"/>
                </a:lnTo>
                <a:lnTo>
                  <a:pt x="404" y="0"/>
                </a:lnTo>
                <a:lnTo>
                  <a:pt x="352" y="0"/>
                </a:lnTo>
                <a:lnTo>
                  <a:pt x="352" y="57"/>
                </a:lnTo>
                <a:lnTo>
                  <a:pt x="135" y="57"/>
                </a:lnTo>
                <a:lnTo>
                  <a:pt x="135" y="0"/>
                </a:lnTo>
                <a:lnTo>
                  <a:pt x="78" y="0"/>
                </a:lnTo>
                <a:lnTo>
                  <a:pt x="78" y="57"/>
                </a:lnTo>
                <a:lnTo>
                  <a:pt x="52" y="57"/>
                </a:lnTo>
                <a:cubicBezTo>
                  <a:pt x="20" y="57"/>
                  <a:pt x="0" y="77"/>
                  <a:pt x="0" y="108"/>
                </a:cubicBezTo>
                <a:lnTo>
                  <a:pt x="0" y="487"/>
                </a:lnTo>
                <a:cubicBezTo>
                  <a:pt x="0" y="518"/>
                  <a:pt x="20" y="544"/>
                  <a:pt x="52" y="544"/>
                </a:cubicBezTo>
                <a:lnTo>
                  <a:pt x="430" y="544"/>
                </a:lnTo>
                <a:cubicBezTo>
                  <a:pt x="461" y="544"/>
                  <a:pt x="487" y="518"/>
                  <a:pt x="487" y="487"/>
                </a:cubicBezTo>
                <a:lnTo>
                  <a:pt x="487" y="108"/>
                </a:lnTo>
                <a:cubicBezTo>
                  <a:pt x="487" y="77"/>
                  <a:pt x="461" y="57"/>
                  <a:pt x="430" y="57"/>
                </a:cubicBezTo>
                <a:close/>
                <a:moveTo>
                  <a:pt x="430" y="487"/>
                </a:moveTo>
                <a:lnTo>
                  <a:pt x="52" y="487"/>
                </a:lnTo>
                <a:lnTo>
                  <a:pt x="52" y="191"/>
                </a:lnTo>
                <a:lnTo>
                  <a:pt x="430" y="191"/>
                </a:lnTo>
                <a:lnTo>
                  <a:pt x="430" y="48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C29A5F-6534-40AD-9F95-7E010BF58453}"/>
              </a:ext>
            </a:extLst>
          </p:cNvPr>
          <p:cNvSpPr txBox="1"/>
          <p:nvPr/>
        </p:nvSpPr>
        <p:spPr>
          <a:xfrm>
            <a:off x="10118925" y="2969317"/>
            <a:ext cx="1374286" cy="5055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defRPr>
            </a:lvl1pPr>
          </a:lstStyle>
          <a:p>
            <a:r>
              <a:rPr lang="en-GB" dirty="0"/>
              <a:t>LAST MAILING</a:t>
            </a:r>
          </a:p>
          <a:p>
            <a:r>
              <a:rPr lang="en-GB" dirty="0"/>
              <a:t>DATE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23AEF3-92F2-4628-862C-6E89937C7382}"/>
              </a:ext>
            </a:extLst>
          </p:cNvPr>
          <p:cNvSpPr txBox="1"/>
          <p:nvPr/>
        </p:nvSpPr>
        <p:spPr>
          <a:xfrm>
            <a:off x="10116496" y="3554127"/>
            <a:ext cx="13176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31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2024</a:t>
            </a:r>
          </a:p>
        </p:txBody>
      </p:sp>
      <p:pic>
        <p:nvPicPr>
          <p:cNvPr id="19" name="Picture Placeholder 5" descr="A picture containing tree, grass, outdoor, plant&#10;&#10;Description automatically generated">
            <a:extLst>
              <a:ext uri="{FF2B5EF4-FFF2-40B4-BE49-F238E27FC236}">
                <a16:creationId xmlns:a16="http://schemas.microsoft.com/office/drawing/2014/main" id="{DEB92EF1-7985-412A-A072-75F6992277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6096003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418864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31"/>
          <p:cNvSpPr>
            <a:spLocks noChangeAspect="1"/>
          </p:cNvSpPr>
          <p:nvPr/>
        </p:nvSpPr>
        <p:spPr>
          <a:xfrm>
            <a:off x="8617167" y="2197134"/>
            <a:ext cx="624548" cy="62454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APPLICATION AND CREDIT process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8BE780-FEB0-4C0C-8BB2-8AAB84E9CC2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Offer open for items posted up to May 31</a:t>
            </a:r>
            <a:r>
              <a:rPr lang="en-GB" baseline="30000" dirty="0"/>
              <a:t>st</a:t>
            </a:r>
            <a:r>
              <a:rPr lang="en-GB" dirty="0"/>
              <a:t> 2024</a:t>
            </a:r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1216085" y="2122302"/>
            <a:ext cx="624548" cy="62454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Block Arc 23"/>
          <p:cNvSpPr>
            <a:spLocks noChangeAspect="1"/>
          </p:cNvSpPr>
          <p:nvPr/>
        </p:nvSpPr>
        <p:spPr>
          <a:xfrm>
            <a:off x="414224" y="2445202"/>
            <a:ext cx="2207250" cy="2207251"/>
          </a:xfrm>
          <a:prstGeom prst="blockArc">
            <a:avLst>
              <a:gd name="adj1" fmla="val 9000000"/>
              <a:gd name="adj2" fmla="val 1800000"/>
              <a:gd name="adj3" fmla="val 3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Block Arc 24"/>
          <p:cNvSpPr>
            <a:spLocks noChangeAspect="1"/>
          </p:cNvSpPr>
          <p:nvPr/>
        </p:nvSpPr>
        <p:spPr>
          <a:xfrm flipV="1">
            <a:off x="2266140" y="3517759"/>
            <a:ext cx="2207250" cy="2207251"/>
          </a:xfrm>
          <a:prstGeom prst="blockArc">
            <a:avLst>
              <a:gd name="adj1" fmla="val 9000000"/>
              <a:gd name="adj2" fmla="val 1800000"/>
              <a:gd name="adj3" fmla="val 3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Block Arc 25"/>
          <p:cNvSpPr>
            <a:spLocks noChangeAspect="1"/>
          </p:cNvSpPr>
          <p:nvPr/>
        </p:nvSpPr>
        <p:spPr>
          <a:xfrm>
            <a:off x="4120020" y="2445202"/>
            <a:ext cx="2207250" cy="2207251"/>
          </a:xfrm>
          <a:prstGeom prst="blockArc">
            <a:avLst>
              <a:gd name="adj1" fmla="val 9000000"/>
              <a:gd name="adj2" fmla="val 1800000"/>
              <a:gd name="adj3" fmla="val 3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Block Arc 26"/>
          <p:cNvSpPr>
            <a:spLocks noChangeAspect="1"/>
          </p:cNvSpPr>
          <p:nvPr/>
        </p:nvSpPr>
        <p:spPr>
          <a:xfrm flipV="1">
            <a:off x="5977077" y="3512996"/>
            <a:ext cx="2207250" cy="2207251"/>
          </a:xfrm>
          <a:prstGeom prst="blockArc">
            <a:avLst>
              <a:gd name="adj1" fmla="val 9000000"/>
              <a:gd name="adj2" fmla="val 1800000"/>
              <a:gd name="adj3" fmla="val 3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Block Arc 27"/>
          <p:cNvSpPr>
            <a:spLocks noChangeAspect="1"/>
          </p:cNvSpPr>
          <p:nvPr/>
        </p:nvSpPr>
        <p:spPr>
          <a:xfrm>
            <a:off x="7836324" y="2445202"/>
            <a:ext cx="2207250" cy="2207251"/>
          </a:xfrm>
          <a:prstGeom prst="blockArc">
            <a:avLst>
              <a:gd name="adj1" fmla="val 9000000"/>
              <a:gd name="adj2" fmla="val 1800000"/>
              <a:gd name="adj3" fmla="val 3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>
            <a:off x="3016429" y="5366323"/>
            <a:ext cx="624548" cy="62454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>
            <a:off x="4890351" y="2164342"/>
            <a:ext cx="624548" cy="6245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>
            <a:off x="6816324" y="5326321"/>
            <a:ext cx="624548" cy="6245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Paper_plane" descr="{&quot;Key&quot;:&quot;POWER_USER_SHAPE_ICON&quot;,&quot;Value&quot;:&quot;POWER_USER_SHAPE_ICON_STYLE_1&quot;}"/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5011448" y="2286098"/>
            <a:ext cx="421847" cy="370825"/>
          </a:xfrm>
          <a:custGeom>
            <a:avLst/>
            <a:gdLst>
              <a:gd name="T0" fmla="*/ 29 w 1232"/>
              <a:gd name="T1" fmla="*/ 8 h 1080"/>
              <a:gd name="T2" fmla="*/ 4 w 1232"/>
              <a:gd name="T3" fmla="*/ 29 h 1080"/>
              <a:gd name="T4" fmla="*/ 234 w 1232"/>
              <a:gd name="T5" fmla="*/ 1055 h 1080"/>
              <a:gd name="T6" fmla="*/ 271 w 1232"/>
              <a:gd name="T7" fmla="*/ 1069 h 1080"/>
              <a:gd name="T8" fmla="*/ 541 w 1232"/>
              <a:gd name="T9" fmla="*/ 880 h 1080"/>
              <a:gd name="T10" fmla="*/ 590 w 1232"/>
              <a:gd name="T11" fmla="*/ 889 h 1080"/>
              <a:gd name="T12" fmla="*/ 679 w 1232"/>
              <a:gd name="T13" fmla="*/ 1020 h 1080"/>
              <a:gd name="T14" fmla="*/ 711 w 1232"/>
              <a:gd name="T15" fmla="*/ 1016 h 1080"/>
              <a:gd name="T16" fmla="*/ 820 w 1232"/>
              <a:gd name="T17" fmla="*/ 722 h 1080"/>
              <a:gd name="T18" fmla="*/ 810 w 1232"/>
              <a:gd name="T19" fmla="*/ 717 h 1080"/>
              <a:gd name="T20" fmla="*/ 771 w 1232"/>
              <a:gd name="T21" fmla="*/ 765 h 1080"/>
              <a:gd name="T22" fmla="*/ 713 w 1232"/>
              <a:gd name="T23" fmla="*/ 794 h 1080"/>
              <a:gd name="T24" fmla="*/ 699 w 1232"/>
              <a:gd name="T25" fmla="*/ 794 h 1080"/>
              <a:gd name="T26" fmla="*/ 641 w 1232"/>
              <a:gd name="T27" fmla="*/ 767 h 1080"/>
              <a:gd name="T28" fmla="*/ 201 w 1232"/>
              <a:gd name="T29" fmla="*/ 211 h 1080"/>
              <a:gd name="T30" fmla="*/ 207 w 1232"/>
              <a:gd name="T31" fmla="*/ 205 h 1080"/>
              <a:gd name="T32" fmla="*/ 804 w 1232"/>
              <a:gd name="T33" fmla="*/ 667 h 1080"/>
              <a:gd name="T34" fmla="*/ 865 w 1232"/>
              <a:gd name="T35" fmla="*/ 677 h 1080"/>
              <a:gd name="T36" fmla="*/ 1213 w 1232"/>
              <a:gd name="T37" fmla="*/ 554 h 1080"/>
              <a:gd name="T38" fmla="*/ 1214 w 1232"/>
              <a:gd name="T39" fmla="*/ 527 h 1080"/>
              <a:gd name="T40" fmla="*/ 29 w 1232"/>
              <a:gd name="T41" fmla="*/ 8 h 1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32" h="1080">
                <a:moveTo>
                  <a:pt x="29" y="8"/>
                </a:moveTo>
                <a:cubicBezTo>
                  <a:pt x="11" y="0"/>
                  <a:pt x="0" y="10"/>
                  <a:pt x="4" y="29"/>
                </a:cubicBezTo>
                <a:lnTo>
                  <a:pt x="234" y="1055"/>
                </a:lnTo>
                <a:cubicBezTo>
                  <a:pt x="239" y="1074"/>
                  <a:pt x="255" y="1080"/>
                  <a:pt x="271" y="1069"/>
                </a:cubicBezTo>
                <a:lnTo>
                  <a:pt x="541" y="880"/>
                </a:lnTo>
                <a:cubicBezTo>
                  <a:pt x="557" y="869"/>
                  <a:pt x="579" y="873"/>
                  <a:pt x="590" y="889"/>
                </a:cubicBezTo>
                <a:lnTo>
                  <a:pt x="679" y="1020"/>
                </a:lnTo>
                <a:cubicBezTo>
                  <a:pt x="689" y="1036"/>
                  <a:pt x="704" y="1035"/>
                  <a:pt x="711" y="1016"/>
                </a:cubicBezTo>
                <a:lnTo>
                  <a:pt x="820" y="722"/>
                </a:lnTo>
                <a:cubicBezTo>
                  <a:pt x="826" y="704"/>
                  <a:pt x="822" y="702"/>
                  <a:pt x="810" y="717"/>
                </a:cubicBezTo>
                <a:lnTo>
                  <a:pt x="771" y="765"/>
                </a:lnTo>
                <a:cubicBezTo>
                  <a:pt x="758" y="780"/>
                  <a:pt x="732" y="793"/>
                  <a:pt x="713" y="794"/>
                </a:cubicBezTo>
                <a:lnTo>
                  <a:pt x="699" y="794"/>
                </a:lnTo>
                <a:cubicBezTo>
                  <a:pt x="679" y="794"/>
                  <a:pt x="653" y="782"/>
                  <a:pt x="641" y="767"/>
                </a:cubicBezTo>
                <a:lnTo>
                  <a:pt x="201" y="211"/>
                </a:lnTo>
                <a:cubicBezTo>
                  <a:pt x="189" y="196"/>
                  <a:pt x="191" y="193"/>
                  <a:pt x="207" y="205"/>
                </a:cubicBezTo>
                <a:lnTo>
                  <a:pt x="804" y="667"/>
                </a:lnTo>
                <a:cubicBezTo>
                  <a:pt x="819" y="679"/>
                  <a:pt x="847" y="684"/>
                  <a:pt x="865" y="677"/>
                </a:cubicBezTo>
                <a:lnTo>
                  <a:pt x="1213" y="554"/>
                </a:lnTo>
                <a:cubicBezTo>
                  <a:pt x="1231" y="547"/>
                  <a:pt x="1232" y="535"/>
                  <a:pt x="1214" y="527"/>
                </a:cubicBezTo>
                <a:lnTo>
                  <a:pt x="29" y="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9" name="Plane" descr="{&quot;Key&quot;:&quot;POWER_USER_SHAPE_ICON&quot;,&quot;Value&quot;:&quot;POWER_USER_SHAPE_ICON_STYLE_1&quot;}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7999164" y="5786751"/>
            <a:ext cx="383028" cy="9691"/>
            <a:chOff x="2478" y="2188"/>
            <a:chExt cx="2648" cy="67"/>
          </a:xfrm>
          <a:solidFill>
            <a:schemeClr val="accent3"/>
          </a:solidFill>
        </p:grpSpPr>
        <p:sp>
          <p:nvSpPr>
            <p:cNvPr id="50" name="Freeform 487"/>
            <p:cNvSpPr>
              <a:spLocks/>
            </p:cNvSpPr>
            <p:nvPr/>
          </p:nvSpPr>
          <p:spPr bwMode="auto">
            <a:xfrm>
              <a:off x="2478" y="2188"/>
              <a:ext cx="0" cy="31"/>
            </a:xfrm>
            <a:custGeom>
              <a:avLst/>
              <a:gdLst>
                <a:gd name="T0" fmla="*/ 0 h 8"/>
                <a:gd name="T1" fmla="*/ 8 h 8"/>
                <a:gd name="T2" fmla="*/ 6 h 8"/>
                <a:gd name="T3" fmla="*/ 0 h 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8">
                  <a:moveTo>
                    <a:pt x="0" y="0"/>
                  </a:moveTo>
                  <a:lnTo>
                    <a:pt x="0" y="8"/>
                  </a:lnTo>
                  <a:cubicBezTo>
                    <a:pt x="0" y="7"/>
                    <a:pt x="0" y="7"/>
                    <a:pt x="0" y="6"/>
                  </a:cubicBezTo>
                  <a:cubicBezTo>
                    <a:pt x="0" y="4"/>
                    <a:pt x="0" y="2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Freeform 490"/>
            <p:cNvSpPr>
              <a:spLocks/>
            </p:cNvSpPr>
            <p:nvPr/>
          </p:nvSpPr>
          <p:spPr bwMode="auto">
            <a:xfrm>
              <a:off x="5122" y="2211"/>
              <a:ext cx="4" cy="44"/>
            </a:xfrm>
            <a:custGeom>
              <a:avLst/>
              <a:gdLst>
                <a:gd name="T0" fmla="*/ 0 w 1"/>
                <a:gd name="T1" fmla="*/ 8 h 11"/>
                <a:gd name="T2" fmla="*/ 1 w 1"/>
                <a:gd name="T3" fmla="*/ 11 h 11"/>
                <a:gd name="T4" fmla="*/ 1 w 1"/>
                <a:gd name="T5" fmla="*/ 2 h 11"/>
                <a:gd name="T6" fmla="*/ 1 w 1"/>
                <a:gd name="T7" fmla="*/ 0 h 11"/>
                <a:gd name="T8" fmla="*/ 0 w 1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1">
                  <a:moveTo>
                    <a:pt x="0" y="8"/>
                  </a:moveTo>
                  <a:cubicBezTo>
                    <a:pt x="0" y="9"/>
                    <a:pt x="1" y="10"/>
                    <a:pt x="1" y="11"/>
                  </a:cubicBezTo>
                  <a:cubicBezTo>
                    <a:pt x="1" y="8"/>
                    <a:pt x="1" y="5"/>
                    <a:pt x="1" y="2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3"/>
                    <a:pt x="1" y="5"/>
                    <a:pt x="0" y="8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Freeform 491"/>
            <p:cNvSpPr>
              <a:spLocks/>
            </p:cNvSpPr>
            <p:nvPr/>
          </p:nvSpPr>
          <p:spPr bwMode="auto">
            <a:xfrm>
              <a:off x="2478" y="2211"/>
              <a:ext cx="0" cy="44"/>
            </a:xfrm>
            <a:custGeom>
              <a:avLst/>
              <a:gdLst>
                <a:gd name="T0" fmla="*/ 0 h 11"/>
                <a:gd name="T1" fmla="*/ 2 h 11"/>
                <a:gd name="T2" fmla="*/ 11 h 11"/>
                <a:gd name="T3" fmla="*/ 8 h 11"/>
                <a:gd name="T4" fmla="*/ 0 h 1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1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5"/>
                    <a:pt x="0" y="8"/>
                    <a:pt x="0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5"/>
                    <a:pt x="0" y="3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58" name="Graphic 57" descr="Chat RTL">
            <a:extLst>
              <a:ext uri="{FF2B5EF4-FFF2-40B4-BE49-F238E27FC236}">
                <a16:creationId xmlns:a16="http://schemas.microsoft.com/office/drawing/2014/main" id="{F7BAF3BE-CF02-4295-851F-30A55D9A235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270281" y="2186624"/>
            <a:ext cx="516155" cy="51615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33C76C6-7704-4F8A-9F92-B4B4DE666D1B}"/>
              </a:ext>
            </a:extLst>
          </p:cNvPr>
          <p:cNvSpPr/>
          <p:nvPr/>
        </p:nvSpPr>
        <p:spPr>
          <a:xfrm>
            <a:off x="543959" y="2771731"/>
            <a:ext cx="193092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1400" b="1" dirty="0"/>
              <a:t>GET IN TOUCH</a:t>
            </a:r>
          </a:p>
          <a:p>
            <a:pPr lvl="0" algn="ctr">
              <a:defRPr/>
            </a:pPr>
            <a:r>
              <a:rPr lang="en-GB" sz="1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Speak to your Account Manager to make sure you are applying for the best incentive for your needs and to check that you meet the requirements.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E28A3CC-4321-4F17-B169-CEE67A79DA7F}"/>
              </a:ext>
            </a:extLst>
          </p:cNvPr>
          <p:cNvSpPr txBox="1"/>
          <p:nvPr/>
        </p:nvSpPr>
        <p:spPr>
          <a:xfrm>
            <a:off x="2461277" y="3994485"/>
            <a:ext cx="178290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1400" b="1" dirty="0"/>
              <a:t>APPLY ONLINE</a:t>
            </a:r>
          </a:p>
          <a:p>
            <a:pPr lvl="0" algn="ctr">
              <a:defRPr/>
            </a:pPr>
            <a:r>
              <a:rPr lang="en-GB" sz="1400" dirty="0"/>
              <a:t>Use the link to the online application.  Your application can also be completed by an agent.</a:t>
            </a:r>
          </a:p>
        </p:txBody>
      </p:sp>
      <p:pic>
        <p:nvPicPr>
          <p:cNvPr id="60" name="Graphic 59" descr="Internet">
            <a:extLst>
              <a:ext uri="{FF2B5EF4-FFF2-40B4-BE49-F238E27FC236}">
                <a16:creationId xmlns:a16="http://schemas.microsoft.com/office/drawing/2014/main" id="{D57C94B7-CB27-4EE6-A983-BDB9CEFEE2E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075097" y="5413812"/>
            <a:ext cx="516155" cy="516155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AC542342-D167-456C-99F8-02C7F5AED8A4}"/>
              </a:ext>
            </a:extLst>
          </p:cNvPr>
          <p:cNvSpPr txBox="1"/>
          <p:nvPr/>
        </p:nvSpPr>
        <p:spPr>
          <a:xfrm>
            <a:off x="4227469" y="2885453"/>
            <a:ext cx="200377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400" b="1" dirty="0"/>
              <a:t>WE’LL GET IN TOUCH</a:t>
            </a:r>
          </a:p>
          <a:p>
            <a:pPr algn="ctr">
              <a:defRPr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 discuss your application and check all the detail with you.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F831B4F-F710-438A-ACC4-EE50252F4A0D}"/>
              </a:ext>
            </a:extLst>
          </p:cNvPr>
          <p:cNvSpPr txBox="1"/>
          <p:nvPr/>
        </p:nvSpPr>
        <p:spPr>
          <a:xfrm>
            <a:off x="6098662" y="4534324"/>
            <a:ext cx="199272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400" b="1" dirty="0"/>
              <a:t>POST YOUR MAILINGS</a:t>
            </a:r>
            <a:endParaRPr lang="en-GB" sz="1400" dirty="0"/>
          </a:p>
          <a:p>
            <a:pPr algn="ctr">
              <a:defRPr/>
            </a:pPr>
            <a:r>
              <a:rPr lang="en-GB" sz="1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Start posting your volume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648C0B9-583F-4FE7-9927-5A9CB38EBFCE}"/>
              </a:ext>
            </a:extLst>
          </p:cNvPr>
          <p:cNvSpPr txBox="1"/>
          <p:nvPr/>
        </p:nvSpPr>
        <p:spPr>
          <a:xfrm>
            <a:off x="9814795" y="3612037"/>
            <a:ext cx="1975346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400" b="1" dirty="0"/>
              <a:t>REDEEM YOUR </a:t>
            </a:r>
          </a:p>
          <a:p>
            <a:pPr algn="ctr">
              <a:defRPr/>
            </a:pPr>
            <a:r>
              <a:rPr lang="en-GB" sz="1400" b="1" dirty="0"/>
              <a:t>CREDIT</a:t>
            </a:r>
          </a:p>
          <a:p>
            <a:pPr algn="ctr"/>
            <a:r>
              <a:rPr lang="en-GB" sz="1400" dirty="0"/>
              <a:t>Receive your credit as a voucher or have it paid into a Royal Mail postage account. Credit vouchers are valid for 12 months.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E12C007-524B-4D62-875F-4E878A833B6E}"/>
              </a:ext>
            </a:extLst>
          </p:cNvPr>
          <p:cNvSpPr txBox="1"/>
          <p:nvPr/>
        </p:nvSpPr>
        <p:spPr>
          <a:xfrm>
            <a:off x="7989307" y="2832618"/>
            <a:ext cx="1923017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400" b="1" dirty="0"/>
              <a:t>VOLUME NOTIFICATION</a:t>
            </a:r>
            <a:endParaRPr lang="en-GB" sz="1400" dirty="0"/>
          </a:p>
          <a:p>
            <a:pPr algn="ctr">
              <a:defRPr/>
            </a:pPr>
            <a:r>
              <a:rPr lang="en-GB" sz="1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When you have completed your activity you will need to apply to Royal Mail for your credit</a:t>
            </a:r>
          </a:p>
        </p:txBody>
      </p:sp>
      <p:sp>
        <p:nvSpPr>
          <p:cNvPr id="65" name="Block Arc 64">
            <a:extLst>
              <a:ext uri="{FF2B5EF4-FFF2-40B4-BE49-F238E27FC236}">
                <a16:creationId xmlns:a16="http://schemas.microsoft.com/office/drawing/2014/main" id="{47250E8A-DFBF-4799-B45D-F7981BA35235}"/>
              </a:ext>
            </a:extLst>
          </p:cNvPr>
          <p:cNvSpPr>
            <a:spLocks noChangeAspect="1"/>
          </p:cNvSpPr>
          <p:nvPr/>
        </p:nvSpPr>
        <p:spPr>
          <a:xfrm flipV="1">
            <a:off x="9694062" y="3515685"/>
            <a:ext cx="2207250" cy="2207251"/>
          </a:xfrm>
          <a:prstGeom prst="blockArc">
            <a:avLst>
              <a:gd name="adj1" fmla="val 9000000"/>
              <a:gd name="adj2" fmla="val 1800000"/>
              <a:gd name="adj3" fmla="val 3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6" name="Graphic 65" descr="Envelope">
            <a:extLst>
              <a:ext uri="{FF2B5EF4-FFF2-40B4-BE49-F238E27FC236}">
                <a16:creationId xmlns:a16="http://schemas.microsoft.com/office/drawing/2014/main" id="{7D3C5CDC-134E-45C2-9CA3-98E50854186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891475" y="5412396"/>
            <a:ext cx="469232" cy="469232"/>
          </a:xfrm>
          <a:prstGeom prst="rect">
            <a:avLst/>
          </a:prstGeom>
        </p:spPr>
      </p:pic>
      <p:sp>
        <p:nvSpPr>
          <p:cNvPr id="67" name="Oval 66">
            <a:extLst>
              <a:ext uri="{FF2B5EF4-FFF2-40B4-BE49-F238E27FC236}">
                <a16:creationId xmlns:a16="http://schemas.microsoft.com/office/drawing/2014/main" id="{913C6EC6-DAC1-48BD-808A-DE350BC8D7F2}"/>
              </a:ext>
            </a:extLst>
          </p:cNvPr>
          <p:cNvSpPr>
            <a:spLocks noChangeAspect="1"/>
          </p:cNvSpPr>
          <p:nvPr/>
        </p:nvSpPr>
        <p:spPr>
          <a:xfrm>
            <a:off x="10543140" y="5362902"/>
            <a:ext cx="624548" cy="62454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9" name="Plus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F5981FD6-2A17-4EED-AE70-67147C51AE8A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8726087" y="2304543"/>
            <a:ext cx="406708" cy="407907"/>
            <a:chOff x="50" y="50"/>
            <a:chExt cx="339" cy="340"/>
          </a:xfrm>
          <a:solidFill>
            <a:schemeClr val="bg1"/>
          </a:solidFill>
        </p:grpSpPr>
        <p:sp>
          <p:nvSpPr>
            <p:cNvPr id="70" name="Plus">
              <a:extLst>
                <a:ext uri="{FF2B5EF4-FFF2-40B4-BE49-F238E27FC236}">
                  <a16:creationId xmlns:a16="http://schemas.microsoft.com/office/drawing/2014/main" id="{4096E986-0D81-4E3F-B80C-1F24D44CF323}"/>
                </a:ext>
              </a:extLst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135" y="135"/>
              <a:ext cx="169" cy="170"/>
            </a:xfrm>
            <a:custGeom>
              <a:avLst/>
              <a:gdLst>
                <a:gd name="T0" fmla="*/ 50 w 100"/>
                <a:gd name="T1" fmla="*/ 100 h 100"/>
                <a:gd name="T2" fmla="*/ 63 w 100"/>
                <a:gd name="T3" fmla="*/ 88 h 100"/>
                <a:gd name="T4" fmla="*/ 63 w 100"/>
                <a:gd name="T5" fmla="*/ 63 h 100"/>
                <a:gd name="T6" fmla="*/ 88 w 100"/>
                <a:gd name="T7" fmla="*/ 63 h 100"/>
                <a:gd name="T8" fmla="*/ 100 w 100"/>
                <a:gd name="T9" fmla="*/ 50 h 100"/>
                <a:gd name="T10" fmla="*/ 88 w 100"/>
                <a:gd name="T11" fmla="*/ 38 h 100"/>
                <a:gd name="T12" fmla="*/ 63 w 100"/>
                <a:gd name="T13" fmla="*/ 38 h 100"/>
                <a:gd name="T14" fmla="*/ 63 w 100"/>
                <a:gd name="T15" fmla="*/ 13 h 100"/>
                <a:gd name="T16" fmla="*/ 50 w 100"/>
                <a:gd name="T17" fmla="*/ 0 h 100"/>
                <a:gd name="T18" fmla="*/ 38 w 100"/>
                <a:gd name="T19" fmla="*/ 13 h 100"/>
                <a:gd name="T20" fmla="*/ 38 w 100"/>
                <a:gd name="T21" fmla="*/ 38 h 100"/>
                <a:gd name="T22" fmla="*/ 13 w 100"/>
                <a:gd name="T23" fmla="*/ 38 h 100"/>
                <a:gd name="T24" fmla="*/ 0 w 100"/>
                <a:gd name="T25" fmla="*/ 50 h 100"/>
                <a:gd name="T26" fmla="*/ 13 w 100"/>
                <a:gd name="T27" fmla="*/ 63 h 100"/>
                <a:gd name="T28" fmla="*/ 38 w 100"/>
                <a:gd name="T29" fmla="*/ 63 h 100"/>
                <a:gd name="T30" fmla="*/ 38 w 100"/>
                <a:gd name="T31" fmla="*/ 88 h 100"/>
                <a:gd name="T32" fmla="*/ 50 w 100"/>
                <a:gd name="T33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0" h="100">
                  <a:moveTo>
                    <a:pt x="50" y="100"/>
                  </a:moveTo>
                  <a:cubicBezTo>
                    <a:pt x="57" y="100"/>
                    <a:pt x="63" y="94"/>
                    <a:pt x="63" y="88"/>
                  </a:cubicBezTo>
                  <a:lnTo>
                    <a:pt x="63" y="63"/>
                  </a:lnTo>
                  <a:lnTo>
                    <a:pt x="88" y="63"/>
                  </a:lnTo>
                  <a:cubicBezTo>
                    <a:pt x="94" y="63"/>
                    <a:pt x="100" y="57"/>
                    <a:pt x="100" y="50"/>
                  </a:cubicBezTo>
                  <a:cubicBezTo>
                    <a:pt x="100" y="43"/>
                    <a:pt x="94" y="38"/>
                    <a:pt x="88" y="38"/>
                  </a:cubicBezTo>
                  <a:lnTo>
                    <a:pt x="63" y="38"/>
                  </a:lnTo>
                  <a:lnTo>
                    <a:pt x="63" y="13"/>
                  </a:lnTo>
                  <a:cubicBezTo>
                    <a:pt x="63" y="6"/>
                    <a:pt x="57" y="0"/>
                    <a:pt x="50" y="0"/>
                  </a:cubicBezTo>
                  <a:cubicBezTo>
                    <a:pt x="43" y="0"/>
                    <a:pt x="38" y="6"/>
                    <a:pt x="38" y="13"/>
                  </a:cubicBezTo>
                  <a:lnTo>
                    <a:pt x="38" y="38"/>
                  </a:lnTo>
                  <a:lnTo>
                    <a:pt x="13" y="38"/>
                  </a:lnTo>
                  <a:cubicBezTo>
                    <a:pt x="6" y="38"/>
                    <a:pt x="0" y="43"/>
                    <a:pt x="0" y="50"/>
                  </a:cubicBezTo>
                  <a:cubicBezTo>
                    <a:pt x="0" y="57"/>
                    <a:pt x="6" y="63"/>
                    <a:pt x="13" y="63"/>
                  </a:cubicBezTo>
                  <a:lnTo>
                    <a:pt x="38" y="63"/>
                  </a:lnTo>
                  <a:lnTo>
                    <a:pt x="38" y="88"/>
                  </a:lnTo>
                  <a:cubicBezTo>
                    <a:pt x="38" y="94"/>
                    <a:pt x="43" y="100"/>
                    <a:pt x="50" y="1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Plus">
              <a:extLst>
                <a:ext uri="{FF2B5EF4-FFF2-40B4-BE49-F238E27FC236}">
                  <a16:creationId xmlns:a16="http://schemas.microsoft.com/office/drawing/2014/main" id="{C6551882-1F73-4723-AE22-BEC175ACB6DF}"/>
                </a:ext>
              </a:extLst>
            </p:cNvPr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50" y="50"/>
              <a:ext cx="339" cy="340"/>
            </a:xfrm>
            <a:custGeom>
              <a:avLst/>
              <a:gdLst>
                <a:gd name="T0" fmla="*/ 100 w 200"/>
                <a:gd name="T1" fmla="*/ 0 h 200"/>
                <a:gd name="T2" fmla="*/ 0 w 200"/>
                <a:gd name="T3" fmla="*/ 100 h 200"/>
                <a:gd name="T4" fmla="*/ 100 w 200"/>
                <a:gd name="T5" fmla="*/ 200 h 200"/>
                <a:gd name="T6" fmla="*/ 151 w 200"/>
                <a:gd name="T7" fmla="*/ 186 h 200"/>
                <a:gd name="T8" fmla="*/ 156 w 200"/>
                <a:gd name="T9" fmla="*/ 169 h 200"/>
                <a:gd name="T10" fmla="*/ 139 w 200"/>
                <a:gd name="T11" fmla="*/ 164 h 200"/>
                <a:gd name="T12" fmla="*/ 100 w 200"/>
                <a:gd name="T13" fmla="*/ 175 h 200"/>
                <a:gd name="T14" fmla="*/ 25 w 200"/>
                <a:gd name="T15" fmla="*/ 100 h 200"/>
                <a:gd name="T16" fmla="*/ 100 w 200"/>
                <a:gd name="T17" fmla="*/ 25 h 200"/>
                <a:gd name="T18" fmla="*/ 175 w 200"/>
                <a:gd name="T19" fmla="*/ 100 h 200"/>
                <a:gd name="T20" fmla="*/ 164 w 200"/>
                <a:gd name="T21" fmla="*/ 139 h 200"/>
                <a:gd name="T22" fmla="*/ 169 w 200"/>
                <a:gd name="T23" fmla="*/ 156 h 200"/>
                <a:gd name="T24" fmla="*/ 186 w 200"/>
                <a:gd name="T25" fmla="*/ 151 h 200"/>
                <a:gd name="T26" fmla="*/ 200 w 200"/>
                <a:gd name="T27" fmla="*/ 100 h 200"/>
                <a:gd name="T28" fmla="*/ 100 w 200"/>
                <a:gd name="T29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0" h="200"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55"/>
                    <a:pt x="45" y="200"/>
                    <a:pt x="100" y="200"/>
                  </a:cubicBezTo>
                  <a:cubicBezTo>
                    <a:pt x="118" y="200"/>
                    <a:pt x="136" y="195"/>
                    <a:pt x="151" y="186"/>
                  </a:cubicBezTo>
                  <a:cubicBezTo>
                    <a:pt x="157" y="182"/>
                    <a:pt x="159" y="174"/>
                    <a:pt x="156" y="169"/>
                  </a:cubicBezTo>
                  <a:cubicBezTo>
                    <a:pt x="152" y="163"/>
                    <a:pt x="144" y="161"/>
                    <a:pt x="139" y="164"/>
                  </a:cubicBezTo>
                  <a:cubicBezTo>
                    <a:pt x="127" y="171"/>
                    <a:pt x="114" y="175"/>
                    <a:pt x="100" y="175"/>
                  </a:cubicBezTo>
                  <a:cubicBezTo>
                    <a:pt x="59" y="175"/>
                    <a:pt x="25" y="141"/>
                    <a:pt x="25" y="100"/>
                  </a:cubicBezTo>
                  <a:cubicBezTo>
                    <a:pt x="25" y="59"/>
                    <a:pt x="59" y="25"/>
                    <a:pt x="100" y="25"/>
                  </a:cubicBezTo>
                  <a:cubicBezTo>
                    <a:pt x="141" y="25"/>
                    <a:pt x="175" y="59"/>
                    <a:pt x="175" y="100"/>
                  </a:cubicBezTo>
                  <a:cubicBezTo>
                    <a:pt x="175" y="114"/>
                    <a:pt x="171" y="127"/>
                    <a:pt x="164" y="139"/>
                  </a:cubicBezTo>
                  <a:cubicBezTo>
                    <a:pt x="161" y="144"/>
                    <a:pt x="163" y="152"/>
                    <a:pt x="169" y="156"/>
                  </a:cubicBezTo>
                  <a:cubicBezTo>
                    <a:pt x="174" y="159"/>
                    <a:pt x="182" y="157"/>
                    <a:pt x="186" y="151"/>
                  </a:cubicBezTo>
                  <a:cubicBezTo>
                    <a:pt x="195" y="136"/>
                    <a:pt x="200" y="118"/>
                    <a:pt x="200" y="100"/>
                  </a:cubicBezTo>
                  <a:cubicBezTo>
                    <a:pt x="200" y="45"/>
                    <a:pt x="155" y="0"/>
                    <a:pt x="10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2" name="Accounting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ACB6EF9E-6CAD-4652-9DC2-97A60F1AB2A1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10647090" y="5477695"/>
            <a:ext cx="482002" cy="407907"/>
            <a:chOff x="2687638" y="138112"/>
            <a:chExt cx="981075" cy="830263"/>
          </a:xfrm>
          <a:solidFill>
            <a:schemeClr val="tx1"/>
          </a:solidFill>
        </p:grpSpPr>
        <p:sp>
          <p:nvSpPr>
            <p:cNvPr id="73" name="Freeform 105">
              <a:extLst>
                <a:ext uri="{FF2B5EF4-FFF2-40B4-BE49-F238E27FC236}">
                  <a16:creationId xmlns:a16="http://schemas.microsoft.com/office/drawing/2014/main" id="{DB3EDAC8-13CF-44E5-90E4-F86A60EB95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0338" y="138112"/>
              <a:ext cx="968375" cy="514350"/>
            </a:xfrm>
            <a:custGeom>
              <a:avLst/>
              <a:gdLst>
                <a:gd name="T0" fmla="*/ 1260 w 1272"/>
                <a:gd name="T1" fmla="*/ 388 h 675"/>
                <a:gd name="T2" fmla="*/ 595 w 1272"/>
                <a:gd name="T3" fmla="*/ 4 h 675"/>
                <a:gd name="T4" fmla="*/ 570 w 1272"/>
                <a:gd name="T5" fmla="*/ 4 h 675"/>
                <a:gd name="T6" fmla="*/ 13 w 1272"/>
                <a:gd name="T7" fmla="*/ 328 h 675"/>
                <a:gd name="T8" fmla="*/ 0 w 1272"/>
                <a:gd name="T9" fmla="*/ 350 h 675"/>
                <a:gd name="T10" fmla="*/ 13 w 1272"/>
                <a:gd name="T11" fmla="*/ 371 h 675"/>
                <a:gd name="T12" fmla="*/ 234 w 1272"/>
                <a:gd name="T13" fmla="*/ 499 h 675"/>
                <a:gd name="T14" fmla="*/ 284 w 1272"/>
                <a:gd name="T15" fmla="*/ 470 h 675"/>
                <a:gd name="T16" fmla="*/ 75 w 1272"/>
                <a:gd name="T17" fmla="*/ 350 h 675"/>
                <a:gd name="T18" fmla="*/ 583 w 1272"/>
                <a:gd name="T19" fmla="*/ 55 h 675"/>
                <a:gd name="T20" fmla="*/ 1197 w 1272"/>
                <a:gd name="T21" fmla="*/ 409 h 675"/>
                <a:gd name="T22" fmla="*/ 791 w 1272"/>
                <a:gd name="T23" fmla="*/ 646 h 675"/>
                <a:gd name="T24" fmla="*/ 841 w 1272"/>
                <a:gd name="T25" fmla="*/ 675 h 675"/>
                <a:gd name="T26" fmla="*/ 1260 w 1272"/>
                <a:gd name="T27" fmla="*/ 431 h 675"/>
                <a:gd name="T28" fmla="*/ 1272 w 1272"/>
                <a:gd name="T29" fmla="*/ 409 h 675"/>
                <a:gd name="T30" fmla="*/ 1260 w 1272"/>
                <a:gd name="T31" fmla="*/ 388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72" h="675">
                  <a:moveTo>
                    <a:pt x="1260" y="388"/>
                  </a:moveTo>
                  <a:lnTo>
                    <a:pt x="595" y="4"/>
                  </a:lnTo>
                  <a:cubicBezTo>
                    <a:pt x="588" y="0"/>
                    <a:pt x="578" y="0"/>
                    <a:pt x="570" y="4"/>
                  </a:cubicBezTo>
                  <a:lnTo>
                    <a:pt x="13" y="328"/>
                  </a:lnTo>
                  <a:cubicBezTo>
                    <a:pt x="5" y="333"/>
                    <a:pt x="0" y="341"/>
                    <a:pt x="0" y="350"/>
                  </a:cubicBezTo>
                  <a:cubicBezTo>
                    <a:pt x="0" y="359"/>
                    <a:pt x="5" y="367"/>
                    <a:pt x="13" y="371"/>
                  </a:cubicBezTo>
                  <a:lnTo>
                    <a:pt x="234" y="499"/>
                  </a:lnTo>
                  <a:lnTo>
                    <a:pt x="284" y="470"/>
                  </a:lnTo>
                  <a:lnTo>
                    <a:pt x="75" y="350"/>
                  </a:lnTo>
                  <a:lnTo>
                    <a:pt x="583" y="55"/>
                  </a:lnTo>
                  <a:lnTo>
                    <a:pt x="1197" y="409"/>
                  </a:lnTo>
                  <a:lnTo>
                    <a:pt x="791" y="646"/>
                  </a:lnTo>
                  <a:lnTo>
                    <a:pt x="841" y="675"/>
                  </a:lnTo>
                  <a:lnTo>
                    <a:pt x="1260" y="431"/>
                  </a:lnTo>
                  <a:cubicBezTo>
                    <a:pt x="1268" y="427"/>
                    <a:pt x="1272" y="418"/>
                    <a:pt x="1272" y="409"/>
                  </a:cubicBezTo>
                  <a:cubicBezTo>
                    <a:pt x="1272" y="400"/>
                    <a:pt x="1267" y="392"/>
                    <a:pt x="1260" y="388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 106">
              <a:extLst>
                <a:ext uri="{FF2B5EF4-FFF2-40B4-BE49-F238E27FC236}">
                  <a16:creationId xmlns:a16="http://schemas.microsoft.com/office/drawing/2014/main" id="{56D857F4-C8E9-4869-94CC-818C1E2A1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1651" y="296862"/>
              <a:ext cx="296863" cy="111125"/>
            </a:xfrm>
            <a:custGeom>
              <a:avLst/>
              <a:gdLst>
                <a:gd name="T0" fmla="*/ 388 w 388"/>
                <a:gd name="T1" fmla="*/ 45 h 146"/>
                <a:gd name="T2" fmla="*/ 186 w 388"/>
                <a:gd name="T3" fmla="*/ 0 h 146"/>
                <a:gd name="T4" fmla="*/ 0 w 388"/>
                <a:gd name="T5" fmla="*/ 37 h 146"/>
                <a:gd name="T6" fmla="*/ 188 w 388"/>
                <a:gd name="T7" fmla="*/ 146 h 146"/>
                <a:gd name="T8" fmla="*/ 388 w 388"/>
                <a:gd name="T9" fmla="*/ 45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8" h="146">
                  <a:moveTo>
                    <a:pt x="388" y="45"/>
                  </a:moveTo>
                  <a:cubicBezTo>
                    <a:pt x="333" y="16"/>
                    <a:pt x="262" y="0"/>
                    <a:pt x="186" y="0"/>
                  </a:cubicBezTo>
                  <a:cubicBezTo>
                    <a:pt x="118" y="0"/>
                    <a:pt x="52" y="13"/>
                    <a:pt x="0" y="37"/>
                  </a:cubicBezTo>
                  <a:lnTo>
                    <a:pt x="188" y="146"/>
                  </a:lnTo>
                  <a:lnTo>
                    <a:pt x="388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 107">
              <a:extLst>
                <a:ext uri="{FF2B5EF4-FFF2-40B4-BE49-F238E27FC236}">
                  <a16:creationId xmlns:a16="http://schemas.microsoft.com/office/drawing/2014/main" id="{E82AB3B2-F25C-4D27-AA05-285E74317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350837"/>
              <a:ext cx="204788" cy="196850"/>
            </a:xfrm>
            <a:custGeom>
              <a:avLst/>
              <a:gdLst>
                <a:gd name="T0" fmla="*/ 81 w 267"/>
                <a:gd name="T1" fmla="*/ 257 h 257"/>
                <a:gd name="T2" fmla="*/ 163 w 267"/>
                <a:gd name="T3" fmla="*/ 227 h 257"/>
                <a:gd name="T4" fmla="*/ 264 w 267"/>
                <a:gd name="T5" fmla="*/ 109 h 257"/>
                <a:gd name="T6" fmla="*/ 209 w 267"/>
                <a:gd name="T7" fmla="*/ 0 h 257"/>
                <a:gd name="T8" fmla="*/ 0 w 267"/>
                <a:gd name="T9" fmla="*/ 105 h 257"/>
                <a:gd name="T10" fmla="*/ 81 w 267"/>
                <a:gd name="T11" fmla="*/ 25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7" h="257">
                  <a:moveTo>
                    <a:pt x="81" y="257"/>
                  </a:moveTo>
                  <a:cubicBezTo>
                    <a:pt x="111" y="250"/>
                    <a:pt x="138" y="240"/>
                    <a:pt x="163" y="227"/>
                  </a:cubicBezTo>
                  <a:cubicBezTo>
                    <a:pt x="223" y="197"/>
                    <a:pt x="259" y="155"/>
                    <a:pt x="264" y="109"/>
                  </a:cubicBezTo>
                  <a:cubicBezTo>
                    <a:pt x="267" y="70"/>
                    <a:pt x="248" y="32"/>
                    <a:pt x="209" y="0"/>
                  </a:cubicBezTo>
                  <a:lnTo>
                    <a:pt x="0" y="105"/>
                  </a:lnTo>
                  <a:lnTo>
                    <a:pt x="81" y="2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 108">
              <a:extLst>
                <a:ext uri="{FF2B5EF4-FFF2-40B4-BE49-F238E27FC236}">
                  <a16:creationId xmlns:a16="http://schemas.microsoft.com/office/drawing/2014/main" id="{E4877E6C-275A-49DA-BBAB-A5E9F29605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226" y="344487"/>
              <a:ext cx="285750" cy="212725"/>
            </a:xfrm>
            <a:custGeom>
              <a:avLst/>
              <a:gdLst>
                <a:gd name="T0" fmla="*/ 317 w 375"/>
                <a:gd name="T1" fmla="*/ 279 h 279"/>
                <a:gd name="T2" fmla="*/ 375 w 375"/>
                <a:gd name="T3" fmla="*/ 275 h 279"/>
                <a:gd name="T4" fmla="*/ 291 w 375"/>
                <a:gd name="T5" fmla="*/ 118 h 279"/>
                <a:gd name="T6" fmla="*/ 85 w 375"/>
                <a:gd name="T7" fmla="*/ 0 h 279"/>
                <a:gd name="T8" fmla="*/ 32 w 375"/>
                <a:gd name="T9" fmla="*/ 159 h 279"/>
                <a:gd name="T10" fmla="*/ 154 w 375"/>
                <a:gd name="T11" fmla="*/ 155 h 279"/>
                <a:gd name="T12" fmla="*/ 304 w 375"/>
                <a:gd name="T13" fmla="*/ 277 h 279"/>
                <a:gd name="T14" fmla="*/ 317 w 375"/>
                <a:gd name="T15" fmla="*/ 27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5" h="279">
                  <a:moveTo>
                    <a:pt x="317" y="279"/>
                  </a:moveTo>
                  <a:cubicBezTo>
                    <a:pt x="336" y="279"/>
                    <a:pt x="356" y="278"/>
                    <a:pt x="375" y="275"/>
                  </a:cubicBezTo>
                  <a:lnTo>
                    <a:pt x="291" y="118"/>
                  </a:lnTo>
                  <a:lnTo>
                    <a:pt x="85" y="0"/>
                  </a:lnTo>
                  <a:cubicBezTo>
                    <a:pt x="21" y="44"/>
                    <a:pt x="0" y="101"/>
                    <a:pt x="32" y="159"/>
                  </a:cubicBezTo>
                  <a:cubicBezTo>
                    <a:pt x="72" y="133"/>
                    <a:pt x="119" y="133"/>
                    <a:pt x="154" y="155"/>
                  </a:cubicBezTo>
                  <a:lnTo>
                    <a:pt x="304" y="277"/>
                  </a:lnTo>
                  <a:cubicBezTo>
                    <a:pt x="304" y="277"/>
                    <a:pt x="307" y="279"/>
                    <a:pt x="317" y="279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 109">
              <a:extLst>
                <a:ext uri="{FF2B5EF4-FFF2-40B4-BE49-F238E27FC236}">
                  <a16:creationId xmlns:a16="http://schemas.microsoft.com/office/drawing/2014/main" id="{8A6321BE-888D-4ABF-B269-C7C4F834BD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87638" y="484187"/>
              <a:ext cx="684213" cy="484188"/>
            </a:xfrm>
            <a:custGeom>
              <a:avLst/>
              <a:gdLst>
                <a:gd name="T0" fmla="*/ 848 w 898"/>
                <a:gd name="T1" fmla="*/ 363 h 635"/>
                <a:gd name="T2" fmla="*/ 472 w 898"/>
                <a:gd name="T3" fmla="*/ 580 h 635"/>
                <a:gd name="T4" fmla="*/ 466 w 898"/>
                <a:gd name="T5" fmla="*/ 581 h 635"/>
                <a:gd name="T6" fmla="*/ 459 w 898"/>
                <a:gd name="T7" fmla="*/ 580 h 635"/>
                <a:gd name="T8" fmla="*/ 178 w 898"/>
                <a:gd name="T9" fmla="*/ 417 h 635"/>
                <a:gd name="T10" fmla="*/ 50 w 898"/>
                <a:gd name="T11" fmla="*/ 308 h 635"/>
                <a:gd name="T12" fmla="*/ 50 w 898"/>
                <a:gd name="T13" fmla="*/ 275 h 635"/>
                <a:gd name="T14" fmla="*/ 426 w 898"/>
                <a:gd name="T15" fmla="*/ 58 h 635"/>
                <a:gd name="T16" fmla="*/ 433 w 898"/>
                <a:gd name="T17" fmla="*/ 56 h 635"/>
                <a:gd name="T18" fmla="*/ 438 w 898"/>
                <a:gd name="T19" fmla="*/ 57 h 635"/>
                <a:gd name="T20" fmla="*/ 579 w 898"/>
                <a:gd name="T21" fmla="*/ 174 h 635"/>
                <a:gd name="T22" fmla="*/ 848 w 898"/>
                <a:gd name="T23" fmla="*/ 330 h 635"/>
                <a:gd name="T24" fmla="*/ 848 w 898"/>
                <a:gd name="T25" fmla="*/ 363 h 635"/>
                <a:gd name="T26" fmla="*/ 497 w 898"/>
                <a:gd name="T27" fmla="*/ 623 h 635"/>
                <a:gd name="T28" fmla="*/ 873 w 898"/>
                <a:gd name="T29" fmla="*/ 406 h 635"/>
                <a:gd name="T30" fmla="*/ 898 w 898"/>
                <a:gd name="T31" fmla="*/ 363 h 635"/>
                <a:gd name="T32" fmla="*/ 898 w 898"/>
                <a:gd name="T33" fmla="*/ 330 h 635"/>
                <a:gd name="T34" fmla="*/ 873 w 898"/>
                <a:gd name="T35" fmla="*/ 287 h 635"/>
                <a:gd name="T36" fmla="*/ 608 w 898"/>
                <a:gd name="T37" fmla="*/ 133 h 635"/>
                <a:gd name="T38" fmla="*/ 470 w 898"/>
                <a:gd name="T39" fmla="*/ 19 h 635"/>
                <a:gd name="T40" fmla="*/ 401 w 898"/>
                <a:gd name="T41" fmla="*/ 14 h 635"/>
                <a:gd name="T42" fmla="*/ 25 w 898"/>
                <a:gd name="T43" fmla="*/ 231 h 635"/>
                <a:gd name="T44" fmla="*/ 0 w 898"/>
                <a:gd name="T45" fmla="*/ 274 h 635"/>
                <a:gd name="T46" fmla="*/ 0 w 898"/>
                <a:gd name="T47" fmla="*/ 307 h 635"/>
                <a:gd name="T48" fmla="*/ 18 w 898"/>
                <a:gd name="T49" fmla="*/ 346 h 635"/>
                <a:gd name="T50" fmla="*/ 146 w 898"/>
                <a:gd name="T51" fmla="*/ 455 h 635"/>
                <a:gd name="T52" fmla="*/ 153 w 898"/>
                <a:gd name="T53" fmla="*/ 460 h 635"/>
                <a:gd name="T54" fmla="*/ 434 w 898"/>
                <a:gd name="T55" fmla="*/ 623 h 635"/>
                <a:gd name="T56" fmla="*/ 497 w 898"/>
                <a:gd name="T57" fmla="*/ 623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98" h="635">
                  <a:moveTo>
                    <a:pt x="848" y="363"/>
                  </a:moveTo>
                  <a:lnTo>
                    <a:pt x="472" y="580"/>
                  </a:lnTo>
                  <a:cubicBezTo>
                    <a:pt x="470" y="581"/>
                    <a:pt x="468" y="581"/>
                    <a:pt x="466" y="581"/>
                  </a:cubicBezTo>
                  <a:cubicBezTo>
                    <a:pt x="464" y="581"/>
                    <a:pt x="461" y="581"/>
                    <a:pt x="459" y="580"/>
                  </a:cubicBezTo>
                  <a:lnTo>
                    <a:pt x="178" y="417"/>
                  </a:lnTo>
                  <a:lnTo>
                    <a:pt x="50" y="308"/>
                  </a:lnTo>
                  <a:lnTo>
                    <a:pt x="50" y="275"/>
                  </a:lnTo>
                  <a:lnTo>
                    <a:pt x="426" y="58"/>
                  </a:lnTo>
                  <a:cubicBezTo>
                    <a:pt x="427" y="57"/>
                    <a:pt x="430" y="56"/>
                    <a:pt x="433" y="56"/>
                  </a:cubicBezTo>
                  <a:cubicBezTo>
                    <a:pt x="435" y="56"/>
                    <a:pt x="437" y="56"/>
                    <a:pt x="438" y="57"/>
                  </a:cubicBezTo>
                  <a:lnTo>
                    <a:pt x="579" y="174"/>
                  </a:lnTo>
                  <a:lnTo>
                    <a:pt x="848" y="330"/>
                  </a:lnTo>
                  <a:lnTo>
                    <a:pt x="848" y="363"/>
                  </a:lnTo>
                  <a:close/>
                  <a:moveTo>
                    <a:pt x="497" y="623"/>
                  </a:moveTo>
                  <a:lnTo>
                    <a:pt x="873" y="406"/>
                  </a:lnTo>
                  <a:cubicBezTo>
                    <a:pt x="889" y="397"/>
                    <a:pt x="898" y="380"/>
                    <a:pt x="898" y="363"/>
                  </a:cubicBezTo>
                  <a:lnTo>
                    <a:pt x="898" y="330"/>
                  </a:lnTo>
                  <a:cubicBezTo>
                    <a:pt x="898" y="312"/>
                    <a:pt x="888" y="296"/>
                    <a:pt x="873" y="287"/>
                  </a:cubicBezTo>
                  <a:lnTo>
                    <a:pt x="608" y="133"/>
                  </a:lnTo>
                  <a:lnTo>
                    <a:pt x="470" y="19"/>
                  </a:lnTo>
                  <a:cubicBezTo>
                    <a:pt x="453" y="5"/>
                    <a:pt x="431" y="0"/>
                    <a:pt x="401" y="14"/>
                  </a:cubicBezTo>
                  <a:lnTo>
                    <a:pt x="25" y="231"/>
                  </a:lnTo>
                  <a:cubicBezTo>
                    <a:pt x="10" y="240"/>
                    <a:pt x="0" y="257"/>
                    <a:pt x="0" y="274"/>
                  </a:cubicBezTo>
                  <a:lnTo>
                    <a:pt x="0" y="307"/>
                  </a:lnTo>
                  <a:cubicBezTo>
                    <a:pt x="0" y="322"/>
                    <a:pt x="7" y="336"/>
                    <a:pt x="18" y="346"/>
                  </a:cubicBezTo>
                  <a:lnTo>
                    <a:pt x="146" y="455"/>
                  </a:lnTo>
                  <a:cubicBezTo>
                    <a:pt x="148" y="457"/>
                    <a:pt x="151" y="458"/>
                    <a:pt x="153" y="460"/>
                  </a:cubicBezTo>
                  <a:lnTo>
                    <a:pt x="434" y="623"/>
                  </a:lnTo>
                  <a:cubicBezTo>
                    <a:pt x="456" y="635"/>
                    <a:pt x="477" y="635"/>
                    <a:pt x="497" y="623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 110">
              <a:extLst>
                <a:ext uri="{FF2B5EF4-FFF2-40B4-BE49-F238E27FC236}">
                  <a16:creationId xmlns:a16="http://schemas.microsoft.com/office/drawing/2014/main" id="{8860BA8E-6841-45F9-8292-88055167C4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8488" y="717550"/>
              <a:ext cx="93663" cy="55563"/>
            </a:xfrm>
            <a:custGeom>
              <a:avLst/>
              <a:gdLst>
                <a:gd name="T0" fmla="*/ 22 w 123"/>
                <a:gd name="T1" fmla="*/ 59 h 72"/>
                <a:gd name="T2" fmla="*/ 101 w 123"/>
                <a:gd name="T3" fmla="*/ 59 h 72"/>
                <a:gd name="T4" fmla="*/ 101 w 123"/>
                <a:gd name="T5" fmla="*/ 13 h 72"/>
                <a:gd name="T6" fmla="*/ 22 w 123"/>
                <a:gd name="T7" fmla="*/ 13 h 72"/>
                <a:gd name="T8" fmla="*/ 22 w 123"/>
                <a:gd name="T9" fmla="*/ 5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2">
                  <a:moveTo>
                    <a:pt x="22" y="59"/>
                  </a:moveTo>
                  <a:cubicBezTo>
                    <a:pt x="44" y="72"/>
                    <a:pt x="79" y="72"/>
                    <a:pt x="101" y="59"/>
                  </a:cubicBezTo>
                  <a:cubicBezTo>
                    <a:pt x="123" y="46"/>
                    <a:pt x="123" y="26"/>
                    <a:pt x="101" y="13"/>
                  </a:cubicBezTo>
                  <a:cubicBezTo>
                    <a:pt x="80" y="0"/>
                    <a:pt x="44" y="0"/>
                    <a:pt x="22" y="13"/>
                  </a:cubicBezTo>
                  <a:cubicBezTo>
                    <a:pt x="0" y="26"/>
                    <a:pt x="0" y="46"/>
                    <a:pt x="22" y="59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 111">
              <a:extLst>
                <a:ext uri="{FF2B5EF4-FFF2-40B4-BE49-F238E27FC236}">
                  <a16:creationId xmlns:a16="http://schemas.microsoft.com/office/drawing/2014/main" id="{4DBDA741-5030-4CE9-8FED-18AC0A92D8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6888" y="658812"/>
              <a:ext cx="93663" cy="53975"/>
            </a:xfrm>
            <a:custGeom>
              <a:avLst/>
              <a:gdLst>
                <a:gd name="T0" fmla="*/ 101 w 123"/>
                <a:gd name="T1" fmla="*/ 12 h 71"/>
                <a:gd name="T2" fmla="*/ 22 w 123"/>
                <a:gd name="T3" fmla="*/ 12 h 71"/>
                <a:gd name="T4" fmla="*/ 21 w 123"/>
                <a:gd name="T5" fmla="*/ 58 h 71"/>
                <a:gd name="T6" fmla="*/ 101 w 123"/>
                <a:gd name="T7" fmla="*/ 58 h 71"/>
                <a:gd name="T8" fmla="*/ 101 w 123"/>
                <a:gd name="T9" fmla="*/ 1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1">
                  <a:moveTo>
                    <a:pt x="101" y="12"/>
                  </a:moveTo>
                  <a:cubicBezTo>
                    <a:pt x="79" y="0"/>
                    <a:pt x="44" y="0"/>
                    <a:pt x="22" y="12"/>
                  </a:cubicBezTo>
                  <a:cubicBezTo>
                    <a:pt x="0" y="25"/>
                    <a:pt x="0" y="46"/>
                    <a:pt x="21" y="58"/>
                  </a:cubicBezTo>
                  <a:cubicBezTo>
                    <a:pt x="43" y="71"/>
                    <a:pt x="79" y="71"/>
                    <a:pt x="101" y="58"/>
                  </a:cubicBezTo>
                  <a:cubicBezTo>
                    <a:pt x="122" y="46"/>
                    <a:pt x="123" y="25"/>
                    <a:pt x="101" y="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 112">
              <a:extLst>
                <a:ext uri="{FF2B5EF4-FFF2-40B4-BE49-F238E27FC236}">
                  <a16:creationId xmlns:a16="http://schemas.microsoft.com/office/drawing/2014/main" id="{09AC28CE-2957-4AD9-B57A-CB3C6E46D8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4663" y="788987"/>
              <a:ext cx="95250" cy="53975"/>
            </a:xfrm>
            <a:custGeom>
              <a:avLst/>
              <a:gdLst>
                <a:gd name="T0" fmla="*/ 101 w 123"/>
                <a:gd name="T1" fmla="*/ 12 h 71"/>
                <a:gd name="T2" fmla="*/ 22 w 123"/>
                <a:gd name="T3" fmla="*/ 12 h 71"/>
                <a:gd name="T4" fmla="*/ 22 w 123"/>
                <a:gd name="T5" fmla="*/ 58 h 71"/>
                <a:gd name="T6" fmla="*/ 101 w 123"/>
                <a:gd name="T7" fmla="*/ 58 h 71"/>
                <a:gd name="T8" fmla="*/ 101 w 123"/>
                <a:gd name="T9" fmla="*/ 1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1">
                  <a:moveTo>
                    <a:pt x="101" y="12"/>
                  </a:moveTo>
                  <a:cubicBezTo>
                    <a:pt x="80" y="0"/>
                    <a:pt x="44" y="0"/>
                    <a:pt x="22" y="12"/>
                  </a:cubicBezTo>
                  <a:cubicBezTo>
                    <a:pt x="0" y="25"/>
                    <a:pt x="0" y="45"/>
                    <a:pt x="22" y="58"/>
                  </a:cubicBezTo>
                  <a:cubicBezTo>
                    <a:pt x="44" y="71"/>
                    <a:pt x="79" y="71"/>
                    <a:pt x="101" y="58"/>
                  </a:cubicBezTo>
                  <a:cubicBezTo>
                    <a:pt x="123" y="45"/>
                    <a:pt x="123" y="25"/>
                    <a:pt x="101" y="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 113">
              <a:extLst>
                <a:ext uri="{FF2B5EF4-FFF2-40B4-BE49-F238E27FC236}">
                  <a16:creationId xmlns:a16="http://schemas.microsoft.com/office/drawing/2014/main" id="{D999A5F1-BCB9-4A10-883D-624A455554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4651" y="730250"/>
              <a:ext cx="92075" cy="53975"/>
            </a:xfrm>
            <a:custGeom>
              <a:avLst/>
              <a:gdLst>
                <a:gd name="T0" fmla="*/ 101 w 122"/>
                <a:gd name="T1" fmla="*/ 12 h 71"/>
                <a:gd name="T2" fmla="*/ 22 w 122"/>
                <a:gd name="T3" fmla="*/ 12 h 71"/>
                <a:gd name="T4" fmla="*/ 21 w 122"/>
                <a:gd name="T5" fmla="*/ 58 h 71"/>
                <a:gd name="T6" fmla="*/ 100 w 122"/>
                <a:gd name="T7" fmla="*/ 58 h 71"/>
                <a:gd name="T8" fmla="*/ 101 w 122"/>
                <a:gd name="T9" fmla="*/ 1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71">
                  <a:moveTo>
                    <a:pt x="101" y="12"/>
                  </a:moveTo>
                  <a:cubicBezTo>
                    <a:pt x="79" y="0"/>
                    <a:pt x="43" y="0"/>
                    <a:pt x="22" y="12"/>
                  </a:cubicBezTo>
                  <a:cubicBezTo>
                    <a:pt x="0" y="25"/>
                    <a:pt x="0" y="46"/>
                    <a:pt x="21" y="58"/>
                  </a:cubicBezTo>
                  <a:cubicBezTo>
                    <a:pt x="43" y="71"/>
                    <a:pt x="79" y="71"/>
                    <a:pt x="100" y="58"/>
                  </a:cubicBezTo>
                  <a:cubicBezTo>
                    <a:pt x="122" y="46"/>
                    <a:pt x="122" y="25"/>
                    <a:pt x="101" y="1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 114">
              <a:extLst>
                <a:ext uri="{FF2B5EF4-FFF2-40B4-BE49-F238E27FC236}">
                  <a16:creationId xmlns:a16="http://schemas.microsoft.com/office/drawing/2014/main" id="{69265806-8826-465E-8626-FDB1611E0C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4001" y="568325"/>
              <a:ext cx="268288" cy="165100"/>
            </a:xfrm>
            <a:custGeom>
              <a:avLst/>
              <a:gdLst>
                <a:gd name="T0" fmla="*/ 347 w 353"/>
                <a:gd name="T1" fmla="*/ 48 h 216"/>
                <a:gd name="T2" fmla="*/ 292 w 353"/>
                <a:gd name="T3" fmla="*/ 3 h 216"/>
                <a:gd name="T4" fmla="*/ 270 w 353"/>
                <a:gd name="T5" fmla="*/ 3 h 216"/>
                <a:gd name="T6" fmla="*/ 6 w 353"/>
                <a:gd name="T7" fmla="*/ 156 h 216"/>
                <a:gd name="T8" fmla="*/ 6 w 353"/>
                <a:gd name="T9" fmla="*/ 168 h 216"/>
                <a:gd name="T10" fmla="*/ 61 w 353"/>
                <a:gd name="T11" fmla="*/ 213 h 216"/>
                <a:gd name="T12" fmla="*/ 83 w 353"/>
                <a:gd name="T13" fmla="*/ 213 h 216"/>
                <a:gd name="T14" fmla="*/ 347 w 353"/>
                <a:gd name="T15" fmla="*/ 60 h 216"/>
                <a:gd name="T16" fmla="*/ 347 w 353"/>
                <a:gd name="T17" fmla="*/ 48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3" h="216">
                  <a:moveTo>
                    <a:pt x="347" y="48"/>
                  </a:moveTo>
                  <a:lnTo>
                    <a:pt x="292" y="3"/>
                  </a:lnTo>
                  <a:cubicBezTo>
                    <a:pt x="286" y="0"/>
                    <a:pt x="276" y="0"/>
                    <a:pt x="270" y="3"/>
                  </a:cubicBezTo>
                  <a:lnTo>
                    <a:pt x="6" y="156"/>
                  </a:lnTo>
                  <a:cubicBezTo>
                    <a:pt x="0" y="159"/>
                    <a:pt x="2" y="164"/>
                    <a:pt x="6" y="168"/>
                  </a:cubicBezTo>
                  <a:lnTo>
                    <a:pt x="61" y="213"/>
                  </a:lnTo>
                  <a:cubicBezTo>
                    <a:pt x="67" y="216"/>
                    <a:pt x="77" y="216"/>
                    <a:pt x="83" y="213"/>
                  </a:cubicBezTo>
                  <a:lnTo>
                    <a:pt x="347" y="60"/>
                  </a:lnTo>
                  <a:cubicBezTo>
                    <a:pt x="353" y="57"/>
                    <a:pt x="352" y="51"/>
                    <a:pt x="347" y="48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A74B3505-8000-4585-9FF1-A22BE7968B40}"/>
              </a:ext>
            </a:extLst>
          </p:cNvPr>
          <p:cNvSpPr txBox="1"/>
          <p:nvPr/>
        </p:nvSpPr>
        <p:spPr>
          <a:xfrm>
            <a:off x="5114183" y="6605343"/>
            <a:ext cx="19672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457200">
              <a:defRPr/>
            </a:pPr>
            <a:r>
              <a:rPr lang="en-GB" sz="1100" dirty="0"/>
              <a:t>Full terms and conditions apply</a:t>
            </a:r>
          </a:p>
        </p:txBody>
      </p:sp>
      <p:sp>
        <p:nvSpPr>
          <p:cNvPr id="11" name="Action Button: Go to End 10">
            <a:hlinkClick r:id="rId15" highlightClick="1"/>
            <a:extLst>
              <a:ext uri="{FF2B5EF4-FFF2-40B4-BE49-F238E27FC236}">
                <a16:creationId xmlns:a16="http://schemas.microsoft.com/office/drawing/2014/main" id="{95F6B0E3-7B49-4107-8627-7EE9C78D8C43}"/>
              </a:ext>
            </a:extLst>
          </p:cNvPr>
          <p:cNvSpPr/>
          <p:nvPr/>
        </p:nvSpPr>
        <p:spPr>
          <a:xfrm>
            <a:off x="543959" y="1377799"/>
            <a:ext cx="475404" cy="425767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D962ED-9450-41DF-B64D-6F6BE78C3959}"/>
              </a:ext>
            </a:extLst>
          </p:cNvPr>
          <p:cNvSpPr/>
          <p:nvPr/>
        </p:nvSpPr>
        <p:spPr>
          <a:xfrm>
            <a:off x="992229" y="1416462"/>
            <a:ext cx="3199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tx2"/>
                </a:solidFill>
              </a:rPr>
              <a:t>Go to the application form here</a:t>
            </a:r>
          </a:p>
        </p:txBody>
      </p:sp>
    </p:spTree>
    <p:extLst>
      <p:ext uri="{BB962C8B-B14F-4D97-AF65-F5344CB8AC3E}">
        <p14:creationId xmlns:p14="http://schemas.microsoft.com/office/powerpoint/2010/main" val="3705397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2A044-CEA2-47CA-AAD5-E3BF73FE0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FREQUENTLY ASKED QUESTIONS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C5EAFB-8E30-43F8-BE0C-B6010FC0EF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6001" y="977452"/>
            <a:ext cx="8861199" cy="282937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8AED5F-348B-426E-A220-DBE1D20FBEA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8</a:t>
            </a:fld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6EF049-629E-471B-9832-E417C2DF11F3}"/>
              </a:ext>
            </a:extLst>
          </p:cNvPr>
          <p:cNvSpPr/>
          <p:nvPr/>
        </p:nvSpPr>
        <p:spPr>
          <a:xfrm>
            <a:off x="1155835" y="2754117"/>
            <a:ext cx="3805200" cy="790928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Can I send manual mail items and qualify for postage credits?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9FD801-511B-424E-A566-306D261E6245}"/>
              </a:ext>
            </a:extLst>
          </p:cNvPr>
          <p:cNvSpPr/>
          <p:nvPr/>
        </p:nvSpPr>
        <p:spPr>
          <a:xfrm>
            <a:off x="4961036" y="2754117"/>
            <a:ext cx="6527748" cy="790928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800"/>
              </a:lnSpc>
            </a:pPr>
            <a:r>
              <a:rPr lang="en-US" sz="1600" dirty="0">
                <a:solidFill>
                  <a:srgbClr val="000000"/>
                </a:solidFill>
              </a:rPr>
              <a:t>No, you must use Mailmark Letters to use the Economy service.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96CEC97-FE44-4C01-8C32-F652BDB85593}"/>
              </a:ext>
            </a:extLst>
          </p:cNvPr>
          <p:cNvSpPr/>
          <p:nvPr/>
        </p:nvSpPr>
        <p:spPr>
          <a:xfrm>
            <a:off x="1155835" y="3541159"/>
            <a:ext cx="3805200" cy="79092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Can I use postcard formats?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096F98-11FB-4F84-A9DA-E883057EB28A}"/>
              </a:ext>
            </a:extLst>
          </p:cNvPr>
          <p:cNvSpPr/>
          <p:nvPr/>
        </p:nvSpPr>
        <p:spPr>
          <a:xfrm>
            <a:off x="4961036" y="3541159"/>
            <a:ext cx="6527748" cy="79092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800"/>
              </a:lnSpc>
            </a:pPr>
            <a:r>
              <a:rPr lang="en-US" sz="1600" dirty="0">
                <a:solidFill>
                  <a:schemeClr val="tx1"/>
                </a:solidFill>
              </a:rPr>
              <a:t>Traditional postcards are not eligible, please see the Machinable Postcard and One Piece Mailer Guide for options to use with incentives at www.royalmailwholesale.com/incentives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ADACCD3-11A7-4BFE-9C4E-4607B0DE004B}"/>
              </a:ext>
            </a:extLst>
          </p:cNvPr>
          <p:cNvSpPr/>
          <p:nvPr/>
        </p:nvSpPr>
        <p:spPr>
          <a:xfrm>
            <a:off x="1155835" y="4328201"/>
            <a:ext cx="3805200" cy="790928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What will happen if my actual TIS volume is less than 4,000  items?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6930332-51C5-4A92-B5BA-D3E4EF33D77B}"/>
              </a:ext>
            </a:extLst>
          </p:cNvPr>
          <p:cNvSpPr/>
          <p:nvPr/>
        </p:nvSpPr>
        <p:spPr>
          <a:xfrm>
            <a:off x="4961036" y="4328201"/>
            <a:ext cx="6527748" cy="790928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800"/>
              </a:lnSpc>
            </a:pPr>
            <a:r>
              <a:rPr lang="en-US" sz="1600" dirty="0">
                <a:solidFill>
                  <a:schemeClr val="tx1"/>
                </a:solidFill>
              </a:rPr>
              <a:t>You will not receive any postage credit if your actual TIS volume is less than 4,000 mailing items.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E0D94F3-6534-4842-94B9-C7DE1D7D3A90}"/>
              </a:ext>
            </a:extLst>
          </p:cNvPr>
          <p:cNvSpPr/>
          <p:nvPr/>
        </p:nvSpPr>
        <p:spPr>
          <a:xfrm>
            <a:off x="1155835" y="5119074"/>
            <a:ext cx="3805200" cy="790928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How long will my postage credit vouchers be valid for?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774816F-905E-4870-9451-FC0CB5A3123A}"/>
              </a:ext>
            </a:extLst>
          </p:cNvPr>
          <p:cNvSpPr/>
          <p:nvPr/>
        </p:nvSpPr>
        <p:spPr>
          <a:xfrm>
            <a:off x="4961036" y="5119074"/>
            <a:ext cx="6527748" cy="790928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800"/>
              </a:lnSpc>
            </a:pPr>
            <a:r>
              <a:rPr lang="en-US" sz="1600" dirty="0">
                <a:solidFill>
                  <a:schemeClr val="tx1"/>
                </a:solidFill>
              </a:rPr>
              <a:t>Postage credit vouchers are valid for 12 months from date of issue. </a:t>
            </a:r>
          </a:p>
        </p:txBody>
      </p:sp>
      <p:grpSp>
        <p:nvGrpSpPr>
          <p:cNvPr id="21" name="Help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F2A54B81-E98E-4AEA-96F7-4775BB5FDC17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485999" y="2873949"/>
            <a:ext cx="541434" cy="542925"/>
            <a:chOff x="44" y="44"/>
            <a:chExt cx="363" cy="364"/>
          </a:xfrm>
          <a:solidFill>
            <a:schemeClr val="tx2"/>
          </a:solidFill>
        </p:grpSpPr>
        <p:sp>
          <p:nvSpPr>
            <p:cNvPr id="22" name="Help">
              <a:extLst>
                <a:ext uri="{FF2B5EF4-FFF2-40B4-BE49-F238E27FC236}">
                  <a16:creationId xmlns:a16="http://schemas.microsoft.com/office/drawing/2014/main" id="{1ECE1F5E-A06A-4176-84EE-4554C0AF12BA}"/>
                </a:ext>
              </a:extLst>
            </p:cNvPr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08" y="281"/>
              <a:ext cx="36" cy="3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Help">
              <a:extLst>
                <a:ext uri="{FF2B5EF4-FFF2-40B4-BE49-F238E27FC236}">
                  <a16:creationId xmlns:a16="http://schemas.microsoft.com/office/drawing/2014/main" id="{C2FE2E69-E1CF-4E59-A1C3-90AF3CEF11F7}"/>
                </a:ext>
              </a:extLst>
            </p:cNvPr>
            <p:cNvSpPr>
              <a:spLocks noEditPoints="1"/>
            </p:cNvSpPr>
            <p:nvPr>
              <p:custDataLst>
                <p:tags r:id="rId19"/>
              </p:custDataLst>
            </p:nvPr>
          </p:nvSpPr>
          <p:spPr bwMode="auto">
            <a:xfrm>
              <a:off x="44" y="44"/>
              <a:ext cx="363" cy="364"/>
            </a:xfrm>
            <a:custGeom>
              <a:avLst/>
              <a:gdLst>
                <a:gd name="T0" fmla="*/ 125 w 250"/>
                <a:gd name="T1" fmla="*/ 25 h 250"/>
                <a:gd name="T2" fmla="*/ 225 w 250"/>
                <a:gd name="T3" fmla="*/ 125 h 250"/>
                <a:gd name="T4" fmla="*/ 125 w 250"/>
                <a:gd name="T5" fmla="*/ 225 h 250"/>
                <a:gd name="T6" fmla="*/ 25 w 250"/>
                <a:gd name="T7" fmla="*/ 125 h 250"/>
                <a:gd name="T8" fmla="*/ 125 w 250"/>
                <a:gd name="T9" fmla="*/ 25 h 250"/>
                <a:gd name="T10" fmla="*/ 125 w 250"/>
                <a:gd name="T11" fmla="*/ 0 h 250"/>
                <a:gd name="T12" fmla="*/ 0 w 250"/>
                <a:gd name="T13" fmla="*/ 125 h 250"/>
                <a:gd name="T14" fmla="*/ 125 w 250"/>
                <a:gd name="T15" fmla="*/ 250 h 250"/>
                <a:gd name="T16" fmla="*/ 250 w 250"/>
                <a:gd name="T17" fmla="*/ 125 h 250"/>
                <a:gd name="T18" fmla="*/ 125 w 250"/>
                <a:gd name="T19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0" h="250">
                  <a:moveTo>
                    <a:pt x="125" y="25"/>
                  </a:moveTo>
                  <a:cubicBezTo>
                    <a:pt x="180" y="25"/>
                    <a:pt x="225" y="70"/>
                    <a:pt x="225" y="125"/>
                  </a:cubicBezTo>
                  <a:cubicBezTo>
                    <a:pt x="225" y="180"/>
                    <a:pt x="180" y="225"/>
                    <a:pt x="125" y="225"/>
                  </a:cubicBezTo>
                  <a:cubicBezTo>
                    <a:pt x="70" y="225"/>
                    <a:pt x="25" y="180"/>
                    <a:pt x="25" y="125"/>
                  </a:cubicBezTo>
                  <a:cubicBezTo>
                    <a:pt x="25" y="70"/>
                    <a:pt x="70" y="25"/>
                    <a:pt x="125" y="25"/>
                  </a:cubicBezTo>
                  <a:close/>
                  <a:moveTo>
                    <a:pt x="125" y="0"/>
                  </a:moveTo>
                  <a:cubicBezTo>
                    <a:pt x="56" y="0"/>
                    <a:pt x="0" y="56"/>
                    <a:pt x="0" y="125"/>
                  </a:cubicBezTo>
                  <a:cubicBezTo>
                    <a:pt x="0" y="194"/>
                    <a:pt x="56" y="250"/>
                    <a:pt x="125" y="250"/>
                  </a:cubicBezTo>
                  <a:cubicBezTo>
                    <a:pt x="194" y="250"/>
                    <a:pt x="250" y="194"/>
                    <a:pt x="250" y="125"/>
                  </a:cubicBezTo>
                  <a:cubicBezTo>
                    <a:pt x="250" y="56"/>
                    <a:pt x="194" y="0"/>
                    <a:pt x="1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Help">
              <a:extLst>
                <a:ext uri="{FF2B5EF4-FFF2-40B4-BE49-F238E27FC236}">
                  <a16:creationId xmlns:a16="http://schemas.microsoft.com/office/drawing/2014/main" id="{645477EF-37A1-4270-A1EB-E46E5686778D}"/>
                </a:ext>
              </a:extLst>
            </p:cNvPr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172" y="136"/>
              <a:ext cx="106" cy="126"/>
            </a:xfrm>
            <a:custGeom>
              <a:avLst/>
              <a:gdLst>
                <a:gd name="T0" fmla="*/ 25 w 73"/>
                <a:gd name="T1" fmla="*/ 87 h 87"/>
                <a:gd name="T2" fmla="*/ 38 w 73"/>
                <a:gd name="T3" fmla="*/ 57 h 87"/>
                <a:gd name="T4" fmla="*/ 46 w 73"/>
                <a:gd name="T5" fmla="*/ 47 h 87"/>
                <a:gd name="T6" fmla="*/ 48 w 73"/>
                <a:gd name="T7" fmla="*/ 34 h 87"/>
                <a:gd name="T8" fmla="*/ 44 w 73"/>
                <a:gd name="T9" fmla="*/ 22 h 87"/>
                <a:gd name="T10" fmla="*/ 34 w 73"/>
                <a:gd name="T11" fmla="*/ 17 h 87"/>
                <a:gd name="T12" fmla="*/ 22 w 73"/>
                <a:gd name="T13" fmla="*/ 36 h 87"/>
                <a:gd name="T14" fmla="*/ 0 w 73"/>
                <a:gd name="T15" fmla="*/ 36 h 87"/>
                <a:gd name="T16" fmla="*/ 0 w 73"/>
                <a:gd name="T17" fmla="*/ 31 h 87"/>
                <a:gd name="T18" fmla="*/ 10 w 73"/>
                <a:gd name="T19" fmla="*/ 6 h 87"/>
                <a:gd name="T20" fmla="*/ 36 w 73"/>
                <a:gd name="T21" fmla="*/ 0 h 87"/>
                <a:gd name="T22" fmla="*/ 63 w 73"/>
                <a:gd name="T23" fmla="*/ 10 h 87"/>
                <a:gd name="T24" fmla="*/ 73 w 73"/>
                <a:gd name="T25" fmla="*/ 35 h 87"/>
                <a:gd name="T26" fmla="*/ 48 w 73"/>
                <a:gd name="T27" fmla="*/ 87 h 87"/>
                <a:gd name="T28" fmla="*/ 25 w 73"/>
                <a:gd name="T2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87">
                  <a:moveTo>
                    <a:pt x="25" y="87"/>
                  </a:moveTo>
                  <a:cubicBezTo>
                    <a:pt x="25" y="70"/>
                    <a:pt x="32" y="63"/>
                    <a:pt x="38" y="57"/>
                  </a:cubicBezTo>
                  <a:cubicBezTo>
                    <a:pt x="42" y="55"/>
                    <a:pt x="45" y="51"/>
                    <a:pt x="46" y="47"/>
                  </a:cubicBezTo>
                  <a:cubicBezTo>
                    <a:pt x="48" y="43"/>
                    <a:pt x="48" y="39"/>
                    <a:pt x="48" y="34"/>
                  </a:cubicBezTo>
                  <a:cubicBezTo>
                    <a:pt x="48" y="29"/>
                    <a:pt x="47" y="26"/>
                    <a:pt x="44" y="22"/>
                  </a:cubicBezTo>
                  <a:cubicBezTo>
                    <a:pt x="42" y="20"/>
                    <a:pt x="39" y="17"/>
                    <a:pt x="34" y="17"/>
                  </a:cubicBezTo>
                  <a:cubicBezTo>
                    <a:pt x="31" y="17"/>
                    <a:pt x="22" y="18"/>
                    <a:pt x="22" y="36"/>
                  </a:cubicBezTo>
                  <a:lnTo>
                    <a:pt x="0" y="36"/>
                  </a:lnTo>
                  <a:lnTo>
                    <a:pt x="0" y="31"/>
                  </a:lnTo>
                  <a:cubicBezTo>
                    <a:pt x="0" y="19"/>
                    <a:pt x="3" y="12"/>
                    <a:pt x="10" y="6"/>
                  </a:cubicBezTo>
                  <a:cubicBezTo>
                    <a:pt x="17" y="2"/>
                    <a:pt x="26" y="0"/>
                    <a:pt x="36" y="0"/>
                  </a:cubicBezTo>
                  <a:cubicBezTo>
                    <a:pt x="48" y="0"/>
                    <a:pt x="57" y="2"/>
                    <a:pt x="63" y="10"/>
                  </a:cubicBezTo>
                  <a:cubicBezTo>
                    <a:pt x="70" y="17"/>
                    <a:pt x="73" y="25"/>
                    <a:pt x="73" y="35"/>
                  </a:cubicBezTo>
                  <a:cubicBezTo>
                    <a:pt x="73" y="65"/>
                    <a:pt x="48" y="66"/>
                    <a:pt x="48" y="87"/>
                  </a:cubicBezTo>
                  <a:lnTo>
                    <a:pt x="25" y="8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5" name="Help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1B3939D0-7F7E-4A7C-B118-045A6BB389D4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485999" y="3688500"/>
            <a:ext cx="541434" cy="542925"/>
            <a:chOff x="44" y="44"/>
            <a:chExt cx="363" cy="364"/>
          </a:xfrm>
          <a:solidFill>
            <a:schemeClr val="accent1"/>
          </a:solidFill>
        </p:grpSpPr>
        <p:sp>
          <p:nvSpPr>
            <p:cNvPr id="26" name="Help">
              <a:extLst>
                <a:ext uri="{FF2B5EF4-FFF2-40B4-BE49-F238E27FC236}">
                  <a16:creationId xmlns:a16="http://schemas.microsoft.com/office/drawing/2014/main" id="{D1E57D8F-D754-4D4F-972D-DFD5A174F642}"/>
                </a:ext>
              </a:extLst>
            </p:cNvPr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08" y="281"/>
              <a:ext cx="36" cy="3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Help">
              <a:extLst>
                <a:ext uri="{FF2B5EF4-FFF2-40B4-BE49-F238E27FC236}">
                  <a16:creationId xmlns:a16="http://schemas.microsoft.com/office/drawing/2014/main" id="{0D34C15E-65CE-4895-8223-6C69F2BC7CE8}"/>
                </a:ext>
              </a:extLst>
            </p:cNvPr>
            <p:cNvSpPr>
              <a:spLocks noEditPoints="1"/>
            </p:cNvSpPr>
            <p:nvPr>
              <p:custDataLst>
                <p:tags r:id="rId16"/>
              </p:custDataLst>
            </p:nvPr>
          </p:nvSpPr>
          <p:spPr bwMode="auto">
            <a:xfrm>
              <a:off x="44" y="44"/>
              <a:ext cx="363" cy="364"/>
            </a:xfrm>
            <a:custGeom>
              <a:avLst/>
              <a:gdLst>
                <a:gd name="T0" fmla="*/ 125 w 250"/>
                <a:gd name="T1" fmla="*/ 25 h 250"/>
                <a:gd name="T2" fmla="*/ 225 w 250"/>
                <a:gd name="T3" fmla="*/ 125 h 250"/>
                <a:gd name="T4" fmla="*/ 125 w 250"/>
                <a:gd name="T5" fmla="*/ 225 h 250"/>
                <a:gd name="T6" fmla="*/ 25 w 250"/>
                <a:gd name="T7" fmla="*/ 125 h 250"/>
                <a:gd name="T8" fmla="*/ 125 w 250"/>
                <a:gd name="T9" fmla="*/ 25 h 250"/>
                <a:gd name="T10" fmla="*/ 125 w 250"/>
                <a:gd name="T11" fmla="*/ 0 h 250"/>
                <a:gd name="T12" fmla="*/ 0 w 250"/>
                <a:gd name="T13" fmla="*/ 125 h 250"/>
                <a:gd name="T14" fmla="*/ 125 w 250"/>
                <a:gd name="T15" fmla="*/ 250 h 250"/>
                <a:gd name="T16" fmla="*/ 250 w 250"/>
                <a:gd name="T17" fmla="*/ 125 h 250"/>
                <a:gd name="T18" fmla="*/ 125 w 250"/>
                <a:gd name="T19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0" h="250">
                  <a:moveTo>
                    <a:pt x="125" y="25"/>
                  </a:moveTo>
                  <a:cubicBezTo>
                    <a:pt x="180" y="25"/>
                    <a:pt x="225" y="70"/>
                    <a:pt x="225" y="125"/>
                  </a:cubicBezTo>
                  <a:cubicBezTo>
                    <a:pt x="225" y="180"/>
                    <a:pt x="180" y="225"/>
                    <a:pt x="125" y="225"/>
                  </a:cubicBezTo>
                  <a:cubicBezTo>
                    <a:pt x="70" y="225"/>
                    <a:pt x="25" y="180"/>
                    <a:pt x="25" y="125"/>
                  </a:cubicBezTo>
                  <a:cubicBezTo>
                    <a:pt x="25" y="70"/>
                    <a:pt x="70" y="25"/>
                    <a:pt x="125" y="25"/>
                  </a:cubicBezTo>
                  <a:close/>
                  <a:moveTo>
                    <a:pt x="125" y="0"/>
                  </a:moveTo>
                  <a:cubicBezTo>
                    <a:pt x="56" y="0"/>
                    <a:pt x="0" y="56"/>
                    <a:pt x="0" y="125"/>
                  </a:cubicBezTo>
                  <a:cubicBezTo>
                    <a:pt x="0" y="194"/>
                    <a:pt x="56" y="250"/>
                    <a:pt x="125" y="250"/>
                  </a:cubicBezTo>
                  <a:cubicBezTo>
                    <a:pt x="194" y="250"/>
                    <a:pt x="250" y="194"/>
                    <a:pt x="250" y="125"/>
                  </a:cubicBezTo>
                  <a:cubicBezTo>
                    <a:pt x="250" y="56"/>
                    <a:pt x="194" y="0"/>
                    <a:pt x="1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Help">
              <a:extLst>
                <a:ext uri="{FF2B5EF4-FFF2-40B4-BE49-F238E27FC236}">
                  <a16:creationId xmlns:a16="http://schemas.microsoft.com/office/drawing/2014/main" id="{D390CFD1-6772-4637-82C0-2BFEDFED0C71}"/>
                </a:ext>
              </a:extLst>
            </p:cNvPr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172" y="136"/>
              <a:ext cx="106" cy="126"/>
            </a:xfrm>
            <a:custGeom>
              <a:avLst/>
              <a:gdLst>
                <a:gd name="T0" fmla="*/ 25 w 73"/>
                <a:gd name="T1" fmla="*/ 87 h 87"/>
                <a:gd name="T2" fmla="*/ 38 w 73"/>
                <a:gd name="T3" fmla="*/ 57 h 87"/>
                <a:gd name="T4" fmla="*/ 46 w 73"/>
                <a:gd name="T5" fmla="*/ 47 h 87"/>
                <a:gd name="T6" fmla="*/ 48 w 73"/>
                <a:gd name="T7" fmla="*/ 34 h 87"/>
                <a:gd name="T8" fmla="*/ 44 w 73"/>
                <a:gd name="T9" fmla="*/ 22 h 87"/>
                <a:gd name="T10" fmla="*/ 34 w 73"/>
                <a:gd name="T11" fmla="*/ 17 h 87"/>
                <a:gd name="T12" fmla="*/ 22 w 73"/>
                <a:gd name="T13" fmla="*/ 36 h 87"/>
                <a:gd name="T14" fmla="*/ 0 w 73"/>
                <a:gd name="T15" fmla="*/ 36 h 87"/>
                <a:gd name="T16" fmla="*/ 0 w 73"/>
                <a:gd name="T17" fmla="*/ 31 h 87"/>
                <a:gd name="T18" fmla="*/ 10 w 73"/>
                <a:gd name="T19" fmla="*/ 6 h 87"/>
                <a:gd name="T20" fmla="*/ 36 w 73"/>
                <a:gd name="T21" fmla="*/ 0 h 87"/>
                <a:gd name="T22" fmla="*/ 63 w 73"/>
                <a:gd name="T23" fmla="*/ 10 h 87"/>
                <a:gd name="T24" fmla="*/ 73 w 73"/>
                <a:gd name="T25" fmla="*/ 35 h 87"/>
                <a:gd name="T26" fmla="*/ 48 w 73"/>
                <a:gd name="T27" fmla="*/ 87 h 87"/>
                <a:gd name="T28" fmla="*/ 25 w 73"/>
                <a:gd name="T2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87">
                  <a:moveTo>
                    <a:pt x="25" y="87"/>
                  </a:moveTo>
                  <a:cubicBezTo>
                    <a:pt x="25" y="70"/>
                    <a:pt x="32" y="63"/>
                    <a:pt x="38" y="57"/>
                  </a:cubicBezTo>
                  <a:cubicBezTo>
                    <a:pt x="42" y="55"/>
                    <a:pt x="45" y="51"/>
                    <a:pt x="46" y="47"/>
                  </a:cubicBezTo>
                  <a:cubicBezTo>
                    <a:pt x="48" y="43"/>
                    <a:pt x="48" y="39"/>
                    <a:pt x="48" y="34"/>
                  </a:cubicBezTo>
                  <a:cubicBezTo>
                    <a:pt x="48" y="29"/>
                    <a:pt x="47" y="26"/>
                    <a:pt x="44" y="22"/>
                  </a:cubicBezTo>
                  <a:cubicBezTo>
                    <a:pt x="42" y="20"/>
                    <a:pt x="39" y="17"/>
                    <a:pt x="34" y="17"/>
                  </a:cubicBezTo>
                  <a:cubicBezTo>
                    <a:pt x="31" y="17"/>
                    <a:pt x="22" y="18"/>
                    <a:pt x="22" y="36"/>
                  </a:cubicBezTo>
                  <a:lnTo>
                    <a:pt x="0" y="36"/>
                  </a:lnTo>
                  <a:lnTo>
                    <a:pt x="0" y="31"/>
                  </a:lnTo>
                  <a:cubicBezTo>
                    <a:pt x="0" y="19"/>
                    <a:pt x="3" y="12"/>
                    <a:pt x="10" y="6"/>
                  </a:cubicBezTo>
                  <a:cubicBezTo>
                    <a:pt x="17" y="2"/>
                    <a:pt x="26" y="0"/>
                    <a:pt x="36" y="0"/>
                  </a:cubicBezTo>
                  <a:cubicBezTo>
                    <a:pt x="48" y="0"/>
                    <a:pt x="57" y="2"/>
                    <a:pt x="63" y="10"/>
                  </a:cubicBezTo>
                  <a:cubicBezTo>
                    <a:pt x="70" y="17"/>
                    <a:pt x="73" y="25"/>
                    <a:pt x="73" y="35"/>
                  </a:cubicBezTo>
                  <a:cubicBezTo>
                    <a:pt x="73" y="65"/>
                    <a:pt x="48" y="66"/>
                    <a:pt x="48" y="87"/>
                  </a:cubicBezTo>
                  <a:lnTo>
                    <a:pt x="25" y="8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9" name="Help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C93E4069-5F18-4149-9332-341655320B5D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485999" y="4471519"/>
            <a:ext cx="541434" cy="542925"/>
            <a:chOff x="44" y="44"/>
            <a:chExt cx="363" cy="364"/>
          </a:xfrm>
          <a:solidFill>
            <a:schemeClr val="accent2"/>
          </a:solidFill>
        </p:grpSpPr>
        <p:sp>
          <p:nvSpPr>
            <p:cNvPr id="30" name="Help">
              <a:extLst>
                <a:ext uri="{FF2B5EF4-FFF2-40B4-BE49-F238E27FC236}">
                  <a16:creationId xmlns:a16="http://schemas.microsoft.com/office/drawing/2014/main" id="{A04560A9-10CA-415C-B69A-BB6E63B0FD19}"/>
                </a:ext>
              </a:extLst>
            </p:cNvPr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08" y="281"/>
              <a:ext cx="36" cy="3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Help">
              <a:extLst>
                <a:ext uri="{FF2B5EF4-FFF2-40B4-BE49-F238E27FC236}">
                  <a16:creationId xmlns:a16="http://schemas.microsoft.com/office/drawing/2014/main" id="{D572A56E-6A85-4522-9854-5D0DAAC2D19D}"/>
                </a:ext>
              </a:extLst>
            </p:cNvPr>
            <p:cNvSpPr>
              <a:spLocks noEditPoints="1"/>
            </p:cNvSpPr>
            <p:nvPr>
              <p:custDataLst>
                <p:tags r:id="rId13"/>
              </p:custDataLst>
            </p:nvPr>
          </p:nvSpPr>
          <p:spPr bwMode="auto">
            <a:xfrm>
              <a:off x="44" y="44"/>
              <a:ext cx="363" cy="364"/>
            </a:xfrm>
            <a:custGeom>
              <a:avLst/>
              <a:gdLst>
                <a:gd name="T0" fmla="*/ 125 w 250"/>
                <a:gd name="T1" fmla="*/ 25 h 250"/>
                <a:gd name="T2" fmla="*/ 225 w 250"/>
                <a:gd name="T3" fmla="*/ 125 h 250"/>
                <a:gd name="T4" fmla="*/ 125 w 250"/>
                <a:gd name="T5" fmla="*/ 225 h 250"/>
                <a:gd name="T6" fmla="*/ 25 w 250"/>
                <a:gd name="T7" fmla="*/ 125 h 250"/>
                <a:gd name="T8" fmla="*/ 125 w 250"/>
                <a:gd name="T9" fmla="*/ 25 h 250"/>
                <a:gd name="T10" fmla="*/ 125 w 250"/>
                <a:gd name="T11" fmla="*/ 0 h 250"/>
                <a:gd name="T12" fmla="*/ 0 w 250"/>
                <a:gd name="T13" fmla="*/ 125 h 250"/>
                <a:gd name="T14" fmla="*/ 125 w 250"/>
                <a:gd name="T15" fmla="*/ 250 h 250"/>
                <a:gd name="T16" fmla="*/ 250 w 250"/>
                <a:gd name="T17" fmla="*/ 125 h 250"/>
                <a:gd name="T18" fmla="*/ 125 w 250"/>
                <a:gd name="T19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0" h="250">
                  <a:moveTo>
                    <a:pt x="125" y="25"/>
                  </a:moveTo>
                  <a:cubicBezTo>
                    <a:pt x="180" y="25"/>
                    <a:pt x="225" y="70"/>
                    <a:pt x="225" y="125"/>
                  </a:cubicBezTo>
                  <a:cubicBezTo>
                    <a:pt x="225" y="180"/>
                    <a:pt x="180" y="225"/>
                    <a:pt x="125" y="225"/>
                  </a:cubicBezTo>
                  <a:cubicBezTo>
                    <a:pt x="70" y="225"/>
                    <a:pt x="25" y="180"/>
                    <a:pt x="25" y="125"/>
                  </a:cubicBezTo>
                  <a:cubicBezTo>
                    <a:pt x="25" y="70"/>
                    <a:pt x="70" y="25"/>
                    <a:pt x="125" y="25"/>
                  </a:cubicBezTo>
                  <a:close/>
                  <a:moveTo>
                    <a:pt x="125" y="0"/>
                  </a:moveTo>
                  <a:cubicBezTo>
                    <a:pt x="56" y="0"/>
                    <a:pt x="0" y="56"/>
                    <a:pt x="0" y="125"/>
                  </a:cubicBezTo>
                  <a:cubicBezTo>
                    <a:pt x="0" y="194"/>
                    <a:pt x="56" y="250"/>
                    <a:pt x="125" y="250"/>
                  </a:cubicBezTo>
                  <a:cubicBezTo>
                    <a:pt x="194" y="250"/>
                    <a:pt x="250" y="194"/>
                    <a:pt x="250" y="125"/>
                  </a:cubicBezTo>
                  <a:cubicBezTo>
                    <a:pt x="250" y="56"/>
                    <a:pt x="194" y="0"/>
                    <a:pt x="1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Help">
              <a:extLst>
                <a:ext uri="{FF2B5EF4-FFF2-40B4-BE49-F238E27FC236}">
                  <a16:creationId xmlns:a16="http://schemas.microsoft.com/office/drawing/2014/main" id="{A7ECD700-47F7-4DD1-928B-95449B41C43A}"/>
                </a:ext>
              </a:extLst>
            </p:cNvPr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172" y="136"/>
              <a:ext cx="106" cy="126"/>
            </a:xfrm>
            <a:custGeom>
              <a:avLst/>
              <a:gdLst>
                <a:gd name="T0" fmla="*/ 25 w 73"/>
                <a:gd name="T1" fmla="*/ 87 h 87"/>
                <a:gd name="T2" fmla="*/ 38 w 73"/>
                <a:gd name="T3" fmla="*/ 57 h 87"/>
                <a:gd name="T4" fmla="*/ 46 w 73"/>
                <a:gd name="T5" fmla="*/ 47 h 87"/>
                <a:gd name="T6" fmla="*/ 48 w 73"/>
                <a:gd name="T7" fmla="*/ 34 h 87"/>
                <a:gd name="T8" fmla="*/ 44 w 73"/>
                <a:gd name="T9" fmla="*/ 22 h 87"/>
                <a:gd name="T10" fmla="*/ 34 w 73"/>
                <a:gd name="T11" fmla="*/ 17 h 87"/>
                <a:gd name="T12" fmla="*/ 22 w 73"/>
                <a:gd name="T13" fmla="*/ 36 h 87"/>
                <a:gd name="T14" fmla="*/ 0 w 73"/>
                <a:gd name="T15" fmla="*/ 36 h 87"/>
                <a:gd name="T16" fmla="*/ 0 w 73"/>
                <a:gd name="T17" fmla="*/ 31 h 87"/>
                <a:gd name="T18" fmla="*/ 10 w 73"/>
                <a:gd name="T19" fmla="*/ 6 h 87"/>
                <a:gd name="T20" fmla="*/ 36 w 73"/>
                <a:gd name="T21" fmla="*/ 0 h 87"/>
                <a:gd name="T22" fmla="*/ 63 w 73"/>
                <a:gd name="T23" fmla="*/ 10 h 87"/>
                <a:gd name="T24" fmla="*/ 73 w 73"/>
                <a:gd name="T25" fmla="*/ 35 h 87"/>
                <a:gd name="T26" fmla="*/ 48 w 73"/>
                <a:gd name="T27" fmla="*/ 87 h 87"/>
                <a:gd name="T28" fmla="*/ 25 w 73"/>
                <a:gd name="T2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87">
                  <a:moveTo>
                    <a:pt x="25" y="87"/>
                  </a:moveTo>
                  <a:cubicBezTo>
                    <a:pt x="25" y="70"/>
                    <a:pt x="32" y="63"/>
                    <a:pt x="38" y="57"/>
                  </a:cubicBezTo>
                  <a:cubicBezTo>
                    <a:pt x="42" y="55"/>
                    <a:pt x="45" y="51"/>
                    <a:pt x="46" y="47"/>
                  </a:cubicBezTo>
                  <a:cubicBezTo>
                    <a:pt x="48" y="43"/>
                    <a:pt x="48" y="39"/>
                    <a:pt x="48" y="34"/>
                  </a:cubicBezTo>
                  <a:cubicBezTo>
                    <a:pt x="48" y="29"/>
                    <a:pt x="47" y="26"/>
                    <a:pt x="44" y="22"/>
                  </a:cubicBezTo>
                  <a:cubicBezTo>
                    <a:pt x="42" y="20"/>
                    <a:pt x="39" y="17"/>
                    <a:pt x="34" y="17"/>
                  </a:cubicBezTo>
                  <a:cubicBezTo>
                    <a:pt x="31" y="17"/>
                    <a:pt x="22" y="18"/>
                    <a:pt x="22" y="36"/>
                  </a:cubicBezTo>
                  <a:lnTo>
                    <a:pt x="0" y="36"/>
                  </a:lnTo>
                  <a:lnTo>
                    <a:pt x="0" y="31"/>
                  </a:lnTo>
                  <a:cubicBezTo>
                    <a:pt x="0" y="19"/>
                    <a:pt x="3" y="12"/>
                    <a:pt x="10" y="6"/>
                  </a:cubicBezTo>
                  <a:cubicBezTo>
                    <a:pt x="17" y="2"/>
                    <a:pt x="26" y="0"/>
                    <a:pt x="36" y="0"/>
                  </a:cubicBezTo>
                  <a:cubicBezTo>
                    <a:pt x="48" y="0"/>
                    <a:pt x="57" y="2"/>
                    <a:pt x="63" y="10"/>
                  </a:cubicBezTo>
                  <a:cubicBezTo>
                    <a:pt x="70" y="17"/>
                    <a:pt x="73" y="25"/>
                    <a:pt x="73" y="35"/>
                  </a:cubicBezTo>
                  <a:cubicBezTo>
                    <a:pt x="73" y="65"/>
                    <a:pt x="48" y="66"/>
                    <a:pt x="48" y="87"/>
                  </a:cubicBezTo>
                  <a:lnTo>
                    <a:pt x="25" y="8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7" name="Help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BC7563F6-4606-46B2-A014-50EFA0EB44C4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>
            <a:off x="485999" y="5264856"/>
            <a:ext cx="541434" cy="542925"/>
            <a:chOff x="44" y="44"/>
            <a:chExt cx="363" cy="364"/>
          </a:xfrm>
          <a:solidFill>
            <a:schemeClr val="accent4"/>
          </a:solidFill>
        </p:grpSpPr>
        <p:sp>
          <p:nvSpPr>
            <p:cNvPr id="38" name="Help">
              <a:extLst>
                <a:ext uri="{FF2B5EF4-FFF2-40B4-BE49-F238E27FC236}">
                  <a16:creationId xmlns:a16="http://schemas.microsoft.com/office/drawing/2014/main" id="{CD217CEB-7152-454C-A659-4073BD5CBF52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08" y="281"/>
              <a:ext cx="36" cy="3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Help">
              <a:extLst>
                <a:ext uri="{FF2B5EF4-FFF2-40B4-BE49-F238E27FC236}">
                  <a16:creationId xmlns:a16="http://schemas.microsoft.com/office/drawing/2014/main" id="{9E3D8B15-43EA-4490-BF71-FAE05149BE6C}"/>
                </a:ext>
              </a:extLst>
            </p:cNvPr>
            <p:cNvSpPr>
              <a:spLocks noEditPoints="1"/>
            </p:cNvSpPr>
            <p:nvPr>
              <p:custDataLst>
                <p:tags r:id="rId10"/>
              </p:custDataLst>
            </p:nvPr>
          </p:nvSpPr>
          <p:spPr bwMode="auto">
            <a:xfrm>
              <a:off x="44" y="44"/>
              <a:ext cx="363" cy="364"/>
            </a:xfrm>
            <a:custGeom>
              <a:avLst/>
              <a:gdLst>
                <a:gd name="T0" fmla="*/ 125 w 250"/>
                <a:gd name="T1" fmla="*/ 25 h 250"/>
                <a:gd name="T2" fmla="*/ 225 w 250"/>
                <a:gd name="T3" fmla="*/ 125 h 250"/>
                <a:gd name="T4" fmla="*/ 125 w 250"/>
                <a:gd name="T5" fmla="*/ 225 h 250"/>
                <a:gd name="T6" fmla="*/ 25 w 250"/>
                <a:gd name="T7" fmla="*/ 125 h 250"/>
                <a:gd name="T8" fmla="*/ 125 w 250"/>
                <a:gd name="T9" fmla="*/ 25 h 250"/>
                <a:gd name="T10" fmla="*/ 125 w 250"/>
                <a:gd name="T11" fmla="*/ 0 h 250"/>
                <a:gd name="T12" fmla="*/ 0 w 250"/>
                <a:gd name="T13" fmla="*/ 125 h 250"/>
                <a:gd name="T14" fmla="*/ 125 w 250"/>
                <a:gd name="T15" fmla="*/ 250 h 250"/>
                <a:gd name="T16" fmla="*/ 250 w 250"/>
                <a:gd name="T17" fmla="*/ 125 h 250"/>
                <a:gd name="T18" fmla="*/ 125 w 250"/>
                <a:gd name="T19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0" h="250">
                  <a:moveTo>
                    <a:pt x="125" y="25"/>
                  </a:moveTo>
                  <a:cubicBezTo>
                    <a:pt x="180" y="25"/>
                    <a:pt x="225" y="70"/>
                    <a:pt x="225" y="125"/>
                  </a:cubicBezTo>
                  <a:cubicBezTo>
                    <a:pt x="225" y="180"/>
                    <a:pt x="180" y="225"/>
                    <a:pt x="125" y="225"/>
                  </a:cubicBezTo>
                  <a:cubicBezTo>
                    <a:pt x="70" y="225"/>
                    <a:pt x="25" y="180"/>
                    <a:pt x="25" y="125"/>
                  </a:cubicBezTo>
                  <a:cubicBezTo>
                    <a:pt x="25" y="70"/>
                    <a:pt x="70" y="25"/>
                    <a:pt x="125" y="25"/>
                  </a:cubicBezTo>
                  <a:close/>
                  <a:moveTo>
                    <a:pt x="125" y="0"/>
                  </a:moveTo>
                  <a:cubicBezTo>
                    <a:pt x="56" y="0"/>
                    <a:pt x="0" y="56"/>
                    <a:pt x="0" y="125"/>
                  </a:cubicBezTo>
                  <a:cubicBezTo>
                    <a:pt x="0" y="194"/>
                    <a:pt x="56" y="250"/>
                    <a:pt x="125" y="250"/>
                  </a:cubicBezTo>
                  <a:cubicBezTo>
                    <a:pt x="194" y="250"/>
                    <a:pt x="250" y="194"/>
                    <a:pt x="250" y="125"/>
                  </a:cubicBezTo>
                  <a:cubicBezTo>
                    <a:pt x="250" y="56"/>
                    <a:pt x="194" y="0"/>
                    <a:pt x="1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Help">
              <a:extLst>
                <a:ext uri="{FF2B5EF4-FFF2-40B4-BE49-F238E27FC236}">
                  <a16:creationId xmlns:a16="http://schemas.microsoft.com/office/drawing/2014/main" id="{74B908AB-C786-4973-B550-9F6FCF44657E}"/>
                </a:ext>
              </a:extLst>
            </p:cNvPr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172" y="136"/>
              <a:ext cx="106" cy="126"/>
            </a:xfrm>
            <a:custGeom>
              <a:avLst/>
              <a:gdLst>
                <a:gd name="T0" fmla="*/ 25 w 73"/>
                <a:gd name="T1" fmla="*/ 87 h 87"/>
                <a:gd name="T2" fmla="*/ 38 w 73"/>
                <a:gd name="T3" fmla="*/ 57 h 87"/>
                <a:gd name="T4" fmla="*/ 46 w 73"/>
                <a:gd name="T5" fmla="*/ 47 h 87"/>
                <a:gd name="T6" fmla="*/ 48 w 73"/>
                <a:gd name="T7" fmla="*/ 34 h 87"/>
                <a:gd name="T8" fmla="*/ 44 w 73"/>
                <a:gd name="T9" fmla="*/ 22 h 87"/>
                <a:gd name="T10" fmla="*/ 34 w 73"/>
                <a:gd name="T11" fmla="*/ 17 h 87"/>
                <a:gd name="T12" fmla="*/ 22 w 73"/>
                <a:gd name="T13" fmla="*/ 36 h 87"/>
                <a:gd name="T14" fmla="*/ 0 w 73"/>
                <a:gd name="T15" fmla="*/ 36 h 87"/>
                <a:gd name="T16" fmla="*/ 0 w 73"/>
                <a:gd name="T17" fmla="*/ 31 h 87"/>
                <a:gd name="T18" fmla="*/ 10 w 73"/>
                <a:gd name="T19" fmla="*/ 6 h 87"/>
                <a:gd name="T20" fmla="*/ 36 w 73"/>
                <a:gd name="T21" fmla="*/ 0 h 87"/>
                <a:gd name="T22" fmla="*/ 63 w 73"/>
                <a:gd name="T23" fmla="*/ 10 h 87"/>
                <a:gd name="T24" fmla="*/ 73 w 73"/>
                <a:gd name="T25" fmla="*/ 35 h 87"/>
                <a:gd name="T26" fmla="*/ 48 w 73"/>
                <a:gd name="T27" fmla="*/ 87 h 87"/>
                <a:gd name="T28" fmla="*/ 25 w 73"/>
                <a:gd name="T2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87">
                  <a:moveTo>
                    <a:pt x="25" y="87"/>
                  </a:moveTo>
                  <a:cubicBezTo>
                    <a:pt x="25" y="70"/>
                    <a:pt x="32" y="63"/>
                    <a:pt x="38" y="57"/>
                  </a:cubicBezTo>
                  <a:cubicBezTo>
                    <a:pt x="42" y="55"/>
                    <a:pt x="45" y="51"/>
                    <a:pt x="46" y="47"/>
                  </a:cubicBezTo>
                  <a:cubicBezTo>
                    <a:pt x="48" y="43"/>
                    <a:pt x="48" y="39"/>
                    <a:pt x="48" y="34"/>
                  </a:cubicBezTo>
                  <a:cubicBezTo>
                    <a:pt x="48" y="29"/>
                    <a:pt x="47" y="26"/>
                    <a:pt x="44" y="22"/>
                  </a:cubicBezTo>
                  <a:cubicBezTo>
                    <a:pt x="42" y="20"/>
                    <a:pt x="39" y="17"/>
                    <a:pt x="34" y="17"/>
                  </a:cubicBezTo>
                  <a:cubicBezTo>
                    <a:pt x="31" y="17"/>
                    <a:pt x="22" y="18"/>
                    <a:pt x="22" y="36"/>
                  </a:cubicBezTo>
                  <a:lnTo>
                    <a:pt x="0" y="36"/>
                  </a:lnTo>
                  <a:lnTo>
                    <a:pt x="0" y="31"/>
                  </a:lnTo>
                  <a:cubicBezTo>
                    <a:pt x="0" y="19"/>
                    <a:pt x="3" y="12"/>
                    <a:pt x="10" y="6"/>
                  </a:cubicBezTo>
                  <a:cubicBezTo>
                    <a:pt x="17" y="2"/>
                    <a:pt x="26" y="0"/>
                    <a:pt x="36" y="0"/>
                  </a:cubicBezTo>
                  <a:cubicBezTo>
                    <a:pt x="48" y="0"/>
                    <a:pt x="57" y="2"/>
                    <a:pt x="63" y="10"/>
                  </a:cubicBezTo>
                  <a:cubicBezTo>
                    <a:pt x="70" y="17"/>
                    <a:pt x="73" y="25"/>
                    <a:pt x="73" y="35"/>
                  </a:cubicBezTo>
                  <a:cubicBezTo>
                    <a:pt x="73" y="65"/>
                    <a:pt x="48" y="66"/>
                    <a:pt x="48" y="87"/>
                  </a:cubicBezTo>
                  <a:lnTo>
                    <a:pt x="25" y="8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ADAA59DA-C79B-485A-B7CE-9653A81EBC1B}"/>
              </a:ext>
            </a:extLst>
          </p:cNvPr>
          <p:cNvSpPr txBox="1"/>
          <p:nvPr/>
        </p:nvSpPr>
        <p:spPr>
          <a:xfrm>
            <a:off x="5103166" y="6605343"/>
            <a:ext cx="19672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457200">
              <a:defRPr/>
            </a:pPr>
            <a:r>
              <a:rPr lang="en-GB" sz="1100" dirty="0"/>
              <a:t>Full terms and conditions apply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62BD8C1-78B9-4A4F-B666-416050CC0D6C}"/>
              </a:ext>
            </a:extLst>
          </p:cNvPr>
          <p:cNvSpPr/>
          <p:nvPr/>
        </p:nvSpPr>
        <p:spPr>
          <a:xfrm>
            <a:off x="1155835" y="1955730"/>
            <a:ext cx="3805200" cy="790928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Can I use Advertising Mail to test Economy?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81489A6-6F16-4163-A302-58BD04DA761E}"/>
              </a:ext>
            </a:extLst>
          </p:cNvPr>
          <p:cNvSpPr/>
          <p:nvPr/>
        </p:nvSpPr>
        <p:spPr>
          <a:xfrm>
            <a:off x="4961036" y="1955730"/>
            <a:ext cx="6527748" cy="790928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800"/>
              </a:lnSpc>
            </a:pPr>
            <a:r>
              <a:rPr lang="en-US" sz="1600" dirty="0">
                <a:solidFill>
                  <a:schemeClr val="tx1"/>
                </a:solidFill>
              </a:rPr>
              <a:t>Yes, the total volume cap is 500,000 items and can be split between Business Mail and Advertising Mail. You will need to submit separate applications for </a:t>
            </a:r>
            <a:r>
              <a:rPr lang="en-US" sz="1600">
                <a:solidFill>
                  <a:schemeClr val="tx1"/>
                </a:solidFill>
              </a:rPr>
              <a:t>both products.   </a:t>
            </a:r>
            <a:endParaRPr lang="en-US" sz="1600" dirty="0">
              <a:solidFill>
                <a:schemeClr val="tx1"/>
              </a:solidFill>
            </a:endParaRPr>
          </a:p>
        </p:txBody>
      </p:sp>
      <p:grpSp>
        <p:nvGrpSpPr>
          <p:cNvPr id="35" name="Help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29733802-21C0-4FC5-8E30-2032FC2E3E99}"/>
              </a:ext>
            </a:extLst>
          </p:cNvPr>
          <p:cNvGrpSpPr>
            <a:grpSpLocks noChangeAspect="1"/>
          </p:cNvGrpSpPr>
          <p:nvPr>
            <p:custDataLst>
              <p:tags r:id="rId5"/>
            </p:custDataLst>
          </p:nvPr>
        </p:nvGrpSpPr>
        <p:grpSpPr bwMode="auto">
          <a:xfrm>
            <a:off x="485999" y="2027040"/>
            <a:ext cx="541434" cy="542925"/>
            <a:chOff x="44" y="44"/>
            <a:chExt cx="363" cy="364"/>
          </a:xfrm>
          <a:solidFill>
            <a:schemeClr val="accent4"/>
          </a:solidFill>
        </p:grpSpPr>
        <p:sp>
          <p:nvSpPr>
            <p:cNvPr id="36" name="Help">
              <a:extLst>
                <a:ext uri="{FF2B5EF4-FFF2-40B4-BE49-F238E27FC236}">
                  <a16:creationId xmlns:a16="http://schemas.microsoft.com/office/drawing/2014/main" id="{8141962A-A842-499D-8362-9E7BE8716A5F}"/>
                </a:ext>
              </a:extLst>
            </p:cNvPr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08" y="281"/>
              <a:ext cx="36" cy="3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Help">
              <a:extLst>
                <a:ext uri="{FF2B5EF4-FFF2-40B4-BE49-F238E27FC236}">
                  <a16:creationId xmlns:a16="http://schemas.microsoft.com/office/drawing/2014/main" id="{6BB75B9B-7D68-4EB7-A410-C272B94B05B8}"/>
                </a:ext>
              </a:extLst>
            </p:cNvPr>
            <p:cNvSpPr>
              <a:spLocks noEditPoints="1"/>
            </p:cNvSpPr>
            <p:nvPr>
              <p:custDataLst>
                <p:tags r:id="rId7"/>
              </p:custDataLst>
            </p:nvPr>
          </p:nvSpPr>
          <p:spPr bwMode="auto">
            <a:xfrm>
              <a:off x="44" y="44"/>
              <a:ext cx="363" cy="364"/>
            </a:xfrm>
            <a:custGeom>
              <a:avLst/>
              <a:gdLst>
                <a:gd name="T0" fmla="*/ 125 w 250"/>
                <a:gd name="T1" fmla="*/ 25 h 250"/>
                <a:gd name="T2" fmla="*/ 225 w 250"/>
                <a:gd name="T3" fmla="*/ 125 h 250"/>
                <a:gd name="T4" fmla="*/ 125 w 250"/>
                <a:gd name="T5" fmla="*/ 225 h 250"/>
                <a:gd name="T6" fmla="*/ 25 w 250"/>
                <a:gd name="T7" fmla="*/ 125 h 250"/>
                <a:gd name="T8" fmla="*/ 125 w 250"/>
                <a:gd name="T9" fmla="*/ 25 h 250"/>
                <a:gd name="T10" fmla="*/ 125 w 250"/>
                <a:gd name="T11" fmla="*/ 0 h 250"/>
                <a:gd name="T12" fmla="*/ 0 w 250"/>
                <a:gd name="T13" fmla="*/ 125 h 250"/>
                <a:gd name="T14" fmla="*/ 125 w 250"/>
                <a:gd name="T15" fmla="*/ 250 h 250"/>
                <a:gd name="T16" fmla="*/ 250 w 250"/>
                <a:gd name="T17" fmla="*/ 125 h 250"/>
                <a:gd name="T18" fmla="*/ 125 w 250"/>
                <a:gd name="T19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0" h="250">
                  <a:moveTo>
                    <a:pt x="125" y="25"/>
                  </a:moveTo>
                  <a:cubicBezTo>
                    <a:pt x="180" y="25"/>
                    <a:pt x="225" y="70"/>
                    <a:pt x="225" y="125"/>
                  </a:cubicBezTo>
                  <a:cubicBezTo>
                    <a:pt x="225" y="180"/>
                    <a:pt x="180" y="225"/>
                    <a:pt x="125" y="225"/>
                  </a:cubicBezTo>
                  <a:cubicBezTo>
                    <a:pt x="70" y="225"/>
                    <a:pt x="25" y="180"/>
                    <a:pt x="25" y="125"/>
                  </a:cubicBezTo>
                  <a:cubicBezTo>
                    <a:pt x="25" y="70"/>
                    <a:pt x="70" y="25"/>
                    <a:pt x="125" y="25"/>
                  </a:cubicBezTo>
                  <a:close/>
                  <a:moveTo>
                    <a:pt x="125" y="0"/>
                  </a:moveTo>
                  <a:cubicBezTo>
                    <a:pt x="56" y="0"/>
                    <a:pt x="0" y="56"/>
                    <a:pt x="0" y="125"/>
                  </a:cubicBezTo>
                  <a:cubicBezTo>
                    <a:pt x="0" y="194"/>
                    <a:pt x="56" y="250"/>
                    <a:pt x="125" y="250"/>
                  </a:cubicBezTo>
                  <a:cubicBezTo>
                    <a:pt x="194" y="250"/>
                    <a:pt x="250" y="194"/>
                    <a:pt x="250" y="125"/>
                  </a:cubicBezTo>
                  <a:cubicBezTo>
                    <a:pt x="250" y="56"/>
                    <a:pt x="194" y="0"/>
                    <a:pt x="1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Help">
              <a:extLst>
                <a:ext uri="{FF2B5EF4-FFF2-40B4-BE49-F238E27FC236}">
                  <a16:creationId xmlns:a16="http://schemas.microsoft.com/office/drawing/2014/main" id="{3EF9587C-36A8-4E7A-9023-98A7980C1F96}"/>
                </a:ext>
              </a:extLst>
            </p:cNvPr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172" y="136"/>
              <a:ext cx="106" cy="126"/>
            </a:xfrm>
            <a:custGeom>
              <a:avLst/>
              <a:gdLst>
                <a:gd name="T0" fmla="*/ 25 w 73"/>
                <a:gd name="T1" fmla="*/ 87 h 87"/>
                <a:gd name="T2" fmla="*/ 38 w 73"/>
                <a:gd name="T3" fmla="*/ 57 h 87"/>
                <a:gd name="T4" fmla="*/ 46 w 73"/>
                <a:gd name="T5" fmla="*/ 47 h 87"/>
                <a:gd name="T6" fmla="*/ 48 w 73"/>
                <a:gd name="T7" fmla="*/ 34 h 87"/>
                <a:gd name="T8" fmla="*/ 44 w 73"/>
                <a:gd name="T9" fmla="*/ 22 h 87"/>
                <a:gd name="T10" fmla="*/ 34 w 73"/>
                <a:gd name="T11" fmla="*/ 17 h 87"/>
                <a:gd name="T12" fmla="*/ 22 w 73"/>
                <a:gd name="T13" fmla="*/ 36 h 87"/>
                <a:gd name="T14" fmla="*/ 0 w 73"/>
                <a:gd name="T15" fmla="*/ 36 h 87"/>
                <a:gd name="T16" fmla="*/ 0 w 73"/>
                <a:gd name="T17" fmla="*/ 31 h 87"/>
                <a:gd name="T18" fmla="*/ 10 w 73"/>
                <a:gd name="T19" fmla="*/ 6 h 87"/>
                <a:gd name="T20" fmla="*/ 36 w 73"/>
                <a:gd name="T21" fmla="*/ 0 h 87"/>
                <a:gd name="T22" fmla="*/ 63 w 73"/>
                <a:gd name="T23" fmla="*/ 10 h 87"/>
                <a:gd name="T24" fmla="*/ 73 w 73"/>
                <a:gd name="T25" fmla="*/ 35 h 87"/>
                <a:gd name="T26" fmla="*/ 48 w 73"/>
                <a:gd name="T27" fmla="*/ 87 h 87"/>
                <a:gd name="T28" fmla="*/ 25 w 73"/>
                <a:gd name="T2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87">
                  <a:moveTo>
                    <a:pt x="25" y="87"/>
                  </a:moveTo>
                  <a:cubicBezTo>
                    <a:pt x="25" y="70"/>
                    <a:pt x="32" y="63"/>
                    <a:pt x="38" y="57"/>
                  </a:cubicBezTo>
                  <a:cubicBezTo>
                    <a:pt x="42" y="55"/>
                    <a:pt x="45" y="51"/>
                    <a:pt x="46" y="47"/>
                  </a:cubicBezTo>
                  <a:cubicBezTo>
                    <a:pt x="48" y="43"/>
                    <a:pt x="48" y="39"/>
                    <a:pt x="48" y="34"/>
                  </a:cubicBezTo>
                  <a:cubicBezTo>
                    <a:pt x="48" y="29"/>
                    <a:pt x="47" y="26"/>
                    <a:pt x="44" y="22"/>
                  </a:cubicBezTo>
                  <a:cubicBezTo>
                    <a:pt x="42" y="20"/>
                    <a:pt x="39" y="17"/>
                    <a:pt x="34" y="17"/>
                  </a:cubicBezTo>
                  <a:cubicBezTo>
                    <a:pt x="31" y="17"/>
                    <a:pt x="22" y="18"/>
                    <a:pt x="22" y="36"/>
                  </a:cubicBezTo>
                  <a:lnTo>
                    <a:pt x="0" y="36"/>
                  </a:lnTo>
                  <a:lnTo>
                    <a:pt x="0" y="31"/>
                  </a:lnTo>
                  <a:cubicBezTo>
                    <a:pt x="0" y="19"/>
                    <a:pt x="3" y="12"/>
                    <a:pt x="10" y="6"/>
                  </a:cubicBezTo>
                  <a:cubicBezTo>
                    <a:pt x="17" y="2"/>
                    <a:pt x="26" y="0"/>
                    <a:pt x="36" y="0"/>
                  </a:cubicBezTo>
                  <a:cubicBezTo>
                    <a:pt x="48" y="0"/>
                    <a:pt x="57" y="2"/>
                    <a:pt x="63" y="10"/>
                  </a:cubicBezTo>
                  <a:cubicBezTo>
                    <a:pt x="70" y="17"/>
                    <a:pt x="73" y="25"/>
                    <a:pt x="73" y="35"/>
                  </a:cubicBezTo>
                  <a:cubicBezTo>
                    <a:pt x="73" y="65"/>
                    <a:pt x="48" y="66"/>
                    <a:pt x="48" y="87"/>
                  </a:cubicBezTo>
                  <a:lnTo>
                    <a:pt x="25" y="8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7040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C21B6-28EA-4B36-9809-D19659089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F0189E-2BBB-410D-9AD5-0D8B0304F7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122470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target_POWER_USER_SEPARATOR_ICONS_aim_POWER_USER_SEPARATOR_ICONS_alternate_POWER_USER_SEPARATOR_ICONS_swapping_POWER_USER_SEPARATOR_ICONS_switch_POWER_USER_SEPARATOR_ICONS_target-shooting_POWER_USER_SEPARATOR_ICONS_targeted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target_POWER_USER_SEPARATOR_ICONS_aim_POWER_USER_SEPARATOR_ICONS_alternate_POWER_USER_SEPARATOR_ICONS_swapping_POWER_USER_SEPARATOR_ICONS_switch_POWER_USER_SEPARATOR_ICONS_target-shooting_POWER_USER_SEPARATOR_ICONS_targeted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target_POWER_USER_SEPARATOR_ICONS_aim_POWER_USER_SEPARATOR_ICONS_alternate_POWER_USER_SEPARATOR_ICONS_swapping_POWER_USER_SEPARATOR_ICONS_switch_POWER_USER_SEPARATOR_ICONS_target-shooting_POWER_USER_SEPARATOR_ICONS_targeted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target_POWER_USER_SEPARATOR_ICONS_aim_POWER_USER_SEPARATOR_ICONS_alternate_POWER_USER_SEPARATOR_ICONS_swapping_POWER_USER_SEPARATOR_ICONS_switch_POWER_USER_SEPARATOR_ICONS_target-shooting_POWER_USER_SEPARATOR_ICONS_targeted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paper_POWER_USER_SEPARATOR_ICONS_aircraft_POWER_USER_SEPARATOR_ICONS_airplane_POWER_USER_SEPARATOR_ICONS_play_POWER_USER_SEPARATOR_ICONS_send_POWER_USER_SEPARATOR_ICONS_email_POWER_USER_SEPARATOR_ICONS_messag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plus_POWER_USER_SEPARATOR_ICONS_with_POWER_USER_SEPARATOR_ICONS_put-together_POWER_USER_SEPARATOR_ICONS_operator_POWER_USER_SEPARATOR_ICONS_operate_POWER_USER_SEPARATOR_ICONS_more_POWER_USER_SEPARATOR_ICONS_math_POWER_USER_SEPARATOR_ICONS_high_POWER_USER_SEPARATOR_ICONS_expand_POWER_USER_SEPARATOR_ICONS_create_POWER_USER_SEPARATOR_ICONS_combine_POWER_USER_SEPARATOR_ICONS_both_POWER_USER_SEPARATOR_ICONS_big_POWER_USER_SEPARATOR_ICONS_add_POWER_USER_SEPARATOR_ICONS_complemen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plus_POWER_USER_SEPARATOR_ICONS_with_POWER_USER_SEPARATOR_ICONS_put-together_POWER_USER_SEPARATOR_ICONS_operator_POWER_USER_SEPARATOR_ICONS_operate_POWER_USER_SEPARATOR_ICONS_more_POWER_USER_SEPARATOR_ICONS_math_POWER_USER_SEPARATOR_ICONS_high_POWER_USER_SEPARATOR_ICONS_expand_POWER_USER_SEPARATOR_ICONS_create_POWER_USER_SEPARATOR_ICONS_combine_POWER_USER_SEPARATOR_ICONS_both_POWER_USER_SEPARATOR_ICONS_big_POWER_USER_SEPARATOR_ICONS_add_POWER_USER_SEPARATOR_ICONS_complement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plus_POWER_USER_SEPARATOR_ICONS_with_POWER_USER_SEPARATOR_ICONS_put-together_POWER_USER_SEPARATOR_ICONS_operator_POWER_USER_SEPARATOR_ICONS_operate_POWER_USER_SEPARATOR_ICONS_more_POWER_USER_SEPARATOR_ICONS_math_POWER_USER_SEPARATOR_ICONS_high_POWER_USER_SEPARATOR_ICONS_expand_POWER_USER_SEPARATOR_ICONS_create_POWER_USER_SEPARATOR_ICONS_combine_POWER_USER_SEPARATOR_ICONS_both_POWER_USER_SEPARATOR_ICONS_big_POWER_USER_SEPARATOR_ICONS_add_POWER_USER_SEPARATOR_ICONS_complement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application_POWER_USER_SEPARATOR_ICONS_edit_POWER_USER_SEPARATOR_ICONS_executable_POWER_USER_SEPARATOR_ICONS_illustration_POWER_USER_SEPARATOR_ICONS_illustrator_POWER_USER_SEPARATOR_ICONS_program_POWER_USER_SEPARATOR_ICONS_softwar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application_POWER_USER_SEPARATOR_ICONS_edit_POWER_USER_SEPARATOR_ICONS_executable_POWER_USER_SEPARATOR_ICONS_illustration_POWER_USER_SEPARATOR_ICONS_illustrator_POWER_USER_SEPARATOR_ICONS_program_POWER_USER_SEPARATOR_ICONS_softwar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application_POWER_USER_SEPARATOR_ICONS_edit_POWER_USER_SEPARATOR_ICONS_executable_POWER_USER_SEPARATOR_ICONS_illustration_POWER_USER_SEPARATOR_ICONS_illustrator_POWER_USER_SEPARATOR_ICONS_program_POWER_USER_SEPARATOR_ICONS_softwar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application_POWER_USER_SEPARATOR_ICONS_edit_POWER_USER_SEPARATOR_ICONS_executable_POWER_USER_SEPARATOR_ICONS_illustration_POWER_USER_SEPARATOR_ICONS_illustrator_POWER_USER_SEPARATOR_ICONS_program_POWER_USER_SEPARATOR_ICONS_softwar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application_POWER_USER_SEPARATOR_ICONS_edit_POWER_USER_SEPARATOR_ICONS_executable_POWER_USER_SEPARATOR_ICONS_illustration_POWER_USER_SEPARATOR_ICONS_illustrator_POWER_USER_SEPARATOR_ICONS_program_POWER_USER_SEPARATOR_ICONS_softwar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application_POWER_USER_SEPARATOR_ICONS_edit_POWER_USER_SEPARATOR_ICONS_executable_POWER_USER_SEPARATOR_ICONS_illustration_POWER_USER_SEPARATOR_ICONS_illustrator_POWER_USER_SEPARATOR_ICONS_program_POWER_USER_SEPARATOR_ICONS_softwar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application_POWER_USER_SEPARATOR_ICONS_edit_POWER_USER_SEPARATOR_ICONS_executable_POWER_USER_SEPARATOR_ICONS_illustration_POWER_USER_SEPARATOR_ICONS_illustrator_POWER_USER_SEPARATOR_ICONS_program_POWER_USER_SEPARATOR_ICONS_software"/>
</p:tagLst>
</file>

<file path=ppt/theme/theme1.xml><?xml version="1.0" encoding="utf-8"?>
<a:theme xmlns:a="http://schemas.openxmlformats.org/drawingml/2006/main" name="Office Theme">
  <a:themeElements>
    <a:clrScheme name="Marketreach Colours">
      <a:dk1>
        <a:srgbClr val="000000"/>
      </a:dk1>
      <a:lt1>
        <a:srgbClr val="FFFFFF"/>
      </a:lt1>
      <a:dk2>
        <a:srgbClr val="666666"/>
      </a:dk2>
      <a:lt2>
        <a:srgbClr val="FFFFFF"/>
      </a:lt2>
      <a:accent1>
        <a:srgbClr val="E32019"/>
      </a:accent1>
      <a:accent2>
        <a:srgbClr val="E94D47"/>
      </a:accent2>
      <a:accent3>
        <a:srgbClr val="EE7975"/>
      </a:accent3>
      <a:accent4>
        <a:srgbClr val="F3A6A3"/>
      </a:accent4>
      <a:accent5>
        <a:srgbClr val="F9D3D1"/>
      </a:accent5>
      <a:accent6>
        <a:srgbClr val="000000"/>
      </a:accent6>
      <a:hlink>
        <a:srgbClr val="E32019"/>
      </a:hlink>
      <a:folHlink>
        <a:srgbClr val="E94D47"/>
      </a:folHlink>
    </a:clrScheme>
    <a:fontScheme name="Marketreach fonts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71CF4A4FD234468DD412F3CF334B34" ma:contentTypeVersion="5" ma:contentTypeDescription="Create a new document." ma:contentTypeScope="" ma:versionID="7c5298e035e3abb700d4d2719f1bcc92">
  <xsd:schema xmlns:xsd="http://www.w3.org/2001/XMLSchema" xmlns:xs="http://www.w3.org/2001/XMLSchema" xmlns:p="http://schemas.microsoft.com/office/2006/metadata/properties" xmlns:ns2="4be9f171-eef0-4f28-8842-fd062038bb63" targetNamespace="http://schemas.microsoft.com/office/2006/metadata/properties" ma:root="true" ma:fieldsID="7c48febbddd040c151bb22673fcc65ec" ns2:_="">
    <xsd:import namespace="4be9f171-eef0-4f28-8842-fd062038bb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e9f171-eef0-4f28-8842-fd062038bb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98848BB-50DE-4E57-9CA8-7CC896B952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e9f171-eef0-4f28-8842-fd062038bb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59F9721-E688-41FE-A6C0-BAFCE096F8E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11A0B5A-0F16-41B3-8A2F-1F42330CA88E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4be9f171-eef0-4f28-8842-fd062038bb63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839</Words>
  <Application>Microsoft Office PowerPoint</Application>
  <PresentationFormat>Widescreen</PresentationFormat>
  <Paragraphs>96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Century Gothic</vt:lpstr>
      <vt:lpstr>Impact</vt:lpstr>
      <vt:lpstr>Wingdings</vt:lpstr>
      <vt:lpstr>Office Theme</vt:lpstr>
      <vt:lpstr>GOVERNMENT SECTOR BUSINESS MAIL -  USE ECONOMY FOR THE FIRST TIME</vt:lpstr>
      <vt:lpstr>Introducing economy</vt:lpstr>
      <vt:lpstr>BUSINESS mail</vt:lpstr>
      <vt:lpstr>Entry requirements</vt:lpstr>
      <vt:lpstr>PowerPoint Presentation</vt:lpstr>
      <vt:lpstr>PowerPoint Presentation</vt:lpstr>
      <vt:lpstr>The APPLICATION AND CREDIT process</vt:lpstr>
      <vt:lpstr>FREQUENTLY ASKED QUESTIONS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9</cp:revision>
  <dcterms:created xsi:type="dcterms:W3CDTF">2018-10-03T11:19:32Z</dcterms:created>
  <dcterms:modified xsi:type="dcterms:W3CDTF">2023-12-14T14:12:07Z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0x010100AD71CF4A4FD234468DD412F3CF334B34</vt:lpwstr>
  </property>
  <property fmtid="{D5CDD505-2E9C-101B-9397-08002B2CF9AE}" pid="3" name="MSIP_Label_980f36f3-41a5-4f45-a6a2-e224f336accd_Enabled">
    <vt:lpwstr>true</vt:lpwstr>
  </property>
  <property fmtid="{D5CDD505-2E9C-101B-9397-08002B2CF9AE}" pid="4" name="MSIP_Label_980f36f3-41a5-4f45-a6a2-e224f336accd_SetDate">
    <vt:lpwstr>2022-03-21T16:57:53Z</vt:lpwstr>
  </property>
  <property fmtid="{D5CDD505-2E9C-101B-9397-08002B2CF9AE}" pid="5" name="MSIP_Label_980f36f3-41a5-4f45-a6a2-e224f336accd_Method">
    <vt:lpwstr>Standard</vt:lpwstr>
  </property>
  <property fmtid="{D5CDD505-2E9C-101B-9397-08002B2CF9AE}" pid="6" name="MSIP_Label_980f36f3-41a5-4f45-a6a2-e224f336accd_Name">
    <vt:lpwstr>980f36f3-41a5-4f45-a6a2-e224f336accd</vt:lpwstr>
  </property>
  <property fmtid="{D5CDD505-2E9C-101B-9397-08002B2CF9AE}" pid="7" name="MSIP_Label_980f36f3-41a5-4f45-a6a2-e224f336accd_SiteId">
    <vt:lpwstr>7a082108-90dd-41ac-be41-9b8feabee2da</vt:lpwstr>
  </property>
  <property fmtid="{D5CDD505-2E9C-101B-9397-08002B2CF9AE}" pid="8" name="MSIP_Label_980f36f3-41a5-4f45-a6a2-e224f336accd_ActionId">
    <vt:lpwstr/>
  </property>
  <property fmtid="{D5CDD505-2E9C-101B-9397-08002B2CF9AE}" pid="9" name="MSIP_Label_980f36f3-41a5-4f45-a6a2-e224f336accd_ContentBits">
    <vt:lpwstr>2</vt:lpwstr>
  </property>
</Properties>
</file>