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7" r:id="rId5"/>
    <p:sldId id="262" r:id="rId6"/>
    <p:sldId id="263" r:id="rId7"/>
    <p:sldId id="258" r:id="rId8"/>
    <p:sldId id="259" r:id="rId9"/>
    <p:sldId id="26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277">
          <p15:clr>
            <a:srgbClr val="A4A3A4"/>
          </p15:clr>
        </p15:guide>
        <p15:guide id="2" orient="horz" pos="210">
          <p15:clr>
            <a:srgbClr val="A4A3A4"/>
          </p15:clr>
        </p15:guide>
        <p15:guide id="3" orient="horz" pos="957">
          <p15:clr>
            <a:srgbClr val="A4A3A4"/>
          </p15:clr>
        </p15:guide>
        <p15:guide id="4" orient="horz" pos="910">
          <p15:clr>
            <a:srgbClr val="A4A3A4"/>
          </p15:clr>
        </p15:guide>
        <p15:guide id="5" orient="horz" pos="4159">
          <p15:clr>
            <a:srgbClr val="A4A3A4"/>
          </p15:clr>
        </p15:guide>
        <p15:guide id="6" orient="horz" pos="3852">
          <p15:clr>
            <a:srgbClr val="A4A3A4"/>
          </p15:clr>
        </p15:guide>
        <p15:guide id="7" orient="horz" pos="3651">
          <p15:clr>
            <a:srgbClr val="A4A3A4"/>
          </p15:clr>
        </p15:guide>
        <p15:guide id="8" orient="horz" pos="3592">
          <p15:clr>
            <a:srgbClr val="A4A3A4"/>
          </p15:clr>
        </p15:guide>
        <p15:guide id="9" pos="2880">
          <p15:clr>
            <a:srgbClr val="A4A3A4"/>
          </p15:clr>
        </p15:guide>
        <p15:guide id="10" pos="263">
          <p15:clr>
            <a:srgbClr val="A4A3A4"/>
          </p15:clr>
        </p15:guide>
        <p15:guide id="11" pos="5498">
          <p15:clr>
            <a:srgbClr val="A4A3A4"/>
          </p15:clr>
        </p15:guide>
        <p15:guide id="12" pos="27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vi Chauhan" initials="" lastIdx="9" clrIdx="0"/>
  <p:cmAuthor id="2" name="Unknown User1" initials="Unknown User1" lastIdx="7" clrIdx="1"/>
  <p:cmAuthor id="3" name="Kyle Robertson" initials="KR" lastIdx="7" clrIdx="2"/>
  <p:cmAuthor id="4" name="Tim Cable" initials="TC" lastIdx="12" clrIdx="3">
    <p:extLst>
      <p:ext uri="{19B8F6BF-5375-455C-9EA6-DF929625EA0E}">
        <p15:presenceInfo xmlns:p15="http://schemas.microsoft.com/office/powerpoint/2012/main" userId="S-1-5-21-3684057560-553081627-3205033306-62178" providerId="AD"/>
      </p:ext>
    </p:extLst>
  </p:cmAuthor>
  <p:cmAuthor id="5" name="Mike Haskins" initials="MH" lastIdx="14" clrIdx="4">
    <p:extLst>
      <p:ext uri="{19B8F6BF-5375-455C-9EA6-DF929625EA0E}">
        <p15:presenceInfo xmlns:p15="http://schemas.microsoft.com/office/powerpoint/2012/main" userId="S-1-5-21-3684057560-553081627-3205033306-511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FF01"/>
    <a:srgbClr val="E6E6E6"/>
    <a:srgbClr val="FF0000"/>
    <a:srgbClr val="FFCCCC"/>
    <a:srgbClr val="FF9999"/>
    <a:srgbClr val="E7E9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1119" autoAdjust="0"/>
  </p:normalViewPr>
  <p:slideViewPr>
    <p:cSldViewPr snapToGrid="0">
      <p:cViewPr varScale="1">
        <p:scale>
          <a:sx n="82" d="100"/>
          <a:sy n="82" d="100"/>
        </p:scale>
        <p:origin x="1502" y="72"/>
      </p:cViewPr>
      <p:guideLst>
        <p:guide orient="horz" pos="2277"/>
        <p:guide orient="horz" pos="210"/>
        <p:guide orient="horz" pos="957"/>
        <p:guide orient="horz" pos="910"/>
        <p:guide orient="horz" pos="4159"/>
        <p:guide orient="horz" pos="3852"/>
        <p:guide orient="horz" pos="3651"/>
        <p:guide orient="horz" pos="3592"/>
        <p:guide pos="2880"/>
        <p:guide pos="263"/>
        <p:guide pos="5498"/>
        <p:guide pos="273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5BBAF-0783-4CC3-A32C-031CC150FB9C}" type="doc">
      <dgm:prSet loTypeId="urn:microsoft.com/office/officeart/2005/8/layout/chevron1" loCatId="process" qsTypeId="urn:microsoft.com/office/officeart/2005/8/quickstyle/simple1" qsCatId="simple" csTypeId="urn:microsoft.com/office/officeart/2005/8/colors/accent1_2" csCatId="accent1" phldr="1"/>
      <dgm:spPr/>
    </dgm:pt>
    <dgm:pt modelId="{A6A0BBDE-2EDA-49EA-AE75-311534326C67}">
      <dgm:prSet phldrT="[Text]" custT="1"/>
      <dgm:spPr/>
      <dgm:t>
        <a:bodyPr/>
        <a:lstStyle/>
        <a:p>
          <a:r>
            <a:rPr lang="en-US" sz="1400" dirty="0"/>
            <a:t>Postcode sectors allocated to a zone with associated mail volume annually </a:t>
          </a:r>
        </a:p>
      </dgm:t>
    </dgm:pt>
    <dgm:pt modelId="{D0FAA391-5DDE-45AE-9E3A-7022A33F45B3}" type="parTrans" cxnId="{FA2737CC-9744-449B-9196-A4A873FBBCE1}">
      <dgm:prSet/>
      <dgm:spPr/>
      <dgm:t>
        <a:bodyPr/>
        <a:lstStyle/>
        <a:p>
          <a:endParaRPr lang="en-US"/>
        </a:p>
      </dgm:t>
    </dgm:pt>
    <dgm:pt modelId="{EF8EE537-6D7C-4398-A2F9-69FCCE56A68B}" type="sibTrans" cxnId="{FA2737CC-9744-449B-9196-A4A873FBBCE1}">
      <dgm:prSet/>
      <dgm:spPr/>
      <dgm:t>
        <a:bodyPr/>
        <a:lstStyle/>
        <a:p>
          <a:endParaRPr lang="en-US"/>
        </a:p>
      </dgm:t>
    </dgm:pt>
    <dgm:pt modelId="{39E9EB88-FBB4-4644-8BCE-1D052B18A411}">
      <dgm:prSet phldrT="[Text]" custT="1"/>
      <dgm:spPr/>
      <dgm:t>
        <a:bodyPr/>
        <a:lstStyle/>
        <a:p>
          <a:r>
            <a:rPr lang="en-US" sz="1400" dirty="0"/>
            <a:t>Profiles calculated, which help determine what customers are required to achieve:</a:t>
          </a:r>
        </a:p>
      </dgm:t>
    </dgm:pt>
    <dgm:pt modelId="{06A9E9D8-6B22-4BCA-85A4-833B491B290E}" type="parTrans" cxnId="{599EA5A8-F25D-4594-98DC-CFB8D2C8355B}">
      <dgm:prSet/>
      <dgm:spPr/>
      <dgm:t>
        <a:bodyPr/>
        <a:lstStyle/>
        <a:p>
          <a:endParaRPr lang="en-US"/>
        </a:p>
      </dgm:t>
    </dgm:pt>
    <dgm:pt modelId="{B5204D81-DB73-496C-AC66-6053A1422519}" type="sibTrans" cxnId="{599EA5A8-F25D-4594-98DC-CFB8D2C8355B}">
      <dgm:prSet/>
      <dgm:spPr/>
      <dgm:t>
        <a:bodyPr/>
        <a:lstStyle/>
        <a:p>
          <a:endParaRPr lang="en-US"/>
        </a:p>
      </dgm:t>
    </dgm:pt>
    <dgm:pt modelId="{0EE3896D-D9D2-4DD8-B171-9CDFE72C8472}">
      <dgm:prSet phldrT="[Text]" custT="1"/>
      <dgm:spPr/>
      <dgm:t>
        <a:bodyPr/>
        <a:lstStyle/>
        <a:p>
          <a:r>
            <a:rPr lang="en-US" sz="1400" dirty="0"/>
            <a:t>Postcode sector data consolidated into SSCs</a:t>
          </a:r>
        </a:p>
      </dgm:t>
    </dgm:pt>
    <dgm:pt modelId="{88153EAE-AC4F-4121-99D5-55161D31A1A3}" type="parTrans" cxnId="{35673D97-A860-40D2-AED3-493E18D41677}">
      <dgm:prSet/>
      <dgm:spPr/>
      <dgm:t>
        <a:bodyPr/>
        <a:lstStyle/>
        <a:p>
          <a:endParaRPr lang="en-US"/>
        </a:p>
      </dgm:t>
    </dgm:pt>
    <dgm:pt modelId="{AAF16FE7-97B1-4365-B142-0341AC8C3765}" type="sibTrans" cxnId="{35673D97-A860-40D2-AED3-493E18D41677}">
      <dgm:prSet/>
      <dgm:spPr/>
      <dgm:t>
        <a:bodyPr/>
        <a:lstStyle/>
        <a:p>
          <a:endParaRPr lang="en-US"/>
        </a:p>
      </dgm:t>
    </dgm:pt>
    <dgm:pt modelId="{695D0E2E-92CA-4253-B8B2-808C3AD9E0F6}" type="pres">
      <dgm:prSet presAssocID="{7225BBAF-0783-4CC3-A32C-031CC150FB9C}" presName="Name0" presStyleCnt="0">
        <dgm:presLayoutVars>
          <dgm:dir/>
          <dgm:animLvl val="lvl"/>
          <dgm:resizeHandles val="exact"/>
        </dgm:presLayoutVars>
      </dgm:prSet>
      <dgm:spPr/>
    </dgm:pt>
    <dgm:pt modelId="{4FB4774D-9C4C-44BB-9CEF-F562F737C023}" type="pres">
      <dgm:prSet presAssocID="{A6A0BBDE-2EDA-49EA-AE75-311534326C67}" presName="parTxOnly" presStyleLbl="node1" presStyleIdx="0" presStyleCnt="3">
        <dgm:presLayoutVars>
          <dgm:chMax val="0"/>
          <dgm:chPref val="0"/>
          <dgm:bulletEnabled val="1"/>
        </dgm:presLayoutVars>
      </dgm:prSet>
      <dgm:spPr/>
    </dgm:pt>
    <dgm:pt modelId="{C6A55954-F7B8-440C-99FE-92AA8954DF3E}" type="pres">
      <dgm:prSet presAssocID="{EF8EE537-6D7C-4398-A2F9-69FCCE56A68B}" presName="parTxOnlySpace" presStyleCnt="0"/>
      <dgm:spPr/>
    </dgm:pt>
    <dgm:pt modelId="{4A97CE2C-19F1-45C7-AC48-9A219E96CF41}" type="pres">
      <dgm:prSet presAssocID="{0EE3896D-D9D2-4DD8-B171-9CDFE72C8472}" presName="parTxOnly" presStyleLbl="node1" presStyleIdx="1" presStyleCnt="3">
        <dgm:presLayoutVars>
          <dgm:chMax val="0"/>
          <dgm:chPref val="0"/>
          <dgm:bulletEnabled val="1"/>
        </dgm:presLayoutVars>
      </dgm:prSet>
      <dgm:spPr/>
    </dgm:pt>
    <dgm:pt modelId="{CA4487AE-84CD-42E8-B7C4-BF32F185B9A1}" type="pres">
      <dgm:prSet presAssocID="{AAF16FE7-97B1-4365-B142-0341AC8C3765}" presName="parTxOnlySpace" presStyleCnt="0"/>
      <dgm:spPr/>
    </dgm:pt>
    <dgm:pt modelId="{00E72CDA-9139-48D0-B992-B395727EEDEA}" type="pres">
      <dgm:prSet presAssocID="{39E9EB88-FBB4-4644-8BCE-1D052B18A411}" presName="parTxOnly" presStyleLbl="node1" presStyleIdx="2" presStyleCnt="3">
        <dgm:presLayoutVars>
          <dgm:chMax val="0"/>
          <dgm:chPref val="0"/>
          <dgm:bulletEnabled val="1"/>
        </dgm:presLayoutVars>
      </dgm:prSet>
      <dgm:spPr/>
    </dgm:pt>
  </dgm:ptLst>
  <dgm:cxnLst>
    <dgm:cxn modelId="{15FBA721-E6EB-42D8-A843-31ED27B1782D}" type="presOf" srcId="{7225BBAF-0783-4CC3-A32C-031CC150FB9C}" destId="{695D0E2E-92CA-4253-B8B2-808C3AD9E0F6}" srcOrd="0" destOrd="0" presId="urn:microsoft.com/office/officeart/2005/8/layout/chevron1"/>
    <dgm:cxn modelId="{A27EFB2D-8A28-4BE0-9B5A-6ED57FA6E618}" type="presOf" srcId="{0EE3896D-D9D2-4DD8-B171-9CDFE72C8472}" destId="{4A97CE2C-19F1-45C7-AC48-9A219E96CF41}" srcOrd="0" destOrd="0" presId="urn:microsoft.com/office/officeart/2005/8/layout/chevron1"/>
    <dgm:cxn modelId="{35673D97-A860-40D2-AED3-493E18D41677}" srcId="{7225BBAF-0783-4CC3-A32C-031CC150FB9C}" destId="{0EE3896D-D9D2-4DD8-B171-9CDFE72C8472}" srcOrd="1" destOrd="0" parTransId="{88153EAE-AC4F-4121-99D5-55161D31A1A3}" sibTransId="{AAF16FE7-97B1-4365-B142-0341AC8C3765}"/>
    <dgm:cxn modelId="{599EA5A8-F25D-4594-98DC-CFB8D2C8355B}" srcId="{7225BBAF-0783-4CC3-A32C-031CC150FB9C}" destId="{39E9EB88-FBB4-4644-8BCE-1D052B18A411}" srcOrd="2" destOrd="0" parTransId="{06A9E9D8-6B22-4BCA-85A4-833B491B290E}" sibTransId="{B5204D81-DB73-496C-AC66-6053A1422519}"/>
    <dgm:cxn modelId="{A77967AF-8B64-4217-8480-3AE58257490A}" type="presOf" srcId="{A6A0BBDE-2EDA-49EA-AE75-311534326C67}" destId="{4FB4774D-9C4C-44BB-9CEF-F562F737C023}" srcOrd="0" destOrd="0" presId="urn:microsoft.com/office/officeart/2005/8/layout/chevron1"/>
    <dgm:cxn modelId="{4F0AD9B1-21DF-4D36-BE00-78F5D443D36F}" type="presOf" srcId="{39E9EB88-FBB4-4644-8BCE-1D052B18A411}" destId="{00E72CDA-9139-48D0-B992-B395727EEDEA}" srcOrd="0" destOrd="0" presId="urn:microsoft.com/office/officeart/2005/8/layout/chevron1"/>
    <dgm:cxn modelId="{FA2737CC-9744-449B-9196-A4A873FBBCE1}" srcId="{7225BBAF-0783-4CC3-A32C-031CC150FB9C}" destId="{A6A0BBDE-2EDA-49EA-AE75-311534326C67}" srcOrd="0" destOrd="0" parTransId="{D0FAA391-5DDE-45AE-9E3A-7022A33F45B3}" sibTransId="{EF8EE537-6D7C-4398-A2F9-69FCCE56A68B}"/>
    <dgm:cxn modelId="{54721CF8-2B8A-4DD2-B478-0E5787791C79}" type="presParOf" srcId="{695D0E2E-92CA-4253-B8B2-808C3AD9E0F6}" destId="{4FB4774D-9C4C-44BB-9CEF-F562F737C023}" srcOrd="0" destOrd="0" presId="urn:microsoft.com/office/officeart/2005/8/layout/chevron1"/>
    <dgm:cxn modelId="{FBAF9EE5-A0E3-44FF-A2C7-BB8CEA0E305B}" type="presParOf" srcId="{695D0E2E-92CA-4253-B8B2-808C3AD9E0F6}" destId="{C6A55954-F7B8-440C-99FE-92AA8954DF3E}" srcOrd="1" destOrd="0" presId="urn:microsoft.com/office/officeart/2005/8/layout/chevron1"/>
    <dgm:cxn modelId="{122E4B81-2EAB-42C2-A291-A1155CC47530}" type="presParOf" srcId="{695D0E2E-92CA-4253-B8B2-808C3AD9E0F6}" destId="{4A97CE2C-19F1-45C7-AC48-9A219E96CF41}" srcOrd="2" destOrd="0" presId="urn:microsoft.com/office/officeart/2005/8/layout/chevron1"/>
    <dgm:cxn modelId="{2D27004D-7686-4C8D-A04D-9876DE86004F}" type="presParOf" srcId="{695D0E2E-92CA-4253-B8B2-808C3AD9E0F6}" destId="{CA4487AE-84CD-42E8-B7C4-BF32F185B9A1}" srcOrd="3" destOrd="0" presId="urn:microsoft.com/office/officeart/2005/8/layout/chevron1"/>
    <dgm:cxn modelId="{F7B08AEF-F232-476D-B526-F4F5FA84348C}" type="presParOf" srcId="{695D0E2E-92CA-4253-B8B2-808C3AD9E0F6}" destId="{00E72CDA-9139-48D0-B992-B395727EEDEA}"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4774D-9C4C-44BB-9CEF-F562F737C023}">
      <dsp:nvSpPr>
        <dsp:cNvPr id="0" name=""/>
        <dsp:cNvSpPr/>
      </dsp:nvSpPr>
      <dsp:spPr>
        <a:xfrm>
          <a:off x="2346"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Postcode sectors allocated to a zone with associated mail volume annually </a:t>
          </a:r>
        </a:p>
      </dsp:txBody>
      <dsp:txXfrm>
        <a:off x="518617" y="0"/>
        <a:ext cx="1826589" cy="1032541"/>
      </dsp:txXfrm>
    </dsp:sp>
    <dsp:sp modelId="{4A97CE2C-19F1-45C7-AC48-9A219E96CF41}">
      <dsp:nvSpPr>
        <dsp:cNvPr id="0" name=""/>
        <dsp:cNvSpPr/>
      </dsp:nvSpPr>
      <dsp:spPr>
        <a:xfrm>
          <a:off x="2575564"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Postcode sector data consolidated into SSCs</a:t>
          </a:r>
        </a:p>
      </dsp:txBody>
      <dsp:txXfrm>
        <a:off x="3091835" y="0"/>
        <a:ext cx="1826589" cy="1032541"/>
      </dsp:txXfrm>
    </dsp:sp>
    <dsp:sp modelId="{00E72CDA-9139-48D0-B992-B395727EEDEA}">
      <dsp:nvSpPr>
        <dsp:cNvPr id="0" name=""/>
        <dsp:cNvSpPr/>
      </dsp:nvSpPr>
      <dsp:spPr>
        <a:xfrm>
          <a:off x="5148781"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Profiles calculated, which help determine what customers are required to achieve:</a:t>
          </a:r>
        </a:p>
      </dsp:txBody>
      <dsp:txXfrm>
        <a:off x="5665052" y="0"/>
        <a:ext cx="1826589" cy="10325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964104-AD82-4B27-8330-6F9E35140F5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936A0C5E-4319-4A95-A988-FE041F05F035}"/>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98A3AD1-D75D-4E2A-918A-A2555887A460}" type="datetimeFigureOut">
              <a:rPr lang="en-GB"/>
              <a:pPr>
                <a:defRPr/>
              </a:pPr>
              <a:t>16/12/2019</a:t>
            </a:fld>
            <a:endParaRPr lang="en-GB"/>
          </a:p>
        </p:txBody>
      </p:sp>
      <p:sp>
        <p:nvSpPr>
          <p:cNvPr id="4" name="Footer Placeholder 3">
            <a:extLst>
              <a:ext uri="{FF2B5EF4-FFF2-40B4-BE49-F238E27FC236}">
                <a16:creationId xmlns:a16="http://schemas.microsoft.com/office/drawing/2014/main" id="{15034F25-B085-497E-804B-D7E19BF4304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44151A8D-9F99-4D6E-8D39-3F163973DF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68D881D-7015-4CF3-9F47-7C28B332F1C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DFFDF3-E735-4FB9-9192-21486342C14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pitchFamily="34" charset="0"/>
                <a:cs typeface="+mn-cs"/>
              </a:defRPr>
            </a:lvl1pPr>
          </a:lstStyle>
          <a:p>
            <a:pPr>
              <a:defRPr/>
            </a:pPr>
            <a:endParaRPr lang="en-GB"/>
          </a:p>
        </p:txBody>
      </p:sp>
      <p:sp>
        <p:nvSpPr>
          <p:cNvPr id="3" name="Date Placeholder 2">
            <a:extLst>
              <a:ext uri="{FF2B5EF4-FFF2-40B4-BE49-F238E27FC236}">
                <a16:creationId xmlns:a16="http://schemas.microsoft.com/office/drawing/2014/main" id="{11266D86-6814-4932-92FA-9773499705A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pitchFamily="34" charset="0"/>
                <a:cs typeface="+mn-cs"/>
              </a:defRPr>
            </a:lvl1pPr>
          </a:lstStyle>
          <a:p>
            <a:pPr>
              <a:defRPr/>
            </a:pPr>
            <a:fld id="{50C41BFC-FBE6-459F-9BBF-C187DFA06179}" type="datetimeFigureOut">
              <a:rPr lang="en-GB"/>
              <a:pPr>
                <a:defRPr/>
              </a:pPr>
              <a:t>16/12/2019</a:t>
            </a:fld>
            <a:endParaRPr lang="en-GB" dirty="0"/>
          </a:p>
        </p:txBody>
      </p:sp>
      <p:sp>
        <p:nvSpPr>
          <p:cNvPr id="4" name="Slide Image Placeholder 3">
            <a:extLst>
              <a:ext uri="{FF2B5EF4-FFF2-40B4-BE49-F238E27FC236}">
                <a16:creationId xmlns:a16="http://schemas.microsoft.com/office/drawing/2014/main" id="{3C25F2C3-86B1-40F8-96CF-92C748A9F3A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5A9CFE4-A02D-4ADB-BEB9-6A94B24A508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6" name="Footer Placeholder 5">
            <a:extLst>
              <a:ext uri="{FF2B5EF4-FFF2-40B4-BE49-F238E27FC236}">
                <a16:creationId xmlns:a16="http://schemas.microsoft.com/office/drawing/2014/main" id="{705D084B-FA5A-40E6-8CB7-43BEF701405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pitchFamily="34" charset="0"/>
                <a:cs typeface="+mn-cs"/>
              </a:defRPr>
            </a:lvl1pPr>
          </a:lstStyle>
          <a:p>
            <a:pPr>
              <a:defRPr/>
            </a:pPr>
            <a:endParaRPr lang="en-GB"/>
          </a:p>
        </p:txBody>
      </p:sp>
      <p:sp>
        <p:nvSpPr>
          <p:cNvPr id="7" name="Slide Number Placeholder 6">
            <a:extLst>
              <a:ext uri="{FF2B5EF4-FFF2-40B4-BE49-F238E27FC236}">
                <a16:creationId xmlns:a16="http://schemas.microsoft.com/office/drawing/2014/main" id="{14E8E7AE-C54C-48C8-A24F-A2CB478E51B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195CD0E-AE1A-468D-8FA0-277E8F1DF21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A3774FA6-38D0-4546-8DF7-75B0B3A766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807BE-CE79-4473-8DF8-7B30D0C317A4}" type="slidenum">
              <a:rPr lang="en-GB" altLang="en-US" smtClean="0"/>
              <a:pPr>
                <a:spcBef>
                  <a:spcPct val="0"/>
                </a:spcBef>
              </a:pPr>
              <a:t>1</a:t>
            </a:fld>
            <a:endParaRPr lang="en-GB" altLang="en-US"/>
          </a:p>
        </p:txBody>
      </p:sp>
      <p:sp>
        <p:nvSpPr>
          <p:cNvPr id="12291" name="Rectangle 2">
            <a:extLst>
              <a:ext uri="{FF2B5EF4-FFF2-40B4-BE49-F238E27FC236}">
                <a16:creationId xmlns:a16="http://schemas.microsoft.com/office/drawing/2014/main" id="{437CC400-8897-4604-8234-801744C6BD4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CB0E1488-6713-4AB8-851F-D9498FB042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2">
            <a:extLst>
              <a:ext uri="{FF2B5EF4-FFF2-40B4-BE49-F238E27FC236}">
                <a16:creationId xmlns:a16="http://schemas.microsoft.com/office/drawing/2014/main" id="{2889D5F9-FF33-450C-A586-B03631D4B9CA}"/>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F791C087-AEB3-47ED-8A2A-F85AE863791E}"/>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CAE73A68-22CF-48CB-975B-16924369BC1C}"/>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7" name="Freeform 9">
              <a:extLst>
                <a:ext uri="{FF2B5EF4-FFF2-40B4-BE49-F238E27FC236}">
                  <a16:creationId xmlns:a16="http://schemas.microsoft.com/office/drawing/2014/main" id="{5672FB4C-5476-49CA-8750-B16663F70FD1}"/>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8" name="Freeform 10">
              <a:extLst>
                <a:ext uri="{FF2B5EF4-FFF2-40B4-BE49-F238E27FC236}">
                  <a16:creationId xmlns:a16="http://schemas.microsoft.com/office/drawing/2014/main" id="{22852A2E-E866-4FDF-82B9-BC77EE91DCDE}"/>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11">
              <a:extLst>
                <a:ext uri="{FF2B5EF4-FFF2-40B4-BE49-F238E27FC236}">
                  <a16:creationId xmlns:a16="http://schemas.microsoft.com/office/drawing/2014/main" id="{E87B5981-746A-4A82-BDC5-2C881553B0EC}"/>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2">
              <a:extLst>
                <a:ext uri="{FF2B5EF4-FFF2-40B4-BE49-F238E27FC236}">
                  <a16:creationId xmlns:a16="http://schemas.microsoft.com/office/drawing/2014/main" id="{F76005F1-D79E-4434-A2D9-003099B0F01A}"/>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3">
              <a:extLst>
                <a:ext uri="{FF2B5EF4-FFF2-40B4-BE49-F238E27FC236}">
                  <a16:creationId xmlns:a16="http://schemas.microsoft.com/office/drawing/2014/main" id="{FBA89595-80A6-4A50-A794-958B72B3E438}"/>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4">
              <a:extLst>
                <a:ext uri="{FF2B5EF4-FFF2-40B4-BE49-F238E27FC236}">
                  <a16:creationId xmlns:a16="http://schemas.microsoft.com/office/drawing/2014/main" id="{B8B88D06-5A00-4F8E-96B5-45126663052F}"/>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5">
              <a:extLst>
                <a:ext uri="{FF2B5EF4-FFF2-40B4-BE49-F238E27FC236}">
                  <a16:creationId xmlns:a16="http://schemas.microsoft.com/office/drawing/2014/main" id="{0F6DC59A-532C-4539-AA30-32074704DCF9}"/>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6">
              <a:extLst>
                <a:ext uri="{FF2B5EF4-FFF2-40B4-BE49-F238E27FC236}">
                  <a16:creationId xmlns:a16="http://schemas.microsoft.com/office/drawing/2014/main" id="{9561CF5C-3FBD-4825-A50E-97FB71022197}"/>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7">
              <a:extLst>
                <a:ext uri="{FF2B5EF4-FFF2-40B4-BE49-F238E27FC236}">
                  <a16:creationId xmlns:a16="http://schemas.microsoft.com/office/drawing/2014/main" id="{5925EC85-DD3B-4E6B-BA93-71303CC5D0E4}"/>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8">
              <a:extLst>
                <a:ext uri="{FF2B5EF4-FFF2-40B4-BE49-F238E27FC236}">
                  <a16:creationId xmlns:a16="http://schemas.microsoft.com/office/drawing/2014/main" id="{4990D785-F27D-4F16-9E00-C708C6140068}"/>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9">
              <a:extLst>
                <a:ext uri="{FF2B5EF4-FFF2-40B4-BE49-F238E27FC236}">
                  <a16:creationId xmlns:a16="http://schemas.microsoft.com/office/drawing/2014/main" id="{B1D5E2E0-880F-40B6-9231-FB5E6A6C9E1B}"/>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20">
              <a:extLst>
                <a:ext uri="{FF2B5EF4-FFF2-40B4-BE49-F238E27FC236}">
                  <a16:creationId xmlns:a16="http://schemas.microsoft.com/office/drawing/2014/main" id="{2C44C347-3E81-483C-B54E-B502A61EED41}"/>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9" name="TextBox 38" descr="CONFIDENTIAL_TAG_0xFFEE">
            <a:extLst>
              <a:ext uri="{FF2B5EF4-FFF2-40B4-BE49-F238E27FC236}">
                <a16:creationId xmlns:a16="http://schemas.microsoft.com/office/drawing/2014/main" id="{F67BE6AB-602E-4EEF-AB8A-1231F2E89E6D}"/>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ctrTitle"/>
          </p:nvPr>
        </p:nvSpPr>
        <p:spPr>
          <a:xfrm>
            <a:off x="417513" y="282574"/>
            <a:ext cx="8310562" cy="990000"/>
          </a:xfrm>
        </p:spPr>
        <p:txBody>
          <a:bodyPr/>
          <a:lstStyle>
            <a:lvl1pPr algn="l">
              <a:defRPr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35221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descr="CONFIDENTIAL_TAG_0xFFEE">
            <a:extLst>
              <a:ext uri="{FF2B5EF4-FFF2-40B4-BE49-F238E27FC236}">
                <a16:creationId xmlns:a16="http://schemas.microsoft.com/office/drawing/2014/main" id="{31C81774-9DAA-4EBC-8554-0A3C72EEFD9D}"/>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a:xfrm>
            <a:off x="417514" y="284400"/>
            <a:ext cx="8310561" cy="988652"/>
          </a:xfrm>
        </p:spPr>
        <p:txBody>
          <a:bodyPr/>
          <a:lstStyle>
            <a:lvl1pPr>
              <a:defRPr b="1"/>
            </a:lvl1pPr>
          </a:lstStyle>
          <a:p>
            <a:r>
              <a:rPr lang="en-GB"/>
              <a:t>Click to edit Master title style</a:t>
            </a:r>
            <a:endParaRPr lang="en-GB" dirty="0"/>
          </a:p>
        </p:txBody>
      </p:sp>
      <p:sp>
        <p:nvSpPr>
          <p:cNvPr id="3" name="Content Placeholder 2"/>
          <p:cNvSpPr>
            <a:spLocks noGrp="1"/>
          </p:cNvSpPr>
          <p:nvPr>
            <p:ph idx="1"/>
          </p:nvPr>
        </p:nvSpPr>
        <p:spPr>
          <a:xfrm>
            <a:off x="417514" y="1441585"/>
            <a:ext cx="8310562"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Footer Placeholder 4">
            <a:extLst>
              <a:ext uri="{FF2B5EF4-FFF2-40B4-BE49-F238E27FC236}">
                <a16:creationId xmlns:a16="http://schemas.microsoft.com/office/drawing/2014/main" id="{FED6E63A-DCE1-44FB-AF57-1A0DB8FD81B0}"/>
              </a:ext>
            </a:extLst>
          </p:cNvPr>
          <p:cNvSpPr>
            <a:spLocks noGrp="1"/>
          </p:cNvSpPr>
          <p:nvPr>
            <p:ph type="ftr" sz="quarter" idx="10"/>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F3BD7DA-5E01-4B92-BDD5-97F8A25A4F1E}"/>
              </a:ext>
            </a:extLst>
          </p:cNvPr>
          <p:cNvSpPr>
            <a:spLocks noGrp="1"/>
          </p:cNvSpPr>
          <p:nvPr>
            <p:ph type="sldNum" sz="quarter" idx="11"/>
          </p:nvPr>
        </p:nvSpPr>
        <p:spPr/>
        <p:txBody>
          <a:bodyPr/>
          <a:lstStyle>
            <a:lvl1pPr>
              <a:defRPr/>
            </a:lvl1pPr>
          </a:lstStyle>
          <a:p>
            <a:pPr>
              <a:defRPr/>
            </a:pPr>
            <a:fld id="{70E2D22A-357D-474A-9CC3-35A28A4E0500}" type="slidenum">
              <a:rPr lang="en-GB" altLang="en-US"/>
              <a:pPr>
                <a:defRPr/>
              </a:pPr>
              <a:t>‹#›</a:t>
            </a:fld>
            <a:endParaRPr lang="en-GB" altLang="en-US"/>
          </a:p>
        </p:txBody>
      </p:sp>
    </p:spTree>
    <p:extLst>
      <p:ext uri="{BB962C8B-B14F-4D97-AF65-F5344CB8AC3E}">
        <p14:creationId xmlns:p14="http://schemas.microsoft.com/office/powerpoint/2010/main" val="3176203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grpSp>
        <p:nvGrpSpPr>
          <p:cNvPr id="4" name="Group 22">
            <a:extLst>
              <a:ext uri="{FF2B5EF4-FFF2-40B4-BE49-F238E27FC236}">
                <a16:creationId xmlns:a16="http://schemas.microsoft.com/office/drawing/2014/main" id="{118D7813-BF28-45B8-8652-B8D22470080A}"/>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D7F60831-042B-4A9F-A559-56E23D52FFE8}"/>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041B56F9-656B-4AB0-82EC-FD1D0B8FBD6B}"/>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9">
              <a:extLst>
                <a:ext uri="{FF2B5EF4-FFF2-40B4-BE49-F238E27FC236}">
                  <a16:creationId xmlns:a16="http://schemas.microsoft.com/office/drawing/2014/main" id="{A64443BB-37C5-4634-AAF0-F1480685693D}"/>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0">
              <a:extLst>
                <a:ext uri="{FF2B5EF4-FFF2-40B4-BE49-F238E27FC236}">
                  <a16:creationId xmlns:a16="http://schemas.microsoft.com/office/drawing/2014/main" id="{FCA2F32C-4447-4B07-90AB-4194B0C664EE}"/>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1">
              <a:extLst>
                <a:ext uri="{FF2B5EF4-FFF2-40B4-BE49-F238E27FC236}">
                  <a16:creationId xmlns:a16="http://schemas.microsoft.com/office/drawing/2014/main" id="{8441AF8C-6AC4-4D9A-92E3-C1952A200A69}"/>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2">
              <a:extLst>
                <a:ext uri="{FF2B5EF4-FFF2-40B4-BE49-F238E27FC236}">
                  <a16:creationId xmlns:a16="http://schemas.microsoft.com/office/drawing/2014/main" id="{5BE0CD42-615E-4EF2-A694-29906052576F}"/>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3">
              <a:extLst>
                <a:ext uri="{FF2B5EF4-FFF2-40B4-BE49-F238E27FC236}">
                  <a16:creationId xmlns:a16="http://schemas.microsoft.com/office/drawing/2014/main" id="{31508C8B-F233-4471-A320-CE4E546DD6CF}"/>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4">
              <a:extLst>
                <a:ext uri="{FF2B5EF4-FFF2-40B4-BE49-F238E27FC236}">
                  <a16:creationId xmlns:a16="http://schemas.microsoft.com/office/drawing/2014/main" id="{987B392B-BE9C-4E41-9F75-FA2AC24051AC}"/>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5">
              <a:extLst>
                <a:ext uri="{FF2B5EF4-FFF2-40B4-BE49-F238E27FC236}">
                  <a16:creationId xmlns:a16="http://schemas.microsoft.com/office/drawing/2014/main" id="{A64DBB10-E905-4323-B387-1FA8EDEA7755}"/>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6">
              <a:extLst>
                <a:ext uri="{FF2B5EF4-FFF2-40B4-BE49-F238E27FC236}">
                  <a16:creationId xmlns:a16="http://schemas.microsoft.com/office/drawing/2014/main" id="{CAB6BC65-02A1-4E77-943D-3911D8A6D034}"/>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7">
              <a:extLst>
                <a:ext uri="{FF2B5EF4-FFF2-40B4-BE49-F238E27FC236}">
                  <a16:creationId xmlns:a16="http://schemas.microsoft.com/office/drawing/2014/main" id="{A3ECE163-AADB-4C49-A42C-423278945B8C}"/>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18">
              <a:extLst>
                <a:ext uri="{FF2B5EF4-FFF2-40B4-BE49-F238E27FC236}">
                  <a16:creationId xmlns:a16="http://schemas.microsoft.com/office/drawing/2014/main" id="{5B2E5471-7CFF-4B71-9470-BC94CBBEA301}"/>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9" name="Freeform 19">
              <a:extLst>
                <a:ext uri="{FF2B5EF4-FFF2-40B4-BE49-F238E27FC236}">
                  <a16:creationId xmlns:a16="http://schemas.microsoft.com/office/drawing/2014/main" id="{CECD48DB-6A47-47B9-9BA2-1DA151E10D47}"/>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20" name="Freeform 20">
              <a:extLst>
                <a:ext uri="{FF2B5EF4-FFF2-40B4-BE49-F238E27FC236}">
                  <a16:creationId xmlns:a16="http://schemas.microsoft.com/office/drawing/2014/main" id="{B782146D-A2F8-48A2-B534-33A25AD7536E}"/>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21" name="TextBox 38" descr="CONFIDENTIAL_TAG_0xFFEE">
            <a:extLst>
              <a:ext uri="{FF2B5EF4-FFF2-40B4-BE49-F238E27FC236}">
                <a16:creationId xmlns:a16="http://schemas.microsoft.com/office/drawing/2014/main" id="{F21192EE-EE3B-49C7-BE55-A124D5F8CEEA}"/>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7" name="Title 1"/>
          <p:cNvSpPr>
            <a:spLocks noGrp="1"/>
          </p:cNvSpPr>
          <p:nvPr>
            <p:ph type="ctrTitle"/>
          </p:nvPr>
        </p:nvSpPr>
        <p:spPr>
          <a:xfrm>
            <a:off x="417513" y="282575"/>
            <a:ext cx="8310562" cy="984365"/>
          </a:xfrm>
        </p:spPr>
        <p:txBody>
          <a:bodyPr/>
          <a:lstStyle>
            <a:lvl1pPr algn="l">
              <a:defRPr b="1">
                <a:solidFill>
                  <a:schemeClr val="tx2"/>
                </a:solidFill>
              </a:defRPr>
            </a:lvl1pPr>
          </a:lstStyle>
          <a:p>
            <a:r>
              <a:rPr lang="en-US"/>
              <a:t>Click to edit Master title style</a:t>
            </a:r>
            <a:endParaRPr lang="en-GB" dirty="0"/>
          </a:p>
        </p:txBody>
      </p:sp>
      <p:sp>
        <p:nvSpPr>
          <p:cNvPr id="8" name="Subtitle 2"/>
          <p:cNvSpPr>
            <a:spLocks noGrp="1"/>
          </p:cNvSpPr>
          <p:nvPr>
            <p:ph type="subTitle" idx="1"/>
          </p:nvPr>
        </p:nvSpPr>
        <p:spPr>
          <a:xfrm>
            <a:off x="417514" y="1444625"/>
            <a:ext cx="6567180" cy="1375693"/>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424266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Box 4" descr="CONFIDENTIAL_TAG_0xFFEE">
            <a:extLst>
              <a:ext uri="{FF2B5EF4-FFF2-40B4-BE49-F238E27FC236}">
                <a16:creationId xmlns:a16="http://schemas.microsoft.com/office/drawing/2014/main" id="{E328B5AD-76B0-43E9-B865-A7C30C87E4F4}"/>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p:txBody>
          <a:bodyPr/>
          <a:lstStyle>
            <a:lvl1pPr>
              <a:defRPr b="1"/>
            </a:lvl1pPr>
          </a:lstStyle>
          <a:p>
            <a:r>
              <a:rPr lang="en-GB"/>
              <a:t>Click to edit Master title style</a:t>
            </a:r>
            <a:endParaRPr lang="en-GB" dirty="0"/>
          </a:p>
        </p:txBody>
      </p:sp>
      <p:sp>
        <p:nvSpPr>
          <p:cNvPr id="8" name="Content Placeholder 2"/>
          <p:cNvSpPr>
            <a:spLocks noGrp="1"/>
          </p:cNvSpPr>
          <p:nvPr>
            <p:ph idx="1"/>
          </p:nvPr>
        </p:nvSpPr>
        <p:spPr>
          <a:xfrm>
            <a:off x="417513" y="1441585"/>
            <a:ext cx="4047609"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Content Placeholder 2"/>
          <p:cNvSpPr>
            <a:spLocks noGrp="1"/>
          </p:cNvSpPr>
          <p:nvPr>
            <p:ph idx="13"/>
          </p:nvPr>
        </p:nvSpPr>
        <p:spPr>
          <a:xfrm>
            <a:off x="4752020" y="1441585"/>
            <a:ext cx="3976055"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Footer Placeholder 5">
            <a:extLst>
              <a:ext uri="{FF2B5EF4-FFF2-40B4-BE49-F238E27FC236}">
                <a16:creationId xmlns:a16="http://schemas.microsoft.com/office/drawing/2014/main" id="{5A656F0F-A77B-4888-90F4-DC66D04A644E}"/>
              </a:ext>
            </a:extLst>
          </p:cNvPr>
          <p:cNvSpPr>
            <a:spLocks noGrp="1"/>
          </p:cNvSpPr>
          <p:nvPr>
            <p:ph type="ftr" sz="quarter" idx="14"/>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FD4FE179-323D-4AE2-85AC-F82A556E66AF}"/>
              </a:ext>
            </a:extLst>
          </p:cNvPr>
          <p:cNvSpPr>
            <a:spLocks noGrp="1"/>
          </p:cNvSpPr>
          <p:nvPr>
            <p:ph type="sldNum" sz="quarter" idx="15"/>
          </p:nvPr>
        </p:nvSpPr>
        <p:spPr/>
        <p:txBody>
          <a:bodyPr/>
          <a:lstStyle>
            <a:lvl1pPr>
              <a:defRPr/>
            </a:lvl1pPr>
          </a:lstStyle>
          <a:p>
            <a:pPr>
              <a:defRPr/>
            </a:pPr>
            <a:fld id="{B5B56C4E-D8BA-4E46-AE4F-42A8C3EE08C2}" type="slidenum">
              <a:rPr lang="en-GB" altLang="en-US"/>
              <a:pPr>
                <a:defRPr/>
              </a:pPr>
              <a:t>‹#›</a:t>
            </a:fld>
            <a:endParaRPr lang="en-GB" altLang="en-US"/>
          </a:p>
        </p:txBody>
      </p:sp>
    </p:spTree>
    <p:extLst>
      <p:ext uri="{BB962C8B-B14F-4D97-AF65-F5344CB8AC3E}">
        <p14:creationId xmlns:p14="http://schemas.microsoft.com/office/powerpoint/2010/main" val="332691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endParaRPr lang="en-GB" dirty="0"/>
          </a:p>
        </p:txBody>
      </p:sp>
      <p:sp>
        <p:nvSpPr>
          <p:cNvPr id="5" name="Text Placeholder 4"/>
          <p:cNvSpPr>
            <a:spLocks noGrp="1"/>
          </p:cNvSpPr>
          <p:nvPr>
            <p:ph type="body" sz="quarter" idx="3"/>
          </p:nvPr>
        </p:nvSpPr>
        <p:spPr>
          <a:xfrm>
            <a:off x="4762006" y="1444625"/>
            <a:ext cx="3974832"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endParaRPr lang="en-GB" dirty="0"/>
          </a:p>
        </p:txBody>
      </p:sp>
      <p:sp>
        <p:nvSpPr>
          <p:cNvPr id="10" name="Content Placeholder 2"/>
          <p:cNvSpPr>
            <a:spLocks noGrp="1"/>
          </p:cNvSpPr>
          <p:nvPr>
            <p:ph idx="13"/>
          </p:nvPr>
        </p:nvSpPr>
        <p:spPr>
          <a:xfrm>
            <a:off x="429053" y="2268187"/>
            <a:ext cx="4036069" cy="34341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Content Placeholder 2"/>
          <p:cNvSpPr>
            <a:spLocks noGrp="1"/>
          </p:cNvSpPr>
          <p:nvPr>
            <p:ph idx="14"/>
          </p:nvPr>
        </p:nvSpPr>
        <p:spPr>
          <a:xfrm>
            <a:off x="4752020" y="2268187"/>
            <a:ext cx="3976055" cy="34341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Footer Placeholder 4">
            <a:extLst>
              <a:ext uri="{FF2B5EF4-FFF2-40B4-BE49-F238E27FC236}">
                <a16:creationId xmlns:a16="http://schemas.microsoft.com/office/drawing/2014/main" id="{9AEAC3B5-3ABA-4D45-80DC-67116C604AE8}"/>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E1D71947-11BF-493E-B3AB-FD3B5811E42A}"/>
              </a:ext>
            </a:extLst>
          </p:cNvPr>
          <p:cNvSpPr>
            <a:spLocks noGrp="1"/>
          </p:cNvSpPr>
          <p:nvPr>
            <p:ph type="sldNum" sz="quarter" idx="16"/>
          </p:nvPr>
        </p:nvSpPr>
        <p:spPr/>
        <p:txBody>
          <a:bodyPr/>
          <a:lstStyle>
            <a:lvl1pPr>
              <a:defRPr/>
            </a:lvl1pPr>
          </a:lstStyle>
          <a:p>
            <a:pPr>
              <a:defRPr/>
            </a:pPr>
            <a:fld id="{3DA20313-E205-4600-ACC9-A7842FE2384D}" type="slidenum">
              <a:rPr lang="en-GB" altLang="en-US"/>
              <a:pPr>
                <a:defRPr/>
              </a:pPr>
              <a:t>‹#›</a:t>
            </a:fld>
            <a:endParaRPr lang="en-GB" altLang="en-US"/>
          </a:p>
        </p:txBody>
      </p:sp>
    </p:spTree>
    <p:extLst>
      <p:ext uri="{BB962C8B-B14F-4D97-AF65-F5344CB8AC3E}">
        <p14:creationId xmlns:p14="http://schemas.microsoft.com/office/powerpoint/2010/main" val="67582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descr="CONFIDENTIAL_TAG_0xFFEE">
            <a:extLst>
              <a:ext uri="{FF2B5EF4-FFF2-40B4-BE49-F238E27FC236}">
                <a16:creationId xmlns:a16="http://schemas.microsoft.com/office/drawing/2014/main" id="{093A13F7-2960-4DE6-B9A7-0F6E89267300}"/>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p:txBody>
          <a:bodyPr/>
          <a:lstStyle/>
          <a:p>
            <a:r>
              <a:rPr lang="en-GB"/>
              <a:t>Click to edit Master title style</a:t>
            </a:r>
          </a:p>
        </p:txBody>
      </p:sp>
      <p:sp>
        <p:nvSpPr>
          <p:cNvPr id="4" name="Footer Placeholder 3">
            <a:extLst>
              <a:ext uri="{FF2B5EF4-FFF2-40B4-BE49-F238E27FC236}">
                <a16:creationId xmlns:a16="http://schemas.microsoft.com/office/drawing/2014/main" id="{DDF7B521-503A-435C-90CC-2D81FB05199E}"/>
              </a:ext>
            </a:extLst>
          </p:cNvPr>
          <p:cNvSpPr>
            <a:spLocks noGrp="1"/>
          </p:cNvSpPr>
          <p:nvPr>
            <p:ph type="ftr" sz="quarter" idx="10"/>
          </p:nvPr>
        </p:nvSpPr>
        <p:spPr/>
        <p:txBody>
          <a:bodyPr/>
          <a:lstStyle>
            <a:lvl1pPr>
              <a:defRPr/>
            </a:lvl1pPr>
          </a:lstStyle>
          <a:p>
            <a:pPr>
              <a:defRPr/>
            </a:pPr>
            <a:endParaRPr lang="en-GB"/>
          </a:p>
        </p:txBody>
      </p:sp>
      <p:sp>
        <p:nvSpPr>
          <p:cNvPr id="5" name="Slide Number Placeholder 4">
            <a:extLst>
              <a:ext uri="{FF2B5EF4-FFF2-40B4-BE49-F238E27FC236}">
                <a16:creationId xmlns:a16="http://schemas.microsoft.com/office/drawing/2014/main" id="{B6383E91-14EA-4108-ACC9-3A61449D1C5C}"/>
              </a:ext>
            </a:extLst>
          </p:cNvPr>
          <p:cNvSpPr>
            <a:spLocks noGrp="1"/>
          </p:cNvSpPr>
          <p:nvPr>
            <p:ph type="sldNum" sz="quarter" idx="11"/>
          </p:nvPr>
        </p:nvSpPr>
        <p:spPr/>
        <p:txBody>
          <a:bodyPr/>
          <a:lstStyle>
            <a:lvl1pPr>
              <a:defRPr/>
            </a:lvl1pPr>
          </a:lstStyle>
          <a:p>
            <a:pPr>
              <a:defRPr/>
            </a:pPr>
            <a:fld id="{262BE9BF-D6AB-4269-A263-F75B58FFD1E2}" type="slidenum">
              <a:rPr lang="en-GB" altLang="en-US"/>
              <a:pPr>
                <a:defRPr/>
              </a:pPr>
              <a:t>‹#›</a:t>
            </a:fld>
            <a:endParaRPr lang="en-GB" altLang="en-US"/>
          </a:p>
        </p:txBody>
      </p:sp>
    </p:spTree>
    <p:extLst>
      <p:ext uri="{BB962C8B-B14F-4D97-AF65-F5344CB8AC3E}">
        <p14:creationId xmlns:p14="http://schemas.microsoft.com/office/powerpoint/2010/main" val="270913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descr="CONFIDENTIAL_TAG_0xFFEE">
            <a:extLst>
              <a:ext uri="{FF2B5EF4-FFF2-40B4-BE49-F238E27FC236}">
                <a16:creationId xmlns:a16="http://schemas.microsoft.com/office/drawing/2014/main" id="{D52840D5-9327-4361-9196-B293F2278195}"/>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3" name="Footer Placeholder 2">
            <a:extLst>
              <a:ext uri="{FF2B5EF4-FFF2-40B4-BE49-F238E27FC236}">
                <a16:creationId xmlns:a16="http://schemas.microsoft.com/office/drawing/2014/main" id="{F06A5427-2B11-434D-A7C3-0251DCF6F5FA}"/>
              </a:ext>
            </a:extLst>
          </p:cNvPr>
          <p:cNvSpPr>
            <a:spLocks noGrp="1"/>
          </p:cNvSpPr>
          <p:nvPr>
            <p:ph type="ftr" sz="quarter" idx="10"/>
          </p:nvPr>
        </p:nvSpPr>
        <p:spPr/>
        <p:txBody>
          <a:bodyPr/>
          <a:lstStyle>
            <a:lvl1pPr>
              <a:defRPr/>
            </a:lvl1pPr>
          </a:lstStyle>
          <a:p>
            <a:pPr>
              <a:defRPr/>
            </a:pPr>
            <a:endParaRPr lang="en-GB"/>
          </a:p>
        </p:txBody>
      </p:sp>
      <p:sp>
        <p:nvSpPr>
          <p:cNvPr id="4" name="Slide Number Placeholder 3">
            <a:extLst>
              <a:ext uri="{FF2B5EF4-FFF2-40B4-BE49-F238E27FC236}">
                <a16:creationId xmlns:a16="http://schemas.microsoft.com/office/drawing/2014/main" id="{C4FE11BE-005D-448E-8733-0485BC57DEFF}"/>
              </a:ext>
            </a:extLst>
          </p:cNvPr>
          <p:cNvSpPr>
            <a:spLocks noGrp="1"/>
          </p:cNvSpPr>
          <p:nvPr>
            <p:ph type="sldNum" sz="quarter" idx="11"/>
          </p:nvPr>
        </p:nvSpPr>
        <p:spPr/>
        <p:txBody>
          <a:bodyPr/>
          <a:lstStyle>
            <a:lvl1pPr>
              <a:defRPr/>
            </a:lvl1pPr>
          </a:lstStyle>
          <a:p>
            <a:pPr>
              <a:defRPr/>
            </a:pPr>
            <a:fld id="{0AB118BA-A76E-48BF-A208-8160873950BE}" type="slidenum">
              <a:rPr lang="en-GB" altLang="en-US"/>
              <a:pPr>
                <a:defRPr/>
              </a:pPr>
              <a:t>‹#›</a:t>
            </a:fld>
            <a:endParaRPr lang="en-GB" altLang="en-US"/>
          </a:p>
        </p:txBody>
      </p:sp>
    </p:spTree>
    <p:extLst>
      <p:ext uri="{BB962C8B-B14F-4D97-AF65-F5344CB8AC3E}">
        <p14:creationId xmlns:p14="http://schemas.microsoft.com/office/powerpoint/2010/main" val="220845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2C40DF22-1042-417F-B31C-AD6B657D57B3}"/>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4336D0DF-4280-4574-B9A0-1A7DE2C0435E}"/>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E464D127-7B40-4579-B62E-001EA05A5EAB}"/>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7" name="Freeform 9">
              <a:extLst>
                <a:ext uri="{FF2B5EF4-FFF2-40B4-BE49-F238E27FC236}">
                  <a16:creationId xmlns:a16="http://schemas.microsoft.com/office/drawing/2014/main" id="{DFA608C5-83B1-4735-804E-291CB1938145}"/>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8" name="Freeform 10">
              <a:extLst>
                <a:ext uri="{FF2B5EF4-FFF2-40B4-BE49-F238E27FC236}">
                  <a16:creationId xmlns:a16="http://schemas.microsoft.com/office/drawing/2014/main" id="{BF10D0E2-D32C-4B83-A0FF-C48EF37F5E4C}"/>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11">
              <a:extLst>
                <a:ext uri="{FF2B5EF4-FFF2-40B4-BE49-F238E27FC236}">
                  <a16:creationId xmlns:a16="http://schemas.microsoft.com/office/drawing/2014/main" id="{B547FDF1-4FA3-4725-B574-DB5DF73C8619}"/>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2">
              <a:extLst>
                <a:ext uri="{FF2B5EF4-FFF2-40B4-BE49-F238E27FC236}">
                  <a16:creationId xmlns:a16="http://schemas.microsoft.com/office/drawing/2014/main" id="{7EC9C59B-DD78-4D6C-92F5-83545A47DB32}"/>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3">
              <a:extLst>
                <a:ext uri="{FF2B5EF4-FFF2-40B4-BE49-F238E27FC236}">
                  <a16:creationId xmlns:a16="http://schemas.microsoft.com/office/drawing/2014/main" id="{E7914C25-1347-4460-8038-8CE35EDD86E7}"/>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4">
              <a:extLst>
                <a:ext uri="{FF2B5EF4-FFF2-40B4-BE49-F238E27FC236}">
                  <a16:creationId xmlns:a16="http://schemas.microsoft.com/office/drawing/2014/main" id="{4682EA2E-8D7C-475D-83B8-CBC1A4B6CF58}"/>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5">
              <a:extLst>
                <a:ext uri="{FF2B5EF4-FFF2-40B4-BE49-F238E27FC236}">
                  <a16:creationId xmlns:a16="http://schemas.microsoft.com/office/drawing/2014/main" id="{AB37903F-66B6-4A4C-8AD4-BB532468D24E}"/>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6">
              <a:extLst>
                <a:ext uri="{FF2B5EF4-FFF2-40B4-BE49-F238E27FC236}">
                  <a16:creationId xmlns:a16="http://schemas.microsoft.com/office/drawing/2014/main" id="{23AA9B9B-0CB6-49D5-A292-AB3E36D0AF04}"/>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7">
              <a:extLst>
                <a:ext uri="{FF2B5EF4-FFF2-40B4-BE49-F238E27FC236}">
                  <a16:creationId xmlns:a16="http://schemas.microsoft.com/office/drawing/2014/main" id="{7D4DF6B8-1EC4-4A55-9A6F-D9C845277AF5}"/>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8">
              <a:extLst>
                <a:ext uri="{FF2B5EF4-FFF2-40B4-BE49-F238E27FC236}">
                  <a16:creationId xmlns:a16="http://schemas.microsoft.com/office/drawing/2014/main" id="{E790C227-EA96-4171-A7F3-EF998CD03F15}"/>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9">
              <a:extLst>
                <a:ext uri="{FF2B5EF4-FFF2-40B4-BE49-F238E27FC236}">
                  <a16:creationId xmlns:a16="http://schemas.microsoft.com/office/drawing/2014/main" id="{13560561-4E61-4CAA-A75B-0516AE453034}"/>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20">
              <a:extLst>
                <a:ext uri="{FF2B5EF4-FFF2-40B4-BE49-F238E27FC236}">
                  <a16:creationId xmlns:a16="http://schemas.microsoft.com/office/drawing/2014/main" id="{C74FCA00-2A8C-43D6-85D4-C0875BC28E1D}"/>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9" name="Line 12">
            <a:extLst>
              <a:ext uri="{FF2B5EF4-FFF2-40B4-BE49-F238E27FC236}">
                <a16:creationId xmlns:a16="http://schemas.microsoft.com/office/drawing/2014/main" id="{0FC59337-6853-4AFF-B12C-438D0F5E9FAD}"/>
              </a:ext>
            </a:extLst>
          </p:cNvPr>
          <p:cNvSpPr>
            <a:spLocks noChangeShapeType="1"/>
          </p:cNvSpPr>
          <p:nvPr userDrawn="1"/>
        </p:nvSpPr>
        <p:spPr bwMode="auto">
          <a:xfrm>
            <a:off x="0" y="6142038"/>
            <a:ext cx="9144000" cy="0"/>
          </a:xfrm>
          <a:prstGeom prst="line">
            <a:avLst/>
          </a:prstGeom>
          <a:noFill/>
          <a:ln w="57150">
            <a:solidFill>
              <a:srgbClr val="EC11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 name="Rectangle 5">
            <a:extLst>
              <a:ext uri="{FF2B5EF4-FFF2-40B4-BE49-F238E27FC236}">
                <a16:creationId xmlns:a16="http://schemas.microsoft.com/office/drawing/2014/main" id="{291074F7-B70B-48AA-A34F-663C2A7049F5}"/>
              </a:ext>
            </a:extLst>
          </p:cNvPr>
          <p:cNvSpPr>
            <a:spLocks noChangeArrowheads="1"/>
          </p:cNvSpPr>
          <p:nvPr userDrawn="1"/>
        </p:nvSpPr>
        <p:spPr bwMode="auto">
          <a:xfrm>
            <a:off x="434975" y="5702300"/>
            <a:ext cx="83280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800"/>
              <a:t>All trade marks are the property of Royal Mail Group Ltd. © Royal Mail Group Ltd. All rights reserved.</a:t>
            </a:r>
          </a:p>
        </p:txBody>
      </p:sp>
      <p:sp>
        <p:nvSpPr>
          <p:cNvPr id="2" name="Title 1"/>
          <p:cNvSpPr>
            <a:spLocks noGrp="1"/>
          </p:cNvSpPr>
          <p:nvPr>
            <p:ph type="ctrTitle"/>
          </p:nvPr>
        </p:nvSpPr>
        <p:spPr>
          <a:xfrm>
            <a:off x="417513" y="282575"/>
            <a:ext cx="8310562" cy="984365"/>
          </a:xfrm>
        </p:spPr>
        <p:txBody>
          <a:bodyPr/>
          <a:lstStyle>
            <a:lvl1pPr algn="l">
              <a:defRPr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1726556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D4430C1-D272-4D15-BE6C-624798A0794D}"/>
              </a:ext>
            </a:extLst>
          </p:cNvPr>
          <p:cNvSpPr>
            <a:spLocks noGrp="1"/>
          </p:cNvSpPr>
          <p:nvPr>
            <p:ph type="title"/>
          </p:nvPr>
        </p:nvSpPr>
        <p:spPr bwMode="auto">
          <a:xfrm>
            <a:off x="417513" y="279400"/>
            <a:ext cx="831056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a:t>
            </a:r>
            <a:br>
              <a:rPr lang="en-GB" altLang="en-US"/>
            </a:br>
            <a:r>
              <a:rPr lang="en-GB" altLang="en-US"/>
              <a:t>title style</a:t>
            </a:r>
          </a:p>
        </p:txBody>
      </p:sp>
      <p:sp>
        <p:nvSpPr>
          <p:cNvPr id="1027" name="Text Placeholder 2">
            <a:extLst>
              <a:ext uri="{FF2B5EF4-FFF2-40B4-BE49-F238E27FC236}">
                <a16:creationId xmlns:a16="http://schemas.microsoft.com/office/drawing/2014/main" id="{DBDA2858-B1B9-48EB-9131-C26D604B0D24}"/>
              </a:ext>
            </a:extLst>
          </p:cNvPr>
          <p:cNvSpPr>
            <a:spLocks noGrp="1"/>
          </p:cNvSpPr>
          <p:nvPr>
            <p:ph type="body" idx="1"/>
          </p:nvPr>
        </p:nvSpPr>
        <p:spPr bwMode="auto">
          <a:xfrm>
            <a:off x="417513" y="1441450"/>
            <a:ext cx="8310562" cy="426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 </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 name="Footer Placeholder 4">
            <a:extLst>
              <a:ext uri="{FF2B5EF4-FFF2-40B4-BE49-F238E27FC236}">
                <a16:creationId xmlns:a16="http://schemas.microsoft.com/office/drawing/2014/main" id="{8225ECE3-17C1-4834-9B55-2F4F24B5269E}"/>
              </a:ext>
            </a:extLst>
          </p:cNvPr>
          <p:cNvSpPr>
            <a:spLocks noGrp="1"/>
          </p:cNvSpPr>
          <p:nvPr>
            <p:ph type="ftr" sz="quarter" idx="3"/>
          </p:nvPr>
        </p:nvSpPr>
        <p:spPr>
          <a:xfrm>
            <a:off x="1619250" y="6278563"/>
            <a:ext cx="5195888" cy="225425"/>
          </a:xfrm>
          <a:prstGeom prst="rect">
            <a:avLst/>
          </a:prstGeom>
        </p:spPr>
        <p:txBody>
          <a:bodyPr vert="horz" lIns="0" tIns="0" rIns="0" bIns="0" rtlCol="0" anchor="t" anchorCtr="0">
            <a:noAutofit/>
          </a:bodyPr>
          <a:lstStyle>
            <a:lvl1pPr algn="ctr" eaLnBrk="1" fontAlgn="auto" hangingPunct="1">
              <a:spcBef>
                <a:spcPts val="0"/>
              </a:spcBef>
              <a:spcAft>
                <a:spcPts val="0"/>
              </a:spcAft>
              <a:defRPr sz="1200">
                <a:solidFill>
                  <a:schemeClr val="tx1">
                    <a:tint val="75000"/>
                  </a:schemeClr>
                </a:solidFill>
                <a:latin typeface="Arial" pitchFamily="34" charset="0"/>
                <a:cs typeface="+mn-cs"/>
              </a:defRPr>
            </a:lvl1pPr>
          </a:lstStyle>
          <a:p>
            <a:pPr>
              <a:defRPr/>
            </a:pPr>
            <a:endParaRPr lang="en-GB"/>
          </a:p>
        </p:txBody>
      </p:sp>
      <p:sp>
        <p:nvSpPr>
          <p:cNvPr id="6" name="Slide Number Placeholder 5">
            <a:extLst>
              <a:ext uri="{FF2B5EF4-FFF2-40B4-BE49-F238E27FC236}">
                <a16:creationId xmlns:a16="http://schemas.microsoft.com/office/drawing/2014/main" id="{6EEA25FB-F51A-40CF-A9B8-9D0415191C5B}"/>
              </a:ext>
            </a:extLst>
          </p:cNvPr>
          <p:cNvSpPr>
            <a:spLocks noGrp="1"/>
          </p:cNvSpPr>
          <p:nvPr>
            <p:ph type="sldNum" sz="quarter" idx="4"/>
          </p:nvPr>
        </p:nvSpPr>
        <p:spPr>
          <a:xfrm>
            <a:off x="417513" y="6278563"/>
            <a:ext cx="935037" cy="239712"/>
          </a:xfrm>
          <a:prstGeom prst="rect">
            <a:avLst/>
          </a:prstGeom>
        </p:spPr>
        <p:txBody>
          <a:bodyPr vert="horz" wrap="square" lIns="0" tIns="0" rIns="0" bIns="0" numCol="1" anchor="t" anchorCtr="0" compatLnSpc="1">
            <a:prstTxWarp prst="textNoShape">
              <a:avLst/>
            </a:prstTxWarp>
            <a:noAutofit/>
          </a:bodyPr>
          <a:lstStyle>
            <a:lvl1pPr eaLnBrk="1" hangingPunct="1">
              <a:defRPr sz="1200">
                <a:solidFill>
                  <a:srgbClr val="898989"/>
                </a:solidFill>
              </a:defRPr>
            </a:lvl1pPr>
          </a:lstStyle>
          <a:p>
            <a:pPr>
              <a:defRPr/>
            </a:pPr>
            <a:fld id="{503FCCC0-6E28-4440-91F6-C87DCBE562CD}" type="slidenum">
              <a:rPr lang="en-GB" altLang="en-US"/>
              <a:pPr>
                <a:defRPr/>
              </a:pPr>
              <a:t>‹#›</a:t>
            </a:fld>
            <a:endParaRPr lang="en-GB" altLang="en-US"/>
          </a:p>
        </p:txBody>
      </p:sp>
      <p:grpSp>
        <p:nvGrpSpPr>
          <p:cNvPr id="1030" name="Group 25">
            <a:extLst>
              <a:ext uri="{FF2B5EF4-FFF2-40B4-BE49-F238E27FC236}">
                <a16:creationId xmlns:a16="http://schemas.microsoft.com/office/drawing/2014/main" id="{F86641CD-15DC-4593-978F-4B0F6A92F306}"/>
              </a:ext>
            </a:extLst>
          </p:cNvPr>
          <p:cNvGrpSpPr>
            <a:grpSpLocks/>
          </p:cNvGrpSpPr>
          <p:nvPr userDrawn="1"/>
        </p:nvGrpSpPr>
        <p:grpSpPr bwMode="auto">
          <a:xfrm>
            <a:off x="6891338" y="6238875"/>
            <a:ext cx="1836737" cy="231775"/>
            <a:chOff x="179388" y="3794126"/>
            <a:chExt cx="5186363" cy="652462"/>
          </a:xfrm>
        </p:grpSpPr>
        <p:sp>
          <p:nvSpPr>
            <p:cNvPr id="1033" name="Freeform 7">
              <a:extLst>
                <a:ext uri="{FF2B5EF4-FFF2-40B4-BE49-F238E27FC236}">
                  <a16:creationId xmlns:a16="http://schemas.microsoft.com/office/drawing/2014/main" id="{DA760D8C-F4F8-4C6A-A4D0-AD8158E57C40}"/>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4" name="Freeform 8">
              <a:extLst>
                <a:ext uri="{FF2B5EF4-FFF2-40B4-BE49-F238E27FC236}">
                  <a16:creationId xmlns:a16="http://schemas.microsoft.com/office/drawing/2014/main" id="{7744C1DE-4FA6-4E2C-8FC5-53145BD3BD38}"/>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5" name="Freeform 9">
              <a:extLst>
                <a:ext uri="{FF2B5EF4-FFF2-40B4-BE49-F238E27FC236}">
                  <a16:creationId xmlns:a16="http://schemas.microsoft.com/office/drawing/2014/main" id="{74B14FBE-EC94-4977-81CA-D9D48BD879E2}"/>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6" name="Freeform 10">
              <a:extLst>
                <a:ext uri="{FF2B5EF4-FFF2-40B4-BE49-F238E27FC236}">
                  <a16:creationId xmlns:a16="http://schemas.microsoft.com/office/drawing/2014/main" id="{E5FDD304-D1D5-4F6F-AB77-13777D76719D}"/>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7" name="Freeform 11">
              <a:extLst>
                <a:ext uri="{FF2B5EF4-FFF2-40B4-BE49-F238E27FC236}">
                  <a16:creationId xmlns:a16="http://schemas.microsoft.com/office/drawing/2014/main" id="{471E5BCC-F7FD-4B9F-9A5B-7E8AFED0124A}"/>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8" name="Freeform 12">
              <a:extLst>
                <a:ext uri="{FF2B5EF4-FFF2-40B4-BE49-F238E27FC236}">
                  <a16:creationId xmlns:a16="http://schemas.microsoft.com/office/drawing/2014/main" id="{FF17785E-C907-480F-BA43-88F5634E1DC8}"/>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9" name="Freeform 13">
              <a:extLst>
                <a:ext uri="{FF2B5EF4-FFF2-40B4-BE49-F238E27FC236}">
                  <a16:creationId xmlns:a16="http://schemas.microsoft.com/office/drawing/2014/main" id="{70DB9A7D-8AEE-4855-ABB7-D430A1E37D53}"/>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0" name="Freeform 14">
              <a:extLst>
                <a:ext uri="{FF2B5EF4-FFF2-40B4-BE49-F238E27FC236}">
                  <a16:creationId xmlns:a16="http://schemas.microsoft.com/office/drawing/2014/main" id="{A28FD643-D44C-433C-80E0-2F2B0904ACD8}"/>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1" name="Freeform 15">
              <a:extLst>
                <a:ext uri="{FF2B5EF4-FFF2-40B4-BE49-F238E27FC236}">
                  <a16:creationId xmlns:a16="http://schemas.microsoft.com/office/drawing/2014/main" id="{80D72BBA-1913-4E97-859F-1B5D7591282A}"/>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2" name="Freeform 16">
              <a:extLst>
                <a:ext uri="{FF2B5EF4-FFF2-40B4-BE49-F238E27FC236}">
                  <a16:creationId xmlns:a16="http://schemas.microsoft.com/office/drawing/2014/main" id="{7B999F58-15B4-4EA2-9E49-AE683A54C4C8}"/>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3" name="Freeform 17">
              <a:extLst>
                <a:ext uri="{FF2B5EF4-FFF2-40B4-BE49-F238E27FC236}">
                  <a16:creationId xmlns:a16="http://schemas.microsoft.com/office/drawing/2014/main" id="{9EFE70A2-E9A0-424F-8FE2-92346DEC7FA7}"/>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4" name="Freeform 18">
              <a:extLst>
                <a:ext uri="{FF2B5EF4-FFF2-40B4-BE49-F238E27FC236}">
                  <a16:creationId xmlns:a16="http://schemas.microsoft.com/office/drawing/2014/main" id="{493247CF-F940-4458-8C71-549078446501}"/>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5" name="Freeform 19">
              <a:extLst>
                <a:ext uri="{FF2B5EF4-FFF2-40B4-BE49-F238E27FC236}">
                  <a16:creationId xmlns:a16="http://schemas.microsoft.com/office/drawing/2014/main" id="{30D190D5-FA05-4C78-8D55-C74B11FD139F}"/>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6" name="Freeform 20">
              <a:extLst>
                <a:ext uri="{FF2B5EF4-FFF2-40B4-BE49-F238E27FC236}">
                  <a16:creationId xmlns:a16="http://schemas.microsoft.com/office/drawing/2014/main" id="{3BE5F535-98E6-49C4-9C5A-62F2641A3F36}"/>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031" name="Line 12">
            <a:extLst>
              <a:ext uri="{FF2B5EF4-FFF2-40B4-BE49-F238E27FC236}">
                <a16:creationId xmlns:a16="http://schemas.microsoft.com/office/drawing/2014/main" id="{B67F7D3C-2CF7-4B9F-8D10-342024B330AE}"/>
              </a:ext>
            </a:extLst>
          </p:cNvPr>
          <p:cNvSpPr>
            <a:spLocks noChangeShapeType="1"/>
          </p:cNvSpPr>
          <p:nvPr userDrawn="1"/>
        </p:nvSpPr>
        <p:spPr bwMode="auto">
          <a:xfrm>
            <a:off x="0" y="5822950"/>
            <a:ext cx="9144000" cy="0"/>
          </a:xfrm>
          <a:prstGeom prst="line">
            <a:avLst/>
          </a:prstGeom>
          <a:noFill/>
          <a:ln w="57150">
            <a:solidFill>
              <a:srgbClr val="EC11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32" name="MSIPCMContentMarking" descr="{&quot;HashCode&quot;:1293305733,&quot;Placement&quot;:&quot;Footer&quot;}">
            <a:extLst>
              <a:ext uri="{FF2B5EF4-FFF2-40B4-BE49-F238E27FC236}">
                <a16:creationId xmlns:a16="http://schemas.microsoft.com/office/drawing/2014/main" id="{F7EB3C67-9514-4F33-AF11-E475CDC002CE}"/>
              </a:ext>
            </a:extLst>
          </p:cNvPr>
          <p:cNvSpPr txBox="1">
            <a:spLocks noChangeArrowheads="1"/>
          </p:cNvSpPr>
          <p:nvPr userDrawn="1"/>
        </p:nvSpPr>
        <p:spPr bwMode="auto">
          <a:xfrm>
            <a:off x="0" y="6595656"/>
            <a:ext cx="1533936" cy="26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1">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spcBef>
                <a:spcPct val="0"/>
              </a:spcBef>
              <a:spcAft>
                <a:spcPct val="0"/>
              </a:spcAft>
              <a:defRPr/>
            </a:pPr>
            <a:r>
              <a:rPr lang="en-GB" altLang="en-US" sz="1000">
                <a:solidFill>
                  <a:srgbClr val="000000"/>
                </a:solidFill>
                <a:latin typeface="Calibri" panose="020F0502020204030204" pitchFamily="34" charset="0"/>
              </a:rPr>
              <a:t>Classified: RMG – Public</a:t>
            </a:r>
          </a:p>
        </p:txBody>
      </p:sp>
    </p:spTree>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4" r:id="rId5"/>
    <p:sldLayoutId id="2147484629" r:id="rId6"/>
    <p:sldLayoutId id="2147484630" r:id="rId7"/>
    <p:sldLayoutId id="2147484631" r:id="rId8"/>
  </p:sldLayoutIdLst>
  <p:hf sldNum="0" hdr="0" ftr="0"/>
  <p:txStyles>
    <p:titleStyle>
      <a:lvl1pPr algn="l" rtl="0" eaLnBrk="0" fontAlgn="base" hangingPunct="0">
        <a:lnSpc>
          <a:spcPct val="90000"/>
        </a:lnSpc>
        <a:spcBef>
          <a:spcPct val="0"/>
        </a:spcBef>
        <a:spcAft>
          <a:spcPct val="0"/>
        </a:spcAft>
        <a:defRPr sz="3600" b="1" kern="1200">
          <a:solidFill>
            <a:schemeClr val="tx1"/>
          </a:solidFill>
          <a:latin typeface="Arial" pitchFamily="34" charset="0"/>
          <a:ea typeface="+mj-ea"/>
          <a:cs typeface="+mj-cs"/>
        </a:defRPr>
      </a:lvl1pPr>
      <a:lvl2pPr algn="l" rtl="0" eaLnBrk="0" fontAlgn="base" hangingPunct="0">
        <a:lnSpc>
          <a:spcPct val="90000"/>
        </a:lnSpc>
        <a:spcBef>
          <a:spcPct val="0"/>
        </a:spcBef>
        <a:spcAft>
          <a:spcPct val="0"/>
        </a:spcAft>
        <a:defRPr sz="3600" b="1">
          <a:solidFill>
            <a:schemeClr val="tx1"/>
          </a:solidFill>
          <a:latin typeface="Arial" charset="0"/>
        </a:defRPr>
      </a:lvl2pPr>
      <a:lvl3pPr algn="l" rtl="0" eaLnBrk="0" fontAlgn="base" hangingPunct="0">
        <a:lnSpc>
          <a:spcPct val="90000"/>
        </a:lnSpc>
        <a:spcBef>
          <a:spcPct val="0"/>
        </a:spcBef>
        <a:spcAft>
          <a:spcPct val="0"/>
        </a:spcAft>
        <a:defRPr sz="3600" b="1">
          <a:solidFill>
            <a:schemeClr val="tx1"/>
          </a:solidFill>
          <a:latin typeface="Arial" charset="0"/>
        </a:defRPr>
      </a:lvl3pPr>
      <a:lvl4pPr algn="l" rtl="0" eaLnBrk="0" fontAlgn="base" hangingPunct="0">
        <a:lnSpc>
          <a:spcPct val="90000"/>
        </a:lnSpc>
        <a:spcBef>
          <a:spcPct val="0"/>
        </a:spcBef>
        <a:spcAft>
          <a:spcPct val="0"/>
        </a:spcAft>
        <a:defRPr sz="3600" b="1">
          <a:solidFill>
            <a:schemeClr val="tx1"/>
          </a:solidFill>
          <a:latin typeface="Arial" charset="0"/>
        </a:defRPr>
      </a:lvl4pPr>
      <a:lvl5pPr algn="l" rtl="0" eaLnBrk="0" fontAlgn="base" hangingPunct="0">
        <a:lnSpc>
          <a:spcPct val="90000"/>
        </a:lnSpc>
        <a:spcBef>
          <a:spcPct val="0"/>
        </a:spcBef>
        <a:spcAft>
          <a:spcPct val="0"/>
        </a:spcAft>
        <a:defRPr sz="3600" b="1">
          <a:solidFill>
            <a:schemeClr val="tx1"/>
          </a:solidFill>
          <a:latin typeface="Arial" charset="0"/>
        </a:defRPr>
      </a:lvl5pPr>
      <a:lvl6pPr marL="457200" algn="l" rtl="0" fontAlgn="base">
        <a:lnSpc>
          <a:spcPct val="90000"/>
        </a:lnSpc>
        <a:spcBef>
          <a:spcPct val="0"/>
        </a:spcBef>
        <a:spcAft>
          <a:spcPct val="0"/>
        </a:spcAft>
        <a:defRPr sz="3600" b="1">
          <a:solidFill>
            <a:schemeClr val="tx1"/>
          </a:solidFill>
          <a:latin typeface="Arial" charset="0"/>
        </a:defRPr>
      </a:lvl6pPr>
      <a:lvl7pPr marL="914400" algn="l" rtl="0" fontAlgn="base">
        <a:lnSpc>
          <a:spcPct val="90000"/>
        </a:lnSpc>
        <a:spcBef>
          <a:spcPct val="0"/>
        </a:spcBef>
        <a:spcAft>
          <a:spcPct val="0"/>
        </a:spcAft>
        <a:defRPr sz="3600" b="1">
          <a:solidFill>
            <a:schemeClr val="tx1"/>
          </a:solidFill>
          <a:latin typeface="Arial" charset="0"/>
        </a:defRPr>
      </a:lvl7pPr>
      <a:lvl8pPr marL="1371600" algn="l" rtl="0" fontAlgn="base">
        <a:lnSpc>
          <a:spcPct val="90000"/>
        </a:lnSpc>
        <a:spcBef>
          <a:spcPct val="0"/>
        </a:spcBef>
        <a:spcAft>
          <a:spcPct val="0"/>
        </a:spcAft>
        <a:defRPr sz="3600" b="1">
          <a:solidFill>
            <a:schemeClr val="tx1"/>
          </a:solidFill>
          <a:latin typeface="Arial" charset="0"/>
        </a:defRPr>
      </a:lvl8pPr>
      <a:lvl9pPr marL="1828800" algn="l" rtl="0" fontAlgn="base">
        <a:lnSpc>
          <a:spcPct val="90000"/>
        </a:lnSpc>
        <a:spcBef>
          <a:spcPct val="0"/>
        </a:spcBef>
        <a:spcAft>
          <a:spcPct val="0"/>
        </a:spcAft>
        <a:defRPr sz="3600" b="1">
          <a:solidFill>
            <a:schemeClr val="tx1"/>
          </a:solidFill>
          <a:latin typeface="Arial" charset="0"/>
        </a:defRPr>
      </a:lvl9pPr>
    </p:titleStyle>
    <p:bodyStyle>
      <a:lvl1pPr marL="277813" indent="-277813" algn="l" rtl="0" eaLnBrk="0" fontAlgn="base" hangingPunct="0">
        <a:spcBef>
          <a:spcPct val="20000"/>
        </a:spcBef>
        <a:spcAft>
          <a:spcPct val="0"/>
        </a:spcAft>
        <a:buClr>
          <a:schemeClr val="tx2"/>
        </a:buClr>
        <a:buFont typeface="Verdana" panose="020B0604030504040204" pitchFamily="34" charset="0"/>
        <a:buChar char="•"/>
        <a:defRPr sz="2400" kern="1200">
          <a:solidFill>
            <a:schemeClr val="tx1"/>
          </a:solidFill>
          <a:latin typeface="Arial" pitchFamily="34" charset="0"/>
          <a:ea typeface="+mn-ea"/>
          <a:cs typeface="+mn-cs"/>
        </a:defRPr>
      </a:lvl1pPr>
      <a:lvl2pPr marL="447675" indent="9525" algn="l" rtl="0" eaLnBrk="0" fontAlgn="base" hangingPunct="0">
        <a:spcBef>
          <a:spcPct val="20000"/>
        </a:spcBef>
        <a:spcAft>
          <a:spcPct val="0"/>
        </a:spcAft>
        <a:defRPr sz="2000" kern="1200">
          <a:solidFill>
            <a:schemeClr val="tx2"/>
          </a:solidFill>
          <a:latin typeface="Arial" pitchFamily="34" charset="0"/>
          <a:ea typeface="+mn-ea"/>
          <a:cs typeface="+mn-cs"/>
        </a:defRPr>
      </a:lvl2pPr>
      <a:lvl3pPr marL="996950" indent="-18573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pitchFamily="34" charset="0"/>
          <a:ea typeface="+mn-ea"/>
          <a:cs typeface="+mn-cs"/>
        </a:defRPr>
      </a:lvl3pPr>
      <a:lvl4pPr marL="1358900" indent="-180975" algn="l" rtl="0" eaLnBrk="0" fontAlgn="base" hangingPunct="0">
        <a:spcBef>
          <a:spcPct val="20000"/>
        </a:spcBef>
        <a:spcAft>
          <a:spcPct val="0"/>
        </a:spcAft>
        <a:buFont typeface="Arial" panose="020B0604020202020204" pitchFamily="34" charset="0"/>
        <a:buChar char="–"/>
        <a:defRPr sz="1600" kern="1200">
          <a:solidFill>
            <a:srgbClr val="595959"/>
          </a:solidFill>
          <a:latin typeface="Arial" pitchFamily="34" charset="0"/>
          <a:ea typeface="+mn-ea"/>
          <a:cs typeface="+mn-cs"/>
        </a:defRPr>
      </a:lvl4pPr>
      <a:lvl5pPr marL="1725613" indent="-185738" algn="l" rtl="0" eaLnBrk="0" fontAlgn="base" hangingPunct="0">
        <a:spcBef>
          <a:spcPct val="20000"/>
        </a:spcBef>
        <a:spcAft>
          <a:spcPct val="0"/>
        </a:spcAft>
        <a:buFont typeface="Arial" panose="020B0604020202020204" pitchFamily="34" charset="0"/>
        <a:buChar char="–"/>
        <a:defRPr sz="1600" kern="1200">
          <a:solidFill>
            <a:srgbClr val="595959"/>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5.jpeg"/><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 Id="rId1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AC04C35-A0F7-48AF-8A12-F347A69E8D33}"/>
              </a:ext>
            </a:extLst>
          </p:cNvPr>
          <p:cNvSpPr>
            <a:spLocks noGrp="1"/>
          </p:cNvSpPr>
          <p:nvPr>
            <p:ph type="ctrTitle"/>
          </p:nvPr>
        </p:nvSpPr>
        <p:spPr>
          <a:xfrm>
            <a:off x="403225" y="546100"/>
            <a:ext cx="8310563" cy="1882775"/>
          </a:xfrm>
        </p:spPr>
        <p:txBody>
          <a:bodyPr/>
          <a:lstStyle/>
          <a:p>
            <a:pPr eaLnBrk="1" hangingPunct="1"/>
            <a:r>
              <a:rPr lang="en-GB" altLang="en-US" sz="3200" dirty="0"/>
              <a:t>Price Plan Benchmarks explained</a:t>
            </a:r>
            <a:br>
              <a:rPr lang="en-GB" altLang="en-US" sz="3200" dirty="0"/>
            </a:br>
            <a:endParaRPr lang="en-GB" altLang="en-US" sz="3200" b="0" dirty="0"/>
          </a:p>
        </p:txBody>
      </p:sp>
      <p:sp>
        <p:nvSpPr>
          <p:cNvPr id="11267" name="Rectangle 3">
            <a:extLst>
              <a:ext uri="{FF2B5EF4-FFF2-40B4-BE49-F238E27FC236}">
                <a16:creationId xmlns:a16="http://schemas.microsoft.com/office/drawing/2014/main" id="{6AE98E7B-939A-4B44-A1E8-BC03D9275A89}"/>
              </a:ext>
            </a:extLst>
          </p:cNvPr>
          <p:cNvSpPr>
            <a:spLocks noGrp="1"/>
          </p:cNvSpPr>
          <p:nvPr>
            <p:ph type="subTitle" idx="1"/>
          </p:nvPr>
        </p:nvSpPr>
        <p:spPr>
          <a:xfrm>
            <a:off x="376238" y="1858963"/>
            <a:ext cx="7121525" cy="3078162"/>
          </a:xfrm>
          <a:extLst/>
        </p:spPr>
        <p:txBody>
          <a:bodyPr/>
          <a:lstStyle/>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r>
              <a:rPr lang="en-GB" altLang="en-US" dirty="0"/>
              <a:t>16 December 2019</a:t>
            </a:r>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a:extLst>
              <a:ext uri="{FF2B5EF4-FFF2-40B4-BE49-F238E27FC236}">
                <a16:creationId xmlns:a16="http://schemas.microsoft.com/office/drawing/2014/main" id="{BEAA56A5-6F37-414A-BE5D-91B6616116D1}"/>
              </a:ext>
            </a:extLst>
          </p:cNvPr>
          <p:cNvGraphicFramePr>
            <a:graphicFrameLocks noGrp="1"/>
          </p:cNvGraphicFramePr>
          <p:nvPr/>
        </p:nvGraphicFramePr>
        <p:xfrm>
          <a:off x="609600" y="2403475"/>
          <a:ext cx="7978774" cy="3276600"/>
        </p:xfrm>
        <a:graphic>
          <a:graphicData uri="http://schemas.openxmlformats.org/drawingml/2006/table">
            <a:tbl>
              <a:tblPr firstRow="1" bandRow="1">
                <a:tableStyleId>{5C22544A-7EE6-4342-B048-85BDC9FD1C3A}</a:tableStyleId>
              </a:tblPr>
              <a:tblGrid>
                <a:gridCol w="2509790">
                  <a:extLst>
                    <a:ext uri="{9D8B030D-6E8A-4147-A177-3AD203B41FA5}">
                      <a16:colId xmlns:a16="http://schemas.microsoft.com/office/drawing/2014/main" val="297014342"/>
                    </a:ext>
                  </a:extLst>
                </a:gridCol>
                <a:gridCol w="2580265">
                  <a:extLst>
                    <a:ext uri="{9D8B030D-6E8A-4147-A177-3AD203B41FA5}">
                      <a16:colId xmlns:a16="http://schemas.microsoft.com/office/drawing/2014/main" val="2960144906"/>
                    </a:ext>
                  </a:extLst>
                </a:gridCol>
                <a:gridCol w="2888719">
                  <a:extLst>
                    <a:ext uri="{9D8B030D-6E8A-4147-A177-3AD203B41FA5}">
                      <a16:colId xmlns:a16="http://schemas.microsoft.com/office/drawing/2014/main" val="3709836915"/>
                    </a:ext>
                  </a:extLst>
                </a:gridCol>
              </a:tblGrid>
              <a:tr h="3276600">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08142211"/>
                  </a:ext>
                </a:extLst>
              </a:tr>
            </a:tbl>
          </a:graphicData>
        </a:graphic>
      </p:graphicFrame>
      <p:sp>
        <p:nvSpPr>
          <p:cNvPr id="13324" name="Title 1">
            <a:extLst>
              <a:ext uri="{FF2B5EF4-FFF2-40B4-BE49-F238E27FC236}">
                <a16:creationId xmlns:a16="http://schemas.microsoft.com/office/drawing/2014/main" id="{CBDEB2AA-4BE5-4B50-9E26-4AE21B19D7B4}"/>
              </a:ext>
            </a:extLst>
          </p:cNvPr>
          <p:cNvSpPr>
            <a:spLocks noGrp="1"/>
          </p:cNvSpPr>
          <p:nvPr>
            <p:ph type="title"/>
          </p:nvPr>
        </p:nvSpPr>
        <p:spPr>
          <a:xfrm>
            <a:off x="417513" y="284163"/>
            <a:ext cx="8310562" cy="989012"/>
          </a:xfrm>
        </p:spPr>
        <p:txBody>
          <a:bodyPr/>
          <a:lstStyle/>
          <a:p>
            <a:r>
              <a:rPr lang="en-GB" altLang="en-US" sz="2800">
                <a:solidFill>
                  <a:schemeClr val="tx2"/>
                </a:solidFill>
              </a:rPr>
              <a:t>Profile creation at a glance</a:t>
            </a:r>
            <a:br>
              <a:rPr lang="en-GB" altLang="en-US" sz="2800">
                <a:solidFill>
                  <a:schemeClr val="tx2"/>
                </a:solidFill>
              </a:rPr>
            </a:br>
            <a:r>
              <a:rPr lang="en-GB" altLang="en-US" sz="2400" b="0">
                <a:solidFill>
                  <a:schemeClr val="tx2"/>
                </a:solidFill>
              </a:rPr>
              <a:t>Building blocks and process</a:t>
            </a:r>
            <a:endParaRPr lang="en-GB" altLang="en-US" sz="2800">
              <a:solidFill>
                <a:schemeClr val="tx2"/>
              </a:solidFill>
            </a:endParaRPr>
          </a:p>
        </p:txBody>
      </p:sp>
      <p:sp>
        <p:nvSpPr>
          <p:cNvPr id="19475" name="TextBox 6">
            <a:extLst>
              <a:ext uri="{FF2B5EF4-FFF2-40B4-BE49-F238E27FC236}">
                <a16:creationId xmlns:a16="http://schemas.microsoft.com/office/drawing/2014/main" id="{B4658317-5793-47ED-9786-38B88D3DEF74}"/>
              </a:ext>
            </a:extLst>
          </p:cNvPr>
          <p:cNvSpPr txBox="1">
            <a:spLocks noChangeArrowheads="1"/>
          </p:cNvSpPr>
          <p:nvPr/>
        </p:nvSpPr>
        <p:spPr bwMode="auto">
          <a:xfrm>
            <a:off x="729574" y="5027499"/>
            <a:ext cx="2334034" cy="646331"/>
          </a:xfrm>
          <a:prstGeom prst="rect">
            <a:avLst/>
          </a:prstGeom>
          <a:noFill/>
          <a:ln w="9525">
            <a:no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GB" altLang="en-US" sz="1200" b="1" dirty="0"/>
              <a:t>Mail volumes</a:t>
            </a:r>
            <a:r>
              <a:rPr lang="en-GB" altLang="en-US" sz="1200" dirty="0"/>
              <a:t>:</a:t>
            </a:r>
          </a:p>
          <a:p>
            <a:pPr algn="ctr">
              <a:defRPr/>
            </a:pPr>
            <a:r>
              <a:rPr lang="en-GB" altLang="en-US" sz="1200" dirty="0"/>
              <a:t> Baseline Year (PP1); or</a:t>
            </a:r>
          </a:p>
          <a:p>
            <a:pPr algn="ctr">
              <a:defRPr/>
            </a:pPr>
            <a:r>
              <a:rPr lang="en-GB" altLang="en-US" sz="1200" dirty="0"/>
              <a:t>Financial Year (PP2 &amp; 4) </a:t>
            </a:r>
          </a:p>
        </p:txBody>
      </p:sp>
      <p:pic>
        <p:nvPicPr>
          <p:cNvPr id="13326" name="Graphic 10" descr="Bar chart">
            <a:extLst>
              <a:ext uri="{FF2B5EF4-FFF2-40B4-BE49-F238E27FC236}">
                <a16:creationId xmlns:a16="http://schemas.microsoft.com/office/drawing/2014/main" id="{00690C82-C87D-4F4D-9724-8B4553786C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3389" y="2379177"/>
            <a:ext cx="806212" cy="80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Diagram 13">
            <a:extLst>
              <a:ext uri="{FF2B5EF4-FFF2-40B4-BE49-F238E27FC236}">
                <a16:creationId xmlns:a16="http://schemas.microsoft.com/office/drawing/2014/main" id="{10DBA3AA-26E8-431D-B30E-777D5D6DBE9D}"/>
              </a:ext>
            </a:extLst>
          </p:cNvPr>
          <p:cNvGraphicFramePr/>
          <p:nvPr>
            <p:extLst>
              <p:ext uri="{D42A27DB-BD31-4B8C-83A1-F6EECF244321}">
                <p14:modId xmlns:p14="http://schemas.microsoft.com/office/powerpoint/2010/main" val="378611173"/>
              </p:ext>
            </p:extLst>
          </p:nvPr>
        </p:nvGraphicFramePr>
        <p:xfrm>
          <a:off x="578640" y="1301070"/>
          <a:ext cx="8010259" cy="1032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328" name="Graphic 15" descr="Gears">
            <a:extLst>
              <a:ext uri="{FF2B5EF4-FFF2-40B4-BE49-F238E27FC236}">
                <a16:creationId xmlns:a16="http://schemas.microsoft.com/office/drawing/2014/main" id="{C08CC32E-6C81-48DB-9C11-207BB0C9B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9122" y="3685802"/>
            <a:ext cx="618452" cy="618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Graphic 12" descr="Network diagram">
            <a:extLst>
              <a:ext uri="{FF2B5EF4-FFF2-40B4-BE49-F238E27FC236}">
                <a16:creationId xmlns:a16="http://schemas.microsoft.com/office/drawing/2014/main" id="{358141F6-25BD-4A7E-B7D1-C408F29FB46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78113" y="3565525"/>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1" name="TextBox 28">
            <a:extLst>
              <a:ext uri="{FF2B5EF4-FFF2-40B4-BE49-F238E27FC236}">
                <a16:creationId xmlns:a16="http://schemas.microsoft.com/office/drawing/2014/main" id="{42093855-96A7-4192-A8A2-72D06828B804}"/>
              </a:ext>
            </a:extLst>
          </p:cNvPr>
          <p:cNvSpPr txBox="1">
            <a:spLocks noChangeArrowheads="1"/>
          </p:cNvSpPr>
          <p:nvPr/>
        </p:nvSpPr>
        <p:spPr bwMode="auto">
          <a:xfrm>
            <a:off x="5949444" y="2445176"/>
            <a:ext cx="1347584" cy="663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PP1 </a:t>
            </a:r>
          </a:p>
          <a:p>
            <a:pPr algn="ctr"/>
            <a:r>
              <a:rPr lang="en-GB" altLang="en-US" sz="1200" b="1" dirty="0"/>
              <a:t>National Spread Benchmark</a:t>
            </a:r>
          </a:p>
        </p:txBody>
      </p:sp>
      <p:sp>
        <p:nvSpPr>
          <p:cNvPr id="13332" name="TextBox 29">
            <a:extLst>
              <a:ext uri="{FF2B5EF4-FFF2-40B4-BE49-F238E27FC236}">
                <a16:creationId xmlns:a16="http://schemas.microsoft.com/office/drawing/2014/main" id="{E86DC558-4873-4220-9232-DDFF7D6C3F5B}"/>
              </a:ext>
            </a:extLst>
          </p:cNvPr>
          <p:cNvSpPr txBox="1">
            <a:spLocks noChangeArrowheads="1"/>
          </p:cNvSpPr>
          <p:nvPr/>
        </p:nvSpPr>
        <p:spPr bwMode="auto">
          <a:xfrm>
            <a:off x="5905686" y="3633843"/>
            <a:ext cx="14351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PP1</a:t>
            </a:r>
          </a:p>
          <a:p>
            <a:pPr algn="ctr"/>
            <a:r>
              <a:rPr lang="en-GB" altLang="en-US" sz="1200" b="1" dirty="0"/>
              <a:t> Urban Density Benchmark</a:t>
            </a:r>
          </a:p>
        </p:txBody>
      </p:sp>
      <p:sp>
        <p:nvSpPr>
          <p:cNvPr id="13333" name="TextBox 30">
            <a:extLst>
              <a:ext uri="{FF2B5EF4-FFF2-40B4-BE49-F238E27FC236}">
                <a16:creationId xmlns:a16="http://schemas.microsoft.com/office/drawing/2014/main" id="{B5AB6D27-76C3-4C0A-AB3A-7A9BD96383F2}"/>
              </a:ext>
            </a:extLst>
          </p:cNvPr>
          <p:cNvSpPr txBox="1">
            <a:spLocks noChangeArrowheads="1"/>
          </p:cNvSpPr>
          <p:nvPr/>
        </p:nvSpPr>
        <p:spPr bwMode="auto">
          <a:xfrm>
            <a:off x="995363" y="2395538"/>
            <a:ext cx="17462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a:t>Zones:</a:t>
            </a:r>
          </a:p>
          <a:p>
            <a:r>
              <a:rPr lang="en-GB" altLang="en-US" sz="1200">
                <a:solidFill>
                  <a:srgbClr val="FF00FF"/>
                </a:solidFill>
              </a:rPr>
              <a:t>•</a:t>
            </a:r>
            <a:r>
              <a:rPr lang="en-GB" altLang="en-US" sz="1200"/>
              <a:t> Urban	</a:t>
            </a:r>
            <a:r>
              <a:rPr lang="en-GB" altLang="en-US" sz="1200">
                <a:solidFill>
                  <a:srgbClr val="00FF01"/>
                </a:solidFill>
              </a:rPr>
              <a:t>•</a:t>
            </a:r>
            <a:r>
              <a:rPr lang="en-GB" altLang="en-US" sz="1200"/>
              <a:t> Rural</a:t>
            </a:r>
          </a:p>
          <a:p>
            <a:r>
              <a:rPr lang="en-GB" altLang="en-US" sz="1200">
                <a:solidFill>
                  <a:srgbClr val="0000FF"/>
                </a:solidFill>
              </a:rPr>
              <a:t>•</a:t>
            </a:r>
            <a:r>
              <a:rPr lang="en-GB" altLang="en-US" sz="1200"/>
              <a:t> Suburban	</a:t>
            </a:r>
            <a:r>
              <a:rPr lang="en-GB" altLang="en-US" sz="1200">
                <a:solidFill>
                  <a:srgbClr val="FF0000"/>
                </a:solidFill>
              </a:rPr>
              <a:t>•</a:t>
            </a:r>
            <a:r>
              <a:rPr lang="en-GB" altLang="en-US" sz="1200"/>
              <a:t> London</a:t>
            </a:r>
          </a:p>
        </p:txBody>
      </p:sp>
      <p:pic>
        <p:nvPicPr>
          <p:cNvPr id="13334" name="Graphic 3" descr="Pie chart">
            <a:extLst>
              <a:ext uri="{FF2B5EF4-FFF2-40B4-BE49-F238E27FC236}">
                <a16:creationId xmlns:a16="http://schemas.microsoft.com/office/drawing/2014/main" id="{417812F5-CA2C-4ACC-84E3-C180F38F20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04509" y="4740782"/>
            <a:ext cx="667870" cy="667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5" name="TextBox 29">
            <a:extLst>
              <a:ext uri="{FF2B5EF4-FFF2-40B4-BE49-F238E27FC236}">
                <a16:creationId xmlns:a16="http://schemas.microsoft.com/office/drawing/2014/main" id="{A148BA14-E0E7-4BA8-9C3F-F379576A9F2D}"/>
              </a:ext>
            </a:extLst>
          </p:cNvPr>
          <p:cNvSpPr txBox="1">
            <a:spLocks noChangeArrowheads="1"/>
          </p:cNvSpPr>
          <p:nvPr/>
        </p:nvSpPr>
        <p:spPr bwMode="auto">
          <a:xfrm>
            <a:off x="5899577" y="4747090"/>
            <a:ext cx="14473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PP2&amp;4 </a:t>
            </a:r>
          </a:p>
          <a:p>
            <a:pPr algn="ctr"/>
            <a:r>
              <a:rPr lang="en-GB" altLang="en-US" sz="1200" b="1" dirty="0"/>
              <a:t>Zonal Posting Profile</a:t>
            </a:r>
          </a:p>
        </p:txBody>
      </p:sp>
      <p:grpSp>
        <p:nvGrpSpPr>
          <p:cNvPr id="13336" name="Group 2">
            <a:extLst>
              <a:ext uri="{FF2B5EF4-FFF2-40B4-BE49-F238E27FC236}">
                <a16:creationId xmlns:a16="http://schemas.microsoft.com/office/drawing/2014/main" id="{BAD48D06-8A09-4C78-8D0E-39F8BBF81C3A}"/>
              </a:ext>
            </a:extLst>
          </p:cNvPr>
          <p:cNvGrpSpPr>
            <a:grpSpLocks/>
          </p:cNvGrpSpPr>
          <p:nvPr/>
        </p:nvGrpSpPr>
        <p:grpSpPr bwMode="auto">
          <a:xfrm>
            <a:off x="7504509" y="3638042"/>
            <a:ext cx="648000" cy="648000"/>
            <a:chOff x="6187234" y="4514831"/>
            <a:chExt cx="801926" cy="776609"/>
          </a:xfrm>
        </p:grpSpPr>
        <p:grpSp>
          <p:nvGrpSpPr>
            <p:cNvPr id="13343" name="Group 1">
              <a:extLst>
                <a:ext uri="{FF2B5EF4-FFF2-40B4-BE49-F238E27FC236}">
                  <a16:creationId xmlns:a16="http://schemas.microsoft.com/office/drawing/2014/main" id="{7ABA6DEF-F500-4F70-A3DE-8765F4F76415}"/>
                </a:ext>
              </a:extLst>
            </p:cNvPr>
            <p:cNvGrpSpPr>
              <a:grpSpLocks/>
            </p:cNvGrpSpPr>
            <p:nvPr/>
          </p:nvGrpSpPr>
          <p:grpSpPr bwMode="auto">
            <a:xfrm>
              <a:off x="6187234" y="4514831"/>
              <a:ext cx="801926" cy="279876"/>
              <a:chOff x="6187234" y="4514831"/>
              <a:chExt cx="801926" cy="279876"/>
            </a:xfrm>
          </p:grpSpPr>
          <p:pic>
            <p:nvPicPr>
              <p:cNvPr id="13352" name="Graphic 3" descr="Pie chart">
                <a:extLst>
                  <a:ext uri="{FF2B5EF4-FFF2-40B4-BE49-F238E27FC236}">
                    <a16:creationId xmlns:a16="http://schemas.microsoft.com/office/drawing/2014/main" id="{2484F66D-B91D-4ACC-B8A0-D7A97C2110E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3" name="Graphic 3" descr="Pie chart">
                <a:extLst>
                  <a:ext uri="{FF2B5EF4-FFF2-40B4-BE49-F238E27FC236}">
                    <a16:creationId xmlns:a16="http://schemas.microsoft.com/office/drawing/2014/main" id="{47C3B3BE-8F82-4A16-BBEB-50DFF223FC4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4" name="Graphic 3" descr="Pie chart">
                <a:extLst>
                  <a:ext uri="{FF2B5EF4-FFF2-40B4-BE49-F238E27FC236}">
                    <a16:creationId xmlns:a16="http://schemas.microsoft.com/office/drawing/2014/main" id="{F15E48EA-25DA-4DF4-905A-A76B2C7C9AB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44" name="Group 35">
              <a:extLst>
                <a:ext uri="{FF2B5EF4-FFF2-40B4-BE49-F238E27FC236}">
                  <a16:creationId xmlns:a16="http://schemas.microsoft.com/office/drawing/2014/main" id="{558314FF-DA20-4CBE-93AB-655540219697}"/>
                </a:ext>
              </a:extLst>
            </p:cNvPr>
            <p:cNvGrpSpPr>
              <a:grpSpLocks/>
            </p:cNvGrpSpPr>
            <p:nvPr/>
          </p:nvGrpSpPr>
          <p:grpSpPr bwMode="auto">
            <a:xfrm>
              <a:off x="6187234" y="4763198"/>
              <a:ext cx="801926" cy="279876"/>
              <a:chOff x="6187234" y="4514831"/>
              <a:chExt cx="801926" cy="279876"/>
            </a:xfrm>
          </p:grpSpPr>
          <p:pic>
            <p:nvPicPr>
              <p:cNvPr id="13349" name="Graphic 3" descr="Pie chart">
                <a:extLst>
                  <a:ext uri="{FF2B5EF4-FFF2-40B4-BE49-F238E27FC236}">
                    <a16:creationId xmlns:a16="http://schemas.microsoft.com/office/drawing/2014/main" id="{0724DEFC-25E2-481D-9811-60316342D4B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0" name="Graphic 3" descr="Pie chart">
                <a:extLst>
                  <a:ext uri="{FF2B5EF4-FFF2-40B4-BE49-F238E27FC236}">
                    <a16:creationId xmlns:a16="http://schemas.microsoft.com/office/drawing/2014/main" id="{00366133-69B4-49D6-8358-DF2C816D368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1" name="Graphic 3" descr="Pie chart">
                <a:extLst>
                  <a:ext uri="{FF2B5EF4-FFF2-40B4-BE49-F238E27FC236}">
                    <a16:creationId xmlns:a16="http://schemas.microsoft.com/office/drawing/2014/main" id="{274D3F46-5280-444F-8ABE-FDB28884064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45" name="Group 39">
              <a:extLst>
                <a:ext uri="{FF2B5EF4-FFF2-40B4-BE49-F238E27FC236}">
                  <a16:creationId xmlns:a16="http://schemas.microsoft.com/office/drawing/2014/main" id="{15ED4EA7-9E47-4F03-A04F-E351C4DE4192}"/>
                </a:ext>
              </a:extLst>
            </p:cNvPr>
            <p:cNvGrpSpPr>
              <a:grpSpLocks/>
            </p:cNvGrpSpPr>
            <p:nvPr/>
          </p:nvGrpSpPr>
          <p:grpSpPr bwMode="auto">
            <a:xfrm>
              <a:off x="6187234" y="5011564"/>
              <a:ext cx="801926" cy="279876"/>
              <a:chOff x="6187234" y="4514831"/>
              <a:chExt cx="801926" cy="279876"/>
            </a:xfrm>
          </p:grpSpPr>
          <p:pic>
            <p:nvPicPr>
              <p:cNvPr id="13346" name="Graphic 3" descr="Pie chart">
                <a:extLst>
                  <a:ext uri="{FF2B5EF4-FFF2-40B4-BE49-F238E27FC236}">
                    <a16:creationId xmlns:a16="http://schemas.microsoft.com/office/drawing/2014/main" id="{74D4C458-7AC6-46E0-A834-50445F67B58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7" name="Graphic 3" descr="Pie chart">
                <a:extLst>
                  <a:ext uri="{FF2B5EF4-FFF2-40B4-BE49-F238E27FC236}">
                    <a16:creationId xmlns:a16="http://schemas.microsoft.com/office/drawing/2014/main" id="{ABECEE05-91CF-4715-828B-7C2B3E2E8DA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8" name="Graphic 3" descr="Pie chart">
                <a:extLst>
                  <a:ext uri="{FF2B5EF4-FFF2-40B4-BE49-F238E27FC236}">
                    <a16:creationId xmlns:a16="http://schemas.microsoft.com/office/drawing/2014/main" id="{3556DFA1-2D7A-49C4-B5A6-E5AEDED739A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7" name="TextBox 6">
            <a:extLst>
              <a:ext uri="{FF2B5EF4-FFF2-40B4-BE49-F238E27FC236}">
                <a16:creationId xmlns:a16="http://schemas.microsoft.com/office/drawing/2014/main" id="{62B0C9BA-0F2F-4AF8-B1AA-30527E9BFDCF}"/>
              </a:ext>
            </a:extLst>
          </p:cNvPr>
          <p:cNvSpPr txBox="1"/>
          <p:nvPr/>
        </p:nvSpPr>
        <p:spPr>
          <a:xfrm>
            <a:off x="578640" y="5879195"/>
            <a:ext cx="5334635" cy="600164"/>
          </a:xfrm>
          <a:prstGeom prst="rect">
            <a:avLst/>
          </a:prstGeom>
          <a:noFill/>
        </p:spPr>
        <p:txBody>
          <a:bodyPr>
            <a:spAutoFit/>
          </a:bodyPr>
          <a:lstStyle/>
          <a:p>
            <a:pPr>
              <a:defRPr/>
            </a:pPr>
            <a:r>
              <a:rPr lang="en-GB" sz="1100" dirty="0"/>
              <a:t>Baseline Year is a contractual term applicable to PP1 which uses the actual fall to earth of the national postbag during the baseline year to enable us to determine the Profile that customers need to achieve in subsequent years</a:t>
            </a:r>
          </a:p>
        </p:txBody>
      </p:sp>
      <p:pic>
        <p:nvPicPr>
          <p:cNvPr id="13338" name="Picture 8">
            <a:extLst>
              <a:ext uri="{FF2B5EF4-FFF2-40B4-BE49-F238E27FC236}">
                <a16:creationId xmlns:a16="http://schemas.microsoft.com/office/drawing/2014/main" id="{2710721C-8C44-4878-8746-8A8BDAFEB837}"/>
              </a:ext>
            </a:extLst>
          </p:cNvPr>
          <p:cNvPicPr>
            <a:picLocks noChangeAspect="1"/>
          </p:cNvPicPr>
          <p:nvPr/>
        </p:nvPicPr>
        <p:blipFill>
          <a:blip r:embed="rId11">
            <a:extLst>
              <a:ext uri="{28A0092B-C50C-407E-A947-70E740481C1C}">
                <a14:useLocalDpi xmlns:a14="http://schemas.microsoft.com/office/drawing/2010/main" val="0"/>
              </a:ext>
            </a:extLst>
          </a:blip>
          <a:srcRect l="27159" t="1611" r="38522" b="3955"/>
          <a:stretch>
            <a:fillRect/>
          </a:stretch>
        </p:blipFill>
        <p:spPr bwMode="auto">
          <a:xfrm>
            <a:off x="1323533" y="3135241"/>
            <a:ext cx="1220981" cy="1884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Content Placeholder 8" descr="Arrow Straight">
            <a:extLst>
              <a:ext uri="{FF2B5EF4-FFF2-40B4-BE49-F238E27FC236}">
                <a16:creationId xmlns:a16="http://schemas.microsoft.com/office/drawing/2014/main" id="{708E01E8-F0AE-4449-90AC-F2D031AFFD7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25600" y="2981325"/>
            <a:ext cx="4127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Content Placeholder 8" descr="Arrow Straight">
            <a:extLst>
              <a:ext uri="{FF2B5EF4-FFF2-40B4-BE49-F238E27FC236}">
                <a16:creationId xmlns:a16="http://schemas.microsoft.com/office/drawing/2014/main" id="{0FCBF1EF-06BA-4510-BBCC-FB4AC64F2FE3}"/>
              </a:ext>
            </a:extLst>
          </p:cNvPr>
          <p:cNvPicPr>
            <a:picLocks noGrp="1" noChangeAspect="1" noChangeArrowheads="1"/>
          </p:cNvPicPr>
          <p:nvPr>
            <p:ph idx="1"/>
          </p:nvPr>
        </p:nvPicPr>
        <p:blipFill>
          <a:blip r:embed="rId13">
            <a:extLst>
              <a:ext uri="{28A0092B-C50C-407E-A947-70E740481C1C}">
                <a14:useLocalDpi xmlns:a14="http://schemas.microsoft.com/office/drawing/2010/main" val="0"/>
              </a:ext>
            </a:extLst>
          </a:blip>
          <a:srcRect/>
          <a:stretch>
            <a:fillRect/>
          </a:stretch>
        </p:blipFill>
        <p:spPr>
          <a:xfrm>
            <a:off x="1735986" y="4765675"/>
            <a:ext cx="414338" cy="325438"/>
          </a:xfrm>
        </p:spPr>
      </p:pic>
      <p:pic>
        <p:nvPicPr>
          <p:cNvPr id="13341" name="Picture 4">
            <a:extLst>
              <a:ext uri="{FF2B5EF4-FFF2-40B4-BE49-F238E27FC236}">
                <a16:creationId xmlns:a16="http://schemas.microsoft.com/office/drawing/2014/main" id="{D8BEA7D1-5B0F-4CA8-9B5F-74AB3088769E}"/>
              </a:ext>
            </a:extLst>
          </p:cNvPr>
          <p:cNvPicPr>
            <a:picLocks noChangeAspect="1"/>
          </p:cNvPicPr>
          <p:nvPr/>
        </p:nvPicPr>
        <p:blipFill>
          <a:blip r:embed="rId14">
            <a:extLst>
              <a:ext uri="{28A0092B-C50C-407E-A947-70E740481C1C}">
                <a14:useLocalDpi xmlns:a14="http://schemas.microsoft.com/office/drawing/2010/main" val="0"/>
              </a:ext>
            </a:extLst>
          </a:blip>
          <a:srcRect l="35915" t="6825" r="41690" b="5540"/>
          <a:stretch>
            <a:fillRect/>
          </a:stretch>
        </p:blipFill>
        <p:spPr bwMode="auto">
          <a:xfrm>
            <a:off x="3752213" y="3038438"/>
            <a:ext cx="1336509" cy="2580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TextBox 27">
            <a:extLst>
              <a:ext uri="{FF2B5EF4-FFF2-40B4-BE49-F238E27FC236}">
                <a16:creationId xmlns:a16="http://schemas.microsoft.com/office/drawing/2014/main" id="{F7FA4EF5-BB01-41E2-BBE1-AD7A5E1CCAF2}"/>
              </a:ext>
            </a:extLst>
          </p:cNvPr>
          <p:cNvSpPr txBox="1">
            <a:spLocks noChangeArrowheads="1"/>
          </p:cNvSpPr>
          <p:nvPr/>
        </p:nvSpPr>
        <p:spPr bwMode="auto">
          <a:xfrm>
            <a:off x="3898900" y="2633663"/>
            <a:ext cx="10080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a:t>86 or 48 SSCs</a:t>
            </a:r>
          </a:p>
        </p:txBody>
      </p:sp>
      <p:sp>
        <p:nvSpPr>
          <p:cNvPr id="13330" name="TextBox 25">
            <a:extLst>
              <a:ext uri="{FF2B5EF4-FFF2-40B4-BE49-F238E27FC236}">
                <a16:creationId xmlns:a16="http://schemas.microsoft.com/office/drawing/2014/main" id="{ACA405BA-1FBC-49BD-ABD1-DAA0D15A38D5}"/>
              </a:ext>
            </a:extLst>
          </p:cNvPr>
          <p:cNvSpPr txBox="1">
            <a:spLocks noChangeArrowheads="1"/>
          </p:cNvSpPr>
          <p:nvPr/>
        </p:nvSpPr>
        <p:spPr bwMode="auto">
          <a:xfrm>
            <a:off x="560388" y="3719513"/>
            <a:ext cx="946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11,000 PC</a:t>
            </a:r>
          </a:p>
          <a:p>
            <a:pPr algn="ctr"/>
            <a:r>
              <a:rPr lang="en-GB" altLang="en-US" sz="1200" b="1" dirty="0"/>
              <a:t>sectors</a:t>
            </a:r>
          </a:p>
        </p:txBody>
      </p:sp>
      <p:sp>
        <p:nvSpPr>
          <p:cNvPr id="2" name="TextBox 1">
            <a:extLst>
              <a:ext uri="{FF2B5EF4-FFF2-40B4-BE49-F238E27FC236}">
                <a16:creationId xmlns:a16="http://schemas.microsoft.com/office/drawing/2014/main" id="{D2F3BBC1-22C2-4ADF-9586-A858BBE2B055}"/>
              </a:ext>
            </a:extLst>
          </p:cNvPr>
          <p:cNvSpPr txBox="1"/>
          <p:nvPr/>
        </p:nvSpPr>
        <p:spPr>
          <a:xfrm>
            <a:off x="5916612" y="3093974"/>
            <a:ext cx="2559516" cy="415498"/>
          </a:xfrm>
          <a:prstGeom prst="rect">
            <a:avLst/>
          </a:prstGeom>
          <a:noFill/>
        </p:spPr>
        <p:txBody>
          <a:bodyPr wrap="square" rtlCol="0">
            <a:spAutoFit/>
          </a:bodyPr>
          <a:lstStyle/>
          <a:p>
            <a:r>
              <a:rPr lang="en-GB" sz="1050" dirty="0"/>
              <a:t>Does the customer proportion of mail in each SSC reflect the national postbag?</a:t>
            </a:r>
          </a:p>
        </p:txBody>
      </p:sp>
      <p:cxnSp>
        <p:nvCxnSpPr>
          <p:cNvPr id="4" name="Straight Connector 3">
            <a:extLst>
              <a:ext uri="{FF2B5EF4-FFF2-40B4-BE49-F238E27FC236}">
                <a16:creationId xmlns:a16="http://schemas.microsoft.com/office/drawing/2014/main" id="{302D2D3B-6F5C-4CF2-B90A-0ACFFC272F97}"/>
              </a:ext>
            </a:extLst>
          </p:cNvPr>
          <p:cNvCxnSpPr>
            <a:cxnSpLocks/>
          </p:cNvCxnSpPr>
          <p:nvPr/>
        </p:nvCxnSpPr>
        <p:spPr>
          <a:xfrm flipH="1" flipV="1">
            <a:off x="5700714" y="3510097"/>
            <a:ext cx="2862646" cy="8895"/>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8" name="TextBox 37">
            <a:extLst>
              <a:ext uri="{FF2B5EF4-FFF2-40B4-BE49-F238E27FC236}">
                <a16:creationId xmlns:a16="http://schemas.microsoft.com/office/drawing/2014/main" id="{0EB1E682-BA23-4150-B914-C433FACB598E}"/>
              </a:ext>
            </a:extLst>
          </p:cNvPr>
          <p:cNvSpPr txBox="1"/>
          <p:nvPr/>
        </p:nvSpPr>
        <p:spPr>
          <a:xfrm>
            <a:off x="5777327" y="4277673"/>
            <a:ext cx="2786033" cy="415498"/>
          </a:xfrm>
          <a:prstGeom prst="rect">
            <a:avLst/>
          </a:prstGeom>
          <a:noFill/>
        </p:spPr>
        <p:txBody>
          <a:bodyPr wrap="square" rtlCol="0">
            <a:spAutoFit/>
          </a:bodyPr>
          <a:lstStyle/>
          <a:p>
            <a:r>
              <a:rPr lang="en-GB" sz="1050" dirty="0"/>
              <a:t>Does the customer proportion of Urban mail in each SSC reflect the national postbag?</a:t>
            </a:r>
          </a:p>
        </p:txBody>
      </p:sp>
      <p:sp>
        <p:nvSpPr>
          <p:cNvPr id="39" name="TextBox 38">
            <a:extLst>
              <a:ext uri="{FF2B5EF4-FFF2-40B4-BE49-F238E27FC236}">
                <a16:creationId xmlns:a16="http://schemas.microsoft.com/office/drawing/2014/main" id="{614A62E2-2793-47FA-8C74-650528CBE985}"/>
              </a:ext>
            </a:extLst>
          </p:cNvPr>
          <p:cNvSpPr txBox="1"/>
          <p:nvPr/>
        </p:nvSpPr>
        <p:spPr>
          <a:xfrm>
            <a:off x="5910768" y="5299074"/>
            <a:ext cx="2559516" cy="415498"/>
          </a:xfrm>
          <a:prstGeom prst="rect">
            <a:avLst/>
          </a:prstGeom>
          <a:noFill/>
        </p:spPr>
        <p:txBody>
          <a:bodyPr wrap="square" rtlCol="0">
            <a:spAutoFit/>
          </a:bodyPr>
          <a:lstStyle/>
          <a:p>
            <a:r>
              <a:rPr lang="en-GB" sz="1050" dirty="0"/>
              <a:t>Does the customer proportion of mail in each zone reflect the RMG F2E</a:t>
            </a:r>
          </a:p>
        </p:txBody>
      </p:sp>
      <p:cxnSp>
        <p:nvCxnSpPr>
          <p:cNvPr id="40" name="Straight Connector 39">
            <a:extLst>
              <a:ext uri="{FF2B5EF4-FFF2-40B4-BE49-F238E27FC236}">
                <a16:creationId xmlns:a16="http://schemas.microsoft.com/office/drawing/2014/main" id="{4D4826F7-43F8-4A30-A472-113823942216}"/>
              </a:ext>
            </a:extLst>
          </p:cNvPr>
          <p:cNvCxnSpPr>
            <a:cxnSpLocks/>
          </p:cNvCxnSpPr>
          <p:nvPr/>
        </p:nvCxnSpPr>
        <p:spPr>
          <a:xfrm flipH="1">
            <a:off x="5707194" y="4701108"/>
            <a:ext cx="2881180" cy="2243"/>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 name="TextBox 9">
            <a:extLst>
              <a:ext uri="{FF2B5EF4-FFF2-40B4-BE49-F238E27FC236}">
                <a16:creationId xmlns:a16="http://schemas.microsoft.com/office/drawing/2014/main" id="{14731343-373E-4D24-BA8A-03A7BB5C8420}"/>
              </a:ext>
            </a:extLst>
          </p:cNvPr>
          <p:cNvSpPr txBox="1"/>
          <p:nvPr/>
        </p:nvSpPr>
        <p:spPr>
          <a:xfrm>
            <a:off x="905912" y="5175993"/>
            <a:ext cx="274434" cy="369332"/>
          </a:xfrm>
          <a:prstGeom prst="rect">
            <a:avLst/>
          </a:prstGeom>
          <a:noFill/>
        </p:spPr>
        <p:txBody>
          <a:bodyPr wrap="none" rtlCol="0">
            <a:spAutoFit/>
          </a:bodyPr>
          <a:lstStyle/>
          <a:p>
            <a:r>
              <a:rPr lang="en-GB" dirty="0">
                <a:solidFill>
                  <a:srgbClr val="FF0000"/>
                </a:solidFill>
              </a:rPr>
              <a:t>*</a:t>
            </a:r>
          </a:p>
        </p:txBody>
      </p:sp>
      <p:sp>
        <p:nvSpPr>
          <p:cNvPr id="45" name="TextBox 44">
            <a:extLst>
              <a:ext uri="{FF2B5EF4-FFF2-40B4-BE49-F238E27FC236}">
                <a16:creationId xmlns:a16="http://schemas.microsoft.com/office/drawing/2014/main" id="{EBE8E276-3671-403D-AE1E-75086E4D0C30}"/>
              </a:ext>
            </a:extLst>
          </p:cNvPr>
          <p:cNvSpPr txBox="1"/>
          <p:nvPr/>
        </p:nvSpPr>
        <p:spPr>
          <a:xfrm>
            <a:off x="387231" y="5861574"/>
            <a:ext cx="274434" cy="369332"/>
          </a:xfrm>
          <a:prstGeom prst="rect">
            <a:avLst/>
          </a:prstGeom>
          <a:noFill/>
        </p:spPr>
        <p:txBody>
          <a:bodyPr wrap="none" rtlCol="0">
            <a:spAutoFit/>
          </a:bodyPr>
          <a:lstStyle/>
          <a:p>
            <a:r>
              <a:rPr lang="en-GB" dirty="0">
                <a:solidFill>
                  <a:srgbClr val="FF0000"/>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1F32B9E-96C4-4E41-8878-F7815AEE6AE9}"/>
              </a:ext>
            </a:extLst>
          </p:cNvPr>
          <p:cNvSpPr>
            <a:spLocks noGrp="1"/>
          </p:cNvSpPr>
          <p:nvPr>
            <p:ph type="title"/>
          </p:nvPr>
        </p:nvSpPr>
        <p:spPr>
          <a:xfrm>
            <a:off x="417513" y="284163"/>
            <a:ext cx="8310562" cy="989012"/>
          </a:xfrm>
        </p:spPr>
        <p:txBody>
          <a:bodyPr/>
          <a:lstStyle/>
          <a:p>
            <a:r>
              <a:rPr lang="en-GB" altLang="en-US" sz="2800">
                <a:solidFill>
                  <a:schemeClr val="tx2"/>
                </a:solidFill>
              </a:rPr>
              <a:t>Profile comparison at glance</a:t>
            </a:r>
          </a:p>
        </p:txBody>
      </p:sp>
      <p:graphicFrame>
        <p:nvGraphicFramePr>
          <p:cNvPr id="4" name="Content Placeholder 3">
            <a:extLst>
              <a:ext uri="{FF2B5EF4-FFF2-40B4-BE49-F238E27FC236}">
                <a16:creationId xmlns:a16="http://schemas.microsoft.com/office/drawing/2014/main" id="{7E926677-99AA-4BD9-BB22-395C4A47FDF4}"/>
              </a:ext>
            </a:extLst>
          </p:cNvPr>
          <p:cNvGraphicFramePr>
            <a:graphicFrameLocks noGrp="1"/>
          </p:cNvGraphicFramePr>
          <p:nvPr>
            <p:ph idx="1"/>
            <p:extLst>
              <p:ext uri="{D42A27DB-BD31-4B8C-83A1-F6EECF244321}">
                <p14:modId xmlns:p14="http://schemas.microsoft.com/office/powerpoint/2010/main" val="1754240322"/>
              </p:ext>
            </p:extLst>
          </p:nvPr>
        </p:nvGraphicFramePr>
        <p:xfrm>
          <a:off x="417513" y="812800"/>
          <a:ext cx="8206152" cy="4097130"/>
        </p:xfrm>
        <a:graphic>
          <a:graphicData uri="http://schemas.openxmlformats.org/drawingml/2006/table">
            <a:tbl>
              <a:tblPr firstRow="1" bandRow="1">
                <a:tableStyleId>{5C22544A-7EE6-4342-B048-85BDC9FD1C3A}</a:tableStyleId>
              </a:tblPr>
              <a:tblGrid>
                <a:gridCol w="720053">
                  <a:extLst>
                    <a:ext uri="{9D8B030D-6E8A-4147-A177-3AD203B41FA5}">
                      <a16:colId xmlns:a16="http://schemas.microsoft.com/office/drawing/2014/main" val="1756889172"/>
                    </a:ext>
                  </a:extLst>
                </a:gridCol>
                <a:gridCol w="1187310">
                  <a:extLst>
                    <a:ext uri="{9D8B030D-6E8A-4147-A177-3AD203B41FA5}">
                      <a16:colId xmlns:a16="http://schemas.microsoft.com/office/drawing/2014/main" val="874623574"/>
                    </a:ext>
                  </a:extLst>
                </a:gridCol>
                <a:gridCol w="904707">
                  <a:extLst>
                    <a:ext uri="{9D8B030D-6E8A-4147-A177-3AD203B41FA5}">
                      <a16:colId xmlns:a16="http://schemas.microsoft.com/office/drawing/2014/main" val="1171922371"/>
                    </a:ext>
                  </a:extLst>
                </a:gridCol>
                <a:gridCol w="1080000">
                  <a:extLst>
                    <a:ext uri="{9D8B030D-6E8A-4147-A177-3AD203B41FA5}">
                      <a16:colId xmlns:a16="http://schemas.microsoft.com/office/drawing/2014/main" val="3314425696"/>
                    </a:ext>
                  </a:extLst>
                </a:gridCol>
                <a:gridCol w="1157592">
                  <a:extLst>
                    <a:ext uri="{9D8B030D-6E8A-4147-A177-3AD203B41FA5}">
                      <a16:colId xmlns:a16="http://schemas.microsoft.com/office/drawing/2014/main" val="1777899848"/>
                    </a:ext>
                  </a:extLst>
                </a:gridCol>
                <a:gridCol w="1556425">
                  <a:extLst>
                    <a:ext uri="{9D8B030D-6E8A-4147-A177-3AD203B41FA5}">
                      <a16:colId xmlns:a16="http://schemas.microsoft.com/office/drawing/2014/main" val="1370036290"/>
                    </a:ext>
                  </a:extLst>
                </a:gridCol>
                <a:gridCol w="1600065">
                  <a:extLst>
                    <a:ext uri="{9D8B030D-6E8A-4147-A177-3AD203B41FA5}">
                      <a16:colId xmlns:a16="http://schemas.microsoft.com/office/drawing/2014/main" val="389798863"/>
                    </a:ext>
                  </a:extLst>
                </a:gridCol>
              </a:tblGrid>
              <a:tr h="899390">
                <a:tc>
                  <a:txBody>
                    <a:bodyPr/>
                    <a:lstStyle/>
                    <a:p>
                      <a:r>
                        <a:rPr lang="en-GB" sz="1200" dirty="0"/>
                        <a:t>Price Plan</a:t>
                      </a:r>
                    </a:p>
                  </a:txBody>
                  <a:tcPr marL="91447" marR="91447" marT="45725" marB="45725"/>
                </a:tc>
                <a:tc>
                  <a:txBody>
                    <a:bodyPr/>
                    <a:lstStyle/>
                    <a:p>
                      <a:r>
                        <a:rPr lang="en-GB" sz="1200" dirty="0"/>
                        <a:t>Profile measure</a:t>
                      </a:r>
                    </a:p>
                  </a:txBody>
                  <a:tcPr marL="91447" marR="91447" marT="45725" marB="45725"/>
                </a:tc>
                <a:tc>
                  <a:txBody>
                    <a:bodyPr/>
                    <a:lstStyle/>
                    <a:p>
                      <a:r>
                        <a:rPr lang="en-GB" sz="1200" dirty="0"/>
                        <a:t>Measure level</a:t>
                      </a:r>
                    </a:p>
                  </a:txBody>
                  <a:tcPr marL="91447" marR="91447" marT="45725" marB="45725"/>
                </a:tc>
                <a:tc>
                  <a:txBody>
                    <a:bodyPr/>
                    <a:lstStyle/>
                    <a:p>
                      <a:r>
                        <a:rPr lang="en-GB" sz="1200" dirty="0"/>
                        <a:t>Zonal allocation input</a:t>
                      </a:r>
                    </a:p>
                  </a:txBody>
                  <a:tcPr marL="91447" marR="91447" marT="45725" marB="45725"/>
                </a:tc>
                <a:tc>
                  <a:txBody>
                    <a:bodyPr/>
                    <a:lstStyle/>
                    <a:p>
                      <a:r>
                        <a:rPr lang="en-GB" sz="1200" dirty="0"/>
                        <a:t>Volume input period</a:t>
                      </a:r>
                    </a:p>
                  </a:txBody>
                  <a:tcPr marL="91447" marR="91447" marT="45725" marB="45725"/>
                </a:tc>
                <a:tc>
                  <a:txBody>
                    <a:bodyPr/>
                    <a:lstStyle/>
                    <a:p>
                      <a:r>
                        <a:rPr lang="en-GB" sz="1200" dirty="0"/>
                        <a:t>How often it is updated</a:t>
                      </a:r>
                    </a:p>
                  </a:txBody>
                  <a:tcPr marL="91447" marR="91447" marT="45725" marB="45725"/>
                </a:tc>
                <a:tc>
                  <a:txBody>
                    <a:bodyPr/>
                    <a:lstStyle/>
                    <a:p>
                      <a:r>
                        <a:rPr lang="en-GB" sz="1200" dirty="0"/>
                        <a:t>Required notice</a:t>
                      </a:r>
                    </a:p>
                  </a:txBody>
                  <a:tcPr marL="91447" marR="91447" marT="45725" marB="45725"/>
                </a:tc>
                <a:extLst>
                  <a:ext uri="{0D108BD9-81ED-4DB2-BD59-A6C34878D82A}">
                    <a16:rowId xmlns:a16="http://schemas.microsoft.com/office/drawing/2014/main" val="2556068707"/>
                  </a:ext>
                </a:extLst>
              </a:tr>
              <a:tr h="799458">
                <a:tc rowSpan="2">
                  <a:txBody>
                    <a:bodyPr/>
                    <a:lstStyle/>
                    <a:p>
                      <a:pPr algn="l"/>
                      <a:r>
                        <a:rPr lang="en-GB" sz="1200" dirty="0"/>
                        <a:t>PP1</a:t>
                      </a:r>
                    </a:p>
                  </a:txBody>
                  <a:tcPr marL="91447" marR="91447" marT="45725" marB="45725" anchor="ctr">
                    <a:solidFill>
                      <a:srgbClr val="CCD0DC"/>
                    </a:solidFill>
                  </a:tcPr>
                </a:tc>
                <a:tc>
                  <a:txBody>
                    <a:bodyPr/>
                    <a:lstStyle/>
                    <a:p>
                      <a:r>
                        <a:rPr lang="en-GB" sz="1200" dirty="0"/>
                        <a:t>National Spread Benchmark</a:t>
                      </a:r>
                    </a:p>
                  </a:txBody>
                  <a:tcPr marL="91447" marR="91447" marT="45725" marB="45725" anchor="ctr">
                    <a:solidFill>
                      <a:srgbClr val="CCD0DC"/>
                    </a:solidFill>
                  </a:tcPr>
                </a:tc>
                <a:tc>
                  <a:txBody>
                    <a:bodyPr/>
                    <a:lstStyle/>
                    <a:p>
                      <a:r>
                        <a:rPr lang="en-GB" sz="1200" dirty="0"/>
                        <a:t>SSC</a:t>
                      </a:r>
                    </a:p>
                  </a:txBody>
                  <a:tcPr marL="91447" marR="91447" marT="45725" marB="45725" anchor="ctr">
                    <a:solidFill>
                      <a:srgbClr val="CCD0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latin typeface="Wingdings 2" panose="05020102010507070707" pitchFamily="18" charset="2"/>
                        </a:rPr>
                        <a:t>O</a:t>
                      </a:r>
                    </a:p>
                  </a:txBody>
                  <a:tcPr marL="91447" marR="91447" marT="45725" marB="45725" anchor="ctr">
                    <a:solidFill>
                      <a:srgbClr val="CCD0DC"/>
                    </a:solidFill>
                  </a:tcPr>
                </a:tc>
                <a:tc>
                  <a:txBody>
                    <a:bodyPr/>
                    <a:lstStyle/>
                    <a:p>
                      <a:r>
                        <a:rPr lang="en-GB" sz="1200" dirty="0"/>
                        <a:t>Baseline Year</a:t>
                      </a:r>
                    </a:p>
                  </a:txBody>
                  <a:tcPr marL="91447" marR="91447" marT="45725" marB="45725" anchor="ctr">
                    <a:solidFill>
                      <a:srgbClr val="CCD0DC"/>
                    </a:solidFill>
                  </a:tcPr>
                </a:tc>
                <a:tc>
                  <a:txBody>
                    <a:bodyPr/>
                    <a:lstStyle/>
                    <a:p>
                      <a:r>
                        <a:rPr lang="en-GB" sz="1200" dirty="0"/>
                        <a:t>Currently using 15/16.</a:t>
                      </a:r>
                    </a:p>
                    <a:p>
                      <a:r>
                        <a:rPr lang="en-GB" sz="1200" dirty="0"/>
                        <a:t>Aspiration annually</a:t>
                      </a:r>
                    </a:p>
                  </a:txBody>
                  <a:tcPr marL="91447" marR="91447" marT="45725" marB="45725" anchor="ctr">
                    <a:solidFill>
                      <a:srgbClr val="CCD0DC"/>
                    </a:solidFill>
                  </a:tcPr>
                </a:tc>
                <a:tc>
                  <a:txBody>
                    <a:bodyPr/>
                    <a:lstStyle/>
                    <a:p>
                      <a:r>
                        <a:rPr lang="en-GB" sz="1200" dirty="0"/>
                        <a:t>190 days</a:t>
                      </a:r>
                    </a:p>
                  </a:txBody>
                  <a:tcPr marL="91447" marR="91447" marT="45725" marB="45725" anchor="ctr">
                    <a:solidFill>
                      <a:srgbClr val="CCD0DC"/>
                    </a:solidFill>
                  </a:tcPr>
                </a:tc>
                <a:extLst>
                  <a:ext uri="{0D108BD9-81ED-4DB2-BD59-A6C34878D82A}">
                    <a16:rowId xmlns:a16="http://schemas.microsoft.com/office/drawing/2014/main" val="1551705143"/>
                  </a:ext>
                </a:extLst>
              </a:tr>
              <a:tr h="1265724">
                <a:tc vMerge="1">
                  <a:txBody>
                    <a:bodyPr/>
                    <a:lstStyle/>
                    <a:p>
                      <a:endParaRPr lang="en-GB" dirty="0"/>
                    </a:p>
                  </a:txBody>
                  <a:tcPr/>
                </a:tc>
                <a:tc>
                  <a:txBody>
                    <a:bodyPr/>
                    <a:lstStyle/>
                    <a:p>
                      <a:r>
                        <a:rPr lang="en-GB" sz="1200" dirty="0"/>
                        <a:t>Urban Density Benchmark</a:t>
                      </a:r>
                    </a:p>
                  </a:txBody>
                  <a:tcPr marL="91447" marR="91447" marT="45725" marB="45725" anchor="ctr">
                    <a:solidFill>
                      <a:srgbClr val="CCD0DC"/>
                    </a:solidFill>
                  </a:tcPr>
                </a:tc>
                <a:tc>
                  <a:txBody>
                    <a:bodyPr/>
                    <a:lstStyle/>
                    <a:p>
                      <a:r>
                        <a:rPr lang="en-GB" sz="1200" dirty="0"/>
                        <a:t>Urban zone in SSC</a:t>
                      </a:r>
                    </a:p>
                  </a:txBody>
                  <a:tcPr marL="91447" marR="91447" marT="45725" marB="45725" anchor="ctr">
                    <a:solidFill>
                      <a:srgbClr val="CCD0DC"/>
                    </a:solidFill>
                  </a:tcPr>
                </a:tc>
                <a:tc>
                  <a:txBody>
                    <a:bodyPr/>
                    <a:lstStyle/>
                    <a:p>
                      <a:pPr algn="ctr"/>
                      <a:r>
                        <a:rPr lang="en-GB" sz="1800" dirty="0">
                          <a:latin typeface="Wingdings 2" panose="05020102010507070707" pitchFamily="18" charset="2"/>
                        </a:rPr>
                        <a:t>P</a:t>
                      </a:r>
                    </a:p>
                  </a:txBody>
                  <a:tcPr marL="91447" marR="91447" marT="45725" marB="45725" anchor="ctr">
                    <a:solidFill>
                      <a:srgbClr val="CC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Baseline Year</a:t>
                      </a:r>
                    </a:p>
                  </a:txBody>
                  <a:tcPr marL="91447" marR="91447" marT="45725" marB="45725" anchor="ctr">
                    <a:solidFill>
                      <a:srgbClr val="CCD0DC"/>
                    </a:solidFill>
                  </a:tcPr>
                </a:tc>
                <a:tc>
                  <a:txBody>
                    <a:bodyPr/>
                    <a:lstStyle/>
                    <a:p>
                      <a:r>
                        <a:rPr lang="en-GB" sz="1200" dirty="0"/>
                        <a:t>Annually, capturing changes of postcode allocation to zones only</a:t>
                      </a:r>
                    </a:p>
                  </a:txBody>
                  <a:tcPr marL="91447" marR="91447" marT="45725" marB="45725" anchor="ctr">
                    <a:solidFill>
                      <a:srgbClr val="CCD0DC"/>
                    </a:solidFill>
                  </a:tcPr>
                </a:tc>
                <a:tc>
                  <a:txBody>
                    <a:bodyPr/>
                    <a:lstStyle/>
                    <a:p>
                      <a:r>
                        <a:rPr lang="en-GB" sz="1200" dirty="0"/>
                        <a:t>70 days for changes to zone allocations, or 190 days for changes to Baseline Year</a:t>
                      </a:r>
                    </a:p>
                  </a:txBody>
                  <a:tcPr marL="91447" marR="91447" marT="45725" marB="45725" anchor="ctr">
                    <a:solidFill>
                      <a:srgbClr val="CCD0DC"/>
                    </a:solidFill>
                  </a:tcPr>
                </a:tc>
                <a:extLst>
                  <a:ext uri="{0D108BD9-81ED-4DB2-BD59-A6C34878D82A}">
                    <a16:rowId xmlns:a16="http://schemas.microsoft.com/office/drawing/2014/main" val="1317065198"/>
                  </a:ext>
                </a:extLst>
              </a:tr>
              <a:tr h="566279">
                <a:tc>
                  <a:txBody>
                    <a:bodyPr/>
                    <a:lstStyle/>
                    <a:p>
                      <a:pPr algn="l"/>
                      <a:r>
                        <a:rPr lang="en-GB" sz="1200" dirty="0"/>
                        <a:t>PP2</a:t>
                      </a:r>
                    </a:p>
                  </a:txBody>
                  <a:tcPr marL="91447" marR="91447" marT="45725" marB="45725" anchor="ctr">
                    <a:solidFill>
                      <a:srgbClr val="E7E9EE"/>
                    </a:solidFill>
                  </a:tcPr>
                </a:tc>
                <a:tc rowSpan="2">
                  <a:txBody>
                    <a:bodyPr/>
                    <a:lstStyle/>
                    <a:p>
                      <a:r>
                        <a:rPr lang="en-GB" sz="1200" dirty="0"/>
                        <a:t>Zonal Posting Profile</a:t>
                      </a:r>
                    </a:p>
                  </a:txBody>
                  <a:tcPr marL="91447" marR="91447" marT="45725" marB="45725" anchor="ctr">
                    <a:solidFill>
                      <a:srgbClr val="E7E9EE"/>
                    </a:solidFill>
                  </a:tcPr>
                </a:tc>
                <a:tc>
                  <a:txBody>
                    <a:bodyPr/>
                    <a:lstStyle/>
                    <a:p>
                      <a:r>
                        <a:rPr lang="en-GB" sz="1200" dirty="0"/>
                        <a:t>Zone (national)</a:t>
                      </a:r>
                    </a:p>
                  </a:txBody>
                  <a:tcPr marL="91447" marR="91447" marT="45725" marB="45725" anchor="ctr">
                    <a:solidFill>
                      <a:srgbClr val="E7E9EE"/>
                    </a:solidFill>
                  </a:tcPr>
                </a:tc>
                <a:tc rowSpan="2">
                  <a:txBody>
                    <a:bodyPr/>
                    <a:lstStyle/>
                    <a:p>
                      <a:pPr algn="ctr"/>
                      <a:r>
                        <a:rPr lang="en-GB" sz="1800" dirty="0">
                          <a:latin typeface="Wingdings 2" panose="05020102010507070707" pitchFamily="18" charset="2"/>
                        </a:rPr>
                        <a:t>P</a:t>
                      </a:r>
                    </a:p>
                  </a:txBody>
                  <a:tcPr marL="91447" marR="91447" marT="45725" marB="45725" anchor="ctr">
                    <a:solidFill>
                      <a:srgbClr val="E7E9EE"/>
                    </a:solidFill>
                  </a:tcPr>
                </a:tc>
                <a:tc rowSpan="2">
                  <a:txBody>
                    <a:bodyPr/>
                    <a:lstStyle/>
                    <a:p>
                      <a:r>
                        <a:rPr lang="en-GB" sz="1200" dirty="0"/>
                        <a:t>Latest financial year</a:t>
                      </a:r>
                    </a:p>
                  </a:txBody>
                  <a:tcPr marL="91447" marR="91447" marT="45725" marB="45725" anchor="ctr">
                    <a:solidFill>
                      <a:srgbClr val="E7E9EE"/>
                    </a:solidFill>
                  </a:tcPr>
                </a:tc>
                <a:tc rowSpan="2">
                  <a:txBody>
                    <a:bodyPr/>
                    <a:lstStyle/>
                    <a:p>
                      <a:r>
                        <a:rPr lang="en-GB" sz="1200" dirty="0"/>
                        <a:t>Each year, capturing zonal changes and updated volumes</a:t>
                      </a:r>
                    </a:p>
                  </a:txBody>
                  <a:tcPr marL="91447" marR="91447" marT="45725" marB="45725" anchor="ctr">
                    <a:solidFill>
                      <a:srgbClr val="E7E9EE"/>
                    </a:solidFill>
                  </a:tcPr>
                </a:tc>
                <a:tc rowSpan="2">
                  <a:txBody>
                    <a:bodyPr/>
                    <a:lstStyle/>
                    <a:p>
                      <a:r>
                        <a:rPr lang="en-GB" sz="1200" dirty="0"/>
                        <a:t>70 days</a:t>
                      </a:r>
                    </a:p>
                  </a:txBody>
                  <a:tcPr marL="91447" marR="91447" marT="45725" marB="45725" anchor="ctr">
                    <a:solidFill>
                      <a:srgbClr val="E7E9EE"/>
                    </a:solidFill>
                  </a:tcPr>
                </a:tc>
                <a:extLst>
                  <a:ext uri="{0D108BD9-81ED-4DB2-BD59-A6C34878D82A}">
                    <a16:rowId xmlns:a16="http://schemas.microsoft.com/office/drawing/2014/main" val="3572221008"/>
                  </a:ext>
                </a:extLst>
              </a:tr>
              <a:tr h="566279">
                <a:tc>
                  <a:txBody>
                    <a:bodyPr/>
                    <a:lstStyle/>
                    <a:p>
                      <a:pPr algn="l"/>
                      <a:r>
                        <a:rPr lang="en-GB" sz="1200" dirty="0"/>
                        <a:t>PP4</a:t>
                      </a:r>
                    </a:p>
                  </a:txBody>
                  <a:tcPr marL="91447" marR="91447" marT="45725" marB="45725" anchor="ctr">
                    <a:solidFill>
                      <a:srgbClr val="E7E9EE"/>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Zone (regional)</a:t>
                      </a:r>
                    </a:p>
                  </a:txBody>
                  <a:tcPr marL="91447" marR="91447" marT="45725" marB="45725" anchor="ctr">
                    <a:solidFill>
                      <a:srgbClr val="E7E9EE"/>
                    </a:solidFill>
                  </a:tcPr>
                </a:tc>
                <a:tc vMerge="1">
                  <a:txBody>
                    <a:bodyPr/>
                    <a:lstStyle/>
                    <a:p>
                      <a:endParaRPr lang="en-GB" sz="1400" dirty="0"/>
                    </a:p>
                  </a:txBody>
                  <a:tcPr marT="45716" marB="45716"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nchor="ctr"/>
                </a:tc>
                <a:tc vMerge="1">
                  <a:txBody>
                    <a:bodyPr/>
                    <a:lstStyle/>
                    <a:p>
                      <a:endParaRPr lang="en-GB" sz="1400" dirty="0"/>
                    </a:p>
                  </a:txBody>
                  <a:tcPr anchor="ctr"/>
                </a:tc>
                <a:tc vMerge="1">
                  <a:txBody>
                    <a:bodyPr/>
                    <a:lstStyle/>
                    <a:p>
                      <a:endParaRPr lang="en-GB" sz="1400" dirty="0"/>
                    </a:p>
                  </a:txBody>
                  <a:tcPr marT="45716" marB="45716" anchor="ctr"/>
                </a:tc>
                <a:extLst>
                  <a:ext uri="{0D108BD9-81ED-4DB2-BD59-A6C34878D82A}">
                    <a16:rowId xmlns:a16="http://schemas.microsoft.com/office/drawing/2014/main" val="2646533018"/>
                  </a:ext>
                </a:extLst>
              </a:tr>
            </a:tbl>
          </a:graphicData>
        </a:graphic>
      </p:graphicFrame>
      <p:sp>
        <p:nvSpPr>
          <p:cNvPr id="14384" name="Content Placeholder 2">
            <a:extLst>
              <a:ext uri="{FF2B5EF4-FFF2-40B4-BE49-F238E27FC236}">
                <a16:creationId xmlns:a16="http://schemas.microsoft.com/office/drawing/2014/main" id="{59055C69-D0A8-4E92-8A8D-281BA297F532}"/>
              </a:ext>
            </a:extLst>
          </p:cNvPr>
          <p:cNvSpPr txBox="1">
            <a:spLocks/>
          </p:cNvSpPr>
          <p:nvPr/>
        </p:nvSpPr>
        <p:spPr bwMode="auto">
          <a:xfrm>
            <a:off x="417513" y="5078270"/>
            <a:ext cx="8310562" cy="65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r>
              <a:rPr lang="en-GB" altLang="en-US" sz="1400" dirty="0"/>
              <a:t>Profiles always come into effect at the start of the contract year (April), meaning notice is given in Jan (70 days) or Sep (190 days).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a:extLst>
              <a:ext uri="{FF2B5EF4-FFF2-40B4-BE49-F238E27FC236}">
                <a16:creationId xmlns:a16="http://schemas.microsoft.com/office/drawing/2014/main" id="{B8584598-5304-45E5-929E-E02388EC951D}"/>
              </a:ext>
            </a:extLst>
          </p:cNvPr>
          <p:cNvSpPr>
            <a:spLocks noGrp="1"/>
          </p:cNvSpPr>
          <p:nvPr>
            <p:ph type="title"/>
          </p:nvPr>
        </p:nvSpPr>
        <p:spPr>
          <a:xfrm>
            <a:off x="463550" y="131763"/>
            <a:ext cx="8310563" cy="828675"/>
          </a:xfrm>
        </p:spPr>
        <p:txBody>
          <a:bodyPr/>
          <a:lstStyle/>
          <a:p>
            <a:r>
              <a:rPr lang="en-US" altLang="en-US" sz="2800">
                <a:solidFill>
                  <a:schemeClr val="tx2"/>
                </a:solidFill>
              </a:rPr>
              <a:t>Data sources and key differences in the makeup of the Benchmarks</a:t>
            </a:r>
          </a:p>
        </p:txBody>
      </p:sp>
      <p:sp>
        <p:nvSpPr>
          <p:cNvPr id="17411" name="Content Placeholder 3">
            <a:extLst>
              <a:ext uri="{FF2B5EF4-FFF2-40B4-BE49-F238E27FC236}">
                <a16:creationId xmlns:a16="http://schemas.microsoft.com/office/drawing/2014/main" id="{97764B23-13B2-413A-AFFD-5A41C4FBB3B5}"/>
              </a:ext>
            </a:extLst>
          </p:cNvPr>
          <p:cNvSpPr>
            <a:spLocks noGrp="1"/>
          </p:cNvSpPr>
          <p:nvPr>
            <p:ph idx="1"/>
          </p:nvPr>
        </p:nvSpPr>
        <p:spPr>
          <a:xfrm>
            <a:off x="463550" y="4124325"/>
            <a:ext cx="8310563" cy="996950"/>
          </a:xfrm>
        </p:spPr>
        <p:txBody>
          <a:bodyPr/>
          <a:lstStyle/>
          <a:p>
            <a:pPr marL="0" indent="0">
              <a:buFont typeface="Verdana" panose="020B0604030504040204" pitchFamily="34" charset="0"/>
              <a:buNone/>
              <a:defRPr/>
            </a:pPr>
            <a:endParaRPr lang="en-GB" altLang="en-US" sz="1400" dirty="0"/>
          </a:p>
          <a:p>
            <a:pPr>
              <a:defRPr/>
            </a:pPr>
            <a:endParaRPr lang="en-US" altLang="en-US" sz="1400" dirty="0"/>
          </a:p>
        </p:txBody>
      </p:sp>
      <p:graphicFrame>
        <p:nvGraphicFramePr>
          <p:cNvPr id="4" name="Content Placeholder 6">
            <a:extLst>
              <a:ext uri="{FF2B5EF4-FFF2-40B4-BE49-F238E27FC236}">
                <a16:creationId xmlns:a16="http://schemas.microsoft.com/office/drawing/2014/main" id="{ABB461BC-FADC-4A36-9976-C4ACD7FE5B05}"/>
              </a:ext>
            </a:extLst>
          </p:cNvPr>
          <p:cNvGraphicFramePr>
            <a:graphicFrameLocks/>
          </p:cNvGraphicFramePr>
          <p:nvPr>
            <p:extLst>
              <p:ext uri="{D42A27DB-BD31-4B8C-83A1-F6EECF244321}">
                <p14:modId xmlns:p14="http://schemas.microsoft.com/office/powerpoint/2010/main" val="2914182894"/>
              </p:ext>
            </p:extLst>
          </p:nvPr>
        </p:nvGraphicFramePr>
        <p:xfrm>
          <a:off x="368300" y="1084094"/>
          <a:ext cx="8531225" cy="3208132"/>
        </p:xfrm>
        <a:graphic>
          <a:graphicData uri="http://schemas.openxmlformats.org/drawingml/2006/table">
            <a:tbl>
              <a:tblPr firstRow="1" bandRow="1">
                <a:tableStyleId>{5C22544A-7EE6-4342-B048-85BDC9FD1C3A}</a:tableStyleId>
              </a:tblPr>
              <a:tblGrid>
                <a:gridCol w="755991">
                  <a:extLst>
                    <a:ext uri="{9D8B030D-6E8A-4147-A177-3AD203B41FA5}">
                      <a16:colId xmlns:a16="http://schemas.microsoft.com/office/drawing/2014/main" val="3482558162"/>
                    </a:ext>
                  </a:extLst>
                </a:gridCol>
                <a:gridCol w="1439858">
                  <a:extLst>
                    <a:ext uri="{9D8B030D-6E8A-4147-A177-3AD203B41FA5}">
                      <a16:colId xmlns:a16="http://schemas.microsoft.com/office/drawing/2014/main" val="1644746789"/>
                    </a:ext>
                  </a:extLst>
                </a:gridCol>
                <a:gridCol w="3167688">
                  <a:extLst>
                    <a:ext uri="{9D8B030D-6E8A-4147-A177-3AD203B41FA5}">
                      <a16:colId xmlns:a16="http://schemas.microsoft.com/office/drawing/2014/main" val="3298686182"/>
                    </a:ext>
                  </a:extLst>
                </a:gridCol>
                <a:gridCol w="3167688">
                  <a:extLst>
                    <a:ext uri="{9D8B030D-6E8A-4147-A177-3AD203B41FA5}">
                      <a16:colId xmlns:a16="http://schemas.microsoft.com/office/drawing/2014/main" val="2656195392"/>
                    </a:ext>
                  </a:extLst>
                </a:gridCol>
              </a:tblGrid>
              <a:tr h="393294">
                <a:tc gridSpan="2">
                  <a:txBody>
                    <a:bodyPr/>
                    <a:lstStyle/>
                    <a:p>
                      <a:endParaRPr lang="en-GB" sz="1200" dirty="0"/>
                    </a:p>
                  </a:txBody>
                  <a:tcPr marL="91431" marR="91431" marT="45731" marB="45731">
                    <a:no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Current</a:t>
                      </a:r>
                    </a:p>
                  </a:txBody>
                  <a:tcPr marL="91431" marR="91431" marT="45731" marB="4573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Updated (proposed)</a:t>
                      </a:r>
                    </a:p>
                  </a:txBody>
                  <a:tcPr marL="91431" marR="91431" marT="45731" marB="45731"/>
                </a:tc>
                <a:extLst>
                  <a:ext uri="{0D108BD9-81ED-4DB2-BD59-A6C34878D82A}">
                    <a16:rowId xmlns:a16="http://schemas.microsoft.com/office/drawing/2014/main" val="950159766"/>
                  </a:ext>
                </a:extLst>
              </a:tr>
              <a:tr h="566156">
                <a:tc gridSpan="2">
                  <a:txBody>
                    <a:bodyPr/>
                    <a:lstStyle/>
                    <a:p>
                      <a:pPr marL="0" algn="l" defTabSz="914400" rtl="0" eaLnBrk="1" latinLnBrk="0" hangingPunct="1"/>
                      <a:endParaRPr lang="en-GB" sz="1200" b="1" kern="1200" dirty="0">
                        <a:solidFill>
                          <a:schemeClr val="lt1"/>
                        </a:solidFill>
                        <a:latin typeface="+mn-lt"/>
                        <a:ea typeface="+mn-ea"/>
                        <a:cs typeface="+mn-cs"/>
                      </a:endParaRPr>
                    </a:p>
                  </a:txBody>
                  <a:tcPr marL="91431" marR="91431" marT="45731" marB="45731">
                    <a:lnB w="38100" cap="flat" cmpd="sng" algn="ctr">
                      <a:solidFill>
                        <a:schemeClr val="bg1"/>
                      </a:solidFill>
                      <a:prstDash val="solid"/>
                      <a:round/>
                      <a:headEnd type="none" w="med" len="med"/>
                      <a:tailEnd type="none" w="med" len="med"/>
                    </a:lnB>
                    <a:solidFill>
                      <a:srgbClr val="204A91"/>
                    </a:solidFill>
                  </a:tcPr>
                </a:tc>
                <a:tc hMerge="1">
                  <a:txBody>
                    <a:bodyPr/>
                    <a:lstStyle/>
                    <a:p>
                      <a:endParaRPr lang="en-GB" sz="1400" dirty="0"/>
                    </a:p>
                  </a:txBody>
                  <a:tcPr marL="91432" marR="91432" marT="45744" marB="45744"/>
                </a:tc>
                <a:tc>
                  <a:txBody>
                    <a:bodyPr/>
                    <a:lstStyle/>
                    <a:p>
                      <a:pPr marL="0" algn="l" defTabSz="914400" rtl="0" eaLnBrk="1" latinLnBrk="0" hangingPunct="1"/>
                      <a:r>
                        <a:rPr lang="en-GB" sz="1200" b="1" kern="1200" dirty="0">
                          <a:solidFill>
                            <a:schemeClr val="lt1"/>
                          </a:solidFill>
                          <a:latin typeface="+mn-lt"/>
                          <a:ea typeface="+mn-ea"/>
                          <a:cs typeface="+mn-cs"/>
                        </a:rPr>
                        <a:t>2019/20 Benchmark</a:t>
                      </a:r>
                    </a:p>
                    <a:p>
                      <a:pPr marL="0" algn="l" defTabSz="914400" rtl="0" eaLnBrk="1" latinLnBrk="0" hangingPunct="1"/>
                      <a:r>
                        <a:rPr lang="en-GB" sz="1200" b="1" kern="1200" dirty="0">
                          <a:solidFill>
                            <a:schemeClr val="lt1"/>
                          </a:solidFill>
                          <a:latin typeface="+mn-lt"/>
                          <a:ea typeface="+mn-ea"/>
                          <a:cs typeface="+mn-cs"/>
                        </a:rPr>
                        <a:t>(2015/16 baseline volumes)</a:t>
                      </a:r>
                    </a:p>
                  </a:txBody>
                  <a:tcPr marL="91431" marR="91431" marT="45731" marB="45731">
                    <a:lnB w="38100" cap="flat" cmpd="sng" algn="ctr">
                      <a:solidFill>
                        <a:schemeClr val="bg1"/>
                      </a:solidFill>
                      <a:prstDash val="solid"/>
                      <a:round/>
                      <a:headEnd type="none" w="med" len="med"/>
                      <a:tailEnd type="none" w="med" len="med"/>
                    </a:lnB>
                    <a:solidFill>
                      <a:srgbClr val="204A91"/>
                    </a:solidFill>
                  </a:tcPr>
                </a:tc>
                <a:tc>
                  <a:txBody>
                    <a:bodyPr/>
                    <a:lstStyle/>
                    <a:p>
                      <a:pPr marL="0" algn="l" defTabSz="914400" rtl="0" eaLnBrk="1" latinLnBrk="0" hangingPunct="1"/>
                      <a:r>
                        <a:rPr lang="en-GB" sz="1200" b="1" kern="1200" dirty="0">
                          <a:solidFill>
                            <a:schemeClr val="lt1"/>
                          </a:solidFill>
                          <a:latin typeface="+mn-lt"/>
                          <a:ea typeface="+mn-ea"/>
                          <a:cs typeface="+mn-cs"/>
                        </a:rPr>
                        <a:t>2020/21 Benchmark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lt1"/>
                          </a:solidFill>
                          <a:latin typeface="+mn-lt"/>
                          <a:ea typeface="+mn-ea"/>
                          <a:cs typeface="+mn-cs"/>
                        </a:rPr>
                        <a:t>(2018/19 baseline volumes)</a:t>
                      </a:r>
                    </a:p>
                  </a:txBody>
                  <a:tcPr marL="91431" marR="91431" marT="45731" marB="45731">
                    <a:lnB w="38100" cap="flat" cmpd="sng" algn="ctr">
                      <a:solidFill>
                        <a:schemeClr val="bg1"/>
                      </a:solidFill>
                      <a:prstDash val="solid"/>
                      <a:round/>
                      <a:headEnd type="none" w="med" len="med"/>
                      <a:tailEnd type="none" w="med" len="med"/>
                    </a:lnB>
                    <a:solidFill>
                      <a:srgbClr val="204A91"/>
                    </a:solidFill>
                  </a:tcPr>
                </a:tc>
                <a:extLst>
                  <a:ext uri="{0D108BD9-81ED-4DB2-BD59-A6C34878D82A}">
                    <a16:rowId xmlns:a16="http://schemas.microsoft.com/office/drawing/2014/main" val="3711848155"/>
                  </a:ext>
                </a:extLst>
              </a:tr>
              <a:tr h="566095">
                <a:tc rowSpan="2">
                  <a:txBody>
                    <a:bodyPr/>
                    <a:lstStyle/>
                    <a:p>
                      <a:r>
                        <a:rPr lang="en-GB" sz="1400" dirty="0"/>
                        <a:t>PP1 NSB</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Source data</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DSA </a:t>
                      </a:r>
                      <a:r>
                        <a:rPr lang="en-GB" sz="1200" dirty="0" err="1"/>
                        <a:t>DocketHUB</a:t>
                      </a:r>
                      <a:r>
                        <a:rPr lang="en-GB" sz="1200" dirty="0"/>
                        <a:t> declaration and Retail MCS</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DSA and Retail </a:t>
                      </a:r>
                      <a:r>
                        <a:rPr lang="en-GB" sz="1200" dirty="0" err="1"/>
                        <a:t>Mailmark</a:t>
                      </a:r>
                      <a:r>
                        <a:rPr lang="en-GB" sz="1200" dirty="0"/>
                        <a:t> and MCS</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extLst>
                  <a:ext uri="{0D108BD9-81ED-4DB2-BD59-A6C34878D82A}">
                    <a16:rowId xmlns:a16="http://schemas.microsoft.com/office/drawing/2014/main" val="3456507750"/>
                  </a:ext>
                </a:extLst>
              </a:tr>
              <a:tr h="566095">
                <a:tc vMerge="1">
                  <a:txBody>
                    <a:bodyPr/>
                    <a:lstStyle/>
                    <a:p>
                      <a:endParaRPr lang="en-GB" dirty="0"/>
                    </a:p>
                  </a:txBody>
                  <a:tcPr/>
                </a:tc>
                <a:tc>
                  <a:txBody>
                    <a:bodyPr/>
                    <a:lstStyle/>
                    <a:p>
                      <a:r>
                        <a:rPr lang="en-GB" sz="1200" dirty="0"/>
                        <a:t>Baseline Year volumes</a:t>
                      </a:r>
                    </a:p>
                  </a:txBody>
                  <a:tcPr marL="91431" marR="91431" marT="45731" marB="45731" anchor="ctr">
                    <a:solidFill>
                      <a:srgbClr val="CC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Jul 2015 to Jun 2016</a:t>
                      </a:r>
                    </a:p>
                  </a:txBody>
                  <a:tcPr marL="91431" marR="91431" marT="45731" marB="45731" anchor="ctr">
                    <a:solidFill>
                      <a:srgbClr val="CCD0DC"/>
                    </a:solidFill>
                  </a:tcPr>
                </a:tc>
                <a:tc>
                  <a:txBody>
                    <a:bodyPr/>
                    <a:lstStyle/>
                    <a:p>
                      <a:r>
                        <a:rPr lang="en-GB" sz="1200" dirty="0"/>
                        <a:t>Apr 2018 to Mar 2019</a:t>
                      </a:r>
                    </a:p>
                  </a:txBody>
                  <a:tcPr marL="91431" marR="91431" marT="45731" marB="45731" anchor="ctr">
                    <a:solidFill>
                      <a:srgbClr val="CCD0DC"/>
                    </a:solidFill>
                  </a:tcPr>
                </a:tc>
                <a:extLst>
                  <a:ext uri="{0D108BD9-81ED-4DB2-BD59-A6C34878D82A}">
                    <a16:rowId xmlns:a16="http://schemas.microsoft.com/office/drawing/2014/main" val="2643124543"/>
                  </a:ext>
                </a:extLst>
              </a:tr>
              <a:tr h="550397">
                <a:tc rowSpan="2">
                  <a:txBody>
                    <a:bodyPr/>
                    <a:lstStyle/>
                    <a:p>
                      <a:r>
                        <a:rPr lang="en-GB" sz="1400" dirty="0"/>
                        <a:t>PP1 UDB</a:t>
                      </a:r>
                    </a:p>
                  </a:txBody>
                  <a:tcPr marL="91431" marR="91431" marT="45731" marB="45731" anchor="ctr">
                    <a:solidFill>
                      <a:srgbClr val="E7E9EE"/>
                    </a:solidFill>
                  </a:tcPr>
                </a:tc>
                <a:tc>
                  <a:txBody>
                    <a:bodyPr/>
                    <a:lstStyle/>
                    <a:p>
                      <a:r>
                        <a:rPr lang="en-GB" sz="1200" dirty="0"/>
                        <a:t>Source data</a:t>
                      </a:r>
                    </a:p>
                  </a:txBody>
                  <a:tcPr marL="91431" marR="91431" marT="45731" marB="45731" anchor="ctr">
                    <a:solidFill>
                      <a:srgbClr val="E7E9EE"/>
                    </a:solidFill>
                  </a:tcPr>
                </a:tc>
                <a:tc>
                  <a:txBody>
                    <a:bodyPr/>
                    <a:lstStyle/>
                    <a:p>
                      <a:r>
                        <a:rPr lang="en-GB" sz="1200" dirty="0"/>
                        <a:t>DSA and Retail MCS</a:t>
                      </a:r>
                    </a:p>
                  </a:txBody>
                  <a:tcPr marL="91431" marR="91431" marT="45731" marB="45731" anchor="ctr">
                    <a:solidFill>
                      <a:srgbClr val="E7E9EE"/>
                    </a:solidFill>
                  </a:tcPr>
                </a:tc>
                <a:tc>
                  <a:txBody>
                    <a:bodyPr/>
                    <a:lstStyle/>
                    <a:p>
                      <a:r>
                        <a:rPr lang="en-GB" sz="1200" dirty="0"/>
                        <a:t>DSA and Retail </a:t>
                      </a:r>
                      <a:r>
                        <a:rPr lang="en-GB" sz="1200" dirty="0" err="1"/>
                        <a:t>Mailmark</a:t>
                      </a:r>
                      <a:r>
                        <a:rPr lang="en-GB" sz="1200" dirty="0"/>
                        <a:t> and MCS</a:t>
                      </a:r>
                    </a:p>
                  </a:txBody>
                  <a:tcPr marL="91431" marR="91431" marT="45731" marB="45731" anchor="ctr">
                    <a:solidFill>
                      <a:srgbClr val="E7E9EE"/>
                    </a:solidFill>
                  </a:tcPr>
                </a:tc>
                <a:extLst>
                  <a:ext uri="{0D108BD9-81ED-4DB2-BD59-A6C34878D82A}">
                    <a16:rowId xmlns:a16="http://schemas.microsoft.com/office/drawing/2014/main" val="2999661134"/>
                  </a:ext>
                </a:extLst>
              </a:tr>
              <a:tr h="566095">
                <a:tc vMerge="1">
                  <a:txBody>
                    <a:bodyPr/>
                    <a:lstStyle/>
                    <a:p>
                      <a:endParaRPr lang="en-GB" dirty="0"/>
                    </a:p>
                  </a:txBody>
                  <a:tcPr anchor="ctr"/>
                </a:tc>
                <a:tc>
                  <a:txBody>
                    <a:bodyPr/>
                    <a:lstStyle/>
                    <a:p>
                      <a:r>
                        <a:rPr lang="en-GB" sz="1200" dirty="0"/>
                        <a:t>Baseline Year  volumes</a:t>
                      </a:r>
                    </a:p>
                  </a:txBody>
                  <a:tcPr marL="91431" marR="91431" marT="45731" marB="45731" anchor="ctr">
                    <a:solidFill>
                      <a:srgbClr val="E7E9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Jul 2015 to Jun 2016</a:t>
                      </a:r>
                    </a:p>
                  </a:txBody>
                  <a:tcPr marL="91431" marR="91431" marT="45731" marB="45731" anchor="ctr">
                    <a:solidFill>
                      <a:srgbClr val="E7E9EE"/>
                    </a:solidFill>
                  </a:tcPr>
                </a:tc>
                <a:tc>
                  <a:txBody>
                    <a:bodyPr/>
                    <a:lstStyle/>
                    <a:p>
                      <a:r>
                        <a:rPr lang="en-GB" sz="1200" dirty="0"/>
                        <a:t>Apr 2018 to Mar 2019</a:t>
                      </a:r>
                    </a:p>
                  </a:txBody>
                  <a:tcPr marL="91431" marR="91431" marT="45731" marB="45731" anchor="ctr">
                    <a:solidFill>
                      <a:srgbClr val="E7E9EE"/>
                    </a:solidFill>
                  </a:tcPr>
                </a:tc>
                <a:extLst>
                  <a:ext uri="{0D108BD9-81ED-4DB2-BD59-A6C34878D82A}">
                    <a16:rowId xmlns:a16="http://schemas.microsoft.com/office/drawing/2014/main" val="164200787"/>
                  </a:ext>
                </a:extLst>
              </a:tr>
            </a:tbl>
          </a:graphicData>
        </a:graphic>
      </p:graphicFrame>
      <p:sp>
        <p:nvSpPr>
          <p:cNvPr id="15397" name="Content Placeholder 2">
            <a:extLst>
              <a:ext uri="{FF2B5EF4-FFF2-40B4-BE49-F238E27FC236}">
                <a16:creationId xmlns:a16="http://schemas.microsoft.com/office/drawing/2014/main" id="{25995A90-41B8-468B-B9D2-E926DAA6D14B}"/>
              </a:ext>
            </a:extLst>
          </p:cNvPr>
          <p:cNvSpPr txBox="1">
            <a:spLocks/>
          </p:cNvSpPr>
          <p:nvPr/>
        </p:nvSpPr>
        <p:spPr bwMode="auto">
          <a:xfrm>
            <a:off x="463550" y="4562272"/>
            <a:ext cx="8310563" cy="112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pPr>
              <a:spcAft>
                <a:spcPts val="600"/>
              </a:spcAft>
            </a:pPr>
            <a:r>
              <a:rPr lang="en-GB" altLang="en-US" sz="1400" dirty="0"/>
              <a:t>We will utilise </a:t>
            </a:r>
            <a:r>
              <a:rPr lang="en-GB" altLang="en-US" sz="1400" dirty="0" err="1"/>
              <a:t>Mailmark</a:t>
            </a:r>
            <a:r>
              <a:rPr lang="en-GB" altLang="en-US" sz="1400" dirty="0"/>
              <a:t> data for greater assurance on the accuracy in the UDB and align the NSB and UDB source data. In addition, the introduction of the 48-way sort service means the NSB source data has to change from </a:t>
            </a:r>
            <a:r>
              <a:rPr lang="en-GB" altLang="en-US" sz="1400" dirty="0" err="1"/>
              <a:t>DocketHUB</a:t>
            </a:r>
            <a:r>
              <a:rPr lang="en-GB" altLang="en-US" sz="1400" dirty="0"/>
              <a:t> to continue to create an 86-way sort benchmark.</a:t>
            </a:r>
          </a:p>
          <a:p>
            <a:r>
              <a:rPr lang="en-GB" altLang="en-US" sz="1400" dirty="0"/>
              <a:t>PP2 &amp; PP4 benchmarks’ source data is DSA and Retail Mailmark, and MCS.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F868002-B814-4504-802A-FE93D4BBFF8C}"/>
              </a:ext>
            </a:extLst>
          </p:cNvPr>
          <p:cNvSpPr>
            <a:spLocks noGrp="1"/>
          </p:cNvSpPr>
          <p:nvPr>
            <p:ph type="title"/>
          </p:nvPr>
        </p:nvSpPr>
        <p:spPr>
          <a:xfrm>
            <a:off x="417513" y="293688"/>
            <a:ext cx="8310562" cy="989012"/>
          </a:xfrm>
        </p:spPr>
        <p:txBody>
          <a:bodyPr/>
          <a:lstStyle/>
          <a:p>
            <a:r>
              <a:rPr lang="en-GB" altLang="en-US" sz="2800">
                <a:solidFill>
                  <a:schemeClr val="tx2"/>
                </a:solidFill>
              </a:rPr>
              <a:t>Allocation of postcode sectors to zones</a:t>
            </a:r>
            <a:br>
              <a:rPr lang="en-GB" altLang="en-US" sz="2800">
                <a:solidFill>
                  <a:schemeClr val="tx2"/>
                </a:solidFill>
              </a:rPr>
            </a:br>
            <a:r>
              <a:rPr lang="en-GB" altLang="en-US" sz="2400" b="0">
                <a:solidFill>
                  <a:schemeClr val="tx2"/>
                </a:solidFill>
              </a:rPr>
              <a:t>An important input to UDB &amp; Zonal Posting Profiles</a:t>
            </a:r>
            <a:endParaRPr lang="en-GB" altLang="en-US" sz="2800">
              <a:solidFill>
                <a:schemeClr val="tx2"/>
              </a:solidFill>
            </a:endParaRPr>
          </a:p>
        </p:txBody>
      </p:sp>
      <p:sp>
        <p:nvSpPr>
          <p:cNvPr id="16387" name="Content Placeholder 2">
            <a:extLst>
              <a:ext uri="{FF2B5EF4-FFF2-40B4-BE49-F238E27FC236}">
                <a16:creationId xmlns:a16="http://schemas.microsoft.com/office/drawing/2014/main" id="{E7E20AD4-FD33-44E1-9AD7-562CA132C51B}"/>
              </a:ext>
            </a:extLst>
          </p:cNvPr>
          <p:cNvSpPr>
            <a:spLocks noGrp="1"/>
          </p:cNvSpPr>
          <p:nvPr>
            <p:ph idx="1"/>
          </p:nvPr>
        </p:nvSpPr>
        <p:spPr>
          <a:xfrm>
            <a:off x="417513" y="1441450"/>
            <a:ext cx="8310562" cy="4260850"/>
          </a:xfrm>
        </p:spPr>
        <p:txBody>
          <a:bodyPr/>
          <a:lstStyle/>
          <a:p>
            <a:pPr>
              <a:spcAft>
                <a:spcPts val="1200"/>
              </a:spcAft>
            </a:pPr>
            <a:r>
              <a:rPr lang="en-GB" altLang="en-US" sz="2000" dirty="0"/>
              <a:t>Each year we assess the zone allocated to each postcode sector based on factors such as delivery point density.</a:t>
            </a:r>
            <a:endParaRPr lang="en-GB" altLang="en-US" sz="2000" strike="sngStrike" dirty="0"/>
          </a:p>
          <a:p>
            <a:pPr>
              <a:spcAft>
                <a:spcPts val="1200"/>
              </a:spcAft>
            </a:pPr>
            <a:r>
              <a:rPr lang="en-GB" altLang="en-US" sz="2000" dirty="0"/>
              <a:t>London is allocated based on the volume of mail in each SSC that is  within the London boundary. Any SSC that straddles the boundary is assessed on the volume inside and outside London.</a:t>
            </a:r>
          </a:p>
          <a:p>
            <a:pPr>
              <a:spcAft>
                <a:spcPts val="1200"/>
              </a:spcAft>
            </a:pPr>
            <a:r>
              <a:rPr lang="en-GB" altLang="en-US" sz="2000" dirty="0"/>
              <a:t>The change in allocation of postcode sectors to zones each year is minimal</a:t>
            </a:r>
            <a:r>
              <a:rPr lang="en-GB" altLang="en-US" sz="2000" dirty="0">
                <a:solidFill>
                  <a:schemeClr val="tx2"/>
                </a:solidFill>
              </a:rPr>
              <a:t>*</a:t>
            </a:r>
            <a:r>
              <a:rPr lang="en-GB" altLang="en-US" sz="2000" dirty="0"/>
              <a:t>, except where an SSC changes from being classed as London to Urban/Suburban/Rural, or vice versa.</a:t>
            </a:r>
          </a:p>
          <a:p>
            <a:pPr>
              <a:spcAft>
                <a:spcPts val="1200"/>
              </a:spcAft>
            </a:pPr>
            <a:r>
              <a:rPr lang="en-GB" altLang="en-US" sz="2000" dirty="0"/>
              <a:t>This process ensures changes to delivery points are reflected in the Royal Mail Urban Density Benchmark and Zonal Posting Profiles.</a:t>
            </a:r>
          </a:p>
          <a:p>
            <a:endParaRPr lang="en-GB" altLang="en-US" sz="2000" dirty="0"/>
          </a:p>
        </p:txBody>
      </p:sp>
      <p:sp>
        <p:nvSpPr>
          <p:cNvPr id="2" name="Footer Placeholder 1">
            <a:extLst>
              <a:ext uri="{FF2B5EF4-FFF2-40B4-BE49-F238E27FC236}">
                <a16:creationId xmlns:a16="http://schemas.microsoft.com/office/drawing/2014/main" id="{C21B392F-8D79-413F-9635-341141B020C9}"/>
              </a:ext>
            </a:extLst>
          </p:cNvPr>
          <p:cNvSpPr>
            <a:spLocks noGrp="1"/>
          </p:cNvSpPr>
          <p:nvPr>
            <p:ph type="ftr" sz="quarter" idx="10"/>
          </p:nvPr>
        </p:nvSpPr>
        <p:spPr>
          <a:xfrm>
            <a:off x="-49896" y="5973763"/>
            <a:ext cx="5195888" cy="225425"/>
          </a:xfrm>
        </p:spPr>
        <p:txBody>
          <a:bodyPr/>
          <a:lstStyle/>
          <a:p>
            <a:pPr>
              <a:defRPr/>
            </a:pPr>
            <a:r>
              <a:rPr lang="en-US" sz="1000" dirty="0">
                <a:solidFill>
                  <a:schemeClr val="tx2"/>
                </a:solidFill>
              </a:rPr>
              <a:t>*</a:t>
            </a:r>
            <a:r>
              <a:rPr lang="en-US" dirty="0">
                <a:solidFill>
                  <a:schemeClr val="tx2"/>
                </a:solidFill>
              </a:rPr>
              <a:t> For 2020 just 40 postcode sectors changed of the 11,000</a:t>
            </a:r>
            <a:endParaRPr lang="en-GB"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BE89096-AAB6-4C14-9964-B2047CC0CF2B}"/>
              </a:ext>
            </a:extLst>
          </p:cNvPr>
          <p:cNvSpPr>
            <a:spLocks noGrp="1"/>
          </p:cNvSpPr>
          <p:nvPr>
            <p:ph type="title"/>
          </p:nvPr>
        </p:nvSpPr>
        <p:spPr>
          <a:xfrm>
            <a:off x="417513" y="284163"/>
            <a:ext cx="8310562" cy="989012"/>
          </a:xfrm>
        </p:spPr>
        <p:txBody>
          <a:bodyPr/>
          <a:lstStyle/>
          <a:p>
            <a:r>
              <a:rPr lang="en-GB" altLang="en-US" sz="2800">
                <a:solidFill>
                  <a:schemeClr val="tx2"/>
                </a:solidFill>
              </a:rPr>
              <a:t>Profile calculations in detail</a:t>
            </a:r>
          </a:p>
        </p:txBody>
      </p:sp>
      <p:graphicFrame>
        <p:nvGraphicFramePr>
          <p:cNvPr id="5" name="Content Placeholder 4">
            <a:extLst>
              <a:ext uri="{FF2B5EF4-FFF2-40B4-BE49-F238E27FC236}">
                <a16:creationId xmlns:a16="http://schemas.microsoft.com/office/drawing/2014/main" id="{64CA12F5-26D4-42E7-8DA2-903527A5CA3D}"/>
              </a:ext>
            </a:extLst>
          </p:cNvPr>
          <p:cNvGraphicFramePr>
            <a:graphicFrameLocks noGrp="1"/>
          </p:cNvGraphicFramePr>
          <p:nvPr>
            <p:ph idx="1"/>
          </p:nvPr>
        </p:nvGraphicFramePr>
        <p:xfrm>
          <a:off x="417513" y="1254125"/>
          <a:ext cx="3276599" cy="2063754"/>
        </p:xfrm>
        <a:graphic>
          <a:graphicData uri="http://schemas.openxmlformats.org/drawingml/2006/table">
            <a:tbl>
              <a:tblPr firstRow="1" bandRow="1">
                <a:tableStyleId>{5C22544A-7EE6-4342-B048-85BDC9FD1C3A}</a:tableStyleId>
              </a:tblPr>
              <a:tblGrid>
                <a:gridCol w="792329">
                  <a:extLst>
                    <a:ext uri="{9D8B030D-6E8A-4147-A177-3AD203B41FA5}">
                      <a16:colId xmlns:a16="http://schemas.microsoft.com/office/drawing/2014/main" val="2142140203"/>
                    </a:ext>
                  </a:extLst>
                </a:gridCol>
                <a:gridCol w="828090">
                  <a:extLst>
                    <a:ext uri="{9D8B030D-6E8A-4147-A177-3AD203B41FA5}">
                      <a16:colId xmlns:a16="http://schemas.microsoft.com/office/drawing/2014/main" val="2657578747"/>
                    </a:ext>
                  </a:extLst>
                </a:gridCol>
                <a:gridCol w="828090">
                  <a:extLst>
                    <a:ext uri="{9D8B030D-6E8A-4147-A177-3AD203B41FA5}">
                      <a16:colId xmlns:a16="http://schemas.microsoft.com/office/drawing/2014/main" val="870498352"/>
                    </a:ext>
                  </a:extLst>
                </a:gridCol>
                <a:gridCol w="828090">
                  <a:extLst>
                    <a:ext uri="{9D8B030D-6E8A-4147-A177-3AD203B41FA5}">
                      <a16:colId xmlns:a16="http://schemas.microsoft.com/office/drawing/2014/main" val="4129741239"/>
                    </a:ext>
                  </a:extLst>
                </a:gridCol>
              </a:tblGrid>
              <a:tr h="539864">
                <a:tc>
                  <a:txBody>
                    <a:bodyPr/>
                    <a:lstStyle/>
                    <a:p>
                      <a:pPr algn="ctr"/>
                      <a:r>
                        <a:rPr lang="en-GB" sz="1400" dirty="0"/>
                        <a:t>PC sector</a:t>
                      </a:r>
                    </a:p>
                  </a:txBody>
                  <a:tcPr marL="91450" marR="91450" marT="45709" marB="45709" anchor="ctr">
                    <a:solidFill>
                      <a:srgbClr val="204A91"/>
                    </a:solidFill>
                  </a:tcPr>
                </a:tc>
                <a:tc>
                  <a:txBody>
                    <a:bodyPr/>
                    <a:lstStyle/>
                    <a:p>
                      <a:pPr algn="ctr"/>
                      <a:r>
                        <a:rPr lang="en-GB" sz="1400" dirty="0"/>
                        <a:t>Zone</a:t>
                      </a:r>
                    </a:p>
                  </a:txBody>
                  <a:tcPr marL="91450" marR="91450" marT="45709" marB="45709" anchor="ctr"/>
                </a:tc>
                <a:tc>
                  <a:txBody>
                    <a:bodyPr/>
                    <a:lstStyle/>
                    <a:p>
                      <a:pPr algn="ctr"/>
                      <a:r>
                        <a:rPr lang="en-GB" sz="1400" dirty="0"/>
                        <a:t>SSC</a:t>
                      </a:r>
                    </a:p>
                  </a:txBody>
                  <a:tcPr marL="91450" marR="91450" marT="45709" marB="45709" anchor="ctr"/>
                </a:tc>
                <a:tc>
                  <a:txBody>
                    <a:bodyPr/>
                    <a:lstStyle/>
                    <a:p>
                      <a:pPr algn="ctr"/>
                      <a:r>
                        <a:rPr lang="en-GB" sz="1400" dirty="0"/>
                        <a:t>Volume</a:t>
                      </a:r>
                    </a:p>
                  </a:txBody>
                  <a:tcPr marL="91450" marR="91450" marT="45709" marB="45709" anchor="ctr"/>
                </a:tc>
                <a:extLst>
                  <a:ext uri="{0D108BD9-81ED-4DB2-BD59-A6C34878D82A}">
                    <a16:rowId xmlns:a16="http://schemas.microsoft.com/office/drawing/2014/main" val="2778880180"/>
                  </a:ext>
                </a:extLst>
              </a:tr>
              <a:tr h="304777">
                <a:tc>
                  <a:txBody>
                    <a:bodyPr/>
                    <a:lstStyle/>
                    <a:p>
                      <a:r>
                        <a:rPr lang="en-GB" sz="1400" dirty="0"/>
                        <a:t>AB10 1</a:t>
                      </a:r>
                    </a:p>
                  </a:txBody>
                  <a:tcPr marL="91450" marR="91450" marT="45709" marB="45709">
                    <a:solidFill>
                      <a:srgbClr val="CCD0DC"/>
                    </a:solidFill>
                  </a:tcPr>
                </a:tc>
                <a:tc>
                  <a:txBody>
                    <a:bodyPr/>
                    <a:lstStyle/>
                    <a:p>
                      <a:pPr algn="ctr"/>
                      <a:r>
                        <a:rPr lang="en-GB" sz="1400" dirty="0"/>
                        <a:t>A</a:t>
                      </a:r>
                    </a:p>
                  </a:txBody>
                  <a:tcPr marL="91450" marR="91450" marT="45709" marB="45709"/>
                </a:tc>
                <a:tc>
                  <a:txBody>
                    <a:bodyPr/>
                    <a:lstStyle/>
                    <a:p>
                      <a:pPr algn="ctr"/>
                      <a:r>
                        <a:rPr lang="en-GB" sz="1400" dirty="0"/>
                        <a:t>310</a:t>
                      </a:r>
                    </a:p>
                  </a:txBody>
                  <a:tcPr marL="91450" marR="91450" marT="45709" marB="45709"/>
                </a:tc>
                <a:tc>
                  <a:txBody>
                    <a:bodyPr/>
                    <a:lstStyle/>
                    <a:p>
                      <a:pPr algn="r"/>
                      <a:r>
                        <a:rPr lang="en-GB" sz="1400" dirty="0"/>
                        <a:t>100</a:t>
                      </a:r>
                    </a:p>
                  </a:txBody>
                  <a:tcPr marL="91450" marR="91450" marT="45709" marB="45709"/>
                </a:tc>
                <a:extLst>
                  <a:ext uri="{0D108BD9-81ED-4DB2-BD59-A6C34878D82A}">
                    <a16:rowId xmlns:a16="http://schemas.microsoft.com/office/drawing/2014/main" val="2322669483"/>
                  </a:ext>
                </a:extLst>
              </a:tr>
              <a:tr h="3047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HA0 1</a:t>
                      </a:r>
                    </a:p>
                  </a:txBody>
                  <a:tcPr marL="91450" marR="91450" marT="45709" marB="45709">
                    <a:solidFill>
                      <a:srgbClr val="E7E9EE"/>
                    </a:solidFill>
                  </a:tcPr>
                </a:tc>
                <a:tc>
                  <a:txBody>
                    <a:bodyPr/>
                    <a:lstStyle/>
                    <a:p>
                      <a:pPr algn="ctr"/>
                      <a:r>
                        <a:rPr lang="en-GB" sz="1400" dirty="0"/>
                        <a:t>D</a:t>
                      </a:r>
                    </a:p>
                  </a:txBody>
                  <a:tcPr marL="91450" marR="91450" marT="45709" marB="45709"/>
                </a:tc>
                <a:tc>
                  <a:txBody>
                    <a:bodyPr/>
                    <a:lstStyle/>
                    <a:p>
                      <a:pPr algn="ctr"/>
                      <a:r>
                        <a:rPr lang="en-GB" sz="1400" dirty="0"/>
                        <a:t>375</a:t>
                      </a:r>
                    </a:p>
                  </a:txBody>
                  <a:tcPr marL="91450" marR="91450" marT="45709" marB="45709"/>
                </a:tc>
                <a:tc>
                  <a:txBody>
                    <a:bodyPr/>
                    <a:lstStyle/>
                    <a:p>
                      <a:pPr algn="r"/>
                      <a:r>
                        <a:rPr lang="en-GB" sz="1400" dirty="0"/>
                        <a:t>50</a:t>
                      </a:r>
                    </a:p>
                  </a:txBody>
                  <a:tcPr marL="91450" marR="91450" marT="45709" marB="45709"/>
                </a:tc>
                <a:extLst>
                  <a:ext uri="{0D108BD9-81ED-4DB2-BD59-A6C34878D82A}">
                    <a16:rowId xmlns:a16="http://schemas.microsoft.com/office/drawing/2014/main" val="3441916172"/>
                  </a:ext>
                </a:extLst>
              </a:tr>
              <a:tr h="304777">
                <a:tc>
                  <a:txBody>
                    <a:bodyPr/>
                    <a:lstStyle/>
                    <a:p>
                      <a:r>
                        <a:rPr lang="en-GB" sz="1400" dirty="0"/>
                        <a:t>AL2 1</a:t>
                      </a:r>
                    </a:p>
                  </a:txBody>
                  <a:tcPr marL="91450" marR="91450" marT="45709" marB="45709">
                    <a:solidFill>
                      <a:srgbClr val="CCD0DC"/>
                    </a:solidFill>
                  </a:tcPr>
                </a:tc>
                <a:tc>
                  <a:txBody>
                    <a:bodyPr/>
                    <a:lstStyle/>
                    <a:p>
                      <a:pPr algn="ctr"/>
                      <a:r>
                        <a:rPr lang="en-GB" sz="1400" dirty="0"/>
                        <a:t>B</a:t>
                      </a:r>
                    </a:p>
                  </a:txBody>
                  <a:tcPr marL="91450" marR="91450" marT="45709" marB="45709"/>
                </a:tc>
                <a:tc>
                  <a:txBody>
                    <a:bodyPr/>
                    <a:lstStyle/>
                    <a:p>
                      <a:pPr algn="ctr"/>
                      <a:r>
                        <a:rPr lang="en-GB" sz="1400" dirty="0"/>
                        <a:t>359</a:t>
                      </a:r>
                    </a:p>
                  </a:txBody>
                  <a:tcPr marL="91450" marR="91450" marT="45709" marB="45709"/>
                </a:tc>
                <a:tc>
                  <a:txBody>
                    <a:bodyPr/>
                    <a:lstStyle/>
                    <a:p>
                      <a:pPr algn="r"/>
                      <a:r>
                        <a:rPr lang="en-GB" sz="1400" dirty="0"/>
                        <a:t>75</a:t>
                      </a:r>
                    </a:p>
                  </a:txBody>
                  <a:tcPr marL="91450" marR="91450" marT="45709" marB="45709"/>
                </a:tc>
                <a:extLst>
                  <a:ext uri="{0D108BD9-81ED-4DB2-BD59-A6C34878D82A}">
                    <a16:rowId xmlns:a16="http://schemas.microsoft.com/office/drawing/2014/main" val="3701203901"/>
                  </a:ext>
                </a:extLst>
              </a:tr>
              <a:tr h="304777">
                <a:tc>
                  <a:txBody>
                    <a:bodyPr/>
                    <a:lstStyle/>
                    <a:p>
                      <a:r>
                        <a:rPr lang="en-GB" sz="1400" dirty="0"/>
                        <a:t>AL3 6</a:t>
                      </a:r>
                    </a:p>
                  </a:txBody>
                  <a:tcPr marL="91450" marR="91450" marT="45709" marB="45709">
                    <a:solidFill>
                      <a:srgbClr val="E7E9EE"/>
                    </a:solidFill>
                  </a:tcPr>
                </a:tc>
                <a:tc>
                  <a:txBody>
                    <a:bodyPr/>
                    <a:lstStyle/>
                    <a:p>
                      <a:pPr algn="ctr"/>
                      <a:r>
                        <a:rPr lang="en-GB" sz="1400" dirty="0"/>
                        <a:t>C</a:t>
                      </a:r>
                    </a:p>
                  </a:txBody>
                  <a:tcPr marL="91450" marR="91450" marT="45709" marB="45709"/>
                </a:tc>
                <a:tc>
                  <a:txBody>
                    <a:bodyPr/>
                    <a:lstStyle/>
                    <a:p>
                      <a:pPr algn="ctr"/>
                      <a:r>
                        <a:rPr lang="en-GB" sz="1400" dirty="0"/>
                        <a:t>359</a:t>
                      </a:r>
                    </a:p>
                  </a:txBody>
                  <a:tcPr marL="91450" marR="91450" marT="45709" marB="45709"/>
                </a:tc>
                <a:tc>
                  <a:txBody>
                    <a:bodyPr/>
                    <a:lstStyle/>
                    <a:p>
                      <a:pPr algn="r"/>
                      <a:r>
                        <a:rPr lang="en-GB" sz="1400" dirty="0"/>
                        <a:t>10</a:t>
                      </a:r>
                    </a:p>
                  </a:txBody>
                  <a:tcPr marL="91450" marR="91450" marT="45709" marB="45709"/>
                </a:tc>
                <a:extLst>
                  <a:ext uri="{0D108BD9-81ED-4DB2-BD59-A6C34878D82A}">
                    <a16:rowId xmlns:a16="http://schemas.microsoft.com/office/drawing/2014/main" val="3955714342"/>
                  </a:ext>
                </a:extLst>
              </a:tr>
              <a:tr h="304777">
                <a:tc>
                  <a:txBody>
                    <a:bodyPr/>
                    <a:lstStyle/>
                    <a:p>
                      <a:r>
                        <a:rPr lang="en-GB" sz="1400" dirty="0"/>
                        <a:t>…</a:t>
                      </a:r>
                    </a:p>
                  </a:txBody>
                  <a:tcPr marL="91450" marR="91450" marT="45709" marB="45709">
                    <a:solidFill>
                      <a:srgbClr val="CCD0DC"/>
                    </a:solidFill>
                  </a:tcPr>
                </a:tc>
                <a:tc>
                  <a:txBody>
                    <a:bodyPr/>
                    <a:lstStyle/>
                    <a:p>
                      <a:pPr algn="ctr"/>
                      <a:r>
                        <a:rPr lang="en-GB" sz="1400" dirty="0"/>
                        <a:t>…</a:t>
                      </a:r>
                    </a:p>
                  </a:txBody>
                  <a:tcPr marL="91450" marR="91450" marT="45709" marB="45709"/>
                </a:tc>
                <a:tc>
                  <a:txBody>
                    <a:bodyPr/>
                    <a:lstStyle/>
                    <a:p>
                      <a:pPr algn="ctr"/>
                      <a:r>
                        <a:rPr lang="en-GB" sz="1400" dirty="0"/>
                        <a:t>…</a:t>
                      </a:r>
                    </a:p>
                  </a:txBody>
                  <a:tcPr marL="91450" marR="91450" marT="45709" marB="45709"/>
                </a:tc>
                <a:tc>
                  <a:txBody>
                    <a:bodyPr/>
                    <a:lstStyle/>
                    <a:p>
                      <a:pPr algn="r"/>
                      <a:r>
                        <a:rPr lang="en-GB" sz="1400" dirty="0"/>
                        <a:t>…</a:t>
                      </a:r>
                    </a:p>
                  </a:txBody>
                  <a:tcPr marL="91450" marR="91450" marT="45709" marB="45709"/>
                </a:tc>
                <a:extLst>
                  <a:ext uri="{0D108BD9-81ED-4DB2-BD59-A6C34878D82A}">
                    <a16:rowId xmlns:a16="http://schemas.microsoft.com/office/drawing/2014/main" val="2025680450"/>
                  </a:ext>
                </a:extLst>
              </a:tr>
            </a:tbl>
          </a:graphicData>
        </a:graphic>
      </p:graphicFrame>
      <p:sp>
        <p:nvSpPr>
          <p:cNvPr id="7" name="Isosceles Triangle 6">
            <a:extLst>
              <a:ext uri="{FF2B5EF4-FFF2-40B4-BE49-F238E27FC236}">
                <a16:creationId xmlns:a16="http://schemas.microsoft.com/office/drawing/2014/main" id="{614DF988-5B15-48F9-B949-F770912650D4}"/>
              </a:ext>
            </a:extLst>
          </p:cNvPr>
          <p:cNvSpPr/>
          <p:nvPr/>
        </p:nvSpPr>
        <p:spPr>
          <a:xfrm rot="5400000">
            <a:off x="3108325" y="2101850"/>
            <a:ext cx="1819275" cy="3460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aphicFrame>
        <p:nvGraphicFramePr>
          <p:cNvPr id="8" name="Table 7">
            <a:extLst>
              <a:ext uri="{FF2B5EF4-FFF2-40B4-BE49-F238E27FC236}">
                <a16:creationId xmlns:a16="http://schemas.microsoft.com/office/drawing/2014/main" id="{60FDE87D-08CB-4C91-85CE-87E10EC757B6}"/>
              </a:ext>
            </a:extLst>
          </p:cNvPr>
          <p:cNvGraphicFramePr>
            <a:graphicFrameLocks noGrp="1"/>
          </p:cNvGraphicFramePr>
          <p:nvPr>
            <p:extLst>
              <p:ext uri="{D42A27DB-BD31-4B8C-83A1-F6EECF244321}">
                <p14:modId xmlns:p14="http://schemas.microsoft.com/office/powerpoint/2010/main" val="550956523"/>
              </p:ext>
            </p:extLst>
          </p:nvPr>
        </p:nvGraphicFramePr>
        <p:xfrm>
          <a:off x="4343400" y="1254125"/>
          <a:ext cx="4392613" cy="2193924"/>
        </p:xfrm>
        <a:graphic>
          <a:graphicData uri="http://schemas.openxmlformats.org/drawingml/2006/table">
            <a:tbl>
              <a:tblPr firstRow="1" bandRow="1">
                <a:tableStyleId>{5C22544A-7EE6-4342-B048-85BDC9FD1C3A}</a:tableStyleId>
              </a:tblPr>
              <a:tblGrid>
                <a:gridCol w="792111">
                  <a:extLst>
                    <a:ext uri="{9D8B030D-6E8A-4147-A177-3AD203B41FA5}">
                      <a16:colId xmlns:a16="http://schemas.microsoft.com/office/drawing/2014/main" val="3930934187"/>
                    </a:ext>
                  </a:extLst>
                </a:gridCol>
                <a:gridCol w="504070">
                  <a:extLst>
                    <a:ext uri="{9D8B030D-6E8A-4147-A177-3AD203B41FA5}">
                      <a16:colId xmlns:a16="http://schemas.microsoft.com/office/drawing/2014/main" val="2971329230"/>
                    </a:ext>
                  </a:extLst>
                </a:gridCol>
                <a:gridCol w="504070">
                  <a:extLst>
                    <a:ext uri="{9D8B030D-6E8A-4147-A177-3AD203B41FA5}">
                      <a16:colId xmlns:a16="http://schemas.microsoft.com/office/drawing/2014/main" val="3672242695"/>
                    </a:ext>
                  </a:extLst>
                </a:gridCol>
                <a:gridCol w="504070">
                  <a:extLst>
                    <a:ext uri="{9D8B030D-6E8A-4147-A177-3AD203B41FA5}">
                      <a16:colId xmlns:a16="http://schemas.microsoft.com/office/drawing/2014/main" val="2177690116"/>
                    </a:ext>
                  </a:extLst>
                </a:gridCol>
                <a:gridCol w="504070">
                  <a:extLst>
                    <a:ext uri="{9D8B030D-6E8A-4147-A177-3AD203B41FA5}">
                      <a16:colId xmlns:a16="http://schemas.microsoft.com/office/drawing/2014/main" val="822811413"/>
                    </a:ext>
                  </a:extLst>
                </a:gridCol>
                <a:gridCol w="756106">
                  <a:extLst>
                    <a:ext uri="{9D8B030D-6E8A-4147-A177-3AD203B41FA5}">
                      <a16:colId xmlns:a16="http://schemas.microsoft.com/office/drawing/2014/main" val="3801125195"/>
                    </a:ext>
                  </a:extLst>
                </a:gridCol>
                <a:gridCol w="828116">
                  <a:extLst>
                    <a:ext uri="{9D8B030D-6E8A-4147-A177-3AD203B41FA5}">
                      <a16:colId xmlns:a16="http://schemas.microsoft.com/office/drawing/2014/main" val="1411749910"/>
                    </a:ext>
                  </a:extLst>
                </a:gridCol>
              </a:tblGrid>
              <a:tr h="540189">
                <a:tc>
                  <a:txBody>
                    <a:bodyPr/>
                    <a:lstStyle/>
                    <a:p>
                      <a:pPr algn="ctr"/>
                      <a:r>
                        <a:rPr lang="en-GB" sz="1400" dirty="0"/>
                        <a:t>SSC</a:t>
                      </a:r>
                    </a:p>
                  </a:txBody>
                  <a:tcPr marL="91441" marR="91441" marT="45736" marB="45736" anchor="ctr"/>
                </a:tc>
                <a:tc>
                  <a:txBody>
                    <a:bodyPr/>
                    <a:lstStyle/>
                    <a:p>
                      <a:pPr algn="ctr"/>
                      <a:r>
                        <a:rPr lang="en-GB" sz="1400" dirty="0"/>
                        <a:t>A</a:t>
                      </a:r>
                    </a:p>
                  </a:txBody>
                  <a:tcPr marL="91441" marR="91441" marT="45736" marB="45736" anchor="ctr"/>
                </a:tc>
                <a:tc>
                  <a:txBody>
                    <a:bodyPr/>
                    <a:lstStyle/>
                    <a:p>
                      <a:pPr algn="ctr"/>
                      <a:r>
                        <a:rPr lang="en-GB" sz="1400" dirty="0"/>
                        <a:t>B</a:t>
                      </a:r>
                    </a:p>
                  </a:txBody>
                  <a:tcPr marL="91441" marR="91441" marT="45736" marB="45736" anchor="ctr"/>
                </a:tc>
                <a:tc>
                  <a:txBody>
                    <a:bodyPr/>
                    <a:lstStyle/>
                    <a:p>
                      <a:pPr algn="ctr"/>
                      <a:r>
                        <a:rPr lang="en-GB" sz="1400" dirty="0"/>
                        <a:t>C</a:t>
                      </a:r>
                    </a:p>
                  </a:txBody>
                  <a:tcPr marL="91441" marR="91441" marT="45736" marB="45736" anchor="ctr"/>
                </a:tc>
                <a:tc>
                  <a:txBody>
                    <a:bodyPr/>
                    <a:lstStyle/>
                    <a:p>
                      <a:pPr algn="ctr"/>
                      <a:r>
                        <a:rPr lang="en-GB" sz="1400" dirty="0"/>
                        <a:t>D</a:t>
                      </a:r>
                    </a:p>
                  </a:txBody>
                  <a:tcPr marL="91441" marR="91441" marT="45736" marB="45736" anchor="ctr"/>
                </a:tc>
                <a:tc>
                  <a:txBody>
                    <a:bodyPr/>
                    <a:lstStyle/>
                    <a:p>
                      <a:pPr algn="ctr"/>
                      <a:r>
                        <a:rPr lang="en-GB" sz="1400" dirty="0"/>
                        <a:t>NSB</a:t>
                      </a:r>
                    </a:p>
                  </a:txBody>
                  <a:tcPr marL="91441" marR="91441" marT="45736" marB="45736" anchor="ctr">
                    <a:solidFill>
                      <a:srgbClr val="FF0000"/>
                    </a:solidFill>
                  </a:tcPr>
                </a:tc>
                <a:tc>
                  <a:txBody>
                    <a:bodyPr/>
                    <a:lstStyle/>
                    <a:p>
                      <a:pPr algn="ctr"/>
                      <a:r>
                        <a:rPr lang="en-GB" sz="1400" dirty="0"/>
                        <a:t>UDB</a:t>
                      </a:r>
                    </a:p>
                  </a:txBody>
                  <a:tcPr marL="91441" marR="91441" marT="45736" marB="45736" anchor="ctr">
                    <a:solidFill>
                      <a:schemeClr val="tx2"/>
                    </a:solidFill>
                  </a:tcPr>
                </a:tc>
                <a:extLst>
                  <a:ext uri="{0D108BD9-81ED-4DB2-BD59-A6C34878D82A}">
                    <a16:rowId xmlns:a16="http://schemas.microsoft.com/office/drawing/2014/main" val="1127414504"/>
                  </a:ext>
                </a:extLst>
              </a:tr>
              <a:tr h="378420">
                <a:tc>
                  <a:txBody>
                    <a:bodyPr/>
                    <a:lstStyle/>
                    <a:p>
                      <a:pPr algn="ctr"/>
                      <a:r>
                        <a:rPr lang="en-GB" sz="1400" dirty="0"/>
                        <a:t>310</a:t>
                      </a:r>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pPr algn="ctr"/>
                      <a:r>
                        <a:rPr lang="en-GB" sz="1400" dirty="0"/>
                        <a:t>%</a:t>
                      </a:r>
                    </a:p>
                  </a:txBody>
                  <a:tcPr marL="91441" marR="91441" marT="45736" marB="45736" anchor="ctr">
                    <a:solidFill>
                      <a:srgbClr val="FF9999"/>
                    </a:solidFill>
                  </a:tcPr>
                </a:tc>
                <a:tc>
                  <a:txBody>
                    <a:bodyPr/>
                    <a:lstStyle/>
                    <a:p>
                      <a:pPr algn="ctr"/>
                      <a:r>
                        <a:rPr lang="en-GB" sz="1400" dirty="0"/>
                        <a:t>%</a:t>
                      </a:r>
                    </a:p>
                  </a:txBody>
                  <a:tcPr marL="91441" marR="91441" marT="45736" marB="45736" anchor="ctr">
                    <a:solidFill>
                      <a:schemeClr val="tx2">
                        <a:lumMod val="40000"/>
                        <a:lumOff val="60000"/>
                      </a:schemeClr>
                    </a:solidFill>
                  </a:tcPr>
                </a:tc>
                <a:extLst>
                  <a:ext uri="{0D108BD9-81ED-4DB2-BD59-A6C34878D82A}">
                    <a16:rowId xmlns:a16="http://schemas.microsoft.com/office/drawing/2014/main" val="1066789595"/>
                  </a:ext>
                </a:extLst>
              </a:tr>
              <a:tr h="378420">
                <a:tc>
                  <a:txBody>
                    <a:bodyPr/>
                    <a:lstStyle/>
                    <a:p>
                      <a:pPr algn="ctr"/>
                      <a:r>
                        <a:rPr lang="en-GB" sz="1400" dirty="0"/>
                        <a:t>375</a:t>
                      </a:r>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pPr algn="ctr"/>
                      <a:r>
                        <a:rPr lang="en-GB" sz="1400" dirty="0"/>
                        <a:t>%</a:t>
                      </a:r>
                    </a:p>
                  </a:txBody>
                  <a:tcPr marL="91441" marR="91441" marT="45736" marB="45736" anchor="ctr">
                    <a:solidFill>
                      <a:srgbClr val="FFCCCC"/>
                    </a:solidFill>
                  </a:tcPr>
                </a:tc>
                <a:tc>
                  <a:txBody>
                    <a:bodyPr/>
                    <a:lstStyle/>
                    <a:p>
                      <a:pPr algn="ctr"/>
                      <a:r>
                        <a:rPr lang="en-GB" sz="1400" dirty="0"/>
                        <a:t>%</a:t>
                      </a:r>
                    </a:p>
                  </a:txBody>
                  <a:tcPr marL="91441" marR="91441" marT="45736" marB="45736" anchor="ctr">
                    <a:solidFill>
                      <a:schemeClr val="tx2">
                        <a:lumMod val="20000"/>
                        <a:lumOff val="80000"/>
                      </a:schemeClr>
                    </a:solidFill>
                  </a:tcPr>
                </a:tc>
                <a:extLst>
                  <a:ext uri="{0D108BD9-81ED-4DB2-BD59-A6C34878D82A}">
                    <a16:rowId xmlns:a16="http://schemas.microsoft.com/office/drawing/2014/main" val="1682209524"/>
                  </a:ext>
                </a:extLst>
              </a:tr>
              <a:tr h="378420">
                <a:tc>
                  <a:txBody>
                    <a:bodyPr/>
                    <a:lstStyle/>
                    <a:p>
                      <a:pPr algn="ctr"/>
                      <a:r>
                        <a:rPr lang="en-GB" sz="1400" dirty="0"/>
                        <a:t>…</a:t>
                      </a:r>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pPr algn="ctr"/>
                      <a:r>
                        <a:rPr lang="en-GB" sz="1400" dirty="0"/>
                        <a:t>%</a:t>
                      </a:r>
                    </a:p>
                  </a:txBody>
                  <a:tcPr marL="91441" marR="91441" marT="45736" marB="45736" anchor="ctr">
                    <a:solidFill>
                      <a:srgbClr val="FF9999"/>
                    </a:solidFill>
                  </a:tcPr>
                </a:tc>
                <a:tc>
                  <a:txBody>
                    <a:bodyPr/>
                    <a:lstStyle/>
                    <a:p>
                      <a:pPr algn="ctr"/>
                      <a:r>
                        <a:rPr lang="en-GB" sz="1400" dirty="0"/>
                        <a:t>%</a:t>
                      </a:r>
                    </a:p>
                  </a:txBody>
                  <a:tcPr marL="91441" marR="91441" marT="45736" marB="45736" anchor="ctr">
                    <a:solidFill>
                      <a:schemeClr val="tx2">
                        <a:lumMod val="40000"/>
                        <a:lumOff val="60000"/>
                      </a:schemeClr>
                    </a:solidFill>
                  </a:tcPr>
                </a:tc>
                <a:extLst>
                  <a:ext uri="{0D108BD9-81ED-4DB2-BD59-A6C34878D82A}">
                    <a16:rowId xmlns:a16="http://schemas.microsoft.com/office/drawing/2014/main" val="3793259960"/>
                  </a:ext>
                </a:extLst>
              </a:tr>
              <a:tr h="518475">
                <a:tc>
                  <a:txBody>
                    <a:bodyPr/>
                    <a:lstStyle/>
                    <a:p>
                      <a:pPr algn="ctr"/>
                      <a:r>
                        <a:rPr lang="en-GB" sz="1400" b="1" dirty="0">
                          <a:solidFill>
                            <a:schemeClr val="bg1"/>
                          </a:solidFill>
                        </a:rPr>
                        <a:t>Zonal Profile</a:t>
                      </a:r>
                    </a:p>
                  </a:txBody>
                  <a:tcPr marL="91441" marR="91441" marT="45736" marB="45736" anchor="ctr">
                    <a:solidFill>
                      <a:schemeClr val="tx2"/>
                    </a:solidFill>
                  </a:tcPr>
                </a:tc>
                <a:tc>
                  <a:txBody>
                    <a:bodyPr/>
                    <a:lstStyle/>
                    <a:p>
                      <a:pPr algn="ctr"/>
                      <a:r>
                        <a:rPr lang="en-GB" sz="1400" dirty="0"/>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rial"/>
                        <a:ea typeface="+mn-ea"/>
                        <a:cs typeface="+mn-cs"/>
                      </a:endParaRPr>
                    </a:p>
                  </a:txBody>
                  <a:tcPr marL="91441" marR="91441" marT="45736" marB="45736" anchor="ctr">
                    <a:solidFill>
                      <a:srgbClr val="E7E9EE"/>
                    </a:solidFill>
                  </a:tcPr>
                </a:tc>
                <a:tc>
                  <a:txBody>
                    <a:bodyPr/>
                    <a:lstStyle/>
                    <a:p>
                      <a:endParaRPr lang="en-GB" sz="1400" dirty="0"/>
                    </a:p>
                  </a:txBody>
                  <a:tcPr marL="91441" marR="91441" marT="45736" marB="45736" anchor="ctr"/>
                </a:tc>
                <a:extLst>
                  <a:ext uri="{0D108BD9-81ED-4DB2-BD59-A6C34878D82A}">
                    <a16:rowId xmlns:a16="http://schemas.microsoft.com/office/drawing/2014/main" val="932433878"/>
                  </a:ext>
                </a:extLst>
              </a:tr>
            </a:tbl>
          </a:graphicData>
        </a:graphic>
      </p:graphicFrame>
      <p:sp>
        <p:nvSpPr>
          <p:cNvPr id="11" name="Rectangle 10">
            <a:extLst>
              <a:ext uri="{FF2B5EF4-FFF2-40B4-BE49-F238E27FC236}">
                <a16:creationId xmlns:a16="http://schemas.microsoft.com/office/drawing/2014/main" id="{42A55238-4226-4185-91AD-29BF54B86DC8}"/>
              </a:ext>
            </a:extLst>
          </p:cNvPr>
          <p:cNvSpPr/>
          <p:nvPr/>
        </p:nvSpPr>
        <p:spPr>
          <a:xfrm>
            <a:off x="5184775" y="1854200"/>
            <a:ext cx="1897063" cy="996950"/>
          </a:xfrm>
          <a:prstGeom prst="rect">
            <a:avLst/>
          </a:prstGeom>
          <a:solidFill>
            <a:schemeClr val="accent1">
              <a:lumMod val="40000"/>
              <a:lumOff val="60000"/>
              <a:alpha val="43922"/>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solidFill>
                  <a:schemeClr val="tx1"/>
                </a:solidFill>
              </a:rPr>
              <a:t>Volume</a:t>
            </a:r>
          </a:p>
        </p:txBody>
      </p:sp>
      <p:sp>
        <p:nvSpPr>
          <p:cNvPr id="17500" name="Content Placeholder 2">
            <a:extLst>
              <a:ext uri="{FF2B5EF4-FFF2-40B4-BE49-F238E27FC236}">
                <a16:creationId xmlns:a16="http://schemas.microsoft.com/office/drawing/2014/main" id="{6F8B2E33-D59F-4618-A23D-D8044B7D702D}"/>
              </a:ext>
            </a:extLst>
          </p:cNvPr>
          <p:cNvSpPr txBox="1">
            <a:spLocks/>
          </p:cNvSpPr>
          <p:nvPr/>
        </p:nvSpPr>
        <p:spPr bwMode="auto">
          <a:xfrm>
            <a:off x="728800" y="3575050"/>
            <a:ext cx="8310562"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pPr marL="0" indent="0">
              <a:lnSpc>
                <a:spcPct val="150000"/>
              </a:lnSpc>
              <a:buNone/>
            </a:pPr>
            <a:r>
              <a:rPr lang="en-GB" altLang="en-US" sz="1400" dirty="0"/>
              <a:t>Each postcode sector has a zone allocated, and belongs to an SSC</a:t>
            </a:r>
          </a:p>
          <a:p>
            <a:pPr marL="0" indent="0">
              <a:lnSpc>
                <a:spcPct val="150000"/>
              </a:lnSpc>
              <a:buNone/>
            </a:pPr>
            <a:r>
              <a:rPr lang="en-GB" altLang="en-US" sz="1400" dirty="0"/>
              <a:t>Mail volume is allocated to each postcode sector</a:t>
            </a:r>
          </a:p>
          <a:p>
            <a:pPr marL="0" indent="0">
              <a:lnSpc>
                <a:spcPct val="150000"/>
              </a:lnSpc>
              <a:buNone/>
            </a:pPr>
            <a:r>
              <a:rPr lang="en-GB" altLang="en-US" sz="1400" dirty="0"/>
              <a:t>Postcode sectors are summarised into SSCs, and volume for each zone within each SSC is summed</a:t>
            </a:r>
          </a:p>
          <a:p>
            <a:pPr marL="0" indent="0">
              <a:lnSpc>
                <a:spcPct val="150000"/>
              </a:lnSpc>
              <a:buNone/>
            </a:pPr>
            <a:r>
              <a:rPr lang="en-GB" altLang="en-US" sz="1400" dirty="0"/>
              <a:t>PP1 NSB is the SSC volume as a % of total volume (all zones)</a:t>
            </a:r>
          </a:p>
          <a:p>
            <a:pPr marL="0" indent="0">
              <a:lnSpc>
                <a:spcPct val="150000"/>
              </a:lnSpc>
              <a:buNone/>
            </a:pPr>
            <a:r>
              <a:rPr lang="en-GB" altLang="en-US" sz="1400" dirty="0"/>
              <a:t>PP1 UDB for each SSC is the volume of zone A (urban) / total volume for the specified SSC</a:t>
            </a:r>
          </a:p>
          <a:p>
            <a:pPr marL="0" indent="0">
              <a:lnSpc>
                <a:spcPct val="150000"/>
              </a:lnSpc>
              <a:buNone/>
            </a:pPr>
            <a:r>
              <a:rPr lang="en-GB" altLang="en-US" sz="1400" dirty="0"/>
              <a:t>Zonal Profiles are the % in each zone for all SSCs combined for PP2 or regional SSCs for PP4</a:t>
            </a:r>
          </a:p>
        </p:txBody>
      </p:sp>
      <p:sp>
        <p:nvSpPr>
          <p:cNvPr id="14" name="Oval 13">
            <a:extLst>
              <a:ext uri="{FF2B5EF4-FFF2-40B4-BE49-F238E27FC236}">
                <a16:creationId xmlns:a16="http://schemas.microsoft.com/office/drawing/2014/main" id="{A874B36E-EC0D-47F7-86C4-F5D78230C07F}"/>
              </a:ext>
            </a:extLst>
          </p:cNvPr>
          <p:cNvSpPr/>
          <p:nvPr/>
        </p:nvSpPr>
        <p:spPr>
          <a:xfrm>
            <a:off x="413179" y="36574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1</a:t>
            </a:r>
          </a:p>
        </p:txBody>
      </p:sp>
      <p:sp>
        <p:nvSpPr>
          <p:cNvPr id="15" name="Oval 14">
            <a:extLst>
              <a:ext uri="{FF2B5EF4-FFF2-40B4-BE49-F238E27FC236}">
                <a16:creationId xmlns:a16="http://schemas.microsoft.com/office/drawing/2014/main" id="{AE510969-A331-44E5-B803-B5524E26562B}"/>
              </a:ext>
            </a:extLst>
          </p:cNvPr>
          <p:cNvSpPr/>
          <p:nvPr/>
        </p:nvSpPr>
        <p:spPr>
          <a:xfrm>
            <a:off x="1512888" y="758825"/>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1</a:t>
            </a:r>
          </a:p>
        </p:txBody>
      </p:sp>
      <p:sp>
        <p:nvSpPr>
          <p:cNvPr id="16" name="Left Brace 15">
            <a:extLst>
              <a:ext uri="{FF2B5EF4-FFF2-40B4-BE49-F238E27FC236}">
                <a16:creationId xmlns:a16="http://schemas.microsoft.com/office/drawing/2014/main" id="{4792C25F-96C7-4E72-81FB-CFC0A999F1B3}"/>
              </a:ext>
            </a:extLst>
          </p:cNvPr>
          <p:cNvSpPr/>
          <p:nvPr/>
        </p:nvSpPr>
        <p:spPr>
          <a:xfrm rot="5400000">
            <a:off x="1527175" y="33338"/>
            <a:ext cx="201613" cy="2185987"/>
          </a:xfrm>
          <a:prstGeom prst="leftBrace">
            <a:avLst>
              <a:gd name="adj1" fmla="val 128921"/>
              <a:gd name="adj2" fmla="val 50000"/>
            </a:avLst>
          </a:prstGeom>
          <a:noFill/>
          <a:ln w="19050">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
        <p:nvSpPr>
          <p:cNvPr id="17" name="Left Brace 16">
            <a:extLst>
              <a:ext uri="{FF2B5EF4-FFF2-40B4-BE49-F238E27FC236}">
                <a16:creationId xmlns:a16="http://schemas.microsoft.com/office/drawing/2014/main" id="{C050D1CC-BFB9-4F92-B18D-EE6FE5B26FAD}"/>
              </a:ext>
            </a:extLst>
          </p:cNvPr>
          <p:cNvSpPr/>
          <p:nvPr/>
        </p:nvSpPr>
        <p:spPr>
          <a:xfrm rot="5400000">
            <a:off x="5379244" y="-488156"/>
            <a:ext cx="206375" cy="3198813"/>
          </a:xfrm>
          <a:prstGeom prst="leftBrace">
            <a:avLst>
              <a:gd name="adj1" fmla="val 128921"/>
              <a:gd name="adj2" fmla="val 50000"/>
            </a:avLst>
          </a:prstGeom>
          <a:noFill/>
          <a:ln w="19050">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
        <p:nvSpPr>
          <p:cNvPr id="18" name="Oval 17">
            <a:extLst>
              <a:ext uri="{FF2B5EF4-FFF2-40B4-BE49-F238E27FC236}">
                <a16:creationId xmlns:a16="http://schemas.microsoft.com/office/drawing/2014/main" id="{D43ED8A7-445C-4D67-BC8F-2DE5311D9AC1}"/>
              </a:ext>
            </a:extLst>
          </p:cNvPr>
          <p:cNvSpPr/>
          <p:nvPr/>
        </p:nvSpPr>
        <p:spPr>
          <a:xfrm>
            <a:off x="3187700" y="9969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2</a:t>
            </a:r>
          </a:p>
        </p:txBody>
      </p:sp>
      <p:sp>
        <p:nvSpPr>
          <p:cNvPr id="19" name="Oval 18">
            <a:extLst>
              <a:ext uri="{FF2B5EF4-FFF2-40B4-BE49-F238E27FC236}">
                <a16:creationId xmlns:a16="http://schemas.microsoft.com/office/drawing/2014/main" id="{7D921B15-BA4A-4FAD-9D79-460717E18774}"/>
              </a:ext>
            </a:extLst>
          </p:cNvPr>
          <p:cNvSpPr/>
          <p:nvPr/>
        </p:nvSpPr>
        <p:spPr>
          <a:xfrm>
            <a:off x="5367338" y="758825"/>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3</a:t>
            </a:r>
          </a:p>
        </p:txBody>
      </p:sp>
      <p:sp>
        <p:nvSpPr>
          <p:cNvPr id="20" name="Oval 19">
            <a:extLst>
              <a:ext uri="{FF2B5EF4-FFF2-40B4-BE49-F238E27FC236}">
                <a16:creationId xmlns:a16="http://schemas.microsoft.com/office/drawing/2014/main" id="{BE5DCDEE-294A-4438-9D2F-152082578A5D}"/>
              </a:ext>
            </a:extLst>
          </p:cNvPr>
          <p:cNvSpPr/>
          <p:nvPr/>
        </p:nvSpPr>
        <p:spPr>
          <a:xfrm>
            <a:off x="7413625" y="97790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4</a:t>
            </a:r>
          </a:p>
        </p:txBody>
      </p:sp>
      <p:sp>
        <p:nvSpPr>
          <p:cNvPr id="21" name="Oval 20">
            <a:extLst>
              <a:ext uri="{FF2B5EF4-FFF2-40B4-BE49-F238E27FC236}">
                <a16:creationId xmlns:a16="http://schemas.microsoft.com/office/drawing/2014/main" id="{F9A9A27C-7E8B-40EE-8DDD-E9436C62AF9A}"/>
              </a:ext>
            </a:extLst>
          </p:cNvPr>
          <p:cNvSpPr/>
          <p:nvPr/>
        </p:nvSpPr>
        <p:spPr>
          <a:xfrm>
            <a:off x="4084638" y="30543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6</a:t>
            </a:r>
          </a:p>
        </p:txBody>
      </p:sp>
      <p:sp>
        <p:nvSpPr>
          <p:cNvPr id="22" name="Oval 21">
            <a:extLst>
              <a:ext uri="{FF2B5EF4-FFF2-40B4-BE49-F238E27FC236}">
                <a16:creationId xmlns:a16="http://schemas.microsoft.com/office/drawing/2014/main" id="{E90EA4A8-CAA2-427E-82F8-6A57967E228B}"/>
              </a:ext>
            </a:extLst>
          </p:cNvPr>
          <p:cNvSpPr/>
          <p:nvPr/>
        </p:nvSpPr>
        <p:spPr>
          <a:xfrm>
            <a:off x="413179" y="4021382"/>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2</a:t>
            </a:r>
          </a:p>
        </p:txBody>
      </p:sp>
      <p:sp>
        <p:nvSpPr>
          <p:cNvPr id="23" name="Oval 22">
            <a:extLst>
              <a:ext uri="{FF2B5EF4-FFF2-40B4-BE49-F238E27FC236}">
                <a16:creationId xmlns:a16="http://schemas.microsoft.com/office/drawing/2014/main" id="{5CE25ADA-A6ED-4D54-B693-A0D4205D9494}"/>
              </a:ext>
            </a:extLst>
          </p:cNvPr>
          <p:cNvSpPr/>
          <p:nvPr/>
        </p:nvSpPr>
        <p:spPr>
          <a:xfrm>
            <a:off x="413179" y="4385314"/>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3</a:t>
            </a:r>
          </a:p>
        </p:txBody>
      </p:sp>
      <p:sp>
        <p:nvSpPr>
          <p:cNvPr id="24" name="Oval 23">
            <a:extLst>
              <a:ext uri="{FF2B5EF4-FFF2-40B4-BE49-F238E27FC236}">
                <a16:creationId xmlns:a16="http://schemas.microsoft.com/office/drawing/2014/main" id="{04091A30-E068-4A0D-92D5-F5C06E6C77F8}"/>
              </a:ext>
            </a:extLst>
          </p:cNvPr>
          <p:cNvSpPr/>
          <p:nvPr/>
        </p:nvSpPr>
        <p:spPr>
          <a:xfrm>
            <a:off x="413179" y="4749246"/>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4</a:t>
            </a:r>
          </a:p>
        </p:txBody>
      </p:sp>
      <p:sp>
        <p:nvSpPr>
          <p:cNvPr id="25" name="Oval 24">
            <a:extLst>
              <a:ext uri="{FF2B5EF4-FFF2-40B4-BE49-F238E27FC236}">
                <a16:creationId xmlns:a16="http://schemas.microsoft.com/office/drawing/2014/main" id="{B0E5DD69-9A40-4ABD-9815-70D79E9FA462}"/>
              </a:ext>
            </a:extLst>
          </p:cNvPr>
          <p:cNvSpPr/>
          <p:nvPr/>
        </p:nvSpPr>
        <p:spPr>
          <a:xfrm>
            <a:off x="413179" y="5113178"/>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5</a:t>
            </a:r>
          </a:p>
        </p:txBody>
      </p:sp>
      <p:sp>
        <p:nvSpPr>
          <p:cNvPr id="26" name="Oval 25">
            <a:extLst>
              <a:ext uri="{FF2B5EF4-FFF2-40B4-BE49-F238E27FC236}">
                <a16:creationId xmlns:a16="http://schemas.microsoft.com/office/drawing/2014/main" id="{EF4E2B66-AA3E-4F2B-ACCC-AD8383320BD9}"/>
              </a:ext>
            </a:extLst>
          </p:cNvPr>
          <p:cNvSpPr/>
          <p:nvPr/>
        </p:nvSpPr>
        <p:spPr>
          <a:xfrm>
            <a:off x="8186738" y="97790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5</a:t>
            </a:r>
          </a:p>
        </p:txBody>
      </p:sp>
      <p:sp>
        <p:nvSpPr>
          <p:cNvPr id="27" name="Oval 26">
            <a:extLst>
              <a:ext uri="{FF2B5EF4-FFF2-40B4-BE49-F238E27FC236}">
                <a16:creationId xmlns:a16="http://schemas.microsoft.com/office/drawing/2014/main" id="{38DC3D94-3EEC-4A1D-9F40-97A91FE934A2}"/>
              </a:ext>
            </a:extLst>
          </p:cNvPr>
          <p:cNvSpPr/>
          <p:nvPr/>
        </p:nvSpPr>
        <p:spPr>
          <a:xfrm>
            <a:off x="413179" y="547711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6</a:t>
            </a:r>
          </a:p>
        </p:txBody>
      </p:sp>
    </p:spTree>
  </p:cSld>
  <p:clrMapOvr>
    <a:masterClrMapping/>
  </p:clrMapOvr>
</p:sld>
</file>

<file path=ppt/theme/theme1.xml><?xml version="1.0" encoding="utf-8"?>
<a:theme xmlns:a="http://schemas.openxmlformats.org/drawingml/2006/main" name="Office Theme">
  <a:themeElements>
    <a:clrScheme name="Royal Mail Group">
      <a:dk1>
        <a:srgbClr val="000000"/>
      </a:dk1>
      <a:lt1>
        <a:srgbClr val="FFFFFF"/>
      </a:lt1>
      <a:dk2>
        <a:srgbClr val="FF0000"/>
      </a:dk2>
      <a:lt2>
        <a:srgbClr val="666666"/>
      </a:lt2>
      <a:accent1>
        <a:srgbClr val="204A91"/>
      </a:accent1>
      <a:accent2>
        <a:srgbClr val="000000"/>
      </a:accent2>
      <a:accent3>
        <a:srgbClr val="007E5F"/>
      </a:accent3>
      <a:accent4>
        <a:srgbClr val="969696"/>
      </a:accent4>
      <a:accent5>
        <a:srgbClr val="B2B2B2"/>
      </a:accent5>
      <a:accent6>
        <a:srgbClr val="DDDDDD"/>
      </a:accent6>
      <a:hlink>
        <a:srgbClr val="204A91"/>
      </a:hlink>
      <a:folHlink>
        <a:srgbClr val="204A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FABC21BE2FB554E8C7BA60406DC021D" ma:contentTypeVersion="6" ma:contentTypeDescription="Create a new document." ma:contentTypeScope="" ma:versionID="0d3d35c007678d3881e970c37f5378e9">
  <xsd:schema xmlns:xsd="http://www.w3.org/2001/XMLSchema" xmlns:xs="http://www.w3.org/2001/XMLSchema" xmlns:p="http://schemas.microsoft.com/office/2006/metadata/properties" xmlns:ns2="fcb9b7c9-7c1b-47aa-b0c0-298b6e69adfc" xmlns:ns3="c6a4b7fa-877d-4597-b002-57ce20afce07" targetNamespace="http://schemas.microsoft.com/office/2006/metadata/properties" ma:root="true" ma:fieldsID="adfe4013869c5a6803fad4cde91e78ad" ns2:_="" ns3:_="">
    <xsd:import namespace="fcb9b7c9-7c1b-47aa-b0c0-298b6e69adfc"/>
    <xsd:import namespace="c6a4b7fa-877d-4597-b002-57ce20afce0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b9b7c9-7c1b-47aa-b0c0-298b6e69a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a4b7fa-877d-4597-b002-57ce20afce0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85A98A-62F4-47FA-A53A-4193FF41093A}">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c6a4b7fa-877d-4597-b002-57ce20afce07"/>
    <ds:schemaRef ds:uri="http://purl.org/dc/terms/"/>
    <ds:schemaRef ds:uri="http://schemas.openxmlformats.org/package/2006/metadata/core-properties"/>
    <ds:schemaRef ds:uri="fcb9b7c9-7c1b-47aa-b0c0-298b6e69adfc"/>
    <ds:schemaRef ds:uri="http://www.w3.org/XML/1998/namespace"/>
  </ds:schemaRefs>
</ds:datastoreItem>
</file>

<file path=customXml/itemProps2.xml><?xml version="1.0" encoding="utf-8"?>
<ds:datastoreItem xmlns:ds="http://schemas.openxmlformats.org/officeDocument/2006/customXml" ds:itemID="{D58F5622-17F8-427D-A7A4-4797537957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b9b7c9-7c1b-47aa-b0c0-298b6e69adfc"/>
    <ds:schemaRef ds:uri="c6a4b7fa-877d-4597-b002-57ce20afce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4CACE2-6B72-4B4A-BCE9-1FF616DFB3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10299</TotalTime>
  <Words>745</Words>
  <Application>Microsoft Office PowerPoint</Application>
  <PresentationFormat>On-screen Show (4:3)</PresentationFormat>
  <Paragraphs>160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Verdana</vt:lpstr>
      <vt:lpstr>Wingdings 2</vt:lpstr>
      <vt:lpstr>Office Theme</vt:lpstr>
      <vt:lpstr>Price Plan Benchmarks explained </vt:lpstr>
      <vt:lpstr>Profile creation at a glance Building blocks and process</vt:lpstr>
      <vt:lpstr>Profile comparison at glance</vt:lpstr>
      <vt:lpstr>Data sources and key differences in the makeup of the Benchmarks</vt:lpstr>
      <vt:lpstr>Allocation of postcode sectors to zones An important input to UDB &amp; Zonal Posting Profiles</vt:lpstr>
      <vt:lpstr>Profile calculations in detail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Kyle Robertson</cp:lastModifiedBy>
  <cp:revision>453</cp:revision>
  <dcterms:created xsi:type="dcterms:W3CDTF">2011-10-20T13:01:56Z</dcterms:created>
  <dcterms:modified xsi:type="dcterms:W3CDTF">2019-12-16T07:52:24Z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Group</vt:lpwstr>
  </property>
  <property fmtid="{D5CDD505-2E9C-101B-9397-08002B2CF9AE}" pid="5" name="MSIP_Label_758ef3ce-5376-40b0-bf3f-35cf6e817934_Enabled">
    <vt:lpwstr>True</vt:lpwstr>
  </property>
  <property fmtid="{D5CDD505-2E9C-101B-9397-08002B2CF9AE}" pid="6" name="MSIP_Label_758ef3ce-5376-40b0-bf3f-35cf6e817934_SiteId">
    <vt:lpwstr>7a082108-90dd-41ac-be41-9b8feabee2da</vt:lpwstr>
  </property>
  <property fmtid="{D5CDD505-2E9C-101B-9397-08002B2CF9AE}" pid="7" name="MSIP_Label_758ef3ce-5376-40b0-bf3f-35cf6e817934_Owner">
    <vt:lpwstr>kyle.robertson@royalmail.com</vt:lpwstr>
  </property>
  <property fmtid="{D5CDD505-2E9C-101B-9397-08002B2CF9AE}" pid="8" name="MSIP_Label_758ef3ce-5376-40b0-bf3f-35cf6e817934_SetDate">
    <vt:lpwstr>2019-12-11T09:33:55.5073253Z</vt:lpwstr>
  </property>
  <property fmtid="{D5CDD505-2E9C-101B-9397-08002B2CF9AE}" pid="9" name="MSIP_Label_758ef3ce-5376-40b0-bf3f-35cf6e817934_Name">
    <vt:lpwstr>Public</vt:lpwstr>
  </property>
  <property fmtid="{D5CDD505-2E9C-101B-9397-08002B2CF9AE}" pid="10" name="MSIP_Label_758ef3ce-5376-40b0-bf3f-35cf6e817934_Application">
    <vt:lpwstr>Microsoft Azure Information Protection</vt:lpwstr>
  </property>
  <property fmtid="{D5CDD505-2E9C-101B-9397-08002B2CF9AE}" pid="11" name="MSIP_Label_758ef3ce-5376-40b0-bf3f-35cf6e817934_Extended_MSFT_Method">
    <vt:lpwstr>Manual</vt:lpwstr>
  </property>
  <property fmtid="{D5CDD505-2E9C-101B-9397-08002B2CF9AE}" pid="12" name="Sensitivity">
    <vt:lpwstr>Public</vt:lpwstr>
  </property>
  <property fmtid="{D5CDD505-2E9C-101B-9397-08002B2CF9AE}" pid="13" name="ContentTypeId">
    <vt:lpwstr>0x0101007FABC21BE2FB554E8C7BA60406DC021D</vt:lpwstr>
  </property>
</Properties>
</file>