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21"/>
  </p:notesMasterIdLst>
  <p:handoutMasterIdLst>
    <p:handoutMasterId r:id="rId22"/>
  </p:handoutMasterIdLst>
  <p:sldIdLst>
    <p:sldId id="2745" r:id="rId5"/>
    <p:sldId id="2147376533" r:id="rId6"/>
    <p:sldId id="2147376535" r:id="rId7"/>
    <p:sldId id="2147376536" r:id="rId8"/>
    <p:sldId id="2147376537" r:id="rId9"/>
    <p:sldId id="2147376538" r:id="rId10"/>
    <p:sldId id="2147376540" r:id="rId11"/>
    <p:sldId id="2147376541" r:id="rId12"/>
    <p:sldId id="2147376539" r:id="rId13"/>
    <p:sldId id="2147376542" r:id="rId14"/>
    <p:sldId id="2147376543" r:id="rId15"/>
    <p:sldId id="2147376544" r:id="rId16"/>
    <p:sldId id="2147376546" r:id="rId17"/>
    <p:sldId id="2147376545" r:id="rId18"/>
    <p:sldId id="2147376547" r:id="rId19"/>
    <p:sldId id="2744" r:id="rId20"/>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5" userDrawn="1">
          <p15:clr>
            <a:srgbClr val="A4A3A4"/>
          </p15:clr>
        </p15:guide>
        <p15:guide id="2" pos="37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8AC"/>
    <a:srgbClr val="E6E6E6"/>
    <a:srgbClr val="95C121"/>
    <a:srgbClr val="000000"/>
    <a:srgbClr val="FDC304"/>
    <a:srgbClr val="82CBD4"/>
    <a:srgbClr val="EF7E05"/>
    <a:srgbClr val="1BACE4"/>
    <a:srgbClr val="1D1E1C"/>
    <a:srgbClr val="E20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6357" autoAdjust="0"/>
  </p:normalViewPr>
  <p:slideViewPr>
    <p:cSldViewPr snapToGrid="0">
      <p:cViewPr varScale="1">
        <p:scale>
          <a:sx n="114" d="100"/>
          <a:sy n="114" d="100"/>
        </p:scale>
        <p:origin x="522" y="102"/>
      </p:cViewPr>
      <p:guideLst>
        <p:guide orient="horz" pos="1185"/>
        <p:guide pos="370"/>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3" d="100"/>
          <a:sy n="83" d="100"/>
        </p:scale>
        <p:origin x="210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09/01/2025</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09/01/2025</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fetti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C813651F-C7B8-4520-9C8D-0F96392DA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0"/>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25185792-0492-4F2B-987A-01151770AB33}"/>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5" name="Subtitle 2">
            <a:extLst>
              <a:ext uri="{FF2B5EF4-FFF2-40B4-BE49-F238E27FC236}">
                <a16:creationId xmlns:a16="http://schemas.microsoft.com/office/drawing/2014/main" id="{FF35248C-EEC5-4433-AFE5-F92FD4F3AD9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6" name="Text Placeholder 37">
            <a:extLst>
              <a:ext uri="{FF2B5EF4-FFF2-40B4-BE49-F238E27FC236}">
                <a16:creationId xmlns:a16="http://schemas.microsoft.com/office/drawing/2014/main" id="{92665F91-D2D8-4CEF-B526-8C7CBAC20871}"/>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37668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Header, Circle">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FE816-F799-46CC-8EFA-5FE4A123E23D}"/>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8" name="Picture 7">
            <a:extLst>
              <a:ext uri="{FF2B5EF4-FFF2-40B4-BE49-F238E27FC236}">
                <a16:creationId xmlns:a16="http://schemas.microsoft.com/office/drawing/2014/main" id="{68C40377-6254-43F2-8398-4A4F34B1E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1" name="Rectangle 10">
            <a:extLst>
              <a:ext uri="{FF2B5EF4-FFF2-40B4-BE49-F238E27FC236}">
                <a16:creationId xmlns:a16="http://schemas.microsoft.com/office/drawing/2014/main" id="{B7EBC413-65A5-4E69-8650-5FCA573E240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F55BA0EE-27F6-4A66-97D6-E258D7098151}"/>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Title 1">
            <a:extLst>
              <a:ext uri="{FF2B5EF4-FFF2-40B4-BE49-F238E27FC236}">
                <a16:creationId xmlns:a16="http://schemas.microsoft.com/office/drawing/2014/main" id="{8D4E0485-540D-4E30-879D-601083F3883D}"/>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circle</a:t>
            </a:r>
            <a:endParaRPr lang="en-GB" dirty="0"/>
          </a:p>
        </p:txBody>
      </p:sp>
      <p:sp>
        <p:nvSpPr>
          <p:cNvPr id="10" name="Text Placeholder 6">
            <a:extLst>
              <a:ext uri="{FF2B5EF4-FFF2-40B4-BE49-F238E27FC236}">
                <a16:creationId xmlns:a16="http://schemas.microsoft.com/office/drawing/2014/main" id="{36E295BD-73FC-4681-840C-AE6DB884664C}"/>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8B686332-D030-4EC8-875A-966381865AE8}"/>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84751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no icon</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ontent Placeholder 2">
            <a:extLst>
              <a:ext uri="{FF2B5EF4-FFF2-40B4-BE49-F238E27FC236}">
                <a16:creationId xmlns:a16="http://schemas.microsoft.com/office/drawing/2014/main" id="{0B7C0097-4CB1-4893-9CED-D822C48935FF}"/>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6618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Girl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012EA357-3E31-4AC8-A81F-19BA3DEF25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98" b="2298"/>
          <a:stretch/>
        </p:blipFill>
        <p:spPr>
          <a:xfrm>
            <a:off x="0"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9563333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o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E8283299-30A7-4D60-A36B-6EC59CBA35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86" b="10899"/>
          <a:stretch/>
        </p:blipFill>
        <p:spPr>
          <a:xfrm>
            <a:off x="6455"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6455"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521830E7-03D0-46A9-8A28-FD4191B0994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2869032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uildin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icture containing building&#10;&#10;Description automatically generated">
            <a:extLst>
              <a:ext uri="{FF2B5EF4-FFF2-40B4-BE49-F238E27FC236}">
                <a16:creationId xmlns:a16="http://schemas.microsoft.com/office/drawing/2014/main" id="{B3D6141F-6094-40A7-8BAD-509054435D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71" b="7871"/>
          <a:stretch/>
        </p:blipFill>
        <p:spPr>
          <a:xfrm>
            <a:off x="-4431" y="0"/>
            <a:ext cx="12213771"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4431"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1D4A7E7A-6B3E-42AC-9B8F-4D305DFF435E}"/>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8933031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Rectangle 6">
            <a:extLst>
              <a:ext uri="{FF2B5EF4-FFF2-40B4-BE49-F238E27FC236}">
                <a16:creationId xmlns:a16="http://schemas.microsoft.com/office/drawing/2014/main" id="{9FC85945-97C1-4E9B-9C52-7EC5016A757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2D1C964C-A1CD-41BD-AD80-BF152FEB6274}"/>
              </a:ext>
            </a:extLst>
          </p:cNvPr>
          <p:cNvPicPr>
            <a:picLocks noChangeAspect="1"/>
          </p:cNvPicPr>
          <p:nvPr userDrawn="1"/>
        </p:nvPicPr>
        <p:blipFill rotWithShape="1">
          <a:blip r:embed="rId4"/>
          <a:srcRect l="31024" t="1798"/>
          <a:stretch/>
        </p:blipFill>
        <p:spPr>
          <a:xfrm>
            <a:off x="0" y="0"/>
            <a:ext cx="1388962" cy="2352086"/>
          </a:xfrm>
          <a:prstGeom prst="rect">
            <a:avLst/>
          </a:prstGeom>
        </p:spPr>
      </p:pic>
      <p:sp>
        <p:nvSpPr>
          <p:cNvPr id="8" name="Text Placeholder 3">
            <a:extLst>
              <a:ext uri="{FF2B5EF4-FFF2-40B4-BE49-F238E27FC236}">
                <a16:creationId xmlns:a16="http://schemas.microsoft.com/office/drawing/2014/main" id="{D0654A42-9463-4E9E-86C0-6D7311D71D55}"/>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tx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Confeftti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4DAE554D-0F0B-4DEF-AD6B-7F3AA8098C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73928"/>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0272702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Door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ree, outdoor, plant, red&#10;&#10;Description automatically generated">
            <a:extLst>
              <a:ext uri="{FF2B5EF4-FFF2-40B4-BE49-F238E27FC236}">
                <a16:creationId xmlns:a16="http://schemas.microsoft.com/office/drawing/2014/main" id="{F42B88DF-3DA6-4308-8BE2-F4872891C3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622117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Happ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person&#10;&#10;Description automatically generated">
            <a:extLst>
              <a:ext uri="{FF2B5EF4-FFF2-40B4-BE49-F238E27FC236}">
                <a16:creationId xmlns:a16="http://schemas.microsoft.com/office/drawing/2014/main" id="{6C90C1B1-B377-4F6F-BEF7-C47A0D483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030720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Mail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ext&#10;&#10;Description automatically generated">
            <a:extLst>
              <a:ext uri="{FF2B5EF4-FFF2-40B4-BE49-F238E27FC236}">
                <a16:creationId xmlns:a16="http://schemas.microsoft.com/office/drawing/2014/main" id="{AFB9357E-558F-428B-A5A6-0FB343B103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835325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oor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tree, outdoor, plant, red&#10;&#10;Description automatically generated">
            <a:extLst>
              <a:ext uri="{FF2B5EF4-FFF2-40B4-BE49-F238E27FC236}">
                <a16:creationId xmlns:a16="http://schemas.microsoft.com/office/drawing/2014/main" id="{E801FC8F-7965-4143-B463-4147C77A9F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0" y="0"/>
            <a:ext cx="12205313" cy="6858001"/>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b="961"/>
          <a:stretch/>
        </p:blipFill>
        <p:spPr>
          <a:xfrm>
            <a:off x="0" y="0"/>
            <a:ext cx="12205313" cy="6858000"/>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9" name="Title 3">
            <a:extLst>
              <a:ext uri="{FF2B5EF4-FFF2-40B4-BE49-F238E27FC236}">
                <a16:creationId xmlns:a16="http://schemas.microsoft.com/office/drawing/2014/main" id="{FE9BD497-5AAB-41B9-961A-40256A55BEA1}"/>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0" name="Subtitle 2">
            <a:extLst>
              <a:ext uri="{FF2B5EF4-FFF2-40B4-BE49-F238E27FC236}">
                <a16:creationId xmlns:a16="http://schemas.microsoft.com/office/drawing/2014/main" id="{242ABB38-0127-4B54-A205-65921DBE4C6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1" name="Text Placeholder 37">
            <a:extLst>
              <a:ext uri="{FF2B5EF4-FFF2-40B4-BE49-F238E27FC236}">
                <a16:creationId xmlns:a16="http://schemas.microsoft.com/office/drawing/2014/main" id="{88748023-B528-4F87-9694-5268B9129155}"/>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Reading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66675FA5-F84C-4C90-B66A-4780FDD866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 y="-9635"/>
            <a:ext cx="12192000" cy="687727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1" y="-19272"/>
            <a:ext cx="12191999" cy="6877272"/>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289333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Famil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table, desk&#10;&#10;Description automatically generated">
            <a:extLst>
              <a:ext uri="{FF2B5EF4-FFF2-40B4-BE49-F238E27FC236}">
                <a16:creationId xmlns:a16="http://schemas.microsoft.com/office/drawing/2014/main" id="{59B92E07-D5AC-438D-8035-5AF4A87FE6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51" b="684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3548131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DFAEB6-D87B-5748-9596-A7B509E92355}"/>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rgbClr val="000000"/>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0" name="Picture 9">
            <a:extLst>
              <a:ext uri="{FF2B5EF4-FFF2-40B4-BE49-F238E27FC236}">
                <a16:creationId xmlns:a16="http://schemas.microsoft.com/office/drawing/2014/main" id="{BAB61B32-6203-7141-A3BE-E8879E3EF5E4}"/>
              </a:ext>
            </a:extLst>
          </p:cNvPr>
          <p:cNvPicPr>
            <a:picLocks noChangeAspect="1"/>
          </p:cNvPicPr>
          <p:nvPr userDrawn="1"/>
        </p:nvPicPr>
        <p:blipFill rotWithShape="1">
          <a:blip r:embed="rId3"/>
          <a:srcRect l="31024" t="1798"/>
          <a:stretch/>
        </p:blipFill>
        <p:spPr>
          <a:xfrm>
            <a:off x="0" y="0"/>
            <a:ext cx="1388962" cy="2352086"/>
          </a:xfrm>
          <a:prstGeom prst="rect">
            <a:avLst/>
          </a:prstGeom>
        </p:spPr>
      </p:pic>
      <p:pic>
        <p:nvPicPr>
          <p:cNvPr id="5" name="Picture 4">
            <a:extLst>
              <a:ext uri="{FF2B5EF4-FFF2-40B4-BE49-F238E27FC236}">
                <a16:creationId xmlns:a16="http://schemas.microsoft.com/office/drawing/2014/main" id="{7C4BBE08-932E-42F7-A655-A237F2DD1F7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6" name="Rectangle 5">
            <a:extLst>
              <a:ext uri="{FF2B5EF4-FFF2-40B4-BE49-F238E27FC236}">
                <a16:creationId xmlns:a16="http://schemas.microsoft.com/office/drawing/2014/main" id="{5F2FC916-1ED6-402E-A80D-CD430134C963}"/>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734195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D803-1BF7-40EA-AC91-081933E6A3B1}"/>
              </a:ext>
            </a:extLst>
          </p:cNvPr>
          <p:cNvSpPr>
            <a:spLocks noGrp="1"/>
          </p:cNvSpPr>
          <p:nvPr>
            <p:ph sz="quarter" idx="16" hasCustomPrompt="1"/>
          </p:nvPr>
        </p:nvSpPr>
        <p:spPr>
          <a:xfrm>
            <a:off x="424141"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F5F2191B-F9B2-4D52-B126-519167AFCB79}"/>
              </a:ext>
            </a:extLst>
          </p:cNvPr>
          <p:cNvSpPr>
            <a:spLocks noGrp="1"/>
          </p:cNvSpPr>
          <p:nvPr>
            <p:ph type="sldNum" sz="quarter" idx="19"/>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30E8CAE5-9552-4F56-BD9E-0EA1626B3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3B1A7618-3887-4838-98CE-FDFA033A94B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47F5898-E811-49FE-9FB9-91A9366B7AA4}"/>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16" name="Title 1">
            <a:extLst>
              <a:ext uri="{FF2B5EF4-FFF2-40B4-BE49-F238E27FC236}">
                <a16:creationId xmlns:a16="http://schemas.microsoft.com/office/drawing/2014/main" id="{241B46AD-0363-49D0-9A55-12F4487A177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slide, 2 columns</a:t>
            </a:r>
            <a:endParaRPr lang="en-GB" dirty="0"/>
          </a:p>
        </p:txBody>
      </p:sp>
      <p:sp>
        <p:nvSpPr>
          <p:cNvPr id="17" name="Text Placeholder 6">
            <a:extLst>
              <a:ext uri="{FF2B5EF4-FFF2-40B4-BE49-F238E27FC236}">
                <a16:creationId xmlns:a16="http://schemas.microsoft.com/office/drawing/2014/main" id="{700C11B1-45C3-463E-A925-394850B1A6A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BC9C4766-C987-4787-8811-9BA501FABE58}"/>
              </a:ext>
            </a:extLst>
          </p:cNvPr>
          <p:cNvSpPr>
            <a:spLocks noGrp="1"/>
          </p:cNvSpPr>
          <p:nvPr>
            <p:ph sz="quarter" idx="20" hasCustomPrompt="1"/>
          </p:nvPr>
        </p:nvSpPr>
        <p:spPr>
          <a:xfrm>
            <a:off x="6279757"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67373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6095997"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7" name="Picture 6">
            <a:extLst>
              <a:ext uri="{FF2B5EF4-FFF2-40B4-BE49-F238E27FC236}">
                <a16:creationId xmlns:a16="http://schemas.microsoft.com/office/drawing/2014/main" id="{5575CACC-D8E6-429F-B461-2AD69D5E94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4" name="Slide Number Placeholder 3">
            <a:extLst>
              <a:ext uri="{FF2B5EF4-FFF2-40B4-BE49-F238E27FC236}">
                <a16:creationId xmlns:a16="http://schemas.microsoft.com/office/drawing/2014/main" id="{7D8EA5AD-0373-4832-9455-A2EA79A24CBA}"/>
              </a:ext>
            </a:extLst>
          </p:cNvPr>
          <p:cNvSpPr>
            <a:spLocks noGrp="1"/>
          </p:cNvSpPr>
          <p:nvPr>
            <p:ph type="sldNum" sz="quarter" idx="16"/>
          </p:nvPr>
        </p:nvSpPr>
        <p:spPr/>
        <p:txBody>
          <a:bodyPr/>
          <a:lstStyle/>
          <a:p>
            <a:fld id="{3787542D-5C6B-4EB3-96EB-9B37C3D5D2F8}" type="slidenum">
              <a:rPr lang="en-GB" smtClean="0"/>
              <a:t>‹#›</a:t>
            </a:fld>
            <a:endParaRPr lang="en-GB" dirty="0"/>
          </a:p>
        </p:txBody>
      </p:sp>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661426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0"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0213"/>
            <a:ext cx="583849" cy="362932"/>
          </a:xfrm>
          <a:prstGeom prst="rect">
            <a:avLst/>
          </a:prstGeom>
        </p:spPr>
      </p:pic>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909230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0" y="0"/>
            <a:ext cx="6062961" cy="33383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6126562" cy="35197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10" name="Picture 9">
            <a:extLst>
              <a:ext uri="{FF2B5EF4-FFF2-40B4-BE49-F238E27FC236}">
                <a16:creationId xmlns:a16="http://schemas.microsoft.com/office/drawing/2014/main" id="{0F59BEFC-AABE-43C1-B155-999F122614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Text Placeholder 6">
            <a:extLst>
              <a:ext uri="{FF2B5EF4-FFF2-40B4-BE49-F238E27FC236}">
                <a16:creationId xmlns:a16="http://schemas.microsoft.com/office/drawing/2014/main" id="{CB0B8B5A-C547-4570-9238-68061E53F772}"/>
              </a:ext>
            </a:extLst>
          </p:cNvPr>
          <p:cNvSpPr>
            <a:spLocks noGrp="1"/>
          </p:cNvSpPr>
          <p:nvPr>
            <p:ph type="body" sz="quarter" idx="22" hasCustomPrompt="1"/>
          </p:nvPr>
        </p:nvSpPr>
        <p:spPr>
          <a:xfrm>
            <a:off x="6480175" y="1781175"/>
            <a:ext cx="5276624"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73FB6EAE-A378-4EA6-9478-F2F0740EA54F}"/>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CADDF625-A76B-495A-8620-28A80A9A1ED2}"/>
              </a:ext>
            </a:extLst>
          </p:cNvPr>
          <p:cNvSpPr txBox="1">
            <a:spLocks/>
          </p:cNvSpPr>
          <p:nvPr userDrawn="1"/>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4" name="Title 1">
            <a:extLst>
              <a:ext uri="{FF2B5EF4-FFF2-40B4-BE49-F238E27FC236}">
                <a16:creationId xmlns:a16="http://schemas.microsoft.com/office/drawing/2014/main" id="{7C1330A8-DF3E-41E3-AB7E-AB4557754C7E}"/>
              </a:ext>
            </a:extLst>
          </p:cNvPr>
          <p:cNvSpPr txBox="1">
            <a:spLocks/>
          </p:cNvSpPr>
          <p:nvPr userDrawn="1"/>
        </p:nvSpPr>
        <p:spPr>
          <a:xfrm>
            <a:off x="481942" y="3722747"/>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6" name="Text Placeholder 6">
            <a:extLst>
              <a:ext uri="{FF2B5EF4-FFF2-40B4-BE49-F238E27FC236}">
                <a16:creationId xmlns:a16="http://schemas.microsoft.com/office/drawing/2014/main" id="{5C1B24B7-CA04-4E8D-B2B5-DC4E1636585E}"/>
              </a:ext>
            </a:extLst>
          </p:cNvPr>
          <p:cNvSpPr>
            <a:spLocks noGrp="1"/>
          </p:cNvSpPr>
          <p:nvPr>
            <p:ph type="body" sz="quarter" idx="24" hasCustomPrompt="1"/>
          </p:nvPr>
        </p:nvSpPr>
        <p:spPr>
          <a:xfrm>
            <a:off x="415267" y="4847569"/>
            <a:ext cx="5183188"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9633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4" name="Rectangle 3">
            <a:extLst>
              <a:ext uri="{FF2B5EF4-FFF2-40B4-BE49-F238E27FC236}">
                <a16:creationId xmlns:a16="http://schemas.microsoft.com/office/drawing/2014/main" id="{09E337FF-EC20-FC4E-A512-80CDE51F4AC9}"/>
              </a:ext>
            </a:extLst>
          </p:cNvPr>
          <p:cNvSpPr/>
          <p:nvPr userDrawn="1"/>
        </p:nvSpPr>
        <p:spPr>
          <a:xfrm>
            <a:off x="1065230"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2601221" y="6177783"/>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6" name="Text Placeholder 35">
            <a:extLst>
              <a:ext uri="{FF2B5EF4-FFF2-40B4-BE49-F238E27FC236}">
                <a16:creationId xmlns:a16="http://schemas.microsoft.com/office/drawing/2014/main" id="{3081F068-E853-4A4F-9EFD-B29B742822AC}"/>
              </a:ext>
            </a:extLst>
          </p:cNvPr>
          <p:cNvSpPr>
            <a:spLocks noGrp="1"/>
          </p:cNvSpPr>
          <p:nvPr>
            <p:ph type="body" sz="quarter" idx="17" hasCustomPrompt="1"/>
          </p:nvPr>
        </p:nvSpPr>
        <p:spPr>
          <a:xfrm>
            <a:off x="1068064"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1" name="Text Placeholder 40">
            <a:extLst>
              <a:ext uri="{FF2B5EF4-FFF2-40B4-BE49-F238E27FC236}">
                <a16:creationId xmlns:a16="http://schemas.microsoft.com/office/drawing/2014/main" id="{6E092A17-E78C-9740-AB28-68C7E769D4D8}"/>
              </a:ext>
            </a:extLst>
          </p:cNvPr>
          <p:cNvSpPr>
            <a:spLocks noGrp="1"/>
          </p:cNvSpPr>
          <p:nvPr>
            <p:ph type="body" sz="quarter" idx="21"/>
          </p:nvPr>
        </p:nvSpPr>
        <p:spPr>
          <a:xfrm>
            <a:off x="1178351" y="3350872"/>
            <a:ext cx="2889854"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16" name="Picture 15">
            <a:extLst>
              <a:ext uri="{FF2B5EF4-FFF2-40B4-BE49-F238E27FC236}">
                <a16:creationId xmlns:a16="http://schemas.microsoft.com/office/drawing/2014/main" id="{24CCC52F-1463-4EBC-B99B-A373A1ECE4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7" name="Slide Number Placeholder 1">
            <a:extLst>
              <a:ext uri="{FF2B5EF4-FFF2-40B4-BE49-F238E27FC236}">
                <a16:creationId xmlns:a16="http://schemas.microsoft.com/office/drawing/2014/main" id="{A7F3F838-60D3-4FEB-B2CA-08F82875A270}"/>
              </a:ext>
            </a:extLst>
          </p:cNvPr>
          <p:cNvSpPr txBox="1">
            <a:spLocks/>
          </p:cNvSpPr>
          <p:nvPr userDrawn="1"/>
        </p:nvSpPr>
        <p:spPr>
          <a:xfrm>
            <a:off x="9182100" y="62611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mtClean="0"/>
              <a:pPr/>
              <a:t>‹#›</a:t>
            </a:fld>
            <a:endParaRPr lang="en-GB" dirty="0"/>
          </a:p>
        </p:txBody>
      </p:sp>
      <p:sp>
        <p:nvSpPr>
          <p:cNvPr id="18" name="Rectangle 17">
            <a:extLst>
              <a:ext uri="{FF2B5EF4-FFF2-40B4-BE49-F238E27FC236}">
                <a16:creationId xmlns:a16="http://schemas.microsoft.com/office/drawing/2014/main" id="{53D576F0-DC67-4F7A-A308-E8A231AB271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a:extLst>
              <a:ext uri="{FF2B5EF4-FFF2-40B4-BE49-F238E27FC236}">
                <a16:creationId xmlns:a16="http://schemas.microsoft.com/office/drawing/2014/main" id="{AC7D8C70-D8D3-4616-8AD6-B7531CA6628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3 stages</a:t>
            </a:r>
            <a:endParaRPr lang="en-GB" dirty="0"/>
          </a:p>
        </p:txBody>
      </p:sp>
      <p:sp>
        <p:nvSpPr>
          <p:cNvPr id="20" name="Text Placeholder 6">
            <a:extLst>
              <a:ext uri="{FF2B5EF4-FFF2-40B4-BE49-F238E27FC236}">
                <a16:creationId xmlns:a16="http://schemas.microsoft.com/office/drawing/2014/main" id="{2BD0FB86-6CDA-4632-979A-2F4031FB20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21" name="Rectangle 20">
            <a:extLst>
              <a:ext uri="{FF2B5EF4-FFF2-40B4-BE49-F238E27FC236}">
                <a16:creationId xmlns:a16="http://schemas.microsoft.com/office/drawing/2014/main" id="{A8863C8E-9F0F-4046-A264-6A18A57D022C}"/>
              </a:ext>
            </a:extLst>
          </p:cNvPr>
          <p:cNvSpPr/>
          <p:nvPr userDrawn="1"/>
        </p:nvSpPr>
        <p:spPr>
          <a:xfrm>
            <a:off x="4500922"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Text Placeholder 35">
            <a:extLst>
              <a:ext uri="{FF2B5EF4-FFF2-40B4-BE49-F238E27FC236}">
                <a16:creationId xmlns:a16="http://schemas.microsoft.com/office/drawing/2014/main" id="{7DB80790-1AF5-488C-A2EE-375E51A97FA9}"/>
              </a:ext>
            </a:extLst>
          </p:cNvPr>
          <p:cNvSpPr>
            <a:spLocks noGrp="1"/>
          </p:cNvSpPr>
          <p:nvPr>
            <p:ph type="body" sz="quarter" idx="22" hasCustomPrompt="1"/>
          </p:nvPr>
        </p:nvSpPr>
        <p:spPr>
          <a:xfrm>
            <a:off x="4513281"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4" name="Text Placeholder 40">
            <a:extLst>
              <a:ext uri="{FF2B5EF4-FFF2-40B4-BE49-F238E27FC236}">
                <a16:creationId xmlns:a16="http://schemas.microsoft.com/office/drawing/2014/main" id="{0E461C60-64BB-43A7-BA8C-34579F84CCE5}"/>
              </a:ext>
            </a:extLst>
          </p:cNvPr>
          <p:cNvSpPr>
            <a:spLocks noGrp="1"/>
          </p:cNvSpPr>
          <p:nvPr>
            <p:ph type="body" sz="quarter" idx="23"/>
          </p:nvPr>
        </p:nvSpPr>
        <p:spPr>
          <a:xfrm>
            <a:off x="4637988" y="3355229"/>
            <a:ext cx="2865909"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25" name="Rectangle 24">
            <a:extLst>
              <a:ext uri="{FF2B5EF4-FFF2-40B4-BE49-F238E27FC236}">
                <a16:creationId xmlns:a16="http://schemas.microsoft.com/office/drawing/2014/main" id="{2A3E954C-0710-40FA-98A2-EB54FBFAE9A0}"/>
              </a:ext>
            </a:extLst>
          </p:cNvPr>
          <p:cNvSpPr/>
          <p:nvPr userDrawn="1"/>
        </p:nvSpPr>
        <p:spPr>
          <a:xfrm>
            <a:off x="7936614"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Text Placeholder 35">
            <a:extLst>
              <a:ext uri="{FF2B5EF4-FFF2-40B4-BE49-F238E27FC236}">
                <a16:creationId xmlns:a16="http://schemas.microsoft.com/office/drawing/2014/main" id="{C5BBACFC-697B-4BAB-BD69-B117928B1BD8}"/>
              </a:ext>
            </a:extLst>
          </p:cNvPr>
          <p:cNvSpPr>
            <a:spLocks noGrp="1"/>
          </p:cNvSpPr>
          <p:nvPr>
            <p:ph type="body" sz="quarter" idx="24" hasCustomPrompt="1"/>
          </p:nvPr>
        </p:nvSpPr>
        <p:spPr>
          <a:xfrm>
            <a:off x="7939448"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7" name="Text Placeholder 40">
            <a:extLst>
              <a:ext uri="{FF2B5EF4-FFF2-40B4-BE49-F238E27FC236}">
                <a16:creationId xmlns:a16="http://schemas.microsoft.com/office/drawing/2014/main" id="{954A020B-FA48-4C89-898D-1129467DB388}"/>
              </a:ext>
            </a:extLst>
          </p:cNvPr>
          <p:cNvSpPr>
            <a:spLocks noGrp="1"/>
          </p:cNvSpPr>
          <p:nvPr>
            <p:ph type="body" sz="quarter" idx="25"/>
          </p:nvPr>
        </p:nvSpPr>
        <p:spPr>
          <a:xfrm>
            <a:off x="8107052" y="3350872"/>
            <a:ext cx="2832537"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68756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54" name="Rectangle 53">
            <a:extLst>
              <a:ext uri="{FF2B5EF4-FFF2-40B4-BE49-F238E27FC236}">
                <a16:creationId xmlns:a16="http://schemas.microsoft.com/office/drawing/2014/main" id="{C5413A5D-B0DB-4840-A6F5-293DCA8C23D9}"/>
              </a:ext>
            </a:extLst>
          </p:cNvPr>
          <p:cNvSpPr/>
          <p:nvPr userDrawn="1"/>
        </p:nvSpPr>
        <p:spPr>
          <a:xfrm>
            <a:off x="4792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7" name="Text Placeholder 35">
            <a:extLst>
              <a:ext uri="{FF2B5EF4-FFF2-40B4-BE49-F238E27FC236}">
                <a16:creationId xmlns:a16="http://schemas.microsoft.com/office/drawing/2014/main" id="{5804C198-EA49-C648-A91C-C264BEA21577}"/>
              </a:ext>
            </a:extLst>
          </p:cNvPr>
          <p:cNvSpPr>
            <a:spLocks noGrp="1"/>
          </p:cNvSpPr>
          <p:nvPr>
            <p:ph type="body" sz="quarter" idx="25" hasCustomPrompt="1"/>
          </p:nvPr>
        </p:nvSpPr>
        <p:spPr>
          <a:xfrm>
            <a:off x="479036" y="2016564"/>
            <a:ext cx="239787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8" name="Text Placeholder 35">
            <a:extLst>
              <a:ext uri="{FF2B5EF4-FFF2-40B4-BE49-F238E27FC236}">
                <a16:creationId xmlns:a16="http://schemas.microsoft.com/office/drawing/2014/main" id="{D9DE2891-000C-7A47-9395-327F4FFE972E}"/>
              </a:ext>
            </a:extLst>
          </p:cNvPr>
          <p:cNvSpPr>
            <a:spLocks noGrp="1"/>
          </p:cNvSpPr>
          <p:nvPr>
            <p:ph type="body" sz="quarter" idx="26" hasCustomPrompt="1"/>
          </p:nvPr>
        </p:nvSpPr>
        <p:spPr>
          <a:xfrm>
            <a:off x="33616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9" name="Text Placeholder 35">
            <a:extLst>
              <a:ext uri="{FF2B5EF4-FFF2-40B4-BE49-F238E27FC236}">
                <a16:creationId xmlns:a16="http://schemas.microsoft.com/office/drawing/2014/main" id="{144C8D64-11B4-554F-BD17-394B6F559EAD}"/>
              </a:ext>
            </a:extLst>
          </p:cNvPr>
          <p:cNvSpPr>
            <a:spLocks noGrp="1"/>
          </p:cNvSpPr>
          <p:nvPr>
            <p:ph type="body" sz="quarter" idx="27" hasCustomPrompt="1"/>
          </p:nvPr>
        </p:nvSpPr>
        <p:spPr>
          <a:xfrm>
            <a:off x="62440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0" name="Text Placeholder 40">
            <a:extLst>
              <a:ext uri="{FF2B5EF4-FFF2-40B4-BE49-F238E27FC236}">
                <a16:creationId xmlns:a16="http://schemas.microsoft.com/office/drawing/2014/main" id="{4A50721B-5180-6246-9B49-B012E18188B5}"/>
              </a:ext>
            </a:extLst>
          </p:cNvPr>
          <p:cNvSpPr>
            <a:spLocks noGrp="1"/>
          </p:cNvSpPr>
          <p:nvPr>
            <p:ph type="body" sz="quarter" idx="28"/>
          </p:nvPr>
        </p:nvSpPr>
        <p:spPr>
          <a:xfrm>
            <a:off x="6544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1" name="Text Placeholder 40">
            <a:extLst>
              <a:ext uri="{FF2B5EF4-FFF2-40B4-BE49-F238E27FC236}">
                <a16:creationId xmlns:a16="http://schemas.microsoft.com/office/drawing/2014/main" id="{5009098B-C9C2-6D4D-B4C8-66B13FEA524F}"/>
              </a:ext>
            </a:extLst>
          </p:cNvPr>
          <p:cNvSpPr>
            <a:spLocks noGrp="1"/>
          </p:cNvSpPr>
          <p:nvPr>
            <p:ph type="body" sz="quarter" idx="29"/>
          </p:nvPr>
        </p:nvSpPr>
        <p:spPr>
          <a:xfrm>
            <a:off x="35368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2" name="Text Placeholder 40">
            <a:extLst>
              <a:ext uri="{FF2B5EF4-FFF2-40B4-BE49-F238E27FC236}">
                <a16:creationId xmlns:a16="http://schemas.microsoft.com/office/drawing/2014/main" id="{A5DF1411-B4B7-574E-9BAB-9A4186C43E81}"/>
              </a:ext>
            </a:extLst>
          </p:cNvPr>
          <p:cNvSpPr>
            <a:spLocks noGrp="1"/>
          </p:cNvSpPr>
          <p:nvPr>
            <p:ph type="body" sz="quarter" idx="30"/>
          </p:nvPr>
        </p:nvSpPr>
        <p:spPr>
          <a:xfrm>
            <a:off x="64192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002478"/>
            <a:ext cx="2572799" cy="39919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4" name="Text Placeholder 35">
            <a:extLst>
              <a:ext uri="{FF2B5EF4-FFF2-40B4-BE49-F238E27FC236}">
                <a16:creationId xmlns:a16="http://schemas.microsoft.com/office/drawing/2014/main" id="{5615BD06-674B-6B41-A1B5-8A66AF698957}"/>
              </a:ext>
            </a:extLst>
          </p:cNvPr>
          <p:cNvSpPr>
            <a:spLocks noGrp="1"/>
          </p:cNvSpPr>
          <p:nvPr>
            <p:ph type="body" sz="quarter" idx="31" hasCustomPrompt="1"/>
          </p:nvPr>
        </p:nvSpPr>
        <p:spPr>
          <a:xfrm>
            <a:off x="9133195" y="2002478"/>
            <a:ext cx="23976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5" name="Text Placeholder 40">
            <a:extLst>
              <a:ext uri="{FF2B5EF4-FFF2-40B4-BE49-F238E27FC236}">
                <a16:creationId xmlns:a16="http://schemas.microsoft.com/office/drawing/2014/main" id="{A572828F-67C2-5748-B663-D94F10F66173}"/>
              </a:ext>
            </a:extLst>
          </p:cNvPr>
          <p:cNvSpPr>
            <a:spLocks noGrp="1"/>
          </p:cNvSpPr>
          <p:nvPr>
            <p:ph type="body" sz="quarter" idx="32"/>
          </p:nvPr>
        </p:nvSpPr>
        <p:spPr>
          <a:xfrm>
            <a:off x="9308348" y="3336786"/>
            <a:ext cx="2222500" cy="254376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0" name="Picture 19">
            <a:extLst>
              <a:ext uri="{FF2B5EF4-FFF2-40B4-BE49-F238E27FC236}">
                <a16:creationId xmlns:a16="http://schemas.microsoft.com/office/drawing/2014/main" id="{AF2ADDD6-64C2-42E4-8BC8-1D19C8E183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4D82E014-C022-4946-BD0C-5DFBBCBF634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4 stages</a:t>
            </a:r>
            <a:endParaRPr lang="en-GB" dirty="0"/>
          </a:p>
        </p:txBody>
      </p:sp>
      <p:sp>
        <p:nvSpPr>
          <p:cNvPr id="22" name="Text Placeholder 6">
            <a:extLst>
              <a:ext uri="{FF2B5EF4-FFF2-40B4-BE49-F238E27FC236}">
                <a16:creationId xmlns:a16="http://schemas.microsoft.com/office/drawing/2014/main" id="{7712F491-DD76-489B-BBD3-E024ECB9B85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1661542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0" name="Rectangle 29">
            <a:extLst>
              <a:ext uri="{FF2B5EF4-FFF2-40B4-BE49-F238E27FC236}">
                <a16:creationId xmlns:a16="http://schemas.microsoft.com/office/drawing/2014/main" id="{8B9FDD73-9E09-7945-9A46-BD5E2414CC7A}"/>
              </a:ext>
            </a:extLst>
          </p:cNvPr>
          <p:cNvSpPr/>
          <p:nvPr userDrawn="1"/>
        </p:nvSpPr>
        <p:spPr>
          <a:xfrm>
            <a:off x="479260"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1" name="Text Placeholder 35">
            <a:extLst>
              <a:ext uri="{FF2B5EF4-FFF2-40B4-BE49-F238E27FC236}">
                <a16:creationId xmlns:a16="http://schemas.microsoft.com/office/drawing/2014/main" id="{19C27A68-9FF1-5044-A2C5-4DBCD9AA900B}"/>
              </a:ext>
            </a:extLst>
          </p:cNvPr>
          <p:cNvSpPr>
            <a:spLocks noGrp="1"/>
          </p:cNvSpPr>
          <p:nvPr>
            <p:ph type="body" sz="quarter" idx="34" hasCustomPrompt="1"/>
          </p:nvPr>
        </p:nvSpPr>
        <p:spPr>
          <a:xfrm>
            <a:off x="479036"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2" name="Text Placeholder 40">
            <a:extLst>
              <a:ext uri="{FF2B5EF4-FFF2-40B4-BE49-F238E27FC236}">
                <a16:creationId xmlns:a16="http://schemas.microsoft.com/office/drawing/2014/main" id="{F7B29AC3-37AB-C743-BDD2-724C756910EE}"/>
              </a:ext>
            </a:extLst>
          </p:cNvPr>
          <p:cNvSpPr>
            <a:spLocks noGrp="1"/>
          </p:cNvSpPr>
          <p:nvPr>
            <p:ph type="body" sz="quarter" idx="35"/>
          </p:nvPr>
        </p:nvSpPr>
        <p:spPr>
          <a:xfrm>
            <a:off x="654408"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7" name="Rectangle 36">
            <a:extLst>
              <a:ext uri="{FF2B5EF4-FFF2-40B4-BE49-F238E27FC236}">
                <a16:creationId xmlns:a16="http://schemas.microsoft.com/office/drawing/2014/main" id="{60F8F6B4-6036-C249-B4BA-C168CF827E1E}"/>
              </a:ext>
            </a:extLst>
          </p:cNvPr>
          <p:cNvSpPr/>
          <p:nvPr userDrawn="1"/>
        </p:nvSpPr>
        <p:spPr>
          <a:xfrm>
            <a:off x="9704437"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8" name="Text Placeholder 35">
            <a:extLst>
              <a:ext uri="{FF2B5EF4-FFF2-40B4-BE49-F238E27FC236}">
                <a16:creationId xmlns:a16="http://schemas.microsoft.com/office/drawing/2014/main" id="{8C57C1B8-9938-3E47-97E3-B2D59ED6E069}"/>
              </a:ext>
            </a:extLst>
          </p:cNvPr>
          <p:cNvSpPr>
            <a:spLocks noGrp="1"/>
          </p:cNvSpPr>
          <p:nvPr>
            <p:ph type="body" sz="quarter" idx="36" hasCustomPrompt="1"/>
          </p:nvPr>
        </p:nvSpPr>
        <p:spPr>
          <a:xfrm>
            <a:off x="9704213"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9" name="Text Placeholder 40">
            <a:extLst>
              <a:ext uri="{FF2B5EF4-FFF2-40B4-BE49-F238E27FC236}">
                <a16:creationId xmlns:a16="http://schemas.microsoft.com/office/drawing/2014/main" id="{FA070F3E-1E3F-5548-A52A-A061CB950F52}"/>
              </a:ext>
            </a:extLst>
          </p:cNvPr>
          <p:cNvSpPr>
            <a:spLocks noGrp="1"/>
          </p:cNvSpPr>
          <p:nvPr>
            <p:ph type="body" sz="quarter" idx="37"/>
          </p:nvPr>
        </p:nvSpPr>
        <p:spPr>
          <a:xfrm>
            <a:off x="9879585"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45" name="Rectangle 44">
            <a:extLst>
              <a:ext uri="{FF2B5EF4-FFF2-40B4-BE49-F238E27FC236}">
                <a16:creationId xmlns:a16="http://schemas.microsoft.com/office/drawing/2014/main" id="{261DC7A1-4BB9-5B40-AFAF-71BDEE28335E}"/>
              </a:ext>
            </a:extLst>
          </p:cNvPr>
          <p:cNvSpPr/>
          <p:nvPr userDrawn="1"/>
        </p:nvSpPr>
        <p:spPr>
          <a:xfrm>
            <a:off x="2790498"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8" name="Text Placeholder 35">
            <a:extLst>
              <a:ext uri="{FF2B5EF4-FFF2-40B4-BE49-F238E27FC236}">
                <a16:creationId xmlns:a16="http://schemas.microsoft.com/office/drawing/2014/main" id="{96A46CA0-C97B-8C42-9EB8-D546DC353576}"/>
              </a:ext>
            </a:extLst>
          </p:cNvPr>
          <p:cNvSpPr>
            <a:spLocks noGrp="1"/>
          </p:cNvSpPr>
          <p:nvPr>
            <p:ph type="body" sz="quarter" idx="38" hasCustomPrompt="1"/>
          </p:nvPr>
        </p:nvSpPr>
        <p:spPr>
          <a:xfrm>
            <a:off x="2790274"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9" name="Text Placeholder 40">
            <a:extLst>
              <a:ext uri="{FF2B5EF4-FFF2-40B4-BE49-F238E27FC236}">
                <a16:creationId xmlns:a16="http://schemas.microsoft.com/office/drawing/2014/main" id="{F6925924-8438-2446-A508-AE1269688610}"/>
              </a:ext>
            </a:extLst>
          </p:cNvPr>
          <p:cNvSpPr>
            <a:spLocks noGrp="1"/>
          </p:cNvSpPr>
          <p:nvPr>
            <p:ph type="body" sz="quarter" idx="39"/>
          </p:nvPr>
        </p:nvSpPr>
        <p:spPr>
          <a:xfrm>
            <a:off x="2965646"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0" name="Rectangle 49">
            <a:extLst>
              <a:ext uri="{FF2B5EF4-FFF2-40B4-BE49-F238E27FC236}">
                <a16:creationId xmlns:a16="http://schemas.microsoft.com/office/drawing/2014/main" id="{6C128985-4F07-4340-B117-75623A4798A1}"/>
              </a:ext>
            </a:extLst>
          </p:cNvPr>
          <p:cNvSpPr/>
          <p:nvPr userDrawn="1"/>
        </p:nvSpPr>
        <p:spPr>
          <a:xfrm>
            <a:off x="5095449"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1" name="Text Placeholder 35">
            <a:extLst>
              <a:ext uri="{FF2B5EF4-FFF2-40B4-BE49-F238E27FC236}">
                <a16:creationId xmlns:a16="http://schemas.microsoft.com/office/drawing/2014/main" id="{EB203576-247F-594B-AA0C-9AC9BFBC6179}"/>
              </a:ext>
            </a:extLst>
          </p:cNvPr>
          <p:cNvSpPr>
            <a:spLocks noGrp="1"/>
          </p:cNvSpPr>
          <p:nvPr>
            <p:ph type="body" sz="quarter" idx="40" hasCustomPrompt="1"/>
          </p:nvPr>
        </p:nvSpPr>
        <p:spPr>
          <a:xfrm>
            <a:off x="5095225"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2" name="Text Placeholder 40">
            <a:extLst>
              <a:ext uri="{FF2B5EF4-FFF2-40B4-BE49-F238E27FC236}">
                <a16:creationId xmlns:a16="http://schemas.microsoft.com/office/drawing/2014/main" id="{8E39356C-DCED-4B4E-8FD2-8A44E096E63D}"/>
              </a:ext>
            </a:extLst>
          </p:cNvPr>
          <p:cNvSpPr>
            <a:spLocks noGrp="1"/>
          </p:cNvSpPr>
          <p:nvPr>
            <p:ph type="body" sz="quarter" idx="41"/>
          </p:nvPr>
        </p:nvSpPr>
        <p:spPr>
          <a:xfrm>
            <a:off x="5270597"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3" name="Rectangle 52">
            <a:extLst>
              <a:ext uri="{FF2B5EF4-FFF2-40B4-BE49-F238E27FC236}">
                <a16:creationId xmlns:a16="http://schemas.microsoft.com/office/drawing/2014/main" id="{F8CE159F-99AC-9C44-9745-594FE14FF5A8}"/>
              </a:ext>
            </a:extLst>
          </p:cNvPr>
          <p:cNvSpPr/>
          <p:nvPr userDrawn="1"/>
        </p:nvSpPr>
        <p:spPr>
          <a:xfrm>
            <a:off x="7400053"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4" name="Text Placeholder 35">
            <a:extLst>
              <a:ext uri="{FF2B5EF4-FFF2-40B4-BE49-F238E27FC236}">
                <a16:creationId xmlns:a16="http://schemas.microsoft.com/office/drawing/2014/main" id="{D5458CC4-909A-7E47-A02A-3B88B26C134B}"/>
              </a:ext>
            </a:extLst>
          </p:cNvPr>
          <p:cNvSpPr>
            <a:spLocks noGrp="1"/>
          </p:cNvSpPr>
          <p:nvPr>
            <p:ph type="body" sz="quarter" idx="42" hasCustomPrompt="1"/>
          </p:nvPr>
        </p:nvSpPr>
        <p:spPr>
          <a:xfrm>
            <a:off x="7399829"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5" name="Text Placeholder 40">
            <a:extLst>
              <a:ext uri="{FF2B5EF4-FFF2-40B4-BE49-F238E27FC236}">
                <a16:creationId xmlns:a16="http://schemas.microsoft.com/office/drawing/2014/main" id="{FB9277D2-3FED-8644-89D6-89DB3FDD59FF}"/>
              </a:ext>
            </a:extLst>
          </p:cNvPr>
          <p:cNvSpPr>
            <a:spLocks noGrp="1"/>
          </p:cNvSpPr>
          <p:nvPr>
            <p:ph type="body" sz="quarter" idx="43"/>
          </p:nvPr>
        </p:nvSpPr>
        <p:spPr>
          <a:xfrm>
            <a:off x="7575201"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5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244213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appy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person&#10;&#10;Description automatically generated">
            <a:extLst>
              <a:ext uri="{FF2B5EF4-FFF2-40B4-BE49-F238E27FC236}">
                <a16:creationId xmlns:a16="http://schemas.microsoft.com/office/drawing/2014/main" id="{DF4CF2F5-CBC9-4B30-8A19-72977C6D89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1"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91B41E1B-424C-48BE-8B6B-A734316ADF7D}"/>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6DD40145-7FA8-4783-B18F-01F8E09701E8}"/>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21EA6D3B-0498-4650-84DF-93F210D39C0A}"/>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521824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6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61" name="Rectangle 60">
            <a:extLst>
              <a:ext uri="{FF2B5EF4-FFF2-40B4-BE49-F238E27FC236}">
                <a16:creationId xmlns:a16="http://schemas.microsoft.com/office/drawing/2014/main" id="{47A33D06-1EAE-4D42-BD90-9B587543E04E}"/>
              </a:ext>
            </a:extLst>
          </p:cNvPr>
          <p:cNvSpPr/>
          <p:nvPr userDrawn="1"/>
        </p:nvSpPr>
        <p:spPr>
          <a:xfrm>
            <a:off x="251813"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2" name="Text Placeholder 35">
            <a:extLst>
              <a:ext uri="{FF2B5EF4-FFF2-40B4-BE49-F238E27FC236}">
                <a16:creationId xmlns:a16="http://schemas.microsoft.com/office/drawing/2014/main" id="{E969B702-2D90-4A8C-818E-BE349557B45E}"/>
              </a:ext>
            </a:extLst>
          </p:cNvPr>
          <p:cNvSpPr>
            <a:spLocks noGrp="1"/>
          </p:cNvSpPr>
          <p:nvPr>
            <p:ph type="body" sz="quarter" idx="38" hasCustomPrompt="1"/>
          </p:nvPr>
        </p:nvSpPr>
        <p:spPr>
          <a:xfrm>
            <a:off x="258533" y="2028678"/>
            <a:ext cx="148825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4" name="Rectangle 63">
            <a:extLst>
              <a:ext uri="{FF2B5EF4-FFF2-40B4-BE49-F238E27FC236}">
                <a16:creationId xmlns:a16="http://schemas.microsoft.com/office/drawing/2014/main" id="{C443621B-4CB3-4E1A-A2AE-720BADB52B26}"/>
              </a:ext>
            </a:extLst>
          </p:cNvPr>
          <p:cNvSpPr/>
          <p:nvPr userDrawn="1"/>
        </p:nvSpPr>
        <p:spPr>
          <a:xfrm>
            <a:off x="221007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5" name="Text Placeholder 35">
            <a:extLst>
              <a:ext uri="{FF2B5EF4-FFF2-40B4-BE49-F238E27FC236}">
                <a16:creationId xmlns:a16="http://schemas.microsoft.com/office/drawing/2014/main" id="{ECECEC0B-3D8D-4F78-B65E-CEEB7F56B6FA}"/>
              </a:ext>
            </a:extLst>
          </p:cNvPr>
          <p:cNvSpPr>
            <a:spLocks noGrp="1"/>
          </p:cNvSpPr>
          <p:nvPr>
            <p:ph type="body" sz="quarter" idx="40" hasCustomPrompt="1"/>
          </p:nvPr>
        </p:nvSpPr>
        <p:spPr>
          <a:xfrm>
            <a:off x="2209149" y="2028678"/>
            <a:ext cx="151375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7" name="Rectangle 66">
            <a:extLst>
              <a:ext uri="{FF2B5EF4-FFF2-40B4-BE49-F238E27FC236}">
                <a16:creationId xmlns:a16="http://schemas.microsoft.com/office/drawing/2014/main" id="{AF4F4918-3112-40A9-B65C-A32B1F402BF2}"/>
              </a:ext>
            </a:extLst>
          </p:cNvPr>
          <p:cNvSpPr/>
          <p:nvPr userDrawn="1"/>
        </p:nvSpPr>
        <p:spPr>
          <a:xfrm>
            <a:off x="417857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8" name="Text Placeholder 35">
            <a:extLst>
              <a:ext uri="{FF2B5EF4-FFF2-40B4-BE49-F238E27FC236}">
                <a16:creationId xmlns:a16="http://schemas.microsoft.com/office/drawing/2014/main" id="{F28A5266-BA48-484D-9F91-46D04A781338}"/>
              </a:ext>
            </a:extLst>
          </p:cNvPr>
          <p:cNvSpPr>
            <a:spLocks noGrp="1"/>
          </p:cNvSpPr>
          <p:nvPr>
            <p:ph type="body" sz="quarter" idx="42" hasCustomPrompt="1"/>
          </p:nvPr>
        </p:nvSpPr>
        <p:spPr>
          <a:xfrm>
            <a:off x="4189999" y="2028678"/>
            <a:ext cx="1501398"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0" name="Rectangle 69">
            <a:extLst>
              <a:ext uri="{FF2B5EF4-FFF2-40B4-BE49-F238E27FC236}">
                <a16:creationId xmlns:a16="http://schemas.microsoft.com/office/drawing/2014/main" id="{306A64D0-8B54-443B-8C2A-AC90A4B3C517}"/>
              </a:ext>
            </a:extLst>
          </p:cNvPr>
          <p:cNvSpPr/>
          <p:nvPr userDrawn="1"/>
        </p:nvSpPr>
        <p:spPr>
          <a:xfrm>
            <a:off x="614706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1" name="Text Placeholder 35">
            <a:extLst>
              <a:ext uri="{FF2B5EF4-FFF2-40B4-BE49-F238E27FC236}">
                <a16:creationId xmlns:a16="http://schemas.microsoft.com/office/drawing/2014/main" id="{A614EA7C-BDC5-4FDE-913B-662DF1E39444}"/>
              </a:ext>
            </a:extLst>
          </p:cNvPr>
          <p:cNvSpPr>
            <a:spLocks noGrp="1"/>
          </p:cNvSpPr>
          <p:nvPr>
            <p:ph type="body" sz="quarter" idx="44" hasCustomPrompt="1"/>
          </p:nvPr>
        </p:nvSpPr>
        <p:spPr>
          <a:xfrm>
            <a:off x="6159578" y="2028678"/>
            <a:ext cx="150031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3" name="Rectangle 72">
            <a:extLst>
              <a:ext uri="{FF2B5EF4-FFF2-40B4-BE49-F238E27FC236}">
                <a16:creationId xmlns:a16="http://schemas.microsoft.com/office/drawing/2014/main" id="{318F6E51-B6BE-439C-8449-84F6671EE3E7}"/>
              </a:ext>
            </a:extLst>
          </p:cNvPr>
          <p:cNvSpPr/>
          <p:nvPr userDrawn="1"/>
        </p:nvSpPr>
        <p:spPr>
          <a:xfrm>
            <a:off x="811556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4" name="Text Placeholder 35">
            <a:extLst>
              <a:ext uri="{FF2B5EF4-FFF2-40B4-BE49-F238E27FC236}">
                <a16:creationId xmlns:a16="http://schemas.microsoft.com/office/drawing/2014/main" id="{C5104A83-B738-4265-8E9E-8E27AE76B037}"/>
              </a:ext>
            </a:extLst>
          </p:cNvPr>
          <p:cNvSpPr>
            <a:spLocks noGrp="1"/>
          </p:cNvSpPr>
          <p:nvPr>
            <p:ph type="body" sz="quarter" idx="46" hasCustomPrompt="1"/>
          </p:nvPr>
        </p:nvSpPr>
        <p:spPr>
          <a:xfrm>
            <a:off x="8124399" y="2028678"/>
            <a:ext cx="14958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6" name="Rectangle 75">
            <a:extLst>
              <a:ext uri="{FF2B5EF4-FFF2-40B4-BE49-F238E27FC236}">
                <a16:creationId xmlns:a16="http://schemas.microsoft.com/office/drawing/2014/main" id="{A8B57032-18CE-4064-AFE1-6A0302A02800}"/>
              </a:ext>
            </a:extLst>
          </p:cNvPr>
          <p:cNvSpPr/>
          <p:nvPr userDrawn="1"/>
        </p:nvSpPr>
        <p:spPr>
          <a:xfrm>
            <a:off x="1008405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7" name="Text Placeholder 35">
            <a:extLst>
              <a:ext uri="{FF2B5EF4-FFF2-40B4-BE49-F238E27FC236}">
                <a16:creationId xmlns:a16="http://schemas.microsoft.com/office/drawing/2014/main" id="{2B345BC8-8D63-4AC6-9DFD-98B6CD13FE6C}"/>
              </a:ext>
            </a:extLst>
          </p:cNvPr>
          <p:cNvSpPr>
            <a:spLocks noGrp="1"/>
          </p:cNvSpPr>
          <p:nvPr>
            <p:ph type="body" sz="quarter" idx="48" hasCustomPrompt="1"/>
          </p:nvPr>
        </p:nvSpPr>
        <p:spPr>
          <a:xfrm>
            <a:off x="10093262" y="2028678"/>
            <a:ext cx="147961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8" name="Text Placeholder 40">
            <a:extLst>
              <a:ext uri="{FF2B5EF4-FFF2-40B4-BE49-F238E27FC236}">
                <a16:creationId xmlns:a16="http://schemas.microsoft.com/office/drawing/2014/main" id="{EB389AB7-4135-4E98-B896-F8A9D66152FE}"/>
              </a:ext>
            </a:extLst>
          </p:cNvPr>
          <p:cNvSpPr>
            <a:spLocks noGrp="1"/>
          </p:cNvSpPr>
          <p:nvPr>
            <p:ph type="body" sz="quarter" idx="49"/>
          </p:nvPr>
        </p:nvSpPr>
        <p:spPr>
          <a:xfrm>
            <a:off x="10177918" y="3239605"/>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3" name="Text Placeholder 40">
            <a:extLst>
              <a:ext uri="{FF2B5EF4-FFF2-40B4-BE49-F238E27FC236}">
                <a16:creationId xmlns:a16="http://schemas.microsoft.com/office/drawing/2014/main" id="{22C1654A-4A50-4D5A-BCC6-E1989853E81C}"/>
              </a:ext>
            </a:extLst>
          </p:cNvPr>
          <p:cNvSpPr>
            <a:spLocks noGrp="1"/>
          </p:cNvSpPr>
          <p:nvPr>
            <p:ph type="body" sz="quarter" idx="50"/>
          </p:nvPr>
        </p:nvSpPr>
        <p:spPr>
          <a:xfrm>
            <a:off x="317329" y="3237961"/>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4" name="Text Placeholder 40">
            <a:extLst>
              <a:ext uri="{FF2B5EF4-FFF2-40B4-BE49-F238E27FC236}">
                <a16:creationId xmlns:a16="http://schemas.microsoft.com/office/drawing/2014/main" id="{7590D40B-0A1D-4BEB-AA50-F47F1C789B23}"/>
              </a:ext>
            </a:extLst>
          </p:cNvPr>
          <p:cNvSpPr>
            <a:spLocks noGrp="1"/>
          </p:cNvSpPr>
          <p:nvPr>
            <p:ph type="body" sz="quarter" idx="51"/>
          </p:nvPr>
        </p:nvSpPr>
        <p:spPr>
          <a:xfrm>
            <a:off x="23137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5" name="Text Placeholder 40">
            <a:extLst>
              <a:ext uri="{FF2B5EF4-FFF2-40B4-BE49-F238E27FC236}">
                <a16:creationId xmlns:a16="http://schemas.microsoft.com/office/drawing/2014/main" id="{F1F8639E-9955-4B00-B3C5-85E416B54513}"/>
              </a:ext>
            </a:extLst>
          </p:cNvPr>
          <p:cNvSpPr>
            <a:spLocks noGrp="1"/>
          </p:cNvSpPr>
          <p:nvPr>
            <p:ph type="body" sz="quarter" idx="52"/>
          </p:nvPr>
        </p:nvSpPr>
        <p:spPr>
          <a:xfrm>
            <a:off x="42654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6" name="Text Placeholder 40">
            <a:extLst>
              <a:ext uri="{FF2B5EF4-FFF2-40B4-BE49-F238E27FC236}">
                <a16:creationId xmlns:a16="http://schemas.microsoft.com/office/drawing/2014/main" id="{CEC1CD5F-6F51-46AC-85FD-6359167DDC7A}"/>
              </a:ext>
            </a:extLst>
          </p:cNvPr>
          <p:cNvSpPr>
            <a:spLocks noGrp="1"/>
          </p:cNvSpPr>
          <p:nvPr>
            <p:ph type="body" sz="quarter" idx="53"/>
          </p:nvPr>
        </p:nvSpPr>
        <p:spPr>
          <a:xfrm>
            <a:off x="6245575"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7" name="Text Placeholder 40">
            <a:extLst>
              <a:ext uri="{FF2B5EF4-FFF2-40B4-BE49-F238E27FC236}">
                <a16:creationId xmlns:a16="http://schemas.microsoft.com/office/drawing/2014/main" id="{E901A7F8-4FB7-4FB9-A98C-AA7612964DA7}"/>
              </a:ext>
            </a:extLst>
          </p:cNvPr>
          <p:cNvSpPr>
            <a:spLocks noGrp="1"/>
          </p:cNvSpPr>
          <p:nvPr>
            <p:ph type="body" sz="quarter" idx="54"/>
          </p:nvPr>
        </p:nvSpPr>
        <p:spPr>
          <a:xfrm>
            <a:off x="8214070" y="3235303"/>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20732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4" y="1800000"/>
            <a:ext cx="7028953" cy="4418051"/>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75F6F180-AB11-4527-B626-D97C6BF4248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14C29F6F-C163-420D-97CC-76412D34F292}"/>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3" name="Text Placeholder 6">
            <a:extLst>
              <a:ext uri="{FF2B5EF4-FFF2-40B4-BE49-F238E27FC236}">
                <a16:creationId xmlns:a16="http://schemas.microsoft.com/office/drawing/2014/main" id="{F6ACB914-7340-43FB-913A-9487D1B68E6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24544" y="1800000"/>
            <a:ext cx="11332027" cy="4408526"/>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F66F6E25-8280-4690-947C-D0F36D6637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994A7B83-05EC-4DDD-B5D8-A0AC5450300C}"/>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20CB62F3-143F-445A-BBC5-D8A464DEECD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Table only slide</a:t>
            </a:r>
            <a:endParaRPr lang="en-GB" dirty="0"/>
          </a:p>
        </p:txBody>
      </p:sp>
      <p:sp>
        <p:nvSpPr>
          <p:cNvPr id="12" name="Text Placeholder 6">
            <a:extLst>
              <a:ext uri="{FF2B5EF4-FFF2-40B4-BE49-F238E27FC236}">
                <a16:creationId xmlns:a16="http://schemas.microsoft.com/office/drawing/2014/main" id="{FCA82E2A-12E8-4BEA-8484-E8142C99FC7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4" y="1800001"/>
            <a:ext cx="7028953" cy="4418051"/>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12" name="Picture 11">
            <a:extLst>
              <a:ext uri="{FF2B5EF4-FFF2-40B4-BE49-F238E27FC236}">
                <a16:creationId xmlns:a16="http://schemas.microsoft.com/office/drawing/2014/main" id="{2AE9E8AA-41E9-4B2E-A604-FACD5A5DB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5342EA0E-BFF4-499A-9126-032D30FD013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49BF0055-222A-4114-952B-55BC3854367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chart slide</a:t>
            </a:r>
            <a:endParaRPr lang="en-GB" dirty="0"/>
          </a:p>
        </p:txBody>
      </p:sp>
      <p:sp>
        <p:nvSpPr>
          <p:cNvPr id="14" name="Text Placeholder 6">
            <a:extLst>
              <a:ext uri="{FF2B5EF4-FFF2-40B4-BE49-F238E27FC236}">
                <a16:creationId xmlns:a16="http://schemas.microsoft.com/office/drawing/2014/main" id="{C5F444F1-59D8-45DB-B52F-F7457A8D24BC}"/>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7CF7DD14-DF26-4216-8376-F84F3656B57F}"/>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24544" y="1790476"/>
            <a:ext cx="11332027" cy="445792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3CCC0DAB-C431-46DC-AD96-7D3FACCA7B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63A7FF20-1F5C-4182-891F-E10BC4628A9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BB338666-5A7B-4746-ADDB-6279C03CD169}"/>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Chart only slide</a:t>
            </a:r>
            <a:endParaRPr lang="en-GB" dirty="0"/>
          </a:p>
        </p:txBody>
      </p:sp>
      <p:sp>
        <p:nvSpPr>
          <p:cNvPr id="12" name="Text Placeholder 6">
            <a:extLst>
              <a:ext uri="{FF2B5EF4-FFF2-40B4-BE49-F238E27FC236}">
                <a16:creationId xmlns:a16="http://schemas.microsoft.com/office/drawing/2014/main" id="{3372864B-BF9F-4A32-ADAB-9887FF6FA2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99832" y="1780950"/>
            <a:ext cx="3334502" cy="4427577"/>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780950"/>
            <a:ext cx="3334502" cy="4427576"/>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pic>
        <p:nvPicPr>
          <p:cNvPr id="9" name="Picture 8">
            <a:extLst>
              <a:ext uri="{FF2B5EF4-FFF2-40B4-BE49-F238E27FC236}">
                <a16:creationId xmlns:a16="http://schemas.microsoft.com/office/drawing/2014/main" id="{1A2D1E8A-8B08-4E7E-BEAB-D0300F0282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3" name="Rectangle 12">
            <a:extLst>
              <a:ext uri="{FF2B5EF4-FFF2-40B4-BE49-F238E27FC236}">
                <a16:creationId xmlns:a16="http://schemas.microsoft.com/office/drawing/2014/main" id="{1E1BA03E-9E28-433B-915E-D397B6A3002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06A3C8E2-E62F-4079-B4A4-A38F13C67D1B}"/>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2 charts</a:t>
            </a:r>
            <a:endParaRPr lang="en-GB" dirty="0"/>
          </a:p>
        </p:txBody>
      </p:sp>
      <p:sp>
        <p:nvSpPr>
          <p:cNvPr id="16" name="Text Placeholder 6">
            <a:extLst>
              <a:ext uri="{FF2B5EF4-FFF2-40B4-BE49-F238E27FC236}">
                <a16:creationId xmlns:a16="http://schemas.microsoft.com/office/drawing/2014/main" id="{FCC7F9D7-D427-45C7-B41A-2B63EE6282F9}"/>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DCD083F3-995F-41F2-82B2-B0F9BCCEC4AA}"/>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596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Confetti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A0B4B331-2378-4205-AC4C-587A25FEC3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5DD9B60B-12FD-4580-958C-7044D0BB2C3D}"/>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F640EA8B-7106-4310-A125-54F6FBBDE79D}"/>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36393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Door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ree, outdoor, plant, red&#10;&#10;Description automatically generated">
            <a:extLst>
              <a:ext uri="{FF2B5EF4-FFF2-40B4-BE49-F238E27FC236}">
                <a16:creationId xmlns:a16="http://schemas.microsoft.com/office/drawing/2014/main" id="{C0DE9EAE-E430-469B-B416-9C730AEAFC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1"/>
            <a:ext cx="12189572"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9063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Happ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picture containing person&#10;&#10;Description automatically generated">
            <a:extLst>
              <a:ext uri="{FF2B5EF4-FFF2-40B4-BE49-F238E27FC236}">
                <a16:creationId xmlns:a16="http://schemas.microsoft.com/office/drawing/2014/main" id="{18E8CF89-1785-45E0-B5C5-1804C5221C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4A0BADAC-3F71-465F-990B-DE33520248B8}"/>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73A52FE2-3E92-46EC-B4B1-59FB53538935}"/>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93057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Mai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picture containing text&#10;&#10;Description automatically generated">
            <a:extLst>
              <a:ext uri="{FF2B5EF4-FFF2-40B4-BE49-F238E27FC236}">
                <a16:creationId xmlns:a16="http://schemas.microsoft.com/office/drawing/2014/main" id="{27CDC051-DCD2-450D-8722-CB1D5C7EA0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2"/>
            <a:ext cx="12192000" cy="6858001"/>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AF15156B-339F-4057-9635-0293D184B0A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451288D4-A7CF-43CB-9D80-AC119722816C}"/>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5623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Mai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text&#10;&#10;Description automatically generated">
            <a:extLst>
              <a:ext uri="{FF2B5EF4-FFF2-40B4-BE49-F238E27FC236}">
                <a16:creationId xmlns:a16="http://schemas.microsoft.com/office/drawing/2014/main" id="{59C135B9-BBD4-4C1A-B428-07CAA57DE8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0E514967-D186-4B0B-BC63-DD91D30257A5}"/>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793E8C4D-CE7B-4E72-BDA9-39DB23396AB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D24C7D19-BB4F-4EF8-80D9-7BE2514FCCF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19717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Reading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98F557B6-D8AA-4FF7-B215-B664B5217A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280" y="-9635"/>
            <a:ext cx="12192000" cy="687727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280" y="-9635"/>
            <a:ext cx="12192000" cy="6889406"/>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935FA2FF-A04D-4F21-BAE1-B48B5C97595E}"/>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5" name="Subtitle 2">
            <a:extLst>
              <a:ext uri="{FF2B5EF4-FFF2-40B4-BE49-F238E27FC236}">
                <a16:creationId xmlns:a16="http://schemas.microsoft.com/office/drawing/2014/main" id="{C3B047E4-D9EA-470D-8D3E-AAE75A1352BE}"/>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533357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C0C179-A67C-074B-845F-F92CAD1E9F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6" name="Rectangle 5">
            <a:extLst>
              <a:ext uri="{FF2B5EF4-FFF2-40B4-BE49-F238E27FC236}">
                <a16:creationId xmlns:a16="http://schemas.microsoft.com/office/drawing/2014/main" id="{DA1ADAC1-83FD-4AD7-BAEE-4952FE08A6B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7D1C7821-C59F-44D3-BDBC-CAFB7445C152}"/>
              </a:ext>
            </a:extLst>
          </p:cNvPr>
          <p:cNvPicPr>
            <a:picLocks noChangeAspect="1"/>
          </p:cNvPicPr>
          <p:nvPr userDrawn="1"/>
        </p:nvPicPr>
        <p:blipFill rotWithShape="1">
          <a:blip r:embed="rId4"/>
          <a:srcRect t="9162" r="17975"/>
          <a:stretch/>
        </p:blipFill>
        <p:spPr>
          <a:xfrm>
            <a:off x="9478657" y="0"/>
            <a:ext cx="2713343" cy="3574142"/>
          </a:xfrm>
          <a:prstGeom prst="rect">
            <a:avLst/>
          </a:prstGeom>
        </p:spPr>
      </p:pic>
      <p:sp>
        <p:nvSpPr>
          <p:cNvPr id="13" name="Title 3">
            <a:extLst>
              <a:ext uri="{FF2B5EF4-FFF2-40B4-BE49-F238E27FC236}">
                <a16:creationId xmlns:a16="http://schemas.microsoft.com/office/drawing/2014/main" id="{B3E62B0D-1400-4128-B8D6-288C00B07D0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tx1"/>
                </a:solidFill>
              </a:defRPr>
            </a:lvl1pPr>
          </a:lstStyle>
          <a:p>
            <a:r>
              <a:rPr lang="en-GB" dirty="0"/>
              <a:t>CLICK TO EDIT E.G. “THANK YOU”</a:t>
            </a:r>
            <a:endParaRPr lang="en-US" dirty="0"/>
          </a:p>
        </p:txBody>
      </p:sp>
      <p:sp>
        <p:nvSpPr>
          <p:cNvPr id="14" name="Subtitle 2">
            <a:extLst>
              <a:ext uri="{FF2B5EF4-FFF2-40B4-BE49-F238E27FC236}">
                <a16:creationId xmlns:a16="http://schemas.microsoft.com/office/drawing/2014/main" id="{A89F1F6E-78B6-459A-866C-3165223B96A9}"/>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3054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Reading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F01F053B-EA68-4703-907E-7E15F96856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0" y="-9635"/>
            <a:ext cx="12205313" cy="687727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t="961" r="961"/>
          <a:stretch/>
        </p:blipFill>
        <p:spPr>
          <a:xfrm>
            <a:off x="0" y="-9635"/>
            <a:ext cx="12205313" cy="6877271"/>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ED3F3304-66DE-4F29-90EB-5BC19F5774C0}"/>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11EA8EB2-3081-4B7E-9F1C-654550BC9A44}"/>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A5E2838D-A8DD-4BF1-868D-0F660F5599C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562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F81EA6-D1F1-D543-82CC-B020DB67B186}"/>
              </a:ext>
            </a:extLst>
          </p:cNvPr>
          <p:cNvPicPr>
            <a:picLocks noChangeAspect="1"/>
          </p:cNvPicPr>
          <p:nvPr userDrawn="1"/>
        </p:nvPicPr>
        <p:blipFill rotWithShape="1">
          <a:blip r:embed="rId3"/>
          <a:srcRect r="26448" b="2359"/>
          <a:stretch/>
        </p:blipFill>
        <p:spPr>
          <a:xfrm>
            <a:off x="10196287" y="3706793"/>
            <a:ext cx="1995713" cy="3151207"/>
          </a:xfrm>
          <a:prstGeom prst="rect">
            <a:avLst/>
          </a:prstGeom>
        </p:spPr>
      </p:pic>
      <p:pic>
        <p:nvPicPr>
          <p:cNvPr id="8" name="Picture 7">
            <a:extLst>
              <a:ext uri="{FF2B5EF4-FFF2-40B4-BE49-F238E27FC236}">
                <a16:creationId xmlns:a16="http://schemas.microsoft.com/office/drawing/2014/main" id="{23C68492-8D5F-6346-B766-88FD9D4D6D9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9" name="Rectangle 8">
            <a:extLst>
              <a:ext uri="{FF2B5EF4-FFF2-40B4-BE49-F238E27FC236}">
                <a16:creationId xmlns:a16="http://schemas.microsoft.com/office/drawing/2014/main" id="{88FC23B3-8C0E-42CB-A4CE-D294A830124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3">
            <a:extLst>
              <a:ext uri="{FF2B5EF4-FFF2-40B4-BE49-F238E27FC236}">
                <a16:creationId xmlns:a16="http://schemas.microsoft.com/office/drawing/2014/main" id="{69E99D77-1116-41BB-93B3-070995C76B59}"/>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tx1"/>
                </a:solidFill>
              </a:defRPr>
            </a:lvl1pPr>
          </a:lstStyle>
          <a:p>
            <a:r>
              <a:rPr lang="en-GB" dirty="0"/>
              <a:t>CLICK TO EDIT TITLE SLIDE COPY</a:t>
            </a:r>
            <a:endParaRPr lang="en-US" dirty="0"/>
          </a:p>
        </p:txBody>
      </p:sp>
      <p:sp>
        <p:nvSpPr>
          <p:cNvPr id="11" name="Subtitle 2">
            <a:extLst>
              <a:ext uri="{FF2B5EF4-FFF2-40B4-BE49-F238E27FC236}">
                <a16:creationId xmlns:a16="http://schemas.microsoft.com/office/drawing/2014/main" id="{2468FDA3-64DC-41FF-BF14-8549BB3B8F8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2" name="Text Placeholder 37">
            <a:extLst>
              <a:ext uri="{FF2B5EF4-FFF2-40B4-BE49-F238E27FC236}">
                <a16:creationId xmlns:a16="http://schemas.microsoft.com/office/drawing/2014/main" id="{A6F0E28C-6B10-4698-95C3-EE209BF4A5FC}"/>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tx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9511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Header, Wav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48C296-1AF5-F847-854D-2C0B9016D0CC}"/>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Wave</a:t>
            </a:r>
            <a:endParaRPr lang="en-GB" dirty="0"/>
          </a:p>
        </p:txBody>
      </p:sp>
      <p:sp>
        <p:nvSpPr>
          <p:cNvPr id="12" name="Text Placeholder 6">
            <a:extLst>
              <a:ext uri="{FF2B5EF4-FFF2-40B4-BE49-F238E27FC236}">
                <a16:creationId xmlns:a16="http://schemas.microsoft.com/office/drawing/2014/main" id="{9ABC905B-966A-324C-BD60-0E81083AC33D}"/>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037BF37D-2880-4F22-BF1C-E12327041CEE}"/>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347351B7-E485-44DD-B302-44521BBD79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067E1D56-EE88-4285-A53B-0932B967C19E}"/>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17" name="Content Placeholder 2">
            <a:extLst>
              <a:ext uri="{FF2B5EF4-FFF2-40B4-BE49-F238E27FC236}">
                <a16:creationId xmlns:a16="http://schemas.microsoft.com/office/drawing/2014/main" id="{4B2494E1-75C6-413F-8FD3-FCD1249C99A9}"/>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92476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dirty="0"/>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9BB56318-D0CF-4942-BC59-306D1F6A9197}"/>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752" r:id="rId1"/>
    <p:sldLayoutId id="2147483685" r:id="rId2"/>
    <p:sldLayoutId id="2147483753" r:id="rId3"/>
    <p:sldLayoutId id="2147483754" r:id="rId4"/>
    <p:sldLayoutId id="2147483755" r:id="rId5"/>
    <p:sldLayoutId id="2147483738" r:id="rId6"/>
    <p:sldLayoutId id="2147483740" r:id="rId7"/>
    <p:sldLayoutId id="2147483742" r:id="rId8"/>
    <p:sldLayoutId id="2147483723" r:id="rId9"/>
    <p:sldLayoutId id="2147483741" r:id="rId10"/>
    <p:sldLayoutId id="2147483767" r:id="rId11"/>
    <p:sldLayoutId id="2147483691" r:id="rId12"/>
    <p:sldLayoutId id="2147483760" r:id="rId13"/>
    <p:sldLayoutId id="2147483761" r:id="rId14"/>
    <p:sldLayoutId id="2147483734" r:id="rId15"/>
    <p:sldLayoutId id="2147483762" r:id="rId16"/>
    <p:sldLayoutId id="2147483739" r:id="rId17"/>
    <p:sldLayoutId id="2147483763" r:id="rId18"/>
    <p:sldLayoutId id="2147483764" r:id="rId19"/>
    <p:sldLayoutId id="2147483765" r:id="rId20"/>
    <p:sldLayoutId id="2147483766" r:id="rId21"/>
    <p:sldLayoutId id="2147483722" r:id="rId22"/>
    <p:sldLayoutId id="2147483724" r:id="rId23"/>
    <p:sldLayoutId id="2147483725" r:id="rId24"/>
    <p:sldLayoutId id="2147483726" r:id="rId25"/>
    <p:sldLayoutId id="2147483721" r:id="rId26"/>
    <p:sldLayoutId id="2147483744" r:id="rId27"/>
    <p:sldLayoutId id="2147483745" r:id="rId28"/>
    <p:sldLayoutId id="2147483746" r:id="rId29"/>
    <p:sldLayoutId id="2147483768" r:id="rId30"/>
    <p:sldLayoutId id="2147483711" r:id="rId31"/>
    <p:sldLayoutId id="2147483712" r:id="rId32"/>
    <p:sldLayoutId id="2147483713" r:id="rId33"/>
    <p:sldLayoutId id="2147483714" r:id="rId34"/>
    <p:sldLayoutId id="2147483715" r:id="rId35"/>
    <p:sldLayoutId id="2147483756" r:id="rId36"/>
    <p:sldLayoutId id="2147483733" r:id="rId37"/>
    <p:sldLayoutId id="2147483757" r:id="rId38"/>
    <p:sldLayoutId id="2147483758" r:id="rId39"/>
    <p:sldLayoutId id="2147483759" r:id="rId40"/>
    <p:sldLayoutId id="2147483737"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4660-F6EB-4B88-86D7-471091671AAF}"/>
              </a:ext>
            </a:extLst>
          </p:cNvPr>
          <p:cNvSpPr>
            <a:spLocks noGrp="1"/>
          </p:cNvSpPr>
          <p:nvPr>
            <p:ph type="title"/>
          </p:nvPr>
        </p:nvSpPr>
        <p:spPr/>
        <p:txBody>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all" spc="-100" normalizeH="0" baseline="0" noProof="0" dirty="0">
                <a:ln>
                  <a:noFill/>
                </a:ln>
                <a:solidFill>
                  <a:srgbClr val="FFFFFF"/>
                </a:solidFill>
                <a:effectLst/>
                <a:uLnTx/>
                <a:uFillTx/>
                <a:latin typeface="Century Gothic"/>
                <a:ea typeface="+mn-ea"/>
                <a:cs typeface="+mn-cs"/>
              </a:rPr>
              <a:t>Guidance on completing a successful application</a:t>
            </a:r>
            <a:br>
              <a:rPr kumimoji="0" lang="en-GB" sz="4800" b="1" i="0" u="none" strike="noStrike" kern="1200" cap="all" spc="-100" normalizeH="0" baseline="0" noProof="0" dirty="0">
                <a:ln>
                  <a:noFill/>
                </a:ln>
                <a:solidFill>
                  <a:srgbClr val="FFFFFF"/>
                </a:solidFill>
                <a:effectLst/>
                <a:uLnTx/>
                <a:uFillTx/>
                <a:latin typeface="Century Gothic"/>
                <a:ea typeface="+mn-ea"/>
                <a:cs typeface="+mn-cs"/>
              </a:rPr>
            </a:br>
            <a:r>
              <a:rPr lang="en-GB" dirty="0"/>
              <a:t>ADVERTISING MAIL</a:t>
            </a:r>
            <a:br>
              <a:rPr lang="en-GB" dirty="0"/>
            </a:br>
            <a:r>
              <a:rPr lang="en-GB" dirty="0"/>
              <a:t>TEST AND INNOVATE INCENTIVE</a:t>
            </a:r>
          </a:p>
        </p:txBody>
      </p:sp>
      <p:sp>
        <p:nvSpPr>
          <p:cNvPr id="3" name="Subtitle 2">
            <a:extLst>
              <a:ext uri="{FF2B5EF4-FFF2-40B4-BE49-F238E27FC236}">
                <a16:creationId xmlns:a16="http://schemas.microsoft.com/office/drawing/2014/main" id="{0E7B9FA3-C0EE-4D5C-B861-618D26C4F707}"/>
              </a:ext>
            </a:extLst>
          </p:cNvPr>
          <p:cNvSpPr>
            <a:spLocks noGrp="1"/>
          </p:cNvSpPr>
          <p:nvPr>
            <p:ph type="subTitle" idx="1"/>
          </p:nvPr>
        </p:nvSpPr>
        <p:spPr>
          <a:xfrm>
            <a:off x="443943" y="4814334"/>
            <a:ext cx="11140874" cy="264956"/>
          </a:xfrm>
        </p:spPr>
        <p:txBody>
          <a:bodyPr/>
          <a:lstStyle/>
          <a:p>
            <a:r>
              <a:rPr lang="en-GB" dirty="0"/>
              <a:t>Wholesale</a:t>
            </a:r>
          </a:p>
        </p:txBody>
      </p:sp>
      <p:sp>
        <p:nvSpPr>
          <p:cNvPr id="4" name="Text Placeholder 3">
            <a:extLst>
              <a:ext uri="{FF2B5EF4-FFF2-40B4-BE49-F238E27FC236}">
                <a16:creationId xmlns:a16="http://schemas.microsoft.com/office/drawing/2014/main" id="{3653945A-8D2E-49E2-ACC4-F7F6CEDADC0D}"/>
              </a:ext>
            </a:extLst>
          </p:cNvPr>
          <p:cNvSpPr>
            <a:spLocks noGrp="1"/>
          </p:cNvSpPr>
          <p:nvPr>
            <p:ph type="body" sz="quarter" idx="10"/>
          </p:nvPr>
        </p:nvSpPr>
        <p:spPr>
          <a:xfrm>
            <a:off x="443943" y="5184093"/>
            <a:ext cx="11140874" cy="241784"/>
          </a:xfrm>
        </p:spPr>
        <p:txBody>
          <a:bodyPr/>
          <a:lstStyle/>
          <a:p>
            <a:r>
              <a:rPr lang="en-GB" dirty="0"/>
              <a:t>January 2025</a:t>
            </a:r>
          </a:p>
        </p:txBody>
      </p:sp>
    </p:spTree>
    <p:extLst>
      <p:ext uri="{BB962C8B-B14F-4D97-AF65-F5344CB8AC3E}">
        <p14:creationId xmlns:p14="http://schemas.microsoft.com/office/powerpoint/2010/main" val="4145539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2 – credit card reactivation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10</a:t>
            </a:fld>
            <a:endParaRPr lang="en-GB" dirty="0"/>
          </a:p>
        </p:txBody>
      </p:sp>
      <p:sp>
        <p:nvSpPr>
          <p:cNvPr id="8" name="Rectangle 7">
            <a:extLst>
              <a:ext uri="{FF2B5EF4-FFF2-40B4-BE49-F238E27FC236}">
                <a16:creationId xmlns:a16="http://schemas.microsoft.com/office/drawing/2014/main" id="{4EA24A15-93F3-172A-0C25-A92B845B8FE3}"/>
              </a:ext>
            </a:extLst>
          </p:cNvPr>
          <p:cNvSpPr/>
          <p:nvPr/>
        </p:nvSpPr>
        <p:spPr>
          <a:xfrm>
            <a:off x="587375" y="2234240"/>
            <a:ext cx="10238775" cy="411480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Response Rate: Measure the percentage of recipients who respond to the mail by visiting the provided link, calling, or scanning the QR code. Conversion Rate: Track the number of reactivated customers who make a transaction within 30 days. ROI: Drive to Web Results: Analyse website traffic generated by direct mail using unique URLs and QR codes.</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Expected Results:</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 A: Expected to have a slight increase over digital campaigns due to the change in format from digital to physical mail.</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 B: Expected to show a moderate increase in response rate and conversion rate due to enhanced personalization and visual appeal.</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 C: Expected to achieve the highest increase in engagement and conversion rates, driven by the interactive element and innovative technology.</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Does Success Look Like?</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successful test would show a statistically significant increase in response rates and conversion rates for at least one test group over the control group, with a corresponding positive ROI. Success would also mean that direct mail reactivation can outperform or complement digital-only campaigns.</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Rollout Plan if Successful: If Group C (interactive mail) performs best, the credit card company would expand this creative approach to a larger segment of the inactive customer base. Further refine and scale the most effective creative elements (e.g., personalization, technology) to optimise costs and maximize customer reactivation.</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Integrate findings into an omnichannel strategy, balancing both digital and direct mail efforts.</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By testing these different approaches, the company will gain valuable insights into customer preferences and improve its reactivation strategies for inactive customers.</a:t>
            </a:r>
          </a:p>
        </p:txBody>
      </p:sp>
      <p:sp>
        <p:nvSpPr>
          <p:cNvPr id="11" name="Rectangle 10">
            <a:extLst>
              <a:ext uri="{FF2B5EF4-FFF2-40B4-BE49-F238E27FC236}">
                <a16:creationId xmlns:a16="http://schemas.microsoft.com/office/drawing/2014/main" id="{69BACDD1-9CEC-3F9F-DF6D-A6CF61DD4D8C}"/>
              </a:ext>
            </a:extLst>
          </p:cNvPr>
          <p:cNvSpPr/>
          <p:nvPr/>
        </p:nvSpPr>
        <p:spPr>
          <a:xfrm>
            <a:off x="587375" y="1725262"/>
            <a:ext cx="10238775"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232239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3 – insurance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11</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2" y="2234240"/>
            <a:ext cx="3117010" cy="42557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Why are you running the test?</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2" y="3266530"/>
            <a:ext cx="3117010" cy="273156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For the test activity in question how do you currently communicate to your customers? What are you hoping to learn? What particular problem are you hoping to address? What are the key assumptions/findings this test will provide?</a:t>
            </a:r>
            <a:endParaRPr lang="en-GB" dirty="0">
              <a:solidFill>
                <a:schemeClr val="tx1"/>
              </a:solidFill>
            </a:endParaRPr>
          </a:p>
        </p:txBody>
      </p:sp>
      <p:sp>
        <p:nvSpPr>
          <p:cNvPr id="8" name="Rectangle 7">
            <a:extLst>
              <a:ext uri="{FF2B5EF4-FFF2-40B4-BE49-F238E27FC236}">
                <a16:creationId xmlns:a16="http://schemas.microsoft.com/office/drawing/2014/main" id="{4EA24A15-93F3-172A-0C25-A92B845B8FE3}"/>
              </a:ext>
            </a:extLst>
          </p:cNvPr>
          <p:cNvSpPr/>
          <p:nvPr/>
        </p:nvSpPr>
        <p:spPr>
          <a:xfrm>
            <a:off x="3804250" y="2234240"/>
            <a:ext cx="7021901" cy="37638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Currently, SecureLife Insurance communicates primarily through digital channels such as emails, social media, and digital display advertising to their existing customer base. However, to grow their customer base further, they plan to reach out to a new audience by purchasing cold data that closely matches their most profitable and engaged customers.</a:t>
            </a:r>
          </a:p>
          <a:p>
            <a:pPr>
              <a:lnSpc>
                <a:spcPct val="107000"/>
              </a:lnSpc>
              <a:spcAft>
                <a:spcPts val="800"/>
              </a:spcAft>
            </a:pPr>
            <a:r>
              <a:rPr lang="en-GB"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Are We Hoping to Learn? The company wants to determine if purchasing cold data and using direct mail is an effective strategy for acquiring new customers who have a similar profile to their existing customers. The aim is to learn whether this approach can generate a higher response rate, lead to more conversions, and ultimately drive new policy sales.</a:t>
            </a:r>
          </a:p>
          <a:p>
            <a:pPr>
              <a:lnSpc>
                <a:spcPct val="107000"/>
              </a:lnSpc>
              <a:spcAft>
                <a:spcPts val="800"/>
              </a:spcAft>
            </a:pPr>
            <a:r>
              <a:rPr lang="en-GB"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Problem to Address: The primary problem is finding cost-effective ways to acquire new customers who are likely to be interested in SecureLife Insurance’s products. The company hopes to determine if investing in purchased cold data and using direct mail can be a viable method to reach potential high-value customers.</a:t>
            </a:r>
          </a:p>
        </p:txBody>
      </p:sp>
      <p:sp>
        <p:nvSpPr>
          <p:cNvPr id="9" name="Rectangle 8">
            <a:extLst>
              <a:ext uri="{FF2B5EF4-FFF2-40B4-BE49-F238E27FC236}">
                <a16:creationId xmlns:a16="http://schemas.microsoft.com/office/drawing/2014/main" id="{E120C738-12E9-D9AC-4EFA-86BE526E396E}"/>
              </a:ext>
            </a:extLst>
          </p:cNvPr>
          <p:cNvSpPr/>
          <p:nvPr/>
        </p:nvSpPr>
        <p:spPr>
          <a:xfrm>
            <a:off x="583722" y="1725262"/>
            <a:ext cx="3117010"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1</a:t>
            </a:r>
          </a:p>
        </p:txBody>
      </p:sp>
      <p:sp>
        <p:nvSpPr>
          <p:cNvPr id="10" name="Rectangle 9">
            <a:extLst>
              <a:ext uri="{FF2B5EF4-FFF2-40B4-BE49-F238E27FC236}">
                <a16:creationId xmlns:a16="http://schemas.microsoft.com/office/drawing/2014/main" id="{06CE08BE-8B1B-0C3D-0C86-1EE994FEC226}"/>
              </a:ext>
            </a:extLst>
          </p:cNvPr>
          <p:cNvSpPr/>
          <p:nvPr/>
        </p:nvSpPr>
        <p:spPr>
          <a:xfrm>
            <a:off x="583722" y="2746074"/>
            <a:ext cx="3117010"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1</a:t>
            </a:r>
          </a:p>
        </p:txBody>
      </p:sp>
      <p:sp>
        <p:nvSpPr>
          <p:cNvPr id="11" name="Rectangle 10">
            <a:extLst>
              <a:ext uri="{FF2B5EF4-FFF2-40B4-BE49-F238E27FC236}">
                <a16:creationId xmlns:a16="http://schemas.microsoft.com/office/drawing/2014/main" id="{69BACDD1-9CEC-3F9F-DF6D-A6CF61DD4D8C}"/>
              </a:ext>
            </a:extLst>
          </p:cNvPr>
          <p:cNvSpPr/>
          <p:nvPr/>
        </p:nvSpPr>
        <p:spPr>
          <a:xfrm>
            <a:off x="3804250" y="1725262"/>
            <a:ext cx="7021901"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190912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3 – insurance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12</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1" y="2234240"/>
            <a:ext cx="5722187" cy="42557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Details of the test and changes being made</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1" y="3266530"/>
            <a:ext cx="5722187" cy="273156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Please provide a full explanation of the test you will be performing including: What is being tested? Who is your target audience? What are the goals? Is there a control cell etc.?</a:t>
            </a:r>
          </a:p>
          <a:p>
            <a:r>
              <a:rPr lang="en-GB" sz="1800" dirty="0">
                <a:solidFill>
                  <a:schemeClr val="tx1"/>
                </a:solidFill>
                <a:effectLst/>
                <a:latin typeface="Calibri" panose="020F0502020204030204" pitchFamily="34" charset="0"/>
                <a:ea typeface="Calibri" panose="020F0502020204030204" pitchFamily="34" charset="0"/>
              </a:rPr>
              <a:t>Format changes e.g. switch from Letter to Large Letter; weight band increase. What changes are being made? (using new acquisition data, testing emerging technology, switch to mail from digital). Creative changes – provide description and copies of old and new creatives.</a:t>
            </a:r>
          </a:p>
        </p:txBody>
      </p:sp>
      <p:sp>
        <p:nvSpPr>
          <p:cNvPr id="9" name="Rectangle 8">
            <a:extLst>
              <a:ext uri="{FF2B5EF4-FFF2-40B4-BE49-F238E27FC236}">
                <a16:creationId xmlns:a16="http://schemas.microsoft.com/office/drawing/2014/main" id="{E120C738-12E9-D9AC-4EFA-86BE526E396E}"/>
              </a:ext>
            </a:extLst>
          </p:cNvPr>
          <p:cNvSpPr/>
          <p:nvPr/>
        </p:nvSpPr>
        <p:spPr>
          <a:xfrm>
            <a:off x="583721" y="172526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2</a:t>
            </a:r>
          </a:p>
        </p:txBody>
      </p:sp>
      <p:sp>
        <p:nvSpPr>
          <p:cNvPr id="10" name="Rectangle 9">
            <a:extLst>
              <a:ext uri="{FF2B5EF4-FFF2-40B4-BE49-F238E27FC236}">
                <a16:creationId xmlns:a16="http://schemas.microsoft.com/office/drawing/2014/main" id="{06CE08BE-8B1B-0C3D-0C86-1EE994FEC226}"/>
              </a:ext>
            </a:extLst>
          </p:cNvPr>
          <p:cNvSpPr/>
          <p:nvPr/>
        </p:nvSpPr>
        <p:spPr>
          <a:xfrm>
            <a:off x="583721" y="2746074"/>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2</a:t>
            </a:r>
          </a:p>
        </p:txBody>
      </p:sp>
      <p:sp>
        <p:nvSpPr>
          <p:cNvPr id="5" name="Rectangle 4">
            <a:extLst>
              <a:ext uri="{FF2B5EF4-FFF2-40B4-BE49-F238E27FC236}">
                <a16:creationId xmlns:a16="http://schemas.microsoft.com/office/drawing/2014/main" id="{465DE1C9-9832-C2F3-2E28-E0923271F789}"/>
              </a:ext>
            </a:extLst>
          </p:cNvPr>
          <p:cNvSpPr/>
          <p:nvPr/>
        </p:nvSpPr>
        <p:spPr>
          <a:xfrm>
            <a:off x="6409426" y="1725262"/>
            <a:ext cx="4416724"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 – see next page</a:t>
            </a:r>
          </a:p>
        </p:txBody>
      </p:sp>
    </p:spTree>
    <p:extLst>
      <p:ext uri="{BB962C8B-B14F-4D97-AF65-F5344CB8AC3E}">
        <p14:creationId xmlns:p14="http://schemas.microsoft.com/office/powerpoint/2010/main" val="312242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3 – insurance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13</a:t>
            </a:fld>
            <a:endParaRPr lang="en-GB" dirty="0"/>
          </a:p>
        </p:txBody>
      </p:sp>
      <p:sp>
        <p:nvSpPr>
          <p:cNvPr id="8" name="Rectangle 7">
            <a:extLst>
              <a:ext uri="{FF2B5EF4-FFF2-40B4-BE49-F238E27FC236}">
                <a16:creationId xmlns:a16="http://schemas.microsoft.com/office/drawing/2014/main" id="{4EA24A15-93F3-172A-0C25-A92B845B8FE3}"/>
              </a:ext>
            </a:extLst>
          </p:cNvPr>
          <p:cNvSpPr/>
          <p:nvPr/>
        </p:nvSpPr>
        <p:spPr>
          <a:xfrm>
            <a:off x="587375" y="2234240"/>
            <a:ext cx="10238775" cy="411480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Is Being Tested? SecureLife Insurance is testing the effectiveness of using purchased cold data to acquire new customers via direct mail. The test involves reaching out to a newly acquired audience that matches the demographic and behavioural profiles of the company’s most profitable existing customers.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Target Audience: The target audience consists of 300,000 individuals whose data has been purchased from a third-party data vendor. This audience has been selected based on specific criteria that align with SecureLife Insurance's existing high-value customers.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Criteria for Purchasing Data: Demographics, Geographic Location, Lifestyle Indicators, Purchasing Behaviour. </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Control Cell: A control group of similar individuals will only receive a digital communication from SecureLife Insurance during the test period to compare the results.</a:t>
            </a:r>
          </a:p>
        </p:txBody>
      </p:sp>
      <p:sp>
        <p:nvSpPr>
          <p:cNvPr id="11" name="Rectangle 10">
            <a:extLst>
              <a:ext uri="{FF2B5EF4-FFF2-40B4-BE49-F238E27FC236}">
                <a16:creationId xmlns:a16="http://schemas.microsoft.com/office/drawing/2014/main" id="{69BACDD1-9CEC-3F9F-DF6D-A6CF61DD4D8C}"/>
              </a:ext>
            </a:extLst>
          </p:cNvPr>
          <p:cNvSpPr/>
          <p:nvPr/>
        </p:nvSpPr>
        <p:spPr>
          <a:xfrm>
            <a:off x="587375" y="1725262"/>
            <a:ext cx="10238775"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836190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3 – insurance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14</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1" y="2234240"/>
            <a:ext cx="5722187" cy="62973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Key performance indicators, expected results, and roll out plan if successful </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1" y="3464928"/>
            <a:ext cx="5722187" cy="253316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Provide as many performance metrics as you can.  For example:</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Response rates</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Sales £ </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Conversion rates</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ROI</a:t>
            </a:r>
            <a:endParaRPr lang="en-GB" dirty="0">
              <a:solidFill>
                <a:schemeClr val="tx1"/>
              </a:solidFill>
              <a:latin typeface="Calibri" panose="020F0502020204030204" pitchFamily="34" charset="0"/>
              <a:ea typeface="Calibri" panose="020F0502020204030204" pitchFamily="34" charset="0"/>
            </a:endParaRP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AOV</a:t>
            </a:r>
            <a:endParaRPr lang="en-GB" dirty="0">
              <a:solidFill>
                <a:schemeClr val="tx1"/>
              </a:solidFill>
              <a:latin typeface="Calibri" panose="020F0502020204030204" pitchFamily="34" charset="0"/>
              <a:ea typeface="Calibri" panose="020F0502020204030204" pitchFamily="34" charset="0"/>
            </a:endParaRPr>
          </a:p>
          <a:p>
            <a:r>
              <a:rPr lang="en-GB" sz="1800" dirty="0">
                <a:solidFill>
                  <a:schemeClr val="tx1"/>
                </a:solidFill>
                <a:effectLst/>
                <a:latin typeface="Calibri" panose="020F0502020204030204" pitchFamily="34" charset="0"/>
                <a:ea typeface="Calibri" panose="020F0502020204030204" pitchFamily="34" charset="0"/>
              </a:rPr>
              <a:t>How will you measure the impact? What does good look like?  If the test is successful what will you do differently?</a:t>
            </a:r>
          </a:p>
        </p:txBody>
      </p:sp>
      <p:sp>
        <p:nvSpPr>
          <p:cNvPr id="9" name="Rectangle 8">
            <a:extLst>
              <a:ext uri="{FF2B5EF4-FFF2-40B4-BE49-F238E27FC236}">
                <a16:creationId xmlns:a16="http://schemas.microsoft.com/office/drawing/2014/main" id="{E120C738-12E9-D9AC-4EFA-86BE526E396E}"/>
              </a:ext>
            </a:extLst>
          </p:cNvPr>
          <p:cNvSpPr/>
          <p:nvPr/>
        </p:nvSpPr>
        <p:spPr>
          <a:xfrm>
            <a:off x="583721" y="172526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3</a:t>
            </a:r>
          </a:p>
        </p:txBody>
      </p:sp>
      <p:sp>
        <p:nvSpPr>
          <p:cNvPr id="10" name="Rectangle 9">
            <a:extLst>
              <a:ext uri="{FF2B5EF4-FFF2-40B4-BE49-F238E27FC236}">
                <a16:creationId xmlns:a16="http://schemas.microsoft.com/office/drawing/2014/main" id="{06CE08BE-8B1B-0C3D-0C86-1EE994FEC226}"/>
              </a:ext>
            </a:extLst>
          </p:cNvPr>
          <p:cNvSpPr/>
          <p:nvPr/>
        </p:nvSpPr>
        <p:spPr>
          <a:xfrm>
            <a:off x="583721" y="294447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3</a:t>
            </a:r>
          </a:p>
        </p:txBody>
      </p:sp>
      <p:sp>
        <p:nvSpPr>
          <p:cNvPr id="5" name="Rectangle 4">
            <a:extLst>
              <a:ext uri="{FF2B5EF4-FFF2-40B4-BE49-F238E27FC236}">
                <a16:creationId xmlns:a16="http://schemas.microsoft.com/office/drawing/2014/main" id="{A6F4AE13-CA35-723E-C8E9-0496FCFECBE2}"/>
              </a:ext>
            </a:extLst>
          </p:cNvPr>
          <p:cNvSpPr/>
          <p:nvPr/>
        </p:nvSpPr>
        <p:spPr>
          <a:xfrm>
            <a:off x="6409426" y="1725262"/>
            <a:ext cx="4416724"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 – see next page</a:t>
            </a:r>
          </a:p>
        </p:txBody>
      </p:sp>
    </p:spTree>
    <p:extLst>
      <p:ext uri="{BB962C8B-B14F-4D97-AF65-F5344CB8AC3E}">
        <p14:creationId xmlns:p14="http://schemas.microsoft.com/office/powerpoint/2010/main" val="1512805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3 – insurance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15</a:t>
            </a:fld>
            <a:endParaRPr lang="en-GB" dirty="0"/>
          </a:p>
        </p:txBody>
      </p:sp>
      <p:sp>
        <p:nvSpPr>
          <p:cNvPr id="8" name="Rectangle 7">
            <a:extLst>
              <a:ext uri="{FF2B5EF4-FFF2-40B4-BE49-F238E27FC236}">
                <a16:creationId xmlns:a16="http://schemas.microsoft.com/office/drawing/2014/main" id="{4EA24A15-93F3-172A-0C25-A92B845B8FE3}"/>
              </a:ext>
            </a:extLst>
          </p:cNvPr>
          <p:cNvSpPr/>
          <p:nvPr/>
        </p:nvSpPr>
        <p:spPr>
          <a:xfrm>
            <a:off x="587375" y="2234240"/>
            <a:ext cx="10238775" cy="411480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Key Performance Indicators (KPIs): Response Rates, Conversion Rates, ROI: The revenue generated from new sales compared to the total cost of the campaign, including the purchase of data. Data Quality Metrics: Feedback on the accuracy and relevance of purchased data.</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Expected Results:</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response rate of at least 8% from the direct mail campaign.</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conversion rate of 10% or higher among those who respond.</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positive ROI with a target of 150% within six months.</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Increased traffic to the dedicated landing page by at least 25% compared to traditional digital campaigns.</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Insights into the accuracy and effectiveness of the purchased data for future use.</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Roll-Out Plan if Successful:</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successful, SecureLife Insurance will expand its use of purchased data to target larger and more diverse segments that resemble its high-value customers.</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company will explore deeper data segmentation strategies, such as targeting based on more granular lifestyle and purchasing behaviours.</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Direct mail campaigns will be scaled as a core customer acquisition strategy, complemented by digital retargeting campaigns to further engage responders.</a:t>
            </a:r>
          </a:p>
        </p:txBody>
      </p:sp>
      <p:sp>
        <p:nvSpPr>
          <p:cNvPr id="11" name="Rectangle 10">
            <a:extLst>
              <a:ext uri="{FF2B5EF4-FFF2-40B4-BE49-F238E27FC236}">
                <a16:creationId xmlns:a16="http://schemas.microsoft.com/office/drawing/2014/main" id="{69BACDD1-9CEC-3F9F-DF6D-A6CF61DD4D8C}"/>
              </a:ext>
            </a:extLst>
          </p:cNvPr>
          <p:cNvSpPr/>
          <p:nvPr/>
        </p:nvSpPr>
        <p:spPr>
          <a:xfrm>
            <a:off x="587375" y="1725262"/>
            <a:ext cx="10238775"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312073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21B6-28EA-4B36-9809-D19659089B1F}"/>
              </a:ext>
            </a:extLst>
          </p:cNvPr>
          <p:cNvSpPr>
            <a:spLocks noGrp="1"/>
          </p:cNvSpPr>
          <p:nvPr>
            <p:ph type="title"/>
          </p:nvPr>
        </p:nvSpPr>
        <p:spPr/>
        <p:txBody>
          <a:bodyPr/>
          <a:lstStyle/>
          <a:p>
            <a:r>
              <a:rPr lang="en-GB" dirty="0"/>
              <a:t>THANK YOU</a:t>
            </a:r>
          </a:p>
        </p:txBody>
      </p:sp>
      <p:sp>
        <p:nvSpPr>
          <p:cNvPr id="3" name="Subtitle 2">
            <a:extLst>
              <a:ext uri="{FF2B5EF4-FFF2-40B4-BE49-F238E27FC236}">
                <a16:creationId xmlns:a16="http://schemas.microsoft.com/office/drawing/2014/main" id="{BAF0189E-2BBB-410D-9AD5-0D8B0304F7F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66122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1 – catalogue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2</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2" y="2234240"/>
            <a:ext cx="3117010" cy="42557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Why are you running the test?</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2" y="3266530"/>
            <a:ext cx="3117010" cy="273156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For the test activity in question how do you currently communicate to your customers? What are you hoping to learn? What particular problem are you hoping to address? What are the key assumptions/findings this test will provide?</a:t>
            </a:r>
            <a:endParaRPr lang="en-GB" dirty="0">
              <a:solidFill>
                <a:schemeClr val="tx1"/>
              </a:solidFill>
            </a:endParaRPr>
          </a:p>
        </p:txBody>
      </p:sp>
      <p:sp>
        <p:nvSpPr>
          <p:cNvPr id="8" name="Rectangle 7">
            <a:extLst>
              <a:ext uri="{FF2B5EF4-FFF2-40B4-BE49-F238E27FC236}">
                <a16:creationId xmlns:a16="http://schemas.microsoft.com/office/drawing/2014/main" id="{4EA24A15-93F3-172A-0C25-A92B845B8FE3}"/>
              </a:ext>
            </a:extLst>
          </p:cNvPr>
          <p:cNvSpPr/>
          <p:nvPr/>
        </p:nvSpPr>
        <p:spPr>
          <a:xfrm>
            <a:off x="3804250" y="2234240"/>
            <a:ext cx="7021901" cy="37638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want to conduct a recruitment direct mail test aimed at acquiring new customers. The test will compare the effectiveness of two different catalogues - Pack A and Pack B generating responses and new customer acquisitions. We stopped using mail for acquisition in 2022 and have instead been communicating through email campaigns, social media advertising, and partnerships with other brands.  We want to determine which format is more effective for attracting new customers.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chemeClr val="tx1"/>
                </a:solidFill>
                <a:effectLst/>
                <a:latin typeface="Calibri" panose="020F0502020204030204" pitchFamily="34" charset="0"/>
                <a:ea typeface="Calibri" panose="020F0502020204030204" pitchFamily="34" charset="0"/>
              </a:rPr>
              <a:t>Our aim is to see if direct mail can complement digital campaigns and increase overall recruitment. The test will provide insights into the preferences of potential customers regarding the format and content of direct mail. It will also help assess the return on investment (ROI) of direct mail compared to digital channels.</a:t>
            </a:r>
            <a:endParaRPr lang="en-GB" dirty="0">
              <a:solidFill>
                <a:schemeClr val="tx1"/>
              </a:solidFill>
            </a:endParaRPr>
          </a:p>
        </p:txBody>
      </p:sp>
      <p:sp>
        <p:nvSpPr>
          <p:cNvPr id="9" name="Rectangle 8">
            <a:extLst>
              <a:ext uri="{FF2B5EF4-FFF2-40B4-BE49-F238E27FC236}">
                <a16:creationId xmlns:a16="http://schemas.microsoft.com/office/drawing/2014/main" id="{E120C738-12E9-D9AC-4EFA-86BE526E396E}"/>
              </a:ext>
            </a:extLst>
          </p:cNvPr>
          <p:cNvSpPr/>
          <p:nvPr/>
        </p:nvSpPr>
        <p:spPr>
          <a:xfrm>
            <a:off x="583722" y="1725262"/>
            <a:ext cx="3117010"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1</a:t>
            </a:r>
          </a:p>
        </p:txBody>
      </p:sp>
      <p:sp>
        <p:nvSpPr>
          <p:cNvPr id="10" name="Rectangle 9">
            <a:extLst>
              <a:ext uri="{FF2B5EF4-FFF2-40B4-BE49-F238E27FC236}">
                <a16:creationId xmlns:a16="http://schemas.microsoft.com/office/drawing/2014/main" id="{06CE08BE-8B1B-0C3D-0C86-1EE994FEC226}"/>
              </a:ext>
            </a:extLst>
          </p:cNvPr>
          <p:cNvSpPr/>
          <p:nvPr/>
        </p:nvSpPr>
        <p:spPr>
          <a:xfrm>
            <a:off x="583722" y="2746074"/>
            <a:ext cx="3117010"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1</a:t>
            </a:r>
          </a:p>
        </p:txBody>
      </p:sp>
      <p:sp>
        <p:nvSpPr>
          <p:cNvPr id="11" name="Rectangle 10">
            <a:extLst>
              <a:ext uri="{FF2B5EF4-FFF2-40B4-BE49-F238E27FC236}">
                <a16:creationId xmlns:a16="http://schemas.microsoft.com/office/drawing/2014/main" id="{69BACDD1-9CEC-3F9F-DF6D-A6CF61DD4D8C}"/>
              </a:ext>
            </a:extLst>
          </p:cNvPr>
          <p:cNvSpPr/>
          <p:nvPr/>
        </p:nvSpPr>
        <p:spPr>
          <a:xfrm>
            <a:off x="3804250" y="1725262"/>
            <a:ext cx="7021901"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257649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1 – catalogue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3</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1" y="2234240"/>
            <a:ext cx="5722187" cy="42557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Details of the test and changes being made</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1" y="3266530"/>
            <a:ext cx="5722187" cy="273156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Please provide a full explanation of the test you will be performing including: What is being tested? Who is your target audience? What are the goals? Is there a control cell etc.?</a:t>
            </a:r>
          </a:p>
          <a:p>
            <a:r>
              <a:rPr lang="en-GB" sz="1800" dirty="0">
                <a:solidFill>
                  <a:schemeClr val="tx1"/>
                </a:solidFill>
                <a:effectLst/>
                <a:latin typeface="Calibri" panose="020F0502020204030204" pitchFamily="34" charset="0"/>
                <a:ea typeface="Calibri" panose="020F0502020204030204" pitchFamily="34" charset="0"/>
              </a:rPr>
              <a:t>Format changes e.g. switch from Letter to Large Letter; weight band increase. What changes are being made? (using new acquisition data, testing emerging technology, switch to mail from digital). Creative changes – provide description and copies of old and new creatives.</a:t>
            </a:r>
          </a:p>
        </p:txBody>
      </p:sp>
      <p:sp>
        <p:nvSpPr>
          <p:cNvPr id="8" name="Rectangle 7">
            <a:extLst>
              <a:ext uri="{FF2B5EF4-FFF2-40B4-BE49-F238E27FC236}">
                <a16:creationId xmlns:a16="http://schemas.microsoft.com/office/drawing/2014/main" id="{4EA24A15-93F3-172A-0C25-A92B845B8FE3}"/>
              </a:ext>
            </a:extLst>
          </p:cNvPr>
          <p:cNvSpPr/>
          <p:nvPr/>
        </p:nvSpPr>
        <p:spPr>
          <a:xfrm>
            <a:off x="6409426" y="2234240"/>
            <a:ext cx="4416724" cy="37638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Pack A: </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traditional catalogue with a personalised cover letter, a discount voucher, and a pre-paid return envelope. </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Volume - 30k</a:t>
            </a:r>
          </a:p>
          <a:p>
            <a:pPr>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Pack B:</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mini-catalogue with a QR code leading to an online exclusive deal. </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Volume - 30k</a:t>
            </a:r>
          </a:p>
        </p:txBody>
      </p:sp>
      <p:sp>
        <p:nvSpPr>
          <p:cNvPr id="9" name="Rectangle 8">
            <a:extLst>
              <a:ext uri="{FF2B5EF4-FFF2-40B4-BE49-F238E27FC236}">
                <a16:creationId xmlns:a16="http://schemas.microsoft.com/office/drawing/2014/main" id="{E120C738-12E9-D9AC-4EFA-86BE526E396E}"/>
              </a:ext>
            </a:extLst>
          </p:cNvPr>
          <p:cNvSpPr/>
          <p:nvPr/>
        </p:nvSpPr>
        <p:spPr>
          <a:xfrm>
            <a:off x="583721" y="172526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2</a:t>
            </a:r>
          </a:p>
        </p:txBody>
      </p:sp>
      <p:sp>
        <p:nvSpPr>
          <p:cNvPr id="10" name="Rectangle 9">
            <a:extLst>
              <a:ext uri="{FF2B5EF4-FFF2-40B4-BE49-F238E27FC236}">
                <a16:creationId xmlns:a16="http://schemas.microsoft.com/office/drawing/2014/main" id="{06CE08BE-8B1B-0C3D-0C86-1EE994FEC226}"/>
              </a:ext>
            </a:extLst>
          </p:cNvPr>
          <p:cNvSpPr/>
          <p:nvPr/>
        </p:nvSpPr>
        <p:spPr>
          <a:xfrm>
            <a:off x="583721" y="2746074"/>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2</a:t>
            </a:r>
          </a:p>
        </p:txBody>
      </p:sp>
      <p:sp>
        <p:nvSpPr>
          <p:cNvPr id="11" name="Rectangle 10">
            <a:extLst>
              <a:ext uri="{FF2B5EF4-FFF2-40B4-BE49-F238E27FC236}">
                <a16:creationId xmlns:a16="http://schemas.microsoft.com/office/drawing/2014/main" id="{69BACDD1-9CEC-3F9F-DF6D-A6CF61DD4D8C}"/>
              </a:ext>
            </a:extLst>
          </p:cNvPr>
          <p:cNvSpPr/>
          <p:nvPr/>
        </p:nvSpPr>
        <p:spPr>
          <a:xfrm>
            <a:off x="6409426" y="1725262"/>
            <a:ext cx="4416724"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45516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1 – catalogue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4</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1" y="2234240"/>
            <a:ext cx="5722187" cy="62973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Key performance indicators, expected results, and roll out plan if successful </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1" y="3464928"/>
            <a:ext cx="5722187" cy="253316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Provide as many performance metrics as you can.  For example:</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Response rates</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Sales £ </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Conversion rates</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ROI</a:t>
            </a:r>
            <a:endParaRPr lang="en-GB" dirty="0">
              <a:solidFill>
                <a:schemeClr val="tx1"/>
              </a:solidFill>
              <a:latin typeface="Calibri" panose="020F0502020204030204" pitchFamily="34" charset="0"/>
              <a:ea typeface="Calibri" panose="020F0502020204030204" pitchFamily="34" charset="0"/>
            </a:endParaRP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AOV</a:t>
            </a:r>
            <a:endParaRPr lang="en-GB" dirty="0">
              <a:solidFill>
                <a:schemeClr val="tx1"/>
              </a:solidFill>
              <a:latin typeface="Calibri" panose="020F0502020204030204" pitchFamily="34" charset="0"/>
              <a:ea typeface="Calibri" panose="020F0502020204030204" pitchFamily="34" charset="0"/>
            </a:endParaRPr>
          </a:p>
          <a:p>
            <a:r>
              <a:rPr lang="en-GB" sz="1800" dirty="0">
                <a:solidFill>
                  <a:schemeClr val="tx1"/>
                </a:solidFill>
                <a:effectLst/>
                <a:latin typeface="Calibri" panose="020F0502020204030204" pitchFamily="34" charset="0"/>
                <a:ea typeface="Calibri" panose="020F0502020204030204" pitchFamily="34" charset="0"/>
              </a:rPr>
              <a:t>How will you measure the impact? What does good look like?  If the test is successful what will you do differently?</a:t>
            </a:r>
          </a:p>
        </p:txBody>
      </p:sp>
      <p:sp>
        <p:nvSpPr>
          <p:cNvPr id="8" name="Rectangle 7">
            <a:extLst>
              <a:ext uri="{FF2B5EF4-FFF2-40B4-BE49-F238E27FC236}">
                <a16:creationId xmlns:a16="http://schemas.microsoft.com/office/drawing/2014/main" id="{4EA24A15-93F3-172A-0C25-A92B845B8FE3}"/>
              </a:ext>
            </a:extLst>
          </p:cNvPr>
          <p:cNvSpPr/>
          <p:nvPr/>
        </p:nvSpPr>
        <p:spPr>
          <a:xfrm>
            <a:off x="6409426" y="2234240"/>
            <a:ext cx="4416724" cy="37638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will measure response rate, conversion rate, cost per acquisition and average order value. </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expect Pack B to perform better and have a higher AOV because of the exclusive online deal and convenience of making an immediate purchase.  </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performance of each pack will determine what format/s we use for future recruitment mailings.</a:t>
            </a:r>
          </a:p>
        </p:txBody>
      </p:sp>
      <p:sp>
        <p:nvSpPr>
          <p:cNvPr id="9" name="Rectangle 8">
            <a:extLst>
              <a:ext uri="{FF2B5EF4-FFF2-40B4-BE49-F238E27FC236}">
                <a16:creationId xmlns:a16="http://schemas.microsoft.com/office/drawing/2014/main" id="{E120C738-12E9-D9AC-4EFA-86BE526E396E}"/>
              </a:ext>
            </a:extLst>
          </p:cNvPr>
          <p:cNvSpPr/>
          <p:nvPr/>
        </p:nvSpPr>
        <p:spPr>
          <a:xfrm>
            <a:off x="583721" y="172526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3</a:t>
            </a:r>
          </a:p>
        </p:txBody>
      </p:sp>
      <p:sp>
        <p:nvSpPr>
          <p:cNvPr id="10" name="Rectangle 9">
            <a:extLst>
              <a:ext uri="{FF2B5EF4-FFF2-40B4-BE49-F238E27FC236}">
                <a16:creationId xmlns:a16="http://schemas.microsoft.com/office/drawing/2014/main" id="{06CE08BE-8B1B-0C3D-0C86-1EE994FEC226}"/>
              </a:ext>
            </a:extLst>
          </p:cNvPr>
          <p:cNvSpPr/>
          <p:nvPr/>
        </p:nvSpPr>
        <p:spPr>
          <a:xfrm>
            <a:off x="583721" y="294447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3</a:t>
            </a:r>
          </a:p>
        </p:txBody>
      </p:sp>
      <p:sp>
        <p:nvSpPr>
          <p:cNvPr id="11" name="Rectangle 10">
            <a:extLst>
              <a:ext uri="{FF2B5EF4-FFF2-40B4-BE49-F238E27FC236}">
                <a16:creationId xmlns:a16="http://schemas.microsoft.com/office/drawing/2014/main" id="{69BACDD1-9CEC-3F9F-DF6D-A6CF61DD4D8C}"/>
              </a:ext>
            </a:extLst>
          </p:cNvPr>
          <p:cNvSpPr/>
          <p:nvPr/>
        </p:nvSpPr>
        <p:spPr>
          <a:xfrm>
            <a:off x="6409426" y="1725262"/>
            <a:ext cx="4416724"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296457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2 – credit card reactivation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5</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2" y="2234240"/>
            <a:ext cx="3117010" cy="42557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Why are you running the test?</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2" y="3266530"/>
            <a:ext cx="3117010" cy="273156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For the test activity in question how do you currently communicate to your customers? What are you hoping to learn? What particular problem are you hoping to address? What are the key assumptions/findings this test will provide?</a:t>
            </a:r>
            <a:endParaRPr lang="en-GB" dirty="0">
              <a:solidFill>
                <a:schemeClr val="tx1"/>
              </a:solidFill>
            </a:endParaRPr>
          </a:p>
        </p:txBody>
      </p:sp>
      <p:sp>
        <p:nvSpPr>
          <p:cNvPr id="8" name="Rectangle 7">
            <a:extLst>
              <a:ext uri="{FF2B5EF4-FFF2-40B4-BE49-F238E27FC236}">
                <a16:creationId xmlns:a16="http://schemas.microsoft.com/office/drawing/2014/main" id="{4EA24A15-93F3-172A-0C25-A92B845B8FE3}"/>
              </a:ext>
            </a:extLst>
          </p:cNvPr>
          <p:cNvSpPr/>
          <p:nvPr/>
        </p:nvSpPr>
        <p:spPr>
          <a:xfrm>
            <a:off x="3804250" y="2234240"/>
            <a:ext cx="7021901" cy="37638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currently communicate with inactive customers through email and digital channels, such as push notifications and online adverts. However, engagement rates from these channels have been decreasing and a significant portion of the customer base remains inactive.</a:t>
            </a:r>
          </a:p>
          <a:p>
            <a:pPr>
              <a:lnSpc>
                <a:spcPct val="107000"/>
              </a:lnSpc>
              <a:spcAft>
                <a:spcPts val="800"/>
              </a:spcAft>
            </a:pPr>
            <a:r>
              <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aim </a:t>
            </a: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of the test is</a:t>
            </a:r>
            <a:r>
              <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to determine if switching to a direct mail will be more effective in reactivating dormant customers compared to the current digital-only strategy. We also want to understand which type of direct mail format, content, and messaging resonates best with the target audience.</a:t>
            </a:r>
          </a:p>
          <a:p>
            <a:pPr>
              <a:lnSpc>
                <a:spcPct val="107000"/>
              </a:lnSpc>
              <a:spcAft>
                <a:spcPts val="800"/>
              </a:spcAft>
            </a:pP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The key problem we want to address is the l</a:t>
            </a:r>
            <a:r>
              <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ow reactivation rates from inactive customers through existing digital channels. And also the high churn rate of customers who have stopped using the credit card within the last 12 months.</a:t>
            </a:r>
          </a:p>
          <a:p>
            <a:pPr>
              <a:lnSpc>
                <a:spcPct val="107000"/>
              </a:lnSpc>
              <a:spcAft>
                <a:spcPts val="800"/>
              </a:spcAft>
            </a:pPr>
            <a:r>
              <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Our assumption is that direct mail has a higher propensity to of be read than email, which may be filtered or ignored. Personalisation and a tangible, physical piece of mail could enhance customer engagement.  A more visually appealing, larger mail format may capture more attention than a standard letter.</a:t>
            </a:r>
          </a:p>
        </p:txBody>
      </p:sp>
      <p:sp>
        <p:nvSpPr>
          <p:cNvPr id="9" name="Rectangle 8">
            <a:extLst>
              <a:ext uri="{FF2B5EF4-FFF2-40B4-BE49-F238E27FC236}">
                <a16:creationId xmlns:a16="http://schemas.microsoft.com/office/drawing/2014/main" id="{E120C738-12E9-D9AC-4EFA-86BE526E396E}"/>
              </a:ext>
            </a:extLst>
          </p:cNvPr>
          <p:cNvSpPr/>
          <p:nvPr/>
        </p:nvSpPr>
        <p:spPr>
          <a:xfrm>
            <a:off x="583722" y="1725262"/>
            <a:ext cx="3117010"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1</a:t>
            </a:r>
          </a:p>
        </p:txBody>
      </p:sp>
      <p:sp>
        <p:nvSpPr>
          <p:cNvPr id="10" name="Rectangle 9">
            <a:extLst>
              <a:ext uri="{FF2B5EF4-FFF2-40B4-BE49-F238E27FC236}">
                <a16:creationId xmlns:a16="http://schemas.microsoft.com/office/drawing/2014/main" id="{06CE08BE-8B1B-0C3D-0C86-1EE994FEC226}"/>
              </a:ext>
            </a:extLst>
          </p:cNvPr>
          <p:cNvSpPr/>
          <p:nvPr/>
        </p:nvSpPr>
        <p:spPr>
          <a:xfrm>
            <a:off x="583722" y="2746074"/>
            <a:ext cx="3117010"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1</a:t>
            </a:r>
          </a:p>
        </p:txBody>
      </p:sp>
      <p:sp>
        <p:nvSpPr>
          <p:cNvPr id="11" name="Rectangle 10">
            <a:extLst>
              <a:ext uri="{FF2B5EF4-FFF2-40B4-BE49-F238E27FC236}">
                <a16:creationId xmlns:a16="http://schemas.microsoft.com/office/drawing/2014/main" id="{69BACDD1-9CEC-3F9F-DF6D-A6CF61DD4D8C}"/>
              </a:ext>
            </a:extLst>
          </p:cNvPr>
          <p:cNvSpPr/>
          <p:nvPr/>
        </p:nvSpPr>
        <p:spPr>
          <a:xfrm>
            <a:off x="3804250" y="1725262"/>
            <a:ext cx="7021901"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143035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2 – credit card reactivation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6</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1" y="2234240"/>
            <a:ext cx="5722187" cy="42557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Details of the test and changes being made.</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1" y="3266530"/>
            <a:ext cx="5722187" cy="273156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Please provide a full explanation of the test you will be performing including: What is being tested? Who is your target audience? What are the goals? Is there a control cell etc.?</a:t>
            </a:r>
          </a:p>
          <a:p>
            <a:r>
              <a:rPr lang="en-GB" sz="1800" dirty="0">
                <a:solidFill>
                  <a:schemeClr val="tx1"/>
                </a:solidFill>
                <a:effectLst/>
                <a:latin typeface="Calibri" panose="020F0502020204030204" pitchFamily="34" charset="0"/>
                <a:ea typeface="Calibri" panose="020F0502020204030204" pitchFamily="34" charset="0"/>
              </a:rPr>
              <a:t>Format changes e.g. switch from Letter to Large Letter; weight band increase. What changes are being made? (using new acquisition data, testing emerging technology, switch to mail from digital). Creative changes – provide description and copies of old and new creatives.</a:t>
            </a:r>
          </a:p>
        </p:txBody>
      </p:sp>
      <p:sp>
        <p:nvSpPr>
          <p:cNvPr id="9" name="Rectangle 8">
            <a:extLst>
              <a:ext uri="{FF2B5EF4-FFF2-40B4-BE49-F238E27FC236}">
                <a16:creationId xmlns:a16="http://schemas.microsoft.com/office/drawing/2014/main" id="{E120C738-12E9-D9AC-4EFA-86BE526E396E}"/>
              </a:ext>
            </a:extLst>
          </p:cNvPr>
          <p:cNvSpPr/>
          <p:nvPr/>
        </p:nvSpPr>
        <p:spPr>
          <a:xfrm>
            <a:off x="583721" y="172526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2</a:t>
            </a:r>
          </a:p>
        </p:txBody>
      </p:sp>
      <p:sp>
        <p:nvSpPr>
          <p:cNvPr id="10" name="Rectangle 9">
            <a:extLst>
              <a:ext uri="{FF2B5EF4-FFF2-40B4-BE49-F238E27FC236}">
                <a16:creationId xmlns:a16="http://schemas.microsoft.com/office/drawing/2014/main" id="{06CE08BE-8B1B-0C3D-0C86-1EE994FEC226}"/>
              </a:ext>
            </a:extLst>
          </p:cNvPr>
          <p:cNvSpPr/>
          <p:nvPr/>
        </p:nvSpPr>
        <p:spPr>
          <a:xfrm>
            <a:off x="583721" y="2746074"/>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2</a:t>
            </a:r>
          </a:p>
        </p:txBody>
      </p:sp>
      <p:sp>
        <p:nvSpPr>
          <p:cNvPr id="5" name="Rectangle 4">
            <a:extLst>
              <a:ext uri="{FF2B5EF4-FFF2-40B4-BE49-F238E27FC236}">
                <a16:creationId xmlns:a16="http://schemas.microsoft.com/office/drawing/2014/main" id="{7568B678-3018-73FB-F293-3E898A9BA88B}"/>
              </a:ext>
            </a:extLst>
          </p:cNvPr>
          <p:cNvSpPr/>
          <p:nvPr/>
        </p:nvSpPr>
        <p:spPr>
          <a:xfrm>
            <a:off x="6409426" y="1725262"/>
            <a:ext cx="4416724"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 – see next page</a:t>
            </a:r>
          </a:p>
        </p:txBody>
      </p:sp>
    </p:spTree>
    <p:extLst>
      <p:ext uri="{BB962C8B-B14F-4D97-AF65-F5344CB8AC3E}">
        <p14:creationId xmlns:p14="http://schemas.microsoft.com/office/powerpoint/2010/main" val="416785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2 – credit card reactivation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7</a:t>
            </a:fld>
            <a:endParaRPr lang="en-GB" dirty="0"/>
          </a:p>
        </p:txBody>
      </p:sp>
      <p:sp>
        <p:nvSpPr>
          <p:cNvPr id="8" name="Rectangle 7">
            <a:extLst>
              <a:ext uri="{FF2B5EF4-FFF2-40B4-BE49-F238E27FC236}">
                <a16:creationId xmlns:a16="http://schemas.microsoft.com/office/drawing/2014/main" id="{4EA24A15-93F3-172A-0C25-A92B845B8FE3}"/>
              </a:ext>
            </a:extLst>
          </p:cNvPr>
          <p:cNvSpPr/>
          <p:nvPr/>
        </p:nvSpPr>
        <p:spPr>
          <a:xfrm>
            <a:off x="587375" y="2234240"/>
            <a:ext cx="10238775" cy="37638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is Being Tested?  We are testing the effectiveness of different direct mail formats and creative approaches in reactivating inactive customers who have not used their credit card for transactions in the past 12 months.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Target Audience: Customers who have been inactive for 12-18 months. Segmentation by previous credit card usage, demographic data (age, income level, geographic location), and response to past marketing efforts.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Goals: Primary Goal: Increase the response rate from inactive customers by at least 15% over the current digital-only reactivation campaigns. Secondary Goal: Boost the conversion rate (reactivated customers who make a purchase within 30 days of receiving the mail). Tertiary Goal: Measure the ROI of direct mail campaigns compared to the digital campaigns.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Control Group: Customers who continue to receive the standard digital-only communication (emails, push notifications).</a:t>
            </a:r>
          </a:p>
        </p:txBody>
      </p:sp>
      <p:sp>
        <p:nvSpPr>
          <p:cNvPr id="11" name="Rectangle 10">
            <a:extLst>
              <a:ext uri="{FF2B5EF4-FFF2-40B4-BE49-F238E27FC236}">
                <a16:creationId xmlns:a16="http://schemas.microsoft.com/office/drawing/2014/main" id="{69BACDD1-9CEC-3F9F-DF6D-A6CF61DD4D8C}"/>
              </a:ext>
            </a:extLst>
          </p:cNvPr>
          <p:cNvSpPr/>
          <p:nvPr/>
        </p:nvSpPr>
        <p:spPr>
          <a:xfrm>
            <a:off x="587375" y="1725262"/>
            <a:ext cx="10238775"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270580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2 – credit card reactivation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8</a:t>
            </a:fld>
            <a:endParaRPr lang="en-GB" dirty="0"/>
          </a:p>
        </p:txBody>
      </p:sp>
      <p:sp>
        <p:nvSpPr>
          <p:cNvPr id="8" name="Rectangle 7">
            <a:extLst>
              <a:ext uri="{FF2B5EF4-FFF2-40B4-BE49-F238E27FC236}">
                <a16:creationId xmlns:a16="http://schemas.microsoft.com/office/drawing/2014/main" id="{4EA24A15-93F3-172A-0C25-A92B845B8FE3}"/>
              </a:ext>
            </a:extLst>
          </p:cNvPr>
          <p:cNvSpPr/>
          <p:nvPr/>
        </p:nvSpPr>
        <p:spPr>
          <a:xfrm>
            <a:off x="587375" y="2234240"/>
            <a:ext cx="10238775" cy="37638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Test groups: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 A: Receives a standard letter with basic personalisation (e.g., name, last transaction, and a standard call to action like a limited-time offer for extra rewards points).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 B: Receives a letter using heavier paper stock, with enhanced personalisation and an eye-catching design that includes a unique promotional code and a QR code leading to a personalized landing page.</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 C: Receives a unique creative package (e.g., a folded brochure or small booklet) with embedded technology, such as an NFC chip or augmented reality (AR) element, offering an interactive experience tied to an exclusive offer.</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Creative Examples: Old Creative (Digital Email) will be provided showing plain text with a standard call to action: "Reactivate your card and earn 5,000 bonus points!"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New Creative (Direct Mail): as described above </a:t>
            </a:r>
          </a:p>
        </p:txBody>
      </p:sp>
      <p:sp>
        <p:nvSpPr>
          <p:cNvPr id="11" name="Rectangle 10">
            <a:extLst>
              <a:ext uri="{FF2B5EF4-FFF2-40B4-BE49-F238E27FC236}">
                <a16:creationId xmlns:a16="http://schemas.microsoft.com/office/drawing/2014/main" id="{69BACDD1-9CEC-3F9F-DF6D-A6CF61DD4D8C}"/>
              </a:ext>
            </a:extLst>
          </p:cNvPr>
          <p:cNvSpPr/>
          <p:nvPr/>
        </p:nvSpPr>
        <p:spPr>
          <a:xfrm>
            <a:off x="587375" y="1725262"/>
            <a:ext cx="10238775"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126130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2 – credit card reactivation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9</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1" y="2234240"/>
            <a:ext cx="5722187" cy="62973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Key performance indicators, expected results, and roll out plan if successful </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1" y="3464928"/>
            <a:ext cx="5722187" cy="253316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Provide as many performance metrics as you can.  For example:</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Response rates</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Sales £ </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Conversion rates</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ROI</a:t>
            </a:r>
            <a:endParaRPr lang="en-GB" dirty="0">
              <a:solidFill>
                <a:schemeClr val="tx1"/>
              </a:solidFill>
              <a:latin typeface="Calibri" panose="020F0502020204030204" pitchFamily="34" charset="0"/>
              <a:ea typeface="Calibri" panose="020F0502020204030204" pitchFamily="34" charset="0"/>
            </a:endParaRP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AOV</a:t>
            </a:r>
            <a:endParaRPr lang="en-GB" dirty="0">
              <a:solidFill>
                <a:schemeClr val="tx1"/>
              </a:solidFill>
              <a:latin typeface="Calibri" panose="020F0502020204030204" pitchFamily="34" charset="0"/>
              <a:ea typeface="Calibri" panose="020F0502020204030204" pitchFamily="34" charset="0"/>
            </a:endParaRPr>
          </a:p>
          <a:p>
            <a:r>
              <a:rPr lang="en-GB" sz="1800" dirty="0">
                <a:solidFill>
                  <a:schemeClr val="tx1"/>
                </a:solidFill>
                <a:effectLst/>
                <a:latin typeface="Calibri" panose="020F0502020204030204" pitchFamily="34" charset="0"/>
                <a:ea typeface="Calibri" panose="020F0502020204030204" pitchFamily="34" charset="0"/>
              </a:rPr>
              <a:t>How will you measure the impact? What does good look like?  If the test is successful what will you do differently?</a:t>
            </a:r>
          </a:p>
        </p:txBody>
      </p:sp>
      <p:sp>
        <p:nvSpPr>
          <p:cNvPr id="9" name="Rectangle 8">
            <a:extLst>
              <a:ext uri="{FF2B5EF4-FFF2-40B4-BE49-F238E27FC236}">
                <a16:creationId xmlns:a16="http://schemas.microsoft.com/office/drawing/2014/main" id="{E120C738-12E9-D9AC-4EFA-86BE526E396E}"/>
              </a:ext>
            </a:extLst>
          </p:cNvPr>
          <p:cNvSpPr/>
          <p:nvPr/>
        </p:nvSpPr>
        <p:spPr>
          <a:xfrm>
            <a:off x="583721" y="172526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3</a:t>
            </a:r>
          </a:p>
        </p:txBody>
      </p:sp>
      <p:sp>
        <p:nvSpPr>
          <p:cNvPr id="10" name="Rectangle 9">
            <a:extLst>
              <a:ext uri="{FF2B5EF4-FFF2-40B4-BE49-F238E27FC236}">
                <a16:creationId xmlns:a16="http://schemas.microsoft.com/office/drawing/2014/main" id="{06CE08BE-8B1B-0C3D-0C86-1EE994FEC226}"/>
              </a:ext>
            </a:extLst>
          </p:cNvPr>
          <p:cNvSpPr/>
          <p:nvPr/>
        </p:nvSpPr>
        <p:spPr>
          <a:xfrm>
            <a:off x="583721" y="294447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3</a:t>
            </a:r>
          </a:p>
        </p:txBody>
      </p:sp>
      <p:sp>
        <p:nvSpPr>
          <p:cNvPr id="5" name="Rectangle 4">
            <a:extLst>
              <a:ext uri="{FF2B5EF4-FFF2-40B4-BE49-F238E27FC236}">
                <a16:creationId xmlns:a16="http://schemas.microsoft.com/office/drawing/2014/main" id="{C2227948-D31C-31BF-AD04-C665C5D59B2A}"/>
              </a:ext>
            </a:extLst>
          </p:cNvPr>
          <p:cNvSpPr/>
          <p:nvPr/>
        </p:nvSpPr>
        <p:spPr>
          <a:xfrm>
            <a:off x="6409426" y="1725262"/>
            <a:ext cx="4416724"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 – see next page</a:t>
            </a:r>
          </a:p>
        </p:txBody>
      </p:sp>
    </p:spTree>
    <p:extLst>
      <p:ext uri="{BB962C8B-B14F-4D97-AF65-F5344CB8AC3E}">
        <p14:creationId xmlns:p14="http://schemas.microsoft.com/office/powerpoint/2010/main" val="1991292675"/>
      </p:ext>
    </p:extLst>
  </p:cSld>
  <p:clrMapOvr>
    <a:masterClrMapping/>
  </p:clrMapOvr>
</p:sld>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71CF4A4FD234468DD412F3CF334B34" ma:contentTypeVersion="5" ma:contentTypeDescription="Create a new document." ma:contentTypeScope="" ma:versionID="7c5298e035e3abb700d4d2719f1bcc92">
  <xsd:schema xmlns:xsd="http://www.w3.org/2001/XMLSchema" xmlns:xs="http://www.w3.org/2001/XMLSchema" xmlns:p="http://schemas.microsoft.com/office/2006/metadata/properties" xmlns:ns2="4be9f171-eef0-4f28-8842-fd062038bb63" targetNamespace="http://schemas.microsoft.com/office/2006/metadata/properties" ma:root="true" ma:fieldsID="7c48febbddd040c151bb22673fcc65ec" ns2:_="">
    <xsd:import namespace="4be9f171-eef0-4f28-8842-fd062038bb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9f171-eef0-4f28-8842-fd062038b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9F9721-E688-41FE-A6C0-BAFCE096F8E7}">
  <ds:schemaRefs>
    <ds:schemaRef ds:uri="http://schemas.microsoft.com/sharepoint/v3/contenttype/forms"/>
  </ds:schemaRefs>
</ds:datastoreItem>
</file>

<file path=customXml/itemProps2.xml><?xml version="1.0" encoding="utf-8"?>
<ds:datastoreItem xmlns:ds="http://schemas.openxmlformats.org/officeDocument/2006/customXml" ds:itemID="{E98848BB-50DE-4E57-9CA8-7CC896B95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9f171-eef0-4f28-8842-fd062038b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1A0B5A-0F16-41B3-8A2F-1F42330CA88E}">
  <ds:schemaRefs>
    <ds:schemaRef ds:uri="http://schemas.microsoft.com/office/2006/documentManagement/types"/>
    <ds:schemaRef ds:uri="4be9f171-eef0-4f28-8842-fd062038bb63"/>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2346</Words>
  <Application>Microsoft Office PowerPoint</Application>
  <PresentationFormat>Widescreen</PresentationFormat>
  <Paragraphs>156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Impact</vt:lpstr>
      <vt:lpstr>Wingdings</vt:lpstr>
      <vt:lpstr>Office Theme</vt:lpstr>
      <vt:lpstr>Guidance on completing a successful application ADVERTISING MAIL TEST AND INNOVATE INCENTIVE</vt:lpstr>
      <vt:lpstr>Example 1 – catalogue acquisition</vt:lpstr>
      <vt:lpstr>Example 1 – catalogue acquisition</vt:lpstr>
      <vt:lpstr>Example 1 – catalogue acquisition</vt:lpstr>
      <vt:lpstr>Example 2 – credit card reactivation</vt:lpstr>
      <vt:lpstr>Example 2 – credit card reactivation</vt:lpstr>
      <vt:lpstr>Example 2 – credit card reactivation</vt:lpstr>
      <vt:lpstr>Example 2 – credit card reactivation</vt:lpstr>
      <vt:lpstr>Example 2 – credit card reactivation</vt:lpstr>
      <vt:lpstr>Example 2 – credit card reactivation</vt:lpstr>
      <vt:lpstr>Example 3 – insurance acquisition</vt:lpstr>
      <vt:lpstr>Example 3 – insurance acquisition</vt:lpstr>
      <vt:lpstr>Example 3 – insurance acquisition</vt:lpstr>
      <vt:lpstr>Example 3 – insurance acquisition</vt:lpstr>
      <vt:lpstr>Example 3 – insurance acquisition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cp:revision>
  <dcterms:created xsi:type="dcterms:W3CDTF">2018-10-03T11:19:32Z</dcterms:created>
  <dcterms:modified xsi:type="dcterms:W3CDTF">2025-01-09T16:35:18Z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0x010100AD71CF4A4FD234468DD412F3CF334B34</vt:lpwstr>
  </property>
  <property fmtid="{D5CDD505-2E9C-101B-9397-08002B2CF9AE}" pid="3" name="MSIP_Label_980f36f3-41a5-4f45-a6a2-e224f336accd_Enabled">
    <vt:lpwstr>true</vt:lpwstr>
  </property>
  <property fmtid="{D5CDD505-2E9C-101B-9397-08002B2CF9AE}" pid="4" name="MSIP_Label_980f36f3-41a5-4f45-a6a2-e224f336accd_SetDate">
    <vt:lpwstr>2023-12-11T13:22:56Z</vt:lpwstr>
  </property>
  <property fmtid="{D5CDD505-2E9C-101B-9397-08002B2CF9AE}" pid="5" name="MSIP_Label_980f36f3-41a5-4f45-a6a2-e224f336accd_Method">
    <vt:lpwstr>Standard</vt:lpwstr>
  </property>
  <property fmtid="{D5CDD505-2E9C-101B-9397-08002B2CF9AE}" pid="6" name="MSIP_Label_980f36f3-41a5-4f45-a6a2-e224f336accd_Name">
    <vt:lpwstr>980f36f3-41a5-4f45-a6a2-e224f336accd</vt:lpwstr>
  </property>
  <property fmtid="{D5CDD505-2E9C-101B-9397-08002B2CF9AE}" pid="7" name="MSIP_Label_980f36f3-41a5-4f45-a6a2-e224f336accd_SiteId">
    <vt:lpwstr>7a082108-90dd-41ac-be41-9b8feabee2da</vt:lpwstr>
  </property>
  <property fmtid="{D5CDD505-2E9C-101B-9397-08002B2CF9AE}" pid="8" name="MSIP_Label_980f36f3-41a5-4f45-a6a2-e224f336accd_ActionId">
    <vt:lpwstr/>
  </property>
  <property fmtid="{D5CDD505-2E9C-101B-9397-08002B2CF9AE}" pid="9" name="MSIP_Label_980f36f3-41a5-4f45-a6a2-e224f336accd_ContentBits">
    <vt:lpwstr>2</vt:lpwstr>
  </property>
</Properties>
</file>