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4"/>
    <p:sldMasterId id="2147483769" r:id="rId5"/>
  </p:sldMasterIdLst>
  <p:notesMasterIdLst>
    <p:notesMasterId r:id="rId18"/>
  </p:notesMasterIdLst>
  <p:handoutMasterIdLst>
    <p:handoutMasterId r:id="rId19"/>
  </p:handoutMasterIdLst>
  <p:sldIdLst>
    <p:sldId id="2745" r:id="rId6"/>
    <p:sldId id="838841602" r:id="rId7"/>
    <p:sldId id="323" r:id="rId8"/>
    <p:sldId id="2147376616" r:id="rId9"/>
    <p:sldId id="4514" r:id="rId10"/>
    <p:sldId id="2147376617" r:id="rId11"/>
    <p:sldId id="2147376618" r:id="rId12"/>
    <p:sldId id="2147376619" r:id="rId13"/>
    <p:sldId id="2147376620" r:id="rId14"/>
    <p:sldId id="2147376621" r:id="rId15"/>
    <p:sldId id="2147376622" r:id="rId16"/>
    <p:sldId id="2147376531" r:id="rId17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121"/>
    <a:srgbClr val="A6A6A6"/>
    <a:srgbClr val="E32019"/>
    <a:srgbClr val="82CBD4"/>
    <a:srgbClr val="000000"/>
    <a:srgbClr val="FDC304"/>
    <a:srgbClr val="EF7E05"/>
    <a:srgbClr val="1BACE4"/>
    <a:srgbClr val="E6E6E6"/>
    <a:srgbClr val="1D1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86608" autoAdjust="0"/>
  </p:normalViewPr>
  <p:slideViewPr>
    <p:cSldViewPr snapToGrid="0">
      <p:cViewPr varScale="1">
        <p:scale>
          <a:sx n="64" d="100"/>
          <a:sy n="64" d="100"/>
        </p:scale>
        <p:origin x="724" y="44"/>
      </p:cViewPr>
      <p:guideLst>
        <p:guide orient="horz" pos="2478"/>
        <p:guide pos="30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2107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768DAB-FE87-4CAB-AEAC-2A9EBE5551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FC4E2-F6F1-419C-9F44-302787CC4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87A0D-4AE4-469D-8C0F-1E3E19CC0F04}" type="datetimeFigureOut">
              <a:rPr lang="en-GB" smtClean="0"/>
              <a:t>04/06/2024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4850C-42C4-41F0-AA1F-2F442460B5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B8400-D95F-432A-B8B1-FBF545FE07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9E6EB-C898-47AB-9193-70CED8AB47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4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864C0-77EE-456B-9747-0A15F816AD6A}" type="datetimeFigureOut">
              <a:rPr lang="en-GB" smtClean="0"/>
              <a:t>04/06/2024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1A71F-ED3E-4A54-969C-A8BBEECB2E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84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3651F-C7B8-4520-9C8D-0F96392DA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5185792-0492-4F2B-987A-01151770A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F35248C-EEC5-4433-AFE5-F92FD4F3A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92665F91-D2D8-4CEF-B526-8C7CBAC20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83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,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FE816-F799-46CC-8EFA-5FE4A123E2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40377-6254-43F2-8398-4A4F34B1E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EBC413-65A5-4E69-8650-5FCA573E240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5BA0EE-27F6-4A66-97D6-E258D7098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4E0485-540D-4E30-879D-601083F38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</a:t>
            </a:r>
            <a:br>
              <a:rPr lang="en-US" dirty="0"/>
            </a:br>
            <a:r>
              <a:rPr lang="en-US" dirty="0"/>
              <a:t>double title, circle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6E295BD-73FC-4681-840C-AE6DB884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478542"/>
            <a:ext cx="8861198" cy="2659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B686332-D030-4EC8-875A-966381865A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475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no icon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9665-BC8A-471B-B121-B84A3BF085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0EA9-D4DD-4016-B2DB-8443B4C3E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7C0097-4CB1-4893-9CED-D822C48935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661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Gir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EA357-3E31-4AC8-A81F-19BA3DEF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1956333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Blo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283299-30A7-4D60-A36B-6EC59CBA3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6455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21830E7-03D0-46A9-8A28-FD4191B099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1286903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Buildin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3D6141F-6094-40A7-8BAD-509054435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31" y="0"/>
            <a:ext cx="1221377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443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4A7E7A-6B3E-42AC-9B8F-4D305DFF4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1893303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610B1-91B8-4286-A62C-13768BD19B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C85945-97C1-4E9B-9C52-7EC5016A7577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C964C-A1CD-41BD-AD80-BF152FEB6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24" t="1798"/>
          <a:stretch/>
        </p:blipFill>
        <p:spPr>
          <a:xfrm>
            <a:off x="0" y="0"/>
            <a:ext cx="1388962" cy="235208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654A42-9463-4E9E-86C0-6D7311D71D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340916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onfeftti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E554D-0F0B-4DEF-AD6B-7F3AA8098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7392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70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Door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F42B88DF-3DA6-4308-8BE2-F4872891C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0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17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Happ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6C90C1B1-B377-4F6F-BEF7-C47A0D483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72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Mai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B9357E-558F-428B-A5A6-0FB343B10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32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E801FC8F-7965-4143-B463-4147C77A9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5313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1"/>
          <a:stretch/>
        </p:blipFill>
        <p:spPr>
          <a:xfrm>
            <a:off x="0" y="0"/>
            <a:ext cx="1220531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E9BD497-5AAB-41B9-961A-40256A55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42ABB38-0127-4B54-A205-65921DBE4C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88748023-B528-4F87-9694-5268B9129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256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Readin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675FA5-F84C-4C90-B66A-4780FDD86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9635"/>
            <a:ext cx="12192000" cy="6877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1" y="-19272"/>
            <a:ext cx="12191999" cy="687727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33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Famil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table, desk&#10;&#10;Description automatically generated">
            <a:extLst>
              <a:ext uri="{FF2B5EF4-FFF2-40B4-BE49-F238E27FC236}">
                <a16:creationId xmlns:a16="http://schemas.microsoft.com/office/drawing/2014/main" id="{59B92E07-D5AC-438D-8035-5AF4A87FE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13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FAEB6-D87B-5748-9596-A7B509E923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61B32-6203-7141-A3BE-E8879E3EF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24" t="1798"/>
          <a:stretch/>
        </p:blipFill>
        <p:spPr>
          <a:xfrm>
            <a:off x="0" y="0"/>
            <a:ext cx="1388962" cy="2352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BBE08-932E-42F7-A655-A237F2DD1F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2FC916-1ED6-402E-A80D-CD430134C963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41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4141" y="1779739"/>
            <a:ext cx="5452876" cy="44287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2191B-F9B2-4D52-B126-519167AFCB7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E8CAE5-9552-4F56-BD9E-0EA1626B3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1A7618-3887-4838-98CE-FDFA033A94BE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7F5898-E811-49FE-9FB9-91A9366B7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41B46AD-0363-49D0-9A55-12F4487A1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2 columns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00C11B1-45C3-463E-A925-394850B1A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9C4766-C987-4787-8811-9BA501FABE5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79757" y="1779739"/>
            <a:ext cx="5452876" cy="44287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73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5CACC-D8E6-429F-B461-2AD69D5E9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EA5AD-0373-4832-9455-A2EA79A24C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614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5C234EB-3454-43CE-B3CD-063C27C7B647}"/>
              </a:ext>
            </a:extLst>
          </p:cNvPr>
          <p:cNvSpPr txBox="1">
            <a:spLocks/>
          </p:cNvSpPr>
          <p:nvPr userDrawn="1"/>
        </p:nvSpPr>
        <p:spPr>
          <a:xfrm>
            <a:off x="6415753" y="377055"/>
            <a:ext cx="5776247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1B2A4D"/>
                </a:solidFill>
              </a:rPr>
              <a:t>Trust comes from feeling recognised</a:t>
            </a:r>
          </a:p>
          <a:p>
            <a:r>
              <a:rPr lang="en-GB" dirty="0">
                <a:solidFill>
                  <a:srgbClr val="1B2A4D"/>
                </a:solidFill>
              </a:rPr>
              <a:t>and valued</a:t>
            </a:r>
            <a:br>
              <a:rPr lang="en-GB" dirty="0">
                <a:solidFill>
                  <a:srgbClr val="1B2A4D"/>
                </a:solidFill>
              </a:rPr>
            </a:b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BE458D-CC75-40D0-897C-7071D04ABB4B}"/>
              </a:ext>
            </a:extLst>
          </p:cNvPr>
          <p:cNvSpPr/>
          <p:nvPr userDrawn="1"/>
        </p:nvSpPr>
        <p:spPr>
          <a:xfrm>
            <a:off x="0" y="6035040"/>
            <a:ext cx="2021840" cy="82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09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55C5423-B0BC-4B3A-8B1C-E8B29CF73B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62961" cy="333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927F751-04E0-47BC-AF64-AA7D969C6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37B374C-4DE5-4B68-ABCC-646D992BE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5438" y="3338300"/>
            <a:ext cx="6126562" cy="35197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9BEFC-AABE-43C1-B155-999F122614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0B8B5A-C547-4570-9238-68061E53F7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0175" y="1781175"/>
            <a:ext cx="5276624" cy="13700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FB6EAE-A378-4EA6-9478-F2F0740EA54F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DF625-A76B-495A-8620-28A80A9A1ED2}"/>
              </a:ext>
            </a:extLst>
          </p:cNvPr>
          <p:cNvSpPr txBox="1">
            <a:spLocks/>
          </p:cNvSpPr>
          <p:nvPr userDrawn="1"/>
        </p:nvSpPr>
        <p:spPr>
          <a:xfrm>
            <a:off x="6415753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Quadrants, title here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1330A8-DF3E-41E3-AB7E-AB4557754C7E}"/>
              </a:ext>
            </a:extLst>
          </p:cNvPr>
          <p:cNvSpPr txBox="1">
            <a:spLocks/>
          </p:cNvSpPr>
          <p:nvPr userDrawn="1"/>
        </p:nvSpPr>
        <p:spPr>
          <a:xfrm>
            <a:off x="481942" y="3722747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Quadrants, title here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C1B24B7-CA04-4E8D-B2B5-DC4E163658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267" y="4847569"/>
            <a:ext cx="5183188" cy="13700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96338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177783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CCC52F-1463-4EBC-B99B-A373A1ECE4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A7F3F838-60D3-4FEB-B2CA-08F82875A270}"/>
              </a:ext>
            </a:extLst>
          </p:cNvPr>
          <p:cNvSpPr txBox="1">
            <a:spLocks/>
          </p:cNvSpPr>
          <p:nvPr userDrawn="1"/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87542D-5C6B-4EB3-96EB-9B37C3D5D2F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576F0-DC67-4F7A-A308-E8A231AB271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7D8C70-D8D3-4616-8AD6-B7531CA66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3 stages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BD0FB86-6CDA-4632-979A-2F4031FB20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565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5804C198-EA49-C648-A91C-C264BEA21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36" y="2016564"/>
            <a:ext cx="239787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D9DE2891-000C-7A47-9395-327F4FFE97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1656" y="2016564"/>
            <a:ext cx="239765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9" name="Text Placeholder 35">
            <a:extLst>
              <a:ext uri="{FF2B5EF4-FFF2-40B4-BE49-F238E27FC236}">
                <a16:creationId xmlns:a16="http://schemas.microsoft.com/office/drawing/2014/main" id="{144C8D64-11B4-554F-BD17-394B6F559E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44056" y="2016564"/>
            <a:ext cx="239765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4A50721B-5180-6246-9B49-B012E18188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44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5009098B-C9C2-6D4D-B4C8-66B13FEA5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368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A5DF1411-B4B7-574E-9BAB-9A4186C43E8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192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199" y="2002478"/>
            <a:ext cx="2572799" cy="3991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5615BD06-674B-6B41-A1B5-8A66AF6989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3195" y="2002478"/>
            <a:ext cx="23976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A572828F-67C2-5748-B663-D94F10F66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8348" y="3336786"/>
            <a:ext cx="2222500" cy="2543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2ADDD6-64C2-42E4-8BC8-1D19C8E18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375A71-02A2-4AE6-9C69-5955E9F54FC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82E014-C022-4946-BD0C-5DFBBCBF6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4 stages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712F491-DD76-489B-BBD3-E024ECB9B8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542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95" b="14017"/>
          <a:stretch/>
        </p:blipFill>
        <p:spPr>
          <a:xfrm>
            <a:off x="9265131" y="2511926"/>
            <a:ext cx="2926869" cy="434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19C27A68-9FF1-5044-A2C5-4DBCD9AA90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036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F7B29AC3-37AB-C743-BDD2-724C756910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4408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8F6B4-6036-C249-B4BA-C168CF827E1E}"/>
              </a:ext>
            </a:extLst>
          </p:cNvPr>
          <p:cNvSpPr/>
          <p:nvPr userDrawn="1"/>
        </p:nvSpPr>
        <p:spPr>
          <a:xfrm>
            <a:off x="9704437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C57C1B8-9938-3E47-97E3-B2D59ED6E0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04213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FA070F3E-1E3F-5548-A52A-A061CB950F5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879585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DC7A1-4BB9-5B40-AFAF-71BDEE28335E}"/>
              </a:ext>
            </a:extLst>
          </p:cNvPr>
          <p:cNvSpPr/>
          <p:nvPr userDrawn="1"/>
        </p:nvSpPr>
        <p:spPr>
          <a:xfrm>
            <a:off x="2790498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35">
            <a:extLst>
              <a:ext uri="{FF2B5EF4-FFF2-40B4-BE49-F238E27FC236}">
                <a16:creationId xmlns:a16="http://schemas.microsoft.com/office/drawing/2014/main" id="{96A46CA0-C97B-8C42-9EB8-D546DC3535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90274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F6925924-8438-2446-A508-AE12696886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5646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128985-4F07-4340-B117-75623A4798A1}"/>
              </a:ext>
            </a:extLst>
          </p:cNvPr>
          <p:cNvSpPr/>
          <p:nvPr userDrawn="1"/>
        </p:nvSpPr>
        <p:spPr>
          <a:xfrm>
            <a:off x="5095449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EB203576-247F-594B-AA0C-9AC9BFBC617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95225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8E39356C-DCED-4B4E-8FD2-8A44E096E6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270597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CE159F-99AC-9C44-9745-594FE14FF5A8}"/>
              </a:ext>
            </a:extLst>
          </p:cNvPr>
          <p:cNvSpPr/>
          <p:nvPr userDrawn="1"/>
        </p:nvSpPr>
        <p:spPr>
          <a:xfrm>
            <a:off x="7400053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35">
            <a:extLst>
              <a:ext uri="{FF2B5EF4-FFF2-40B4-BE49-F238E27FC236}">
                <a16:creationId xmlns:a16="http://schemas.microsoft.com/office/drawing/2014/main" id="{D5458CC4-909A-7E47-A02A-3B88B26C13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99829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FB9277D2-3FED-8644-89D6-89DB3FDD59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575201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B76C2-AAB2-4D1E-869D-46076497B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5 stages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4FBFF46-BB30-4D8F-A4C2-0956EF529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13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pp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DF4CF2F5-CBC9-4B30-8A19-72977C6D8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1B41E1B-424C-48BE-8B6B-A734316AD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DD40145-7FA8-4783-B18F-01F8E0970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21EA6D3B-0498-4650-84DF-93F210D39C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824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95" b="14017"/>
          <a:stretch/>
        </p:blipFill>
        <p:spPr>
          <a:xfrm>
            <a:off x="9265131" y="2511926"/>
            <a:ext cx="2926869" cy="434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B76C2-AAB2-4D1E-869D-46076497B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6 stages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4FBFF46-BB30-4D8F-A4C2-0956EF529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A33D06-1EAE-4D42-BD90-9B587543E04E}"/>
              </a:ext>
            </a:extLst>
          </p:cNvPr>
          <p:cNvSpPr/>
          <p:nvPr userDrawn="1"/>
        </p:nvSpPr>
        <p:spPr>
          <a:xfrm>
            <a:off x="251813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E969B702-2D90-4A8C-818E-BE349557B45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8533" y="2028678"/>
            <a:ext cx="148825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443621B-4CB3-4E1A-A2AE-720BADB52B26}"/>
              </a:ext>
            </a:extLst>
          </p:cNvPr>
          <p:cNvSpPr/>
          <p:nvPr userDrawn="1"/>
        </p:nvSpPr>
        <p:spPr>
          <a:xfrm>
            <a:off x="2210079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 Placeholder 35">
            <a:extLst>
              <a:ext uri="{FF2B5EF4-FFF2-40B4-BE49-F238E27FC236}">
                <a16:creationId xmlns:a16="http://schemas.microsoft.com/office/drawing/2014/main" id="{ECECEC0B-3D8D-4F78-B65E-CEEB7F56B6F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09149" y="2028678"/>
            <a:ext cx="1513753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4F4918-3112-40A9-B65C-A32B1F402BF2}"/>
              </a:ext>
            </a:extLst>
          </p:cNvPr>
          <p:cNvSpPr/>
          <p:nvPr userDrawn="1"/>
        </p:nvSpPr>
        <p:spPr>
          <a:xfrm>
            <a:off x="417857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 Placeholder 35">
            <a:extLst>
              <a:ext uri="{FF2B5EF4-FFF2-40B4-BE49-F238E27FC236}">
                <a16:creationId xmlns:a16="http://schemas.microsoft.com/office/drawing/2014/main" id="{F28A5266-BA48-484D-9F91-46D04A7813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89999" y="2028678"/>
            <a:ext cx="1501398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6A64D0-8B54-443B-8C2A-AC90A4B3C517}"/>
              </a:ext>
            </a:extLst>
          </p:cNvPr>
          <p:cNvSpPr/>
          <p:nvPr userDrawn="1"/>
        </p:nvSpPr>
        <p:spPr>
          <a:xfrm>
            <a:off x="6147069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 Placeholder 35">
            <a:extLst>
              <a:ext uri="{FF2B5EF4-FFF2-40B4-BE49-F238E27FC236}">
                <a16:creationId xmlns:a16="http://schemas.microsoft.com/office/drawing/2014/main" id="{A614EA7C-BDC5-4FDE-913B-662DF1E394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59578" y="2028678"/>
            <a:ext cx="150031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18F6E51-B6BE-439C-8449-84F6671EE3E7}"/>
              </a:ext>
            </a:extLst>
          </p:cNvPr>
          <p:cNvSpPr/>
          <p:nvPr userDrawn="1"/>
        </p:nvSpPr>
        <p:spPr>
          <a:xfrm>
            <a:off x="811556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35">
            <a:extLst>
              <a:ext uri="{FF2B5EF4-FFF2-40B4-BE49-F238E27FC236}">
                <a16:creationId xmlns:a16="http://schemas.microsoft.com/office/drawing/2014/main" id="{C5104A83-B738-4265-8E9E-8E27AE76B0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4399" y="2028678"/>
            <a:ext cx="14958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B57032-18CE-4064-AFE1-6A0302A02800}"/>
              </a:ext>
            </a:extLst>
          </p:cNvPr>
          <p:cNvSpPr/>
          <p:nvPr userDrawn="1"/>
        </p:nvSpPr>
        <p:spPr>
          <a:xfrm>
            <a:off x="1008405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2B345BC8-8D63-4AC6-9DFD-98B6CD13FE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93262" y="2028678"/>
            <a:ext cx="1479613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8" name="Text Placeholder 40">
            <a:extLst>
              <a:ext uri="{FF2B5EF4-FFF2-40B4-BE49-F238E27FC236}">
                <a16:creationId xmlns:a16="http://schemas.microsoft.com/office/drawing/2014/main" id="{EB389AB7-4135-4E98-B896-F8A9D66152F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177918" y="3239605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3" name="Text Placeholder 40">
            <a:extLst>
              <a:ext uri="{FF2B5EF4-FFF2-40B4-BE49-F238E27FC236}">
                <a16:creationId xmlns:a16="http://schemas.microsoft.com/office/drawing/2014/main" id="{22C1654A-4A50-4D5A-BCC6-E1989853E81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7329" y="3237961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4" name="Text Placeholder 40">
            <a:extLst>
              <a:ext uri="{FF2B5EF4-FFF2-40B4-BE49-F238E27FC236}">
                <a16:creationId xmlns:a16="http://schemas.microsoft.com/office/drawing/2014/main" id="{7590D40B-0A1D-4BEB-AA50-F47F1C789B2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313700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5" name="Text Placeholder 40">
            <a:extLst>
              <a:ext uri="{FF2B5EF4-FFF2-40B4-BE49-F238E27FC236}">
                <a16:creationId xmlns:a16="http://schemas.microsoft.com/office/drawing/2014/main" id="{F1F8639E-9955-4B00-B3C5-85E416B5451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265400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6" name="Text Placeholder 40">
            <a:extLst>
              <a:ext uri="{FF2B5EF4-FFF2-40B4-BE49-F238E27FC236}">
                <a16:creationId xmlns:a16="http://schemas.microsoft.com/office/drawing/2014/main" id="{CEC1CD5F-6F51-46AC-85FD-6359167DDC7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45575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7" name="Text Placeholder 40">
            <a:extLst>
              <a:ext uri="{FF2B5EF4-FFF2-40B4-BE49-F238E27FC236}">
                <a16:creationId xmlns:a16="http://schemas.microsoft.com/office/drawing/2014/main" id="{E901A7F8-4FB7-4FB9-A98C-AA7612964DA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214070" y="3235303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8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8C3CF0-EDE0-41E7-90BE-6658867FA7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4" y="1800000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4D7F2-2738-4DD6-9804-14CE01440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F6F180-AB11-4527-B626-D97C6BF4248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C29F6F-C163-420D-97CC-76412D34F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table slide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ACB914-7340-43FB-913A-9487D1B68E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96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24544" y="1800000"/>
            <a:ext cx="11332027" cy="44085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F6E25-8280-4690-947C-D0F36D663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4A7B83-05EC-4DDD-B5D8-A0AC5450300C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62F3-143F-445A-BBC5-D8A464DEE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Table only slide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CA82E2A-12E8-4BEA-8484-E8142C99FC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292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4" y="1800001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E9E8AA-41E9-4B2E-A604-FACD5A5DB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42EA0E-BFF4-499A-9126-032D30FD013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BF0055-222A-4114-952B-55BC38543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chart slide</a:t>
            </a:r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5F444F1-59D8-45DB-B52F-F7457A8D2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F7DD14-DF26-4216-8376-F84F3656B5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778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24544" y="1790476"/>
            <a:ext cx="11332027" cy="44579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C0DAB-C431-46DC-AD96-7D3FACCA7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A7FF20-1F5C-4182-891F-E10BC4628A9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338666-5A7B-4746-ADDB-6279C03C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Chart only slide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372864B-BF9F-4A32-ADAB-9887FF6FA2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516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399832" y="1780950"/>
            <a:ext cx="3334502" cy="44275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BB7FD05B-D3A2-4351-B9E8-26178B6D691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737600" y="1780950"/>
            <a:ext cx="3334502" cy="44275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D1E8A-8B08-4E7E-BEAB-D0300F02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1BA03E-9E28-433B-915E-D397B6A30027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A3C8E2-E62F-4079-B4A4-A38F13C67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2 charts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CC7F9D7-D427-45C7-B41A-2B63EE6282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D083F3-995F-41F2-82B2-B0F9BCCEC4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96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B4B331-2378-4205-AC4C-587A25FEC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DD9B60B-12FD-4580-958C-7044D0BB2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640EA8B-7106-4310-A125-54F6FBBDE7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836393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C0DE9EAE-E430-469B-B416-9C730AEAF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0"/>
            <a:ext cx="12192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1218957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9063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Happ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18E8CF89-1785-45E0-B5C5-1804C5221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A0BADAC-3F71-465F-990B-DE3352024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A52FE2-3E92-46EC-B4B1-59FB53538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893057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Mai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7CDC051-DCD2-450D-8722-CB1D5C7EA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15156B-339F-4057-9635-0293D184B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51288D4-A7CF-43CB-9D80-AC11972281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56237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Mai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9C135B9-BBD4-4C1A-B428-07CAA57DE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0E514967-D186-4B0B-BC63-DD91D3025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93E8C4D-CE7B-4E72-BDA9-39DB23396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D24C7D19-BB4F-4EF8-80D9-7BE2514FCC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7176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Read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557B6-D8AA-4FF7-B215-B664B5217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-9635"/>
            <a:ext cx="12192000" cy="6877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80" y="-9635"/>
            <a:ext cx="12192000" cy="6889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935FA2FF-A04D-4F21-BAE1-B48B5C975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3B047E4-D9EA-470D-8D3E-AAE75A1352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533357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1ADAC1-83FD-4AD7-BAEE-4952FE08A6B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C7821-C59F-44D3-BDBC-CAFB7445C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3E62B0D-1400-4128-B8D6-288C00B07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9F1F6E-78B6-459A-866C-3165223B96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054594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1A9CAE85-873F-4003-8A9A-E65AB8EB4F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22" y="7019"/>
            <a:ext cx="12447270" cy="82981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83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5185792-0492-4F2B-987A-01151770A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F35248C-EEC5-4433-AFE5-F92FD4F3A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92665F91-D2D8-4CEF-B526-8C7CBAC20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188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3651F-C7B8-4520-9C8D-0F96392DA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42A1FA-1A5D-6245-9693-BB777763ED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5185792-0492-4F2B-987A-01151770A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F35248C-EEC5-4433-AFE5-F92FD4F3A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92665F91-D2D8-4CEF-B526-8C7CBAC20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CA1128-73B3-924C-AC94-9AAFF8CEC7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93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E801FC8F-7965-4143-B463-4147C77A9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5313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"/>
          <a:stretch/>
        </p:blipFill>
        <p:spPr>
          <a:xfrm>
            <a:off x="0" y="0"/>
            <a:ext cx="1220531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E9BD497-5AAB-41B9-961A-40256A55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42ABB38-0127-4B54-A205-65921DBE4C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88748023-B528-4F87-9694-5268B9129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186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pp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C326630F-17E0-496B-81B1-089DC5BAC0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" y="-719635"/>
            <a:ext cx="12135370" cy="80902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09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1B41E1B-424C-48BE-8B6B-A734316AD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DD40145-7FA8-4783-B18F-01F8E0970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21EA6D3B-0498-4650-84DF-93F210D39C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865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Mai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9C135B9-BBD4-4C1A-B428-07CAA57DE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0E514967-D186-4B0B-BC63-DD91D3025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93E8C4D-CE7B-4E72-BDA9-39DB23396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D24C7D19-BB4F-4EF8-80D9-7BE2514FCC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519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Read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F053B-EA68-4703-907E-7E15F9685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635"/>
            <a:ext cx="12205313" cy="6877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0" y="-9635"/>
            <a:ext cx="12205313" cy="6877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ED3F3304-66DE-4F29-90EB-5BC19F577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EA8EB2-3081-4B7E-9F1C-654550BC9A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A5E2838D-A8DD-4BF1-868D-0F660F559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086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F81EA6-D1F1-D543-82CC-B020DB67B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48" b="2359"/>
          <a:stretch/>
        </p:blipFill>
        <p:spPr>
          <a:xfrm>
            <a:off x="10196287" y="3706793"/>
            <a:ext cx="1995713" cy="3151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68492-8D5F-6346-B766-88FD9D4D6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C23B3-8C0E-42CB-A4CE-D294A830124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9E99D77-1116-41BB-93B3-070995C76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468FDA3-64DC-41FF-BF14-8549BB3B8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A6F0E28C-6B10-4698-95C3-EE209BF4A5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1200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wave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9665-BC8A-471B-B121-B84A3BF085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0EA9-D4DD-4016-B2DB-8443B4C3E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FA559B-338C-486F-B850-4917C9ABA2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F5E35-E11F-4B1A-8551-321DFB3F3A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4" r="11961"/>
          <a:stretch/>
        </p:blipFill>
        <p:spPr>
          <a:xfrm>
            <a:off x="10752141" y="-1"/>
            <a:ext cx="1439859" cy="16650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35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Read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F053B-EA68-4703-907E-7E15F9685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635"/>
            <a:ext cx="12205313" cy="6877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9635"/>
            <a:ext cx="12205313" cy="6877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ED3F3304-66DE-4F29-90EB-5BC19F577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EA8EB2-3081-4B7E-9F1C-654550BC9A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A5E2838D-A8DD-4BF1-868D-0F660F559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281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</a:t>
            </a:r>
            <a:br>
              <a:rPr lang="en-US" dirty="0"/>
            </a:br>
            <a:r>
              <a:rPr lang="en-US" dirty="0"/>
              <a:t>double title, Wave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478542"/>
            <a:ext cx="8861198" cy="2659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BF37D-2880-4F22-BF1C-E12327041CE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351B7-E485-44DD-B302-44521BBD7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CE2DE8-03B2-4D41-8C78-EBE9436DA30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7E1D56-EE88-4285-A53B-0932B967C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4" r="11961"/>
          <a:stretch/>
        </p:blipFill>
        <p:spPr>
          <a:xfrm>
            <a:off x="10752141" y="-1"/>
            <a:ext cx="1439859" cy="166509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B2494E1-75C6-413F-8FD3-FCD1249C99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199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,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C8B7C-F5E9-4230-9AB4-F7884F6DCE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5F41FD-917A-4663-A5C6-237A858D44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66D97F-2F14-49EB-AF7D-A8A210E06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49C332-7D05-4B2C-B10B-3EC9E0486C4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5867CB-5182-4D59-BCAA-77E71C867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circle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E48DEFD-E9D3-4089-B606-B7A6D6FCB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619165-8026-480F-BCFB-2C0A433F01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686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,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FE816-F799-46CC-8EFA-5FE4A123E2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40377-6254-43F2-8398-4A4F34B1E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EBC413-65A5-4E69-8650-5FCA573E240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5BA0EE-27F6-4A66-97D6-E258D7098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4E0485-540D-4E30-879D-601083F38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</a:t>
            </a:r>
            <a:br>
              <a:rPr lang="en-US" dirty="0"/>
            </a:br>
            <a:r>
              <a:rPr lang="en-US" dirty="0"/>
              <a:t>double title, circle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6E295BD-73FC-4681-840C-AE6DB884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478542"/>
            <a:ext cx="8861198" cy="2659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B686332-D030-4EC8-875A-966381865A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35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no icon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9665-BC8A-471B-B121-B84A3BF085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0EA9-D4DD-4016-B2DB-8443B4C3E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7C0097-4CB1-4893-9CED-D822C48935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428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Gir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EA357-3E31-4AC8-A81F-19BA3DEF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168180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Blo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283299-30A7-4D60-A36B-6EC59CBA3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5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-6455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21830E7-03D0-46A9-8A28-FD4191B099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3500127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Buildin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3D6141F-6094-40A7-8BAD-509054435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31" y="0"/>
            <a:ext cx="1221377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-443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4A7E7A-6B3E-42AC-9B8F-4D305DFF4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968105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610B1-91B8-4286-A62C-13768BD19B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C85945-97C1-4E9B-9C52-7EC5016A7577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C964C-A1CD-41BD-AD80-BF152FEB6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1798"/>
          <a:stretch/>
        </p:blipFill>
        <p:spPr>
          <a:xfrm>
            <a:off x="0" y="0"/>
            <a:ext cx="1388962" cy="235208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654A42-9463-4E9E-86C0-6D7311D71D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176063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onfeftti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E554D-0F0B-4DEF-AD6B-7F3AA8098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0" y="0"/>
            <a:ext cx="12192000" cy="687392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01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Door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F42B88DF-3DA6-4308-8BE2-F4872891C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" y="0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58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F81EA6-D1F1-D543-82CC-B020DB67B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448" b="2359"/>
          <a:stretch/>
        </p:blipFill>
        <p:spPr>
          <a:xfrm>
            <a:off x="10196287" y="3706793"/>
            <a:ext cx="1995713" cy="3151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68492-8D5F-6346-B766-88FD9D4D6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C23B3-8C0E-42CB-A4CE-D294A830124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9E99D77-1116-41BB-93B3-070995C76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468FDA3-64DC-41FF-BF14-8549BB3B8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A6F0E28C-6B10-4698-95C3-EE209BF4A5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5116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Happ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6C90C1B1-B377-4F6F-BEF7-C47A0D483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85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Mai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B9357E-558F-428B-A5A6-0FB343B10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9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Readin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675FA5-F84C-4C90-B66A-4780FDD86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635"/>
            <a:ext cx="12192000" cy="6877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-1" y="-19272"/>
            <a:ext cx="12191999" cy="687727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77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Famil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table, desk&#10;&#10;Description automatically generated">
            <a:extLst>
              <a:ext uri="{FF2B5EF4-FFF2-40B4-BE49-F238E27FC236}">
                <a16:creationId xmlns:a16="http://schemas.microsoft.com/office/drawing/2014/main" id="{59B92E07-D5AC-438D-8035-5AF4A87FE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65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, Famil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73B1418-1DE2-48F4-8179-BAB11B616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31" y="0"/>
            <a:ext cx="1221377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961"/>
          <a:stretch/>
        </p:blipFill>
        <p:spPr>
          <a:xfrm>
            <a:off x="6454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4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FAEB6-D87B-5748-9596-A7B509E923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61B32-6203-7141-A3BE-E8879E3EF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1798"/>
          <a:stretch/>
        </p:blipFill>
        <p:spPr>
          <a:xfrm>
            <a:off x="0" y="0"/>
            <a:ext cx="1388962" cy="2352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BBE08-932E-42F7-A655-A237F2DD1F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2FC916-1ED6-402E-A80D-CD430134C963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779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4141" y="1779739"/>
            <a:ext cx="5452876" cy="44287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2191B-F9B2-4D52-B126-519167AFCB7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E8CAE5-9552-4F56-BD9E-0EA1626B3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1A7618-3887-4838-98CE-FDFA033A94BE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7F5898-E811-49FE-9FB9-91A9366B7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41B46AD-0363-49D0-9A55-12F4487A1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2 columns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00C11B1-45C3-463E-A925-394850B1A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9C4766-C987-4787-8811-9BA501FABE5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79757" y="1779739"/>
            <a:ext cx="5452876" cy="44287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79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5CACC-D8E6-429F-B461-2AD69D5E9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EA5AD-0373-4832-9455-A2EA79A24C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330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182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55C5423-B0BC-4B3A-8B1C-E8B29CF73B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62961" cy="333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927F751-04E0-47BC-AF64-AA7D969C6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37B374C-4DE5-4B68-ABCC-646D992BE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5438" y="3338300"/>
            <a:ext cx="6126562" cy="35197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9BEFC-AABE-43C1-B155-999F122614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0B8B5A-C547-4570-9238-68061E53F7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0175" y="1781175"/>
            <a:ext cx="5276624" cy="13700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FB6EAE-A378-4EA6-9478-F2F0740EA54F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DF625-A76B-495A-8620-28A80A9A1ED2}"/>
              </a:ext>
            </a:extLst>
          </p:cNvPr>
          <p:cNvSpPr txBox="1">
            <a:spLocks/>
          </p:cNvSpPr>
          <p:nvPr userDrawn="1"/>
        </p:nvSpPr>
        <p:spPr>
          <a:xfrm>
            <a:off x="6415753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Quadrants, title here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1330A8-DF3E-41E3-AB7E-AB4557754C7E}"/>
              </a:ext>
            </a:extLst>
          </p:cNvPr>
          <p:cNvSpPr txBox="1">
            <a:spLocks/>
          </p:cNvSpPr>
          <p:nvPr userDrawn="1"/>
        </p:nvSpPr>
        <p:spPr>
          <a:xfrm>
            <a:off x="481942" y="3722747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Quadrants, title here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C1B24B7-CA04-4E8D-B2B5-DC4E163658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267" y="4847569"/>
            <a:ext cx="5183188" cy="13700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6721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wave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9665-BC8A-471B-B121-B84A3BF085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0EA9-D4DD-4016-B2DB-8443B4C3E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FA559B-338C-486F-B850-4917C9ABA2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F5E35-E11F-4B1A-8551-321DFB3F3A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4" r="11961"/>
          <a:stretch/>
        </p:blipFill>
        <p:spPr>
          <a:xfrm>
            <a:off x="10752141" y="-1"/>
            <a:ext cx="1439859" cy="16650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83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2" r="17975"/>
          <a:stretch/>
        </p:blipFill>
        <p:spPr>
          <a:xfrm>
            <a:off x="9996451" y="0"/>
            <a:ext cx="2713343" cy="35741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065230" y="2016564"/>
            <a:ext cx="3178125" cy="30291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177783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8064" y="2016564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CCC52F-1463-4EBC-B99B-A373A1ECE4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A7F3F838-60D3-4FEB-B2CA-08F82875A270}"/>
              </a:ext>
            </a:extLst>
          </p:cNvPr>
          <p:cNvSpPr txBox="1">
            <a:spLocks/>
          </p:cNvSpPr>
          <p:nvPr userDrawn="1"/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87542D-5C6B-4EB3-96EB-9B37C3D5D2F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576F0-DC67-4F7A-A308-E8A231AB271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7D8C70-D8D3-4616-8AD6-B7531CA66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3 stages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BD0FB86-6CDA-4632-979A-2F4031FB20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63C8E-9F0F-4046-A264-6A18A57D022C}"/>
              </a:ext>
            </a:extLst>
          </p:cNvPr>
          <p:cNvSpPr/>
          <p:nvPr userDrawn="1"/>
        </p:nvSpPr>
        <p:spPr>
          <a:xfrm>
            <a:off x="4500922" y="2016564"/>
            <a:ext cx="3178125" cy="30291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7DB80790-1AF5-488C-A2EE-375E51A97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3281" y="2016564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E954C-0710-40FA-98A2-EB54FBFAE9A0}"/>
              </a:ext>
            </a:extLst>
          </p:cNvPr>
          <p:cNvSpPr/>
          <p:nvPr userDrawn="1"/>
        </p:nvSpPr>
        <p:spPr>
          <a:xfrm>
            <a:off x="7936614" y="2016564"/>
            <a:ext cx="3178125" cy="30291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C5BBACFC-697B-4BAB-BD69-B117928B1B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9448" y="2016564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5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5804C198-EA49-C648-A91C-C264BEA21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36" y="2016564"/>
            <a:ext cx="239787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D9DE2891-000C-7A47-9395-327F4FFE97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1656" y="2016564"/>
            <a:ext cx="239765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9" name="Text Placeholder 35">
            <a:extLst>
              <a:ext uri="{FF2B5EF4-FFF2-40B4-BE49-F238E27FC236}">
                <a16:creationId xmlns:a16="http://schemas.microsoft.com/office/drawing/2014/main" id="{144C8D64-11B4-554F-BD17-394B6F559E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44056" y="2016564"/>
            <a:ext cx="239765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4A50721B-5180-6246-9B49-B012E18188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44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5009098B-C9C2-6D4D-B4C8-66B13FEA5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368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A5DF1411-B4B7-574E-9BAB-9A4186C43E8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192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199" y="2002478"/>
            <a:ext cx="2572799" cy="3991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5615BD06-674B-6B41-A1B5-8A66AF6989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3195" y="2002478"/>
            <a:ext cx="23976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A572828F-67C2-5748-B663-D94F10F66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8348" y="3336786"/>
            <a:ext cx="2222500" cy="2543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2ADDD6-64C2-42E4-8BC8-1D19C8E18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375A71-02A2-4AE6-9C69-5955E9F54FC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82E014-C022-4946-BD0C-5DFBBCBF6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4 stages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712F491-DD76-489B-BBD3-E024ECB9B8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5146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5" b="14017"/>
          <a:stretch/>
        </p:blipFill>
        <p:spPr>
          <a:xfrm>
            <a:off x="9265131" y="2511926"/>
            <a:ext cx="2926869" cy="434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19C27A68-9FF1-5044-A2C5-4DBCD9AA90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036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F7B29AC3-37AB-C743-BDD2-724C756910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4408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8F6B4-6036-C249-B4BA-C168CF827E1E}"/>
              </a:ext>
            </a:extLst>
          </p:cNvPr>
          <p:cNvSpPr/>
          <p:nvPr userDrawn="1"/>
        </p:nvSpPr>
        <p:spPr>
          <a:xfrm>
            <a:off x="9704437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C57C1B8-9938-3E47-97E3-B2D59ED6E0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04213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FA070F3E-1E3F-5548-A52A-A061CB950F5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879585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DC7A1-4BB9-5B40-AFAF-71BDEE28335E}"/>
              </a:ext>
            </a:extLst>
          </p:cNvPr>
          <p:cNvSpPr/>
          <p:nvPr userDrawn="1"/>
        </p:nvSpPr>
        <p:spPr>
          <a:xfrm>
            <a:off x="2790498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35">
            <a:extLst>
              <a:ext uri="{FF2B5EF4-FFF2-40B4-BE49-F238E27FC236}">
                <a16:creationId xmlns:a16="http://schemas.microsoft.com/office/drawing/2014/main" id="{96A46CA0-C97B-8C42-9EB8-D546DC3535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90274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F6925924-8438-2446-A508-AE12696886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5646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128985-4F07-4340-B117-75623A4798A1}"/>
              </a:ext>
            </a:extLst>
          </p:cNvPr>
          <p:cNvSpPr/>
          <p:nvPr userDrawn="1"/>
        </p:nvSpPr>
        <p:spPr>
          <a:xfrm>
            <a:off x="5095449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EB203576-247F-594B-AA0C-9AC9BFBC617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95225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8E39356C-DCED-4B4E-8FD2-8A44E096E6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270597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CE159F-99AC-9C44-9745-594FE14FF5A8}"/>
              </a:ext>
            </a:extLst>
          </p:cNvPr>
          <p:cNvSpPr/>
          <p:nvPr userDrawn="1"/>
        </p:nvSpPr>
        <p:spPr>
          <a:xfrm>
            <a:off x="7400053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35">
            <a:extLst>
              <a:ext uri="{FF2B5EF4-FFF2-40B4-BE49-F238E27FC236}">
                <a16:creationId xmlns:a16="http://schemas.microsoft.com/office/drawing/2014/main" id="{D5458CC4-909A-7E47-A02A-3B88B26C13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99829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FB9277D2-3FED-8644-89D6-89DB3FDD59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575201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B76C2-AAB2-4D1E-869D-46076497B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5 stages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4FBFF46-BB30-4D8F-A4C2-0956EF529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4598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5" b="14017"/>
          <a:stretch/>
        </p:blipFill>
        <p:spPr>
          <a:xfrm>
            <a:off x="9265131" y="2511926"/>
            <a:ext cx="2926869" cy="434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B76C2-AAB2-4D1E-869D-46076497B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6 stages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4FBFF46-BB30-4D8F-A4C2-0956EF529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A33D06-1EAE-4D42-BD90-9B587543E04E}"/>
              </a:ext>
            </a:extLst>
          </p:cNvPr>
          <p:cNvSpPr/>
          <p:nvPr userDrawn="1"/>
        </p:nvSpPr>
        <p:spPr>
          <a:xfrm>
            <a:off x="251813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E969B702-2D90-4A8C-818E-BE349557B45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8533" y="2028678"/>
            <a:ext cx="148825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443621B-4CB3-4E1A-A2AE-720BADB52B26}"/>
              </a:ext>
            </a:extLst>
          </p:cNvPr>
          <p:cNvSpPr/>
          <p:nvPr userDrawn="1"/>
        </p:nvSpPr>
        <p:spPr>
          <a:xfrm>
            <a:off x="2210079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 Placeholder 35">
            <a:extLst>
              <a:ext uri="{FF2B5EF4-FFF2-40B4-BE49-F238E27FC236}">
                <a16:creationId xmlns:a16="http://schemas.microsoft.com/office/drawing/2014/main" id="{ECECEC0B-3D8D-4F78-B65E-CEEB7F56B6F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09149" y="2028678"/>
            <a:ext cx="1513753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4F4918-3112-40A9-B65C-A32B1F402BF2}"/>
              </a:ext>
            </a:extLst>
          </p:cNvPr>
          <p:cNvSpPr/>
          <p:nvPr userDrawn="1"/>
        </p:nvSpPr>
        <p:spPr>
          <a:xfrm>
            <a:off x="417857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 Placeholder 35">
            <a:extLst>
              <a:ext uri="{FF2B5EF4-FFF2-40B4-BE49-F238E27FC236}">
                <a16:creationId xmlns:a16="http://schemas.microsoft.com/office/drawing/2014/main" id="{F28A5266-BA48-484D-9F91-46D04A7813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89999" y="2028678"/>
            <a:ext cx="1501398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6A64D0-8B54-443B-8C2A-AC90A4B3C517}"/>
              </a:ext>
            </a:extLst>
          </p:cNvPr>
          <p:cNvSpPr/>
          <p:nvPr userDrawn="1"/>
        </p:nvSpPr>
        <p:spPr>
          <a:xfrm>
            <a:off x="6147069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 Placeholder 35">
            <a:extLst>
              <a:ext uri="{FF2B5EF4-FFF2-40B4-BE49-F238E27FC236}">
                <a16:creationId xmlns:a16="http://schemas.microsoft.com/office/drawing/2014/main" id="{A614EA7C-BDC5-4FDE-913B-662DF1E394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59578" y="2028678"/>
            <a:ext cx="150031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18F6E51-B6BE-439C-8449-84F6671EE3E7}"/>
              </a:ext>
            </a:extLst>
          </p:cNvPr>
          <p:cNvSpPr/>
          <p:nvPr userDrawn="1"/>
        </p:nvSpPr>
        <p:spPr>
          <a:xfrm>
            <a:off x="811556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35">
            <a:extLst>
              <a:ext uri="{FF2B5EF4-FFF2-40B4-BE49-F238E27FC236}">
                <a16:creationId xmlns:a16="http://schemas.microsoft.com/office/drawing/2014/main" id="{C5104A83-B738-4265-8E9E-8E27AE76B0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4399" y="2028678"/>
            <a:ext cx="14958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B57032-18CE-4064-AFE1-6A0302A02800}"/>
              </a:ext>
            </a:extLst>
          </p:cNvPr>
          <p:cNvSpPr/>
          <p:nvPr userDrawn="1"/>
        </p:nvSpPr>
        <p:spPr>
          <a:xfrm>
            <a:off x="1008405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2B345BC8-8D63-4AC6-9DFD-98B6CD13FE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93262" y="2028678"/>
            <a:ext cx="1479613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8" name="Text Placeholder 40">
            <a:extLst>
              <a:ext uri="{FF2B5EF4-FFF2-40B4-BE49-F238E27FC236}">
                <a16:creationId xmlns:a16="http://schemas.microsoft.com/office/drawing/2014/main" id="{EB389AB7-4135-4E98-B896-F8A9D66152F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177918" y="3239605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3" name="Text Placeholder 40">
            <a:extLst>
              <a:ext uri="{FF2B5EF4-FFF2-40B4-BE49-F238E27FC236}">
                <a16:creationId xmlns:a16="http://schemas.microsoft.com/office/drawing/2014/main" id="{22C1654A-4A50-4D5A-BCC6-E1989853E81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7329" y="3237961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4" name="Text Placeholder 40">
            <a:extLst>
              <a:ext uri="{FF2B5EF4-FFF2-40B4-BE49-F238E27FC236}">
                <a16:creationId xmlns:a16="http://schemas.microsoft.com/office/drawing/2014/main" id="{7590D40B-0A1D-4BEB-AA50-F47F1C789B2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313700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5" name="Text Placeholder 40">
            <a:extLst>
              <a:ext uri="{FF2B5EF4-FFF2-40B4-BE49-F238E27FC236}">
                <a16:creationId xmlns:a16="http://schemas.microsoft.com/office/drawing/2014/main" id="{F1F8639E-9955-4B00-B3C5-85E416B5451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265400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6" name="Text Placeholder 40">
            <a:extLst>
              <a:ext uri="{FF2B5EF4-FFF2-40B4-BE49-F238E27FC236}">
                <a16:creationId xmlns:a16="http://schemas.microsoft.com/office/drawing/2014/main" id="{CEC1CD5F-6F51-46AC-85FD-6359167DDC7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45575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7" name="Text Placeholder 40">
            <a:extLst>
              <a:ext uri="{FF2B5EF4-FFF2-40B4-BE49-F238E27FC236}">
                <a16:creationId xmlns:a16="http://schemas.microsoft.com/office/drawing/2014/main" id="{E901A7F8-4FB7-4FB9-A98C-AA7612964DA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214070" y="3235303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643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8C3CF0-EDE0-41E7-90BE-6658867FA7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4" y="1800000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4D7F2-2738-4DD6-9804-14CE01440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F6F180-AB11-4527-B626-D97C6BF4248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C29F6F-C163-420D-97CC-76412D34F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table slide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ACB914-7340-43FB-913A-9487D1B68E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7139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24544" y="1800000"/>
            <a:ext cx="11332027" cy="44085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F6E25-8280-4690-947C-D0F36D663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4A7B83-05EC-4DDD-B5D8-A0AC5450300C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62F3-143F-445A-BBC5-D8A464DEE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Table only slide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CA82E2A-12E8-4BEA-8484-E8142C99FC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5624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4" y="1800001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E9E8AA-41E9-4B2E-A604-FACD5A5DB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42EA0E-BFF4-499A-9126-032D30FD013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BF0055-222A-4114-952B-55BC38543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chart slide</a:t>
            </a:r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5F444F1-59D8-45DB-B52F-F7457A8D2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F7DD14-DF26-4216-8376-F84F3656B5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5487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24544" y="1790476"/>
            <a:ext cx="11332027" cy="44579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C0DAB-C431-46DC-AD96-7D3FACCA7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A7FF20-1F5C-4182-891F-E10BC4628A9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338666-5A7B-4746-ADDB-6279C03C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Chart only slide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372864B-BF9F-4A32-ADAB-9887FF6FA2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2892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399832" y="1780950"/>
            <a:ext cx="3334502" cy="44275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BB7FD05B-D3A2-4351-B9E8-26178B6D691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737600" y="1780950"/>
            <a:ext cx="3334502" cy="44275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D1E8A-8B08-4E7E-BEAB-D0300F02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1BA03E-9E28-433B-915E-D397B6A30027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A3C8E2-E62F-4079-B4A4-A38F13C67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2 charts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CC7F9D7-D427-45C7-B41A-2B63EE6282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D083F3-995F-41F2-82B2-B0F9BCCEC4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3287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B4B331-2378-4205-AC4C-587A25FEC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DD9B60B-12FD-4580-958C-7044D0BB2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640EA8B-7106-4310-A125-54F6FBBDE7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22215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</a:t>
            </a:r>
            <a:br>
              <a:rPr lang="en-US" dirty="0"/>
            </a:br>
            <a:r>
              <a:rPr lang="en-US" dirty="0"/>
              <a:t>double title, Wave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478542"/>
            <a:ext cx="8861198" cy="2659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BF37D-2880-4F22-BF1C-E12327041CE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351B7-E485-44DD-B302-44521BBD7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CE2DE8-03B2-4D41-8C78-EBE9436DA30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7E1D56-EE88-4285-A53B-0932B967C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4" r="11961"/>
          <a:stretch/>
        </p:blipFill>
        <p:spPr>
          <a:xfrm>
            <a:off x="10752141" y="-1"/>
            <a:ext cx="1439859" cy="166509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B2494E1-75C6-413F-8FD3-FCD1249C99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24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C0DE9EAE-E430-469B-B416-9C730AEAF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" y="0"/>
            <a:ext cx="12192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957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622363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DE9EAE-E430-469B-B416-9C730AEAF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" y="0"/>
            <a:ext cx="12192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957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010992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Happ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18E8CF89-1785-45E0-B5C5-1804C5221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A0BADAC-3F71-465F-990B-DE3352024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A52FE2-3E92-46EC-B4B1-59FB53538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1921177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Mai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7CDC051-DCD2-450D-8722-CB1D5C7EA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15156B-339F-4057-9635-0293D184B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51288D4-A7CF-43CB-9D80-AC11972281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1943702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Read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557B6-D8AA-4FF7-B215-B664B5217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" y="-9635"/>
            <a:ext cx="12192000" cy="6877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" y="-9635"/>
            <a:ext cx="12192000" cy="6889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935FA2FF-A04D-4F21-BAE1-B48B5C975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3B047E4-D9EA-470D-8D3E-AAE75A1352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5552261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No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1ADAC1-83FD-4AD7-BAEE-4952FE08A6B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C7821-C59F-44D3-BDBC-CAFB7445C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3E62B0D-1400-4128-B8D6-288C00B07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9F1F6E-78B6-459A-866C-3165223B96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0378320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, No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90A2B31-EA4F-4A20-8497-47E4FABC2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3E62B0D-1400-4128-B8D6-288C00B07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9F1F6E-78B6-459A-866C-3165223B96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5520221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master ef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5185792-0492-4F2B-987A-01151770A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F35248C-EEC5-4433-AFE5-F92FD4F3A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92665F91-D2D8-4CEF-B526-8C7CBAC20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CA1128-73B3-924C-AC94-9AAFF8CEC7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38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,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C8B7C-F5E9-4230-9AB4-F7884F6DCE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5F41FD-917A-4663-A5C6-237A858D44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66D97F-2F14-49EB-AF7D-A8A210E06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49C332-7D05-4B2C-B10B-3EC9E0486C4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5867CB-5182-4D59-BCAA-77E71C867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circle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E48DEFD-E9D3-4089-B606-B7A6D6FCB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619165-8026-480F-BCFB-2C0A433F01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816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46" Type="http://schemas.openxmlformats.org/officeDocument/2006/relationships/slideLayout" Target="../slideLayouts/slideLayout87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slideLayout" Target="../slideLayouts/slideLayout86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slideLayout" Target="../slideLayouts/slideLayout8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1AB9D-4722-4847-9D17-393008E7B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MSIPCMContentMarking" descr="{&quot;HashCode&quot;:-685326706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9BB56318-D0CF-4942-BC59-306D1F6A9197}"/>
              </a:ext>
            </a:extLst>
          </p:cNvPr>
          <p:cNvSpPr txBox="1"/>
          <p:nvPr userDrawn="1"/>
        </p:nvSpPr>
        <p:spPr>
          <a:xfrm>
            <a:off x="0" y="6595656"/>
            <a:ext cx="163110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rgbClr val="000000"/>
                </a:solidFill>
                <a:latin typeface="Calibri" panose="020F0502020204030204" pitchFamily="34" charset="0"/>
              </a:rPr>
              <a:t>Classified: RMG – Internal</a:t>
            </a:r>
          </a:p>
        </p:txBody>
      </p:sp>
    </p:spTree>
    <p:extLst>
      <p:ext uri="{BB962C8B-B14F-4D97-AF65-F5344CB8AC3E}">
        <p14:creationId xmlns:p14="http://schemas.microsoft.com/office/powerpoint/2010/main" val="301333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685" r:id="rId2"/>
    <p:sldLayoutId id="2147483753" r:id="rId3"/>
    <p:sldLayoutId id="2147483754" r:id="rId4"/>
    <p:sldLayoutId id="2147483755" r:id="rId5"/>
    <p:sldLayoutId id="2147483738" r:id="rId6"/>
    <p:sldLayoutId id="2147483740" r:id="rId7"/>
    <p:sldLayoutId id="2147483742" r:id="rId8"/>
    <p:sldLayoutId id="2147483723" r:id="rId9"/>
    <p:sldLayoutId id="2147483741" r:id="rId10"/>
    <p:sldLayoutId id="2147483767" r:id="rId11"/>
    <p:sldLayoutId id="2147483691" r:id="rId12"/>
    <p:sldLayoutId id="2147483760" r:id="rId13"/>
    <p:sldLayoutId id="2147483761" r:id="rId14"/>
    <p:sldLayoutId id="2147483734" r:id="rId15"/>
    <p:sldLayoutId id="2147483762" r:id="rId16"/>
    <p:sldLayoutId id="2147483739" r:id="rId17"/>
    <p:sldLayoutId id="2147483763" r:id="rId18"/>
    <p:sldLayoutId id="2147483764" r:id="rId19"/>
    <p:sldLayoutId id="2147483765" r:id="rId20"/>
    <p:sldLayoutId id="2147483766" r:id="rId21"/>
    <p:sldLayoutId id="2147483722" r:id="rId22"/>
    <p:sldLayoutId id="2147483724" r:id="rId23"/>
    <p:sldLayoutId id="2147483725" r:id="rId24"/>
    <p:sldLayoutId id="2147483726" r:id="rId25"/>
    <p:sldLayoutId id="2147483721" r:id="rId26"/>
    <p:sldLayoutId id="2147483744" r:id="rId27"/>
    <p:sldLayoutId id="2147483745" r:id="rId28"/>
    <p:sldLayoutId id="2147483746" r:id="rId29"/>
    <p:sldLayoutId id="2147483768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56" r:id="rId36"/>
    <p:sldLayoutId id="2147483733" r:id="rId37"/>
    <p:sldLayoutId id="2147483757" r:id="rId38"/>
    <p:sldLayoutId id="2147483758" r:id="rId39"/>
    <p:sldLayoutId id="2147483759" r:id="rId40"/>
    <p:sldLayoutId id="2147483737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1AB9D-4722-4847-9D17-393008E7B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MSIPCMContentMarking" descr="{&quot;HashCode&quot;:-685326706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9BB56318-D0CF-4942-BC59-306D1F6A9197}"/>
              </a:ext>
            </a:extLst>
          </p:cNvPr>
          <p:cNvSpPr txBox="1"/>
          <p:nvPr userDrawn="1"/>
        </p:nvSpPr>
        <p:spPr>
          <a:xfrm>
            <a:off x="0" y="6595656"/>
            <a:ext cx="163110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Classified: RMG – Internal</a:t>
            </a:r>
          </a:p>
        </p:txBody>
      </p:sp>
    </p:spTree>
    <p:extLst>
      <p:ext uri="{BB962C8B-B14F-4D97-AF65-F5344CB8AC3E}">
        <p14:creationId xmlns:p14="http://schemas.microsoft.com/office/powerpoint/2010/main" val="129547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4660-F6EB-4B88-86D7-471091671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43" y="2553245"/>
            <a:ext cx="10515600" cy="1325563"/>
          </a:xfrm>
        </p:spPr>
        <p:txBody>
          <a:bodyPr/>
          <a:lstStyle/>
          <a:p>
            <a:r>
              <a:rPr lang="en-GB" sz="4400" dirty="0"/>
              <a:t>MAILMARK CATALOGUE PRODUCT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3945A-8D2E-49E2-ACC4-F7F6CEDADC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9863" y="4545394"/>
            <a:ext cx="11140874" cy="241784"/>
          </a:xfrm>
        </p:spPr>
        <p:txBody>
          <a:bodyPr/>
          <a:lstStyle/>
          <a:p>
            <a:r>
              <a:rPr lang="en-GB" dirty="0"/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4145539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A3C434-D2DF-4546-AFCF-073B158B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Emanifest</a:t>
            </a:r>
            <a:r>
              <a:rPr lang="en-GB" dirty="0"/>
              <a:t> and barcode selection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E47BD-F066-5E37-3585-4731166906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C6B54-24A0-4821-B16C-3463AE0D2F0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10</a:t>
            </a:fld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5E8CE9-B8A7-BD9A-5696-84BA59B54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561636"/>
              </p:ext>
            </p:extLst>
          </p:nvPr>
        </p:nvGraphicFramePr>
        <p:xfrm>
          <a:off x="537369" y="1778198"/>
          <a:ext cx="11296426" cy="4307476"/>
        </p:xfrm>
        <a:graphic>
          <a:graphicData uri="http://schemas.openxmlformats.org/drawingml/2006/table">
            <a:tbl>
              <a:tblPr firstRow="1" firstCol="1" bandRow="1"/>
              <a:tblGrid>
                <a:gridCol w="3435344">
                  <a:extLst>
                    <a:ext uri="{9D8B030D-6E8A-4147-A177-3AD203B41FA5}">
                      <a16:colId xmlns:a16="http://schemas.microsoft.com/office/drawing/2014/main" val="1187580384"/>
                    </a:ext>
                  </a:extLst>
                </a:gridCol>
                <a:gridCol w="1648596">
                  <a:extLst>
                    <a:ext uri="{9D8B030D-6E8A-4147-A177-3AD203B41FA5}">
                      <a16:colId xmlns:a16="http://schemas.microsoft.com/office/drawing/2014/main" val="3440535211"/>
                    </a:ext>
                  </a:extLst>
                </a:gridCol>
                <a:gridCol w="1934427">
                  <a:extLst>
                    <a:ext uri="{9D8B030D-6E8A-4147-A177-3AD203B41FA5}">
                      <a16:colId xmlns:a16="http://schemas.microsoft.com/office/drawing/2014/main" val="162803569"/>
                    </a:ext>
                  </a:extLst>
                </a:gridCol>
                <a:gridCol w="2520335">
                  <a:extLst>
                    <a:ext uri="{9D8B030D-6E8A-4147-A177-3AD203B41FA5}">
                      <a16:colId xmlns:a16="http://schemas.microsoft.com/office/drawing/2014/main" val="489744567"/>
                    </a:ext>
                  </a:extLst>
                </a:gridCol>
                <a:gridCol w="1757724">
                  <a:extLst>
                    <a:ext uri="{9D8B030D-6E8A-4147-A177-3AD203B41FA5}">
                      <a16:colId xmlns:a16="http://schemas.microsoft.com/office/drawing/2014/main" val="3842785231"/>
                    </a:ext>
                  </a:extLst>
                </a:gridCol>
              </a:tblGrid>
              <a:tr h="635476">
                <a:tc>
                  <a:txBody>
                    <a:bodyPr/>
                    <a:lstStyle/>
                    <a:p>
                      <a:endParaRPr lang="en-GB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Class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Format (</a:t>
                      </a:r>
                      <a:r>
                        <a:rPr lang="en-GB" sz="1600" b="1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eMHS</a:t>
                      </a: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&amp; 4STATE Barcode)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ResponseMailType</a:t>
                      </a: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(</a:t>
                      </a:r>
                      <a:r>
                        <a:rPr lang="en-GB" sz="1600" b="1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eMHS</a:t>
                      </a: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</a:p>
                    <a:p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Service Type (2D Barcode)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Mail Type </a:t>
                      </a:r>
                    </a:p>
                    <a:p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en-GB" sz="1600" b="1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eHMS</a:t>
                      </a: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only)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200118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Economy Mailmark Catalogue Letter (</a:t>
                      </a:r>
                      <a:r>
                        <a:rPr lang="en-GB" sz="16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eMHS</a:t>
                      </a:r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 – Economy  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 – Letter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0 - </a:t>
                      </a:r>
                      <a:r>
                        <a:rPr lang="en-GB" sz="16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Mailmark</a:t>
                      </a:r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Letter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 – Advertising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63984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Economy Mailmark Catalogue Letter 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(2D and 4-state)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96765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Standard Mailmark Catalogue Letter (</a:t>
                      </a:r>
                      <a:r>
                        <a:rPr lang="en-GB" sz="16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eHMS</a:t>
                      </a:r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 – Standard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 – Advertising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25735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Standard Mailmark Catalogue Letter 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(2D and 4-state)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26628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Standard Mailmark Catalogue Large Letter (</a:t>
                      </a:r>
                      <a:r>
                        <a:rPr lang="en-GB" sz="16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eHMS</a:t>
                      </a:r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 </a:t>
                      </a:r>
                      <a:endParaRPr lang="en-GB" sz="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 – Large Letter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1- </a:t>
                      </a:r>
                      <a:r>
                        <a:rPr lang="en-GB" sz="16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Mailmark</a:t>
                      </a:r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Large Letter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1 - Advertising</a:t>
                      </a:r>
                      <a:endParaRPr lang="en-GB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28108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Standard Mailmark Catalogue Large Letter (2D and  4-state)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634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43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D38C5B-59E5-131C-7F8D-EC0565B32FE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5F2008-8D9D-269E-17A4-D0DB647F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Catalogue content guidelines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C31B0-EC06-DFF6-3D21-6C65FD0C91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9558D-6D70-3EC0-A979-CA20C31F0B16}"/>
              </a:ext>
            </a:extLst>
          </p:cNvPr>
          <p:cNvSpPr/>
          <p:nvPr/>
        </p:nvSpPr>
        <p:spPr>
          <a:xfrm>
            <a:off x="480751" y="1870825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lnSpc>
                <a:spcPts val="1600"/>
              </a:lnSpc>
            </a:pPr>
            <a:r>
              <a:rPr lang="en-GB" sz="1600" b="0" dirty="0">
                <a:solidFill>
                  <a:schemeClr val="tx2"/>
                </a:solidFill>
                <a:effectLst/>
              </a:rPr>
              <a:t>A 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m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ail</a:t>
            </a:r>
            <a:r>
              <a:rPr lang="en-GB" sz="1600" b="0" spc="-2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or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d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r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c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m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p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y</a:t>
            </a:r>
            <a:r>
              <a:rPr lang="en-GB" sz="1600" b="0" spc="-5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-15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d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i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g</a:t>
            </a:r>
            <a:r>
              <a:rPr lang="en-GB" sz="1600" b="0" spc="-2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i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w</a:t>
            </a:r>
            <a:r>
              <a:rPr lang="en-GB" sz="1600" b="0" spc="-3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or s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aso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al</a:t>
            </a:r>
            <a:r>
              <a:rPr lang="en-GB" sz="1600" b="0" spc="-8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c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alo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gu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spc="-2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-3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an</a:t>
            </a:r>
            <a:r>
              <a:rPr lang="en-GB" sz="1600" b="0" spc="-2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x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is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i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g</a:t>
            </a:r>
            <a:r>
              <a:rPr lang="en-GB" sz="1600" b="0" spc="-3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c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u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m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r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b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as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endParaRPr lang="en-GB" sz="1600" b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3BF97-A044-E93C-3449-16E7B6DDE559}"/>
              </a:ext>
            </a:extLst>
          </p:cNvPr>
          <p:cNvSpPr/>
          <p:nvPr/>
        </p:nvSpPr>
        <p:spPr>
          <a:xfrm>
            <a:off x="480751" y="2590542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lnSpc>
                <a:spcPts val="1600"/>
              </a:lnSpc>
            </a:pPr>
            <a:r>
              <a:rPr lang="en-GB" sz="1600" b="0" dirty="0">
                <a:solidFill>
                  <a:schemeClr val="tx2"/>
                </a:solidFill>
                <a:effectLst/>
              </a:rPr>
              <a:t>A 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m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ail</a:t>
            </a:r>
            <a:r>
              <a:rPr lang="en-GB" sz="1600" b="0" spc="-2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or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d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r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c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m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p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y</a:t>
            </a:r>
            <a:r>
              <a:rPr lang="en-GB" sz="1600" b="0" spc="-5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-15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d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i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g</a:t>
            </a:r>
            <a:r>
              <a:rPr lang="en-GB" sz="1600" b="0" spc="-2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i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w</a:t>
            </a:r>
            <a:r>
              <a:rPr lang="en-GB" sz="1600" b="0" spc="-3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or s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aso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al</a:t>
            </a:r>
            <a:r>
              <a:rPr lang="en-GB" sz="1600" b="0" spc="-8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c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alo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gu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spc="-3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-2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</a:t>
            </a:r>
            <a:r>
              <a:rPr lang="en-GB" sz="1600" b="0" spc="-2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p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ros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p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ct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i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v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spc="-6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c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u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m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r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b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ase</a:t>
            </a:r>
            <a:endParaRPr lang="en-GB" sz="1600" b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53DAAF-AC7D-FCB3-26E6-B21CCF658745}"/>
              </a:ext>
            </a:extLst>
          </p:cNvPr>
          <p:cNvSpPr/>
          <p:nvPr/>
        </p:nvSpPr>
        <p:spPr>
          <a:xfrm>
            <a:off x="480751" y="3310259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lnSpc>
                <a:spcPts val="1600"/>
              </a:lnSpc>
            </a:pPr>
            <a:r>
              <a:rPr lang="en-GB" sz="1600" b="0" dirty="0">
                <a:solidFill>
                  <a:schemeClr val="tx2"/>
                </a:solidFill>
                <a:effectLst/>
              </a:rPr>
              <a:t>A mail order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c</a:t>
            </a:r>
            <a:r>
              <a:rPr lang="en-GB" sz="1600" b="0" spc="-25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m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p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y</a:t>
            </a:r>
            <a:r>
              <a:rPr lang="en-GB" sz="1600" b="0" spc="-3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en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d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i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g</a:t>
            </a:r>
            <a:r>
              <a:rPr lang="en-GB" sz="1600" b="0" spc="-3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 postcard with a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d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is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c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u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t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c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d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spc="-1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-3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cu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m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r</a:t>
            </a:r>
            <a:endParaRPr lang="en-GB" sz="1600" b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FC351-8939-911A-35C2-1A317C73FB04}"/>
              </a:ext>
            </a:extLst>
          </p:cNvPr>
          <p:cNvSpPr/>
          <p:nvPr/>
        </p:nvSpPr>
        <p:spPr>
          <a:xfrm>
            <a:off x="480751" y="4029976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lnSpc>
                <a:spcPts val="1600"/>
              </a:lnSpc>
            </a:pPr>
            <a:r>
              <a:rPr lang="en-GB" sz="1600" b="0" dirty="0">
                <a:solidFill>
                  <a:schemeClr val="tx2"/>
                </a:solidFill>
                <a:effectLst/>
              </a:rPr>
              <a:t>A</a:t>
            </a:r>
            <a:r>
              <a:rPr lang="en-GB" sz="1600" b="0" spc="4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ra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v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l</a:t>
            </a:r>
            <a:r>
              <a:rPr lang="en-GB" sz="1600" b="0" spc="2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c</a:t>
            </a:r>
            <a:r>
              <a:rPr lang="en-GB" sz="1600" b="0" spc="-25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m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p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y</a:t>
            </a:r>
            <a:r>
              <a:rPr lang="en-GB" sz="1600" b="0" spc="2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en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d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i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g i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3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ne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w</a:t>
            </a:r>
            <a:r>
              <a:rPr lang="en-GB" sz="1600" b="0" spc="1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or</a:t>
            </a:r>
            <a:r>
              <a:rPr lang="en-GB" sz="1600" b="0" spc="45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asonal holiday brochure to an existing or prospective</a:t>
            </a:r>
            <a:r>
              <a:rPr lang="en-GB" sz="1600" b="0" spc="-6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cu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s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t</a:t>
            </a:r>
            <a:r>
              <a:rPr lang="en-GB" sz="1600" b="0" spc="-10" dirty="0">
                <a:solidFill>
                  <a:schemeClr val="tx2"/>
                </a:solidFill>
                <a:effectLst/>
              </a:rPr>
              <a:t>o</a:t>
            </a:r>
            <a:r>
              <a:rPr lang="en-GB" sz="1600" b="0" spc="10" dirty="0">
                <a:solidFill>
                  <a:schemeClr val="tx2"/>
                </a:solidFill>
                <a:effectLst/>
              </a:rPr>
              <a:t>m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r</a:t>
            </a:r>
            <a:r>
              <a:rPr lang="en-GB" sz="1600" b="0" spc="-60" dirty="0">
                <a:solidFill>
                  <a:schemeClr val="tx2"/>
                </a:solidFill>
                <a:effectLst/>
              </a:rPr>
              <a:t> </a:t>
            </a:r>
            <a:r>
              <a:rPr lang="en-GB" sz="1600" b="0" spc="5" dirty="0">
                <a:solidFill>
                  <a:schemeClr val="tx2"/>
                </a:solidFill>
                <a:effectLst/>
              </a:rPr>
              <a:t>b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as</a:t>
            </a:r>
            <a:r>
              <a:rPr lang="en-GB" sz="1600" b="0" spc="-5" dirty="0">
                <a:solidFill>
                  <a:schemeClr val="tx2"/>
                </a:solidFill>
                <a:effectLst/>
              </a:rPr>
              <a:t>e</a:t>
            </a:r>
            <a:endParaRPr lang="en-GB" sz="1600" b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3382D-CBEA-184F-8752-02623C77599B}"/>
              </a:ext>
            </a:extLst>
          </p:cNvPr>
          <p:cNvSpPr/>
          <p:nvPr/>
        </p:nvSpPr>
        <p:spPr>
          <a:xfrm>
            <a:off x="480751" y="4749693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</a:pPr>
            <a:r>
              <a:rPr lang="en-GB" sz="1600" dirty="0">
                <a:solidFill>
                  <a:schemeClr val="tx2"/>
                </a:solidFill>
              </a:rPr>
              <a:t>A tourist office promoting a holiday destination by mailing a brochure to an existing or prospective customer base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D4D096-4ACA-AE3A-E96C-ED476536433B}"/>
              </a:ext>
            </a:extLst>
          </p:cNvPr>
          <p:cNvSpPr/>
          <p:nvPr/>
        </p:nvSpPr>
        <p:spPr>
          <a:xfrm>
            <a:off x="480751" y="5469410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lnSpc>
                <a:spcPct val="100000"/>
              </a:lnSpc>
              <a:spcAft>
                <a:spcPts val="600"/>
              </a:spcAft>
            </a:pPr>
            <a:r>
              <a:rPr lang="en-GB" sz="1600" b="0" dirty="0">
                <a:solidFill>
                  <a:schemeClr val="tx2"/>
                </a:solidFill>
                <a:effectLst/>
              </a:rPr>
              <a:t>A brochure in support of a new car launch and drive to car dealership</a:t>
            </a:r>
            <a:endParaRPr lang="en-GB" sz="1600" b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96194-6031-72AB-1D60-606E8A33AE24}"/>
              </a:ext>
            </a:extLst>
          </p:cNvPr>
          <p:cNvSpPr txBox="1"/>
          <p:nvPr/>
        </p:nvSpPr>
        <p:spPr>
          <a:xfrm>
            <a:off x="1592844" y="1479479"/>
            <a:ext cx="294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Examples of types of mailings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BE258C-BF48-4E63-652E-2CDF1B1F8DDA}"/>
              </a:ext>
            </a:extLst>
          </p:cNvPr>
          <p:cNvSpPr/>
          <p:nvPr/>
        </p:nvSpPr>
        <p:spPr>
          <a:xfrm>
            <a:off x="6390290" y="1869115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lnSpc>
                <a:spcPct val="100000"/>
              </a:lnSpc>
              <a:spcAft>
                <a:spcPts val="600"/>
              </a:spcAft>
            </a:pPr>
            <a:r>
              <a:rPr lang="en-GB" sz="1600" b="0" dirty="0">
                <a:solidFill>
                  <a:schemeClr val="tx2"/>
                </a:solidFill>
                <a:effectLst/>
              </a:rPr>
              <a:t>This qualifies as it is a list of goods or services and direct sell from the page</a:t>
            </a:r>
            <a:endParaRPr lang="en-GB" sz="1600" b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EA6B88-323C-A123-B313-E43EB133F385}"/>
              </a:ext>
            </a:extLst>
          </p:cNvPr>
          <p:cNvSpPr/>
          <p:nvPr/>
        </p:nvSpPr>
        <p:spPr>
          <a:xfrm>
            <a:off x="6390290" y="2588832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lnSpc>
                <a:spcPct val="10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tx2"/>
                </a:solidFill>
              </a:rPr>
              <a:t>This qualifies as it is a l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ist of goods or services and direct sell from the page  </a:t>
            </a:r>
            <a:endParaRPr lang="en-GB" sz="1600" b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198378-EEAC-8DD7-9ACE-71EF29D05230}"/>
              </a:ext>
            </a:extLst>
          </p:cNvPr>
          <p:cNvSpPr/>
          <p:nvPr/>
        </p:nvSpPr>
        <p:spPr>
          <a:xfrm>
            <a:off x="6390290" y="3308549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lnSpc>
                <a:spcPct val="100000"/>
              </a:lnSpc>
              <a:spcAft>
                <a:spcPts val="600"/>
              </a:spcAft>
            </a:pPr>
            <a:r>
              <a:rPr lang="en-GB" sz="1600" b="0" dirty="0">
                <a:solidFill>
                  <a:schemeClr val="tx2"/>
                </a:solidFill>
                <a:effectLst/>
              </a:rPr>
              <a:t>This is not a list of goods or services</a:t>
            </a:r>
            <a:endParaRPr lang="en-GB" sz="1600" b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82A86C-70E4-5C20-E759-A3AAF6F4B4DA}"/>
              </a:ext>
            </a:extLst>
          </p:cNvPr>
          <p:cNvSpPr/>
          <p:nvPr/>
        </p:nvSpPr>
        <p:spPr>
          <a:xfrm>
            <a:off x="6390290" y="4028266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lnSpc>
                <a:spcPct val="10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tx2"/>
                </a:solidFill>
              </a:rPr>
              <a:t>This qualifies p</a:t>
            </a:r>
            <a:r>
              <a:rPr lang="en-GB" sz="1600" b="0" dirty="0">
                <a:solidFill>
                  <a:schemeClr val="tx2"/>
                </a:solidFill>
                <a:effectLst/>
              </a:rPr>
              <a:t>rovided the brochure is primarily a list of holidays and options with prices clearly displayed</a:t>
            </a:r>
            <a:endParaRPr lang="en-GB" sz="1600" b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B4984C-059A-4D12-782C-C05BD6509647}"/>
              </a:ext>
            </a:extLst>
          </p:cNvPr>
          <p:cNvSpPr/>
          <p:nvPr/>
        </p:nvSpPr>
        <p:spPr>
          <a:xfrm>
            <a:off x="6390290" y="4747983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lnSpc>
                <a:spcPct val="100000"/>
              </a:lnSpc>
              <a:spcAft>
                <a:spcPts val="600"/>
              </a:spcAft>
            </a:pPr>
            <a:r>
              <a:rPr lang="en-GB" sz="1600" b="0" dirty="0">
                <a:solidFill>
                  <a:schemeClr val="tx2"/>
                </a:solidFill>
                <a:effectLst/>
              </a:rPr>
              <a:t>The brochure is promoting a country or a region. It is not primarily a list of goods and services</a:t>
            </a:r>
            <a:endParaRPr lang="en-GB" sz="1600" b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805483-2F7F-A99E-0B5E-FDCE4E810D48}"/>
              </a:ext>
            </a:extLst>
          </p:cNvPr>
          <p:cNvSpPr/>
          <p:nvPr/>
        </p:nvSpPr>
        <p:spPr>
          <a:xfrm>
            <a:off x="6390290" y="5467700"/>
            <a:ext cx="5169865" cy="635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</a:pPr>
            <a:r>
              <a:rPr lang="en-GB" sz="1600" dirty="0">
                <a:solidFill>
                  <a:schemeClr val="tx2"/>
                </a:solidFill>
              </a:rPr>
              <a:t>This isn’t a list of goods or services; the prices are illustrative ranges. It isn’t directly selling from the page and pushes to car dealerships.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46BF7D-CE2E-F872-75C4-2F34629F48E1}"/>
              </a:ext>
            </a:extLst>
          </p:cNvPr>
          <p:cNvSpPr txBox="1"/>
          <p:nvPr/>
        </p:nvSpPr>
        <p:spPr>
          <a:xfrm>
            <a:off x="8332514" y="1477769"/>
            <a:ext cx="12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Explanation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7CB0BF-05F0-D7C2-7C82-40AAE5D5BC08}"/>
              </a:ext>
            </a:extLst>
          </p:cNvPr>
          <p:cNvSpPr txBox="1"/>
          <p:nvPr/>
        </p:nvSpPr>
        <p:spPr>
          <a:xfrm>
            <a:off x="5958810" y="4845269"/>
            <a:ext cx="15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3" name="Graphic 22" descr="Shield Tick outline">
            <a:extLst>
              <a:ext uri="{FF2B5EF4-FFF2-40B4-BE49-F238E27FC236}">
                <a16:creationId xmlns:a16="http://schemas.microsoft.com/office/drawing/2014/main" id="{8FDB0DD1-6D02-6BEA-BA2B-95C46250E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2871" y="1887017"/>
            <a:ext cx="624548" cy="624548"/>
          </a:xfrm>
          <a:prstGeom prst="rect">
            <a:avLst/>
          </a:prstGeom>
        </p:spPr>
      </p:pic>
      <p:pic>
        <p:nvPicPr>
          <p:cNvPr id="25" name="Graphic 24" descr="Shield Cross outline">
            <a:extLst>
              <a:ext uri="{FF2B5EF4-FFF2-40B4-BE49-F238E27FC236}">
                <a16:creationId xmlns:a16="http://schemas.microsoft.com/office/drawing/2014/main" id="{0C05B6A5-BCCB-3211-C889-9EA5ABBB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2871" y="3305850"/>
            <a:ext cx="624548" cy="624548"/>
          </a:xfrm>
          <a:prstGeom prst="rect">
            <a:avLst/>
          </a:prstGeom>
        </p:spPr>
      </p:pic>
      <p:pic>
        <p:nvPicPr>
          <p:cNvPr id="26" name="Graphic 25" descr="Shield Tick outline">
            <a:extLst>
              <a:ext uri="{FF2B5EF4-FFF2-40B4-BE49-F238E27FC236}">
                <a16:creationId xmlns:a16="http://schemas.microsoft.com/office/drawing/2014/main" id="{19355970-9B8B-D9DC-6018-7EA9D188F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2871" y="2585952"/>
            <a:ext cx="624548" cy="624548"/>
          </a:xfrm>
          <a:prstGeom prst="rect">
            <a:avLst/>
          </a:prstGeom>
        </p:spPr>
      </p:pic>
      <p:pic>
        <p:nvPicPr>
          <p:cNvPr id="27" name="Graphic 26" descr="Shield Tick outline">
            <a:extLst>
              <a:ext uri="{FF2B5EF4-FFF2-40B4-BE49-F238E27FC236}">
                <a16:creationId xmlns:a16="http://schemas.microsoft.com/office/drawing/2014/main" id="{5DCCEF03-C3C0-CB78-91EA-14A30C17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2871" y="4062657"/>
            <a:ext cx="624548" cy="624548"/>
          </a:xfrm>
          <a:prstGeom prst="rect">
            <a:avLst/>
          </a:prstGeom>
        </p:spPr>
      </p:pic>
      <p:pic>
        <p:nvPicPr>
          <p:cNvPr id="28" name="Graphic 27" descr="Shield Cross outline">
            <a:extLst>
              <a:ext uri="{FF2B5EF4-FFF2-40B4-BE49-F238E27FC236}">
                <a16:creationId xmlns:a16="http://schemas.microsoft.com/office/drawing/2014/main" id="{8BE29C4A-5974-2D4C-BAF8-BC5CAC05F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2871" y="4782550"/>
            <a:ext cx="624548" cy="624548"/>
          </a:xfrm>
          <a:prstGeom prst="rect">
            <a:avLst/>
          </a:prstGeom>
        </p:spPr>
      </p:pic>
      <p:pic>
        <p:nvPicPr>
          <p:cNvPr id="29" name="Graphic 28" descr="Shield Cross outline">
            <a:extLst>
              <a:ext uri="{FF2B5EF4-FFF2-40B4-BE49-F238E27FC236}">
                <a16:creationId xmlns:a16="http://schemas.microsoft.com/office/drawing/2014/main" id="{2A0DBC58-F9FD-F1A8-D011-07CD1A2A7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2871" y="5502511"/>
            <a:ext cx="624548" cy="6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4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DFA2-94B9-47B7-B598-85AF05A5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42" y="2315120"/>
            <a:ext cx="11514509" cy="1325563"/>
          </a:xfrm>
        </p:spPr>
        <p:txBody>
          <a:bodyPr/>
          <a:lstStyle/>
          <a:p>
            <a:r>
              <a:rPr lang="en-GB" dirty="0"/>
              <a:t>FURTHER INFORMATION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0BBFFAD-7AE6-4D07-A962-382B38D97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376" y="4132845"/>
            <a:ext cx="11140874" cy="264956"/>
          </a:xfrm>
        </p:spPr>
        <p:txBody>
          <a:bodyPr/>
          <a:lstStyle/>
          <a:p>
            <a:r>
              <a:rPr lang="en-GB" alt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For more information contact your Royal Mail Wholesale Account Director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3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E36556-E196-B7A0-957E-636B0AFF3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360FE-02F5-4392-9C12-7D03F05745B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8783A-FBAD-70B8-FDF6-2C62B63BED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sz="3200" dirty="0"/>
              <a:t>Price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8590D-7BAA-2029-25CC-1291B47790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sz="3200" dirty="0"/>
              <a:t>Format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5C2D35-CBAC-A14E-F109-21993E30358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sz="3200" dirty="0"/>
              <a:t>Weights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17D3B6-83B7-1257-45F9-A4CAD7B977A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/>
              <a:t>A new and lower price point if you choose to mail using the new </a:t>
            </a:r>
            <a:r>
              <a:rPr lang="en-GB" dirty="0" err="1"/>
              <a:t>Mailmark</a:t>
            </a:r>
            <a:r>
              <a:rPr lang="en-GB" dirty="0"/>
              <a:t> variant of the Advertising Mail Catalogue</a:t>
            </a:r>
          </a:p>
          <a:p>
            <a:r>
              <a:rPr lang="en-GB" dirty="0"/>
              <a:t>Price is 0.4p lower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FB8158-A422-089B-008A-BF2A629CCC2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Letter and Large Letter formats are eligible</a:t>
            </a:r>
          </a:p>
          <a:p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The new product</a:t>
            </a:r>
            <a:r>
              <a:rPr lang="en-GB" altLang="en-US" dirty="0">
                <a:solidFill>
                  <a:schemeClr val="accent6"/>
                </a:solidFill>
                <a:latin typeface="RM First Class Inline"/>
                <a:ea typeface="Calibri" panose="020F0502020204030204" pitchFamily="34" charset="0"/>
              </a:rPr>
              <a:t> has 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10g price steps between 101-150g for Manual </a:t>
            </a:r>
            <a:r>
              <a:rPr lang="en-GB" altLang="en-US" dirty="0">
                <a:solidFill>
                  <a:schemeClr val="accent6"/>
                </a:solidFill>
                <a:latin typeface="RM First Class Inline"/>
                <a:ea typeface="Calibri" panose="020F0502020204030204" pitchFamily="34" charset="0"/>
              </a:rPr>
              <a:t>L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etter and Large </a:t>
            </a:r>
            <a:r>
              <a:rPr lang="en-GB" altLang="en-US" dirty="0">
                <a:solidFill>
                  <a:schemeClr val="accent6"/>
                </a:solidFill>
                <a:latin typeface="RM First Class Inline"/>
                <a:ea typeface="Calibri" panose="020F0502020204030204" pitchFamily="34" charset="0"/>
              </a:rPr>
              <a:t>L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etter formats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6962D4-761A-01D8-E8BA-8D91BA17A54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GB" altLang="en-US" dirty="0">
                <a:solidFill>
                  <a:schemeClr val="accent6"/>
                </a:solidFill>
                <a:latin typeface="RM First Class Inline"/>
                <a:ea typeface="Calibri" panose="020F0502020204030204" pitchFamily="34" charset="0"/>
              </a:rPr>
              <a:t>M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aximum </a:t>
            </a:r>
            <a:r>
              <a:rPr kumimoji="0" lang="en-GB" altLang="en-US" b="0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Mailmark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 Letter weight cap is 100g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Maximum M</a:t>
            </a:r>
            <a:r>
              <a:rPr lang="en-GB" altLang="en-US" dirty="0">
                <a:solidFill>
                  <a:schemeClr val="accent6"/>
                </a:solidFill>
                <a:latin typeface="RM First Class Inline"/>
              </a:rPr>
              <a:t>anual Letter 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weight cap</a:t>
            </a:r>
            <a:r>
              <a:rPr lang="en-GB" altLang="en-US" dirty="0">
                <a:solidFill>
                  <a:schemeClr val="accent6"/>
                </a:solidFill>
                <a:latin typeface="RM First Class Inline"/>
              </a:rPr>
              <a:t> is 150g and offers 10g price steps between 101g and 150g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RM First Class Inline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56EDEA-FFC0-1BC7-20B5-A047AC4F56C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sz="3200" dirty="0"/>
              <a:t>Large Letter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A701E4-1924-95C4-13C1-A1D987FF455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Large </a:t>
            </a:r>
            <a:r>
              <a:rPr lang="en-GB" altLang="en-US" dirty="0">
                <a:solidFill>
                  <a:schemeClr val="accent6"/>
                </a:solidFill>
                <a:latin typeface="RM First Class Inline"/>
                <a:ea typeface="Calibri" panose="020F0502020204030204" pitchFamily="34" charset="0"/>
              </a:rPr>
              <a:t>L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etter format has 10g price steps between 101-150g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RM First Class Inline"/>
                <a:ea typeface="Calibri" panose="020F0502020204030204" pitchFamily="34" charset="0"/>
              </a:rPr>
              <a:t>It provides price steps between 151g-250g and 251g-750g weight bands</a:t>
            </a:r>
          </a:p>
          <a:p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6D2BE7C-C6A4-A166-889F-41A7556B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New </a:t>
            </a:r>
            <a:r>
              <a:rPr lang="en-GB" sz="3600" dirty="0" err="1"/>
              <a:t>Mailmark</a:t>
            </a:r>
            <a:r>
              <a:rPr lang="en-GB" sz="3600" dirty="0"/>
              <a:t> catalogue product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3698D9-0CA8-1C51-05A2-522F87EDD3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dirty="0" err="1"/>
              <a:t>Mailmark</a:t>
            </a:r>
            <a:r>
              <a:rPr lang="en-GB" dirty="0"/>
              <a:t> variant of the Advertising Mail Catalogue Service will be introduced from 1st July 2024</a:t>
            </a:r>
          </a:p>
        </p:txBody>
      </p:sp>
    </p:spTree>
    <p:extLst>
      <p:ext uri="{BB962C8B-B14F-4D97-AF65-F5344CB8AC3E}">
        <p14:creationId xmlns:p14="http://schemas.microsoft.com/office/powerpoint/2010/main" val="175258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E796F4-D43A-4792-A91F-FF75715F43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F794EA-640A-44FB-B023-04F121A9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779" y="377055"/>
            <a:ext cx="5276625" cy="1050665"/>
          </a:xfrm>
        </p:spPr>
        <p:txBody>
          <a:bodyPr/>
          <a:lstStyle/>
          <a:p>
            <a:r>
              <a:rPr lang="en-GB" dirty="0"/>
              <a:t>CATALOGUES GET NOTICED</a:t>
            </a:r>
          </a:p>
        </p:txBody>
      </p:sp>
      <p:pic>
        <p:nvPicPr>
          <p:cNvPr id="6" name="Content Placeholder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2CAD64F-F51D-422E-89B2-C0177C911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60" y="-1"/>
            <a:ext cx="6139549" cy="690699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51537F-4373-4D89-B50F-99A157FA2455}"/>
              </a:ext>
            </a:extLst>
          </p:cNvPr>
          <p:cNvSpPr txBox="1"/>
          <p:nvPr/>
        </p:nvSpPr>
        <p:spPr>
          <a:xfrm>
            <a:off x="6406997" y="6312449"/>
            <a:ext cx="3613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Source:  JICMAIL, Mail Item Database, Catalogues, n=11,023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0193E-567D-B38E-26A9-DD043443620C}"/>
              </a:ext>
            </a:extLst>
          </p:cNvPr>
          <p:cNvSpPr txBox="1"/>
          <p:nvPr/>
        </p:nvSpPr>
        <p:spPr>
          <a:xfrm>
            <a:off x="6379779" y="1665972"/>
            <a:ext cx="5337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tx2"/>
                </a:solidFill>
                <a:latin typeface="+mj-lt"/>
              </a:rPr>
              <a:t>Catalogues from all types of retailers enjoy h</a:t>
            </a:r>
            <a:r>
              <a:rPr lang="en-GB" b="1" dirty="0">
                <a:solidFill>
                  <a:schemeClr val="tx2"/>
                </a:solidFill>
                <a:latin typeface="+mj-lt"/>
              </a:rPr>
              <a:t>igh levels of engagement</a:t>
            </a:r>
            <a:endParaRPr lang="en-GB" sz="1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B96AC-CD51-566E-7279-818B79A18482}"/>
              </a:ext>
            </a:extLst>
          </p:cNvPr>
          <p:cNvSpPr txBox="1"/>
          <p:nvPr/>
        </p:nvSpPr>
        <p:spPr>
          <a:xfrm>
            <a:off x="7174122" y="3357877"/>
            <a:ext cx="304762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800" b="1" dirty="0">
                <a:latin typeface="Century Gothic" panose="020B0502020202020204" pitchFamily="34" charset="0"/>
              </a:rPr>
              <a:t>98</a:t>
            </a:r>
            <a:r>
              <a:rPr lang="en-GB" sz="8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%</a:t>
            </a:r>
            <a:endParaRPr lang="en-GB" sz="4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0231B-A32C-2D96-85AA-16E86F848A82}"/>
              </a:ext>
            </a:extLst>
          </p:cNvPr>
          <p:cNvSpPr txBox="1"/>
          <p:nvPr/>
        </p:nvSpPr>
        <p:spPr>
          <a:xfrm>
            <a:off x="7746306" y="5246014"/>
            <a:ext cx="275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Engagement Rate</a:t>
            </a:r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5D4AB4E5-7E81-51CE-5505-6E2188C9D7C9}"/>
              </a:ext>
            </a:extLst>
          </p:cNvPr>
          <p:cNvGrpSpPr/>
          <p:nvPr/>
        </p:nvGrpSpPr>
        <p:grpSpPr>
          <a:xfrm>
            <a:off x="9256601" y="2719214"/>
            <a:ext cx="1242048" cy="1419572"/>
            <a:chOff x="10756411" y="2651677"/>
            <a:chExt cx="1242048" cy="1419572"/>
          </a:xfrm>
        </p:grpSpPr>
        <p:sp>
          <p:nvSpPr>
            <p:cNvPr id="1035" name="Rectangle: Rounded Corners 1034">
              <a:extLst>
                <a:ext uri="{FF2B5EF4-FFF2-40B4-BE49-F238E27FC236}">
                  <a16:creationId xmlns:a16="http://schemas.microsoft.com/office/drawing/2014/main" id="{617C556D-6025-1B1F-2719-BC37C25A2495}"/>
                </a:ext>
              </a:extLst>
            </p:cNvPr>
            <p:cNvSpPr/>
            <p:nvPr/>
          </p:nvSpPr>
          <p:spPr>
            <a:xfrm>
              <a:off x="10956111" y="2651677"/>
              <a:ext cx="1042348" cy="1230389"/>
            </a:xfrm>
            <a:prstGeom prst="roundRect">
              <a:avLst>
                <a:gd name="adj" fmla="val 6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CVCV</a:t>
              </a:r>
            </a:p>
          </p:txBody>
        </p:sp>
        <p:sp>
          <p:nvSpPr>
            <p:cNvPr id="1034" name="Rectangle: Rounded Corners 1033">
              <a:extLst>
                <a:ext uri="{FF2B5EF4-FFF2-40B4-BE49-F238E27FC236}">
                  <a16:creationId xmlns:a16="http://schemas.microsoft.com/office/drawing/2014/main" id="{86DB0A44-AF23-0A20-8A21-222BAA76B5A1}"/>
                </a:ext>
              </a:extLst>
            </p:cNvPr>
            <p:cNvSpPr/>
            <p:nvPr/>
          </p:nvSpPr>
          <p:spPr>
            <a:xfrm>
              <a:off x="10866771" y="2741013"/>
              <a:ext cx="1042348" cy="1230389"/>
            </a:xfrm>
            <a:prstGeom prst="roundRect">
              <a:avLst>
                <a:gd name="adj" fmla="val 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CVCV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1214416-23BE-07A5-B240-50E1A7A89267}"/>
                </a:ext>
              </a:extLst>
            </p:cNvPr>
            <p:cNvSpPr/>
            <p:nvPr/>
          </p:nvSpPr>
          <p:spPr>
            <a:xfrm>
              <a:off x="10756411" y="2840860"/>
              <a:ext cx="1042348" cy="1230389"/>
            </a:xfrm>
            <a:prstGeom prst="roundRect">
              <a:avLst>
                <a:gd name="adj" fmla="val 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Graphic 22" descr="Wine outline">
              <a:extLst>
                <a:ext uri="{FF2B5EF4-FFF2-40B4-BE49-F238E27FC236}">
                  <a16:creationId xmlns:a16="http://schemas.microsoft.com/office/drawing/2014/main" id="{FFF716CE-941D-486E-EC07-BE1245849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68336" y="3446580"/>
              <a:ext cx="516155" cy="516155"/>
            </a:xfrm>
            <a:prstGeom prst="rect">
              <a:avLst/>
            </a:prstGeom>
          </p:spPr>
        </p:pic>
        <p:pic>
          <p:nvPicPr>
            <p:cNvPr id="25" name="Graphic 24" descr="Coconut outline">
              <a:extLst>
                <a:ext uri="{FF2B5EF4-FFF2-40B4-BE49-F238E27FC236}">
                  <a16:creationId xmlns:a16="http://schemas.microsoft.com/office/drawing/2014/main" id="{8F6AAF19-1130-70B5-3A37-15844F8B7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99431" y="2900365"/>
              <a:ext cx="469232" cy="469232"/>
            </a:xfrm>
            <a:prstGeom prst="rect">
              <a:avLst/>
            </a:prstGeom>
          </p:spPr>
        </p:pic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C5398621-0322-5F99-4F63-A57E0C53A548}"/>
                </a:ext>
              </a:extLst>
            </p:cNvPr>
            <p:cNvGrpSpPr/>
            <p:nvPr/>
          </p:nvGrpSpPr>
          <p:grpSpPr>
            <a:xfrm>
              <a:off x="11286172" y="3610310"/>
              <a:ext cx="364778" cy="199702"/>
              <a:chOff x="11286172" y="3610310"/>
              <a:chExt cx="364778" cy="19970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5B4C3F0-33DD-61FB-7B6A-B437598705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6172" y="3610310"/>
                <a:ext cx="3647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Straight Connector 1026">
                <a:extLst>
                  <a:ext uri="{FF2B5EF4-FFF2-40B4-BE49-F238E27FC236}">
                    <a16:creationId xmlns:a16="http://schemas.microsoft.com/office/drawing/2014/main" id="{A2A8F3B8-7A5D-F43F-C08A-02E3DC9190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6172" y="3710161"/>
                <a:ext cx="3647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0D59063B-3116-74B3-261E-83CD18BEC2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6172" y="3810012"/>
                <a:ext cx="3647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2281E6EE-C2F3-C3D2-BF17-31EEBF700462}"/>
                </a:ext>
              </a:extLst>
            </p:cNvPr>
            <p:cNvGrpSpPr/>
            <p:nvPr/>
          </p:nvGrpSpPr>
          <p:grpSpPr>
            <a:xfrm>
              <a:off x="11291429" y="3079541"/>
              <a:ext cx="364778" cy="199702"/>
              <a:chOff x="11286172" y="3610310"/>
              <a:chExt cx="364778" cy="199702"/>
            </a:xfrm>
          </p:grpSpPr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03540088-729B-B52F-5C74-634B7EE826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6172" y="3610310"/>
                <a:ext cx="3647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2" name="Straight Connector 1031">
                <a:extLst>
                  <a:ext uri="{FF2B5EF4-FFF2-40B4-BE49-F238E27FC236}">
                    <a16:creationId xmlns:a16="http://schemas.microsoft.com/office/drawing/2014/main" id="{B505927B-811A-1280-FEFE-563653186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6172" y="3710161"/>
                <a:ext cx="3647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1D1BFDD2-477D-07CB-21B0-1B1DCDF5E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6172" y="3810012"/>
                <a:ext cx="3647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86BCE322-D576-CBC5-FBA0-CB9DBE3D3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09"/>
            <a:ext cx="609971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26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D51B-7EF1-3EAF-3317-E4BE3BCE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media metrics by catalogue type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DC4F3-42F1-29C6-2289-BF35B5858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Over two minutes spent with catalogues of all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9670F-8CF6-A925-FBB3-867735FA13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4</a:t>
            </a:fld>
            <a:endParaRPr lang="en-GB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77ED0D2-E3F5-D195-BB3D-9C3E8A8F0317}"/>
              </a:ext>
            </a:extLst>
          </p:cNvPr>
          <p:cNvGraphicFramePr>
            <a:graphicFrameLocks noGrp="1"/>
          </p:cNvGraphicFramePr>
          <p:nvPr/>
        </p:nvGraphicFramePr>
        <p:xfrm>
          <a:off x="1744207" y="2963866"/>
          <a:ext cx="8302400" cy="247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23609308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8751408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6825491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5325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4249645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r>
                        <a:rPr lang="en-GB" b="1" dirty="0"/>
                        <a:t>Catalogue sector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Reach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Attention</a:t>
                      </a:r>
                    </a:p>
                    <a:p>
                      <a:pPr algn="ctr"/>
                      <a:r>
                        <a:rPr lang="en-GB" sz="1400" b="1" dirty="0"/>
                        <a:t>(</a:t>
                      </a:r>
                      <a:r>
                        <a:rPr lang="en-GB" sz="1400" b="1" dirty="0" err="1"/>
                        <a:t>minutes:seconds</a:t>
                      </a:r>
                      <a:r>
                        <a:rPr lang="en-GB" sz="1400" b="1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Commercial actions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97432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GB" b="1" dirty="0"/>
                        <a:t>Fashion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2:8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10189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GB" b="1" dirty="0"/>
                        <a:t>Home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2:03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234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GB" b="1" dirty="0"/>
                        <a:t>Food &amp; drink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2:35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047374"/>
                  </a:ext>
                </a:extLst>
              </a:tr>
            </a:tbl>
          </a:graphicData>
        </a:graphic>
      </p:graphicFrame>
      <p:grpSp>
        <p:nvGrpSpPr>
          <p:cNvPr id="7" name="Loop7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2C4C8B5B-992A-1993-9B26-5D4E40A7D09F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3984130" y="2242868"/>
            <a:ext cx="614746" cy="646651"/>
            <a:chOff x="6855725" y="2321521"/>
            <a:chExt cx="914400" cy="961857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DB42D51-50EC-568D-2552-2419419A9E59}"/>
                </a:ext>
              </a:extLst>
            </p:cNvPr>
            <p:cNvSpPr/>
            <p:nvPr/>
          </p:nvSpPr>
          <p:spPr>
            <a:xfrm rot="10860000">
              <a:off x="6855725" y="2368978"/>
              <a:ext cx="914400" cy="914400"/>
            </a:xfrm>
            <a:prstGeom prst="arc">
              <a:avLst>
                <a:gd name="adj1" fmla="val 13793950"/>
                <a:gd name="adj2" fmla="val 17925109"/>
              </a:avLst>
            </a:prstGeom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17D2761-4397-FDE4-E9E5-86CAD1A90677}"/>
                </a:ext>
              </a:extLst>
            </p:cNvPr>
            <p:cNvSpPr/>
            <p:nvPr/>
          </p:nvSpPr>
          <p:spPr>
            <a:xfrm rot="16260000">
              <a:off x="6855725" y="2353159"/>
              <a:ext cx="914400" cy="914400"/>
            </a:xfrm>
            <a:prstGeom prst="arc">
              <a:avLst>
                <a:gd name="adj1" fmla="val 13793950"/>
                <a:gd name="adj2" fmla="val 17925109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09229713-6DA1-1BD1-84E0-D9310C58A7E1}"/>
                </a:ext>
              </a:extLst>
            </p:cNvPr>
            <p:cNvSpPr/>
            <p:nvPr/>
          </p:nvSpPr>
          <p:spPr>
            <a:xfrm rot="60000">
              <a:off x="6855725" y="2337340"/>
              <a:ext cx="914400" cy="914400"/>
            </a:xfrm>
            <a:prstGeom prst="arc">
              <a:avLst>
                <a:gd name="adj1" fmla="val 13793950"/>
                <a:gd name="adj2" fmla="val 17925109"/>
              </a:avLst>
            </a:prstGeom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3B1E6D89-4E56-B0D5-B717-5C47906B53B2}"/>
                </a:ext>
              </a:extLst>
            </p:cNvPr>
            <p:cNvSpPr/>
            <p:nvPr/>
          </p:nvSpPr>
          <p:spPr>
            <a:xfrm rot="5460000">
              <a:off x="6855725" y="2321521"/>
              <a:ext cx="914400" cy="914400"/>
            </a:xfrm>
            <a:prstGeom prst="arc">
              <a:avLst>
                <a:gd name="adj1" fmla="val 13793950"/>
                <a:gd name="adj2" fmla="val 17925109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86FC7A-A32C-AF28-9BEA-6F7865182C25}"/>
              </a:ext>
            </a:extLst>
          </p:cNvPr>
          <p:cNvGrpSpPr/>
          <p:nvPr/>
        </p:nvGrpSpPr>
        <p:grpSpPr>
          <a:xfrm>
            <a:off x="5648903" y="2253847"/>
            <a:ext cx="659765" cy="629259"/>
            <a:chOff x="6791322" y="2606349"/>
            <a:chExt cx="939388" cy="8959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D36AED-C1EA-7EE6-E0CE-95EB17858191}"/>
                </a:ext>
              </a:extLst>
            </p:cNvPr>
            <p:cNvSpPr/>
            <p:nvPr/>
          </p:nvSpPr>
          <p:spPr>
            <a:xfrm>
              <a:off x="6791322" y="2625640"/>
              <a:ext cx="857779" cy="85778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6B1B376-FACD-C999-D08C-02BDCFB7DC74}"/>
                </a:ext>
              </a:extLst>
            </p:cNvPr>
            <p:cNvSpPr/>
            <p:nvPr/>
          </p:nvSpPr>
          <p:spPr>
            <a:xfrm>
              <a:off x="6894011" y="2606349"/>
              <a:ext cx="198923" cy="1989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7613781-9E10-17E3-6523-578695C77AE2}"/>
                </a:ext>
              </a:extLst>
            </p:cNvPr>
            <p:cNvSpPr/>
            <p:nvPr/>
          </p:nvSpPr>
          <p:spPr>
            <a:xfrm>
              <a:off x="6894010" y="3303380"/>
              <a:ext cx="198923" cy="1989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321436-237C-0BCC-68DC-C43A5A9B4701}"/>
                </a:ext>
              </a:extLst>
            </p:cNvPr>
            <p:cNvSpPr/>
            <p:nvPr/>
          </p:nvSpPr>
          <p:spPr>
            <a:xfrm>
              <a:off x="7531787" y="2955067"/>
              <a:ext cx="198923" cy="1989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AF6AE4-EBE8-B653-D96B-334F3A377779}"/>
              </a:ext>
            </a:extLst>
          </p:cNvPr>
          <p:cNvGrpSpPr/>
          <p:nvPr/>
        </p:nvGrpSpPr>
        <p:grpSpPr>
          <a:xfrm>
            <a:off x="7272594" y="2161477"/>
            <a:ext cx="631317" cy="730198"/>
            <a:chOff x="5524411" y="551421"/>
            <a:chExt cx="2067634" cy="2391481"/>
          </a:xfrm>
        </p:grpSpPr>
        <p:sp>
          <p:nvSpPr>
            <p:cNvPr id="18" name="Freeform 928">
              <a:extLst>
                <a:ext uri="{FF2B5EF4-FFF2-40B4-BE49-F238E27FC236}">
                  <a16:creationId xmlns:a16="http://schemas.microsoft.com/office/drawing/2014/main" id="{305117E2-C8A9-6C56-A68E-2E2629F0C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6102" y="974912"/>
              <a:ext cx="311395" cy="311395"/>
            </a:xfrm>
            <a:custGeom>
              <a:avLst/>
              <a:gdLst>
                <a:gd name="T0" fmla="*/ 14 w 25"/>
                <a:gd name="T1" fmla="*/ 25 h 25"/>
                <a:gd name="T2" fmla="*/ 9 w 25"/>
                <a:gd name="T3" fmla="*/ 20 h 25"/>
                <a:gd name="T4" fmla="*/ 16 w 25"/>
                <a:gd name="T5" fmla="*/ 14 h 25"/>
                <a:gd name="T6" fmla="*/ 12 w 25"/>
                <a:gd name="T7" fmla="*/ 9 h 25"/>
                <a:gd name="T8" fmla="*/ 5 w 25"/>
                <a:gd name="T9" fmla="*/ 16 h 25"/>
                <a:gd name="T10" fmla="*/ 0 w 25"/>
                <a:gd name="T11" fmla="*/ 12 h 25"/>
                <a:gd name="T12" fmla="*/ 12 w 25"/>
                <a:gd name="T13" fmla="*/ 0 h 25"/>
                <a:gd name="T14" fmla="*/ 25 w 25"/>
                <a:gd name="T15" fmla="*/ 14 h 25"/>
                <a:gd name="T16" fmla="*/ 14 w 25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4" y="25"/>
                  </a:moveTo>
                  <a:lnTo>
                    <a:pt x="9" y="20"/>
                  </a:lnTo>
                  <a:lnTo>
                    <a:pt x="16" y="14"/>
                  </a:lnTo>
                  <a:lnTo>
                    <a:pt x="12" y="9"/>
                  </a:lnTo>
                  <a:lnTo>
                    <a:pt x="5" y="16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5" y="14"/>
                  </a:lnTo>
                  <a:lnTo>
                    <a:pt x="14" y="2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930">
              <a:extLst>
                <a:ext uri="{FF2B5EF4-FFF2-40B4-BE49-F238E27FC236}">
                  <a16:creationId xmlns:a16="http://schemas.microsoft.com/office/drawing/2014/main" id="{3E9C2962-C802-75E7-0F13-3278A72BD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3676" y="713348"/>
              <a:ext cx="236661" cy="199290"/>
            </a:xfrm>
            <a:custGeom>
              <a:avLst/>
              <a:gdLst>
                <a:gd name="T0" fmla="*/ 19 w 19"/>
                <a:gd name="T1" fmla="*/ 16 h 16"/>
                <a:gd name="T2" fmla="*/ 13 w 19"/>
                <a:gd name="T3" fmla="*/ 16 h 16"/>
                <a:gd name="T4" fmla="*/ 13 w 19"/>
                <a:gd name="T5" fmla="*/ 6 h 16"/>
                <a:gd name="T6" fmla="*/ 7 w 19"/>
                <a:gd name="T7" fmla="*/ 6 h 16"/>
                <a:gd name="T8" fmla="*/ 7 w 19"/>
                <a:gd name="T9" fmla="*/ 16 h 16"/>
                <a:gd name="T10" fmla="*/ 0 w 19"/>
                <a:gd name="T11" fmla="*/ 16 h 16"/>
                <a:gd name="T12" fmla="*/ 0 w 19"/>
                <a:gd name="T13" fmla="*/ 0 h 16"/>
                <a:gd name="T14" fmla="*/ 19 w 19"/>
                <a:gd name="T15" fmla="*/ 0 h 16"/>
                <a:gd name="T16" fmla="*/ 19 w 19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6">
                  <a:moveTo>
                    <a:pt x="19" y="16"/>
                  </a:moveTo>
                  <a:lnTo>
                    <a:pt x="13" y="16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931">
              <a:extLst>
                <a:ext uri="{FF2B5EF4-FFF2-40B4-BE49-F238E27FC236}">
                  <a16:creationId xmlns:a16="http://schemas.microsoft.com/office/drawing/2014/main" id="{F84B3B6F-DCB3-2BFD-0155-4D03F2FC9F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482" y="551421"/>
              <a:ext cx="423491" cy="236661"/>
            </a:xfrm>
            <a:custGeom>
              <a:avLst/>
              <a:gdLst>
                <a:gd name="T0" fmla="*/ 17 w 90"/>
                <a:gd name="T1" fmla="*/ 34 h 50"/>
                <a:gd name="T2" fmla="*/ 73 w 90"/>
                <a:gd name="T3" fmla="*/ 34 h 50"/>
                <a:gd name="T4" fmla="*/ 73 w 90"/>
                <a:gd name="T5" fmla="*/ 17 h 50"/>
                <a:gd name="T6" fmla="*/ 17 w 90"/>
                <a:gd name="T7" fmla="*/ 17 h 50"/>
                <a:gd name="T8" fmla="*/ 17 w 90"/>
                <a:gd name="T9" fmla="*/ 34 h 50"/>
                <a:gd name="T10" fmla="*/ 90 w 90"/>
                <a:gd name="T11" fmla="*/ 50 h 50"/>
                <a:gd name="T12" fmla="*/ 0 w 90"/>
                <a:gd name="T13" fmla="*/ 50 h 50"/>
                <a:gd name="T14" fmla="*/ 0 w 90"/>
                <a:gd name="T15" fmla="*/ 0 h 50"/>
                <a:gd name="T16" fmla="*/ 90 w 90"/>
                <a:gd name="T17" fmla="*/ 0 h 50"/>
                <a:gd name="T18" fmla="*/ 90 w 90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50">
                  <a:moveTo>
                    <a:pt x="17" y="34"/>
                  </a:moveTo>
                  <a:lnTo>
                    <a:pt x="73" y="34"/>
                  </a:lnTo>
                  <a:lnTo>
                    <a:pt x="73" y="17"/>
                  </a:lnTo>
                  <a:lnTo>
                    <a:pt x="17" y="17"/>
                  </a:lnTo>
                  <a:lnTo>
                    <a:pt x="17" y="34"/>
                  </a:lnTo>
                  <a:close/>
                  <a:moveTo>
                    <a:pt x="90" y="5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5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932">
              <a:extLst>
                <a:ext uri="{FF2B5EF4-FFF2-40B4-BE49-F238E27FC236}">
                  <a16:creationId xmlns:a16="http://schemas.microsoft.com/office/drawing/2014/main" id="{57E02C35-0D8F-7693-E17E-D6DCBE1BF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4411" y="875267"/>
              <a:ext cx="2067634" cy="2067635"/>
            </a:xfrm>
            <a:custGeom>
              <a:avLst/>
              <a:gdLst>
                <a:gd name="T0" fmla="*/ 216 w 433"/>
                <a:gd name="T1" fmla="*/ 17 h 433"/>
                <a:gd name="T2" fmla="*/ 16 w 433"/>
                <a:gd name="T3" fmla="*/ 217 h 433"/>
                <a:gd name="T4" fmla="*/ 216 w 433"/>
                <a:gd name="T5" fmla="*/ 417 h 433"/>
                <a:gd name="T6" fmla="*/ 416 w 433"/>
                <a:gd name="T7" fmla="*/ 217 h 433"/>
                <a:gd name="T8" fmla="*/ 216 w 433"/>
                <a:gd name="T9" fmla="*/ 17 h 433"/>
                <a:gd name="T10" fmla="*/ 216 w 433"/>
                <a:gd name="T11" fmla="*/ 433 h 433"/>
                <a:gd name="T12" fmla="*/ 0 w 433"/>
                <a:gd name="T13" fmla="*/ 217 h 433"/>
                <a:gd name="T14" fmla="*/ 216 w 433"/>
                <a:gd name="T15" fmla="*/ 0 h 433"/>
                <a:gd name="T16" fmla="*/ 433 w 433"/>
                <a:gd name="T17" fmla="*/ 217 h 433"/>
                <a:gd name="T18" fmla="*/ 216 w 433"/>
                <a:gd name="T19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3" h="433">
                  <a:moveTo>
                    <a:pt x="216" y="17"/>
                  </a:moveTo>
                  <a:cubicBezTo>
                    <a:pt x="106" y="17"/>
                    <a:pt x="16" y="107"/>
                    <a:pt x="16" y="217"/>
                  </a:cubicBezTo>
                  <a:cubicBezTo>
                    <a:pt x="16" y="327"/>
                    <a:pt x="106" y="417"/>
                    <a:pt x="216" y="417"/>
                  </a:cubicBezTo>
                  <a:cubicBezTo>
                    <a:pt x="326" y="417"/>
                    <a:pt x="416" y="327"/>
                    <a:pt x="416" y="217"/>
                  </a:cubicBezTo>
                  <a:cubicBezTo>
                    <a:pt x="416" y="107"/>
                    <a:pt x="326" y="17"/>
                    <a:pt x="216" y="17"/>
                  </a:cubicBezTo>
                  <a:close/>
                  <a:moveTo>
                    <a:pt x="216" y="433"/>
                  </a:moveTo>
                  <a:cubicBezTo>
                    <a:pt x="97" y="433"/>
                    <a:pt x="0" y="336"/>
                    <a:pt x="0" y="217"/>
                  </a:cubicBezTo>
                  <a:cubicBezTo>
                    <a:pt x="0" y="97"/>
                    <a:pt x="97" y="0"/>
                    <a:pt x="216" y="0"/>
                  </a:cubicBezTo>
                  <a:cubicBezTo>
                    <a:pt x="335" y="0"/>
                    <a:pt x="433" y="97"/>
                    <a:pt x="433" y="217"/>
                  </a:cubicBezTo>
                  <a:cubicBezTo>
                    <a:pt x="433" y="336"/>
                    <a:pt x="335" y="433"/>
                    <a:pt x="216" y="433"/>
                  </a:cubicBezTo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Freeform 1028">
            <a:extLst>
              <a:ext uri="{FF2B5EF4-FFF2-40B4-BE49-F238E27FC236}">
                <a16:creationId xmlns:a16="http://schemas.microsoft.com/office/drawing/2014/main" id="{F656AE1A-E040-7C54-0935-601DE45C57F9}"/>
              </a:ext>
            </a:extLst>
          </p:cNvPr>
          <p:cNvSpPr>
            <a:spLocks noEditPoints="1"/>
          </p:cNvSpPr>
          <p:nvPr/>
        </p:nvSpPr>
        <p:spPr bwMode="auto">
          <a:xfrm>
            <a:off x="8850413" y="2174312"/>
            <a:ext cx="737123" cy="635216"/>
          </a:xfrm>
          <a:custGeom>
            <a:avLst/>
            <a:gdLst>
              <a:gd name="T0" fmla="*/ 20 w 464"/>
              <a:gd name="T1" fmla="*/ 134 h 400"/>
              <a:gd name="T2" fmla="*/ 85 w 464"/>
              <a:gd name="T3" fmla="*/ 133 h 400"/>
              <a:gd name="T4" fmla="*/ 35 w 464"/>
              <a:gd name="T5" fmla="*/ 183 h 400"/>
              <a:gd name="T6" fmla="*/ 20 w 464"/>
              <a:gd name="T7" fmla="*/ 139 h 400"/>
              <a:gd name="T8" fmla="*/ 85 w 464"/>
              <a:gd name="T9" fmla="*/ 200 h 400"/>
              <a:gd name="T10" fmla="*/ 49 w 464"/>
              <a:gd name="T11" fmla="*/ 250 h 400"/>
              <a:gd name="T12" fmla="*/ 53 w 464"/>
              <a:gd name="T13" fmla="*/ 266 h 400"/>
              <a:gd name="T14" fmla="*/ 85 w 464"/>
              <a:gd name="T15" fmla="*/ 301 h 400"/>
              <a:gd name="T16" fmla="*/ 60 w 464"/>
              <a:gd name="T17" fmla="*/ 290 h 400"/>
              <a:gd name="T18" fmla="*/ 301 w 464"/>
              <a:gd name="T19" fmla="*/ 314 h 400"/>
              <a:gd name="T20" fmla="*/ 327 w 464"/>
              <a:gd name="T21" fmla="*/ 266 h 400"/>
              <a:gd name="T22" fmla="*/ 308 w 464"/>
              <a:gd name="T23" fmla="*/ 314 h 400"/>
              <a:gd name="T24" fmla="*/ 355 w 464"/>
              <a:gd name="T25" fmla="*/ 133 h 400"/>
              <a:gd name="T26" fmla="*/ 301 w 464"/>
              <a:gd name="T27" fmla="*/ 183 h 400"/>
              <a:gd name="T28" fmla="*/ 355 w 464"/>
              <a:gd name="T29" fmla="*/ 133 h 400"/>
              <a:gd name="T30" fmla="*/ 285 w 464"/>
              <a:gd name="T31" fmla="*/ 183 h 400"/>
              <a:gd name="T32" fmla="*/ 235 w 464"/>
              <a:gd name="T33" fmla="*/ 133 h 400"/>
              <a:gd name="T34" fmla="*/ 218 w 464"/>
              <a:gd name="T35" fmla="*/ 183 h 400"/>
              <a:gd name="T36" fmla="*/ 168 w 464"/>
              <a:gd name="T37" fmla="*/ 133 h 400"/>
              <a:gd name="T38" fmla="*/ 218 w 464"/>
              <a:gd name="T39" fmla="*/ 183 h 400"/>
              <a:gd name="T40" fmla="*/ 101 w 464"/>
              <a:gd name="T41" fmla="*/ 200 h 400"/>
              <a:gd name="T42" fmla="*/ 151 w 464"/>
              <a:gd name="T43" fmla="*/ 250 h 400"/>
              <a:gd name="T44" fmla="*/ 151 w 464"/>
              <a:gd name="T45" fmla="*/ 305 h 400"/>
              <a:gd name="T46" fmla="*/ 101 w 464"/>
              <a:gd name="T47" fmla="*/ 266 h 400"/>
              <a:gd name="T48" fmla="*/ 151 w 464"/>
              <a:gd name="T49" fmla="*/ 305 h 400"/>
              <a:gd name="T50" fmla="*/ 168 w 464"/>
              <a:gd name="T51" fmla="*/ 306 h 400"/>
              <a:gd name="T52" fmla="*/ 218 w 464"/>
              <a:gd name="T53" fmla="*/ 266 h 400"/>
              <a:gd name="T54" fmla="*/ 285 w 464"/>
              <a:gd name="T55" fmla="*/ 266 h 400"/>
              <a:gd name="T56" fmla="*/ 235 w 464"/>
              <a:gd name="T57" fmla="*/ 310 h 400"/>
              <a:gd name="T58" fmla="*/ 285 w 464"/>
              <a:gd name="T59" fmla="*/ 266 h 400"/>
              <a:gd name="T60" fmla="*/ 285 w 464"/>
              <a:gd name="T61" fmla="*/ 200 h 400"/>
              <a:gd name="T62" fmla="*/ 235 w 464"/>
              <a:gd name="T63" fmla="*/ 250 h 400"/>
              <a:gd name="T64" fmla="*/ 218 w 464"/>
              <a:gd name="T65" fmla="*/ 250 h 400"/>
              <a:gd name="T66" fmla="*/ 168 w 464"/>
              <a:gd name="T67" fmla="*/ 200 h 400"/>
              <a:gd name="T68" fmla="*/ 218 w 464"/>
              <a:gd name="T69" fmla="*/ 250 h 400"/>
              <a:gd name="T70" fmla="*/ 301 w 464"/>
              <a:gd name="T71" fmla="*/ 250 h 400"/>
              <a:gd name="T72" fmla="*/ 341 w 464"/>
              <a:gd name="T73" fmla="*/ 200 h 400"/>
              <a:gd name="T74" fmla="*/ 151 w 464"/>
              <a:gd name="T75" fmla="*/ 183 h 400"/>
              <a:gd name="T76" fmla="*/ 101 w 464"/>
              <a:gd name="T77" fmla="*/ 133 h 400"/>
              <a:gd name="T78" fmla="*/ 151 w 464"/>
              <a:gd name="T79" fmla="*/ 183 h 400"/>
              <a:gd name="T80" fmla="*/ 43 w 464"/>
              <a:gd name="T81" fmla="*/ 294 h 400"/>
              <a:gd name="T82" fmla="*/ 305 w 464"/>
              <a:gd name="T83" fmla="*/ 331 h 400"/>
              <a:gd name="T84" fmla="*/ 306 w 464"/>
              <a:gd name="T85" fmla="*/ 383 h 400"/>
              <a:gd name="T86" fmla="*/ 56 w 464"/>
              <a:gd name="T87" fmla="*/ 391 h 400"/>
              <a:gd name="T88" fmla="*/ 114 w 464"/>
              <a:gd name="T89" fmla="*/ 400 h 400"/>
              <a:gd name="T90" fmla="*/ 306 w 464"/>
              <a:gd name="T91" fmla="*/ 400 h 400"/>
              <a:gd name="T92" fmla="*/ 331 w 464"/>
              <a:gd name="T93" fmla="*/ 325 h 400"/>
              <a:gd name="T94" fmla="*/ 431 w 464"/>
              <a:gd name="T95" fmla="*/ 16 h 400"/>
              <a:gd name="T96" fmla="*/ 464 w 464"/>
              <a:gd name="T97" fmla="*/ 16 h 400"/>
              <a:gd name="T98" fmla="*/ 448 w 464"/>
              <a:gd name="T99" fmla="*/ 0 h 400"/>
              <a:gd name="T100" fmla="*/ 359 w 464"/>
              <a:gd name="T101" fmla="*/ 116 h 400"/>
              <a:gd name="T102" fmla="*/ 5 w 464"/>
              <a:gd name="T103" fmla="*/ 124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64" h="400">
                <a:moveTo>
                  <a:pt x="20" y="139"/>
                </a:moveTo>
                <a:cubicBezTo>
                  <a:pt x="20" y="137"/>
                  <a:pt x="19" y="135"/>
                  <a:pt x="20" y="134"/>
                </a:cubicBezTo>
                <a:cubicBezTo>
                  <a:pt x="20" y="134"/>
                  <a:pt x="21" y="133"/>
                  <a:pt x="23" y="133"/>
                </a:cubicBezTo>
                <a:lnTo>
                  <a:pt x="85" y="133"/>
                </a:lnTo>
                <a:lnTo>
                  <a:pt x="85" y="183"/>
                </a:lnTo>
                <a:lnTo>
                  <a:pt x="35" y="183"/>
                </a:lnTo>
                <a:lnTo>
                  <a:pt x="35" y="185"/>
                </a:lnTo>
                <a:lnTo>
                  <a:pt x="20" y="139"/>
                </a:lnTo>
                <a:close/>
                <a:moveTo>
                  <a:pt x="35" y="200"/>
                </a:moveTo>
                <a:lnTo>
                  <a:pt x="85" y="200"/>
                </a:lnTo>
                <a:lnTo>
                  <a:pt x="85" y="250"/>
                </a:lnTo>
                <a:lnTo>
                  <a:pt x="49" y="250"/>
                </a:lnTo>
                <a:lnTo>
                  <a:pt x="35" y="200"/>
                </a:lnTo>
                <a:close/>
                <a:moveTo>
                  <a:pt x="53" y="266"/>
                </a:moveTo>
                <a:lnTo>
                  <a:pt x="85" y="266"/>
                </a:lnTo>
                <a:lnTo>
                  <a:pt x="85" y="301"/>
                </a:lnTo>
                <a:lnTo>
                  <a:pt x="75" y="301"/>
                </a:lnTo>
                <a:cubicBezTo>
                  <a:pt x="69" y="300"/>
                  <a:pt x="62" y="295"/>
                  <a:pt x="60" y="290"/>
                </a:cubicBezTo>
                <a:lnTo>
                  <a:pt x="53" y="266"/>
                </a:lnTo>
                <a:close/>
                <a:moveTo>
                  <a:pt x="301" y="314"/>
                </a:moveTo>
                <a:lnTo>
                  <a:pt x="301" y="266"/>
                </a:lnTo>
                <a:lnTo>
                  <a:pt x="327" y="266"/>
                </a:lnTo>
                <a:lnTo>
                  <a:pt x="316" y="316"/>
                </a:lnTo>
                <a:cubicBezTo>
                  <a:pt x="313" y="315"/>
                  <a:pt x="312" y="315"/>
                  <a:pt x="308" y="314"/>
                </a:cubicBezTo>
                <a:lnTo>
                  <a:pt x="301" y="314"/>
                </a:lnTo>
                <a:close/>
                <a:moveTo>
                  <a:pt x="355" y="133"/>
                </a:moveTo>
                <a:lnTo>
                  <a:pt x="345" y="183"/>
                </a:lnTo>
                <a:lnTo>
                  <a:pt x="301" y="183"/>
                </a:lnTo>
                <a:lnTo>
                  <a:pt x="301" y="133"/>
                </a:lnTo>
                <a:lnTo>
                  <a:pt x="355" y="133"/>
                </a:lnTo>
                <a:close/>
                <a:moveTo>
                  <a:pt x="285" y="133"/>
                </a:moveTo>
                <a:lnTo>
                  <a:pt x="285" y="183"/>
                </a:lnTo>
                <a:lnTo>
                  <a:pt x="235" y="183"/>
                </a:lnTo>
                <a:lnTo>
                  <a:pt x="235" y="133"/>
                </a:lnTo>
                <a:lnTo>
                  <a:pt x="285" y="133"/>
                </a:lnTo>
                <a:close/>
                <a:moveTo>
                  <a:pt x="218" y="183"/>
                </a:moveTo>
                <a:lnTo>
                  <a:pt x="168" y="183"/>
                </a:lnTo>
                <a:lnTo>
                  <a:pt x="168" y="133"/>
                </a:lnTo>
                <a:lnTo>
                  <a:pt x="218" y="133"/>
                </a:lnTo>
                <a:lnTo>
                  <a:pt x="218" y="183"/>
                </a:lnTo>
                <a:close/>
                <a:moveTo>
                  <a:pt x="101" y="250"/>
                </a:moveTo>
                <a:lnTo>
                  <a:pt x="101" y="200"/>
                </a:lnTo>
                <a:lnTo>
                  <a:pt x="151" y="200"/>
                </a:lnTo>
                <a:lnTo>
                  <a:pt x="151" y="250"/>
                </a:lnTo>
                <a:lnTo>
                  <a:pt x="101" y="250"/>
                </a:lnTo>
                <a:close/>
                <a:moveTo>
                  <a:pt x="151" y="305"/>
                </a:moveTo>
                <a:lnTo>
                  <a:pt x="101" y="302"/>
                </a:lnTo>
                <a:lnTo>
                  <a:pt x="101" y="266"/>
                </a:lnTo>
                <a:lnTo>
                  <a:pt x="151" y="266"/>
                </a:lnTo>
                <a:lnTo>
                  <a:pt x="151" y="305"/>
                </a:lnTo>
                <a:close/>
                <a:moveTo>
                  <a:pt x="218" y="309"/>
                </a:moveTo>
                <a:lnTo>
                  <a:pt x="168" y="306"/>
                </a:lnTo>
                <a:lnTo>
                  <a:pt x="168" y="266"/>
                </a:lnTo>
                <a:lnTo>
                  <a:pt x="218" y="266"/>
                </a:lnTo>
                <a:lnTo>
                  <a:pt x="218" y="309"/>
                </a:lnTo>
                <a:close/>
                <a:moveTo>
                  <a:pt x="285" y="266"/>
                </a:moveTo>
                <a:lnTo>
                  <a:pt x="285" y="313"/>
                </a:lnTo>
                <a:lnTo>
                  <a:pt x="235" y="310"/>
                </a:lnTo>
                <a:lnTo>
                  <a:pt x="235" y="266"/>
                </a:lnTo>
                <a:lnTo>
                  <a:pt x="285" y="266"/>
                </a:lnTo>
                <a:close/>
                <a:moveTo>
                  <a:pt x="235" y="200"/>
                </a:moveTo>
                <a:lnTo>
                  <a:pt x="285" y="200"/>
                </a:lnTo>
                <a:lnTo>
                  <a:pt x="285" y="250"/>
                </a:lnTo>
                <a:lnTo>
                  <a:pt x="235" y="250"/>
                </a:lnTo>
                <a:lnTo>
                  <a:pt x="235" y="200"/>
                </a:lnTo>
                <a:close/>
                <a:moveTo>
                  <a:pt x="218" y="250"/>
                </a:moveTo>
                <a:lnTo>
                  <a:pt x="168" y="250"/>
                </a:lnTo>
                <a:lnTo>
                  <a:pt x="168" y="200"/>
                </a:lnTo>
                <a:lnTo>
                  <a:pt x="218" y="200"/>
                </a:lnTo>
                <a:lnTo>
                  <a:pt x="218" y="250"/>
                </a:lnTo>
                <a:close/>
                <a:moveTo>
                  <a:pt x="330" y="250"/>
                </a:moveTo>
                <a:lnTo>
                  <a:pt x="301" y="250"/>
                </a:lnTo>
                <a:lnTo>
                  <a:pt x="301" y="200"/>
                </a:lnTo>
                <a:lnTo>
                  <a:pt x="341" y="200"/>
                </a:lnTo>
                <a:lnTo>
                  <a:pt x="330" y="250"/>
                </a:lnTo>
                <a:close/>
                <a:moveTo>
                  <a:pt x="151" y="183"/>
                </a:moveTo>
                <a:lnTo>
                  <a:pt x="101" y="183"/>
                </a:lnTo>
                <a:lnTo>
                  <a:pt x="101" y="133"/>
                </a:lnTo>
                <a:lnTo>
                  <a:pt x="151" y="133"/>
                </a:lnTo>
                <a:lnTo>
                  <a:pt x="151" y="183"/>
                </a:lnTo>
                <a:close/>
                <a:moveTo>
                  <a:pt x="2" y="143"/>
                </a:moveTo>
                <a:lnTo>
                  <a:pt x="43" y="294"/>
                </a:lnTo>
                <a:cubicBezTo>
                  <a:pt x="47" y="306"/>
                  <a:pt x="59" y="317"/>
                  <a:pt x="72" y="317"/>
                </a:cubicBezTo>
                <a:lnTo>
                  <a:pt x="305" y="331"/>
                </a:lnTo>
                <a:cubicBezTo>
                  <a:pt x="319" y="332"/>
                  <a:pt x="331" y="344"/>
                  <a:pt x="331" y="358"/>
                </a:cubicBezTo>
                <a:cubicBezTo>
                  <a:pt x="331" y="372"/>
                  <a:pt x="320" y="383"/>
                  <a:pt x="306" y="383"/>
                </a:cubicBezTo>
                <a:lnTo>
                  <a:pt x="64" y="383"/>
                </a:lnTo>
                <a:cubicBezTo>
                  <a:pt x="60" y="383"/>
                  <a:pt x="56" y="387"/>
                  <a:pt x="56" y="391"/>
                </a:cubicBezTo>
                <a:cubicBezTo>
                  <a:pt x="56" y="396"/>
                  <a:pt x="60" y="400"/>
                  <a:pt x="64" y="400"/>
                </a:cubicBezTo>
                <a:lnTo>
                  <a:pt x="114" y="400"/>
                </a:lnTo>
                <a:lnTo>
                  <a:pt x="281" y="400"/>
                </a:lnTo>
                <a:lnTo>
                  <a:pt x="306" y="400"/>
                </a:lnTo>
                <a:cubicBezTo>
                  <a:pt x="329" y="400"/>
                  <a:pt x="348" y="381"/>
                  <a:pt x="348" y="358"/>
                </a:cubicBezTo>
                <a:cubicBezTo>
                  <a:pt x="348" y="345"/>
                  <a:pt x="341" y="333"/>
                  <a:pt x="331" y="325"/>
                </a:cubicBezTo>
                <a:lnTo>
                  <a:pt x="397" y="16"/>
                </a:lnTo>
                <a:lnTo>
                  <a:pt x="431" y="16"/>
                </a:lnTo>
                <a:cubicBezTo>
                  <a:pt x="431" y="26"/>
                  <a:pt x="438" y="33"/>
                  <a:pt x="448" y="33"/>
                </a:cubicBezTo>
                <a:cubicBezTo>
                  <a:pt x="457" y="33"/>
                  <a:pt x="464" y="26"/>
                  <a:pt x="464" y="16"/>
                </a:cubicBezTo>
                <a:cubicBezTo>
                  <a:pt x="464" y="8"/>
                  <a:pt x="458" y="2"/>
                  <a:pt x="451" y="0"/>
                </a:cubicBezTo>
                <a:cubicBezTo>
                  <a:pt x="450" y="0"/>
                  <a:pt x="449" y="0"/>
                  <a:pt x="448" y="0"/>
                </a:cubicBezTo>
                <a:lnTo>
                  <a:pt x="384" y="0"/>
                </a:lnTo>
                <a:lnTo>
                  <a:pt x="359" y="116"/>
                </a:lnTo>
                <a:lnTo>
                  <a:pt x="23" y="116"/>
                </a:lnTo>
                <a:cubicBezTo>
                  <a:pt x="15" y="116"/>
                  <a:pt x="9" y="119"/>
                  <a:pt x="5" y="124"/>
                </a:cubicBezTo>
                <a:cubicBezTo>
                  <a:pt x="1" y="129"/>
                  <a:pt x="0" y="136"/>
                  <a:pt x="2" y="143"/>
                </a:cubicBezTo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029">
            <a:extLst>
              <a:ext uri="{FF2B5EF4-FFF2-40B4-BE49-F238E27FC236}">
                <a16:creationId xmlns:a16="http://schemas.microsoft.com/office/drawing/2014/main" id="{F82D6CA0-0D68-92B7-EFDC-3A38124A04D5}"/>
              </a:ext>
            </a:extLst>
          </p:cNvPr>
          <p:cNvSpPr>
            <a:spLocks noEditPoints="1"/>
          </p:cNvSpPr>
          <p:nvPr/>
        </p:nvSpPr>
        <p:spPr bwMode="auto">
          <a:xfrm>
            <a:off x="9244451" y="2809528"/>
            <a:ext cx="105304" cy="105304"/>
          </a:xfrm>
          <a:custGeom>
            <a:avLst/>
            <a:gdLst>
              <a:gd name="T0" fmla="*/ 50 w 66"/>
              <a:gd name="T1" fmla="*/ 33 h 66"/>
              <a:gd name="T2" fmla="*/ 33 w 66"/>
              <a:gd name="T3" fmla="*/ 50 h 66"/>
              <a:gd name="T4" fmla="*/ 16 w 66"/>
              <a:gd name="T5" fmla="*/ 33 h 66"/>
              <a:gd name="T6" fmla="*/ 33 w 66"/>
              <a:gd name="T7" fmla="*/ 16 h 66"/>
              <a:gd name="T8" fmla="*/ 50 w 66"/>
              <a:gd name="T9" fmla="*/ 33 h 66"/>
              <a:gd name="T10" fmla="*/ 33 w 66"/>
              <a:gd name="T11" fmla="*/ 0 h 66"/>
              <a:gd name="T12" fmla="*/ 0 w 66"/>
              <a:gd name="T13" fmla="*/ 33 h 66"/>
              <a:gd name="T14" fmla="*/ 33 w 66"/>
              <a:gd name="T15" fmla="*/ 66 h 66"/>
              <a:gd name="T16" fmla="*/ 66 w 66"/>
              <a:gd name="T17" fmla="*/ 33 h 66"/>
              <a:gd name="T18" fmla="*/ 33 w 66"/>
              <a:gd name="T19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6" h="66">
                <a:moveTo>
                  <a:pt x="50" y="33"/>
                </a:moveTo>
                <a:cubicBezTo>
                  <a:pt x="50" y="42"/>
                  <a:pt x="42" y="50"/>
                  <a:pt x="33" y="50"/>
                </a:cubicBezTo>
                <a:cubicBezTo>
                  <a:pt x="24" y="50"/>
                  <a:pt x="16" y="42"/>
                  <a:pt x="16" y="33"/>
                </a:cubicBezTo>
                <a:cubicBezTo>
                  <a:pt x="16" y="24"/>
                  <a:pt x="24" y="16"/>
                  <a:pt x="33" y="16"/>
                </a:cubicBezTo>
                <a:cubicBezTo>
                  <a:pt x="42" y="16"/>
                  <a:pt x="50" y="24"/>
                  <a:pt x="50" y="33"/>
                </a:cubicBezTo>
                <a:close/>
                <a:moveTo>
                  <a:pt x="33" y="0"/>
                </a:moveTo>
                <a:cubicBezTo>
                  <a:pt x="14" y="0"/>
                  <a:pt x="0" y="15"/>
                  <a:pt x="0" y="33"/>
                </a:cubicBezTo>
                <a:cubicBezTo>
                  <a:pt x="0" y="51"/>
                  <a:pt x="14" y="66"/>
                  <a:pt x="33" y="66"/>
                </a:cubicBezTo>
                <a:cubicBezTo>
                  <a:pt x="51" y="66"/>
                  <a:pt x="66" y="51"/>
                  <a:pt x="66" y="33"/>
                </a:cubicBezTo>
                <a:cubicBezTo>
                  <a:pt x="66" y="15"/>
                  <a:pt x="51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30">
            <a:extLst>
              <a:ext uri="{FF2B5EF4-FFF2-40B4-BE49-F238E27FC236}">
                <a16:creationId xmlns:a16="http://schemas.microsoft.com/office/drawing/2014/main" id="{E7DC96D5-6ACE-68B6-1780-433881CAB0B3}"/>
              </a:ext>
            </a:extLst>
          </p:cNvPr>
          <p:cNvSpPr>
            <a:spLocks noEditPoints="1"/>
          </p:cNvSpPr>
          <p:nvPr/>
        </p:nvSpPr>
        <p:spPr bwMode="auto">
          <a:xfrm>
            <a:off x="8979494" y="2809528"/>
            <a:ext cx="105304" cy="105304"/>
          </a:xfrm>
          <a:custGeom>
            <a:avLst/>
            <a:gdLst>
              <a:gd name="T0" fmla="*/ 50 w 67"/>
              <a:gd name="T1" fmla="*/ 33 h 66"/>
              <a:gd name="T2" fmla="*/ 33 w 67"/>
              <a:gd name="T3" fmla="*/ 50 h 66"/>
              <a:gd name="T4" fmla="*/ 17 w 67"/>
              <a:gd name="T5" fmla="*/ 33 h 66"/>
              <a:gd name="T6" fmla="*/ 33 w 67"/>
              <a:gd name="T7" fmla="*/ 16 h 66"/>
              <a:gd name="T8" fmla="*/ 50 w 67"/>
              <a:gd name="T9" fmla="*/ 33 h 66"/>
              <a:gd name="T10" fmla="*/ 33 w 67"/>
              <a:gd name="T11" fmla="*/ 0 h 66"/>
              <a:gd name="T12" fmla="*/ 0 w 67"/>
              <a:gd name="T13" fmla="*/ 33 h 66"/>
              <a:gd name="T14" fmla="*/ 33 w 67"/>
              <a:gd name="T15" fmla="*/ 66 h 66"/>
              <a:gd name="T16" fmla="*/ 67 w 67"/>
              <a:gd name="T17" fmla="*/ 33 h 66"/>
              <a:gd name="T18" fmla="*/ 33 w 67"/>
              <a:gd name="T19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" h="66">
                <a:moveTo>
                  <a:pt x="50" y="33"/>
                </a:moveTo>
                <a:cubicBezTo>
                  <a:pt x="50" y="42"/>
                  <a:pt x="42" y="50"/>
                  <a:pt x="33" y="50"/>
                </a:cubicBezTo>
                <a:cubicBezTo>
                  <a:pt x="24" y="50"/>
                  <a:pt x="17" y="42"/>
                  <a:pt x="17" y="33"/>
                </a:cubicBezTo>
                <a:cubicBezTo>
                  <a:pt x="17" y="24"/>
                  <a:pt x="24" y="16"/>
                  <a:pt x="33" y="16"/>
                </a:cubicBezTo>
                <a:cubicBezTo>
                  <a:pt x="42" y="16"/>
                  <a:pt x="50" y="24"/>
                  <a:pt x="50" y="33"/>
                </a:cubicBezTo>
                <a:close/>
                <a:moveTo>
                  <a:pt x="33" y="0"/>
                </a:moveTo>
                <a:cubicBezTo>
                  <a:pt x="15" y="0"/>
                  <a:pt x="0" y="15"/>
                  <a:pt x="0" y="33"/>
                </a:cubicBezTo>
                <a:cubicBezTo>
                  <a:pt x="0" y="51"/>
                  <a:pt x="15" y="66"/>
                  <a:pt x="33" y="66"/>
                </a:cubicBezTo>
                <a:cubicBezTo>
                  <a:pt x="52" y="66"/>
                  <a:pt x="67" y="51"/>
                  <a:pt x="67" y="33"/>
                </a:cubicBezTo>
                <a:cubicBezTo>
                  <a:pt x="67" y="15"/>
                  <a:pt x="52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E9021C-BB58-5586-8BDA-9D07632234A8}"/>
              </a:ext>
            </a:extLst>
          </p:cNvPr>
          <p:cNvSpPr txBox="1"/>
          <p:nvPr/>
        </p:nvSpPr>
        <p:spPr>
          <a:xfrm>
            <a:off x="809939" y="6266419"/>
            <a:ext cx="10884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Source:  JICMAIL, Advertiser Attribution Database, Fashion n=2,213 Frequency/Reach n=359 Attention, Home n=1,004 Frequency/Reach n=130 Attention, Food &amp; drink n=200 Frequency/Reach n=28 Attention</a:t>
            </a:r>
          </a:p>
        </p:txBody>
      </p:sp>
    </p:spTree>
    <p:extLst>
      <p:ext uri="{BB962C8B-B14F-4D97-AF65-F5344CB8AC3E}">
        <p14:creationId xmlns:p14="http://schemas.microsoft.com/office/powerpoint/2010/main" val="421924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B3CFA983-21EA-4311-BDFB-B8652E1455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DB4903-EF56-B2A9-2BDD-7DA9E3ACE1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5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036AB0-51BF-9145-166E-D97CA7A9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/>
              <a:t>mailmark</a:t>
            </a:r>
            <a:r>
              <a:rPr lang="en-GB" sz="3600" dirty="0"/>
              <a:t> catalogue PRODUCT benefits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F9CEEB-48F6-04C4-EE39-ECB14FA8BFCD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E32019"/>
              </a:buClr>
              <a:buSzTx/>
              <a:tabLst/>
            </a:pPr>
            <a:r>
              <a:rPr lang="en-GB" alt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Ideal for retailers sending catalogues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E32019"/>
              </a:buClr>
              <a:buSzTx/>
              <a:tabLst/>
            </a:pPr>
            <a:r>
              <a:rPr lang="en-GB" alt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Priced slightly below ad mail price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E32019"/>
              </a:buClr>
              <a:buSzTx/>
              <a:tabLst/>
            </a:pPr>
            <a:r>
              <a:rPr lang="en-GB" alt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10g price steps to support c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ustomers to generate greater returns from their Catalogue mailings</a:t>
            </a: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E32019"/>
              </a:buClr>
              <a:buFont typeface="Calibri" panose="020F0502020204030204" pitchFamily="34" charset="0"/>
              <a:buChar char="⁻"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Gives scope to increase pagination</a:t>
            </a: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E32019"/>
              </a:buClr>
              <a:buFont typeface="Calibri" panose="020F0502020204030204" pitchFamily="34" charset="0"/>
              <a:buChar char="⁻"/>
            </a:pPr>
            <a:r>
              <a:rPr lang="en-GB" altLang="en-US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Option to 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add additional inserts with small price increments</a:t>
            </a: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E32019"/>
              </a:buClr>
              <a:buFont typeface="Calibri" panose="020F0502020204030204" pitchFamily="34" charset="0"/>
              <a:buChar char="⁻"/>
            </a:pPr>
            <a:r>
              <a:rPr lang="en-GB" altLang="en-US" dirty="0">
                <a:cs typeface="Calibri" panose="020F0502020204030204" pitchFamily="34" charset="0"/>
              </a:rPr>
              <a:t>Potential to improve paper quality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807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EEDFBB-8EE7-4A7F-4D0C-53ADF94CEC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E7CE96-AB52-9947-8FC3-7CAF48FCF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catalogues are eligible?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99D42-E4A0-7ED9-3B6E-66D6E8A092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DBD6EB-37D4-B2B6-F5AB-6CC3DB99FB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82634" y="1781175"/>
            <a:ext cx="4973937" cy="4476750"/>
          </a:xfrm>
        </p:spPr>
        <p:txBody>
          <a:bodyPr/>
          <a:lstStyle/>
          <a:p>
            <a:r>
              <a:rPr lang="en-GB" dirty="0"/>
              <a:t>Any retail offer or travel company sending product information can benefit using this new product at the improved price point</a:t>
            </a:r>
          </a:p>
          <a:p>
            <a:r>
              <a:rPr lang="en-GB" dirty="0"/>
              <a:t>But the catalogue cannot contain a high proportion of editorial content and must be focused on selling product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600" dirty="0"/>
              <a:t>Terms &amp; Conditions explained:</a:t>
            </a:r>
          </a:p>
          <a:p>
            <a:pPr marL="357188" indent="-357188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defRPr/>
            </a:pPr>
            <a:r>
              <a:rPr lang="en-GB" sz="1600" dirty="0"/>
              <a:t>The mailing primarily comprises a list of goods and/or services, together with a description, image and price; </a:t>
            </a:r>
          </a:p>
          <a:p>
            <a:pPr marL="357188" indent="-357188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defRPr/>
            </a:pPr>
            <a:r>
              <a:rPr lang="en-GB" sz="1600" dirty="0"/>
              <a:t>The goods and/or services are sold directly from the page at the prices listed; and</a:t>
            </a:r>
          </a:p>
          <a:p>
            <a:pPr marL="357188" indent="-357188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defRPr/>
            </a:pPr>
            <a:r>
              <a:rPr lang="en-GB" sz="1600" dirty="0"/>
              <a:t>The editorial and other content of the mailing is minimal. </a:t>
            </a:r>
            <a:endParaRPr lang="en-US" sz="1600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DF219-C380-3DA1-01BC-31D91755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08" y="1740804"/>
            <a:ext cx="2384405" cy="171124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61A2DF-5319-CF23-FE72-E32AD958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830730"/>
            <a:ext cx="2974316" cy="2081829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">
            <a:extLst>
              <a:ext uri="{FF2B5EF4-FFF2-40B4-BE49-F238E27FC236}">
                <a16:creationId xmlns:a16="http://schemas.microsoft.com/office/drawing/2014/main" id="{39C0F482-ADC1-F2BE-42E2-E234C4C5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7" y="3580582"/>
            <a:ext cx="1820056" cy="2299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F0B7BC6-D322-77AF-4115-48438084B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33" y="2935591"/>
            <a:ext cx="2945415" cy="1868457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71CAF6F-74A4-5886-10E4-106B1681B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89" y="4454871"/>
            <a:ext cx="2704165" cy="180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84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902A-12CF-9F14-ECD2-F05E9F526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Catalogue pricing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80B7A-1DE8-E991-B2F8-6D04B8137A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New pricing available from 1</a:t>
            </a:r>
            <a:r>
              <a:rPr lang="en-GB" baseline="30000" dirty="0"/>
              <a:t>st</a:t>
            </a:r>
            <a:r>
              <a:rPr lang="en-GB" dirty="0"/>
              <a:t> July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8C033-C58E-D653-978B-06768B152A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7</a:t>
            </a:fld>
            <a:endParaRPr lang="en-GB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09D213C-4DE0-6B9E-2481-62A39A51CA6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85049894"/>
              </p:ext>
            </p:extLst>
          </p:nvPr>
        </p:nvGraphicFramePr>
        <p:xfrm>
          <a:off x="784175" y="1552580"/>
          <a:ext cx="10264136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136">
                  <a:extLst>
                    <a:ext uri="{9D8B030D-6E8A-4147-A177-3AD203B41FA5}">
                      <a16:colId xmlns:a16="http://schemas.microsoft.com/office/drawing/2014/main" val="88063726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08049416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79692790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16616106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738988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36930573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55364960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2828910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41337925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95863186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GB" sz="1600" b="0" dirty="0"/>
                        <a:t>Prices shown in pence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0-100g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101-110g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111-120g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121-130g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131-140g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141-150g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151-250g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251-750g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1g + 251g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923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</a:rPr>
                        <a:t>Access Advertising Mail </a:t>
                      </a:r>
                      <a:r>
                        <a:rPr lang="en-GB" sz="1400" dirty="0" err="1">
                          <a:latin typeface="+mn-lt"/>
                        </a:rPr>
                        <a:t>Mailmark</a:t>
                      </a:r>
                      <a:r>
                        <a:rPr lang="en-GB" sz="1400" dirty="0">
                          <a:latin typeface="+mn-lt"/>
                        </a:rPr>
                        <a:t>™ Economy Letter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21.061 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4654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</a:rPr>
                        <a:t>Access Advertising Mail 70 Catalogue </a:t>
                      </a:r>
                      <a:r>
                        <a:rPr lang="en-GB" sz="1400" dirty="0" err="1">
                          <a:latin typeface="+mn-lt"/>
                        </a:rPr>
                        <a:t>Mailmark</a:t>
                      </a:r>
                      <a:r>
                        <a:rPr lang="en-GB" sz="1400" dirty="0">
                          <a:latin typeface="+mn-lt"/>
                        </a:rPr>
                        <a:t>™  Economy Letter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20.684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871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</a:rPr>
                        <a:t>Access Advertising Mail 70 Catalogue </a:t>
                      </a:r>
                      <a:r>
                        <a:rPr lang="en-GB" sz="1400" dirty="0" err="1">
                          <a:latin typeface="+mn-lt"/>
                        </a:rPr>
                        <a:t>Mailmark</a:t>
                      </a:r>
                      <a:r>
                        <a:rPr lang="en-GB" sz="1400" dirty="0">
                          <a:latin typeface="+mn-lt"/>
                        </a:rPr>
                        <a:t>™ Letter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24.253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607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</a:rPr>
                        <a:t>Access Advertising Mail 70 Catalogue Letter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30.418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32.150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33.881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35.612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37.343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39.074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32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</a:rPr>
                        <a:t>Access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Advertising</a:t>
                      </a:r>
                      <a:r>
                        <a:rPr lang="en-GB" sz="1400" dirty="0">
                          <a:latin typeface="+mn-lt"/>
                        </a:rPr>
                        <a:t> Mail 70 Catalogue Large Letter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37.218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39.596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41.974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 44.352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46.730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u="none" strike="noStrike" dirty="0">
                          <a:effectLst/>
                          <a:latin typeface="+mn-lt"/>
                        </a:rPr>
                        <a:t>49.108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51.223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36.883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0.0956</a:t>
                      </a:r>
                    </a:p>
                  </a:txBody>
                  <a:tcPr marL="2153" marR="2153" marT="2153" marB="15503" anchor="ctr"/>
                </a:tc>
                <a:extLst>
                  <a:ext uri="{0D108BD9-81ED-4DB2-BD59-A6C34878D82A}">
                    <a16:rowId xmlns:a16="http://schemas.microsoft.com/office/drawing/2014/main" val="3387759112"/>
                  </a:ext>
                </a:extLst>
              </a:tr>
              <a:tr h="362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Access Advertising Mail 70 Catalogue </a:t>
                      </a:r>
                      <a:r>
                        <a:rPr lang="en-GB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Mailmark</a:t>
                      </a:r>
                      <a:r>
                        <a:rPr lang="en-GB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™ Large Letter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30.784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32.752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34.720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36.688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38.655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40.623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43.233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32.073</a:t>
                      </a:r>
                    </a:p>
                  </a:txBody>
                  <a:tcPr marL="2153" marR="2153" marT="2153" marB="155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0.0744</a:t>
                      </a:r>
                    </a:p>
                  </a:txBody>
                  <a:tcPr marL="2153" marR="2153" marT="2153" marB="15503" anchor="ctr"/>
                </a:tc>
                <a:extLst>
                  <a:ext uri="{0D108BD9-81ED-4DB2-BD59-A6C34878D82A}">
                    <a16:rowId xmlns:a16="http://schemas.microsoft.com/office/drawing/2014/main" val="7478847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20093C2-5567-A385-E377-D40EB638E049}"/>
              </a:ext>
            </a:extLst>
          </p:cNvPr>
          <p:cNvSpPr txBox="1"/>
          <p:nvPr/>
        </p:nvSpPr>
        <p:spPr>
          <a:xfrm rot="16200000">
            <a:off x="-1024104" y="4050115"/>
            <a:ext cx="3230961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NEW PRODUCT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0F7051-4A71-1445-D653-4F34F663B90B}"/>
              </a:ext>
            </a:extLst>
          </p:cNvPr>
          <p:cNvSpPr/>
          <p:nvPr/>
        </p:nvSpPr>
        <p:spPr>
          <a:xfrm>
            <a:off x="9254299" y="4383694"/>
            <a:ext cx="880985" cy="23598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Base Price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396807-B385-30ED-8836-C02EBEDF016B}"/>
              </a:ext>
            </a:extLst>
          </p:cNvPr>
          <p:cNvSpPr/>
          <p:nvPr/>
        </p:nvSpPr>
        <p:spPr>
          <a:xfrm>
            <a:off x="11061561" y="4608260"/>
            <a:ext cx="872262" cy="12297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/>
              <a:t>Incremental unit price for each 1g over 251g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203834-9A6D-6B48-D2E0-7171B7CBDF73}"/>
              </a:ext>
            </a:extLst>
          </p:cNvPr>
          <p:cNvSpPr txBox="1"/>
          <p:nvPr/>
        </p:nvSpPr>
        <p:spPr>
          <a:xfrm>
            <a:off x="770563" y="5856273"/>
            <a:ext cx="2328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The product will be VAT rated</a:t>
            </a:r>
          </a:p>
        </p:txBody>
      </p:sp>
    </p:spTree>
    <p:extLst>
      <p:ext uri="{BB962C8B-B14F-4D97-AF65-F5344CB8AC3E}">
        <p14:creationId xmlns:p14="http://schemas.microsoft.com/office/powerpoint/2010/main" val="110666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67452C-CFED-39FB-0DE7-80E42135332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F6D078-40D0-FDF1-F783-CFE5689B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Docket hub traffic forecast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B3CB7-6A74-E7D4-7ACA-5A2D3BE829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430FF7-2AB5-7006-4590-9C4BF0D2237F}"/>
              </a:ext>
            </a:extLst>
          </p:cNvPr>
          <p:cNvGrpSpPr/>
          <p:nvPr/>
        </p:nvGrpSpPr>
        <p:grpSpPr>
          <a:xfrm>
            <a:off x="562178" y="1723254"/>
            <a:ext cx="6887389" cy="2300899"/>
            <a:chOff x="313737" y="2387541"/>
            <a:chExt cx="10111653" cy="36069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DD7E4F-F832-5935-408E-2A588513D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737" y="2387541"/>
              <a:ext cx="10111653" cy="360698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2BA80D-916E-368F-998C-3FDE92B6C09C}"/>
                </a:ext>
              </a:extLst>
            </p:cNvPr>
            <p:cNvSpPr txBox="1"/>
            <p:nvPr/>
          </p:nvSpPr>
          <p:spPr>
            <a:xfrm>
              <a:off x="4896198" y="3218069"/>
              <a:ext cx="809497" cy="26110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l">
                <a:spcAft>
                  <a:spcPts val="600"/>
                </a:spcAft>
                <a:buClr>
                  <a:schemeClr val="accent1"/>
                </a:buClr>
              </a:pPr>
              <a:r>
                <a:rPr lang="en-GB" sz="1200" dirty="0"/>
                <a:t>450000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6D9BC6-0232-2B8E-7D2E-53501640E9B7}"/>
                </a:ext>
              </a:extLst>
            </p:cNvPr>
            <p:cNvSpPr txBox="1"/>
            <p:nvPr/>
          </p:nvSpPr>
          <p:spPr>
            <a:xfrm>
              <a:off x="8897389" y="3961716"/>
              <a:ext cx="590203" cy="264518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l">
                <a:spcAft>
                  <a:spcPts val="600"/>
                </a:spcAft>
                <a:buClr>
                  <a:schemeClr val="accent1"/>
                </a:buClr>
              </a:pPr>
              <a:r>
                <a:rPr lang="en-GB" sz="1200" dirty="0"/>
                <a:t>18000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53DE43-1B3B-97FD-5E1A-7A624A1BBD3C}"/>
                </a:ext>
              </a:extLst>
            </p:cNvPr>
            <p:cNvSpPr txBox="1"/>
            <p:nvPr/>
          </p:nvSpPr>
          <p:spPr>
            <a:xfrm>
              <a:off x="4981706" y="3961716"/>
              <a:ext cx="590203" cy="264518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l">
                <a:spcAft>
                  <a:spcPts val="600"/>
                </a:spcAft>
                <a:buClr>
                  <a:schemeClr val="accent1"/>
                </a:buClr>
              </a:pPr>
              <a:r>
                <a:rPr lang="en-GB" sz="1200" dirty="0"/>
                <a:t>10000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75A316-CC25-4E0C-BFDE-6B8C13272BA9}"/>
                </a:ext>
              </a:extLst>
            </p:cNvPr>
            <p:cNvSpPr txBox="1"/>
            <p:nvPr/>
          </p:nvSpPr>
          <p:spPr>
            <a:xfrm>
              <a:off x="8813909" y="3218069"/>
              <a:ext cx="869652" cy="264518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l">
                <a:spcAft>
                  <a:spcPts val="600"/>
                </a:spcAft>
                <a:buClr>
                  <a:schemeClr val="accent1"/>
                </a:buClr>
              </a:pPr>
              <a:r>
                <a:rPr lang="en-GB" sz="1200" dirty="0"/>
                <a:t>300000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C5FC288-DD9D-DB13-506A-F29BEBD3278B}"/>
              </a:ext>
            </a:extLst>
          </p:cNvPr>
          <p:cNvSpPr txBox="1"/>
          <p:nvPr/>
        </p:nvSpPr>
        <p:spPr>
          <a:xfrm>
            <a:off x="682211" y="1358189"/>
            <a:ext cx="4463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Clr>
                <a:schemeClr val="accent1"/>
              </a:buClr>
            </a:pPr>
            <a:r>
              <a:rPr lang="en-GB" dirty="0">
                <a:latin typeface="RM First Class Inline"/>
              </a:rPr>
              <a:t>Illustration for Manual Catalogue forecasting 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ADBC937-C31D-C519-465F-952A061667D4}"/>
              </a:ext>
            </a:extLst>
          </p:cNvPr>
          <p:cNvCxnSpPr>
            <a:cxnSpLocks/>
          </p:cNvCxnSpPr>
          <p:nvPr/>
        </p:nvCxnSpPr>
        <p:spPr>
          <a:xfrm>
            <a:off x="2710850" y="1693091"/>
            <a:ext cx="3438544" cy="6432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A03F26-E434-02C7-8AD6-2B70AB8B0F1B}"/>
              </a:ext>
            </a:extLst>
          </p:cNvPr>
          <p:cNvCxnSpPr>
            <a:cxnSpLocks/>
          </p:cNvCxnSpPr>
          <p:nvPr/>
        </p:nvCxnSpPr>
        <p:spPr>
          <a:xfrm>
            <a:off x="2691529" y="1706920"/>
            <a:ext cx="3545860" cy="9803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DD742D5-269E-1244-D913-8A203A280BB8}"/>
              </a:ext>
            </a:extLst>
          </p:cNvPr>
          <p:cNvCxnSpPr>
            <a:cxnSpLocks/>
          </p:cNvCxnSpPr>
          <p:nvPr/>
        </p:nvCxnSpPr>
        <p:spPr>
          <a:xfrm>
            <a:off x="2672514" y="1686758"/>
            <a:ext cx="786267" cy="6495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27264FC-592F-63B0-F36C-01F6FB1A591D}"/>
              </a:ext>
            </a:extLst>
          </p:cNvPr>
          <p:cNvCxnSpPr>
            <a:cxnSpLocks/>
          </p:cNvCxnSpPr>
          <p:nvPr/>
        </p:nvCxnSpPr>
        <p:spPr>
          <a:xfrm>
            <a:off x="2683125" y="1676982"/>
            <a:ext cx="890200" cy="11047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D1900D62-61DF-F8DD-ED46-67C1A02913B5}"/>
              </a:ext>
            </a:extLst>
          </p:cNvPr>
          <p:cNvSpPr txBox="1">
            <a:spLocks/>
          </p:cNvSpPr>
          <p:nvPr/>
        </p:nvSpPr>
        <p:spPr>
          <a:xfrm>
            <a:off x="9235941" y="44776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87542D-5C6B-4EB3-96EB-9B37C3D5D2F8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D9EB7A-CE13-BFA2-2C9A-EBB6CF0A57D9}"/>
              </a:ext>
            </a:extLst>
          </p:cNvPr>
          <p:cNvGrpSpPr/>
          <p:nvPr/>
        </p:nvGrpSpPr>
        <p:grpSpPr>
          <a:xfrm>
            <a:off x="5333308" y="4012398"/>
            <a:ext cx="6722033" cy="2285912"/>
            <a:chOff x="3235307" y="3468298"/>
            <a:chExt cx="7757403" cy="269336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321416D-D780-2F3A-1EF0-51994F30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307" y="3468298"/>
              <a:ext cx="7757403" cy="269336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3B2A65-1F0D-483B-CC6D-AE313813E818}"/>
                </a:ext>
              </a:extLst>
            </p:cNvPr>
            <p:cNvSpPr txBox="1"/>
            <p:nvPr/>
          </p:nvSpPr>
          <p:spPr>
            <a:xfrm>
              <a:off x="5389873" y="4070271"/>
              <a:ext cx="543039" cy="17306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l">
                <a:spcAft>
                  <a:spcPts val="600"/>
                </a:spcAft>
                <a:buClr>
                  <a:schemeClr val="accent1"/>
                </a:buClr>
              </a:pPr>
              <a:r>
                <a:rPr lang="en-GB" sz="1200" dirty="0"/>
                <a:t>250000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5FEDB4-6E26-CDA4-E309-C7CCB9CA87A3}"/>
                </a:ext>
              </a:extLst>
            </p:cNvPr>
            <p:cNvSpPr txBox="1"/>
            <p:nvPr/>
          </p:nvSpPr>
          <p:spPr>
            <a:xfrm>
              <a:off x="5409386" y="4663523"/>
              <a:ext cx="543039" cy="18178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l">
                <a:spcAft>
                  <a:spcPts val="600"/>
                </a:spcAft>
                <a:buClr>
                  <a:schemeClr val="accent1"/>
                </a:buClr>
              </a:pPr>
              <a:r>
                <a:rPr lang="en-GB" sz="1200" dirty="0"/>
                <a:t>10000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E2C9A4-AC92-296E-4787-8F4B173019D8}"/>
                </a:ext>
              </a:extLst>
            </p:cNvPr>
            <p:cNvSpPr txBox="1"/>
            <p:nvPr/>
          </p:nvSpPr>
          <p:spPr>
            <a:xfrm>
              <a:off x="8229137" y="4337238"/>
              <a:ext cx="562605" cy="21135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l">
                <a:spcAft>
                  <a:spcPts val="600"/>
                </a:spcAft>
                <a:buClr>
                  <a:schemeClr val="accent1"/>
                </a:buClr>
              </a:pPr>
              <a:r>
                <a:rPr lang="en-GB" sz="1200" dirty="0"/>
                <a:t>500000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D31610-DCF0-E844-068A-58A4C1F4ABFD}"/>
                </a:ext>
              </a:extLst>
            </p:cNvPr>
            <p:cNvSpPr txBox="1"/>
            <p:nvPr/>
          </p:nvSpPr>
          <p:spPr>
            <a:xfrm>
              <a:off x="8288881" y="4948357"/>
              <a:ext cx="502861" cy="211358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l">
                <a:spcAft>
                  <a:spcPts val="600"/>
                </a:spcAft>
                <a:buClr>
                  <a:schemeClr val="accent1"/>
                </a:buClr>
              </a:pPr>
              <a:r>
                <a:rPr lang="en-GB" sz="1200" dirty="0"/>
                <a:t>10000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E0E1B9-A6E9-4043-C2BF-7D7F06D78F1D}"/>
              </a:ext>
            </a:extLst>
          </p:cNvPr>
          <p:cNvGrpSpPr/>
          <p:nvPr/>
        </p:nvGrpSpPr>
        <p:grpSpPr>
          <a:xfrm>
            <a:off x="7705725" y="3022083"/>
            <a:ext cx="4037149" cy="2246473"/>
            <a:chOff x="7757939" y="2844064"/>
            <a:chExt cx="4037149" cy="224647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C2DE5C2-77A7-EA6E-E9A8-A8EBD03484E1}"/>
                </a:ext>
              </a:extLst>
            </p:cNvPr>
            <p:cNvSpPr txBox="1"/>
            <p:nvPr/>
          </p:nvSpPr>
          <p:spPr>
            <a:xfrm>
              <a:off x="8472314" y="2844064"/>
              <a:ext cx="332277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Aft>
                  <a:spcPts val="2400"/>
                </a:spcAft>
                <a:buClr>
                  <a:schemeClr val="accent1"/>
                </a:buClr>
              </a:pPr>
              <a:r>
                <a:rPr lang="en-GB" sz="1800" dirty="0">
                  <a:latin typeface="RM First Class Inline"/>
                </a:rPr>
                <a:t>Illustration for mech forecasting </a:t>
              </a:r>
            </a:p>
            <a:p>
              <a:pPr algn="r">
                <a:spcAft>
                  <a:spcPts val="2400"/>
                </a:spcAft>
                <a:buClr>
                  <a:schemeClr val="accent1"/>
                </a:buClr>
              </a:pPr>
              <a:r>
                <a:rPr lang="en-GB" sz="1800" dirty="0">
                  <a:latin typeface="RM First Class Inline"/>
                </a:rPr>
                <a:t>Use OCR for LL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1141180-D4D5-2820-5B03-E00094C872EA}"/>
                </a:ext>
              </a:extLst>
            </p:cNvPr>
            <p:cNvGrpSpPr/>
            <p:nvPr/>
          </p:nvGrpSpPr>
          <p:grpSpPr>
            <a:xfrm>
              <a:off x="7757939" y="3054131"/>
              <a:ext cx="2819400" cy="2036406"/>
              <a:chOff x="7757939" y="3054131"/>
              <a:chExt cx="2819400" cy="2036406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A64CDE8-3DC5-F6A4-48F4-37CB087C8C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57939" y="3111281"/>
                <a:ext cx="754278" cy="173751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B59F32F5-6F59-1D3D-BB06-0195D7CD5A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27205" y="3054131"/>
                <a:ext cx="703252" cy="13645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C9BF716-53A6-C682-4876-A9CB6A1651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58490" y="3778207"/>
                <a:ext cx="311915" cy="131233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FDFAFEC-5E24-A6F8-29DA-EC773085B4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00347" y="3744688"/>
                <a:ext cx="376992" cy="7374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E8F0198-D1D1-03BF-735E-7EB779214929}"/>
              </a:ext>
            </a:extLst>
          </p:cNvPr>
          <p:cNvSpPr txBox="1"/>
          <p:nvPr/>
        </p:nvSpPr>
        <p:spPr>
          <a:xfrm>
            <a:off x="699943" y="4429595"/>
            <a:ext cx="4399688" cy="1503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marL="180000" algn="l">
              <a:spcAft>
                <a:spcPts val="600"/>
              </a:spcAft>
              <a:buClr>
                <a:schemeClr val="accent1"/>
              </a:buClr>
            </a:pPr>
            <a:endParaRPr lang="en-GB" sz="800" dirty="0">
              <a:latin typeface="RM First Class Inline"/>
            </a:endParaRPr>
          </a:p>
          <a:p>
            <a:pPr marL="180000" algn="l">
              <a:spcAft>
                <a:spcPts val="600"/>
              </a:spcAft>
              <a:buClr>
                <a:schemeClr val="accent1"/>
              </a:buClr>
            </a:pPr>
            <a:r>
              <a:rPr lang="en-GB" dirty="0">
                <a:latin typeface="RM First Class Inline"/>
              </a:rPr>
              <a:t>The new 70 Catalogue products forecast will show under the existing appropriate selections on the traffic forecast screen for standard Letters and Large Letters contract.</a:t>
            </a:r>
          </a:p>
          <a:p>
            <a:pPr marL="180000" algn="l">
              <a:spcAft>
                <a:spcPts val="600"/>
              </a:spcAft>
              <a:buClr>
                <a:schemeClr val="accent1"/>
              </a:buClr>
            </a:pPr>
            <a:endParaRPr lang="en-GB" dirty="0">
              <a:latin typeface="RM First Class Inline"/>
            </a:endParaRPr>
          </a:p>
          <a:p>
            <a:pPr marL="180000" algn="l">
              <a:spcAft>
                <a:spcPts val="600"/>
              </a:spcAft>
              <a:buClr>
                <a:schemeClr val="accent1"/>
              </a:buClr>
            </a:pPr>
            <a:endParaRPr lang="en-GB" dirty="0">
              <a:latin typeface="RM First Class Inline"/>
            </a:endParaRPr>
          </a:p>
          <a:p>
            <a:pPr marL="180000" algn="l">
              <a:spcAft>
                <a:spcPts val="600"/>
              </a:spcAft>
              <a:buClr>
                <a:schemeClr val="accent1"/>
              </a:buClr>
            </a:pPr>
            <a:endParaRPr lang="en-GB" dirty="0">
              <a:latin typeface="RM First Class Inline"/>
            </a:endParaRPr>
          </a:p>
          <a:p>
            <a:pPr marL="180000" algn="l">
              <a:spcAft>
                <a:spcPts val="600"/>
              </a:spcAft>
              <a:buClr>
                <a:schemeClr val="accent1"/>
              </a:buClr>
            </a:pPr>
            <a:endParaRPr lang="en-GB" dirty="0">
              <a:latin typeface="RM First Class Inline"/>
            </a:endParaRPr>
          </a:p>
          <a:p>
            <a:pPr marL="180000" algn="l">
              <a:spcAft>
                <a:spcPts val="600"/>
              </a:spcAft>
              <a:buClr>
                <a:schemeClr val="accent1"/>
              </a:buClr>
            </a:pPr>
            <a:endParaRPr lang="en-GB" dirty="0">
              <a:latin typeface="RM First Class Inline"/>
            </a:endParaRPr>
          </a:p>
          <a:p>
            <a:pPr marL="180000" algn="l">
              <a:spcAft>
                <a:spcPts val="600"/>
              </a:spcAft>
              <a:buClr>
                <a:schemeClr val="accent1"/>
              </a:buClr>
            </a:pPr>
            <a:endParaRPr lang="en-GB" dirty="0">
              <a:latin typeface="RM First Class Inline"/>
            </a:endParaRPr>
          </a:p>
          <a:p>
            <a:pPr marL="180000" algn="l">
              <a:spcAft>
                <a:spcPts val="600"/>
              </a:spcAft>
              <a:buClr>
                <a:schemeClr val="accent1"/>
              </a:buClr>
            </a:pPr>
            <a:endParaRPr lang="en-GB" dirty="0">
              <a:latin typeface="RM First Class Inline"/>
            </a:endParaRPr>
          </a:p>
        </p:txBody>
      </p:sp>
    </p:spTree>
    <p:extLst>
      <p:ext uri="{BB962C8B-B14F-4D97-AF65-F5344CB8AC3E}">
        <p14:creationId xmlns:p14="http://schemas.microsoft.com/office/powerpoint/2010/main" val="416646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512645-602D-E141-CC8E-A798268170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169519-53F2-D0EF-C3AF-119439A41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Mailmark</a:t>
            </a:r>
            <a:r>
              <a:rPr lang="en-GB" dirty="0"/>
              <a:t> catalogue pricing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F2F04-68F0-4D5B-27A3-99BEFFD4B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CF665A-3370-35D8-580E-83E871F99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530714"/>
              </p:ext>
            </p:extLst>
          </p:nvPr>
        </p:nvGraphicFramePr>
        <p:xfrm>
          <a:off x="5853082" y="3132387"/>
          <a:ext cx="4386098" cy="27712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4669">
                  <a:extLst>
                    <a:ext uri="{9D8B030D-6E8A-4147-A177-3AD203B41FA5}">
                      <a16:colId xmlns:a16="http://schemas.microsoft.com/office/drawing/2014/main" val="43721287"/>
                    </a:ext>
                  </a:extLst>
                </a:gridCol>
                <a:gridCol w="3761429">
                  <a:extLst>
                    <a:ext uri="{9D8B030D-6E8A-4147-A177-3AD203B41FA5}">
                      <a16:colId xmlns:a16="http://schemas.microsoft.com/office/drawing/2014/main" val="2354432491"/>
                    </a:ext>
                  </a:extLst>
                </a:gridCol>
              </a:tblGrid>
              <a:tr h="294939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DAJ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70__ LETTERS CATALOG MAN BAGS N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072030"/>
                  </a:ext>
                </a:extLst>
              </a:tr>
              <a:tr h="353752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DAK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70__ LETTERS CATALOG MAN TRAY N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63810"/>
                  </a:ext>
                </a:extLst>
              </a:tr>
              <a:tr h="353752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DAP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70__ LRG LTR CATALOG MAN BAGS N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481477"/>
                  </a:ext>
                </a:extLst>
              </a:tr>
              <a:tr h="353752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DAQ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70__ LRG LTR CATALOG MAN TRAY N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278215"/>
                  </a:ext>
                </a:extLst>
              </a:tr>
              <a:tr h="353752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ZBI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70__ LETTERS CATALOG MAN BAGS Z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85839"/>
                  </a:ext>
                </a:extLst>
              </a:tr>
              <a:tr h="353752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ZBJ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70__ LETTERS CATALOG MAN TRAY Z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557845"/>
                  </a:ext>
                </a:extLst>
              </a:tr>
              <a:tr h="353752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ZBO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70__ LRG LTR CATALOG MAN BAGS Z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839415"/>
                  </a:ext>
                </a:extLst>
              </a:tr>
              <a:tr h="353752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ZBP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70__ LRG LTR CATALOG MAN TRAY Z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63168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7C8C5F08-B1DA-EB84-6048-4EB12C1C1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18" y="1413032"/>
            <a:ext cx="4239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New Catalogue service codes:</a:t>
            </a:r>
            <a:endParaRPr kumimoji="0" lang="en-GB" altLang="en-US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AD3E485-8A1D-C4C2-5868-BE759FA38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125958"/>
              </p:ext>
            </p:extLst>
          </p:nvPr>
        </p:nvGraphicFramePr>
        <p:xfrm>
          <a:off x="479559" y="1795954"/>
          <a:ext cx="4386098" cy="4107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114">
                  <a:extLst>
                    <a:ext uri="{9D8B030D-6E8A-4147-A177-3AD203B41FA5}">
                      <a16:colId xmlns:a16="http://schemas.microsoft.com/office/drawing/2014/main" val="43721287"/>
                    </a:ext>
                  </a:extLst>
                </a:gridCol>
                <a:gridCol w="3747984">
                  <a:extLst>
                    <a:ext uri="{9D8B030D-6E8A-4147-A177-3AD203B41FA5}">
                      <a16:colId xmlns:a16="http://schemas.microsoft.com/office/drawing/2014/main" val="2354432491"/>
                    </a:ext>
                  </a:extLst>
                </a:gridCol>
              </a:tblGrid>
              <a:tr h="3423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DMA</a:t>
                      </a:r>
                      <a:endParaRPr kumimoji="0" lang="en-GB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4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70__LETTER CATALOG EIB TRAY N</a:t>
                      </a:r>
                      <a:endParaRPr kumimoji="0" lang="en-GB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404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072030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ZNN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70__LETTER CATALOG EIB TRAY Z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63810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DMC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70__LETTER CATALOG EIB BAG N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481477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ZNO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70__LETTER CATALOG EIB BAG Z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278215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DME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70__LETTER CATALOG ECON EIB TRAY N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85839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ZNP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70__LETTER CATALOG ECON EIB TRAY Z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557845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DMG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70__LETTER CATALOG ECON EIB BAG N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839415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ZNQ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70__LETTER CATALOG ECON EIB BAG Z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631687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DMI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 LRG LTR CATALOG EIB TRAY N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330753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ZNR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 LRG LTR CATALOG EIB TRAY Z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82006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DMK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 LRG LTR CATALOG EIB BAG N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055493"/>
                  </a:ext>
                </a:extLst>
              </a:tr>
              <a:tr h="342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ZNS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70__ LRG LTR CATALOG EIB BAG Z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895572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C7491695-599F-1D6F-C66F-80D8F8FFF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761" y="2739191"/>
            <a:ext cx="50050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Existing codes now become VAT rated:</a:t>
            </a:r>
            <a:endParaRPr kumimoji="0" lang="en-GB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2072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ketreach Colours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94D47"/>
      </a:accent2>
      <a:accent3>
        <a:srgbClr val="EE7975"/>
      </a:accent3>
      <a:accent4>
        <a:srgbClr val="F3A6A3"/>
      </a:accent4>
      <a:accent5>
        <a:srgbClr val="F9D3D1"/>
      </a:accent5>
      <a:accent6>
        <a:srgbClr val="000000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arketreach Colours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94D47"/>
      </a:accent2>
      <a:accent3>
        <a:srgbClr val="EE7975"/>
      </a:accent3>
      <a:accent4>
        <a:srgbClr val="F3A6A3"/>
      </a:accent4>
      <a:accent5>
        <a:srgbClr val="F9D3D1"/>
      </a:accent5>
      <a:accent6>
        <a:srgbClr val="000000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4db751e-9233-4742-988a-d8dba3ab9ba7">
      <UserInfo>
        <DisplayName>James Middlehurst</DisplayName>
        <AccountId>41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BC01A1B6CE214D9E5DE4A74D787689" ma:contentTypeVersion="13" ma:contentTypeDescription="Create a new document." ma:contentTypeScope="" ma:versionID="74b65fa6ad5f30b7832c82fededd3798">
  <xsd:schema xmlns:xsd="http://www.w3.org/2001/XMLSchema" xmlns:xs="http://www.w3.org/2001/XMLSchema" xmlns:p="http://schemas.microsoft.com/office/2006/metadata/properties" xmlns:ns2="63258bcd-d210-4d12-ae87-b1df44544b09" xmlns:ns3="64db751e-9233-4742-988a-d8dba3ab9ba7" targetNamespace="http://schemas.microsoft.com/office/2006/metadata/properties" ma:root="true" ma:fieldsID="4e2f3caf674cbf0c6a7bd2076be7abc6" ns2:_="" ns3:_="">
    <xsd:import namespace="63258bcd-d210-4d12-ae87-b1df44544b09"/>
    <xsd:import namespace="64db751e-9233-4742-988a-d8dba3ab9b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258bcd-d210-4d12-ae87-b1df44544b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b751e-9233-4742-988a-d8dba3ab9ba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05D857-8CB0-4FC3-869D-E17B14A541D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3258bcd-d210-4d12-ae87-b1df44544b09"/>
    <ds:schemaRef ds:uri="http://purl.org/dc/elements/1.1/"/>
    <ds:schemaRef ds:uri="http://schemas.microsoft.com/office/2006/metadata/properties"/>
    <ds:schemaRef ds:uri="64db751e-9233-4742-988a-d8dba3ab9ba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26B542C-F749-4F67-869C-B376789CE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68458D-2AC3-472C-8A10-5742E36C46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258bcd-d210-4d12-ae87-b1df44544b09"/>
    <ds:schemaRef ds:uri="64db751e-9233-4742-988a-d8dba3ab9b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</Words>
  <Application>Microsoft Office PowerPoint</Application>
  <PresentationFormat>Widescreen</PresentationFormat>
  <Paragraphs>225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Impact</vt:lpstr>
      <vt:lpstr>RM First Class Inline</vt:lpstr>
      <vt:lpstr>Times New Roman</vt:lpstr>
      <vt:lpstr>Wingdings</vt:lpstr>
      <vt:lpstr>Office Theme</vt:lpstr>
      <vt:lpstr>1_Office Theme</vt:lpstr>
      <vt:lpstr>MAILMARK CATALOGUE PRODUCT</vt:lpstr>
      <vt:lpstr>New Mailmark catalogue product</vt:lpstr>
      <vt:lpstr>CATALOGUES GET NOTICED</vt:lpstr>
      <vt:lpstr>Key media metrics by catalogue type</vt:lpstr>
      <vt:lpstr>mailmark catalogue PRODUCT benefits</vt:lpstr>
      <vt:lpstr>What catalogues are eligible?</vt:lpstr>
      <vt:lpstr>Catalogue pricing</vt:lpstr>
      <vt:lpstr>Docket hub traffic forecast</vt:lpstr>
      <vt:lpstr>Mailmark catalogue pricing</vt:lpstr>
      <vt:lpstr>Emanifest and barcode selection</vt:lpstr>
      <vt:lpstr>Catalogue content guidelines</vt:lpstr>
      <vt:lpstr>FURTHER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CUSTOMER MAIL IN DELIVERING A REMARKABLE CUSTOMER EXPERIENCE (CX)</dc:title>
  <dc:creator/>
  <cp:lastModifiedBy/>
  <cp:revision>76</cp:revision>
  <dcterms:created xsi:type="dcterms:W3CDTF">2022-03-31T15:35:07Z</dcterms:created>
  <dcterms:modified xsi:type="dcterms:W3CDTF">2024-06-04T16:00:45Z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0x01010073BC01A1B6CE214D9E5DE4A74D787689</vt:lpwstr>
  </property>
  <property fmtid="{D5CDD505-2E9C-101B-9397-08002B2CF9AE}" pid="3" name="MSIP_Label_980f36f3-41a5-4f45-a6a2-e224f336accd_Enabled">
    <vt:lpwstr>true</vt:lpwstr>
  </property>
  <property fmtid="{D5CDD505-2E9C-101B-9397-08002B2CF9AE}" pid="4" name="MSIP_Label_980f36f3-41a5-4f45-a6a2-e224f336accd_SetDate">
    <vt:lpwstr>2022-05-11T08:07:57Z</vt:lpwstr>
  </property>
  <property fmtid="{D5CDD505-2E9C-101B-9397-08002B2CF9AE}" pid="5" name="MSIP_Label_980f36f3-41a5-4f45-a6a2-e224f336accd_Method">
    <vt:lpwstr>Standard</vt:lpwstr>
  </property>
  <property fmtid="{D5CDD505-2E9C-101B-9397-08002B2CF9AE}" pid="6" name="MSIP_Label_980f36f3-41a5-4f45-a6a2-e224f336accd_Name">
    <vt:lpwstr>980f36f3-41a5-4f45-a6a2-e224f336accd</vt:lpwstr>
  </property>
  <property fmtid="{D5CDD505-2E9C-101B-9397-08002B2CF9AE}" pid="7" name="MSIP_Label_980f36f3-41a5-4f45-a6a2-e224f336accd_SiteId">
    <vt:lpwstr>7a082108-90dd-41ac-be41-9b8feabee2da</vt:lpwstr>
  </property>
  <property fmtid="{D5CDD505-2E9C-101B-9397-08002B2CF9AE}" pid="8" name="MSIP_Label_980f36f3-41a5-4f45-a6a2-e224f336accd_ActionId">
    <vt:lpwstr>f68d0851-aff5-429b-8f25-ced6ebef5fb2</vt:lpwstr>
  </property>
  <property fmtid="{D5CDD505-2E9C-101B-9397-08002B2CF9AE}" pid="9" name="MSIP_Label_980f36f3-41a5-4f45-a6a2-e224f336accd_ContentBits">
    <vt:lpwstr>2</vt:lpwstr>
  </property>
</Properties>
</file>