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147376554" r:id="rId6"/>
    <p:sldId id="2147376542" r:id="rId7"/>
    <p:sldId id="2147376550" r:id="rId8"/>
    <p:sldId id="2147376551" r:id="rId9"/>
    <p:sldId id="2147376545" r:id="rId10"/>
    <p:sldId id="257" r:id="rId11"/>
    <p:sldId id="2147376546" r:id="rId12"/>
    <p:sldId id="2147376547" r:id="rId13"/>
    <p:sldId id="2147376553" r:id="rId14"/>
    <p:sldId id="2147376549" r:id="rId1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09BF1-6444-41A6-BAD3-64BB78B77254}" v="9" dt="2025-05-12T14:59:19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72" y="2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12/05/2025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12/05/2025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9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3.svg"/><Relationship Id="rId5" Type="http://schemas.openxmlformats.org/officeDocument/2006/relationships/tags" Target="../tags/tag22.xml"/><Relationship Id="rId10" Type="http://schemas.openxmlformats.org/officeDocument/2006/relationships/image" Target="../media/image42.png"/><Relationship Id="rId4" Type="http://schemas.openxmlformats.org/officeDocument/2006/relationships/tags" Target="../tags/tag21.xml"/><Relationship Id="rId9" Type="http://schemas.openxmlformats.org/officeDocument/2006/relationships/image" Target="../media/image41.svg"/><Relationship Id="rId14" Type="http://schemas.openxmlformats.org/officeDocument/2006/relationships/hyperlink" Target="https://www.royalmailwholesale.com/testing-and-innov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BLACK FRIDAY INCENTIVE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for Black Friday promotions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One-Piece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8D5E-F56F-8B97-C73B-6B8D60B2E8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787542D-5C6B-4EB3-96EB-9B37C3D5D2F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C71C1-2743-8A35-E58F-8612E2F3F06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80112" y="1783200"/>
            <a:ext cx="5276850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primary purpose of the mailing campaign must be related to promoting products and services for Black Friday or Cyber Monday.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E4241-7114-C396-7A35-A6C41FA0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277" y="377055"/>
            <a:ext cx="5276625" cy="1050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Incentive Content guidance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DF0A644-DFC4-FB6B-830B-D466925F1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097" y="6363979"/>
            <a:ext cx="4680000" cy="133165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A8C484-9856-0DE3-7AFA-7185629CB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6" y="-1147699"/>
            <a:ext cx="6085332" cy="91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promoting Black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20%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100k* Letters or 50k Catalogues. The maximum volume is 1m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new incremental 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C7F2889A-C812-4C3B-055E-E68077FA9FEF}"/>
              </a:ext>
            </a:extLst>
          </p:cNvPr>
          <p:cNvSpPr txBox="1">
            <a:spLocks/>
          </p:cNvSpPr>
          <p:nvPr/>
        </p:nvSpPr>
        <p:spPr>
          <a:xfrm>
            <a:off x="800948" y="6559642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100k* Letters or 50k Catalogues. The maximum volume is 1m items.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DDC5EE0-7777-4EB7-9281-D00CFB628E94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801688" y="6372225"/>
            <a:ext cx="5208587" cy="133350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6D231-43C2-2239-E4BC-BC7F0903DAA6}"/>
              </a:ext>
            </a:extLst>
          </p:cNvPr>
          <p:cNvSpPr txBox="1"/>
          <p:nvPr/>
        </p:nvSpPr>
        <p:spPr>
          <a:xfrm>
            <a:off x="4241726" y="3448855"/>
            <a:ext cx="151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29 </a:t>
            </a:r>
            <a:r>
              <a:rPr lang="en-GB" b="1" dirty="0"/>
              <a:t>September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4151-B4F9-FCC4-D66F-4019BA47CB61}"/>
              </a:ext>
            </a:extLst>
          </p:cNvPr>
          <p:cNvSpPr txBox="1"/>
          <p:nvPr/>
        </p:nvSpPr>
        <p:spPr>
          <a:xfrm>
            <a:off x="4100853" y="4437606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6469917" y="3448855"/>
            <a:ext cx="147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14 November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6384445" y="4437076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1EB1D-7F5A-5214-A03F-56766F99F3D7}"/>
              </a:ext>
            </a:extLst>
          </p:cNvPr>
          <p:cNvGrpSpPr/>
          <p:nvPr/>
        </p:nvGrpSpPr>
        <p:grpSpPr>
          <a:xfrm>
            <a:off x="4177445" y="2524820"/>
            <a:ext cx="1648014" cy="1808359"/>
            <a:chOff x="6761932" y="1222043"/>
            <a:chExt cx="1648014" cy="1808359"/>
          </a:xfrm>
        </p:grpSpPr>
        <p:sp>
          <p:nvSpPr>
            <p:cNvPr id="12" name="Free-form: Shape 297">
              <a:extLst>
                <a:ext uri="{FF2B5EF4-FFF2-40B4-BE49-F238E27FC236}">
                  <a16:creationId xmlns:a16="http://schemas.microsoft.com/office/drawing/2014/main" id="{51DB452B-FC7F-D167-7608-24533ADAAE35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-form: Shape 298">
              <a:extLst>
                <a:ext uri="{FF2B5EF4-FFF2-40B4-BE49-F238E27FC236}">
                  <a16:creationId xmlns:a16="http://schemas.microsoft.com/office/drawing/2014/main" id="{E0ADBA32-DD59-4BD8-6604-D46A131C6833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6384445" y="2524820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8587505" y="4434028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8650857" y="2524820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8736330" y="3448855"/>
            <a:ext cx="147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28 November</a:t>
            </a:r>
          </a:p>
          <a:p>
            <a:pPr algn="ctr"/>
            <a:r>
              <a:rPr lang="en-GB" b="1" dirty="0"/>
              <a:t>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1950845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1840558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2015128" y="3429997"/>
            <a:ext cx="151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15 September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651117" y="2760407"/>
            <a:ext cx="38205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20% postage credit for up to 1m </a:t>
            </a:r>
            <a:r>
              <a:rPr lang="en-GB" sz="2800" dirty="0"/>
              <a:t>incremental advertising mail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593572" y="1640726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616320" y="2696836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28</a:t>
            </a:r>
            <a:r>
              <a:rPr lang="en-GB" baseline="30000" dirty="0"/>
              <a:t>th</a:t>
            </a:r>
            <a:r>
              <a:rPr lang="en-GB" dirty="0"/>
              <a:t> November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you tell us about the objectives and strategy for your new 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profiling? existing customer base.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and ROI.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measures, for example?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694</Words>
  <Application>Microsoft Office PowerPoint</Application>
  <PresentationFormat>Widescreen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Impact</vt:lpstr>
      <vt:lpstr>Wingdings</vt:lpstr>
      <vt:lpstr>Office Theme</vt:lpstr>
      <vt:lpstr>ROYAL MAIL BLACK FRIDAY INCENTIVE</vt:lpstr>
      <vt:lpstr>Incentive Content guidance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2025-05-12T14:59:43Z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