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313" r:id="rId4"/>
    <p:sldId id="314" r:id="rId5"/>
    <p:sldId id="317" r:id="rId6"/>
    <p:sldId id="318" r:id="rId7"/>
    <p:sldId id="331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4" r:id="rId17"/>
    <p:sldId id="295" r:id="rId18"/>
    <p:sldId id="332" r:id="rId19"/>
    <p:sldId id="275" r:id="rId20"/>
    <p:sldId id="336" r:id="rId21"/>
    <p:sldId id="278" r:id="rId22"/>
    <p:sldId id="274" r:id="rId23"/>
    <p:sldId id="341" r:id="rId24"/>
    <p:sldId id="342" r:id="rId25"/>
    <p:sldId id="343" r:id="rId26"/>
    <p:sldId id="344" r:id="rId27"/>
    <p:sldId id="339" r:id="rId28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73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304"/>
    <a:srgbClr val="82CBD4"/>
    <a:srgbClr val="95C121"/>
    <a:srgbClr val="EF7E05"/>
    <a:srgbClr val="1BACE4"/>
    <a:srgbClr val="E6E6E6"/>
    <a:srgbClr val="1D1E1C"/>
    <a:srgbClr val="E20C18"/>
    <a:srgbClr val="FAA8AC"/>
    <a:srgbClr val="D3ED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45" autoAdjust="0"/>
    <p:restoredTop sz="58753" autoAdjust="0"/>
  </p:normalViewPr>
  <p:slideViewPr>
    <p:cSldViewPr snapToGrid="0">
      <p:cViewPr varScale="1">
        <p:scale>
          <a:sx n="68" d="100"/>
          <a:sy n="68" d="100"/>
        </p:scale>
        <p:origin x="1780" y="68"/>
      </p:cViewPr>
      <p:guideLst>
        <p:guide orient="horz" pos="1049"/>
        <p:guide pos="73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20"/>
    </p:cViewPr>
  </p:sorterViewPr>
  <p:notesViewPr>
    <p:cSldViewPr snapToGrid="0" showGuides="1">
      <p:cViewPr varScale="1">
        <p:scale>
          <a:sx n="87" d="100"/>
          <a:sy n="87" d="100"/>
        </p:scale>
        <p:origin x="206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2"/>
                <c:pt idx="0">
                  <c:v>REACH</c:v>
                </c:pt>
                <c:pt idx="1">
                  <c:v>FREQUENCY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1.1200000000000001</c:v>
                </c:pt>
                <c:pt idx="1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DE-4811-A9B6-BB52B4D87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674496368"/>
        <c:axId val="674496696"/>
      </c:barChart>
      <c:catAx>
        <c:axId val="67449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496696"/>
        <c:crosses val="autoZero"/>
        <c:auto val="1"/>
        <c:lblAlgn val="ctr"/>
        <c:lblOffset val="100"/>
        <c:noMultiLvlLbl val="0"/>
      </c:catAx>
      <c:valAx>
        <c:axId val="674496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7449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2"/>
                <c:pt idx="0">
                  <c:v>REACH</c:v>
                </c:pt>
                <c:pt idx="1">
                  <c:v>FREQUENCY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1.1399999999999999</c:v>
                </c:pt>
                <c:pt idx="1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DE-4811-A9B6-BB52B4D87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674496368"/>
        <c:axId val="674496696"/>
      </c:barChart>
      <c:catAx>
        <c:axId val="67449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496696"/>
        <c:crosses val="autoZero"/>
        <c:auto val="1"/>
        <c:lblAlgn val="ctr"/>
        <c:lblOffset val="100"/>
        <c:noMultiLvlLbl val="0"/>
      </c:catAx>
      <c:valAx>
        <c:axId val="674496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7449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8C2-4B3B-9B13-823AA35D510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8C2-4B3B-9B13-823AA35D510A}"/>
              </c:ext>
            </c:extLst>
          </c:dPt>
          <c:dLbls>
            <c:dLbl>
              <c:idx val="1"/>
              <c:layout>
                <c:manualLayout>
                  <c:x val="6.3823600158165572E-2"/>
                  <c:y val="-3.5277777777777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C2-4B3B-9B13-823AA35D51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Engaged</c:v>
                </c:pt>
                <c:pt idx="1">
                  <c:v>Minimally processed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0.89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C2-4B3B-9B13-823AA35D51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4EF-40DD-9F59-FE4D7FF252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Buying behaviour</c:v>
                </c:pt>
                <c:pt idx="1">
                  <c:v>Planning and searching behaviour</c:v>
                </c:pt>
                <c:pt idx="2">
                  <c:v>Discussed with someone</c:v>
                </c:pt>
                <c:pt idx="3">
                  <c:v>Online behaviours</c:v>
                </c:pt>
                <c:pt idx="4">
                  <c:v>Contacting the sender</c:v>
                </c:pt>
                <c:pt idx="5">
                  <c:v>Any commercial action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38.309078923500003</c:v>
                </c:pt>
                <c:pt idx="1">
                  <c:v>13.841965834490001</c:v>
                </c:pt>
                <c:pt idx="2">
                  <c:v>115.952949154</c:v>
                </c:pt>
                <c:pt idx="3">
                  <c:v>113.90127810769999</c:v>
                </c:pt>
                <c:pt idx="4">
                  <c:v>30.584691769100001</c:v>
                </c:pt>
                <c:pt idx="5">
                  <c:v>226.9538365805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63-43BA-8B5F-65FFE2F36F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-27"/>
        <c:axId val="742258688"/>
        <c:axId val="742266232"/>
      </c:barChart>
      <c:catAx>
        <c:axId val="74225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2266232"/>
        <c:crosses val="autoZero"/>
        <c:auto val="1"/>
        <c:lblAlgn val="ctr"/>
        <c:lblOffset val="100"/>
        <c:noMultiLvlLbl val="0"/>
      </c:catAx>
      <c:valAx>
        <c:axId val="742266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225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2"/>
                <c:pt idx="0">
                  <c:v>REACH</c:v>
                </c:pt>
                <c:pt idx="1">
                  <c:v>FREQUENCY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1.1299999999999999</c:v>
                </c:pt>
                <c:pt idx="1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DE-4811-A9B6-BB52B4D87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674496368"/>
        <c:axId val="674496696"/>
      </c:barChart>
      <c:catAx>
        <c:axId val="67449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496696"/>
        <c:crosses val="autoZero"/>
        <c:auto val="1"/>
        <c:lblAlgn val="ctr"/>
        <c:lblOffset val="100"/>
        <c:noMultiLvlLbl val="0"/>
      </c:catAx>
      <c:valAx>
        <c:axId val="674496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7449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8C2-4B3B-9B13-823AA35D510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8C2-4B3B-9B13-823AA35D510A}"/>
              </c:ext>
            </c:extLst>
          </c:dPt>
          <c:dLbls>
            <c:dLbl>
              <c:idx val="1"/>
              <c:layout>
                <c:manualLayout>
                  <c:x val="6.3823600158165572E-2"/>
                  <c:y val="-3.5277777777777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C2-4B3B-9B13-823AA35D51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Engaged</c:v>
                </c:pt>
                <c:pt idx="1">
                  <c:v>Minimally processed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0.98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C2-4B3B-9B13-823AA35D51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D0E-416D-B33A-B056C4350B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Buying behaviour</c:v>
                </c:pt>
                <c:pt idx="1">
                  <c:v>Planning and searching behaviour</c:v>
                </c:pt>
                <c:pt idx="2">
                  <c:v>Discussed with someone</c:v>
                </c:pt>
                <c:pt idx="3">
                  <c:v>Online behaviours</c:v>
                </c:pt>
                <c:pt idx="4">
                  <c:v>Contacting the sender</c:v>
                </c:pt>
                <c:pt idx="5">
                  <c:v>Any commercial action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31.222754643350001</c:v>
                </c:pt>
                <c:pt idx="1">
                  <c:v>10.074508378899999</c:v>
                </c:pt>
                <c:pt idx="2">
                  <c:v>124.83091228559999</c:v>
                </c:pt>
                <c:pt idx="3">
                  <c:v>120.1751969192</c:v>
                </c:pt>
                <c:pt idx="4">
                  <c:v>52.561827863639998</c:v>
                </c:pt>
                <c:pt idx="5">
                  <c:v>254.61658022840001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63-43BA-8B5F-65FFE2F36F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-27"/>
        <c:axId val="742258688"/>
        <c:axId val="742266232"/>
      </c:barChart>
      <c:catAx>
        <c:axId val="74225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2266232"/>
        <c:crosses val="autoZero"/>
        <c:auto val="1"/>
        <c:lblAlgn val="ctr"/>
        <c:lblOffset val="100"/>
        <c:noMultiLvlLbl val="0"/>
      </c:catAx>
      <c:valAx>
        <c:axId val="742266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225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8C2-4B3B-9B13-823AA35D510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8C2-4B3B-9B13-823AA35D510A}"/>
              </c:ext>
            </c:extLst>
          </c:dPt>
          <c:dLbls>
            <c:dLbl>
              <c:idx val="1"/>
              <c:layout>
                <c:manualLayout>
                  <c:x val="6.3823600158165572E-2"/>
                  <c:y val="-3.5277777777777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C2-4B3B-9B13-823AA35D51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Engaged</c:v>
                </c:pt>
                <c:pt idx="1">
                  <c:v>Minimally processed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0.92</c:v>
                </c:pt>
                <c:pt idx="1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C2-4B3B-9B13-823AA35D51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Buying behaviour</c:v>
                </c:pt>
                <c:pt idx="1">
                  <c:v>Planning and searching behaviour</c:v>
                </c:pt>
                <c:pt idx="2">
                  <c:v>Discussed with someone</c:v>
                </c:pt>
                <c:pt idx="3">
                  <c:v>Online behaviours</c:v>
                </c:pt>
                <c:pt idx="4">
                  <c:v>Contacting the sender</c:v>
                </c:pt>
                <c:pt idx="5">
                  <c:v>Any commercial action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98.3</c:v>
                </c:pt>
                <c:pt idx="1">
                  <c:v>23.8</c:v>
                </c:pt>
                <c:pt idx="2">
                  <c:v>81.900000000000006</c:v>
                </c:pt>
                <c:pt idx="3">
                  <c:v>132.80000000000001</c:v>
                </c:pt>
                <c:pt idx="4">
                  <c:v>21.9</c:v>
                </c:pt>
                <c:pt idx="5">
                  <c:v>253.8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63-43BA-8B5F-65FFE2F36F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-27"/>
        <c:axId val="742258688"/>
        <c:axId val="742266232"/>
      </c:barChart>
      <c:catAx>
        <c:axId val="74225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2266232"/>
        <c:crosses val="autoZero"/>
        <c:auto val="1"/>
        <c:lblAlgn val="ctr"/>
        <c:lblOffset val="100"/>
        <c:noMultiLvlLbl val="0"/>
      </c:catAx>
      <c:valAx>
        <c:axId val="742266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225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2"/>
                <c:pt idx="0">
                  <c:v>REACH</c:v>
                </c:pt>
                <c:pt idx="1">
                  <c:v>FREQUENCY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1.1299999999999999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DE-4811-A9B6-BB52B4D87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674496368"/>
        <c:axId val="674496696"/>
      </c:barChart>
      <c:catAx>
        <c:axId val="67449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496696"/>
        <c:crosses val="autoZero"/>
        <c:auto val="1"/>
        <c:lblAlgn val="ctr"/>
        <c:lblOffset val="100"/>
        <c:noMultiLvlLbl val="0"/>
      </c:catAx>
      <c:valAx>
        <c:axId val="674496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7449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8C2-4B3B-9B13-823AA35D510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8C2-4B3B-9B13-823AA35D510A}"/>
              </c:ext>
            </c:extLst>
          </c:dPt>
          <c:dLbls>
            <c:dLbl>
              <c:idx val="1"/>
              <c:layout>
                <c:manualLayout>
                  <c:x val="6.3823600158165572E-2"/>
                  <c:y val="-3.5277777777777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C2-4B3B-9B13-823AA35D51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Engaged</c:v>
                </c:pt>
                <c:pt idx="1">
                  <c:v>Minimally processed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0.93</c:v>
                </c:pt>
                <c:pt idx="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C2-4B3B-9B13-823AA35D51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Buying behaviour</c:v>
                </c:pt>
                <c:pt idx="1">
                  <c:v>Planning and searching behaviour</c:v>
                </c:pt>
                <c:pt idx="2">
                  <c:v>Discussed with someone</c:v>
                </c:pt>
                <c:pt idx="3">
                  <c:v>Online behaviours</c:v>
                </c:pt>
                <c:pt idx="4">
                  <c:v>Contacting the sender</c:v>
                </c:pt>
                <c:pt idx="5">
                  <c:v>Any commercial action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156.0819014928</c:v>
                </c:pt>
                <c:pt idx="1">
                  <c:v>54.714484105899999</c:v>
                </c:pt>
                <c:pt idx="2">
                  <c:v>115.4266946215</c:v>
                </c:pt>
                <c:pt idx="3">
                  <c:v>126.5152574742</c:v>
                </c:pt>
                <c:pt idx="4">
                  <c:v>9.7495953879090003</c:v>
                </c:pt>
                <c:pt idx="5">
                  <c:v>329.85836566180001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63-43BA-8B5F-65FFE2F36F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-27"/>
        <c:axId val="742258688"/>
        <c:axId val="742266232"/>
      </c:barChart>
      <c:catAx>
        <c:axId val="74225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2266232"/>
        <c:crosses val="autoZero"/>
        <c:auto val="1"/>
        <c:lblAlgn val="ctr"/>
        <c:lblOffset val="100"/>
        <c:noMultiLvlLbl val="0"/>
      </c:catAx>
      <c:valAx>
        <c:axId val="742266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225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2"/>
                <c:pt idx="0">
                  <c:v>REACH</c:v>
                </c:pt>
                <c:pt idx="1">
                  <c:v>FREQUENCY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1.1299999999999999</c:v>
                </c:pt>
                <c:pt idx="1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DE-4811-A9B6-BB52B4D87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674496368"/>
        <c:axId val="674496696"/>
      </c:barChart>
      <c:catAx>
        <c:axId val="67449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496696"/>
        <c:crosses val="autoZero"/>
        <c:auto val="1"/>
        <c:lblAlgn val="ctr"/>
        <c:lblOffset val="100"/>
        <c:noMultiLvlLbl val="0"/>
      </c:catAx>
      <c:valAx>
        <c:axId val="674496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7449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8C2-4B3B-9B13-823AA35D510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8C2-4B3B-9B13-823AA35D510A}"/>
              </c:ext>
            </c:extLst>
          </c:dPt>
          <c:dLbls>
            <c:dLbl>
              <c:idx val="1"/>
              <c:layout>
                <c:manualLayout>
                  <c:x val="6.3823600158165572E-2"/>
                  <c:y val="-3.5277777777777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C2-4B3B-9B13-823AA35D51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Engaged</c:v>
                </c:pt>
                <c:pt idx="1">
                  <c:v>Minimally processed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0.98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C2-4B3B-9B13-823AA35D51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4EF-40DD-9F59-FE4D7FF252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Buying behaviour</c:v>
                </c:pt>
                <c:pt idx="1">
                  <c:v>Planning and searching behaviour</c:v>
                </c:pt>
                <c:pt idx="2">
                  <c:v>Discussed with someone</c:v>
                </c:pt>
                <c:pt idx="3">
                  <c:v>Online behaviours</c:v>
                </c:pt>
                <c:pt idx="4">
                  <c:v>Contacting the sender</c:v>
                </c:pt>
                <c:pt idx="5">
                  <c:v>Any commercial action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391.7501078427</c:v>
                </c:pt>
                <c:pt idx="1">
                  <c:v>98.963467932789996</c:v>
                </c:pt>
                <c:pt idx="2">
                  <c:v>132.79315567800001</c:v>
                </c:pt>
                <c:pt idx="3">
                  <c:v>92.874878701379998</c:v>
                </c:pt>
                <c:pt idx="4">
                  <c:v>6.868053787809</c:v>
                </c:pt>
                <c:pt idx="5">
                  <c:v>529.47979938269998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63-43BA-8B5F-65FFE2F36F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-27"/>
        <c:axId val="742258688"/>
        <c:axId val="742266232"/>
      </c:barChart>
      <c:catAx>
        <c:axId val="74225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2266232"/>
        <c:crosses val="autoZero"/>
        <c:auto val="1"/>
        <c:lblAlgn val="ctr"/>
        <c:lblOffset val="100"/>
        <c:noMultiLvlLbl val="0"/>
      </c:catAx>
      <c:valAx>
        <c:axId val="742266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225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8DAB-FE87-4CAB-AEAC-2A9EBE555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C4E2-F6F1-419C-9F44-302787CC4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7A0D-4AE4-469D-8C0F-1E3E19CC0F04}" type="datetimeFigureOut">
              <a:rPr lang="en-GB" smtClean="0"/>
              <a:t>11/07/2019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4850C-42C4-41F0-AA1F-2F442460B5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8400-D95F-432A-B8B1-FBF545FE07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E6EB-C898-47AB-9193-70CED8AB47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4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64C0-77EE-456B-9747-0A15F816AD6A}" type="datetimeFigureOut">
              <a:rPr lang="en-GB" smtClean="0"/>
              <a:t>11/07/2019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A71F-ED3E-4A54-969C-A8BBEECB2E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8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may be of interest to Financial Services brands offering students loans and financial support on their return to college, so please consider this in your sales conversations.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1A71F-ED3E-4A54-969C-A8BBEECB2EB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022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1A71F-ED3E-4A54-969C-A8BBEECB2EB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1053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1A71F-ED3E-4A54-969C-A8BBEECB2EB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524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may be of interest to Financial Services brands offering students loans and financial support on their return to college, so please consider this in your sales conversations.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1A71F-ED3E-4A54-969C-A8BBEECB2EB9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645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may be of interest to Financial Services brands offering students loans and financial support on their return to college, so please consider this in your sales conversations.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1A71F-ED3E-4A54-969C-A8BBEECB2EB9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92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23.png"/><Relationship Id="rId5" Type="http://schemas.openxmlformats.org/officeDocument/2006/relationships/image" Target="../media/image5.png"/><Relationship Id="rId10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000" y="435600"/>
            <a:ext cx="11140874" cy="265328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55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000" b="0" kern="1200" cap="all" spc="-100" baseline="0" dirty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OF</a:t>
            </a:r>
            <a:br>
              <a:rPr lang="en-US" dirty="0"/>
            </a:br>
            <a:r>
              <a:rPr lang="en-US" dirty="0"/>
              <a:t>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000" y="3276571"/>
            <a:ext cx="11140874" cy="2649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lang="en-US" sz="2400" b="0" kern="1200" cap="all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OF PRESENTATION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90458C6-54A9-4026-A106-3FEE6133B6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34" y="5573065"/>
            <a:ext cx="2811264" cy="92702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8151B65-A61C-42BB-8472-90070633A07B}"/>
              </a:ext>
            </a:extLst>
          </p:cNvPr>
          <p:cNvGrpSpPr/>
          <p:nvPr userDrawn="1"/>
        </p:nvGrpSpPr>
        <p:grpSpPr>
          <a:xfrm>
            <a:off x="5453443" y="4171098"/>
            <a:ext cx="6173432" cy="2331710"/>
            <a:chOff x="5453443" y="4171098"/>
            <a:chExt cx="6173432" cy="233171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98F1E75-A1F5-4FBA-9627-C1342A7A3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53443" y="4864884"/>
              <a:ext cx="6173432" cy="163792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AF8B31-391F-4CC1-B53B-2D3532A24CBC}"/>
                </a:ext>
              </a:extLst>
            </p:cNvPr>
            <p:cNvSpPr txBox="1"/>
            <p:nvPr/>
          </p:nvSpPr>
          <p:spPr>
            <a:xfrm>
              <a:off x="5455156" y="5956217"/>
              <a:ext cx="1085199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IS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REMEMBERED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5C8783-2A3D-40BE-BEA5-3EF4CE326EA7}"/>
                </a:ext>
              </a:extLst>
            </p:cNvPr>
            <p:cNvSpPr txBox="1"/>
            <p:nvPr/>
          </p:nvSpPr>
          <p:spPr>
            <a:xfrm>
              <a:off x="6724502" y="5956217"/>
              <a:ext cx="1086884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STAYS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IN THE HOME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A9D5926-0D01-41BA-A59B-92BA0715AA8E}"/>
                </a:ext>
              </a:extLst>
            </p:cNvPr>
            <p:cNvSpPr txBox="1"/>
            <p:nvPr/>
          </p:nvSpPr>
          <p:spPr>
            <a:xfrm>
              <a:off x="7995684" y="5956217"/>
              <a:ext cx="1084521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DELIVERS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LASTING RESULTS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5FF4C4-C320-41EB-8F81-281C1EFF5014}"/>
                </a:ext>
              </a:extLst>
            </p:cNvPr>
            <p:cNvSpPr txBox="1"/>
            <p:nvPr/>
          </p:nvSpPr>
          <p:spPr>
            <a:xfrm>
              <a:off x="9264502" y="5956217"/>
              <a:ext cx="1084522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REACHES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EVERYONE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726E587-6EE3-4761-865A-1E86105099B1}"/>
                </a:ext>
              </a:extLst>
            </p:cNvPr>
            <p:cNvSpPr txBox="1"/>
            <p:nvPr/>
          </p:nvSpPr>
          <p:spPr>
            <a:xfrm>
              <a:off x="10530957" y="5956217"/>
              <a:ext cx="1095917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IS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TRUSTED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30B03D4-314E-451C-8C58-661C2416E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3781" y="4436807"/>
              <a:ext cx="694129" cy="58628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60160B7-37D5-4B82-9B4F-D9C04E2F8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6427" y="4503751"/>
              <a:ext cx="670202" cy="59851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FEB6405-E561-4181-8D55-AF91CAACB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658" y="4462049"/>
              <a:ext cx="396719" cy="57364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33BCD81-F2E4-4D1C-82E7-12DC9F71B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2998" y="4171098"/>
              <a:ext cx="1491140" cy="105507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9A009A4-5D89-448C-ADAB-4FD0F0E84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7003" y="4438549"/>
              <a:ext cx="413304" cy="590580"/>
            </a:xfrm>
            <a:prstGeom prst="rect">
              <a:avLst/>
            </a:prstGeom>
          </p:spPr>
        </p:pic>
      </p:grp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07F2A013-233D-4620-B6AA-A31A571A4F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6000" y="3701060"/>
            <a:ext cx="11140874" cy="2417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lang="en-GB" sz="20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256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4000"/>
            <a:ext cx="11156400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TEXT-ONLY SLIDE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4B71E2-90C4-4B8C-8F73-BD550FDCB0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993160"/>
            <a:ext cx="11186959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800000"/>
            <a:ext cx="11186959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38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only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4000"/>
            <a:ext cx="11156400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TEXT-ONLY SLIDE, 2 COLUMNs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4B71E2-90C4-4B8C-8F73-BD550FDCB0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993160"/>
            <a:ext cx="11186959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999" y="1800000"/>
            <a:ext cx="52272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4209B19C-3B4D-4C5F-A42F-D87BBBD96C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5200" y="1800000"/>
            <a:ext cx="52272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31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ECFD3C-C905-437D-9D45-40230FF628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7" y="368301"/>
            <a:ext cx="5576961" cy="59389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3999"/>
            <a:ext cx="5227199" cy="104409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SLIDE WITH BIG IMAGE ON THE RIGHT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999" y="1800000"/>
            <a:ext cx="52272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768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on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ECFD3C-C905-437D-9D45-40230FF628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6000" y="368301"/>
            <a:ext cx="5576961" cy="59389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5200" y="413999"/>
            <a:ext cx="5227199" cy="104409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SLIDE WITH BIG IMAGE ON THE LEFT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5200" y="1800000"/>
            <a:ext cx="52272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708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igami image on the right (Nell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984818C-09C3-4C8A-A689-F534070129C6}"/>
              </a:ext>
            </a:extLst>
          </p:cNvPr>
          <p:cNvGrpSpPr/>
          <p:nvPr userDrawn="1"/>
        </p:nvGrpSpPr>
        <p:grpSpPr>
          <a:xfrm>
            <a:off x="5083629" y="1607800"/>
            <a:ext cx="7108371" cy="4054449"/>
            <a:chOff x="5083629" y="1607800"/>
            <a:chExt cx="7108371" cy="405444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A5F0411-75A3-4E34-9E1C-0978EEA705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083629" y="1607800"/>
              <a:ext cx="7108371" cy="396307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2E023C4-CB3E-4491-9375-B9022660C2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8448" y="5428477"/>
              <a:ext cx="2505218" cy="23377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3999"/>
            <a:ext cx="5227199" cy="104409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SLIDE WITH ORIGAMI IMAGE ON THE RIGHT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999" y="1800000"/>
            <a:ext cx="52272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077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igami image on the right (Hou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8A8099F-68C8-45BE-A330-2A148D280E7B}"/>
              </a:ext>
            </a:extLst>
          </p:cNvPr>
          <p:cNvGrpSpPr/>
          <p:nvPr userDrawn="1"/>
        </p:nvGrpSpPr>
        <p:grpSpPr>
          <a:xfrm>
            <a:off x="6332402" y="1894110"/>
            <a:ext cx="5200385" cy="3875319"/>
            <a:chOff x="6332402" y="1894110"/>
            <a:chExt cx="5200385" cy="387531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D3F6516-8B2E-45A3-8883-695DFE1FD2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332402" y="1894110"/>
              <a:ext cx="5200385" cy="387531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52BFDB-0E0C-4B73-8061-18185A8F0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5415" y="5427067"/>
              <a:ext cx="2819249" cy="23600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86000" y="413999"/>
            <a:ext cx="5227199" cy="104409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SLIDE WITH ORIGAMI IMAGE ON THE RIGHT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85999" y="1800000"/>
            <a:ext cx="52272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908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igami image on the right (Roset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EC9AC9D-83D3-4A14-89ED-D03A1709350B}"/>
              </a:ext>
            </a:extLst>
          </p:cNvPr>
          <p:cNvGrpSpPr/>
          <p:nvPr userDrawn="1"/>
        </p:nvGrpSpPr>
        <p:grpSpPr>
          <a:xfrm>
            <a:off x="6922863" y="1578597"/>
            <a:ext cx="3923233" cy="4084711"/>
            <a:chOff x="6922863" y="1578597"/>
            <a:chExt cx="3923233" cy="40847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C3674E4-9697-4D87-830F-0A3084EC62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456673" y="1578597"/>
              <a:ext cx="2928299" cy="402781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29E45EB-E3DF-4913-8FCC-5E587F000C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2863" y="5427306"/>
              <a:ext cx="3923233" cy="23600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3999"/>
            <a:ext cx="5227199" cy="104409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SLIDE WITH ORIGAMI IMAGE ON THE RIGHT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999" y="1800000"/>
            <a:ext cx="52272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965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igami image on the left (Pla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538A33-A6F6-44EE-8A83-CEF75233BB0D}"/>
              </a:ext>
            </a:extLst>
          </p:cNvPr>
          <p:cNvGrpSpPr/>
          <p:nvPr userDrawn="1"/>
        </p:nvGrpSpPr>
        <p:grpSpPr>
          <a:xfrm>
            <a:off x="-2" y="3167742"/>
            <a:ext cx="7201381" cy="3033924"/>
            <a:chOff x="-2" y="3167742"/>
            <a:chExt cx="7201381" cy="303392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3DEE513-C349-4D01-99D7-04E4CFCD46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651"/>
            <a:stretch/>
          </p:blipFill>
          <p:spPr>
            <a:xfrm>
              <a:off x="-2" y="3167742"/>
              <a:ext cx="7201381" cy="303392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175412-8F1C-4B8E-A1E7-DF9F9F28BB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9876" y="5427728"/>
              <a:ext cx="3015285" cy="23600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5200" y="413999"/>
            <a:ext cx="5227199" cy="104409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SLIDE WITH ORIGAMI IMAGE ON THE LEFT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5200" y="1800000"/>
            <a:ext cx="52272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530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igami image on the left (Thumbs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941A2AB-33C0-4475-A8DF-134983A64B17}"/>
              </a:ext>
            </a:extLst>
          </p:cNvPr>
          <p:cNvGrpSpPr/>
          <p:nvPr userDrawn="1"/>
        </p:nvGrpSpPr>
        <p:grpSpPr>
          <a:xfrm>
            <a:off x="1876923" y="1553373"/>
            <a:ext cx="5491726" cy="4110279"/>
            <a:chOff x="1876923" y="1553373"/>
            <a:chExt cx="5491726" cy="411027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62452E9-2808-4E6E-A2FE-68F4AA0491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876923" y="1553373"/>
              <a:ext cx="5491726" cy="402769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F056565-3DA4-490B-A0B4-DF79A4B339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5277" y="5427650"/>
              <a:ext cx="1984035" cy="23600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5200" y="413999"/>
            <a:ext cx="5227199" cy="104409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SLIDE WITH ORIGAMI IMAGE ON THE LEFT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5200" y="1800000"/>
            <a:ext cx="52272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353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ar image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ECFD3C-C905-437D-9D45-40230FF628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16559" y="550775"/>
            <a:ext cx="5756400" cy="575644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3999"/>
            <a:ext cx="5227199" cy="104409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SLIDE WITH CIRCULAR IMAGE ON THE RIGHT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999" y="1800000"/>
            <a:ext cx="52272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055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9F67FA-54B1-48C7-B6A5-4D2E424ACEBA}"/>
              </a:ext>
            </a:extLst>
          </p:cNvPr>
          <p:cNvSpPr/>
          <p:nvPr userDrawn="1"/>
        </p:nvSpPr>
        <p:spPr>
          <a:xfrm>
            <a:off x="519038" y="368300"/>
            <a:ext cx="11153923" cy="5938923"/>
          </a:xfrm>
          <a:prstGeom prst="rect">
            <a:avLst/>
          </a:prstGeom>
          <a:solidFill>
            <a:srgbClr val="E20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23ECC-1AC0-4A5F-A6B6-2E164958E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4000" y="3916800"/>
            <a:ext cx="5232000" cy="20659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55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000" b="0" kern="1200" cap="all" spc="-100" baseline="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YOUR SECTION</a:t>
            </a:r>
            <a:br>
              <a:rPr lang="en-US" dirty="0"/>
            </a:br>
            <a:r>
              <a:rPr lang="en-US" dirty="0"/>
              <a:t>ONE HEADER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171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ar image on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ECFD3C-C905-437D-9D45-40230FF628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6000" y="550775"/>
            <a:ext cx="5756400" cy="575644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5200" y="413999"/>
            <a:ext cx="5227199" cy="104409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SLIDE WITH CIRCULAR IMAGE ON THE LEFT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5200" y="1800000"/>
            <a:ext cx="52272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94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A55C5423-B0BC-4B3A-8B1C-E8B29CF73B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6000" y="368300"/>
            <a:ext cx="5576961" cy="2970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2F46403-BEC3-4D6F-A69F-C9BBB4F3B7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5200" y="413999"/>
            <a:ext cx="5227199" cy="104409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SLIDE SPLIT INTO QUADRANTS</a:t>
            </a:r>
            <a:endParaRPr lang="en-GB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927F751-04E0-47BC-AF64-AA7D969C6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B77C39F-A6E2-4B64-963D-DF8705760F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5200" y="1800000"/>
            <a:ext cx="5227200" cy="11628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0456F29-ED44-41AD-BA45-68586BA070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0" y="5145188"/>
            <a:ext cx="5227200" cy="1163112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37B374C-4DE5-4B68-ABCC-646D992BEB2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65438" y="3338300"/>
            <a:ext cx="5576961" cy="2970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AFCE49E-7DA3-4BD5-AD87-2074ECFDE9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000" y="3758400"/>
            <a:ext cx="4701319" cy="105308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lang="en-US" sz="4800" kern="1200" cap="all" spc="-100" baseline="0" dirty="0" smtClean="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lang="en-US" sz="4800" kern="1200" cap="all" spc="-100" baseline="0" dirty="0" smtClean="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lang="en-US" sz="4800" kern="1200" cap="all" spc="-100" baseline="0" dirty="0" smtClean="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lang="en-US" sz="4800" kern="1200" cap="all" spc="-100" baseline="0" dirty="0" smtClean="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lang="en-GB" sz="4800" kern="1200" cap="all" spc="-100" baseline="0" dirty="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SLIDE SPLIT INTO QUADRANTS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6338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, 4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4000"/>
            <a:ext cx="11156400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PROCESS SLIDE, 4 STAGES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4B71E2-90C4-4B8C-8F73-BD550FDCB0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993160"/>
            <a:ext cx="11186959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656004D-5436-4455-B927-A519B13974A9}"/>
              </a:ext>
            </a:extLst>
          </p:cNvPr>
          <p:cNvGrpSpPr/>
          <p:nvPr userDrawn="1"/>
        </p:nvGrpSpPr>
        <p:grpSpPr>
          <a:xfrm>
            <a:off x="517200" y="2133599"/>
            <a:ext cx="11154560" cy="2540612"/>
            <a:chOff x="517200" y="2133599"/>
            <a:chExt cx="7364390" cy="167734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91EF7D-A4E0-4EEA-96B2-DAEC83812A67}"/>
                </a:ext>
              </a:extLst>
            </p:cNvPr>
            <p:cNvSpPr/>
            <p:nvPr/>
          </p:nvSpPr>
          <p:spPr>
            <a:xfrm>
              <a:off x="517200" y="2133599"/>
              <a:ext cx="1677332" cy="1677346"/>
            </a:xfrm>
            <a:prstGeom prst="ellipse">
              <a:avLst/>
            </a:prstGeom>
            <a:solidFill>
              <a:srgbClr val="E20C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D5BC6FC-14F0-490E-A30A-2F0287711BA1}"/>
                </a:ext>
              </a:extLst>
            </p:cNvPr>
            <p:cNvSpPr/>
            <p:nvPr/>
          </p:nvSpPr>
          <p:spPr>
            <a:xfrm>
              <a:off x="2412886" y="2133599"/>
              <a:ext cx="1677332" cy="1677346"/>
            </a:xfrm>
            <a:prstGeom prst="ellipse">
              <a:avLst/>
            </a:prstGeom>
            <a:solidFill>
              <a:srgbClr val="1BA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latin typeface="Impact" panose="020B0806030902050204" pitchFamily="34" charset="0"/>
                </a:rPr>
                <a:t>2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95F1397-2B5C-4951-968F-8EAFFCFE5542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>
              <a:off x="2194532" y="2972272"/>
              <a:ext cx="218354" cy="0"/>
            </a:xfrm>
            <a:prstGeom prst="line">
              <a:avLst/>
            </a:prstGeom>
            <a:ln w="38100">
              <a:solidFill>
                <a:srgbClr val="1D1E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DEE1BE0-DF66-4DF1-BE6C-B90F1DAFA937}"/>
                </a:ext>
              </a:extLst>
            </p:cNvPr>
            <p:cNvSpPr/>
            <p:nvPr/>
          </p:nvSpPr>
          <p:spPr>
            <a:xfrm>
              <a:off x="4308572" y="2133599"/>
              <a:ext cx="1677332" cy="1677346"/>
            </a:xfrm>
            <a:prstGeom prst="ellipse">
              <a:avLst/>
            </a:prstGeom>
            <a:solidFill>
              <a:srgbClr val="EF7E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latin typeface="Impact" panose="020B0806030902050204" pitchFamily="34" charset="0"/>
                </a:rPr>
                <a:t>3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A3896B2-38E9-4822-A6AE-D9028CD59B99}"/>
                </a:ext>
              </a:extLst>
            </p:cNvPr>
            <p:cNvSpPr/>
            <p:nvPr/>
          </p:nvSpPr>
          <p:spPr>
            <a:xfrm>
              <a:off x="6204258" y="2133599"/>
              <a:ext cx="1677332" cy="1677346"/>
            </a:xfrm>
            <a:prstGeom prst="ellipse">
              <a:avLst/>
            </a:prstGeom>
            <a:solidFill>
              <a:srgbClr val="95C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latin typeface="Impact" panose="020B0806030902050204" pitchFamily="34" charset="0"/>
                </a:rPr>
                <a:t>4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0C5844-790D-49F5-94CE-034453C28ACB}"/>
                </a:ext>
              </a:extLst>
            </p:cNvPr>
            <p:cNvCxnSpPr>
              <a:cxnSpLocks/>
              <a:stCxn id="11" idx="6"/>
              <a:endCxn id="13" idx="2"/>
            </p:cNvCxnSpPr>
            <p:nvPr/>
          </p:nvCxnSpPr>
          <p:spPr>
            <a:xfrm>
              <a:off x="4090217" y="2972272"/>
              <a:ext cx="218354" cy="0"/>
            </a:xfrm>
            <a:prstGeom prst="line">
              <a:avLst/>
            </a:prstGeom>
            <a:ln w="38100">
              <a:solidFill>
                <a:srgbClr val="1D1E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C451404-328B-4494-B5F0-CD9C55CDED32}"/>
                </a:ext>
              </a:extLst>
            </p:cNvPr>
            <p:cNvCxnSpPr>
              <a:cxnSpLocks/>
              <a:stCxn id="14" idx="2"/>
              <a:endCxn id="13" idx="6"/>
            </p:cNvCxnSpPr>
            <p:nvPr/>
          </p:nvCxnSpPr>
          <p:spPr>
            <a:xfrm flipH="1">
              <a:off x="5985903" y="2972272"/>
              <a:ext cx="218354" cy="0"/>
            </a:xfrm>
            <a:prstGeom prst="line">
              <a:avLst/>
            </a:prstGeom>
            <a:ln w="38100">
              <a:solidFill>
                <a:srgbClr val="1D1E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80D36-E0E5-42F0-97EA-EBA4F47B15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199" y="4921200"/>
            <a:ext cx="2541600" cy="1108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5756A15-45BB-446F-98D1-BF4CAB733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88523" y="4921200"/>
            <a:ext cx="2541600" cy="1108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0B2C248-E395-449F-8152-DEE11DE92E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59844" y="4921200"/>
            <a:ext cx="2541600" cy="1108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E5A9591-2097-4FD6-8E33-DA3522A038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31165" y="4921200"/>
            <a:ext cx="2541600" cy="1108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656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, 5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4000"/>
            <a:ext cx="11156400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PROCESS SLIDE, 5 STAGES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4B71E2-90C4-4B8C-8F73-BD550FDCB0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993160"/>
            <a:ext cx="11186959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80D36-E0E5-42F0-97EA-EBA4F47B15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199" y="4442400"/>
            <a:ext cx="2006814" cy="1573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5C57C06-78EB-4DC4-A375-D9475DBF3C3E}"/>
              </a:ext>
            </a:extLst>
          </p:cNvPr>
          <p:cNvGrpSpPr/>
          <p:nvPr userDrawn="1"/>
        </p:nvGrpSpPr>
        <p:grpSpPr>
          <a:xfrm>
            <a:off x="517199" y="2133599"/>
            <a:ext cx="11079055" cy="2007217"/>
            <a:chOff x="517199" y="2133599"/>
            <a:chExt cx="11079055" cy="200721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A5EB420-135F-405F-A367-F355BC30170F}"/>
                </a:ext>
              </a:extLst>
            </p:cNvPr>
            <p:cNvSpPr/>
            <p:nvPr/>
          </p:nvSpPr>
          <p:spPr>
            <a:xfrm>
              <a:off x="517199" y="2133599"/>
              <a:ext cx="2006814" cy="2006831"/>
            </a:xfrm>
            <a:prstGeom prst="ellipse">
              <a:avLst/>
            </a:prstGeom>
            <a:solidFill>
              <a:srgbClr val="E20C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46601A5-15AF-4AC6-92B7-E5CC0746A7B1}"/>
                </a:ext>
              </a:extLst>
            </p:cNvPr>
            <p:cNvSpPr/>
            <p:nvPr/>
          </p:nvSpPr>
          <p:spPr>
            <a:xfrm>
              <a:off x="2785259" y="2133599"/>
              <a:ext cx="2006814" cy="2006831"/>
            </a:xfrm>
            <a:prstGeom prst="ellipse">
              <a:avLst/>
            </a:prstGeom>
            <a:solidFill>
              <a:srgbClr val="1BA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latin typeface="Impact" panose="020B0806030902050204" pitchFamily="34" charset="0"/>
                </a:rPr>
                <a:t>2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27D4C18-E1CB-4380-9896-81621AD244F6}"/>
                </a:ext>
              </a:extLst>
            </p:cNvPr>
            <p:cNvCxnSpPr>
              <a:cxnSpLocks/>
              <a:stCxn id="21" idx="6"/>
              <a:endCxn id="22" idx="2"/>
            </p:cNvCxnSpPr>
            <p:nvPr/>
          </p:nvCxnSpPr>
          <p:spPr>
            <a:xfrm>
              <a:off x="2524013" y="3137015"/>
              <a:ext cx="261246" cy="0"/>
            </a:xfrm>
            <a:prstGeom prst="line">
              <a:avLst/>
            </a:prstGeom>
            <a:ln w="38100">
              <a:solidFill>
                <a:srgbClr val="1D1E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A468C0B-7A26-4AC6-B704-48B921AE4C83}"/>
                </a:ext>
              </a:extLst>
            </p:cNvPr>
            <p:cNvSpPr/>
            <p:nvPr/>
          </p:nvSpPr>
          <p:spPr>
            <a:xfrm>
              <a:off x="5053319" y="2133599"/>
              <a:ext cx="2006814" cy="2006831"/>
            </a:xfrm>
            <a:prstGeom prst="ellipse">
              <a:avLst/>
            </a:prstGeom>
            <a:solidFill>
              <a:srgbClr val="EF7E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latin typeface="Impact" panose="020B0806030902050204" pitchFamily="34" charset="0"/>
                </a:rPr>
                <a:t>3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71C6D7E-E411-4820-A65A-D926C74D5FC1}"/>
                </a:ext>
              </a:extLst>
            </p:cNvPr>
            <p:cNvSpPr/>
            <p:nvPr/>
          </p:nvSpPr>
          <p:spPr>
            <a:xfrm>
              <a:off x="7321379" y="2133599"/>
              <a:ext cx="2006814" cy="2006831"/>
            </a:xfrm>
            <a:prstGeom prst="ellipse">
              <a:avLst/>
            </a:prstGeom>
            <a:solidFill>
              <a:srgbClr val="95C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latin typeface="Impact" panose="020B0806030902050204" pitchFamily="34" charset="0"/>
                </a:rPr>
                <a:t>4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D311AEA-A0FD-42B0-AC93-9DC20E479AB2}"/>
                </a:ext>
              </a:extLst>
            </p:cNvPr>
            <p:cNvSpPr/>
            <p:nvPr/>
          </p:nvSpPr>
          <p:spPr>
            <a:xfrm>
              <a:off x="9589440" y="2133985"/>
              <a:ext cx="2006814" cy="2006831"/>
            </a:xfrm>
            <a:prstGeom prst="ellipse">
              <a:avLst/>
            </a:prstGeom>
            <a:solidFill>
              <a:srgbClr val="82CB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latin typeface="Impact" panose="020B0806030902050204" pitchFamily="34" charset="0"/>
                </a:rPr>
                <a:t>5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FD46A7A-0485-4D34-AC6E-789A2751EFFB}"/>
                </a:ext>
              </a:extLst>
            </p:cNvPr>
            <p:cNvCxnSpPr>
              <a:cxnSpLocks/>
              <a:stCxn id="22" idx="6"/>
              <a:endCxn id="24" idx="2"/>
            </p:cNvCxnSpPr>
            <p:nvPr/>
          </p:nvCxnSpPr>
          <p:spPr>
            <a:xfrm>
              <a:off x="4792072" y="3137015"/>
              <a:ext cx="261246" cy="0"/>
            </a:xfrm>
            <a:prstGeom prst="line">
              <a:avLst/>
            </a:prstGeom>
            <a:ln w="38100">
              <a:solidFill>
                <a:srgbClr val="1D1E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7519D1C-2C63-4B28-AA39-204135849FAF}"/>
                </a:ext>
              </a:extLst>
            </p:cNvPr>
            <p:cNvCxnSpPr>
              <a:cxnSpLocks/>
              <a:stCxn id="25" idx="2"/>
              <a:endCxn id="24" idx="6"/>
            </p:cNvCxnSpPr>
            <p:nvPr/>
          </p:nvCxnSpPr>
          <p:spPr>
            <a:xfrm flipH="1">
              <a:off x="7060132" y="3137015"/>
              <a:ext cx="261246" cy="0"/>
            </a:xfrm>
            <a:prstGeom prst="line">
              <a:avLst/>
            </a:prstGeom>
            <a:ln w="38100">
              <a:solidFill>
                <a:srgbClr val="1D1E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479B950-4411-47B5-B9E0-A48B2F6E644B}"/>
                </a:ext>
              </a:extLst>
            </p:cNvPr>
            <p:cNvCxnSpPr>
              <a:cxnSpLocks/>
              <a:stCxn id="25" idx="6"/>
              <a:endCxn id="26" idx="2"/>
            </p:cNvCxnSpPr>
            <p:nvPr/>
          </p:nvCxnSpPr>
          <p:spPr>
            <a:xfrm>
              <a:off x="9328193" y="3137015"/>
              <a:ext cx="261246" cy="386"/>
            </a:xfrm>
            <a:prstGeom prst="line">
              <a:avLst/>
            </a:prstGeom>
            <a:ln w="38100">
              <a:solidFill>
                <a:srgbClr val="1D1E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69F86F7-4D9D-4530-AAD1-F4B15F13A1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5259" y="4442400"/>
            <a:ext cx="2006814" cy="1573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287C2629-F4C7-42C4-96FA-A748188B04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53318" y="4442400"/>
            <a:ext cx="2006814" cy="1573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8C49D70-E15B-464F-A178-A2C049893A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21379" y="4442400"/>
            <a:ext cx="2006814" cy="1573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49589F0B-B756-4934-AD3D-095D4414F6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89438" y="4442400"/>
            <a:ext cx="2006814" cy="1573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055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, 6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4000"/>
            <a:ext cx="11156400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PROCESS SLIDE, 6 STAGES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4B71E2-90C4-4B8C-8F73-BD550FDCB0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993160"/>
            <a:ext cx="11186959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80D36-E0E5-42F0-97EA-EBA4F47B15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199" y="4064400"/>
            <a:ext cx="1677332" cy="1951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8B7CBB7-058A-4E5F-B0DD-66422952CFBC}"/>
              </a:ext>
            </a:extLst>
          </p:cNvPr>
          <p:cNvGrpSpPr/>
          <p:nvPr userDrawn="1"/>
        </p:nvGrpSpPr>
        <p:grpSpPr>
          <a:xfrm>
            <a:off x="517200" y="2133599"/>
            <a:ext cx="11155761" cy="1677669"/>
            <a:chOff x="517200" y="4528457"/>
            <a:chExt cx="11830291" cy="1779109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33C63F1-8B06-4E12-A392-911E3FAC2181}"/>
                </a:ext>
              </a:extLst>
            </p:cNvPr>
            <p:cNvSpPr/>
            <p:nvPr/>
          </p:nvSpPr>
          <p:spPr>
            <a:xfrm>
              <a:off x="517200" y="4528457"/>
              <a:ext cx="1778751" cy="1778766"/>
            </a:xfrm>
            <a:prstGeom prst="ellipse">
              <a:avLst/>
            </a:prstGeom>
            <a:solidFill>
              <a:srgbClr val="E20C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67F2214-ACCD-497E-B836-4D7A2361E266}"/>
                </a:ext>
              </a:extLst>
            </p:cNvPr>
            <p:cNvSpPr/>
            <p:nvPr/>
          </p:nvSpPr>
          <p:spPr>
            <a:xfrm>
              <a:off x="2527508" y="4528457"/>
              <a:ext cx="1778751" cy="1778766"/>
            </a:xfrm>
            <a:prstGeom prst="ellipse">
              <a:avLst/>
            </a:prstGeom>
            <a:solidFill>
              <a:srgbClr val="1BA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latin typeface="Impact" panose="020B0806030902050204" pitchFamily="34" charset="0"/>
                </a:rPr>
                <a:t>2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A675227-CE22-433A-BD43-2C62A112368C}"/>
                </a:ext>
              </a:extLst>
            </p:cNvPr>
            <p:cNvCxnSpPr>
              <a:cxnSpLocks/>
              <a:stCxn id="35" idx="6"/>
              <a:endCxn id="36" idx="2"/>
            </p:cNvCxnSpPr>
            <p:nvPr/>
          </p:nvCxnSpPr>
          <p:spPr>
            <a:xfrm>
              <a:off x="2295951" y="5417840"/>
              <a:ext cx="231557" cy="0"/>
            </a:xfrm>
            <a:prstGeom prst="line">
              <a:avLst/>
            </a:prstGeom>
            <a:ln w="38100">
              <a:solidFill>
                <a:srgbClr val="1D1E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CB35177-E0FD-43AF-A546-CC4EC571D76D}"/>
                </a:ext>
              </a:extLst>
            </p:cNvPr>
            <p:cNvSpPr/>
            <p:nvPr/>
          </p:nvSpPr>
          <p:spPr>
            <a:xfrm>
              <a:off x="4537816" y="4528457"/>
              <a:ext cx="1778751" cy="1778766"/>
            </a:xfrm>
            <a:prstGeom prst="ellipse">
              <a:avLst/>
            </a:prstGeom>
            <a:solidFill>
              <a:srgbClr val="EF7E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latin typeface="Impact" panose="020B0806030902050204" pitchFamily="34" charset="0"/>
                </a:rPr>
                <a:t>3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66CEFD8-05F1-454F-BC5E-CE0E61B12C6D}"/>
                </a:ext>
              </a:extLst>
            </p:cNvPr>
            <p:cNvSpPr/>
            <p:nvPr/>
          </p:nvSpPr>
          <p:spPr>
            <a:xfrm>
              <a:off x="6548124" y="4528457"/>
              <a:ext cx="1778751" cy="1778766"/>
            </a:xfrm>
            <a:prstGeom prst="ellipse">
              <a:avLst/>
            </a:prstGeom>
            <a:solidFill>
              <a:srgbClr val="95C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latin typeface="Impact" panose="020B0806030902050204" pitchFamily="34" charset="0"/>
                </a:rPr>
                <a:t>4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E0B767D-9002-4227-9A8F-84178CC81B89}"/>
                </a:ext>
              </a:extLst>
            </p:cNvPr>
            <p:cNvSpPr/>
            <p:nvPr/>
          </p:nvSpPr>
          <p:spPr>
            <a:xfrm>
              <a:off x="8558432" y="4528800"/>
              <a:ext cx="1778751" cy="1778766"/>
            </a:xfrm>
            <a:prstGeom prst="ellipse">
              <a:avLst/>
            </a:prstGeom>
            <a:solidFill>
              <a:srgbClr val="82CB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latin typeface="Impact" panose="020B0806030902050204" pitchFamily="34" charset="0"/>
                </a:rPr>
                <a:t>5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36641D3-C5E7-4C61-9C64-821FEBC1AB16}"/>
                </a:ext>
              </a:extLst>
            </p:cNvPr>
            <p:cNvSpPr/>
            <p:nvPr/>
          </p:nvSpPr>
          <p:spPr>
            <a:xfrm>
              <a:off x="10568740" y="4528800"/>
              <a:ext cx="1778751" cy="1778766"/>
            </a:xfrm>
            <a:prstGeom prst="ellipse">
              <a:avLst/>
            </a:prstGeom>
            <a:solidFill>
              <a:srgbClr val="FDC3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latin typeface="Impact" panose="020B0806030902050204" pitchFamily="34" charset="0"/>
                </a:rPr>
                <a:t>6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CA160D7-F6CA-4244-80C3-1222455C17A1}"/>
                </a:ext>
              </a:extLst>
            </p:cNvPr>
            <p:cNvCxnSpPr>
              <a:cxnSpLocks/>
              <a:stCxn id="36" idx="6"/>
              <a:endCxn id="38" idx="2"/>
            </p:cNvCxnSpPr>
            <p:nvPr/>
          </p:nvCxnSpPr>
          <p:spPr>
            <a:xfrm>
              <a:off x="4306259" y="5417840"/>
              <a:ext cx="231557" cy="0"/>
            </a:xfrm>
            <a:prstGeom prst="line">
              <a:avLst/>
            </a:prstGeom>
            <a:ln w="38100">
              <a:solidFill>
                <a:srgbClr val="1D1E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02CED40-82F7-4F23-893C-9DF35C6092BE}"/>
                </a:ext>
              </a:extLst>
            </p:cNvPr>
            <p:cNvCxnSpPr>
              <a:cxnSpLocks/>
              <a:stCxn id="39" idx="2"/>
              <a:endCxn id="38" idx="6"/>
            </p:cNvCxnSpPr>
            <p:nvPr/>
          </p:nvCxnSpPr>
          <p:spPr>
            <a:xfrm flipH="1">
              <a:off x="6316567" y="5417840"/>
              <a:ext cx="231557" cy="0"/>
            </a:xfrm>
            <a:prstGeom prst="line">
              <a:avLst/>
            </a:prstGeom>
            <a:ln w="38100">
              <a:solidFill>
                <a:srgbClr val="1D1E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C803221-695A-4D54-83CD-1095D4FE38B4}"/>
                </a:ext>
              </a:extLst>
            </p:cNvPr>
            <p:cNvCxnSpPr>
              <a:cxnSpLocks/>
              <a:stCxn id="39" idx="6"/>
              <a:endCxn id="40" idx="2"/>
            </p:cNvCxnSpPr>
            <p:nvPr/>
          </p:nvCxnSpPr>
          <p:spPr>
            <a:xfrm>
              <a:off x="8326875" y="5417840"/>
              <a:ext cx="231557" cy="343"/>
            </a:xfrm>
            <a:prstGeom prst="line">
              <a:avLst/>
            </a:prstGeom>
            <a:ln w="38100">
              <a:solidFill>
                <a:srgbClr val="1D1E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966ACFF-CB1B-4AC2-9113-71A407DD39AD}"/>
                </a:ext>
              </a:extLst>
            </p:cNvPr>
            <p:cNvCxnSpPr>
              <a:stCxn id="41" idx="2"/>
              <a:endCxn id="40" idx="6"/>
            </p:cNvCxnSpPr>
            <p:nvPr/>
          </p:nvCxnSpPr>
          <p:spPr>
            <a:xfrm flipH="1">
              <a:off x="10337183" y="5418183"/>
              <a:ext cx="231557" cy="0"/>
            </a:xfrm>
            <a:prstGeom prst="line">
              <a:avLst/>
            </a:prstGeom>
            <a:ln w="38100">
              <a:solidFill>
                <a:srgbClr val="1D1E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BE182D15-B709-4A24-966C-58B83AB3BC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12885" y="4064399"/>
            <a:ext cx="1677332" cy="195118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B24883C9-E39D-473F-A0CD-02DCCDE797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8571" y="4064399"/>
            <a:ext cx="1677332" cy="1951173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CD07C235-F5E7-4316-BA5E-8A7CCA0C89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4257" y="4064399"/>
            <a:ext cx="1677332" cy="1951165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FC7E0E2-C44D-4D02-AF99-39D08CBBDE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99944" y="4064400"/>
            <a:ext cx="1677332" cy="1951164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9A64C86C-7CEA-4EE1-B5A6-3F4F9CA2EE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95629" y="4064400"/>
            <a:ext cx="1677332" cy="1951164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448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738255" y="1800000"/>
            <a:ext cx="6904144" cy="451371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4000"/>
            <a:ext cx="11156400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TEXT/</a:t>
            </a:r>
            <a:r>
              <a:rPr lang="en-US" dirty="0" err="1"/>
              <a:t>tABLE</a:t>
            </a:r>
            <a:r>
              <a:rPr lang="en-US" dirty="0"/>
              <a:t> SLIDE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4B71E2-90C4-4B8C-8F73-BD550FDCB0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993160"/>
            <a:ext cx="11186959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999" y="1800000"/>
            <a:ext cx="39060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96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85999" y="1800000"/>
            <a:ext cx="11156400" cy="451371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4000"/>
            <a:ext cx="11156400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TABLE-ONLY SLIDE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4B71E2-90C4-4B8C-8F73-BD550FDCB0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993160"/>
            <a:ext cx="11186959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2924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738255" y="1800001"/>
            <a:ext cx="6904144" cy="451371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4000"/>
            <a:ext cx="11156400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TEXT/CHART SLIDE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4B71E2-90C4-4B8C-8F73-BD550FDCB0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993160"/>
            <a:ext cx="11186959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999" y="1800000"/>
            <a:ext cx="39060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7781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55440" y="1800001"/>
            <a:ext cx="11186959" cy="451371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4000"/>
            <a:ext cx="11156400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CHART-ONLY SLIDE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4B71E2-90C4-4B8C-8F73-BD550FDCB0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993160"/>
            <a:ext cx="11186959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516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chart -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338457" y="1800001"/>
            <a:ext cx="3303941" cy="451371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4000"/>
            <a:ext cx="11156400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TEXT/CHART SLIDE – 2 CHARTS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4B71E2-90C4-4B8C-8F73-BD550FDCB0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993160"/>
            <a:ext cx="11186959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999" y="1800000"/>
            <a:ext cx="39060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  <p:sp>
        <p:nvSpPr>
          <p:cNvPr id="11" name="Chart Placeholder 5">
            <a:extLst>
              <a:ext uri="{FF2B5EF4-FFF2-40B4-BE49-F238E27FC236}">
                <a16:creationId xmlns:a16="http://schemas.microsoft.com/office/drawing/2014/main" id="{BB7FD05B-D3A2-4351-B9E8-26178B6D6919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737600" y="1800000"/>
            <a:ext cx="3303941" cy="451371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</p:spTree>
    <p:extLst>
      <p:ext uri="{BB962C8B-B14F-4D97-AF65-F5344CB8AC3E}">
        <p14:creationId xmlns:p14="http://schemas.microsoft.com/office/powerpoint/2010/main" val="38759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9F67FA-54B1-48C7-B6A5-4D2E424ACEBA}"/>
              </a:ext>
            </a:extLst>
          </p:cNvPr>
          <p:cNvSpPr/>
          <p:nvPr userDrawn="1"/>
        </p:nvSpPr>
        <p:spPr>
          <a:xfrm>
            <a:off x="519038" y="368300"/>
            <a:ext cx="11153923" cy="5938923"/>
          </a:xfrm>
          <a:prstGeom prst="rect">
            <a:avLst/>
          </a:prstGeom>
          <a:solidFill>
            <a:srgbClr val="1BA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23ECC-1AC0-4A5F-A6B6-2E164958E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4000" y="3916800"/>
            <a:ext cx="5232000" cy="20659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55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000" b="0" kern="1200" cap="all" spc="-100" baseline="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YOUR SECTION</a:t>
            </a:r>
            <a:br>
              <a:rPr lang="en-US" dirty="0"/>
            </a:br>
            <a:r>
              <a:rPr lang="en-US" dirty="0"/>
              <a:t>TWO HEADER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2680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ing impression (lock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B7716A-6D5F-49EA-83D8-562E0EB15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6148" y="3282444"/>
            <a:ext cx="9719703" cy="3128114"/>
          </a:xfrm>
          <a:prstGeom prst="rect">
            <a:avLst/>
          </a:prstGeom>
        </p:spPr>
      </p:pic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6F934087-BA50-49BF-AC9D-A820947AE020}"/>
              </a:ext>
            </a:extLst>
          </p:cNvPr>
          <p:cNvSpPr txBox="1">
            <a:spLocks/>
          </p:cNvSpPr>
          <p:nvPr userDrawn="1"/>
        </p:nvSpPr>
        <p:spPr>
          <a:xfrm>
            <a:off x="485999" y="414000"/>
            <a:ext cx="11186959" cy="112851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 cap="all" baseline="0">
                <a:solidFill>
                  <a:srgbClr val="0000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400"/>
              </a:lnSpc>
              <a:spcBef>
                <a:spcPts val="0"/>
              </a:spcBef>
            </a:pPr>
            <a:r>
              <a:rPr lang="en-US" sz="4800" b="0" spc="-100" dirty="0">
                <a:solidFill>
                  <a:schemeClr val="tx1"/>
                </a:solidFill>
                <a:latin typeface="Impact" panose="020B0806030902050204" pitchFamily="34" charset="0"/>
              </a:rPr>
              <a:t>MAIL IT.</a:t>
            </a:r>
          </a:p>
          <a:p>
            <a:pPr>
              <a:lnSpc>
                <a:spcPts val="4400"/>
              </a:lnSpc>
              <a:spcBef>
                <a:spcPts val="0"/>
              </a:spcBef>
            </a:pPr>
            <a:r>
              <a:rPr lang="en-US" sz="4800" b="0" spc="-100" dirty="0">
                <a:solidFill>
                  <a:schemeClr val="tx1"/>
                </a:solidFill>
                <a:latin typeface="Impact" panose="020B0806030902050204" pitchFamily="34" charset="0"/>
              </a:rPr>
              <a:t>MAKE A LASTING IMPRESSION.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FD7308-352D-4790-A373-B143E8AC15BB}"/>
              </a:ext>
            </a:extLst>
          </p:cNvPr>
          <p:cNvSpPr txBox="1"/>
          <p:nvPr userDrawn="1"/>
        </p:nvSpPr>
        <p:spPr>
          <a:xfrm>
            <a:off x="1236149" y="3575606"/>
            <a:ext cx="1714886" cy="2585323"/>
          </a:xfrm>
          <a:prstGeom prst="rect">
            <a:avLst/>
          </a:prstGeom>
          <a:noFill/>
        </p:spPr>
        <p:txBody>
          <a:bodyPr wrap="square" lIns="144000" rIns="14400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49%</a:t>
            </a:r>
            <a:endParaRPr lang="en-US" sz="12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MORE MEMORABLE</a:t>
            </a:r>
          </a:p>
          <a:p>
            <a:pPr algn="ctr">
              <a:spcBef>
                <a:spcPts val="0"/>
              </a:spcBef>
            </a:pP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Mail has a more powerful impact on long-term memory encoding</a:t>
            </a:r>
          </a:p>
          <a:p>
            <a:pPr algn="ctr">
              <a:spcBef>
                <a:spcPts val="0"/>
              </a:spcBef>
            </a:pP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+49% stronger than email.*</a:t>
            </a:r>
          </a:p>
          <a:p>
            <a:pPr algn="ctr">
              <a:spcBef>
                <a:spcPts val="0"/>
              </a:spcBef>
            </a:pP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65%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FULL ATTENTION</a:t>
            </a:r>
          </a:p>
          <a:p>
            <a:pPr algn="ctr">
              <a:spcBef>
                <a:spcPts val="0"/>
              </a:spcBef>
            </a:pP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Percentage who say they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give mail their full attention, compared to 35% for email.**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30%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MORE DWELL TIME</a:t>
            </a:r>
          </a:p>
          <a:p>
            <a:pPr algn="ctr">
              <a:spcBef>
                <a:spcPts val="0"/>
              </a:spcBef>
            </a:pP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When primed by mail, people spent +30% longer looking at related social media advertising.*</a:t>
            </a:r>
            <a:endParaRPr lang="en-GB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DB43F2-5E8E-4434-ACE5-DAD36A62F5C6}"/>
              </a:ext>
            </a:extLst>
          </p:cNvPr>
          <p:cNvSpPr txBox="1"/>
          <p:nvPr userDrawn="1"/>
        </p:nvSpPr>
        <p:spPr>
          <a:xfrm>
            <a:off x="3230049" y="3574343"/>
            <a:ext cx="1714886" cy="2585323"/>
          </a:xfrm>
          <a:prstGeom prst="rect">
            <a:avLst/>
          </a:prstGeom>
          <a:noFill/>
        </p:spPr>
        <p:txBody>
          <a:bodyPr wrap="square" lIns="144000" rIns="14400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lang="en-US" sz="12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WEEKS</a:t>
            </a:r>
          </a:p>
          <a:p>
            <a:pPr algn="ctr">
              <a:spcBef>
                <a:spcPts val="0"/>
              </a:spcBef>
            </a:pP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27% of advertising mail</a:t>
            </a:r>
            <a:b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stays in the home for</a:t>
            </a:r>
            <a:b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over 4 weeks.</a:t>
            </a:r>
            <a:r>
              <a:rPr lang="en-GB" sz="7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endParaRPr lang="en-US" sz="7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59%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PREFER MAIL</a:t>
            </a:r>
          </a:p>
          <a:p>
            <a:pPr algn="ctr">
              <a:spcBef>
                <a:spcPts val="0"/>
              </a:spcBef>
            </a:pP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Percentage of people who appreciate being sent mail, compared to 41% for email.**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VIEWS</a:t>
            </a:r>
          </a:p>
          <a:p>
            <a:pPr algn="ctr">
              <a:spcBef>
                <a:spcPts val="0"/>
              </a:spcBef>
            </a:pP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Advertising mail is</a:t>
            </a:r>
          </a:p>
          <a:p>
            <a:pPr algn="ctr">
              <a:spcBef>
                <a:spcPts val="0"/>
              </a:spcBef>
            </a:pP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Revisited an average</a:t>
            </a:r>
            <a:b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of four times.</a:t>
            </a:r>
            <a:r>
              <a:rPr lang="en-GB" sz="7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endParaRPr lang="en-US" sz="7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E2BA2B-AC2C-4C82-8D63-90ED26A95B79}"/>
              </a:ext>
            </a:extLst>
          </p:cNvPr>
          <p:cNvSpPr txBox="1"/>
          <p:nvPr userDrawn="1"/>
        </p:nvSpPr>
        <p:spPr>
          <a:xfrm>
            <a:off x="5238556" y="3574342"/>
            <a:ext cx="1714886" cy="2584800"/>
          </a:xfrm>
          <a:prstGeom prst="rect">
            <a:avLst/>
          </a:prstGeom>
          <a:noFill/>
        </p:spPr>
        <p:txBody>
          <a:bodyPr wrap="square" lIns="144000" rIns="14400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37%</a:t>
            </a:r>
            <a:endParaRPr lang="en-US" sz="12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BUY SOMETHING</a:t>
            </a:r>
          </a:p>
          <a:p>
            <a:pPr algn="ctr"/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Percentage of people who bought or ordered as a result of receiving </a:t>
            </a: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mail over 12 months.</a:t>
            </a:r>
            <a:r>
              <a:rPr lang="en-GB" sz="7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††</a:t>
            </a:r>
            <a:endParaRPr lang="en-US" sz="7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70%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GO ONLINE</a:t>
            </a:r>
          </a:p>
          <a:p>
            <a:pPr algn="ctr">
              <a:spcBef>
                <a:spcPts val="0"/>
              </a:spcBef>
            </a:pP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Percentage of people who responded digitally to mail</a:t>
            </a:r>
          </a:p>
          <a:p>
            <a:pPr algn="ctr">
              <a:spcBef>
                <a:spcPts val="0"/>
              </a:spcBef>
            </a:pP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Over 12 months.</a:t>
            </a:r>
            <a:r>
              <a:rPr lang="en-GB" sz="7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12%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BOOST TO ROI</a:t>
            </a:r>
          </a:p>
          <a:p>
            <a:pPr algn="ctr">
              <a:spcBef>
                <a:spcPts val="0"/>
              </a:spcBef>
            </a:pP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Adding mail to the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marketing mix can</a:t>
            </a:r>
          </a:p>
          <a:p>
            <a:pPr algn="ctr">
              <a:spcBef>
                <a:spcPts val="0"/>
              </a:spcBef>
            </a:pP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Increase ROI by 12%.</a:t>
            </a:r>
            <a:r>
              <a:rPr lang="en-GB" sz="7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^</a:t>
            </a:r>
            <a:endParaRPr lang="en-US" sz="7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144396-5A45-4657-9228-9363F2379EB6}"/>
              </a:ext>
            </a:extLst>
          </p:cNvPr>
          <p:cNvSpPr txBox="1"/>
          <p:nvPr userDrawn="1"/>
        </p:nvSpPr>
        <p:spPr>
          <a:xfrm>
            <a:off x="7232456" y="3574342"/>
            <a:ext cx="1714886" cy="2657138"/>
          </a:xfrm>
          <a:prstGeom prst="rect">
            <a:avLst/>
          </a:prstGeom>
          <a:noFill/>
        </p:spPr>
        <p:txBody>
          <a:bodyPr wrap="square" lIns="144000" rIns="14400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100%</a:t>
            </a:r>
            <a:endParaRPr lang="en-US" sz="12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GDPR FRIENDLY</a:t>
            </a:r>
          </a:p>
          <a:p>
            <a:pPr algn="ctr">
              <a:spcBef>
                <a:spcPts val="0"/>
              </a:spcBef>
            </a:pP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Use unaddressed mail to</a:t>
            </a:r>
          </a:p>
          <a:p>
            <a:pPr algn="ctr">
              <a:spcBef>
                <a:spcPts val="0"/>
              </a:spcBef>
            </a:pP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engage people without</a:t>
            </a:r>
          </a:p>
          <a:p>
            <a:pPr algn="ctr"/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using their personal data.</a:t>
            </a:r>
            <a:r>
              <a:rPr lang="en-GB" sz="7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^^</a:t>
            </a:r>
            <a:endParaRPr lang="en-US" sz="7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94%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TAKE ACTION</a:t>
            </a:r>
          </a:p>
          <a:p>
            <a:pPr algn="ctr"/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Most advertising</a:t>
            </a:r>
          </a:p>
          <a:p>
            <a:pPr algn="ctr"/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mail leads to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multiple actions</a:t>
            </a: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7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endParaRPr lang="en-US" sz="7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30%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SHARE MORE</a:t>
            </a:r>
          </a:p>
          <a:p>
            <a:pPr algn="ctr"/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Mail is often shared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with at least one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other person</a:t>
            </a: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7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endParaRPr lang="en-US" sz="7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801524-5906-4B59-B32A-4AB82196A670}"/>
              </a:ext>
            </a:extLst>
          </p:cNvPr>
          <p:cNvSpPr txBox="1"/>
          <p:nvPr userDrawn="1"/>
        </p:nvSpPr>
        <p:spPr>
          <a:xfrm>
            <a:off x="9226356" y="3574343"/>
            <a:ext cx="1714886" cy="2693045"/>
          </a:xfrm>
          <a:prstGeom prst="rect">
            <a:avLst/>
          </a:prstGeom>
          <a:noFill/>
        </p:spPr>
        <p:txBody>
          <a:bodyPr wrap="square" lIns="144000" rIns="14400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87%</a:t>
            </a:r>
            <a:endParaRPr lang="en-US" sz="12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BELIEVE IN MAIL</a:t>
            </a:r>
          </a:p>
          <a:p>
            <a:pPr algn="ctr">
              <a:spcBef>
                <a:spcPts val="0"/>
              </a:spcBef>
            </a:pP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Percentage of people who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describe mail as believable,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compared to 48% for email.**</a:t>
            </a:r>
            <a:endParaRPr lang="en-US" sz="7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70%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FEEL VALUED</a:t>
            </a:r>
          </a:p>
          <a:p>
            <a:pPr algn="ctr"/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Percentage who said mail,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rather than email, makes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them feel valued.**</a:t>
            </a:r>
            <a:endParaRPr lang="en-US" sz="7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70%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BETTER IMPRESSION</a:t>
            </a:r>
          </a:p>
          <a:p>
            <a:pPr algn="ctr"/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Percentage who said mail,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rather than email, gives them</a:t>
            </a:r>
          </a:p>
          <a:p>
            <a:pPr algn="ctr"/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a better impression of the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company that sent it.**</a:t>
            </a:r>
            <a:endParaRPr lang="en-US" sz="7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CFCA14-0CD4-4C47-AB0B-138748935D0C}"/>
              </a:ext>
            </a:extLst>
          </p:cNvPr>
          <p:cNvSpPr txBox="1"/>
          <p:nvPr userDrawn="1"/>
        </p:nvSpPr>
        <p:spPr>
          <a:xfrm>
            <a:off x="1273364" y="1821478"/>
            <a:ext cx="1714886" cy="7591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700"/>
              </a:lnSpc>
              <a:spcBef>
                <a:spcPts val="0"/>
              </a:spcBef>
            </a:pPr>
            <a:r>
              <a:rPr lang="en-US" dirty="0">
                <a:latin typeface="Impact" panose="020B0806030902050204" pitchFamily="34" charset="0"/>
              </a:rPr>
              <a:t>MAIL IS</a:t>
            </a:r>
          </a:p>
          <a:p>
            <a:pPr algn="ctr">
              <a:lnSpc>
                <a:spcPts val="1700"/>
              </a:lnSpc>
              <a:spcBef>
                <a:spcPts val="0"/>
              </a:spcBef>
            </a:pPr>
            <a:r>
              <a:rPr lang="en-US" dirty="0">
                <a:solidFill>
                  <a:srgbClr val="E20C18"/>
                </a:solidFill>
                <a:latin typeface="Impact" panose="020B0806030902050204" pitchFamily="34" charset="0"/>
              </a:rPr>
              <a:t>REMEMBERED</a:t>
            </a:r>
          </a:p>
          <a:p>
            <a:pPr algn="ctr">
              <a:spcBef>
                <a:spcPts val="0"/>
              </a:spcBef>
            </a:pPr>
            <a:r>
              <a:rPr lang="en-GB" sz="750" b="1" dirty="0">
                <a:latin typeface="Arial" panose="020B0604020202020204" pitchFamily="34" charset="0"/>
                <a:cs typeface="Arial" panose="020B0604020202020204" pitchFamily="34" charset="0"/>
              </a:rPr>
              <a:t>A memorable message is</a:t>
            </a:r>
            <a:br>
              <a:rPr lang="en-GB" sz="7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50" b="1" dirty="0">
                <a:latin typeface="Arial" panose="020B0604020202020204" pitchFamily="34" charset="0"/>
                <a:cs typeface="Arial" panose="020B0604020202020204" pitchFamily="34" charset="0"/>
              </a:rPr>
              <a:t>more likely to lead to an action.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B0102-7E44-40A0-B67A-9C31CFFB8F74}"/>
              </a:ext>
            </a:extLst>
          </p:cNvPr>
          <p:cNvSpPr txBox="1"/>
          <p:nvPr userDrawn="1"/>
        </p:nvSpPr>
        <p:spPr>
          <a:xfrm>
            <a:off x="3230049" y="1821478"/>
            <a:ext cx="1714886" cy="7591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700"/>
              </a:lnSpc>
              <a:spcBef>
                <a:spcPts val="0"/>
              </a:spcBef>
            </a:pPr>
            <a:r>
              <a:rPr lang="en-US" dirty="0">
                <a:latin typeface="Impact" panose="020B0806030902050204" pitchFamily="34" charset="0"/>
              </a:rPr>
              <a:t>MAIL STAYS</a:t>
            </a:r>
          </a:p>
          <a:p>
            <a:pPr algn="ctr">
              <a:lnSpc>
                <a:spcPts val="1700"/>
              </a:lnSpc>
              <a:spcBef>
                <a:spcPts val="0"/>
              </a:spcBef>
            </a:pPr>
            <a:r>
              <a:rPr lang="en-US" dirty="0">
                <a:solidFill>
                  <a:srgbClr val="E20C18"/>
                </a:solidFill>
                <a:latin typeface="Impact" panose="020B0806030902050204" pitchFamily="34" charset="0"/>
              </a:rPr>
              <a:t>IN THE HOME</a:t>
            </a:r>
          </a:p>
          <a:p>
            <a:pPr algn="ctr">
              <a:spcBef>
                <a:spcPts val="0"/>
              </a:spcBef>
            </a:pPr>
            <a:r>
              <a:rPr lang="en-GB" sz="750" b="1" dirty="0">
                <a:latin typeface="Arial" panose="020B0604020202020204" pitchFamily="34" charset="0"/>
                <a:cs typeface="Arial" panose="020B0604020202020204" pitchFamily="34" charset="0"/>
              </a:rPr>
              <a:t>In an age of message overload, mail is kept in homes, hearts and minds.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F759AB-9D8C-445C-AA3E-437D63F20E5F}"/>
              </a:ext>
            </a:extLst>
          </p:cNvPr>
          <p:cNvSpPr txBox="1"/>
          <p:nvPr userDrawn="1"/>
        </p:nvSpPr>
        <p:spPr>
          <a:xfrm>
            <a:off x="5238556" y="1821478"/>
            <a:ext cx="1714886" cy="7591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700"/>
              </a:lnSpc>
              <a:spcBef>
                <a:spcPts val="0"/>
              </a:spcBef>
            </a:pPr>
            <a:r>
              <a:rPr lang="en-US" dirty="0">
                <a:latin typeface="Impact" panose="020B0806030902050204" pitchFamily="34" charset="0"/>
              </a:rPr>
              <a:t>MAIL DELIVERS</a:t>
            </a:r>
          </a:p>
          <a:p>
            <a:pPr algn="ctr">
              <a:lnSpc>
                <a:spcPts val="1700"/>
              </a:lnSpc>
              <a:spcBef>
                <a:spcPts val="0"/>
              </a:spcBef>
            </a:pPr>
            <a:r>
              <a:rPr lang="en-US" dirty="0">
                <a:solidFill>
                  <a:srgbClr val="E20C18"/>
                </a:solidFill>
                <a:latin typeface="Impact" panose="020B0806030902050204" pitchFamily="34" charset="0"/>
              </a:rPr>
              <a:t>LASTING RESULTS</a:t>
            </a:r>
          </a:p>
          <a:p>
            <a:pPr algn="ctr">
              <a:spcBef>
                <a:spcPts val="0"/>
              </a:spcBef>
            </a:pPr>
            <a:r>
              <a:rPr lang="en-GB" sz="750" b="1" dirty="0">
                <a:latin typeface="Arial" panose="020B0604020202020204" pitchFamily="34" charset="0"/>
                <a:cs typeface="Arial" panose="020B0604020202020204" pitchFamily="34" charset="0"/>
              </a:rPr>
              <a:t>Increase your response rates and campaign performance.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63E50D-DB94-4663-938E-2F38E64C1A2D}"/>
              </a:ext>
            </a:extLst>
          </p:cNvPr>
          <p:cNvSpPr txBox="1"/>
          <p:nvPr userDrawn="1"/>
        </p:nvSpPr>
        <p:spPr>
          <a:xfrm>
            <a:off x="7247063" y="1821478"/>
            <a:ext cx="1714886" cy="7591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700"/>
              </a:lnSpc>
              <a:spcBef>
                <a:spcPts val="0"/>
              </a:spcBef>
            </a:pPr>
            <a:r>
              <a:rPr lang="en-US" dirty="0">
                <a:latin typeface="Impact" panose="020B0806030902050204" pitchFamily="34" charset="0"/>
              </a:rPr>
              <a:t>MAIL REACHES</a:t>
            </a:r>
          </a:p>
          <a:p>
            <a:pPr algn="ctr">
              <a:lnSpc>
                <a:spcPts val="1700"/>
              </a:lnSpc>
              <a:spcBef>
                <a:spcPts val="0"/>
              </a:spcBef>
            </a:pPr>
            <a:r>
              <a:rPr lang="en-US" dirty="0">
                <a:solidFill>
                  <a:srgbClr val="E20C18"/>
                </a:solidFill>
                <a:latin typeface="Impact" panose="020B0806030902050204" pitchFamily="34" charset="0"/>
              </a:rPr>
              <a:t>EVERYONE</a:t>
            </a:r>
          </a:p>
          <a:p>
            <a:pPr algn="ctr">
              <a:spcBef>
                <a:spcPts val="0"/>
              </a:spcBef>
            </a:pPr>
            <a:r>
              <a:rPr lang="en-GB" sz="750" b="1" dirty="0">
                <a:latin typeface="Arial" panose="020B0604020202020204" pitchFamily="34" charset="0"/>
                <a:cs typeface="Arial" panose="020B0604020202020204" pitchFamily="34" charset="0"/>
              </a:rPr>
              <a:t>Deliver your message to almost</a:t>
            </a:r>
            <a:br>
              <a:rPr lang="en-GB" sz="7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50" b="1" dirty="0">
                <a:latin typeface="Arial" panose="020B0604020202020204" pitchFamily="34" charset="0"/>
                <a:cs typeface="Arial" panose="020B0604020202020204" pitchFamily="34" charset="0"/>
              </a:rPr>
              <a:t>30 million UK households.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708E14-0122-420E-B490-BA6CEE440D43}"/>
              </a:ext>
            </a:extLst>
          </p:cNvPr>
          <p:cNvSpPr txBox="1"/>
          <p:nvPr userDrawn="1"/>
        </p:nvSpPr>
        <p:spPr>
          <a:xfrm>
            <a:off x="9226356" y="1821478"/>
            <a:ext cx="1714886" cy="7591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700"/>
              </a:lnSpc>
              <a:spcBef>
                <a:spcPts val="0"/>
              </a:spcBef>
            </a:pPr>
            <a:r>
              <a:rPr lang="en-US" dirty="0">
                <a:latin typeface="Impact" panose="020B0806030902050204" pitchFamily="34" charset="0"/>
              </a:rPr>
              <a:t>MAIL IS</a:t>
            </a:r>
          </a:p>
          <a:p>
            <a:pPr algn="ctr">
              <a:lnSpc>
                <a:spcPts val="1700"/>
              </a:lnSpc>
              <a:spcBef>
                <a:spcPts val="0"/>
              </a:spcBef>
            </a:pPr>
            <a:r>
              <a:rPr lang="en-US" dirty="0">
                <a:solidFill>
                  <a:srgbClr val="E20C18"/>
                </a:solidFill>
                <a:latin typeface="Impact" panose="020B0806030902050204" pitchFamily="34" charset="0"/>
              </a:rPr>
              <a:t>TRUSTED</a:t>
            </a:r>
          </a:p>
          <a:p>
            <a:pPr algn="ctr">
              <a:spcBef>
                <a:spcPts val="0"/>
              </a:spcBef>
            </a:pPr>
            <a:r>
              <a:rPr lang="en-GB" sz="750" b="1" dirty="0">
                <a:latin typeface="Arial" panose="020B0604020202020204" pitchFamily="34" charset="0"/>
                <a:cs typeface="Arial" panose="020B0604020202020204" pitchFamily="34" charset="0"/>
              </a:rPr>
              <a:t>At a time when trust is more</a:t>
            </a:r>
            <a:br>
              <a:rPr lang="en-GB" sz="7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50" b="1" dirty="0">
                <a:latin typeface="Arial" panose="020B0604020202020204" pitchFamily="34" charset="0"/>
                <a:cs typeface="Arial" panose="020B0604020202020204" pitchFamily="34" charset="0"/>
              </a:rPr>
              <a:t>important than ever, use mail.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F8E1697-608F-49B2-BFA2-D3153443F2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38" y="2594688"/>
            <a:ext cx="1091222" cy="9216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C3677C3-C429-4AC7-BEE7-2D60C025E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952" y="2699929"/>
            <a:ext cx="1053608" cy="9409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DB44E7C-BD55-4F59-A64F-644516DF4E1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072" y="2634370"/>
            <a:ext cx="623672" cy="9018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507E638-E678-43F4-AB06-29083B18C3A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360" y="2224109"/>
            <a:ext cx="2344184" cy="165865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B27315E-3D60-4D88-A473-F8AE75823AA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111" y="2597426"/>
            <a:ext cx="649744" cy="92843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9F49B6D-C515-4E26-BF41-AA48C6F781D3}"/>
              </a:ext>
            </a:extLst>
          </p:cNvPr>
          <p:cNvSpPr txBox="1"/>
          <p:nvPr userDrawn="1"/>
        </p:nvSpPr>
        <p:spPr>
          <a:xfrm>
            <a:off x="518400" y="6517216"/>
            <a:ext cx="1109542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*Royal Mail MarketReach, Neuro-Insight, 2018. **Royal Mail MarketReach, The Value of Mail in Uncertain Times, Kantar TNS, 2017. † JICMAIL, Kantar TNS, 2017. ††IPA touchpoints, 2018. ^Royal Mail MarketReach, BrandScience, 2014. ^^Royal Mail MarketReach, 2018.</a:t>
            </a:r>
          </a:p>
        </p:txBody>
      </p:sp>
    </p:spTree>
    <p:extLst>
      <p:ext uri="{BB962C8B-B14F-4D97-AF65-F5344CB8AC3E}">
        <p14:creationId xmlns:p14="http://schemas.microsoft.com/office/powerpoint/2010/main" val="2057305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ifesto (lock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852713DE-31C4-4815-98A2-84A20636CA69}"/>
              </a:ext>
            </a:extLst>
          </p:cNvPr>
          <p:cNvSpPr txBox="1">
            <a:spLocks/>
          </p:cNvSpPr>
          <p:nvPr userDrawn="1"/>
        </p:nvSpPr>
        <p:spPr>
          <a:xfrm>
            <a:off x="486000" y="1800000"/>
            <a:ext cx="6371927" cy="43806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 cap="all" baseline="0">
                <a:solidFill>
                  <a:srgbClr val="0000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</a:pPr>
            <a:r>
              <a:rPr lang="en-US" sz="1800" b="0" cap="none" dirty="0">
                <a:latin typeface="Arial" panose="020B0604020202020204" pitchFamily="34" charset="0"/>
              </a:rPr>
              <a:t>We live in an always on, tweeting, posting, sharing world.</a:t>
            </a:r>
            <a:br>
              <a:rPr lang="en-US" sz="1800" b="0" cap="none" dirty="0">
                <a:latin typeface="Arial" panose="020B0604020202020204" pitchFamily="34" charset="0"/>
              </a:rPr>
            </a:br>
            <a:r>
              <a:rPr lang="en-US" sz="1800" b="0" cap="none" dirty="0">
                <a:latin typeface="Arial" panose="020B0604020202020204" pitchFamily="34" charset="0"/>
              </a:rPr>
              <a:t>Where our interactions are increasingly fleeting.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</a:pPr>
            <a:r>
              <a:rPr lang="en-US" sz="1800" b="0" cap="none" dirty="0">
                <a:latin typeface="Arial" panose="020B0604020202020204" pitchFamily="34" charset="0"/>
              </a:rPr>
              <a:t>There is a role for an addressable channel that people trust.</a:t>
            </a:r>
            <a:br>
              <a:rPr lang="en-US" sz="1800" b="0" cap="none" dirty="0">
                <a:latin typeface="Arial" panose="020B0604020202020204" pitchFamily="34" charset="0"/>
              </a:rPr>
            </a:br>
            <a:r>
              <a:rPr lang="en-US" sz="1800" b="0" cap="none" dirty="0">
                <a:latin typeface="Arial" panose="020B0604020202020204" pitchFamily="34" charset="0"/>
              </a:rPr>
              <a:t>That speaks to them one-to-one.</a:t>
            </a:r>
            <a:br>
              <a:rPr lang="en-US" sz="1800" b="0" cap="none" dirty="0">
                <a:latin typeface="Arial" panose="020B0604020202020204" pitchFamily="34" charset="0"/>
              </a:rPr>
            </a:br>
            <a:r>
              <a:rPr lang="en-US" sz="1800" b="0" cap="none" dirty="0">
                <a:latin typeface="Arial" panose="020B0604020202020204" pitchFamily="34" charset="0"/>
              </a:rPr>
              <a:t>That delivers messages they keep in their homes for longer.</a:t>
            </a:r>
            <a:br>
              <a:rPr lang="en-US" sz="1800" b="0" cap="none" dirty="0">
                <a:latin typeface="Arial" panose="020B0604020202020204" pitchFamily="34" charset="0"/>
              </a:rPr>
            </a:br>
            <a:r>
              <a:rPr lang="en-US" sz="1800" b="0" cap="none" dirty="0">
                <a:latin typeface="Arial" panose="020B0604020202020204" pitchFamily="34" charset="0"/>
              </a:rPr>
              <a:t>Return to repeatedly.</a:t>
            </a:r>
            <a:br>
              <a:rPr lang="en-US" sz="1800" b="0" cap="none" dirty="0">
                <a:latin typeface="Arial" panose="020B0604020202020204" pitchFamily="34" charset="0"/>
              </a:rPr>
            </a:br>
            <a:r>
              <a:rPr lang="en-US" sz="1800" b="0" cap="none" dirty="0">
                <a:latin typeface="Arial" panose="020B0604020202020204" pitchFamily="34" charset="0"/>
              </a:rPr>
              <a:t>And share with others.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</a:pPr>
            <a:r>
              <a:rPr lang="en-US" sz="1800" b="0" cap="none" dirty="0">
                <a:latin typeface="Arial" panose="020B0604020202020204" pitchFamily="34" charset="0"/>
              </a:rPr>
              <a:t>Choose the channel that reaches everyone in the UK.</a:t>
            </a:r>
            <a:br>
              <a:rPr lang="en-US" sz="1800" b="0" cap="none" dirty="0">
                <a:latin typeface="Arial" panose="020B0604020202020204" pitchFamily="34" charset="0"/>
              </a:rPr>
            </a:br>
            <a:r>
              <a:rPr lang="en-US" sz="1800" b="0" cap="none" dirty="0">
                <a:latin typeface="Arial" panose="020B0604020202020204" pitchFamily="34" charset="0"/>
              </a:rPr>
              <a:t>And increases ROI.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</a:pPr>
            <a:r>
              <a:rPr lang="en-US" sz="1800" b="0" cap="none" dirty="0">
                <a:latin typeface="Arial" panose="020B0604020202020204" pitchFamily="34" charset="0"/>
              </a:rPr>
              <a:t>Mail it. Make a lasting impression.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32CDED1-60CE-4DF4-B4EF-FFD007D09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5812"/>
          <a:stretch/>
        </p:blipFill>
        <p:spPr>
          <a:xfrm>
            <a:off x="6923317" y="1915534"/>
            <a:ext cx="5116284" cy="4541387"/>
          </a:xfrm>
          <a:prstGeom prst="rect">
            <a:avLst/>
          </a:prstGeom>
        </p:spPr>
      </p:pic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DF77BAD4-B8DE-42C0-B8D2-F387D509C339}"/>
              </a:ext>
            </a:extLst>
          </p:cNvPr>
          <p:cNvSpPr txBox="1">
            <a:spLocks/>
          </p:cNvSpPr>
          <p:nvPr userDrawn="1"/>
        </p:nvSpPr>
        <p:spPr>
          <a:xfrm>
            <a:off x="485999" y="414000"/>
            <a:ext cx="11186959" cy="112851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 cap="all" baseline="0">
                <a:solidFill>
                  <a:srgbClr val="0000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400"/>
              </a:lnSpc>
              <a:spcBef>
                <a:spcPts val="0"/>
              </a:spcBef>
            </a:pPr>
            <a:r>
              <a:rPr lang="en-US" sz="4800" b="0" spc="-100" dirty="0">
                <a:solidFill>
                  <a:schemeClr val="tx1"/>
                </a:solidFill>
                <a:latin typeface="Impact" panose="020B0806030902050204" pitchFamily="34" charset="0"/>
              </a:rPr>
              <a:t>MAIL IT.</a:t>
            </a:r>
          </a:p>
          <a:p>
            <a:pPr>
              <a:lnSpc>
                <a:spcPts val="4400"/>
              </a:lnSpc>
              <a:spcBef>
                <a:spcPts val="0"/>
              </a:spcBef>
            </a:pPr>
            <a:r>
              <a:rPr lang="en-US" sz="4800" b="0" spc="-100" dirty="0">
                <a:solidFill>
                  <a:schemeClr val="tx1"/>
                </a:solidFill>
                <a:latin typeface="Impact" panose="020B0806030902050204" pitchFamily="34" charset="0"/>
              </a:rPr>
              <a:t>MAKE A LASTING IMPRESSION.</a:t>
            </a:r>
          </a:p>
        </p:txBody>
      </p:sp>
    </p:spTree>
    <p:extLst>
      <p:ext uri="{BB962C8B-B14F-4D97-AF65-F5344CB8AC3E}">
        <p14:creationId xmlns:p14="http://schemas.microsoft.com/office/powerpoint/2010/main" val="260830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Contact Detai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1C5A06-029F-4E39-8AE3-98FDF6E67E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34" y="5573065"/>
            <a:ext cx="2811264" cy="92702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AB2AECB-A204-4B3A-9699-1CA974BC2A95}"/>
              </a:ext>
            </a:extLst>
          </p:cNvPr>
          <p:cNvGrpSpPr/>
          <p:nvPr userDrawn="1"/>
        </p:nvGrpSpPr>
        <p:grpSpPr>
          <a:xfrm>
            <a:off x="5453443" y="4171098"/>
            <a:ext cx="6173432" cy="2331710"/>
            <a:chOff x="5453443" y="4171098"/>
            <a:chExt cx="6173432" cy="233171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DBF0C14-E6F4-49E4-9192-7B5124AF6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53443" y="4864884"/>
              <a:ext cx="6173432" cy="163792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037A0D-80BC-4917-9FC2-B687395EA2A4}"/>
                </a:ext>
              </a:extLst>
            </p:cNvPr>
            <p:cNvSpPr txBox="1"/>
            <p:nvPr/>
          </p:nvSpPr>
          <p:spPr>
            <a:xfrm>
              <a:off x="5455156" y="5956217"/>
              <a:ext cx="1085199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IS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REMEMBERED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627281-0BF2-41F2-8338-7B2BFF49E0FD}"/>
                </a:ext>
              </a:extLst>
            </p:cNvPr>
            <p:cNvSpPr txBox="1"/>
            <p:nvPr/>
          </p:nvSpPr>
          <p:spPr>
            <a:xfrm>
              <a:off x="6724502" y="5956217"/>
              <a:ext cx="1086884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STAYS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IN THE HOME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030FD7F-DE3C-40C1-BC82-7F6ECC209617}"/>
                </a:ext>
              </a:extLst>
            </p:cNvPr>
            <p:cNvSpPr txBox="1"/>
            <p:nvPr/>
          </p:nvSpPr>
          <p:spPr>
            <a:xfrm>
              <a:off x="7995684" y="5956217"/>
              <a:ext cx="1084521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DELIVERS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LASTING RESULTS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7229BF-D3C7-4F05-8408-C4E65D98558B}"/>
                </a:ext>
              </a:extLst>
            </p:cNvPr>
            <p:cNvSpPr txBox="1"/>
            <p:nvPr/>
          </p:nvSpPr>
          <p:spPr>
            <a:xfrm>
              <a:off x="9264502" y="5956217"/>
              <a:ext cx="1084522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REACHES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EVERYONE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F48959-6843-444A-9A53-396A53060FFA}"/>
                </a:ext>
              </a:extLst>
            </p:cNvPr>
            <p:cNvSpPr txBox="1"/>
            <p:nvPr/>
          </p:nvSpPr>
          <p:spPr>
            <a:xfrm>
              <a:off x="10530957" y="5956217"/>
              <a:ext cx="1095917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IS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TRUSTED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2616AFD-F39B-4D30-A405-4A5A821EC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3781" y="4436807"/>
              <a:ext cx="694129" cy="58628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A862A30-8830-463F-8BB0-2FDDC7171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6427" y="4503751"/>
              <a:ext cx="670202" cy="59851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E9BB0D4-CA3D-4109-8B39-AD5F91614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658" y="4462049"/>
              <a:ext cx="396719" cy="5736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9CA0C8A-AA95-40C4-8A93-413DE82C6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2998" y="4171098"/>
              <a:ext cx="1491140" cy="105507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B0027A3-538F-453D-860C-19E1AB9E3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7003" y="4438549"/>
              <a:ext cx="413304" cy="590580"/>
            </a:xfrm>
            <a:prstGeom prst="rect">
              <a:avLst/>
            </a:prstGeom>
          </p:spPr>
        </p:pic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20AE76-15AC-483B-A11C-F377849AE6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0956" y="2200708"/>
            <a:ext cx="3451929" cy="24801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Phone number here</a:t>
            </a:r>
            <a:endParaRPr lang="en-GB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B2842BB2-84F6-4E30-A8D3-B4F70433B0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956" y="2812065"/>
            <a:ext cx="3451929" cy="24801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Email address here</a:t>
            </a:r>
            <a:endParaRPr lang="en-GB" dirty="0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81C4479-63F2-4778-84A8-B2AA903F6B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0955" y="3423600"/>
            <a:ext cx="3451929" cy="24801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LinkedIn address here</a:t>
            </a:r>
            <a:endParaRPr lang="en-GB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E3A73BD1-E6C9-4618-86C3-B4F63BADEC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0955" y="4035600"/>
            <a:ext cx="3451929" cy="24801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Twitter ID here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CA9113-68A6-4E98-AAD4-252EA1D1FB6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86000" y="2117435"/>
            <a:ext cx="414564" cy="414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BF404C-44D4-474E-A2E7-63B115E19EC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86000" y="2771467"/>
            <a:ext cx="438950" cy="329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367CB4-AA6B-4858-9065-77CC715A405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92096" y="3325675"/>
            <a:ext cx="432854" cy="4328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9F10C2-B976-4C70-91AD-06021657628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76855" y="3941284"/>
            <a:ext cx="432854" cy="432854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08D666F5-F054-40F8-9C2B-7B5C3BEF5696}"/>
              </a:ext>
            </a:extLst>
          </p:cNvPr>
          <p:cNvSpPr txBox="1">
            <a:spLocks/>
          </p:cNvSpPr>
          <p:nvPr userDrawn="1"/>
        </p:nvSpPr>
        <p:spPr>
          <a:xfrm>
            <a:off x="503584" y="418115"/>
            <a:ext cx="5227199" cy="1044097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800" kern="1200" cap="all" spc="-100" baseline="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3070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1C5A06-029F-4E39-8AE3-98FDF6E67E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34" y="5573065"/>
            <a:ext cx="2811264" cy="92702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AB2AECB-A204-4B3A-9699-1CA974BC2A95}"/>
              </a:ext>
            </a:extLst>
          </p:cNvPr>
          <p:cNvGrpSpPr/>
          <p:nvPr userDrawn="1"/>
        </p:nvGrpSpPr>
        <p:grpSpPr>
          <a:xfrm>
            <a:off x="5453443" y="4171098"/>
            <a:ext cx="6173432" cy="2331710"/>
            <a:chOff x="5453443" y="4171098"/>
            <a:chExt cx="6173432" cy="233171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DBF0C14-E6F4-49E4-9192-7B5124AF6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53443" y="4864884"/>
              <a:ext cx="6173432" cy="163792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037A0D-80BC-4917-9FC2-B687395EA2A4}"/>
                </a:ext>
              </a:extLst>
            </p:cNvPr>
            <p:cNvSpPr txBox="1"/>
            <p:nvPr/>
          </p:nvSpPr>
          <p:spPr>
            <a:xfrm>
              <a:off x="5455156" y="5956217"/>
              <a:ext cx="1085199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IS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REMEMBERED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627281-0BF2-41F2-8338-7B2BFF49E0FD}"/>
                </a:ext>
              </a:extLst>
            </p:cNvPr>
            <p:cNvSpPr txBox="1"/>
            <p:nvPr/>
          </p:nvSpPr>
          <p:spPr>
            <a:xfrm>
              <a:off x="6724502" y="5956217"/>
              <a:ext cx="1086884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STAYS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IN THE HOME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030FD7F-DE3C-40C1-BC82-7F6ECC209617}"/>
                </a:ext>
              </a:extLst>
            </p:cNvPr>
            <p:cNvSpPr txBox="1"/>
            <p:nvPr/>
          </p:nvSpPr>
          <p:spPr>
            <a:xfrm>
              <a:off x="7995684" y="5956217"/>
              <a:ext cx="1084521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DELIVERS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LASTING RESULTS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7229BF-D3C7-4F05-8408-C4E65D98558B}"/>
                </a:ext>
              </a:extLst>
            </p:cNvPr>
            <p:cNvSpPr txBox="1"/>
            <p:nvPr/>
          </p:nvSpPr>
          <p:spPr>
            <a:xfrm>
              <a:off x="9264502" y="5956217"/>
              <a:ext cx="1084522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REACHES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EVERYONE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F48959-6843-444A-9A53-396A53060FFA}"/>
                </a:ext>
              </a:extLst>
            </p:cNvPr>
            <p:cNvSpPr txBox="1"/>
            <p:nvPr/>
          </p:nvSpPr>
          <p:spPr>
            <a:xfrm>
              <a:off x="10530957" y="5956217"/>
              <a:ext cx="1095917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IS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TRUSTED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2616AFD-F39B-4D30-A405-4A5A821EC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3781" y="4436807"/>
              <a:ext cx="694129" cy="58628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A862A30-8830-463F-8BB0-2FDDC7171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6427" y="4503751"/>
              <a:ext cx="670202" cy="59851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E9BB0D4-CA3D-4109-8B39-AD5F91614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658" y="4462049"/>
              <a:ext cx="396719" cy="5736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9CA0C8A-AA95-40C4-8A93-413DE82C6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2998" y="4171098"/>
              <a:ext cx="1491140" cy="105507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B0027A3-538F-453D-860C-19E1AB9E3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7003" y="4438549"/>
              <a:ext cx="413304" cy="590580"/>
            </a:xfrm>
            <a:prstGeom prst="rect">
              <a:avLst/>
            </a:prstGeom>
          </p:spPr>
        </p:pic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61952DFC-9961-4BF0-9782-D4986BBEA4F8}"/>
              </a:ext>
            </a:extLst>
          </p:cNvPr>
          <p:cNvSpPr txBox="1">
            <a:spLocks/>
          </p:cNvSpPr>
          <p:nvPr userDrawn="1"/>
        </p:nvSpPr>
        <p:spPr>
          <a:xfrm>
            <a:off x="503584" y="418115"/>
            <a:ext cx="5227199" cy="1044097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800" kern="1200" cap="all" spc="-100" baseline="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16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9F67FA-54B1-48C7-B6A5-4D2E424ACEBA}"/>
              </a:ext>
            </a:extLst>
          </p:cNvPr>
          <p:cNvSpPr/>
          <p:nvPr userDrawn="1"/>
        </p:nvSpPr>
        <p:spPr>
          <a:xfrm>
            <a:off x="519038" y="368300"/>
            <a:ext cx="11153923" cy="5938923"/>
          </a:xfrm>
          <a:prstGeom prst="rect">
            <a:avLst/>
          </a:prstGeom>
          <a:solidFill>
            <a:srgbClr val="EF7E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23ECC-1AC0-4A5F-A6B6-2E164958E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4000" y="3916800"/>
            <a:ext cx="5232000" cy="20659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55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000" b="0" kern="1200" cap="all" spc="-100" baseline="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YOUR SECTION</a:t>
            </a:r>
            <a:br>
              <a:rPr lang="en-US" dirty="0"/>
            </a:br>
            <a:r>
              <a:rPr lang="en-US" dirty="0"/>
              <a:t>THREE HEADER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33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9F67FA-54B1-48C7-B6A5-4D2E424ACEBA}"/>
              </a:ext>
            </a:extLst>
          </p:cNvPr>
          <p:cNvSpPr/>
          <p:nvPr userDrawn="1"/>
        </p:nvSpPr>
        <p:spPr>
          <a:xfrm>
            <a:off x="519038" y="368300"/>
            <a:ext cx="11153923" cy="5938923"/>
          </a:xfrm>
          <a:prstGeom prst="rect">
            <a:avLst/>
          </a:prstGeom>
          <a:solidFill>
            <a:srgbClr val="95C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23ECC-1AC0-4A5F-A6B6-2E164958E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4000" y="3916800"/>
            <a:ext cx="5232000" cy="20659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55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000" b="0" kern="1200" cap="all" spc="-100" baseline="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YOUR SECTION</a:t>
            </a:r>
            <a:br>
              <a:rPr lang="en-US" dirty="0"/>
            </a:br>
            <a:r>
              <a:rPr lang="en-US" dirty="0"/>
              <a:t>FOUR HEADER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78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5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9F67FA-54B1-48C7-B6A5-4D2E424ACEBA}"/>
              </a:ext>
            </a:extLst>
          </p:cNvPr>
          <p:cNvSpPr/>
          <p:nvPr userDrawn="1"/>
        </p:nvSpPr>
        <p:spPr>
          <a:xfrm>
            <a:off x="519038" y="368300"/>
            <a:ext cx="11153923" cy="5938923"/>
          </a:xfrm>
          <a:prstGeom prst="rect">
            <a:avLst/>
          </a:prstGeom>
          <a:solidFill>
            <a:srgbClr val="82C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23ECC-1AC0-4A5F-A6B6-2E164958E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4000" y="3916800"/>
            <a:ext cx="5232000" cy="20659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55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000" b="0" kern="1200" cap="all" spc="-100" baseline="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YOUR SECTION</a:t>
            </a:r>
            <a:br>
              <a:rPr lang="en-US" dirty="0"/>
            </a:br>
            <a:r>
              <a:rPr lang="en-US" dirty="0"/>
              <a:t>FIVE HEADER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82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6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9F67FA-54B1-48C7-B6A5-4D2E424ACEBA}"/>
              </a:ext>
            </a:extLst>
          </p:cNvPr>
          <p:cNvSpPr/>
          <p:nvPr userDrawn="1"/>
        </p:nvSpPr>
        <p:spPr>
          <a:xfrm>
            <a:off x="519038" y="368300"/>
            <a:ext cx="11153923" cy="5938923"/>
          </a:xfrm>
          <a:prstGeom prst="rect">
            <a:avLst/>
          </a:prstGeom>
          <a:solidFill>
            <a:srgbClr val="FDC3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23ECC-1AC0-4A5F-A6B6-2E164958E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4000" y="3916800"/>
            <a:ext cx="5232000" cy="20659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55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000" b="0" kern="1200" cap="all" spc="-100" baseline="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YOUR SECTION</a:t>
            </a:r>
            <a:br>
              <a:rPr lang="en-US" dirty="0"/>
            </a:br>
            <a:r>
              <a:rPr lang="en-US" dirty="0"/>
              <a:t>SIX HEADER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14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6339CB-56B7-4C35-9563-FB8C5C8A96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6" y="2411952"/>
            <a:ext cx="8964468" cy="206594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400" spc="-100" baseline="0">
                <a:latin typeface="Impact" panose="020B0806030902050204" pitchFamily="34" charset="0"/>
              </a:defRPr>
            </a:lvl1pPr>
            <a:lvl2pPr marL="457200" indent="0">
              <a:buNone/>
              <a:defRPr sz="4400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4400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4400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4400" spc="-100" baseline="0">
                <a:latin typeface="Impact" panose="020B0806030902050204" pitchFamily="34" charset="0"/>
              </a:defRPr>
            </a:lvl5pPr>
          </a:lstStyle>
          <a:p>
            <a:pPr algn="ctr">
              <a:lnSpc>
                <a:spcPts val="5500"/>
              </a:lnSpc>
              <a:spcBef>
                <a:spcPts val="0"/>
              </a:spcBef>
            </a:pPr>
            <a:r>
              <a:rPr lang="en-US" sz="4400" b="0" spc="-100" dirty="0">
                <a:solidFill>
                  <a:schemeClr val="tx1"/>
                </a:solidFill>
                <a:latin typeface="Impact" panose="020B0806030902050204" pitchFamily="34" charset="0"/>
              </a:rPr>
              <a:t>“STATEMENT HERE, WITH OR WITHOUT QUOTE MARKS. </a:t>
            </a:r>
            <a:r>
              <a:rPr lang="en-US" sz="4400" b="0" spc="-100" dirty="0">
                <a:solidFill>
                  <a:srgbClr val="E20C18"/>
                </a:solidFill>
                <a:latin typeface="Impact" panose="020B0806030902050204" pitchFamily="34" charset="0"/>
              </a:rPr>
              <a:t>STATEMENT</a:t>
            </a:r>
            <a:r>
              <a:rPr lang="en-US" sz="4400" b="0" spc="-100" dirty="0">
                <a:solidFill>
                  <a:schemeClr val="tx1"/>
                </a:solidFill>
                <a:latin typeface="Impact" panose="020B0806030902050204" pitchFamily="34" charset="0"/>
              </a:rPr>
              <a:t> HERE WITH OR WITHOUT QUOTE MARKS.”</a:t>
            </a:r>
            <a:endParaRPr lang="en-US" sz="1400" b="0" cap="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44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23ECC-1AC0-4A5F-A6B6-2E164958E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9600" cap="all" spc="-100" baseline="0">
                <a:latin typeface="Impact" panose="020B0806030902050204" pitchFamily="34" charset="0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WELCOME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51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B9506B-28DA-40CF-93CE-B54B9DE0F121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300"/>
            <a:ext cx="188166" cy="130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9" r:id="rId2"/>
    <p:sldLayoutId id="2147483690" r:id="rId3"/>
    <p:sldLayoutId id="2147483691" r:id="rId4"/>
    <p:sldLayoutId id="2147483693" r:id="rId5"/>
    <p:sldLayoutId id="2147483692" r:id="rId6"/>
    <p:sldLayoutId id="2147483694" r:id="rId7"/>
    <p:sldLayoutId id="2147483686" r:id="rId8"/>
    <p:sldLayoutId id="2147483687" r:id="rId9"/>
    <p:sldLayoutId id="2147483688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3" r:id="rId17"/>
    <p:sldLayoutId id="2147483704" r:id="rId18"/>
    <p:sldLayoutId id="2147483705" r:id="rId19"/>
    <p:sldLayoutId id="2147483706" r:id="rId20"/>
    <p:sldLayoutId id="2147483721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  <p:sldLayoutId id="2147483715" r:id="rId29"/>
    <p:sldLayoutId id="2147483716" r:id="rId30"/>
    <p:sldLayoutId id="2147483717" r:id="rId31"/>
    <p:sldLayoutId id="2147483720" r:id="rId32"/>
    <p:sldLayoutId id="2147483719" r:id="rId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5" Type="http://schemas.openxmlformats.org/officeDocument/2006/relationships/image" Target="../media/image48.sv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yalmail.com/back-to-school-incentive-application" TargetMode="Externa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4C7F6-F02E-403D-8CA5-0C634F39D8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Royal mail group</a:t>
            </a:r>
            <a:br>
              <a:rPr lang="en-GB" dirty="0"/>
            </a:br>
            <a:r>
              <a:rPr lang="en-GB" dirty="0"/>
              <a:t>seasonal</a:t>
            </a:r>
            <a:br>
              <a:rPr lang="en-GB" dirty="0"/>
            </a:br>
            <a:r>
              <a:rPr lang="en-GB" dirty="0"/>
              <a:t>incentive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3D298B-3E36-42F7-B8F6-258CC62E44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Back to school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014C87-F681-451E-BC96-DBBAE9716B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11</a:t>
            </a:r>
            <a:r>
              <a:rPr lang="en-GB" baseline="30000" dirty="0"/>
              <a:t>th</a:t>
            </a:r>
            <a:r>
              <a:rPr lang="en-GB" dirty="0"/>
              <a:t> July 2019</a:t>
            </a:r>
          </a:p>
        </p:txBody>
      </p:sp>
    </p:spTree>
    <p:extLst>
      <p:ext uri="{BB962C8B-B14F-4D97-AF65-F5344CB8AC3E}">
        <p14:creationId xmlns:p14="http://schemas.microsoft.com/office/powerpoint/2010/main" val="63267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C5E48-1AF1-4B89-9051-768D6C1C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Retailer – clothing / household / electrical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D0F1C4-212D-41C0-9C74-606A8F81B7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FFBDE-3A0D-434A-902A-351C919C46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interactions WITH MAIL</a:t>
            </a:r>
          </a:p>
        </p:txBody>
      </p:sp>
      <p:graphicFrame>
        <p:nvGraphicFramePr>
          <p:cNvPr id="57" name="Chart 56">
            <a:extLst>
              <a:ext uri="{FF2B5EF4-FFF2-40B4-BE49-F238E27FC236}">
                <a16:creationId xmlns:a16="http://schemas.microsoft.com/office/drawing/2014/main" id="{5918501C-EF4D-4EBD-9230-D5782A3E3B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1024102"/>
              </p:ext>
            </p:extLst>
          </p:nvPr>
        </p:nvGraphicFramePr>
        <p:xfrm>
          <a:off x="554066" y="1879654"/>
          <a:ext cx="4150617" cy="2886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A94CF862-D702-4CFB-A8EE-A9B52C61FA22}"/>
              </a:ext>
            </a:extLst>
          </p:cNvPr>
          <p:cNvGrpSpPr/>
          <p:nvPr/>
        </p:nvGrpSpPr>
        <p:grpSpPr>
          <a:xfrm>
            <a:off x="5043602" y="2524112"/>
            <a:ext cx="1654293" cy="2294604"/>
            <a:chOff x="5101472" y="2524112"/>
            <a:chExt cx="1654293" cy="229460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C69AE69-224C-45A8-A12C-FA0E67DBC9BD}"/>
                </a:ext>
              </a:extLst>
            </p:cNvPr>
            <p:cNvGrpSpPr/>
            <p:nvPr/>
          </p:nvGrpSpPr>
          <p:grpSpPr>
            <a:xfrm>
              <a:off x="5101472" y="2524112"/>
              <a:ext cx="1654293" cy="2019861"/>
              <a:chOff x="5622333" y="2524112"/>
              <a:chExt cx="1654293" cy="2019861"/>
            </a:xfrm>
          </p:grpSpPr>
          <p:sp>
            <p:nvSpPr>
              <p:cNvPr id="27" name="Freeform 227">
                <a:extLst>
                  <a:ext uri="{FF2B5EF4-FFF2-40B4-BE49-F238E27FC236}">
                    <a16:creationId xmlns:a16="http://schemas.microsoft.com/office/drawing/2014/main" id="{DE54F604-586B-4CBC-A4EF-861B870E90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22333" y="2524112"/>
                <a:ext cx="1654293" cy="1657870"/>
              </a:xfrm>
              <a:custGeom>
                <a:avLst/>
                <a:gdLst>
                  <a:gd name="T0" fmla="*/ 612 w 1387"/>
                  <a:gd name="T1" fmla="*/ 93 h 1390"/>
                  <a:gd name="T2" fmla="*/ 457 w 1387"/>
                  <a:gd name="T3" fmla="*/ 135 h 1390"/>
                  <a:gd name="T4" fmla="*/ 322 w 1387"/>
                  <a:gd name="T5" fmla="*/ 214 h 1390"/>
                  <a:gd name="T6" fmla="*/ 213 w 1387"/>
                  <a:gd name="T7" fmla="*/ 324 h 1390"/>
                  <a:gd name="T8" fmla="*/ 135 w 1387"/>
                  <a:gd name="T9" fmla="*/ 458 h 1390"/>
                  <a:gd name="T10" fmla="*/ 91 w 1387"/>
                  <a:gd name="T11" fmla="*/ 612 h 1390"/>
                  <a:gd name="T12" fmla="*/ 91 w 1387"/>
                  <a:gd name="T13" fmla="*/ 778 h 1390"/>
                  <a:gd name="T14" fmla="*/ 135 w 1387"/>
                  <a:gd name="T15" fmla="*/ 930 h 1390"/>
                  <a:gd name="T16" fmla="*/ 213 w 1387"/>
                  <a:gd name="T17" fmla="*/ 1066 h 1390"/>
                  <a:gd name="T18" fmla="*/ 322 w 1387"/>
                  <a:gd name="T19" fmla="*/ 1176 h 1390"/>
                  <a:gd name="T20" fmla="*/ 457 w 1387"/>
                  <a:gd name="T21" fmla="*/ 1255 h 1390"/>
                  <a:gd name="T22" fmla="*/ 612 w 1387"/>
                  <a:gd name="T23" fmla="*/ 1297 h 1390"/>
                  <a:gd name="T24" fmla="*/ 776 w 1387"/>
                  <a:gd name="T25" fmla="*/ 1297 h 1390"/>
                  <a:gd name="T26" fmla="*/ 930 w 1387"/>
                  <a:gd name="T27" fmla="*/ 1255 h 1390"/>
                  <a:gd name="T28" fmla="*/ 1065 w 1387"/>
                  <a:gd name="T29" fmla="*/ 1176 h 1390"/>
                  <a:gd name="T30" fmla="*/ 1174 w 1387"/>
                  <a:gd name="T31" fmla="*/ 1066 h 1390"/>
                  <a:gd name="T32" fmla="*/ 1254 w 1387"/>
                  <a:gd name="T33" fmla="*/ 930 h 1390"/>
                  <a:gd name="T34" fmla="*/ 1296 w 1387"/>
                  <a:gd name="T35" fmla="*/ 778 h 1390"/>
                  <a:gd name="T36" fmla="*/ 1296 w 1387"/>
                  <a:gd name="T37" fmla="*/ 612 h 1390"/>
                  <a:gd name="T38" fmla="*/ 1254 w 1387"/>
                  <a:gd name="T39" fmla="*/ 458 h 1390"/>
                  <a:gd name="T40" fmla="*/ 1174 w 1387"/>
                  <a:gd name="T41" fmla="*/ 324 h 1390"/>
                  <a:gd name="T42" fmla="*/ 1065 w 1387"/>
                  <a:gd name="T43" fmla="*/ 214 h 1390"/>
                  <a:gd name="T44" fmla="*/ 930 w 1387"/>
                  <a:gd name="T45" fmla="*/ 135 h 1390"/>
                  <a:gd name="T46" fmla="*/ 776 w 1387"/>
                  <a:gd name="T47" fmla="*/ 93 h 1390"/>
                  <a:gd name="T48" fmla="*/ 694 w 1387"/>
                  <a:gd name="T49" fmla="*/ 0 h 1390"/>
                  <a:gd name="T50" fmla="*/ 865 w 1387"/>
                  <a:gd name="T51" fmla="*/ 21 h 1390"/>
                  <a:gd name="T52" fmla="*/ 1019 w 1387"/>
                  <a:gd name="T53" fmla="*/ 82 h 1390"/>
                  <a:gd name="T54" fmla="*/ 1155 w 1387"/>
                  <a:gd name="T55" fmla="*/ 175 h 1390"/>
                  <a:gd name="T56" fmla="*/ 1263 w 1387"/>
                  <a:gd name="T57" fmla="*/ 297 h 1390"/>
                  <a:gd name="T58" fmla="*/ 1341 w 1387"/>
                  <a:gd name="T59" fmla="*/ 444 h 1390"/>
                  <a:gd name="T60" fmla="*/ 1383 w 1387"/>
                  <a:gd name="T61" fmla="*/ 608 h 1390"/>
                  <a:gd name="T62" fmla="*/ 1383 w 1387"/>
                  <a:gd name="T63" fmla="*/ 782 h 1390"/>
                  <a:gd name="T64" fmla="*/ 1341 w 1387"/>
                  <a:gd name="T65" fmla="*/ 946 h 1390"/>
                  <a:gd name="T66" fmla="*/ 1263 w 1387"/>
                  <a:gd name="T67" fmla="*/ 1091 h 1390"/>
                  <a:gd name="T68" fmla="*/ 1155 w 1387"/>
                  <a:gd name="T69" fmla="*/ 1215 h 1390"/>
                  <a:gd name="T70" fmla="*/ 1019 w 1387"/>
                  <a:gd name="T71" fmla="*/ 1308 h 1390"/>
                  <a:gd name="T72" fmla="*/ 865 w 1387"/>
                  <a:gd name="T73" fmla="*/ 1367 h 1390"/>
                  <a:gd name="T74" fmla="*/ 694 w 1387"/>
                  <a:gd name="T75" fmla="*/ 1390 h 1390"/>
                  <a:gd name="T76" fmla="*/ 524 w 1387"/>
                  <a:gd name="T77" fmla="*/ 1367 h 1390"/>
                  <a:gd name="T78" fmla="*/ 368 w 1387"/>
                  <a:gd name="T79" fmla="*/ 1308 h 1390"/>
                  <a:gd name="T80" fmla="*/ 232 w 1387"/>
                  <a:gd name="T81" fmla="*/ 1215 h 1390"/>
                  <a:gd name="T82" fmla="*/ 124 w 1387"/>
                  <a:gd name="T83" fmla="*/ 1091 h 1390"/>
                  <a:gd name="T84" fmla="*/ 48 w 1387"/>
                  <a:gd name="T85" fmla="*/ 946 h 1390"/>
                  <a:gd name="T86" fmla="*/ 6 w 1387"/>
                  <a:gd name="T87" fmla="*/ 782 h 1390"/>
                  <a:gd name="T88" fmla="*/ 6 w 1387"/>
                  <a:gd name="T89" fmla="*/ 608 h 1390"/>
                  <a:gd name="T90" fmla="*/ 48 w 1387"/>
                  <a:gd name="T91" fmla="*/ 444 h 1390"/>
                  <a:gd name="T92" fmla="*/ 124 w 1387"/>
                  <a:gd name="T93" fmla="*/ 297 h 1390"/>
                  <a:gd name="T94" fmla="*/ 232 w 1387"/>
                  <a:gd name="T95" fmla="*/ 175 h 1390"/>
                  <a:gd name="T96" fmla="*/ 368 w 1387"/>
                  <a:gd name="T97" fmla="*/ 82 h 1390"/>
                  <a:gd name="T98" fmla="*/ 524 w 1387"/>
                  <a:gd name="T99" fmla="*/ 21 h 1390"/>
                  <a:gd name="T100" fmla="*/ 694 w 1387"/>
                  <a:gd name="T101" fmla="*/ 0 h 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87" h="1390">
                    <a:moveTo>
                      <a:pt x="694" y="88"/>
                    </a:moveTo>
                    <a:lnTo>
                      <a:pt x="612" y="93"/>
                    </a:lnTo>
                    <a:lnTo>
                      <a:pt x="532" y="109"/>
                    </a:lnTo>
                    <a:lnTo>
                      <a:pt x="457" y="135"/>
                    </a:lnTo>
                    <a:lnTo>
                      <a:pt x="387" y="170"/>
                    </a:lnTo>
                    <a:lnTo>
                      <a:pt x="322" y="214"/>
                    </a:lnTo>
                    <a:lnTo>
                      <a:pt x="265" y="265"/>
                    </a:lnTo>
                    <a:lnTo>
                      <a:pt x="213" y="324"/>
                    </a:lnTo>
                    <a:lnTo>
                      <a:pt x="170" y="387"/>
                    </a:lnTo>
                    <a:lnTo>
                      <a:pt x="135" y="458"/>
                    </a:lnTo>
                    <a:lnTo>
                      <a:pt x="109" y="534"/>
                    </a:lnTo>
                    <a:lnTo>
                      <a:pt x="91" y="612"/>
                    </a:lnTo>
                    <a:lnTo>
                      <a:pt x="88" y="694"/>
                    </a:lnTo>
                    <a:lnTo>
                      <a:pt x="91" y="778"/>
                    </a:lnTo>
                    <a:lnTo>
                      <a:pt x="109" y="856"/>
                    </a:lnTo>
                    <a:lnTo>
                      <a:pt x="135" y="930"/>
                    </a:lnTo>
                    <a:lnTo>
                      <a:pt x="170" y="1001"/>
                    </a:lnTo>
                    <a:lnTo>
                      <a:pt x="213" y="1066"/>
                    </a:lnTo>
                    <a:lnTo>
                      <a:pt x="265" y="1125"/>
                    </a:lnTo>
                    <a:lnTo>
                      <a:pt x="322" y="1176"/>
                    </a:lnTo>
                    <a:lnTo>
                      <a:pt x="387" y="1218"/>
                    </a:lnTo>
                    <a:lnTo>
                      <a:pt x="457" y="1255"/>
                    </a:lnTo>
                    <a:lnTo>
                      <a:pt x="532" y="1281"/>
                    </a:lnTo>
                    <a:lnTo>
                      <a:pt x="612" y="1297"/>
                    </a:lnTo>
                    <a:lnTo>
                      <a:pt x="694" y="1302"/>
                    </a:lnTo>
                    <a:lnTo>
                      <a:pt x="776" y="1297"/>
                    </a:lnTo>
                    <a:lnTo>
                      <a:pt x="856" y="1281"/>
                    </a:lnTo>
                    <a:lnTo>
                      <a:pt x="930" y="1255"/>
                    </a:lnTo>
                    <a:lnTo>
                      <a:pt x="1000" y="1218"/>
                    </a:lnTo>
                    <a:lnTo>
                      <a:pt x="1065" y="1176"/>
                    </a:lnTo>
                    <a:lnTo>
                      <a:pt x="1124" y="1125"/>
                    </a:lnTo>
                    <a:lnTo>
                      <a:pt x="1174" y="1066"/>
                    </a:lnTo>
                    <a:lnTo>
                      <a:pt x="1218" y="1001"/>
                    </a:lnTo>
                    <a:lnTo>
                      <a:pt x="1254" y="930"/>
                    </a:lnTo>
                    <a:lnTo>
                      <a:pt x="1279" y="856"/>
                    </a:lnTo>
                    <a:lnTo>
                      <a:pt x="1296" y="778"/>
                    </a:lnTo>
                    <a:lnTo>
                      <a:pt x="1301" y="694"/>
                    </a:lnTo>
                    <a:lnTo>
                      <a:pt x="1296" y="612"/>
                    </a:lnTo>
                    <a:lnTo>
                      <a:pt x="1279" y="534"/>
                    </a:lnTo>
                    <a:lnTo>
                      <a:pt x="1254" y="458"/>
                    </a:lnTo>
                    <a:lnTo>
                      <a:pt x="1218" y="387"/>
                    </a:lnTo>
                    <a:lnTo>
                      <a:pt x="1174" y="324"/>
                    </a:lnTo>
                    <a:lnTo>
                      <a:pt x="1124" y="265"/>
                    </a:lnTo>
                    <a:lnTo>
                      <a:pt x="1065" y="214"/>
                    </a:lnTo>
                    <a:lnTo>
                      <a:pt x="1000" y="170"/>
                    </a:lnTo>
                    <a:lnTo>
                      <a:pt x="930" y="135"/>
                    </a:lnTo>
                    <a:lnTo>
                      <a:pt x="856" y="109"/>
                    </a:lnTo>
                    <a:lnTo>
                      <a:pt x="776" y="93"/>
                    </a:lnTo>
                    <a:lnTo>
                      <a:pt x="694" y="88"/>
                    </a:lnTo>
                    <a:close/>
                    <a:moveTo>
                      <a:pt x="694" y="0"/>
                    </a:moveTo>
                    <a:lnTo>
                      <a:pt x="781" y="6"/>
                    </a:lnTo>
                    <a:lnTo>
                      <a:pt x="865" y="21"/>
                    </a:lnTo>
                    <a:lnTo>
                      <a:pt x="945" y="48"/>
                    </a:lnTo>
                    <a:lnTo>
                      <a:pt x="1019" y="82"/>
                    </a:lnTo>
                    <a:lnTo>
                      <a:pt x="1090" y="124"/>
                    </a:lnTo>
                    <a:lnTo>
                      <a:pt x="1155" y="175"/>
                    </a:lnTo>
                    <a:lnTo>
                      <a:pt x="1212" y="233"/>
                    </a:lnTo>
                    <a:lnTo>
                      <a:pt x="1263" y="297"/>
                    </a:lnTo>
                    <a:lnTo>
                      <a:pt x="1307" y="368"/>
                    </a:lnTo>
                    <a:lnTo>
                      <a:pt x="1341" y="444"/>
                    </a:lnTo>
                    <a:lnTo>
                      <a:pt x="1366" y="524"/>
                    </a:lnTo>
                    <a:lnTo>
                      <a:pt x="1383" y="608"/>
                    </a:lnTo>
                    <a:lnTo>
                      <a:pt x="1387" y="694"/>
                    </a:lnTo>
                    <a:lnTo>
                      <a:pt x="1383" y="782"/>
                    </a:lnTo>
                    <a:lnTo>
                      <a:pt x="1366" y="866"/>
                    </a:lnTo>
                    <a:lnTo>
                      <a:pt x="1341" y="946"/>
                    </a:lnTo>
                    <a:lnTo>
                      <a:pt x="1307" y="1022"/>
                    </a:lnTo>
                    <a:lnTo>
                      <a:pt x="1263" y="1091"/>
                    </a:lnTo>
                    <a:lnTo>
                      <a:pt x="1212" y="1155"/>
                    </a:lnTo>
                    <a:lnTo>
                      <a:pt x="1155" y="1215"/>
                    </a:lnTo>
                    <a:lnTo>
                      <a:pt x="1090" y="1264"/>
                    </a:lnTo>
                    <a:lnTo>
                      <a:pt x="1019" y="1308"/>
                    </a:lnTo>
                    <a:lnTo>
                      <a:pt x="945" y="1342"/>
                    </a:lnTo>
                    <a:lnTo>
                      <a:pt x="865" y="1367"/>
                    </a:lnTo>
                    <a:lnTo>
                      <a:pt x="781" y="1384"/>
                    </a:lnTo>
                    <a:lnTo>
                      <a:pt x="694" y="1390"/>
                    </a:lnTo>
                    <a:lnTo>
                      <a:pt x="608" y="1384"/>
                    </a:lnTo>
                    <a:lnTo>
                      <a:pt x="524" y="1367"/>
                    </a:lnTo>
                    <a:lnTo>
                      <a:pt x="444" y="1342"/>
                    </a:lnTo>
                    <a:lnTo>
                      <a:pt x="368" y="1308"/>
                    </a:lnTo>
                    <a:lnTo>
                      <a:pt x="297" y="1264"/>
                    </a:lnTo>
                    <a:lnTo>
                      <a:pt x="232" y="1215"/>
                    </a:lnTo>
                    <a:lnTo>
                      <a:pt x="175" y="1155"/>
                    </a:lnTo>
                    <a:lnTo>
                      <a:pt x="124" y="1091"/>
                    </a:lnTo>
                    <a:lnTo>
                      <a:pt x="82" y="1022"/>
                    </a:lnTo>
                    <a:lnTo>
                      <a:pt x="48" y="946"/>
                    </a:lnTo>
                    <a:lnTo>
                      <a:pt x="21" y="866"/>
                    </a:lnTo>
                    <a:lnTo>
                      <a:pt x="6" y="782"/>
                    </a:lnTo>
                    <a:lnTo>
                      <a:pt x="0" y="694"/>
                    </a:lnTo>
                    <a:lnTo>
                      <a:pt x="6" y="608"/>
                    </a:lnTo>
                    <a:lnTo>
                      <a:pt x="21" y="524"/>
                    </a:lnTo>
                    <a:lnTo>
                      <a:pt x="48" y="444"/>
                    </a:lnTo>
                    <a:lnTo>
                      <a:pt x="82" y="368"/>
                    </a:lnTo>
                    <a:lnTo>
                      <a:pt x="124" y="297"/>
                    </a:lnTo>
                    <a:lnTo>
                      <a:pt x="175" y="233"/>
                    </a:lnTo>
                    <a:lnTo>
                      <a:pt x="232" y="175"/>
                    </a:lnTo>
                    <a:lnTo>
                      <a:pt x="297" y="124"/>
                    </a:lnTo>
                    <a:lnTo>
                      <a:pt x="368" y="82"/>
                    </a:lnTo>
                    <a:lnTo>
                      <a:pt x="444" y="48"/>
                    </a:lnTo>
                    <a:lnTo>
                      <a:pt x="524" y="21"/>
                    </a:lnTo>
                    <a:lnTo>
                      <a:pt x="608" y="6"/>
                    </a:lnTo>
                    <a:lnTo>
                      <a:pt x="694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28">
                <a:extLst>
                  <a:ext uri="{FF2B5EF4-FFF2-40B4-BE49-F238E27FC236}">
                    <a16:creationId xmlns:a16="http://schemas.microsoft.com/office/drawing/2014/main" id="{2FFB56C6-128A-4523-9C3E-B7D526148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0341" y="3276998"/>
                <a:ext cx="182485" cy="181292"/>
              </a:xfrm>
              <a:custGeom>
                <a:avLst/>
                <a:gdLst>
                  <a:gd name="T0" fmla="*/ 77 w 153"/>
                  <a:gd name="T1" fmla="*/ 0 h 152"/>
                  <a:gd name="T2" fmla="*/ 101 w 153"/>
                  <a:gd name="T3" fmla="*/ 5 h 152"/>
                  <a:gd name="T4" fmla="*/ 122 w 153"/>
                  <a:gd name="T5" fmla="*/ 15 h 152"/>
                  <a:gd name="T6" fmla="*/ 138 w 153"/>
                  <a:gd name="T7" fmla="*/ 32 h 152"/>
                  <a:gd name="T8" fmla="*/ 149 w 153"/>
                  <a:gd name="T9" fmla="*/ 53 h 152"/>
                  <a:gd name="T10" fmla="*/ 153 w 153"/>
                  <a:gd name="T11" fmla="*/ 76 h 152"/>
                  <a:gd name="T12" fmla="*/ 149 w 153"/>
                  <a:gd name="T13" fmla="*/ 101 h 152"/>
                  <a:gd name="T14" fmla="*/ 138 w 153"/>
                  <a:gd name="T15" fmla="*/ 122 h 152"/>
                  <a:gd name="T16" fmla="*/ 122 w 153"/>
                  <a:gd name="T17" fmla="*/ 137 h 152"/>
                  <a:gd name="T18" fmla="*/ 101 w 153"/>
                  <a:gd name="T19" fmla="*/ 149 h 152"/>
                  <a:gd name="T20" fmla="*/ 77 w 153"/>
                  <a:gd name="T21" fmla="*/ 152 h 152"/>
                  <a:gd name="T22" fmla="*/ 54 w 153"/>
                  <a:gd name="T23" fmla="*/ 149 h 152"/>
                  <a:gd name="T24" fmla="*/ 33 w 153"/>
                  <a:gd name="T25" fmla="*/ 137 h 152"/>
                  <a:gd name="T26" fmla="*/ 16 w 153"/>
                  <a:gd name="T27" fmla="*/ 122 h 152"/>
                  <a:gd name="T28" fmla="*/ 4 w 153"/>
                  <a:gd name="T29" fmla="*/ 101 h 152"/>
                  <a:gd name="T30" fmla="*/ 0 w 153"/>
                  <a:gd name="T31" fmla="*/ 76 h 152"/>
                  <a:gd name="T32" fmla="*/ 4 w 153"/>
                  <a:gd name="T33" fmla="*/ 53 h 152"/>
                  <a:gd name="T34" fmla="*/ 16 w 153"/>
                  <a:gd name="T35" fmla="*/ 32 h 152"/>
                  <a:gd name="T36" fmla="*/ 33 w 153"/>
                  <a:gd name="T37" fmla="*/ 15 h 152"/>
                  <a:gd name="T38" fmla="*/ 54 w 153"/>
                  <a:gd name="T39" fmla="*/ 5 h 152"/>
                  <a:gd name="T40" fmla="*/ 77 w 153"/>
                  <a:gd name="T41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3" h="152">
                    <a:moveTo>
                      <a:pt x="77" y="0"/>
                    </a:moveTo>
                    <a:lnTo>
                      <a:pt x="101" y="5"/>
                    </a:lnTo>
                    <a:lnTo>
                      <a:pt x="122" y="15"/>
                    </a:lnTo>
                    <a:lnTo>
                      <a:pt x="138" y="32"/>
                    </a:lnTo>
                    <a:lnTo>
                      <a:pt x="149" y="53"/>
                    </a:lnTo>
                    <a:lnTo>
                      <a:pt x="153" y="76"/>
                    </a:lnTo>
                    <a:lnTo>
                      <a:pt x="149" y="101"/>
                    </a:lnTo>
                    <a:lnTo>
                      <a:pt x="138" y="122"/>
                    </a:lnTo>
                    <a:lnTo>
                      <a:pt x="122" y="137"/>
                    </a:lnTo>
                    <a:lnTo>
                      <a:pt x="101" y="149"/>
                    </a:lnTo>
                    <a:lnTo>
                      <a:pt x="77" y="152"/>
                    </a:lnTo>
                    <a:lnTo>
                      <a:pt x="54" y="149"/>
                    </a:lnTo>
                    <a:lnTo>
                      <a:pt x="33" y="137"/>
                    </a:lnTo>
                    <a:lnTo>
                      <a:pt x="16" y="122"/>
                    </a:lnTo>
                    <a:lnTo>
                      <a:pt x="4" y="101"/>
                    </a:lnTo>
                    <a:lnTo>
                      <a:pt x="0" y="76"/>
                    </a:lnTo>
                    <a:lnTo>
                      <a:pt x="4" y="53"/>
                    </a:lnTo>
                    <a:lnTo>
                      <a:pt x="16" y="32"/>
                    </a:lnTo>
                    <a:lnTo>
                      <a:pt x="33" y="15"/>
                    </a:lnTo>
                    <a:lnTo>
                      <a:pt x="54" y="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29">
                <a:extLst>
                  <a:ext uri="{FF2B5EF4-FFF2-40B4-BE49-F238E27FC236}">
                    <a16:creationId xmlns:a16="http://schemas.microsoft.com/office/drawing/2014/main" id="{70DD7957-4BB9-4CF7-8D1F-EA02861D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2644" y="2735222"/>
                <a:ext cx="56058" cy="94225"/>
              </a:xfrm>
              <a:custGeom>
                <a:avLst/>
                <a:gdLst>
                  <a:gd name="T0" fmla="*/ 0 w 47"/>
                  <a:gd name="T1" fmla="*/ 0 h 79"/>
                  <a:gd name="T2" fmla="*/ 47 w 47"/>
                  <a:gd name="T3" fmla="*/ 0 h 79"/>
                  <a:gd name="T4" fmla="*/ 47 w 47"/>
                  <a:gd name="T5" fmla="*/ 54 h 79"/>
                  <a:gd name="T6" fmla="*/ 45 w 47"/>
                  <a:gd name="T7" fmla="*/ 61 h 79"/>
                  <a:gd name="T8" fmla="*/ 42 w 47"/>
                  <a:gd name="T9" fmla="*/ 69 h 79"/>
                  <a:gd name="T10" fmla="*/ 36 w 47"/>
                  <a:gd name="T11" fmla="*/ 73 h 79"/>
                  <a:gd name="T12" fmla="*/ 30 w 47"/>
                  <a:gd name="T13" fmla="*/ 77 h 79"/>
                  <a:gd name="T14" fmla="*/ 23 w 47"/>
                  <a:gd name="T15" fmla="*/ 79 h 79"/>
                  <a:gd name="T16" fmla="*/ 15 w 47"/>
                  <a:gd name="T17" fmla="*/ 77 h 79"/>
                  <a:gd name="T18" fmla="*/ 9 w 47"/>
                  <a:gd name="T19" fmla="*/ 73 h 79"/>
                  <a:gd name="T20" fmla="*/ 4 w 47"/>
                  <a:gd name="T21" fmla="*/ 69 h 79"/>
                  <a:gd name="T22" fmla="*/ 0 w 47"/>
                  <a:gd name="T23" fmla="*/ 61 h 79"/>
                  <a:gd name="T24" fmla="*/ 0 w 47"/>
                  <a:gd name="T25" fmla="*/ 54 h 79"/>
                  <a:gd name="T26" fmla="*/ 0 w 47"/>
                  <a:gd name="T2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79">
                    <a:moveTo>
                      <a:pt x="0" y="0"/>
                    </a:moveTo>
                    <a:lnTo>
                      <a:pt x="47" y="0"/>
                    </a:lnTo>
                    <a:lnTo>
                      <a:pt x="47" y="54"/>
                    </a:lnTo>
                    <a:lnTo>
                      <a:pt x="45" y="61"/>
                    </a:lnTo>
                    <a:lnTo>
                      <a:pt x="42" y="69"/>
                    </a:lnTo>
                    <a:lnTo>
                      <a:pt x="36" y="73"/>
                    </a:lnTo>
                    <a:lnTo>
                      <a:pt x="30" y="77"/>
                    </a:lnTo>
                    <a:lnTo>
                      <a:pt x="23" y="79"/>
                    </a:lnTo>
                    <a:lnTo>
                      <a:pt x="15" y="77"/>
                    </a:lnTo>
                    <a:lnTo>
                      <a:pt x="9" y="73"/>
                    </a:lnTo>
                    <a:lnTo>
                      <a:pt x="4" y="69"/>
                    </a:lnTo>
                    <a:lnTo>
                      <a:pt x="0" y="61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30">
                <a:extLst>
                  <a:ext uri="{FF2B5EF4-FFF2-40B4-BE49-F238E27FC236}">
                    <a16:creationId xmlns:a16="http://schemas.microsoft.com/office/drawing/2014/main" id="{4FE2104D-57F6-4DEA-BCF6-60F89E212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4869" y="3324422"/>
                <a:ext cx="90646" cy="57250"/>
              </a:xfrm>
              <a:custGeom>
                <a:avLst/>
                <a:gdLst>
                  <a:gd name="T0" fmla="*/ 23 w 76"/>
                  <a:gd name="T1" fmla="*/ 0 h 48"/>
                  <a:gd name="T2" fmla="*/ 76 w 76"/>
                  <a:gd name="T3" fmla="*/ 0 h 48"/>
                  <a:gd name="T4" fmla="*/ 76 w 76"/>
                  <a:gd name="T5" fmla="*/ 48 h 48"/>
                  <a:gd name="T6" fmla="*/ 23 w 76"/>
                  <a:gd name="T7" fmla="*/ 48 h 48"/>
                  <a:gd name="T8" fmla="*/ 15 w 76"/>
                  <a:gd name="T9" fmla="*/ 46 h 48"/>
                  <a:gd name="T10" fmla="*/ 9 w 76"/>
                  <a:gd name="T11" fmla="*/ 42 h 48"/>
                  <a:gd name="T12" fmla="*/ 4 w 76"/>
                  <a:gd name="T13" fmla="*/ 38 h 48"/>
                  <a:gd name="T14" fmla="*/ 0 w 76"/>
                  <a:gd name="T15" fmla="*/ 31 h 48"/>
                  <a:gd name="T16" fmla="*/ 0 w 76"/>
                  <a:gd name="T17" fmla="*/ 23 h 48"/>
                  <a:gd name="T18" fmla="*/ 0 w 76"/>
                  <a:gd name="T19" fmla="*/ 15 h 48"/>
                  <a:gd name="T20" fmla="*/ 4 w 76"/>
                  <a:gd name="T21" fmla="*/ 10 h 48"/>
                  <a:gd name="T22" fmla="*/ 9 w 76"/>
                  <a:gd name="T23" fmla="*/ 4 h 48"/>
                  <a:gd name="T24" fmla="*/ 15 w 76"/>
                  <a:gd name="T25" fmla="*/ 2 h 48"/>
                  <a:gd name="T26" fmla="*/ 23 w 76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6" h="48">
                    <a:moveTo>
                      <a:pt x="23" y="0"/>
                    </a:moveTo>
                    <a:lnTo>
                      <a:pt x="76" y="0"/>
                    </a:lnTo>
                    <a:lnTo>
                      <a:pt x="76" y="48"/>
                    </a:lnTo>
                    <a:lnTo>
                      <a:pt x="23" y="48"/>
                    </a:lnTo>
                    <a:lnTo>
                      <a:pt x="15" y="46"/>
                    </a:lnTo>
                    <a:lnTo>
                      <a:pt x="9" y="42"/>
                    </a:lnTo>
                    <a:lnTo>
                      <a:pt x="4" y="38"/>
                    </a:lnTo>
                    <a:lnTo>
                      <a:pt x="0" y="31"/>
                    </a:lnTo>
                    <a:lnTo>
                      <a:pt x="0" y="23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9" y="4"/>
                    </a:lnTo>
                    <a:lnTo>
                      <a:pt x="15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31">
                <a:extLst>
                  <a:ext uri="{FF2B5EF4-FFF2-40B4-BE49-F238E27FC236}">
                    <a16:creationId xmlns:a16="http://schemas.microsoft.com/office/drawing/2014/main" id="{072EA2CF-994B-4EA5-B08D-A7E202D79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3444" y="3324422"/>
                <a:ext cx="93032" cy="57250"/>
              </a:xfrm>
              <a:custGeom>
                <a:avLst/>
                <a:gdLst>
                  <a:gd name="T0" fmla="*/ 0 w 78"/>
                  <a:gd name="T1" fmla="*/ 0 h 48"/>
                  <a:gd name="T2" fmla="*/ 54 w 78"/>
                  <a:gd name="T3" fmla="*/ 0 h 48"/>
                  <a:gd name="T4" fmla="*/ 61 w 78"/>
                  <a:gd name="T5" fmla="*/ 2 h 48"/>
                  <a:gd name="T6" fmla="*/ 69 w 78"/>
                  <a:gd name="T7" fmla="*/ 4 h 48"/>
                  <a:gd name="T8" fmla="*/ 73 w 78"/>
                  <a:gd name="T9" fmla="*/ 10 h 48"/>
                  <a:gd name="T10" fmla="*/ 76 w 78"/>
                  <a:gd name="T11" fmla="*/ 15 h 48"/>
                  <a:gd name="T12" fmla="*/ 78 w 78"/>
                  <a:gd name="T13" fmla="*/ 23 h 48"/>
                  <a:gd name="T14" fmla="*/ 76 w 78"/>
                  <a:gd name="T15" fmla="*/ 31 h 48"/>
                  <a:gd name="T16" fmla="*/ 73 w 78"/>
                  <a:gd name="T17" fmla="*/ 38 h 48"/>
                  <a:gd name="T18" fmla="*/ 69 w 78"/>
                  <a:gd name="T19" fmla="*/ 42 h 48"/>
                  <a:gd name="T20" fmla="*/ 61 w 78"/>
                  <a:gd name="T21" fmla="*/ 46 h 48"/>
                  <a:gd name="T22" fmla="*/ 54 w 78"/>
                  <a:gd name="T23" fmla="*/ 48 h 48"/>
                  <a:gd name="T24" fmla="*/ 0 w 78"/>
                  <a:gd name="T25" fmla="*/ 48 h 48"/>
                  <a:gd name="T26" fmla="*/ 0 w 78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48">
                    <a:moveTo>
                      <a:pt x="0" y="0"/>
                    </a:moveTo>
                    <a:lnTo>
                      <a:pt x="54" y="0"/>
                    </a:lnTo>
                    <a:lnTo>
                      <a:pt x="61" y="2"/>
                    </a:lnTo>
                    <a:lnTo>
                      <a:pt x="69" y="4"/>
                    </a:lnTo>
                    <a:lnTo>
                      <a:pt x="73" y="10"/>
                    </a:lnTo>
                    <a:lnTo>
                      <a:pt x="76" y="15"/>
                    </a:lnTo>
                    <a:lnTo>
                      <a:pt x="78" y="23"/>
                    </a:lnTo>
                    <a:lnTo>
                      <a:pt x="76" y="31"/>
                    </a:lnTo>
                    <a:lnTo>
                      <a:pt x="73" y="38"/>
                    </a:lnTo>
                    <a:lnTo>
                      <a:pt x="69" y="42"/>
                    </a:lnTo>
                    <a:lnTo>
                      <a:pt x="61" y="46"/>
                    </a:lnTo>
                    <a:lnTo>
                      <a:pt x="54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32">
                <a:extLst>
                  <a:ext uri="{FF2B5EF4-FFF2-40B4-BE49-F238E27FC236}">
                    <a16:creationId xmlns:a16="http://schemas.microsoft.com/office/drawing/2014/main" id="{2D8372D7-409E-4860-9878-80C82181B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2660" y="2897431"/>
                <a:ext cx="94225" cy="90646"/>
              </a:xfrm>
              <a:custGeom>
                <a:avLst/>
                <a:gdLst>
                  <a:gd name="T0" fmla="*/ 44 w 79"/>
                  <a:gd name="T1" fmla="*/ 0 h 76"/>
                  <a:gd name="T2" fmla="*/ 79 w 79"/>
                  <a:gd name="T3" fmla="*/ 32 h 76"/>
                  <a:gd name="T4" fmla="*/ 40 w 79"/>
                  <a:gd name="T5" fmla="*/ 70 h 76"/>
                  <a:gd name="T6" fmla="*/ 29 w 79"/>
                  <a:gd name="T7" fmla="*/ 76 h 76"/>
                  <a:gd name="T8" fmla="*/ 18 w 79"/>
                  <a:gd name="T9" fmla="*/ 76 h 76"/>
                  <a:gd name="T10" fmla="*/ 6 w 79"/>
                  <a:gd name="T11" fmla="*/ 70 h 76"/>
                  <a:gd name="T12" fmla="*/ 0 w 79"/>
                  <a:gd name="T13" fmla="*/ 61 h 76"/>
                  <a:gd name="T14" fmla="*/ 0 w 79"/>
                  <a:gd name="T15" fmla="*/ 47 h 76"/>
                  <a:gd name="T16" fmla="*/ 6 w 79"/>
                  <a:gd name="T17" fmla="*/ 38 h 76"/>
                  <a:gd name="T18" fmla="*/ 44 w 79"/>
                  <a:gd name="T1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76">
                    <a:moveTo>
                      <a:pt x="44" y="0"/>
                    </a:moveTo>
                    <a:lnTo>
                      <a:pt x="79" y="32"/>
                    </a:lnTo>
                    <a:lnTo>
                      <a:pt x="40" y="70"/>
                    </a:lnTo>
                    <a:lnTo>
                      <a:pt x="29" y="76"/>
                    </a:lnTo>
                    <a:lnTo>
                      <a:pt x="18" y="76"/>
                    </a:lnTo>
                    <a:lnTo>
                      <a:pt x="6" y="70"/>
                    </a:lnTo>
                    <a:lnTo>
                      <a:pt x="0" y="61"/>
                    </a:lnTo>
                    <a:lnTo>
                      <a:pt x="0" y="47"/>
                    </a:lnTo>
                    <a:lnTo>
                      <a:pt x="6" y="38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233">
                <a:extLst>
                  <a:ext uri="{FF2B5EF4-FFF2-40B4-BE49-F238E27FC236}">
                    <a16:creationId xmlns:a16="http://schemas.microsoft.com/office/drawing/2014/main" id="{69D8B7FD-71DE-4A31-9417-EA6567B64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4459" y="3715632"/>
                <a:ext cx="91839" cy="93032"/>
              </a:xfrm>
              <a:custGeom>
                <a:avLst/>
                <a:gdLst>
                  <a:gd name="T0" fmla="*/ 48 w 77"/>
                  <a:gd name="T1" fmla="*/ 0 h 78"/>
                  <a:gd name="T2" fmla="*/ 61 w 77"/>
                  <a:gd name="T3" fmla="*/ 0 h 78"/>
                  <a:gd name="T4" fmla="*/ 71 w 77"/>
                  <a:gd name="T5" fmla="*/ 6 h 78"/>
                  <a:gd name="T6" fmla="*/ 77 w 77"/>
                  <a:gd name="T7" fmla="*/ 17 h 78"/>
                  <a:gd name="T8" fmla="*/ 77 w 77"/>
                  <a:gd name="T9" fmla="*/ 29 h 78"/>
                  <a:gd name="T10" fmla="*/ 71 w 77"/>
                  <a:gd name="T11" fmla="*/ 40 h 78"/>
                  <a:gd name="T12" fmla="*/ 33 w 77"/>
                  <a:gd name="T13" fmla="*/ 78 h 78"/>
                  <a:gd name="T14" fmla="*/ 0 w 77"/>
                  <a:gd name="T15" fmla="*/ 44 h 78"/>
                  <a:gd name="T16" fmla="*/ 39 w 77"/>
                  <a:gd name="T17" fmla="*/ 6 h 78"/>
                  <a:gd name="T18" fmla="*/ 48 w 77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" h="78">
                    <a:moveTo>
                      <a:pt x="48" y="0"/>
                    </a:moveTo>
                    <a:lnTo>
                      <a:pt x="61" y="0"/>
                    </a:lnTo>
                    <a:lnTo>
                      <a:pt x="71" y="6"/>
                    </a:lnTo>
                    <a:lnTo>
                      <a:pt x="77" y="17"/>
                    </a:lnTo>
                    <a:lnTo>
                      <a:pt x="77" y="29"/>
                    </a:lnTo>
                    <a:lnTo>
                      <a:pt x="71" y="40"/>
                    </a:lnTo>
                    <a:lnTo>
                      <a:pt x="33" y="78"/>
                    </a:lnTo>
                    <a:lnTo>
                      <a:pt x="0" y="44"/>
                    </a:lnTo>
                    <a:lnTo>
                      <a:pt x="39" y="6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234">
                <a:extLst>
                  <a:ext uri="{FF2B5EF4-FFF2-40B4-BE49-F238E27FC236}">
                    <a16:creationId xmlns:a16="http://schemas.microsoft.com/office/drawing/2014/main" id="{052F1032-834D-45BC-9FA4-EAD2F2E1F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2660" y="3715632"/>
                <a:ext cx="94225" cy="93032"/>
              </a:xfrm>
              <a:custGeom>
                <a:avLst/>
                <a:gdLst>
                  <a:gd name="T0" fmla="*/ 18 w 79"/>
                  <a:gd name="T1" fmla="*/ 0 h 78"/>
                  <a:gd name="T2" fmla="*/ 29 w 79"/>
                  <a:gd name="T3" fmla="*/ 0 h 78"/>
                  <a:gd name="T4" fmla="*/ 40 w 79"/>
                  <a:gd name="T5" fmla="*/ 6 h 78"/>
                  <a:gd name="T6" fmla="*/ 79 w 79"/>
                  <a:gd name="T7" fmla="*/ 44 h 78"/>
                  <a:gd name="T8" fmla="*/ 44 w 79"/>
                  <a:gd name="T9" fmla="*/ 78 h 78"/>
                  <a:gd name="T10" fmla="*/ 6 w 79"/>
                  <a:gd name="T11" fmla="*/ 40 h 78"/>
                  <a:gd name="T12" fmla="*/ 0 w 79"/>
                  <a:gd name="T13" fmla="*/ 29 h 78"/>
                  <a:gd name="T14" fmla="*/ 0 w 79"/>
                  <a:gd name="T15" fmla="*/ 17 h 78"/>
                  <a:gd name="T16" fmla="*/ 6 w 79"/>
                  <a:gd name="T17" fmla="*/ 6 h 78"/>
                  <a:gd name="T18" fmla="*/ 18 w 79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78">
                    <a:moveTo>
                      <a:pt x="18" y="0"/>
                    </a:moveTo>
                    <a:lnTo>
                      <a:pt x="29" y="0"/>
                    </a:lnTo>
                    <a:lnTo>
                      <a:pt x="40" y="6"/>
                    </a:lnTo>
                    <a:lnTo>
                      <a:pt x="79" y="44"/>
                    </a:lnTo>
                    <a:lnTo>
                      <a:pt x="44" y="78"/>
                    </a:lnTo>
                    <a:lnTo>
                      <a:pt x="6" y="40"/>
                    </a:lnTo>
                    <a:lnTo>
                      <a:pt x="0" y="29"/>
                    </a:lnTo>
                    <a:lnTo>
                      <a:pt x="0" y="17"/>
                    </a:lnTo>
                    <a:lnTo>
                      <a:pt x="6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235">
                <a:extLst>
                  <a:ext uri="{FF2B5EF4-FFF2-40B4-BE49-F238E27FC236}">
                    <a16:creationId xmlns:a16="http://schemas.microsoft.com/office/drawing/2014/main" id="{6575F78C-FC1A-47AC-BAD9-86C8CA9E4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4459" y="2897431"/>
                <a:ext cx="91839" cy="90646"/>
              </a:xfrm>
              <a:custGeom>
                <a:avLst/>
                <a:gdLst>
                  <a:gd name="T0" fmla="*/ 33 w 77"/>
                  <a:gd name="T1" fmla="*/ 0 h 76"/>
                  <a:gd name="T2" fmla="*/ 71 w 77"/>
                  <a:gd name="T3" fmla="*/ 38 h 76"/>
                  <a:gd name="T4" fmla="*/ 77 w 77"/>
                  <a:gd name="T5" fmla="*/ 47 h 76"/>
                  <a:gd name="T6" fmla="*/ 77 w 77"/>
                  <a:gd name="T7" fmla="*/ 61 h 76"/>
                  <a:gd name="T8" fmla="*/ 71 w 77"/>
                  <a:gd name="T9" fmla="*/ 70 h 76"/>
                  <a:gd name="T10" fmla="*/ 61 w 77"/>
                  <a:gd name="T11" fmla="*/ 76 h 76"/>
                  <a:gd name="T12" fmla="*/ 48 w 77"/>
                  <a:gd name="T13" fmla="*/ 76 h 76"/>
                  <a:gd name="T14" fmla="*/ 39 w 77"/>
                  <a:gd name="T15" fmla="*/ 70 h 76"/>
                  <a:gd name="T16" fmla="*/ 0 w 77"/>
                  <a:gd name="T17" fmla="*/ 32 h 76"/>
                  <a:gd name="T18" fmla="*/ 33 w 77"/>
                  <a:gd name="T1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" h="76">
                    <a:moveTo>
                      <a:pt x="33" y="0"/>
                    </a:moveTo>
                    <a:lnTo>
                      <a:pt x="71" y="38"/>
                    </a:lnTo>
                    <a:lnTo>
                      <a:pt x="77" y="47"/>
                    </a:lnTo>
                    <a:lnTo>
                      <a:pt x="77" y="61"/>
                    </a:lnTo>
                    <a:lnTo>
                      <a:pt x="71" y="70"/>
                    </a:lnTo>
                    <a:lnTo>
                      <a:pt x="61" y="76"/>
                    </a:lnTo>
                    <a:lnTo>
                      <a:pt x="48" y="76"/>
                    </a:lnTo>
                    <a:lnTo>
                      <a:pt x="39" y="70"/>
                    </a:lnTo>
                    <a:lnTo>
                      <a:pt x="0" y="3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237">
                <a:extLst>
                  <a:ext uri="{FF2B5EF4-FFF2-40B4-BE49-F238E27FC236}">
                    <a16:creationId xmlns:a16="http://schemas.microsoft.com/office/drawing/2014/main" id="{5D9B59E4-FA93-4FB3-9090-B254718B8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0506" y="2692285"/>
                <a:ext cx="1317948" cy="1146197"/>
              </a:xfrm>
              <a:custGeom>
                <a:avLst/>
                <a:gdLst>
                  <a:gd name="T0" fmla="*/ 635 w 1105"/>
                  <a:gd name="T1" fmla="*/ 6 h 961"/>
                  <a:gd name="T2" fmla="*/ 787 w 1105"/>
                  <a:gd name="T3" fmla="*/ 52 h 961"/>
                  <a:gd name="T4" fmla="*/ 917 w 1105"/>
                  <a:gd name="T5" fmla="*/ 135 h 961"/>
                  <a:gd name="T6" fmla="*/ 1018 w 1105"/>
                  <a:gd name="T7" fmla="*/ 252 h 961"/>
                  <a:gd name="T8" fmla="*/ 1082 w 1105"/>
                  <a:gd name="T9" fmla="*/ 395 h 961"/>
                  <a:gd name="T10" fmla="*/ 1105 w 1105"/>
                  <a:gd name="T11" fmla="*/ 553 h 961"/>
                  <a:gd name="T12" fmla="*/ 1084 w 1105"/>
                  <a:gd name="T13" fmla="*/ 707 h 961"/>
                  <a:gd name="T14" fmla="*/ 1023 w 1105"/>
                  <a:gd name="T15" fmla="*/ 847 h 961"/>
                  <a:gd name="T16" fmla="*/ 928 w 1105"/>
                  <a:gd name="T17" fmla="*/ 961 h 961"/>
                  <a:gd name="T18" fmla="*/ 932 w 1105"/>
                  <a:gd name="T19" fmla="*/ 871 h 961"/>
                  <a:gd name="T20" fmla="*/ 1004 w 1105"/>
                  <a:gd name="T21" fmla="*/ 757 h 961"/>
                  <a:gd name="T22" fmla="*/ 1042 w 1105"/>
                  <a:gd name="T23" fmla="*/ 626 h 961"/>
                  <a:gd name="T24" fmla="*/ 1042 w 1105"/>
                  <a:gd name="T25" fmla="*/ 481 h 961"/>
                  <a:gd name="T26" fmla="*/ 1002 w 1105"/>
                  <a:gd name="T27" fmla="*/ 345 h 961"/>
                  <a:gd name="T28" fmla="*/ 926 w 1105"/>
                  <a:gd name="T29" fmla="*/ 229 h 961"/>
                  <a:gd name="T30" fmla="*/ 823 w 1105"/>
                  <a:gd name="T31" fmla="*/ 137 h 961"/>
                  <a:gd name="T32" fmla="*/ 695 w 1105"/>
                  <a:gd name="T33" fmla="*/ 78 h 961"/>
                  <a:gd name="T34" fmla="*/ 553 w 1105"/>
                  <a:gd name="T35" fmla="*/ 57 h 961"/>
                  <a:gd name="T36" fmla="*/ 410 w 1105"/>
                  <a:gd name="T37" fmla="*/ 78 h 961"/>
                  <a:gd name="T38" fmla="*/ 284 w 1105"/>
                  <a:gd name="T39" fmla="*/ 137 h 961"/>
                  <a:gd name="T40" fmla="*/ 179 w 1105"/>
                  <a:gd name="T41" fmla="*/ 229 h 961"/>
                  <a:gd name="T42" fmla="*/ 103 w 1105"/>
                  <a:gd name="T43" fmla="*/ 345 h 961"/>
                  <a:gd name="T44" fmla="*/ 63 w 1105"/>
                  <a:gd name="T45" fmla="*/ 481 h 961"/>
                  <a:gd name="T46" fmla="*/ 63 w 1105"/>
                  <a:gd name="T47" fmla="*/ 626 h 961"/>
                  <a:gd name="T48" fmla="*/ 101 w 1105"/>
                  <a:gd name="T49" fmla="*/ 757 h 961"/>
                  <a:gd name="T50" fmla="*/ 173 w 1105"/>
                  <a:gd name="T51" fmla="*/ 871 h 961"/>
                  <a:gd name="T52" fmla="*/ 179 w 1105"/>
                  <a:gd name="T53" fmla="*/ 961 h 961"/>
                  <a:gd name="T54" fmla="*/ 84 w 1105"/>
                  <a:gd name="T55" fmla="*/ 847 h 961"/>
                  <a:gd name="T56" fmla="*/ 23 w 1105"/>
                  <a:gd name="T57" fmla="*/ 709 h 961"/>
                  <a:gd name="T58" fmla="*/ 0 w 1105"/>
                  <a:gd name="T59" fmla="*/ 553 h 961"/>
                  <a:gd name="T60" fmla="*/ 23 w 1105"/>
                  <a:gd name="T61" fmla="*/ 395 h 961"/>
                  <a:gd name="T62" fmla="*/ 90 w 1105"/>
                  <a:gd name="T63" fmla="*/ 252 h 961"/>
                  <a:gd name="T64" fmla="*/ 191 w 1105"/>
                  <a:gd name="T65" fmla="*/ 135 h 961"/>
                  <a:gd name="T66" fmla="*/ 320 w 1105"/>
                  <a:gd name="T67" fmla="*/ 52 h 961"/>
                  <a:gd name="T68" fmla="*/ 471 w 1105"/>
                  <a:gd name="T69" fmla="*/ 6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05" h="961">
                    <a:moveTo>
                      <a:pt x="553" y="0"/>
                    </a:moveTo>
                    <a:lnTo>
                      <a:pt x="635" y="6"/>
                    </a:lnTo>
                    <a:lnTo>
                      <a:pt x="713" y="23"/>
                    </a:lnTo>
                    <a:lnTo>
                      <a:pt x="787" y="52"/>
                    </a:lnTo>
                    <a:lnTo>
                      <a:pt x="854" y="90"/>
                    </a:lnTo>
                    <a:lnTo>
                      <a:pt x="917" y="135"/>
                    </a:lnTo>
                    <a:lnTo>
                      <a:pt x="970" y="191"/>
                    </a:lnTo>
                    <a:lnTo>
                      <a:pt x="1018" y="252"/>
                    </a:lnTo>
                    <a:lnTo>
                      <a:pt x="1054" y="320"/>
                    </a:lnTo>
                    <a:lnTo>
                      <a:pt x="1082" y="395"/>
                    </a:lnTo>
                    <a:lnTo>
                      <a:pt x="1099" y="471"/>
                    </a:lnTo>
                    <a:lnTo>
                      <a:pt x="1105" y="553"/>
                    </a:lnTo>
                    <a:lnTo>
                      <a:pt x="1099" y="633"/>
                    </a:lnTo>
                    <a:lnTo>
                      <a:pt x="1084" y="707"/>
                    </a:lnTo>
                    <a:lnTo>
                      <a:pt x="1058" y="780"/>
                    </a:lnTo>
                    <a:lnTo>
                      <a:pt x="1023" y="847"/>
                    </a:lnTo>
                    <a:lnTo>
                      <a:pt x="979" y="906"/>
                    </a:lnTo>
                    <a:lnTo>
                      <a:pt x="928" y="961"/>
                    </a:lnTo>
                    <a:lnTo>
                      <a:pt x="886" y="921"/>
                    </a:lnTo>
                    <a:lnTo>
                      <a:pt x="932" y="871"/>
                    </a:lnTo>
                    <a:lnTo>
                      <a:pt x="972" y="818"/>
                    </a:lnTo>
                    <a:lnTo>
                      <a:pt x="1004" y="757"/>
                    </a:lnTo>
                    <a:lnTo>
                      <a:pt x="1029" y="692"/>
                    </a:lnTo>
                    <a:lnTo>
                      <a:pt x="1042" y="626"/>
                    </a:lnTo>
                    <a:lnTo>
                      <a:pt x="1048" y="553"/>
                    </a:lnTo>
                    <a:lnTo>
                      <a:pt x="1042" y="481"/>
                    </a:lnTo>
                    <a:lnTo>
                      <a:pt x="1027" y="410"/>
                    </a:lnTo>
                    <a:lnTo>
                      <a:pt x="1002" y="345"/>
                    </a:lnTo>
                    <a:lnTo>
                      <a:pt x="968" y="284"/>
                    </a:lnTo>
                    <a:lnTo>
                      <a:pt x="926" y="229"/>
                    </a:lnTo>
                    <a:lnTo>
                      <a:pt x="878" y="179"/>
                    </a:lnTo>
                    <a:lnTo>
                      <a:pt x="823" y="137"/>
                    </a:lnTo>
                    <a:lnTo>
                      <a:pt x="762" y="105"/>
                    </a:lnTo>
                    <a:lnTo>
                      <a:pt x="695" y="78"/>
                    </a:lnTo>
                    <a:lnTo>
                      <a:pt x="627" y="63"/>
                    </a:lnTo>
                    <a:lnTo>
                      <a:pt x="553" y="57"/>
                    </a:lnTo>
                    <a:lnTo>
                      <a:pt x="480" y="63"/>
                    </a:lnTo>
                    <a:lnTo>
                      <a:pt x="410" y="78"/>
                    </a:lnTo>
                    <a:lnTo>
                      <a:pt x="345" y="105"/>
                    </a:lnTo>
                    <a:lnTo>
                      <a:pt x="284" y="137"/>
                    </a:lnTo>
                    <a:lnTo>
                      <a:pt x="229" y="179"/>
                    </a:lnTo>
                    <a:lnTo>
                      <a:pt x="179" y="229"/>
                    </a:lnTo>
                    <a:lnTo>
                      <a:pt x="137" y="284"/>
                    </a:lnTo>
                    <a:lnTo>
                      <a:pt x="103" y="345"/>
                    </a:lnTo>
                    <a:lnTo>
                      <a:pt x="78" y="410"/>
                    </a:lnTo>
                    <a:lnTo>
                      <a:pt x="63" y="481"/>
                    </a:lnTo>
                    <a:lnTo>
                      <a:pt x="57" y="553"/>
                    </a:lnTo>
                    <a:lnTo>
                      <a:pt x="63" y="626"/>
                    </a:lnTo>
                    <a:lnTo>
                      <a:pt x="78" y="692"/>
                    </a:lnTo>
                    <a:lnTo>
                      <a:pt x="101" y="757"/>
                    </a:lnTo>
                    <a:lnTo>
                      <a:pt x="133" y="816"/>
                    </a:lnTo>
                    <a:lnTo>
                      <a:pt x="173" y="871"/>
                    </a:lnTo>
                    <a:lnTo>
                      <a:pt x="219" y="919"/>
                    </a:lnTo>
                    <a:lnTo>
                      <a:pt x="179" y="961"/>
                    </a:lnTo>
                    <a:lnTo>
                      <a:pt x="128" y="908"/>
                    </a:lnTo>
                    <a:lnTo>
                      <a:pt x="84" y="847"/>
                    </a:lnTo>
                    <a:lnTo>
                      <a:pt x="48" y="780"/>
                    </a:lnTo>
                    <a:lnTo>
                      <a:pt x="23" y="709"/>
                    </a:lnTo>
                    <a:lnTo>
                      <a:pt x="6" y="633"/>
                    </a:lnTo>
                    <a:lnTo>
                      <a:pt x="0" y="553"/>
                    </a:lnTo>
                    <a:lnTo>
                      <a:pt x="6" y="471"/>
                    </a:lnTo>
                    <a:lnTo>
                      <a:pt x="23" y="395"/>
                    </a:lnTo>
                    <a:lnTo>
                      <a:pt x="51" y="320"/>
                    </a:lnTo>
                    <a:lnTo>
                      <a:pt x="90" y="252"/>
                    </a:lnTo>
                    <a:lnTo>
                      <a:pt x="135" y="191"/>
                    </a:lnTo>
                    <a:lnTo>
                      <a:pt x="191" y="135"/>
                    </a:lnTo>
                    <a:lnTo>
                      <a:pt x="252" y="90"/>
                    </a:lnTo>
                    <a:lnTo>
                      <a:pt x="320" y="52"/>
                    </a:lnTo>
                    <a:lnTo>
                      <a:pt x="393" y="23"/>
                    </a:lnTo>
                    <a:lnTo>
                      <a:pt x="471" y="6"/>
                    </a:lnTo>
                    <a:lnTo>
                      <a:pt x="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8495C466-4452-444E-952D-5853654C9997}"/>
                  </a:ext>
                </a:extLst>
              </p:cNvPr>
              <p:cNvSpPr/>
              <p:nvPr/>
            </p:nvSpPr>
            <p:spPr>
              <a:xfrm rot="20074809">
                <a:off x="6264033" y="2899701"/>
                <a:ext cx="91365" cy="422250"/>
              </a:xfrm>
              <a:prstGeom prst="triangle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688DEC3-C6DE-49FB-ADDF-E19AA17A037A}"/>
                  </a:ext>
                </a:extLst>
              </p:cNvPr>
              <p:cNvSpPr txBox="1"/>
              <p:nvPr/>
            </p:nvSpPr>
            <p:spPr>
              <a:xfrm>
                <a:off x="6214900" y="3707322"/>
                <a:ext cx="4700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1" dirty="0"/>
                  <a:t>8.2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7A305E0-E7ED-4CEC-998C-13C72C85FC05}"/>
                  </a:ext>
                </a:extLst>
              </p:cNvPr>
              <p:cNvSpPr txBox="1"/>
              <p:nvPr/>
            </p:nvSpPr>
            <p:spPr>
              <a:xfrm>
                <a:off x="5743212" y="4236196"/>
                <a:ext cx="14189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/>
                  <a:t>Addressed mail</a:t>
                </a:r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B461259-A5DD-49AA-B9BA-737CDEA1D033}"/>
                </a:ext>
              </a:extLst>
            </p:cNvPr>
            <p:cNvSpPr txBox="1"/>
            <p:nvPr/>
          </p:nvSpPr>
          <p:spPr>
            <a:xfrm>
              <a:off x="5165994" y="4510939"/>
              <a:ext cx="15597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Time in the home</a:t>
              </a:r>
            </a:p>
          </p:txBody>
        </p:sp>
      </p:grpSp>
      <p:graphicFrame>
        <p:nvGraphicFramePr>
          <p:cNvPr id="69" name="Chart 68">
            <a:extLst>
              <a:ext uri="{FF2B5EF4-FFF2-40B4-BE49-F238E27FC236}">
                <a16:creationId xmlns:a16="http://schemas.microsoft.com/office/drawing/2014/main" id="{DF7F78F9-608D-4511-9D65-3E537A80F9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8865624"/>
              </p:ext>
            </p:extLst>
          </p:nvPr>
        </p:nvGraphicFramePr>
        <p:xfrm>
          <a:off x="7522480" y="2277030"/>
          <a:ext cx="3044414" cy="2265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1" name="Group 70">
            <a:extLst>
              <a:ext uri="{FF2B5EF4-FFF2-40B4-BE49-F238E27FC236}">
                <a16:creationId xmlns:a16="http://schemas.microsoft.com/office/drawing/2014/main" id="{1F9F7DC5-982D-4D47-9D46-7CF12B631049}"/>
              </a:ext>
            </a:extLst>
          </p:cNvPr>
          <p:cNvGrpSpPr/>
          <p:nvPr/>
        </p:nvGrpSpPr>
        <p:grpSpPr>
          <a:xfrm>
            <a:off x="10169407" y="3192284"/>
            <a:ext cx="1682061" cy="583509"/>
            <a:chOff x="8870477" y="1675266"/>
            <a:chExt cx="1682061" cy="583509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0A42D06-72D8-42BE-84A7-8626C626ECC2}"/>
                </a:ext>
              </a:extLst>
            </p:cNvPr>
            <p:cNvSpPr/>
            <p:nvPr/>
          </p:nvSpPr>
          <p:spPr>
            <a:xfrm>
              <a:off x="8870477" y="1740132"/>
              <a:ext cx="154377" cy="15838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735D000-15AB-4204-A443-61068D25DC6B}"/>
                </a:ext>
              </a:extLst>
            </p:cNvPr>
            <p:cNvSpPr/>
            <p:nvPr/>
          </p:nvSpPr>
          <p:spPr>
            <a:xfrm>
              <a:off x="8870477" y="2025754"/>
              <a:ext cx="154377" cy="15838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858E447-0B16-4D2E-A750-562F85B2B24D}"/>
                </a:ext>
              </a:extLst>
            </p:cNvPr>
            <p:cNvSpPr txBox="1"/>
            <p:nvPr/>
          </p:nvSpPr>
          <p:spPr>
            <a:xfrm>
              <a:off x="8981382" y="1675266"/>
              <a:ext cx="7970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Engaged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2E68177-4B12-4CDE-BDA6-9638CECE20E5}"/>
                </a:ext>
              </a:extLst>
            </p:cNvPr>
            <p:cNvSpPr txBox="1"/>
            <p:nvPr/>
          </p:nvSpPr>
          <p:spPr>
            <a:xfrm>
              <a:off x="8979672" y="1981776"/>
              <a:ext cx="1572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Minimally processed</a:t>
              </a:r>
            </a:p>
          </p:txBody>
        </p:sp>
      </p:grpSp>
      <p:sp>
        <p:nvSpPr>
          <p:cNvPr id="76" name="ENGAGED: % of mai...">
            <a:extLst>
              <a:ext uri="{FF2B5EF4-FFF2-40B4-BE49-F238E27FC236}">
                <a16:creationId xmlns:a16="http://schemas.microsoft.com/office/drawing/2014/main" id="{BABC9DDF-115C-441E-AC8D-20D32264916D}"/>
              </a:ext>
            </a:extLst>
          </p:cNvPr>
          <p:cNvSpPr/>
          <p:nvPr/>
        </p:nvSpPr>
        <p:spPr>
          <a:xfrm>
            <a:off x="8249072" y="4462833"/>
            <a:ext cx="2997911" cy="7429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lvl="1" indent="0"/>
            <a:r>
              <a:rPr sz="1200" i="0" u="none" strike="noStrike" dirty="0">
                <a:solidFill>
                  <a:srgbClr val="000000"/>
                </a:solidFill>
              </a:rPr>
              <a:t>ENGAGED: % of mail processed in some way including – opening, reading, sorting, put aside for later, filed, </a:t>
            </a:r>
            <a:r>
              <a:rPr lang="en-GB" sz="1200" i="0" u="none" strike="noStrike" dirty="0">
                <a:solidFill>
                  <a:srgbClr val="000000"/>
                </a:solidFill>
              </a:rPr>
              <a:t>put</a:t>
            </a:r>
            <a:r>
              <a:rPr sz="1200" i="0" u="none" strike="noStrike" dirty="0">
                <a:solidFill>
                  <a:srgbClr val="000000"/>
                </a:solidFill>
              </a:rPr>
              <a:t> on display, </a:t>
            </a:r>
            <a:r>
              <a:rPr lang="en-GB" sz="1200" dirty="0">
                <a:solidFill>
                  <a:srgbClr val="000000"/>
                </a:solidFill>
              </a:rPr>
              <a:t>put</a:t>
            </a:r>
            <a:r>
              <a:rPr sz="1200" i="0" u="none" strike="noStrike" dirty="0">
                <a:solidFill>
                  <a:srgbClr val="000000"/>
                </a:solidFill>
              </a:rPr>
              <a:t> in the usual place</a:t>
            </a:r>
            <a:r>
              <a:rPr lang="en-GB" sz="1200" i="0" u="none" strike="noStrike" dirty="0">
                <a:solidFill>
                  <a:srgbClr val="000000"/>
                </a:solidFill>
              </a:rPr>
              <a:t>.</a:t>
            </a:r>
          </a:p>
          <a:p>
            <a:pPr marL="0" lvl="1" indent="0"/>
            <a:endParaRPr sz="1200" dirty="0"/>
          </a:p>
          <a:p>
            <a:pPr marL="0" lvl="1" indent="0"/>
            <a:r>
              <a:rPr sz="1200" i="0" u="none" strike="noStrike" dirty="0">
                <a:solidFill>
                  <a:srgbClr val="000000"/>
                </a:solidFill>
              </a:rPr>
              <a:t>MINIMALLY PROCESSED: % of mail thrown away only</a:t>
            </a:r>
            <a:r>
              <a:rPr lang="en-GB" sz="1200" i="0" u="none" strike="noStrike" dirty="0">
                <a:solidFill>
                  <a:srgbClr val="000000"/>
                </a:solidFill>
              </a:rPr>
              <a:t>.</a:t>
            </a:r>
            <a:endParaRPr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E278FF-5D54-442C-B3C0-52613309AC35}"/>
              </a:ext>
            </a:extLst>
          </p:cNvPr>
          <p:cNvSpPr txBox="1"/>
          <p:nvPr/>
        </p:nvSpPr>
        <p:spPr>
          <a:xfrm>
            <a:off x="8489469" y="3115817"/>
            <a:ext cx="1111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Average engagement = 93%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5EC33D9-05A3-4EC6-BF2F-C4A6C3C82048}"/>
              </a:ext>
            </a:extLst>
          </p:cNvPr>
          <p:cNvSpPr txBox="1"/>
          <p:nvPr/>
        </p:nvSpPr>
        <p:spPr>
          <a:xfrm>
            <a:off x="352331" y="6603239"/>
            <a:ext cx="73340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Addressed advertising and retailer (e.g. clothing, household, electric, etc).  JICMAIL Q2 2017 – Q1 2019.  Base: 7,757 </a:t>
            </a:r>
          </a:p>
        </p:txBody>
      </p:sp>
    </p:spTree>
    <p:extLst>
      <p:ext uri="{BB962C8B-B14F-4D97-AF65-F5344CB8AC3E}">
        <p14:creationId xmlns:p14="http://schemas.microsoft.com/office/powerpoint/2010/main" val="1005110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9BAD2CA1-C621-4C17-8613-4B36886AFEE3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024858822"/>
              </p:ext>
            </p:extLst>
          </p:nvPr>
        </p:nvGraphicFramePr>
        <p:xfrm>
          <a:off x="446662" y="2386213"/>
          <a:ext cx="9630136" cy="3820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5FC5E48-1AF1-4B89-9051-768D6C1C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Retailer – clothing / household / electrical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D0F1C4-212D-41C0-9C74-606A8F81B7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FFBDE-3A0D-434A-902A-351C919C46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ADDITIONAL COMMERCIAL ACTIONS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161D36-A2F3-499D-BE50-16B02537257A}"/>
              </a:ext>
            </a:extLst>
          </p:cNvPr>
          <p:cNvSpPr txBox="1"/>
          <p:nvPr/>
        </p:nvSpPr>
        <p:spPr>
          <a:xfrm>
            <a:off x="352331" y="6603239"/>
            <a:ext cx="73773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Addressed advertising and retailer (e.g. clothing, household, electric, etc).  JICMAIL Q2 2017 – Q1 2019.  Base: 7,757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10AC2E-B7CC-4D93-8271-1C17A92DD3EF}"/>
              </a:ext>
            </a:extLst>
          </p:cNvPr>
          <p:cNvSpPr/>
          <p:nvPr/>
        </p:nvSpPr>
        <p:spPr>
          <a:xfrm>
            <a:off x="486000" y="1707975"/>
            <a:ext cx="9236734" cy="5930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32% of those receiving general retail mail go on to do one of these commercial actions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ACFED2-9D21-4977-AE51-5A444229762B}"/>
              </a:ext>
            </a:extLst>
          </p:cNvPr>
          <p:cNvSpPr txBox="1"/>
          <p:nvPr/>
        </p:nvSpPr>
        <p:spPr>
          <a:xfrm>
            <a:off x="4315529" y="3327603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Per 1,000 actions</a:t>
            </a:r>
          </a:p>
        </p:txBody>
      </p:sp>
    </p:spTree>
    <p:extLst>
      <p:ext uri="{BB962C8B-B14F-4D97-AF65-F5344CB8AC3E}">
        <p14:creationId xmlns:p14="http://schemas.microsoft.com/office/powerpoint/2010/main" val="915877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C5E48-1AF1-4B89-9051-768D6C1C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Supermarket or grocery store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D0F1C4-212D-41C0-9C74-606A8F81B7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FFBDE-3A0D-434A-902A-351C919C46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interactions WITH MAIL</a:t>
            </a:r>
          </a:p>
        </p:txBody>
      </p:sp>
      <p:graphicFrame>
        <p:nvGraphicFramePr>
          <p:cNvPr id="57" name="Chart 56">
            <a:extLst>
              <a:ext uri="{FF2B5EF4-FFF2-40B4-BE49-F238E27FC236}">
                <a16:creationId xmlns:a16="http://schemas.microsoft.com/office/drawing/2014/main" id="{5918501C-EF4D-4EBD-9230-D5782A3E3B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3069808"/>
              </p:ext>
            </p:extLst>
          </p:nvPr>
        </p:nvGraphicFramePr>
        <p:xfrm>
          <a:off x="554066" y="1879654"/>
          <a:ext cx="4150617" cy="2886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A94CF862-D702-4CFB-A8EE-A9B52C61FA22}"/>
              </a:ext>
            </a:extLst>
          </p:cNvPr>
          <p:cNvGrpSpPr/>
          <p:nvPr/>
        </p:nvGrpSpPr>
        <p:grpSpPr>
          <a:xfrm>
            <a:off x="5043602" y="2524112"/>
            <a:ext cx="1654293" cy="2294604"/>
            <a:chOff x="5101472" y="2524112"/>
            <a:chExt cx="1654293" cy="229460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C69AE69-224C-45A8-A12C-FA0E67DBC9BD}"/>
                </a:ext>
              </a:extLst>
            </p:cNvPr>
            <p:cNvGrpSpPr/>
            <p:nvPr/>
          </p:nvGrpSpPr>
          <p:grpSpPr>
            <a:xfrm>
              <a:off x="5101472" y="2524112"/>
              <a:ext cx="1654293" cy="2019861"/>
              <a:chOff x="5622333" y="2524112"/>
              <a:chExt cx="1654293" cy="2019861"/>
            </a:xfrm>
          </p:grpSpPr>
          <p:sp>
            <p:nvSpPr>
              <p:cNvPr id="27" name="Freeform 227">
                <a:extLst>
                  <a:ext uri="{FF2B5EF4-FFF2-40B4-BE49-F238E27FC236}">
                    <a16:creationId xmlns:a16="http://schemas.microsoft.com/office/drawing/2014/main" id="{DE54F604-586B-4CBC-A4EF-861B870E90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22333" y="2524112"/>
                <a:ext cx="1654293" cy="1657870"/>
              </a:xfrm>
              <a:custGeom>
                <a:avLst/>
                <a:gdLst>
                  <a:gd name="T0" fmla="*/ 612 w 1387"/>
                  <a:gd name="T1" fmla="*/ 93 h 1390"/>
                  <a:gd name="T2" fmla="*/ 457 w 1387"/>
                  <a:gd name="T3" fmla="*/ 135 h 1390"/>
                  <a:gd name="T4" fmla="*/ 322 w 1387"/>
                  <a:gd name="T5" fmla="*/ 214 h 1390"/>
                  <a:gd name="T6" fmla="*/ 213 w 1387"/>
                  <a:gd name="T7" fmla="*/ 324 h 1390"/>
                  <a:gd name="T8" fmla="*/ 135 w 1387"/>
                  <a:gd name="T9" fmla="*/ 458 h 1390"/>
                  <a:gd name="T10" fmla="*/ 91 w 1387"/>
                  <a:gd name="T11" fmla="*/ 612 h 1390"/>
                  <a:gd name="T12" fmla="*/ 91 w 1387"/>
                  <a:gd name="T13" fmla="*/ 778 h 1390"/>
                  <a:gd name="T14" fmla="*/ 135 w 1387"/>
                  <a:gd name="T15" fmla="*/ 930 h 1390"/>
                  <a:gd name="T16" fmla="*/ 213 w 1387"/>
                  <a:gd name="T17" fmla="*/ 1066 h 1390"/>
                  <a:gd name="T18" fmla="*/ 322 w 1387"/>
                  <a:gd name="T19" fmla="*/ 1176 h 1390"/>
                  <a:gd name="T20" fmla="*/ 457 w 1387"/>
                  <a:gd name="T21" fmla="*/ 1255 h 1390"/>
                  <a:gd name="T22" fmla="*/ 612 w 1387"/>
                  <a:gd name="T23" fmla="*/ 1297 h 1390"/>
                  <a:gd name="T24" fmla="*/ 776 w 1387"/>
                  <a:gd name="T25" fmla="*/ 1297 h 1390"/>
                  <a:gd name="T26" fmla="*/ 930 w 1387"/>
                  <a:gd name="T27" fmla="*/ 1255 h 1390"/>
                  <a:gd name="T28" fmla="*/ 1065 w 1387"/>
                  <a:gd name="T29" fmla="*/ 1176 h 1390"/>
                  <a:gd name="T30" fmla="*/ 1174 w 1387"/>
                  <a:gd name="T31" fmla="*/ 1066 h 1390"/>
                  <a:gd name="T32" fmla="*/ 1254 w 1387"/>
                  <a:gd name="T33" fmla="*/ 930 h 1390"/>
                  <a:gd name="T34" fmla="*/ 1296 w 1387"/>
                  <a:gd name="T35" fmla="*/ 778 h 1390"/>
                  <a:gd name="T36" fmla="*/ 1296 w 1387"/>
                  <a:gd name="T37" fmla="*/ 612 h 1390"/>
                  <a:gd name="T38" fmla="*/ 1254 w 1387"/>
                  <a:gd name="T39" fmla="*/ 458 h 1390"/>
                  <a:gd name="T40" fmla="*/ 1174 w 1387"/>
                  <a:gd name="T41" fmla="*/ 324 h 1390"/>
                  <a:gd name="T42" fmla="*/ 1065 w 1387"/>
                  <a:gd name="T43" fmla="*/ 214 h 1390"/>
                  <a:gd name="T44" fmla="*/ 930 w 1387"/>
                  <a:gd name="T45" fmla="*/ 135 h 1390"/>
                  <a:gd name="T46" fmla="*/ 776 w 1387"/>
                  <a:gd name="T47" fmla="*/ 93 h 1390"/>
                  <a:gd name="T48" fmla="*/ 694 w 1387"/>
                  <a:gd name="T49" fmla="*/ 0 h 1390"/>
                  <a:gd name="T50" fmla="*/ 865 w 1387"/>
                  <a:gd name="T51" fmla="*/ 21 h 1390"/>
                  <a:gd name="T52" fmla="*/ 1019 w 1387"/>
                  <a:gd name="T53" fmla="*/ 82 h 1390"/>
                  <a:gd name="T54" fmla="*/ 1155 w 1387"/>
                  <a:gd name="T55" fmla="*/ 175 h 1390"/>
                  <a:gd name="T56" fmla="*/ 1263 w 1387"/>
                  <a:gd name="T57" fmla="*/ 297 h 1390"/>
                  <a:gd name="T58" fmla="*/ 1341 w 1387"/>
                  <a:gd name="T59" fmla="*/ 444 h 1390"/>
                  <a:gd name="T60" fmla="*/ 1383 w 1387"/>
                  <a:gd name="T61" fmla="*/ 608 h 1390"/>
                  <a:gd name="T62" fmla="*/ 1383 w 1387"/>
                  <a:gd name="T63" fmla="*/ 782 h 1390"/>
                  <a:gd name="T64" fmla="*/ 1341 w 1387"/>
                  <a:gd name="T65" fmla="*/ 946 h 1390"/>
                  <a:gd name="T66" fmla="*/ 1263 w 1387"/>
                  <a:gd name="T67" fmla="*/ 1091 h 1390"/>
                  <a:gd name="T68" fmla="*/ 1155 w 1387"/>
                  <a:gd name="T69" fmla="*/ 1215 h 1390"/>
                  <a:gd name="T70" fmla="*/ 1019 w 1387"/>
                  <a:gd name="T71" fmla="*/ 1308 h 1390"/>
                  <a:gd name="T72" fmla="*/ 865 w 1387"/>
                  <a:gd name="T73" fmla="*/ 1367 h 1390"/>
                  <a:gd name="T74" fmla="*/ 694 w 1387"/>
                  <a:gd name="T75" fmla="*/ 1390 h 1390"/>
                  <a:gd name="T76" fmla="*/ 524 w 1387"/>
                  <a:gd name="T77" fmla="*/ 1367 h 1390"/>
                  <a:gd name="T78" fmla="*/ 368 w 1387"/>
                  <a:gd name="T79" fmla="*/ 1308 h 1390"/>
                  <a:gd name="T80" fmla="*/ 232 w 1387"/>
                  <a:gd name="T81" fmla="*/ 1215 h 1390"/>
                  <a:gd name="T82" fmla="*/ 124 w 1387"/>
                  <a:gd name="T83" fmla="*/ 1091 h 1390"/>
                  <a:gd name="T84" fmla="*/ 48 w 1387"/>
                  <a:gd name="T85" fmla="*/ 946 h 1390"/>
                  <a:gd name="T86" fmla="*/ 6 w 1387"/>
                  <a:gd name="T87" fmla="*/ 782 h 1390"/>
                  <a:gd name="T88" fmla="*/ 6 w 1387"/>
                  <a:gd name="T89" fmla="*/ 608 h 1390"/>
                  <a:gd name="T90" fmla="*/ 48 w 1387"/>
                  <a:gd name="T91" fmla="*/ 444 h 1390"/>
                  <a:gd name="T92" fmla="*/ 124 w 1387"/>
                  <a:gd name="T93" fmla="*/ 297 h 1390"/>
                  <a:gd name="T94" fmla="*/ 232 w 1387"/>
                  <a:gd name="T95" fmla="*/ 175 h 1390"/>
                  <a:gd name="T96" fmla="*/ 368 w 1387"/>
                  <a:gd name="T97" fmla="*/ 82 h 1390"/>
                  <a:gd name="T98" fmla="*/ 524 w 1387"/>
                  <a:gd name="T99" fmla="*/ 21 h 1390"/>
                  <a:gd name="T100" fmla="*/ 694 w 1387"/>
                  <a:gd name="T101" fmla="*/ 0 h 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87" h="1390">
                    <a:moveTo>
                      <a:pt x="694" y="88"/>
                    </a:moveTo>
                    <a:lnTo>
                      <a:pt x="612" y="93"/>
                    </a:lnTo>
                    <a:lnTo>
                      <a:pt x="532" y="109"/>
                    </a:lnTo>
                    <a:lnTo>
                      <a:pt x="457" y="135"/>
                    </a:lnTo>
                    <a:lnTo>
                      <a:pt x="387" y="170"/>
                    </a:lnTo>
                    <a:lnTo>
                      <a:pt x="322" y="214"/>
                    </a:lnTo>
                    <a:lnTo>
                      <a:pt x="265" y="265"/>
                    </a:lnTo>
                    <a:lnTo>
                      <a:pt x="213" y="324"/>
                    </a:lnTo>
                    <a:lnTo>
                      <a:pt x="170" y="387"/>
                    </a:lnTo>
                    <a:lnTo>
                      <a:pt x="135" y="458"/>
                    </a:lnTo>
                    <a:lnTo>
                      <a:pt x="109" y="534"/>
                    </a:lnTo>
                    <a:lnTo>
                      <a:pt x="91" y="612"/>
                    </a:lnTo>
                    <a:lnTo>
                      <a:pt x="88" y="694"/>
                    </a:lnTo>
                    <a:lnTo>
                      <a:pt x="91" y="778"/>
                    </a:lnTo>
                    <a:lnTo>
                      <a:pt x="109" y="856"/>
                    </a:lnTo>
                    <a:lnTo>
                      <a:pt x="135" y="930"/>
                    </a:lnTo>
                    <a:lnTo>
                      <a:pt x="170" y="1001"/>
                    </a:lnTo>
                    <a:lnTo>
                      <a:pt x="213" y="1066"/>
                    </a:lnTo>
                    <a:lnTo>
                      <a:pt x="265" y="1125"/>
                    </a:lnTo>
                    <a:lnTo>
                      <a:pt x="322" y="1176"/>
                    </a:lnTo>
                    <a:lnTo>
                      <a:pt x="387" y="1218"/>
                    </a:lnTo>
                    <a:lnTo>
                      <a:pt x="457" y="1255"/>
                    </a:lnTo>
                    <a:lnTo>
                      <a:pt x="532" y="1281"/>
                    </a:lnTo>
                    <a:lnTo>
                      <a:pt x="612" y="1297"/>
                    </a:lnTo>
                    <a:lnTo>
                      <a:pt x="694" y="1302"/>
                    </a:lnTo>
                    <a:lnTo>
                      <a:pt x="776" y="1297"/>
                    </a:lnTo>
                    <a:lnTo>
                      <a:pt x="856" y="1281"/>
                    </a:lnTo>
                    <a:lnTo>
                      <a:pt x="930" y="1255"/>
                    </a:lnTo>
                    <a:lnTo>
                      <a:pt x="1000" y="1218"/>
                    </a:lnTo>
                    <a:lnTo>
                      <a:pt x="1065" y="1176"/>
                    </a:lnTo>
                    <a:lnTo>
                      <a:pt x="1124" y="1125"/>
                    </a:lnTo>
                    <a:lnTo>
                      <a:pt x="1174" y="1066"/>
                    </a:lnTo>
                    <a:lnTo>
                      <a:pt x="1218" y="1001"/>
                    </a:lnTo>
                    <a:lnTo>
                      <a:pt x="1254" y="930"/>
                    </a:lnTo>
                    <a:lnTo>
                      <a:pt x="1279" y="856"/>
                    </a:lnTo>
                    <a:lnTo>
                      <a:pt x="1296" y="778"/>
                    </a:lnTo>
                    <a:lnTo>
                      <a:pt x="1301" y="694"/>
                    </a:lnTo>
                    <a:lnTo>
                      <a:pt x="1296" y="612"/>
                    </a:lnTo>
                    <a:lnTo>
                      <a:pt x="1279" y="534"/>
                    </a:lnTo>
                    <a:lnTo>
                      <a:pt x="1254" y="458"/>
                    </a:lnTo>
                    <a:lnTo>
                      <a:pt x="1218" y="387"/>
                    </a:lnTo>
                    <a:lnTo>
                      <a:pt x="1174" y="324"/>
                    </a:lnTo>
                    <a:lnTo>
                      <a:pt x="1124" y="265"/>
                    </a:lnTo>
                    <a:lnTo>
                      <a:pt x="1065" y="214"/>
                    </a:lnTo>
                    <a:lnTo>
                      <a:pt x="1000" y="170"/>
                    </a:lnTo>
                    <a:lnTo>
                      <a:pt x="930" y="135"/>
                    </a:lnTo>
                    <a:lnTo>
                      <a:pt x="856" y="109"/>
                    </a:lnTo>
                    <a:lnTo>
                      <a:pt x="776" y="93"/>
                    </a:lnTo>
                    <a:lnTo>
                      <a:pt x="694" y="88"/>
                    </a:lnTo>
                    <a:close/>
                    <a:moveTo>
                      <a:pt x="694" y="0"/>
                    </a:moveTo>
                    <a:lnTo>
                      <a:pt x="781" y="6"/>
                    </a:lnTo>
                    <a:lnTo>
                      <a:pt x="865" y="21"/>
                    </a:lnTo>
                    <a:lnTo>
                      <a:pt x="945" y="48"/>
                    </a:lnTo>
                    <a:lnTo>
                      <a:pt x="1019" y="82"/>
                    </a:lnTo>
                    <a:lnTo>
                      <a:pt x="1090" y="124"/>
                    </a:lnTo>
                    <a:lnTo>
                      <a:pt x="1155" y="175"/>
                    </a:lnTo>
                    <a:lnTo>
                      <a:pt x="1212" y="233"/>
                    </a:lnTo>
                    <a:lnTo>
                      <a:pt x="1263" y="297"/>
                    </a:lnTo>
                    <a:lnTo>
                      <a:pt x="1307" y="368"/>
                    </a:lnTo>
                    <a:lnTo>
                      <a:pt x="1341" y="444"/>
                    </a:lnTo>
                    <a:lnTo>
                      <a:pt x="1366" y="524"/>
                    </a:lnTo>
                    <a:lnTo>
                      <a:pt x="1383" y="608"/>
                    </a:lnTo>
                    <a:lnTo>
                      <a:pt x="1387" y="694"/>
                    </a:lnTo>
                    <a:lnTo>
                      <a:pt x="1383" y="782"/>
                    </a:lnTo>
                    <a:lnTo>
                      <a:pt x="1366" y="866"/>
                    </a:lnTo>
                    <a:lnTo>
                      <a:pt x="1341" y="946"/>
                    </a:lnTo>
                    <a:lnTo>
                      <a:pt x="1307" y="1022"/>
                    </a:lnTo>
                    <a:lnTo>
                      <a:pt x="1263" y="1091"/>
                    </a:lnTo>
                    <a:lnTo>
                      <a:pt x="1212" y="1155"/>
                    </a:lnTo>
                    <a:lnTo>
                      <a:pt x="1155" y="1215"/>
                    </a:lnTo>
                    <a:lnTo>
                      <a:pt x="1090" y="1264"/>
                    </a:lnTo>
                    <a:lnTo>
                      <a:pt x="1019" y="1308"/>
                    </a:lnTo>
                    <a:lnTo>
                      <a:pt x="945" y="1342"/>
                    </a:lnTo>
                    <a:lnTo>
                      <a:pt x="865" y="1367"/>
                    </a:lnTo>
                    <a:lnTo>
                      <a:pt x="781" y="1384"/>
                    </a:lnTo>
                    <a:lnTo>
                      <a:pt x="694" y="1390"/>
                    </a:lnTo>
                    <a:lnTo>
                      <a:pt x="608" y="1384"/>
                    </a:lnTo>
                    <a:lnTo>
                      <a:pt x="524" y="1367"/>
                    </a:lnTo>
                    <a:lnTo>
                      <a:pt x="444" y="1342"/>
                    </a:lnTo>
                    <a:lnTo>
                      <a:pt x="368" y="1308"/>
                    </a:lnTo>
                    <a:lnTo>
                      <a:pt x="297" y="1264"/>
                    </a:lnTo>
                    <a:lnTo>
                      <a:pt x="232" y="1215"/>
                    </a:lnTo>
                    <a:lnTo>
                      <a:pt x="175" y="1155"/>
                    </a:lnTo>
                    <a:lnTo>
                      <a:pt x="124" y="1091"/>
                    </a:lnTo>
                    <a:lnTo>
                      <a:pt x="82" y="1022"/>
                    </a:lnTo>
                    <a:lnTo>
                      <a:pt x="48" y="946"/>
                    </a:lnTo>
                    <a:lnTo>
                      <a:pt x="21" y="866"/>
                    </a:lnTo>
                    <a:lnTo>
                      <a:pt x="6" y="782"/>
                    </a:lnTo>
                    <a:lnTo>
                      <a:pt x="0" y="694"/>
                    </a:lnTo>
                    <a:lnTo>
                      <a:pt x="6" y="608"/>
                    </a:lnTo>
                    <a:lnTo>
                      <a:pt x="21" y="524"/>
                    </a:lnTo>
                    <a:lnTo>
                      <a:pt x="48" y="444"/>
                    </a:lnTo>
                    <a:lnTo>
                      <a:pt x="82" y="368"/>
                    </a:lnTo>
                    <a:lnTo>
                      <a:pt x="124" y="297"/>
                    </a:lnTo>
                    <a:lnTo>
                      <a:pt x="175" y="233"/>
                    </a:lnTo>
                    <a:lnTo>
                      <a:pt x="232" y="175"/>
                    </a:lnTo>
                    <a:lnTo>
                      <a:pt x="297" y="124"/>
                    </a:lnTo>
                    <a:lnTo>
                      <a:pt x="368" y="82"/>
                    </a:lnTo>
                    <a:lnTo>
                      <a:pt x="444" y="48"/>
                    </a:lnTo>
                    <a:lnTo>
                      <a:pt x="524" y="21"/>
                    </a:lnTo>
                    <a:lnTo>
                      <a:pt x="608" y="6"/>
                    </a:lnTo>
                    <a:lnTo>
                      <a:pt x="694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28">
                <a:extLst>
                  <a:ext uri="{FF2B5EF4-FFF2-40B4-BE49-F238E27FC236}">
                    <a16:creationId xmlns:a16="http://schemas.microsoft.com/office/drawing/2014/main" id="{2FFB56C6-128A-4523-9C3E-B7D526148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0341" y="3276998"/>
                <a:ext cx="182485" cy="181292"/>
              </a:xfrm>
              <a:custGeom>
                <a:avLst/>
                <a:gdLst>
                  <a:gd name="T0" fmla="*/ 77 w 153"/>
                  <a:gd name="T1" fmla="*/ 0 h 152"/>
                  <a:gd name="T2" fmla="*/ 101 w 153"/>
                  <a:gd name="T3" fmla="*/ 5 h 152"/>
                  <a:gd name="T4" fmla="*/ 122 w 153"/>
                  <a:gd name="T5" fmla="*/ 15 h 152"/>
                  <a:gd name="T6" fmla="*/ 138 w 153"/>
                  <a:gd name="T7" fmla="*/ 32 h 152"/>
                  <a:gd name="T8" fmla="*/ 149 w 153"/>
                  <a:gd name="T9" fmla="*/ 53 h 152"/>
                  <a:gd name="T10" fmla="*/ 153 w 153"/>
                  <a:gd name="T11" fmla="*/ 76 h 152"/>
                  <a:gd name="T12" fmla="*/ 149 w 153"/>
                  <a:gd name="T13" fmla="*/ 101 h 152"/>
                  <a:gd name="T14" fmla="*/ 138 w 153"/>
                  <a:gd name="T15" fmla="*/ 122 h 152"/>
                  <a:gd name="T16" fmla="*/ 122 w 153"/>
                  <a:gd name="T17" fmla="*/ 137 h 152"/>
                  <a:gd name="T18" fmla="*/ 101 w 153"/>
                  <a:gd name="T19" fmla="*/ 149 h 152"/>
                  <a:gd name="T20" fmla="*/ 77 w 153"/>
                  <a:gd name="T21" fmla="*/ 152 h 152"/>
                  <a:gd name="T22" fmla="*/ 54 w 153"/>
                  <a:gd name="T23" fmla="*/ 149 h 152"/>
                  <a:gd name="T24" fmla="*/ 33 w 153"/>
                  <a:gd name="T25" fmla="*/ 137 h 152"/>
                  <a:gd name="T26" fmla="*/ 16 w 153"/>
                  <a:gd name="T27" fmla="*/ 122 h 152"/>
                  <a:gd name="T28" fmla="*/ 4 w 153"/>
                  <a:gd name="T29" fmla="*/ 101 h 152"/>
                  <a:gd name="T30" fmla="*/ 0 w 153"/>
                  <a:gd name="T31" fmla="*/ 76 h 152"/>
                  <a:gd name="T32" fmla="*/ 4 w 153"/>
                  <a:gd name="T33" fmla="*/ 53 h 152"/>
                  <a:gd name="T34" fmla="*/ 16 w 153"/>
                  <a:gd name="T35" fmla="*/ 32 h 152"/>
                  <a:gd name="T36" fmla="*/ 33 w 153"/>
                  <a:gd name="T37" fmla="*/ 15 h 152"/>
                  <a:gd name="T38" fmla="*/ 54 w 153"/>
                  <a:gd name="T39" fmla="*/ 5 h 152"/>
                  <a:gd name="T40" fmla="*/ 77 w 153"/>
                  <a:gd name="T41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3" h="152">
                    <a:moveTo>
                      <a:pt x="77" y="0"/>
                    </a:moveTo>
                    <a:lnTo>
                      <a:pt x="101" y="5"/>
                    </a:lnTo>
                    <a:lnTo>
                      <a:pt x="122" y="15"/>
                    </a:lnTo>
                    <a:lnTo>
                      <a:pt x="138" y="32"/>
                    </a:lnTo>
                    <a:lnTo>
                      <a:pt x="149" y="53"/>
                    </a:lnTo>
                    <a:lnTo>
                      <a:pt x="153" y="76"/>
                    </a:lnTo>
                    <a:lnTo>
                      <a:pt x="149" y="101"/>
                    </a:lnTo>
                    <a:lnTo>
                      <a:pt x="138" y="122"/>
                    </a:lnTo>
                    <a:lnTo>
                      <a:pt x="122" y="137"/>
                    </a:lnTo>
                    <a:lnTo>
                      <a:pt x="101" y="149"/>
                    </a:lnTo>
                    <a:lnTo>
                      <a:pt x="77" y="152"/>
                    </a:lnTo>
                    <a:lnTo>
                      <a:pt x="54" y="149"/>
                    </a:lnTo>
                    <a:lnTo>
                      <a:pt x="33" y="137"/>
                    </a:lnTo>
                    <a:lnTo>
                      <a:pt x="16" y="122"/>
                    </a:lnTo>
                    <a:lnTo>
                      <a:pt x="4" y="101"/>
                    </a:lnTo>
                    <a:lnTo>
                      <a:pt x="0" y="76"/>
                    </a:lnTo>
                    <a:lnTo>
                      <a:pt x="4" y="53"/>
                    </a:lnTo>
                    <a:lnTo>
                      <a:pt x="16" y="32"/>
                    </a:lnTo>
                    <a:lnTo>
                      <a:pt x="33" y="15"/>
                    </a:lnTo>
                    <a:lnTo>
                      <a:pt x="54" y="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29">
                <a:extLst>
                  <a:ext uri="{FF2B5EF4-FFF2-40B4-BE49-F238E27FC236}">
                    <a16:creationId xmlns:a16="http://schemas.microsoft.com/office/drawing/2014/main" id="{70DD7957-4BB9-4CF7-8D1F-EA02861D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2644" y="2735222"/>
                <a:ext cx="56058" cy="94225"/>
              </a:xfrm>
              <a:custGeom>
                <a:avLst/>
                <a:gdLst>
                  <a:gd name="T0" fmla="*/ 0 w 47"/>
                  <a:gd name="T1" fmla="*/ 0 h 79"/>
                  <a:gd name="T2" fmla="*/ 47 w 47"/>
                  <a:gd name="T3" fmla="*/ 0 h 79"/>
                  <a:gd name="T4" fmla="*/ 47 w 47"/>
                  <a:gd name="T5" fmla="*/ 54 h 79"/>
                  <a:gd name="T6" fmla="*/ 45 w 47"/>
                  <a:gd name="T7" fmla="*/ 61 h 79"/>
                  <a:gd name="T8" fmla="*/ 42 w 47"/>
                  <a:gd name="T9" fmla="*/ 69 h 79"/>
                  <a:gd name="T10" fmla="*/ 36 w 47"/>
                  <a:gd name="T11" fmla="*/ 73 h 79"/>
                  <a:gd name="T12" fmla="*/ 30 w 47"/>
                  <a:gd name="T13" fmla="*/ 77 h 79"/>
                  <a:gd name="T14" fmla="*/ 23 w 47"/>
                  <a:gd name="T15" fmla="*/ 79 h 79"/>
                  <a:gd name="T16" fmla="*/ 15 w 47"/>
                  <a:gd name="T17" fmla="*/ 77 h 79"/>
                  <a:gd name="T18" fmla="*/ 9 w 47"/>
                  <a:gd name="T19" fmla="*/ 73 h 79"/>
                  <a:gd name="T20" fmla="*/ 4 w 47"/>
                  <a:gd name="T21" fmla="*/ 69 h 79"/>
                  <a:gd name="T22" fmla="*/ 0 w 47"/>
                  <a:gd name="T23" fmla="*/ 61 h 79"/>
                  <a:gd name="T24" fmla="*/ 0 w 47"/>
                  <a:gd name="T25" fmla="*/ 54 h 79"/>
                  <a:gd name="T26" fmla="*/ 0 w 47"/>
                  <a:gd name="T2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79">
                    <a:moveTo>
                      <a:pt x="0" y="0"/>
                    </a:moveTo>
                    <a:lnTo>
                      <a:pt x="47" y="0"/>
                    </a:lnTo>
                    <a:lnTo>
                      <a:pt x="47" y="54"/>
                    </a:lnTo>
                    <a:lnTo>
                      <a:pt x="45" y="61"/>
                    </a:lnTo>
                    <a:lnTo>
                      <a:pt x="42" y="69"/>
                    </a:lnTo>
                    <a:lnTo>
                      <a:pt x="36" y="73"/>
                    </a:lnTo>
                    <a:lnTo>
                      <a:pt x="30" y="77"/>
                    </a:lnTo>
                    <a:lnTo>
                      <a:pt x="23" y="79"/>
                    </a:lnTo>
                    <a:lnTo>
                      <a:pt x="15" y="77"/>
                    </a:lnTo>
                    <a:lnTo>
                      <a:pt x="9" y="73"/>
                    </a:lnTo>
                    <a:lnTo>
                      <a:pt x="4" y="69"/>
                    </a:lnTo>
                    <a:lnTo>
                      <a:pt x="0" y="61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30">
                <a:extLst>
                  <a:ext uri="{FF2B5EF4-FFF2-40B4-BE49-F238E27FC236}">
                    <a16:creationId xmlns:a16="http://schemas.microsoft.com/office/drawing/2014/main" id="{4FE2104D-57F6-4DEA-BCF6-60F89E212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4869" y="3324422"/>
                <a:ext cx="90646" cy="57250"/>
              </a:xfrm>
              <a:custGeom>
                <a:avLst/>
                <a:gdLst>
                  <a:gd name="T0" fmla="*/ 23 w 76"/>
                  <a:gd name="T1" fmla="*/ 0 h 48"/>
                  <a:gd name="T2" fmla="*/ 76 w 76"/>
                  <a:gd name="T3" fmla="*/ 0 h 48"/>
                  <a:gd name="T4" fmla="*/ 76 w 76"/>
                  <a:gd name="T5" fmla="*/ 48 h 48"/>
                  <a:gd name="T6" fmla="*/ 23 w 76"/>
                  <a:gd name="T7" fmla="*/ 48 h 48"/>
                  <a:gd name="T8" fmla="*/ 15 w 76"/>
                  <a:gd name="T9" fmla="*/ 46 h 48"/>
                  <a:gd name="T10" fmla="*/ 9 w 76"/>
                  <a:gd name="T11" fmla="*/ 42 h 48"/>
                  <a:gd name="T12" fmla="*/ 4 w 76"/>
                  <a:gd name="T13" fmla="*/ 38 h 48"/>
                  <a:gd name="T14" fmla="*/ 0 w 76"/>
                  <a:gd name="T15" fmla="*/ 31 h 48"/>
                  <a:gd name="T16" fmla="*/ 0 w 76"/>
                  <a:gd name="T17" fmla="*/ 23 h 48"/>
                  <a:gd name="T18" fmla="*/ 0 w 76"/>
                  <a:gd name="T19" fmla="*/ 15 h 48"/>
                  <a:gd name="T20" fmla="*/ 4 w 76"/>
                  <a:gd name="T21" fmla="*/ 10 h 48"/>
                  <a:gd name="T22" fmla="*/ 9 w 76"/>
                  <a:gd name="T23" fmla="*/ 4 h 48"/>
                  <a:gd name="T24" fmla="*/ 15 w 76"/>
                  <a:gd name="T25" fmla="*/ 2 h 48"/>
                  <a:gd name="T26" fmla="*/ 23 w 76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6" h="48">
                    <a:moveTo>
                      <a:pt x="23" y="0"/>
                    </a:moveTo>
                    <a:lnTo>
                      <a:pt x="76" y="0"/>
                    </a:lnTo>
                    <a:lnTo>
                      <a:pt x="76" y="48"/>
                    </a:lnTo>
                    <a:lnTo>
                      <a:pt x="23" y="48"/>
                    </a:lnTo>
                    <a:lnTo>
                      <a:pt x="15" y="46"/>
                    </a:lnTo>
                    <a:lnTo>
                      <a:pt x="9" y="42"/>
                    </a:lnTo>
                    <a:lnTo>
                      <a:pt x="4" y="38"/>
                    </a:lnTo>
                    <a:lnTo>
                      <a:pt x="0" y="31"/>
                    </a:lnTo>
                    <a:lnTo>
                      <a:pt x="0" y="23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9" y="4"/>
                    </a:lnTo>
                    <a:lnTo>
                      <a:pt x="15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31">
                <a:extLst>
                  <a:ext uri="{FF2B5EF4-FFF2-40B4-BE49-F238E27FC236}">
                    <a16:creationId xmlns:a16="http://schemas.microsoft.com/office/drawing/2014/main" id="{072EA2CF-994B-4EA5-B08D-A7E202D79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3444" y="3324422"/>
                <a:ext cx="93032" cy="57250"/>
              </a:xfrm>
              <a:custGeom>
                <a:avLst/>
                <a:gdLst>
                  <a:gd name="T0" fmla="*/ 0 w 78"/>
                  <a:gd name="T1" fmla="*/ 0 h 48"/>
                  <a:gd name="T2" fmla="*/ 54 w 78"/>
                  <a:gd name="T3" fmla="*/ 0 h 48"/>
                  <a:gd name="T4" fmla="*/ 61 w 78"/>
                  <a:gd name="T5" fmla="*/ 2 h 48"/>
                  <a:gd name="T6" fmla="*/ 69 w 78"/>
                  <a:gd name="T7" fmla="*/ 4 h 48"/>
                  <a:gd name="T8" fmla="*/ 73 w 78"/>
                  <a:gd name="T9" fmla="*/ 10 h 48"/>
                  <a:gd name="T10" fmla="*/ 76 w 78"/>
                  <a:gd name="T11" fmla="*/ 15 h 48"/>
                  <a:gd name="T12" fmla="*/ 78 w 78"/>
                  <a:gd name="T13" fmla="*/ 23 h 48"/>
                  <a:gd name="T14" fmla="*/ 76 w 78"/>
                  <a:gd name="T15" fmla="*/ 31 h 48"/>
                  <a:gd name="T16" fmla="*/ 73 w 78"/>
                  <a:gd name="T17" fmla="*/ 38 h 48"/>
                  <a:gd name="T18" fmla="*/ 69 w 78"/>
                  <a:gd name="T19" fmla="*/ 42 h 48"/>
                  <a:gd name="T20" fmla="*/ 61 w 78"/>
                  <a:gd name="T21" fmla="*/ 46 h 48"/>
                  <a:gd name="T22" fmla="*/ 54 w 78"/>
                  <a:gd name="T23" fmla="*/ 48 h 48"/>
                  <a:gd name="T24" fmla="*/ 0 w 78"/>
                  <a:gd name="T25" fmla="*/ 48 h 48"/>
                  <a:gd name="T26" fmla="*/ 0 w 78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48">
                    <a:moveTo>
                      <a:pt x="0" y="0"/>
                    </a:moveTo>
                    <a:lnTo>
                      <a:pt x="54" y="0"/>
                    </a:lnTo>
                    <a:lnTo>
                      <a:pt x="61" y="2"/>
                    </a:lnTo>
                    <a:lnTo>
                      <a:pt x="69" y="4"/>
                    </a:lnTo>
                    <a:lnTo>
                      <a:pt x="73" y="10"/>
                    </a:lnTo>
                    <a:lnTo>
                      <a:pt x="76" y="15"/>
                    </a:lnTo>
                    <a:lnTo>
                      <a:pt x="78" y="23"/>
                    </a:lnTo>
                    <a:lnTo>
                      <a:pt x="76" y="31"/>
                    </a:lnTo>
                    <a:lnTo>
                      <a:pt x="73" y="38"/>
                    </a:lnTo>
                    <a:lnTo>
                      <a:pt x="69" y="42"/>
                    </a:lnTo>
                    <a:lnTo>
                      <a:pt x="61" y="46"/>
                    </a:lnTo>
                    <a:lnTo>
                      <a:pt x="54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32">
                <a:extLst>
                  <a:ext uri="{FF2B5EF4-FFF2-40B4-BE49-F238E27FC236}">
                    <a16:creationId xmlns:a16="http://schemas.microsoft.com/office/drawing/2014/main" id="{2D8372D7-409E-4860-9878-80C82181B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2660" y="2897431"/>
                <a:ext cx="94225" cy="90646"/>
              </a:xfrm>
              <a:custGeom>
                <a:avLst/>
                <a:gdLst>
                  <a:gd name="T0" fmla="*/ 44 w 79"/>
                  <a:gd name="T1" fmla="*/ 0 h 76"/>
                  <a:gd name="T2" fmla="*/ 79 w 79"/>
                  <a:gd name="T3" fmla="*/ 32 h 76"/>
                  <a:gd name="T4" fmla="*/ 40 w 79"/>
                  <a:gd name="T5" fmla="*/ 70 h 76"/>
                  <a:gd name="T6" fmla="*/ 29 w 79"/>
                  <a:gd name="T7" fmla="*/ 76 h 76"/>
                  <a:gd name="T8" fmla="*/ 18 w 79"/>
                  <a:gd name="T9" fmla="*/ 76 h 76"/>
                  <a:gd name="T10" fmla="*/ 6 w 79"/>
                  <a:gd name="T11" fmla="*/ 70 h 76"/>
                  <a:gd name="T12" fmla="*/ 0 w 79"/>
                  <a:gd name="T13" fmla="*/ 61 h 76"/>
                  <a:gd name="T14" fmla="*/ 0 w 79"/>
                  <a:gd name="T15" fmla="*/ 47 h 76"/>
                  <a:gd name="T16" fmla="*/ 6 w 79"/>
                  <a:gd name="T17" fmla="*/ 38 h 76"/>
                  <a:gd name="T18" fmla="*/ 44 w 79"/>
                  <a:gd name="T1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76">
                    <a:moveTo>
                      <a:pt x="44" y="0"/>
                    </a:moveTo>
                    <a:lnTo>
                      <a:pt x="79" y="32"/>
                    </a:lnTo>
                    <a:lnTo>
                      <a:pt x="40" y="70"/>
                    </a:lnTo>
                    <a:lnTo>
                      <a:pt x="29" y="76"/>
                    </a:lnTo>
                    <a:lnTo>
                      <a:pt x="18" y="76"/>
                    </a:lnTo>
                    <a:lnTo>
                      <a:pt x="6" y="70"/>
                    </a:lnTo>
                    <a:lnTo>
                      <a:pt x="0" y="61"/>
                    </a:lnTo>
                    <a:lnTo>
                      <a:pt x="0" y="47"/>
                    </a:lnTo>
                    <a:lnTo>
                      <a:pt x="6" y="38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233">
                <a:extLst>
                  <a:ext uri="{FF2B5EF4-FFF2-40B4-BE49-F238E27FC236}">
                    <a16:creationId xmlns:a16="http://schemas.microsoft.com/office/drawing/2014/main" id="{69D8B7FD-71DE-4A31-9417-EA6567B64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4459" y="3715632"/>
                <a:ext cx="91839" cy="93032"/>
              </a:xfrm>
              <a:custGeom>
                <a:avLst/>
                <a:gdLst>
                  <a:gd name="T0" fmla="*/ 48 w 77"/>
                  <a:gd name="T1" fmla="*/ 0 h 78"/>
                  <a:gd name="T2" fmla="*/ 61 w 77"/>
                  <a:gd name="T3" fmla="*/ 0 h 78"/>
                  <a:gd name="T4" fmla="*/ 71 w 77"/>
                  <a:gd name="T5" fmla="*/ 6 h 78"/>
                  <a:gd name="T6" fmla="*/ 77 w 77"/>
                  <a:gd name="T7" fmla="*/ 17 h 78"/>
                  <a:gd name="T8" fmla="*/ 77 w 77"/>
                  <a:gd name="T9" fmla="*/ 29 h 78"/>
                  <a:gd name="T10" fmla="*/ 71 w 77"/>
                  <a:gd name="T11" fmla="*/ 40 h 78"/>
                  <a:gd name="T12" fmla="*/ 33 w 77"/>
                  <a:gd name="T13" fmla="*/ 78 h 78"/>
                  <a:gd name="T14" fmla="*/ 0 w 77"/>
                  <a:gd name="T15" fmla="*/ 44 h 78"/>
                  <a:gd name="T16" fmla="*/ 39 w 77"/>
                  <a:gd name="T17" fmla="*/ 6 h 78"/>
                  <a:gd name="T18" fmla="*/ 48 w 77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" h="78">
                    <a:moveTo>
                      <a:pt x="48" y="0"/>
                    </a:moveTo>
                    <a:lnTo>
                      <a:pt x="61" y="0"/>
                    </a:lnTo>
                    <a:lnTo>
                      <a:pt x="71" y="6"/>
                    </a:lnTo>
                    <a:lnTo>
                      <a:pt x="77" y="17"/>
                    </a:lnTo>
                    <a:lnTo>
                      <a:pt x="77" y="29"/>
                    </a:lnTo>
                    <a:lnTo>
                      <a:pt x="71" y="40"/>
                    </a:lnTo>
                    <a:lnTo>
                      <a:pt x="33" y="78"/>
                    </a:lnTo>
                    <a:lnTo>
                      <a:pt x="0" y="44"/>
                    </a:lnTo>
                    <a:lnTo>
                      <a:pt x="39" y="6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234">
                <a:extLst>
                  <a:ext uri="{FF2B5EF4-FFF2-40B4-BE49-F238E27FC236}">
                    <a16:creationId xmlns:a16="http://schemas.microsoft.com/office/drawing/2014/main" id="{052F1032-834D-45BC-9FA4-EAD2F2E1F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2660" y="3715632"/>
                <a:ext cx="94225" cy="93032"/>
              </a:xfrm>
              <a:custGeom>
                <a:avLst/>
                <a:gdLst>
                  <a:gd name="T0" fmla="*/ 18 w 79"/>
                  <a:gd name="T1" fmla="*/ 0 h 78"/>
                  <a:gd name="T2" fmla="*/ 29 w 79"/>
                  <a:gd name="T3" fmla="*/ 0 h 78"/>
                  <a:gd name="T4" fmla="*/ 40 w 79"/>
                  <a:gd name="T5" fmla="*/ 6 h 78"/>
                  <a:gd name="T6" fmla="*/ 79 w 79"/>
                  <a:gd name="T7" fmla="*/ 44 h 78"/>
                  <a:gd name="T8" fmla="*/ 44 w 79"/>
                  <a:gd name="T9" fmla="*/ 78 h 78"/>
                  <a:gd name="T10" fmla="*/ 6 w 79"/>
                  <a:gd name="T11" fmla="*/ 40 h 78"/>
                  <a:gd name="T12" fmla="*/ 0 w 79"/>
                  <a:gd name="T13" fmla="*/ 29 h 78"/>
                  <a:gd name="T14" fmla="*/ 0 w 79"/>
                  <a:gd name="T15" fmla="*/ 17 h 78"/>
                  <a:gd name="T16" fmla="*/ 6 w 79"/>
                  <a:gd name="T17" fmla="*/ 6 h 78"/>
                  <a:gd name="T18" fmla="*/ 18 w 79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78">
                    <a:moveTo>
                      <a:pt x="18" y="0"/>
                    </a:moveTo>
                    <a:lnTo>
                      <a:pt x="29" y="0"/>
                    </a:lnTo>
                    <a:lnTo>
                      <a:pt x="40" y="6"/>
                    </a:lnTo>
                    <a:lnTo>
                      <a:pt x="79" y="44"/>
                    </a:lnTo>
                    <a:lnTo>
                      <a:pt x="44" y="78"/>
                    </a:lnTo>
                    <a:lnTo>
                      <a:pt x="6" y="40"/>
                    </a:lnTo>
                    <a:lnTo>
                      <a:pt x="0" y="29"/>
                    </a:lnTo>
                    <a:lnTo>
                      <a:pt x="0" y="17"/>
                    </a:lnTo>
                    <a:lnTo>
                      <a:pt x="6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235">
                <a:extLst>
                  <a:ext uri="{FF2B5EF4-FFF2-40B4-BE49-F238E27FC236}">
                    <a16:creationId xmlns:a16="http://schemas.microsoft.com/office/drawing/2014/main" id="{6575F78C-FC1A-47AC-BAD9-86C8CA9E4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4459" y="2897431"/>
                <a:ext cx="91839" cy="90646"/>
              </a:xfrm>
              <a:custGeom>
                <a:avLst/>
                <a:gdLst>
                  <a:gd name="T0" fmla="*/ 33 w 77"/>
                  <a:gd name="T1" fmla="*/ 0 h 76"/>
                  <a:gd name="T2" fmla="*/ 71 w 77"/>
                  <a:gd name="T3" fmla="*/ 38 h 76"/>
                  <a:gd name="T4" fmla="*/ 77 w 77"/>
                  <a:gd name="T5" fmla="*/ 47 h 76"/>
                  <a:gd name="T6" fmla="*/ 77 w 77"/>
                  <a:gd name="T7" fmla="*/ 61 h 76"/>
                  <a:gd name="T8" fmla="*/ 71 w 77"/>
                  <a:gd name="T9" fmla="*/ 70 h 76"/>
                  <a:gd name="T10" fmla="*/ 61 w 77"/>
                  <a:gd name="T11" fmla="*/ 76 h 76"/>
                  <a:gd name="T12" fmla="*/ 48 w 77"/>
                  <a:gd name="T13" fmla="*/ 76 h 76"/>
                  <a:gd name="T14" fmla="*/ 39 w 77"/>
                  <a:gd name="T15" fmla="*/ 70 h 76"/>
                  <a:gd name="T16" fmla="*/ 0 w 77"/>
                  <a:gd name="T17" fmla="*/ 32 h 76"/>
                  <a:gd name="T18" fmla="*/ 33 w 77"/>
                  <a:gd name="T1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" h="76">
                    <a:moveTo>
                      <a:pt x="33" y="0"/>
                    </a:moveTo>
                    <a:lnTo>
                      <a:pt x="71" y="38"/>
                    </a:lnTo>
                    <a:lnTo>
                      <a:pt x="77" y="47"/>
                    </a:lnTo>
                    <a:lnTo>
                      <a:pt x="77" y="61"/>
                    </a:lnTo>
                    <a:lnTo>
                      <a:pt x="71" y="70"/>
                    </a:lnTo>
                    <a:lnTo>
                      <a:pt x="61" y="76"/>
                    </a:lnTo>
                    <a:lnTo>
                      <a:pt x="48" y="76"/>
                    </a:lnTo>
                    <a:lnTo>
                      <a:pt x="39" y="70"/>
                    </a:lnTo>
                    <a:lnTo>
                      <a:pt x="0" y="3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237">
                <a:extLst>
                  <a:ext uri="{FF2B5EF4-FFF2-40B4-BE49-F238E27FC236}">
                    <a16:creationId xmlns:a16="http://schemas.microsoft.com/office/drawing/2014/main" id="{5D9B59E4-FA93-4FB3-9090-B254718B8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0506" y="2692285"/>
                <a:ext cx="1317948" cy="1146197"/>
              </a:xfrm>
              <a:custGeom>
                <a:avLst/>
                <a:gdLst>
                  <a:gd name="T0" fmla="*/ 635 w 1105"/>
                  <a:gd name="T1" fmla="*/ 6 h 961"/>
                  <a:gd name="T2" fmla="*/ 787 w 1105"/>
                  <a:gd name="T3" fmla="*/ 52 h 961"/>
                  <a:gd name="T4" fmla="*/ 917 w 1105"/>
                  <a:gd name="T5" fmla="*/ 135 h 961"/>
                  <a:gd name="T6" fmla="*/ 1018 w 1105"/>
                  <a:gd name="T7" fmla="*/ 252 h 961"/>
                  <a:gd name="T8" fmla="*/ 1082 w 1105"/>
                  <a:gd name="T9" fmla="*/ 395 h 961"/>
                  <a:gd name="T10" fmla="*/ 1105 w 1105"/>
                  <a:gd name="T11" fmla="*/ 553 h 961"/>
                  <a:gd name="T12" fmla="*/ 1084 w 1105"/>
                  <a:gd name="T13" fmla="*/ 707 h 961"/>
                  <a:gd name="T14" fmla="*/ 1023 w 1105"/>
                  <a:gd name="T15" fmla="*/ 847 h 961"/>
                  <a:gd name="T16" fmla="*/ 928 w 1105"/>
                  <a:gd name="T17" fmla="*/ 961 h 961"/>
                  <a:gd name="T18" fmla="*/ 932 w 1105"/>
                  <a:gd name="T19" fmla="*/ 871 h 961"/>
                  <a:gd name="T20" fmla="*/ 1004 w 1105"/>
                  <a:gd name="T21" fmla="*/ 757 h 961"/>
                  <a:gd name="T22" fmla="*/ 1042 w 1105"/>
                  <a:gd name="T23" fmla="*/ 626 h 961"/>
                  <a:gd name="T24" fmla="*/ 1042 w 1105"/>
                  <a:gd name="T25" fmla="*/ 481 h 961"/>
                  <a:gd name="T26" fmla="*/ 1002 w 1105"/>
                  <a:gd name="T27" fmla="*/ 345 h 961"/>
                  <a:gd name="T28" fmla="*/ 926 w 1105"/>
                  <a:gd name="T29" fmla="*/ 229 h 961"/>
                  <a:gd name="T30" fmla="*/ 823 w 1105"/>
                  <a:gd name="T31" fmla="*/ 137 h 961"/>
                  <a:gd name="T32" fmla="*/ 695 w 1105"/>
                  <a:gd name="T33" fmla="*/ 78 h 961"/>
                  <a:gd name="T34" fmla="*/ 553 w 1105"/>
                  <a:gd name="T35" fmla="*/ 57 h 961"/>
                  <a:gd name="T36" fmla="*/ 410 w 1105"/>
                  <a:gd name="T37" fmla="*/ 78 h 961"/>
                  <a:gd name="T38" fmla="*/ 284 w 1105"/>
                  <a:gd name="T39" fmla="*/ 137 h 961"/>
                  <a:gd name="T40" fmla="*/ 179 w 1105"/>
                  <a:gd name="T41" fmla="*/ 229 h 961"/>
                  <a:gd name="T42" fmla="*/ 103 w 1105"/>
                  <a:gd name="T43" fmla="*/ 345 h 961"/>
                  <a:gd name="T44" fmla="*/ 63 w 1105"/>
                  <a:gd name="T45" fmla="*/ 481 h 961"/>
                  <a:gd name="T46" fmla="*/ 63 w 1105"/>
                  <a:gd name="T47" fmla="*/ 626 h 961"/>
                  <a:gd name="T48" fmla="*/ 101 w 1105"/>
                  <a:gd name="T49" fmla="*/ 757 h 961"/>
                  <a:gd name="T50" fmla="*/ 173 w 1105"/>
                  <a:gd name="T51" fmla="*/ 871 h 961"/>
                  <a:gd name="T52" fmla="*/ 179 w 1105"/>
                  <a:gd name="T53" fmla="*/ 961 h 961"/>
                  <a:gd name="T54" fmla="*/ 84 w 1105"/>
                  <a:gd name="T55" fmla="*/ 847 h 961"/>
                  <a:gd name="T56" fmla="*/ 23 w 1105"/>
                  <a:gd name="T57" fmla="*/ 709 h 961"/>
                  <a:gd name="T58" fmla="*/ 0 w 1105"/>
                  <a:gd name="T59" fmla="*/ 553 h 961"/>
                  <a:gd name="T60" fmla="*/ 23 w 1105"/>
                  <a:gd name="T61" fmla="*/ 395 h 961"/>
                  <a:gd name="T62" fmla="*/ 90 w 1105"/>
                  <a:gd name="T63" fmla="*/ 252 h 961"/>
                  <a:gd name="T64" fmla="*/ 191 w 1105"/>
                  <a:gd name="T65" fmla="*/ 135 h 961"/>
                  <a:gd name="T66" fmla="*/ 320 w 1105"/>
                  <a:gd name="T67" fmla="*/ 52 h 961"/>
                  <a:gd name="T68" fmla="*/ 471 w 1105"/>
                  <a:gd name="T69" fmla="*/ 6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05" h="961">
                    <a:moveTo>
                      <a:pt x="553" y="0"/>
                    </a:moveTo>
                    <a:lnTo>
                      <a:pt x="635" y="6"/>
                    </a:lnTo>
                    <a:lnTo>
                      <a:pt x="713" y="23"/>
                    </a:lnTo>
                    <a:lnTo>
                      <a:pt x="787" y="52"/>
                    </a:lnTo>
                    <a:lnTo>
                      <a:pt x="854" y="90"/>
                    </a:lnTo>
                    <a:lnTo>
                      <a:pt x="917" y="135"/>
                    </a:lnTo>
                    <a:lnTo>
                      <a:pt x="970" y="191"/>
                    </a:lnTo>
                    <a:lnTo>
                      <a:pt x="1018" y="252"/>
                    </a:lnTo>
                    <a:lnTo>
                      <a:pt x="1054" y="320"/>
                    </a:lnTo>
                    <a:lnTo>
                      <a:pt x="1082" y="395"/>
                    </a:lnTo>
                    <a:lnTo>
                      <a:pt x="1099" y="471"/>
                    </a:lnTo>
                    <a:lnTo>
                      <a:pt x="1105" y="553"/>
                    </a:lnTo>
                    <a:lnTo>
                      <a:pt x="1099" y="633"/>
                    </a:lnTo>
                    <a:lnTo>
                      <a:pt x="1084" y="707"/>
                    </a:lnTo>
                    <a:lnTo>
                      <a:pt x="1058" y="780"/>
                    </a:lnTo>
                    <a:lnTo>
                      <a:pt x="1023" y="847"/>
                    </a:lnTo>
                    <a:lnTo>
                      <a:pt x="979" y="906"/>
                    </a:lnTo>
                    <a:lnTo>
                      <a:pt x="928" y="961"/>
                    </a:lnTo>
                    <a:lnTo>
                      <a:pt x="886" y="921"/>
                    </a:lnTo>
                    <a:lnTo>
                      <a:pt x="932" y="871"/>
                    </a:lnTo>
                    <a:lnTo>
                      <a:pt x="972" y="818"/>
                    </a:lnTo>
                    <a:lnTo>
                      <a:pt x="1004" y="757"/>
                    </a:lnTo>
                    <a:lnTo>
                      <a:pt x="1029" y="692"/>
                    </a:lnTo>
                    <a:lnTo>
                      <a:pt x="1042" y="626"/>
                    </a:lnTo>
                    <a:lnTo>
                      <a:pt x="1048" y="553"/>
                    </a:lnTo>
                    <a:lnTo>
                      <a:pt x="1042" y="481"/>
                    </a:lnTo>
                    <a:lnTo>
                      <a:pt x="1027" y="410"/>
                    </a:lnTo>
                    <a:lnTo>
                      <a:pt x="1002" y="345"/>
                    </a:lnTo>
                    <a:lnTo>
                      <a:pt x="968" y="284"/>
                    </a:lnTo>
                    <a:lnTo>
                      <a:pt x="926" y="229"/>
                    </a:lnTo>
                    <a:lnTo>
                      <a:pt x="878" y="179"/>
                    </a:lnTo>
                    <a:lnTo>
                      <a:pt x="823" y="137"/>
                    </a:lnTo>
                    <a:lnTo>
                      <a:pt x="762" y="105"/>
                    </a:lnTo>
                    <a:lnTo>
                      <a:pt x="695" y="78"/>
                    </a:lnTo>
                    <a:lnTo>
                      <a:pt x="627" y="63"/>
                    </a:lnTo>
                    <a:lnTo>
                      <a:pt x="553" y="57"/>
                    </a:lnTo>
                    <a:lnTo>
                      <a:pt x="480" y="63"/>
                    </a:lnTo>
                    <a:lnTo>
                      <a:pt x="410" y="78"/>
                    </a:lnTo>
                    <a:lnTo>
                      <a:pt x="345" y="105"/>
                    </a:lnTo>
                    <a:lnTo>
                      <a:pt x="284" y="137"/>
                    </a:lnTo>
                    <a:lnTo>
                      <a:pt x="229" y="179"/>
                    </a:lnTo>
                    <a:lnTo>
                      <a:pt x="179" y="229"/>
                    </a:lnTo>
                    <a:lnTo>
                      <a:pt x="137" y="284"/>
                    </a:lnTo>
                    <a:lnTo>
                      <a:pt x="103" y="345"/>
                    </a:lnTo>
                    <a:lnTo>
                      <a:pt x="78" y="410"/>
                    </a:lnTo>
                    <a:lnTo>
                      <a:pt x="63" y="481"/>
                    </a:lnTo>
                    <a:lnTo>
                      <a:pt x="57" y="553"/>
                    </a:lnTo>
                    <a:lnTo>
                      <a:pt x="63" y="626"/>
                    </a:lnTo>
                    <a:lnTo>
                      <a:pt x="78" y="692"/>
                    </a:lnTo>
                    <a:lnTo>
                      <a:pt x="101" y="757"/>
                    </a:lnTo>
                    <a:lnTo>
                      <a:pt x="133" y="816"/>
                    </a:lnTo>
                    <a:lnTo>
                      <a:pt x="173" y="871"/>
                    </a:lnTo>
                    <a:lnTo>
                      <a:pt x="219" y="919"/>
                    </a:lnTo>
                    <a:lnTo>
                      <a:pt x="179" y="961"/>
                    </a:lnTo>
                    <a:lnTo>
                      <a:pt x="128" y="908"/>
                    </a:lnTo>
                    <a:lnTo>
                      <a:pt x="84" y="847"/>
                    </a:lnTo>
                    <a:lnTo>
                      <a:pt x="48" y="780"/>
                    </a:lnTo>
                    <a:lnTo>
                      <a:pt x="23" y="709"/>
                    </a:lnTo>
                    <a:lnTo>
                      <a:pt x="6" y="633"/>
                    </a:lnTo>
                    <a:lnTo>
                      <a:pt x="0" y="553"/>
                    </a:lnTo>
                    <a:lnTo>
                      <a:pt x="6" y="471"/>
                    </a:lnTo>
                    <a:lnTo>
                      <a:pt x="23" y="395"/>
                    </a:lnTo>
                    <a:lnTo>
                      <a:pt x="51" y="320"/>
                    </a:lnTo>
                    <a:lnTo>
                      <a:pt x="90" y="252"/>
                    </a:lnTo>
                    <a:lnTo>
                      <a:pt x="135" y="191"/>
                    </a:lnTo>
                    <a:lnTo>
                      <a:pt x="191" y="135"/>
                    </a:lnTo>
                    <a:lnTo>
                      <a:pt x="252" y="90"/>
                    </a:lnTo>
                    <a:lnTo>
                      <a:pt x="320" y="52"/>
                    </a:lnTo>
                    <a:lnTo>
                      <a:pt x="393" y="23"/>
                    </a:lnTo>
                    <a:lnTo>
                      <a:pt x="471" y="6"/>
                    </a:lnTo>
                    <a:lnTo>
                      <a:pt x="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8495C466-4452-444E-952D-5853654C9997}"/>
                  </a:ext>
                </a:extLst>
              </p:cNvPr>
              <p:cNvSpPr/>
              <p:nvPr/>
            </p:nvSpPr>
            <p:spPr>
              <a:xfrm rot="20074809">
                <a:off x="6264033" y="2899701"/>
                <a:ext cx="91365" cy="422250"/>
              </a:xfrm>
              <a:prstGeom prst="triangle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688DEC3-C6DE-49FB-ADDF-E19AA17A037A}"/>
                  </a:ext>
                </a:extLst>
              </p:cNvPr>
              <p:cNvSpPr txBox="1"/>
              <p:nvPr/>
            </p:nvSpPr>
            <p:spPr>
              <a:xfrm>
                <a:off x="6214900" y="3707322"/>
                <a:ext cx="4700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1" dirty="0"/>
                  <a:t>9.9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7A305E0-E7ED-4CEC-998C-13C72C85FC05}"/>
                  </a:ext>
                </a:extLst>
              </p:cNvPr>
              <p:cNvSpPr txBox="1"/>
              <p:nvPr/>
            </p:nvSpPr>
            <p:spPr>
              <a:xfrm>
                <a:off x="5743212" y="4236196"/>
                <a:ext cx="14189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/>
                  <a:t>Addressed mail</a:t>
                </a:r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B461259-A5DD-49AA-B9BA-737CDEA1D033}"/>
                </a:ext>
              </a:extLst>
            </p:cNvPr>
            <p:cNvSpPr txBox="1"/>
            <p:nvPr/>
          </p:nvSpPr>
          <p:spPr>
            <a:xfrm>
              <a:off x="5165994" y="4510939"/>
              <a:ext cx="15597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Time in the home</a:t>
              </a:r>
            </a:p>
          </p:txBody>
        </p:sp>
      </p:grpSp>
      <p:graphicFrame>
        <p:nvGraphicFramePr>
          <p:cNvPr id="69" name="Chart 68">
            <a:extLst>
              <a:ext uri="{FF2B5EF4-FFF2-40B4-BE49-F238E27FC236}">
                <a16:creationId xmlns:a16="http://schemas.microsoft.com/office/drawing/2014/main" id="{DF7F78F9-608D-4511-9D65-3E537A80F9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7033222"/>
              </p:ext>
            </p:extLst>
          </p:nvPr>
        </p:nvGraphicFramePr>
        <p:xfrm>
          <a:off x="7522480" y="2277030"/>
          <a:ext cx="3044414" cy="2265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1" name="Group 70">
            <a:extLst>
              <a:ext uri="{FF2B5EF4-FFF2-40B4-BE49-F238E27FC236}">
                <a16:creationId xmlns:a16="http://schemas.microsoft.com/office/drawing/2014/main" id="{1F9F7DC5-982D-4D47-9D46-7CF12B631049}"/>
              </a:ext>
            </a:extLst>
          </p:cNvPr>
          <p:cNvGrpSpPr/>
          <p:nvPr/>
        </p:nvGrpSpPr>
        <p:grpSpPr>
          <a:xfrm>
            <a:off x="10169407" y="3192284"/>
            <a:ext cx="1682061" cy="583509"/>
            <a:chOff x="8870477" y="1675266"/>
            <a:chExt cx="1682061" cy="583509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0A42D06-72D8-42BE-84A7-8626C626ECC2}"/>
                </a:ext>
              </a:extLst>
            </p:cNvPr>
            <p:cNvSpPr/>
            <p:nvPr/>
          </p:nvSpPr>
          <p:spPr>
            <a:xfrm>
              <a:off x="8870477" y="1740132"/>
              <a:ext cx="154377" cy="15838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735D000-15AB-4204-A443-61068D25DC6B}"/>
                </a:ext>
              </a:extLst>
            </p:cNvPr>
            <p:cNvSpPr/>
            <p:nvPr/>
          </p:nvSpPr>
          <p:spPr>
            <a:xfrm>
              <a:off x="8870477" y="2025754"/>
              <a:ext cx="154377" cy="15838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858E447-0B16-4D2E-A750-562F85B2B24D}"/>
                </a:ext>
              </a:extLst>
            </p:cNvPr>
            <p:cNvSpPr txBox="1"/>
            <p:nvPr/>
          </p:nvSpPr>
          <p:spPr>
            <a:xfrm>
              <a:off x="8981382" y="1675266"/>
              <a:ext cx="7970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Engaged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2E68177-4B12-4CDE-BDA6-9638CECE20E5}"/>
                </a:ext>
              </a:extLst>
            </p:cNvPr>
            <p:cNvSpPr txBox="1"/>
            <p:nvPr/>
          </p:nvSpPr>
          <p:spPr>
            <a:xfrm>
              <a:off x="8979672" y="1981776"/>
              <a:ext cx="1572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Minimally processed</a:t>
              </a:r>
            </a:p>
          </p:txBody>
        </p:sp>
      </p:grpSp>
      <p:sp>
        <p:nvSpPr>
          <p:cNvPr id="76" name="ENGAGED: % of mai...">
            <a:extLst>
              <a:ext uri="{FF2B5EF4-FFF2-40B4-BE49-F238E27FC236}">
                <a16:creationId xmlns:a16="http://schemas.microsoft.com/office/drawing/2014/main" id="{BABC9DDF-115C-441E-AC8D-20D32264916D}"/>
              </a:ext>
            </a:extLst>
          </p:cNvPr>
          <p:cNvSpPr/>
          <p:nvPr/>
        </p:nvSpPr>
        <p:spPr>
          <a:xfrm>
            <a:off x="8249072" y="4462833"/>
            <a:ext cx="2997911" cy="7429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lvl="1" indent="0"/>
            <a:r>
              <a:rPr sz="1200" i="0" u="none" strike="noStrike" dirty="0">
                <a:solidFill>
                  <a:srgbClr val="000000"/>
                </a:solidFill>
              </a:rPr>
              <a:t>ENGAGED: % of mail processed in some way including – opening, reading, sorting, put aside for later, filed, </a:t>
            </a:r>
            <a:r>
              <a:rPr lang="en-GB" sz="1200" i="0" u="none" strike="noStrike" dirty="0">
                <a:solidFill>
                  <a:srgbClr val="000000"/>
                </a:solidFill>
              </a:rPr>
              <a:t>put</a:t>
            </a:r>
            <a:r>
              <a:rPr sz="1200" i="0" u="none" strike="noStrike" dirty="0">
                <a:solidFill>
                  <a:srgbClr val="000000"/>
                </a:solidFill>
              </a:rPr>
              <a:t> on display, </a:t>
            </a:r>
            <a:r>
              <a:rPr lang="en-GB" sz="1200" dirty="0">
                <a:solidFill>
                  <a:srgbClr val="000000"/>
                </a:solidFill>
              </a:rPr>
              <a:t>put</a:t>
            </a:r>
            <a:r>
              <a:rPr sz="1200" i="0" u="none" strike="noStrike" dirty="0">
                <a:solidFill>
                  <a:srgbClr val="000000"/>
                </a:solidFill>
              </a:rPr>
              <a:t> in the usual place</a:t>
            </a:r>
            <a:r>
              <a:rPr lang="en-GB" sz="1200" i="0" u="none" strike="noStrike" dirty="0">
                <a:solidFill>
                  <a:srgbClr val="000000"/>
                </a:solidFill>
              </a:rPr>
              <a:t>.</a:t>
            </a:r>
          </a:p>
          <a:p>
            <a:pPr marL="0" lvl="1" indent="0"/>
            <a:endParaRPr sz="1200" dirty="0"/>
          </a:p>
          <a:p>
            <a:pPr marL="0" lvl="1" indent="0"/>
            <a:r>
              <a:rPr sz="1200" i="0" u="none" strike="noStrike" dirty="0">
                <a:solidFill>
                  <a:srgbClr val="000000"/>
                </a:solidFill>
              </a:rPr>
              <a:t>MINIMALLY PROCESSED: % of mail thrown away only</a:t>
            </a:r>
            <a:r>
              <a:rPr lang="en-GB" sz="1200" i="0" u="none" strike="noStrike" dirty="0">
                <a:solidFill>
                  <a:srgbClr val="000000"/>
                </a:solidFill>
              </a:rPr>
              <a:t>.</a:t>
            </a:r>
            <a:endParaRPr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E278FF-5D54-442C-B3C0-52613309AC35}"/>
              </a:ext>
            </a:extLst>
          </p:cNvPr>
          <p:cNvSpPr txBox="1"/>
          <p:nvPr/>
        </p:nvSpPr>
        <p:spPr>
          <a:xfrm>
            <a:off x="8489469" y="3115817"/>
            <a:ext cx="1111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Average engagement = 98%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5EC33D9-05A3-4EC6-BF2F-C4A6C3C82048}"/>
              </a:ext>
            </a:extLst>
          </p:cNvPr>
          <p:cNvSpPr txBox="1"/>
          <p:nvPr/>
        </p:nvSpPr>
        <p:spPr>
          <a:xfrm>
            <a:off x="352331" y="6603239"/>
            <a:ext cx="6479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Addressed advertising and supermarket or grocery store.  JICMAIL Q2 2017 – Q1 2019.  Base: 3,230. </a:t>
            </a:r>
          </a:p>
        </p:txBody>
      </p:sp>
    </p:spTree>
    <p:extLst>
      <p:ext uri="{BB962C8B-B14F-4D97-AF65-F5344CB8AC3E}">
        <p14:creationId xmlns:p14="http://schemas.microsoft.com/office/powerpoint/2010/main" val="590267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9BAD2CA1-C621-4C17-8613-4B36886AFEE3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2824971642"/>
              </p:ext>
            </p:extLst>
          </p:nvPr>
        </p:nvGraphicFramePr>
        <p:xfrm>
          <a:off x="446662" y="2386213"/>
          <a:ext cx="9630136" cy="3820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5FC5E48-1AF1-4B89-9051-768D6C1C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Supermarket or grocery store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D0F1C4-212D-41C0-9C74-606A8F81B7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FFBDE-3A0D-434A-902A-351C919C46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ADDITIONAL COMMERCIAL ACTIONS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161D36-A2F3-499D-BE50-16B02537257A}"/>
              </a:ext>
            </a:extLst>
          </p:cNvPr>
          <p:cNvSpPr txBox="1"/>
          <p:nvPr/>
        </p:nvSpPr>
        <p:spPr>
          <a:xfrm>
            <a:off x="352331" y="6603239"/>
            <a:ext cx="6479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Addressed advertising and supermarket or grocery store.  JICMAIL Q2 2017 – Q1 2019.  Base: 3,230.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10AC2E-B7CC-4D93-8271-1C17A92DD3EF}"/>
              </a:ext>
            </a:extLst>
          </p:cNvPr>
          <p:cNvSpPr/>
          <p:nvPr/>
        </p:nvSpPr>
        <p:spPr>
          <a:xfrm>
            <a:off x="486000" y="1707975"/>
            <a:ext cx="9236734" cy="5930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52% of those supermarket or grocery mail go on to do one of these commercial actions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ACFED2-9D21-4977-AE51-5A444229762B}"/>
              </a:ext>
            </a:extLst>
          </p:cNvPr>
          <p:cNvSpPr txBox="1"/>
          <p:nvPr/>
        </p:nvSpPr>
        <p:spPr>
          <a:xfrm>
            <a:off x="4315529" y="3327603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Per 1,000 actions</a:t>
            </a:r>
          </a:p>
        </p:txBody>
      </p:sp>
    </p:spTree>
    <p:extLst>
      <p:ext uri="{BB962C8B-B14F-4D97-AF65-F5344CB8AC3E}">
        <p14:creationId xmlns:p14="http://schemas.microsoft.com/office/powerpoint/2010/main" val="480020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C5E48-1AF1-4B89-9051-768D6C1C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TV / Broadband / landline / mobile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D0F1C4-212D-41C0-9C74-606A8F81B7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FFBDE-3A0D-434A-902A-351C919C46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interactions WITH MAIL</a:t>
            </a:r>
          </a:p>
        </p:txBody>
      </p:sp>
      <p:graphicFrame>
        <p:nvGraphicFramePr>
          <p:cNvPr id="57" name="Chart 56">
            <a:extLst>
              <a:ext uri="{FF2B5EF4-FFF2-40B4-BE49-F238E27FC236}">
                <a16:creationId xmlns:a16="http://schemas.microsoft.com/office/drawing/2014/main" id="{5918501C-EF4D-4EBD-9230-D5782A3E3B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0685692"/>
              </p:ext>
            </p:extLst>
          </p:nvPr>
        </p:nvGraphicFramePr>
        <p:xfrm>
          <a:off x="554066" y="1879654"/>
          <a:ext cx="4150617" cy="2886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A94CF862-D702-4CFB-A8EE-A9B52C61FA22}"/>
              </a:ext>
            </a:extLst>
          </p:cNvPr>
          <p:cNvGrpSpPr/>
          <p:nvPr/>
        </p:nvGrpSpPr>
        <p:grpSpPr>
          <a:xfrm>
            <a:off x="5043602" y="2524112"/>
            <a:ext cx="1654293" cy="2294604"/>
            <a:chOff x="5101472" y="2524112"/>
            <a:chExt cx="1654293" cy="229460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C69AE69-224C-45A8-A12C-FA0E67DBC9BD}"/>
                </a:ext>
              </a:extLst>
            </p:cNvPr>
            <p:cNvGrpSpPr/>
            <p:nvPr/>
          </p:nvGrpSpPr>
          <p:grpSpPr>
            <a:xfrm>
              <a:off x="5101472" y="2524112"/>
              <a:ext cx="1654293" cy="2019861"/>
              <a:chOff x="5622333" y="2524112"/>
              <a:chExt cx="1654293" cy="2019861"/>
            </a:xfrm>
          </p:grpSpPr>
          <p:sp>
            <p:nvSpPr>
              <p:cNvPr id="27" name="Freeform 227">
                <a:extLst>
                  <a:ext uri="{FF2B5EF4-FFF2-40B4-BE49-F238E27FC236}">
                    <a16:creationId xmlns:a16="http://schemas.microsoft.com/office/drawing/2014/main" id="{DE54F604-586B-4CBC-A4EF-861B870E90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22333" y="2524112"/>
                <a:ext cx="1654293" cy="1657870"/>
              </a:xfrm>
              <a:custGeom>
                <a:avLst/>
                <a:gdLst>
                  <a:gd name="T0" fmla="*/ 612 w 1387"/>
                  <a:gd name="T1" fmla="*/ 93 h 1390"/>
                  <a:gd name="T2" fmla="*/ 457 w 1387"/>
                  <a:gd name="T3" fmla="*/ 135 h 1390"/>
                  <a:gd name="T4" fmla="*/ 322 w 1387"/>
                  <a:gd name="T5" fmla="*/ 214 h 1390"/>
                  <a:gd name="T6" fmla="*/ 213 w 1387"/>
                  <a:gd name="T7" fmla="*/ 324 h 1390"/>
                  <a:gd name="T8" fmla="*/ 135 w 1387"/>
                  <a:gd name="T9" fmla="*/ 458 h 1390"/>
                  <a:gd name="T10" fmla="*/ 91 w 1387"/>
                  <a:gd name="T11" fmla="*/ 612 h 1390"/>
                  <a:gd name="T12" fmla="*/ 91 w 1387"/>
                  <a:gd name="T13" fmla="*/ 778 h 1390"/>
                  <a:gd name="T14" fmla="*/ 135 w 1387"/>
                  <a:gd name="T15" fmla="*/ 930 h 1390"/>
                  <a:gd name="T16" fmla="*/ 213 w 1387"/>
                  <a:gd name="T17" fmla="*/ 1066 h 1390"/>
                  <a:gd name="T18" fmla="*/ 322 w 1387"/>
                  <a:gd name="T19" fmla="*/ 1176 h 1390"/>
                  <a:gd name="T20" fmla="*/ 457 w 1387"/>
                  <a:gd name="T21" fmla="*/ 1255 h 1390"/>
                  <a:gd name="T22" fmla="*/ 612 w 1387"/>
                  <a:gd name="T23" fmla="*/ 1297 h 1390"/>
                  <a:gd name="T24" fmla="*/ 776 w 1387"/>
                  <a:gd name="T25" fmla="*/ 1297 h 1390"/>
                  <a:gd name="T26" fmla="*/ 930 w 1387"/>
                  <a:gd name="T27" fmla="*/ 1255 h 1390"/>
                  <a:gd name="T28" fmla="*/ 1065 w 1387"/>
                  <a:gd name="T29" fmla="*/ 1176 h 1390"/>
                  <a:gd name="T30" fmla="*/ 1174 w 1387"/>
                  <a:gd name="T31" fmla="*/ 1066 h 1390"/>
                  <a:gd name="T32" fmla="*/ 1254 w 1387"/>
                  <a:gd name="T33" fmla="*/ 930 h 1390"/>
                  <a:gd name="T34" fmla="*/ 1296 w 1387"/>
                  <a:gd name="T35" fmla="*/ 778 h 1390"/>
                  <a:gd name="T36" fmla="*/ 1296 w 1387"/>
                  <a:gd name="T37" fmla="*/ 612 h 1390"/>
                  <a:gd name="T38" fmla="*/ 1254 w 1387"/>
                  <a:gd name="T39" fmla="*/ 458 h 1390"/>
                  <a:gd name="T40" fmla="*/ 1174 w 1387"/>
                  <a:gd name="T41" fmla="*/ 324 h 1390"/>
                  <a:gd name="T42" fmla="*/ 1065 w 1387"/>
                  <a:gd name="T43" fmla="*/ 214 h 1390"/>
                  <a:gd name="T44" fmla="*/ 930 w 1387"/>
                  <a:gd name="T45" fmla="*/ 135 h 1390"/>
                  <a:gd name="T46" fmla="*/ 776 w 1387"/>
                  <a:gd name="T47" fmla="*/ 93 h 1390"/>
                  <a:gd name="T48" fmla="*/ 694 w 1387"/>
                  <a:gd name="T49" fmla="*/ 0 h 1390"/>
                  <a:gd name="T50" fmla="*/ 865 w 1387"/>
                  <a:gd name="T51" fmla="*/ 21 h 1390"/>
                  <a:gd name="T52" fmla="*/ 1019 w 1387"/>
                  <a:gd name="T53" fmla="*/ 82 h 1390"/>
                  <a:gd name="T54" fmla="*/ 1155 w 1387"/>
                  <a:gd name="T55" fmla="*/ 175 h 1390"/>
                  <a:gd name="T56" fmla="*/ 1263 w 1387"/>
                  <a:gd name="T57" fmla="*/ 297 h 1390"/>
                  <a:gd name="T58" fmla="*/ 1341 w 1387"/>
                  <a:gd name="T59" fmla="*/ 444 h 1390"/>
                  <a:gd name="T60" fmla="*/ 1383 w 1387"/>
                  <a:gd name="T61" fmla="*/ 608 h 1390"/>
                  <a:gd name="T62" fmla="*/ 1383 w 1387"/>
                  <a:gd name="T63" fmla="*/ 782 h 1390"/>
                  <a:gd name="T64" fmla="*/ 1341 w 1387"/>
                  <a:gd name="T65" fmla="*/ 946 h 1390"/>
                  <a:gd name="T66" fmla="*/ 1263 w 1387"/>
                  <a:gd name="T67" fmla="*/ 1091 h 1390"/>
                  <a:gd name="T68" fmla="*/ 1155 w 1387"/>
                  <a:gd name="T69" fmla="*/ 1215 h 1390"/>
                  <a:gd name="T70" fmla="*/ 1019 w 1387"/>
                  <a:gd name="T71" fmla="*/ 1308 h 1390"/>
                  <a:gd name="T72" fmla="*/ 865 w 1387"/>
                  <a:gd name="T73" fmla="*/ 1367 h 1390"/>
                  <a:gd name="T74" fmla="*/ 694 w 1387"/>
                  <a:gd name="T75" fmla="*/ 1390 h 1390"/>
                  <a:gd name="T76" fmla="*/ 524 w 1387"/>
                  <a:gd name="T77" fmla="*/ 1367 h 1390"/>
                  <a:gd name="T78" fmla="*/ 368 w 1387"/>
                  <a:gd name="T79" fmla="*/ 1308 h 1390"/>
                  <a:gd name="T80" fmla="*/ 232 w 1387"/>
                  <a:gd name="T81" fmla="*/ 1215 h 1390"/>
                  <a:gd name="T82" fmla="*/ 124 w 1387"/>
                  <a:gd name="T83" fmla="*/ 1091 h 1390"/>
                  <a:gd name="T84" fmla="*/ 48 w 1387"/>
                  <a:gd name="T85" fmla="*/ 946 h 1390"/>
                  <a:gd name="T86" fmla="*/ 6 w 1387"/>
                  <a:gd name="T87" fmla="*/ 782 h 1390"/>
                  <a:gd name="T88" fmla="*/ 6 w 1387"/>
                  <a:gd name="T89" fmla="*/ 608 h 1390"/>
                  <a:gd name="T90" fmla="*/ 48 w 1387"/>
                  <a:gd name="T91" fmla="*/ 444 h 1390"/>
                  <a:gd name="T92" fmla="*/ 124 w 1387"/>
                  <a:gd name="T93" fmla="*/ 297 h 1390"/>
                  <a:gd name="T94" fmla="*/ 232 w 1387"/>
                  <a:gd name="T95" fmla="*/ 175 h 1390"/>
                  <a:gd name="T96" fmla="*/ 368 w 1387"/>
                  <a:gd name="T97" fmla="*/ 82 h 1390"/>
                  <a:gd name="T98" fmla="*/ 524 w 1387"/>
                  <a:gd name="T99" fmla="*/ 21 h 1390"/>
                  <a:gd name="T100" fmla="*/ 694 w 1387"/>
                  <a:gd name="T101" fmla="*/ 0 h 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87" h="1390">
                    <a:moveTo>
                      <a:pt x="694" y="88"/>
                    </a:moveTo>
                    <a:lnTo>
                      <a:pt x="612" y="93"/>
                    </a:lnTo>
                    <a:lnTo>
                      <a:pt x="532" y="109"/>
                    </a:lnTo>
                    <a:lnTo>
                      <a:pt x="457" y="135"/>
                    </a:lnTo>
                    <a:lnTo>
                      <a:pt x="387" y="170"/>
                    </a:lnTo>
                    <a:lnTo>
                      <a:pt x="322" y="214"/>
                    </a:lnTo>
                    <a:lnTo>
                      <a:pt x="265" y="265"/>
                    </a:lnTo>
                    <a:lnTo>
                      <a:pt x="213" y="324"/>
                    </a:lnTo>
                    <a:lnTo>
                      <a:pt x="170" y="387"/>
                    </a:lnTo>
                    <a:lnTo>
                      <a:pt x="135" y="458"/>
                    </a:lnTo>
                    <a:lnTo>
                      <a:pt x="109" y="534"/>
                    </a:lnTo>
                    <a:lnTo>
                      <a:pt x="91" y="612"/>
                    </a:lnTo>
                    <a:lnTo>
                      <a:pt x="88" y="694"/>
                    </a:lnTo>
                    <a:lnTo>
                      <a:pt x="91" y="778"/>
                    </a:lnTo>
                    <a:lnTo>
                      <a:pt x="109" y="856"/>
                    </a:lnTo>
                    <a:lnTo>
                      <a:pt x="135" y="930"/>
                    </a:lnTo>
                    <a:lnTo>
                      <a:pt x="170" y="1001"/>
                    </a:lnTo>
                    <a:lnTo>
                      <a:pt x="213" y="1066"/>
                    </a:lnTo>
                    <a:lnTo>
                      <a:pt x="265" y="1125"/>
                    </a:lnTo>
                    <a:lnTo>
                      <a:pt x="322" y="1176"/>
                    </a:lnTo>
                    <a:lnTo>
                      <a:pt x="387" y="1218"/>
                    </a:lnTo>
                    <a:lnTo>
                      <a:pt x="457" y="1255"/>
                    </a:lnTo>
                    <a:lnTo>
                      <a:pt x="532" y="1281"/>
                    </a:lnTo>
                    <a:lnTo>
                      <a:pt x="612" y="1297"/>
                    </a:lnTo>
                    <a:lnTo>
                      <a:pt x="694" y="1302"/>
                    </a:lnTo>
                    <a:lnTo>
                      <a:pt x="776" y="1297"/>
                    </a:lnTo>
                    <a:lnTo>
                      <a:pt x="856" y="1281"/>
                    </a:lnTo>
                    <a:lnTo>
                      <a:pt x="930" y="1255"/>
                    </a:lnTo>
                    <a:lnTo>
                      <a:pt x="1000" y="1218"/>
                    </a:lnTo>
                    <a:lnTo>
                      <a:pt x="1065" y="1176"/>
                    </a:lnTo>
                    <a:lnTo>
                      <a:pt x="1124" y="1125"/>
                    </a:lnTo>
                    <a:lnTo>
                      <a:pt x="1174" y="1066"/>
                    </a:lnTo>
                    <a:lnTo>
                      <a:pt x="1218" y="1001"/>
                    </a:lnTo>
                    <a:lnTo>
                      <a:pt x="1254" y="930"/>
                    </a:lnTo>
                    <a:lnTo>
                      <a:pt x="1279" y="856"/>
                    </a:lnTo>
                    <a:lnTo>
                      <a:pt x="1296" y="778"/>
                    </a:lnTo>
                    <a:lnTo>
                      <a:pt x="1301" y="694"/>
                    </a:lnTo>
                    <a:lnTo>
                      <a:pt x="1296" y="612"/>
                    </a:lnTo>
                    <a:lnTo>
                      <a:pt x="1279" y="534"/>
                    </a:lnTo>
                    <a:lnTo>
                      <a:pt x="1254" y="458"/>
                    </a:lnTo>
                    <a:lnTo>
                      <a:pt x="1218" y="387"/>
                    </a:lnTo>
                    <a:lnTo>
                      <a:pt x="1174" y="324"/>
                    </a:lnTo>
                    <a:lnTo>
                      <a:pt x="1124" y="265"/>
                    </a:lnTo>
                    <a:lnTo>
                      <a:pt x="1065" y="214"/>
                    </a:lnTo>
                    <a:lnTo>
                      <a:pt x="1000" y="170"/>
                    </a:lnTo>
                    <a:lnTo>
                      <a:pt x="930" y="135"/>
                    </a:lnTo>
                    <a:lnTo>
                      <a:pt x="856" y="109"/>
                    </a:lnTo>
                    <a:lnTo>
                      <a:pt x="776" y="93"/>
                    </a:lnTo>
                    <a:lnTo>
                      <a:pt x="694" y="88"/>
                    </a:lnTo>
                    <a:close/>
                    <a:moveTo>
                      <a:pt x="694" y="0"/>
                    </a:moveTo>
                    <a:lnTo>
                      <a:pt x="781" y="6"/>
                    </a:lnTo>
                    <a:lnTo>
                      <a:pt x="865" y="21"/>
                    </a:lnTo>
                    <a:lnTo>
                      <a:pt x="945" y="48"/>
                    </a:lnTo>
                    <a:lnTo>
                      <a:pt x="1019" y="82"/>
                    </a:lnTo>
                    <a:lnTo>
                      <a:pt x="1090" y="124"/>
                    </a:lnTo>
                    <a:lnTo>
                      <a:pt x="1155" y="175"/>
                    </a:lnTo>
                    <a:lnTo>
                      <a:pt x="1212" y="233"/>
                    </a:lnTo>
                    <a:lnTo>
                      <a:pt x="1263" y="297"/>
                    </a:lnTo>
                    <a:lnTo>
                      <a:pt x="1307" y="368"/>
                    </a:lnTo>
                    <a:lnTo>
                      <a:pt x="1341" y="444"/>
                    </a:lnTo>
                    <a:lnTo>
                      <a:pt x="1366" y="524"/>
                    </a:lnTo>
                    <a:lnTo>
                      <a:pt x="1383" y="608"/>
                    </a:lnTo>
                    <a:lnTo>
                      <a:pt x="1387" y="694"/>
                    </a:lnTo>
                    <a:lnTo>
                      <a:pt x="1383" y="782"/>
                    </a:lnTo>
                    <a:lnTo>
                      <a:pt x="1366" y="866"/>
                    </a:lnTo>
                    <a:lnTo>
                      <a:pt x="1341" y="946"/>
                    </a:lnTo>
                    <a:lnTo>
                      <a:pt x="1307" y="1022"/>
                    </a:lnTo>
                    <a:lnTo>
                      <a:pt x="1263" y="1091"/>
                    </a:lnTo>
                    <a:lnTo>
                      <a:pt x="1212" y="1155"/>
                    </a:lnTo>
                    <a:lnTo>
                      <a:pt x="1155" y="1215"/>
                    </a:lnTo>
                    <a:lnTo>
                      <a:pt x="1090" y="1264"/>
                    </a:lnTo>
                    <a:lnTo>
                      <a:pt x="1019" y="1308"/>
                    </a:lnTo>
                    <a:lnTo>
                      <a:pt x="945" y="1342"/>
                    </a:lnTo>
                    <a:lnTo>
                      <a:pt x="865" y="1367"/>
                    </a:lnTo>
                    <a:lnTo>
                      <a:pt x="781" y="1384"/>
                    </a:lnTo>
                    <a:lnTo>
                      <a:pt x="694" y="1390"/>
                    </a:lnTo>
                    <a:lnTo>
                      <a:pt x="608" y="1384"/>
                    </a:lnTo>
                    <a:lnTo>
                      <a:pt x="524" y="1367"/>
                    </a:lnTo>
                    <a:lnTo>
                      <a:pt x="444" y="1342"/>
                    </a:lnTo>
                    <a:lnTo>
                      <a:pt x="368" y="1308"/>
                    </a:lnTo>
                    <a:lnTo>
                      <a:pt x="297" y="1264"/>
                    </a:lnTo>
                    <a:lnTo>
                      <a:pt x="232" y="1215"/>
                    </a:lnTo>
                    <a:lnTo>
                      <a:pt x="175" y="1155"/>
                    </a:lnTo>
                    <a:lnTo>
                      <a:pt x="124" y="1091"/>
                    </a:lnTo>
                    <a:lnTo>
                      <a:pt x="82" y="1022"/>
                    </a:lnTo>
                    <a:lnTo>
                      <a:pt x="48" y="946"/>
                    </a:lnTo>
                    <a:lnTo>
                      <a:pt x="21" y="866"/>
                    </a:lnTo>
                    <a:lnTo>
                      <a:pt x="6" y="782"/>
                    </a:lnTo>
                    <a:lnTo>
                      <a:pt x="0" y="694"/>
                    </a:lnTo>
                    <a:lnTo>
                      <a:pt x="6" y="608"/>
                    </a:lnTo>
                    <a:lnTo>
                      <a:pt x="21" y="524"/>
                    </a:lnTo>
                    <a:lnTo>
                      <a:pt x="48" y="444"/>
                    </a:lnTo>
                    <a:lnTo>
                      <a:pt x="82" y="368"/>
                    </a:lnTo>
                    <a:lnTo>
                      <a:pt x="124" y="297"/>
                    </a:lnTo>
                    <a:lnTo>
                      <a:pt x="175" y="233"/>
                    </a:lnTo>
                    <a:lnTo>
                      <a:pt x="232" y="175"/>
                    </a:lnTo>
                    <a:lnTo>
                      <a:pt x="297" y="124"/>
                    </a:lnTo>
                    <a:lnTo>
                      <a:pt x="368" y="82"/>
                    </a:lnTo>
                    <a:lnTo>
                      <a:pt x="444" y="48"/>
                    </a:lnTo>
                    <a:lnTo>
                      <a:pt x="524" y="21"/>
                    </a:lnTo>
                    <a:lnTo>
                      <a:pt x="608" y="6"/>
                    </a:lnTo>
                    <a:lnTo>
                      <a:pt x="694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28">
                <a:extLst>
                  <a:ext uri="{FF2B5EF4-FFF2-40B4-BE49-F238E27FC236}">
                    <a16:creationId xmlns:a16="http://schemas.microsoft.com/office/drawing/2014/main" id="{2FFB56C6-128A-4523-9C3E-B7D526148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0341" y="3276998"/>
                <a:ext cx="182485" cy="181292"/>
              </a:xfrm>
              <a:custGeom>
                <a:avLst/>
                <a:gdLst>
                  <a:gd name="T0" fmla="*/ 77 w 153"/>
                  <a:gd name="T1" fmla="*/ 0 h 152"/>
                  <a:gd name="T2" fmla="*/ 101 w 153"/>
                  <a:gd name="T3" fmla="*/ 5 h 152"/>
                  <a:gd name="T4" fmla="*/ 122 w 153"/>
                  <a:gd name="T5" fmla="*/ 15 h 152"/>
                  <a:gd name="T6" fmla="*/ 138 w 153"/>
                  <a:gd name="T7" fmla="*/ 32 h 152"/>
                  <a:gd name="T8" fmla="*/ 149 w 153"/>
                  <a:gd name="T9" fmla="*/ 53 h 152"/>
                  <a:gd name="T10" fmla="*/ 153 w 153"/>
                  <a:gd name="T11" fmla="*/ 76 h 152"/>
                  <a:gd name="T12" fmla="*/ 149 w 153"/>
                  <a:gd name="T13" fmla="*/ 101 h 152"/>
                  <a:gd name="T14" fmla="*/ 138 w 153"/>
                  <a:gd name="T15" fmla="*/ 122 h 152"/>
                  <a:gd name="T16" fmla="*/ 122 w 153"/>
                  <a:gd name="T17" fmla="*/ 137 h 152"/>
                  <a:gd name="T18" fmla="*/ 101 w 153"/>
                  <a:gd name="T19" fmla="*/ 149 h 152"/>
                  <a:gd name="T20" fmla="*/ 77 w 153"/>
                  <a:gd name="T21" fmla="*/ 152 h 152"/>
                  <a:gd name="T22" fmla="*/ 54 w 153"/>
                  <a:gd name="T23" fmla="*/ 149 h 152"/>
                  <a:gd name="T24" fmla="*/ 33 w 153"/>
                  <a:gd name="T25" fmla="*/ 137 h 152"/>
                  <a:gd name="T26" fmla="*/ 16 w 153"/>
                  <a:gd name="T27" fmla="*/ 122 h 152"/>
                  <a:gd name="T28" fmla="*/ 4 w 153"/>
                  <a:gd name="T29" fmla="*/ 101 h 152"/>
                  <a:gd name="T30" fmla="*/ 0 w 153"/>
                  <a:gd name="T31" fmla="*/ 76 h 152"/>
                  <a:gd name="T32" fmla="*/ 4 w 153"/>
                  <a:gd name="T33" fmla="*/ 53 h 152"/>
                  <a:gd name="T34" fmla="*/ 16 w 153"/>
                  <a:gd name="T35" fmla="*/ 32 h 152"/>
                  <a:gd name="T36" fmla="*/ 33 w 153"/>
                  <a:gd name="T37" fmla="*/ 15 h 152"/>
                  <a:gd name="T38" fmla="*/ 54 w 153"/>
                  <a:gd name="T39" fmla="*/ 5 h 152"/>
                  <a:gd name="T40" fmla="*/ 77 w 153"/>
                  <a:gd name="T41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3" h="152">
                    <a:moveTo>
                      <a:pt x="77" y="0"/>
                    </a:moveTo>
                    <a:lnTo>
                      <a:pt x="101" y="5"/>
                    </a:lnTo>
                    <a:lnTo>
                      <a:pt x="122" y="15"/>
                    </a:lnTo>
                    <a:lnTo>
                      <a:pt x="138" y="32"/>
                    </a:lnTo>
                    <a:lnTo>
                      <a:pt x="149" y="53"/>
                    </a:lnTo>
                    <a:lnTo>
                      <a:pt x="153" y="76"/>
                    </a:lnTo>
                    <a:lnTo>
                      <a:pt x="149" y="101"/>
                    </a:lnTo>
                    <a:lnTo>
                      <a:pt x="138" y="122"/>
                    </a:lnTo>
                    <a:lnTo>
                      <a:pt x="122" y="137"/>
                    </a:lnTo>
                    <a:lnTo>
                      <a:pt x="101" y="149"/>
                    </a:lnTo>
                    <a:lnTo>
                      <a:pt x="77" y="152"/>
                    </a:lnTo>
                    <a:lnTo>
                      <a:pt x="54" y="149"/>
                    </a:lnTo>
                    <a:lnTo>
                      <a:pt x="33" y="137"/>
                    </a:lnTo>
                    <a:lnTo>
                      <a:pt x="16" y="122"/>
                    </a:lnTo>
                    <a:lnTo>
                      <a:pt x="4" y="101"/>
                    </a:lnTo>
                    <a:lnTo>
                      <a:pt x="0" y="76"/>
                    </a:lnTo>
                    <a:lnTo>
                      <a:pt x="4" y="53"/>
                    </a:lnTo>
                    <a:lnTo>
                      <a:pt x="16" y="32"/>
                    </a:lnTo>
                    <a:lnTo>
                      <a:pt x="33" y="15"/>
                    </a:lnTo>
                    <a:lnTo>
                      <a:pt x="54" y="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29">
                <a:extLst>
                  <a:ext uri="{FF2B5EF4-FFF2-40B4-BE49-F238E27FC236}">
                    <a16:creationId xmlns:a16="http://schemas.microsoft.com/office/drawing/2014/main" id="{70DD7957-4BB9-4CF7-8D1F-EA02861D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2644" y="2735222"/>
                <a:ext cx="56058" cy="94225"/>
              </a:xfrm>
              <a:custGeom>
                <a:avLst/>
                <a:gdLst>
                  <a:gd name="T0" fmla="*/ 0 w 47"/>
                  <a:gd name="T1" fmla="*/ 0 h 79"/>
                  <a:gd name="T2" fmla="*/ 47 w 47"/>
                  <a:gd name="T3" fmla="*/ 0 h 79"/>
                  <a:gd name="T4" fmla="*/ 47 w 47"/>
                  <a:gd name="T5" fmla="*/ 54 h 79"/>
                  <a:gd name="T6" fmla="*/ 45 w 47"/>
                  <a:gd name="T7" fmla="*/ 61 h 79"/>
                  <a:gd name="T8" fmla="*/ 42 w 47"/>
                  <a:gd name="T9" fmla="*/ 69 h 79"/>
                  <a:gd name="T10" fmla="*/ 36 w 47"/>
                  <a:gd name="T11" fmla="*/ 73 h 79"/>
                  <a:gd name="T12" fmla="*/ 30 w 47"/>
                  <a:gd name="T13" fmla="*/ 77 h 79"/>
                  <a:gd name="T14" fmla="*/ 23 w 47"/>
                  <a:gd name="T15" fmla="*/ 79 h 79"/>
                  <a:gd name="T16" fmla="*/ 15 w 47"/>
                  <a:gd name="T17" fmla="*/ 77 h 79"/>
                  <a:gd name="T18" fmla="*/ 9 w 47"/>
                  <a:gd name="T19" fmla="*/ 73 h 79"/>
                  <a:gd name="T20" fmla="*/ 4 w 47"/>
                  <a:gd name="T21" fmla="*/ 69 h 79"/>
                  <a:gd name="T22" fmla="*/ 0 w 47"/>
                  <a:gd name="T23" fmla="*/ 61 h 79"/>
                  <a:gd name="T24" fmla="*/ 0 w 47"/>
                  <a:gd name="T25" fmla="*/ 54 h 79"/>
                  <a:gd name="T26" fmla="*/ 0 w 47"/>
                  <a:gd name="T2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79">
                    <a:moveTo>
                      <a:pt x="0" y="0"/>
                    </a:moveTo>
                    <a:lnTo>
                      <a:pt x="47" y="0"/>
                    </a:lnTo>
                    <a:lnTo>
                      <a:pt x="47" y="54"/>
                    </a:lnTo>
                    <a:lnTo>
                      <a:pt x="45" y="61"/>
                    </a:lnTo>
                    <a:lnTo>
                      <a:pt x="42" y="69"/>
                    </a:lnTo>
                    <a:lnTo>
                      <a:pt x="36" y="73"/>
                    </a:lnTo>
                    <a:lnTo>
                      <a:pt x="30" y="77"/>
                    </a:lnTo>
                    <a:lnTo>
                      <a:pt x="23" y="79"/>
                    </a:lnTo>
                    <a:lnTo>
                      <a:pt x="15" y="77"/>
                    </a:lnTo>
                    <a:lnTo>
                      <a:pt x="9" y="73"/>
                    </a:lnTo>
                    <a:lnTo>
                      <a:pt x="4" y="69"/>
                    </a:lnTo>
                    <a:lnTo>
                      <a:pt x="0" y="61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30">
                <a:extLst>
                  <a:ext uri="{FF2B5EF4-FFF2-40B4-BE49-F238E27FC236}">
                    <a16:creationId xmlns:a16="http://schemas.microsoft.com/office/drawing/2014/main" id="{4FE2104D-57F6-4DEA-BCF6-60F89E212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4869" y="3324422"/>
                <a:ext cx="90646" cy="57250"/>
              </a:xfrm>
              <a:custGeom>
                <a:avLst/>
                <a:gdLst>
                  <a:gd name="T0" fmla="*/ 23 w 76"/>
                  <a:gd name="T1" fmla="*/ 0 h 48"/>
                  <a:gd name="T2" fmla="*/ 76 w 76"/>
                  <a:gd name="T3" fmla="*/ 0 h 48"/>
                  <a:gd name="T4" fmla="*/ 76 w 76"/>
                  <a:gd name="T5" fmla="*/ 48 h 48"/>
                  <a:gd name="T6" fmla="*/ 23 w 76"/>
                  <a:gd name="T7" fmla="*/ 48 h 48"/>
                  <a:gd name="T8" fmla="*/ 15 w 76"/>
                  <a:gd name="T9" fmla="*/ 46 h 48"/>
                  <a:gd name="T10" fmla="*/ 9 w 76"/>
                  <a:gd name="T11" fmla="*/ 42 h 48"/>
                  <a:gd name="T12" fmla="*/ 4 w 76"/>
                  <a:gd name="T13" fmla="*/ 38 h 48"/>
                  <a:gd name="T14" fmla="*/ 0 w 76"/>
                  <a:gd name="T15" fmla="*/ 31 h 48"/>
                  <a:gd name="T16" fmla="*/ 0 w 76"/>
                  <a:gd name="T17" fmla="*/ 23 h 48"/>
                  <a:gd name="T18" fmla="*/ 0 w 76"/>
                  <a:gd name="T19" fmla="*/ 15 h 48"/>
                  <a:gd name="T20" fmla="*/ 4 w 76"/>
                  <a:gd name="T21" fmla="*/ 10 h 48"/>
                  <a:gd name="T22" fmla="*/ 9 w 76"/>
                  <a:gd name="T23" fmla="*/ 4 h 48"/>
                  <a:gd name="T24" fmla="*/ 15 w 76"/>
                  <a:gd name="T25" fmla="*/ 2 h 48"/>
                  <a:gd name="T26" fmla="*/ 23 w 76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6" h="48">
                    <a:moveTo>
                      <a:pt x="23" y="0"/>
                    </a:moveTo>
                    <a:lnTo>
                      <a:pt x="76" y="0"/>
                    </a:lnTo>
                    <a:lnTo>
                      <a:pt x="76" y="48"/>
                    </a:lnTo>
                    <a:lnTo>
                      <a:pt x="23" y="48"/>
                    </a:lnTo>
                    <a:lnTo>
                      <a:pt x="15" y="46"/>
                    </a:lnTo>
                    <a:lnTo>
                      <a:pt x="9" y="42"/>
                    </a:lnTo>
                    <a:lnTo>
                      <a:pt x="4" y="38"/>
                    </a:lnTo>
                    <a:lnTo>
                      <a:pt x="0" y="31"/>
                    </a:lnTo>
                    <a:lnTo>
                      <a:pt x="0" y="23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9" y="4"/>
                    </a:lnTo>
                    <a:lnTo>
                      <a:pt x="15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31">
                <a:extLst>
                  <a:ext uri="{FF2B5EF4-FFF2-40B4-BE49-F238E27FC236}">
                    <a16:creationId xmlns:a16="http://schemas.microsoft.com/office/drawing/2014/main" id="{072EA2CF-994B-4EA5-B08D-A7E202D79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3444" y="3324422"/>
                <a:ext cx="93032" cy="57250"/>
              </a:xfrm>
              <a:custGeom>
                <a:avLst/>
                <a:gdLst>
                  <a:gd name="T0" fmla="*/ 0 w 78"/>
                  <a:gd name="T1" fmla="*/ 0 h 48"/>
                  <a:gd name="T2" fmla="*/ 54 w 78"/>
                  <a:gd name="T3" fmla="*/ 0 h 48"/>
                  <a:gd name="T4" fmla="*/ 61 w 78"/>
                  <a:gd name="T5" fmla="*/ 2 h 48"/>
                  <a:gd name="T6" fmla="*/ 69 w 78"/>
                  <a:gd name="T7" fmla="*/ 4 h 48"/>
                  <a:gd name="T8" fmla="*/ 73 w 78"/>
                  <a:gd name="T9" fmla="*/ 10 h 48"/>
                  <a:gd name="T10" fmla="*/ 76 w 78"/>
                  <a:gd name="T11" fmla="*/ 15 h 48"/>
                  <a:gd name="T12" fmla="*/ 78 w 78"/>
                  <a:gd name="T13" fmla="*/ 23 h 48"/>
                  <a:gd name="T14" fmla="*/ 76 w 78"/>
                  <a:gd name="T15" fmla="*/ 31 h 48"/>
                  <a:gd name="T16" fmla="*/ 73 w 78"/>
                  <a:gd name="T17" fmla="*/ 38 h 48"/>
                  <a:gd name="T18" fmla="*/ 69 w 78"/>
                  <a:gd name="T19" fmla="*/ 42 h 48"/>
                  <a:gd name="T20" fmla="*/ 61 w 78"/>
                  <a:gd name="T21" fmla="*/ 46 h 48"/>
                  <a:gd name="T22" fmla="*/ 54 w 78"/>
                  <a:gd name="T23" fmla="*/ 48 h 48"/>
                  <a:gd name="T24" fmla="*/ 0 w 78"/>
                  <a:gd name="T25" fmla="*/ 48 h 48"/>
                  <a:gd name="T26" fmla="*/ 0 w 78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48">
                    <a:moveTo>
                      <a:pt x="0" y="0"/>
                    </a:moveTo>
                    <a:lnTo>
                      <a:pt x="54" y="0"/>
                    </a:lnTo>
                    <a:lnTo>
                      <a:pt x="61" y="2"/>
                    </a:lnTo>
                    <a:lnTo>
                      <a:pt x="69" y="4"/>
                    </a:lnTo>
                    <a:lnTo>
                      <a:pt x="73" y="10"/>
                    </a:lnTo>
                    <a:lnTo>
                      <a:pt x="76" y="15"/>
                    </a:lnTo>
                    <a:lnTo>
                      <a:pt x="78" y="23"/>
                    </a:lnTo>
                    <a:lnTo>
                      <a:pt x="76" y="31"/>
                    </a:lnTo>
                    <a:lnTo>
                      <a:pt x="73" y="38"/>
                    </a:lnTo>
                    <a:lnTo>
                      <a:pt x="69" y="42"/>
                    </a:lnTo>
                    <a:lnTo>
                      <a:pt x="61" y="46"/>
                    </a:lnTo>
                    <a:lnTo>
                      <a:pt x="54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32">
                <a:extLst>
                  <a:ext uri="{FF2B5EF4-FFF2-40B4-BE49-F238E27FC236}">
                    <a16:creationId xmlns:a16="http://schemas.microsoft.com/office/drawing/2014/main" id="{2D8372D7-409E-4860-9878-80C82181B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2660" y="2897431"/>
                <a:ext cx="94225" cy="90646"/>
              </a:xfrm>
              <a:custGeom>
                <a:avLst/>
                <a:gdLst>
                  <a:gd name="T0" fmla="*/ 44 w 79"/>
                  <a:gd name="T1" fmla="*/ 0 h 76"/>
                  <a:gd name="T2" fmla="*/ 79 w 79"/>
                  <a:gd name="T3" fmla="*/ 32 h 76"/>
                  <a:gd name="T4" fmla="*/ 40 w 79"/>
                  <a:gd name="T5" fmla="*/ 70 h 76"/>
                  <a:gd name="T6" fmla="*/ 29 w 79"/>
                  <a:gd name="T7" fmla="*/ 76 h 76"/>
                  <a:gd name="T8" fmla="*/ 18 w 79"/>
                  <a:gd name="T9" fmla="*/ 76 h 76"/>
                  <a:gd name="T10" fmla="*/ 6 w 79"/>
                  <a:gd name="T11" fmla="*/ 70 h 76"/>
                  <a:gd name="T12" fmla="*/ 0 w 79"/>
                  <a:gd name="T13" fmla="*/ 61 h 76"/>
                  <a:gd name="T14" fmla="*/ 0 w 79"/>
                  <a:gd name="T15" fmla="*/ 47 h 76"/>
                  <a:gd name="T16" fmla="*/ 6 w 79"/>
                  <a:gd name="T17" fmla="*/ 38 h 76"/>
                  <a:gd name="T18" fmla="*/ 44 w 79"/>
                  <a:gd name="T1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76">
                    <a:moveTo>
                      <a:pt x="44" y="0"/>
                    </a:moveTo>
                    <a:lnTo>
                      <a:pt x="79" y="32"/>
                    </a:lnTo>
                    <a:lnTo>
                      <a:pt x="40" y="70"/>
                    </a:lnTo>
                    <a:lnTo>
                      <a:pt x="29" y="76"/>
                    </a:lnTo>
                    <a:lnTo>
                      <a:pt x="18" y="76"/>
                    </a:lnTo>
                    <a:lnTo>
                      <a:pt x="6" y="70"/>
                    </a:lnTo>
                    <a:lnTo>
                      <a:pt x="0" y="61"/>
                    </a:lnTo>
                    <a:lnTo>
                      <a:pt x="0" y="47"/>
                    </a:lnTo>
                    <a:lnTo>
                      <a:pt x="6" y="38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233">
                <a:extLst>
                  <a:ext uri="{FF2B5EF4-FFF2-40B4-BE49-F238E27FC236}">
                    <a16:creationId xmlns:a16="http://schemas.microsoft.com/office/drawing/2014/main" id="{69D8B7FD-71DE-4A31-9417-EA6567B64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4459" y="3715632"/>
                <a:ext cx="91839" cy="93032"/>
              </a:xfrm>
              <a:custGeom>
                <a:avLst/>
                <a:gdLst>
                  <a:gd name="T0" fmla="*/ 48 w 77"/>
                  <a:gd name="T1" fmla="*/ 0 h 78"/>
                  <a:gd name="T2" fmla="*/ 61 w 77"/>
                  <a:gd name="T3" fmla="*/ 0 h 78"/>
                  <a:gd name="T4" fmla="*/ 71 w 77"/>
                  <a:gd name="T5" fmla="*/ 6 h 78"/>
                  <a:gd name="T6" fmla="*/ 77 w 77"/>
                  <a:gd name="T7" fmla="*/ 17 h 78"/>
                  <a:gd name="T8" fmla="*/ 77 w 77"/>
                  <a:gd name="T9" fmla="*/ 29 h 78"/>
                  <a:gd name="T10" fmla="*/ 71 w 77"/>
                  <a:gd name="T11" fmla="*/ 40 h 78"/>
                  <a:gd name="T12" fmla="*/ 33 w 77"/>
                  <a:gd name="T13" fmla="*/ 78 h 78"/>
                  <a:gd name="T14" fmla="*/ 0 w 77"/>
                  <a:gd name="T15" fmla="*/ 44 h 78"/>
                  <a:gd name="T16" fmla="*/ 39 w 77"/>
                  <a:gd name="T17" fmla="*/ 6 h 78"/>
                  <a:gd name="T18" fmla="*/ 48 w 77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" h="78">
                    <a:moveTo>
                      <a:pt x="48" y="0"/>
                    </a:moveTo>
                    <a:lnTo>
                      <a:pt x="61" y="0"/>
                    </a:lnTo>
                    <a:lnTo>
                      <a:pt x="71" y="6"/>
                    </a:lnTo>
                    <a:lnTo>
                      <a:pt x="77" y="17"/>
                    </a:lnTo>
                    <a:lnTo>
                      <a:pt x="77" y="29"/>
                    </a:lnTo>
                    <a:lnTo>
                      <a:pt x="71" y="40"/>
                    </a:lnTo>
                    <a:lnTo>
                      <a:pt x="33" y="78"/>
                    </a:lnTo>
                    <a:lnTo>
                      <a:pt x="0" y="44"/>
                    </a:lnTo>
                    <a:lnTo>
                      <a:pt x="39" y="6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234">
                <a:extLst>
                  <a:ext uri="{FF2B5EF4-FFF2-40B4-BE49-F238E27FC236}">
                    <a16:creationId xmlns:a16="http://schemas.microsoft.com/office/drawing/2014/main" id="{052F1032-834D-45BC-9FA4-EAD2F2E1F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2660" y="3715632"/>
                <a:ext cx="94225" cy="93032"/>
              </a:xfrm>
              <a:custGeom>
                <a:avLst/>
                <a:gdLst>
                  <a:gd name="T0" fmla="*/ 18 w 79"/>
                  <a:gd name="T1" fmla="*/ 0 h 78"/>
                  <a:gd name="T2" fmla="*/ 29 w 79"/>
                  <a:gd name="T3" fmla="*/ 0 h 78"/>
                  <a:gd name="T4" fmla="*/ 40 w 79"/>
                  <a:gd name="T5" fmla="*/ 6 h 78"/>
                  <a:gd name="T6" fmla="*/ 79 w 79"/>
                  <a:gd name="T7" fmla="*/ 44 h 78"/>
                  <a:gd name="T8" fmla="*/ 44 w 79"/>
                  <a:gd name="T9" fmla="*/ 78 h 78"/>
                  <a:gd name="T10" fmla="*/ 6 w 79"/>
                  <a:gd name="T11" fmla="*/ 40 h 78"/>
                  <a:gd name="T12" fmla="*/ 0 w 79"/>
                  <a:gd name="T13" fmla="*/ 29 h 78"/>
                  <a:gd name="T14" fmla="*/ 0 w 79"/>
                  <a:gd name="T15" fmla="*/ 17 h 78"/>
                  <a:gd name="T16" fmla="*/ 6 w 79"/>
                  <a:gd name="T17" fmla="*/ 6 h 78"/>
                  <a:gd name="T18" fmla="*/ 18 w 79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78">
                    <a:moveTo>
                      <a:pt x="18" y="0"/>
                    </a:moveTo>
                    <a:lnTo>
                      <a:pt x="29" y="0"/>
                    </a:lnTo>
                    <a:lnTo>
                      <a:pt x="40" y="6"/>
                    </a:lnTo>
                    <a:lnTo>
                      <a:pt x="79" y="44"/>
                    </a:lnTo>
                    <a:lnTo>
                      <a:pt x="44" y="78"/>
                    </a:lnTo>
                    <a:lnTo>
                      <a:pt x="6" y="40"/>
                    </a:lnTo>
                    <a:lnTo>
                      <a:pt x="0" y="29"/>
                    </a:lnTo>
                    <a:lnTo>
                      <a:pt x="0" y="17"/>
                    </a:lnTo>
                    <a:lnTo>
                      <a:pt x="6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235">
                <a:extLst>
                  <a:ext uri="{FF2B5EF4-FFF2-40B4-BE49-F238E27FC236}">
                    <a16:creationId xmlns:a16="http://schemas.microsoft.com/office/drawing/2014/main" id="{6575F78C-FC1A-47AC-BAD9-86C8CA9E4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4459" y="2897431"/>
                <a:ext cx="91839" cy="90646"/>
              </a:xfrm>
              <a:custGeom>
                <a:avLst/>
                <a:gdLst>
                  <a:gd name="T0" fmla="*/ 33 w 77"/>
                  <a:gd name="T1" fmla="*/ 0 h 76"/>
                  <a:gd name="T2" fmla="*/ 71 w 77"/>
                  <a:gd name="T3" fmla="*/ 38 h 76"/>
                  <a:gd name="T4" fmla="*/ 77 w 77"/>
                  <a:gd name="T5" fmla="*/ 47 h 76"/>
                  <a:gd name="T6" fmla="*/ 77 w 77"/>
                  <a:gd name="T7" fmla="*/ 61 h 76"/>
                  <a:gd name="T8" fmla="*/ 71 w 77"/>
                  <a:gd name="T9" fmla="*/ 70 h 76"/>
                  <a:gd name="T10" fmla="*/ 61 w 77"/>
                  <a:gd name="T11" fmla="*/ 76 h 76"/>
                  <a:gd name="T12" fmla="*/ 48 w 77"/>
                  <a:gd name="T13" fmla="*/ 76 h 76"/>
                  <a:gd name="T14" fmla="*/ 39 w 77"/>
                  <a:gd name="T15" fmla="*/ 70 h 76"/>
                  <a:gd name="T16" fmla="*/ 0 w 77"/>
                  <a:gd name="T17" fmla="*/ 32 h 76"/>
                  <a:gd name="T18" fmla="*/ 33 w 77"/>
                  <a:gd name="T1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" h="76">
                    <a:moveTo>
                      <a:pt x="33" y="0"/>
                    </a:moveTo>
                    <a:lnTo>
                      <a:pt x="71" y="38"/>
                    </a:lnTo>
                    <a:lnTo>
                      <a:pt x="77" y="47"/>
                    </a:lnTo>
                    <a:lnTo>
                      <a:pt x="77" y="61"/>
                    </a:lnTo>
                    <a:lnTo>
                      <a:pt x="71" y="70"/>
                    </a:lnTo>
                    <a:lnTo>
                      <a:pt x="61" y="76"/>
                    </a:lnTo>
                    <a:lnTo>
                      <a:pt x="48" y="76"/>
                    </a:lnTo>
                    <a:lnTo>
                      <a:pt x="39" y="70"/>
                    </a:lnTo>
                    <a:lnTo>
                      <a:pt x="0" y="3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237">
                <a:extLst>
                  <a:ext uri="{FF2B5EF4-FFF2-40B4-BE49-F238E27FC236}">
                    <a16:creationId xmlns:a16="http://schemas.microsoft.com/office/drawing/2014/main" id="{5D9B59E4-FA93-4FB3-9090-B254718B8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0506" y="2692285"/>
                <a:ext cx="1317948" cy="1146197"/>
              </a:xfrm>
              <a:custGeom>
                <a:avLst/>
                <a:gdLst>
                  <a:gd name="T0" fmla="*/ 635 w 1105"/>
                  <a:gd name="T1" fmla="*/ 6 h 961"/>
                  <a:gd name="T2" fmla="*/ 787 w 1105"/>
                  <a:gd name="T3" fmla="*/ 52 h 961"/>
                  <a:gd name="T4" fmla="*/ 917 w 1105"/>
                  <a:gd name="T5" fmla="*/ 135 h 961"/>
                  <a:gd name="T6" fmla="*/ 1018 w 1105"/>
                  <a:gd name="T7" fmla="*/ 252 h 961"/>
                  <a:gd name="T8" fmla="*/ 1082 w 1105"/>
                  <a:gd name="T9" fmla="*/ 395 h 961"/>
                  <a:gd name="T10" fmla="*/ 1105 w 1105"/>
                  <a:gd name="T11" fmla="*/ 553 h 961"/>
                  <a:gd name="T12" fmla="*/ 1084 w 1105"/>
                  <a:gd name="T13" fmla="*/ 707 h 961"/>
                  <a:gd name="T14" fmla="*/ 1023 w 1105"/>
                  <a:gd name="T15" fmla="*/ 847 h 961"/>
                  <a:gd name="T16" fmla="*/ 928 w 1105"/>
                  <a:gd name="T17" fmla="*/ 961 h 961"/>
                  <a:gd name="T18" fmla="*/ 932 w 1105"/>
                  <a:gd name="T19" fmla="*/ 871 h 961"/>
                  <a:gd name="T20" fmla="*/ 1004 w 1105"/>
                  <a:gd name="T21" fmla="*/ 757 h 961"/>
                  <a:gd name="T22" fmla="*/ 1042 w 1105"/>
                  <a:gd name="T23" fmla="*/ 626 h 961"/>
                  <a:gd name="T24" fmla="*/ 1042 w 1105"/>
                  <a:gd name="T25" fmla="*/ 481 h 961"/>
                  <a:gd name="T26" fmla="*/ 1002 w 1105"/>
                  <a:gd name="T27" fmla="*/ 345 h 961"/>
                  <a:gd name="T28" fmla="*/ 926 w 1105"/>
                  <a:gd name="T29" fmla="*/ 229 h 961"/>
                  <a:gd name="T30" fmla="*/ 823 w 1105"/>
                  <a:gd name="T31" fmla="*/ 137 h 961"/>
                  <a:gd name="T32" fmla="*/ 695 w 1105"/>
                  <a:gd name="T33" fmla="*/ 78 h 961"/>
                  <a:gd name="T34" fmla="*/ 553 w 1105"/>
                  <a:gd name="T35" fmla="*/ 57 h 961"/>
                  <a:gd name="T36" fmla="*/ 410 w 1105"/>
                  <a:gd name="T37" fmla="*/ 78 h 961"/>
                  <a:gd name="T38" fmla="*/ 284 w 1105"/>
                  <a:gd name="T39" fmla="*/ 137 h 961"/>
                  <a:gd name="T40" fmla="*/ 179 w 1105"/>
                  <a:gd name="T41" fmla="*/ 229 h 961"/>
                  <a:gd name="T42" fmla="*/ 103 w 1105"/>
                  <a:gd name="T43" fmla="*/ 345 h 961"/>
                  <a:gd name="T44" fmla="*/ 63 w 1105"/>
                  <a:gd name="T45" fmla="*/ 481 h 961"/>
                  <a:gd name="T46" fmla="*/ 63 w 1105"/>
                  <a:gd name="T47" fmla="*/ 626 h 961"/>
                  <a:gd name="T48" fmla="*/ 101 w 1105"/>
                  <a:gd name="T49" fmla="*/ 757 h 961"/>
                  <a:gd name="T50" fmla="*/ 173 w 1105"/>
                  <a:gd name="T51" fmla="*/ 871 h 961"/>
                  <a:gd name="T52" fmla="*/ 179 w 1105"/>
                  <a:gd name="T53" fmla="*/ 961 h 961"/>
                  <a:gd name="T54" fmla="*/ 84 w 1105"/>
                  <a:gd name="T55" fmla="*/ 847 h 961"/>
                  <a:gd name="T56" fmla="*/ 23 w 1105"/>
                  <a:gd name="T57" fmla="*/ 709 h 961"/>
                  <a:gd name="T58" fmla="*/ 0 w 1105"/>
                  <a:gd name="T59" fmla="*/ 553 h 961"/>
                  <a:gd name="T60" fmla="*/ 23 w 1105"/>
                  <a:gd name="T61" fmla="*/ 395 h 961"/>
                  <a:gd name="T62" fmla="*/ 90 w 1105"/>
                  <a:gd name="T63" fmla="*/ 252 h 961"/>
                  <a:gd name="T64" fmla="*/ 191 w 1105"/>
                  <a:gd name="T65" fmla="*/ 135 h 961"/>
                  <a:gd name="T66" fmla="*/ 320 w 1105"/>
                  <a:gd name="T67" fmla="*/ 52 h 961"/>
                  <a:gd name="T68" fmla="*/ 471 w 1105"/>
                  <a:gd name="T69" fmla="*/ 6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05" h="961">
                    <a:moveTo>
                      <a:pt x="553" y="0"/>
                    </a:moveTo>
                    <a:lnTo>
                      <a:pt x="635" y="6"/>
                    </a:lnTo>
                    <a:lnTo>
                      <a:pt x="713" y="23"/>
                    </a:lnTo>
                    <a:lnTo>
                      <a:pt x="787" y="52"/>
                    </a:lnTo>
                    <a:lnTo>
                      <a:pt x="854" y="90"/>
                    </a:lnTo>
                    <a:lnTo>
                      <a:pt x="917" y="135"/>
                    </a:lnTo>
                    <a:lnTo>
                      <a:pt x="970" y="191"/>
                    </a:lnTo>
                    <a:lnTo>
                      <a:pt x="1018" y="252"/>
                    </a:lnTo>
                    <a:lnTo>
                      <a:pt x="1054" y="320"/>
                    </a:lnTo>
                    <a:lnTo>
                      <a:pt x="1082" y="395"/>
                    </a:lnTo>
                    <a:lnTo>
                      <a:pt x="1099" y="471"/>
                    </a:lnTo>
                    <a:lnTo>
                      <a:pt x="1105" y="553"/>
                    </a:lnTo>
                    <a:lnTo>
                      <a:pt x="1099" y="633"/>
                    </a:lnTo>
                    <a:lnTo>
                      <a:pt x="1084" y="707"/>
                    </a:lnTo>
                    <a:lnTo>
                      <a:pt x="1058" y="780"/>
                    </a:lnTo>
                    <a:lnTo>
                      <a:pt x="1023" y="847"/>
                    </a:lnTo>
                    <a:lnTo>
                      <a:pt x="979" y="906"/>
                    </a:lnTo>
                    <a:lnTo>
                      <a:pt x="928" y="961"/>
                    </a:lnTo>
                    <a:lnTo>
                      <a:pt x="886" y="921"/>
                    </a:lnTo>
                    <a:lnTo>
                      <a:pt x="932" y="871"/>
                    </a:lnTo>
                    <a:lnTo>
                      <a:pt x="972" y="818"/>
                    </a:lnTo>
                    <a:lnTo>
                      <a:pt x="1004" y="757"/>
                    </a:lnTo>
                    <a:lnTo>
                      <a:pt x="1029" y="692"/>
                    </a:lnTo>
                    <a:lnTo>
                      <a:pt x="1042" y="626"/>
                    </a:lnTo>
                    <a:lnTo>
                      <a:pt x="1048" y="553"/>
                    </a:lnTo>
                    <a:lnTo>
                      <a:pt x="1042" y="481"/>
                    </a:lnTo>
                    <a:lnTo>
                      <a:pt x="1027" y="410"/>
                    </a:lnTo>
                    <a:lnTo>
                      <a:pt x="1002" y="345"/>
                    </a:lnTo>
                    <a:lnTo>
                      <a:pt x="968" y="284"/>
                    </a:lnTo>
                    <a:lnTo>
                      <a:pt x="926" y="229"/>
                    </a:lnTo>
                    <a:lnTo>
                      <a:pt x="878" y="179"/>
                    </a:lnTo>
                    <a:lnTo>
                      <a:pt x="823" y="137"/>
                    </a:lnTo>
                    <a:lnTo>
                      <a:pt x="762" y="105"/>
                    </a:lnTo>
                    <a:lnTo>
                      <a:pt x="695" y="78"/>
                    </a:lnTo>
                    <a:lnTo>
                      <a:pt x="627" y="63"/>
                    </a:lnTo>
                    <a:lnTo>
                      <a:pt x="553" y="57"/>
                    </a:lnTo>
                    <a:lnTo>
                      <a:pt x="480" y="63"/>
                    </a:lnTo>
                    <a:lnTo>
                      <a:pt x="410" y="78"/>
                    </a:lnTo>
                    <a:lnTo>
                      <a:pt x="345" y="105"/>
                    </a:lnTo>
                    <a:lnTo>
                      <a:pt x="284" y="137"/>
                    </a:lnTo>
                    <a:lnTo>
                      <a:pt x="229" y="179"/>
                    </a:lnTo>
                    <a:lnTo>
                      <a:pt x="179" y="229"/>
                    </a:lnTo>
                    <a:lnTo>
                      <a:pt x="137" y="284"/>
                    </a:lnTo>
                    <a:lnTo>
                      <a:pt x="103" y="345"/>
                    </a:lnTo>
                    <a:lnTo>
                      <a:pt x="78" y="410"/>
                    </a:lnTo>
                    <a:lnTo>
                      <a:pt x="63" y="481"/>
                    </a:lnTo>
                    <a:lnTo>
                      <a:pt x="57" y="553"/>
                    </a:lnTo>
                    <a:lnTo>
                      <a:pt x="63" y="626"/>
                    </a:lnTo>
                    <a:lnTo>
                      <a:pt x="78" y="692"/>
                    </a:lnTo>
                    <a:lnTo>
                      <a:pt x="101" y="757"/>
                    </a:lnTo>
                    <a:lnTo>
                      <a:pt x="133" y="816"/>
                    </a:lnTo>
                    <a:lnTo>
                      <a:pt x="173" y="871"/>
                    </a:lnTo>
                    <a:lnTo>
                      <a:pt x="219" y="919"/>
                    </a:lnTo>
                    <a:lnTo>
                      <a:pt x="179" y="961"/>
                    </a:lnTo>
                    <a:lnTo>
                      <a:pt x="128" y="908"/>
                    </a:lnTo>
                    <a:lnTo>
                      <a:pt x="84" y="847"/>
                    </a:lnTo>
                    <a:lnTo>
                      <a:pt x="48" y="780"/>
                    </a:lnTo>
                    <a:lnTo>
                      <a:pt x="23" y="709"/>
                    </a:lnTo>
                    <a:lnTo>
                      <a:pt x="6" y="633"/>
                    </a:lnTo>
                    <a:lnTo>
                      <a:pt x="0" y="553"/>
                    </a:lnTo>
                    <a:lnTo>
                      <a:pt x="6" y="471"/>
                    </a:lnTo>
                    <a:lnTo>
                      <a:pt x="23" y="395"/>
                    </a:lnTo>
                    <a:lnTo>
                      <a:pt x="51" y="320"/>
                    </a:lnTo>
                    <a:lnTo>
                      <a:pt x="90" y="252"/>
                    </a:lnTo>
                    <a:lnTo>
                      <a:pt x="135" y="191"/>
                    </a:lnTo>
                    <a:lnTo>
                      <a:pt x="191" y="135"/>
                    </a:lnTo>
                    <a:lnTo>
                      <a:pt x="252" y="90"/>
                    </a:lnTo>
                    <a:lnTo>
                      <a:pt x="320" y="52"/>
                    </a:lnTo>
                    <a:lnTo>
                      <a:pt x="393" y="23"/>
                    </a:lnTo>
                    <a:lnTo>
                      <a:pt x="471" y="6"/>
                    </a:lnTo>
                    <a:lnTo>
                      <a:pt x="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8495C466-4452-444E-952D-5853654C9997}"/>
                  </a:ext>
                </a:extLst>
              </p:cNvPr>
              <p:cNvSpPr/>
              <p:nvPr/>
            </p:nvSpPr>
            <p:spPr>
              <a:xfrm rot="20074809">
                <a:off x="6264033" y="2899701"/>
                <a:ext cx="91365" cy="422250"/>
              </a:xfrm>
              <a:prstGeom prst="triangle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688DEC3-C6DE-49FB-ADDF-E19AA17A037A}"/>
                  </a:ext>
                </a:extLst>
              </p:cNvPr>
              <p:cNvSpPr txBox="1"/>
              <p:nvPr/>
            </p:nvSpPr>
            <p:spPr>
              <a:xfrm>
                <a:off x="6214900" y="3707322"/>
                <a:ext cx="4700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1" dirty="0"/>
                  <a:t>7.5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7A305E0-E7ED-4CEC-998C-13C72C85FC05}"/>
                  </a:ext>
                </a:extLst>
              </p:cNvPr>
              <p:cNvSpPr txBox="1"/>
              <p:nvPr/>
            </p:nvSpPr>
            <p:spPr>
              <a:xfrm>
                <a:off x="5743212" y="4236196"/>
                <a:ext cx="14189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/>
                  <a:t>Addressed mail</a:t>
                </a:r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B461259-A5DD-49AA-B9BA-737CDEA1D033}"/>
                </a:ext>
              </a:extLst>
            </p:cNvPr>
            <p:cNvSpPr txBox="1"/>
            <p:nvPr/>
          </p:nvSpPr>
          <p:spPr>
            <a:xfrm>
              <a:off x="5165994" y="4510939"/>
              <a:ext cx="15597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Time in the home</a:t>
              </a:r>
            </a:p>
          </p:txBody>
        </p:sp>
      </p:grpSp>
      <p:graphicFrame>
        <p:nvGraphicFramePr>
          <p:cNvPr id="69" name="Chart 68">
            <a:extLst>
              <a:ext uri="{FF2B5EF4-FFF2-40B4-BE49-F238E27FC236}">
                <a16:creationId xmlns:a16="http://schemas.microsoft.com/office/drawing/2014/main" id="{DF7F78F9-608D-4511-9D65-3E537A80F9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0778273"/>
              </p:ext>
            </p:extLst>
          </p:nvPr>
        </p:nvGraphicFramePr>
        <p:xfrm>
          <a:off x="7522480" y="2277030"/>
          <a:ext cx="3044414" cy="2265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1" name="Group 70">
            <a:extLst>
              <a:ext uri="{FF2B5EF4-FFF2-40B4-BE49-F238E27FC236}">
                <a16:creationId xmlns:a16="http://schemas.microsoft.com/office/drawing/2014/main" id="{1F9F7DC5-982D-4D47-9D46-7CF12B631049}"/>
              </a:ext>
            </a:extLst>
          </p:cNvPr>
          <p:cNvGrpSpPr/>
          <p:nvPr/>
        </p:nvGrpSpPr>
        <p:grpSpPr>
          <a:xfrm>
            <a:off x="10169407" y="3192284"/>
            <a:ext cx="1682061" cy="583509"/>
            <a:chOff x="8870477" y="1675266"/>
            <a:chExt cx="1682061" cy="583509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0A42D06-72D8-42BE-84A7-8626C626ECC2}"/>
                </a:ext>
              </a:extLst>
            </p:cNvPr>
            <p:cNvSpPr/>
            <p:nvPr/>
          </p:nvSpPr>
          <p:spPr>
            <a:xfrm>
              <a:off x="8870477" y="1740132"/>
              <a:ext cx="154377" cy="15838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735D000-15AB-4204-A443-61068D25DC6B}"/>
                </a:ext>
              </a:extLst>
            </p:cNvPr>
            <p:cNvSpPr/>
            <p:nvPr/>
          </p:nvSpPr>
          <p:spPr>
            <a:xfrm>
              <a:off x="8870477" y="2025754"/>
              <a:ext cx="154377" cy="15838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858E447-0B16-4D2E-A750-562F85B2B24D}"/>
                </a:ext>
              </a:extLst>
            </p:cNvPr>
            <p:cNvSpPr txBox="1"/>
            <p:nvPr/>
          </p:nvSpPr>
          <p:spPr>
            <a:xfrm>
              <a:off x="8981382" y="1675266"/>
              <a:ext cx="7970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Engaged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2E68177-4B12-4CDE-BDA6-9638CECE20E5}"/>
                </a:ext>
              </a:extLst>
            </p:cNvPr>
            <p:cNvSpPr txBox="1"/>
            <p:nvPr/>
          </p:nvSpPr>
          <p:spPr>
            <a:xfrm>
              <a:off x="8979672" y="1981776"/>
              <a:ext cx="1572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Minimally processed</a:t>
              </a:r>
            </a:p>
          </p:txBody>
        </p:sp>
      </p:grpSp>
      <p:sp>
        <p:nvSpPr>
          <p:cNvPr id="76" name="ENGAGED: % of mai...">
            <a:extLst>
              <a:ext uri="{FF2B5EF4-FFF2-40B4-BE49-F238E27FC236}">
                <a16:creationId xmlns:a16="http://schemas.microsoft.com/office/drawing/2014/main" id="{BABC9DDF-115C-441E-AC8D-20D32264916D}"/>
              </a:ext>
            </a:extLst>
          </p:cNvPr>
          <p:cNvSpPr/>
          <p:nvPr/>
        </p:nvSpPr>
        <p:spPr>
          <a:xfrm>
            <a:off x="8249072" y="4462833"/>
            <a:ext cx="2997911" cy="7429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lvl="1" indent="0"/>
            <a:r>
              <a:rPr sz="1200" i="0" u="none" strike="noStrike" dirty="0">
                <a:solidFill>
                  <a:srgbClr val="000000"/>
                </a:solidFill>
              </a:rPr>
              <a:t>ENGAGED: % of mail processed in some way including – opening, reading, sorting, put aside for later, filed, </a:t>
            </a:r>
            <a:r>
              <a:rPr lang="en-GB" sz="1200" i="0" u="none" strike="noStrike" dirty="0">
                <a:solidFill>
                  <a:srgbClr val="000000"/>
                </a:solidFill>
              </a:rPr>
              <a:t>put</a:t>
            </a:r>
            <a:r>
              <a:rPr sz="1200" i="0" u="none" strike="noStrike" dirty="0">
                <a:solidFill>
                  <a:srgbClr val="000000"/>
                </a:solidFill>
              </a:rPr>
              <a:t> on display, </a:t>
            </a:r>
            <a:r>
              <a:rPr lang="en-GB" sz="1200" dirty="0">
                <a:solidFill>
                  <a:srgbClr val="000000"/>
                </a:solidFill>
              </a:rPr>
              <a:t>put</a:t>
            </a:r>
            <a:r>
              <a:rPr sz="1200" i="0" u="none" strike="noStrike" dirty="0">
                <a:solidFill>
                  <a:srgbClr val="000000"/>
                </a:solidFill>
              </a:rPr>
              <a:t> in the usual place</a:t>
            </a:r>
            <a:r>
              <a:rPr lang="en-GB" sz="1200" i="0" u="none" strike="noStrike" dirty="0">
                <a:solidFill>
                  <a:srgbClr val="000000"/>
                </a:solidFill>
              </a:rPr>
              <a:t>.</a:t>
            </a:r>
          </a:p>
          <a:p>
            <a:pPr marL="0" lvl="1" indent="0"/>
            <a:endParaRPr sz="1200" dirty="0"/>
          </a:p>
          <a:p>
            <a:pPr marL="0" lvl="1" indent="0"/>
            <a:r>
              <a:rPr sz="1200" i="0" u="none" strike="noStrike" dirty="0">
                <a:solidFill>
                  <a:srgbClr val="000000"/>
                </a:solidFill>
              </a:rPr>
              <a:t>MINIMALLY PROCESSED: % of mail thrown away only</a:t>
            </a:r>
            <a:r>
              <a:rPr lang="en-GB" sz="1200" i="0" u="none" strike="noStrike" dirty="0">
                <a:solidFill>
                  <a:srgbClr val="000000"/>
                </a:solidFill>
              </a:rPr>
              <a:t>.</a:t>
            </a:r>
            <a:endParaRPr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E278FF-5D54-442C-B3C0-52613309AC35}"/>
              </a:ext>
            </a:extLst>
          </p:cNvPr>
          <p:cNvSpPr txBox="1"/>
          <p:nvPr/>
        </p:nvSpPr>
        <p:spPr>
          <a:xfrm>
            <a:off x="8489469" y="3115817"/>
            <a:ext cx="1111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Average engagement = 89%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5EC33D9-05A3-4EC6-BF2F-C4A6C3C82048}"/>
              </a:ext>
            </a:extLst>
          </p:cNvPr>
          <p:cNvSpPr txBox="1"/>
          <p:nvPr/>
        </p:nvSpPr>
        <p:spPr>
          <a:xfrm>
            <a:off x="352331" y="6603239"/>
            <a:ext cx="67441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Addressed advertising and TV / broadband / landline / mobile.  JICMAIL Q2 2017 – Q1 2019.  Base: 2.346. </a:t>
            </a:r>
          </a:p>
        </p:txBody>
      </p:sp>
    </p:spTree>
    <p:extLst>
      <p:ext uri="{BB962C8B-B14F-4D97-AF65-F5344CB8AC3E}">
        <p14:creationId xmlns:p14="http://schemas.microsoft.com/office/powerpoint/2010/main" val="4090855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9BAD2CA1-C621-4C17-8613-4B36886AFEE3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666823032"/>
              </p:ext>
            </p:extLst>
          </p:nvPr>
        </p:nvGraphicFramePr>
        <p:xfrm>
          <a:off x="446662" y="2386213"/>
          <a:ext cx="9630136" cy="3820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5FC5E48-1AF1-4B89-9051-768D6C1C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TV / Broadband / landline / mobile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D0F1C4-212D-41C0-9C74-606A8F81B7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FFBDE-3A0D-434A-902A-351C919C46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ADDITIONAL COMMERCIAL ACTIONS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161D36-A2F3-499D-BE50-16B02537257A}"/>
              </a:ext>
            </a:extLst>
          </p:cNvPr>
          <p:cNvSpPr txBox="1"/>
          <p:nvPr/>
        </p:nvSpPr>
        <p:spPr>
          <a:xfrm>
            <a:off x="352331" y="6603239"/>
            <a:ext cx="67441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Addressed advertising and TV / broadband / landline / mobile.  JICMAIL Q2 2017 – Q1 2019.  Base: 2.346.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10AC2E-B7CC-4D93-8271-1C17A92DD3EF}"/>
              </a:ext>
            </a:extLst>
          </p:cNvPr>
          <p:cNvSpPr/>
          <p:nvPr/>
        </p:nvSpPr>
        <p:spPr>
          <a:xfrm>
            <a:off x="486000" y="1707975"/>
            <a:ext cx="9236734" cy="5930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22% of those receiving telco mail go on to do one of these commercial actions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ACFED2-9D21-4977-AE51-5A444229762B}"/>
              </a:ext>
            </a:extLst>
          </p:cNvPr>
          <p:cNvSpPr txBox="1"/>
          <p:nvPr/>
        </p:nvSpPr>
        <p:spPr>
          <a:xfrm>
            <a:off x="4315529" y="3327603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Per 1,000 actions</a:t>
            </a:r>
          </a:p>
        </p:txBody>
      </p:sp>
    </p:spTree>
    <p:extLst>
      <p:ext uri="{BB962C8B-B14F-4D97-AF65-F5344CB8AC3E}">
        <p14:creationId xmlns:p14="http://schemas.microsoft.com/office/powerpoint/2010/main" val="219281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C5E48-1AF1-4B89-9051-768D6C1C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Financial and insurance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D0F1C4-212D-41C0-9C74-606A8F81B7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FFBDE-3A0D-434A-902A-351C919C46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interactions WITH MAIL</a:t>
            </a:r>
          </a:p>
        </p:txBody>
      </p:sp>
      <p:graphicFrame>
        <p:nvGraphicFramePr>
          <p:cNvPr id="57" name="Chart 56">
            <a:extLst>
              <a:ext uri="{FF2B5EF4-FFF2-40B4-BE49-F238E27FC236}">
                <a16:creationId xmlns:a16="http://schemas.microsoft.com/office/drawing/2014/main" id="{5918501C-EF4D-4EBD-9230-D5782A3E3B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0292524"/>
              </p:ext>
            </p:extLst>
          </p:nvPr>
        </p:nvGraphicFramePr>
        <p:xfrm>
          <a:off x="554066" y="1879654"/>
          <a:ext cx="4150617" cy="2886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A94CF862-D702-4CFB-A8EE-A9B52C61FA22}"/>
              </a:ext>
            </a:extLst>
          </p:cNvPr>
          <p:cNvGrpSpPr/>
          <p:nvPr/>
        </p:nvGrpSpPr>
        <p:grpSpPr>
          <a:xfrm>
            <a:off x="5043602" y="2524112"/>
            <a:ext cx="1654293" cy="2294604"/>
            <a:chOff x="5101472" y="2524112"/>
            <a:chExt cx="1654293" cy="229460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C69AE69-224C-45A8-A12C-FA0E67DBC9BD}"/>
                </a:ext>
              </a:extLst>
            </p:cNvPr>
            <p:cNvGrpSpPr/>
            <p:nvPr/>
          </p:nvGrpSpPr>
          <p:grpSpPr>
            <a:xfrm>
              <a:off x="5101472" y="2524112"/>
              <a:ext cx="1654293" cy="2019861"/>
              <a:chOff x="5622333" y="2524112"/>
              <a:chExt cx="1654293" cy="2019861"/>
            </a:xfrm>
          </p:grpSpPr>
          <p:sp>
            <p:nvSpPr>
              <p:cNvPr id="27" name="Freeform 227">
                <a:extLst>
                  <a:ext uri="{FF2B5EF4-FFF2-40B4-BE49-F238E27FC236}">
                    <a16:creationId xmlns:a16="http://schemas.microsoft.com/office/drawing/2014/main" id="{DE54F604-586B-4CBC-A4EF-861B870E90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22333" y="2524112"/>
                <a:ext cx="1654293" cy="1657870"/>
              </a:xfrm>
              <a:custGeom>
                <a:avLst/>
                <a:gdLst>
                  <a:gd name="T0" fmla="*/ 612 w 1387"/>
                  <a:gd name="T1" fmla="*/ 93 h 1390"/>
                  <a:gd name="T2" fmla="*/ 457 w 1387"/>
                  <a:gd name="T3" fmla="*/ 135 h 1390"/>
                  <a:gd name="T4" fmla="*/ 322 w 1387"/>
                  <a:gd name="T5" fmla="*/ 214 h 1390"/>
                  <a:gd name="T6" fmla="*/ 213 w 1387"/>
                  <a:gd name="T7" fmla="*/ 324 h 1390"/>
                  <a:gd name="T8" fmla="*/ 135 w 1387"/>
                  <a:gd name="T9" fmla="*/ 458 h 1390"/>
                  <a:gd name="T10" fmla="*/ 91 w 1387"/>
                  <a:gd name="T11" fmla="*/ 612 h 1390"/>
                  <a:gd name="T12" fmla="*/ 91 w 1387"/>
                  <a:gd name="T13" fmla="*/ 778 h 1390"/>
                  <a:gd name="T14" fmla="*/ 135 w 1387"/>
                  <a:gd name="T15" fmla="*/ 930 h 1390"/>
                  <a:gd name="T16" fmla="*/ 213 w 1387"/>
                  <a:gd name="T17" fmla="*/ 1066 h 1390"/>
                  <a:gd name="T18" fmla="*/ 322 w 1387"/>
                  <a:gd name="T19" fmla="*/ 1176 h 1390"/>
                  <a:gd name="T20" fmla="*/ 457 w 1387"/>
                  <a:gd name="T21" fmla="*/ 1255 h 1390"/>
                  <a:gd name="T22" fmla="*/ 612 w 1387"/>
                  <a:gd name="T23" fmla="*/ 1297 h 1390"/>
                  <a:gd name="T24" fmla="*/ 776 w 1387"/>
                  <a:gd name="T25" fmla="*/ 1297 h 1390"/>
                  <a:gd name="T26" fmla="*/ 930 w 1387"/>
                  <a:gd name="T27" fmla="*/ 1255 h 1390"/>
                  <a:gd name="T28" fmla="*/ 1065 w 1387"/>
                  <a:gd name="T29" fmla="*/ 1176 h 1390"/>
                  <a:gd name="T30" fmla="*/ 1174 w 1387"/>
                  <a:gd name="T31" fmla="*/ 1066 h 1390"/>
                  <a:gd name="T32" fmla="*/ 1254 w 1387"/>
                  <a:gd name="T33" fmla="*/ 930 h 1390"/>
                  <a:gd name="T34" fmla="*/ 1296 w 1387"/>
                  <a:gd name="T35" fmla="*/ 778 h 1390"/>
                  <a:gd name="T36" fmla="*/ 1296 w 1387"/>
                  <a:gd name="T37" fmla="*/ 612 h 1390"/>
                  <a:gd name="T38" fmla="*/ 1254 w 1387"/>
                  <a:gd name="T39" fmla="*/ 458 h 1390"/>
                  <a:gd name="T40" fmla="*/ 1174 w 1387"/>
                  <a:gd name="T41" fmla="*/ 324 h 1390"/>
                  <a:gd name="T42" fmla="*/ 1065 w 1387"/>
                  <a:gd name="T43" fmla="*/ 214 h 1390"/>
                  <a:gd name="T44" fmla="*/ 930 w 1387"/>
                  <a:gd name="T45" fmla="*/ 135 h 1390"/>
                  <a:gd name="T46" fmla="*/ 776 w 1387"/>
                  <a:gd name="T47" fmla="*/ 93 h 1390"/>
                  <a:gd name="T48" fmla="*/ 694 w 1387"/>
                  <a:gd name="T49" fmla="*/ 0 h 1390"/>
                  <a:gd name="T50" fmla="*/ 865 w 1387"/>
                  <a:gd name="T51" fmla="*/ 21 h 1390"/>
                  <a:gd name="T52" fmla="*/ 1019 w 1387"/>
                  <a:gd name="T53" fmla="*/ 82 h 1390"/>
                  <a:gd name="T54" fmla="*/ 1155 w 1387"/>
                  <a:gd name="T55" fmla="*/ 175 h 1390"/>
                  <a:gd name="T56" fmla="*/ 1263 w 1387"/>
                  <a:gd name="T57" fmla="*/ 297 h 1390"/>
                  <a:gd name="T58" fmla="*/ 1341 w 1387"/>
                  <a:gd name="T59" fmla="*/ 444 h 1390"/>
                  <a:gd name="T60" fmla="*/ 1383 w 1387"/>
                  <a:gd name="T61" fmla="*/ 608 h 1390"/>
                  <a:gd name="T62" fmla="*/ 1383 w 1387"/>
                  <a:gd name="T63" fmla="*/ 782 h 1390"/>
                  <a:gd name="T64" fmla="*/ 1341 w 1387"/>
                  <a:gd name="T65" fmla="*/ 946 h 1390"/>
                  <a:gd name="T66" fmla="*/ 1263 w 1387"/>
                  <a:gd name="T67" fmla="*/ 1091 h 1390"/>
                  <a:gd name="T68" fmla="*/ 1155 w 1387"/>
                  <a:gd name="T69" fmla="*/ 1215 h 1390"/>
                  <a:gd name="T70" fmla="*/ 1019 w 1387"/>
                  <a:gd name="T71" fmla="*/ 1308 h 1390"/>
                  <a:gd name="T72" fmla="*/ 865 w 1387"/>
                  <a:gd name="T73" fmla="*/ 1367 h 1390"/>
                  <a:gd name="T74" fmla="*/ 694 w 1387"/>
                  <a:gd name="T75" fmla="*/ 1390 h 1390"/>
                  <a:gd name="T76" fmla="*/ 524 w 1387"/>
                  <a:gd name="T77" fmla="*/ 1367 h 1390"/>
                  <a:gd name="T78" fmla="*/ 368 w 1387"/>
                  <a:gd name="T79" fmla="*/ 1308 h 1390"/>
                  <a:gd name="T80" fmla="*/ 232 w 1387"/>
                  <a:gd name="T81" fmla="*/ 1215 h 1390"/>
                  <a:gd name="T82" fmla="*/ 124 w 1387"/>
                  <a:gd name="T83" fmla="*/ 1091 h 1390"/>
                  <a:gd name="T84" fmla="*/ 48 w 1387"/>
                  <a:gd name="T85" fmla="*/ 946 h 1390"/>
                  <a:gd name="T86" fmla="*/ 6 w 1387"/>
                  <a:gd name="T87" fmla="*/ 782 h 1390"/>
                  <a:gd name="T88" fmla="*/ 6 w 1387"/>
                  <a:gd name="T89" fmla="*/ 608 h 1390"/>
                  <a:gd name="T90" fmla="*/ 48 w 1387"/>
                  <a:gd name="T91" fmla="*/ 444 h 1390"/>
                  <a:gd name="T92" fmla="*/ 124 w 1387"/>
                  <a:gd name="T93" fmla="*/ 297 h 1390"/>
                  <a:gd name="T94" fmla="*/ 232 w 1387"/>
                  <a:gd name="T95" fmla="*/ 175 h 1390"/>
                  <a:gd name="T96" fmla="*/ 368 w 1387"/>
                  <a:gd name="T97" fmla="*/ 82 h 1390"/>
                  <a:gd name="T98" fmla="*/ 524 w 1387"/>
                  <a:gd name="T99" fmla="*/ 21 h 1390"/>
                  <a:gd name="T100" fmla="*/ 694 w 1387"/>
                  <a:gd name="T101" fmla="*/ 0 h 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87" h="1390">
                    <a:moveTo>
                      <a:pt x="694" y="88"/>
                    </a:moveTo>
                    <a:lnTo>
                      <a:pt x="612" y="93"/>
                    </a:lnTo>
                    <a:lnTo>
                      <a:pt x="532" y="109"/>
                    </a:lnTo>
                    <a:lnTo>
                      <a:pt x="457" y="135"/>
                    </a:lnTo>
                    <a:lnTo>
                      <a:pt x="387" y="170"/>
                    </a:lnTo>
                    <a:lnTo>
                      <a:pt x="322" y="214"/>
                    </a:lnTo>
                    <a:lnTo>
                      <a:pt x="265" y="265"/>
                    </a:lnTo>
                    <a:lnTo>
                      <a:pt x="213" y="324"/>
                    </a:lnTo>
                    <a:lnTo>
                      <a:pt x="170" y="387"/>
                    </a:lnTo>
                    <a:lnTo>
                      <a:pt x="135" y="458"/>
                    </a:lnTo>
                    <a:lnTo>
                      <a:pt x="109" y="534"/>
                    </a:lnTo>
                    <a:lnTo>
                      <a:pt x="91" y="612"/>
                    </a:lnTo>
                    <a:lnTo>
                      <a:pt x="88" y="694"/>
                    </a:lnTo>
                    <a:lnTo>
                      <a:pt x="91" y="778"/>
                    </a:lnTo>
                    <a:lnTo>
                      <a:pt x="109" y="856"/>
                    </a:lnTo>
                    <a:lnTo>
                      <a:pt x="135" y="930"/>
                    </a:lnTo>
                    <a:lnTo>
                      <a:pt x="170" y="1001"/>
                    </a:lnTo>
                    <a:lnTo>
                      <a:pt x="213" y="1066"/>
                    </a:lnTo>
                    <a:lnTo>
                      <a:pt x="265" y="1125"/>
                    </a:lnTo>
                    <a:lnTo>
                      <a:pt x="322" y="1176"/>
                    </a:lnTo>
                    <a:lnTo>
                      <a:pt x="387" y="1218"/>
                    </a:lnTo>
                    <a:lnTo>
                      <a:pt x="457" y="1255"/>
                    </a:lnTo>
                    <a:lnTo>
                      <a:pt x="532" y="1281"/>
                    </a:lnTo>
                    <a:lnTo>
                      <a:pt x="612" y="1297"/>
                    </a:lnTo>
                    <a:lnTo>
                      <a:pt x="694" y="1302"/>
                    </a:lnTo>
                    <a:lnTo>
                      <a:pt x="776" y="1297"/>
                    </a:lnTo>
                    <a:lnTo>
                      <a:pt x="856" y="1281"/>
                    </a:lnTo>
                    <a:lnTo>
                      <a:pt x="930" y="1255"/>
                    </a:lnTo>
                    <a:lnTo>
                      <a:pt x="1000" y="1218"/>
                    </a:lnTo>
                    <a:lnTo>
                      <a:pt x="1065" y="1176"/>
                    </a:lnTo>
                    <a:lnTo>
                      <a:pt x="1124" y="1125"/>
                    </a:lnTo>
                    <a:lnTo>
                      <a:pt x="1174" y="1066"/>
                    </a:lnTo>
                    <a:lnTo>
                      <a:pt x="1218" y="1001"/>
                    </a:lnTo>
                    <a:lnTo>
                      <a:pt x="1254" y="930"/>
                    </a:lnTo>
                    <a:lnTo>
                      <a:pt x="1279" y="856"/>
                    </a:lnTo>
                    <a:lnTo>
                      <a:pt x="1296" y="778"/>
                    </a:lnTo>
                    <a:lnTo>
                      <a:pt x="1301" y="694"/>
                    </a:lnTo>
                    <a:lnTo>
                      <a:pt x="1296" y="612"/>
                    </a:lnTo>
                    <a:lnTo>
                      <a:pt x="1279" y="534"/>
                    </a:lnTo>
                    <a:lnTo>
                      <a:pt x="1254" y="458"/>
                    </a:lnTo>
                    <a:lnTo>
                      <a:pt x="1218" y="387"/>
                    </a:lnTo>
                    <a:lnTo>
                      <a:pt x="1174" y="324"/>
                    </a:lnTo>
                    <a:lnTo>
                      <a:pt x="1124" y="265"/>
                    </a:lnTo>
                    <a:lnTo>
                      <a:pt x="1065" y="214"/>
                    </a:lnTo>
                    <a:lnTo>
                      <a:pt x="1000" y="170"/>
                    </a:lnTo>
                    <a:lnTo>
                      <a:pt x="930" y="135"/>
                    </a:lnTo>
                    <a:lnTo>
                      <a:pt x="856" y="109"/>
                    </a:lnTo>
                    <a:lnTo>
                      <a:pt x="776" y="93"/>
                    </a:lnTo>
                    <a:lnTo>
                      <a:pt x="694" y="88"/>
                    </a:lnTo>
                    <a:close/>
                    <a:moveTo>
                      <a:pt x="694" y="0"/>
                    </a:moveTo>
                    <a:lnTo>
                      <a:pt x="781" y="6"/>
                    </a:lnTo>
                    <a:lnTo>
                      <a:pt x="865" y="21"/>
                    </a:lnTo>
                    <a:lnTo>
                      <a:pt x="945" y="48"/>
                    </a:lnTo>
                    <a:lnTo>
                      <a:pt x="1019" y="82"/>
                    </a:lnTo>
                    <a:lnTo>
                      <a:pt x="1090" y="124"/>
                    </a:lnTo>
                    <a:lnTo>
                      <a:pt x="1155" y="175"/>
                    </a:lnTo>
                    <a:lnTo>
                      <a:pt x="1212" y="233"/>
                    </a:lnTo>
                    <a:lnTo>
                      <a:pt x="1263" y="297"/>
                    </a:lnTo>
                    <a:lnTo>
                      <a:pt x="1307" y="368"/>
                    </a:lnTo>
                    <a:lnTo>
                      <a:pt x="1341" y="444"/>
                    </a:lnTo>
                    <a:lnTo>
                      <a:pt x="1366" y="524"/>
                    </a:lnTo>
                    <a:lnTo>
                      <a:pt x="1383" y="608"/>
                    </a:lnTo>
                    <a:lnTo>
                      <a:pt x="1387" y="694"/>
                    </a:lnTo>
                    <a:lnTo>
                      <a:pt x="1383" y="782"/>
                    </a:lnTo>
                    <a:lnTo>
                      <a:pt x="1366" y="866"/>
                    </a:lnTo>
                    <a:lnTo>
                      <a:pt x="1341" y="946"/>
                    </a:lnTo>
                    <a:lnTo>
                      <a:pt x="1307" y="1022"/>
                    </a:lnTo>
                    <a:lnTo>
                      <a:pt x="1263" y="1091"/>
                    </a:lnTo>
                    <a:lnTo>
                      <a:pt x="1212" y="1155"/>
                    </a:lnTo>
                    <a:lnTo>
                      <a:pt x="1155" y="1215"/>
                    </a:lnTo>
                    <a:lnTo>
                      <a:pt x="1090" y="1264"/>
                    </a:lnTo>
                    <a:lnTo>
                      <a:pt x="1019" y="1308"/>
                    </a:lnTo>
                    <a:lnTo>
                      <a:pt x="945" y="1342"/>
                    </a:lnTo>
                    <a:lnTo>
                      <a:pt x="865" y="1367"/>
                    </a:lnTo>
                    <a:lnTo>
                      <a:pt x="781" y="1384"/>
                    </a:lnTo>
                    <a:lnTo>
                      <a:pt x="694" y="1390"/>
                    </a:lnTo>
                    <a:lnTo>
                      <a:pt x="608" y="1384"/>
                    </a:lnTo>
                    <a:lnTo>
                      <a:pt x="524" y="1367"/>
                    </a:lnTo>
                    <a:lnTo>
                      <a:pt x="444" y="1342"/>
                    </a:lnTo>
                    <a:lnTo>
                      <a:pt x="368" y="1308"/>
                    </a:lnTo>
                    <a:lnTo>
                      <a:pt x="297" y="1264"/>
                    </a:lnTo>
                    <a:lnTo>
                      <a:pt x="232" y="1215"/>
                    </a:lnTo>
                    <a:lnTo>
                      <a:pt x="175" y="1155"/>
                    </a:lnTo>
                    <a:lnTo>
                      <a:pt x="124" y="1091"/>
                    </a:lnTo>
                    <a:lnTo>
                      <a:pt x="82" y="1022"/>
                    </a:lnTo>
                    <a:lnTo>
                      <a:pt x="48" y="946"/>
                    </a:lnTo>
                    <a:lnTo>
                      <a:pt x="21" y="866"/>
                    </a:lnTo>
                    <a:lnTo>
                      <a:pt x="6" y="782"/>
                    </a:lnTo>
                    <a:lnTo>
                      <a:pt x="0" y="694"/>
                    </a:lnTo>
                    <a:lnTo>
                      <a:pt x="6" y="608"/>
                    </a:lnTo>
                    <a:lnTo>
                      <a:pt x="21" y="524"/>
                    </a:lnTo>
                    <a:lnTo>
                      <a:pt x="48" y="444"/>
                    </a:lnTo>
                    <a:lnTo>
                      <a:pt x="82" y="368"/>
                    </a:lnTo>
                    <a:lnTo>
                      <a:pt x="124" y="297"/>
                    </a:lnTo>
                    <a:lnTo>
                      <a:pt x="175" y="233"/>
                    </a:lnTo>
                    <a:lnTo>
                      <a:pt x="232" y="175"/>
                    </a:lnTo>
                    <a:lnTo>
                      <a:pt x="297" y="124"/>
                    </a:lnTo>
                    <a:lnTo>
                      <a:pt x="368" y="82"/>
                    </a:lnTo>
                    <a:lnTo>
                      <a:pt x="444" y="48"/>
                    </a:lnTo>
                    <a:lnTo>
                      <a:pt x="524" y="21"/>
                    </a:lnTo>
                    <a:lnTo>
                      <a:pt x="608" y="6"/>
                    </a:lnTo>
                    <a:lnTo>
                      <a:pt x="694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28">
                <a:extLst>
                  <a:ext uri="{FF2B5EF4-FFF2-40B4-BE49-F238E27FC236}">
                    <a16:creationId xmlns:a16="http://schemas.microsoft.com/office/drawing/2014/main" id="{2FFB56C6-128A-4523-9C3E-B7D526148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0341" y="3276998"/>
                <a:ext cx="182485" cy="181292"/>
              </a:xfrm>
              <a:custGeom>
                <a:avLst/>
                <a:gdLst>
                  <a:gd name="T0" fmla="*/ 77 w 153"/>
                  <a:gd name="T1" fmla="*/ 0 h 152"/>
                  <a:gd name="T2" fmla="*/ 101 w 153"/>
                  <a:gd name="T3" fmla="*/ 5 h 152"/>
                  <a:gd name="T4" fmla="*/ 122 w 153"/>
                  <a:gd name="T5" fmla="*/ 15 h 152"/>
                  <a:gd name="T6" fmla="*/ 138 w 153"/>
                  <a:gd name="T7" fmla="*/ 32 h 152"/>
                  <a:gd name="T8" fmla="*/ 149 w 153"/>
                  <a:gd name="T9" fmla="*/ 53 h 152"/>
                  <a:gd name="T10" fmla="*/ 153 w 153"/>
                  <a:gd name="T11" fmla="*/ 76 h 152"/>
                  <a:gd name="T12" fmla="*/ 149 w 153"/>
                  <a:gd name="T13" fmla="*/ 101 h 152"/>
                  <a:gd name="T14" fmla="*/ 138 w 153"/>
                  <a:gd name="T15" fmla="*/ 122 h 152"/>
                  <a:gd name="T16" fmla="*/ 122 w 153"/>
                  <a:gd name="T17" fmla="*/ 137 h 152"/>
                  <a:gd name="T18" fmla="*/ 101 w 153"/>
                  <a:gd name="T19" fmla="*/ 149 h 152"/>
                  <a:gd name="T20" fmla="*/ 77 w 153"/>
                  <a:gd name="T21" fmla="*/ 152 h 152"/>
                  <a:gd name="T22" fmla="*/ 54 w 153"/>
                  <a:gd name="T23" fmla="*/ 149 h 152"/>
                  <a:gd name="T24" fmla="*/ 33 w 153"/>
                  <a:gd name="T25" fmla="*/ 137 h 152"/>
                  <a:gd name="T26" fmla="*/ 16 w 153"/>
                  <a:gd name="T27" fmla="*/ 122 h 152"/>
                  <a:gd name="T28" fmla="*/ 4 w 153"/>
                  <a:gd name="T29" fmla="*/ 101 h 152"/>
                  <a:gd name="T30" fmla="*/ 0 w 153"/>
                  <a:gd name="T31" fmla="*/ 76 h 152"/>
                  <a:gd name="T32" fmla="*/ 4 w 153"/>
                  <a:gd name="T33" fmla="*/ 53 h 152"/>
                  <a:gd name="T34" fmla="*/ 16 w 153"/>
                  <a:gd name="T35" fmla="*/ 32 h 152"/>
                  <a:gd name="T36" fmla="*/ 33 w 153"/>
                  <a:gd name="T37" fmla="*/ 15 h 152"/>
                  <a:gd name="T38" fmla="*/ 54 w 153"/>
                  <a:gd name="T39" fmla="*/ 5 h 152"/>
                  <a:gd name="T40" fmla="*/ 77 w 153"/>
                  <a:gd name="T41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3" h="152">
                    <a:moveTo>
                      <a:pt x="77" y="0"/>
                    </a:moveTo>
                    <a:lnTo>
                      <a:pt x="101" y="5"/>
                    </a:lnTo>
                    <a:lnTo>
                      <a:pt x="122" y="15"/>
                    </a:lnTo>
                    <a:lnTo>
                      <a:pt x="138" y="32"/>
                    </a:lnTo>
                    <a:lnTo>
                      <a:pt x="149" y="53"/>
                    </a:lnTo>
                    <a:lnTo>
                      <a:pt x="153" y="76"/>
                    </a:lnTo>
                    <a:lnTo>
                      <a:pt x="149" y="101"/>
                    </a:lnTo>
                    <a:lnTo>
                      <a:pt x="138" y="122"/>
                    </a:lnTo>
                    <a:lnTo>
                      <a:pt x="122" y="137"/>
                    </a:lnTo>
                    <a:lnTo>
                      <a:pt x="101" y="149"/>
                    </a:lnTo>
                    <a:lnTo>
                      <a:pt x="77" y="152"/>
                    </a:lnTo>
                    <a:lnTo>
                      <a:pt x="54" y="149"/>
                    </a:lnTo>
                    <a:lnTo>
                      <a:pt x="33" y="137"/>
                    </a:lnTo>
                    <a:lnTo>
                      <a:pt x="16" y="122"/>
                    </a:lnTo>
                    <a:lnTo>
                      <a:pt x="4" y="101"/>
                    </a:lnTo>
                    <a:lnTo>
                      <a:pt x="0" y="76"/>
                    </a:lnTo>
                    <a:lnTo>
                      <a:pt x="4" y="53"/>
                    </a:lnTo>
                    <a:lnTo>
                      <a:pt x="16" y="32"/>
                    </a:lnTo>
                    <a:lnTo>
                      <a:pt x="33" y="15"/>
                    </a:lnTo>
                    <a:lnTo>
                      <a:pt x="54" y="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29">
                <a:extLst>
                  <a:ext uri="{FF2B5EF4-FFF2-40B4-BE49-F238E27FC236}">
                    <a16:creationId xmlns:a16="http://schemas.microsoft.com/office/drawing/2014/main" id="{70DD7957-4BB9-4CF7-8D1F-EA02861D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2644" y="2735222"/>
                <a:ext cx="56058" cy="94225"/>
              </a:xfrm>
              <a:custGeom>
                <a:avLst/>
                <a:gdLst>
                  <a:gd name="T0" fmla="*/ 0 w 47"/>
                  <a:gd name="T1" fmla="*/ 0 h 79"/>
                  <a:gd name="T2" fmla="*/ 47 w 47"/>
                  <a:gd name="T3" fmla="*/ 0 h 79"/>
                  <a:gd name="T4" fmla="*/ 47 w 47"/>
                  <a:gd name="T5" fmla="*/ 54 h 79"/>
                  <a:gd name="T6" fmla="*/ 45 w 47"/>
                  <a:gd name="T7" fmla="*/ 61 h 79"/>
                  <a:gd name="T8" fmla="*/ 42 w 47"/>
                  <a:gd name="T9" fmla="*/ 69 h 79"/>
                  <a:gd name="T10" fmla="*/ 36 w 47"/>
                  <a:gd name="T11" fmla="*/ 73 h 79"/>
                  <a:gd name="T12" fmla="*/ 30 w 47"/>
                  <a:gd name="T13" fmla="*/ 77 h 79"/>
                  <a:gd name="T14" fmla="*/ 23 w 47"/>
                  <a:gd name="T15" fmla="*/ 79 h 79"/>
                  <a:gd name="T16" fmla="*/ 15 w 47"/>
                  <a:gd name="T17" fmla="*/ 77 h 79"/>
                  <a:gd name="T18" fmla="*/ 9 w 47"/>
                  <a:gd name="T19" fmla="*/ 73 h 79"/>
                  <a:gd name="T20" fmla="*/ 4 w 47"/>
                  <a:gd name="T21" fmla="*/ 69 h 79"/>
                  <a:gd name="T22" fmla="*/ 0 w 47"/>
                  <a:gd name="T23" fmla="*/ 61 h 79"/>
                  <a:gd name="T24" fmla="*/ 0 w 47"/>
                  <a:gd name="T25" fmla="*/ 54 h 79"/>
                  <a:gd name="T26" fmla="*/ 0 w 47"/>
                  <a:gd name="T2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79">
                    <a:moveTo>
                      <a:pt x="0" y="0"/>
                    </a:moveTo>
                    <a:lnTo>
                      <a:pt x="47" y="0"/>
                    </a:lnTo>
                    <a:lnTo>
                      <a:pt x="47" y="54"/>
                    </a:lnTo>
                    <a:lnTo>
                      <a:pt x="45" y="61"/>
                    </a:lnTo>
                    <a:lnTo>
                      <a:pt x="42" y="69"/>
                    </a:lnTo>
                    <a:lnTo>
                      <a:pt x="36" y="73"/>
                    </a:lnTo>
                    <a:lnTo>
                      <a:pt x="30" y="77"/>
                    </a:lnTo>
                    <a:lnTo>
                      <a:pt x="23" y="79"/>
                    </a:lnTo>
                    <a:lnTo>
                      <a:pt x="15" y="77"/>
                    </a:lnTo>
                    <a:lnTo>
                      <a:pt x="9" y="73"/>
                    </a:lnTo>
                    <a:lnTo>
                      <a:pt x="4" y="69"/>
                    </a:lnTo>
                    <a:lnTo>
                      <a:pt x="0" y="61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30">
                <a:extLst>
                  <a:ext uri="{FF2B5EF4-FFF2-40B4-BE49-F238E27FC236}">
                    <a16:creationId xmlns:a16="http://schemas.microsoft.com/office/drawing/2014/main" id="{4FE2104D-57F6-4DEA-BCF6-60F89E212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4869" y="3324422"/>
                <a:ext cx="90646" cy="57250"/>
              </a:xfrm>
              <a:custGeom>
                <a:avLst/>
                <a:gdLst>
                  <a:gd name="T0" fmla="*/ 23 w 76"/>
                  <a:gd name="T1" fmla="*/ 0 h 48"/>
                  <a:gd name="T2" fmla="*/ 76 w 76"/>
                  <a:gd name="T3" fmla="*/ 0 h 48"/>
                  <a:gd name="T4" fmla="*/ 76 w 76"/>
                  <a:gd name="T5" fmla="*/ 48 h 48"/>
                  <a:gd name="T6" fmla="*/ 23 w 76"/>
                  <a:gd name="T7" fmla="*/ 48 h 48"/>
                  <a:gd name="T8" fmla="*/ 15 w 76"/>
                  <a:gd name="T9" fmla="*/ 46 h 48"/>
                  <a:gd name="T10" fmla="*/ 9 w 76"/>
                  <a:gd name="T11" fmla="*/ 42 h 48"/>
                  <a:gd name="T12" fmla="*/ 4 w 76"/>
                  <a:gd name="T13" fmla="*/ 38 h 48"/>
                  <a:gd name="T14" fmla="*/ 0 w 76"/>
                  <a:gd name="T15" fmla="*/ 31 h 48"/>
                  <a:gd name="T16" fmla="*/ 0 w 76"/>
                  <a:gd name="T17" fmla="*/ 23 h 48"/>
                  <a:gd name="T18" fmla="*/ 0 w 76"/>
                  <a:gd name="T19" fmla="*/ 15 h 48"/>
                  <a:gd name="T20" fmla="*/ 4 w 76"/>
                  <a:gd name="T21" fmla="*/ 10 h 48"/>
                  <a:gd name="T22" fmla="*/ 9 w 76"/>
                  <a:gd name="T23" fmla="*/ 4 h 48"/>
                  <a:gd name="T24" fmla="*/ 15 w 76"/>
                  <a:gd name="T25" fmla="*/ 2 h 48"/>
                  <a:gd name="T26" fmla="*/ 23 w 76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6" h="48">
                    <a:moveTo>
                      <a:pt x="23" y="0"/>
                    </a:moveTo>
                    <a:lnTo>
                      <a:pt x="76" y="0"/>
                    </a:lnTo>
                    <a:lnTo>
                      <a:pt x="76" y="48"/>
                    </a:lnTo>
                    <a:lnTo>
                      <a:pt x="23" y="48"/>
                    </a:lnTo>
                    <a:lnTo>
                      <a:pt x="15" y="46"/>
                    </a:lnTo>
                    <a:lnTo>
                      <a:pt x="9" y="42"/>
                    </a:lnTo>
                    <a:lnTo>
                      <a:pt x="4" y="38"/>
                    </a:lnTo>
                    <a:lnTo>
                      <a:pt x="0" y="31"/>
                    </a:lnTo>
                    <a:lnTo>
                      <a:pt x="0" y="23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9" y="4"/>
                    </a:lnTo>
                    <a:lnTo>
                      <a:pt x="15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31">
                <a:extLst>
                  <a:ext uri="{FF2B5EF4-FFF2-40B4-BE49-F238E27FC236}">
                    <a16:creationId xmlns:a16="http://schemas.microsoft.com/office/drawing/2014/main" id="{072EA2CF-994B-4EA5-B08D-A7E202D79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3444" y="3324422"/>
                <a:ext cx="93032" cy="57250"/>
              </a:xfrm>
              <a:custGeom>
                <a:avLst/>
                <a:gdLst>
                  <a:gd name="T0" fmla="*/ 0 w 78"/>
                  <a:gd name="T1" fmla="*/ 0 h 48"/>
                  <a:gd name="T2" fmla="*/ 54 w 78"/>
                  <a:gd name="T3" fmla="*/ 0 h 48"/>
                  <a:gd name="T4" fmla="*/ 61 w 78"/>
                  <a:gd name="T5" fmla="*/ 2 h 48"/>
                  <a:gd name="T6" fmla="*/ 69 w 78"/>
                  <a:gd name="T7" fmla="*/ 4 h 48"/>
                  <a:gd name="T8" fmla="*/ 73 w 78"/>
                  <a:gd name="T9" fmla="*/ 10 h 48"/>
                  <a:gd name="T10" fmla="*/ 76 w 78"/>
                  <a:gd name="T11" fmla="*/ 15 h 48"/>
                  <a:gd name="T12" fmla="*/ 78 w 78"/>
                  <a:gd name="T13" fmla="*/ 23 h 48"/>
                  <a:gd name="T14" fmla="*/ 76 w 78"/>
                  <a:gd name="T15" fmla="*/ 31 h 48"/>
                  <a:gd name="T16" fmla="*/ 73 w 78"/>
                  <a:gd name="T17" fmla="*/ 38 h 48"/>
                  <a:gd name="T18" fmla="*/ 69 w 78"/>
                  <a:gd name="T19" fmla="*/ 42 h 48"/>
                  <a:gd name="T20" fmla="*/ 61 w 78"/>
                  <a:gd name="T21" fmla="*/ 46 h 48"/>
                  <a:gd name="T22" fmla="*/ 54 w 78"/>
                  <a:gd name="T23" fmla="*/ 48 h 48"/>
                  <a:gd name="T24" fmla="*/ 0 w 78"/>
                  <a:gd name="T25" fmla="*/ 48 h 48"/>
                  <a:gd name="T26" fmla="*/ 0 w 78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48">
                    <a:moveTo>
                      <a:pt x="0" y="0"/>
                    </a:moveTo>
                    <a:lnTo>
                      <a:pt x="54" y="0"/>
                    </a:lnTo>
                    <a:lnTo>
                      <a:pt x="61" y="2"/>
                    </a:lnTo>
                    <a:lnTo>
                      <a:pt x="69" y="4"/>
                    </a:lnTo>
                    <a:lnTo>
                      <a:pt x="73" y="10"/>
                    </a:lnTo>
                    <a:lnTo>
                      <a:pt x="76" y="15"/>
                    </a:lnTo>
                    <a:lnTo>
                      <a:pt x="78" y="23"/>
                    </a:lnTo>
                    <a:lnTo>
                      <a:pt x="76" y="31"/>
                    </a:lnTo>
                    <a:lnTo>
                      <a:pt x="73" y="38"/>
                    </a:lnTo>
                    <a:lnTo>
                      <a:pt x="69" y="42"/>
                    </a:lnTo>
                    <a:lnTo>
                      <a:pt x="61" y="46"/>
                    </a:lnTo>
                    <a:lnTo>
                      <a:pt x="54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32">
                <a:extLst>
                  <a:ext uri="{FF2B5EF4-FFF2-40B4-BE49-F238E27FC236}">
                    <a16:creationId xmlns:a16="http://schemas.microsoft.com/office/drawing/2014/main" id="{2D8372D7-409E-4860-9878-80C82181B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2660" y="2897431"/>
                <a:ext cx="94225" cy="90646"/>
              </a:xfrm>
              <a:custGeom>
                <a:avLst/>
                <a:gdLst>
                  <a:gd name="T0" fmla="*/ 44 w 79"/>
                  <a:gd name="T1" fmla="*/ 0 h 76"/>
                  <a:gd name="T2" fmla="*/ 79 w 79"/>
                  <a:gd name="T3" fmla="*/ 32 h 76"/>
                  <a:gd name="T4" fmla="*/ 40 w 79"/>
                  <a:gd name="T5" fmla="*/ 70 h 76"/>
                  <a:gd name="T6" fmla="*/ 29 w 79"/>
                  <a:gd name="T7" fmla="*/ 76 h 76"/>
                  <a:gd name="T8" fmla="*/ 18 w 79"/>
                  <a:gd name="T9" fmla="*/ 76 h 76"/>
                  <a:gd name="T10" fmla="*/ 6 w 79"/>
                  <a:gd name="T11" fmla="*/ 70 h 76"/>
                  <a:gd name="T12" fmla="*/ 0 w 79"/>
                  <a:gd name="T13" fmla="*/ 61 h 76"/>
                  <a:gd name="T14" fmla="*/ 0 w 79"/>
                  <a:gd name="T15" fmla="*/ 47 h 76"/>
                  <a:gd name="T16" fmla="*/ 6 w 79"/>
                  <a:gd name="T17" fmla="*/ 38 h 76"/>
                  <a:gd name="T18" fmla="*/ 44 w 79"/>
                  <a:gd name="T1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76">
                    <a:moveTo>
                      <a:pt x="44" y="0"/>
                    </a:moveTo>
                    <a:lnTo>
                      <a:pt x="79" y="32"/>
                    </a:lnTo>
                    <a:lnTo>
                      <a:pt x="40" y="70"/>
                    </a:lnTo>
                    <a:lnTo>
                      <a:pt x="29" y="76"/>
                    </a:lnTo>
                    <a:lnTo>
                      <a:pt x="18" y="76"/>
                    </a:lnTo>
                    <a:lnTo>
                      <a:pt x="6" y="70"/>
                    </a:lnTo>
                    <a:lnTo>
                      <a:pt x="0" y="61"/>
                    </a:lnTo>
                    <a:lnTo>
                      <a:pt x="0" y="47"/>
                    </a:lnTo>
                    <a:lnTo>
                      <a:pt x="6" y="38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233">
                <a:extLst>
                  <a:ext uri="{FF2B5EF4-FFF2-40B4-BE49-F238E27FC236}">
                    <a16:creationId xmlns:a16="http://schemas.microsoft.com/office/drawing/2014/main" id="{69D8B7FD-71DE-4A31-9417-EA6567B64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4459" y="3715632"/>
                <a:ext cx="91839" cy="93032"/>
              </a:xfrm>
              <a:custGeom>
                <a:avLst/>
                <a:gdLst>
                  <a:gd name="T0" fmla="*/ 48 w 77"/>
                  <a:gd name="T1" fmla="*/ 0 h 78"/>
                  <a:gd name="T2" fmla="*/ 61 w 77"/>
                  <a:gd name="T3" fmla="*/ 0 h 78"/>
                  <a:gd name="T4" fmla="*/ 71 w 77"/>
                  <a:gd name="T5" fmla="*/ 6 h 78"/>
                  <a:gd name="T6" fmla="*/ 77 w 77"/>
                  <a:gd name="T7" fmla="*/ 17 h 78"/>
                  <a:gd name="T8" fmla="*/ 77 w 77"/>
                  <a:gd name="T9" fmla="*/ 29 h 78"/>
                  <a:gd name="T10" fmla="*/ 71 w 77"/>
                  <a:gd name="T11" fmla="*/ 40 h 78"/>
                  <a:gd name="T12" fmla="*/ 33 w 77"/>
                  <a:gd name="T13" fmla="*/ 78 h 78"/>
                  <a:gd name="T14" fmla="*/ 0 w 77"/>
                  <a:gd name="T15" fmla="*/ 44 h 78"/>
                  <a:gd name="T16" fmla="*/ 39 w 77"/>
                  <a:gd name="T17" fmla="*/ 6 h 78"/>
                  <a:gd name="T18" fmla="*/ 48 w 77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" h="78">
                    <a:moveTo>
                      <a:pt x="48" y="0"/>
                    </a:moveTo>
                    <a:lnTo>
                      <a:pt x="61" y="0"/>
                    </a:lnTo>
                    <a:lnTo>
                      <a:pt x="71" y="6"/>
                    </a:lnTo>
                    <a:lnTo>
                      <a:pt x="77" y="17"/>
                    </a:lnTo>
                    <a:lnTo>
                      <a:pt x="77" y="29"/>
                    </a:lnTo>
                    <a:lnTo>
                      <a:pt x="71" y="40"/>
                    </a:lnTo>
                    <a:lnTo>
                      <a:pt x="33" y="78"/>
                    </a:lnTo>
                    <a:lnTo>
                      <a:pt x="0" y="44"/>
                    </a:lnTo>
                    <a:lnTo>
                      <a:pt x="39" y="6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234">
                <a:extLst>
                  <a:ext uri="{FF2B5EF4-FFF2-40B4-BE49-F238E27FC236}">
                    <a16:creationId xmlns:a16="http://schemas.microsoft.com/office/drawing/2014/main" id="{052F1032-834D-45BC-9FA4-EAD2F2E1F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2660" y="3715632"/>
                <a:ext cx="94225" cy="93032"/>
              </a:xfrm>
              <a:custGeom>
                <a:avLst/>
                <a:gdLst>
                  <a:gd name="T0" fmla="*/ 18 w 79"/>
                  <a:gd name="T1" fmla="*/ 0 h 78"/>
                  <a:gd name="T2" fmla="*/ 29 w 79"/>
                  <a:gd name="T3" fmla="*/ 0 h 78"/>
                  <a:gd name="T4" fmla="*/ 40 w 79"/>
                  <a:gd name="T5" fmla="*/ 6 h 78"/>
                  <a:gd name="T6" fmla="*/ 79 w 79"/>
                  <a:gd name="T7" fmla="*/ 44 h 78"/>
                  <a:gd name="T8" fmla="*/ 44 w 79"/>
                  <a:gd name="T9" fmla="*/ 78 h 78"/>
                  <a:gd name="T10" fmla="*/ 6 w 79"/>
                  <a:gd name="T11" fmla="*/ 40 h 78"/>
                  <a:gd name="T12" fmla="*/ 0 w 79"/>
                  <a:gd name="T13" fmla="*/ 29 h 78"/>
                  <a:gd name="T14" fmla="*/ 0 w 79"/>
                  <a:gd name="T15" fmla="*/ 17 h 78"/>
                  <a:gd name="T16" fmla="*/ 6 w 79"/>
                  <a:gd name="T17" fmla="*/ 6 h 78"/>
                  <a:gd name="T18" fmla="*/ 18 w 79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78">
                    <a:moveTo>
                      <a:pt x="18" y="0"/>
                    </a:moveTo>
                    <a:lnTo>
                      <a:pt x="29" y="0"/>
                    </a:lnTo>
                    <a:lnTo>
                      <a:pt x="40" y="6"/>
                    </a:lnTo>
                    <a:lnTo>
                      <a:pt x="79" y="44"/>
                    </a:lnTo>
                    <a:lnTo>
                      <a:pt x="44" y="78"/>
                    </a:lnTo>
                    <a:lnTo>
                      <a:pt x="6" y="40"/>
                    </a:lnTo>
                    <a:lnTo>
                      <a:pt x="0" y="29"/>
                    </a:lnTo>
                    <a:lnTo>
                      <a:pt x="0" y="17"/>
                    </a:lnTo>
                    <a:lnTo>
                      <a:pt x="6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235">
                <a:extLst>
                  <a:ext uri="{FF2B5EF4-FFF2-40B4-BE49-F238E27FC236}">
                    <a16:creationId xmlns:a16="http://schemas.microsoft.com/office/drawing/2014/main" id="{6575F78C-FC1A-47AC-BAD9-86C8CA9E4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4459" y="2897431"/>
                <a:ext cx="91839" cy="90646"/>
              </a:xfrm>
              <a:custGeom>
                <a:avLst/>
                <a:gdLst>
                  <a:gd name="T0" fmla="*/ 33 w 77"/>
                  <a:gd name="T1" fmla="*/ 0 h 76"/>
                  <a:gd name="T2" fmla="*/ 71 w 77"/>
                  <a:gd name="T3" fmla="*/ 38 h 76"/>
                  <a:gd name="T4" fmla="*/ 77 w 77"/>
                  <a:gd name="T5" fmla="*/ 47 h 76"/>
                  <a:gd name="T6" fmla="*/ 77 w 77"/>
                  <a:gd name="T7" fmla="*/ 61 h 76"/>
                  <a:gd name="T8" fmla="*/ 71 w 77"/>
                  <a:gd name="T9" fmla="*/ 70 h 76"/>
                  <a:gd name="T10" fmla="*/ 61 w 77"/>
                  <a:gd name="T11" fmla="*/ 76 h 76"/>
                  <a:gd name="T12" fmla="*/ 48 w 77"/>
                  <a:gd name="T13" fmla="*/ 76 h 76"/>
                  <a:gd name="T14" fmla="*/ 39 w 77"/>
                  <a:gd name="T15" fmla="*/ 70 h 76"/>
                  <a:gd name="T16" fmla="*/ 0 w 77"/>
                  <a:gd name="T17" fmla="*/ 32 h 76"/>
                  <a:gd name="T18" fmla="*/ 33 w 77"/>
                  <a:gd name="T1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" h="76">
                    <a:moveTo>
                      <a:pt x="33" y="0"/>
                    </a:moveTo>
                    <a:lnTo>
                      <a:pt x="71" y="38"/>
                    </a:lnTo>
                    <a:lnTo>
                      <a:pt x="77" y="47"/>
                    </a:lnTo>
                    <a:lnTo>
                      <a:pt x="77" y="61"/>
                    </a:lnTo>
                    <a:lnTo>
                      <a:pt x="71" y="70"/>
                    </a:lnTo>
                    <a:lnTo>
                      <a:pt x="61" y="76"/>
                    </a:lnTo>
                    <a:lnTo>
                      <a:pt x="48" y="76"/>
                    </a:lnTo>
                    <a:lnTo>
                      <a:pt x="39" y="70"/>
                    </a:lnTo>
                    <a:lnTo>
                      <a:pt x="0" y="3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237">
                <a:extLst>
                  <a:ext uri="{FF2B5EF4-FFF2-40B4-BE49-F238E27FC236}">
                    <a16:creationId xmlns:a16="http://schemas.microsoft.com/office/drawing/2014/main" id="{5D9B59E4-FA93-4FB3-9090-B254718B8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0506" y="2692285"/>
                <a:ext cx="1317948" cy="1146197"/>
              </a:xfrm>
              <a:custGeom>
                <a:avLst/>
                <a:gdLst>
                  <a:gd name="T0" fmla="*/ 635 w 1105"/>
                  <a:gd name="T1" fmla="*/ 6 h 961"/>
                  <a:gd name="T2" fmla="*/ 787 w 1105"/>
                  <a:gd name="T3" fmla="*/ 52 h 961"/>
                  <a:gd name="T4" fmla="*/ 917 w 1105"/>
                  <a:gd name="T5" fmla="*/ 135 h 961"/>
                  <a:gd name="T6" fmla="*/ 1018 w 1105"/>
                  <a:gd name="T7" fmla="*/ 252 h 961"/>
                  <a:gd name="T8" fmla="*/ 1082 w 1105"/>
                  <a:gd name="T9" fmla="*/ 395 h 961"/>
                  <a:gd name="T10" fmla="*/ 1105 w 1105"/>
                  <a:gd name="T11" fmla="*/ 553 h 961"/>
                  <a:gd name="T12" fmla="*/ 1084 w 1105"/>
                  <a:gd name="T13" fmla="*/ 707 h 961"/>
                  <a:gd name="T14" fmla="*/ 1023 w 1105"/>
                  <a:gd name="T15" fmla="*/ 847 h 961"/>
                  <a:gd name="T16" fmla="*/ 928 w 1105"/>
                  <a:gd name="T17" fmla="*/ 961 h 961"/>
                  <a:gd name="T18" fmla="*/ 932 w 1105"/>
                  <a:gd name="T19" fmla="*/ 871 h 961"/>
                  <a:gd name="T20" fmla="*/ 1004 w 1105"/>
                  <a:gd name="T21" fmla="*/ 757 h 961"/>
                  <a:gd name="T22" fmla="*/ 1042 w 1105"/>
                  <a:gd name="T23" fmla="*/ 626 h 961"/>
                  <a:gd name="T24" fmla="*/ 1042 w 1105"/>
                  <a:gd name="T25" fmla="*/ 481 h 961"/>
                  <a:gd name="T26" fmla="*/ 1002 w 1105"/>
                  <a:gd name="T27" fmla="*/ 345 h 961"/>
                  <a:gd name="T28" fmla="*/ 926 w 1105"/>
                  <a:gd name="T29" fmla="*/ 229 h 961"/>
                  <a:gd name="T30" fmla="*/ 823 w 1105"/>
                  <a:gd name="T31" fmla="*/ 137 h 961"/>
                  <a:gd name="T32" fmla="*/ 695 w 1105"/>
                  <a:gd name="T33" fmla="*/ 78 h 961"/>
                  <a:gd name="T34" fmla="*/ 553 w 1105"/>
                  <a:gd name="T35" fmla="*/ 57 h 961"/>
                  <a:gd name="T36" fmla="*/ 410 w 1105"/>
                  <a:gd name="T37" fmla="*/ 78 h 961"/>
                  <a:gd name="T38" fmla="*/ 284 w 1105"/>
                  <a:gd name="T39" fmla="*/ 137 h 961"/>
                  <a:gd name="T40" fmla="*/ 179 w 1105"/>
                  <a:gd name="T41" fmla="*/ 229 h 961"/>
                  <a:gd name="T42" fmla="*/ 103 w 1105"/>
                  <a:gd name="T43" fmla="*/ 345 h 961"/>
                  <a:gd name="T44" fmla="*/ 63 w 1105"/>
                  <a:gd name="T45" fmla="*/ 481 h 961"/>
                  <a:gd name="T46" fmla="*/ 63 w 1105"/>
                  <a:gd name="T47" fmla="*/ 626 h 961"/>
                  <a:gd name="T48" fmla="*/ 101 w 1105"/>
                  <a:gd name="T49" fmla="*/ 757 h 961"/>
                  <a:gd name="T50" fmla="*/ 173 w 1105"/>
                  <a:gd name="T51" fmla="*/ 871 h 961"/>
                  <a:gd name="T52" fmla="*/ 179 w 1105"/>
                  <a:gd name="T53" fmla="*/ 961 h 961"/>
                  <a:gd name="T54" fmla="*/ 84 w 1105"/>
                  <a:gd name="T55" fmla="*/ 847 h 961"/>
                  <a:gd name="T56" fmla="*/ 23 w 1105"/>
                  <a:gd name="T57" fmla="*/ 709 h 961"/>
                  <a:gd name="T58" fmla="*/ 0 w 1105"/>
                  <a:gd name="T59" fmla="*/ 553 h 961"/>
                  <a:gd name="T60" fmla="*/ 23 w 1105"/>
                  <a:gd name="T61" fmla="*/ 395 h 961"/>
                  <a:gd name="T62" fmla="*/ 90 w 1105"/>
                  <a:gd name="T63" fmla="*/ 252 h 961"/>
                  <a:gd name="T64" fmla="*/ 191 w 1105"/>
                  <a:gd name="T65" fmla="*/ 135 h 961"/>
                  <a:gd name="T66" fmla="*/ 320 w 1105"/>
                  <a:gd name="T67" fmla="*/ 52 h 961"/>
                  <a:gd name="T68" fmla="*/ 471 w 1105"/>
                  <a:gd name="T69" fmla="*/ 6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05" h="961">
                    <a:moveTo>
                      <a:pt x="553" y="0"/>
                    </a:moveTo>
                    <a:lnTo>
                      <a:pt x="635" y="6"/>
                    </a:lnTo>
                    <a:lnTo>
                      <a:pt x="713" y="23"/>
                    </a:lnTo>
                    <a:lnTo>
                      <a:pt x="787" y="52"/>
                    </a:lnTo>
                    <a:lnTo>
                      <a:pt x="854" y="90"/>
                    </a:lnTo>
                    <a:lnTo>
                      <a:pt x="917" y="135"/>
                    </a:lnTo>
                    <a:lnTo>
                      <a:pt x="970" y="191"/>
                    </a:lnTo>
                    <a:lnTo>
                      <a:pt x="1018" y="252"/>
                    </a:lnTo>
                    <a:lnTo>
                      <a:pt x="1054" y="320"/>
                    </a:lnTo>
                    <a:lnTo>
                      <a:pt x="1082" y="395"/>
                    </a:lnTo>
                    <a:lnTo>
                      <a:pt x="1099" y="471"/>
                    </a:lnTo>
                    <a:lnTo>
                      <a:pt x="1105" y="553"/>
                    </a:lnTo>
                    <a:lnTo>
                      <a:pt x="1099" y="633"/>
                    </a:lnTo>
                    <a:lnTo>
                      <a:pt x="1084" y="707"/>
                    </a:lnTo>
                    <a:lnTo>
                      <a:pt x="1058" y="780"/>
                    </a:lnTo>
                    <a:lnTo>
                      <a:pt x="1023" y="847"/>
                    </a:lnTo>
                    <a:lnTo>
                      <a:pt x="979" y="906"/>
                    </a:lnTo>
                    <a:lnTo>
                      <a:pt x="928" y="961"/>
                    </a:lnTo>
                    <a:lnTo>
                      <a:pt x="886" y="921"/>
                    </a:lnTo>
                    <a:lnTo>
                      <a:pt x="932" y="871"/>
                    </a:lnTo>
                    <a:lnTo>
                      <a:pt x="972" y="818"/>
                    </a:lnTo>
                    <a:lnTo>
                      <a:pt x="1004" y="757"/>
                    </a:lnTo>
                    <a:lnTo>
                      <a:pt x="1029" y="692"/>
                    </a:lnTo>
                    <a:lnTo>
                      <a:pt x="1042" y="626"/>
                    </a:lnTo>
                    <a:lnTo>
                      <a:pt x="1048" y="553"/>
                    </a:lnTo>
                    <a:lnTo>
                      <a:pt x="1042" y="481"/>
                    </a:lnTo>
                    <a:lnTo>
                      <a:pt x="1027" y="410"/>
                    </a:lnTo>
                    <a:lnTo>
                      <a:pt x="1002" y="345"/>
                    </a:lnTo>
                    <a:lnTo>
                      <a:pt x="968" y="284"/>
                    </a:lnTo>
                    <a:lnTo>
                      <a:pt x="926" y="229"/>
                    </a:lnTo>
                    <a:lnTo>
                      <a:pt x="878" y="179"/>
                    </a:lnTo>
                    <a:lnTo>
                      <a:pt x="823" y="137"/>
                    </a:lnTo>
                    <a:lnTo>
                      <a:pt x="762" y="105"/>
                    </a:lnTo>
                    <a:lnTo>
                      <a:pt x="695" y="78"/>
                    </a:lnTo>
                    <a:lnTo>
                      <a:pt x="627" y="63"/>
                    </a:lnTo>
                    <a:lnTo>
                      <a:pt x="553" y="57"/>
                    </a:lnTo>
                    <a:lnTo>
                      <a:pt x="480" y="63"/>
                    </a:lnTo>
                    <a:lnTo>
                      <a:pt x="410" y="78"/>
                    </a:lnTo>
                    <a:lnTo>
                      <a:pt x="345" y="105"/>
                    </a:lnTo>
                    <a:lnTo>
                      <a:pt x="284" y="137"/>
                    </a:lnTo>
                    <a:lnTo>
                      <a:pt x="229" y="179"/>
                    </a:lnTo>
                    <a:lnTo>
                      <a:pt x="179" y="229"/>
                    </a:lnTo>
                    <a:lnTo>
                      <a:pt x="137" y="284"/>
                    </a:lnTo>
                    <a:lnTo>
                      <a:pt x="103" y="345"/>
                    </a:lnTo>
                    <a:lnTo>
                      <a:pt x="78" y="410"/>
                    </a:lnTo>
                    <a:lnTo>
                      <a:pt x="63" y="481"/>
                    </a:lnTo>
                    <a:lnTo>
                      <a:pt x="57" y="553"/>
                    </a:lnTo>
                    <a:lnTo>
                      <a:pt x="63" y="626"/>
                    </a:lnTo>
                    <a:lnTo>
                      <a:pt x="78" y="692"/>
                    </a:lnTo>
                    <a:lnTo>
                      <a:pt x="101" y="757"/>
                    </a:lnTo>
                    <a:lnTo>
                      <a:pt x="133" y="816"/>
                    </a:lnTo>
                    <a:lnTo>
                      <a:pt x="173" y="871"/>
                    </a:lnTo>
                    <a:lnTo>
                      <a:pt x="219" y="919"/>
                    </a:lnTo>
                    <a:lnTo>
                      <a:pt x="179" y="961"/>
                    </a:lnTo>
                    <a:lnTo>
                      <a:pt x="128" y="908"/>
                    </a:lnTo>
                    <a:lnTo>
                      <a:pt x="84" y="847"/>
                    </a:lnTo>
                    <a:lnTo>
                      <a:pt x="48" y="780"/>
                    </a:lnTo>
                    <a:lnTo>
                      <a:pt x="23" y="709"/>
                    </a:lnTo>
                    <a:lnTo>
                      <a:pt x="6" y="633"/>
                    </a:lnTo>
                    <a:lnTo>
                      <a:pt x="0" y="553"/>
                    </a:lnTo>
                    <a:lnTo>
                      <a:pt x="6" y="471"/>
                    </a:lnTo>
                    <a:lnTo>
                      <a:pt x="23" y="395"/>
                    </a:lnTo>
                    <a:lnTo>
                      <a:pt x="51" y="320"/>
                    </a:lnTo>
                    <a:lnTo>
                      <a:pt x="90" y="252"/>
                    </a:lnTo>
                    <a:lnTo>
                      <a:pt x="135" y="191"/>
                    </a:lnTo>
                    <a:lnTo>
                      <a:pt x="191" y="135"/>
                    </a:lnTo>
                    <a:lnTo>
                      <a:pt x="252" y="90"/>
                    </a:lnTo>
                    <a:lnTo>
                      <a:pt x="320" y="52"/>
                    </a:lnTo>
                    <a:lnTo>
                      <a:pt x="393" y="23"/>
                    </a:lnTo>
                    <a:lnTo>
                      <a:pt x="471" y="6"/>
                    </a:lnTo>
                    <a:lnTo>
                      <a:pt x="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8495C466-4452-444E-952D-5853654C9997}"/>
                  </a:ext>
                </a:extLst>
              </p:cNvPr>
              <p:cNvSpPr/>
              <p:nvPr/>
            </p:nvSpPr>
            <p:spPr>
              <a:xfrm rot="20074809">
                <a:off x="6264033" y="2899701"/>
                <a:ext cx="91365" cy="422250"/>
              </a:xfrm>
              <a:prstGeom prst="triangle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688DEC3-C6DE-49FB-ADDF-E19AA17A037A}"/>
                  </a:ext>
                </a:extLst>
              </p:cNvPr>
              <p:cNvSpPr txBox="1"/>
              <p:nvPr/>
            </p:nvSpPr>
            <p:spPr>
              <a:xfrm>
                <a:off x="6300660" y="3707322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1" dirty="0"/>
                  <a:t>7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7A305E0-E7ED-4CEC-998C-13C72C85FC05}"/>
                  </a:ext>
                </a:extLst>
              </p:cNvPr>
              <p:cNvSpPr txBox="1"/>
              <p:nvPr/>
            </p:nvSpPr>
            <p:spPr>
              <a:xfrm>
                <a:off x="5743212" y="4236196"/>
                <a:ext cx="14189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/>
                  <a:t>Addressed mail</a:t>
                </a:r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B461259-A5DD-49AA-B9BA-737CDEA1D033}"/>
                </a:ext>
              </a:extLst>
            </p:cNvPr>
            <p:cNvSpPr txBox="1"/>
            <p:nvPr/>
          </p:nvSpPr>
          <p:spPr>
            <a:xfrm>
              <a:off x="5165994" y="4510939"/>
              <a:ext cx="15597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Time in the home</a:t>
              </a:r>
            </a:p>
          </p:txBody>
        </p:sp>
      </p:grpSp>
      <p:graphicFrame>
        <p:nvGraphicFramePr>
          <p:cNvPr id="69" name="Chart 68">
            <a:extLst>
              <a:ext uri="{FF2B5EF4-FFF2-40B4-BE49-F238E27FC236}">
                <a16:creationId xmlns:a16="http://schemas.microsoft.com/office/drawing/2014/main" id="{DF7F78F9-608D-4511-9D65-3E537A80F9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2379887"/>
              </p:ext>
            </p:extLst>
          </p:nvPr>
        </p:nvGraphicFramePr>
        <p:xfrm>
          <a:off x="7522480" y="2277030"/>
          <a:ext cx="3044414" cy="2265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1" name="Group 70">
            <a:extLst>
              <a:ext uri="{FF2B5EF4-FFF2-40B4-BE49-F238E27FC236}">
                <a16:creationId xmlns:a16="http://schemas.microsoft.com/office/drawing/2014/main" id="{1F9F7DC5-982D-4D47-9D46-7CF12B631049}"/>
              </a:ext>
            </a:extLst>
          </p:cNvPr>
          <p:cNvGrpSpPr/>
          <p:nvPr/>
        </p:nvGrpSpPr>
        <p:grpSpPr>
          <a:xfrm>
            <a:off x="10169407" y="3192284"/>
            <a:ext cx="1682061" cy="583509"/>
            <a:chOff x="8870477" y="1675266"/>
            <a:chExt cx="1682061" cy="583509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0A42D06-72D8-42BE-84A7-8626C626ECC2}"/>
                </a:ext>
              </a:extLst>
            </p:cNvPr>
            <p:cNvSpPr/>
            <p:nvPr/>
          </p:nvSpPr>
          <p:spPr>
            <a:xfrm>
              <a:off x="8870477" y="1740132"/>
              <a:ext cx="154377" cy="15838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735D000-15AB-4204-A443-61068D25DC6B}"/>
                </a:ext>
              </a:extLst>
            </p:cNvPr>
            <p:cNvSpPr/>
            <p:nvPr/>
          </p:nvSpPr>
          <p:spPr>
            <a:xfrm>
              <a:off x="8870477" y="2025754"/>
              <a:ext cx="154377" cy="15838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858E447-0B16-4D2E-A750-562F85B2B24D}"/>
                </a:ext>
              </a:extLst>
            </p:cNvPr>
            <p:cNvSpPr txBox="1"/>
            <p:nvPr/>
          </p:nvSpPr>
          <p:spPr>
            <a:xfrm>
              <a:off x="8981382" y="1675266"/>
              <a:ext cx="7970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Engaged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2E68177-4B12-4CDE-BDA6-9638CECE20E5}"/>
                </a:ext>
              </a:extLst>
            </p:cNvPr>
            <p:cNvSpPr txBox="1"/>
            <p:nvPr/>
          </p:nvSpPr>
          <p:spPr>
            <a:xfrm>
              <a:off x="8979672" y="1981776"/>
              <a:ext cx="1572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Minimally processed</a:t>
              </a:r>
            </a:p>
          </p:txBody>
        </p:sp>
      </p:grpSp>
      <p:sp>
        <p:nvSpPr>
          <p:cNvPr id="76" name="ENGAGED: % of mai...">
            <a:extLst>
              <a:ext uri="{FF2B5EF4-FFF2-40B4-BE49-F238E27FC236}">
                <a16:creationId xmlns:a16="http://schemas.microsoft.com/office/drawing/2014/main" id="{BABC9DDF-115C-441E-AC8D-20D32264916D}"/>
              </a:ext>
            </a:extLst>
          </p:cNvPr>
          <p:cNvSpPr/>
          <p:nvPr/>
        </p:nvSpPr>
        <p:spPr>
          <a:xfrm>
            <a:off x="8249072" y="4462833"/>
            <a:ext cx="2997911" cy="7429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lvl="1" indent="0"/>
            <a:r>
              <a:rPr sz="1200" i="0" u="none" strike="noStrike" dirty="0">
                <a:solidFill>
                  <a:srgbClr val="000000"/>
                </a:solidFill>
              </a:rPr>
              <a:t>ENGAGED: % of mail processed in some way including – opening, reading, sorting, put aside for later, filed, </a:t>
            </a:r>
            <a:r>
              <a:rPr lang="en-GB" sz="1200" i="0" u="none" strike="noStrike" dirty="0">
                <a:solidFill>
                  <a:srgbClr val="000000"/>
                </a:solidFill>
              </a:rPr>
              <a:t>put</a:t>
            </a:r>
            <a:r>
              <a:rPr sz="1200" i="0" u="none" strike="noStrike" dirty="0">
                <a:solidFill>
                  <a:srgbClr val="000000"/>
                </a:solidFill>
              </a:rPr>
              <a:t> on display, </a:t>
            </a:r>
            <a:r>
              <a:rPr lang="en-GB" sz="1200" dirty="0">
                <a:solidFill>
                  <a:srgbClr val="000000"/>
                </a:solidFill>
              </a:rPr>
              <a:t>put</a:t>
            </a:r>
            <a:r>
              <a:rPr sz="1200" i="0" u="none" strike="noStrike" dirty="0">
                <a:solidFill>
                  <a:srgbClr val="000000"/>
                </a:solidFill>
              </a:rPr>
              <a:t> in the usual place</a:t>
            </a:r>
            <a:r>
              <a:rPr lang="en-GB" sz="1200" i="0" u="none" strike="noStrike" dirty="0">
                <a:solidFill>
                  <a:srgbClr val="000000"/>
                </a:solidFill>
              </a:rPr>
              <a:t>.</a:t>
            </a:r>
          </a:p>
          <a:p>
            <a:pPr marL="0" lvl="1" indent="0"/>
            <a:endParaRPr sz="1200" dirty="0"/>
          </a:p>
          <a:p>
            <a:pPr marL="0" lvl="1" indent="0"/>
            <a:r>
              <a:rPr sz="1200" i="0" u="none" strike="noStrike" dirty="0">
                <a:solidFill>
                  <a:srgbClr val="000000"/>
                </a:solidFill>
              </a:rPr>
              <a:t>MINIMALLY PROCESSED: % of mail thrown away only</a:t>
            </a:r>
            <a:r>
              <a:rPr lang="en-GB" sz="1200" i="0" u="none" strike="noStrike" dirty="0">
                <a:solidFill>
                  <a:srgbClr val="000000"/>
                </a:solidFill>
              </a:rPr>
              <a:t>.</a:t>
            </a:r>
            <a:endParaRPr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E278FF-5D54-442C-B3C0-52613309AC35}"/>
              </a:ext>
            </a:extLst>
          </p:cNvPr>
          <p:cNvSpPr txBox="1"/>
          <p:nvPr/>
        </p:nvSpPr>
        <p:spPr>
          <a:xfrm>
            <a:off x="8489469" y="3115817"/>
            <a:ext cx="1111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Average engagement = 98%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5EC33D9-05A3-4EC6-BF2F-C4A6C3C82048}"/>
              </a:ext>
            </a:extLst>
          </p:cNvPr>
          <p:cNvSpPr txBox="1"/>
          <p:nvPr/>
        </p:nvSpPr>
        <p:spPr>
          <a:xfrm>
            <a:off x="352331" y="6603239"/>
            <a:ext cx="65838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Addressed advertising and financial and insurance services.  JICMAIL Q2 2017 – Q1 2019.  Base: 9,930. </a:t>
            </a:r>
          </a:p>
        </p:txBody>
      </p:sp>
    </p:spTree>
    <p:extLst>
      <p:ext uri="{BB962C8B-B14F-4D97-AF65-F5344CB8AC3E}">
        <p14:creationId xmlns:p14="http://schemas.microsoft.com/office/powerpoint/2010/main" val="251423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9BAD2CA1-C621-4C17-8613-4B36886AFEE3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013848890"/>
              </p:ext>
            </p:extLst>
          </p:nvPr>
        </p:nvGraphicFramePr>
        <p:xfrm>
          <a:off x="446662" y="2386213"/>
          <a:ext cx="9630136" cy="3820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5FC5E48-1AF1-4B89-9051-768D6C1C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Financial and insurance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D0F1C4-212D-41C0-9C74-606A8F81B7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FFBDE-3A0D-434A-902A-351C919C46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ADDITIONAL COMMERCIAL ACTIONS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161D36-A2F3-499D-BE50-16B02537257A}"/>
              </a:ext>
            </a:extLst>
          </p:cNvPr>
          <p:cNvSpPr txBox="1"/>
          <p:nvPr/>
        </p:nvSpPr>
        <p:spPr>
          <a:xfrm>
            <a:off x="352331" y="6603239"/>
            <a:ext cx="66479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Addressed advertising and financial and insurance services.  JICMAIL Q2 2017 – Q1 2019.  Base: 9,930.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10AC2E-B7CC-4D93-8271-1C17A92DD3EF}"/>
              </a:ext>
            </a:extLst>
          </p:cNvPr>
          <p:cNvSpPr/>
          <p:nvPr/>
        </p:nvSpPr>
        <p:spPr>
          <a:xfrm>
            <a:off x="486000" y="1707975"/>
            <a:ext cx="9236734" cy="5930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25% of those financial and insurance services mail go on to do one of these commercial actions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ACFED2-9D21-4977-AE51-5A444229762B}"/>
              </a:ext>
            </a:extLst>
          </p:cNvPr>
          <p:cNvSpPr txBox="1"/>
          <p:nvPr/>
        </p:nvSpPr>
        <p:spPr>
          <a:xfrm>
            <a:off x="4315529" y="3327603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Per 1,000 actions</a:t>
            </a:r>
          </a:p>
        </p:txBody>
      </p:sp>
    </p:spTree>
    <p:extLst>
      <p:ext uri="{BB962C8B-B14F-4D97-AF65-F5344CB8AC3E}">
        <p14:creationId xmlns:p14="http://schemas.microsoft.com/office/powerpoint/2010/main" val="1388688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72BE97-012A-4BA4-84DA-CFF3E071C9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The offer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90CC5-58D8-4E58-A399-E81E2C05E0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6550" y="6443663"/>
            <a:ext cx="425450" cy="179387"/>
          </a:xfrm>
          <a:prstGeom prst="rect">
            <a:avLst/>
          </a:prstGeom>
        </p:spPr>
        <p:txBody>
          <a:bodyPr/>
          <a:lstStyle/>
          <a:p>
            <a:fld id="{887360FE-02F5-4392-9C12-7D03F05745B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0503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0A893-F5E5-46C6-BB7F-2867DB909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special offer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E5CECA-5026-4373-8D72-689F0F9418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72A22-136F-48B4-B5ED-BC4B6BD5CF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Advertising mail Mailmark in trays discount at a glance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8DD53C-6F78-47AF-9504-1DD407C08A7E}"/>
              </a:ext>
            </a:extLst>
          </p:cNvPr>
          <p:cNvSpPr/>
          <p:nvPr/>
        </p:nvSpPr>
        <p:spPr>
          <a:xfrm>
            <a:off x="489858" y="2650603"/>
            <a:ext cx="2372947" cy="717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LETTER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A443DF-7C1D-44E1-A424-653EBBC6747C}"/>
              </a:ext>
            </a:extLst>
          </p:cNvPr>
          <p:cNvSpPr/>
          <p:nvPr/>
        </p:nvSpPr>
        <p:spPr>
          <a:xfrm>
            <a:off x="489858" y="3416457"/>
            <a:ext cx="2372947" cy="717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LARGE LETTER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C2D767-0316-46CF-8EDF-D822A0D894EB}"/>
              </a:ext>
            </a:extLst>
          </p:cNvPr>
          <p:cNvSpPr/>
          <p:nvPr/>
        </p:nvSpPr>
        <p:spPr>
          <a:xfrm>
            <a:off x="489858" y="4193890"/>
            <a:ext cx="2372947" cy="717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LARGE LETTER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F1332A-76D3-4024-81FC-37871A1F3E40}"/>
              </a:ext>
            </a:extLst>
          </p:cNvPr>
          <p:cNvSpPr/>
          <p:nvPr/>
        </p:nvSpPr>
        <p:spPr>
          <a:xfrm>
            <a:off x="2941763" y="2650603"/>
            <a:ext cx="2372947" cy="71763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Up to 100g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8C4A4B-B3C5-463A-8284-F8748EBB0F5D}"/>
              </a:ext>
            </a:extLst>
          </p:cNvPr>
          <p:cNvSpPr/>
          <p:nvPr/>
        </p:nvSpPr>
        <p:spPr>
          <a:xfrm>
            <a:off x="2941763" y="3416457"/>
            <a:ext cx="2372947" cy="71763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Up to 100g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9A0B73-68B1-4576-B3CF-7AECA2DBF168}"/>
              </a:ext>
            </a:extLst>
          </p:cNvPr>
          <p:cNvSpPr/>
          <p:nvPr/>
        </p:nvSpPr>
        <p:spPr>
          <a:xfrm>
            <a:off x="2941763" y="4193890"/>
            <a:ext cx="2372947" cy="71763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101-250g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9C97C8-BD72-47D4-939C-EE395BB43A75}"/>
              </a:ext>
            </a:extLst>
          </p:cNvPr>
          <p:cNvSpPr txBox="1"/>
          <p:nvPr/>
        </p:nvSpPr>
        <p:spPr>
          <a:xfrm>
            <a:off x="3692322" y="2245491"/>
            <a:ext cx="974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+mj-lt"/>
              </a:rPr>
              <a:t>WEIGHT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4173FD-D2EA-4D13-A699-2233E1A658B3}"/>
              </a:ext>
            </a:extLst>
          </p:cNvPr>
          <p:cNvSpPr txBox="1"/>
          <p:nvPr/>
        </p:nvSpPr>
        <p:spPr>
          <a:xfrm>
            <a:off x="1217269" y="2245491"/>
            <a:ext cx="983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+mj-lt"/>
              </a:rPr>
              <a:t>FORMAT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435F9B1-0DE4-4896-BAB6-C4AC0909944B}"/>
              </a:ext>
            </a:extLst>
          </p:cNvPr>
          <p:cNvSpPr/>
          <p:nvPr/>
        </p:nvSpPr>
        <p:spPr>
          <a:xfrm>
            <a:off x="5402906" y="2650603"/>
            <a:ext cx="1620755" cy="71763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12p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52D81C-2E64-4235-BFDC-2452DE1D6744}"/>
              </a:ext>
            </a:extLst>
          </p:cNvPr>
          <p:cNvSpPr/>
          <p:nvPr/>
        </p:nvSpPr>
        <p:spPr>
          <a:xfrm>
            <a:off x="5402906" y="3416457"/>
            <a:ext cx="1620755" cy="71763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21p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B1397D-B7B6-4C46-9F80-615352C686C8}"/>
              </a:ext>
            </a:extLst>
          </p:cNvPr>
          <p:cNvSpPr/>
          <p:nvPr/>
        </p:nvSpPr>
        <p:spPr>
          <a:xfrm>
            <a:off x="5402906" y="4193890"/>
            <a:ext cx="1620755" cy="71763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25p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0FFE2A-80E0-4C74-A0D2-EFFA0898582E}"/>
              </a:ext>
            </a:extLst>
          </p:cNvPr>
          <p:cNvSpPr txBox="1"/>
          <p:nvPr/>
        </p:nvSpPr>
        <p:spPr>
          <a:xfrm>
            <a:off x="5557442" y="2245491"/>
            <a:ext cx="1290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+mj-lt"/>
              </a:rPr>
              <a:t>UNIT PRICE</a:t>
            </a:r>
          </a:p>
        </p:txBody>
      </p:sp>
    </p:spTree>
    <p:extLst>
      <p:ext uri="{BB962C8B-B14F-4D97-AF65-F5344CB8AC3E}">
        <p14:creationId xmlns:p14="http://schemas.microsoft.com/office/powerpoint/2010/main" val="10709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ADFA66-A3AC-42FC-B734-26C3564C4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8E01A-EED9-4C6B-A2DC-E94367FA38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3A0218-D33C-4287-9872-76B2F22F41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What is the significance of Back to School trading period</a:t>
            </a:r>
          </a:p>
          <a:p>
            <a:r>
              <a:rPr lang="en-GB" dirty="0"/>
              <a:t>The key metrics for your sector</a:t>
            </a:r>
          </a:p>
          <a:p>
            <a:r>
              <a:rPr lang="en-GB" dirty="0"/>
              <a:t>The offer details</a:t>
            </a:r>
          </a:p>
          <a:p>
            <a:r>
              <a:rPr lang="en-GB" dirty="0"/>
              <a:t>The practicalities for applying</a:t>
            </a:r>
          </a:p>
        </p:txBody>
      </p:sp>
    </p:spTree>
    <p:extLst>
      <p:ext uri="{BB962C8B-B14F-4D97-AF65-F5344CB8AC3E}">
        <p14:creationId xmlns:p14="http://schemas.microsoft.com/office/powerpoint/2010/main" val="3197346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C560E-E11F-485D-AA89-9DA6B5682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dates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03ECDC-48C0-44D0-8740-614CA4E8AF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6127C-B334-4B29-B6F7-2ABFC8C281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BACK TO SChOOL</a:t>
            </a:r>
          </a:p>
        </p:txBody>
      </p:sp>
      <p:pic>
        <p:nvPicPr>
          <p:cNvPr id="7" name="Graphic 6" descr="Flip calendar">
            <a:extLst>
              <a:ext uri="{FF2B5EF4-FFF2-40B4-BE49-F238E27FC236}">
                <a16:creationId xmlns:a16="http://schemas.microsoft.com/office/drawing/2014/main" id="{E8E18531-058E-458C-BAD2-64846A304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5147" y="1621464"/>
            <a:ext cx="2771553" cy="27715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F4F17D-95A9-497E-832C-9D6A72B06365}"/>
              </a:ext>
            </a:extLst>
          </p:cNvPr>
          <p:cNvSpPr txBox="1"/>
          <p:nvPr/>
        </p:nvSpPr>
        <p:spPr>
          <a:xfrm>
            <a:off x="1828796" y="4008474"/>
            <a:ext cx="1911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OPENING DATE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07B1A6-C028-4150-BAB8-5AC1058F2D09}"/>
              </a:ext>
            </a:extLst>
          </p:cNvPr>
          <p:cNvSpPr txBox="1"/>
          <p:nvPr/>
        </p:nvSpPr>
        <p:spPr>
          <a:xfrm>
            <a:off x="2254103" y="3044456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12 July </a:t>
            </a:r>
          </a:p>
          <a:p>
            <a:pPr algn="ctr"/>
            <a:r>
              <a:rPr lang="en-GB" b="1" dirty="0"/>
              <a:t>2019</a:t>
            </a:r>
          </a:p>
        </p:txBody>
      </p:sp>
      <p:pic>
        <p:nvPicPr>
          <p:cNvPr id="10" name="Graphic 9" descr="Flip calendar">
            <a:extLst>
              <a:ext uri="{FF2B5EF4-FFF2-40B4-BE49-F238E27FC236}">
                <a16:creationId xmlns:a16="http://schemas.microsoft.com/office/drawing/2014/main" id="{D45451A6-68E8-4715-A5FC-99D6608D3A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88655" y="1625007"/>
            <a:ext cx="2771553" cy="27715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A251D5-A935-4F18-ADD9-A74FB84DDADE}"/>
              </a:ext>
            </a:extLst>
          </p:cNvPr>
          <p:cNvSpPr txBox="1"/>
          <p:nvPr/>
        </p:nvSpPr>
        <p:spPr>
          <a:xfrm>
            <a:off x="7116735" y="4012017"/>
            <a:ext cx="1689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VALID DATES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E55F29-1BAD-4380-9C29-A58C7310E1E4}"/>
              </a:ext>
            </a:extLst>
          </p:cNvPr>
          <p:cNvSpPr txBox="1"/>
          <p:nvPr/>
        </p:nvSpPr>
        <p:spPr>
          <a:xfrm>
            <a:off x="7340021" y="2927493"/>
            <a:ext cx="12917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22 July -</a:t>
            </a:r>
          </a:p>
          <a:p>
            <a:pPr algn="ctr"/>
            <a:r>
              <a:rPr lang="en-GB" b="1" dirty="0"/>
              <a:t>30 August</a:t>
            </a:r>
          </a:p>
          <a:p>
            <a:pPr algn="ctr"/>
            <a:r>
              <a:rPr lang="en-GB" b="1" dirty="0"/>
              <a:t>2019</a:t>
            </a:r>
          </a:p>
        </p:txBody>
      </p:sp>
      <p:pic>
        <p:nvPicPr>
          <p:cNvPr id="13" name="Graphic 12" descr="Flip calendar">
            <a:extLst>
              <a:ext uri="{FF2B5EF4-FFF2-40B4-BE49-F238E27FC236}">
                <a16:creationId xmlns:a16="http://schemas.microsoft.com/office/drawing/2014/main" id="{8DC7579A-E647-46BE-A1A8-4AA14E5395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19117" y="1628549"/>
            <a:ext cx="2771553" cy="27715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D92EF12-964B-4D4A-A5FF-51EC96A967F7}"/>
              </a:ext>
            </a:extLst>
          </p:cNvPr>
          <p:cNvSpPr txBox="1"/>
          <p:nvPr/>
        </p:nvSpPr>
        <p:spPr>
          <a:xfrm>
            <a:off x="4536564" y="4015559"/>
            <a:ext cx="1732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APPLICATION</a:t>
            </a:r>
          </a:p>
          <a:p>
            <a:pPr algn="ctr"/>
            <a:r>
              <a:rPr lang="en-GB" b="1" dirty="0"/>
              <a:t>DEADLINE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38B0EA-6245-4763-8B84-24A31682127A}"/>
              </a:ext>
            </a:extLst>
          </p:cNvPr>
          <p:cNvSpPr txBox="1"/>
          <p:nvPr/>
        </p:nvSpPr>
        <p:spPr>
          <a:xfrm>
            <a:off x="4738427" y="3044456"/>
            <a:ext cx="1355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22 August </a:t>
            </a:r>
          </a:p>
          <a:p>
            <a:pPr algn="ctr"/>
            <a:r>
              <a:rPr lang="en-GB" b="1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341574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4A776371-820D-471C-A7E3-8008B572A9E5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246254007"/>
              </p:ext>
            </p:extLst>
          </p:nvPr>
        </p:nvGraphicFramePr>
        <p:xfrm>
          <a:off x="508921" y="1719202"/>
          <a:ext cx="7246113" cy="43256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38042">
                  <a:extLst>
                    <a:ext uri="{9D8B030D-6E8A-4147-A177-3AD203B41FA5}">
                      <a16:colId xmlns:a16="http://schemas.microsoft.com/office/drawing/2014/main" val="2085426197"/>
                    </a:ext>
                  </a:extLst>
                </a:gridCol>
                <a:gridCol w="1875099">
                  <a:extLst>
                    <a:ext uri="{9D8B030D-6E8A-4147-A177-3AD203B41FA5}">
                      <a16:colId xmlns:a16="http://schemas.microsoft.com/office/drawing/2014/main" val="1636606659"/>
                    </a:ext>
                  </a:extLst>
                </a:gridCol>
                <a:gridCol w="1932972">
                  <a:extLst>
                    <a:ext uri="{9D8B030D-6E8A-4147-A177-3AD203B41FA5}">
                      <a16:colId xmlns:a16="http://schemas.microsoft.com/office/drawing/2014/main" val="26490029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BASE LINE @ RATECARD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INCREASED TEST VOLUME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38409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VOLUME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65,000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90,000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56600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RESPONSE RATE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1.00%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1.00%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51636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RESPONSES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650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900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26553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POSTAGE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£0.172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£0.120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7008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PRINT AND PRODUCTION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£0.20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£0.20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0691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COST PER ITEM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£0.37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£0.32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40608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TOTAL COST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£24,180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£28,800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59910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AVERAGE CONTRIBUTION PER RESPONSE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£50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£50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52560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TOTAL CONTRIBUTION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£32,500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£45,000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89284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INCREMENTAL REVENUE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£8,320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£16,200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1246677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8AE3AFD-DE73-49E7-9EB7-0F431B99A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 to school offer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68F6E7-C59B-4D58-B811-B087AE612D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Possible business case for wholesale national price plan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59B0845-0DEE-40DB-BB9F-A838E4ED9CA2}"/>
              </a:ext>
            </a:extLst>
          </p:cNvPr>
          <p:cNvSpPr/>
          <p:nvPr/>
        </p:nvSpPr>
        <p:spPr>
          <a:xfrm rot="5400000">
            <a:off x="7488818" y="3507131"/>
            <a:ext cx="1238491" cy="5671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615CE6-442E-4ABD-8B43-1AD2A456704B}"/>
              </a:ext>
            </a:extLst>
          </p:cNvPr>
          <p:cNvSpPr/>
          <p:nvPr/>
        </p:nvSpPr>
        <p:spPr>
          <a:xfrm>
            <a:off x="8507392" y="2013995"/>
            <a:ext cx="3135008" cy="371547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Additional spend volume of 25,000 increases spend by just over £4k but might deliver additional revenue of £7,880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9E0F67-2595-45AA-8566-7147966E523D}"/>
              </a:ext>
            </a:extLst>
          </p:cNvPr>
          <p:cNvSpPr txBox="1"/>
          <p:nvPr/>
        </p:nvSpPr>
        <p:spPr>
          <a:xfrm>
            <a:off x="455756" y="6071188"/>
            <a:ext cx="4491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Adapt business case to retail prices where appropriate</a:t>
            </a:r>
          </a:p>
        </p:txBody>
      </p:sp>
    </p:spTree>
    <p:extLst>
      <p:ext uri="{BB962C8B-B14F-4D97-AF65-F5344CB8AC3E}">
        <p14:creationId xmlns:p14="http://schemas.microsoft.com/office/powerpoint/2010/main" val="1209366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0989-0480-43EE-BC82-50413A7449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The practicalities of applying</a:t>
            </a:r>
          </a:p>
        </p:txBody>
      </p:sp>
    </p:spTree>
    <p:extLst>
      <p:ext uri="{BB962C8B-B14F-4D97-AF65-F5344CB8AC3E}">
        <p14:creationId xmlns:p14="http://schemas.microsoft.com/office/powerpoint/2010/main" val="2937461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1EB4C-127A-45F4-AC1F-38FF0D151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Mandatory requirements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4BB8ED-70D8-4416-894E-685E40C891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93BB2-639E-4274-A6C4-23EE8A9B0D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High level requirements for entry to Back to School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26363A-DB01-4123-957C-AFBDC3910E9D}"/>
              </a:ext>
            </a:extLst>
          </p:cNvPr>
          <p:cNvSpPr/>
          <p:nvPr/>
        </p:nvSpPr>
        <p:spPr>
          <a:xfrm>
            <a:off x="486000" y="2065925"/>
            <a:ext cx="4957870" cy="119084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9988"/>
            <a:r>
              <a:rPr lang="en-US" dirty="0">
                <a:solidFill>
                  <a:schemeClr val="tx1"/>
                </a:solidFill>
              </a:rPr>
              <a:t>For Mailmark Advertising Mail Letters and Large Letters up to 250g</a:t>
            </a:r>
          </a:p>
        </p:txBody>
      </p:sp>
      <p:pic>
        <p:nvPicPr>
          <p:cNvPr id="7" name="Picture 4" descr="Image result for mailmark">
            <a:extLst>
              <a:ext uri="{FF2B5EF4-FFF2-40B4-BE49-F238E27FC236}">
                <a16:creationId xmlns:a16="http://schemas.microsoft.com/office/drawing/2014/main" id="{6819D0B3-7D11-483F-9C53-80F626A6A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0" t="20102" r="61432" b="40154"/>
          <a:stretch/>
        </p:blipFill>
        <p:spPr bwMode="auto">
          <a:xfrm>
            <a:off x="704454" y="2230857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B1BBE7-13EA-4726-9941-365E595BD5E8}"/>
              </a:ext>
            </a:extLst>
          </p:cNvPr>
          <p:cNvSpPr/>
          <p:nvPr/>
        </p:nvSpPr>
        <p:spPr>
          <a:xfrm>
            <a:off x="489543" y="3398536"/>
            <a:ext cx="4957870" cy="119084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9988"/>
            <a:r>
              <a:rPr lang="en-US" dirty="0">
                <a:solidFill>
                  <a:schemeClr val="tx1"/>
                </a:solidFill>
              </a:rPr>
              <a:t>No Postcards. </a:t>
            </a:r>
          </a:p>
          <a:p>
            <a:pPr marL="1169988"/>
            <a:r>
              <a:rPr lang="en-US" dirty="0">
                <a:solidFill>
                  <a:schemeClr val="tx1"/>
                </a:solidFill>
              </a:rPr>
              <a:t>(Single piece mailers are allowed)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CE8573-DABB-491C-B4B9-084823286FDC}"/>
              </a:ext>
            </a:extLst>
          </p:cNvPr>
          <p:cNvSpPr/>
          <p:nvPr/>
        </p:nvSpPr>
        <p:spPr>
          <a:xfrm>
            <a:off x="482450" y="4752423"/>
            <a:ext cx="4957870" cy="1190846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9988"/>
            <a:r>
              <a:rPr lang="en-US" dirty="0">
                <a:solidFill>
                  <a:schemeClr val="tx1"/>
                </a:solidFill>
              </a:rPr>
              <a:t>Trays only.</a:t>
            </a:r>
          </a:p>
          <a:p>
            <a:pPr marL="1169988"/>
            <a:r>
              <a:rPr lang="en-US" dirty="0">
                <a:solidFill>
                  <a:schemeClr val="tx1"/>
                </a:solidFill>
              </a:rPr>
              <a:t>Letters must be submitted in trays to ensure sorting is quick and easy.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B348E-BD45-41F6-B277-DD7C0BD90494}"/>
              </a:ext>
            </a:extLst>
          </p:cNvPr>
          <p:cNvSpPr/>
          <p:nvPr/>
        </p:nvSpPr>
        <p:spPr>
          <a:xfrm>
            <a:off x="5646347" y="2058836"/>
            <a:ext cx="4957870" cy="119084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9988"/>
            <a:r>
              <a:rPr lang="en-US" dirty="0">
                <a:solidFill>
                  <a:schemeClr val="tx1"/>
                </a:solidFill>
              </a:rPr>
              <a:t>Post at least 25,000 incremental items to qualify for this incentive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760BFD-E42C-4998-BF48-C59CCDEEFD10}"/>
              </a:ext>
            </a:extLst>
          </p:cNvPr>
          <p:cNvSpPr/>
          <p:nvPr/>
        </p:nvSpPr>
        <p:spPr>
          <a:xfrm>
            <a:off x="5649890" y="3391447"/>
            <a:ext cx="4957870" cy="1190846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9988"/>
            <a:r>
              <a:rPr lang="en-US" dirty="0">
                <a:solidFill>
                  <a:schemeClr val="tx1"/>
                </a:solidFill>
              </a:rPr>
              <a:t>22 July 2019 to 30 August 2019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2BE33E-822B-448A-9251-951851E2B31D}"/>
              </a:ext>
            </a:extLst>
          </p:cNvPr>
          <p:cNvSpPr/>
          <p:nvPr/>
        </p:nvSpPr>
        <p:spPr>
          <a:xfrm>
            <a:off x="5642797" y="4745334"/>
            <a:ext cx="4957870" cy="119084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9988"/>
            <a:r>
              <a:rPr lang="en-US" dirty="0">
                <a:solidFill>
                  <a:schemeClr val="tx1"/>
                </a:solidFill>
              </a:rPr>
              <a:t>Discounts are paid as postage credits that will be valid for 12 months. </a:t>
            </a:r>
          </a:p>
        </p:txBody>
      </p:sp>
      <p:pic>
        <p:nvPicPr>
          <p:cNvPr id="14" name="Graphic 13" descr="Envelope">
            <a:extLst>
              <a:ext uri="{FF2B5EF4-FFF2-40B4-BE49-F238E27FC236}">
                <a16:creationId xmlns:a16="http://schemas.microsoft.com/office/drawing/2014/main" id="{64585F0D-9286-409F-BB59-337017AE7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6835" y="3476529"/>
            <a:ext cx="1005840" cy="1005840"/>
          </a:xfrm>
          <a:prstGeom prst="rect">
            <a:avLst/>
          </a:prstGeom>
        </p:spPr>
      </p:pic>
      <p:pic>
        <p:nvPicPr>
          <p:cNvPr id="16" name="Graphic 15" descr="Download">
            <a:extLst>
              <a:ext uri="{FF2B5EF4-FFF2-40B4-BE49-F238E27FC236}">
                <a16:creationId xmlns:a16="http://schemas.microsoft.com/office/drawing/2014/main" id="{26D66AAA-01FB-49C1-914F-0F1A43BC01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6543" y="4796755"/>
            <a:ext cx="1106424" cy="1106424"/>
          </a:xfrm>
          <a:prstGeom prst="rect">
            <a:avLst/>
          </a:prstGeom>
        </p:spPr>
      </p:pic>
      <p:pic>
        <p:nvPicPr>
          <p:cNvPr id="18" name="Graphic 17" descr="Upward trend">
            <a:extLst>
              <a:ext uri="{FF2B5EF4-FFF2-40B4-BE49-F238E27FC236}">
                <a16:creationId xmlns:a16="http://schemas.microsoft.com/office/drawing/2014/main" id="{1F45A3E0-42DA-4E9E-9605-03515BEEA4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49116" y="2163404"/>
            <a:ext cx="1106424" cy="1106424"/>
          </a:xfrm>
          <a:prstGeom prst="rect">
            <a:avLst/>
          </a:prstGeom>
        </p:spPr>
      </p:pic>
      <p:pic>
        <p:nvPicPr>
          <p:cNvPr id="19" name="Graphic 18" descr="Flip calendar">
            <a:extLst>
              <a:ext uri="{FF2B5EF4-FFF2-40B4-BE49-F238E27FC236}">
                <a16:creationId xmlns:a16="http://schemas.microsoft.com/office/drawing/2014/main" id="{97AA2727-F84E-422F-8C37-979C921180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81013" y="3439319"/>
            <a:ext cx="1106424" cy="1106424"/>
          </a:xfrm>
          <a:prstGeom prst="rect">
            <a:avLst/>
          </a:prstGeom>
        </p:spPr>
      </p:pic>
      <p:pic>
        <p:nvPicPr>
          <p:cNvPr id="21" name="Graphic 20" descr="Piggy Bank">
            <a:extLst>
              <a:ext uri="{FF2B5EF4-FFF2-40B4-BE49-F238E27FC236}">
                <a16:creationId xmlns:a16="http://schemas.microsoft.com/office/drawing/2014/main" id="{71069700-972E-4A14-9BB3-5599CA9388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13229" y="4785807"/>
            <a:ext cx="1106424" cy="11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14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D4A58710-D5AF-4330-9C05-961C7E6E01D5}"/>
              </a:ext>
            </a:extLst>
          </p:cNvPr>
          <p:cNvSpPr txBox="1"/>
          <p:nvPr/>
        </p:nvSpPr>
        <p:spPr>
          <a:xfrm>
            <a:off x="3345554" y="2606212"/>
            <a:ext cx="19611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200" b="1" dirty="0">
                <a:solidFill>
                  <a:srgbClr val="1BACE4"/>
                </a:solidFill>
              </a:rPr>
              <a:t>ROYAL MAIL CONFIRM YOUR ACCEPTED VOLUME</a:t>
            </a:r>
            <a:endParaRPr lang="en-GB" sz="96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1CE519-8871-4255-86A4-2F6C21E6C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application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5DC88-8692-4E3C-BC15-7A46A700F4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A48507-78EF-45C9-A550-3E0D0AA168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EB908D-A15A-438B-AED7-9B23BE3BE5D4}"/>
              </a:ext>
            </a:extLst>
          </p:cNvPr>
          <p:cNvSpPr txBox="1"/>
          <p:nvPr/>
        </p:nvSpPr>
        <p:spPr>
          <a:xfrm>
            <a:off x="6986919" y="2043369"/>
            <a:ext cx="1480600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050" b="1" dirty="0">
                <a:solidFill>
                  <a:srgbClr val="EEC216"/>
                </a:solidFill>
                <a:latin typeface="Arial"/>
              </a:rPr>
              <a:t>12 MONTHS</a:t>
            </a:r>
          </a:p>
          <a:p>
            <a:pPr algn="ctr">
              <a:defRPr/>
            </a:pPr>
            <a:r>
              <a:rPr lang="en-GB" sz="90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</a:rPr>
              <a:t>You have 12 months to redeem your credits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97C717A-5EB4-457B-92D9-1A879D37151D}"/>
              </a:ext>
            </a:extLst>
          </p:cNvPr>
          <p:cNvSpPr/>
          <p:nvPr/>
        </p:nvSpPr>
        <p:spPr>
          <a:xfrm>
            <a:off x="4722957" y="3107865"/>
            <a:ext cx="1006695" cy="420930"/>
          </a:xfrm>
          <a:custGeom>
            <a:avLst/>
            <a:gdLst>
              <a:gd name="connsiteX0" fmla="*/ 676059 w 1352119"/>
              <a:gd name="connsiteY0" fmla="*/ 0 h 607543"/>
              <a:gd name="connsiteX1" fmla="*/ 1345909 w 1352119"/>
              <a:gd name="connsiteY1" fmla="*/ 545943 h 607543"/>
              <a:gd name="connsiteX2" fmla="*/ 1352119 w 1352119"/>
              <a:gd name="connsiteY2" fmla="*/ 607543 h 607543"/>
              <a:gd name="connsiteX3" fmla="*/ 1111163 w 1352119"/>
              <a:gd name="connsiteY3" fmla="*/ 607543 h 607543"/>
              <a:gd name="connsiteX4" fmla="*/ 1109848 w 1352119"/>
              <a:gd name="connsiteY4" fmla="*/ 594506 h 607543"/>
              <a:gd name="connsiteX5" fmla="*/ 676060 w 1352119"/>
              <a:gd name="connsiteY5" fmla="*/ 240958 h 607543"/>
              <a:gd name="connsiteX6" fmla="*/ 242272 w 1352119"/>
              <a:gd name="connsiteY6" fmla="*/ 594506 h 607543"/>
              <a:gd name="connsiteX7" fmla="*/ 240958 w 1352119"/>
              <a:gd name="connsiteY7" fmla="*/ 607543 h 607543"/>
              <a:gd name="connsiteX8" fmla="*/ 0 w 1352119"/>
              <a:gd name="connsiteY8" fmla="*/ 607543 h 607543"/>
              <a:gd name="connsiteX9" fmla="*/ 6209 w 1352119"/>
              <a:gd name="connsiteY9" fmla="*/ 545943 h 607543"/>
              <a:gd name="connsiteX10" fmla="*/ 676059 w 1352119"/>
              <a:gd name="connsiteY10" fmla="*/ 0 h 6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52119" h="607543">
                <a:moveTo>
                  <a:pt x="676059" y="0"/>
                </a:moveTo>
                <a:cubicBezTo>
                  <a:pt x="1006477" y="0"/>
                  <a:pt x="1282153" y="234374"/>
                  <a:pt x="1345909" y="545943"/>
                </a:cubicBezTo>
                <a:lnTo>
                  <a:pt x="1352119" y="607543"/>
                </a:lnTo>
                <a:lnTo>
                  <a:pt x="1111163" y="607543"/>
                </a:lnTo>
                <a:lnTo>
                  <a:pt x="1109848" y="594506"/>
                </a:lnTo>
                <a:cubicBezTo>
                  <a:pt x="1068561" y="392736"/>
                  <a:pt x="890035" y="240958"/>
                  <a:pt x="676060" y="240958"/>
                </a:cubicBezTo>
                <a:cubicBezTo>
                  <a:pt x="462085" y="240958"/>
                  <a:pt x="283560" y="392736"/>
                  <a:pt x="242272" y="594506"/>
                </a:cubicBezTo>
                <a:lnTo>
                  <a:pt x="240958" y="607543"/>
                </a:lnTo>
                <a:lnTo>
                  <a:pt x="0" y="607543"/>
                </a:lnTo>
                <a:lnTo>
                  <a:pt x="6209" y="545943"/>
                </a:lnTo>
                <a:cubicBezTo>
                  <a:pt x="69966" y="234374"/>
                  <a:pt x="345642" y="0"/>
                  <a:pt x="676059" y="0"/>
                </a:cubicBezTo>
                <a:close/>
              </a:path>
            </a:pathLst>
          </a:custGeom>
          <a:solidFill>
            <a:srgbClr val="EF821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74B3FA-6B03-4191-A778-6D945EE404E9}"/>
              </a:ext>
            </a:extLst>
          </p:cNvPr>
          <p:cNvSpPr/>
          <p:nvPr/>
        </p:nvSpPr>
        <p:spPr>
          <a:xfrm>
            <a:off x="5549514" y="3528794"/>
            <a:ext cx="180139" cy="717146"/>
          </a:xfrm>
          <a:prstGeom prst="rect">
            <a:avLst/>
          </a:prstGeom>
          <a:solidFill>
            <a:srgbClr val="EF821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8C11EA-D745-4458-AF69-2DD48874B290}"/>
              </a:ext>
            </a:extLst>
          </p:cNvPr>
          <p:cNvSpPr/>
          <p:nvPr/>
        </p:nvSpPr>
        <p:spPr>
          <a:xfrm>
            <a:off x="4723402" y="3528794"/>
            <a:ext cx="180139" cy="717146"/>
          </a:xfrm>
          <a:prstGeom prst="rect">
            <a:avLst/>
          </a:prstGeom>
          <a:solidFill>
            <a:srgbClr val="EF821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BA839436-188C-4FEC-BA2E-94EA17829995}"/>
              </a:ext>
            </a:extLst>
          </p:cNvPr>
          <p:cNvSpPr/>
          <p:nvPr/>
        </p:nvSpPr>
        <p:spPr>
          <a:xfrm rot="10800000">
            <a:off x="5549514" y="4245939"/>
            <a:ext cx="1004527" cy="420930"/>
          </a:xfrm>
          <a:custGeom>
            <a:avLst/>
            <a:gdLst>
              <a:gd name="connsiteX0" fmla="*/ 676059 w 1352119"/>
              <a:gd name="connsiteY0" fmla="*/ 0 h 607543"/>
              <a:gd name="connsiteX1" fmla="*/ 1345909 w 1352119"/>
              <a:gd name="connsiteY1" fmla="*/ 545943 h 607543"/>
              <a:gd name="connsiteX2" fmla="*/ 1352119 w 1352119"/>
              <a:gd name="connsiteY2" fmla="*/ 607543 h 607543"/>
              <a:gd name="connsiteX3" fmla="*/ 1111163 w 1352119"/>
              <a:gd name="connsiteY3" fmla="*/ 607543 h 607543"/>
              <a:gd name="connsiteX4" fmla="*/ 1109848 w 1352119"/>
              <a:gd name="connsiteY4" fmla="*/ 594506 h 607543"/>
              <a:gd name="connsiteX5" fmla="*/ 676060 w 1352119"/>
              <a:gd name="connsiteY5" fmla="*/ 240958 h 607543"/>
              <a:gd name="connsiteX6" fmla="*/ 242272 w 1352119"/>
              <a:gd name="connsiteY6" fmla="*/ 594506 h 607543"/>
              <a:gd name="connsiteX7" fmla="*/ 240958 w 1352119"/>
              <a:gd name="connsiteY7" fmla="*/ 607543 h 607543"/>
              <a:gd name="connsiteX8" fmla="*/ 0 w 1352119"/>
              <a:gd name="connsiteY8" fmla="*/ 607543 h 607543"/>
              <a:gd name="connsiteX9" fmla="*/ 6209 w 1352119"/>
              <a:gd name="connsiteY9" fmla="*/ 545943 h 607543"/>
              <a:gd name="connsiteX10" fmla="*/ 676059 w 1352119"/>
              <a:gd name="connsiteY10" fmla="*/ 0 h 6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52119" h="607543">
                <a:moveTo>
                  <a:pt x="676059" y="0"/>
                </a:moveTo>
                <a:cubicBezTo>
                  <a:pt x="1006477" y="0"/>
                  <a:pt x="1282153" y="234374"/>
                  <a:pt x="1345909" y="545943"/>
                </a:cubicBezTo>
                <a:lnTo>
                  <a:pt x="1352119" y="607543"/>
                </a:lnTo>
                <a:lnTo>
                  <a:pt x="1111163" y="607543"/>
                </a:lnTo>
                <a:lnTo>
                  <a:pt x="1109848" y="594506"/>
                </a:lnTo>
                <a:cubicBezTo>
                  <a:pt x="1068561" y="392736"/>
                  <a:pt x="890035" y="240958"/>
                  <a:pt x="676060" y="240958"/>
                </a:cubicBezTo>
                <a:cubicBezTo>
                  <a:pt x="462085" y="240958"/>
                  <a:pt x="283560" y="392736"/>
                  <a:pt x="242272" y="594506"/>
                </a:cubicBezTo>
                <a:lnTo>
                  <a:pt x="240958" y="607543"/>
                </a:lnTo>
                <a:lnTo>
                  <a:pt x="0" y="607543"/>
                </a:lnTo>
                <a:lnTo>
                  <a:pt x="6209" y="545943"/>
                </a:lnTo>
                <a:cubicBezTo>
                  <a:pt x="69966" y="234374"/>
                  <a:pt x="345642" y="0"/>
                  <a:pt x="676059" y="0"/>
                </a:cubicBezTo>
                <a:close/>
              </a:path>
            </a:pathLst>
          </a:custGeom>
          <a:solidFill>
            <a:srgbClr val="5082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B974E3-E7EF-4CC1-A412-2A406592F126}"/>
              </a:ext>
            </a:extLst>
          </p:cNvPr>
          <p:cNvSpPr/>
          <p:nvPr/>
        </p:nvSpPr>
        <p:spPr>
          <a:xfrm rot="10800000">
            <a:off x="5549514" y="3889577"/>
            <a:ext cx="180139" cy="356362"/>
          </a:xfrm>
          <a:prstGeom prst="rect">
            <a:avLst/>
          </a:prstGeom>
          <a:solidFill>
            <a:srgbClr val="5082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DF3E1A-92E1-4B8E-B4C6-7BFB72A4BA48}"/>
              </a:ext>
            </a:extLst>
          </p:cNvPr>
          <p:cNvSpPr/>
          <p:nvPr/>
        </p:nvSpPr>
        <p:spPr>
          <a:xfrm rot="10800000">
            <a:off x="6370347" y="3844702"/>
            <a:ext cx="183694" cy="401237"/>
          </a:xfrm>
          <a:prstGeom prst="rect">
            <a:avLst/>
          </a:prstGeom>
          <a:solidFill>
            <a:srgbClr val="5082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D79C80B7-3305-4B84-BE55-483D1550A657}"/>
              </a:ext>
            </a:extLst>
          </p:cNvPr>
          <p:cNvSpPr/>
          <p:nvPr/>
        </p:nvSpPr>
        <p:spPr>
          <a:xfrm>
            <a:off x="6370349" y="2506008"/>
            <a:ext cx="1011527" cy="420930"/>
          </a:xfrm>
          <a:custGeom>
            <a:avLst/>
            <a:gdLst>
              <a:gd name="connsiteX0" fmla="*/ 676059 w 1352119"/>
              <a:gd name="connsiteY0" fmla="*/ 0 h 607543"/>
              <a:gd name="connsiteX1" fmla="*/ 1345909 w 1352119"/>
              <a:gd name="connsiteY1" fmla="*/ 545943 h 607543"/>
              <a:gd name="connsiteX2" fmla="*/ 1352119 w 1352119"/>
              <a:gd name="connsiteY2" fmla="*/ 607543 h 607543"/>
              <a:gd name="connsiteX3" fmla="*/ 1111163 w 1352119"/>
              <a:gd name="connsiteY3" fmla="*/ 607543 h 607543"/>
              <a:gd name="connsiteX4" fmla="*/ 1109848 w 1352119"/>
              <a:gd name="connsiteY4" fmla="*/ 594506 h 607543"/>
              <a:gd name="connsiteX5" fmla="*/ 676060 w 1352119"/>
              <a:gd name="connsiteY5" fmla="*/ 240958 h 607543"/>
              <a:gd name="connsiteX6" fmla="*/ 242272 w 1352119"/>
              <a:gd name="connsiteY6" fmla="*/ 594506 h 607543"/>
              <a:gd name="connsiteX7" fmla="*/ 240958 w 1352119"/>
              <a:gd name="connsiteY7" fmla="*/ 607543 h 607543"/>
              <a:gd name="connsiteX8" fmla="*/ 0 w 1352119"/>
              <a:gd name="connsiteY8" fmla="*/ 607543 h 607543"/>
              <a:gd name="connsiteX9" fmla="*/ 6209 w 1352119"/>
              <a:gd name="connsiteY9" fmla="*/ 545943 h 607543"/>
              <a:gd name="connsiteX10" fmla="*/ 676059 w 1352119"/>
              <a:gd name="connsiteY10" fmla="*/ 0 h 6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52119" h="607543">
                <a:moveTo>
                  <a:pt x="676059" y="0"/>
                </a:moveTo>
                <a:cubicBezTo>
                  <a:pt x="1006477" y="0"/>
                  <a:pt x="1282153" y="234374"/>
                  <a:pt x="1345909" y="545943"/>
                </a:cubicBezTo>
                <a:lnTo>
                  <a:pt x="1352119" y="607543"/>
                </a:lnTo>
                <a:lnTo>
                  <a:pt x="1111163" y="607543"/>
                </a:lnTo>
                <a:lnTo>
                  <a:pt x="1109848" y="594506"/>
                </a:lnTo>
                <a:cubicBezTo>
                  <a:pt x="1068561" y="392736"/>
                  <a:pt x="890035" y="240958"/>
                  <a:pt x="676060" y="240958"/>
                </a:cubicBezTo>
                <a:cubicBezTo>
                  <a:pt x="462085" y="240958"/>
                  <a:pt x="283560" y="392736"/>
                  <a:pt x="242272" y="594506"/>
                </a:cubicBezTo>
                <a:lnTo>
                  <a:pt x="240958" y="607543"/>
                </a:lnTo>
                <a:lnTo>
                  <a:pt x="0" y="607543"/>
                </a:lnTo>
                <a:lnTo>
                  <a:pt x="6209" y="545943"/>
                </a:lnTo>
                <a:cubicBezTo>
                  <a:pt x="69966" y="234374"/>
                  <a:pt x="345642" y="0"/>
                  <a:pt x="676059" y="0"/>
                </a:cubicBezTo>
                <a:close/>
              </a:path>
            </a:pathLst>
          </a:custGeom>
          <a:solidFill>
            <a:srgbClr val="82CBD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425921-ADA3-42D1-BBA1-5AB1E2018417}"/>
              </a:ext>
            </a:extLst>
          </p:cNvPr>
          <p:cNvSpPr/>
          <p:nvPr/>
        </p:nvSpPr>
        <p:spPr>
          <a:xfrm>
            <a:off x="7201736" y="2926938"/>
            <a:ext cx="180139" cy="332383"/>
          </a:xfrm>
          <a:prstGeom prst="rect">
            <a:avLst/>
          </a:prstGeom>
          <a:solidFill>
            <a:srgbClr val="82CBD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6662B4-1553-4E4E-92AF-F05E31A7848C}"/>
              </a:ext>
            </a:extLst>
          </p:cNvPr>
          <p:cNvSpPr/>
          <p:nvPr/>
        </p:nvSpPr>
        <p:spPr>
          <a:xfrm>
            <a:off x="6370347" y="2926938"/>
            <a:ext cx="185416" cy="917764"/>
          </a:xfrm>
          <a:prstGeom prst="rect">
            <a:avLst/>
          </a:prstGeom>
          <a:solidFill>
            <a:srgbClr val="82CBD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26B36857-3660-4A2E-B077-6C352E884C72}"/>
              </a:ext>
            </a:extLst>
          </p:cNvPr>
          <p:cNvSpPr/>
          <p:nvPr/>
        </p:nvSpPr>
        <p:spPr>
          <a:xfrm rot="10800000">
            <a:off x="3884887" y="4822928"/>
            <a:ext cx="1018653" cy="420930"/>
          </a:xfrm>
          <a:custGeom>
            <a:avLst/>
            <a:gdLst>
              <a:gd name="connsiteX0" fmla="*/ 676059 w 1352119"/>
              <a:gd name="connsiteY0" fmla="*/ 0 h 607543"/>
              <a:gd name="connsiteX1" fmla="*/ 1345909 w 1352119"/>
              <a:gd name="connsiteY1" fmla="*/ 545943 h 607543"/>
              <a:gd name="connsiteX2" fmla="*/ 1352119 w 1352119"/>
              <a:gd name="connsiteY2" fmla="*/ 607543 h 607543"/>
              <a:gd name="connsiteX3" fmla="*/ 1111163 w 1352119"/>
              <a:gd name="connsiteY3" fmla="*/ 607543 h 607543"/>
              <a:gd name="connsiteX4" fmla="*/ 1109848 w 1352119"/>
              <a:gd name="connsiteY4" fmla="*/ 594506 h 607543"/>
              <a:gd name="connsiteX5" fmla="*/ 676060 w 1352119"/>
              <a:gd name="connsiteY5" fmla="*/ 240958 h 607543"/>
              <a:gd name="connsiteX6" fmla="*/ 242272 w 1352119"/>
              <a:gd name="connsiteY6" fmla="*/ 594506 h 607543"/>
              <a:gd name="connsiteX7" fmla="*/ 240958 w 1352119"/>
              <a:gd name="connsiteY7" fmla="*/ 607543 h 607543"/>
              <a:gd name="connsiteX8" fmla="*/ 0 w 1352119"/>
              <a:gd name="connsiteY8" fmla="*/ 607543 h 607543"/>
              <a:gd name="connsiteX9" fmla="*/ 6209 w 1352119"/>
              <a:gd name="connsiteY9" fmla="*/ 545943 h 607543"/>
              <a:gd name="connsiteX10" fmla="*/ 676059 w 1352119"/>
              <a:gd name="connsiteY10" fmla="*/ 0 h 6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52119" h="607543">
                <a:moveTo>
                  <a:pt x="676059" y="0"/>
                </a:moveTo>
                <a:cubicBezTo>
                  <a:pt x="1006477" y="0"/>
                  <a:pt x="1282153" y="234374"/>
                  <a:pt x="1345909" y="545943"/>
                </a:cubicBezTo>
                <a:lnTo>
                  <a:pt x="1352119" y="607543"/>
                </a:lnTo>
                <a:lnTo>
                  <a:pt x="1111163" y="607543"/>
                </a:lnTo>
                <a:lnTo>
                  <a:pt x="1109848" y="594506"/>
                </a:lnTo>
                <a:cubicBezTo>
                  <a:pt x="1068561" y="392736"/>
                  <a:pt x="890035" y="240958"/>
                  <a:pt x="676060" y="240958"/>
                </a:cubicBezTo>
                <a:cubicBezTo>
                  <a:pt x="462085" y="240958"/>
                  <a:pt x="283560" y="392736"/>
                  <a:pt x="242272" y="594506"/>
                </a:cubicBezTo>
                <a:lnTo>
                  <a:pt x="240958" y="607543"/>
                </a:lnTo>
                <a:lnTo>
                  <a:pt x="0" y="607543"/>
                </a:lnTo>
                <a:lnTo>
                  <a:pt x="6209" y="545943"/>
                </a:lnTo>
                <a:cubicBezTo>
                  <a:pt x="69966" y="234374"/>
                  <a:pt x="345642" y="0"/>
                  <a:pt x="676059" y="0"/>
                </a:cubicBezTo>
                <a:close/>
              </a:path>
            </a:pathLst>
          </a:custGeom>
          <a:solidFill>
            <a:srgbClr val="009CD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881DF-8DEE-466F-B149-1747C042A3BD}"/>
              </a:ext>
            </a:extLst>
          </p:cNvPr>
          <p:cNvSpPr/>
          <p:nvPr/>
        </p:nvSpPr>
        <p:spPr>
          <a:xfrm rot="10800000">
            <a:off x="3884888" y="4666870"/>
            <a:ext cx="180139" cy="156057"/>
          </a:xfrm>
          <a:prstGeom prst="rect">
            <a:avLst/>
          </a:prstGeom>
          <a:solidFill>
            <a:srgbClr val="009CD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D4B8E1-C2EC-4A3D-930A-FAFA87CFF276}"/>
              </a:ext>
            </a:extLst>
          </p:cNvPr>
          <p:cNvSpPr/>
          <p:nvPr/>
        </p:nvSpPr>
        <p:spPr>
          <a:xfrm rot="10800000">
            <a:off x="4731023" y="4245937"/>
            <a:ext cx="177624" cy="576987"/>
          </a:xfrm>
          <a:prstGeom prst="rect">
            <a:avLst/>
          </a:prstGeom>
          <a:solidFill>
            <a:srgbClr val="009CD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06636B4-2AE6-4333-A573-1BCB23F6BC23}"/>
              </a:ext>
            </a:extLst>
          </p:cNvPr>
          <p:cNvGrpSpPr/>
          <p:nvPr/>
        </p:nvGrpSpPr>
        <p:grpSpPr>
          <a:xfrm>
            <a:off x="3049802" y="3684851"/>
            <a:ext cx="1013377" cy="982016"/>
            <a:chOff x="3347713" y="2228334"/>
            <a:chExt cx="1354591" cy="1417380"/>
          </a:xfrm>
          <a:solidFill>
            <a:srgbClr val="E32119"/>
          </a:solidFill>
        </p:grpSpPr>
        <p:sp>
          <p:nvSpPr>
            <p:cNvPr id="20" name="Freeform 57">
              <a:extLst>
                <a:ext uri="{FF2B5EF4-FFF2-40B4-BE49-F238E27FC236}">
                  <a16:creationId xmlns:a16="http://schemas.microsoft.com/office/drawing/2014/main" id="{CAF17C17-9436-4A06-AE21-C3F640DC430D}"/>
                </a:ext>
              </a:extLst>
            </p:cNvPr>
            <p:cNvSpPr/>
            <p:nvPr/>
          </p:nvSpPr>
          <p:spPr>
            <a:xfrm>
              <a:off x="3350185" y="2228334"/>
              <a:ext cx="1352119" cy="607543"/>
            </a:xfrm>
            <a:custGeom>
              <a:avLst/>
              <a:gdLst>
                <a:gd name="connsiteX0" fmla="*/ 676059 w 1352119"/>
                <a:gd name="connsiteY0" fmla="*/ 0 h 607543"/>
                <a:gd name="connsiteX1" fmla="*/ 1345909 w 1352119"/>
                <a:gd name="connsiteY1" fmla="*/ 545943 h 607543"/>
                <a:gd name="connsiteX2" fmla="*/ 1352119 w 1352119"/>
                <a:gd name="connsiteY2" fmla="*/ 607543 h 607543"/>
                <a:gd name="connsiteX3" fmla="*/ 1111163 w 1352119"/>
                <a:gd name="connsiteY3" fmla="*/ 607543 h 607543"/>
                <a:gd name="connsiteX4" fmla="*/ 1109848 w 1352119"/>
                <a:gd name="connsiteY4" fmla="*/ 594506 h 607543"/>
                <a:gd name="connsiteX5" fmla="*/ 676060 w 1352119"/>
                <a:gd name="connsiteY5" fmla="*/ 240958 h 607543"/>
                <a:gd name="connsiteX6" fmla="*/ 242272 w 1352119"/>
                <a:gd name="connsiteY6" fmla="*/ 594506 h 607543"/>
                <a:gd name="connsiteX7" fmla="*/ 240958 w 1352119"/>
                <a:gd name="connsiteY7" fmla="*/ 607543 h 607543"/>
                <a:gd name="connsiteX8" fmla="*/ 0 w 1352119"/>
                <a:gd name="connsiteY8" fmla="*/ 607543 h 607543"/>
                <a:gd name="connsiteX9" fmla="*/ 6209 w 1352119"/>
                <a:gd name="connsiteY9" fmla="*/ 545943 h 607543"/>
                <a:gd name="connsiteX10" fmla="*/ 676059 w 1352119"/>
                <a:gd name="connsiteY10" fmla="*/ 0 h 60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52119" h="607543">
                  <a:moveTo>
                    <a:pt x="676059" y="0"/>
                  </a:moveTo>
                  <a:cubicBezTo>
                    <a:pt x="1006477" y="0"/>
                    <a:pt x="1282153" y="234374"/>
                    <a:pt x="1345909" y="545943"/>
                  </a:cubicBezTo>
                  <a:lnTo>
                    <a:pt x="1352119" y="607543"/>
                  </a:lnTo>
                  <a:lnTo>
                    <a:pt x="1111163" y="607543"/>
                  </a:lnTo>
                  <a:lnTo>
                    <a:pt x="1109848" y="594506"/>
                  </a:lnTo>
                  <a:cubicBezTo>
                    <a:pt x="1068561" y="392736"/>
                    <a:pt x="890035" y="240958"/>
                    <a:pt x="676060" y="240958"/>
                  </a:cubicBezTo>
                  <a:cubicBezTo>
                    <a:pt x="462085" y="240958"/>
                    <a:pt x="283560" y="392736"/>
                    <a:pt x="242272" y="594506"/>
                  </a:cubicBezTo>
                  <a:lnTo>
                    <a:pt x="240958" y="607543"/>
                  </a:lnTo>
                  <a:lnTo>
                    <a:pt x="0" y="607543"/>
                  </a:lnTo>
                  <a:lnTo>
                    <a:pt x="6209" y="545943"/>
                  </a:lnTo>
                  <a:cubicBezTo>
                    <a:pt x="69966" y="234374"/>
                    <a:pt x="345642" y="0"/>
                    <a:pt x="676059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D5EAB08-0445-4C5F-B26C-0431D1259D98}"/>
                </a:ext>
              </a:extLst>
            </p:cNvPr>
            <p:cNvSpPr/>
            <p:nvPr/>
          </p:nvSpPr>
          <p:spPr>
            <a:xfrm>
              <a:off x="4461510" y="2835877"/>
              <a:ext cx="240794" cy="809837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A1B6A6D-D944-490D-88AB-AD6B2AD59255}"/>
                </a:ext>
              </a:extLst>
            </p:cNvPr>
            <p:cNvSpPr/>
            <p:nvPr/>
          </p:nvSpPr>
          <p:spPr>
            <a:xfrm>
              <a:off x="3347713" y="2835878"/>
              <a:ext cx="240794" cy="202296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671F30F-B88D-488D-9493-380CF34B9AE7}"/>
              </a:ext>
            </a:extLst>
          </p:cNvPr>
          <p:cNvGrpSpPr/>
          <p:nvPr/>
        </p:nvGrpSpPr>
        <p:grpSpPr>
          <a:xfrm>
            <a:off x="7201735" y="2793515"/>
            <a:ext cx="2291138" cy="1243097"/>
            <a:chOff x="6689102" y="1774623"/>
            <a:chExt cx="3062588" cy="1794208"/>
          </a:xfrm>
          <a:solidFill>
            <a:srgbClr val="524B41"/>
          </a:solidFill>
        </p:grpSpPr>
        <p:sp>
          <p:nvSpPr>
            <p:cNvPr id="24" name="Freeform 52">
              <a:extLst>
                <a:ext uri="{FF2B5EF4-FFF2-40B4-BE49-F238E27FC236}">
                  <a16:creationId xmlns:a16="http://schemas.microsoft.com/office/drawing/2014/main" id="{4FCD3007-9B3F-4DFC-B505-B3C1090992A2}"/>
                </a:ext>
              </a:extLst>
            </p:cNvPr>
            <p:cNvSpPr/>
            <p:nvPr/>
          </p:nvSpPr>
          <p:spPr>
            <a:xfrm rot="10800000">
              <a:off x="6689102" y="2961288"/>
              <a:ext cx="1352119" cy="607543"/>
            </a:xfrm>
            <a:custGeom>
              <a:avLst/>
              <a:gdLst>
                <a:gd name="connsiteX0" fmla="*/ 676059 w 1352119"/>
                <a:gd name="connsiteY0" fmla="*/ 0 h 607543"/>
                <a:gd name="connsiteX1" fmla="*/ 1345909 w 1352119"/>
                <a:gd name="connsiteY1" fmla="*/ 545943 h 607543"/>
                <a:gd name="connsiteX2" fmla="*/ 1352119 w 1352119"/>
                <a:gd name="connsiteY2" fmla="*/ 607543 h 607543"/>
                <a:gd name="connsiteX3" fmla="*/ 1111163 w 1352119"/>
                <a:gd name="connsiteY3" fmla="*/ 607543 h 607543"/>
                <a:gd name="connsiteX4" fmla="*/ 1109848 w 1352119"/>
                <a:gd name="connsiteY4" fmla="*/ 594506 h 607543"/>
                <a:gd name="connsiteX5" fmla="*/ 676060 w 1352119"/>
                <a:gd name="connsiteY5" fmla="*/ 240958 h 607543"/>
                <a:gd name="connsiteX6" fmla="*/ 242272 w 1352119"/>
                <a:gd name="connsiteY6" fmla="*/ 594506 h 607543"/>
                <a:gd name="connsiteX7" fmla="*/ 240958 w 1352119"/>
                <a:gd name="connsiteY7" fmla="*/ 607543 h 607543"/>
                <a:gd name="connsiteX8" fmla="*/ 0 w 1352119"/>
                <a:gd name="connsiteY8" fmla="*/ 607543 h 607543"/>
                <a:gd name="connsiteX9" fmla="*/ 6209 w 1352119"/>
                <a:gd name="connsiteY9" fmla="*/ 545943 h 607543"/>
                <a:gd name="connsiteX10" fmla="*/ 676059 w 1352119"/>
                <a:gd name="connsiteY10" fmla="*/ 0 h 60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52119" h="607543">
                  <a:moveTo>
                    <a:pt x="676059" y="0"/>
                  </a:moveTo>
                  <a:cubicBezTo>
                    <a:pt x="1006477" y="0"/>
                    <a:pt x="1282153" y="234374"/>
                    <a:pt x="1345909" y="545943"/>
                  </a:cubicBezTo>
                  <a:lnTo>
                    <a:pt x="1352119" y="607543"/>
                  </a:lnTo>
                  <a:lnTo>
                    <a:pt x="1111163" y="607543"/>
                  </a:lnTo>
                  <a:lnTo>
                    <a:pt x="1109848" y="594506"/>
                  </a:lnTo>
                  <a:cubicBezTo>
                    <a:pt x="1068561" y="392736"/>
                    <a:pt x="890035" y="240958"/>
                    <a:pt x="676060" y="240958"/>
                  </a:cubicBezTo>
                  <a:cubicBezTo>
                    <a:pt x="462085" y="240958"/>
                    <a:pt x="283560" y="392736"/>
                    <a:pt x="242272" y="594506"/>
                  </a:cubicBezTo>
                  <a:lnTo>
                    <a:pt x="240958" y="607543"/>
                  </a:lnTo>
                  <a:lnTo>
                    <a:pt x="0" y="607543"/>
                  </a:lnTo>
                  <a:lnTo>
                    <a:pt x="6209" y="545943"/>
                  </a:lnTo>
                  <a:cubicBezTo>
                    <a:pt x="69966" y="234374"/>
                    <a:pt x="345642" y="0"/>
                    <a:pt x="676059" y="0"/>
                  </a:cubicBezTo>
                  <a:close/>
                </a:path>
              </a:pathLst>
            </a:custGeom>
            <a:solidFill>
              <a:srgbClr val="EEC21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E9629D7-9066-47D8-9D82-2AD5646B920D}"/>
                </a:ext>
              </a:extLst>
            </p:cNvPr>
            <p:cNvSpPr/>
            <p:nvPr/>
          </p:nvSpPr>
          <p:spPr>
            <a:xfrm rot="10800000">
              <a:off x="6689102" y="2446937"/>
              <a:ext cx="240794" cy="514350"/>
            </a:xfrm>
            <a:prstGeom prst="rect">
              <a:avLst/>
            </a:prstGeom>
            <a:solidFill>
              <a:srgbClr val="EEC21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A189912-CE1B-4D6A-946E-6B9FC0684E00}"/>
                </a:ext>
              </a:extLst>
            </p:cNvPr>
            <p:cNvSpPr/>
            <p:nvPr/>
          </p:nvSpPr>
          <p:spPr>
            <a:xfrm rot="10800000">
              <a:off x="7802899" y="2382167"/>
              <a:ext cx="240794" cy="579120"/>
            </a:xfrm>
            <a:prstGeom prst="rect">
              <a:avLst/>
            </a:prstGeom>
            <a:solidFill>
              <a:srgbClr val="EEC21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3E58738C-267B-44E5-AB20-0CFDE6570489}"/>
                </a:ext>
              </a:extLst>
            </p:cNvPr>
            <p:cNvSpPr/>
            <p:nvPr/>
          </p:nvSpPr>
          <p:spPr>
            <a:xfrm>
              <a:off x="7802899" y="1774623"/>
              <a:ext cx="676059" cy="607543"/>
            </a:xfrm>
            <a:custGeom>
              <a:avLst/>
              <a:gdLst>
                <a:gd name="connsiteX0" fmla="*/ 676059 w 676059"/>
                <a:gd name="connsiteY0" fmla="*/ 0 h 607543"/>
                <a:gd name="connsiteX1" fmla="*/ 676059 w 676059"/>
                <a:gd name="connsiteY1" fmla="*/ 240958 h 607543"/>
                <a:gd name="connsiteX2" fmla="*/ 597680 w 676059"/>
                <a:gd name="connsiteY2" fmla="*/ 247874 h 607543"/>
                <a:gd name="connsiteX3" fmla="*/ 242272 w 676059"/>
                <a:gd name="connsiteY3" fmla="*/ 594506 h 607543"/>
                <a:gd name="connsiteX4" fmla="*/ 240958 w 676059"/>
                <a:gd name="connsiteY4" fmla="*/ 607543 h 607543"/>
                <a:gd name="connsiteX5" fmla="*/ 0 w 676059"/>
                <a:gd name="connsiteY5" fmla="*/ 607543 h 607543"/>
                <a:gd name="connsiteX6" fmla="*/ 6209 w 676059"/>
                <a:gd name="connsiteY6" fmla="*/ 545943 h 607543"/>
                <a:gd name="connsiteX7" fmla="*/ 676059 w 676059"/>
                <a:gd name="connsiteY7" fmla="*/ 0 h 60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6059" h="607543">
                  <a:moveTo>
                    <a:pt x="676059" y="0"/>
                  </a:moveTo>
                  <a:lnTo>
                    <a:pt x="676059" y="240958"/>
                  </a:lnTo>
                  <a:lnTo>
                    <a:pt x="597680" y="247874"/>
                  </a:lnTo>
                  <a:cubicBezTo>
                    <a:pt x="419598" y="279684"/>
                    <a:pt x="278399" y="417957"/>
                    <a:pt x="242272" y="594506"/>
                  </a:cubicBezTo>
                  <a:lnTo>
                    <a:pt x="240958" y="607543"/>
                  </a:lnTo>
                  <a:lnTo>
                    <a:pt x="0" y="607543"/>
                  </a:lnTo>
                  <a:lnTo>
                    <a:pt x="6209" y="545943"/>
                  </a:lnTo>
                  <a:cubicBezTo>
                    <a:pt x="69966" y="234374"/>
                    <a:pt x="345642" y="0"/>
                    <a:pt x="676059" y="0"/>
                  </a:cubicBezTo>
                  <a:close/>
                </a:path>
              </a:pathLst>
            </a:custGeom>
            <a:solidFill>
              <a:srgbClr val="EEC21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1C34BE4-396B-4AD1-8ADF-BE3E76E71CBC}"/>
                </a:ext>
              </a:extLst>
            </p:cNvPr>
            <p:cNvSpPr/>
            <p:nvPr/>
          </p:nvSpPr>
          <p:spPr>
            <a:xfrm>
              <a:off x="8441131" y="1774623"/>
              <a:ext cx="1310559" cy="244677"/>
            </a:xfrm>
            <a:prstGeom prst="rect">
              <a:avLst/>
            </a:prstGeom>
            <a:solidFill>
              <a:srgbClr val="EEC21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11641A-2477-4D60-90EC-9C9D41EA3CAE}"/>
              </a:ext>
            </a:extLst>
          </p:cNvPr>
          <p:cNvGrpSpPr/>
          <p:nvPr/>
        </p:nvGrpSpPr>
        <p:grpSpPr>
          <a:xfrm rot="10800000">
            <a:off x="1867411" y="4245940"/>
            <a:ext cx="1363106" cy="424171"/>
            <a:chOff x="957599" y="1843307"/>
            <a:chExt cx="1822080" cy="612221"/>
          </a:xfrm>
          <a:solidFill>
            <a:srgbClr val="E32119"/>
          </a:solidFill>
        </p:grpSpPr>
        <p:sp>
          <p:nvSpPr>
            <p:cNvPr id="30" name="Freeform 50">
              <a:extLst>
                <a:ext uri="{FF2B5EF4-FFF2-40B4-BE49-F238E27FC236}">
                  <a16:creationId xmlns:a16="http://schemas.microsoft.com/office/drawing/2014/main" id="{EF44456B-2AB7-4BC2-BBD9-B2C29F7B284E}"/>
                </a:ext>
              </a:extLst>
            </p:cNvPr>
            <p:cNvSpPr/>
            <p:nvPr/>
          </p:nvSpPr>
          <p:spPr>
            <a:xfrm>
              <a:off x="957599" y="1847985"/>
              <a:ext cx="676059" cy="607543"/>
            </a:xfrm>
            <a:custGeom>
              <a:avLst/>
              <a:gdLst>
                <a:gd name="connsiteX0" fmla="*/ 676059 w 676059"/>
                <a:gd name="connsiteY0" fmla="*/ 0 h 607543"/>
                <a:gd name="connsiteX1" fmla="*/ 676059 w 676059"/>
                <a:gd name="connsiteY1" fmla="*/ 240958 h 607543"/>
                <a:gd name="connsiteX2" fmla="*/ 597680 w 676059"/>
                <a:gd name="connsiteY2" fmla="*/ 247874 h 607543"/>
                <a:gd name="connsiteX3" fmla="*/ 242272 w 676059"/>
                <a:gd name="connsiteY3" fmla="*/ 594506 h 607543"/>
                <a:gd name="connsiteX4" fmla="*/ 240958 w 676059"/>
                <a:gd name="connsiteY4" fmla="*/ 607543 h 607543"/>
                <a:gd name="connsiteX5" fmla="*/ 0 w 676059"/>
                <a:gd name="connsiteY5" fmla="*/ 607543 h 607543"/>
                <a:gd name="connsiteX6" fmla="*/ 6209 w 676059"/>
                <a:gd name="connsiteY6" fmla="*/ 545943 h 607543"/>
                <a:gd name="connsiteX7" fmla="*/ 676059 w 676059"/>
                <a:gd name="connsiteY7" fmla="*/ 0 h 60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6059" h="607543">
                  <a:moveTo>
                    <a:pt x="676059" y="0"/>
                  </a:moveTo>
                  <a:lnTo>
                    <a:pt x="676059" y="240958"/>
                  </a:lnTo>
                  <a:lnTo>
                    <a:pt x="597680" y="247874"/>
                  </a:lnTo>
                  <a:cubicBezTo>
                    <a:pt x="419598" y="279684"/>
                    <a:pt x="278399" y="417957"/>
                    <a:pt x="242272" y="594506"/>
                  </a:cubicBezTo>
                  <a:lnTo>
                    <a:pt x="240958" y="607543"/>
                  </a:lnTo>
                  <a:lnTo>
                    <a:pt x="0" y="607543"/>
                  </a:lnTo>
                  <a:lnTo>
                    <a:pt x="6209" y="545943"/>
                  </a:lnTo>
                  <a:cubicBezTo>
                    <a:pt x="69966" y="234374"/>
                    <a:pt x="345642" y="0"/>
                    <a:pt x="676059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7833C38-2E20-4A60-BA0C-357EC6BB86AC}"/>
                </a:ext>
              </a:extLst>
            </p:cNvPr>
            <p:cNvSpPr/>
            <p:nvPr/>
          </p:nvSpPr>
          <p:spPr>
            <a:xfrm>
              <a:off x="1616470" y="1843307"/>
              <a:ext cx="1163209" cy="244677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965DC0CB-E620-4203-A602-83BD4C427667}"/>
              </a:ext>
            </a:extLst>
          </p:cNvPr>
          <p:cNvSpPr/>
          <p:nvPr/>
        </p:nvSpPr>
        <p:spPr>
          <a:xfrm>
            <a:off x="4900901" y="3276022"/>
            <a:ext cx="662497" cy="613555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B098A61-E757-4DFB-8BB4-11CFA6EBEDB6}"/>
              </a:ext>
            </a:extLst>
          </p:cNvPr>
          <p:cNvSpPr/>
          <p:nvPr/>
        </p:nvSpPr>
        <p:spPr>
          <a:xfrm>
            <a:off x="6557614" y="2669745"/>
            <a:ext cx="662497" cy="613555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26FCE59-786E-44E8-84DD-5E44CE21DB2B}"/>
              </a:ext>
            </a:extLst>
          </p:cNvPr>
          <p:cNvSpPr/>
          <p:nvPr/>
        </p:nvSpPr>
        <p:spPr>
          <a:xfrm>
            <a:off x="7384302" y="3253161"/>
            <a:ext cx="662497" cy="613555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en-GB" sz="12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8C75699-FCBE-4ED3-8D6C-41ED1E5A18E1}"/>
              </a:ext>
            </a:extLst>
          </p:cNvPr>
          <p:cNvSpPr/>
          <p:nvPr/>
        </p:nvSpPr>
        <p:spPr>
          <a:xfrm>
            <a:off x="5719878" y="3902744"/>
            <a:ext cx="655938" cy="583776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en-GB" sz="12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F3E5484-0AE1-4192-ACE6-E5FF67273ACD}"/>
              </a:ext>
            </a:extLst>
          </p:cNvPr>
          <p:cNvSpPr/>
          <p:nvPr/>
        </p:nvSpPr>
        <p:spPr>
          <a:xfrm>
            <a:off x="4063673" y="4457497"/>
            <a:ext cx="662497" cy="613555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63F61A6-BE77-4BEC-8EF4-A6AB68B59D94}"/>
              </a:ext>
            </a:extLst>
          </p:cNvPr>
          <p:cNvSpPr/>
          <p:nvPr/>
        </p:nvSpPr>
        <p:spPr>
          <a:xfrm>
            <a:off x="3224811" y="3850799"/>
            <a:ext cx="662497" cy="613555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F500065-E8F5-4080-A83B-FAE9132611F3}"/>
              </a:ext>
            </a:extLst>
          </p:cNvPr>
          <p:cNvCxnSpPr>
            <a:stCxn id="37" idx="4"/>
          </p:cNvCxnSpPr>
          <p:nvPr/>
        </p:nvCxnSpPr>
        <p:spPr>
          <a:xfrm flipH="1">
            <a:off x="3556060" y="4464354"/>
            <a:ext cx="1" cy="891261"/>
          </a:xfrm>
          <a:prstGeom prst="line">
            <a:avLst/>
          </a:prstGeom>
          <a:noFill/>
          <a:ln w="1905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0FEAAF0D-6C36-4F8E-A8D3-9415E758C1BD}"/>
              </a:ext>
            </a:extLst>
          </p:cNvPr>
          <p:cNvSpPr/>
          <p:nvPr/>
        </p:nvSpPr>
        <p:spPr>
          <a:xfrm>
            <a:off x="3496958" y="5349016"/>
            <a:ext cx="102962" cy="95355"/>
          </a:xfrm>
          <a:prstGeom prst="ellipse">
            <a:avLst/>
          </a:prstGeom>
          <a:solidFill>
            <a:srgbClr val="E3211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F72B416-AD5C-4E5A-A72F-31EAD2ABECD4}"/>
              </a:ext>
            </a:extLst>
          </p:cNvPr>
          <p:cNvCxnSpPr>
            <a:endCxn id="44" idx="0"/>
          </p:cNvCxnSpPr>
          <p:nvPr/>
        </p:nvCxnSpPr>
        <p:spPr>
          <a:xfrm flipH="1">
            <a:off x="5218086" y="3887855"/>
            <a:ext cx="1" cy="1466799"/>
          </a:xfrm>
          <a:prstGeom prst="line">
            <a:avLst/>
          </a:prstGeom>
          <a:noFill/>
          <a:ln w="1905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69189599-C3EA-41C4-BD9A-F35CD6D1DAE4}"/>
              </a:ext>
            </a:extLst>
          </p:cNvPr>
          <p:cNvSpPr/>
          <p:nvPr/>
        </p:nvSpPr>
        <p:spPr>
          <a:xfrm>
            <a:off x="5166605" y="5354653"/>
            <a:ext cx="102962" cy="95355"/>
          </a:xfrm>
          <a:prstGeom prst="ellipse">
            <a:avLst/>
          </a:prstGeom>
          <a:solidFill>
            <a:srgbClr val="F39B5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FFF971B-6D39-40A5-A34C-6E2C4FDCC055}"/>
              </a:ext>
            </a:extLst>
          </p:cNvPr>
          <p:cNvSpPr txBox="1"/>
          <p:nvPr/>
        </p:nvSpPr>
        <p:spPr>
          <a:xfrm>
            <a:off x="4451299" y="5491111"/>
            <a:ext cx="1533574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100" b="1" dirty="0">
                <a:solidFill>
                  <a:schemeClr val="accent3"/>
                </a:solidFill>
              </a:rPr>
              <a:t>POST YOUR COMMUNICATIONS</a:t>
            </a:r>
          </a:p>
          <a:p>
            <a:pPr algn="ctr">
              <a:defRPr/>
            </a:pPr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Print your communications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CF9B0EA-E488-4067-A1D3-8DFA692F6E7E}"/>
              </a:ext>
            </a:extLst>
          </p:cNvPr>
          <p:cNvSpPr/>
          <p:nvPr/>
        </p:nvSpPr>
        <p:spPr>
          <a:xfrm>
            <a:off x="6850503" y="5354653"/>
            <a:ext cx="102962" cy="95355"/>
          </a:xfrm>
          <a:prstGeom prst="ellipse">
            <a:avLst/>
          </a:prstGeom>
          <a:solidFill>
            <a:srgbClr val="82CBD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0044008-AED1-4C8A-9FA3-816C0629C753}"/>
              </a:ext>
            </a:extLst>
          </p:cNvPr>
          <p:cNvCxnSpPr/>
          <p:nvPr/>
        </p:nvCxnSpPr>
        <p:spPr>
          <a:xfrm>
            <a:off x="6898483" y="3282448"/>
            <a:ext cx="0" cy="2072206"/>
          </a:xfrm>
          <a:prstGeom prst="line">
            <a:avLst/>
          </a:prstGeom>
          <a:noFill/>
          <a:ln w="1905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F3B68B1-3ABE-4CCD-8856-FFFFB23B0776}"/>
              </a:ext>
            </a:extLst>
          </p:cNvPr>
          <p:cNvCxnSpPr>
            <a:cxnSpLocks/>
          </p:cNvCxnSpPr>
          <p:nvPr/>
        </p:nvCxnSpPr>
        <p:spPr>
          <a:xfrm>
            <a:off x="4382087" y="3259321"/>
            <a:ext cx="0" cy="1197082"/>
          </a:xfrm>
          <a:prstGeom prst="line">
            <a:avLst/>
          </a:prstGeom>
          <a:noFill/>
          <a:ln w="1905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EF7BD29B-0A81-4898-B120-59CCE1144A00}"/>
              </a:ext>
            </a:extLst>
          </p:cNvPr>
          <p:cNvSpPr/>
          <p:nvPr/>
        </p:nvSpPr>
        <p:spPr>
          <a:xfrm>
            <a:off x="4333616" y="3211096"/>
            <a:ext cx="102962" cy="95355"/>
          </a:xfrm>
          <a:prstGeom prst="ellipse">
            <a:avLst/>
          </a:prstGeom>
          <a:solidFill>
            <a:srgbClr val="009CD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1C4C116-5C17-4173-880C-1EAA3EB66DB9}"/>
              </a:ext>
            </a:extLst>
          </p:cNvPr>
          <p:cNvCxnSpPr/>
          <p:nvPr/>
        </p:nvCxnSpPr>
        <p:spPr>
          <a:xfrm>
            <a:off x="6033344" y="2697461"/>
            <a:ext cx="0" cy="1197082"/>
          </a:xfrm>
          <a:prstGeom prst="line">
            <a:avLst/>
          </a:prstGeom>
          <a:noFill/>
          <a:ln w="1905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2BC5E85B-0BAF-4023-91D4-A0AD3017210F}"/>
              </a:ext>
            </a:extLst>
          </p:cNvPr>
          <p:cNvSpPr/>
          <p:nvPr/>
        </p:nvSpPr>
        <p:spPr>
          <a:xfrm>
            <a:off x="5984873" y="2649236"/>
            <a:ext cx="102962" cy="95355"/>
          </a:xfrm>
          <a:prstGeom prst="ellipse">
            <a:avLst/>
          </a:prstGeom>
          <a:solidFill>
            <a:srgbClr val="5082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651A180-3BA4-4AFF-B23C-7CC24043955A}"/>
              </a:ext>
            </a:extLst>
          </p:cNvPr>
          <p:cNvSpPr txBox="1"/>
          <p:nvPr/>
        </p:nvSpPr>
        <p:spPr>
          <a:xfrm>
            <a:off x="5178274" y="1358127"/>
            <a:ext cx="16870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100" b="1" dirty="0">
                <a:solidFill>
                  <a:schemeClr val="accent4"/>
                </a:solidFill>
              </a:rPr>
              <a:t>APPLY ONLINE FOR YOUR CREDIT AND RECEIVE YOUR DISCOUNT</a:t>
            </a:r>
            <a:endParaRPr lang="en-GB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defRPr/>
            </a:pPr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Once your mailing has been sent, you will receive your discount in the form of postage credits</a:t>
            </a:r>
            <a:endParaRPr lang="en-GB" sz="700" dirty="0">
              <a:solidFill>
                <a:srgbClr val="000000">
                  <a:lumMod val="85000"/>
                  <a:lumOff val="15000"/>
                </a:srgbClr>
              </a:solidFill>
              <a:latin typeface="Arial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61AB331-58B8-49FB-BCCA-4A5DB618B192}"/>
              </a:ext>
            </a:extLst>
          </p:cNvPr>
          <p:cNvCxnSpPr/>
          <p:nvPr/>
        </p:nvCxnSpPr>
        <p:spPr>
          <a:xfrm>
            <a:off x="7717002" y="2638427"/>
            <a:ext cx="0" cy="605667"/>
          </a:xfrm>
          <a:prstGeom prst="line">
            <a:avLst/>
          </a:prstGeom>
          <a:noFill/>
          <a:ln w="1905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04BF89D4-8F64-4E60-B2D4-B7761080F862}"/>
              </a:ext>
            </a:extLst>
          </p:cNvPr>
          <p:cNvSpPr/>
          <p:nvPr/>
        </p:nvSpPr>
        <p:spPr>
          <a:xfrm>
            <a:off x="7668531" y="2590202"/>
            <a:ext cx="102962" cy="95355"/>
          </a:xfrm>
          <a:prstGeom prst="ellipse">
            <a:avLst/>
          </a:prstGeom>
          <a:solidFill>
            <a:srgbClr val="EEC21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F24BA9E-05D5-443F-81DD-4CBDABBC5F17}"/>
              </a:ext>
            </a:extLst>
          </p:cNvPr>
          <p:cNvSpPr txBox="1"/>
          <p:nvPr/>
        </p:nvSpPr>
        <p:spPr>
          <a:xfrm>
            <a:off x="2532243" y="5487397"/>
            <a:ext cx="2041186" cy="1237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200" b="1" dirty="0">
                <a:solidFill>
                  <a:srgbClr val="E20C18"/>
                </a:solidFill>
              </a:rPr>
              <a:t>COMPLETE ONLINE APPLICATION FORM AND SUBMIT EVIDENCE</a:t>
            </a:r>
          </a:p>
          <a:p>
            <a:pPr lvl="0" algn="ctr">
              <a:defRPr/>
            </a:pPr>
            <a:r>
              <a:rPr lang="en-GB" sz="960" dirty="0">
                <a:solidFill>
                  <a:prstClr val="black">
                    <a:lumMod val="85000"/>
                    <a:lumOff val="15000"/>
                  </a:prstClr>
                </a:solidFill>
              </a:rPr>
              <a:t>Fill out the application form  attached with your information, company details, proposed volume and product specification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2D6DCD8-647D-4A91-81B5-8044ECE93EF5}"/>
              </a:ext>
            </a:extLst>
          </p:cNvPr>
          <p:cNvSpPr txBox="1"/>
          <p:nvPr/>
        </p:nvSpPr>
        <p:spPr>
          <a:xfrm>
            <a:off x="6065616" y="5464800"/>
            <a:ext cx="16870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100" b="1" dirty="0">
                <a:solidFill>
                  <a:schemeClr val="accent5"/>
                </a:solidFill>
              </a:rPr>
              <a:t>REDEEM ON FUTURE MAILINGS</a:t>
            </a:r>
          </a:p>
          <a:p>
            <a:pPr algn="ctr">
              <a:defRPr/>
            </a:pPr>
            <a:r>
              <a:rPr lang="en-GB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 your postage credits on any future mailings</a:t>
            </a:r>
          </a:p>
        </p:txBody>
      </p:sp>
      <p:pic>
        <p:nvPicPr>
          <p:cNvPr id="70" name="Graphic 69" descr="Document">
            <a:extLst>
              <a:ext uri="{FF2B5EF4-FFF2-40B4-BE49-F238E27FC236}">
                <a16:creationId xmlns:a16="http://schemas.microsoft.com/office/drawing/2014/main" id="{B1BA617E-416A-4157-AA63-1721A8034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0975" y="3902046"/>
            <a:ext cx="469232" cy="469232"/>
          </a:xfrm>
          <a:prstGeom prst="rect">
            <a:avLst/>
          </a:prstGeom>
        </p:spPr>
      </p:pic>
      <p:sp>
        <p:nvSpPr>
          <p:cNvPr id="71" name="Oval 70">
            <a:extLst>
              <a:ext uri="{FF2B5EF4-FFF2-40B4-BE49-F238E27FC236}">
                <a16:creationId xmlns:a16="http://schemas.microsoft.com/office/drawing/2014/main" id="{8657E3D8-5ED5-46FB-AC1F-609CB26C5C33}"/>
              </a:ext>
            </a:extLst>
          </p:cNvPr>
          <p:cNvSpPr/>
          <p:nvPr/>
        </p:nvSpPr>
        <p:spPr>
          <a:xfrm>
            <a:off x="4057699" y="4471033"/>
            <a:ext cx="662497" cy="613555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8" name="Graphic 67" descr="Send">
            <a:extLst>
              <a:ext uri="{FF2B5EF4-FFF2-40B4-BE49-F238E27FC236}">
                <a16:creationId xmlns:a16="http://schemas.microsoft.com/office/drawing/2014/main" id="{F7462EA6-291F-4683-8721-FF9700511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34153" y="4518239"/>
            <a:ext cx="492069" cy="492069"/>
          </a:xfrm>
          <a:prstGeom prst="rect">
            <a:avLst/>
          </a:prstGeom>
        </p:spPr>
      </p:pic>
      <p:pic>
        <p:nvPicPr>
          <p:cNvPr id="72" name="Graphic 71" descr="Envelope">
            <a:extLst>
              <a:ext uri="{FF2B5EF4-FFF2-40B4-BE49-F238E27FC236}">
                <a16:creationId xmlns:a16="http://schemas.microsoft.com/office/drawing/2014/main" id="{04A615A8-FA56-4026-B7C1-456043BE05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63438" y="3317095"/>
            <a:ext cx="516155" cy="516155"/>
          </a:xfrm>
          <a:prstGeom prst="rect">
            <a:avLst/>
          </a:prstGeom>
        </p:spPr>
      </p:pic>
      <p:pic>
        <p:nvPicPr>
          <p:cNvPr id="76" name="Graphic 75" descr="Money">
            <a:extLst>
              <a:ext uri="{FF2B5EF4-FFF2-40B4-BE49-F238E27FC236}">
                <a16:creationId xmlns:a16="http://schemas.microsoft.com/office/drawing/2014/main" id="{F30878D8-9AE6-4704-BC7F-2697DE5FA0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97124" y="3914581"/>
            <a:ext cx="516155" cy="516155"/>
          </a:xfrm>
          <a:prstGeom prst="rect">
            <a:avLst/>
          </a:prstGeom>
        </p:spPr>
      </p:pic>
      <p:pic>
        <p:nvPicPr>
          <p:cNvPr id="77" name="Graphic 76" descr="Envelope">
            <a:extLst>
              <a:ext uri="{FF2B5EF4-FFF2-40B4-BE49-F238E27FC236}">
                <a16:creationId xmlns:a16="http://schemas.microsoft.com/office/drawing/2014/main" id="{B13CACE7-AA76-40D8-B202-C32E8CBB52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36297" y="2714585"/>
            <a:ext cx="516155" cy="516155"/>
          </a:xfrm>
          <a:prstGeom prst="rect">
            <a:avLst/>
          </a:prstGeom>
        </p:spPr>
      </p:pic>
      <p:pic>
        <p:nvPicPr>
          <p:cNvPr id="78" name="Graphic 77" descr="Flip calendar">
            <a:extLst>
              <a:ext uri="{FF2B5EF4-FFF2-40B4-BE49-F238E27FC236}">
                <a16:creationId xmlns:a16="http://schemas.microsoft.com/office/drawing/2014/main" id="{3D9A078E-B749-445B-A2A5-0A189B0486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67308" y="3299207"/>
            <a:ext cx="516155" cy="5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AAB42-F9B8-4E9D-B680-A2A1417E9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validation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E0BAF-7E91-4A2A-8A7F-FD1A1E5E9D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29DFB-78B7-4C93-8676-438E5A2FEB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00E375-196E-4C3E-9BA5-74241B03B752}"/>
              </a:ext>
            </a:extLst>
          </p:cNvPr>
          <p:cNvSpPr/>
          <p:nvPr/>
        </p:nvSpPr>
        <p:spPr>
          <a:xfrm>
            <a:off x="4052205" y="1913444"/>
            <a:ext cx="2811322" cy="104568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Sales team meet prospective customer and provides guidance regarding evidence of incrementality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09C4B62-0708-4E2A-B6E7-376FBDE0F5EA}"/>
              </a:ext>
            </a:extLst>
          </p:cNvPr>
          <p:cNvSpPr/>
          <p:nvPr/>
        </p:nvSpPr>
        <p:spPr>
          <a:xfrm>
            <a:off x="3865132" y="1606498"/>
            <a:ext cx="393405" cy="393405"/>
          </a:xfrm>
          <a:prstGeom prst="ellipse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F0304E-E219-48F3-9106-24004D774183}"/>
              </a:ext>
            </a:extLst>
          </p:cNvPr>
          <p:cNvCxnSpPr>
            <a:cxnSpLocks/>
          </p:cNvCxnSpPr>
          <p:nvPr/>
        </p:nvCxnSpPr>
        <p:spPr>
          <a:xfrm>
            <a:off x="5454715" y="2976686"/>
            <a:ext cx="0" cy="447407"/>
          </a:xfrm>
          <a:prstGeom prst="line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2F3E231-F403-43EC-9B0E-BCA4507AFC26}"/>
              </a:ext>
            </a:extLst>
          </p:cNvPr>
          <p:cNvSpPr/>
          <p:nvPr/>
        </p:nvSpPr>
        <p:spPr>
          <a:xfrm>
            <a:off x="4052205" y="3396936"/>
            <a:ext cx="2811322" cy="104568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Customer submits evidence with completed application forms online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5D97CE-85D2-49F2-9E45-2EA7A019894B}"/>
              </a:ext>
            </a:extLst>
          </p:cNvPr>
          <p:cNvSpPr/>
          <p:nvPr/>
        </p:nvSpPr>
        <p:spPr>
          <a:xfrm>
            <a:off x="3868675" y="3095881"/>
            <a:ext cx="393405" cy="393405"/>
          </a:xfrm>
          <a:prstGeom prst="ellipse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4E6114-3D59-497C-A1C7-B555F49F5820}"/>
              </a:ext>
            </a:extLst>
          </p:cNvPr>
          <p:cNvCxnSpPr>
            <a:cxnSpLocks/>
          </p:cNvCxnSpPr>
          <p:nvPr/>
        </p:nvCxnSpPr>
        <p:spPr>
          <a:xfrm>
            <a:off x="5447624" y="4447522"/>
            <a:ext cx="0" cy="447407"/>
          </a:xfrm>
          <a:prstGeom prst="line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79C216E-43E3-4070-8FB7-23A269BCF1C2}"/>
              </a:ext>
            </a:extLst>
          </p:cNvPr>
          <p:cNvSpPr/>
          <p:nvPr/>
        </p:nvSpPr>
        <p:spPr>
          <a:xfrm>
            <a:off x="4052205" y="4863976"/>
            <a:ext cx="2811322" cy="104568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Customer application approved and confirmation emailed from Royal Mail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47D6238-474D-4BAB-BA42-000706504AF4}"/>
              </a:ext>
            </a:extLst>
          </p:cNvPr>
          <p:cNvSpPr/>
          <p:nvPr/>
        </p:nvSpPr>
        <p:spPr>
          <a:xfrm>
            <a:off x="3872216" y="4545455"/>
            <a:ext cx="393405" cy="393405"/>
          </a:xfrm>
          <a:prstGeom prst="ellipse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1C01E6-D500-4ECB-BB96-A14424AB2D4F}"/>
              </a:ext>
            </a:extLst>
          </p:cNvPr>
          <p:cNvSpPr/>
          <p:nvPr/>
        </p:nvSpPr>
        <p:spPr>
          <a:xfrm>
            <a:off x="730610" y="3399286"/>
            <a:ext cx="2811322" cy="1045681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Further information may be required to validate the base line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18505BA-F237-491D-923E-ADCA16A578BC}"/>
              </a:ext>
            </a:extLst>
          </p:cNvPr>
          <p:cNvSpPr/>
          <p:nvPr/>
        </p:nvSpPr>
        <p:spPr>
          <a:xfrm>
            <a:off x="660493" y="3099424"/>
            <a:ext cx="393405" cy="39340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2a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E46782-68D0-42D0-96CD-A3912B77E66A}"/>
              </a:ext>
            </a:extLst>
          </p:cNvPr>
          <p:cNvCxnSpPr>
            <a:cxnSpLocks/>
          </p:cNvCxnSpPr>
          <p:nvPr/>
        </p:nvCxnSpPr>
        <p:spPr>
          <a:xfrm rot="16200000">
            <a:off x="3790330" y="3643878"/>
            <a:ext cx="0" cy="530695"/>
          </a:xfrm>
          <a:prstGeom prst="line">
            <a:avLst/>
          </a:prstGeom>
          <a:ln w="38100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57C5F51-4B3A-4E7D-B0F2-4398D2583F99}"/>
              </a:ext>
            </a:extLst>
          </p:cNvPr>
          <p:cNvSpPr/>
          <p:nvPr/>
        </p:nvSpPr>
        <p:spPr>
          <a:xfrm>
            <a:off x="7467051" y="1913444"/>
            <a:ext cx="2811322" cy="104568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Post your incentive mailing and apply for your credit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5EBE0C7-79D9-4461-A805-02CBCA66C641}"/>
              </a:ext>
            </a:extLst>
          </p:cNvPr>
          <p:cNvSpPr/>
          <p:nvPr/>
        </p:nvSpPr>
        <p:spPr>
          <a:xfrm>
            <a:off x="7281593" y="1606498"/>
            <a:ext cx="393405" cy="393405"/>
          </a:xfrm>
          <a:prstGeom prst="ellipse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4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F71879D0-D9C7-4CEE-8178-F311DE387518}"/>
              </a:ext>
            </a:extLst>
          </p:cNvPr>
          <p:cNvCxnSpPr>
            <a:stCxn id="14" idx="3"/>
            <a:endCxn id="19" idx="1"/>
          </p:cNvCxnSpPr>
          <p:nvPr/>
        </p:nvCxnSpPr>
        <p:spPr>
          <a:xfrm flipV="1">
            <a:off x="6863527" y="2436285"/>
            <a:ext cx="603524" cy="2950532"/>
          </a:xfrm>
          <a:prstGeom prst="bentConnector3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51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DF822-E4C6-4F68-8777-3F6F28EA3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apply for the special offer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FF71-8C16-4557-9269-883BA3EEAC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23229D-36A9-4C77-8B08-8DE82EE4FE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8FADCC-9830-4DD3-8824-5E50B8E9C6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000" y="1831625"/>
            <a:ext cx="9433947" cy="4644000"/>
          </a:xfrm>
        </p:spPr>
        <p:txBody>
          <a:bodyPr/>
          <a:lstStyle/>
          <a:p>
            <a:pPr marL="446088" indent="-446088">
              <a:buClr>
                <a:schemeClr val="accent1"/>
              </a:buClr>
              <a:buNone/>
            </a:pPr>
            <a:r>
              <a:rPr lang="en-US" sz="1600" dirty="0">
                <a:solidFill>
                  <a:schemeClr val="accent1"/>
                </a:solidFill>
              </a:rPr>
              <a:t>1.     </a:t>
            </a:r>
            <a:r>
              <a:rPr lang="en-US" sz="1600" dirty="0"/>
              <a:t>Apply yourself or through an agent both through online application. </a:t>
            </a:r>
          </a:p>
          <a:p>
            <a:pPr marL="446088" indent="0">
              <a:buClr>
                <a:schemeClr val="accent1"/>
              </a:buClr>
              <a:buNone/>
            </a:pPr>
            <a:r>
              <a:rPr lang="en-US" sz="1600" dirty="0">
                <a:solidFill>
                  <a:schemeClr val="accent2"/>
                </a:solidFill>
                <a:hlinkClick r:id="rId2"/>
              </a:rPr>
              <a:t>https://www.royalmail.com/back-to-school-incentive-application</a:t>
            </a:r>
            <a:endParaRPr lang="en-US" sz="1600" dirty="0">
              <a:solidFill>
                <a:schemeClr val="accent2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en-US" sz="1600" dirty="0">
                <a:solidFill>
                  <a:schemeClr val="accent1"/>
                </a:solidFill>
              </a:rPr>
              <a:t>2.     </a:t>
            </a:r>
            <a:r>
              <a:rPr lang="en-US" sz="1600" dirty="0"/>
              <a:t>Royal Mail may request additional documentation to provide evidence of incremental volume:</a:t>
            </a:r>
          </a:p>
          <a:p>
            <a:pPr marL="890588" lvl="4" indent="-358775">
              <a:buClr>
                <a:schemeClr val="accent1"/>
              </a:buClr>
              <a:buSzPct val="100000"/>
              <a:buFont typeface="+mj-lt"/>
              <a:buAutoNum type="alphaLcParenR"/>
            </a:pPr>
            <a:r>
              <a:rPr lang="en-US" sz="1600" dirty="0"/>
              <a:t>12-month mailing/campaign plans dated before and after the announcement of the incentive showing volume that was in the plan; and</a:t>
            </a:r>
          </a:p>
          <a:p>
            <a:pPr marL="890588" lvl="4" indent="-358775">
              <a:buClr>
                <a:schemeClr val="accent1"/>
              </a:buClr>
              <a:buSzPct val="100000"/>
              <a:buFont typeface="+mj-lt"/>
              <a:buAutoNum type="alphaLcParenR"/>
            </a:pPr>
            <a:r>
              <a:rPr lang="en-US" sz="1600" dirty="0"/>
              <a:t>Dated internal communication showing the decision-making process agreeing to use the incentive; or internal business case showing an increase in advertising budget to accommodate more volume; </a:t>
            </a:r>
          </a:p>
          <a:p>
            <a:pPr marL="890588" lvl="4" indent="-358775">
              <a:buClr>
                <a:schemeClr val="accent1"/>
              </a:buClr>
              <a:buSzPct val="100000"/>
              <a:buFont typeface="+mj-lt"/>
              <a:buAutoNum type="alphaLcParenR"/>
            </a:pPr>
            <a:r>
              <a:rPr lang="en-US" sz="1600" dirty="0"/>
              <a:t>If you do not have any of the above, we require an email from a director of the company confirming that the volume is incremental </a:t>
            </a:r>
            <a:r>
              <a:rPr lang="en-US" sz="1600" dirty="0">
                <a:solidFill>
                  <a:schemeClr val="tx1"/>
                </a:solidFill>
              </a:rPr>
              <a:t>and exceeds the volume posted in the corresponding period in 2018 and is only being posted because of the incentive.</a:t>
            </a:r>
          </a:p>
          <a:p>
            <a:pPr>
              <a:buFont typeface="+mj-lt"/>
              <a:buAutoNum type="arabicPeriod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55524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2EDAC5-C2D9-47B6-8F3F-0588D00A87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42A363-F883-4B3B-9F82-541DDEDC26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124ED7-0410-459E-812F-903777717C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5ABB3B7-FC0B-422E-BA4C-62F3D233F1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DE9C19-7270-42AA-87C3-2EAAE729CB9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6550" y="6443663"/>
            <a:ext cx="425450" cy="179387"/>
          </a:xfrm>
          <a:prstGeom prst="rect">
            <a:avLst/>
          </a:prstGeom>
        </p:spPr>
        <p:txBody>
          <a:bodyPr/>
          <a:lstStyle/>
          <a:p>
            <a:fld id="{887360FE-02F5-4392-9C12-7D03F05745BB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43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E5AE48-0FC9-4AFD-BF8E-8B4F24F6EC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Significance of Back to </a:t>
            </a:r>
          </a:p>
          <a:p>
            <a:r>
              <a:rPr lang="en-GB" dirty="0"/>
              <a:t>school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6F894D-1908-4835-8B15-8D366892867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4300" y="6443663"/>
            <a:ext cx="647700" cy="207962"/>
          </a:xfrm>
          <a:prstGeom prst="rect">
            <a:avLst/>
          </a:prstGeom>
        </p:spPr>
        <p:txBody>
          <a:bodyPr/>
          <a:lstStyle/>
          <a:p>
            <a:fld id="{887360FE-02F5-4392-9C12-7D03F05745B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86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5292AD-D776-49A1-9628-803A7A87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 to school is the Uk’s third biggest spending event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E7B55-D684-457B-88E4-C14BD680BF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C916D1-4EC0-4945-B7DC-AE8138A788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/>
              <a:t> </a:t>
            </a:r>
          </a:p>
          <a:p>
            <a:pPr marL="0" indent="0">
              <a:buNone/>
            </a:pPr>
            <a:r>
              <a:rPr lang="en-GB" sz="1600" dirty="0"/>
              <a:t>         </a:t>
            </a:r>
          </a:p>
          <a:p>
            <a:pPr marL="0" indent="0" fontAlgn="base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48D8EF-FC75-4244-A9F0-41C12E238C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999" y="1800000"/>
            <a:ext cx="5898642" cy="4644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600" dirty="0"/>
              <a:t>Back to school shopping is the third biggest spending seasonal event in the UK, beaten only by Black Friday and Christmas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In 2017 Britain’s parents splashed out just under £1 billion (£915 million) on the great school return 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According to Mintel research, keeping kids kitted out is top of the class for back-to-school spending as school uniforms and shoes made up almost half (48%) of market spend in 2017, adding up to £436 million. The next top two spending areas were sportswear, which made up 18% of sales and accounted for £164 million, and the ‘other’ category (with items such as computing equipment and lunch boxes), representing 16% of the overall total and worth £143 million in 2017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Mintel research highlights the rising cost of returning the nation’s kids to school, showing an overall increase in individual spend on essential items such as uniforms, sports kits and bags</a:t>
            </a:r>
          </a:p>
          <a:p>
            <a:pPr marL="0" indent="0">
              <a:spcAft>
                <a:spcPts val="600"/>
              </a:spcAft>
              <a:buNone/>
            </a:pPr>
            <a:endParaRPr lang="en-US" sz="1600" b="1" dirty="0"/>
          </a:p>
          <a:p>
            <a:pPr>
              <a:spcAft>
                <a:spcPts val="600"/>
              </a:spcAft>
            </a:pP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953E3C-82DD-4D5E-8324-32E36CCA4D3A}"/>
              </a:ext>
            </a:extLst>
          </p:cNvPr>
          <p:cNvSpPr txBox="1"/>
          <p:nvPr/>
        </p:nvSpPr>
        <p:spPr>
          <a:xfrm flipH="1">
            <a:off x="485999" y="6592858"/>
            <a:ext cx="111869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 Mintel; Educating Britain - UK - AUGUST 2018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A70B56-A617-4BF7-BFF9-86DBC72B0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365" y="1684195"/>
            <a:ext cx="504062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79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5292AD-D776-49A1-9628-803A7A87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Supermarkets and quality are important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E7B55-D684-457B-88E4-C14BD680BF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C916D1-4EC0-4945-B7DC-AE8138A788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000" y="993160"/>
            <a:ext cx="11186959" cy="267229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/>
              <a:t> </a:t>
            </a:r>
          </a:p>
          <a:p>
            <a:pPr marL="0" indent="0">
              <a:buNone/>
            </a:pPr>
            <a:r>
              <a:rPr lang="en-GB" sz="1600" dirty="0"/>
              <a:t>         </a:t>
            </a:r>
          </a:p>
          <a:p>
            <a:pPr marL="0" indent="0" fontAlgn="base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48D8EF-FC75-4244-A9F0-41C12E238C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005" y="1725930"/>
            <a:ext cx="6188106" cy="4718071"/>
          </a:xfrm>
        </p:spPr>
        <p:txBody>
          <a:bodyPr/>
          <a:lstStyle/>
          <a:p>
            <a:pPr lvl="1"/>
            <a:r>
              <a:rPr lang="en-US" sz="1600" dirty="0"/>
              <a:t>“Supermarkets are the preferred place to purchase back-to-school items, with parents attracted by the convenience of being able to buy all school items in one place. Other retailers could benefit from offering a wider variety of school-related products to help make them more appealing to busy parents.” </a:t>
            </a:r>
            <a:r>
              <a:rPr lang="en-GB" sz="1600" i="1" dirty="0"/>
              <a:t>Chana Baram, Research Analyst at Mintel</a:t>
            </a:r>
          </a:p>
          <a:p>
            <a:r>
              <a:rPr lang="en-US" sz="1600" dirty="0"/>
              <a:t>Quality of the items is the most important factor for parents, with 40% of back-to-school shoppers saying they would like to see improvement in this area. And even though younger children are more likely to need new uniforms and shoes more often, 43% of parents with children aged 6-12 still feel that quality is important. Running out of sizes can be a frustrating affair, as more than a third (36%) of shoppers are looking for improvement in stock availability; meanwhile, 34% would like to see more consistent sizing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953E3C-82DD-4D5E-8324-32E36CCA4D3A}"/>
              </a:ext>
            </a:extLst>
          </p:cNvPr>
          <p:cNvSpPr txBox="1"/>
          <p:nvPr/>
        </p:nvSpPr>
        <p:spPr>
          <a:xfrm flipH="1">
            <a:off x="485999" y="6610212"/>
            <a:ext cx="112814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 Mintel; Educating Britain - UK - AUGUST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07686D-1D85-4359-AAA8-3EFBB3BAE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900" y="1690235"/>
            <a:ext cx="4726997" cy="41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68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5292AD-D776-49A1-9628-803A7A87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does back to school shopping start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E7B55-D684-457B-88E4-C14BD680BF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C916D1-4EC0-4945-B7DC-AE8138A788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/>
              <a:t> </a:t>
            </a:r>
          </a:p>
          <a:p>
            <a:pPr marL="0" indent="0">
              <a:buNone/>
            </a:pPr>
            <a:r>
              <a:rPr lang="en-GB" sz="1600" dirty="0"/>
              <a:t>         </a:t>
            </a:r>
          </a:p>
          <a:p>
            <a:pPr marL="0" indent="0" fontAlgn="base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48D8EF-FC75-4244-A9F0-41C12E238C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0041" y="1623061"/>
            <a:ext cx="6206489" cy="4820940"/>
          </a:xfrm>
        </p:spPr>
        <p:txBody>
          <a:bodyPr/>
          <a:lstStyle/>
          <a:p>
            <a:pPr lvl="1"/>
            <a:r>
              <a:rPr lang="en-US" sz="1600" dirty="0"/>
              <a:t>Mintel research finds that back-to-school shopping peaks in the last few weeks of the summer holidays: over two-fifths of parents (41%) stock up 2-3 weeks prior to the start of term making this the most popular back-to-school shopping time. But for just under one in ten (8%) parents, back-to-school shopping is something of a rushed affair, with dads (10%) more likely than mums (6%) to shop in the last week of the summer holidays</a:t>
            </a:r>
          </a:p>
          <a:p>
            <a:pPr lvl="1"/>
            <a:r>
              <a:rPr lang="en-US" sz="1600" dirty="0"/>
              <a:t>“There tends to be a flurry of back-to-school spending in the 2-5 week period before the start of the new school year. The period a few weeks prior to the new term is therefore a prime time for retailers to focus on back-to-school promotional and marketing activity. During this time, retailers can help parents by placing all school-related items from clothing to stationery, in one distinct area to make any last minute trips quick and less stressful.” </a:t>
            </a:r>
            <a:r>
              <a:rPr lang="en-GB" sz="1600" i="1" dirty="0"/>
              <a:t>Chana Baram, Research Analyst at Mintel </a:t>
            </a:r>
            <a:endParaRPr lang="en-US" sz="1600" i="1" dirty="0"/>
          </a:p>
          <a:p>
            <a:pPr marL="0" lvl="1" indent="0">
              <a:buNone/>
            </a:pPr>
            <a:endParaRPr lang="en-US" sz="1600" b="1" dirty="0"/>
          </a:p>
          <a:p>
            <a:pPr marL="0" lvl="1" indent="0">
              <a:buNone/>
            </a:pPr>
            <a:endParaRPr lang="en-US" sz="1600" dirty="0"/>
          </a:p>
          <a:p>
            <a:pPr marL="0" lvl="1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953E3C-82DD-4D5E-8324-32E36CCA4D3A}"/>
              </a:ext>
            </a:extLst>
          </p:cNvPr>
          <p:cNvSpPr txBox="1"/>
          <p:nvPr/>
        </p:nvSpPr>
        <p:spPr>
          <a:xfrm flipH="1">
            <a:off x="320040" y="6610212"/>
            <a:ext cx="114473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 Mintel; Educating Britain - UK - AUGUST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42681F-A082-44F6-88C9-3817AC5E3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396" y="1674644"/>
            <a:ext cx="4607609" cy="428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72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D5D37B-5879-4A93-A433-0532C24BBA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Key metrics for core sectors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6C3006-9E19-4BEF-8442-861DE766850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6550" y="6443663"/>
            <a:ext cx="425450" cy="179387"/>
          </a:xfrm>
          <a:prstGeom prst="rect">
            <a:avLst/>
          </a:prstGeom>
        </p:spPr>
        <p:txBody>
          <a:bodyPr/>
          <a:lstStyle/>
          <a:p>
            <a:fld id="{887360FE-02F5-4392-9C12-7D03F05745B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6094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C5E48-1AF1-4B89-9051-768D6C1C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MAIL ORDER / ONLINE RETAILER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D0F1C4-212D-41C0-9C74-606A8F81B7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FFBDE-3A0D-434A-902A-351C919C46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Interactions WITH MAIL</a:t>
            </a:r>
          </a:p>
        </p:txBody>
      </p:sp>
      <p:graphicFrame>
        <p:nvGraphicFramePr>
          <p:cNvPr id="57" name="Chart 56">
            <a:extLst>
              <a:ext uri="{FF2B5EF4-FFF2-40B4-BE49-F238E27FC236}">
                <a16:creationId xmlns:a16="http://schemas.microsoft.com/office/drawing/2014/main" id="{5918501C-EF4D-4EBD-9230-D5782A3E3B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8253351"/>
              </p:ext>
            </p:extLst>
          </p:nvPr>
        </p:nvGraphicFramePr>
        <p:xfrm>
          <a:off x="554066" y="1879654"/>
          <a:ext cx="4150617" cy="2886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A94CF862-D702-4CFB-A8EE-A9B52C61FA22}"/>
              </a:ext>
            </a:extLst>
          </p:cNvPr>
          <p:cNvGrpSpPr/>
          <p:nvPr/>
        </p:nvGrpSpPr>
        <p:grpSpPr>
          <a:xfrm>
            <a:off x="5043602" y="2524112"/>
            <a:ext cx="1654293" cy="2294604"/>
            <a:chOff x="5101472" y="2524112"/>
            <a:chExt cx="1654293" cy="229460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C69AE69-224C-45A8-A12C-FA0E67DBC9BD}"/>
                </a:ext>
              </a:extLst>
            </p:cNvPr>
            <p:cNvGrpSpPr/>
            <p:nvPr/>
          </p:nvGrpSpPr>
          <p:grpSpPr>
            <a:xfrm>
              <a:off x="5101472" y="2524112"/>
              <a:ext cx="1654293" cy="2019861"/>
              <a:chOff x="5622333" y="2524112"/>
              <a:chExt cx="1654293" cy="2019861"/>
            </a:xfrm>
          </p:grpSpPr>
          <p:sp>
            <p:nvSpPr>
              <p:cNvPr id="27" name="Freeform 227">
                <a:extLst>
                  <a:ext uri="{FF2B5EF4-FFF2-40B4-BE49-F238E27FC236}">
                    <a16:creationId xmlns:a16="http://schemas.microsoft.com/office/drawing/2014/main" id="{DE54F604-586B-4CBC-A4EF-861B870E90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22333" y="2524112"/>
                <a:ext cx="1654293" cy="1657870"/>
              </a:xfrm>
              <a:custGeom>
                <a:avLst/>
                <a:gdLst>
                  <a:gd name="T0" fmla="*/ 612 w 1387"/>
                  <a:gd name="T1" fmla="*/ 93 h 1390"/>
                  <a:gd name="T2" fmla="*/ 457 w 1387"/>
                  <a:gd name="T3" fmla="*/ 135 h 1390"/>
                  <a:gd name="T4" fmla="*/ 322 w 1387"/>
                  <a:gd name="T5" fmla="*/ 214 h 1390"/>
                  <a:gd name="T6" fmla="*/ 213 w 1387"/>
                  <a:gd name="T7" fmla="*/ 324 h 1390"/>
                  <a:gd name="T8" fmla="*/ 135 w 1387"/>
                  <a:gd name="T9" fmla="*/ 458 h 1390"/>
                  <a:gd name="T10" fmla="*/ 91 w 1387"/>
                  <a:gd name="T11" fmla="*/ 612 h 1390"/>
                  <a:gd name="T12" fmla="*/ 91 w 1387"/>
                  <a:gd name="T13" fmla="*/ 778 h 1390"/>
                  <a:gd name="T14" fmla="*/ 135 w 1387"/>
                  <a:gd name="T15" fmla="*/ 930 h 1390"/>
                  <a:gd name="T16" fmla="*/ 213 w 1387"/>
                  <a:gd name="T17" fmla="*/ 1066 h 1390"/>
                  <a:gd name="T18" fmla="*/ 322 w 1387"/>
                  <a:gd name="T19" fmla="*/ 1176 h 1390"/>
                  <a:gd name="T20" fmla="*/ 457 w 1387"/>
                  <a:gd name="T21" fmla="*/ 1255 h 1390"/>
                  <a:gd name="T22" fmla="*/ 612 w 1387"/>
                  <a:gd name="T23" fmla="*/ 1297 h 1390"/>
                  <a:gd name="T24" fmla="*/ 776 w 1387"/>
                  <a:gd name="T25" fmla="*/ 1297 h 1390"/>
                  <a:gd name="T26" fmla="*/ 930 w 1387"/>
                  <a:gd name="T27" fmla="*/ 1255 h 1390"/>
                  <a:gd name="T28" fmla="*/ 1065 w 1387"/>
                  <a:gd name="T29" fmla="*/ 1176 h 1390"/>
                  <a:gd name="T30" fmla="*/ 1174 w 1387"/>
                  <a:gd name="T31" fmla="*/ 1066 h 1390"/>
                  <a:gd name="T32" fmla="*/ 1254 w 1387"/>
                  <a:gd name="T33" fmla="*/ 930 h 1390"/>
                  <a:gd name="T34" fmla="*/ 1296 w 1387"/>
                  <a:gd name="T35" fmla="*/ 778 h 1390"/>
                  <a:gd name="T36" fmla="*/ 1296 w 1387"/>
                  <a:gd name="T37" fmla="*/ 612 h 1390"/>
                  <a:gd name="T38" fmla="*/ 1254 w 1387"/>
                  <a:gd name="T39" fmla="*/ 458 h 1390"/>
                  <a:gd name="T40" fmla="*/ 1174 w 1387"/>
                  <a:gd name="T41" fmla="*/ 324 h 1390"/>
                  <a:gd name="T42" fmla="*/ 1065 w 1387"/>
                  <a:gd name="T43" fmla="*/ 214 h 1390"/>
                  <a:gd name="T44" fmla="*/ 930 w 1387"/>
                  <a:gd name="T45" fmla="*/ 135 h 1390"/>
                  <a:gd name="T46" fmla="*/ 776 w 1387"/>
                  <a:gd name="T47" fmla="*/ 93 h 1390"/>
                  <a:gd name="T48" fmla="*/ 694 w 1387"/>
                  <a:gd name="T49" fmla="*/ 0 h 1390"/>
                  <a:gd name="T50" fmla="*/ 865 w 1387"/>
                  <a:gd name="T51" fmla="*/ 21 h 1390"/>
                  <a:gd name="T52" fmla="*/ 1019 w 1387"/>
                  <a:gd name="T53" fmla="*/ 82 h 1390"/>
                  <a:gd name="T54" fmla="*/ 1155 w 1387"/>
                  <a:gd name="T55" fmla="*/ 175 h 1390"/>
                  <a:gd name="T56" fmla="*/ 1263 w 1387"/>
                  <a:gd name="T57" fmla="*/ 297 h 1390"/>
                  <a:gd name="T58" fmla="*/ 1341 w 1387"/>
                  <a:gd name="T59" fmla="*/ 444 h 1390"/>
                  <a:gd name="T60" fmla="*/ 1383 w 1387"/>
                  <a:gd name="T61" fmla="*/ 608 h 1390"/>
                  <a:gd name="T62" fmla="*/ 1383 w 1387"/>
                  <a:gd name="T63" fmla="*/ 782 h 1390"/>
                  <a:gd name="T64" fmla="*/ 1341 w 1387"/>
                  <a:gd name="T65" fmla="*/ 946 h 1390"/>
                  <a:gd name="T66" fmla="*/ 1263 w 1387"/>
                  <a:gd name="T67" fmla="*/ 1091 h 1390"/>
                  <a:gd name="T68" fmla="*/ 1155 w 1387"/>
                  <a:gd name="T69" fmla="*/ 1215 h 1390"/>
                  <a:gd name="T70" fmla="*/ 1019 w 1387"/>
                  <a:gd name="T71" fmla="*/ 1308 h 1390"/>
                  <a:gd name="T72" fmla="*/ 865 w 1387"/>
                  <a:gd name="T73" fmla="*/ 1367 h 1390"/>
                  <a:gd name="T74" fmla="*/ 694 w 1387"/>
                  <a:gd name="T75" fmla="*/ 1390 h 1390"/>
                  <a:gd name="T76" fmla="*/ 524 w 1387"/>
                  <a:gd name="T77" fmla="*/ 1367 h 1390"/>
                  <a:gd name="T78" fmla="*/ 368 w 1387"/>
                  <a:gd name="T79" fmla="*/ 1308 h 1390"/>
                  <a:gd name="T80" fmla="*/ 232 w 1387"/>
                  <a:gd name="T81" fmla="*/ 1215 h 1390"/>
                  <a:gd name="T82" fmla="*/ 124 w 1387"/>
                  <a:gd name="T83" fmla="*/ 1091 h 1390"/>
                  <a:gd name="T84" fmla="*/ 48 w 1387"/>
                  <a:gd name="T85" fmla="*/ 946 h 1390"/>
                  <a:gd name="T86" fmla="*/ 6 w 1387"/>
                  <a:gd name="T87" fmla="*/ 782 h 1390"/>
                  <a:gd name="T88" fmla="*/ 6 w 1387"/>
                  <a:gd name="T89" fmla="*/ 608 h 1390"/>
                  <a:gd name="T90" fmla="*/ 48 w 1387"/>
                  <a:gd name="T91" fmla="*/ 444 h 1390"/>
                  <a:gd name="T92" fmla="*/ 124 w 1387"/>
                  <a:gd name="T93" fmla="*/ 297 h 1390"/>
                  <a:gd name="T94" fmla="*/ 232 w 1387"/>
                  <a:gd name="T95" fmla="*/ 175 h 1390"/>
                  <a:gd name="T96" fmla="*/ 368 w 1387"/>
                  <a:gd name="T97" fmla="*/ 82 h 1390"/>
                  <a:gd name="T98" fmla="*/ 524 w 1387"/>
                  <a:gd name="T99" fmla="*/ 21 h 1390"/>
                  <a:gd name="T100" fmla="*/ 694 w 1387"/>
                  <a:gd name="T101" fmla="*/ 0 h 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87" h="1390">
                    <a:moveTo>
                      <a:pt x="694" y="88"/>
                    </a:moveTo>
                    <a:lnTo>
                      <a:pt x="612" y="93"/>
                    </a:lnTo>
                    <a:lnTo>
                      <a:pt x="532" y="109"/>
                    </a:lnTo>
                    <a:lnTo>
                      <a:pt x="457" y="135"/>
                    </a:lnTo>
                    <a:lnTo>
                      <a:pt x="387" y="170"/>
                    </a:lnTo>
                    <a:lnTo>
                      <a:pt x="322" y="214"/>
                    </a:lnTo>
                    <a:lnTo>
                      <a:pt x="265" y="265"/>
                    </a:lnTo>
                    <a:lnTo>
                      <a:pt x="213" y="324"/>
                    </a:lnTo>
                    <a:lnTo>
                      <a:pt x="170" y="387"/>
                    </a:lnTo>
                    <a:lnTo>
                      <a:pt x="135" y="458"/>
                    </a:lnTo>
                    <a:lnTo>
                      <a:pt x="109" y="534"/>
                    </a:lnTo>
                    <a:lnTo>
                      <a:pt x="91" y="612"/>
                    </a:lnTo>
                    <a:lnTo>
                      <a:pt x="88" y="694"/>
                    </a:lnTo>
                    <a:lnTo>
                      <a:pt x="91" y="778"/>
                    </a:lnTo>
                    <a:lnTo>
                      <a:pt x="109" y="856"/>
                    </a:lnTo>
                    <a:lnTo>
                      <a:pt x="135" y="930"/>
                    </a:lnTo>
                    <a:lnTo>
                      <a:pt x="170" y="1001"/>
                    </a:lnTo>
                    <a:lnTo>
                      <a:pt x="213" y="1066"/>
                    </a:lnTo>
                    <a:lnTo>
                      <a:pt x="265" y="1125"/>
                    </a:lnTo>
                    <a:lnTo>
                      <a:pt x="322" y="1176"/>
                    </a:lnTo>
                    <a:lnTo>
                      <a:pt x="387" y="1218"/>
                    </a:lnTo>
                    <a:lnTo>
                      <a:pt x="457" y="1255"/>
                    </a:lnTo>
                    <a:lnTo>
                      <a:pt x="532" y="1281"/>
                    </a:lnTo>
                    <a:lnTo>
                      <a:pt x="612" y="1297"/>
                    </a:lnTo>
                    <a:lnTo>
                      <a:pt x="694" y="1302"/>
                    </a:lnTo>
                    <a:lnTo>
                      <a:pt x="776" y="1297"/>
                    </a:lnTo>
                    <a:lnTo>
                      <a:pt x="856" y="1281"/>
                    </a:lnTo>
                    <a:lnTo>
                      <a:pt x="930" y="1255"/>
                    </a:lnTo>
                    <a:lnTo>
                      <a:pt x="1000" y="1218"/>
                    </a:lnTo>
                    <a:lnTo>
                      <a:pt x="1065" y="1176"/>
                    </a:lnTo>
                    <a:lnTo>
                      <a:pt x="1124" y="1125"/>
                    </a:lnTo>
                    <a:lnTo>
                      <a:pt x="1174" y="1066"/>
                    </a:lnTo>
                    <a:lnTo>
                      <a:pt x="1218" y="1001"/>
                    </a:lnTo>
                    <a:lnTo>
                      <a:pt x="1254" y="930"/>
                    </a:lnTo>
                    <a:lnTo>
                      <a:pt x="1279" y="856"/>
                    </a:lnTo>
                    <a:lnTo>
                      <a:pt x="1296" y="778"/>
                    </a:lnTo>
                    <a:lnTo>
                      <a:pt x="1301" y="694"/>
                    </a:lnTo>
                    <a:lnTo>
                      <a:pt x="1296" y="612"/>
                    </a:lnTo>
                    <a:lnTo>
                      <a:pt x="1279" y="534"/>
                    </a:lnTo>
                    <a:lnTo>
                      <a:pt x="1254" y="458"/>
                    </a:lnTo>
                    <a:lnTo>
                      <a:pt x="1218" y="387"/>
                    </a:lnTo>
                    <a:lnTo>
                      <a:pt x="1174" y="324"/>
                    </a:lnTo>
                    <a:lnTo>
                      <a:pt x="1124" y="265"/>
                    </a:lnTo>
                    <a:lnTo>
                      <a:pt x="1065" y="214"/>
                    </a:lnTo>
                    <a:lnTo>
                      <a:pt x="1000" y="170"/>
                    </a:lnTo>
                    <a:lnTo>
                      <a:pt x="930" y="135"/>
                    </a:lnTo>
                    <a:lnTo>
                      <a:pt x="856" y="109"/>
                    </a:lnTo>
                    <a:lnTo>
                      <a:pt x="776" y="93"/>
                    </a:lnTo>
                    <a:lnTo>
                      <a:pt x="694" y="88"/>
                    </a:lnTo>
                    <a:close/>
                    <a:moveTo>
                      <a:pt x="694" y="0"/>
                    </a:moveTo>
                    <a:lnTo>
                      <a:pt x="781" y="6"/>
                    </a:lnTo>
                    <a:lnTo>
                      <a:pt x="865" y="21"/>
                    </a:lnTo>
                    <a:lnTo>
                      <a:pt x="945" y="48"/>
                    </a:lnTo>
                    <a:lnTo>
                      <a:pt x="1019" y="82"/>
                    </a:lnTo>
                    <a:lnTo>
                      <a:pt x="1090" y="124"/>
                    </a:lnTo>
                    <a:lnTo>
                      <a:pt x="1155" y="175"/>
                    </a:lnTo>
                    <a:lnTo>
                      <a:pt x="1212" y="233"/>
                    </a:lnTo>
                    <a:lnTo>
                      <a:pt x="1263" y="297"/>
                    </a:lnTo>
                    <a:lnTo>
                      <a:pt x="1307" y="368"/>
                    </a:lnTo>
                    <a:lnTo>
                      <a:pt x="1341" y="444"/>
                    </a:lnTo>
                    <a:lnTo>
                      <a:pt x="1366" y="524"/>
                    </a:lnTo>
                    <a:lnTo>
                      <a:pt x="1383" y="608"/>
                    </a:lnTo>
                    <a:lnTo>
                      <a:pt x="1387" y="694"/>
                    </a:lnTo>
                    <a:lnTo>
                      <a:pt x="1383" y="782"/>
                    </a:lnTo>
                    <a:lnTo>
                      <a:pt x="1366" y="866"/>
                    </a:lnTo>
                    <a:lnTo>
                      <a:pt x="1341" y="946"/>
                    </a:lnTo>
                    <a:lnTo>
                      <a:pt x="1307" y="1022"/>
                    </a:lnTo>
                    <a:lnTo>
                      <a:pt x="1263" y="1091"/>
                    </a:lnTo>
                    <a:lnTo>
                      <a:pt x="1212" y="1155"/>
                    </a:lnTo>
                    <a:lnTo>
                      <a:pt x="1155" y="1215"/>
                    </a:lnTo>
                    <a:lnTo>
                      <a:pt x="1090" y="1264"/>
                    </a:lnTo>
                    <a:lnTo>
                      <a:pt x="1019" y="1308"/>
                    </a:lnTo>
                    <a:lnTo>
                      <a:pt x="945" y="1342"/>
                    </a:lnTo>
                    <a:lnTo>
                      <a:pt x="865" y="1367"/>
                    </a:lnTo>
                    <a:lnTo>
                      <a:pt x="781" y="1384"/>
                    </a:lnTo>
                    <a:lnTo>
                      <a:pt x="694" y="1390"/>
                    </a:lnTo>
                    <a:lnTo>
                      <a:pt x="608" y="1384"/>
                    </a:lnTo>
                    <a:lnTo>
                      <a:pt x="524" y="1367"/>
                    </a:lnTo>
                    <a:lnTo>
                      <a:pt x="444" y="1342"/>
                    </a:lnTo>
                    <a:lnTo>
                      <a:pt x="368" y="1308"/>
                    </a:lnTo>
                    <a:lnTo>
                      <a:pt x="297" y="1264"/>
                    </a:lnTo>
                    <a:lnTo>
                      <a:pt x="232" y="1215"/>
                    </a:lnTo>
                    <a:lnTo>
                      <a:pt x="175" y="1155"/>
                    </a:lnTo>
                    <a:lnTo>
                      <a:pt x="124" y="1091"/>
                    </a:lnTo>
                    <a:lnTo>
                      <a:pt x="82" y="1022"/>
                    </a:lnTo>
                    <a:lnTo>
                      <a:pt x="48" y="946"/>
                    </a:lnTo>
                    <a:lnTo>
                      <a:pt x="21" y="866"/>
                    </a:lnTo>
                    <a:lnTo>
                      <a:pt x="6" y="782"/>
                    </a:lnTo>
                    <a:lnTo>
                      <a:pt x="0" y="694"/>
                    </a:lnTo>
                    <a:lnTo>
                      <a:pt x="6" y="608"/>
                    </a:lnTo>
                    <a:lnTo>
                      <a:pt x="21" y="524"/>
                    </a:lnTo>
                    <a:lnTo>
                      <a:pt x="48" y="444"/>
                    </a:lnTo>
                    <a:lnTo>
                      <a:pt x="82" y="368"/>
                    </a:lnTo>
                    <a:lnTo>
                      <a:pt x="124" y="297"/>
                    </a:lnTo>
                    <a:lnTo>
                      <a:pt x="175" y="233"/>
                    </a:lnTo>
                    <a:lnTo>
                      <a:pt x="232" y="175"/>
                    </a:lnTo>
                    <a:lnTo>
                      <a:pt x="297" y="124"/>
                    </a:lnTo>
                    <a:lnTo>
                      <a:pt x="368" y="82"/>
                    </a:lnTo>
                    <a:lnTo>
                      <a:pt x="444" y="48"/>
                    </a:lnTo>
                    <a:lnTo>
                      <a:pt x="524" y="21"/>
                    </a:lnTo>
                    <a:lnTo>
                      <a:pt x="608" y="6"/>
                    </a:lnTo>
                    <a:lnTo>
                      <a:pt x="694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28">
                <a:extLst>
                  <a:ext uri="{FF2B5EF4-FFF2-40B4-BE49-F238E27FC236}">
                    <a16:creationId xmlns:a16="http://schemas.microsoft.com/office/drawing/2014/main" id="{2FFB56C6-128A-4523-9C3E-B7D526148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0341" y="3276998"/>
                <a:ext cx="182485" cy="181292"/>
              </a:xfrm>
              <a:custGeom>
                <a:avLst/>
                <a:gdLst>
                  <a:gd name="T0" fmla="*/ 77 w 153"/>
                  <a:gd name="T1" fmla="*/ 0 h 152"/>
                  <a:gd name="T2" fmla="*/ 101 w 153"/>
                  <a:gd name="T3" fmla="*/ 5 h 152"/>
                  <a:gd name="T4" fmla="*/ 122 w 153"/>
                  <a:gd name="T5" fmla="*/ 15 h 152"/>
                  <a:gd name="T6" fmla="*/ 138 w 153"/>
                  <a:gd name="T7" fmla="*/ 32 h 152"/>
                  <a:gd name="T8" fmla="*/ 149 w 153"/>
                  <a:gd name="T9" fmla="*/ 53 h 152"/>
                  <a:gd name="T10" fmla="*/ 153 w 153"/>
                  <a:gd name="T11" fmla="*/ 76 h 152"/>
                  <a:gd name="T12" fmla="*/ 149 w 153"/>
                  <a:gd name="T13" fmla="*/ 101 h 152"/>
                  <a:gd name="T14" fmla="*/ 138 w 153"/>
                  <a:gd name="T15" fmla="*/ 122 h 152"/>
                  <a:gd name="T16" fmla="*/ 122 w 153"/>
                  <a:gd name="T17" fmla="*/ 137 h 152"/>
                  <a:gd name="T18" fmla="*/ 101 w 153"/>
                  <a:gd name="T19" fmla="*/ 149 h 152"/>
                  <a:gd name="T20" fmla="*/ 77 w 153"/>
                  <a:gd name="T21" fmla="*/ 152 h 152"/>
                  <a:gd name="T22" fmla="*/ 54 w 153"/>
                  <a:gd name="T23" fmla="*/ 149 h 152"/>
                  <a:gd name="T24" fmla="*/ 33 w 153"/>
                  <a:gd name="T25" fmla="*/ 137 h 152"/>
                  <a:gd name="T26" fmla="*/ 16 w 153"/>
                  <a:gd name="T27" fmla="*/ 122 h 152"/>
                  <a:gd name="T28" fmla="*/ 4 w 153"/>
                  <a:gd name="T29" fmla="*/ 101 h 152"/>
                  <a:gd name="T30" fmla="*/ 0 w 153"/>
                  <a:gd name="T31" fmla="*/ 76 h 152"/>
                  <a:gd name="T32" fmla="*/ 4 w 153"/>
                  <a:gd name="T33" fmla="*/ 53 h 152"/>
                  <a:gd name="T34" fmla="*/ 16 w 153"/>
                  <a:gd name="T35" fmla="*/ 32 h 152"/>
                  <a:gd name="T36" fmla="*/ 33 w 153"/>
                  <a:gd name="T37" fmla="*/ 15 h 152"/>
                  <a:gd name="T38" fmla="*/ 54 w 153"/>
                  <a:gd name="T39" fmla="*/ 5 h 152"/>
                  <a:gd name="T40" fmla="*/ 77 w 153"/>
                  <a:gd name="T41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3" h="152">
                    <a:moveTo>
                      <a:pt x="77" y="0"/>
                    </a:moveTo>
                    <a:lnTo>
                      <a:pt x="101" y="5"/>
                    </a:lnTo>
                    <a:lnTo>
                      <a:pt x="122" y="15"/>
                    </a:lnTo>
                    <a:lnTo>
                      <a:pt x="138" y="32"/>
                    </a:lnTo>
                    <a:lnTo>
                      <a:pt x="149" y="53"/>
                    </a:lnTo>
                    <a:lnTo>
                      <a:pt x="153" y="76"/>
                    </a:lnTo>
                    <a:lnTo>
                      <a:pt x="149" y="101"/>
                    </a:lnTo>
                    <a:lnTo>
                      <a:pt x="138" y="122"/>
                    </a:lnTo>
                    <a:lnTo>
                      <a:pt x="122" y="137"/>
                    </a:lnTo>
                    <a:lnTo>
                      <a:pt x="101" y="149"/>
                    </a:lnTo>
                    <a:lnTo>
                      <a:pt x="77" y="152"/>
                    </a:lnTo>
                    <a:lnTo>
                      <a:pt x="54" y="149"/>
                    </a:lnTo>
                    <a:lnTo>
                      <a:pt x="33" y="137"/>
                    </a:lnTo>
                    <a:lnTo>
                      <a:pt x="16" y="122"/>
                    </a:lnTo>
                    <a:lnTo>
                      <a:pt x="4" y="101"/>
                    </a:lnTo>
                    <a:lnTo>
                      <a:pt x="0" y="76"/>
                    </a:lnTo>
                    <a:lnTo>
                      <a:pt x="4" y="53"/>
                    </a:lnTo>
                    <a:lnTo>
                      <a:pt x="16" y="32"/>
                    </a:lnTo>
                    <a:lnTo>
                      <a:pt x="33" y="15"/>
                    </a:lnTo>
                    <a:lnTo>
                      <a:pt x="54" y="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29">
                <a:extLst>
                  <a:ext uri="{FF2B5EF4-FFF2-40B4-BE49-F238E27FC236}">
                    <a16:creationId xmlns:a16="http://schemas.microsoft.com/office/drawing/2014/main" id="{70DD7957-4BB9-4CF7-8D1F-EA02861D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2644" y="2735222"/>
                <a:ext cx="56058" cy="94225"/>
              </a:xfrm>
              <a:custGeom>
                <a:avLst/>
                <a:gdLst>
                  <a:gd name="T0" fmla="*/ 0 w 47"/>
                  <a:gd name="T1" fmla="*/ 0 h 79"/>
                  <a:gd name="T2" fmla="*/ 47 w 47"/>
                  <a:gd name="T3" fmla="*/ 0 h 79"/>
                  <a:gd name="T4" fmla="*/ 47 w 47"/>
                  <a:gd name="T5" fmla="*/ 54 h 79"/>
                  <a:gd name="T6" fmla="*/ 45 w 47"/>
                  <a:gd name="T7" fmla="*/ 61 h 79"/>
                  <a:gd name="T8" fmla="*/ 42 w 47"/>
                  <a:gd name="T9" fmla="*/ 69 h 79"/>
                  <a:gd name="T10" fmla="*/ 36 w 47"/>
                  <a:gd name="T11" fmla="*/ 73 h 79"/>
                  <a:gd name="T12" fmla="*/ 30 w 47"/>
                  <a:gd name="T13" fmla="*/ 77 h 79"/>
                  <a:gd name="T14" fmla="*/ 23 w 47"/>
                  <a:gd name="T15" fmla="*/ 79 h 79"/>
                  <a:gd name="T16" fmla="*/ 15 w 47"/>
                  <a:gd name="T17" fmla="*/ 77 h 79"/>
                  <a:gd name="T18" fmla="*/ 9 w 47"/>
                  <a:gd name="T19" fmla="*/ 73 h 79"/>
                  <a:gd name="T20" fmla="*/ 4 w 47"/>
                  <a:gd name="T21" fmla="*/ 69 h 79"/>
                  <a:gd name="T22" fmla="*/ 0 w 47"/>
                  <a:gd name="T23" fmla="*/ 61 h 79"/>
                  <a:gd name="T24" fmla="*/ 0 w 47"/>
                  <a:gd name="T25" fmla="*/ 54 h 79"/>
                  <a:gd name="T26" fmla="*/ 0 w 47"/>
                  <a:gd name="T2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79">
                    <a:moveTo>
                      <a:pt x="0" y="0"/>
                    </a:moveTo>
                    <a:lnTo>
                      <a:pt x="47" y="0"/>
                    </a:lnTo>
                    <a:lnTo>
                      <a:pt x="47" y="54"/>
                    </a:lnTo>
                    <a:lnTo>
                      <a:pt x="45" y="61"/>
                    </a:lnTo>
                    <a:lnTo>
                      <a:pt x="42" y="69"/>
                    </a:lnTo>
                    <a:lnTo>
                      <a:pt x="36" y="73"/>
                    </a:lnTo>
                    <a:lnTo>
                      <a:pt x="30" y="77"/>
                    </a:lnTo>
                    <a:lnTo>
                      <a:pt x="23" y="79"/>
                    </a:lnTo>
                    <a:lnTo>
                      <a:pt x="15" y="77"/>
                    </a:lnTo>
                    <a:lnTo>
                      <a:pt x="9" y="73"/>
                    </a:lnTo>
                    <a:lnTo>
                      <a:pt x="4" y="69"/>
                    </a:lnTo>
                    <a:lnTo>
                      <a:pt x="0" y="61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30">
                <a:extLst>
                  <a:ext uri="{FF2B5EF4-FFF2-40B4-BE49-F238E27FC236}">
                    <a16:creationId xmlns:a16="http://schemas.microsoft.com/office/drawing/2014/main" id="{4FE2104D-57F6-4DEA-BCF6-60F89E212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4869" y="3324422"/>
                <a:ext cx="90646" cy="57250"/>
              </a:xfrm>
              <a:custGeom>
                <a:avLst/>
                <a:gdLst>
                  <a:gd name="T0" fmla="*/ 23 w 76"/>
                  <a:gd name="T1" fmla="*/ 0 h 48"/>
                  <a:gd name="T2" fmla="*/ 76 w 76"/>
                  <a:gd name="T3" fmla="*/ 0 h 48"/>
                  <a:gd name="T4" fmla="*/ 76 w 76"/>
                  <a:gd name="T5" fmla="*/ 48 h 48"/>
                  <a:gd name="T6" fmla="*/ 23 w 76"/>
                  <a:gd name="T7" fmla="*/ 48 h 48"/>
                  <a:gd name="T8" fmla="*/ 15 w 76"/>
                  <a:gd name="T9" fmla="*/ 46 h 48"/>
                  <a:gd name="T10" fmla="*/ 9 w 76"/>
                  <a:gd name="T11" fmla="*/ 42 h 48"/>
                  <a:gd name="T12" fmla="*/ 4 w 76"/>
                  <a:gd name="T13" fmla="*/ 38 h 48"/>
                  <a:gd name="T14" fmla="*/ 0 w 76"/>
                  <a:gd name="T15" fmla="*/ 31 h 48"/>
                  <a:gd name="T16" fmla="*/ 0 w 76"/>
                  <a:gd name="T17" fmla="*/ 23 h 48"/>
                  <a:gd name="T18" fmla="*/ 0 w 76"/>
                  <a:gd name="T19" fmla="*/ 15 h 48"/>
                  <a:gd name="T20" fmla="*/ 4 w 76"/>
                  <a:gd name="T21" fmla="*/ 10 h 48"/>
                  <a:gd name="T22" fmla="*/ 9 w 76"/>
                  <a:gd name="T23" fmla="*/ 4 h 48"/>
                  <a:gd name="T24" fmla="*/ 15 w 76"/>
                  <a:gd name="T25" fmla="*/ 2 h 48"/>
                  <a:gd name="T26" fmla="*/ 23 w 76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6" h="48">
                    <a:moveTo>
                      <a:pt x="23" y="0"/>
                    </a:moveTo>
                    <a:lnTo>
                      <a:pt x="76" y="0"/>
                    </a:lnTo>
                    <a:lnTo>
                      <a:pt x="76" y="48"/>
                    </a:lnTo>
                    <a:lnTo>
                      <a:pt x="23" y="48"/>
                    </a:lnTo>
                    <a:lnTo>
                      <a:pt x="15" y="46"/>
                    </a:lnTo>
                    <a:lnTo>
                      <a:pt x="9" y="42"/>
                    </a:lnTo>
                    <a:lnTo>
                      <a:pt x="4" y="38"/>
                    </a:lnTo>
                    <a:lnTo>
                      <a:pt x="0" y="31"/>
                    </a:lnTo>
                    <a:lnTo>
                      <a:pt x="0" y="23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9" y="4"/>
                    </a:lnTo>
                    <a:lnTo>
                      <a:pt x="15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31">
                <a:extLst>
                  <a:ext uri="{FF2B5EF4-FFF2-40B4-BE49-F238E27FC236}">
                    <a16:creationId xmlns:a16="http://schemas.microsoft.com/office/drawing/2014/main" id="{072EA2CF-994B-4EA5-B08D-A7E202D79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3444" y="3324422"/>
                <a:ext cx="93032" cy="57250"/>
              </a:xfrm>
              <a:custGeom>
                <a:avLst/>
                <a:gdLst>
                  <a:gd name="T0" fmla="*/ 0 w 78"/>
                  <a:gd name="T1" fmla="*/ 0 h 48"/>
                  <a:gd name="T2" fmla="*/ 54 w 78"/>
                  <a:gd name="T3" fmla="*/ 0 h 48"/>
                  <a:gd name="T4" fmla="*/ 61 w 78"/>
                  <a:gd name="T5" fmla="*/ 2 h 48"/>
                  <a:gd name="T6" fmla="*/ 69 w 78"/>
                  <a:gd name="T7" fmla="*/ 4 h 48"/>
                  <a:gd name="T8" fmla="*/ 73 w 78"/>
                  <a:gd name="T9" fmla="*/ 10 h 48"/>
                  <a:gd name="T10" fmla="*/ 76 w 78"/>
                  <a:gd name="T11" fmla="*/ 15 h 48"/>
                  <a:gd name="T12" fmla="*/ 78 w 78"/>
                  <a:gd name="T13" fmla="*/ 23 h 48"/>
                  <a:gd name="T14" fmla="*/ 76 w 78"/>
                  <a:gd name="T15" fmla="*/ 31 h 48"/>
                  <a:gd name="T16" fmla="*/ 73 w 78"/>
                  <a:gd name="T17" fmla="*/ 38 h 48"/>
                  <a:gd name="T18" fmla="*/ 69 w 78"/>
                  <a:gd name="T19" fmla="*/ 42 h 48"/>
                  <a:gd name="T20" fmla="*/ 61 w 78"/>
                  <a:gd name="T21" fmla="*/ 46 h 48"/>
                  <a:gd name="T22" fmla="*/ 54 w 78"/>
                  <a:gd name="T23" fmla="*/ 48 h 48"/>
                  <a:gd name="T24" fmla="*/ 0 w 78"/>
                  <a:gd name="T25" fmla="*/ 48 h 48"/>
                  <a:gd name="T26" fmla="*/ 0 w 78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48">
                    <a:moveTo>
                      <a:pt x="0" y="0"/>
                    </a:moveTo>
                    <a:lnTo>
                      <a:pt x="54" y="0"/>
                    </a:lnTo>
                    <a:lnTo>
                      <a:pt x="61" y="2"/>
                    </a:lnTo>
                    <a:lnTo>
                      <a:pt x="69" y="4"/>
                    </a:lnTo>
                    <a:lnTo>
                      <a:pt x="73" y="10"/>
                    </a:lnTo>
                    <a:lnTo>
                      <a:pt x="76" y="15"/>
                    </a:lnTo>
                    <a:lnTo>
                      <a:pt x="78" y="23"/>
                    </a:lnTo>
                    <a:lnTo>
                      <a:pt x="76" y="31"/>
                    </a:lnTo>
                    <a:lnTo>
                      <a:pt x="73" y="38"/>
                    </a:lnTo>
                    <a:lnTo>
                      <a:pt x="69" y="42"/>
                    </a:lnTo>
                    <a:lnTo>
                      <a:pt x="61" y="46"/>
                    </a:lnTo>
                    <a:lnTo>
                      <a:pt x="54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32">
                <a:extLst>
                  <a:ext uri="{FF2B5EF4-FFF2-40B4-BE49-F238E27FC236}">
                    <a16:creationId xmlns:a16="http://schemas.microsoft.com/office/drawing/2014/main" id="{2D8372D7-409E-4860-9878-80C82181B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2660" y="2897431"/>
                <a:ext cx="94225" cy="90646"/>
              </a:xfrm>
              <a:custGeom>
                <a:avLst/>
                <a:gdLst>
                  <a:gd name="T0" fmla="*/ 44 w 79"/>
                  <a:gd name="T1" fmla="*/ 0 h 76"/>
                  <a:gd name="T2" fmla="*/ 79 w 79"/>
                  <a:gd name="T3" fmla="*/ 32 h 76"/>
                  <a:gd name="T4" fmla="*/ 40 w 79"/>
                  <a:gd name="T5" fmla="*/ 70 h 76"/>
                  <a:gd name="T6" fmla="*/ 29 w 79"/>
                  <a:gd name="T7" fmla="*/ 76 h 76"/>
                  <a:gd name="T8" fmla="*/ 18 w 79"/>
                  <a:gd name="T9" fmla="*/ 76 h 76"/>
                  <a:gd name="T10" fmla="*/ 6 w 79"/>
                  <a:gd name="T11" fmla="*/ 70 h 76"/>
                  <a:gd name="T12" fmla="*/ 0 w 79"/>
                  <a:gd name="T13" fmla="*/ 61 h 76"/>
                  <a:gd name="T14" fmla="*/ 0 w 79"/>
                  <a:gd name="T15" fmla="*/ 47 h 76"/>
                  <a:gd name="T16" fmla="*/ 6 w 79"/>
                  <a:gd name="T17" fmla="*/ 38 h 76"/>
                  <a:gd name="T18" fmla="*/ 44 w 79"/>
                  <a:gd name="T1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76">
                    <a:moveTo>
                      <a:pt x="44" y="0"/>
                    </a:moveTo>
                    <a:lnTo>
                      <a:pt x="79" y="32"/>
                    </a:lnTo>
                    <a:lnTo>
                      <a:pt x="40" y="70"/>
                    </a:lnTo>
                    <a:lnTo>
                      <a:pt x="29" y="76"/>
                    </a:lnTo>
                    <a:lnTo>
                      <a:pt x="18" y="76"/>
                    </a:lnTo>
                    <a:lnTo>
                      <a:pt x="6" y="70"/>
                    </a:lnTo>
                    <a:lnTo>
                      <a:pt x="0" y="61"/>
                    </a:lnTo>
                    <a:lnTo>
                      <a:pt x="0" y="47"/>
                    </a:lnTo>
                    <a:lnTo>
                      <a:pt x="6" y="38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233">
                <a:extLst>
                  <a:ext uri="{FF2B5EF4-FFF2-40B4-BE49-F238E27FC236}">
                    <a16:creationId xmlns:a16="http://schemas.microsoft.com/office/drawing/2014/main" id="{69D8B7FD-71DE-4A31-9417-EA6567B64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4459" y="3715632"/>
                <a:ext cx="91839" cy="93032"/>
              </a:xfrm>
              <a:custGeom>
                <a:avLst/>
                <a:gdLst>
                  <a:gd name="T0" fmla="*/ 48 w 77"/>
                  <a:gd name="T1" fmla="*/ 0 h 78"/>
                  <a:gd name="T2" fmla="*/ 61 w 77"/>
                  <a:gd name="T3" fmla="*/ 0 h 78"/>
                  <a:gd name="T4" fmla="*/ 71 w 77"/>
                  <a:gd name="T5" fmla="*/ 6 h 78"/>
                  <a:gd name="T6" fmla="*/ 77 w 77"/>
                  <a:gd name="T7" fmla="*/ 17 h 78"/>
                  <a:gd name="T8" fmla="*/ 77 w 77"/>
                  <a:gd name="T9" fmla="*/ 29 h 78"/>
                  <a:gd name="T10" fmla="*/ 71 w 77"/>
                  <a:gd name="T11" fmla="*/ 40 h 78"/>
                  <a:gd name="T12" fmla="*/ 33 w 77"/>
                  <a:gd name="T13" fmla="*/ 78 h 78"/>
                  <a:gd name="T14" fmla="*/ 0 w 77"/>
                  <a:gd name="T15" fmla="*/ 44 h 78"/>
                  <a:gd name="T16" fmla="*/ 39 w 77"/>
                  <a:gd name="T17" fmla="*/ 6 h 78"/>
                  <a:gd name="T18" fmla="*/ 48 w 77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" h="78">
                    <a:moveTo>
                      <a:pt x="48" y="0"/>
                    </a:moveTo>
                    <a:lnTo>
                      <a:pt x="61" y="0"/>
                    </a:lnTo>
                    <a:lnTo>
                      <a:pt x="71" y="6"/>
                    </a:lnTo>
                    <a:lnTo>
                      <a:pt x="77" y="17"/>
                    </a:lnTo>
                    <a:lnTo>
                      <a:pt x="77" y="29"/>
                    </a:lnTo>
                    <a:lnTo>
                      <a:pt x="71" y="40"/>
                    </a:lnTo>
                    <a:lnTo>
                      <a:pt x="33" y="78"/>
                    </a:lnTo>
                    <a:lnTo>
                      <a:pt x="0" y="44"/>
                    </a:lnTo>
                    <a:lnTo>
                      <a:pt x="39" y="6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234">
                <a:extLst>
                  <a:ext uri="{FF2B5EF4-FFF2-40B4-BE49-F238E27FC236}">
                    <a16:creationId xmlns:a16="http://schemas.microsoft.com/office/drawing/2014/main" id="{052F1032-834D-45BC-9FA4-EAD2F2E1F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2660" y="3715632"/>
                <a:ext cx="94225" cy="93032"/>
              </a:xfrm>
              <a:custGeom>
                <a:avLst/>
                <a:gdLst>
                  <a:gd name="T0" fmla="*/ 18 w 79"/>
                  <a:gd name="T1" fmla="*/ 0 h 78"/>
                  <a:gd name="T2" fmla="*/ 29 w 79"/>
                  <a:gd name="T3" fmla="*/ 0 h 78"/>
                  <a:gd name="T4" fmla="*/ 40 w 79"/>
                  <a:gd name="T5" fmla="*/ 6 h 78"/>
                  <a:gd name="T6" fmla="*/ 79 w 79"/>
                  <a:gd name="T7" fmla="*/ 44 h 78"/>
                  <a:gd name="T8" fmla="*/ 44 w 79"/>
                  <a:gd name="T9" fmla="*/ 78 h 78"/>
                  <a:gd name="T10" fmla="*/ 6 w 79"/>
                  <a:gd name="T11" fmla="*/ 40 h 78"/>
                  <a:gd name="T12" fmla="*/ 0 w 79"/>
                  <a:gd name="T13" fmla="*/ 29 h 78"/>
                  <a:gd name="T14" fmla="*/ 0 w 79"/>
                  <a:gd name="T15" fmla="*/ 17 h 78"/>
                  <a:gd name="T16" fmla="*/ 6 w 79"/>
                  <a:gd name="T17" fmla="*/ 6 h 78"/>
                  <a:gd name="T18" fmla="*/ 18 w 79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78">
                    <a:moveTo>
                      <a:pt x="18" y="0"/>
                    </a:moveTo>
                    <a:lnTo>
                      <a:pt x="29" y="0"/>
                    </a:lnTo>
                    <a:lnTo>
                      <a:pt x="40" y="6"/>
                    </a:lnTo>
                    <a:lnTo>
                      <a:pt x="79" y="44"/>
                    </a:lnTo>
                    <a:lnTo>
                      <a:pt x="44" y="78"/>
                    </a:lnTo>
                    <a:lnTo>
                      <a:pt x="6" y="40"/>
                    </a:lnTo>
                    <a:lnTo>
                      <a:pt x="0" y="29"/>
                    </a:lnTo>
                    <a:lnTo>
                      <a:pt x="0" y="17"/>
                    </a:lnTo>
                    <a:lnTo>
                      <a:pt x="6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235">
                <a:extLst>
                  <a:ext uri="{FF2B5EF4-FFF2-40B4-BE49-F238E27FC236}">
                    <a16:creationId xmlns:a16="http://schemas.microsoft.com/office/drawing/2014/main" id="{6575F78C-FC1A-47AC-BAD9-86C8CA9E4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4459" y="2897431"/>
                <a:ext cx="91839" cy="90646"/>
              </a:xfrm>
              <a:custGeom>
                <a:avLst/>
                <a:gdLst>
                  <a:gd name="T0" fmla="*/ 33 w 77"/>
                  <a:gd name="T1" fmla="*/ 0 h 76"/>
                  <a:gd name="T2" fmla="*/ 71 w 77"/>
                  <a:gd name="T3" fmla="*/ 38 h 76"/>
                  <a:gd name="T4" fmla="*/ 77 w 77"/>
                  <a:gd name="T5" fmla="*/ 47 h 76"/>
                  <a:gd name="T6" fmla="*/ 77 w 77"/>
                  <a:gd name="T7" fmla="*/ 61 h 76"/>
                  <a:gd name="T8" fmla="*/ 71 w 77"/>
                  <a:gd name="T9" fmla="*/ 70 h 76"/>
                  <a:gd name="T10" fmla="*/ 61 w 77"/>
                  <a:gd name="T11" fmla="*/ 76 h 76"/>
                  <a:gd name="T12" fmla="*/ 48 w 77"/>
                  <a:gd name="T13" fmla="*/ 76 h 76"/>
                  <a:gd name="T14" fmla="*/ 39 w 77"/>
                  <a:gd name="T15" fmla="*/ 70 h 76"/>
                  <a:gd name="T16" fmla="*/ 0 w 77"/>
                  <a:gd name="T17" fmla="*/ 32 h 76"/>
                  <a:gd name="T18" fmla="*/ 33 w 77"/>
                  <a:gd name="T1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" h="76">
                    <a:moveTo>
                      <a:pt x="33" y="0"/>
                    </a:moveTo>
                    <a:lnTo>
                      <a:pt x="71" y="38"/>
                    </a:lnTo>
                    <a:lnTo>
                      <a:pt x="77" y="47"/>
                    </a:lnTo>
                    <a:lnTo>
                      <a:pt x="77" y="61"/>
                    </a:lnTo>
                    <a:lnTo>
                      <a:pt x="71" y="70"/>
                    </a:lnTo>
                    <a:lnTo>
                      <a:pt x="61" y="76"/>
                    </a:lnTo>
                    <a:lnTo>
                      <a:pt x="48" y="76"/>
                    </a:lnTo>
                    <a:lnTo>
                      <a:pt x="39" y="70"/>
                    </a:lnTo>
                    <a:lnTo>
                      <a:pt x="0" y="3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237">
                <a:extLst>
                  <a:ext uri="{FF2B5EF4-FFF2-40B4-BE49-F238E27FC236}">
                    <a16:creationId xmlns:a16="http://schemas.microsoft.com/office/drawing/2014/main" id="{5D9B59E4-FA93-4FB3-9090-B254718B8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0506" y="2692285"/>
                <a:ext cx="1317948" cy="1146197"/>
              </a:xfrm>
              <a:custGeom>
                <a:avLst/>
                <a:gdLst>
                  <a:gd name="T0" fmla="*/ 635 w 1105"/>
                  <a:gd name="T1" fmla="*/ 6 h 961"/>
                  <a:gd name="T2" fmla="*/ 787 w 1105"/>
                  <a:gd name="T3" fmla="*/ 52 h 961"/>
                  <a:gd name="T4" fmla="*/ 917 w 1105"/>
                  <a:gd name="T5" fmla="*/ 135 h 961"/>
                  <a:gd name="T6" fmla="*/ 1018 w 1105"/>
                  <a:gd name="T7" fmla="*/ 252 h 961"/>
                  <a:gd name="T8" fmla="*/ 1082 w 1105"/>
                  <a:gd name="T9" fmla="*/ 395 h 961"/>
                  <a:gd name="T10" fmla="*/ 1105 w 1105"/>
                  <a:gd name="T11" fmla="*/ 553 h 961"/>
                  <a:gd name="T12" fmla="*/ 1084 w 1105"/>
                  <a:gd name="T13" fmla="*/ 707 h 961"/>
                  <a:gd name="T14" fmla="*/ 1023 w 1105"/>
                  <a:gd name="T15" fmla="*/ 847 h 961"/>
                  <a:gd name="T16" fmla="*/ 928 w 1105"/>
                  <a:gd name="T17" fmla="*/ 961 h 961"/>
                  <a:gd name="T18" fmla="*/ 932 w 1105"/>
                  <a:gd name="T19" fmla="*/ 871 h 961"/>
                  <a:gd name="T20" fmla="*/ 1004 w 1105"/>
                  <a:gd name="T21" fmla="*/ 757 h 961"/>
                  <a:gd name="T22" fmla="*/ 1042 w 1105"/>
                  <a:gd name="T23" fmla="*/ 626 h 961"/>
                  <a:gd name="T24" fmla="*/ 1042 w 1105"/>
                  <a:gd name="T25" fmla="*/ 481 h 961"/>
                  <a:gd name="T26" fmla="*/ 1002 w 1105"/>
                  <a:gd name="T27" fmla="*/ 345 h 961"/>
                  <a:gd name="T28" fmla="*/ 926 w 1105"/>
                  <a:gd name="T29" fmla="*/ 229 h 961"/>
                  <a:gd name="T30" fmla="*/ 823 w 1105"/>
                  <a:gd name="T31" fmla="*/ 137 h 961"/>
                  <a:gd name="T32" fmla="*/ 695 w 1105"/>
                  <a:gd name="T33" fmla="*/ 78 h 961"/>
                  <a:gd name="T34" fmla="*/ 553 w 1105"/>
                  <a:gd name="T35" fmla="*/ 57 h 961"/>
                  <a:gd name="T36" fmla="*/ 410 w 1105"/>
                  <a:gd name="T37" fmla="*/ 78 h 961"/>
                  <a:gd name="T38" fmla="*/ 284 w 1105"/>
                  <a:gd name="T39" fmla="*/ 137 h 961"/>
                  <a:gd name="T40" fmla="*/ 179 w 1105"/>
                  <a:gd name="T41" fmla="*/ 229 h 961"/>
                  <a:gd name="T42" fmla="*/ 103 w 1105"/>
                  <a:gd name="T43" fmla="*/ 345 h 961"/>
                  <a:gd name="T44" fmla="*/ 63 w 1105"/>
                  <a:gd name="T45" fmla="*/ 481 h 961"/>
                  <a:gd name="T46" fmla="*/ 63 w 1105"/>
                  <a:gd name="T47" fmla="*/ 626 h 961"/>
                  <a:gd name="T48" fmla="*/ 101 w 1105"/>
                  <a:gd name="T49" fmla="*/ 757 h 961"/>
                  <a:gd name="T50" fmla="*/ 173 w 1105"/>
                  <a:gd name="T51" fmla="*/ 871 h 961"/>
                  <a:gd name="T52" fmla="*/ 179 w 1105"/>
                  <a:gd name="T53" fmla="*/ 961 h 961"/>
                  <a:gd name="T54" fmla="*/ 84 w 1105"/>
                  <a:gd name="T55" fmla="*/ 847 h 961"/>
                  <a:gd name="T56" fmla="*/ 23 w 1105"/>
                  <a:gd name="T57" fmla="*/ 709 h 961"/>
                  <a:gd name="T58" fmla="*/ 0 w 1105"/>
                  <a:gd name="T59" fmla="*/ 553 h 961"/>
                  <a:gd name="T60" fmla="*/ 23 w 1105"/>
                  <a:gd name="T61" fmla="*/ 395 h 961"/>
                  <a:gd name="T62" fmla="*/ 90 w 1105"/>
                  <a:gd name="T63" fmla="*/ 252 h 961"/>
                  <a:gd name="T64" fmla="*/ 191 w 1105"/>
                  <a:gd name="T65" fmla="*/ 135 h 961"/>
                  <a:gd name="T66" fmla="*/ 320 w 1105"/>
                  <a:gd name="T67" fmla="*/ 52 h 961"/>
                  <a:gd name="T68" fmla="*/ 471 w 1105"/>
                  <a:gd name="T69" fmla="*/ 6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05" h="961">
                    <a:moveTo>
                      <a:pt x="553" y="0"/>
                    </a:moveTo>
                    <a:lnTo>
                      <a:pt x="635" y="6"/>
                    </a:lnTo>
                    <a:lnTo>
                      <a:pt x="713" y="23"/>
                    </a:lnTo>
                    <a:lnTo>
                      <a:pt x="787" y="52"/>
                    </a:lnTo>
                    <a:lnTo>
                      <a:pt x="854" y="90"/>
                    </a:lnTo>
                    <a:lnTo>
                      <a:pt x="917" y="135"/>
                    </a:lnTo>
                    <a:lnTo>
                      <a:pt x="970" y="191"/>
                    </a:lnTo>
                    <a:lnTo>
                      <a:pt x="1018" y="252"/>
                    </a:lnTo>
                    <a:lnTo>
                      <a:pt x="1054" y="320"/>
                    </a:lnTo>
                    <a:lnTo>
                      <a:pt x="1082" y="395"/>
                    </a:lnTo>
                    <a:lnTo>
                      <a:pt x="1099" y="471"/>
                    </a:lnTo>
                    <a:lnTo>
                      <a:pt x="1105" y="553"/>
                    </a:lnTo>
                    <a:lnTo>
                      <a:pt x="1099" y="633"/>
                    </a:lnTo>
                    <a:lnTo>
                      <a:pt x="1084" y="707"/>
                    </a:lnTo>
                    <a:lnTo>
                      <a:pt x="1058" y="780"/>
                    </a:lnTo>
                    <a:lnTo>
                      <a:pt x="1023" y="847"/>
                    </a:lnTo>
                    <a:lnTo>
                      <a:pt x="979" y="906"/>
                    </a:lnTo>
                    <a:lnTo>
                      <a:pt x="928" y="961"/>
                    </a:lnTo>
                    <a:lnTo>
                      <a:pt x="886" y="921"/>
                    </a:lnTo>
                    <a:lnTo>
                      <a:pt x="932" y="871"/>
                    </a:lnTo>
                    <a:lnTo>
                      <a:pt x="972" y="818"/>
                    </a:lnTo>
                    <a:lnTo>
                      <a:pt x="1004" y="757"/>
                    </a:lnTo>
                    <a:lnTo>
                      <a:pt x="1029" y="692"/>
                    </a:lnTo>
                    <a:lnTo>
                      <a:pt x="1042" y="626"/>
                    </a:lnTo>
                    <a:lnTo>
                      <a:pt x="1048" y="553"/>
                    </a:lnTo>
                    <a:lnTo>
                      <a:pt x="1042" y="481"/>
                    </a:lnTo>
                    <a:lnTo>
                      <a:pt x="1027" y="410"/>
                    </a:lnTo>
                    <a:lnTo>
                      <a:pt x="1002" y="345"/>
                    </a:lnTo>
                    <a:lnTo>
                      <a:pt x="968" y="284"/>
                    </a:lnTo>
                    <a:lnTo>
                      <a:pt x="926" y="229"/>
                    </a:lnTo>
                    <a:lnTo>
                      <a:pt x="878" y="179"/>
                    </a:lnTo>
                    <a:lnTo>
                      <a:pt x="823" y="137"/>
                    </a:lnTo>
                    <a:lnTo>
                      <a:pt x="762" y="105"/>
                    </a:lnTo>
                    <a:lnTo>
                      <a:pt x="695" y="78"/>
                    </a:lnTo>
                    <a:lnTo>
                      <a:pt x="627" y="63"/>
                    </a:lnTo>
                    <a:lnTo>
                      <a:pt x="553" y="57"/>
                    </a:lnTo>
                    <a:lnTo>
                      <a:pt x="480" y="63"/>
                    </a:lnTo>
                    <a:lnTo>
                      <a:pt x="410" y="78"/>
                    </a:lnTo>
                    <a:lnTo>
                      <a:pt x="345" y="105"/>
                    </a:lnTo>
                    <a:lnTo>
                      <a:pt x="284" y="137"/>
                    </a:lnTo>
                    <a:lnTo>
                      <a:pt x="229" y="179"/>
                    </a:lnTo>
                    <a:lnTo>
                      <a:pt x="179" y="229"/>
                    </a:lnTo>
                    <a:lnTo>
                      <a:pt x="137" y="284"/>
                    </a:lnTo>
                    <a:lnTo>
                      <a:pt x="103" y="345"/>
                    </a:lnTo>
                    <a:lnTo>
                      <a:pt x="78" y="410"/>
                    </a:lnTo>
                    <a:lnTo>
                      <a:pt x="63" y="481"/>
                    </a:lnTo>
                    <a:lnTo>
                      <a:pt x="57" y="553"/>
                    </a:lnTo>
                    <a:lnTo>
                      <a:pt x="63" y="626"/>
                    </a:lnTo>
                    <a:lnTo>
                      <a:pt x="78" y="692"/>
                    </a:lnTo>
                    <a:lnTo>
                      <a:pt x="101" y="757"/>
                    </a:lnTo>
                    <a:lnTo>
                      <a:pt x="133" y="816"/>
                    </a:lnTo>
                    <a:lnTo>
                      <a:pt x="173" y="871"/>
                    </a:lnTo>
                    <a:lnTo>
                      <a:pt x="219" y="919"/>
                    </a:lnTo>
                    <a:lnTo>
                      <a:pt x="179" y="961"/>
                    </a:lnTo>
                    <a:lnTo>
                      <a:pt x="128" y="908"/>
                    </a:lnTo>
                    <a:lnTo>
                      <a:pt x="84" y="847"/>
                    </a:lnTo>
                    <a:lnTo>
                      <a:pt x="48" y="780"/>
                    </a:lnTo>
                    <a:lnTo>
                      <a:pt x="23" y="709"/>
                    </a:lnTo>
                    <a:lnTo>
                      <a:pt x="6" y="633"/>
                    </a:lnTo>
                    <a:lnTo>
                      <a:pt x="0" y="553"/>
                    </a:lnTo>
                    <a:lnTo>
                      <a:pt x="6" y="471"/>
                    </a:lnTo>
                    <a:lnTo>
                      <a:pt x="23" y="395"/>
                    </a:lnTo>
                    <a:lnTo>
                      <a:pt x="51" y="320"/>
                    </a:lnTo>
                    <a:lnTo>
                      <a:pt x="90" y="252"/>
                    </a:lnTo>
                    <a:lnTo>
                      <a:pt x="135" y="191"/>
                    </a:lnTo>
                    <a:lnTo>
                      <a:pt x="191" y="135"/>
                    </a:lnTo>
                    <a:lnTo>
                      <a:pt x="252" y="90"/>
                    </a:lnTo>
                    <a:lnTo>
                      <a:pt x="320" y="52"/>
                    </a:lnTo>
                    <a:lnTo>
                      <a:pt x="393" y="23"/>
                    </a:lnTo>
                    <a:lnTo>
                      <a:pt x="471" y="6"/>
                    </a:lnTo>
                    <a:lnTo>
                      <a:pt x="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8495C466-4452-444E-952D-5853654C9997}"/>
                  </a:ext>
                </a:extLst>
              </p:cNvPr>
              <p:cNvSpPr/>
              <p:nvPr/>
            </p:nvSpPr>
            <p:spPr>
              <a:xfrm rot="20074809">
                <a:off x="6264033" y="2899701"/>
                <a:ext cx="91365" cy="422250"/>
              </a:xfrm>
              <a:prstGeom prst="triangle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688DEC3-C6DE-49FB-ADDF-E19AA17A037A}"/>
                  </a:ext>
                </a:extLst>
              </p:cNvPr>
              <p:cNvSpPr txBox="1"/>
              <p:nvPr/>
            </p:nvSpPr>
            <p:spPr>
              <a:xfrm>
                <a:off x="6300660" y="3707322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1" dirty="0"/>
                  <a:t>7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7A305E0-E7ED-4CEC-998C-13C72C85FC05}"/>
                  </a:ext>
                </a:extLst>
              </p:cNvPr>
              <p:cNvSpPr txBox="1"/>
              <p:nvPr/>
            </p:nvSpPr>
            <p:spPr>
              <a:xfrm>
                <a:off x="5743212" y="4236196"/>
                <a:ext cx="14189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/>
                  <a:t>Addressed mail</a:t>
                </a:r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B461259-A5DD-49AA-B9BA-737CDEA1D033}"/>
                </a:ext>
              </a:extLst>
            </p:cNvPr>
            <p:cNvSpPr txBox="1"/>
            <p:nvPr/>
          </p:nvSpPr>
          <p:spPr>
            <a:xfrm>
              <a:off x="5165994" y="4510939"/>
              <a:ext cx="15597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Time in the home</a:t>
              </a:r>
            </a:p>
          </p:txBody>
        </p:sp>
      </p:grpSp>
      <p:graphicFrame>
        <p:nvGraphicFramePr>
          <p:cNvPr id="69" name="Chart 68">
            <a:extLst>
              <a:ext uri="{FF2B5EF4-FFF2-40B4-BE49-F238E27FC236}">
                <a16:creationId xmlns:a16="http://schemas.microsoft.com/office/drawing/2014/main" id="{DF7F78F9-608D-4511-9D65-3E537A80F9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4058601"/>
              </p:ext>
            </p:extLst>
          </p:nvPr>
        </p:nvGraphicFramePr>
        <p:xfrm>
          <a:off x="7522480" y="2277030"/>
          <a:ext cx="3044414" cy="2265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1" name="Group 70">
            <a:extLst>
              <a:ext uri="{FF2B5EF4-FFF2-40B4-BE49-F238E27FC236}">
                <a16:creationId xmlns:a16="http://schemas.microsoft.com/office/drawing/2014/main" id="{1F9F7DC5-982D-4D47-9D46-7CF12B631049}"/>
              </a:ext>
            </a:extLst>
          </p:cNvPr>
          <p:cNvGrpSpPr/>
          <p:nvPr/>
        </p:nvGrpSpPr>
        <p:grpSpPr>
          <a:xfrm>
            <a:off x="10169407" y="3192284"/>
            <a:ext cx="1682061" cy="583509"/>
            <a:chOff x="8870477" y="1675266"/>
            <a:chExt cx="1682061" cy="583509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0A42D06-72D8-42BE-84A7-8626C626ECC2}"/>
                </a:ext>
              </a:extLst>
            </p:cNvPr>
            <p:cNvSpPr/>
            <p:nvPr/>
          </p:nvSpPr>
          <p:spPr>
            <a:xfrm>
              <a:off x="8870477" y="1740132"/>
              <a:ext cx="154377" cy="15838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735D000-15AB-4204-A443-61068D25DC6B}"/>
                </a:ext>
              </a:extLst>
            </p:cNvPr>
            <p:cNvSpPr/>
            <p:nvPr/>
          </p:nvSpPr>
          <p:spPr>
            <a:xfrm>
              <a:off x="8870477" y="2025754"/>
              <a:ext cx="154377" cy="15838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858E447-0B16-4D2E-A750-562F85B2B24D}"/>
                </a:ext>
              </a:extLst>
            </p:cNvPr>
            <p:cNvSpPr txBox="1"/>
            <p:nvPr/>
          </p:nvSpPr>
          <p:spPr>
            <a:xfrm>
              <a:off x="8981382" y="1675266"/>
              <a:ext cx="7970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Engaged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2E68177-4B12-4CDE-BDA6-9638CECE20E5}"/>
                </a:ext>
              </a:extLst>
            </p:cNvPr>
            <p:cNvSpPr txBox="1"/>
            <p:nvPr/>
          </p:nvSpPr>
          <p:spPr>
            <a:xfrm>
              <a:off x="8979672" y="1981776"/>
              <a:ext cx="1572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Minimally processed</a:t>
              </a:r>
            </a:p>
          </p:txBody>
        </p:sp>
      </p:grpSp>
      <p:sp>
        <p:nvSpPr>
          <p:cNvPr id="76" name="ENGAGED: % of mai...">
            <a:extLst>
              <a:ext uri="{FF2B5EF4-FFF2-40B4-BE49-F238E27FC236}">
                <a16:creationId xmlns:a16="http://schemas.microsoft.com/office/drawing/2014/main" id="{BABC9DDF-115C-441E-AC8D-20D32264916D}"/>
              </a:ext>
            </a:extLst>
          </p:cNvPr>
          <p:cNvSpPr/>
          <p:nvPr/>
        </p:nvSpPr>
        <p:spPr>
          <a:xfrm>
            <a:off x="8249072" y="4462833"/>
            <a:ext cx="2997911" cy="7429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lvl="1" indent="0"/>
            <a:r>
              <a:rPr sz="1200" i="0" u="none" strike="noStrike" dirty="0">
                <a:solidFill>
                  <a:srgbClr val="000000"/>
                </a:solidFill>
              </a:rPr>
              <a:t>ENGAGED: % of mail processed in some way including – opening, reading, sorting, put aside for later, filed, </a:t>
            </a:r>
            <a:r>
              <a:rPr lang="en-GB" sz="1200" i="0" u="none" strike="noStrike" dirty="0">
                <a:solidFill>
                  <a:srgbClr val="000000"/>
                </a:solidFill>
              </a:rPr>
              <a:t>put</a:t>
            </a:r>
            <a:r>
              <a:rPr sz="1200" i="0" u="none" strike="noStrike" dirty="0">
                <a:solidFill>
                  <a:srgbClr val="000000"/>
                </a:solidFill>
              </a:rPr>
              <a:t> on display, </a:t>
            </a:r>
            <a:r>
              <a:rPr lang="en-GB" sz="1200" dirty="0">
                <a:solidFill>
                  <a:srgbClr val="000000"/>
                </a:solidFill>
              </a:rPr>
              <a:t>put</a:t>
            </a:r>
            <a:r>
              <a:rPr sz="1200" i="0" u="none" strike="noStrike" dirty="0">
                <a:solidFill>
                  <a:srgbClr val="000000"/>
                </a:solidFill>
              </a:rPr>
              <a:t> in the usual place</a:t>
            </a:r>
            <a:r>
              <a:rPr lang="en-GB" sz="1200" i="0" u="none" strike="noStrike" dirty="0">
                <a:solidFill>
                  <a:srgbClr val="000000"/>
                </a:solidFill>
              </a:rPr>
              <a:t>.</a:t>
            </a:r>
          </a:p>
          <a:p>
            <a:pPr marL="0" lvl="1" indent="0"/>
            <a:endParaRPr sz="1200" dirty="0"/>
          </a:p>
          <a:p>
            <a:pPr marL="0" lvl="1" indent="0"/>
            <a:r>
              <a:rPr sz="1200" i="0" u="none" strike="noStrike" dirty="0">
                <a:solidFill>
                  <a:srgbClr val="000000"/>
                </a:solidFill>
              </a:rPr>
              <a:t>MINIMALLY PROCESSED: % of mail thrown away only</a:t>
            </a:r>
            <a:r>
              <a:rPr lang="en-GB" sz="1200" i="0" u="none" strike="noStrike" dirty="0">
                <a:solidFill>
                  <a:srgbClr val="000000"/>
                </a:solidFill>
              </a:rPr>
              <a:t>.</a:t>
            </a:r>
            <a:endParaRPr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E278FF-5D54-442C-B3C0-52613309AC35}"/>
              </a:ext>
            </a:extLst>
          </p:cNvPr>
          <p:cNvSpPr txBox="1"/>
          <p:nvPr/>
        </p:nvSpPr>
        <p:spPr>
          <a:xfrm>
            <a:off x="8489469" y="3115817"/>
            <a:ext cx="1111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Average engagement = 92%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5EC33D9-05A3-4EC6-BF2F-C4A6C3C82048}"/>
              </a:ext>
            </a:extLst>
          </p:cNvPr>
          <p:cNvSpPr txBox="1"/>
          <p:nvPr/>
        </p:nvSpPr>
        <p:spPr>
          <a:xfrm>
            <a:off x="352331" y="6603239"/>
            <a:ext cx="62456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Addressed advertising and mail order / online retailer.  JICMAIL Q2 2017 – Q1 2019.  Base: 5,952 </a:t>
            </a:r>
          </a:p>
        </p:txBody>
      </p:sp>
    </p:spTree>
    <p:extLst>
      <p:ext uri="{BB962C8B-B14F-4D97-AF65-F5344CB8AC3E}">
        <p14:creationId xmlns:p14="http://schemas.microsoft.com/office/powerpoint/2010/main" val="313417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9BAD2CA1-C621-4C17-8613-4B36886AFEE3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763622937"/>
              </p:ext>
            </p:extLst>
          </p:nvPr>
        </p:nvGraphicFramePr>
        <p:xfrm>
          <a:off x="446662" y="2384385"/>
          <a:ext cx="9630136" cy="3856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5FC5E48-1AF1-4B89-9051-768D6C1C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MAIL ORDER / ONLINE RETAILER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D0F1C4-212D-41C0-9C74-606A8F81B7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FFBDE-3A0D-434A-902A-351C919C46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ADDITIONAL COMMERCIAL ACTIONS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161D36-A2F3-499D-BE50-16B02537257A}"/>
              </a:ext>
            </a:extLst>
          </p:cNvPr>
          <p:cNvSpPr txBox="1"/>
          <p:nvPr/>
        </p:nvSpPr>
        <p:spPr>
          <a:xfrm>
            <a:off x="352331" y="6603239"/>
            <a:ext cx="62456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 Addressed advertising and mail order / online retailer.  JICMAIL Q2 2017 – Q1 2019.  Base: 5,952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73FA6C-1AC9-43BD-9F14-0CBC9D600CA2}"/>
              </a:ext>
            </a:extLst>
          </p:cNvPr>
          <p:cNvSpPr/>
          <p:nvPr/>
        </p:nvSpPr>
        <p:spPr>
          <a:xfrm>
            <a:off x="486000" y="1707975"/>
            <a:ext cx="9236734" cy="5930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25% of those receiving mail order / online retailer mail go on to do one of these commercial actions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C360B4-8AF6-4919-80CA-5FD1CF6F9AF3}"/>
              </a:ext>
            </a:extLst>
          </p:cNvPr>
          <p:cNvSpPr txBox="1"/>
          <p:nvPr/>
        </p:nvSpPr>
        <p:spPr>
          <a:xfrm>
            <a:off x="4315529" y="3327603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Per 1,000 actions</a:t>
            </a:r>
          </a:p>
        </p:txBody>
      </p:sp>
    </p:spTree>
    <p:extLst>
      <p:ext uri="{BB962C8B-B14F-4D97-AF65-F5344CB8AC3E}">
        <p14:creationId xmlns:p14="http://schemas.microsoft.com/office/powerpoint/2010/main" val="3379183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oyal Mail MarketReach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E20C18"/>
      </a:accent1>
      <a:accent2>
        <a:srgbClr val="1BACE4"/>
      </a:accent2>
      <a:accent3>
        <a:srgbClr val="EF7E05"/>
      </a:accent3>
      <a:accent4>
        <a:srgbClr val="95C121"/>
      </a:accent4>
      <a:accent5>
        <a:srgbClr val="82CBD4"/>
      </a:accent5>
      <a:accent6>
        <a:srgbClr val="FDC304"/>
      </a:accent6>
      <a:hlink>
        <a:srgbClr val="000000"/>
      </a:hlink>
      <a:folHlink>
        <a:srgbClr val="000000"/>
      </a:folHlink>
    </a:clrScheme>
    <a:fontScheme name="Royal Mail MarketReach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1845</Words>
  <Application>Microsoft Office PowerPoint</Application>
  <PresentationFormat>Widescreen</PresentationFormat>
  <Paragraphs>257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Impact</vt:lpstr>
      <vt:lpstr>Office Theme</vt:lpstr>
      <vt:lpstr>Royal mail group seasonal incentive</vt:lpstr>
      <vt:lpstr>contents</vt:lpstr>
      <vt:lpstr>PowerPoint Presentation</vt:lpstr>
      <vt:lpstr>Back to school is the Uk’s third biggest spending event</vt:lpstr>
      <vt:lpstr>Supermarkets and quality are important</vt:lpstr>
      <vt:lpstr>When does back to school shopping start</vt:lpstr>
      <vt:lpstr>PowerPoint Presentation</vt:lpstr>
      <vt:lpstr>MAIL ORDER / ONLINE RETAILER</vt:lpstr>
      <vt:lpstr>MAIL ORDER / ONLINE RETAILER</vt:lpstr>
      <vt:lpstr>Retailer – clothing / household / electrical</vt:lpstr>
      <vt:lpstr>Retailer – clothing / household / electrical</vt:lpstr>
      <vt:lpstr>Supermarket or grocery store</vt:lpstr>
      <vt:lpstr>Supermarket or grocery store</vt:lpstr>
      <vt:lpstr>TV / Broadband / landline / mobile</vt:lpstr>
      <vt:lpstr>TV / Broadband / landline / mobile</vt:lpstr>
      <vt:lpstr>Financial and insurance services</vt:lpstr>
      <vt:lpstr>Financial and insurance services</vt:lpstr>
      <vt:lpstr>PowerPoint Presentation</vt:lpstr>
      <vt:lpstr>The special offer</vt:lpstr>
      <vt:lpstr>Key dates</vt:lpstr>
      <vt:lpstr>Back to school offer</vt:lpstr>
      <vt:lpstr>PowerPoint Presentation</vt:lpstr>
      <vt:lpstr>Mandatory requirements</vt:lpstr>
      <vt:lpstr>The application process</vt:lpstr>
      <vt:lpstr>The validation process</vt:lpstr>
      <vt:lpstr>How to apply for the special offer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2018-10-03T11:19:32Z</dcterms:created>
  <dcterms:modified xsi:type="dcterms:W3CDTF">2019-07-11T09:06:41Z</dcterms:modified>
</cp:coreProperties>
</file>