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 id="2147483721" r:id="rId2"/>
  </p:sldMasterIdLst>
  <p:notesMasterIdLst>
    <p:notesMasterId r:id="rId26"/>
  </p:notesMasterIdLst>
  <p:handoutMasterIdLst>
    <p:handoutMasterId r:id="rId27"/>
  </p:handoutMasterIdLst>
  <p:sldIdLst>
    <p:sldId id="256" r:id="rId3"/>
    <p:sldId id="517" r:id="rId4"/>
    <p:sldId id="3420" r:id="rId5"/>
    <p:sldId id="3416" r:id="rId6"/>
    <p:sldId id="3417" r:id="rId7"/>
    <p:sldId id="3421" r:id="rId8"/>
    <p:sldId id="3422" r:id="rId9"/>
    <p:sldId id="520" r:id="rId10"/>
    <p:sldId id="365" r:id="rId11"/>
    <p:sldId id="3400" r:id="rId12"/>
    <p:sldId id="467" r:id="rId13"/>
    <p:sldId id="3414" r:id="rId14"/>
    <p:sldId id="278" r:id="rId15"/>
    <p:sldId id="3394" r:id="rId16"/>
    <p:sldId id="498" r:id="rId17"/>
    <p:sldId id="280" r:id="rId18"/>
    <p:sldId id="3423" r:id="rId19"/>
    <p:sldId id="3426" r:id="rId20"/>
    <p:sldId id="821" r:id="rId21"/>
    <p:sldId id="3424" r:id="rId22"/>
    <p:sldId id="3425" r:id="rId23"/>
    <p:sldId id="455" r:id="rId24"/>
    <p:sldId id="521" r:id="rId25"/>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71" userDrawn="1">
          <p15:clr>
            <a:srgbClr val="A4A3A4"/>
          </p15:clr>
        </p15:guide>
        <p15:guide id="2" pos="27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ACE4"/>
    <a:srgbClr val="FDC304"/>
    <a:srgbClr val="82CBD4"/>
    <a:srgbClr val="95C121"/>
    <a:srgbClr val="EF7E05"/>
    <a:srgbClr val="E6E6E6"/>
    <a:srgbClr val="1D1E1C"/>
    <a:srgbClr val="E20C18"/>
    <a:srgbClr val="FAA8AC"/>
    <a:srgbClr val="D3ED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93400" autoAdjust="0"/>
  </p:normalViewPr>
  <p:slideViewPr>
    <p:cSldViewPr snapToGrid="0">
      <p:cViewPr>
        <p:scale>
          <a:sx n="100" d="100"/>
          <a:sy n="100" d="100"/>
        </p:scale>
        <p:origin x="48" y="-1924"/>
      </p:cViewPr>
      <p:guideLst>
        <p:guide orient="horz" pos="3271"/>
        <p:guide pos="279"/>
      </p:guideLst>
    </p:cSldViewPr>
  </p:slideViewPr>
  <p:notesTextViewPr>
    <p:cViewPr>
      <p:scale>
        <a:sx n="1" d="1"/>
        <a:sy n="1" d="1"/>
      </p:scale>
      <p:origin x="0" y="0"/>
    </p:cViewPr>
  </p:notesTextViewPr>
  <p:sorterViewPr>
    <p:cViewPr>
      <p:scale>
        <a:sx n="66" d="100"/>
        <a:sy n="66" d="100"/>
      </p:scale>
      <p:origin x="0" y="-4508"/>
    </p:cViewPr>
  </p:sorterViewPr>
  <p:notesViewPr>
    <p:cSldViewPr snapToGrid="0" showGuides="1">
      <p:cViewPr>
        <p:scale>
          <a:sx n="120" d="100"/>
          <a:sy n="120" d="100"/>
        </p:scale>
        <p:origin x="28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FD-415B-8E63-F2F0E5F4C58F}"/>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53FD-415B-8E63-F2F0E5F4C58F}"/>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3FD-415B-8E63-F2F0E5F4C58F}"/>
                </c:ext>
              </c:extLst>
            </c:dLbl>
            <c:dLbl>
              <c:idx val="1"/>
              <c:delete val="1"/>
              <c:extLst>
                <c:ext xmlns:c15="http://schemas.microsoft.com/office/drawing/2012/chart" uri="{CE6537A1-D6FC-4f65-9D91-7224C49458BB}"/>
                <c:ext xmlns:c16="http://schemas.microsoft.com/office/drawing/2014/chart" uri="{C3380CC4-5D6E-409C-BE32-E72D297353CC}">
                  <c16:uniqueId val="{00000003-53FD-415B-8E63-F2F0E5F4C58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0.24</c:v>
                </c:pt>
                <c:pt idx="1">
                  <c:v>0.76</c:v>
                </c:pt>
              </c:numCache>
            </c:numRef>
          </c:val>
          <c:extLst>
            <c:ext xmlns:c16="http://schemas.microsoft.com/office/drawing/2014/chart" uri="{C3380CC4-5D6E-409C-BE32-E72D297353CC}">
              <c16:uniqueId val="{00000004-53FD-415B-8E63-F2F0E5F4C58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68525853678771E-2"/>
          <c:y val="3.6944325846962361E-2"/>
          <c:w val="0.94577912512183659"/>
          <c:h val="0.72731900952361983"/>
        </c:manualLayout>
      </c:layout>
      <c:barChart>
        <c:barDir val="col"/>
        <c:grouping val="clustered"/>
        <c:varyColors val="0"/>
        <c:ser>
          <c:idx val="0"/>
          <c:order val="0"/>
          <c:tx>
            <c:strRef>
              <c:f>Sheet1!$B$1</c:f>
              <c:strCache>
                <c:ptCount val="1"/>
                <c:pt idx="0">
                  <c:v>Mail order / online retailer</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Information about products and services</c:v>
                </c:pt>
                <c:pt idx="1">
                  <c:v>Notification / reminder</c:v>
                </c:pt>
                <c:pt idx="2">
                  <c:v>News / update / magazine article</c:v>
                </c:pt>
                <c:pt idx="3">
                  <c:v>Request for a donation</c:v>
                </c:pt>
                <c:pt idx="4">
                  <c:v>Information about events or activities</c:v>
                </c:pt>
                <c:pt idx="5">
                  <c:v>Invitation to a specific event</c:v>
                </c:pt>
                <c:pt idx="6">
                  <c:v>Postal reply</c:v>
                </c:pt>
                <c:pt idx="7">
                  <c:v>Information about local services</c:v>
                </c:pt>
                <c:pt idx="8">
                  <c:v>Sender's contact details</c:v>
                </c:pt>
                <c:pt idx="9">
                  <c:v>Administrative information</c:v>
                </c:pt>
              </c:strCache>
            </c:strRef>
          </c:cat>
          <c:val>
            <c:numRef>
              <c:f>Sheet1!$B$2:$B$11</c:f>
              <c:numCache>
                <c:formatCode>0%</c:formatCode>
                <c:ptCount val="10"/>
                <c:pt idx="0">
                  <c:v>0.26</c:v>
                </c:pt>
                <c:pt idx="1">
                  <c:v>0.49</c:v>
                </c:pt>
                <c:pt idx="2">
                  <c:v>0.21</c:v>
                </c:pt>
                <c:pt idx="3">
                  <c:v>0.25</c:v>
                </c:pt>
                <c:pt idx="4">
                  <c:v>0.33</c:v>
                </c:pt>
                <c:pt idx="5">
                  <c:v>0.37</c:v>
                </c:pt>
                <c:pt idx="6">
                  <c:v>0.41</c:v>
                </c:pt>
                <c:pt idx="7">
                  <c:v>0.39</c:v>
                </c:pt>
                <c:pt idx="8">
                  <c:v>0.35</c:v>
                </c:pt>
                <c:pt idx="9">
                  <c:v>0.37</c:v>
                </c:pt>
              </c:numCache>
            </c:numRef>
          </c:val>
          <c:extLst>
            <c:ext xmlns:c16="http://schemas.microsoft.com/office/drawing/2014/chart" uri="{C3380CC4-5D6E-409C-BE32-E72D297353CC}">
              <c16:uniqueId val="{00000000-4B66-46F5-8874-A8D9DEF38A7F}"/>
            </c:ext>
          </c:extLst>
        </c:ser>
        <c:dLbls>
          <c:showLegendKey val="0"/>
          <c:showVal val="0"/>
          <c:showCatName val="0"/>
          <c:showSerName val="0"/>
          <c:showPercent val="0"/>
          <c:showBubbleSize val="0"/>
        </c:dLbls>
        <c:gapWidth val="120"/>
        <c:axId val="652270160"/>
        <c:axId val="652266880"/>
      </c:barChart>
      <c:catAx>
        <c:axId val="6522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52266880"/>
        <c:crosses val="autoZero"/>
        <c:auto val="1"/>
        <c:lblAlgn val="ctr"/>
        <c:lblOffset val="100"/>
        <c:noMultiLvlLbl val="0"/>
      </c:catAx>
      <c:valAx>
        <c:axId val="652266880"/>
        <c:scaling>
          <c:orientation val="minMax"/>
          <c:max val="0.5"/>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27016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Information about products/services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BD9-455B-8B33-EC31FE7B401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BD9-455B-8B33-EC31FE7B401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D9-455B-8B33-EC31FE7B401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0.25</c:v>
                </c:pt>
                <c:pt idx="1">
                  <c:v>0.75</c:v>
                </c:pt>
              </c:numCache>
            </c:numRef>
          </c:val>
          <c:extLst>
            <c:ext xmlns:c16="http://schemas.microsoft.com/office/drawing/2014/chart" uri="{C3380CC4-5D6E-409C-BE32-E72D297353CC}">
              <c16:uniqueId val="{00000004-3BD9-455B-8B33-EC31FE7B4014}"/>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Mail order/online retailer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25-34</c:v>
                </c:pt>
                <c:pt idx="1">
                  <c:v>35-44</c:v>
                </c:pt>
                <c:pt idx="2">
                  <c:v>45-54</c:v>
                </c:pt>
                <c:pt idx="3">
                  <c:v>55-64</c:v>
                </c:pt>
                <c:pt idx="4">
                  <c:v>65+</c:v>
                </c:pt>
              </c:strCache>
            </c:strRef>
          </c:cat>
          <c:val>
            <c:numRef>
              <c:f>Sheet1!$B$2:$B$6</c:f>
              <c:numCache>
                <c:formatCode>General</c:formatCode>
                <c:ptCount val="5"/>
                <c:pt idx="0">
                  <c:v>3.26</c:v>
                </c:pt>
                <c:pt idx="1">
                  <c:v>3.48</c:v>
                </c:pt>
                <c:pt idx="2">
                  <c:v>4.9800000000000004</c:v>
                </c:pt>
                <c:pt idx="3">
                  <c:v>4.8899999999999997</c:v>
                </c:pt>
                <c:pt idx="4">
                  <c:v>3.71</c:v>
                </c:pt>
              </c:numCache>
            </c:numRef>
          </c:val>
          <c:extLst>
            <c:ext xmlns:c16="http://schemas.microsoft.com/office/drawing/2014/chart" uri="{C3380CC4-5D6E-409C-BE32-E72D297353CC}">
              <c16:uniqueId val="{00000000-E4AF-4F42-A59C-1710C07E1A3A}"/>
            </c:ext>
          </c:extLst>
        </c:ser>
        <c:dLbls>
          <c:showLegendKey val="0"/>
          <c:showVal val="0"/>
          <c:showCatName val="0"/>
          <c:showSerName val="0"/>
          <c:showPercent val="0"/>
          <c:showBubbleSize val="0"/>
        </c:dLbls>
        <c:gapWidth val="131"/>
        <c:overlap val="-27"/>
        <c:axId val="1275611552"/>
        <c:axId val="1275613520"/>
      </c:barChart>
      <c:catAx>
        <c:axId val="127561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5613520"/>
        <c:crosses val="autoZero"/>
        <c:auto val="1"/>
        <c:lblAlgn val="ctr"/>
        <c:lblOffset val="100"/>
        <c:noMultiLvlLbl val="0"/>
      </c:catAx>
      <c:valAx>
        <c:axId val="127561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5611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85639975714909E-2"/>
          <c:y val="2.1135938439400974E-2"/>
          <c:w val="0.94577912512183659"/>
          <c:h val="0.79748086500508486"/>
        </c:manualLayout>
      </c:layout>
      <c:barChart>
        <c:barDir val="col"/>
        <c:grouping val="clustered"/>
        <c:varyColors val="0"/>
        <c:ser>
          <c:idx val="0"/>
          <c:order val="0"/>
          <c:tx>
            <c:strRef>
              <c:f>Sheet1!$B$1</c:f>
              <c:strCache>
                <c:ptCount val="1"/>
                <c:pt idx="0">
                  <c:v>Reach</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5FB4-4A56-A658-DE0513260A1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Average</c:v>
                </c:pt>
                <c:pt idx="1">
                  <c:v>Information about
products/services</c:v>
                </c:pt>
                <c:pt idx="2">
                  <c:v>Notification /
reminder</c:v>
                </c:pt>
                <c:pt idx="3">
                  <c:v>News / update /
magazine articles </c:v>
                </c:pt>
                <c:pt idx="4">
                  <c:v>Request for
donation</c:v>
                </c:pt>
                <c:pt idx="5">
                  <c:v>Information about
entertainment / activities</c:v>
                </c:pt>
                <c:pt idx="6">
                  <c:v>Invitation to 
specific event</c:v>
                </c:pt>
                <c:pt idx="7">
                  <c:v>Postal reply</c:v>
                </c:pt>
                <c:pt idx="8">
                  <c:v>Information about 
local services</c:v>
                </c:pt>
                <c:pt idx="9">
                  <c:v>Sender's contact
details</c:v>
                </c:pt>
                <c:pt idx="10">
                  <c:v>Administrative 
information</c:v>
                </c:pt>
              </c:strCache>
            </c:strRef>
          </c:cat>
          <c:val>
            <c:numRef>
              <c:f>Sheet1!$B$2:$B$12</c:f>
              <c:numCache>
                <c:formatCode>General</c:formatCode>
                <c:ptCount val="11"/>
                <c:pt idx="0">
                  <c:v>1.1200000000000001</c:v>
                </c:pt>
                <c:pt idx="1">
                  <c:v>1.1200000000000001</c:v>
                </c:pt>
                <c:pt idx="2">
                  <c:v>1.19</c:v>
                </c:pt>
                <c:pt idx="3">
                  <c:v>1.1499999999999999</c:v>
                </c:pt>
                <c:pt idx="4">
                  <c:v>1.1000000000000001</c:v>
                </c:pt>
                <c:pt idx="5">
                  <c:v>1.17</c:v>
                </c:pt>
                <c:pt idx="6">
                  <c:v>1.0900000000000001</c:v>
                </c:pt>
                <c:pt idx="7">
                  <c:v>1.05</c:v>
                </c:pt>
                <c:pt idx="8">
                  <c:v>1.19</c:v>
                </c:pt>
                <c:pt idx="9">
                  <c:v>1.06</c:v>
                </c:pt>
                <c:pt idx="10">
                  <c:v>1.08</c:v>
                </c:pt>
              </c:numCache>
            </c:numRef>
          </c:val>
          <c:extLst>
            <c:ext xmlns:c16="http://schemas.microsoft.com/office/drawing/2014/chart" uri="{C3380CC4-5D6E-409C-BE32-E72D297353CC}">
              <c16:uniqueId val="{00000000-4B66-46F5-8874-A8D9DEF38A7F}"/>
            </c:ext>
          </c:extLst>
        </c:ser>
        <c:ser>
          <c:idx val="1"/>
          <c:order val="1"/>
          <c:tx>
            <c:strRef>
              <c:f>Sheet1!$C$1</c:f>
              <c:strCache>
                <c:ptCount val="1"/>
                <c:pt idx="0">
                  <c:v>Frequency</c:v>
                </c:pt>
              </c:strCache>
            </c:strRef>
          </c:tx>
          <c:spPr>
            <a:solidFill>
              <a:schemeClr val="accent4"/>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5FB4-4A56-A658-DE0513260A1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Average</c:v>
                </c:pt>
                <c:pt idx="1">
                  <c:v>Information about
products/services</c:v>
                </c:pt>
                <c:pt idx="2">
                  <c:v>Notification /
reminder</c:v>
                </c:pt>
                <c:pt idx="3">
                  <c:v>News / update /
magazine articles </c:v>
                </c:pt>
                <c:pt idx="4">
                  <c:v>Request for
donation</c:v>
                </c:pt>
                <c:pt idx="5">
                  <c:v>Information about
entertainment / activities</c:v>
                </c:pt>
                <c:pt idx="6">
                  <c:v>Invitation to 
specific event</c:v>
                </c:pt>
                <c:pt idx="7">
                  <c:v>Postal reply</c:v>
                </c:pt>
                <c:pt idx="8">
                  <c:v>Information about 
local services</c:v>
                </c:pt>
                <c:pt idx="9">
                  <c:v>Sender's contact
details</c:v>
                </c:pt>
                <c:pt idx="10">
                  <c:v>Administrative 
information</c:v>
                </c:pt>
              </c:strCache>
            </c:strRef>
          </c:cat>
          <c:val>
            <c:numRef>
              <c:f>Sheet1!$C$2:$C$12</c:f>
              <c:numCache>
                <c:formatCode>General</c:formatCode>
                <c:ptCount val="11"/>
                <c:pt idx="0">
                  <c:v>4.0999999999999996</c:v>
                </c:pt>
                <c:pt idx="1">
                  <c:v>4</c:v>
                </c:pt>
                <c:pt idx="2">
                  <c:v>4.5</c:v>
                </c:pt>
                <c:pt idx="3">
                  <c:v>4.4000000000000004</c:v>
                </c:pt>
                <c:pt idx="4">
                  <c:v>4.4000000000000004</c:v>
                </c:pt>
                <c:pt idx="5">
                  <c:v>4.4000000000000004</c:v>
                </c:pt>
                <c:pt idx="6">
                  <c:v>4.5999999999999996</c:v>
                </c:pt>
                <c:pt idx="7">
                  <c:v>5.3</c:v>
                </c:pt>
                <c:pt idx="8">
                  <c:v>3.9</c:v>
                </c:pt>
                <c:pt idx="9">
                  <c:v>5</c:v>
                </c:pt>
                <c:pt idx="10">
                  <c:v>4.4000000000000004</c:v>
                </c:pt>
              </c:numCache>
            </c:numRef>
          </c:val>
          <c:extLst>
            <c:ext xmlns:c16="http://schemas.microsoft.com/office/drawing/2014/chart" uri="{C3380CC4-5D6E-409C-BE32-E72D297353CC}">
              <c16:uniqueId val="{00000001-4B66-46F5-8874-A8D9DEF38A7F}"/>
            </c:ext>
          </c:extLst>
        </c:ser>
        <c:dLbls>
          <c:showLegendKey val="0"/>
          <c:showVal val="0"/>
          <c:showCatName val="0"/>
          <c:showSerName val="0"/>
          <c:showPercent val="0"/>
          <c:showBubbleSize val="0"/>
        </c:dLbls>
        <c:gapWidth val="97"/>
        <c:overlap val="-8"/>
        <c:axId val="652270160"/>
        <c:axId val="652266880"/>
      </c:barChart>
      <c:catAx>
        <c:axId val="6522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52266880"/>
        <c:crosses val="autoZero"/>
        <c:auto val="1"/>
        <c:lblAlgn val="ctr"/>
        <c:lblOffset val="100"/>
        <c:noMultiLvlLbl val="0"/>
      </c:catAx>
      <c:valAx>
        <c:axId val="65226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2701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Bought something/made a payment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Notification / reminder</c:v>
                </c:pt>
                <c:pt idx="1">
                  <c:v>Postal reply</c:v>
                </c:pt>
                <c:pt idx="2">
                  <c:v>Information about local services</c:v>
                </c:pt>
                <c:pt idx="3">
                  <c:v>Invitation to a special event</c:v>
                </c:pt>
                <c:pt idx="4">
                  <c:v>Administrative information</c:v>
                </c:pt>
                <c:pt idx="5">
                  <c:v>Sender's contact details</c:v>
                </c:pt>
                <c:pt idx="6">
                  <c:v>Information about entertainment or activities</c:v>
                </c:pt>
              </c:strCache>
            </c:strRef>
          </c:cat>
          <c:val>
            <c:numRef>
              <c:f>Sheet1!$B$2:$B$8</c:f>
              <c:numCache>
                <c:formatCode>General</c:formatCode>
                <c:ptCount val="7"/>
                <c:pt idx="0">
                  <c:v>68</c:v>
                </c:pt>
                <c:pt idx="1">
                  <c:v>287</c:v>
                </c:pt>
                <c:pt idx="2">
                  <c:v>49</c:v>
                </c:pt>
                <c:pt idx="3">
                  <c:v>114</c:v>
                </c:pt>
                <c:pt idx="4">
                  <c:v>56</c:v>
                </c:pt>
                <c:pt idx="5">
                  <c:v>226</c:v>
                </c:pt>
                <c:pt idx="6">
                  <c:v>104</c:v>
                </c:pt>
              </c:numCache>
            </c:numRef>
          </c:val>
          <c:extLst>
            <c:ext xmlns:c16="http://schemas.microsoft.com/office/drawing/2014/chart" uri="{C3380CC4-5D6E-409C-BE32-E72D297353CC}">
              <c16:uniqueId val="{00000000-DC9A-4CCA-B53A-AF12884B1D9D}"/>
            </c:ext>
          </c:extLst>
        </c:ser>
        <c:ser>
          <c:idx val="1"/>
          <c:order val="1"/>
          <c:tx>
            <c:strRef>
              <c:f>Sheet1!$C$1</c:f>
              <c:strCache>
                <c:ptCount val="1"/>
                <c:pt idx="0">
                  <c:v>Planned a large purchase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Notification / reminder</c:v>
                </c:pt>
                <c:pt idx="1">
                  <c:v>Postal reply</c:v>
                </c:pt>
                <c:pt idx="2">
                  <c:v>Information about local services</c:v>
                </c:pt>
                <c:pt idx="3">
                  <c:v>Invitation to a special event</c:v>
                </c:pt>
                <c:pt idx="4">
                  <c:v>Administrative information</c:v>
                </c:pt>
                <c:pt idx="5">
                  <c:v>Sender's contact details</c:v>
                </c:pt>
                <c:pt idx="6">
                  <c:v>Information about entertainment or activities</c:v>
                </c:pt>
              </c:strCache>
            </c:strRef>
          </c:cat>
          <c:val>
            <c:numRef>
              <c:f>Sheet1!$C$2:$C$8</c:f>
              <c:numCache>
                <c:formatCode>General</c:formatCode>
                <c:ptCount val="7"/>
                <c:pt idx="0">
                  <c:v>6</c:v>
                </c:pt>
                <c:pt idx="1">
                  <c:v>4</c:v>
                </c:pt>
                <c:pt idx="2">
                  <c:v>0</c:v>
                </c:pt>
                <c:pt idx="3">
                  <c:v>7</c:v>
                </c:pt>
                <c:pt idx="4">
                  <c:v>6</c:v>
                </c:pt>
                <c:pt idx="5">
                  <c:v>4</c:v>
                </c:pt>
                <c:pt idx="6">
                  <c:v>0</c:v>
                </c:pt>
              </c:numCache>
            </c:numRef>
          </c:val>
          <c:extLst>
            <c:ext xmlns:c16="http://schemas.microsoft.com/office/drawing/2014/chart" uri="{C3380CC4-5D6E-409C-BE32-E72D297353CC}">
              <c16:uniqueId val="{00000001-DC9A-4CCA-B53A-AF12884B1D9D}"/>
            </c:ext>
          </c:extLst>
        </c:ser>
        <c:ser>
          <c:idx val="2"/>
          <c:order val="2"/>
          <c:tx>
            <c:strRef>
              <c:f>Sheet1!$D$1</c:f>
              <c:strCache>
                <c:ptCount val="1"/>
                <c:pt idx="0">
                  <c:v>Discussed with someone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Notification / reminder</c:v>
                </c:pt>
                <c:pt idx="1">
                  <c:v>Postal reply</c:v>
                </c:pt>
                <c:pt idx="2">
                  <c:v>Information about local services</c:v>
                </c:pt>
                <c:pt idx="3">
                  <c:v>Invitation to a special event</c:v>
                </c:pt>
                <c:pt idx="4">
                  <c:v>Administrative information</c:v>
                </c:pt>
                <c:pt idx="5">
                  <c:v>Sender's contact details</c:v>
                </c:pt>
                <c:pt idx="6">
                  <c:v>Information about entertainment or activities</c:v>
                </c:pt>
              </c:strCache>
            </c:strRef>
          </c:cat>
          <c:val>
            <c:numRef>
              <c:f>Sheet1!$D$2:$D$8</c:f>
              <c:numCache>
                <c:formatCode>General</c:formatCode>
                <c:ptCount val="7"/>
                <c:pt idx="0">
                  <c:v>145</c:v>
                </c:pt>
                <c:pt idx="1">
                  <c:v>30</c:v>
                </c:pt>
                <c:pt idx="2">
                  <c:v>242</c:v>
                </c:pt>
                <c:pt idx="3">
                  <c:v>192</c:v>
                </c:pt>
                <c:pt idx="4">
                  <c:v>122</c:v>
                </c:pt>
                <c:pt idx="5">
                  <c:v>85</c:v>
                </c:pt>
                <c:pt idx="6">
                  <c:v>194</c:v>
                </c:pt>
              </c:numCache>
            </c:numRef>
          </c:val>
          <c:extLst>
            <c:ext xmlns:c16="http://schemas.microsoft.com/office/drawing/2014/chart" uri="{C3380CC4-5D6E-409C-BE32-E72D297353CC}">
              <c16:uniqueId val="{00000002-DC9A-4CCA-B53A-AF12884B1D9D}"/>
            </c:ext>
          </c:extLst>
        </c:ser>
        <c:ser>
          <c:idx val="3"/>
          <c:order val="3"/>
          <c:tx>
            <c:strRef>
              <c:f>Sheet1!$E$1</c:f>
              <c:strCache>
                <c:ptCount val="1"/>
                <c:pt idx="0">
                  <c:v>Went online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Notification / reminder</c:v>
                </c:pt>
                <c:pt idx="1">
                  <c:v>Postal reply</c:v>
                </c:pt>
                <c:pt idx="2">
                  <c:v>Information about local services</c:v>
                </c:pt>
                <c:pt idx="3">
                  <c:v>Invitation to a special event</c:v>
                </c:pt>
                <c:pt idx="4">
                  <c:v>Administrative information</c:v>
                </c:pt>
                <c:pt idx="5">
                  <c:v>Sender's contact details</c:v>
                </c:pt>
                <c:pt idx="6">
                  <c:v>Information about entertainment or activities</c:v>
                </c:pt>
              </c:strCache>
            </c:strRef>
          </c:cat>
          <c:val>
            <c:numRef>
              <c:f>Sheet1!$E$2:$E$8</c:f>
              <c:numCache>
                <c:formatCode>General</c:formatCode>
                <c:ptCount val="7"/>
                <c:pt idx="0">
                  <c:v>85</c:v>
                </c:pt>
                <c:pt idx="1">
                  <c:v>20</c:v>
                </c:pt>
                <c:pt idx="2">
                  <c:v>203</c:v>
                </c:pt>
                <c:pt idx="3">
                  <c:v>140</c:v>
                </c:pt>
                <c:pt idx="4">
                  <c:v>174</c:v>
                </c:pt>
                <c:pt idx="5">
                  <c:v>60</c:v>
                </c:pt>
                <c:pt idx="6">
                  <c:v>91</c:v>
                </c:pt>
              </c:numCache>
            </c:numRef>
          </c:val>
          <c:extLst>
            <c:ext xmlns:c16="http://schemas.microsoft.com/office/drawing/2014/chart" uri="{C3380CC4-5D6E-409C-BE32-E72D297353CC}">
              <c16:uniqueId val="{00000003-DC9A-4CCA-B53A-AF12884B1D9D}"/>
            </c:ext>
          </c:extLst>
        </c:ser>
        <c:ser>
          <c:idx val="4"/>
          <c:order val="4"/>
          <c:tx>
            <c:strRef>
              <c:f>Sheet1!$F$1</c:f>
              <c:strCache>
                <c:ptCount val="1"/>
                <c:pt idx="0">
                  <c:v>Looked up my account details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Notification / reminder</c:v>
                </c:pt>
                <c:pt idx="1">
                  <c:v>Postal reply</c:v>
                </c:pt>
                <c:pt idx="2">
                  <c:v>Information about local services</c:v>
                </c:pt>
                <c:pt idx="3">
                  <c:v>Invitation to a special event</c:v>
                </c:pt>
                <c:pt idx="4">
                  <c:v>Administrative information</c:v>
                </c:pt>
                <c:pt idx="5">
                  <c:v>Sender's contact details</c:v>
                </c:pt>
                <c:pt idx="6">
                  <c:v>Information about entertainment or activities</c:v>
                </c:pt>
              </c:strCache>
            </c:strRef>
          </c:cat>
          <c:val>
            <c:numRef>
              <c:f>Sheet1!$F$2:$F$8</c:f>
              <c:numCache>
                <c:formatCode>General</c:formatCode>
                <c:ptCount val="7"/>
                <c:pt idx="0">
                  <c:v>14</c:v>
                </c:pt>
                <c:pt idx="1">
                  <c:v>3</c:v>
                </c:pt>
                <c:pt idx="2">
                  <c:v>55</c:v>
                </c:pt>
                <c:pt idx="3">
                  <c:v>36</c:v>
                </c:pt>
                <c:pt idx="4">
                  <c:v>70</c:v>
                </c:pt>
                <c:pt idx="5">
                  <c:v>16</c:v>
                </c:pt>
                <c:pt idx="6">
                  <c:v>32</c:v>
                </c:pt>
              </c:numCache>
            </c:numRef>
          </c:val>
          <c:extLst>
            <c:ext xmlns:c16="http://schemas.microsoft.com/office/drawing/2014/chart" uri="{C3380CC4-5D6E-409C-BE32-E72D297353CC}">
              <c16:uniqueId val="{00000004-DC9A-4CCA-B53A-AF12884B1D9D}"/>
            </c:ext>
          </c:extLst>
        </c:ser>
        <c:ser>
          <c:idx val="5"/>
          <c:order val="5"/>
          <c:tx>
            <c:strRef>
              <c:f>Sheet1!$G$1</c:f>
              <c:strCache>
                <c:ptCount val="1"/>
                <c:pt idx="0">
                  <c:v>Called the sender</c:v>
                </c:pt>
              </c:strCache>
            </c:strRef>
          </c:tx>
          <c:spPr>
            <a:solidFill>
              <a:schemeClr val="accent6"/>
            </a:solidFill>
            <a:ln>
              <a:noFill/>
            </a:ln>
            <a:effectLst/>
          </c:spPr>
          <c:invertIfNegative val="0"/>
          <c:cat>
            <c:strRef>
              <c:f>Sheet1!$A$2:$A$8</c:f>
              <c:strCache>
                <c:ptCount val="7"/>
                <c:pt idx="0">
                  <c:v>Notification / reminder</c:v>
                </c:pt>
                <c:pt idx="1">
                  <c:v>Postal reply</c:v>
                </c:pt>
                <c:pt idx="2">
                  <c:v>Information about local services</c:v>
                </c:pt>
                <c:pt idx="3">
                  <c:v>Invitation to a special event</c:v>
                </c:pt>
                <c:pt idx="4">
                  <c:v>Administrative information</c:v>
                </c:pt>
                <c:pt idx="5">
                  <c:v>Sender's contact details</c:v>
                </c:pt>
                <c:pt idx="6">
                  <c:v>Information about entertainment or activities</c:v>
                </c:pt>
              </c:strCache>
            </c:strRef>
          </c:cat>
          <c:val>
            <c:numRef>
              <c:f>Sheet1!$G$2:$G$8</c:f>
              <c:numCache>
                <c:formatCode>General</c:formatCode>
                <c:ptCount val="7"/>
                <c:pt idx="0">
                  <c:v>15</c:v>
                </c:pt>
                <c:pt idx="1">
                  <c:v>12</c:v>
                </c:pt>
                <c:pt idx="2">
                  <c:v>25</c:v>
                </c:pt>
                <c:pt idx="3">
                  <c:v>26</c:v>
                </c:pt>
                <c:pt idx="4">
                  <c:v>45</c:v>
                </c:pt>
                <c:pt idx="5">
                  <c:v>6</c:v>
                </c:pt>
                <c:pt idx="6">
                  <c:v>7</c:v>
                </c:pt>
              </c:numCache>
            </c:numRef>
          </c:val>
          <c:extLst>
            <c:ext xmlns:c16="http://schemas.microsoft.com/office/drawing/2014/chart" uri="{C3380CC4-5D6E-409C-BE32-E72D297353CC}">
              <c16:uniqueId val="{00000005-DC9A-4CCA-B53A-AF12884B1D9D}"/>
            </c:ext>
          </c:extLst>
        </c:ser>
        <c:ser>
          <c:idx val="6"/>
          <c:order val="6"/>
          <c:tx>
            <c:strRef>
              <c:f>Sheet1!$H$1</c:f>
              <c:strCache>
                <c:ptCount val="1"/>
                <c:pt idx="0">
                  <c:v>Posted a reply to the sender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Notification / reminder</c:v>
                </c:pt>
                <c:pt idx="1">
                  <c:v>Postal reply</c:v>
                </c:pt>
                <c:pt idx="2">
                  <c:v>Information about local services</c:v>
                </c:pt>
                <c:pt idx="3">
                  <c:v>Invitation to a special event</c:v>
                </c:pt>
                <c:pt idx="4">
                  <c:v>Administrative information</c:v>
                </c:pt>
                <c:pt idx="5">
                  <c:v>Sender's contact details</c:v>
                </c:pt>
                <c:pt idx="6">
                  <c:v>Information about entertainment or activities</c:v>
                </c:pt>
              </c:strCache>
            </c:strRef>
          </c:cat>
          <c:val>
            <c:numRef>
              <c:f>Sheet1!$H$2:$H$8</c:f>
              <c:numCache>
                <c:formatCode>General</c:formatCode>
                <c:ptCount val="7"/>
                <c:pt idx="0">
                  <c:v>34</c:v>
                </c:pt>
                <c:pt idx="1">
                  <c:v>299</c:v>
                </c:pt>
                <c:pt idx="2">
                  <c:v>45</c:v>
                </c:pt>
                <c:pt idx="3">
                  <c:v>66</c:v>
                </c:pt>
                <c:pt idx="4">
                  <c:v>98</c:v>
                </c:pt>
                <c:pt idx="5">
                  <c:v>190</c:v>
                </c:pt>
                <c:pt idx="6">
                  <c:v>44</c:v>
                </c:pt>
              </c:numCache>
            </c:numRef>
          </c:val>
          <c:extLst>
            <c:ext xmlns:c16="http://schemas.microsoft.com/office/drawing/2014/chart" uri="{C3380CC4-5D6E-409C-BE32-E72D297353CC}">
              <c16:uniqueId val="{00000006-DC9A-4CCA-B53A-AF12884B1D9D}"/>
            </c:ext>
          </c:extLst>
        </c:ser>
        <c:dLbls>
          <c:showLegendKey val="0"/>
          <c:showVal val="0"/>
          <c:showCatName val="0"/>
          <c:showSerName val="0"/>
          <c:showPercent val="0"/>
          <c:showBubbleSize val="0"/>
        </c:dLbls>
        <c:gapWidth val="126"/>
        <c:overlap val="-1"/>
        <c:axId val="937888936"/>
        <c:axId val="937890576"/>
      </c:barChart>
      <c:catAx>
        <c:axId val="937888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7890576"/>
        <c:crosses val="autoZero"/>
        <c:auto val="1"/>
        <c:lblAlgn val="ctr"/>
        <c:lblOffset val="100"/>
        <c:noMultiLvlLbl val="0"/>
      </c:catAx>
      <c:valAx>
        <c:axId val="93789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7888936"/>
        <c:crosses val="autoZero"/>
        <c:crossBetween val="between"/>
      </c:valAx>
      <c:spPr>
        <a:noFill/>
        <a:ln>
          <a:noFill/>
        </a:ln>
        <a:effectLst/>
      </c:spPr>
    </c:plotArea>
    <c:legend>
      <c:legendPos val="b"/>
      <c:layout>
        <c:manualLayout>
          <c:xMode val="edge"/>
          <c:yMode val="edge"/>
          <c:x val="4.4255747149040785E-2"/>
          <c:y val="0.8249479367809941"/>
          <c:w val="0.87402575392111936"/>
          <c:h val="0.1581684913996813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2F-45AB-A732-F8121C87C07D}"/>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732F-45AB-A732-F8121C87C07D}"/>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32F-45AB-A732-F8121C87C07D}"/>
                </c:ext>
              </c:extLst>
            </c:dLbl>
            <c:dLbl>
              <c:idx val="1"/>
              <c:delete val="1"/>
              <c:extLst>
                <c:ext xmlns:c15="http://schemas.microsoft.com/office/drawing/2012/chart" uri="{CE6537A1-D6FC-4f65-9D91-7224C49458BB}"/>
                <c:ext xmlns:c16="http://schemas.microsoft.com/office/drawing/2014/chart" uri="{C3380CC4-5D6E-409C-BE32-E72D297353CC}">
                  <c16:uniqueId val="{00000003-732F-45AB-A732-F8121C87C07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0.35</c:v>
                </c:pt>
                <c:pt idx="1">
                  <c:v>0.75</c:v>
                </c:pt>
              </c:numCache>
            </c:numRef>
          </c:val>
          <c:extLst>
            <c:ext xmlns:c16="http://schemas.microsoft.com/office/drawing/2014/chart" uri="{C3380CC4-5D6E-409C-BE32-E72D297353CC}">
              <c16:uniqueId val="{00000004-732F-45AB-A732-F8121C87C07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9E-4392-9236-5B306F8DDA33}"/>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479E-4392-9236-5B306F8DDA33}"/>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79E-4392-9236-5B306F8DDA33}"/>
                </c:ext>
              </c:extLst>
            </c:dLbl>
            <c:dLbl>
              <c:idx val="1"/>
              <c:delete val="1"/>
              <c:extLst>
                <c:ext xmlns:c15="http://schemas.microsoft.com/office/drawing/2012/chart" uri="{CE6537A1-D6FC-4f65-9D91-7224C49458BB}"/>
                <c:ext xmlns:c16="http://schemas.microsoft.com/office/drawing/2014/chart" uri="{C3380CC4-5D6E-409C-BE32-E72D297353CC}">
                  <c16:uniqueId val="{00000003-479E-4392-9236-5B306F8DDA3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0.18</c:v>
                </c:pt>
                <c:pt idx="1">
                  <c:v>0.82</c:v>
                </c:pt>
              </c:numCache>
            </c:numRef>
          </c:val>
          <c:extLst>
            <c:ext xmlns:c16="http://schemas.microsoft.com/office/drawing/2014/chart" uri="{C3380CC4-5D6E-409C-BE32-E72D297353CC}">
              <c16:uniqueId val="{00000004-479E-4392-9236-5B306F8DDA3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118-4968-BB46-9D5753986C1F}"/>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9118-4968-BB46-9D5753986C1F}"/>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118-4968-BB46-9D5753986C1F}"/>
                </c:ext>
              </c:extLst>
            </c:dLbl>
            <c:dLbl>
              <c:idx val="1"/>
              <c:delete val="1"/>
              <c:extLst>
                <c:ext xmlns:c15="http://schemas.microsoft.com/office/drawing/2012/chart" uri="{CE6537A1-D6FC-4f65-9D91-7224C49458BB}"/>
                <c:ext xmlns:c16="http://schemas.microsoft.com/office/drawing/2014/chart" uri="{C3380CC4-5D6E-409C-BE32-E72D297353CC}">
                  <c16:uniqueId val="{00000003-9118-4968-BB46-9D5753986C1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0.25</c:v>
                </c:pt>
                <c:pt idx="1">
                  <c:v>0.75</c:v>
                </c:pt>
              </c:numCache>
            </c:numRef>
          </c:val>
          <c:extLst>
            <c:ext xmlns:c16="http://schemas.microsoft.com/office/drawing/2014/chart" uri="{C3380CC4-5D6E-409C-BE32-E72D297353CC}">
              <c16:uniqueId val="{00000004-9118-4968-BB46-9D5753986C1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3926-4A1D-A2EC-E501C69CBF86}"/>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3926-4A1D-A2EC-E501C69CBF86}"/>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926-4A1D-A2EC-E501C69CBF86}"/>
                </c:ext>
              </c:extLst>
            </c:dLbl>
            <c:dLbl>
              <c:idx val="1"/>
              <c:delete val="1"/>
              <c:extLst>
                <c:ext xmlns:c15="http://schemas.microsoft.com/office/drawing/2012/chart" uri="{CE6537A1-D6FC-4f65-9D91-7224C49458BB}"/>
                <c:ext xmlns:c16="http://schemas.microsoft.com/office/drawing/2014/chart" uri="{C3380CC4-5D6E-409C-BE32-E72D297353CC}">
                  <c16:uniqueId val="{00000003-3926-4A1D-A2EC-E501C69CBF8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0.69</c:v>
                </c:pt>
                <c:pt idx="1">
                  <c:v>0.41</c:v>
                </c:pt>
              </c:numCache>
            </c:numRef>
          </c:val>
          <c:extLst>
            <c:ext xmlns:c16="http://schemas.microsoft.com/office/drawing/2014/chart" uri="{C3380CC4-5D6E-409C-BE32-E72D297353CC}">
              <c16:uniqueId val="{00000004-3926-4A1D-A2EC-E501C69CBF86}"/>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2C33-4E13-8BE4-1B45BC4D5F8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C33-4E13-8BE4-1B45BC4D5F84}"/>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C33-4E13-8BE4-1B45BC4D5F84}"/>
                </c:ext>
              </c:extLst>
            </c:dLbl>
            <c:dLbl>
              <c:idx val="1"/>
              <c:delete val="1"/>
              <c:extLst>
                <c:ext xmlns:c15="http://schemas.microsoft.com/office/drawing/2012/chart" uri="{CE6537A1-D6FC-4f65-9D91-7224C49458BB}"/>
                <c:ext xmlns:c16="http://schemas.microsoft.com/office/drawing/2014/chart" uri="{C3380CC4-5D6E-409C-BE32-E72D297353CC}">
                  <c16:uniqueId val="{00000003-2C33-4E13-8BE4-1B45BC4D5F8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0.77</c:v>
                </c:pt>
                <c:pt idx="1">
                  <c:v>0.33</c:v>
                </c:pt>
              </c:numCache>
            </c:numRef>
          </c:val>
          <c:extLst>
            <c:ext xmlns:c16="http://schemas.microsoft.com/office/drawing/2014/chart" uri="{C3380CC4-5D6E-409C-BE32-E72D297353CC}">
              <c16:uniqueId val="{00000004-2C33-4E13-8BE4-1B45BC4D5F84}"/>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EA-42C1-998B-FE63EE4548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EA-42C1-998B-FE63EE4548C7}"/>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4EA-42C1-998B-FE63EE4548C7}"/>
                </c:ext>
              </c:extLst>
            </c:dLbl>
            <c:dLbl>
              <c:idx val="1"/>
              <c:delete val="1"/>
              <c:extLst>
                <c:ext xmlns:c15="http://schemas.microsoft.com/office/drawing/2012/chart" uri="{CE6537A1-D6FC-4f65-9D91-7224C49458BB}"/>
                <c:ext xmlns:c16="http://schemas.microsoft.com/office/drawing/2014/chart" uri="{C3380CC4-5D6E-409C-BE32-E72D297353CC}">
                  <c16:uniqueId val="{00000003-74EA-42C1-998B-FE63EE4548C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0.96</c:v>
                </c:pt>
                <c:pt idx="1">
                  <c:v>0.04</c:v>
                </c:pt>
              </c:numCache>
            </c:numRef>
          </c:val>
          <c:extLst>
            <c:ext xmlns:c16="http://schemas.microsoft.com/office/drawing/2014/chart" uri="{C3380CC4-5D6E-409C-BE32-E72D297353CC}">
              <c16:uniqueId val="{00000004-74EA-42C1-998B-FE63EE4548C7}"/>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0E4-41F7-BA45-F1BA5833D47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Administrative information</c:v>
                </c:pt>
                <c:pt idx="1">
                  <c:v>Sender's contact details</c:v>
                </c:pt>
                <c:pt idx="2">
                  <c:v>Information about local services</c:v>
                </c:pt>
                <c:pt idx="3">
                  <c:v>Postal reply</c:v>
                </c:pt>
                <c:pt idx="4">
                  <c:v>Invitation/information about a specific event</c:v>
                </c:pt>
                <c:pt idx="5">
                  <c:v>Information about entertainment of activities</c:v>
                </c:pt>
                <c:pt idx="6">
                  <c:v>Request for a donation</c:v>
                </c:pt>
                <c:pt idx="7">
                  <c:v>News/update/magazine articles</c:v>
                </c:pt>
                <c:pt idx="8">
                  <c:v>Notification/reminder</c:v>
                </c:pt>
                <c:pt idx="9">
                  <c:v>Information about products/services</c:v>
                </c:pt>
              </c:strCache>
            </c:strRef>
          </c:cat>
          <c:val>
            <c:numRef>
              <c:f>Sheet1!$B$2:$B$11</c:f>
              <c:numCache>
                <c:formatCode>0%</c:formatCode>
                <c:ptCount val="10"/>
                <c:pt idx="0">
                  <c:v>0.08</c:v>
                </c:pt>
                <c:pt idx="1">
                  <c:v>0.2</c:v>
                </c:pt>
                <c:pt idx="2">
                  <c:v>0.03</c:v>
                </c:pt>
                <c:pt idx="3">
                  <c:v>0.14000000000000001</c:v>
                </c:pt>
                <c:pt idx="4">
                  <c:v>0.08</c:v>
                </c:pt>
                <c:pt idx="5">
                  <c:v>0.04</c:v>
                </c:pt>
                <c:pt idx="6">
                  <c:v>0.53</c:v>
                </c:pt>
                <c:pt idx="7">
                  <c:v>0.22</c:v>
                </c:pt>
                <c:pt idx="8">
                  <c:v>0.02</c:v>
                </c:pt>
                <c:pt idx="9">
                  <c:v>0.22</c:v>
                </c:pt>
              </c:numCache>
            </c:numRef>
          </c:val>
          <c:extLst>
            <c:ext xmlns:c16="http://schemas.microsoft.com/office/drawing/2014/chart" uri="{C3380CC4-5D6E-409C-BE32-E72D297353CC}">
              <c16:uniqueId val="{00000000-7F9F-4FDB-8BAB-09B5B5EA698E}"/>
            </c:ext>
          </c:extLst>
        </c:ser>
        <c:dLbls>
          <c:showLegendKey val="0"/>
          <c:showVal val="0"/>
          <c:showCatName val="0"/>
          <c:showSerName val="0"/>
          <c:showPercent val="0"/>
          <c:showBubbleSize val="0"/>
        </c:dLbls>
        <c:gapWidth val="55"/>
        <c:axId val="972823080"/>
        <c:axId val="972823736"/>
      </c:barChart>
      <c:catAx>
        <c:axId val="972823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72823736"/>
        <c:crosses val="autoZero"/>
        <c:auto val="1"/>
        <c:lblAlgn val="ctr"/>
        <c:lblOffset val="100"/>
        <c:noMultiLvlLbl val="0"/>
      </c:catAx>
      <c:valAx>
        <c:axId val="97282373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2823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Column2</c:v>
                </c:pt>
              </c:strCache>
            </c:strRef>
          </c:tx>
          <c:spPr>
            <a:solidFill>
              <a:schemeClr val="accent1"/>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0F-4431-A722-BCFB04C2BFFF}"/>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0F-4431-A722-BCFB04C2BFFF}"/>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0F-4431-A722-BCFB04C2BFFF}"/>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0F-4431-A722-BCFB04C2BFFF}"/>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AF-47E9-A33A-7F42B9640596}"/>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0F-4431-A722-BCFB04C2BFFF}"/>
                </c:ext>
              </c:extLst>
            </c:dLbl>
            <c:dLbl>
              <c:idx val="6"/>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BC-4483-9208-FDB03807A2FE}"/>
                </c:ext>
              </c:extLst>
            </c:dLbl>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AF-47E9-A33A-7F42B9640596}"/>
                </c:ext>
              </c:extLst>
            </c:dLbl>
            <c:dLbl>
              <c:idx val="8"/>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0F-4431-A722-BCFB04C2BFFF}"/>
                </c:ext>
              </c:extLst>
            </c:dLbl>
            <c:dLbl>
              <c:idx val="9"/>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0F-4431-A722-BCFB04C2BFF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Opened it</c:v>
                </c:pt>
                <c:pt idx="1">
                  <c:v>Put aside to look at later</c:v>
                </c:pt>
                <c:pt idx="2">
                  <c:v>Put in the usual place</c:v>
                </c:pt>
                <c:pt idx="3">
                  <c:v>Put it on display (e.g. on a fridge, notice board)</c:v>
                </c:pt>
                <c:pt idx="4">
                  <c:v>Threw it away/recycled</c:v>
                </c:pt>
                <c:pt idx="5">
                  <c:v>Filed it for reference or records</c:v>
                </c:pt>
                <c:pt idx="6">
                  <c:v>Took it out of the house (e.g. to work)</c:v>
                </c:pt>
                <c:pt idx="7">
                  <c:v>Used/did something with the information</c:v>
                </c:pt>
                <c:pt idx="8">
                  <c:v>Passed it on/left out for the person it's for</c:v>
                </c:pt>
                <c:pt idx="9">
                  <c:v>Read/looked/glanced at it</c:v>
                </c:pt>
              </c:strCache>
            </c:strRef>
          </c:cat>
          <c:val>
            <c:numRef>
              <c:f>Sheet1!$B$2:$B$11</c:f>
              <c:numCache>
                <c:formatCode>0%</c:formatCode>
                <c:ptCount val="10"/>
                <c:pt idx="0">
                  <c:v>0.77</c:v>
                </c:pt>
                <c:pt idx="1">
                  <c:v>0.32</c:v>
                </c:pt>
                <c:pt idx="2">
                  <c:v>0.09</c:v>
                </c:pt>
                <c:pt idx="3">
                  <c:v>0.01</c:v>
                </c:pt>
                <c:pt idx="4">
                  <c:v>0.54</c:v>
                </c:pt>
                <c:pt idx="5">
                  <c:v>7.0000000000000007E-2</c:v>
                </c:pt>
                <c:pt idx="6">
                  <c:v>0.02</c:v>
                </c:pt>
                <c:pt idx="7">
                  <c:v>0.09</c:v>
                </c:pt>
                <c:pt idx="8">
                  <c:v>0.08</c:v>
                </c:pt>
                <c:pt idx="9">
                  <c:v>0.69</c:v>
                </c:pt>
              </c:numCache>
            </c:numRef>
          </c:val>
          <c:extLst>
            <c:ext xmlns:c16="http://schemas.microsoft.com/office/drawing/2014/chart" uri="{C3380CC4-5D6E-409C-BE32-E72D297353CC}">
              <c16:uniqueId val="{00000009-D00F-4431-A722-BCFB04C2BFFF}"/>
            </c:ext>
          </c:extLst>
        </c:ser>
        <c:dLbls>
          <c:showLegendKey val="0"/>
          <c:showVal val="0"/>
          <c:showCatName val="0"/>
          <c:showSerName val="0"/>
          <c:showPercent val="0"/>
          <c:showBubbleSize val="0"/>
        </c:dLbls>
        <c:gapWidth val="29"/>
        <c:axId val="930301768"/>
        <c:axId val="930304064"/>
      </c:barChart>
      <c:catAx>
        <c:axId val="930301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0304064"/>
        <c:crosses val="autoZero"/>
        <c:auto val="1"/>
        <c:lblAlgn val="ctr"/>
        <c:lblOffset val="100"/>
        <c:noMultiLvlLbl val="0"/>
      </c:catAx>
      <c:valAx>
        <c:axId val="930304064"/>
        <c:scaling>
          <c:orientation val="minMax"/>
          <c:max val="0.8"/>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0301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68DAB-FE87-4CAB-AEAC-2A9EBE55511B}"/>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A9FC4E2-F6F1-419C-9F44-302787CC4AC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50D87A0D-4AE4-469D-8C0F-1E3E19CC0F04}" type="datetimeFigureOut">
              <a:rPr lang="en-GB" smtClean="0"/>
              <a:t>03/06/2020</a:t>
            </a:fld>
            <a:endParaRPr lang="en-GB" dirty="0"/>
          </a:p>
        </p:txBody>
      </p:sp>
      <p:sp>
        <p:nvSpPr>
          <p:cNvPr id="4" name="Footer Placeholder 3">
            <a:extLst>
              <a:ext uri="{FF2B5EF4-FFF2-40B4-BE49-F238E27FC236}">
                <a16:creationId xmlns:a16="http://schemas.microsoft.com/office/drawing/2014/main" id="{6134850C-42C4-41F0-AA1F-2F442460B52A}"/>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03B8400-D95F-432A-B8B1-FBF545FE0748}"/>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2F9E6EB-C898-47AB-9193-70CED8AB477C}" type="slidenum">
              <a:rPr lang="en-GB" smtClean="0"/>
              <a:t>‹#›</a:t>
            </a:fld>
            <a:endParaRPr lang="en-GB" dirty="0"/>
          </a:p>
        </p:txBody>
      </p:sp>
    </p:spTree>
    <p:extLst>
      <p:ext uri="{BB962C8B-B14F-4D97-AF65-F5344CB8AC3E}">
        <p14:creationId xmlns:p14="http://schemas.microsoft.com/office/powerpoint/2010/main" val="2120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8E864C0-77EE-456B-9747-0A15F816AD6A}" type="datetimeFigureOut">
              <a:rPr lang="en-GB" smtClean="0"/>
              <a:t>03/06/2020</a:t>
            </a:fld>
            <a:endParaRPr lang="en-GB"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CC1A71F-ED3E-4A54-969C-A8BBEECB2EB9}" type="slidenum">
              <a:rPr lang="en-GB" smtClean="0"/>
              <a:t>‹#›</a:t>
            </a:fld>
            <a:endParaRPr lang="en-GB" dirty="0"/>
          </a:p>
        </p:txBody>
      </p:sp>
    </p:spTree>
    <p:extLst>
      <p:ext uri="{BB962C8B-B14F-4D97-AF65-F5344CB8AC3E}">
        <p14:creationId xmlns:p14="http://schemas.microsoft.com/office/powerpoint/2010/main" val="306984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a:t>
            </a:fld>
            <a:endParaRPr lang="en-GB" dirty="0"/>
          </a:p>
        </p:txBody>
      </p:sp>
    </p:spTree>
    <p:extLst>
      <p:ext uri="{BB962C8B-B14F-4D97-AF65-F5344CB8AC3E}">
        <p14:creationId xmlns:p14="http://schemas.microsoft.com/office/powerpoint/2010/main" val="2486647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surprisingly the largest declared content the panel record is “request for a donation”.  Followed by information about products and services and news/updates/magazine articles.</a:t>
            </a:r>
          </a:p>
          <a:p>
            <a:endParaRPr lang="en-GB" dirty="0"/>
          </a:p>
          <a:p>
            <a:r>
              <a:rPr lang="en-GB" dirty="0"/>
              <a:t>Respondents on the panel tick all of the contents that they think apply.  Importantly 20% say that the mail piece contains the sender’s contact details, so as most are asking for a gift this makes sense (one might expect it to be a bit higher).</a:t>
            </a:r>
          </a:p>
        </p:txBody>
      </p:sp>
      <p:sp>
        <p:nvSpPr>
          <p:cNvPr id="4" name="Slide Number Placeholder 3"/>
          <p:cNvSpPr>
            <a:spLocks noGrp="1"/>
          </p:cNvSpPr>
          <p:nvPr>
            <p:ph type="sldNum" sz="quarter" idx="10"/>
          </p:nvPr>
        </p:nvSpPr>
        <p:spPr/>
        <p:txBody>
          <a:bodyPr/>
          <a:lstStyle/>
          <a:p>
            <a:fld id="{DCC1A71F-ED3E-4A54-969C-A8BBEECB2EB9}" type="slidenum">
              <a:rPr lang="en-GB" smtClean="0"/>
              <a:t>11</a:t>
            </a:fld>
            <a:endParaRPr lang="en-GB" dirty="0"/>
          </a:p>
        </p:txBody>
      </p:sp>
    </p:spTree>
    <p:extLst>
      <p:ext uri="{BB962C8B-B14F-4D97-AF65-F5344CB8AC3E}">
        <p14:creationId xmlns:p14="http://schemas.microsoft.com/office/powerpoint/2010/main" val="2751330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Physical actions are the things that people do with their mail when the mail is actually in their hand or right there in front of them – so we call these physical actions.</a:t>
            </a:r>
          </a:p>
          <a:p>
            <a:endParaRPr lang="en-GB" dirty="0"/>
          </a:p>
          <a:p>
            <a:r>
              <a:rPr lang="en-GB" dirty="0"/>
              <a:t>The frequency we talk about in the presentation is based on just the physical actions.</a:t>
            </a:r>
          </a:p>
          <a:p>
            <a:endParaRPr lang="en-GB" dirty="0"/>
          </a:p>
          <a:p>
            <a:r>
              <a:rPr lang="en-GB" dirty="0"/>
              <a:t>The highest of all are opening and reading, 54% are thrown away or recycled, but not before they’ve been processed.</a:t>
            </a:r>
          </a:p>
          <a:p>
            <a:endParaRPr lang="en-GB" dirty="0"/>
          </a:p>
          <a:p>
            <a:r>
              <a:rPr lang="en-GB" dirty="0"/>
              <a:t>A third of items get put aside to look at later, this generally means someone intends to consider the content.</a:t>
            </a:r>
          </a:p>
        </p:txBody>
      </p:sp>
      <p:sp>
        <p:nvSpPr>
          <p:cNvPr id="4" name="Slide Number Placeholder 3"/>
          <p:cNvSpPr>
            <a:spLocks noGrp="1"/>
          </p:cNvSpPr>
          <p:nvPr>
            <p:ph type="sldNum" sz="quarter" idx="5"/>
          </p:nvPr>
        </p:nvSpPr>
        <p:spPr/>
        <p:txBody>
          <a:bodyPr/>
          <a:lstStyle/>
          <a:p>
            <a:fld id="{DCC1A71F-ED3E-4A54-969C-A8BBEECB2EB9}" type="slidenum">
              <a:rPr lang="en-GB" smtClean="0"/>
              <a:t>12</a:t>
            </a:fld>
            <a:endParaRPr lang="en-GB" dirty="0"/>
          </a:p>
        </p:txBody>
      </p:sp>
    </p:spTree>
    <p:extLst>
      <p:ext uri="{BB962C8B-B14F-4D97-AF65-F5344CB8AC3E}">
        <p14:creationId xmlns:p14="http://schemas.microsoft.com/office/powerpoint/2010/main" val="109412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Commercial activity is what people do outside of physical actions, JICMAIL captures this data in addition to frequency data as we know that mail is a channel that drives behaviour.</a:t>
            </a:r>
          </a:p>
          <a:p>
            <a:endParaRPr lang="en-GB" dirty="0"/>
          </a:p>
          <a:p>
            <a:r>
              <a:rPr lang="en-GB" dirty="0"/>
              <a:t>This chart looks at the different type of mail content and what commercial activity this drives when it is received by consumers from the charity sector.</a:t>
            </a:r>
          </a:p>
          <a:p>
            <a:endParaRPr lang="en-GB" dirty="0"/>
          </a:p>
          <a:p>
            <a:r>
              <a:rPr lang="en-GB" dirty="0"/>
              <a:t>Overall charity is slightly lower than all sectors combined, achieving a 25% overall score – ie 25% of all people receiving charity mail go on to do something of a commercial nature.  Again respondents can tick of the actions that apply, so some will do one thing and others more than one.</a:t>
            </a:r>
          </a:p>
          <a:p>
            <a:endParaRPr lang="en-GB" dirty="0"/>
          </a:p>
          <a:p>
            <a:r>
              <a:rPr lang="en-GB" dirty="0"/>
              <a:t>In this instance you can see that 49% of all respondents receiving a notification or reminder go on to do something commercial, Those with a postal reply and content about local services are also higher than average.  So when the right contents are sent your mail could be achieving higher than average commercial interactions ie almost half of your audience could be doing something commercial.</a:t>
            </a:r>
          </a:p>
        </p:txBody>
      </p:sp>
      <p:sp>
        <p:nvSpPr>
          <p:cNvPr id="4" name="Slide Number Placeholder 3"/>
          <p:cNvSpPr>
            <a:spLocks noGrp="1"/>
          </p:cNvSpPr>
          <p:nvPr>
            <p:ph type="sldNum" sz="quarter" idx="10"/>
          </p:nvPr>
        </p:nvSpPr>
        <p:spPr/>
        <p:txBody>
          <a:bodyPr/>
          <a:lstStyle/>
          <a:p>
            <a:fld id="{DCC1A71F-ED3E-4A54-969C-A8BBEECB2EB9}" type="slidenum">
              <a:rPr lang="en-GB" smtClean="0"/>
              <a:t>13</a:t>
            </a:fld>
            <a:endParaRPr lang="en-GB" dirty="0"/>
          </a:p>
        </p:txBody>
      </p:sp>
    </p:spTree>
    <p:extLst>
      <p:ext uri="{BB962C8B-B14F-4D97-AF65-F5344CB8AC3E}">
        <p14:creationId xmlns:p14="http://schemas.microsoft.com/office/powerpoint/2010/main" val="249551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looked at advertising mail and business mail together to see if there are some groups of people who have a higher frequency, or return to their mail more than others.</a:t>
            </a:r>
          </a:p>
          <a:p>
            <a:endParaRPr lang="en-GB" dirty="0"/>
          </a:p>
          <a:p>
            <a:r>
              <a:rPr lang="en-GB" dirty="0"/>
              <a:t>You can see from this slide that ABC1 males go back to a charity mail piece nearly 5 times, the average for all charity mailings is 4.1.</a:t>
            </a:r>
          </a:p>
          <a:p>
            <a:endParaRPr lang="en-GB" dirty="0"/>
          </a:p>
          <a:p>
            <a:r>
              <a:rPr lang="en-GB" dirty="0"/>
              <a:t>If you belong to social grade B, this goes up to 4.93.</a:t>
            </a:r>
          </a:p>
          <a:p>
            <a:endParaRPr lang="en-GB" dirty="0"/>
          </a:p>
          <a:p>
            <a:r>
              <a:rPr lang="en-GB" dirty="0"/>
              <a:t>The Scots have a high propensity to return to charity mail at 5.48 and older parents with kids still at home.</a:t>
            </a:r>
          </a:p>
          <a:p>
            <a:endParaRPr lang="en-GB" dirty="0"/>
          </a:p>
          <a:p>
            <a:r>
              <a:rPr lang="en-GB" dirty="0"/>
              <a:t>The Acorn Group “Poorer Families” has the highest frequency of all at 5.71.</a:t>
            </a:r>
          </a:p>
        </p:txBody>
      </p:sp>
      <p:sp>
        <p:nvSpPr>
          <p:cNvPr id="4" name="Slide Number Placeholder 3"/>
          <p:cNvSpPr>
            <a:spLocks noGrp="1"/>
          </p:cNvSpPr>
          <p:nvPr>
            <p:ph type="sldNum" sz="quarter" idx="5"/>
          </p:nvPr>
        </p:nvSpPr>
        <p:spPr/>
        <p:txBody>
          <a:bodyPr/>
          <a:lstStyle/>
          <a:p>
            <a:fld id="{DCC1A71F-ED3E-4A54-969C-A8BBEECB2EB9}" type="slidenum">
              <a:rPr lang="en-GB" smtClean="0"/>
              <a:t>14</a:t>
            </a:fld>
            <a:endParaRPr lang="en-GB" dirty="0"/>
          </a:p>
        </p:txBody>
      </p:sp>
    </p:spTree>
    <p:extLst>
      <p:ext uri="{BB962C8B-B14F-4D97-AF65-F5344CB8AC3E}">
        <p14:creationId xmlns:p14="http://schemas.microsoft.com/office/powerpoint/2010/main" val="3521423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there’s no denying younger groups engage a little less with their mail, the reality is they get much less of it.  The groups who have more disposable income and may well have families younger and older haem the highest engagement rates.  This falls with the over 65s.</a:t>
            </a:r>
          </a:p>
        </p:txBody>
      </p:sp>
      <p:sp>
        <p:nvSpPr>
          <p:cNvPr id="4" name="Slide Number Placeholder 3"/>
          <p:cNvSpPr>
            <a:spLocks noGrp="1"/>
          </p:cNvSpPr>
          <p:nvPr>
            <p:ph type="sldNum" sz="quarter" idx="5"/>
          </p:nvPr>
        </p:nvSpPr>
        <p:spPr/>
        <p:txBody>
          <a:bodyPr/>
          <a:lstStyle/>
          <a:p>
            <a:fld id="{DCC1A71F-ED3E-4A54-969C-A8BBEECB2EB9}" type="slidenum">
              <a:rPr lang="en-GB" smtClean="0"/>
              <a:t>15</a:t>
            </a:fld>
            <a:endParaRPr lang="en-GB" dirty="0"/>
          </a:p>
        </p:txBody>
      </p:sp>
    </p:spTree>
    <p:extLst>
      <p:ext uri="{BB962C8B-B14F-4D97-AF65-F5344CB8AC3E}">
        <p14:creationId xmlns:p14="http://schemas.microsoft.com/office/powerpoint/2010/main" val="77501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it is really interesting to look at the different content types of charity mail to see if they drive more or less interactions and they do.</a:t>
            </a:r>
          </a:p>
          <a:p>
            <a:endParaRPr lang="en-GB" dirty="0"/>
          </a:p>
          <a:p>
            <a:r>
              <a:rPr lang="en-GB" dirty="0"/>
              <a:t>If the piece contains a postal reply the frequency goes up to a significantly higher 5.3.  And sender’s contact details reaches a frequency of 5, think back to slide 11 where respondents said that 20% of their mail contained the sender’s contact details.  Are the charities using mail making sure that there is always a clear call to action and there’s always clear ways to get in touch to donate?</a:t>
            </a:r>
          </a:p>
          <a:p>
            <a:endParaRPr lang="en-GB" dirty="0"/>
          </a:p>
          <a:p>
            <a:r>
              <a:rPr lang="en-GB" dirty="0"/>
              <a:t>Notifications and reminders and invitations to specific events like coffee mornings and so on all perform above average.</a:t>
            </a:r>
          </a:p>
        </p:txBody>
      </p:sp>
      <p:sp>
        <p:nvSpPr>
          <p:cNvPr id="4" name="Slide Number Placeholder 3"/>
          <p:cNvSpPr>
            <a:spLocks noGrp="1"/>
          </p:cNvSpPr>
          <p:nvPr>
            <p:ph type="sldNum" sz="quarter" idx="10"/>
          </p:nvPr>
        </p:nvSpPr>
        <p:spPr/>
        <p:txBody>
          <a:bodyPr/>
          <a:lstStyle/>
          <a:p>
            <a:fld id="{DCC1A71F-ED3E-4A54-969C-A8BBEECB2EB9}" type="slidenum">
              <a:rPr lang="en-GB" smtClean="0"/>
              <a:t>16</a:t>
            </a:fld>
            <a:endParaRPr lang="en-GB" dirty="0"/>
          </a:p>
        </p:txBody>
      </p:sp>
    </p:spTree>
    <p:extLst>
      <p:ext uri="{BB962C8B-B14F-4D97-AF65-F5344CB8AC3E}">
        <p14:creationId xmlns:p14="http://schemas.microsoft.com/office/powerpoint/2010/main" val="45058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within the JICMAIL data we are able to look at how many people who take a commercial action, so for charities 25%, how many go on to act and what do they do.</a:t>
            </a:r>
          </a:p>
          <a:p>
            <a:endParaRPr lang="en-GB" dirty="0"/>
          </a:p>
          <a:p>
            <a:r>
              <a:rPr lang="en-GB" dirty="0"/>
              <a:t>So of the 25% of people who do something commercial, over and above physical actions 287 people out of every thousand will go on to make a donation, 299 consumers from every 1000 will post a reply to the sender.</a:t>
            </a:r>
          </a:p>
          <a:p>
            <a:endParaRPr lang="en-GB" dirty="0"/>
          </a:p>
          <a:p>
            <a:r>
              <a:rPr lang="en-GB" dirty="0"/>
              <a:t>Information about products and services prompts the highest discussion, getting your brand talked about.</a:t>
            </a:r>
          </a:p>
          <a:p>
            <a:endParaRPr lang="en-GB" dirty="0"/>
          </a:p>
          <a:p>
            <a:r>
              <a:rPr lang="en-GB" dirty="0"/>
              <a:t>And again back to the sender’s contact details being clearly contained in the mailing, this prompt 226 people per thousand to make a payment.</a:t>
            </a:r>
          </a:p>
        </p:txBody>
      </p:sp>
      <p:sp>
        <p:nvSpPr>
          <p:cNvPr id="4" name="Slide Number Placeholder 3"/>
          <p:cNvSpPr>
            <a:spLocks noGrp="1"/>
          </p:cNvSpPr>
          <p:nvPr>
            <p:ph type="sldNum" sz="quarter" idx="5"/>
          </p:nvPr>
        </p:nvSpPr>
        <p:spPr/>
        <p:txBody>
          <a:bodyPr/>
          <a:lstStyle/>
          <a:p>
            <a:fld id="{DCC1A71F-ED3E-4A54-969C-A8BBEECB2EB9}" type="slidenum">
              <a:rPr lang="en-GB" smtClean="0"/>
              <a:t>17</a:t>
            </a:fld>
            <a:endParaRPr lang="en-GB" dirty="0"/>
          </a:p>
        </p:txBody>
      </p:sp>
    </p:spTree>
    <p:extLst>
      <p:ext uri="{BB962C8B-B14F-4D97-AF65-F5344CB8AC3E}">
        <p14:creationId xmlns:p14="http://schemas.microsoft.com/office/powerpoint/2010/main" val="24631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18</a:t>
            </a:fld>
            <a:endParaRPr lang="en-GB" dirty="0"/>
          </a:p>
        </p:txBody>
      </p:sp>
    </p:spTree>
    <p:extLst>
      <p:ext uri="{BB962C8B-B14F-4D97-AF65-F5344CB8AC3E}">
        <p14:creationId xmlns:p14="http://schemas.microsoft.com/office/powerpoint/2010/main" val="3532285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19</a:t>
            </a:fld>
            <a:endParaRPr lang="en-GB" dirty="0"/>
          </a:p>
        </p:txBody>
      </p:sp>
    </p:spTree>
    <p:extLst>
      <p:ext uri="{BB962C8B-B14F-4D97-AF65-F5344CB8AC3E}">
        <p14:creationId xmlns:p14="http://schemas.microsoft.com/office/powerpoint/2010/main" val="1206938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20</a:t>
            </a:fld>
            <a:endParaRPr lang="en-GB" dirty="0"/>
          </a:p>
        </p:txBody>
      </p:sp>
    </p:spTree>
    <p:extLst>
      <p:ext uri="{BB962C8B-B14F-4D97-AF65-F5344CB8AC3E}">
        <p14:creationId xmlns:p14="http://schemas.microsoft.com/office/powerpoint/2010/main" val="376251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beginning of the pandemic people were slightly more concerned about their disposable income and this had a direct effect on their charitable giving and potential to give, this seems to have reverted somewhat during April.</a:t>
            </a:r>
          </a:p>
        </p:txBody>
      </p:sp>
      <p:sp>
        <p:nvSpPr>
          <p:cNvPr id="4" name="Slide Number Placeholder 3"/>
          <p:cNvSpPr>
            <a:spLocks noGrp="1"/>
          </p:cNvSpPr>
          <p:nvPr>
            <p:ph type="sldNum" sz="quarter" idx="5"/>
          </p:nvPr>
        </p:nvSpPr>
        <p:spPr/>
        <p:txBody>
          <a:bodyPr/>
          <a:lstStyle/>
          <a:p>
            <a:fld id="{DCC1A71F-ED3E-4A54-969C-A8BBEECB2EB9}" type="slidenum">
              <a:rPr lang="en-GB" smtClean="0"/>
              <a:t>3</a:t>
            </a:fld>
            <a:endParaRPr lang="en-GB" dirty="0"/>
          </a:p>
        </p:txBody>
      </p:sp>
    </p:spTree>
    <p:extLst>
      <p:ext uri="{BB962C8B-B14F-4D97-AF65-F5344CB8AC3E}">
        <p14:creationId xmlns:p14="http://schemas.microsoft.com/office/powerpoint/2010/main" val="1775094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21</a:t>
            </a:fld>
            <a:endParaRPr lang="en-GB" dirty="0"/>
          </a:p>
        </p:txBody>
      </p:sp>
    </p:spTree>
    <p:extLst>
      <p:ext uri="{BB962C8B-B14F-4D97-AF65-F5344CB8AC3E}">
        <p14:creationId xmlns:p14="http://schemas.microsoft.com/office/powerpoint/2010/main" val="2887119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22</a:t>
            </a:fld>
            <a:endParaRPr lang="en-GB" dirty="0"/>
          </a:p>
        </p:txBody>
      </p:sp>
    </p:spTree>
    <p:extLst>
      <p:ext uri="{BB962C8B-B14F-4D97-AF65-F5344CB8AC3E}">
        <p14:creationId xmlns:p14="http://schemas.microsoft.com/office/powerpoint/2010/main" val="382408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interesting is people are looking closer to home on who they are likely to give to.</a:t>
            </a:r>
          </a:p>
          <a:p>
            <a:endParaRPr lang="en-GB" dirty="0"/>
          </a:p>
          <a:p>
            <a:r>
              <a:rPr lang="en-GB" dirty="0"/>
              <a:t>This is hardly surprising at the NHS staff are so much in the spotlight and every Thursday we go out of our houses to clap, bash pans and make noise to support them.  It is the charities that have needs oversees or that look after animals who are likely to suffer in the short term.</a:t>
            </a:r>
          </a:p>
        </p:txBody>
      </p:sp>
      <p:sp>
        <p:nvSpPr>
          <p:cNvPr id="4" name="Slide Number Placeholder 3"/>
          <p:cNvSpPr>
            <a:spLocks noGrp="1"/>
          </p:cNvSpPr>
          <p:nvPr>
            <p:ph type="sldNum" sz="quarter" idx="5"/>
          </p:nvPr>
        </p:nvSpPr>
        <p:spPr/>
        <p:txBody>
          <a:bodyPr/>
          <a:lstStyle/>
          <a:p>
            <a:fld id="{DCC1A71F-ED3E-4A54-969C-A8BBEECB2EB9}" type="slidenum">
              <a:rPr lang="en-GB" smtClean="0"/>
              <a:t>4</a:t>
            </a:fld>
            <a:endParaRPr lang="en-GB" dirty="0"/>
          </a:p>
        </p:txBody>
      </p:sp>
    </p:spTree>
    <p:extLst>
      <p:ext uri="{BB962C8B-B14F-4D97-AF65-F5344CB8AC3E}">
        <p14:creationId xmlns:p14="http://schemas.microsoft.com/office/powerpoint/2010/main" val="3654838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18% plan to use the business Rate relief.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 3 charities likely to take advantage of Government furlough scheme or have already done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agree that their organisations would be helped to survive it their staff could return from furlough and volunteer with them.</a:t>
            </a:r>
          </a:p>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5</a:t>
            </a:fld>
            <a:endParaRPr lang="en-GB" dirty="0"/>
          </a:p>
        </p:txBody>
      </p:sp>
    </p:spTree>
    <p:extLst>
      <p:ext uri="{BB962C8B-B14F-4D97-AF65-F5344CB8AC3E}">
        <p14:creationId xmlns:p14="http://schemas.microsoft.com/office/powerpoint/2010/main" val="3279212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6</a:t>
            </a:fld>
            <a:endParaRPr lang="en-GB" dirty="0"/>
          </a:p>
        </p:txBody>
      </p:sp>
    </p:spTree>
    <p:extLst>
      <p:ext uri="{BB962C8B-B14F-4D97-AF65-F5344CB8AC3E}">
        <p14:creationId xmlns:p14="http://schemas.microsoft.com/office/powerpoint/2010/main" val="3928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huge and inspirational charity fundraising initiatives which have caught the attention of consumers.</a:t>
            </a:r>
          </a:p>
        </p:txBody>
      </p:sp>
      <p:sp>
        <p:nvSpPr>
          <p:cNvPr id="4" name="Slide Number Placeholder 3"/>
          <p:cNvSpPr>
            <a:spLocks noGrp="1"/>
          </p:cNvSpPr>
          <p:nvPr>
            <p:ph type="sldNum" sz="quarter" idx="5"/>
          </p:nvPr>
        </p:nvSpPr>
        <p:spPr/>
        <p:txBody>
          <a:bodyPr/>
          <a:lstStyle/>
          <a:p>
            <a:fld id="{DCC1A71F-ED3E-4A54-969C-A8BBEECB2EB9}" type="slidenum">
              <a:rPr lang="en-GB" smtClean="0"/>
              <a:t>7</a:t>
            </a:fld>
            <a:endParaRPr lang="en-GB" dirty="0"/>
          </a:p>
        </p:txBody>
      </p:sp>
    </p:spTree>
    <p:extLst>
      <p:ext uri="{BB962C8B-B14F-4D97-AF65-F5344CB8AC3E}">
        <p14:creationId xmlns:p14="http://schemas.microsoft.com/office/powerpoint/2010/main" val="2371736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8</a:t>
            </a:fld>
            <a:endParaRPr lang="en-GB" dirty="0"/>
          </a:p>
        </p:txBody>
      </p:sp>
    </p:spTree>
    <p:extLst>
      <p:ext uri="{BB962C8B-B14F-4D97-AF65-F5344CB8AC3E}">
        <p14:creationId xmlns:p14="http://schemas.microsoft.com/office/powerpoint/2010/main" val="648919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JICMAIL data has been available since the second quarter of 2017, it now contains over 92,000 individual mail packs across all the main industry sectors.  It has been designed to create Gold Standard for the industry so that mail and door drop can be planned alongside other media in exactly the same way as all other channels.</a:t>
            </a:r>
          </a:p>
          <a:p>
            <a:endParaRPr lang="en-GB" dirty="0"/>
          </a:p>
          <a:p>
            <a:r>
              <a:rPr lang="en-GB" dirty="0"/>
              <a:t>A panel of 1,000 households each month collect their mail and door drop for the first 7 days of each month.  They then track that content over a full 28 day period and tell us what they did with it physically ie opened, read and passed it on.  But in addition they record any commercial actions, such as going online, calling the sender or using a voucher or discount code.</a:t>
            </a:r>
          </a:p>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9</a:t>
            </a:fld>
            <a:endParaRPr lang="en-GB" dirty="0"/>
          </a:p>
        </p:txBody>
      </p:sp>
    </p:spTree>
    <p:extLst>
      <p:ext uri="{BB962C8B-B14F-4D97-AF65-F5344CB8AC3E}">
        <p14:creationId xmlns:p14="http://schemas.microsoft.com/office/powerpoint/2010/main" val="720314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Consumers engage with charity mail at good rates,  96% of people engage in some way, the 4% that don’t recycle immediately without any form of engagement.</a:t>
            </a:r>
          </a:p>
          <a:p>
            <a:endParaRPr lang="en-GB" dirty="0"/>
          </a:p>
          <a:p>
            <a:r>
              <a:rPr lang="en-GB" dirty="0"/>
              <a:t>Open rates are good and bear in mind not all charity mail (like a postcard) would need to be opened.</a:t>
            </a:r>
          </a:p>
          <a:p>
            <a:endParaRPr lang="en-GB" dirty="0"/>
          </a:p>
          <a:p>
            <a:r>
              <a:rPr lang="en-GB" dirty="0"/>
              <a:t>Nearly 70% of all charity mail is read, looked at or glanced at.</a:t>
            </a:r>
          </a:p>
        </p:txBody>
      </p:sp>
      <p:sp>
        <p:nvSpPr>
          <p:cNvPr id="4" name="Slide Number Placeholder 3"/>
          <p:cNvSpPr>
            <a:spLocks noGrp="1"/>
          </p:cNvSpPr>
          <p:nvPr>
            <p:ph type="sldNum" sz="quarter" idx="5"/>
          </p:nvPr>
        </p:nvSpPr>
        <p:spPr/>
        <p:txBody>
          <a:bodyPr/>
          <a:lstStyle/>
          <a:p>
            <a:fld id="{DCC1A71F-ED3E-4A54-969C-A8BBEECB2EB9}" type="slidenum">
              <a:rPr lang="en-GB" smtClean="0"/>
              <a:t>10</a:t>
            </a:fld>
            <a:endParaRPr lang="en-GB" dirty="0"/>
          </a:p>
        </p:txBody>
      </p:sp>
    </p:spTree>
    <p:extLst>
      <p:ext uri="{BB962C8B-B14F-4D97-AF65-F5344CB8AC3E}">
        <p14:creationId xmlns:p14="http://schemas.microsoft.com/office/powerpoint/2010/main" val="20440020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000" y="435600"/>
            <a:ext cx="11140874" cy="2653288"/>
          </a:xfrm>
          <a:prstGeom prst="rect">
            <a:avLst/>
          </a:prstGeom>
        </p:spPr>
        <p:txBody>
          <a:bodyPr lIns="0" tIns="0" rIns="0" bIns="0" anchor="t" anchorCtr="0">
            <a:noAutofit/>
          </a:bodyPr>
          <a:lstStyle>
            <a:lvl1pPr marL="0" indent="0" algn="l" defTabSz="914400" rtl="0" eaLnBrk="1" latinLnBrk="0" hangingPunct="1">
              <a:lnSpc>
                <a:spcPts val="5500"/>
              </a:lnSpc>
              <a:spcBef>
                <a:spcPts val="0"/>
              </a:spcBef>
              <a:buFont typeface="Arial" panose="020B0604020202020204" pitchFamily="34" charset="0"/>
              <a:buNone/>
              <a:defRPr lang="en-US" sz="6000" b="0" kern="1200" cap="all" spc="-100" baseline="0" dirty="0">
                <a:solidFill>
                  <a:schemeClr val="tx1"/>
                </a:solidFill>
                <a:latin typeface="Impact" panose="020B0806030902050204" pitchFamily="34" charset="0"/>
                <a:ea typeface="+mn-ea"/>
                <a:cs typeface="Arial" panose="020B0604020202020204" pitchFamily="34" charset="0"/>
              </a:defRPr>
            </a:lvl1pPr>
          </a:lstStyle>
          <a:p>
            <a:r>
              <a:rPr lang="en-US" dirty="0"/>
              <a:t>MAIN</a:t>
            </a:r>
            <a:br>
              <a:rPr lang="en-US" dirty="0"/>
            </a:br>
            <a:r>
              <a:rPr lang="en-US" dirty="0"/>
              <a:t>TITLE</a:t>
            </a:r>
            <a:br>
              <a:rPr lang="en-US" dirty="0"/>
            </a:br>
            <a:r>
              <a:rPr lang="en-US" dirty="0"/>
              <a:t>OF</a:t>
            </a:r>
            <a:br>
              <a:rPr lang="en-US" dirty="0"/>
            </a:br>
            <a:r>
              <a:rPr lang="en-US" dirty="0"/>
              <a:t>PRESENTATION</a:t>
            </a:r>
          </a:p>
        </p:txBody>
      </p:sp>
      <p:sp>
        <p:nvSpPr>
          <p:cNvPr id="3" name="Subtitle 2"/>
          <p:cNvSpPr>
            <a:spLocks noGrp="1"/>
          </p:cNvSpPr>
          <p:nvPr>
            <p:ph type="subTitle" idx="1" hasCustomPrompt="1"/>
          </p:nvPr>
        </p:nvSpPr>
        <p:spPr>
          <a:xfrm>
            <a:off x="486000" y="3276571"/>
            <a:ext cx="11140874" cy="264956"/>
          </a:xfrm>
          <a:prstGeom prst="rect">
            <a:avLst/>
          </a:prstGeom>
        </p:spPr>
        <p:txBody>
          <a:bodyPr lIns="0" tIns="0" rIns="0" bIns="0">
            <a:normAutofit/>
          </a:bodyPr>
          <a:lstStyle>
            <a:lvl1pPr marL="0" indent="0" algn="l">
              <a:buNone/>
              <a:defRPr lang="en-US" sz="2400" b="0" kern="1200" cap="all" baseline="0" dirty="0">
                <a:solidFill>
                  <a:schemeClr val="bg1">
                    <a:lumMod val="50000"/>
                  </a:schemeClr>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PRESENTATION</a:t>
            </a:r>
          </a:p>
        </p:txBody>
      </p:sp>
      <p:pic>
        <p:nvPicPr>
          <p:cNvPr id="23" name="Picture 22">
            <a:extLst>
              <a:ext uri="{FF2B5EF4-FFF2-40B4-BE49-F238E27FC236}">
                <a16:creationId xmlns:a16="http://schemas.microsoft.com/office/drawing/2014/main" id="{E90458C6-54A9-4026-A106-3FEE6133B6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232"/>
          <a:stretch/>
        </p:blipFill>
        <p:spPr>
          <a:xfrm>
            <a:off x="555834" y="5573065"/>
            <a:ext cx="1230436" cy="927026"/>
          </a:xfrm>
          <a:prstGeom prst="rect">
            <a:avLst/>
          </a:prstGeom>
        </p:spPr>
      </p:pic>
      <p:grpSp>
        <p:nvGrpSpPr>
          <p:cNvPr id="24" name="Group 23">
            <a:extLst>
              <a:ext uri="{FF2B5EF4-FFF2-40B4-BE49-F238E27FC236}">
                <a16:creationId xmlns:a16="http://schemas.microsoft.com/office/drawing/2014/main" id="{38151B65-A61C-42BB-8472-90070633A07B}"/>
              </a:ext>
            </a:extLst>
          </p:cNvPr>
          <p:cNvGrpSpPr/>
          <p:nvPr userDrawn="1"/>
        </p:nvGrpSpPr>
        <p:grpSpPr>
          <a:xfrm>
            <a:off x="5453443" y="4171098"/>
            <a:ext cx="6173432" cy="2331710"/>
            <a:chOff x="5453443" y="4171098"/>
            <a:chExt cx="6173432" cy="2331710"/>
          </a:xfrm>
        </p:grpSpPr>
        <p:pic>
          <p:nvPicPr>
            <p:cNvPr id="25" name="Picture 24">
              <a:extLst>
                <a:ext uri="{FF2B5EF4-FFF2-40B4-BE49-F238E27FC236}">
                  <a16:creationId xmlns:a16="http://schemas.microsoft.com/office/drawing/2014/main" id="{A98F1E75-A1F5-4FBA-9627-C1342A7A3D47}"/>
                </a:ext>
              </a:extLst>
            </p:cNvPr>
            <p:cNvPicPr>
              <a:picLocks noChangeAspect="1"/>
            </p:cNvPicPr>
            <p:nvPr/>
          </p:nvPicPr>
          <p:blipFill>
            <a:blip r:embed="rId3"/>
            <a:stretch>
              <a:fillRect/>
            </a:stretch>
          </p:blipFill>
          <p:spPr>
            <a:xfrm>
              <a:off x="5453443" y="4864884"/>
              <a:ext cx="6173432" cy="1637924"/>
            </a:xfrm>
            <a:prstGeom prst="rect">
              <a:avLst/>
            </a:prstGeom>
          </p:spPr>
        </p:pic>
        <p:sp>
          <p:nvSpPr>
            <p:cNvPr id="26" name="TextBox 25">
              <a:extLst>
                <a:ext uri="{FF2B5EF4-FFF2-40B4-BE49-F238E27FC236}">
                  <a16:creationId xmlns:a16="http://schemas.microsoft.com/office/drawing/2014/main" id="{E2AF8B31-391F-4CC1-B53B-2D3532A24CBC}"/>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27" name="TextBox 26">
              <a:extLst>
                <a:ext uri="{FF2B5EF4-FFF2-40B4-BE49-F238E27FC236}">
                  <a16:creationId xmlns:a16="http://schemas.microsoft.com/office/drawing/2014/main" id="{D75C8783-2A3D-40BE-BEA5-3EF4CE326EA7}"/>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28" name="TextBox 27">
              <a:extLst>
                <a:ext uri="{FF2B5EF4-FFF2-40B4-BE49-F238E27FC236}">
                  <a16:creationId xmlns:a16="http://schemas.microsoft.com/office/drawing/2014/main" id="{AA9D5926-0D01-41BA-A59B-92BA0715AA8E}"/>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29" name="TextBox 28">
              <a:extLst>
                <a:ext uri="{FF2B5EF4-FFF2-40B4-BE49-F238E27FC236}">
                  <a16:creationId xmlns:a16="http://schemas.microsoft.com/office/drawing/2014/main" id="{D05FF4C4-C320-41EB-8F81-281C1EFF5014}"/>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30" name="TextBox 29">
              <a:extLst>
                <a:ext uri="{FF2B5EF4-FFF2-40B4-BE49-F238E27FC236}">
                  <a16:creationId xmlns:a16="http://schemas.microsoft.com/office/drawing/2014/main" id="{C726E587-6EE3-4761-865A-1E86105099B1}"/>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31" name="Picture 30">
              <a:extLst>
                <a:ext uri="{FF2B5EF4-FFF2-40B4-BE49-F238E27FC236}">
                  <a16:creationId xmlns:a16="http://schemas.microsoft.com/office/drawing/2014/main" id="{830B03D4-314E-451C-8C58-661C2416E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32" name="Picture 31">
              <a:extLst>
                <a:ext uri="{FF2B5EF4-FFF2-40B4-BE49-F238E27FC236}">
                  <a16:creationId xmlns:a16="http://schemas.microsoft.com/office/drawing/2014/main" id="{060160B7-37D5-4B82-9B4F-D9C04E2F8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33" name="Picture 32">
              <a:extLst>
                <a:ext uri="{FF2B5EF4-FFF2-40B4-BE49-F238E27FC236}">
                  <a16:creationId xmlns:a16="http://schemas.microsoft.com/office/drawing/2014/main" id="{FFEB6405-E561-4181-8D55-AF91CAACB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34" name="Picture 33">
              <a:extLst>
                <a:ext uri="{FF2B5EF4-FFF2-40B4-BE49-F238E27FC236}">
                  <a16:creationId xmlns:a16="http://schemas.microsoft.com/office/drawing/2014/main" id="{533BCD81-F2E4-4D1C-82E7-12DC9F71B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35" name="Picture 34">
              <a:extLst>
                <a:ext uri="{FF2B5EF4-FFF2-40B4-BE49-F238E27FC236}">
                  <a16:creationId xmlns:a16="http://schemas.microsoft.com/office/drawing/2014/main" id="{89A009A4-5D89-448C-ADAB-4FD0F0E844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
        <p:nvSpPr>
          <p:cNvPr id="38" name="Text Placeholder 37">
            <a:extLst>
              <a:ext uri="{FF2B5EF4-FFF2-40B4-BE49-F238E27FC236}">
                <a16:creationId xmlns:a16="http://schemas.microsoft.com/office/drawing/2014/main" id="{07F2A013-233D-4620-B6AA-A31A571A4FB5}"/>
              </a:ext>
            </a:extLst>
          </p:cNvPr>
          <p:cNvSpPr>
            <a:spLocks noGrp="1"/>
          </p:cNvSpPr>
          <p:nvPr>
            <p:ph type="body" sz="quarter" idx="10" hasCustomPrompt="1"/>
          </p:nvPr>
        </p:nvSpPr>
        <p:spPr>
          <a:xfrm>
            <a:off x="486000" y="3701060"/>
            <a:ext cx="11140874" cy="241784"/>
          </a:xfrm>
          <a:prstGeom prst="rect">
            <a:avLst/>
          </a:prstGeom>
        </p:spPr>
        <p:txBody>
          <a:bodyPr lIns="0" tIns="0" rIns="0" bIns="0">
            <a:normAutofit/>
          </a:bodyPr>
          <a:lstStyle>
            <a:lvl1pPr marL="0" indent="0">
              <a:buNone/>
              <a:defRPr lang="en-GB" sz="2000" b="0" kern="1200" cap="none" baseline="0" dirty="0">
                <a:solidFill>
                  <a:srgbClr val="000000"/>
                </a:solidFill>
                <a:latin typeface="Arial" panose="020B0604020202020204" pitchFamily="34" charset="0"/>
                <a:ea typeface="+mn-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
        <p:nvSpPr>
          <p:cNvPr id="4" name="Rectangle 3">
            <a:extLst>
              <a:ext uri="{FF2B5EF4-FFF2-40B4-BE49-F238E27FC236}">
                <a16:creationId xmlns:a16="http://schemas.microsoft.com/office/drawing/2014/main" id="{45E95041-0EFA-458B-88F5-36021D7431B0}"/>
              </a:ext>
            </a:extLst>
          </p:cNvPr>
          <p:cNvSpPr/>
          <p:nvPr userDrawn="1"/>
        </p:nvSpPr>
        <p:spPr>
          <a:xfrm>
            <a:off x="0" y="6555227"/>
            <a:ext cx="1786270" cy="268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9425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6000" y="1800000"/>
            <a:ext cx="11186959"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4" name="Rectangle 3">
            <a:extLst>
              <a:ext uri="{FF2B5EF4-FFF2-40B4-BE49-F238E27FC236}">
                <a16:creationId xmlns:a16="http://schemas.microsoft.com/office/drawing/2014/main" id="{DD85E510-146A-496C-BB80-F639492E115E}"/>
              </a:ext>
            </a:extLst>
          </p:cNvPr>
          <p:cNvSpPr/>
          <p:nvPr userDrawn="1"/>
        </p:nvSpPr>
        <p:spPr>
          <a:xfrm>
            <a:off x="0" y="6528391"/>
            <a:ext cx="1637414" cy="32960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4038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nly,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TEXT-ONLY SLIDE, 2 COLUMNs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Text Placeholder 8">
            <a:extLst>
              <a:ext uri="{FF2B5EF4-FFF2-40B4-BE49-F238E27FC236}">
                <a16:creationId xmlns:a16="http://schemas.microsoft.com/office/drawing/2014/main" id="{4209B19C-3B4D-4C5F-A42F-D87BBBD96C1D}"/>
              </a:ext>
            </a:extLst>
          </p:cNvPr>
          <p:cNvSpPr>
            <a:spLocks noGrp="1"/>
          </p:cNvSpPr>
          <p:nvPr>
            <p:ph type="body" sz="quarter" idx="13"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4" name="Rectangle 3">
            <a:extLst>
              <a:ext uri="{FF2B5EF4-FFF2-40B4-BE49-F238E27FC236}">
                <a16:creationId xmlns:a16="http://schemas.microsoft.com/office/drawing/2014/main" id="{BFB9656D-CAE4-441D-AAD1-4DB821FD068E}"/>
              </a:ext>
            </a:extLst>
          </p:cNvPr>
          <p:cNvSpPr/>
          <p:nvPr userDrawn="1"/>
        </p:nvSpPr>
        <p:spPr>
          <a:xfrm flipH="1">
            <a:off x="0" y="6623579"/>
            <a:ext cx="1626780" cy="23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103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mage on th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6095997" y="368301"/>
            <a:ext cx="5576961" cy="5938922"/>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BIG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3051768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image on th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368301"/>
            <a:ext cx="5576961" cy="5938922"/>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BIG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269770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igami image on the right (Nelli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84818C-09C3-4C8A-A689-F534070129C6}"/>
              </a:ext>
            </a:extLst>
          </p:cNvPr>
          <p:cNvGrpSpPr/>
          <p:nvPr userDrawn="1"/>
        </p:nvGrpSpPr>
        <p:grpSpPr>
          <a:xfrm>
            <a:off x="5083629" y="1607800"/>
            <a:ext cx="7108371" cy="4054449"/>
            <a:chOff x="5083629" y="1607800"/>
            <a:chExt cx="7108371" cy="4054449"/>
          </a:xfrm>
        </p:grpSpPr>
        <p:pic>
          <p:nvPicPr>
            <p:cNvPr id="6" name="Picture 5">
              <a:extLst>
                <a:ext uri="{FF2B5EF4-FFF2-40B4-BE49-F238E27FC236}">
                  <a16:creationId xmlns:a16="http://schemas.microsoft.com/office/drawing/2014/main" id="{3A5F0411-75A3-4E34-9E1C-0978EEA7052D}"/>
                </a:ext>
              </a:extLst>
            </p:cNvPr>
            <p:cNvPicPr>
              <a:picLocks noChangeAspect="1"/>
            </p:cNvPicPr>
            <p:nvPr userDrawn="1"/>
          </p:nvPicPr>
          <p:blipFill>
            <a:blip r:embed="rId2"/>
            <a:stretch>
              <a:fillRect/>
            </a:stretch>
          </p:blipFill>
          <p:spPr>
            <a:xfrm>
              <a:off x="5083629" y="1607800"/>
              <a:ext cx="7108371" cy="3963074"/>
            </a:xfrm>
            <a:prstGeom prst="rect">
              <a:avLst/>
            </a:prstGeom>
          </p:spPr>
        </p:pic>
        <p:pic>
          <p:nvPicPr>
            <p:cNvPr id="7" name="Picture 6">
              <a:extLst>
                <a:ext uri="{FF2B5EF4-FFF2-40B4-BE49-F238E27FC236}">
                  <a16:creationId xmlns:a16="http://schemas.microsoft.com/office/drawing/2014/main" id="{52E023C4-CB3E-4491-9375-B9022660C2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8448" y="5428477"/>
              <a:ext cx="2505218" cy="23377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23077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igami image on the right (Hous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A8099F-68C8-45BE-A330-2A148D280E7B}"/>
              </a:ext>
            </a:extLst>
          </p:cNvPr>
          <p:cNvGrpSpPr/>
          <p:nvPr userDrawn="1"/>
        </p:nvGrpSpPr>
        <p:grpSpPr>
          <a:xfrm>
            <a:off x="6332402" y="1894110"/>
            <a:ext cx="5200385" cy="3875319"/>
            <a:chOff x="6332402" y="1894110"/>
            <a:chExt cx="5200385" cy="3875319"/>
          </a:xfrm>
        </p:grpSpPr>
        <p:pic>
          <p:nvPicPr>
            <p:cNvPr id="8" name="Picture 7">
              <a:extLst>
                <a:ext uri="{FF2B5EF4-FFF2-40B4-BE49-F238E27FC236}">
                  <a16:creationId xmlns:a16="http://schemas.microsoft.com/office/drawing/2014/main" id="{5D3F6516-8B2E-45A3-8883-695DFE1FD2F3}"/>
                </a:ext>
              </a:extLst>
            </p:cNvPr>
            <p:cNvPicPr>
              <a:picLocks noChangeAspect="1"/>
            </p:cNvPicPr>
            <p:nvPr userDrawn="1"/>
          </p:nvPicPr>
          <p:blipFill>
            <a:blip r:embed="rId2"/>
            <a:stretch>
              <a:fillRect/>
            </a:stretch>
          </p:blipFill>
          <p:spPr>
            <a:xfrm>
              <a:off x="6332402" y="1894110"/>
              <a:ext cx="5200385" cy="3875319"/>
            </a:xfrm>
            <a:prstGeom prst="rect">
              <a:avLst/>
            </a:prstGeom>
          </p:spPr>
        </p:pic>
        <p:pic>
          <p:nvPicPr>
            <p:cNvPr id="10" name="Picture 9">
              <a:extLst>
                <a:ext uri="{FF2B5EF4-FFF2-40B4-BE49-F238E27FC236}">
                  <a16:creationId xmlns:a16="http://schemas.microsoft.com/office/drawing/2014/main" id="{7D52BFDB-0E0C-4B73-8061-18185A8F0E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415" y="5427067"/>
              <a:ext cx="2819249"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userDrawn="1">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userDrawn="1">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userDrawn="1">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1831908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igami image on the right (Rosetta)">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C9AC9D-83D3-4A14-89ED-D03A1709350B}"/>
              </a:ext>
            </a:extLst>
          </p:cNvPr>
          <p:cNvGrpSpPr/>
          <p:nvPr userDrawn="1"/>
        </p:nvGrpSpPr>
        <p:grpSpPr>
          <a:xfrm>
            <a:off x="6922863" y="1578597"/>
            <a:ext cx="3923233" cy="4084711"/>
            <a:chOff x="6922863" y="1578597"/>
            <a:chExt cx="3923233" cy="4084711"/>
          </a:xfrm>
        </p:grpSpPr>
        <p:pic>
          <p:nvPicPr>
            <p:cNvPr id="7" name="Picture 6">
              <a:extLst>
                <a:ext uri="{FF2B5EF4-FFF2-40B4-BE49-F238E27FC236}">
                  <a16:creationId xmlns:a16="http://schemas.microsoft.com/office/drawing/2014/main" id="{CC3674E4-9697-4D87-830F-0A3084EC6213}"/>
                </a:ext>
              </a:extLst>
            </p:cNvPr>
            <p:cNvPicPr>
              <a:picLocks noChangeAspect="1"/>
            </p:cNvPicPr>
            <p:nvPr userDrawn="1"/>
          </p:nvPicPr>
          <p:blipFill>
            <a:blip r:embed="rId2"/>
            <a:stretch>
              <a:fillRect/>
            </a:stretch>
          </p:blipFill>
          <p:spPr>
            <a:xfrm>
              <a:off x="7456673" y="1578597"/>
              <a:ext cx="2928299" cy="4027814"/>
            </a:xfrm>
            <a:prstGeom prst="rect">
              <a:avLst/>
            </a:prstGeom>
          </p:spPr>
        </p:pic>
        <p:pic>
          <p:nvPicPr>
            <p:cNvPr id="11" name="Picture 10">
              <a:extLst>
                <a:ext uri="{FF2B5EF4-FFF2-40B4-BE49-F238E27FC236}">
                  <a16:creationId xmlns:a16="http://schemas.microsoft.com/office/drawing/2014/main" id="{129E45EB-E3DF-4913-8FCC-5E587F000C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63" y="5427306"/>
              <a:ext cx="3923233"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46965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igami image on the left (Plan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538A33-A6F6-44EE-8A83-CEF75233BB0D}"/>
              </a:ext>
            </a:extLst>
          </p:cNvPr>
          <p:cNvGrpSpPr/>
          <p:nvPr userDrawn="1"/>
        </p:nvGrpSpPr>
        <p:grpSpPr>
          <a:xfrm>
            <a:off x="-2" y="3167742"/>
            <a:ext cx="7201381" cy="3033924"/>
            <a:chOff x="-2" y="3167742"/>
            <a:chExt cx="7201381" cy="3033924"/>
          </a:xfrm>
        </p:grpSpPr>
        <p:pic>
          <p:nvPicPr>
            <p:cNvPr id="8" name="Picture 7">
              <a:extLst>
                <a:ext uri="{FF2B5EF4-FFF2-40B4-BE49-F238E27FC236}">
                  <a16:creationId xmlns:a16="http://schemas.microsoft.com/office/drawing/2014/main" id="{73DEE513-C349-4D01-99D7-04E4CFCD463E}"/>
                </a:ext>
              </a:extLst>
            </p:cNvPr>
            <p:cNvPicPr>
              <a:picLocks noChangeAspect="1"/>
            </p:cNvPicPr>
            <p:nvPr userDrawn="1"/>
          </p:nvPicPr>
          <p:blipFill rotWithShape="1">
            <a:blip r:embed="rId2"/>
            <a:srcRect l="6651"/>
            <a:stretch/>
          </p:blipFill>
          <p:spPr>
            <a:xfrm>
              <a:off x="-2" y="3167742"/>
              <a:ext cx="7201381" cy="3033924"/>
            </a:xfrm>
            <a:prstGeom prst="rect">
              <a:avLst/>
            </a:prstGeom>
          </p:spPr>
        </p:pic>
        <p:pic>
          <p:nvPicPr>
            <p:cNvPr id="7" name="Picture 6">
              <a:extLst>
                <a:ext uri="{FF2B5EF4-FFF2-40B4-BE49-F238E27FC236}">
                  <a16:creationId xmlns:a16="http://schemas.microsoft.com/office/drawing/2014/main" id="{11175412-8F1C-4B8E-A1E7-DF9F9F28B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9876" y="5427728"/>
              <a:ext cx="3015285"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71153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gami image on the left (Thumbsu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41A2AB-33C0-4475-A8DF-134983A64B17}"/>
              </a:ext>
            </a:extLst>
          </p:cNvPr>
          <p:cNvGrpSpPr/>
          <p:nvPr userDrawn="1"/>
        </p:nvGrpSpPr>
        <p:grpSpPr>
          <a:xfrm>
            <a:off x="1876923" y="1553373"/>
            <a:ext cx="5491726" cy="4110279"/>
            <a:chOff x="1876923" y="1553373"/>
            <a:chExt cx="5491726" cy="4110279"/>
          </a:xfrm>
        </p:grpSpPr>
        <p:pic>
          <p:nvPicPr>
            <p:cNvPr id="12" name="Picture 11">
              <a:extLst>
                <a:ext uri="{FF2B5EF4-FFF2-40B4-BE49-F238E27FC236}">
                  <a16:creationId xmlns:a16="http://schemas.microsoft.com/office/drawing/2014/main" id="{A62452E9-2808-4E6E-A2FE-68F4AA0491EF}"/>
                </a:ext>
              </a:extLst>
            </p:cNvPr>
            <p:cNvPicPr>
              <a:picLocks noChangeAspect="1"/>
            </p:cNvPicPr>
            <p:nvPr userDrawn="1"/>
          </p:nvPicPr>
          <p:blipFill>
            <a:blip r:embed="rId2"/>
            <a:stretch>
              <a:fillRect/>
            </a:stretch>
          </p:blipFill>
          <p:spPr>
            <a:xfrm>
              <a:off x="1876923" y="1553373"/>
              <a:ext cx="5491726" cy="4027699"/>
            </a:xfrm>
            <a:prstGeom prst="rect">
              <a:avLst/>
            </a:prstGeom>
          </p:spPr>
        </p:pic>
        <p:pic>
          <p:nvPicPr>
            <p:cNvPr id="13" name="Picture 12">
              <a:extLst>
                <a:ext uri="{FF2B5EF4-FFF2-40B4-BE49-F238E27FC236}">
                  <a16:creationId xmlns:a16="http://schemas.microsoft.com/office/drawing/2014/main" id="{2F056565-3DA4-490B-A0B4-DF79A4B33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5277" y="5427650"/>
              <a:ext cx="1984035"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626353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rcular image on th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5916559" y="550775"/>
            <a:ext cx="5756400" cy="5756447"/>
          </a:xfrm>
          <a:prstGeom prst="ellipse">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CIRCULAR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4055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ONE HEADER</a:t>
            </a:r>
            <a:br>
              <a:rPr lang="en-US" dirty="0"/>
            </a:br>
            <a:r>
              <a:rPr lang="en-US" dirty="0"/>
              <a:t>GOES HERE</a:t>
            </a:r>
            <a:endParaRPr lang="en-GB" dirty="0"/>
          </a:p>
        </p:txBody>
      </p:sp>
      <p:sp>
        <p:nvSpPr>
          <p:cNvPr id="2" name="Rectangle 1">
            <a:extLst>
              <a:ext uri="{FF2B5EF4-FFF2-40B4-BE49-F238E27FC236}">
                <a16:creationId xmlns:a16="http://schemas.microsoft.com/office/drawing/2014/main" id="{E0689A8C-F059-459A-A841-2BE165AABEC1}"/>
              </a:ext>
            </a:extLst>
          </p:cNvPr>
          <p:cNvSpPr/>
          <p:nvPr userDrawn="1"/>
        </p:nvSpPr>
        <p:spPr>
          <a:xfrm>
            <a:off x="0" y="6570921"/>
            <a:ext cx="1605516"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12171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rcular image on th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550775"/>
            <a:ext cx="5756400" cy="5756447"/>
          </a:xfrm>
          <a:prstGeom prst="ellipse">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CIRCULAR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334894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into quadran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368300"/>
            <a:ext cx="5576961" cy="2970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SPLIT INTO QUADRANTS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11628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Title 1">
            <a:extLst>
              <a:ext uri="{FF2B5EF4-FFF2-40B4-BE49-F238E27FC236}">
                <a16:creationId xmlns:a16="http://schemas.microsoft.com/office/drawing/2014/main" id="{BD23BBCD-93DF-4D55-B641-BDD0DBF63F40}"/>
              </a:ext>
            </a:extLst>
          </p:cNvPr>
          <p:cNvSpPr txBox="1">
            <a:spLocks/>
          </p:cNvSpPr>
          <p:nvPr userDrawn="1"/>
        </p:nvSpPr>
        <p:spPr>
          <a:xfrm>
            <a:off x="486000" y="3759187"/>
            <a:ext cx="5227199" cy="1044097"/>
          </a:xfrm>
          <a:prstGeom prst="rect">
            <a:avLst/>
          </a:prstGeom>
        </p:spPr>
        <p:txBody>
          <a:bodyPr lIns="0" tIns="0" rIns="0" bIns="0"/>
          <a:lstStyle>
            <a:lvl1pPr algn="l" defTabSz="914400" rtl="0" eaLnBrk="1" latinLnBrk="0" hangingPunct="1">
              <a:lnSpc>
                <a:spcPts val="4400"/>
              </a:lnSpc>
              <a:spcBef>
                <a:spcPct val="0"/>
              </a:spcBef>
              <a:buNone/>
              <a:defRPr sz="4800" kern="1200" cap="all" spc="-100" baseline="0">
                <a:solidFill>
                  <a:schemeClr val="tx1"/>
                </a:solidFill>
                <a:latin typeface="Impact" panose="020B0806030902050204" pitchFamily="34" charset="0"/>
                <a:ea typeface="+mj-ea"/>
                <a:cs typeface="+mj-cs"/>
              </a:defRPr>
            </a:lvl1pPr>
          </a:lstStyle>
          <a:p>
            <a:r>
              <a:rPr lang="en-US" dirty="0"/>
              <a:t>SLIDE SPLIT INTO QUADRANTS</a:t>
            </a:r>
            <a:endParaRPr lang="en-GB" dirty="0"/>
          </a:p>
        </p:txBody>
      </p:sp>
      <p:sp>
        <p:nvSpPr>
          <p:cNvPr id="7" name="Text Placeholder 8">
            <a:extLst>
              <a:ext uri="{FF2B5EF4-FFF2-40B4-BE49-F238E27FC236}">
                <a16:creationId xmlns:a16="http://schemas.microsoft.com/office/drawing/2014/main" id="{93AF02D3-C09A-4952-B9F9-C74766EE5F3F}"/>
              </a:ext>
            </a:extLst>
          </p:cNvPr>
          <p:cNvSpPr>
            <a:spLocks noGrp="1"/>
          </p:cNvSpPr>
          <p:nvPr>
            <p:ph type="body" sz="quarter" idx="14" hasCustomPrompt="1"/>
          </p:nvPr>
        </p:nvSpPr>
        <p:spPr>
          <a:xfrm>
            <a:off x="486000" y="5145188"/>
            <a:ext cx="5227200" cy="1163112"/>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Picture Placeholder 4">
            <a:extLst>
              <a:ext uri="{FF2B5EF4-FFF2-40B4-BE49-F238E27FC236}">
                <a16:creationId xmlns:a16="http://schemas.microsoft.com/office/drawing/2014/main" id="{6D10D08D-9212-413F-B55A-7EEE19CB5D68}"/>
              </a:ext>
            </a:extLst>
          </p:cNvPr>
          <p:cNvSpPr>
            <a:spLocks noGrp="1"/>
          </p:cNvSpPr>
          <p:nvPr>
            <p:ph type="pic" sz="quarter" idx="15" hasCustomPrompt="1"/>
          </p:nvPr>
        </p:nvSpPr>
        <p:spPr>
          <a:xfrm>
            <a:off x="6065438" y="3338300"/>
            <a:ext cx="5576961" cy="2970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Tree>
    <p:extLst>
      <p:ext uri="{BB962C8B-B14F-4D97-AF65-F5344CB8AC3E}">
        <p14:creationId xmlns:p14="http://schemas.microsoft.com/office/powerpoint/2010/main" val="1310478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ss, 4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4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grpSp>
        <p:nvGrpSpPr>
          <p:cNvPr id="8" name="Group 7">
            <a:extLst>
              <a:ext uri="{FF2B5EF4-FFF2-40B4-BE49-F238E27FC236}">
                <a16:creationId xmlns:a16="http://schemas.microsoft.com/office/drawing/2014/main" id="{8656004D-5436-4455-B927-A519B13974A9}"/>
              </a:ext>
            </a:extLst>
          </p:cNvPr>
          <p:cNvGrpSpPr/>
          <p:nvPr userDrawn="1"/>
        </p:nvGrpSpPr>
        <p:grpSpPr>
          <a:xfrm>
            <a:off x="517200" y="2133599"/>
            <a:ext cx="11154560" cy="2540612"/>
            <a:chOff x="517200" y="2133599"/>
            <a:chExt cx="7364390" cy="1677346"/>
          </a:xfrm>
        </p:grpSpPr>
        <p:sp>
          <p:nvSpPr>
            <p:cNvPr id="10" name="Oval 9">
              <a:extLst>
                <a:ext uri="{FF2B5EF4-FFF2-40B4-BE49-F238E27FC236}">
                  <a16:creationId xmlns:a16="http://schemas.microsoft.com/office/drawing/2014/main" id="{CE91EF7D-A4E0-4EEA-96B2-DAEC83812A67}"/>
                </a:ext>
              </a:extLst>
            </p:cNvPr>
            <p:cNvSpPr/>
            <p:nvPr/>
          </p:nvSpPr>
          <p:spPr>
            <a:xfrm>
              <a:off x="517200" y="2133599"/>
              <a:ext cx="1677332" cy="1677346"/>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Impact" panose="020B0806030902050204" pitchFamily="34" charset="0"/>
                </a:rPr>
                <a:t>CONTAINMENT</a:t>
              </a:r>
            </a:p>
          </p:txBody>
        </p:sp>
        <p:sp>
          <p:nvSpPr>
            <p:cNvPr id="11" name="Oval 10">
              <a:extLst>
                <a:ext uri="{FF2B5EF4-FFF2-40B4-BE49-F238E27FC236}">
                  <a16:creationId xmlns:a16="http://schemas.microsoft.com/office/drawing/2014/main" id="{3D5BC6FC-14F0-490E-A30A-2F0287711BA1}"/>
                </a:ext>
              </a:extLst>
            </p:cNvPr>
            <p:cNvSpPr/>
            <p:nvPr/>
          </p:nvSpPr>
          <p:spPr>
            <a:xfrm>
              <a:off x="2412886" y="2133599"/>
              <a:ext cx="1677332" cy="1677346"/>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12" name="Straight Connector 11">
              <a:extLst>
                <a:ext uri="{FF2B5EF4-FFF2-40B4-BE49-F238E27FC236}">
                  <a16:creationId xmlns:a16="http://schemas.microsoft.com/office/drawing/2014/main" id="{F95F1397-2B5C-4951-968F-8EAFFCFE5542}"/>
                </a:ext>
              </a:extLst>
            </p:cNvPr>
            <p:cNvCxnSpPr>
              <a:cxnSpLocks/>
              <a:stCxn id="10" idx="6"/>
              <a:endCxn id="11" idx="2"/>
            </p:cNvCxnSpPr>
            <p:nvPr/>
          </p:nvCxnSpPr>
          <p:spPr>
            <a:xfrm>
              <a:off x="2194532"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DEE1BE0-DF66-4DF1-BE6C-B90F1DAFA937}"/>
                </a:ext>
              </a:extLst>
            </p:cNvPr>
            <p:cNvSpPr/>
            <p:nvPr/>
          </p:nvSpPr>
          <p:spPr>
            <a:xfrm>
              <a:off x="4308572" y="2133599"/>
              <a:ext cx="1677332" cy="1677346"/>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14" name="Oval 13">
              <a:extLst>
                <a:ext uri="{FF2B5EF4-FFF2-40B4-BE49-F238E27FC236}">
                  <a16:creationId xmlns:a16="http://schemas.microsoft.com/office/drawing/2014/main" id="{7A3896B2-38E9-4822-A6AE-D9028CD59B99}"/>
                </a:ext>
              </a:extLst>
            </p:cNvPr>
            <p:cNvSpPr/>
            <p:nvPr/>
          </p:nvSpPr>
          <p:spPr>
            <a:xfrm>
              <a:off x="6204258" y="2133599"/>
              <a:ext cx="1677332" cy="1677346"/>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cxnSp>
          <p:nvCxnSpPr>
            <p:cNvPr id="15" name="Straight Connector 14">
              <a:extLst>
                <a:ext uri="{FF2B5EF4-FFF2-40B4-BE49-F238E27FC236}">
                  <a16:creationId xmlns:a16="http://schemas.microsoft.com/office/drawing/2014/main" id="{E60C5844-790D-49F5-94CE-034453C28ACB}"/>
                </a:ext>
              </a:extLst>
            </p:cNvPr>
            <p:cNvCxnSpPr>
              <a:cxnSpLocks/>
              <a:stCxn id="11" idx="6"/>
              <a:endCxn id="13" idx="2"/>
            </p:cNvCxnSpPr>
            <p:nvPr/>
          </p:nvCxnSpPr>
          <p:spPr>
            <a:xfrm>
              <a:off x="4090217"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C451404-328B-4494-B5F0-CD9C55CDED32}"/>
                </a:ext>
              </a:extLst>
            </p:cNvPr>
            <p:cNvCxnSpPr>
              <a:cxnSpLocks/>
              <a:stCxn id="14" idx="2"/>
              <a:endCxn id="13" idx="6"/>
            </p:cNvCxnSpPr>
            <p:nvPr/>
          </p:nvCxnSpPr>
          <p:spPr>
            <a:xfrm flipH="1">
              <a:off x="5985903"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6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7" name="Text Placeholder 4">
            <a:extLst>
              <a:ext uri="{FF2B5EF4-FFF2-40B4-BE49-F238E27FC236}">
                <a16:creationId xmlns:a16="http://schemas.microsoft.com/office/drawing/2014/main" id="{D5756A15-45BB-446F-98D1-BF4CAB7338D0}"/>
              </a:ext>
            </a:extLst>
          </p:cNvPr>
          <p:cNvSpPr>
            <a:spLocks noGrp="1"/>
          </p:cNvSpPr>
          <p:nvPr>
            <p:ph type="body" sz="quarter" idx="13" hasCustomPrompt="1"/>
          </p:nvPr>
        </p:nvSpPr>
        <p:spPr>
          <a:xfrm>
            <a:off x="3388523"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6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8" name="Text Placeholder 4">
            <a:extLst>
              <a:ext uri="{FF2B5EF4-FFF2-40B4-BE49-F238E27FC236}">
                <a16:creationId xmlns:a16="http://schemas.microsoft.com/office/drawing/2014/main" id="{80B2C248-E395-449F-8152-DEE11DE92E2C}"/>
              </a:ext>
            </a:extLst>
          </p:cNvPr>
          <p:cNvSpPr>
            <a:spLocks noGrp="1"/>
          </p:cNvSpPr>
          <p:nvPr>
            <p:ph type="body" sz="quarter" idx="14" hasCustomPrompt="1"/>
          </p:nvPr>
        </p:nvSpPr>
        <p:spPr>
          <a:xfrm>
            <a:off x="6259844"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6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9" name="Text Placeholder 4">
            <a:extLst>
              <a:ext uri="{FF2B5EF4-FFF2-40B4-BE49-F238E27FC236}">
                <a16:creationId xmlns:a16="http://schemas.microsoft.com/office/drawing/2014/main" id="{BE5A9591-2097-4FD6-8E33-DA3522A038CE}"/>
              </a:ext>
            </a:extLst>
          </p:cNvPr>
          <p:cNvSpPr>
            <a:spLocks noGrp="1"/>
          </p:cNvSpPr>
          <p:nvPr>
            <p:ph type="body" sz="quarter" idx="15" hasCustomPrompt="1"/>
          </p:nvPr>
        </p:nvSpPr>
        <p:spPr>
          <a:xfrm>
            <a:off x="9131165"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6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420165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5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5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grpSp>
        <p:nvGrpSpPr>
          <p:cNvPr id="20" name="Group 19">
            <a:extLst>
              <a:ext uri="{FF2B5EF4-FFF2-40B4-BE49-F238E27FC236}">
                <a16:creationId xmlns:a16="http://schemas.microsoft.com/office/drawing/2014/main" id="{D5C57C06-78EB-4DC4-A375-D9475DBF3C3E}"/>
              </a:ext>
            </a:extLst>
          </p:cNvPr>
          <p:cNvGrpSpPr/>
          <p:nvPr userDrawn="1"/>
        </p:nvGrpSpPr>
        <p:grpSpPr>
          <a:xfrm>
            <a:off x="517199" y="2133599"/>
            <a:ext cx="11079055" cy="2007217"/>
            <a:chOff x="517199" y="2133599"/>
            <a:chExt cx="11079055" cy="2007217"/>
          </a:xfrm>
        </p:grpSpPr>
        <p:sp>
          <p:nvSpPr>
            <p:cNvPr id="21" name="Oval 20">
              <a:extLst>
                <a:ext uri="{FF2B5EF4-FFF2-40B4-BE49-F238E27FC236}">
                  <a16:creationId xmlns:a16="http://schemas.microsoft.com/office/drawing/2014/main" id="{6A5EB420-135F-405F-A367-F355BC30170F}"/>
                </a:ext>
              </a:extLst>
            </p:cNvPr>
            <p:cNvSpPr/>
            <p:nvPr/>
          </p:nvSpPr>
          <p:spPr>
            <a:xfrm>
              <a:off x="517199" y="2133599"/>
              <a:ext cx="2006814" cy="2006831"/>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22" name="Oval 21">
              <a:extLst>
                <a:ext uri="{FF2B5EF4-FFF2-40B4-BE49-F238E27FC236}">
                  <a16:creationId xmlns:a16="http://schemas.microsoft.com/office/drawing/2014/main" id="{446601A5-15AF-4AC6-92B7-E5CC0746A7B1}"/>
                </a:ext>
              </a:extLst>
            </p:cNvPr>
            <p:cNvSpPr/>
            <p:nvPr/>
          </p:nvSpPr>
          <p:spPr>
            <a:xfrm>
              <a:off x="2785259" y="2133599"/>
              <a:ext cx="2006814" cy="2006831"/>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23" name="Straight Connector 22">
              <a:extLst>
                <a:ext uri="{FF2B5EF4-FFF2-40B4-BE49-F238E27FC236}">
                  <a16:creationId xmlns:a16="http://schemas.microsoft.com/office/drawing/2014/main" id="{A27D4C18-E1CB-4380-9896-81621AD244F6}"/>
                </a:ext>
              </a:extLst>
            </p:cNvPr>
            <p:cNvCxnSpPr>
              <a:cxnSpLocks/>
              <a:stCxn id="21" idx="6"/>
              <a:endCxn id="22" idx="2"/>
            </p:cNvCxnSpPr>
            <p:nvPr/>
          </p:nvCxnSpPr>
          <p:spPr>
            <a:xfrm>
              <a:off x="2524013"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A468C0B-7A26-4AC6-B704-48B921AE4C83}"/>
                </a:ext>
              </a:extLst>
            </p:cNvPr>
            <p:cNvSpPr/>
            <p:nvPr/>
          </p:nvSpPr>
          <p:spPr>
            <a:xfrm>
              <a:off x="5053319" y="2133599"/>
              <a:ext cx="2006814" cy="2006831"/>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25" name="Oval 24">
              <a:extLst>
                <a:ext uri="{FF2B5EF4-FFF2-40B4-BE49-F238E27FC236}">
                  <a16:creationId xmlns:a16="http://schemas.microsoft.com/office/drawing/2014/main" id="{071C6D7E-E411-4820-A65A-D926C74D5FC1}"/>
                </a:ext>
              </a:extLst>
            </p:cNvPr>
            <p:cNvSpPr/>
            <p:nvPr/>
          </p:nvSpPr>
          <p:spPr>
            <a:xfrm>
              <a:off x="7321379" y="2133599"/>
              <a:ext cx="2006814" cy="2006831"/>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sp>
          <p:nvSpPr>
            <p:cNvPr id="26" name="Oval 25">
              <a:extLst>
                <a:ext uri="{FF2B5EF4-FFF2-40B4-BE49-F238E27FC236}">
                  <a16:creationId xmlns:a16="http://schemas.microsoft.com/office/drawing/2014/main" id="{6D311AEA-A0FD-42B0-AC93-9DC20E479AB2}"/>
                </a:ext>
              </a:extLst>
            </p:cNvPr>
            <p:cNvSpPr/>
            <p:nvPr/>
          </p:nvSpPr>
          <p:spPr>
            <a:xfrm>
              <a:off x="9589440" y="2133985"/>
              <a:ext cx="2006814" cy="2006831"/>
            </a:xfrm>
            <a:prstGeom prst="ellipse">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5</a:t>
              </a:r>
            </a:p>
          </p:txBody>
        </p:sp>
        <p:cxnSp>
          <p:nvCxnSpPr>
            <p:cNvPr id="27" name="Straight Connector 26">
              <a:extLst>
                <a:ext uri="{FF2B5EF4-FFF2-40B4-BE49-F238E27FC236}">
                  <a16:creationId xmlns:a16="http://schemas.microsoft.com/office/drawing/2014/main" id="{CFD46A7A-0485-4D34-AC6E-789A2751EFFB}"/>
                </a:ext>
              </a:extLst>
            </p:cNvPr>
            <p:cNvCxnSpPr>
              <a:cxnSpLocks/>
              <a:stCxn id="22" idx="6"/>
              <a:endCxn id="24" idx="2"/>
            </p:cNvCxnSpPr>
            <p:nvPr/>
          </p:nvCxnSpPr>
          <p:spPr>
            <a:xfrm>
              <a:off x="4792072"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19D1C-2C63-4B28-AA39-204135849FAF}"/>
                </a:ext>
              </a:extLst>
            </p:cNvPr>
            <p:cNvCxnSpPr>
              <a:cxnSpLocks/>
              <a:stCxn id="25" idx="2"/>
              <a:endCxn id="24" idx="6"/>
            </p:cNvCxnSpPr>
            <p:nvPr/>
          </p:nvCxnSpPr>
          <p:spPr>
            <a:xfrm flipH="1">
              <a:off x="7060132"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79B950-4411-47B5-B9E0-A48B2F6E644B}"/>
                </a:ext>
              </a:extLst>
            </p:cNvPr>
            <p:cNvCxnSpPr>
              <a:cxnSpLocks/>
              <a:stCxn id="25" idx="6"/>
              <a:endCxn id="26" idx="2"/>
            </p:cNvCxnSpPr>
            <p:nvPr/>
          </p:nvCxnSpPr>
          <p:spPr>
            <a:xfrm>
              <a:off x="9328193" y="3137015"/>
              <a:ext cx="261246" cy="386"/>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30" name="Text Placeholder 4">
            <a:extLst>
              <a:ext uri="{FF2B5EF4-FFF2-40B4-BE49-F238E27FC236}">
                <a16:creationId xmlns:a16="http://schemas.microsoft.com/office/drawing/2014/main" id="{A69F86F7-4D9D-4530-AAD1-F4B15F13A18E}"/>
              </a:ext>
            </a:extLst>
          </p:cNvPr>
          <p:cNvSpPr>
            <a:spLocks noGrp="1"/>
          </p:cNvSpPr>
          <p:nvPr>
            <p:ph type="body" sz="quarter" idx="13" hasCustomPrompt="1"/>
          </p:nvPr>
        </p:nvSpPr>
        <p:spPr>
          <a:xfrm>
            <a:off x="278525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1" name="Text Placeholder 4">
            <a:extLst>
              <a:ext uri="{FF2B5EF4-FFF2-40B4-BE49-F238E27FC236}">
                <a16:creationId xmlns:a16="http://schemas.microsoft.com/office/drawing/2014/main" id="{287C2629-F4C7-42C4-96FA-A748188B0438}"/>
              </a:ext>
            </a:extLst>
          </p:cNvPr>
          <p:cNvSpPr>
            <a:spLocks noGrp="1"/>
          </p:cNvSpPr>
          <p:nvPr>
            <p:ph type="body" sz="quarter" idx="14" hasCustomPrompt="1"/>
          </p:nvPr>
        </p:nvSpPr>
        <p:spPr>
          <a:xfrm>
            <a:off x="5053318"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2" name="Text Placeholder 4">
            <a:extLst>
              <a:ext uri="{FF2B5EF4-FFF2-40B4-BE49-F238E27FC236}">
                <a16:creationId xmlns:a16="http://schemas.microsoft.com/office/drawing/2014/main" id="{38C49D70-E15B-464F-A178-A2C049893A07}"/>
              </a:ext>
            </a:extLst>
          </p:cNvPr>
          <p:cNvSpPr>
            <a:spLocks noGrp="1"/>
          </p:cNvSpPr>
          <p:nvPr>
            <p:ph type="body" sz="quarter" idx="15" hasCustomPrompt="1"/>
          </p:nvPr>
        </p:nvSpPr>
        <p:spPr>
          <a:xfrm>
            <a:off x="732137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3" name="Text Placeholder 4">
            <a:extLst>
              <a:ext uri="{FF2B5EF4-FFF2-40B4-BE49-F238E27FC236}">
                <a16:creationId xmlns:a16="http://schemas.microsoft.com/office/drawing/2014/main" id="{49589F0B-B756-4934-AD3D-095D4414F6F4}"/>
              </a:ext>
            </a:extLst>
          </p:cNvPr>
          <p:cNvSpPr>
            <a:spLocks noGrp="1"/>
          </p:cNvSpPr>
          <p:nvPr>
            <p:ph type="body" sz="quarter" idx="16" hasCustomPrompt="1"/>
          </p:nvPr>
        </p:nvSpPr>
        <p:spPr>
          <a:xfrm>
            <a:off x="9589438"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217705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6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6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064400"/>
            <a:ext cx="1677332" cy="1951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grpSp>
        <p:nvGrpSpPr>
          <p:cNvPr id="34" name="Group 33">
            <a:extLst>
              <a:ext uri="{FF2B5EF4-FFF2-40B4-BE49-F238E27FC236}">
                <a16:creationId xmlns:a16="http://schemas.microsoft.com/office/drawing/2014/main" id="{E8B7CBB7-058A-4E5F-B0DD-66422952CFBC}"/>
              </a:ext>
            </a:extLst>
          </p:cNvPr>
          <p:cNvGrpSpPr/>
          <p:nvPr userDrawn="1"/>
        </p:nvGrpSpPr>
        <p:grpSpPr>
          <a:xfrm>
            <a:off x="517200" y="2133599"/>
            <a:ext cx="11155761" cy="1677669"/>
            <a:chOff x="517200" y="4528457"/>
            <a:chExt cx="11830291" cy="1779109"/>
          </a:xfrm>
        </p:grpSpPr>
        <p:sp>
          <p:nvSpPr>
            <p:cNvPr id="35" name="Oval 34">
              <a:extLst>
                <a:ext uri="{FF2B5EF4-FFF2-40B4-BE49-F238E27FC236}">
                  <a16:creationId xmlns:a16="http://schemas.microsoft.com/office/drawing/2014/main" id="{433C63F1-8B06-4E12-A392-911E3FAC2181}"/>
                </a:ext>
              </a:extLst>
            </p:cNvPr>
            <p:cNvSpPr/>
            <p:nvPr/>
          </p:nvSpPr>
          <p:spPr>
            <a:xfrm>
              <a:off x="517200" y="4528457"/>
              <a:ext cx="1778751" cy="1778766"/>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36" name="Oval 35">
              <a:extLst>
                <a:ext uri="{FF2B5EF4-FFF2-40B4-BE49-F238E27FC236}">
                  <a16:creationId xmlns:a16="http://schemas.microsoft.com/office/drawing/2014/main" id="{D67F2214-ACCD-497E-B836-4D7A2361E266}"/>
                </a:ext>
              </a:extLst>
            </p:cNvPr>
            <p:cNvSpPr/>
            <p:nvPr/>
          </p:nvSpPr>
          <p:spPr>
            <a:xfrm>
              <a:off x="2527508" y="4528457"/>
              <a:ext cx="1778751" cy="1778766"/>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37" name="Straight Connector 36">
              <a:extLst>
                <a:ext uri="{FF2B5EF4-FFF2-40B4-BE49-F238E27FC236}">
                  <a16:creationId xmlns:a16="http://schemas.microsoft.com/office/drawing/2014/main" id="{FA675227-CE22-433A-BD43-2C62A112368C}"/>
                </a:ext>
              </a:extLst>
            </p:cNvPr>
            <p:cNvCxnSpPr>
              <a:cxnSpLocks/>
              <a:stCxn id="35" idx="6"/>
              <a:endCxn id="36" idx="2"/>
            </p:cNvCxnSpPr>
            <p:nvPr/>
          </p:nvCxnSpPr>
          <p:spPr>
            <a:xfrm>
              <a:off x="2295951"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B35177-E0FD-43AF-A546-CC4EC571D76D}"/>
                </a:ext>
              </a:extLst>
            </p:cNvPr>
            <p:cNvSpPr/>
            <p:nvPr/>
          </p:nvSpPr>
          <p:spPr>
            <a:xfrm>
              <a:off x="4537816" y="4528457"/>
              <a:ext cx="1778751" cy="1778766"/>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39" name="Oval 38">
              <a:extLst>
                <a:ext uri="{FF2B5EF4-FFF2-40B4-BE49-F238E27FC236}">
                  <a16:creationId xmlns:a16="http://schemas.microsoft.com/office/drawing/2014/main" id="{E66CEFD8-05F1-454F-BC5E-CE0E61B12C6D}"/>
                </a:ext>
              </a:extLst>
            </p:cNvPr>
            <p:cNvSpPr/>
            <p:nvPr/>
          </p:nvSpPr>
          <p:spPr>
            <a:xfrm>
              <a:off x="6548124" y="4528457"/>
              <a:ext cx="1778751" cy="1778766"/>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sp>
          <p:nvSpPr>
            <p:cNvPr id="40" name="Oval 39">
              <a:extLst>
                <a:ext uri="{FF2B5EF4-FFF2-40B4-BE49-F238E27FC236}">
                  <a16:creationId xmlns:a16="http://schemas.microsoft.com/office/drawing/2014/main" id="{0E0B767D-9002-4227-9A8F-84178CC81B89}"/>
                </a:ext>
              </a:extLst>
            </p:cNvPr>
            <p:cNvSpPr/>
            <p:nvPr/>
          </p:nvSpPr>
          <p:spPr>
            <a:xfrm>
              <a:off x="8558432" y="4528800"/>
              <a:ext cx="1778751" cy="1778766"/>
            </a:xfrm>
            <a:prstGeom prst="ellipse">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5</a:t>
              </a:r>
            </a:p>
          </p:txBody>
        </p:sp>
        <p:sp>
          <p:nvSpPr>
            <p:cNvPr id="41" name="Oval 40">
              <a:extLst>
                <a:ext uri="{FF2B5EF4-FFF2-40B4-BE49-F238E27FC236}">
                  <a16:creationId xmlns:a16="http://schemas.microsoft.com/office/drawing/2014/main" id="{036641D3-C5E7-4C61-9C64-821FEBC1AB16}"/>
                </a:ext>
              </a:extLst>
            </p:cNvPr>
            <p:cNvSpPr/>
            <p:nvPr/>
          </p:nvSpPr>
          <p:spPr>
            <a:xfrm>
              <a:off x="10568740" y="4528800"/>
              <a:ext cx="1778751" cy="1778766"/>
            </a:xfrm>
            <a:prstGeom prst="ellipse">
              <a:avLst/>
            </a:prstGeom>
            <a:solidFill>
              <a:srgbClr val="FDC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6</a:t>
              </a:r>
            </a:p>
          </p:txBody>
        </p:sp>
        <p:cxnSp>
          <p:nvCxnSpPr>
            <p:cNvPr id="42" name="Straight Connector 41">
              <a:extLst>
                <a:ext uri="{FF2B5EF4-FFF2-40B4-BE49-F238E27FC236}">
                  <a16:creationId xmlns:a16="http://schemas.microsoft.com/office/drawing/2014/main" id="{FCA160D7-F6CA-4244-80C3-1222455C17A1}"/>
                </a:ext>
              </a:extLst>
            </p:cNvPr>
            <p:cNvCxnSpPr>
              <a:cxnSpLocks/>
              <a:stCxn id="36" idx="6"/>
              <a:endCxn id="38" idx="2"/>
            </p:cNvCxnSpPr>
            <p:nvPr/>
          </p:nvCxnSpPr>
          <p:spPr>
            <a:xfrm>
              <a:off x="4306259"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2CED40-82F7-4F23-893C-9DF35C6092BE}"/>
                </a:ext>
              </a:extLst>
            </p:cNvPr>
            <p:cNvCxnSpPr>
              <a:cxnSpLocks/>
              <a:stCxn id="39" idx="2"/>
              <a:endCxn id="38" idx="6"/>
            </p:cNvCxnSpPr>
            <p:nvPr/>
          </p:nvCxnSpPr>
          <p:spPr>
            <a:xfrm flipH="1">
              <a:off x="6316567"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C803221-695A-4D54-83CD-1095D4FE38B4}"/>
                </a:ext>
              </a:extLst>
            </p:cNvPr>
            <p:cNvCxnSpPr>
              <a:cxnSpLocks/>
              <a:stCxn id="39" idx="6"/>
              <a:endCxn id="40" idx="2"/>
            </p:cNvCxnSpPr>
            <p:nvPr/>
          </p:nvCxnSpPr>
          <p:spPr>
            <a:xfrm>
              <a:off x="8326875" y="5417840"/>
              <a:ext cx="231557" cy="343"/>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66ACFF-CB1B-4AC2-9113-71A407DD39AD}"/>
                </a:ext>
              </a:extLst>
            </p:cNvPr>
            <p:cNvCxnSpPr>
              <a:stCxn id="41" idx="2"/>
              <a:endCxn id="40" idx="6"/>
            </p:cNvCxnSpPr>
            <p:nvPr/>
          </p:nvCxnSpPr>
          <p:spPr>
            <a:xfrm flipH="1">
              <a:off x="10337183" y="5418183"/>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46" name="Text Placeholder 4">
            <a:extLst>
              <a:ext uri="{FF2B5EF4-FFF2-40B4-BE49-F238E27FC236}">
                <a16:creationId xmlns:a16="http://schemas.microsoft.com/office/drawing/2014/main" id="{BE182D15-B709-4A24-966C-58B83AB3BC99}"/>
              </a:ext>
            </a:extLst>
          </p:cNvPr>
          <p:cNvSpPr>
            <a:spLocks noGrp="1"/>
          </p:cNvSpPr>
          <p:nvPr>
            <p:ph type="body" sz="quarter" idx="13" hasCustomPrompt="1"/>
          </p:nvPr>
        </p:nvSpPr>
        <p:spPr>
          <a:xfrm>
            <a:off x="2412885" y="4064399"/>
            <a:ext cx="1677332" cy="1951187"/>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7" name="Text Placeholder 4">
            <a:extLst>
              <a:ext uri="{FF2B5EF4-FFF2-40B4-BE49-F238E27FC236}">
                <a16:creationId xmlns:a16="http://schemas.microsoft.com/office/drawing/2014/main" id="{B24883C9-E39D-473F-A0CD-02DCCDE797C2}"/>
              </a:ext>
            </a:extLst>
          </p:cNvPr>
          <p:cNvSpPr>
            <a:spLocks noGrp="1"/>
          </p:cNvSpPr>
          <p:nvPr>
            <p:ph type="body" sz="quarter" idx="14" hasCustomPrompt="1"/>
          </p:nvPr>
        </p:nvSpPr>
        <p:spPr>
          <a:xfrm>
            <a:off x="4308571" y="4064399"/>
            <a:ext cx="1677332" cy="1951173"/>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8" name="Text Placeholder 4">
            <a:extLst>
              <a:ext uri="{FF2B5EF4-FFF2-40B4-BE49-F238E27FC236}">
                <a16:creationId xmlns:a16="http://schemas.microsoft.com/office/drawing/2014/main" id="{CD07C235-F5E7-4316-BA5E-8A7CCA0C890F}"/>
              </a:ext>
            </a:extLst>
          </p:cNvPr>
          <p:cNvSpPr>
            <a:spLocks noGrp="1"/>
          </p:cNvSpPr>
          <p:nvPr>
            <p:ph type="body" sz="quarter" idx="15" hasCustomPrompt="1"/>
          </p:nvPr>
        </p:nvSpPr>
        <p:spPr>
          <a:xfrm>
            <a:off x="6204257" y="4064399"/>
            <a:ext cx="1677332" cy="1951165"/>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9" name="Text Placeholder 4">
            <a:extLst>
              <a:ext uri="{FF2B5EF4-FFF2-40B4-BE49-F238E27FC236}">
                <a16:creationId xmlns:a16="http://schemas.microsoft.com/office/drawing/2014/main" id="{0FC7E0E2-C44D-4D02-AF99-39D08CBBDEE5}"/>
              </a:ext>
            </a:extLst>
          </p:cNvPr>
          <p:cNvSpPr>
            <a:spLocks noGrp="1"/>
          </p:cNvSpPr>
          <p:nvPr>
            <p:ph type="body" sz="quarter" idx="16" hasCustomPrompt="1"/>
          </p:nvPr>
        </p:nvSpPr>
        <p:spPr>
          <a:xfrm>
            <a:off x="8099944" y="4064400"/>
            <a:ext cx="1677332" cy="1951164"/>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50" name="Text Placeholder 4">
            <a:extLst>
              <a:ext uri="{FF2B5EF4-FFF2-40B4-BE49-F238E27FC236}">
                <a16:creationId xmlns:a16="http://schemas.microsoft.com/office/drawing/2014/main" id="{9A64C86C-7CEA-4EE1-B5A6-3F4F9CA2EEDB}"/>
              </a:ext>
            </a:extLst>
          </p:cNvPr>
          <p:cNvSpPr>
            <a:spLocks noGrp="1"/>
          </p:cNvSpPr>
          <p:nvPr>
            <p:ph type="body" sz="quarter" idx="17" hasCustomPrompt="1"/>
          </p:nvPr>
        </p:nvSpPr>
        <p:spPr>
          <a:xfrm>
            <a:off x="9995629" y="4064400"/>
            <a:ext cx="1677332" cy="1951164"/>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423144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738255" y="1800000"/>
            <a:ext cx="6904144" cy="4513714"/>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a:t>
            </a:r>
            <a:r>
              <a:rPr lang="en-US" dirty="0" err="1"/>
              <a:t>tABLE</a:t>
            </a:r>
            <a:r>
              <a:rPr lang="en-US" dirty="0"/>
              <a:t>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64396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only">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85999" y="1800000"/>
            <a:ext cx="11156400" cy="4513714"/>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TABLE-ONLY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4" name="Rectangle 3">
            <a:extLst>
              <a:ext uri="{FF2B5EF4-FFF2-40B4-BE49-F238E27FC236}">
                <a16:creationId xmlns:a16="http://schemas.microsoft.com/office/drawing/2014/main" id="{8A159C3D-D2AE-45AB-A199-0402C6D8C412}"/>
              </a:ext>
            </a:extLst>
          </p:cNvPr>
          <p:cNvSpPr/>
          <p:nvPr userDrawn="1"/>
        </p:nvSpPr>
        <p:spPr>
          <a:xfrm>
            <a:off x="0" y="6623579"/>
            <a:ext cx="1616149" cy="234421"/>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52292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738255" y="1800001"/>
            <a:ext cx="6904144"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TEXT/CHART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4" name="Rectangle 3">
            <a:extLst>
              <a:ext uri="{FF2B5EF4-FFF2-40B4-BE49-F238E27FC236}">
                <a16:creationId xmlns:a16="http://schemas.microsoft.com/office/drawing/2014/main" id="{C45A5194-4043-457F-A4AD-9A423614C546}"/>
              </a:ext>
            </a:extLst>
          </p:cNvPr>
          <p:cNvSpPr/>
          <p:nvPr userDrawn="1"/>
        </p:nvSpPr>
        <p:spPr>
          <a:xfrm>
            <a:off x="0" y="6623579"/>
            <a:ext cx="1543792" cy="179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49778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onl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55440" y="1800001"/>
            <a:ext cx="11186959"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CHART-ONLY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4" name="Rectangle 3">
            <a:extLst>
              <a:ext uri="{FF2B5EF4-FFF2-40B4-BE49-F238E27FC236}">
                <a16:creationId xmlns:a16="http://schemas.microsoft.com/office/drawing/2014/main" id="{74C1AB70-E361-49B4-9B6C-00FAAE70A494}"/>
              </a:ext>
            </a:extLst>
          </p:cNvPr>
          <p:cNvSpPr/>
          <p:nvPr userDrawn="1"/>
        </p:nvSpPr>
        <p:spPr>
          <a:xfrm>
            <a:off x="0" y="6623579"/>
            <a:ext cx="1637414" cy="229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08516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chart - 2 charts">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8338457" y="1800001"/>
            <a:ext cx="3303941"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TEXT/CHART SLIDE – 2 CHARTS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11" name="Chart Placeholder 5">
            <a:extLst>
              <a:ext uri="{FF2B5EF4-FFF2-40B4-BE49-F238E27FC236}">
                <a16:creationId xmlns:a16="http://schemas.microsoft.com/office/drawing/2014/main" id="{BB7FD05B-D3A2-4351-B9E8-26178B6D6919}"/>
              </a:ext>
            </a:extLst>
          </p:cNvPr>
          <p:cNvSpPr>
            <a:spLocks noGrp="1"/>
          </p:cNvSpPr>
          <p:nvPr>
            <p:ph type="chart" sz="quarter" idx="15" hasCustomPrompt="1"/>
          </p:nvPr>
        </p:nvSpPr>
        <p:spPr>
          <a:xfrm>
            <a:off x="4737600" y="1800000"/>
            <a:ext cx="3303941"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Tree>
    <p:extLst>
      <p:ext uri="{BB962C8B-B14F-4D97-AF65-F5344CB8AC3E}">
        <p14:creationId xmlns:p14="http://schemas.microsoft.com/office/powerpoint/2010/main" val="38759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2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TWO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8036C9A3-9AA0-4BF6-B28E-5E0A2AF74BFB}"/>
              </a:ext>
            </a:extLst>
          </p:cNvPr>
          <p:cNvSpPr/>
          <p:nvPr userDrawn="1"/>
        </p:nvSpPr>
        <p:spPr>
          <a:xfrm>
            <a:off x="0" y="6570921"/>
            <a:ext cx="1605516"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55268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sting impression (lock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8" name="Picture 7">
            <a:extLst>
              <a:ext uri="{FF2B5EF4-FFF2-40B4-BE49-F238E27FC236}">
                <a16:creationId xmlns:a16="http://schemas.microsoft.com/office/drawing/2014/main" id="{FFB7716A-6D5F-49EA-83D8-562E0EB15663}"/>
              </a:ext>
            </a:extLst>
          </p:cNvPr>
          <p:cNvPicPr>
            <a:picLocks noChangeAspect="1"/>
          </p:cNvPicPr>
          <p:nvPr userDrawn="1"/>
        </p:nvPicPr>
        <p:blipFill>
          <a:blip r:embed="rId2"/>
          <a:stretch>
            <a:fillRect/>
          </a:stretch>
        </p:blipFill>
        <p:spPr>
          <a:xfrm>
            <a:off x="1236148" y="3282444"/>
            <a:ext cx="9719703" cy="3128114"/>
          </a:xfrm>
          <a:prstGeom prst="rect">
            <a:avLst/>
          </a:prstGeom>
        </p:spPr>
      </p:pic>
      <p:sp>
        <p:nvSpPr>
          <p:cNvPr id="10" name="Text Placeholder 16">
            <a:extLst>
              <a:ext uri="{FF2B5EF4-FFF2-40B4-BE49-F238E27FC236}">
                <a16:creationId xmlns:a16="http://schemas.microsoft.com/office/drawing/2014/main" id="{6F934087-BA50-49BF-AC9D-A820947AE020}"/>
              </a:ext>
            </a:extLst>
          </p:cNvPr>
          <p:cNvSpPr txBox="1">
            <a:spLocks/>
          </p:cNvSpPr>
          <p:nvPr userDrawn="1"/>
        </p:nvSpPr>
        <p:spPr>
          <a:xfrm>
            <a:off x="485999" y="414000"/>
            <a:ext cx="11186959" cy="112851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IT.</a:t>
            </a:r>
          </a:p>
          <a:p>
            <a:pPr>
              <a:lnSpc>
                <a:spcPts val="4400"/>
              </a:lnSpc>
              <a:spcBef>
                <a:spcPts val="0"/>
              </a:spcBef>
            </a:pPr>
            <a:r>
              <a:rPr lang="en-US" sz="4800" b="0" spc="-100" dirty="0">
                <a:solidFill>
                  <a:schemeClr val="tx1"/>
                </a:solidFill>
                <a:latin typeface="Impact" panose="020B0806030902050204" pitchFamily="34" charset="0"/>
              </a:rPr>
              <a:t>MAKE A LASTING IMPRESSION.</a:t>
            </a:r>
          </a:p>
        </p:txBody>
      </p:sp>
      <p:sp>
        <p:nvSpPr>
          <p:cNvPr id="13" name="TextBox 12">
            <a:extLst>
              <a:ext uri="{FF2B5EF4-FFF2-40B4-BE49-F238E27FC236}">
                <a16:creationId xmlns:a16="http://schemas.microsoft.com/office/drawing/2014/main" id="{B4FD7308-352D-4790-A373-B143E8AC15BB}"/>
              </a:ext>
            </a:extLst>
          </p:cNvPr>
          <p:cNvSpPr txBox="1"/>
          <p:nvPr userDrawn="1"/>
        </p:nvSpPr>
        <p:spPr>
          <a:xfrm>
            <a:off x="1236149" y="3575606"/>
            <a:ext cx="1714886" cy="2585323"/>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49%</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MORE MEMORABLE</a:t>
            </a:r>
          </a:p>
          <a:p>
            <a:pPr algn="ctr">
              <a:spcBef>
                <a:spcPts val="0"/>
              </a:spcBef>
            </a:pPr>
            <a:r>
              <a:rPr lang="en-US" sz="700" b="1" dirty="0">
                <a:latin typeface="Arial" panose="020B0604020202020204" pitchFamily="34" charset="0"/>
                <a:cs typeface="Arial" panose="020B0604020202020204" pitchFamily="34" charset="0"/>
              </a:rPr>
              <a:t>Mail has a more powerful impact on long-term memory encoding</a:t>
            </a:r>
          </a:p>
          <a:p>
            <a:pPr algn="ctr">
              <a:spcBef>
                <a:spcPts val="0"/>
              </a:spcBef>
            </a:pPr>
            <a:r>
              <a:rPr lang="en-US" sz="700" b="1" dirty="0">
                <a:latin typeface="Arial" panose="020B0604020202020204" pitchFamily="34" charset="0"/>
                <a:cs typeface="Arial" panose="020B0604020202020204" pitchFamily="34" charset="0"/>
              </a:rPr>
              <a:t>+49% stronger than email.*</a:t>
            </a: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65%</a:t>
            </a:r>
          </a:p>
          <a:p>
            <a:pPr algn="ctr">
              <a:lnSpc>
                <a:spcPts val="1000"/>
              </a:lnSpc>
              <a:spcBef>
                <a:spcPts val="0"/>
              </a:spcBef>
            </a:pPr>
            <a:r>
              <a:rPr lang="en-US" sz="1050" dirty="0">
                <a:solidFill>
                  <a:schemeClr val="bg1"/>
                </a:solidFill>
                <a:latin typeface="Impact" panose="020B0806030902050204" pitchFamily="34" charset="0"/>
              </a:rPr>
              <a:t>FULL ATTENTION</a:t>
            </a:r>
          </a:p>
          <a:p>
            <a:pPr algn="ctr">
              <a:spcBef>
                <a:spcPts val="0"/>
              </a:spcBef>
            </a:pPr>
            <a:r>
              <a:rPr lang="en-GB" sz="700" b="1" dirty="0">
                <a:latin typeface="Arial" panose="020B0604020202020204" pitchFamily="34" charset="0"/>
                <a:cs typeface="Arial" panose="020B0604020202020204" pitchFamily="34" charset="0"/>
              </a:rPr>
              <a:t>Percentage who say they</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give mail their full attention, compared to 35% for email.**</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30%</a:t>
            </a:r>
          </a:p>
          <a:p>
            <a:pPr algn="ctr">
              <a:lnSpc>
                <a:spcPts val="1000"/>
              </a:lnSpc>
              <a:spcBef>
                <a:spcPts val="0"/>
              </a:spcBef>
            </a:pPr>
            <a:r>
              <a:rPr lang="en-US" sz="1050" dirty="0">
                <a:solidFill>
                  <a:schemeClr val="bg1"/>
                </a:solidFill>
                <a:latin typeface="Impact" panose="020B0806030902050204" pitchFamily="34" charset="0"/>
              </a:rPr>
              <a:t>MORE DWELL TIME</a:t>
            </a:r>
          </a:p>
          <a:p>
            <a:pPr algn="ctr">
              <a:spcBef>
                <a:spcPts val="0"/>
              </a:spcBef>
            </a:pPr>
            <a:r>
              <a:rPr lang="en-US" sz="700" b="1" dirty="0">
                <a:latin typeface="Arial" panose="020B0604020202020204" pitchFamily="34" charset="0"/>
                <a:cs typeface="Arial" panose="020B0604020202020204" pitchFamily="34" charset="0"/>
              </a:rPr>
              <a:t>When primed by mail, people spent +30% longer looking at related social media advertising.*</a:t>
            </a:r>
            <a:endParaRPr lang="en-GB" sz="105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0DB43F2-5E8E-4434-ACE5-DAD36A62F5C6}"/>
              </a:ext>
            </a:extLst>
          </p:cNvPr>
          <p:cNvSpPr txBox="1"/>
          <p:nvPr userDrawn="1"/>
        </p:nvSpPr>
        <p:spPr>
          <a:xfrm>
            <a:off x="3230049" y="3574343"/>
            <a:ext cx="1714886" cy="2585323"/>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4</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WEEKS</a:t>
            </a:r>
          </a:p>
          <a:p>
            <a:pPr algn="ctr">
              <a:spcBef>
                <a:spcPts val="0"/>
              </a:spcBef>
            </a:pPr>
            <a:r>
              <a:rPr lang="en-US" sz="700" b="1" dirty="0">
                <a:latin typeface="Arial" panose="020B0604020202020204" pitchFamily="34" charset="0"/>
                <a:cs typeface="Arial" panose="020B0604020202020204" pitchFamily="34" charset="0"/>
              </a:rPr>
              <a:t>27% of advertising mail</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stays in the home for</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over 4 weeks.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59%</a:t>
            </a:r>
          </a:p>
          <a:p>
            <a:pPr algn="ctr">
              <a:lnSpc>
                <a:spcPts val="1000"/>
              </a:lnSpc>
              <a:spcBef>
                <a:spcPts val="0"/>
              </a:spcBef>
            </a:pPr>
            <a:r>
              <a:rPr lang="en-US" sz="1050" dirty="0">
                <a:solidFill>
                  <a:schemeClr val="bg1"/>
                </a:solidFill>
                <a:latin typeface="Impact" panose="020B0806030902050204" pitchFamily="34" charset="0"/>
              </a:rPr>
              <a:t>PREFER MAIL</a:t>
            </a:r>
          </a:p>
          <a:p>
            <a:pPr algn="ctr">
              <a:spcBef>
                <a:spcPts val="0"/>
              </a:spcBef>
            </a:pPr>
            <a:r>
              <a:rPr lang="en-GB" sz="700" b="1" dirty="0">
                <a:latin typeface="Arial" panose="020B0604020202020204" pitchFamily="34" charset="0"/>
                <a:cs typeface="Arial" panose="020B0604020202020204" pitchFamily="34" charset="0"/>
              </a:rPr>
              <a:t>Percentage of people who appreciate being sent mail, compared to 41% for email.**</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4</a:t>
            </a:r>
          </a:p>
          <a:p>
            <a:pPr algn="ctr">
              <a:lnSpc>
                <a:spcPts val="1000"/>
              </a:lnSpc>
              <a:spcBef>
                <a:spcPts val="0"/>
              </a:spcBef>
            </a:pPr>
            <a:r>
              <a:rPr lang="en-US" sz="1050" dirty="0">
                <a:solidFill>
                  <a:schemeClr val="bg1"/>
                </a:solidFill>
                <a:latin typeface="Impact" panose="020B0806030902050204" pitchFamily="34" charset="0"/>
              </a:rPr>
              <a:t>VIEWS</a:t>
            </a:r>
          </a:p>
          <a:p>
            <a:pPr algn="ctr">
              <a:spcBef>
                <a:spcPts val="0"/>
              </a:spcBef>
            </a:pPr>
            <a:r>
              <a:rPr lang="en-US" sz="700" b="1" dirty="0">
                <a:latin typeface="Arial" panose="020B0604020202020204" pitchFamily="34" charset="0"/>
                <a:cs typeface="Arial" panose="020B0604020202020204" pitchFamily="34" charset="0"/>
              </a:rPr>
              <a:t>Advertising mail is</a:t>
            </a:r>
          </a:p>
          <a:p>
            <a:pPr algn="ctr">
              <a:spcBef>
                <a:spcPts val="0"/>
              </a:spcBef>
            </a:pPr>
            <a:r>
              <a:rPr lang="en-US" sz="700" b="1" dirty="0">
                <a:latin typeface="Arial" panose="020B0604020202020204" pitchFamily="34" charset="0"/>
                <a:cs typeface="Arial" panose="020B0604020202020204" pitchFamily="34" charset="0"/>
              </a:rPr>
              <a:t>Revisited an average</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of four times.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1E2BA2B-AC2C-4C82-8D63-90ED26A95B79}"/>
              </a:ext>
            </a:extLst>
          </p:cNvPr>
          <p:cNvSpPr txBox="1"/>
          <p:nvPr userDrawn="1"/>
        </p:nvSpPr>
        <p:spPr>
          <a:xfrm>
            <a:off x="5238556" y="3574342"/>
            <a:ext cx="1714886" cy="2584800"/>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37%</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BUY SOMETHING</a:t>
            </a:r>
          </a:p>
          <a:p>
            <a:pPr algn="ctr"/>
            <a:r>
              <a:rPr lang="en-GB" sz="700" b="1" dirty="0">
                <a:latin typeface="Arial" panose="020B0604020202020204" pitchFamily="34" charset="0"/>
                <a:cs typeface="Arial" panose="020B0604020202020204" pitchFamily="34" charset="0"/>
              </a:rPr>
              <a:t>Percentage of people who bought or ordered as a result of receiving </a:t>
            </a:r>
            <a:r>
              <a:rPr lang="en-US" sz="700" b="1" dirty="0">
                <a:latin typeface="Arial" panose="020B0604020202020204" pitchFamily="34" charset="0"/>
                <a:cs typeface="Arial" panose="020B0604020202020204" pitchFamily="34" charset="0"/>
              </a:rPr>
              <a:t>mail over 12 months.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GO ONLINE</a:t>
            </a:r>
          </a:p>
          <a:p>
            <a:pPr algn="ctr">
              <a:spcBef>
                <a:spcPts val="0"/>
              </a:spcBef>
            </a:pPr>
            <a:r>
              <a:rPr lang="en-GB" sz="700" b="1" dirty="0">
                <a:latin typeface="Arial" panose="020B0604020202020204" pitchFamily="34" charset="0"/>
                <a:cs typeface="Arial" panose="020B0604020202020204" pitchFamily="34" charset="0"/>
              </a:rPr>
              <a:t>Percentage of people who responded digitally to mail</a:t>
            </a:r>
          </a:p>
          <a:p>
            <a:pPr algn="ctr">
              <a:spcBef>
                <a:spcPts val="0"/>
              </a:spcBef>
            </a:pPr>
            <a:r>
              <a:rPr lang="en-GB" sz="700" b="1" dirty="0">
                <a:latin typeface="Arial" panose="020B0604020202020204" pitchFamily="34" charset="0"/>
                <a:cs typeface="Arial" panose="020B0604020202020204" pitchFamily="34" charset="0"/>
              </a:rPr>
              <a:t>Over 12 months.</a:t>
            </a:r>
            <a:r>
              <a:rPr lang="en-GB" sz="700" b="1" baseline="30000" dirty="0">
                <a:latin typeface="Arial" panose="020B0604020202020204" pitchFamily="34" charset="0"/>
                <a:cs typeface="Arial" panose="020B0604020202020204" pitchFamily="34" charset="0"/>
              </a:rPr>
              <a:t>†</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12%</a:t>
            </a:r>
          </a:p>
          <a:p>
            <a:pPr algn="ctr">
              <a:lnSpc>
                <a:spcPts val="1000"/>
              </a:lnSpc>
              <a:spcBef>
                <a:spcPts val="0"/>
              </a:spcBef>
            </a:pPr>
            <a:r>
              <a:rPr lang="en-US" sz="1050" dirty="0">
                <a:solidFill>
                  <a:schemeClr val="bg1"/>
                </a:solidFill>
                <a:latin typeface="Impact" panose="020B0806030902050204" pitchFamily="34" charset="0"/>
              </a:rPr>
              <a:t>BOOST TO ROI</a:t>
            </a:r>
          </a:p>
          <a:p>
            <a:pPr algn="ctr">
              <a:spcBef>
                <a:spcPts val="0"/>
              </a:spcBef>
            </a:pPr>
            <a:r>
              <a:rPr lang="en-GB" sz="700" b="1" dirty="0">
                <a:latin typeface="Arial" panose="020B0604020202020204" pitchFamily="34" charset="0"/>
                <a:cs typeface="Arial" panose="020B0604020202020204" pitchFamily="34" charset="0"/>
              </a:rPr>
              <a:t>Adding mail to the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marketing mix can</a:t>
            </a:r>
          </a:p>
          <a:p>
            <a:pPr algn="ctr">
              <a:spcBef>
                <a:spcPts val="0"/>
              </a:spcBef>
            </a:pPr>
            <a:r>
              <a:rPr lang="en-GB" sz="700" b="1" dirty="0">
                <a:latin typeface="Arial" panose="020B0604020202020204" pitchFamily="34" charset="0"/>
                <a:cs typeface="Arial" panose="020B0604020202020204" pitchFamily="34" charset="0"/>
              </a:rPr>
              <a:t>Increase ROI by 12%.</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B144396-5A45-4657-9228-9363F2379EB6}"/>
              </a:ext>
            </a:extLst>
          </p:cNvPr>
          <p:cNvSpPr txBox="1"/>
          <p:nvPr userDrawn="1"/>
        </p:nvSpPr>
        <p:spPr>
          <a:xfrm>
            <a:off x="7232456" y="3574342"/>
            <a:ext cx="1714886" cy="2657138"/>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100%</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GDPR FRIENDLY</a:t>
            </a:r>
          </a:p>
          <a:p>
            <a:pPr algn="ctr">
              <a:spcBef>
                <a:spcPts val="0"/>
              </a:spcBef>
            </a:pPr>
            <a:r>
              <a:rPr lang="en-GB" sz="700" b="1" dirty="0">
                <a:latin typeface="Arial" panose="020B0604020202020204" pitchFamily="34" charset="0"/>
                <a:cs typeface="Arial" panose="020B0604020202020204" pitchFamily="34" charset="0"/>
              </a:rPr>
              <a:t>Use unaddressed mail to</a:t>
            </a:r>
          </a:p>
          <a:p>
            <a:pPr algn="ctr">
              <a:spcBef>
                <a:spcPts val="0"/>
              </a:spcBef>
            </a:pPr>
            <a:r>
              <a:rPr lang="en-GB" sz="700" b="1" dirty="0">
                <a:latin typeface="Arial" panose="020B0604020202020204" pitchFamily="34" charset="0"/>
                <a:cs typeface="Arial" panose="020B0604020202020204" pitchFamily="34" charset="0"/>
              </a:rPr>
              <a:t>engage people without</a:t>
            </a:r>
          </a:p>
          <a:p>
            <a:pPr algn="ctr"/>
            <a:r>
              <a:rPr lang="en-GB" sz="700" b="1" dirty="0">
                <a:latin typeface="Arial" panose="020B0604020202020204" pitchFamily="34" charset="0"/>
                <a:cs typeface="Arial" panose="020B0604020202020204" pitchFamily="34" charset="0"/>
              </a:rPr>
              <a:t>using their personal data.</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94%</a:t>
            </a:r>
          </a:p>
          <a:p>
            <a:pPr algn="ctr">
              <a:lnSpc>
                <a:spcPts val="1000"/>
              </a:lnSpc>
              <a:spcBef>
                <a:spcPts val="0"/>
              </a:spcBef>
            </a:pPr>
            <a:r>
              <a:rPr lang="en-US" sz="1050" dirty="0">
                <a:solidFill>
                  <a:schemeClr val="bg1"/>
                </a:solidFill>
                <a:latin typeface="Impact" panose="020B0806030902050204" pitchFamily="34" charset="0"/>
              </a:rPr>
              <a:t>TAKE ACTION</a:t>
            </a:r>
          </a:p>
          <a:p>
            <a:pPr algn="ctr"/>
            <a:r>
              <a:rPr lang="en-GB" sz="700" b="1" dirty="0">
                <a:latin typeface="Arial" panose="020B0604020202020204" pitchFamily="34" charset="0"/>
                <a:cs typeface="Arial" panose="020B0604020202020204" pitchFamily="34" charset="0"/>
              </a:rPr>
              <a:t>Most advertising</a:t>
            </a:r>
          </a:p>
          <a:p>
            <a:pPr algn="ctr"/>
            <a:r>
              <a:rPr lang="en-GB" sz="700" b="1" dirty="0">
                <a:latin typeface="Arial" panose="020B0604020202020204" pitchFamily="34" charset="0"/>
                <a:cs typeface="Arial" panose="020B0604020202020204" pitchFamily="34" charset="0"/>
              </a:rPr>
              <a:t>mail leads to</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multiple actions</a:t>
            </a:r>
            <a:r>
              <a:rPr lang="en-US" sz="700" b="1" dirty="0">
                <a:latin typeface="Arial" panose="020B0604020202020204" pitchFamily="34" charset="0"/>
                <a:cs typeface="Arial" panose="020B0604020202020204" pitchFamily="34" charset="0"/>
              </a:rPr>
              <a:t>.</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30%</a:t>
            </a:r>
          </a:p>
          <a:p>
            <a:pPr algn="ctr">
              <a:lnSpc>
                <a:spcPts val="1000"/>
              </a:lnSpc>
              <a:spcBef>
                <a:spcPts val="0"/>
              </a:spcBef>
            </a:pPr>
            <a:r>
              <a:rPr lang="en-US" sz="1050" dirty="0">
                <a:solidFill>
                  <a:schemeClr val="bg1"/>
                </a:solidFill>
                <a:latin typeface="Impact" panose="020B0806030902050204" pitchFamily="34" charset="0"/>
              </a:rPr>
              <a:t>SHARE MORE</a:t>
            </a:r>
          </a:p>
          <a:p>
            <a:pPr algn="ctr"/>
            <a:r>
              <a:rPr lang="en-GB" sz="700" b="1" dirty="0">
                <a:latin typeface="Arial" panose="020B0604020202020204" pitchFamily="34" charset="0"/>
                <a:cs typeface="Arial" panose="020B0604020202020204" pitchFamily="34" charset="0"/>
              </a:rPr>
              <a:t>Mail is often shared</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with at least one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other person</a:t>
            </a:r>
            <a:r>
              <a:rPr lang="en-US" sz="700" b="1" dirty="0">
                <a:latin typeface="Arial" panose="020B0604020202020204" pitchFamily="34" charset="0"/>
                <a:cs typeface="Arial" panose="020B0604020202020204" pitchFamily="34" charset="0"/>
              </a:rPr>
              <a:t>.</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2801524-5906-4B59-B32A-4AB82196A670}"/>
              </a:ext>
            </a:extLst>
          </p:cNvPr>
          <p:cNvSpPr txBox="1"/>
          <p:nvPr userDrawn="1"/>
        </p:nvSpPr>
        <p:spPr>
          <a:xfrm>
            <a:off x="9226356" y="3574343"/>
            <a:ext cx="1714886" cy="2693045"/>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87%</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BELIEVE IN MAIL</a:t>
            </a:r>
          </a:p>
          <a:p>
            <a:pPr algn="ctr">
              <a:spcBef>
                <a:spcPts val="0"/>
              </a:spcBef>
            </a:pPr>
            <a:r>
              <a:rPr lang="en-GB" sz="700" b="1" dirty="0">
                <a:latin typeface="Arial" panose="020B0604020202020204" pitchFamily="34" charset="0"/>
                <a:cs typeface="Arial" panose="020B0604020202020204" pitchFamily="34" charset="0"/>
              </a:rPr>
              <a:t>Percentage of people who</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describe mail as believable,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compared to 48% for email.**</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FEEL VALUED</a:t>
            </a:r>
          </a:p>
          <a:p>
            <a:pPr algn="ctr"/>
            <a:r>
              <a:rPr lang="en-GB" sz="700" b="1" dirty="0">
                <a:latin typeface="Arial" panose="020B0604020202020204" pitchFamily="34" charset="0"/>
                <a:cs typeface="Arial" panose="020B0604020202020204" pitchFamily="34" charset="0"/>
              </a:rPr>
              <a:t>Percentage who said mail,</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rather than email, makes</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them feel valued.**</a:t>
            </a:r>
            <a:endParaRPr lang="en-US" sz="700" b="1" baseline="30000" dirty="0">
              <a:latin typeface="Arial" panose="020B0604020202020204" pitchFamily="34" charset="0"/>
              <a:cs typeface="Arial" panose="020B0604020202020204" pitchFamily="34" charset="0"/>
            </a:endParaRPr>
          </a:p>
          <a:p>
            <a:pPr algn="ctr">
              <a:spcBef>
                <a:spcPts val="0"/>
              </a:spcBef>
            </a:pP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BETTER IMPRESSION</a:t>
            </a:r>
          </a:p>
          <a:p>
            <a:pPr algn="ctr"/>
            <a:r>
              <a:rPr lang="en-GB" sz="700" b="1" dirty="0">
                <a:latin typeface="Arial" panose="020B0604020202020204" pitchFamily="34" charset="0"/>
                <a:cs typeface="Arial" panose="020B0604020202020204" pitchFamily="34" charset="0"/>
              </a:rPr>
              <a:t>Percentage who said mail,</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rather than email, gives them</a:t>
            </a:r>
          </a:p>
          <a:p>
            <a:pPr algn="ctr"/>
            <a:r>
              <a:rPr lang="en-GB" sz="700" b="1" dirty="0">
                <a:latin typeface="Arial" panose="020B0604020202020204" pitchFamily="34" charset="0"/>
                <a:cs typeface="Arial" panose="020B0604020202020204" pitchFamily="34" charset="0"/>
              </a:rPr>
              <a:t>a better impression of the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company that sent it.**</a:t>
            </a:r>
            <a:endParaRPr lang="en-US" sz="700" b="1" baseline="30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6CFCA14-0CD4-4C47-AB0B-138748935D0C}"/>
              </a:ext>
            </a:extLst>
          </p:cNvPr>
          <p:cNvSpPr txBox="1"/>
          <p:nvPr userDrawn="1"/>
        </p:nvSpPr>
        <p:spPr>
          <a:xfrm>
            <a:off x="1273364"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IS</a:t>
            </a:r>
          </a:p>
          <a:p>
            <a:pPr algn="ctr">
              <a:lnSpc>
                <a:spcPts val="1700"/>
              </a:lnSpc>
              <a:spcBef>
                <a:spcPts val="0"/>
              </a:spcBef>
            </a:pPr>
            <a:r>
              <a:rPr lang="en-US" dirty="0">
                <a:solidFill>
                  <a:srgbClr val="E20C18"/>
                </a:solidFill>
                <a:latin typeface="Impact" panose="020B0806030902050204" pitchFamily="34" charset="0"/>
              </a:rPr>
              <a:t>REMEMBERED</a:t>
            </a:r>
          </a:p>
          <a:p>
            <a:pPr algn="ctr">
              <a:spcBef>
                <a:spcPts val="0"/>
              </a:spcBef>
            </a:pPr>
            <a:r>
              <a:rPr lang="en-GB" sz="750" b="1" dirty="0">
                <a:latin typeface="Arial" panose="020B0604020202020204" pitchFamily="34" charset="0"/>
                <a:cs typeface="Arial" panose="020B0604020202020204" pitchFamily="34" charset="0"/>
              </a:rPr>
              <a:t>A memorable message is</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more likely to lead to an action.</a:t>
            </a:r>
          </a:p>
        </p:txBody>
      </p:sp>
      <p:sp>
        <p:nvSpPr>
          <p:cNvPr id="19" name="TextBox 18">
            <a:extLst>
              <a:ext uri="{FF2B5EF4-FFF2-40B4-BE49-F238E27FC236}">
                <a16:creationId xmlns:a16="http://schemas.microsoft.com/office/drawing/2014/main" id="{ED7B0102-7E44-40A0-B67A-9C31CFFB8F74}"/>
              </a:ext>
            </a:extLst>
          </p:cNvPr>
          <p:cNvSpPr txBox="1"/>
          <p:nvPr userDrawn="1"/>
        </p:nvSpPr>
        <p:spPr>
          <a:xfrm>
            <a:off x="3230049"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STAYS</a:t>
            </a:r>
          </a:p>
          <a:p>
            <a:pPr algn="ctr">
              <a:lnSpc>
                <a:spcPts val="1700"/>
              </a:lnSpc>
              <a:spcBef>
                <a:spcPts val="0"/>
              </a:spcBef>
            </a:pPr>
            <a:r>
              <a:rPr lang="en-US" dirty="0">
                <a:solidFill>
                  <a:srgbClr val="E20C18"/>
                </a:solidFill>
                <a:latin typeface="Impact" panose="020B0806030902050204" pitchFamily="34" charset="0"/>
              </a:rPr>
              <a:t>IN THE HOME</a:t>
            </a:r>
          </a:p>
          <a:p>
            <a:pPr algn="ctr">
              <a:spcBef>
                <a:spcPts val="0"/>
              </a:spcBef>
            </a:pPr>
            <a:r>
              <a:rPr lang="en-GB" sz="750" b="1" dirty="0">
                <a:latin typeface="Arial" panose="020B0604020202020204" pitchFamily="34" charset="0"/>
                <a:cs typeface="Arial" panose="020B0604020202020204" pitchFamily="34" charset="0"/>
              </a:rPr>
              <a:t>In an age of message overload, mail is kept in homes, hearts and minds.</a:t>
            </a:r>
          </a:p>
        </p:txBody>
      </p:sp>
      <p:sp>
        <p:nvSpPr>
          <p:cNvPr id="20" name="TextBox 19">
            <a:extLst>
              <a:ext uri="{FF2B5EF4-FFF2-40B4-BE49-F238E27FC236}">
                <a16:creationId xmlns:a16="http://schemas.microsoft.com/office/drawing/2014/main" id="{41F759AB-9D8C-445C-AA3E-437D63F20E5F}"/>
              </a:ext>
            </a:extLst>
          </p:cNvPr>
          <p:cNvSpPr txBox="1"/>
          <p:nvPr userDrawn="1"/>
        </p:nvSpPr>
        <p:spPr>
          <a:xfrm>
            <a:off x="5238556"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DELIVERS</a:t>
            </a:r>
          </a:p>
          <a:p>
            <a:pPr algn="ctr">
              <a:lnSpc>
                <a:spcPts val="1700"/>
              </a:lnSpc>
              <a:spcBef>
                <a:spcPts val="0"/>
              </a:spcBef>
            </a:pPr>
            <a:r>
              <a:rPr lang="en-US" dirty="0">
                <a:solidFill>
                  <a:srgbClr val="E20C18"/>
                </a:solidFill>
                <a:latin typeface="Impact" panose="020B0806030902050204" pitchFamily="34" charset="0"/>
              </a:rPr>
              <a:t>LASTING RESULTS</a:t>
            </a:r>
          </a:p>
          <a:p>
            <a:pPr algn="ctr">
              <a:spcBef>
                <a:spcPts val="0"/>
              </a:spcBef>
            </a:pPr>
            <a:r>
              <a:rPr lang="en-GB" sz="750" b="1" dirty="0">
                <a:latin typeface="Arial" panose="020B0604020202020204" pitchFamily="34" charset="0"/>
                <a:cs typeface="Arial" panose="020B0604020202020204" pitchFamily="34" charset="0"/>
              </a:rPr>
              <a:t>Increase your response rates and campaign performance.</a:t>
            </a:r>
          </a:p>
        </p:txBody>
      </p:sp>
      <p:sp>
        <p:nvSpPr>
          <p:cNvPr id="21" name="TextBox 20">
            <a:extLst>
              <a:ext uri="{FF2B5EF4-FFF2-40B4-BE49-F238E27FC236}">
                <a16:creationId xmlns:a16="http://schemas.microsoft.com/office/drawing/2014/main" id="{2863E50D-DB94-4663-938E-2F38E64C1A2D}"/>
              </a:ext>
            </a:extLst>
          </p:cNvPr>
          <p:cNvSpPr txBox="1"/>
          <p:nvPr userDrawn="1"/>
        </p:nvSpPr>
        <p:spPr>
          <a:xfrm>
            <a:off x="7247063"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REACHES</a:t>
            </a:r>
          </a:p>
          <a:p>
            <a:pPr algn="ctr">
              <a:lnSpc>
                <a:spcPts val="1700"/>
              </a:lnSpc>
              <a:spcBef>
                <a:spcPts val="0"/>
              </a:spcBef>
            </a:pPr>
            <a:r>
              <a:rPr lang="en-US" dirty="0">
                <a:solidFill>
                  <a:srgbClr val="E20C18"/>
                </a:solidFill>
                <a:latin typeface="Impact" panose="020B0806030902050204" pitchFamily="34" charset="0"/>
              </a:rPr>
              <a:t>EVERYONE</a:t>
            </a:r>
          </a:p>
          <a:p>
            <a:pPr algn="ctr">
              <a:spcBef>
                <a:spcPts val="0"/>
              </a:spcBef>
            </a:pPr>
            <a:r>
              <a:rPr lang="en-GB" sz="750" b="1" dirty="0">
                <a:latin typeface="Arial" panose="020B0604020202020204" pitchFamily="34" charset="0"/>
                <a:cs typeface="Arial" panose="020B0604020202020204" pitchFamily="34" charset="0"/>
              </a:rPr>
              <a:t>Deliver your message to almost</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30 million UK households.</a:t>
            </a:r>
          </a:p>
        </p:txBody>
      </p:sp>
      <p:sp>
        <p:nvSpPr>
          <p:cNvPr id="22" name="TextBox 21">
            <a:extLst>
              <a:ext uri="{FF2B5EF4-FFF2-40B4-BE49-F238E27FC236}">
                <a16:creationId xmlns:a16="http://schemas.microsoft.com/office/drawing/2014/main" id="{F6708E14-0122-420E-B490-BA6CEE440D43}"/>
              </a:ext>
            </a:extLst>
          </p:cNvPr>
          <p:cNvSpPr txBox="1"/>
          <p:nvPr userDrawn="1"/>
        </p:nvSpPr>
        <p:spPr>
          <a:xfrm>
            <a:off x="9226356"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IS</a:t>
            </a:r>
          </a:p>
          <a:p>
            <a:pPr algn="ctr">
              <a:lnSpc>
                <a:spcPts val="1700"/>
              </a:lnSpc>
              <a:spcBef>
                <a:spcPts val="0"/>
              </a:spcBef>
            </a:pPr>
            <a:r>
              <a:rPr lang="en-US" dirty="0">
                <a:solidFill>
                  <a:srgbClr val="E20C18"/>
                </a:solidFill>
                <a:latin typeface="Impact" panose="020B0806030902050204" pitchFamily="34" charset="0"/>
              </a:rPr>
              <a:t>TRUSTED</a:t>
            </a:r>
          </a:p>
          <a:p>
            <a:pPr algn="ctr">
              <a:spcBef>
                <a:spcPts val="0"/>
              </a:spcBef>
            </a:pPr>
            <a:r>
              <a:rPr lang="en-GB" sz="750" b="1" dirty="0">
                <a:latin typeface="Arial" panose="020B0604020202020204" pitchFamily="34" charset="0"/>
                <a:cs typeface="Arial" panose="020B0604020202020204" pitchFamily="34" charset="0"/>
              </a:rPr>
              <a:t>At a time when trust is more</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important than ever, use mail.</a:t>
            </a:r>
          </a:p>
        </p:txBody>
      </p:sp>
      <p:pic>
        <p:nvPicPr>
          <p:cNvPr id="23" name="Picture 22">
            <a:extLst>
              <a:ext uri="{FF2B5EF4-FFF2-40B4-BE49-F238E27FC236}">
                <a16:creationId xmlns:a16="http://schemas.microsoft.com/office/drawing/2014/main" id="{FF8E1697-608F-49B2-BFA2-D3153443F2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38" y="2594688"/>
            <a:ext cx="1091222" cy="921690"/>
          </a:xfrm>
          <a:prstGeom prst="rect">
            <a:avLst/>
          </a:prstGeom>
        </p:spPr>
      </p:pic>
      <p:pic>
        <p:nvPicPr>
          <p:cNvPr id="24" name="Picture 23">
            <a:extLst>
              <a:ext uri="{FF2B5EF4-FFF2-40B4-BE49-F238E27FC236}">
                <a16:creationId xmlns:a16="http://schemas.microsoft.com/office/drawing/2014/main" id="{FC3677C3-C429-4AC7-BEE7-2D60C025E4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98952" y="2699929"/>
            <a:ext cx="1053608" cy="940902"/>
          </a:xfrm>
          <a:prstGeom prst="rect">
            <a:avLst/>
          </a:prstGeom>
        </p:spPr>
      </p:pic>
      <p:pic>
        <p:nvPicPr>
          <p:cNvPr id="25" name="Picture 24">
            <a:extLst>
              <a:ext uri="{FF2B5EF4-FFF2-40B4-BE49-F238E27FC236}">
                <a16:creationId xmlns:a16="http://schemas.microsoft.com/office/drawing/2014/main" id="{DDB44E7C-BD55-4F59-A64F-644516DF4E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86072" y="2634370"/>
            <a:ext cx="623672" cy="901814"/>
          </a:xfrm>
          <a:prstGeom prst="rect">
            <a:avLst/>
          </a:prstGeom>
        </p:spPr>
      </p:pic>
      <p:pic>
        <p:nvPicPr>
          <p:cNvPr id="26" name="Picture 25">
            <a:extLst>
              <a:ext uri="{FF2B5EF4-FFF2-40B4-BE49-F238E27FC236}">
                <a16:creationId xmlns:a16="http://schemas.microsoft.com/office/drawing/2014/main" id="{4507E638-E678-43F4-AB06-29083B18C3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26360" y="2224109"/>
            <a:ext cx="2344184" cy="1658656"/>
          </a:xfrm>
          <a:prstGeom prst="rect">
            <a:avLst/>
          </a:prstGeom>
        </p:spPr>
      </p:pic>
      <p:pic>
        <p:nvPicPr>
          <p:cNvPr id="27" name="Picture 26">
            <a:extLst>
              <a:ext uri="{FF2B5EF4-FFF2-40B4-BE49-F238E27FC236}">
                <a16:creationId xmlns:a16="http://schemas.microsoft.com/office/drawing/2014/main" id="{8B27315E-3D60-4D88-A473-F8AE75823AA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8111" y="2597426"/>
            <a:ext cx="649744" cy="928436"/>
          </a:xfrm>
          <a:prstGeom prst="rect">
            <a:avLst/>
          </a:prstGeom>
        </p:spPr>
      </p:pic>
      <p:sp>
        <p:nvSpPr>
          <p:cNvPr id="28" name="TextBox 27">
            <a:extLst>
              <a:ext uri="{FF2B5EF4-FFF2-40B4-BE49-F238E27FC236}">
                <a16:creationId xmlns:a16="http://schemas.microsoft.com/office/drawing/2014/main" id="{59F49B6D-C515-4E26-BF41-AA48C6F781D3}"/>
              </a:ext>
            </a:extLst>
          </p:cNvPr>
          <p:cNvSpPr txBox="1"/>
          <p:nvPr userDrawn="1"/>
        </p:nvSpPr>
        <p:spPr>
          <a:xfrm>
            <a:off x="518400" y="6517216"/>
            <a:ext cx="11095423" cy="107722"/>
          </a:xfrm>
          <a:prstGeom prst="rect">
            <a:avLst/>
          </a:prstGeom>
          <a:noFill/>
        </p:spPr>
        <p:txBody>
          <a:bodyPr wrap="square" lIns="0" tIns="0" rIns="0" bIns="0" rtlCol="0">
            <a:spAutoFit/>
          </a:bodyPr>
          <a:lstStyle/>
          <a:p>
            <a:r>
              <a:rPr lang="en-GB" sz="700" dirty="0">
                <a:latin typeface="Arial" panose="020B0604020202020204" pitchFamily="34" charset="0"/>
                <a:cs typeface="Arial" panose="020B0604020202020204" pitchFamily="34" charset="0"/>
              </a:rPr>
              <a:t>*Royal Mail MarketReach, Neuro-Insight, 2018. **Royal Mail MarketReach, The Value of Mail in Uncertain Times, Kantar TNS, 2017. † JICMAIL, Kantar TNS, 2017. ††IPA touchpoints, 2018. ^Royal Mail MarketReach, BrandScience, 2014. ^^Royal Mail MarketReach, 2018.</a:t>
            </a:r>
          </a:p>
        </p:txBody>
      </p:sp>
    </p:spTree>
    <p:extLst>
      <p:ext uri="{BB962C8B-B14F-4D97-AF65-F5344CB8AC3E}">
        <p14:creationId xmlns:p14="http://schemas.microsoft.com/office/powerpoint/2010/main" val="205730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nifesto (lock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30" name="Text Placeholder 16">
            <a:extLst>
              <a:ext uri="{FF2B5EF4-FFF2-40B4-BE49-F238E27FC236}">
                <a16:creationId xmlns:a16="http://schemas.microsoft.com/office/drawing/2014/main" id="{852713DE-31C4-4815-98A2-84A20636CA69}"/>
              </a:ext>
            </a:extLst>
          </p:cNvPr>
          <p:cNvSpPr txBox="1">
            <a:spLocks/>
          </p:cNvSpPr>
          <p:nvPr userDrawn="1"/>
        </p:nvSpPr>
        <p:spPr>
          <a:xfrm>
            <a:off x="486000" y="1800000"/>
            <a:ext cx="6371927" cy="4380686"/>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We live in an always on, tweeting, posting, sharing world.</a:t>
            </a:r>
            <a:br>
              <a:rPr lang="en-US" sz="1800" b="0" cap="none" dirty="0">
                <a:latin typeface="Arial" panose="020B0604020202020204" pitchFamily="34" charset="0"/>
              </a:rPr>
            </a:br>
            <a:r>
              <a:rPr lang="en-US" sz="1800" b="0" cap="none" dirty="0">
                <a:latin typeface="Arial" panose="020B0604020202020204" pitchFamily="34" charset="0"/>
              </a:rPr>
              <a:t>Where our interactions are increasingly fleeting.</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There is a role for an addressable channel that people trust.</a:t>
            </a:r>
            <a:br>
              <a:rPr lang="en-US" sz="1800" b="0" cap="none" dirty="0">
                <a:latin typeface="Arial" panose="020B0604020202020204" pitchFamily="34" charset="0"/>
              </a:rPr>
            </a:br>
            <a:r>
              <a:rPr lang="en-US" sz="1800" b="0" cap="none" dirty="0">
                <a:latin typeface="Arial" panose="020B0604020202020204" pitchFamily="34" charset="0"/>
              </a:rPr>
              <a:t>That speaks to them one-to-one.</a:t>
            </a:r>
            <a:br>
              <a:rPr lang="en-US" sz="1800" b="0" cap="none" dirty="0">
                <a:latin typeface="Arial" panose="020B0604020202020204" pitchFamily="34" charset="0"/>
              </a:rPr>
            </a:br>
            <a:r>
              <a:rPr lang="en-US" sz="1800" b="0" cap="none" dirty="0">
                <a:latin typeface="Arial" panose="020B0604020202020204" pitchFamily="34" charset="0"/>
              </a:rPr>
              <a:t>That delivers messages they keep in their homes for longer.</a:t>
            </a:r>
            <a:br>
              <a:rPr lang="en-US" sz="1800" b="0" cap="none" dirty="0">
                <a:latin typeface="Arial" panose="020B0604020202020204" pitchFamily="34" charset="0"/>
              </a:rPr>
            </a:br>
            <a:r>
              <a:rPr lang="en-US" sz="1800" b="0" cap="none" dirty="0">
                <a:latin typeface="Arial" panose="020B0604020202020204" pitchFamily="34" charset="0"/>
              </a:rPr>
              <a:t>Return to repeatedly.</a:t>
            </a:r>
            <a:br>
              <a:rPr lang="en-US" sz="1800" b="0" cap="none" dirty="0">
                <a:latin typeface="Arial" panose="020B0604020202020204" pitchFamily="34" charset="0"/>
              </a:rPr>
            </a:br>
            <a:r>
              <a:rPr lang="en-US" sz="1800" b="0" cap="none" dirty="0">
                <a:latin typeface="Arial" panose="020B0604020202020204" pitchFamily="34" charset="0"/>
              </a:rPr>
              <a:t>And share with others.</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Choose the channel that reaches everyone in the UK.</a:t>
            </a:r>
            <a:br>
              <a:rPr lang="en-US" sz="1800" b="0" cap="none" dirty="0">
                <a:latin typeface="Arial" panose="020B0604020202020204" pitchFamily="34" charset="0"/>
              </a:rPr>
            </a:br>
            <a:r>
              <a:rPr lang="en-US" sz="1800" b="0" cap="none" dirty="0">
                <a:latin typeface="Arial" panose="020B0604020202020204" pitchFamily="34" charset="0"/>
              </a:rPr>
              <a:t>And increases ROI.</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Mail it. Make a lasting impression.</a:t>
            </a:r>
          </a:p>
        </p:txBody>
      </p:sp>
      <p:pic>
        <p:nvPicPr>
          <p:cNvPr id="31" name="Picture 30">
            <a:extLst>
              <a:ext uri="{FF2B5EF4-FFF2-40B4-BE49-F238E27FC236}">
                <a16:creationId xmlns:a16="http://schemas.microsoft.com/office/drawing/2014/main" id="{032CDED1-60CE-4DF4-B4EF-FFD007D090CE}"/>
              </a:ext>
            </a:extLst>
          </p:cNvPr>
          <p:cNvPicPr>
            <a:picLocks noChangeAspect="1"/>
          </p:cNvPicPr>
          <p:nvPr userDrawn="1"/>
        </p:nvPicPr>
        <p:blipFill rotWithShape="1">
          <a:blip r:embed="rId2"/>
          <a:srcRect l="-1" r="5812"/>
          <a:stretch/>
        </p:blipFill>
        <p:spPr>
          <a:xfrm>
            <a:off x="6923317" y="1915534"/>
            <a:ext cx="5116284" cy="4541387"/>
          </a:xfrm>
          <a:prstGeom prst="rect">
            <a:avLst/>
          </a:prstGeom>
        </p:spPr>
      </p:pic>
      <p:sp>
        <p:nvSpPr>
          <p:cNvPr id="32" name="Text Placeholder 16">
            <a:extLst>
              <a:ext uri="{FF2B5EF4-FFF2-40B4-BE49-F238E27FC236}">
                <a16:creationId xmlns:a16="http://schemas.microsoft.com/office/drawing/2014/main" id="{DF77BAD4-B8DE-42C0-B8D2-F387D509C339}"/>
              </a:ext>
            </a:extLst>
          </p:cNvPr>
          <p:cNvSpPr txBox="1">
            <a:spLocks/>
          </p:cNvSpPr>
          <p:nvPr userDrawn="1"/>
        </p:nvSpPr>
        <p:spPr>
          <a:xfrm>
            <a:off x="485999" y="414000"/>
            <a:ext cx="11186959" cy="112851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IT.</a:t>
            </a:r>
          </a:p>
          <a:p>
            <a:pPr>
              <a:lnSpc>
                <a:spcPts val="4400"/>
              </a:lnSpc>
              <a:spcBef>
                <a:spcPts val="0"/>
              </a:spcBef>
            </a:pPr>
            <a:r>
              <a:rPr lang="en-US" sz="4800" b="0" spc="-100" dirty="0">
                <a:solidFill>
                  <a:schemeClr val="tx1"/>
                </a:solidFill>
                <a:latin typeface="Impact" panose="020B0806030902050204" pitchFamily="34" charset="0"/>
              </a:rPr>
              <a:t>MAKE A LASTING IMPRESSION.</a:t>
            </a:r>
          </a:p>
        </p:txBody>
      </p:sp>
    </p:spTree>
    <p:extLst>
      <p:ext uri="{BB962C8B-B14F-4D97-AF65-F5344CB8AC3E}">
        <p14:creationId xmlns:p14="http://schemas.microsoft.com/office/powerpoint/2010/main" val="26083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Contact Detail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A6E496-61C4-428B-825E-DE252A361B90}"/>
              </a:ext>
            </a:extLst>
          </p:cNvPr>
          <p:cNvSpPr>
            <a:spLocks noGrp="1"/>
          </p:cNvSpPr>
          <p:nvPr>
            <p:ph type="body" sz="quarter" idx="15" hasCustomPrompt="1"/>
          </p:nvPr>
        </p:nvSpPr>
        <p:spPr>
          <a:xfrm>
            <a:off x="486000" y="414000"/>
            <a:ext cx="11140874" cy="1143109"/>
          </a:xfrm>
          <a:prstGeom prst="rect">
            <a:avLst/>
          </a:prstGeom>
        </p:spPr>
        <p:txBody>
          <a:bodyPr lIns="0" tIns="0" rIns="0" bIns="0"/>
          <a:lstStyle>
            <a:lvl1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1pPr>
            <a:lvl2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2pPr>
            <a:lvl3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3pPr>
            <a:lvl4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4pPr>
            <a:lvl5pPr marL="0" indent="0" algn="l" defTabSz="914400" rtl="0" eaLnBrk="1" latinLnBrk="0" hangingPunct="1">
              <a:lnSpc>
                <a:spcPts val="4400"/>
              </a:lnSpc>
              <a:spcBef>
                <a:spcPts val="0"/>
              </a:spcBef>
              <a:buFont typeface="Arial" panose="020B0604020202020204" pitchFamily="34" charset="0"/>
              <a:buNone/>
              <a:defRPr lang="en-GB" sz="4800" b="0" kern="1200" cap="all" spc="-100" baseline="0" dirty="0">
                <a:solidFill>
                  <a:schemeClr val="tx1"/>
                </a:solidFill>
                <a:latin typeface="Impact" panose="020B0806030902050204" pitchFamily="34" charset="0"/>
                <a:ea typeface="+mn-ea"/>
                <a:cs typeface="Arial" panose="020B0604020202020204" pitchFamily="34" charset="0"/>
              </a:defRPr>
            </a:lvl5pPr>
          </a:lstStyle>
          <a:p>
            <a:pPr lvl="0"/>
            <a:r>
              <a:rPr lang="en-US" dirty="0"/>
              <a:t>THANK YOU</a:t>
            </a:r>
            <a:endParaRPr lang="en-GB" dirty="0"/>
          </a:p>
        </p:txBody>
      </p:sp>
      <p:pic>
        <p:nvPicPr>
          <p:cNvPr id="7" name="Picture 6">
            <a:extLst>
              <a:ext uri="{FF2B5EF4-FFF2-40B4-BE49-F238E27FC236}">
                <a16:creationId xmlns:a16="http://schemas.microsoft.com/office/drawing/2014/main" id="{FB1C5A06-029F-4E39-8AE3-98FDF6E67E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4215"/>
          <a:stretch/>
        </p:blipFill>
        <p:spPr>
          <a:xfrm>
            <a:off x="555834" y="5573065"/>
            <a:ext cx="1287142" cy="927026"/>
          </a:xfrm>
          <a:prstGeom prst="rect">
            <a:avLst/>
          </a:prstGeom>
        </p:spPr>
      </p:pic>
      <p:grpSp>
        <p:nvGrpSpPr>
          <p:cNvPr id="12" name="Group 11">
            <a:extLst>
              <a:ext uri="{FF2B5EF4-FFF2-40B4-BE49-F238E27FC236}">
                <a16:creationId xmlns:a16="http://schemas.microsoft.com/office/drawing/2014/main" id="{3AB2AECB-A204-4B3A-9699-1CA974BC2A95}"/>
              </a:ext>
            </a:extLst>
          </p:cNvPr>
          <p:cNvGrpSpPr/>
          <p:nvPr userDrawn="1"/>
        </p:nvGrpSpPr>
        <p:grpSpPr>
          <a:xfrm>
            <a:off x="5453443" y="4171098"/>
            <a:ext cx="6173432" cy="2331710"/>
            <a:chOff x="5453443" y="4171098"/>
            <a:chExt cx="6173432" cy="2331710"/>
          </a:xfrm>
        </p:grpSpPr>
        <p:pic>
          <p:nvPicPr>
            <p:cNvPr id="13" name="Picture 12">
              <a:extLst>
                <a:ext uri="{FF2B5EF4-FFF2-40B4-BE49-F238E27FC236}">
                  <a16:creationId xmlns:a16="http://schemas.microsoft.com/office/drawing/2014/main" id="{9DBF0C14-E6F4-49E4-9192-7B5124AF62B6}"/>
                </a:ext>
              </a:extLst>
            </p:cNvPr>
            <p:cNvPicPr>
              <a:picLocks noChangeAspect="1"/>
            </p:cNvPicPr>
            <p:nvPr/>
          </p:nvPicPr>
          <p:blipFill>
            <a:blip r:embed="rId3"/>
            <a:stretch>
              <a:fillRect/>
            </a:stretch>
          </p:blipFill>
          <p:spPr>
            <a:xfrm>
              <a:off x="5453443" y="4864884"/>
              <a:ext cx="6173432" cy="1637924"/>
            </a:xfrm>
            <a:prstGeom prst="rect">
              <a:avLst/>
            </a:prstGeom>
          </p:spPr>
        </p:pic>
        <p:sp>
          <p:nvSpPr>
            <p:cNvPr id="14" name="TextBox 13">
              <a:extLst>
                <a:ext uri="{FF2B5EF4-FFF2-40B4-BE49-F238E27FC236}">
                  <a16:creationId xmlns:a16="http://schemas.microsoft.com/office/drawing/2014/main" id="{CD037A0D-80BC-4917-9FC2-B687395EA2A4}"/>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15" name="TextBox 14">
              <a:extLst>
                <a:ext uri="{FF2B5EF4-FFF2-40B4-BE49-F238E27FC236}">
                  <a16:creationId xmlns:a16="http://schemas.microsoft.com/office/drawing/2014/main" id="{8B627281-0BF2-41F2-8338-7B2BFF49E0FD}"/>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16" name="TextBox 15">
              <a:extLst>
                <a:ext uri="{FF2B5EF4-FFF2-40B4-BE49-F238E27FC236}">
                  <a16:creationId xmlns:a16="http://schemas.microsoft.com/office/drawing/2014/main" id="{F030FD7F-DE3C-40C1-BC82-7F6ECC209617}"/>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17" name="TextBox 16">
              <a:extLst>
                <a:ext uri="{FF2B5EF4-FFF2-40B4-BE49-F238E27FC236}">
                  <a16:creationId xmlns:a16="http://schemas.microsoft.com/office/drawing/2014/main" id="{CD7229BF-D3C7-4F05-8408-C4E65D98558B}"/>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18" name="TextBox 17">
              <a:extLst>
                <a:ext uri="{FF2B5EF4-FFF2-40B4-BE49-F238E27FC236}">
                  <a16:creationId xmlns:a16="http://schemas.microsoft.com/office/drawing/2014/main" id="{67F48959-6843-444A-9A53-396A53060FFA}"/>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19" name="Picture 18">
              <a:extLst>
                <a:ext uri="{FF2B5EF4-FFF2-40B4-BE49-F238E27FC236}">
                  <a16:creationId xmlns:a16="http://schemas.microsoft.com/office/drawing/2014/main" id="{02616AFD-F39B-4D30-A405-4A5A821E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20" name="Picture 19">
              <a:extLst>
                <a:ext uri="{FF2B5EF4-FFF2-40B4-BE49-F238E27FC236}">
                  <a16:creationId xmlns:a16="http://schemas.microsoft.com/office/drawing/2014/main" id="{2A862A30-8830-463F-8BB0-2FDDC7171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21" name="Picture 20">
              <a:extLst>
                <a:ext uri="{FF2B5EF4-FFF2-40B4-BE49-F238E27FC236}">
                  <a16:creationId xmlns:a16="http://schemas.microsoft.com/office/drawing/2014/main" id="{1E9BB0D4-CA3D-4109-8B39-AD5F91614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22" name="Picture 21">
              <a:extLst>
                <a:ext uri="{FF2B5EF4-FFF2-40B4-BE49-F238E27FC236}">
                  <a16:creationId xmlns:a16="http://schemas.microsoft.com/office/drawing/2014/main" id="{F9CA0C8A-AA95-40C4-8A93-413DE82C6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23" name="Picture 22">
              <a:extLst>
                <a:ext uri="{FF2B5EF4-FFF2-40B4-BE49-F238E27FC236}">
                  <a16:creationId xmlns:a16="http://schemas.microsoft.com/office/drawing/2014/main" id="{6B0027A3-538F-453D-860C-19E1AB9E3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
        <p:nvSpPr>
          <p:cNvPr id="4" name="Text Placeholder 3">
            <a:extLst>
              <a:ext uri="{FF2B5EF4-FFF2-40B4-BE49-F238E27FC236}">
                <a16:creationId xmlns:a16="http://schemas.microsoft.com/office/drawing/2014/main" id="{3420AE76-15AC-483B-A11C-F377849AE607}"/>
              </a:ext>
            </a:extLst>
          </p:cNvPr>
          <p:cNvSpPr>
            <a:spLocks noGrp="1"/>
          </p:cNvSpPr>
          <p:nvPr>
            <p:ph type="body" sz="quarter" idx="11" hasCustomPrompt="1"/>
          </p:nvPr>
        </p:nvSpPr>
        <p:spPr>
          <a:xfrm>
            <a:off x="1130956" y="2200708"/>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Phone number here</a:t>
            </a:r>
            <a:endParaRPr lang="en-GB" dirty="0"/>
          </a:p>
        </p:txBody>
      </p:sp>
      <p:sp>
        <p:nvSpPr>
          <p:cNvPr id="33" name="Text Placeholder 3">
            <a:extLst>
              <a:ext uri="{FF2B5EF4-FFF2-40B4-BE49-F238E27FC236}">
                <a16:creationId xmlns:a16="http://schemas.microsoft.com/office/drawing/2014/main" id="{B2842BB2-84F6-4E30-A8D3-B4F70433B073}"/>
              </a:ext>
            </a:extLst>
          </p:cNvPr>
          <p:cNvSpPr>
            <a:spLocks noGrp="1"/>
          </p:cNvSpPr>
          <p:nvPr>
            <p:ph type="body" sz="quarter" idx="12" hasCustomPrompt="1"/>
          </p:nvPr>
        </p:nvSpPr>
        <p:spPr>
          <a:xfrm>
            <a:off x="1130956" y="2812065"/>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Email address here</a:t>
            </a:r>
            <a:endParaRPr lang="en-GB" dirty="0"/>
          </a:p>
        </p:txBody>
      </p:sp>
      <p:sp>
        <p:nvSpPr>
          <p:cNvPr id="34" name="Text Placeholder 3">
            <a:extLst>
              <a:ext uri="{FF2B5EF4-FFF2-40B4-BE49-F238E27FC236}">
                <a16:creationId xmlns:a16="http://schemas.microsoft.com/office/drawing/2014/main" id="{281C4479-63F2-4778-84A8-B2AA903F6B10}"/>
              </a:ext>
            </a:extLst>
          </p:cNvPr>
          <p:cNvSpPr>
            <a:spLocks noGrp="1"/>
          </p:cNvSpPr>
          <p:nvPr>
            <p:ph type="body" sz="quarter" idx="13" hasCustomPrompt="1"/>
          </p:nvPr>
        </p:nvSpPr>
        <p:spPr>
          <a:xfrm>
            <a:off x="1130955" y="3423600"/>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LinkedIn address here</a:t>
            </a:r>
            <a:endParaRPr lang="en-GB" dirty="0"/>
          </a:p>
        </p:txBody>
      </p:sp>
      <p:sp>
        <p:nvSpPr>
          <p:cNvPr id="35" name="Text Placeholder 3">
            <a:extLst>
              <a:ext uri="{FF2B5EF4-FFF2-40B4-BE49-F238E27FC236}">
                <a16:creationId xmlns:a16="http://schemas.microsoft.com/office/drawing/2014/main" id="{E3A73BD1-E6C9-4618-86C3-B4F63BADEC57}"/>
              </a:ext>
            </a:extLst>
          </p:cNvPr>
          <p:cNvSpPr>
            <a:spLocks noGrp="1"/>
          </p:cNvSpPr>
          <p:nvPr>
            <p:ph type="body" sz="quarter" idx="14" hasCustomPrompt="1"/>
          </p:nvPr>
        </p:nvSpPr>
        <p:spPr>
          <a:xfrm>
            <a:off x="1130955" y="4035600"/>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Twitter ID here</a:t>
            </a:r>
            <a:endParaRPr lang="en-GB" dirty="0"/>
          </a:p>
        </p:txBody>
      </p:sp>
      <p:pic>
        <p:nvPicPr>
          <p:cNvPr id="5" name="Picture 4">
            <a:extLst>
              <a:ext uri="{FF2B5EF4-FFF2-40B4-BE49-F238E27FC236}">
                <a16:creationId xmlns:a16="http://schemas.microsoft.com/office/drawing/2014/main" id="{6CCA9113-68A6-4E98-AAD4-252EA1D1FB68}"/>
              </a:ext>
            </a:extLst>
          </p:cNvPr>
          <p:cNvPicPr>
            <a:picLocks noChangeAspect="1"/>
          </p:cNvPicPr>
          <p:nvPr userDrawn="1"/>
        </p:nvPicPr>
        <p:blipFill>
          <a:blip r:embed="rId9"/>
          <a:stretch>
            <a:fillRect/>
          </a:stretch>
        </p:blipFill>
        <p:spPr>
          <a:xfrm>
            <a:off x="486000" y="2117435"/>
            <a:ext cx="414564" cy="414564"/>
          </a:xfrm>
          <a:prstGeom prst="rect">
            <a:avLst/>
          </a:prstGeom>
        </p:spPr>
      </p:pic>
      <p:pic>
        <p:nvPicPr>
          <p:cNvPr id="6" name="Picture 5">
            <a:extLst>
              <a:ext uri="{FF2B5EF4-FFF2-40B4-BE49-F238E27FC236}">
                <a16:creationId xmlns:a16="http://schemas.microsoft.com/office/drawing/2014/main" id="{BCBF404C-44D4-474E-A2E7-63B115E19EC6}"/>
              </a:ext>
            </a:extLst>
          </p:cNvPr>
          <p:cNvPicPr>
            <a:picLocks noChangeAspect="1"/>
          </p:cNvPicPr>
          <p:nvPr userDrawn="1"/>
        </p:nvPicPr>
        <p:blipFill>
          <a:blip r:embed="rId10"/>
          <a:stretch>
            <a:fillRect/>
          </a:stretch>
        </p:blipFill>
        <p:spPr>
          <a:xfrm>
            <a:off x="486000" y="2771467"/>
            <a:ext cx="438950" cy="329213"/>
          </a:xfrm>
          <a:prstGeom prst="rect">
            <a:avLst/>
          </a:prstGeom>
        </p:spPr>
      </p:pic>
      <p:pic>
        <p:nvPicPr>
          <p:cNvPr id="8" name="Picture 7">
            <a:extLst>
              <a:ext uri="{FF2B5EF4-FFF2-40B4-BE49-F238E27FC236}">
                <a16:creationId xmlns:a16="http://schemas.microsoft.com/office/drawing/2014/main" id="{75367CB4-AA6B-4858-9065-77CC715A405A}"/>
              </a:ext>
            </a:extLst>
          </p:cNvPr>
          <p:cNvPicPr>
            <a:picLocks noChangeAspect="1"/>
          </p:cNvPicPr>
          <p:nvPr userDrawn="1"/>
        </p:nvPicPr>
        <p:blipFill>
          <a:blip r:embed="rId11"/>
          <a:stretch>
            <a:fillRect/>
          </a:stretch>
        </p:blipFill>
        <p:spPr>
          <a:xfrm>
            <a:off x="492096" y="3325675"/>
            <a:ext cx="432854" cy="432854"/>
          </a:xfrm>
          <a:prstGeom prst="rect">
            <a:avLst/>
          </a:prstGeom>
        </p:spPr>
      </p:pic>
      <p:pic>
        <p:nvPicPr>
          <p:cNvPr id="9" name="Picture 8">
            <a:extLst>
              <a:ext uri="{FF2B5EF4-FFF2-40B4-BE49-F238E27FC236}">
                <a16:creationId xmlns:a16="http://schemas.microsoft.com/office/drawing/2014/main" id="{FB9F10C2-B976-4C70-91AD-06021657628F}"/>
              </a:ext>
            </a:extLst>
          </p:cNvPr>
          <p:cNvPicPr>
            <a:picLocks noChangeAspect="1"/>
          </p:cNvPicPr>
          <p:nvPr userDrawn="1"/>
        </p:nvPicPr>
        <p:blipFill>
          <a:blip r:embed="rId12"/>
          <a:stretch>
            <a:fillRect/>
          </a:stretch>
        </p:blipFill>
        <p:spPr>
          <a:xfrm>
            <a:off x="476855" y="3941284"/>
            <a:ext cx="432854" cy="432854"/>
          </a:xfrm>
          <a:prstGeom prst="rect">
            <a:avLst/>
          </a:prstGeom>
        </p:spPr>
      </p:pic>
      <p:sp>
        <p:nvSpPr>
          <p:cNvPr id="2" name="Rectangle 1">
            <a:extLst>
              <a:ext uri="{FF2B5EF4-FFF2-40B4-BE49-F238E27FC236}">
                <a16:creationId xmlns:a16="http://schemas.microsoft.com/office/drawing/2014/main" id="{47FF3537-390B-41E5-88D2-83257DC462D5}"/>
              </a:ext>
            </a:extLst>
          </p:cNvPr>
          <p:cNvSpPr/>
          <p:nvPr userDrawn="1"/>
        </p:nvSpPr>
        <p:spPr>
          <a:xfrm>
            <a:off x="0" y="6634716"/>
            <a:ext cx="1594884" cy="211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030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A6E496-61C4-428B-825E-DE252A361B90}"/>
              </a:ext>
            </a:extLst>
          </p:cNvPr>
          <p:cNvSpPr>
            <a:spLocks noGrp="1"/>
          </p:cNvSpPr>
          <p:nvPr>
            <p:ph type="body" sz="quarter" idx="15" hasCustomPrompt="1"/>
          </p:nvPr>
        </p:nvSpPr>
        <p:spPr>
          <a:xfrm>
            <a:off x="486000" y="414000"/>
            <a:ext cx="11140874" cy="1143109"/>
          </a:xfrm>
          <a:prstGeom prst="rect">
            <a:avLst/>
          </a:prstGeom>
        </p:spPr>
        <p:txBody>
          <a:bodyPr lIns="0" tIns="0" rIns="0" bIns="0"/>
          <a:lstStyle>
            <a:lvl1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1pPr>
            <a:lvl2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2pPr>
            <a:lvl3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3pPr>
            <a:lvl4pPr marL="0" indent="0" algn="l" defTabSz="914400" rtl="0" eaLnBrk="1" latinLnBrk="0" hangingPunct="1">
              <a:lnSpc>
                <a:spcPts val="4400"/>
              </a:lnSpc>
              <a:spcBef>
                <a:spcPts val="0"/>
              </a:spcBef>
              <a:buFont typeface="Arial" panose="020B0604020202020204" pitchFamily="34" charset="0"/>
              <a:buNone/>
              <a:defRPr lang="en-US" sz="4800" b="0" kern="1200" cap="all" spc="-100" baseline="0" dirty="0" smtClean="0">
                <a:solidFill>
                  <a:schemeClr val="tx1"/>
                </a:solidFill>
                <a:latin typeface="Impact" panose="020B0806030902050204" pitchFamily="34" charset="0"/>
                <a:ea typeface="+mn-ea"/>
                <a:cs typeface="Arial" panose="020B0604020202020204" pitchFamily="34" charset="0"/>
              </a:defRPr>
            </a:lvl4pPr>
            <a:lvl5pPr marL="0" indent="0" algn="l" defTabSz="914400" rtl="0" eaLnBrk="1" latinLnBrk="0" hangingPunct="1">
              <a:lnSpc>
                <a:spcPts val="4400"/>
              </a:lnSpc>
              <a:spcBef>
                <a:spcPts val="0"/>
              </a:spcBef>
              <a:buFont typeface="Arial" panose="020B0604020202020204" pitchFamily="34" charset="0"/>
              <a:buNone/>
              <a:defRPr lang="en-GB" sz="4800" b="0" kern="1200" cap="all" spc="-100" baseline="0" dirty="0">
                <a:solidFill>
                  <a:schemeClr val="tx1"/>
                </a:solidFill>
                <a:latin typeface="Impact" panose="020B0806030902050204" pitchFamily="34" charset="0"/>
                <a:ea typeface="+mn-ea"/>
                <a:cs typeface="Arial" panose="020B0604020202020204" pitchFamily="34" charset="0"/>
              </a:defRPr>
            </a:lvl5pPr>
          </a:lstStyle>
          <a:p>
            <a:pPr lvl="0"/>
            <a:r>
              <a:rPr lang="en-US" dirty="0"/>
              <a:t>THANK YOU</a:t>
            </a:r>
            <a:endParaRPr lang="en-GB" dirty="0"/>
          </a:p>
        </p:txBody>
      </p:sp>
      <p:pic>
        <p:nvPicPr>
          <p:cNvPr id="7" name="Picture 6">
            <a:extLst>
              <a:ext uri="{FF2B5EF4-FFF2-40B4-BE49-F238E27FC236}">
                <a16:creationId xmlns:a16="http://schemas.microsoft.com/office/drawing/2014/main" id="{FB1C5A06-029F-4E39-8AE3-98FDF6E67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34" y="5573065"/>
            <a:ext cx="2811264" cy="927026"/>
          </a:xfrm>
          <a:prstGeom prst="rect">
            <a:avLst/>
          </a:prstGeom>
        </p:spPr>
      </p:pic>
      <p:grpSp>
        <p:nvGrpSpPr>
          <p:cNvPr id="12" name="Group 11">
            <a:extLst>
              <a:ext uri="{FF2B5EF4-FFF2-40B4-BE49-F238E27FC236}">
                <a16:creationId xmlns:a16="http://schemas.microsoft.com/office/drawing/2014/main" id="{3AB2AECB-A204-4B3A-9699-1CA974BC2A95}"/>
              </a:ext>
            </a:extLst>
          </p:cNvPr>
          <p:cNvGrpSpPr/>
          <p:nvPr userDrawn="1"/>
        </p:nvGrpSpPr>
        <p:grpSpPr>
          <a:xfrm>
            <a:off x="5453443" y="4171098"/>
            <a:ext cx="6173432" cy="2331710"/>
            <a:chOff x="5453443" y="4171098"/>
            <a:chExt cx="6173432" cy="2331710"/>
          </a:xfrm>
        </p:grpSpPr>
        <p:pic>
          <p:nvPicPr>
            <p:cNvPr id="13" name="Picture 12">
              <a:extLst>
                <a:ext uri="{FF2B5EF4-FFF2-40B4-BE49-F238E27FC236}">
                  <a16:creationId xmlns:a16="http://schemas.microsoft.com/office/drawing/2014/main" id="{9DBF0C14-E6F4-49E4-9192-7B5124AF62B6}"/>
                </a:ext>
              </a:extLst>
            </p:cNvPr>
            <p:cNvPicPr>
              <a:picLocks noChangeAspect="1"/>
            </p:cNvPicPr>
            <p:nvPr/>
          </p:nvPicPr>
          <p:blipFill>
            <a:blip r:embed="rId3"/>
            <a:stretch>
              <a:fillRect/>
            </a:stretch>
          </p:blipFill>
          <p:spPr>
            <a:xfrm>
              <a:off x="5453443" y="4864884"/>
              <a:ext cx="6173432" cy="1637924"/>
            </a:xfrm>
            <a:prstGeom prst="rect">
              <a:avLst/>
            </a:prstGeom>
          </p:spPr>
        </p:pic>
        <p:sp>
          <p:nvSpPr>
            <p:cNvPr id="14" name="TextBox 13">
              <a:extLst>
                <a:ext uri="{FF2B5EF4-FFF2-40B4-BE49-F238E27FC236}">
                  <a16:creationId xmlns:a16="http://schemas.microsoft.com/office/drawing/2014/main" id="{CD037A0D-80BC-4917-9FC2-B687395EA2A4}"/>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15" name="TextBox 14">
              <a:extLst>
                <a:ext uri="{FF2B5EF4-FFF2-40B4-BE49-F238E27FC236}">
                  <a16:creationId xmlns:a16="http://schemas.microsoft.com/office/drawing/2014/main" id="{8B627281-0BF2-41F2-8338-7B2BFF49E0FD}"/>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16" name="TextBox 15">
              <a:extLst>
                <a:ext uri="{FF2B5EF4-FFF2-40B4-BE49-F238E27FC236}">
                  <a16:creationId xmlns:a16="http://schemas.microsoft.com/office/drawing/2014/main" id="{F030FD7F-DE3C-40C1-BC82-7F6ECC209617}"/>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17" name="TextBox 16">
              <a:extLst>
                <a:ext uri="{FF2B5EF4-FFF2-40B4-BE49-F238E27FC236}">
                  <a16:creationId xmlns:a16="http://schemas.microsoft.com/office/drawing/2014/main" id="{CD7229BF-D3C7-4F05-8408-C4E65D98558B}"/>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18" name="TextBox 17">
              <a:extLst>
                <a:ext uri="{FF2B5EF4-FFF2-40B4-BE49-F238E27FC236}">
                  <a16:creationId xmlns:a16="http://schemas.microsoft.com/office/drawing/2014/main" id="{67F48959-6843-444A-9A53-396A53060FFA}"/>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19" name="Picture 18">
              <a:extLst>
                <a:ext uri="{FF2B5EF4-FFF2-40B4-BE49-F238E27FC236}">
                  <a16:creationId xmlns:a16="http://schemas.microsoft.com/office/drawing/2014/main" id="{02616AFD-F39B-4D30-A405-4A5A821E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20" name="Picture 19">
              <a:extLst>
                <a:ext uri="{FF2B5EF4-FFF2-40B4-BE49-F238E27FC236}">
                  <a16:creationId xmlns:a16="http://schemas.microsoft.com/office/drawing/2014/main" id="{2A862A30-8830-463F-8BB0-2FDDC7171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21" name="Picture 20">
              <a:extLst>
                <a:ext uri="{FF2B5EF4-FFF2-40B4-BE49-F238E27FC236}">
                  <a16:creationId xmlns:a16="http://schemas.microsoft.com/office/drawing/2014/main" id="{1E9BB0D4-CA3D-4109-8B39-AD5F91614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22" name="Picture 21">
              <a:extLst>
                <a:ext uri="{FF2B5EF4-FFF2-40B4-BE49-F238E27FC236}">
                  <a16:creationId xmlns:a16="http://schemas.microsoft.com/office/drawing/2014/main" id="{F9CA0C8A-AA95-40C4-8A93-413DE82C6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23" name="Picture 22">
              <a:extLst>
                <a:ext uri="{FF2B5EF4-FFF2-40B4-BE49-F238E27FC236}">
                  <a16:creationId xmlns:a16="http://schemas.microsoft.com/office/drawing/2014/main" id="{6B0027A3-538F-453D-860C-19E1AB9E3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Tree>
    <p:extLst>
      <p:ext uri="{BB962C8B-B14F-4D97-AF65-F5344CB8AC3E}">
        <p14:creationId xmlns:p14="http://schemas.microsoft.com/office/powerpoint/2010/main" val="1225169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14"/>
          <p:cNvSpPr txBox="1">
            <a:spLocks noChangeArrowheads="1"/>
          </p:cNvSpPr>
          <p:nvPr userDrawn="1"/>
        </p:nvSpPr>
        <p:spPr bwMode="gray">
          <a:xfrm>
            <a:off x="11088564" y="452637"/>
            <a:ext cx="1056379" cy="259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067" b="0" dirty="0">
                <a:solidFill>
                  <a:srgbClr val="FFFFFF"/>
                </a:solidFill>
                <a:latin typeface="Arial"/>
                <a:cs typeface="Arial"/>
              </a:rPr>
              <a:t>Source : PAMCo </a:t>
            </a:r>
          </a:p>
        </p:txBody>
      </p:sp>
      <p:sp>
        <p:nvSpPr>
          <p:cNvPr id="8" name="TextBox 408"/>
          <p:cNvSpPr txBox="1">
            <a:spLocks noChangeArrowheads="1"/>
          </p:cNvSpPr>
          <p:nvPr userDrawn="1"/>
        </p:nvSpPr>
        <p:spPr bwMode="auto">
          <a:xfrm>
            <a:off x="142411" y="6262480"/>
            <a:ext cx="7585771" cy="676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numCol="2" spcCol="35991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800"/>
              </a:spcBef>
            </a:pPr>
            <a:r>
              <a:rPr lang="en-GB" altLang="en-US" sz="933" baseline="0" dirty="0">
                <a:solidFill>
                  <a:srgbClr val="FFFFFF"/>
                </a:solidFill>
                <a:latin typeface="Arial"/>
                <a:cs typeface="Arial"/>
              </a:rPr>
              <a:t>PAMCo - Audience Measurement for Publishers, provides the most authoritative and valued audience research in use for print &amp; digital advertising trading in the UK.</a:t>
            </a:r>
          </a:p>
          <a:p>
            <a:pPr>
              <a:spcBef>
                <a:spcPts val="800"/>
              </a:spcBef>
            </a:pPr>
            <a:endParaRPr lang="en-GB" altLang="en-US" sz="933" baseline="0" dirty="0">
              <a:solidFill>
                <a:srgbClr val="FFFFFF"/>
              </a:solidFill>
              <a:latin typeface="Arial"/>
              <a:cs typeface="Arial"/>
            </a:endParaRPr>
          </a:p>
          <a:p>
            <a:pPr>
              <a:spcBef>
                <a:spcPts val="800"/>
              </a:spcBef>
            </a:pPr>
            <a:r>
              <a:rPr lang="en-GB" altLang="en-US" sz="933" baseline="0" dirty="0">
                <a:solidFill>
                  <a:srgbClr val="FFFFFF"/>
                </a:solidFill>
                <a:latin typeface="Arial"/>
                <a:cs typeface="Arial"/>
              </a:rPr>
              <a:t>The survey covers most of Britain’s major national newsbrands and magazines, showing the size and nature of the audiences they achieve.</a:t>
            </a:r>
          </a:p>
        </p:txBody>
      </p:sp>
      <p:pic>
        <p:nvPicPr>
          <p:cNvPr id="9" name="Picture 8" descr="peopl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3660" y="1508787"/>
            <a:ext cx="3135945" cy="3890328"/>
          </a:xfrm>
          <a:prstGeom prst="rect">
            <a:avLst/>
          </a:prstGeom>
        </p:spPr>
      </p:pic>
      <p:sp>
        <p:nvSpPr>
          <p:cNvPr id="15" name="TextBox 382"/>
          <p:cNvSpPr txBox="1">
            <a:spLocks noChangeArrowheads="1"/>
          </p:cNvSpPr>
          <p:nvPr userDrawn="1"/>
        </p:nvSpPr>
        <p:spPr bwMode="gray">
          <a:xfrm>
            <a:off x="3887755" y="4005097"/>
            <a:ext cx="1824204" cy="423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2133" b="1" i="0" dirty="0">
                <a:solidFill>
                  <a:srgbClr val="FFFFFF"/>
                </a:solidFill>
                <a:latin typeface="Arial"/>
                <a:cs typeface="Arial"/>
              </a:rPr>
              <a:t>people</a:t>
            </a:r>
          </a:p>
        </p:txBody>
      </p:sp>
      <p:pic>
        <p:nvPicPr>
          <p:cNvPr id="17" name="Picture 16" descr="scotlan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349" y="1508787"/>
            <a:ext cx="3376803" cy="4475989"/>
          </a:xfrm>
          <a:prstGeom prst="rect">
            <a:avLst/>
          </a:prstGeom>
        </p:spPr>
      </p:pic>
      <p:sp>
        <p:nvSpPr>
          <p:cNvPr id="18" name="TextBox 382"/>
          <p:cNvSpPr txBox="1">
            <a:spLocks noChangeArrowheads="1"/>
          </p:cNvSpPr>
          <p:nvPr userDrawn="1"/>
        </p:nvSpPr>
        <p:spPr bwMode="gray">
          <a:xfrm>
            <a:off x="1077521" y="4389020"/>
            <a:ext cx="1897284" cy="710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n-US" sz="1333" b="1" i="0" dirty="0">
                <a:solidFill>
                  <a:schemeClr val="bg1"/>
                </a:solidFill>
                <a:latin typeface="Arial"/>
                <a:cs typeface="Arial"/>
              </a:rPr>
              <a:t>Coverage of the</a:t>
            </a:r>
            <a:br>
              <a:rPr lang="en-GB" altLang="en-US" sz="1333" b="1" i="0" dirty="0">
                <a:solidFill>
                  <a:schemeClr val="bg1"/>
                </a:solidFill>
                <a:latin typeface="Arial"/>
                <a:cs typeface="Arial"/>
              </a:rPr>
            </a:br>
            <a:r>
              <a:rPr lang="en-GB" altLang="en-US" sz="1333" b="1" i="0" dirty="0">
                <a:solidFill>
                  <a:schemeClr val="bg1"/>
                </a:solidFill>
                <a:latin typeface="Arial"/>
                <a:cs typeface="Arial"/>
              </a:rPr>
              <a:t>Scottish 15+ population</a:t>
            </a:r>
          </a:p>
        </p:txBody>
      </p:sp>
      <p:sp>
        <p:nvSpPr>
          <p:cNvPr id="22" name="TextBox 382"/>
          <p:cNvSpPr txBox="1">
            <a:spLocks noChangeArrowheads="1"/>
          </p:cNvSpPr>
          <p:nvPr userDrawn="1"/>
        </p:nvSpPr>
        <p:spPr bwMode="gray">
          <a:xfrm>
            <a:off x="0" y="207668"/>
            <a:ext cx="12192000" cy="3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n-US" sz="1600" b="0" dirty="0">
                <a:solidFill>
                  <a:schemeClr val="bg1"/>
                </a:solidFill>
                <a:latin typeface="Arial"/>
                <a:cs typeface="Arial"/>
              </a:rPr>
              <a:t>PAMCo 1 2020: Covering January</a:t>
            </a:r>
            <a:r>
              <a:rPr lang="en-GB" altLang="en-US" sz="1600" b="0" baseline="0" dirty="0">
                <a:solidFill>
                  <a:schemeClr val="bg1"/>
                </a:solidFill>
                <a:latin typeface="Arial"/>
                <a:cs typeface="Arial"/>
              </a:rPr>
              <a:t> </a:t>
            </a:r>
            <a:r>
              <a:rPr lang="en-GB" altLang="en-US" sz="1600" b="0" dirty="0">
                <a:solidFill>
                  <a:schemeClr val="bg1"/>
                </a:solidFill>
                <a:latin typeface="Arial"/>
                <a:cs typeface="Arial"/>
              </a:rPr>
              <a:t>2019 –</a:t>
            </a:r>
            <a:r>
              <a:rPr lang="en-GB" altLang="en-US" sz="1600" b="0" baseline="0" dirty="0">
                <a:solidFill>
                  <a:schemeClr val="bg1"/>
                </a:solidFill>
                <a:latin typeface="Arial"/>
                <a:cs typeface="Arial"/>
              </a:rPr>
              <a:t> December</a:t>
            </a:r>
            <a:r>
              <a:rPr lang="en-GB" altLang="en-US" sz="1600" b="0" dirty="0">
                <a:solidFill>
                  <a:schemeClr val="bg1"/>
                </a:solidFill>
                <a:latin typeface="Arial"/>
                <a:cs typeface="Arial"/>
              </a:rPr>
              <a:t> 2019 (November 2019 Comscore data)</a:t>
            </a:r>
          </a:p>
        </p:txBody>
      </p:sp>
      <p:sp>
        <p:nvSpPr>
          <p:cNvPr id="23" name="TextBox 1"/>
          <p:cNvSpPr txBox="1"/>
          <p:nvPr userDrawn="1"/>
        </p:nvSpPr>
        <p:spPr>
          <a:xfrm>
            <a:off x="-30392" y="5836369"/>
            <a:ext cx="1901923" cy="256545"/>
          </a:xfrm>
          <a:prstGeom prst="rect">
            <a:avLst/>
          </a:prstGeom>
          <a:noFill/>
        </p:spPr>
        <p:txBody>
          <a:bodyPr wrap="square" rtlCol="0">
            <a:spAutoFit/>
          </a:bodyPr>
          <a:lstStyle>
            <a:defPPr>
              <a:defRPr lang="en-US"/>
            </a:defPPr>
            <a:lvl1pPr marL="0" algn="l" defTabSz="798206" rtl="0" eaLnBrk="1" latinLnBrk="0" hangingPunct="1">
              <a:defRPr sz="1400" kern="1200">
                <a:solidFill>
                  <a:schemeClr val="tx1"/>
                </a:solidFill>
                <a:latin typeface="+mn-lt"/>
                <a:ea typeface="+mn-ea"/>
                <a:cs typeface="+mn-cs"/>
              </a:defRPr>
            </a:lvl1pPr>
            <a:lvl2pPr marL="399102" algn="l" defTabSz="798206" rtl="0" eaLnBrk="1" latinLnBrk="0" hangingPunct="1">
              <a:defRPr sz="1400" kern="1200">
                <a:solidFill>
                  <a:schemeClr val="tx1"/>
                </a:solidFill>
                <a:latin typeface="+mn-lt"/>
                <a:ea typeface="+mn-ea"/>
                <a:cs typeface="+mn-cs"/>
              </a:defRPr>
            </a:lvl2pPr>
            <a:lvl3pPr marL="798206" algn="l" defTabSz="798206" rtl="0" eaLnBrk="1" latinLnBrk="0" hangingPunct="1">
              <a:defRPr sz="1400" kern="1200">
                <a:solidFill>
                  <a:schemeClr val="tx1"/>
                </a:solidFill>
                <a:latin typeface="+mn-lt"/>
                <a:ea typeface="+mn-ea"/>
                <a:cs typeface="+mn-cs"/>
              </a:defRPr>
            </a:lvl3pPr>
            <a:lvl4pPr marL="1197309" algn="l" defTabSz="798206" rtl="0" eaLnBrk="1" latinLnBrk="0" hangingPunct="1">
              <a:defRPr sz="1400" kern="1200">
                <a:solidFill>
                  <a:schemeClr val="tx1"/>
                </a:solidFill>
                <a:latin typeface="+mn-lt"/>
                <a:ea typeface="+mn-ea"/>
                <a:cs typeface="+mn-cs"/>
              </a:defRPr>
            </a:lvl4pPr>
            <a:lvl5pPr marL="1596412" algn="l" defTabSz="798206" rtl="0" eaLnBrk="1" latinLnBrk="0" hangingPunct="1">
              <a:defRPr sz="1400" kern="1200">
                <a:solidFill>
                  <a:schemeClr val="tx1"/>
                </a:solidFill>
                <a:latin typeface="+mn-lt"/>
                <a:ea typeface="+mn-ea"/>
                <a:cs typeface="+mn-cs"/>
              </a:defRPr>
            </a:lvl5pPr>
            <a:lvl6pPr marL="1995515" algn="l" defTabSz="798206" rtl="0" eaLnBrk="1" latinLnBrk="0" hangingPunct="1">
              <a:defRPr sz="1400" kern="1200">
                <a:solidFill>
                  <a:schemeClr val="tx1"/>
                </a:solidFill>
                <a:latin typeface="+mn-lt"/>
                <a:ea typeface="+mn-ea"/>
                <a:cs typeface="+mn-cs"/>
              </a:defRPr>
            </a:lvl6pPr>
            <a:lvl7pPr marL="2394619" algn="l" defTabSz="798206" rtl="0" eaLnBrk="1" latinLnBrk="0" hangingPunct="1">
              <a:defRPr sz="1400" kern="1200">
                <a:solidFill>
                  <a:schemeClr val="tx1"/>
                </a:solidFill>
                <a:latin typeface="+mn-lt"/>
                <a:ea typeface="+mn-ea"/>
                <a:cs typeface="+mn-cs"/>
              </a:defRPr>
            </a:lvl7pPr>
            <a:lvl8pPr marL="2793721" algn="l" defTabSz="798206" rtl="0" eaLnBrk="1" latinLnBrk="0" hangingPunct="1">
              <a:defRPr sz="1400" kern="1200">
                <a:solidFill>
                  <a:schemeClr val="tx1"/>
                </a:solidFill>
                <a:latin typeface="+mn-lt"/>
                <a:ea typeface="+mn-ea"/>
                <a:cs typeface="+mn-cs"/>
              </a:defRPr>
            </a:lvl8pPr>
            <a:lvl9pPr marL="3192824" algn="l" defTabSz="798206" rtl="0" eaLnBrk="1" latinLnBrk="0" hangingPunct="1">
              <a:defRPr sz="1400" kern="1200">
                <a:solidFill>
                  <a:schemeClr val="tx1"/>
                </a:solidFill>
                <a:latin typeface="+mn-lt"/>
                <a:ea typeface="+mn-ea"/>
                <a:cs typeface="+mn-cs"/>
              </a:defRPr>
            </a:lvl9pPr>
          </a:lstStyle>
          <a:p>
            <a:r>
              <a:rPr lang="en-GB" sz="1067" b="1" dirty="0">
                <a:solidFill>
                  <a:srgbClr val="5C5C5B"/>
                </a:solidFill>
                <a:latin typeface="Arial" panose="020B0604020202020204" pitchFamily="34" charset="0"/>
                <a:cs typeface="Arial" panose="020B0604020202020204" pitchFamily="34" charset="0"/>
              </a:rPr>
              <a:t>Monthly Data</a:t>
            </a:r>
            <a:r>
              <a:rPr lang="en-GB" sz="1067" b="1" baseline="0" dirty="0">
                <a:solidFill>
                  <a:srgbClr val="5C5C5B"/>
                </a:solidFill>
                <a:latin typeface="Arial" panose="020B0604020202020204" pitchFamily="34" charset="0"/>
                <a:cs typeface="Arial" panose="020B0604020202020204" pitchFamily="34" charset="0"/>
              </a:rPr>
              <a:t> - Scotland</a:t>
            </a:r>
            <a:endParaRPr lang="en-GB" sz="1067" b="1" dirty="0">
              <a:solidFill>
                <a:srgbClr val="5C5C5B"/>
              </a:solidFill>
              <a:latin typeface="Arial" panose="020B0604020202020204" pitchFamily="34" charset="0"/>
              <a:cs typeface="Arial" panose="020B0604020202020204" pitchFamily="34" charset="0"/>
            </a:endParaRPr>
          </a:p>
        </p:txBody>
      </p:sp>
      <p:pic>
        <p:nvPicPr>
          <p:cNvPr id="27" name="Picture 26" descr="mobil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3299" y="4020997"/>
            <a:ext cx="1097787" cy="1824203"/>
          </a:xfrm>
          <a:prstGeom prst="rect">
            <a:avLst/>
          </a:prstGeom>
        </p:spPr>
      </p:pic>
      <p:pic>
        <p:nvPicPr>
          <p:cNvPr id="28" name="Picture 27" descr="desktop.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5178" y="1988840"/>
            <a:ext cx="2106724" cy="1920213"/>
          </a:xfrm>
          <a:prstGeom prst="rect">
            <a:avLst/>
          </a:prstGeom>
        </p:spPr>
      </p:pic>
      <p:pic>
        <p:nvPicPr>
          <p:cNvPr id="29" name="Picture 28" descr="table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6779" y="3996575"/>
            <a:ext cx="1261720" cy="1792972"/>
          </a:xfrm>
          <a:prstGeom prst="rect">
            <a:avLst/>
          </a:prstGeom>
        </p:spPr>
      </p:pic>
      <p:sp>
        <p:nvSpPr>
          <p:cNvPr id="30" name="TextBox 382"/>
          <p:cNvSpPr txBox="1">
            <a:spLocks noChangeArrowheads="1"/>
          </p:cNvSpPr>
          <p:nvPr userDrawn="1"/>
        </p:nvSpPr>
        <p:spPr bwMode="gray">
          <a:xfrm>
            <a:off x="9606726" y="5669826"/>
            <a:ext cx="2208245" cy="423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n-US" sz="2133" b="1" i="0" dirty="0">
                <a:solidFill>
                  <a:srgbClr val="64AA27"/>
                </a:solidFill>
                <a:latin typeface="Arial"/>
                <a:cs typeface="Arial"/>
              </a:rPr>
              <a:t>Tablet</a:t>
            </a:r>
          </a:p>
        </p:txBody>
      </p:sp>
      <p:sp>
        <p:nvSpPr>
          <p:cNvPr id="31" name="TextBox 382"/>
          <p:cNvSpPr txBox="1">
            <a:spLocks noChangeArrowheads="1"/>
          </p:cNvSpPr>
          <p:nvPr userDrawn="1"/>
        </p:nvSpPr>
        <p:spPr bwMode="gray">
          <a:xfrm>
            <a:off x="6977235" y="5673726"/>
            <a:ext cx="2208245" cy="423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n-US" sz="2133" b="1" i="0" dirty="0">
                <a:solidFill>
                  <a:srgbClr val="64AA27"/>
                </a:solidFill>
                <a:latin typeface="Arial"/>
                <a:cs typeface="Arial"/>
              </a:rPr>
              <a:t>Phone</a:t>
            </a:r>
          </a:p>
        </p:txBody>
      </p:sp>
      <p:sp>
        <p:nvSpPr>
          <p:cNvPr id="32" name="TextBox 382"/>
          <p:cNvSpPr txBox="1">
            <a:spLocks noChangeArrowheads="1"/>
          </p:cNvSpPr>
          <p:nvPr userDrawn="1"/>
        </p:nvSpPr>
        <p:spPr bwMode="gray">
          <a:xfrm>
            <a:off x="9648582" y="3662627"/>
            <a:ext cx="2208245" cy="423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n-US" sz="2133" b="1" i="0" dirty="0">
                <a:solidFill>
                  <a:srgbClr val="CE267C"/>
                </a:solidFill>
                <a:latin typeface="Arial"/>
                <a:cs typeface="Arial"/>
              </a:rPr>
              <a:t>Desktop</a:t>
            </a:r>
          </a:p>
        </p:txBody>
      </p:sp>
      <p:sp>
        <p:nvSpPr>
          <p:cNvPr id="33" name="TextBox 382"/>
          <p:cNvSpPr txBox="1">
            <a:spLocks noChangeArrowheads="1"/>
          </p:cNvSpPr>
          <p:nvPr userDrawn="1"/>
        </p:nvSpPr>
        <p:spPr bwMode="gray">
          <a:xfrm>
            <a:off x="6260074" y="1566380"/>
            <a:ext cx="5931927" cy="505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n-US" sz="2667" b="1" i="0" dirty="0">
                <a:solidFill>
                  <a:srgbClr val="CE267C"/>
                </a:solidFill>
                <a:latin typeface="Arial"/>
                <a:cs typeface="Arial"/>
              </a:rPr>
              <a:t>Reach by platform</a:t>
            </a:r>
          </a:p>
        </p:txBody>
      </p:sp>
      <p:pic>
        <p:nvPicPr>
          <p:cNvPr id="34" name="Picture 33" descr="newspaper.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66871" y="1988839"/>
            <a:ext cx="2304256" cy="1885300"/>
          </a:xfrm>
          <a:prstGeom prst="rect">
            <a:avLst/>
          </a:prstGeom>
        </p:spPr>
      </p:pic>
      <p:sp>
        <p:nvSpPr>
          <p:cNvPr id="35" name="TextBox 382"/>
          <p:cNvSpPr txBox="1">
            <a:spLocks noChangeArrowheads="1"/>
          </p:cNvSpPr>
          <p:nvPr userDrawn="1"/>
        </p:nvSpPr>
        <p:spPr bwMode="gray">
          <a:xfrm>
            <a:off x="6966871" y="3648174"/>
            <a:ext cx="2208245" cy="423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46937" rIns="0" bIns="46937"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altLang="en-US" sz="2133" b="1" i="0" dirty="0">
                <a:solidFill>
                  <a:srgbClr val="1298E3"/>
                </a:solidFill>
                <a:latin typeface="Arial"/>
                <a:cs typeface="Arial"/>
              </a:rPr>
              <a:t>Print</a:t>
            </a:r>
          </a:p>
        </p:txBody>
      </p:sp>
      <p:sp>
        <p:nvSpPr>
          <p:cNvPr id="36" name="TextBox 409"/>
          <p:cNvSpPr txBox="1">
            <a:spLocks noChangeArrowheads="1"/>
          </p:cNvSpPr>
          <p:nvPr userDrawn="1"/>
        </p:nvSpPr>
        <p:spPr bwMode="auto">
          <a:xfrm>
            <a:off x="9360363" y="6213310"/>
            <a:ext cx="2976331" cy="53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400"/>
              </a:spcBef>
            </a:pPr>
            <a:r>
              <a:rPr lang="en-GB" altLang="en-US" sz="933" b="1" baseline="0" dirty="0">
                <a:solidFill>
                  <a:srgbClr val="FFFFFF"/>
                </a:solidFill>
                <a:latin typeface="Arial"/>
                <a:cs typeface="Arial"/>
              </a:rPr>
              <a:t>For more information please contact us on:</a:t>
            </a:r>
          </a:p>
          <a:p>
            <a:pPr>
              <a:spcBef>
                <a:spcPts val="400"/>
              </a:spcBef>
            </a:pPr>
            <a:r>
              <a:rPr lang="en-GB" altLang="en-US" sz="933" b="1" baseline="0" dirty="0">
                <a:solidFill>
                  <a:srgbClr val="FFFFFF"/>
                </a:solidFill>
                <a:latin typeface="Arial"/>
                <a:cs typeface="Arial"/>
              </a:rPr>
              <a:t>info@pamco.co.uk / +44 (0)20 7637 9822 </a:t>
            </a:r>
          </a:p>
          <a:p>
            <a:pPr>
              <a:spcBef>
                <a:spcPts val="400"/>
              </a:spcBef>
            </a:pPr>
            <a:r>
              <a:rPr lang="en-GB" altLang="en-US" sz="933" b="1" baseline="0" dirty="0">
                <a:solidFill>
                  <a:srgbClr val="FFFFFF"/>
                </a:solidFill>
                <a:latin typeface="Arial"/>
                <a:cs typeface="Arial"/>
              </a:rPr>
              <a:t>www.pamco.co.uk</a:t>
            </a:r>
            <a:endParaRPr lang="en-GB" altLang="en-US" sz="933" baseline="0" dirty="0">
              <a:solidFill>
                <a:srgbClr val="FFFFFF"/>
              </a:solidFill>
              <a:latin typeface="Arial"/>
              <a:cs typeface="Arial"/>
            </a:endParaRPr>
          </a:p>
        </p:txBody>
      </p:sp>
    </p:spTree>
    <p:extLst>
      <p:ext uri="{BB962C8B-B14F-4D97-AF65-F5344CB8AC3E}">
        <p14:creationId xmlns:p14="http://schemas.microsoft.com/office/powerpoint/2010/main" val="16006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3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THREE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0FDCBB76-FC18-475D-B511-4C554665EF58}"/>
              </a:ext>
            </a:extLst>
          </p:cNvPr>
          <p:cNvSpPr/>
          <p:nvPr userDrawn="1"/>
        </p:nvSpPr>
        <p:spPr>
          <a:xfrm>
            <a:off x="0" y="6570921"/>
            <a:ext cx="1605516"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5633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4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FOUR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DF2EEF5B-FBCB-4115-A091-A4C7EE9B68FE}"/>
              </a:ext>
            </a:extLst>
          </p:cNvPr>
          <p:cNvSpPr/>
          <p:nvPr userDrawn="1"/>
        </p:nvSpPr>
        <p:spPr>
          <a:xfrm>
            <a:off x="0" y="6570921"/>
            <a:ext cx="1605516"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87786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5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FIVE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820D82B4-E51B-4F5E-A51E-710EECD46C00}"/>
              </a:ext>
            </a:extLst>
          </p:cNvPr>
          <p:cNvSpPr/>
          <p:nvPr userDrawn="1"/>
        </p:nvSpPr>
        <p:spPr>
          <a:xfrm>
            <a:off x="0" y="6570921"/>
            <a:ext cx="1605516"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2482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6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FDC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SIX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443500DC-2212-4B8C-9088-70BFF16C4CCB}"/>
              </a:ext>
            </a:extLst>
          </p:cNvPr>
          <p:cNvSpPr/>
          <p:nvPr userDrawn="1"/>
        </p:nvSpPr>
        <p:spPr>
          <a:xfrm>
            <a:off x="0" y="6570921"/>
            <a:ext cx="1605516"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6714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out 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B6339CB-56B7-4C35-9563-FB8C5C8A96D6}"/>
              </a:ext>
            </a:extLst>
          </p:cNvPr>
          <p:cNvSpPr>
            <a:spLocks noGrp="1"/>
          </p:cNvSpPr>
          <p:nvPr>
            <p:ph type="body" sz="quarter" idx="10" hasCustomPrompt="1"/>
          </p:nvPr>
        </p:nvSpPr>
        <p:spPr>
          <a:xfrm>
            <a:off x="1613766" y="2411952"/>
            <a:ext cx="8964468" cy="2065949"/>
          </a:xfrm>
          <a:prstGeom prst="rect">
            <a:avLst/>
          </a:prstGeom>
        </p:spPr>
        <p:txBody>
          <a:bodyPr lIns="0" tIns="0" rIns="0" bIns="0" anchor="ctr">
            <a:noAutofit/>
          </a:bodyPr>
          <a:lstStyle>
            <a:lvl1pPr marL="0" indent="0" algn="ctr">
              <a:buNone/>
              <a:defRPr sz="4400" spc="-100" baseline="0">
                <a:latin typeface="Impact" panose="020B0806030902050204" pitchFamily="34" charset="0"/>
              </a:defRPr>
            </a:lvl1pPr>
            <a:lvl2pPr marL="457200" indent="0">
              <a:buNone/>
              <a:defRPr sz="4400" spc="-100" baseline="0">
                <a:latin typeface="Impact" panose="020B0806030902050204" pitchFamily="34" charset="0"/>
              </a:defRPr>
            </a:lvl2pPr>
            <a:lvl3pPr marL="914400" indent="0">
              <a:buNone/>
              <a:defRPr sz="4400" spc="-100" baseline="0">
                <a:latin typeface="Impact" panose="020B0806030902050204" pitchFamily="34" charset="0"/>
              </a:defRPr>
            </a:lvl3pPr>
            <a:lvl4pPr marL="1371600" indent="0">
              <a:buNone/>
              <a:defRPr sz="4400" spc="-100" baseline="0">
                <a:latin typeface="Impact" panose="020B0806030902050204" pitchFamily="34" charset="0"/>
              </a:defRPr>
            </a:lvl4pPr>
            <a:lvl5pPr marL="1828800" indent="0">
              <a:buNone/>
              <a:defRPr sz="4400" spc="-100" baseline="0">
                <a:latin typeface="Impact" panose="020B0806030902050204" pitchFamily="34" charset="0"/>
              </a:defRPr>
            </a:lvl5pPr>
          </a:lstStyle>
          <a:p>
            <a:pPr algn="ctr">
              <a:lnSpc>
                <a:spcPts val="5500"/>
              </a:lnSpc>
              <a:spcBef>
                <a:spcPts val="0"/>
              </a:spcBef>
            </a:pPr>
            <a:r>
              <a:rPr lang="en-US" sz="4400" b="0" spc="-100" dirty="0">
                <a:solidFill>
                  <a:schemeClr val="tx1"/>
                </a:solidFill>
                <a:latin typeface="Impact" panose="020B0806030902050204" pitchFamily="34" charset="0"/>
              </a:rPr>
              <a:t>“STATEMENT HERE, WITH OR WITHOUT QUOTE MARKS. </a:t>
            </a:r>
            <a:r>
              <a:rPr lang="en-US" sz="4400" b="0" spc="-100" dirty="0">
                <a:solidFill>
                  <a:srgbClr val="E20C18"/>
                </a:solidFill>
                <a:latin typeface="Impact" panose="020B0806030902050204" pitchFamily="34" charset="0"/>
              </a:rPr>
              <a:t>STATEMENT</a:t>
            </a:r>
            <a:r>
              <a:rPr lang="en-US" sz="4400" b="0" spc="-100" dirty="0">
                <a:solidFill>
                  <a:schemeClr val="tx1"/>
                </a:solidFill>
                <a:latin typeface="Impact" panose="020B0806030902050204" pitchFamily="34" charset="0"/>
              </a:rPr>
              <a:t> HERE WITH OR WITHOUT QUOTE MARKS.”</a:t>
            </a:r>
            <a:endParaRPr lang="en-US" sz="1400" b="0" cap="none" dirty="0">
              <a:latin typeface="Arial" panose="020B0604020202020204" pitchFamily="34" charset="0"/>
            </a:endParaRPr>
          </a:p>
        </p:txBody>
      </p:sp>
    </p:spTree>
    <p:extLst>
      <p:ext uri="{BB962C8B-B14F-4D97-AF65-F5344CB8AC3E}">
        <p14:creationId xmlns:p14="http://schemas.microsoft.com/office/powerpoint/2010/main" val="27424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 out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1613767" y="2411953"/>
            <a:ext cx="8964468" cy="2065950"/>
          </a:xfrm>
          <a:prstGeom prst="rect">
            <a:avLst/>
          </a:prstGeom>
        </p:spPr>
        <p:txBody>
          <a:bodyPr lIns="0" tIns="0" rIns="0" bIns="0" anchor="ctr" anchorCtr="0">
            <a:noAutofit/>
          </a:bodyPr>
          <a:lstStyle>
            <a:lvl1pPr marL="0" indent="0" algn="ctr">
              <a:buNone/>
              <a:defRPr sz="9600" cap="all" spc="-100" baseline="0">
                <a:latin typeface="Impact" panose="020B080603090205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WELCOME</a:t>
            </a:r>
            <a:endParaRPr lang="en-GB" dirty="0"/>
          </a:p>
        </p:txBody>
      </p:sp>
    </p:spTree>
    <p:extLst>
      <p:ext uri="{BB962C8B-B14F-4D97-AF65-F5344CB8AC3E}">
        <p14:creationId xmlns:p14="http://schemas.microsoft.com/office/powerpoint/2010/main" val="288251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2.xml"/><Relationship Id="rId1" Type="http://schemas.openxmlformats.org/officeDocument/2006/relationships/slideLayout" Target="../slideLayouts/slideLayout34.xml"/><Relationship Id="rId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B9506B-28DA-40CF-93CE-B54B9DE0F121}"/>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368300"/>
            <a:ext cx="188166" cy="1303424"/>
          </a:xfrm>
          <a:prstGeom prst="rect">
            <a:avLst/>
          </a:prstGeom>
        </p:spPr>
      </p:pic>
      <p:sp>
        <p:nvSpPr>
          <p:cNvPr id="2" name="MSIPCMContentMarking" descr="{&quot;HashCode&quot;:-685326706,&quot;Placement&quot;:&quot;Footer&quot;}">
            <a:extLst>
              <a:ext uri="{FF2B5EF4-FFF2-40B4-BE49-F238E27FC236}">
                <a16:creationId xmlns:a16="http://schemas.microsoft.com/office/drawing/2014/main" id="{BFC37B7D-3695-4BF2-A723-3FC63AD2EB79}"/>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3013337613"/>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90" r:id="rId3"/>
    <p:sldLayoutId id="2147483691" r:id="rId4"/>
    <p:sldLayoutId id="2147483693" r:id="rId5"/>
    <p:sldLayoutId id="2147483692" r:id="rId6"/>
    <p:sldLayoutId id="2147483694" r:id="rId7"/>
    <p:sldLayoutId id="2147483686" r:id="rId8"/>
    <p:sldLayoutId id="2147483687" r:id="rId9"/>
    <p:sldLayoutId id="2147483688" r:id="rId10"/>
    <p:sldLayoutId id="2147483695" r:id="rId11"/>
    <p:sldLayoutId id="2147483696" r:id="rId12"/>
    <p:sldLayoutId id="2147483697" r:id="rId13"/>
    <p:sldLayoutId id="2147483698" r:id="rId14"/>
    <p:sldLayoutId id="2147483699" r:id="rId15"/>
    <p:sldLayoutId id="2147483700"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20" r:id="rId32"/>
    <p:sldLayoutId id="2147483719" r:id="rId3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6425" y="0"/>
            <a:ext cx="12208428" cy="740701"/>
          </a:xfrm>
          <a:prstGeom prst="rect">
            <a:avLst/>
          </a:prstGeom>
          <a:solidFill>
            <a:srgbClr val="64A927"/>
          </a:solidFill>
          <a:ln>
            <a:noFill/>
          </a:ln>
          <a:effectLst/>
        </p:spPr>
        <p:style>
          <a:lnRef idx="1">
            <a:schemeClr val="accent2"/>
          </a:lnRef>
          <a:fillRef idx="3">
            <a:schemeClr val="accent2"/>
          </a:fillRef>
          <a:effectRef idx="2">
            <a:schemeClr val="accent2"/>
          </a:effectRef>
          <a:fontRef idx="minor">
            <a:schemeClr val="lt1"/>
          </a:fontRef>
        </p:style>
        <p:txBody>
          <a:bodyPr lIns="103876" tIns="51937" rIns="103876" bIns="51937"/>
          <a:lstStyle/>
          <a:p>
            <a:endParaRPr lang="en-US" sz="2400" dirty="0"/>
          </a:p>
        </p:txBody>
      </p:sp>
      <p:sp>
        <p:nvSpPr>
          <p:cNvPr id="8" name="Rectangle 7"/>
          <p:cNvSpPr/>
          <p:nvPr userDrawn="1"/>
        </p:nvSpPr>
        <p:spPr>
          <a:xfrm>
            <a:off x="-19141" y="6117300"/>
            <a:ext cx="12211141" cy="740701"/>
          </a:xfrm>
          <a:prstGeom prst="rect">
            <a:avLst/>
          </a:prstGeom>
          <a:solidFill>
            <a:srgbClr val="64A927"/>
          </a:solidFill>
          <a:ln>
            <a:noFill/>
          </a:ln>
          <a:effectLst/>
        </p:spPr>
        <p:style>
          <a:lnRef idx="1">
            <a:schemeClr val="accent2"/>
          </a:lnRef>
          <a:fillRef idx="3">
            <a:schemeClr val="accent2"/>
          </a:fillRef>
          <a:effectRef idx="2">
            <a:schemeClr val="accent2"/>
          </a:effectRef>
          <a:fontRef idx="minor">
            <a:schemeClr val="lt1"/>
          </a:fontRef>
        </p:style>
        <p:txBody>
          <a:bodyPr lIns="103876" tIns="51937" rIns="103876" bIns="51937"/>
          <a:lstStyle/>
          <a:p>
            <a:endParaRPr lang="en-US" sz="2400" dirty="0"/>
          </a:p>
        </p:txBody>
      </p:sp>
      <p:pic>
        <p:nvPicPr>
          <p:cNvPr id="9" name="Picture 8" descr="logo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339" y="164637"/>
            <a:ext cx="1335005" cy="384043"/>
          </a:xfrm>
          <a:prstGeom prst="rect">
            <a:avLst/>
          </a:prstGeom>
        </p:spPr>
      </p:pic>
      <p:pic>
        <p:nvPicPr>
          <p:cNvPr id="10" name="Picture 9" descr="line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80585" y="5"/>
            <a:ext cx="569663" cy="657305"/>
          </a:xfrm>
          <a:prstGeom prst="rect">
            <a:avLst/>
          </a:prstGeom>
        </p:spPr>
      </p:pic>
      <p:sp>
        <p:nvSpPr>
          <p:cNvPr id="2" name="MSIPCMContentMarking" descr="{&quot;HashCode&quot;:-685326706,&quot;Placement&quot;:&quot;Footer&quot;}">
            <a:extLst>
              <a:ext uri="{FF2B5EF4-FFF2-40B4-BE49-F238E27FC236}">
                <a16:creationId xmlns:a16="http://schemas.microsoft.com/office/drawing/2014/main" id="{688C080E-33CA-4025-A71A-F5BBD9115A66}"/>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2727802930"/>
      </p:ext>
    </p:extLst>
  </p:cSld>
  <p:clrMap bg1="lt1" tx1="dk1" bg2="lt2" tx2="dk2" accent1="accent1" accent2="accent2" accent3="accent3" accent4="accent4" accent5="accent5" accent6="accent6" hlink="hlink" folHlink="folHlink"/>
  <p:sldLayoutIdLst>
    <p:sldLayoutId id="2147483722"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72.emf"/><Relationship Id="rId4" Type="http://schemas.openxmlformats.org/officeDocument/2006/relationships/image" Target="../media/image7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svg"/></Relationships>
</file>

<file path=ppt/slides/_rels/slide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mail </a:t>
            </a:r>
            <a:br>
              <a:rPr lang="en-US" dirty="0"/>
            </a:br>
            <a:r>
              <a:rPr lang="en-US" dirty="0"/>
              <a:t>to drive </a:t>
            </a:r>
            <a:br>
              <a:rPr lang="en-US" dirty="0"/>
            </a:br>
            <a:r>
              <a:rPr lang="en-US" dirty="0"/>
              <a:t>donations</a:t>
            </a:r>
            <a:br>
              <a:rPr lang="en-US" dirty="0"/>
            </a:br>
            <a:endParaRPr lang="en-US" dirty="0"/>
          </a:p>
        </p:txBody>
      </p:sp>
      <p:sp>
        <p:nvSpPr>
          <p:cNvPr id="3" name="Subtitle 2">
            <a:extLst>
              <a:ext uri="{FF2B5EF4-FFF2-40B4-BE49-F238E27FC236}">
                <a16:creationId xmlns:a16="http://schemas.microsoft.com/office/drawing/2014/main" id="{6931ADD1-4AD6-419D-A824-CAB568720AFA}"/>
              </a:ext>
            </a:extLst>
          </p:cNvPr>
          <p:cNvSpPr>
            <a:spLocks noGrp="1"/>
          </p:cNvSpPr>
          <p:nvPr>
            <p:ph type="subTitle" idx="1"/>
          </p:nvPr>
        </p:nvSpPr>
        <p:spPr/>
        <p:txBody>
          <a:bodyPr>
            <a:normAutofit fontScale="92500" lnSpcReduction="20000"/>
          </a:bodyPr>
          <a:lstStyle/>
          <a:p>
            <a:r>
              <a:rPr lang="en-GB" dirty="0"/>
              <a:t>How TO USE MAIL TO GET CONSUMERS TO engage and act</a:t>
            </a:r>
          </a:p>
        </p:txBody>
      </p:sp>
      <p:sp>
        <p:nvSpPr>
          <p:cNvPr id="4" name="Text Placeholder 3">
            <a:extLst>
              <a:ext uri="{FF2B5EF4-FFF2-40B4-BE49-F238E27FC236}">
                <a16:creationId xmlns:a16="http://schemas.microsoft.com/office/drawing/2014/main" id="{C7ED8913-4F96-43F2-B1F6-D6D070C2876A}"/>
              </a:ext>
            </a:extLst>
          </p:cNvPr>
          <p:cNvSpPr>
            <a:spLocks noGrp="1"/>
          </p:cNvSpPr>
          <p:nvPr>
            <p:ph type="body" sz="quarter" idx="10"/>
          </p:nvPr>
        </p:nvSpPr>
        <p:spPr/>
        <p:txBody>
          <a:bodyPr>
            <a:normAutofit fontScale="92500" lnSpcReduction="10000"/>
          </a:bodyPr>
          <a:lstStyle/>
          <a:p>
            <a:r>
              <a:rPr lang="en-GB" dirty="0"/>
              <a:t>May 2020</a:t>
            </a:r>
          </a:p>
        </p:txBody>
      </p:sp>
      <p:sp>
        <p:nvSpPr>
          <p:cNvPr id="5" name="Rectangle 4">
            <a:extLst>
              <a:ext uri="{FF2B5EF4-FFF2-40B4-BE49-F238E27FC236}">
                <a16:creationId xmlns:a16="http://schemas.microsoft.com/office/drawing/2014/main" id="{8E6486FD-E7E8-4CB4-BA52-E365229CE740}"/>
              </a:ext>
            </a:extLst>
          </p:cNvPr>
          <p:cNvSpPr/>
          <p:nvPr/>
        </p:nvSpPr>
        <p:spPr>
          <a:xfrm>
            <a:off x="1921396" y="5578997"/>
            <a:ext cx="1608881" cy="9491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LOGO HERE</a:t>
            </a:r>
          </a:p>
        </p:txBody>
      </p:sp>
    </p:spTree>
    <p:extLst>
      <p:ext uri="{BB962C8B-B14F-4D97-AF65-F5344CB8AC3E}">
        <p14:creationId xmlns:p14="http://schemas.microsoft.com/office/powerpoint/2010/main" val="279077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2FC320C5-FD30-4087-8093-7A4407FF319B}"/>
              </a:ext>
            </a:extLst>
          </p:cNvPr>
          <p:cNvGraphicFramePr/>
          <p:nvPr>
            <p:extLst>
              <p:ext uri="{D42A27DB-BD31-4B8C-83A1-F6EECF244321}">
                <p14:modId xmlns:p14="http://schemas.microsoft.com/office/powerpoint/2010/main" val="1026070265"/>
              </p:ext>
            </p:extLst>
          </p:nvPr>
        </p:nvGraphicFramePr>
        <p:xfrm>
          <a:off x="6193161" y="1635390"/>
          <a:ext cx="6831462" cy="326438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9EF47F04-1E44-48D8-B292-37949CA39110}"/>
              </a:ext>
            </a:extLst>
          </p:cNvPr>
          <p:cNvSpPr>
            <a:spLocks noGrp="1"/>
          </p:cNvSpPr>
          <p:nvPr>
            <p:ph type="title"/>
          </p:nvPr>
        </p:nvSpPr>
        <p:spPr/>
        <p:txBody>
          <a:bodyPr/>
          <a:lstStyle/>
          <a:p>
            <a:r>
              <a:rPr lang="en-GB" dirty="0"/>
              <a:t>Engagement rates with charity mail</a:t>
            </a:r>
          </a:p>
        </p:txBody>
      </p:sp>
      <p:sp>
        <p:nvSpPr>
          <p:cNvPr id="4" name="Slide Number Placeholder 3">
            <a:extLst>
              <a:ext uri="{FF2B5EF4-FFF2-40B4-BE49-F238E27FC236}">
                <a16:creationId xmlns:a16="http://schemas.microsoft.com/office/drawing/2014/main" id="{081EBA05-EEE4-4611-9927-D99A1936F9D9}"/>
              </a:ext>
            </a:extLst>
          </p:cNvPr>
          <p:cNvSpPr>
            <a:spLocks noGrp="1"/>
          </p:cNvSpPr>
          <p:nvPr>
            <p:ph type="sldNum" sz="quarter" idx="10"/>
          </p:nvPr>
        </p:nvSpPr>
        <p:spPr/>
        <p:txBody>
          <a:bodyPr/>
          <a:lstStyle/>
          <a:p>
            <a:fld id="{887360FE-02F5-4392-9C12-7D03F05745BB}" type="slidenum">
              <a:rPr lang="en-GB" smtClean="0"/>
              <a:pPr/>
              <a:t>10</a:t>
            </a:fld>
            <a:endParaRPr lang="en-GB" dirty="0"/>
          </a:p>
        </p:txBody>
      </p:sp>
      <p:sp>
        <p:nvSpPr>
          <p:cNvPr id="9" name="Text Placeholder 8">
            <a:extLst>
              <a:ext uri="{FF2B5EF4-FFF2-40B4-BE49-F238E27FC236}">
                <a16:creationId xmlns:a16="http://schemas.microsoft.com/office/drawing/2014/main" id="{1BD4482D-8B97-4196-B532-A91672822C4E}"/>
              </a:ext>
            </a:extLst>
          </p:cNvPr>
          <p:cNvSpPr>
            <a:spLocks noGrp="1"/>
          </p:cNvSpPr>
          <p:nvPr>
            <p:ph type="body" sz="quarter" idx="11"/>
          </p:nvPr>
        </p:nvSpPr>
        <p:spPr/>
        <p:txBody>
          <a:bodyPr/>
          <a:lstStyle/>
          <a:p>
            <a:r>
              <a:rPr lang="en-GB" dirty="0"/>
              <a:t>STRONG across the board</a:t>
            </a:r>
          </a:p>
        </p:txBody>
      </p:sp>
      <p:graphicFrame>
        <p:nvGraphicFramePr>
          <p:cNvPr id="11" name="Chart 10">
            <a:extLst>
              <a:ext uri="{FF2B5EF4-FFF2-40B4-BE49-F238E27FC236}">
                <a16:creationId xmlns:a16="http://schemas.microsoft.com/office/drawing/2014/main" id="{57BEB1BD-2873-4417-9EC4-28D4DCE50605}"/>
              </a:ext>
            </a:extLst>
          </p:cNvPr>
          <p:cNvGraphicFramePr/>
          <p:nvPr>
            <p:extLst>
              <p:ext uri="{D42A27DB-BD31-4B8C-83A1-F6EECF244321}">
                <p14:modId xmlns:p14="http://schemas.microsoft.com/office/powerpoint/2010/main" val="58100446"/>
              </p:ext>
            </p:extLst>
          </p:nvPr>
        </p:nvGraphicFramePr>
        <p:xfrm>
          <a:off x="2715120" y="1661817"/>
          <a:ext cx="6831462" cy="326438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15F502-F204-433C-BC36-079E657A4AC4}"/>
              </a:ext>
            </a:extLst>
          </p:cNvPr>
          <p:cNvSpPr txBox="1"/>
          <p:nvPr/>
        </p:nvSpPr>
        <p:spPr>
          <a:xfrm>
            <a:off x="4783606" y="4656214"/>
            <a:ext cx="2655052" cy="646331"/>
          </a:xfrm>
          <a:prstGeom prst="rect">
            <a:avLst/>
          </a:prstGeom>
          <a:noFill/>
        </p:spPr>
        <p:txBody>
          <a:bodyPr wrap="square" rtlCol="0">
            <a:spAutoFit/>
          </a:bodyPr>
          <a:lstStyle/>
          <a:p>
            <a:pPr algn="ctr"/>
            <a:r>
              <a:rPr lang="en-GB" dirty="0"/>
              <a:t>77% of all charity mail is opened</a:t>
            </a:r>
          </a:p>
        </p:txBody>
      </p:sp>
      <p:graphicFrame>
        <p:nvGraphicFramePr>
          <p:cNvPr id="13" name="Chart 12">
            <a:extLst>
              <a:ext uri="{FF2B5EF4-FFF2-40B4-BE49-F238E27FC236}">
                <a16:creationId xmlns:a16="http://schemas.microsoft.com/office/drawing/2014/main" id="{121AE3F4-A7C0-4776-8A3F-4F2E6137C3D3}"/>
              </a:ext>
            </a:extLst>
          </p:cNvPr>
          <p:cNvGraphicFramePr/>
          <p:nvPr>
            <p:extLst>
              <p:ext uri="{D42A27DB-BD31-4B8C-83A1-F6EECF244321}">
                <p14:modId xmlns:p14="http://schemas.microsoft.com/office/powerpoint/2010/main" val="1435458401"/>
              </p:ext>
            </p:extLst>
          </p:nvPr>
        </p:nvGraphicFramePr>
        <p:xfrm>
          <a:off x="-832098" y="1635390"/>
          <a:ext cx="6831462" cy="326438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695E106E-74E7-484C-8289-9046AD55D3A3}"/>
              </a:ext>
            </a:extLst>
          </p:cNvPr>
          <p:cNvSpPr txBox="1"/>
          <p:nvPr/>
        </p:nvSpPr>
        <p:spPr>
          <a:xfrm>
            <a:off x="1256107" y="4652498"/>
            <a:ext cx="2655052" cy="1477328"/>
          </a:xfrm>
          <a:prstGeom prst="rect">
            <a:avLst/>
          </a:prstGeom>
          <a:noFill/>
        </p:spPr>
        <p:txBody>
          <a:bodyPr wrap="square" rtlCol="0">
            <a:spAutoFit/>
          </a:bodyPr>
          <a:lstStyle/>
          <a:p>
            <a:pPr algn="ctr"/>
            <a:r>
              <a:rPr lang="en-GB" dirty="0"/>
              <a:t>96% of all charity mail is engaged with ie mail is processed in some way (opened, read, sorted, put aside)</a:t>
            </a:r>
          </a:p>
        </p:txBody>
      </p:sp>
      <p:sp>
        <p:nvSpPr>
          <p:cNvPr id="17" name="TextBox 16">
            <a:extLst>
              <a:ext uri="{FF2B5EF4-FFF2-40B4-BE49-F238E27FC236}">
                <a16:creationId xmlns:a16="http://schemas.microsoft.com/office/drawing/2014/main" id="{32B34D82-9F55-45E2-A062-E8125BFAF806}"/>
              </a:ext>
            </a:extLst>
          </p:cNvPr>
          <p:cNvSpPr txBox="1"/>
          <p:nvPr/>
        </p:nvSpPr>
        <p:spPr>
          <a:xfrm>
            <a:off x="8281366" y="4652500"/>
            <a:ext cx="2655052" cy="923330"/>
          </a:xfrm>
          <a:prstGeom prst="rect">
            <a:avLst/>
          </a:prstGeom>
          <a:noFill/>
        </p:spPr>
        <p:txBody>
          <a:bodyPr wrap="square" rtlCol="0">
            <a:spAutoFit/>
          </a:bodyPr>
          <a:lstStyle/>
          <a:p>
            <a:pPr algn="ctr"/>
            <a:r>
              <a:rPr lang="en-GB" dirty="0"/>
              <a:t>69% of all charity mail is read / looked at / glanced at</a:t>
            </a:r>
          </a:p>
        </p:txBody>
      </p:sp>
      <p:sp>
        <p:nvSpPr>
          <p:cNvPr id="18" name="TextBox 17">
            <a:extLst>
              <a:ext uri="{FF2B5EF4-FFF2-40B4-BE49-F238E27FC236}">
                <a16:creationId xmlns:a16="http://schemas.microsoft.com/office/drawing/2014/main" id="{50CD13C0-5F70-43CA-8023-1DA0C86FEECF}"/>
              </a:ext>
            </a:extLst>
          </p:cNvPr>
          <p:cNvSpPr txBox="1"/>
          <p:nvPr/>
        </p:nvSpPr>
        <p:spPr>
          <a:xfrm>
            <a:off x="392566" y="6623579"/>
            <a:ext cx="4927952" cy="246221"/>
          </a:xfrm>
          <a:prstGeom prst="rect">
            <a:avLst/>
          </a:prstGeom>
          <a:noFill/>
        </p:spPr>
        <p:txBody>
          <a:bodyPr wrap="none" rtlCol="0">
            <a:spAutoFit/>
          </a:bodyPr>
          <a:lstStyle/>
          <a:p>
            <a:r>
              <a:rPr lang="en-GB" sz="1000" dirty="0"/>
              <a:t>Source:  JICMAIL Q2 2017 – Q1 2019 Addressed or Business Mail, Charity n=3,322</a:t>
            </a:r>
          </a:p>
        </p:txBody>
      </p:sp>
    </p:spTree>
    <p:extLst>
      <p:ext uri="{BB962C8B-B14F-4D97-AF65-F5344CB8AC3E}">
        <p14:creationId xmlns:p14="http://schemas.microsoft.com/office/powerpoint/2010/main" val="3762317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A73710E0-C5AA-45A3-973B-B3CB1A3C77D5}"/>
              </a:ext>
            </a:extLst>
          </p:cNvPr>
          <p:cNvGraphicFramePr>
            <a:graphicFrameLocks noGrp="1"/>
          </p:cNvGraphicFramePr>
          <p:nvPr>
            <p:ph type="chart" sz="quarter" idx="14"/>
            <p:extLst>
              <p:ext uri="{D42A27DB-BD31-4B8C-83A1-F6EECF244321}">
                <p14:modId xmlns:p14="http://schemas.microsoft.com/office/powerpoint/2010/main" val="612432756"/>
              </p:ext>
            </p:extLst>
          </p:nvPr>
        </p:nvGraphicFramePr>
        <p:xfrm>
          <a:off x="455613" y="1800225"/>
          <a:ext cx="11187112" cy="451326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46EFCB0E-09E7-4892-93D6-2E4ACE9361CC}"/>
              </a:ext>
            </a:extLst>
          </p:cNvPr>
          <p:cNvSpPr>
            <a:spLocks noGrp="1"/>
          </p:cNvSpPr>
          <p:nvPr>
            <p:ph type="title"/>
          </p:nvPr>
        </p:nvSpPr>
        <p:spPr/>
        <p:txBody>
          <a:bodyPr/>
          <a:lstStyle/>
          <a:p>
            <a:r>
              <a:rPr lang="en-GB" dirty="0"/>
              <a:t>What are charities sending?</a:t>
            </a:r>
          </a:p>
        </p:txBody>
      </p:sp>
      <p:sp>
        <p:nvSpPr>
          <p:cNvPr id="4" name="Slide Number Placeholder 3">
            <a:extLst>
              <a:ext uri="{FF2B5EF4-FFF2-40B4-BE49-F238E27FC236}">
                <a16:creationId xmlns:a16="http://schemas.microsoft.com/office/drawing/2014/main" id="{5FA87551-99E0-4326-8802-B5920C29257F}"/>
              </a:ext>
            </a:extLst>
          </p:cNvPr>
          <p:cNvSpPr>
            <a:spLocks noGrp="1"/>
          </p:cNvSpPr>
          <p:nvPr>
            <p:ph type="sldNum" sz="quarter" idx="10"/>
          </p:nvPr>
        </p:nvSpPr>
        <p:spPr/>
        <p:txBody>
          <a:bodyPr/>
          <a:lstStyle/>
          <a:p>
            <a:fld id="{887360FE-02F5-4392-9C12-7D03F05745BB}" type="slidenum">
              <a:rPr lang="en-GB" smtClean="0"/>
              <a:pPr/>
              <a:t>11</a:t>
            </a:fld>
            <a:endParaRPr lang="en-GB" dirty="0"/>
          </a:p>
        </p:txBody>
      </p:sp>
      <p:sp>
        <p:nvSpPr>
          <p:cNvPr id="5" name="Text Placeholder 4">
            <a:extLst>
              <a:ext uri="{FF2B5EF4-FFF2-40B4-BE49-F238E27FC236}">
                <a16:creationId xmlns:a16="http://schemas.microsoft.com/office/drawing/2014/main" id="{42A98FBD-5DE6-41E1-BE00-488052B00201}"/>
              </a:ext>
            </a:extLst>
          </p:cNvPr>
          <p:cNvSpPr>
            <a:spLocks noGrp="1"/>
          </p:cNvSpPr>
          <p:nvPr>
            <p:ph type="body" sz="quarter" idx="11"/>
          </p:nvPr>
        </p:nvSpPr>
        <p:spPr/>
        <p:txBody>
          <a:bodyPr/>
          <a:lstStyle/>
          <a:p>
            <a:r>
              <a:rPr lang="en-GB" dirty="0"/>
              <a:t>Not surprisingly 53% of contents are a request for a donation but with a broad range of other content types</a:t>
            </a:r>
          </a:p>
        </p:txBody>
      </p:sp>
      <p:sp>
        <p:nvSpPr>
          <p:cNvPr id="7" name="Rectangle 6">
            <a:extLst>
              <a:ext uri="{FF2B5EF4-FFF2-40B4-BE49-F238E27FC236}">
                <a16:creationId xmlns:a16="http://schemas.microsoft.com/office/drawing/2014/main" id="{6FA6FABF-98BC-4504-8139-AC2474EE2E1E}"/>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828B4703-039C-44F2-A740-4E1035D9087E}"/>
              </a:ext>
            </a:extLst>
          </p:cNvPr>
          <p:cNvSpPr txBox="1"/>
          <p:nvPr/>
        </p:nvSpPr>
        <p:spPr>
          <a:xfrm>
            <a:off x="435938" y="6424741"/>
            <a:ext cx="4963218" cy="400110"/>
          </a:xfrm>
          <a:prstGeom prst="rect">
            <a:avLst/>
          </a:prstGeom>
          <a:noFill/>
        </p:spPr>
        <p:txBody>
          <a:bodyPr wrap="none" rtlCol="0">
            <a:spAutoFit/>
          </a:bodyPr>
          <a:lstStyle/>
          <a:p>
            <a:r>
              <a:rPr lang="en-GB" sz="1000" dirty="0"/>
              <a:t>Source:  JICMAIL Q2 2017 – Q1 2019 Addressed or Business Mail, Charity, n=3,322</a:t>
            </a:r>
          </a:p>
          <a:p>
            <a:r>
              <a:rPr lang="en-GB" sz="1000" dirty="0"/>
              <a:t>Any type of content with 1% or less has been removed</a:t>
            </a:r>
          </a:p>
        </p:txBody>
      </p:sp>
    </p:spTree>
    <p:extLst>
      <p:ext uri="{BB962C8B-B14F-4D97-AF65-F5344CB8AC3E}">
        <p14:creationId xmlns:p14="http://schemas.microsoft.com/office/powerpoint/2010/main" val="2685889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48DC9-E41F-40BF-B1F7-9564A71A16AA}"/>
              </a:ext>
            </a:extLst>
          </p:cNvPr>
          <p:cNvSpPr>
            <a:spLocks noGrp="1"/>
          </p:cNvSpPr>
          <p:nvPr>
            <p:ph type="title"/>
          </p:nvPr>
        </p:nvSpPr>
        <p:spPr/>
        <p:txBody>
          <a:bodyPr/>
          <a:lstStyle/>
          <a:p>
            <a:r>
              <a:rPr lang="en-GB" dirty="0"/>
              <a:t>physical actions</a:t>
            </a:r>
          </a:p>
        </p:txBody>
      </p:sp>
      <p:sp>
        <p:nvSpPr>
          <p:cNvPr id="4" name="Slide Number Placeholder 3">
            <a:extLst>
              <a:ext uri="{FF2B5EF4-FFF2-40B4-BE49-F238E27FC236}">
                <a16:creationId xmlns:a16="http://schemas.microsoft.com/office/drawing/2014/main" id="{BC84E6E3-2541-4315-BC33-D735F3EA644D}"/>
              </a:ext>
            </a:extLst>
          </p:cNvPr>
          <p:cNvSpPr>
            <a:spLocks noGrp="1"/>
          </p:cNvSpPr>
          <p:nvPr>
            <p:ph type="sldNum" sz="quarter" idx="10"/>
          </p:nvPr>
        </p:nvSpPr>
        <p:spPr/>
        <p:txBody>
          <a:bodyPr/>
          <a:lstStyle/>
          <a:p>
            <a:fld id="{887360FE-02F5-4392-9C12-7D03F05745BB}" type="slidenum">
              <a:rPr lang="en-GB" smtClean="0"/>
              <a:pPr/>
              <a:t>12</a:t>
            </a:fld>
            <a:endParaRPr lang="en-GB" dirty="0"/>
          </a:p>
        </p:txBody>
      </p:sp>
      <p:sp>
        <p:nvSpPr>
          <p:cNvPr id="5" name="Text Placeholder 4">
            <a:extLst>
              <a:ext uri="{FF2B5EF4-FFF2-40B4-BE49-F238E27FC236}">
                <a16:creationId xmlns:a16="http://schemas.microsoft.com/office/drawing/2014/main" id="{11E67C79-99C8-4511-B2E5-67E954144561}"/>
              </a:ext>
            </a:extLst>
          </p:cNvPr>
          <p:cNvSpPr>
            <a:spLocks noGrp="1"/>
          </p:cNvSpPr>
          <p:nvPr>
            <p:ph type="body" sz="quarter" idx="11"/>
          </p:nvPr>
        </p:nvSpPr>
        <p:spPr/>
        <p:txBody>
          <a:bodyPr/>
          <a:lstStyle/>
          <a:p>
            <a:r>
              <a:rPr lang="en-GB" dirty="0"/>
              <a:t>Physical interactions with charity mail are strong</a:t>
            </a:r>
          </a:p>
        </p:txBody>
      </p:sp>
      <p:graphicFrame>
        <p:nvGraphicFramePr>
          <p:cNvPr id="6" name="Chart 5">
            <a:extLst>
              <a:ext uri="{FF2B5EF4-FFF2-40B4-BE49-F238E27FC236}">
                <a16:creationId xmlns:a16="http://schemas.microsoft.com/office/drawing/2014/main" id="{27B17238-152D-401B-80C1-AC7383B03E6D}"/>
              </a:ext>
            </a:extLst>
          </p:cNvPr>
          <p:cNvGraphicFramePr/>
          <p:nvPr>
            <p:extLst>
              <p:ext uri="{D42A27DB-BD31-4B8C-83A1-F6EECF244321}">
                <p14:modId xmlns:p14="http://schemas.microsoft.com/office/powerpoint/2010/main" val="3876651477"/>
              </p:ext>
            </p:extLst>
          </p:nvPr>
        </p:nvGraphicFramePr>
        <p:xfrm>
          <a:off x="515938" y="1864428"/>
          <a:ext cx="11015002" cy="436220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5B23662-A597-4368-B26A-ECA95BD86D7A}"/>
              </a:ext>
            </a:extLst>
          </p:cNvPr>
          <p:cNvSpPr txBox="1"/>
          <p:nvPr/>
        </p:nvSpPr>
        <p:spPr>
          <a:xfrm>
            <a:off x="435938" y="6457399"/>
            <a:ext cx="4963218" cy="400110"/>
          </a:xfrm>
          <a:prstGeom prst="rect">
            <a:avLst/>
          </a:prstGeom>
          <a:noFill/>
        </p:spPr>
        <p:txBody>
          <a:bodyPr wrap="none" rtlCol="0">
            <a:spAutoFit/>
          </a:bodyPr>
          <a:lstStyle/>
          <a:p>
            <a:r>
              <a:rPr lang="en-GB" sz="1000" dirty="0"/>
              <a:t>Source:  JICMAIL Q2 2017 – Q1 2019 Addressed or Business Mail, Charity n=3,322 </a:t>
            </a:r>
          </a:p>
          <a:p>
            <a:r>
              <a:rPr lang="en-GB" sz="1000" dirty="0"/>
              <a:t>Any type of content with 1% or less has been removed</a:t>
            </a:r>
          </a:p>
        </p:txBody>
      </p:sp>
    </p:spTree>
    <p:extLst>
      <p:ext uri="{BB962C8B-B14F-4D97-AF65-F5344CB8AC3E}">
        <p14:creationId xmlns:p14="http://schemas.microsoft.com/office/powerpoint/2010/main" val="2827965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45A9E15C-15F4-4ECA-88C9-6E78ABAF10DF}"/>
              </a:ext>
            </a:extLst>
          </p:cNvPr>
          <p:cNvGraphicFramePr>
            <a:graphicFrameLocks noGrp="1"/>
          </p:cNvGraphicFramePr>
          <p:nvPr>
            <p:ph type="chart" sz="quarter" idx="14"/>
            <p:extLst>
              <p:ext uri="{D42A27DB-BD31-4B8C-83A1-F6EECF244321}">
                <p14:modId xmlns:p14="http://schemas.microsoft.com/office/powerpoint/2010/main" val="3126942490"/>
              </p:ext>
            </p:extLst>
          </p:nvPr>
        </p:nvGraphicFramePr>
        <p:xfrm>
          <a:off x="421114" y="2298429"/>
          <a:ext cx="10560681" cy="424898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DB3D02C-CDDD-4FA8-8E92-D0162629D81C}"/>
              </a:ext>
            </a:extLst>
          </p:cNvPr>
          <p:cNvSpPr>
            <a:spLocks noGrp="1"/>
          </p:cNvSpPr>
          <p:nvPr>
            <p:ph type="title"/>
          </p:nvPr>
        </p:nvSpPr>
        <p:spPr/>
        <p:txBody>
          <a:bodyPr/>
          <a:lstStyle/>
          <a:p>
            <a:r>
              <a:rPr lang="en-GB" dirty="0"/>
              <a:t>MAIL DRIVES COMMERCIAL ACTIONS</a:t>
            </a:r>
          </a:p>
        </p:txBody>
      </p:sp>
      <p:sp>
        <p:nvSpPr>
          <p:cNvPr id="3" name="Slide Number Placeholder 2">
            <a:extLst>
              <a:ext uri="{FF2B5EF4-FFF2-40B4-BE49-F238E27FC236}">
                <a16:creationId xmlns:a16="http://schemas.microsoft.com/office/drawing/2014/main" id="{8F6FBD2E-5B14-49C2-A89E-21783E0B1E3D}"/>
              </a:ext>
            </a:extLst>
          </p:cNvPr>
          <p:cNvSpPr>
            <a:spLocks noGrp="1"/>
          </p:cNvSpPr>
          <p:nvPr>
            <p:ph type="sldNum" sz="quarter" idx="10"/>
          </p:nvPr>
        </p:nvSpPr>
        <p:spPr/>
        <p:txBody>
          <a:bodyPr/>
          <a:lstStyle/>
          <a:p>
            <a:fld id="{887360FE-02F5-4392-9C12-7D03F05745BB}" type="slidenum">
              <a:rPr lang="en-GB" smtClean="0"/>
              <a:pPr/>
              <a:t>13</a:t>
            </a:fld>
            <a:endParaRPr lang="en-GB" dirty="0"/>
          </a:p>
        </p:txBody>
      </p:sp>
      <p:sp>
        <p:nvSpPr>
          <p:cNvPr id="7" name="Text Placeholder 6">
            <a:extLst>
              <a:ext uri="{FF2B5EF4-FFF2-40B4-BE49-F238E27FC236}">
                <a16:creationId xmlns:a16="http://schemas.microsoft.com/office/drawing/2014/main" id="{A7EEAD67-7876-4E68-BCC8-8450649F40E9}"/>
              </a:ext>
            </a:extLst>
          </p:cNvPr>
          <p:cNvSpPr>
            <a:spLocks noGrp="1"/>
          </p:cNvSpPr>
          <p:nvPr>
            <p:ph type="body" sz="quarter" idx="11"/>
          </p:nvPr>
        </p:nvSpPr>
        <p:spPr/>
        <p:txBody>
          <a:bodyPr/>
          <a:lstStyle/>
          <a:p>
            <a:pPr>
              <a:spcBef>
                <a:spcPts val="0"/>
              </a:spcBef>
            </a:pPr>
            <a:r>
              <a:rPr lang="en-GB" dirty="0"/>
              <a:t>charity mail driving slightly weaker commercial engagement (av = 32%)</a:t>
            </a:r>
          </a:p>
          <a:p>
            <a:pPr>
              <a:spcBef>
                <a:spcPts val="0"/>
              </a:spcBef>
            </a:pPr>
            <a:r>
              <a:rPr lang="en-GB" dirty="0"/>
              <a:t>But when it contains certain content it really does perform well</a:t>
            </a:r>
          </a:p>
        </p:txBody>
      </p:sp>
      <p:sp>
        <p:nvSpPr>
          <p:cNvPr id="10" name="Rectangle 9">
            <a:extLst>
              <a:ext uri="{FF2B5EF4-FFF2-40B4-BE49-F238E27FC236}">
                <a16:creationId xmlns:a16="http://schemas.microsoft.com/office/drawing/2014/main" id="{F7C0C31C-851B-4FB4-B785-BCA1640EB244}"/>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687B31-DCF3-42F4-9E8C-2CA36066CE5B}"/>
              </a:ext>
            </a:extLst>
          </p:cNvPr>
          <p:cNvSpPr txBox="1"/>
          <p:nvPr/>
        </p:nvSpPr>
        <p:spPr>
          <a:xfrm>
            <a:off x="1165177" y="5299419"/>
            <a:ext cx="396262" cy="246221"/>
          </a:xfrm>
          <a:prstGeom prst="rect">
            <a:avLst/>
          </a:prstGeom>
          <a:noFill/>
        </p:spPr>
        <p:txBody>
          <a:bodyPr wrap="none" rtlCol="0">
            <a:spAutoFit/>
          </a:bodyPr>
          <a:lstStyle/>
          <a:p>
            <a:r>
              <a:rPr lang="en-GB" sz="1000" dirty="0"/>
              <a:t>787</a:t>
            </a:r>
          </a:p>
        </p:txBody>
      </p:sp>
      <p:sp>
        <p:nvSpPr>
          <p:cNvPr id="15" name="TextBox 14">
            <a:extLst>
              <a:ext uri="{FF2B5EF4-FFF2-40B4-BE49-F238E27FC236}">
                <a16:creationId xmlns:a16="http://schemas.microsoft.com/office/drawing/2014/main" id="{684F6482-F50F-4195-AE35-74609885F333}"/>
              </a:ext>
            </a:extLst>
          </p:cNvPr>
          <p:cNvSpPr txBox="1"/>
          <p:nvPr/>
        </p:nvSpPr>
        <p:spPr>
          <a:xfrm>
            <a:off x="2218790" y="5299419"/>
            <a:ext cx="325730" cy="246221"/>
          </a:xfrm>
          <a:prstGeom prst="rect">
            <a:avLst/>
          </a:prstGeom>
          <a:noFill/>
        </p:spPr>
        <p:txBody>
          <a:bodyPr wrap="none" rtlCol="0">
            <a:spAutoFit/>
          </a:bodyPr>
          <a:lstStyle/>
          <a:p>
            <a:r>
              <a:rPr lang="en-GB" sz="1000" dirty="0"/>
              <a:t>83</a:t>
            </a:r>
          </a:p>
        </p:txBody>
      </p:sp>
      <p:sp>
        <p:nvSpPr>
          <p:cNvPr id="18" name="TextBox 17">
            <a:extLst>
              <a:ext uri="{FF2B5EF4-FFF2-40B4-BE49-F238E27FC236}">
                <a16:creationId xmlns:a16="http://schemas.microsoft.com/office/drawing/2014/main" id="{33D228E0-6CCD-4211-A59D-C90DFEF5FD66}"/>
              </a:ext>
            </a:extLst>
          </p:cNvPr>
          <p:cNvSpPr txBox="1"/>
          <p:nvPr/>
        </p:nvSpPr>
        <p:spPr>
          <a:xfrm>
            <a:off x="3164981" y="5299419"/>
            <a:ext cx="396262" cy="246221"/>
          </a:xfrm>
          <a:prstGeom prst="rect">
            <a:avLst/>
          </a:prstGeom>
          <a:noFill/>
        </p:spPr>
        <p:txBody>
          <a:bodyPr wrap="none" rtlCol="0">
            <a:spAutoFit/>
          </a:bodyPr>
          <a:lstStyle/>
          <a:p>
            <a:r>
              <a:rPr lang="en-GB" sz="1000" dirty="0"/>
              <a:t>750</a:t>
            </a:r>
          </a:p>
        </p:txBody>
      </p:sp>
      <p:sp>
        <p:nvSpPr>
          <p:cNvPr id="21" name="TextBox 20">
            <a:extLst>
              <a:ext uri="{FF2B5EF4-FFF2-40B4-BE49-F238E27FC236}">
                <a16:creationId xmlns:a16="http://schemas.microsoft.com/office/drawing/2014/main" id="{4A536F01-57BF-474D-8EA5-3CA5E977B51E}"/>
              </a:ext>
            </a:extLst>
          </p:cNvPr>
          <p:cNvSpPr txBox="1"/>
          <p:nvPr/>
        </p:nvSpPr>
        <p:spPr>
          <a:xfrm>
            <a:off x="6207488" y="5299419"/>
            <a:ext cx="396262" cy="246221"/>
          </a:xfrm>
          <a:prstGeom prst="rect">
            <a:avLst/>
          </a:prstGeom>
          <a:noFill/>
        </p:spPr>
        <p:txBody>
          <a:bodyPr wrap="none" rtlCol="0">
            <a:spAutoFit/>
          </a:bodyPr>
          <a:lstStyle/>
          <a:p>
            <a:r>
              <a:rPr lang="en-GB" sz="1000" dirty="0"/>
              <a:t>248</a:t>
            </a:r>
          </a:p>
        </p:txBody>
      </p:sp>
      <p:sp>
        <p:nvSpPr>
          <p:cNvPr id="23" name="TextBox 22">
            <a:extLst>
              <a:ext uri="{FF2B5EF4-FFF2-40B4-BE49-F238E27FC236}">
                <a16:creationId xmlns:a16="http://schemas.microsoft.com/office/drawing/2014/main" id="{E7D2475A-DBDE-4DB0-BA09-93F799D09AE0}"/>
              </a:ext>
            </a:extLst>
          </p:cNvPr>
          <p:cNvSpPr txBox="1"/>
          <p:nvPr/>
        </p:nvSpPr>
        <p:spPr>
          <a:xfrm>
            <a:off x="4114308" y="5299419"/>
            <a:ext cx="502061" cy="246221"/>
          </a:xfrm>
          <a:prstGeom prst="rect">
            <a:avLst/>
          </a:prstGeom>
          <a:noFill/>
        </p:spPr>
        <p:txBody>
          <a:bodyPr wrap="none" rtlCol="0">
            <a:spAutoFit/>
          </a:bodyPr>
          <a:lstStyle/>
          <a:p>
            <a:r>
              <a:rPr lang="en-GB" sz="1000" dirty="0"/>
              <a:t>1,627</a:t>
            </a:r>
          </a:p>
        </p:txBody>
      </p:sp>
      <p:sp>
        <p:nvSpPr>
          <p:cNvPr id="24" name="TextBox 23">
            <a:extLst>
              <a:ext uri="{FF2B5EF4-FFF2-40B4-BE49-F238E27FC236}">
                <a16:creationId xmlns:a16="http://schemas.microsoft.com/office/drawing/2014/main" id="{BC7BA771-9CDC-43E3-A2B8-4D7C77ADEB85}"/>
              </a:ext>
            </a:extLst>
          </p:cNvPr>
          <p:cNvSpPr txBox="1"/>
          <p:nvPr/>
        </p:nvSpPr>
        <p:spPr>
          <a:xfrm>
            <a:off x="5192987" y="5299419"/>
            <a:ext cx="396262" cy="246221"/>
          </a:xfrm>
          <a:prstGeom prst="rect">
            <a:avLst/>
          </a:prstGeom>
          <a:noFill/>
        </p:spPr>
        <p:txBody>
          <a:bodyPr wrap="none" rtlCol="0">
            <a:spAutoFit/>
          </a:bodyPr>
          <a:lstStyle/>
          <a:p>
            <a:r>
              <a:rPr lang="en-GB" sz="1000" dirty="0"/>
              <a:t>136</a:t>
            </a:r>
          </a:p>
        </p:txBody>
      </p:sp>
      <p:sp>
        <p:nvSpPr>
          <p:cNvPr id="27" name="TextBox 26">
            <a:extLst>
              <a:ext uri="{FF2B5EF4-FFF2-40B4-BE49-F238E27FC236}">
                <a16:creationId xmlns:a16="http://schemas.microsoft.com/office/drawing/2014/main" id="{52A7CE5E-BD42-46D7-8C4F-09CAD2B60B6D}"/>
              </a:ext>
            </a:extLst>
          </p:cNvPr>
          <p:cNvSpPr txBox="1"/>
          <p:nvPr/>
        </p:nvSpPr>
        <p:spPr>
          <a:xfrm>
            <a:off x="7191438" y="5299419"/>
            <a:ext cx="396262" cy="246221"/>
          </a:xfrm>
          <a:prstGeom prst="rect">
            <a:avLst/>
          </a:prstGeom>
          <a:noFill/>
        </p:spPr>
        <p:txBody>
          <a:bodyPr wrap="none" rtlCol="0">
            <a:spAutoFit/>
          </a:bodyPr>
          <a:lstStyle/>
          <a:p>
            <a:r>
              <a:rPr lang="en-GB" sz="1000" dirty="0"/>
              <a:t>336</a:t>
            </a:r>
          </a:p>
        </p:txBody>
      </p:sp>
      <p:graphicFrame>
        <p:nvGraphicFramePr>
          <p:cNvPr id="36" name="Chart 35">
            <a:extLst>
              <a:ext uri="{FF2B5EF4-FFF2-40B4-BE49-F238E27FC236}">
                <a16:creationId xmlns:a16="http://schemas.microsoft.com/office/drawing/2014/main" id="{345ECB7D-4C62-4D22-ADD9-6B0E44A0EF09}"/>
              </a:ext>
            </a:extLst>
          </p:cNvPr>
          <p:cNvGraphicFramePr/>
          <p:nvPr>
            <p:extLst>
              <p:ext uri="{D42A27DB-BD31-4B8C-83A1-F6EECF244321}">
                <p14:modId xmlns:p14="http://schemas.microsoft.com/office/powerpoint/2010/main" val="2182786590"/>
              </p:ext>
            </p:extLst>
          </p:nvPr>
        </p:nvGraphicFramePr>
        <p:xfrm>
          <a:off x="9467393" y="1151414"/>
          <a:ext cx="2816851" cy="2133203"/>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a:extLst>
              <a:ext uri="{FF2B5EF4-FFF2-40B4-BE49-F238E27FC236}">
                <a16:creationId xmlns:a16="http://schemas.microsoft.com/office/drawing/2014/main" id="{DBC287C5-C878-48A3-B6BC-24D79CDD1645}"/>
              </a:ext>
            </a:extLst>
          </p:cNvPr>
          <p:cNvSpPr txBox="1"/>
          <p:nvPr/>
        </p:nvSpPr>
        <p:spPr>
          <a:xfrm>
            <a:off x="7905017" y="1747737"/>
            <a:ext cx="2147560" cy="923330"/>
          </a:xfrm>
          <a:prstGeom prst="rect">
            <a:avLst/>
          </a:prstGeom>
          <a:noFill/>
        </p:spPr>
        <p:txBody>
          <a:bodyPr wrap="square" rtlCol="0">
            <a:spAutoFit/>
          </a:bodyPr>
          <a:lstStyle/>
          <a:p>
            <a:pPr algn="r"/>
            <a:r>
              <a:rPr lang="en-US" dirty="0"/>
              <a:t>Overall resulting commercial actions with charity mail</a:t>
            </a:r>
          </a:p>
        </p:txBody>
      </p:sp>
      <p:sp>
        <p:nvSpPr>
          <p:cNvPr id="38" name="TextBox 37">
            <a:extLst>
              <a:ext uri="{FF2B5EF4-FFF2-40B4-BE49-F238E27FC236}">
                <a16:creationId xmlns:a16="http://schemas.microsoft.com/office/drawing/2014/main" id="{26392A62-5D66-4C74-BCAC-156E37091100}"/>
              </a:ext>
            </a:extLst>
          </p:cNvPr>
          <p:cNvSpPr txBox="1"/>
          <p:nvPr/>
        </p:nvSpPr>
        <p:spPr>
          <a:xfrm>
            <a:off x="392566" y="6623579"/>
            <a:ext cx="5062604" cy="246221"/>
          </a:xfrm>
          <a:prstGeom prst="rect">
            <a:avLst/>
          </a:prstGeom>
          <a:noFill/>
        </p:spPr>
        <p:txBody>
          <a:bodyPr wrap="none" rtlCol="0">
            <a:spAutoFit/>
          </a:bodyPr>
          <a:lstStyle/>
          <a:p>
            <a:r>
              <a:rPr lang="en-GB" sz="1000" dirty="0"/>
              <a:t>Source:  JICMAIL Q2 2017 – Q1 2019 Addressed or Business Mail, Charities, n=3,322</a:t>
            </a:r>
          </a:p>
        </p:txBody>
      </p:sp>
      <p:sp>
        <p:nvSpPr>
          <p:cNvPr id="19" name="TextBox 18">
            <a:extLst>
              <a:ext uri="{FF2B5EF4-FFF2-40B4-BE49-F238E27FC236}">
                <a16:creationId xmlns:a16="http://schemas.microsoft.com/office/drawing/2014/main" id="{3562D3DB-3B53-4FF6-AB52-6FA033B8EAAF}"/>
              </a:ext>
            </a:extLst>
          </p:cNvPr>
          <p:cNvSpPr txBox="1"/>
          <p:nvPr/>
        </p:nvSpPr>
        <p:spPr>
          <a:xfrm>
            <a:off x="8193494" y="5299419"/>
            <a:ext cx="396262" cy="246221"/>
          </a:xfrm>
          <a:prstGeom prst="rect">
            <a:avLst/>
          </a:prstGeom>
          <a:noFill/>
        </p:spPr>
        <p:txBody>
          <a:bodyPr wrap="none" rtlCol="0">
            <a:spAutoFit/>
          </a:bodyPr>
          <a:lstStyle/>
          <a:p>
            <a:r>
              <a:rPr lang="en-GB" sz="1000" dirty="0"/>
              <a:t>112</a:t>
            </a:r>
          </a:p>
        </p:txBody>
      </p:sp>
      <p:sp>
        <p:nvSpPr>
          <p:cNvPr id="20" name="TextBox 19">
            <a:extLst>
              <a:ext uri="{FF2B5EF4-FFF2-40B4-BE49-F238E27FC236}">
                <a16:creationId xmlns:a16="http://schemas.microsoft.com/office/drawing/2014/main" id="{FA95C1CC-E47B-4185-B7B6-AF30C8E71AA4}"/>
              </a:ext>
            </a:extLst>
          </p:cNvPr>
          <p:cNvSpPr txBox="1"/>
          <p:nvPr/>
        </p:nvSpPr>
        <p:spPr>
          <a:xfrm>
            <a:off x="9184669" y="5295406"/>
            <a:ext cx="396262" cy="246221"/>
          </a:xfrm>
          <a:prstGeom prst="rect">
            <a:avLst/>
          </a:prstGeom>
          <a:noFill/>
        </p:spPr>
        <p:txBody>
          <a:bodyPr wrap="none" rtlCol="0">
            <a:spAutoFit/>
          </a:bodyPr>
          <a:lstStyle/>
          <a:p>
            <a:r>
              <a:rPr lang="en-GB" sz="1000" dirty="0"/>
              <a:t>523</a:t>
            </a:r>
          </a:p>
        </p:txBody>
      </p:sp>
      <p:sp>
        <p:nvSpPr>
          <p:cNvPr id="22" name="TextBox 21">
            <a:extLst>
              <a:ext uri="{FF2B5EF4-FFF2-40B4-BE49-F238E27FC236}">
                <a16:creationId xmlns:a16="http://schemas.microsoft.com/office/drawing/2014/main" id="{3E43F46B-324F-4CD8-B977-9681C691534E}"/>
              </a:ext>
            </a:extLst>
          </p:cNvPr>
          <p:cNvSpPr txBox="1"/>
          <p:nvPr/>
        </p:nvSpPr>
        <p:spPr>
          <a:xfrm>
            <a:off x="10186725" y="5295406"/>
            <a:ext cx="396262" cy="246221"/>
          </a:xfrm>
          <a:prstGeom prst="rect">
            <a:avLst/>
          </a:prstGeom>
          <a:noFill/>
        </p:spPr>
        <p:txBody>
          <a:bodyPr wrap="none" rtlCol="0">
            <a:spAutoFit/>
          </a:bodyPr>
          <a:lstStyle/>
          <a:p>
            <a:r>
              <a:rPr lang="en-GB" sz="1000" dirty="0"/>
              <a:t>306</a:t>
            </a:r>
          </a:p>
        </p:txBody>
      </p:sp>
    </p:spTree>
    <p:extLst>
      <p:ext uri="{BB962C8B-B14F-4D97-AF65-F5344CB8AC3E}">
        <p14:creationId xmlns:p14="http://schemas.microsoft.com/office/powerpoint/2010/main" val="303165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BBEA-8E4F-4FD6-A34D-72179CAA9EF3}"/>
              </a:ext>
            </a:extLst>
          </p:cNvPr>
          <p:cNvSpPr>
            <a:spLocks noGrp="1"/>
          </p:cNvSpPr>
          <p:nvPr>
            <p:ph type="title"/>
          </p:nvPr>
        </p:nvSpPr>
        <p:spPr/>
        <p:txBody>
          <a:bodyPr>
            <a:noAutofit/>
          </a:bodyPr>
          <a:lstStyle/>
          <a:p>
            <a:r>
              <a:rPr lang="en-GB" dirty="0"/>
              <a:t>All SORTS OF GROUPS ENGAGE WITH MAIL</a:t>
            </a:r>
          </a:p>
        </p:txBody>
      </p:sp>
      <p:sp>
        <p:nvSpPr>
          <p:cNvPr id="4" name="Slide Number Placeholder 3">
            <a:extLst>
              <a:ext uri="{FF2B5EF4-FFF2-40B4-BE49-F238E27FC236}">
                <a16:creationId xmlns:a16="http://schemas.microsoft.com/office/drawing/2014/main" id="{B42A53AA-F262-4ABC-81F9-2D179C07DA96}"/>
              </a:ext>
            </a:extLst>
          </p:cNvPr>
          <p:cNvSpPr>
            <a:spLocks noGrp="1"/>
          </p:cNvSpPr>
          <p:nvPr>
            <p:ph type="sldNum" sz="quarter" idx="10"/>
          </p:nvPr>
        </p:nvSpPr>
        <p:spPr/>
        <p:txBody>
          <a:bodyPr/>
          <a:lstStyle/>
          <a:p>
            <a:fld id="{C0C3EC5B-4348-466D-90FB-B48FCA4BBB3D}" type="slidenum">
              <a:rPr lang="en-GB" smtClean="0"/>
              <a:t>14</a:t>
            </a:fld>
            <a:endParaRPr lang="en-GB" dirty="0"/>
          </a:p>
        </p:txBody>
      </p:sp>
      <p:sp>
        <p:nvSpPr>
          <p:cNvPr id="3" name="Text Placeholder 2">
            <a:extLst>
              <a:ext uri="{FF2B5EF4-FFF2-40B4-BE49-F238E27FC236}">
                <a16:creationId xmlns:a16="http://schemas.microsoft.com/office/drawing/2014/main" id="{9350EBDE-762F-4836-B051-DF60795BBF72}"/>
              </a:ext>
            </a:extLst>
          </p:cNvPr>
          <p:cNvSpPr>
            <a:spLocks noGrp="1"/>
          </p:cNvSpPr>
          <p:nvPr>
            <p:ph type="body" sz="quarter" idx="11"/>
          </p:nvPr>
        </p:nvSpPr>
        <p:spPr/>
        <p:txBody>
          <a:bodyPr/>
          <a:lstStyle/>
          <a:p>
            <a:pPr>
              <a:spcBef>
                <a:spcPts val="0"/>
              </a:spcBef>
            </a:pPr>
            <a:r>
              <a:rPr lang="en-GB" dirty="0"/>
              <a:t>charity mail is engaged with by all types of consumer</a:t>
            </a:r>
          </a:p>
          <a:p>
            <a:pPr>
              <a:spcBef>
                <a:spcPts val="0"/>
              </a:spcBef>
            </a:pPr>
            <a:r>
              <a:rPr lang="en-GB" dirty="0"/>
              <a:t>The average frequency of exposure for all sectors is 4.3</a:t>
            </a:r>
          </a:p>
        </p:txBody>
      </p:sp>
      <p:sp>
        <p:nvSpPr>
          <p:cNvPr id="9" name="Oval 8">
            <a:extLst>
              <a:ext uri="{FF2B5EF4-FFF2-40B4-BE49-F238E27FC236}">
                <a16:creationId xmlns:a16="http://schemas.microsoft.com/office/drawing/2014/main" id="{5A670B57-195B-4E3D-AD76-1A1A807EBED7}"/>
              </a:ext>
            </a:extLst>
          </p:cNvPr>
          <p:cNvSpPr/>
          <p:nvPr/>
        </p:nvSpPr>
        <p:spPr>
          <a:xfrm>
            <a:off x="2218837" y="3866541"/>
            <a:ext cx="1344115" cy="13441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FFFFFF"/>
                </a:solidFill>
                <a:latin typeface="+mj-lt"/>
              </a:rPr>
              <a:t>4.9</a:t>
            </a:r>
            <a:endParaRPr kumimoji="0" lang="en-GB" sz="2400" i="0" u="none" strike="noStrike" kern="1200" cap="none" spc="0" normalizeH="0" baseline="0" noProof="0" dirty="0">
              <a:ln>
                <a:noFill/>
              </a:ln>
              <a:solidFill>
                <a:srgbClr val="FFFFFF"/>
              </a:solidFill>
              <a:effectLst/>
              <a:uLnTx/>
              <a:uFillTx/>
              <a:latin typeface="+mj-lt"/>
              <a:ea typeface="+mn-ea"/>
              <a:cs typeface="+mn-cs"/>
            </a:endParaRPr>
          </a:p>
        </p:txBody>
      </p:sp>
      <p:sp>
        <p:nvSpPr>
          <p:cNvPr id="10" name="Oval 9">
            <a:extLst>
              <a:ext uri="{FF2B5EF4-FFF2-40B4-BE49-F238E27FC236}">
                <a16:creationId xmlns:a16="http://schemas.microsoft.com/office/drawing/2014/main" id="{735BA262-F7C9-4CF1-ADA0-AD8C8A9ABFB4}"/>
              </a:ext>
            </a:extLst>
          </p:cNvPr>
          <p:cNvSpPr/>
          <p:nvPr/>
        </p:nvSpPr>
        <p:spPr>
          <a:xfrm>
            <a:off x="5613519" y="3866541"/>
            <a:ext cx="1344115" cy="13441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5.48</a:t>
            </a:r>
          </a:p>
        </p:txBody>
      </p:sp>
      <p:sp>
        <p:nvSpPr>
          <p:cNvPr id="11" name="Oval 10">
            <a:extLst>
              <a:ext uri="{FF2B5EF4-FFF2-40B4-BE49-F238E27FC236}">
                <a16:creationId xmlns:a16="http://schemas.microsoft.com/office/drawing/2014/main" id="{B5FDEC5B-2CEF-4A46-AEB8-59FC179ACE1D}"/>
              </a:ext>
            </a:extLst>
          </p:cNvPr>
          <p:cNvSpPr/>
          <p:nvPr/>
        </p:nvSpPr>
        <p:spPr>
          <a:xfrm>
            <a:off x="7310860" y="3866541"/>
            <a:ext cx="1344115" cy="134411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4.62</a:t>
            </a:r>
          </a:p>
        </p:txBody>
      </p:sp>
      <p:sp>
        <p:nvSpPr>
          <p:cNvPr id="12" name="Oval 11">
            <a:extLst>
              <a:ext uri="{FF2B5EF4-FFF2-40B4-BE49-F238E27FC236}">
                <a16:creationId xmlns:a16="http://schemas.microsoft.com/office/drawing/2014/main" id="{1A292DE7-9DBF-43FF-83A1-937DE8876F0C}"/>
              </a:ext>
            </a:extLst>
          </p:cNvPr>
          <p:cNvSpPr/>
          <p:nvPr/>
        </p:nvSpPr>
        <p:spPr>
          <a:xfrm>
            <a:off x="9008200" y="3866541"/>
            <a:ext cx="1344115" cy="13441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5.71</a:t>
            </a:r>
          </a:p>
        </p:txBody>
      </p:sp>
      <p:sp>
        <p:nvSpPr>
          <p:cNvPr id="13" name="Oval 12">
            <a:extLst>
              <a:ext uri="{FF2B5EF4-FFF2-40B4-BE49-F238E27FC236}">
                <a16:creationId xmlns:a16="http://schemas.microsoft.com/office/drawing/2014/main" id="{F3DD22BE-326C-4693-884A-E899FEE84AF2}"/>
              </a:ext>
            </a:extLst>
          </p:cNvPr>
          <p:cNvSpPr/>
          <p:nvPr/>
        </p:nvSpPr>
        <p:spPr>
          <a:xfrm>
            <a:off x="3916178" y="3866541"/>
            <a:ext cx="1344115" cy="13441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4.93</a:t>
            </a:r>
          </a:p>
        </p:txBody>
      </p:sp>
      <p:pic>
        <p:nvPicPr>
          <p:cNvPr id="16" name="Graphic 15" descr="House">
            <a:extLst>
              <a:ext uri="{FF2B5EF4-FFF2-40B4-BE49-F238E27FC236}">
                <a16:creationId xmlns:a16="http://schemas.microsoft.com/office/drawing/2014/main" id="{DD665BE4-3DF3-4C82-91AD-4E474C45D7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7580" y="2608435"/>
            <a:ext cx="850484" cy="850484"/>
          </a:xfrm>
          <a:prstGeom prst="rect">
            <a:avLst/>
          </a:prstGeom>
        </p:spPr>
      </p:pic>
      <p:sp>
        <p:nvSpPr>
          <p:cNvPr id="20" name="TextBox 19">
            <a:extLst>
              <a:ext uri="{FF2B5EF4-FFF2-40B4-BE49-F238E27FC236}">
                <a16:creationId xmlns:a16="http://schemas.microsoft.com/office/drawing/2014/main" id="{11807681-8F69-49E0-8708-9FAB6C9629EF}"/>
              </a:ext>
            </a:extLst>
          </p:cNvPr>
          <p:cNvSpPr txBox="1"/>
          <p:nvPr/>
        </p:nvSpPr>
        <p:spPr>
          <a:xfrm>
            <a:off x="3744471" y="3407864"/>
            <a:ext cx="16699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GRADE B</a:t>
            </a:r>
          </a:p>
        </p:txBody>
      </p:sp>
      <p:sp>
        <p:nvSpPr>
          <p:cNvPr id="21" name="TextBox 20">
            <a:extLst>
              <a:ext uri="{FF2B5EF4-FFF2-40B4-BE49-F238E27FC236}">
                <a16:creationId xmlns:a16="http://schemas.microsoft.com/office/drawing/2014/main" id="{1FF42C52-BBB0-429D-8EDE-F859F07F9DD3}"/>
              </a:ext>
            </a:extLst>
          </p:cNvPr>
          <p:cNvSpPr txBox="1"/>
          <p:nvPr/>
        </p:nvSpPr>
        <p:spPr>
          <a:xfrm>
            <a:off x="5280139" y="3407864"/>
            <a:ext cx="202067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TV AREA: </a:t>
            </a:r>
            <a:r>
              <a:rPr lang="en-GB" sz="1400" b="1" dirty="0">
                <a:solidFill>
                  <a:srgbClr val="000000">
                    <a:lumMod val="85000"/>
                    <a:lumOff val="15000"/>
                  </a:srgbClr>
                </a:solidFill>
                <a:latin typeface="Arial" panose="020B0604020202020204"/>
              </a:rPr>
              <a:t>CENTRAL SCOTLAND</a:t>
            </a:r>
            <a:endPar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97423D3E-09EC-4520-9816-B7B3DC00C67C}"/>
              </a:ext>
            </a:extLst>
          </p:cNvPr>
          <p:cNvSpPr txBox="1"/>
          <p:nvPr/>
        </p:nvSpPr>
        <p:spPr>
          <a:xfrm>
            <a:off x="7073286" y="3407864"/>
            <a:ext cx="17926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HH WITH KIDS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lumMod val="85000"/>
                    <a:lumOff val="15000"/>
                  </a:srgbClr>
                </a:solidFill>
                <a:latin typeface="Arial" panose="020B0604020202020204"/>
              </a:rPr>
              <a:t>PARENTS 55+</a:t>
            </a:r>
            <a:endPar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1E4020F2-4A30-4039-9D2C-5A0309E4EDC3}"/>
              </a:ext>
            </a:extLst>
          </p:cNvPr>
          <p:cNvSpPr txBox="1"/>
          <p:nvPr/>
        </p:nvSpPr>
        <p:spPr>
          <a:xfrm>
            <a:off x="8658810" y="3407864"/>
            <a:ext cx="20206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ACORN:  POORER FAMILIES</a:t>
            </a:r>
          </a:p>
        </p:txBody>
      </p:sp>
      <p:sp>
        <p:nvSpPr>
          <p:cNvPr id="27" name="TextBox 26">
            <a:extLst>
              <a:ext uri="{FF2B5EF4-FFF2-40B4-BE49-F238E27FC236}">
                <a16:creationId xmlns:a16="http://schemas.microsoft.com/office/drawing/2014/main" id="{E496329D-4563-46F7-A56D-B4A18798D799}"/>
              </a:ext>
            </a:extLst>
          </p:cNvPr>
          <p:cNvSpPr txBox="1"/>
          <p:nvPr/>
        </p:nvSpPr>
        <p:spPr>
          <a:xfrm>
            <a:off x="407095" y="4700195"/>
            <a:ext cx="15026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lumMod val="85000"/>
                    <a:lumOff val="15000"/>
                  </a:srgbClr>
                </a:solidFill>
                <a:latin typeface="Arial" panose="020B0604020202020204"/>
              </a:rPr>
              <a:t>ADVERTISING AND BUSINESS MAIL</a:t>
            </a:r>
            <a:endParaRPr kumimoji="0" lang="en-GB" sz="12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FC52897C-46AE-4E72-86E6-2F6B19685D0B}"/>
              </a:ext>
            </a:extLst>
          </p:cNvPr>
          <p:cNvSpPr txBox="1"/>
          <p:nvPr/>
        </p:nvSpPr>
        <p:spPr>
          <a:xfrm>
            <a:off x="4542418" y="2044465"/>
            <a:ext cx="33801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effectLst/>
                <a:uLnTx/>
                <a:uFillTx/>
                <a:latin typeface="Arial" panose="020B0604020202020204"/>
                <a:ea typeface="+mn-ea"/>
                <a:cs typeface="+mn-cs"/>
              </a:rPr>
              <a:t>FREQUENCY OF EXPOSURE</a:t>
            </a:r>
            <a:endParaRPr kumimoji="0" lang="en-GB" sz="1600" i="0" u="none" strike="noStrike" kern="1200" cap="none" spc="0" normalizeH="0" baseline="0" noProof="0" dirty="0">
              <a:ln>
                <a:noFill/>
              </a:ln>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CB650AC9-17A7-4ABB-9F75-4E0337401BFE}"/>
              </a:ext>
            </a:extLst>
          </p:cNvPr>
          <p:cNvSpPr txBox="1"/>
          <p:nvPr/>
        </p:nvSpPr>
        <p:spPr>
          <a:xfrm>
            <a:off x="2051153" y="3407864"/>
            <a:ext cx="1669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MALES ABC1</a:t>
            </a:r>
          </a:p>
        </p:txBody>
      </p:sp>
      <p:sp>
        <p:nvSpPr>
          <p:cNvPr id="24" name="TextBox 23">
            <a:extLst>
              <a:ext uri="{FF2B5EF4-FFF2-40B4-BE49-F238E27FC236}">
                <a16:creationId xmlns:a16="http://schemas.microsoft.com/office/drawing/2014/main" id="{DAB6285B-3A68-4646-8FB5-6FF1144E016E}"/>
              </a:ext>
            </a:extLst>
          </p:cNvPr>
          <p:cNvSpPr txBox="1"/>
          <p:nvPr/>
        </p:nvSpPr>
        <p:spPr>
          <a:xfrm>
            <a:off x="392566" y="6623579"/>
            <a:ext cx="5025735" cy="246221"/>
          </a:xfrm>
          <a:prstGeom prst="rect">
            <a:avLst/>
          </a:prstGeom>
          <a:noFill/>
        </p:spPr>
        <p:txBody>
          <a:bodyPr wrap="none" rtlCol="0">
            <a:spAutoFit/>
          </a:bodyPr>
          <a:lstStyle/>
          <a:p>
            <a:r>
              <a:rPr lang="en-GB" sz="1000" dirty="0"/>
              <a:t>Source:  JICMAIL Q2 2017 – Q1 2019 Addressed and Business Mail, Charity n=3,322</a:t>
            </a:r>
          </a:p>
        </p:txBody>
      </p:sp>
      <p:pic>
        <p:nvPicPr>
          <p:cNvPr id="26" name="Graphic 25" descr="Open envelope">
            <a:extLst>
              <a:ext uri="{FF2B5EF4-FFF2-40B4-BE49-F238E27FC236}">
                <a16:creationId xmlns:a16="http://schemas.microsoft.com/office/drawing/2014/main" id="{70E42893-C2AC-4AD6-A36C-8EF1FEBA53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883" y="3624198"/>
            <a:ext cx="914400" cy="914400"/>
          </a:xfrm>
          <a:prstGeom prst="rect">
            <a:avLst/>
          </a:prstGeom>
        </p:spPr>
      </p:pic>
      <p:pic>
        <p:nvPicPr>
          <p:cNvPr id="7" name="Graphic 6" descr="City">
            <a:extLst>
              <a:ext uri="{FF2B5EF4-FFF2-40B4-BE49-F238E27FC236}">
                <a16:creationId xmlns:a16="http://schemas.microsoft.com/office/drawing/2014/main" id="{98DCB306-4F51-40C0-B689-B2960FC45A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0355" y="2824240"/>
            <a:ext cx="687003" cy="687003"/>
          </a:xfrm>
          <a:prstGeom prst="rect">
            <a:avLst/>
          </a:prstGeom>
        </p:spPr>
      </p:pic>
      <p:pic>
        <p:nvPicPr>
          <p:cNvPr id="17" name="Graphic 16" descr="Office worker">
            <a:extLst>
              <a:ext uri="{FF2B5EF4-FFF2-40B4-BE49-F238E27FC236}">
                <a16:creationId xmlns:a16="http://schemas.microsoft.com/office/drawing/2014/main" id="{0DE09714-8CF6-4D11-98FD-674D261DD5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14979" y="2701902"/>
            <a:ext cx="755703" cy="755703"/>
          </a:xfrm>
          <a:prstGeom prst="rect">
            <a:avLst/>
          </a:prstGeom>
        </p:spPr>
      </p:pic>
      <p:pic>
        <p:nvPicPr>
          <p:cNvPr id="31" name="Graphic 30" descr="Marker">
            <a:extLst>
              <a:ext uri="{FF2B5EF4-FFF2-40B4-BE49-F238E27FC236}">
                <a16:creationId xmlns:a16="http://schemas.microsoft.com/office/drawing/2014/main" id="{4DF2D550-73C5-4187-B44A-F4B10A66B7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51605" y="2666530"/>
            <a:ext cx="831273" cy="831273"/>
          </a:xfrm>
          <a:prstGeom prst="rect">
            <a:avLst/>
          </a:prstGeom>
        </p:spPr>
      </p:pic>
      <p:pic>
        <p:nvPicPr>
          <p:cNvPr id="2056" name="Graphic 2055" descr="Group">
            <a:extLst>
              <a:ext uri="{FF2B5EF4-FFF2-40B4-BE49-F238E27FC236}">
                <a16:creationId xmlns:a16="http://schemas.microsoft.com/office/drawing/2014/main" id="{567E57B7-C930-45DA-9E56-3D7D6F62F6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08564" y="2668440"/>
            <a:ext cx="914400" cy="914400"/>
          </a:xfrm>
          <a:prstGeom prst="rect">
            <a:avLst/>
          </a:prstGeom>
        </p:spPr>
      </p:pic>
    </p:spTree>
    <p:extLst>
      <p:ext uri="{BB962C8B-B14F-4D97-AF65-F5344CB8AC3E}">
        <p14:creationId xmlns:p14="http://schemas.microsoft.com/office/powerpoint/2010/main" val="1233651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184F8F24-79B0-4B9B-A261-00F32103F2C5}"/>
              </a:ext>
            </a:extLst>
          </p:cNvPr>
          <p:cNvGraphicFramePr>
            <a:graphicFrameLocks noGrp="1"/>
          </p:cNvGraphicFramePr>
          <p:nvPr>
            <p:ph type="chart" sz="quarter" idx="14"/>
            <p:extLst>
              <p:ext uri="{D42A27DB-BD31-4B8C-83A1-F6EECF244321}">
                <p14:modId xmlns:p14="http://schemas.microsoft.com/office/powerpoint/2010/main" val="2821414245"/>
              </p:ext>
            </p:extLst>
          </p:nvPr>
        </p:nvGraphicFramePr>
        <p:xfrm>
          <a:off x="455613" y="1800225"/>
          <a:ext cx="11187112" cy="451326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812B652-0475-4FBB-9E38-D1A10214768B}"/>
              </a:ext>
            </a:extLst>
          </p:cNvPr>
          <p:cNvSpPr>
            <a:spLocks noGrp="1"/>
          </p:cNvSpPr>
          <p:nvPr>
            <p:ph type="title"/>
          </p:nvPr>
        </p:nvSpPr>
        <p:spPr/>
        <p:txBody>
          <a:bodyPr/>
          <a:lstStyle/>
          <a:p>
            <a:r>
              <a:rPr lang="en-GB" dirty="0"/>
              <a:t>All age groups engage with mail</a:t>
            </a:r>
          </a:p>
        </p:txBody>
      </p:sp>
      <p:sp>
        <p:nvSpPr>
          <p:cNvPr id="3" name="Slide Number Placeholder 2">
            <a:extLst>
              <a:ext uri="{FF2B5EF4-FFF2-40B4-BE49-F238E27FC236}">
                <a16:creationId xmlns:a16="http://schemas.microsoft.com/office/drawing/2014/main" id="{DDC10C81-D740-49D9-AA31-32B84E628F06}"/>
              </a:ext>
            </a:extLst>
          </p:cNvPr>
          <p:cNvSpPr>
            <a:spLocks noGrp="1"/>
          </p:cNvSpPr>
          <p:nvPr>
            <p:ph type="sldNum" sz="quarter" idx="10"/>
          </p:nvPr>
        </p:nvSpPr>
        <p:spPr/>
        <p:txBody>
          <a:bodyPr/>
          <a:lstStyle/>
          <a:p>
            <a:fld id="{887360FE-02F5-4392-9C12-7D03F05745BB}" type="slidenum">
              <a:rPr lang="en-GB" smtClean="0"/>
              <a:pPr/>
              <a:t>15</a:t>
            </a:fld>
            <a:endParaRPr lang="en-GB" dirty="0"/>
          </a:p>
        </p:txBody>
      </p:sp>
      <p:sp>
        <p:nvSpPr>
          <p:cNvPr id="5" name="Text Placeholder 4">
            <a:extLst>
              <a:ext uri="{FF2B5EF4-FFF2-40B4-BE49-F238E27FC236}">
                <a16:creationId xmlns:a16="http://schemas.microsoft.com/office/drawing/2014/main" id="{29F16705-4E7F-4B1D-BA3B-165C685AB97E}"/>
              </a:ext>
            </a:extLst>
          </p:cNvPr>
          <p:cNvSpPr>
            <a:spLocks noGrp="1"/>
          </p:cNvSpPr>
          <p:nvPr>
            <p:ph type="body" sz="quarter" idx="11"/>
          </p:nvPr>
        </p:nvSpPr>
        <p:spPr/>
        <p:txBody>
          <a:bodyPr/>
          <a:lstStyle/>
          <a:p>
            <a:pPr>
              <a:spcBef>
                <a:spcPts val="0"/>
              </a:spcBef>
            </a:pPr>
            <a:r>
              <a:rPr lang="en-GB" dirty="0"/>
              <a:t>Frequency – HAS A SWEET SPOT FOR THOSE AGED BETWEE 45 AND 64</a:t>
            </a:r>
          </a:p>
        </p:txBody>
      </p:sp>
      <p:sp>
        <p:nvSpPr>
          <p:cNvPr id="6" name="TextBox 5">
            <a:extLst>
              <a:ext uri="{FF2B5EF4-FFF2-40B4-BE49-F238E27FC236}">
                <a16:creationId xmlns:a16="http://schemas.microsoft.com/office/drawing/2014/main" id="{542121F6-F79B-4256-8101-89E9B9B11488}"/>
              </a:ext>
            </a:extLst>
          </p:cNvPr>
          <p:cNvSpPr txBox="1"/>
          <p:nvPr/>
        </p:nvSpPr>
        <p:spPr>
          <a:xfrm>
            <a:off x="392566" y="6623579"/>
            <a:ext cx="4225837" cy="246221"/>
          </a:xfrm>
          <a:prstGeom prst="rect">
            <a:avLst/>
          </a:prstGeom>
          <a:noFill/>
        </p:spPr>
        <p:txBody>
          <a:bodyPr wrap="none" rtlCol="0">
            <a:spAutoFit/>
          </a:bodyPr>
          <a:lstStyle/>
          <a:p>
            <a:r>
              <a:rPr lang="en-GB" sz="1000" dirty="0"/>
              <a:t>Source:  JICMAIL Q2 2017 – Q1 2019 Addressed Mail, Charity n=3,322</a:t>
            </a:r>
          </a:p>
        </p:txBody>
      </p:sp>
    </p:spTree>
    <p:extLst>
      <p:ext uri="{BB962C8B-B14F-4D97-AF65-F5344CB8AC3E}">
        <p14:creationId xmlns:p14="http://schemas.microsoft.com/office/powerpoint/2010/main" val="118682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45A9E15C-15F4-4ECA-88C9-6E78ABAF10DF}"/>
              </a:ext>
            </a:extLst>
          </p:cNvPr>
          <p:cNvGraphicFramePr>
            <a:graphicFrameLocks noGrp="1"/>
          </p:cNvGraphicFramePr>
          <p:nvPr>
            <p:ph type="chart" sz="quarter" idx="14"/>
            <p:extLst>
              <p:ext uri="{D42A27DB-BD31-4B8C-83A1-F6EECF244321}">
                <p14:modId xmlns:p14="http://schemas.microsoft.com/office/powerpoint/2010/main" val="3259764799"/>
              </p:ext>
            </p:extLst>
          </p:nvPr>
        </p:nvGraphicFramePr>
        <p:xfrm>
          <a:off x="46305" y="2685327"/>
          <a:ext cx="11524774" cy="361209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DB3D02C-CDDD-4FA8-8E92-D0162629D81C}"/>
              </a:ext>
            </a:extLst>
          </p:cNvPr>
          <p:cNvSpPr>
            <a:spLocks noGrp="1"/>
          </p:cNvSpPr>
          <p:nvPr>
            <p:ph type="title"/>
          </p:nvPr>
        </p:nvSpPr>
        <p:spPr/>
        <p:txBody>
          <a:bodyPr/>
          <a:lstStyle/>
          <a:p>
            <a:r>
              <a:rPr lang="en-GB" dirty="0"/>
              <a:t>frequency above average</a:t>
            </a:r>
          </a:p>
        </p:txBody>
      </p:sp>
      <p:sp>
        <p:nvSpPr>
          <p:cNvPr id="3" name="Slide Number Placeholder 2">
            <a:extLst>
              <a:ext uri="{FF2B5EF4-FFF2-40B4-BE49-F238E27FC236}">
                <a16:creationId xmlns:a16="http://schemas.microsoft.com/office/drawing/2014/main" id="{8F6FBD2E-5B14-49C2-A89E-21783E0B1E3D}"/>
              </a:ext>
            </a:extLst>
          </p:cNvPr>
          <p:cNvSpPr>
            <a:spLocks noGrp="1"/>
          </p:cNvSpPr>
          <p:nvPr>
            <p:ph type="sldNum" sz="quarter" idx="10"/>
          </p:nvPr>
        </p:nvSpPr>
        <p:spPr/>
        <p:txBody>
          <a:bodyPr/>
          <a:lstStyle/>
          <a:p>
            <a:fld id="{887360FE-02F5-4392-9C12-7D03F05745BB}" type="slidenum">
              <a:rPr lang="en-GB" smtClean="0"/>
              <a:pPr/>
              <a:t>16</a:t>
            </a:fld>
            <a:endParaRPr lang="en-GB" dirty="0"/>
          </a:p>
        </p:txBody>
      </p:sp>
      <p:sp>
        <p:nvSpPr>
          <p:cNvPr id="7" name="Text Placeholder 6">
            <a:extLst>
              <a:ext uri="{FF2B5EF4-FFF2-40B4-BE49-F238E27FC236}">
                <a16:creationId xmlns:a16="http://schemas.microsoft.com/office/drawing/2014/main" id="{A7EEAD67-7876-4E68-BCC8-8450649F40E9}"/>
              </a:ext>
            </a:extLst>
          </p:cNvPr>
          <p:cNvSpPr>
            <a:spLocks noGrp="1"/>
          </p:cNvSpPr>
          <p:nvPr>
            <p:ph type="body" sz="quarter" idx="11"/>
          </p:nvPr>
        </p:nvSpPr>
        <p:spPr/>
        <p:txBody>
          <a:bodyPr/>
          <a:lstStyle/>
          <a:p>
            <a:r>
              <a:rPr lang="en-GB" dirty="0"/>
              <a:t>The average frequency in all sectors is 4.3 (and reach 1.13) so charity mail is higher in most instances</a:t>
            </a:r>
            <a:endParaRPr lang="en-GB" sz="1100" cap="none" dirty="0"/>
          </a:p>
          <a:p>
            <a:r>
              <a:rPr lang="en-GB" cap="none" dirty="0"/>
              <a:t>Look at how different content drives very different engagement rates, it seems important to include a postal reply to get even higher frequency and your contact details too.</a:t>
            </a:r>
          </a:p>
        </p:txBody>
      </p:sp>
      <p:sp>
        <p:nvSpPr>
          <p:cNvPr id="4" name="TextBox 3">
            <a:extLst>
              <a:ext uri="{FF2B5EF4-FFF2-40B4-BE49-F238E27FC236}">
                <a16:creationId xmlns:a16="http://schemas.microsoft.com/office/drawing/2014/main" id="{63DA3BD0-5154-48E4-925B-A1BD66A50CE9}"/>
              </a:ext>
            </a:extLst>
          </p:cNvPr>
          <p:cNvSpPr txBox="1"/>
          <p:nvPr/>
        </p:nvSpPr>
        <p:spPr>
          <a:xfrm>
            <a:off x="1865141" y="6209686"/>
            <a:ext cx="542136" cy="246221"/>
          </a:xfrm>
          <a:prstGeom prst="rect">
            <a:avLst/>
          </a:prstGeom>
          <a:noFill/>
        </p:spPr>
        <p:txBody>
          <a:bodyPr wrap="none" rtlCol="0">
            <a:spAutoFit/>
          </a:bodyPr>
          <a:lstStyle/>
          <a:p>
            <a:r>
              <a:rPr lang="en-GB" sz="1000" dirty="0">
                <a:solidFill>
                  <a:schemeClr val="tx2"/>
                </a:solidFill>
              </a:rPr>
              <a:t>n=787</a:t>
            </a:r>
          </a:p>
        </p:txBody>
      </p:sp>
      <p:sp>
        <p:nvSpPr>
          <p:cNvPr id="22" name="TextBox 21">
            <a:extLst>
              <a:ext uri="{FF2B5EF4-FFF2-40B4-BE49-F238E27FC236}">
                <a16:creationId xmlns:a16="http://schemas.microsoft.com/office/drawing/2014/main" id="{83A0E275-B790-4EE5-9584-19ECD9D81A53}"/>
              </a:ext>
            </a:extLst>
          </p:cNvPr>
          <p:cNvSpPr txBox="1"/>
          <p:nvPr/>
        </p:nvSpPr>
        <p:spPr>
          <a:xfrm>
            <a:off x="2890561" y="6209686"/>
            <a:ext cx="471604" cy="246221"/>
          </a:xfrm>
          <a:prstGeom prst="rect">
            <a:avLst/>
          </a:prstGeom>
          <a:noFill/>
        </p:spPr>
        <p:txBody>
          <a:bodyPr wrap="none" rtlCol="0">
            <a:spAutoFit/>
          </a:bodyPr>
          <a:lstStyle/>
          <a:p>
            <a:r>
              <a:rPr lang="en-GB" sz="1000" dirty="0">
                <a:solidFill>
                  <a:schemeClr val="tx2"/>
                </a:solidFill>
              </a:rPr>
              <a:t>n=83</a:t>
            </a:r>
          </a:p>
        </p:txBody>
      </p:sp>
      <p:sp>
        <p:nvSpPr>
          <p:cNvPr id="14" name="Rectangle 13">
            <a:extLst>
              <a:ext uri="{FF2B5EF4-FFF2-40B4-BE49-F238E27FC236}">
                <a16:creationId xmlns:a16="http://schemas.microsoft.com/office/drawing/2014/main" id="{4DD1E14F-1B42-4202-A3B1-5F0EB83E5BF7}"/>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E384480A-6329-4EF2-A98C-59035FBAABA6}"/>
              </a:ext>
            </a:extLst>
          </p:cNvPr>
          <p:cNvSpPr txBox="1"/>
          <p:nvPr/>
        </p:nvSpPr>
        <p:spPr>
          <a:xfrm>
            <a:off x="435938" y="6594864"/>
            <a:ext cx="5125121" cy="246221"/>
          </a:xfrm>
          <a:prstGeom prst="rect">
            <a:avLst/>
          </a:prstGeom>
          <a:noFill/>
        </p:spPr>
        <p:txBody>
          <a:bodyPr wrap="none" rtlCol="0">
            <a:spAutoFit/>
          </a:bodyPr>
          <a:lstStyle/>
          <a:p>
            <a:r>
              <a:rPr lang="en-GB" sz="1000" dirty="0"/>
              <a:t>Source:  JICMAIL Q2 2017 – Q1 2019 Addressed and Business Mail, Charities n=3,322</a:t>
            </a:r>
          </a:p>
        </p:txBody>
      </p:sp>
      <p:sp>
        <p:nvSpPr>
          <p:cNvPr id="21" name="TextBox 20">
            <a:extLst>
              <a:ext uri="{FF2B5EF4-FFF2-40B4-BE49-F238E27FC236}">
                <a16:creationId xmlns:a16="http://schemas.microsoft.com/office/drawing/2014/main" id="{D2A71BBF-9EE9-43D8-AF22-26AFB4EF742E}"/>
              </a:ext>
            </a:extLst>
          </p:cNvPr>
          <p:cNvSpPr txBox="1"/>
          <p:nvPr/>
        </p:nvSpPr>
        <p:spPr>
          <a:xfrm>
            <a:off x="813502" y="6202066"/>
            <a:ext cx="647934" cy="246221"/>
          </a:xfrm>
          <a:prstGeom prst="rect">
            <a:avLst/>
          </a:prstGeom>
          <a:noFill/>
        </p:spPr>
        <p:txBody>
          <a:bodyPr wrap="none" rtlCol="0">
            <a:spAutoFit/>
          </a:bodyPr>
          <a:lstStyle/>
          <a:p>
            <a:r>
              <a:rPr lang="en-GB" sz="1000" dirty="0">
                <a:solidFill>
                  <a:schemeClr val="tx2"/>
                </a:solidFill>
              </a:rPr>
              <a:t>n=3,322</a:t>
            </a:r>
          </a:p>
        </p:txBody>
      </p:sp>
      <p:sp>
        <p:nvSpPr>
          <p:cNvPr id="19" name="TextBox 18">
            <a:extLst>
              <a:ext uri="{FF2B5EF4-FFF2-40B4-BE49-F238E27FC236}">
                <a16:creationId xmlns:a16="http://schemas.microsoft.com/office/drawing/2014/main" id="{459368C7-14C4-4B7D-990B-BEB4EFB4E9B0}"/>
              </a:ext>
            </a:extLst>
          </p:cNvPr>
          <p:cNvSpPr txBox="1"/>
          <p:nvPr/>
        </p:nvSpPr>
        <p:spPr>
          <a:xfrm>
            <a:off x="3881161" y="6216036"/>
            <a:ext cx="542136" cy="246221"/>
          </a:xfrm>
          <a:prstGeom prst="rect">
            <a:avLst/>
          </a:prstGeom>
          <a:noFill/>
        </p:spPr>
        <p:txBody>
          <a:bodyPr wrap="none" rtlCol="0">
            <a:spAutoFit/>
          </a:bodyPr>
          <a:lstStyle/>
          <a:p>
            <a:r>
              <a:rPr lang="en-GB" sz="1000" dirty="0">
                <a:solidFill>
                  <a:schemeClr val="tx2"/>
                </a:solidFill>
              </a:rPr>
              <a:t>n=750</a:t>
            </a:r>
          </a:p>
        </p:txBody>
      </p:sp>
      <p:sp>
        <p:nvSpPr>
          <p:cNvPr id="20" name="TextBox 19">
            <a:extLst>
              <a:ext uri="{FF2B5EF4-FFF2-40B4-BE49-F238E27FC236}">
                <a16:creationId xmlns:a16="http://schemas.microsoft.com/office/drawing/2014/main" id="{D6757E46-FF44-4F7D-B064-245BBA1D67CC}"/>
              </a:ext>
            </a:extLst>
          </p:cNvPr>
          <p:cNvSpPr txBox="1"/>
          <p:nvPr/>
        </p:nvSpPr>
        <p:spPr>
          <a:xfrm>
            <a:off x="4814611" y="6216036"/>
            <a:ext cx="647934" cy="246221"/>
          </a:xfrm>
          <a:prstGeom prst="rect">
            <a:avLst/>
          </a:prstGeom>
          <a:noFill/>
        </p:spPr>
        <p:txBody>
          <a:bodyPr wrap="none" rtlCol="0">
            <a:spAutoFit/>
          </a:bodyPr>
          <a:lstStyle/>
          <a:p>
            <a:r>
              <a:rPr lang="en-GB" sz="1000" dirty="0">
                <a:solidFill>
                  <a:schemeClr val="tx2"/>
                </a:solidFill>
              </a:rPr>
              <a:t>n=1,627</a:t>
            </a:r>
          </a:p>
        </p:txBody>
      </p:sp>
      <p:sp>
        <p:nvSpPr>
          <p:cNvPr id="23" name="TextBox 22">
            <a:extLst>
              <a:ext uri="{FF2B5EF4-FFF2-40B4-BE49-F238E27FC236}">
                <a16:creationId xmlns:a16="http://schemas.microsoft.com/office/drawing/2014/main" id="{EBB17BCA-DD47-4F33-A52A-44A296BE3D1C}"/>
              </a:ext>
            </a:extLst>
          </p:cNvPr>
          <p:cNvSpPr txBox="1"/>
          <p:nvPr/>
        </p:nvSpPr>
        <p:spPr>
          <a:xfrm>
            <a:off x="5868711" y="6209686"/>
            <a:ext cx="542136" cy="246221"/>
          </a:xfrm>
          <a:prstGeom prst="rect">
            <a:avLst/>
          </a:prstGeom>
          <a:noFill/>
        </p:spPr>
        <p:txBody>
          <a:bodyPr wrap="none" rtlCol="0">
            <a:spAutoFit/>
          </a:bodyPr>
          <a:lstStyle/>
          <a:p>
            <a:r>
              <a:rPr lang="en-GB" sz="1000" dirty="0">
                <a:solidFill>
                  <a:schemeClr val="tx2"/>
                </a:solidFill>
              </a:rPr>
              <a:t>n=136</a:t>
            </a:r>
          </a:p>
        </p:txBody>
      </p:sp>
      <p:sp>
        <p:nvSpPr>
          <p:cNvPr id="24" name="TextBox 23">
            <a:extLst>
              <a:ext uri="{FF2B5EF4-FFF2-40B4-BE49-F238E27FC236}">
                <a16:creationId xmlns:a16="http://schemas.microsoft.com/office/drawing/2014/main" id="{22756B20-559B-4910-B791-E3099186523C}"/>
              </a:ext>
            </a:extLst>
          </p:cNvPr>
          <p:cNvSpPr txBox="1"/>
          <p:nvPr/>
        </p:nvSpPr>
        <p:spPr>
          <a:xfrm>
            <a:off x="6846611" y="6209686"/>
            <a:ext cx="542136" cy="246221"/>
          </a:xfrm>
          <a:prstGeom prst="rect">
            <a:avLst/>
          </a:prstGeom>
          <a:noFill/>
        </p:spPr>
        <p:txBody>
          <a:bodyPr wrap="none" rtlCol="0">
            <a:spAutoFit/>
          </a:bodyPr>
          <a:lstStyle/>
          <a:p>
            <a:r>
              <a:rPr lang="en-GB" sz="1000" dirty="0">
                <a:solidFill>
                  <a:schemeClr val="tx2"/>
                </a:solidFill>
              </a:rPr>
              <a:t>n=248</a:t>
            </a:r>
          </a:p>
        </p:txBody>
      </p:sp>
      <p:sp>
        <p:nvSpPr>
          <p:cNvPr id="25" name="TextBox 24">
            <a:extLst>
              <a:ext uri="{FF2B5EF4-FFF2-40B4-BE49-F238E27FC236}">
                <a16:creationId xmlns:a16="http://schemas.microsoft.com/office/drawing/2014/main" id="{CE66F299-6319-4D58-AB2E-C357E7799FE0}"/>
              </a:ext>
            </a:extLst>
          </p:cNvPr>
          <p:cNvSpPr txBox="1"/>
          <p:nvPr/>
        </p:nvSpPr>
        <p:spPr>
          <a:xfrm>
            <a:off x="7837211" y="6209686"/>
            <a:ext cx="542136" cy="246221"/>
          </a:xfrm>
          <a:prstGeom prst="rect">
            <a:avLst/>
          </a:prstGeom>
          <a:noFill/>
        </p:spPr>
        <p:txBody>
          <a:bodyPr wrap="none" rtlCol="0">
            <a:spAutoFit/>
          </a:bodyPr>
          <a:lstStyle/>
          <a:p>
            <a:r>
              <a:rPr lang="en-GB" sz="1000" dirty="0">
                <a:solidFill>
                  <a:schemeClr val="tx2"/>
                </a:solidFill>
              </a:rPr>
              <a:t>n=336</a:t>
            </a:r>
          </a:p>
        </p:txBody>
      </p:sp>
      <p:sp>
        <p:nvSpPr>
          <p:cNvPr id="26" name="TextBox 25">
            <a:extLst>
              <a:ext uri="{FF2B5EF4-FFF2-40B4-BE49-F238E27FC236}">
                <a16:creationId xmlns:a16="http://schemas.microsoft.com/office/drawing/2014/main" id="{1E8B7B3F-BEBC-4198-BA72-57A0771986E4}"/>
              </a:ext>
            </a:extLst>
          </p:cNvPr>
          <p:cNvSpPr txBox="1"/>
          <p:nvPr/>
        </p:nvSpPr>
        <p:spPr>
          <a:xfrm>
            <a:off x="8840511" y="6209686"/>
            <a:ext cx="542136" cy="246221"/>
          </a:xfrm>
          <a:prstGeom prst="rect">
            <a:avLst/>
          </a:prstGeom>
          <a:noFill/>
        </p:spPr>
        <p:txBody>
          <a:bodyPr wrap="none" rtlCol="0">
            <a:spAutoFit/>
          </a:bodyPr>
          <a:lstStyle/>
          <a:p>
            <a:r>
              <a:rPr lang="en-GB" sz="1000" dirty="0">
                <a:solidFill>
                  <a:schemeClr val="tx2"/>
                </a:solidFill>
              </a:rPr>
              <a:t>n=112</a:t>
            </a:r>
          </a:p>
        </p:txBody>
      </p:sp>
      <p:sp>
        <p:nvSpPr>
          <p:cNvPr id="27" name="TextBox 26">
            <a:extLst>
              <a:ext uri="{FF2B5EF4-FFF2-40B4-BE49-F238E27FC236}">
                <a16:creationId xmlns:a16="http://schemas.microsoft.com/office/drawing/2014/main" id="{B63D5D92-AF63-4DFD-8F76-E261B653DA04}"/>
              </a:ext>
            </a:extLst>
          </p:cNvPr>
          <p:cNvSpPr txBox="1"/>
          <p:nvPr/>
        </p:nvSpPr>
        <p:spPr>
          <a:xfrm>
            <a:off x="9805711" y="6203336"/>
            <a:ext cx="542136" cy="246221"/>
          </a:xfrm>
          <a:prstGeom prst="rect">
            <a:avLst/>
          </a:prstGeom>
          <a:noFill/>
        </p:spPr>
        <p:txBody>
          <a:bodyPr wrap="none" rtlCol="0">
            <a:spAutoFit/>
          </a:bodyPr>
          <a:lstStyle/>
          <a:p>
            <a:r>
              <a:rPr lang="en-GB" sz="1000" dirty="0">
                <a:solidFill>
                  <a:schemeClr val="tx2"/>
                </a:solidFill>
              </a:rPr>
              <a:t>n=523</a:t>
            </a:r>
          </a:p>
        </p:txBody>
      </p:sp>
      <p:sp>
        <p:nvSpPr>
          <p:cNvPr id="28" name="TextBox 27">
            <a:extLst>
              <a:ext uri="{FF2B5EF4-FFF2-40B4-BE49-F238E27FC236}">
                <a16:creationId xmlns:a16="http://schemas.microsoft.com/office/drawing/2014/main" id="{93FDEA7B-579D-4880-BCCB-56FFFA76E5BF}"/>
              </a:ext>
            </a:extLst>
          </p:cNvPr>
          <p:cNvSpPr txBox="1"/>
          <p:nvPr/>
        </p:nvSpPr>
        <p:spPr>
          <a:xfrm>
            <a:off x="10783611" y="6209686"/>
            <a:ext cx="542136" cy="246221"/>
          </a:xfrm>
          <a:prstGeom prst="rect">
            <a:avLst/>
          </a:prstGeom>
          <a:noFill/>
        </p:spPr>
        <p:txBody>
          <a:bodyPr wrap="none" rtlCol="0">
            <a:spAutoFit/>
          </a:bodyPr>
          <a:lstStyle/>
          <a:p>
            <a:r>
              <a:rPr lang="en-GB" sz="1000" dirty="0">
                <a:solidFill>
                  <a:schemeClr val="tx2"/>
                </a:solidFill>
              </a:rPr>
              <a:t>n=306</a:t>
            </a:r>
          </a:p>
        </p:txBody>
      </p:sp>
    </p:spTree>
    <p:extLst>
      <p:ext uri="{BB962C8B-B14F-4D97-AF65-F5344CB8AC3E}">
        <p14:creationId xmlns:p14="http://schemas.microsoft.com/office/powerpoint/2010/main" val="309195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F783D3AA-EB6B-4DD9-978F-03686CB56414}"/>
              </a:ext>
            </a:extLst>
          </p:cNvPr>
          <p:cNvGraphicFramePr>
            <a:graphicFrameLocks noGrp="1"/>
          </p:cNvGraphicFramePr>
          <p:nvPr>
            <p:ph type="chart" sz="quarter" idx="14"/>
            <p:extLst>
              <p:ext uri="{D42A27DB-BD31-4B8C-83A1-F6EECF244321}">
                <p14:modId xmlns:p14="http://schemas.microsoft.com/office/powerpoint/2010/main" val="383834258"/>
              </p:ext>
            </p:extLst>
          </p:nvPr>
        </p:nvGraphicFramePr>
        <p:xfrm>
          <a:off x="687107" y="1880914"/>
          <a:ext cx="11187112" cy="451326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90783C1-3C2B-4E1E-AF2B-A397C433A015}"/>
              </a:ext>
            </a:extLst>
          </p:cNvPr>
          <p:cNvSpPr>
            <a:spLocks noGrp="1"/>
          </p:cNvSpPr>
          <p:nvPr>
            <p:ph type="title"/>
          </p:nvPr>
        </p:nvSpPr>
        <p:spPr/>
        <p:txBody>
          <a:bodyPr/>
          <a:lstStyle/>
          <a:p>
            <a:r>
              <a:rPr lang="en-GB" dirty="0"/>
              <a:t>Actions per thousand are impressive</a:t>
            </a:r>
          </a:p>
        </p:txBody>
      </p:sp>
      <p:sp>
        <p:nvSpPr>
          <p:cNvPr id="4" name="Slide Number Placeholder 3">
            <a:extLst>
              <a:ext uri="{FF2B5EF4-FFF2-40B4-BE49-F238E27FC236}">
                <a16:creationId xmlns:a16="http://schemas.microsoft.com/office/drawing/2014/main" id="{2A44F627-0E40-484E-8134-BFE22F69C0F3}"/>
              </a:ext>
            </a:extLst>
          </p:cNvPr>
          <p:cNvSpPr>
            <a:spLocks noGrp="1"/>
          </p:cNvSpPr>
          <p:nvPr>
            <p:ph type="sldNum" sz="quarter" idx="10"/>
          </p:nvPr>
        </p:nvSpPr>
        <p:spPr/>
        <p:txBody>
          <a:bodyPr/>
          <a:lstStyle/>
          <a:p>
            <a:fld id="{887360FE-02F5-4392-9C12-7D03F05745BB}" type="slidenum">
              <a:rPr lang="en-GB" smtClean="0"/>
              <a:pPr/>
              <a:t>17</a:t>
            </a:fld>
            <a:endParaRPr lang="en-GB" dirty="0"/>
          </a:p>
        </p:txBody>
      </p:sp>
      <p:sp>
        <p:nvSpPr>
          <p:cNvPr id="5" name="Text Placeholder 4">
            <a:extLst>
              <a:ext uri="{FF2B5EF4-FFF2-40B4-BE49-F238E27FC236}">
                <a16:creationId xmlns:a16="http://schemas.microsoft.com/office/drawing/2014/main" id="{95A5872C-5D66-4F0F-B31B-149DE75347FE}"/>
              </a:ext>
            </a:extLst>
          </p:cNvPr>
          <p:cNvSpPr>
            <a:spLocks noGrp="1"/>
          </p:cNvSpPr>
          <p:nvPr>
            <p:ph type="body" sz="quarter" idx="11"/>
          </p:nvPr>
        </p:nvSpPr>
        <p:spPr/>
        <p:txBody>
          <a:bodyPr/>
          <a:lstStyle/>
          <a:p>
            <a:r>
              <a:rPr lang="en-GB" dirty="0"/>
              <a:t>If you send a postal reply to someone 287 people out of that 1,000 will make a donation and also 299 will post a reply to the sender</a:t>
            </a:r>
          </a:p>
        </p:txBody>
      </p:sp>
      <p:sp>
        <p:nvSpPr>
          <p:cNvPr id="9" name="TextBox 8">
            <a:extLst>
              <a:ext uri="{FF2B5EF4-FFF2-40B4-BE49-F238E27FC236}">
                <a16:creationId xmlns:a16="http://schemas.microsoft.com/office/drawing/2014/main" id="{E376B3AD-2CEE-44DB-9ADF-ACFE114E1DFF}"/>
              </a:ext>
            </a:extLst>
          </p:cNvPr>
          <p:cNvSpPr txBox="1"/>
          <p:nvPr/>
        </p:nvSpPr>
        <p:spPr>
          <a:xfrm>
            <a:off x="4456253" y="1990847"/>
            <a:ext cx="3454792" cy="369332"/>
          </a:xfrm>
          <a:prstGeom prst="rect">
            <a:avLst/>
          </a:prstGeom>
          <a:noFill/>
        </p:spPr>
        <p:txBody>
          <a:bodyPr wrap="none" rtlCol="0">
            <a:spAutoFit/>
          </a:bodyPr>
          <a:lstStyle/>
          <a:p>
            <a:r>
              <a:rPr lang="en-GB" dirty="0"/>
              <a:t>Actions per thousand mail items</a:t>
            </a:r>
          </a:p>
        </p:txBody>
      </p:sp>
      <p:sp>
        <p:nvSpPr>
          <p:cNvPr id="7" name="TextBox 6">
            <a:extLst>
              <a:ext uri="{FF2B5EF4-FFF2-40B4-BE49-F238E27FC236}">
                <a16:creationId xmlns:a16="http://schemas.microsoft.com/office/drawing/2014/main" id="{E74E4E9F-5161-4B97-8559-6332C5B1ADA9}"/>
              </a:ext>
            </a:extLst>
          </p:cNvPr>
          <p:cNvSpPr txBox="1"/>
          <p:nvPr/>
        </p:nvSpPr>
        <p:spPr>
          <a:xfrm>
            <a:off x="435938" y="6594864"/>
            <a:ext cx="5125121" cy="246221"/>
          </a:xfrm>
          <a:prstGeom prst="rect">
            <a:avLst/>
          </a:prstGeom>
          <a:noFill/>
        </p:spPr>
        <p:txBody>
          <a:bodyPr wrap="none" rtlCol="0">
            <a:spAutoFit/>
          </a:bodyPr>
          <a:lstStyle/>
          <a:p>
            <a:r>
              <a:rPr lang="en-GB" sz="1000" dirty="0"/>
              <a:t>Source:  JICMAIL Q2 2017 – Q1 2019 Addressed and Business Mail, Charities n=3,322</a:t>
            </a:r>
          </a:p>
        </p:txBody>
      </p:sp>
    </p:spTree>
    <p:extLst>
      <p:ext uri="{BB962C8B-B14F-4D97-AF65-F5344CB8AC3E}">
        <p14:creationId xmlns:p14="http://schemas.microsoft.com/office/powerpoint/2010/main" val="3726834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0E89BF-8B1F-486A-B11F-B0982F42CD22}"/>
              </a:ext>
            </a:extLst>
          </p:cNvPr>
          <p:cNvSpPr>
            <a:spLocks noGrp="1"/>
          </p:cNvSpPr>
          <p:nvPr>
            <p:ph type="body" sz="quarter" idx="10"/>
          </p:nvPr>
        </p:nvSpPr>
        <p:spPr/>
        <p:txBody>
          <a:bodyPr/>
          <a:lstStyle/>
          <a:p>
            <a:r>
              <a:rPr lang="en-GB" dirty="0"/>
              <a:t>Who’s mailing right now and what are they sending</a:t>
            </a:r>
          </a:p>
        </p:txBody>
      </p:sp>
    </p:spTree>
    <p:extLst>
      <p:ext uri="{BB962C8B-B14F-4D97-AF65-F5344CB8AC3E}">
        <p14:creationId xmlns:p14="http://schemas.microsoft.com/office/powerpoint/2010/main" val="74114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3A4FA4-2A8D-4668-86BD-229C228195B1}"/>
              </a:ext>
            </a:extLst>
          </p:cNvPr>
          <p:cNvPicPr>
            <a:picLocks noChangeAspect="1"/>
          </p:cNvPicPr>
          <p:nvPr/>
        </p:nvPicPr>
        <p:blipFill>
          <a:blip r:embed="rId3"/>
          <a:stretch>
            <a:fillRect/>
          </a:stretch>
        </p:blipFill>
        <p:spPr>
          <a:xfrm>
            <a:off x="7034918" y="1126774"/>
            <a:ext cx="4435880" cy="2240124"/>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60B44E39-5E5D-49D1-B750-5760828C810A}"/>
              </a:ext>
            </a:extLst>
          </p:cNvPr>
          <p:cNvSpPr>
            <a:spLocks noGrp="1"/>
          </p:cNvSpPr>
          <p:nvPr>
            <p:ph type="title"/>
          </p:nvPr>
        </p:nvSpPr>
        <p:spPr/>
        <p:txBody>
          <a:bodyPr>
            <a:normAutofit fontScale="90000"/>
          </a:bodyPr>
          <a:lstStyle/>
          <a:p>
            <a:r>
              <a:rPr lang="en-GB" dirty="0"/>
              <a:t>Save the children</a:t>
            </a:r>
          </a:p>
        </p:txBody>
      </p:sp>
      <p:sp>
        <p:nvSpPr>
          <p:cNvPr id="4" name="Text Placeholder 3">
            <a:extLst>
              <a:ext uri="{FF2B5EF4-FFF2-40B4-BE49-F238E27FC236}">
                <a16:creationId xmlns:a16="http://schemas.microsoft.com/office/drawing/2014/main" id="{B90782D5-A1EC-42E9-B295-0F3540D9D65D}"/>
              </a:ext>
            </a:extLst>
          </p:cNvPr>
          <p:cNvSpPr>
            <a:spLocks noGrp="1"/>
          </p:cNvSpPr>
          <p:nvPr>
            <p:ph type="body" sz="quarter" idx="11"/>
          </p:nvPr>
        </p:nvSpPr>
        <p:spPr/>
        <p:txBody>
          <a:bodyPr>
            <a:normAutofit lnSpcReduction="10000"/>
          </a:bodyPr>
          <a:lstStyle/>
          <a:p>
            <a:r>
              <a:rPr lang="en-GB" dirty="0"/>
              <a:t>Refugee camps and here at home</a:t>
            </a:r>
          </a:p>
        </p:txBody>
      </p:sp>
      <p:sp>
        <p:nvSpPr>
          <p:cNvPr id="5" name="Text Placeholder 4">
            <a:extLst>
              <a:ext uri="{FF2B5EF4-FFF2-40B4-BE49-F238E27FC236}">
                <a16:creationId xmlns:a16="http://schemas.microsoft.com/office/drawing/2014/main" id="{2B09E411-6BDE-44DF-A3D2-3598DCA35C43}"/>
              </a:ext>
            </a:extLst>
          </p:cNvPr>
          <p:cNvSpPr>
            <a:spLocks noGrp="1"/>
          </p:cNvSpPr>
          <p:nvPr>
            <p:ph type="body" sz="quarter" idx="12"/>
          </p:nvPr>
        </p:nvSpPr>
        <p:spPr>
          <a:xfrm>
            <a:off x="486001" y="1800000"/>
            <a:ext cx="5609999" cy="4644000"/>
          </a:xfrm>
        </p:spPr>
        <p:txBody>
          <a:bodyPr>
            <a:normAutofit/>
          </a:bodyPr>
          <a:lstStyle/>
          <a:p>
            <a:pPr>
              <a:spcAft>
                <a:spcPts val="1800"/>
              </a:spcAft>
            </a:pPr>
            <a:r>
              <a:rPr lang="en-US" dirty="0"/>
              <a:t>Sweet letter talks about “the rainbows in my neighbours’ front window remind me how children are facing up to this”</a:t>
            </a:r>
          </a:p>
          <a:p>
            <a:pPr>
              <a:spcAft>
                <a:spcPts val="1800"/>
              </a:spcAft>
            </a:pPr>
            <a:r>
              <a:rPr lang="en-US" dirty="0"/>
              <a:t>Appeals for money for refugees, where they are transforming empty buildings and putting up tents</a:t>
            </a:r>
          </a:p>
          <a:p>
            <a:pPr>
              <a:spcAft>
                <a:spcPts val="1800"/>
              </a:spcAft>
            </a:pPr>
            <a:r>
              <a:rPr lang="en-US" dirty="0"/>
              <a:t>In the UK they are helping parents with emergency grants so they can get food and some books and toys to make the lock down bearable</a:t>
            </a:r>
          </a:p>
          <a:p>
            <a:pPr>
              <a:spcAft>
                <a:spcPts val="1800"/>
              </a:spcAft>
            </a:pPr>
            <a:r>
              <a:rPr lang="en-US" dirty="0"/>
              <a:t>Practical asks for handwashing kits, books and toys at different donation amounts £40/£60/£250</a:t>
            </a:r>
          </a:p>
          <a:p>
            <a:pPr>
              <a:spcAft>
                <a:spcPts val="1800"/>
              </a:spcAft>
            </a:pPr>
            <a:r>
              <a:rPr lang="en-US" dirty="0"/>
              <a:t>And they’ve included a useful reply envelope!</a:t>
            </a:r>
          </a:p>
          <a:p>
            <a:pPr>
              <a:spcAft>
                <a:spcPts val="1800"/>
              </a:spcAft>
            </a:pPr>
            <a:endParaRPr lang="en-GB" dirty="0"/>
          </a:p>
        </p:txBody>
      </p:sp>
      <p:pic>
        <p:nvPicPr>
          <p:cNvPr id="10" name="Picture 9">
            <a:extLst>
              <a:ext uri="{FF2B5EF4-FFF2-40B4-BE49-F238E27FC236}">
                <a16:creationId xmlns:a16="http://schemas.microsoft.com/office/drawing/2014/main" id="{85076C79-51A1-4536-9258-2875AE5E7063}"/>
              </a:ext>
            </a:extLst>
          </p:cNvPr>
          <p:cNvPicPr>
            <a:picLocks noChangeAspect="1"/>
          </p:cNvPicPr>
          <p:nvPr/>
        </p:nvPicPr>
        <p:blipFill>
          <a:blip r:embed="rId4"/>
          <a:stretch>
            <a:fillRect/>
          </a:stretch>
        </p:blipFill>
        <p:spPr>
          <a:xfrm>
            <a:off x="7459803" y="3750322"/>
            <a:ext cx="4010995" cy="182395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5E3724C-7906-4AB1-941E-D468F50D7AE0}"/>
              </a:ext>
            </a:extLst>
          </p:cNvPr>
          <p:cNvPicPr>
            <a:picLocks noChangeAspect="1"/>
          </p:cNvPicPr>
          <p:nvPr/>
        </p:nvPicPr>
        <p:blipFill>
          <a:blip r:embed="rId5"/>
          <a:stretch>
            <a:fillRect/>
          </a:stretch>
        </p:blipFill>
        <p:spPr>
          <a:xfrm>
            <a:off x="6319690" y="1800000"/>
            <a:ext cx="3314025" cy="4786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7987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544CA-7A21-42A0-A7AE-5607E54BDF49}"/>
              </a:ext>
            </a:extLst>
          </p:cNvPr>
          <p:cNvSpPr>
            <a:spLocks noGrp="1"/>
          </p:cNvSpPr>
          <p:nvPr>
            <p:ph type="body" sz="quarter" idx="10"/>
          </p:nvPr>
        </p:nvSpPr>
        <p:spPr/>
        <p:txBody>
          <a:bodyPr/>
          <a:lstStyle/>
          <a:p>
            <a:r>
              <a:rPr lang="en-GB" dirty="0"/>
              <a:t>The back drop</a:t>
            </a:r>
          </a:p>
        </p:txBody>
      </p:sp>
    </p:spTree>
    <p:extLst>
      <p:ext uri="{BB962C8B-B14F-4D97-AF65-F5344CB8AC3E}">
        <p14:creationId xmlns:p14="http://schemas.microsoft.com/office/powerpoint/2010/main" val="1049885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3BC70-FB17-4145-B4BD-2F3F53CCE73A}"/>
              </a:ext>
            </a:extLst>
          </p:cNvPr>
          <p:cNvSpPr>
            <a:spLocks noGrp="1"/>
          </p:cNvSpPr>
          <p:nvPr>
            <p:ph type="title"/>
          </p:nvPr>
        </p:nvSpPr>
        <p:spPr/>
        <p:txBody>
          <a:bodyPr/>
          <a:lstStyle/>
          <a:p>
            <a:r>
              <a:rPr lang="en-GB" dirty="0"/>
              <a:t>Asthma uk</a:t>
            </a:r>
          </a:p>
        </p:txBody>
      </p:sp>
      <p:sp>
        <p:nvSpPr>
          <p:cNvPr id="3" name="Slide Number Placeholder 2">
            <a:extLst>
              <a:ext uri="{FF2B5EF4-FFF2-40B4-BE49-F238E27FC236}">
                <a16:creationId xmlns:a16="http://schemas.microsoft.com/office/drawing/2014/main" id="{B1B2808F-9139-443D-BB7B-A0707D7E8FB3}"/>
              </a:ext>
            </a:extLst>
          </p:cNvPr>
          <p:cNvSpPr>
            <a:spLocks noGrp="1"/>
          </p:cNvSpPr>
          <p:nvPr>
            <p:ph type="sldNum" sz="quarter" idx="10"/>
          </p:nvPr>
        </p:nvSpPr>
        <p:spPr/>
        <p:txBody>
          <a:bodyPr/>
          <a:lstStyle/>
          <a:p>
            <a:fld id="{887360FE-02F5-4392-9C12-7D03F05745BB}" type="slidenum">
              <a:rPr lang="en-GB" smtClean="0"/>
              <a:pPr/>
              <a:t>20</a:t>
            </a:fld>
            <a:endParaRPr lang="en-GB" dirty="0"/>
          </a:p>
        </p:txBody>
      </p:sp>
      <p:sp>
        <p:nvSpPr>
          <p:cNvPr id="4" name="Text Placeholder 3">
            <a:extLst>
              <a:ext uri="{FF2B5EF4-FFF2-40B4-BE49-F238E27FC236}">
                <a16:creationId xmlns:a16="http://schemas.microsoft.com/office/drawing/2014/main" id="{DC5CF50A-6A5D-4430-A21C-129CF04E4CC2}"/>
              </a:ext>
            </a:extLst>
          </p:cNvPr>
          <p:cNvSpPr>
            <a:spLocks noGrp="1"/>
          </p:cNvSpPr>
          <p:nvPr>
            <p:ph type="body" sz="quarter" idx="11"/>
          </p:nvPr>
        </p:nvSpPr>
        <p:spPr/>
        <p:txBody>
          <a:bodyPr/>
          <a:lstStyle/>
          <a:p>
            <a:r>
              <a:rPr lang="en-GB" dirty="0"/>
              <a:t>Nicely thought through appeal</a:t>
            </a:r>
          </a:p>
        </p:txBody>
      </p:sp>
      <p:pic>
        <p:nvPicPr>
          <p:cNvPr id="6" name="Picture 5">
            <a:extLst>
              <a:ext uri="{FF2B5EF4-FFF2-40B4-BE49-F238E27FC236}">
                <a16:creationId xmlns:a16="http://schemas.microsoft.com/office/drawing/2014/main" id="{1203DF7B-F40C-48CB-A9B6-26F35C2D6756}"/>
              </a:ext>
            </a:extLst>
          </p:cNvPr>
          <p:cNvPicPr>
            <a:picLocks noChangeAspect="1"/>
          </p:cNvPicPr>
          <p:nvPr/>
        </p:nvPicPr>
        <p:blipFill>
          <a:blip r:embed="rId3"/>
          <a:stretch>
            <a:fillRect/>
          </a:stretch>
        </p:blipFill>
        <p:spPr>
          <a:xfrm>
            <a:off x="6191525" y="995005"/>
            <a:ext cx="2375230" cy="1654888"/>
          </a:xfrm>
          <a:prstGeom prst="rect">
            <a:avLst/>
          </a:prstGeom>
        </p:spPr>
      </p:pic>
      <p:pic>
        <p:nvPicPr>
          <p:cNvPr id="9" name="Picture 8">
            <a:extLst>
              <a:ext uri="{FF2B5EF4-FFF2-40B4-BE49-F238E27FC236}">
                <a16:creationId xmlns:a16="http://schemas.microsoft.com/office/drawing/2014/main" id="{F2CA73CC-730C-4814-AF62-BB661E56BC3A}"/>
              </a:ext>
            </a:extLst>
          </p:cNvPr>
          <p:cNvPicPr>
            <a:picLocks noChangeAspect="1"/>
          </p:cNvPicPr>
          <p:nvPr/>
        </p:nvPicPr>
        <p:blipFill>
          <a:blip r:embed="rId4"/>
          <a:stretch>
            <a:fillRect/>
          </a:stretch>
        </p:blipFill>
        <p:spPr>
          <a:xfrm>
            <a:off x="9509091" y="2606857"/>
            <a:ext cx="2571531" cy="239809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7519BA2-321D-4680-BE70-0D537E922AEF}"/>
              </a:ext>
            </a:extLst>
          </p:cNvPr>
          <p:cNvPicPr>
            <a:picLocks noChangeAspect="1"/>
          </p:cNvPicPr>
          <p:nvPr/>
        </p:nvPicPr>
        <p:blipFill>
          <a:blip r:embed="rId5"/>
          <a:stretch>
            <a:fillRect/>
          </a:stretch>
        </p:blipFill>
        <p:spPr>
          <a:xfrm>
            <a:off x="8439430" y="1260389"/>
            <a:ext cx="2769470" cy="260616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EBA5FE3-503A-4EF4-A01C-CD6A2E0AEF78}"/>
              </a:ext>
            </a:extLst>
          </p:cNvPr>
          <p:cNvPicPr>
            <a:picLocks noChangeAspect="1"/>
          </p:cNvPicPr>
          <p:nvPr/>
        </p:nvPicPr>
        <p:blipFill>
          <a:blip r:embed="rId6"/>
          <a:stretch>
            <a:fillRect/>
          </a:stretch>
        </p:blipFill>
        <p:spPr>
          <a:xfrm>
            <a:off x="7103168" y="4569403"/>
            <a:ext cx="2316425" cy="163673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4E3AB49-DBC7-435B-BEA2-EFF189CAC8D4}"/>
              </a:ext>
            </a:extLst>
          </p:cNvPr>
          <p:cNvPicPr>
            <a:picLocks noChangeAspect="1"/>
          </p:cNvPicPr>
          <p:nvPr/>
        </p:nvPicPr>
        <p:blipFill>
          <a:blip r:embed="rId7"/>
          <a:stretch>
            <a:fillRect/>
          </a:stretch>
        </p:blipFill>
        <p:spPr>
          <a:xfrm>
            <a:off x="6263703" y="2915277"/>
            <a:ext cx="2365545" cy="1654126"/>
          </a:xfrm>
          <a:prstGeom prst="rect">
            <a:avLst/>
          </a:prstGeom>
          <a:ln>
            <a:noFill/>
          </a:ln>
          <a:effectLst>
            <a:outerShdw blurRad="292100" dist="139700" dir="2700000" algn="tl" rotWithShape="0">
              <a:srgbClr val="333333">
                <a:alpha val="65000"/>
              </a:srgbClr>
            </a:outerShdw>
          </a:effectLst>
        </p:spPr>
      </p:pic>
      <p:sp>
        <p:nvSpPr>
          <p:cNvPr id="12" name="Text Placeholder 4">
            <a:extLst>
              <a:ext uri="{FF2B5EF4-FFF2-40B4-BE49-F238E27FC236}">
                <a16:creationId xmlns:a16="http://schemas.microsoft.com/office/drawing/2014/main" id="{51976ED4-FF99-4F32-B3B2-A2972D565988}"/>
              </a:ext>
            </a:extLst>
          </p:cNvPr>
          <p:cNvSpPr>
            <a:spLocks noGrp="1"/>
          </p:cNvSpPr>
          <p:nvPr>
            <p:ph type="body" sz="quarter" idx="12"/>
          </p:nvPr>
        </p:nvSpPr>
        <p:spPr>
          <a:xfrm>
            <a:off x="486001" y="1800000"/>
            <a:ext cx="5609999" cy="4644000"/>
          </a:xfrm>
        </p:spPr>
        <p:txBody>
          <a:bodyPr>
            <a:normAutofit/>
          </a:bodyPr>
          <a:lstStyle/>
          <a:p>
            <a:pPr>
              <a:spcAft>
                <a:spcPts val="1800"/>
              </a:spcAft>
            </a:pPr>
            <a:r>
              <a:rPr lang="en-US" dirty="0"/>
              <a:t>Talks about the fact their services are stretched as they are experiencing 8 times more calls during Covid-19 pandemic</a:t>
            </a:r>
          </a:p>
          <a:p>
            <a:pPr>
              <a:spcAft>
                <a:spcPts val="1800"/>
              </a:spcAft>
            </a:pPr>
            <a:r>
              <a:rPr lang="en-US" dirty="0"/>
              <a:t>Gives advice on how to control your asthma and cut the risk, from a specialist Doctor</a:t>
            </a:r>
          </a:p>
          <a:p>
            <a:pPr>
              <a:spcAft>
                <a:spcPts val="1800"/>
              </a:spcAft>
            </a:pPr>
            <a:r>
              <a:rPr lang="en-US" dirty="0"/>
              <a:t>Helps donors (who with this charity are more likely to be sufferers) to help them recognize the symptoms</a:t>
            </a:r>
          </a:p>
          <a:p>
            <a:pPr>
              <a:spcAft>
                <a:spcPts val="1800"/>
              </a:spcAft>
            </a:pPr>
            <a:r>
              <a:rPr lang="en-US" dirty="0"/>
              <a:t>Gives great testimonials and examples of what your money will do</a:t>
            </a:r>
          </a:p>
          <a:p>
            <a:pPr>
              <a:spcAft>
                <a:spcPts val="1800"/>
              </a:spcAft>
            </a:pPr>
            <a:r>
              <a:rPr lang="en-US" dirty="0"/>
              <a:t>Includes that all-important reply envelope</a:t>
            </a:r>
          </a:p>
          <a:p>
            <a:pPr>
              <a:spcAft>
                <a:spcPts val="1800"/>
              </a:spcAft>
            </a:pPr>
            <a:endParaRPr lang="en-US" dirty="0"/>
          </a:p>
          <a:p>
            <a:pPr>
              <a:spcAft>
                <a:spcPts val="1800"/>
              </a:spcAft>
            </a:pPr>
            <a:endParaRPr lang="en-GB" dirty="0"/>
          </a:p>
        </p:txBody>
      </p:sp>
    </p:spTree>
    <p:extLst>
      <p:ext uri="{BB962C8B-B14F-4D97-AF65-F5344CB8AC3E}">
        <p14:creationId xmlns:p14="http://schemas.microsoft.com/office/powerpoint/2010/main" val="161904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E52DE-4443-4860-A6A2-07A129BD6B49}"/>
              </a:ext>
            </a:extLst>
          </p:cNvPr>
          <p:cNvSpPr>
            <a:spLocks noGrp="1"/>
          </p:cNvSpPr>
          <p:nvPr>
            <p:ph type="title"/>
          </p:nvPr>
        </p:nvSpPr>
        <p:spPr/>
        <p:txBody>
          <a:bodyPr/>
          <a:lstStyle/>
          <a:p>
            <a:r>
              <a:rPr lang="en-GB" dirty="0"/>
              <a:t>Air ambulance</a:t>
            </a:r>
          </a:p>
        </p:txBody>
      </p:sp>
      <p:sp>
        <p:nvSpPr>
          <p:cNvPr id="3" name="Slide Number Placeholder 2">
            <a:extLst>
              <a:ext uri="{FF2B5EF4-FFF2-40B4-BE49-F238E27FC236}">
                <a16:creationId xmlns:a16="http://schemas.microsoft.com/office/drawing/2014/main" id="{3CC07CA0-8013-4765-866F-FB7DA50EA500}"/>
              </a:ext>
            </a:extLst>
          </p:cNvPr>
          <p:cNvSpPr>
            <a:spLocks noGrp="1"/>
          </p:cNvSpPr>
          <p:nvPr>
            <p:ph type="sldNum" sz="quarter" idx="10"/>
          </p:nvPr>
        </p:nvSpPr>
        <p:spPr/>
        <p:txBody>
          <a:bodyPr/>
          <a:lstStyle/>
          <a:p>
            <a:fld id="{887360FE-02F5-4392-9C12-7D03F05745BB}" type="slidenum">
              <a:rPr lang="en-GB" smtClean="0"/>
              <a:pPr/>
              <a:t>21</a:t>
            </a:fld>
            <a:endParaRPr lang="en-GB" dirty="0"/>
          </a:p>
        </p:txBody>
      </p:sp>
      <p:sp>
        <p:nvSpPr>
          <p:cNvPr id="4" name="Text Placeholder 3">
            <a:extLst>
              <a:ext uri="{FF2B5EF4-FFF2-40B4-BE49-F238E27FC236}">
                <a16:creationId xmlns:a16="http://schemas.microsoft.com/office/drawing/2014/main" id="{0AC36A97-5EF5-411F-B6A2-C6BB05E3B8E7}"/>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8965E1E3-916B-48B3-AB7E-D6DF30D854E9}"/>
              </a:ext>
            </a:extLst>
          </p:cNvPr>
          <p:cNvSpPr>
            <a:spLocks noGrp="1"/>
          </p:cNvSpPr>
          <p:nvPr>
            <p:ph type="body" sz="quarter" idx="12"/>
          </p:nvPr>
        </p:nvSpPr>
        <p:spPr>
          <a:xfrm>
            <a:off x="486001" y="1800000"/>
            <a:ext cx="5610000" cy="4644000"/>
          </a:xfrm>
        </p:spPr>
        <p:txBody>
          <a:bodyPr/>
          <a:lstStyle/>
          <a:p>
            <a:r>
              <a:rPr lang="en-GB" dirty="0"/>
              <a:t>Good letter, with a heartfelt tone of voice</a:t>
            </a:r>
          </a:p>
          <a:p>
            <a:r>
              <a:rPr lang="en-GB" dirty="0"/>
              <a:t>Highlight how they are working alongside the NHS</a:t>
            </a:r>
          </a:p>
          <a:p>
            <a:r>
              <a:rPr lang="en-GB" dirty="0"/>
              <a:t>Say how they are helping transport critically ill Coronavirus patients across the region</a:t>
            </a:r>
          </a:p>
          <a:p>
            <a:r>
              <a:rPr lang="en-GB" dirty="0"/>
              <a:t>And now they need to invest in PPE</a:t>
            </a:r>
          </a:p>
          <a:p>
            <a:r>
              <a:rPr lang="en-GB" dirty="0"/>
              <a:t>Clear ways to pay</a:t>
            </a:r>
          </a:p>
          <a:p>
            <a:r>
              <a:rPr lang="en-GB" dirty="0"/>
              <a:t>And clear asks for what your donation will provide</a:t>
            </a:r>
          </a:p>
        </p:txBody>
      </p:sp>
      <p:pic>
        <p:nvPicPr>
          <p:cNvPr id="6" name="Picture 5">
            <a:extLst>
              <a:ext uri="{FF2B5EF4-FFF2-40B4-BE49-F238E27FC236}">
                <a16:creationId xmlns:a16="http://schemas.microsoft.com/office/drawing/2014/main" id="{EE8F5FAC-504D-4380-BB83-4E5977031197}"/>
              </a:ext>
            </a:extLst>
          </p:cNvPr>
          <p:cNvPicPr>
            <a:picLocks noChangeAspect="1"/>
          </p:cNvPicPr>
          <p:nvPr/>
        </p:nvPicPr>
        <p:blipFill rotWithShape="1">
          <a:blip r:embed="rId3"/>
          <a:srcRect l="24923" t="16599" r="43000" b="6016"/>
          <a:stretch/>
        </p:blipFill>
        <p:spPr>
          <a:xfrm>
            <a:off x="6474860" y="1643698"/>
            <a:ext cx="2535173" cy="343863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A69F652-5556-4E82-93B6-9BE6D6F546CF}"/>
              </a:ext>
            </a:extLst>
          </p:cNvPr>
          <p:cNvPicPr>
            <a:picLocks noChangeAspect="1"/>
          </p:cNvPicPr>
          <p:nvPr/>
        </p:nvPicPr>
        <p:blipFill rotWithShape="1">
          <a:blip r:embed="rId4"/>
          <a:srcRect l="24923" t="16599" r="43000" b="6016"/>
          <a:stretch/>
        </p:blipFill>
        <p:spPr>
          <a:xfrm>
            <a:off x="9124446" y="2310471"/>
            <a:ext cx="2671142" cy="3623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317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1893-4CB6-4AEC-8896-ED946272C3FA}"/>
              </a:ext>
            </a:extLst>
          </p:cNvPr>
          <p:cNvSpPr>
            <a:spLocks noGrp="1"/>
          </p:cNvSpPr>
          <p:nvPr>
            <p:ph type="title"/>
          </p:nvPr>
        </p:nvSpPr>
        <p:spPr/>
        <p:txBody>
          <a:bodyPr/>
          <a:lstStyle/>
          <a:p>
            <a:r>
              <a:rPr lang="en-GB" dirty="0"/>
              <a:t>conclusion</a:t>
            </a:r>
          </a:p>
        </p:txBody>
      </p:sp>
      <p:sp>
        <p:nvSpPr>
          <p:cNvPr id="3" name="Slide Number Placeholder 2">
            <a:extLst>
              <a:ext uri="{FF2B5EF4-FFF2-40B4-BE49-F238E27FC236}">
                <a16:creationId xmlns:a16="http://schemas.microsoft.com/office/drawing/2014/main" id="{7B447B9B-0C35-494C-B53F-DF9D32C82B36}"/>
              </a:ext>
            </a:extLst>
          </p:cNvPr>
          <p:cNvSpPr>
            <a:spLocks noGrp="1"/>
          </p:cNvSpPr>
          <p:nvPr>
            <p:ph type="sldNum" sz="quarter" idx="10"/>
          </p:nvPr>
        </p:nvSpPr>
        <p:spPr/>
        <p:txBody>
          <a:bodyPr/>
          <a:lstStyle/>
          <a:p>
            <a:fld id="{887360FE-02F5-4392-9C12-7D03F05745BB}" type="slidenum">
              <a:rPr lang="en-GB" smtClean="0"/>
              <a:pPr/>
              <a:t>22</a:t>
            </a:fld>
            <a:endParaRPr lang="en-GB" dirty="0"/>
          </a:p>
        </p:txBody>
      </p:sp>
      <p:sp>
        <p:nvSpPr>
          <p:cNvPr id="4" name="Text Placeholder 3">
            <a:extLst>
              <a:ext uri="{FF2B5EF4-FFF2-40B4-BE49-F238E27FC236}">
                <a16:creationId xmlns:a16="http://schemas.microsoft.com/office/drawing/2014/main" id="{CE156EFB-4969-42E7-B841-81F52BF13F56}"/>
              </a:ext>
            </a:extLst>
          </p:cNvPr>
          <p:cNvSpPr>
            <a:spLocks noGrp="1"/>
          </p:cNvSpPr>
          <p:nvPr>
            <p:ph type="body" sz="quarter" idx="11"/>
          </p:nvPr>
        </p:nvSpPr>
        <p:spPr/>
        <p:txBody>
          <a:bodyPr/>
          <a:lstStyle/>
          <a:p>
            <a:endParaRPr lang="en-GB" dirty="0"/>
          </a:p>
        </p:txBody>
      </p:sp>
      <p:sp>
        <p:nvSpPr>
          <p:cNvPr id="6" name="Rectangle 5">
            <a:extLst>
              <a:ext uri="{FF2B5EF4-FFF2-40B4-BE49-F238E27FC236}">
                <a16:creationId xmlns:a16="http://schemas.microsoft.com/office/drawing/2014/main" id="{56493A67-5CCB-410B-B94C-D6C8D9B75364}"/>
              </a:ext>
            </a:extLst>
          </p:cNvPr>
          <p:cNvSpPr/>
          <p:nvPr/>
        </p:nvSpPr>
        <p:spPr>
          <a:xfrm>
            <a:off x="8820368" y="2411415"/>
            <a:ext cx="1944000" cy="2771620"/>
          </a:xfrm>
          <a:prstGeom prst="rect">
            <a:avLst/>
          </a:prstGeom>
          <a:solidFill>
            <a:schemeClr val="accent5"/>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PHYSICAL</a:t>
            </a:r>
          </a:p>
          <a:p>
            <a:pPr algn="ctr">
              <a:spcBef>
                <a:spcPts val="720"/>
              </a:spcBef>
            </a:pPr>
            <a:r>
              <a:rPr lang="en-US" sz="1600" dirty="0">
                <a:solidFill>
                  <a:srgbClr val="FFFFFF"/>
                </a:solidFill>
                <a:latin typeface="Arial" panose="020B0604020202020204" pitchFamily="34" charset="0"/>
                <a:cs typeface="Arial" panose="020B0604020202020204" pitchFamily="34" charset="0"/>
              </a:rPr>
              <a:t>Mail is able to set out a clear story and clear call to action</a:t>
            </a:r>
          </a:p>
        </p:txBody>
      </p:sp>
      <p:grpSp>
        <p:nvGrpSpPr>
          <p:cNvPr id="7" name="Group 6">
            <a:extLst>
              <a:ext uri="{FF2B5EF4-FFF2-40B4-BE49-F238E27FC236}">
                <a16:creationId xmlns:a16="http://schemas.microsoft.com/office/drawing/2014/main" id="{BA690075-E3A3-4FED-A5C1-E7160AEBE0DE}"/>
              </a:ext>
            </a:extLst>
          </p:cNvPr>
          <p:cNvGrpSpPr/>
          <p:nvPr/>
        </p:nvGrpSpPr>
        <p:grpSpPr>
          <a:xfrm>
            <a:off x="8820366" y="2411418"/>
            <a:ext cx="301962" cy="1082353"/>
            <a:chOff x="7001792" y="2009514"/>
            <a:chExt cx="251635" cy="901961"/>
          </a:xfrm>
        </p:grpSpPr>
        <p:sp>
          <p:nvSpPr>
            <p:cNvPr id="8" name="Triangle 39">
              <a:extLst>
                <a:ext uri="{FF2B5EF4-FFF2-40B4-BE49-F238E27FC236}">
                  <a16:creationId xmlns:a16="http://schemas.microsoft.com/office/drawing/2014/main" id="{106C75E9-1184-4480-917B-F37F7E1D0D7F}"/>
                </a:ext>
              </a:extLst>
            </p:cNvPr>
            <p:cNvSpPr/>
            <p:nvPr/>
          </p:nvSpPr>
          <p:spPr>
            <a:xfrm rot="5400000">
              <a:off x="6676629" y="2334677"/>
              <a:ext cx="901961" cy="251635"/>
            </a:xfrm>
            <a:prstGeom prs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9" name="Triangle 32">
              <a:extLst>
                <a:ext uri="{FF2B5EF4-FFF2-40B4-BE49-F238E27FC236}">
                  <a16:creationId xmlns:a16="http://schemas.microsoft.com/office/drawing/2014/main" id="{16ECAEF2-0C8D-4D9E-802C-4A2237317B38}"/>
                </a:ext>
              </a:extLst>
            </p:cNvPr>
            <p:cNvSpPr/>
            <p:nvPr/>
          </p:nvSpPr>
          <p:spPr>
            <a:xfrm rot="5400000">
              <a:off x="6713624" y="2297685"/>
              <a:ext cx="800299" cy="223961"/>
            </a:xfrm>
            <a:prstGeom prst="triangle">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grpSp>
      <p:sp>
        <p:nvSpPr>
          <p:cNvPr id="10" name="Rectangle 9">
            <a:extLst>
              <a:ext uri="{FF2B5EF4-FFF2-40B4-BE49-F238E27FC236}">
                <a16:creationId xmlns:a16="http://schemas.microsoft.com/office/drawing/2014/main" id="{FFAA8AF4-8ABF-4084-8392-EEF7803C4E07}"/>
              </a:ext>
            </a:extLst>
          </p:cNvPr>
          <p:cNvSpPr/>
          <p:nvPr/>
        </p:nvSpPr>
        <p:spPr>
          <a:xfrm>
            <a:off x="6876368" y="2411416"/>
            <a:ext cx="1944000" cy="2771620"/>
          </a:xfrm>
          <a:prstGeom prst="rect">
            <a:avLst/>
          </a:prstGeom>
          <a:solidFill>
            <a:schemeClr val="accent4"/>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MAIL</a:t>
            </a:r>
            <a:endParaRPr lang="en-US" sz="192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With the right content drives high levels of interaction and action</a:t>
            </a:r>
            <a:endParaRPr lang="en-GB" sz="1600" dirty="0">
              <a:solidFill>
                <a:srgbClr val="FFFFFF"/>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1733B07-EEB1-4400-95C4-898E634E3325}"/>
              </a:ext>
            </a:extLst>
          </p:cNvPr>
          <p:cNvGrpSpPr/>
          <p:nvPr/>
        </p:nvGrpSpPr>
        <p:grpSpPr>
          <a:xfrm>
            <a:off x="6876367" y="2411418"/>
            <a:ext cx="301962" cy="1082353"/>
            <a:chOff x="5381793" y="2009514"/>
            <a:chExt cx="251635" cy="901961"/>
          </a:xfrm>
        </p:grpSpPr>
        <p:sp>
          <p:nvSpPr>
            <p:cNvPr id="12" name="Triangle 38">
              <a:extLst>
                <a:ext uri="{FF2B5EF4-FFF2-40B4-BE49-F238E27FC236}">
                  <a16:creationId xmlns:a16="http://schemas.microsoft.com/office/drawing/2014/main" id="{5D811FFB-0474-41F2-B38B-40B82A15D7AD}"/>
                </a:ext>
              </a:extLst>
            </p:cNvPr>
            <p:cNvSpPr/>
            <p:nvPr/>
          </p:nvSpPr>
          <p:spPr>
            <a:xfrm rot="5400000">
              <a:off x="5056630" y="2334677"/>
              <a:ext cx="901961" cy="251635"/>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13" name="Triangle 33">
              <a:extLst>
                <a:ext uri="{FF2B5EF4-FFF2-40B4-BE49-F238E27FC236}">
                  <a16:creationId xmlns:a16="http://schemas.microsoft.com/office/drawing/2014/main" id="{E79AAABA-E8B0-4D55-9AC7-A6FAA1A3F583}"/>
                </a:ext>
              </a:extLst>
            </p:cNvPr>
            <p:cNvSpPr/>
            <p:nvPr/>
          </p:nvSpPr>
          <p:spPr>
            <a:xfrm rot="5400000">
              <a:off x="5093625" y="2297685"/>
              <a:ext cx="800299" cy="223961"/>
            </a:xfrm>
            <a:prstGeom prst="triangle">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grpSp>
      <p:sp>
        <p:nvSpPr>
          <p:cNvPr id="14" name="Rectangle 13">
            <a:extLst>
              <a:ext uri="{FF2B5EF4-FFF2-40B4-BE49-F238E27FC236}">
                <a16:creationId xmlns:a16="http://schemas.microsoft.com/office/drawing/2014/main" id="{082835DC-4941-4CA6-9D5C-B71A644AF014}"/>
              </a:ext>
            </a:extLst>
          </p:cNvPr>
          <p:cNvSpPr/>
          <p:nvPr/>
        </p:nvSpPr>
        <p:spPr>
          <a:xfrm>
            <a:off x="4932368" y="2411417"/>
            <a:ext cx="1944000" cy="2771620"/>
          </a:xfrm>
          <a:prstGeom prst="rect">
            <a:avLst/>
          </a:prstGeom>
          <a:solidFill>
            <a:schemeClr val="accent3"/>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AUDIENCE</a:t>
            </a:r>
            <a:endParaRPr lang="en-US" sz="160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All types of audiences engage with mail from charities and have high frequency / engagement</a:t>
            </a:r>
            <a:endParaRPr lang="en-GB" sz="1600" dirty="0">
              <a:solidFill>
                <a:srgbClr val="FFFFFF"/>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272F9D1-C1F5-4833-844A-CD557D87F3D6}"/>
              </a:ext>
            </a:extLst>
          </p:cNvPr>
          <p:cNvGrpSpPr/>
          <p:nvPr/>
        </p:nvGrpSpPr>
        <p:grpSpPr>
          <a:xfrm>
            <a:off x="4932366" y="2411418"/>
            <a:ext cx="301962" cy="1082353"/>
            <a:chOff x="3761792" y="2009514"/>
            <a:chExt cx="251635" cy="901961"/>
          </a:xfrm>
        </p:grpSpPr>
        <p:sp>
          <p:nvSpPr>
            <p:cNvPr id="16" name="Triangle 37">
              <a:extLst>
                <a:ext uri="{FF2B5EF4-FFF2-40B4-BE49-F238E27FC236}">
                  <a16:creationId xmlns:a16="http://schemas.microsoft.com/office/drawing/2014/main" id="{72A4324C-A89E-4A4E-BB1C-29356DFD1383}"/>
                </a:ext>
              </a:extLst>
            </p:cNvPr>
            <p:cNvSpPr/>
            <p:nvPr/>
          </p:nvSpPr>
          <p:spPr>
            <a:xfrm rot="5400000">
              <a:off x="3436629" y="2334677"/>
              <a:ext cx="901961" cy="251635"/>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17" name="Triangle 34">
              <a:extLst>
                <a:ext uri="{FF2B5EF4-FFF2-40B4-BE49-F238E27FC236}">
                  <a16:creationId xmlns:a16="http://schemas.microsoft.com/office/drawing/2014/main" id="{13DDC4F5-D1D5-4DE4-B264-84A3548ED1DC}"/>
                </a:ext>
              </a:extLst>
            </p:cNvPr>
            <p:cNvSpPr/>
            <p:nvPr/>
          </p:nvSpPr>
          <p:spPr>
            <a:xfrm rot="5400000">
              <a:off x="3473624" y="2297685"/>
              <a:ext cx="800299" cy="223961"/>
            </a:xfrm>
            <a:prstGeom prst="triangle">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grpSp>
      <p:sp>
        <p:nvSpPr>
          <p:cNvPr id="18" name="Rectangle 17">
            <a:extLst>
              <a:ext uri="{FF2B5EF4-FFF2-40B4-BE49-F238E27FC236}">
                <a16:creationId xmlns:a16="http://schemas.microsoft.com/office/drawing/2014/main" id="{B689759E-233D-432A-8163-5B230EEE4627}"/>
              </a:ext>
            </a:extLst>
          </p:cNvPr>
          <p:cNvSpPr/>
          <p:nvPr/>
        </p:nvSpPr>
        <p:spPr>
          <a:xfrm>
            <a:off x="2988368" y="2411418"/>
            <a:ext cx="1944000" cy="2771620"/>
          </a:xfrm>
          <a:prstGeom prst="rect">
            <a:avLst/>
          </a:prstGeom>
          <a:solidFill>
            <a:schemeClr val="accent2"/>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DONORS</a:t>
            </a:r>
            <a:endParaRPr lang="en-US" sz="140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Worried about their disposable income but still giving but changing the focus of their gifts</a:t>
            </a:r>
            <a:endParaRPr lang="en-GB" sz="1600" dirty="0">
              <a:solidFill>
                <a:srgbClr val="FFFFFF"/>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E4C8130-6881-494B-A75F-5F2AE39CF888}"/>
              </a:ext>
            </a:extLst>
          </p:cNvPr>
          <p:cNvGrpSpPr/>
          <p:nvPr/>
        </p:nvGrpSpPr>
        <p:grpSpPr>
          <a:xfrm>
            <a:off x="2988364" y="2411418"/>
            <a:ext cx="301962" cy="1082353"/>
            <a:chOff x="2141790" y="2009514"/>
            <a:chExt cx="251635" cy="901961"/>
          </a:xfrm>
        </p:grpSpPr>
        <p:sp>
          <p:nvSpPr>
            <p:cNvPr id="20" name="Triangle 36">
              <a:extLst>
                <a:ext uri="{FF2B5EF4-FFF2-40B4-BE49-F238E27FC236}">
                  <a16:creationId xmlns:a16="http://schemas.microsoft.com/office/drawing/2014/main" id="{E56ADEBC-37FE-42C7-A3C8-BAC5178981DB}"/>
                </a:ext>
              </a:extLst>
            </p:cNvPr>
            <p:cNvSpPr/>
            <p:nvPr/>
          </p:nvSpPr>
          <p:spPr>
            <a:xfrm rot="5400000">
              <a:off x="1816627" y="2334677"/>
              <a:ext cx="901961" cy="251635"/>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21" name="Triangle 35">
              <a:extLst>
                <a:ext uri="{FF2B5EF4-FFF2-40B4-BE49-F238E27FC236}">
                  <a16:creationId xmlns:a16="http://schemas.microsoft.com/office/drawing/2014/main" id="{91860DE4-37B5-4E5C-B46A-0002724125EB}"/>
                </a:ext>
              </a:extLst>
            </p:cNvPr>
            <p:cNvSpPr/>
            <p:nvPr/>
          </p:nvSpPr>
          <p:spPr>
            <a:xfrm rot="5400000">
              <a:off x="1853624" y="2297685"/>
              <a:ext cx="800299" cy="223961"/>
            </a:xfrm>
            <a:prstGeom prst="triangle">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grpSp>
      <p:sp>
        <p:nvSpPr>
          <p:cNvPr id="22" name="Rectangle 21">
            <a:extLst>
              <a:ext uri="{FF2B5EF4-FFF2-40B4-BE49-F238E27FC236}">
                <a16:creationId xmlns:a16="http://schemas.microsoft.com/office/drawing/2014/main" id="{F755B99E-E260-4519-B3D5-963D0741E41E}"/>
              </a:ext>
            </a:extLst>
          </p:cNvPr>
          <p:cNvSpPr/>
          <p:nvPr/>
        </p:nvSpPr>
        <p:spPr>
          <a:xfrm>
            <a:off x="1044368" y="2411418"/>
            <a:ext cx="1944000" cy="2771621"/>
          </a:xfrm>
          <a:prstGeom prst="rect">
            <a:avLst/>
          </a:prstGeom>
          <a:solidFill>
            <a:schemeClr val="accent1"/>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CHARITY</a:t>
            </a:r>
            <a:endParaRPr lang="en-US" sz="216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People are still giving and there is significant innovation in the market</a:t>
            </a:r>
            <a:endParaRPr lang="en-GB" sz="1600" dirty="0">
              <a:solidFill>
                <a:srgbClr val="FFFFF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B911C83-7271-469A-B87C-89AC111F42C2}"/>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354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2" presetClass="entr" presetSubtype="8" fill="hold" nodeType="withEffect">
                                  <p:stCondLst>
                                    <p:cond delay="4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par>
                                <p:cTn id="17" presetID="12" presetClass="entr" presetSubtype="8"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ppt_x</p:attrName>
                                        </p:attrNameLst>
                                      </p:cBhvr>
                                      <p:tavLst>
                                        <p:tav tm="0">
                                          <p:val>
                                            <p:strVal val="#ppt_x-#ppt_w*1.125000"/>
                                          </p:val>
                                        </p:tav>
                                        <p:tav tm="100000">
                                          <p:val>
                                            <p:strVal val="#ppt_x"/>
                                          </p:val>
                                        </p:tav>
                                      </p:tavLst>
                                    </p:anim>
                                    <p:animEffect transition="in" filter="wipe(right)">
                                      <p:cBhvr>
                                        <p:cTn id="20" dur="500"/>
                                        <p:tgtEl>
                                          <p:spTgt spid="14"/>
                                        </p:tgtEl>
                                      </p:cBhvr>
                                    </p:animEffect>
                                  </p:childTnLst>
                                </p:cTn>
                              </p:par>
                              <p:par>
                                <p:cTn id="21" presetID="12" presetClass="entr" presetSubtype="8" fill="hold" nodeType="withEffect">
                                  <p:stCondLst>
                                    <p:cond delay="8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ppt_x</p:attrName>
                                        </p:attrNameLst>
                                      </p:cBhvr>
                                      <p:tavLst>
                                        <p:tav tm="0">
                                          <p:val>
                                            <p:strVal val="#ppt_x-#ppt_w*1.125000"/>
                                          </p:val>
                                        </p:tav>
                                        <p:tav tm="100000">
                                          <p:val>
                                            <p:strVal val="#ppt_x"/>
                                          </p:val>
                                        </p:tav>
                                      </p:tavLst>
                                    </p:anim>
                                    <p:animEffect transition="in" filter="wipe(right)">
                                      <p:cBhvr>
                                        <p:cTn id="24" dur="500"/>
                                        <p:tgtEl>
                                          <p:spTgt spid="11"/>
                                        </p:tgtEl>
                                      </p:cBhvr>
                                    </p:animEffect>
                                  </p:childTnLst>
                                </p:cTn>
                              </p:par>
                              <p:par>
                                <p:cTn id="25" presetID="12" presetClass="entr" presetSubtype="8" fill="hold" grpId="0" nodeType="withEffect">
                                  <p:stCondLst>
                                    <p:cond delay="8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ppt_x</p:attrName>
                                        </p:attrNameLst>
                                      </p:cBhvr>
                                      <p:tavLst>
                                        <p:tav tm="0">
                                          <p:val>
                                            <p:strVal val="#ppt_x-#ppt_w*1.125000"/>
                                          </p:val>
                                        </p:tav>
                                        <p:tav tm="100000">
                                          <p:val>
                                            <p:strVal val="#ppt_x"/>
                                          </p:val>
                                        </p:tav>
                                      </p:tavLst>
                                    </p:anim>
                                    <p:animEffect transition="in" filter="wipe(right)">
                                      <p:cBhvr>
                                        <p:cTn id="28" dur="500"/>
                                        <p:tgtEl>
                                          <p:spTgt spid="10"/>
                                        </p:tgtEl>
                                      </p:cBhvr>
                                    </p:animEffect>
                                  </p:childTnLst>
                                </p:cTn>
                              </p:par>
                              <p:par>
                                <p:cTn id="29" presetID="12" presetClass="entr" presetSubtype="8" fill="hold" nodeType="withEffect">
                                  <p:stCondLst>
                                    <p:cond delay="12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par>
                                <p:cTn id="33" presetID="12" presetClass="entr" presetSubtype="8" fill="hold" grpId="0" nodeType="withEffect">
                                  <p:stCondLst>
                                    <p:cond delay="120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ppt_x</p:attrName>
                                        </p:attrNameLst>
                                      </p:cBhvr>
                                      <p:tavLst>
                                        <p:tav tm="0">
                                          <p:val>
                                            <p:strVal val="#ppt_x-#ppt_w*1.125000"/>
                                          </p:val>
                                        </p:tav>
                                        <p:tav tm="100000">
                                          <p:val>
                                            <p:strVal val="#ppt_x"/>
                                          </p:val>
                                        </p:tav>
                                      </p:tavLst>
                                    </p:anim>
                                    <p:animEffect transition="in" filter="wipe(righ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EE834FD-EDDD-4B70-BBCF-2950E13656E3}"/>
              </a:ext>
            </a:extLst>
          </p:cNvPr>
          <p:cNvSpPr>
            <a:spLocks noGrp="1"/>
          </p:cNvSpPr>
          <p:nvPr>
            <p:ph type="body" sz="quarter" idx="15"/>
          </p:nvPr>
        </p:nvSpPr>
        <p:spPr/>
        <p:txBody>
          <a:bodyPr/>
          <a:lstStyle/>
          <a:p>
            <a:endParaRPr lang="en-GB" dirty="0"/>
          </a:p>
        </p:txBody>
      </p:sp>
      <p:sp>
        <p:nvSpPr>
          <p:cNvPr id="6" name="Text Placeholder 5">
            <a:extLst>
              <a:ext uri="{FF2B5EF4-FFF2-40B4-BE49-F238E27FC236}">
                <a16:creationId xmlns:a16="http://schemas.microsoft.com/office/drawing/2014/main" id="{663CCCEF-1B92-414D-9112-E056A220BF87}"/>
              </a:ext>
            </a:extLst>
          </p:cNvPr>
          <p:cNvSpPr>
            <a:spLocks noGrp="1"/>
          </p:cNvSpPr>
          <p:nvPr>
            <p:ph type="body" sz="quarter" idx="11"/>
          </p:nvPr>
        </p:nvSpPr>
        <p:spPr/>
        <p:txBody>
          <a:bodyPr/>
          <a:lstStyle/>
          <a:p>
            <a:endParaRPr lang="en-GB" dirty="0"/>
          </a:p>
        </p:txBody>
      </p:sp>
      <p:sp>
        <p:nvSpPr>
          <p:cNvPr id="7" name="Text Placeholder 6">
            <a:extLst>
              <a:ext uri="{FF2B5EF4-FFF2-40B4-BE49-F238E27FC236}">
                <a16:creationId xmlns:a16="http://schemas.microsoft.com/office/drawing/2014/main" id="{3CA55AC9-1C23-460C-9591-533B58D59732}"/>
              </a:ext>
            </a:extLst>
          </p:cNvPr>
          <p:cNvSpPr>
            <a:spLocks noGrp="1"/>
          </p:cNvSpPr>
          <p:nvPr>
            <p:ph type="body" sz="quarter" idx="12"/>
          </p:nvPr>
        </p:nvSpPr>
        <p:spPr/>
        <p:txBody>
          <a:bodyPr/>
          <a:lstStyle/>
          <a:p>
            <a:endParaRPr lang="en-GB" dirty="0"/>
          </a:p>
        </p:txBody>
      </p:sp>
      <p:sp>
        <p:nvSpPr>
          <p:cNvPr id="8" name="Text Placeholder 7">
            <a:extLst>
              <a:ext uri="{FF2B5EF4-FFF2-40B4-BE49-F238E27FC236}">
                <a16:creationId xmlns:a16="http://schemas.microsoft.com/office/drawing/2014/main" id="{16087D15-C252-41AA-BA1A-BB48E63A79ED}"/>
              </a:ext>
            </a:extLst>
          </p:cNvPr>
          <p:cNvSpPr>
            <a:spLocks noGrp="1"/>
          </p:cNvSpPr>
          <p:nvPr>
            <p:ph type="body" sz="quarter" idx="13"/>
          </p:nvPr>
        </p:nvSpPr>
        <p:spPr/>
        <p:txBody>
          <a:bodyPr/>
          <a:lstStyle/>
          <a:p>
            <a:endParaRPr lang="en-GB" dirty="0"/>
          </a:p>
        </p:txBody>
      </p:sp>
      <p:sp>
        <p:nvSpPr>
          <p:cNvPr id="9" name="Text Placeholder 8">
            <a:extLst>
              <a:ext uri="{FF2B5EF4-FFF2-40B4-BE49-F238E27FC236}">
                <a16:creationId xmlns:a16="http://schemas.microsoft.com/office/drawing/2014/main" id="{1D8D1885-3163-418D-8CEB-2C6CBEEC3B4E}"/>
              </a:ext>
            </a:extLst>
          </p:cNvPr>
          <p:cNvSpPr>
            <a:spLocks noGrp="1"/>
          </p:cNvSpPr>
          <p:nvPr>
            <p:ph type="body" sz="quarter" idx="14"/>
          </p:nvPr>
        </p:nvSpPr>
        <p:spPr/>
        <p:txBody>
          <a:bodyPr/>
          <a:lstStyle/>
          <a:p>
            <a:endParaRPr lang="en-GB" dirty="0"/>
          </a:p>
        </p:txBody>
      </p:sp>
      <p:sp>
        <p:nvSpPr>
          <p:cNvPr id="3" name="Slide Number Placeholder 2">
            <a:extLst>
              <a:ext uri="{FF2B5EF4-FFF2-40B4-BE49-F238E27FC236}">
                <a16:creationId xmlns:a16="http://schemas.microsoft.com/office/drawing/2014/main" id="{380861AE-2F14-4EDB-9B9D-03116D231096}"/>
              </a:ext>
            </a:extLst>
          </p:cNvPr>
          <p:cNvSpPr>
            <a:spLocks noGrp="1"/>
          </p:cNvSpPr>
          <p:nvPr>
            <p:ph type="sldNum" sz="quarter" idx="4294967295"/>
          </p:nvPr>
        </p:nvSpPr>
        <p:spPr>
          <a:xfrm>
            <a:off x="11419309" y="6443663"/>
            <a:ext cx="425450" cy="179387"/>
          </a:xfrm>
          <a:prstGeom prst="rect">
            <a:avLst/>
          </a:prstGeom>
        </p:spPr>
        <p:txBody>
          <a:bodyPr lIns="0" tIns="0" rIns="0" bIns="0"/>
          <a:lstStyle/>
          <a:p>
            <a:pPr algn="r"/>
            <a:fld id="{887360FE-02F5-4392-9C12-7D03F05745BB}" type="slidenum">
              <a:rPr lang="en-GB" sz="1200" cap="all">
                <a:solidFill>
                  <a:schemeClr val="bg1">
                    <a:lumMod val="50000"/>
                  </a:schemeClr>
                </a:solidFill>
                <a:latin typeface="Arial" panose="020B0604020202020204" pitchFamily="34" charset="0"/>
              </a:rPr>
              <a:pPr algn="r"/>
              <a:t>23</a:t>
            </a:fld>
            <a:endParaRPr lang="en-GB" sz="1200" cap="all" dirty="0">
              <a:solidFill>
                <a:schemeClr val="bg1">
                  <a:lumMod val="50000"/>
                </a:schemeClr>
              </a:solidFill>
              <a:latin typeface="Arial" panose="020B0604020202020204" pitchFamily="34" charset="0"/>
            </a:endParaRPr>
          </a:p>
        </p:txBody>
      </p:sp>
      <p:sp>
        <p:nvSpPr>
          <p:cNvPr id="11" name="Rectangle 10">
            <a:extLst>
              <a:ext uri="{FF2B5EF4-FFF2-40B4-BE49-F238E27FC236}">
                <a16:creationId xmlns:a16="http://schemas.microsoft.com/office/drawing/2014/main" id="{989DC7DE-0B9A-4681-BB65-B85C77CF4432}"/>
              </a:ext>
            </a:extLst>
          </p:cNvPr>
          <p:cNvSpPr/>
          <p:nvPr/>
        </p:nvSpPr>
        <p:spPr>
          <a:xfrm>
            <a:off x="1921396" y="5578997"/>
            <a:ext cx="1608881" cy="9491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LOGO HERE</a:t>
            </a:r>
          </a:p>
        </p:txBody>
      </p:sp>
    </p:spTree>
    <p:extLst>
      <p:ext uri="{BB962C8B-B14F-4D97-AF65-F5344CB8AC3E}">
        <p14:creationId xmlns:p14="http://schemas.microsoft.com/office/powerpoint/2010/main" val="220426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EB3DB-A44B-4041-894B-9A830D2226CC}"/>
              </a:ext>
            </a:extLst>
          </p:cNvPr>
          <p:cNvSpPr>
            <a:spLocks noGrp="1"/>
          </p:cNvSpPr>
          <p:nvPr>
            <p:ph type="title"/>
          </p:nvPr>
        </p:nvSpPr>
        <p:spPr/>
        <p:txBody>
          <a:bodyPr/>
          <a:lstStyle/>
          <a:p>
            <a:r>
              <a:rPr lang="en-GB" dirty="0"/>
              <a:t>What are consumers feeling?</a:t>
            </a:r>
          </a:p>
        </p:txBody>
      </p:sp>
      <p:sp>
        <p:nvSpPr>
          <p:cNvPr id="4" name="Text Placeholder 3">
            <a:extLst>
              <a:ext uri="{FF2B5EF4-FFF2-40B4-BE49-F238E27FC236}">
                <a16:creationId xmlns:a16="http://schemas.microsoft.com/office/drawing/2014/main" id="{AF334CB9-333E-41B1-A9E8-00FDE76DC786}"/>
              </a:ext>
            </a:extLst>
          </p:cNvPr>
          <p:cNvSpPr>
            <a:spLocks noGrp="1"/>
          </p:cNvSpPr>
          <p:nvPr>
            <p:ph type="body" sz="quarter" idx="11"/>
          </p:nvPr>
        </p:nvSpPr>
        <p:spPr/>
        <p:txBody>
          <a:bodyPr/>
          <a:lstStyle/>
          <a:p>
            <a:endParaRPr lang="en-GB" dirty="0"/>
          </a:p>
        </p:txBody>
      </p:sp>
      <p:sp>
        <p:nvSpPr>
          <p:cNvPr id="10" name="TextBox 9">
            <a:extLst>
              <a:ext uri="{FF2B5EF4-FFF2-40B4-BE49-F238E27FC236}">
                <a16:creationId xmlns:a16="http://schemas.microsoft.com/office/drawing/2014/main" id="{DFACEFC1-B5DE-4774-AA27-AB86C364B5E7}"/>
              </a:ext>
            </a:extLst>
          </p:cNvPr>
          <p:cNvSpPr txBox="1"/>
          <p:nvPr/>
        </p:nvSpPr>
        <p:spPr>
          <a:xfrm>
            <a:off x="4260154" y="4453052"/>
            <a:ext cx="3599590" cy="923330"/>
          </a:xfrm>
          <a:prstGeom prst="rect">
            <a:avLst/>
          </a:prstGeom>
          <a:noFill/>
        </p:spPr>
        <p:txBody>
          <a:bodyPr wrap="square" rtlCol="0">
            <a:spAutoFit/>
          </a:bodyPr>
          <a:lstStyle/>
          <a:p>
            <a:pPr algn="ctr"/>
            <a:r>
              <a:rPr lang="en-GB" dirty="0"/>
              <a:t>But 34% of people say they had donated to charity in April, up from 30% in March (CAF)</a:t>
            </a:r>
          </a:p>
        </p:txBody>
      </p:sp>
      <p:sp>
        <p:nvSpPr>
          <p:cNvPr id="13" name="TextBox 12">
            <a:extLst>
              <a:ext uri="{FF2B5EF4-FFF2-40B4-BE49-F238E27FC236}">
                <a16:creationId xmlns:a16="http://schemas.microsoft.com/office/drawing/2014/main" id="{EDD48067-DAB0-4662-9944-1E83D742F7C6}"/>
              </a:ext>
            </a:extLst>
          </p:cNvPr>
          <p:cNvSpPr txBox="1"/>
          <p:nvPr/>
        </p:nvSpPr>
        <p:spPr>
          <a:xfrm>
            <a:off x="579542" y="4453052"/>
            <a:ext cx="3599590" cy="1754326"/>
          </a:xfrm>
          <a:prstGeom prst="rect">
            <a:avLst/>
          </a:prstGeom>
          <a:noFill/>
        </p:spPr>
        <p:txBody>
          <a:bodyPr wrap="square" rtlCol="0">
            <a:spAutoFit/>
          </a:bodyPr>
          <a:lstStyle/>
          <a:p>
            <a:pPr algn="ctr"/>
            <a:r>
              <a:rPr lang="en-GB" dirty="0"/>
              <a:t>People are worrying slightly less about their disposable income 38% (April 42%) reporting they had less disposable income, but 12% saying they had seen a rise (Savanta)</a:t>
            </a:r>
          </a:p>
        </p:txBody>
      </p:sp>
      <p:sp>
        <p:nvSpPr>
          <p:cNvPr id="14" name="TextBox 13">
            <a:extLst>
              <a:ext uri="{FF2B5EF4-FFF2-40B4-BE49-F238E27FC236}">
                <a16:creationId xmlns:a16="http://schemas.microsoft.com/office/drawing/2014/main" id="{46C3FFD1-0D8D-482C-A44F-C5A131EDD1C5}"/>
              </a:ext>
            </a:extLst>
          </p:cNvPr>
          <p:cNvSpPr txBox="1"/>
          <p:nvPr/>
        </p:nvSpPr>
        <p:spPr>
          <a:xfrm>
            <a:off x="8005475" y="4453052"/>
            <a:ext cx="3599590" cy="1200329"/>
          </a:xfrm>
          <a:prstGeom prst="rect">
            <a:avLst/>
          </a:prstGeom>
          <a:noFill/>
        </p:spPr>
        <p:txBody>
          <a:bodyPr wrap="square" rtlCol="0">
            <a:spAutoFit/>
          </a:bodyPr>
          <a:lstStyle/>
          <a:p>
            <a:pPr algn="ctr"/>
            <a:r>
              <a:rPr lang="en-GB" dirty="0"/>
              <a:t>CAF and YouGov poll late March 22% would give more 14% less.  By 20-23 April 26% would give more and 11% less</a:t>
            </a:r>
          </a:p>
        </p:txBody>
      </p:sp>
      <p:pic>
        <p:nvPicPr>
          <p:cNvPr id="12" name="Graphic 11" descr="Children">
            <a:extLst>
              <a:ext uri="{FF2B5EF4-FFF2-40B4-BE49-F238E27FC236}">
                <a16:creationId xmlns:a16="http://schemas.microsoft.com/office/drawing/2014/main" id="{64468140-D243-41F0-8DC8-3DDF5455E7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3939" y="2162991"/>
            <a:ext cx="796260" cy="796260"/>
          </a:xfrm>
          <a:prstGeom prst="rect">
            <a:avLst/>
          </a:prstGeom>
        </p:spPr>
      </p:pic>
      <p:pic>
        <p:nvPicPr>
          <p:cNvPr id="15" name="Graphic 14" descr="Children">
            <a:extLst>
              <a:ext uri="{FF2B5EF4-FFF2-40B4-BE49-F238E27FC236}">
                <a16:creationId xmlns:a16="http://schemas.microsoft.com/office/drawing/2014/main" id="{FF0794D5-16C2-4E2A-9F2B-7EEBEB147F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0389" y="2162991"/>
            <a:ext cx="796260" cy="796260"/>
          </a:xfrm>
          <a:prstGeom prst="rect">
            <a:avLst/>
          </a:prstGeom>
        </p:spPr>
      </p:pic>
      <p:pic>
        <p:nvPicPr>
          <p:cNvPr id="16" name="Graphic 15" descr="Children">
            <a:extLst>
              <a:ext uri="{FF2B5EF4-FFF2-40B4-BE49-F238E27FC236}">
                <a16:creationId xmlns:a16="http://schemas.microsoft.com/office/drawing/2014/main" id="{CCF47384-1C29-4113-A181-5372FB1B727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2289799" y="2162991"/>
            <a:ext cx="410769" cy="796260"/>
          </a:xfrm>
          <a:prstGeom prst="rect">
            <a:avLst/>
          </a:prstGeom>
        </p:spPr>
      </p:pic>
      <p:pic>
        <p:nvPicPr>
          <p:cNvPr id="17" name="Graphic 16" descr="Children">
            <a:extLst>
              <a:ext uri="{FF2B5EF4-FFF2-40B4-BE49-F238E27FC236}">
                <a16:creationId xmlns:a16="http://schemas.microsoft.com/office/drawing/2014/main" id="{EDE75F2E-7AC0-404A-BF43-F16488ED02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3939" y="2577710"/>
            <a:ext cx="796260" cy="796260"/>
          </a:xfrm>
          <a:prstGeom prst="rect">
            <a:avLst/>
          </a:prstGeom>
        </p:spPr>
      </p:pic>
      <p:pic>
        <p:nvPicPr>
          <p:cNvPr id="18" name="Graphic 17" descr="Children">
            <a:extLst>
              <a:ext uri="{FF2B5EF4-FFF2-40B4-BE49-F238E27FC236}">
                <a16:creationId xmlns:a16="http://schemas.microsoft.com/office/drawing/2014/main" id="{8B09ED92-71ED-4883-8121-DDEE075993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0389" y="2577710"/>
            <a:ext cx="796260" cy="796260"/>
          </a:xfrm>
          <a:prstGeom prst="rect">
            <a:avLst/>
          </a:prstGeom>
        </p:spPr>
      </p:pic>
      <p:pic>
        <p:nvPicPr>
          <p:cNvPr id="19" name="Graphic 18" descr="Children">
            <a:extLst>
              <a:ext uri="{FF2B5EF4-FFF2-40B4-BE49-F238E27FC236}">
                <a16:creationId xmlns:a16="http://schemas.microsoft.com/office/drawing/2014/main" id="{F3345480-22DD-4BC1-B00B-A21971AA5B0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2289799" y="2577710"/>
            <a:ext cx="410769" cy="796260"/>
          </a:xfrm>
          <a:prstGeom prst="rect">
            <a:avLst/>
          </a:prstGeom>
        </p:spPr>
      </p:pic>
      <p:pic>
        <p:nvPicPr>
          <p:cNvPr id="20" name="Graphic 19" descr="Children">
            <a:extLst>
              <a:ext uri="{FF2B5EF4-FFF2-40B4-BE49-F238E27FC236}">
                <a16:creationId xmlns:a16="http://schemas.microsoft.com/office/drawing/2014/main" id="{8FD60AB2-A066-4F01-A534-105172A3D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6703" y="3000722"/>
            <a:ext cx="796260" cy="796260"/>
          </a:xfrm>
          <a:prstGeom prst="rect">
            <a:avLst/>
          </a:prstGeom>
        </p:spPr>
      </p:pic>
      <p:pic>
        <p:nvPicPr>
          <p:cNvPr id="21" name="Graphic 20" descr="Children">
            <a:extLst>
              <a:ext uri="{FF2B5EF4-FFF2-40B4-BE49-F238E27FC236}">
                <a16:creationId xmlns:a16="http://schemas.microsoft.com/office/drawing/2014/main" id="{0711FF23-8643-4007-AED0-C53DF19057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3154" y="3000722"/>
            <a:ext cx="796260" cy="796260"/>
          </a:xfrm>
          <a:prstGeom prst="rect">
            <a:avLst/>
          </a:prstGeom>
        </p:spPr>
      </p:pic>
      <p:pic>
        <p:nvPicPr>
          <p:cNvPr id="22" name="Graphic 21" descr="Children">
            <a:extLst>
              <a:ext uri="{FF2B5EF4-FFF2-40B4-BE49-F238E27FC236}">
                <a16:creationId xmlns:a16="http://schemas.microsoft.com/office/drawing/2014/main" id="{94742E82-EF78-4BC1-9769-E5680727E58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2292564" y="3000722"/>
            <a:ext cx="410769" cy="796260"/>
          </a:xfrm>
          <a:prstGeom prst="rect">
            <a:avLst/>
          </a:prstGeom>
        </p:spPr>
      </p:pic>
      <p:pic>
        <p:nvPicPr>
          <p:cNvPr id="23" name="Graphic 22" descr="Children">
            <a:extLst>
              <a:ext uri="{FF2B5EF4-FFF2-40B4-BE49-F238E27FC236}">
                <a16:creationId xmlns:a16="http://schemas.microsoft.com/office/drawing/2014/main" id="{3E9F33F4-DB5F-4372-A695-837473ABF5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3939" y="3409911"/>
            <a:ext cx="796260" cy="796260"/>
          </a:xfrm>
          <a:prstGeom prst="rect">
            <a:avLst/>
          </a:prstGeom>
        </p:spPr>
      </p:pic>
      <p:pic>
        <p:nvPicPr>
          <p:cNvPr id="24" name="Graphic 23" descr="Children">
            <a:extLst>
              <a:ext uri="{FF2B5EF4-FFF2-40B4-BE49-F238E27FC236}">
                <a16:creationId xmlns:a16="http://schemas.microsoft.com/office/drawing/2014/main" id="{9C618AE3-3374-447C-90A9-10E9527A53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0389" y="3409911"/>
            <a:ext cx="796260" cy="796260"/>
          </a:xfrm>
          <a:prstGeom prst="rect">
            <a:avLst/>
          </a:prstGeom>
        </p:spPr>
      </p:pic>
      <p:pic>
        <p:nvPicPr>
          <p:cNvPr id="26" name="Graphic 25" descr="Children">
            <a:extLst>
              <a:ext uri="{FF2B5EF4-FFF2-40B4-BE49-F238E27FC236}">
                <a16:creationId xmlns:a16="http://schemas.microsoft.com/office/drawing/2014/main" id="{BEC12A3F-EBF0-41CF-B4AD-983077F28A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939" y="3819100"/>
            <a:ext cx="796260" cy="796260"/>
          </a:xfrm>
          <a:prstGeom prst="rect">
            <a:avLst/>
          </a:prstGeom>
        </p:spPr>
      </p:pic>
      <p:pic>
        <p:nvPicPr>
          <p:cNvPr id="27" name="Graphic 26" descr="Children">
            <a:extLst>
              <a:ext uri="{FF2B5EF4-FFF2-40B4-BE49-F238E27FC236}">
                <a16:creationId xmlns:a16="http://schemas.microsoft.com/office/drawing/2014/main" id="{24E57F61-5A38-4011-9094-1086D07AE4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0389" y="3819100"/>
            <a:ext cx="796260" cy="796260"/>
          </a:xfrm>
          <a:prstGeom prst="rect">
            <a:avLst/>
          </a:prstGeom>
        </p:spPr>
      </p:pic>
      <p:pic>
        <p:nvPicPr>
          <p:cNvPr id="28" name="Graphic 27" descr="Children">
            <a:extLst>
              <a:ext uri="{FF2B5EF4-FFF2-40B4-BE49-F238E27FC236}">
                <a16:creationId xmlns:a16="http://schemas.microsoft.com/office/drawing/2014/main" id="{73938EB8-6C0D-46E7-9709-CAB06E49A0F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8413"/>
          <a:stretch/>
        </p:blipFill>
        <p:spPr>
          <a:xfrm>
            <a:off x="2289799" y="3819100"/>
            <a:ext cx="410769" cy="796260"/>
          </a:xfrm>
          <a:prstGeom prst="rect">
            <a:avLst/>
          </a:prstGeom>
        </p:spPr>
      </p:pic>
      <p:pic>
        <p:nvPicPr>
          <p:cNvPr id="29" name="Graphic 28" descr="Children">
            <a:extLst>
              <a:ext uri="{FF2B5EF4-FFF2-40B4-BE49-F238E27FC236}">
                <a16:creationId xmlns:a16="http://schemas.microsoft.com/office/drawing/2014/main" id="{593CF41E-9489-45E4-9D98-0E63D5755E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5063" y="2162991"/>
            <a:ext cx="796260" cy="796260"/>
          </a:xfrm>
          <a:prstGeom prst="rect">
            <a:avLst/>
          </a:prstGeom>
        </p:spPr>
      </p:pic>
      <p:pic>
        <p:nvPicPr>
          <p:cNvPr id="30" name="Graphic 29" descr="Children">
            <a:extLst>
              <a:ext uri="{FF2B5EF4-FFF2-40B4-BE49-F238E27FC236}">
                <a16:creationId xmlns:a16="http://schemas.microsoft.com/office/drawing/2014/main" id="{01110410-90D2-44ED-9DE2-FBAE10B6DB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1514" y="2162991"/>
            <a:ext cx="796260" cy="796260"/>
          </a:xfrm>
          <a:prstGeom prst="rect">
            <a:avLst/>
          </a:prstGeom>
        </p:spPr>
      </p:pic>
      <p:pic>
        <p:nvPicPr>
          <p:cNvPr id="31" name="Graphic 30" descr="Children">
            <a:extLst>
              <a:ext uri="{FF2B5EF4-FFF2-40B4-BE49-F238E27FC236}">
                <a16:creationId xmlns:a16="http://schemas.microsoft.com/office/drawing/2014/main" id="{A9F1366E-5C6D-4521-9006-E493BFDF05F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630924" y="2162991"/>
            <a:ext cx="410769" cy="796260"/>
          </a:xfrm>
          <a:prstGeom prst="rect">
            <a:avLst/>
          </a:prstGeom>
        </p:spPr>
      </p:pic>
      <p:pic>
        <p:nvPicPr>
          <p:cNvPr id="32" name="Graphic 31" descr="Children">
            <a:extLst>
              <a:ext uri="{FF2B5EF4-FFF2-40B4-BE49-F238E27FC236}">
                <a16:creationId xmlns:a16="http://schemas.microsoft.com/office/drawing/2014/main" id="{EF2E4F42-AE1C-412F-B800-8E026E0BA9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5063" y="2577710"/>
            <a:ext cx="796260" cy="796260"/>
          </a:xfrm>
          <a:prstGeom prst="rect">
            <a:avLst/>
          </a:prstGeom>
        </p:spPr>
      </p:pic>
      <p:pic>
        <p:nvPicPr>
          <p:cNvPr id="33" name="Graphic 32" descr="Children">
            <a:extLst>
              <a:ext uri="{FF2B5EF4-FFF2-40B4-BE49-F238E27FC236}">
                <a16:creationId xmlns:a16="http://schemas.microsoft.com/office/drawing/2014/main" id="{B9069748-02E9-4705-9EBC-8728EA7CA1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1514" y="2577710"/>
            <a:ext cx="796260" cy="796260"/>
          </a:xfrm>
          <a:prstGeom prst="rect">
            <a:avLst/>
          </a:prstGeom>
        </p:spPr>
      </p:pic>
      <p:pic>
        <p:nvPicPr>
          <p:cNvPr id="34" name="Graphic 33" descr="Children">
            <a:extLst>
              <a:ext uri="{FF2B5EF4-FFF2-40B4-BE49-F238E27FC236}">
                <a16:creationId xmlns:a16="http://schemas.microsoft.com/office/drawing/2014/main" id="{EA583778-166E-4483-95F1-F18D9432B2D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630924" y="2577710"/>
            <a:ext cx="410769" cy="796260"/>
          </a:xfrm>
          <a:prstGeom prst="rect">
            <a:avLst/>
          </a:prstGeom>
        </p:spPr>
      </p:pic>
      <p:pic>
        <p:nvPicPr>
          <p:cNvPr id="35" name="Graphic 34" descr="Children">
            <a:extLst>
              <a:ext uri="{FF2B5EF4-FFF2-40B4-BE49-F238E27FC236}">
                <a16:creationId xmlns:a16="http://schemas.microsoft.com/office/drawing/2014/main" id="{4B5BEF1B-7D06-49E7-9B43-00961ED233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7828" y="3000722"/>
            <a:ext cx="796260" cy="796260"/>
          </a:xfrm>
          <a:prstGeom prst="rect">
            <a:avLst/>
          </a:prstGeom>
        </p:spPr>
      </p:pic>
      <p:pic>
        <p:nvPicPr>
          <p:cNvPr id="36" name="Graphic 35" descr="Children">
            <a:extLst>
              <a:ext uri="{FF2B5EF4-FFF2-40B4-BE49-F238E27FC236}">
                <a16:creationId xmlns:a16="http://schemas.microsoft.com/office/drawing/2014/main" id="{59E734B9-894C-46FB-9971-F96CDFA872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4278" y="3000722"/>
            <a:ext cx="796260" cy="796260"/>
          </a:xfrm>
          <a:prstGeom prst="rect">
            <a:avLst/>
          </a:prstGeom>
        </p:spPr>
      </p:pic>
      <p:pic>
        <p:nvPicPr>
          <p:cNvPr id="37" name="Graphic 36" descr="Children">
            <a:extLst>
              <a:ext uri="{FF2B5EF4-FFF2-40B4-BE49-F238E27FC236}">
                <a16:creationId xmlns:a16="http://schemas.microsoft.com/office/drawing/2014/main" id="{C7C7A3F1-EE2F-411C-BAFD-6999D64DD9B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633689" y="3000722"/>
            <a:ext cx="410769" cy="796260"/>
          </a:xfrm>
          <a:prstGeom prst="rect">
            <a:avLst/>
          </a:prstGeom>
        </p:spPr>
      </p:pic>
      <p:pic>
        <p:nvPicPr>
          <p:cNvPr id="38" name="Graphic 37" descr="Children">
            <a:extLst>
              <a:ext uri="{FF2B5EF4-FFF2-40B4-BE49-F238E27FC236}">
                <a16:creationId xmlns:a16="http://schemas.microsoft.com/office/drawing/2014/main" id="{E24E03E1-1A07-42A5-86A5-BF03301973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5063" y="3409911"/>
            <a:ext cx="796260" cy="796260"/>
          </a:xfrm>
          <a:prstGeom prst="rect">
            <a:avLst/>
          </a:prstGeom>
        </p:spPr>
      </p:pic>
      <p:pic>
        <p:nvPicPr>
          <p:cNvPr id="39" name="Graphic 38" descr="Children">
            <a:extLst>
              <a:ext uri="{FF2B5EF4-FFF2-40B4-BE49-F238E27FC236}">
                <a16:creationId xmlns:a16="http://schemas.microsoft.com/office/drawing/2014/main" id="{E9B094D9-DF6E-4497-91AA-F59FD235DB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514" y="3409911"/>
            <a:ext cx="796260" cy="796260"/>
          </a:xfrm>
          <a:prstGeom prst="rect">
            <a:avLst/>
          </a:prstGeom>
        </p:spPr>
      </p:pic>
      <p:pic>
        <p:nvPicPr>
          <p:cNvPr id="40" name="Graphic 39" descr="Children">
            <a:extLst>
              <a:ext uri="{FF2B5EF4-FFF2-40B4-BE49-F238E27FC236}">
                <a16:creationId xmlns:a16="http://schemas.microsoft.com/office/drawing/2014/main" id="{9A4A29A7-814D-4810-A589-2633B98491E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8413"/>
          <a:stretch/>
        </p:blipFill>
        <p:spPr>
          <a:xfrm>
            <a:off x="630924" y="3409911"/>
            <a:ext cx="410769" cy="796260"/>
          </a:xfrm>
          <a:prstGeom prst="rect">
            <a:avLst/>
          </a:prstGeom>
        </p:spPr>
      </p:pic>
      <p:pic>
        <p:nvPicPr>
          <p:cNvPr id="41" name="Graphic 40" descr="Children">
            <a:extLst>
              <a:ext uri="{FF2B5EF4-FFF2-40B4-BE49-F238E27FC236}">
                <a16:creationId xmlns:a16="http://schemas.microsoft.com/office/drawing/2014/main" id="{E002C33F-06C1-43AD-830C-BBF358F4B0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5063" y="3819100"/>
            <a:ext cx="796260" cy="796260"/>
          </a:xfrm>
          <a:prstGeom prst="rect">
            <a:avLst/>
          </a:prstGeom>
        </p:spPr>
      </p:pic>
      <p:pic>
        <p:nvPicPr>
          <p:cNvPr id="42" name="Graphic 41" descr="Children">
            <a:extLst>
              <a:ext uri="{FF2B5EF4-FFF2-40B4-BE49-F238E27FC236}">
                <a16:creationId xmlns:a16="http://schemas.microsoft.com/office/drawing/2014/main" id="{A8CBB1AF-1F03-4F48-847D-60EA231947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514" y="3819100"/>
            <a:ext cx="796260" cy="796260"/>
          </a:xfrm>
          <a:prstGeom prst="rect">
            <a:avLst/>
          </a:prstGeom>
        </p:spPr>
      </p:pic>
      <p:pic>
        <p:nvPicPr>
          <p:cNvPr id="43" name="Graphic 42" descr="Children">
            <a:extLst>
              <a:ext uri="{FF2B5EF4-FFF2-40B4-BE49-F238E27FC236}">
                <a16:creationId xmlns:a16="http://schemas.microsoft.com/office/drawing/2014/main" id="{9A1411C5-4B9D-4300-B96D-A970BB81E6B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8413"/>
          <a:stretch/>
        </p:blipFill>
        <p:spPr>
          <a:xfrm>
            <a:off x="630924" y="3819100"/>
            <a:ext cx="410769" cy="796260"/>
          </a:xfrm>
          <a:prstGeom prst="rect">
            <a:avLst/>
          </a:prstGeom>
        </p:spPr>
      </p:pic>
      <p:pic>
        <p:nvPicPr>
          <p:cNvPr id="45" name="Graphic 44" descr="Children">
            <a:extLst>
              <a:ext uri="{FF2B5EF4-FFF2-40B4-BE49-F238E27FC236}">
                <a16:creationId xmlns:a16="http://schemas.microsoft.com/office/drawing/2014/main" id="{C07DC492-6053-4B52-A008-5BA556639E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74188" y="3819100"/>
            <a:ext cx="796260" cy="796260"/>
          </a:xfrm>
          <a:prstGeom prst="rect">
            <a:avLst/>
          </a:prstGeom>
        </p:spPr>
      </p:pic>
      <p:pic>
        <p:nvPicPr>
          <p:cNvPr id="46" name="Graphic 45" descr="Children">
            <a:extLst>
              <a:ext uri="{FF2B5EF4-FFF2-40B4-BE49-F238E27FC236}">
                <a16:creationId xmlns:a16="http://schemas.microsoft.com/office/drawing/2014/main" id="{457311DF-3796-412F-B3B3-D358786C7D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0638" y="3819100"/>
            <a:ext cx="796260" cy="796260"/>
          </a:xfrm>
          <a:prstGeom prst="rect">
            <a:avLst/>
          </a:prstGeom>
        </p:spPr>
      </p:pic>
      <p:pic>
        <p:nvPicPr>
          <p:cNvPr id="47" name="Graphic 46" descr="Children">
            <a:extLst>
              <a:ext uri="{FF2B5EF4-FFF2-40B4-BE49-F238E27FC236}">
                <a16:creationId xmlns:a16="http://schemas.microsoft.com/office/drawing/2014/main" id="{D172C569-6E8B-4909-ACB3-DAD6F622FA3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8413"/>
          <a:stretch/>
        </p:blipFill>
        <p:spPr>
          <a:xfrm>
            <a:off x="5980048" y="3819100"/>
            <a:ext cx="410769" cy="796260"/>
          </a:xfrm>
          <a:prstGeom prst="rect">
            <a:avLst/>
          </a:prstGeom>
        </p:spPr>
      </p:pic>
      <p:pic>
        <p:nvPicPr>
          <p:cNvPr id="48" name="Graphic 47" descr="Children">
            <a:extLst>
              <a:ext uri="{FF2B5EF4-FFF2-40B4-BE49-F238E27FC236}">
                <a16:creationId xmlns:a16="http://schemas.microsoft.com/office/drawing/2014/main" id="{6DCDB2C7-FCC4-41AF-8B17-15AFDA59ED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5312" y="3819100"/>
            <a:ext cx="796260" cy="796260"/>
          </a:xfrm>
          <a:prstGeom prst="rect">
            <a:avLst/>
          </a:prstGeom>
        </p:spPr>
      </p:pic>
      <p:pic>
        <p:nvPicPr>
          <p:cNvPr id="49" name="Graphic 48" descr="Children">
            <a:extLst>
              <a:ext uri="{FF2B5EF4-FFF2-40B4-BE49-F238E27FC236}">
                <a16:creationId xmlns:a16="http://schemas.microsoft.com/office/drawing/2014/main" id="{7963845B-ED1D-4CBB-96D6-5664700160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51763" y="3819100"/>
            <a:ext cx="796260" cy="796260"/>
          </a:xfrm>
          <a:prstGeom prst="rect">
            <a:avLst/>
          </a:prstGeom>
        </p:spPr>
      </p:pic>
      <p:pic>
        <p:nvPicPr>
          <p:cNvPr id="50" name="Graphic 49" descr="Children">
            <a:extLst>
              <a:ext uri="{FF2B5EF4-FFF2-40B4-BE49-F238E27FC236}">
                <a16:creationId xmlns:a16="http://schemas.microsoft.com/office/drawing/2014/main" id="{1E16354D-3A49-419D-B53E-6EEABACD33F6}"/>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8413"/>
          <a:stretch/>
        </p:blipFill>
        <p:spPr>
          <a:xfrm>
            <a:off x="4321173" y="3819100"/>
            <a:ext cx="410769" cy="796260"/>
          </a:xfrm>
          <a:prstGeom prst="rect">
            <a:avLst/>
          </a:prstGeom>
        </p:spPr>
      </p:pic>
      <p:pic>
        <p:nvPicPr>
          <p:cNvPr id="52" name="Graphic 51" descr="Children">
            <a:extLst>
              <a:ext uri="{FF2B5EF4-FFF2-40B4-BE49-F238E27FC236}">
                <a16:creationId xmlns:a16="http://schemas.microsoft.com/office/drawing/2014/main" id="{B79F21DC-3B63-4998-81A6-610ADB2FFD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4188" y="2162991"/>
            <a:ext cx="796260" cy="796260"/>
          </a:xfrm>
          <a:prstGeom prst="rect">
            <a:avLst/>
          </a:prstGeom>
        </p:spPr>
      </p:pic>
      <p:pic>
        <p:nvPicPr>
          <p:cNvPr id="53" name="Graphic 52" descr="Children">
            <a:extLst>
              <a:ext uri="{FF2B5EF4-FFF2-40B4-BE49-F238E27FC236}">
                <a16:creationId xmlns:a16="http://schemas.microsoft.com/office/drawing/2014/main" id="{AADE58BE-3558-4116-A167-4426EB8C13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0638" y="2162991"/>
            <a:ext cx="796260" cy="796260"/>
          </a:xfrm>
          <a:prstGeom prst="rect">
            <a:avLst/>
          </a:prstGeom>
        </p:spPr>
      </p:pic>
      <p:pic>
        <p:nvPicPr>
          <p:cNvPr id="54" name="Graphic 53" descr="Children">
            <a:extLst>
              <a:ext uri="{FF2B5EF4-FFF2-40B4-BE49-F238E27FC236}">
                <a16:creationId xmlns:a16="http://schemas.microsoft.com/office/drawing/2014/main" id="{205E78C9-257B-4BBD-BDCA-69C50F952D7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5980048" y="2162991"/>
            <a:ext cx="410769" cy="796260"/>
          </a:xfrm>
          <a:prstGeom prst="rect">
            <a:avLst/>
          </a:prstGeom>
        </p:spPr>
      </p:pic>
      <p:pic>
        <p:nvPicPr>
          <p:cNvPr id="55" name="Graphic 54" descr="Children">
            <a:extLst>
              <a:ext uri="{FF2B5EF4-FFF2-40B4-BE49-F238E27FC236}">
                <a16:creationId xmlns:a16="http://schemas.microsoft.com/office/drawing/2014/main" id="{0BFB7C3A-EA45-49FB-A8A8-C891E4DCB8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4188" y="2577710"/>
            <a:ext cx="796260" cy="796260"/>
          </a:xfrm>
          <a:prstGeom prst="rect">
            <a:avLst/>
          </a:prstGeom>
        </p:spPr>
      </p:pic>
      <p:pic>
        <p:nvPicPr>
          <p:cNvPr id="56" name="Graphic 55" descr="Children">
            <a:extLst>
              <a:ext uri="{FF2B5EF4-FFF2-40B4-BE49-F238E27FC236}">
                <a16:creationId xmlns:a16="http://schemas.microsoft.com/office/drawing/2014/main" id="{54668875-7063-488C-880E-5742CD8C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0638" y="2577710"/>
            <a:ext cx="796260" cy="796260"/>
          </a:xfrm>
          <a:prstGeom prst="rect">
            <a:avLst/>
          </a:prstGeom>
        </p:spPr>
      </p:pic>
      <p:pic>
        <p:nvPicPr>
          <p:cNvPr id="57" name="Graphic 56" descr="Children">
            <a:extLst>
              <a:ext uri="{FF2B5EF4-FFF2-40B4-BE49-F238E27FC236}">
                <a16:creationId xmlns:a16="http://schemas.microsoft.com/office/drawing/2014/main" id="{EDE5FFD0-AEAB-491E-98DD-AD9B3C430EA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5980048" y="2577710"/>
            <a:ext cx="410769" cy="796260"/>
          </a:xfrm>
          <a:prstGeom prst="rect">
            <a:avLst/>
          </a:prstGeom>
        </p:spPr>
      </p:pic>
      <p:pic>
        <p:nvPicPr>
          <p:cNvPr id="58" name="Graphic 57" descr="Children">
            <a:extLst>
              <a:ext uri="{FF2B5EF4-FFF2-40B4-BE49-F238E27FC236}">
                <a16:creationId xmlns:a16="http://schemas.microsoft.com/office/drawing/2014/main" id="{8201D38B-B969-46C2-A924-0C5D3AEF81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6952" y="3000722"/>
            <a:ext cx="796260" cy="796260"/>
          </a:xfrm>
          <a:prstGeom prst="rect">
            <a:avLst/>
          </a:prstGeom>
        </p:spPr>
      </p:pic>
      <p:pic>
        <p:nvPicPr>
          <p:cNvPr id="59" name="Graphic 58" descr="Children">
            <a:extLst>
              <a:ext uri="{FF2B5EF4-FFF2-40B4-BE49-F238E27FC236}">
                <a16:creationId xmlns:a16="http://schemas.microsoft.com/office/drawing/2014/main" id="{6DFF7449-36C2-445B-8188-983DDEE0C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3403" y="3000722"/>
            <a:ext cx="796260" cy="796260"/>
          </a:xfrm>
          <a:prstGeom prst="rect">
            <a:avLst/>
          </a:prstGeom>
        </p:spPr>
      </p:pic>
      <p:pic>
        <p:nvPicPr>
          <p:cNvPr id="60" name="Graphic 59" descr="Children">
            <a:extLst>
              <a:ext uri="{FF2B5EF4-FFF2-40B4-BE49-F238E27FC236}">
                <a16:creationId xmlns:a16="http://schemas.microsoft.com/office/drawing/2014/main" id="{10CD42DB-47C9-4690-BF01-0A1585B8CFD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5982813" y="3000722"/>
            <a:ext cx="410769" cy="796260"/>
          </a:xfrm>
          <a:prstGeom prst="rect">
            <a:avLst/>
          </a:prstGeom>
        </p:spPr>
      </p:pic>
      <p:pic>
        <p:nvPicPr>
          <p:cNvPr id="61" name="Graphic 60" descr="Children">
            <a:extLst>
              <a:ext uri="{FF2B5EF4-FFF2-40B4-BE49-F238E27FC236}">
                <a16:creationId xmlns:a16="http://schemas.microsoft.com/office/drawing/2014/main" id="{DA05977C-810F-4413-96A6-D8D0BC1F14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4188" y="3409911"/>
            <a:ext cx="796260" cy="796260"/>
          </a:xfrm>
          <a:prstGeom prst="rect">
            <a:avLst/>
          </a:prstGeom>
        </p:spPr>
      </p:pic>
      <p:pic>
        <p:nvPicPr>
          <p:cNvPr id="62" name="Graphic 61" descr="Children">
            <a:extLst>
              <a:ext uri="{FF2B5EF4-FFF2-40B4-BE49-F238E27FC236}">
                <a16:creationId xmlns:a16="http://schemas.microsoft.com/office/drawing/2014/main" id="{93AF4FEE-7A68-4A36-8E03-FBBE3611F8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0638" y="3409911"/>
            <a:ext cx="796260" cy="796260"/>
          </a:xfrm>
          <a:prstGeom prst="rect">
            <a:avLst/>
          </a:prstGeom>
        </p:spPr>
      </p:pic>
      <p:pic>
        <p:nvPicPr>
          <p:cNvPr id="63" name="Graphic 62" descr="Children">
            <a:extLst>
              <a:ext uri="{FF2B5EF4-FFF2-40B4-BE49-F238E27FC236}">
                <a16:creationId xmlns:a16="http://schemas.microsoft.com/office/drawing/2014/main" id="{08A8DC65-9B88-4235-8FB7-A50F64A81A7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8413"/>
          <a:stretch/>
        </p:blipFill>
        <p:spPr>
          <a:xfrm>
            <a:off x="5980048" y="3409911"/>
            <a:ext cx="410769" cy="796260"/>
          </a:xfrm>
          <a:prstGeom prst="rect">
            <a:avLst/>
          </a:prstGeom>
        </p:spPr>
      </p:pic>
      <p:pic>
        <p:nvPicPr>
          <p:cNvPr id="64" name="Graphic 63" descr="Children">
            <a:extLst>
              <a:ext uri="{FF2B5EF4-FFF2-40B4-BE49-F238E27FC236}">
                <a16:creationId xmlns:a16="http://schemas.microsoft.com/office/drawing/2014/main" id="{7071119D-49F9-4FF0-9D6C-FEFEF80BB5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5312" y="2162991"/>
            <a:ext cx="796260" cy="796260"/>
          </a:xfrm>
          <a:prstGeom prst="rect">
            <a:avLst/>
          </a:prstGeom>
        </p:spPr>
      </p:pic>
      <p:pic>
        <p:nvPicPr>
          <p:cNvPr id="65" name="Graphic 64" descr="Children">
            <a:extLst>
              <a:ext uri="{FF2B5EF4-FFF2-40B4-BE49-F238E27FC236}">
                <a16:creationId xmlns:a16="http://schemas.microsoft.com/office/drawing/2014/main" id="{E4D0AC3F-6514-493F-A569-82C42838E5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1763" y="2162991"/>
            <a:ext cx="796260" cy="796260"/>
          </a:xfrm>
          <a:prstGeom prst="rect">
            <a:avLst/>
          </a:prstGeom>
        </p:spPr>
      </p:pic>
      <p:pic>
        <p:nvPicPr>
          <p:cNvPr id="66" name="Graphic 65" descr="Children">
            <a:extLst>
              <a:ext uri="{FF2B5EF4-FFF2-40B4-BE49-F238E27FC236}">
                <a16:creationId xmlns:a16="http://schemas.microsoft.com/office/drawing/2014/main" id="{E6029D21-1443-4DE0-AE16-CA129D18B66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4321173" y="2162991"/>
            <a:ext cx="410769" cy="796260"/>
          </a:xfrm>
          <a:prstGeom prst="rect">
            <a:avLst/>
          </a:prstGeom>
        </p:spPr>
      </p:pic>
      <p:pic>
        <p:nvPicPr>
          <p:cNvPr id="67" name="Graphic 66" descr="Children">
            <a:extLst>
              <a:ext uri="{FF2B5EF4-FFF2-40B4-BE49-F238E27FC236}">
                <a16:creationId xmlns:a16="http://schemas.microsoft.com/office/drawing/2014/main" id="{6F9D63B5-5DF8-41AB-B627-612CB0784D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5312" y="2577710"/>
            <a:ext cx="796260" cy="796260"/>
          </a:xfrm>
          <a:prstGeom prst="rect">
            <a:avLst/>
          </a:prstGeom>
        </p:spPr>
      </p:pic>
      <p:pic>
        <p:nvPicPr>
          <p:cNvPr id="68" name="Graphic 67" descr="Children">
            <a:extLst>
              <a:ext uri="{FF2B5EF4-FFF2-40B4-BE49-F238E27FC236}">
                <a16:creationId xmlns:a16="http://schemas.microsoft.com/office/drawing/2014/main" id="{E95F007F-7978-4BF0-91BB-822964CA5E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1763" y="2577710"/>
            <a:ext cx="796260" cy="796260"/>
          </a:xfrm>
          <a:prstGeom prst="rect">
            <a:avLst/>
          </a:prstGeom>
        </p:spPr>
      </p:pic>
      <p:pic>
        <p:nvPicPr>
          <p:cNvPr id="69" name="Graphic 68" descr="Children">
            <a:extLst>
              <a:ext uri="{FF2B5EF4-FFF2-40B4-BE49-F238E27FC236}">
                <a16:creationId xmlns:a16="http://schemas.microsoft.com/office/drawing/2014/main" id="{1862D411-8CA0-4C18-B0A6-3ABDEAF1233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4321173" y="2577710"/>
            <a:ext cx="410769" cy="796260"/>
          </a:xfrm>
          <a:prstGeom prst="rect">
            <a:avLst/>
          </a:prstGeom>
        </p:spPr>
      </p:pic>
      <p:pic>
        <p:nvPicPr>
          <p:cNvPr id="70" name="Graphic 69" descr="Children">
            <a:extLst>
              <a:ext uri="{FF2B5EF4-FFF2-40B4-BE49-F238E27FC236}">
                <a16:creationId xmlns:a16="http://schemas.microsoft.com/office/drawing/2014/main" id="{B9E85E4B-DA1E-48C0-A468-7319C1707F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8077" y="3000722"/>
            <a:ext cx="796260" cy="796260"/>
          </a:xfrm>
          <a:prstGeom prst="rect">
            <a:avLst/>
          </a:prstGeom>
        </p:spPr>
      </p:pic>
      <p:pic>
        <p:nvPicPr>
          <p:cNvPr id="71" name="Graphic 70" descr="Children">
            <a:extLst>
              <a:ext uri="{FF2B5EF4-FFF2-40B4-BE49-F238E27FC236}">
                <a16:creationId xmlns:a16="http://schemas.microsoft.com/office/drawing/2014/main" id="{BE2C44F3-5F43-4492-BDED-CD7254CA14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4527" y="3000722"/>
            <a:ext cx="796260" cy="796260"/>
          </a:xfrm>
          <a:prstGeom prst="rect">
            <a:avLst/>
          </a:prstGeom>
        </p:spPr>
      </p:pic>
      <p:pic>
        <p:nvPicPr>
          <p:cNvPr id="72" name="Graphic 71" descr="Children">
            <a:extLst>
              <a:ext uri="{FF2B5EF4-FFF2-40B4-BE49-F238E27FC236}">
                <a16:creationId xmlns:a16="http://schemas.microsoft.com/office/drawing/2014/main" id="{5E98118F-B2FB-42D5-9272-1B21A213F32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4323938" y="3000722"/>
            <a:ext cx="410769" cy="796260"/>
          </a:xfrm>
          <a:prstGeom prst="rect">
            <a:avLst/>
          </a:prstGeom>
        </p:spPr>
      </p:pic>
      <p:pic>
        <p:nvPicPr>
          <p:cNvPr id="73" name="Graphic 72" descr="Children">
            <a:extLst>
              <a:ext uri="{FF2B5EF4-FFF2-40B4-BE49-F238E27FC236}">
                <a16:creationId xmlns:a16="http://schemas.microsoft.com/office/drawing/2014/main" id="{89A09DBD-AF5E-471A-A6C5-A93CDD5D80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5312" y="3409911"/>
            <a:ext cx="796260" cy="796260"/>
          </a:xfrm>
          <a:prstGeom prst="rect">
            <a:avLst/>
          </a:prstGeom>
        </p:spPr>
      </p:pic>
      <p:pic>
        <p:nvPicPr>
          <p:cNvPr id="74" name="Graphic 73" descr="Children">
            <a:extLst>
              <a:ext uri="{FF2B5EF4-FFF2-40B4-BE49-F238E27FC236}">
                <a16:creationId xmlns:a16="http://schemas.microsoft.com/office/drawing/2014/main" id="{CC58DF90-1855-4C27-A951-E87CA92A5C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51763" y="3409911"/>
            <a:ext cx="796260" cy="796260"/>
          </a:xfrm>
          <a:prstGeom prst="rect">
            <a:avLst/>
          </a:prstGeom>
        </p:spPr>
      </p:pic>
      <p:pic>
        <p:nvPicPr>
          <p:cNvPr id="75" name="Graphic 74" descr="Children">
            <a:extLst>
              <a:ext uri="{FF2B5EF4-FFF2-40B4-BE49-F238E27FC236}">
                <a16:creationId xmlns:a16="http://schemas.microsoft.com/office/drawing/2014/main" id="{A3E465AB-294B-4D58-B6AB-A0486AE2471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8413"/>
          <a:stretch/>
        </p:blipFill>
        <p:spPr>
          <a:xfrm>
            <a:off x="4321173" y="3409911"/>
            <a:ext cx="410769" cy="796260"/>
          </a:xfrm>
          <a:prstGeom prst="rect">
            <a:avLst/>
          </a:prstGeom>
        </p:spPr>
      </p:pic>
      <p:pic>
        <p:nvPicPr>
          <p:cNvPr id="76" name="Graphic 75" descr="Children">
            <a:extLst>
              <a:ext uri="{FF2B5EF4-FFF2-40B4-BE49-F238E27FC236}">
                <a16:creationId xmlns:a16="http://schemas.microsoft.com/office/drawing/2014/main" id="{C387F27F-710A-4D38-9D73-3F00A51B7175}"/>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69449"/>
          <a:stretch/>
        </p:blipFill>
        <p:spPr>
          <a:xfrm>
            <a:off x="6314477" y="3409911"/>
            <a:ext cx="243263" cy="796260"/>
          </a:xfrm>
          <a:prstGeom prst="rect">
            <a:avLst/>
          </a:prstGeom>
        </p:spPr>
      </p:pic>
      <p:sp>
        <p:nvSpPr>
          <p:cNvPr id="77" name="TextBox 76">
            <a:extLst>
              <a:ext uri="{FF2B5EF4-FFF2-40B4-BE49-F238E27FC236}">
                <a16:creationId xmlns:a16="http://schemas.microsoft.com/office/drawing/2014/main" id="{4C6AD189-FCF9-4D93-BB50-A4CFDB614714}"/>
              </a:ext>
            </a:extLst>
          </p:cNvPr>
          <p:cNvSpPr txBox="1"/>
          <p:nvPr/>
        </p:nvSpPr>
        <p:spPr>
          <a:xfrm>
            <a:off x="5557187" y="2454002"/>
            <a:ext cx="1027845" cy="769441"/>
          </a:xfrm>
          <a:prstGeom prst="rect">
            <a:avLst/>
          </a:prstGeom>
          <a:noFill/>
        </p:spPr>
        <p:txBody>
          <a:bodyPr wrap="none" rtlCol="0">
            <a:spAutoFit/>
          </a:bodyPr>
          <a:lstStyle/>
          <a:p>
            <a:r>
              <a:rPr lang="en-GB" sz="4400" dirty="0">
                <a:solidFill>
                  <a:schemeClr val="accent2"/>
                </a:solidFill>
                <a:latin typeface="+mj-lt"/>
              </a:rPr>
              <a:t>34</a:t>
            </a:r>
            <a:r>
              <a:rPr lang="en-GB" sz="4400" baseline="30000" dirty="0">
                <a:solidFill>
                  <a:schemeClr val="accent2"/>
                </a:solidFill>
                <a:latin typeface="+mj-lt"/>
              </a:rPr>
              <a:t>%</a:t>
            </a:r>
          </a:p>
        </p:txBody>
      </p:sp>
      <p:pic>
        <p:nvPicPr>
          <p:cNvPr id="79" name="Graphic 78" descr="Children">
            <a:extLst>
              <a:ext uri="{FF2B5EF4-FFF2-40B4-BE49-F238E27FC236}">
                <a16:creationId xmlns:a16="http://schemas.microsoft.com/office/drawing/2014/main" id="{245271C4-8FFB-4137-A12C-6DD386795B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6211" y="2162991"/>
            <a:ext cx="796260" cy="796260"/>
          </a:xfrm>
          <a:prstGeom prst="rect">
            <a:avLst/>
          </a:prstGeom>
        </p:spPr>
      </p:pic>
      <p:pic>
        <p:nvPicPr>
          <p:cNvPr id="80" name="Graphic 79" descr="Children">
            <a:extLst>
              <a:ext uri="{FF2B5EF4-FFF2-40B4-BE49-F238E27FC236}">
                <a16:creationId xmlns:a16="http://schemas.microsoft.com/office/drawing/2014/main" id="{10FB6DED-9433-49B6-B940-F0DE060AE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2661" y="2162991"/>
            <a:ext cx="796260" cy="796260"/>
          </a:xfrm>
          <a:prstGeom prst="rect">
            <a:avLst/>
          </a:prstGeom>
        </p:spPr>
      </p:pic>
      <p:pic>
        <p:nvPicPr>
          <p:cNvPr id="81" name="Graphic 80" descr="Children">
            <a:extLst>
              <a:ext uri="{FF2B5EF4-FFF2-40B4-BE49-F238E27FC236}">
                <a16:creationId xmlns:a16="http://schemas.microsoft.com/office/drawing/2014/main" id="{F92178E6-847A-4135-8FDF-204121AE69E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9692071" y="2162991"/>
            <a:ext cx="410769" cy="796260"/>
          </a:xfrm>
          <a:prstGeom prst="rect">
            <a:avLst/>
          </a:prstGeom>
        </p:spPr>
      </p:pic>
      <p:pic>
        <p:nvPicPr>
          <p:cNvPr id="82" name="Graphic 81" descr="Children">
            <a:extLst>
              <a:ext uri="{FF2B5EF4-FFF2-40B4-BE49-F238E27FC236}">
                <a16:creationId xmlns:a16="http://schemas.microsoft.com/office/drawing/2014/main" id="{BB8BCFE3-D038-498D-AC8B-2814E9E6FF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6211" y="2577710"/>
            <a:ext cx="796260" cy="796260"/>
          </a:xfrm>
          <a:prstGeom prst="rect">
            <a:avLst/>
          </a:prstGeom>
        </p:spPr>
      </p:pic>
      <p:pic>
        <p:nvPicPr>
          <p:cNvPr id="83" name="Graphic 82" descr="Children">
            <a:extLst>
              <a:ext uri="{FF2B5EF4-FFF2-40B4-BE49-F238E27FC236}">
                <a16:creationId xmlns:a16="http://schemas.microsoft.com/office/drawing/2014/main" id="{04850C4A-159F-4D7D-BAB5-A2B398A58C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2661" y="2577710"/>
            <a:ext cx="796260" cy="796260"/>
          </a:xfrm>
          <a:prstGeom prst="rect">
            <a:avLst/>
          </a:prstGeom>
        </p:spPr>
      </p:pic>
      <p:pic>
        <p:nvPicPr>
          <p:cNvPr id="84" name="Graphic 83" descr="Children">
            <a:extLst>
              <a:ext uri="{FF2B5EF4-FFF2-40B4-BE49-F238E27FC236}">
                <a16:creationId xmlns:a16="http://schemas.microsoft.com/office/drawing/2014/main" id="{59C0916E-769B-4897-809D-9841DE46751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9692071" y="2577710"/>
            <a:ext cx="410769" cy="796260"/>
          </a:xfrm>
          <a:prstGeom prst="rect">
            <a:avLst/>
          </a:prstGeom>
        </p:spPr>
      </p:pic>
      <p:pic>
        <p:nvPicPr>
          <p:cNvPr id="85" name="Graphic 84" descr="Children">
            <a:extLst>
              <a:ext uri="{FF2B5EF4-FFF2-40B4-BE49-F238E27FC236}">
                <a16:creationId xmlns:a16="http://schemas.microsoft.com/office/drawing/2014/main" id="{6DC4A461-691E-44FC-920A-1586227FA6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8975" y="3000722"/>
            <a:ext cx="796260" cy="796260"/>
          </a:xfrm>
          <a:prstGeom prst="rect">
            <a:avLst/>
          </a:prstGeom>
        </p:spPr>
      </p:pic>
      <p:pic>
        <p:nvPicPr>
          <p:cNvPr id="86" name="Graphic 85" descr="Children">
            <a:extLst>
              <a:ext uri="{FF2B5EF4-FFF2-40B4-BE49-F238E27FC236}">
                <a16:creationId xmlns:a16="http://schemas.microsoft.com/office/drawing/2014/main" id="{1DCC3647-2880-473B-BD67-93A2A2605E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5426" y="3000722"/>
            <a:ext cx="796260" cy="796260"/>
          </a:xfrm>
          <a:prstGeom prst="rect">
            <a:avLst/>
          </a:prstGeom>
        </p:spPr>
      </p:pic>
      <p:pic>
        <p:nvPicPr>
          <p:cNvPr id="87" name="Graphic 86" descr="Children">
            <a:extLst>
              <a:ext uri="{FF2B5EF4-FFF2-40B4-BE49-F238E27FC236}">
                <a16:creationId xmlns:a16="http://schemas.microsoft.com/office/drawing/2014/main" id="{A9293FB1-3F26-461C-87F6-CCF1BB635F7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9694836" y="3000722"/>
            <a:ext cx="410769" cy="796260"/>
          </a:xfrm>
          <a:prstGeom prst="rect">
            <a:avLst/>
          </a:prstGeom>
        </p:spPr>
      </p:pic>
      <p:pic>
        <p:nvPicPr>
          <p:cNvPr id="88" name="Graphic 87" descr="Children">
            <a:extLst>
              <a:ext uri="{FF2B5EF4-FFF2-40B4-BE49-F238E27FC236}">
                <a16:creationId xmlns:a16="http://schemas.microsoft.com/office/drawing/2014/main" id="{949BCCD2-E06E-4AC4-9EA4-26DECCC59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86211" y="3409911"/>
            <a:ext cx="796260" cy="796260"/>
          </a:xfrm>
          <a:prstGeom prst="rect">
            <a:avLst/>
          </a:prstGeom>
        </p:spPr>
      </p:pic>
      <p:pic>
        <p:nvPicPr>
          <p:cNvPr id="89" name="Graphic 88" descr="Children">
            <a:extLst>
              <a:ext uri="{FF2B5EF4-FFF2-40B4-BE49-F238E27FC236}">
                <a16:creationId xmlns:a16="http://schemas.microsoft.com/office/drawing/2014/main" id="{D4A319FE-1DF2-44A3-B57D-8168F89F14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2661" y="3409911"/>
            <a:ext cx="796260" cy="796260"/>
          </a:xfrm>
          <a:prstGeom prst="rect">
            <a:avLst/>
          </a:prstGeom>
        </p:spPr>
      </p:pic>
      <p:pic>
        <p:nvPicPr>
          <p:cNvPr id="90" name="Graphic 89" descr="Children">
            <a:extLst>
              <a:ext uri="{FF2B5EF4-FFF2-40B4-BE49-F238E27FC236}">
                <a16:creationId xmlns:a16="http://schemas.microsoft.com/office/drawing/2014/main" id="{9FF54356-E817-4198-9FBC-ACFA6F5C539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rcRect r="48413"/>
          <a:stretch/>
        </p:blipFill>
        <p:spPr>
          <a:xfrm>
            <a:off x="9692071" y="3409911"/>
            <a:ext cx="410769" cy="796260"/>
          </a:xfrm>
          <a:prstGeom prst="rect">
            <a:avLst/>
          </a:prstGeom>
        </p:spPr>
      </p:pic>
      <p:pic>
        <p:nvPicPr>
          <p:cNvPr id="91" name="Graphic 90" descr="Children">
            <a:extLst>
              <a:ext uri="{FF2B5EF4-FFF2-40B4-BE49-F238E27FC236}">
                <a16:creationId xmlns:a16="http://schemas.microsoft.com/office/drawing/2014/main" id="{A5E326DD-8A18-4E7C-817E-6AF97AB45F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86211" y="3819100"/>
            <a:ext cx="796260" cy="796260"/>
          </a:xfrm>
          <a:prstGeom prst="rect">
            <a:avLst/>
          </a:prstGeom>
        </p:spPr>
      </p:pic>
      <p:pic>
        <p:nvPicPr>
          <p:cNvPr id="92" name="Graphic 91" descr="Children">
            <a:extLst>
              <a:ext uri="{FF2B5EF4-FFF2-40B4-BE49-F238E27FC236}">
                <a16:creationId xmlns:a16="http://schemas.microsoft.com/office/drawing/2014/main" id="{FDCF85E9-CFEB-48EB-A371-560F29361C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2661" y="3819100"/>
            <a:ext cx="796260" cy="796260"/>
          </a:xfrm>
          <a:prstGeom prst="rect">
            <a:avLst/>
          </a:prstGeom>
        </p:spPr>
      </p:pic>
      <p:pic>
        <p:nvPicPr>
          <p:cNvPr id="93" name="Graphic 92" descr="Children">
            <a:extLst>
              <a:ext uri="{FF2B5EF4-FFF2-40B4-BE49-F238E27FC236}">
                <a16:creationId xmlns:a16="http://schemas.microsoft.com/office/drawing/2014/main" id="{0B4D43DE-A9A4-4550-9709-6E645C6BB899}"/>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413"/>
          <a:stretch/>
        </p:blipFill>
        <p:spPr>
          <a:xfrm>
            <a:off x="9692071" y="3819100"/>
            <a:ext cx="410769" cy="796260"/>
          </a:xfrm>
          <a:prstGeom prst="rect">
            <a:avLst/>
          </a:prstGeom>
        </p:spPr>
      </p:pic>
      <p:pic>
        <p:nvPicPr>
          <p:cNvPr id="94" name="Graphic 93" descr="Children">
            <a:extLst>
              <a:ext uri="{FF2B5EF4-FFF2-40B4-BE49-F238E27FC236}">
                <a16:creationId xmlns:a16="http://schemas.microsoft.com/office/drawing/2014/main" id="{24FB01E4-33C6-4D98-939F-1C434B6183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27335" y="2162991"/>
            <a:ext cx="796260" cy="796260"/>
          </a:xfrm>
          <a:prstGeom prst="rect">
            <a:avLst/>
          </a:prstGeom>
        </p:spPr>
      </p:pic>
      <p:pic>
        <p:nvPicPr>
          <p:cNvPr id="95" name="Graphic 94" descr="Children">
            <a:extLst>
              <a:ext uri="{FF2B5EF4-FFF2-40B4-BE49-F238E27FC236}">
                <a16:creationId xmlns:a16="http://schemas.microsoft.com/office/drawing/2014/main" id="{FC11FA31-2CD1-4BAB-8501-ABD36EEAC6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3786" y="2162991"/>
            <a:ext cx="796260" cy="796260"/>
          </a:xfrm>
          <a:prstGeom prst="rect">
            <a:avLst/>
          </a:prstGeom>
        </p:spPr>
      </p:pic>
      <p:pic>
        <p:nvPicPr>
          <p:cNvPr id="96" name="Graphic 95" descr="Children">
            <a:extLst>
              <a:ext uri="{FF2B5EF4-FFF2-40B4-BE49-F238E27FC236}">
                <a16:creationId xmlns:a16="http://schemas.microsoft.com/office/drawing/2014/main" id="{5F1FB688-C900-437B-8839-7D780498AA3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8033196" y="2162991"/>
            <a:ext cx="410769" cy="796260"/>
          </a:xfrm>
          <a:prstGeom prst="rect">
            <a:avLst/>
          </a:prstGeom>
        </p:spPr>
      </p:pic>
      <p:pic>
        <p:nvPicPr>
          <p:cNvPr id="97" name="Graphic 96" descr="Children">
            <a:extLst>
              <a:ext uri="{FF2B5EF4-FFF2-40B4-BE49-F238E27FC236}">
                <a16:creationId xmlns:a16="http://schemas.microsoft.com/office/drawing/2014/main" id="{11D53E57-CA10-4924-BF70-86CC2D554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27335" y="2577710"/>
            <a:ext cx="796260" cy="796260"/>
          </a:xfrm>
          <a:prstGeom prst="rect">
            <a:avLst/>
          </a:prstGeom>
        </p:spPr>
      </p:pic>
      <p:pic>
        <p:nvPicPr>
          <p:cNvPr id="98" name="Graphic 97" descr="Children">
            <a:extLst>
              <a:ext uri="{FF2B5EF4-FFF2-40B4-BE49-F238E27FC236}">
                <a16:creationId xmlns:a16="http://schemas.microsoft.com/office/drawing/2014/main" id="{0AEB973A-F734-4FB7-90EB-1719B6EAAA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3786" y="2577710"/>
            <a:ext cx="796260" cy="796260"/>
          </a:xfrm>
          <a:prstGeom prst="rect">
            <a:avLst/>
          </a:prstGeom>
        </p:spPr>
      </p:pic>
      <p:pic>
        <p:nvPicPr>
          <p:cNvPr id="99" name="Graphic 98" descr="Children">
            <a:extLst>
              <a:ext uri="{FF2B5EF4-FFF2-40B4-BE49-F238E27FC236}">
                <a16:creationId xmlns:a16="http://schemas.microsoft.com/office/drawing/2014/main" id="{09070B88-28E0-4DD9-84D1-4120D5BCBCC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413"/>
          <a:stretch/>
        </p:blipFill>
        <p:spPr>
          <a:xfrm>
            <a:off x="8033196" y="2577710"/>
            <a:ext cx="410769" cy="796260"/>
          </a:xfrm>
          <a:prstGeom prst="rect">
            <a:avLst/>
          </a:prstGeom>
        </p:spPr>
      </p:pic>
      <p:pic>
        <p:nvPicPr>
          <p:cNvPr id="100" name="Graphic 99" descr="Children">
            <a:extLst>
              <a:ext uri="{FF2B5EF4-FFF2-40B4-BE49-F238E27FC236}">
                <a16:creationId xmlns:a16="http://schemas.microsoft.com/office/drawing/2014/main" id="{AA86FC92-D4A2-439E-A0B8-00707CCFA1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30100" y="3000722"/>
            <a:ext cx="796260" cy="796260"/>
          </a:xfrm>
          <a:prstGeom prst="rect">
            <a:avLst/>
          </a:prstGeom>
        </p:spPr>
      </p:pic>
      <p:pic>
        <p:nvPicPr>
          <p:cNvPr id="101" name="Graphic 100" descr="Children">
            <a:extLst>
              <a:ext uri="{FF2B5EF4-FFF2-40B4-BE49-F238E27FC236}">
                <a16:creationId xmlns:a16="http://schemas.microsoft.com/office/drawing/2014/main" id="{E6ED2415-F752-4F4E-B6A1-C7866F6F2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66550" y="3000722"/>
            <a:ext cx="796260" cy="796260"/>
          </a:xfrm>
          <a:prstGeom prst="rect">
            <a:avLst/>
          </a:prstGeom>
        </p:spPr>
      </p:pic>
      <p:pic>
        <p:nvPicPr>
          <p:cNvPr id="102" name="Graphic 101" descr="Children">
            <a:extLst>
              <a:ext uri="{FF2B5EF4-FFF2-40B4-BE49-F238E27FC236}">
                <a16:creationId xmlns:a16="http://schemas.microsoft.com/office/drawing/2014/main" id="{C9B733B2-1A48-495E-9E0B-D73AE4E0ACD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rcRect r="48413"/>
          <a:stretch/>
        </p:blipFill>
        <p:spPr>
          <a:xfrm>
            <a:off x="8035961" y="3000722"/>
            <a:ext cx="410769" cy="796260"/>
          </a:xfrm>
          <a:prstGeom prst="rect">
            <a:avLst/>
          </a:prstGeom>
        </p:spPr>
      </p:pic>
      <p:pic>
        <p:nvPicPr>
          <p:cNvPr id="103" name="Graphic 102" descr="Children">
            <a:extLst>
              <a:ext uri="{FF2B5EF4-FFF2-40B4-BE49-F238E27FC236}">
                <a16:creationId xmlns:a16="http://schemas.microsoft.com/office/drawing/2014/main" id="{EC2F294E-F49F-4206-AC54-5E7186EFE0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27335" y="3409911"/>
            <a:ext cx="796260" cy="796260"/>
          </a:xfrm>
          <a:prstGeom prst="rect">
            <a:avLst/>
          </a:prstGeom>
        </p:spPr>
      </p:pic>
      <p:pic>
        <p:nvPicPr>
          <p:cNvPr id="104" name="Graphic 103" descr="Children">
            <a:extLst>
              <a:ext uri="{FF2B5EF4-FFF2-40B4-BE49-F238E27FC236}">
                <a16:creationId xmlns:a16="http://schemas.microsoft.com/office/drawing/2014/main" id="{F8CD4B02-175E-4935-9ABD-C456A90959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63786" y="3409911"/>
            <a:ext cx="796260" cy="796260"/>
          </a:xfrm>
          <a:prstGeom prst="rect">
            <a:avLst/>
          </a:prstGeom>
        </p:spPr>
      </p:pic>
      <p:pic>
        <p:nvPicPr>
          <p:cNvPr id="105" name="Graphic 104" descr="Children">
            <a:extLst>
              <a:ext uri="{FF2B5EF4-FFF2-40B4-BE49-F238E27FC236}">
                <a16:creationId xmlns:a16="http://schemas.microsoft.com/office/drawing/2014/main" id="{43BD7696-2A82-4D5F-9447-962830C33F3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rcRect r="48413"/>
          <a:stretch/>
        </p:blipFill>
        <p:spPr>
          <a:xfrm>
            <a:off x="8033196" y="3409911"/>
            <a:ext cx="410769" cy="796260"/>
          </a:xfrm>
          <a:prstGeom prst="rect">
            <a:avLst/>
          </a:prstGeom>
        </p:spPr>
      </p:pic>
      <p:pic>
        <p:nvPicPr>
          <p:cNvPr id="106" name="Graphic 105" descr="Children">
            <a:extLst>
              <a:ext uri="{FF2B5EF4-FFF2-40B4-BE49-F238E27FC236}">
                <a16:creationId xmlns:a16="http://schemas.microsoft.com/office/drawing/2014/main" id="{459BB281-C6E9-4F44-BBAB-C17553E950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27335" y="3819100"/>
            <a:ext cx="796260" cy="796260"/>
          </a:xfrm>
          <a:prstGeom prst="rect">
            <a:avLst/>
          </a:prstGeom>
        </p:spPr>
      </p:pic>
      <p:pic>
        <p:nvPicPr>
          <p:cNvPr id="107" name="Graphic 106" descr="Children">
            <a:extLst>
              <a:ext uri="{FF2B5EF4-FFF2-40B4-BE49-F238E27FC236}">
                <a16:creationId xmlns:a16="http://schemas.microsoft.com/office/drawing/2014/main" id="{FCFE2F0B-DF89-443F-8F72-0AD912A15D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63786" y="3819100"/>
            <a:ext cx="796260" cy="796260"/>
          </a:xfrm>
          <a:prstGeom prst="rect">
            <a:avLst/>
          </a:prstGeom>
        </p:spPr>
      </p:pic>
      <p:pic>
        <p:nvPicPr>
          <p:cNvPr id="108" name="Graphic 107" descr="Children">
            <a:extLst>
              <a:ext uri="{FF2B5EF4-FFF2-40B4-BE49-F238E27FC236}">
                <a16:creationId xmlns:a16="http://schemas.microsoft.com/office/drawing/2014/main" id="{2AD4A087-4BAD-447A-908B-61F2B97F153C}"/>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413"/>
          <a:stretch/>
        </p:blipFill>
        <p:spPr>
          <a:xfrm>
            <a:off x="8033196" y="3819100"/>
            <a:ext cx="410769" cy="796260"/>
          </a:xfrm>
          <a:prstGeom prst="rect">
            <a:avLst/>
          </a:prstGeom>
        </p:spPr>
      </p:pic>
      <p:sp>
        <p:nvSpPr>
          <p:cNvPr id="109" name="TextBox 108">
            <a:extLst>
              <a:ext uri="{FF2B5EF4-FFF2-40B4-BE49-F238E27FC236}">
                <a16:creationId xmlns:a16="http://schemas.microsoft.com/office/drawing/2014/main" id="{6464602D-D047-4738-A126-BB927716699A}"/>
              </a:ext>
            </a:extLst>
          </p:cNvPr>
          <p:cNvSpPr txBox="1"/>
          <p:nvPr/>
        </p:nvSpPr>
        <p:spPr>
          <a:xfrm>
            <a:off x="9286528" y="2454002"/>
            <a:ext cx="1051891" cy="769441"/>
          </a:xfrm>
          <a:prstGeom prst="rect">
            <a:avLst/>
          </a:prstGeom>
          <a:noFill/>
        </p:spPr>
        <p:txBody>
          <a:bodyPr wrap="none" rtlCol="0">
            <a:spAutoFit/>
          </a:bodyPr>
          <a:lstStyle/>
          <a:p>
            <a:r>
              <a:rPr lang="en-GB" sz="4400" dirty="0">
                <a:solidFill>
                  <a:schemeClr val="accent3"/>
                </a:solidFill>
                <a:latin typeface="+mj-lt"/>
              </a:rPr>
              <a:t>50</a:t>
            </a:r>
            <a:r>
              <a:rPr lang="en-GB" sz="4400" baseline="30000" dirty="0">
                <a:solidFill>
                  <a:schemeClr val="accent3"/>
                </a:solidFill>
                <a:latin typeface="+mj-lt"/>
              </a:rPr>
              <a:t>%</a:t>
            </a:r>
          </a:p>
        </p:txBody>
      </p:sp>
      <p:sp>
        <p:nvSpPr>
          <p:cNvPr id="110" name="TextBox 109">
            <a:extLst>
              <a:ext uri="{FF2B5EF4-FFF2-40B4-BE49-F238E27FC236}">
                <a16:creationId xmlns:a16="http://schemas.microsoft.com/office/drawing/2014/main" id="{0D47D145-1ADD-47DF-A074-B2E2B9BE48C5}"/>
              </a:ext>
            </a:extLst>
          </p:cNvPr>
          <p:cNvSpPr txBox="1"/>
          <p:nvPr/>
        </p:nvSpPr>
        <p:spPr>
          <a:xfrm>
            <a:off x="1967766" y="2449990"/>
            <a:ext cx="1047082" cy="769441"/>
          </a:xfrm>
          <a:prstGeom prst="rect">
            <a:avLst/>
          </a:prstGeom>
          <a:noFill/>
        </p:spPr>
        <p:txBody>
          <a:bodyPr wrap="none" rtlCol="0">
            <a:spAutoFit/>
          </a:bodyPr>
          <a:lstStyle/>
          <a:p>
            <a:r>
              <a:rPr lang="en-GB" sz="4400" dirty="0">
                <a:solidFill>
                  <a:schemeClr val="accent1"/>
                </a:solidFill>
                <a:latin typeface="+mj-lt"/>
              </a:rPr>
              <a:t>38</a:t>
            </a:r>
            <a:r>
              <a:rPr lang="en-GB" sz="4400" baseline="30000" dirty="0">
                <a:solidFill>
                  <a:schemeClr val="accent1"/>
                </a:solidFill>
                <a:latin typeface="+mj-lt"/>
              </a:rPr>
              <a:t>%</a:t>
            </a:r>
          </a:p>
        </p:txBody>
      </p:sp>
      <p:sp>
        <p:nvSpPr>
          <p:cNvPr id="5" name="Freeform: Shape 4">
            <a:extLst>
              <a:ext uri="{FF2B5EF4-FFF2-40B4-BE49-F238E27FC236}">
                <a16:creationId xmlns:a16="http://schemas.microsoft.com/office/drawing/2014/main" id="{9AFEDB51-E531-4855-9F84-385A056EB453}"/>
              </a:ext>
            </a:extLst>
          </p:cNvPr>
          <p:cNvSpPr/>
          <p:nvPr/>
        </p:nvSpPr>
        <p:spPr>
          <a:xfrm>
            <a:off x="2891145" y="3592387"/>
            <a:ext cx="99533" cy="99533"/>
          </a:xfrm>
          <a:custGeom>
            <a:avLst/>
            <a:gdLst>
              <a:gd name="connsiteX0" fmla="*/ 99533 w 99533"/>
              <a:gd name="connsiteY0" fmla="*/ 49766 h 99532"/>
              <a:gd name="connsiteX1" fmla="*/ 49767 w 99533"/>
              <a:gd name="connsiteY1" fmla="*/ 99533 h 99532"/>
              <a:gd name="connsiteX2" fmla="*/ 0 w 99533"/>
              <a:gd name="connsiteY2" fmla="*/ 49766 h 99532"/>
              <a:gd name="connsiteX3" fmla="*/ 49767 w 99533"/>
              <a:gd name="connsiteY3" fmla="*/ 0 h 99532"/>
              <a:gd name="connsiteX4" fmla="*/ 99533 w 99533"/>
              <a:gd name="connsiteY4" fmla="*/ 49766 h 9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3" h="99532">
                <a:moveTo>
                  <a:pt x="99533" y="49766"/>
                </a:moveTo>
                <a:cubicBezTo>
                  <a:pt x="99533" y="77251"/>
                  <a:pt x="77252" y="99533"/>
                  <a:pt x="49767" y="99533"/>
                </a:cubicBezTo>
                <a:cubicBezTo>
                  <a:pt x="22281" y="99533"/>
                  <a:pt x="0" y="77251"/>
                  <a:pt x="0" y="49766"/>
                </a:cubicBezTo>
                <a:cubicBezTo>
                  <a:pt x="0" y="22281"/>
                  <a:pt x="22281" y="0"/>
                  <a:pt x="49767" y="0"/>
                </a:cubicBezTo>
                <a:cubicBezTo>
                  <a:pt x="77252" y="0"/>
                  <a:pt x="99533" y="22281"/>
                  <a:pt x="99533" y="49766"/>
                </a:cubicBezTo>
                <a:close/>
              </a:path>
            </a:pathLst>
          </a:custGeom>
          <a:solidFill>
            <a:schemeClr val="bg2">
              <a:lumMod val="75000"/>
            </a:schemeClr>
          </a:solidFill>
          <a:ln w="4266" cap="flat">
            <a:noFill/>
            <a:prstDash val="solid"/>
            <a:miter/>
          </a:ln>
        </p:spPr>
        <p:txBody>
          <a:bodyPr rtlCol="0" anchor="ctr"/>
          <a:lstStyle/>
          <a:p>
            <a:endParaRPr lang="en-GB" dirty="0"/>
          </a:p>
        </p:txBody>
      </p:sp>
      <p:sp>
        <p:nvSpPr>
          <p:cNvPr id="111" name="Freeform: Shape 110">
            <a:extLst>
              <a:ext uri="{FF2B5EF4-FFF2-40B4-BE49-F238E27FC236}">
                <a16:creationId xmlns:a16="http://schemas.microsoft.com/office/drawing/2014/main" id="{4AED6F0E-0E14-48F4-8F69-F1261B252971}"/>
              </a:ext>
            </a:extLst>
          </p:cNvPr>
          <p:cNvSpPr/>
          <p:nvPr/>
        </p:nvSpPr>
        <p:spPr>
          <a:xfrm>
            <a:off x="2340929" y="3708509"/>
            <a:ext cx="696731" cy="290303"/>
          </a:xfrm>
          <a:custGeom>
            <a:avLst/>
            <a:gdLst>
              <a:gd name="connsiteX0" fmla="*/ 702833 w 696731"/>
              <a:gd name="connsiteY0" fmla="*/ 133539 h 290303"/>
              <a:gd name="connsiteX1" fmla="*/ 677950 w 696731"/>
              <a:gd name="connsiteY1" fmla="*/ 58061 h 290303"/>
              <a:gd name="connsiteX2" fmla="*/ 669655 w 696731"/>
              <a:gd name="connsiteY2" fmla="*/ 34007 h 290303"/>
              <a:gd name="connsiteX3" fmla="*/ 666338 w 696731"/>
              <a:gd name="connsiteY3" fmla="*/ 27371 h 290303"/>
              <a:gd name="connsiteX4" fmla="*/ 615742 w 696731"/>
              <a:gd name="connsiteY4" fmla="*/ 829 h 290303"/>
              <a:gd name="connsiteX5" fmla="*/ 599982 w 696731"/>
              <a:gd name="connsiteY5" fmla="*/ 0 h 290303"/>
              <a:gd name="connsiteX6" fmla="*/ 585882 w 696731"/>
              <a:gd name="connsiteY6" fmla="*/ 829 h 290303"/>
              <a:gd name="connsiteX7" fmla="*/ 535286 w 696731"/>
              <a:gd name="connsiteY7" fmla="*/ 27371 h 290303"/>
              <a:gd name="connsiteX8" fmla="*/ 531968 w 696731"/>
              <a:gd name="connsiteY8" fmla="*/ 34007 h 290303"/>
              <a:gd name="connsiteX9" fmla="*/ 523673 w 696731"/>
              <a:gd name="connsiteY9" fmla="*/ 58061 h 290303"/>
              <a:gd name="connsiteX10" fmla="*/ 517867 w 696731"/>
              <a:gd name="connsiteY10" fmla="*/ 75479 h 290303"/>
              <a:gd name="connsiteX11" fmla="*/ 511232 w 696731"/>
              <a:gd name="connsiteY11" fmla="*/ 58061 h 290303"/>
              <a:gd name="connsiteX12" fmla="*/ 502937 w 696731"/>
              <a:gd name="connsiteY12" fmla="*/ 34007 h 290303"/>
              <a:gd name="connsiteX13" fmla="*/ 499620 w 696731"/>
              <a:gd name="connsiteY13" fmla="*/ 27371 h 290303"/>
              <a:gd name="connsiteX14" fmla="*/ 449024 w 696731"/>
              <a:gd name="connsiteY14" fmla="*/ 829 h 290303"/>
              <a:gd name="connsiteX15" fmla="*/ 434094 w 696731"/>
              <a:gd name="connsiteY15" fmla="*/ 0 h 290303"/>
              <a:gd name="connsiteX16" fmla="*/ 419993 w 696731"/>
              <a:gd name="connsiteY16" fmla="*/ 829 h 290303"/>
              <a:gd name="connsiteX17" fmla="*/ 369397 w 696731"/>
              <a:gd name="connsiteY17" fmla="*/ 27371 h 290303"/>
              <a:gd name="connsiteX18" fmla="*/ 366079 w 696731"/>
              <a:gd name="connsiteY18" fmla="*/ 34007 h 290303"/>
              <a:gd name="connsiteX19" fmla="*/ 357785 w 696731"/>
              <a:gd name="connsiteY19" fmla="*/ 58061 h 290303"/>
              <a:gd name="connsiteX20" fmla="*/ 351979 w 696731"/>
              <a:gd name="connsiteY20" fmla="*/ 75479 h 290303"/>
              <a:gd name="connsiteX21" fmla="*/ 345343 w 696731"/>
              <a:gd name="connsiteY21" fmla="*/ 58061 h 290303"/>
              <a:gd name="connsiteX22" fmla="*/ 337049 w 696731"/>
              <a:gd name="connsiteY22" fmla="*/ 34007 h 290303"/>
              <a:gd name="connsiteX23" fmla="*/ 333731 w 696731"/>
              <a:gd name="connsiteY23" fmla="*/ 27371 h 290303"/>
              <a:gd name="connsiteX24" fmla="*/ 283135 w 696731"/>
              <a:gd name="connsiteY24" fmla="*/ 829 h 290303"/>
              <a:gd name="connsiteX25" fmla="*/ 268205 w 696731"/>
              <a:gd name="connsiteY25" fmla="*/ 0 h 290303"/>
              <a:gd name="connsiteX26" fmla="*/ 254105 w 696731"/>
              <a:gd name="connsiteY26" fmla="*/ 829 h 290303"/>
              <a:gd name="connsiteX27" fmla="*/ 203509 w 696731"/>
              <a:gd name="connsiteY27" fmla="*/ 27371 h 290303"/>
              <a:gd name="connsiteX28" fmla="*/ 200191 w 696731"/>
              <a:gd name="connsiteY28" fmla="*/ 34007 h 290303"/>
              <a:gd name="connsiteX29" fmla="*/ 191897 w 696731"/>
              <a:gd name="connsiteY29" fmla="*/ 58061 h 290303"/>
              <a:gd name="connsiteX30" fmla="*/ 186090 w 696731"/>
              <a:gd name="connsiteY30" fmla="*/ 75479 h 290303"/>
              <a:gd name="connsiteX31" fmla="*/ 179455 w 696731"/>
              <a:gd name="connsiteY31" fmla="*/ 58061 h 290303"/>
              <a:gd name="connsiteX32" fmla="*/ 171160 w 696731"/>
              <a:gd name="connsiteY32" fmla="*/ 34007 h 290303"/>
              <a:gd name="connsiteX33" fmla="*/ 167843 w 696731"/>
              <a:gd name="connsiteY33" fmla="*/ 27371 h 290303"/>
              <a:gd name="connsiteX34" fmla="*/ 117247 w 696731"/>
              <a:gd name="connsiteY34" fmla="*/ 829 h 290303"/>
              <a:gd name="connsiteX35" fmla="*/ 102317 w 696731"/>
              <a:gd name="connsiteY35" fmla="*/ 0 h 290303"/>
              <a:gd name="connsiteX36" fmla="*/ 88216 w 696731"/>
              <a:gd name="connsiteY36" fmla="*/ 829 h 290303"/>
              <a:gd name="connsiteX37" fmla="*/ 37620 w 696731"/>
              <a:gd name="connsiteY37" fmla="*/ 27371 h 290303"/>
              <a:gd name="connsiteX38" fmla="*/ 34303 w 696731"/>
              <a:gd name="connsiteY38" fmla="*/ 34007 h 290303"/>
              <a:gd name="connsiteX39" fmla="*/ 26008 w 696731"/>
              <a:gd name="connsiteY39" fmla="*/ 58061 h 290303"/>
              <a:gd name="connsiteX40" fmla="*/ 1125 w 696731"/>
              <a:gd name="connsiteY40" fmla="*/ 133539 h 290303"/>
              <a:gd name="connsiteX41" fmla="*/ 11908 w 696731"/>
              <a:gd name="connsiteY41" fmla="*/ 160081 h 290303"/>
              <a:gd name="connsiteX42" fmla="*/ 21031 w 696731"/>
              <a:gd name="connsiteY42" fmla="*/ 161740 h 290303"/>
              <a:gd name="connsiteX43" fmla="*/ 40938 w 696731"/>
              <a:gd name="connsiteY43" fmla="*/ 147640 h 290303"/>
              <a:gd name="connsiteX44" fmla="*/ 54209 w 696731"/>
              <a:gd name="connsiteY44" fmla="*/ 106997 h 290303"/>
              <a:gd name="connsiteX45" fmla="*/ 54209 w 696731"/>
              <a:gd name="connsiteY45" fmla="*/ 148469 h 290303"/>
              <a:gd name="connsiteX46" fmla="*/ 29326 w 696731"/>
              <a:gd name="connsiteY46" fmla="*/ 214824 h 290303"/>
              <a:gd name="connsiteX47" fmla="*/ 54209 w 696731"/>
              <a:gd name="connsiteY47" fmla="*/ 214824 h 290303"/>
              <a:gd name="connsiteX48" fmla="*/ 54209 w 696731"/>
              <a:gd name="connsiteY48" fmla="*/ 289474 h 290303"/>
              <a:gd name="connsiteX49" fmla="*/ 95681 w 696731"/>
              <a:gd name="connsiteY49" fmla="*/ 289474 h 290303"/>
              <a:gd name="connsiteX50" fmla="*/ 95681 w 696731"/>
              <a:gd name="connsiteY50" fmla="*/ 214824 h 290303"/>
              <a:gd name="connsiteX51" fmla="*/ 112270 w 696731"/>
              <a:gd name="connsiteY51" fmla="*/ 214824 h 290303"/>
              <a:gd name="connsiteX52" fmla="*/ 112270 w 696731"/>
              <a:gd name="connsiteY52" fmla="*/ 289474 h 290303"/>
              <a:gd name="connsiteX53" fmla="*/ 153742 w 696731"/>
              <a:gd name="connsiteY53" fmla="*/ 289474 h 290303"/>
              <a:gd name="connsiteX54" fmla="*/ 153742 w 696731"/>
              <a:gd name="connsiteY54" fmla="*/ 214824 h 290303"/>
              <a:gd name="connsiteX55" fmla="*/ 178625 w 696731"/>
              <a:gd name="connsiteY55" fmla="*/ 214824 h 290303"/>
              <a:gd name="connsiteX56" fmla="*/ 153742 w 696731"/>
              <a:gd name="connsiteY56" fmla="*/ 146810 h 290303"/>
              <a:gd name="connsiteX57" fmla="*/ 153742 w 696731"/>
              <a:gd name="connsiteY57" fmla="*/ 106168 h 290303"/>
              <a:gd name="connsiteX58" fmla="*/ 167013 w 696731"/>
              <a:gd name="connsiteY58" fmla="*/ 146810 h 290303"/>
              <a:gd name="connsiteX59" fmla="*/ 186920 w 696731"/>
              <a:gd name="connsiteY59" fmla="*/ 160911 h 290303"/>
              <a:gd name="connsiteX60" fmla="*/ 186920 w 696731"/>
              <a:gd name="connsiteY60" fmla="*/ 160911 h 290303"/>
              <a:gd name="connsiteX61" fmla="*/ 186920 w 696731"/>
              <a:gd name="connsiteY61" fmla="*/ 160911 h 290303"/>
              <a:gd name="connsiteX62" fmla="*/ 186920 w 696731"/>
              <a:gd name="connsiteY62" fmla="*/ 160911 h 290303"/>
              <a:gd name="connsiteX63" fmla="*/ 186920 w 696731"/>
              <a:gd name="connsiteY63" fmla="*/ 160911 h 290303"/>
              <a:gd name="connsiteX64" fmla="*/ 206827 w 696731"/>
              <a:gd name="connsiteY64" fmla="*/ 146810 h 290303"/>
              <a:gd name="connsiteX65" fmla="*/ 220098 w 696731"/>
              <a:gd name="connsiteY65" fmla="*/ 106168 h 290303"/>
              <a:gd name="connsiteX66" fmla="*/ 220098 w 696731"/>
              <a:gd name="connsiteY66" fmla="*/ 290303 h 290303"/>
              <a:gd name="connsiteX67" fmla="*/ 261570 w 696731"/>
              <a:gd name="connsiteY67" fmla="*/ 290303 h 290303"/>
              <a:gd name="connsiteX68" fmla="*/ 261570 w 696731"/>
              <a:gd name="connsiteY68" fmla="*/ 165888 h 290303"/>
              <a:gd name="connsiteX69" fmla="*/ 278159 w 696731"/>
              <a:gd name="connsiteY69" fmla="*/ 165888 h 290303"/>
              <a:gd name="connsiteX70" fmla="*/ 278159 w 696731"/>
              <a:gd name="connsiteY70" fmla="*/ 290303 h 290303"/>
              <a:gd name="connsiteX71" fmla="*/ 319631 w 696731"/>
              <a:gd name="connsiteY71" fmla="*/ 290303 h 290303"/>
              <a:gd name="connsiteX72" fmla="*/ 319631 w 696731"/>
              <a:gd name="connsiteY72" fmla="*/ 106997 h 290303"/>
              <a:gd name="connsiteX73" fmla="*/ 332902 w 696731"/>
              <a:gd name="connsiteY73" fmla="*/ 147640 h 290303"/>
              <a:gd name="connsiteX74" fmla="*/ 352808 w 696731"/>
              <a:gd name="connsiteY74" fmla="*/ 161740 h 290303"/>
              <a:gd name="connsiteX75" fmla="*/ 352808 w 696731"/>
              <a:gd name="connsiteY75" fmla="*/ 161740 h 290303"/>
              <a:gd name="connsiteX76" fmla="*/ 352808 w 696731"/>
              <a:gd name="connsiteY76" fmla="*/ 161740 h 290303"/>
              <a:gd name="connsiteX77" fmla="*/ 372715 w 696731"/>
              <a:gd name="connsiteY77" fmla="*/ 147640 h 290303"/>
              <a:gd name="connsiteX78" fmla="*/ 385986 w 696731"/>
              <a:gd name="connsiteY78" fmla="*/ 106997 h 290303"/>
              <a:gd name="connsiteX79" fmla="*/ 385986 w 696731"/>
              <a:gd name="connsiteY79" fmla="*/ 147640 h 290303"/>
              <a:gd name="connsiteX80" fmla="*/ 361103 w 696731"/>
              <a:gd name="connsiteY80" fmla="*/ 215654 h 290303"/>
              <a:gd name="connsiteX81" fmla="*/ 385986 w 696731"/>
              <a:gd name="connsiteY81" fmla="*/ 215654 h 290303"/>
              <a:gd name="connsiteX82" fmla="*/ 385986 w 696731"/>
              <a:gd name="connsiteY82" fmla="*/ 290303 h 290303"/>
              <a:gd name="connsiteX83" fmla="*/ 427458 w 696731"/>
              <a:gd name="connsiteY83" fmla="*/ 290303 h 290303"/>
              <a:gd name="connsiteX84" fmla="*/ 427458 w 696731"/>
              <a:gd name="connsiteY84" fmla="*/ 215654 h 290303"/>
              <a:gd name="connsiteX85" fmla="*/ 444047 w 696731"/>
              <a:gd name="connsiteY85" fmla="*/ 215654 h 290303"/>
              <a:gd name="connsiteX86" fmla="*/ 444047 w 696731"/>
              <a:gd name="connsiteY86" fmla="*/ 290303 h 290303"/>
              <a:gd name="connsiteX87" fmla="*/ 485519 w 696731"/>
              <a:gd name="connsiteY87" fmla="*/ 290303 h 290303"/>
              <a:gd name="connsiteX88" fmla="*/ 485519 w 696731"/>
              <a:gd name="connsiteY88" fmla="*/ 215654 h 290303"/>
              <a:gd name="connsiteX89" fmla="*/ 510402 w 696731"/>
              <a:gd name="connsiteY89" fmla="*/ 215654 h 290303"/>
              <a:gd name="connsiteX90" fmla="*/ 485519 w 696731"/>
              <a:gd name="connsiteY90" fmla="*/ 149299 h 290303"/>
              <a:gd name="connsiteX91" fmla="*/ 485519 w 696731"/>
              <a:gd name="connsiteY91" fmla="*/ 107827 h 290303"/>
              <a:gd name="connsiteX92" fmla="*/ 498790 w 696731"/>
              <a:gd name="connsiteY92" fmla="*/ 148469 h 290303"/>
              <a:gd name="connsiteX93" fmla="*/ 518697 w 696731"/>
              <a:gd name="connsiteY93" fmla="*/ 162570 h 290303"/>
              <a:gd name="connsiteX94" fmla="*/ 518697 w 696731"/>
              <a:gd name="connsiteY94" fmla="*/ 162570 h 290303"/>
              <a:gd name="connsiteX95" fmla="*/ 518697 w 696731"/>
              <a:gd name="connsiteY95" fmla="*/ 162570 h 290303"/>
              <a:gd name="connsiteX96" fmla="*/ 518697 w 696731"/>
              <a:gd name="connsiteY96" fmla="*/ 162570 h 290303"/>
              <a:gd name="connsiteX97" fmla="*/ 518697 w 696731"/>
              <a:gd name="connsiteY97" fmla="*/ 162570 h 290303"/>
              <a:gd name="connsiteX98" fmla="*/ 538603 w 696731"/>
              <a:gd name="connsiteY98" fmla="*/ 148469 h 290303"/>
              <a:gd name="connsiteX99" fmla="*/ 551874 w 696731"/>
              <a:gd name="connsiteY99" fmla="*/ 107827 h 290303"/>
              <a:gd name="connsiteX100" fmla="*/ 551874 w 696731"/>
              <a:gd name="connsiteY100" fmla="*/ 290303 h 290303"/>
              <a:gd name="connsiteX101" fmla="*/ 593347 w 696731"/>
              <a:gd name="connsiteY101" fmla="*/ 290303 h 290303"/>
              <a:gd name="connsiteX102" fmla="*/ 593347 w 696731"/>
              <a:gd name="connsiteY102" fmla="*/ 165888 h 290303"/>
              <a:gd name="connsiteX103" fmla="*/ 609935 w 696731"/>
              <a:gd name="connsiteY103" fmla="*/ 165888 h 290303"/>
              <a:gd name="connsiteX104" fmla="*/ 609935 w 696731"/>
              <a:gd name="connsiteY104" fmla="*/ 290303 h 290303"/>
              <a:gd name="connsiteX105" fmla="*/ 651408 w 696731"/>
              <a:gd name="connsiteY105" fmla="*/ 290303 h 290303"/>
              <a:gd name="connsiteX106" fmla="*/ 651408 w 696731"/>
              <a:gd name="connsiteY106" fmla="*/ 106997 h 290303"/>
              <a:gd name="connsiteX107" fmla="*/ 664679 w 696731"/>
              <a:gd name="connsiteY107" fmla="*/ 147640 h 290303"/>
              <a:gd name="connsiteX108" fmla="*/ 684585 w 696731"/>
              <a:gd name="connsiteY108" fmla="*/ 161740 h 290303"/>
              <a:gd name="connsiteX109" fmla="*/ 693709 w 696731"/>
              <a:gd name="connsiteY109" fmla="*/ 160081 h 290303"/>
              <a:gd name="connsiteX110" fmla="*/ 702833 w 696731"/>
              <a:gd name="connsiteY110" fmla="*/ 133539 h 29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96731" h="290303">
                <a:moveTo>
                  <a:pt x="702833" y="133539"/>
                </a:moveTo>
                <a:lnTo>
                  <a:pt x="677950" y="58061"/>
                </a:lnTo>
                <a:lnTo>
                  <a:pt x="669655" y="34007"/>
                </a:lnTo>
                <a:cubicBezTo>
                  <a:pt x="668826" y="31519"/>
                  <a:pt x="667996" y="29860"/>
                  <a:pt x="666338" y="27371"/>
                </a:cubicBezTo>
                <a:cubicBezTo>
                  <a:pt x="653066" y="13271"/>
                  <a:pt x="635648" y="4147"/>
                  <a:pt x="615742" y="829"/>
                </a:cubicBezTo>
                <a:cubicBezTo>
                  <a:pt x="609935" y="0"/>
                  <a:pt x="604959" y="0"/>
                  <a:pt x="599982" y="0"/>
                </a:cubicBezTo>
                <a:cubicBezTo>
                  <a:pt x="595006" y="0"/>
                  <a:pt x="590029" y="0"/>
                  <a:pt x="585882" y="829"/>
                </a:cubicBezTo>
                <a:cubicBezTo>
                  <a:pt x="565975" y="4147"/>
                  <a:pt x="548557" y="13271"/>
                  <a:pt x="535286" y="27371"/>
                </a:cubicBezTo>
                <a:cubicBezTo>
                  <a:pt x="533627" y="29030"/>
                  <a:pt x="531968" y="31519"/>
                  <a:pt x="531968" y="34007"/>
                </a:cubicBezTo>
                <a:lnTo>
                  <a:pt x="523673" y="58061"/>
                </a:lnTo>
                <a:lnTo>
                  <a:pt x="517867" y="75479"/>
                </a:lnTo>
                <a:lnTo>
                  <a:pt x="511232" y="58061"/>
                </a:lnTo>
                <a:lnTo>
                  <a:pt x="502937" y="34007"/>
                </a:lnTo>
                <a:cubicBezTo>
                  <a:pt x="502108" y="31519"/>
                  <a:pt x="501279" y="29860"/>
                  <a:pt x="499620" y="27371"/>
                </a:cubicBezTo>
                <a:cubicBezTo>
                  <a:pt x="486349" y="13271"/>
                  <a:pt x="468930" y="4147"/>
                  <a:pt x="449024" y="829"/>
                </a:cubicBezTo>
                <a:cubicBezTo>
                  <a:pt x="444047" y="0"/>
                  <a:pt x="439070" y="0"/>
                  <a:pt x="434094" y="0"/>
                </a:cubicBezTo>
                <a:cubicBezTo>
                  <a:pt x="429117" y="0"/>
                  <a:pt x="424140" y="0"/>
                  <a:pt x="419993" y="829"/>
                </a:cubicBezTo>
                <a:cubicBezTo>
                  <a:pt x="400087" y="4147"/>
                  <a:pt x="382668" y="13271"/>
                  <a:pt x="369397" y="27371"/>
                </a:cubicBezTo>
                <a:cubicBezTo>
                  <a:pt x="367738" y="29030"/>
                  <a:pt x="366079" y="31519"/>
                  <a:pt x="366079" y="34007"/>
                </a:cubicBezTo>
                <a:lnTo>
                  <a:pt x="357785" y="58061"/>
                </a:lnTo>
                <a:lnTo>
                  <a:pt x="351979" y="75479"/>
                </a:lnTo>
                <a:lnTo>
                  <a:pt x="345343" y="58061"/>
                </a:lnTo>
                <a:lnTo>
                  <a:pt x="337049" y="34007"/>
                </a:lnTo>
                <a:cubicBezTo>
                  <a:pt x="336220" y="31519"/>
                  <a:pt x="335390" y="29860"/>
                  <a:pt x="333731" y="27371"/>
                </a:cubicBezTo>
                <a:cubicBezTo>
                  <a:pt x="320460" y="13271"/>
                  <a:pt x="303042" y="4147"/>
                  <a:pt x="283135" y="829"/>
                </a:cubicBezTo>
                <a:cubicBezTo>
                  <a:pt x="278159" y="0"/>
                  <a:pt x="273182" y="0"/>
                  <a:pt x="268205" y="0"/>
                </a:cubicBezTo>
                <a:cubicBezTo>
                  <a:pt x="263229" y="0"/>
                  <a:pt x="258252" y="0"/>
                  <a:pt x="254105" y="829"/>
                </a:cubicBezTo>
                <a:cubicBezTo>
                  <a:pt x="234198" y="4147"/>
                  <a:pt x="216780" y="13271"/>
                  <a:pt x="203509" y="27371"/>
                </a:cubicBezTo>
                <a:cubicBezTo>
                  <a:pt x="201850" y="29030"/>
                  <a:pt x="200191" y="31519"/>
                  <a:pt x="200191" y="34007"/>
                </a:cubicBezTo>
                <a:lnTo>
                  <a:pt x="191897" y="58061"/>
                </a:lnTo>
                <a:lnTo>
                  <a:pt x="186090" y="75479"/>
                </a:lnTo>
                <a:lnTo>
                  <a:pt x="179455" y="58061"/>
                </a:lnTo>
                <a:lnTo>
                  <a:pt x="171160" y="34007"/>
                </a:lnTo>
                <a:cubicBezTo>
                  <a:pt x="170331" y="31519"/>
                  <a:pt x="169502" y="29860"/>
                  <a:pt x="167843" y="27371"/>
                </a:cubicBezTo>
                <a:cubicBezTo>
                  <a:pt x="154572" y="13271"/>
                  <a:pt x="137153" y="4147"/>
                  <a:pt x="117247" y="829"/>
                </a:cubicBezTo>
                <a:cubicBezTo>
                  <a:pt x="111441" y="0"/>
                  <a:pt x="107293" y="0"/>
                  <a:pt x="102317" y="0"/>
                </a:cubicBezTo>
                <a:cubicBezTo>
                  <a:pt x="97340" y="0"/>
                  <a:pt x="92363" y="0"/>
                  <a:pt x="88216" y="829"/>
                </a:cubicBezTo>
                <a:cubicBezTo>
                  <a:pt x="68310" y="4147"/>
                  <a:pt x="50891" y="13271"/>
                  <a:pt x="37620" y="27371"/>
                </a:cubicBezTo>
                <a:cubicBezTo>
                  <a:pt x="35961" y="29030"/>
                  <a:pt x="34303" y="31519"/>
                  <a:pt x="34303" y="34007"/>
                </a:cubicBezTo>
                <a:lnTo>
                  <a:pt x="26008" y="58061"/>
                </a:lnTo>
                <a:lnTo>
                  <a:pt x="1125" y="133539"/>
                </a:lnTo>
                <a:cubicBezTo>
                  <a:pt x="-2193" y="143493"/>
                  <a:pt x="1954" y="155105"/>
                  <a:pt x="11908" y="160081"/>
                </a:cubicBezTo>
                <a:cubicBezTo>
                  <a:pt x="15225" y="161740"/>
                  <a:pt x="17714" y="161740"/>
                  <a:pt x="21031" y="161740"/>
                </a:cubicBezTo>
                <a:cubicBezTo>
                  <a:pt x="29326" y="161740"/>
                  <a:pt x="37620" y="155934"/>
                  <a:pt x="40938" y="147640"/>
                </a:cubicBezTo>
                <a:lnTo>
                  <a:pt x="54209" y="106997"/>
                </a:lnTo>
                <a:lnTo>
                  <a:pt x="54209" y="148469"/>
                </a:lnTo>
                <a:lnTo>
                  <a:pt x="29326" y="214824"/>
                </a:lnTo>
                <a:lnTo>
                  <a:pt x="54209" y="214824"/>
                </a:lnTo>
                <a:lnTo>
                  <a:pt x="54209" y="289474"/>
                </a:lnTo>
                <a:lnTo>
                  <a:pt x="95681" y="289474"/>
                </a:lnTo>
                <a:lnTo>
                  <a:pt x="95681" y="214824"/>
                </a:lnTo>
                <a:lnTo>
                  <a:pt x="112270" y="214824"/>
                </a:lnTo>
                <a:lnTo>
                  <a:pt x="112270" y="289474"/>
                </a:lnTo>
                <a:lnTo>
                  <a:pt x="153742" y="289474"/>
                </a:lnTo>
                <a:lnTo>
                  <a:pt x="153742" y="214824"/>
                </a:lnTo>
                <a:lnTo>
                  <a:pt x="178625" y="214824"/>
                </a:lnTo>
                <a:lnTo>
                  <a:pt x="153742" y="146810"/>
                </a:lnTo>
                <a:lnTo>
                  <a:pt x="153742" y="106168"/>
                </a:lnTo>
                <a:lnTo>
                  <a:pt x="167013" y="146810"/>
                </a:lnTo>
                <a:cubicBezTo>
                  <a:pt x="169502" y="155105"/>
                  <a:pt x="177796" y="160911"/>
                  <a:pt x="186920" y="160911"/>
                </a:cubicBezTo>
                <a:cubicBezTo>
                  <a:pt x="186920" y="160911"/>
                  <a:pt x="186920" y="160911"/>
                  <a:pt x="186920" y="160911"/>
                </a:cubicBezTo>
                <a:cubicBezTo>
                  <a:pt x="186920" y="160911"/>
                  <a:pt x="186920" y="160911"/>
                  <a:pt x="186920" y="160911"/>
                </a:cubicBezTo>
                <a:lnTo>
                  <a:pt x="186920" y="160911"/>
                </a:lnTo>
                <a:lnTo>
                  <a:pt x="186920" y="160911"/>
                </a:lnTo>
                <a:cubicBezTo>
                  <a:pt x="195214" y="160911"/>
                  <a:pt x="203509" y="155105"/>
                  <a:pt x="206827" y="146810"/>
                </a:cubicBezTo>
                <a:lnTo>
                  <a:pt x="220098" y="106168"/>
                </a:lnTo>
                <a:lnTo>
                  <a:pt x="220098" y="290303"/>
                </a:lnTo>
                <a:lnTo>
                  <a:pt x="261570" y="290303"/>
                </a:lnTo>
                <a:lnTo>
                  <a:pt x="261570" y="165888"/>
                </a:lnTo>
                <a:lnTo>
                  <a:pt x="278159" y="165888"/>
                </a:lnTo>
                <a:lnTo>
                  <a:pt x="278159" y="290303"/>
                </a:lnTo>
                <a:lnTo>
                  <a:pt x="319631" y="290303"/>
                </a:lnTo>
                <a:lnTo>
                  <a:pt x="319631" y="106997"/>
                </a:lnTo>
                <a:lnTo>
                  <a:pt x="332902" y="147640"/>
                </a:lnTo>
                <a:cubicBezTo>
                  <a:pt x="336220" y="156764"/>
                  <a:pt x="343684" y="161740"/>
                  <a:pt x="352808" y="161740"/>
                </a:cubicBezTo>
                <a:lnTo>
                  <a:pt x="352808" y="161740"/>
                </a:lnTo>
                <a:cubicBezTo>
                  <a:pt x="352808" y="161740"/>
                  <a:pt x="352808" y="161740"/>
                  <a:pt x="352808" y="161740"/>
                </a:cubicBezTo>
                <a:cubicBezTo>
                  <a:pt x="361103" y="161740"/>
                  <a:pt x="369397" y="155934"/>
                  <a:pt x="372715" y="147640"/>
                </a:cubicBezTo>
                <a:lnTo>
                  <a:pt x="385986" y="106997"/>
                </a:lnTo>
                <a:lnTo>
                  <a:pt x="385986" y="147640"/>
                </a:lnTo>
                <a:lnTo>
                  <a:pt x="361103" y="215654"/>
                </a:lnTo>
                <a:lnTo>
                  <a:pt x="385986" y="215654"/>
                </a:lnTo>
                <a:lnTo>
                  <a:pt x="385986" y="290303"/>
                </a:lnTo>
                <a:lnTo>
                  <a:pt x="427458" y="290303"/>
                </a:lnTo>
                <a:lnTo>
                  <a:pt x="427458" y="215654"/>
                </a:lnTo>
                <a:lnTo>
                  <a:pt x="444047" y="215654"/>
                </a:lnTo>
                <a:lnTo>
                  <a:pt x="444047" y="290303"/>
                </a:lnTo>
                <a:lnTo>
                  <a:pt x="485519" y="290303"/>
                </a:lnTo>
                <a:lnTo>
                  <a:pt x="485519" y="215654"/>
                </a:lnTo>
                <a:lnTo>
                  <a:pt x="510402" y="215654"/>
                </a:lnTo>
                <a:lnTo>
                  <a:pt x="485519" y="149299"/>
                </a:lnTo>
                <a:lnTo>
                  <a:pt x="485519" y="107827"/>
                </a:lnTo>
                <a:lnTo>
                  <a:pt x="498790" y="148469"/>
                </a:lnTo>
                <a:cubicBezTo>
                  <a:pt x="501279" y="156764"/>
                  <a:pt x="509573" y="162570"/>
                  <a:pt x="518697" y="162570"/>
                </a:cubicBezTo>
                <a:cubicBezTo>
                  <a:pt x="518697" y="162570"/>
                  <a:pt x="518697" y="162570"/>
                  <a:pt x="518697" y="162570"/>
                </a:cubicBezTo>
                <a:cubicBezTo>
                  <a:pt x="518697" y="162570"/>
                  <a:pt x="518697" y="162570"/>
                  <a:pt x="518697" y="162570"/>
                </a:cubicBezTo>
                <a:cubicBezTo>
                  <a:pt x="518697" y="162570"/>
                  <a:pt x="518697" y="162570"/>
                  <a:pt x="518697" y="162570"/>
                </a:cubicBezTo>
                <a:cubicBezTo>
                  <a:pt x="518697" y="162570"/>
                  <a:pt x="518697" y="162570"/>
                  <a:pt x="518697" y="162570"/>
                </a:cubicBezTo>
                <a:cubicBezTo>
                  <a:pt x="526991" y="162570"/>
                  <a:pt x="535286" y="156764"/>
                  <a:pt x="538603" y="148469"/>
                </a:cubicBezTo>
                <a:lnTo>
                  <a:pt x="551874" y="107827"/>
                </a:lnTo>
                <a:lnTo>
                  <a:pt x="551874" y="290303"/>
                </a:lnTo>
                <a:lnTo>
                  <a:pt x="593347" y="290303"/>
                </a:lnTo>
                <a:lnTo>
                  <a:pt x="593347" y="165888"/>
                </a:lnTo>
                <a:lnTo>
                  <a:pt x="609935" y="165888"/>
                </a:lnTo>
                <a:lnTo>
                  <a:pt x="609935" y="290303"/>
                </a:lnTo>
                <a:lnTo>
                  <a:pt x="651408" y="290303"/>
                </a:lnTo>
                <a:lnTo>
                  <a:pt x="651408" y="106997"/>
                </a:lnTo>
                <a:lnTo>
                  <a:pt x="664679" y="147640"/>
                </a:lnTo>
                <a:cubicBezTo>
                  <a:pt x="667167" y="155934"/>
                  <a:pt x="675461" y="161740"/>
                  <a:pt x="684585" y="161740"/>
                </a:cubicBezTo>
                <a:cubicBezTo>
                  <a:pt x="687903" y="161740"/>
                  <a:pt x="690391" y="160911"/>
                  <a:pt x="693709" y="160081"/>
                </a:cubicBezTo>
                <a:cubicBezTo>
                  <a:pt x="702004" y="155105"/>
                  <a:pt x="706151" y="143493"/>
                  <a:pt x="702833" y="133539"/>
                </a:cubicBezTo>
                <a:close/>
              </a:path>
            </a:pathLst>
          </a:custGeom>
          <a:solidFill>
            <a:schemeClr val="bg2">
              <a:lumMod val="75000"/>
            </a:schemeClr>
          </a:solidFill>
          <a:ln w="4266"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81D52C1B-7428-43FD-8640-9C0E9B2713A6}"/>
              </a:ext>
            </a:extLst>
          </p:cNvPr>
          <p:cNvSpPr/>
          <p:nvPr/>
        </p:nvSpPr>
        <p:spPr>
          <a:xfrm>
            <a:off x="2393479" y="3592387"/>
            <a:ext cx="99533" cy="99533"/>
          </a:xfrm>
          <a:custGeom>
            <a:avLst/>
            <a:gdLst>
              <a:gd name="connsiteX0" fmla="*/ 99533 w 99533"/>
              <a:gd name="connsiteY0" fmla="*/ 49766 h 99532"/>
              <a:gd name="connsiteX1" fmla="*/ 49767 w 99533"/>
              <a:gd name="connsiteY1" fmla="*/ 99533 h 99532"/>
              <a:gd name="connsiteX2" fmla="*/ 0 w 99533"/>
              <a:gd name="connsiteY2" fmla="*/ 49766 h 99532"/>
              <a:gd name="connsiteX3" fmla="*/ 49767 w 99533"/>
              <a:gd name="connsiteY3" fmla="*/ 0 h 99532"/>
              <a:gd name="connsiteX4" fmla="*/ 99533 w 99533"/>
              <a:gd name="connsiteY4" fmla="*/ 49766 h 9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3" h="99532">
                <a:moveTo>
                  <a:pt x="99533" y="49766"/>
                </a:moveTo>
                <a:cubicBezTo>
                  <a:pt x="99533" y="77251"/>
                  <a:pt x="77252" y="99533"/>
                  <a:pt x="49767" y="99533"/>
                </a:cubicBezTo>
                <a:cubicBezTo>
                  <a:pt x="22281" y="99533"/>
                  <a:pt x="0" y="77251"/>
                  <a:pt x="0" y="49766"/>
                </a:cubicBezTo>
                <a:cubicBezTo>
                  <a:pt x="0" y="22281"/>
                  <a:pt x="22281" y="0"/>
                  <a:pt x="49767" y="0"/>
                </a:cubicBezTo>
                <a:cubicBezTo>
                  <a:pt x="77252" y="0"/>
                  <a:pt x="99533" y="22281"/>
                  <a:pt x="99533" y="49766"/>
                </a:cubicBezTo>
                <a:close/>
              </a:path>
            </a:pathLst>
          </a:custGeom>
          <a:solidFill>
            <a:schemeClr val="accent1"/>
          </a:solidFill>
          <a:ln w="4266" cap="flat">
            <a:noFill/>
            <a:prstDash val="solid"/>
            <a:miter/>
          </a:ln>
        </p:spPr>
        <p:txBody>
          <a:bodyPr rtlCol="0" anchor="ctr"/>
          <a:lstStyle/>
          <a:p>
            <a:endParaRPr lang="en-GB" dirty="0"/>
          </a:p>
        </p:txBody>
      </p:sp>
      <p:sp>
        <p:nvSpPr>
          <p:cNvPr id="113" name="Freeform: Shape 112">
            <a:extLst>
              <a:ext uri="{FF2B5EF4-FFF2-40B4-BE49-F238E27FC236}">
                <a16:creationId xmlns:a16="http://schemas.microsoft.com/office/drawing/2014/main" id="{D6228D90-1D39-43BB-9420-04FB56CB25E7}"/>
              </a:ext>
            </a:extLst>
          </p:cNvPr>
          <p:cNvSpPr/>
          <p:nvPr/>
        </p:nvSpPr>
        <p:spPr>
          <a:xfrm>
            <a:off x="2725256" y="3592387"/>
            <a:ext cx="99533" cy="99533"/>
          </a:xfrm>
          <a:custGeom>
            <a:avLst/>
            <a:gdLst>
              <a:gd name="connsiteX0" fmla="*/ 99533 w 99533"/>
              <a:gd name="connsiteY0" fmla="*/ 49766 h 99532"/>
              <a:gd name="connsiteX1" fmla="*/ 49767 w 99533"/>
              <a:gd name="connsiteY1" fmla="*/ 99533 h 99532"/>
              <a:gd name="connsiteX2" fmla="*/ 0 w 99533"/>
              <a:gd name="connsiteY2" fmla="*/ 49766 h 99532"/>
              <a:gd name="connsiteX3" fmla="*/ 49767 w 99533"/>
              <a:gd name="connsiteY3" fmla="*/ 0 h 99532"/>
              <a:gd name="connsiteX4" fmla="*/ 99533 w 99533"/>
              <a:gd name="connsiteY4" fmla="*/ 49766 h 9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3" h="99532">
                <a:moveTo>
                  <a:pt x="99533" y="49766"/>
                </a:moveTo>
                <a:cubicBezTo>
                  <a:pt x="99533" y="77251"/>
                  <a:pt x="77252" y="99533"/>
                  <a:pt x="49767" y="99533"/>
                </a:cubicBezTo>
                <a:cubicBezTo>
                  <a:pt x="22281" y="99533"/>
                  <a:pt x="0" y="77251"/>
                  <a:pt x="0" y="49766"/>
                </a:cubicBezTo>
                <a:cubicBezTo>
                  <a:pt x="0" y="22281"/>
                  <a:pt x="22281" y="0"/>
                  <a:pt x="49767" y="0"/>
                </a:cubicBezTo>
                <a:cubicBezTo>
                  <a:pt x="77252" y="0"/>
                  <a:pt x="99533" y="22281"/>
                  <a:pt x="99533" y="49766"/>
                </a:cubicBezTo>
                <a:close/>
              </a:path>
            </a:pathLst>
          </a:custGeom>
          <a:solidFill>
            <a:schemeClr val="bg2">
              <a:lumMod val="75000"/>
            </a:schemeClr>
          </a:solidFill>
          <a:ln w="4266" cap="flat">
            <a:noFill/>
            <a:prstDash val="solid"/>
            <a:miter/>
          </a:ln>
        </p:spPr>
        <p:txBody>
          <a:bodyPr rtlCol="0" anchor="ctr"/>
          <a:lstStyle/>
          <a:p>
            <a:endParaRPr lang="en-GB" dirty="0"/>
          </a:p>
        </p:txBody>
      </p:sp>
      <p:sp>
        <p:nvSpPr>
          <p:cNvPr id="114" name="Freeform: Shape 113">
            <a:extLst>
              <a:ext uri="{FF2B5EF4-FFF2-40B4-BE49-F238E27FC236}">
                <a16:creationId xmlns:a16="http://schemas.microsoft.com/office/drawing/2014/main" id="{DBFB5616-D7BE-44CF-A706-47CC4B79397E}"/>
              </a:ext>
            </a:extLst>
          </p:cNvPr>
          <p:cNvSpPr/>
          <p:nvPr/>
        </p:nvSpPr>
        <p:spPr>
          <a:xfrm>
            <a:off x="2559368" y="3592387"/>
            <a:ext cx="99533" cy="99533"/>
          </a:xfrm>
          <a:custGeom>
            <a:avLst/>
            <a:gdLst>
              <a:gd name="connsiteX0" fmla="*/ 99533 w 99533"/>
              <a:gd name="connsiteY0" fmla="*/ 49766 h 99532"/>
              <a:gd name="connsiteX1" fmla="*/ 49767 w 99533"/>
              <a:gd name="connsiteY1" fmla="*/ 99533 h 99532"/>
              <a:gd name="connsiteX2" fmla="*/ 0 w 99533"/>
              <a:gd name="connsiteY2" fmla="*/ 49766 h 99532"/>
              <a:gd name="connsiteX3" fmla="*/ 49767 w 99533"/>
              <a:gd name="connsiteY3" fmla="*/ 0 h 99532"/>
              <a:gd name="connsiteX4" fmla="*/ 99533 w 99533"/>
              <a:gd name="connsiteY4" fmla="*/ 49766 h 9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3" h="99532">
                <a:moveTo>
                  <a:pt x="99533" y="49766"/>
                </a:moveTo>
                <a:cubicBezTo>
                  <a:pt x="99533" y="77251"/>
                  <a:pt x="77252" y="99533"/>
                  <a:pt x="49767" y="99533"/>
                </a:cubicBezTo>
                <a:cubicBezTo>
                  <a:pt x="22281" y="99533"/>
                  <a:pt x="0" y="77251"/>
                  <a:pt x="0" y="49766"/>
                </a:cubicBezTo>
                <a:cubicBezTo>
                  <a:pt x="0" y="22281"/>
                  <a:pt x="22281" y="0"/>
                  <a:pt x="49767" y="0"/>
                </a:cubicBezTo>
                <a:cubicBezTo>
                  <a:pt x="77252" y="0"/>
                  <a:pt x="99533" y="22281"/>
                  <a:pt x="99533" y="49766"/>
                </a:cubicBezTo>
                <a:close/>
              </a:path>
            </a:pathLst>
          </a:custGeom>
          <a:solidFill>
            <a:schemeClr val="bg2">
              <a:lumMod val="75000"/>
            </a:schemeClr>
          </a:solidFill>
          <a:ln w="4266" cap="flat">
            <a:noFill/>
            <a:prstDash val="solid"/>
            <a:miter/>
          </a:ln>
        </p:spPr>
        <p:txBody>
          <a:bodyPr rtlCol="0" anchor="ctr"/>
          <a:lstStyle/>
          <a:p>
            <a:endParaRPr lang="en-GB" dirty="0"/>
          </a:p>
        </p:txBody>
      </p:sp>
      <p:pic>
        <p:nvPicPr>
          <p:cNvPr id="118" name="Picture 117">
            <a:extLst>
              <a:ext uri="{FF2B5EF4-FFF2-40B4-BE49-F238E27FC236}">
                <a16:creationId xmlns:a16="http://schemas.microsoft.com/office/drawing/2014/main" id="{FDD09FD2-2EAC-4936-ACBF-772F5CE1A04B}"/>
              </a:ext>
            </a:extLst>
          </p:cNvPr>
          <p:cNvPicPr>
            <a:picLocks noChangeAspect="1"/>
          </p:cNvPicPr>
          <p:nvPr/>
        </p:nvPicPr>
        <p:blipFill rotWithShape="1">
          <a:blip r:embed="rId12">
            <a:extLst>
              <a:ext uri="{28A0092B-C50C-407E-A947-70E740481C1C}">
                <a14:useLocalDpi xmlns:a14="http://schemas.microsoft.com/office/drawing/2010/main" val="0"/>
              </a:ext>
            </a:extLst>
          </a:blip>
          <a:srcRect r="74589"/>
          <a:stretch/>
        </p:blipFill>
        <p:spPr>
          <a:xfrm>
            <a:off x="2339524" y="3697885"/>
            <a:ext cx="179705" cy="292633"/>
          </a:xfrm>
          <a:prstGeom prst="rect">
            <a:avLst/>
          </a:prstGeom>
        </p:spPr>
      </p:pic>
      <p:pic>
        <p:nvPicPr>
          <p:cNvPr id="119" name="Graphic 118" descr="Children">
            <a:extLst>
              <a:ext uri="{FF2B5EF4-FFF2-40B4-BE49-F238E27FC236}">
                <a16:creationId xmlns:a16="http://schemas.microsoft.com/office/drawing/2014/main" id="{82BF22CF-A6A3-40EA-AB98-C91E4284D71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5794" r="48413"/>
          <a:stretch/>
        </p:blipFill>
        <p:spPr>
          <a:xfrm>
            <a:off x="6511314" y="3414620"/>
            <a:ext cx="205384" cy="796260"/>
          </a:xfrm>
          <a:prstGeom prst="rect">
            <a:avLst/>
          </a:prstGeom>
        </p:spPr>
      </p:pic>
      <p:pic>
        <p:nvPicPr>
          <p:cNvPr id="120" name="Graphic 119" descr="Children">
            <a:extLst>
              <a:ext uri="{FF2B5EF4-FFF2-40B4-BE49-F238E27FC236}">
                <a16:creationId xmlns:a16="http://schemas.microsoft.com/office/drawing/2014/main" id="{7C953DD3-E9FF-49B9-AE69-AACA216AE7A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rcRect l="27907" r="48413"/>
          <a:stretch/>
        </p:blipFill>
        <p:spPr>
          <a:xfrm>
            <a:off x="9914289" y="3819100"/>
            <a:ext cx="188551" cy="796260"/>
          </a:xfrm>
          <a:prstGeom prst="rect">
            <a:avLst/>
          </a:prstGeom>
        </p:spPr>
      </p:pic>
      <p:sp>
        <p:nvSpPr>
          <p:cNvPr id="115" name="Slide Number Placeholder 2">
            <a:extLst>
              <a:ext uri="{FF2B5EF4-FFF2-40B4-BE49-F238E27FC236}">
                <a16:creationId xmlns:a16="http://schemas.microsoft.com/office/drawing/2014/main" id="{C7101F9F-D3E4-4FAD-B9C4-62C554790568}"/>
              </a:ext>
            </a:extLst>
          </p:cNvPr>
          <p:cNvSpPr>
            <a:spLocks noGrp="1"/>
          </p:cNvSpPr>
          <p:nvPr>
            <p:ph type="sldNum" sz="quarter" idx="10"/>
          </p:nvPr>
        </p:nvSpPr>
        <p:spPr>
          <a:xfrm>
            <a:off x="11246983" y="6444000"/>
            <a:ext cx="425976" cy="179579"/>
          </a:xfrm>
        </p:spPr>
        <p:txBody>
          <a:bodyPr/>
          <a:lstStyle/>
          <a:p>
            <a:fld id="{887360FE-02F5-4392-9C12-7D03F05745BB}" type="slidenum">
              <a:rPr lang="en-GB" smtClean="0"/>
              <a:pPr/>
              <a:t>3</a:t>
            </a:fld>
            <a:endParaRPr lang="en-GB" dirty="0"/>
          </a:p>
        </p:txBody>
      </p:sp>
    </p:spTree>
    <p:extLst>
      <p:ext uri="{BB962C8B-B14F-4D97-AF65-F5344CB8AC3E}">
        <p14:creationId xmlns:p14="http://schemas.microsoft.com/office/powerpoint/2010/main" val="92408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2399E8-7A71-40CA-99E8-6995090DE57D}"/>
              </a:ext>
            </a:extLst>
          </p:cNvPr>
          <p:cNvSpPr/>
          <p:nvPr/>
        </p:nvSpPr>
        <p:spPr>
          <a:xfrm flipH="1">
            <a:off x="1558053" y="2078925"/>
            <a:ext cx="4414485" cy="177908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1224000" rtlCol="0" anchor="ctr"/>
          <a:lstStyle/>
          <a:p>
            <a:pPr defTabSz="349250">
              <a:tabLst>
                <a:tab pos="2870200" algn="l"/>
              </a:tabLst>
            </a:pPr>
            <a:r>
              <a:rPr lang="en-US" dirty="0">
                <a:solidFill>
                  <a:schemeClr val="tx1"/>
                </a:solidFill>
              </a:rPr>
              <a:t>In the four weeks up to 20 April 35% who had given to charity in past four weeks gave to hospitals and hospices, normal average is 21%</a:t>
            </a:r>
          </a:p>
        </p:txBody>
      </p:sp>
      <p:sp>
        <p:nvSpPr>
          <p:cNvPr id="3" name="Title 2">
            <a:extLst>
              <a:ext uri="{FF2B5EF4-FFF2-40B4-BE49-F238E27FC236}">
                <a16:creationId xmlns:a16="http://schemas.microsoft.com/office/drawing/2014/main" id="{C02EB3DB-A44B-4041-894B-9A830D2226CC}"/>
              </a:ext>
            </a:extLst>
          </p:cNvPr>
          <p:cNvSpPr>
            <a:spLocks noGrp="1"/>
          </p:cNvSpPr>
          <p:nvPr>
            <p:ph type="title"/>
          </p:nvPr>
        </p:nvSpPr>
        <p:spPr/>
        <p:txBody>
          <a:bodyPr/>
          <a:lstStyle/>
          <a:p>
            <a:r>
              <a:rPr lang="en-GB" dirty="0"/>
              <a:t>And how is this affecting who they give to?</a:t>
            </a:r>
          </a:p>
        </p:txBody>
      </p:sp>
      <p:sp>
        <p:nvSpPr>
          <p:cNvPr id="4" name="Text Placeholder 3">
            <a:extLst>
              <a:ext uri="{FF2B5EF4-FFF2-40B4-BE49-F238E27FC236}">
                <a16:creationId xmlns:a16="http://schemas.microsoft.com/office/drawing/2014/main" id="{AF334CB9-333E-41B1-A9E8-00FDE76DC786}"/>
              </a:ext>
            </a:extLst>
          </p:cNvPr>
          <p:cNvSpPr>
            <a:spLocks noGrp="1"/>
          </p:cNvSpPr>
          <p:nvPr>
            <p:ph type="body" sz="quarter" idx="11"/>
          </p:nvPr>
        </p:nvSpPr>
        <p:spPr/>
        <p:txBody>
          <a:bodyPr/>
          <a:lstStyle/>
          <a:p>
            <a:endParaRPr lang="en-GB" dirty="0"/>
          </a:p>
        </p:txBody>
      </p:sp>
      <p:pic>
        <p:nvPicPr>
          <p:cNvPr id="19" name="Graphic 18" descr="Panda">
            <a:extLst>
              <a:ext uri="{FF2B5EF4-FFF2-40B4-BE49-F238E27FC236}">
                <a16:creationId xmlns:a16="http://schemas.microsoft.com/office/drawing/2014/main" id="{07833999-3095-4CCA-8E37-87B560DFD7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7254" y="2393057"/>
            <a:ext cx="1217066" cy="1217066"/>
          </a:xfrm>
          <a:prstGeom prst="rect">
            <a:avLst/>
          </a:prstGeom>
        </p:spPr>
      </p:pic>
      <p:pic>
        <p:nvPicPr>
          <p:cNvPr id="23" name="Graphic 22" descr="Heart with pulse">
            <a:extLst>
              <a:ext uri="{FF2B5EF4-FFF2-40B4-BE49-F238E27FC236}">
                <a16:creationId xmlns:a16="http://schemas.microsoft.com/office/drawing/2014/main" id="{5DD0347A-80CB-4FB3-9572-D788FE5241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02482" y="4213791"/>
            <a:ext cx="1217066" cy="1217066"/>
          </a:xfrm>
          <a:prstGeom prst="rect">
            <a:avLst/>
          </a:prstGeom>
        </p:spPr>
      </p:pic>
      <p:pic>
        <p:nvPicPr>
          <p:cNvPr id="29" name="Graphic 28" descr="Hospital">
            <a:extLst>
              <a:ext uri="{FF2B5EF4-FFF2-40B4-BE49-F238E27FC236}">
                <a16:creationId xmlns:a16="http://schemas.microsoft.com/office/drawing/2014/main" id="{3394009D-F2AF-4E60-960E-F9D84DA119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7647" y="2311725"/>
            <a:ext cx="1106424" cy="1106424"/>
          </a:xfrm>
          <a:prstGeom prst="rect">
            <a:avLst/>
          </a:prstGeom>
        </p:spPr>
      </p:pic>
      <p:sp>
        <p:nvSpPr>
          <p:cNvPr id="31" name="Rectangle 30">
            <a:extLst>
              <a:ext uri="{FF2B5EF4-FFF2-40B4-BE49-F238E27FC236}">
                <a16:creationId xmlns:a16="http://schemas.microsoft.com/office/drawing/2014/main" id="{57D7491A-DD64-4CF2-A574-7C44166052D0}"/>
              </a:ext>
            </a:extLst>
          </p:cNvPr>
          <p:cNvSpPr/>
          <p:nvPr/>
        </p:nvSpPr>
        <p:spPr>
          <a:xfrm flipH="1">
            <a:off x="1559981" y="3990677"/>
            <a:ext cx="4414485" cy="177908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Ins="1224000" rtlCol="0" anchor="ctr"/>
          <a:lstStyle/>
          <a:p>
            <a:pPr defTabSz="349250">
              <a:tabLst>
                <a:tab pos="2870200" algn="l"/>
              </a:tabLst>
            </a:pPr>
            <a:r>
              <a:rPr lang="en-US" dirty="0">
                <a:solidFill>
                  <a:schemeClr val="tx1"/>
                </a:solidFill>
              </a:rPr>
              <a:t>Those supporting children’s charities declined from 26% average to 18% in April</a:t>
            </a:r>
          </a:p>
        </p:txBody>
      </p:sp>
      <p:pic>
        <p:nvPicPr>
          <p:cNvPr id="33" name="Graphic 32" descr="Child with balloon">
            <a:extLst>
              <a:ext uri="{FF2B5EF4-FFF2-40B4-BE49-F238E27FC236}">
                <a16:creationId xmlns:a16="http://schemas.microsoft.com/office/drawing/2014/main" id="{565F762D-1FEF-4006-97E2-D2F84C3B5F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93083" y="4121867"/>
            <a:ext cx="1338773" cy="1338773"/>
          </a:xfrm>
          <a:prstGeom prst="rect">
            <a:avLst/>
          </a:prstGeom>
        </p:spPr>
      </p:pic>
      <p:sp>
        <p:nvSpPr>
          <p:cNvPr id="34" name="Rectangle 33">
            <a:extLst>
              <a:ext uri="{FF2B5EF4-FFF2-40B4-BE49-F238E27FC236}">
                <a16:creationId xmlns:a16="http://schemas.microsoft.com/office/drawing/2014/main" id="{D5F21938-8ACC-47E3-8A65-77F251569D3F}"/>
              </a:ext>
            </a:extLst>
          </p:cNvPr>
          <p:cNvSpPr/>
          <p:nvPr/>
        </p:nvSpPr>
        <p:spPr>
          <a:xfrm flipH="1">
            <a:off x="6226511" y="2082784"/>
            <a:ext cx="4414485" cy="1779086"/>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1224000" rtlCol="0" anchor="ctr"/>
          <a:lstStyle/>
          <a:p>
            <a:pPr defTabSz="349250">
              <a:tabLst>
                <a:tab pos="2870200" algn="l"/>
              </a:tabLst>
            </a:pPr>
            <a:r>
              <a:rPr lang="en-US" dirty="0">
                <a:solidFill>
                  <a:schemeClr val="tx1"/>
                </a:solidFill>
              </a:rPr>
              <a:t>Those giving to animal charities down from 31% in March to 23% in April</a:t>
            </a:r>
          </a:p>
        </p:txBody>
      </p:sp>
      <p:sp>
        <p:nvSpPr>
          <p:cNvPr id="35" name="Rectangle 34">
            <a:extLst>
              <a:ext uri="{FF2B5EF4-FFF2-40B4-BE49-F238E27FC236}">
                <a16:creationId xmlns:a16="http://schemas.microsoft.com/office/drawing/2014/main" id="{32C5E832-5E91-4BCA-B824-F07D7C841853}"/>
              </a:ext>
            </a:extLst>
          </p:cNvPr>
          <p:cNvSpPr/>
          <p:nvPr/>
        </p:nvSpPr>
        <p:spPr>
          <a:xfrm flipH="1">
            <a:off x="6228440" y="3959811"/>
            <a:ext cx="4414485" cy="177908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Ins="1224000" rtlCol="0" anchor="ctr"/>
          <a:lstStyle/>
          <a:p>
            <a:pPr defTabSz="349250">
              <a:tabLst>
                <a:tab pos="2870200" algn="l"/>
              </a:tabLst>
            </a:pPr>
            <a:r>
              <a:rPr lang="en-US" dirty="0">
                <a:solidFill>
                  <a:schemeClr val="tx1"/>
                </a:solidFill>
              </a:rPr>
              <a:t>Other causes like NHS charities, donations to feed NHS staff and supporting Captain Tom Moore, new examples of causes given to</a:t>
            </a:r>
          </a:p>
        </p:txBody>
      </p:sp>
      <p:sp>
        <p:nvSpPr>
          <p:cNvPr id="36" name="TextBox 35">
            <a:extLst>
              <a:ext uri="{FF2B5EF4-FFF2-40B4-BE49-F238E27FC236}">
                <a16:creationId xmlns:a16="http://schemas.microsoft.com/office/drawing/2014/main" id="{90EF24B2-979C-47E4-8B15-C9836088D206}"/>
              </a:ext>
            </a:extLst>
          </p:cNvPr>
          <p:cNvSpPr txBox="1"/>
          <p:nvPr/>
        </p:nvSpPr>
        <p:spPr>
          <a:xfrm>
            <a:off x="350555" y="6593287"/>
            <a:ext cx="992579" cy="253916"/>
          </a:xfrm>
          <a:prstGeom prst="rect">
            <a:avLst/>
          </a:prstGeom>
          <a:noFill/>
        </p:spPr>
        <p:txBody>
          <a:bodyPr wrap="none" rtlCol="0">
            <a:spAutoFit/>
          </a:bodyPr>
          <a:lstStyle/>
          <a:p>
            <a:r>
              <a:rPr lang="en-GB" sz="1050" dirty="0"/>
              <a:t>Source:  CAF</a:t>
            </a:r>
          </a:p>
        </p:txBody>
      </p:sp>
      <p:sp>
        <p:nvSpPr>
          <p:cNvPr id="13" name="Slide Number Placeholder 2">
            <a:extLst>
              <a:ext uri="{FF2B5EF4-FFF2-40B4-BE49-F238E27FC236}">
                <a16:creationId xmlns:a16="http://schemas.microsoft.com/office/drawing/2014/main" id="{6019E432-31EE-4329-97F9-7EE079EE7400}"/>
              </a:ext>
            </a:extLst>
          </p:cNvPr>
          <p:cNvSpPr>
            <a:spLocks noGrp="1"/>
          </p:cNvSpPr>
          <p:nvPr>
            <p:ph type="sldNum" sz="quarter" idx="10"/>
          </p:nvPr>
        </p:nvSpPr>
        <p:spPr>
          <a:xfrm>
            <a:off x="11246983" y="6444000"/>
            <a:ext cx="425976" cy="179579"/>
          </a:xfrm>
        </p:spPr>
        <p:txBody>
          <a:bodyPr/>
          <a:lstStyle/>
          <a:p>
            <a:fld id="{887360FE-02F5-4392-9C12-7D03F05745BB}" type="slidenum">
              <a:rPr lang="en-GB" smtClean="0"/>
              <a:pPr/>
              <a:t>4</a:t>
            </a:fld>
            <a:endParaRPr lang="en-GB" dirty="0"/>
          </a:p>
        </p:txBody>
      </p:sp>
    </p:spTree>
    <p:extLst>
      <p:ext uri="{BB962C8B-B14F-4D97-AF65-F5344CB8AC3E}">
        <p14:creationId xmlns:p14="http://schemas.microsoft.com/office/powerpoint/2010/main" val="370593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D01A-5A8C-4711-B0FA-6A809D757D5D}"/>
              </a:ext>
            </a:extLst>
          </p:cNvPr>
          <p:cNvSpPr>
            <a:spLocks noGrp="1"/>
          </p:cNvSpPr>
          <p:nvPr>
            <p:ph type="title"/>
          </p:nvPr>
        </p:nvSpPr>
        <p:spPr/>
        <p:txBody>
          <a:bodyPr/>
          <a:lstStyle/>
          <a:p>
            <a:r>
              <a:rPr lang="en-GB" dirty="0"/>
              <a:t>How is the charity sector responding</a:t>
            </a:r>
          </a:p>
        </p:txBody>
      </p:sp>
      <p:sp>
        <p:nvSpPr>
          <p:cNvPr id="3" name="Slide Number Placeholder 2">
            <a:extLst>
              <a:ext uri="{FF2B5EF4-FFF2-40B4-BE49-F238E27FC236}">
                <a16:creationId xmlns:a16="http://schemas.microsoft.com/office/drawing/2014/main" id="{198EBAF2-91AE-45BF-9F8E-CFF6A88E2EA3}"/>
              </a:ext>
            </a:extLst>
          </p:cNvPr>
          <p:cNvSpPr>
            <a:spLocks noGrp="1"/>
          </p:cNvSpPr>
          <p:nvPr>
            <p:ph type="sldNum" sz="quarter" idx="10"/>
          </p:nvPr>
        </p:nvSpPr>
        <p:spPr/>
        <p:txBody>
          <a:bodyPr/>
          <a:lstStyle/>
          <a:p>
            <a:fld id="{887360FE-02F5-4392-9C12-7D03F05745BB}" type="slidenum">
              <a:rPr lang="en-GB" smtClean="0"/>
              <a:pPr/>
              <a:t>5</a:t>
            </a:fld>
            <a:endParaRPr lang="en-GB" dirty="0"/>
          </a:p>
        </p:txBody>
      </p:sp>
      <p:sp>
        <p:nvSpPr>
          <p:cNvPr id="4" name="Text Placeholder 3">
            <a:extLst>
              <a:ext uri="{FF2B5EF4-FFF2-40B4-BE49-F238E27FC236}">
                <a16:creationId xmlns:a16="http://schemas.microsoft.com/office/drawing/2014/main" id="{B88BFFA5-A79E-4048-A004-DA8B5B245D9D}"/>
              </a:ext>
            </a:extLst>
          </p:cNvPr>
          <p:cNvSpPr>
            <a:spLocks noGrp="1"/>
          </p:cNvSpPr>
          <p:nvPr>
            <p:ph type="body" sz="quarter" idx="11"/>
          </p:nvPr>
        </p:nvSpPr>
        <p:spPr/>
        <p:txBody>
          <a:bodyPr/>
          <a:lstStyle/>
          <a:p>
            <a:endParaRPr lang="en-GB" dirty="0"/>
          </a:p>
        </p:txBody>
      </p:sp>
      <p:graphicFrame>
        <p:nvGraphicFramePr>
          <p:cNvPr id="7" name="Chart 6">
            <a:extLst>
              <a:ext uri="{FF2B5EF4-FFF2-40B4-BE49-F238E27FC236}">
                <a16:creationId xmlns:a16="http://schemas.microsoft.com/office/drawing/2014/main" id="{4347C30D-DE43-4C9E-8492-DC84AD0492CF}"/>
              </a:ext>
            </a:extLst>
          </p:cNvPr>
          <p:cNvGraphicFramePr/>
          <p:nvPr>
            <p:extLst>
              <p:ext uri="{D42A27DB-BD31-4B8C-83A1-F6EECF244321}">
                <p14:modId xmlns:p14="http://schemas.microsoft.com/office/powerpoint/2010/main" val="4271116575"/>
              </p:ext>
            </p:extLst>
          </p:nvPr>
        </p:nvGraphicFramePr>
        <p:xfrm>
          <a:off x="5832214" y="1630213"/>
          <a:ext cx="7641909" cy="36516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55CF179-1209-495D-878F-B92E1ACEB0CF}"/>
              </a:ext>
            </a:extLst>
          </p:cNvPr>
          <p:cNvGraphicFramePr/>
          <p:nvPr>
            <p:extLst>
              <p:ext uri="{D42A27DB-BD31-4B8C-83A1-F6EECF244321}">
                <p14:modId xmlns:p14="http://schemas.microsoft.com/office/powerpoint/2010/main" val="119295086"/>
              </p:ext>
            </p:extLst>
          </p:nvPr>
        </p:nvGraphicFramePr>
        <p:xfrm>
          <a:off x="2354173" y="1630213"/>
          <a:ext cx="7641909" cy="36516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2DB4132A-7379-4AB0-9636-217BDF592133}"/>
              </a:ext>
            </a:extLst>
          </p:cNvPr>
          <p:cNvGraphicFramePr/>
          <p:nvPr>
            <p:extLst>
              <p:ext uri="{D42A27DB-BD31-4B8C-83A1-F6EECF244321}">
                <p14:modId xmlns:p14="http://schemas.microsoft.com/office/powerpoint/2010/main" val="3115084072"/>
              </p:ext>
            </p:extLst>
          </p:nvPr>
        </p:nvGraphicFramePr>
        <p:xfrm>
          <a:off x="-1193045" y="1630213"/>
          <a:ext cx="7641909" cy="365164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B2B09C35-2517-48D1-A4E5-06047105FED1}"/>
              </a:ext>
            </a:extLst>
          </p:cNvPr>
          <p:cNvSpPr txBox="1"/>
          <p:nvPr/>
        </p:nvSpPr>
        <p:spPr>
          <a:xfrm>
            <a:off x="1852126" y="3040519"/>
            <a:ext cx="1559652" cy="830997"/>
          </a:xfrm>
          <a:prstGeom prst="rect">
            <a:avLst/>
          </a:prstGeom>
          <a:noFill/>
        </p:spPr>
        <p:txBody>
          <a:bodyPr wrap="square" rtlCol="0">
            <a:spAutoFit/>
          </a:bodyPr>
          <a:lstStyle/>
          <a:p>
            <a:pPr algn="ctr"/>
            <a:r>
              <a:rPr lang="en-GB" sz="1600" dirty="0"/>
              <a:t>Plan to use the Business Rate relief</a:t>
            </a:r>
          </a:p>
        </p:txBody>
      </p:sp>
      <p:sp>
        <p:nvSpPr>
          <p:cNvPr id="11" name="TextBox 10">
            <a:extLst>
              <a:ext uri="{FF2B5EF4-FFF2-40B4-BE49-F238E27FC236}">
                <a16:creationId xmlns:a16="http://schemas.microsoft.com/office/drawing/2014/main" id="{2ADEBBB1-60E7-43BD-A7DF-401876648EC3}"/>
              </a:ext>
            </a:extLst>
          </p:cNvPr>
          <p:cNvSpPr txBox="1"/>
          <p:nvPr/>
        </p:nvSpPr>
        <p:spPr>
          <a:xfrm>
            <a:off x="5395930" y="3040519"/>
            <a:ext cx="1559652" cy="830997"/>
          </a:xfrm>
          <a:prstGeom prst="rect">
            <a:avLst/>
          </a:prstGeom>
          <a:noFill/>
        </p:spPr>
        <p:txBody>
          <a:bodyPr wrap="square" rtlCol="0">
            <a:spAutoFit/>
          </a:bodyPr>
          <a:lstStyle/>
          <a:p>
            <a:pPr algn="ctr"/>
            <a:r>
              <a:rPr lang="en-GB" sz="1600" dirty="0"/>
              <a:t>Plan to use the job retention scheme</a:t>
            </a:r>
          </a:p>
        </p:txBody>
      </p:sp>
      <p:sp>
        <p:nvSpPr>
          <p:cNvPr id="12" name="TextBox 11">
            <a:extLst>
              <a:ext uri="{FF2B5EF4-FFF2-40B4-BE49-F238E27FC236}">
                <a16:creationId xmlns:a16="http://schemas.microsoft.com/office/drawing/2014/main" id="{F8E462D9-689B-4A93-ACA4-3D4969607752}"/>
              </a:ext>
            </a:extLst>
          </p:cNvPr>
          <p:cNvSpPr txBox="1"/>
          <p:nvPr/>
        </p:nvSpPr>
        <p:spPr>
          <a:xfrm>
            <a:off x="8613733" y="2671187"/>
            <a:ext cx="2075897" cy="1569660"/>
          </a:xfrm>
          <a:prstGeom prst="rect">
            <a:avLst/>
          </a:prstGeom>
          <a:noFill/>
        </p:spPr>
        <p:txBody>
          <a:bodyPr wrap="square" rtlCol="0">
            <a:spAutoFit/>
          </a:bodyPr>
          <a:lstStyle/>
          <a:p>
            <a:pPr algn="ctr"/>
            <a:r>
              <a:rPr lang="en-GB" sz="1600" dirty="0"/>
              <a:t>Say letting furloughed employees return as volunteers would help their charity survive</a:t>
            </a:r>
          </a:p>
        </p:txBody>
      </p:sp>
      <p:sp>
        <p:nvSpPr>
          <p:cNvPr id="13" name="TextBox 12">
            <a:extLst>
              <a:ext uri="{FF2B5EF4-FFF2-40B4-BE49-F238E27FC236}">
                <a16:creationId xmlns:a16="http://schemas.microsoft.com/office/drawing/2014/main" id="{6E503D48-A253-4F31-8682-97A19E6A8B67}"/>
              </a:ext>
            </a:extLst>
          </p:cNvPr>
          <p:cNvSpPr txBox="1"/>
          <p:nvPr/>
        </p:nvSpPr>
        <p:spPr>
          <a:xfrm>
            <a:off x="350555" y="6593287"/>
            <a:ext cx="3292889" cy="253916"/>
          </a:xfrm>
          <a:prstGeom prst="rect">
            <a:avLst/>
          </a:prstGeom>
          <a:noFill/>
        </p:spPr>
        <p:txBody>
          <a:bodyPr wrap="none" rtlCol="0">
            <a:spAutoFit/>
          </a:bodyPr>
          <a:lstStyle/>
          <a:p>
            <a:r>
              <a:rPr lang="en-GB" sz="1050" dirty="0"/>
              <a:t>Source:  CAF Fieldwork 16-17 April, n=408 charities</a:t>
            </a:r>
          </a:p>
        </p:txBody>
      </p:sp>
      <p:sp>
        <p:nvSpPr>
          <p:cNvPr id="14" name="Rectangle 13">
            <a:extLst>
              <a:ext uri="{FF2B5EF4-FFF2-40B4-BE49-F238E27FC236}">
                <a16:creationId xmlns:a16="http://schemas.microsoft.com/office/drawing/2014/main" id="{4E0CA290-66E9-4C38-82A6-0B4F193698A8}"/>
              </a:ext>
            </a:extLst>
          </p:cNvPr>
          <p:cNvSpPr/>
          <p:nvPr/>
        </p:nvSpPr>
        <p:spPr>
          <a:xfrm>
            <a:off x="486000" y="5137449"/>
            <a:ext cx="11156400" cy="9709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asked how long they could operate in their current form without help, either from the Government or elsewhere, just over half (54%) said 12 months or less. Around a third of charities said they would be using the Government’s job retention scheme.</a:t>
            </a:r>
            <a:endParaRPr lang="en-GB" dirty="0"/>
          </a:p>
        </p:txBody>
      </p:sp>
    </p:spTree>
    <p:extLst>
      <p:ext uri="{BB962C8B-B14F-4D97-AF65-F5344CB8AC3E}">
        <p14:creationId xmlns:p14="http://schemas.microsoft.com/office/powerpoint/2010/main" val="1306161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DAF9-4141-486F-873E-DCFE0C8792D2}"/>
              </a:ext>
            </a:extLst>
          </p:cNvPr>
          <p:cNvSpPr>
            <a:spLocks noGrp="1"/>
          </p:cNvSpPr>
          <p:nvPr>
            <p:ph type="title"/>
          </p:nvPr>
        </p:nvSpPr>
        <p:spPr/>
        <p:txBody>
          <a:bodyPr/>
          <a:lstStyle/>
          <a:p>
            <a:r>
              <a:rPr lang="en-GB" dirty="0"/>
              <a:t>And they are having to do more with less</a:t>
            </a:r>
          </a:p>
        </p:txBody>
      </p:sp>
      <p:sp>
        <p:nvSpPr>
          <p:cNvPr id="3" name="Slide Number Placeholder 2">
            <a:extLst>
              <a:ext uri="{FF2B5EF4-FFF2-40B4-BE49-F238E27FC236}">
                <a16:creationId xmlns:a16="http://schemas.microsoft.com/office/drawing/2014/main" id="{00C61DEC-1799-4428-A507-C8A46FA4ED9A}"/>
              </a:ext>
            </a:extLst>
          </p:cNvPr>
          <p:cNvSpPr>
            <a:spLocks noGrp="1"/>
          </p:cNvSpPr>
          <p:nvPr>
            <p:ph type="sldNum" sz="quarter" idx="10"/>
          </p:nvPr>
        </p:nvSpPr>
        <p:spPr/>
        <p:txBody>
          <a:bodyPr/>
          <a:lstStyle/>
          <a:p>
            <a:fld id="{887360FE-02F5-4392-9C12-7D03F05745BB}" type="slidenum">
              <a:rPr lang="en-GB" smtClean="0"/>
              <a:pPr/>
              <a:t>6</a:t>
            </a:fld>
            <a:endParaRPr lang="en-GB" dirty="0"/>
          </a:p>
        </p:txBody>
      </p:sp>
      <p:sp>
        <p:nvSpPr>
          <p:cNvPr id="4" name="Text Placeholder 3">
            <a:extLst>
              <a:ext uri="{FF2B5EF4-FFF2-40B4-BE49-F238E27FC236}">
                <a16:creationId xmlns:a16="http://schemas.microsoft.com/office/drawing/2014/main" id="{5EF9E58A-0D96-4EAB-B3D9-3FE238630BBB}"/>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61F29757-2F6C-4624-AEB9-F6493F8447CE}"/>
              </a:ext>
            </a:extLst>
          </p:cNvPr>
          <p:cNvSpPr>
            <a:spLocks noGrp="1"/>
          </p:cNvSpPr>
          <p:nvPr>
            <p:ph type="body" sz="quarter" idx="12"/>
          </p:nvPr>
        </p:nvSpPr>
        <p:spPr/>
        <p:txBody>
          <a:bodyPr/>
          <a:lstStyle/>
          <a:p>
            <a:pPr marL="0" indent="0">
              <a:buNone/>
            </a:pPr>
            <a:r>
              <a:rPr lang="en-GB" b="1" dirty="0"/>
              <a:t>Q:  </a:t>
            </a:r>
            <a:r>
              <a:rPr lang="en-GB" dirty="0"/>
              <a:t>Thinking about the crisis caused by the global coronavirus outbreak (also known as Covid-19), please tell us to what extent you agree or disagree with the following statement</a:t>
            </a:r>
          </a:p>
        </p:txBody>
      </p:sp>
      <p:graphicFrame>
        <p:nvGraphicFramePr>
          <p:cNvPr id="6" name="Chart 5">
            <a:extLst>
              <a:ext uri="{FF2B5EF4-FFF2-40B4-BE49-F238E27FC236}">
                <a16:creationId xmlns:a16="http://schemas.microsoft.com/office/drawing/2014/main" id="{C8E76A48-1E71-4BF8-8E29-3DDACE3F357B}"/>
              </a:ext>
            </a:extLst>
          </p:cNvPr>
          <p:cNvGraphicFramePr/>
          <p:nvPr>
            <p:extLst>
              <p:ext uri="{D42A27DB-BD31-4B8C-83A1-F6EECF244321}">
                <p14:modId xmlns:p14="http://schemas.microsoft.com/office/powerpoint/2010/main" val="3494889852"/>
              </p:ext>
            </p:extLst>
          </p:nvPr>
        </p:nvGraphicFramePr>
        <p:xfrm>
          <a:off x="-1193045" y="2279917"/>
          <a:ext cx="7641909" cy="36516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3E53EE1-D75D-4691-9D3D-21D43F6F34CD}"/>
              </a:ext>
            </a:extLst>
          </p:cNvPr>
          <p:cNvSpPr txBox="1"/>
          <p:nvPr/>
        </p:nvSpPr>
        <p:spPr>
          <a:xfrm>
            <a:off x="1854882" y="3632348"/>
            <a:ext cx="1559652" cy="1077218"/>
          </a:xfrm>
          <a:prstGeom prst="rect">
            <a:avLst/>
          </a:prstGeom>
          <a:noFill/>
        </p:spPr>
        <p:txBody>
          <a:bodyPr wrap="square" rtlCol="0">
            <a:spAutoFit/>
          </a:bodyPr>
          <a:lstStyle/>
          <a:p>
            <a:pPr algn="ctr"/>
            <a:r>
              <a:rPr lang="en-GB" sz="1600" dirty="0"/>
              <a:t>Have seen increased demand for services</a:t>
            </a:r>
          </a:p>
        </p:txBody>
      </p:sp>
      <p:sp>
        <p:nvSpPr>
          <p:cNvPr id="8" name="Text Placeholder 5">
            <a:extLst>
              <a:ext uri="{FF2B5EF4-FFF2-40B4-BE49-F238E27FC236}">
                <a16:creationId xmlns:a16="http://schemas.microsoft.com/office/drawing/2014/main" id="{C54629DF-AB25-4FEB-A81D-34EF1641F063}"/>
              </a:ext>
            </a:extLst>
          </p:cNvPr>
          <p:cNvSpPr txBox="1">
            <a:spLocks/>
          </p:cNvSpPr>
          <p:nvPr/>
        </p:nvSpPr>
        <p:spPr>
          <a:xfrm>
            <a:off x="5096583" y="2612169"/>
            <a:ext cx="6397078" cy="706083"/>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1"/>
                </a:solidFill>
              </a:rPr>
              <a:t>We have a greater need for our services now and are in more need for funding to sustain our services.</a:t>
            </a:r>
            <a:endParaRPr lang="en-US" sz="1400" dirty="0"/>
          </a:p>
        </p:txBody>
      </p:sp>
      <p:sp>
        <p:nvSpPr>
          <p:cNvPr id="9" name="TextBox 8">
            <a:extLst>
              <a:ext uri="{FF2B5EF4-FFF2-40B4-BE49-F238E27FC236}">
                <a16:creationId xmlns:a16="http://schemas.microsoft.com/office/drawing/2014/main" id="{194D0E0A-2BEB-489F-BA1D-3069236B3C8D}"/>
              </a:ext>
            </a:extLst>
          </p:cNvPr>
          <p:cNvSpPr txBox="1"/>
          <p:nvPr/>
        </p:nvSpPr>
        <p:spPr>
          <a:xfrm>
            <a:off x="4729122" y="2311511"/>
            <a:ext cx="466794" cy="1107996"/>
          </a:xfrm>
          <a:prstGeom prst="rect">
            <a:avLst/>
          </a:prstGeom>
          <a:noFill/>
        </p:spPr>
        <p:txBody>
          <a:bodyPr wrap="none" rtlCol="0">
            <a:spAutoFit/>
          </a:bodyPr>
          <a:lstStyle/>
          <a:p>
            <a:r>
              <a:rPr lang="en-GB" sz="6600" dirty="0">
                <a:solidFill>
                  <a:schemeClr val="accent1"/>
                </a:solidFill>
              </a:rPr>
              <a:t>“</a:t>
            </a:r>
          </a:p>
        </p:txBody>
      </p:sp>
      <p:sp>
        <p:nvSpPr>
          <p:cNvPr id="10" name="TextBox 9">
            <a:extLst>
              <a:ext uri="{FF2B5EF4-FFF2-40B4-BE49-F238E27FC236}">
                <a16:creationId xmlns:a16="http://schemas.microsoft.com/office/drawing/2014/main" id="{46A8E3C3-1B20-4D0C-8CD6-3E96DCA74008}"/>
              </a:ext>
            </a:extLst>
          </p:cNvPr>
          <p:cNvSpPr txBox="1"/>
          <p:nvPr/>
        </p:nvSpPr>
        <p:spPr>
          <a:xfrm flipV="1">
            <a:off x="9050890" y="2276088"/>
            <a:ext cx="466794" cy="1107996"/>
          </a:xfrm>
          <a:prstGeom prst="rect">
            <a:avLst/>
          </a:prstGeom>
          <a:noFill/>
        </p:spPr>
        <p:txBody>
          <a:bodyPr wrap="none" rtlCol="0">
            <a:spAutoFit/>
          </a:bodyPr>
          <a:lstStyle/>
          <a:p>
            <a:r>
              <a:rPr lang="en-GB" sz="6600" dirty="0">
                <a:solidFill>
                  <a:schemeClr val="accent1"/>
                </a:solidFill>
              </a:rPr>
              <a:t>“</a:t>
            </a:r>
          </a:p>
        </p:txBody>
      </p:sp>
      <p:sp>
        <p:nvSpPr>
          <p:cNvPr id="13" name="Text Placeholder 5">
            <a:extLst>
              <a:ext uri="{FF2B5EF4-FFF2-40B4-BE49-F238E27FC236}">
                <a16:creationId xmlns:a16="http://schemas.microsoft.com/office/drawing/2014/main" id="{35B1A0CA-84C5-4D29-9617-22592C0343D8}"/>
              </a:ext>
            </a:extLst>
          </p:cNvPr>
          <p:cNvSpPr txBox="1">
            <a:spLocks/>
          </p:cNvSpPr>
          <p:nvPr/>
        </p:nvSpPr>
        <p:spPr>
          <a:xfrm>
            <a:off x="5092572" y="3469713"/>
            <a:ext cx="6397078" cy="706083"/>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1"/>
                </a:solidFill>
              </a:rPr>
              <a:t>Our income has reduced overnight as we can no longer hire out our premises, while the demand for pastoral services has soared.  We cannot use the Government’s job retention Scheme because people need pastoral care, especially at times of crisis and so our ministers will keep working as long as possible.</a:t>
            </a:r>
            <a:endParaRPr lang="en-US" sz="1400" dirty="0"/>
          </a:p>
        </p:txBody>
      </p:sp>
      <p:sp>
        <p:nvSpPr>
          <p:cNvPr id="14" name="TextBox 13">
            <a:extLst>
              <a:ext uri="{FF2B5EF4-FFF2-40B4-BE49-F238E27FC236}">
                <a16:creationId xmlns:a16="http://schemas.microsoft.com/office/drawing/2014/main" id="{BFED4904-5EC7-4B2E-8984-16BDE85E8EFC}"/>
              </a:ext>
            </a:extLst>
          </p:cNvPr>
          <p:cNvSpPr txBox="1"/>
          <p:nvPr/>
        </p:nvSpPr>
        <p:spPr>
          <a:xfrm>
            <a:off x="4725111" y="3169055"/>
            <a:ext cx="466794" cy="1107996"/>
          </a:xfrm>
          <a:prstGeom prst="rect">
            <a:avLst/>
          </a:prstGeom>
          <a:noFill/>
        </p:spPr>
        <p:txBody>
          <a:bodyPr wrap="none" rtlCol="0">
            <a:spAutoFit/>
          </a:bodyPr>
          <a:lstStyle/>
          <a:p>
            <a:r>
              <a:rPr lang="en-GB" sz="6600" dirty="0">
                <a:solidFill>
                  <a:schemeClr val="accent1"/>
                </a:solidFill>
              </a:rPr>
              <a:t>“</a:t>
            </a:r>
          </a:p>
        </p:txBody>
      </p:sp>
      <p:sp>
        <p:nvSpPr>
          <p:cNvPr id="15" name="TextBox 14">
            <a:extLst>
              <a:ext uri="{FF2B5EF4-FFF2-40B4-BE49-F238E27FC236}">
                <a16:creationId xmlns:a16="http://schemas.microsoft.com/office/drawing/2014/main" id="{D533E385-723F-4545-AC97-AAF79005387D}"/>
              </a:ext>
            </a:extLst>
          </p:cNvPr>
          <p:cNvSpPr txBox="1"/>
          <p:nvPr/>
        </p:nvSpPr>
        <p:spPr>
          <a:xfrm flipV="1">
            <a:off x="6171333" y="4240540"/>
            <a:ext cx="466794" cy="1107996"/>
          </a:xfrm>
          <a:prstGeom prst="rect">
            <a:avLst/>
          </a:prstGeom>
          <a:noFill/>
        </p:spPr>
        <p:txBody>
          <a:bodyPr wrap="none" rtlCol="0">
            <a:spAutoFit/>
          </a:bodyPr>
          <a:lstStyle/>
          <a:p>
            <a:r>
              <a:rPr lang="en-GB" sz="6600" dirty="0">
                <a:solidFill>
                  <a:schemeClr val="accent1"/>
                </a:solidFill>
              </a:rPr>
              <a:t>“</a:t>
            </a:r>
          </a:p>
        </p:txBody>
      </p:sp>
      <p:sp>
        <p:nvSpPr>
          <p:cNvPr id="16" name="Text Placeholder 5">
            <a:extLst>
              <a:ext uri="{FF2B5EF4-FFF2-40B4-BE49-F238E27FC236}">
                <a16:creationId xmlns:a16="http://schemas.microsoft.com/office/drawing/2014/main" id="{83B98544-5FA8-4AAB-8496-BF71DE7D9CCB}"/>
              </a:ext>
            </a:extLst>
          </p:cNvPr>
          <p:cNvSpPr txBox="1">
            <a:spLocks/>
          </p:cNvSpPr>
          <p:nvPr/>
        </p:nvSpPr>
        <p:spPr>
          <a:xfrm>
            <a:off x="5088561" y="5374451"/>
            <a:ext cx="6397078" cy="706083"/>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1"/>
                </a:solidFill>
              </a:rPr>
              <a:t>The biggest impact on our funds is the fall in our investments.  In addition, we are receiving high requests for grants from the elderly community.</a:t>
            </a:r>
            <a:endParaRPr lang="en-US" sz="1400" dirty="0"/>
          </a:p>
        </p:txBody>
      </p:sp>
      <p:sp>
        <p:nvSpPr>
          <p:cNvPr id="17" name="TextBox 16">
            <a:extLst>
              <a:ext uri="{FF2B5EF4-FFF2-40B4-BE49-F238E27FC236}">
                <a16:creationId xmlns:a16="http://schemas.microsoft.com/office/drawing/2014/main" id="{80CA0640-F03C-4FF7-80D4-A990BB68F3CE}"/>
              </a:ext>
            </a:extLst>
          </p:cNvPr>
          <p:cNvSpPr txBox="1"/>
          <p:nvPr/>
        </p:nvSpPr>
        <p:spPr>
          <a:xfrm>
            <a:off x="4721100" y="5073793"/>
            <a:ext cx="466794" cy="1107996"/>
          </a:xfrm>
          <a:prstGeom prst="rect">
            <a:avLst/>
          </a:prstGeom>
          <a:noFill/>
        </p:spPr>
        <p:txBody>
          <a:bodyPr wrap="none" rtlCol="0">
            <a:spAutoFit/>
          </a:bodyPr>
          <a:lstStyle/>
          <a:p>
            <a:r>
              <a:rPr lang="en-GB" sz="6600" dirty="0">
                <a:solidFill>
                  <a:schemeClr val="accent1"/>
                </a:solidFill>
              </a:rPr>
              <a:t>“</a:t>
            </a:r>
          </a:p>
        </p:txBody>
      </p:sp>
      <p:sp>
        <p:nvSpPr>
          <p:cNvPr id="18" name="TextBox 17">
            <a:extLst>
              <a:ext uri="{FF2B5EF4-FFF2-40B4-BE49-F238E27FC236}">
                <a16:creationId xmlns:a16="http://schemas.microsoft.com/office/drawing/2014/main" id="{B7A1FC57-D22B-4D5E-956E-BC52D8C0E4A0}"/>
              </a:ext>
            </a:extLst>
          </p:cNvPr>
          <p:cNvSpPr txBox="1"/>
          <p:nvPr/>
        </p:nvSpPr>
        <p:spPr>
          <a:xfrm flipV="1">
            <a:off x="6865160" y="5351187"/>
            <a:ext cx="466794" cy="1107996"/>
          </a:xfrm>
          <a:prstGeom prst="rect">
            <a:avLst/>
          </a:prstGeom>
          <a:noFill/>
        </p:spPr>
        <p:txBody>
          <a:bodyPr wrap="none" rtlCol="0">
            <a:spAutoFit/>
          </a:bodyPr>
          <a:lstStyle/>
          <a:p>
            <a:r>
              <a:rPr lang="en-GB" sz="6600" dirty="0">
                <a:solidFill>
                  <a:schemeClr val="accent1"/>
                </a:solidFill>
              </a:rPr>
              <a:t>“</a:t>
            </a:r>
          </a:p>
        </p:txBody>
      </p:sp>
      <p:sp>
        <p:nvSpPr>
          <p:cNvPr id="19" name="TextBox 18">
            <a:extLst>
              <a:ext uri="{FF2B5EF4-FFF2-40B4-BE49-F238E27FC236}">
                <a16:creationId xmlns:a16="http://schemas.microsoft.com/office/drawing/2014/main" id="{FD62FF8F-D3BE-426D-90F3-DC93BBE0C2ED}"/>
              </a:ext>
            </a:extLst>
          </p:cNvPr>
          <p:cNvSpPr txBox="1"/>
          <p:nvPr/>
        </p:nvSpPr>
        <p:spPr>
          <a:xfrm>
            <a:off x="350555" y="6593287"/>
            <a:ext cx="3770584" cy="253916"/>
          </a:xfrm>
          <a:prstGeom prst="rect">
            <a:avLst/>
          </a:prstGeom>
          <a:noFill/>
        </p:spPr>
        <p:txBody>
          <a:bodyPr wrap="none" rtlCol="0">
            <a:spAutoFit/>
          </a:bodyPr>
          <a:lstStyle/>
          <a:p>
            <a:r>
              <a:rPr lang="en-GB" sz="1050" dirty="0"/>
              <a:t>Source:  CAF Fieldwork 31 March to 1 April, n=539 charities</a:t>
            </a:r>
          </a:p>
        </p:txBody>
      </p:sp>
    </p:spTree>
    <p:extLst>
      <p:ext uri="{BB962C8B-B14F-4D97-AF65-F5344CB8AC3E}">
        <p14:creationId xmlns:p14="http://schemas.microsoft.com/office/powerpoint/2010/main" val="344445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1A3C-819E-47CC-ADF3-F50366BFC3FA}"/>
              </a:ext>
            </a:extLst>
          </p:cNvPr>
          <p:cNvSpPr>
            <a:spLocks noGrp="1"/>
          </p:cNvSpPr>
          <p:nvPr>
            <p:ph type="title"/>
          </p:nvPr>
        </p:nvSpPr>
        <p:spPr/>
        <p:txBody>
          <a:bodyPr/>
          <a:lstStyle/>
          <a:p>
            <a:r>
              <a:rPr lang="en-GB" dirty="0"/>
              <a:t>Some of the inspirational ideas</a:t>
            </a:r>
          </a:p>
        </p:txBody>
      </p:sp>
      <p:sp>
        <p:nvSpPr>
          <p:cNvPr id="3" name="Slide Number Placeholder 2">
            <a:extLst>
              <a:ext uri="{FF2B5EF4-FFF2-40B4-BE49-F238E27FC236}">
                <a16:creationId xmlns:a16="http://schemas.microsoft.com/office/drawing/2014/main" id="{AB00ADFA-9AA5-46F8-8427-A869BFD448DC}"/>
              </a:ext>
            </a:extLst>
          </p:cNvPr>
          <p:cNvSpPr>
            <a:spLocks noGrp="1"/>
          </p:cNvSpPr>
          <p:nvPr>
            <p:ph type="sldNum" sz="quarter" idx="10"/>
          </p:nvPr>
        </p:nvSpPr>
        <p:spPr/>
        <p:txBody>
          <a:bodyPr/>
          <a:lstStyle/>
          <a:p>
            <a:fld id="{887360FE-02F5-4392-9C12-7D03F05745BB}" type="slidenum">
              <a:rPr lang="en-GB" smtClean="0"/>
              <a:pPr/>
              <a:t>7</a:t>
            </a:fld>
            <a:endParaRPr lang="en-GB" dirty="0"/>
          </a:p>
        </p:txBody>
      </p:sp>
      <p:sp>
        <p:nvSpPr>
          <p:cNvPr id="4" name="Text Placeholder 3">
            <a:extLst>
              <a:ext uri="{FF2B5EF4-FFF2-40B4-BE49-F238E27FC236}">
                <a16:creationId xmlns:a16="http://schemas.microsoft.com/office/drawing/2014/main" id="{D75BE676-C8A2-4E4F-936D-C8AE08A9B811}"/>
              </a:ext>
            </a:extLst>
          </p:cNvPr>
          <p:cNvSpPr>
            <a:spLocks noGrp="1"/>
          </p:cNvSpPr>
          <p:nvPr>
            <p:ph type="body" sz="quarter" idx="11"/>
          </p:nvPr>
        </p:nvSpPr>
        <p:spPr/>
        <p:txBody>
          <a:bodyPr/>
          <a:lstStyle/>
          <a:p>
            <a:endParaRPr lang="en-GB" dirty="0"/>
          </a:p>
        </p:txBody>
      </p:sp>
      <p:pic>
        <p:nvPicPr>
          <p:cNvPr id="1026" name="Picture 2" descr="https://images.jg-cdn.com/image/630daa56-f2d1-4d5d-9a00-3937e3cc2e42.jpg?template=fundraisingpageupdatephotom">
            <a:extLst>
              <a:ext uri="{FF2B5EF4-FFF2-40B4-BE49-F238E27FC236}">
                <a16:creationId xmlns:a16="http://schemas.microsoft.com/office/drawing/2014/main" id="{1B1EFB37-A6D9-40B4-9FFF-B997592EC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5" y="2142665"/>
            <a:ext cx="2202682" cy="164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C6777D-2E40-4AD7-ACBE-5577EC419BDF}"/>
              </a:ext>
            </a:extLst>
          </p:cNvPr>
          <p:cNvSpPr txBox="1"/>
          <p:nvPr/>
        </p:nvSpPr>
        <p:spPr>
          <a:xfrm>
            <a:off x="394786" y="3900238"/>
            <a:ext cx="2422950" cy="738664"/>
          </a:xfrm>
          <a:prstGeom prst="rect">
            <a:avLst/>
          </a:prstGeom>
          <a:noFill/>
        </p:spPr>
        <p:txBody>
          <a:bodyPr wrap="square" rtlCol="0">
            <a:spAutoFit/>
          </a:bodyPr>
          <a:lstStyle/>
          <a:p>
            <a:pPr algn="ctr"/>
            <a:r>
              <a:rPr lang="en-GB" sz="1400" dirty="0"/>
              <a:t>Captain Tom Moore raises over £32m by walking round his garden for the NHS</a:t>
            </a:r>
          </a:p>
        </p:txBody>
      </p:sp>
      <p:pic>
        <p:nvPicPr>
          <p:cNvPr id="1028" name="Picture 4" descr="Coronavirus fundraising participation charity giving  china virus health healthcare who world health organization disease deaths pandemic epidemic worries concerns Health virus contagious contagion viruses diseases disease lab laboratory doctor health dr nurse medical medicine drugs vaccines vaccinations inoculations technology testing test medicinal biotechnology biotech biology chemistry physics microscope research influenza flu cold common cold bug risk symptomes respiratory china iran italy europe asia america south america north washing hands wash hands coughs sneezes spread spreading precaution precautions health warning covid 19 cov SARS 2019ncov wuhan sarscow wuhanpneumonia  pneumonia outbreak patients unhealthy fatality mortality elderly old elder age serious death deathly deadly ">
            <a:extLst>
              <a:ext uri="{FF2B5EF4-FFF2-40B4-BE49-F238E27FC236}">
                <a16:creationId xmlns:a16="http://schemas.microsoft.com/office/drawing/2014/main" id="{CF1789C6-425F-49FB-97BD-BDB7E8675C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2" t="2312" r="1952" b="23193"/>
          <a:stretch/>
        </p:blipFill>
        <p:spPr bwMode="auto">
          <a:xfrm>
            <a:off x="2790396" y="2186188"/>
            <a:ext cx="2185169" cy="16278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FB3E09-956A-4620-ABB4-3C6411702320}"/>
              </a:ext>
            </a:extLst>
          </p:cNvPr>
          <p:cNvSpPr txBox="1"/>
          <p:nvPr/>
        </p:nvSpPr>
        <p:spPr>
          <a:xfrm>
            <a:off x="2671505" y="3821605"/>
            <a:ext cx="2422950" cy="954107"/>
          </a:xfrm>
          <a:prstGeom prst="rect">
            <a:avLst/>
          </a:prstGeom>
          <a:noFill/>
        </p:spPr>
        <p:txBody>
          <a:bodyPr wrap="square" rtlCol="0">
            <a:spAutoFit/>
          </a:bodyPr>
          <a:lstStyle/>
          <a:p>
            <a:pPr algn="ctr"/>
            <a:r>
              <a:rPr lang="en-GB" sz="1400" dirty="0"/>
              <a:t>Ryan Jones (former Wales rugby captain) ran a marathon in his garden £8,000 for local hospital</a:t>
            </a:r>
          </a:p>
        </p:txBody>
      </p:sp>
      <p:pic>
        <p:nvPicPr>
          <p:cNvPr id="8" name="Picture 7">
            <a:extLst>
              <a:ext uri="{FF2B5EF4-FFF2-40B4-BE49-F238E27FC236}">
                <a16:creationId xmlns:a16="http://schemas.microsoft.com/office/drawing/2014/main" id="{9D7FBD1C-FBAD-4C3C-9720-74005AC51127}"/>
              </a:ext>
            </a:extLst>
          </p:cNvPr>
          <p:cNvPicPr>
            <a:picLocks noChangeAspect="1"/>
          </p:cNvPicPr>
          <p:nvPr/>
        </p:nvPicPr>
        <p:blipFill rotWithShape="1">
          <a:blip r:embed="rId5"/>
          <a:srcRect t="4803" b="6039"/>
          <a:stretch/>
        </p:blipFill>
        <p:spPr>
          <a:xfrm>
            <a:off x="5095232" y="2142665"/>
            <a:ext cx="2025295" cy="1658663"/>
          </a:xfrm>
          <a:prstGeom prst="rect">
            <a:avLst/>
          </a:prstGeom>
        </p:spPr>
      </p:pic>
      <p:sp>
        <p:nvSpPr>
          <p:cNvPr id="12" name="TextBox 11">
            <a:extLst>
              <a:ext uri="{FF2B5EF4-FFF2-40B4-BE49-F238E27FC236}">
                <a16:creationId xmlns:a16="http://schemas.microsoft.com/office/drawing/2014/main" id="{07B3BAF4-9BD9-467C-9346-B4E7FA66A6F8}"/>
              </a:ext>
            </a:extLst>
          </p:cNvPr>
          <p:cNvSpPr txBox="1"/>
          <p:nvPr/>
        </p:nvSpPr>
        <p:spPr>
          <a:xfrm>
            <a:off x="4814808" y="3921490"/>
            <a:ext cx="2422950" cy="1384995"/>
          </a:xfrm>
          <a:prstGeom prst="rect">
            <a:avLst/>
          </a:prstGeom>
          <a:noFill/>
        </p:spPr>
        <p:txBody>
          <a:bodyPr wrap="square" rtlCol="0">
            <a:spAutoFit/>
          </a:bodyPr>
          <a:lstStyle/>
          <a:p>
            <a:pPr algn="ctr"/>
            <a:r>
              <a:rPr lang="en-GB" sz="1400" dirty="0"/>
              <a:t>Idea of 27-year-old Olivia Strong - Run 5 Donate 5 Nominate 5, “Run for Heroes” over 100k already run with help from famous on Instagram</a:t>
            </a:r>
          </a:p>
        </p:txBody>
      </p:sp>
      <p:pic>
        <p:nvPicPr>
          <p:cNvPr id="1031" name="Picture 7" descr="Martin Lewis reveals 'agonising' health issue which forced him to ...">
            <a:extLst>
              <a:ext uri="{FF2B5EF4-FFF2-40B4-BE49-F238E27FC236}">
                <a16:creationId xmlns:a16="http://schemas.microsoft.com/office/drawing/2014/main" id="{BF4E631F-36D8-45F9-B715-04D817185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3360" y="2106570"/>
            <a:ext cx="2173432" cy="17404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1133C55-2E42-4EAD-9C04-74264B53B426}"/>
              </a:ext>
            </a:extLst>
          </p:cNvPr>
          <p:cNvSpPr txBox="1"/>
          <p:nvPr/>
        </p:nvSpPr>
        <p:spPr>
          <a:xfrm>
            <a:off x="7120527" y="3872653"/>
            <a:ext cx="2422950" cy="1169551"/>
          </a:xfrm>
          <a:prstGeom prst="rect">
            <a:avLst/>
          </a:prstGeom>
          <a:noFill/>
        </p:spPr>
        <p:txBody>
          <a:bodyPr wrap="square" rtlCol="0">
            <a:spAutoFit/>
          </a:bodyPr>
          <a:lstStyle/>
          <a:p>
            <a:pPr algn="ctr"/>
            <a:r>
              <a:rPr lang="en-GB" sz="1400" dirty="0"/>
              <a:t>Martin Lewis launched a £1m fund to provide grants to small and local charities who are directly helping with Covid-19 response</a:t>
            </a:r>
          </a:p>
        </p:txBody>
      </p:sp>
      <p:pic>
        <p:nvPicPr>
          <p:cNvPr id="1037" name="Picture 13" descr="Rochdale News | News Headlines | Save our charities with the 2.6 ...">
            <a:extLst>
              <a:ext uri="{FF2B5EF4-FFF2-40B4-BE49-F238E27FC236}">
                <a16:creationId xmlns:a16="http://schemas.microsoft.com/office/drawing/2014/main" id="{52406856-8B14-487F-B8C6-5678E98B70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64" r="10843"/>
          <a:stretch/>
        </p:blipFill>
        <p:spPr bwMode="auto">
          <a:xfrm>
            <a:off x="9634054" y="2113622"/>
            <a:ext cx="2144963" cy="17034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32CC55D-38D8-487E-8291-814191D97EC3}"/>
              </a:ext>
            </a:extLst>
          </p:cNvPr>
          <p:cNvSpPr txBox="1"/>
          <p:nvPr/>
        </p:nvSpPr>
        <p:spPr>
          <a:xfrm>
            <a:off x="9499866" y="3838370"/>
            <a:ext cx="2422950" cy="738664"/>
          </a:xfrm>
          <a:prstGeom prst="rect">
            <a:avLst/>
          </a:prstGeom>
          <a:noFill/>
        </p:spPr>
        <p:txBody>
          <a:bodyPr wrap="square" rtlCol="0">
            <a:spAutoFit/>
          </a:bodyPr>
          <a:lstStyle/>
          <a:p>
            <a:pPr algn="ctr"/>
            <a:r>
              <a:rPr lang="en-GB" sz="1400" dirty="0"/>
              <a:t>Has raised over £10m for 3,961 charities and replaced the 40</a:t>
            </a:r>
            <a:r>
              <a:rPr lang="en-GB" sz="1400" baseline="30000" dirty="0"/>
              <a:t>th</a:t>
            </a:r>
            <a:r>
              <a:rPr lang="en-GB" sz="1400" dirty="0"/>
              <a:t> London Marathon.</a:t>
            </a:r>
          </a:p>
        </p:txBody>
      </p:sp>
    </p:spTree>
    <p:extLst>
      <p:ext uri="{BB962C8B-B14F-4D97-AF65-F5344CB8AC3E}">
        <p14:creationId xmlns:p14="http://schemas.microsoft.com/office/powerpoint/2010/main" val="125668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843B7F-D531-44DD-B0F9-6BC31BCDB799}"/>
              </a:ext>
            </a:extLst>
          </p:cNvPr>
          <p:cNvSpPr>
            <a:spLocks noGrp="1"/>
          </p:cNvSpPr>
          <p:nvPr>
            <p:ph type="body" sz="quarter" idx="10"/>
          </p:nvPr>
        </p:nvSpPr>
        <p:spPr/>
        <p:txBody>
          <a:bodyPr/>
          <a:lstStyle/>
          <a:p>
            <a:r>
              <a:rPr lang="en-GB" dirty="0"/>
              <a:t>How mail can drive donors to give to your cause</a:t>
            </a:r>
          </a:p>
        </p:txBody>
      </p:sp>
    </p:spTree>
    <p:extLst>
      <p:ext uri="{BB962C8B-B14F-4D97-AF65-F5344CB8AC3E}">
        <p14:creationId xmlns:p14="http://schemas.microsoft.com/office/powerpoint/2010/main" val="100594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B67391F-73FE-4723-8ACB-FCE70E133D1D}"/>
              </a:ext>
            </a:extLst>
          </p:cNvPr>
          <p:cNvSpPr>
            <a:spLocks noGrp="1"/>
          </p:cNvSpPr>
          <p:nvPr>
            <p:ph type="title"/>
          </p:nvPr>
        </p:nvSpPr>
        <p:spPr/>
        <p:txBody>
          <a:bodyPr/>
          <a:lstStyle/>
          <a:p>
            <a:r>
              <a:rPr lang="en-GB" dirty="0"/>
              <a:t>Jicmail gives us gold standard data</a:t>
            </a:r>
          </a:p>
        </p:txBody>
      </p:sp>
      <p:sp>
        <p:nvSpPr>
          <p:cNvPr id="3" name="Slide Number Placeholder 2">
            <a:extLst>
              <a:ext uri="{FF2B5EF4-FFF2-40B4-BE49-F238E27FC236}">
                <a16:creationId xmlns:a16="http://schemas.microsoft.com/office/drawing/2014/main" id="{87E92A7E-8506-40AC-9A55-1A0E95C81897}"/>
              </a:ext>
            </a:extLst>
          </p:cNvPr>
          <p:cNvSpPr>
            <a:spLocks noGrp="1"/>
          </p:cNvSpPr>
          <p:nvPr>
            <p:ph type="sldNum" sz="quarter" idx="10"/>
          </p:nvPr>
        </p:nvSpPr>
        <p:spPr/>
        <p:txBody>
          <a:bodyPr/>
          <a:lstStyle/>
          <a:p>
            <a:fld id="{887360FE-02F5-4392-9C12-7D03F05745BB}" type="slidenum">
              <a:rPr lang="en-GB" smtClean="0"/>
              <a:pPr/>
              <a:t>9</a:t>
            </a:fld>
            <a:endParaRPr lang="en-GB" dirty="0"/>
          </a:p>
        </p:txBody>
      </p:sp>
      <p:sp>
        <p:nvSpPr>
          <p:cNvPr id="12" name="Text Placeholder 11">
            <a:extLst>
              <a:ext uri="{FF2B5EF4-FFF2-40B4-BE49-F238E27FC236}">
                <a16:creationId xmlns:a16="http://schemas.microsoft.com/office/drawing/2014/main" id="{FFD5B0C1-B3AB-4282-B64F-61739B461451}"/>
              </a:ext>
            </a:extLst>
          </p:cNvPr>
          <p:cNvSpPr>
            <a:spLocks noGrp="1"/>
          </p:cNvSpPr>
          <p:nvPr>
            <p:ph type="body" sz="quarter" idx="11"/>
          </p:nvPr>
        </p:nvSpPr>
        <p:spPr>
          <a:xfrm>
            <a:off x="486000" y="1031300"/>
            <a:ext cx="11186959" cy="267229"/>
          </a:xfrm>
        </p:spPr>
        <p:txBody>
          <a:bodyPr/>
          <a:lstStyle/>
          <a:p>
            <a:pPr>
              <a:spcBef>
                <a:spcPts val="0"/>
              </a:spcBef>
            </a:pPr>
            <a:r>
              <a:rPr lang="en-GB" dirty="0"/>
              <a:t>That shows exactly how consumers interact with Charity mail</a:t>
            </a:r>
          </a:p>
        </p:txBody>
      </p:sp>
      <p:pic>
        <p:nvPicPr>
          <p:cNvPr id="15" name="Picture 3">
            <a:extLst>
              <a:ext uri="{FF2B5EF4-FFF2-40B4-BE49-F238E27FC236}">
                <a16:creationId xmlns:a16="http://schemas.microsoft.com/office/drawing/2014/main" id="{07D9B762-3F7F-4698-9402-B4F0ED270B7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90149" y="1953702"/>
            <a:ext cx="3311117" cy="490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allout: Line 16">
            <a:extLst>
              <a:ext uri="{FF2B5EF4-FFF2-40B4-BE49-F238E27FC236}">
                <a16:creationId xmlns:a16="http://schemas.microsoft.com/office/drawing/2014/main" id="{68DBABA5-FE9C-455C-9A53-24BCBFD60658}"/>
              </a:ext>
            </a:extLst>
          </p:cNvPr>
          <p:cNvSpPr/>
          <p:nvPr/>
        </p:nvSpPr>
        <p:spPr>
          <a:xfrm>
            <a:off x="8911899" y="2062443"/>
            <a:ext cx="2668772" cy="988828"/>
          </a:xfrm>
          <a:prstGeom prst="borderCallout1">
            <a:avLst>
              <a:gd name="adj1" fmla="val 18750"/>
              <a:gd name="adj2" fmla="val -8333"/>
              <a:gd name="adj3" fmla="val 73790"/>
              <a:gd name="adj4" fmla="val -52676"/>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They tell  us the type of mail, i.e. is it addressed or unaddressed to them or someone else.</a:t>
            </a:r>
          </a:p>
        </p:txBody>
      </p:sp>
      <p:sp>
        <p:nvSpPr>
          <p:cNvPr id="18" name="Callout: Line 17">
            <a:extLst>
              <a:ext uri="{FF2B5EF4-FFF2-40B4-BE49-F238E27FC236}">
                <a16:creationId xmlns:a16="http://schemas.microsoft.com/office/drawing/2014/main" id="{F3A087B1-4056-4AD3-A56F-C1F477703767}"/>
              </a:ext>
            </a:extLst>
          </p:cNvPr>
          <p:cNvSpPr/>
          <p:nvPr/>
        </p:nvSpPr>
        <p:spPr>
          <a:xfrm>
            <a:off x="8911899" y="3490751"/>
            <a:ext cx="2668772" cy="988828"/>
          </a:xfrm>
          <a:prstGeom prst="borderCallout1">
            <a:avLst>
              <a:gd name="adj1" fmla="val 18750"/>
              <a:gd name="adj2" fmla="val -8333"/>
              <a:gd name="adj3" fmla="val 77016"/>
              <a:gd name="adj4" fmla="val -56660"/>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They capture what business sector the mailing or door drop comes from.</a:t>
            </a:r>
          </a:p>
        </p:txBody>
      </p:sp>
      <p:sp>
        <p:nvSpPr>
          <p:cNvPr id="19" name="Callout: Line 18">
            <a:extLst>
              <a:ext uri="{FF2B5EF4-FFF2-40B4-BE49-F238E27FC236}">
                <a16:creationId xmlns:a16="http://schemas.microsoft.com/office/drawing/2014/main" id="{A9E28AE2-36D9-4F4B-BDF3-7C30BAC07944}"/>
              </a:ext>
            </a:extLst>
          </p:cNvPr>
          <p:cNvSpPr/>
          <p:nvPr/>
        </p:nvSpPr>
        <p:spPr>
          <a:xfrm>
            <a:off x="8911899" y="4919059"/>
            <a:ext cx="2668772" cy="988828"/>
          </a:xfrm>
          <a:prstGeom prst="borderCallout1">
            <a:avLst>
              <a:gd name="adj1" fmla="val 18750"/>
              <a:gd name="adj2" fmla="val -8333"/>
              <a:gd name="adj3" fmla="val 47984"/>
              <a:gd name="adj4" fmla="val -48293"/>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They record the contents; is it information, special offer, etc.  You can tick all that apply here.</a:t>
            </a:r>
          </a:p>
        </p:txBody>
      </p:sp>
      <p:sp>
        <p:nvSpPr>
          <p:cNvPr id="4" name="Text Placeholder 3">
            <a:extLst>
              <a:ext uri="{FF2B5EF4-FFF2-40B4-BE49-F238E27FC236}">
                <a16:creationId xmlns:a16="http://schemas.microsoft.com/office/drawing/2014/main" id="{EB1C16CE-973C-4E3F-8DE1-205D9D819EB3}"/>
              </a:ext>
            </a:extLst>
          </p:cNvPr>
          <p:cNvSpPr>
            <a:spLocks noGrp="1"/>
          </p:cNvSpPr>
          <p:nvPr>
            <p:ph type="body" sz="quarter" idx="12"/>
          </p:nvPr>
        </p:nvSpPr>
        <p:spPr/>
        <p:txBody>
          <a:bodyPr/>
          <a:lstStyle/>
          <a:p>
            <a:r>
              <a:rPr lang="en-GB" dirty="0"/>
              <a:t>Mail is collected in the first week and recorded, then that week’s mail is tracked over 28 days</a:t>
            </a:r>
          </a:p>
          <a:p>
            <a:r>
              <a:rPr lang="en-GB" dirty="0"/>
              <a:t>People record what they do with their mail physically</a:t>
            </a:r>
          </a:p>
        </p:txBody>
      </p:sp>
      <p:graphicFrame>
        <p:nvGraphicFramePr>
          <p:cNvPr id="14" name="Table 13">
            <a:extLst>
              <a:ext uri="{FF2B5EF4-FFF2-40B4-BE49-F238E27FC236}">
                <a16:creationId xmlns:a16="http://schemas.microsoft.com/office/drawing/2014/main" id="{35311C94-7D10-48F5-9FFA-24DAC9AF3A3B}"/>
              </a:ext>
            </a:extLst>
          </p:cNvPr>
          <p:cNvGraphicFramePr>
            <a:graphicFrameLocks noGrp="1"/>
          </p:cNvGraphicFramePr>
          <p:nvPr>
            <p:extLst/>
          </p:nvPr>
        </p:nvGraphicFramePr>
        <p:xfrm>
          <a:off x="872540" y="3429000"/>
          <a:ext cx="4706976" cy="2743200"/>
        </p:xfrm>
        <a:graphic>
          <a:graphicData uri="http://schemas.openxmlformats.org/drawingml/2006/table">
            <a:tbl>
              <a:tblPr bandRow="1">
                <a:tableStyleId>{5C22544A-7EE6-4342-B048-85BDC9FD1C3A}</a:tableStyleId>
              </a:tblPr>
              <a:tblGrid>
                <a:gridCol w="4706976">
                  <a:extLst>
                    <a:ext uri="{9D8B030D-6E8A-4147-A177-3AD203B41FA5}">
                      <a16:colId xmlns:a16="http://schemas.microsoft.com/office/drawing/2014/main" val="20000"/>
                    </a:ext>
                  </a:extLst>
                </a:gridCol>
              </a:tblGrid>
              <a:tr h="0">
                <a:tc>
                  <a:txBody>
                    <a:bodyPr/>
                    <a:lstStyle/>
                    <a:p>
                      <a:r>
                        <a:rPr lang="en-US" sz="1400" dirty="0"/>
                        <a:t>Opened</a:t>
                      </a:r>
                      <a:r>
                        <a:rPr lang="en-US" sz="1400" baseline="0" dirty="0"/>
                        <a:t> it</a:t>
                      </a:r>
                      <a:endParaRPr lang="en-US" sz="1400" dirty="0"/>
                    </a:p>
                  </a:txBody>
                  <a:tcPr/>
                </a:tc>
                <a:extLst>
                  <a:ext uri="{0D108BD9-81ED-4DB2-BD59-A6C34878D82A}">
                    <a16:rowId xmlns:a16="http://schemas.microsoft.com/office/drawing/2014/main" val="10000"/>
                  </a:ext>
                </a:extLst>
              </a:tr>
              <a:tr h="255523">
                <a:tc>
                  <a:txBody>
                    <a:bodyPr/>
                    <a:lstStyle/>
                    <a:p>
                      <a:r>
                        <a:rPr lang="en-US" sz="1400" dirty="0"/>
                        <a:t>Read</a:t>
                      </a:r>
                      <a:r>
                        <a:rPr lang="en-US" sz="1400" baseline="0" dirty="0"/>
                        <a:t> / looked at / glanced at it</a:t>
                      </a:r>
                      <a:endParaRPr lang="en-US" sz="1400" dirty="0"/>
                    </a:p>
                  </a:txBody>
                  <a:tcPr/>
                </a:tc>
                <a:extLst>
                  <a:ext uri="{0D108BD9-81ED-4DB2-BD59-A6C34878D82A}">
                    <a16:rowId xmlns:a16="http://schemas.microsoft.com/office/drawing/2014/main" val="10001"/>
                  </a:ext>
                </a:extLst>
              </a:tr>
              <a:tr h="255523">
                <a:tc>
                  <a:txBody>
                    <a:bodyPr/>
                    <a:lstStyle/>
                    <a:p>
                      <a:r>
                        <a:rPr lang="en-US" sz="1400" dirty="0"/>
                        <a:t>Put it on display</a:t>
                      </a:r>
                      <a:r>
                        <a:rPr lang="en-US" sz="1400" baseline="0" dirty="0"/>
                        <a:t> e.g. fridge / noticeboard</a:t>
                      </a:r>
                      <a:endParaRPr lang="en-US" sz="1400" dirty="0"/>
                    </a:p>
                  </a:txBody>
                  <a:tcPr/>
                </a:tc>
                <a:extLst>
                  <a:ext uri="{0D108BD9-81ED-4DB2-BD59-A6C34878D82A}">
                    <a16:rowId xmlns:a16="http://schemas.microsoft.com/office/drawing/2014/main" val="10002"/>
                  </a:ext>
                </a:extLst>
              </a:tr>
              <a:tr h="255523">
                <a:tc>
                  <a:txBody>
                    <a:bodyPr/>
                    <a:lstStyle/>
                    <a:p>
                      <a:r>
                        <a:rPr lang="en-US" sz="1400" dirty="0"/>
                        <a:t>Passed it on / left</a:t>
                      </a:r>
                      <a:r>
                        <a:rPr lang="en-US" sz="1400" baseline="0" dirty="0"/>
                        <a:t> out for the person it’s for</a:t>
                      </a:r>
                      <a:endParaRPr lang="en-US" sz="1400" dirty="0"/>
                    </a:p>
                  </a:txBody>
                  <a:tcPr/>
                </a:tc>
                <a:extLst>
                  <a:ext uri="{0D108BD9-81ED-4DB2-BD59-A6C34878D82A}">
                    <a16:rowId xmlns:a16="http://schemas.microsoft.com/office/drawing/2014/main" val="10003"/>
                  </a:ext>
                </a:extLst>
              </a:tr>
              <a:tr h="255523">
                <a:tc>
                  <a:txBody>
                    <a:bodyPr/>
                    <a:lstStyle/>
                    <a:p>
                      <a:r>
                        <a:rPr lang="en-US" sz="1400" dirty="0"/>
                        <a:t>Put it</a:t>
                      </a:r>
                      <a:r>
                        <a:rPr lang="en-US" sz="1400" baseline="0" dirty="0"/>
                        <a:t> aside to look at later</a:t>
                      </a:r>
                      <a:endParaRPr lang="en-US" sz="1400" dirty="0"/>
                    </a:p>
                  </a:txBody>
                  <a:tcPr/>
                </a:tc>
                <a:extLst>
                  <a:ext uri="{0D108BD9-81ED-4DB2-BD59-A6C34878D82A}">
                    <a16:rowId xmlns:a16="http://schemas.microsoft.com/office/drawing/2014/main" val="10004"/>
                  </a:ext>
                </a:extLst>
              </a:tr>
              <a:tr h="255523">
                <a:tc>
                  <a:txBody>
                    <a:bodyPr/>
                    <a:lstStyle/>
                    <a:p>
                      <a:r>
                        <a:rPr lang="en-US" sz="1400" dirty="0"/>
                        <a:t>Threw it away / recycled</a:t>
                      </a:r>
                    </a:p>
                  </a:txBody>
                  <a:tcPr/>
                </a:tc>
                <a:extLst>
                  <a:ext uri="{0D108BD9-81ED-4DB2-BD59-A6C34878D82A}">
                    <a16:rowId xmlns:a16="http://schemas.microsoft.com/office/drawing/2014/main" val="3138286987"/>
                  </a:ext>
                </a:extLst>
              </a:tr>
              <a:tr h="255523">
                <a:tc>
                  <a:txBody>
                    <a:bodyPr/>
                    <a:lstStyle/>
                    <a:p>
                      <a:r>
                        <a:rPr lang="en-US" sz="1400" dirty="0"/>
                        <a:t>Took it out of the house e.g. to work</a:t>
                      </a:r>
                    </a:p>
                  </a:txBody>
                  <a:tcPr/>
                </a:tc>
                <a:extLst>
                  <a:ext uri="{0D108BD9-81ED-4DB2-BD59-A6C34878D82A}">
                    <a16:rowId xmlns:a16="http://schemas.microsoft.com/office/drawing/2014/main" val="3069212574"/>
                  </a:ext>
                </a:extLst>
              </a:tr>
              <a:tr h="255523">
                <a:tc>
                  <a:txBody>
                    <a:bodyPr/>
                    <a:lstStyle/>
                    <a:p>
                      <a:r>
                        <a:rPr lang="en-US" sz="1400" dirty="0"/>
                        <a:t>Used / did something with the information</a:t>
                      </a:r>
                    </a:p>
                  </a:txBody>
                  <a:tcPr/>
                </a:tc>
                <a:extLst>
                  <a:ext uri="{0D108BD9-81ED-4DB2-BD59-A6C34878D82A}">
                    <a16:rowId xmlns:a16="http://schemas.microsoft.com/office/drawing/2014/main" val="3054626313"/>
                  </a:ext>
                </a:extLst>
              </a:tr>
              <a:tr h="255523">
                <a:tc>
                  <a:txBody>
                    <a:bodyPr/>
                    <a:lstStyle/>
                    <a:p>
                      <a:r>
                        <a:rPr lang="en-US" sz="1400" dirty="0"/>
                        <a:t>Put it in the usual place</a:t>
                      </a:r>
                    </a:p>
                  </a:txBody>
                  <a:tcPr/>
                </a:tc>
                <a:extLst>
                  <a:ext uri="{0D108BD9-81ED-4DB2-BD59-A6C34878D82A}">
                    <a16:rowId xmlns:a16="http://schemas.microsoft.com/office/drawing/2014/main" val="502569638"/>
                  </a:ext>
                </a:extLst>
              </a:tr>
            </a:tbl>
          </a:graphicData>
        </a:graphic>
      </p:graphicFrame>
      <p:pic>
        <p:nvPicPr>
          <p:cNvPr id="16" name="Picture 15">
            <a:extLst>
              <a:ext uri="{FF2B5EF4-FFF2-40B4-BE49-F238E27FC236}">
                <a16:creationId xmlns:a16="http://schemas.microsoft.com/office/drawing/2014/main" id="{1A753341-F8AE-41FA-A751-F2C3F49F87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7715" b="15418"/>
          <a:stretch/>
        </p:blipFill>
        <p:spPr>
          <a:xfrm>
            <a:off x="10315736" y="233917"/>
            <a:ext cx="1557504" cy="1041462"/>
          </a:xfrm>
          <a:prstGeom prst="rect">
            <a:avLst/>
          </a:prstGeom>
        </p:spPr>
      </p:pic>
      <p:sp>
        <p:nvSpPr>
          <p:cNvPr id="13" name="Rectangle 12">
            <a:extLst>
              <a:ext uri="{FF2B5EF4-FFF2-40B4-BE49-F238E27FC236}">
                <a16:creationId xmlns:a16="http://schemas.microsoft.com/office/drawing/2014/main" id="{4A0787FD-8B5C-4396-8551-F7BA78087348}"/>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47931598"/>
      </p:ext>
    </p:extLst>
  </p:cSld>
  <p:clrMapOvr>
    <a:masterClrMapping/>
  </p:clrMapOvr>
</p:sld>
</file>

<file path=ppt/theme/theme1.xml><?xml version="1.0" encoding="utf-8"?>
<a:theme xmlns:a="http://schemas.openxmlformats.org/drawingml/2006/main" name="Office Theme">
  <a:themeElements>
    <a:clrScheme name="Royal Mail MarketReach">
      <a:dk1>
        <a:sysClr val="windowText" lastClr="000000"/>
      </a:dk1>
      <a:lt1>
        <a:sysClr val="window" lastClr="FFFFFF"/>
      </a:lt1>
      <a:dk2>
        <a:srgbClr val="7F7F7F"/>
      </a:dk2>
      <a:lt2>
        <a:srgbClr val="FFFFFF"/>
      </a:lt2>
      <a:accent1>
        <a:srgbClr val="E20C18"/>
      </a:accent1>
      <a:accent2>
        <a:srgbClr val="1BACE4"/>
      </a:accent2>
      <a:accent3>
        <a:srgbClr val="EF7E05"/>
      </a:accent3>
      <a:accent4>
        <a:srgbClr val="95C121"/>
      </a:accent4>
      <a:accent5>
        <a:srgbClr val="82CBD4"/>
      </a:accent5>
      <a:accent6>
        <a:srgbClr val="FDC304"/>
      </a:accent6>
      <a:hlink>
        <a:srgbClr val="000000"/>
      </a:hlink>
      <a:folHlink>
        <a:srgbClr val="000000"/>
      </a:folHlink>
    </a:clrScheme>
    <a:fontScheme name="Royal Mail MarketReach">
      <a:majorFont>
        <a:latin typeface="Impac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2795</Words>
  <Application>Microsoft Office PowerPoint</Application>
  <PresentationFormat>Widescreen</PresentationFormat>
  <Paragraphs>278</Paragraphs>
  <Slides>23</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Impact</vt:lpstr>
      <vt:lpstr>Office Theme</vt:lpstr>
      <vt:lpstr>1_Custom Design</vt:lpstr>
      <vt:lpstr>Using mail  to drive  donations </vt:lpstr>
      <vt:lpstr>PowerPoint Presentation</vt:lpstr>
      <vt:lpstr>What are consumers feeling?</vt:lpstr>
      <vt:lpstr>And how is this affecting who they give to?</vt:lpstr>
      <vt:lpstr>How is the charity sector responding</vt:lpstr>
      <vt:lpstr>And they are having to do more with less</vt:lpstr>
      <vt:lpstr>Some of the inspirational ideas</vt:lpstr>
      <vt:lpstr>PowerPoint Presentation</vt:lpstr>
      <vt:lpstr>Jicmail gives us gold standard data</vt:lpstr>
      <vt:lpstr>Engagement rates with charity mail</vt:lpstr>
      <vt:lpstr>What are charities sending?</vt:lpstr>
      <vt:lpstr>physical actions</vt:lpstr>
      <vt:lpstr>MAIL DRIVES COMMERCIAL ACTIONS</vt:lpstr>
      <vt:lpstr>All SORTS OF GROUPS ENGAGE WITH MAIL</vt:lpstr>
      <vt:lpstr>All age groups engage with mail</vt:lpstr>
      <vt:lpstr>frequency above average</vt:lpstr>
      <vt:lpstr>Actions per thousand are impressive</vt:lpstr>
      <vt:lpstr>PowerPoint Presentation</vt:lpstr>
      <vt:lpstr>Save the children</vt:lpstr>
      <vt:lpstr>Asthma uk</vt:lpstr>
      <vt:lpstr>Air ambulance</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2018-10-03T11:19:32Z</dcterms:created>
  <dcterms:modified xsi:type="dcterms:W3CDTF">2020-06-03T16:10:31Z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f36f3-41a5-4f45-a6a2-e224f336accd_Enabled">
    <vt:lpwstr>True</vt:lpwstr>
  </property>
  <property fmtid="{D5CDD505-2E9C-101B-9397-08002B2CF9AE}" pid="3" name="MSIP_Label_980f36f3-41a5-4f45-a6a2-e224f336accd_SiteId">
    <vt:lpwstr>7a082108-90dd-41ac-be41-9b8feabee2da</vt:lpwstr>
  </property>
  <property fmtid="{D5CDD505-2E9C-101B-9397-08002B2CF9AE}" pid="4" name="MSIP_Label_980f36f3-41a5-4f45-a6a2-e224f336accd_Owner">
    <vt:lpwstr>amanda.griffiths@royalmail.com</vt:lpwstr>
  </property>
  <property fmtid="{D5CDD505-2E9C-101B-9397-08002B2CF9AE}" pid="5" name="MSIP_Label_980f36f3-41a5-4f45-a6a2-e224f336accd_SetDate">
    <vt:lpwstr>2020-03-04T12:51:15.1685097Z</vt:lpwstr>
  </property>
  <property fmtid="{D5CDD505-2E9C-101B-9397-08002B2CF9AE}" pid="6" name="MSIP_Label_980f36f3-41a5-4f45-a6a2-e224f336accd_Name">
    <vt:lpwstr>Internal</vt:lpwstr>
  </property>
  <property fmtid="{D5CDD505-2E9C-101B-9397-08002B2CF9AE}" pid="7" name="MSIP_Label_980f36f3-41a5-4f45-a6a2-e224f336accd_Application">
    <vt:lpwstr>Microsoft Azure Information Protection</vt:lpwstr>
  </property>
  <property fmtid="{D5CDD505-2E9C-101B-9397-08002B2CF9AE}" pid="8" name="MSIP_Label_980f36f3-41a5-4f45-a6a2-e224f336accd_Extended_MSFT_Method">
    <vt:lpwstr>Automatic</vt:lpwstr>
  </property>
  <property fmtid="{D5CDD505-2E9C-101B-9397-08002B2CF9AE}" pid="9" name="Sensitivity">
    <vt:lpwstr>Internal</vt:lpwstr>
  </property>
</Properties>
</file>