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16"/>
  </p:notesMasterIdLst>
  <p:handoutMasterIdLst>
    <p:handoutMasterId r:id="rId17"/>
  </p:handoutMasterIdLst>
  <p:sldIdLst>
    <p:sldId id="256" r:id="rId5"/>
    <p:sldId id="257" r:id="rId6"/>
    <p:sldId id="259" r:id="rId7"/>
    <p:sldId id="1692" r:id="rId8"/>
    <p:sldId id="1693" r:id="rId9"/>
    <p:sldId id="1694" r:id="rId10"/>
    <p:sldId id="2736" r:id="rId11"/>
    <p:sldId id="2737" r:id="rId12"/>
    <p:sldId id="572" r:id="rId13"/>
    <p:sldId id="2738" r:id="rId14"/>
    <p:sldId id="2739" r:id="rId1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21"/>
    <a:srgbClr val="000000"/>
    <a:srgbClr val="FDC304"/>
    <a:srgbClr val="82CBD4"/>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6357" autoAdjust="0"/>
  </p:normalViewPr>
  <p:slideViewPr>
    <p:cSldViewPr snapToGrid="0">
      <p:cViewPr varScale="1">
        <p:scale>
          <a:sx n="58" d="100"/>
          <a:sy n="58" d="100"/>
        </p:scale>
        <p:origin x="180" y="4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BDCB-4223-9EE0-9DCDC0E4FC09}"/>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DCB-4223-9EE0-9DCDC0E4FC09}"/>
              </c:ext>
            </c:extLst>
          </c:dPt>
          <c:cat>
            <c:strRef>
              <c:f>Sheet1!$A$2:$A$3</c:f>
              <c:strCache>
                <c:ptCount val="2"/>
                <c:pt idx="0">
                  <c:v>1st Qtr</c:v>
                </c:pt>
                <c:pt idx="1">
                  <c:v>2nd Qtr</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BDCB-4223-9EE0-9DCDC0E4FC09}"/>
            </c:ext>
          </c:extLst>
        </c:ser>
        <c:dLbls>
          <c:showLegendKey val="0"/>
          <c:showVal val="0"/>
          <c:showCatName val="0"/>
          <c:showSerName val="0"/>
          <c:showPercent val="0"/>
          <c:showBubbleSize val="0"/>
          <c:showLeaderLines val="1"/>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7BF3-47DA-8ED9-AE45B58F953D}"/>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7BF3-47DA-8ED9-AE45B58F953D}"/>
              </c:ext>
            </c:extLst>
          </c:dPt>
          <c:cat>
            <c:strRef>
              <c:f>Sheet1!$A$2:$A$3</c:f>
              <c:strCache>
                <c:ptCount val="2"/>
                <c:pt idx="0">
                  <c:v>1st Qtr</c:v>
                </c:pt>
                <c:pt idx="1">
                  <c:v>2nd Qtr</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7BF3-47DA-8ED9-AE45B58F953D}"/>
            </c:ext>
          </c:extLst>
        </c:ser>
        <c:dLbls>
          <c:showLegendKey val="0"/>
          <c:showVal val="0"/>
          <c:showCatName val="0"/>
          <c:showSerName val="0"/>
          <c:showPercent val="0"/>
          <c:showBubbleSize val="0"/>
          <c:showLeaderLines val="1"/>
        </c:dLbls>
        <c:firstSliceAng val="28"/>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BE5D-447E-A85D-1B17F94B37FE}"/>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E5D-447E-A85D-1B17F94B37FE}"/>
              </c:ext>
            </c:extLst>
          </c:dPt>
          <c:cat>
            <c:strRef>
              <c:f>Sheet1!$A$2:$A$3</c:f>
              <c:strCache>
                <c:ptCount val="2"/>
                <c:pt idx="0">
                  <c:v>1st Qtr</c:v>
                </c:pt>
                <c:pt idx="1">
                  <c:v>2nd Qtr</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4-BE5D-447E-A85D-1B17F94B37FE}"/>
            </c:ext>
          </c:extLst>
        </c:ser>
        <c:dLbls>
          <c:showLegendKey val="0"/>
          <c:showVal val="0"/>
          <c:showCatName val="0"/>
          <c:showSerName val="0"/>
          <c:showPercent val="0"/>
          <c:showBubbleSize val="0"/>
          <c:showLeaderLines val="1"/>
        </c:dLbls>
        <c:firstSliceAng val="45"/>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A146-4CEA-9958-6487E5E0AFCD}"/>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146-4CEA-9958-6487E5E0AFCD}"/>
              </c:ext>
            </c:extLst>
          </c:dPt>
          <c:cat>
            <c:strRef>
              <c:f>Sheet1!$A$2:$A$3</c:f>
              <c:strCache>
                <c:ptCount val="2"/>
                <c:pt idx="0">
                  <c:v>1st Qtr</c:v>
                </c:pt>
                <c:pt idx="1">
                  <c:v>2nd Qtr</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4-A146-4CEA-9958-6487E5E0AFCD}"/>
            </c:ext>
          </c:extLst>
        </c:ser>
        <c:dLbls>
          <c:showLegendKey val="0"/>
          <c:showVal val="0"/>
          <c:showCatName val="0"/>
          <c:showSerName val="0"/>
          <c:showPercent val="0"/>
          <c:showBubbleSize val="0"/>
          <c:showLeaderLines val="1"/>
        </c:dLbls>
        <c:firstSliceAng val="3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A019-489E-AEF7-46A72C4D71AB}"/>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019-489E-AEF7-46A72C4D71AB}"/>
              </c:ext>
            </c:extLst>
          </c:dPt>
          <c:cat>
            <c:strRef>
              <c:f>Sheet1!$A$2:$A$3</c:f>
              <c:strCache>
                <c:ptCount val="2"/>
                <c:pt idx="0">
                  <c:v>1st Qtr</c:v>
                </c:pt>
                <c:pt idx="1">
                  <c:v>2nd Qtr</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A019-489E-AEF7-46A72C4D71AB}"/>
            </c:ext>
          </c:extLst>
        </c:ser>
        <c:dLbls>
          <c:showLegendKey val="0"/>
          <c:showVal val="0"/>
          <c:showCatName val="0"/>
          <c:showSerName val="0"/>
          <c:showPercent val="0"/>
          <c:showBubbleSize val="0"/>
          <c:showLeaderLines val="1"/>
        </c:dLbls>
        <c:firstSliceAng val="6"/>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F653-4037-85A6-EAA69E287670}"/>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F653-4037-85A6-EAA69E287670}"/>
              </c:ext>
            </c:extLst>
          </c:dPt>
          <c:cat>
            <c:strRef>
              <c:f>Sheet1!$A$2:$A$3</c:f>
              <c:strCache>
                <c:ptCount val="2"/>
                <c:pt idx="0">
                  <c:v>1st Qtr</c:v>
                </c:pt>
                <c:pt idx="1">
                  <c:v>2nd Qtr</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F653-4037-85A6-EAA69E287670}"/>
            </c:ext>
          </c:extLst>
        </c:ser>
        <c:dLbls>
          <c:showLegendKey val="0"/>
          <c:showVal val="0"/>
          <c:showCatName val="0"/>
          <c:showSerName val="0"/>
          <c:showPercent val="0"/>
          <c:showBubbleSize val="0"/>
          <c:showLeaderLines val="1"/>
        </c:dLbls>
        <c:firstSliceAng val="28"/>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D0E5-43D4-9AF9-8329CD5C6CB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D0E5-43D4-9AF9-8329CD5C6CB5}"/>
              </c:ext>
            </c:extLst>
          </c:dPt>
          <c:cat>
            <c:strRef>
              <c:f>Sheet1!$A$2:$A$3</c:f>
              <c:strCache>
                <c:ptCount val="2"/>
                <c:pt idx="0">
                  <c:v>1st Qtr</c:v>
                </c:pt>
                <c:pt idx="1">
                  <c:v>2nd Qtr</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4-D0E5-43D4-9AF9-8329CD5C6CB5}"/>
            </c:ext>
          </c:extLst>
        </c:ser>
        <c:dLbls>
          <c:showLegendKey val="0"/>
          <c:showVal val="0"/>
          <c:showCatName val="0"/>
          <c:showSerName val="0"/>
          <c:showPercent val="0"/>
          <c:showBubbleSize val="0"/>
          <c:showLeaderLines val="1"/>
        </c:dLbls>
        <c:firstSliceAng val="45"/>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8C7C-4541-9714-1DE253327363}"/>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8C7C-4541-9714-1DE253327363}"/>
              </c:ext>
            </c:extLst>
          </c:dPt>
          <c:cat>
            <c:strRef>
              <c:f>Sheet1!$A$2:$A$3</c:f>
              <c:strCache>
                <c:ptCount val="2"/>
                <c:pt idx="0">
                  <c:v>1st Qtr</c:v>
                </c:pt>
                <c:pt idx="1">
                  <c:v>2nd Qtr</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4-8C7C-4541-9714-1DE253327363}"/>
            </c:ext>
          </c:extLst>
        </c:ser>
        <c:dLbls>
          <c:showLegendKey val="0"/>
          <c:showVal val="0"/>
          <c:showCatName val="0"/>
          <c:showSerName val="0"/>
          <c:showPercent val="0"/>
          <c:showBubbleSize val="0"/>
          <c:showLeaderLines val="1"/>
        </c:dLbls>
        <c:firstSliceAng val="3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219D-48AB-AF95-7B5F114B8257}"/>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219D-48AB-AF95-7B5F114B8257}"/>
              </c:ext>
            </c:extLst>
          </c:dPt>
          <c:cat>
            <c:strRef>
              <c:f>Sheet1!$A$2:$A$3</c:f>
              <c:strCache>
                <c:ptCount val="2"/>
                <c:pt idx="0">
                  <c:v>1st Qtr</c:v>
                </c:pt>
                <c:pt idx="1">
                  <c:v>2nd Qtr</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219D-48AB-AF95-7B5F114B8257}"/>
            </c:ext>
          </c:extLst>
        </c:ser>
        <c:dLbls>
          <c:showLegendKey val="0"/>
          <c:showVal val="0"/>
          <c:showCatName val="0"/>
          <c:showSerName val="0"/>
          <c:showPercent val="0"/>
          <c:showBubbleSize val="0"/>
          <c:showLeaderLines val="1"/>
        </c:dLbls>
        <c:firstSliceAng val="3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12/12/2022</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12/12/2022</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6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fetti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C813651F-C7B8-4520-9C8D-0F96392DA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7668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Header, Circl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F55BA0EE-27F6-4A66-97D6-E258D7098151}"/>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Title 1">
            <a:extLst>
              <a:ext uri="{FF2B5EF4-FFF2-40B4-BE49-F238E27FC236}">
                <a16:creationId xmlns:a16="http://schemas.microsoft.com/office/drawing/2014/main" id="{8D4E0485-540D-4E30-879D-601083F3883D}"/>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10" name="Text Placeholder 6">
            <a:extLst>
              <a:ext uri="{FF2B5EF4-FFF2-40B4-BE49-F238E27FC236}">
                <a16:creationId xmlns:a16="http://schemas.microsoft.com/office/drawing/2014/main" id="{36E295BD-73FC-4681-840C-AE6DB884664C}"/>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8B686332-D030-4EC8-875A-966381865AE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Girl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012EA357-3E31-4AC8-A81F-19BA3DEF25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98" b="2298"/>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o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E8283299-30A7-4D60-A36B-6EC59CBA3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86" b="10899"/>
          <a:stretch/>
        </p:blipFill>
        <p:spPr>
          <a:xfrm>
            <a:off x="6455"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6455"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521830E7-03D0-46A9-8A28-FD4191B0994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286903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uildin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building&#10;&#10;Description automatically generated">
            <a:extLst>
              <a:ext uri="{FF2B5EF4-FFF2-40B4-BE49-F238E27FC236}">
                <a16:creationId xmlns:a16="http://schemas.microsoft.com/office/drawing/2014/main" id="{B3D6141F-6094-40A7-8BAD-509054435D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71" b="7871"/>
          <a:stretch/>
        </p:blipFill>
        <p:spPr>
          <a:xfrm>
            <a:off x="-4431" y="0"/>
            <a:ext cx="12213771"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4431"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893303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feftti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4DAE554D-0F0B-4DEF-AD6B-7F3AA8098C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73928"/>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0272702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oor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F42B88DF-3DA6-4308-8BE2-F4872891C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622117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pp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person&#10;&#10;Description automatically generated">
            <a:extLst>
              <a:ext uri="{FF2B5EF4-FFF2-40B4-BE49-F238E27FC236}">
                <a16:creationId xmlns:a16="http://schemas.microsoft.com/office/drawing/2014/main" id="{6C90C1B1-B377-4F6F-BEF7-C47A0D483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030720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Mail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ext&#10;&#10;Description automatically generated">
            <a:extLst>
              <a:ext uri="{FF2B5EF4-FFF2-40B4-BE49-F238E27FC236}">
                <a16:creationId xmlns:a16="http://schemas.microsoft.com/office/drawing/2014/main" id="{AFB9357E-558F-428B-A5A6-0FB343B103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835325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oor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tree, outdoor, plant, red&#10;&#10;Description automatically generated">
            <a:extLst>
              <a:ext uri="{FF2B5EF4-FFF2-40B4-BE49-F238E27FC236}">
                <a16:creationId xmlns:a16="http://schemas.microsoft.com/office/drawing/2014/main" id="{E801FC8F-7965-4143-B463-4147C77A9F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0" y="0"/>
            <a:ext cx="12205313" cy="6858001"/>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b="961"/>
          <a:stretch/>
        </p:blipFill>
        <p:spPr>
          <a:xfrm>
            <a:off x="0" y="0"/>
            <a:ext cx="12205313" cy="6858000"/>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9" name="Title 3">
            <a:extLst>
              <a:ext uri="{FF2B5EF4-FFF2-40B4-BE49-F238E27FC236}">
                <a16:creationId xmlns:a16="http://schemas.microsoft.com/office/drawing/2014/main" id="{FE9BD497-5AAB-41B9-961A-40256A55BEA1}"/>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0" name="Subtitle 2">
            <a:extLst>
              <a:ext uri="{FF2B5EF4-FFF2-40B4-BE49-F238E27FC236}">
                <a16:creationId xmlns:a16="http://schemas.microsoft.com/office/drawing/2014/main" id="{242ABB38-0127-4B54-A205-65921DBE4C6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1" name="Text Placeholder 37">
            <a:extLst>
              <a:ext uri="{FF2B5EF4-FFF2-40B4-BE49-F238E27FC236}">
                <a16:creationId xmlns:a16="http://schemas.microsoft.com/office/drawing/2014/main" id="{88748023-B528-4F87-9694-5268B9129155}"/>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Reading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66675FA5-F84C-4C90-B66A-4780FDD866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 y="-9635"/>
            <a:ext cx="12192000" cy="687727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1" y="-19272"/>
            <a:ext cx="12191999" cy="6877272"/>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289333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mil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table, desk&#10;&#10;Description automatically generated">
            <a:extLst>
              <a:ext uri="{FF2B5EF4-FFF2-40B4-BE49-F238E27FC236}">
                <a16:creationId xmlns:a16="http://schemas.microsoft.com/office/drawing/2014/main" id="{59B92E07-D5AC-438D-8035-5AF4A87FE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51" b="684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3548131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FAEB6-D87B-5748-9596-A7B509E92355}"/>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0" name="Picture 9">
            <a:extLst>
              <a:ext uri="{FF2B5EF4-FFF2-40B4-BE49-F238E27FC236}">
                <a16:creationId xmlns:a16="http://schemas.microsoft.com/office/drawing/2014/main" id="{BAB61B32-6203-7141-A3BE-E8879E3EF5E4}"/>
              </a:ext>
            </a:extLst>
          </p:cNvPr>
          <p:cNvPicPr>
            <a:picLocks noChangeAspect="1"/>
          </p:cNvPicPr>
          <p:nvPr userDrawn="1"/>
        </p:nvPicPr>
        <p:blipFill rotWithShape="1">
          <a:blip r:embed="rId3"/>
          <a:srcRect l="31024" t="1798"/>
          <a:stretch/>
        </p:blipFill>
        <p:spPr>
          <a:xfrm>
            <a:off x="0" y="0"/>
            <a:ext cx="1388962" cy="2352086"/>
          </a:xfrm>
          <a:prstGeom prst="rect">
            <a:avLst/>
          </a:prstGeom>
        </p:spPr>
      </p:pic>
      <p:pic>
        <p:nvPicPr>
          <p:cNvPr id="5" name="Picture 4">
            <a:extLst>
              <a:ext uri="{FF2B5EF4-FFF2-40B4-BE49-F238E27FC236}">
                <a16:creationId xmlns:a16="http://schemas.microsoft.com/office/drawing/2014/main" id="{7C4BBE08-932E-42F7-A655-A237F2DD1F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6" name="Rectangle 5">
            <a:extLst>
              <a:ext uri="{FF2B5EF4-FFF2-40B4-BE49-F238E27FC236}">
                <a16:creationId xmlns:a16="http://schemas.microsoft.com/office/drawing/2014/main" id="{5F2FC916-1ED6-402E-A80D-CD430134C96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3419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7" name="Text Placeholder 6">
            <a:extLst>
              <a:ext uri="{FF2B5EF4-FFF2-40B4-BE49-F238E27FC236}">
                <a16:creationId xmlns:a16="http://schemas.microsoft.com/office/drawing/2014/main" id="{700C11B1-45C3-463E-A925-394850B1A6A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5997"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7" name="Picture 6">
            <a:extLst>
              <a:ext uri="{FF2B5EF4-FFF2-40B4-BE49-F238E27FC236}">
                <a16:creationId xmlns:a16="http://schemas.microsoft.com/office/drawing/2014/main" id="{5575CACC-D8E6-429F-B461-2AD69D5E94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4" name="Slide Number Placeholder 3">
            <a:extLst>
              <a:ext uri="{FF2B5EF4-FFF2-40B4-BE49-F238E27FC236}">
                <a16:creationId xmlns:a16="http://schemas.microsoft.com/office/drawing/2014/main" id="{7D8EA5AD-0373-4832-9455-A2EA79A24CBA}"/>
              </a:ext>
            </a:extLst>
          </p:cNvPr>
          <p:cNvSpPr>
            <a:spLocks noGrp="1"/>
          </p:cNvSpPr>
          <p:nvPr>
            <p:ph type="sldNum" sz="quarter" idx="16"/>
          </p:nvPr>
        </p:nvSpPr>
        <p:spPr/>
        <p:txBody>
          <a:bodyPr/>
          <a:lstStyle/>
          <a:p>
            <a:fld id="{3787542D-5C6B-4EB3-96EB-9B37C3D5D2F8}" type="slidenum">
              <a:rPr lang="en-GB" smtClean="0"/>
              <a:t>‹#›</a:t>
            </a:fld>
            <a:endParaRPr lang="en-GB" dirty="0"/>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0213"/>
            <a:ext cx="583849" cy="362932"/>
          </a:xfrm>
          <a:prstGeom prst="rect">
            <a:avLst/>
          </a:prstGeom>
        </p:spPr>
      </p:pic>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0" y="0"/>
            <a:ext cx="6062961" cy="33383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6126562" cy="35197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10" name="Picture 9">
            <a:extLst>
              <a:ext uri="{FF2B5EF4-FFF2-40B4-BE49-F238E27FC236}">
                <a16:creationId xmlns:a16="http://schemas.microsoft.com/office/drawing/2014/main" id="{0F59BEFC-AABE-43C1-B155-999F12261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Text Placeholder 6">
            <a:extLst>
              <a:ext uri="{FF2B5EF4-FFF2-40B4-BE49-F238E27FC236}">
                <a16:creationId xmlns:a16="http://schemas.microsoft.com/office/drawing/2014/main" id="{CB0B8B5A-C547-4570-9238-68061E53F772}"/>
              </a:ext>
            </a:extLst>
          </p:cNvPr>
          <p:cNvSpPr>
            <a:spLocks noGrp="1"/>
          </p:cNvSpPr>
          <p:nvPr>
            <p:ph type="body" sz="quarter" idx="22" hasCustomPrompt="1"/>
          </p:nvPr>
        </p:nvSpPr>
        <p:spPr>
          <a:xfrm>
            <a:off x="6480175" y="1781175"/>
            <a:ext cx="5276624"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73FB6EAE-A378-4EA6-9478-F2F0740EA54F}"/>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CADDF625-A76B-495A-8620-28A80A9A1ED2}"/>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4" name="Title 1">
            <a:extLst>
              <a:ext uri="{FF2B5EF4-FFF2-40B4-BE49-F238E27FC236}">
                <a16:creationId xmlns:a16="http://schemas.microsoft.com/office/drawing/2014/main" id="{7C1330A8-DF3E-41E3-AB7E-AB4557754C7E}"/>
              </a:ext>
            </a:extLst>
          </p:cNvPr>
          <p:cNvSpPr txBox="1">
            <a:spLocks/>
          </p:cNvSpPr>
          <p:nvPr userDrawn="1"/>
        </p:nvSpPr>
        <p:spPr>
          <a:xfrm>
            <a:off x="481942" y="3722747"/>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6" name="Text Placeholder 6">
            <a:extLst>
              <a:ext uri="{FF2B5EF4-FFF2-40B4-BE49-F238E27FC236}">
                <a16:creationId xmlns:a16="http://schemas.microsoft.com/office/drawing/2014/main" id="{5C1B24B7-CA04-4E8D-B2B5-DC4E1636585E}"/>
              </a:ext>
            </a:extLst>
          </p:cNvPr>
          <p:cNvSpPr>
            <a:spLocks noGrp="1"/>
          </p:cNvSpPr>
          <p:nvPr>
            <p:ph type="body" sz="quarter" idx="24" hasCustomPrompt="1"/>
          </p:nvPr>
        </p:nvSpPr>
        <p:spPr>
          <a:xfrm>
            <a:off x="415267" y="4847569"/>
            <a:ext cx="5183188"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633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4" name="Rectangle 3">
            <a:extLst>
              <a:ext uri="{FF2B5EF4-FFF2-40B4-BE49-F238E27FC236}">
                <a16:creationId xmlns:a16="http://schemas.microsoft.com/office/drawing/2014/main" id="{09E337FF-EC20-FC4E-A512-80CDE51F4AC9}"/>
              </a:ext>
            </a:extLst>
          </p:cNvPr>
          <p:cNvSpPr/>
          <p:nvPr userDrawn="1"/>
        </p:nvSpPr>
        <p:spPr>
          <a:xfrm>
            <a:off x="1065230"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2601221" y="6177783"/>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068064"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78351" y="3350872"/>
            <a:ext cx="2889854"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16" name="Picture 15">
            <a:extLst>
              <a:ext uri="{FF2B5EF4-FFF2-40B4-BE49-F238E27FC236}">
                <a16:creationId xmlns:a16="http://schemas.microsoft.com/office/drawing/2014/main" id="{24CCC52F-1463-4EBC-B99B-A373A1ECE4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7" name="Slide Number Placeholder 1">
            <a:extLst>
              <a:ext uri="{FF2B5EF4-FFF2-40B4-BE49-F238E27FC236}">
                <a16:creationId xmlns:a16="http://schemas.microsoft.com/office/drawing/2014/main" id="{A7F3F838-60D3-4FEB-B2CA-08F82875A270}"/>
              </a:ext>
            </a:extLst>
          </p:cNvPr>
          <p:cNvSpPr txBox="1">
            <a:spLocks/>
          </p:cNvSpPr>
          <p:nvPr userDrawn="1"/>
        </p:nvSpPr>
        <p:spPr>
          <a:xfrm>
            <a:off x="9182100" y="62611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a:t>
            </a:fld>
            <a:endParaRPr lang="en-GB" dirty="0"/>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0" name="Text Placeholder 6">
            <a:extLst>
              <a:ext uri="{FF2B5EF4-FFF2-40B4-BE49-F238E27FC236}">
                <a16:creationId xmlns:a16="http://schemas.microsoft.com/office/drawing/2014/main" id="{2BD0FB86-6CDA-4632-979A-2F4031FB20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Text Placeholder 35">
            <a:extLst>
              <a:ext uri="{FF2B5EF4-FFF2-40B4-BE49-F238E27FC236}">
                <a16:creationId xmlns:a16="http://schemas.microsoft.com/office/drawing/2014/main" id="{7DB80790-1AF5-488C-A2EE-375E51A97FA9}"/>
              </a:ext>
            </a:extLst>
          </p:cNvPr>
          <p:cNvSpPr>
            <a:spLocks noGrp="1"/>
          </p:cNvSpPr>
          <p:nvPr>
            <p:ph type="body" sz="quarter" idx="22" hasCustomPrompt="1"/>
          </p:nvPr>
        </p:nvSpPr>
        <p:spPr>
          <a:xfrm>
            <a:off x="4513281"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4" name="Text Placeholder 40">
            <a:extLst>
              <a:ext uri="{FF2B5EF4-FFF2-40B4-BE49-F238E27FC236}">
                <a16:creationId xmlns:a16="http://schemas.microsoft.com/office/drawing/2014/main" id="{0E461C60-64BB-43A7-BA8C-34579F84CCE5}"/>
              </a:ext>
            </a:extLst>
          </p:cNvPr>
          <p:cNvSpPr>
            <a:spLocks noGrp="1"/>
          </p:cNvSpPr>
          <p:nvPr>
            <p:ph type="body" sz="quarter" idx="23"/>
          </p:nvPr>
        </p:nvSpPr>
        <p:spPr>
          <a:xfrm>
            <a:off x="4637988" y="3355229"/>
            <a:ext cx="2865909"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 Placeholder 35">
            <a:extLst>
              <a:ext uri="{FF2B5EF4-FFF2-40B4-BE49-F238E27FC236}">
                <a16:creationId xmlns:a16="http://schemas.microsoft.com/office/drawing/2014/main" id="{C5BBACFC-697B-4BAB-BD69-B117928B1BD8}"/>
              </a:ext>
            </a:extLst>
          </p:cNvPr>
          <p:cNvSpPr>
            <a:spLocks noGrp="1"/>
          </p:cNvSpPr>
          <p:nvPr>
            <p:ph type="body" sz="quarter" idx="24" hasCustomPrompt="1"/>
          </p:nvPr>
        </p:nvSpPr>
        <p:spPr>
          <a:xfrm>
            <a:off x="7939448"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954A020B-FA48-4C89-898D-1129467DB388}"/>
              </a:ext>
            </a:extLst>
          </p:cNvPr>
          <p:cNvSpPr>
            <a:spLocks noGrp="1"/>
          </p:cNvSpPr>
          <p:nvPr>
            <p:ph type="body" sz="quarter" idx="25"/>
          </p:nvPr>
        </p:nvSpPr>
        <p:spPr>
          <a:xfrm>
            <a:off x="8107052" y="3350872"/>
            <a:ext cx="2832537"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68756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Text Placeholder 35">
            <a:extLst>
              <a:ext uri="{FF2B5EF4-FFF2-40B4-BE49-F238E27FC236}">
                <a16:creationId xmlns:a16="http://schemas.microsoft.com/office/drawing/2014/main" id="{19C27A68-9FF1-5044-A2C5-4DBCD9AA900B}"/>
              </a:ext>
            </a:extLst>
          </p:cNvPr>
          <p:cNvSpPr>
            <a:spLocks noGrp="1"/>
          </p:cNvSpPr>
          <p:nvPr>
            <p:ph type="body" sz="quarter" idx="34" hasCustomPrompt="1"/>
          </p:nvPr>
        </p:nvSpPr>
        <p:spPr>
          <a:xfrm>
            <a:off x="479036"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2" name="Text Placeholder 40">
            <a:extLst>
              <a:ext uri="{FF2B5EF4-FFF2-40B4-BE49-F238E27FC236}">
                <a16:creationId xmlns:a16="http://schemas.microsoft.com/office/drawing/2014/main" id="{F7B29AC3-37AB-C743-BDD2-724C756910EE}"/>
              </a:ext>
            </a:extLst>
          </p:cNvPr>
          <p:cNvSpPr>
            <a:spLocks noGrp="1"/>
          </p:cNvSpPr>
          <p:nvPr>
            <p:ph type="body" sz="quarter" idx="35"/>
          </p:nvPr>
        </p:nvSpPr>
        <p:spPr>
          <a:xfrm>
            <a:off x="654408"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7" name="Rectangle 36">
            <a:extLst>
              <a:ext uri="{FF2B5EF4-FFF2-40B4-BE49-F238E27FC236}">
                <a16:creationId xmlns:a16="http://schemas.microsoft.com/office/drawing/2014/main" id="{60F8F6B4-6036-C249-B4BA-C168CF827E1E}"/>
              </a:ext>
            </a:extLst>
          </p:cNvPr>
          <p:cNvSpPr/>
          <p:nvPr userDrawn="1"/>
        </p:nvSpPr>
        <p:spPr>
          <a:xfrm>
            <a:off x="9704437"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 Placeholder 35">
            <a:extLst>
              <a:ext uri="{FF2B5EF4-FFF2-40B4-BE49-F238E27FC236}">
                <a16:creationId xmlns:a16="http://schemas.microsoft.com/office/drawing/2014/main" id="{8C57C1B8-9938-3E47-97E3-B2D59ED6E069}"/>
              </a:ext>
            </a:extLst>
          </p:cNvPr>
          <p:cNvSpPr>
            <a:spLocks noGrp="1"/>
          </p:cNvSpPr>
          <p:nvPr>
            <p:ph type="body" sz="quarter" idx="36" hasCustomPrompt="1"/>
          </p:nvPr>
        </p:nvSpPr>
        <p:spPr>
          <a:xfrm>
            <a:off x="9704213"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9" name="Text Placeholder 40">
            <a:extLst>
              <a:ext uri="{FF2B5EF4-FFF2-40B4-BE49-F238E27FC236}">
                <a16:creationId xmlns:a16="http://schemas.microsoft.com/office/drawing/2014/main" id="{FA070F3E-1E3F-5548-A52A-A061CB950F52}"/>
              </a:ext>
            </a:extLst>
          </p:cNvPr>
          <p:cNvSpPr>
            <a:spLocks noGrp="1"/>
          </p:cNvSpPr>
          <p:nvPr>
            <p:ph type="body" sz="quarter" idx="37"/>
          </p:nvPr>
        </p:nvSpPr>
        <p:spPr>
          <a:xfrm>
            <a:off x="9879585"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45" name="Rectangle 44">
            <a:extLst>
              <a:ext uri="{FF2B5EF4-FFF2-40B4-BE49-F238E27FC236}">
                <a16:creationId xmlns:a16="http://schemas.microsoft.com/office/drawing/2014/main" id="{261DC7A1-4BB9-5B40-AFAF-71BDEE28335E}"/>
              </a:ext>
            </a:extLst>
          </p:cNvPr>
          <p:cNvSpPr/>
          <p:nvPr userDrawn="1"/>
        </p:nvSpPr>
        <p:spPr>
          <a:xfrm>
            <a:off x="2790498"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Text Placeholder 35">
            <a:extLst>
              <a:ext uri="{FF2B5EF4-FFF2-40B4-BE49-F238E27FC236}">
                <a16:creationId xmlns:a16="http://schemas.microsoft.com/office/drawing/2014/main" id="{96A46CA0-C97B-8C42-9EB8-D546DC353576}"/>
              </a:ext>
            </a:extLst>
          </p:cNvPr>
          <p:cNvSpPr>
            <a:spLocks noGrp="1"/>
          </p:cNvSpPr>
          <p:nvPr>
            <p:ph type="body" sz="quarter" idx="38" hasCustomPrompt="1"/>
          </p:nvPr>
        </p:nvSpPr>
        <p:spPr>
          <a:xfrm>
            <a:off x="2790274"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9" name="Text Placeholder 40">
            <a:extLst>
              <a:ext uri="{FF2B5EF4-FFF2-40B4-BE49-F238E27FC236}">
                <a16:creationId xmlns:a16="http://schemas.microsoft.com/office/drawing/2014/main" id="{F6925924-8438-2446-A508-AE1269688610}"/>
              </a:ext>
            </a:extLst>
          </p:cNvPr>
          <p:cNvSpPr>
            <a:spLocks noGrp="1"/>
          </p:cNvSpPr>
          <p:nvPr>
            <p:ph type="body" sz="quarter" idx="39"/>
          </p:nvPr>
        </p:nvSpPr>
        <p:spPr>
          <a:xfrm>
            <a:off x="2965646"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0" name="Rectangle 49">
            <a:extLst>
              <a:ext uri="{FF2B5EF4-FFF2-40B4-BE49-F238E27FC236}">
                <a16:creationId xmlns:a16="http://schemas.microsoft.com/office/drawing/2014/main" id="{6C128985-4F07-4340-B117-75623A4798A1}"/>
              </a:ext>
            </a:extLst>
          </p:cNvPr>
          <p:cNvSpPr/>
          <p:nvPr userDrawn="1"/>
        </p:nvSpPr>
        <p:spPr>
          <a:xfrm>
            <a:off x="5095449"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 Placeholder 35">
            <a:extLst>
              <a:ext uri="{FF2B5EF4-FFF2-40B4-BE49-F238E27FC236}">
                <a16:creationId xmlns:a16="http://schemas.microsoft.com/office/drawing/2014/main" id="{EB203576-247F-594B-AA0C-9AC9BFBC6179}"/>
              </a:ext>
            </a:extLst>
          </p:cNvPr>
          <p:cNvSpPr>
            <a:spLocks noGrp="1"/>
          </p:cNvSpPr>
          <p:nvPr>
            <p:ph type="body" sz="quarter" idx="40" hasCustomPrompt="1"/>
          </p:nvPr>
        </p:nvSpPr>
        <p:spPr>
          <a:xfrm>
            <a:off x="5095225"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2" name="Text Placeholder 40">
            <a:extLst>
              <a:ext uri="{FF2B5EF4-FFF2-40B4-BE49-F238E27FC236}">
                <a16:creationId xmlns:a16="http://schemas.microsoft.com/office/drawing/2014/main" id="{8E39356C-DCED-4B4E-8FD2-8A44E096E63D}"/>
              </a:ext>
            </a:extLst>
          </p:cNvPr>
          <p:cNvSpPr>
            <a:spLocks noGrp="1"/>
          </p:cNvSpPr>
          <p:nvPr>
            <p:ph type="body" sz="quarter" idx="41"/>
          </p:nvPr>
        </p:nvSpPr>
        <p:spPr>
          <a:xfrm>
            <a:off x="5270597"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3" name="Rectangle 52">
            <a:extLst>
              <a:ext uri="{FF2B5EF4-FFF2-40B4-BE49-F238E27FC236}">
                <a16:creationId xmlns:a16="http://schemas.microsoft.com/office/drawing/2014/main" id="{F8CE159F-99AC-9C44-9745-594FE14FF5A8}"/>
              </a:ext>
            </a:extLst>
          </p:cNvPr>
          <p:cNvSpPr/>
          <p:nvPr userDrawn="1"/>
        </p:nvSpPr>
        <p:spPr>
          <a:xfrm>
            <a:off x="7400053"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 Placeholder 35">
            <a:extLst>
              <a:ext uri="{FF2B5EF4-FFF2-40B4-BE49-F238E27FC236}">
                <a16:creationId xmlns:a16="http://schemas.microsoft.com/office/drawing/2014/main" id="{D5458CC4-909A-7E47-A02A-3B88B26C134B}"/>
              </a:ext>
            </a:extLst>
          </p:cNvPr>
          <p:cNvSpPr>
            <a:spLocks noGrp="1"/>
          </p:cNvSpPr>
          <p:nvPr>
            <p:ph type="body" sz="quarter" idx="42" hasCustomPrompt="1"/>
          </p:nvPr>
        </p:nvSpPr>
        <p:spPr>
          <a:xfrm>
            <a:off x="7399829"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5" name="Text Placeholder 40">
            <a:extLst>
              <a:ext uri="{FF2B5EF4-FFF2-40B4-BE49-F238E27FC236}">
                <a16:creationId xmlns:a16="http://schemas.microsoft.com/office/drawing/2014/main" id="{FB9277D2-3FED-8644-89D6-89DB3FDD59FF}"/>
              </a:ext>
            </a:extLst>
          </p:cNvPr>
          <p:cNvSpPr>
            <a:spLocks noGrp="1"/>
          </p:cNvSpPr>
          <p:nvPr>
            <p:ph type="body" sz="quarter" idx="43"/>
          </p:nvPr>
        </p:nvSpPr>
        <p:spPr>
          <a:xfrm>
            <a:off x="7575201"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244213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ppy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person&#10;&#10;Description automatically generated">
            <a:extLst>
              <a:ext uri="{FF2B5EF4-FFF2-40B4-BE49-F238E27FC236}">
                <a16:creationId xmlns:a16="http://schemas.microsoft.com/office/drawing/2014/main" id="{DF4CF2F5-CBC9-4B30-8A19-72977C6D89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1"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91B41E1B-424C-48BE-8B6B-A734316ADF7D}"/>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6DD40145-7FA8-4783-B18F-01F8E09701E8}"/>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21EA6D3B-0498-4650-84DF-93F210D39C0A}"/>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52182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 Placeholder 35">
            <a:extLst>
              <a:ext uri="{FF2B5EF4-FFF2-40B4-BE49-F238E27FC236}">
                <a16:creationId xmlns:a16="http://schemas.microsoft.com/office/drawing/2014/main" id="{E969B702-2D90-4A8C-818E-BE349557B45E}"/>
              </a:ext>
            </a:extLst>
          </p:cNvPr>
          <p:cNvSpPr>
            <a:spLocks noGrp="1"/>
          </p:cNvSpPr>
          <p:nvPr>
            <p:ph type="body" sz="quarter" idx="38" hasCustomPrompt="1"/>
          </p:nvPr>
        </p:nvSpPr>
        <p:spPr>
          <a:xfrm>
            <a:off x="258533" y="2028678"/>
            <a:ext cx="148825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007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 Placeholder 35">
            <a:extLst>
              <a:ext uri="{FF2B5EF4-FFF2-40B4-BE49-F238E27FC236}">
                <a16:creationId xmlns:a16="http://schemas.microsoft.com/office/drawing/2014/main" id="{ECECEC0B-3D8D-4F78-B65E-CEEB7F56B6FA}"/>
              </a:ext>
            </a:extLst>
          </p:cNvPr>
          <p:cNvSpPr>
            <a:spLocks noGrp="1"/>
          </p:cNvSpPr>
          <p:nvPr>
            <p:ph type="body" sz="quarter" idx="40" hasCustomPrompt="1"/>
          </p:nvPr>
        </p:nvSpPr>
        <p:spPr>
          <a:xfrm>
            <a:off x="2209149" y="2028678"/>
            <a:ext cx="151375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7857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8" name="Text Placeholder 35">
            <a:extLst>
              <a:ext uri="{FF2B5EF4-FFF2-40B4-BE49-F238E27FC236}">
                <a16:creationId xmlns:a16="http://schemas.microsoft.com/office/drawing/2014/main" id="{F28A5266-BA48-484D-9F91-46D04A781338}"/>
              </a:ext>
            </a:extLst>
          </p:cNvPr>
          <p:cNvSpPr>
            <a:spLocks noGrp="1"/>
          </p:cNvSpPr>
          <p:nvPr>
            <p:ph type="body" sz="quarter" idx="42" hasCustomPrompt="1"/>
          </p:nvPr>
        </p:nvSpPr>
        <p:spPr>
          <a:xfrm>
            <a:off x="4189999" y="2028678"/>
            <a:ext cx="1501398"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706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1" name="Text Placeholder 35">
            <a:extLst>
              <a:ext uri="{FF2B5EF4-FFF2-40B4-BE49-F238E27FC236}">
                <a16:creationId xmlns:a16="http://schemas.microsoft.com/office/drawing/2014/main" id="{A614EA7C-BDC5-4FDE-913B-662DF1E39444}"/>
              </a:ext>
            </a:extLst>
          </p:cNvPr>
          <p:cNvSpPr>
            <a:spLocks noGrp="1"/>
          </p:cNvSpPr>
          <p:nvPr>
            <p:ph type="body" sz="quarter" idx="44" hasCustomPrompt="1"/>
          </p:nvPr>
        </p:nvSpPr>
        <p:spPr>
          <a:xfrm>
            <a:off x="6159578" y="2028678"/>
            <a:ext cx="150031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1556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4" name="Text Placeholder 35">
            <a:extLst>
              <a:ext uri="{FF2B5EF4-FFF2-40B4-BE49-F238E27FC236}">
                <a16:creationId xmlns:a16="http://schemas.microsoft.com/office/drawing/2014/main" id="{C5104A83-B738-4265-8E9E-8E27AE76B037}"/>
              </a:ext>
            </a:extLst>
          </p:cNvPr>
          <p:cNvSpPr>
            <a:spLocks noGrp="1"/>
          </p:cNvSpPr>
          <p:nvPr>
            <p:ph type="body" sz="quarter" idx="46" hasCustomPrompt="1"/>
          </p:nvPr>
        </p:nvSpPr>
        <p:spPr>
          <a:xfrm>
            <a:off x="8124399" y="2028678"/>
            <a:ext cx="14958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7" name="Text Placeholder 35">
            <a:extLst>
              <a:ext uri="{FF2B5EF4-FFF2-40B4-BE49-F238E27FC236}">
                <a16:creationId xmlns:a16="http://schemas.microsoft.com/office/drawing/2014/main" id="{2B345BC8-8D63-4AC6-9DFD-98B6CD13FE6C}"/>
              </a:ext>
            </a:extLst>
          </p:cNvPr>
          <p:cNvSpPr>
            <a:spLocks noGrp="1"/>
          </p:cNvSpPr>
          <p:nvPr>
            <p:ph type="body" sz="quarter" idx="48" hasCustomPrompt="1"/>
          </p:nvPr>
        </p:nvSpPr>
        <p:spPr>
          <a:xfrm>
            <a:off x="10093262" y="2028678"/>
            <a:ext cx="147961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8" name="Text Placeholder 40">
            <a:extLst>
              <a:ext uri="{FF2B5EF4-FFF2-40B4-BE49-F238E27FC236}">
                <a16:creationId xmlns:a16="http://schemas.microsoft.com/office/drawing/2014/main" id="{EB389AB7-4135-4E98-B896-F8A9D66152FE}"/>
              </a:ext>
            </a:extLst>
          </p:cNvPr>
          <p:cNvSpPr>
            <a:spLocks noGrp="1"/>
          </p:cNvSpPr>
          <p:nvPr>
            <p:ph type="body" sz="quarter" idx="49"/>
          </p:nvPr>
        </p:nvSpPr>
        <p:spPr>
          <a:xfrm>
            <a:off x="10177918" y="3239605"/>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3" name="Text Placeholder 40">
            <a:extLst>
              <a:ext uri="{FF2B5EF4-FFF2-40B4-BE49-F238E27FC236}">
                <a16:creationId xmlns:a16="http://schemas.microsoft.com/office/drawing/2014/main" id="{22C1654A-4A50-4D5A-BCC6-E1989853E81C}"/>
              </a:ext>
            </a:extLst>
          </p:cNvPr>
          <p:cNvSpPr>
            <a:spLocks noGrp="1"/>
          </p:cNvSpPr>
          <p:nvPr>
            <p:ph type="body" sz="quarter" idx="50"/>
          </p:nvPr>
        </p:nvSpPr>
        <p:spPr>
          <a:xfrm>
            <a:off x="317329" y="3237961"/>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4" name="Text Placeholder 40">
            <a:extLst>
              <a:ext uri="{FF2B5EF4-FFF2-40B4-BE49-F238E27FC236}">
                <a16:creationId xmlns:a16="http://schemas.microsoft.com/office/drawing/2014/main" id="{7590D40B-0A1D-4BEB-AA50-F47F1C789B23}"/>
              </a:ext>
            </a:extLst>
          </p:cNvPr>
          <p:cNvSpPr>
            <a:spLocks noGrp="1"/>
          </p:cNvSpPr>
          <p:nvPr>
            <p:ph type="body" sz="quarter" idx="51"/>
          </p:nvPr>
        </p:nvSpPr>
        <p:spPr>
          <a:xfrm>
            <a:off x="23137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5" name="Text Placeholder 40">
            <a:extLst>
              <a:ext uri="{FF2B5EF4-FFF2-40B4-BE49-F238E27FC236}">
                <a16:creationId xmlns:a16="http://schemas.microsoft.com/office/drawing/2014/main" id="{F1F8639E-9955-4B00-B3C5-85E416B54513}"/>
              </a:ext>
            </a:extLst>
          </p:cNvPr>
          <p:cNvSpPr>
            <a:spLocks noGrp="1"/>
          </p:cNvSpPr>
          <p:nvPr>
            <p:ph type="body" sz="quarter" idx="52"/>
          </p:nvPr>
        </p:nvSpPr>
        <p:spPr>
          <a:xfrm>
            <a:off x="42654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6" name="Text Placeholder 40">
            <a:extLst>
              <a:ext uri="{FF2B5EF4-FFF2-40B4-BE49-F238E27FC236}">
                <a16:creationId xmlns:a16="http://schemas.microsoft.com/office/drawing/2014/main" id="{CEC1CD5F-6F51-46AC-85FD-6359167DDC7A}"/>
              </a:ext>
            </a:extLst>
          </p:cNvPr>
          <p:cNvSpPr>
            <a:spLocks noGrp="1"/>
          </p:cNvSpPr>
          <p:nvPr>
            <p:ph type="body" sz="quarter" idx="53"/>
          </p:nvPr>
        </p:nvSpPr>
        <p:spPr>
          <a:xfrm>
            <a:off x="6245575"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7" name="Text Placeholder 40">
            <a:extLst>
              <a:ext uri="{FF2B5EF4-FFF2-40B4-BE49-F238E27FC236}">
                <a16:creationId xmlns:a16="http://schemas.microsoft.com/office/drawing/2014/main" id="{E901A7F8-4FB7-4FB9-A98C-AA7612964DA7}"/>
              </a:ext>
            </a:extLst>
          </p:cNvPr>
          <p:cNvSpPr>
            <a:spLocks noGrp="1"/>
          </p:cNvSpPr>
          <p:nvPr>
            <p:ph type="body" sz="quarter" idx="54"/>
          </p:nvPr>
        </p:nvSpPr>
        <p:spPr>
          <a:xfrm>
            <a:off x="8214070" y="3235303"/>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2073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3" name="Text Placeholder 6">
            <a:extLst>
              <a:ext uri="{FF2B5EF4-FFF2-40B4-BE49-F238E27FC236}">
                <a16:creationId xmlns:a16="http://schemas.microsoft.com/office/drawing/2014/main" id="{F6ACB914-7340-43FB-913A-9487D1B68E6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F66F6E25-8280-4690-947C-D0F36D6637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12" name="Text Placeholder 6">
            <a:extLst>
              <a:ext uri="{FF2B5EF4-FFF2-40B4-BE49-F238E27FC236}">
                <a16:creationId xmlns:a16="http://schemas.microsoft.com/office/drawing/2014/main" id="{FCA82E2A-12E8-4BEA-8484-E8142C99FC7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12" name="Picture 11">
            <a:extLst>
              <a:ext uri="{FF2B5EF4-FFF2-40B4-BE49-F238E27FC236}">
                <a16:creationId xmlns:a16="http://schemas.microsoft.com/office/drawing/2014/main" id="{2AE9E8AA-41E9-4B2E-A604-FACD5A5DB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4" name="Text Placeholder 6">
            <a:extLst>
              <a:ext uri="{FF2B5EF4-FFF2-40B4-BE49-F238E27FC236}">
                <a16:creationId xmlns:a16="http://schemas.microsoft.com/office/drawing/2014/main" id="{C5F444F1-59D8-45DB-B52F-F7457A8D24BC}"/>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3CCC0DAB-C431-46DC-AD96-7D3FACCA7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12" name="Text Placeholder 6">
            <a:extLst>
              <a:ext uri="{FF2B5EF4-FFF2-40B4-BE49-F238E27FC236}">
                <a16:creationId xmlns:a16="http://schemas.microsoft.com/office/drawing/2014/main" id="{3372864B-BF9F-4A32-ADAB-9887FF6FA2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99832" y="1780950"/>
            <a:ext cx="3334502" cy="4427577"/>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780950"/>
            <a:ext cx="3334502" cy="4427576"/>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pic>
        <p:nvPicPr>
          <p:cNvPr id="9" name="Picture 8">
            <a:extLst>
              <a:ext uri="{FF2B5EF4-FFF2-40B4-BE49-F238E27FC236}">
                <a16:creationId xmlns:a16="http://schemas.microsoft.com/office/drawing/2014/main" id="{1A2D1E8A-8B08-4E7E-BEAB-D0300F028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3" name="Rectangle 12">
            <a:extLst>
              <a:ext uri="{FF2B5EF4-FFF2-40B4-BE49-F238E27FC236}">
                <a16:creationId xmlns:a16="http://schemas.microsoft.com/office/drawing/2014/main" id="{1E1BA03E-9E28-433B-915E-D397B6A3002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06A3C8E2-E62F-4079-B4A4-A38F13C67D1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2 charts</a:t>
            </a:r>
            <a:endParaRPr lang="en-GB" dirty="0"/>
          </a:p>
        </p:txBody>
      </p:sp>
      <p:sp>
        <p:nvSpPr>
          <p:cNvPr id="16" name="Text Placeholder 6">
            <a:extLst>
              <a:ext uri="{FF2B5EF4-FFF2-40B4-BE49-F238E27FC236}">
                <a16:creationId xmlns:a16="http://schemas.microsoft.com/office/drawing/2014/main" id="{FCC7F9D7-D427-45C7-B41A-2B63EE6282F9}"/>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DCD083F3-995F-41F2-82B2-B0F9BCCEC4AA}"/>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Confetti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A0B4B331-2378-4205-AC4C-587A25FEC3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5DD9B60B-12FD-4580-958C-7044D0BB2C3D}"/>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F640EA8B-7106-4310-A125-54F6FBBDE79D}"/>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36393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Door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C0DE9EAE-E430-469B-B416-9C730AEAF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1"/>
            <a:ext cx="12189572"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9063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Happ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person&#10;&#10;Description automatically generated">
            <a:extLst>
              <a:ext uri="{FF2B5EF4-FFF2-40B4-BE49-F238E27FC236}">
                <a16:creationId xmlns:a16="http://schemas.microsoft.com/office/drawing/2014/main" id="{18E8CF89-1785-45E0-B5C5-1804C5221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4A0BADAC-3F71-465F-990B-DE33520248B8}"/>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73A52FE2-3E92-46EC-B4B1-59FB53538935}"/>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9305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Mai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text&#10;&#10;Description automatically generated">
            <a:extLst>
              <a:ext uri="{FF2B5EF4-FFF2-40B4-BE49-F238E27FC236}">
                <a16:creationId xmlns:a16="http://schemas.microsoft.com/office/drawing/2014/main" id="{27CDC051-DCD2-450D-8722-CB1D5C7EA0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2"/>
            <a:ext cx="12192000" cy="6858001"/>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AF15156B-339F-4057-9635-0293D184B0A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451288D4-A7CF-43CB-9D80-AC119722816C}"/>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562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ai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text&#10;&#10;Description automatically generated">
            <a:extLst>
              <a:ext uri="{FF2B5EF4-FFF2-40B4-BE49-F238E27FC236}">
                <a16:creationId xmlns:a16="http://schemas.microsoft.com/office/drawing/2014/main" id="{59C135B9-BBD4-4C1A-B428-07CAA57DE8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0E514967-D186-4B0B-BC63-DD91D30257A5}"/>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793E8C4D-CE7B-4E72-BDA9-39DB23396AB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D24C7D19-BB4F-4EF8-80D9-7BE2514FCCF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19717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Reading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8F557B6-D8AA-4FF7-B215-B664B5217A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280" y="-9635"/>
            <a:ext cx="12192000" cy="687727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280" y="-9635"/>
            <a:ext cx="12192000" cy="6889406"/>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935FA2FF-A04D-4F21-BAE1-B48B5C97595E}"/>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5" name="Subtitle 2">
            <a:extLst>
              <a:ext uri="{FF2B5EF4-FFF2-40B4-BE49-F238E27FC236}">
                <a16:creationId xmlns:a16="http://schemas.microsoft.com/office/drawing/2014/main" id="{C3B047E4-D9EA-470D-8D3E-AAE75A1352BE}"/>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53335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6" name="Rectangle 5">
            <a:extLst>
              <a:ext uri="{FF2B5EF4-FFF2-40B4-BE49-F238E27FC236}">
                <a16:creationId xmlns:a16="http://schemas.microsoft.com/office/drawing/2014/main" id="{DA1ADAC1-83FD-4AD7-BAEE-4952FE08A6B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D1C7821-C59F-44D3-BDBC-CAFB7445C152}"/>
              </a:ext>
            </a:extLst>
          </p:cNvPr>
          <p:cNvPicPr>
            <a:picLocks noChangeAspect="1"/>
          </p:cNvPicPr>
          <p:nvPr userDrawn="1"/>
        </p:nvPicPr>
        <p:blipFill rotWithShape="1">
          <a:blip r:embed="rId4"/>
          <a:srcRect t="9162" r="17975"/>
          <a:stretch/>
        </p:blipFill>
        <p:spPr>
          <a:xfrm>
            <a:off x="9478657" y="0"/>
            <a:ext cx="2713343" cy="3574142"/>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3054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eading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01F053B-EA68-4703-907E-7E15F96856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0" y="-9635"/>
            <a:ext cx="12205313" cy="687727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t="961" r="961"/>
          <a:stretch/>
        </p:blipFill>
        <p:spPr>
          <a:xfrm>
            <a:off x="0" y="-9635"/>
            <a:ext cx="12205313" cy="6877271"/>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ED3F3304-66DE-4F29-90EB-5BC19F5774C0}"/>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11EA8EB2-3081-4B7E-9F1C-654550BC9A44}"/>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A5E2838D-A8DD-4BF1-868D-0F660F5599C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562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F81EA6-D1F1-D543-82CC-B020DB67B186}"/>
              </a:ext>
            </a:extLst>
          </p:cNvPr>
          <p:cNvPicPr>
            <a:picLocks noChangeAspect="1"/>
          </p:cNvPicPr>
          <p:nvPr userDrawn="1"/>
        </p:nvPicPr>
        <p:blipFill rotWithShape="1">
          <a:blip r:embed="rId3"/>
          <a:srcRect r="26448" b="2359"/>
          <a:stretch/>
        </p:blipFill>
        <p:spPr>
          <a:xfrm>
            <a:off x="10196287" y="3706793"/>
            <a:ext cx="1995713" cy="3151207"/>
          </a:xfrm>
          <a:prstGeom prst="rect">
            <a:avLst/>
          </a:prstGeom>
        </p:spPr>
      </p:pic>
      <p:pic>
        <p:nvPicPr>
          <p:cNvPr id="8" name="Picture 7">
            <a:extLst>
              <a:ext uri="{FF2B5EF4-FFF2-40B4-BE49-F238E27FC236}">
                <a16:creationId xmlns:a16="http://schemas.microsoft.com/office/drawing/2014/main" id="{23C68492-8D5F-6346-B766-88FD9D4D6D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9" name="Rectangle 8">
            <a:extLst>
              <a:ext uri="{FF2B5EF4-FFF2-40B4-BE49-F238E27FC236}">
                <a16:creationId xmlns:a16="http://schemas.microsoft.com/office/drawing/2014/main" id="{88FC23B3-8C0E-42CB-A4CE-D294A830124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3">
            <a:extLst>
              <a:ext uri="{FF2B5EF4-FFF2-40B4-BE49-F238E27FC236}">
                <a16:creationId xmlns:a16="http://schemas.microsoft.com/office/drawing/2014/main" id="{69E99D77-1116-41BB-93B3-070995C76B59}"/>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tx1"/>
                </a:solidFill>
              </a:defRPr>
            </a:lvl1pPr>
          </a:lstStyle>
          <a:p>
            <a:r>
              <a:rPr lang="en-GB" dirty="0"/>
              <a:t>CLICK TO EDIT TITLE SLIDE COPY</a:t>
            </a:r>
            <a:endParaRPr lang="en-US" dirty="0"/>
          </a:p>
        </p:txBody>
      </p:sp>
      <p:sp>
        <p:nvSpPr>
          <p:cNvPr id="11" name="Subtitle 2">
            <a:extLst>
              <a:ext uri="{FF2B5EF4-FFF2-40B4-BE49-F238E27FC236}">
                <a16:creationId xmlns:a16="http://schemas.microsoft.com/office/drawing/2014/main" id="{2468FDA3-64DC-41FF-BF14-8549BB3B8F8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2" name="Text Placeholder 37">
            <a:extLst>
              <a:ext uri="{FF2B5EF4-FFF2-40B4-BE49-F238E27FC236}">
                <a16:creationId xmlns:a16="http://schemas.microsoft.com/office/drawing/2014/main" id="{A6F0E28C-6B10-4698-95C3-EE209BF4A5FC}"/>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9511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dirty="0"/>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52" r:id="rId1"/>
    <p:sldLayoutId id="2147483685" r:id="rId2"/>
    <p:sldLayoutId id="2147483753" r:id="rId3"/>
    <p:sldLayoutId id="2147483754" r:id="rId4"/>
    <p:sldLayoutId id="2147483755" r:id="rId5"/>
    <p:sldLayoutId id="2147483738" r:id="rId6"/>
    <p:sldLayoutId id="2147483740" r:id="rId7"/>
    <p:sldLayoutId id="2147483742" r:id="rId8"/>
    <p:sldLayoutId id="2147483723" r:id="rId9"/>
    <p:sldLayoutId id="2147483741" r:id="rId10"/>
    <p:sldLayoutId id="2147483767" r:id="rId11"/>
    <p:sldLayoutId id="2147483691" r:id="rId12"/>
    <p:sldLayoutId id="2147483760" r:id="rId13"/>
    <p:sldLayoutId id="2147483761" r:id="rId14"/>
    <p:sldLayoutId id="2147483734" r:id="rId15"/>
    <p:sldLayoutId id="2147483762" r:id="rId16"/>
    <p:sldLayoutId id="2147483739" r:id="rId17"/>
    <p:sldLayoutId id="2147483763" r:id="rId18"/>
    <p:sldLayoutId id="2147483764" r:id="rId19"/>
    <p:sldLayoutId id="2147483765" r:id="rId20"/>
    <p:sldLayoutId id="2147483766" r:id="rId21"/>
    <p:sldLayoutId id="2147483722" r:id="rId22"/>
    <p:sldLayoutId id="2147483724" r:id="rId23"/>
    <p:sldLayoutId id="2147483725" r:id="rId24"/>
    <p:sldLayoutId id="2147483726" r:id="rId25"/>
    <p:sldLayoutId id="2147483721" r:id="rId26"/>
    <p:sldLayoutId id="2147483744" r:id="rId27"/>
    <p:sldLayoutId id="2147483745" r:id="rId28"/>
    <p:sldLayoutId id="2147483746" r:id="rId29"/>
    <p:sldLayoutId id="2147483768" r:id="rId30"/>
    <p:sldLayoutId id="2147483711" r:id="rId31"/>
    <p:sldLayoutId id="2147483712" r:id="rId32"/>
    <p:sldLayoutId id="2147483713" r:id="rId33"/>
    <p:sldLayoutId id="2147483714" r:id="rId34"/>
    <p:sldLayoutId id="2147483715" r:id="rId35"/>
    <p:sldLayoutId id="2147483756" r:id="rId36"/>
    <p:sldLayoutId id="2147483733" r:id="rId37"/>
    <p:sldLayoutId id="2147483757" r:id="rId38"/>
    <p:sldLayoutId id="2147483758" r:id="rId39"/>
    <p:sldLayoutId id="2147483759" r:id="rId40"/>
    <p:sldLayoutId id="2147483737"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slideLayout" Target="../slideLayouts/slideLayout7.xml"/><Relationship Id="rId2" Type="http://schemas.openxmlformats.org/officeDocument/2006/relationships/tags" Target="../tags/tag23.xml"/><Relationship Id="rId16" Type="http://schemas.openxmlformats.org/officeDocument/2006/relationships/tags" Target="../tags/tag37.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hyperlink" Target="http://www.royalmailwholesale.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9.sv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chart" Target="../charts/chart1.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35.png"/><Relationship Id="rId3" Type="http://schemas.openxmlformats.org/officeDocument/2006/relationships/tags" Target="../tags/tag18.xml"/><Relationship Id="rId7" Type="http://schemas.openxmlformats.org/officeDocument/2006/relationships/slideLayout" Target="../slideLayouts/slideLayout9.xml"/><Relationship Id="rId12" Type="http://schemas.openxmlformats.org/officeDocument/2006/relationships/image" Target="../media/image34.sv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33.png"/><Relationship Id="rId5" Type="http://schemas.openxmlformats.org/officeDocument/2006/relationships/tags" Target="../tags/tag20.xml"/><Relationship Id="rId15" Type="http://schemas.openxmlformats.org/officeDocument/2006/relationships/hyperlink" Target="https://www.royalmailwholesale.com/first-time-user" TargetMode="External"/><Relationship Id="rId10" Type="http://schemas.openxmlformats.org/officeDocument/2006/relationships/image" Target="../media/image32.svg"/><Relationship Id="rId4" Type="http://schemas.openxmlformats.org/officeDocument/2006/relationships/tags" Target="../tags/tag19.xml"/><Relationship Id="rId9" Type="http://schemas.openxmlformats.org/officeDocument/2006/relationships/image" Target="../media/image31.png"/><Relationship Id="rId1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8C49-0DAD-4BBE-826D-05A86D12414E}"/>
              </a:ext>
            </a:extLst>
          </p:cNvPr>
          <p:cNvSpPr>
            <a:spLocks noGrp="1"/>
          </p:cNvSpPr>
          <p:nvPr>
            <p:ph type="title"/>
          </p:nvPr>
        </p:nvSpPr>
        <p:spPr/>
        <p:txBody>
          <a:bodyPr lIns="91440" tIns="45720" rIns="91440" bIns="45720" anchor="t"/>
          <a:lstStyle/>
          <a:p>
            <a:r>
              <a:rPr lang="en-GB" cap="all" dirty="0"/>
              <a:t>Advertising mail </a:t>
            </a:r>
            <a:br>
              <a:rPr lang="en-GB" cap="all" dirty="0"/>
            </a:br>
            <a:r>
              <a:rPr lang="en-GB" cap="all" dirty="0"/>
              <a:t>first time user incentive</a:t>
            </a:r>
            <a:endParaRPr lang="en-US" cap="all" dirty="0"/>
          </a:p>
        </p:txBody>
      </p:sp>
      <p:sp>
        <p:nvSpPr>
          <p:cNvPr id="3" name="Subtitle 2">
            <a:extLst>
              <a:ext uri="{FF2B5EF4-FFF2-40B4-BE49-F238E27FC236}">
                <a16:creationId xmlns:a16="http://schemas.microsoft.com/office/drawing/2014/main" id="{4EE9565C-F586-4D9D-AFE0-0534F97A23DF}"/>
              </a:ext>
            </a:extLst>
          </p:cNvPr>
          <p:cNvSpPr>
            <a:spLocks noGrp="1"/>
          </p:cNvSpPr>
          <p:nvPr>
            <p:ph type="subTitle" idx="1"/>
          </p:nvPr>
        </p:nvSpPr>
        <p:spPr/>
        <p:txBody>
          <a:bodyPr lIns="0" tIns="0" rIns="0" bIns="0" anchor="t">
            <a:noAutofit/>
          </a:bodyPr>
          <a:lstStyle/>
          <a:p>
            <a:r>
              <a:rPr lang="en-US" dirty="0"/>
              <a:t>Wholesale</a:t>
            </a:r>
          </a:p>
        </p:txBody>
      </p:sp>
      <p:sp>
        <p:nvSpPr>
          <p:cNvPr id="4" name="Text Placeholder 3">
            <a:extLst>
              <a:ext uri="{FF2B5EF4-FFF2-40B4-BE49-F238E27FC236}">
                <a16:creationId xmlns:a16="http://schemas.microsoft.com/office/drawing/2014/main" id="{08E9F119-D3A0-4762-9612-883063643930}"/>
              </a:ext>
            </a:extLst>
          </p:cNvPr>
          <p:cNvSpPr>
            <a:spLocks noGrp="1"/>
          </p:cNvSpPr>
          <p:nvPr>
            <p:ph type="body" sz="quarter" idx="10"/>
          </p:nvPr>
        </p:nvSpPr>
        <p:spPr/>
        <p:txBody>
          <a:bodyPr lIns="0" tIns="0" rIns="0" bIns="0" anchor="t">
            <a:noAutofit/>
          </a:bodyPr>
          <a:lstStyle/>
          <a:p>
            <a:r>
              <a:rPr lang="en-US" dirty="0">
                <a:latin typeface="Calibri"/>
                <a:cs typeface="Calibri"/>
              </a:rPr>
              <a:t>January 2023</a:t>
            </a:r>
            <a:endParaRPr lang="en-US" dirty="0"/>
          </a:p>
        </p:txBody>
      </p:sp>
    </p:spTree>
    <p:extLst>
      <p:ext uri="{BB962C8B-B14F-4D97-AF65-F5344CB8AC3E}">
        <p14:creationId xmlns:p14="http://schemas.microsoft.com/office/powerpoint/2010/main" val="98000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A044-CEA2-47CA-AAD5-E3BF73FE0DBD}"/>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3BC5EAFB-8E30-43F8-BE0C-B6010FC0EF10}"/>
              </a:ext>
            </a:extLst>
          </p:cNvPr>
          <p:cNvSpPr>
            <a:spLocks noGrp="1"/>
          </p:cNvSpPr>
          <p:nvPr>
            <p:ph type="body" sz="quarter" idx="11"/>
          </p:nvPr>
        </p:nvSpPr>
        <p:spPr>
          <a:xfrm>
            <a:off x="486001" y="977452"/>
            <a:ext cx="8861199" cy="282937"/>
          </a:xfrm>
        </p:spPr>
        <p:txBody>
          <a:bodyPr/>
          <a:lstStyle/>
          <a:p>
            <a:endParaRPr lang="en-GB" dirty="0"/>
          </a:p>
        </p:txBody>
      </p:sp>
      <p:sp>
        <p:nvSpPr>
          <p:cNvPr id="4" name="Slide Number Placeholder 3">
            <a:extLst>
              <a:ext uri="{FF2B5EF4-FFF2-40B4-BE49-F238E27FC236}">
                <a16:creationId xmlns:a16="http://schemas.microsoft.com/office/drawing/2014/main" id="{BA8AED5F-348B-426E-A220-DBE1D20FBEA2}"/>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9" name="Rectangle 8">
            <a:extLst>
              <a:ext uri="{FF2B5EF4-FFF2-40B4-BE49-F238E27FC236}">
                <a16:creationId xmlns:a16="http://schemas.microsoft.com/office/drawing/2014/main" id="{A96CEC97-FE44-4C01-8C32-F652BDB85593}"/>
              </a:ext>
            </a:extLst>
          </p:cNvPr>
          <p:cNvSpPr/>
          <p:nvPr/>
        </p:nvSpPr>
        <p:spPr>
          <a:xfrm>
            <a:off x="1213094" y="2121079"/>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use postcard formats? </a:t>
            </a:r>
          </a:p>
        </p:txBody>
      </p:sp>
      <p:sp>
        <p:nvSpPr>
          <p:cNvPr id="10" name="Rectangle 9">
            <a:extLst>
              <a:ext uri="{FF2B5EF4-FFF2-40B4-BE49-F238E27FC236}">
                <a16:creationId xmlns:a16="http://schemas.microsoft.com/office/drawing/2014/main" id="{32096F98-11FB-4F84-A9DA-E883057EB28A}"/>
              </a:ext>
            </a:extLst>
          </p:cNvPr>
          <p:cNvSpPr/>
          <p:nvPr/>
        </p:nvSpPr>
        <p:spPr>
          <a:xfrm>
            <a:off x="5018295" y="2121079"/>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Traditional postcards are not eligible please see the Machinable Postcard and One-Piece Mailer Guide for options to use with incentives at royalmailwholesale.com/incentives.</a:t>
            </a:r>
          </a:p>
        </p:txBody>
      </p:sp>
      <p:sp>
        <p:nvSpPr>
          <p:cNvPr id="11" name="Rectangle 10">
            <a:extLst>
              <a:ext uri="{FF2B5EF4-FFF2-40B4-BE49-F238E27FC236}">
                <a16:creationId xmlns:a16="http://schemas.microsoft.com/office/drawing/2014/main" id="{EADACCD3-11A7-4BFE-9C4E-4607B0DE004B}"/>
              </a:ext>
            </a:extLst>
          </p:cNvPr>
          <p:cNvSpPr/>
          <p:nvPr/>
        </p:nvSpPr>
        <p:spPr>
          <a:xfrm>
            <a:off x="1213094" y="2908121"/>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will happen if any of my FTU campaigns contain less than 4,000 items?</a:t>
            </a:r>
          </a:p>
        </p:txBody>
      </p:sp>
      <p:sp>
        <p:nvSpPr>
          <p:cNvPr id="12" name="Rectangle 11">
            <a:extLst>
              <a:ext uri="{FF2B5EF4-FFF2-40B4-BE49-F238E27FC236}">
                <a16:creationId xmlns:a16="http://schemas.microsoft.com/office/drawing/2014/main" id="{46930332-51C5-4A92-B5BA-D3E4EF33D77B}"/>
              </a:ext>
            </a:extLst>
          </p:cNvPr>
          <p:cNvSpPr/>
          <p:nvPr/>
        </p:nvSpPr>
        <p:spPr>
          <a:xfrm>
            <a:off x="5018295" y="2908121"/>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You will not receive any postage credits for that campaign if your actual FTU volume is less than 4,000 Addressed Mail items or 10,000 Partially Addressed items.</a:t>
            </a:r>
          </a:p>
        </p:txBody>
      </p:sp>
      <p:sp>
        <p:nvSpPr>
          <p:cNvPr id="13" name="Rectangle 12">
            <a:extLst>
              <a:ext uri="{FF2B5EF4-FFF2-40B4-BE49-F238E27FC236}">
                <a16:creationId xmlns:a16="http://schemas.microsoft.com/office/drawing/2014/main" id="{D39F1A4C-57BA-4043-9CA1-32D94A7FE455}"/>
              </a:ext>
            </a:extLst>
          </p:cNvPr>
          <p:cNvSpPr/>
          <p:nvPr/>
        </p:nvSpPr>
        <p:spPr>
          <a:xfrm>
            <a:off x="1213094" y="3705673"/>
            <a:ext cx="3805200"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 am looking to change mail provider in the next 12 months, will I be able to continue earning credits with my new provider?</a:t>
            </a:r>
          </a:p>
        </p:txBody>
      </p:sp>
      <p:sp>
        <p:nvSpPr>
          <p:cNvPr id="14" name="Rectangle 13">
            <a:extLst>
              <a:ext uri="{FF2B5EF4-FFF2-40B4-BE49-F238E27FC236}">
                <a16:creationId xmlns:a16="http://schemas.microsoft.com/office/drawing/2014/main" id="{1DBE3ED3-AAE0-4D15-A8F9-BD6074CBF47B}"/>
              </a:ext>
            </a:extLst>
          </p:cNvPr>
          <p:cNvSpPr/>
          <p:nvPr/>
        </p:nvSpPr>
        <p:spPr>
          <a:xfrm>
            <a:off x="5018295" y="3705673"/>
            <a:ext cx="6527748"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Yes, eligible items can be sent using any participating mail provider.  If you do update your mailing details you need to let us know by email to:  groupincentive@royalmail.com</a:t>
            </a:r>
          </a:p>
        </p:txBody>
      </p:sp>
      <p:sp>
        <p:nvSpPr>
          <p:cNvPr id="18" name="Rectangle 17">
            <a:extLst>
              <a:ext uri="{FF2B5EF4-FFF2-40B4-BE49-F238E27FC236}">
                <a16:creationId xmlns:a16="http://schemas.microsoft.com/office/drawing/2014/main" id="{BE0D94F3-6534-4842-94B9-C7DE1D7D3A90}"/>
              </a:ext>
            </a:extLst>
          </p:cNvPr>
          <p:cNvSpPr/>
          <p:nvPr/>
        </p:nvSpPr>
        <p:spPr>
          <a:xfrm>
            <a:off x="1213094" y="4503226"/>
            <a:ext cx="3805200"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How do I apply for credits?</a:t>
            </a:r>
          </a:p>
        </p:txBody>
      </p:sp>
      <p:sp>
        <p:nvSpPr>
          <p:cNvPr id="19" name="Rectangle 18">
            <a:extLst>
              <a:ext uri="{FF2B5EF4-FFF2-40B4-BE49-F238E27FC236}">
                <a16:creationId xmlns:a16="http://schemas.microsoft.com/office/drawing/2014/main" id="{9774816F-905E-4870-9451-FC0CB5A3123A}"/>
              </a:ext>
            </a:extLst>
          </p:cNvPr>
          <p:cNvSpPr/>
          <p:nvPr/>
        </p:nvSpPr>
        <p:spPr>
          <a:xfrm>
            <a:off x="5018295" y="4503226"/>
            <a:ext cx="6527748"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You do not need to apply for your credits. We will use the data provided in your accepted application to calculate the credits earned. Credits will be paid monthly. </a:t>
            </a:r>
          </a:p>
        </p:txBody>
      </p:sp>
      <p:grpSp>
        <p:nvGrpSpPr>
          <p:cNvPr id="25" name="Help" descr="{&quot;Key&quot;:&quot;POWER_USER_SHAPE_ICON&quot;,&quot;Value&quot;:&quot;POWER_USER_SHAPE_ICON_STYLE_1&quot;}">
            <a:extLst>
              <a:ext uri="{FF2B5EF4-FFF2-40B4-BE49-F238E27FC236}">
                <a16:creationId xmlns:a16="http://schemas.microsoft.com/office/drawing/2014/main" id="{1B3939D0-7F7E-4A7C-B118-045A6BB389D4}"/>
              </a:ext>
            </a:extLst>
          </p:cNvPr>
          <p:cNvGrpSpPr>
            <a:grpSpLocks noChangeAspect="1"/>
          </p:cNvGrpSpPr>
          <p:nvPr>
            <p:custDataLst>
              <p:tags r:id="rId1"/>
            </p:custDataLst>
          </p:nvPr>
        </p:nvGrpSpPr>
        <p:grpSpPr bwMode="auto">
          <a:xfrm>
            <a:off x="562196" y="2276598"/>
            <a:ext cx="541434" cy="542925"/>
            <a:chOff x="44" y="44"/>
            <a:chExt cx="363" cy="364"/>
          </a:xfrm>
          <a:solidFill>
            <a:schemeClr val="accent1"/>
          </a:solidFill>
        </p:grpSpPr>
        <p:sp>
          <p:nvSpPr>
            <p:cNvPr id="26" name="Help">
              <a:extLst>
                <a:ext uri="{FF2B5EF4-FFF2-40B4-BE49-F238E27FC236}">
                  <a16:creationId xmlns:a16="http://schemas.microsoft.com/office/drawing/2014/main" id="{D1E57D8F-D754-4D4F-972D-DFD5A174F642}"/>
                </a:ext>
              </a:extLst>
            </p:cNvPr>
            <p:cNvSpPr>
              <a:spLocks noChangeArrowheads="1"/>
            </p:cNvSpPr>
            <p:nvPr>
              <p:custDataLst>
                <p:tags r:id="rId14"/>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Help">
              <a:extLst>
                <a:ext uri="{FF2B5EF4-FFF2-40B4-BE49-F238E27FC236}">
                  <a16:creationId xmlns:a16="http://schemas.microsoft.com/office/drawing/2014/main" id="{0D34C15E-65CE-4895-8223-6C69F2BC7CE8}"/>
                </a:ext>
              </a:extLst>
            </p:cNvPr>
            <p:cNvSpPr>
              <a:spLocks noEditPoints="1"/>
            </p:cNvSpPr>
            <p:nvPr>
              <p:custDataLst>
                <p:tags r:id="rId15"/>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Help">
              <a:extLst>
                <a:ext uri="{FF2B5EF4-FFF2-40B4-BE49-F238E27FC236}">
                  <a16:creationId xmlns:a16="http://schemas.microsoft.com/office/drawing/2014/main" id="{D390CFD1-6772-4637-82C0-2BFEDFED0C71}"/>
                </a:ext>
              </a:extLst>
            </p:cNvPr>
            <p:cNvSpPr>
              <a:spLocks/>
            </p:cNvSpPr>
            <p:nvPr>
              <p:custDataLst>
                <p:tags r:id="rId16"/>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Help" descr="{&quot;Key&quot;:&quot;POWER_USER_SHAPE_ICON&quot;,&quot;Value&quot;:&quot;POWER_USER_SHAPE_ICON_STYLE_1&quot;}">
            <a:extLst>
              <a:ext uri="{FF2B5EF4-FFF2-40B4-BE49-F238E27FC236}">
                <a16:creationId xmlns:a16="http://schemas.microsoft.com/office/drawing/2014/main" id="{C93E4069-5F18-4149-9332-341655320B5D}"/>
              </a:ext>
            </a:extLst>
          </p:cNvPr>
          <p:cNvGrpSpPr>
            <a:grpSpLocks noChangeAspect="1"/>
          </p:cNvGrpSpPr>
          <p:nvPr>
            <p:custDataLst>
              <p:tags r:id="rId2"/>
            </p:custDataLst>
          </p:nvPr>
        </p:nvGrpSpPr>
        <p:grpSpPr bwMode="auto">
          <a:xfrm>
            <a:off x="562196" y="3059617"/>
            <a:ext cx="541434" cy="542925"/>
            <a:chOff x="44" y="44"/>
            <a:chExt cx="363" cy="364"/>
          </a:xfrm>
          <a:solidFill>
            <a:schemeClr val="accent2"/>
          </a:solidFill>
        </p:grpSpPr>
        <p:sp>
          <p:nvSpPr>
            <p:cNvPr id="30" name="Help">
              <a:extLst>
                <a:ext uri="{FF2B5EF4-FFF2-40B4-BE49-F238E27FC236}">
                  <a16:creationId xmlns:a16="http://schemas.microsoft.com/office/drawing/2014/main" id="{A04560A9-10CA-415C-B69A-BB6E63B0FD19}"/>
                </a:ext>
              </a:extLst>
            </p:cNvPr>
            <p:cNvSpPr>
              <a:spLocks noChangeArrowheads="1"/>
            </p:cNvSpPr>
            <p:nvPr>
              <p:custDataLst>
                <p:tags r:id="rId11"/>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Help">
              <a:extLst>
                <a:ext uri="{FF2B5EF4-FFF2-40B4-BE49-F238E27FC236}">
                  <a16:creationId xmlns:a16="http://schemas.microsoft.com/office/drawing/2014/main" id="{D572A56E-6A85-4522-9854-5D0DAAC2D19D}"/>
                </a:ext>
              </a:extLst>
            </p:cNvPr>
            <p:cNvSpPr>
              <a:spLocks noEditPoints="1"/>
            </p:cNvSpPr>
            <p:nvPr>
              <p:custDataLst>
                <p:tags r:id="rId12"/>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Help">
              <a:extLst>
                <a:ext uri="{FF2B5EF4-FFF2-40B4-BE49-F238E27FC236}">
                  <a16:creationId xmlns:a16="http://schemas.microsoft.com/office/drawing/2014/main" id="{A7ECD700-47F7-4DD1-928B-95449B41C43A}"/>
                </a:ext>
              </a:extLst>
            </p:cNvPr>
            <p:cNvSpPr>
              <a:spLocks/>
            </p:cNvSpPr>
            <p:nvPr>
              <p:custDataLst>
                <p:tags r:id="rId13"/>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Help" descr="{&quot;Key&quot;:&quot;POWER_USER_SHAPE_ICON&quot;,&quot;Value&quot;:&quot;POWER_USER_SHAPE_ICON_STYLE_1&quot;}">
            <a:extLst>
              <a:ext uri="{FF2B5EF4-FFF2-40B4-BE49-F238E27FC236}">
                <a16:creationId xmlns:a16="http://schemas.microsoft.com/office/drawing/2014/main" id="{CEB15AD6-1E54-438F-95E9-6519FC8D733C}"/>
              </a:ext>
            </a:extLst>
          </p:cNvPr>
          <p:cNvGrpSpPr>
            <a:grpSpLocks noChangeAspect="1"/>
          </p:cNvGrpSpPr>
          <p:nvPr>
            <p:custDataLst>
              <p:tags r:id="rId3"/>
            </p:custDataLst>
          </p:nvPr>
        </p:nvGrpSpPr>
        <p:grpSpPr bwMode="auto">
          <a:xfrm>
            <a:off x="562196" y="3842637"/>
            <a:ext cx="541434" cy="542925"/>
            <a:chOff x="44" y="44"/>
            <a:chExt cx="363" cy="364"/>
          </a:xfrm>
          <a:solidFill>
            <a:schemeClr val="accent3"/>
          </a:solidFill>
        </p:grpSpPr>
        <p:sp>
          <p:nvSpPr>
            <p:cNvPr id="34" name="Help">
              <a:extLst>
                <a:ext uri="{FF2B5EF4-FFF2-40B4-BE49-F238E27FC236}">
                  <a16:creationId xmlns:a16="http://schemas.microsoft.com/office/drawing/2014/main" id="{7EE75E5C-C249-4F64-9447-BF10A969B879}"/>
                </a:ext>
              </a:extLst>
            </p:cNvPr>
            <p:cNvSpPr>
              <a:spLocks noChangeArrowheads="1"/>
            </p:cNvSpPr>
            <p:nvPr>
              <p:custDataLst>
                <p:tags r:id="rId8"/>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elp">
              <a:extLst>
                <a:ext uri="{FF2B5EF4-FFF2-40B4-BE49-F238E27FC236}">
                  <a16:creationId xmlns:a16="http://schemas.microsoft.com/office/drawing/2014/main" id="{CF295AEC-7E4E-4606-A34F-C376E72B9942}"/>
                </a:ext>
              </a:extLst>
            </p:cNvPr>
            <p:cNvSpPr>
              <a:spLocks noEditPoints="1"/>
            </p:cNvSpPr>
            <p:nvPr>
              <p:custDataLst>
                <p:tags r:id="rId9"/>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Help">
              <a:extLst>
                <a:ext uri="{FF2B5EF4-FFF2-40B4-BE49-F238E27FC236}">
                  <a16:creationId xmlns:a16="http://schemas.microsoft.com/office/drawing/2014/main" id="{57A7AFEC-CDFA-4AB1-9EEE-FF505AA891B1}"/>
                </a:ext>
              </a:extLst>
            </p:cNvPr>
            <p:cNvSpPr>
              <a:spLocks/>
            </p:cNvSpPr>
            <p:nvPr>
              <p:custDataLst>
                <p:tags r:id="rId10"/>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 name="Help" descr="{&quot;Key&quot;:&quot;POWER_USER_SHAPE_ICON&quot;,&quot;Value&quot;:&quot;POWER_USER_SHAPE_ICON_STYLE_1&quot;}">
            <a:extLst>
              <a:ext uri="{FF2B5EF4-FFF2-40B4-BE49-F238E27FC236}">
                <a16:creationId xmlns:a16="http://schemas.microsoft.com/office/drawing/2014/main" id="{BC7563F6-4606-46B2-A014-50EFA0EB44C4}"/>
              </a:ext>
            </a:extLst>
          </p:cNvPr>
          <p:cNvGrpSpPr>
            <a:grpSpLocks noChangeAspect="1"/>
          </p:cNvGrpSpPr>
          <p:nvPr>
            <p:custDataLst>
              <p:tags r:id="rId4"/>
            </p:custDataLst>
          </p:nvPr>
        </p:nvGrpSpPr>
        <p:grpSpPr bwMode="auto">
          <a:xfrm>
            <a:off x="562196" y="4657186"/>
            <a:ext cx="541434" cy="542925"/>
            <a:chOff x="44" y="44"/>
            <a:chExt cx="363" cy="364"/>
          </a:xfrm>
          <a:solidFill>
            <a:schemeClr val="accent4"/>
          </a:solidFill>
        </p:grpSpPr>
        <p:sp>
          <p:nvSpPr>
            <p:cNvPr id="38" name="Help">
              <a:extLst>
                <a:ext uri="{FF2B5EF4-FFF2-40B4-BE49-F238E27FC236}">
                  <a16:creationId xmlns:a16="http://schemas.microsoft.com/office/drawing/2014/main" id="{CD217CEB-7152-454C-A659-4073BD5CBF52}"/>
                </a:ext>
              </a:extLst>
            </p:cNvPr>
            <p:cNvSpPr>
              <a:spLocks noChangeArrowheads="1"/>
            </p:cNvSpPr>
            <p:nvPr>
              <p:custDataLst>
                <p:tags r:id="rId5"/>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Help">
              <a:extLst>
                <a:ext uri="{FF2B5EF4-FFF2-40B4-BE49-F238E27FC236}">
                  <a16:creationId xmlns:a16="http://schemas.microsoft.com/office/drawing/2014/main" id="{9E3D8B15-43EA-4490-BF71-FAE05149BE6C}"/>
                </a:ext>
              </a:extLst>
            </p:cNvPr>
            <p:cNvSpPr>
              <a:spLocks noEditPoints="1"/>
            </p:cNvSpPr>
            <p:nvPr>
              <p:custDataLst>
                <p:tags r:id="rId6"/>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Help">
              <a:extLst>
                <a:ext uri="{FF2B5EF4-FFF2-40B4-BE49-F238E27FC236}">
                  <a16:creationId xmlns:a16="http://schemas.microsoft.com/office/drawing/2014/main" id="{74B908AB-C786-4973-B550-9F6FCF44657E}"/>
                </a:ext>
              </a:extLst>
            </p:cNvPr>
            <p:cNvSpPr>
              <a:spLocks/>
            </p:cNvSpPr>
            <p:nvPr>
              <p:custDataLst>
                <p:tags r:id="rId7"/>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ADAA59DA-C79B-485A-B7CE-9653A81EBC1B}"/>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51457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21B6-28EA-4B36-9809-D19659089B1F}"/>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BAF0189E-2BBB-410D-9AD5-0D8B0304F7F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6122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6" name="Title 5">
            <a:extLst>
              <a:ext uri="{FF2B5EF4-FFF2-40B4-BE49-F238E27FC236}">
                <a16:creationId xmlns:a16="http://schemas.microsoft.com/office/drawing/2014/main" id="{2C2A5B5E-E0DE-415B-A6F4-CFEEF738850F}"/>
              </a:ext>
            </a:extLst>
          </p:cNvPr>
          <p:cNvSpPr>
            <a:spLocks noGrp="1"/>
          </p:cNvSpPr>
          <p:nvPr>
            <p:ph type="title"/>
          </p:nvPr>
        </p:nvSpPr>
        <p:spPr/>
        <p:txBody>
          <a:bodyPr/>
          <a:lstStyle/>
          <a:p>
            <a:r>
              <a:rPr lang="en-GB" dirty="0"/>
              <a:t>Advertising mail</a:t>
            </a:r>
          </a:p>
        </p:txBody>
      </p:sp>
      <p:sp>
        <p:nvSpPr>
          <p:cNvPr id="7" name="Text Placeholder 6">
            <a:extLst>
              <a:ext uri="{FF2B5EF4-FFF2-40B4-BE49-F238E27FC236}">
                <a16:creationId xmlns:a16="http://schemas.microsoft.com/office/drawing/2014/main" id="{0D3E2F29-E178-45FC-975E-4D4DEC369B99}"/>
              </a:ext>
            </a:extLst>
          </p:cNvPr>
          <p:cNvSpPr>
            <a:spLocks noGrp="1"/>
          </p:cNvSpPr>
          <p:nvPr>
            <p:ph type="body" sz="quarter" idx="11"/>
          </p:nvPr>
        </p:nvSpPr>
        <p:spPr/>
        <p:txBody>
          <a:bodyPr/>
          <a:lstStyle/>
          <a:p>
            <a:r>
              <a:rPr lang="en-GB" dirty="0"/>
              <a:t>First Time User Incentive</a:t>
            </a:r>
          </a:p>
        </p:txBody>
      </p:sp>
      <p:sp>
        <p:nvSpPr>
          <p:cNvPr id="10" name="Circle: Hollow 9">
            <a:extLst>
              <a:ext uri="{FF2B5EF4-FFF2-40B4-BE49-F238E27FC236}">
                <a16:creationId xmlns:a16="http://schemas.microsoft.com/office/drawing/2014/main" id="{A186F85E-9BDC-4E28-AE46-0CBEE7AC0FAC}"/>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E40DF4C9-1C02-4D83-B456-B9F8C51BD9A1}"/>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Circle: Hollow 11">
            <a:extLst>
              <a:ext uri="{FF2B5EF4-FFF2-40B4-BE49-F238E27FC236}">
                <a16:creationId xmlns:a16="http://schemas.microsoft.com/office/drawing/2014/main" id="{B2B8199D-66B6-4531-A1F2-67B46C68E967}"/>
              </a:ext>
            </a:extLst>
          </p:cNvPr>
          <p:cNvSpPr/>
          <p:nvPr/>
        </p:nvSpPr>
        <p:spPr>
          <a:xfrm>
            <a:off x="6474460" y="2079037"/>
            <a:ext cx="2098040" cy="2098040"/>
          </a:xfrm>
          <a:prstGeom prst="donut">
            <a:avLst>
              <a:gd name="adj" fmla="val 8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ircle: Hollow 12">
            <a:extLst>
              <a:ext uri="{FF2B5EF4-FFF2-40B4-BE49-F238E27FC236}">
                <a16:creationId xmlns:a16="http://schemas.microsoft.com/office/drawing/2014/main" id="{15D6123C-4457-41A3-A967-C9EBF80D0119}"/>
              </a:ext>
            </a:extLst>
          </p:cNvPr>
          <p:cNvSpPr/>
          <p:nvPr/>
        </p:nvSpPr>
        <p:spPr>
          <a:xfrm>
            <a:off x="8990722" y="2079037"/>
            <a:ext cx="2098040" cy="2098040"/>
          </a:xfrm>
          <a:prstGeom prst="donut">
            <a:avLst>
              <a:gd name="adj" fmla="val 93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192F2EE-E779-4D84-8F57-0277042E6E7E}"/>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A399133-18D5-4940-9C5E-C29710CEED7C}"/>
              </a:ext>
            </a:extLst>
          </p:cNvPr>
          <p:cNvSpPr/>
          <p:nvPr/>
        </p:nvSpPr>
        <p:spPr>
          <a:xfrm>
            <a:off x="8784166" y="4020072"/>
            <a:ext cx="3399367" cy="1503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AF72EEB-7821-4F6E-828A-74A07DC7AE63}"/>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C559F1-ECF7-4CE5-9E80-8EE9DB5291D7}"/>
              </a:ext>
            </a:extLst>
          </p:cNvPr>
          <p:cNvSpPr/>
          <p:nvPr/>
        </p:nvSpPr>
        <p:spPr>
          <a:xfrm>
            <a:off x="6096000" y="4020072"/>
            <a:ext cx="2696634" cy="150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 name="Graphic 19" descr="Unlock">
            <a:extLst>
              <a:ext uri="{FF2B5EF4-FFF2-40B4-BE49-F238E27FC236}">
                <a16:creationId xmlns:a16="http://schemas.microsoft.com/office/drawing/2014/main" id="{836BA303-4F18-4144-B4EF-5ACF4F585F8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6280" y="2640021"/>
            <a:ext cx="914400" cy="914400"/>
          </a:xfrm>
          <a:prstGeom prst="rect">
            <a:avLst/>
          </a:prstGeom>
        </p:spPr>
      </p:pic>
      <p:sp>
        <p:nvSpPr>
          <p:cNvPr id="21" name="TextBox 20">
            <a:extLst>
              <a:ext uri="{FF2B5EF4-FFF2-40B4-BE49-F238E27FC236}">
                <a16:creationId xmlns:a16="http://schemas.microsoft.com/office/drawing/2014/main" id="{6EE58FE7-5945-4C6A-8799-555003347F16}"/>
              </a:ext>
            </a:extLst>
          </p:cNvPr>
          <p:cNvSpPr txBox="1"/>
          <p:nvPr/>
        </p:nvSpPr>
        <p:spPr>
          <a:xfrm>
            <a:off x="1059140" y="4517699"/>
            <a:ext cx="2268000" cy="923330"/>
          </a:xfrm>
          <a:prstGeom prst="rect">
            <a:avLst/>
          </a:prstGeom>
          <a:noFill/>
        </p:spPr>
        <p:txBody>
          <a:bodyPr wrap="square" rtlCol="0">
            <a:spAutoFit/>
          </a:bodyPr>
          <a:lstStyle/>
          <a:p>
            <a:pPr lvl="0" algn="ctr">
              <a:defRPr/>
            </a:pPr>
            <a:r>
              <a:rPr lang="en-US" dirty="0">
                <a:solidFill>
                  <a:prstClr val="black"/>
                </a:solidFill>
              </a:rPr>
              <a:t>If you haven’t used Advertising Mail in the last 24 months.</a:t>
            </a:r>
            <a:endParaRPr lang="en-GB" dirty="0">
              <a:solidFill>
                <a:prstClr val="black"/>
              </a:solidFill>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C8026BC-EC87-4959-8527-6E392AFF0083}"/>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sp>
        <p:nvSpPr>
          <p:cNvPr id="23" name="TextBox 22">
            <a:extLst>
              <a:ext uri="{FF2B5EF4-FFF2-40B4-BE49-F238E27FC236}">
                <a16:creationId xmlns:a16="http://schemas.microsoft.com/office/drawing/2014/main" id="{AE849884-5C52-4DC3-8F38-34EA0D2E0165}"/>
              </a:ext>
            </a:extLst>
          </p:cNvPr>
          <p:cNvSpPr txBox="1"/>
          <p:nvPr/>
        </p:nvSpPr>
        <p:spPr>
          <a:xfrm>
            <a:off x="3698519" y="4527638"/>
            <a:ext cx="2268000" cy="2031325"/>
          </a:xfrm>
          <a:prstGeom prst="rect">
            <a:avLst/>
          </a:prstGeom>
          <a:noFill/>
        </p:spPr>
        <p:txBody>
          <a:bodyPr wrap="square" rtlCol="0">
            <a:spAutoFit/>
          </a:bodyPr>
          <a:lstStyle/>
          <a:p>
            <a:pPr lvl="0" algn="ctr">
              <a:defRPr/>
            </a:pPr>
            <a:r>
              <a:rPr lang="en-US" dirty="0">
                <a:solidFill>
                  <a:prstClr val="black"/>
                </a:solidFill>
              </a:rPr>
              <a:t>Send a minimum of 4k items for advertising mail.  Minimum of 10k for Partially Addressed.  On up to 1m items posted over 12 months.</a:t>
            </a:r>
          </a:p>
        </p:txBody>
      </p:sp>
      <p:sp>
        <p:nvSpPr>
          <p:cNvPr id="24" name="TextBox 23">
            <a:extLst>
              <a:ext uri="{FF2B5EF4-FFF2-40B4-BE49-F238E27FC236}">
                <a16:creationId xmlns:a16="http://schemas.microsoft.com/office/drawing/2014/main" id="{75D4DE65-307F-4D2F-B64E-B58DCC80C558}"/>
              </a:ext>
            </a:extLst>
          </p:cNvPr>
          <p:cNvSpPr txBox="1"/>
          <p:nvPr/>
        </p:nvSpPr>
        <p:spPr>
          <a:xfrm>
            <a:off x="3558573" y="4232560"/>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QUALIFY</a:t>
            </a:r>
          </a:p>
        </p:txBody>
      </p:sp>
      <p:sp>
        <p:nvSpPr>
          <p:cNvPr id="25" name="TextBox 24">
            <a:extLst>
              <a:ext uri="{FF2B5EF4-FFF2-40B4-BE49-F238E27FC236}">
                <a16:creationId xmlns:a16="http://schemas.microsoft.com/office/drawing/2014/main" id="{0B38C6A0-8950-4653-A122-E1494FE3511E}"/>
              </a:ext>
            </a:extLst>
          </p:cNvPr>
          <p:cNvSpPr txBox="1"/>
          <p:nvPr/>
        </p:nvSpPr>
        <p:spPr>
          <a:xfrm>
            <a:off x="6413814" y="4516926"/>
            <a:ext cx="2268000" cy="1477328"/>
          </a:xfrm>
          <a:prstGeom prst="rect">
            <a:avLst/>
          </a:prstGeom>
          <a:noFill/>
        </p:spPr>
        <p:txBody>
          <a:bodyPr wrap="square" rtlCol="0">
            <a:spAutoFit/>
          </a:bodyPr>
          <a:lstStyle/>
          <a:p>
            <a:pPr lvl="0" algn="ctr">
              <a:defRPr/>
            </a:pPr>
            <a:r>
              <a:rPr lang="en-US" dirty="0">
                <a:solidFill>
                  <a:prstClr val="black"/>
                </a:solidFill>
                <a:ea typeface="Noto Sans" panose="020B0502040504020204" pitchFamily="34"/>
                <a:cs typeface="Noto Sans" panose="020B0502040504020204" pitchFamily="34"/>
              </a:rPr>
              <a:t>You can earn up to 20% postage credits on advertising mail and 7% on Partially Addressed.</a:t>
            </a:r>
            <a:endParaRPr lang="en-GB" dirty="0">
              <a:solidFill>
                <a:prstClr val="black"/>
              </a:solidFill>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id="{8BACA290-B65F-4098-A23C-EACFBE78D729}"/>
              </a:ext>
            </a:extLst>
          </p:cNvPr>
          <p:cNvSpPr txBox="1"/>
          <p:nvPr/>
        </p:nvSpPr>
        <p:spPr>
          <a:xfrm>
            <a:off x="6583179"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CREDIT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7" name="TextBox 26">
            <a:extLst>
              <a:ext uri="{FF2B5EF4-FFF2-40B4-BE49-F238E27FC236}">
                <a16:creationId xmlns:a16="http://schemas.microsoft.com/office/drawing/2014/main" id="{36570964-23FB-47F3-BAC3-C1E0F66CF08D}"/>
              </a:ext>
            </a:extLst>
          </p:cNvPr>
          <p:cNvSpPr txBox="1"/>
          <p:nvPr/>
        </p:nvSpPr>
        <p:spPr>
          <a:xfrm>
            <a:off x="8923996" y="4517699"/>
            <a:ext cx="2268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For more information and  to apply go to </a:t>
            </a:r>
            <a:r>
              <a:rPr kumimoji="0" lang="en-US" b="0" i="0" u="none" strike="noStrike" kern="1200" cap="none" spc="0" normalizeH="0" baseline="0" noProof="0" dirty="0">
                <a:ln>
                  <a:noFill/>
                </a:ln>
                <a:solidFill>
                  <a:prstClr val="black"/>
                </a:solidFill>
                <a:effectLst/>
                <a:uLnTx/>
                <a:uFillTx/>
                <a:ea typeface="+mn-ea"/>
                <a:cs typeface="+mn-cs"/>
                <a:hlinkClick r:id="rId16"/>
              </a:rPr>
              <a:t>www.royalmailwholesale.com</a:t>
            </a: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8A0FA46C-5FBD-4E24-9308-324960AF2B23}"/>
              </a:ext>
            </a:extLst>
          </p:cNvPr>
          <p:cNvSpPr txBox="1"/>
          <p:nvPr/>
        </p:nvSpPr>
        <p:spPr>
          <a:xfrm>
            <a:off x="9093361"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grpSp>
        <p:nvGrpSpPr>
          <p:cNvPr id="31" name="Target" descr="{&quot;Key&quot;:&quot;POWER_USER_SHAPE_ICON&quot;,&quot;Value&quot;:&quot;POWER_USER_SHAPE_ICON_STYLE_1&quot;}">
            <a:extLst>
              <a:ext uri="{FF2B5EF4-FFF2-40B4-BE49-F238E27FC236}">
                <a16:creationId xmlns:a16="http://schemas.microsoft.com/office/drawing/2014/main" id="{E083CFF5-0307-41EA-8FF0-F05CE93AF9BA}"/>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32" name="Target">
              <a:extLst>
                <a:ext uri="{FF2B5EF4-FFF2-40B4-BE49-F238E27FC236}">
                  <a16:creationId xmlns:a16="http://schemas.microsoft.com/office/drawing/2014/main" id="{1E0730BE-D8B9-4204-98B2-10CA00760564}"/>
                </a:ext>
              </a:extLst>
            </p:cNvPr>
            <p:cNvSpPr>
              <a:spLocks/>
            </p:cNvSpPr>
            <p:nvPr>
              <p:custDataLst>
                <p:tags r:id="rId10"/>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arget">
              <a:extLst>
                <a:ext uri="{FF2B5EF4-FFF2-40B4-BE49-F238E27FC236}">
                  <a16:creationId xmlns:a16="http://schemas.microsoft.com/office/drawing/2014/main" id="{B20E0DDC-178A-4524-BA1C-296407E6B87C}"/>
                </a:ext>
              </a:extLst>
            </p:cNvPr>
            <p:cNvSpPr>
              <a:spLocks/>
            </p:cNvSpPr>
            <p:nvPr>
              <p:custDataLst>
                <p:tags r:id="rId11"/>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arget">
              <a:extLst>
                <a:ext uri="{FF2B5EF4-FFF2-40B4-BE49-F238E27FC236}">
                  <a16:creationId xmlns:a16="http://schemas.microsoft.com/office/drawing/2014/main" id="{E3BEF30B-10CB-43AD-B3EB-14F0F0A32A0C}"/>
                </a:ext>
              </a:extLst>
            </p:cNvPr>
            <p:cNvSpPr>
              <a:spLocks noEditPoints="1"/>
            </p:cNvSpPr>
            <p:nvPr>
              <p:custDataLst>
                <p:tags r:id="rId12"/>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Tag2" descr="{&quot;Key&quot;:&quot;POWER_USER_SHAPE_ICON&quot;,&quot;Value&quot;:&quot;POWER_USER_SHAPE_ICON_STYLE_1&quot;}">
            <a:extLst>
              <a:ext uri="{FF2B5EF4-FFF2-40B4-BE49-F238E27FC236}">
                <a16:creationId xmlns:a16="http://schemas.microsoft.com/office/drawing/2014/main" id="{659CBCFE-82B4-4F42-A5C4-73DF06201464}"/>
              </a:ext>
            </a:extLst>
          </p:cNvPr>
          <p:cNvSpPr>
            <a:spLocks noChangeAspect="1" noEditPoints="1"/>
          </p:cNvSpPr>
          <p:nvPr>
            <p:custDataLst>
              <p:tags r:id="rId2"/>
            </p:custDataLst>
          </p:nvPr>
        </p:nvSpPr>
        <p:spPr bwMode="auto">
          <a:xfrm>
            <a:off x="4285635" y="2645605"/>
            <a:ext cx="966138" cy="961826"/>
          </a:xfrm>
          <a:custGeom>
            <a:avLst/>
            <a:gdLst>
              <a:gd name="T0" fmla="*/ 537 w 621"/>
              <a:gd name="T1" fmla="*/ 117 h 617"/>
              <a:gd name="T2" fmla="*/ 504 w 621"/>
              <a:gd name="T3" fmla="*/ 83 h 617"/>
              <a:gd name="T4" fmla="*/ 537 w 621"/>
              <a:gd name="T5" fmla="*/ 50 h 617"/>
              <a:gd name="T6" fmla="*/ 571 w 621"/>
              <a:gd name="T7" fmla="*/ 83 h 617"/>
              <a:gd name="T8" fmla="*/ 537 w 621"/>
              <a:gd name="T9" fmla="*/ 117 h 617"/>
              <a:gd name="T10" fmla="*/ 601 w 621"/>
              <a:gd name="T11" fmla="*/ 0 h 617"/>
              <a:gd name="T12" fmla="*/ 600 w 621"/>
              <a:gd name="T13" fmla="*/ 0 h 617"/>
              <a:gd name="T14" fmla="*/ 599 w 621"/>
              <a:gd name="T15" fmla="*/ 0 h 617"/>
              <a:gd name="T16" fmla="*/ 341 w 621"/>
              <a:gd name="T17" fmla="*/ 0 h 617"/>
              <a:gd name="T18" fmla="*/ 318 w 621"/>
              <a:gd name="T19" fmla="*/ 12 h 617"/>
              <a:gd name="T20" fmla="*/ 16 w 621"/>
              <a:gd name="T21" fmla="*/ 314 h 617"/>
              <a:gd name="T22" fmla="*/ 16 w 621"/>
              <a:gd name="T23" fmla="*/ 372 h 617"/>
              <a:gd name="T24" fmla="*/ 248 w 621"/>
              <a:gd name="T25" fmla="*/ 605 h 617"/>
              <a:gd name="T26" fmla="*/ 277 w 621"/>
              <a:gd name="T27" fmla="*/ 617 h 617"/>
              <a:gd name="T28" fmla="*/ 306 w 621"/>
              <a:gd name="T29" fmla="*/ 605 h 617"/>
              <a:gd name="T30" fmla="*/ 608 w 621"/>
              <a:gd name="T31" fmla="*/ 302 h 617"/>
              <a:gd name="T32" fmla="*/ 621 w 621"/>
              <a:gd name="T33" fmla="*/ 280 h 617"/>
              <a:gd name="T34" fmla="*/ 621 w 621"/>
              <a:gd name="T35" fmla="*/ 20 h 617"/>
              <a:gd name="T36" fmla="*/ 601 w 621"/>
              <a:gd name="T3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617">
                <a:moveTo>
                  <a:pt x="537" y="117"/>
                </a:moveTo>
                <a:cubicBezTo>
                  <a:pt x="519" y="117"/>
                  <a:pt x="504" y="102"/>
                  <a:pt x="504" y="83"/>
                </a:cubicBezTo>
                <a:cubicBezTo>
                  <a:pt x="504" y="65"/>
                  <a:pt x="519" y="50"/>
                  <a:pt x="537" y="50"/>
                </a:cubicBezTo>
                <a:cubicBezTo>
                  <a:pt x="556" y="50"/>
                  <a:pt x="571" y="65"/>
                  <a:pt x="571" y="83"/>
                </a:cubicBezTo>
                <a:cubicBezTo>
                  <a:pt x="571" y="102"/>
                  <a:pt x="556" y="117"/>
                  <a:pt x="537" y="117"/>
                </a:cubicBezTo>
                <a:close/>
                <a:moveTo>
                  <a:pt x="601" y="0"/>
                </a:moveTo>
                <a:lnTo>
                  <a:pt x="600" y="0"/>
                </a:lnTo>
                <a:cubicBezTo>
                  <a:pt x="600" y="0"/>
                  <a:pt x="600" y="0"/>
                  <a:pt x="599" y="0"/>
                </a:cubicBezTo>
                <a:lnTo>
                  <a:pt x="341" y="0"/>
                </a:lnTo>
                <a:cubicBezTo>
                  <a:pt x="334" y="0"/>
                  <a:pt x="320" y="10"/>
                  <a:pt x="318" y="12"/>
                </a:cubicBezTo>
                <a:lnTo>
                  <a:pt x="16" y="314"/>
                </a:lnTo>
                <a:cubicBezTo>
                  <a:pt x="0" y="330"/>
                  <a:pt x="0" y="356"/>
                  <a:pt x="16" y="372"/>
                </a:cubicBezTo>
                <a:lnTo>
                  <a:pt x="248" y="605"/>
                </a:lnTo>
                <a:cubicBezTo>
                  <a:pt x="256" y="613"/>
                  <a:pt x="267" y="617"/>
                  <a:pt x="277" y="617"/>
                </a:cubicBezTo>
                <a:cubicBezTo>
                  <a:pt x="288" y="617"/>
                  <a:pt x="298" y="613"/>
                  <a:pt x="306" y="605"/>
                </a:cubicBezTo>
                <a:lnTo>
                  <a:pt x="608" y="302"/>
                </a:lnTo>
                <a:cubicBezTo>
                  <a:pt x="610" y="300"/>
                  <a:pt x="621" y="288"/>
                  <a:pt x="621" y="280"/>
                </a:cubicBezTo>
                <a:lnTo>
                  <a:pt x="621" y="20"/>
                </a:lnTo>
                <a:cubicBezTo>
                  <a:pt x="621" y="9"/>
                  <a:pt x="613" y="0"/>
                  <a:pt x="60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0B5BB6E-828A-48C8-AFA6-E502A7A6E8F1}"/>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20%</a:t>
            </a:r>
          </a:p>
        </p:txBody>
      </p:sp>
      <p:grpSp>
        <p:nvGrpSpPr>
          <p:cNvPr id="39" name="Application" descr="{&quot;Key&quot;:&quot;POWER_USER_SHAPE_ICON&quot;,&quot;Value&quot;:&quot;POWER_USER_SHAPE_ICON_STYLE_1&quot;}">
            <a:extLst>
              <a:ext uri="{FF2B5EF4-FFF2-40B4-BE49-F238E27FC236}">
                <a16:creationId xmlns:a16="http://schemas.microsoft.com/office/drawing/2014/main" id="{07FAE2BC-EFF3-44DD-8D7C-36753C44186D}"/>
              </a:ext>
            </a:extLst>
          </p:cNvPr>
          <p:cNvGrpSpPr>
            <a:grpSpLocks noChangeAspect="1"/>
          </p:cNvGrpSpPr>
          <p:nvPr>
            <p:custDataLst>
              <p:tags r:id="rId3"/>
            </p:custDataLst>
          </p:nvPr>
        </p:nvGrpSpPr>
        <p:grpSpPr bwMode="auto">
          <a:xfrm>
            <a:off x="9696662" y="2731821"/>
            <a:ext cx="701646" cy="874387"/>
            <a:chOff x="46" y="2"/>
            <a:chExt cx="394" cy="491"/>
          </a:xfrm>
          <a:solidFill>
            <a:schemeClr val="tx1"/>
          </a:solidFill>
        </p:grpSpPr>
        <p:sp>
          <p:nvSpPr>
            <p:cNvPr id="40" name="Application">
              <a:extLst>
                <a:ext uri="{FF2B5EF4-FFF2-40B4-BE49-F238E27FC236}">
                  <a16:creationId xmlns:a16="http://schemas.microsoft.com/office/drawing/2014/main" id="{F743D702-8C00-4C89-9B13-11F8447B05EC}"/>
                </a:ext>
              </a:extLst>
            </p:cNvPr>
            <p:cNvSpPr>
              <a:spLocks/>
            </p:cNvSpPr>
            <p:nvPr>
              <p:custDataLst>
                <p:tags r:id="rId4"/>
              </p:custDataLst>
            </p:nvPr>
          </p:nvSpPr>
          <p:spPr bwMode="auto">
            <a:xfrm>
              <a:off x="333" y="309"/>
              <a:ext cx="55" cy="64"/>
            </a:xfrm>
            <a:custGeom>
              <a:avLst/>
              <a:gdLst>
                <a:gd name="T0" fmla="*/ 147 w 147"/>
                <a:gd name="T1" fmla="*/ 144 h 171"/>
                <a:gd name="T2" fmla="*/ 123 w 147"/>
                <a:gd name="T3" fmla="*/ 0 h 171"/>
                <a:gd name="T4" fmla="*/ 0 w 147"/>
                <a:gd name="T5" fmla="*/ 38 h 171"/>
                <a:gd name="T6" fmla="*/ 60 w 147"/>
                <a:gd name="T7" fmla="*/ 171 h 171"/>
                <a:gd name="T8" fmla="*/ 147 w 147"/>
                <a:gd name="T9" fmla="*/ 144 h 171"/>
              </a:gdLst>
              <a:ahLst/>
              <a:cxnLst>
                <a:cxn ang="0">
                  <a:pos x="T0" y="T1"/>
                </a:cxn>
                <a:cxn ang="0">
                  <a:pos x="T2" y="T3"/>
                </a:cxn>
                <a:cxn ang="0">
                  <a:pos x="T4" y="T5"/>
                </a:cxn>
                <a:cxn ang="0">
                  <a:pos x="T6" y="T7"/>
                </a:cxn>
                <a:cxn ang="0">
                  <a:pos x="T8" y="T9"/>
                </a:cxn>
              </a:cxnLst>
              <a:rect l="0" t="0" r="r" b="b"/>
              <a:pathLst>
                <a:path w="147" h="171">
                  <a:moveTo>
                    <a:pt x="147" y="144"/>
                  </a:moveTo>
                  <a:lnTo>
                    <a:pt x="123" y="0"/>
                  </a:lnTo>
                  <a:lnTo>
                    <a:pt x="0" y="38"/>
                  </a:lnTo>
                  <a:lnTo>
                    <a:pt x="60" y="171"/>
                  </a:lnTo>
                  <a:lnTo>
                    <a:pt x="147"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Application">
              <a:extLst>
                <a:ext uri="{FF2B5EF4-FFF2-40B4-BE49-F238E27FC236}">
                  <a16:creationId xmlns:a16="http://schemas.microsoft.com/office/drawing/2014/main" id="{1B9A4A84-9C9D-4856-B6A7-C26D8E4B1D44}"/>
                </a:ext>
              </a:extLst>
            </p:cNvPr>
            <p:cNvSpPr>
              <a:spLocks/>
            </p:cNvSpPr>
            <p:nvPr>
              <p:custDataLst>
                <p:tags r:id="rId5"/>
              </p:custDataLst>
            </p:nvPr>
          </p:nvSpPr>
          <p:spPr bwMode="auto">
            <a:xfrm>
              <a:off x="345" y="369"/>
              <a:ext cx="69" cy="124"/>
            </a:xfrm>
            <a:custGeom>
              <a:avLst/>
              <a:gdLst>
                <a:gd name="T0" fmla="*/ 169 w 184"/>
                <a:gd name="T1" fmla="*/ 99 h 329"/>
                <a:gd name="T2" fmla="*/ 116 w 184"/>
                <a:gd name="T3" fmla="*/ 0 h 329"/>
                <a:gd name="T4" fmla="*/ 29 w 184"/>
                <a:gd name="T5" fmla="*/ 27 h 329"/>
                <a:gd name="T6" fmla="*/ 20 w 184"/>
                <a:gd name="T7" fmla="*/ 144 h 329"/>
                <a:gd name="T8" fmla="*/ 139 w 184"/>
                <a:gd name="T9" fmla="*/ 275 h 329"/>
                <a:gd name="T10" fmla="*/ 169 w 184"/>
                <a:gd name="T11" fmla="*/ 99 h 329"/>
              </a:gdLst>
              <a:ahLst/>
              <a:cxnLst>
                <a:cxn ang="0">
                  <a:pos x="T0" y="T1"/>
                </a:cxn>
                <a:cxn ang="0">
                  <a:pos x="T2" y="T3"/>
                </a:cxn>
                <a:cxn ang="0">
                  <a:pos x="T4" y="T5"/>
                </a:cxn>
                <a:cxn ang="0">
                  <a:pos x="T6" y="T7"/>
                </a:cxn>
                <a:cxn ang="0">
                  <a:pos x="T8" y="T9"/>
                </a:cxn>
                <a:cxn ang="0">
                  <a:pos x="T10" y="T11"/>
                </a:cxn>
              </a:cxnLst>
              <a:rect l="0" t="0" r="r" b="b"/>
              <a:pathLst>
                <a:path w="184" h="329">
                  <a:moveTo>
                    <a:pt x="169" y="99"/>
                  </a:moveTo>
                  <a:cubicBezTo>
                    <a:pt x="158" y="60"/>
                    <a:pt x="127" y="15"/>
                    <a:pt x="116" y="0"/>
                  </a:cubicBezTo>
                  <a:lnTo>
                    <a:pt x="29" y="27"/>
                  </a:lnTo>
                  <a:cubicBezTo>
                    <a:pt x="20" y="45"/>
                    <a:pt x="0" y="92"/>
                    <a:pt x="20" y="144"/>
                  </a:cubicBezTo>
                  <a:cubicBezTo>
                    <a:pt x="40" y="198"/>
                    <a:pt x="144" y="329"/>
                    <a:pt x="139" y="275"/>
                  </a:cubicBezTo>
                  <a:cubicBezTo>
                    <a:pt x="129" y="167"/>
                    <a:pt x="184" y="146"/>
                    <a:pt x="169"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Application">
              <a:extLst>
                <a:ext uri="{FF2B5EF4-FFF2-40B4-BE49-F238E27FC236}">
                  <a16:creationId xmlns:a16="http://schemas.microsoft.com/office/drawing/2014/main" id="{95976E1D-D4CA-4AD5-9A3C-6752A327F2F2}"/>
                </a:ext>
              </a:extLst>
            </p:cNvPr>
            <p:cNvSpPr>
              <a:spLocks/>
            </p:cNvSpPr>
            <p:nvPr>
              <p:custDataLst>
                <p:tags r:id="rId6"/>
              </p:custDataLst>
            </p:nvPr>
          </p:nvSpPr>
          <p:spPr bwMode="auto">
            <a:xfrm>
              <a:off x="46" y="2"/>
              <a:ext cx="394" cy="447"/>
            </a:xfrm>
            <a:custGeom>
              <a:avLst/>
              <a:gdLst>
                <a:gd name="T0" fmla="*/ 575 w 1050"/>
                <a:gd name="T1" fmla="*/ 18 h 1187"/>
                <a:gd name="T2" fmla="*/ 401 w 1050"/>
                <a:gd name="T3" fmla="*/ 578 h 1187"/>
                <a:gd name="T4" fmla="*/ 359 w 1050"/>
                <a:gd name="T5" fmla="*/ 346 h 1187"/>
                <a:gd name="T6" fmla="*/ 0 w 1050"/>
                <a:gd name="T7" fmla="*/ 578 h 1187"/>
                <a:gd name="T8" fmla="*/ 75 w 1050"/>
                <a:gd name="T9" fmla="*/ 728 h 1187"/>
                <a:gd name="T10" fmla="*/ 88 w 1050"/>
                <a:gd name="T11" fmla="*/ 678 h 1187"/>
                <a:gd name="T12" fmla="*/ 163 w 1050"/>
                <a:gd name="T13" fmla="*/ 728 h 1187"/>
                <a:gd name="T14" fmla="*/ 175 w 1050"/>
                <a:gd name="T15" fmla="*/ 678 h 1187"/>
                <a:gd name="T16" fmla="*/ 195 w 1050"/>
                <a:gd name="T17" fmla="*/ 728 h 1187"/>
                <a:gd name="T18" fmla="*/ 29 w 1050"/>
                <a:gd name="T19" fmla="*/ 1120 h 1187"/>
                <a:gd name="T20" fmla="*/ 57 w 1050"/>
                <a:gd name="T21" fmla="*/ 1133 h 1187"/>
                <a:gd name="T22" fmla="*/ 58 w 1050"/>
                <a:gd name="T23" fmla="*/ 1132 h 1187"/>
                <a:gd name="T24" fmla="*/ 70 w 1050"/>
                <a:gd name="T25" fmla="*/ 1159 h 1187"/>
                <a:gd name="T26" fmla="*/ 105 w 1050"/>
                <a:gd name="T27" fmla="*/ 1174 h 1187"/>
                <a:gd name="T28" fmla="*/ 129 w 1050"/>
                <a:gd name="T29" fmla="*/ 1162 h 1187"/>
                <a:gd name="T30" fmla="*/ 128 w 1050"/>
                <a:gd name="T31" fmla="*/ 1163 h 1187"/>
                <a:gd name="T32" fmla="*/ 148 w 1050"/>
                <a:gd name="T33" fmla="*/ 1171 h 1187"/>
                <a:gd name="T34" fmla="*/ 148 w 1050"/>
                <a:gd name="T35" fmla="*/ 1169 h 1187"/>
                <a:gd name="T36" fmla="*/ 363 w 1050"/>
                <a:gd name="T37" fmla="*/ 728 h 1187"/>
                <a:gd name="T38" fmla="*/ 375 w 1050"/>
                <a:gd name="T39" fmla="*/ 678 h 1187"/>
                <a:gd name="T40" fmla="*/ 463 w 1050"/>
                <a:gd name="T41" fmla="*/ 728 h 1187"/>
                <a:gd name="T42" fmla="*/ 475 w 1050"/>
                <a:gd name="T43" fmla="*/ 678 h 1187"/>
                <a:gd name="T44" fmla="*/ 563 w 1050"/>
                <a:gd name="T45" fmla="*/ 728 h 1187"/>
                <a:gd name="T46" fmla="*/ 575 w 1050"/>
                <a:gd name="T47" fmla="*/ 678 h 1187"/>
                <a:gd name="T48" fmla="*/ 663 w 1050"/>
                <a:gd name="T49" fmla="*/ 728 h 1187"/>
                <a:gd name="T50" fmla="*/ 675 w 1050"/>
                <a:gd name="T51" fmla="*/ 678 h 1187"/>
                <a:gd name="T52" fmla="*/ 727 w 1050"/>
                <a:gd name="T53" fmla="*/ 728 h 1187"/>
                <a:gd name="T54" fmla="*/ 877 w 1050"/>
                <a:gd name="T55" fmla="*/ 798 h 1187"/>
                <a:gd name="T56" fmla="*/ 875 w 1050"/>
                <a:gd name="T57" fmla="*/ 728 h 1187"/>
                <a:gd name="T58" fmla="*/ 888 w 1050"/>
                <a:gd name="T59" fmla="*/ 678 h 1187"/>
                <a:gd name="T60" fmla="*/ 975 w 1050"/>
                <a:gd name="T61" fmla="*/ 728 h 1187"/>
                <a:gd name="T62" fmla="*/ 988 w 1050"/>
                <a:gd name="T63" fmla="*/ 678 h 1187"/>
                <a:gd name="T64" fmla="*/ 1050 w 1050"/>
                <a:gd name="T65" fmla="*/ 728 h 1187"/>
                <a:gd name="T66" fmla="*/ 815 w 1050"/>
                <a:gd name="T67" fmla="*/ 57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0" h="1187">
                  <a:moveTo>
                    <a:pt x="815" y="578"/>
                  </a:moveTo>
                  <a:cubicBezTo>
                    <a:pt x="746" y="340"/>
                    <a:pt x="636" y="0"/>
                    <a:pt x="575" y="18"/>
                  </a:cubicBezTo>
                  <a:cubicBezTo>
                    <a:pt x="518" y="36"/>
                    <a:pt x="603" y="340"/>
                    <a:pt x="677" y="578"/>
                  </a:cubicBezTo>
                  <a:lnTo>
                    <a:pt x="401" y="578"/>
                  </a:lnTo>
                  <a:lnTo>
                    <a:pt x="478" y="396"/>
                  </a:lnTo>
                  <a:lnTo>
                    <a:pt x="359" y="346"/>
                  </a:lnTo>
                  <a:lnTo>
                    <a:pt x="261" y="578"/>
                  </a:lnTo>
                  <a:lnTo>
                    <a:pt x="0" y="578"/>
                  </a:lnTo>
                  <a:lnTo>
                    <a:pt x="0" y="728"/>
                  </a:lnTo>
                  <a:lnTo>
                    <a:pt x="75" y="728"/>
                  </a:lnTo>
                  <a:lnTo>
                    <a:pt x="75" y="678"/>
                  </a:lnTo>
                  <a:lnTo>
                    <a:pt x="88" y="678"/>
                  </a:lnTo>
                  <a:lnTo>
                    <a:pt x="88" y="728"/>
                  </a:lnTo>
                  <a:lnTo>
                    <a:pt x="163" y="728"/>
                  </a:lnTo>
                  <a:lnTo>
                    <a:pt x="163" y="678"/>
                  </a:lnTo>
                  <a:lnTo>
                    <a:pt x="175" y="678"/>
                  </a:lnTo>
                  <a:lnTo>
                    <a:pt x="175" y="728"/>
                  </a:lnTo>
                  <a:lnTo>
                    <a:pt x="195" y="728"/>
                  </a:lnTo>
                  <a:lnTo>
                    <a:pt x="30" y="1118"/>
                  </a:lnTo>
                  <a:cubicBezTo>
                    <a:pt x="30" y="1119"/>
                    <a:pt x="29" y="1120"/>
                    <a:pt x="29" y="1120"/>
                  </a:cubicBezTo>
                  <a:cubicBezTo>
                    <a:pt x="25" y="1130"/>
                    <a:pt x="28" y="1141"/>
                    <a:pt x="36" y="1144"/>
                  </a:cubicBezTo>
                  <a:cubicBezTo>
                    <a:pt x="43" y="1148"/>
                    <a:pt x="53" y="1143"/>
                    <a:pt x="57" y="1133"/>
                  </a:cubicBezTo>
                  <a:cubicBezTo>
                    <a:pt x="58" y="1132"/>
                    <a:pt x="58" y="1132"/>
                    <a:pt x="58" y="1132"/>
                  </a:cubicBezTo>
                  <a:lnTo>
                    <a:pt x="58" y="1132"/>
                  </a:lnTo>
                  <a:cubicBezTo>
                    <a:pt x="58" y="1132"/>
                    <a:pt x="58" y="1132"/>
                    <a:pt x="57" y="1133"/>
                  </a:cubicBezTo>
                  <a:cubicBezTo>
                    <a:pt x="53" y="1143"/>
                    <a:pt x="59" y="1154"/>
                    <a:pt x="70" y="1159"/>
                  </a:cubicBezTo>
                  <a:cubicBezTo>
                    <a:pt x="79" y="1163"/>
                    <a:pt x="89" y="1161"/>
                    <a:pt x="95" y="1155"/>
                  </a:cubicBezTo>
                  <a:cubicBezTo>
                    <a:pt x="94" y="1163"/>
                    <a:pt x="98" y="1171"/>
                    <a:pt x="105" y="1174"/>
                  </a:cubicBezTo>
                  <a:cubicBezTo>
                    <a:pt x="114" y="1178"/>
                    <a:pt x="124" y="1173"/>
                    <a:pt x="128" y="1163"/>
                  </a:cubicBezTo>
                  <a:cubicBezTo>
                    <a:pt x="129" y="1163"/>
                    <a:pt x="129" y="1162"/>
                    <a:pt x="129" y="1162"/>
                  </a:cubicBezTo>
                  <a:lnTo>
                    <a:pt x="129" y="1162"/>
                  </a:lnTo>
                  <a:cubicBezTo>
                    <a:pt x="129" y="1162"/>
                    <a:pt x="129" y="1163"/>
                    <a:pt x="128" y="1163"/>
                  </a:cubicBezTo>
                  <a:cubicBezTo>
                    <a:pt x="124" y="1173"/>
                    <a:pt x="125" y="1183"/>
                    <a:pt x="131" y="1185"/>
                  </a:cubicBezTo>
                  <a:cubicBezTo>
                    <a:pt x="136" y="1187"/>
                    <a:pt x="144" y="1181"/>
                    <a:pt x="148" y="1171"/>
                  </a:cubicBezTo>
                  <a:cubicBezTo>
                    <a:pt x="148" y="1171"/>
                    <a:pt x="148" y="1171"/>
                    <a:pt x="148" y="1170"/>
                  </a:cubicBezTo>
                  <a:lnTo>
                    <a:pt x="148" y="1169"/>
                  </a:lnTo>
                  <a:lnTo>
                    <a:pt x="336" y="728"/>
                  </a:lnTo>
                  <a:lnTo>
                    <a:pt x="363" y="728"/>
                  </a:lnTo>
                  <a:lnTo>
                    <a:pt x="363" y="678"/>
                  </a:lnTo>
                  <a:lnTo>
                    <a:pt x="375" y="678"/>
                  </a:lnTo>
                  <a:lnTo>
                    <a:pt x="375" y="728"/>
                  </a:lnTo>
                  <a:lnTo>
                    <a:pt x="463" y="728"/>
                  </a:lnTo>
                  <a:lnTo>
                    <a:pt x="463" y="678"/>
                  </a:lnTo>
                  <a:lnTo>
                    <a:pt x="475" y="678"/>
                  </a:lnTo>
                  <a:lnTo>
                    <a:pt x="475" y="728"/>
                  </a:lnTo>
                  <a:lnTo>
                    <a:pt x="563" y="728"/>
                  </a:lnTo>
                  <a:lnTo>
                    <a:pt x="563" y="678"/>
                  </a:lnTo>
                  <a:lnTo>
                    <a:pt x="575" y="678"/>
                  </a:lnTo>
                  <a:lnTo>
                    <a:pt x="575" y="728"/>
                  </a:lnTo>
                  <a:lnTo>
                    <a:pt x="663" y="728"/>
                  </a:lnTo>
                  <a:lnTo>
                    <a:pt x="663" y="678"/>
                  </a:lnTo>
                  <a:lnTo>
                    <a:pt x="675" y="678"/>
                  </a:lnTo>
                  <a:lnTo>
                    <a:pt x="675" y="728"/>
                  </a:lnTo>
                  <a:lnTo>
                    <a:pt x="727" y="728"/>
                  </a:lnTo>
                  <a:cubicBezTo>
                    <a:pt x="746" y="790"/>
                    <a:pt x="760" y="824"/>
                    <a:pt x="763" y="833"/>
                  </a:cubicBezTo>
                  <a:lnTo>
                    <a:pt x="877" y="798"/>
                  </a:lnTo>
                  <a:cubicBezTo>
                    <a:pt x="875" y="791"/>
                    <a:pt x="868" y="765"/>
                    <a:pt x="858" y="728"/>
                  </a:cubicBezTo>
                  <a:lnTo>
                    <a:pt x="875" y="728"/>
                  </a:lnTo>
                  <a:lnTo>
                    <a:pt x="875" y="678"/>
                  </a:lnTo>
                  <a:lnTo>
                    <a:pt x="888" y="678"/>
                  </a:lnTo>
                  <a:lnTo>
                    <a:pt x="888" y="728"/>
                  </a:lnTo>
                  <a:lnTo>
                    <a:pt x="975" y="728"/>
                  </a:lnTo>
                  <a:lnTo>
                    <a:pt x="975" y="678"/>
                  </a:lnTo>
                  <a:lnTo>
                    <a:pt x="988" y="678"/>
                  </a:lnTo>
                  <a:lnTo>
                    <a:pt x="988" y="728"/>
                  </a:lnTo>
                  <a:lnTo>
                    <a:pt x="1050" y="728"/>
                  </a:lnTo>
                  <a:lnTo>
                    <a:pt x="1050" y="578"/>
                  </a:lnTo>
                  <a:lnTo>
                    <a:pt x="815" y="5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Application">
              <a:extLst>
                <a:ext uri="{FF2B5EF4-FFF2-40B4-BE49-F238E27FC236}">
                  <a16:creationId xmlns:a16="http://schemas.microsoft.com/office/drawing/2014/main" id="{C3678537-696B-46B1-8174-E0F042E86BA3}"/>
                </a:ext>
              </a:extLst>
            </p:cNvPr>
            <p:cNvSpPr>
              <a:spLocks/>
            </p:cNvSpPr>
            <p:nvPr>
              <p:custDataLst>
                <p:tags r:id="rId7"/>
              </p:custDataLst>
            </p:nvPr>
          </p:nvSpPr>
          <p:spPr bwMode="auto">
            <a:xfrm>
              <a:off x="198" y="58"/>
              <a:ext cx="57" cy="51"/>
            </a:xfrm>
            <a:custGeom>
              <a:avLst/>
              <a:gdLst>
                <a:gd name="T0" fmla="*/ 143 w 151"/>
                <a:gd name="T1" fmla="*/ 79 h 134"/>
                <a:gd name="T2" fmla="*/ 122 w 151"/>
                <a:gd name="T3" fmla="*/ 29 h 134"/>
                <a:gd name="T4" fmla="*/ 74 w 151"/>
                <a:gd name="T5" fmla="*/ 8 h 134"/>
                <a:gd name="T6" fmla="*/ 24 w 151"/>
                <a:gd name="T7" fmla="*/ 29 h 134"/>
                <a:gd name="T8" fmla="*/ 0 w 151"/>
                <a:gd name="T9" fmla="*/ 84 h 134"/>
                <a:gd name="T10" fmla="*/ 119 w 151"/>
                <a:gd name="T11" fmla="*/ 134 h 134"/>
                <a:gd name="T12" fmla="*/ 143 w 151"/>
                <a:gd name="T13" fmla="*/ 79 h 134"/>
              </a:gdLst>
              <a:ahLst/>
              <a:cxnLst>
                <a:cxn ang="0">
                  <a:pos x="T0" y="T1"/>
                </a:cxn>
                <a:cxn ang="0">
                  <a:pos x="T2" y="T3"/>
                </a:cxn>
                <a:cxn ang="0">
                  <a:pos x="T4" y="T5"/>
                </a:cxn>
                <a:cxn ang="0">
                  <a:pos x="T6" y="T7"/>
                </a:cxn>
                <a:cxn ang="0">
                  <a:pos x="T8" y="T9"/>
                </a:cxn>
                <a:cxn ang="0">
                  <a:pos x="T10" y="T11"/>
                </a:cxn>
                <a:cxn ang="0">
                  <a:pos x="T12" y="T13"/>
                </a:cxn>
              </a:cxnLst>
              <a:rect l="0" t="0" r="r" b="b"/>
              <a:pathLst>
                <a:path w="151" h="134">
                  <a:moveTo>
                    <a:pt x="143" y="79"/>
                  </a:moveTo>
                  <a:cubicBezTo>
                    <a:pt x="151" y="60"/>
                    <a:pt x="142" y="37"/>
                    <a:pt x="122" y="29"/>
                  </a:cubicBezTo>
                  <a:lnTo>
                    <a:pt x="74" y="8"/>
                  </a:lnTo>
                  <a:cubicBezTo>
                    <a:pt x="55" y="0"/>
                    <a:pt x="32" y="9"/>
                    <a:pt x="24" y="29"/>
                  </a:cubicBezTo>
                  <a:lnTo>
                    <a:pt x="0" y="84"/>
                  </a:lnTo>
                  <a:lnTo>
                    <a:pt x="119" y="134"/>
                  </a:lnTo>
                  <a:lnTo>
                    <a:pt x="14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Application">
              <a:extLst>
                <a:ext uri="{FF2B5EF4-FFF2-40B4-BE49-F238E27FC236}">
                  <a16:creationId xmlns:a16="http://schemas.microsoft.com/office/drawing/2014/main" id="{6F0FF204-E251-450A-AB71-15B62597D055}"/>
                </a:ext>
              </a:extLst>
            </p:cNvPr>
            <p:cNvSpPr>
              <a:spLocks/>
            </p:cNvSpPr>
            <p:nvPr>
              <p:custDataLst>
                <p:tags r:id="rId8"/>
              </p:custDataLst>
            </p:nvPr>
          </p:nvSpPr>
          <p:spPr bwMode="auto">
            <a:xfrm>
              <a:off x="183" y="97"/>
              <a:ext cx="57" cy="47"/>
            </a:xfrm>
            <a:custGeom>
              <a:avLst/>
              <a:gdLst>
                <a:gd name="T0" fmla="*/ 31 w 150"/>
                <a:gd name="T1" fmla="*/ 0 h 124"/>
                <a:gd name="T2" fmla="*/ 150 w 150"/>
                <a:gd name="T3" fmla="*/ 51 h 124"/>
                <a:gd name="T4" fmla="*/ 119 w 150"/>
                <a:gd name="T5" fmla="*/ 124 h 124"/>
                <a:gd name="T6" fmla="*/ 0 w 150"/>
                <a:gd name="T7" fmla="*/ 73 h 124"/>
                <a:gd name="T8" fmla="*/ 31 w 150"/>
                <a:gd name="T9" fmla="*/ 0 h 124"/>
              </a:gdLst>
              <a:ahLst/>
              <a:cxnLst>
                <a:cxn ang="0">
                  <a:pos x="T0" y="T1"/>
                </a:cxn>
                <a:cxn ang="0">
                  <a:pos x="T2" y="T3"/>
                </a:cxn>
                <a:cxn ang="0">
                  <a:pos x="T4" y="T5"/>
                </a:cxn>
                <a:cxn ang="0">
                  <a:pos x="T6" y="T7"/>
                </a:cxn>
                <a:cxn ang="0">
                  <a:pos x="T8" y="T9"/>
                </a:cxn>
              </a:cxnLst>
              <a:rect l="0" t="0" r="r" b="b"/>
              <a:pathLst>
                <a:path w="150" h="124">
                  <a:moveTo>
                    <a:pt x="31" y="0"/>
                  </a:moveTo>
                  <a:lnTo>
                    <a:pt x="150" y="51"/>
                  </a:lnTo>
                  <a:lnTo>
                    <a:pt x="119" y="124"/>
                  </a:lnTo>
                  <a:lnTo>
                    <a:pt x="0" y="7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Application">
              <a:extLst>
                <a:ext uri="{FF2B5EF4-FFF2-40B4-BE49-F238E27FC236}">
                  <a16:creationId xmlns:a16="http://schemas.microsoft.com/office/drawing/2014/main" id="{36B179DE-725B-46A3-9607-C011B4DCA742}"/>
                </a:ext>
              </a:extLst>
            </p:cNvPr>
            <p:cNvSpPr>
              <a:spLocks/>
            </p:cNvSpPr>
            <p:nvPr>
              <p:custDataLst>
                <p:tags r:id="rId9"/>
              </p:custDataLst>
            </p:nvPr>
          </p:nvSpPr>
          <p:spPr bwMode="auto">
            <a:xfrm>
              <a:off x="57" y="456"/>
              <a:ext cx="20" cy="23"/>
            </a:xfrm>
            <a:custGeom>
              <a:avLst/>
              <a:gdLst>
                <a:gd name="T0" fmla="*/ 5 w 52"/>
                <a:gd name="T1" fmla="*/ 61 h 61"/>
                <a:gd name="T2" fmla="*/ 52 w 52"/>
                <a:gd name="T3" fmla="*/ 22 h 61"/>
                <a:gd name="T4" fmla="*/ 0 w 52"/>
                <a:gd name="T5" fmla="*/ 0 h 61"/>
                <a:gd name="T6" fmla="*/ 5 w 52"/>
                <a:gd name="T7" fmla="*/ 61 h 61"/>
              </a:gdLst>
              <a:ahLst/>
              <a:cxnLst>
                <a:cxn ang="0">
                  <a:pos x="T0" y="T1"/>
                </a:cxn>
                <a:cxn ang="0">
                  <a:pos x="T2" y="T3"/>
                </a:cxn>
                <a:cxn ang="0">
                  <a:pos x="T4" y="T5"/>
                </a:cxn>
                <a:cxn ang="0">
                  <a:pos x="T6" y="T7"/>
                </a:cxn>
              </a:cxnLst>
              <a:rect l="0" t="0" r="r" b="b"/>
              <a:pathLst>
                <a:path w="52" h="61">
                  <a:moveTo>
                    <a:pt x="5" y="61"/>
                  </a:moveTo>
                  <a:lnTo>
                    <a:pt x="52" y="22"/>
                  </a:lnTo>
                  <a:lnTo>
                    <a:pt x="0" y="0"/>
                  </a:lnTo>
                  <a:lnTo>
                    <a:pt x="5"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396D7EFB-C1C9-40FF-BF72-2A53BA1DF974}"/>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84797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77732B4-CAC3-49FF-8523-C65A0525EAA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3" name="Slide Number Placeholder 2">
            <a:extLst>
              <a:ext uri="{FF2B5EF4-FFF2-40B4-BE49-F238E27FC236}">
                <a16:creationId xmlns:a16="http://schemas.microsoft.com/office/drawing/2014/main" id="{33EE214C-783C-4535-8631-2A77BA9F2BEE}"/>
              </a:ext>
            </a:extLst>
          </p:cNvPr>
          <p:cNvSpPr>
            <a:spLocks noGrp="1"/>
          </p:cNvSpPr>
          <p:nvPr>
            <p:ph type="sldNum" sz="quarter" idx="15"/>
          </p:nvPr>
        </p:nvSpPr>
        <p:spPr/>
        <p:txBody>
          <a:bodyPr/>
          <a:lstStyle/>
          <a:p>
            <a:fld id="{3787542D-5C6B-4EB3-96EB-9B37C3D5D2F8}" type="slidenum">
              <a:rPr lang="en-GB" smtClean="0"/>
              <a:t>3</a:t>
            </a:fld>
            <a:endParaRPr lang="en-GB" dirty="0"/>
          </a:p>
        </p:txBody>
      </p:sp>
      <p:pic>
        <p:nvPicPr>
          <p:cNvPr id="9" name="Graphic 8" descr="Arrow circle">
            <a:extLst>
              <a:ext uri="{FF2B5EF4-FFF2-40B4-BE49-F238E27FC236}">
                <a16:creationId xmlns:a16="http://schemas.microsoft.com/office/drawing/2014/main" id="{674D9BEB-6015-41AE-B0AF-74FC47E752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7811" y="4547277"/>
            <a:ext cx="1781907" cy="1781907"/>
          </a:xfrm>
          <a:prstGeom prst="rect">
            <a:avLst/>
          </a:prstGeom>
        </p:spPr>
      </p:pic>
      <p:sp>
        <p:nvSpPr>
          <p:cNvPr id="10" name="TextBox 9">
            <a:extLst>
              <a:ext uri="{FF2B5EF4-FFF2-40B4-BE49-F238E27FC236}">
                <a16:creationId xmlns:a16="http://schemas.microsoft.com/office/drawing/2014/main" id="{0AD5C505-15AE-42C8-B312-BD56102494CC}"/>
              </a:ext>
            </a:extLst>
          </p:cNvPr>
          <p:cNvSpPr txBox="1"/>
          <p:nvPr/>
        </p:nvSpPr>
        <p:spPr>
          <a:xfrm>
            <a:off x="6699494" y="5145842"/>
            <a:ext cx="758541" cy="584775"/>
          </a:xfrm>
          <a:prstGeom prst="rect">
            <a:avLst/>
          </a:prstGeom>
          <a:noFill/>
        </p:spPr>
        <p:txBody>
          <a:bodyPr wrap="none" rtlCol="0">
            <a:spAutoFit/>
          </a:bodyPr>
          <a:lstStyle/>
          <a:p>
            <a:r>
              <a:rPr lang="en-GB" sz="3200" b="1" dirty="0">
                <a:solidFill>
                  <a:schemeClr val="accent1"/>
                </a:solidFill>
                <a:latin typeface="+mj-lt"/>
              </a:rPr>
              <a:t>4.4</a:t>
            </a:r>
            <a:endParaRPr lang="en-GB" sz="3200" b="1" baseline="30000" dirty="0">
              <a:solidFill>
                <a:schemeClr val="accent1"/>
              </a:solidFill>
              <a:latin typeface="+mj-lt"/>
            </a:endParaRPr>
          </a:p>
        </p:txBody>
      </p:sp>
      <p:graphicFrame>
        <p:nvGraphicFramePr>
          <p:cNvPr id="11" name="Chart 10">
            <a:extLst>
              <a:ext uri="{FF2B5EF4-FFF2-40B4-BE49-F238E27FC236}">
                <a16:creationId xmlns:a16="http://schemas.microsoft.com/office/drawing/2014/main" id="{613D07A2-3EDB-418C-A484-E01FFD5BF0A9}"/>
              </a:ext>
            </a:extLst>
          </p:cNvPr>
          <p:cNvGraphicFramePr/>
          <p:nvPr>
            <p:extLst>
              <p:ext uri="{D42A27DB-BD31-4B8C-83A1-F6EECF244321}">
                <p14:modId xmlns:p14="http://schemas.microsoft.com/office/powerpoint/2010/main" val="3701753094"/>
              </p:ext>
            </p:extLst>
          </p:nvPr>
        </p:nvGraphicFramePr>
        <p:xfrm>
          <a:off x="6198086" y="1877596"/>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742250F9-5C5E-45AB-9951-AE619DDB97C1}"/>
              </a:ext>
            </a:extLst>
          </p:cNvPr>
          <p:cNvSpPr txBox="1"/>
          <p:nvPr/>
        </p:nvSpPr>
        <p:spPr>
          <a:xfrm>
            <a:off x="6649656" y="2290484"/>
            <a:ext cx="878767" cy="584775"/>
          </a:xfrm>
          <a:prstGeom prst="rect">
            <a:avLst/>
          </a:prstGeom>
          <a:noFill/>
        </p:spPr>
        <p:txBody>
          <a:bodyPr wrap="none" rtlCol="0">
            <a:spAutoFit/>
          </a:bodyPr>
          <a:lstStyle/>
          <a:p>
            <a:r>
              <a:rPr lang="en-GB" sz="3200" b="1" dirty="0">
                <a:solidFill>
                  <a:schemeClr val="accent1"/>
                </a:solidFill>
                <a:latin typeface="+mj-lt"/>
              </a:rPr>
              <a:t>96</a:t>
            </a:r>
            <a:r>
              <a:rPr lang="en-GB" sz="3200" b="1" baseline="30000" dirty="0">
                <a:solidFill>
                  <a:schemeClr val="accent1"/>
                </a:solidFill>
                <a:latin typeface="+mj-lt"/>
              </a:rPr>
              <a:t>%</a:t>
            </a:r>
          </a:p>
        </p:txBody>
      </p:sp>
      <p:grpSp>
        <p:nvGrpSpPr>
          <p:cNvPr id="13" name="Trends" descr="{&quot;Key&quot;:&quot;POWER_USER_SHAPE_ICON&quot;,&quot;Value&quot;:&quot;POWER_USER_SHAPE_ICON_STYLE_1&quot;}">
            <a:extLst>
              <a:ext uri="{FF2B5EF4-FFF2-40B4-BE49-F238E27FC236}">
                <a16:creationId xmlns:a16="http://schemas.microsoft.com/office/drawing/2014/main" id="{4BFEEF90-3D69-48F1-A93B-0B22EE422C94}"/>
              </a:ext>
            </a:extLst>
          </p:cNvPr>
          <p:cNvGrpSpPr>
            <a:grpSpLocks noChangeAspect="1"/>
          </p:cNvGrpSpPr>
          <p:nvPr>
            <p:custDataLst>
              <p:tags r:id="rId1"/>
            </p:custDataLst>
          </p:nvPr>
        </p:nvGrpSpPr>
        <p:grpSpPr bwMode="auto">
          <a:xfrm>
            <a:off x="6557840" y="3850889"/>
            <a:ext cx="1058075" cy="542925"/>
            <a:chOff x="2168" y="1309"/>
            <a:chExt cx="3200" cy="1642"/>
          </a:xfrm>
          <a:solidFill>
            <a:schemeClr val="tx1"/>
          </a:solidFill>
        </p:grpSpPr>
        <p:sp>
          <p:nvSpPr>
            <p:cNvPr id="14" name="Freeform 186">
              <a:extLst>
                <a:ext uri="{FF2B5EF4-FFF2-40B4-BE49-F238E27FC236}">
                  <a16:creationId xmlns:a16="http://schemas.microsoft.com/office/drawing/2014/main" id="{0C322BF9-2E5B-4CD5-A2F9-05AA5B205AF5}"/>
                </a:ext>
              </a:extLst>
            </p:cNvPr>
            <p:cNvSpPr>
              <a:spLocks/>
            </p:cNvSpPr>
            <p:nvPr/>
          </p:nvSpPr>
          <p:spPr bwMode="auto">
            <a:xfrm>
              <a:off x="2168" y="1694"/>
              <a:ext cx="2092" cy="1257"/>
            </a:xfrm>
            <a:custGeom>
              <a:avLst/>
              <a:gdLst>
                <a:gd name="T0" fmla="*/ 487 w 527"/>
                <a:gd name="T1" fmla="*/ 10 h 316"/>
                <a:gd name="T2" fmla="*/ 361 w 527"/>
                <a:gd name="T3" fmla="*/ 243 h 316"/>
                <a:gd name="T4" fmla="*/ 198 w 527"/>
                <a:gd name="T5" fmla="*/ 14 h 316"/>
                <a:gd name="T6" fmla="*/ 164 w 527"/>
                <a:gd name="T7" fmla="*/ 7 h 316"/>
                <a:gd name="T8" fmla="*/ 14 w 527"/>
                <a:gd name="T9" fmla="*/ 107 h 316"/>
                <a:gd name="T10" fmla="*/ 7 w 527"/>
                <a:gd name="T11" fmla="*/ 142 h 316"/>
                <a:gd name="T12" fmla="*/ 42 w 527"/>
                <a:gd name="T13" fmla="*/ 149 h 316"/>
                <a:gd name="T14" fmla="*/ 172 w 527"/>
                <a:gd name="T15" fmla="*/ 62 h 316"/>
                <a:gd name="T16" fmla="*/ 343 w 527"/>
                <a:gd name="T17" fmla="*/ 305 h 316"/>
                <a:gd name="T18" fmla="*/ 363 w 527"/>
                <a:gd name="T19" fmla="*/ 316 h 316"/>
                <a:gd name="T20" fmla="*/ 365 w 527"/>
                <a:gd name="T21" fmla="*/ 316 h 316"/>
                <a:gd name="T22" fmla="*/ 385 w 527"/>
                <a:gd name="T23" fmla="*/ 303 h 316"/>
                <a:gd name="T24" fmla="*/ 527 w 527"/>
                <a:gd name="T25" fmla="*/ 42 h 316"/>
                <a:gd name="T26" fmla="*/ 487 w 527"/>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16">
                  <a:moveTo>
                    <a:pt x="487" y="10"/>
                  </a:moveTo>
                  <a:lnTo>
                    <a:pt x="361" y="243"/>
                  </a:lnTo>
                  <a:lnTo>
                    <a:pt x="198" y="14"/>
                  </a:lnTo>
                  <a:cubicBezTo>
                    <a:pt x="191" y="3"/>
                    <a:pt x="175" y="0"/>
                    <a:pt x="164" y="7"/>
                  </a:cubicBezTo>
                  <a:lnTo>
                    <a:pt x="14" y="107"/>
                  </a:lnTo>
                  <a:cubicBezTo>
                    <a:pt x="3" y="115"/>
                    <a:pt x="0" y="131"/>
                    <a:pt x="7" y="142"/>
                  </a:cubicBezTo>
                  <a:cubicBezTo>
                    <a:pt x="15" y="154"/>
                    <a:pt x="30" y="157"/>
                    <a:pt x="42" y="149"/>
                  </a:cubicBezTo>
                  <a:lnTo>
                    <a:pt x="172" y="62"/>
                  </a:lnTo>
                  <a:lnTo>
                    <a:pt x="343" y="305"/>
                  </a:lnTo>
                  <a:cubicBezTo>
                    <a:pt x="348" y="312"/>
                    <a:pt x="355" y="316"/>
                    <a:pt x="363" y="316"/>
                  </a:cubicBezTo>
                  <a:cubicBezTo>
                    <a:pt x="364" y="316"/>
                    <a:pt x="364" y="316"/>
                    <a:pt x="365" y="316"/>
                  </a:cubicBezTo>
                  <a:cubicBezTo>
                    <a:pt x="374" y="315"/>
                    <a:pt x="381" y="310"/>
                    <a:pt x="385" y="303"/>
                  </a:cubicBezTo>
                  <a:lnTo>
                    <a:pt x="527" y="42"/>
                  </a:lnTo>
                  <a:cubicBezTo>
                    <a:pt x="511" y="35"/>
                    <a:pt x="497" y="24"/>
                    <a:pt x="487"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87">
              <a:extLst>
                <a:ext uri="{FF2B5EF4-FFF2-40B4-BE49-F238E27FC236}">
                  <a16:creationId xmlns:a16="http://schemas.microsoft.com/office/drawing/2014/main" id="{60A749AA-F2B4-439D-9615-DF5F41D2C6BD}"/>
                </a:ext>
              </a:extLst>
            </p:cNvPr>
            <p:cNvSpPr>
              <a:spLocks noChangeArrowheads="1"/>
            </p:cNvSpPr>
            <p:nvPr/>
          </p:nvSpPr>
          <p:spPr bwMode="auto">
            <a:xfrm>
              <a:off x="4173" y="1309"/>
              <a:ext cx="449" cy="4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88">
              <a:extLst>
                <a:ext uri="{FF2B5EF4-FFF2-40B4-BE49-F238E27FC236}">
                  <a16:creationId xmlns:a16="http://schemas.microsoft.com/office/drawing/2014/main" id="{8C6F548C-7750-4111-AB0D-847BEB9CED85}"/>
                </a:ext>
              </a:extLst>
            </p:cNvPr>
            <p:cNvSpPr>
              <a:spLocks/>
            </p:cNvSpPr>
            <p:nvPr/>
          </p:nvSpPr>
          <p:spPr bwMode="auto">
            <a:xfrm>
              <a:off x="4598" y="1667"/>
              <a:ext cx="770" cy="966"/>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3744B4B1-61B2-4C83-9F63-49BDBF63DF8E}"/>
              </a:ext>
            </a:extLst>
          </p:cNvPr>
          <p:cNvSpPr txBox="1"/>
          <p:nvPr/>
        </p:nvSpPr>
        <p:spPr>
          <a:xfrm>
            <a:off x="6778139" y="3342005"/>
            <a:ext cx="75854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1"/>
                </a:solidFill>
                <a:effectLst/>
                <a:uLnTx/>
                <a:uFillTx/>
                <a:latin typeface="Century Gothic"/>
                <a:ea typeface="+mn-ea"/>
                <a:cs typeface="+mn-cs"/>
              </a:rPr>
              <a:t>1.5</a:t>
            </a:r>
            <a:endParaRPr kumimoji="0" lang="en-GB" sz="3200" b="1" i="0" u="none" strike="noStrike" kern="1200" cap="none" spc="0" normalizeH="0" baseline="30000" noProof="0" dirty="0">
              <a:ln>
                <a:noFill/>
              </a:ln>
              <a:solidFill>
                <a:schemeClr val="accent1"/>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D2357500-42C7-4262-8E11-354A1110EB1F}"/>
              </a:ext>
            </a:extLst>
          </p:cNvPr>
          <p:cNvSpPr txBox="1"/>
          <p:nvPr/>
        </p:nvSpPr>
        <p:spPr>
          <a:xfrm>
            <a:off x="7766899" y="2117419"/>
            <a:ext cx="3759241" cy="914400"/>
          </a:xfrm>
          <a:prstGeom prst="rect">
            <a:avLst/>
          </a:prstGeom>
        </p:spPr>
        <p:txBody>
          <a:bodyPr vert="horz" wrap="square" lIns="0" tIns="0" rIns="0" bIns="0" rtlCol="0" anchor="t" anchorCtr="0">
            <a:noAutofit/>
          </a:bodyPr>
          <a:lstStyle/>
          <a:p>
            <a:r>
              <a:rPr lang="en-GB" sz="2000" dirty="0"/>
              <a:t>Of mail is engaged with:  opened, read, sorted, put aside, put on display or in the usual place.</a:t>
            </a:r>
          </a:p>
        </p:txBody>
      </p:sp>
      <p:sp>
        <p:nvSpPr>
          <p:cNvPr id="19" name="TextBox 18">
            <a:extLst>
              <a:ext uri="{FF2B5EF4-FFF2-40B4-BE49-F238E27FC236}">
                <a16:creationId xmlns:a16="http://schemas.microsoft.com/office/drawing/2014/main" id="{DEA4B0D6-5499-4009-B35B-6BD968BCDC9B}"/>
              </a:ext>
            </a:extLst>
          </p:cNvPr>
          <p:cNvSpPr txBox="1"/>
          <p:nvPr/>
        </p:nvSpPr>
        <p:spPr>
          <a:xfrm>
            <a:off x="7811902" y="5072737"/>
            <a:ext cx="3759241" cy="914400"/>
          </a:xfrm>
          <a:prstGeom prst="rect">
            <a:avLst/>
          </a:prstGeom>
        </p:spPr>
        <p:txBody>
          <a:bodyPr vert="horz" wrap="square" lIns="0" tIns="0" rIns="0" bIns="0" rtlCol="0" anchor="t" anchorCtr="0">
            <a:noAutofit/>
          </a:bodyPr>
          <a:lstStyle/>
          <a:p>
            <a:r>
              <a:rPr lang="en-GB" sz="2000" dirty="0"/>
              <a:t>Each piece of mail is revisited 4.4 times by individuals.</a:t>
            </a:r>
          </a:p>
        </p:txBody>
      </p:sp>
      <p:sp>
        <p:nvSpPr>
          <p:cNvPr id="20" name="TextBox 19">
            <a:extLst>
              <a:ext uri="{FF2B5EF4-FFF2-40B4-BE49-F238E27FC236}">
                <a16:creationId xmlns:a16="http://schemas.microsoft.com/office/drawing/2014/main" id="{5DA6F7A0-CE05-4034-ACB2-9EC2919DA6DA}"/>
              </a:ext>
            </a:extLst>
          </p:cNvPr>
          <p:cNvSpPr txBox="1"/>
          <p:nvPr/>
        </p:nvSpPr>
        <p:spPr>
          <a:xfrm>
            <a:off x="7811902" y="3685317"/>
            <a:ext cx="3759241" cy="831448"/>
          </a:xfrm>
          <a:prstGeom prst="rect">
            <a:avLst/>
          </a:prstGeom>
        </p:spPr>
        <p:txBody>
          <a:bodyPr vert="horz" wrap="square" lIns="0" tIns="0" rIns="0" bIns="0" rtlCol="0" anchor="t" anchorCtr="0">
            <a:noAutofit/>
          </a:bodyPr>
          <a:lstStyle/>
          <a:p>
            <a:r>
              <a:rPr lang="en-GB" sz="2000" dirty="0"/>
              <a:t>Every 100 mail packs sent reach another 15 individuals.</a:t>
            </a:r>
          </a:p>
        </p:txBody>
      </p:sp>
      <p:sp>
        <p:nvSpPr>
          <p:cNvPr id="21" name="TextBox 20">
            <a:extLst>
              <a:ext uri="{FF2B5EF4-FFF2-40B4-BE49-F238E27FC236}">
                <a16:creationId xmlns:a16="http://schemas.microsoft.com/office/drawing/2014/main" id="{2307FE47-07C4-4341-81D4-3A1F12D2D232}"/>
              </a:ext>
            </a:extLst>
          </p:cNvPr>
          <p:cNvSpPr txBox="1"/>
          <p:nvPr/>
        </p:nvSpPr>
        <p:spPr>
          <a:xfrm>
            <a:off x="7430569" y="6318674"/>
            <a:ext cx="3719288" cy="253916"/>
          </a:xfrm>
          <a:prstGeom prst="rect">
            <a:avLst/>
          </a:prstGeom>
          <a:noFill/>
        </p:spPr>
        <p:txBody>
          <a:bodyPr wrap="none" rtlCol="0">
            <a:spAutoFit/>
          </a:bodyPr>
          <a:lstStyle/>
          <a:p>
            <a:r>
              <a:rPr lang="en-GB" sz="1050" dirty="0"/>
              <a:t>Source:  JICMAIL, Addressed Mail, Q2 2017-Q3 2022, n=115,208 </a:t>
            </a:r>
          </a:p>
        </p:txBody>
      </p:sp>
      <p:sp>
        <p:nvSpPr>
          <p:cNvPr id="23" name="Title 1">
            <a:extLst>
              <a:ext uri="{FF2B5EF4-FFF2-40B4-BE49-F238E27FC236}">
                <a16:creationId xmlns:a16="http://schemas.microsoft.com/office/drawing/2014/main" id="{309CD072-2743-4A5C-BE62-4D78770847CE}"/>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Mail gets you noticed</a:t>
            </a:r>
            <a:endParaRPr lang="en-GB" dirty="0"/>
          </a:p>
        </p:txBody>
      </p:sp>
    </p:spTree>
    <p:extLst>
      <p:ext uri="{BB962C8B-B14F-4D97-AF65-F5344CB8AC3E}">
        <p14:creationId xmlns:p14="http://schemas.microsoft.com/office/powerpoint/2010/main" val="124145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F2958-F6AE-4DD5-94C8-CB12693A4072}"/>
              </a:ext>
            </a:extLst>
          </p:cNvPr>
          <p:cNvSpPr>
            <a:spLocks noGrp="1"/>
          </p:cNvSpPr>
          <p:nvPr>
            <p:ph type="title"/>
          </p:nvPr>
        </p:nvSpPr>
        <p:spPr/>
        <p:txBody>
          <a:bodyPr/>
          <a:lstStyle/>
          <a:p>
            <a:r>
              <a:rPr lang="en-GB" dirty="0"/>
              <a:t>Mail drives high engagement</a:t>
            </a:r>
          </a:p>
        </p:txBody>
      </p:sp>
      <p:sp>
        <p:nvSpPr>
          <p:cNvPr id="3" name="Text Placeholder 2">
            <a:extLst>
              <a:ext uri="{FF2B5EF4-FFF2-40B4-BE49-F238E27FC236}">
                <a16:creationId xmlns:a16="http://schemas.microsoft.com/office/drawing/2014/main" id="{E73C133F-3946-4A20-BDD2-4FE4462D2867}"/>
              </a:ext>
            </a:extLst>
          </p:cNvPr>
          <p:cNvSpPr>
            <a:spLocks noGrp="1"/>
          </p:cNvSpPr>
          <p:nvPr>
            <p:ph type="body" sz="quarter" idx="11"/>
          </p:nvPr>
        </p:nvSpPr>
        <p:spPr/>
        <p:txBody>
          <a:bodyPr/>
          <a:lstStyle/>
          <a:p>
            <a:r>
              <a:rPr lang="en-GB" dirty="0"/>
              <a:t>Across all sectors: driving buying behaviour, discussion and online activity</a:t>
            </a:r>
          </a:p>
        </p:txBody>
      </p:sp>
      <p:sp>
        <p:nvSpPr>
          <p:cNvPr id="4" name="Slide Number Placeholder 3">
            <a:extLst>
              <a:ext uri="{FF2B5EF4-FFF2-40B4-BE49-F238E27FC236}">
                <a16:creationId xmlns:a16="http://schemas.microsoft.com/office/drawing/2014/main" id="{F555F8C9-C51D-43DC-A0FF-858F1A638C2C}"/>
              </a:ext>
            </a:extLst>
          </p:cNvPr>
          <p:cNvSpPr>
            <a:spLocks noGrp="1"/>
          </p:cNvSpPr>
          <p:nvPr>
            <p:ph type="sldNum" sz="quarter" idx="15"/>
          </p:nvPr>
        </p:nvSpPr>
        <p:spPr/>
        <p:txBody>
          <a:bodyPr/>
          <a:lstStyle/>
          <a:p>
            <a:fld id="{3787542D-5C6B-4EB3-96EB-9B37C3D5D2F8}" type="slidenum">
              <a:rPr lang="en-GB" smtClean="0"/>
              <a:t>4</a:t>
            </a:fld>
            <a:endParaRPr lang="en-GB" dirty="0"/>
          </a:p>
        </p:txBody>
      </p:sp>
      <p:graphicFrame>
        <p:nvGraphicFramePr>
          <p:cNvPr id="7" name="Chart 6">
            <a:extLst>
              <a:ext uri="{FF2B5EF4-FFF2-40B4-BE49-F238E27FC236}">
                <a16:creationId xmlns:a16="http://schemas.microsoft.com/office/drawing/2014/main" id="{8AF323F7-68C2-41D0-8D66-BFE02A212209}"/>
              </a:ext>
            </a:extLst>
          </p:cNvPr>
          <p:cNvGraphicFramePr/>
          <p:nvPr>
            <p:extLst>
              <p:ext uri="{D42A27DB-BD31-4B8C-83A1-F6EECF244321}">
                <p14:modId xmlns:p14="http://schemas.microsoft.com/office/powerpoint/2010/main" val="1740894336"/>
              </p:ext>
            </p:extLst>
          </p:nvPr>
        </p:nvGraphicFramePr>
        <p:xfrm>
          <a:off x="4580903" y="1898144"/>
          <a:ext cx="1781907" cy="14105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553D83A-EA98-4A9C-BD6B-C63F5C182118}"/>
              </a:ext>
            </a:extLst>
          </p:cNvPr>
          <p:cNvSpPr txBox="1"/>
          <p:nvPr/>
        </p:nvSpPr>
        <p:spPr>
          <a:xfrm>
            <a:off x="5032473" y="2311032"/>
            <a:ext cx="878767" cy="584775"/>
          </a:xfrm>
          <a:prstGeom prst="rect">
            <a:avLst/>
          </a:prstGeom>
          <a:noFill/>
        </p:spPr>
        <p:txBody>
          <a:bodyPr wrap="none" rtlCol="0">
            <a:spAutoFit/>
          </a:bodyPr>
          <a:lstStyle/>
          <a:p>
            <a:r>
              <a:rPr lang="en-GB" sz="3200" b="1" dirty="0">
                <a:solidFill>
                  <a:schemeClr val="accent1"/>
                </a:solidFill>
                <a:latin typeface="+mj-lt"/>
              </a:rPr>
              <a:t>27</a:t>
            </a:r>
            <a:r>
              <a:rPr lang="en-GB" sz="3200" b="1" baseline="30000" dirty="0">
                <a:solidFill>
                  <a:schemeClr val="accent1"/>
                </a:solidFill>
                <a:latin typeface="+mj-lt"/>
              </a:rPr>
              <a:t>%</a:t>
            </a:r>
          </a:p>
        </p:txBody>
      </p:sp>
      <p:sp>
        <p:nvSpPr>
          <p:cNvPr id="10" name="TextBox 9">
            <a:extLst>
              <a:ext uri="{FF2B5EF4-FFF2-40B4-BE49-F238E27FC236}">
                <a16:creationId xmlns:a16="http://schemas.microsoft.com/office/drawing/2014/main" id="{2B36AE9E-33A8-48EE-840D-586848B28646}"/>
              </a:ext>
            </a:extLst>
          </p:cNvPr>
          <p:cNvSpPr txBox="1"/>
          <p:nvPr/>
        </p:nvSpPr>
        <p:spPr>
          <a:xfrm>
            <a:off x="5032473" y="4179208"/>
            <a:ext cx="878767" cy="584775"/>
          </a:xfrm>
          <a:prstGeom prst="rect">
            <a:avLst/>
          </a:prstGeom>
          <a:noFill/>
        </p:spPr>
        <p:txBody>
          <a:bodyPr wrap="none" rtlCol="0">
            <a:spAutoFit/>
          </a:bodyPr>
          <a:lstStyle/>
          <a:p>
            <a:r>
              <a:rPr lang="en-GB" sz="3200" b="1" dirty="0">
                <a:solidFill>
                  <a:schemeClr val="accent1"/>
                </a:solidFill>
                <a:latin typeface="+mj-lt"/>
              </a:rPr>
              <a:t>27</a:t>
            </a:r>
            <a:r>
              <a:rPr lang="en-GB" sz="3200" b="1" baseline="30000" dirty="0">
                <a:solidFill>
                  <a:schemeClr val="accent1"/>
                </a:solidFill>
                <a:latin typeface="+mj-lt"/>
              </a:rPr>
              <a:t>%</a:t>
            </a:r>
          </a:p>
        </p:txBody>
      </p:sp>
      <p:sp>
        <p:nvSpPr>
          <p:cNvPr id="11" name="TextBox 10">
            <a:extLst>
              <a:ext uri="{FF2B5EF4-FFF2-40B4-BE49-F238E27FC236}">
                <a16:creationId xmlns:a16="http://schemas.microsoft.com/office/drawing/2014/main" id="{27F48AF2-8A60-4F53-92E3-3A4EBE2E454C}"/>
              </a:ext>
            </a:extLst>
          </p:cNvPr>
          <p:cNvSpPr txBox="1"/>
          <p:nvPr/>
        </p:nvSpPr>
        <p:spPr>
          <a:xfrm>
            <a:off x="6359804" y="3179312"/>
            <a:ext cx="1696263" cy="830997"/>
          </a:xfrm>
          <a:prstGeom prst="rect">
            <a:avLst/>
          </a:prstGeom>
          <a:noFill/>
        </p:spPr>
        <p:txBody>
          <a:bodyPr wrap="square" rtlCol="0">
            <a:spAutoFit/>
          </a:bodyPr>
          <a:lstStyle/>
          <a:p>
            <a:pPr algn="ctr"/>
            <a:r>
              <a:rPr lang="en-GB" sz="1600" dirty="0"/>
              <a:t>Local and Central Government</a:t>
            </a:r>
          </a:p>
        </p:txBody>
      </p:sp>
      <p:sp>
        <p:nvSpPr>
          <p:cNvPr id="12" name="TextBox 11">
            <a:extLst>
              <a:ext uri="{FF2B5EF4-FFF2-40B4-BE49-F238E27FC236}">
                <a16:creationId xmlns:a16="http://schemas.microsoft.com/office/drawing/2014/main" id="{FC91C1BF-767A-49A7-9EEC-D530E10CF767}"/>
              </a:ext>
            </a:extLst>
          </p:cNvPr>
          <p:cNvSpPr txBox="1"/>
          <p:nvPr/>
        </p:nvSpPr>
        <p:spPr>
          <a:xfrm>
            <a:off x="4456689" y="3179312"/>
            <a:ext cx="2030334" cy="338554"/>
          </a:xfrm>
          <a:prstGeom prst="rect">
            <a:avLst/>
          </a:prstGeom>
          <a:noFill/>
        </p:spPr>
        <p:txBody>
          <a:bodyPr wrap="square" rtlCol="0">
            <a:spAutoFit/>
          </a:bodyPr>
          <a:lstStyle/>
          <a:p>
            <a:pPr algn="ctr"/>
            <a:r>
              <a:rPr lang="en-GB" sz="1600" dirty="0"/>
              <a:t>Charity</a:t>
            </a:r>
          </a:p>
        </p:txBody>
      </p:sp>
      <p:sp>
        <p:nvSpPr>
          <p:cNvPr id="13" name="TextBox 12">
            <a:extLst>
              <a:ext uri="{FF2B5EF4-FFF2-40B4-BE49-F238E27FC236}">
                <a16:creationId xmlns:a16="http://schemas.microsoft.com/office/drawing/2014/main" id="{F33481CC-7CD3-4E06-ACF6-3D59186935F3}"/>
              </a:ext>
            </a:extLst>
          </p:cNvPr>
          <p:cNvSpPr txBox="1"/>
          <p:nvPr/>
        </p:nvSpPr>
        <p:spPr>
          <a:xfrm>
            <a:off x="4456689" y="5085866"/>
            <a:ext cx="2030334" cy="830997"/>
          </a:xfrm>
          <a:prstGeom prst="rect">
            <a:avLst/>
          </a:prstGeom>
          <a:noFill/>
        </p:spPr>
        <p:txBody>
          <a:bodyPr wrap="square" rtlCol="0">
            <a:spAutoFit/>
          </a:bodyPr>
          <a:lstStyle/>
          <a:p>
            <a:pPr algn="ctr"/>
            <a:r>
              <a:rPr lang="en-GB" sz="1600" dirty="0"/>
              <a:t>Financial and Insurance </a:t>
            </a:r>
          </a:p>
          <a:p>
            <a:pPr algn="ctr"/>
            <a:r>
              <a:rPr lang="en-GB" sz="1600" dirty="0"/>
              <a:t>Services</a:t>
            </a:r>
          </a:p>
        </p:txBody>
      </p:sp>
      <p:sp>
        <p:nvSpPr>
          <p:cNvPr id="14" name="TextBox 13">
            <a:extLst>
              <a:ext uri="{FF2B5EF4-FFF2-40B4-BE49-F238E27FC236}">
                <a16:creationId xmlns:a16="http://schemas.microsoft.com/office/drawing/2014/main" id="{D8B86D16-FFF0-4E00-BB4E-D60C744C0CF2}"/>
              </a:ext>
            </a:extLst>
          </p:cNvPr>
          <p:cNvSpPr txBox="1"/>
          <p:nvPr/>
        </p:nvSpPr>
        <p:spPr>
          <a:xfrm>
            <a:off x="6192768" y="5085866"/>
            <a:ext cx="2030334" cy="584775"/>
          </a:xfrm>
          <a:prstGeom prst="rect">
            <a:avLst/>
          </a:prstGeom>
          <a:noFill/>
        </p:spPr>
        <p:txBody>
          <a:bodyPr wrap="square" rtlCol="0">
            <a:spAutoFit/>
          </a:bodyPr>
          <a:lstStyle/>
          <a:p>
            <a:pPr algn="ctr"/>
            <a:r>
              <a:rPr lang="en-GB" sz="1600" dirty="0"/>
              <a:t>Mail Order/Online Retailer</a:t>
            </a:r>
          </a:p>
        </p:txBody>
      </p:sp>
      <p:sp>
        <p:nvSpPr>
          <p:cNvPr id="15" name="TextBox 14">
            <a:extLst>
              <a:ext uri="{FF2B5EF4-FFF2-40B4-BE49-F238E27FC236}">
                <a16:creationId xmlns:a16="http://schemas.microsoft.com/office/drawing/2014/main" id="{F5B15E53-13DC-4C72-AA22-AAF4BF11E4A4}"/>
              </a:ext>
            </a:extLst>
          </p:cNvPr>
          <p:cNvSpPr txBox="1"/>
          <p:nvPr/>
        </p:nvSpPr>
        <p:spPr>
          <a:xfrm>
            <a:off x="7969464" y="5085866"/>
            <a:ext cx="2030335" cy="584775"/>
          </a:xfrm>
          <a:prstGeom prst="rect">
            <a:avLst/>
          </a:prstGeom>
          <a:noFill/>
        </p:spPr>
        <p:txBody>
          <a:bodyPr wrap="square" rtlCol="0">
            <a:spAutoFit/>
          </a:bodyPr>
          <a:lstStyle/>
          <a:p>
            <a:pPr algn="ctr"/>
            <a:r>
              <a:rPr lang="en-GB" sz="1600" dirty="0"/>
              <a:t>Supermarket </a:t>
            </a:r>
          </a:p>
          <a:p>
            <a:pPr algn="ctr"/>
            <a:r>
              <a:rPr lang="en-GB" sz="1600" dirty="0"/>
              <a:t>Retailer</a:t>
            </a:r>
          </a:p>
        </p:txBody>
      </p:sp>
      <p:sp>
        <p:nvSpPr>
          <p:cNvPr id="16" name="TextBox 15">
            <a:extLst>
              <a:ext uri="{FF2B5EF4-FFF2-40B4-BE49-F238E27FC236}">
                <a16:creationId xmlns:a16="http://schemas.microsoft.com/office/drawing/2014/main" id="{04CA9CF5-26DC-4114-B11D-06EEF2CB1DB9}"/>
              </a:ext>
            </a:extLst>
          </p:cNvPr>
          <p:cNvSpPr txBox="1"/>
          <p:nvPr/>
        </p:nvSpPr>
        <p:spPr>
          <a:xfrm>
            <a:off x="8441872" y="3179312"/>
            <a:ext cx="1115434" cy="584775"/>
          </a:xfrm>
          <a:prstGeom prst="rect">
            <a:avLst/>
          </a:prstGeom>
          <a:noFill/>
        </p:spPr>
        <p:txBody>
          <a:bodyPr wrap="none" rtlCol="0">
            <a:spAutoFit/>
          </a:bodyPr>
          <a:lstStyle/>
          <a:p>
            <a:pPr algn="ctr"/>
            <a:r>
              <a:rPr lang="en-GB" sz="1600" dirty="0"/>
              <a:t>High Street</a:t>
            </a:r>
          </a:p>
          <a:p>
            <a:pPr algn="ctr"/>
            <a:r>
              <a:rPr lang="en-GB" sz="1600" dirty="0"/>
              <a:t>Retailer</a:t>
            </a:r>
          </a:p>
        </p:txBody>
      </p:sp>
      <p:sp>
        <p:nvSpPr>
          <p:cNvPr id="17" name="TextBox 16">
            <a:extLst>
              <a:ext uri="{FF2B5EF4-FFF2-40B4-BE49-F238E27FC236}">
                <a16:creationId xmlns:a16="http://schemas.microsoft.com/office/drawing/2014/main" id="{5EAA762C-410B-4BB1-9AA9-071C9C4B811E}"/>
              </a:ext>
            </a:extLst>
          </p:cNvPr>
          <p:cNvSpPr txBox="1"/>
          <p:nvPr/>
        </p:nvSpPr>
        <p:spPr>
          <a:xfrm>
            <a:off x="9928142" y="3179312"/>
            <a:ext cx="1552027" cy="584775"/>
          </a:xfrm>
          <a:prstGeom prst="rect">
            <a:avLst/>
          </a:prstGeom>
          <a:noFill/>
        </p:spPr>
        <p:txBody>
          <a:bodyPr wrap="none" rtlCol="0">
            <a:spAutoFit/>
          </a:bodyPr>
          <a:lstStyle/>
          <a:p>
            <a:pPr algn="ctr"/>
            <a:r>
              <a:rPr lang="en-GB" sz="1600" dirty="0"/>
              <a:t>TV/Broadband/</a:t>
            </a:r>
          </a:p>
          <a:p>
            <a:pPr algn="ctr"/>
            <a:r>
              <a:rPr lang="en-GB" sz="1600" dirty="0"/>
              <a:t>Landline/Mobile</a:t>
            </a:r>
          </a:p>
        </p:txBody>
      </p:sp>
      <p:sp>
        <p:nvSpPr>
          <p:cNvPr id="18" name="TextBox 17">
            <a:extLst>
              <a:ext uri="{FF2B5EF4-FFF2-40B4-BE49-F238E27FC236}">
                <a16:creationId xmlns:a16="http://schemas.microsoft.com/office/drawing/2014/main" id="{4FDA492B-D9F5-43F7-A6CE-F83AFEFF7335}"/>
              </a:ext>
            </a:extLst>
          </p:cNvPr>
          <p:cNvSpPr txBox="1"/>
          <p:nvPr/>
        </p:nvSpPr>
        <p:spPr>
          <a:xfrm>
            <a:off x="9686727" y="5085866"/>
            <a:ext cx="2030335" cy="338554"/>
          </a:xfrm>
          <a:prstGeom prst="rect">
            <a:avLst/>
          </a:prstGeom>
          <a:noFill/>
        </p:spPr>
        <p:txBody>
          <a:bodyPr wrap="square" rtlCol="0">
            <a:spAutoFit/>
          </a:bodyPr>
          <a:lstStyle/>
          <a:p>
            <a:pPr algn="ctr"/>
            <a:r>
              <a:rPr lang="en-GB" sz="1600" dirty="0"/>
              <a:t>Utilities Provider</a:t>
            </a:r>
          </a:p>
        </p:txBody>
      </p:sp>
      <p:graphicFrame>
        <p:nvGraphicFramePr>
          <p:cNvPr id="19" name="Chart 18">
            <a:extLst>
              <a:ext uri="{FF2B5EF4-FFF2-40B4-BE49-F238E27FC236}">
                <a16:creationId xmlns:a16="http://schemas.microsoft.com/office/drawing/2014/main" id="{A6FC414F-9AC3-49EF-A2CD-0F5C3608BF44}"/>
              </a:ext>
            </a:extLst>
          </p:cNvPr>
          <p:cNvGraphicFramePr/>
          <p:nvPr>
            <p:extLst>
              <p:ext uri="{D42A27DB-BD31-4B8C-83A1-F6EECF244321}">
                <p14:modId xmlns:p14="http://schemas.microsoft.com/office/powerpoint/2010/main" val="3433914896"/>
              </p:ext>
            </p:extLst>
          </p:nvPr>
        </p:nvGraphicFramePr>
        <p:xfrm>
          <a:off x="6316982" y="1898144"/>
          <a:ext cx="1781907" cy="141055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B9166ECF-F005-4FDB-8CAF-978E4B5B5D16}"/>
              </a:ext>
            </a:extLst>
          </p:cNvPr>
          <p:cNvSpPr txBox="1"/>
          <p:nvPr/>
        </p:nvSpPr>
        <p:spPr>
          <a:xfrm>
            <a:off x="6768552" y="2319596"/>
            <a:ext cx="878767" cy="584775"/>
          </a:xfrm>
          <a:prstGeom prst="rect">
            <a:avLst/>
          </a:prstGeom>
          <a:noFill/>
        </p:spPr>
        <p:txBody>
          <a:bodyPr wrap="none" rtlCol="0">
            <a:spAutoFit/>
          </a:bodyPr>
          <a:lstStyle/>
          <a:p>
            <a:r>
              <a:rPr lang="en-GB" sz="3200" b="1" dirty="0">
                <a:solidFill>
                  <a:schemeClr val="accent1"/>
                </a:solidFill>
                <a:latin typeface="+mj-lt"/>
              </a:rPr>
              <a:t>47</a:t>
            </a:r>
            <a:r>
              <a:rPr lang="en-GB" sz="3200" b="1" baseline="30000" dirty="0">
                <a:solidFill>
                  <a:schemeClr val="accent1"/>
                </a:solidFill>
                <a:latin typeface="+mj-lt"/>
              </a:rPr>
              <a:t>%</a:t>
            </a:r>
          </a:p>
        </p:txBody>
      </p:sp>
      <p:graphicFrame>
        <p:nvGraphicFramePr>
          <p:cNvPr id="21" name="Chart 20">
            <a:extLst>
              <a:ext uri="{FF2B5EF4-FFF2-40B4-BE49-F238E27FC236}">
                <a16:creationId xmlns:a16="http://schemas.microsoft.com/office/drawing/2014/main" id="{7393B05A-DF2F-4D61-BC50-C2C70286BE35}"/>
              </a:ext>
            </a:extLst>
          </p:cNvPr>
          <p:cNvGraphicFramePr/>
          <p:nvPr>
            <p:extLst>
              <p:ext uri="{D42A27DB-BD31-4B8C-83A1-F6EECF244321}">
                <p14:modId xmlns:p14="http://schemas.microsoft.com/office/powerpoint/2010/main" val="1378713956"/>
              </p:ext>
            </p:extLst>
          </p:nvPr>
        </p:nvGraphicFramePr>
        <p:xfrm>
          <a:off x="6316982" y="3774884"/>
          <a:ext cx="1781907" cy="141055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6E3B569A-A720-4440-A570-B60A5DE2BE08}"/>
              </a:ext>
            </a:extLst>
          </p:cNvPr>
          <p:cNvSpPr txBox="1"/>
          <p:nvPr/>
        </p:nvSpPr>
        <p:spPr>
          <a:xfrm>
            <a:off x="6768552" y="4187772"/>
            <a:ext cx="878767" cy="584775"/>
          </a:xfrm>
          <a:prstGeom prst="rect">
            <a:avLst/>
          </a:prstGeom>
          <a:noFill/>
        </p:spPr>
        <p:txBody>
          <a:bodyPr wrap="none" rtlCol="0">
            <a:spAutoFit/>
          </a:bodyPr>
          <a:lstStyle/>
          <a:p>
            <a:r>
              <a:rPr lang="en-GB" sz="3200" b="1" dirty="0">
                <a:solidFill>
                  <a:schemeClr val="accent1"/>
                </a:solidFill>
                <a:latin typeface="+mj-lt"/>
              </a:rPr>
              <a:t>26</a:t>
            </a:r>
            <a:r>
              <a:rPr lang="en-GB" sz="3200" b="1" baseline="30000" dirty="0">
                <a:solidFill>
                  <a:schemeClr val="accent1"/>
                </a:solidFill>
                <a:latin typeface="+mj-lt"/>
              </a:rPr>
              <a:t>%</a:t>
            </a:r>
          </a:p>
        </p:txBody>
      </p:sp>
      <p:graphicFrame>
        <p:nvGraphicFramePr>
          <p:cNvPr id="23" name="Chart 22">
            <a:extLst>
              <a:ext uri="{FF2B5EF4-FFF2-40B4-BE49-F238E27FC236}">
                <a16:creationId xmlns:a16="http://schemas.microsoft.com/office/drawing/2014/main" id="{711179BE-6605-4CE0-A2CD-61DBF71177B2}"/>
              </a:ext>
            </a:extLst>
          </p:cNvPr>
          <p:cNvGraphicFramePr/>
          <p:nvPr>
            <p:extLst>
              <p:ext uri="{D42A27DB-BD31-4B8C-83A1-F6EECF244321}">
                <p14:modId xmlns:p14="http://schemas.microsoft.com/office/powerpoint/2010/main" val="1128207369"/>
              </p:ext>
            </p:extLst>
          </p:nvPr>
        </p:nvGraphicFramePr>
        <p:xfrm>
          <a:off x="8043623" y="1898144"/>
          <a:ext cx="1781907" cy="1410551"/>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7A1EC523-ACE0-4DBD-B638-ECDFD35C6C64}"/>
              </a:ext>
            </a:extLst>
          </p:cNvPr>
          <p:cNvSpPr txBox="1"/>
          <p:nvPr/>
        </p:nvSpPr>
        <p:spPr>
          <a:xfrm>
            <a:off x="8495193" y="2328160"/>
            <a:ext cx="878767" cy="584775"/>
          </a:xfrm>
          <a:prstGeom prst="rect">
            <a:avLst/>
          </a:prstGeom>
          <a:noFill/>
        </p:spPr>
        <p:txBody>
          <a:bodyPr wrap="none" rtlCol="0">
            <a:spAutoFit/>
          </a:bodyPr>
          <a:lstStyle/>
          <a:p>
            <a:r>
              <a:rPr lang="en-GB" sz="3200" b="1" dirty="0">
                <a:solidFill>
                  <a:schemeClr val="accent1"/>
                </a:solidFill>
                <a:latin typeface="+mj-lt"/>
              </a:rPr>
              <a:t>33</a:t>
            </a:r>
            <a:r>
              <a:rPr lang="en-GB" sz="3200" b="1" baseline="30000" dirty="0">
                <a:solidFill>
                  <a:schemeClr val="accent1"/>
                </a:solidFill>
                <a:latin typeface="+mj-lt"/>
              </a:rPr>
              <a:t>%</a:t>
            </a:r>
          </a:p>
        </p:txBody>
      </p:sp>
      <p:graphicFrame>
        <p:nvGraphicFramePr>
          <p:cNvPr id="25" name="Chart 24">
            <a:extLst>
              <a:ext uri="{FF2B5EF4-FFF2-40B4-BE49-F238E27FC236}">
                <a16:creationId xmlns:a16="http://schemas.microsoft.com/office/drawing/2014/main" id="{6659498C-A0F6-41A4-9A52-C1714DBF609D}"/>
              </a:ext>
            </a:extLst>
          </p:cNvPr>
          <p:cNvGraphicFramePr/>
          <p:nvPr>
            <p:extLst>
              <p:ext uri="{D42A27DB-BD31-4B8C-83A1-F6EECF244321}">
                <p14:modId xmlns:p14="http://schemas.microsoft.com/office/powerpoint/2010/main" val="2531760607"/>
              </p:ext>
            </p:extLst>
          </p:nvPr>
        </p:nvGraphicFramePr>
        <p:xfrm>
          <a:off x="8043623" y="3783448"/>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a:extLst>
              <a:ext uri="{FF2B5EF4-FFF2-40B4-BE49-F238E27FC236}">
                <a16:creationId xmlns:a16="http://schemas.microsoft.com/office/drawing/2014/main" id="{254D3676-8549-4518-B171-5BE18804D5F4}"/>
              </a:ext>
            </a:extLst>
          </p:cNvPr>
          <p:cNvSpPr txBox="1"/>
          <p:nvPr/>
        </p:nvSpPr>
        <p:spPr>
          <a:xfrm>
            <a:off x="8495193" y="4196336"/>
            <a:ext cx="878767" cy="584775"/>
          </a:xfrm>
          <a:prstGeom prst="rect">
            <a:avLst/>
          </a:prstGeom>
          <a:noFill/>
        </p:spPr>
        <p:txBody>
          <a:bodyPr wrap="none" rtlCol="0">
            <a:spAutoFit/>
          </a:bodyPr>
          <a:lstStyle/>
          <a:p>
            <a:r>
              <a:rPr lang="en-GB" sz="3200" b="1" dirty="0">
                <a:solidFill>
                  <a:schemeClr val="accent1"/>
                </a:solidFill>
                <a:latin typeface="+mj-lt"/>
              </a:rPr>
              <a:t>53</a:t>
            </a:r>
            <a:r>
              <a:rPr lang="en-GB" sz="3200" b="1" baseline="30000" dirty="0">
                <a:solidFill>
                  <a:schemeClr val="accent1"/>
                </a:solidFill>
                <a:latin typeface="+mj-lt"/>
              </a:rPr>
              <a:t>%</a:t>
            </a:r>
          </a:p>
        </p:txBody>
      </p:sp>
      <p:graphicFrame>
        <p:nvGraphicFramePr>
          <p:cNvPr id="27" name="Chart 26">
            <a:extLst>
              <a:ext uri="{FF2B5EF4-FFF2-40B4-BE49-F238E27FC236}">
                <a16:creationId xmlns:a16="http://schemas.microsoft.com/office/drawing/2014/main" id="{518FB816-E6A9-4845-A9F5-17974103C7B3}"/>
              </a:ext>
            </a:extLst>
          </p:cNvPr>
          <p:cNvGraphicFramePr/>
          <p:nvPr>
            <p:extLst>
              <p:ext uri="{D42A27DB-BD31-4B8C-83A1-F6EECF244321}">
                <p14:modId xmlns:p14="http://schemas.microsoft.com/office/powerpoint/2010/main" val="700496220"/>
              </p:ext>
            </p:extLst>
          </p:nvPr>
        </p:nvGraphicFramePr>
        <p:xfrm>
          <a:off x="9776012" y="1898144"/>
          <a:ext cx="1781907" cy="1410551"/>
        </p:xfrm>
        <a:graphic>
          <a:graphicData uri="http://schemas.openxmlformats.org/drawingml/2006/chart">
            <c:chart xmlns:c="http://schemas.openxmlformats.org/drawingml/2006/chart" xmlns:r="http://schemas.openxmlformats.org/officeDocument/2006/relationships" r:id="rId7"/>
          </a:graphicData>
        </a:graphic>
      </p:graphicFrame>
      <p:sp>
        <p:nvSpPr>
          <p:cNvPr id="28" name="TextBox 27">
            <a:extLst>
              <a:ext uri="{FF2B5EF4-FFF2-40B4-BE49-F238E27FC236}">
                <a16:creationId xmlns:a16="http://schemas.microsoft.com/office/drawing/2014/main" id="{E893BBDD-AD4D-43D8-AC1A-F594C1FB2061}"/>
              </a:ext>
            </a:extLst>
          </p:cNvPr>
          <p:cNvSpPr txBox="1"/>
          <p:nvPr/>
        </p:nvSpPr>
        <p:spPr>
          <a:xfrm>
            <a:off x="10227582" y="2326450"/>
            <a:ext cx="878767" cy="584775"/>
          </a:xfrm>
          <a:prstGeom prst="rect">
            <a:avLst/>
          </a:prstGeom>
          <a:noFill/>
        </p:spPr>
        <p:txBody>
          <a:bodyPr wrap="none" rtlCol="0">
            <a:spAutoFit/>
          </a:bodyPr>
          <a:lstStyle/>
          <a:p>
            <a:r>
              <a:rPr lang="en-GB" sz="3200" b="1" dirty="0">
                <a:solidFill>
                  <a:schemeClr val="accent1"/>
                </a:solidFill>
                <a:latin typeface="+mj-lt"/>
              </a:rPr>
              <a:t>23</a:t>
            </a:r>
            <a:r>
              <a:rPr lang="en-GB" sz="3200" b="1" baseline="30000" dirty="0">
                <a:solidFill>
                  <a:schemeClr val="accent1"/>
                </a:solidFill>
                <a:latin typeface="+mj-lt"/>
              </a:rPr>
              <a:t>%</a:t>
            </a:r>
          </a:p>
        </p:txBody>
      </p:sp>
      <p:sp>
        <p:nvSpPr>
          <p:cNvPr id="30" name="TextBox 29">
            <a:extLst>
              <a:ext uri="{FF2B5EF4-FFF2-40B4-BE49-F238E27FC236}">
                <a16:creationId xmlns:a16="http://schemas.microsoft.com/office/drawing/2014/main" id="{D18EA52C-3AF0-4D57-A8F1-385152FC6260}"/>
              </a:ext>
            </a:extLst>
          </p:cNvPr>
          <p:cNvSpPr txBox="1"/>
          <p:nvPr/>
        </p:nvSpPr>
        <p:spPr>
          <a:xfrm>
            <a:off x="10227582" y="4194626"/>
            <a:ext cx="878767" cy="584775"/>
          </a:xfrm>
          <a:prstGeom prst="rect">
            <a:avLst/>
          </a:prstGeom>
          <a:noFill/>
        </p:spPr>
        <p:txBody>
          <a:bodyPr wrap="none" rtlCol="0">
            <a:spAutoFit/>
          </a:bodyPr>
          <a:lstStyle/>
          <a:p>
            <a:r>
              <a:rPr lang="en-GB" sz="3200" b="1" dirty="0">
                <a:solidFill>
                  <a:schemeClr val="accent1"/>
                </a:solidFill>
                <a:latin typeface="+mj-lt"/>
              </a:rPr>
              <a:t>33</a:t>
            </a:r>
            <a:r>
              <a:rPr lang="en-GB" sz="3200" b="1" baseline="30000" dirty="0">
                <a:solidFill>
                  <a:schemeClr val="accent1"/>
                </a:solidFill>
                <a:latin typeface="+mj-lt"/>
              </a:rPr>
              <a:t>%</a:t>
            </a:r>
          </a:p>
        </p:txBody>
      </p:sp>
      <p:graphicFrame>
        <p:nvGraphicFramePr>
          <p:cNvPr id="31" name="Table 30">
            <a:extLst>
              <a:ext uri="{FF2B5EF4-FFF2-40B4-BE49-F238E27FC236}">
                <a16:creationId xmlns:a16="http://schemas.microsoft.com/office/drawing/2014/main" id="{FF57D36E-D457-4CA3-A90C-97F8C8A2A808}"/>
              </a:ext>
            </a:extLst>
          </p:cNvPr>
          <p:cNvGraphicFramePr>
            <a:graphicFrameLocks noGrp="1"/>
          </p:cNvGraphicFramePr>
          <p:nvPr>
            <p:extLst>
              <p:ext uri="{D42A27DB-BD31-4B8C-83A1-F6EECF244321}">
                <p14:modId xmlns:p14="http://schemas.microsoft.com/office/powerpoint/2010/main" val="4250583025"/>
              </p:ext>
            </p:extLst>
          </p:nvPr>
        </p:nvGraphicFramePr>
        <p:xfrm>
          <a:off x="527502" y="1677944"/>
          <a:ext cx="4071908" cy="4384040"/>
        </p:xfrm>
        <a:graphic>
          <a:graphicData uri="http://schemas.openxmlformats.org/drawingml/2006/table">
            <a:tbl>
              <a:tblPr firstRow="1" bandRow="1">
                <a:tableStyleId>{21E4AEA4-8DFA-4A89-87EB-49C32662AFE0}</a:tableStyleId>
              </a:tblPr>
              <a:tblGrid>
                <a:gridCol w="4071908">
                  <a:extLst>
                    <a:ext uri="{9D8B030D-6E8A-4147-A177-3AD203B41FA5}">
                      <a16:colId xmlns:a16="http://schemas.microsoft.com/office/drawing/2014/main" val="1488041337"/>
                    </a:ext>
                  </a:extLst>
                </a:gridCol>
              </a:tblGrid>
              <a:tr h="0">
                <a:tc>
                  <a:txBody>
                    <a:bodyPr/>
                    <a:lstStyle/>
                    <a:p>
                      <a:r>
                        <a:rPr lang="en-GB" sz="1400" dirty="0"/>
                        <a:t>COMMERCIAL ACTIONS</a:t>
                      </a:r>
                    </a:p>
                  </a:txBody>
                  <a:tcPr/>
                </a:tc>
                <a:extLst>
                  <a:ext uri="{0D108BD9-81ED-4DB2-BD59-A6C34878D82A}">
                    <a16:rowId xmlns:a16="http://schemas.microsoft.com/office/drawing/2014/main" val="1214807488"/>
                  </a:ext>
                </a:extLst>
              </a:tr>
              <a:tr h="370840">
                <a:tc>
                  <a:txBody>
                    <a:bodyPr/>
                    <a:lstStyle/>
                    <a:p>
                      <a:r>
                        <a:rPr lang="en-GB" sz="1400" dirty="0"/>
                        <a:t>Bought something, made a payment or donation</a:t>
                      </a:r>
                    </a:p>
                  </a:txBody>
                  <a:tcPr/>
                </a:tc>
                <a:extLst>
                  <a:ext uri="{0D108BD9-81ED-4DB2-BD59-A6C34878D82A}">
                    <a16:rowId xmlns:a16="http://schemas.microsoft.com/office/drawing/2014/main" val="668264071"/>
                  </a:ext>
                </a:extLst>
              </a:tr>
              <a:tr h="370840">
                <a:tc>
                  <a:txBody>
                    <a:bodyPr/>
                    <a:lstStyle/>
                    <a:p>
                      <a:r>
                        <a:rPr lang="en-GB" sz="1400" dirty="0"/>
                        <a:t>Used a voucher or discount code</a:t>
                      </a:r>
                    </a:p>
                  </a:txBody>
                  <a:tcPr/>
                </a:tc>
                <a:extLst>
                  <a:ext uri="{0D108BD9-81ED-4DB2-BD59-A6C34878D82A}">
                    <a16:rowId xmlns:a16="http://schemas.microsoft.com/office/drawing/2014/main" val="1898613279"/>
                  </a:ext>
                </a:extLst>
              </a:tr>
              <a:tr h="370840">
                <a:tc>
                  <a:txBody>
                    <a:bodyPr/>
                    <a:lstStyle/>
                    <a:p>
                      <a:r>
                        <a:rPr lang="en-GB" sz="1400" dirty="0"/>
                        <a:t>Planned a large purchase</a:t>
                      </a:r>
                    </a:p>
                  </a:txBody>
                  <a:tcPr/>
                </a:tc>
                <a:extLst>
                  <a:ext uri="{0D108BD9-81ED-4DB2-BD59-A6C34878D82A}">
                    <a16:rowId xmlns:a16="http://schemas.microsoft.com/office/drawing/2014/main" val="1791731386"/>
                  </a:ext>
                </a:extLst>
              </a:tr>
              <a:tr h="370840">
                <a:tc>
                  <a:txBody>
                    <a:bodyPr/>
                    <a:lstStyle/>
                    <a:p>
                      <a:r>
                        <a:rPr lang="en-GB" sz="1400" dirty="0"/>
                        <a:t>Discussed with someone</a:t>
                      </a:r>
                    </a:p>
                  </a:txBody>
                  <a:tcPr/>
                </a:tc>
                <a:extLst>
                  <a:ext uri="{0D108BD9-81ED-4DB2-BD59-A6C34878D82A}">
                    <a16:rowId xmlns:a16="http://schemas.microsoft.com/office/drawing/2014/main" val="1302984086"/>
                  </a:ext>
                </a:extLst>
              </a:tr>
              <a:tr h="370840">
                <a:tc>
                  <a:txBody>
                    <a:bodyPr/>
                    <a:lstStyle/>
                    <a:p>
                      <a:r>
                        <a:rPr lang="en-GB" sz="1400" dirty="0"/>
                        <a:t>Ordered a catalogue</a:t>
                      </a:r>
                    </a:p>
                  </a:txBody>
                  <a:tcPr/>
                </a:tc>
                <a:extLst>
                  <a:ext uri="{0D108BD9-81ED-4DB2-BD59-A6C34878D82A}">
                    <a16:rowId xmlns:a16="http://schemas.microsoft.com/office/drawing/2014/main" val="1137408445"/>
                  </a:ext>
                </a:extLst>
              </a:tr>
              <a:tr h="370840">
                <a:tc>
                  <a:txBody>
                    <a:bodyPr/>
                    <a:lstStyle/>
                    <a:p>
                      <a:r>
                        <a:rPr lang="en-GB" sz="1400" dirty="0"/>
                        <a:t>Visited sender’s shop/office</a:t>
                      </a:r>
                    </a:p>
                  </a:txBody>
                  <a:tcPr/>
                </a:tc>
                <a:extLst>
                  <a:ext uri="{0D108BD9-81ED-4DB2-BD59-A6C34878D82A}">
                    <a16:rowId xmlns:a16="http://schemas.microsoft.com/office/drawing/2014/main" val="1818730671"/>
                  </a:ext>
                </a:extLst>
              </a:tr>
              <a:tr h="370840">
                <a:tc>
                  <a:txBody>
                    <a:bodyPr/>
                    <a:lstStyle/>
                    <a:p>
                      <a:r>
                        <a:rPr lang="en-GB" sz="1400" dirty="0"/>
                        <a:t>Visited sender’s web site</a:t>
                      </a:r>
                    </a:p>
                  </a:txBody>
                  <a:tcPr/>
                </a:tc>
                <a:extLst>
                  <a:ext uri="{0D108BD9-81ED-4DB2-BD59-A6C34878D82A}">
                    <a16:rowId xmlns:a16="http://schemas.microsoft.com/office/drawing/2014/main" val="327347998"/>
                  </a:ext>
                </a:extLst>
              </a:tr>
              <a:tr h="370840">
                <a:tc>
                  <a:txBody>
                    <a:bodyPr/>
                    <a:lstStyle/>
                    <a:p>
                      <a:r>
                        <a:rPr lang="en-GB" sz="1400" dirty="0"/>
                        <a:t>Went online for more information</a:t>
                      </a:r>
                    </a:p>
                  </a:txBody>
                  <a:tcPr/>
                </a:tc>
                <a:extLst>
                  <a:ext uri="{0D108BD9-81ED-4DB2-BD59-A6C34878D82A}">
                    <a16:rowId xmlns:a16="http://schemas.microsoft.com/office/drawing/2014/main" val="2441945964"/>
                  </a:ext>
                </a:extLst>
              </a:tr>
              <a:tr h="370840">
                <a:tc>
                  <a:txBody>
                    <a:bodyPr/>
                    <a:lstStyle/>
                    <a:p>
                      <a:r>
                        <a:rPr lang="en-GB" sz="1400" dirty="0"/>
                        <a:t>Looked up my account details</a:t>
                      </a:r>
                    </a:p>
                  </a:txBody>
                  <a:tcPr/>
                </a:tc>
                <a:extLst>
                  <a:ext uri="{0D108BD9-81ED-4DB2-BD59-A6C34878D82A}">
                    <a16:rowId xmlns:a16="http://schemas.microsoft.com/office/drawing/2014/main" val="2072138377"/>
                  </a:ext>
                </a:extLst>
              </a:tr>
              <a:tr h="370840">
                <a:tc>
                  <a:txBody>
                    <a:bodyPr/>
                    <a:lstStyle/>
                    <a:p>
                      <a:r>
                        <a:rPr lang="en-GB" sz="1400" dirty="0"/>
                        <a:t>Used a tablet or smartphone</a:t>
                      </a:r>
                    </a:p>
                  </a:txBody>
                  <a:tcPr/>
                </a:tc>
                <a:extLst>
                  <a:ext uri="{0D108BD9-81ED-4DB2-BD59-A6C34878D82A}">
                    <a16:rowId xmlns:a16="http://schemas.microsoft.com/office/drawing/2014/main" val="161353811"/>
                  </a:ext>
                </a:extLst>
              </a:tr>
              <a:tr h="370840">
                <a:tc>
                  <a:txBody>
                    <a:bodyPr/>
                    <a:lstStyle/>
                    <a:p>
                      <a:r>
                        <a:rPr lang="en-GB" sz="1400" dirty="0"/>
                        <a:t>Called the sender</a:t>
                      </a:r>
                    </a:p>
                  </a:txBody>
                  <a:tcPr/>
                </a:tc>
                <a:extLst>
                  <a:ext uri="{0D108BD9-81ED-4DB2-BD59-A6C34878D82A}">
                    <a16:rowId xmlns:a16="http://schemas.microsoft.com/office/drawing/2014/main" val="1068214285"/>
                  </a:ext>
                </a:extLst>
              </a:tr>
            </a:tbl>
          </a:graphicData>
        </a:graphic>
      </p:graphicFrame>
      <p:graphicFrame>
        <p:nvGraphicFramePr>
          <p:cNvPr id="32" name="Chart 31">
            <a:extLst>
              <a:ext uri="{FF2B5EF4-FFF2-40B4-BE49-F238E27FC236}">
                <a16:creationId xmlns:a16="http://schemas.microsoft.com/office/drawing/2014/main" id="{4BDE1E83-FB25-450C-92D1-4596CA8B0C88}"/>
              </a:ext>
            </a:extLst>
          </p:cNvPr>
          <p:cNvGraphicFramePr/>
          <p:nvPr>
            <p:extLst>
              <p:ext uri="{D42A27DB-BD31-4B8C-83A1-F6EECF244321}">
                <p14:modId xmlns:p14="http://schemas.microsoft.com/office/powerpoint/2010/main" val="1342972435"/>
              </p:ext>
            </p:extLst>
          </p:nvPr>
        </p:nvGraphicFramePr>
        <p:xfrm>
          <a:off x="4589467" y="3807416"/>
          <a:ext cx="1781907" cy="141055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 32">
            <a:extLst>
              <a:ext uri="{FF2B5EF4-FFF2-40B4-BE49-F238E27FC236}">
                <a16:creationId xmlns:a16="http://schemas.microsoft.com/office/drawing/2014/main" id="{C66BC7AE-0A3E-497C-A68E-6249976C47F7}"/>
              </a:ext>
            </a:extLst>
          </p:cNvPr>
          <p:cNvGraphicFramePr/>
          <p:nvPr>
            <p:extLst>
              <p:ext uri="{D42A27DB-BD31-4B8C-83A1-F6EECF244321}">
                <p14:modId xmlns:p14="http://schemas.microsoft.com/office/powerpoint/2010/main" val="3511935250"/>
              </p:ext>
            </p:extLst>
          </p:nvPr>
        </p:nvGraphicFramePr>
        <p:xfrm>
          <a:off x="6325546" y="3807416"/>
          <a:ext cx="1781907" cy="141055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Chart 33">
            <a:extLst>
              <a:ext uri="{FF2B5EF4-FFF2-40B4-BE49-F238E27FC236}">
                <a16:creationId xmlns:a16="http://schemas.microsoft.com/office/drawing/2014/main" id="{89C490FC-9BD4-4334-BACA-B1AAB62915BF}"/>
              </a:ext>
            </a:extLst>
          </p:cNvPr>
          <p:cNvGraphicFramePr/>
          <p:nvPr>
            <p:extLst>
              <p:ext uri="{D42A27DB-BD31-4B8C-83A1-F6EECF244321}">
                <p14:modId xmlns:p14="http://schemas.microsoft.com/office/powerpoint/2010/main" val="2249083775"/>
              </p:ext>
            </p:extLst>
          </p:nvPr>
        </p:nvGraphicFramePr>
        <p:xfrm>
          <a:off x="8052187" y="3807416"/>
          <a:ext cx="1781907" cy="141055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Chart 34">
            <a:extLst>
              <a:ext uri="{FF2B5EF4-FFF2-40B4-BE49-F238E27FC236}">
                <a16:creationId xmlns:a16="http://schemas.microsoft.com/office/drawing/2014/main" id="{71374699-7AE4-4D08-B624-FA60982D7963}"/>
              </a:ext>
            </a:extLst>
          </p:cNvPr>
          <p:cNvGraphicFramePr/>
          <p:nvPr>
            <p:extLst>
              <p:ext uri="{D42A27DB-BD31-4B8C-83A1-F6EECF244321}">
                <p14:modId xmlns:p14="http://schemas.microsoft.com/office/powerpoint/2010/main" val="2224636155"/>
              </p:ext>
            </p:extLst>
          </p:nvPr>
        </p:nvGraphicFramePr>
        <p:xfrm>
          <a:off x="9784576" y="3807416"/>
          <a:ext cx="1781907" cy="1410551"/>
        </p:xfrm>
        <a:graphic>
          <a:graphicData uri="http://schemas.openxmlformats.org/drawingml/2006/chart">
            <c:chart xmlns:c="http://schemas.openxmlformats.org/drawingml/2006/chart" xmlns:r="http://schemas.openxmlformats.org/officeDocument/2006/relationships" r:id="rId11"/>
          </a:graphicData>
        </a:graphic>
      </p:graphicFrame>
      <p:sp>
        <p:nvSpPr>
          <p:cNvPr id="36" name="TextBox 35">
            <a:extLst>
              <a:ext uri="{FF2B5EF4-FFF2-40B4-BE49-F238E27FC236}">
                <a16:creationId xmlns:a16="http://schemas.microsoft.com/office/drawing/2014/main" id="{276272C5-0003-491D-BCB9-AF30BB338458}"/>
              </a:ext>
            </a:extLst>
          </p:cNvPr>
          <p:cNvSpPr txBox="1"/>
          <p:nvPr/>
        </p:nvSpPr>
        <p:spPr>
          <a:xfrm>
            <a:off x="7944047" y="6318674"/>
            <a:ext cx="3719288" cy="253916"/>
          </a:xfrm>
          <a:prstGeom prst="rect">
            <a:avLst/>
          </a:prstGeom>
          <a:noFill/>
        </p:spPr>
        <p:txBody>
          <a:bodyPr wrap="none" rtlCol="0">
            <a:spAutoFit/>
          </a:bodyPr>
          <a:lstStyle/>
          <a:p>
            <a:r>
              <a:rPr lang="en-GB" sz="1050" dirty="0"/>
              <a:t>Source:  JICMAIL, Addressed Mail, Q2 2017-Q3 2022, n=115,208 </a:t>
            </a:r>
          </a:p>
        </p:txBody>
      </p:sp>
      <p:sp>
        <p:nvSpPr>
          <p:cNvPr id="37" name="TextBox 36">
            <a:extLst>
              <a:ext uri="{FF2B5EF4-FFF2-40B4-BE49-F238E27FC236}">
                <a16:creationId xmlns:a16="http://schemas.microsoft.com/office/drawing/2014/main" id="{3232C00A-EFBB-4CE6-8FC4-A02224FF0545}"/>
              </a:ext>
            </a:extLst>
          </p:cNvPr>
          <p:cNvSpPr txBox="1"/>
          <p:nvPr/>
        </p:nvSpPr>
        <p:spPr>
          <a:xfrm>
            <a:off x="5147692" y="2805016"/>
            <a:ext cx="611065" cy="246221"/>
          </a:xfrm>
          <a:prstGeom prst="rect">
            <a:avLst/>
          </a:prstGeom>
          <a:noFill/>
        </p:spPr>
        <p:txBody>
          <a:bodyPr wrap="none" rtlCol="0">
            <a:spAutoFit/>
          </a:bodyPr>
          <a:lstStyle/>
          <a:p>
            <a:r>
              <a:rPr lang="en-GB" sz="1000" dirty="0"/>
              <a:t>n=8,884</a:t>
            </a:r>
          </a:p>
        </p:txBody>
      </p:sp>
      <p:sp>
        <p:nvSpPr>
          <p:cNvPr id="38" name="TextBox 37">
            <a:extLst>
              <a:ext uri="{FF2B5EF4-FFF2-40B4-BE49-F238E27FC236}">
                <a16:creationId xmlns:a16="http://schemas.microsoft.com/office/drawing/2014/main" id="{6BBEB115-B261-4200-A6CC-B85B4B1BF6F6}"/>
              </a:ext>
            </a:extLst>
          </p:cNvPr>
          <p:cNvSpPr txBox="1"/>
          <p:nvPr/>
        </p:nvSpPr>
        <p:spPr>
          <a:xfrm>
            <a:off x="6902858" y="2805016"/>
            <a:ext cx="611065" cy="246221"/>
          </a:xfrm>
          <a:prstGeom prst="rect">
            <a:avLst/>
          </a:prstGeom>
          <a:noFill/>
        </p:spPr>
        <p:txBody>
          <a:bodyPr wrap="none" rtlCol="0">
            <a:spAutoFit/>
          </a:bodyPr>
          <a:lstStyle/>
          <a:p>
            <a:r>
              <a:rPr lang="en-GB" sz="1000" dirty="0"/>
              <a:t>n=6,810</a:t>
            </a:r>
          </a:p>
        </p:txBody>
      </p:sp>
      <p:sp>
        <p:nvSpPr>
          <p:cNvPr id="39" name="TextBox 38">
            <a:extLst>
              <a:ext uri="{FF2B5EF4-FFF2-40B4-BE49-F238E27FC236}">
                <a16:creationId xmlns:a16="http://schemas.microsoft.com/office/drawing/2014/main" id="{CEF78430-C194-49B2-BB64-2B79517F7805}"/>
              </a:ext>
            </a:extLst>
          </p:cNvPr>
          <p:cNvSpPr txBox="1"/>
          <p:nvPr/>
        </p:nvSpPr>
        <p:spPr>
          <a:xfrm>
            <a:off x="8627204" y="2805016"/>
            <a:ext cx="676788" cy="246221"/>
          </a:xfrm>
          <a:prstGeom prst="rect">
            <a:avLst/>
          </a:prstGeom>
          <a:noFill/>
        </p:spPr>
        <p:txBody>
          <a:bodyPr wrap="none" rtlCol="0">
            <a:spAutoFit/>
          </a:bodyPr>
          <a:lstStyle/>
          <a:p>
            <a:r>
              <a:rPr lang="en-GB" sz="1000" dirty="0"/>
              <a:t>n=18,487</a:t>
            </a:r>
          </a:p>
        </p:txBody>
      </p:sp>
      <p:sp>
        <p:nvSpPr>
          <p:cNvPr id="40" name="TextBox 39">
            <a:extLst>
              <a:ext uri="{FF2B5EF4-FFF2-40B4-BE49-F238E27FC236}">
                <a16:creationId xmlns:a16="http://schemas.microsoft.com/office/drawing/2014/main" id="{A3FE8AD3-9A18-4B43-AB2F-B1D2EC2619BC}"/>
              </a:ext>
            </a:extLst>
          </p:cNvPr>
          <p:cNvSpPr txBox="1"/>
          <p:nvPr/>
        </p:nvSpPr>
        <p:spPr>
          <a:xfrm>
            <a:off x="10394360" y="2805016"/>
            <a:ext cx="611065" cy="246221"/>
          </a:xfrm>
          <a:prstGeom prst="rect">
            <a:avLst/>
          </a:prstGeom>
          <a:noFill/>
        </p:spPr>
        <p:txBody>
          <a:bodyPr wrap="none" rtlCol="0">
            <a:spAutoFit/>
          </a:bodyPr>
          <a:lstStyle/>
          <a:p>
            <a:r>
              <a:rPr lang="en-GB" sz="1000" dirty="0"/>
              <a:t>n=6,094</a:t>
            </a:r>
          </a:p>
        </p:txBody>
      </p:sp>
      <p:sp>
        <p:nvSpPr>
          <p:cNvPr id="41" name="TextBox 40">
            <a:extLst>
              <a:ext uri="{FF2B5EF4-FFF2-40B4-BE49-F238E27FC236}">
                <a16:creationId xmlns:a16="http://schemas.microsoft.com/office/drawing/2014/main" id="{64221F8E-339F-4E9B-9D99-A931608BC39A}"/>
              </a:ext>
            </a:extLst>
          </p:cNvPr>
          <p:cNvSpPr txBox="1"/>
          <p:nvPr/>
        </p:nvSpPr>
        <p:spPr>
          <a:xfrm>
            <a:off x="5135708" y="4734844"/>
            <a:ext cx="676788" cy="246221"/>
          </a:xfrm>
          <a:prstGeom prst="rect">
            <a:avLst/>
          </a:prstGeom>
          <a:noFill/>
        </p:spPr>
        <p:txBody>
          <a:bodyPr wrap="none" rtlCol="0">
            <a:spAutoFit/>
          </a:bodyPr>
          <a:lstStyle/>
          <a:p>
            <a:r>
              <a:rPr lang="en-GB" sz="1000" dirty="0"/>
              <a:t>n=24,163</a:t>
            </a:r>
          </a:p>
        </p:txBody>
      </p:sp>
      <p:sp>
        <p:nvSpPr>
          <p:cNvPr id="42" name="TextBox 41">
            <a:extLst>
              <a:ext uri="{FF2B5EF4-FFF2-40B4-BE49-F238E27FC236}">
                <a16:creationId xmlns:a16="http://schemas.microsoft.com/office/drawing/2014/main" id="{66D51A59-CEDF-475F-8A5E-A611625FFFC4}"/>
              </a:ext>
            </a:extLst>
          </p:cNvPr>
          <p:cNvSpPr txBox="1"/>
          <p:nvPr/>
        </p:nvSpPr>
        <p:spPr>
          <a:xfrm>
            <a:off x="6890874" y="4734844"/>
            <a:ext cx="676788" cy="246221"/>
          </a:xfrm>
          <a:prstGeom prst="rect">
            <a:avLst/>
          </a:prstGeom>
          <a:noFill/>
        </p:spPr>
        <p:txBody>
          <a:bodyPr wrap="none" rtlCol="0">
            <a:spAutoFit/>
          </a:bodyPr>
          <a:lstStyle/>
          <a:p>
            <a:r>
              <a:rPr lang="en-GB" sz="1000" dirty="0"/>
              <a:t>n=18,688</a:t>
            </a:r>
          </a:p>
        </p:txBody>
      </p:sp>
      <p:sp>
        <p:nvSpPr>
          <p:cNvPr id="43" name="TextBox 42">
            <a:extLst>
              <a:ext uri="{FF2B5EF4-FFF2-40B4-BE49-F238E27FC236}">
                <a16:creationId xmlns:a16="http://schemas.microsoft.com/office/drawing/2014/main" id="{397E998B-E068-4751-B811-9260E20F290C}"/>
              </a:ext>
            </a:extLst>
          </p:cNvPr>
          <p:cNvSpPr txBox="1"/>
          <p:nvPr/>
        </p:nvSpPr>
        <p:spPr>
          <a:xfrm>
            <a:off x="8615220" y="4734844"/>
            <a:ext cx="611065" cy="246221"/>
          </a:xfrm>
          <a:prstGeom prst="rect">
            <a:avLst/>
          </a:prstGeom>
          <a:noFill/>
        </p:spPr>
        <p:txBody>
          <a:bodyPr wrap="none" rtlCol="0">
            <a:spAutoFit/>
          </a:bodyPr>
          <a:lstStyle/>
          <a:p>
            <a:r>
              <a:rPr lang="en-GB" sz="1000" dirty="0"/>
              <a:t>n=6,962</a:t>
            </a:r>
          </a:p>
        </p:txBody>
      </p:sp>
      <p:sp>
        <p:nvSpPr>
          <p:cNvPr id="44" name="TextBox 43">
            <a:extLst>
              <a:ext uri="{FF2B5EF4-FFF2-40B4-BE49-F238E27FC236}">
                <a16:creationId xmlns:a16="http://schemas.microsoft.com/office/drawing/2014/main" id="{D9E3FC14-3074-4F61-8DBA-278F83BD042F}"/>
              </a:ext>
            </a:extLst>
          </p:cNvPr>
          <p:cNvSpPr txBox="1"/>
          <p:nvPr/>
        </p:nvSpPr>
        <p:spPr>
          <a:xfrm>
            <a:off x="10382376" y="4734844"/>
            <a:ext cx="611065" cy="246221"/>
          </a:xfrm>
          <a:prstGeom prst="rect">
            <a:avLst/>
          </a:prstGeom>
          <a:noFill/>
        </p:spPr>
        <p:txBody>
          <a:bodyPr wrap="none" rtlCol="0">
            <a:spAutoFit/>
          </a:bodyPr>
          <a:lstStyle/>
          <a:p>
            <a:r>
              <a:rPr lang="en-GB" sz="1000" dirty="0"/>
              <a:t>n=3,825</a:t>
            </a:r>
          </a:p>
        </p:txBody>
      </p:sp>
    </p:spTree>
    <p:extLst>
      <p:ext uri="{BB962C8B-B14F-4D97-AF65-F5344CB8AC3E}">
        <p14:creationId xmlns:p14="http://schemas.microsoft.com/office/powerpoint/2010/main" val="34245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EEFE8B2-226B-4167-BB12-C99DB94271A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Slide Number Placeholder 2">
            <a:extLst>
              <a:ext uri="{FF2B5EF4-FFF2-40B4-BE49-F238E27FC236}">
                <a16:creationId xmlns:a16="http://schemas.microsoft.com/office/drawing/2014/main" id="{A2671E49-0587-4CD9-9F2F-C8901DE58652}"/>
              </a:ext>
            </a:extLst>
          </p:cNvPr>
          <p:cNvSpPr>
            <a:spLocks noGrp="1"/>
          </p:cNvSpPr>
          <p:nvPr>
            <p:ph type="sldNum" sz="quarter" idx="16"/>
          </p:nvPr>
        </p:nvSpPr>
        <p:spPr/>
        <p:txBody>
          <a:bodyPr/>
          <a:lstStyle/>
          <a:p>
            <a:fld id="{3787542D-5C6B-4EB3-96EB-9B37C3D5D2F8}" type="slidenum">
              <a:rPr lang="en-GB" smtClean="0"/>
              <a:t>5</a:t>
            </a:fld>
            <a:endParaRPr lang="en-GB" dirty="0"/>
          </a:p>
        </p:txBody>
      </p:sp>
      <p:sp>
        <p:nvSpPr>
          <p:cNvPr id="4" name="Title 3">
            <a:extLst>
              <a:ext uri="{FF2B5EF4-FFF2-40B4-BE49-F238E27FC236}">
                <a16:creationId xmlns:a16="http://schemas.microsoft.com/office/drawing/2014/main" id="{4D74C87D-3FC5-4173-AF4F-44A4693E8247}"/>
              </a:ext>
            </a:extLst>
          </p:cNvPr>
          <p:cNvSpPr>
            <a:spLocks noGrp="1"/>
          </p:cNvSpPr>
          <p:nvPr>
            <p:ph type="title"/>
          </p:nvPr>
        </p:nvSpPr>
        <p:spPr/>
        <p:txBody>
          <a:bodyPr/>
          <a:lstStyle/>
          <a:p>
            <a:r>
              <a:rPr lang="en-GB" dirty="0"/>
              <a:t>ADVERTISING MAIL FIRST TIME USER</a:t>
            </a:r>
          </a:p>
        </p:txBody>
      </p:sp>
      <p:sp>
        <p:nvSpPr>
          <p:cNvPr id="5" name="Content Placeholder 4">
            <a:extLst>
              <a:ext uri="{FF2B5EF4-FFF2-40B4-BE49-F238E27FC236}">
                <a16:creationId xmlns:a16="http://schemas.microsoft.com/office/drawing/2014/main" id="{729522BD-9792-4D89-879B-230072AF12F0}"/>
              </a:ext>
            </a:extLst>
          </p:cNvPr>
          <p:cNvSpPr>
            <a:spLocks noGrp="1"/>
          </p:cNvSpPr>
          <p:nvPr>
            <p:ph sz="quarter" idx="17"/>
          </p:nvPr>
        </p:nvSpPr>
        <p:spPr/>
        <p:txBody>
          <a:bodyPr/>
          <a:lstStyle/>
          <a:p>
            <a:pPr marL="0" indent="0">
              <a:buNone/>
            </a:pPr>
            <a:r>
              <a:rPr lang="en-GB" sz="3200" dirty="0"/>
              <a:t>If you have not used Advertising Mail in the past two years, or at all, you could earn 20% postage credits on up to 1m items posted over a 12 month period. </a:t>
            </a:r>
          </a:p>
          <a:p>
            <a:pPr marL="0" indent="0">
              <a:buNone/>
            </a:pPr>
            <a:endParaRPr lang="en-GB" sz="3200" dirty="0"/>
          </a:p>
        </p:txBody>
      </p:sp>
    </p:spTree>
    <p:extLst>
      <p:ext uri="{BB962C8B-B14F-4D97-AF65-F5344CB8AC3E}">
        <p14:creationId xmlns:p14="http://schemas.microsoft.com/office/powerpoint/2010/main" val="324761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D73FF-34CE-4E1C-9E61-D4C71E347578}"/>
              </a:ext>
            </a:extLst>
          </p:cNvPr>
          <p:cNvSpPr>
            <a:spLocks noGrp="1"/>
          </p:cNvSpPr>
          <p:nvPr>
            <p:ph type="sldNum" sz="quarter" idx="15"/>
          </p:nvPr>
        </p:nvSpPr>
        <p:spPr/>
        <p:txBody>
          <a:bodyPr/>
          <a:lstStyle/>
          <a:p>
            <a:fld id="{3787542D-5C6B-4EB3-96EB-9B37C3D5D2F8}" type="slidenum">
              <a:rPr lang="en-GB" smtClean="0"/>
              <a:t>6</a:t>
            </a:fld>
            <a:endParaRPr lang="en-GB" dirty="0"/>
          </a:p>
        </p:txBody>
      </p:sp>
      <p:sp>
        <p:nvSpPr>
          <p:cNvPr id="3" name="Title 2">
            <a:extLst>
              <a:ext uri="{FF2B5EF4-FFF2-40B4-BE49-F238E27FC236}">
                <a16:creationId xmlns:a16="http://schemas.microsoft.com/office/drawing/2014/main" id="{6D7CB158-E44B-4D1C-A6BF-9A50C21BA4C4}"/>
              </a:ext>
            </a:extLst>
          </p:cNvPr>
          <p:cNvSpPr>
            <a:spLocks noGrp="1"/>
          </p:cNvSpPr>
          <p:nvPr>
            <p:ph type="title"/>
          </p:nvPr>
        </p:nvSpPr>
        <p:spPr/>
        <p:txBody>
          <a:bodyPr/>
          <a:lstStyle/>
          <a:p>
            <a:r>
              <a:rPr lang="en-GB" dirty="0"/>
              <a:t>SECTORS USING MAIL FOR THE FIRST TIME</a:t>
            </a:r>
          </a:p>
        </p:txBody>
      </p:sp>
      <p:sp>
        <p:nvSpPr>
          <p:cNvPr id="4" name="Text Placeholder 3">
            <a:extLst>
              <a:ext uri="{FF2B5EF4-FFF2-40B4-BE49-F238E27FC236}">
                <a16:creationId xmlns:a16="http://schemas.microsoft.com/office/drawing/2014/main" id="{696E8F3A-A1F4-4145-9784-86D5817F79D7}"/>
              </a:ext>
            </a:extLst>
          </p:cNvPr>
          <p:cNvSpPr>
            <a:spLocks noGrp="1"/>
          </p:cNvSpPr>
          <p:nvPr>
            <p:ph type="body" sz="quarter" idx="11"/>
          </p:nvPr>
        </p:nvSpPr>
        <p:spPr/>
        <p:txBody>
          <a:bodyPr/>
          <a:lstStyle/>
          <a:p>
            <a:endParaRPr lang="en-GB" dirty="0"/>
          </a:p>
        </p:txBody>
      </p:sp>
      <p:sp>
        <p:nvSpPr>
          <p:cNvPr id="6" name="Rectangle 5">
            <a:extLst>
              <a:ext uri="{FF2B5EF4-FFF2-40B4-BE49-F238E27FC236}">
                <a16:creationId xmlns:a16="http://schemas.microsoft.com/office/drawing/2014/main" id="{F06EDDAB-80EE-4513-A672-51A3F475F3B6}"/>
              </a:ext>
            </a:extLst>
          </p:cNvPr>
          <p:cNvSpPr/>
          <p:nvPr/>
        </p:nvSpPr>
        <p:spPr>
          <a:xfrm>
            <a:off x="593819" y="2139839"/>
            <a:ext cx="10705305" cy="11703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1925" fontAlgn="base"/>
            <a:r>
              <a:rPr lang="en-GB" dirty="0"/>
              <a:t>A digital first online retailer relied on Facebook as its core cold acquisition channel; but they needed to do more if they were to grow.  </a:t>
            </a:r>
            <a:r>
              <a:rPr lang="en-US" dirty="0"/>
              <a:t>Mail was chosen because it is highly targeted, and has a proven ability to deliver loyal customers and growth</a:t>
            </a:r>
            <a:r>
              <a:rPr lang="en-GB" dirty="0"/>
              <a:t>. </a:t>
            </a:r>
            <a:r>
              <a:rPr lang="en-US" dirty="0"/>
              <a:t>292 new customers were added, with an average order value of £101, delivering an ROI of 1.93.</a:t>
            </a:r>
            <a:endParaRPr lang="en-GB" dirty="0"/>
          </a:p>
        </p:txBody>
      </p:sp>
      <p:sp>
        <p:nvSpPr>
          <p:cNvPr id="7" name="Rectangle 6">
            <a:extLst>
              <a:ext uri="{FF2B5EF4-FFF2-40B4-BE49-F238E27FC236}">
                <a16:creationId xmlns:a16="http://schemas.microsoft.com/office/drawing/2014/main" id="{99E0A264-F0D2-44CB-887D-8C92C7DE8536}"/>
              </a:ext>
            </a:extLst>
          </p:cNvPr>
          <p:cNvSpPr/>
          <p:nvPr/>
        </p:nvSpPr>
        <p:spPr>
          <a:xfrm>
            <a:off x="593819" y="3471476"/>
            <a:ext cx="10705305" cy="1170345"/>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1925" fontAlgn="base"/>
            <a:r>
              <a:rPr lang="en-US" dirty="0"/>
              <a:t>Mail plays a key acquisition role for an online supermarket retailer as they do battle with other more established online grocers and the more traditional supermarket brands. The medium allowed the e-commerce business to offer money-off incentives and 30-day trials direct to the door mat.</a:t>
            </a:r>
          </a:p>
        </p:txBody>
      </p:sp>
      <p:sp>
        <p:nvSpPr>
          <p:cNvPr id="8" name="Rectangle 7">
            <a:extLst>
              <a:ext uri="{FF2B5EF4-FFF2-40B4-BE49-F238E27FC236}">
                <a16:creationId xmlns:a16="http://schemas.microsoft.com/office/drawing/2014/main" id="{8667F6BE-DD66-49DB-8C8C-EABCA83180FD}"/>
              </a:ext>
            </a:extLst>
          </p:cNvPr>
          <p:cNvSpPr/>
          <p:nvPr/>
        </p:nvSpPr>
        <p:spPr>
          <a:xfrm>
            <a:off x="593819" y="4780570"/>
            <a:ext cx="10705305" cy="1170345"/>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1925" fontAlgn="base"/>
            <a:r>
              <a:rPr lang="en-US" dirty="0"/>
              <a:t>Mail is an effective tool for a digital first media owner to communicate with SMEs. The medium allows them to promote their advertising services and offer the recipient advice on how to make their business stand out. </a:t>
            </a:r>
          </a:p>
        </p:txBody>
      </p:sp>
      <p:pic>
        <p:nvPicPr>
          <p:cNvPr id="9" name="Graphic 8" descr="Pants">
            <a:extLst>
              <a:ext uri="{FF2B5EF4-FFF2-40B4-BE49-F238E27FC236}">
                <a16:creationId xmlns:a16="http://schemas.microsoft.com/office/drawing/2014/main" id="{44E7D9E2-3D9C-4594-A476-F76619C1D9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1119" y="2281930"/>
            <a:ext cx="914400" cy="914400"/>
          </a:xfrm>
          <a:prstGeom prst="rect">
            <a:avLst/>
          </a:prstGeom>
        </p:spPr>
      </p:pic>
      <p:pic>
        <p:nvPicPr>
          <p:cNvPr id="10" name="Graphic 9" descr="Shopping cart">
            <a:extLst>
              <a:ext uri="{FF2B5EF4-FFF2-40B4-BE49-F238E27FC236}">
                <a16:creationId xmlns:a16="http://schemas.microsoft.com/office/drawing/2014/main" id="{8E9A848E-E303-41B5-AC61-700260BF63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2276" y="3599448"/>
            <a:ext cx="914400" cy="914400"/>
          </a:xfrm>
          <a:prstGeom prst="rect">
            <a:avLst/>
          </a:prstGeom>
        </p:spPr>
      </p:pic>
      <p:pic>
        <p:nvPicPr>
          <p:cNvPr id="11" name="Graphic 10" descr="Plug">
            <a:extLst>
              <a:ext uri="{FF2B5EF4-FFF2-40B4-BE49-F238E27FC236}">
                <a16:creationId xmlns:a16="http://schemas.microsoft.com/office/drawing/2014/main" id="{6CB3502C-8D5E-4DF8-84C4-D19B225D64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851" y="4882223"/>
            <a:ext cx="914400" cy="914400"/>
          </a:xfrm>
          <a:prstGeom prst="rect">
            <a:avLst/>
          </a:prstGeom>
        </p:spPr>
      </p:pic>
    </p:spTree>
    <p:extLst>
      <p:ext uri="{BB962C8B-B14F-4D97-AF65-F5344CB8AC3E}">
        <p14:creationId xmlns:p14="http://schemas.microsoft.com/office/powerpoint/2010/main" val="263784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F266-3070-4B83-9733-B15DC3AD9A4F}"/>
              </a:ext>
            </a:extLst>
          </p:cNvPr>
          <p:cNvSpPr>
            <a:spLocks noGrp="1"/>
          </p:cNvSpPr>
          <p:nvPr>
            <p:ph type="title"/>
          </p:nvPr>
        </p:nvSpPr>
        <p:spPr/>
        <p:txBody>
          <a:bodyPr/>
          <a:lstStyle/>
          <a:p>
            <a:r>
              <a:rPr lang="en-GB" dirty="0"/>
              <a:t>ENTRY REQUIREMENTS</a:t>
            </a:r>
          </a:p>
        </p:txBody>
      </p:sp>
      <p:sp>
        <p:nvSpPr>
          <p:cNvPr id="3" name="Text Placeholder 2">
            <a:extLst>
              <a:ext uri="{FF2B5EF4-FFF2-40B4-BE49-F238E27FC236}">
                <a16:creationId xmlns:a16="http://schemas.microsoft.com/office/drawing/2014/main" id="{E2BA4DBE-7196-4E62-9D74-788C1BA7D42E}"/>
              </a:ext>
            </a:extLst>
          </p:cNvPr>
          <p:cNvSpPr>
            <a:spLocks noGrp="1"/>
          </p:cNvSpPr>
          <p:nvPr>
            <p:ph type="body" sz="quarter" idx="11"/>
          </p:nvPr>
        </p:nvSpPr>
        <p:spPr/>
        <p:txBody>
          <a:bodyPr/>
          <a:lstStyle/>
          <a:p>
            <a:endParaRPr lang="en-GB" dirty="0"/>
          </a:p>
        </p:txBody>
      </p:sp>
      <p:sp>
        <p:nvSpPr>
          <p:cNvPr id="4" name="Arrow14" descr="{&quot;Key&quot;:&quot;POWER_USER_SHAPE_ICON&quot;,&quot;Value&quot;:&quot;POWER_USER_SHAPE_ICON_STYLE_1&quot;}">
            <a:extLst>
              <a:ext uri="{FF2B5EF4-FFF2-40B4-BE49-F238E27FC236}">
                <a16:creationId xmlns:a16="http://schemas.microsoft.com/office/drawing/2014/main" id="{6690B58B-6CF1-4955-8D52-7FBE295B9BD2}"/>
              </a:ext>
            </a:extLst>
          </p:cNvPr>
          <p:cNvSpPr>
            <a:spLocks noChangeAspect="1"/>
          </p:cNvSpPr>
          <p:nvPr/>
        </p:nvSpPr>
        <p:spPr>
          <a:xfrm>
            <a:off x="94287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14 - 1" descr="{&quot;Key&quot;:&quot;POWER_USER_SHAPE_ICON&quot;,&quot;Value&quot;:&quot;POWER_USER_SHAPE_ICON_STYLE_1&quot;}">
            <a:extLst>
              <a:ext uri="{FF2B5EF4-FFF2-40B4-BE49-F238E27FC236}">
                <a16:creationId xmlns:a16="http://schemas.microsoft.com/office/drawing/2014/main" id="{B763D653-18EE-4628-8A73-0A473F0C4375}"/>
              </a:ext>
            </a:extLst>
          </p:cNvPr>
          <p:cNvSpPr>
            <a:spLocks noChangeAspect="1"/>
          </p:cNvSpPr>
          <p:nvPr/>
        </p:nvSpPr>
        <p:spPr>
          <a:xfrm>
            <a:off x="3583158"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14 - 2" descr="{&quot;Key&quot;:&quot;POWER_USER_SHAPE_ICON&quot;,&quot;Value&quot;:&quot;POWER_USER_SHAPE_ICON_STYLE_1&quot;}">
            <a:extLst>
              <a:ext uri="{FF2B5EF4-FFF2-40B4-BE49-F238E27FC236}">
                <a16:creationId xmlns:a16="http://schemas.microsoft.com/office/drawing/2014/main" id="{E50EC5FC-1270-41FF-A626-74A5248546C4}"/>
              </a:ext>
            </a:extLst>
          </p:cNvPr>
          <p:cNvSpPr>
            <a:spLocks noChangeAspect="1"/>
          </p:cNvSpPr>
          <p:nvPr/>
        </p:nvSpPr>
        <p:spPr>
          <a:xfrm>
            <a:off x="6223445"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Arrow14 - 3" descr="{&quot;Key&quot;:&quot;POWER_USER_SHAPE_ICON&quot;,&quot;Value&quot;:&quot;POWER_USER_SHAPE_ICON_STYLE_1&quot;}">
            <a:extLst>
              <a:ext uri="{FF2B5EF4-FFF2-40B4-BE49-F238E27FC236}">
                <a16:creationId xmlns:a16="http://schemas.microsoft.com/office/drawing/2014/main" id="{B86B2D5A-22BF-4879-9614-32F41509D7EE}"/>
              </a:ext>
            </a:extLst>
          </p:cNvPr>
          <p:cNvSpPr>
            <a:spLocks noChangeAspect="1"/>
          </p:cNvSpPr>
          <p:nvPr/>
        </p:nvSpPr>
        <p:spPr>
          <a:xfrm>
            <a:off x="886373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0F52DC4-6365-41DC-B358-A3F94817D177}"/>
              </a:ext>
            </a:extLst>
          </p:cNvPr>
          <p:cNvSpPr txBox="1"/>
          <p:nvPr/>
        </p:nvSpPr>
        <p:spPr>
          <a:xfrm>
            <a:off x="807776" y="4691882"/>
            <a:ext cx="2664000" cy="1323439"/>
          </a:xfrm>
          <a:prstGeom prst="rect">
            <a:avLst/>
          </a:prstGeom>
          <a:noFill/>
        </p:spPr>
        <p:txBody>
          <a:bodyPr wrap="square" rtlCol="0">
            <a:spAutoFit/>
          </a:bodyPr>
          <a:lstStyle/>
          <a:p>
            <a:r>
              <a:rPr lang="en-US" sz="1600" dirty="0"/>
              <a:t>This incentive is for you if you are thinking of using mail to advertise for the first time or have not used advertising mail in the last 2 years.</a:t>
            </a:r>
          </a:p>
        </p:txBody>
      </p:sp>
      <p:sp>
        <p:nvSpPr>
          <p:cNvPr id="9" name="TextBox 8">
            <a:extLst>
              <a:ext uri="{FF2B5EF4-FFF2-40B4-BE49-F238E27FC236}">
                <a16:creationId xmlns:a16="http://schemas.microsoft.com/office/drawing/2014/main" id="{0E02E1EA-EFA6-4CAF-A9D7-1F201D8F5B01}"/>
              </a:ext>
            </a:extLst>
          </p:cNvPr>
          <p:cNvSpPr txBox="1"/>
          <p:nvPr/>
        </p:nvSpPr>
        <p:spPr>
          <a:xfrm>
            <a:off x="3445259" y="4691882"/>
            <a:ext cx="2664000" cy="584775"/>
          </a:xfrm>
          <a:prstGeom prst="rect">
            <a:avLst/>
          </a:prstGeom>
          <a:noFill/>
        </p:spPr>
        <p:txBody>
          <a:bodyPr wrap="square" rtlCol="0">
            <a:spAutoFit/>
          </a:bodyPr>
          <a:lstStyle/>
          <a:p>
            <a:r>
              <a:rPr lang="en-GB" altLang="en-US" sz="1600" dirty="0"/>
              <a:t>You can send up to 1m items during a 12 month period. </a:t>
            </a:r>
          </a:p>
        </p:txBody>
      </p:sp>
      <p:sp>
        <p:nvSpPr>
          <p:cNvPr id="10" name="TextBox 9">
            <a:extLst>
              <a:ext uri="{FF2B5EF4-FFF2-40B4-BE49-F238E27FC236}">
                <a16:creationId xmlns:a16="http://schemas.microsoft.com/office/drawing/2014/main" id="{4DF27763-2715-4333-A30D-4A43099E7A7E}"/>
              </a:ext>
            </a:extLst>
          </p:cNvPr>
          <p:cNvSpPr txBox="1"/>
          <p:nvPr/>
        </p:nvSpPr>
        <p:spPr>
          <a:xfrm>
            <a:off x="6082742" y="4691882"/>
            <a:ext cx="2664000" cy="1323439"/>
          </a:xfrm>
          <a:prstGeom prst="rect">
            <a:avLst/>
          </a:prstGeom>
          <a:noFill/>
        </p:spPr>
        <p:txBody>
          <a:bodyPr wrap="square" rtlCol="0">
            <a:spAutoFit/>
          </a:bodyPr>
          <a:lstStyle/>
          <a:p>
            <a:r>
              <a:rPr lang="en-GB" altLang="en-US" sz="1600" dirty="0"/>
              <a:t>Each first time user campaign needs to be a minimum of 4,000 items on Advertising Mail or 10,000 items on Partially Addressed.</a:t>
            </a:r>
          </a:p>
        </p:txBody>
      </p:sp>
      <p:sp>
        <p:nvSpPr>
          <p:cNvPr id="11" name="TextBox 10">
            <a:extLst>
              <a:ext uri="{FF2B5EF4-FFF2-40B4-BE49-F238E27FC236}">
                <a16:creationId xmlns:a16="http://schemas.microsoft.com/office/drawing/2014/main" id="{35BE4D2A-B711-4648-84B3-069249F9177C}"/>
              </a:ext>
            </a:extLst>
          </p:cNvPr>
          <p:cNvSpPr txBox="1"/>
          <p:nvPr/>
        </p:nvSpPr>
        <p:spPr>
          <a:xfrm>
            <a:off x="8720224" y="4691882"/>
            <a:ext cx="2664000" cy="1323439"/>
          </a:xfrm>
          <a:prstGeom prst="rect">
            <a:avLst/>
          </a:prstGeom>
          <a:noFill/>
        </p:spPr>
        <p:txBody>
          <a:bodyPr wrap="square" rtlCol="0">
            <a:spAutoFit/>
          </a:bodyPr>
          <a:lstStyle/>
          <a:p>
            <a:r>
              <a:rPr lang="en-US" altLang="en-US" sz="1600" dirty="0"/>
              <a:t>You can run a single mailing or a series of mailings that are part of the same campaign e.g. teaser mailing, main mailing and reminder.</a:t>
            </a:r>
          </a:p>
        </p:txBody>
      </p:sp>
      <p:sp>
        <p:nvSpPr>
          <p:cNvPr id="12" name="TextBox 11">
            <a:extLst>
              <a:ext uri="{FF2B5EF4-FFF2-40B4-BE49-F238E27FC236}">
                <a16:creationId xmlns:a16="http://schemas.microsoft.com/office/drawing/2014/main" id="{D0A48AC1-E82A-475B-8546-A9ABAFA0EE9D}"/>
              </a:ext>
            </a:extLst>
          </p:cNvPr>
          <p:cNvSpPr txBox="1"/>
          <p:nvPr/>
        </p:nvSpPr>
        <p:spPr>
          <a:xfrm>
            <a:off x="240027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 name="TextBox 12">
            <a:extLst>
              <a:ext uri="{FF2B5EF4-FFF2-40B4-BE49-F238E27FC236}">
                <a16:creationId xmlns:a16="http://schemas.microsoft.com/office/drawing/2014/main" id="{668B92FC-59CB-4A91-AE6E-2C5B755F4174}"/>
              </a:ext>
            </a:extLst>
          </p:cNvPr>
          <p:cNvSpPr txBox="1"/>
          <p:nvPr/>
        </p:nvSpPr>
        <p:spPr>
          <a:xfrm>
            <a:off x="5035246"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4" name="TextBox 13">
            <a:extLst>
              <a:ext uri="{FF2B5EF4-FFF2-40B4-BE49-F238E27FC236}">
                <a16:creationId xmlns:a16="http://schemas.microsoft.com/office/drawing/2014/main" id="{5F43AFB8-AB54-4CE1-8221-FD65726C0178}"/>
              </a:ext>
            </a:extLst>
          </p:cNvPr>
          <p:cNvSpPr txBox="1"/>
          <p:nvPr/>
        </p:nvSpPr>
        <p:spPr>
          <a:xfrm>
            <a:off x="7670219"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15" name="TextBox 14">
            <a:extLst>
              <a:ext uri="{FF2B5EF4-FFF2-40B4-BE49-F238E27FC236}">
                <a16:creationId xmlns:a16="http://schemas.microsoft.com/office/drawing/2014/main" id="{2EAD023D-E873-4B8F-9552-B6FD46601525}"/>
              </a:ext>
            </a:extLst>
          </p:cNvPr>
          <p:cNvSpPr txBox="1"/>
          <p:nvPr/>
        </p:nvSpPr>
        <p:spPr>
          <a:xfrm>
            <a:off x="1030519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19" name="TextBox 18">
            <a:extLst>
              <a:ext uri="{FF2B5EF4-FFF2-40B4-BE49-F238E27FC236}">
                <a16:creationId xmlns:a16="http://schemas.microsoft.com/office/drawing/2014/main" id="{6C3E62A4-6192-46EC-847E-7819FFDED1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328121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grass, outdoor, plant&#10;&#10;Description automatically generated">
            <a:extLst>
              <a:ext uri="{FF2B5EF4-FFF2-40B4-BE49-F238E27FC236}">
                <a16:creationId xmlns:a16="http://schemas.microsoft.com/office/drawing/2014/main" id="{9863D971-3700-467D-86D3-7A7856BF2E3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3" name="Slide Number Placeholder 2">
            <a:extLst>
              <a:ext uri="{FF2B5EF4-FFF2-40B4-BE49-F238E27FC236}">
                <a16:creationId xmlns:a16="http://schemas.microsoft.com/office/drawing/2014/main" id="{6DA3BA0E-2F82-4756-874B-1AB539CD8433}"/>
              </a:ext>
            </a:extLst>
          </p:cNvPr>
          <p:cNvSpPr>
            <a:spLocks noGrp="1"/>
          </p:cNvSpPr>
          <p:nvPr>
            <p:ph type="sldNum" sz="quarter" idx="15"/>
          </p:nvPr>
        </p:nvSpPr>
        <p:spPr/>
        <p:txBody>
          <a:bodyPr/>
          <a:lstStyle/>
          <a:p>
            <a:fld id="{3787542D-5C6B-4EB3-96EB-9B37C3D5D2F8}" type="slidenum">
              <a:rPr lang="en-GB" smtClean="0"/>
              <a:t>8</a:t>
            </a:fld>
            <a:endParaRPr lang="en-GB" dirty="0"/>
          </a:p>
        </p:txBody>
      </p:sp>
      <p:sp>
        <p:nvSpPr>
          <p:cNvPr id="7" name="Title 1">
            <a:extLst>
              <a:ext uri="{FF2B5EF4-FFF2-40B4-BE49-F238E27FC236}">
                <a16:creationId xmlns:a16="http://schemas.microsoft.com/office/drawing/2014/main" id="{4BAB3DE9-13AD-463D-AC43-9D00D0B325C7}"/>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POSTAGE CREDITS</a:t>
            </a:r>
            <a:endParaRPr lang="en-GB" dirty="0"/>
          </a:p>
        </p:txBody>
      </p:sp>
      <p:sp>
        <p:nvSpPr>
          <p:cNvPr id="9" name="Calculator3" descr="{&quot;Key&quot;:&quot;POWER_USER_SHAPE_ICON&quot;,&quot;Value&quot;:&quot;POWER_USER_SHAPE_ICON_STYLE_1&quot;}">
            <a:extLst>
              <a:ext uri="{FF2B5EF4-FFF2-40B4-BE49-F238E27FC236}">
                <a16:creationId xmlns:a16="http://schemas.microsoft.com/office/drawing/2014/main" id="{5BD7D374-48B7-4815-BB74-26A956D7E034}"/>
              </a:ext>
            </a:extLst>
          </p:cNvPr>
          <p:cNvSpPr>
            <a:spLocks noChangeAspect="1" noEditPoints="1"/>
          </p:cNvSpPr>
          <p:nvPr>
            <p:custDataLst>
              <p:tags r:id="rId1"/>
            </p:custDataLst>
          </p:nvPr>
        </p:nvSpPr>
        <p:spPr bwMode="auto">
          <a:xfrm>
            <a:off x="6655535" y="4021820"/>
            <a:ext cx="877418" cy="874387"/>
          </a:xfrm>
          <a:custGeom>
            <a:avLst/>
            <a:gdLst>
              <a:gd name="T0" fmla="*/ 75 w 188"/>
              <a:gd name="T1" fmla="*/ 0 h 187"/>
              <a:gd name="T2" fmla="*/ 13 w 188"/>
              <a:gd name="T3" fmla="*/ 0 h 187"/>
              <a:gd name="T4" fmla="*/ 0 w 188"/>
              <a:gd name="T5" fmla="*/ 12 h 187"/>
              <a:gd name="T6" fmla="*/ 0 w 188"/>
              <a:gd name="T7" fmla="*/ 75 h 187"/>
              <a:gd name="T8" fmla="*/ 13 w 188"/>
              <a:gd name="T9" fmla="*/ 87 h 187"/>
              <a:gd name="T10" fmla="*/ 75 w 188"/>
              <a:gd name="T11" fmla="*/ 87 h 187"/>
              <a:gd name="T12" fmla="*/ 88 w 188"/>
              <a:gd name="T13" fmla="*/ 75 h 187"/>
              <a:gd name="T14" fmla="*/ 88 w 188"/>
              <a:gd name="T15" fmla="*/ 12 h 187"/>
              <a:gd name="T16" fmla="*/ 75 w 188"/>
              <a:gd name="T17" fmla="*/ 0 h 187"/>
              <a:gd name="T18" fmla="*/ 75 w 188"/>
              <a:gd name="T19" fmla="*/ 50 h 187"/>
              <a:gd name="T20" fmla="*/ 13 w 188"/>
              <a:gd name="T21" fmla="*/ 50 h 187"/>
              <a:gd name="T22" fmla="*/ 13 w 188"/>
              <a:gd name="T23" fmla="*/ 37 h 187"/>
              <a:gd name="T24" fmla="*/ 75 w 188"/>
              <a:gd name="T25" fmla="*/ 37 h 187"/>
              <a:gd name="T26" fmla="*/ 75 w 188"/>
              <a:gd name="T27" fmla="*/ 50 h 187"/>
              <a:gd name="T28" fmla="*/ 175 w 188"/>
              <a:gd name="T29" fmla="*/ 0 h 187"/>
              <a:gd name="T30" fmla="*/ 113 w 188"/>
              <a:gd name="T31" fmla="*/ 0 h 187"/>
              <a:gd name="T32" fmla="*/ 100 w 188"/>
              <a:gd name="T33" fmla="*/ 12 h 187"/>
              <a:gd name="T34" fmla="*/ 100 w 188"/>
              <a:gd name="T35" fmla="*/ 175 h 187"/>
              <a:gd name="T36" fmla="*/ 113 w 188"/>
              <a:gd name="T37" fmla="*/ 187 h 187"/>
              <a:gd name="T38" fmla="*/ 175 w 188"/>
              <a:gd name="T39" fmla="*/ 187 h 187"/>
              <a:gd name="T40" fmla="*/ 188 w 188"/>
              <a:gd name="T41" fmla="*/ 175 h 187"/>
              <a:gd name="T42" fmla="*/ 188 w 188"/>
              <a:gd name="T43" fmla="*/ 12 h 187"/>
              <a:gd name="T44" fmla="*/ 175 w 188"/>
              <a:gd name="T45" fmla="*/ 0 h 187"/>
              <a:gd name="T46" fmla="*/ 175 w 188"/>
              <a:gd name="T47" fmla="*/ 112 h 187"/>
              <a:gd name="T48" fmla="*/ 113 w 188"/>
              <a:gd name="T49" fmla="*/ 112 h 187"/>
              <a:gd name="T50" fmla="*/ 113 w 188"/>
              <a:gd name="T51" fmla="*/ 100 h 187"/>
              <a:gd name="T52" fmla="*/ 175 w 188"/>
              <a:gd name="T53" fmla="*/ 100 h 187"/>
              <a:gd name="T54" fmla="*/ 175 w 188"/>
              <a:gd name="T55" fmla="*/ 112 h 187"/>
              <a:gd name="T56" fmla="*/ 175 w 188"/>
              <a:gd name="T57" fmla="*/ 75 h 187"/>
              <a:gd name="T58" fmla="*/ 113 w 188"/>
              <a:gd name="T59" fmla="*/ 75 h 187"/>
              <a:gd name="T60" fmla="*/ 113 w 188"/>
              <a:gd name="T61" fmla="*/ 62 h 187"/>
              <a:gd name="T62" fmla="*/ 175 w 188"/>
              <a:gd name="T63" fmla="*/ 62 h 187"/>
              <a:gd name="T64" fmla="*/ 175 w 188"/>
              <a:gd name="T65" fmla="*/ 75 h 187"/>
              <a:gd name="T66" fmla="*/ 75 w 188"/>
              <a:gd name="T67" fmla="*/ 100 h 187"/>
              <a:gd name="T68" fmla="*/ 13 w 188"/>
              <a:gd name="T69" fmla="*/ 100 h 187"/>
              <a:gd name="T70" fmla="*/ 0 w 188"/>
              <a:gd name="T71" fmla="*/ 112 h 187"/>
              <a:gd name="T72" fmla="*/ 0 w 188"/>
              <a:gd name="T73" fmla="*/ 175 h 187"/>
              <a:gd name="T74" fmla="*/ 13 w 188"/>
              <a:gd name="T75" fmla="*/ 187 h 187"/>
              <a:gd name="T76" fmla="*/ 75 w 188"/>
              <a:gd name="T77" fmla="*/ 187 h 187"/>
              <a:gd name="T78" fmla="*/ 88 w 188"/>
              <a:gd name="T79" fmla="*/ 175 h 187"/>
              <a:gd name="T80" fmla="*/ 88 w 188"/>
              <a:gd name="T81" fmla="*/ 112 h 187"/>
              <a:gd name="T82" fmla="*/ 75 w 188"/>
              <a:gd name="T83" fmla="*/ 100 h 187"/>
              <a:gd name="T84" fmla="*/ 75 w 188"/>
              <a:gd name="T85" fmla="*/ 150 h 187"/>
              <a:gd name="T86" fmla="*/ 50 w 188"/>
              <a:gd name="T87" fmla="*/ 150 h 187"/>
              <a:gd name="T88" fmla="*/ 50 w 188"/>
              <a:gd name="T89" fmla="*/ 175 h 187"/>
              <a:gd name="T90" fmla="*/ 38 w 188"/>
              <a:gd name="T91" fmla="*/ 175 h 187"/>
              <a:gd name="T92" fmla="*/ 38 w 188"/>
              <a:gd name="T93" fmla="*/ 150 h 187"/>
              <a:gd name="T94" fmla="*/ 13 w 188"/>
              <a:gd name="T95" fmla="*/ 150 h 187"/>
              <a:gd name="T96" fmla="*/ 13 w 188"/>
              <a:gd name="T97" fmla="*/ 137 h 187"/>
              <a:gd name="T98" fmla="*/ 38 w 188"/>
              <a:gd name="T99" fmla="*/ 137 h 187"/>
              <a:gd name="T100" fmla="*/ 38 w 188"/>
              <a:gd name="T101" fmla="*/ 112 h 187"/>
              <a:gd name="T102" fmla="*/ 50 w 188"/>
              <a:gd name="T103" fmla="*/ 112 h 187"/>
              <a:gd name="T104" fmla="*/ 50 w 188"/>
              <a:gd name="T105" fmla="*/ 137 h 187"/>
              <a:gd name="T106" fmla="*/ 75 w 188"/>
              <a:gd name="T107" fmla="*/ 137 h 187"/>
              <a:gd name="T108" fmla="*/ 75 w 188"/>
              <a:gd name="T109" fmla="*/ 15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187">
                <a:moveTo>
                  <a:pt x="75" y="0"/>
                </a:moveTo>
                <a:lnTo>
                  <a:pt x="13" y="0"/>
                </a:lnTo>
                <a:cubicBezTo>
                  <a:pt x="6" y="0"/>
                  <a:pt x="0" y="5"/>
                  <a:pt x="0" y="12"/>
                </a:cubicBezTo>
                <a:lnTo>
                  <a:pt x="0" y="75"/>
                </a:lnTo>
                <a:cubicBezTo>
                  <a:pt x="0" y="81"/>
                  <a:pt x="6" y="87"/>
                  <a:pt x="13" y="87"/>
                </a:cubicBezTo>
                <a:lnTo>
                  <a:pt x="75" y="87"/>
                </a:lnTo>
                <a:cubicBezTo>
                  <a:pt x="82" y="87"/>
                  <a:pt x="88" y="81"/>
                  <a:pt x="88" y="75"/>
                </a:cubicBezTo>
                <a:lnTo>
                  <a:pt x="88" y="12"/>
                </a:lnTo>
                <a:cubicBezTo>
                  <a:pt x="88" y="5"/>
                  <a:pt x="82" y="0"/>
                  <a:pt x="75" y="0"/>
                </a:cubicBezTo>
                <a:close/>
                <a:moveTo>
                  <a:pt x="75" y="50"/>
                </a:moveTo>
                <a:lnTo>
                  <a:pt x="13" y="50"/>
                </a:lnTo>
                <a:lnTo>
                  <a:pt x="13" y="37"/>
                </a:lnTo>
                <a:lnTo>
                  <a:pt x="75" y="37"/>
                </a:lnTo>
                <a:lnTo>
                  <a:pt x="75" y="50"/>
                </a:lnTo>
                <a:close/>
                <a:moveTo>
                  <a:pt x="175" y="0"/>
                </a:moveTo>
                <a:lnTo>
                  <a:pt x="113" y="0"/>
                </a:lnTo>
                <a:cubicBezTo>
                  <a:pt x="106" y="0"/>
                  <a:pt x="100" y="5"/>
                  <a:pt x="100" y="12"/>
                </a:cubicBezTo>
                <a:lnTo>
                  <a:pt x="100" y="175"/>
                </a:lnTo>
                <a:cubicBezTo>
                  <a:pt x="100" y="181"/>
                  <a:pt x="106" y="187"/>
                  <a:pt x="113" y="187"/>
                </a:cubicBezTo>
                <a:lnTo>
                  <a:pt x="175" y="187"/>
                </a:lnTo>
                <a:cubicBezTo>
                  <a:pt x="182" y="187"/>
                  <a:pt x="188" y="181"/>
                  <a:pt x="188" y="175"/>
                </a:cubicBezTo>
                <a:lnTo>
                  <a:pt x="188" y="12"/>
                </a:lnTo>
                <a:cubicBezTo>
                  <a:pt x="188" y="5"/>
                  <a:pt x="182" y="0"/>
                  <a:pt x="175" y="0"/>
                </a:cubicBezTo>
                <a:close/>
                <a:moveTo>
                  <a:pt x="175" y="112"/>
                </a:moveTo>
                <a:lnTo>
                  <a:pt x="113" y="112"/>
                </a:lnTo>
                <a:lnTo>
                  <a:pt x="113" y="100"/>
                </a:lnTo>
                <a:lnTo>
                  <a:pt x="175" y="100"/>
                </a:lnTo>
                <a:lnTo>
                  <a:pt x="175" y="112"/>
                </a:lnTo>
                <a:close/>
                <a:moveTo>
                  <a:pt x="175" y="75"/>
                </a:moveTo>
                <a:lnTo>
                  <a:pt x="113" y="75"/>
                </a:lnTo>
                <a:lnTo>
                  <a:pt x="113" y="62"/>
                </a:lnTo>
                <a:lnTo>
                  <a:pt x="175" y="62"/>
                </a:lnTo>
                <a:lnTo>
                  <a:pt x="175" y="75"/>
                </a:lnTo>
                <a:close/>
                <a:moveTo>
                  <a:pt x="75" y="100"/>
                </a:moveTo>
                <a:lnTo>
                  <a:pt x="13" y="100"/>
                </a:lnTo>
                <a:cubicBezTo>
                  <a:pt x="6" y="100"/>
                  <a:pt x="0" y="105"/>
                  <a:pt x="0" y="112"/>
                </a:cubicBezTo>
                <a:lnTo>
                  <a:pt x="0" y="175"/>
                </a:lnTo>
                <a:cubicBezTo>
                  <a:pt x="0" y="181"/>
                  <a:pt x="6" y="187"/>
                  <a:pt x="13" y="187"/>
                </a:cubicBezTo>
                <a:lnTo>
                  <a:pt x="75" y="187"/>
                </a:lnTo>
                <a:cubicBezTo>
                  <a:pt x="82" y="187"/>
                  <a:pt x="88" y="181"/>
                  <a:pt x="88" y="175"/>
                </a:cubicBezTo>
                <a:lnTo>
                  <a:pt x="88" y="112"/>
                </a:lnTo>
                <a:cubicBezTo>
                  <a:pt x="88" y="105"/>
                  <a:pt x="82" y="100"/>
                  <a:pt x="75" y="100"/>
                </a:cubicBezTo>
                <a:close/>
                <a:moveTo>
                  <a:pt x="75" y="150"/>
                </a:moveTo>
                <a:lnTo>
                  <a:pt x="50" y="150"/>
                </a:lnTo>
                <a:lnTo>
                  <a:pt x="50" y="175"/>
                </a:lnTo>
                <a:lnTo>
                  <a:pt x="38" y="175"/>
                </a:lnTo>
                <a:lnTo>
                  <a:pt x="38" y="150"/>
                </a:lnTo>
                <a:lnTo>
                  <a:pt x="13" y="150"/>
                </a:lnTo>
                <a:lnTo>
                  <a:pt x="13" y="137"/>
                </a:lnTo>
                <a:lnTo>
                  <a:pt x="38" y="137"/>
                </a:lnTo>
                <a:lnTo>
                  <a:pt x="38" y="112"/>
                </a:lnTo>
                <a:lnTo>
                  <a:pt x="50" y="112"/>
                </a:lnTo>
                <a:lnTo>
                  <a:pt x="50" y="137"/>
                </a:lnTo>
                <a:lnTo>
                  <a:pt x="75" y="137"/>
                </a:lnTo>
                <a:lnTo>
                  <a:pt x="75" y="15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6B14181-B2AF-4877-85CC-4B71DF2416D0}"/>
              </a:ext>
            </a:extLst>
          </p:cNvPr>
          <p:cNvSpPr txBox="1"/>
          <p:nvPr/>
        </p:nvSpPr>
        <p:spPr>
          <a:xfrm>
            <a:off x="7882014" y="2797344"/>
            <a:ext cx="3805107" cy="646331"/>
          </a:xfrm>
          <a:prstGeom prst="rect">
            <a:avLst/>
          </a:prstGeom>
          <a:noFill/>
        </p:spPr>
        <p:txBody>
          <a:bodyPr wrap="square" rtlCol="0">
            <a:spAutoFit/>
          </a:bodyPr>
          <a:lstStyle/>
          <a:p>
            <a:r>
              <a:rPr lang="en-GB"/>
              <a:t>Up to 20</a:t>
            </a:r>
            <a:r>
              <a:rPr lang="en-GB" dirty="0"/>
              <a:t>% credit on the eligible volume you send.</a:t>
            </a:r>
          </a:p>
        </p:txBody>
      </p:sp>
      <p:grpSp>
        <p:nvGrpSpPr>
          <p:cNvPr id="11" name="Piggy_bank" descr="{&quot;Key&quot;:&quot;POWER_USER_SHAPE_ICON&quot;,&quot;Value&quot;:&quot;POWER_USER_SHAPE_ICON_STYLE_1&quot;}">
            <a:extLst>
              <a:ext uri="{FF2B5EF4-FFF2-40B4-BE49-F238E27FC236}">
                <a16:creationId xmlns:a16="http://schemas.microsoft.com/office/drawing/2014/main" id="{4AAEB928-D1CA-450F-9276-02D429F99AF9}"/>
              </a:ext>
            </a:extLst>
          </p:cNvPr>
          <p:cNvGrpSpPr>
            <a:grpSpLocks noChangeAspect="1"/>
          </p:cNvGrpSpPr>
          <p:nvPr>
            <p:custDataLst>
              <p:tags r:id="rId2"/>
            </p:custDataLst>
          </p:nvPr>
        </p:nvGrpSpPr>
        <p:grpSpPr>
          <a:xfrm>
            <a:off x="6596039" y="2333917"/>
            <a:ext cx="1043012" cy="1163810"/>
            <a:chOff x="7448550" y="1244600"/>
            <a:chExt cx="712788" cy="795338"/>
          </a:xfrm>
          <a:solidFill>
            <a:schemeClr val="accent1"/>
          </a:solidFill>
        </p:grpSpPr>
        <p:sp>
          <p:nvSpPr>
            <p:cNvPr id="12" name="Rectangle 226">
              <a:extLst>
                <a:ext uri="{FF2B5EF4-FFF2-40B4-BE49-F238E27FC236}">
                  <a16:creationId xmlns:a16="http://schemas.microsoft.com/office/drawing/2014/main" id="{C1BC02D5-BC3D-4929-A745-B95F6464F7D1}"/>
                </a:ext>
              </a:extLst>
            </p:cNvPr>
            <p:cNvSpPr>
              <a:spLocks noChangeArrowheads="1"/>
            </p:cNvSpPr>
            <p:nvPr/>
          </p:nvSpPr>
          <p:spPr bwMode="auto">
            <a:xfrm>
              <a:off x="7448550" y="2012950"/>
              <a:ext cx="673100" cy="26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227">
              <a:extLst>
                <a:ext uri="{FF2B5EF4-FFF2-40B4-BE49-F238E27FC236}">
                  <a16:creationId xmlns:a16="http://schemas.microsoft.com/office/drawing/2014/main" id="{648F129B-B76F-43DD-B8AD-DB011DD7DA78}"/>
                </a:ext>
              </a:extLst>
            </p:cNvPr>
            <p:cNvSpPr>
              <a:spLocks noEditPoints="1"/>
            </p:cNvSpPr>
            <p:nvPr/>
          </p:nvSpPr>
          <p:spPr bwMode="auto">
            <a:xfrm>
              <a:off x="7466013" y="1471613"/>
              <a:ext cx="695325" cy="554038"/>
            </a:xfrm>
            <a:custGeom>
              <a:avLst/>
              <a:gdLst>
                <a:gd name="T0" fmla="*/ 804 w 911"/>
                <a:gd name="T1" fmla="*/ 311 h 727"/>
                <a:gd name="T2" fmla="*/ 796 w 911"/>
                <a:gd name="T3" fmla="*/ 338 h 727"/>
                <a:gd name="T4" fmla="*/ 781 w 911"/>
                <a:gd name="T5" fmla="*/ 326 h 727"/>
                <a:gd name="T6" fmla="*/ 775 w 911"/>
                <a:gd name="T7" fmla="*/ 297 h 727"/>
                <a:gd name="T8" fmla="*/ 790 w 911"/>
                <a:gd name="T9" fmla="*/ 290 h 727"/>
                <a:gd name="T10" fmla="*/ 793 w 911"/>
                <a:gd name="T11" fmla="*/ 290 h 727"/>
                <a:gd name="T12" fmla="*/ 804 w 911"/>
                <a:gd name="T13" fmla="*/ 311 h 727"/>
                <a:gd name="T14" fmla="*/ 424 w 911"/>
                <a:gd name="T15" fmla="*/ 41 h 727"/>
                <a:gd name="T16" fmla="*/ 542 w 911"/>
                <a:gd name="T17" fmla="*/ 160 h 727"/>
                <a:gd name="T18" fmla="*/ 518 w 911"/>
                <a:gd name="T19" fmla="*/ 232 h 727"/>
                <a:gd name="T20" fmla="*/ 417 w 911"/>
                <a:gd name="T21" fmla="*/ 212 h 727"/>
                <a:gd name="T22" fmla="*/ 327 w 911"/>
                <a:gd name="T23" fmla="*/ 228 h 727"/>
                <a:gd name="T24" fmla="*/ 306 w 911"/>
                <a:gd name="T25" fmla="*/ 160 h 727"/>
                <a:gd name="T26" fmla="*/ 424 w 911"/>
                <a:gd name="T27" fmla="*/ 41 h 727"/>
                <a:gd name="T28" fmla="*/ 194 w 911"/>
                <a:gd name="T29" fmla="*/ 369 h 727"/>
                <a:gd name="T30" fmla="*/ 163 w 911"/>
                <a:gd name="T31" fmla="*/ 338 h 727"/>
                <a:gd name="T32" fmla="*/ 194 w 911"/>
                <a:gd name="T33" fmla="*/ 307 h 727"/>
                <a:gd name="T34" fmla="*/ 225 w 911"/>
                <a:gd name="T35" fmla="*/ 338 h 727"/>
                <a:gd name="T36" fmla="*/ 194 w 911"/>
                <a:gd name="T37" fmla="*/ 369 h 727"/>
                <a:gd name="T38" fmla="*/ 900 w 911"/>
                <a:gd name="T39" fmla="*/ 333 h 727"/>
                <a:gd name="T40" fmla="*/ 831 w 911"/>
                <a:gd name="T41" fmla="*/ 346 h 727"/>
                <a:gd name="T42" fmla="*/ 839 w 911"/>
                <a:gd name="T43" fmla="*/ 312 h 727"/>
                <a:gd name="T44" fmla="*/ 797 w 911"/>
                <a:gd name="T45" fmla="*/ 256 h 727"/>
                <a:gd name="T46" fmla="*/ 744 w 911"/>
                <a:gd name="T47" fmla="*/ 281 h 727"/>
                <a:gd name="T48" fmla="*/ 755 w 911"/>
                <a:gd name="T49" fmla="*/ 349 h 727"/>
                <a:gd name="T50" fmla="*/ 772 w 911"/>
                <a:gd name="T51" fmla="*/ 364 h 727"/>
                <a:gd name="T52" fmla="*/ 724 w 911"/>
                <a:gd name="T53" fmla="*/ 383 h 727"/>
                <a:gd name="T54" fmla="*/ 583 w 911"/>
                <a:gd name="T55" fmla="*/ 188 h 727"/>
                <a:gd name="T56" fmla="*/ 585 w 911"/>
                <a:gd name="T57" fmla="*/ 163 h 727"/>
                <a:gd name="T58" fmla="*/ 424 w 911"/>
                <a:gd name="T59" fmla="*/ 0 h 727"/>
                <a:gd name="T60" fmla="*/ 263 w 911"/>
                <a:gd name="T61" fmla="*/ 163 h 727"/>
                <a:gd name="T62" fmla="*/ 263 w 911"/>
                <a:gd name="T63" fmla="*/ 171 h 727"/>
                <a:gd name="T64" fmla="*/ 261 w 911"/>
                <a:gd name="T65" fmla="*/ 171 h 727"/>
                <a:gd name="T66" fmla="*/ 162 w 911"/>
                <a:gd name="T67" fmla="*/ 116 h 727"/>
                <a:gd name="T68" fmla="*/ 162 w 911"/>
                <a:gd name="T69" fmla="*/ 231 h 727"/>
                <a:gd name="T70" fmla="*/ 88 w 911"/>
                <a:gd name="T71" fmla="*/ 345 h 727"/>
                <a:gd name="T72" fmla="*/ 28 w 911"/>
                <a:gd name="T73" fmla="*/ 345 h 727"/>
                <a:gd name="T74" fmla="*/ 0 w 911"/>
                <a:gd name="T75" fmla="*/ 373 h 727"/>
                <a:gd name="T76" fmla="*/ 0 w 911"/>
                <a:gd name="T77" fmla="*/ 449 h 727"/>
                <a:gd name="T78" fmla="*/ 28 w 911"/>
                <a:gd name="T79" fmla="*/ 477 h 727"/>
                <a:gd name="T80" fmla="*/ 94 w 911"/>
                <a:gd name="T81" fmla="*/ 477 h 727"/>
                <a:gd name="T82" fmla="*/ 192 w 911"/>
                <a:gd name="T83" fmla="*/ 596 h 727"/>
                <a:gd name="T84" fmla="*/ 192 w 911"/>
                <a:gd name="T85" fmla="*/ 727 h 727"/>
                <a:gd name="T86" fmla="*/ 301 w 911"/>
                <a:gd name="T87" fmla="*/ 727 h 727"/>
                <a:gd name="T88" fmla="*/ 301 w 911"/>
                <a:gd name="T89" fmla="*/ 645 h 727"/>
                <a:gd name="T90" fmla="*/ 402 w 911"/>
                <a:gd name="T91" fmla="*/ 658 h 727"/>
                <a:gd name="T92" fmla="*/ 504 w 911"/>
                <a:gd name="T93" fmla="*/ 645 h 727"/>
                <a:gd name="T94" fmla="*/ 504 w 911"/>
                <a:gd name="T95" fmla="*/ 727 h 727"/>
                <a:gd name="T96" fmla="*/ 612 w 911"/>
                <a:gd name="T97" fmla="*/ 727 h 727"/>
                <a:gd name="T98" fmla="*/ 612 w 911"/>
                <a:gd name="T99" fmla="*/ 596 h 727"/>
                <a:gd name="T100" fmla="*/ 724 w 911"/>
                <a:gd name="T101" fmla="*/ 417 h 727"/>
                <a:gd name="T102" fmla="*/ 809 w 911"/>
                <a:gd name="T103" fmla="*/ 378 h 727"/>
                <a:gd name="T104" fmla="*/ 911 w 911"/>
                <a:gd name="T105" fmla="*/ 366 h 727"/>
                <a:gd name="T106" fmla="*/ 900 w 911"/>
                <a:gd name="T107" fmla="*/ 33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1" h="727">
                  <a:moveTo>
                    <a:pt x="804" y="311"/>
                  </a:moveTo>
                  <a:cubicBezTo>
                    <a:pt x="804" y="319"/>
                    <a:pt x="801" y="328"/>
                    <a:pt x="796" y="338"/>
                  </a:cubicBezTo>
                  <a:cubicBezTo>
                    <a:pt x="788" y="334"/>
                    <a:pt x="783" y="329"/>
                    <a:pt x="781" y="326"/>
                  </a:cubicBezTo>
                  <a:cubicBezTo>
                    <a:pt x="772" y="316"/>
                    <a:pt x="771" y="304"/>
                    <a:pt x="775" y="297"/>
                  </a:cubicBezTo>
                  <a:cubicBezTo>
                    <a:pt x="778" y="291"/>
                    <a:pt x="784" y="290"/>
                    <a:pt x="790" y="290"/>
                  </a:cubicBezTo>
                  <a:cubicBezTo>
                    <a:pt x="791" y="290"/>
                    <a:pt x="792" y="290"/>
                    <a:pt x="793" y="290"/>
                  </a:cubicBezTo>
                  <a:cubicBezTo>
                    <a:pt x="804" y="291"/>
                    <a:pt x="805" y="305"/>
                    <a:pt x="804" y="311"/>
                  </a:cubicBezTo>
                  <a:close/>
                  <a:moveTo>
                    <a:pt x="424" y="41"/>
                  </a:moveTo>
                  <a:cubicBezTo>
                    <a:pt x="489" y="41"/>
                    <a:pt x="542" y="94"/>
                    <a:pt x="542" y="160"/>
                  </a:cubicBezTo>
                  <a:cubicBezTo>
                    <a:pt x="542" y="187"/>
                    <a:pt x="533" y="212"/>
                    <a:pt x="518" y="232"/>
                  </a:cubicBezTo>
                  <a:cubicBezTo>
                    <a:pt x="489" y="220"/>
                    <a:pt x="454" y="212"/>
                    <a:pt x="417" y="212"/>
                  </a:cubicBezTo>
                  <a:cubicBezTo>
                    <a:pt x="384" y="212"/>
                    <a:pt x="353" y="218"/>
                    <a:pt x="327" y="228"/>
                  </a:cubicBezTo>
                  <a:cubicBezTo>
                    <a:pt x="314" y="209"/>
                    <a:pt x="306" y="185"/>
                    <a:pt x="306" y="160"/>
                  </a:cubicBezTo>
                  <a:cubicBezTo>
                    <a:pt x="306" y="94"/>
                    <a:pt x="359" y="41"/>
                    <a:pt x="424" y="41"/>
                  </a:cubicBezTo>
                  <a:close/>
                  <a:moveTo>
                    <a:pt x="194" y="369"/>
                  </a:moveTo>
                  <a:cubicBezTo>
                    <a:pt x="177" y="369"/>
                    <a:pt x="163" y="355"/>
                    <a:pt x="163" y="338"/>
                  </a:cubicBezTo>
                  <a:cubicBezTo>
                    <a:pt x="163" y="321"/>
                    <a:pt x="177" y="307"/>
                    <a:pt x="194" y="307"/>
                  </a:cubicBezTo>
                  <a:cubicBezTo>
                    <a:pt x="211" y="307"/>
                    <a:pt x="225" y="321"/>
                    <a:pt x="225" y="338"/>
                  </a:cubicBezTo>
                  <a:cubicBezTo>
                    <a:pt x="225" y="355"/>
                    <a:pt x="211" y="369"/>
                    <a:pt x="194" y="369"/>
                  </a:cubicBezTo>
                  <a:close/>
                  <a:moveTo>
                    <a:pt x="900" y="333"/>
                  </a:moveTo>
                  <a:cubicBezTo>
                    <a:pt x="871" y="343"/>
                    <a:pt x="848" y="346"/>
                    <a:pt x="831" y="346"/>
                  </a:cubicBezTo>
                  <a:cubicBezTo>
                    <a:pt x="835" y="335"/>
                    <a:pt x="838" y="324"/>
                    <a:pt x="839" y="312"/>
                  </a:cubicBezTo>
                  <a:cubicBezTo>
                    <a:pt x="840" y="281"/>
                    <a:pt x="824" y="259"/>
                    <a:pt x="797" y="256"/>
                  </a:cubicBezTo>
                  <a:cubicBezTo>
                    <a:pt x="774" y="253"/>
                    <a:pt x="754" y="263"/>
                    <a:pt x="744" y="281"/>
                  </a:cubicBezTo>
                  <a:cubicBezTo>
                    <a:pt x="734" y="302"/>
                    <a:pt x="738" y="329"/>
                    <a:pt x="755" y="349"/>
                  </a:cubicBezTo>
                  <a:cubicBezTo>
                    <a:pt x="758" y="353"/>
                    <a:pt x="764" y="359"/>
                    <a:pt x="772" y="364"/>
                  </a:cubicBezTo>
                  <a:cubicBezTo>
                    <a:pt x="760" y="373"/>
                    <a:pt x="744" y="380"/>
                    <a:pt x="724" y="383"/>
                  </a:cubicBezTo>
                  <a:cubicBezTo>
                    <a:pt x="716" y="305"/>
                    <a:pt x="662" y="230"/>
                    <a:pt x="583" y="188"/>
                  </a:cubicBezTo>
                  <a:cubicBezTo>
                    <a:pt x="584" y="180"/>
                    <a:pt x="585" y="171"/>
                    <a:pt x="585" y="163"/>
                  </a:cubicBezTo>
                  <a:cubicBezTo>
                    <a:pt x="585" y="73"/>
                    <a:pt x="513" y="0"/>
                    <a:pt x="424" y="0"/>
                  </a:cubicBezTo>
                  <a:cubicBezTo>
                    <a:pt x="335" y="0"/>
                    <a:pt x="263" y="73"/>
                    <a:pt x="263" y="163"/>
                  </a:cubicBezTo>
                  <a:cubicBezTo>
                    <a:pt x="263" y="166"/>
                    <a:pt x="263" y="168"/>
                    <a:pt x="263" y="171"/>
                  </a:cubicBezTo>
                  <a:cubicBezTo>
                    <a:pt x="262" y="171"/>
                    <a:pt x="261" y="171"/>
                    <a:pt x="261" y="171"/>
                  </a:cubicBezTo>
                  <a:lnTo>
                    <a:pt x="162" y="116"/>
                  </a:lnTo>
                  <a:lnTo>
                    <a:pt x="162" y="231"/>
                  </a:lnTo>
                  <a:cubicBezTo>
                    <a:pt x="126" y="263"/>
                    <a:pt x="100" y="302"/>
                    <a:pt x="88" y="345"/>
                  </a:cubicBezTo>
                  <a:lnTo>
                    <a:pt x="28" y="345"/>
                  </a:lnTo>
                  <a:cubicBezTo>
                    <a:pt x="12" y="345"/>
                    <a:pt x="0" y="358"/>
                    <a:pt x="0" y="373"/>
                  </a:cubicBezTo>
                  <a:lnTo>
                    <a:pt x="0" y="449"/>
                  </a:lnTo>
                  <a:cubicBezTo>
                    <a:pt x="0" y="464"/>
                    <a:pt x="12" y="477"/>
                    <a:pt x="28" y="477"/>
                  </a:cubicBezTo>
                  <a:lnTo>
                    <a:pt x="94" y="477"/>
                  </a:lnTo>
                  <a:cubicBezTo>
                    <a:pt x="112" y="524"/>
                    <a:pt x="147" y="564"/>
                    <a:pt x="192" y="596"/>
                  </a:cubicBezTo>
                  <a:lnTo>
                    <a:pt x="192" y="727"/>
                  </a:lnTo>
                  <a:lnTo>
                    <a:pt x="301" y="727"/>
                  </a:lnTo>
                  <a:lnTo>
                    <a:pt x="301" y="645"/>
                  </a:lnTo>
                  <a:cubicBezTo>
                    <a:pt x="333" y="653"/>
                    <a:pt x="367" y="658"/>
                    <a:pt x="402" y="658"/>
                  </a:cubicBezTo>
                  <a:cubicBezTo>
                    <a:pt x="438" y="658"/>
                    <a:pt x="472" y="653"/>
                    <a:pt x="504" y="645"/>
                  </a:cubicBezTo>
                  <a:lnTo>
                    <a:pt x="504" y="727"/>
                  </a:lnTo>
                  <a:lnTo>
                    <a:pt x="612" y="727"/>
                  </a:lnTo>
                  <a:lnTo>
                    <a:pt x="612" y="596"/>
                  </a:lnTo>
                  <a:cubicBezTo>
                    <a:pt x="676" y="552"/>
                    <a:pt x="718" y="488"/>
                    <a:pt x="724" y="417"/>
                  </a:cubicBezTo>
                  <a:cubicBezTo>
                    <a:pt x="761" y="413"/>
                    <a:pt x="789" y="398"/>
                    <a:pt x="809" y="378"/>
                  </a:cubicBezTo>
                  <a:cubicBezTo>
                    <a:pt x="833" y="382"/>
                    <a:pt x="866" y="381"/>
                    <a:pt x="911" y="366"/>
                  </a:cubicBezTo>
                  <a:lnTo>
                    <a:pt x="900" y="33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228">
              <a:extLst>
                <a:ext uri="{FF2B5EF4-FFF2-40B4-BE49-F238E27FC236}">
                  <a16:creationId xmlns:a16="http://schemas.microsoft.com/office/drawing/2014/main" id="{54BD857D-3529-41B0-AF50-159B0EB18B5A}"/>
                </a:ext>
              </a:extLst>
            </p:cNvPr>
            <p:cNvSpPr>
              <a:spLocks noChangeArrowheads="1"/>
            </p:cNvSpPr>
            <p:nvPr/>
          </p:nvSpPr>
          <p:spPr bwMode="auto">
            <a:xfrm>
              <a:off x="7777163" y="1244600"/>
              <a:ext cx="25400" cy="26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229">
              <a:extLst>
                <a:ext uri="{FF2B5EF4-FFF2-40B4-BE49-F238E27FC236}">
                  <a16:creationId xmlns:a16="http://schemas.microsoft.com/office/drawing/2014/main" id="{43F3F609-3236-46E2-9946-50B156E79219}"/>
                </a:ext>
              </a:extLst>
            </p:cNvPr>
            <p:cNvSpPr>
              <a:spLocks/>
            </p:cNvSpPr>
            <p:nvPr/>
          </p:nvSpPr>
          <p:spPr bwMode="auto">
            <a:xfrm>
              <a:off x="7732713" y="1301750"/>
              <a:ext cx="114300" cy="128588"/>
            </a:xfrm>
            <a:custGeom>
              <a:avLst/>
              <a:gdLst>
                <a:gd name="T0" fmla="*/ 72 w 72"/>
                <a:gd name="T1" fmla="*/ 45 h 81"/>
                <a:gd name="T2" fmla="*/ 60 w 72"/>
                <a:gd name="T3" fmla="*/ 34 h 81"/>
                <a:gd name="T4" fmla="*/ 44 w 72"/>
                <a:gd name="T5" fmla="*/ 50 h 81"/>
                <a:gd name="T6" fmla="*/ 44 w 72"/>
                <a:gd name="T7" fmla="*/ 0 h 81"/>
                <a:gd name="T8" fmla="*/ 28 w 72"/>
                <a:gd name="T9" fmla="*/ 0 h 81"/>
                <a:gd name="T10" fmla="*/ 28 w 72"/>
                <a:gd name="T11" fmla="*/ 50 h 81"/>
                <a:gd name="T12" fmla="*/ 11 w 72"/>
                <a:gd name="T13" fmla="*/ 34 h 81"/>
                <a:gd name="T14" fmla="*/ 0 w 72"/>
                <a:gd name="T15" fmla="*/ 45 h 81"/>
                <a:gd name="T16" fmla="*/ 36 w 72"/>
                <a:gd name="T17" fmla="*/ 81 h 81"/>
                <a:gd name="T18" fmla="*/ 72 w 72"/>
                <a:gd name="T19"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1">
                  <a:moveTo>
                    <a:pt x="72" y="45"/>
                  </a:moveTo>
                  <a:lnTo>
                    <a:pt x="60" y="34"/>
                  </a:lnTo>
                  <a:lnTo>
                    <a:pt x="44" y="50"/>
                  </a:lnTo>
                  <a:lnTo>
                    <a:pt x="44" y="0"/>
                  </a:lnTo>
                  <a:lnTo>
                    <a:pt x="28" y="0"/>
                  </a:lnTo>
                  <a:lnTo>
                    <a:pt x="28" y="50"/>
                  </a:lnTo>
                  <a:lnTo>
                    <a:pt x="11" y="34"/>
                  </a:lnTo>
                  <a:lnTo>
                    <a:pt x="0" y="45"/>
                  </a:lnTo>
                  <a:lnTo>
                    <a:pt x="36" y="81"/>
                  </a:lnTo>
                  <a:lnTo>
                    <a:pt x="72"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230">
              <a:extLst>
                <a:ext uri="{FF2B5EF4-FFF2-40B4-BE49-F238E27FC236}">
                  <a16:creationId xmlns:a16="http://schemas.microsoft.com/office/drawing/2014/main" id="{06072F53-6310-4CF3-81A3-586F3A81E6D0}"/>
                </a:ext>
              </a:extLst>
            </p:cNvPr>
            <p:cNvSpPr>
              <a:spLocks noChangeArrowheads="1"/>
            </p:cNvSpPr>
            <p:nvPr/>
          </p:nvSpPr>
          <p:spPr bwMode="auto">
            <a:xfrm>
              <a:off x="7635875" y="1311275"/>
              <a:ext cx="25400" cy="285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231">
              <a:extLst>
                <a:ext uri="{FF2B5EF4-FFF2-40B4-BE49-F238E27FC236}">
                  <a16:creationId xmlns:a16="http://schemas.microsoft.com/office/drawing/2014/main" id="{A3626C92-D69E-4907-8017-6DD5E94A3F74}"/>
                </a:ext>
              </a:extLst>
            </p:cNvPr>
            <p:cNvSpPr>
              <a:spLocks/>
            </p:cNvSpPr>
            <p:nvPr/>
          </p:nvSpPr>
          <p:spPr bwMode="auto">
            <a:xfrm>
              <a:off x="7591425" y="1368425"/>
              <a:ext cx="114300" cy="130175"/>
            </a:xfrm>
            <a:custGeom>
              <a:avLst/>
              <a:gdLst>
                <a:gd name="T0" fmla="*/ 72 w 72"/>
                <a:gd name="T1" fmla="*/ 46 h 82"/>
                <a:gd name="T2" fmla="*/ 61 w 72"/>
                <a:gd name="T3" fmla="*/ 34 h 82"/>
                <a:gd name="T4" fmla="*/ 44 w 72"/>
                <a:gd name="T5" fmla="*/ 50 h 82"/>
                <a:gd name="T6" fmla="*/ 44 w 72"/>
                <a:gd name="T7" fmla="*/ 0 h 82"/>
                <a:gd name="T8" fmla="*/ 28 w 72"/>
                <a:gd name="T9" fmla="*/ 0 h 82"/>
                <a:gd name="T10" fmla="*/ 28 w 72"/>
                <a:gd name="T11" fmla="*/ 50 h 82"/>
                <a:gd name="T12" fmla="*/ 12 w 72"/>
                <a:gd name="T13" fmla="*/ 34 h 82"/>
                <a:gd name="T14" fmla="*/ 0 w 72"/>
                <a:gd name="T15" fmla="*/ 46 h 82"/>
                <a:gd name="T16" fmla="*/ 36 w 72"/>
                <a:gd name="T17" fmla="*/ 82 h 82"/>
                <a:gd name="T18" fmla="*/ 72 w 72"/>
                <a:gd name="T1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2">
                  <a:moveTo>
                    <a:pt x="72" y="46"/>
                  </a:moveTo>
                  <a:lnTo>
                    <a:pt x="61" y="34"/>
                  </a:lnTo>
                  <a:lnTo>
                    <a:pt x="44" y="50"/>
                  </a:lnTo>
                  <a:lnTo>
                    <a:pt x="44" y="0"/>
                  </a:lnTo>
                  <a:lnTo>
                    <a:pt x="28" y="0"/>
                  </a:lnTo>
                  <a:lnTo>
                    <a:pt x="28" y="50"/>
                  </a:lnTo>
                  <a:lnTo>
                    <a:pt x="12" y="34"/>
                  </a:lnTo>
                  <a:lnTo>
                    <a:pt x="0" y="46"/>
                  </a:lnTo>
                  <a:lnTo>
                    <a:pt x="36" y="82"/>
                  </a:lnTo>
                  <a:lnTo>
                    <a:pt x="72"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232">
              <a:extLst>
                <a:ext uri="{FF2B5EF4-FFF2-40B4-BE49-F238E27FC236}">
                  <a16:creationId xmlns:a16="http://schemas.microsoft.com/office/drawing/2014/main" id="{962A0283-24B1-4539-AA80-D95E0E47BCE2}"/>
                </a:ext>
              </a:extLst>
            </p:cNvPr>
            <p:cNvSpPr>
              <a:spLocks noChangeArrowheads="1"/>
            </p:cNvSpPr>
            <p:nvPr/>
          </p:nvSpPr>
          <p:spPr bwMode="auto">
            <a:xfrm>
              <a:off x="7916863" y="1311275"/>
              <a:ext cx="26988" cy="285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233">
              <a:extLst>
                <a:ext uri="{FF2B5EF4-FFF2-40B4-BE49-F238E27FC236}">
                  <a16:creationId xmlns:a16="http://schemas.microsoft.com/office/drawing/2014/main" id="{B4E7ACA8-12E5-4AEB-87AF-03EFDED91C4E}"/>
                </a:ext>
              </a:extLst>
            </p:cNvPr>
            <p:cNvSpPr>
              <a:spLocks/>
            </p:cNvSpPr>
            <p:nvPr/>
          </p:nvSpPr>
          <p:spPr bwMode="auto">
            <a:xfrm>
              <a:off x="7872413" y="1368425"/>
              <a:ext cx="115888" cy="130175"/>
            </a:xfrm>
            <a:custGeom>
              <a:avLst/>
              <a:gdLst>
                <a:gd name="T0" fmla="*/ 73 w 73"/>
                <a:gd name="T1" fmla="*/ 46 h 82"/>
                <a:gd name="T2" fmla="*/ 61 w 73"/>
                <a:gd name="T3" fmla="*/ 34 h 82"/>
                <a:gd name="T4" fmla="*/ 45 w 73"/>
                <a:gd name="T5" fmla="*/ 50 h 82"/>
                <a:gd name="T6" fmla="*/ 45 w 73"/>
                <a:gd name="T7" fmla="*/ 0 h 82"/>
                <a:gd name="T8" fmla="*/ 28 w 73"/>
                <a:gd name="T9" fmla="*/ 0 h 82"/>
                <a:gd name="T10" fmla="*/ 28 w 73"/>
                <a:gd name="T11" fmla="*/ 50 h 82"/>
                <a:gd name="T12" fmla="*/ 12 w 73"/>
                <a:gd name="T13" fmla="*/ 34 h 82"/>
                <a:gd name="T14" fmla="*/ 0 w 73"/>
                <a:gd name="T15" fmla="*/ 46 h 82"/>
                <a:gd name="T16" fmla="*/ 36 w 73"/>
                <a:gd name="T17" fmla="*/ 82 h 82"/>
                <a:gd name="T18" fmla="*/ 73 w 73"/>
                <a:gd name="T1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2">
                  <a:moveTo>
                    <a:pt x="73" y="46"/>
                  </a:moveTo>
                  <a:lnTo>
                    <a:pt x="61" y="34"/>
                  </a:lnTo>
                  <a:lnTo>
                    <a:pt x="45" y="50"/>
                  </a:lnTo>
                  <a:lnTo>
                    <a:pt x="45" y="0"/>
                  </a:lnTo>
                  <a:lnTo>
                    <a:pt x="28" y="0"/>
                  </a:lnTo>
                  <a:lnTo>
                    <a:pt x="28" y="50"/>
                  </a:lnTo>
                  <a:lnTo>
                    <a:pt x="12" y="34"/>
                  </a:lnTo>
                  <a:lnTo>
                    <a:pt x="0" y="46"/>
                  </a:lnTo>
                  <a:lnTo>
                    <a:pt x="36" y="82"/>
                  </a:lnTo>
                  <a:lnTo>
                    <a:pt x="73"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0C6D358A-941A-4085-9C5C-372F84F48E47}"/>
              </a:ext>
            </a:extLst>
          </p:cNvPr>
          <p:cNvSpPr txBox="1"/>
          <p:nvPr/>
        </p:nvSpPr>
        <p:spPr>
          <a:xfrm>
            <a:off x="7887271" y="3638286"/>
            <a:ext cx="3805107" cy="1754326"/>
          </a:xfrm>
          <a:prstGeom prst="rect">
            <a:avLst/>
          </a:prstGeom>
          <a:noFill/>
        </p:spPr>
        <p:txBody>
          <a:bodyPr wrap="square" rtlCol="0">
            <a:spAutoFit/>
          </a:bodyPr>
          <a:lstStyle/>
          <a:p>
            <a:r>
              <a:rPr lang="en-GB" altLang="en-US" dirty="0"/>
              <a:t>We will calculate the amount of Postage Credits to be awarded to you retrospectively by applying the relevant Postage Credit Rate to the volume of items posted by you in each first time user campaign</a:t>
            </a:r>
            <a:r>
              <a:rPr lang="en-GB" dirty="0"/>
              <a:t>.</a:t>
            </a:r>
          </a:p>
        </p:txBody>
      </p:sp>
      <p:sp>
        <p:nvSpPr>
          <p:cNvPr id="21" name="TextBox 20">
            <a:extLst>
              <a:ext uri="{FF2B5EF4-FFF2-40B4-BE49-F238E27FC236}">
                <a16:creationId xmlns:a16="http://schemas.microsoft.com/office/drawing/2014/main" id="{5BC780AC-1ED1-478D-B939-C65573ADAEC3}"/>
              </a:ext>
            </a:extLst>
          </p:cNvPr>
          <p:cNvSpPr txBox="1"/>
          <p:nvPr/>
        </p:nvSpPr>
        <p:spPr>
          <a:xfrm>
            <a:off x="6091644"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207123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a:spLocks noChangeAspect="1"/>
          </p:cNvSpPr>
          <p:nvPr/>
        </p:nvSpPr>
        <p:spPr>
          <a:xfrm>
            <a:off x="8617167" y="2197134"/>
            <a:ext cx="624548" cy="624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GB" dirty="0"/>
              <a:t>The APPLICATION AND CREDIT process</a:t>
            </a:r>
          </a:p>
        </p:txBody>
      </p:sp>
      <p:sp>
        <p:nvSpPr>
          <p:cNvPr id="5" name="Text Placeholder 4">
            <a:extLst>
              <a:ext uri="{FF2B5EF4-FFF2-40B4-BE49-F238E27FC236}">
                <a16:creationId xmlns:a16="http://schemas.microsoft.com/office/drawing/2014/main" id="{478BE780-FEB0-4C0C-8BB2-8AAB84E9CC26}"/>
              </a:ext>
            </a:extLst>
          </p:cNvPr>
          <p:cNvSpPr>
            <a:spLocks noGrp="1"/>
          </p:cNvSpPr>
          <p:nvPr>
            <p:ph type="body" sz="quarter" idx="11"/>
          </p:nvPr>
        </p:nvSpPr>
        <p:spPr/>
        <p:txBody>
          <a:bodyPr/>
          <a:lstStyle/>
          <a:p>
            <a:r>
              <a:rPr lang="en-GB" dirty="0"/>
              <a:t>Offer open until December </a:t>
            </a:r>
            <a:r>
              <a:rPr lang="en-GB"/>
              <a:t>31</a:t>
            </a:r>
            <a:r>
              <a:rPr lang="en-GB" baseline="30000"/>
              <a:t>st</a:t>
            </a:r>
            <a:r>
              <a:rPr lang="en-GB"/>
              <a:t> 2023</a:t>
            </a:r>
            <a:endParaRPr lang="en-GB" dirty="0"/>
          </a:p>
        </p:txBody>
      </p:sp>
      <p:sp>
        <p:nvSpPr>
          <p:cNvPr id="23" name="Oval 22"/>
          <p:cNvSpPr>
            <a:spLocks noChangeAspect="1"/>
          </p:cNvSpPr>
          <p:nvPr/>
        </p:nvSpPr>
        <p:spPr>
          <a:xfrm>
            <a:off x="1216085" y="2122302"/>
            <a:ext cx="624548" cy="624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Block Arc 23"/>
          <p:cNvSpPr>
            <a:spLocks noChangeAspect="1"/>
          </p:cNvSpPr>
          <p:nvPr/>
        </p:nvSpPr>
        <p:spPr>
          <a:xfrm>
            <a:off x="414224" y="2445202"/>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Block Arc 24"/>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Block Arc 25"/>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Block Arc 26"/>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Block Arc 27"/>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spect="1"/>
          </p:cNvSpPr>
          <p:nvPr/>
        </p:nvSpPr>
        <p:spPr>
          <a:xfrm>
            <a:off x="3016429" y="5366323"/>
            <a:ext cx="624548" cy="624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a:spLocks noChangeAspect="1"/>
          </p:cNvSpPr>
          <p:nvPr/>
        </p:nvSpPr>
        <p:spPr>
          <a:xfrm>
            <a:off x="4890351" y="2164342"/>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a:spLocks noChangeAspect="1"/>
          </p:cNvSpPr>
          <p:nvPr/>
        </p:nvSpPr>
        <p:spPr>
          <a:xfrm>
            <a:off x="6816324" y="5326321"/>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Paper_plane" descr="{&quot;Key&quot;:&quot;POWER_USER_SHAPE_ICON&quot;,&quot;Value&quot;:&quot;POWER_USER_SHAPE_ICON_STYLE_1&quot;}"/>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Plane" descr="{&quot;Key&quot;:&quot;POWER_USER_SHAPE_ICON&quot;,&quot;Value&quot;:&quot;POWER_USER_SHAPE_ICON_STYLE_1&quot;}"/>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50" name="Freeform 487"/>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490"/>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491"/>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8" name="Graphic 57" descr="Chat RTL">
            <a:extLst>
              <a:ext uri="{FF2B5EF4-FFF2-40B4-BE49-F238E27FC236}">
                <a16:creationId xmlns:a16="http://schemas.microsoft.com/office/drawing/2014/main" id="{F7BAF3BE-CF02-4295-851F-30A55D9A2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0281" y="2186624"/>
            <a:ext cx="516155" cy="516155"/>
          </a:xfrm>
          <a:prstGeom prst="rect">
            <a:avLst/>
          </a:prstGeom>
        </p:spPr>
      </p:pic>
      <p:sp>
        <p:nvSpPr>
          <p:cNvPr id="7" name="Rectangle 6">
            <a:extLst>
              <a:ext uri="{FF2B5EF4-FFF2-40B4-BE49-F238E27FC236}">
                <a16:creationId xmlns:a16="http://schemas.microsoft.com/office/drawing/2014/main" id="{C33C76C6-7704-4F8A-9F92-B4B4DE666D1B}"/>
              </a:ext>
            </a:extLst>
          </p:cNvPr>
          <p:cNvSpPr/>
          <p:nvPr/>
        </p:nvSpPr>
        <p:spPr>
          <a:xfrm>
            <a:off x="543959" y="2771731"/>
            <a:ext cx="1930922" cy="1815882"/>
          </a:xfrm>
          <a:prstGeom prst="rect">
            <a:avLst/>
          </a:prstGeom>
        </p:spPr>
        <p:txBody>
          <a:bodyPr wrap="square">
            <a:spAutoFit/>
          </a:bodyPr>
          <a:lstStyle/>
          <a:p>
            <a:pPr lvl="0" algn="ctr">
              <a:defRPr/>
            </a:pPr>
            <a:r>
              <a:rPr lang="en-GB" sz="1400" b="1" dirty="0"/>
              <a:t>GET IN TOUCH</a:t>
            </a:r>
          </a:p>
          <a:p>
            <a:pPr lvl="0" algn="ctr">
              <a:defRPr/>
            </a:pPr>
            <a:r>
              <a:rPr lang="en-GB" sz="1400" dirty="0">
                <a:solidFill>
                  <a:prstClr val="black">
                    <a:lumMod val="85000"/>
                    <a:lumOff val="15000"/>
                  </a:prstClr>
                </a:solidFill>
              </a:rPr>
              <a:t>Speak to your Account Manager to make sure you are applying for the best incentive for your needs and to check that you meet the requirements.</a:t>
            </a:r>
          </a:p>
        </p:txBody>
      </p:sp>
      <p:sp>
        <p:nvSpPr>
          <p:cNvPr id="59" name="TextBox 58">
            <a:extLst>
              <a:ext uri="{FF2B5EF4-FFF2-40B4-BE49-F238E27FC236}">
                <a16:creationId xmlns:a16="http://schemas.microsoft.com/office/drawing/2014/main" id="{AE28A3CC-4321-4F17-B169-CEE67A79DA7F}"/>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60" name="Graphic 59" descr="Internet">
            <a:extLst>
              <a:ext uri="{FF2B5EF4-FFF2-40B4-BE49-F238E27FC236}">
                <a16:creationId xmlns:a16="http://schemas.microsoft.com/office/drawing/2014/main" id="{D57C94B7-CB27-4EE6-A983-BDB9CEFEE2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75097" y="5413812"/>
            <a:ext cx="516155" cy="516155"/>
          </a:xfrm>
          <a:prstGeom prst="rect">
            <a:avLst/>
          </a:prstGeom>
        </p:spPr>
      </p:pic>
      <p:sp>
        <p:nvSpPr>
          <p:cNvPr id="61" name="TextBox 60">
            <a:extLst>
              <a:ext uri="{FF2B5EF4-FFF2-40B4-BE49-F238E27FC236}">
                <a16:creationId xmlns:a16="http://schemas.microsoft.com/office/drawing/2014/main" id="{AC542342-D167-456C-99F8-02C7F5AED8A4}"/>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62" name="TextBox 61">
            <a:extLst>
              <a:ext uri="{FF2B5EF4-FFF2-40B4-BE49-F238E27FC236}">
                <a16:creationId xmlns:a16="http://schemas.microsoft.com/office/drawing/2014/main" id="{5F831B4F-F710-438A-ACC4-EE50252F4A0D}"/>
              </a:ext>
            </a:extLst>
          </p:cNvPr>
          <p:cNvSpPr txBox="1"/>
          <p:nvPr/>
        </p:nvSpPr>
        <p:spPr>
          <a:xfrm>
            <a:off x="6098662" y="4534324"/>
            <a:ext cx="1992725" cy="738664"/>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a:t>
            </a:r>
          </a:p>
        </p:txBody>
      </p:sp>
      <p:sp>
        <p:nvSpPr>
          <p:cNvPr id="63" name="TextBox 62">
            <a:extLst>
              <a:ext uri="{FF2B5EF4-FFF2-40B4-BE49-F238E27FC236}">
                <a16:creationId xmlns:a16="http://schemas.microsoft.com/office/drawing/2014/main" id="{7648C0B9-583F-4FE7-9927-5A9CB38EBFCE}"/>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64" name="TextBox 63">
            <a:extLst>
              <a:ext uri="{FF2B5EF4-FFF2-40B4-BE49-F238E27FC236}">
                <a16:creationId xmlns:a16="http://schemas.microsoft.com/office/drawing/2014/main" id="{7E12C007-524B-4D62-875F-4E878A833B6E}"/>
              </a:ext>
            </a:extLst>
          </p:cNvPr>
          <p:cNvSpPr txBox="1"/>
          <p:nvPr/>
        </p:nvSpPr>
        <p:spPr>
          <a:xfrm>
            <a:off x="7989307" y="2832618"/>
            <a:ext cx="1923017" cy="1600438"/>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We review our billing data monthly and pay out credits once a month which will be confirmed by email.</a:t>
            </a:r>
          </a:p>
        </p:txBody>
      </p:sp>
      <p:sp>
        <p:nvSpPr>
          <p:cNvPr id="65" name="Block Arc 64">
            <a:extLst>
              <a:ext uri="{FF2B5EF4-FFF2-40B4-BE49-F238E27FC236}">
                <a16:creationId xmlns:a16="http://schemas.microsoft.com/office/drawing/2014/main" id="{47250E8A-DFBF-4799-B45D-F7981BA35235}"/>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6" name="Graphic 65" descr="Envelope">
            <a:extLst>
              <a:ext uri="{FF2B5EF4-FFF2-40B4-BE49-F238E27FC236}">
                <a16:creationId xmlns:a16="http://schemas.microsoft.com/office/drawing/2014/main" id="{7D3C5CDC-134E-45C2-9CA3-98E5085418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1475" y="5412396"/>
            <a:ext cx="469232" cy="469232"/>
          </a:xfrm>
          <a:prstGeom prst="rect">
            <a:avLst/>
          </a:prstGeom>
        </p:spPr>
      </p:pic>
      <p:sp>
        <p:nvSpPr>
          <p:cNvPr id="67" name="Oval 66">
            <a:extLst>
              <a:ext uri="{FF2B5EF4-FFF2-40B4-BE49-F238E27FC236}">
                <a16:creationId xmlns:a16="http://schemas.microsoft.com/office/drawing/2014/main" id="{913C6EC6-DAC1-48BD-808A-DE350BC8D7F2}"/>
              </a:ext>
            </a:extLst>
          </p:cNvPr>
          <p:cNvSpPr>
            <a:spLocks noChangeAspect="1"/>
          </p:cNvSpPr>
          <p:nvPr/>
        </p:nvSpPr>
        <p:spPr>
          <a:xfrm>
            <a:off x="10543140" y="5362902"/>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9" name="Plus" descr="{&quot;Key&quot;:&quot;POWER_USER_SHAPE_ICON&quot;,&quot;Value&quot;:&quot;POWER_USER_SHAPE_ICON_STYLE_1&quot;}">
            <a:extLst>
              <a:ext uri="{FF2B5EF4-FFF2-40B4-BE49-F238E27FC236}">
                <a16:creationId xmlns:a16="http://schemas.microsoft.com/office/drawing/2014/main" id="{F5981FD6-2A17-4EED-AE70-67147C51AE8A}"/>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70" name="Plus">
              <a:extLst>
                <a:ext uri="{FF2B5EF4-FFF2-40B4-BE49-F238E27FC236}">
                  <a16:creationId xmlns:a16="http://schemas.microsoft.com/office/drawing/2014/main" id="{4096E986-0D81-4E3F-B80C-1F24D44CF323}"/>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lus">
              <a:extLst>
                <a:ext uri="{FF2B5EF4-FFF2-40B4-BE49-F238E27FC236}">
                  <a16:creationId xmlns:a16="http://schemas.microsoft.com/office/drawing/2014/main" id="{C6551882-1F73-4723-AE22-BEC175ACB6DF}"/>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Accounting" descr="{&quot;Key&quot;:&quot;POWER_USER_SHAPE_ICON&quot;,&quot;Value&quot;:&quot;POWER_USER_SHAPE_ICON_STYLE_1&quot;}">
            <a:extLst>
              <a:ext uri="{FF2B5EF4-FFF2-40B4-BE49-F238E27FC236}">
                <a16:creationId xmlns:a16="http://schemas.microsoft.com/office/drawing/2014/main" id="{ACB6EF9E-6CAD-4652-9DC2-97A60F1AB2A1}"/>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73" name="Freeform 105">
              <a:extLst>
                <a:ext uri="{FF2B5EF4-FFF2-40B4-BE49-F238E27FC236}">
                  <a16:creationId xmlns:a16="http://schemas.microsoft.com/office/drawing/2014/main" id="{DB3EDAC8-13CF-44E5-90E4-F86A60EB95CA}"/>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06">
              <a:extLst>
                <a:ext uri="{FF2B5EF4-FFF2-40B4-BE49-F238E27FC236}">
                  <a16:creationId xmlns:a16="http://schemas.microsoft.com/office/drawing/2014/main" id="{56D857F4-C8E9-4869-94CC-818C1E2A1C9A}"/>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07">
              <a:extLst>
                <a:ext uri="{FF2B5EF4-FFF2-40B4-BE49-F238E27FC236}">
                  <a16:creationId xmlns:a16="http://schemas.microsoft.com/office/drawing/2014/main" id="{E82AB3B2-F25C-4D27-AA05-285E743172D1}"/>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08">
              <a:extLst>
                <a:ext uri="{FF2B5EF4-FFF2-40B4-BE49-F238E27FC236}">
                  <a16:creationId xmlns:a16="http://schemas.microsoft.com/office/drawing/2014/main" id="{E4877E6C-275A-49DA-BBAB-A5E9F29605E2}"/>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9">
              <a:extLst>
                <a:ext uri="{FF2B5EF4-FFF2-40B4-BE49-F238E27FC236}">
                  <a16:creationId xmlns:a16="http://schemas.microsoft.com/office/drawing/2014/main" id="{8A6321BE-888D-4ABF-B269-C7C4F834BDF3}"/>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10">
              <a:extLst>
                <a:ext uri="{FF2B5EF4-FFF2-40B4-BE49-F238E27FC236}">
                  <a16:creationId xmlns:a16="http://schemas.microsoft.com/office/drawing/2014/main" id="{8860BA8E-6841-45F9-8292-88055167C4D3}"/>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11">
              <a:extLst>
                <a:ext uri="{FF2B5EF4-FFF2-40B4-BE49-F238E27FC236}">
                  <a16:creationId xmlns:a16="http://schemas.microsoft.com/office/drawing/2014/main" id="{4DBDA741-5030-4CE9-8FED-18AC0A92D807}"/>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12">
              <a:extLst>
                <a:ext uri="{FF2B5EF4-FFF2-40B4-BE49-F238E27FC236}">
                  <a16:creationId xmlns:a16="http://schemas.microsoft.com/office/drawing/2014/main" id="{09AC28CE-2957-4AD9-B57A-CB3C6E46D888}"/>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13">
              <a:extLst>
                <a:ext uri="{FF2B5EF4-FFF2-40B4-BE49-F238E27FC236}">
                  <a16:creationId xmlns:a16="http://schemas.microsoft.com/office/drawing/2014/main" id="{D999A5F1-BCB9-4A10-883D-624A4555541D}"/>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14">
              <a:extLst>
                <a:ext uri="{FF2B5EF4-FFF2-40B4-BE49-F238E27FC236}">
                  <a16:creationId xmlns:a16="http://schemas.microsoft.com/office/drawing/2014/main" id="{69265806-8826-465E-8626-FDB1611E0CE6}"/>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7" name="TextBox 86">
            <a:extLst>
              <a:ext uri="{FF2B5EF4-FFF2-40B4-BE49-F238E27FC236}">
                <a16:creationId xmlns:a16="http://schemas.microsoft.com/office/drawing/2014/main" id="{A74B3505-8000-4585-9FF1-A22BE7968B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1" name="Action Button: Go to End 10">
            <a:hlinkClick r:id="rId15" highlightClick="1"/>
            <a:extLst>
              <a:ext uri="{FF2B5EF4-FFF2-40B4-BE49-F238E27FC236}">
                <a16:creationId xmlns:a16="http://schemas.microsoft.com/office/drawing/2014/main" id="{95F6B0E3-7B49-4107-8627-7EE9C78D8C43}"/>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BD962ED-9450-41DF-B64D-6F6BE78C3959}"/>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
        <p:nvSpPr>
          <p:cNvPr id="47" name="Slide Number Placeholder 2">
            <a:extLst>
              <a:ext uri="{FF2B5EF4-FFF2-40B4-BE49-F238E27FC236}">
                <a16:creationId xmlns:a16="http://schemas.microsoft.com/office/drawing/2014/main" id="{A2A46D75-C0B7-4A74-8819-34A97CB90680}"/>
              </a:ext>
            </a:extLst>
          </p:cNvPr>
          <p:cNvSpPr>
            <a:spLocks noGrp="1"/>
          </p:cNvSpPr>
          <p:nvPr>
            <p:ph type="sldNum" sz="quarter" idx="15"/>
          </p:nvPr>
        </p:nvSpPr>
        <p:spPr>
          <a:xfrm>
            <a:off x="9182100" y="6261100"/>
            <a:ext cx="2743200" cy="365125"/>
          </a:xfrm>
        </p:spPr>
        <p:txBody>
          <a:bodyPr/>
          <a:lstStyle/>
          <a:p>
            <a:fld id="{3787542D-5C6B-4EB3-96EB-9B37C3D5D2F8}" type="slidenum">
              <a:rPr lang="en-GB" smtClean="0"/>
              <a:t>9</a:t>
            </a:fld>
            <a:endParaRPr lang="en-GB" dirty="0"/>
          </a:p>
        </p:txBody>
      </p:sp>
    </p:spTree>
    <p:extLst>
      <p:ext uri="{BB962C8B-B14F-4D97-AF65-F5344CB8AC3E}">
        <p14:creationId xmlns:p14="http://schemas.microsoft.com/office/powerpoint/2010/main" val="3705397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71CF4A4FD234468DD412F3CF334B34" ma:contentTypeVersion="5" ma:contentTypeDescription="Create a new document." ma:contentTypeScope="" ma:versionID="7c5298e035e3abb700d4d2719f1bcc92">
  <xsd:schema xmlns:xsd="http://www.w3.org/2001/XMLSchema" xmlns:xs="http://www.w3.org/2001/XMLSchema" xmlns:p="http://schemas.microsoft.com/office/2006/metadata/properties" xmlns:ns2="4be9f171-eef0-4f28-8842-fd062038bb63" targetNamespace="http://schemas.microsoft.com/office/2006/metadata/properties" ma:root="true" ma:fieldsID="7c48febbddd040c151bb22673fcc65ec" ns2:_="">
    <xsd:import namespace="4be9f171-eef0-4f28-8842-fd062038bb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9f171-eef0-4f28-8842-fd062038b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8848BB-50DE-4E57-9CA8-7CC896B95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9f171-eef0-4f28-8842-fd062038b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9F9721-E688-41FE-A6C0-BAFCE096F8E7}">
  <ds:schemaRefs>
    <ds:schemaRef ds:uri="http://schemas.microsoft.com/sharepoint/v3/contenttype/forms"/>
  </ds:schemaRefs>
</ds:datastoreItem>
</file>

<file path=customXml/itemProps3.xml><?xml version="1.0" encoding="utf-8"?>
<ds:datastoreItem xmlns:ds="http://schemas.openxmlformats.org/officeDocument/2006/customXml" ds:itemID="{D11A0B5A-0F16-41B3-8A2F-1F42330CA88E}">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4be9f171-eef0-4f28-8842-fd062038bb6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1151</Words>
  <Application>Microsoft Office PowerPoint</Application>
  <PresentationFormat>Widescreen</PresentationFormat>
  <Paragraphs>132</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Impact</vt:lpstr>
      <vt:lpstr>Wingdings</vt:lpstr>
      <vt:lpstr>Office Theme</vt:lpstr>
      <vt:lpstr>Advertising mail  first time user incentive</vt:lpstr>
      <vt:lpstr>Advertising mail</vt:lpstr>
      <vt:lpstr>PowerPoint Presentation</vt:lpstr>
      <vt:lpstr>Mail drives high engagement</vt:lpstr>
      <vt:lpstr>ADVERTISING MAIL FIRST TIME USER</vt:lpstr>
      <vt:lpstr>SECTORS USING MAIL FOR THE FIRST TIME</vt:lpstr>
      <vt:lpstr>ENTRY REQUIREMENTS</vt:lpstr>
      <vt:lpstr>PowerPoint Presentation</vt:lpstr>
      <vt:lpstr>The APPLICATION AND CREDIT process</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2018-10-03T11:19:32Z</dcterms:created>
  <dcterms:modified xsi:type="dcterms:W3CDTF">2022-12-12T14:33:20Z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0x010100AD71CF4A4FD234468DD412F3CF334B34</vt:lpwstr>
  </property>
  <property fmtid="{D5CDD505-2E9C-101B-9397-08002B2CF9AE}" pid="3" name="MSIP_Label_980f36f3-41a5-4f45-a6a2-e224f336accd_Enabled">
    <vt:lpwstr>true</vt:lpwstr>
  </property>
  <property fmtid="{D5CDD505-2E9C-101B-9397-08002B2CF9AE}" pid="4" name="MSIP_Label_980f36f3-41a5-4f45-a6a2-e224f336accd_SetDate">
    <vt:lpwstr>2022-12-12T14:33:20Z</vt:lpwstr>
  </property>
  <property fmtid="{D5CDD505-2E9C-101B-9397-08002B2CF9AE}" pid="5" name="MSIP_Label_980f36f3-41a5-4f45-a6a2-e224f336accd_Method">
    <vt:lpwstr>Standard</vt:lpwstr>
  </property>
  <property fmtid="{D5CDD505-2E9C-101B-9397-08002B2CF9AE}" pid="6" name="MSIP_Label_980f36f3-41a5-4f45-a6a2-e224f336accd_Name">
    <vt:lpwstr>980f36f3-41a5-4f45-a6a2-e224f336accd</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ActionId">
    <vt:lpwstr/>
  </property>
  <property fmtid="{D5CDD505-2E9C-101B-9397-08002B2CF9AE}" pid="9" name="MSIP_Label_980f36f3-41a5-4f45-a6a2-e224f336accd_ContentBits">
    <vt:lpwstr>2</vt:lpwstr>
  </property>
</Properties>
</file>