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 id="2147483723" r:id="rId2"/>
    <p:sldMasterId id="2147483741" r:id="rId3"/>
  </p:sldMasterIdLst>
  <p:notesMasterIdLst>
    <p:notesMasterId r:id="rId29"/>
  </p:notesMasterIdLst>
  <p:handoutMasterIdLst>
    <p:handoutMasterId r:id="rId30"/>
  </p:handoutMasterIdLst>
  <p:sldIdLst>
    <p:sldId id="266" r:id="rId4"/>
    <p:sldId id="3406" r:id="rId5"/>
    <p:sldId id="3403" r:id="rId6"/>
    <p:sldId id="3402" r:id="rId7"/>
    <p:sldId id="490" r:id="rId8"/>
    <p:sldId id="495" r:id="rId9"/>
    <p:sldId id="353" r:id="rId10"/>
    <p:sldId id="349" r:id="rId11"/>
    <p:sldId id="3407" r:id="rId12"/>
    <p:sldId id="365" r:id="rId13"/>
    <p:sldId id="3400" r:id="rId14"/>
    <p:sldId id="467" r:id="rId15"/>
    <p:sldId id="3414" r:id="rId16"/>
    <p:sldId id="278" r:id="rId17"/>
    <p:sldId id="3394" r:id="rId18"/>
    <p:sldId id="280" r:id="rId19"/>
    <p:sldId id="363" r:id="rId20"/>
    <p:sldId id="3415" r:id="rId21"/>
    <p:sldId id="512" r:id="rId22"/>
    <p:sldId id="820" r:id="rId23"/>
    <p:sldId id="818" r:id="rId24"/>
    <p:sldId id="3404" r:id="rId25"/>
    <p:sldId id="3405" r:id="rId26"/>
    <p:sldId id="455" r:id="rId27"/>
    <p:sldId id="453" r:id="rId2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5" userDrawn="1">
          <p15:clr>
            <a:srgbClr val="A4A3A4"/>
          </p15:clr>
        </p15:guide>
        <p15:guide id="2" pos="622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8AC"/>
    <a:srgbClr val="E20C18"/>
    <a:srgbClr val="FDC304"/>
    <a:srgbClr val="82CBD4"/>
    <a:srgbClr val="95C121"/>
    <a:srgbClr val="EF7E05"/>
    <a:srgbClr val="1BACE4"/>
    <a:srgbClr val="E6E6E6"/>
    <a:srgbClr val="1D1E1C"/>
    <a:srgbClr val="D3ED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9017" autoAdjust="0"/>
    <p:restoredTop sz="94714" autoAdjust="0"/>
  </p:normalViewPr>
  <p:slideViewPr>
    <p:cSldViewPr snapToGrid="0">
      <p:cViewPr varScale="1">
        <p:scale>
          <a:sx n="55" d="100"/>
          <a:sy n="55" d="100"/>
        </p:scale>
        <p:origin x="1488" y="48"/>
      </p:cViewPr>
      <p:guideLst>
        <p:guide orient="horz" pos="1525"/>
        <p:guide pos="6221"/>
      </p:guideLst>
    </p:cSldViewPr>
  </p:slideViewPr>
  <p:notesTextViewPr>
    <p:cViewPr>
      <p:scale>
        <a:sx n="1" d="1"/>
        <a:sy n="1" d="1"/>
      </p:scale>
      <p:origin x="0" y="0"/>
    </p:cViewPr>
  </p:notesTextViewPr>
  <p:sorterViewPr>
    <p:cViewPr varScale="1">
      <p:scale>
        <a:sx n="100" d="100"/>
        <a:sy n="100" d="100"/>
      </p:scale>
      <p:origin x="0" y="-4292"/>
    </p:cViewPr>
  </p:sorterViewPr>
  <p:notesViewPr>
    <p:cSldViewPr snapToGrid="0" showGuides="1">
      <p:cViewPr>
        <p:scale>
          <a:sx n="100" d="100"/>
          <a:sy n="100" d="100"/>
        </p:scale>
        <p:origin x="48" y="-28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Sheet1!$A$2:$A$14</c:f>
              <c:strCache>
                <c:ptCount val="13"/>
                <c:pt idx="0">
                  <c:v>April</c:v>
                </c:pt>
                <c:pt idx="1">
                  <c:v>May</c:v>
                </c:pt>
                <c:pt idx="2">
                  <c:v>June</c:v>
                </c:pt>
                <c:pt idx="3">
                  <c:v>July</c:v>
                </c:pt>
                <c:pt idx="4">
                  <c:v>August</c:v>
                </c:pt>
                <c:pt idx="5">
                  <c:v>September</c:v>
                </c:pt>
                <c:pt idx="6">
                  <c:v>October</c:v>
                </c:pt>
                <c:pt idx="7">
                  <c:v>November</c:v>
                </c:pt>
                <c:pt idx="8">
                  <c:v>December</c:v>
                </c:pt>
                <c:pt idx="9">
                  <c:v>January</c:v>
                </c:pt>
                <c:pt idx="10">
                  <c:v>February</c:v>
                </c:pt>
                <c:pt idx="11">
                  <c:v>March</c:v>
                </c:pt>
                <c:pt idx="12">
                  <c:v>April</c:v>
                </c:pt>
              </c:strCache>
            </c:strRef>
          </c:cat>
          <c:val>
            <c:numRef>
              <c:f>Sheet1!$B$2:$B$14</c:f>
              <c:numCache>
                <c:formatCode>0.00%</c:formatCode>
                <c:ptCount val="13"/>
                <c:pt idx="0">
                  <c:v>4.7800000000000002E-2</c:v>
                </c:pt>
                <c:pt idx="1">
                  <c:v>1.5599999999999999E-2</c:v>
                </c:pt>
                <c:pt idx="2">
                  <c:v>5.8599999999999999E-2</c:v>
                </c:pt>
                <c:pt idx="3">
                  <c:v>-3.0999999999999999E-3</c:v>
                </c:pt>
                <c:pt idx="4">
                  <c:v>-1.72E-2</c:v>
                </c:pt>
                <c:pt idx="5">
                  <c:v>1.0500000000000001E-2</c:v>
                </c:pt>
                <c:pt idx="6">
                  <c:v>9.6199999999999994E-2</c:v>
                </c:pt>
                <c:pt idx="7">
                  <c:v>0.17169999999999999</c:v>
                </c:pt>
                <c:pt idx="8">
                  <c:v>9.9599999999999994E-2</c:v>
                </c:pt>
                <c:pt idx="9">
                  <c:v>-4.3E-3</c:v>
                </c:pt>
                <c:pt idx="10">
                  <c:v>-3.7000000000000002E-3</c:v>
                </c:pt>
                <c:pt idx="11">
                  <c:v>-5.1400000000000001E-2</c:v>
                </c:pt>
                <c:pt idx="12">
                  <c:v>0.2384</c:v>
                </c:pt>
              </c:numCache>
            </c:numRef>
          </c:val>
          <c:smooth val="0"/>
          <c:extLst>
            <c:ext xmlns:c16="http://schemas.microsoft.com/office/drawing/2014/chart" uri="{C3380CC4-5D6E-409C-BE32-E72D297353CC}">
              <c16:uniqueId val="{00000000-3119-4E88-B414-DA2F3B1C4F07}"/>
            </c:ext>
          </c:extLst>
        </c:ser>
        <c:dLbls>
          <c:showLegendKey val="0"/>
          <c:showVal val="0"/>
          <c:showCatName val="0"/>
          <c:showSerName val="0"/>
          <c:showPercent val="0"/>
          <c:showBubbleSize val="0"/>
        </c:dLbls>
        <c:smooth val="0"/>
        <c:axId val="896236640"/>
        <c:axId val="896230408"/>
      </c:lineChart>
      <c:catAx>
        <c:axId val="89623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230408"/>
        <c:crosses val="autoZero"/>
        <c:auto val="1"/>
        <c:lblAlgn val="ctr"/>
        <c:lblOffset val="100"/>
        <c:noMultiLvlLbl val="0"/>
      </c:catAx>
      <c:valAx>
        <c:axId val="896230408"/>
        <c:scaling>
          <c:orientation val="minMax"/>
          <c:max val="0.2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236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EA-42C1-998B-FE63EE4548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4EA-42C1-998B-FE63EE4548C7}"/>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4EA-42C1-998B-FE63EE4548C7}"/>
                </c:ext>
              </c:extLst>
            </c:dLbl>
            <c:dLbl>
              <c:idx val="1"/>
              <c:delete val="1"/>
              <c:extLst>
                <c:ext xmlns:c15="http://schemas.microsoft.com/office/drawing/2012/chart" uri="{CE6537A1-D6FC-4f65-9D91-7224C49458BB}"/>
                <c:ext xmlns:c16="http://schemas.microsoft.com/office/drawing/2014/chart" uri="{C3380CC4-5D6E-409C-BE32-E72D297353CC}">
                  <c16:uniqueId val="{00000003-74EA-42C1-998B-FE63EE4548C7}"/>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0.93</c:v>
                </c:pt>
                <c:pt idx="1">
                  <c:v>7.0000000000000007E-2</c:v>
                </c:pt>
              </c:numCache>
            </c:numRef>
          </c:val>
          <c:extLst>
            <c:ext xmlns:c16="http://schemas.microsoft.com/office/drawing/2014/chart" uri="{C3380CC4-5D6E-409C-BE32-E72D297353CC}">
              <c16:uniqueId val="{00000004-74EA-42C1-998B-FE63EE4548C7}"/>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70-4531-869B-CFE6121CE25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Administrative information (e.g.account details)</c:v>
                </c:pt>
                <c:pt idx="1">
                  <c:v>Sender's contact details (e.g.website,phonenumber)</c:v>
                </c:pt>
                <c:pt idx="2">
                  <c:v>Postal reply</c:v>
                </c:pt>
                <c:pt idx="3">
                  <c:v>Financial statement/bill/update</c:v>
                </c:pt>
                <c:pt idx="4">
                  <c:v>News/update/magazine articles</c:v>
                </c:pt>
                <c:pt idx="5">
                  <c:v>Vouchers/coupons</c:v>
                </c:pt>
                <c:pt idx="6">
                  <c:v>Special offers or discounts</c:v>
                </c:pt>
                <c:pt idx="7">
                  <c:v>Information about products/services</c:v>
                </c:pt>
              </c:strCache>
            </c:strRef>
          </c:cat>
          <c:val>
            <c:numRef>
              <c:f>Sheet1!$B$2:$B$9</c:f>
              <c:numCache>
                <c:formatCode>0%</c:formatCode>
                <c:ptCount val="8"/>
                <c:pt idx="0">
                  <c:v>0.05</c:v>
                </c:pt>
                <c:pt idx="1">
                  <c:v>0.12</c:v>
                </c:pt>
                <c:pt idx="2">
                  <c:v>0.02</c:v>
                </c:pt>
                <c:pt idx="3">
                  <c:v>0.09</c:v>
                </c:pt>
                <c:pt idx="4">
                  <c:v>0.05</c:v>
                </c:pt>
                <c:pt idx="5">
                  <c:v>0.1</c:v>
                </c:pt>
                <c:pt idx="6">
                  <c:v>0.28000000000000003</c:v>
                </c:pt>
                <c:pt idx="7">
                  <c:v>0.68</c:v>
                </c:pt>
              </c:numCache>
            </c:numRef>
          </c:val>
          <c:extLst>
            <c:ext xmlns:c16="http://schemas.microsoft.com/office/drawing/2014/chart" uri="{C3380CC4-5D6E-409C-BE32-E72D297353CC}">
              <c16:uniqueId val="{00000000-7F9F-4FDB-8BAB-09B5B5EA698E}"/>
            </c:ext>
          </c:extLst>
        </c:ser>
        <c:dLbls>
          <c:showLegendKey val="0"/>
          <c:showVal val="0"/>
          <c:showCatName val="0"/>
          <c:showSerName val="0"/>
          <c:showPercent val="0"/>
          <c:showBubbleSize val="0"/>
        </c:dLbls>
        <c:gapWidth val="55"/>
        <c:axId val="972823080"/>
        <c:axId val="972823736"/>
      </c:barChart>
      <c:catAx>
        <c:axId val="972823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72823736"/>
        <c:crosses val="autoZero"/>
        <c:auto val="1"/>
        <c:lblAlgn val="ctr"/>
        <c:lblOffset val="100"/>
        <c:noMultiLvlLbl val="0"/>
      </c:catAx>
      <c:valAx>
        <c:axId val="972823736"/>
        <c:scaling>
          <c:orientation val="minMax"/>
          <c:max val="0.70000000000000007"/>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2823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Column2</c:v>
                </c:pt>
              </c:strCache>
            </c:strRef>
          </c:tx>
          <c:spPr>
            <a:solidFill>
              <a:schemeClr val="accent1"/>
            </a:solidFill>
            <a:ln>
              <a:no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0F-4431-A722-BCFB04C2BFFF}"/>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0F-4431-A722-BCFB04C2BFFF}"/>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00F-4431-A722-BCFB04C2BFFF}"/>
                </c:ext>
              </c:extLst>
            </c:dLbl>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0F-4431-A722-BCFB04C2BFFF}"/>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4AF-47E9-A33A-7F42B9640596}"/>
                </c:ext>
              </c:extLst>
            </c:dLbl>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00F-4431-A722-BCFB04C2BFFF}"/>
                </c:ext>
              </c:extLst>
            </c:dLbl>
            <c:dLbl>
              <c:idx val="6"/>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BC-4483-9208-FDB03807A2FE}"/>
                </c:ext>
              </c:extLst>
            </c:dLbl>
            <c:dLbl>
              <c:idx val="7"/>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AF-47E9-A33A-7F42B9640596}"/>
                </c:ext>
              </c:extLst>
            </c:dLbl>
            <c:dLbl>
              <c:idx val="8"/>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00F-4431-A722-BCFB04C2BFFF}"/>
                </c:ext>
              </c:extLst>
            </c:dLbl>
            <c:dLbl>
              <c:idx val="9"/>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00F-4431-A722-BCFB04C2BFF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Opened it</c:v>
                </c:pt>
                <c:pt idx="1">
                  <c:v>Put aside to look at later</c:v>
                </c:pt>
                <c:pt idx="2">
                  <c:v>Put in the usual place</c:v>
                </c:pt>
                <c:pt idx="3">
                  <c:v>Put it on display (e.g. on a fridge, notice board)</c:v>
                </c:pt>
                <c:pt idx="4">
                  <c:v>Threw it away/recycled</c:v>
                </c:pt>
                <c:pt idx="5">
                  <c:v>Filed it for reference or records</c:v>
                </c:pt>
                <c:pt idx="6">
                  <c:v>Took it out of the house (e.g. to work)</c:v>
                </c:pt>
                <c:pt idx="7">
                  <c:v>Used/did something with the information</c:v>
                </c:pt>
                <c:pt idx="8">
                  <c:v>Passed it on/left out for the person it's for</c:v>
                </c:pt>
                <c:pt idx="9">
                  <c:v>Read/looked/glanced at it</c:v>
                </c:pt>
              </c:strCache>
            </c:strRef>
          </c:cat>
          <c:val>
            <c:numRef>
              <c:f>Sheet1!$B$2:$B$11</c:f>
              <c:numCache>
                <c:formatCode>0%</c:formatCode>
                <c:ptCount val="10"/>
                <c:pt idx="0">
                  <c:v>0.66</c:v>
                </c:pt>
                <c:pt idx="1">
                  <c:v>0.3</c:v>
                </c:pt>
                <c:pt idx="2">
                  <c:v>0.12</c:v>
                </c:pt>
                <c:pt idx="3">
                  <c:v>0.01</c:v>
                </c:pt>
                <c:pt idx="4">
                  <c:v>0.57999999999999996</c:v>
                </c:pt>
                <c:pt idx="5">
                  <c:v>0.09</c:v>
                </c:pt>
                <c:pt idx="6">
                  <c:v>0.02</c:v>
                </c:pt>
                <c:pt idx="7">
                  <c:v>0.06</c:v>
                </c:pt>
                <c:pt idx="8">
                  <c:v>0.09</c:v>
                </c:pt>
                <c:pt idx="9">
                  <c:v>0.63</c:v>
                </c:pt>
              </c:numCache>
            </c:numRef>
          </c:val>
          <c:extLst>
            <c:ext xmlns:c16="http://schemas.microsoft.com/office/drawing/2014/chart" uri="{C3380CC4-5D6E-409C-BE32-E72D297353CC}">
              <c16:uniqueId val="{00000009-D00F-4431-A722-BCFB04C2BFFF}"/>
            </c:ext>
          </c:extLst>
        </c:ser>
        <c:dLbls>
          <c:showLegendKey val="0"/>
          <c:showVal val="0"/>
          <c:showCatName val="0"/>
          <c:showSerName val="0"/>
          <c:showPercent val="0"/>
          <c:showBubbleSize val="0"/>
        </c:dLbls>
        <c:gapWidth val="29"/>
        <c:axId val="930301768"/>
        <c:axId val="930304064"/>
      </c:barChart>
      <c:catAx>
        <c:axId val="930301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0304064"/>
        <c:crosses val="autoZero"/>
        <c:auto val="1"/>
        <c:lblAlgn val="ctr"/>
        <c:lblOffset val="100"/>
        <c:noMultiLvlLbl val="0"/>
      </c:catAx>
      <c:valAx>
        <c:axId val="930304064"/>
        <c:scaling>
          <c:orientation val="minMax"/>
          <c:max val="0.70000000000000007"/>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030176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68525853678771E-2"/>
          <c:y val="3.6944325846962361E-2"/>
          <c:w val="0.94577912512183659"/>
          <c:h val="0.72731900952361983"/>
        </c:manualLayout>
      </c:layout>
      <c:barChart>
        <c:barDir val="col"/>
        <c:grouping val="clustered"/>
        <c:varyColors val="0"/>
        <c:ser>
          <c:idx val="0"/>
          <c:order val="0"/>
          <c:tx>
            <c:strRef>
              <c:f>Sheet1!$B$1</c:f>
              <c:strCache>
                <c:ptCount val="1"/>
                <c:pt idx="0">
                  <c:v>Mail order / online retailer</c:v>
                </c:pt>
              </c:strCache>
            </c:strRef>
          </c:tx>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Information about products and services</c:v>
                </c:pt>
                <c:pt idx="1">
                  <c:v>Special offers / discounts</c:v>
                </c:pt>
                <c:pt idx="2">
                  <c:v>Vouchers / coupons</c:v>
                </c:pt>
                <c:pt idx="3">
                  <c:v>News / update / magazine article</c:v>
                </c:pt>
                <c:pt idx="4">
                  <c:v>Financial statement / bill / update</c:v>
                </c:pt>
                <c:pt idx="5">
                  <c:v>Loyalty reward statement</c:v>
                </c:pt>
              </c:strCache>
            </c:strRef>
          </c:cat>
          <c:val>
            <c:numRef>
              <c:f>Sheet1!$B$2:$B$7</c:f>
              <c:numCache>
                <c:formatCode>0%</c:formatCode>
                <c:ptCount val="6"/>
                <c:pt idx="0">
                  <c:v>0.22</c:v>
                </c:pt>
                <c:pt idx="1">
                  <c:v>0.26</c:v>
                </c:pt>
                <c:pt idx="2">
                  <c:v>0.4</c:v>
                </c:pt>
                <c:pt idx="3">
                  <c:v>0.08</c:v>
                </c:pt>
                <c:pt idx="4">
                  <c:v>0.4</c:v>
                </c:pt>
                <c:pt idx="5">
                  <c:v>0.65</c:v>
                </c:pt>
              </c:numCache>
            </c:numRef>
          </c:val>
          <c:extLst>
            <c:ext xmlns:c16="http://schemas.microsoft.com/office/drawing/2014/chart" uri="{C3380CC4-5D6E-409C-BE32-E72D297353CC}">
              <c16:uniqueId val="{00000000-4B66-46F5-8874-A8D9DEF38A7F}"/>
            </c:ext>
          </c:extLst>
        </c:ser>
        <c:dLbls>
          <c:showLegendKey val="0"/>
          <c:showVal val="0"/>
          <c:showCatName val="0"/>
          <c:showSerName val="0"/>
          <c:showPercent val="0"/>
          <c:showBubbleSize val="0"/>
        </c:dLbls>
        <c:gapWidth val="150"/>
        <c:axId val="652270160"/>
        <c:axId val="652266880"/>
      </c:barChart>
      <c:catAx>
        <c:axId val="65227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52266880"/>
        <c:crosses val="autoZero"/>
        <c:auto val="1"/>
        <c:lblAlgn val="ctr"/>
        <c:lblOffset val="100"/>
        <c:noMultiLvlLbl val="0"/>
      </c:catAx>
      <c:valAx>
        <c:axId val="652266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227016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Information about products/services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3BD9-455B-8B33-EC31FE7B4014}"/>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3BD9-455B-8B33-EC31FE7B401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D9-455B-8B33-EC31FE7B401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0.28000000000000003</c:v>
                </c:pt>
                <c:pt idx="1">
                  <c:v>0.72</c:v>
                </c:pt>
              </c:numCache>
            </c:numRef>
          </c:val>
          <c:extLst>
            <c:ext xmlns:c16="http://schemas.microsoft.com/office/drawing/2014/chart" uri="{C3380CC4-5D6E-409C-BE32-E72D297353CC}">
              <c16:uniqueId val="{00000004-3BD9-455B-8B33-EC31FE7B4014}"/>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85639975714909E-2"/>
          <c:y val="2.1135938439400974E-2"/>
          <c:w val="0.94577912512183659"/>
          <c:h val="0.79748086500508486"/>
        </c:manualLayout>
      </c:layout>
      <c:barChart>
        <c:barDir val="col"/>
        <c:grouping val="clustered"/>
        <c:varyColors val="0"/>
        <c:ser>
          <c:idx val="0"/>
          <c:order val="0"/>
          <c:tx>
            <c:strRef>
              <c:f>Sheet1!$B$1</c:f>
              <c:strCache>
                <c:ptCount val="1"/>
                <c:pt idx="0">
                  <c:v>Reach</c:v>
                </c:pt>
              </c:strCache>
            </c:strRef>
          </c:tx>
          <c:spPr>
            <a:solidFill>
              <a:schemeClr val="accent3"/>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5FB4-4A56-A658-DE0513260A1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Average</c:v>
                </c:pt>
                <c:pt idx="1">
                  <c:v>Information about products/services</c:v>
                </c:pt>
                <c:pt idx="2">
                  <c:v>Special offers or discounts</c:v>
                </c:pt>
                <c:pt idx="3">
                  <c:v>Vouchers / coupons</c:v>
                </c:pt>
                <c:pt idx="4">
                  <c:v>News / update / magazine articles </c:v>
                </c:pt>
                <c:pt idx="5">
                  <c:v>Financial statement / bill / update</c:v>
                </c:pt>
              </c:strCache>
            </c:strRef>
          </c:cat>
          <c:val>
            <c:numRef>
              <c:f>Sheet1!$B$2:$B$7</c:f>
              <c:numCache>
                <c:formatCode>General</c:formatCode>
                <c:ptCount val="6"/>
                <c:pt idx="0">
                  <c:v>1.1200000000000001</c:v>
                </c:pt>
                <c:pt idx="1">
                  <c:v>1.1299999999999999</c:v>
                </c:pt>
                <c:pt idx="2">
                  <c:v>1.1200000000000001</c:v>
                </c:pt>
                <c:pt idx="3">
                  <c:v>1.08</c:v>
                </c:pt>
                <c:pt idx="4">
                  <c:v>1.1499999999999999</c:v>
                </c:pt>
                <c:pt idx="5">
                  <c:v>1.1100000000000001</c:v>
                </c:pt>
              </c:numCache>
            </c:numRef>
          </c:val>
          <c:extLst>
            <c:ext xmlns:c16="http://schemas.microsoft.com/office/drawing/2014/chart" uri="{C3380CC4-5D6E-409C-BE32-E72D297353CC}">
              <c16:uniqueId val="{00000000-4B66-46F5-8874-A8D9DEF38A7F}"/>
            </c:ext>
          </c:extLst>
        </c:ser>
        <c:ser>
          <c:idx val="1"/>
          <c:order val="1"/>
          <c:tx>
            <c:strRef>
              <c:f>Sheet1!$C$1</c:f>
              <c:strCache>
                <c:ptCount val="1"/>
                <c:pt idx="0">
                  <c:v>Frequency</c:v>
                </c:pt>
              </c:strCache>
            </c:strRef>
          </c:tx>
          <c:spPr>
            <a:solidFill>
              <a:schemeClr val="accent4"/>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5FB4-4A56-A658-DE0513260A1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Average</c:v>
                </c:pt>
                <c:pt idx="1">
                  <c:v>Information about products/services</c:v>
                </c:pt>
                <c:pt idx="2">
                  <c:v>Special offers or discounts</c:v>
                </c:pt>
                <c:pt idx="3">
                  <c:v>Vouchers / coupons</c:v>
                </c:pt>
                <c:pt idx="4">
                  <c:v>News / update / magazine articles </c:v>
                </c:pt>
                <c:pt idx="5">
                  <c:v>Financial statement / bill / update</c:v>
                </c:pt>
              </c:strCache>
            </c:strRef>
          </c:cat>
          <c:val>
            <c:numRef>
              <c:f>Sheet1!$C$2:$C$7</c:f>
              <c:numCache>
                <c:formatCode>General</c:formatCode>
                <c:ptCount val="6"/>
                <c:pt idx="0">
                  <c:v>4.0999999999999996</c:v>
                </c:pt>
                <c:pt idx="1">
                  <c:v>4.0999999999999996</c:v>
                </c:pt>
                <c:pt idx="2">
                  <c:v>4.3</c:v>
                </c:pt>
                <c:pt idx="3">
                  <c:v>4.4000000000000004</c:v>
                </c:pt>
                <c:pt idx="4">
                  <c:v>4.8</c:v>
                </c:pt>
                <c:pt idx="5">
                  <c:v>4.8</c:v>
                </c:pt>
              </c:numCache>
            </c:numRef>
          </c:val>
          <c:extLst>
            <c:ext xmlns:c16="http://schemas.microsoft.com/office/drawing/2014/chart" uri="{C3380CC4-5D6E-409C-BE32-E72D297353CC}">
              <c16:uniqueId val="{00000001-4B66-46F5-8874-A8D9DEF38A7F}"/>
            </c:ext>
          </c:extLst>
        </c:ser>
        <c:dLbls>
          <c:showLegendKey val="0"/>
          <c:showVal val="0"/>
          <c:showCatName val="0"/>
          <c:showSerName val="0"/>
          <c:showPercent val="0"/>
          <c:showBubbleSize val="0"/>
        </c:dLbls>
        <c:gapWidth val="182"/>
        <c:axId val="652270160"/>
        <c:axId val="652266880"/>
      </c:barChart>
      <c:catAx>
        <c:axId val="65227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2266880"/>
        <c:crosses val="autoZero"/>
        <c:auto val="1"/>
        <c:lblAlgn val="ctr"/>
        <c:lblOffset val="100"/>
        <c:noMultiLvlLbl val="0"/>
      </c:catAx>
      <c:valAx>
        <c:axId val="652266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22701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Information about products/services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Bought something/made a payment or donation</c:v>
                </c:pt>
                <c:pt idx="1">
                  <c:v>Used a voucher/discount code</c:v>
                </c:pt>
                <c:pt idx="2">
                  <c:v>Planned a large  purchase</c:v>
                </c:pt>
                <c:pt idx="3">
                  <c:v>Discussed with someone</c:v>
                </c:pt>
                <c:pt idx="4">
                  <c:v>Go online</c:v>
                </c:pt>
                <c:pt idx="5">
                  <c:v>Looked up my account details</c:v>
                </c:pt>
              </c:strCache>
            </c:strRef>
          </c:cat>
          <c:val>
            <c:numRef>
              <c:f>Sheet1!$B$2:$B$7</c:f>
              <c:numCache>
                <c:formatCode>General</c:formatCode>
                <c:ptCount val="6"/>
                <c:pt idx="0">
                  <c:v>71</c:v>
                </c:pt>
                <c:pt idx="1">
                  <c:v>27</c:v>
                </c:pt>
                <c:pt idx="2">
                  <c:v>15</c:v>
                </c:pt>
                <c:pt idx="3">
                  <c:v>78</c:v>
                </c:pt>
                <c:pt idx="4">
                  <c:v>125</c:v>
                </c:pt>
                <c:pt idx="5">
                  <c:v>26</c:v>
                </c:pt>
              </c:numCache>
            </c:numRef>
          </c:val>
          <c:extLst>
            <c:ext xmlns:c16="http://schemas.microsoft.com/office/drawing/2014/chart" uri="{C3380CC4-5D6E-409C-BE32-E72D297353CC}">
              <c16:uniqueId val="{00000000-AA13-45AD-82F9-C24D0619CC47}"/>
            </c:ext>
          </c:extLst>
        </c:ser>
        <c:ser>
          <c:idx val="1"/>
          <c:order val="1"/>
          <c:tx>
            <c:strRef>
              <c:f>Sheet1!$C$1</c:f>
              <c:strCache>
                <c:ptCount val="1"/>
                <c:pt idx="0">
                  <c:v>Special offers or discounts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Bought something/made a payment or donation</c:v>
                </c:pt>
                <c:pt idx="1">
                  <c:v>Used a voucher/discount code</c:v>
                </c:pt>
                <c:pt idx="2">
                  <c:v>Planned a large  purchase</c:v>
                </c:pt>
                <c:pt idx="3">
                  <c:v>Discussed with someone</c:v>
                </c:pt>
                <c:pt idx="4">
                  <c:v>Go online</c:v>
                </c:pt>
                <c:pt idx="5">
                  <c:v>Looked up my account details</c:v>
                </c:pt>
              </c:strCache>
            </c:strRef>
          </c:cat>
          <c:val>
            <c:numRef>
              <c:f>Sheet1!$C$2:$C$7</c:f>
              <c:numCache>
                <c:formatCode>General</c:formatCode>
                <c:ptCount val="6"/>
                <c:pt idx="0">
                  <c:v>89</c:v>
                </c:pt>
                <c:pt idx="1">
                  <c:v>61</c:v>
                </c:pt>
                <c:pt idx="2">
                  <c:v>14</c:v>
                </c:pt>
                <c:pt idx="3">
                  <c:v>81</c:v>
                </c:pt>
                <c:pt idx="4">
                  <c:v>160</c:v>
                </c:pt>
                <c:pt idx="5">
                  <c:v>38</c:v>
                </c:pt>
              </c:numCache>
            </c:numRef>
          </c:val>
          <c:extLst>
            <c:ext xmlns:c16="http://schemas.microsoft.com/office/drawing/2014/chart" uri="{C3380CC4-5D6E-409C-BE32-E72D297353CC}">
              <c16:uniqueId val="{00000001-AA13-45AD-82F9-C24D0619CC47}"/>
            </c:ext>
          </c:extLst>
        </c:ser>
        <c:ser>
          <c:idx val="2"/>
          <c:order val="2"/>
          <c:tx>
            <c:strRef>
              <c:f>Sheet1!$D$1</c:f>
              <c:strCache>
                <c:ptCount val="1"/>
                <c:pt idx="0">
                  <c:v>Vouchers / coupons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Bought something/made a payment or donation</c:v>
                </c:pt>
                <c:pt idx="1">
                  <c:v>Used a voucher/discount code</c:v>
                </c:pt>
                <c:pt idx="2">
                  <c:v>Planned a large  purchase</c:v>
                </c:pt>
                <c:pt idx="3">
                  <c:v>Discussed with someone</c:v>
                </c:pt>
                <c:pt idx="4">
                  <c:v>Go online</c:v>
                </c:pt>
                <c:pt idx="5">
                  <c:v>Looked up my account details</c:v>
                </c:pt>
              </c:strCache>
            </c:strRef>
          </c:cat>
          <c:val>
            <c:numRef>
              <c:f>Sheet1!$D$2:$D$7</c:f>
              <c:numCache>
                <c:formatCode>General</c:formatCode>
                <c:ptCount val="6"/>
                <c:pt idx="0">
                  <c:v>94</c:v>
                </c:pt>
                <c:pt idx="1">
                  <c:v>187</c:v>
                </c:pt>
                <c:pt idx="2">
                  <c:v>33</c:v>
                </c:pt>
                <c:pt idx="3">
                  <c:v>110</c:v>
                </c:pt>
                <c:pt idx="4">
                  <c:v>157</c:v>
                </c:pt>
                <c:pt idx="5">
                  <c:v>16</c:v>
                </c:pt>
              </c:numCache>
            </c:numRef>
          </c:val>
          <c:extLst>
            <c:ext xmlns:c16="http://schemas.microsoft.com/office/drawing/2014/chart" uri="{C3380CC4-5D6E-409C-BE32-E72D297353CC}">
              <c16:uniqueId val="{00000002-AA13-45AD-82F9-C24D0619CC47}"/>
            </c:ext>
          </c:extLst>
        </c:ser>
        <c:ser>
          <c:idx val="3"/>
          <c:order val="3"/>
          <c:tx>
            <c:strRef>
              <c:f>Sheet1!$E$1</c:f>
              <c:strCache>
                <c:ptCount val="1"/>
                <c:pt idx="0">
                  <c:v>News / update / magazine articles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Bought something/made a payment or donation</c:v>
                </c:pt>
                <c:pt idx="1">
                  <c:v>Used a voucher/discount code</c:v>
                </c:pt>
                <c:pt idx="2">
                  <c:v>Planned a large  purchase</c:v>
                </c:pt>
                <c:pt idx="3">
                  <c:v>Discussed with someone</c:v>
                </c:pt>
                <c:pt idx="4">
                  <c:v>Go online</c:v>
                </c:pt>
                <c:pt idx="5">
                  <c:v>Looked up my account details</c:v>
                </c:pt>
              </c:strCache>
            </c:strRef>
          </c:cat>
          <c:val>
            <c:numRef>
              <c:f>Sheet1!$E$2:$E$7</c:f>
              <c:numCache>
                <c:formatCode>General</c:formatCode>
                <c:ptCount val="6"/>
                <c:pt idx="0">
                  <c:v>66</c:v>
                </c:pt>
                <c:pt idx="1">
                  <c:v>42</c:v>
                </c:pt>
                <c:pt idx="2">
                  <c:v>30</c:v>
                </c:pt>
                <c:pt idx="3">
                  <c:v>82</c:v>
                </c:pt>
                <c:pt idx="4">
                  <c:v>153</c:v>
                </c:pt>
                <c:pt idx="5">
                  <c:v>33</c:v>
                </c:pt>
              </c:numCache>
            </c:numRef>
          </c:val>
          <c:extLst>
            <c:ext xmlns:c16="http://schemas.microsoft.com/office/drawing/2014/chart" uri="{C3380CC4-5D6E-409C-BE32-E72D297353CC}">
              <c16:uniqueId val="{00000003-AA13-45AD-82F9-C24D0619CC47}"/>
            </c:ext>
          </c:extLst>
        </c:ser>
        <c:ser>
          <c:idx val="4"/>
          <c:order val="4"/>
          <c:tx>
            <c:strRef>
              <c:f>Sheet1!$F$1</c:f>
              <c:strCache>
                <c:ptCount val="1"/>
                <c:pt idx="0">
                  <c:v>Financial statement / bill / update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Bought something/made a payment or donation</c:v>
                </c:pt>
                <c:pt idx="1">
                  <c:v>Used a voucher/discount code</c:v>
                </c:pt>
                <c:pt idx="2">
                  <c:v>Planned a large  purchase</c:v>
                </c:pt>
                <c:pt idx="3">
                  <c:v>Discussed with someone</c:v>
                </c:pt>
                <c:pt idx="4">
                  <c:v>Go online</c:v>
                </c:pt>
                <c:pt idx="5">
                  <c:v>Looked up my account details</c:v>
                </c:pt>
              </c:strCache>
            </c:strRef>
          </c:cat>
          <c:val>
            <c:numRef>
              <c:f>Sheet1!$F$2:$F$7</c:f>
              <c:numCache>
                <c:formatCode>General</c:formatCode>
                <c:ptCount val="6"/>
                <c:pt idx="0">
                  <c:v>332</c:v>
                </c:pt>
                <c:pt idx="1">
                  <c:v>14</c:v>
                </c:pt>
                <c:pt idx="2">
                  <c:v>12</c:v>
                </c:pt>
                <c:pt idx="3">
                  <c:v>69</c:v>
                </c:pt>
                <c:pt idx="4">
                  <c:v>321</c:v>
                </c:pt>
                <c:pt idx="5">
                  <c:v>202</c:v>
                </c:pt>
              </c:numCache>
            </c:numRef>
          </c:val>
          <c:extLst>
            <c:ext xmlns:c16="http://schemas.microsoft.com/office/drawing/2014/chart" uri="{C3380CC4-5D6E-409C-BE32-E72D297353CC}">
              <c16:uniqueId val="{00000004-AA13-45AD-82F9-C24D0619CC47}"/>
            </c:ext>
          </c:extLst>
        </c:ser>
        <c:dLbls>
          <c:showLegendKey val="0"/>
          <c:showVal val="0"/>
          <c:showCatName val="0"/>
          <c:showSerName val="0"/>
          <c:showPercent val="0"/>
          <c:showBubbleSize val="0"/>
        </c:dLbls>
        <c:gapWidth val="100"/>
        <c:axId val="593047536"/>
        <c:axId val="593047864"/>
      </c:barChart>
      <c:catAx>
        <c:axId val="59304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93047864"/>
        <c:crosses val="autoZero"/>
        <c:auto val="1"/>
        <c:lblAlgn val="ctr"/>
        <c:lblOffset val="100"/>
        <c:noMultiLvlLbl val="0"/>
      </c:catAx>
      <c:valAx>
        <c:axId val="593047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30475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February</c:v>
                </c:pt>
              </c:strCache>
            </c:strRef>
          </c:tx>
          <c:spPr>
            <a:solidFill>
              <a:schemeClr val="accent1"/>
            </a:solidFill>
            <a:ln>
              <a:noFill/>
            </a:ln>
            <a:effectLst/>
          </c:spPr>
          <c:invertIfNegative val="0"/>
          <c:cat>
            <c:strRef>
              <c:f>Sheet1!$A$2:$A$19</c:f>
              <c:strCache>
                <c:ptCount val="18"/>
                <c:pt idx="0">
                  <c:v>All</c:v>
                </c:pt>
                <c:pt idx="1">
                  <c:v>Gifts</c:v>
                </c:pt>
                <c:pt idx="2">
                  <c:v>Health &amp; Beauty</c:v>
                </c:pt>
                <c:pt idx="3">
                  <c:v>Beauty</c:v>
                </c:pt>
                <c:pt idx="4">
                  <c:v>Clothing</c:v>
                </c:pt>
                <c:pt idx="5">
                  <c:v>Makeup</c:v>
                </c:pt>
                <c:pt idx="6">
                  <c:v>Skincare</c:v>
                </c:pt>
                <c:pt idx="7">
                  <c:v>Home &amp; Garden</c:v>
                </c:pt>
                <c:pt idx="8">
                  <c:v>Home</c:v>
                </c:pt>
                <c:pt idx="9">
                  <c:v>Womenswear</c:v>
                </c:pt>
                <c:pt idx="10">
                  <c:v>Homewares &amp; Decorations</c:v>
                </c:pt>
                <c:pt idx="11">
                  <c:v>Garden</c:v>
                </c:pt>
                <c:pt idx="12">
                  <c:v>Gardening</c:v>
                </c:pt>
                <c:pt idx="13">
                  <c:v>Mobile Commerce</c:v>
                </c:pt>
                <c:pt idx="14">
                  <c:v>Smartphone</c:v>
                </c:pt>
                <c:pt idx="15">
                  <c:v>Tablet</c:v>
                </c:pt>
                <c:pt idx="16">
                  <c:v>Menswear</c:v>
                </c:pt>
                <c:pt idx="17">
                  <c:v>Furniture</c:v>
                </c:pt>
              </c:strCache>
            </c:strRef>
          </c:cat>
          <c:val>
            <c:numRef>
              <c:f>Sheet1!$B$2:$B$19</c:f>
              <c:numCache>
                <c:formatCode>0.00%;\-0.00%;0.00%</c:formatCode>
                <c:ptCount val="18"/>
                <c:pt idx="0">
                  <c:v>-7.3970641869970403E-3</c:v>
                </c:pt>
                <c:pt idx="1">
                  <c:v>0.42273682128018097</c:v>
                </c:pt>
                <c:pt idx="2">
                  <c:v>0.13882135218636901</c:v>
                </c:pt>
                <c:pt idx="3">
                  <c:v>0.23586422836190599</c:v>
                </c:pt>
                <c:pt idx="4">
                  <c:v>3.9739253894990799E-2</c:v>
                </c:pt>
                <c:pt idx="5">
                  <c:v>0.251493629269607</c:v>
                </c:pt>
                <c:pt idx="6">
                  <c:v>0.28464150270129102</c:v>
                </c:pt>
                <c:pt idx="7">
                  <c:v>-9.3237936785238701E-2</c:v>
                </c:pt>
                <c:pt idx="8">
                  <c:v>-0.10463117023228399</c:v>
                </c:pt>
                <c:pt idx="9">
                  <c:v>7.9195728454223499E-2</c:v>
                </c:pt>
                <c:pt idx="10">
                  <c:v>-0.19242653129544299</c:v>
                </c:pt>
                <c:pt idx="11">
                  <c:v>0.45774081572225001</c:v>
                </c:pt>
                <c:pt idx="12">
                  <c:v>0.53235202050767105</c:v>
                </c:pt>
                <c:pt idx="13">
                  <c:v>2.7700580689078401E-3</c:v>
                </c:pt>
                <c:pt idx="14">
                  <c:v>-2.99804527725827E-2</c:v>
                </c:pt>
                <c:pt idx="15">
                  <c:v>-2.1226832544670102E-2</c:v>
                </c:pt>
                <c:pt idx="16">
                  <c:v>4.5104739656708803E-2</c:v>
                </c:pt>
                <c:pt idx="17">
                  <c:v>-0.18881328095429201</c:v>
                </c:pt>
              </c:numCache>
            </c:numRef>
          </c:val>
          <c:extLst>
            <c:ext xmlns:c16="http://schemas.microsoft.com/office/drawing/2014/chart" uri="{C3380CC4-5D6E-409C-BE32-E72D297353CC}">
              <c16:uniqueId val="{00000000-5ED0-403A-8E24-367EC324053D}"/>
            </c:ext>
          </c:extLst>
        </c:ser>
        <c:ser>
          <c:idx val="1"/>
          <c:order val="1"/>
          <c:tx>
            <c:strRef>
              <c:f>Sheet1!$C$1</c:f>
              <c:strCache>
                <c:ptCount val="1"/>
                <c:pt idx="0">
                  <c:v>March</c:v>
                </c:pt>
              </c:strCache>
            </c:strRef>
          </c:tx>
          <c:spPr>
            <a:solidFill>
              <a:schemeClr val="accent2"/>
            </a:solidFill>
            <a:ln>
              <a:noFill/>
            </a:ln>
            <a:effectLst/>
          </c:spPr>
          <c:invertIfNegative val="0"/>
          <c:cat>
            <c:strRef>
              <c:f>Sheet1!$A$2:$A$19</c:f>
              <c:strCache>
                <c:ptCount val="18"/>
                <c:pt idx="0">
                  <c:v>All</c:v>
                </c:pt>
                <c:pt idx="1">
                  <c:v>Gifts</c:v>
                </c:pt>
                <c:pt idx="2">
                  <c:v>Health &amp; Beauty</c:v>
                </c:pt>
                <c:pt idx="3">
                  <c:v>Beauty</c:v>
                </c:pt>
                <c:pt idx="4">
                  <c:v>Clothing</c:v>
                </c:pt>
                <c:pt idx="5">
                  <c:v>Makeup</c:v>
                </c:pt>
                <c:pt idx="6">
                  <c:v>Skincare</c:v>
                </c:pt>
                <c:pt idx="7">
                  <c:v>Home &amp; Garden</c:v>
                </c:pt>
                <c:pt idx="8">
                  <c:v>Home</c:v>
                </c:pt>
                <c:pt idx="9">
                  <c:v>Womenswear</c:v>
                </c:pt>
                <c:pt idx="10">
                  <c:v>Homewares &amp; Decorations</c:v>
                </c:pt>
                <c:pt idx="11">
                  <c:v>Garden</c:v>
                </c:pt>
                <c:pt idx="12">
                  <c:v>Gardening</c:v>
                </c:pt>
                <c:pt idx="13">
                  <c:v>Mobile Commerce</c:v>
                </c:pt>
                <c:pt idx="14">
                  <c:v>Smartphone</c:v>
                </c:pt>
                <c:pt idx="15">
                  <c:v>Tablet</c:v>
                </c:pt>
                <c:pt idx="16">
                  <c:v>Menswear</c:v>
                </c:pt>
                <c:pt idx="17">
                  <c:v>Furniture</c:v>
                </c:pt>
              </c:strCache>
            </c:strRef>
          </c:cat>
          <c:val>
            <c:numRef>
              <c:f>Sheet1!$C$2:$C$19</c:f>
              <c:numCache>
                <c:formatCode>0.00%;\-0.00%;0.00%</c:formatCode>
                <c:ptCount val="18"/>
                <c:pt idx="0">
                  <c:v>2.5732915862845401E-2</c:v>
                </c:pt>
                <c:pt idx="1">
                  <c:v>-0.11995876197402899</c:v>
                </c:pt>
                <c:pt idx="2">
                  <c:v>0.15805179375463399</c:v>
                </c:pt>
                <c:pt idx="3">
                  <c:v>0.252635553127252</c:v>
                </c:pt>
                <c:pt idx="4">
                  <c:v>-0.21002989738028099</c:v>
                </c:pt>
                <c:pt idx="5">
                  <c:v>-6.7629760563390096E-2</c:v>
                </c:pt>
                <c:pt idx="6">
                  <c:v>0.22554965081864201</c:v>
                </c:pt>
                <c:pt idx="7">
                  <c:v>8.6125790645958905E-2</c:v>
                </c:pt>
                <c:pt idx="8">
                  <c:v>9.6334600472980402E-4</c:v>
                </c:pt>
                <c:pt idx="9">
                  <c:v>-0.25208654708968897</c:v>
                </c:pt>
                <c:pt idx="10">
                  <c:v>2.4171454261821001E-2</c:v>
                </c:pt>
                <c:pt idx="11">
                  <c:v>1.7405779630677001</c:v>
                </c:pt>
                <c:pt idx="12">
                  <c:v>1.8851850898251901</c:v>
                </c:pt>
                <c:pt idx="13">
                  <c:v>4.8010530769928603E-2</c:v>
                </c:pt>
                <c:pt idx="14">
                  <c:v>8.3008378191786303E-2</c:v>
                </c:pt>
                <c:pt idx="15">
                  <c:v>-4.2723269066826802E-2</c:v>
                </c:pt>
                <c:pt idx="16">
                  <c:v>-0.31475535363932799</c:v>
                </c:pt>
                <c:pt idx="17">
                  <c:v>-0.18275592489953299</c:v>
                </c:pt>
              </c:numCache>
            </c:numRef>
          </c:val>
          <c:extLst>
            <c:ext xmlns:c16="http://schemas.microsoft.com/office/drawing/2014/chart" uri="{C3380CC4-5D6E-409C-BE32-E72D297353CC}">
              <c16:uniqueId val="{00000001-5ED0-403A-8E24-367EC324053D}"/>
            </c:ext>
          </c:extLst>
        </c:ser>
        <c:ser>
          <c:idx val="2"/>
          <c:order val="2"/>
          <c:tx>
            <c:strRef>
              <c:f>Sheet1!$D$1</c:f>
              <c:strCache>
                <c:ptCount val="1"/>
                <c:pt idx="0">
                  <c:v>April</c:v>
                </c:pt>
              </c:strCache>
            </c:strRef>
          </c:tx>
          <c:spPr>
            <a:solidFill>
              <a:schemeClr val="accent3"/>
            </a:solidFill>
            <a:ln>
              <a:noFill/>
            </a:ln>
            <a:effectLst/>
          </c:spPr>
          <c:invertIfNegative val="0"/>
          <c:cat>
            <c:strRef>
              <c:f>Sheet1!$A$2:$A$19</c:f>
              <c:strCache>
                <c:ptCount val="18"/>
                <c:pt idx="0">
                  <c:v>All</c:v>
                </c:pt>
                <c:pt idx="1">
                  <c:v>Gifts</c:v>
                </c:pt>
                <c:pt idx="2">
                  <c:v>Health &amp; Beauty</c:v>
                </c:pt>
                <c:pt idx="3">
                  <c:v>Beauty</c:v>
                </c:pt>
                <c:pt idx="4">
                  <c:v>Clothing</c:v>
                </c:pt>
                <c:pt idx="5">
                  <c:v>Makeup</c:v>
                </c:pt>
                <c:pt idx="6">
                  <c:v>Skincare</c:v>
                </c:pt>
                <c:pt idx="7">
                  <c:v>Home &amp; Garden</c:v>
                </c:pt>
                <c:pt idx="8">
                  <c:v>Home</c:v>
                </c:pt>
                <c:pt idx="9">
                  <c:v>Womenswear</c:v>
                </c:pt>
                <c:pt idx="10">
                  <c:v>Homewares &amp; Decorations</c:v>
                </c:pt>
                <c:pt idx="11">
                  <c:v>Garden</c:v>
                </c:pt>
                <c:pt idx="12">
                  <c:v>Gardening</c:v>
                </c:pt>
                <c:pt idx="13">
                  <c:v>Mobile Commerce</c:v>
                </c:pt>
                <c:pt idx="14">
                  <c:v>Smartphone</c:v>
                </c:pt>
                <c:pt idx="15">
                  <c:v>Tablet</c:v>
                </c:pt>
                <c:pt idx="16">
                  <c:v>Menswear</c:v>
                </c:pt>
                <c:pt idx="17">
                  <c:v>Furniture</c:v>
                </c:pt>
              </c:strCache>
            </c:strRef>
          </c:cat>
          <c:val>
            <c:numRef>
              <c:f>Sheet1!$D$2:$D$19</c:f>
              <c:numCache>
                <c:formatCode>0.00%;\-0.00%;0.00%</c:formatCode>
                <c:ptCount val="18"/>
                <c:pt idx="0">
                  <c:v>0.28195366729293603</c:v>
                </c:pt>
                <c:pt idx="1">
                  <c:v>0.40750314272822802</c:v>
                </c:pt>
                <c:pt idx="2">
                  <c:v>0.37114720593102302</c:v>
                </c:pt>
                <c:pt idx="3">
                  <c:v>0.31094014107859402</c:v>
                </c:pt>
                <c:pt idx="4">
                  <c:v>4.7571559720843697E-2</c:v>
                </c:pt>
                <c:pt idx="5">
                  <c:v>0.36061121403885998</c:v>
                </c:pt>
                <c:pt idx="6">
                  <c:v>0.36503800616426302</c:v>
                </c:pt>
                <c:pt idx="7">
                  <c:v>0.61306384022912497</c:v>
                </c:pt>
                <c:pt idx="8">
                  <c:v>0.37090594171592001</c:v>
                </c:pt>
                <c:pt idx="9">
                  <c:v>1.55267409308082E-2</c:v>
                </c:pt>
                <c:pt idx="10">
                  <c:v>0.61903534635890001</c:v>
                </c:pt>
                <c:pt idx="11">
                  <c:v>2.0850874190878201</c:v>
                </c:pt>
                <c:pt idx="12">
                  <c:v>1.61743259245435</c:v>
                </c:pt>
                <c:pt idx="13">
                  <c:v>0.43351850352549598</c:v>
                </c:pt>
                <c:pt idx="14">
                  <c:v>0.59486277602251503</c:v>
                </c:pt>
                <c:pt idx="15">
                  <c:v>0.240533314565054</c:v>
                </c:pt>
                <c:pt idx="16">
                  <c:v>9.7980513026958205E-2</c:v>
                </c:pt>
                <c:pt idx="17">
                  <c:v>5.7177295877057803E-3</c:v>
                </c:pt>
              </c:numCache>
            </c:numRef>
          </c:val>
          <c:extLst>
            <c:ext xmlns:c16="http://schemas.microsoft.com/office/drawing/2014/chart" uri="{C3380CC4-5D6E-409C-BE32-E72D297353CC}">
              <c16:uniqueId val="{00000002-5ED0-403A-8E24-367EC324053D}"/>
            </c:ext>
          </c:extLst>
        </c:ser>
        <c:dLbls>
          <c:showLegendKey val="0"/>
          <c:showVal val="0"/>
          <c:showCatName val="0"/>
          <c:showSerName val="0"/>
          <c:showPercent val="0"/>
          <c:showBubbleSize val="0"/>
        </c:dLbls>
        <c:gapWidth val="38"/>
        <c:overlap val="-27"/>
        <c:axId val="896225160"/>
        <c:axId val="896225816"/>
      </c:barChart>
      <c:catAx>
        <c:axId val="896225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225816"/>
        <c:crosses val="autoZero"/>
        <c:auto val="1"/>
        <c:lblAlgn val="ctr"/>
        <c:lblOffset val="100"/>
        <c:noMultiLvlLbl val="0"/>
      </c:catAx>
      <c:valAx>
        <c:axId val="896225816"/>
        <c:scaling>
          <c:orientation val="minMax"/>
          <c:max val="2"/>
        </c:scaling>
        <c:delete val="0"/>
        <c:axPos val="l"/>
        <c:majorGridlines>
          <c:spPr>
            <a:ln w="9525" cap="flat" cmpd="sng" algn="ctr">
              <a:solidFill>
                <a:schemeClr val="tx1">
                  <a:lumMod val="15000"/>
                  <a:lumOff val="85000"/>
                </a:schemeClr>
              </a:solidFill>
              <a:round/>
            </a:ln>
            <a:effectLst/>
          </c:spPr>
        </c:majorGridlines>
        <c:numFmt formatCode="0.00%;\-0.0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2251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4"/>
              </a:solidFill>
            </a:ln>
          </c:spPr>
          <c:dPt>
            <c:idx val="0"/>
            <c:bubble3D val="0"/>
            <c:spPr>
              <a:solidFill>
                <a:schemeClr val="accent4"/>
              </a:solidFill>
              <a:ln w="19050">
                <a:solidFill>
                  <a:schemeClr val="accent4"/>
                </a:solidFill>
              </a:ln>
              <a:effectLst/>
            </c:spPr>
            <c:extLst>
              <c:ext xmlns:c16="http://schemas.microsoft.com/office/drawing/2014/chart" uri="{C3380CC4-5D6E-409C-BE32-E72D297353CC}">
                <c16:uniqueId val="{00000002-375B-410E-A509-46B4C8DE6DB8}"/>
              </c:ext>
            </c:extLst>
          </c:dPt>
          <c:dPt>
            <c:idx val="1"/>
            <c:bubble3D val="0"/>
            <c:spPr>
              <a:solidFill>
                <a:schemeClr val="tx2"/>
              </a:solidFill>
              <a:ln w="19050">
                <a:solidFill>
                  <a:schemeClr val="accent4"/>
                </a:solidFill>
              </a:ln>
              <a:effectLst/>
            </c:spPr>
            <c:extLst>
              <c:ext xmlns:c16="http://schemas.microsoft.com/office/drawing/2014/chart" uri="{C3380CC4-5D6E-409C-BE32-E72D297353CC}">
                <c16:uniqueId val="{00000001-375B-410E-A509-46B4C8DE6DB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5B-410E-A509-46B4C8DE6DB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1">
                  <c:v>2nd Qtr</c:v>
                </c:pt>
              </c:strCache>
            </c:strRef>
          </c:cat>
          <c:val>
            <c:numRef>
              <c:f>Sheet1!$B$2:$B$3</c:f>
              <c:numCache>
                <c:formatCode>0%</c:formatCode>
                <c:ptCount val="2"/>
                <c:pt idx="0">
                  <c:v>0.55000000000000004</c:v>
                </c:pt>
                <c:pt idx="1">
                  <c:v>0.45</c:v>
                </c:pt>
              </c:numCache>
            </c:numRef>
          </c:val>
          <c:extLst>
            <c:ext xmlns:c16="http://schemas.microsoft.com/office/drawing/2014/chart" uri="{C3380CC4-5D6E-409C-BE32-E72D297353CC}">
              <c16:uniqueId val="{00000000-375B-410E-A509-46B4C8DE6DB8}"/>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1"/>
              </a:solidFill>
            </a:ln>
          </c:spPr>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1-9105-42A0-B09D-8B7C1E30D6CC}"/>
              </c:ext>
            </c:extLst>
          </c:dPt>
          <c:dPt>
            <c:idx val="1"/>
            <c:bubble3D val="0"/>
            <c:spPr>
              <a:solidFill>
                <a:schemeClr val="tx2"/>
              </a:solidFill>
              <a:ln w="19050">
                <a:solidFill>
                  <a:schemeClr val="accent1"/>
                </a:solidFill>
              </a:ln>
              <a:effectLst/>
            </c:spPr>
            <c:extLst>
              <c:ext xmlns:c16="http://schemas.microsoft.com/office/drawing/2014/chart" uri="{C3380CC4-5D6E-409C-BE32-E72D297353CC}">
                <c16:uniqueId val="{00000003-9105-42A0-B09D-8B7C1E30D6CC}"/>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05-42A0-B09D-8B7C1E30D6C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1">
                  <c:v>2nd Qtr</c:v>
                </c:pt>
              </c:strCache>
            </c:strRef>
          </c:cat>
          <c:val>
            <c:numRef>
              <c:f>Sheet1!$B$2:$B$3</c:f>
              <c:numCache>
                <c:formatCode>0%</c:formatCode>
                <c:ptCount val="2"/>
                <c:pt idx="0">
                  <c:v>0.81</c:v>
                </c:pt>
                <c:pt idx="1">
                  <c:v>0.19</c:v>
                </c:pt>
              </c:numCache>
            </c:numRef>
          </c:val>
          <c:extLst>
            <c:ext xmlns:c16="http://schemas.microsoft.com/office/drawing/2014/chart" uri="{C3380CC4-5D6E-409C-BE32-E72D297353CC}">
              <c16:uniqueId val="{00000004-9105-42A0-B09D-8B7C1E30D6CC}"/>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1"/>
              </a:solidFill>
            </a:ln>
          </c:spPr>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1-CD76-4DEB-B176-57FA772BB441}"/>
              </c:ext>
            </c:extLst>
          </c:dPt>
          <c:dPt>
            <c:idx val="1"/>
            <c:bubble3D val="0"/>
            <c:spPr>
              <a:solidFill>
                <a:schemeClr val="tx2"/>
              </a:solidFill>
              <a:ln w="19050">
                <a:solidFill>
                  <a:schemeClr val="accent1"/>
                </a:solidFill>
              </a:ln>
              <a:effectLst/>
            </c:spPr>
            <c:extLst>
              <c:ext xmlns:c16="http://schemas.microsoft.com/office/drawing/2014/chart" uri="{C3380CC4-5D6E-409C-BE32-E72D297353CC}">
                <c16:uniqueId val="{00000003-CD76-4DEB-B176-57FA772BB441}"/>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76-4DEB-B176-57FA772BB44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1">
                  <c:v>2nd Qtr</c:v>
                </c:pt>
              </c:strCache>
            </c:strRef>
          </c:cat>
          <c:val>
            <c:numRef>
              <c:f>Sheet1!$B$2:$B$3</c:f>
              <c:numCache>
                <c:formatCode>0%</c:formatCode>
                <c:ptCount val="2"/>
                <c:pt idx="0">
                  <c:v>0.79</c:v>
                </c:pt>
                <c:pt idx="1">
                  <c:v>0.21</c:v>
                </c:pt>
              </c:numCache>
            </c:numRef>
          </c:val>
          <c:extLst>
            <c:ext xmlns:c16="http://schemas.microsoft.com/office/drawing/2014/chart" uri="{C3380CC4-5D6E-409C-BE32-E72D297353CC}">
              <c16:uniqueId val="{00000004-CD76-4DEB-B176-57FA772BB441}"/>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1"/>
              </a:solidFill>
            </a:ln>
          </c:spPr>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1-1C4E-4E02-94CB-F672EE240142}"/>
              </c:ext>
            </c:extLst>
          </c:dPt>
          <c:dPt>
            <c:idx val="1"/>
            <c:bubble3D val="0"/>
            <c:spPr>
              <a:solidFill>
                <a:schemeClr val="tx2"/>
              </a:solidFill>
              <a:ln w="19050">
                <a:solidFill>
                  <a:schemeClr val="accent1"/>
                </a:solidFill>
              </a:ln>
              <a:effectLst/>
            </c:spPr>
            <c:extLst>
              <c:ext xmlns:c16="http://schemas.microsoft.com/office/drawing/2014/chart" uri="{C3380CC4-5D6E-409C-BE32-E72D297353CC}">
                <c16:uniqueId val="{00000003-1C4E-4E02-94CB-F672EE24014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4E-4E02-94CB-F672EE24014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1">
                  <c:v>2nd Qtr</c:v>
                </c:pt>
              </c:strCache>
            </c:strRef>
          </c:cat>
          <c:val>
            <c:numRef>
              <c:f>Sheet1!$B$2:$B$3</c:f>
              <c:numCache>
                <c:formatCode>0%</c:formatCode>
                <c:ptCount val="2"/>
                <c:pt idx="0">
                  <c:v>0.6</c:v>
                </c:pt>
                <c:pt idx="1">
                  <c:v>0.4</c:v>
                </c:pt>
              </c:numCache>
            </c:numRef>
          </c:val>
          <c:extLst>
            <c:ext xmlns:c16="http://schemas.microsoft.com/office/drawing/2014/chart" uri="{C3380CC4-5D6E-409C-BE32-E72D297353CC}">
              <c16:uniqueId val="{00000004-1C4E-4E02-94CB-F672EE240142}"/>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Total</c:v>
                </c:pt>
                <c:pt idx="1">
                  <c:v>Food</c:v>
                </c:pt>
                <c:pt idx="2">
                  <c:v>Beauty and Personal Care</c:v>
                </c:pt>
                <c:pt idx="3">
                  <c:v>Drink</c:v>
                </c:pt>
                <c:pt idx="4">
                  <c:v>Retail</c:v>
                </c:pt>
                <c:pt idx="5">
                  <c:v>Financial Services</c:v>
                </c:pt>
              </c:strCache>
            </c:strRef>
          </c:cat>
          <c:val>
            <c:numRef>
              <c:f>Sheet1!$B$2:$B$7</c:f>
              <c:numCache>
                <c:formatCode>0%</c:formatCode>
                <c:ptCount val="6"/>
                <c:pt idx="0">
                  <c:v>0.31</c:v>
                </c:pt>
                <c:pt idx="1">
                  <c:v>0.39</c:v>
                </c:pt>
                <c:pt idx="2">
                  <c:v>0.32</c:v>
                </c:pt>
                <c:pt idx="3">
                  <c:v>0.3</c:v>
                </c:pt>
                <c:pt idx="4">
                  <c:v>0.28999999999999998</c:v>
                </c:pt>
                <c:pt idx="5">
                  <c:v>0.19</c:v>
                </c:pt>
              </c:numCache>
            </c:numRef>
          </c:val>
          <c:extLst>
            <c:ext xmlns:c16="http://schemas.microsoft.com/office/drawing/2014/chart" uri="{C3380CC4-5D6E-409C-BE32-E72D297353CC}">
              <c16:uniqueId val="{00000000-F9EC-4C7B-8892-E57253C4D8E6}"/>
            </c:ext>
          </c:extLst>
        </c:ser>
        <c:dLbls>
          <c:showLegendKey val="0"/>
          <c:showVal val="0"/>
          <c:showCatName val="0"/>
          <c:showSerName val="0"/>
          <c:showPercent val="0"/>
          <c:showBubbleSize val="0"/>
        </c:dLbls>
        <c:gapWidth val="94"/>
        <c:overlap val="-27"/>
        <c:axId val="373002968"/>
        <c:axId val="372995752"/>
      </c:barChart>
      <c:catAx>
        <c:axId val="373002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2995752"/>
        <c:crosses val="autoZero"/>
        <c:auto val="1"/>
        <c:lblAlgn val="ctr"/>
        <c:lblOffset val="100"/>
        <c:noMultiLvlLbl val="0"/>
      </c:catAx>
      <c:valAx>
        <c:axId val="372995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3002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3926-4A1D-A2EC-E501C69CBF86}"/>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3926-4A1D-A2EC-E501C69CBF86}"/>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3926-4A1D-A2EC-E501C69CBF86}"/>
                </c:ext>
              </c:extLst>
            </c:dLbl>
            <c:dLbl>
              <c:idx val="1"/>
              <c:delete val="1"/>
              <c:extLst>
                <c:ext xmlns:c15="http://schemas.microsoft.com/office/drawing/2012/chart" uri="{CE6537A1-D6FC-4f65-9D91-7224C49458BB}"/>
                <c:ext xmlns:c16="http://schemas.microsoft.com/office/drawing/2014/chart" uri="{C3380CC4-5D6E-409C-BE32-E72D297353CC}">
                  <c16:uniqueId val="{00000003-3926-4A1D-A2EC-E501C69CBF8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0.63</c:v>
                </c:pt>
                <c:pt idx="1">
                  <c:v>0.37</c:v>
                </c:pt>
              </c:numCache>
            </c:numRef>
          </c:val>
          <c:extLst>
            <c:ext xmlns:c16="http://schemas.microsoft.com/office/drawing/2014/chart" uri="{C3380CC4-5D6E-409C-BE32-E72D297353CC}">
              <c16:uniqueId val="{00000004-3926-4A1D-A2EC-E501C69CBF86}"/>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2C33-4E13-8BE4-1B45BC4D5F84}"/>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2C33-4E13-8BE4-1B45BC4D5F84}"/>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C33-4E13-8BE4-1B45BC4D5F84}"/>
                </c:ext>
              </c:extLst>
            </c:dLbl>
            <c:dLbl>
              <c:idx val="1"/>
              <c:delete val="1"/>
              <c:extLst>
                <c:ext xmlns:c15="http://schemas.microsoft.com/office/drawing/2012/chart" uri="{CE6537A1-D6FC-4f65-9D91-7224C49458BB}"/>
                <c:ext xmlns:c16="http://schemas.microsoft.com/office/drawing/2014/chart" uri="{C3380CC4-5D6E-409C-BE32-E72D297353CC}">
                  <c16:uniqueId val="{00000003-2C33-4E13-8BE4-1B45BC4D5F84}"/>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0.66</c:v>
                </c:pt>
                <c:pt idx="1">
                  <c:v>0.34</c:v>
                </c:pt>
              </c:numCache>
            </c:numRef>
          </c:val>
          <c:extLst>
            <c:ext xmlns:c16="http://schemas.microsoft.com/office/drawing/2014/chart" uri="{C3380CC4-5D6E-409C-BE32-E72D297353CC}">
              <c16:uniqueId val="{00000004-2C33-4E13-8BE4-1B45BC4D5F84}"/>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768DAB-FE87-4CAB-AEAC-2A9EBE55511B}"/>
              </a:ext>
            </a:extLst>
          </p:cNvPr>
          <p:cNvSpPr>
            <a:spLocks noGrp="1"/>
          </p:cNvSpPr>
          <p:nvPr>
            <p:ph type="hdr" sz="quarter"/>
          </p:nvPr>
        </p:nvSpPr>
        <p:spPr>
          <a:xfrm>
            <a:off x="0" y="1"/>
            <a:ext cx="2945659" cy="498630"/>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A9FC4E2-F6F1-419C-9F44-302787CC4AC4}"/>
              </a:ext>
            </a:extLst>
          </p:cNvPr>
          <p:cNvSpPr>
            <a:spLocks noGrp="1"/>
          </p:cNvSpPr>
          <p:nvPr>
            <p:ph type="dt" sz="quarter" idx="1"/>
          </p:nvPr>
        </p:nvSpPr>
        <p:spPr>
          <a:xfrm>
            <a:off x="3850836" y="1"/>
            <a:ext cx="2945659" cy="498630"/>
          </a:xfrm>
          <a:prstGeom prst="rect">
            <a:avLst/>
          </a:prstGeom>
        </p:spPr>
        <p:txBody>
          <a:bodyPr vert="horz" lIns="91440" tIns="45720" rIns="91440" bIns="45720" rtlCol="0"/>
          <a:lstStyle>
            <a:lvl1pPr algn="r">
              <a:defRPr sz="1200"/>
            </a:lvl1pPr>
          </a:lstStyle>
          <a:p>
            <a:fld id="{50D87A0D-4AE4-469D-8C0F-1E3E19CC0F04}" type="datetimeFigureOut">
              <a:rPr lang="en-GB" smtClean="0"/>
              <a:t>03/06/2020</a:t>
            </a:fld>
            <a:endParaRPr lang="en-GB" dirty="0"/>
          </a:p>
        </p:txBody>
      </p:sp>
      <p:sp>
        <p:nvSpPr>
          <p:cNvPr id="4" name="Footer Placeholder 3">
            <a:extLst>
              <a:ext uri="{FF2B5EF4-FFF2-40B4-BE49-F238E27FC236}">
                <a16:creationId xmlns:a16="http://schemas.microsoft.com/office/drawing/2014/main" id="{6134850C-42C4-41F0-AA1F-2F442460B52A}"/>
              </a:ext>
            </a:extLst>
          </p:cNvPr>
          <p:cNvSpPr>
            <a:spLocks noGrp="1"/>
          </p:cNvSpPr>
          <p:nvPr>
            <p:ph type="ftr" sz="quarter" idx="2"/>
          </p:nvPr>
        </p:nvSpPr>
        <p:spPr>
          <a:xfrm>
            <a:off x="0" y="9428010"/>
            <a:ext cx="2945659" cy="498629"/>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503B8400-D95F-432A-B8B1-FBF545FE0748}"/>
              </a:ext>
            </a:extLst>
          </p:cNvPr>
          <p:cNvSpPr>
            <a:spLocks noGrp="1"/>
          </p:cNvSpPr>
          <p:nvPr>
            <p:ph type="sldNum" sz="quarter" idx="3"/>
          </p:nvPr>
        </p:nvSpPr>
        <p:spPr>
          <a:xfrm>
            <a:off x="3850836" y="9428010"/>
            <a:ext cx="2945659" cy="498629"/>
          </a:xfrm>
          <a:prstGeom prst="rect">
            <a:avLst/>
          </a:prstGeom>
        </p:spPr>
        <p:txBody>
          <a:bodyPr vert="horz" lIns="91440" tIns="45720" rIns="91440" bIns="45720" rtlCol="0" anchor="b"/>
          <a:lstStyle>
            <a:lvl1pPr algn="r">
              <a:defRPr sz="1200"/>
            </a:lvl1pPr>
          </a:lstStyle>
          <a:p>
            <a:fld id="{02F9E6EB-C898-47AB-9193-70CED8AB477C}" type="slidenum">
              <a:rPr lang="en-GB" smtClean="0"/>
              <a:t>‹#›</a:t>
            </a:fld>
            <a:endParaRPr lang="en-GB" dirty="0"/>
          </a:p>
        </p:txBody>
      </p:sp>
    </p:spTree>
    <p:extLst>
      <p:ext uri="{BB962C8B-B14F-4D97-AF65-F5344CB8AC3E}">
        <p14:creationId xmlns:p14="http://schemas.microsoft.com/office/powerpoint/2010/main" val="21204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63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836" y="1"/>
            <a:ext cx="2945659" cy="498630"/>
          </a:xfrm>
          <a:prstGeom prst="rect">
            <a:avLst/>
          </a:prstGeom>
        </p:spPr>
        <p:txBody>
          <a:bodyPr vert="horz" lIns="91440" tIns="45720" rIns="91440" bIns="45720" rtlCol="0"/>
          <a:lstStyle>
            <a:lvl1pPr algn="r">
              <a:defRPr sz="1200"/>
            </a:lvl1pPr>
          </a:lstStyle>
          <a:p>
            <a:fld id="{58E864C0-77EE-456B-9747-0A15F816AD6A}" type="datetimeFigureOut">
              <a:rPr lang="en-GB" smtClean="0"/>
              <a:t>03/06/2020</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7"/>
            <a:ext cx="5438140" cy="390861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010"/>
            <a:ext cx="2945659" cy="498629"/>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836" y="9428010"/>
            <a:ext cx="2945659" cy="498629"/>
          </a:xfrm>
          <a:prstGeom prst="rect">
            <a:avLst/>
          </a:prstGeom>
        </p:spPr>
        <p:txBody>
          <a:bodyPr vert="horz" lIns="91440" tIns="45720" rIns="91440" bIns="45720" rtlCol="0" anchor="b"/>
          <a:lstStyle>
            <a:lvl1pPr algn="r">
              <a:defRPr sz="1200"/>
            </a:lvl1pPr>
          </a:lstStyle>
          <a:p>
            <a:fld id="{DCC1A71F-ED3E-4A54-969C-A8BBEECB2EB9}" type="slidenum">
              <a:rPr lang="en-GB" smtClean="0"/>
              <a:t>‹#›</a:t>
            </a:fld>
            <a:endParaRPr lang="en-GB" dirty="0"/>
          </a:p>
        </p:txBody>
      </p:sp>
    </p:spTree>
    <p:extLst>
      <p:ext uri="{BB962C8B-B14F-4D97-AF65-F5344CB8AC3E}">
        <p14:creationId xmlns:p14="http://schemas.microsoft.com/office/powerpoint/2010/main" val="306984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eguardian.com/business/2020/mar/12/wh-smith-warns-on-profits-as-coronavirus-empties-airport-shops"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poundland.co.uk/" TargetMode="External"/><Relationship Id="rId4" Type="http://schemas.openxmlformats.org/officeDocument/2006/relationships/hyperlink" Target="https://www.essentialretail.com/news/schuh-reopens-ecommerce-websit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C1A71F-ED3E-4A54-969C-A8BBEECB2EB9}" type="slidenum">
              <a:rPr lang="en-GB" smtClean="0"/>
              <a:t>1</a:t>
            </a:fld>
            <a:endParaRPr lang="en-GB" dirty="0"/>
          </a:p>
        </p:txBody>
      </p:sp>
    </p:spTree>
    <p:extLst>
      <p:ext uri="{BB962C8B-B14F-4D97-AF65-F5344CB8AC3E}">
        <p14:creationId xmlns:p14="http://schemas.microsoft.com/office/powerpoint/2010/main" val="3802456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Mail order/online retail mail enjoys high levels of engagement.  66% of it is opened and 63% of it read, looked or glanced at.</a:t>
            </a:r>
          </a:p>
        </p:txBody>
      </p:sp>
      <p:sp>
        <p:nvSpPr>
          <p:cNvPr id="4" name="Slide Number Placeholder 3"/>
          <p:cNvSpPr>
            <a:spLocks noGrp="1"/>
          </p:cNvSpPr>
          <p:nvPr>
            <p:ph type="sldNum" sz="quarter" idx="5"/>
          </p:nvPr>
        </p:nvSpPr>
        <p:spPr/>
        <p:txBody>
          <a:bodyPr/>
          <a:lstStyle/>
          <a:p>
            <a:fld id="{DCC1A71F-ED3E-4A54-969C-A8BBEECB2EB9}" type="slidenum">
              <a:rPr lang="en-GB" smtClean="0"/>
              <a:t>11</a:t>
            </a:fld>
            <a:endParaRPr lang="en-GB" dirty="0"/>
          </a:p>
        </p:txBody>
      </p:sp>
    </p:spTree>
    <p:extLst>
      <p:ext uri="{BB962C8B-B14F-4D97-AF65-F5344CB8AC3E}">
        <p14:creationId xmlns:p14="http://schemas.microsoft.com/office/powerpoint/2010/main" val="154359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Mail order/online retailers are mailing sending information abut products or services but 28% have a special offer, 12% the sender’s contact details and 10% vouchers/coupons.</a:t>
            </a:r>
          </a:p>
        </p:txBody>
      </p:sp>
      <p:sp>
        <p:nvSpPr>
          <p:cNvPr id="4" name="Slide Number Placeholder 3"/>
          <p:cNvSpPr>
            <a:spLocks noGrp="1"/>
          </p:cNvSpPr>
          <p:nvPr>
            <p:ph type="sldNum" sz="quarter" idx="10"/>
          </p:nvPr>
        </p:nvSpPr>
        <p:spPr/>
        <p:txBody>
          <a:bodyPr/>
          <a:lstStyle/>
          <a:p>
            <a:fld id="{DCC1A71F-ED3E-4A54-969C-A8BBEECB2EB9}" type="slidenum">
              <a:rPr lang="en-GB" smtClean="0"/>
              <a:t>12</a:t>
            </a:fld>
            <a:endParaRPr lang="en-GB" dirty="0"/>
          </a:p>
        </p:txBody>
      </p:sp>
    </p:spTree>
    <p:extLst>
      <p:ext uri="{BB962C8B-B14F-4D97-AF65-F5344CB8AC3E}">
        <p14:creationId xmlns:p14="http://schemas.microsoft.com/office/powerpoint/2010/main" val="2751330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rates are high, it is clear that people take notice of FS mail.  Reading is high but also filing at 39% is higher than nearly all other sectors.  Recycle rates are lower at 32%.</a:t>
            </a:r>
          </a:p>
          <a:p>
            <a:endParaRPr lang="en-GB" dirty="0"/>
          </a:p>
          <a:p>
            <a:r>
              <a:rPr lang="en-GB" dirty="0"/>
              <a:t>Many put aside to look at later or put in the usual place.</a:t>
            </a:r>
          </a:p>
        </p:txBody>
      </p:sp>
      <p:sp>
        <p:nvSpPr>
          <p:cNvPr id="4" name="Slide Number Placeholder 3"/>
          <p:cNvSpPr>
            <a:spLocks noGrp="1"/>
          </p:cNvSpPr>
          <p:nvPr>
            <p:ph type="sldNum" sz="quarter" idx="5"/>
          </p:nvPr>
        </p:nvSpPr>
        <p:spPr/>
        <p:txBody>
          <a:bodyPr/>
          <a:lstStyle/>
          <a:p>
            <a:fld id="{DCC1A71F-ED3E-4A54-969C-A8BBEECB2EB9}" type="slidenum">
              <a:rPr lang="en-GB" smtClean="0"/>
              <a:t>13</a:t>
            </a:fld>
            <a:endParaRPr lang="en-GB" dirty="0"/>
          </a:p>
        </p:txBody>
      </p:sp>
    </p:spTree>
    <p:extLst>
      <p:ext uri="{BB962C8B-B14F-4D97-AF65-F5344CB8AC3E}">
        <p14:creationId xmlns:p14="http://schemas.microsoft.com/office/powerpoint/2010/main" val="38692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Commercial activity is an interesting one with the mail order/online retail sector.  The physical actions with mail make up the frequency numbers we use to help plan mail as a channel.  On top of this, we know that mail drives people to do commercial things, they may not be holding the mail pack but they will take all sorts of actions.</a:t>
            </a:r>
          </a:p>
          <a:p>
            <a:endParaRPr lang="en-GB" sz="1000" dirty="0"/>
          </a:p>
          <a:p>
            <a:r>
              <a:rPr lang="en-GB" sz="1000" dirty="0"/>
              <a:t>Aligned to this we can see what types of mail drive different levels of commercial behaviour and mail order and online retail mail if you send a loyalty reward statement 65% of people go on to do something commercial, over and above the average across all mail content types of 28%, financial statements and vouchers drive commercial actions of 40%.</a:t>
            </a:r>
          </a:p>
          <a:p>
            <a:endParaRPr lang="en-GB" sz="1000" dirty="0"/>
          </a:p>
          <a:p>
            <a:r>
              <a:rPr lang="en-GB" sz="1000" dirty="0"/>
              <a:t>So think about what you send to people and what you want them to do as a result of your communication it could really drive the levels of interaction.</a:t>
            </a:r>
          </a:p>
          <a:p>
            <a:endParaRPr lang="en-GB" sz="1000" dirty="0"/>
          </a:p>
          <a:p>
            <a:r>
              <a:rPr lang="en-GB" sz="1000" dirty="0"/>
              <a:t>As a reminder commercial actions are:</a:t>
            </a:r>
          </a:p>
          <a:p>
            <a:endParaRPr lang="en-GB" sz="1000" dirty="0"/>
          </a:p>
          <a:p>
            <a:r>
              <a:rPr lang="en-GB" sz="1000" dirty="0"/>
              <a:t>Went online for more information</a:t>
            </a:r>
          </a:p>
          <a:p>
            <a:r>
              <a:rPr lang="en-GB" sz="1000" dirty="0"/>
              <a:t>Discussed with someone</a:t>
            </a:r>
          </a:p>
          <a:p>
            <a:r>
              <a:rPr lang="en-GB" sz="1000" dirty="0"/>
              <a:t>Bought something/made a payment or donation</a:t>
            </a:r>
          </a:p>
          <a:p>
            <a:r>
              <a:rPr lang="en-GB" sz="1000" dirty="0"/>
              <a:t>Called the sender</a:t>
            </a:r>
          </a:p>
          <a:p>
            <a:r>
              <a:rPr lang="en-GB" sz="1000" dirty="0"/>
              <a:t>Visited the sender’s web site</a:t>
            </a:r>
          </a:p>
          <a:p>
            <a:r>
              <a:rPr lang="en-GB" sz="1000" dirty="0"/>
              <a:t>Used a tablet or smart phone</a:t>
            </a:r>
          </a:p>
          <a:p>
            <a:r>
              <a:rPr lang="en-GB" sz="1000" dirty="0"/>
              <a:t>Used a voucher/discount code</a:t>
            </a:r>
          </a:p>
          <a:p>
            <a:r>
              <a:rPr lang="en-GB" sz="1000" dirty="0"/>
              <a:t>Visited a sender’s shop/office</a:t>
            </a:r>
          </a:p>
          <a:p>
            <a:r>
              <a:rPr lang="en-GB" sz="1000" dirty="0"/>
              <a:t>Planned a large purchase</a:t>
            </a:r>
          </a:p>
          <a:p>
            <a:r>
              <a:rPr lang="en-GB" sz="1000" dirty="0"/>
              <a:t>Ordered a catalogue</a:t>
            </a:r>
          </a:p>
          <a:p>
            <a:r>
              <a:rPr lang="en-GB" sz="1000" dirty="0"/>
              <a:t>Looked up my account details</a:t>
            </a:r>
          </a:p>
          <a:p>
            <a:r>
              <a:rPr lang="en-GB" sz="1000" dirty="0"/>
              <a:t>Posted a reply to the sender</a:t>
            </a:r>
          </a:p>
        </p:txBody>
      </p:sp>
      <p:sp>
        <p:nvSpPr>
          <p:cNvPr id="4" name="Slide Number Placeholder 3"/>
          <p:cNvSpPr>
            <a:spLocks noGrp="1"/>
          </p:cNvSpPr>
          <p:nvPr>
            <p:ph type="sldNum" sz="quarter" idx="10"/>
          </p:nvPr>
        </p:nvSpPr>
        <p:spPr/>
        <p:txBody>
          <a:bodyPr/>
          <a:lstStyle/>
          <a:p>
            <a:fld id="{DCC1A71F-ED3E-4A54-969C-A8BBEECB2EB9}" type="slidenum">
              <a:rPr lang="en-GB" smtClean="0"/>
              <a:t>14</a:t>
            </a:fld>
            <a:endParaRPr lang="en-GB" dirty="0"/>
          </a:p>
        </p:txBody>
      </p:sp>
    </p:spTree>
    <p:extLst>
      <p:ext uri="{BB962C8B-B14F-4D97-AF65-F5344CB8AC3E}">
        <p14:creationId xmlns:p14="http://schemas.microsoft.com/office/powerpoint/2010/main" val="2495517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average frequency is 4.3.  But there are groups that are higher for the frequency of exposure.</a:t>
            </a:r>
          </a:p>
          <a:p>
            <a:endParaRPr lang="en-GB" dirty="0"/>
          </a:p>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15</a:t>
            </a:fld>
            <a:endParaRPr lang="en-GB" dirty="0"/>
          </a:p>
        </p:txBody>
      </p:sp>
    </p:spTree>
    <p:extLst>
      <p:ext uri="{BB962C8B-B14F-4D97-AF65-F5344CB8AC3E}">
        <p14:creationId xmlns:p14="http://schemas.microsoft.com/office/powerpoint/2010/main" val="3521423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mail order sector enjoys above average reach and frequency across certain mail content types.  The average frequency is 4.1 and some contents clearly achieve higher levels of revisiting.</a:t>
            </a:r>
          </a:p>
          <a:p>
            <a:endParaRPr lang="en-GB" dirty="0"/>
          </a:p>
          <a:p>
            <a:r>
              <a:rPr lang="en-GB" dirty="0"/>
              <a:t>Reach is how many people are reached by a single mail piece, so for every 100 mail items another 12 people will see each piece.</a:t>
            </a:r>
          </a:p>
        </p:txBody>
      </p:sp>
      <p:sp>
        <p:nvSpPr>
          <p:cNvPr id="4" name="Slide Number Placeholder 3"/>
          <p:cNvSpPr>
            <a:spLocks noGrp="1"/>
          </p:cNvSpPr>
          <p:nvPr>
            <p:ph type="sldNum" sz="quarter" idx="10"/>
          </p:nvPr>
        </p:nvSpPr>
        <p:spPr/>
        <p:txBody>
          <a:bodyPr/>
          <a:lstStyle/>
          <a:p>
            <a:fld id="{DCC1A71F-ED3E-4A54-969C-A8BBEECB2EB9}" type="slidenum">
              <a:rPr lang="en-GB" smtClean="0"/>
              <a:t>16</a:t>
            </a:fld>
            <a:endParaRPr lang="en-GB" dirty="0"/>
          </a:p>
        </p:txBody>
      </p:sp>
    </p:spTree>
    <p:extLst>
      <p:ext uri="{BB962C8B-B14F-4D97-AF65-F5344CB8AC3E}">
        <p14:creationId xmlns:p14="http://schemas.microsoft.com/office/powerpoint/2010/main" val="450585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and above the physical interactions with mail that you’ve seen earlier there’s a whole host of commercial actions that are being driven and you can see a wide range of actions per thousand.  If you send a voucher for example 187 people per thousand will use it.  Information about products and services will drive 98 people to go to the sender’s web site, which rises to 139 per thousand if the content is news/update or magazine article.</a:t>
            </a:r>
          </a:p>
          <a:p>
            <a:endParaRPr lang="en-GB" dirty="0"/>
          </a:p>
          <a:p>
            <a:r>
              <a:rPr lang="en-GB" dirty="0"/>
              <a:t>Giving consumers reasons to engage gets them to act on the information they receive.</a:t>
            </a:r>
          </a:p>
        </p:txBody>
      </p:sp>
      <p:sp>
        <p:nvSpPr>
          <p:cNvPr id="4" name="Slide Number Placeholder 3"/>
          <p:cNvSpPr>
            <a:spLocks noGrp="1"/>
          </p:cNvSpPr>
          <p:nvPr>
            <p:ph type="sldNum" sz="quarter" idx="10"/>
          </p:nvPr>
        </p:nvSpPr>
        <p:spPr/>
        <p:txBody>
          <a:bodyPr/>
          <a:lstStyle/>
          <a:p>
            <a:fld id="{DCC1A71F-ED3E-4A54-969C-A8BBEECB2EB9}" type="slidenum">
              <a:rPr lang="en-GB" smtClean="0"/>
              <a:t>17</a:t>
            </a:fld>
            <a:endParaRPr lang="en-GB" dirty="0"/>
          </a:p>
        </p:txBody>
      </p:sp>
    </p:spTree>
    <p:extLst>
      <p:ext uri="{BB962C8B-B14F-4D97-AF65-F5344CB8AC3E}">
        <p14:creationId xmlns:p14="http://schemas.microsoft.com/office/powerpoint/2010/main" val="705121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18</a:t>
            </a:fld>
            <a:endParaRPr lang="en-GB" dirty="0"/>
          </a:p>
        </p:txBody>
      </p:sp>
    </p:spTree>
    <p:extLst>
      <p:ext uri="{BB962C8B-B14F-4D97-AF65-F5344CB8AC3E}">
        <p14:creationId xmlns:p14="http://schemas.microsoft.com/office/powerpoint/2010/main" val="3895818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19</a:t>
            </a:fld>
            <a:endParaRPr lang="en-GB" dirty="0"/>
          </a:p>
        </p:txBody>
      </p:sp>
    </p:spTree>
    <p:extLst>
      <p:ext uri="{BB962C8B-B14F-4D97-AF65-F5344CB8AC3E}">
        <p14:creationId xmlns:p14="http://schemas.microsoft.com/office/powerpoint/2010/main" val="263210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C1A71F-ED3E-4A54-969C-A8BBEECB2EB9}" type="slidenum">
              <a:rPr lang="en-GB" smtClean="0"/>
              <a:t>24</a:t>
            </a:fld>
            <a:endParaRPr lang="en-GB" dirty="0"/>
          </a:p>
        </p:txBody>
      </p:sp>
    </p:spTree>
    <p:extLst>
      <p:ext uri="{BB962C8B-B14F-4D97-AF65-F5344CB8AC3E}">
        <p14:creationId xmlns:p14="http://schemas.microsoft.com/office/powerpoint/2010/main" val="3824081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online retail membership organisation keeps monthly data for online retailers.  You can see that March saw a contraction but April recovered well.</a:t>
            </a:r>
          </a:p>
        </p:txBody>
      </p:sp>
      <p:sp>
        <p:nvSpPr>
          <p:cNvPr id="4" name="Slide Number Placeholder 3"/>
          <p:cNvSpPr>
            <a:spLocks noGrp="1"/>
          </p:cNvSpPr>
          <p:nvPr>
            <p:ph type="sldNum" sz="quarter" idx="5"/>
          </p:nvPr>
        </p:nvSpPr>
        <p:spPr/>
        <p:txBody>
          <a:bodyPr/>
          <a:lstStyle/>
          <a:p>
            <a:fld id="{DCC1A71F-ED3E-4A54-969C-A8BBEECB2EB9}" type="slidenum">
              <a:rPr lang="en-GB" smtClean="0"/>
              <a:t>3</a:t>
            </a:fld>
            <a:endParaRPr lang="en-GB" dirty="0"/>
          </a:p>
        </p:txBody>
      </p:sp>
    </p:spTree>
    <p:extLst>
      <p:ext uri="{BB962C8B-B14F-4D97-AF65-F5344CB8AC3E}">
        <p14:creationId xmlns:p14="http://schemas.microsoft.com/office/powerpoint/2010/main" val="2146097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C1A71F-ED3E-4A54-969C-A8BBEECB2EB9}" type="slidenum">
              <a:rPr lang="en-GB" smtClean="0"/>
              <a:t>25</a:t>
            </a:fld>
            <a:endParaRPr lang="en-GB" dirty="0"/>
          </a:p>
        </p:txBody>
      </p:sp>
    </p:spTree>
    <p:extLst>
      <p:ext uri="{BB962C8B-B14F-4D97-AF65-F5344CB8AC3E}">
        <p14:creationId xmlns:p14="http://schemas.microsoft.com/office/powerpoint/2010/main" val="1690504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sectors have enjoyed quite a bounce back, like Homes and Garden and Garden.  But clothing is still suffering and furniture too.</a:t>
            </a:r>
          </a:p>
        </p:txBody>
      </p:sp>
      <p:sp>
        <p:nvSpPr>
          <p:cNvPr id="4" name="Slide Number Placeholder 3"/>
          <p:cNvSpPr>
            <a:spLocks noGrp="1"/>
          </p:cNvSpPr>
          <p:nvPr>
            <p:ph type="sldNum" sz="quarter" idx="5"/>
          </p:nvPr>
        </p:nvSpPr>
        <p:spPr/>
        <p:txBody>
          <a:bodyPr/>
          <a:lstStyle/>
          <a:p>
            <a:fld id="{DCC1A71F-ED3E-4A54-969C-A8BBEECB2EB9}" type="slidenum">
              <a:rPr lang="en-GB" smtClean="0"/>
              <a:t>4</a:t>
            </a:fld>
            <a:endParaRPr lang="en-GB" dirty="0"/>
          </a:p>
        </p:txBody>
      </p:sp>
    </p:spTree>
    <p:extLst>
      <p:ext uri="{BB962C8B-B14F-4D97-AF65-F5344CB8AC3E}">
        <p14:creationId xmlns:p14="http://schemas.microsoft.com/office/powerpoint/2010/main" val="166747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2900" y="4887913"/>
            <a:ext cx="6350000" cy="3429996"/>
          </a:xfrm>
        </p:spPr>
        <p:txBody>
          <a:bodyPr/>
          <a:lstStyle/>
          <a:p>
            <a:r>
              <a:rPr lang="en-GB" sz="800" dirty="0"/>
              <a:t>Some high street brands are open for business and are doing well.  Lidl and Aldi have seen very strong performance.  Tesco says their profits should not be overplayed as they have had to take on more staff and therefore have more overhead.</a:t>
            </a:r>
          </a:p>
          <a:p>
            <a:endParaRPr lang="en-GB" sz="800" dirty="0"/>
          </a:p>
          <a:p>
            <a:r>
              <a:rPr lang="en-GB" sz="800" dirty="0"/>
              <a:t>Where they are deemed as essential retailers their traffic is slowed only by limits on numbers in any store at one time.</a:t>
            </a:r>
          </a:p>
          <a:p>
            <a:endParaRPr lang="en-GB" sz="800" dirty="0"/>
          </a:p>
          <a:p>
            <a:r>
              <a:rPr lang="en-GB" sz="800" dirty="0"/>
              <a:t>Other brands are switching how they do things.  Screwfix is only doing click and collect with strict pick up protocols.  H&amp;M have closed stores but are heavily promoting their online store.</a:t>
            </a:r>
          </a:p>
          <a:p>
            <a:endParaRPr lang="en-GB" sz="800" dirty="0"/>
          </a:p>
          <a:p>
            <a:r>
              <a:rPr lang="en-US" sz="800" dirty="0"/>
              <a:t>WH Smith </a:t>
            </a:r>
            <a:r>
              <a:rPr lang="en-US" sz="800" dirty="0">
                <a:hlinkClick r:id="rId3"/>
              </a:rPr>
              <a:t>issued a profits warning in March</a:t>
            </a:r>
            <a:r>
              <a:rPr lang="en-US" sz="800" dirty="0"/>
              <a:t> as travel restrictions triggered by the coronavirus pandemic led to a significant drop in shoppers at its airport outlets, initially in the Asia Pacific region, which accounts for 5% of its travel division’s revenues. The company stated that its annual profits would be half the £80m previously forecast. WH Smith is currently operating about 30% of its UK stores but has reported a “significant decline in passenger numbers” because of the nationwide lockdown, which has resulted in the temporary closure of all of its stores at British airports and railway stations.</a:t>
            </a:r>
          </a:p>
          <a:p>
            <a:endParaRPr lang="en-US" sz="800" dirty="0"/>
          </a:p>
          <a:p>
            <a:r>
              <a:rPr lang="en-US" sz="800" dirty="0"/>
              <a:t>McColls (1,500 convenience stores) working with Deliveroo to do home delivery from 120 stores within half an hour.</a:t>
            </a:r>
          </a:p>
          <a:p>
            <a:endParaRPr lang="en-US" sz="800" dirty="0"/>
          </a:p>
          <a:p>
            <a:r>
              <a:rPr lang="en-US" sz="800" dirty="0"/>
              <a:t>Hayes Garden World is offering an online personal shopper services and is doing entirely online trading.</a:t>
            </a:r>
          </a:p>
          <a:p>
            <a:endParaRPr lang="en-GB" sz="800" dirty="0"/>
          </a:p>
          <a:p>
            <a:r>
              <a:rPr lang="en-US" sz="800" dirty="0"/>
              <a:t>Shuh, the footwear retailer has re-opened its website a week after it closed down its warehouse due to concerns over staff welfare during the Covid-19 epidemic. </a:t>
            </a:r>
            <a:r>
              <a:rPr lang="en-US" sz="800" dirty="0">
                <a:hlinkClick r:id="rId4"/>
              </a:rPr>
              <a:t>The Schuh management team has now put in place extensive welfare measures </a:t>
            </a:r>
            <a:r>
              <a:rPr lang="en-US" sz="800" dirty="0"/>
              <a:t>to ensure the safety of its employees working in its eCommerce operations.</a:t>
            </a:r>
          </a:p>
          <a:p>
            <a:endParaRPr lang="en-US" sz="800" dirty="0"/>
          </a:p>
          <a:p>
            <a:r>
              <a:rPr lang="en-US" sz="800" dirty="0"/>
              <a:t>Poundland is temporarily reducing its store count by 32 during the coronavirus crisis. These stores include those situated in retail parks and shopping centres and those with multiple stores in one area. It also includes stores which are unable to open due to a lack of staff. </a:t>
            </a:r>
            <a:r>
              <a:rPr lang="en-US" sz="800" dirty="0">
                <a:hlinkClick r:id="rId5"/>
              </a:rPr>
              <a:t>Poundland </a:t>
            </a:r>
            <a:r>
              <a:rPr lang="en-US" sz="800" dirty="0"/>
              <a:t>staff will be paid 80% of their wages in lines with the government retention payment scheme.</a:t>
            </a:r>
          </a:p>
          <a:p>
            <a:endParaRPr lang="en-US" sz="800" dirty="0"/>
          </a:p>
          <a:p>
            <a:r>
              <a:rPr lang="en-US" sz="800" dirty="0"/>
              <a:t>TK Maxx stop taking online orders or taking returns.  </a:t>
            </a:r>
          </a:p>
          <a:p>
            <a:endParaRPr lang="en-US" sz="800" dirty="0"/>
          </a:p>
          <a:p>
            <a:r>
              <a:rPr lang="en-US" sz="800" dirty="0"/>
              <a:t>Next originally pulled out of deliveries online but returned but had to set limits on the number of orders in order to ensure they could meet demand.</a:t>
            </a:r>
            <a:br>
              <a:rPr lang="en-US" sz="800" dirty="0"/>
            </a:br>
            <a:endParaRPr lang="en-GB" sz="800" dirty="0"/>
          </a:p>
        </p:txBody>
      </p:sp>
      <p:sp>
        <p:nvSpPr>
          <p:cNvPr id="4" name="Slide Number Placeholder 3"/>
          <p:cNvSpPr>
            <a:spLocks noGrp="1"/>
          </p:cNvSpPr>
          <p:nvPr>
            <p:ph type="sldNum" sz="quarter" idx="5"/>
          </p:nvPr>
        </p:nvSpPr>
        <p:spPr/>
        <p:txBody>
          <a:bodyPr/>
          <a:lstStyle/>
          <a:p>
            <a:fld id="{DCC1A71F-ED3E-4A54-969C-A8BBEECB2EB9}" type="slidenum">
              <a:rPr lang="en-GB" smtClean="0"/>
              <a:t>5</a:t>
            </a:fld>
            <a:endParaRPr lang="en-GB" dirty="0"/>
          </a:p>
        </p:txBody>
      </p:sp>
    </p:spTree>
    <p:extLst>
      <p:ext uri="{BB962C8B-B14F-4D97-AF65-F5344CB8AC3E}">
        <p14:creationId xmlns:p14="http://schemas.microsoft.com/office/powerpoint/2010/main" val="3540752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Brands have been responding in a myriad of ways to either help during the ppandemic or allow people to engage with them in new or different ways.</a:t>
            </a:r>
          </a:p>
        </p:txBody>
      </p:sp>
      <p:sp>
        <p:nvSpPr>
          <p:cNvPr id="4" name="Slide Number Placeholder 3"/>
          <p:cNvSpPr>
            <a:spLocks noGrp="1"/>
          </p:cNvSpPr>
          <p:nvPr>
            <p:ph type="sldNum" sz="quarter" idx="5"/>
          </p:nvPr>
        </p:nvSpPr>
        <p:spPr/>
        <p:txBody>
          <a:bodyPr/>
          <a:lstStyle/>
          <a:p>
            <a:fld id="{DCC1A71F-ED3E-4A54-969C-A8BBEECB2EB9}" type="slidenum">
              <a:rPr lang="en-GB" smtClean="0"/>
              <a:t>6</a:t>
            </a:fld>
            <a:endParaRPr lang="en-GB" dirty="0"/>
          </a:p>
        </p:txBody>
      </p:sp>
    </p:spTree>
    <p:extLst>
      <p:ext uri="{BB962C8B-B14F-4D97-AF65-F5344CB8AC3E}">
        <p14:creationId xmlns:p14="http://schemas.microsoft.com/office/powerpoint/2010/main" val="145702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loyalty counts for a lot when making purchasing decisions.  55% are more likely to buy from a brand they know, even if they think they’ll get it cheaper elsewhere.</a:t>
            </a:r>
          </a:p>
          <a:p>
            <a:endParaRPr lang="en-GB" dirty="0"/>
          </a:p>
          <a:p>
            <a:r>
              <a:rPr lang="en-GB" dirty="0"/>
              <a:t>However there are significant numbers who will be influenced by value and will shop around and the brand experience has to be consistently delivered – if it isn’t 79% of consumers say they’ll switch if anything negative in those customer interactions happens.</a:t>
            </a:r>
          </a:p>
          <a:p>
            <a:endParaRPr lang="en-GB" dirty="0"/>
          </a:p>
          <a:p>
            <a:r>
              <a:rPr lang="en-GB" dirty="0"/>
              <a:t>And with online shopping the method of delivery ie giving a trusted partner to deliver goods is of importance.</a:t>
            </a:r>
          </a:p>
        </p:txBody>
      </p:sp>
      <p:sp>
        <p:nvSpPr>
          <p:cNvPr id="4" name="Slide Number Placeholder 3"/>
          <p:cNvSpPr>
            <a:spLocks noGrp="1"/>
          </p:cNvSpPr>
          <p:nvPr>
            <p:ph type="sldNum" sz="quarter" idx="10"/>
          </p:nvPr>
        </p:nvSpPr>
        <p:spPr/>
        <p:txBody>
          <a:bodyPr/>
          <a:lstStyle/>
          <a:p>
            <a:fld id="{DCC1A71F-ED3E-4A54-969C-A8BBEECB2EB9}" type="slidenum">
              <a:rPr lang="en-GB" smtClean="0"/>
              <a:t>7</a:t>
            </a:fld>
            <a:endParaRPr lang="en-GB" dirty="0"/>
          </a:p>
        </p:txBody>
      </p:sp>
    </p:spTree>
    <p:extLst>
      <p:ext uri="{BB962C8B-B14F-4D97-AF65-F5344CB8AC3E}">
        <p14:creationId xmlns:p14="http://schemas.microsoft.com/office/powerpoint/2010/main" val="1825649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Retail brands clearly score higher than the financial services sector in brand trust.</a:t>
            </a:r>
          </a:p>
          <a:p>
            <a:endParaRPr lang="en-GB" dirty="0"/>
          </a:p>
        </p:txBody>
      </p:sp>
      <p:sp>
        <p:nvSpPr>
          <p:cNvPr id="4" name="Slide Number Placeholder 3"/>
          <p:cNvSpPr>
            <a:spLocks noGrp="1"/>
          </p:cNvSpPr>
          <p:nvPr>
            <p:ph type="sldNum" sz="quarter" idx="10"/>
          </p:nvPr>
        </p:nvSpPr>
        <p:spPr/>
        <p:txBody>
          <a:bodyPr/>
          <a:lstStyle/>
          <a:p>
            <a:fld id="{DCC1A71F-ED3E-4A54-969C-A8BBEECB2EB9}" type="slidenum">
              <a:rPr lang="en-GB" smtClean="0"/>
              <a:t>8</a:t>
            </a:fld>
            <a:endParaRPr lang="en-GB" dirty="0"/>
          </a:p>
        </p:txBody>
      </p:sp>
    </p:spTree>
    <p:extLst>
      <p:ext uri="{BB962C8B-B14F-4D97-AF65-F5344CB8AC3E}">
        <p14:creationId xmlns:p14="http://schemas.microsoft.com/office/powerpoint/2010/main" val="7744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1A71F-ED3E-4A54-969C-A8BBEECB2EB9}" type="slidenum">
              <a:rPr lang="en-GB" smtClean="0"/>
              <a:t>9</a:t>
            </a:fld>
            <a:endParaRPr lang="en-GB" dirty="0"/>
          </a:p>
        </p:txBody>
      </p:sp>
    </p:spTree>
    <p:extLst>
      <p:ext uri="{BB962C8B-B14F-4D97-AF65-F5344CB8AC3E}">
        <p14:creationId xmlns:p14="http://schemas.microsoft.com/office/powerpoint/2010/main" val="2019619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JICMAIL data has been available since the second quarter of 2017, it now contains over 92,000 individual mail packs across all the main industry sectors.  It has been designed to create Gold Standard for the industry so that mail and door drop can be planned alongside other media in exactly the same way as all other channels.</a:t>
            </a:r>
          </a:p>
          <a:p>
            <a:endParaRPr lang="en-GB" dirty="0"/>
          </a:p>
          <a:p>
            <a:r>
              <a:rPr lang="en-GB" dirty="0"/>
              <a:t>A panel of 1,000 households each month collect their mail and door drop for the first 7 days of each month.  They then track that content over a full 28 day period and tell us what they did with it physically ie opened, read and passed it on.  But in addition they record any commercial actions, such as going online, calling the sender or using a voucher or discount code.</a:t>
            </a:r>
          </a:p>
          <a:p>
            <a:endParaRPr lang="en-GB" dirty="0"/>
          </a:p>
        </p:txBody>
      </p:sp>
      <p:sp>
        <p:nvSpPr>
          <p:cNvPr id="4" name="Slide Number Placeholder 3"/>
          <p:cNvSpPr>
            <a:spLocks noGrp="1"/>
          </p:cNvSpPr>
          <p:nvPr>
            <p:ph type="sldNum" sz="quarter" idx="10"/>
          </p:nvPr>
        </p:nvSpPr>
        <p:spPr/>
        <p:txBody>
          <a:bodyPr/>
          <a:lstStyle/>
          <a:p>
            <a:fld id="{DCC1A71F-ED3E-4A54-969C-A8BBEECB2EB9}" type="slidenum">
              <a:rPr lang="en-GB" smtClean="0"/>
              <a:t>10</a:t>
            </a:fld>
            <a:endParaRPr lang="en-GB" dirty="0"/>
          </a:p>
        </p:txBody>
      </p:sp>
    </p:spTree>
    <p:extLst>
      <p:ext uri="{BB962C8B-B14F-4D97-AF65-F5344CB8AC3E}">
        <p14:creationId xmlns:p14="http://schemas.microsoft.com/office/powerpoint/2010/main" val="7203144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24.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000" y="435600"/>
            <a:ext cx="11140874" cy="2653288"/>
          </a:xfrm>
          <a:prstGeom prst="rect">
            <a:avLst/>
          </a:prstGeom>
        </p:spPr>
        <p:txBody>
          <a:bodyPr lIns="0" tIns="0" rIns="0" bIns="0" anchor="t" anchorCtr="0">
            <a:noAutofit/>
          </a:bodyPr>
          <a:lstStyle>
            <a:lvl1pPr marL="0" indent="0" algn="l" defTabSz="914400" rtl="0" eaLnBrk="1" latinLnBrk="0" hangingPunct="1">
              <a:lnSpc>
                <a:spcPts val="5500"/>
              </a:lnSpc>
              <a:spcBef>
                <a:spcPts val="0"/>
              </a:spcBef>
              <a:buFont typeface="Arial" panose="020B0604020202020204" pitchFamily="34" charset="0"/>
              <a:buNone/>
              <a:defRPr lang="en-US" sz="6000" b="0" kern="1200" cap="all" spc="-100" baseline="0" dirty="0">
                <a:solidFill>
                  <a:schemeClr val="tx1"/>
                </a:solidFill>
                <a:latin typeface="Impact" panose="020B0806030902050204" pitchFamily="34" charset="0"/>
                <a:ea typeface="+mn-ea"/>
                <a:cs typeface="Arial" panose="020B0604020202020204" pitchFamily="34" charset="0"/>
              </a:defRPr>
            </a:lvl1pPr>
          </a:lstStyle>
          <a:p>
            <a:r>
              <a:rPr lang="en-US" dirty="0"/>
              <a:t>MAIN</a:t>
            </a:r>
            <a:br>
              <a:rPr lang="en-US" dirty="0"/>
            </a:br>
            <a:r>
              <a:rPr lang="en-US" dirty="0"/>
              <a:t>TITLE</a:t>
            </a:r>
            <a:br>
              <a:rPr lang="en-US" dirty="0"/>
            </a:br>
            <a:r>
              <a:rPr lang="en-US" dirty="0"/>
              <a:t>OF</a:t>
            </a:r>
            <a:br>
              <a:rPr lang="en-US" dirty="0"/>
            </a:br>
            <a:r>
              <a:rPr lang="en-US" dirty="0"/>
              <a:t>PRESENTATION</a:t>
            </a:r>
          </a:p>
        </p:txBody>
      </p:sp>
      <p:sp>
        <p:nvSpPr>
          <p:cNvPr id="3" name="Subtitle 2"/>
          <p:cNvSpPr>
            <a:spLocks noGrp="1"/>
          </p:cNvSpPr>
          <p:nvPr>
            <p:ph type="subTitle" idx="1" hasCustomPrompt="1"/>
          </p:nvPr>
        </p:nvSpPr>
        <p:spPr>
          <a:xfrm>
            <a:off x="486000" y="3276571"/>
            <a:ext cx="11140874" cy="264956"/>
          </a:xfrm>
          <a:prstGeom prst="rect">
            <a:avLst/>
          </a:prstGeom>
        </p:spPr>
        <p:txBody>
          <a:bodyPr lIns="0" tIns="0" rIns="0" bIns="0">
            <a:normAutofit/>
          </a:bodyPr>
          <a:lstStyle>
            <a:lvl1pPr marL="0" indent="0" algn="l">
              <a:buNone/>
              <a:defRPr lang="en-US" sz="2400" b="0" kern="1200" cap="all" baseline="0" dirty="0">
                <a:solidFill>
                  <a:schemeClr val="bg1">
                    <a:lumMod val="50000"/>
                  </a:schemeClr>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PRESENTATION</a:t>
            </a:r>
          </a:p>
        </p:txBody>
      </p:sp>
      <p:pic>
        <p:nvPicPr>
          <p:cNvPr id="23" name="Picture 22">
            <a:extLst>
              <a:ext uri="{FF2B5EF4-FFF2-40B4-BE49-F238E27FC236}">
                <a16:creationId xmlns:a16="http://schemas.microsoft.com/office/drawing/2014/main" id="{E90458C6-54A9-4026-A106-3FEE6133B6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4215"/>
          <a:stretch/>
        </p:blipFill>
        <p:spPr>
          <a:xfrm>
            <a:off x="555834" y="5573065"/>
            <a:ext cx="1287142" cy="927026"/>
          </a:xfrm>
          <a:prstGeom prst="rect">
            <a:avLst/>
          </a:prstGeom>
        </p:spPr>
      </p:pic>
      <p:grpSp>
        <p:nvGrpSpPr>
          <p:cNvPr id="24" name="Group 23">
            <a:extLst>
              <a:ext uri="{FF2B5EF4-FFF2-40B4-BE49-F238E27FC236}">
                <a16:creationId xmlns:a16="http://schemas.microsoft.com/office/drawing/2014/main" id="{38151B65-A61C-42BB-8472-90070633A07B}"/>
              </a:ext>
            </a:extLst>
          </p:cNvPr>
          <p:cNvGrpSpPr/>
          <p:nvPr userDrawn="1"/>
        </p:nvGrpSpPr>
        <p:grpSpPr>
          <a:xfrm>
            <a:off x="5453443" y="4171098"/>
            <a:ext cx="6173432" cy="2331710"/>
            <a:chOff x="5453443" y="4171098"/>
            <a:chExt cx="6173432" cy="2331710"/>
          </a:xfrm>
        </p:grpSpPr>
        <p:pic>
          <p:nvPicPr>
            <p:cNvPr id="25" name="Picture 24">
              <a:extLst>
                <a:ext uri="{FF2B5EF4-FFF2-40B4-BE49-F238E27FC236}">
                  <a16:creationId xmlns:a16="http://schemas.microsoft.com/office/drawing/2014/main" id="{A98F1E75-A1F5-4FBA-9627-C1342A7A3D47}"/>
                </a:ext>
              </a:extLst>
            </p:cNvPr>
            <p:cNvPicPr>
              <a:picLocks noChangeAspect="1"/>
            </p:cNvPicPr>
            <p:nvPr/>
          </p:nvPicPr>
          <p:blipFill>
            <a:blip r:embed="rId3"/>
            <a:stretch>
              <a:fillRect/>
            </a:stretch>
          </p:blipFill>
          <p:spPr>
            <a:xfrm>
              <a:off x="5453443" y="4864884"/>
              <a:ext cx="6173432" cy="1637924"/>
            </a:xfrm>
            <a:prstGeom prst="rect">
              <a:avLst/>
            </a:prstGeom>
          </p:spPr>
        </p:pic>
        <p:sp>
          <p:nvSpPr>
            <p:cNvPr id="26" name="TextBox 25">
              <a:extLst>
                <a:ext uri="{FF2B5EF4-FFF2-40B4-BE49-F238E27FC236}">
                  <a16:creationId xmlns:a16="http://schemas.microsoft.com/office/drawing/2014/main" id="{E2AF8B31-391F-4CC1-B53B-2D3532A24CBC}"/>
                </a:ext>
              </a:extLst>
            </p:cNvPr>
            <p:cNvSpPr txBox="1"/>
            <p:nvPr/>
          </p:nvSpPr>
          <p:spPr>
            <a:xfrm>
              <a:off x="5455156" y="5956217"/>
              <a:ext cx="1085199"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REMEMBERED</a:t>
              </a:r>
            </a:p>
          </p:txBody>
        </p:sp>
        <p:sp>
          <p:nvSpPr>
            <p:cNvPr id="27" name="TextBox 26">
              <a:extLst>
                <a:ext uri="{FF2B5EF4-FFF2-40B4-BE49-F238E27FC236}">
                  <a16:creationId xmlns:a16="http://schemas.microsoft.com/office/drawing/2014/main" id="{D75C8783-2A3D-40BE-BEA5-3EF4CE326EA7}"/>
                </a:ext>
              </a:extLst>
            </p:cNvPr>
            <p:cNvSpPr txBox="1"/>
            <p:nvPr/>
          </p:nvSpPr>
          <p:spPr>
            <a:xfrm>
              <a:off x="6724502" y="5956217"/>
              <a:ext cx="1086884"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STAYS</a:t>
              </a:r>
            </a:p>
            <a:p>
              <a:pPr algn="ctr">
                <a:lnSpc>
                  <a:spcPts val="1100"/>
                </a:lnSpc>
                <a:spcBef>
                  <a:spcPts val="0"/>
                </a:spcBef>
              </a:pPr>
              <a:r>
                <a:rPr lang="en-US" sz="1200" dirty="0">
                  <a:solidFill>
                    <a:schemeClr val="bg1"/>
                  </a:solidFill>
                  <a:latin typeface="Impact" panose="020B0806030902050204" pitchFamily="34" charset="0"/>
                </a:rPr>
                <a:t>IN THE HOME</a:t>
              </a:r>
            </a:p>
          </p:txBody>
        </p:sp>
        <p:sp>
          <p:nvSpPr>
            <p:cNvPr id="28" name="TextBox 27">
              <a:extLst>
                <a:ext uri="{FF2B5EF4-FFF2-40B4-BE49-F238E27FC236}">
                  <a16:creationId xmlns:a16="http://schemas.microsoft.com/office/drawing/2014/main" id="{AA9D5926-0D01-41BA-A59B-92BA0715AA8E}"/>
                </a:ext>
              </a:extLst>
            </p:cNvPr>
            <p:cNvSpPr txBox="1"/>
            <p:nvPr/>
          </p:nvSpPr>
          <p:spPr>
            <a:xfrm>
              <a:off x="7995684" y="5956217"/>
              <a:ext cx="1084521"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DELIVERS</a:t>
              </a:r>
            </a:p>
            <a:p>
              <a:pPr algn="ctr">
                <a:lnSpc>
                  <a:spcPts val="1100"/>
                </a:lnSpc>
                <a:spcBef>
                  <a:spcPts val="0"/>
                </a:spcBef>
              </a:pPr>
              <a:r>
                <a:rPr lang="en-US" sz="1200" dirty="0">
                  <a:solidFill>
                    <a:schemeClr val="bg1"/>
                  </a:solidFill>
                  <a:latin typeface="Impact" panose="020B0806030902050204" pitchFamily="34" charset="0"/>
                </a:rPr>
                <a:t>LASTING RESULTS</a:t>
              </a:r>
            </a:p>
          </p:txBody>
        </p:sp>
        <p:sp>
          <p:nvSpPr>
            <p:cNvPr id="29" name="TextBox 28">
              <a:extLst>
                <a:ext uri="{FF2B5EF4-FFF2-40B4-BE49-F238E27FC236}">
                  <a16:creationId xmlns:a16="http://schemas.microsoft.com/office/drawing/2014/main" id="{D05FF4C4-C320-41EB-8F81-281C1EFF5014}"/>
                </a:ext>
              </a:extLst>
            </p:cNvPr>
            <p:cNvSpPr txBox="1"/>
            <p:nvPr/>
          </p:nvSpPr>
          <p:spPr>
            <a:xfrm>
              <a:off x="9264502" y="5956217"/>
              <a:ext cx="1084522"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REACHES</a:t>
              </a:r>
            </a:p>
            <a:p>
              <a:pPr algn="ctr">
                <a:lnSpc>
                  <a:spcPts val="1100"/>
                </a:lnSpc>
                <a:spcBef>
                  <a:spcPts val="0"/>
                </a:spcBef>
              </a:pPr>
              <a:r>
                <a:rPr lang="en-US" sz="1200" dirty="0">
                  <a:solidFill>
                    <a:schemeClr val="bg1"/>
                  </a:solidFill>
                  <a:latin typeface="Impact" panose="020B0806030902050204" pitchFamily="34" charset="0"/>
                </a:rPr>
                <a:t>EVERYONE</a:t>
              </a:r>
            </a:p>
          </p:txBody>
        </p:sp>
        <p:sp>
          <p:nvSpPr>
            <p:cNvPr id="30" name="TextBox 29">
              <a:extLst>
                <a:ext uri="{FF2B5EF4-FFF2-40B4-BE49-F238E27FC236}">
                  <a16:creationId xmlns:a16="http://schemas.microsoft.com/office/drawing/2014/main" id="{C726E587-6EE3-4761-865A-1E86105099B1}"/>
                </a:ext>
              </a:extLst>
            </p:cNvPr>
            <p:cNvSpPr txBox="1"/>
            <p:nvPr/>
          </p:nvSpPr>
          <p:spPr>
            <a:xfrm>
              <a:off x="10530957" y="5956217"/>
              <a:ext cx="1095917"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TRUSTED</a:t>
              </a:r>
            </a:p>
          </p:txBody>
        </p:sp>
        <p:pic>
          <p:nvPicPr>
            <p:cNvPr id="31" name="Picture 30">
              <a:extLst>
                <a:ext uri="{FF2B5EF4-FFF2-40B4-BE49-F238E27FC236}">
                  <a16:creationId xmlns:a16="http://schemas.microsoft.com/office/drawing/2014/main" id="{830B03D4-314E-451C-8C58-661C2416E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781" y="4436807"/>
              <a:ext cx="694129" cy="586289"/>
            </a:xfrm>
            <a:prstGeom prst="rect">
              <a:avLst/>
            </a:prstGeom>
          </p:spPr>
        </p:pic>
        <p:pic>
          <p:nvPicPr>
            <p:cNvPr id="32" name="Picture 31">
              <a:extLst>
                <a:ext uri="{FF2B5EF4-FFF2-40B4-BE49-F238E27FC236}">
                  <a16:creationId xmlns:a16="http://schemas.microsoft.com/office/drawing/2014/main" id="{060160B7-37D5-4B82-9B4F-D9C04E2F8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427" y="4503751"/>
              <a:ext cx="670202" cy="598510"/>
            </a:xfrm>
            <a:prstGeom prst="rect">
              <a:avLst/>
            </a:prstGeom>
          </p:spPr>
        </p:pic>
        <p:pic>
          <p:nvPicPr>
            <p:cNvPr id="33" name="Picture 32">
              <a:extLst>
                <a:ext uri="{FF2B5EF4-FFF2-40B4-BE49-F238E27FC236}">
                  <a16:creationId xmlns:a16="http://schemas.microsoft.com/office/drawing/2014/main" id="{FFEB6405-E561-4181-8D55-AF91CAACB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7658" y="4462049"/>
              <a:ext cx="396719" cy="573646"/>
            </a:xfrm>
            <a:prstGeom prst="rect">
              <a:avLst/>
            </a:prstGeom>
          </p:spPr>
        </p:pic>
        <p:pic>
          <p:nvPicPr>
            <p:cNvPr id="34" name="Picture 33">
              <a:extLst>
                <a:ext uri="{FF2B5EF4-FFF2-40B4-BE49-F238E27FC236}">
                  <a16:creationId xmlns:a16="http://schemas.microsoft.com/office/drawing/2014/main" id="{533BCD81-F2E4-4D1C-82E7-12DC9F71B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998" y="4171098"/>
              <a:ext cx="1491140" cy="1055075"/>
            </a:xfrm>
            <a:prstGeom prst="rect">
              <a:avLst/>
            </a:prstGeom>
          </p:spPr>
        </p:pic>
        <p:pic>
          <p:nvPicPr>
            <p:cNvPr id="35" name="Picture 34">
              <a:extLst>
                <a:ext uri="{FF2B5EF4-FFF2-40B4-BE49-F238E27FC236}">
                  <a16:creationId xmlns:a16="http://schemas.microsoft.com/office/drawing/2014/main" id="{89A009A4-5D89-448C-ADAB-4FD0F0E844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7003" y="4438549"/>
              <a:ext cx="413304" cy="590580"/>
            </a:xfrm>
            <a:prstGeom prst="rect">
              <a:avLst/>
            </a:prstGeom>
          </p:spPr>
        </p:pic>
      </p:grpSp>
      <p:sp>
        <p:nvSpPr>
          <p:cNvPr id="38" name="Text Placeholder 37">
            <a:extLst>
              <a:ext uri="{FF2B5EF4-FFF2-40B4-BE49-F238E27FC236}">
                <a16:creationId xmlns:a16="http://schemas.microsoft.com/office/drawing/2014/main" id="{07F2A013-233D-4620-B6AA-A31A571A4FB5}"/>
              </a:ext>
            </a:extLst>
          </p:cNvPr>
          <p:cNvSpPr>
            <a:spLocks noGrp="1"/>
          </p:cNvSpPr>
          <p:nvPr>
            <p:ph type="body" sz="quarter" idx="10" hasCustomPrompt="1"/>
          </p:nvPr>
        </p:nvSpPr>
        <p:spPr>
          <a:xfrm>
            <a:off x="486000" y="3701060"/>
            <a:ext cx="11140874" cy="241784"/>
          </a:xfrm>
          <a:prstGeom prst="rect">
            <a:avLst/>
          </a:prstGeom>
        </p:spPr>
        <p:txBody>
          <a:bodyPr lIns="0" tIns="0" rIns="0" bIns="0">
            <a:normAutofit/>
          </a:bodyPr>
          <a:lstStyle>
            <a:lvl1pPr marL="0" indent="0">
              <a:buNone/>
              <a:defRPr lang="en-GB" sz="2000" b="0" kern="1200" cap="none" baseline="0" dirty="0">
                <a:solidFill>
                  <a:srgbClr val="000000"/>
                </a:solidFill>
                <a:latin typeface="Arial" panose="020B0604020202020204" pitchFamily="34" charset="0"/>
                <a:ea typeface="+mn-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
        <p:nvSpPr>
          <p:cNvPr id="4" name="Rectangle 3">
            <a:extLst>
              <a:ext uri="{FF2B5EF4-FFF2-40B4-BE49-F238E27FC236}">
                <a16:creationId xmlns:a16="http://schemas.microsoft.com/office/drawing/2014/main" id="{29499696-262A-4DAB-84BD-B431BB43AC5E}"/>
              </a:ext>
            </a:extLst>
          </p:cNvPr>
          <p:cNvSpPr/>
          <p:nvPr userDrawn="1"/>
        </p:nvSpPr>
        <p:spPr>
          <a:xfrm>
            <a:off x="0" y="6613451"/>
            <a:ext cx="1626781" cy="241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4256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TEXT-ONLY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6000" y="1800000"/>
            <a:ext cx="11186959"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4" name="Rectangle 3">
            <a:extLst>
              <a:ext uri="{FF2B5EF4-FFF2-40B4-BE49-F238E27FC236}">
                <a16:creationId xmlns:a16="http://schemas.microsoft.com/office/drawing/2014/main" id="{FE5F4FC0-6639-4B11-A7B8-124FC00E226F}"/>
              </a:ext>
            </a:extLst>
          </p:cNvPr>
          <p:cNvSpPr/>
          <p:nvPr userDrawn="1"/>
        </p:nvSpPr>
        <p:spPr>
          <a:xfrm>
            <a:off x="0" y="6623579"/>
            <a:ext cx="1520456" cy="234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4038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nly,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TEXT-ONLY SLIDE, 2 COLUMNs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6" name="Text Placeholder 8">
            <a:extLst>
              <a:ext uri="{FF2B5EF4-FFF2-40B4-BE49-F238E27FC236}">
                <a16:creationId xmlns:a16="http://schemas.microsoft.com/office/drawing/2014/main" id="{4209B19C-3B4D-4C5F-A42F-D87BBBD96C1D}"/>
              </a:ext>
            </a:extLst>
          </p:cNvPr>
          <p:cNvSpPr>
            <a:spLocks noGrp="1"/>
          </p:cNvSpPr>
          <p:nvPr>
            <p:ph type="body" sz="quarter" idx="13"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30103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image on th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6095997" y="368301"/>
            <a:ext cx="5576961" cy="5938922"/>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BIG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3051768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image on th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486000" y="368301"/>
            <a:ext cx="5576961" cy="5938922"/>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BIG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2697708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rigami image on the right (Nelli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984818C-09C3-4C8A-A689-F534070129C6}"/>
              </a:ext>
            </a:extLst>
          </p:cNvPr>
          <p:cNvGrpSpPr/>
          <p:nvPr userDrawn="1"/>
        </p:nvGrpSpPr>
        <p:grpSpPr>
          <a:xfrm>
            <a:off x="5083629" y="1607800"/>
            <a:ext cx="7108371" cy="4054449"/>
            <a:chOff x="5083629" y="1607800"/>
            <a:chExt cx="7108371" cy="4054449"/>
          </a:xfrm>
        </p:grpSpPr>
        <p:pic>
          <p:nvPicPr>
            <p:cNvPr id="6" name="Picture 5">
              <a:extLst>
                <a:ext uri="{FF2B5EF4-FFF2-40B4-BE49-F238E27FC236}">
                  <a16:creationId xmlns:a16="http://schemas.microsoft.com/office/drawing/2014/main" id="{3A5F0411-75A3-4E34-9E1C-0978EEA7052D}"/>
                </a:ext>
              </a:extLst>
            </p:cNvPr>
            <p:cNvPicPr>
              <a:picLocks noChangeAspect="1"/>
            </p:cNvPicPr>
            <p:nvPr userDrawn="1"/>
          </p:nvPicPr>
          <p:blipFill>
            <a:blip r:embed="rId2"/>
            <a:stretch>
              <a:fillRect/>
            </a:stretch>
          </p:blipFill>
          <p:spPr>
            <a:xfrm>
              <a:off x="5083629" y="1607800"/>
              <a:ext cx="7108371" cy="3963074"/>
            </a:xfrm>
            <a:prstGeom prst="rect">
              <a:avLst/>
            </a:prstGeom>
          </p:spPr>
        </p:pic>
        <p:pic>
          <p:nvPicPr>
            <p:cNvPr id="7" name="Picture 6">
              <a:extLst>
                <a:ext uri="{FF2B5EF4-FFF2-40B4-BE49-F238E27FC236}">
                  <a16:creationId xmlns:a16="http://schemas.microsoft.com/office/drawing/2014/main" id="{52E023C4-CB3E-4491-9375-B9022660C2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8448" y="5428477"/>
              <a:ext cx="2505218" cy="23377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4023077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igami image on the right (Hous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A8099F-68C8-45BE-A330-2A148D280E7B}"/>
              </a:ext>
            </a:extLst>
          </p:cNvPr>
          <p:cNvGrpSpPr/>
          <p:nvPr userDrawn="1"/>
        </p:nvGrpSpPr>
        <p:grpSpPr>
          <a:xfrm>
            <a:off x="6332402" y="1894110"/>
            <a:ext cx="5200385" cy="3875319"/>
            <a:chOff x="6332402" y="1894110"/>
            <a:chExt cx="5200385" cy="3875319"/>
          </a:xfrm>
        </p:grpSpPr>
        <p:pic>
          <p:nvPicPr>
            <p:cNvPr id="8" name="Picture 7">
              <a:extLst>
                <a:ext uri="{FF2B5EF4-FFF2-40B4-BE49-F238E27FC236}">
                  <a16:creationId xmlns:a16="http://schemas.microsoft.com/office/drawing/2014/main" id="{5D3F6516-8B2E-45A3-8883-695DFE1FD2F3}"/>
                </a:ext>
              </a:extLst>
            </p:cNvPr>
            <p:cNvPicPr>
              <a:picLocks noChangeAspect="1"/>
            </p:cNvPicPr>
            <p:nvPr userDrawn="1"/>
          </p:nvPicPr>
          <p:blipFill>
            <a:blip r:embed="rId2"/>
            <a:stretch>
              <a:fillRect/>
            </a:stretch>
          </p:blipFill>
          <p:spPr>
            <a:xfrm>
              <a:off x="6332402" y="1894110"/>
              <a:ext cx="5200385" cy="3875319"/>
            </a:xfrm>
            <a:prstGeom prst="rect">
              <a:avLst/>
            </a:prstGeom>
          </p:spPr>
        </p:pic>
        <p:pic>
          <p:nvPicPr>
            <p:cNvPr id="10" name="Picture 9">
              <a:extLst>
                <a:ext uri="{FF2B5EF4-FFF2-40B4-BE49-F238E27FC236}">
                  <a16:creationId xmlns:a16="http://schemas.microsoft.com/office/drawing/2014/main" id="{7D52BFDB-0E0C-4B73-8061-18185A8F0E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5415" y="5427067"/>
              <a:ext cx="2819249"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userDrawn="1">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userDrawn="1">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userDrawn="1">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1831908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igami image on the right (Rosetta)">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C9AC9D-83D3-4A14-89ED-D03A1709350B}"/>
              </a:ext>
            </a:extLst>
          </p:cNvPr>
          <p:cNvGrpSpPr/>
          <p:nvPr userDrawn="1"/>
        </p:nvGrpSpPr>
        <p:grpSpPr>
          <a:xfrm>
            <a:off x="6922863" y="1578597"/>
            <a:ext cx="3923233" cy="4084711"/>
            <a:chOff x="6922863" y="1578597"/>
            <a:chExt cx="3923233" cy="4084711"/>
          </a:xfrm>
        </p:grpSpPr>
        <p:pic>
          <p:nvPicPr>
            <p:cNvPr id="7" name="Picture 6">
              <a:extLst>
                <a:ext uri="{FF2B5EF4-FFF2-40B4-BE49-F238E27FC236}">
                  <a16:creationId xmlns:a16="http://schemas.microsoft.com/office/drawing/2014/main" id="{CC3674E4-9697-4D87-830F-0A3084EC6213}"/>
                </a:ext>
              </a:extLst>
            </p:cNvPr>
            <p:cNvPicPr>
              <a:picLocks noChangeAspect="1"/>
            </p:cNvPicPr>
            <p:nvPr userDrawn="1"/>
          </p:nvPicPr>
          <p:blipFill>
            <a:blip r:embed="rId2"/>
            <a:stretch>
              <a:fillRect/>
            </a:stretch>
          </p:blipFill>
          <p:spPr>
            <a:xfrm>
              <a:off x="7456673" y="1578597"/>
              <a:ext cx="2928299" cy="4027814"/>
            </a:xfrm>
            <a:prstGeom prst="rect">
              <a:avLst/>
            </a:prstGeom>
          </p:spPr>
        </p:pic>
        <p:pic>
          <p:nvPicPr>
            <p:cNvPr id="11" name="Picture 10">
              <a:extLst>
                <a:ext uri="{FF2B5EF4-FFF2-40B4-BE49-F238E27FC236}">
                  <a16:creationId xmlns:a16="http://schemas.microsoft.com/office/drawing/2014/main" id="{129E45EB-E3DF-4913-8FCC-5E587F000C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63" y="5427306"/>
              <a:ext cx="3923233"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4046965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igami image on the left (Plan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538A33-A6F6-44EE-8A83-CEF75233BB0D}"/>
              </a:ext>
            </a:extLst>
          </p:cNvPr>
          <p:cNvGrpSpPr/>
          <p:nvPr userDrawn="1"/>
        </p:nvGrpSpPr>
        <p:grpSpPr>
          <a:xfrm>
            <a:off x="-2" y="3167742"/>
            <a:ext cx="7201381" cy="3033924"/>
            <a:chOff x="-2" y="3167742"/>
            <a:chExt cx="7201381" cy="3033924"/>
          </a:xfrm>
        </p:grpSpPr>
        <p:pic>
          <p:nvPicPr>
            <p:cNvPr id="8" name="Picture 7">
              <a:extLst>
                <a:ext uri="{FF2B5EF4-FFF2-40B4-BE49-F238E27FC236}">
                  <a16:creationId xmlns:a16="http://schemas.microsoft.com/office/drawing/2014/main" id="{73DEE513-C349-4D01-99D7-04E4CFCD463E}"/>
                </a:ext>
              </a:extLst>
            </p:cNvPr>
            <p:cNvPicPr>
              <a:picLocks noChangeAspect="1"/>
            </p:cNvPicPr>
            <p:nvPr userDrawn="1"/>
          </p:nvPicPr>
          <p:blipFill rotWithShape="1">
            <a:blip r:embed="rId2"/>
            <a:srcRect l="6651"/>
            <a:stretch/>
          </p:blipFill>
          <p:spPr>
            <a:xfrm>
              <a:off x="-2" y="3167742"/>
              <a:ext cx="7201381" cy="3033924"/>
            </a:xfrm>
            <a:prstGeom prst="rect">
              <a:avLst/>
            </a:prstGeom>
          </p:spPr>
        </p:pic>
        <p:pic>
          <p:nvPicPr>
            <p:cNvPr id="7" name="Picture 6">
              <a:extLst>
                <a:ext uri="{FF2B5EF4-FFF2-40B4-BE49-F238E27FC236}">
                  <a16:creationId xmlns:a16="http://schemas.microsoft.com/office/drawing/2014/main" id="{11175412-8F1C-4B8E-A1E7-DF9F9F28B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9876" y="5427728"/>
              <a:ext cx="3015285"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71153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igami image on the left (Thumbsu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41A2AB-33C0-4475-A8DF-134983A64B17}"/>
              </a:ext>
            </a:extLst>
          </p:cNvPr>
          <p:cNvGrpSpPr/>
          <p:nvPr userDrawn="1"/>
        </p:nvGrpSpPr>
        <p:grpSpPr>
          <a:xfrm>
            <a:off x="1876923" y="1553373"/>
            <a:ext cx="5491726" cy="4110279"/>
            <a:chOff x="1876923" y="1553373"/>
            <a:chExt cx="5491726" cy="4110279"/>
          </a:xfrm>
        </p:grpSpPr>
        <p:pic>
          <p:nvPicPr>
            <p:cNvPr id="12" name="Picture 11">
              <a:extLst>
                <a:ext uri="{FF2B5EF4-FFF2-40B4-BE49-F238E27FC236}">
                  <a16:creationId xmlns:a16="http://schemas.microsoft.com/office/drawing/2014/main" id="{A62452E9-2808-4E6E-A2FE-68F4AA0491EF}"/>
                </a:ext>
              </a:extLst>
            </p:cNvPr>
            <p:cNvPicPr>
              <a:picLocks noChangeAspect="1"/>
            </p:cNvPicPr>
            <p:nvPr userDrawn="1"/>
          </p:nvPicPr>
          <p:blipFill>
            <a:blip r:embed="rId2"/>
            <a:stretch>
              <a:fillRect/>
            </a:stretch>
          </p:blipFill>
          <p:spPr>
            <a:xfrm>
              <a:off x="1876923" y="1553373"/>
              <a:ext cx="5491726" cy="4027699"/>
            </a:xfrm>
            <a:prstGeom prst="rect">
              <a:avLst/>
            </a:prstGeom>
          </p:spPr>
        </p:pic>
        <p:pic>
          <p:nvPicPr>
            <p:cNvPr id="13" name="Picture 12">
              <a:extLst>
                <a:ext uri="{FF2B5EF4-FFF2-40B4-BE49-F238E27FC236}">
                  <a16:creationId xmlns:a16="http://schemas.microsoft.com/office/drawing/2014/main" id="{2F056565-3DA4-490B-A0B4-DF79A4B339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5277" y="5427650"/>
              <a:ext cx="1984035"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626353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rcular image on th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5916559" y="550775"/>
            <a:ext cx="5756400" cy="5756447"/>
          </a:xfrm>
          <a:prstGeom prst="ellipse">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CIRCULAR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4040552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ONE HEADER</a:t>
            </a:r>
            <a:br>
              <a:rPr lang="en-US" dirty="0"/>
            </a:br>
            <a:r>
              <a:rPr lang="en-US" dirty="0"/>
              <a:t>GOES HERE</a:t>
            </a:r>
            <a:endParaRPr lang="en-GB" dirty="0"/>
          </a:p>
        </p:txBody>
      </p:sp>
      <p:sp>
        <p:nvSpPr>
          <p:cNvPr id="2" name="Rectangle 1">
            <a:extLst>
              <a:ext uri="{FF2B5EF4-FFF2-40B4-BE49-F238E27FC236}">
                <a16:creationId xmlns:a16="http://schemas.microsoft.com/office/drawing/2014/main" id="{3F37C81A-B26F-4ECF-9C4C-C5A4710840E0}"/>
              </a:ext>
            </a:extLst>
          </p:cNvPr>
          <p:cNvSpPr/>
          <p:nvPr userDrawn="1"/>
        </p:nvSpPr>
        <p:spPr>
          <a:xfrm>
            <a:off x="-50400" y="6532293"/>
            <a:ext cx="1581488" cy="304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12171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rcular image on th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486000" y="550775"/>
            <a:ext cx="5756400" cy="5756447"/>
          </a:xfrm>
          <a:prstGeom prst="ellipse">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CIRCULAR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3348949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55C5423-B0BC-4B3A-8B1C-E8B29CF73B39}"/>
              </a:ext>
            </a:extLst>
          </p:cNvPr>
          <p:cNvSpPr>
            <a:spLocks noGrp="1"/>
          </p:cNvSpPr>
          <p:nvPr>
            <p:ph type="pic" sz="quarter" idx="13" hasCustomPrompt="1"/>
          </p:nvPr>
        </p:nvSpPr>
        <p:spPr>
          <a:xfrm>
            <a:off x="486000" y="368300"/>
            <a:ext cx="5576961" cy="2970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4" name="Title 1">
            <a:extLst>
              <a:ext uri="{FF2B5EF4-FFF2-40B4-BE49-F238E27FC236}">
                <a16:creationId xmlns:a16="http://schemas.microsoft.com/office/drawing/2014/main" id="{F2F46403-BEC3-4D6F-A69F-C9BBB4F3B744}"/>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SPLIT INTO QUADRANTS</a:t>
            </a:r>
            <a:endParaRPr lang="en-GB" dirty="0"/>
          </a:p>
        </p:txBody>
      </p:sp>
      <p:sp>
        <p:nvSpPr>
          <p:cNvPr id="5" name="Slide Number Placeholder 2">
            <a:extLst>
              <a:ext uri="{FF2B5EF4-FFF2-40B4-BE49-F238E27FC236}">
                <a16:creationId xmlns:a16="http://schemas.microsoft.com/office/drawing/2014/main" id="{4927F751-04E0-47BC-AF64-AA7D969C6505}"/>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6" name="Text Placeholder 8">
            <a:extLst>
              <a:ext uri="{FF2B5EF4-FFF2-40B4-BE49-F238E27FC236}">
                <a16:creationId xmlns:a16="http://schemas.microsoft.com/office/drawing/2014/main" id="{6B77C39F-A6E2-4B64-963D-DF8705760F0A}"/>
              </a:ext>
            </a:extLst>
          </p:cNvPr>
          <p:cNvSpPr>
            <a:spLocks noGrp="1"/>
          </p:cNvSpPr>
          <p:nvPr>
            <p:ph type="body" sz="quarter" idx="12" hasCustomPrompt="1"/>
          </p:nvPr>
        </p:nvSpPr>
        <p:spPr>
          <a:xfrm>
            <a:off x="6415200" y="1800000"/>
            <a:ext cx="5227200" cy="11628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7" name="Text Placeholder 8">
            <a:extLst>
              <a:ext uri="{FF2B5EF4-FFF2-40B4-BE49-F238E27FC236}">
                <a16:creationId xmlns:a16="http://schemas.microsoft.com/office/drawing/2014/main" id="{20456F29-ED44-41AD-BA45-68586BA070F0}"/>
              </a:ext>
            </a:extLst>
          </p:cNvPr>
          <p:cNvSpPr>
            <a:spLocks noGrp="1"/>
          </p:cNvSpPr>
          <p:nvPr>
            <p:ph type="body" sz="quarter" idx="14" hasCustomPrompt="1"/>
          </p:nvPr>
        </p:nvSpPr>
        <p:spPr>
          <a:xfrm>
            <a:off x="486000" y="5145188"/>
            <a:ext cx="5227200" cy="1163112"/>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8" name="Picture Placeholder 4">
            <a:extLst>
              <a:ext uri="{FF2B5EF4-FFF2-40B4-BE49-F238E27FC236}">
                <a16:creationId xmlns:a16="http://schemas.microsoft.com/office/drawing/2014/main" id="{637B374C-4DE5-4B68-ABCC-646D992BEB28}"/>
              </a:ext>
            </a:extLst>
          </p:cNvPr>
          <p:cNvSpPr>
            <a:spLocks noGrp="1"/>
          </p:cNvSpPr>
          <p:nvPr>
            <p:ph type="pic" sz="quarter" idx="15" hasCustomPrompt="1"/>
          </p:nvPr>
        </p:nvSpPr>
        <p:spPr>
          <a:xfrm>
            <a:off x="6065438" y="3338300"/>
            <a:ext cx="5576961" cy="2970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9" name="Text Placeholder 5">
            <a:extLst>
              <a:ext uri="{FF2B5EF4-FFF2-40B4-BE49-F238E27FC236}">
                <a16:creationId xmlns:a16="http://schemas.microsoft.com/office/drawing/2014/main" id="{2AFCE49E-7DA3-4BD5-AD87-2074ECFDE98A}"/>
              </a:ext>
            </a:extLst>
          </p:cNvPr>
          <p:cNvSpPr>
            <a:spLocks noGrp="1"/>
          </p:cNvSpPr>
          <p:nvPr>
            <p:ph type="body" sz="quarter" idx="16" hasCustomPrompt="1"/>
          </p:nvPr>
        </p:nvSpPr>
        <p:spPr>
          <a:xfrm>
            <a:off x="486000" y="3758400"/>
            <a:ext cx="4701319" cy="1053086"/>
          </a:xfrm>
          <a:prstGeom prst="rect">
            <a:avLst/>
          </a:prstGeom>
        </p:spPr>
        <p:txBody>
          <a:bodyPr lIns="0" tIns="0" rIns="0" bIns="0"/>
          <a:lstStyle>
            <a:lvl1pPr marL="0" indent="0" algn="l" defTabSz="914400" rtl="0" eaLnBrk="1" latinLnBrk="0" hangingPunct="1">
              <a:lnSpc>
                <a:spcPts val="4400"/>
              </a:lnSpc>
              <a:spcBef>
                <a:spcPct val="0"/>
              </a:spcBef>
              <a:buNone/>
              <a:defRPr lang="en-US" sz="4800" kern="1200" cap="all" spc="-100" baseline="0" dirty="0" smtClean="0">
                <a:solidFill>
                  <a:schemeClr val="tx1"/>
                </a:solidFill>
                <a:latin typeface="Impact" panose="020B0806030902050204" pitchFamily="34" charset="0"/>
                <a:ea typeface="+mj-ea"/>
                <a:cs typeface="+mj-cs"/>
              </a:defRPr>
            </a:lvl1pPr>
            <a:lvl2pPr marL="0" indent="0" algn="l" defTabSz="914400" rtl="0" eaLnBrk="1" latinLnBrk="0" hangingPunct="1">
              <a:lnSpc>
                <a:spcPts val="4400"/>
              </a:lnSpc>
              <a:spcBef>
                <a:spcPct val="0"/>
              </a:spcBef>
              <a:buNone/>
              <a:defRPr lang="en-US" sz="4800" kern="1200" cap="all" spc="-100" baseline="0" dirty="0" smtClean="0">
                <a:solidFill>
                  <a:schemeClr val="tx1"/>
                </a:solidFill>
                <a:latin typeface="Impact" panose="020B0806030902050204" pitchFamily="34" charset="0"/>
                <a:ea typeface="+mj-ea"/>
                <a:cs typeface="+mj-cs"/>
              </a:defRPr>
            </a:lvl2pPr>
            <a:lvl3pPr marL="0" indent="0" algn="l" defTabSz="914400" rtl="0" eaLnBrk="1" latinLnBrk="0" hangingPunct="1">
              <a:lnSpc>
                <a:spcPts val="4400"/>
              </a:lnSpc>
              <a:spcBef>
                <a:spcPct val="0"/>
              </a:spcBef>
              <a:buNone/>
              <a:defRPr lang="en-US" sz="4800" kern="1200" cap="all" spc="-100" baseline="0" dirty="0" smtClean="0">
                <a:solidFill>
                  <a:schemeClr val="tx1"/>
                </a:solidFill>
                <a:latin typeface="Impact" panose="020B0806030902050204" pitchFamily="34" charset="0"/>
                <a:ea typeface="+mj-ea"/>
                <a:cs typeface="+mj-cs"/>
              </a:defRPr>
            </a:lvl3pPr>
            <a:lvl4pPr marL="0" indent="0" algn="l" defTabSz="914400" rtl="0" eaLnBrk="1" latinLnBrk="0" hangingPunct="1">
              <a:lnSpc>
                <a:spcPts val="4400"/>
              </a:lnSpc>
              <a:spcBef>
                <a:spcPct val="0"/>
              </a:spcBef>
              <a:buNone/>
              <a:defRPr lang="en-US" sz="4800" kern="1200" cap="all" spc="-100" baseline="0" dirty="0" smtClean="0">
                <a:solidFill>
                  <a:schemeClr val="tx1"/>
                </a:solidFill>
                <a:latin typeface="Impact" panose="020B0806030902050204" pitchFamily="34" charset="0"/>
                <a:ea typeface="+mj-ea"/>
                <a:cs typeface="+mj-cs"/>
              </a:defRPr>
            </a:lvl4pPr>
            <a:lvl5pPr marL="0" indent="0" algn="l" defTabSz="914400" rtl="0" eaLnBrk="1" latinLnBrk="0" hangingPunct="1">
              <a:lnSpc>
                <a:spcPts val="4400"/>
              </a:lnSpc>
              <a:spcBef>
                <a:spcPct val="0"/>
              </a:spcBef>
              <a:buNone/>
              <a:defRPr lang="en-GB" sz="4800" kern="1200" cap="all" spc="-100" baseline="0" dirty="0">
                <a:solidFill>
                  <a:schemeClr val="tx1"/>
                </a:solidFill>
                <a:latin typeface="Impact" panose="020B0806030902050204" pitchFamily="34" charset="0"/>
                <a:ea typeface="+mj-ea"/>
                <a:cs typeface="+mj-cs"/>
              </a:defRPr>
            </a:lvl5pPr>
          </a:lstStyle>
          <a:p>
            <a:pPr lvl="0"/>
            <a:r>
              <a:rPr lang="en-US" dirty="0"/>
              <a:t>SLIDE SPLIT INTO QUADRANTS</a:t>
            </a:r>
            <a:endParaRPr lang="en-GB" dirty="0"/>
          </a:p>
        </p:txBody>
      </p:sp>
    </p:spTree>
    <p:extLst>
      <p:ext uri="{BB962C8B-B14F-4D97-AF65-F5344CB8AC3E}">
        <p14:creationId xmlns:p14="http://schemas.microsoft.com/office/powerpoint/2010/main" val="2896338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cess, 4 st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PROCESS SLIDE, 4 STAGES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grpSp>
        <p:nvGrpSpPr>
          <p:cNvPr id="8" name="Group 7">
            <a:extLst>
              <a:ext uri="{FF2B5EF4-FFF2-40B4-BE49-F238E27FC236}">
                <a16:creationId xmlns:a16="http://schemas.microsoft.com/office/drawing/2014/main" id="{8656004D-5436-4455-B927-A519B13974A9}"/>
              </a:ext>
            </a:extLst>
          </p:cNvPr>
          <p:cNvGrpSpPr/>
          <p:nvPr userDrawn="1"/>
        </p:nvGrpSpPr>
        <p:grpSpPr>
          <a:xfrm>
            <a:off x="517200" y="2133599"/>
            <a:ext cx="11154560" cy="2540612"/>
            <a:chOff x="517200" y="2133599"/>
            <a:chExt cx="7364390" cy="1677346"/>
          </a:xfrm>
        </p:grpSpPr>
        <p:sp>
          <p:nvSpPr>
            <p:cNvPr id="10" name="Oval 9">
              <a:extLst>
                <a:ext uri="{FF2B5EF4-FFF2-40B4-BE49-F238E27FC236}">
                  <a16:creationId xmlns:a16="http://schemas.microsoft.com/office/drawing/2014/main" id="{CE91EF7D-A4E0-4EEA-96B2-DAEC83812A67}"/>
                </a:ext>
              </a:extLst>
            </p:cNvPr>
            <p:cNvSpPr/>
            <p:nvPr/>
          </p:nvSpPr>
          <p:spPr>
            <a:xfrm>
              <a:off x="517200" y="2133599"/>
              <a:ext cx="1677332" cy="1677346"/>
            </a:xfrm>
            <a:prstGeom prst="ellipse">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bg1"/>
                  </a:solidFill>
                  <a:latin typeface="Impact" panose="020B0806030902050204" pitchFamily="34" charset="0"/>
                </a:rPr>
                <a:t>1</a:t>
              </a:r>
            </a:p>
          </p:txBody>
        </p:sp>
        <p:sp>
          <p:nvSpPr>
            <p:cNvPr id="11" name="Oval 10">
              <a:extLst>
                <a:ext uri="{FF2B5EF4-FFF2-40B4-BE49-F238E27FC236}">
                  <a16:creationId xmlns:a16="http://schemas.microsoft.com/office/drawing/2014/main" id="{3D5BC6FC-14F0-490E-A30A-2F0287711BA1}"/>
                </a:ext>
              </a:extLst>
            </p:cNvPr>
            <p:cNvSpPr/>
            <p:nvPr/>
          </p:nvSpPr>
          <p:spPr>
            <a:xfrm>
              <a:off x="2412886" y="2133599"/>
              <a:ext cx="1677332" cy="1677346"/>
            </a:xfrm>
            <a:prstGeom prst="ellipse">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2</a:t>
              </a:r>
            </a:p>
          </p:txBody>
        </p:sp>
        <p:cxnSp>
          <p:nvCxnSpPr>
            <p:cNvPr id="12" name="Straight Connector 11">
              <a:extLst>
                <a:ext uri="{FF2B5EF4-FFF2-40B4-BE49-F238E27FC236}">
                  <a16:creationId xmlns:a16="http://schemas.microsoft.com/office/drawing/2014/main" id="{F95F1397-2B5C-4951-968F-8EAFFCFE5542}"/>
                </a:ext>
              </a:extLst>
            </p:cNvPr>
            <p:cNvCxnSpPr>
              <a:cxnSpLocks/>
              <a:stCxn id="10" idx="6"/>
              <a:endCxn id="11" idx="2"/>
            </p:cNvCxnSpPr>
            <p:nvPr/>
          </p:nvCxnSpPr>
          <p:spPr>
            <a:xfrm>
              <a:off x="2194532" y="2972272"/>
              <a:ext cx="218354"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DEE1BE0-DF66-4DF1-BE6C-B90F1DAFA937}"/>
                </a:ext>
              </a:extLst>
            </p:cNvPr>
            <p:cNvSpPr/>
            <p:nvPr/>
          </p:nvSpPr>
          <p:spPr>
            <a:xfrm>
              <a:off x="4308572" y="2133599"/>
              <a:ext cx="1677332" cy="1677346"/>
            </a:xfrm>
            <a:prstGeom prst="ellipse">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3</a:t>
              </a:r>
            </a:p>
          </p:txBody>
        </p:sp>
        <p:sp>
          <p:nvSpPr>
            <p:cNvPr id="14" name="Oval 13">
              <a:extLst>
                <a:ext uri="{FF2B5EF4-FFF2-40B4-BE49-F238E27FC236}">
                  <a16:creationId xmlns:a16="http://schemas.microsoft.com/office/drawing/2014/main" id="{7A3896B2-38E9-4822-A6AE-D9028CD59B99}"/>
                </a:ext>
              </a:extLst>
            </p:cNvPr>
            <p:cNvSpPr/>
            <p:nvPr/>
          </p:nvSpPr>
          <p:spPr>
            <a:xfrm>
              <a:off x="6204258" y="2133599"/>
              <a:ext cx="1677332" cy="1677346"/>
            </a:xfrm>
            <a:prstGeom prst="ellipse">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4</a:t>
              </a:r>
            </a:p>
          </p:txBody>
        </p:sp>
        <p:cxnSp>
          <p:nvCxnSpPr>
            <p:cNvPr id="15" name="Straight Connector 14">
              <a:extLst>
                <a:ext uri="{FF2B5EF4-FFF2-40B4-BE49-F238E27FC236}">
                  <a16:creationId xmlns:a16="http://schemas.microsoft.com/office/drawing/2014/main" id="{E60C5844-790D-49F5-94CE-034453C28ACB}"/>
                </a:ext>
              </a:extLst>
            </p:cNvPr>
            <p:cNvCxnSpPr>
              <a:cxnSpLocks/>
              <a:stCxn id="11" idx="6"/>
              <a:endCxn id="13" idx="2"/>
            </p:cNvCxnSpPr>
            <p:nvPr/>
          </p:nvCxnSpPr>
          <p:spPr>
            <a:xfrm>
              <a:off x="4090217" y="2972272"/>
              <a:ext cx="218354"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C451404-328B-4494-B5F0-CD9C55CDED32}"/>
                </a:ext>
              </a:extLst>
            </p:cNvPr>
            <p:cNvCxnSpPr>
              <a:cxnSpLocks/>
              <a:stCxn id="14" idx="2"/>
              <a:endCxn id="13" idx="6"/>
            </p:cNvCxnSpPr>
            <p:nvPr/>
          </p:nvCxnSpPr>
          <p:spPr>
            <a:xfrm flipH="1">
              <a:off x="5985903" y="2972272"/>
              <a:ext cx="218354"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grpSp>
      <p:sp>
        <p:nvSpPr>
          <p:cNvPr id="5" name="Text Placeholder 4">
            <a:extLst>
              <a:ext uri="{FF2B5EF4-FFF2-40B4-BE49-F238E27FC236}">
                <a16:creationId xmlns:a16="http://schemas.microsoft.com/office/drawing/2014/main" id="{04280D36-E0E5-42F0-97EA-EBA4F47B1548}"/>
              </a:ext>
            </a:extLst>
          </p:cNvPr>
          <p:cNvSpPr>
            <a:spLocks noGrp="1"/>
          </p:cNvSpPr>
          <p:nvPr>
            <p:ph type="body" sz="quarter" idx="12" hasCustomPrompt="1"/>
          </p:nvPr>
        </p:nvSpPr>
        <p:spPr>
          <a:xfrm>
            <a:off x="517199"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17" name="Text Placeholder 4">
            <a:extLst>
              <a:ext uri="{FF2B5EF4-FFF2-40B4-BE49-F238E27FC236}">
                <a16:creationId xmlns:a16="http://schemas.microsoft.com/office/drawing/2014/main" id="{D5756A15-45BB-446F-98D1-BF4CAB7338D0}"/>
              </a:ext>
            </a:extLst>
          </p:cNvPr>
          <p:cNvSpPr>
            <a:spLocks noGrp="1"/>
          </p:cNvSpPr>
          <p:nvPr>
            <p:ph type="body" sz="quarter" idx="13" hasCustomPrompt="1"/>
          </p:nvPr>
        </p:nvSpPr>
        <p:spPr>
          <a:xfrm>
            <a:off x="3388523"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18" name="Text Placeholder 4">
            <a:extLst>
              <a:ext uri="{FF2B5EF4-FFF2-40B4-BE49-F238E27FC236}">
                <a16:creationId xmlns:a16="http://schemas.microsoft.com/office/drawing/2014/main" id="{80B2C248-E395-449F-8152-DEE11DE92E2C}"/>
              </a:ext>
            </a:extLst>
          </p:cNvPr>
          <p:cNvSpPr>
            <a:spLocks noGrp="1"/>
          </p:cNvSpPr>
          <p:nvPr>
            <p:ph type="body" sz="quarter" idx="14" hasCustomPrompt="1"/>
          </p:nvPr>
        </p:nvSpPr>
        <p:spPr>
          <a:xfrm>
            <a:off x="6259844"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19" name="Text Placeholder 4">
            <a:extLst>
              <a:ext uri="{FF2B5EF4-FFF2-40B4-BE49-F238E27FC236}">
                <a16:creationId xmlns:a16="http://schemas.microsoft.com/office/drawing/2014/main" id="{BE5A9591-2097-4FD6-8E33-DA3522A038CE}"/>
              </a:ext>
            </a:extLst>
          </p:cNvPr>
          <p:cNvSpPr>
            <a:spLocks noGrp="1"/>
          </p:cNvSpPr>
          <p:nvPr>
            <p:ph type="body" sz="quarter" idx="15" hasCustomPrompt="1"/>
          </p:nvPr>
        </p:nvSpPr>
        <p:spPr>
          <a:xfrm>
            <a:off x="9131165"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Tree>
    <p:extLst>
      <p:ext uri="{BB962C8B-B14F-4D97-AF65-F5344CB8AC3E}">
        <p14:creationId xmlns:p14="http://schemas.microsoft.com/office/powerpoint/2010/main" val="4201656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5 st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PROCESS SLIDE, 5 STAGES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5" name="Text Placeholder 4">
            <a:extLst>
              <a:ext uri="{FF2B5EF4-FFF2-40B4-BE49-F238E27FC236}">
                <a16:creationId xmlns:a16="http://schemas.microsoft.com/office/drawing/2014/main" id="{04280D36-E0E5-42F0-97EA-EBA4F47B1548}"/>
              </a:ext>
            </a:extLst>
          </p:cNvPr>
          <p:cNvSpPr>
            <a:spLocks noGrp="1"/>
          </p:cNvSpPr>
          <p:nvPr>
            <p:ph type="body" sz="quarter" idx="12" hasCustomPrompt="1"/>
          </p:nvPr>
        </p:nvSpPr>
        <p:spPr>
          <a:xfrm>
            <a:off x="517199"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grpSp>
        <p:nvGrpSpPr>
          <p:cNvPr id="20" name="Group 19">
            <a:extLst>
              <a:ext uri="{FF2B5EF4-FFF2-40B4-BE49-F238E27FC236}">
                <a16:creationId xmlns:a16="http://schemas.microsoft.com/office/drawing/2014/main" id="{D5C57C06-78EB-4DC4-A375-D9475DBF3C3E}"/>
              </a:ext>
            </a:extLst>
          </p:cNvPr>
          <p:cNvGrpSpPr/>
          <p:nvPr userDrawn="1"/>
        </p:nvGrpSpPr>
        <p:grpSpPr>
          <a:xfrm>
            <a:off x="517199" y="2133599"/>
            <a:ext cx="11079055" cy="2007217"/>
            <a:chOff x="517199" y="2133599"/>
            <a:chExt cx="11079055" cy="2007217"/>
          </a:xfrm>
        </p:grpSpPr>
        <p:sp>
          <p:nvSpPr>
            <p:cNvPr id="21" name="Oval 20">
              <a:extLst>
                <a:ext uri="{FF2B5EF4-FFF2-40B4-BE49-F238E27FC236}">
                  <a16:creationId xmlns:a16="http://schemas.microsoft.com/office/drawing/2014/main" id="{6A5EB420-135F-405F-A367-F355BC30170F}"/>
                </a:ext>
              </a:extLst>
            </p:cNvPr>
            <p:cNvSpPr/>
            <p:nvPr/>
          </p:nvSpPr>
          <p:spPr>
            <a:xfrm>
              <a:off x="517199" y="2133599"/>
              <a:ext cx="2006814" cy="2006831"/>
            </a:xfrm>
            <a:prstGeom prst="ellipse">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bg1"/>
                  </a:solidFill>
                  <a:latin typeface="Impact" panose="020B0806030902050204" pitchFamily="34" charset="0"/>
                </a:rPr>
                <a:t>1</a:t>
              </a:r>
            </a:p>
          </p:txBody>
        </p:sp>
        <p:sp>
          <p:nvSpPr>
            <p:cNvPr id="22" name="Oval 21">
              <a:extLst>
                <a:ext uri="{FF2B5EF4-FFF2-40B4-BE49-F238E27FC236}">
                  <a16:creationId xmlns:a16="http://schemas.microsoft.com/office/drawing/2014/main" id="{446601A5-15AF-4AC6-92B7-E5CC0746A7B1}"/>
                </a:ext>
              </a:extLst>
            </p:cNvPr>
            <p:cNvSpPr/>
            <p:nvPr/>
          </p:nvSpPr>
          <p:spPr>
            <a:xfrm>
              <a:off x="2785259" y="2133599"/>
              <a:ext cx="2006814" cy="2006831"/>
            </a:xfrm>
            <a:prstGeom prst="ellipse">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2</a:t>
              </a:r>
            </a:p>
          </p:txBody>
        </p:sp>
        <p:cxnSp>
          <p:nvCxnSpPr>
            <p:cNvPr id="23" name="Straight Connector 22">
              <a:extLst>
                <a:ext uri="{FF2B5EF4-FFF2-40B4-BE49-F238E27FC236}">
                  <a16:creationId xmlns:a16="http://schemas.microsoft.com/office/drawing/2014/main" id="{A27D4C18-E1CB-4380-9896-81621AD244F6}"/>
                </a:ext>
              </a:extLst>
            </p:cNvPr>
            <p:cNvCxnSpPr>
              <a:cxnSpLocks/>
              <a:stCxn id="21" idx="6"/>
              <a:endCxn id="22" idx="2"/>
            </p:cNvCxnSpPr>
            <p:nvPr/>
          </p:nvCxnSpPr>
          <p:spPr>
            <a:xfrm>
              <a:off x="2524013" y="3137015"/>
              <a:ext cx="261246"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A468C0B-7A26-4AC6-B704-48B921AE4C83}"/>
                </a:ext>
              </a:extLst>
            </p:cNvPr>
            <p:cNvSpPr/>
            <p:nvPr/>
          </p:nvSpPr>
          <p:spPr>
            <a:xfrm>
              <a:off x="5053319" y="2133599"/>
              <a:ext cx="2006814" cy="2006831"/>
            </a:xfrm>
            <a:prstGeom prst="ellipse">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3</a:t>
              </a:r>
            </a:p>
          </p:txBody>
        </p:sp>
        <p:sp>
          <p:nvSpPr>
            <p:cNvPr id="25" name="Oval 24">
              <a:extLst>
                <a:ext uri="{FF2B5EF4-FFF2-40B4-BE49-F238E27FC236}">
                  <a16:creationId xmlns:a16="http://schemas.microsoft.com/office/drawing/2014/main" id="{071C6D7E-E411-4820-A65A-D926C74D5FC1}"/>
                </a:ext>
              </a:extLst>
            </p:cNvPr>
            <p:cNvSpPr/>
            <p:nvPr/>
          </p:nvSpPr>
          <p:spPr>
            <a:xfrm>
              <a:off x="7321379" y="2133599"/>
              <a:ext cx="2006814" cy="2006831"/>
            </a:xfrm>
            <a:prstGeom prst="ellipse">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4</a:t>
              </a:r>
            </a:p>
          </p:txBody>
        </p:sp>
        <p:sp>
          <p:nvSpPr>
            <p:cNvPr id="26" name="Oval 25">
              <a:extLst>
                <a:ext uri="{FF2B5EF4-FFF2-40B4-BE49-F238E27FC236}">
                  <a16:creationId xmlns:a16="http://schemas.microsoft.com/office/drawing/2014/main" id="{6D311AEA-A0FD-42B0-AC93-9DC20E479AB2}"/>
                </a:ext>
              </a:extLst>
            </p:cNvPr>
            <p:cNvSpPr/>
            <p:nvPr/>
          </p:nvSpPr>
          <p:spPr>
            <a:xfrm>
              <a:off x="9589440" y="2133985"/>
              <a:ext cx="2006814" cy="2006831"/>
            </a:xfrm>
            <a:prstGeom prst="ellipse">
              <a:avLst/>
            </a:prstGeom>
            <a:solidFill>
              <a:srgbClr val="82C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5</a:t>
              </a:r>
            </a:p>
          </p:txBody>
        </p:sp>
        <p:cxnSp>
          <p:nvCxnSpPr>
            <p:cNvPr id="27" name="Straight Connector 26">
              <a:extLst>
                <a:ext uri="{FF2B5EF4-FFF2-40B4-BE49-F238E27FC236}">
                  <a16:creationId xmlns:a16="http://schemas.microsoft.com/office/drawing/2014/main" id="{CFD46A7A-0485-4D34-AC6E-789A2751EFFB}"/>
                </a:ext>
              </a:extLst>
            </p:cNvPr>
            <p:cNvCxnSpPr>
              <a:cxnSpLocks/>
              <a:stCxn id="22" idx="6"/>
              <a:endCxn id="24" idx="2"/>
            </p:cNvCxnSpPr>
            <p:nvPr/>
          </p:nvCxnSpPr>
          <p:spPr>
            <a:xfrm>
              <a:off x="4792072" y="3137015"/>
              <a:ext cx="261246"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519D1C-2C63-4B28-AA39-204135849FAF}"/>
                </a:ext>
              </a:extLst>
            </p:cNvPr>
            <p:cNvCxnSpPr>
              <a:cxnSpLocks/>
              <a:stCxn id="25" idx="2"/>
              <a:endCxn id="24" idx="6"/>
            </p:cNvCxnSpPr>
            <p:nvPr/>
          </p:nvCxnSpPr>
          <p:spPr>
            <a:xfrm flipH="1">
              <a:off x="7060132" y="3137015"/>
              <a:ext cx="261246"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479B950-4411-47B5-B9E0-A48B2F6E644B}"/>
                </a:ext>
              </a:extLst>
            </p:cNvPr>
            <p:cNvCxnSpPr>
              <a:cxnSpLocks/>
              <a:stCxn id="25" idx="6"/>
              <a:endCxn id="26" idx="2"/>
            </p:cNvCxnSpPr>
            <p:nvPr/>
          </p:nvCxnSpPr>
          <p:spPr>
            <a:xfrm>
              <a:off x="9328193" y="3137015"/>
              <a:ext cx="261246" cy="386"/>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grpSp>
      <p:sp>
        <p:nvSpPr>
          <p:cNvPr id="30" name="Text Placeholder 4">
            <a:extLst>
              <a:ext uri="{FF2B5EF4-FFF2-40B4-BE49-F238E27FC236}">
                <a16:creationId xmlns:a16="http://schemas.microsoft.com/office/drawing/2014/main" id="{A69F86F7-4D9D-4530-AAD1-F4B15F13A18E}"/>
              </a:ext>
            </a:extLst>
          </p:cNvPr>
          <p:cNvSpPr>
            <a:spLocks noGrp="1"/>
          </p:cNvSpPr>
          <p:nvPr>
            <p:ph type="body" sz="quarter" idx="13" hasCustomPrompt="1"/>
          </p:nvPr>
        </p:nvSpPr>
        <p:spPr>
          <a:xfrm>
            <a:off x="2785259"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31" name="Text Placeholder 4">
            <a:extLst>
              <a:ext uri="{FF2B5EF4-FFF2-40B4-BE49-F238E27FC236}">
                <a16:creationId xmlns:a16="http://schemas.microsoft.com/office/drawing/2014/main" id="{287C2629-F4C7-42C4-96FA-A748188B0438}"/>
              </a:ext>
            </a:extLst>
          </p:cNvPr>
          <p:cNvSpPr>
            <a:spLocks noGrp="1"/>
          </p:cNvSpPr>
          <p:nvPr>
            <p:ph type="body" sz="quarter" idx="14" hasCustomPrompt="1"/>
          </p:nvPr>
        </p:nvSpPr>
        <p:spPr>
          <a:xfrm>
            <a:off x="5053318"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32" name="Text Placeholder 4">
            <a:extLst>
              <a:ext uri="{FF2B5EF4-FFF2-40B4-BE49-F238E27FC236}">
                <a16:creationId xmlns:a16="http://schemas.microsoft.com/office/drawing/2014/main" id="{38C49D70-E15B-464F-A178-A2C049893A07}"/>
              </a:ext>
            </a:extLst>
          </p:cNvPr>
          <p:cNvSpPr>
            <a:spLocks noGrp="1"/>
          </p:cNvSpPr>
          <p:nvPr>
            <p:ph type="body" sz="quarter" idx="15" hasCustomPrompt="1"/>
          </p:nvPr>
        </p:nvSpPr>
        <p:spPr>
          <a:xfrm>
            <a:off x="7321379"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33" name="Text Placeholder 4">
            <a:extLst>
              <a:ext uri="{FF2B5EF4-FFF2-40B4-BE49-F238E27FC236}">
                <a16:creationId xmlns:a16="http://schemas.microsoft.com/office/drawing/2014/main" id="{49589F0B-B756-4934-AD3D-095D4414F6F4}"/>
              </a:ext>
            </a:extLst>
          </p:cNvPr>
          <p:cNvSpPr>
            <a:spLocks noGrp="1"/>
          </p:cNvSpPr>
          <p:nvPr>
            <p:ph type="body" sz="quarter" idx="16" hasCustomPrompt="1"/>
          </p:nvPr>
        </p:nvSpPr>
        <p:spPr>
          <a:xfrm>
            <a:off x="9589438"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Tree>
    <p:extLst>
      <p:ext uri="{BB962C8B-B14F-4D97-AF65-F5344CB8AC3E}">
        <p14:creationId xmlns:p14="http://schemas.microsoft.com/office/powerpoint/2010/main" val="217705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cess, 6 st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PROCESS SLIDE, 6 STAGES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5" name="Text Placeholder 4">
            <a:extLst>
              <a:ext uri="{FF2B5EF4-FFF2-40B4-BE49-F238E27FC236}">
                <a16:creationId xmlns:a16="http://schemas.microsoft.com/office/drawing/2014/main" id="{04280D36-E0E5-42F0-97EA-EBA4F47B1548}"/>
              </a:ext>
            </a:extLst>
          </p:cNvPr>
          <p:cNvSpPr>
            <a:spLocks noGrp="1"/>
          </p:cNvSpPr>
          <p:nvPr>
            <p:ph type="body" sz="quarter" idx="12" hasCustomPrompt="1"/>
          </p:nvPr>
        </p:nvSpPr>
        <p:spPr>
          <a:xfrm>
            <a:off x="517199" y="4064400"/>
            <a:ext cx="1677332" cy="1951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grpSp>
        <p:nvGrpSpPr>
          <p:cNvPr id="34" name="Group 33">
            <a:extLst>
              <a:ext uri="{FF2B5EF4-FFF2-40B4-BE49-F238E27FC236}">
                <a16:creationId xmlns:a16="http://schemas.microsoft.com/office/drawing/2014/main" id="{E8B7CBB7-058A-4E5F-B0DD-66422952CFBC}"/>
              </a:ext>
            </a:extLst>
          </p:cNvPr>
          <p:cNvGrpSpPr/>
          <p:nvPr userDrawn="1"/>
        </p:nvGrpSpPr>
        <p:grpSpPr>
          <a:xfrm>
            <a:off x="517200" y="2133599"/>
            <a:ext cx="11155761" cy="1677669"/>
            <a:chOff x="517200" y="4528457"/>
            <a:chExt cx="11830291" cy="1779109"/>
          </a:xfrm>
        </p:grpSpPr>
        <p:sp>
          <p:nvSpPr>
            <p:cNvPr id="35" name="Oval 34">
              <a:extLst>
                <a:ext uri="{FF2B5EF4-FFF2-40B4-BE49-F238E27FC236}">
                  <a16:creationId xmlns:a16="http://schemas.microsoft.com/office/drawing/2014/main" id="{433C63F1-8B06-4E12-A392-911E3FAC2181}"/>
                </a:ext>
              </a:extLst>
            </p:cNvPr>
            <p:cNvSpPr/>
            <p:nvPr/>
          </p:nvSpPr>
          <p:spPr>
            <a:xfrm>
              <a:off x="517200" y="4528457"/>
              <a:ext cx="1778751" cy="1778766"/>
            </a:xfrm>
            <a:prstGeom prst="ellipse">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bg1"/>
                  </a:solidFill>
                  <a:latin typeface="Impact" panose="020B0806030902050204" pitchFamily="34" charset="0"/>
                </a:rPr>
                <a:t>1</a:t>
              </a:r>
            </a:p>
          </p:txBody>
        </p:sp>
        <p:sp>
          <p:nvSpPr>
            <p:cNvPr id="36" name="Oval 35">
              <a:extLst>
                <a:ext uri="{FF2B5EF4-FFF2-40B4-BE49-F238E27FC236}">
                  <a16:creationId xmlns:a16="http://schemas.microsoft.com/office/drawing/2014/main" id="{D67F2214-ACCD-497E-B836-4D7A2361E266}"/>
                </a:ext>
              </a:extLst>
            </p:cNvPr>
            <p:cNvSpPr/>
            <p:nvPr/>
          </p:nvSpPr>
          <p:spPr>
            <a:xfrm>
              <a:off x="2527508" y="4528457"/>
              <a:ext cx="1778751" cy="1778766"/>
            </a:xfrm>
            <a:prstGeom prst="ellipse">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2</a:t>
              </a:r>
            </a:p>
          </p:txBody>
        </p:sp>
        <p:cxnSp>
          <p:nvCxnSpPr>
            <p:cNvPr id="37" name="Straight Connector 36">
              <a:extLst>
                <a:ext uri="{FF2B5EF4-FFF2-40B4-BE49-F238E27FC236}">
                  <a16:creationId xmlns:a16="http://schemas.microsoft.com/office/drawing/2014/main" id="{FA675227-CE22-433A-BD43-2C62A112368C}"/>
                </a:ext>
              </a:extLst>
            </p:cNvPr>
            <p:cNvCxnSpPr>
              <a:cxnSpLocks/>
              <a:stCxn id="35" idx="6"/>
              <a:endCxn id="36" idx="2"/>
            </p:cNvCxnSpPr>
            <p:nvPr/>
          </p:nvCxnSpPr>
          <p:spPr>
            <a:xfrm>
              <a:off x="2295951" y="5417840"/>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CB35177-E0FD-43AF-A546-CC4EC571D76D}"/>
                </a:ext>
              </a:extLst>
            </p:cNvPr>
            <p:cNvSpPr/>
            <p:nvPr/>
          </p:nvSpPr>
          <p:spPr>
            <a:xfrm>
              <a:off x="4537816" y="4528457"/>
              <a:ext cx="1778751" cy="1778766"/>
            </a:xfrm>
            <a:prstGeom prst="ellipse">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3</a:t>
              </a:r>
            </a:p>
          </p:txBody>
        </p:sp>
        <p:sp>
          <p:nvSpPr>
            <p:cNvPr id="39" name="Oval 38">
              <a:extLst>
                <a:ext uri="{FF2B5EF4-FFF2-40B4-BE49-F238E27FC236}">
                  <a16:creationId xmlns:a16="http://schemas.microsoft.com/office/drawing/2014/main" id="{E66CEFD8-05F1-454F-BC5E-CE0E61B12C6D}"/>
                </a:ext>
              </a:extLst>
            </p:cNvPr>
            <p:cNvSpPr/>
            <p:nvPr/>
          </p:nvSpPr>
          <p:spPr>
            <a:xfrm>
              <a:off x="6548124" y="4528457"/>
              <a:ext cx="1778751" cy="1778766"/>
            </a:xfrm>
            <a:prstGeom prst="ellipse">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4</a:t>
              </a:r>
            </a:p>
          </p:txBody>
        </p:sp>
        <p:sp>
          <p:nvSpPr>
            <p:cNvPr id="40" name="Oval 39">
              <a:extLst>
                <a:ext uri="{FF2B5EF4-FFF2-40B4-BE49-F238E27FC236}">
                  <a16:creationId xmlns:a16="http://schemas.microsoft.com/office/drawing/2014/main" id="{0E0B767D-9002-4227-9A8F-84178CC81B89}"/>
                </a:ext>
              </a:extLst>
            </p:cNvPr>
            <p:cNvSpPr/>
            <p:nvPr/>
          </p:nvSpPr>
          <p:spPr>
            <a:xfrm>
              <a:off x="8558432" y="4528800"/>
              <a:ext cx="1778751" cy="1778766"/>
            </a:xfrm>
            <a:prstGeom prst="ellipse">
              <a:avLst/>
            </a:prstGeom>
            <a:solidFill>
              <a:srgbClr val="82C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5</a:t>
              </a:r>
            </a:p>
          </p:txBody>
        </p:sp>
        <p:sp>
          <p:nvSpPr>
            <p:cNvPr id="41" name="Oval 40">
              <a:extLst>
                <a:ext uri="{FF2B5EF4-FFF2-40B4-BE49-F238E27FC236}">
                  <a16:creationId xmlns:a16="http://schemas.microsoft.com/office/drawing/2014/main" id="{036641D3-C5E7-4C61-9C64-821FEBC1AB16}"/>
                </a:ext>
              </a:extLst>
            </p:cNvPr>
            <p:cNvSpPr/>
            <p:nvPr/>
          </p:nvSpPr>
          <p:spPr>
            <a:xfrm>
              <a:off x="10568740" y="4528800"/>
              <a:ext cx="1778751" cy="1778766"/>
            </a:xfrm>
            <a:prstGeom prst="ellipse">
              <a:avLst/>
            </a:prstGeom>
            <a:solidFill>
              <a:srgbClr val="FDC3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6</a:t>
              </a:r>
            </a:p>
          </p:txBody>
        </p:sp>
        <p:cxnSp>
          <p:nvCxnSpPr>
            <p:cNvPr id="42" name="Straight Connector 41">
              <a:extLst>
                <a:ext uri="{FF2B5EF4-FFF2-40B4-BE49-F238E27FC236}">
                  <a16:creationId xmlns:a16="http://schemas.microsoft.com/office/drawing/2014/main" id="{FCA160D7-F6CA-4244-80C3-1222455C17A1}"/>
                </a:ext>
              </a:extLst>
            </p:cNvPr>
            <p:cNvCxnSpPr>
              <a:cxnSpLocks/>
              <a:stCxn id="36" idx="6"/>
              <a:endCxn id="38" idx="2"/>
            </p:cNvCxnSpPr>
            <p:nvPr/>
          </p:nvCxnSpPr>
          <p:spPr>
            <a:xfrm>
              <a:off x="4306259" y="5417840"/>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02CED40-82F7-4F23-893C-9DF35C6092BE}"/>
                </a:ext>
              </a:extLst>
            </p:cNvPr>
            <p:cNvCxnSpPr>
              <a:cxnSpLocks/>
              <a:stCxn id="39" idx="2"/>
              <a:endCxn id="38" idx="6"/>
            </p:cNvCxnSpPr>
            <p:nvPr/>
          </p:nvCxnSpPr>
          <p:spPr>
            <a:xfrm flipH="1">
              <a:off x="6316567" y="5417840"/>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C803221-695A-4D54-83CD-1095D4FE38B4}"/>
                </a:ext>
              </a:extLst>
            </p:cNvPr>
            <p:cNvCxnSpPr>
              <a:cxnSpLocks/>
              <a:stCxn id="39" idx="6"/>
              <a:endCxn id="40" idx="2"/>
            </p:cNvCxnSpPr>
            <p:nvPr/>
          </p:nvCxnSpPr>
          <p:spPr>
            <a:xfrm>
              <a:off x="8326875" y="5417840"/>
              <a:ext cx="231557" cy="343"/>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966ACFF-CB1B-4AC2-9113-71A407DD39AD}"/>
                </a:ext>
              </a:extLst>
            </p:cNvPr>
            <p:cNvCxnSpPr>
              <a:stCxn id="41" idx="2"/>
              <a:endCxn id="40" idx="6"/>
            </p:cNvCxnSpPr>
            <p:nvPr/>
          </p:nvCxnSpPr>
          <p:spPr>
            <a:xfrm flipH="1">
              <a:off x="10337183" y="5418183"/>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grpSp>
      <p:sp>
        <p:nvSpPr>
          <p:cNvPr id="46" name="Text Placeholder 4">
            <a:extLst>
              <a:ext uri="{FF2B5EF4-FFF2-40B4-BE49-F238E27FC236}">
                <a16:creationId xmlns:a16="http://schemas.microsoft.com/office/drawing/2014/main" id="{BE182D15-B709-4A24-966C-58B83AB3BC99}"/>
              </a:ext>
            </a:extLst>
          </p:cNvPr>
          <p:cNvSpPr>
            <a:spLocks noGrp="1"/>
          </p:cNvSpPr>
          <p:nvPr>
            <p:ph type="body" sz="quarter" idx="13" hasCustomPrompt="1"/>
          </p:nvPr>
        </p:nvSpPr>
        <p:spPr>
          <a:xfrm>
            <a:off x="2412885" y="4064399"/>
            <a:ext cx="1677332" cy="1951187"/>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47" name="Text Placeholder 4">
            <a:extLst>
              <a:ext uri="{FF2B5EF4-FFF2-40B4-BE49-F238E27FC236}">
                <a16:creationId xmlns:a16="http://schemas.microsoft.com/office/drawing/2014/main" id="{B24883C9-E39D-473F-A0CD-02DCCDE797C2}"/>
              </a:ext>
            </a:extLst>
          </p:cNvPr>
          <p:cNvSpPr>
            <a:spLocks noGrp="1"/>
          </p:cNvSpPr>
          <p:nvPr>
            <p:ph type="body" sz="quarter" idx="14" hasCustomPrompt="1"/>
          </p:nvPr>
        </p:nvSpPr>
        <p:spPr>
          <a:xfrm>
            <a:off x="4308571" y="4064399"/>
            <a:ext cx="1677332" cy="1951173"/>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48" name="Text Placeholder 4">
            <a:extLst>
              <a:ext uri="{FF2B5EF4-FFF2-40B4-BE49-F238E27FC236}">
                <a16:creationId xmlns:a16="http://schemas.microsoft.com/office/drawing/2014/main" id="{CD07C235-F5E7-4316-BA5E-8A7CCA0C890F}"/>
              </a:ext>
            </a:extLst>
          </p:cNvPr>
          <p:cNvSpPr>
            <a:spLocks noGrp="1"/>
          </p:cNvSpPr>
          <p:nvPr>
            <p:ph type="body" sz="quarter" idx="15" hasCustomPrompt="1"/>
          </p:nvPr>
        </p:nvSpPr>
        <p:spPr>
          <a:xfrm>
            <a:off x="6204257" y="4064399"/>
            <a:ext cx="1677332" cy="1951165"/>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49" name="Text Placeholder 4">
            <a:extLst>
              <a:ext uri="{FF2B5EF4-FFF2-40B4-BE49-F238E27FC236}">
                <a16:creationId xmlns:a16="http://schemas.microsoft.com/office/drawing/2014/main" id="{0FC7E0E2-C44D-4D02-AF99-39D08CBBDEE5}"/>
              </a:ext>
            </a:extLst>
          </p:cNvPr>
          <p:cNvSpPr>
            <a:spLocks noGrp="1"/>
          </p:cNvSpPr>
          <p:nvPr>
            <p:ph type="body" sz="quarter" idx="16" hasCustomPrompt="1"/>
          </p:nvPr>
        </p:nvSpPr>
        <p:spPr>
          <a:xfrm>
            <a:off x="8099944" y="4064400"/>
            <a:ext cx="1677332" cy="1951164"/>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50" name="Text Placeholder 4">
            <a:extLst>
              <a:ext uri="{FF2B5EF4-FFF2-40B4-BE49-F238E27FC236}">
                <a16:creationId xmlns:a16="http://schemas.microsoft.com/office/drawing/2014/main" id="{9A64C86C-7CEA-4EE1-B5A6-3F4F9CA2EEDB}"/>
              </a:ext>
            </a:extLst>
          </p:cNvPr>
          <p:cNvSpPr>
            <a:spLocks noGrp="1"/>
          </p:cNvSpPr>
          <p:nvPr>
            <p:ph type="body" sz="quarter" idx="17" hasCustomPrompt="1"/>
          </p:nvPr>
        </p:nvSpPr>
        <p:spPr>
          <a:xfrm>
            <a:off x="9995629" y="4064400"/>
            <a:ext cx="1677332" cy="1951164"/>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Tree>
    <p:extLst>
      <p:ext uri="{BB962C8B-B14F-4D97-AF65-F5344CB8AC3E}">
        <p14:creationId xmlns:p14="http://schemas.microsoft.com/office/powerpoint/2010/main" val="423144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table">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738255" y="1800000"/>
            <a:ext cx="6904144" cy="4513714"/>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a:t>
            </a:r>
            <a:r>
              <a:rPr lang="en-US" dirty="0" err="1"/>
              <a:t>tABLE</a:t>
            </a:r>
            <a:r>
              <a:rPr lang="en-US" dirty="0"/>
              <a:t>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39060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64396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only">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85999" y="1800000"/>
            <a:ext cx="11156400" cy="4513714"/>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TABLE-ONLY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Tree>
    <p:extLst>
      <p:ext uri="{BB962C8B-B14F-4D97-AF65-F5344CB8AC3E}">
        <p14:creationId xmlns:p14="http://schemas.microsoft.com/office/powerpoint/2010/main" val="552292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738255" y="1800001"/>
            <a:ext cx="6904144"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TEXT/CHART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39060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Tree>
    <p:extLst>
      <p:ext uri="{BB962C8B-B14F-4D97-AF65-F5344CB8AC3E}">
        <p14:creationId xmlns:p14="http://schemas.microsoft.com/office/powerpoint/2010/main" val="2649778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only">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55440" y="1800001"/>
            <a:ext cx="11186959"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CHART-ONLY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4" name="Rectangle 3">
            <a:extLst>
              <a:ext uri="{FF2B5EF4-FFF2-40B4-BE49-F238E27FC236}">
                <a16:creationId xmlns:a16="http://schemas.microsoft.com/office/drawing/2014/main" id="{7D69617B-21F5-43C8-AD10-DC00BEB33210}"/>
              </a:ext>
            </a:extLst>
          </p:cNvPr>
          <p:cNvSpPr/>
          <p:nvPr userDrawn="1"/>
        </p:nvSpPr>
        <p:spPr>
          <a:xfrm>
            <a:off x="38925" y="6642333"/>
            <a:ext cx="1472650" cy="2407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08516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chart - 2 charts">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8338457" y="1800001"/>
            <a:ext cx="3303941"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TEXT/CHART SLIDE – 2 CHARTS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39060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11" name="Chart Placeholder 5">
            <a:extLst>
              <a:ext uri="{FF2B5EF4-FFF2-40B4-BE49-F238E27FC236}">
                <a16:creationId xmlns:a16="http://schemas.microsoft.com/office/drawing/2014/main" id="{BB7FD05B-D3A2-4351-B9E8-26178B6D6919}"/>
              </a:ext>
            </a:extLst>
          </p:cNvPr>
          <p:cNvSpPr>
            <a:spLocks noGrp="1"/>
          </p:cNvSpPr>
          <p:nvPr>
            <p:ph type="chart" sz="quarter" idx="15" hasCustomPrompt="1"/>
          </p:nvPr>
        </p:nvSpPr>
        <p:spPr>
          <a:xfrm>
            <a:off x="4737600" y="1800000"/>
            <a:ext cx="3303941"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Tree>
    <p:extLst>
      <p:ext uri="{BB962C8B-B14F-4D97-AF65-F5344CB8AC3E}">
        <p14:creationId xmlns:p14="http://schemas.microsoft.com/office/powerpoint/2010/main" val="38759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2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TWO HEADER</a:t>
            </a:r>
            <a:br>
              <a:rPr lang="en-US" dirty="0"/>
            </a:br>
            <a:r>
              <a:rPr lang="en-US" dirty="0"/>
              <a:t>GOES HERE</a:t>
            </a:r>
            <a:endParaRPr lang="en-GB" dirty="0"/>
          </a:p>
        </p:txBody>
      </p:sp>
      <p:sp>
        <p:nvSpPr>
          <p:cNvPr id="2" name="Rectangle 1">
            <a:extLst>
              <a:ext uri="{FF2B5EF4-FFF2-40B4-BE49-F238E27FC236}">
                <a16:creationId xmlns:a16="http://schemas.microsoft.com/office/drawing/2014/main" id="{9CC88D67-314E-4727-9209-A706B565EF6D}"/>
              </a:ext>
            </a:extLst>
          </p:cNvPr>
          <p:cNvSpPr/>
          <p:nvPr userDrawn="1"/>
        </p:nvSpPr>
        <p:spPr>
          <a:xfrm>
            <a:off x="0" y="6645349"/>
            <a:ext cx="1616149" cy="212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552680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sting impression (lock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8" name="Picture 7">
            <a:extLst>
              <a:ext uri="{FF2B5EF4-FFF2-40B4-BE49-F238E27FC236}">
                <a16:creationId xmlns:a16="http://schemas.microsoft.com/office/drawing/2014/main" id="{FFB7716A-6D5F-49EA-83D8-562E0EB15663}"/>
              </a:ext>
            </a:extLst>
          </p:cNvPr>
          <p:cNvPicPr>
            <a:picLocks noChangeAspect="1"/>
          </p:cNvPicPr>
          <p:nvPr userDrawn="1"/>
        </p:nvPicPr>
        <p:blipFill>
          <a:blip r:embed="rId2"/>
          <a:stretch>
            <a:fillRect/>
          </a:stretch>
        </p:blipFill>
        <p:spPr>
          <a:xfrm>
            <a:off x="1236148" y="3282444"/>
            <a:ext cx="9719703" cy="3128114"/>
          </a:xfrm>
          <a:prstGeom prst="rect">
            <a:avLst/>
          </a:prstGeom>
        </p:spPr>
      </p:pic>
      <p:sp>
        <p:nvSpPr>
          <p:cNvPr id="10" name="Text Placeholder 16">
            <a:extLst>
              <a:ext uri="{FF2B5EF4-FFF2-40B4-BE49-F238E27FC236}">
                <a16:creationId xmlns:a16="http://schemas.microsoft.com/office/drawing/2014/main" id="{6F934087-BA50-49BF-AC9D-A820947AE020}"/>
              </a:ext>
            </a:extLst>
          </p:cNvPr>
          <p:cNvSpPr txBox="1">
            <a:spLocks/>
          </p:cNvSpPr>
          <p:nvPr userDrawn="1"/>
        </p:nvSpPr>
        <p:spPr>
          <a:xfrm>
            <a:off x="485999" y="414000"/>
            <a:ext cx="11186959" cy="1128514"/>
          </a:xfrm>
          <a:prstGeom prst="rect">
            <a:avLst/>
          </a:prstGeom>
          <a:noFill/>
          <a:ln>
            <a:noFill/>
          </a:ln>
        </p:spPr>
        <p:txBody>
          <a:bodyPr wrap="square"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cap="all" baseline="0">
                <a:solidFill>
                  <a:srgbClr val="000000"/>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400"/>
              </a:lnSpc>
              <a:spcBef>
                <a:spcPts val="0"/>
              </a:spcBef>
            </a:pPr>
            <a:r>
              <a:rPr lang="en-US" sz="4800" b="0" spc="-100" dirty="0">
                <a:solidFill>
                  <a:schemeClr val="tx1"/>
                </a:solidFill>
                <a:latin typeface="Impact" panose="020B0806030902050204" pitchFamily="34" charset="0"/>
              </a:rPr>
              <a:t>MAIL IT.</a:t>
            </a:r>
          </a:p>
          <a:p>
            <a:pPr>
              <a:lnSpc>
                <a:spcPts val="4400"/>
              </a:lnSpc>
              <a:spcBef>
                <a:spcPts val="0"/>
              </a:spcBef>
            </a:pPr>
            <a:r>
              <a:rPr lang="en-US" sz="4800" b="0" spc="-100" dirty="0">
                <a:solidFill>
                  <a:schemeClr val="tx1"/>
                </a:solidFill>
                <a:latin typeface="Impact" panose="020B0806030902050204" pitchFamily="34" charset="0"/>
              </a:rPr>
              <a:t>MAKE A LASTING IMPRESSION.</a:t>
            </a:r>
          </a:p>
        </p:txBody>
      </p:sp>
      <p:sp>
        <p:nvSpPr>
          <p:cNvPr id="13" name="TextBox 12">
            <a:extLst>
              <a:ext uri="{FF2B5EF4-FFF2-40B4-BE49-F238E27FC236}">
                <a16:creationId xmlns:a16="http://schemas.microsoft.com/office/drawing/2014/main" id="{B4FD7308-352D-4790-A373-B143E8AC15BB}"/>
              </a:ext>
            </a:extLst>
          </p:cNvPr>
          <p:cNvSpPr txBox="1"/>
          <p:nvPr userDrawn="1"/>
        </p:nvSpPr>
        <p:spPr>
          <a:xfrm>
            <a:off x="1236149" y="3575606"/>
            <a:ext cx="1714886" cy="2585323"/>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49%</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MORE MEMORABLE</a:t>
            </a:r>
          </a:p>
          <a:p>
            <a:pPr algn="ctr">
              <a:spcBef>
                <a:spcPts val="0"/>
              </a:spcBef>
            </a:pPr>
            <a:r>
              <a:rPr lang="en-US" sz="700" b="1" dirty="0">
                <a:latin typeface="Arial" panose="020B0604020202020204" pitchFamily="34" charset="0"/>
                <a:cs typeface="Arial" panose="020B0604020202020204" pitchFamily="34" charset="0"/>
              </a:rPr>
              <a:t>Mail has a more powerful impact on long-term memory encoding</a:t>
            </a:r>
          </a:p>
          <a:p>
            <a:pPr algn="ctr">
              <a:spcBef>
                <a:spcPts val="0"/>
              </a:spcBef>
            </a:pPr>
            <a:r>
              <a:rPr lang="en-US" sz="700" b="1" dirty="0">
                <a:latin typeface="Arial" panose="020B0604020202020204" pitchFamily="34" charset="0"/>
                <a:cs typeface="Arial" panose="020B0604020202020204" pitchFamily="34" charset="0"/>
              </a:rPr>
              <a:t>+49% stronger than email.*</a:t>
            </a: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65%</a:t>
            </a:r>
          </a:p>
          <a:p>
            <a:pPr algn="ctr">
              <a:lnSpc>
                <a:spcPts val="1000"/>
              </a:lnSpc>
              <a:spcBef>
                <a:spcPts val="0"/>
              </a:spcBef>
            </a:pPr>
            <a:r>
              <a:rPr lang="en-US" sz="1050" dirty="0">
                <a:solidFill>
                  <a:schemeClr val="bg1"/>
                </a:solidFill>
                <a:latin typeface="Impact" panose="020B0806030902050204" pitchFamily="34" charset="0"/>
              </a:rPr>
              <a:t>FULL ATTENTION</a:t>
            </a:r>
          </a:p>
          <a:p>
            <a:pPr algn="ctr">
              <a:spcBef>
                <a:spcPts val="0"/>
              </a:spcBef>
            </a:pPr>
            <a:r>
              <a:rPr lang="en-GB" sz="700" b="1" dirty="0">
                <a:latin typeface="Arial" panose="020B0604020202020204" pitchFamily="34" charset="0"/>
                <a:cs typeface="Arial" panose="020B0604020202020204" pitchFamily="34" charset="0"/>
              </a:rPr>
              <a:t>Percentage who say they</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give mail their full attention, compared to 35% for email.**</a:t>
            </a:r>
            <a:br>
              <a:rPr lang="en-GB" sz="700" b="1" dirty="0">
                <a:latin typeface="Arial" panose="020B0604020202020204" pitchFamily="34" charset="0"/>
                <a:cs typeface="Arial" panose="020B0604020202020204" pitchFamily="34" charset="0"/>
              </a:rPr>
            </a:b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30%</a:t>
            </a:r>
          </a:p>
          <a:p>
            <a:pPr algn="ctr">
              <a:lnSpc>
                <a:spcPts val="1000"/>
              </a:lnSpc>
              <a:spcBef>
                <a:spcPts val="0"/>
              </a:spcBef>
            </a:pPr>
            <a:r>
              <a:rPr lang="en-US" sz="1050" dirty="0">
                <a:solidFill>
                  <a:schemeClr val="bg1"/>
                </a:solidFill>
                <a:latin typeface="Impact" panose="020B0806030902050204" pitchFamily="34" charset="0"/>
              </a:rPr>
              <a:t>MORE DWELL TIME</a:t>
            </a:r>
          </a:p>
          <a:p>
            <a:pPr algn="ctr">
              <a:spcBef>
                <a:spcPts val="0"/>
              </a:spcBef>
            </a:pPr>
            <a:r>
              <a:rPr lang="en-US" sz="700" b="1" dirty="0">
                <a:latin typeface="Arial" panose="020B0604020202020204" pitchFamily="34" charset="0"/>
                <a:cs typeface="Arial" panose="020B0604020202020204" pitchFamily="34" charset="0"/>
              </a:rPr>
              <a:t>When primed by mail, people spent +30% longer looking at related social media advertising.*</a:t>
            </a:r>
            <a:endParaRPr lang="en-GB" sz="105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0DB43F2-5E8E-4434-ACE5-DAD36A62F5C6}"/>
              </a:ext>
            </a:extLst>
          </p:cNvPr>
          <p:cNvSpPr txBox="1"/>
          <p:nvPr userDrawn="1"/>
        </p:nvSpPr>
        <p:spPr>
          <a:xfrm>
            <a:off x="3230049" y="3574343"/>
            <a:ext cx="1714886" cy="2585323"/>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4</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WEEKS</a:t>
            </a:r>
          </a:p>
          <a:p>
            <a:pPr algn="ctr">
              <a:spcBef>
                <a:spcPts val="0"/>
              </a:spcBef>
            </a:pPr>
            <a:r>
              <a:rPr lang="en-US" sz="700" b="1" dirty="0">
                <a:latin typeface="Arial" panose="020B0604020202020204" pitchFamily="34" charset="0"/>
                <a:cs typeface="Arial" panose="020B0604020202020204" pitchFamily="34" charset="0"/>
              </a:rPr>
              <a:t>27% of advertising mail</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stays in the home for</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over 4 weeks.</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59%</a:t>
            </a:r>
          </a:p>
          <a:p>
            <a:pPr algn="ctr">
              <a:lnSpc>
                <a:spcPts val="1000"/>
              </a:lnSpc>
              <a:spcBef>
                <a:spcPts val="0"/>
              </a:spcBef>
            </a:pPr>
            <a:r>
              <a:rPr lang="en-US" sz="1050" dirty="0">
                <a:solidFill>
                  <a:schemeClr val="bg1"/>
                </a:solidFill>
                <a:latin typeface="Impact" panose="020B0806030902050204" pitchFamily="34" charset="0"/>
              </a:rPr>
              <a:t>PREFER MAIL</a:t>
            </a:r>
          </a:p>
          <a:p>
            <a:pPr algn="ctr">
              <a:spcBef>
                <a:spcPts val="0"/>
              </a:spcBef>
            </a:pPr>
            <a:r>
              <a:rPr lang="en-GB" sz="700" b="1" dirty="0">
                <a:latin typeface="Arial" panose="020B0604020202020204" pitchFamily="34" charset="0"/>
                <a:cs typeface="Arial" panose="020B0604020202020204" pitchFamily="34" charset="0"/>
              </a:rPr>
              <a:t>Percentage of people who appreciate being sent mail, compared to 41% for email.**</a:t>
            </a:r>
            <a:br>
              <a:rPr lang="en-GB" sz="700" b="1" dirty="0">
                <a:latin typeface="Arial" panose="020B0604020202020204" pitchFamily="34" charset="0"/>
                <a:cs typeface="Arial" panose="020B0604020202020204" pitchFamily="34" charset="0"/>
              </a:rPr>
            </a:b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4</a:t>
            </a:r>
          </a:p>
          <a:p>
            <a:pPr algn="ctr">
              <a:lnSpc>
                <a:spcPts val="1000"/>
              </a:lnSpc>
              <a:spcBef>
                <a:spcPts val="0"/>
              </a:spcBef>
            </a:pPr>
            <a:r>
              <a:rPr lang="en-US" sz="1050" dirty="0">
                <a:solidFill>
                  <a:schemeClr val="bg1"/>
                </a:solidFill>
                <a:latin typeface="Impact" panose="020B0806030902050204" pitchFamily="34" charset="0"/>
              </a:rPr>
              <a:t>VIEWS</a:t>
            </a:r>
          </a:p>
          <a:p>
            <a:pPr algn="ctr">
              <a:spcBef>
                <a:spcPts val="0"/>
              </a:spcBef>
            </a:pPr>
            <a:r>
              <a:rPr lang="en-US" sz="700" b="1" dirty="0">
                <a:latin typeface="Arial" panose="020B0604020202020204" pitchFamily="34" charset="0"/>
                <a:cs typeface="Arial" panose="020B0604020202020204" pitchFamily="34" charset="0"/>
              </a:rPr>
              <a:t>Advertising mail is</a:t>
            </a:r>
          </a:p>
          <a:p>
            <a:pPr algn="ctr">
              <a:spcBef>
                <a:spcPts val="0"/>
              </a:spcBef>
            </a:pPr>
            <a:r>
              <a:rPr lang="en-US" sz="700" b="1" dirty="0">
                <a:latin typeface="Arial" panose="020B0604020202020204" pitchFamily="34" charset="0"/>
                <a:cs typeface="Arial" panose="020B0604020202020204" pitchFamily="34" charset="0"/>
              </a:rPr>
              <a:t>Revisited an average</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of four times.</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1E2BA2B-AC2C-4C82-8D63-90ED26A95B79}"/>
              </a:ext>
            </a:extLst>
          </p:cNvPr>
          <p:cNvSpPr txBox="1"/>
          <p:nvPr userDrawn="1"/>
        </p:nvSpPr>
        <p:spPr>
          <a:xfrm>
            <a:off x="5238556" y="3574342"/>
            <a:ext cx="1714886" cy="2584800"/>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37%</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BUY SOMETHING</a:t>
            </a:r>
          </a:p>
          <a:p>
            <a:pPr algn="ctr"/>
            <a:r>
              <a:rPr lang="en-GB" sz="700" b="1" dirty="0">
                <a:latin typeface="Arial" panose="020B0604020202020204" pitchFamily="34" charset="0"/>
                <a:cs typeface="Arial" panose="020B0604020202020204" pitchFamily="34" charset="0"/>
              </a:rPr>
              <a:t>Percentage of people who bought or ordered as a result of receiving </a:t>
            </a:r>
            <a:r>
              <a:rPr lang="en-US" sz="700" b="1" dirty="0">
                <a:latin typeface="Arial" panose="020B0604020202020204" pitchFamily="34" charset="0"/>
                <a:cs typeface="Arial" panose="020B0604020202020204" pitchFamily="34" charset="0"/>
              </a:rPr>
              <a:t>mail over 12 months.</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70%</a:t>
            </a:r>
          </a:p>
          <a:p>
            <a:pPr algn="ctr">
              <a:lnSpc>
                <a:spcPts val="1000"/>
              </a:lnSpc>
              <a:spcBef>
                <a:spcPts val="0"/>
              </a:spcBef>
            </a:pPr>
            <a:r>
              <a:rPr lang="en-US" sz="1050" dirty="0">
                <a:solidFill>
                  <a:schemeClr val="bg1"/>
                </a:solidFill>
                <a:latin typeface="Impact" panose="020B0806030902050204" pitchFamily="34" charset="0"/>
              </a:rPr>
              <a:t>GO ONLINE</a:t>
            </a:r>
          </a:p>
          <a:p>
            <a:pPr algn="ctr">
              <a:spcBef>
                <a:spcPts val="0"/>
              </a:spcBef>
            </a:pPr>
            <a:r>
              <a:rPr lang="en-GB" sz="700" b="1" dirty="0">
                <a:latin typeface="Arial" panose="020B0604020202020204" pitchFamily="34" charset="0"/>
                <a:cs typeface="Arial" panose="020B0604020202020204" pitchFamily="34" charset="0"/>
              </a:rPr>
              <a:t>Percentage of people who responded digitally to mail</a:t>
            </a:r>
          </a:p>
          <a:p>
            <a:pPr algn="ctr">
              <a:spcBef>
                <a:spcPts val="0"/>
              </a:spcBef>
            </a:pPr>
            <a:r>
              <a:rPr lang="en-GB" sz="700" b="1" dirty="0">
                <a:latin typeface="Arial" panose="020B0604020202020204" pitchFamily="34" charset="0"/>
                <a:cs typeface="Arial" panose="020B0604020202020204" pitchFamily="34" charset="0"/>
              </a:rPr>
              <a:t>Over 12 months.</a:t>
            </a:r>
            <a:r>
              <a:rPr lang="en-GB" sz="700" b="1" baseline="30000" dirty="0">
                <a:latin typeface="Arial" panose="020B0604020202020204" pitchFamily="34" charset="0"/>
                <a:cs typeface="Arial" panose="020B0604020202020204" pitchFamily="34" charset="0"/>
              </a:rPr>
              <a:t>†</a:t>
            </a:r>
            <a:br>
              <a:rPr lang="en-GB" sz="700" b="1" dirty="0">
                <a:latin typeface="Arial" panose="020B0604020202020204" pitchFamily="34" charset="0"/>
                <a:cs typeface="Arial" panose="020B0604020202020204" pitchFamily="34" charset="0"/>
              </a:rPr>
            </a:b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12%</a:t>
            </a:r>
          </a:p>
          <a:p>
            <a:pPr algn="ctr">
              <a:lnSpc>
                <a:spcPts val="1000"/>
              </a:lnSpc>
              <a:spcBef>
                <a:spcPts val="0"/>
              </a:spcBef>
            </a:pPr>
            <a:r>
              <a:rPr lang="en-US" sz="1050" dirty="0">
                <a:solidFill>
                  <a:schemeClr val="bg1"/>
                </a:solidFill>
                <a:latin typeface="Impact" panose="020B0806030902050204" pitchFamily="34" charset="0"/>
              </a:rPr>
              <a:t>BOOST TO ROI</a:t>
            </a:r>
          </a:p>
          <a:p>
            <a:pPr algn="ctr">
              <a:spcBef>
                <a:spcPts val="0"/>
              </a:spcBef>
            </a:pPr>
            <a:r>
              <a:rPr lang="en-GB" sz="700" b="1" dirty="0">
                <a:latin typeface="Arial" panose="020B0604020202020204" pitchFamily="34" charset="0"/>
                <a:cs typeface="Arial" panose="020B0604020202020204" pitchFamily="34" charset="0"/>
              </a:rPr>
              <a:t>Adding mail to the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marketing mix can</a:t>
            </a:r>
          </a:p>
          <a:p>
            <a:pPr algn="ctr">
              <a:spcBef>
                <a:spcPts val="0"/>
              </a:spcBef>
            </a:pPr>
            <a:r>
              <a:rPr lang="en-GB" sz="700" b="1" dirty="0">
                <a:latin typeface="Arial" panose="020B0604020202020204" pitchFamily="34" charset="0"/>
                <a:cs typeface="Arial" panose="020B0604020202020204" pitchFamily="34" charset="0"/>
              </a:rPr>
              <a:t>Increase ROI by 12%.</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B144396-5A45-4657-9228-9363F2379EB6}"/>
              </a:ext>
            </a:extLst>
          </p:cNvPr>
          <p:cNvSpPr txBox="1"/>
          <p:nvPr userDrawn="1"/>
        </p:nvSpPr>
        <p:spPr>
          <a:xfrm>
            <a:off x="7232456" y="3574342"/>
            <a:ext cx="1714886" cy="2657138"/>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100%</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GDPR FRIENDLY</a:t>
            </a:r>
          </a:p>
          <a:p>
            <a:pPr algn="ctr">
              <a:spcBef>
                <a:spcPts val="0"/>
              </a:spcBef>
            </a:pPr>
            <a:r>
              <a:rPr lang="en-GB" sz="700" b="1" dirty="0">
                <a:latin typeface="Arial" panose="020B0604020202020204" pitchFamily="34" charset="0"/>
                <a:cs typeface="Arial" panose="020B0604020202020204" pitchFamily="34" charset="0"/>
              </a:rPr>
              <a:t>Use unaddressed mail to</a:t>
            </a:r>
          </a:p>
          <a:p>
            <a:pPr algn="ctr">
              <a:spcBef>
                <a:spcPts val="0"/>
              </a:spcBef>
            </a:pPr>
            <a:r>
              <a:rPr lang="en-GB" sz="700" b="1" dirty="0">
                <a:latin typeface="Arial" panose="020B0604020202020204" pitchFamily="34" charset="0"/>
                <a:cs typeface="Arial" panose="020B0604020202020204" pitchFamily="34" charset="0"/>
              </a:rPr>
              <a:t>engage people without</a:t>
            </a:r>
          </a:p>
          <a:p>
            <a:pPr algn="ctr"/>
            <a:r>
              <a:rPr lang="en-GB" sz="700" b="1" dirty="0">
                <a:latin typeface="Arial" panose="020B0604020202020204" pitchFamily="34" charset="0"/>
                <a:cs typeface="Arial" panose="020B0604020202020204" pitchFamily="34" charset="0"/>
              </a:rPr>
              <a:t>using their personal data.</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94%</a:t>
            </a:r>
          </a:p>
          <a:p>
            <a:pPr algn="ctr">
              <a:lnSpc>
                <a:spcPts val="1000"/>
              </a:lnSpc>
              <a:spcBef>
                <a:spcPts val="0"/>
              </a:spcBef>
            </a:pPr>
            <a:r>
              <a:rPr lang="en-US" sz="1050" dirty="0">
                <a:solidFill>
                  <a:schemeClr val="bg1"/>
                </a:solidFill>
                <a:latin typeface="Impact" panose="020B0806030902050204" pitchFamily="34" charset="0"/>
              </a:rPr>
              <a:t>TAKE ACTION</a:t>
            </a:r>
          </a:p>
          <a:p>
            <a:pPr algn="ctr"/>
            <a:r>
              <a:rPr lang="en-GB" sz="700" b="1" dirty="0">
                <a:latin typeface="Arial" panose="020B0604020202020204" pitchFamily="34" charset="0"/>
                <a:cs typeface="Arial" panose="020B0604020202020204" pitchFamily="34" charset="0"/>
              </a:rPr>
              <a:t>Most advertising</a:t>
            </a:r>
          </a:p>
          <a:p>
            <a:pPr algn="ctr"/>
            <a:r>
              <a:rPr lang="en-GB" sz="700" b="1" dirty="0">
                <a:latin typeface="Arial" panose="020B0604020202020204" pitchFamily="34" charset="0"/>
                <a:cs typeface="Arial" panose="020B0604020202020204" pitchFamily="34" charset="0"/>
              </a:rPr>
              <a:t>mail leads to</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multiple actions</a:t>
            </a:r>
            <a:r>
              <a:rPr lang="en-US" sz="700" b="1" dirty="0">
                <a:latin typeface="Arial" panose="020B0604020202020204" pitchFamily="34" charset="0"/>
                <a:cs typeface="Arial" panose="020B0604020202020204" pitchFamily="34" charset="0"/>
              </a:rPr>
              <a:t>.</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30%</a:t>
            </a:r>
          </a:p>
          <a:p>
            <a:pPr algn="ctr">
              <a:lnSpc>
                <a:spcPts val="1000"/>
              </a:lnSpc>
              <a:spcBef>
                <a:spcPts val="0"/>
              </a:spcBef>
            </a:pPr>
            <a:r>
              <a:rPr lang="en-US" sz="1050" dirty="0">
                <a:solidFill>
                  <a:schemeClr val="bg1"/>
                </a:solidFill>
                <a:latin typeface="Impact" panose="020B0806030902050204" pitchFamily="34" charset="0"/>
              </a:rPr>
              <a:t>SHARE MORE</a:t>
            </a:r>
          </a:p>
          <a:p>
            <a:pPr algn="ctr"/>
            <a:r>
              <a:rPr lang="en-GB" sz="700" b="1" dirty="0">
                <a:latin typeface="Arial" panose="020B0604020202020204" pitchFamily="34" charset="0"/>
                <a:cs typeface="Arial" panose="020B0604020202020204" pitchFamily="34" charset="0"/>
              </a:rPr>
              <a:t>Mail is often shared</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with at least one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other person</a:t>
            </a:r>
            <a:r>
              <a:rPr lang="en-US" sz="700" b="1" dirty="0">
                <a:latin typeface="Arial" panose="020B0604020202020204" pitchFamily="34" charset="0"/>
                <a:cs typeface="Arial" panose="020B0604020202020204" pitchFamily="34" charset="0"/>
              </a:rPr>
              <a:t>.</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2801524-5906-4B59-B32A-4AB82196A670}"/>
              </a:ext>
            </a:extLst>
          </p:cNvPr>
          <p:cNvSpPr txBox="1"/>
          <p:nvPr userDrawn="1"/>
        </p:nvSpPr>
        <p:spPr>
          <a:xfrm>
            <a:off x="9226356" y="3574343"/>
            <a:ext cx="1714886" cy="2693045"/>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87%</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BELIEVE IN MAIL</a:t>
            </a:r>
          </a:p>
          <a:p>
            <a:pPr algn="ctr">
              <a:spcBef>
                <a:spcPts val="0"/>
              </a:spcBef>
            </a:pPr>
            <a:r>
              <a:rPr lang="en-GB" sz="700" b="1" dirty="0">
                <a:latin typeface="Arial" panose="020B0604020202020204" pitchFamily="34" charset="0"/>
                <a:cs typeface="Arial" panose="020B0604020202020204" pitchFamily="34" charset="0"/>
              </a:rPr>
              <a:t>Percentage of people who</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describe mail as believable,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compared to 48% for email.**</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70%</a:t>
            </a:r>
          </a:p>
          <a:p>
            <a:pPr algn="ctr">
              <a:lnSpc>
                <a:spcPts val="1000"/>
              </a:lnSpc>
              <a:spcBef>
                <a:spcPts val="0"/>
              </a:spcBef>
            </a:pPr>
            <a:r>
              <a:rPr lang="en-US" sz="1050" dirty="0">
                <a:solidFill>
                  <a:schemeClr val="bg1"/>
                </a:solidFill>
                <a:latin typeface="Impact" panose="020B0806030902050204" pitchFamily="34" charset="0"/>
              </a:rPr>
              <a:t>FEEL VALUED</a:t>
            </a:r>
          </a:p>
          <a:p>
            <a:pPr algn="ctr"/>
            <a:r>
              <a:rPr lang="en-GB" sz="700" b="1" dirty="0">
                <a:latin typeface="Arial" panose="020B0604020202020204" pitchFamily="34" charset="0"/>
                <a:cs typeface="Arial" panose="020B0604020202020204" pitchFamily="34" charset="0"/>
              </a:rPr>
              <a:t>Percentage who said mail,</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rather than email, makes</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them feel valued.**</a:t>
            </a:r>
            <a:endParaRPr lang="en-US" sz="700" b="1" baseline="30000" dirty="0">
              <a:latin typeface="Arial" panose="020B0604020202020204" pitchFamily="34" charset="0"/>
              <a:cs typeface="Arial" panose="020B0604020202020204" pitchFamily="34" charset="0"/>
            </a:endParaRPr>
          </a:p>
          <a:p>
            <a:pPr algn="ctr">
              <a:spcBef>
                <a:spcPts val="0"/>
              </a:spcBef>
            </a:pP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70%</a:t>
            </a:r>
          </a:p>
          <a:p>
            <a:pPr algn="ctr">
              <a:lnSpc>
                <a:spcPts val="1000"/>
              </a:lnSpc>
              <a:spcBef>
                <a:spcPts val="0"/>
              </a:spcBef>
            </a:pPr>
            <a:r>
              <a:rPr lang="en-US" sz="1050" dirty="0">
                <a:solidFill>
                  <a:schemeClr val="bg1"/>
                </a:solidFill>
                <a:latin typeface="Impact" panose="020B0806030902050204" pitchFamily="34" charset="0"/>
              </a:rPr>
              <a:t>BETTER IMPRESSION</a:t>
            </a:r>
          </a:p>
          <a:p>
            <a:pPr algn="ctr"/>
            <a:r>
              <a:rPr lang="en-GB" sz="700" b="1" dirty="0">
                <a:latin typeface="Arial" panose="020B0604020202020204" pitchFamily="34" charset="0"/>
                <a:cs typeface="Arial" panose="020B0604020202020204" pitchFamily="34" charset="0"/>
              </a:rPr>
              <a:t>Percentage who said mail,</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rather than email, gives them</a:t>
            </a:r>
          </a:p>
          <a:p>
            <a:pPr algn="ctr"/>
            <a:r>
              <a:rPr lang="en-GB" sz="700" b="1" dirty="0">
                <a:latin typeface="Arial" panose="020B0604020202020204" pitchFamily="34" charset="0"/>
                <a:cs typeface="Arial" panose="020B0604020202020204" pitchFamily="34" charset="0"/>
              </a:rPr>
              <a:t>a better impression of the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company that sent it.**</a:t>
            </a:r>
            <a:endParaRPr lang="en-US" sz="700" b="1" baseline="300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6CFCA14-0CD4-4C47-AB0B-138748935D0C}"/>
              </a:ext>
            </a:extLst>
          </p:cNvPr>
          <p:cNvSpPr txBox="1"/>
          <p:nvPr userDrawn="1"/>
        </p:nvSpPr>
        <p:spPr>
          <a:xfrm>
            <a:off x="1273364"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IS</a:t>
            </a:r>
          </a:p>
          <a:p>
            <a:pPr algn="ctr">
              <a:lnSpc>
                <a:spcPts val="1700"/>
              </a:lnSpc>
              <a:spcBef>
                <a:spcPts val="0"/>
              </a:spcBef>
            </a:pPr>
            <a:r>
              <a:rPr lang="en-US" dirty="0">
                <a:solidFill>
                  <a:srgbClr val="E20C18"/>
                </a:solidFill>
                <a:latin typeface="Impact" panose="020B0806030902050204" pitchFamily="34" charset="0"/>
              </a:rPr>
              <a:t>REMEMBERED</a:t>
            </a:r>
          </a:p>
          <a:p>
            <a:pPr algn="ctr">
              <a:spcBef>
                <a:spcPts val="0"/>
              </a:spcBef>
            </a:pPr>
            <a:r>
              <a:rPr lang="en-GB" sz="750" b="1" dirty="0">
                <a:latin typeface="Arial" panose="020B0604020202020204" pitchFamily="34" charset="0"/>
                <a:cs typeface="Arial" panose="020B0604020202020204" pitchFamily="34" charset="0"/>
              </a:rPr>
              <a:t>A memorable message is</a:t>
            </a:r>
            <a:br>
              <a:rPr lang="en-GB" sz="750" b="1" dirty="0">
                <a:latin typeface="Arial" panose="020B0604020202020204" pitchFamily="34" charset="0"/>
                <a:cs typeface="Arial" panose="020B0604020202020204" pitchFamily="34" charset="0"/>
              </a:rPr>
            </a:br>
            <a:r>
              <a:rPr lang="en-GB" sz="750" b="1" dirty="0">
                <a:latin typeface="Arial" panose="020B0604020202020204" pitchFamily="34" charset="0"/>
                <a:cs typeface="Arial" panose="020B0604020202020204" pitchFamily="34" charset="0"/>
              </a:rPr>
              <a:t>more likely to lead to an action.</a:t>
            </a:r>
          </a:p>
        </p:txBody>
      </p:sp>
      <p:sp>
        <p:nvSpPr>
          <p:cNvPr id="19" name="TextBox 18">
            <a:extLst>
              <a:ext uri="{FF2B5EF4-FFF2-40B4-BE49-F238E27FC236}">
                <a16:creationId xmlns:a16="http://schemas.microsoft.com/office/drawing/2014/main" id="{ED7B0102-7E44-40A0-B67A-9C31CFFB8F74}"/>
              </a:ext>
            </a:extLst>
          </p:cNvPr>
          <p:cNvSpPr txBox="1"/>
          <p:nvPr userDrawn="1"/>
        </p:nvSpPr>
        <p:spPr>
          <a:xfrm>
            <a:off x="3230049"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STAYS</a:t>
            </a:r>
          </a:p>
          <a:p>
            <a:pPr algn="ctr">
              <a:lnSpc>
                <a:spcPts val="1700"/>
              </a:lnSpc>
              <a:spcBef>
                <a:spcPts val="0"/>
              </a:spcBef>
            </a:pPr>
            <a:r>
              <a:rPr lang="en-US" dirty="0">
                <a:solidFill>
                  <a:srgbClr val="E20C18"/>
                </a:solidFill>
                <a:latin typeface="Impact" panose="020B0806030902050204" pitchFamily="34" charset="0"/>
              </a:rPr>
              <a:t>IN THE HOME</a:t>
            </a:r>
          </a:p>
          <a:p>
            <a:pPr algn="ctr">
              <a:spcBef>
                <a:spcPts val="0"/>
              </a:spcBef>
            </a:pPr>
            <a:r>
              <a:rPr lang="en-GB" sz="750" b="1" dirty="0">
                <a:latin typeface="Arial" panose="020B0604020202020204" pitchFamily="34" charset="0"/>
                <a:cs typeface="Arial" panose="020B0604020202020204" pitchFamily="34" charset="0"/>
              </a:rPr>
              <a:t>In an age of message overload, mail is kept in homes, hearts and minds.</a:t>
            </a:r>
          </a:p>
        </p:txBody>
      </p:sp>
      <p:sp>
        <p:nvSpPr>
          <p:cNvPr id="20" name="TextBox 19">
            <a:extLst>
              <a:ext uri="{FF2B5EF4-FFF2-40B4-BE49-F238E27FC236}">
                <a16:creationId xmlns:a16="http://schemas.microsoft.com/office/drawing/2014/main" id="{41F759AB-9D8C-445C-AA3E-437D63F20E5F}"/>
              </a:ext>
            </a:extLst>
          </p:cNvPr>
          <p:cNvSpPr txBox="1"/>
          <p:nvPr userDrawn="1"/>
        </p:nvSpPr>
        <p:spPr>
          <a:xfrm>
            <a:off x="5238556"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DELIVERS</a:t>
            </a:r>
          </a:p>
          <a:p>
            <a:pPr algn="ctr">
              <a:lnSpc>
                <a:spcPts val="1700"/>
              </a:lnSpc>
              <a:spcBef>
                <a:spcPts val="0"/>
              </a:spcBef>
            </a:pPr>
            <a:r>
              <a:rPr lang="en-US" dirty="0">
                <a:solidFill>
                  <a:srgbClr val="E20C18"/>
                </a:solidFill>
                <a:latin typeface="Impact" panose="020B0806030902050204" pitchFamily="34" charset="0"/>
              </a:rPr>
              <a:t>LASTING RESULTS</a:t>
            </a:r>
          </a:p>
          <a:p>
            <a:pPr algn="ctr">
              <a:spcBef>
                <a:spcPts val="0"/>
              </a:spcBef>
            </a:pPr>
            <a:r>
              <a:rPr lang="en-GB" sz="750" b="1" dirty="0">
                <a:latin typeface="Arial" panose="020B0604020202020204" pitchFamily="34" charset="0"/>
                <a:cs typeface="Arial" panose="020B0604020202020204" pitchFamily="34" charset="0"/>
              </a:rPr>
              <a:t>Increase your response rates and campaign performance.</a:t>
            </a:r>
          </a:p>
        </p:txBody>
      </p:sp>
      <p:sp>
        <p:nvSpPr>
          <p:cNvPr id="21" name="TextBox 20">
            <a:extLst>
              <a:ext uri="{FF2B5EF4-FFF2-40B4-BE49-F238E27FC236}">
                <a16:creationId xmlns:a16="http://schemas.microsoft.com/office/drawing/2014/main" id="{2863E50D-DB94-4663-938E-2F38E64C1A2D}"/>
              </a:ext>
            </a:extLst>
          </p:cNvPr>
          <p:cNvSpPr txBox="1"/>
          <p:nvPr userDrawn="1"/>
        </p:nvSpPr>
        <p:spPr>
          <a:xfrm>
            <a:off x="7247063"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REACHES</a:t>
            </a:r>
          </a:p>
          <a:p>
            <a:pPr algn="ctr">
              <a:lnSpc>
                <a:spcPts val="1700"/>
              </a:lnSpc>
              <a:spcBef>
                <a:spcPts val="0"/>
              </a:spcBef>
            </a:pPr>
            <a:r>
              <a:rPr lang="en-US" dirty="0">
                <a:solidFill>
                  <a:srgbClr val="E20C18"/>
                </a:solidFill>
                <a:latin typeface="Impact" panose="020B0806030902050204" pitchFamily="34" charset="0"/>
              </a:rPr>
              <a:t>EVERYONE</a:t>
            </a:r>
          </a:p>
          <a:p>
            <a:pPr algn="ctr">
              <a:spcBef>
                <a:spcPts val="0"/>
              </a:spcBef>
            </a:pPr>
            <a:r>
              <a:rPr lang="en-GB" sz="750" b="1" dirty="0">
                <a:latin typeface="Arial" panose="020B0604020202020204" pitchFamily="34" charset="0"/>
                <a:cs typeface="Arial" panose="020B0604020202020204" pitchFamily="34" charset="0"/>
              </a:rPr>
              <a:t>Deliver your message to almost</a:t>
            </a:r>
            <a:br>
              <a:rPr lang="en-GB" sz="750" b="1" dirty="0">
                <a:latin typeface="Arial" panose="020B0604020202020204" pitchFamily="34" charset="0"/>
                <a:cs typeface="Arial" panose="020B0604020202020204" pitchFamily="34" charset="0"/>
              </a:rPr>
            </a:br>
            <a:r>
              <a:rPr lang="en-GB" sz="750" b="1" dirty="0">
                <a:latin typeface="Arial" panose="020B0604020202020204" pitchFamily="34" charset="0"/>
                <a:cs typeface="Arial" panose="020B0604020202020204" pitchFamily="34" charset="0"/>
              </a:rPr>
              <a:t>30 million UK households.</a:t>
            </a:r>
          </a:p>
        </p:txBody>
      </p:sp>
      <p:sp>
        <p:nvSpPr>
          <p:cNvPr id="22" name="TextBox 21">
            <a:extLst>
              <a:ext uri="{FF2B5EF4-FFF2-40B4-BE49-F238E27FC236}">
                <a16:creationId xmlns:a16="http://schemas.microsoft.com/office/drawing/2014/main" id="{F6708E14-0122-420E-B490-BA6CEE440D43}"/>
              </a:ext>
            </a:extLst>
          </p:cNvPr>
          <p:cNvSpPr txBox="1"/>
          <p:nvPr userDrawn="1"/>
        </p:nvSpPr>
        <p:spPr>
          <a:xfrm>
            <a:off x="9226356"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IS</a:t>
            </a:r>
          </a:p>
          <a:p>
            <a:pPr algn="ctr">
              <a:lnSpc>
                <a:spcPts val="1700"/>
              </a:lnSpc>
              <a:spcBef>
                <a:spcPts val="0"/>
              </a:spcBef>
            </a:pPr>
            <a:r>
              <a:rPr lang="en-US" dirty="0">
                <a:solidFill>
                  <a:srgbClr val="E20C18"/>
                </a:solidFill>
                <a:latin typeface="Impact" panose="020B0806030902050204" pitchFamily="34" charset="0"/>
              </a:rPr>
              <a:t>TRUSTED</a:t>
            </a:r>
          </a:p>
          <a:p>
            <a:pPr algn="ctr">
              <a:spcBef>
                <a:spcPts val="0"/>
              </a:spcBef>
            </a:pPr>
            <a:r>
              <a:rPr lang="en-GB" sz="750" b="1" dirty="0">
                <a:latin typeface="Arial" panose="020B0604020202020204" pitchFamily="34" charset="0"/>
                <a:cs typeface="Arial" panose="020B0604020202020204" pitchFamily="34" charset="0"/>
              </a:rPr>
              <a:t>At a time when trust is more</a:t>
            </a:r>
            <a:br>
              <a:rPr lang="en-GB" sz="750" b="1" dirty="0">
                <a:latin typeface="Arial" panose="020B0604020202020204" pitchFamily="34" charset="0"/>
                <a:cs typeface="Arial" panose="020B0604020202020204" pitchFamily="34" charset="0"/>
              </a:rPr>
            </a:br>
            <a:r>
              <a:rPr lang="en-GB" sz="750" b="1" dirty="0">
                <a:latin typeface="Arial" panose="020B0604020202020204" pitchFamily="34" charset="0"/>
                <a:cs typeface="Arial" panose="020B0604020202020204" pitchFamily="34" charset="0"/>
              </a:rPr>
              <a:t>important than ever, use mail.</a:t>
            </a:r>
          </a:p>
        </p:txBody>
      </p:sp>
      <p:pic>
        <p:nvPicPr>
          <p:cNvPr id="23" name="Picture 22">
            <a:extLst>
              <a:ext uri="{FF2B5EF4-FFF2-40B4-BE49-F238E27FC236}">
                <a16:creationId xmlns:a16="http://schemas.microsoft.com/office/drawing/2014/main" id="{FF8E1697-608F-49B2-BFA2-D3153443F2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2538" y="2594688"/>
            <a:ext cx="1091222" cy="921690"/>
          </a:xfrm>
          <a:prstGeom prst="rect">
            <a:avLst/>
          </a:prstGeom>
        </p:spPr>
      </p:pic>
      <p:pic>
        <p:nvPicPr>
          <p:cNvPr id="24" name="Picture 23">
            <a:extLst>
              <a:ext uri="{FF2B5EF4-FFF2-40B4-BE49-F238E27FC236}">
                <a16:creationId xmlns:a16="http://schemas.microsoft.com/office/drawing/2014/main" id="{FC3677C3-C429-4AC7-BEE7-2D60C025E4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98952" y="2699929"/>
            <a:ext cx="1053608" cy="940902"/>
          </a:xfrm>
          <a:prstGeom prst="rect">
            <a:avLst/>
          </a:prstGeom>
        </p:spPr>
      </p:pic>
      <p:pic>
        <p:nvPicPr>
          <p:cNvPr id="25" name="Picture 24">
            <a:extLst>
              <a:ext uri="{FF2B5EF4-FFF2-40B4-BE49-F238E27FC236}">
                <a16:creationId xmlns:a16="http://schemas.microsoft.com/office/drawing/2014/main" id="{DDB44E7C-BD55-4F59-A64F-644516DF4E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86072" y="2634370"/>
            <a:ext cx="623672" cy="901814"/>
          </a:xfrm>
          <a:prstGeom prst="rect">
            <a:avLst/>
          </a:prstGeom>
        </p:spPr>
      </p:pic>
      <p:pic>
        <p:nvPicPr>
          <p:cNvPr id="26" name="Picture 25">
            <a:extLst>
              <a:ext uri="{FF2B5EF4-FFF2-40B4-BE49-F238E27FC236}">
                <a16:creationId xmlns:a16="http://schemas.microsoft.com/office/drawing/2014/main" id="{4507E638-E678-43F4-AB06-29083B18C3A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26360" y="2224109"/>
            <a:ext cx="2344184" cy="1658656"/>
          </a:xfrm>
          <a:prstGeom prst="rect">
            <a:avLst/>
          </a:prstGeom>
        </p:spPr>
      </p:pic>
      <p:pic>
        <p:nvPicPr>
          <p:cNvPr id="27" name="Picture 26">
            <a:extLst>
              <a:ext uri="{FF2B5EF4-FFF2-40B4-BE49-F238E27FC236}">
                <a16:creationId xmlns:a16="http://schemas.microsoft.com/office/drawing/2014/main" id="{8B27315E-3D60-4D88-A473-F8AE75823AA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78111" y="2597426"/>
            <a:ext cx="649744" cy="928436"/>
          </a:xfrm>
          <a:prstGeom prst="rect">
            <a:avLst/>
          </a:prstGeom>
        </p:spPr>
      </p:pic>
      <p:sp>
        <p:nvSpPr>
          <p:cNvPr id="28" name="TextBox 27">
            <a:extLst>
              <a:ext uri="{FF2B5EF4-FFF2-40B4-BE49-F238E27FC236}">
                <a16:creationId xmlns:a16="http://schemas.microsoft.com/office/drawing/2014/main" id="{59F49B6D-C515-4E26-BF41-AA48C6F781D3}"/>
              </a:ext>
            </a:extLst>
          </p:cNvPr>
          <p:cNvSpPr txBox="1"/>
          <p:nvPr userDrawn="1"/>
        </p:nvSpPr>
        <p:spPr>
          <a:xfrm>
            <a:off x="518400" y="6517216"/>
            <a:ext cx="11095423" cy="107722"/>
          </a:xfrm>
          <a:prstGeom prst="rect">
            <a:avLst/>
          </a:prstGeom>
          <a:noFill/>
        </p:spPr>
        <p:txBody>
          <a:bodyPr wrap="square" lIns="0" tIns="0" rIns="0" bIns="0" rtlCol="0">
            <a:spAutoFit/>
          </a:bodyPr>
          <a:lstStyle/>
          <a:p>
            <a:r>
              <a:rPr lang="en-GB" sz="700" dirty="0">
                <a:latin typeface="Arial" panose="020B0604020202020204" pitchFamily="34" charset="0"/>
                <a:cs typeface="Arial" panose="020B0604020202020204" pitchFamily="34" charset="0"/>
              </a:rPr>
              <a:t>*Royal Mail MarketReach, Neuro-Insight, 2018. **Royal Mail MarketReach, The Value of Mail in Uncertain Times, Kantar TNS, 2017. † JICMAIL, Kantar TNS, 2017. ††IPA touchpoints, 2018. ^Royal Mail MarketReach, BrandScience, 2014. ^^Royal Mail MarketReach, 2018.</a:t>
            </a:r>
          </a:p>
        </p:txBody>
      </p:sp>
    </p:spTree>
    <p:extLst>
      <p:ext uri="{BB962C8B-B14F-4D97-AF65-F5344CB8AC3E}">
        <p14:creationId xmlns:p14="http://schemas.microsoft.com/office/powerpoint/2010/main" val="2057305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nifesto (lock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30" name="Text Placeholder 16">
            <a:extLst>
              <a:ext uri="{FF2B5EF4-FFF2-40B4-BE49-F238E27FC236}">
                <a16:creationId xmlns:a16="http://schemas.microsoft.com/office/drawing/2014/main" id="{852713DE-31C4-4815-98A2-84A20636CA69}"/>
              </a:ext>
            </a:extLst>
          </p:cNvPr>
          <p:cNvSpPr txBox="1">
            <a:spLocks/>
          </p:cNvSpPr>
          <p:nvPr userDrawn="1"/>
        </p:nvSpPr>
        <p:spPr>
          <a:xfrm>
            <a:off x="486000" y="1800000"/>
            <a:ext cx="6371927" cy="4380686"/>
          </a:xfrm>
          <a:prstGeom prst="rect">
            <a:avLst/>
          </a:prstGeom>
          <a:noFill/>
          <a:ln>
            <a:noFill/>
          </a:ln>
        </p:spPr>
        <p:txBody>
          <a:bodyPr wrap="square"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cap="all" baseline="0">
                <a:solidFill>
                  <a:srgbClr val="000000"/>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We live in an always on, tweeting, posting, sharing world.</a:t>
            </a:r>
            <a:br>
              <a:rPr lang="en-US" sz="1800" b="0" cap="none" dirty="0">
                <a:latin typeface="Arial" panose="020B0604020202020204" pitchFamily="34" charset="0"/>
              </a:rPr>
            </a:br>
            <a:r>
              <a:rPr lang="en-US" sz="1800" b="0" cap="none" dirty="0">
                <a:latin typeface="Arial" panose="020B0604020202020204" pitchFamily="34" charset="0"/>
              </a:rPr>
              <a:t>Where our interactions are increasingly fleeting.</a:t>
            </a:r>
          </a:p>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There is a role for an addressable channel that people trust.</a:t>
            </a:r>
            <a:br>
              <a:rPr lang="en-US" sz="1800" b="0" cap="none" dirty="0">
                <a:latin typeface="Arial" panose="020B0604020202020204" pitchFamily="34" charset="0"/>
              </a:rPr>
            </a:br>
            <a:r>
              <a:rPr lang="en-US" sz="1800" b="0" cap="none" dirty="0">
                <a:latin typeface="Arial" panose="020B0604020202020204" pitchFamily="34" charset="0"/>
              </a:rPr>
              <a:t>That speaks to them one-to-one.</a:t>
            </a:r>
            <a:br>
              <a:rPr lang="en-US" sz="1800" b="0" cap="none" dirty="0">
                <a:latin typeface="Arial" panose="020B0604020202020204" pitchFamily="34" charset="0"/>
              </a:rPr>
            </a:br>
            <a:r>
              <a:rPr lang="en-US" sz="1800" b="0" cap="none" dirty="0">
                <a:latin typeface="Arial" panose="020B0604020202020204" pitchFamily="34" charset="0"/>
              </a:rPr>
              <a:t>That delivers messages they keep in their homes for longer.</a:t>
            </a:r>
            <a:br>
              <a:rPr lang="en-US" sz="1800" b="0" cap="none" dirty="0">
                <a:latin typeface="Arial" panose="020B0604020202020204" pitchFamily="34" charset="0"/>
              </a:rPr>
            </a:br>
            <a:r>
              <a:rPr lang="en-US" sz="1800" b="0" cap="none" dirty="0">
                <a:latin typeface="Arial" panose="020B0604020202020204" pitchFamily="34" charset="0"/>
              </a:rPr>
              <a:t>Return to repeatedly.</a:t>
            </a:r>
            <a:br>
              <a:rPr lang="en-US" sz="1800" b="0" cap="none" dirty="0">
                <a:latin typeface="Arial" panose="020B0604020202020204" pitchFamily="34" charset="0"/>
              </a:rPr>
            </a:br>
            <a:r>
              <a:rPr lang="en-US" sz="1800" b="0" cap="none" dirty="0">
                <a:latin typeface="Arial" panose="020B0604020202020204" pitchFamily="34" charset="0"/>
              </a:rPr>
              <a:t>And share with others.</a:t>
            </a:r>
          </a:p>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Choose the channel that reaches everyone in the UK.</a:t>
            </a:r>
            <a:br>
              <a:rPr lang="en-US" sz="1800" b="0" cap="none" dirty="0">
                <a:latin typeface="Arial" panose="020B0604020202020204" pitchFamily="34" charset="0"/>
              </a:rPr>
            </a:br>
            <a:r>
              <a:rPr lang="en-US" sz="1800" b="0" cap="none" dirty="0">
                <a:latin typeface="Arial" panose="020B0604020202020204" pitchFamily="34" charset="0"/>
              </a:rPr>
              <a:t>And increases ROI.</a:t>
            </a:r>
          </a:p>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Mail it. Make a lasting impression.</a:t>
            </a:r>
          </a:p>
        </p:txBody>
      </p:sp>
      <p:pic>
        <p:nvPicPr>
          <p:cNvPr id="31" name="Picture 30">
            <a:extLst>
              <a:ext uri="{FF2B5EF4-FFF2-40B4-BE49-F238E27FC236}">
                <a16:creationId xmlns:a16="http://schemas.microsoft.com/office/drawing/2014/main" id="{032CDED1-60CE-4DF4-B4EF-FFD007D090CE}"/>
              </a:ext>
            </a:extLst>
          </p:cNvPr>
          <p:cNvPicPr>
            <a:picLocks noChangeAspect="1"/>
          </p:cNvPicPr>
          <p:nvPr userDrawn="1"/>
        </p:nvPicPr>
        <p:blipFill rotWithShape="1">
          <a:blip r:embed="rId2"/>
          <a:srcRect l="-1" r="5812"/>
          <a:stretch/>
        </p:blipFill>
        <p:spPr>
          <a:xfrm>
            <a:off x="6923317" y="1915534"/>
            <a:ext cx="5116284" cy="4541387"/>
          </a:xfrm>
          <a:prstGeom prst="rect">
            <a:avLst/>
          </a:prstGeom>
        </p:spPr>
      </p:pic>
      <p:sp>
        <p:nvSpPr>
          <p:cNvPr id="32" name="Text Placeholder 16">
            <a:extLst>
              <a:ext uri="{FF2B5EF4-FFF2-40B4-BE49-F238E27FC236}">
                <a16:creationId xmlns:a16="http://schemas.microsoft.com/office/drawing/2014/main" id="{DF77BAD4-B8DE-42C0-B8D2-F387D509C339}"/>
              </a:ext>
            </a:extLst>
          </p:cNvPr>
          <p:cNvSpPr txBox="1">
            <a:spLocks/>
          </p:cNvSpPr>
          <p:nvPr userDrawn="1"/>
        </p:nvSpPr>
        <p:spPr>
          <a:xfrm>
            <a:off x="485999" y="414000"/>
            <a:ext cx="11186959" cy="1128514"/>
          </a:xfrm>
          <a:prstGeom prst="rect">
            <a:avLst/>
          </a:prstGeom>
          <a:noFill/>
          <a:ln>
            <a:noFill/>
          </a:ln>
        </p:spPr>
        <p:txBody>
          <a:bodyPr wrap="square"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cap="all" baseline="0">
                <a:solidFill>
                  <a:srgbClr val="000000"/>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400"/>
              </a:lnSpc>
              <a:spcBef>
                <a:spcPts val="0"/>
              </a:spcBef>
            </a:pPr>
            <a:r>
              <a:rPr lang="en-US" sz="4800" b="0" spc="-100" dirty="0">
                <a:solidFill>
                  <a:schemeClr val="tx1"/>
                </a:solidFill>
                <a:latin typeface="Impact" panose="020B0806030902050204" pitchFamily="34" charset="0"/>
              </a:rPr>
              <a:t>MAIL IT.</a:t>
            </a:r>
          </a:p>
          <a:p>
            <a:pPr>
              <a:lnSpc>
                <a:spcPts val="4400"/>
              </a:lnSpc>
              <a:spcBef>
                <a:spcPts val="0"/>
              </a:spcBef>
            </a:pPr>
            <a:r>
              <a:rPr lang="en-US" sz="4800" b="0" spc="-100" dirty="0">
                <a:solidFill>
                  <a:schemeClr val="tx1"/>
                </a:solidFill>
                <a:latin typeface="Impact" panose="020B0806030902050204" pitchFamily="34" charset="0"/>
              </a:rPr>
              <a:t>MAKE A LASTING IMPRESSION.</a:t>
            </a:r>
          </a:p>
        </p:txBody>
      </p:sp>
    </p:spTree>
    <p:extLst>
      <p:ext uri="{BB962C8B-B14F-4D97-AF65-F5344CB8AC3E}">
        <p14:creationId xmlns:p14="http://schemas.microsoft.com/office/powerpoint/2010/main" val="260830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Contact Detail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1C5A06-029F-4E39-8AE3-98FDF6E67E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4215"/>
          <a:stretch/>
        </p:blipFill>
        <p:spPr>
          <a:xfrm>
            <a:off x="555834" y="5573065"/>
            <a:ext cx="1287142" cy="927026"/>
          </a:xfrm>
          <a:prstGeom prst="rect">
            <a:avLst/>
          </a:prstGeom>
        </p:spPr>
      </p:pic>
      <p:grpSp>
        <p:nvGrpSpPr>
          <p:cNvPr id="12" name="Group 11">
            <a:extLst>
              <a:ext uri="{FF2B5EF4-FFF2-40B4-BE49-F238E27FC236}">
                <a16:creationId xmlns:a16="http://schemas.microsoft.com/office/drawing/2014/main" id="{3AB2AECB-A204-4B3A-9699-1CA974BC2A95}"/>
              </a:ext>
            </a:extLst>
          </p:cNvPr>
          <p:cNvGrpSpPr/>
          <p:nvPr userDrawn="1"/>
        </p:nvGrpSpPr>
        <p:grpSpPr>
          <a:xfrm>
            <a:off x="5453443" y="4171098"/>
            <a:ext cx="6173432" cy="2331710"/>
            <a:chOff x="5453443" y="4171098"/>
            <a:chExt cx="6173432" cy="2331710"/>
          </a:xfrm>
        </p:grpSpPr>
        <p:pic>
          <p:nvPicPr>
            <p:cNvPr id="13" name="Picture 12">
              <a:extLst>
                <a:ext uri="{FF2B5EF4-FFF2-40B4-BE49-F238E27FC236}">
                  <a16:creationId xmlns:a16="http://schemas.microsoft.com/office/drawing/2014/main" id="{9DBF0C14-E6F4-49E4-9192-7B5124AF62B6}"/>
                </a:ext>
              </a:extLst>
            </p:cNvPr>
            <p:cNvPicPr>
              <a:picLocks noChangeAspect="1"/>
            </p:cNvPicPr>
            <p:nvPr/>
          </p:nvPicPr>
          <p:blipFill>
            <a:blip r:embed="rId3"/>
            <a:stretch>
              <a:fillRect/>
            </a:stretch>
          </p:blipFill>
          <p:spPr>
            <a:xfrm>
              <a:off x="5453443" y="4864884"/>
              <a:ext cx="6173432" cy="1637924"/>
            </a:xfrm>
            <a:prstGeom prst="rect">
              <a:avLst/>
            </a:prstGeom>
          </p:spPr>
        </p:pic>
        <p:sp>
          <p:nvSpPr>
            <p:cNvPr id="14" name="TextBox 13">
              <a:extLst>
                <a:ext uri="{FF2B5EF4-FFF2-40B4-BE49-F238E27FC236}">
                  <a16:creationId xmlns:a16="http://schemas.microsoft.com/office/drawing/2014/main" id="{CD037A0D-80BC-4917-9FC2-B687395EA2A4}"/>
                </a:ext>
              </a:extLst>
            </p:cNvPr>
            <p:cNvSpPr txBox="1"/>
            <p:nvPr/>
          </p:nvSpPr>
          <p:spPr>
            <a:xfrm>
              <a:off x="5455156" y="5956217"/>
              <a:ext cx="1085199"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REMEMBERED</a:t>
              </a:r>
            </a:p>
          </p:txBody>
        </p:sp>
        <p:sp>
          <p:nvSpPr>
            <p:cNvPr id="15" name="TextBox 14">
              <a:extLst>
                <a:ext uri="{FF2B5EF4-FFF2-40B4-BE49-F238E27FC236}">
                  <a16:creationId xmlns:a16="http://schemas.microsoft.com/office/drawing/2014/main" id="{8B627281-0BF2-41F2-8338-7B2BFF49E0FD}"/>
                </a:ext>
              </a:extLst>
            </p:cNvPr>
            <p:cNvSpPr txBox="1"/>
            <p:nvPr/>
          </p:nvSpPr>
          <p:spPr>
            <a:xfrm>
              <a:off x="6724502" y="5956217"/>
              <a:ext cx="1086884"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STAYS</a:t>
              </a:r>
            </a:p>
            <a:p>
              <a:pPr algn="ctr">
                <a:lnSpc>
                  <a:spcPts val="1100"/>
                </a:lnSpc>
                <a:spcBef>
                  <a:spcPts val="0"/>
                </a:spcBef>
              </a:pPr>
              <a:r>
                <a:rPr lang="en-US" sz="1200" dirty="0">
                  <a:solidFill>
                    <a:schemeClr val="bg1"/>
                  </a:solidFill>
                  <a:latin typeface="Impact" panose="020B0806030902050204" pitchFamily="34" charset="0"/>
                </a:rPr>
                <a:t>IN THE HOME</a:t>
              </a:r>
            </a:p>
          </p:txBody>
        </p:sp>
        <p:sp>
          <p:nvSpPr>
            <p:cNvPr id="16" name="TextBox 15">
              <a:extLst>
                <a:ext uri="{FF2B5EF4-FFF2-40B4-BE49-F238E27FC236}">
                  <a16:creationId xmlns:a16="http://schemas.microsoft.com/office/drawing/2014/main" id="{F030FD7F-DE3C-40C1-BC82-7F6ECC209617}"/>
                </a:ext>
              </a:extLst>
            </p:cNvPr>
            <p:cNvSpPr txBox="1"/>
            <p:nvPr/>
          </p:nvSpPr>
          <p:spPr>
            <a:xfrm>
              <a:off x="7995684" y="5956217"/>
              <a:ext cx="1084521"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DELIVERS</a:t>
              </a:r>
            </a:p>
            <a:p>
              <a:pPr algn="ctr">
                <a:lnSpc>
                  <a:spcPts val="1100"/>
                </a:lnSpc>
                <a:spcBef>
                  <a:spcPts val="0"/>
                </a:spcBef>
              </a:pPr>
              <a:r>
                <a:rPr lang="en-US" sz="1200" dirty="0">
                  <a:solidFill>
                    <a:schemeClr val="bg1"/>
                  </a:solidFill>
                  <a:latin typeface="Impact" panose="020B0806030902050204" pitchFamily="34" charset="0"/>
                </a:rPr>
                <a:t>LASTING RESULTS</a:t>
              </a:r>
            </a:p>
          </p:txBody>
        </p:sp>
        <p:sp>
          <p:nvSpPr>
            <p:cNvPr id="17" name="TextBox 16">
              <a:extLst>
                <a:ext uri="{FF2B5EF4-FFF2-40B4-BE49-F238E27FC236}">
                  <a16:creationId xmlns:a16="http://schemas.microsoft.com/office/drawing/2014/main" id="{CD7229BF-D3C7-4F05-8408-C4E65D98558B}"/>
                </a:ext>
              </a:extLst>
            </p:cNvPr>
            <p:cNvSpPr txBox="1"/>
            <p:nvPr/>
          </p:nvSpPr>
          <p:spPr>
            <a:xfrm>
              <a:off x="9264502" y="5956217"/>
              <a:ext cx="1084522"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REACHES</a:t>
              </a:r>
            </a:p>
            <a:p>
              <a:pPr algn="ctr">
                <a:lnSpc>
                  <a:spcPts val="1100"/>
                </a:lnSpc>
                <a:spcBef>
                  <a:spcPts val="0"/>
                </a:spcBef>
              </a:pPr>
              <a:r>
                <a:rPr lang="en-US" sz="1200" dirty="0">
                  <a:solidFill>
                    <a:schemeClr val="bg1"/>
                  </a:solidFill>
                  <a:latin typeface="Impact" panose="020B0806030902050204" pitchFamily="34" charset="0"/>
                </a:rPr>
                <a:t>EVERYONE</a:t>
              </a:r>
            </a:p>
          </p:txBody>
        </p:sp>
        <p:sp>
          <p:nvSpPr>
            <p:cNvPr id="18" name="TextBox 17">
              <a:extLst>
                <a:ext uri="{FF2B5EF4-FFF2-40B4-BE49-F238E27FC236}">
                  <a16:creationId xmlns:a16="http://schemas.microsoft.com/office/drawing/2014/main" id="{67F48959-6843-444A-9A53-396A53060FFA}"/>
                </a:ext>
              </a:extLst>
            </p:cNvPr>
            <p:cNvSpPr txBox="1"/>
            <p:nvPr/>
          </p:nvSpPr>
          <p:spPr>
            <a:xfrm>
              <a:off x="10530957" y="5956217"/>
              <a:ext cx="1095917"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TRUSTED</a:t>
              </a:r>
            </a:p>
          </p:txBody>
        </p:sp>
        <p:pic>
          <p:nvPicPr>
            <p:cNvPr id="19" name="Picture 18">
              <a:extLst>
                <a:ext uri="{FF2B5EF4-FFF2-40B4-BE49-F238E27FC236}">
                  <a16:creationId xmlns:a16="http://schemas.microsoft.com/office/drawing/2014/main" id="{02616AFD-F39B-4D30-A405-4A5A821EC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781" y="4436807"/>
              <a:ext cx="694129" cy="586289"/>
            </a:xfrm>
            <a:prstGeom prst="rect">
              <a:avLst/>
            </a:prstGeom>
          </p:spPr>
        </p:pic>
        <p:pic>
          <p:nvPicPr>
            <p:cNvPr id="20" name="Picture 19">
              <a:extLst>
                <a:ext uri="{FF2B5EF4-FFF2-40B4-BE49-F238E27FC236}">
                  <a16:creationId xmlns:a16="http://schemas.microsoft.com/office/drawing/2014/main" id="{2A862A30-8830-463F-8BB0-2FDDC7171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427" y="4503751"/>
              <a:ext cx="670202" cy="598510"/>
            </a:xfrm>
            <a:prstGeom prst="rect">
              <a:avLst/>
            </a:prstGeom>
          </p:spPr>
        </p:pic>
        <p:pic>
          <p:nvPicPr>
            <p:cNvPr id="21" name="Picture 20">
              <a:extLst>
                <a:ext uri="{FF2B5EF4-FFF2-40B4-BE49-F238E27FC236}">
                  <a16:creationId xmlns:a16="http://schemas.microsoft.com/office/drawing/2014/main" id="{1E9BB0D4-CA3D-4109-8B39-AD5F916147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7658" y="4462049"/>
              <a:ext cx="396719" cy="573646"/>
            </a:xfrm>
            <a:prstGeom prst="rect">
              <a:avLst/>
            </a:prstGeom>
          </p:spPr>
        </p:pic>
        <p:pic>
          <p:nvPicPr>
            <p:cNvPr id="22" name="Picture 21">
              <a:extLst>
                <a:ext uri="{FF2B5EF4-FFF2-40B4-BE49-F238E27FC236}">
                  <a16:creationId xmlns:a16="http://schemas.microsoft.com/office/drawing/2014/main" id="{F9CA0C8A-AA95-40C4-8A93-413DE82C60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998" y="4171098"/>
              <a:ext cx="1491140" cy="1055075"/>
            </a:xfrm>
            <a:prstGeom prst="rect">
              <a:avLst/>
            </a:prstGeom>
          </p:spPr>
        </p:pic>
        <p:pic>
          <p:nvPicPr>
            <p:cNvPr id="23" name="Picture 22">
              <a:extLst>
                <a:ext uri="{FF2B5EF4-FFF2-40B4-BE49-F238E27FC236}">
                  <a16:creationId xmlns:a16="http://schemas.microsoft.com/office/drawing/2014/main" id="{6B0027A3-538F-453D-860C-19E1AB9E39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7003" y="4438549"/>
              <a:ext cx="413304" cy="590580"/>
            </a:xfrm>
            <a:prstGeom prst="rect">
              <a:avLst/>
            </a:prstGeom>
          </p:spPr>
        </p:pic>
      </p:grpSp>
      <p:sp>
        <p:nvSpPr>
          <p:cNvPr id="4" name="Text Placeholder 3">
            <a:extLst>
              <a:ext uri="{FF2B5EF4-FFF2-40B4-BE49-F238E27FC236}">
                <a16:creationId xmlns:a16="http://schemas.microsoft.com/office/drawing/2014/main" id="{3420AE76-15AC-483B-A11C-F377849AE607}"/>
              </a:ext>
            </a:extLst>
          </p:cNvPr>
          <p:cNvSpPr>
            <a:spLocks noGrp="1"/>
          </p:cNvSpPr>
          <p:nvPr>
            <p:ph type="body" sz="quarter" idx="11" hasCustomPrompt="1"/>
          </p:nvPr>
        </p:nvSpPr>
        <p:spPr>
          <a:xfrm>
            <a:off x="1130956" y="2200708"/>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Phone number here</a:t>
            </a:r>
            <a:endParaRPr lang="en-GB" dirty="0"/>
          </a:p>
        </p:txBody>
      </p:sp>
      <p:sp>
        <p:nvSpPr>
          <p:cNvPr id="33" name="Text Placeholder 3">
            <a:extLst>
              <a:ext uri="{FF2B5EF4-FFF2-40B4-BE49-F238E27FC236}">
                <a16:creationId xmlns:a16="http://schemas.microsoft.com/office/drawing/2014/main" id="{B2842BB2-84F6-4E30-A8D3-B4F70433B073}"/>
              </a:ext>
            </a:extLst>
          </p:cNvPr>
          <p:cNvSpPr>
            <a:spLocks noGrp="1"/>
          </p:cNvSpPr>
          <p:nvPr>
            <p:ph type="body" sz="quarter" idx="12" hasCustomPrompt="1"/>
          </p:nvPr>
        </p:nvSpPr>
        <p:spPr>
          <a:xfrm>
            <a:off x="1130956" y="2812065"/>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Email address here</a:t>
            </a:r>
            <a:endParaRPr lang="en-GB" dirty="0"/>
          </a:p>
        </p:txBody>
      </p:sp>
      <p:sp>
        <p:nvSpPr>
          <p:cNvPr id="34" name="Text Placeholder 3">
            <a:extLst>
              <a:ext uri="{FF2B5EF4-FFF2-40B4-BE49-F238E27FC236}">
                <a16:creationId xmlns:a16="http://schemas.microsoft.com/office/drawing/2014/main" id="{281C4479-63F2-4778-84A8-B2AA903F6B10}"/>
              </a:ext>
            </a:extLst>
          </p:cNvPr>
          <p:cNvSpPr>
            <a:spLocks noGrp="1"/>
          </p:cNvSpPr>
          <p:nvPr>
            <p:ph type="body" sz="quarter" idx="13" hasCustomPrompt="1"/>
          </p:nvPr>
        </p:nvSpPr>
        <p:spPr>
          <a:xfrm>
            <a:off x="1130955" y="3423600"/>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LinkedIn address here</a:t>
            </a:r>
            <a:endParaRPr lang="en-GB" dirty="0"/>
          </a:p>
        </p:txBody>
      </p:sp>
      <p:sp>
        <p:nvSpPr>
          <p:cNvPr id="35" name="Text Placeholder 3">
            <a:extLst>
              <a:ext uri="{FF2B5EF4-FFF2-40B4-BE49-F238E27FC236}">
                <a16:creationId xmlns:a16="http://schemas.microsoft.com/office/drawing/2014/main" id="{E3A73BD1-E6C9-4618-86C3-B4F63BADEC57}"/>
              </a:ext>
            </a:extLst>
          </p:cNvPr>
          <p:cNvSpPr>
            <a:spLocks noGrp="1"/>
          </p:cNvSpPr>
          <p:nvPr>
            <p:ph type="body" sz="quarter" idx="14" hasCustomPrompt="1"/>
          </p:nvPr>
        </p:nvSpPr>
        <p:spPr>
          <a:xfrm>
            <a:off x="1130955" y="4035600"/>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Twitter ID here</a:t>
            </a:r>
            <a:endParaRPr lang="en-GB" dirty="0"/>
          </a:p>
        </p:txBody>
      </p:sp>
      <p:pic>
        <p:nvPicPr>
          <p:cNvPr id="5" name="Picture 4">
            <a:extLst>
              <a:ext uri="{FF2B5EF4-FFF2-40B4-BE49-F238E27FC236}">
                <a16:creationId xmlns:a16="http://schemas.microsoft.com/office/drawing/2014/main" id="{6CCA9113-68A6-4E98-AAD4-252EA1D1FB68}"/>
              </a:ext>
            </a:extLst>
          </p:cNvPr>
          <p:cNvPicPr>
            <a:picLocks noChangeAspect="1"/>
          </p:cNvPicPr>
          <p:nvPr userDrawn="1"/>
        </p:nvPicPr>
        <p:blipFill>
          <a:blip r:embed="rId9"/>
          <a:stretch>
            <a:fillRect/>
          </a:stretch>
        </p:blipFill>
        <p:spPr>
          <a:xfrm>
            <a:off x="486000" y="2117435"/>
            <a:ext cx="414564" cy="414564"/>
          </a:xfrm>
          <a:prstGeom prst="rect">
            <a:avLst/>
          </a:prstGeom>
        </p:spPr>
      </p:pic>
      <p:pic>
        <p:nvPicPr>
          <p:cNvPr id="6" name="Picture 5">
            <a:extLst>
              <a:ext uri="{FF2B5EF4-FFF2-40B4-BE49-F238E27FC236}">
                <a16:creationId xmlns:a16="http://schemas.microsoft.com/office/drawing/2014/main" id="{BCBF404C-44D4-474E-A2E7-63B115E19EC6}"/>
              </a:ext>
            </a:extLst>
          </p:cNvPr>
          <p:cNvPicPr>
            <a:picLocks noChangeAspect="1"/>
          </p:cNvPicPr>
          <p:nvPr userDrawn="1"/>
        </p:nvPicPr>
        <p:blipFill>
          <a:blip r:embed="rId10"/>
          <a:stretch>
            <a:fillRect/>
          </a:stretch>
        </p:blipFill>
        <p:spPr>
          <a:xfrm>
            <a:off x="486000" y="2771467"/>
            <a:ext cx="438950" cy="329213"/>
          </a:xfrm>
          <a:prstGeom prst="rect">
            <a:avLst/>
          </a:prstGeom>
        </p:spPr>
      </p:pic>
      <p:pic>
        <p:nvPicPr>
          <p:cNvPr id="8" name="Picture 7">
            <a:extLst>
              <a:ext uri="{FF2B5EF4-FFF2-40B4-BE49-F238E27FC236}">
                <a16:creationId xmlns:a16="http://schemas.microsoft.com/office/drawing/2014/main" id="{75367CB4-AA6B-4858-9065-77CC715A405A}"/>
              </a:ext>
            </a:extLst>
          </p:cNvPr>
          <p:cNvPicPr>
            <a:picLocks noChangeAspect="1"/>
          </p:cNvPicPr>
          <p:nvPr userDrawn="1"/>
        </p:nvPicPr>
        <p:blipFill>
          <a:blip r:embed="rId11"/>
          <a:stretch>
            <a:fillRect/>
          </a:stretch>
        </p:blipFill>
        <p:spPr>
          <a:xfrm>
            <a:off x="492096" y="3325675"/>
            <a:ext cx="432854" cy="432854"/>
          </a:xfrm>
          <a:prstGeom prst="rect">
            <a:avLst/>
          </a:prstGeom>
        </p:spPr>
      </p:pic>
      <p:pic>
        <p:nvPicPr>
          <p:cNvPr id="9" name="Picture 8">
            <a:extLst>
              <a:ext uri="{FF2B5EF4-FFF2-40B4-BE49-F238E27FC236}">
                <a16:creationId xmlns:a16="http://schemas.microsoft.com/office/drawing/2014/main" id="{FB9F10C2-B976-4C70-91AD-06021657628F}"/>
              </a:ext>
            </a:extLst>
          </p:cNvPr>
          <p:cNvPicPr>
            <a:picLocks noChangeAspect="1"/>
          </p:cNvPicPr>
          <p:nvPr userDrawn="1"/>
        </p:nvPicPr>
        <p:blipFill>
          <a:blip r:embed="rId12"/>
          <a:stretch>
            <a:fillRect/>
          </a:stretch>
        </p:blipFill>
        <p:spPr>
          <a:xfrm>
            <a:off x="476855" y="3941284"/>
            <a:ext cx="432854" cy="432854"/>
          </a:xfrm>
          <a:prstGeom prst="rect">
            <a:avLst/>
          </a:prstGeom>
        </p:spPr>
      </p:pic>
      <p:sp>
        <p:nvSpPr>
          <p:cNvPr id="25" name="Title 1">
            <a:extLst>
              <a:ext uri="{FF2B5EF4-FFF2-40B4-BE49-F238E27FC236}">
                <a16:creationId xmlns:a16="http://schemas.microsoft.com/office/drawing/2014/main" id="{08D666F5-F054-40F8-9C2B-7B5C3BEF5696}"/>
              </a:ext>
            </a:extLst>
          </p:cNvPr>
          <p:cNvSpPr txBox="1">
            <a:spLocks/>
          </p:cNvSpPr>
          <p:nvPr userDrawn="1"/>
        </p:nvSpPr>
        <p:spPr>
          <a:xfrm>
            <a:off x="503584" y="418115"/>
            <a:ext cx="5227199" cy="1044097"/>
          </a:xfrm>
          <a:prstGeom prst="rect">
            <a:avLst/>
          </a:prstGeom>
        </p:spPr>
        <p:txBody>
          <a:bodyPr lIns="0" tIns="0" rIns="0" bIns="0"/>
          <a:lstStyle>
            <a:lvl1pPr algn="l" defTabSz="914400" rtl="0" eaLnBrk="1" latinLnBrk="0" hangingPunct="1">
              <a:lnSpc>
                <a:spcPts val="4400"/>
              </a:lnSpc>
              <a:spcBef>
                <a:spcPct val="0"/>
              </a:spcBef>
              <a:buNone/>
              <a:defRPr sz="4800" kern="1200" cap="all" spc="-100" baseline="0">
                <a:solidFill>
                  <a:schemeClr val="tx1"/>
                </a:solidFill>
                <a:latin typeface="Impact" panose="020B0806030902050204" pitchFamily="34" charset="0"/>
                <a:ea typeface="+mj-ea"/>
                <a:cs typeface="+mj-cs"/>
              </a:defRPr>
            </a:lvl1pPr>
          </a:lstStyle>
          <a:p>
            <a:r>
              <a:rPr lang="en-US" dirty="0"/>
              <a:t>Thank you</a:t>
            </a:r>
            <a:endParaRPr lang="en-GB" dirty="0"/>
          </a:p>
        </p:txBody>
      </p:sp>
      <p:sp>
        <p:nvSpPr>
          <p:cNvPr id="2" name="Rectangle 1">
            <a:extLst>
              <a:ext uri="{FF2B5EF4-FFF2-40B4-BE49-F238E27FC236}">
                <a16:creationId xmlns:a16="http://schemas.microsoft.com/office/drawing/2014/main" id="{D6189E37-DEA3-45B2-BD06-04288CCF6198}"/>
              </a:ext>
            </a:extLst>
          </p:cNvPr>
          <p:cNvSpPr/>
          <p:nvPr userDrawn="1"/>
        </p:nvSpPr>
        <p:spPr>
          <a:xfrm>
            <a:off x="0" y="6617162"/>
            <a:ext cx="1722474" cy="240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0307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1C5A06-029F-4E39-8AE3-98FDF6E67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834" y="5573065"/>
            <a:ext cx="2811264" cy="927026"/>
          </a:xfrm>
          <a:prstGeom prst="rect">
            <a:avLst/>
          </a:prstGeom>
        </p:spPr>
      </p:pic>
      <p:grpSp>
        <p:nvGrpSpPr>
          <p:cNvPr id="12" name="Group 11">
            <a:extLst>
              <a:ext uri="{FF2B5EF4-FFF2-40B4-BE49-F238E27FC236}">
                <a16:creationId xmlns:a16="http://schemas.microsoft.com/office/drawing/2014/main" id="{3AB2AECB-A204-4B3A-9699-1CA974BC2A95}"/>
              </a:ext>
            </a:extLst>
          </p:cNvPr>
          <p:cNvGrpSpPr/>
          <p:nvPr userDrawn="1"/>
        </p:nvGrpSpPr>
        <p:grpSpPr>
          <a:xfrm>
            <a:off x="5453443" y="4171098"/>
            <a:ext cx="6173432" cy="2331710"/>
            <a:chOff x="5453443" y="4171098"/>
            <a:chExt cx="6173432" cy="2331710"/>
          </a:xfrm>
        </p:grpSpPr>
        <p:pic>
          <p:nvPicPr>
            <p:cNvPr id="13" name="Picture 12">
              <a:extLst>
                <a:ext uri="{FF2B5EF4-FFF2-40B4-BE49-F238E27FC236}">
                  <a16:creationId xmlns:a16="http://schemas.microsoft.com/office/drawing/2014/main" id="{9DBF0C14-E6F4-49E4-9192-7B5124AF62B6}"/>
                </a:ext>
              </a:extLst>
            </p:cNvPr>
            <p:cNvPicPr>
              <a:picLocks noChangeAspect="1"/>
            </p:cNvPicPr>
            <p:nvPr/>
          </p:nvPicPr>
          <p:blipFill>
            <a:blip r:embed="rId3"/>
            <a:stretch>
              <a:fillRect/>
            </a:stretch>
          </p:blipFill>
          <p:spPr>
            <a:xfrm>
              <a:off x="5453443" y="4864884"/>
              <a:ext cx="6173432" cy="1637924"/>
            </a:xfrm>
            <a:prstGeom prst="rect">
              <a:avLst/>
            </a:prstGeom>
          </p:spPr>
        </p:pic>
        <p:sp>
          <p:nvSpPr>
            <p:cNvPr id="14" name="TextBox 13">
              <a:extLst>
                <a:ext uri="{FF2B5EF4-FFF2-40B4-BE49-F238E27FC236}">
                  <a16:creationId xmlns:a16="http://schemas.microsoft.com/office/drawing/2014/main" id="{CD037A0D-80BC-4917-9FC2-B687395EA2A4}"/>
                </a:ext>
              </a:extLst>
            </p:cNvPr>
            <p:cNvSpPr txBox="1"/>
            <p:nvPr/>
          </p:nvSpPr>
          <p:spPr>
            <a:xfrm>
              <a:off x="5455156" y="5956217"/>
              <a:ext cx="1085199"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REMEMBERED</a:t>
              </a:r>
            </a:p>
          </p:txBody>
        </p:sp>
        <p:sp>
          <p:nvSpPr>
            <p:cNvPr id="15" name="TextBox 14">
              <a:extLst>
                <a:ext uri="{FF2B5EF4-FFF2-40B4-BE49-F238E27FC236}">
                  <a16:creationId xmlns:a16="http://schemas.microsoft.com/office/drawing/2014/main" id="{8B627281-0BF2-41F2-8338-7B2BFF49E0FD}"/>
                </a:ext>
              </a:extLst>
            </p:cNvPr>
            <p:cNvSpPr txBox="1"/>
            <p:nvPr/>
          </p:nvSpPr>
          <p:spPr>
            <a:xfrm>
              <a:off x="6724502" y="5956217"/>
              <a:ext cx="1086884"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STAYS</a:t>
              </a:r>
            </a:p>
            <a:p>
              <a:pPr algn="ctr">
                <a:lnSpc>
                  <a:spcPts val="1100"/>
                </a:lnSpc>
                <a:spcBef>
                  <a:spcPts val="0"/>
                </a:spcBef>
              </a:pPr>
              <a:r>
                <a:rPr lang="en-US" sz="1200" dirty="0">
                  <a:solidFill>
                    <a:schemeClr val="bg1"/>
                  </a:solidFill>
                  <a:latin typeface="Impact" panose="020B0806030902050204" pitchFamily="34" charset="0"/>
                </a:rPr>
                <a:t>IN THE HOME</a:t>
              </a:r>
            </a:p>
          </p:txBody>
        </p:sp>
        <p:sp>
          <p:nvSpPr>
            <p:cNvPr id="16" name="TextBox 15">
              <a:extLst>
                <a:ext uri="{FF2B5EF4-FFF2-40B4-BE49-F238E27FC236}">
                  <a16:creationId xmlns:a16="http://schemas.microsoft.com/office/drawing/2014/main" id="{F030FD7F-DE3C-40C1-BC82-7F6ECC209617}"/>
                </a:ext>
              </a:extLst>
            </p:cNvPr>
            <p:cNvSpPr txBox="1"/>
            <p:nvPr/>
          </p:nvSpPr>
          <p:spPr>
            <a:xfrm>
              <a:off x="7995684" y="5956217"/>
              <a:ext cx="1084521"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DELIVERS</a:t>
              </a:r>
            </a:p>
            <a:p>
              <a:pPr algn="ctr">
                <a:lnSpc>
                  <a:spcPts val="1100"/>
                </a:lnSpc>
                <a:spcBef>
                  <a:spcPts val="0"/>
                </a:spcBef>
              </a:pPr>
              <a:r>
                <a:rPr lang="en-US" sz="1200" dirty="0">
                  <a:solidFill>
                    <a:schemeClr val="bg1"/>
                  </a:solidFill>
                  <a:latin typeface="Impact" panose="020B0806030902050204" pitchFamily="34" charset="0"/>
                </a:rPr>
                <a:t>LASTING RESULTS</a:t>
              </a:r>
            </a:p>
          </p:txBody>
        </p:sp>
        <p:sp>
          <p:nvSpPr>
            <p:cNvPr id="17" name="TextBox 16">
              <a:extLst>
                <a:ext uri="{FF2B5EF4-FFF2-40B4-BE49-F238E27FC236}">
                  <a16:creationId xmlns:a16="http://schemas.microsoft.com/office/drawing/2014/main" id="{CD7229BF-D3C7-4F05-8408-C4E65D98558B}"/>
                </a:ext>
              </a:extLst>
            </p:cNvPr>
            <p:cNvSpPr txBox="1"/>
            <p:nvPr/>
          </p:nvSpPr>
          <p:spPr>
            <a:xfrm>
              <a:off x="9264502" y="5956217"/>
              <a:ext cx="1084522"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REACHES</a:t>
              </a:r>
            </a:p>
            <a:p>
              <a:pPr algn="ctr">
                <a:lnSpc>
                  <a:spcPts val="1100"/>
                </a:lnSpc>
                <a:spcBef>
                  <a:spcPts val="0"/>
                </a:spcBef>
              </a:pPr>
              <a:r>
                <a:rPr lang="en-US" sz="1200" dirty="0">
                  <a:solidFill>
                    <a:schemeClr val="bg1"/>
                  </a:solidFill>
                  <a:latin typeface="Impact" panose="020B0806030902050204" pitchFamily="34" charset="0"/>
                </a:rPr>
                <a:t>EVERYONE</a:t>
              </a:r>
            </a:p>
          </p:txBody>
        </p:sp>
        <p:sp>
          <p:nvSpPr>
            <p:cNvPr id="18" name="TextBox 17">
              <a:extLst>
                <a:ext uri="{FF2B5EF4-FFF2-40B4-BE49-F238E27FC236}">
                  <a16:creationId xmlns:a16="http://schemas.microsoft.com/office/drawing/2014/main" id="{67F48959-6843-444A-9A53-396A53060FFA}"/>
                </a:ext>
              </a:extLst>
            </p:cNvPr>
            <p:cNvSpPr txBox="1"/>
            <p:nvPr/>
          </p:nvSpPr>
          <p:spPr>
            <a:xfrm>
              <a:off x="10530957" y="5956217"/>
              <a:ext cx="1095917"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TRUSTED</a:t>
              </a:r>
            </a:p>
          </p:txBody>
        </p:sp>
        <p:pic>
          <p:nvPicPr>
            <p:cNvPr id="19" name="Picture 18">
              <a:extLst>
                <a:ext uri="{FF2B5EF4-FFF2-40B4-BE49-F238E27FC236}">
                  <a16:creationId xmlns:a16="http://schemas.microsoft.com/office/drawing/2014/main" id="{02616AFD-F39B-4D30-A405-4A5A821EC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781" y="4436807"/>
              <a:ext cx="694129" cy="586289"/>
            </a:xfrm>
            <a:prstGeom prst="rect">
              <a:avLst/>
            </a:prstGeom>
          </p:spPr>
        </p:pic>
        <p:pic>
          <p:nvPicPr>
            <p:cNvPr id="20" name="Picture 19">
              <a:extLst>
                <a:ext uri="{FF2B5EF4-FFF2-40B4-BE49-F238E27FC236}">
                  <a16:creationId xmlns:a16="http://schemas.microsoft.com/office/drawing/2014/main" id="{2A862A30-8830-463F-8BB0-2FDDC7171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427" y="4503751"/>
              <a:ext cx="670202" cy="598510"/>
            </a:xfrm>
            <a:prstGeom prst="rect">
              <a:avLst/>
            </a:prstGeom>
          </p:spPr>
        </p:pic>
        <p:pic>
          <p:nvPicPr>
            <p:cNvPr id="21" name="Picture 20">
              <a:extLst>
                <a:ext uri="{FF2B5EF4-FFF2-40B4-BE49-F238E27FC236}">
                  <a16:creationId xmlns:a16="http://schemas.microsoft.com/office/drawing/2014/main" id="{1E9BB0D4-CA3D-4109-8B39-AD5F916147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7658" y="4462049"/>
              <a:ext cx="396719" cy="573646"/>
            </a:xfrm>
            <a:prstGeom prst="rect">
              <a:avLst/>
            </a:prstGeom>
          </p:spPr>
        </p:pic>
        <p:pic>
          <p:nvPicPr>
            <p:cNvPr id="22" name="Picture 21">
              <a:extLst>
                <a:ext uri="{FF2B5EF4-FFF2-40B4-BE49-F238E27FC236}">
                  <a16:creationId xmlns:a16="http://schemas.microsoft.com/office/drawing/2014/main" id="{F9CA0C8A-AA95-40C4-8A93-413DE82C60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998" y="4171098"/>
              <a:ext cx="1491140" cy="1055075"/>
            </a:xfrm>
            <a:prstGeom prst="rect">
              <a:avLst/>
            </a:prstGeom>
          </p:spPr>
        </p:pic>
        <p:pic>
          <p:nvPicPr>
            <p:cNvPr id="23" name="Picture 22">
              <a:extLst>
                <a:ext uri="{FF2B5EF4-FFF2-40B4-BE49-F238E27FC236}">
                  <a16:creationId xmlns:a16="http://schemas.microsoft.com/office/drawing/2014/main" id="{6B0027A3-538F-453D-860C-19E1AB9E39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7003" y="4438549"/>
              <a:ext cx="413304" cy="590580"/>
            </a:xfrm>
            <a:prstGeom prst="rect">
              <a:avLst/>
            </a:prstGeom>
          </p:spPr>
        </p:pic>
      </p:grpSp>
      <p:sp>
        <p:nvSpPr>
          <p:cNvPr id="24" name="Title 1">
            <a:extLst>
              <a:ext uri="{FF2B5EF4-FFF2-40B4-BE49-F238E27FC236}">
                <a16:creationId xmlns:a16="http://schemas.microsoft.com/office/drawing/2014/main" id="{61952DFC-9961-4BF0-9782-D4986BBEA4F8}"/>
              </a:ext>
            </a:extLst>
          </p:cNvPr>
          <p:cNvSpPr txBox="1">
            <a:spLocks/>
          </p:cNvSpPr>
          <p:nvPr userDrawn="1"/>
        </p:nvSpPr>
        <p:spPr>
          <a:xfrm>
            <a:off x="503584" y="418115"/>
            <a:ext cx="5227199" cy="1044097"/>
          </a:xfrm>
          <a:prstGeom prst="rect">
            <a:avLst/>
          </a:prstGeom>
        </p:spPr>
        <p:txBody>
          <a:bodyPr lIns="0" tIns="0" rIns="0" bIns="0"/>
          <a:lstStyle>
            <a:lvl1pPr algn="l" defTabSz="914400" rtl="0" eaLnBrk="1" latinLnBrk="0" hangingPunct="1">
              <a:lnSpc>
                <a:spcPts val="4400"/>
              </a:lnSpc>
              <a:spcBef>
                <a:spcPct val="0"/>
              </a:spcBef>
              <a:buNone/>
              <a:defRPr sz="4800" kern="1200" cap="all" spc="-100" baseline="0">
                <a:solidFill>
                  <a:schemeClr val="tx1"/>
                </a:solidFill>
                <a:latin typeface="Impact" panose="020B0806030902050204" pitchFamily="34" charset="0"/>
                <a:ea typeface="+mj-ea"/>
                <a:cs typeface="+mj-cs"/>
              </a:defRPr>
            </a:lvl1pPr>
          </a:lstStyle>
          <a:p>
            <a:r>
              <a:rPr lang="en-US" dirty="0"/>
              <a:t>Thank you</a:t>
            </a:r>
            <a:endParaRPr lang="en-GB" dirty="0"/>
          </a:p>
        </p:txBody>
      </p:sp>
    </p:spTree>
    <p:extLst>
      <p:ext uri="{BB962C8B-B14F-4D97-AF65-F5344CB8AC3E}">
        <p14:creationId xmlns:p14="http://schemas.microsoft.com/office/powerpoint/2010/main" val="1225169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1" y="3225800"/>
            <a:ext cx="12192000" cy="363220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dirty="0">
              <a:solidFill>
                <a:prstClr val="white"/>
              </a:solidFill>
            </a:endParaRPr>
          </a:p>
        </p:txBody>
      </p:sp>
      <p:sp>
        <p:nvSpPr>
          <p:cNvPr id="2" name="Title 1"/>
          <p:cNvSpPr>
            <a:spLocks noGrp="1"/>
          </p:cNvSpPr>
          <p:nvPr>
            <p:ph type="ctrTitle"/>
          </p:nvPr>
        </p:nvSpPr>
        <p:spPr>
          <a:xfrm>
            <a:off x="914401" y="4987990"/>
            <a:ext cx="10363200" cy="610820"/>
          </a:xfrm>
        </p:spPr>
        <p:txBody>
          <a:bodyPr/>
          <a:lstStyle>
            <a:lvl1pPr algn="ctr">
              <a:defRPr lang="en-US" sz="3999" kern="1200" smtClean="0">
                <a:solidFill>
                  <a:schemeClr val="tx1">
                    <a:lumMod val="75000"/>
                    <a:lumOff val="25000"/>
                  </a:schemeClr>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1828800" y="5509360"/>
            <a:ext cx="8534401" cy="764440"/>
          </a:xfrm>
        </p:spPr>
        <p:txBody>
          <a:bodyPr>
            <a:normAutofit/>
          </a:bodyPr>
          <a:lstStyle>
            <a:lvl1pPr marL="0" indent="0" algn="ctr">
              <a:buNone/>
              <a:defRPr lang="en-US" sz="2399" kern="1200" smtClean="0">
                <a:solidFill>
                  <a:schemeClr val="tx1">
                    <a:lumMod val="65000"/>
                    <a:lumOff val="35000"/>
                  </a:schemeClr>
                </a:solidFill>
                <a:latin typeface="+mj-lt"/>
                <a:ea typeface="+mj-ea"/>
                <a:cs typeface="+mj-cs"/>
              </a:defRPr>
            </a:lvl1pPr>
            <a:lvl2pPr marL="609397" indent="0" algn="ctr">
              <a:buNone/>
              <a:defRPr>
                <a:solidFill>
                  <a:schemeClr val="tx1">
                    <a:tint val="75000"/>
                  </a:schemeClr>
                </a:solidFill>
              </a:defRPr>
            </a:lvl2pPr>
            <a:lvl3pPr marL="1218794" indent="0" algn="ctr">
              <a:buNone/>
              <a:defRPr>
                <a:solidFill>
                  <a:schemeClr val="tx1">
                    <a:tint val="75000"/>
                  </a:schemeClr>
                </a:solidFill>
              </a:defRPr>
            </a:lvl3pPr>
            <a:lvl4pPr marL="1828191" indent="0" algn="ctr">
              <a:buNone/>
              <a:defRPr>
                <a:solidFill>
                  <a:schemeClr val="tx1">
                    <a:tint val="75000"/>
                  </a:schemeClr>
                </a:solidFill>
              </a:defRPr>
            </a:lvl4pPr>
            <a:lvl5pPr marL="2437588" indent="0" algn="ctr">
              <a:buNone/>
              <a:defRPr>
                <a:solidFill>
                  <a:schemeClr val="tx1">
                    <a:tint val="75000"/>
                  </a:schemeClr>
                </a:solidFill>
              </a:defRPr>
            </a:lvl5pPr>
            <a:lvl6pPr marL="3046985" indent="0" algn="ctr">
              <a:buNone/>
              <a:defRPr>
                <a:solidFill>
                  <a:schemeClr val="tx1">
                    <a:tint val="75000"/>
                  </a:schemeClr>
                </a:solidFill>
              </a:defRPr>
            </a:lvl6pPr>
            <a:lvl7pPr marL="3656382" indent="0" algn="ctr">
              <a:buNone/>
              <a:defRPr>
                <a:solidFill>
                  <a:schemeClr val="tx1">
                    <a:tint val="75000"/>
                  </a:schemeClr>
                </a:solidFill>
              </a:defRPr>
            </a:lvl7pPr>
            <a:lvl8pPr marL="4265777" indent="0" algn="ctr">
              <a:buNone/>
              <a:defRPr>
                <a:solidFill>
                  <a:schemeClr val="tx1">
                    <a:tint val="75000"/>
                  </a:schemeClr>
                </a:solidFill>
              </a:defRPr>
            </a:lvl8pPr>
            <a:lvl9pPr marL="48751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0322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22" indent="0" algn="ctr">
              <a:buNone/>
              <a:defRPr>
                <a:solidFill>
                  <a:schemeClr val="tx1">
                    <a:tint val="75000"/>
                  </a:schemeClr>
                </a:solidFill>
              </a:defRPr>
            </a:lvl2pPr>
            <a:lvl3pPr marL="1218845" indent="0" algn="ctr">
              <a:buNone/>
              <a:defRPr>
                <a:solidFill>
                  <a:schemeClr val="tx1">
                    <a:tint val="75000"/>
                  </a:schemeClr>
                </a:solidFill>
              </a:defRPr>
            </a:lvl3pPr>
            <a:lvl4pPr marL="1828267" indent="0" algn="ctr">
              <a:buNone/>
              <a:defRPr>
                <a:solidFill>
                  <a:schemeClr val="tx1">
                    <a:tint val="75000"/>
                  </a:schemeClr>
                </a:solidFill>
              </a:defRPr>
            </a:lvl4pPr>
            <a:lvl5pPr marL="2437689" indent="0" algn="ctr">
              <a:buNone/>
              <a:defRPr>
                <a:solidFill>
                  <a:schemeClr val="tx1">
                    <a:tint val="75000"/>
                  </a:schemeClr>
                </a:solidFill>
              </a:defRPr>
            </a:lvl5pPr>
            <a:lvl6pPr marL="3047111" indent="0" algn="ctr">
              <a:buNone/>
              <a:defRPr>
                <a:solidFill>
                  <a:schemeClr val="tx1">
                    <a:tint val="75000"/>
                  </a:schemeClr>
                </a:solidFill>
              </a:defRPr>
            </a:lvl6pPr>
            <a:lvl7pPr marL="3656534" indent="0" algn="ctr">
              <a:buNone/>
              <a:defRPr>
                <a:solidFill>
                  <a:schemeClr val="tx1">
                    <a:tint val="75000"/>
                  </a:schemeClr>
                </a:solidFill>
              </a:defRPr>
            </a:lvl7pPr>
            <a:lvl8pPr marL="4265955" indent="0" algn="ctr">
              <a:buNone/>
              <a:defRPr>
                <a:solidFill>
                  <a:schemeClr val="tx1">
                    <a:tint val="75000"/>
                  </a:schemeClr>
                </a:solidFill>
              </a:defRPr>
            </a:lvl8pPr>
            <a:lvl9pPr marL="48753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75903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7513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32"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6">
                <a:solidFill>
                  <a:schemeClr val="tx1">
                    <a:tint val="75000"/>
                  </a:schemeClr>
                </a:solidFill>
              </a:defRPr>
            </a:lvl1pPr>
            <a:lvl2pPr marL="609422" indent="0">
              <a:buNone/>
              <a:defRPr sz="2399">
                <a:solidFill>
                  <a:schemeClr val="tx1">
                    <a:tint val="75000"/>
                  </a:schemeClr>
                </a:solidFill>
              </a:defRPr>
            </a:lvl2pPr>
            <a:lvl3pPr marL="1218845" indent="0">
              <a:buNone/>
              <a:defRPr sz="2133">
                <a:solidFill>
                  <a:schemeClr val="tx1">
                    <a:tint val="75000"/>
                  </a:schemeClr>
                </a:solidFill>
              </a:defRPr>
            </a:lvl3pPr>
            <a:lvl4pPr marL="1828267" indent="0">
              <a:buNone/>
              <a:defRPr sz="1866">
                <a:solidFill>
                  <a:schemeClr val="tx1">
                    <a:tint val="75000"/>
                  </a:schemeClr>
                </a:solidFill>
              </a:defRPr>
            </a:lvl4pPr>
            <a:lvl5pPr marL="2437689" indent="0">
              <a:buNone/>
              <a:defRPr sz="1866">
                <a:solidFill>
                  <a:schemeClr val="tx1">
                    <a:tint val="75000"/>
                  </a:schemeClr>
                </a:solidFill>
              </a:defRPr>
            </a:lvl5pPr>
            <a:lvl6pPr marL="3047111" indent="0">
              <a:buNone/>
              <a:defRPr sz="1866">
                <a:solidFill>
                  <a:schemeClr val="tx1">
                    <a:tint val="75000"/>
                  </a:schemeClr>
                </a:solidFill>
              </a:defRPr>
            </a:lvl6pPr>
            <a:lvl7pPr marL="3656534" indent="0">
              <a:buNone/>
              <a:defRPr sz="1866">
                <a:solidFill>
                  <a:schemeClr val="tx1">
                    <a:tint val="75000"/>
                  </a:schemeClr>
                </a:solidFill>
              </a:defRPr>
            </a:lvl7pPr>
            <a:lvl8pPr marL="4265955" indent="0">
              <a:buNone/>
              <a:defRPr sz="1866">
                <a:solidFill>
                  <a:schemeClr val="tx1">
                    <a:tint val="75000"/>
                  </a:schemeClr>
                </a:solidFill>
              </a:defRPr>
            </a:lvl8pPr>
            <a:lvl9pPr marL="4875378" indent="0">
              <a:buNone/>
              <a:defRPr sz="18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7609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3413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903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3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THREE HEADER</a:t>
            </a:r>
            <a:br>
              <a:rPr lang="en-US" dirty="0"/>
            </a:br>
            <a:r>
              <a:rPr lang="en-US" dirty="0"/>
              <a:t>GOES HERE</a:t>
            </a:r>
            <a:endParaRPr lang="en-GB" dirty="0"/>
          </a:p>
        </p:txBody>
      </p:sp>
      <p:sp>
        <p:nvSpPr>
          <p:cNvPr id="2" name="Rectangle 1">
            <a:extLst>
              <a:ext uri="{FF2B5EF4-FFF2-40B4-BE49-F238E27FC236}">
                <a16:creationId xmlns:a16="http://schemas.microsoft.com/office/drawing/2014/main" id="{27CDB03B-170C-4D48-8788-C667E36AD6C9}"/>
              </a:ext>
            </a:extLst>
          </p:cNvPr>
          <p:cNvSpPr/>
          <p:nvPr userDrawn="1"/>
        </p:nvSpPr>
        <p:spPr>
          <a:xfrm>
            <a:off x="1" y="6613451"/>
            <a:ext cx="1509822" cy="244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563333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313172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9600" y="990600"/>
            <a:ext cx="10972801" cy="508000"/>
          </a:xfrm>
        </p:spPr>
        <p:txBody>
          <a:bodyPr>
            <a:noAutofit/>
          </a:bodyPr>
          <a:lstStyle>
            <a:lvl1pPr marL="0" indent="0">
              <a:buNone/>
              <a:defRPr sz="1866">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749926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878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3"/>
            <a:ext cx="4011084" cy="4691063"/>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4687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2"/>
            <a:ext cx="7315200" cy="566739"/>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66"/>
            </a:lvl1pPr>
            <a:lvl2pPr marL="609422" indent="0">
              <a:buNone/>
              <a:defRPr sz="3732"/>
            </a:lvl2pPr>
            <a:lvl3pPr marL="1218845" indent="0">
              <a:buNone/>
              <a:defRPr sz="3199"/>
            </a:lvl3pPr>
            <a:lvl4pPr marL="1828267" indent="0">
              <a:buNone/>
              <a:defRPr sz="2666"/>
            </a:lvl4pPr>
            <a:lvl5pPr marL="2437689" indent="0">
              <a:buNone/>
              <a:defRPr sz="2666"/>
            </a:lvl5pPr>
            <a:lvl6pPr marL="3047111" indent="0">
              <a:buNone/>
              <a:defRPr sz="2666"/>
            </a:lvl6pPr>
            <a:lvl7pPr marL="3656534" indent="0">
              <a:buNone/>
              <a:defRPr sz="2666"/>
            </a:lvl7pPr>
            <a:lvl8pPr marL="4265955" indent="0">
              <a:buNone/>
              <a:defRPr sz="2666"/>
            </a:lvl8pPr>
            <a:lvl9pPr marL="4875378" indent="0">
              <a:buNone/>
              <a:defRPr sz="2666"/>
            </a:lvl9pPr>
          </a:lstStyle>
          <a:p>
            <a:endParaRPr lang="en-US" dirty="0"/>
          </a:p>
        </p:txBody>
      </p:sp>
      <p:sp>
        <p:nvSpPr>
          <p:cNvPr id="4" name="Text Placeholder 3"/>
          <p:cNvSpPr>
            <a:spLocks noGrp="1"/>
          </p:cNvSpPr>
          <p:nvPr>
            <p:ph type="body" sz="half" idx="2"/>
          </p:nvPr>
        </p:nvSpPr>
        <p:spPr>
          <a:xfrm>
            <a:off x="2389718" y="5367340"/>
            <a:ext cx="7315200" cy="804863"/>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2367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4876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3495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6/3/2020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9600" y="990600"/>
            <a:ext cx="10972801" cy="508000"/>
          </a:xfrm>
        </p:spPr>
        <p:txBody>
          <a:bodyPr>
            <a:noAutofit/>
          </a:bodyPr>
          <a:lstStyle>
            <a:lvl1pPr marL="0" indent="0">
              <a:buNone/>
              <a:defRPr sz="1866">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22277378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2"/>
            <a:ext cx="6705600" cy="711081"/>
          </a:xfrm>
        </p:spPr>
        <p:txBody>
          <a:bodyPr>
            <a:noAutofit/>
          </a:bodyPr>
          <a:lstStyle>
            <a:lvl1pPr>
              <a:defRPr sz="3599"/>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t>6/3/2020</a:t>
            </a:fld>
            <a:endParaRPr lang="en-US" dirty="0"/>
          </a:p>
        </p:txBody>
      </p:sp>
      <p:sp>
        <p:nvSpPr>
          <p:cNvPr id="4" name="Footer Placeholder 3"/>
          <p:cNvSpPr>
            <a:spLocks noGrp="1"/>
          </p:cNvSpPr>
          <p:nvPr>
            <p:ph type="ftr" sz="quarter" idx="11"/>
          </p:nvPr>
        </p:nvSpPr>
        <p:spPr/>
        <p:txBody>
          <a:bodyPr/>
          <a:lstStyle/>
          <a:p>
            <a:r>
              <a:rPr lang="en-US" dirty="0"/>
              <a:t>SlideModel.com</a:t>
            </a:r>
          </a:p>
        </p:txBody>
      </p:sp>
      <p:sp>
        <p:nvSpPr>
          <p:cNvPr id="5" name="Slide Number Placeholder 4"/>
          <p:cNvSpPr>
            <a:spLocks noGrp="1"/>
          </p:cNvSpPr>
          <p:nvPr>
            <p:ph type="sldNum" sz="quarter" idx="12"/>
          </p:nvPr>
        </p:nvSpPr>
        <p:spPr>
          <a:xfrm>
            <a:off x="11430000" y="6356354"/>
            <a:ext cx="762001" cy="36512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1400" kern="0" smtClean="0">
                <a:solidFill>
                  <a:schemeClr val="bg1"/>
                </a:solidFill>
                <a:latin typeface="Arial" pitchFamily="34" charset="0"/>
                <a:cs typeface="Arial" pitchFamily="34" charset="0"/>
              </a:defRPr>
            </a:lvl1pPr>
          </a:lstStyle>
          <a:p>
            <a:fld id="{96E69268-9C8B-4EBF-A9EE-DC5DC2D48DC3}" type="slidenum">
              <a:rPr lang="es-UY" smtClean="0"/>
              <a:pPr/>
              <a:t>‹#›</a:t>
            </a:fld>
            <a:endParaRPr lang="es-UY" dirty="0"/>
          </a:p>
        </p:txBody>
      </p:sp>
      <p:sp>
        <p:nvSpPr>
          <p:cNvPr id="8" name="Text Placeholder 8"/>
          <p:cNvSpPr>
            <a:spLocks noGrp="1"/>
          </p:cNvSpPr>
          <p:nvPr>
            <p:ph type="body" sz="quarter" idx="13" hasCustomPrompt="1"/>
          </p:nvPr>
        </p:nvSpPr>
        <p:spPr>
          <a:xfrm>
            <a:off x="7480301" y="362139"/>
            <a:ext cx="4114800" cy="533400"/>
          </a:xfrm>
        </p:spPr>
        <p:txBody>
          <a:bodyPr anchor="ctr">
            <a:noAutofit/>
          </a:bodyPr>
          <a:lstStyle>
            <a:lvl1pPr marL="0" indent="0" algn="r">
              <a:buNone/>
              <a:defRPr sz="1999"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5833135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ext Left Clipart Righ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6/3/2020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7"/>
          <p:cNvSpPr>
            <a:spLocks noGrp="1"/>
          </p:cNvSpPr>
          <p:nvPr>
            <p:ph sz="quarter" idx="13" hasCustomPrompt="1"/>
          </p:nvPr>
        </p:nvSpPr>
        <p:spPr>
          <a:xfrm>
            <a:off x="684391" y="1066800"/>
            <a:ext cx="4192092" cy="762000"/>
          </a:xfrm>
        </p:spPr>
        <p:txBody>
          <a:bodyPr>
            <a:noAutofit/>
          </a:bodyPr>
          <a:lstStyle>
            <a:lvl1pPr>
              <a:defRPr sz="3999" b="1"/>
            </a:lvl1pPr>
          </a:lstStyle>
          <a:p>
            <a:pPr lvl="0"/>
            <a:r>
              <a:rPr lang="en-US" dirty="0"/>
              <a:t>CLICK TO EDIT</a:t>
            </a:r>
          </a:p>
        </p:txBody>
      </p:sp>
      <p:sp>
        <p:nvSpPr>
          <p:cNvPr id="12" name="Content Placeholder 10"/>
          <p:cNvSpPr>
            <a:spLocks noGrp="1"/>
          </p:cNvSpPr>
          <p:nvPr>
            <p:ph sz="quarter" idx="14"/>
          </p:nvPr>
        </p:nvSpPr>
        <p:spPr>
          <a:xfrm>
            <a:off x="684391" y="2057400"/>
            <a:ext cx="4192092" cy="381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6783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4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FOUR HEADER</a:t>
            </a:r>
            <a:br>
              <a:rPr lang="en-US" dirty="0"/>
            </a:br>
            <a:r>
              <a:rPr lang="en-US" dirty="0"/>
              <a:t>GOES HERE</a:t>
            </a:r>
            <a:endParaRPr lang="en-GB" dirty="0"/>
          </a:p>
        </p:txBody>
      </p:sp>
    </p:spTree>
    <p:extLst>
      <p:ext uri="{BB962C8B-B14F-4D97-AF65-F5344CB8AC3E}">
        <p14:creationId xmlns:p14="http://schemas.microsoft.com/office/powerpoint/2010/main" val="2187786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slidemodel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6/3/2020</a:t>
            </a:fld>
            <a:endParaRPr lang="en-US" dirty="0">
              <a:solidFill>
                <a:srgbClr val="080808">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dirty="0">
              <a:solidFill>
                <a:srgbClr val="080808">
                  <a:tint val="75000"/>
                </a:srgbClr>
              </a:solidFill>
            </a:endParaRPr>
          </a:p>
        </p:txBody>
      </p:sp>
    </p:spTree>
    <p:extLst>
      <p:ext uri="{BB962C8B-B14F-4D97-AF65-F5344CB8AC3E}">
        <p14:creationId xmlns:p14="http://schemas.microsoft.com/office/powerpoint/2010/main" val="39764307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5400" y="274638"/>
            <a:ext cx="11089232" cy="922114"/>
          </a:xfrm>
        </p:spPr>
        <p:txBody>
          <a:bodyPr anchor="b"/>
          <a:lstStyle/>
          <a:p>
            <a:r>
              <a:rPr lang="en-US" dirty="0"/>
              <a:t>Click to edit Master title style</a:t>
            </a:r>
          </a:p>
        </p:txBody>
      </p:sp>
      <p:sp>
        <p:nvSpPr>
          <p:cNvPr id="3" name="Content Placeholder 2"/>
          <p:cNvSpPr>
            <a:spLocks noGrp="1"/>
          </p:cNvSpPr>
          <p:nvPr>
            <p:ph idx="1"/>
          </p:nvPr>
        </p:nvSpPr>
        <p:spPr>
          <a:xfrm>
            <a:off x="695400" y="1196752"/>
            <a:ext cx="11089232" cy="4929413"/>
          </a:xfrm>
        </p:spPr>
        <p:txBody>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lvl1pPr>
              <a:defRPr sz="1000">
                <a:solidFill>
                  <a:schemeClr val="tx1"/>
                </a:solidFill>
                <a:latin typeface="Arial" panose="020B0604020202020204" pitchFamily="34" charset="0"/>
                <a:cs typeface="Arial" panose="020B0604020202020204" pitchFamily="34" charset="0"/>
              </a:defRPr>
            </a:lvl1pPr>
          </a:lstStyle>
          <a:p>
            <a:fld id="{A74EB0F2-648F-F340-8077-1363C8DB6354}" type="slidenum">
              <a:rPr lang="en-US" smtClean="0"/>
              <a:pPr/>
              <a:t>‹#›</a:t>
            </a:fld>
            <a:endParaRPr lang="en-US" dirty="0"/>
          </a:p>
        </p:txBody>
      </p:sp>
      <p:sp>
        <p:nvSpPr>
          <p:cNvPr id="7" name="Footer Placeholder 4"/>
          <p:cNvSpPr txBox="1">
            <a:spLocks/>
          </p:cNvSpPr>
          <p:nvPr userDrawn="1"/>
        </p:nvSpPr>
        <p:spPr>
          <a:xfrm>
            <a:off x="0" y="6484833"/>
            <a:ext cx="3860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JICMAIL</a:t>
            </a:r>
          </a:p>
        </p:txBody>
      </p:sp>
      <p:sp>
        <p:nvSpPr>
          <p:cNvPr id="8" name="Text Placeholder 15"/>
          <p:cNvSpPr>
            <a:spLocks noGrp="1"/>
          </p:cNvSpPr>
          <p:nvPr>
            <p:ph type="body" sz="quarter" idx="16" hasCustomPrompt="1"/>
          </p:nvPr>
        </p:nvSpPr>
        <p:spPr>
          <a:xfrm>
            <a:off x="3932712" y="6499856"/>
            <a:ext cx="7851920" cy="305794"/>
          </a:xfrm>
        </p:spPr>
        <p:txBody>
          <a:bodyPr anchor="b">
            <a:normAutofit/>
          </a:bodyPr>
          <a:lstStyle>
            <a:lvl1pPr algn="r">
              <a:defRPr sz="1000" baseline="0"/>
            </a:lvl1pPr>
          </a:lstStyle>
          <a:p>
            <a:pPr lvl="0"/>
            <a:r>
              <a:rPr lang="en-US" dirty="0"/>
              <a:t>Click to add footnote</a:t>
            </a:r>
          </a:p>
        </p:txBody>
      </p:sp>
    </p:spTree>
    <p:extLst>
      <p:ext uri="{BB962C8B-B14F-4D97-AF65-F5344CB8AC3E}">
        <p14:creationId xmlns:p14="http://schemas.microsoft.com/office/powerpoint/2010/main" val="1034913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No Waterm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692696"/>
            <a:ext cx="10363200" cy="1362075"/>
          </a:xfrm>
        </p:spPr>
        <p:txBody>
          <a:bodyPr anchor="b"/>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963084" y="2132856"/>
            <a:ext cx="10363200" cy="1500187"/>
          </a:xfrm>
        </p:spPr>
        <p:txBody>
          <a:bodyPr anchor="t">
            <a:normAutofit/>
          </a:bodyP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 JICMAIL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6417CC-6C78-4BD9-905F-FEAD471F6E0D}" type="slidenum">
              <a:rPr lang="en-US" smtClean="0"/>
              <a:pPr/>
              <a:t>‹#›</a:t>
            </a:fld>
            <a:endParaRPr lang="en-US" dirty="0"/>
          </a:p>
        </p:txBody>
      </p:sp>
      <p:sp>
        <p:nvSpPr>
          <p:cNvPr id="7" name="Text Placeholder 15"/>
          <p:cNvSpPr>
            <a:spLocks noGrp="1"/>
          </p:cNvSpPr>
          <p:nvPr>
            <p:ph type="body" sz="quarter" idx="16" hasCustomPrompt="1"/>
          </p:nvPr>
        </p:nvSpPr>
        <p:spPr>
          <a:xfrm>
            <a:off x="3932712" y="6499856"/>
            <a:ext cx="7851920" cy="305794"/>
          </a:xfrm>
        </p:spPr>
        <p:txBody>
          <a:bodyPr anchor="b">
            <a:normAutofit/>
          </a:bodyPr>
          <a:lstStyle>
            <a:lvl1pPr algn="r">
              <a:defRPr sz="1000" baseline="0"/>
            </a:lvl1pPr>
          </a:lstStyle>
          <a:p>
            <a:pPr lvl="0"/>
            <a:r>
              <a:rPr lang="en-US" dirty="0"/>
              <a:t>Click to add footnote</a:t>
            </a:r>
          </a:p>
        </p:txBody>
      </p:sp>
    </p:spTree>
    <p:extLst>
      <p:ext uri="{BB962C8B-B14F-4D97-AF65-F5344CB8AC3E}">
        <p14:creationId xmlns:p14="http://schemas.microsoft.com/office/powerpoint/2010/main" val="4157781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alphaModFix/>
            <a:extLst>
              <a:ext uri="{28A0092B-C50C-407E-A947-70E740481C1C}">
                <a14:useLocalDpi xmlns:a14="http://schemas.microsoft.com/office/drawing/2010/main" val="0"/>
              </a:ext>
            </a:extLst>
          </a:blip>
          <a:srcRect t="1982" b="18700"/>
          <a:stretch/>
        </p:blipFill>
        <p:spPr>
          <a:xfrm>
            <a:off x="0" y="1"/>
            <a:ext cx="12192000" cy="6858000"/>
          </a:xfrm>
          <a:prstGeom prst="rect">
            <a:avLst/>
          </a:prstGeom>
        </p:spPr>
      </p:pic>
      <p:sp>
        <p:nvSpPr>
          <p:cNvPr id="2" name="Title 1"/>
          <p:cNvSpPr>
            <a:spLocks noGrp="1"/>
          </p:cNvSpPr>
          <p:nvPr>
            <p:ph type="title" hasCustomPrompt="1"/>
          </p:nvPr>
        </p:nvSpPr>
        <p:spPr>
          <a:xfrm>
            <a:off x="963084" y="692696"/>
            <a:ext cx="10363200" cy="1362075"/>
          </a:xfrm>
        </p:spPr>
        <p:txBody>
          <a:bodyPr anchor="b"/>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963084" y="2132856"/>
            <a:ext cx="10363200" cy="1500187"/>
          </a:xfrm>
        </p:spPr>
        <p:txBody>
          <a:bodyPr anchor="t">
            <a:normAutofit/>
          </a:bodyP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 JICMAIL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6417CC-6C78-4BD9-905F-FEAD471F6E0D}" type="slidenum">
              <a:rPr lang="en-US" smtClean="0"/>
              <a:pPr/>
              <a:t>‹#›</a:t>
            </a:fld>
            <a:endParaRPr lang="en-US" dirty="0"/>
          </a:p>
        </p:txBody>
      </p:sp>
      <p:sp>
        <p:nvSpPr>
          <p:cNvPr id="7" name="Text Placeholder 15"/>
          <p:cNvSpPr>
            <a:spLocks noGrp="1"/>
          </p:cNvSpPr>
          <p:nvPr>
            <p:ph type="body" sz="quarter" idx="16" hasCustomPrompt="1"/>
          </p:nvPr>
        </p:nvSpPr>
        <p:spPr>
          <a:xfrm>
            <a:off x="3932712" y="6499856"/>
            <a:ext cx="7851920" cy="305794"/>
          </a:xfrm>
        </p:spPr>
        <p:txBody>
          <a:bodyPr anchor="b">
            <a:normAutofit/>
          </a:bodyPr>
          <a:lstStyle>
            <a:lvl1pPr algn="r">
              <a:defRPr sz="1000" baseline="0"/>
            </a:lvl1pPr>
          </a:lstStyle>
          <a:p>
            <a:pPr lvl="0"/>
            <a:r>
              <a:rPr lang="en-US" dirty="0"/>
              <a:t>Click to add footnote</a:t>
            </a:r>
          </a:p>
        </p:txBody>
      </p:sp>
    </p:spTree>
    <p:extLst>
      <p:ext uri="{BB962C8B-B14F-4D97-AF65-F5344CB8AC3E}">
        <p14:creationId xmlns:p14="http://schemas.microsoft.com/office/powerpoint/2010/main" val="12624072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No Waterm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a:t>© JICMAIL</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4F6417CC-6C78-4BD9-905F-FEAD471F6E0D}" type="slidenum">
              <a:rPr lang="en-US" smtClean="0"/>
              <a:pPr/>
              <a:t>‹#›</a:t>
            </a:fld>
            <a:endParaRPr lang="en-US" dirty="0"/>
          </a:p>
        </p:txBody>
      </p:sp>
      <p:sp>
        <p:nvSpPr>
          <p:cNvPr id="6" name="Text Placeholder 15"/>
          <p:cNvSpPr>
            <a:spLocks noGrp="1"/>
          </p:cNvSpPr>
          <p:nvPr>
            <p:ph type="body" sz="quarter" idx="16" hasCustomPrompt="1"/>
          </p:nvPr>
        </p:nvSpPr>
        <p:spPr>
          <a:xfrm>
            <a:off x="3932712" y="6499856"/>
            <a:ext cx="7851920" cy="305794"/>
          </a:xfrm>
        </p:spPr>
        <p:txBody>
          <a:bodyPr anchor="b">
            <a:normAutofit/>
          </a:bodyPr>
          <a:lstStyle>
            <a:lvl1pPr algn="r">
              <a:defRPr sz="1000" baseline="0"/>
            </a:lvl1pPr>
          </a:lstStyle>
          <a:p>
            <a:pPr lvl="0"/>
            <a:r>
              <a:rPr lang="en-US" dirty="0"/>
              <a:t>Click to add footnote</a:t>
            </a:r>
          </a:p>
        </p:txBody>
      </p:sp>
    </p:spTree>
    <p:extLst>
      <p:ext uri="{BB962C8B-B14F-4D97-AF65-F5344CB8AC3E}">
        <p14:creationId xmlns:p14="http://schemas.microsoft.com/office/powerpoint/2010/main" val="109354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alphaModFix/>
            <a:extLst>
              <a:ext uri="{28A0092B-C50C-407E-A947-70E740481C1C}">
                <a14:useLocalDpi xmlns:a14="http://schemas.microsoft.com/office/drawing/2010/main" val="0"/>
              </a:ext>
            </a:extLst>
          </a:blip>
          <a:srcRect t="1982" b="18700"/>
          <a:stretch/>
        </p:blipFill>
        <p:spPr>
          <a:xfrm>
            <a:off x="0" y="1"/>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a:t>© JICMAIL</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4F6417CC-6C78-4BD9-905F-FEAD471F6E0D}" type="slidenum">
              <a:rPr lang="en-US" smtClean="0"/>
              <a:pPr/>
              <a:t>‹#›</a:t>
            </a:fld>
            <a:endParaRPr lang="en-US" dirty="0"/>
          </a:p>
        </p:txBody>
      </p:sp>
      <p:sp>
        <p:nvSpPr>
          <p:cNvPr id="6" name="Text Placeholder 15"/>
          <p:cNvSpPr>
            <a:spLocks noGrp="1"/>
          </p:cNvSpPr>
          <p:nvPr>
            <p:ph type="body" sz="quarter" idx="16" hasCustomPrompt="1"/>
          </p:nvPr>
        </p:nvSpPr>
        <p:spPr>
          <a:xfrm>
            <a:off x="3932712" y="6499856"/>
            <a:ext cx="7851920" cy="305794"/>
          </a:xfrm>
        </p:spPr>
        <p:txBody>
          <a:bodyPr anchor="b">
            <a:normAutofit/>
          </a:bodyPr>
          <a:lstStyle>
            <a:lvl1pPr algn="r">
              <a:defRPr sz="1000" baseline="0"/>
            </a:lvl1pPr>
          </a:lstStyle>
          <a:p>
            <a:pPr lvl="0"/>
            <a:r>
              <a:rPr lang="en-US" dirty="0"/>
              <a:t>Click to add footnote</a:t>
            </a:r>
          </a:p>
        </p:txBody>
      </p:sp>
    </p:spTree>
    <p:extLst>
      <p:ext uri="{BB962C8B-B14F-4D97-AF65-F5344CB8AC3E}">
        <p14:creationId xmlns:p14="http://schemas.microsoft.com/office/powerpoint/2010/main" val="1662966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alphaModFix/>
            <a:extLst>
              <a:ext uri="{28A0092B-C50C-407E-A947-70E740481C1C}">
                <a14:useLocalDpi xmlns:a14="http://schemas.microsoft.com/office/drawing/2010/main" val="0"/>
              </a:ext>
            </a:extLst>
          </a:blip>
          <a:srcRect t="1982" b="18700"/>
          <a:stretch/>
        </p:blipFill>
        <p:spPr>
          <a:xfrm>
            <a:off x="0" y="1"/>
            <a:ext cx="12192000" cy="6858000"/>
          </a:xfrm>
          <a:prstGeom prst="rect">
            <a:avLst/>
          </a:prstGeom>
        </p:spPr>
      </p:pic>
      <p:sp>
        <p:nvSpPr>
          <p:cNvPr id="3" name="Footer Placeholder 2"/>
          <p:cNvSpPr>
            <a:spLocks noGrp="1"/>
          </p:cNvSpPr>
          <p:nvPr>
            <p:ph type="ftr" sz="quarter" idx="11"/>
          </p:nvPr>
        </p:nvSpPr>
        <p:spPr/>
        <p:txBody>
          <a:bodyPr/>
          <a:lstStyle>
            <a:lvl1pPr>
              <a:defRPr>
                <a:solidFill>
                  <a:schemeClr val="tx1"/>
                </a:solidFill>
              </a:defRPr>
            </a:lvl1pPr>
          </a:lstStyle>
          <a:p>
            <a:r>
              <a:rPr lang="en-US" dirty="0"/>
              <a:t>© JICMAIL</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4F6417CC-6C78-4BD9-905F-FEAD471F6E0D}" type="slidenum">
              <a:rPr lang="en-US" smtClean="0"/>
              <a:pPr/>
              <a:t>‹#›</a:t>
            </a:fld>
            <a:endParaRPr lang="en-US" dirty="0"/>
          </a:p>
        </p:txBody>
      </p:sp>
      <p:sp>
        <p:nvSpPr>
          <p:cNvPr id="5" name="Text Placeholder 15"/>
          <p:cNvSpPr>
            <a:spLocks noGrp="1"/>
          </p:cNvSpPr>
          <p:nvPr>
            <p:ph type="body" sz="quarter" idx="16" hasCustomPrompt="1"/>
          </p:nvPr>
        </p:nvSpPr>
        <p:spPr>
          <a:xfrm>
            <a:off x="3932712" y="6499856"/>
            <a:ext cx="7851920" cy="305794"/>
          </a:xfrm>
        </p:spPr>
        <p:txBody>
          <a:bodyPr anchor="b">
            <a:normAutofit/>
          </a:bodyPr>
          <a:lstStyle>
            <a:lvl1pPr algn="r">
              <a:defRPr sz="1000" baseline="0"/>
            </a:lvl1pPr>
          </a:lstStyle>
          <a:p>
            <a:pPr lvl="0"/>
            <a:r>
              <a:rPr lang="en-US" dirty="0"/>
              <a:t>Click to add footnote</a:t>
            </a:r>
          </a:p>
        </p:txBody>
      </p:sp>
    </p:spTree>
    <p:extLst>
      <p:ext uri="{BB962C8B-B14F-4D97-AF65-F5344CB8AC3E}">
        <p14:creationId xmlns:p14="http://schemas.microsoft.com/office/powerpoint/2010/main" val="283596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5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82C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FIVE HEADER</a:t>
            </a:r>
            <a:br>
              <a:rPr lang="en-US" dirty="0"/>
            </a:br>
            <a:r>
              <a:rPr lang="en-US" dirty="0"/>
              <a:t>GOES HERE</a:t>
            </a:r>
            <a:endParaRPr lang="en-GB" dirty="0"/>
          </a:p>
        </p:txBody>
      </p:sp>
    </p:spTree>
    <p:extLst>
      <p:ext uri="{BB962C8B-B14F-4D97-AF65-F5344CB8AC3E}">
        <p14:creationId xmlns:p14="http://schemas.microsoft.com/office/powerpoint/2010/main" val="92482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6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FDC3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SIX HEADER</a:t>
            </a:r>
            <a:br>
              <a:rPr lang="en-US" dirty="0"/>
            </a:br>
            <a:r>
              <a:rPr lang="en-US" dirty="0"/>
              <a:t>GOES HERE</a:t>
            </a:r>
            <a:endParaRPr lang="en-GB" dirty="0"/>
          </a:p>
        </p:txBody>
      </p:sp>
    </p:spTree>
    <p:extLst>
      <p:ext uri="{BB962C8B-B14F-4D97-AF65-F5344CB8AC3E}">
        <p14:creationId xmlns:p14="http://schemas.microsoft.com/office/powerpoint/2010/main" val="126714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out 1">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B6339CB-56B7-4C35-9563-FB8C5C8A96D6}"/>
              </a:ext>
            </a:extLst>
          </p:cNvPr>
          <p:cNvSpPr>
            <a:spLocks noGrp="1"/>
          </p:cNvSpPr>
          <p:nvPr>
            <p:ph type="body" sz="quarter" idx="10" hasCustomPrompt="1"/>
          </p:nvPr>
        </p:nvSpPr>
        <p:spPr>
          <a:xfrm>
            <a:off x="1613766" y="2411952"/>
            <a:ext cx="8964468" cy="2065949"/>
          </a:xfrm>
          <a:prstGeom prst="rect">
            <a:avLst/>
          </a:prstGeom>
        </p:spPr>
        <p:txBody>
          <a:bodyPr lIns="0" tIns="0" rIns="0" bIns="0" anchor="ctr">
            <a:noAutofit/>
          </a:bodyPr>
          <a:lstStyle>
            <a:lvl1pPr marL="0" indent="0" algn="ctr">
              <a:buNone/>
              <a:defRPr sz="4400" spc="-100" baseline="0">
                <a:latin typeface="Impact" panose="020B0806030902050204" pitchFamily="34" charset="0"/>
              </a:defRPr>
            </a:lvl1pPr>
            <a:lvl2pPr marL="457200" indent="0">
              <a:buNone/>
              <a:defRPr sz="4400" spc="-100" baseline="0">
                <a:latin typeface="Impact" panose="020B0806030902050204" pitchFamily="34" charset="0"/>
              </a:defRPr>
            </a:lvl2pPr>
            <a:lvl3pPr marL="914400" indent="0">
              <a:buNone/>
              <a:defRPr sz="4400" spc="-100" baseline="0">
                <a:latin typeface="Impact" panose="020B0806030902050204" pitchFamily="34" charset="0"/>
              </a:defRPr>
            </a:lvl3pPr>
            <a:lvl4pPr marL="1371600" indent="0">
              <a:buNone/>
              <a:defRPr sz="4400" spc="-100" baseline="0">
                <a:latin typeface="Impact" panose="020B0806030902050204" pitchFamily="34" charset="0"/>
              </a:defRPr>
            </a:lvl4pPr>
            <a:lvl5pPr marL="1828800" indent="0">
              <a:buNone/>
              <a:defRPr sz="4400" spc="-100" baseline="0">
                <a:latin typeface="Impact" panose="020B0806030902050204" pitchFamily="34" charset="0"/>
              </a:defRPr>
            </a:lvl5pPr>
          </a:lstStyle>
          <a:p>
            <a:pPr algn="ctr">
              <a:lnSpc>
                <a:spcPts val="5500"/>
              </a:lnSpc>
              <a:spcBef>
                <a:spcPts val="0"/>
              </a:spcBef>
            </a:pPr>
            <a:r>
              <a:rPr lang="en-US" sz="4400" b="0" spc="-100" dirty="0">
                <a:solidFill>
                  <a:schemeClr val="tx1"/>
                </a:solidFill>
                <a:latin typeface="Impact" panose="020B0806030902050204" pitchFamily="34" charset="0"/>
              </a:rPr>
              <a:t>“STATEMENT HERE, WITH OR WITHOUT QUOTE MARKS. </a:t>
            </a:r>
            <a:r>
              <a:rPr lang="en-US" sz="4400" b="0" spc="-100" dirty="0">
                <a:solidFill>
                  <a:srgbClr val="E20C18"/>
                </a:solidFill>
                <a:latin typeface="Impact" panose="020B0806030902050204" pitchFamily="34" charset="0"/>
              </a:rPr>
              <a:t>STATEMENT</a:t>
            </a:r>
            <a:r>
              <a:rPr lang="en-US" sz="4400" b="0" spc="-100" dirty="0">
                <a:solidFill>
                  <a:schemeClr val="tx1"/>
                </a:solidFill>
                <a:latin typeface="Impact" panose="020B0806030902050204" pitchFamily="34" charset="0"/>
              </a:rPr>
              <a:t> HERE WITH OR WITHOUT QUOTE MARKS.”</a:t>
            </a:r>
            <a:endParaRPr lang="en-US" sz="1400" b="0" cap="none" dirty="0">
              <a:latin typeface="Arial" panose="020B0604020202020204" pitchFamily="34" charset="0"/>
            </a:endParaRPr>
          </a:p>
        </p:txBody>
      </p:sp>
    </p:spTree>
    <p:extLst>
      <p:ext uri="{BB962C8B-B14F-4D97-AF65-F5344CB8AC3E}">
        <p14:creationId xmlns:p14="http://schemas.microsoft.com/office/powerpoint/2010/main" val="27424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 out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1613767" y="2411953"/>
            <a:ext cx="8964468" cy="2065950"/>
          </a:xfrm>
          <a:prstGeom prst="rect">
            <a:avLst/>
          </a:prstGeom>
        </p:spPr>
        <p:txBody>
          <a:bodyPr lIns="0" tIns="0" rIns="0" bIns="0" anchor="ctr" anchorCtr="0">
            <a:noAutofit/>
          </a:bodyPr>
          <a:lstStyle>
            <a:lvl1pPr marL="0" indent="0" algn="ctr">
              <a:buNone/>
              <a:defRPr sz="9600" cap="all" spc="-100" baseline="0">
                <a:latin typeface="Impact" panose="020B080603090205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WELCOME</a:t>
            </a:r>
            <a:endParaRPr lang="en-GB" dirty="0"/>
          </a:p>
        </p:txBody>
      </p:sp>
    </p:spTree>
    <p:extLst>
      <p:ext uri="{BB962C8B-B14F-4D97-AF65-F5344CB8AC3E}">
        <p14:creationId xmlns:p14="http://schemas.microsoft.com/office/powerpoint/2010/main" val="2882514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B9506B-28DA-40CF-93CE-B54B9DE0F121}"/>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0" y="368300"/>
            <a:ext cx="188166" cy="1303424"/>
          </a:xfrm>
          <a:prstGeom prst="rect">
            <a:avLst/>
          </a:prstGeom>
        </p:spPr>
      </p:pic>
      <p:sp>
        <p:nvSpPr>
          <p:cNvPr id="2" name="MSIPCMContentMarking" descr="{&quot;HashCode&quot;:-685326706,&quot;Placement&quot;:&quot;Footer&quot;}">
            <a:extLst>
              <a:ext uri="{FF2B5EF4-FFF2-40B4-BE49-F238E27FC236}">
                <a16:creationId xmlns:a16="http://schemas.microsoft.com/office/drawing/2014/main" id="{23761EFB-98B7-4973-9BAD-69D20F6D8E82}"/>
              </a:ext>
            </a:extLst>
          </p:cNvPr>
          <p:cNvSpPr txBox="1"/>
          <p:nvPr userDrawn="1"/>
        </p:nvSpPr>
        <p:spPr>
          <a:xfrm>
            <a:off x="0" y="6595656"/>
            <a:ext cx="1631108"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dirty="0">
                <a:solidFill>
                  <a:srgbClr val="000000"/>
                </a:solidFill>
                <a:latin typeface="Calibri" panose="020F0502020204030204" pitchFamily="34" charset="0"/>
              </a:rPr>
              <a:t>Classified: RMG – Internal</a:t>
            </a:r>
          </a:p>
        </p:txBody>
      </p:sp>
    </p:spTree>
    <p:extLst>
      <p:ext uri="{BB962C8B-B14F-4D97-AF65-F5344CB8AC3E}">
        <p14:creationId xmlns:p14="http://schemas.microsoft.com/office/powerpoint/2010/main" val="3013337613"/>
      </p:ext>
    </p:extLst>
  </p:cSld>
  <p:clrMap bg1="lt1" tx1="dk1" bg2="lt2" tx2="dk2" accent1="accent1" accent2="accent2" accent3="accent3" accent4="accent4" accent5="accent5" accent6="accent6" hlink="hlink" folHlink="folHlink"/>
  <p:sldLayoutIdLst>
    <p:sldLayoutId id="2147483685" r:id="rId1"/>
    <p:sldLayoutId id="2147483689" r:id="rId2"/>
    <p:sldLayoutId id="2147483690" r:id="rId3"/>
    <p:sldLayoutId id="2147483691" r:id="rId4"/>
    <p:sldLayoutId id="2147483693" r:id="rId5"/>
    <p:sldLayoutId id="2147483692" r:id="rId6"/>
    <p:sldLayoutId id="2147483694" r:id="rId7"/>
    <p:sldLayoutId id="2147483686" r:id="rId8"/>
    <p:sldLayoutId id="2147483687" r:id="rId9"/>
    <p:sldLayoutId id="2147483688" r:id="rId10"/>
    <p:sldLayoutId id="2147483695" r:id="rId11"/>
    <p:sldLayoutId id="2147483696" r:id="rId12"/>
    <p:sldLayoutId id="2147483697" r:id="rId13"/>
    <p:sldLayoutId id="2147483698" r:id="rId14"/>
    <p:sldLayoutId id="2147483699" r:id="rId15"/>
    <p:sldLayoutId id="2147483700" r:id="rId16"/>
    <p:sldLayoutId id="2147483703" r:id="rId17"/>
    <p:sldLayoutId id="2147483704" r:id="rId18"/>
    <p:sldLayoutId id="2147483705" r:id="rId19"/>
    <p:sldLayoutId id="2147483706" r:id="rId20"/>
    <p:sldLayoutId id="2147483721"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20" r:id="rId32"/>
    <p:sldLayoutId id="2147483719" r:id="rId3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1"/>
            <a:ext cx="10972801" cy="711081"/>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1218895"/>
            <a:fld id="{FD1176A7-B091-469C-82C8-89C693043C40}" type="datetimeFigureOut">
              <a:rPr lang="en-US" smtClean="0">
                <a:solidFill>
                  <a:prstClr val="black">
                    <a:tint val="75000"/>
                  </a:prstClr>
                </a:solidFill>
              </a:rPr>
              <a:pPr defTabSz="1218895"/>
              <a:t>6/3/2020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1218895"/>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2"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1218895"/>
            <a:fld id="{5939B1FA-81F2-4940-9AF3-5EAFB5D6669B}" type="slidenum">
              <a:rPr lang="en-US" smtClean="0">
                <a:solidFill>
                  <a:prstClr val="black">
                    <a:tint val="75000"/>
                  </a:prstClr>
                </a:solidFill>
              </a:rPr>
              <a:pPr defTabSz="1218895"/>
              <a:t>‹#›</a:t>
            </a:fld>
            <a:endParaRPr lang="en-US" dirty="0">
              <a:solidFill>
                <a:prstClr val="black">
                  <a:tint val="75000"/>
                </a:prstClr>
              </a:solidFill>
            </a:endParaRPr>
          </a:p>
        </p:txBody>
      </p:sp>
      <p:sp>
        <p:nvSpPr>
          <p:cNvPr id="7" name="MSIPCMContentMarking" descr="{&quot;HashCode&quot;:-685326706,&quot;Placement&quot;:&quot;Footer&quot;}">
            <a:extLst>
              <a:ext uri="{FF2B5EF4-FFF2-40B4-BE49-F238E27FC236}">
                <a16:creationId xmlns:a16="http://schemas.microsoft.com/office/drawing/2014/main" id="{E9A28A1B-F83A-499F-8D18-DA8634A20C4B}"/>
              </a:ext>
            </a:extLst>
          </p:cNvPr>
          <p:cNvSpPr txBox="1"/>
          <p:nvPr userDrawn="1"/>
        </p:nvSpPr>
        <p:spPr>
          <a:xfrm>
            <a:off x="0" y="6595656"/>
            <a:ext cx="1631108"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dirty="0">
                <a:solidFill>
                  <a:srgbClr val="000000"/>
                </a:solidFill>
                <a:latin typeface="Calibri" panose="020F0502020204030204" pitchFamily="34" charset="0"/>
              </a:rPr>
              <a:t>Classified: RMG – Internal</a:t>
            </a:r>
          </a:p>
        </p:txBody>
      </p:sp>
    </p:spTree>
    <p:extLst>
      <p:ext uri="{BB962C8B-B14F-4D97-AF65-F5344CB8AC3E}">
        <p14:creationId xmlns:p14="http://schemas.microsoft.com/office/powerpoint/2010/main" val="140323457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l" defTabSz="1218845" rtl="0" eaLnBrk="1" latinLnBrk="0" hangingPunct="1">
        <a:spcBef>
          <a:spcPct val="0"/>
        </a:spcBef>
        <a:buNone/>
        <a:defRPr sz="3199" kern="1200">
          <a:solidFill>
            <a:schemeClr val="tx1">
              <a:lumMod val="65000"/>
              <a:lumOff val="35000"/>
            </a:schemeClr>
          </a:solidFill>
          <a:latin typeface="+mj-lt"/>
          <a:ea typeface="+mj-ea"/>
          <a:cs typeface="+mj-cs"/>
        </a:defRPr>
      </a:lvl1pPr>
    </p:titleStyle>
    <p:bodyStyle>
      <a:lvl1pPr marL="457067" indent="-457067" algn="l" defTabSz="1218845" rtl="0" eaLnBrk="1" latinLnBrk="0" hangingPunct="1">
        <a:spcBef>
          <a:spcPct val="20000"/>
        </a:spcBef>
        <a:buFont typeface="Arial" pitchFamily="34" charset="0"/>
        <a:buChar char="•"/>
        <a:defRPr sz="3599" kern="1200">
          <a:solidFill>
            <a:schemeClr val="tx1"/>
          </a:solidFill>
          <a:latin typeface="+mj-lt"/>
          <a:ea typeface="+mn-ea"/>
          <a:cs typeface="+mn-cs"/>
        </a:defRPr>
      </a:lvl1pPr>
      <a:lvl2pPr marL="990311" indent="-380889" algn="l" defTabSz="1218845" rtl="0" eaLnBrk="1" latinLnBrk="0" hangingPunct="1">
        <a:spcBef>
          <a:spcPct val="20000"/>
        </a:spcBef>
        <a:buFont typeface="Arial" pitchFamily="34" charset="0"/>
        <a:buChar char="–"/>
        <a:defRPr sz="3199" kern="1200">
          <a:solidFill>
            <a:schemeClr val="tx1"/>
          </a:solidFill>
          <a:latin typeface="+mj-lt"/>
          <a:ea typeface="+mn-ea"/>
          <a:cs typeface="+mn-cs"/>
        </a:defRPr>
      </a:lvl2pPr>
      <a:lvl3pPr marL="1523555" indent="-304712" algn="l" defTabSz="1218845" rtl="0" eaLnBrk="1" latinLnBrk="0" hangingPunct="1">
        <a:spcBef>
          <a:spcPct val="20000"/>
        </a:spcBef>
        <a:buFont typeface="Arial" pitchFamily="34" charset="0"/>
        <a:buChar char="•"/>
        <a:defRPr sz="2399" kern="1200">
          <a:solidFill>
            <a:schemeClr val="tx1"/>
          </a:solidFill>
          <a:latin typeface="+mj-lt"/>
          <a:ea typeface="+mn-ea"/>
          <a:cs typeface="+mn-cs"/>
        </a:defRPr>
      </a:lvl3pPr>
      <a:lvl4pPr marL="2132979" indent="-304712" algn="l" defTabSz="1218845"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400" indent="-304712" algn="l" defTabSz="1218845"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1822"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244"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66"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89"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45" rtl="0" eaLnBrk="1" latinLnBrk="0" hangingPunct="1">
        <a:defRPr sz="2399" kern="1200">
          <a:solidFill>
            <a:schemeClr val="tx1"/>
          </a:solidFill>
          <a:latin typeface="+mn-lt"/>
          <a:ea typeface="+mn-ea"/>
          <a:cs typeface="+mn-cs"/>
        </a:defRPr>
      </a:lvl1pPr>
      <a:lvl2pPr marL="609422" algn="l" defTabSz="1218845" rtl="0" eaLnBrk="1" latinLnBrk="0" hangingPunct="1">
        <a:defRPr sz="2399" kern="1200">
          <a:solidFill>
            <a:schemeClr val="tx1"/>
          </a:solidFill>
          <a:latin typeface="+mn-lt"/>
          <a:ea typeface="+mn-ea"/>
          <a:cs typeface="+mn-cs"/>
        </a:defRPr>
      </a:lvl2pPr>
      <a:lvl3pPr marL="1218845" algn="l" defTabSz="1218845" rtl="0" eaLnBrk="1" latinLnBrk="0" hangingPunct="1">
        <a:defRPr sz="2399" kern="1200">
          <a:solidFill>
            <a:schemeClr val="tx1"/>
          </a:solidFill>
          <a:latin typeface="+mn-lt"/>
          <a:ea typeface="+mn-ea"/>
          <a:cs typeface="+mn-cs"/>
        </a:defRPr>
      </a:lvl3pPr>
      <a:lvl4pPr marL="1828267" algn="l" defTabSz="1218845" rtl="0" eaLnBrk="1" latinLnBrk="0" hangingPunct="1">
        <a:defRPr sz="2399" kern="1200">
          <a:solidFill>
            <a:schemeClr val="tx1"/>
          </a:solidFill>
          <a:latin typeface="+mn-lt"/>
          <a:ea typeface="+mn-ea"/>
          <a:cs typeface="+mn-cs"/>
        </a:defRPr>
      </a:lvl4pPr>
      <a:lvl5pPr marL="2437689" algn="l" defTabSz="1218845" rtl="0" eaLnBrk="1" latinLnBrk="0" hangingPunct="1">
        <a:defRPr sz="2399" kern="1200">
          <a:solidFill>
            <a:schemeClr val="tx1"/>
          </a:solidFill>
          <a:latin typeface="+mn-lt"/>
          <a:ea typeface="+mn-ea"/>
          <a:cs typeface="+mn-cs"/>
        </a:defRPr>
      </a:lvl5pPr>
      <a:lvl6pPr marL="3047111" algn="l" defTabSz="1218845" rtl="0" eaLnBrk="1" latinLnBrk="0" hangingPunct="1">
        <a:defRPr sz="2399" kern="1200">
          <a:solidFill>
            <a:schemeClr val="tx1"/>
          </a:solidFill>
          <a:latin typeface="+mn-lt"/>
          <a:ea typeface="+mn-ea"/>
          <a:cs typeface="+mn-cs"/>
        </a:defRPr>
      </a:lvl6pPr>
      <a:lvl7pPr marL="3656534" algn="l" defTabSz="1218845" rtl="0" eaLnBrk="1" latinLnBrk="0" hangingPunct="1">
        <a:defRPr sz="2399" kern="1200">
          <a:solidFill>
            <a:schemeClr val="tx1"/>
          </a:solidFill>
          <a:latin typeface="+mn-lt"/>
          <a:ea typeface="+mn-ea"/>
          <a:cs typeface="+mn-cs"/>
        </a:defRPr>
      </a:lvl7pPr>
      <a:lvl8pPr marL="4265955" algn="l" defTabSz="1218845" rtl="0" eaLnBrk="1" latinLnBrk="0" hangingPunct="1">
        <a:defRPr sz="2399" kern="1200">
          <a:solidFill>
            <a:schemeClr val="tx1"/>
          </a:solidFill>
          <a:latin typeface="+mn-lt"/>
          <a:ea typeface="+mn-ea"/>
          <a:cs typeface="+mn-cs"/>
        </a:defRPr>
      </a:lvl8pPr>
      <a:lvl9pPr marL="4875378" algn="l" defTabSz="1218845"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400" y="346646"/>
            <a:ext cx="11089232" cy="85010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95400" y="1196753"/>
            <a:ext cx="11089232" cy="4929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0" y="6484833"/>
            <a:ext cx="9004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 JICMAIL</a:t>
            </a:r>
          </a:p>
        </p:txBody>
      </p:sp>
      <p:sp>
        <p:nvSpPr>
          <p:cNvPr id="6" name="Slide Number Placeholder 5"/>
          <p:cNvSpPr>
            <a:spLocks noGrp="1"/>
          </p:cNvSpPr>
          <p:nvPr>
            <p:ph type="sldNum" sz="quarter" idx="4"/>
          </p:nvPr>
        </p:nvSpPr>
        <p:spPr>
          <a:xfrm>
            <a:off x="11784632" y="6492875"/>
            <a:ext cx="407368"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F6417CC-6C78-4BD9-905F-FEAD471F6E0D}" type="slidenum">
              <a:rPr lang="en-US" smtClean="0"/>
              <a:pPr/>
              <a:t>‹#›</a:t>
            </a:fld>
            <a:endParaRPr lang="en-US" dirty="0"/>
          </a:p>
        </p:txBody>
      </p:sp>
      <p:sp>
        <p:nvSpPr>
          <p:cNvPr id="4" name="MSIPCMContentMarking" descr="{&quot;HashCode&quot;:-685326706,&quot;Placement&quot;:&quot;Footer&quot;}">
            <a:extLst>
              <a:ext uri="{FF2B5EF4-FFF2-40B4-BE49-F238E27FC236}">
                <a16:creationId xmlns:a16="http://schemas.microsoft.com/office/drawing/2014/main" id="{3CF48DDA-1B11-48DB-AC6B-34B7F64B57DB}"/>
              </a:ext>
            </a:extLst>
          </p:cNvPr>
          <p:cNvSpPr txBox="1"/>
          <p:nvPr userDrawn="1"/>
        </p:nvSpPr>
        <p:spPr>
          <a:xfrm>
            <a:off x="0" y="6595656"/>
            <a:ext cx="1631108"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dirty="0">
                <a:solidFill>
                  <a:srgbClr val="000000"/>
                </a:solidFill>
                <a:latin typeface="Calibri" panose="020F0502020204030204" pitchFamily="34" charset="0"/>
              </a:rPr>
              <a:t>Classified: RMG – Internal</a:t>
            </a:r>
          </a:p>
        </p:txBody>
      </p:sp>
    </p:spTree>
    <p:extLst>
      <p:ext uri="{BB962C8B-B14F-4D97-AF65-F5344CB8AC3E}">
        <p14:creationId xmlns:p14="http://schemas.microsoft.com/office/powerpoint/2010/main" val="131597355"/>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Lst>
  <p:hf hdr="0" dt="0"/>
  <p:txStyles>
    <p:titleStyle>
      <a:lvl1pPr algn="l" defTabSz="914400" rtl="0" eaLnBrk="1" latinLnBrk="0" hangingPunct="1">
        <a:lnSpc>
          <a:spcPts val="34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ppleSystemUIFont" charset="-120"/>
        <a:buNone/>
        <a:tabLst/>
        <a:defRPr sz="1600" kern="1200">
          <a:solidFill>
            <a:schemeClr val="tx1"/>
          </a:solidFill>
          <a:latin typeface="+mn-lt"/>
          <a:ea typeface="+mn-ea"/>
          <a:cs typeface="+mn-cs"/>
        </a:defRPr>
      </a:lvl1pPr>
      <a:lvl2pPr marL="179388" indent="-179388" algn="l" defTabSz="914400" rtl="0" eaLnBrk="1" latinLnBrk="0" hangingPunct="1">
        <a:spcBef>
          <a:spcPct val="20000"/>
        </a:spcBef>
        <a:buFont typeface=".AppleSystemUIFont" charset="-120"/>
        <a:buChar char="*"/>
        <a:tabLst/>
        <a:defRPr sz="1600" kern="1200">
          <a:solidFill>
            <a:schemeClr val="tx1"/>
          </a:solidFill>
          <a:latin typeface="+mn-lt"/>
          <a:ea typeface="+mn-ea"/>
          <a:cs typeface="+mn-cs"/>
        </a:defRPr>
      </a:lvl2pPr>
      <a:lvl3pPr marL="179388" indent="-179388" algn="l" defTabSz="914400" rtl="0" eaLnBrk="1" latinLnBrk="0" hangingPunct="1">
        <a:spcBef>
          <a:spcPct val="20000"/>
        </a:spcBef>
        <a:buFont typeface=".AppleSystemUIFont" charset="-120"/>
        <a:buChar char="*"/>
        <a:tabLst/>
        <a:defRPr sz="1600" kern="1200">
          <a:solidFill>
            <a:schemeClr val="tx1"/>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tabLst/>
        <a:defRPr sz="1600" kern="1200">
          <a:solidFill>
            <a:schemeClr val="tx1"/>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chart" Target="../charts/chart10.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chart" Target="../charts/chart14.xml"/></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s>
</file>

<file path=ppt/slides/_rels/slide1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6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10.xml"/><Relationship Id="rId6" Type="http://schemas.openxmlformats.org/officeDocument/2006/relationships/image" Target="../media/image74.jpeg"/><Relationship Id="rId5" Type="http://schemas.openxmlformats.org/officeDocument/2006/relationships/image" Target="../media/image73.emf"/><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jpe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9.png"/><Relationship Id="rId20" Type="http://schemas.openxmlformats.org/officeDocument/2006/relationships/image" Target="../media/image43.jpeg"/><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jpe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jpeg"/></Relationships>
</file>

<file path=ppt/slides/_rels/slide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7.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26.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4079-DEEA-4DDB-A39E-B5DEEEA2E2D7}"/>
              </a:ext>
            </a:extLst>
          </p:cNvPr>
          <p:cNvSpPr>
            <a:spLocks noGrp="1"/>
          </p:cNvSpPr>
          <p:nvPr>
            <p:ph type="ctrTitle"/>
          </p:nvPr>
        </p:nvSpPr>
        <p:spPr/>
        <p:txBody>
          <a:bodyPr/>
          <a:lstStyle/>
          <a:p>
            <a:r>
              <a:rPr lang="en-GB" dirty="0"/>
              <a:t>The role mail </a:t>
            </a:r>
            <a:br>
              <a:rPr lang="en-GB" dirty="0"/>
            </a:br>
            <a:r>
              <a:rPr lang="en-GB" dirty="0"/>
              <a:t>has to play </a:t>
            </a:r>
            <a:br>
              <a:rPr lang="en-GB" dirty="0"/>
            </a:br>
            <a:r>
              <a:rPr lang="en-GB" dirty="0"/>
              <a:t>in driving retail</a:t>
            </a:r>
            <a:br>
              <a:rPr lang="en-GB" dirty="0"/>
            </a:br>
            <a:r>
              <a:rPr lang="en-GB" dirty="0"/>
              <a:t>business</a:t>
            </a:r>
          </a:p>
        </p:txBody>
      </p:sp>
      <p:sp>
        <p:nvSpPr>
          <p:cNvPr id="3" name="Subtitle 2">
            <a:extLst>
              <a:ext uri="{FF2B5EF4-FFF2-40B4-BE49-F238E27FC236}">
                <a16:creationId xmlns:a16="http://schemas.microsoft.com/office/drawing/2014/main" id="{DEBFFECD-CA3C-4922-BF40-A0FF876482B6}"/>
              </a:ext>
            </a:extLst>
          </p:cNvPr>
          <p:cNvSpPr>
            <a:spLocks noGrp="1"/>
          </p:cNvSpPr>
          <p:nvPr>
            <p:ph type="subTitle" idx="1"/>
          </p:nvPr>
        </p:nvSpPr>
        <p:spPr>
          <a:xfrm>
            <a:off x="486000" y="3276571"/>
            <a:ext cx="11140874" cy="710638"/>
          </a:xfrm>
        </p:spPr>
        <p:txBody>
          <a:bodyPr>
            <a:normAutofit/>
          </a:bodyPr>
          <a:lstStyle/>
          <a:p>
            <a:r>
              <a:rPr lang="en-GB" sz="2000" dirty="0"/>
              <a:t>How mail has a role to play in getting consumers to engage with mail order and online retailers</a:t>
            </a:r>
          </a:p>
        </p:txBody>
      </p:sp>
      <p:sp>
        <p:nvSpPr>
          <p:cNvPr id="4" name="Text Placeholder 3">
            <a:extLst>
              <a:ext uri="{FF2B5EF4-FFF2-40B4-BE49-F238E27FC236}">
                <a16:creationId xmlns:a16="http://schemas.microsoft.com/office/drawing/2014/main" id="{A4A572A4-A1D6-4347-A57D-C72ADC81BFB1}"/>
              </a:ext>
            </a:extLst>
          </p:cNvPr>
          <p:cNvSpPr>
            <a:spLocks noGrp="1"/>
          </p:cNvSpPr>
          <p:nvPr>
            <p:ph type="body" sz="quarter" idx="10"/>
          </p:nvPr>
        </p:nvSpPr>
        <p:spPr>
          <a:xfrm>
            <a:off x="486000" y="4083836"/>
            <a:ext cx="11140874" cy="241784"/>
          </a:xfrm>
        </p:spPr>
        <p:txBody>
          <a:bodyPr>
            <a:normAutofit fontScale="92500" lnSpcReduction="10000"/>
          </a:bodyPr>
          <a:lstStyle/>
          <a:p>
            <a:r>
              <a:rPr lang="en-GB" dirty="0"/>
              <a:t>May 2020</a:t>
            </a:r>
          </a:p>
        </p:txBody>
      </p:sp>
      <p:sp>
        <p:nvSpPr>
          <p:cNvPr id="18" name="Rectangle 17">
            <a:extLst>
              <a:ext uri="{FF2B5EF4-FFF2-40B4-BE49-F238E27FC236}">
                <a16:creationId xmlns:a16="http://schemas.microsoft.com/office/drawing/2014/main" id="{42F0E11A-A63C-492A-92DB-F22B8322D7A1}"/>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C3C37B58-7F01-412F-9455-A1ADD5511DFB}"/>
              </a:ext>
            </a:extLst>
          </p:cNvPr>
          <p:cNvSpPr/>
          <p:nvPr/>
        </p:nvSpPr>
        <p:spPr>
          <a:xfrm>
            <a:off x="1921396" y="5578997"/>
            <a:ext cx="1608881" cy="94912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YOUR LOGO HERE</a:t>
            </a:r>
          </a:p>
        </p:txBody>
      </p:sp>
    </p:spTree>
    <p:extLst>
      <p:ext uri="{BB962C8B-B14F-4D97-AF65-F5344CB8AC3E}">
        <p14:creationId xmlns:p14="http://schemas.microsoft.com/office/powerpoint/2010/main" val="860172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B67391F-73FE-4723-8ACB-FCE70E133D1D}"/>
              </a:ext>
            </a:extLst>
          </p:cNvPr>
          <p:cNvSpPr>
            <a:spLocks noGrp="1"/>
          </p:cNvSpPr>
          <p:nvPr>
            <p:ph type="title"/>
          </p:nvPr>
        </p:nvSpPr>
        <p:spPr/>
        <p:txBody>
          <a:bodyPr/>
          <a:lstStyle/>
          <a:p>
            <a:r>
              <a:rPr lang="en-GB" dirty="0"/>
              <a:t>Jicmail gives us gold standard data</a:t>
            </a:r>
          </a:p>
        </p:txBody>
      </p:sp>
      <p:sp>
        <p:nvSpPr>
          <p:cNvPr id="3" name="Slide Number Placeholder 2">
            <a:extLst>
              <a:ext uri="{FF2B5EF4-FFF2-40B4-BE49-F238E27FC236}">
                <a16:creationId xmlns:a16="http://schemas.microsoft.com/office/drawing/2014/main" id="{87E92A7E-8506-40AC-9A55-1A0E95C81897}"/>
              </a:ext>
            </a:extLst>
          </p:cNvPr>
          <p:cNvSpPr>
            <a:spLocks noGrp="1"/>
          </p:cNvSpPr>
          <p:nvPr>
            <p:ph type="sldNum" sz="quarter" idx="10"/>
          </p:nvPr>
        </p:nvSpPr>
        <p:spPr/>
        <p:txBody>
          <a:bodyPr/>
          <a:lstStyle/>
          <a:p>
            <a:fld id="{887360FE-02F5-4392-9C12-7D03F05745BB}" type="slidenum">
              <a:rPr lang="en-GB" smtClean="0"/>
              <a:pPr/>
              <a:t>10</a:t>
            </a:fld>
            <a:endParaRPr lang="en-GB" dirty="0"/>
          </a:p>
        </p:txBody>
      </p:sp>
      <p:sp>
        <p:nvSpPr>
          <p:cNvPr id="12" name="Text Placeholder 11">
            <a:extLst>
              <a:ext uri="{FF2B5EF4-FFF2-40B4-BE49-F238E27FC236}">
                <a16:creationId xmlns:a16="http://schemas.microsoft.com/office/drawing/2014/main" id="{FFD5B0C1-B3AB-4282-B64F-61739B461451}"/>
              </a:ext>
            </a:extLst>
          </p:cNvPr>
          <p:cNvSpPr>
            <a:spLocks noGrp="1"/>
          </p:cNvSpPr>
          <p:nvPr>
            <p:ph type="body" sz="quarter" idx="11"/>
          </p:nvPr>
        </p:nvSpPr>
        <p:spPr>
          <a:xfrm>
            <a:off x="486000" y="1031300"/>
            <a:ext cx="11186959" cy="267229"/>
          </a:xfrm>
        </p:spPr>
        <p:txBody>
          <a:bodyPr/>
          <a:lstStyle/>
          <a:p>
            <a:r>
              <a:rPr lang="en-GB" dirty="0"/>
              <a:t>That shows exactly how consumers interact with retail mail</a:t>
            </a:r>
          </a:p>
        </p:txBody>
      </p:sp>
      <p:pic>
        <p:nvPicPr>
          <p:cNvPr id="15" name="Picture 3">
            <a:extLst>
              <a:ext uri="{FF2B5EF4-FFF2-40B4-BE49-F238E27FC236}">
                <a16:creationId xmlns:a16="http://schemas.microsoft.com/office/drawing/2014/main" id="{07D9B762-3F7F-4698-9402-B4F0ED270B7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90149" y="1953702"/>
            <a:ext cx="3311117" cy="490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allout: Line 16">
            <a:extLst>
              <a:ext uri="{FF2B5EF4-FFF2-40B4-BE49-F238E27FC236}">
                <a16:creationId xmlns:a16="http://schemas.microsoft.com/office/drawing/2014/main" id="{68DBABA5-FE9C-455C-9A53-24BCBFD60658}"/>
              </a:ext>
            </a:extLst>
          </p:cNvPr>
          <p:cNvSpPr/>
          <p:nvPr/>
        </p:nvSpPr>
        <p:spPr>
          <a:xfrm>
            <a:off x="8911899" y="2062443"/>
            <a:ext cx="2668772" cy="988828"/>
          </a:xfrm>
          <a:prstGeom prst="borderCallout1">
            <a:avLst>
              <a:gd name="adj1" fmla="val 18750"/>
              <a:gd name="adj2" fmla="val -8333"/>
              <a:gd name="adj3" fmla="val 73790"/>
              <a:gd name="adj4" fmla="val -52676"/>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They tell  us the type of mail, i.e. is it addressed or unaddressed to them or someone else.</a:t>
            </a:r>
          </a:p>
        </p:txBody>
      </p:sp>
      <p:sp>
        <p:nvSpPr>
          <p:cNvPr id="18" name="Callout: Line 17">
            <a:extLst>
              <a:ext uri="{FF2B5EF4-FFF2-40B4-BE49-F238E27FC236}">
                <a16:creationId xmlns:a16="http://schemas.microsoft.com/office/drawing/2014/main" id="{F3A087B1-4056-4AD3-A56F-C1F477703767}"/>
              </a:ext>
            </a:extLst>
          </p:cNvPr>
          <p:cNvSpPr/>
          <p:nvPr/>
        </p:nvSpPr>
        <p:spPr>
          <a:xfrm>
            <a:off x="8911899" y="3490751"/>
            <a:ext cx="2668772" cy="988828"/>
          </a:xfrm>
          <a:prstGeom prst="borderCallout1">
            <a:avLst>
              <a:gd name="adj1" fmla="val 18750"/>
              <a:gd name="adj2" fmla="val -8333"/>
              <a:gd name="adj3" fmla="val 77016"/>
              <a:gd name="adj4" fmla="val -56660"/>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They capture what business sector the mailing or door drop comes from.</a:t>
            </a:r>
          </a:p>
        </p:txBody>
      </p:sp>
      <p:sp>
        <p:nvSpPr>
          <p:cNvPr id="19" name="Callout: Line 18">
            <a:extLst>
              <a:ext uri="{FF2B5EF4-FFF2-40B4-BE49-F238E27FC236}">
                <a16:creationId xmlns:a16="http://schemas.microsoft.com/office/drawing/2014/main" id="{A9E28AE2-36D9-4F4B-BDF3-7C30BAC07944}"/>
              </a:ext>
            </a:extLst>
          </p:cNvPr>
          <p:cNvSpPr/>
          <p:nvPr/>
        </p:nvSpPr>
        <p:spPr>
          <a:xfrm>
            <a:off x="8911899" y="4919059"/>
            <a:ext cx="2668772" cy="988828"/>
          </a:xfrm>
          <a:prstGeom prst="borderCallout1">
            <a:avLst>
              <a:gd name="adj1" fmla="val 18750"/>
              <a:gd name="adj2" fmla="val -8333"/>
              <a:gd name="adj3" fmla="val 47984"/>
              <a:gd name="adj4" fmla="val -48293"/>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They record the contents; is it information, special offer, etc.  You can tick all that apply here.</a:t>
            </a:r>
          </a:p>
        </p:txBody>
      </p:sp>
      <p:sp>
        <p:nvSpPr>
          <p:cNvPr id="4" name="Text Placeholder 3">
            <a:extLst>
              <a:ext uri="{FF2B5EF4-FFF2-40B4-BE49-F238E27FC236}">
                <a16:creationId xmlns:a16="http://schemas.microsoft.com/office/drawing/2014/main" id="{EB1C16CE-973C-4E3F-8DE1-205D9D819EB3}"/>
              </a:ext>
            </a:extLst>
          </p:cNvPr>
          <p:cNvSpPr>
            <a:spLocks noGrp="1"/>
          </p:cNvSpPr>
          <p:nvPr>
            <p:ph type="body" sz="quarter" idx="12"/>
          </p:nvPr>
        </p:nvSpPr>
        <p:spPr/>
        <p:txBody>
          <a:bodyPr/>
          <a:lstStyle/>
          <a:p>
            <a:r>
              <a:rPr lang="en-GB" dirty="0"/>
              <a:t>Mail is collected in the first week and recorded, then that week’s mail is tracked over 28 days</a:t>
            </a:r>
          </a:p>
          <a:p>
            <a:r>
              <a:rPr lang="en-GB" dirty="0"/>
              <a:t>People record what they do with their mail physically</a:t>
            </a:r>
          </a:p>
        </p:txBody>
      </p:sp>
      <p:graphicFrame>
        <p:nvGraphicFramePr>
          <p:cNvPr id="14" name="Table 13">
            <a:extLst>
              <a:ext uri="{FF2B5EF4-FFF2-40B4-BE49-F238E27FC236}">
                <a16:creationId xmlns:a16="http://schemas.microsoft.com/office/drawing/2014/main" id="{35311C94-7D10-48F5-9FFA-24DAC9AF3A3B}"/>
              </a:ext>
            </a:extLst>
          </p:cNvPr>
          <p:cNvGraphicFramePr>
            <a:graphicFrameLocks noGrp="1"/>
          </p:cNvGraphicFramePr>
          <p:nvPr>
            <p:extLst/>
          </p:nvPr>
        </p:nvGraphicFramePr>
        <p:xfrm>
          <a:off x="872540" y="3429000"/>
          <a:ext cx="4706976" cy="2743200"/>
        </p:xfrm>
        <a:graphic>
          <a:graphicData uri="http://schemas.openxmlformats.org/drawingml/2006/table">
            <a:tbl>
              <a:tblPr bandRow="1">
                <a:tableStyleId>{5C22544A-7EE6-4342-B048-85BDC9FD1C3A}</a:tableStyleId>
              </a:tblPr>
              <a:tblGrid>
                <a:gridCol w="4706976">
                  <a:extLst>
                    <a:ext uri="{9D8B030D-6E8A-4147-A177-3AD203B41FA5}">
                      <a16:colId xmlns:a16="http://schemas.microsoft.com/office/drawing/2014/main" val="20000"/>
                    </a:ext>
                  </a:extLst>
                </a:gridCol>
              </a:tblGrid>
              <a:tr h="0">
                <a:tc>
                  <a:txBody>
                    <a:bodyPr/>
                    <a:lstStyle/>
                    <a:p>
                      <a:r>
                        <a:rPr lang="en-US" sz="1400" dirty="0"/>
                        <a:t>Opened</a:t>
                      </a:r>
                      <a:r>
                        <a:rPr lang="en-US" sz="1400" baseline="0" dirty="0"/>
                        <a:t> it</a:t>
                      </a:r>
                      <a:endParaRPr lang="en-US" sz="1400" dirty="0"/>
                    </a:p>
                  </a:txBody>
                  <a:tcPr/>
                </a:tc>
                <a:extLst>
                  <a:ext uri="{0D108BD9-81ED-4DB2-BD59-A6C34878D82A}">
                    <a16:rowId xmlns:a16="http://schemas.microsoft.com/office/drawing/2014/main" val="10000"/>
                  </a:ext>
                </a:extLst>
              </a:tr>
              <a:tr h="255523">
                <a:tc>
                  <a:txBody>
                    <a:bodyPr/>
                    <a:lstStyle/>
                    <a:p>
                      <a:r>
                        <a:rPr lang="en-US" sz="1400" dirty="0"/>
                        <a:t>Read</a:t>
                      </a:r>
                      <a:r>
                        <a:rPr lang="en-US" sz="1400" baseline="0" dirty="0"/>
                        <a:t> / looked at / glanced at it</a:t>
                      </a:r>
                      <a:endParaRPr lang="en-US" sz="1400" dirty="0"/>
                    </a:p>
                  </a:txBody>
                  <a:tcPr/>
                </a:tc>
                <a:extLst>
                  <a:ext uri="{0D108BD9-81ED-4DB2-BD59-A6C34878D82A}">
                    <a16:rowId xmlns:a16="http://schemas.microsoft.com/office/drawing/2014/main" val="10001"/>
                  </a:ext>
                </a:extLst>
              </a:tr>
              <a:tr h="255523">
                <a:tc>
                  <a:txBody>
                    <a:bodyPr/>
                    <a:lstStyle/>
                    <a:p>
                      <a:r>
                        <a:rPr lang="en-US" sz="1400" dirty="0"/>
                        <a:t>Put it on display</a:t>
                      </a:r>
                      <a:r>
                        <a:rPr lang="en-US" sz="1400" baseline="0" dirty="0"/>
                        <a:t> e.g. fridge / noticeboard</a:t>
                      </a:r>
                      <a:endParaRPr lang="en-US" sz="1400" dirty="0"/>
                    </a:p>
                  </a:txBody>
                  <a:tcPr/>
                </a:tc>
                <a:extLst>
                  <a:ext uri="{0D108BD9-81ED-4DB2-BD59-A6C34878D82A}">
                    <a16:rowId xmlns:a16="http://schemas.microsoft.com/office/drawing/2014/main" val="10002"/>
                  </a:ext>
                </a:extLst>
              </a:tr>
              <a:tr h="255523">
                <a:tc>
                  <a:txBody>
                    <a:bodyPr/>
                    <a:lstStyle/>
                    <a:p>
                      <a:r>
                        <a:rPr lang="en-US" sz="1400" dirty="0"/>
                        <a:t>Passed it on / left</a:t>
                      </a:r>
                      <a:r>
                        <a:rPr lang="en-US" sz="1400" baseline="0" dirty="0"/>
                        <a:t> out for the person it’s for</a:t>
                      </a:r>
                      <a:endParaRPr lang="en-US" sz="1400" dirty="0"/>
                    </a:p>
                  </a:txBody>
                  <a:tcPr/>
                </a:tc>
                <a:extLst>
                  <a:ext uri="{0D108BD9-81ED-4DB2-BD59-A6C34878D82A}">
                    <a16:rowId xmlns:a16="http://schemas.microsoft.com/office/drawing/2014/main" val="10003"/>
                  </a:ext>
                </a:extLst>
              </a:tr>
              <a:tr h="255523">
                <a:tc>
                  <a:txBody>
                    <a:bodyPr/>
                    <a:lstStyle/>
                    <a:p>
                      <a:r>
                        <a:rPr lang="en-US" sz="1400" dirty="0"/>
                        <a:t>Put it</a:t>
                      </a:r>
                      <a:r>
                        <a:rPr lang="en-US" sz="1400" baseline="0" dirty="0"/>
                        <a:t> aside to look at later</a:t>
                      </a:r>
                      <a:endParaRPr lang="en-US" sz="1400" dirty="0"/>
                    </a:p>
                  </a:txBody>
                  <a:tcPr/>
                </a:tc>
                <a:extLst>
                  <a:ext uri="{0D108BD9-81ED-4DB2-BD59-A6C34878D82A}">
                    <a16:rowId xmlns:a16="http://schemas.microsoft.com/office/drawing/2014/main" val="10004"/>
                  </a:ext>
                </a:extLst>
              </a:tr>
              <a:tr h="255523">
                <a:tc>
                  <a:txBody>
                    <a:bodyPr/>
                    <a:lstStyle/>
                    <a:p>
                      <a:r>
                        <a:rPr lang="en-US" sz="1400" dirty="0"/>
                        <a:t>Threw it away / recycled</a:t>
                      </a:r>
                    </a:p>
                  </a:txBody>
                  <a:tcPr/>
                </a:tc>
                <a:extLst>
                  <a:ext uri="{0D108BD9-81ED-4DB2-BD59-A6C34878D82A}">
                    <a16:rowId xmlns:a16="http://schemas.microsoft.com/office/drawing/2014/main" val="3138286987"/>
                  </a:ext>
                </a:extLst>
              </a:tr>
              <a:tr h="255523">
                <a:tc>
                  <a:txBody>
                    <a:bodyPr/>
                    <a:lstStyle/>
                    <a:p>
                      <a:r>
                        <a:rPr lang="en-US" sz="1400" dirty="0"/>
                        <a:t>Took it out of the house e.g. to work</a:t>
                      </a:r>
                    </a:p>
                  </a:txBody>
                  <a:tcPr/>
                </a:tc>
                <a:extLst>
                  <a:ext uri="{0D108BD9-81ED-4DB2-BD59-A6C34878D82A}">
                    <a16:rowId xmlns:a16="http://schemas.microsoft.com/office/drawing/2014/main" val="3069212574"/>
                  </a:ext>
                </a:extLst>
              </a:tr>
              <a:tr h="255523">
                <a:tc>
                  <a:txBody>
                    <a:bodyPr/>
                    <a:lstStyle/>
                    <a:p>
                      <a:r>
                        <a:rPr lang="en-US" sz="1400" dirty="0"/>
                        <a:t>Used / did something with the information</a:t>
                      </a:r>
                    </a:p>
                  </a:txBody>
                  <a:tcPr/>
                </a:tc>
                <a:extLst>
                  <a:ext uri="{0D108BD9-81ED-4DB2-BD59-A6C34878D82A}">
                    <a16:rowId xmlns:a16="http://schemas.microsoft.com/office/drawing/2014/main" val="3054626313"/>
                  </a:ext>
                </a:extLst>
              </a:tr>
              <a:tr h="255523">
                <a:tc>
                  <a:txBody>
                    <a:bodyPr/>
                    <a:lstStyle/>
                    <a:p>
                      <a:r>
                        <a:rPr lang="en-US" sz="1400" dirty="0"/>
                        <a:t>Put it in the usual place</a:t>
                      </a:r>
                    </a:p>
                  </a:txBody>
                  <a:tcPr/>
                </a:tc>
                <a:extLst>
                  <a:ext uri="{0D108BD9-81ED-4DB2-BD59-A6C34878D82A}">
                    <a16:rowId xmlns:a16="http://schemas.microsoft.com/office/drawing/2014/main" val="502569638"/>
                  </a:ext>
                </a:extLst>
              </a:tr>
            </a:tbl>
          </a:graphicData>
        </a:graphic>
      </p:graphicFrame>
      <p:pic>
        <p:nvPicPr>
          <p:cNvPr id="16" name="Picture 15">
            <a:extLst>
              <a:ext uri="{FF2B5EF4-FFF2-40B4-BE49-F238E27FC236}">
                <a16:creationId xmlns:a16="http://schemas.microsoft.com/office/drawing/2014/main" id="{1A753341-F8AE-41FA-A751-F2C3F49F87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7715" b="15418"/>
          <a:stretch/>
        </p:blipFill>
        <p:spPr>
          <a:xfrm>
            <a:off x="10315736" y="233917"/>
            <a:ext cx="1557504" cy="1041462"/>
          </a:xfrm>
          <a:prstGeom prst="rect">
            <a:avLst/>
          </a:prstGeom>
        </p:spPr>
      </p:pic>
      <p:sp>
        <p:nvSpPr>
          <p:cNvPr id="13" name="Rectangle 12">
            <a:extLst>
              <a:ext uri="{FF2B5EF4-FFF2-40B4-BE49-F238E27FC236}">
                <a16:creationId xmlns:a16="http://schemas.microsoft.com/office/drawing/2014/main" id="{4A0787FD-8B5C-4396-8551-F7BA78087348}"/>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47931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2FC320C5-FD30-4087-8093-7A4407FF319B}"/>
              </a:ext>
            </a:extLst>
          </p:cNvPr>
          <p:cNvGraphicFramePr/>
          <p:nvPr>
            <p:extLst>
              <p:ext uri="{D42A27DB-BD31-4B8C-83A1-F6EECF244321}">
                <p14:modId xmlns:p14="http://schemas.microsoft.com/office/powerpoint/2010/main" val="2844322342"/>
              </p:ext>
            </p:extLst>
          </p:nvPr>
        </p:nvGraphicFramePr>
        <p:xfrm>
          <a:off x="6193161" y="1635390"/>
          <a:ext cx="6831462" cy="326438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7">
            <a:extLst>
              <a:ext uri="{FF2B5EF4-FFF2-40B4-BE49-F238E27FC236}">
                <a16:creationId xmlns:a16="http://schemas.microsoft.com/office/drawing/2014/main" id="{9EF47F04-1E44-48D8-B292-37949CA39110}"/>
              </a:ext>
            </a:extLst>
          </p:cNvPr>
          <p:cNvSpPr>
            <a:spLocks noGrp="1"/>
          </p:cNvSpPr>
          <p:nvPr>
            <p:ph type="title"/>
          </p:nvPr>
        </p:nvSpPr>
        <p:spPr/>
        <p:txBody>
          <a:bodyPr/>
          <a:lstStyle/>
          <a:p>
            <a:r>
              <a:rPr lang="en-GB" dirty="0"/>
              <a:t>Engagement rates with retail mail</a:t>
            </a:r>
          </a:p>
        </p:txBody>
      </p:sp>
      <p:sp>
        <p:nvSpPr>
          <p:cNvPr id="4" name="Slide Number Placeholder 3">
            <a:extLst>
              <a:ext uri="{FF2B5EF4-FFF2-40B4-BE49-F238E27FC236}">
                <a16:creationId xmlns:a16="http://schemas.microsoft.com/office/drawing/2014/main" id="{081EBA05-EEE4-4611-9927-D99A1936F9D9}"/>
              </a:ext>
            </a:extLst>
          </p:cNvPr>
          <p:cNvSpPr>
            <a:spLocks noGrp="1"/>
          </p:cNvSpPr>
          <p:nvPr>
            <p:ph type="sldNum" sz="quarter" idx="10"/>
          </p:nvPr>
        </p:nvSpPr>
        <p:spPr/>
        <p:txBody>
          <a:bodyPr/>
          <a:lstStyle/>
          <a:p>
            <a:fld id="{887360FE-02F5-4392-9C12-7D03F05745BB}" type="slidenum">
              <a:rPr lang="en-GB" smtClean="0"/>
              <a:pPr/>
              <a:t>11</a:t>
            </a:fld>
            <a:endParaRPr lang="en-GB" dirty="0"/>
          </a:p>
        </p:txBody>
      </p:sp>
      <p:sp>
        <p:nvSpPr>
          <p:cNvPr id="9" name="Text Placeholder 8">
            <a:extLst>
              <a:ext uri="{FF2B5EF4-FFF2-40B4-BE49-F238E27FC236}">
                <a16:creationId xmlns:a16="http://schemas.microsoft.com/office/drawing/2014/main" id="{1BD4482D-8B97-4196-B532-A91672822C4E}"/>
              </a:ext>
            </a:extLst>
          </p:cNvPr>
          <p:cNvSpPr>
            <a:spLocks noGrp="1"/>
          </p:cNvSpPr>
          <p:nvPr>
            <p:ph type="body" sz="quarter" idx="11"/>
          </p:nvPr>
        </p:nvSpPr>
        <p:spPr/>
        <p:txBody>
          <a:bodyPr/>
          <a:lstStyle/>
          <a:p>
            <a:r>
              <a:rPr lang="en-GB" dirty="0"/>
              <a:t>High across the board</a:t>
            </a:r>
          </a:p>
        </p:txBody>
      </p:sp>
      <p:graphicFrame>
        <p:nvGraphicFramePr>
          <p:cNvPr id="11" name="Chart 10">
            <a:extLst>
              <a:ext uri="{FF2B5EF4-FFF2-40B4-BE49-F238E27FC236}">
                <a16:creationId xmlns:a16="http://schemas.microsoft.com/office/drawing/2014/main" id="{57BEB1BD-2873-4417-9EC4-28D4DCE50605}"/>
              </a:ext>
            </a:extLst>
          </p:cNvPr>
          <p:cNvGraphicFramePr/>
          <p:nvPr>
            <p:extLst>
              <p:ext uri="{D42A27DB-BD31-4B8C-83A1-F6EECF244321}">
                <p14:modId xmlns:p14="http://schemas.microsoft.com/office/powerpoint/2010/main" val="4165769248"/>
              </p:ext>
            </p:extLst>
          </p:nvPr>
        </p:nvGraphicFramePr>
        <p:xfrm>
          <a:off x="2715120" y="1661817"/>
          <a:ext cx="6831462" cy="326438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15F502-F204-433C-BC36-079E657A4AC4}"/>
              </a:ext>
            </a:extLst>
          </p:cNvPr>
          <p:cNvSpPr txBox="1"/>
          <p:nvPr/>
        </p:nvSpPr>
        <p:spPr>
          <a:xfrm>
            <a:off x="4783606" y="4656214"/>
            <a:ext cx="2655052" cy="923330"/>
          </a:xfrm>
          <a:prstGeom prst="rect">
            <a:avLst/>
          </a:prstGeom>
          <a:noFill/>
        </p:spPr>
        <p:txBody>
          <a:bodyPr wrap="square" rtlCol="0">
            <a:spAutoFit/>
          </a:bodyPr>
          <a:lstStyle/>
          <a:p>
            <a:pPr algn="ctr"/>
            <a:r>
              <a:rPr lang="en-GB" dirty="0"/>
              <a:t>66% of all mail order / online retailer mail is opened</a:t>
            </a:r>
          </a:p>
        </p:txBody>
      </p:sp>
      <p:graphicFrame>
        <p:nvGraphicFramePr>
          <p:cNvPr id="13" name="Chart 12">
            <a:extLst>
              <a:ext uri="{FF2B5EF4-FFF2-40B4-BE49-F238E27FC236}">
                <a16:creationId xmlns:a16="http://schemas.microsoft.com/office/drawing/2014/main" id="{121AE3F4-A7C0-4776-8A3F-4F2E6137C3D3}"/>
              </a:ext>
            </a:extLst>
          </p:cNvPr>
          <p:cNvGraphicFramePr/>
          <p:nvPr>
            <p:extLst>
              <p:ext uri="{D42A27DB-BD31-4B8C-83A1-F6EECF244321}">
                <p14:modId xmlns:p14="http://schemas.microsoft.com/office/powerpoint/2010/main" val="1942895981"/>
              </p:ext>
            </p:extLst>
          </p:nvPr>
        </p:nvGraphicFramePr>
        <p:xfrm>
          <a:off x="-832098" y="1635390"/>
          <a:ext cx="6831462" cy="326438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695E106E-74E7-484C-8289-9046AD55D3A3}"/>
              </a:ext>
            </a:extLst>
          </p:cNvPr>
          <p:cNvSpPr txBox="1"/>
          <p:nvPr/>
        </p:nvSpPr>
        <p:spPr>
          <a:xfrm>
            <a:off x="1256107" y="4652498"/>
            <a:ext cx="2655052" cy="1754326"/>
          </a:xfrm>
          <a:prstGeom prst="rect">
            <a:avLst/>
          </a:prstGeom>
          <a:noFill/>
        </p:spPr>
        <p:txBody>
          <a:bodyPr wrap="square" rtlCol="0">
            <a:spAutoFit/>
          </a:bodyPr>
          <a:lstStyle/>
          <a:p>
            <a:pPr algn="ctr"/>
            <a:r>
              <a:rPr lang="en-GB" dirty="0"/>
              <a:t>93% of all mail order/online retail mail is engaged with ie mail is processed in some way (opened, read, sorted, put aside)</a:t>
            </a:r>
          </a:p>
        </p:txBody>
      </p:sp>
      <p:sp>
        <p:nvSpPr>
          <p:cNvPr id="17" name="TextBox 16">
            <a:extLst>
              <a:ext uri="{FF2B5EF4-FFF2-40B4-BE49-F238E27FC236}">
                <a16:creationId xmlns:a16="http://schemas.microsoft.com/office/drawing/2014/main" id="{32B34D82-9F55-45E2-A062-E8125BFAF806}"/>
              </a:ext>
            </a:extLst>
          </p:cNvPr>
          <p:cNvSpPr txBox="1"/>
          <p:nvPr/>
        </p:nvSpPr>
        <p:spPr>
          <a:xfrm>
            <a:off x="8281366" y="4652500"/>
            <a:ext cx="2655052" cy="923330"/>
          </a:xfrm>
          <a:prstGeom prst="rect">
            <a:avLst/>
          </a:prstGeom>
          <a:noFill/>
        </p:spPr>
        <p:txBody>
          <a:bodyPr wrap="square" rtlCol="0">
            <a:spAutoFit/>
          </a:bodyPr>
          <a:lstStyle/>
          <a:p>
            <a:pPr algn="ctr"/>
            <a:r>
              <a:rPr lang="en-GB" dirty="0"/>
              <a:t>63% of all mail in this sector is read / looked at /glanced at</a:t>
            </a:r>
          </a:p>
        </p:txBody>
      </p:sp>
      <p:sp>
        <p:nvSpPr>
          <p:cNvPr id="18" name="TextBox 17">
            <a:extLst>
              <a:ext uri="{FF2B5EF4-FFF2-40B4-BE49-F238E27FC236}">
                <a16:creationId xmlns:a16="http://schemas.microsoft.com/office/drawing/2014/main" id="{50CD13C0-5F70-43CA-8023-1DA0C86FEECF}"/>
              </a:ext>
            </a:extLst>
          </p:cNvPr>
          <p:cNvSpPr txBox="1"/>
          <p:nvPr/>
        </p:nvSpPr>
        <p:spPr>
          <a:xfrm>
            <a:off x="392566" y="6623579"/>
            <a:ext cx="6035627" cy="246221"/>
          </a:xfrm>
          <a:prstGeom prst="rect">
            <a:avLst/>
          </a:prstGeom>
          <a:noFill/>
        </p:spPr>
        <p:txBody>
          <a:bodyPr wrap="none" rtlCol="0">
            <a:spAutoFit/>
          </a:bodyPr>
          <a:lstStyle/>
          <a:p>
            <a:r>
              <a:rPr lang="en-GB" sz="1000" dirty="0"/>
              <a:t>Source:  JICMAIL Q2 2017 – Q1 2019 Addressed or Business Mail, Mail Order/Online Retailer n = 6,909</a:t>
            </a:r>
          </a:p>
        </p:txBody>
      </p:sp>
    </p:spTree>
    <p:extLst>
      <p:ext uri="{BB962C8B-B14F-4D97-AF65-F5344CB8AC3E}">
        <p14:creationId xmlns:p14="http://schemas.microsoft.com/office/powerpoint/2010/main" val="3762317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a:extLst>
              <a:ext uri="{FF2B5EF4-FFF2-40B4-BE49-F238E27FC236}">
                <a16:creationId xmlns:a16="http://schemas.microsoft.com/office/drawing/2014/main" id="{A73710E0-C5AA-45A3-973B-B3CB1A3C77D5}"/>
              </a:ext>
            </a:extLst>
          </p:cNvPr>
          <p:cNvGraphicFramePr>
            <a:graphicFrameLocks noGrp="1"/>
          </p:cNvGraphicFramePr>
          <p:nvPr>
            <p:ph type="chart" sz="quarter" idx="14"/>
            <p:extLst>
              <p:ext uri="{D42A27DB-BD31-4B8C-83A1-F6EECF244321}">
                <p14:modId xmlns:p14="http://schemas.microsoft.com/office/powerpoint/2010/main" val="3984784930"/>
              </p:ext>
            </p:extLst>
          </p:nvPr>
        </p:nvGraphicFramePr>
        <p:xfrm>
          <a:off x="455613" y="1800225"/>
          <a:ext cx="11187112" cy="4513263"/>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46EFCB0E-09E7-4892-93D6-2E4ACE9361CC}"/>
              </a:ext>
            </a:extLst>
          </p:cNvPr>
          <p:cNvSpPr>
            <a:spLocks noGrp="1"/>
          </p:cNvSpPr>
          <p:nvPr>
            <p:ph type="title"/>
          </p:nvPr>
        </p:nvSpPr>
        <p:spPr/>
        <p:txBody>
          <a:bodyPr/>
          <a:lstStyle/>
          <a:p>
            <a:r>
              <a:rPr lang="en-GB" dirty="0"/>
              <a:t>What are Mail order retailers sending?</a:t>
            </a:r>
          </a:p>
        </p:txBody>
      </p:sp>
      <p:sp>
        <p:nvSpPr>
          <p:cNvPr id="4" name="Slide Number Placeholder 3">
            <a:extLst>
              <a:ext uri="{FF2B5EF4-FFF2-40B4-BE49-F238E27FC236}">
                <a16:creationId xmlns:a16="http://schemas.microsoft.com/office/drawing/2014/main" id="{5FA87551-99E0-4326-8802-B5920C29257F}"/>
              </a:ext>
            </a:extLst>
          </p:cNvPr>
          <p:cNvSpPr>
            <a:spLocks noGrp="1"/>
          </p:cNvSpPr>
          <p:nvPr>
            <p:ph type="sldNum" sz="quarter" idx="10"/>
          </p:nvPr>
        </p:nvSpPr>
        <p:spPr/>
        <p:txBody>
          <a:bodyPr/>
          <a:lstStyle/>
          <a:p>
            <a:fld id="{887360FE-02F5-4392-9C12-7D03F05745BB}" type="slidenum">
              <a:rPr lang="en-GB" smtClean="0"/>
              <a:pPr/>
              <a:t>12</a:t>
            </a:fld>
            <a:endParaRPr lang="en-GB" dirty="0"/>
          </a:p>
        </p:txBody>
      </p:sp>
      <p:sp>
        <p:nvSpPr>
          <p:cNvPr id="5" name="Text Placeholder 4">
            <a:extLst>
              <a:ext uri="{FF2B5EF4-FFF2-40B4-BE49-F238E27FC236}">
                <a16:creationId xmlns:a16="http://schemas.microsoft.com/office/drawing/2014/main" id="{42A98FBD-5DE6-41E1-BE00-488052B00201}"/>
              </a:ext>
            </a:extLst>
          </p:cNvPr>
          <p:cNvSpPr>
            <a:spLocks noGrp="1"/>
          </p:cNvSpPr>
          <p:nvPr>
            <p:ph type="body" sz="quarter" idx="11"/>
          </p:nvPr>
        </p:nvSpPr>
        <p:spPr/>
        <p:txBody>
          <a:bodyPr/>
          <a:lstStyle/>
          <a:p>
            <a:r>
              <a:rPr lang="en-GB" dirty="0"/>
              <a:t>They are mainly sending information about products and services, followed by special offers (likely to be catalogues or product leaflets)</a:t>
            </a:r>
          </a:p>
        </p:txBody>
      </p:sp>
      <p:sp>
        <p:nvSpPr>
          <p:cNvPr id="7" name="Rectangle 6">
            <a:extLst>
              <a:ext uri="{FF2B5EF4-FFF2-40B4-BE49-F238E27FC236}">
                <a16:creationId xmlns:a16="http://schemas.microsoft.com/office/drawing/2014/main" id="{6FA6FABF-98BC-4504-8139-AC2474EE2E1E}"/>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828B4703-039C-44F2-A740-4E1035D9087E}"/>
              </a:ext>
            </a:extLst>
          </p:cNvPr>
          <p:cNvSpPr txBox="1"/>
          <p:nvPr/>
        </p:nvSpPr>
        <p:spPr>
          <a:xfrm>
            <a:off x="435938" y="6424741"/>
            <a:ext cx="7696338" cy="400110"/>
          </a:xfrm>
          <a:prstGeom prst="rect">
            <a:avLst/>
          </a:prstGeom>
          <a:noFill/>
        </p:spPr>
        <p:txBody>
          <a:bodyPr wrap="none" rtlCol="0">
            <a:spAutoFit/>
          </a:bodyPr>
          <a:lstStyle/>
          <a:p>
            <a:r>
              <a:rPr lang="en-GB" sz="1000" dirty="0"/>
              <a:t>Source:  Kantar TNS, JICMAIL, Addressed Mail and Business Mail, Mail Order/Online Retailer Q2 2017 – Q1 2019, Total base: 6,909</a:t>
            </a:r>
          </a:p>
          <a:p>
            <a:r>
              <a:rPr lang="en-GB" sz="1000" dirty="0"/>
              <a:t>Any type of content with 1% or less has been removed</a:t>
            </a:r>
          </a:p>
        </p:txBody>
      </p:sp>
    </p:spTree>
    <p:extLst>
      <p:ext uri="{BB962C8B-B14F-4D97-AF65-F5344CB8AC3E}">
        <p14:creationId xmlns:p14="http://schemas.microsoft.com/office/powerpoint/2010/main" val="2685889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448DC9-E41F-40BF-B1F7-9564A71A16AA}"/>
              </a:ext>
            </a:extLst>
          </p:cNvPr>
          <p:cNvSpPr>
            <a:spLocks noGrp="1"/>
          </p:cNvSpPr>
          <p:nvPr>
            <p:ph type="title"/>
          </p:nvPr>
        </p:nvSpPr>
        <p:spPr/>
        <p:txBody>
          <a:bodyPr/>
          <a:lstStyle/>
          <a:p>
            <a:r>
              <a:rPr lang="en-GB" dirty="0"/>
              <a:t>physical actions</a:t>
            </a:r>
          </a:p>
        </p:txBody>
      </p:sp>
      <p:sp>
        <p:nvSpPr>
          <p:cNvPr id="4" name="Slide Number Placeholder 3">
            <a:extLst>
              <a:ext uri="{FF2B5EF4-FFF2-40B4-BE49-F238E27FC236}">
                <a16:creationId xmlns:a16="http://schemas.microsoft.com/office/drawing/2014/main" id="{BC84E6E3-2541-4315-BC33-D735F3EA644D}"/>
              </a:ext>
            </a:extLst>
          </p:cNvPr>
          <p:cNvSpPr>
            <a:spLocks noGrp="1"/>
          </p:cNvSpPr>
          <p:nvPr>
            <p:ph type="sldNum" sz="quarter" idx="10"/>
          </p:nvPr>
        </p:nvSpPr>
        <p:spPr/>
        <p:txBody>
          <a:bodyPr/>
          <a:lstStyle/>
          <a:p>
            <a:fld id="{887360FE-02F5-4392-9C12-7D03F05745BB}" type="slidenum">
              <a:rPr lang="en-GB" smtClean="0"/>
              <a:pPr/>
              <a:t>13</a:t>
            </a:fld>
            <a:endParaRPr lang="en-GB" dirty="0"/>
          </a:p>
        </p:txBody>
      </p:sp>
      <p:sp>
        <p:nvSpPr>
          <p:cNvPr id="5" name="Text Placeholder 4">
            <a:extLst>
              <a:ext uri="{FF2B5EF4-FFF2-40B4-BE49-F238E27FC236}">
                <a16:creationId xmlns:a16="http://schemas.microsoft.com/office/drawing/2014/main" id="{11E67C79-99C8-4511-B2E5-67E954144561}"/>
              </a:ext>
            </a:extLst>
          </p:cNvPr>
          <p:cNvSpPr>
            <a:spLocks noGrp="1"/>
          </p:cNvSpPr>
          <p:nvPr>
            <p:ph type="body" sz="quarter" idx="11"/>
          </p:nvPr>
        </p:nvSpPr>
        <p:spPr/>
        <p:txBody>
          <a:bodyPr/>
          <a:lstStyle/>
          <a:p>
            <a:r>
              <a:rPr lang="en-GB" dirty="0"/>
              <a:t>Physical interactions with mail order/online retail are strong with good open and reading rates</a:t>
            </a:r>
          </a:p>
        </p:txBody>
      </p:sp>
      <p:graphicFrame>
        <p:nvGraphicFramePr>
          <p:cNvPr id="6" name="Chart 5">
            <a:extLst>
              <a:ext uri="{FF2B5EF4-FFF2-40B4-BE49-F238E27FC236}">
                <a16:creationId xmlns:a16="http://schemas.microsoft.com/office/drawing/2014/main" id="{27B17238-152D-401B-80C1-AC7383B03E6D}"/>
              </a:ext>
            </a:extLst>
          </p:cNvPr>
          <p:cNvGraphicFramePr/>
          <p:nvPr>
            <p:extLst>
              <p:ext uri="{D42A27DB-BD31-4B8C-83A1-F6EECF244321}">
                <p14:modId xmlns:p14="http://schemas.microsoft.com/office/powerpoint/2010/main" val="3625343306"/>
              </p:ext>
            </p:extLst>
          </p:nvPr>
        </p:nvGraphicFramePr>
        <p:xfrm>
          <a:off x="515938" y="1864428"/>
          <a:ext cx="11015002" cy="436220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5B23662-A597-4368-B26A-ECA95BD86D7A}"/>
              </a:ext>
            </a:extLst>
          </p:cNvPr>
          <p:cNvSpPr txBox="1"/>
          <p:nvPr/>
        </p:nvSpPr>
        <p:spPr>
          <a:xfrm>
            <a:off x="435938" y="6457399"/>
            <a:ext cx="7696338" cy="400110"/>
          </a:xfrm>
          <a:prstGeom prst="rect">
            <a:avLst/>
          </a:prstGeom>
          <a:noFill/>
        </p:spPr>
        <p:txBody>
          <a:bodyPr wrap="none" rtlCol="0">
            <a:spAutoFit/>
          </a:bodyPr>
          <a:lstStyle/>
          <a:p>
            <a:r>
              <a:rPr lang="en-GB" sz="1000" dirty="0"/>
              <a:t>Source:  Kantar TNS, JICMAIL, Addressed Mail and Business Mail, Mail Order/Online Retailer Q2 2017 – Q1 2019, Total base: 6,909</a:t>
            </a:r>
          </a:p>
          <a:p>
            <a:r>
              <a:rPr lang="en-GB" sz="1000" dirty="0"/>
              <a:t>Any type of content with 1% or less has been removed</a:t>
            </a:r>
          </a:p>
        </p:txBody>
      </p:sp>
    </p:spTree>
    <p:extLst>
      <p:ext uri="{BB962C8B-B14F-4D97-AF65-F5344CB8AC3E}">
        <p14:creationId xmlns:p14="http://schemas.microsoft.com/office/powerpoint/2010/main" val="2827965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10">
            <a:extLst>
              <a:ext uri="{FF2B5EF4-FFF2-40B4-BE49-F238E27FC236}">
                <a16:creationId xmlns:a16="http://schemas.microsoft.com/office/drawing/2014/main" id="{45A9E15C-15F4-4ECA-88C9-6E78ABAF10DF}"/>
              </a:ext>
            </a:extLst>
          </p:cNvPr>
          <p:cNvGraphicFramePr>
            <a:graphicFrameLocks noGrp="1"/>
          </p:cNvGraphicFramePr>
          <p:nvPr>
            <p:ph type="chart" sz="quarter" idx="14"/>
            <p:extLst>
              <p:ext uri="{D42A27DB-BD31-4B8C-83A1-F6EECF244321}">
                <p14:modId xmlns:p14="http://schemas.microsoft.com/office/powerpoint/2010/main" val="4020917499"/>
              </p:ext>
            </p:extLst>
          </p:nvPr>
        </p:nvGraphicFramePr>
        <p:xfrm>
          <a:off x="359917" y="2139037"/>
          <a:ext cx="9166048" cy="440837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2DB3D02C-CDDD-4FA8-8E92-D0162629D81C}"/>
              </a:ext>
            </a:extLst>
          </p:cNvPr>
          <p:cNvSpPr>
            <a:spLocks noGrp="1"/>
          </p:cNvSpPr>
          <p:nvPr>
            <p:ph type="title"/>
          </p:nvPr>
        </p:nvSpPr>
        <p:spPr/>
        <p:txBody>
          <a:bodyPr/>
          <a:lstStyle/>
          <a:p>
            <a:r>
              <a:rPr lang="en-GB" dirty="0"/>
              <a:t>MAIL DRIVES COMMERCIAL ACTIONS</a:t>
            </a:r>
          </a:p>
        </p:txBody>
      </p:sp>
      <p:sp>
        <p:nvSpPr>
          <p:cNvPr id="3" name="Slide Number Placeholder 2">
            <a:extLst>
              <a:ext uri="{FF2B5EF4-FFF2-40B4-BE49-F238E27FC236}">
                <a16:creationId xmlns:a16="http://schemas.microsoft.com/office/drawing/2014/main" id="{8F6FBD2E-5B14-49C2-A89E-21783E0B1E3D}"/>
              </a:ext>
            </a:extLst>
          </p:cNvPr>
          <p:cNvSpPr>
            <a:spLocks noGrp="1"/>
          </p:cNvSpPr>
          <p:nvPr>
            <p:ph type="sldNum" sz="quarter" idx="10"/>
          </p:nvPr>
        </p:nvSpPr>
        <p:spPr/>
        <p:txBody>
          <a:bodyPr/>
          <a:lstStyle/>
          <a:p>
            <a:fld id="{887360FE-02F5-4392-9C12-7D03F05745BB}" type="slidenum">
              <a:rPr lang="en-GB" smtClean="0"/>
              <a:pPr/>
              <a:t>14</a:t>
            </a:fld>
            <a:endParaRPr lang="en-GB" dirty="0"/>
          </a:p>
        </p:txBody>
      </p:sp>
      <p:sp>
        <p:nvSpPr>
          <p:cNvPr id="7" name="Text Placeholder 6">
            <a:extLst>
              <a:ext uri="{FF2B5EF4-FFF2-40B4-BE49-F238E27FC236}">
                <a16:creationId xmlns:a16="http://schemas.microsoft.com/office/drawing/2014/main" id="{A7EEAD67-7876-4E68-BCC8-8450649F40E9}"/>
              </a:ext>
            </a:extLst>
          </p:cNvPr>
          <p:cNvSpPr>
            <a:spLocks noGrp="1"/>
          </p:cNvSpPr>
          <p:nvPr>
            <p:ph type="body" sz="quarter" idx="11"/>
          </p:nvPr>
        </p:nvSpPr>
        <p:spPr/>
        <p:txBody>
          <a:bodyPr/>
          <a:lstStyle/>
          <a:p>
            <a:pPr>
              <a:spcBef>
                <a:spcPts val="0"/>
              </a:spcBef>
            </a:pPr>
            <a:r>
              <a:rPr lang="en-GB" dirty="0"/>
              <a:t>When it contains different content it drives different levels of commercial interaction</a:t>
            </a:r>
          </a:p>
        </p:txBody>
      </p:sp>
      <p:sp>
        <p:nvSpPr>
          <p:cNvPr id="8" name="TextBox 7">
            <a:extLst>
              <a:ext uri="{FF2B5EF4-FFF2-40B4-BE49-F238E27FC236}">
                <a16:creationId xmlns:a16="http://schemas.microsoft.com/office/drawing/2014/main" id="{33BBDFA6-C322-485D-9F8C-481DDC28C1AB}"/>
              </a:ext>
            </a:extLst>
          </p:cNvPr>
          <p:cNvSpPr txBox="1"/>
          <p:nvPr/>
        </p:nvSpPr>
        <p:spPr>
          <a:xfrm>
            <a:off x="457179" y="1860698"/>
            <a:ext cx="367408" cy="338554"/>
          </a:xfrm>
          <a:prstGeom prst="rect">
            <a:avLst/>
          </a:prstGeom>
          <a:noFill/>
        </p:spPr>
        <p:txBody>
          <a:bodyPr wrap="none" rtlCol="0">
            <a:spAutoFit/>
          </a:bodyPr>
          <a:lstStyle/>
          <a:p>
            <a:r>
              <a:rPr lang="en-GB" sz="1600" dirty="0">
                <a:solidFill>
                  <a:schemeClr val="tx2"/>
                </a:solidFill>
              </a:rPr>
              <a:t>%</a:t>
            </a:r>
          </a:p>
        </p:txBody>
      </p:sp>
      <p:sp>
        <p:nvSpPr>
          <p:cNvPr id="10" name="Rectangle 9">
            <a:extLst>
              <a:ext uri="{FF2B5EF4-FFF2-40B4-BE49-F238E27FC236}">
                <a16:creationId xmlns:a16="http://schemas.microsoft.com/office/drawing/2014/main" id="{F7C0C31C-851B-4FB4-B785-BCA1640EB244}"/>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1B687B31-DCF3-42F4-9E8C-2CA36066CE5B}"/>
              </a:ext>
            </a:extLst>
          </p:cNvPr>
          <p:cNvSpPr txBox="1"/>
          <p:nvPr/>
        </p:nvSpPr>
        <p:spPr>
          <a:xfrm>
            <a:off x="1283777" y="5275580"/>
            <a:ext cx="502061" cy="246221"/>
          </a:xfrm>
          <a:prstGeom prst="rect">
            <a:avLst/>
          </a:prstGeom>
          <a:noFill/>
        </p:spPr>
        <p:txBody>
          <a:bodyPr wrap="none" rtlCol="0">
            <a:spAutoFit/>
          </a:bodyPr>
          <a:lstStyle/>
          <a:p>
            <a:r>
              <a:rPr lang="en-GB" sz="1000" dirty="0">
                <a:solidFill>
                  <a:schemeClr val="bg1">
                    <a:lumMod val="85000"/>
                  </a:schemeClr>
                </a:solidFill>
              </a:rPr>
              <a:t>4,621</a:t>
            </a:r>
          </a:p>
        </p:txBody>
      </p:sp>
      <p:sp>
        <p:nvSpPr>
          <p:cNvPr id="15" name="TextBox 14">
            <a:extLst>
              <a:ext uri="{FF2B5EF4-FFF2-40B4-BE49-F238E27FC236}">
                <a16:creationId xmlns:a16="http://schemas.microsoft.com/office/drawing/2014/main" id="{684F6482-F50F-4195-AE35-74609885F333}"/>
              </a:ext>
            </a:extLst>
          </p:cNvPr>
          <p:cNvSpPr txBox="1"/>
          <p:nvPr/>
        </p:nvSpPr>
        <p:spPr>
          <a:xfrm>
            <a:off x="2754485" y="5275580"/>
            <a:ext cx="431528" cy="246221"/>
          </a:xfrm>
          <a:prstGeom prst="rect">
            <a:avLst/>
          </a:prstGeom>
          <a:noFill/>
        </p:spPr>
        <p:txBody>
          <a:bodyPr wrap="none" rtlCol="0">
            <a:spAutoFit/>
          </a:bodyPr>
          <a:lstStyle/>
          <a:p>
            <a:r>
              <a:rPr lang="en-GB" sz="1000" dirty="0">
                <a:solidFill>
                  <a:schemeClr val="bg1">
                    <a:lumMod val="85000"/>
                  </a:schemeClr>
                </a:solidFill>
              </a:rPr>
              <a:t>,741</a:t>
            </a:r>
          </a:p>
        </p:txBody>
      </p:sp>
      <p:sp>
        <p:nvSpPr>
          <p:cNvPr id="18" name="TextBox 17">
            <a:extLst>
              <a:ext uri="{FF2B5EF4-FFF2-40B4-BE49-F238E27FC236}">
                <a16:creationId xmlns:a16="http://schemas.microsoft.com/office/drawing/2014/main" id="{33D228E0-6CCD-4211-A59D-C90DFEF5FD66}"/>
              </a:ext>
            </a:extLst>
          </p:cNvPr>
          <p:cNvSpPr txBox="1"/>
          <p:nvPr/>
        </p:nvSpPr>
        <p:spPr>
          <a:xfrm>
            <a:off x="4224906" y="5275580"/>
            <a:ext cx="396262" cy="246221"/>
          </a:xfrm>
          <a:prstGeom prst="rect">
            <a:avLst/>
          </a:prstGeom>
          <a:noFill/>
        </p:spPr>
        <p:txBody>
          <a:bodyPr wrap="none" rtlCol="0">
            <a:spAutoFit/>
          </a:bodyPr>
          <a:lstStyle/>
          <a:p>
            <a:r>
              <a:rPr lang="en-GB" sz="1000" dirty="0">
                <a:solidFill>
                  <a:schemeClr val="bg1">
                    <a:lumMod val="85000"/>
                  </a:schemeClr>
                </a:solidFill>
              </a:rPr>
              <a:t>668</a:t>
            </a:r>
          </a:p>
        </p:txBody>
      </p:sp>
      <p:sp>
        <p:nvSpPr>
          <p:cNvPr id="21" name="TextBox 20">
            <a:extLst>
              <a:ext uri="{FF2B5EF4-FFF2-40B4-BE49-F238E27FC236}">
                <a16:creationId xmlns:a16="http://schemas.microsoft.com/office/drawing/2014/main" id="{4A536F01-57BF-474D-8EA5-3CA5E977B51E}"/>
              </a:ext>
            </a:extLst>
          </p:cNvPr>
          <p:cNvSpPr txBox="1"/>
          <p:nvPr/>
        </p:nvSpPr>
        <p:spPr>
          <a:xfrm>
            <a:off x="5659764" y="5310305"/>
            <a:ext cx="396262" cy="246221"/>
          </a:xfrm>
          <a:prstGeom prst="rect">
            <a:avLst/>
          </a:prstGeom>
          <a:noFill/>
        </p:spPr>
        <p:txBody>
          <a:bodyPr wrap="none" rtlCol="0">
            <a:spAutoFit/>
          </a:bodyPr>
          <a:lstStyle/>
          <a:p>
            <a:r>
              <a:rPr lang="en-GB" sz="1000" dirty="0">
                <a:solidFill>
                  <a:schemeClr val="bg1">
                    <a:lumMod val="85000"/>
                  </a:schemeClr>
                </a:solidFill>
              </a:rPr>
              <a:t>113</a:t>
            </a:r>
          </a:p>
        </p:txBody>
      </p:sp>
      <p:sp>
        <p:nvSpPr>
          <p:cNvPr id="23" name="TextBox 22">
            <a:extLst>
              <a:ext uri="{FF2B5EF4-FFF2-40B4-BE49-F238E27FC236}">
                <a16:creationId xmlns:a16="http://schemas.microsoft.com/office/drawing/2014/main" id="{E7D2475A-DBDE-4DB0-BA09-93F799D09AE0}"/>
              </a:ext>
            </a:extLst>
          </p:cNvPr>
          <p:cNvSpPr txBox="1"/>
          <p:nvPr/>
        </p:nvSpPr>
        <p:spPr>
          <a:xfrm>
            <a:off x="7143975" y="5275580"/>
            <a:ext cx="325730" cy="246221"/>
          </a:xfrm>
          <a:prstGeom prst="rect">
            <a:avLst/>
          </a:prstGeom>
          <a:noFill/>
        </p:spPr>
        <p:txBody>
          <a:bodyPr wrap="none" rtlCol="0">
            <a:spAutoFit/>
          </a:bodyPr>
          <a:lstStyle/>
          <a:p>
            <a:r>
              <a:rPr lang="en-GB" sz="1000" dirty="0">
                <a:solidFill>
                  <a:schemeClr val="bg1">
                    <a:lumMod val="85000"/>
                  </a:schemeClr>
                </a:solidFill>
              </a:rPr>
              <a:t>55</a:t>
            </a:r>
          </a:p>
        </p:txBody>
      </p:sp>
      <p:sp>
        <p:nvSpPr>
          <p:cNvPr id="24" name="TextBox 23">
            <a:extLst>
              <a:ext uri="{FF2B5EF4-FFF2-40B4-BE49-F238E27FC236}">
                <a16:creationId xmlns:a16="http://schemas.microsoft.com/office/drawing/2014/main" id="{BC7BA771-9CDC-43E3-A2B8-4D7C77ADEB85}"/>
              </a:ext>
            </a:extLst>
          </p:cNvPr>
          <p:cNvSpPr txBox="1"/>
          <p:nvPr/>
        </p:nvSpPr>
        <p:spPr>
          <a:xfrm>
            <a:off x="8129270" y="5275580"/>
            <a:ext cx="325730" cy="246221"/>
          </a:xfrm>
          <a:prstGeom prst="rect">
            <a:avLst/>
          </a:prstGeom>
          <a:noFill/>
        </p:spPr>
        <p:txBody>
          <a:bodyPr wrap="none" rtlCol="0">
            <a:spAutoFit/>
          </a:bodyPr>
          <a:lstStyle/>
          <a:p>
            <a:r>
              <a:rPr lang="en-GB" sz="1000" dirty="0">
                <a:solidFill>
                  <a:schemeClr val="bg1">
                    <a:lumMod val="85000"/>
                  </a:schemeClr>
                </a:solidFill>
              </a:rPr>
              <a:t>40</a:t>
            </a:r>
          </a:p>
        </p:txBody>
      </p:sp>
      <p:sp>
        <p:nvSpPr>
          <p:cNvPr id="27" name="TextBox 26">
            <a:extLst>
              <a:ext uri="{FF2B5EF4-FFF2-40B4-BE49-F238E27FC236}">
                <a16:creationId xmlns:a16="http://schemas.microsoft.com/office/drawing/2014/main" id="{52A7CE5E-BD42-46D7-8C4F-09CAD2B60B6D}"/>
              </a:ext>
            </a:extLst>
          </p:cNvPr>
          <p:cNvSpPr txBox="1"/>
          <p:nvPr/>
        </p:nvSpPr>
        <p:spPr>
          <a:xfrm>
            <a:off x="8565331" y="5264005"/>
            <a:ext cx="396262" cy="246221"/>
          </a:xfrm>
          <a:prstGeom prst="rect">
            <a:avLst/>
          </a:prstGeom>
          <a:noFill/>
        </p:spPr>
        <p:txBody>
          <a:bodyPr wrap="none" rtlCol="0">
            <a:spAutoFit/>
          </a:bodyPr>
          <a:lstStyle/>
          <a:p>
            <a:r>
              <a:rPr lang="en-GB" sz="1000" dirty="0">
                <a:solidFill>
                  <a:schemeClr val="bg1">
                    <a:lumMod val="85000"/>
                  </a:schemeClr>
                </a:solidFill>
              </a:rPr>
              <a:t>114</a:t>
            </a:r>
          </a:p>
        </p:txBody>
      </p:sp>
      <p:graphicFrame>
        <p:nvGraphicFramePr>
          <p:cNvPr id="36" name="Chart 35">
            <a:extLst>
              <a:ext uri="{FF2B5EF4-FFF2-40B4-BE49-F238E27FC236}">
                <a16:creationId xmlns:a16="http://schemas.microsoft.com/office/drawing/2014/main" id="{345ECB7D-4C62-4D22-ADD9-6B0E44A0EF09}"/>
              </a:ext>
            </a:extLst>
          </p:cNvPr>
          <p:cNvGraphicFramePr/>
          <p:nvPr>
            <p:extLst>
              <p:ext uri="{D42A27DB-BD31-4B8C-83A1-F6EECF244321}">
                <p14:modId xmlns:p14="http://schemas.microsoft.com/office/powerpoint/2010/main" val="3449598702"/>
              </p:ext>
            </p:extLst>
          </p:nvPr>
        </p:nvGraphicFramePr>
        <p:xfrm>
          <a:off x="9070349" y="1139386"/>
          <a:ext cx="3129135" cy="2500310"/>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36">
            <a:extLst>
              <a:ext uri="{FF2B5EF4-FFF2-40B4-BE49-F238E27FC236}">
                <a16:creationId xmlns:a16="http://schemas.microsoft.com/office/drawing/2014/main" id="{DBC287C5-C878-48A3-B6BC-24D79CDD1645}"/>
              </a:ext>
            </a:extLst>
          </p:cNvPr>
          <p:cNvSpPr txBox="1"/>
          <p:nvPr/>
        </p:nvSpPr>
        <p:spPr>
          <a:xfrm>
            <a:off x="9625527" y="3522552"/>
            <a:ext cx="2147560" cy="923330"/>
          </a:xfrm>
          <a:prstGeom prst="rect">
            <a:avLst/>
          </a:prstGeom>
          <a:noFill/>
        </p:spPr>
        <p:txBody>
          <a:bodyPr wrap="square" rtlCol="0">
            <a:spAutoFit/>
          </a:bodyPr>
          <a:lstStyle/>
          <a:p>
            <a:pPr algn="ctr"/>
            <a:r>
              <a:rPr lang="en-US" dirty="0"/>
              <a:t>Resulting commercial actions with mail order / online retail mail</a:t>
            </a:r>
          </a:p>
        </p:txBody>
      </p:sp>
      <p:sp>
        <p:nvSpPr>
          <p:cNvPr id="38" name="TextBox 37">
            <a:extLst>
              <a:ext uri="{FF2B5EF4-FFF2-40B4-BE49-F238E27FC236}">
                <a16:creationId xmlns:a16="http://schemas.microsoft.com/office/drawing/2014/main" id="{26392A62-5D66-4C74-BCAC-156E37091100}"/>
              </a:ext>
            </a:extLst>
          </p:cNvPr>
          <p:cNvSpPr txBox="1"/>
          <p:nvPr/>
        </p:nvSpPr>
        <p:spPr>
          <a:xfrm>
            <a:off x="392566" y="6623579"/>
            <a:ext cx="6035627" cy="246221"/>
          </a:xfrm>
          <a:prstGeom prst="rect">
            <a:avLst/>
          </a:prstGeom>
          <a:noFill/>
        </p:spPr>
        <p:txBody>
          <a:bodyPr wrap="none" rtlCol="0">
            <a:spAutoFit/>
          </a:bodyPr>
          <a:lstStyle/>
          <a:p>
            <a:r>
              <a:rPr lang="en-GB" sz="1000" dirty="0"/>
              <a:t>Source:  JICMAIL Q2 2017 – Q1 2019 Addressed or Business Mail, Mail Order/Online Retailer n = 6,909</a:t>
            </a:r>
          </a:p>
        </p:txBody>
      </p:sp>
    </p:spTree>
    <p:extLst>
      <p:ext uri="{BB962C8B-B14F-4D97-AF65-F5344CB8AC3E}">
        <p14:creationId xmlns:p14="http://schemas.microsoft.com/office/powerpoint/2010/main" val="303165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BBEA-8E4F-4FD6-A34D-72179CAA9EF3}"/>
              </a:ext>
            </a:extLst>
          </p:cNvPr>
          <p:cNvSpPr>
            <a:spLocks noGrp="1"/>
          </p:cNvSpPr>
          <p:nvPr>
            <p:ph type="title"/>
          </p:nvPr>
        </p:nvSpPr>
        <p:spPr/>
        <p:txBody>
          <a:bodyPr>
            <a:noAutofit/>
          </a:bodyPr>
          <a:lstStyle/>
          <a:p>
            <a:r>
              <a:rPr lang="en-GB" dirty="0"/>
              <a:t>All SORTS OF GROUPS ENGAGE WITH MAIL</a:t>
            </a:r>
          </a:p>
        </p:txBody>
      </p:sp>
      <p:sp>
        <p:nvSpPr>
          <p:cNvPr id="4" name="Slide Number Placeholder 3">
            <a:extLst>
              <a:ext uri="{FF2B5EF4-FFF2-40B4-BE49-F238E27FC236}">
                <a16:creationId xmlns:a16="http://schemas.microsoft.com/office/drawing/2014/main" id="{B42A53AA-F262-4ABC-81F9-2D179C07DA96}"/>
              </a:ext>
            </a:extLst>
          </p:cNvPr>
          <p:cNvSpPr>
            <a:spLocks noGrp="1"/>
          </p:cNvSpPr>
          <p:nvPr>
            <p:ph type="sldNum" sz="quarter" idx="10"/>
          </p:nvPr>
        </p:nvSpPr>
        <p:spPr/>
        <p:txBody>
          <a:bodyPr/>
          <a:lstStyle/>
          <a:p>
            <a:fld id="{C0C3EC5B-4348-466D-90FB-B48FCA4BBB3D}" type="slidenum">
              <a:rPr lang="en-GB" smtClean="0"/>
              <a:t>15</a:t>
            </a:fld>
            <a:endParaRPr lang="en-GB" dirty="0"/>
          </a:p>
        </p:txBody>
      </p:sp>
      <p:sp>
        <p:nvSpPr>
          <p:cNvPr id="3" name="Text Placeholder 2">
            <a:extLst>
              <a:ext uri="{FF2B5EF4-FFF2-40B4-BE49-F238E27FC236}">
                <a16:creationId xmlns:a16="http://schemas.microsoft.com/office/drawing/2014/main" id="{9350EBDE-762F-4836-B051-DF60795BBF72}"/>
              </a:ext>
            </a:extLst>
          </p:cNvPr>
          <p:cNvSpPr>
            <a:spLocks noGrp="1"/>
          </p:cNvSpPr>
          <p:nvPr>
            <p:ph type="body" sz="quarter" idx="11"/>
          </p:nvPr>
        </p:nvSpPr>
        <p:spPr/>
        <p:txBody>
          <a:bodyPr/>
          <a:lstStyle/>
          <a:p>
            <a:r>
              <a:rPr lang="en-GB" dirty="0"/>
              <a:t>MAIL ORDER AND ONLINE RETAIL ENGAGEMENT RATES ARE GOOD ACROSS A RANGE OF GROUPS</a:t>
            </a:r>
          </a:p>
        </p:txBody>
      </p:sp>
      <p:sp>
        <p:nvSpPr>
          <p:cNvPr id="9" name="Oval 8">
            <a:extLst>
              <a:ext uri="{FF2B5EF4-FFF2-40B4-BE49-F238E27FC236}">
                <a16:creationId xmlns:a16="http://schemas.microsoft.com/office/drawing/2014/main" id="{5A670B57-195B-4E3D-AD76-1A1A807EBED7}"/>
              </a:ext>
            </a:extLst>
          </p:cNvPr>
          <p:cNvSpPr/>
          <p:nvPr/>
        </p:nvSpPr>
        <p:spPr>
          <a:xfrm>
            <a:off x="2218837" y="3866541"/>
            <a:ext cx="1344115" cy="13441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FFFF"/>
                </a:solidFill>
                <a:effectLst/>
                <a:uLnTx/>
                <a:uFillTx/>
                <a:latin typeface="+mj-lt"/>
                <a:ea typeface="+mn-ea"/>
                <a:cs typeface="+mn-cs"/>
              </a:rPr>
              <a:t>3.47</a:t>
            </a:r>
          </a:p>
        </p:txBody>
      </p:sp>
      <p:sp>
        <p:nvSpPr>
          <p:cNvPr id="10" name="Oval 9">
            <a:extLst>
              <a:ext uri="{FF2B5EF4-FFF2-40B4-BE49-F238E27FC236}">
                <a16:creationId xmlns:a16="http://schemas.microsoft.com/office/drawing/2014/main" id="{735BA262-F7C9-4CF1-ADA0-AD8C8A9ABFB4}"/>
              </a:ext>
            </a:extLst>
          </p:cNvPr>
          <p:cNvSpPr/>
          <p:nvPr/>
        </p:nvSpPr>
        <p:spPr>
          <a:xfrm>
            <a:off x="5613519" y="3866541"/>
            <a:ext cx="1344115" cy="13441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FFFF"/>
                </a:solidFill>
                <a:effectLst/>
                <a:uLnTx/>
                <a:uFillTx/>
                <a:latin typeface="+mj-lt"/>
                <a:ea typeface="+mn-ea"/>
                <a:cs typeface="+mn-cs"/>
              </a:rPr>
              <a:t>4.46</a:t>
            </a:r>
          </a:p>
        </p:txBody>
      </p:sp>
      <p:sp>
        <p:nvSpPr>
          <p:cNvPr id="11" name="Oval 10">
            <a:extLst>
              <a:ext uri="{FF2B5EF4-FFF2-40B4-BE49-F238E27FC236}">
                <a16:creationId xmlns:a16="http://schemas.microsoft.com/office/drawing/2014/main" id="{B5FDEC5B-2CEF-4A46-AEB8-59FC179ACE1D}"/>
              </a:ext>
            </a:extLst>
          </p:cNvPr>
          <p:cNvSpPr/>
          <p:nvPr/>
        </p:nvSpPr>
        <p:spPr>
          <a:xfrm>
            <a:off x="7310860" y="3866541"/>
            <a:ext cx="1344115" cy="134411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FFFF"/>
                </a:solidFill>
                <a:effectLst/>
                <a:uLnTx/>
                <a:uFillTx/>
                <a:latin typeface="+mj-lt"/>
                <a:ea typeface="+mn-ea"/>
                <a:cs typeface="+mn-cs"/>
              </a:rPr>
              <a:t>3.69</a:t>
            </a:r>
          </a:p>
        </p:txBody>
      </p:sp>
      <p:sp>
        <p:nvSpPr>
          <p:cNvPr id="12" name="Oval 11">
            <a:extLst>
              <a:ext uri="{FF2B5EF4-FFF2-40B4-BE49-F238E27FC236}">
                <a16:creationId xmlns:a16="http://schemas.microsoft.com/office/drawing/2014/main" id="{1A292DE7-9DBF-43FF-83A1-937DE8876F0C}"/>
              </a:ext>
            </a:extLst>
          </p:cNvPr>
          <p:cNvSpPr/>
          <p:nvPr/>
        </p:nvSpPr>
        <p:spPr>
          <a:xfrm>
            <a:off x="9008200" y="3866541"/>
            <a:ext cx="1344115" cy="13441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FFFF"/>
                </a:solidFill>
                <a:effectLst/>
                <a:uLnTx/>
                <a:uFillTx/>
                <a:latin typeface="+mj-lt"/>
                <a:ea typeface="+mn-ea"/>
                <a:cs typeface="+mn-cs"/>
              </a:rPr>
              <a:t>4.49</a:t>
            </a:r>
          </a:p>
        </p:txBody>
      </p:sp>
      <p:sp>
        <p:nvSpPr>
          <p:cNvPr id="13" name="Oval 12">
            <a:extLst>
              <a:ext uri="{FF2B5EF4-FFF2-40B4-BE49-F238E27FC236}">
                <a16:creationId xmlns:a16="http://schemas.microsoft.com/office/drawing/2014/main" id="{F3DD22BE-326C-4693-884A-E899FEE84AF2}"/>
              </a:ext>
            </a:extLst>
          </p:cNvPr>
          <p:cNvSpPr/>
          <p:nvPr/>
        </p:nvSpPr>
        <p:spPr>
          <a:xfrm>
            <a:off x="3916178" y="3866541"/>
            <a:ext cx="1344115" cy="13441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FFFFFF"/>
                </a:solidFill>
                <a:effectLst/>
                <a:uLnTx/>
                <a:uFillTx/>
                <a:latin typeface="+mj-lt"/>
                <a:ea typeface="+mn-ea"/>
                <a:cs typeface="+mn-cs"/>
              </a:rPr>
              <a:t>4.38</a:t>
            </a:r>
          </a:p>
        </p:txBody>
      </p:sp>
      <p:pic>
        <p:nvPicPr>
          <p:cNvPr id="16" name="Graphic 15" descr="House">
            <a:extLst>
              <a:ext uri="{FF2B5EF4-FFF2-40B4-BE49-F238E27FC236}">
                <a16:creationId xmlns:a16="http://schemas.microsoft.com/office/drawing/2014/main" id="{DD665BE4-3DF3-4C82-91AD-4E474C45D7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7580" y="2684637"/>
            <a:ext cx="850484" cy="850484"/>
          </a:xfrm>
          <a:prstGeom prst="rect">
            <a:avLst/>
          </a:prstGeom>
        </p:spPr>
      </p:pic>
      <p:pic>
        <p:nvPicPr>
          <p:cNvPr id="18" name="Graphic 17" descr="Headphones">
            <a:extLst>
              <a:ext uri="{FF2B5EF4-FFF2-40B4-BE49-F238E27FC236}">
                <a16:creationId xmlns:a16="http://schemas.microsoft.com/office/drawing/2014/main" id="{9A293843-99D8-4A12-B37A-87F5697377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5309" y="2693457"/>
            <a:ext cx="841664" cy="841664"/>
          </a:xfrm>
          <a:prstGeom prst="rect">
            <a:avLst/>
          </a:prstGeom>
        </p:spPr>
      </p:pic>
      <p:sp>
        <p:nvSpPr>
          <p:cNvPr id="20" name="TextBox 19">
            <a:extLst>
              <a:ext uri="{FF2B5EF4-FFF2-40B4-BE49-F238E27FC236}">
                <a16:creationId xmlns:a16="http://schemas.microsoft.com/office/drawing/2014/main" id="{11807681-8F69-49E0-8708-9FAB6C9629EF}"/>
              </a:ext>
            </a:extLst>
          </p:cNvPr>
          <p:cNvSpPr txBox="1"/>
          <p:nvPr/>
        </p:nvSpPr>
        <p:spPr>
          <a:xfrm>
            <a:off x="3744471" y="3550765"/>
            <a:ext cx="166997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3+ IN HOUSE</a:t>
            </a:r>
          </a:p>
        </p:txBody>
      </p:sp>
      <p:sp>
        <p:nvSpPr>
          <p:cNvPr id="21" name="TextBox 20">
            <a:extLst>
              <a:ext uri="{FF2B5EF4-FFF2-40B4-BE49-F238E27FC236}">
                <a16:creationId xmlns:a16="http://schemas.microsoft.com/office/drawing/2014/main" id="{1FF42C52-BBB0-429D-8EDE-F859F07F9DD3}"/>
              </a:ext>
            </a:extLst>
          </p:cNvPr>
          <p:cNvSpPr txBox="1"/>
          <p:nvPr/>
        </p:nvSpPr>
        <p:spPr>
          <a:xfrm>
            <a:off x="5371988" y="3527610"/>
            <a:ext cx="18369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SOCIAL GRADE C2</a:t>
            </a:r>
          </a:p>
        </p:txBody>
      </p:sp>
      <p:sp>
        <p:nvSpPr>
          <p:cNvPr id="22" name="TextBox 21">
            <a:extLst>
              <a:ext uri="{FF2B5EF4-FFF2-40B4-BE49-F238E27FC236}">
                <a16:creationId xmlns:a16="http://schemas.microsoft.com/office/drawing/2014/main" id="{97423D3E-09EC-4520-9816-B7B3DC00C67C}"/>
              </a:ext>
            </a:extLst>
          </p:cNvPr>
          <p:cNvSpPr txBox="1"/>
          <p:nvPr/>
        </p:nvSpPr>
        <p:spPr>
          <a:xfrm>
            <a:off x="7073286" y="3550765"/>
            <a:ext cx="17926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FEMALE 55+</a:t>
            </a:r>
          </a:p>
        </p:txBody>
      </p:sp>
      <p:sp>
        <p:nvSpPr>
          <p:cNvPr id="23" name="TextBox 22">
            <a:extLst>
              <a:ext uri="{FF2B5EF4-FFF2-40B4-BE49-F238E27FC236}">
                <a16:creationId xmlns:a16="http://schemas.microsoft.com/office/drawing/2014/main" id="{1E4020F2-4A30-4039-9D2C-5A0309E4EDC3}"/>
              </a:ext>
            </a:extLst>
          </p:cNvPr>
          <p:cNvSpPr txBox="1"/>
          <p:nvPr/>
        </p:nvSpPr>
        <p:spPr>
          <a:xfrm>
            <a:off x="8658810" y="3550765"/>
            <a:ext cx="20206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OWN HOME</a:t>
            </a:r>
            <a:r>
              <a:rPr lang="en-GB" sz="1400" b="1" dirty="0">
                <a:solidFill>
                  <a:srgbClr val="000000">
                    <a:lumMod val="85000"/>
                    <a:lumOff val="15000"/>
                  </a:srgbClr>
                </a:solidFill>
                <a:latin typeface="Arial" panose="020B0604020202020204"/>
              </a:rPr>
              <a:t> 3-5 YRS</a:t>
            </a:r>
            <a:endPar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E496329D-4563-46F7-A56D-B4A18798D799}"/>
              </a:ext>
            </a:extLst>
          </p:cNvPr>
          <p:cNvSpPr txBox="1"/>
          <p:nvPr/>
        </p:nvSpPr>
        <p:spPr>
          <a:xfrm>
            <a:off x="407095" y="4700195"/>
            <a:ext cx="15026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lumMod val="85000"/>
                    <a:lumOff val="15000"/>
                  </a:srgbClr>
                </a:solidFill>
                <a:latin typeface="Arial" panose="020B0604020202020204"/>
              </a:rPr>
              <a:t>ADVERTISING MAIL</a:t>
            </a:r>
            <a:endParaRPr kumimoji="0" lang="en-GB" sz="12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FC52897C-46AE-4E72-86E6-2F6B19685D0B}"/>
              </a:ext>
            </a:extLst>
          </p:cNvPr>
          <p:cNvSpPr txBox="1"/>
          <p:nvPr/>
        </p:nvSpPr>
        <p:spPr>
          <a:xfrm>
            <a:off x="4542418" y="2044465"/>
            <a:ext cx="33801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effectLst/>
                <a:uLnTx/>
                <a:uFillTx/>
                <a:latin typeface="Arial" panose="020B0604020202020204"/>
                <a:ea typeface="+mn-ea"/>
                <a:cs typeface="+mn-cs"/>
              </a:rPr>
              <a:t>FREQUENCY OF EXPOSURE</a:t>
            </a:r>
            <a:endParaRPr kumimoji="0" lang="en-GB" sz="1600" i="0" u="none" strike="noStrike" kern="1200" cap="none" spc="0" normalizeH="0" baseline="0" noProof="0" dirty="0">
              <a:ln>
                <a:noFill/>
              </a:ln>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CB650AC9-17A7-4ABB-9F75-4E0337401BFE}"/>
              </a:ext>
            </a:extLst>
          </p:cNvPr>
          <p:cNvSpPr txBox="1"/>
          <p:nvPr/>
        </p:nvSpPr>
        <p:spPr>
          <a:xfrm>
            <a:off x="2051153" y="3550765"/>
            <a:ext cx="166997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85000"/>
                    <a:lumOff val="15000"/>
                  </a:srgbClr>
                </a:solidFill>
                <a:effectLst/>
                <a:uLnTx/>
                <a:uFillTx/>
                <a:latin typeface="Arial" panose="020B0604020202020204"/>
                <a:ea typeface="+mn-ea"/>
                <a:cs typeface="+mn-cs"/>
              </a:rPr>
              <a:t>GEN Z</a:t>
            </a:r>
          </a:p>
        </p:txBody>
      </p:sp>
      <p:sp>
        <p:nvSpPr>
          <p:cNvPr id="24" name="TextBox 23">
            <a:extLst>
              <a:ext uri="{FF2B5EF4-FFF2-40B4-BE49-F238E27FC236}">
                <a16:creationId xmlns:a16="http://schemas.microsoft.com/office/drawing/2014/main" id="{DAB6285B-3A68-4646-8FB5-6FF1144E016E}"/>
              </a:ext>
            </a:extLst>
          </p:cNvPr>
          <p:cNvSpPr txBox="1"/>
          <p:nvPr/>
        </p:nvSpPr>
        <p:spPr>
          <a:xfrm>
            <a:off x="392566" y="6623579"/>
            <a:ext cx="5298245" cy="246221"/>
          </a:xfrm>
          <a:prstGeom prst="rect">
            <a:avLst/>
          </a:prstGeom>
          <a:noFill/>
        </p:spPr>
        <p:txBody>
          <a:bodyPr wrap="none" rtlCol="0">
            <a:spAutoFit/>
          </a:bodyPr>
          <a:lstStyle/>
          <a:p>
            <a:r>
              <a:rPr lang="en-GB" sz="1000" dirty="0"/>
              <a:t>Source:  JICMAIL Q2 2017 – Q1 2019 Addressed Mail, Mail Order/Online Retailer n=8,946</a:t>
            </a:r>
          </a:p>
        </p:txBody>
      </p:sp>
      <p:pic>
        <p:nvPicPr>
          <p:cNvPr id="6" name="Graphic 5" descr="Shopping bag">
            <a:extLst>
              <a:ext uri="{FF2B5EF4-FFF2-40B4-BE49-F238E27FC236}">
                <a16:creationId xmlns:a16="http://schemas.microsoft.com/office/drawing/2014/main" id="{E7539FA2-FB67-4A3D-BA93-F50EC408F9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80497" y="2873660"/>
            <a:ext cx="624548" cy="624548"/>
          </a:xfrm>
          <a:prstGeom prst="rect">
            <a:avLst/>
          </a:prstGeom>
        </p:spPr>
      </p:pic>
      <p:pic>
        <p:nvPicPr>
          <p:cNvPr id="8" name="Graphic 7" descr="Dress">
            <a:extLst>
              <a:ext uri="{FF2B5EF4-FFF2-40B4-BE49-F238E27FC236}">
                <a16:creationId xmlns:a16="http://schemas.microsoft.com/office/drawing/2014/main" id="{9F127405-201D-47B7-B8B5-D02F2BBC16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6020" y="2854006"/>
            <a:ext cx="687003" cy="687003"/>
          </a:xfrm>
          <a:prstGeom prst="rect">
            <a:avLst/>
          </a:prstGeom>
        </p:spPr>
      </p:pic>
      <p:pic>
        <p:nvPicPr>
          <p:cNvPr id="26" name="Graphic 25" descr="Open envelope">
            <a:extLst>
              <a:ext uri="{FF2B5EF4-FFF2-40B4-BE49-F238E27FC236}">
                <a16:creationId xmlns:a16="http://schemas.microsoft.com/office/drawing/2014/main" id="{70E42893-C2AC-4AD6-A36C-8EF1FEBA53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7883" y="3624198"/>
            <a:ext cx="914400" cy="914400"/>
          </a:xfrm>
          <a:prstGeom prst="rect">
            <a:avLst/>
          </a:prstGeom>
        </p:spPr>
      </p:pic>
      <p:pic>
        <p:nvPicPr>
          <p:cNvPr id="31" name="Graphic 30" descr="Fence">
            <a:extLst>
              <a:ext uri="{FF2B5EF4-FFF2-40B4-BE49-F238E27FC236}">
                <a16:creationId xmlns:a16="http://schemas.microsoft.com/office/drawing/2014/main" id="{3AEB2241-B3A9-4D2F-B4F8-0A978ECA65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94354" y="2923454"/>
            <a:ext cx="687003" cy="687003"/>
          </a:xfrm>
          <a:prstGeom prst="rect">
            <a:avLst/>
          </a:prstGeom>
        </p:spPr>
      </p:pic>
    </p:spTree>
    <p:extLst>
      <p:ext uri="{BB962C8B-B14F-4D97-AF65-F5344CB8AC3E}">
        <p14:creationId xmlns:p14="http://schemas.microsoft.com/office/powerpoint/2010/main" val="1233651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10">
            <a:extLst>
              <a:ext uri="{FF2B5EF4-FFF2-40B4-BE49-F238E27FC236}">
                <a16:creationId xmlns:a16="http://schemas.microsoft.com/office/drawing/2014/main" id="{45A9E15C-15F4-4ECA-88C9-6E78ABAF10DF}"/>
              </a:ext>
            </a:extLst>
          </p:cNvPr>
          <p:cNvGraphicFramePr>
            <a:graphicFrameLocks noGrp="1"/>
          </p:cNvGraphicFramePr>
          <p:nvPr>
            <p:ph type="chart" sz="quarter" idx="14"/>
            <p:extLst>
              <p:ext uri="{D42A27DB-BD31-4B8C-83A1-F6EECF244321}">
                <p14:modId xmlns:p14="http://schemas.microsoft.com/office/powerpoint/2010/main" val="2941946446"/>
              </p:ext>
            </p:extLst>
          </p:nvPr>
        </p:nvGraphicFramePr>
        <p:xfrm>
          <a:off x="317383" y="2647778"/>
          <a:ext cx="10929599" cy="387025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2DB3D02C-CDDD-4FA8-8E92-D0162629D81C}"/>
              </a:ext>
            </a:extLst>
          </p:cNvPr>
          <p:cNvSpPr>
            <a:spLocks noGrp="1"/>
          </p:cNvSpPr>
          <p:nvPr>
            <p:ph type="title"/>
          </p:nvPr>
        </p:nvSpPr>
        <p:spPr/>
        <p:txBody>
          <a:bodyPr/>
          <a:lstStyle/>
          <a:p>
            <a:r>
              <a:rPr lang="en-GB" dirty="0"/>
              <a:t>frequency above average</a:t>
            </a:r>
          </a:p>
        </p:txBody>
      </p:sp>
      <p:sp>
        <p:nvSpPr>
          <p:cNvPr id="3" name="Slide Number Placeholder 2">
            <a:extLst>
              <a:ext uri="{FF2B5EF4-FFF2-40B4-BE49-F238E27FC236}">
                <a16:creationId xmlns:a16="http://schemas.microsoft.com/office/drawing/2014/main" id="{8F6FBD2E-5B14-49C2-A89E-21783E0B1E3D}"/>
              </a:ext>
            </a:extLst>
          </p:cNvPr>
          <p:cNvSpPr>
            <a:spLocks noGrp="1"/>
          </p:cNvSpPr>
          <p:nvPr>
            <p:ph type="sldNum" sz="quarter" idx="10"/>
          </p:nvPr>
        </p:nvSpPr>
        <p:spPr/>
        <p:txBody>
          <a:bodyPr/>
          <a:lstStyle/>
          <a:p>
            <a:fld id="{887360FE-02F5-4392-9C12-7D03F05745BB}" type="slidenum">
              <a:rPr lang="en-GB" smtClean="0"/>
              <a:pPr/>
              <a:t>16</a:t>
            </a:fld>
            <a:endParaRPr lang="en-GB" dirty="0"/>
          </a:p>
        </p:txBody>
      </p:sp>
      <p:sp>
        <p:nvSpPr>
          <p:cNvPr id="7" name="Text Placeholder 6">
            <a:extLst>
              <a:ext uri="{FF2B5EF4-FFF2-40B4-BE49-F238E27FC236}">
                <a16:creationId xmlns:a16="http://schemas.microsoft.com/office/drawing/2014/main" id="{A7EEAD67-7876-4E68-BCC8-8450649F40E9}"/>
              </a:ext>
            </a:extLst>
          </p:cNvPr>
          <p:cNvSpPr>
            <a:spLocks noGrp="1"/>
          </p:cNvSpPr>
          <p:nvPr>
            <p:ph type="body" sz="quarter" idx="11"/>
          </p:nvPr>
        </p:nvSpPr>
        <p:spPr/>
        <p:txBody>
          <a:bodyPr/>
          <a:lstStyle/>
          <a:p>
            <a:r>
              <a:rPr lang="en-GB" dirty="0"/>
              <a:t>Mail drives high frequency but varies by type of content</a:t>
            </a:r>
          </a:p>
          <a:p>
            <a:endParaRPr lang="en-GB" sz="1100" cap="none" dirty="0"/>
          </a:p>
          <a:p>
            <a:r>
              <a:rPr lang="en-GB" cap="none" dirty="0"/>
              <a:t>If the contents have news/update or magazine article or they are a financial statement then the interactions rise some 17% over and above the average for mail order/online retailer</a:t>
            </a:r>
            <a:r>
              <a:rPr lang="en-US" cap="none" dirty="0"/>
              <a:t>					</a:t>
            </a:r>
          </a:p>
          <a:p>
            <a:endParaRPr lang="en-GB" cap="none" dirty="0"/>
          </a:p>
        </p:txBody>
      </p:sp>
      <p:sp>
        <p:nvSpPr>
          <p:cNvPr id="4" name="TextBox 3">
            <a:extLst>
              <a:ext uri="{FF2B5EF4-FFF2-40B4-BE49-F238E27FC236}">
                <a16:creationId xmlns:a16="http://schemas.microsoft.com/office/drawing/2014/main" id="{63DA3BD0-5154-48E4-925B-A1BD66A50CE9}"/>
              </a:ext>
            </a:extLst>
          </p:cNvPr>
          <p:cNvSpPr txBox="1"/>
          <p:nvPr/>
        </p:nvSpPr>
        <p:spPr>
          <a:xfrm>
            <a:off x="2991811" y="6209686"/>
            <a:ext cx="898003" cy="246221"/>
          </a:xfrm>
          <a:prstGeom prst="rect">
            <a:avLst/>
          </a:prstGeom>
          <a:noFill/>
        </p:spPr>
        <p:txBody>
          <a:bodyPr wrap="none" rtlCol="0">
            <a:spAutoFit/>
          </a:bodyPr>
          <a:lstStyle/>
          <a:p>
            <a:r>
              <a:rPr lang="en-GB" sz="1000" dirty="0">
                <a:solidFill>
                  <a:schemeClr val="tx2"/>
                </a:solidFill>
              </a:rPr>
              <a:t>Base:  4,633</a:t>
            </a:r>
          </a:p>
        </p:txBody>
      </p:sp>
      <p:sp>
        <p:nvSpPr>
          <p:cNvPr id="22" name="TextBox 21">
            <a:extLst>
              <a:ext uri="{FF2B5EF4-FFF2-40B4-BE49-F238E27FC236}">
                <a16:creationId xmlns:a16="http://schemas.microsoft.com/office/drawing/2014/main" id="{83A0E275-B790-4EE5-9584-19ECD9D81A53}"/>
              </a:ext>
            </a:extLst>
          </p:cNvPr>
          <p:cNvSpPr txBox="1"/>
          <p:nvPr/>
        </p:nvSpPr>
        <p:spPr>
          <a:xfrm>
            <a:off x="4715735" y="6209686"/>
            <a:ext cx="898003" cy="246221"/>
          </a:xfrm>
          <a:prstGeom prst="rect">
            <a:avLst/>
          </a:prstGeom>
          <a:noFill/>
        </p:spPr>
        <p:txBody>
          <a:bodyPr wrap="none" rtlCol="0">
            <a:spAutoFit/>
          </a:bodyPr>
          <a:lstStyle/>
          <a:p>
            <a:r>
              <a:rPr lang="en-GB" sz="1000" dirty="0">
                <a:solidFill>
                  <a:schemeClr val="tx2"/>
                </a:solidFill>
              </a:rPr>
              <a:t>Base:  1,749</a:t>
            </a:r>
          </a:p>
        </p:txBody>
      </p:sp>
      <p:sp>
        <p:nvSpPr>
          <p:cNvPr id="30" name="TextBox 29">
            <a:extLst>
              <a:ext uri="{FF2B5EF4-FFF2-40B4-BE49-F238E27FC236}">
                <a16:creationId xmlns:a16="http://schemas.microsoft.com/office/drawing/2014/main" id="{864B4E98-FFC6-42D7-A9CE-4AD9A2D167D4}"/>
              </a:ext>
            </a:extLst>
          </p:cNvPr>
          <p:cNvSpPr txBox="1"/>
          <p:nvPr/>
        </p:nvSpPr>
        <p:spPr>
          <a:xfrm>
            <a:off x="6512738" y="6209686"/>
            <a:ext cx="792205" cy="246221"/>
          </a:xfrm>
          <a:prstGeom prst="rect">
            <a:avLst/>
          </a:prstGeom>
          <a:noFill/>
        </p:spPr>
        <p:txBody>
          <a:bodyPr wrap="none" rtlCol="0">
            <a:spAutoFit/>
          </a:bodyPr>
          <a:lstStyle/>
          <a:p>
            <a:r>
              <a:rPr lang="en-GB" sz="1000" dirty="0">
                <a:solidFill>
                  <a:schemeClr val="tx2"/>
                </a:solidFill>
              </a:rPr>
              <a:t>Base:  668</a:t>
            </a:r>
          </a:p>
        </p:txBody>
      </p:sp>
      <p:sp>
        <p:nvSpPr>
          <p:cNvPr id="31" name="TextBox 30">
            <a:extLst>
              <a:ext uri="{FF2B5EF4-FFF2-40B4-BE49-F238E27FC236}">
                <a16:creationId xmlns:a16="http://schemas.microsoft.com/office/drawing/2014/main" id="{7B98CDBE-9729-4573-A1A4-F253C9602508}"/>
              </a:ext>
            </a:extLst>
          </p:cNvPr>
          <p:cNvSpPr txBox="1"/>
          <p:nvPr/>
        </p:nvSpPr>
        <p:spPr>
          <a:xfrm>
            <a:off x="8207160" y="6209686"/>
            <a:ext cx="792205" cy="246221"/>
          </a:xfrm>
          <a:prstGeom prst="rect">
            <a:avLst/>
          </a:prstGeom>
          <a:noFill/>
        </p:spPr>
        <p:txBody>
          <a:bodyPr wrap="none" rtlCol="0">
            <a:spAutoFit/>
          </a:bodyPr>
          <a:lstStyle/>
          <a:p>
            <a:r>
              <a:rPr lang="en-GB" sz="1000" dirty="0">
                <a:solidFill>
                  <a:schemeClr val="tx2"/>
                </a:solidFill>
              </a:rPr>
              <a:t>Base:  344</a:t>
            </a:r>
          </a:p>
        </p:txBody>
      </p:sp>
      <p:sp>
        <p:nvSpPr>
          <p:cNvPr id="14" name="Rectangle 13">
            <a:extLst>
              <a:ext uri="{FF2B5EF4-FFF2-40B4-BE49-F238E27FC236}">
                <a16:creationId xmlns:a16="http://schemas.microsoft.com/office/drawing/2014/main" id="{4DD1E14F-1B42-4202-A3B1-5F0EB83E5BF7}"/>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E384480A-6329-4EF2-A98C-59035FBAABA6}"/>
              </a:ext>
            </a:extLst>
          </p:cNvPr>
          <p:cNvSpPr txBox="1"/>
          <p:nvPr/>
        </p:nvSpPr>
        <p:spPr>
          <a:xfrm>
            <a:off x="435938" y="6594864"/>
            <a:ext cx="7495963" cy="246221"/>
          </a:xfrm>
          <a:prstGeom prst="rect">
            <a:avLst/>
          </a:prstGeom>
          <a:noFill/>
        </p:spPr>
        <p:txBody>
          <a:bodyPr wrap="none" rtlCol="0">
            <a:spAutoFit/>
          </a:bodyPr>
          <a:lstStyle/>
          <a:p>
            <a:r>
              <a:rPr lang="en-GB" sz="1000" dirty="0"/>
              <a:t>Source:  Kantar TNS, JICMAIL, Addressed and Business Mail, Mail Order/Online Retailer Q2 2017 – Q1 2019, Total base:  6,909 </a:t>
            </a:r>
          </a:p>
        </p:txBody>
      </p:sp>
      <p:sp>
        <p:nvSpPr>
          <p:cNvPr id="21" name="TextBox 20">
            <a:extLst>
              <a:ext uri="{FF2B5EF4-FFF2-40B4-BE49-F238E27FC236}">
                <a16:creationId xmlns:a16="http://schemas.microsoft.com/office/drawing/2014/main" id="{D2A71BBF-9EE9-43D8-AF22-26AFB4EF742E}"/>
              </a:ext>
            </a:extLst>
          </p:cNvPr>
          <p:cNvSpPr txBox="1"/>
          <p:nvPr/>
        </p:nvSpPr>
        <p:spPr>
          <a:xfrm>
            <a:off x="1260722" y="6202066"/>
            <a:ext cx="898003" cy="246221"/>
          </a:xfrm>
          <a:prstGeom prst="rect">
            <a:avLst/>
          </a:prstGeom>
          <a:noFill/>
        </p:spPr>
        <p:txBody>
          <a:bodyPr wrap="none" rtlCol="0">
            <a:spAutoFit/>
          </a:bodyPr>
          <a:lstStyle/>
          <a:p>
            <a:r>
              <a:rPr lang="en-GB" sz="1000" dirty="0">
                <a:solidFill>
                  <a:schemeClr val="tx2"/>
                </a:solidFill>
              </a:rPr>
              <a:t>Base:  6,909</a:t>
            </a:r>
          </a:p>
        </p:txBody>
      </p:sp>
      <p:sp>
        <p:nvSpPr>
          <p:cNvPr id="18" name="TextBox 17">
            <a:extLst>
              <a:ext uri="{FF2B5EF4-FFF2-40B4-BE49-F238E27FC236}">
                <a16:creationId xmlns:a16="http://schemas.microsoft.com/office/drawing/2014/main" id="{C3C9243D-3C1A-4960-B61E-CF4E2C32026F}"/>
              </a:ext>
            </a:extLst>
          </p:cNvPr>
          <p:cNvSpPr txBox="1"/>
          <p:nvPr/>
        </p:nvSpPr>
        <p:spPr>
          <a:xfrm>
            <a:off x="9980013" y="6211614"/>
            <a:ext cx="792205" cy="246221"/>
          </a:xfrm>
          <a:prstGeom prst="rect">
            <a:avLst/>
          </a:prstGeom>
          <a:noFill/>
        </p:spPr>
        <p:txBody>
          <a:bodyPr wrap="none" rtlCol="0">
            <a:spAutoFit/>
          </a:bodyPr>
          <a:lstStyle/>
          <a:p>
            <a:r>
              <a:rPr lang="en-GB" sz="1000" dirty="0">
                <a:solidFill>
                  <a:schemeClr val="tx2"/>
                </a:solidFill>
              </a:rPr>
              <a:t>Base:  673</a:t>
            </a:r>
          </a:p>
        </p:txBody>
      </p:sp>
    </p:spTree>
    <p:extLst>
      <p:ext uri="{BB962C8B-B14F-4D97-AF65-F5344CB8AC3E}">
        <p14:creationId xmlns:p14="http://schemas.microsoft.com/office/powerpoint/2010/main" val="3091951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a:extLst>
              <a:ext uri="{FF2B5EF4-FFF2-40B4-BE49-F238E27FC236}">
                <a16:creationId xmlns:a16="http://schemas.microsoft.com/office/drawing/2014/main" id="{BF7BE685-6F13-4D7A-A766-B7E893507358}"/>
              </a:ext>
            </a:extLst>
          </p:cNvPr>
          <p:cNvGraphicFramePr>
            <a:graphicFrameLocks noGrp="1"/>
          </p:cNvGraphicFramePr>
          <p:nvPr>
            <p:ph type="chart" sz="quarter" idx="14"/>
            <p:extLst>
              <p:ext uri="{D42A27DB-BD31-4B8C-83A1-F6EECF244321}">
                <p14:modId xmlns:p14="http://schemas.microsoft.com/office/powerpoint/2010/main" val="1175374738"/>
              </p:ext>
            </p:extLst>
          </p:nvPr>
        </p:nvGraphicFramePr>
        <p:xfrm>
          <a:off x="470644" y="2224164"/>
          <a:ext cx="11381832" cy="420264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30198036-B706-4896-8B0F-11583634E277}"/>
              </a:ext>
            </a:extLst>
          </p:cNvPr>
          <p:cNvSpPr>
            <a:spLocks noGrp="1"/>
          </p:cNvSpPr>
          <p:nvPr>
            <p:ph type="title"/>
          </p:nvPr>
        </p:nvSpPr>
        <p:spPr/>
        <p:txBody>
          <a:bodyPr/>
          <a:lstStyle/>
          <a:p>
            <a:r>
              <a:rPr lang="en-GB" dirty="0"/>
              <a:t>Content type drives all sorts of actions</a:t>
            </a:r>
          </a:p>
        </p:txBody>
      </p:sp>
      <p:sp>
        <p:nvSpPr>
          <p:cNvPr id="4" name="Slide Number Placeholder 3">
            <a:extLst>
              <a:ext uri="{FF2B5EF4-FFF2-40B4-BE49-F238E27FC236}">
                <a16:creationId xmlns:a16="http://schemas.microsoft.com/office/drawing/2014/main" id="{2F6D72FD-2A2F-4040-B40E-9C3C5D887C49}"/>
              </a:ext>
            </a:extLst>
          </p:cNvPr>
          <p:cNvSpPr>
            <a:spLocks noGrp="1"/>
          </p:cNvSpPr>
          <p:nvPr>
            <p:ph type="sldNum" sz="quarter" idx="10"/>
          </p:nvPr>
        </p:nvSpPr>
        <p:spPr/>
        <p:txBody>
          <a:bodyPr/>
          <a:lstStyle/>
          <a:p>
            <a:fld id="{887360FE-02F5-4392-9C12-7D03F05745BB}" type="slidenum">
              <a:rPr lang="en-GB" smtClean="0"/>
              <a:pPr/>
              <a:t>17</a:t>
            </a:fld>
            <a:endParaRPr lang="en-GB" dirty="0"/>
          </a:p>
        </p:txBody>
      </p:sp>
      <p:sp>
        <p:nvSpPr>
          <p:cNvPr id="5" name="Text Placeholder 4">
            <a:extLst>
              <a:ext uri="{FF2B5EF4-FFF2-40B4-BE49-F238E27FC236}">
                <a16:creationId xmlns:a16="http://schemas.microsoft.com/office/drawing/2014/main" id="{25B014E6-CF61-495A-B432-8341E481DC15}"/>
              </a:ext>
            </a:extLst>
          </p:cNvPr>
          <p:cNvSpPr>
            <a:spLocks noGrp="1"/>
          </p:cNvSpPr>
          <p:nvPr>
            <p:ph type="body" sz="quarter" idx="11"/>
          </p:nvPr>
        </p:nvSpPr>
        <p:spPr>
          <a:xfrm>
            <a:off x="486000" y="993160"/>
            <a:ext cx="11186959" cy="267229"/>
          </a:xfrm>
        </p:spPr>
        <p:txBody>
          <a:bodyPr/>
          <a:lstStyle/>
          <a:p>
            <a:r>
              <a:rPr lang="en-GB" cap="none" dirty="0"/>
              <a:t>The types of commercial actions that are driven by different types of mail vary a lot by the type of content but all mail order/online retail mail drives significant online behaviour and buying behaviour</a:t>
            </a:r>
          </a:p>
        </p:txBody>
      </p:sp>
      <p:sp>
        <p:nvSpPr>
          <p:cNvPr id="7" name="Rectangle 6">
            <a:extLst>
              <a:ext uri="{FF2B5EF4-FFF2-40B4-BE49-F238E27FC236}">
                <a16:creationId xmlns:a16="http://schemas.microsoft.com/office/drawing/2014/main" id="{26DAEBA7-9623-4A73-811B-DAA202D4D9A7}"/>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7E14B288-9E9F-4ACB-9A1D-5A7E6418145F}"/>
              </a:ext>
            </a:extLst>
          </p:cNvPr>
          <p:cNvSpPr txBox="1"/>
          <p:nvPr/>
        </p:nvSpPr>
        <p:spPr>
          <a:xfrm>
            <a:off x="435938" y="6435375"/>
            <a:ext cx="10860665" cy="400110"/>
          </a:xfrm>
          <a:prstGeom prst="rect">
            <a:avLst/>
          </a:prstGeom>
          <a:noFill/>
        </p:spPr>
        <p:txBody>
          <a:bodyPr wrap="none" rtlCol="0">
            <a:spAutoFit/>
          </a:bodyPr>
          <a:lstStyle/>
          <a:p>
            <a:r>
              <a:rPr lang="en-GB" sz="1000" dirty="0"/>
              <a:t>Source:  Kantar TNS, JICMAIL, Addressed and Business Mail, Mail Order/Online Retailer Q2 2017 – Q1 2019</a:t>
            </a:r>
          </a:p>
          <a:p>
            <a:r>
              <a:rPr lang="en-GB" sz="1000" dirty="0"/>
              <a:t>Bases:  Information about products/services 4,633, Special offers or discounts 1,749, Vouchers / coupons 668, News / update / magazine articles / 344, Financial statement / bill / update 673</a:t>
            </a:r>
          </a:p>
        </p:txBody>
      </p:sp>
      <p:sp>
        <p:nvSpPr>
          <p:cNvPr id="2" name="TextBox 1">
            <a:extLst>
              <a:ext uri="{FF2B5EF4-FFF2-40B4-BE49-F238E27FC236}">
                <a16:creationId xmlns:a16="http://schemas.microsoft.com/office/drawing/2014/main" id="{96878B00-A1D3-4645-AA58-7F6F38A2C165}"/>
              </a:ext>
            </a:extLst>
          </p:cNvPr>
          <p:cNvSpPr txBox="1"/>
          <p:nvPr/>
        </p:nvSpPr>
        <p:spPr>
          <a:xfrm>
            <a:off x="2830878" y="2420938"/>
            <a:ext cx="3647152" cy="369332"/>
          </a:xfrm>
          <a:prstGeom prst="rect">
            <a:avLst/>
          </a:prstGeom>
          <a:noFill/>
        </p:spPr>
        <p:txBody>
          <a:bodyPr wrap="none" rtlCol="0">
            <a:spAutoFit/>
          </a:bodyPr>
          <a:lstStyle/>
          <a:p>
            <a:r>
              <a:rPr lang="en-GB" dirty="0"/>
              <a:t>Actions per thousand by mail type</a:t>
            </a:r>
          </a:p>
        </p:txBody>
      </p:sp>
    </p:spTree>
    <p:extLst>
      <p:ext uri="{BB962C8B-B14F-4D97-AF65-F5344CB8AC3E}">
        <p14:creationId xmlns:p14="http://schemas.microsoft.com/office/powerpoint/2010/main" val="1066966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0806EDE-696B-45BF-8FBB-22A84B7E001D}"/>
              </a:ext>
            </a:extLst>
          </p:cNvPr>
          <p:cNvSpPr>
            <a:spLocks noGrp="1"/>
          </p:cNvSpPr>
          <p:nvPr>
            <p:ph type="body" sz="quarter" idx="10"/>
          </p:nvPr>
        </p:nvSpPr>
        <p:spPr/>
        <p:txBody>
          <a:bodyPr/>
          <a:lstStyle/>
          <a:p>
            <a:r>
              <a:rPr lang="en-GB" dirty="0"/>
              <a:t>What retailers are sending at this time</a:t>
            </a:r>
          </a:p>
        </p:txBody>
      </p:sp>
      <p:sp>
        <p:nvSpPr>
          <p:cNvPr id="4" name="Slide Number Placeholder 3">
            <a:extLst>
              <a:ext uri="{FF2B5EF4-FFF2-40B4-BE49-F238E27FC236}">
                <a16:creationId xmlns:a16="http://schemas.microsoft.com/office/drawing/2014/main" id="{990CF151-4280-4963-AA90-0C642E23F7A7}"/>
              </a:ext>
            </a:extLst>
          </p:cNvPr>
          <p:cNvSpPr>
            <a:spLocks noGrp="1"/>
          </p:cNvSpPr>
          <p:nvPr>
            <p:ph type="sldNum" sz="quarter" idx="4294967295"/>
          </p:nvPr>
        </p:nvSpPr>
        <p:spPr>
          <a:xfrm>
            <a:off x="11766550" y="6443663"/>
            <a:ext cx="425450" cy="179387"/>
          </a:xfrm>
          <a:prstGeom prst="rect">
            <a:avLst/>
          </a:prstGeom>
        </p:spPr>
        <p:txBody>
          <a:bodyPr/>
          <a:lstStyle/>
          <a:p>
            <a:fld id="{887360FE-02F5-4392-9C12-7D03F05745BB}" type="slidenum">
              <a:rPr lang="en-GB" smtClean="0"/>
              <a:pPr/>
              <a:t>18</a:t>
            </a:fld>
            <a:endParaRPr lang="en-GB" dirty="0"/>
          </a:p>
        </p:txBody>
      </p:sp>
    </p:spTree>
    <p:extLst>
      <p:ext uri="{BB962C8B-B14F-4D97-AF65-F5344CB8AC3E}">
        <p14:creationId xmlns:p14="http://schemas.microsoft.com/office/powerpoint/2010/main" val="3655681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BDFB4-8083-4CE1-AF27-0385EFFF3F70}"/>
              </a:ext>
            </a:extLst>
          </p:cNvPr>
          <p:cNvSpPr>
            <a:spLocks noGrp="1"/>
          </p:cNvSpPr>
          <p:nvPr>
            <p:ph type="title"/>
          </p:nvPr>
        </p:nvSpPr>
        <p:spPr/>
        <p:txBody>
          <a:bodyPr/>
          <a:lstStyle/>
          <a:p>
            <a:r>
              <a:rPr lang="en-GB" dirty="0"/>
              <a:t>THIS PIECE IS HELPFUL AND TRANSPARENT</a:t>
            </a:r>
          </a:p>
        </p:txBody>
      </p:sp>
      <p:sp>
        <p:nvSpPr>
          <p:cNvPr id="3" name="Slide Number Placeholder 2">
            <a:extLst>
              <a:ext uri="{FF2B5EF4-FFF2-40B4-BE49-F238E27FC236}">
                <a16:creationId xmlns:a16="http://schemas.microsoft.com/office/drawing/2014/main" id="{D6AF742F-F1F6-411E-A4D2-A3C2D2BE91E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7360FE-02F5-4392-9C12-7D03F05745BB}" type="slidenum">
              <a:rPr kumimoji="0" lang="en-GB" sz="1200" b="0" i="0" u="none" strike="noStrike" kern="1200" cap="all" spc="0" normalizeH="0" baseline="0" noProof="0" smtClean="0">
                <a:ln>
                  <a:noFill/>
                </a:ln>
                <a:solidFill>
                  <a:prstClr val="white">
                    <a:lumMod val="50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all"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4" name="Text Placeholder 3">
            <a:extLst>
              <a:ext uri="{FF2B5EF4-FFF2-40B4-BE49-F238E27FC236}">
                <a16:creationId xmlns:a16="http://schemas.microsoft.com/office/drawing/2014/main" id="{3FC1440E-542A-4E56-96D1-3D3BE65A4BA9}"/>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4ED90F68-BF09-4755-83F7-CCBDAAE7CE5E}"/>
              </a:ext>
            </a:extLst>
          </p:cNvPr>
          <p:cNvSpPr>
            <a:spLocks noGrp="1"/>
          </p:cNvSpPr>
          <p:nvPr>
            <p:ph type="body" sz="quarter" idx="12"/>
          </p:nvPr>
        </p:nvSpPr>
        <p:spPr>
          <a:xfrm>
            <a:off x="486001" y="1800000"/>
            <a:ext cx="4197814" cy="4644000"/>
          </a:xfrm>
        </p:spPr>
        <p:txBody>
          <a:bodyPr/>
          <a:lstStyle/>
          <a:p>
            <a:r>
              <a:rPr lang="en-GB" dirty="0"/>
              <a:t>Cox and Cox have delivered a simple letter with a rebate against the value of my spend with them</a:t>
            </a:r>
          </a:p>
          <a:p>
            <a:r>
              <a:rPr lang="en-GB" dirty="0"/>
              <a:t>The letter talks about this supporting their staff and suppliers “You’ve supported our business so it’s only right that we look after you too”</a:t>
            </a:r>
          </a:p>
          <a:p>
            <a:r>
              <a:rPr lang="en-GB" dirty="0"/>
              <a:t>And taps into the sense of making home a better place whilst we’re all stuck at home “I daresay we could all do with some cheering up”</a:t>
            </a:r>
          </a:p>
        </p:txBody>
      </p:sp>
      <p:pic>
        <p:nvPicPr>
          <p:cNvPr id="6" name="Picture 5">
            <a:extLst>
              <a:ext uri="{FF2B5EF4-FFF2-40B4-BE49-F238E27FC236}">
                <a16:creationId xmlns:a16="http://schemas.microsoft.com/office/drawing/2014/main" id="{DBCB3D30-8465-4385-972B-0D932B5C714F}"/>
              </a:ext>
            </a:extLst>
          </p:cNvPr>
          <p:cNvPicPr>
            <a:picLocks noChangeAspect="1"/>
          </p:cNvPicPr>
          <p:nvPr/>
        </p:nvPicPr>
        <p:blipFill>
          <a:blip r:embed="rId3"/>
          <a:stretch>
            <a:fillRect/>
          </a:stretch>
        </p:blipFill>
        <p:spPr>
          <a:xfrm>
            <a:off x="7788285" y="1953228"/>
            <a:ext cx="3184516" cy="229042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73D4B09-9E25-42B1-B0CE-2157BDEE39B6}"/>
              </a:ext>
            </a:extLst>
          </p:cNvPr>
          <p:cNvPicPr>
            <a:picLocks noChangeAspect="1"/>
          </p:cNvPicPr>
          <p:nvPr/>
        </p:nvPicPr>
        <p:blipFill>
          <a:blip r:embed="rId4"/>
          <a:stretch>
            <a:fillRect/>
          </a:stretch>
        </p:blipFill>
        <p:spPr>
          <a:xfrm>
            <a:off x="4922473" y="1473599"/>
            <a:ext cx="3361556" cy="48931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0649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2B39D0-7FC5-43CD-9680-2A2DB736D99D}"/>
              </a:ext>
            </a:extLst>
          </p:cNvPr>
          <p:cNvSpPr>
            <a:spLocks noGrp="1"/>
          </p:cNvSpPr>
          <p:nvPr>
            <p:ph type="body" sz="quarter" idx="10"/>
          </p:nvPr>
        </p:nvSpPr>
        <p:spPr/>
        <p:txBody>
          <a:bodyPr/>
          <a:lstStyle/>
          <a:p>
            <a:r>
              <a:rPr lang="en-GB" dirty="0"/>
              <a:t>The back drop</a:t>
            </a:r>
          </a:p>
        </p:txBody>
      </p:sp>
    </p:spTree>
    <p:extLst>
      <p:ext uri="{BB962C8B-B14F-4D97-AF65-F5344CB8AC3E}">
        <p14:creationId xmlns:p14="http://schemas.microsoft.com/office/powerpoint/2010/main" val="1229007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13FA-1EFF-4018-A2CB-10917707AE6B}"/>
              </a:ext>
            </a:extLst>
          </p:cNvPr>
          <p:cNvSpPr>
            <a:spLocks noGrp="1"/>
          </p:cNvSpPr>
          <p:nvPr>
            <p:ph type="title"/>
          </p:nvPr>
        </p:nvSpPr>
        <p:spPr/>
        <p:txBody>
          <a:bodyPr/>
          <a:lstStyle/>
          <a:p>
            <a:r>
              <a:rPr lang="en-GB" dirty="0"/>
              <a:t>Ironmongery direct</a:t>
            </a:r>
          </a:p>
        </p:txBody>
      </p:sp>
      <p:sp>
        <p:nvSpPr>
          <p:cNvPr id="3" name="Slide Number Placeholder 2">
            <a:extLst>
              <a:ext uri="{FF2B5EF4-FFF2-40B4-BE49-F238E27FC236}">
                <a16:creationId xmlns:a16="http://schemas.microsoft.com/office/drawing/2014/main" id="{D8436BC0-4ED4-42AA-94AF-D6727A227FF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7360FE-02F5-4392-9C12-7D03F05745BB}" type="slidenum">
              <a:rPr kumimoji="0" lang="en-GB" sz="1200" b="0" i="0" u="none" strike="noStrike" kern="1200" cap="all" spc="0" normalizeH="0" baseline="0" noProof="0" smtClean="0">
                <a:ln>
                  <a:noFill/>
                </a:ln>
                <a:solidFill>
                  <a:prstClr val="white">
                    <a:lumMod val="50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all"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4" name="Text Placeholder 3">
            <a:extLst>
              <a:ext uri="{FF2B5EF4-FFF2-40B4-BE49-F238E27FC236}">
                <a16:creationId xmlns:a16="http://schemas.microsoft.com/office/drawing/2014/main" id="{7F440F1B-F8C3-4FB9-A145-A08736D8AA0E}"/>
              </a:ext>
            </a:extLst>
          </p:cNvPr>
          <p:cNvSpPr>
            <a:spLocks noGrp="1"/>
          </p:cNvSpPr>
          <p:nvPr>
            <p:ph type="body" sz="quarter" idx="11"/>
          </p:nvPr>
        </p:nvSpPr>
        <p:spPr/>
        <p:txBody>
          <a:bodyPr/>
          <a:lstStyle/>
          <a:p>
            <a:r>
              <a:rPr lang="en-GB" dirty="0"/>
              <a:t>STRIKE A NICE TONE AND APPEAL TO THOSE STUCK AT HOME</a:t>
            </a:r>
          </a:p>
        </p:txBody>
      </p:sp>
      <p:sp>
        <p:nvSpPr>
          <p:cNvPr id="5" name="Text Placeholder 4">
            <a:extLst>
              <a:ext uri="{FF2B5EF4-FFF2-40B4-BE49-F238E27FC236}">
                <a16:creationId xmlns:a16="http://schemas.microsoft.com/office/drawing/2014/main" id="{B5F921FB-3CBD-4341-9992-CC8727F86D4B}"/>
              </a:ext>
            </a:extLst>
          </p:cNvPr>
          <p:cNvSpPr>
            <a:spLocks noGrp="1"/>
          </p:cNvSpPr>
          <p:nvPr>
            <p:ph type="body" sz="quarter" idx="12"/>
          </p:nvPr>
        </p:nvSpPr>
        <p:spPr>
          <a:xfrm>
            <a:off x="486001" y="1800000"/>
            <a:ext cx="5610000" cy="4644000"/>
          </a:xfrm>
        </p:spPr>
        <p:txBody>
          <a:bodyPr/>
          <a:lstStyle/>
          <a:p>
            <a:r>
              <a:rPr lang="en-GB" dirty="0"/>
              <a:t>Ironmongery Direct have sent this mailing out to their customers with a captive audience at home</a:t>
            </a:r>
          </a:p>
          <a:p>
            <a:r>
              <a:rPr lang="en-GB" dirty="0"/>
              <a:t>They make a general but very soft nod to the pandemic - “We’ve got a handle on things”</a:t>
            </a:r>
          </a:p>
          <a:p>
            <a:r>
              <a:rPr lang="en-GB" dirty="0"/>
              <a:t>Timely reminder that they are there</a:t>
            </a:r>
          </a:p>
        </p:txBody>
      </p:sp>
      <p:pic>
        <p:nvPicPr>
          <p:cNvPr id="6" name="Picture 5">
            <a:extLst>
              <a:ext uri="{FF2B5EF4-FFF2-40B4-BE49-F238E27FC236}">
                <a16:creationId xmlns:a16="http://schemas.microsoft.com/office/drawing/2014/main" id="{7A14E4AC-1028-42DC-8CB5-D6F7EFC12C50}"/>
              </a:ext>
            </a:extLst>
          </p:cNvPr>
          <p:cNvPicPr>
            <a:picLocks noChangeAspect="1"/>
          </p:cNvPicPr>
          <p:nvPr/>
        </p:nvPicPr>
        <p:blipFill>
          <a:blip r:embed="rId2"/>
          <a:stretch>
            <a:fillRect/>
          </a:stretch>
        </p:blipFill>
        <p:spPr>
          <a:xfrm>
            <a:off x="8533466" y="1215988"/>
            <a:ext cx="1877266" cy="135681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9CA9AFC-FB18-4DEE-A7EE-8C93848225E4}"/>
              </a:ext>
            </a:extLst>
          </p:cNvPr>
          <p:cNvPicPr>
            <a:picLocks noChangeAspect="1"/>
          </p:cNvPicPr>
          <p:nvPr/>
        </p:nvPicPr>
        <p:blipFill>
          <a:blip r:embed="rId3"/>
          <a:stretch>
            <a:fillRect/>
          </a:stretch>
        </p:blipFill>
        <p:spPr>
          <a:xfrm>
            <a:off x="6203096" y="4148778"/>
            <a:ext cx="4435880" cy="219869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0E8BAC8-DC46-4D86-BB47-70300E2DBE84}"/>
              </a:ext>
            </a:extLst>
          </p:cNvPr>
          <p:cNvPicPr>
            <a:picLocks noChangeAspect="1"/>
          </p:cNvPicPr>
          <p:nvPr/>
        </p:nvPicPr>
        <p:blipFill>
          <a:blip r:embed="rId4"/>
          <a:stretch>
            <a:fillRect/>
          </a:stretch>
        </p:blipFill>
        <p:spPr>
          <a:xfrm>
            <a:off x="8021252" y="2729466"/>
            <a:ext cx="3048008" cy="216298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A77E61B-53DA-407C-8ECC-1E614D437EB4}"/>
              </a:ext>
            </a:extLst>
          </p:cNvPr>
          <p:cNvPicPr>
            <a:picLocks noChangeAspect="1"/>
          </p:cNvPicPr>
          <p:nvPr/>
        </p:nvPicPr>
        <p:blipFill>
          <a:blip r:embed="rId5"/>
          <a:stretch>
            <a:fillRect/>
          </a:stretch>
        </p:blipFill>
        <p:spPr>
          <a:xfrm>
            <a:off x="9734402" y="4273964"/>
            <a:ext cx="1524395" cy="2230169"/>
          </a:xfrm>
          <a:prstGeom prst="rect">
            <a:avLst/>
          </a:prstGeom>
          <a:ln>
            <a:noFill/>
          </a:ln>
          <a:effectLst>
            <a:outerShdw blurRad="292100" dist="139700" dir="2700000" algn="tl" rotWithShape="0">
              <a:srgbClr val="333333">
                <a:alpha val="65000"/>
              </a:srgbClr>
            </a:outerShdw>
          </a:effectLst>
        </p:spPr>
      </p:pic>
      <p:pic>
        <p:nvPicPr>
          <p:cNvPr id="1026" name="Picture 2" descr="5e8bcfc9-382c-461f-b832-732d43e2236e@EURP119">
            <a:extLst>
              <a:ext uri="{FF2B5EF4-FFF2-40B4-BE49-F238E27FC236}">
                <a16:creationId xmlns:a16="http://schemas.microsoft.com/office/drawing/2014/main" id="{7C652F0D-9020-433E-84C8-11FA133682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307" y="2150625"/>
            <a:ext cx="1493915" cy="2222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425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ECF886-49D9-4A86-8896-CEDD8783A388}"/>
              </a:ext>
            </a:extLst>
          </p:cNvPr>
          <p:cNvSpPr>
            <a:spLocks noGrp="1"/>
          </p:cNvSpPr>
          <p:nvPr>
            <p:ph type="title"/>
          </p:nvPr>
        </p:nvSpPr>
        <p:spPr/>
        <p:txBody>
          <a:bodyPr/>
          <a:lstStyle/>
          <a:p>
            <a:r>
              <a:rPr lang="en-GB" dirty="0"/>
              <a:t>Cox &amp; cox</a:t>
            </a:r>
          </a:p>
        </p:txBody>
      </p:sp>
      <p:sp>
        <p:nvSpPr>
          <p:cNvPr id="3" name="Slide Number Placeholder 2">
            <a:extLst>
              <a:ext uri="{FF2B5EF4-FFF2-40B4-BE49-F238E27FC236}">
                <a16:creationId xmlns:a16="http://schemas.microsoft.com/office/drawing/2014/main" id="{7A260864-94AD-475D-ACD1-FC1FACA916F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7360FE-02F5-4392-9C12-7D03F05745BB}" type="slidenum">
              <a:rPr kumimoji="0" lang="en-GB" sz="1200" b="0" i="0" u="none" strike="noStrike" kern="1200" cap="all" spc="0" normalizeH="0" baseline="0" noProof="0" smtClean="0">
                <a:ln>
                  <a:noFill/>
                </a:ln>
                <a:solidFill>
                  <a:prstClr val="white">
                    <a:lumMod val="50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all"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7" name="Text Placeholder 6">
            <a:extLst>
              <a:ext uri="{FF2B5EF4-FFF2-40B4-BE49-F238E27FC236}">
                <a16:creationId xmlns:a16="http://schemas.microsoft.com/office/drawing/2014/main" id="{D64F1C1D-AAF2-4982-A81E-3F3C3511AA96}"/>
              </a:ext>
            </a:extLst>
          </p:cNvPr>
          <p:cNvSpPr>
            <a:spLocks noGrp="1"/>
          </p:cNvSpPr>
          <p:nvPr>
            <p:ph type="body" sz="quarter" idx="11"/>
          </p:nvPr>
        </p:nvSpPr>
        <p:spPr/>
        <p:txBody>
          <a:bodyPr/>
          <a:lstStyle/>
          <a:p>
            <a:endParaRPr lang="en-GB" dirty="0"/>
          </a:p>
        </p:txBody>
      </p:sp>
      <p:sp>
        <p:nvSpPr>
          <p:cNvPr id="4" name="Text Placeholder 3">
            <a:extLst>
              <a:ext uri="{FF2B5EF4-FFF2-40B4-BE49-F238E27FC236}">
                <a16:creationId xmlns:a16="http://schemas.microsoft.com/office/drawing/2014/main" id="{F9D10C2F-B267-4125-A3E0-A2B2CE322403}"/>
              </a:ext>
            </a:extLst>
          </p:cNvPr>
          <p:cNvSpPr>
            <a:spLocks noGrp="1"/>
          </p:cNvSpPr>
          <p:nvPr>
            <p:ph type="body" sz="quarter" idx="12"/>
          </p:nvPr>
        </p:nvSpPr>
        <p:spPr>
          <a:xfrm>
            <a:off x="485999" y="1800000"/>
            <a:ext cx="4325487" cy="4644000"/>
          </a:xfrm>
        </p:spPr>
        <p:txBody>
          <a:bodyPr/>
          <a:lstStyle/>
          <a:p>
            <a:r>
              <a:rPr lang="en-GB" dirty="0"/>
              <a:t>Actively promoting the concept of the importance of home in the lock down</a:t>
            </a:r>
          </a:p>
          <a:p>
            <a:r>
              <a:rPr lang="en-GB" dirty="0"/>
              <a:t>Introduced Klarna so you can enjoy your purchases now but pay for them in instalments</a:t>
            </a:r>
          </a:p>
          <a:p>
            <a:r>
              <a:rPr lang="en-GB" dirty="0"/>
              <a:t>“Here are the feel-good things, from Cox &amp; Cox – stay safe, and sizzle with home style this summer”</a:t>
            </a:r>
          </a:p>
          <a:p>
            <a:r>
              <a:rPr lang="en-GB" dirty="0"/>
              <a:t>First section of catalogue all about outdoor living</a:t>
            </a:r>
          </a:p>
          <a:p>
            <a:r>
              <a:rPr lang="en-GB" dirty="0"/>
              <a:t>And they are offering 20% off across their entire range</a:t>
            </a:r>
          </a:p>
        </p:txBody>
      </p:sp>
      <p:pic>
        <p:nvPicPr>
          <p:cNvPr id="12" name="Picture 11">
            <a:extLst>
              <a:ext uri="{FF2B5EF4-FFF2-40B4-BE49-F238E27FC236}">
                <a16:creationId xmlns:a16="http://schemas.microsoft.com/office/drawing/2014/main" id="{01535DE5-6F4E-4E22-AFA1-FABBD296DB51}"/>
              </a:ext>
            </a:extLst>
          </p:cNvPr>
          <p:cNvPicPr>
            <a:picLocks noChangeAspect="1"/>
          </p:cNvPicPr>
          <p:nvPr/>
        </p:nvPicPr>
        <p:blipFill>
          <a:blip r:embed="rId2"/>
          <a:stretch>
            <a:fillRect/>
          </a:stretch>
        </p:blipFill>
        <p:spPr>
          <a:xfrm>
            <a:off x="6478803" y="2476917"/>
            <a:ext cx="5381805" cy="405687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D06F57A-87A8-4401-9027-1B2BC0CCE309}"/>
              </a:ext>
            </a:extLst>
          </p:cNvPr>
          <p:cNvPicPr>
            <a:picLocks noChangeAspect="1"/>
          </p:cNvPicPr>
          <p:nvPr/>
        </p:nvPicPr>
        <p:blipFill rotWithShape="1">
          <a:blip r:embed="rId3"/>
          <a:srcRect r="2544"/>
          <a:stretch/>
        </p:blipFill>
        <p:spPr>
          <a:xfrm>
            <a:off x="5147530" y="1710210"/>
            <a:ext cx="2662545" cy="38711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3413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EA874-5766-4CF7-BD8C-B5DF013E8D64}"/>
              </a:ext>
            </a:extLst>
          </p:cNvPr>
          <p:cNvSpPr>
            <a:spLocks noGrp="1"/>
          </p:cNvSpPr>
          <p:nvPr>
            <p:ph type="title"/>
          </p:nvPr>
        </p:nvSpPr>
        <p:spPr/>
        <p:txBody>
          <a:bodyPr/>
          <a:lstStyle/>
          <a:p>
            <a:r>
              <a:rPr lang="en-GB" dirty="0"/>
              <a:t>Good seasonal offer</a:t>
            </a:r>
          </a:p>
        </p:txBody>
      </p:sp>
      <p:sp>
        <p:nvSpPr>
          <p:cNvPr id="3" name="Slide Number Placeholder 2">
            <a:extLst>
              <a:ext uri="{FF2B5EF4-FFF2-40B4-BE49-F238E27FC236}">
                <a16:creationId xmlns:a16="http://schemas.microsoft.com/office/drawing/2014/main" id="{5796B018-A087-407E-8B95-EC7536D1069F}"/>
              </a:ext>
            </a:extLst>
          </p:cNvPr>
          <p:cNvSpPr>
            <a:spLocks noGrp="1"/>
          </p:cNvSpPr>
          <p:nvPr>
            <p:ph type="sldNum" sz="quarter" idx="10"/>
          </p:nvPr>
        </p:nvSpPr>
        <p:spPr/>
        <p:txBody>
          <a:bodyPr/>
          <a:lstStyle/>
          <a:p>
            <a:fld id="{887360FE-02F5-4392-9C12-7D03F05745BB}" type="slidenum">
              <a:rPr lang="en-GB" smtClean="0"/>
              <a:pPr/>
              <a:t>22</a:t>
            </a:fld>
            <a:endParaRPr lang="en-GB" dirty="0"/>
          </a:p>
        </p:txBody>
      </p:sp>
      <p:sp>
        <p:nvSpPr>
          <p:cNvPr id="4" name="Text Placeholder 3">
            <a:extLst>
              <a:ext uri="{FF2B5EF4-FFF2-40B4-BE49-F238E27FC236}">
                <a16:creationId xmlns:a16="http://schemas.microsoft.com/office/drawing/2014/main" id="{5BDA78FA-0404-465F-B6EC-BE70DA854577}"/>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9939307B-8BAF-475F-9D9C-F4161D3AB9B8}"/>
              </a:ext>
            </a:extLst>
          </p:cNvPr>
          <p:cNvSpPr>
            <a:spLocks noGrp="1"/>
          </p:cNvSpPr>
          <p:nvPr>
            <p:ph type="body" sz="quarter" idx="12"/>
          </p:nvPr>
        </p:nvSpPr>
        <p:spPr>
          <a:xfrm>
            <a:off x="486001" y="1800000"/>
            <a:ext cx="5610000" cy="4644000"/>
          </a:xfrm>
        </p:spPr>
        <p:txBody>
          <a:bodyPr/>
          <a:lstStyle/>
          <a:p>
            <a:r>
              <a:rPr lang="en-GB" dirty="0"/>
              <a:t>Habitat seem to be capitalising on the strong sales of garden furniture by featuring this image of outdoor table and chairs on their catalogue front cover</a:t>
            </a:r>
          </a:p>
        </p:txBody>
      </p:sp>
      <p:pic>
        <p:nvPicPr>
          <p:cNvPr id="7" name="Picture 6">
            <a:extLst>
              <a:ext uri="{FF2B5EF4-FFF2-40B4-BE49-F238E27FC236}">
                <a16:creationId xmlns:a16="http://schemas.microsoft.com/office/drawing/2014/main" id="{EB3A0FEE-9F2D-4F29-A0D8-7E0987D44C2E}"/>
              </a:ext>
            </a:extLst>
          </p:cNvPr>
          <p:cNvPicPr>
            <a:picLocks noChangeAspect="1"/>
          </p:cNvPicPr>
          <p:nvPr/>
        </p:nvPicPr>
        <p:blipFill rotWithShape="1">
          <a:blip r:embed="rId2">
            <a:extLst>
              <a:ext uri="{28A0092B-C50C-407E-A947-70E740481C1C}">
                <a14:useLocalDpi xmlns:a14="http://schemas.microsoft.com/office/drawing/2010/main" val="0"/>
              </a:ext>
            </a:extLst>
          </a:blip>
          <a:srcRect l="6471" t="7519" r="11076" b="4893"/>
          <a:stretch/>
        </p:blipFill>
        <p:spPr>
          <a:xfrm>
            <a:off x="7389628" y="1913860"/>
            <a:ext cx="2987750" cy="42317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2984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7F65-45DB-4E53-A9A7-DC449C6A7E62}"/>
              </a:ext>
            </a:extLst>
          </p:cNvPr>
          <p:cNvSpPr>
            <a:spLocks noGrp="1"/>
          </p:cNvSpPr>
          <p:nvPr>
            <p:ph type="title"/>
          </p:nvPr>
        </p:nvSpPr>
        <p:spPr/>
        <p:txBody>
          <a:bodyPr/>
          <a:lstStyle/>
          <a:p>
            <a:r>
              <a:rPr lang="en-GB" dirty="0"/>
              <a:t>Boden postcard</a:t>
            </a:r>
          </a:p>
        </p:txBody>
      </p:sp>
      <p:sp>
        <p:nvSpPr>
          <p:cNvPr id="3" name="Slide Number Placeholder 2">
            <a:extLst>
              <a:ext uri="{FF2B5EF4-FFF2-40B4-BE49-F238E27FC236}">
                <a16:creationId xmlns:a16="http://schemas.microsoft.com/office/drawing/2014/main" id="{8CBA83C9-6967-4DB5-8DAB-A360BC34546C}"/>
              </a:ext>
            </a:extLst>
          </p:cNvPr>
          <p:cNvSpPr>
            <a:spLocks noGrp="1"/>
          </p:cNvSpPr>
          <p:nvPr>
            <p:ph type="sldNum" sz="quarter" idx="10"/>
          </p:nvPr>
        </p:nvSpPr>
        <p:spPr/>
        <p:txBody>
          <a:bodyPr/>
          <a:lstStyle/>
          <a:p>
            <a:fld id="{887360FE-02F5-4392-9C12-7D03F05745BB}" type="slidenum">
              <a:rPr lang="en-GB" smtClean="0"/>
              <a:pPr/>
              <a:t>23</a:t>
            </a:fld>
            <a:endParaRPr lang="en-GB" dirty="0"/>
          </a:p>
        </p:txBody>
      </p:sp>
      <p:sp>
        <p:nvSpPr>
          <p:cNvPr id="4" name="Text Placeholder 3">
            <a:extLst>
              <a:ext uri="{FF2B5EF4-FFF2-40B4-BE49-F238E27FC236}">
                <a16:creationId xmlns:a16="http://schemas.microsoft.com/office/drawing/2014/main" id="{3B6DABE7-79DE-4C98-BFCA-2711085D0837}"/>
              </a:ext>
            </a:extLst>
          </p:cNvPr>
          <p:cNvSpPr>
            <a:spLocks noGrp="1"/>
          </p:cNvSpPr>
          <p:nvPr>
            <p:ph type="body" sz="quarter" idx="11"/>
          </p:nvPr>
        </p:nvSpPr>
        <p:spPr/>
        <p:txBody>
          <a:bodyPr/>
          <a:lstStyle/>
          <a:p>
            <a:r>
              <a:rPr lang="en-GB" dirty="0"/>
              <a:t>WOULD THIS HAVE WORKED AS WELL AS AN EMAIL?</a:t>
            </a:r>
          </a:p>
        </p:txBody>
      </p:sp>
      <p:sp>
        <p:nvSpPr>
          <p:cNvPr id="5" name="Text Placeholder 4">
            <a:extLst>
              <a:ext uri="{FF2B5EF4-FFF2-40B4-BE49-F238E27FC236}">
                <a16:creationId xmlns:a16="http://schemas.microsoft.com/office/drawing/2014/main" id="{5704457D-FE9E-4AAC-8230-D00AF597A240}"/>
              </a:ext>
            </a:extLst>
          </p:cNvPr>
          <p:cNvSpPr>
            <a:spLocks noGrp="1"/>
          </p:cNvSpPr>
          <p:nvPr>
            <p:ph type="body" sz="quarter" idx="12"/>
          </p:nvPr>
        </p:nvSpPr>
        <p:spPr>
          <a:xfrm>
            <a:off x="486000" y="1800000"/>
            <a:ext cx="4425373" cy="4644000"/>
          </a:xfrm>
        </p:spPr>
        <p:txBody>
          <a:bodyPr/>
          <a:lstStyle/>
          <a:p>
            <a:r>
              <a:rPr lang="en-GB" dirty="0"/>
              <a:t>This simple postcard explains what Boden is doing to keep business open but is clear </a:t>
            </a:r>
          </a:p>
          <a:p>
            <a:r>
              <a:rPr lang="en-GB" dirty="0"/>
              <a:t>But as ever they strike the Johnnie Boden tone of voice spot on and even manage to get a small joke in that the office staff are working from home “wearing Boden from the waist up”</a:t>
            </a:r>
          </a:p>
          <a:p>
            <a:r>
              <a:rPr lang="en-GB" dirty="0"/>
              <a:t>It’s really simple but it shows that you value me as a customer</a:t>
            </a:r>
          </a:p>
        </p:txBody>
      </p:sp>
      <p:pic>
        <p:nvPicPr>
          <p:cNvPr id="6" name="Picture 5">
            <a:extLst>
              <a:ext uri="{FF2B5EF4-FFF2-40B4-BE49-F238E27FC236}">
                <a16:creationId xmlns:a16="http://schemas.microsoft.com/office/drawing/2014/main" id="{D44ABC7F-3B0F-4EA2-9C83-878224D6AAF6}"/>
              </a:ext>
            </a:extLst>
          </p:cNvPr>
          <p:cNvPicPr>
            <a:picLocks noChangeAspect="1"/>
          </p:cNvPicPr>
          <p:nvPr/>
        </p:nvPicPr>
        <p:blipFill rotWithShape="1">
          <a:blip r:embed="rId2">
            <a:extLst>
              <a:ext uri="{28A0092B-C50C-407E-A947-70E740481C1C}">
                <a14:useLocalDpi xmlns:a14="http://schemas.microsoft.com/office/drawing/2010/main" val="0"/>
              </a:ext>
            </a:extLst>
          </a:blip>
          <a:srcRect l="986" t="1414" b="1749"/>
          <a:stretch/>
        </p:blipFill>
        <p:spPr>
          <a:xfrm>
            <a:off x="5007889" y="1993098"/>
            <a:ext cx="2984500" cy="386195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150FC2B-79B7-48F3-9F35-B2FEF04BBD53}"/>
              </a:ext>
            </a:extLst>
          </p:cNvPr>
          <p:cNvPicPr>
            <a:picLocks noChangeAspect="1"/>
          </p:cNvPicPr>
          <p:nvPr/>
        </p:nvPicPr>
        <p:blipFill rotWithShape="1">
          <a:blip r:embed="rId3">
            <a:extLst>
              <a:ext uri="{28A0092B-C50C-407E-A947-70E740481C1C}">
                <a14:useLocalDpi xmlns:a14="http://schemas.microsoft.com/office/drawing/2010/main" val="0"/>
              </a:ext>
            </a:extLst>
          </a:blip>
          <a:srcRect l="732" r="-1"/>
          <a:stretch/>
        </p:blipFill>
        <p:spPr>
          <a:xfrm>
            <a:off x="8088905" y="2657475"/>
            <a:ext cx="3856349" cy="2533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6665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1893-4CB6-4AEC-8896-ED946272C3FA}"/>
              </a:ext>
            </a:extLst>
          </p:cNvPr>
          <p:cNvSpPr>
            <a:spLocks noGrp="1"/>
          </p:cNvSpPr>
          <p:nvPr>
            <p:ph type="title"/>
          </p:nvPr>
        </p:nvSpPr>
        <p:spPr/>
        <p:txBody>
          <a:bodyPr/>
          <a:lstStyle/>
          <a:p>
            <a:r>
              <a:rPr lang="en-GB" dirty="0"/>
              <a:t>conclusion</a:t>
            </a:r>
          </a:p>
        </p:txBody>
      </p:sp>
      <p:sp>
        <p:nvSpPr>
          <p:cNvPr id="3" name="Slide Number Placeholder 2">
            <a:extLst>
              <a:ext uri="{FF2B5EF4-FFF2-40B4-BE49-F238E27FC236}">
                <a16:creationId xmlns:a16="http://schemas.microsoft.com/office/drawing/2014/main" id="{7B447B9B-0C35-494C-B53F-DF9D32C82B36}"/>
              </a:ext>
            </a:extLst>
          </p:cNvPr>
          <p:cNvSpPr>
            <a:spLocks noGrp="1"/>
          </p:cNvSpPr>
          <p:nvPr>
            <p:ph type="sldNum" sz="quarter" idx="10"/>
          </p:nvPr>
        </p:nvSpPr>
        <p:spPr/>
        <p:txBody>
          <a:bodyPr/>
          <a:lstStyle/>
          <a:p>
            <a:fld id="{887360FE-02F5-4392-9C12-7D03F05745BB}" type="slidenum">
              <a:rPr lang="en-GB" smtClean="0"/>
              <a:pPr/>
              <a:t>24</a:t>
            </a:fld>
            <a:endParaRPr lang="en-GB" dirty="0"/>
          </a:p>
        </p:txBody>
      </p:sp>
      <p:sp>
        <p:nvSpPr>
          <p:cNvPr id="4" name="Text Placeholder 3">
            <a:extLst>
              <a:ext uri="{FF2B5EF4-FFF2-40B4-BE49-F238E27FC236}">
                <a16:creationId xmlns:a16="http://schemas.microsoft.com/office/drawing/2014/main" id="{CE156EFB-4969-42E7-B841-81F52BF13F56}"/>
              </a:ext>
            </a:extLst>
          </p:cNvPr>
          <p:cNvSpPr>
            <a:spLocks noGrp="1"/>
          </p:cNvSpPr>
          <p:nvPr>
            <p:ph type="body" sz="quarter" idx="11"/>
          </p:nvPr>
        </p:nvSpPr>
        <p:spPr/>
        <p:txBody>
          <a:bodyPr/>
          <a:lstStyle/>
          <a:p>
            <a:endParaRPr lang="en-GB" dirty="0"/>
          </a:p>
        </p:txBody>
      </p:sp>
      <p:sp>
        <p:nvSpPr>
          <p:cNvPr id="6" name="Rectangle 5">
            <a:extLst>
              <a:ext uri="{FF2B5EF4-FFF2-40B4-BE49-F238E27FC236}">
                <a16:creationId xmlns:a16="http://schemas.microsoft.com/office/drawing/2014/main" id="{56493A67-5CCB-410B-B94C-D6C8D9B75364}"/>
              </a:ext>
            </a:extLst>
          </p:cNvPr>
          <p:cNvSpPr/>
          <p:nvPr/>
        </p:nvSpPr>
        <p:spPr>
          <a:xfrm>
            <a:off x="8820368" y="2411415"/>
            <a:ext cx="1944000" cy="2771620"/>
          </a:xfrm>
          <a:prstGeom prst="rect">
            <a:avLst/>
          </a:prstGeom>
          <a:solidFill>
            <a:schemeClr val="accent5"/>
          </a:solidFill>
          <a:ln>
            <a:noFill/>
          </a:ln>
          <a:effectLst>
            <a:outerShdw blurRad="127000" dir="5400000" sx="104000" sy="104000" algn="ctr"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720"/>
              </a:spcBef>
            </a:pPr>
            <a:r>
              <a:rPr lang="en-US" sz="2000" b="1" dirty="0">
                <a:solidFill>
                  <a:srgbClr val="FFFFFF"/>
                </a:solidFill>
                <a:latin typeface="Arial" panose="020B0604020202020204" pitchFamily="34" charset="0"/>
                <a:cs typeface="Arial" panose="020B0604020202020204" pitchFamily="34" charset="0"/>
              </a:rPr>
              <a:t>ENGAGE</a:t>
            </a:r>
            <a:endParaRPr lang="en-US" sz="1600" b="1" dirty="0">
              <a:solidFill>
                <a:srgbClr val="FFFFFF"/>
              </a:solidFill>
              <a:latin typeface="Arial" panose="020B0604020202020204" pitchFamily="34" charset="0"/>
              <a:cs typeface="Arial" panose="020B0604020202020204" pitchFamily="34" charset="0"/>
            </a:endParaRPr>
          </a:p>
          <a:p>
            <a:pPr algn="ctr">
              <a:spcBef>
                <a:spcPts val="720"/>
              </a:spcBef>
            </a:pPr>
            <a:r>
              <a:rPr lang="en-US" sz="1600" dirty="0">
                <a:solidFill>
                  <a:srgbClr val="FFFFFF"/>
                </a:solidFill>
                <a:latin typeface="Arial" panose="020B0604020202020204" pitchFamily="34" charset="0"/>
                <a:cs typeface="Arial" panose="020B0604020202020204" pitchFamily="34" charset="0"/>
              </a:rPr>
              <a:t>Make sure your content engages – see how other brands have used mail to get their message across</a:t>
            </a:r>
            <a:endParaRPr lang="en-GB" sz="1600" dirty="0">
              <a:solidFill>
                <a:srgbClr val="FFFFFF"/>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A690075-E3A3-4FED-A5C1-E7160AEBE0DE}"/>
              </a:ext>
            </a:extLst>
          </p:cNvPr>
          <p:cNvGrpSpPr/>
          <p:nvPr/>
        </p:nvGrpSpPr>
        <p:grpSpPr>
          <a:xfrm>
            <a:off x="8820366" y="2411418"/>
            <a:ext cx="301962" cy="1082353"/>
            <a:chOff x="7001792" y="2009514"/>
            <a:chExt cx="251635" cy="901961"/>
          </a:xfrm>
        </p:grpSpPr>
        <p:sp>
          <p:nvSpPr>
            <p:cNvPr id="8" name="Triangle 39">
              <a:extLst>
                <a:ext uri="{FF2B5EF4-FFF2-40B4-BE49-F238E27FC236}">
                  <a16:creationId xmlns:a16="http://schemas.microsoft.com/office/drawing/2014/main" id="{106C75E9-1184-4480-917B-F37F7E1D0D7F}"/>
                </a:ext>
              </a:extLst>
            </p:cNvPr>
            <p:cNvSpPr/>
            <p:nvPr/>
          </p:nvSpPr>
          <p:spPr>
            <a:xfrm rot="5400000">
              <a:off x="6676629" y="2334677"/>
              <a:ext cx="901961" cy="251635"/>
            </a:xfrm>
            <a:prstGeom prs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9" name="Triangle 32">
              <a:extLst>
                <a:ext uri="{FF2B5EF4-FFF2-40B4-BE49-F238E27FC236}">
                  <a16:creationId xmlns:a16="http://schemas.microsoft.com/office/drawing/2014/main" id="{16ECAEF2-0C8D-4D9E-802C-4A2237317B38}"/>
                </a:ext>
              </a:extLst>
            </p:cNvPr>
            <p:cNvSpPr/>
            <p:nvPr/>
          </p:nvSpPr>
          <p:spPr>
            <a:xfrm rot="5400000">
              <a:off x="6713624" y="2297685"/>
              <a:ext cx="800299" cy="223961"/>
            </a:xfrm>
            <a:prstGeom prst="triangle">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grpSp>
      <p:sp>
        <p:nvSpPr>
          <p:cNvPr id="10" name="Rectangle 9">
            <a:extLst>
              <a:ext uri="{FF2B5EF4-FFF2-40B4-BE49-F238E27FC236}">
                <a16:creationId xmlns:a16="http://schemas.microsoft.com/office/drawing/2014/main" id="{FFAA8AF4-8ABF-4084-8392-EEF7803C4E07}"/>
              </a:ext>
            </a:extLst>
          </p:cNvPr>
          <p:cNvSpPr/>
          <p:nvPr/>
        </p:nvSpPr>
        <p:spPr>
          <a:xfrm>
            <a:off x="6876368" y="2411416"/>
            <a:ext cx="1944000" cy="2771620"/>
          </a:xfrm>
          <a:prstGeom prst="rect">
            <a:avLst/>
          </a:prstGeom>
          <a:solidFill>
            <a:schemeClr val="accent4"/>
          </a:solidFill>
          <a:ln>
            <a:noFill/>
          </a:ln>
          <a:effectLst>
            <a:outerShdw blurRad="127000" dir="5400000" sx="104000" sy="104000" algn="ctr"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720"/>
              </a:spcBef>
            </a:pPr>
            <a:r>
              <a:rPr lang="en-US" sz="2000" b="1" dirty="0">
                <a:solidFill>
                  <a:srgbClr val="FFFFFF"/>
                </a:solidFill>
                <a:latin typeface="Arial" panose="020B0604020202020204" pitchFamily="34" charset="0"/>
                <a:cs typeface="Arial" panose="020B0604020202020204" pitchFamily="34" charset="0"/>
              </a:rPr>
              <a:t>ONLINE</a:t>
            </a:r>
            <a:endParaRPr lang="en-US" sz="1920" b="1" dirty="0">
              <a:solidFill>
                <a:srgbClr val="FFFFFF"/>
              </a:solidFill>
              <a:latin typeface="Arial" panose="020B0604020202020204" pitchFamily="34" charset="0"/>
              <a:cs typeface="Arial" panose="020B0604020202020204" pitchFamily="34" charset="0"/>
            </a:endParaRPr>
          </a:p>
          <a:p>
            <a:pPr algn="ctr">
              <a:spcBef>
                <a:spcPts val="720"/>
              </a:spcBef>
            </a:pPr>
            <a:r>
              <a:rPr lang="en-US" sz="1600" dirty="0">
                <a:solidFill>
                  <a:srgbClr val="FFFFFF"/>
                </a:solidFill>
                <a:latin typeface="Arial" panose="020B0604020202020204" pitchFamily="34" charset="0"/>
                <a:cs typeface="Arial" panose="020B0604020202020204" pitchFamily="34" charset="0"/>
              </a:rPr>
              <a:t>It is able to drive new or existing customers to engage online in a time when you may want to drive more online</a:t>
            </a:r>
            <a:endParaRPr lang="en-GB" sz="1600" dirty="0">
              <a:solidFill>
                <a:srgbClr val="FFFFFF"/>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21733B07-EEB1-4400-95C4-898E634E3325}"/>
              </a:ext>
            </a:extLst>
          </p:cNvPr>
          <p:cNvGrpSpPr/>
          <p:nvPr/>
        </p:nvGrpSpPr>
        <p:grpSpPr>
          <a:xfrm>
            <a:off x="6876367" y="2411418"/>
            <a:ext cx="301962" cy="1082353"/>
            <a:chOff x="5381793" y="2009514"/>
            <a:chExt cx="251635" cy="901961"/>
          </a:xfrm>
        </p:grpSpPr>
        <p:sp>
          <p:nvSpPr>
            <p:cNvPr id="12" name="Triangle 38">
              <a:extLst>
                <a:ext uri="{FF2B5EF4-FFF2-40B4-BE49-F238E27FC236}">
                  <a16:creationId xmlns:a16="http://schemas.microsoft.com/office/drawing/2014/main" id="{5D811FFB-0474-41F2-B38B-40B82A15D7AD}"/>
                </a:ext>
              </a:extLst>
            </p:cNvPr>
            <p:cNvSpPr/>
            <p:nvPr/>
          </p:nvSpPr>
          <p:spPr>
            <a:xfrm rot="5400000">
              <a:off x="5056630" y="2334677"/>
              <a:ext cx="901961" cy="251635"/>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13" name="Triangle 33">
              <a:extLst>
                <a:ext uri="{FF2B5EF4-FFF2-40B4-BE49-F238E27FC236}">
                  <a16:creationId xmlns:a16="http://schemas.microsoft.com/office/drawing/2014/main" id="{E79AAABA-E8B0-4D55-9AC7-A6FAA1A3F583}"/>
                </a:ext>
              </a:extLst>
            </p:cNvPr>
            <p:cNvSpPr/>
            <p:nvPr/>
          </p:nvSpPr>
          <p:spPr>
            <a:xfrm rot="5400000">
              <a:off x="5093625" y="2297685"/>
              <a:ext cx="800299" cy="223961"/>
            </a:xfrm>
            <a:prstGeom prst="triangle">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grpSp>
      <p:sp>
        <p:nvSpPr>
          <p:cNvPr id="14" name="Rectangle 13">
            <a:extLst>
              <a:ext uri="{FF2B5EF4-FFF2-40B4-BE49-F238E27FC236}">
                <a16:creationId xmlns:a16="http://schemas.microsoft.com/office/drawing/2014/main" id="{082835DC-4941-4CA6-9D5C-B71A644AF014}"/>
              </a:ext>
            </a:extLst>
          </p:cNvPr>
          <p:cNvSpPr/>
          <p:nvPr/>
        </p:nvSpPr>
        <p:spPr>
          <a:xfrm>
            <a:off x="4932368" y="2411417"/>
            <a:ext cx="1944000" cy="2771620"/>
          </a:xfrm>
          <a:prstGeom prst="rect">
            <a:avLst/>
          </a:prstGeom>
          <a:solidFill>
            <a:schemeClr val="accent3"/>
          </a:solidFill>
          <a:ln>
            <a:noFill/>
          </a:ln>
          <a:effectLst>
            <a:outerShdw blurRad="127000" dir="5400000" sx="104000" sy="104000" algn="ctr"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720"/>
              </a:spcBef>
            </a:pPr>
            <a:r>
              <a:rPr lang="en-US" sz="2000" b="1" dirty="0">
                <a:solidFill>
                  <a:srgbClr val="FFFFFF"/>
                </a:solidFill>
                <a:latin typeface="Arial" panose="020B0604020202020204" pitchFamily="34" charset="0"/>
                <a:cs typeface="Arial" panose="020B0604020202020204" pitchFamily="34" charset="0"/>
              </a:rPr>
              <a:t>MAIL</a:t>
            </a:r>
            <a:endParaRPr lang="en-US" sz="1600" b="1" dirty="0">
              <a:solidFill>
                <a:srgbClr val="FFFFFF"/>
              </a:solidFill>
              <a:latin typeface="Arial" panose="020B0604020202020204" pitchFamily="34" charset="0"/>
              <a:cs typeface="Arial" panose="020B0604020202020204" pitchFamily="34" charset="0"/>
            </a:endParaRPr>
          </a:p>
          <a:p>
            <a:pPr algn="ctr">
              <a:spcBef>
                <a:spcPts val="720"/>
              </a:spcBef>
            </a:pPr>
            <a:r>
              <a:rPr lang="en-US" sz="1600" dirty="0">
                <a:solidFill>
                  <a:srgbClr val="FFFFFF"/>
                </a:solidFill>
                <a:latin typeface="Arial" panose="020B0604020202020204" pitchFamily="34" charset="0"/>
                <a:cs typeface="Arial" panose="020B0604020202020204" pitchFamily="34" charset="0"/>
              </a:rPr>
              <a:t>Is engaged with at high rates, it’s valued and drives commercial interaction at many levels</a:t>
            </a:r>
            <a:endParaRPr lang="en-GB" sz="1600" dirty="0">
              <a:solidFill>
                <a:srgbClr val="FFFFFF"/>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8272F9D1-C1F5-4833-844A-CD557D87F3D6}"/>
              </a:ext>
            </a:extLst>
          </p:cNvPr>
          <p:cNvGrpSpPr/>
          <p:nvPr/>
        </p:nvGrpSpPr>
        <p:grpSpPr>
          <a:xfrm>
            <a:off x="4932366" y="2411418"/>
            <a:ext cx="301962" cy="1082353"/>
            <a:chOff x="3761792" y="2009514"/>
            <a:chExt cx="251635" cy="901961"/>
          </a:xfrm>
        </p:grpSpPr>
        <p:sp>
          <p:nvSpPr>
            <p:cNvPr id="16" name="Triangle 37">
              <a:extLst>
                <a:ext uri="{FF2B5EF4-FFF2-40B4-BE49-F238E27FC236}">
                  <a16:creationId xmlns:a16="http://schemas.microsoft.com/office/drawing/2014/main" id="{72A4324C-A89E-4A4E-BB1C-29356DFD1383}"/>
                </a:ext>
              </a:extLst>
            </p:cNvPr>
            <p:cNvSpPr/>
            <p:nvPr/>
          </p:nvSpPr>
          <p:spPr>
            <a:xfrm rot="5400000">
              <a:off x="3436629" y="2334677"/>
              <a:ext cx="901961" cy="251635"/>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17" name="Triangle 34">
              <a:extLst>
                <a:ext uri="{FF2B5EF4-FFF2-40B4-BE49-F238E27FC236}">
                  <a16:creationId xmlns:a16="http://schemas.microsoft.com/office/drawing/2014/main" id="{13DDC4F5-D1D5-4DE4-B264-84A3548ED1DC}"/>
                </a:ext>
              </a:extLst>
            </p:cNvPr>
            <p:cNvSpPr/>
            <p:nvPr/>
          </p:nvSpPr>
          <p:spPr>
            <a:xfrm rot="5400000">
              <a:off x="3473624" y="2297685"/>
              <a:ext cx="800299" cy="223961"/>
            </a:xfrm>
            <a:prstGeom prst="triangle">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grpSp>
      <p:sp>
        <p:nvSpPr>
          <p:cNvPr id="18" name="Rectangle 17">
            <a:extLst>
              <a:ext uri="{FF2B5EF4-FFF2-40B4-BE49-F238E27FC236}">
                <a16:creationId xmlns:a16="http://schemas.microsoft.com/office/drawing/2014/main" id="{B689759E-233D-432A-8163-5B230EEE4627}"/>
              </a:ext>
            </a:extLst>
          </p:cNvPr>
          <p:cNvSpPr/>
          <p:nvPr/>
        </p:nvSpPr>
        <p:spPr>
          <a:xfrm>
            <a:off x="2988368" y="2411418"/>
            <a:ext cx="1944000" cy="2771620"/>
          </a:xfrm>
          <a:prstGeom prst="rect">
            <a:avLst/>
          </a:prstGeom>
          <a:solidFill>
            <a:schemeClr val="accent2"/>
          </a:solidFill>
          <a:ln>
            <a:noFill/>
          </a:ln>
          <a:effectLst>
            <a:outerShdw blurRad="127000" dir="5400000" sx="104000" sy="104000" algn="ctr"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720"/>
              </a:spcBef>
            </a:pPr>
            <a:r>
              <a:rPr lang="en-US" sz="2000" b="1" dirty="0">
                <a:solidFill>
                  <a:srgbClr val="FFFFFF"/>
                </a:solidFill>
                <a:latin typeface="Arial" panose="020B0604020202020204" pitchFamily="34" charset="0"/>
                <a:cs typeface="Arial" panose="020B0604020202020204" pitchFamily="34" charset="0"/>
              </a:rPr>
              <a:t>CONSUMERS</a:t>
            </a:r>
            <a:endParaRPr lang="en-US" sz="1400" b="1" dirty="0">
              <a:solidFill>
                <a:srgbClr val="FFFFFF"/>
              </a:solidFill>
              <a:latin typeface="Arial" panose="020B0604020202020204" pitchFamily="34" charset="0"/>
              <a:cs typeface="Arial" panose="020B0604020202020204" pitchFamily="34" charset="0"/>
            </a:endParaRPr>
          </a:p>
          <a:p>
            <a:pPr algn="ctr">
              <a:spcBef>
                <a:spcPts val="720"/>
              </a:spcBef>
            </a:pPr>
            <a:r>
              <a:rPr lang="en-US" sz="1600" dirty="0">
                <a:solidFill>
                  <a:srgbClr val="FFFFFF"/>
                </a:solidFill>
                <a:latin typeface="Arial" panose="020B0604020202020204" pitchFamily="34" charset="0"/>
                <a:cs typeface="Arial" panose="020B0604020202020204" pitchFamily="34" charset="0"/>
              </a:rPr>
              <a:t>Increasingly harder to gain their loyalty and every little interaction counts </a:t>
            </a:r>
            <a:endParaRPr lang="en-GB" sz="1600" dirty="0">
              <a:solidFill>
                <a:srgbClr val="FFFFFF"/>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EE4C8130-6881-494B-A75F-5F2AE39CF888}"/>
              </a:ext>
            </a:extLst>
          </p:cNvPr>
          <p:cNvGrpSpPr/>
          <p:nvPr/>
        </p:nvGrpSpPr>
        <p:grpSpPr>
          <a:xfrm>
            <a:off x="2988364" y="2411418"/>
            <a:ext cx="301962" cy="1082353"/>
            <a:chOff x="2141790" y="2009514"/>
            <a:chExt cx="251635" cy="901961"/>
          </a:xfrm>
        </p:grpSpPr>
        <p:sp>
          <p:nvSpPr>
            <p:cNvPr id="20" name="Triangle 36">
              <a:extLst>
                <a:ext uri="{FF2B5EF4-FFF2-40B4-BE49-F238E27FC236}">
                  <a16:creationId xmlns:a16="http://schemas.microsoft.com/office/drawing/2014/main" id="{E56ADEBC-37FE-42C7-A3C8-BAC5178981DB}"/>
                </a:ext>
              </a:extLst>
            </p:cNvPr>
            <p:cNvSpPr/>
            <p:nvPr/>
          </p:nvSpPr>
          <p:spPr>
            <a:xfrm rot="5400000">
              <a:off x="1816627" y="2334677"/>
              <a:ext cx="901961" cy="251635"/>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21" name="Triangle 35">
              <a:extLst>
                <a:ext uri="{FF2B5EF4-FFF2-40B4-BE49-F238E27FC236}">
                  <a16:creationId xmlns:a16="http://schemas.microsoft.com/office/drawing/2014/main" id="{91860DE4-37B5-4E5C-B46A-0002724125EB}"/>
                </a:ext>
              </a:extLst>
            </p:cNvPr>
            <p:cNvSpPr/>
            <p:nvPr/>
          </p:nvSpPr>
          <p:spPr>
            <a:xfrm rot="5400000">
              <a:off x="1853624" y="2297685"/>
              <a:ext cx="800299" cy="223961"/>
            </a:xfrm>
            <a:prstGeom prst="triangle">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grpSp>
      <p:sp>
        <p:nvSpPr>
          <p:cNvPr id="22" name="Rectangle 21">
            <a:extLst>
              <a:ext uri="{FF2B5EF4-FFF2-40B4-BE49-F238E27FC236}">
                <a16:creationId xmlns:a16="http://schemas.microsoft.com/office/drawing/2014/main" id="{F755B99E-E260-4519-B3D5-963D0741E41E}"/>
              </a:ext>
            </a:extLst>
          </p:cNvPr>
          <p:cNvSpPr/>
          <p:nvPr/>
        </p:nvSpPr>
        <p:spPr>
          <a:xfrm>
            <a:off x="1044368" y="2411418"/>
            <a:ext cx="1944000" cy="2771621"/>
          </a:xfrm>
          <a:prstGeom prst="rect">
            <a:avLst/>
          </a:prstGeom>
          <a:solidFill>
            <a:schemeClr val="accent1"/>
          </a:solidFill>
          <a:ln>
            <a:noFill/>
          </a:ln>
          <a:effectLst>
            <a:outerShdw blurRad="127000" dir="5400000" sx="104000" sy="104000" algn="ctr"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720"/>
              </a:spcBef>
            </a:pPr>
            <a:r>
              <a:rPr lang="en-US" sz="2000" b="1" dirty="0">
                <a:solidFill>
                  <a:srgbClr val="FFFFFF"/>
                </a:solidFill>
                <a:latin typeface="Arial" panose="020B0604020202020204" pitchFamily="34" charset="0"/>
                <a:cs typeface="Arial" panose="020B0604020202020204" pitchFamily="34" charset="0"/>
              </a:rPr>
              <a:t>RETAIL</a:t>
            </a:r>
            <a:endParaRPr lang="en-US" sz="2160" b="1" dirty="0">
              <a:solidFill>
                <a:srgbClr val="FFFFFF"/>
              </a:solidFill>
              <a:latin typeface="Arial" panose="020B0604020202020204" pitchFamily="34" charset="0"/>
              <a:cs typeface="Arial" panose="020B0604020202020204" pitchFamily="34" charset="0"/>
            </a:endParaRPr>
          </a:p>
          <a:p>
            <a:pPr algn="ctr">
              <a:spcBef>
                <a:spcPts val="720"/>
              </a:spcBef>
            </a:pPr>
            <a:r>
              <a:rPr lang="en-US" sz="1600" dirty="0">
                <a:solidFill>
                  <a:srgbClr val="FFFFFF"/>
                </a:solidFill>
                <a:latin typeface="Arial" panose="020B0604020202020204" pitchFamily="34" charset="0"/>
                <a:cs typeface="Arial" panose="020B0604020202020204" pitchFamily="34" charset="0"/>
              </a:rPr>
              <a:t>Undergoing very challenging times but possibly already showing some signs of returning to normal</a:t>
            </a:r>
            <a:endParaRPr lang="en-GB" sz="1600" dirty="0">
              <a:solidFill>
                <a:srgbClr val="FFFFFF"/>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B911C83-7271-469A-B87C-89AC111F42C2}"/>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3548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par>
                                <p:cTn id="13" presetID="12" presetClass="entr" presetSubtype="8" fill="hold" nodeType="withEffect">
                                  <p:stCondLst>
                                    <p:cond delay="4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ppt_x</p:attrName>
                                        </p:attrNameLst>
                                      </p:cBhvr>
                                      <p:tavLst>
                                        <p:tav tm="0">
                                          <p:val>
                                            <p:strVal val="#ppt_x-#ppt_w*1.125000"/>
                                          </p:val>
                                        </p:tav>
                                        <p:tav tm="100000">
                                          <p:val>
                                            <p:strVal val="#ppt_x"/>
                                          </p:val>
                                        </p:tav>
                                      </p:tavLst>
                                    </p:anim>
                                    <p:animEffect transition="in" filter="wipe(right)">
                                      <p:cBhvr>
                                        <p:cTn id="16" dur="500"/>
                                        <p:tgtEl>
                                          <p:spTgt spid="15"/>
                                        </p:tgtEl>
                                      </p:cBhvr>
                                    </p:animEffect>
                                  </p:childTnLst>
                                </p:cTn>
                              </p:par>
                              <p:par>
                                <p:cTn id="17" presetID="12" presetClass="entr" presetSubtype="8"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ppt_x</p:attrName>
                                        </p:attrNameLst>
                                      </p:cBhvr>
                                      <p:tavLst>
                                        <p:tav tm="0">
                                          <p:val>
                                            <p:strVal val="#ppt_x-#ppt_w*1.125000"/>
                                          </p:val>
                                        </p:tav>
                                        <p:tav tm="100000">
                                          <p:val>
                                            <p:strVal val="#ppt_x"/>
                                          </p:val>
                                        </p:tav>
                                      </p:tavLst>
                                    </p:anim>
                                    <p:animEffect transition="in" filter="wipe(right)">
                                      <p:cBhvr>
                                        <p:cTn id="20" dur="500"/>
                                        <p:tgtEl>
                                          <p:spTgt spid="14"/>
                                        </p:tgtEl>
                                      </p:cBhvr>
                                    </p:animEffect>
                                  </p:childTnLst>
                                </p:cTn>
                              </p:par>
                              <p:par>
                                <p:cTn id="21" presetID="12" presetClass="entr" presetSubtype="8" fill="hold" nodeType="withEffect">
                                  <p:stCondLst>
                                    <p:cond delay="8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ppt_x</p:attrName>
                                        </p:attrNameLst>
                                      </p:cBhvr>
                                      <p:tavLst>
                                        <p:tav tm="0">
                                          <p:val>
                                            <p:strVal val="#ppt_x-#ppt_w*1.125000"/>
                                          </p:val>
                                        </p:tav>
                                        <p:tav tm="100000">
                                          <p:val>
                                            <p:strVal val="#ppt_x"/>
                                          </p:val>
                                        </p:tav>
                                      </p:tavLst>
                                    </p:anim>
                                    <p:animEffect transition="in" filter="wipe(right)">
                                      <p:cBhvr>
                                        <p:cTn id="24" dur="500"/>
                                        <p:tgtEl>
                                          <p:spTgt spid="11"/>
                                        </p:tgtEl>
                                      </p:cBhvr>
                                    </p:animEffect>
                                  </p:childTnLst>
                                </p:cTn>
                              </p:par>
                              <p:par>
                                <p:cTn id="25" presetID="12" presetClass="entr" presetSubtype="8" fill="hold" grpId="0" nodeType="withEffect">
                                  <p:stCondLst>
                                    <p:cond delay="8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ppt_x</p:attrName>
                                        </p:attrNameLst>
                                      </p:cBhvr>
                                      <p:tavLst>
                                        <p:tav tm="0">
                                          <p:val>
                                            <p:strVal val="#ppt_x-#ppt_w*1.125000"/>
                                          </p:val>
                                        </p:tav>
                                        <p:tav tm="100000">
                                          <p:val>
                                            <p:strVal val="#ppt_x"/>
                                          </p:val>
                                        </p:tav>
                                      </p:tavLst>
                                    </p:anim>
                                    <p:animEffect transition="in" filter="wipe(right)">
                                      <p:cBhvr>
                                        <p:cTn id="28" dur="500"/>
                                        <p:tgtEl>
                                          <p:spTgt spid="10"/>
                                        </p:tgtEl>
                                      </p:cBhvr>
                                    </p:animEffect>
                                  </p:childTnLst>
                                </p:cTn>
                              </p:par>
                              <p:par>
                                <p:cTn id="29" presetID="12" presetClass="entr" presetSubtype="8" fill="hold" nodeType="withEffect">
                                  <p:stCondLst>
                                    <p:cond delay="12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ppt_x</p:attrName>
                                        </p:attrNameLst>
                                      </p:cBhvr>
                                      <p:tavLst>
                                        <p:tav tm="0">
                                          <p:val>
                                            <p:strVal val="#ppt_x-#ppt_w*1.125000"/>
                                          </p:val>
                                        </p:tav>
                                        <p:tav tm="100000">
                                          <p:val>
                                            <p:strVal val="#ppt_x"/>
                                          </p:val>
                                        </p:tav>
                                      </p:tavLst>
                                    </p:anim>
                                    <p:animEffect transition="in" filter="wipe(right)">
                                      <p:cBhvr>
                                        <p:cTn id="32" dur="500"/>
                                        <p:tgtEl>
                                          <p:spTgt spid="7"/>
                                        </p:tgtEl>
                                      </p:cBhvr>
                                    </p:animEffect>
                                  </p:childTnLst>
                                </p:cTn>
                              </p:par>
                              <p:par>
                                <p:cTn id="33" presetID="12" presetClass="entr" presetSubtype="8" fill="hold" grpId="0" nodeType="withEffect">
                                  <p:stCondLst>
                                    <p:cond delay="120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p:tgtEl>
                                          <p:spTgt spid="6"/>
                                        </p:tgtEl>
                                        <p:attrNameLst>
                                          <p:attrName>ppt_x</p:attrName>
                                        </p:attrNameLst>
                                      </p:cBhvr>
                                      <p:tavLst>
                                        <p:tav tm="0">
                                          <p:val>
                                            <p:strVal val="#ppt_x-#ppt_w*1.125000"/>
                                          </p:val>
                                        </p:tav>
                                        <p:tav tm="100000">
                                          <p:val>
                                            <p:strVal val="#ppt_x"/>
                                          </p:val>
                                        </p:tav>
                                      </p:tavLst>
                                    </p:anim>
                                    <p:animEffect transition="in" filter="wipe(right)">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EEC98A9-F75B-46C3-B8F4-737A9986F23A}"/>
              </a:ext>
            </a:extLst>
          </p:cNvPr>
          <p:cNvSpPr>
            <a:spLocks noGrp="1"/>
          </p:cNvSpPr>
          <p:nvPr>
            <p:ph type="body" sz="quarter" idx="11"/>
          </p:nvPr>
        </p:nvSpPr>
        <p:spPr/>
        <p:txBody>
          <a:bodyPr/>
          <a:lstStyle/>
          <a:p>
            <a:endParaRPr lang="en-GB" dirty="0"/>
          </a:p>
        </p:txBody>
      </p:sp>
      <p:sp>
        <p:nvSpPr>
          <p:cNvPr id="7" name="Text Placeholder 6">
            <a:extLst>
              <a:ext uri="{FF2B5EF4-FFF2-40B4-BE49-F238E27FC236}">
                <a16:creationId xmlns:a16="http://schemas.microsoft.com/office/drawing/2014/main" id="{4A8CC515-AAB7-4243-8721-AA32C2EED81A}"/>
              </a:ext>
            </a:extLst>
          </p:cNvPr>
          <p:cNvSpPr>
            <a:spLocks noGrp="1"/>
          </p:cNvSpPr>
          <p:nvPr>
            <p:ph type="body" sz="quarter" idx="12"/>
          </p:nvPr>
        </p:nvSpPr>
        <p:spPr/>
        <p:txBody>
          <a:bodyPr/>
          <a:lstStyle/>
          <a:p>
            <a:endParaRPr lang="en-GB" dirty="0"/>
          </a:p>
        </p:txBody>
      </p:sp>
      <p:sp>
        <p:nvSpPr>
          <p:cNvPr id="8" name="Text Placeholder 7">
            <a:extLst>
              <a:ext uri="{FF2B5EF4-FFF2-40B4-BE49-F238E27FC236}">
                <a16:creationId xmlns:a16="http://schemas.microsoft.com/office/drawing/2014/main" id="{4A4775CE-2CD1-4399-81E3-A6F95B12C56A}"/>
              </a:ext>
            </a:extLst>
          </p:cNvPr>
          <p:cNvSpPr>
            <a:spLocks noGrp="1"/>
          </p:cNvSpPr>
          <p:nvPr>
            <p:ph type="body" sz="quarter" idx="13"/>
          </p:nvPr>
        </p:nvSpPr>
        <p:spPr/>
        <p:txBody>
          <a:bodyPr/>
          <a:lstStyle/>
          <a:p>
            <a:endParaRPr lang="en-GB" dirty="0"/>
          </a:p>
        </p:txBody>
      </p:sp>
      <p:sp>
        <p:nvSpPr>
          <p:cNvPr id="9" name="Text Placeholder 8">
            <a:extLst>
              <a:ext uri="{FF2B5EF4-FFF2-40B4-BE49-F238E27FC236}">
                <a16:creationId xmlns:a16="http://schemas.microsoft.com/office/drawing/2014/main" id="{F9AB2B40-BB5F-451B-BE9C-29E4EADFE1EC}"/>
              </a:ext>
            </a:extLst>
          </p:cNvPr>
          <p:cNvSpPr>
            <a:spLocks noGrp="1"/>
          </p:cNvSpPr>
          <p:nvPr>
            <p:ph type="body" sz="quarter" idx="14"/>
          </p:nvPr>
        </p:nvSpPr>
        <p:spPr/>
        <p:txBody>
          <a:bodyPr/>
          <a:lstStyle/>
          <a:p>
            <a:endParaRPr lang="en-GB" dirty="0"/>
          </a:p>
        </p:txBody>
      </p:sp>
      <p:sp>
        <p:nvSpPr>
          <p:cNvPr id="10" name="Rectangle 9">
            <a:extLst>
              <a:ext uri="{FF2B5EF4-FFF2-40B4-BE49-F238E27FC236}">
                <a16:creationId xmlns:a16="http://schemas.microsoft.com/office/drawing/2014/main" id="{50CB688E-EFBF-400A-826B-36CB680C163F}"/>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D1BE3F53-E459-45E9-8B4E-3C9387F69901}"/>
              </a:ext>
            </a:extLst>
          </p:cNvPr>
          <p:cNvSpPr/>
          <p:nvPr/>
        </p:nvSpPr>
        <p:spPr>
          <a:xfrm>
            <a:off x="1921396" y="5578997"/>
            <a:ext cx="1608881" cy="94912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YOUR LOGO HERE</a:t>
            </a:r>
          </a:p>
        </p:txBody>
      </p:sp>
    </p:spTree>
    <p:extLst>
      <p:ext uri="{BB962C8B-B14F-4D97-AF65-F5344CB8AC3E}">
        <p14:creationId xmlns:p14="http://schemas.microsoft.com/office/powerpoint/2010/main" val="3046987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a:extLst>
              <a:ext uri="{FF2B5EF4-FFF2-40B4-BE49-F238E27FC236}">
                <a16:creationId xmlns:a16="http://schemas.microsoft.com/office/drawing/2014/main" id="{137C5943-E9D4-487D-9611-5A64334FFF6F}"/>
              </a:ext>
            </a:extLst>
          </p:cNvPr>
          <p:cNvGraphicFramePr>
            <a:graphicFrameLocks noGrp="1"/>
          </p:cNvGraphicFramePr>
          <p:nvPr>
            <p:ph type="chart" sz="quarter" idx="14"/>
            <p:extLst>
              <p:ext uri="{D42A27DB-BD31-4B8C-83A1-F6EECF244321}">
                <p14:modId xmlns:p14="http://schemas.microsoft.com/office/powerpoint/2010/main" val="3753839349"/>
              </p:ext>
            </p:extLst>
          </p:nvPr>
        </p:nvGraphicFramePr>
        <p:xfrm>
          <a:off x="455613" y="1800225"/>
          <a:ext cx="11187112" cy="4513263"/>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AAC77AA8-184C-4D4B-94DE-A905B72A5E92}"/>
              </a:ext>
            </a:extLst>
          </p:cNvPr>
          <p:cNvSpPr>
            <a:spLocks noGrp="1"/>
          </p:cNvSpPr>
          <p:nvPr>
            <p:ph type="title"/>
          </p:nvPr>
        </p:nvSpPr>
        <p:spPr/>
        <p:txBody>
          <a:bodyPr/>
          <a:lstStyle/>
          <a:p>
            <a:r>
              <a:rPr lang="en-GB" dirty="0"/>
              <a:t>Online retail sales over the last 12 months</a:t>
            </a:r>
          </a:p>
        </p:txBody>
      </p:sp>
      <p:sp>
        <p:nvSpPr>
          <p:cNvPr id="4" name="Text Placeholder 3">
            <a:extLst>
              <a:ext uri="{FF2B5EF4-FFF2-40B4-BE49-F238E27FC236}">
                <a16:creationId xmlns:a16="http://schemas.microsoft.com/office/drawing/2014/main" id="{ED0F2DCA-BA49-4A75-BAA0-E49266252820}"/>
              </a:ext>
            </a:extLst>
          </p:cNvPr>
          <p:cNvSpPr>
            <a:spLocks noGrp="1"/>
          </p:cNvSpPr>
          <p:nvPr>
            <p:ph type="body" sz="quarter" idx="11"/>
          </p:nvPr>
        </p:nvSpPr>
        <p:spPr/>
        <p:txBody>
          <a:bodyPr/>
          <a:lstStyle/>
          <a:p>
            <a:r>
              <a:rPr lang="en-GB" dirty="0"/>
              <a:t>It’s been a very changeable period but April sees a recovery</a:t>
            </a:r>
          </a:p>
        </p:txBody>
      </p:sp>
      <p:sp>
        <p:nvSpPr>
          <p:cNvPr id="9" name="TextBox 8">
            <a:extLst>
              <a:ext uri="{FF2B5EF4-FFF2-40B4-BE49-F238E27FC236}">
                <a16:creationId xmlns:a16="http://schemas.microsoft.com/office/drawing/2014/main" id="{1A6EBA16-F911-4516-886E-44AC87541473}"/>
              </a:ext>
            </a:extLst>
          </p:cNvPr>
          <p:cNvSpPr txBox="1"/>
          <p:nvPr/>
        </p:nvSpPr>
        <p:spPr>
          <a:xfrm>
            <a:off x="413655" y="6630901"/>
            <a:ext cx="10833327" cy="230832"/>
          </a:xfrm>
          <a:prstGeom prst="rect">
            <a:avLst/>
          </a:prstGeom>
          <a:noFill/>
        </p:spPr>
        <p:txBody>
          <a:bodyPr wrap="square" rtlCol="0">
            <a:spAutoFit/>
          </a:bodyPr>
          <a:lstStyle/>
          <a:p>
            <a:r>
              <a:rPr lang="en-GB" sz="900" dirty="0"/>
              <a:t>Source: IMRG Capgemni Online Retail Sales Index, May 2020</a:t>
            </a:r>
          </a:p>
        </p:txBody>
      </p:sp>
      <p:sp>
        <p:nvSpPr>
          <p:cNvPr id="6" name="Slide Number Placeholder 2">
            <a:extLst>
              <a:ext uri="{FF2B5EF4-FFF2-40B4-BE49-F238E27FC236}">
                <a16:creationId xmlns:a16="http://schemas.microsoft.com/office/drawing/2014/main" id="{1E4836F3-5F22-4D0A-893C-022E8CCC9399}"/>
              </a:ext>
            </a:extLst>
          </p:cNvPr>
          <p:cNvSpPr>
            <a:spLocks noGrp="1"/>
          </p:cNvSpPr>
          <p:nvPr>
            <p:ph type="sldNum" sz="quarter" idx="10"/>
          </p:nvPr>
        </p:nvSpPr>
        <p:spPr>
          <a:xfrm>
            <a:off x="11246983" y="6444000"/>
            <a:ext cx="425976" cy="179579"/>
          </a:xfrm>
        </p:spPr>
        <p:txBody>
          <a:bodyPr/>
          <a:lstStyle/>
          <a:p>
            <a:fld id="{887360FE-02F5-4392-9C12-7D03F05745BB}" type="slidenum">
              <a:rPr lang="en-GB" smtClean="0"/>
              <a:pPr/>
              <a:t>3</a:t>
            </a:fld>
            <a:endParaRPr lang="en-GB" dirty="0"/>
          </a:p>
        </p:txBody>
      </p:sp>
    </p:spTree>
    <p:extLst>
      <p:ext uri="{BB962C8B-B14F-4D97-AF65-F5344CB8AC3E}">
        <p14:creationId xmlns:p14="http://schemas.microsoft.com/office/powerpoint/2010/main" val="1249001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10">
            <a:extLst>
              <a:ext uri="{FF2B5EF4-FFF2-40B4-BE49-F238E27FC236}">
                <a16:creationId xmlns:a16="http://schemas.microsoft.com/office/drawing/2014/main" id="{A50FEC63-3B40-4C42-98D1-B0B0B7BBE67C}"/>
              </a:ext>
            </a:extLst>
          </p:cNvPr>
          <p:cNvGraphicFramePr>
            <a:graphicFrameLocks noGrp="1"/>
          </p:cNvGraphicFramePr>
          <p:nvPr>
            <p:ph type="chart" sz="quarter" idx="14"/>
            <p:extLst>
              <p:ext uri="{D42A27DB-BD31-4B8C-83A1-F6EECF244321}">
                <p14:modId xmlns:p14="http://schemas.microsoft.com/office/powerpoint/2010/main" val="1105716212"/>
              </p:ext>
            </p:extLst>
          </p:nvPr>
        </p:nvGraphicFramePr>
        <p:xfrm>
          <a:off x="455613" y="1800225"/>
          <a:ext cx="11217346" cy="45132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CAB5C480-9E99-4F9B-A7D9-D32BCDA33EA8}"/>
              </a:ext>
            </a:extLst>
          </p:cNvPr>
          <p:cNvSpPr>
            <a:spLocks noGrp="1"/>
          </p:cNvSpPr>
          <p:nvPr>
            <p:ph type="title"/>
          </p:nvPr>
        </p:nvSpPr>
        <p:spPr/>
        <p:txBody>
          <a:bodyPr/>
          <a:lstStyle/>
          <a:p>
            <a:r>
              <a:rPr lang="en-GB" dirty="0"/>
              <a:t>sectors showing positive performance</a:t>
            </a:r>
          </a:p>
        </p:txBody>
      </p:sp>
      <p:sp>
        <p:nvSpPr>
          <p:cNvPr id="7" name="Text Placeholder 6">
            <a:extLst>
              <a:ext uri="{FF2B5EF4-FFF2-40B4-BE49-F238E27FC236}">
                <a16:creationId xmlns:a16="http://schemas.microsoft.com/office/drawing/2014/main" id="{4CE014B9-319E-4E6D-9D21-6A24A8743B6C}"/>
              </a:ext>
            </a:extLst>
          </p:cNvPr>
          <p:cNvSpPr>
            <a:spLocks noGrp="1"/>
          </p:cNvSpPr>
          <p:nvPr>
            <p:ph type="body" sz="quarter" idx="11"/>
          </p:nvPr>
        </p:nvSpPr>
        <p:spPr/>
        <p:txBody>
          <a:bodyPr/>
          <a:lstStyle/>
          <a:p>
            <a:r>
              <a:rPr lang="en-GB" dirty="0"/>
              <a:t>With a particular emphasis on garden, gardening, Home &amp; garden in April</a:t>
            </a:r>
          </a:p>
        </p:txBody>
      </p:sp>
      <p:sp>
        <p:nvSpPr>
          <p:cNvPr id="12" name="TextBox 11">
            <a:extLst>
              <a:ext uri="{FF2B5EF4-FFF2-40B4-BE49-F238E27FC236}">
                <a16:creationId xmlns:a16="http://schemas.microsoft.com/office/drawing/2014/main" id="{EE376344-2E74-47B4-8501-5DD093EEE1B7}"/>
              </a:ext>
            </a:extLst>
          </p:cNvPr>
          <p:cNvSpPr txBox="1"/>
          <p:nvPr/>
        </p:nvSpPr>
        <p:spPr>
          <a:xfrm>
            <a:off x="413655" y="6630901"/>
            <a:ext cx="10833327" cy="230832"/>
          </a:xfrm>
          <a:prstGeom prst="rect">
            <a:avLst/>
          </a:prstGeom>
          <a:noFill/>
        </p:spPr>
        <p:txBody>
          <a:bodyPr wrap="square" rtlCol="0">
            <a:spAutoFit/>
          </a:bodyPr>
          <a:lstStyle/>
          <a:p>
            <a:r>
              <a:rPr lang="en-GB" sz="900" dirty="0"/>
              <a:t>Source: IMRG Capgemni Online Retail Sales Index, May 2020</a:t>
            </a:r>
          </a:p>
        </p:txBody>
      </p:sp>
      <p:sp>
        <p:nvSpPr>
          <p:cNvPr id="8" name="Slide Number Placeholder 2">
            <a:extLst>
              <a:ext uri="{FF2B5EF4-FFF2-40B4-BE49-F238E27FC236}">
                <a16:creationId xmlns:a16="http://schemas.microsoft.com/office/drawing/2014/main" id="{18CCCF7F-B1DB-4986-8E49-925F23FC330A}"/>
              </a:ext>
            </a:extLst>
          </p:cNvPr>
          <p:cNvSpPr>
            <a:spLocks noGrp="1"/>
          </p:cNvSpPr>
          <p:nvPr>
            <p:ph type="sldNum" sz="quarter" idx="10"/>
          </p:nvPr>
        </p:nvSpPr>
        <p:spPr>
          <a:xfrm>
            <a:off x="11246983" y="6444000"/>
            <a:ext cx="425976" cy="179579"/>
          </a:xfrm>
        </p:spPr>
        <p:txBody>
          <a:bodyPr/>
          <a:lstStyle/>
          <a:p>
            <a:fld id="{887360FE-02F5-4392-9C12-7D03F05745BB}" type="slidenum">
              <a:rPr lang="en-GB" smtClean="0"/>
              <a:pPr/>
              <a:t>4</a:t>
            </a:fld>
            <a:endParaRPr lang="en-GB" dirty="0"/>
          </a:p>
        </p:txBody>
      </p:sp>
    </p:spTree>
    <p:extLst>
      <p:ext uri="{BB962C8B-B14F-4D97-AF65-F5344CB8AC3E}">
        <p14:creationId xmlns:p14="http://schemas.microsoft.com/office/powerpoint/2010/main" val="3072627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B0A66-AD83-42EC-B29D-72B1FC31FB42}"/>
              </a:ext>
            </a:extLst>
          </p:cNvPr>
          <p:cNvSpPr>
            <a:spLocks noGrp="1"/>
          </p:cNvSpPr>
          <p:nvPr>
            <p:ph type="title"/>
          </p:nvPr>
        </p:nvSpPr>
        <p:spPr/>
        <p:txBody>
          <a:bodyPr/>
          <a:lstStyle/>
          <a:p>
            <a:r>
              <a:rPr lang="en-GB" dirty="0"/>
              <a:t>Three types of retailers during pandemic</a:t>
            </a:r>
          </a:p>
        </p:txBody>
      </p:sp>
      <p:sp>
        <p:nvSpPr>
          <p:cNvPr id="3" name="Slide Number Placeholder 2">
            <a:extLst>
              <a:ext uri="{FF2B5EF4-FFF2-40B4-BE49-F238E27FC236}">
                <a16:creationId xmlns:a16="http://schemas.microsoft.com/office/drawing/2014/main" id="{8EC13C51-751F-4F9E-A1C7-4F424CE536C5}"/>
              </a:ext>
            </a:extLst>
          </p:cNvPr>
          <p:cNvSpPr>
            <a:spLocks noGrp="1"/>
          </p:cNvSpPr>
          <p:nvPr>
            <p:ph type="sldNum" sz="quarter" idx="10"/>
          </p:nvPr>
        </p:nvSpPr>
        <p:spPr/>
        <p:txBody>
          <a:bodyPr/>
          <a:lstStyle/>
          <a:p>
            <a:fld id="{887360FE-02F5-4392-9C12-7D03F05745BB}" type="slidenum">
              <a:rPr lang="en-GB" smtClean="0"/>
              <a:pPr/>
              <a:t>5</a:t>
            </a:fld>
            <a:endParaRPr lang="en-GB" dirty="0"/>
          </a:p>
        </p:txBody>
      </p:sp>
      <p:sp>
        <p:nvSpPr>
          <p:cNvPr id="4" name="Text Placeholder 3">
            <a:extLst>
              <a:ext uri="{FF2B5EF4-FFF2-40B4-BE49-F238E27FC236}">
                <a16:creationId xmlns:a16="http://schemas.microsoft.com/office/drawing/2014/main" id="{F685AE9E-8E67-434C-9E7E-3D74A2FC7F36}"/>
              </a:ext>
            </a:extLst>
          </p:cNvPr>
          <p:cNvSpPr>
            <a:spLocks noGrp="1"/>
          </p:cNvSpPr>
          <p:nvPr>
            <p:ph type="body" sz="quarter" idx="11"/>
          </p:nvPr>
        </p:nvSpPr>
        <p:spPr/>
        <p:txBody>
          <a:bodyPr/>
          <a:lstStyle/>
          <a:p>
            <a:endParaRPr lang="en-GB" dirty="0"/>
          </a:p>
        </p:txBody>
      </p:sp>
      <p:sp>
        <p:nvSpPr>
          <p:cNvPr id="6" name="Rectangle 5">
            <a:extLst>
              <a:ext uri="{FF2B5EF4-FFF2-40B4-BE49-F238E27FC236}">
                <a16:creationId xmlns:a16="http://schemas.microsoft.com/office/drawing/2014/main" id="{2845E0DB-8034-41E5-8869-47182D0E201F}"/>
              </a:ext>
            </a:extLst>
          </p:cNvPr>
          <p:cNvSpPr/>
          <p:nvPr/>
        </p:nvSpPr>
        <p:spPr>
          <a:xfrm>
            <a:off x="389581" y="1799996"/>
            <a:ext cx="3571264" cy="579160"/>
          </a:xfrm>
          <a:prstGeom prst="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mj-lt"/>
              </a:rPr>
              <a:t>FLEXING TO THE TIMES</a:t>
            </a:r>
          </a:p>
        </p:txBody>
      </p:sp>
      <p:sp>
        <p:nvSpPr>
          <p:cNvPr id="7" name="Rectangle 6">
            <a:extLst>
              <a:ext uri="{FF2B5EF4-FFF2-40B4-BE49-F238E27FC236}">
                <a16:creationId xmlns:a16="http://schemas.microsoft.com/office/drawing/2014/main" id="{8873B13F-2499-412E-8BF3-85D774E3AA76}"/>
              </a:ext>
            </a:extLst>
          </p:cNvPr>
          <p:cNvSpPr/>
          <p:nvPr/>
        </p:nvSpPr>
        <p:spPr>
          <a:xfrm>
            <a:off x="4058062" y="1799996"/>
            <a:ext cx="3571264" cy="579160"/>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mj-lt"/>
              </a:rPr>
              <a:t>ADAPTING  TO SURVIVE</a:t>
            </a:r>
          </a:p>
        </p:txBody>
      </p:sp>
      <p:sp>
        <p:nvSpPr>
          <p:cNvPr id="8" name="Rectangle 7">
            <a:extLst>
              <a:ext uri="{FF2B5EF4-FFF2-40B4-BE49-F238E27FC236}">
                <a16:creationId xmlns:a16="http://schemas.microsoft.com/office/drawing/2014/main" id="{83548FDE-A65D-4CFD-9FEF-CC4D8B4479D8}"/>
              </a:ext>
            </a:extLst>
          </p:cNvPr>
          <p:cNvSpPr/>
          <p:nvPr/>
        </p:nvSpPr>
        <p:spPr>
          <a:xfrm>
            <a:off x="7748322" y="1799996"/>
            <a:ext cx="3571264" cy="579160"/>
          </a:xfrm>
          <a:prstGeom prst="rect">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mj-lt"/>
              </a:rPr>
              <a:t>FREEZE / MOTH BALL</a:t>
            </a:r>
          </a:p>
        </p:txBody>
      </p:sp>
      <p:sp>
        <p:nvSpPr>
          <p:cNvPr id="11" name="Rectangle 10">
            <a:extLst>
              <a:ext uri="{FF2B5EF4-FFF2-40B4-BE49-F238E27FC236}">
                <a16:creationId xmlns:a16="http://schemas.microsoft.com/office/drawing/2014/main" id="{6CD8F37D-08D6-4DB7-8B7B-96EFD1ECA59B}"/>
              </a:ext>
            </a:extLst>
          </p:cNvPr>
          <p:cNvSpPr/>
          <p:nvPr/>
        </p:nvSpPr>
        <p:spPr>
          <a:xfrm>
            <a:off x="400468" y="2474911"/>
            <a:ext cx="3571264" cy="37952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Rectangle 11">
            <a:extLst>
              <a:ext uri="{FF2B5EF4-FFF2-40B4-BE49-F238E27FC236}">
                <a16:creationId xmlns:a16="http://schemas.microsoft.com/office/drawing/2014/main" id="{D6E00623-D102-48ED-9C2A-CA2A7C546A40}"/>
              </a:ext>
            </a:extLst>
          </p:cNvPr>
          <p:cNvSpPr/>
          <p:nvPr/>
        </p:nvSpPr>
        <p:spPr>
          <a:xfrm>
            <a:off x="4068949" y="2474911"/>
            <a:ext cx="3571264" cy="379526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Rectangle 12">
            <a:extLst>
              <a:ext uri="{FF2B5EF4-FFF2-40B4-BE49-F238E27FC236}">
                <a16:creationId xmlns:a16="http://schemas.microsoft.com/office/drawing/2014/main" id="{0DEEE3B8-25E6-42EC-A5FF-57FBBEAAAF95}"/>
              </a:ext>
            </a:extLst>
          </p:cNvPr>
          <p:cNvSpPr/>
          <p:nvPr/>
        </p:nvSpPr>
        <p:spPr>
          <a:xfrm>
            <a:off x="7759209" y="2474911"/>
            <a:ext cx="3571264" cy="379526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1026" name="Picture 2" descr="Sainsbury's">
            <a:extLst>
              <a:ext uri="{FF2B5EF4-FFF2-40B4-BE49-F238E27FC236}">
                <a16:creationId xmlns:a16="http://schemas.microsoft.com/office/drawing/2014/main" id="{33D7E39F-DD2A-479C-8879-C9BB3D12C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527" y="2918763"/>
            <a:ext cx="1538724" cy="3004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Tesco Logo.svg - Wikipedia">
            <a:extLst>
              <a:ext uri="{FF2B5EF4-FFF2-40B4-BE49-F238E27FC236}">
                <a16:creationId xmlns:a16="http://schemas.microsoft.com/office/drawing/2014/main" id="{DBD76D47-849A-42C5-BC0A-C78AC4000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049" y="3593678"/>
            <a:ext cx="1404129" cy="3720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aning Waitrose logo and symbol | history and evolution">
            <a:extLst>
              <a:ext uri="{FF2B5EF4-FFF2-40B4-BE49-F238E27FC236}">
                <a16:creationId xmlns:a16="http://schemas.microsoft.com/office/drawing/2014/main" id="{15F6CB39-0D2A-4B43-ACD3-96E7AB69E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11" y="4183533"/>
            <a:ext cx="1497739" cy="5091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ur mission | Ocado Retail">
            <a:extLst>
              <a:ext uri="{FF2B5EF4-FFF2-40B4-BE49-F238E27FC236}">
                <a16:creationId xmlns:a16="http://schemas.microsoft.com/office/drawing/2014/main" id="{17723D40-5F77-443B-98F4-521D77DDEF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895" y="4927012"/>
            <a:ext cx="1781065" cy="3819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ilko Case Study - Strategic Approach to Merchandising with Site ...">
            <a:extLst>
              <a:ext uri="{FF2B5EF4-FFF2-40B4-BE49-F238E27FC236}">
                <a16:creationId xmlns:a16="http://schemas.microsoft.com/office/drawing/2014/main" id="{0A0FAC94-47BE-4EEE-8FDB-49BD24A63B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1015" y="3083979"/>
            <a:ext cx="1812264" cy="10193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ets at Home | Beehive Shopping Centre, Cambridge | Free Parking">
            <a:extLst>
              <a:ext uri="{FF2B5EF4-FFF2-40B4-BE49-F238E27FC236}">
                <a16:creationId xmlns:a16="http://schemas.microsoft.com/office/drawing/2014/main" id="{675A234C-F434-456D-90EC-069BA2D903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7573" y="5271134"/>
            <a:ext cx="1967840" cy="11075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crewfix.com | The UK's number 1 trade catalogue | Screwfix Website">
            <a:extLst>
              <a:ext uri="{FF2B5EF4-FFF2-40B4-BE49-F238E27FC236}">
                <a16:creationId xmlns:a16="http://schemas.microsoft.com/office/drawing/2014/main" id="{D9678FC0-714E-4521-9BE2-80ACFD20C9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4987" y="2830323"/>
            <a:ext cx="1669227" cy="33718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amp;M - Wikipedia">
            <a:extLst>
              <a:ext uri="{FF2B5EF4-FFF2-40B4-BE49-F238E27FC236}">
                <a16:creationId xmlns:a16="http://schemas.microsoft.com/office/drawing/2014/main" id="{B46F63BE-9E2B-4BDB-8594-537F027651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3553" y="3371121"/>
            <a:ext cx="722361" cy="47555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amp;Q logo | Logok">
            <a:extLst>
              <a:ext uri="{FF2B5EF4-FFF2-40B4-BE49-F238E27FC236}">
                <a16:creationId xmlns:a16="http://schemas.microsoft.com/office/drawing/2014/main" id="{90DB5341-34B0-4E85-8038-DDB11C42AA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29853" y="3094671"/>
            <a:ext cx="1412635" cy="105947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ebenhams at Westfield London">
            <a:extLst>
              <a:ext uri="{FF2B5EF4-FFF2-40B4-BE49-F238E27FC236}">
                <a16:creationId xmlns:a16="http://schemas.microsoft.com/office/drawing/2014/main" id="{27A87A4B-5831-41C1-8A19-D0D4FDDBF50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4494" b="40305"/>
          <a:stretch/>
        </p:blipFill>
        <p:spPr bwMode="auto">
          <a:xfrm>
            <a:off x="7894975" y="2747079"/>
            <a:ext cx="2602281" cy="39557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rimark | Be Inspired | Retail Week">
            <a:extLst>
              <a:ext uri="{FF2B5EF4-FFF2-40B4-BE49-F238E27FC236}">
                <a16:creationId xmlns:a16="http://schemas.microsoft.com/office/drawing/2014/main" id="{FCB4508D-F902-4C26-81A7-619F437C19E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3829" b="42282"/>
          <a:stretch/>
        </p:blipFill>
        <p:spPr bwMode="auto">
          <a:xfrm>
            <a:off x="8678913" y="3391011"/>
            <a:ext cx="1993112" cy="31648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File:WHSmith logo.svg - Wikipedia">
            <a:extLst>
              <a:ext uri="{FF2B5EF4-FFF2-40B4-BE49-F238E27FC236}">
                <a16:creationId xmlns:a16="http://schemas.microsoft.com/office/drawing/2014/main" id="{AFF48538-1C82-411C-BB16-1BDF975BE7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70656" y="4109886"/>
            <a:ext cx="1993490" cy="33640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Where to buy - L'mon">
            <a:extLst>
              <a:ext uri="{FF2B5EF4-FFF2-40B4-BE49-F238E27FC236}">
                <a16:creationId xmlns:a16="http://schemas.microsoft.com/office/drawing/2014/main" id="{8378E321-EAB1-4994-8168-9011037D780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38129" y="4734516"/>
            <a:ext cx="1650042" cy="39800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Schuh Returns | CollectPlus">
            <a:extLst>
              <a:ext uri="{FF2B5EF4-FFF2-40B4-BE49-F238E27FC236}">
                <a16:creationId xmlns:a16="http://schemas.microsoft.com/office/drawing/2014/main" id="{C954013F-69D3-4FEE-BA16-258A91572D7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33260" b="31980"/>
          <a:stretch/>
        </p:blipFill>
        <p:spPr bwMode="auto">
          <a:xfrm>
            <a:off x="7053387" y="4502079"/>
            <a:ext cx="1292649" cy="44932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Poundland - Trinity Square Gateshead">
            <a:extLst>
              <a:ext uri="{FF2B5EF4-FFF2-40B4-BE49-F238E27FC236}">
                <a16:creationId xmlns:a16="http://schemas.microsoft.com/office/drawing/2014/main" id="{6F1B7235-4FAB-45C2-86A6-3CC66E4F03B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04852" y="5090855"/>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Two Rivers Shopping Centre - TK Maxx">
            <a:extLst>
              <a:ext uri="{FF2B5EF4-FFF2-40B4-BE49-F238E27FC236}">
                <a16:creationId xmlns:a16="http://schemas.microsoft.com/office/drawing/2014/main" id="{52D7B7D5-0B9E-467B-A98B-ABCDF4B4E80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95871" y="3803427"/>
            <a:ext cx="1931338" cy="1285719"/>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Logos – Next Plc">
            <a:extLst>
              <a:ext uri="{FF2B5EF4-FFF2-40B4-BE49-F238E27FC236}">
                <a16:creationId xmlns:a16="http://schemas.microsoft.com/office/drawing/2014/main" id="{AB5A8844-6520-4822-B37D-4D9FA50F34F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38254" b="36349"/>
          <a:stretch/>
        </p:blipFill>
        <p:spPr bwMode="auto">
          <a:xfrm>
            <a:off x="6834825" y="5153467"/>
            <a:ext cx="1641750" cy="416953"/>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Aldi rebrands to appear more “contemporary” | Design Week">
            <a:extLst>
              <a:ext uri="{FF2B5EF4-FFF2-40B4-BE49-F238E27FC236}">
                <a16:creationId xmlns:a16="http://schemas.microsoft.com/office/drawing/2014/main" id="{43248D11-292B-415F-9425-67D8A2447A3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98918" y="3791094"/>
            <a:ext cx="846495" cy="926725"/>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Lidl - Wikipedia">
            <a:extLst>
              <a:ext uri="{FF2B5EF4-FFF2-40B4-BE49-F238E27FC236}">
                <a16:creationId xmlns:a16="http://schemas.microsoft.com/office/drawing/2014/main" id="{CF46C2C9-4186-4E6C-B3EC-EB7A53A3AC5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38134" y="5441848"/>
            <a:ext cx="696262" cy="69626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Hayes Garden World">
            <a:extLst>
              <a:ext uri="{FF2B5EF4-FFF2-40B4-BE49-F238E27FC236}">
                <a16:creationId xmlns:a16="http://schemas.microsoft.com/office/drawing/2014/main" id="{E7F10FD8-4612-4731-B0E6-E7CA1680E71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16126" y="5233455"/>
            <a:ext cx="2052888" cy="4887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770352-04CC-42A9-8919-A68B3F814957}"/>
              </a:ext>
            </a:extLst>
          </p:cNvPr>
          <p:cNvSpPr txBox="1"/>
          <p:nvPr/>
        </p:nvSpPr>
        <p:spPr>
          <a:xfrm>
            <a:off x="307868" y="6623579"/>
            <a:ext cx="5200463" cy="253916"/>
          </a:xfrm>
          <a:prstGeom prst="rect">
            <a:avLst/>
          </a:prstGeom>
          <a:noFill/>
        </p:spPr>
        <p:txBody>
          <a:bodyPr wrap="none" rtlCol="0">
            <a:spAutoFit/>
          </a:bodyPr>
          <a:lstStyle/>
          <a:p>
            <a:r>
              <a:rPr lang="en-GB" sz="1050" dirty="0"/>
              <a:t>Shuh and Next stopped trading and then began trading again having made changes</a:t>
            </a:r>
          </a:p>
        </p:txBody>
      </p:sp>
    </p:spTree>
    <p:extLst>
      <p:ext uri="{BB962C8B-B14F-4D97-AF65-F5344CB8AC3E}">
        <p14:creationId xmlns:p14="http://schemas.microsoft.com/office/powerpoint/2010/main" val="2834042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C8FE-C142-4FF8-9477-AF3E28F8B47D}"/>
              </a:ext>
            </a:extLst>
          </p:cNvPr>
          <p:cNvSpPr>
            <a:spLocks noGrp="1"/>
          </p:cNvSpPr>
          <p:nvPr>
            <p:ph type="title"/>
          </p:nvPr>
        </p:nvSpPr>
        <p:spPr/>
        <p:txBody>
          <a:bodyPr/>
          <a:lstStyle/>
          <a:p>
            <a:r>
              <a:rPr lang="en-GB" dirty="0"/>
              <a:t>A look at how some brands are reacting</a:t>
            </a:r>
          </a:p>
        </p:txBody>
      </p:sp>
      <p:sp>
        <p:nvSpPr>
          <p:cNvPr id="3" name="Slide Number Placeholder 2">
            <a:extLst>
              <a:ext uri="{FF2B5EF4-FFF2-40B4-BE49-F238E27FC236}">
                <a16:creationId xmlns:a16="http://schemas.microsoft.com/office/drawing/2014/main" id="{AD6686A0-8220-40FD-9481-FC658114C93D}"/>
              </a:ext>
            </a:extLst>
          </p:cNvPr>
          <p:cNvSpPr>
            <a:spLocks noGrp="1"/>
          </p:cNvSpPr>
          <p:nvPr>
            <p:ph type="sldNum" sz="quarter" idx="10"/>
          </p:nvPr>
        </p:nvSpPr>
        <p:spPr/>
        <p:txBody>
          <a:bodyPr/>
          <a:lstStyle/>
          <a:p>
            <a:fld id="{887360FE-02F5-4392-9C12-7D03F05745BB}" type="slidenum">
              <a:rPr lang="en-GB" smtClean="0"/>
              <a:pPr/>
              <a:t>6</a:t>
            </a:fld>
            <a:endParaRPr lang="en-GB" dirty="0"/>
          </a:p>
        </p:txBody>
      </p:sp>
      <p:sp>
        <p:nvSpPr>
          <p:cNvPr id="4" name="Text Placeholder 3">
            <a:extLst>
              <a:ext uri="{FF2B5EF4-FFF2-40B4-BE49-F238E27FC236}">
                <a16:creationId xmlns:a16="http://schemas.microsoft.com/office/drawing/2014/main" id="{82DE2DC5-A659-4F2C-B7AA-59AFE086F58C}"/>
              </a:ext>
            </a:extLst>
          </p:cNvPr>
          <p:cNvSpPr>
            <a:spLocks noGrp="1"/>
          </p:cNvSpPr>
          <p:nvPr>
            <p:ph type="body" sz="quarter" idx="11"/>
          </p:nvPr>
        </p:nvSpPr>
        <p:spPr/>
        <p:txBody>
          <a:bodyPr/>
          <a:lstStyle/>
          <a:p>
            <a:r>
              <a:rPr lang="en-GB" dirty="0"/>
              <a:t>How some have risen to the challenge</a:t>
            </a:r>
          </a:p>
        </p:txBody>
      </p:sp>
      <p:pic>
        <p:nvPicPr>
          <p:cNvPr id="6" name="Picture 4" descr="File:Tesco Logo.svg - Wikipedia">
            <a:extLst>
              <a:ext uri="{FF2B5EF4-FFF2-40B4-BE49-F238E27FC236}">
                <a16:creationId xmlns:a16="http://schemas.microsoft.com/office/drawing/2014/main" id="{3924D072-DDF1-4222-97D9-A45CE4247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0" y="2047907"/>
            <a:ext cx="1404129" cy="3720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DB55991-CE0E-4E10-851C-F255CBAB3FBE}"/>
              </a:ext>
            </a:extLst>
          </p:cNvPr>
          <p:cNvSpPr txBox="1"/>
          <p:nvPr/>
        </p:nvSpPr>
        <p:spPr>
          <a:xfrm>
            <a:off x="201446" y="2547257"/>
            <a:ext cx="2367580" cy="954107"/>
          </a:xfrm>
          <a:prstGeom prst="rect">
            <a:avLst/>
          </a:prstGeom>
          <a:noFill/>
        </p:spPr>
        <p:txBody>
          <a:bodyPr wrap="square" rtlCol="0">
            <a:spAutoFit/>
          </a:bodyPr>
          <a:lstStyle/>
          <a:p>
            <a:pPr algn="ctr"/>
            <a:r>
              <a:rPr lang="en-GB" sz="1400" dirty="0"/>
              <a:t>7 April</a:t>
            </a:r>
          </a:p>
          <a:p>
            <a:pPr algn="ctr"/>
            <a:r>
              <a:rPr lang="en-GB" sz="1400" dirty="0"/>
              <a:t>Creating pop-up store at Nightingale Hospital for NHS staff</a:t>
            </a:r>
          </a:p>
        </p:txBody>
      </p:sp>
      <p:pic>
        <p:nvPicPr>
          <p:cNvPr id="9" name="Picture 2" descr="Sainsbury's">
            <a:extLst>
              <a:ext uri="{FF2B5EF4-FFF2-40B4-BE49-F238E27FC236}">
                <a16:creationId xmlns:a16="http://schemas.microsoft.com/office/drawing/2014/main" id="{8DCD4EF0-275C-46A2-A85E-E14508064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889" y="3949598"/>
            <a:ext cx="1538724" cy="3004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C4FEF7E-E15A-4E3B-BC1A-4DC68FC3A175}"/>
              </a:ext>
            </a:extLst>
          </p:cNvPr>
          <p:cNvSpPr txBox="1"/>
          <p:nvPr/>
        </p:nvSpPr>
        <p:spPr>
          <a:xfrm>
            <a:off x="2454607" y="4250059"/>
            <a:ext cx="2479288" cy="1384995"/>
          </a:xfrm>
          <a:prstGeom prst="rect">
            <a:avLst/>
          </a:prstGeom>
          <a:noFill/>
        </p:spPr>
        <p:txBody>
          <a:bodyPr wrap="square" rtlCol="0">
            <a:spAutoFit/>
          </a:bodyPr>
          <a:lstStyle/>
          <a:p>
            <a:pPr algn="ctr"/>
            <a:r>
              <a:rPr lang="en-GB" sz="1400" dirty="0"/>
              <a:t>3 April</a:t>
            </a:r>
          </a:p>
          <a:p>
            <a:pPr algn="ctr"/>
            <a:r>
              <a:rPr lang="en-US" sz="1400" dirty="0"/>
              <a:t>Increase delivery and click and collect from 370,000 to 600,000 in just 2 weeks</a:t>
            </a:r>
          </a:p>
          <a:p>
            <a:pPr algn="ctr"/>
            <a:r>
              <a:rPr lang="en-US" sz="1400" dirty="0"/>
              <a:t>Uses fast bike service to delivery more orders</a:t>
            </a:r>
            <a:endParaRPr lang="en-GB" sz="1400" dirty="0"/>
          </a:p>
        </p:txBody>
      </p:sp>
      <p:pic>
        <p:nvPicPr>
          <p:cNvPr id="4098" name="Picture 2" descr="IKEA's new logo is... different | Creative Bloq">
            <a:extLst>
              <a:ext uri="{FF2B5EF4-FFF2-40B4-BE49-F238E27FC236}">
                <a16:creationId xmlns:a16="http://schemas.microsoft.com/office/drawing/2014/main" id="{3F74D5AA-48EA-4B2F-8F24-218B6C227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2818" y="4478731"/>
            <a:ext cx="1661760" cy="9336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DC02B61-E743-4EB8-96CB-D36578066DA2}"/>
              </a:ext>
            </a:extLst>
          </p:cNvPr>
          <p:cNvSpPr txBox="1"/>
          <p:nvPr/>
        </p:nvSpPr>
        <p:spPr>
          <a:xfrm>
            <a:off x="4815992" y="5285651"/>
            <a:ext cx="2479288" cy="954107"/>
          </a:xfrm>
          <a:prstGeom prst="rect">
            <a:avLst/>
          </a:prstGeom>
          <a:noFill/>
        </p:spPr>
        <p:txBody>
          <a:bodyPr wrap="square" rtlCol="0">
            <a:spAutoFit/>
          </a:bodyPr>
          <a:lstStyle/>
          <a:p>
            <a:pPr algn="ctr"/>
            <a:r>
              <a:rPr lang="en-GB" sz="1400" dirty="0"/>
              <a:t>1 April</a:t>
            </a:r>
          </a:p>
          <a:p>
            <a:pPr algn="ctr"/>
            <a:r>
              <a:rPr lang="en-US" sz="1400" dirty="0"/>
              <a:t>Re-open Croydon store to serve food to vulnerable and key workers</a:t>
            </a:r>
            <a:endParaRPr lang="en-GB" sz="1400" dirty="0"/>
          </a:p>
        </p:txBody>
      </p:sp>
      <p:pic>
        <p:nvPicPr>
          <p:cNvPr id="4100" name="Picture 4" descr="Burberry logo | Logok">
            <a:extLst>
              <a:ext uri="{FF2B5EF4-FFF2-40B4-BE49-F238E27FC236}">
                <a16:creationId xmlns:a16="http://schemas.microsoft.com/office/drawing/2014/main" id="{98E7F1FD-066A-40EC-83E9-612BAC0AB2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4535" y="2578024"/>
            <a:ext cx="3330921" cy="24981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6E91212-94F2-4D95-8F17-E7EC497743F1}"/>
              </a:ext>
            </a:extLst>
          </p:cNvPr>
          <p:cNvSpPr txBox="1"/>
          <p:nvPr/>
        </p:nvSpPr>
        <p:spPr>
          <a:xfrm>
            <a:off x="7196094" y="3981955"/>
            <a:ext cx="2479288" cy="954107"/>
          </a:xfrm>
          <a:prstGeom prst="rect">
            <a:avLst/>
          </a:prstGeom>
          <a:noFill/>
        </p:spPr>
        <p:txBody>
          <a:bodyPr wrap="square" rtlCol="0">
            <a:spAutoFit/>
          </a:bodyPr>
          <a:lstStyle/>
          <a:p>
            <a:pPr algn="ctr"/>
            <a:r>
              <a:rPr lang="en-GB" sz="1400" dirty="0"/>
              <a:t>31 March</a:t>
            </a:r>
          </a:p>
          <a:p>
            <a:pPr algn="ctr"/>
            <a:r>
              <a:rPr lang="en-US" sz="1400" dirty="0"/>
              <a:t>Yorkshire factory making non-surgical gowns for patients</a:t>
            </a:r>
            <a:endParaRPr lang="en-GB" sz="1400" dirty="0"/>
          </a:p>
        </p:txBody>
      </p:sp>
      <p:pic>
        <p:nvPicPr>
          <p:cNvPr id="4102" name="Picture 6" descr="Beauty | Health | Pharmacy and Prescriptions - Boots">
            <a:extLst>
              <a:ext uri="{FF2B5EF4-FFF2-40B4-BE49-F238E27FC236}">
                <a16:creationId xmlns:a16="http://schemas.microsoft.com/office/drawing/2014/main" id="{C055AF24-C42F-474E-81EB-DD3741002E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4929" y="4925765"/>
            <a:ext cx="1634491" cy="88176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73D1DBF-7985-492D-9360-23C3AD2CC259}"/>
              </a:ext>
            </a:extLst>
          </p:cNvPr>
          <p:cNvSpPr txBox="1"/>
          <p:nvPr/>
        </p:nvSpPr>
        <p:spPr>
          <a:xfrm>
            <a:off x="7752530" y="5831396"/>
            <a:ext cx="2479288" cy="738664"/>
          </a:xfrm>
          <a:prstGeom prst="rect">
            <a:avLst/>
          </a:prstGeom>
          <a:noFill/>
        </p:spPr>
        <p:txBody>
          <a:bodyPr wrap="square" rtlCol="0">
            <a:spAutoFit/>
          </a:bodyPr>
          <a:lstStyle/>
          <a:p>
            <a:pPr algn="ctr"/>
            <a:r>
              <a:rPr lang="en-US" sz="1400" dirty="0"/>
              <a:t>28 March</a:t>
            </a:r>
          </a:p>
          <a:p>
            <a:pPr algn="ctr"/>
            <a:r>
              <a:rPr lang="en-US" sz="1400" dirty="0"/>
              <a:t>Rolling out Covid-19 testing facilities for NHS workers</a:t>
            </a:r>
          </a:p>
        </p:txBody>
      </p:sp>
      <p:pic>
        <p:nvPicPr>
          <p:cNvPr id="4108" name="Picture 12" descr="A composite image shows two video tours and two written posts / emails about gardening">
            <a:extLst>
              <a:ext uri="{FF2B5EF4-FFF2-40B4-BE49-F238E27FC236}">
                <a16:creationId xmlns:a16="http://schemas.microsoft.com/office/drawing/2014/main" id="{18EE4A1D-D4B6-4588-9203-287D4AD42B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9021" y="1889860"/>
            <a:ext cx="2203380" cy="12385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F38777C-F38D-4C21-B786-94B8B28421D8}"/>
              </a:ext>
            </a:extLst>
          </p:cNvPr>
          <p:cNvSpPr txBox="1"/>
          <p:nvPr/>
        </p:nvSpPr>
        <p:spPr>
          <a:xfrm>
            <a:off x="3101794" y="3202383"/>
            <a:ext cx="2479288" cy="738664"/>
          </a:xfrm>
          <a:prstGeom prst="rect">
            <a:avLst/>
          </a:prstGeom>
          <a:noFill/>
        </p:spPr>
        <p:txBody>
          <a:bodyPr wrap="square" rtlCol="0">
            <a:spAutoFit/>
          </a:bodyPr>
          <a:lstStyle/>
          <a:p>
            <a:pPr algn="ctr"/>
            <a:r>
              <a:rPr lang="en-GB" sz="1400" dirty="0"/>
              <a:t>Garden centres offering virtual plant tours to keep afloat</a:t>
            </a:r>
          </a:p>
        </p:txBody>
      </p:sp>
      <p:pic>
        <p:nvPicPr>
          <p:cNvPr id="4110" name="Picture 14" descr="File:Brompton Bicycle logo.svg - Wikipedia">
            <a:extLst>
              <a:ext uri="{FF2B5EF4-FFF2-40B4-BE49-F238E27FC236}">
                <a16:creationId xmlns:a16="http://schemas.microsoft.com/office/drawing/2014/main" id="{B831800D-2630-4AD2-BDD1-BBC974403B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9694" y="1800768"/>
            <a:ext cx="2055786" cy="57904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9976A28-ADCF-4EEE-B784-95F6C9EB05BC}"/>
              </a:ext>
            </a:extLst>
          </p:cNvPr>
          <p:cNvSpPr txBox="1"/>
          <p:nvPr/>
        </p:nvSpPr>
        <p:spPr>
          <a:xfrm>
            <a:off x="5981277" y="2509906"/>
            <a:ext cx="2253898" cy="1169551"/>
          </a:xfrm>
          <a:prstGeom prst="rect">
            <a:avLst/>
          </a:prstGeom>
          <a:noFill/>
        </p:spPr>
        <p:txBody>
          <a:bodyPr wrap="square" rtlCol="0">
            <a:spAutoFit/>
          </a:bodyPr>
          <a:lstStyle/>
          <a:p>
            <a:pPr algn="ctr"/>
            <a:r>
              <a:rPr lang="en-GB" sz="1400" dirty="0"/>
              <a:t>April</a:t>
            </a:r>
          </a:p>
          <a:p>
            <a:pPr algn="ctr"/>
            <a:r>
              <a:rPr lang="en-GB" sz="1400" dirty="0"/>
              <a:t>Offer NHS staff 200 bikes to get to work safely and then launch direct delivery for first time</a:t>
            </a:r>
          </a:p>
        </p:txBody>
      </p:sp>
      <p:pic>
        <p:nvPicPr>
          <p:cNvPr id="4112" name="Picture 16" descr="Morrisons - Wikipedia">
            <a:extLst>
              <a:ext uri="{FF2B5EF4-FFF2-40B4-BE49-F238E27FC236}">
                <a16:creationId xmlns:a16="http://schemas.microsoft.com/office/drawing/2014/main" id="{798BA290-C769-4FDD-9A3E-67AFA2E96C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56354" y="3609423"/>
            <a:ext cx="1698996" cy="86932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B760236-2916-4647-8523-C9091AB3F5B6}"/>
              </a:ext>
            </a:extLst>
          </p:cNvPr>
          <p:cNvSpPr txBox="1"/>
          <p:nvPr/>
        </p:nvSpPr>
        <p:spPr>
          <a:xfrm>
            <a:off x="9622974" y="4545275"/>
            <a:ext cx="2479288" cy="738664"/>
          </a:xfrm>
          <a:prstGeom prst="rect">
            <a:avLst/>
          </a:prstGeom>
          <a:noFill/>
        </p:spPr>
        <p:txBody>
          <a:bodyPr wrap="square" rtlCol="0">
            <a:spAutoFit/>
          </a:bodyPr>
          <a:lstStyle/>
          <a:p>
            <a:pPr algn="ctr"/>
            <a:r>
              <a:rPr lang="en-US" sz="1400" dirty="0"/>
              <a:t>April</a:t>
            </a:r>
          </a:p>
          <a:p>
            <a:pPr algn="ctr"/>
            <a:r>
              <a:rPr lang="en-US" sz="1400" dirty="0"/>
              <a:t>Launches box service for NHS staff</a:t>
            </a:r>
          </a:p>
        </p:txBody>
      </p:sp>
      <p:pic>
        <p:nvPicPr>
          <p:cNvPr id="4116" name="Picture 20" descr="Brand New: New Logo and Packaging for BrewDog">
            <a:extLst>
              <a:ext uri="{FF2B5EF4-FFF2-40B4-BE49-F238E27FC236}">
                <a16:creationId xmlns:a16="http://schemas.microsoft.com/office/drawing/2014/main" id="{38415780-1024-431D-B8E9-E3A4044523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0424" y="3873263"/>
            <a:ext cx="1068589" cy="14925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91B9847-3DDA-4E8B-89EA-127D653DE006}"/>
              </a:ext>
            </a:extLst>
          </p:cNvPr>
          <p:cNvSpPr txBox="1"/>
          <p:nvPr/>
        </p:nvSpPr>
        <p:spPr>
          <a:xfrm>
            <a:off x="105396" y="5353062"/>
            <a:ext cx="2479288" cy="523220"/>
          </a:xfrm>
          <a:prstGeom prst="rect">
            <a:avLst/>
          </a:prstGeom>
          <a:noFill/>
        </p:spPr>
        <p:txBody>
          <a:bodyPr wrap="square" rtlCol="0">
            <a:spAutoFit/>
          </a:bodyPr>
          <a:lstStyle/>
          <a:p>
            <a:pPr algn="ctr"/>
            <a:r>
              <a:rPr lang="en-GB" sz="1400" dirty="0"/>
              <a:t>Offers free ‘punk’ hand sanitiser</a:t>
            </a:r>
          </a:p>
        </p:txBody>
      </p:sp>
      <p:pic>
        <p:nvPicPr>
          <p:cNvPr id="4118" name="Picture 22" descr="Is Amazons Logo a Phallus Symbol? - Pickle Fork - Medium">
            <a:extLst>
              <a:ext uri="{FF2B5EF4-FFF2-40B4-BE49-F238E27FC236}">
                <a16:creationId xmlns:a16="http://schemas.microsoft.com/office/drawing/2014/main" id="{AD709894-7094-4B19-90CF-BA638575641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46697"/>
          <a:stretch/>
        </p:blipFill>
        <p:spPr bwMode="auto">
          <a:xfrm>
            <a:off x="9129424" y="1887989"/>
            <a:ext cx="2129140" cy="65915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A5200B2B-64FB-4214-BD7C-CA1DCFCA0D3B}"/>
              </a:ext>
            </a:extLst>
          </p:cNvPr>
          <p:cNvSpPr txBox="1"/>
          <p:nvPr/>
        </p:nvSpPr>
        <p:spPr>
          <a:xfrm>
            <a:off x="8909592" y="2555377"/>
            <a:ext cx="2479288" cy="738664"/>
          </a:xfrm>
          <a:prstGeom prst="rect">
            <a:avLst/>
          </a:prstGeom>
          <a:noFill/>
        </p:spPr>
        <p:txBody>
          <a:bodyPr wrap="square" rtlCol="0">
            <a:spAutoFit/>
          </a:bodyPr>
          <a:lstStyle/>
          <a:p>
            <a:pPr algn="ctr"/>
            <a:r>
              <a:rPr lang="en-US" sz="1400" dirty="0"/>
              <a:t>April</a:t>
            </a:r>
          </a:p>
          <a:p>
            <a:pPr algn="ctr"/>
            <a:r>
              <a:rPr lang="en-US" sz="1400" dirty="0"/>
              <a:t>Employs 100,000 more staff worldwide</a:t>
            </a:r>
          </a:p>
        </p:txBody>
      </p:sp>
    </p:spTree>
    <p:extLst>
      <p:ext uri="{BB962C8B-B14F-4D97-AF65-F5344CB8AC3E}">
        <p14:creationId xmlns:p14="http://schemas.microsoft.com/office/powerpoint/2010/main" val="1856779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60BF737-5CC9-4115-8F30-1AAE5DD7AB30}"/>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Shape 17">
            <a:extLst>
              <a:ext uri="{FF2B5EF4-FFF2-40B4-BE49-F238E27FC236}">
                <a16:creationId xmlns:a16="http://schemas.microsoft.com/office/drawing/2014/main" id="{3A585768-4D10-4870-8B79-80623B9C21F3}"/>
              </a:ext>
            </a:extLst>
          </p:cNvPr>
          <p:cNvSpPr/>
          <p:nvPr/>
        </p:nvSpPr>
        <p:spPr>
          <a:xfrm rot="17196800">
            <a:off x="2090930" y="3289805"/>
            <a:ext cx="5502763" cy="1586378"/>
          </a:xfrm>
          <a:custGeom>
            <a:avLst/>
            <a:gdLst>
              <a:gd name="connsiteX0" fmla="*/ 0 w 12312263"/>
              <a:gd name="connsiteY0" fmla="*/ 2504270 h 2923590"/>
              <a:gd name="connsiteX1" fmla="*/ 2280213 w 12312263"/>
              <a:gd name="connsiteY1" fmla="*/ 2897809 h 2923590"/>
              <a:gd name="connsiteX2" fmla="*/ 3414532 w 12312263"/>
              <a:gd name="connsiteY2" fmla="*/ 1856087 h 2923590"/>
              <a:gd name="connsiteX3" fmla="*/ 5567423 w 12312263"/>
              <a:gd name="connsiteY3" fmla="*/ 2203328 h 2923590"/>
              <a:gd name="connsiteX4" fmla="*/ 6944810 w 12312263"/>
              <a:gd name="connsiteY4" fmla="*/ 1057434 h 2923590"/>
              <a:gd name="connsiteX5" fmla="*/ 8738886 w 12312263"/>
              <a:gd name="connsiteY5" fmla="*/ 987986 h 2923590"/>
              <a:gd name="connsiteX6" fmla="*/ 10012102 w 12312263"/>
              <a:gd name="connsiteY6" fmla="*/ 38862 h 2923590"/>
              <a:gd name="connsiteX7" fmla="*/ 11111697 w 12312263"/>
              <a:gd name="connsiteY7" fmla="*/ 235632 h 2923590"/>
              <a:gd name="connsiteX8" fmla="*/ 12199717 w 12312263"/>
              <a:gd name="connsiteY8" fmla="*/ 721768 h 2923590"/>
              <a:gd name="connsiteX9" fmla="*/ 12222866 w 12312263"/>
              <a:gd name="connsiteY9" fmla="*/ 733343 h 29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12263" h="2923590">
                <a:moveTo>
                  <a:pt x="0" y="2504270"/>
                </a:moveTo>
                <a:cubicBezTo>
                  <a:pt x="855562" y="2755054"/>
                  <a:pt x="1711124" y="3005839"/>
                  <a:pt x="2280213" y="2897809"/>
                </a:cubicBezTo>
                <a:cubicBezTo>
                  <a:pt x="2849302" y="2789779"/>
                  <a:pt x="2866664" y="1971834"/>
                  <a:pt x="3414532" y="1856087"/>
                </a:cubicBezTo>
                <a:cubicBezTo>
                  <a:pt x="3962400" y="1740340"/>
                  <a:pt x="4979043" y="2336437"/>
                  <a:pt x="5567423" y="2203328"/>
                </a:cubicBezTo>
                <a:cubicBezTo>
                  <a:pt x="6155803" y="2070219"/>
                  <a:pt x="6416233" y="1259991"/>
                  <a:pt x="6944810" y="1057434"/>
                </a:cubicBezTo>
                <a:cubicBezTo>
                  <a:pt x="7473387" y="854877"/>
                  <a:pt x="8227671" y="1157748"/>
                  <a:pt x="8738886" y="987986"/>
                </a:cubicBezTo>
                <a:cubicBezTo>
                  <a:pt x="9250101" y="818224"/>
                  <a:pt x="9616633" y="164254"/>
                  <a:pt x="10012102" y="38862"/>
                </a:cubicBezTo>
                <a:cubicBezTo>
                  <a:pt x="10407571" y="-86530"/>
                  <a:pt x="10747095" y="121814"/>
                  <a:pt x="11111697" y="235632"/>
                </a:cubicBezTo>
                <a:cubicBezTo>
                  <a:pt x="11476299" y="349450"/>
                  <a:pt x="12014522" y="638816"/>
                  <a:pt x="12199717" y="721768"/>
                </a:cubicBezTo>
                <a:cubicBezTo>
                  <a:pt x="12384912" y="804720"/>
                  <a:pt x="12303889" y="769031"/>
                  <a:pt x="12222866" y="733343"/>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Chart Placeholder 14">
            <a:extLst>
              <a:ext uri="{FF2B5EF4-FFF2-40B4-BE49-F238E27FC236}">
                <a16:creationId xmlns:a16="http://schemas.microsoft.com/office/drawing/2014/main" id="{976B10C0-0771-4C03-BFC2-AE135B85EA27}"/>
              </a:ext>
            </a:extLst>
          </p:cNvPr>
          <p:cNvGraphicFramePr>
            <a:graphicFrameLocks noGrp="1"/>
          </p:cNvGraphicFramePr>
          <p:nvPr>
            <p:ph type="chart" sz="quarter" idx="14"/>
            <p:extLst/>
          </p:nvPr>
        </p:nvGraphicFramePr>
        <p:xfrm>
          <a:off x="0" y="1534007"/>
          <a:ext cx="4648380" cy="271390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EA7C2690-7FFC-4A69-AC5A-9E50FD121E29}"/>
              </a:ext>
            </a:extLst>
          </p:cNvPr>
          <p:cNvSpPr>
            <a:spLocks noGrp="1"/>
          </p:cNvSpPr>
          <p:nvPr>
            <p:ph type="sldNum" sz="quarter" idx="10"/>
          </p:nvPr>
        </p:nvSpPr>
        <p:spPr/>
        <p:txBody>
          <a:bodyPr/>
          <a:lstStyle/>
          <a:p>
            <a:fld id="{887360FE-02F5-4392-9C12-7D03F05745BB}" type="slidenum">
              <a:rPr lang="en-GB" smtClean="0"/>
              <a:pPr/>
              <a:t>7</a:t>
            </a:fld>
            <a:endParaRPr lang="en-GB" dirty="0"/>
          </a:p>
        </p:txBody>
      </p:sp>
      <p:sp>
        <p:nvSpPr>
          <p:cNvPr id="10" name="Text Placeholder 9">
            <a:extLst>
              <a:ext uri="{FF2B5EF4-FFF2-40B4-BE49-F238E27FC236}">
                <a16:creationId xmlns:a16="http://schemas.microsoft.com/office/drawing/2014/main" id="{A801F3BB-5093-4F90-B7E5-EB6A404E858A}"/>
              </a:ext>
            </a:extLst>
          </p:cNvPr>
          <p:cNvSpPr>
            <a:spLocks noGrp="1"/>
          </p:cNvSpPr>
          <p:nvPr>
            <p:ph type="body" sz="quarter" idx="11"/>
          </p:nvPr>
        </p:nvSpPr>
        <p:spPr/>
        <p:txBody>
          <a:bodyPr/>
          <a:lstStyle/>
          <a:p>
            <a:r>
              <a:rPr lang="en-GB" dirty="0"/>
              <a:t>Has changed and trust cannot be relied on… it has to be earned</a:t>
            </a:r>
          </a:p>
        </p:txBody>
      </p:sp>
      <p:sp>
        <p:nvSpPr>
          <p:cNvPr id="16" name="TextBox 15">
            <a:extLst>
              <a:ext uri="{FF2B5EF4-FFF2-40B4-BE49-F238E27FC236}">
                <a16:creationId xmlns:a16="http://schemas.microsoft.com/office/drawing/2014/main" id="{6B15907F-551F-4C7E-BB28-A017D7A5B02A}"/>
              </a:ext>
            </a:extLst>
          </p:cNvPr>
          <p:cNvSpPr txBox="1"/>
          <p:nvPr/>
        </p:nvSpPr>
        <p:spPr>
          <a:xfrm>
            <a:off x="1122744" y="4247909"/>
            <a:ext cx="2673752" cy="1754326"/>
          </a:xfrm>
          <a:prstGeom prst="rect">
            <a:avLst/>
          </a:prstGeom>
          <a:noFill/>
        </p:spPr>
        <p:txBody>
          <a:bodyPr wrap="square" rtlCol="0">
            <a:spAutoFit/>
          </a:bodyPr>
          <a:lstStyle/>
          <a:p>
            <a:r>
              <a:rPr lang="en-US" b="1" dirty="0"/>
              <a:t>Claim to buy from brands they know even when they know they could be getting a cheaper deal elsewhere</a:t>
            </a:r>
            <a:endParaRPr lang="en-GB" b="1" dirty="0"/>
          </a:p>
        </p:txBody>
      </p:sp>
      <p:graphicFrame>
        <p:nvGraphicFramePr>
          <p:cNvPr id="17" name="Chart Placeholder 14">
            <a:extLst>
              <a:ext uri="{FF2B5EF4-FFF2-40B4-BE49-F238E27FC236}">
                <a16:creationId xmlns:a16="http://schemas.microsoft.com/office/drawing/2014/main" id="{6E1E6C4D-70A2-45FD-B9BA-950B9633A174}"/>
              </a:ext>
            </a:extLst>
          </p:cNvPr>
          <p:cNvGraphicFramePr>
            <a:graphicFrameLocks/>
          </p:cNvGraphicFramePr>
          <p:nvPr>
            <p:extLst/>
          </p:nvPr>
        </p:nvGraphicFramePr>
        <p:xfrm>
          <a:off x="4898020" y="1792825"/>
          <a:ext cx="3165673" cy="1848241"/>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241FEA9A-1BB7-40C5-960D-5A6732748315}"/>
              </a:ext>
            </a:extLst>
          </p:cNvPr>
          <p:cNvSpPr txBox="1"/>
          <p:nvPr/>
        </p:nvSpPr>
        <p:spPr>
          <a:xfrm>
            <a:off x="7222603" y="2395599"/>
            <a:ext cx="4419797" cy="646331"/>
          </a:xfrm>
          <a:prstGeom prst="rect">
            <a:avLst/>
          </a:prstGeom>
          <a:noFill/>
        </p:spPr>
        <p:txBody>
          <a:bodyPr wrap="square" rtlCol="0">
            <a:spAutoFit/>
          </a:bodyPr>
          <a:lstStyle/>
          <a:p>
            <a:r>
              <a:rPr lang="en-US" dirty="0"/>
              <a:t>Agree they are willing to spend time shopping around to get the best value</a:t>
            </a:r>
            <a:endParaRPr lang="en-GB" dirty="0"/>
          </a:p>
        </p:txBody>
      </p:sp>
      <p:graphicFrame>
        <p:nvGraphicFramePr>
          <p:cNvPr id="20" name="Chart Placeholder 14">
            <a:extLst>
              <a:ext uri="{FF2B5EF4-FFF2-40B4-BE49-F238E27FC236}">
                <a16:creationId xmlns:a16="http://schemas.microsoft.com/office/drawing/2014/main" id="{21ADAEEC-157B-4B87-AF50-96F725051A64}"/>
              </a:ext>
            </a:extLst>
          </p:cNvPr>
          <p:cNvGraphicFramePr>
            <a:graphicFrameLocks/>
          </p:cNvGraphicFramePr>
          <p:nvPr>
            <p:extLst/>
          </p:nvPr>
        </p:nvGraphicFramePr>
        <p:xfrm>
          <a:off x="4898020" y="3253162"/>
          <a:ext cx="3165673" cy="1848241"/>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id="{1959708E-788C-48B9-9AF1-2BB804219528}"/>
              </a:ext>
            </a:extLst>
          </p:cNvPr>
          <p:cNvSpPr txBox="1"/>
          <p:nvPr/>
        </p:nvSpPr>
        <p:spPr>
          <a:xfrm>
            <a:off x="7222603" y="3717040"/>
            <a:ext cx="4421728" cy="923330"/>
          </a:xfrm>
          <a:prstGeom prst="rect">
            <a:avLst/>
          </a:prstGeom>
          <a:noFill/>
        </p:spPr>
        <p:txBody>
          <a:bodyPr wrap="square" rtlCol="0">
            <a:spAutoFit/>
          </a:bodyPr>
          <a:lstStyle/>
          <a:p>
            <a:r>
              <a:rPr lang="en-GB" dirty="0"/>
              <a:t>Said they would switch to a brand’s competitor within a week of having a negative experience</a:t>
            </a:r>
          </a:p>
        </p:txBody>
      </p:sp>
      <p:graphicFrame>
        <p:nvGraphicFramePr>
          <p:cNvPr id="22" name="Chart Placeholder 14">
            <a:extLst>
              <a:ext uri="{FF2B5EF4-FFF2-40B4-BE49-F238E27FC236}">
                <a16:creationId xmlns:a16="http://schemas.microsoft.com/office/drawing/2014/main" id="{D92110AB-BD80-4977-8106-F8F1EFD73C87}"/>
              </a:ext>
            </a:extLst>
          </p:cNvPr>
          <p:cNvGraphicFramePr>
            <a:graphicFrameLocks/>
          </p:cNvGraphicFramePr>
          <p:nvPr>
            <p:extLst/>
          </p:nvPr>
        </p:nvGraphicFramePr>
        <p:xfrm>
          <a:off x="4898020" y="4690347"/>
          <a:ext cx="3165673" cy="1848241"/>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5C662A25-A295-4FF4-97E9-3DBFA3E7E56C}"/>
              </a:ext>
            </a:extLst>
          </p:cNvPr>
          <p:cNvSpPr txBox="1"/>
          <p:nvPr/>
        </p:nvSpPr>
        <p:spPr>
          <a:xfrm>
            <a:off x="7222603" y="5119501"/>
            <a:ext cx="4423658" cy="923330"/>
          </a:xfrm>
          <a:prstGeom prst="rect">
            <a:avLst/>
          </a:prstGeom>
          <a:noFill/>
        </p:spPr>
        <p:txBody>
          <a:bodyPr wrap="square" rtlCol="0">
            <a:spAutoFit/>
          </a:bodyPr>
          <a:lstStyle/>
          <a:p>
            <a:r>
              <a:rPr lang="en-GB" dirty="0"/>
              <a:t>Would purchase elsewhere if their preferred method of delivery wasn’t available</a:t>
            </a:r>
          </a:p>
        </p:txBody>
      </p:sp>
      <p:sp>
        <p:nvSpPr>
          <p:cNvPr id="9" name="Title 8">
            <a:extLst>
              <a:ext uri="{FF2B5EF4-FFF2-40B4-BE49-F238E27FC236}">
                <a16:creationId xmlns:a16="http://schemas.microsoft.com/office/drawing/2014/main" id="{9CA06F82-0424-4ECE-96A8-AFC9ABD46AEE}"/>
              </a:ext>
            </a:extLst>
          </p:cNvPr>
          <p:cNvSpPr>
            <a:spLocks noGrp="1"/>
          </p:cNvSpPr>
          <p:nvPr>
            <p:ph type="title"/>
          </p:nvPr>
        </p:nvSpPr>
        <p:spPr/>
        <p:txBody>
          <a:bodyPr/>
          <a:lstStyle/>
          <a:p>
            <a:r>
              <a:rPr lang="en-GB" dirty="0"/>
              <a:t>Consumers’ shopping behaviour</a:t>
            </a:r>
          </a:p>
        </p:txBody>
      </p:sp>
      <p:sp>
        <p:nvSpPr>
          <p:cNvPr id="24" name="TextBox 23">
            <a:extLst>
              <a:ext uri="{FF2B5EF4-FFF2-40B4-BE49-F238E27FC236}">
                <a16:creationId xmlns:a16="http://schemas.microsoft.com/office/drawing/2014/main" id="{21855C4D-51DD-4904-9A4C-9C7D6C5B1C68}"/>
              </a:ext>
            </a:extLst>
          </p:cNvPr>
          <p:cNvSpPr txBox="1"/>
          <p:nvPr/>
        </p:nvSpPr>
        <p:spPr>
          <a:xfrm>
            <a:off x="448520" y="6623774"/>
            <a:ext cx="2191939" cy="261610"/>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Source: DMA, Kibo, Vendasta H</a:t>
            </a:r>
          </a:p>
        </p:txBody>
      </p:sp>
      <p:sp>
        <p:nvSpPr>
          <p:cNvPr id="2" name="TextBox 1">
            <a:extLst>
              <a:ext uri="{FF2B5EF4-FFF2-40B4-BE49-F238E27FC236}">
                <a16:creationId xmlns:a16="http://schemas.microsoft.com/office/drawing/2014/main" id="{2E23D8EA-960D-4EC8-8A65-EE2C078801AD}"/>
              </a:ext>
            </a:extLst>
          </p:cNvPr>
          <p:cNvSpPr txBox="1"/>
          <p:nvPr/>
        </p:nvSpPr>
        <p:spPr>
          <a:xfrm>
            <a:off x="4457700" y="4183380"/>
            <a:ext cx="665567" cy="461665"/>
          </a:xfrm>
          <a:prstGeom prst="rect">
            <a:avLst/>
          </a:prstGeom>
          <a:noFill/>
        </p:spPr>
        <p:txBody>
          <a:bodyPr wrap="none" rtlCol="0">
            <a:spAutoFit/>
          </a:bodyPr>
          <a:lstStyle/>
          <a:p>
            <a:r>
              <a:rPr lang="en-GB" sz="2400" dirty="0">
                <a:solidFill>
                  <a:schemeClr val="accent1"/>
                </a:solidFill>
                <a:latin typeface="+mj-lt"/>
              </a:rPr>
              <a:t>BUT</a:t>
            </a:r>
          </a:p>
        </p:txBody>
      </p:sp>
    </p:spTree>
    <p:extLst>
      <p:ext uri="{BB962C8B-B14F-4D97-AF65-F5344CB8AC3E}">
        <p14:creationId xmlns:p14="http://schemas.microsoft.com/office/powerpoint/2010/main" val="1995364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Placeholder 9">
            <a:extLst>
              <a:ext uri="{FF2B5EF4-FFF2-40B4-BE49-F238E27FC236}">
                <a16:creationId xmlns:a16="http://schemas.microsoft.com/office/drawing/2014/main" id="{E14B96FA-AF5A-41D9-A672-AB2319DDE5B9}"/>
              </a:ext>
            </a:extLst>
          </p:cNvPr>
          <p:cNvGraphicFramePr>
            <a:graphicFrameLocks noGrp="1"/>
          </p:cNvGraphicFramePr>
          <p:nvPr>
            <p:ph type="chart" sz="quarter" idx="14"/>
            <p:extLst>
              <p:ext uri="{D42A27DB-BD31-4B8C-83A1-F6EECF244321}">
                <p14:modId xmlns:p14="http://schemas.microsoft.com/office/powerpoint/2010/main" val="3733989974"/>
              </p:ext>
            </p:extLst>
          </p:nvPr>
        </p:nvGraphicFramePr>
        <p:xfrm>
          <a:off x="4738688" y="2632710"/>
          <a:ext cx="6904037" cy="387956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39B9D777-C532-492D-BA22-A249C784921B}"/>
              </a:ext>
            </a:extLst>
          </p:cNvPr>
          <p:cNvSpPr>
            <a:spLocks noGrp="1"/>
          </p:cNvSpPr>
          <p:nvPr>
            <p:ph type="title"/>
          </p:nvPr>
        </p:nvSpPr>
        <p:spPr/>
        <p:txBody>
          <a:bodyPr/>
          <a:lstStyle/>
          <a:p>
            <a:r>
              <a:rPr lang="en-GB" dirty="0"/>
              <a:t>Trust, the added dimension to brand loyalty</a:t>
            </a:r>
          </a:p>
        </p:txBody>
      </p:sp>
      <p:sp>
        <p:nvSpPr>
          <p:cNvPr id="4" name="Slide Number Placeholder 3">
            <a:extLst>
              <a:ext uri="{FF2B5EF4-FFF2-40B4-BE49-F238E27FC236}">
                <a16:creationId xmlns:a16="http://schemas.microsoft.com/office/drawing/2014/main" id="{5A1D0D44-35B1-486A-B35E-CEAEF67C82A8}"/>
              </a:ext>
            </a:extLst>
          </p:cNvPr>
          <p:cNvSpPr>
            <a:spLocks noGrp="1"/>
          </p:cNvSpPr>
          <p:nvPr>
            <p:ph type="sldNum" sz="quarter" idx="10"/>
          </p:nvPr>
        </p:nvSpPr>
        <p:spPr/>
        <p:txBody>
          <a:bodyPr/>
          <a:lstStyle/>
          <a:p>
            <a:fld id="{887360FE-02F5-4392-9C12-7D03F05745BB}" type="slidenum">
              <a:rPr lang="en-GB" smtClean="0"/>
              <a:pPr/>
              <a:t>8</a:t>
            </a:fld>
            <a:endParaRPr lang="en-GB" dirty="0"/>
          </a:p>
        </p:txBody>
      </p:sp>
      <p:sp>
        <p:nvSpPr>
          <p:cNvPr id="5" name="Text Placeholder 4">
            <a:extLst>
              <a:ext uri="{FF2B5EF4-FFF2-40B4-BE49-F238E27FC236}">
                <a16:creationId xmlns:a16="http://schemas.microsoft.com/office/drawing/2014/main" id="{AB836363-CB0B-486D-92B1-36CA13CAD430}"/>
              </a:ext>
            </a:extLst>
          </p:cNvPr>
          <p:cNvSpPr>
            <a:spLocks noGrp="1"/>
          </p:cNvSpPr>
          <p:nvPr>
            <p:ph type="body" sz="quarter" idx="11"/>
          </p:nvPr>
        </p:nvSpPr>
        <p:spPr/>
        <p:txBody>
          <a:bodyPr/>
          <a:lstStyle/>
          <a:p>
            <a:r>
              <a:rPr lang="en-GB" dirty="0"/>
              <a:t>AND THE GOOD NEWS IS THAT RETAIL DOES QUITE WELL </a:t>
            </a:r>
          </a:p>
        </p:txBody>
      </p:sp>
      <p:sp>
        <p:nvSpPr>
          <p:cNvPr id="6" name="Text Placeholder 5">
            <a:extLst>
              <a:ext uri="{FF2B5EF4-FFF2-40B4-BE49-F238E27FC236}">
                <a16:creationId xmlns:a16="http://schemas.microsoft.com/office/drawing/2014/main" id="{C831C42C-8F1C-4016-A703-B0CEC430579C}"/>
              </a:ext>
            </a:extLst>
          </p:cNvPr>
          <p:cNvSpPr>
            <a:spLocks noGrp="1"/>
          </p:cNvSpPr>
          <p:nvPr>
            <p:ph type="body" sz="quarter" idx="12"/>
          </p:nvPr>
        </p:nvSpPr>
        <p:spPr>
          <a:xfrm>
            <a:off x="485999" y="2406757"/>
            <a:ext cx="3906000" cy="4037242"/>
          </a:xfrm>
        </p:spPr>
        <p:txBody>
          <a:bodyPr/>
          <a:lstStyle/>
          <a:p>
            <a:r>
              <a:rPr lang="en-GB" dirty="0"/>
              <a:t>Food does well at 39%</a:t>
            </a:r>
          </a:p>
          <a:p>
            <a:r>
              <a:rPr lang="en-GB" dirty="0"/>
              <a:t>Followed by beauty and personal care</a:t>
            </a:r>
          </a:p>
          <a:p>
            <a:r>
              <a:rPr lang="en-GB" dirty="0"/>
              <a:t>Retail scores slightly lower in trust than these other two but fares better than financial services at just 19% trust</a:t>
            </a:r>
          </a:p>
        </p:txBody>
      </p:sp>
      <p:sp>
        <p:nvSpPr>
          <p:cNvPr id="11" name="TextBox 10">
            <a:extLst>
              <a:ext uri="{FF2B5EF4-FFF2-40B4-BE49-F238E27FC236}">
                <a16:creationId xmlns:a16="http://schemas.microsoft.com/office/drawing/2014/main" id="{42745676-465C-46DE-92F8-D0B42D734274}"/>
              </a:ext>
            </a:extLst>
          </p:cNvPr>
          <p:cNvSpPr txBox="1"/>
          <p:nvPr/>
        </p:nvSpPr>
        <p:spPr>
          <a:xfrm>
            <a:off x="4732020" y="1710164"/>
            <a:ext cx="6849498" cy="830997"/>
          </a:xfrm>
          <a:prstGeom prst="rect">
            <a:avLst/>
          </a:prstGeom>
          <a:noFill/>
        </p:spPr>
        <p:txBody>
          <a:bodyPr wrap="square" rtlCol="0">
            <a:spAutoFit/>
          </a:bodyPr>
          <a:lstStyle/>
          <a:p>
            <a:r>
              <a:rPr lang="en-GB" sz="1600" dirty="0"/>
              <a:t>AGREEMENT WITH A BRAND THAT I TRUST FOR BRANDS IN THE FINANCIAL SERVICES, BEAUTY AND PERSONAL CARE, DRINK, RETAIL AND FOOD SECTORS, NOVEMBER 2015-MAY 2018</a:t>
            </a:r>
          </a:p>
        </p:txBody>
      </p:sp>
      <p:sp>
        <p:nvSpPr>
          <p:cNvPr id="9" name="Rectangle 8">
            <a:extLst>
              <a:ext uri="{FF2B5EF4-FFF2-40B4-BE49-F238E27FC236}">
                <a16:creationId xmlns:a16="http://schemas.microsoft.com/office/drawing/2014/main" id="{FE36078F-687B-48BE-AFD6-8B7E27A200C7}"/>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2F75CB00-313C-4059-B700-348D6FE391C7}"/>
              </a:ext>
            </a:extLst>
          </p:cNvPr>
          <p:cNvSpPr txBox="1"/>
          <p:nvPr/>
        </p:nvSpPr>
        <p:spPr>
          <a:xfrm>
            <a:off x="376974" y="6613301"/>
            <a:ext cx="10881583" cy="246221"/>
          </a:xfrm>
          <a:prstGeom prst="rect">
            <a:avLst/>
          </a:prstGeom>
          <a:noFill/>
        </p:spPr>
        <p:txBody>
          <a:bodyPr wrap="square" rtlCol="0">
            <a:spAutoFit/>
          </a:bodyPr>
          <a:lstStyle/>
          <a:p>
            <a:r>
              <a:rPr lang="en-GB" sz="1000" dirty="0"/>
              <a:t>Source:  Lightspeed/Mintel.  Base:  internet users aged 18+ who have heard of the brand</a:t>
            </a:r>
          </a:p>
        </p:txBody>
      </p:sp>
      <p:sp>
        <p:nvSpPr>
          <p:cNvPr id="13" name="Isosceles Triangle 12">
            <a:extLst>
              <a:ext uri="{FF2B5EF4-FFF2-40B4-BE49-F238E27FC236}">
                <a16:creationId xmlns:a16="http://schemas.microsoft.com/office/drawing/2014/main" id="{D8F67E2E-5436-48BB-B7AB-5B54164FC944}"/>
              </a:ext>
            </a:extLst>
          </p:cNvPr>
          <p:cNvSpPr/>
          <p:nvPr/>
        </p:nvSpPr>
        <p:spPr>
          <a:xfrm rot="10800000" flipH="1">
            <a:off x="6678930" y="2941320"/>
            <a:ext cx="265176" cy="228600"/>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Isosceles Triangle 13">
            <a:extLst>
              <a:ext uri="{FF2B5EF4-FFF2-40B4-BE49-F238E27FC236}">
                <a16:creationId xmlns:a16="http://schemas.microsoft.com/office/drawing/2014/main" id="{CC0B82BE-39F2-4394-A054-4277AEFEC77A}"/>
              </a:ext>
            </a:extLst>
          </p:cNvPr>
          <p:cNvSpPr/>
          <p:nvPr/>
        </p:nvSpPr>
        <p:spPr>
          <a:xfrm rot="10800000" flipH="1">
            <a:off x="7711440" y="3425190"/>
            <a:ext cx="265176" cy="228600"/>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Isosceles Triangle 14">
            <a:extLst>
              <a:ext uri="{FF2B5EF4-FFF2-40B4-BE49-F238E27FC236}">
                <a16:creationId xmlns:a16="http://schemas.microsoft.com/office/drawing/2014/main" id="{0A86CF08-C530-4EF0-99DC-5E62A9B2B459}"/>
              </a:ext>
            </a:extLst>
          </p:cNvPr>
          <p:cNvSpPr/>
          <p:nvPr/>
        </p:nvSpPr>
        <p:spPr>
          <a:xfrm rot="10800000" flipH="1">
            <a:off x="9806940" y="3646170"/>
            <a:ext cx="265176" cy="228600"/>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5705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11B358-5B05-4E9E-8BA3-E54784D38718}"/>
              </a:ext>
            </a:extLst>
          </p:cNvPr>
          <p:cNvSpPr>
            <a:spLocks noGrp="1"/>
          </p:cNvSpPr>
          <p:nvPr>
            <p:ph type="body" sz="quarter" idx="10"/>
          </p:nvPr>
        </p:nvSpPr>
        <p:spPr/>
        <p:txBody>
          <a:bodyPr/>
          <a:lstStyle/>
          <a:p>
            <a:r>
              <a:rPr lang="en-GB" dirty="0"/>
              <a:t>How mail can drive commercial engagement and action</a:t>
            </a:r>
          </a:p>
        </p:txBody>
      </p:sp>
    </p:spTree>
    <p:extLst>
      <p:ext uri="{BB962C8B-B14F-4D97-AF65-F5344CB8AC3E}">
        <p14:creationId xmlns:p14="http://schemas.microsoft.com/office/powerpoint/2010/main" val="886617814"/>
      </p:ext>
    </p:extLst>
  </p:cSld>
  <p:clrMapOvr>
    <a:masterClrMapping/>
  </p:clrMapOvr>
</p:sld>
</file>

<file path=ppt/theme/theme1.xml><?xml version="1.0" encoding="utf-8"?>
<a:theme xmlns:a="http://schemas.openxmlformats.org/drawingml/2006/main" name="Office Theme">
  <a:themeElements>
    <a:clrScheme name="Royal Mail MarketReach">
      <a:dk1>
        <a:sysClr val="windowText" lastClr="000000"/>
      </a:dk1>
      <a:lt1>
        <a:sysClr val="window" lastClr="FFFFFF"/>
      </a:lt1>
      <a:dk2>
        <a:srgbClr val="7F7F7F"/>
      </a:dk2>
      <a:lt2>
        <a:srgbClr val="FFFFFF"/>
      </a:lt2>
      <a:accent1>
        <a:srgbClr val="E20C18"/>
      </a:accent1>
      <a:accent2>
        <a:srgbClr val="1BACE4"/>
      </a:accent2>
      <a:accent3>
        <a:srgbClr val="EF7E05"/>
      </a:accent3>
      <a:accent4>
        <a:srgbClr val="95C121"/>
      </a:accent4>
      <a:accent5>
        <a:srgbClr val="82CBD4"/>
      </a:accent5>
      <a:accent6>
        <a:srgbClr val="FDC304"/>
      </a:accent6>
      <a:hlink>
        <a:srgbClr val="000000"/>
      </a:hlink>
      <a:folHlink>
        <a:srgbClr val="000000"/>
      </a:folHlink>
    </a:clrScheme>
    <a:fontScheme name="Royal Mail MarketReach">
      <a:majorFont>
        <a:latin typeface="Impac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reen">
  <a:themeElements>
    <a:clrScheme name="JIC">
      <a:dk1>
        <a:srgbClr val="000000"/>
      </a:dk1>
      <a:lt1>
        <a:srgbClr val="FFFFFF"/>
      </a:lt1>
      <a:dk2>
        <a:srgbClr val="787F7F"/>
      </a:dk2>
      <a:lt2>
        <a:srgbClr val="FFFFFF"/>
      </a:lt2>
      <a:accent1>
        <a:srgbClr val="33BE00"/>
      </a:accent1>
      <a:accent2>
        <a:srgbClr val="00BFD5"/>
      </a:accent2>
      <a:accent3>
        <a:srgbClr val="1400D5"/>
      </a:accent3>
      <a:accent4>
        <a:srgbClr val="FFCD00"/>
      </a:accent4>
      <a:accent5>
        <a:srgbClr val="FF0048"/>
      </a:accent5>
      <a:accent6>
        <a:srgbClr val="2A3080"/>
      </a:accent6>
      <a:hlink>
        <a:srgbClr val="49287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2558</Words>
  <Application>Microsoft Office PowerPoint</Application>
  <PresentationFormat>Widescreen</PresentationFormat>
  <Paragraphs>265</Paragraphs>
  <Slides>25</Slides>
  <Notes>20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.AppleSystemUIFont</vt:lpstr>
      <vt:lpstr>Arial</vt:lpstr>
      <vt:lpstr>Calibri</vt:lpstr>
      <vt:lpstr>Impact</vt:lpstr>
      <vt:lpstr>Office Theme</vt:lpstr>
      <vt:lpstr>7_Office Theme</vt:lpstr>
      <vt:lpstr>Green</vt:lpstr>
      <vt:lpstr>The role mail  has to play  in driving retail business</vt:lpstr>
      <vt:lpstr>PowerPoint Presentation</vt:lpstr>
      <vt:lpstr>Online retail sales over the last 12 months</vt:lpstr>
      <vt:lpstr>sectors showing positive performance</vt:lpstr>
      <vt:lpstr>Three types of retailers during pandemic</vt:lpstr>
      <vt:lpstr>A look at how some brands are reacting</vt:lpstr>
      <vt:lpstr>Consumers’ shopping behaviour</vt:lpstr>
      <vt:lpstr>Trust, the added dimension to brand loyalty</vt:lpstr>
      <vt:lpstr>PowerPoint Presentation</vt:lpstr>
      <vt:lpstr>Jicmail gives us gold standard data</vt:lpstr>
      <vt:lpstr>Engagement rates with retail mail</vt:lpstr>
      <vt:lpstr>What are Mail order retailers sending?</vt:lpstr>
      <vt:lpstr>physical actions</vt:lpstr>
      <vt:lpstr>MAIL DRIVES COMMERCIAL ACTIONS</vt:lpstr>
      <vt:lpstr>All SORTS OF GROUPS ENGAGE WITH MAIL</vt:lpstr>
      <vt:lpstr>frequency above average</vt:lpstr>
      <vt:lpstr>Content type drives all sorts of actions</vt:lpstr>
      <vt:lpstr>PowerPoint Presentation</vt:lpstr>
      <vt:lpstr>THIS PIECE IS HELPFUL AND TRANSPARENT</vt:lpstr>
      <vt:lpstr>Ironmongery direct</vt:lpstr>
      <vt:lpstr>Cox &amp; cox</vt:lpstr>
      <vt:lpstr>Good seasonal offer</vt:lpstr>
      <vt:lpstr>Boden postcard</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2018-10-03T11:19:32Z</dcterms:created>
  <dcterms:modified xsi:type="dcterms:W3CDTF">2020-06-03T16:23:15Z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0f36f3-41a5-4f45-a6a2-e224f336accd_Enabled">
    <vt:lpwstr>True</vt:lpwstr>
  </property>
  <property fmtid="{D5CDD505-2E9C-101B-9397-08002B2CF9AE}" pid="3" name="MSIP_Label_980f36f3-41a5-4f45-a6a2-e224f336accd_SiteId">
    <vt:lpwstr>7a082108-90dd-41ac-be41-9b8feabee2da</vt:lpwstr>
  </property>
  <property fmtid="{D5CDD505-2E9C-101B-9397-08002B2CF9AE}" pid="4" name="MSIP_Label_980f36f3-41a5-4f45-a6a2-e224f336accd_Owner">
    <vt:lpwstr>sophie.grender@royalmail.com</vt:lpwstr>
  </property>
  <property fmtid="{D5CDD505-2E9C-101B-9397-08002B2CF9AE}" pid="5" name="MSIP_Label_980f36f3-41a5-4f45-a6a2-e224f336accd_SetDate">
    <vt:lpwstr>2019-08-15T12:36:46.7235461Z</vt:lpwstr>
  </property>
  <property fmtid="{D5CDD505-2E9C-101B-9397-08002B2CF9AE}" pid="6" name="MSIP_Label_980f36f3-41a5-4f45-a6a2-e224f336accd_Name">
    <vt:lpwstr>Internal</vt:lpwstr>
  </property>
  <property fmtid="{D5CDD505-2E9C-101B-9397-08002B2CF9AE}" pid="7" name="MSIP_Label_980f36f3-41a5-4f45-a6a2-e224f336accd_Application">
    <vt:lpwstr>Microsoft Azure Information Protection</vt:lpwstr>
  </property>
  <property fmtid="{D5CDD505-2E9C-101B-9397-08002B2CF9AE}" pid="8" name="MSIP_Label_980f36f3-41a5-4f45-a6a2-e224f336accd_Extended_MSFT_Method">
    <vt:lpwstr>Automatic</vt:lpwstr>
  </property>
  <property fmtid="{D5CDD505-2E9C-101B-9397-08002B2CF9AE}" pid="9" name="Sensitivity">
    <vt:lpwstr>Internal</vt:lpwstr>
  </property>
</Properties>
</file>