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147376554" r:id="rId6"/>
    <p:sldId id="2147376542" r:id="rId7"/>
    <p:sldId id="2147376550" r:id="rId8"/>
    <p:sldId id="2147376551" r:id="rId9"/>
    <p:sldId id="2147376545" r:id="rId10"/>
    <p:sldId id="257" r:id="rId11"/>
    <p:sldId id="2147376546" r:id="rId12"/>
    <p:sldId id="2147376547" r:id="rId13"/>
    <p:sldId id="2147376553" r:id="rId14"/>
    <p:sldId id="2147376549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4D47"/>
    <a:srgbClr val="666666"/>
    <a:srgbClr val="E32119"/>
    <a:srgbClr val="000000"/>
    <a:srgbClr val="FDC304"/>
    <a:srgbClr val="82CBD4"/>
    <a:srgbClr val="95C121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24AF1-6FB0-400A-B04C-D8AFD0F712AC}" v="6" dt="2025-05-12T15:09:51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56" y="3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12/05/2025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9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3.svg"/><Relationship Id="rId5" Type="http://schemas.openxmlformats.org/officeDocument/2006/relationships/tags" Target="../tags/tag22.xml"/><Relationship Id="rId10" Type="http://schemas.openxmlformats.org/officeDocument/2006/relationships/image" Target="../media/image42.png"/><Relationship Id="rId4" Type="http://schemas.openxmlformats.org/officeDocument/2006/relationships/tags" Target="../tags/tag21.xml"/><Relationship Id="rId9" Type="http://schemas.openxmlformats.org/officeDocument/2006/relationships/image" Target="../media/image41.svg"/><Relationship Id="rId14" Type="http://schemas.openxmlformats.org/officeDocument/2006/relationships/hyperlink" Target="https://www.royalmailwholesale.com/testing-and-innov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005-C419-9846-4376-2FAF467B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SALES PROMOTION  INCENTIVE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B0D66-E547-28A6-4CDE-53D45E5D7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for sales promotions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D16E-62DD-D922-5131-62E8842B0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03455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6E622B8-6829-3174-C598-D039DF8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B3B99E-118A-8E88-6223-62515E3008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FC1F5-43A1-C00D-3B29-F44EB346C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B50A88-E04A-7627-26E1-A38E7A7818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E967C-46F6-D2AC-97EC-74F4DC528228}"/>
              </a:ext>
            </a:extLst>
          </p:cNvPr>
          <p:cNvSpPr/>
          <p:nvPr/>
        </p:nvSpPr>
        <p:spPr>
          <a:xfrm>
            <a:off x="1050534" y="2499688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CDF65E-0872-C40A-5A41-CCF1ED810017}"/>
              </a:ext>
            </a:extLst>
          </p:cNvPr>
          <p:cNvSpPr/>
          <p:nvPr/>
        </p:nvSpPr>
        <p:spPr>
          <a:xfrm>
            <a:off x="4855735" y="249968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One-Piece Mailer Guide for options to use with incentives at www.royalmailwholesale.com/incentives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08AC29-7B9B-0B87-6CA9-3AF952C432F1}"/>
              </a:ext>
            </a:extLst>
          </p:cNvPr>
          <p:cNvSpPr/>
          <p:nvPr/>
        </p:nvSpPr>
        <p:spPr>
          <a:xfrm>
            <a:off x="1050534" y="3286730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I do not meet the minimum volume entry requirement?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A244CE-7A8D-EF53-081E-DB51A0AF1942}"/>
              </a:ext>
            </a:extLst>
          </p:cNvPr>
          <p:cNvSpPr/>
          <p:nvPr/>
        </p:nvSpPr>
        <p:spPr>
          <a:xfrm>
            <a:off x="4855735" y="3286730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qualify for any postage credit.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152723-5813-AB34-FD19-B3B369932435}"/>
              </a:ext>
            </a:extLst>
          </p:cNvPr>
          <p:cNvSpPr/>
          <p:nvPr/>
        </p:nvSpPr>
        <p:spPr>
          <a:xfrm>
            <a:off x="1050534" y="4084282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C3EC50-50BB-DFB8-7788-FF2DF6EDD741}"/>
              </a:ext>
            </a:extLst>
          </p:cNvPr>
          <p:cNvSpPr/>
          <p:nvPr/>
        </p:nvSpPr>
        <p:spPr>
          <a:xfrm>
            <a:off x="4855735" y="4084282"/>
            <a:ext cx="6527748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71034A-9293-3AC5-F251-97205FA7C9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99636" y="2655207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5" name="Help">
              <a:extLst>
                <a:ext uri="{FF2B5EF4-FFF2-40B4-BE49-F238E27FC236}">
                  <a16:creationId xmlns:a16="http://schemas.microsoft.com/office/drawing/2014/main" id="{31143841-5C00-E870-1D89-CFAEE610FEFB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Help">
              <a:extLst>
                <a:ext uri="{FF2B5EF4-FFF2-40B4-BE49-F238E27FC236}">
                  <a16:creationId xmlns:a16="http://schemas.microsoft.com/office/drawing/2014/main" id="{689E05CC-AB16-777F-2083-3D37EE72BCBB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61821D1A-F83C-DDB6-D547-2D721DB8EBF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43B40-B2ED-7E5B-22BE-C150FEB19C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9636" y="3438226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9" name="Help">
              <a:extLst>
                <a:ext uri="{FF2B5EF4-FFF2-40B4-BE49-F238E27FC236}">
                  <a16:creationId xmlns:a16="http://schemas.microsoft.com/office/drawing/2014/main" id="{70E3E9F8-00C2-F4BE-93F1-5F4BDBCF5D92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Help">
              <a:extLst>
                <a:ext uri="{FF2B5EF4-FFF2-40B4-BE49-F238E27FC236}">
                  <a16:creationId xmlns:a16="http://schemas.microsoft.com/office/drawing/2014/main" id="{E8114257-C533-05F1-E6E3-F6497C6E4C97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4FCD5282-34B5-B97D-8933-552BDB43A06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E67287-0CE3-4A34-30D9-77F7F1F4FC6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99636" y="4221246"/>
            <a:ext cx="541434" cy="542925"/>
            <a:chOff x="44" y="44"/>
            <a:chExt cx="363" cy="364"/>
          </a:xfrm>
          <a:solidFill>
            <a:schemeClr val="tx1"/>
          </a:solidFill>
        </p:grpSpPr>
        <p:sp>
          <p:nvSpPr>
            <p:cNvPr id="33" name="Help">
              <a:extLst>
                <a:ext uri="{FF2B5EF4-FFF2-40B4-BE49-F238E27FC236}">
                  <a16:creationId xmlns:a16="http://schemas.microsoft.com/office/drawing/2014/main" id="{3118CAFD-7202-5408-5413-4B22D15897F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elp">
              <a:extLst>
                <a:ext uri="{FF2B5EF4-FFF2-40B4-BE49-F238E27FC236}">
                  <a16:creationId xmlns:a16="http://schemas.microsoft.com/office/drawing/2014/main" id="{F14AC029-92B0-8DB3-B5AD-D9CFBB288D8A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5DD683EB-E957-59A6-5DF7-A9F13411FB1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17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C2AE-4C71-2458-4884-54DD66F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77919-D05D-3144-D494-5D6CA0A0E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4241-7114-C396-7A35-A6C41FA0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5567877" cy="475686"/>
          </a:xfrm>
        </p:spPr>
        <p:txBody>
          <a:bodyPr/>
          <a:lstStyle/>
          <a:p>
            <a:r>
              <a:rPr lang="en-GB" dirty="0"/>
              <a:t>Incentive Content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8D5E-F56F-8B97-C73B-6B8D60B2E8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C71C1-2743-8A35-E58F-8612E2F3F0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5" y="1781175"/>
            <a:ext cx="5671456" cy="447675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primary purpose of the mailing campaign must be related to Winter and New Year sales promotion.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687494-9845-CDC4-5440-1078CDB9F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5CBB0-0150-F1AF-396F-8C2F15D2D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25" y="-1134999"/>
            <a:ext cx="6085332" cy="91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E7BFA-DF66-0CD3-28F7-6115471A2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Incentive details</a:t>
            </a:r>
          </a:p>
        </p:txBody>
      </p:sp>
    </p:spTree>
    <p:extLst>
      <p:ext uri="{BB962C8B-B14F-4D97-AF65-F5344CB8AC3E}">
        <p14:creationId xmlns:p14="http://schemas.microsoft.com/office/powerpoint/2010/main" val="97355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081A5-A478-D145-2BB2-8DA6D491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2CC5-6B8B-4F49-91A8-3BFFC1AB1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promoting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D6C1-6995-E670-A13A-3E275662EE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2CEDF-07DA-3439-7D0F-EE260BAD5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3E5C96EB-98A9-757B-21B1-6B4C28257C4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BA43C0C-E778-2EB7-4510-D4FD95BBB795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7D6E6F22-FACC-22F9-62FC-66ADD6AF5E21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B5F18B86-CE0A-F49E-64A2-DCB7478CC403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29DB7-E512-601B-D44F-DD945F573F68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5A1DA8-158E-260C-896F-C5BAEBBADAD9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A9FA-2B94-4F51-D6A6-FFC88528DD98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97C44-961B-DAF2-F03C-837B1C19D11D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74B49A3C-3885-E4E5-CE12-6B6ABDC44B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338F08-D72A-36B4-E11A-68B299536989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75CC-5AD5-7C51-60E1-5508F51DCFA1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of up to 20% is available on eligible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8D6E93-1C02-A633-3386-831105D32ACF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E204C-07B3-CE71-7321-AFF8C89516C4}"/>
              </a:ext>
            </a:extLst>
          </p:cNvPr>
          <p:cNvSpPr txBox="1"/>
          <p:nvPr/>
        </p:nvSpPr>
        <p:spPr>
          <a:xfrm>
            <a:off x="6413814" y="4516926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100k* Letters or 50k Catalogues. The maximum volume is 1m items.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E51F2-028E-7A40-0285-39A1650446F4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0E918-C534-C159-5EA1-BBA37997675E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22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4A37AF3-7419-BBAE-12C5-ED667B83F55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23" name="Target">
              <a:extLst>
                <a:ext uri="{FF2B5EF4-FFF2-40B4-BE49-F238E27FC236}">
                  <a16:creationId xmlns:a16="http://schemas.microsoft.com/office/drawing/2014/main" id="{B342CF42-CD52-9DFE-A9AF-B339D3A53C9F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arget">
              <a:extLst>
                <a:ext uri="{FF2B5EF4-FFF2-40B4-BE49-F238E27FC236}">
                  <a16:creationId xmlns:a16="http://schemas.microsoft.com/office/drawing/2014/main" id="{63464129-DC4A-D92F-A544-859E9D659D3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arget">
              <a:extLst>
                <a:ext uri="{FF2B5EF4-FFF2-40B4-BE49-F238E27FC236}">
                  <a16:creationId xmlns:a16="http://schemas.microsoft.com/office/drawing/2014/main" id="{9C1282D8-4B92-BB64-31EA-12864C9B4145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958014-3819-6748-3F58-12B30173D3A8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E6E0-96F8-3CCE-7B11-0182865277E2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28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2028893-95EB-AB6D-21D6-9C0EF3337CE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29" name="Application">
              <a:extLst>
                <a:ext uri="{FF2B5EF4-FFF2-40B4-BE49-F238E27FC236}">
                  <a16:creationId xmlns:a16="http://schemas.microsoft.com/office/drawing/2014/main" id="{564877B2-CE9D-A176-1C94-43DF2D16661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pplication">
              <a:extLst>
                <a:ext uri="{FF2B5EF4-FFF2-40B4-BE49-F238E27FC236}">
                  <a16:creationId xmlns:a16="http://schemas.microsoft.com/office/drawing/2014/main" id="{4C05AF14-C371-68BF-7D3D-85C5D460D89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pplication">
              <a:extLst>
                <a:ext uri="{FF2B5EF4-FFF2-40B4-BE49-F238E27FC236}">
                  <a16:creationId xmlns:a16="http://schemas.microsoft.com/office/drawing/2014/main" id="{94549084-3922-FDE0-25CD-86558B9CE1BC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pplication">
              <a:extLst>
                <a:ext uri="{FF2B5EF4-FFF2-40B4-BE49-F238E27FC236}">
                  <a16:creationId xmlns:a16="http://schemas.microsoft.com/office/drawing/2014/main" id="{AB48D44C-C6FC-17CB-91B3-8B1E88255DE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pplication">
              <a:extLst>
                <a:ext uri="{FF2B5EF4-FFF2-40B4-BE49-F238E27FC236}">
                  <a16:creationId xmlns:a16="http://schemas.microsoft.com/office/drawing/2014/main" id="{E471135B-4D66-4B53-0F71-1961FDA7921B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pplication">
              <a:extLst>
                <a:ext uri="{FF2B5EF4-FFF2-40B4-BE49-F238E27FC236}">
                  <a16:creationId xmlns:a16="http://schemas.microsoft.com/office/drawing/2014/main" id="{2BAAB7BD-FE77-897F-DCE7-0B227B299311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490500C-3FB3-2B18-DE44-3B2E4833738B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new incremental 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1D7A50-F8FC-6E37-3490-B42DD97E80E5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7F2889A-C812-4C3B-055E-E68077FA9FEF}"/>
              </a:ext>
            </a:extLst>
          </p:cNvPr>
          <p:cNvSpPr txBox="1">
            <a:spLocks/>
          </p:cNvSpPr>
          <p:nvPr/>
        </p:nvSpPr>
        <p:spPr>
          <a:xfrm>
            <a:off x="800948" y="6559642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3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A3A3-5C83-A276-687C-3446CB1E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8792-4614-7E79-A6F5-6BA3654B1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8A7B-9BBF-0BF6-7132-3D23F3B2DC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FB4530B-68E8-C2AE-D50E-0343E9924E8D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0E328CB-A4DC-90AA-2352-AB3527785FFB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EADC515-6C60-987A-EEDB-EB9778386D13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AD8A90-5D94-2580-D33D-3D79F0C87D87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486BE-A84E-47EE-C44B-62FBE0372093}"/>
              </a:ext>
            </a:extLst>
          </p:cNvPr>
          <p:cNvSpPr txBox="1"/>
          <p:nvPr/>
        </p:nvSpPr>
        <p:spPr>
          <a:xfrm>
            <a:off x="807776" y="4691882"/>
            <a:ext cx="26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items sent using advertising mail.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4B92E-2817-3233-EA2E-BF3FA17B8182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4C48-1387-6445-357E-A01212608107}"/>
              </a:ext>
            </a:extLst>
          </p:cNvPr>
          <p:cNvSpPr txBox="1"/>
          <p:nvPr/>
        </p:nvSpPr>
        <p:spPr>
          <a:xfrm>
            <a:off x="6082742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minimum volume is 100k* Letters or 50k Catalogues. The maximum volume is 1m items.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4045-3270-C608-512F-50A4E816320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5804-09E5-0C27-5D9B-0FF39C51A5CF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51F63-BD72-7461-CC14-82D2AB6D80D9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BA74A-1867-B9A2-A2DE-F98AC5CA420C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121CA-C790-3B83-9E78-80E454DF5961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DDC5EE0-7777-4EB7-9281-D00CFB628E94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801688" y="6372225"/>
            <a:ext cx="5208587" cy="133350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50K Letters for the Charity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3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B2BF-1035-C8CF-F7F7-BD54F10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5A09F-D4F1-1EE8-450D-495FAA9D3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A811-CEC6-FC03-7DB5-05E868C109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5413-4151-0F86-3475-F8FF74922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6D231-43C2-2239-E4BC-BC7F0903DAA6}"/>
              </a:ext>
            </a:extLst>
          </p:cNvPr>
          <p:cNvSpPr txBox="1"/>
          <p:nvPr/>
        </p:nvSpPr>
        <p:spPr>
          <a:xfrm>
            <a:off x="4262919" y="3448855"/>
            <a:ext cx="147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01 November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4151-B4F9-FCC4-D66F-4019BA47CB61}"/>
              </a:ext>
            </a:extLst>
          </p:cNvPr>
          <p:cNvSpPr txBox="1"/>
          <p:nvPr/>
        </p:nvSpPr>
        <p:spPr>
          <a:xfrm>
            <a:off x="4100853" y="4437606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55B24-F4F0-702F-F31C-D2F02B79AE4D}"/>
              </a:ext>
            </a:extLst>
          </p:cNvPr>
          <p:cNvSpPr txBox="1"/>
          <p:nvPr/>
        </p:nvSpPr>
        <p:spPr>
          <a:xfrm>
            <a:off x="6601042" y="3448855"/>
            <a:ext cx="121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16 January</a:t>
            </a:r>
          </a:p>
          <a:p>
            <a:pPr algn="ctr"/>
            <a:r>
              <a:rPr lang="en-GB" b="1" dirty="0"/>
              <a:t>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6B7CB-129E-E77B-5DAF-75686DD9DE0C}"/>
              </a:ext>
            </a:extLst>
          </p:cNvPr>
          <p:cNvSpPr txBox="1"/>
          <p:nvPr/>
        </p:nvSpPr>
        <p:spPr>
          <a:xfrm>
            <a:off x="6384445" y="4437076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1EB1D-7F5A-5214-A03F-56766F99F3D7}"/>
              </a:ext>
            </a:extLst>
          </p:cNvPr>
          <p:cNvGrpSpPr/>
          <p:nvPr/>
        </p:nvGrpSpPr>
        <p:grpSpPr>
          <a:xfrm>
            <a:off x="4177445" y="2524820"/>
            <a:ext cx="1648014" cy="1808359"/>
            <a:chOff x="6761932" y="1222043"/>
            <a:chExt cx="1648014" cy="1808359"/>
          </a:xfrm>
        </p:grpSpPr>
        <p:sp>
          <p:nvSpPr>
            <p:cNvPr id="12" name="Free-form: Shape 297">
              <a:extLst>
                <a:ext uri="{FF2B5EF4-FFF2-40B4-BE49-F238E27FC236}">
                  <a16:creationId xmlns:a16="http://schemas.microsoft.com/office/drawing/2014/main" id="{51DB452B-FC7F-D167-7608-24533ADAAE35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-form: Shape 298">
              <a:extLst>
                <a:ext uri="{FF2B5EF4-FFF2-40B4-BE49-F238E27FC236}">
                  <a16:creationId xmlns:a16="http://schemas.microsoft.com/office/drawing/2014/main" id="{E0ADBA32-DD59-4BD8-6604-D46A131C6833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B693E-3C1A-C9C1-051B-96E99302FB4A}"/>
              </a:ext>
            </a:extLst>
          </p:cNvPr>
          <p:cNvGrpSpPr/>
          <p:nvPr/>
        </p:nvGrpSpPr>
        <p:grpSpPr>
          <a:xfrm>
            <a:off x="6384445" y="2524820"/>
            <a:ext cx="1648014" cy="1808359"/>
            <a:chOff x="6761932" y="1222043"/>
            <a:chExt cx="1648014" cy="1808359"/>
          </a:xfrm>
        </p:grpSpPr>
        <p:sp>
          <p:nvSpPr>
            <p:cNvPr id="15" name="Free-form: Shape 297">
              <a:extLst>
                <a:ext uri="{FF2B5EF4-FFF2-40B4-BE49-F238E27FC236}">
                  <a16:creationId xmlns:a16="http://schemas.microsoft.com/office/drawing/2014/main" id="{DBF82459-CBF9-7F55-394C-67A9780BF078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-form: Shape 298">
              <a:extLst>
                <a:ext uri="{FF2B5EF4-FFF2-40B4-BE49-F238E27FC236}">
                  <a16:creationId xmlns:a16="http://schemas.microsoft.com/office/drawing/2014/main" id="{9FDD9C00-3D10-814F-D6E5-089478F350F9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19CA40-D385-E83D-AADE-02CC55622F4F}"/>
              </a:ext>
            </a:extLst>
          </p:cNvPr>
          <p:cNvSpPr txBox="1"/>
          <p:nvPr/>
        </p:nvSpPr>
        <p:spPr>
          <a:xfrm>
            <a:off x="8587505" y="4434028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80843-6459-980A-E6B0-B780EB84DCDF}"/>
              </a:ext>
            </a:extLst>
          </p:cNvPr>
          <p:cNvGrpSpPr/>
          <p:nvPr/>
        </p:nvGrpSpPr>
        <p:grpSpPr>
          <a:xfrm>
            <a:off x="8650857" y="2524820"/>
            <a:ext cx="1648014" cy="1808359"/>
            <a:chOff x="6761932" y="1222043"/>
            <a:chExt cx="1648014" cy="1808359"/>
          </a:xfrm>
        </p:grpSpPr>
        <p:sp>
          <p:nvSpPr>
            <p:cNvPr id="20" name="Free-form: Shape 297">
              <a:extLst>
                <a:ext uri="{FF2B5EF4-FFF2-40B4-BE49-F238E27FC236}">
                  <a16:creationId xmlns:a16="http://schemas.microsoft.com/office/drawing/2014/main" id="{6E206338-7DCA-192C-E14C-8513EC2D554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-form: Shape 298">
              <a:extLst>
                <a:ext uri="{FF2B5EF4-FFF2-40B4-BE49-F238E27FC236}">
                  <a16:creationId xmlns:a16="http://schemas.microsoft.com/office/drawing/2014/main" id="{416F8AA3-D77F-97E3-C0D7-FE74CC9FD6F6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27002-F221-636A-826B-BF60448D8F42}"/>
              </a:ext>
            </a:extLst>
          </p:cNvPr>
          <p:cNvSpPr txBox="1"/>
          <p:nvPr/>
        </p:nvSpPr>
        <p:spPr>
          <a:xfrm>
            <a:off x="8867456" y="3448855"/>
            <a:ext cx="121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30 January</a:t>
            </a:r>
          </a:p>
          <a:p>
            <a:pPr algn="ctr"/>
            <a:r>
              <a:rPr lang="en-GB" b="1" dirty="0"/>
              <a:t>2026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4F3B9-DC3E-71E6-6911-0217F31DBEDF}"/>
              </a:ext>
            </a:extLst>
          </p:cNvPr>
          <p:cNvGrpSpPr/>
          <p:nvPr/>
        </p:nvGrpSpPr>
        <p:grpSpPr>
          <a:xfrm>
            <a:off x="1950845" y="2524820"/>
            <a:ext cx="1648014" cy="1808359"/>
            <a:chOff x="6761932" y="1222043"/>
            <a:chExt cx="1648014" cy="1808359"/>
          </a:xfrm>
        </p:grpSpPr>
        <p:sp>
          <p:nvSpPr>
            <p:cNvPr id="17" name="Free-form: Shape 297">
              <a:extLst>
                <a:ext uri="{FF2B5EF4-FFF2-40B4-BE49-F238E27FC236}">
                  <a16:creationId xmlns:a16="http://schemas.microsoft.com/office/drawing/2014/main" id="{310866B8-1B23-93E1-4895-87C6565E967C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-form: Shape 298">
              <a:extLst>
                <a:ext uri="{FF2B5EF4-FFF2-40B4-BE49-F238E27FC236}">
                  <a16:creationId xmlns:a16="http://schemas.microsoft.com/office/drawing/2014/main" id="{63FFE7D4-AD4F-0851-5879-5F3E33DFFF57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5A0209-4558-B8E6-0269-434DEFD06CE0}"/>
              </a:ext>
            </a:extLst>
          </p:cNvPr>
          <p:cNvSpPr txBox="1"/>
          <p:nvPr/>
        </p:nvSpPr>
        <p:spPr>
          <a:xfrm>
            <a:off x="1840558" y="4465807"/>
            <a:ext cx="186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2C57BE-02C1-7FA3-B657-262ECC75BDBF}"/>
              </a:ext>
            </a:extLst>
          </p:cNvPr>
          <p:cNvSpPr txBox="1"/>
          <p:nvPr/>
        </p:nvSpPr>
        <p:spPr>
          <a:xfrm>
            <a:off x="2152247" y="3429997"/>
            <a:ext cx="124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13 October</a:t>
            </a:r>
          </a:p>
          <a:p>
            <a:pPr algn="ctr"/>
            <a:r>
              <a:rPr lang="en-GB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7758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366A-4D6B-D409-7506-F15E0F985E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E48BD8-0A56-0EB5-F371-34D35D53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987F5-376F-820A-98FE-D73402FE9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840B1-2B75-FAAD-E047-41CCDECEF9BC}"/>
              </a:ext>
            </a:extLst>
          </p:cNvPr>
          <p:cNvSpPr txBox="1"/>
          <p:nvPr/>
        </p:nvSpPr>
        <p:spPr>
          <a:xfrm>
            <a:off x="7651117" y="2760407"/>
            <a:ext cx="38205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Get up to 20% postage credit for up to 1m </a:t>
            </a:r>
            <a:r>
              <a:rPr lang="en-GB" sz="2800" dirty="0"/>
              <a:t>incremental advertising mail items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15283-7EB2-EEE7-9B24-464A91B073CF}"/>
              </a:ext>
            </a:extLst>
          </p:cNvPr>
          <p:cNvSpPr txBox="1"/>
          <p:nvPr/>
        </p:nvSpPr>
        <p:spPr>
          <a:xfrm>
            <a:off x="6593572" y="1640726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737A41-3FAF-7988-E213-D98BB4490F2A}"/>
              </a:ext>
            </a:extLst>
          </p:cNvPr>
          <p:cNvGrpSpPr/>
          <p:nvPr/>
        </p:nvGrpSpPr>
        <p:grpSpPr>
          <a:xfrm>
            <a:off x="6616320" y="2696836"/>
            <a:ext cx="1004329" cy="1005431"/>
            <a:chOff x="6711028" y="4025932"/>
            <a:chExt cx="761165" cy="762000"/>
          </a:xfrm>
        </p:grpSpPr>
        <p:sp>
          <p:nvSpPr>
            <p:cNvPr id="9" name="Discount">
              <a:extLst>
                <a:ext uri="{FF2B5EF4-FFF2-40B4-BE49-F238E27FC236}">
                  <a16:creationId xmlns:a16="http://schemas.microsoft.com/office/drawing/2014/main" id="{F1AC10D4-F743-BC27-661F-48E0B1AACDDA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Percent">
              <a:extLst>
                <a:ext uri="{FF2B5EF4-FFF2-40B4-BE49-F238E27FC236}">
                  <a16:creationId xmlns:a16="http://schemas.microsoft.com/office/drawing/2014/main" id="{195F1E20-9E88-277C-E110-725DD899C46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1" name="Percent">
                <a:extLst>
                  <a:ext uri="{FF2B5EF4-FFF2-40B4-BE49-F238E27FC236}">
                    <a16:creationId xmlns:a16="http://schemas.microsoft.com/office/drawing/2014/main" id="{CBF1B916-BE1A-2676-D4C7-B4B95FACB163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Percent">
                <a:extLst>
                  <a:ext uri="{FF2B5EF4-FFF2-40B4-BE49-F238E27FC236}">
                    <a16:creationId xmlns:a16="http://schemas.microsoft.com/office/drawing/2014/main" id="{D20CBC5B-3E28-76F4-8974-2179FF4D6E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Percent">
                <a:extLst>
                  <a:ext uri="{FF2B5EF4-FFF2-40B4-BE49-F238E27FC236}">
                    <a16:creationId xmlns:a16="http://schemas.microsoft.com/office/drawing/2014/main" id="{4BB73BF7-AD67-F42F-CC66-0DF1EB67F1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CDD-8B55-F0A4-D2FA-2BFFF8E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AD00-3452-12CE-DC1F-EAA43123F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30</a:t>
            </a:r>
            <a:r>
              <a:rPr lang="en-GB" baseline="30000" dirty="0"/>
              <a:t>th</a:t>
            </a:r>
            <a:r>
              <a:rPr lang="en-GB" dirty="0"/>
              <a:t> January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E62A9-A6FC-9A86-71AD-978D1B92D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8071C5-54E5-7CA8-0248-F577EFA39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terms and conditions apply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4D7529-DF39-24CF-54FF-A94DBC0E8E74}"/>
              </a:ext>
            </a:extLst>
          </p:cNvPr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8BE03A-1D17-0A82-029A-A1832C7F8CC9}"/>
              </a:ext>
            </a:extLst>
          </p:cNvPr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9A62ADB0-AEEF-FDE7-9553-F91D2B4725FC}"/>
              </a:ext>
            </a:extLst>
          </p:cNvPr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4348843F-5ED8-6E42-39BC-25BCB06513E8}"/>
              </a:ext>
            </a:extLst>
          </p:cNvPr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21900D6-2826-D88B-FC7F-82710A9B0A9E}"/>
              </a:ext>
            </a:extLst>
          </p:cNvPr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7FC33E1-99BA-ABFD-54A3-DBF7F5C1755E}"/>
              </a:ext>
            </a:extLst>
          </p:cNvPr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4F96552D-24B0-9F65-0B0C-0305CA008D30}"/>
              </a:ext>
            </a:extLst>
          </p:cNvPr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B7BA27-A5F4-B03D-87DD-8728F048BB90}"/>
              </a:ext>
            </a:extLst>
          </p:cNvPr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53148-466B-E675-4738-4CBC3556FFE4}"/>
              </a:ext>
            </a:extLst>
          </p:cNvPr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A4320-BD04-6EC6-8FDC-7A66DD81C13F}"/>
              </a:ext>
            </a:extLst>
          </p:cNvPr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per_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BBEFF-A48F-D73E-5CEE-298CBEE42CD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Plan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83C147-C6AC-81A4-E598-06E7FCA781E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19" name="Freeform 487">
              <a:extLst>
                <a:ext uri="{FF2B5EF4-FFF2-40B4-BE49-F238E27FC236}">
                  <a16:creationId xmlns:a16="http://schemas.microsoft.com/office/drawing/2014/main" id="{A56CF35B-558D-2911-8326-5D4BA747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490">
              <a:extLst>
                <a:ext uri="{FF2B5EF4-FFF2-40B4-BE49-F238E27FC236}">
                  <a16:creationId xmlns:a16="http://schemas.microsoft.com/office/drawing/2014/main" id="{08964823-FE7D-71BF-DF35-C2CB5B71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491">
              <a:extLst>
                <a:ext uri="{FF2B5EF4-FFF2-40B4-BE49-F238E27FC236}">
                  <a16:creationId xmlns:a16="http://schemas.microsoft.com/office/drawing/2014/main" id="{8A89AD6C-6C68-6BAB-10B1-25136844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Graphic 21" descr="Chat RTL">
            <a:extLst>
              <a:ext uri="{FF2B5EF4-FFF2-40B4-BE49-F238E27FC236}">
                <a16:creationId xmlns:a16="http://schemas.microsoft.com/office/drawing/2014/main" id="{DF090772-A189-80C9-D709-7D8D153B8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A8697A-B5DB-301C-B28D-88980E2F9D80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B7B21-D582-AD1F-4A4B-52534695C694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FE31E77F-19D8-0B7B-8684-7B1AF4B9E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D4217-8B06-8730-8CE3-A0C42DAA104E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2E5B7-A2ED-515E-74FE-8FAC5EE5EC48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F7D9C7-1379-A1FA-96FD-E2D43A4A0EE6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8164D4-3E9F-7EFF-62C9-DE9F57C1E975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0852CE3E-F4DF-1771-60F3-3FE0E80AC9DC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30" descr="Envelope">
            <a:extLst>
              <a:ext uri="{FF2B5EF4-FFF2-40B4-BE49-F238E27FC236}">
                <a16:creationId xmlns:a16="http://schemas.microsoft.com/office/drawing/2014/main" id="{FDC25DE2-3043-2A21-E67A-0423678B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73105F3-E549-8116-68E9-EBFFCBC74C0E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3FEE62-5B03-A82A-30D6-545A175807C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34" name="Plus">
              <a:extLst>
                <a:ext uri="{FF2B5EF4-FFF2-40B4-BE49-F238E27FC236}">
                  <a16:creationId xmlns:a16="http://schemas.microsoft.com/office/drawing/2014/main" id="{37FEA078-30EC-E45C-694B-9F9BA700270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Plus">
              <a:extLst>
                <a:ext uri="{FF2B5EF4-FFF2-40B4-BE49-F238E27FC236}">
                  <a16:creationId xmlns:a16="http://schemas.microsoft.com/office/drawing/2014/main" id="{1AEDD5D4-1CA8-E154-0B36-766D2C8E38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43B14C4-C1D4-8F39-3855-392989E1461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0272BB4D-BD74-1E86-EE68-AF6C1EBE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4A985E68-26EF-90A0-CAB5-A8BF3611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F02F9B5F-5332-34FD-102A-B7B35CC3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6849CACB-3F5C-1891-33C4-01EAD6C0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F582A16A-C9AD-09E8-62E0-C94A78D5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7FC20B91-2CE7-BF27-3FBD-AD4B4415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B46255EE-C6AA-42EA-FE31-B31DE9AD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90FD0DA1-77AC-498C-180A-C8CE4250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C3E700F9-647F-D069-8EEB-E03A8273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22192775-135A-19E6-2FB8-D005A99E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Action Button: Go to End 46">
            <a:hlinkClick r:id="rId14" highlightClick="1"/>
            <a:extLst>
              <a:ext uri="{FF2B5EF4-FFF2-40B4-BE49-F238E27FC236}">
                <a16:creationId xmlns:a16="http://schemas.microsoft.com/office/drawing/2014/main" id="{9A4A8D39-A647-4B03-2127-9EF9A1BBF7BE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D6344B-05FE-6BD6-8C7C-263E21BCE5CF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25330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FB8FB2-09D2-7923-7D73-7005CC308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8726A-627C-4AA2-C6C3-E66EED7CF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you tell us about the objectives and strategy for your new 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sending incremental mail.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7ED36C-FDDE-2C48-DF85-F64FE9D2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33AD93-2A5F-658E-3F18-D529BB3AB2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7E108F-0AAA-5611-1B7F-B56D7170C1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F642EF-4851-D2A8-508D-09D4BCD7C9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5749DE-C148-7929-ECD1-C46089B824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 and ROI.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push to store or other softer brand measures, for example?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5C59-D957-7271-8BCA-21E19BB351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7FCEF-501D-11A0-F66D-39C8A3E7E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A7742C-AC5C-A60A-867E-A4E3BBE7D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59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D8A59B4AA4848ADA4BE9476DACB43" ma:contentTypeVersion="14" ma:contentTypeDescription="Create a new document." ma:contentTypeScope="" ma:versionID="70c108b2fcbff4ff9bbeb89ecf086dda">
  <xsd:schema xmlns:xsd="http://www.w3.org/2001/XMLSchema" xmlns:xs="http://www.w3.org/2001/XMLSchema" xmlns:p="http://schemas.microsoft.com/office/2006/metadata/properties" xmlns:ns3="707d9dac-b3e0-4010-a31f-c9f487ae09b7" targetNamespace="http://schemas.microsoft.com/office/2006/metadata/properties" ma:root="true" ma:fieldsID="196871291bfcfa2beb5b3dd12e95e968" ns3:_="">
    <xsd:import namespace="707d9dac-b3e0-4010-a31f-c9f487ae0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d9dac-b3e0-4010-a31f-c9f487ae0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7d9dac-b3e0-4010-a31f-c9f487ae09b7" xsi:nil="true"/>
  </documentManagement>
</p:properties>
</file>

<file path=customXml/itemProps1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B26B6-C6C1-4C29-AF4B-6725E032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7d9dac-b3e0-4010-a31f-c9f487ae0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07d9dac-b3e0-4010-a31f-c9f487ae09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689</Words>
  <Application>Microsoft Office PowerPoint</Application>
  <PresentationFormat>Widescreen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Impact</vt:lpstr>
      <vt:lpstr>Wingdings</vt:lpstr>
      <vt:lpstr>Office Theme</vt:lpstr>
      <vt:lpstr>ROYAL MAIL SALES PROMOTION  INCENTIVE</vt:lpstr>
      <vt:lpstr>Incentive Content guidance</vt:lpstr>
      <vt:lpstr>PowerPoint Presentation</vt:lpstr>
      <vt:lpstr>Advertising mail</vt:lpstr>
      <vt:lpstr>Entry requirements</vt:lpstr>
      <vt:lpstr>Offer dates</vt:lpstr>
      <vt:lpstr>Postage credits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2025-05-12T15:10:34Z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0x010100FC8D8A59B4AA4848ADA4BE9476DACB43</vt:lpwstr>
  </property>
</Properties>
</file>