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notesSlides/notesSlide3.xml" ContentType="application/vnd.openxmlformats-officedocument.presentationml.notesSlide+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83684" r:id="rId4"/>
  </p:sldMasterIdLst>
  <p:notesMasterIdLst>
    <p:notesMasterId r:id="rId19"/>
  </p:notesMasterIdLst>
  <p:handoutMasterIdLst>
    <p:handoutMasterId r:id="rId20"/>
  </p:handoutMasterIdLst>
  <p:sldIdLst>
    <p:sldId id="2745" r:id="rId5"/>
    <p:sldId id="1677" r:id="rId6"/>
    <p:sldId id="259" r:id="rId7"/>
    <p:sldId id="4608" r:id="rId8"/>
    <p:sldId id="4525" r:id="rId9"/>
    <p:sldId id="273" r:id="rId10"/>
    <p:sldId id="4609" r:id="rId11"/>
    <p:sldId id="2747" r:id="rId12"/>
    <p:sldId id="4441" r:id="rId13"/>
    <p:sldId id="2737" r:id="rId14"/>
    <p:sldId id="572" r:id="rId15"/>
    <p:sldId id="2147376532" r:id="rId16"/>
    <p:sldId id="3626" r:id="rId17"/>
    <p:sldId id="2744" r:id="rId18"/>
  </p:sldIdLst>
  <p:sldSz cx="12192000" cy="6858000"/>
  <p:notesSz cx="9144000" cy="6858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89" userDrawn="1">
          <p15:clr>
            <a:srgbClr val="A4A3A4"/>
          </p15:clr>
        </p15:guide>
        <p15:guide id="2" pos="2593"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A8AC"/>
    <a:srgbClr val="E6E6E6"/>
    <a:srgbClr val="95C121"/>
    <a:srgbClr val="000000"/>
    <a:srgbClr val="FDC304"/>
    <a:srgbClr val="82CBD4"/>
    <a:srgbClr val="EF7E05"/>
    <a:srgbClr val="1BACE4"/>
    <a:srgbClr val="1D1E1C"/>
    <a:srgbClr val="E20C1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59" autoAdjust="0"/>
    <p:restoredTop sz="96357" autoAdjust="0"/>
  </p:normalViewPr>
  <p:slideViewPr>
    <p:cSldViewPr snapToGrid="0">
      <p:cViewPr varScale="1">
        <p:scale>
          <a:sx n="67" d="100"/>
          <a:sy n="67" d="100"/>
        </p:scale>
        <p:origin x="676" y="32"/>
      </p:cViewPr>
      <p:guideLst>
        <p:guide orient="horz" pos="1389"/>
        <p:guide pos="2593"/>
      </p:guideLst>
    </p:cSldViewPr>
  </p:slideViewPr>
  <p:notesTextViewPr>
    <p:cViewPr>
      <p:scale>
        <a:sx n="3" d="2"/>
        <a:sy n="3" d="2"/>
      </p:scale>
      <p:origin x="0" y="0"/>
    </p:cViewPr>
  </p:notesTextViewPr>
  <p:sorterViewPr>
    <p:cViewPr>
      <p:scale>
        <a:sx n="66" d="100"/>
        <a:sy n="66" d="100"/>
      </p:scale>
      <p:origin x="0" y="0"/>
    </p:cViewPr>
  </p:sorterViewPr>
  <p:notesViewPr>
    <p:cSldViewPr snapToGrid="0" showGuides="1">
      <p:cViewPr varScale="1">
        <p:scale>
          <a:sx n="83" d="100"/>
          <a:sy n="83" d="100"/>
        </p:scale>
        <p:origin x="2107" y="6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8/10/relationships/authors" Target="authors.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dPt>
            <c:idx val="0"/>
            <c:bubble3D val="0"/>
            <c:spPr>
              <a:solidFill>
                <a:schemeClr val="tx2"/>
              </a:solidFill>
              <a:ln w="38100">
                <a:solidFill>
                  <a:schemeClr val="tx1"/>
                </a:solidFill>
              </a:ln>
              <a:effectLst/>
            </c:spPr>
            <c:extLst>
              <c:ext xmlns:c16="http://schemas.microsoft.com/office/drawing/2014/chart" uri="{C3380CC4-5D6E-409C-BE32-E72D297353CC}">
                <c16:uniqueId val="{00000001-BDCB-4223-9EE0-9DCDC0E4FC09}"/>
              </c:ext>
            </c:extLst>
          </c:dPt>
          <c:dPt>
            <c:idx val="1"/>
            <c:bubble3D val="0"/>
            <c:spPr>
              <a:solidFill>
                <a:schemeClr val="bg1">
                  <a:lumMod val="95000"/>
                </a:schemeClr>
              </a:solidFill>
              <a:ln w="19050">
                <a:solidFill>
                  <a:schemeClr val="lt1"/>
                </a:solidFill>
              </a:ln>
              <a:effectLst/>
            </c:spPr>
            <c:extLst>
              <c:ext xmlns:c16="http://schemas.microsoft.com/office/drawing/2014/chart" uri="{C3380CC4-5D6E-409C-BE32-E72D297353CC}">
                <c16:uniqueId val="{00000003-BDCB-4223-9EE0-9DCDC0E4FC09}"/>
              </c:ext>
            </c:extLst>
          </c:dPt>
          <c:cat>
            <c:strRef>
              <c:f>Sheet1!$A$2:$A$3</c:f>
              <c:strCache>
                <c:ptCount val="2"/>
                <c:pt idx="0">
                  <c:v>1st Qtr</c:v>
                </c:pt>
                <c:pt idx="1">
                  <c:v>2nd Qtr</c:v>
                </c:pt>
              </c:strCache>
            </c:strRef>
          </c:cat>
          <c:val>
            <c:numRef>
              <c:f>Sheet1!$B$2:$B$3</c:f>
              <c:numCache>
                <c:formatCode>0%</c:formatCode>
                <c:ptCount val="2"/>
                <c:pt idx="0">
                  <c:v>0.97</c:v>
                </c:pt>
                <c:pt idx="1">
                  <c:v>0.03</c:v>
                </c:pt>
              </c:numCache>
            </c:numRef>
          </c:val>
          <c:extLst>
            <c:ext xmlns:c16="http://schemas.microsoft.com/office/drawing/2014/chart" uri="{C3380CC4-5D6E-409C-BE32-E72D297353CC}">
              <c16:uniqueId val="{00000004-BDCB-4223-9EE0-9DCDC0E4FC09}"/>
            </c:ext>
          </c:extLst>
        </c:ser>
        <c:dLbls>
          <c:showLegendKey val="0"/>
          <c:showVal val="0"/>
          <c:showCatName val="0"/>
          <c:showSerName val="0"/>
          <c:showPercent val="0"/>
          <c:showBubbleSize val="0"/>
          <c:showLeaderLines val="1"/>
        </c:dLbls>
        <c:firstSliceAng val="270"/>
        <c:holeSize val="9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B768DAB-FE87-4CAB-AEAC-2A9EBE55511B}"/>
              </a:ext>
            </a:extLst>
          </p:cNvPr>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4A9FC4E2-F6F1-419C-9F44-302787CC4AC4}"/>
              </a:ext>
            </a:extLst>
          </p:cNvPr>
          <p:cNvSpPr>
            <a:spLocks noGrp="1"/>
          </p:cNvSpPr>
          <p:nvPr>
            <p:ph type="dt" sz="quarter" idx="1"/>
          </p:nvPr>
        </p:nvSpPr>
        <p:spPr>
          <a:xfrm>
            <a:off x="5180013" y="0"/>
            <a:ext cx="3962400" cy="344488"/>
          </a:xfrm>
          <a:prstGeom prst="rect">
            <a:avLst/>
          </a:prstGeom>
        </p:spPr>
        <p:txBody>
          <a:bodyPr vert="horz" lIns="91440" tIns="45720" rIns="91440" bIns="45720" rtlCol="0"/>
          <a:lstStyle>
            <a:lvl1pPr algn="r">
              <a:defRPr sz="1200"/>
            </a:lvl1pPr>
          </a:lstStyle>
          <a:p>
            <a:fld id="{50D87A0D-4AE4-469D-8C0F-1E3E19CC0F04}" type="datetimeFigureOut">
              <a:rPr lang="en-GB" smtClean="0"/>
              <a:t>15/10/2024</a:t>
            </a:fld>
            <a:endParaRPr lang="en-GB"/>
          </a:p>
        </p:txBody>
      </p:sp>
      <p:sp>
        <p:nvSpPr>
          <p:cNvPr id="4" name="Footer Placeholder 3">
            <a:extLst>
              <a:ext uri="{FF2B5EF4-FFF2-40B4-BE49-F238E27FC236}">
                <a16:creationId xmlns:a16="http://schemas.microsoft.com/office/drawing/2014/main" id="{6134850C-42C4-41F0-AA1F-2F442460B52A}"/>
              </a:ext>
            </a:extLst>
          </p:cNvPr>
          <p:cNvSpPr>
            <a:spLocks noGrp="1"/>
          </p:cNvSpPr>
          <p:nvPr>
            <p:ph type="ftr" sz="quarter" idx="2"/>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503B8400-D95F-432A-B8B1-FBF545FE0748}"/>
              </a:ext>
            </a:extLst>
          </p:cNvPr>
          <p:cNvSpPr>
            <a:spLocks noGrp="1"/>
          </p:cNvSpPr>
          <p:nvPr>
            <p:ph type="sldNum" sz="quarter" idx="3"/>
          </p:nvPr>
        </p:nvSpPr>
        <p:spPr>
          <a:xfrm>
            <a:off x="5180013" y="6513513"/>
            <a:ext cx="3962400" cy="344487"/>
          </a:xfrm>
          <a:prstGeom prst="rect">
            <a:avLst/>
          </a:prstGeom>
        </p:spPr>
        <p:txBody>
          <a:bodyPr vert="horz" lIns="91440" tIns="45720" rIns="91440" bIns="45720" rtlCol="0" anchor="b"/>
          <a:lstStyle>
            <a:lvl1pPr algn="r">
              <a:defRPr sz="1200"/>
            </a:lvl1pPr>
          </a:lstStyle>
          <a:p>
            <a:fld id="{02F9E6EB-C898-47AB-9193-70CED8AB477C}" type="slidenum">
              <a:rPr lang="en-GB" smtClean="0"/>
              <a:t>‹#›</a:t>
            </a:fld>
            <a:endParaRPr lang="en-GB"/>
          </a:p>
        </p:txBody>
      </p:sp>
    </p:spTree>
    <p:extLst>
      <p:ext uri="{BB962C8B-B14F-4D97-AF65-F5344CB8AC3E}">
        <p14:creationId xmlns:p14="http://schemas.microsoft.com/office/powerpoint/2010/main" val="21204001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58E864C0-77EE-456B-9747-0A15F816AD6A}" type="datetimeFigureOut">
              <a:rPr lang="en-GB" smtClean="0"/>
              <a:t>15/10/2024</a:t>
            </a:fld>
            <a:endParaRPr lang="en-GB"/>
          </a:p>
        </p:txBody>
      </p:sp>
      <p:sp>
        <p:nvSpPr>
          <p:cNvPr id="4" name="Slide Image Placeholder 3"/>
          <p:cNvSpPr>
            <a:spLocks noGrp="1" noRot="1" noChangeAspect="1"/>
          </p:cNvSpPr>
          <p:nvPr>
            <p:ph type="sldImg" idx="2"/>
          </p:nvPr>
        </p:nvSpPr>
        <p:spPr>
          <a:xfrm>
            <a:off x="2514600" y="857250"/>
            <a:ext cx="4114800" cy="231457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DCC1A71F-ED3E-4A54-969C-A8BBEECB2EB9}" type="slidenum">
              <a:rPr lang="en-GB" smtClean="0"/>
              <a:t>‹#›</a:t>
            </a:fld>
            <a:endParaRPr lang="en-GB"/>
          </a:p>
        </p:txBody>
      </p:sp>
    </p:spTree>
    <p:extLst>
      <p:ext uri="{BB962C8B-B14F-4D97-AF65-F5344CB8AC3E}">
        <p14:creationId xmlns:p14="http://schemas.microsoft.com/office/powerpoint/2010/main" val="30698453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8.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powerusersoftwares.com/"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s://www.powerusersoftwares.com/terms"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DCC1A71F-ED3E-4A54-969C-A8BBEECB2EB9}" type="slidenum">
              <a:rPr lang="en-GB" smtClean="0"/>
              <a:t>6</a:t>
            </a:fld>
            <a:endParaRPr lang="en-GB" dirty="0"/>
          </a:p>
        </p:txBody>
      </p:sp>
    </p:spTree>
    <p:extLst>
      <p:ext uri="{BB962C8B-B14F-4D97-AF65-F5344CB8AC3E}">
        <p14:creationId xmlns:p14="http://schemas.microsoft.com/office/powerpoint/2010/main" val="31832243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template was inserted from Power-user, the productivity add-in for PowerPoint, Excel and Word.</a:t>
            </a:r>
          </a:p>
          <a:p>
            <a:r>
              <a:rPr lang="en-GB" dirty="0"/>
              <a:t>Install Power-user to access thousands of templates, icons, maps, diagrams and charts with Power-user.</a:t>
            </a:r>
          </a:p>
          <a:p>
            <a:r>
              <a:rPr lang="en-GB" dirty="0"/>
              <a:t>Visit </a:t>
            </a:r>
            <a:r>
              <a:rPr lang="en-GB" dirty="0">
                <a:hlinkClick r:id="rId3"/>
              </a:rPr>
              <a:t>https://www.powerusersoftwares.com/</a:t>
            </a:r>
            <a:endParaRPr lang="en-GB" dirty="0"/>
          </a:p>
          <a:p>
            <a:r>
              <a:rPr lang="en-GB" dirty="0"/>
              <a:t>©Power-user SAS, terms of license: </a:t>
            </a:r>
            <a:r>
              <a:rPr lang="en-GB" dirty="0">
                <a:hlinkClick r:id="rId4"/>
              </a:rPr>
              <a:t>https://www.powerusersoftwares.com/terms</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48760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This template was inserted from Power-user, the productivity add-in for PowerPoint, Excel and Word.</a:t>
            </a:r>
          </a:p>
          <a:p>
            <a:r>
              <a:rPr lang="en-GB" dirty="0"/>
              <a:t>Install Power-user to access thousands of templates, icons, maps, diagrams and charts with Power-user.</a:t>
            </a:r>
          </a:p>
          <a:p>
            <a:r>
              <a:rPr lang="en-GB" dirty="0"/>
              <a:t>Visit </a:t>
            </a:r>
            <a:r>
              <a:rPr lang="en-GB" dirty="0">
                <a:hlinkClick r:id="rId3"/>
              </a:rPr>
              <a:t>https://www.powerusersoftwares.com/</a:t>
            </a:r>
            <a:endParaRPr lang="en-GB" dirty="0"/>
          </a:p>
          <a:p>
            <a:r>
              <a:rPr lang="en-GB" dirty="0"/>
              <a:t>©Power-user SAS, terms of license: </a:t>
            </a:r>
            <a:r>
              <a:rPr lang="en-GB" dirty="0">
                <a:hlinkClick r:id="rId4"/>
              </a:rPr>
              <a:t>https://www.powerusersoftwares.com/terms</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4A55CF2-256D-44FD-9430-5B63A079CF51}"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576760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3.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7.jp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2.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9.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jpe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Confetti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a:extLst>
              <a:ext uri="{FF2B5EF4-FFF2-40B4-BE49-F238E27FC236}">
                <a16:creationId xmlns:a16="http://schemas.microsoft.com/office/drawing/2014/main" id="{C813651F-C7B8-4520-9C8D-0F96392DACE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0"/>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25185792-0492-4F2B-987A-01151770AB33}"/>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5" name="Subtitle 2">
            <a:extLst>
              <a:ext uri="{FF2B5EF4-FFF2-40B4-BE49-F238E27FC236}">
                <a16:creationId xmlns:a16="http://schemas.microsoft.com/office/drawing/2014/main" id="{FF35248C-EEC5-4433-AFE5-F92FD4F3AD9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6" name="Text Placeholder 37">
            <a:extLst>
              <a:ext uri="{FF2B5EF4-FFF2-40B4-BE49-F238E27FC236}">
                <a16:creationId xmlns:a16="http://schemas.microsoft.com/office/drawing/2014/main" id="{92665F91-D2D8-4CEF-B526-8C7CBAC20871}"/>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37668304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ouble Header, Circle">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6FFE816-F799-46CC-8EFA-5FE4A123E23D}"/>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8" name="Picture 7">
            <a:extLst>
              <a:ext uri="{FF2B5EF4-FFF2-40B4-BE49-F238E27FC236}">
                <a16:creationId xmlns:a16="http://schemas.microsoft.com/office/drawing/2014/main" id="{68C40377-6254-43F2-8398-4A4F34B1E426}"/>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1" name="Rectangle 10">
            <a:extLst>
              <a:ext uri="{FF2B5EF4-FFF2-40B4-BE49-F238E27FC236}">
                <a16:creationId xmlns:a16="http://schemas.microsoft.com/office/drawing/2014/main" id="{B7EBC413-65A5-4E69-8650-5FCA573E2401}"/>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5" name="Picture 14">
            <a:extLst>
              <a:ext uri="{FF2B5EF4-FFF2-40B4-BE49-F238E27FC236}">
                <a16:creationId xmlns:a16="http://schemas.microsoft.com/office/drawing/2014/main" id="{F55BA0EE-27F6-4A66-97D6-E258D7098151}"/>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Title 1">
            <a:extLst>
              <a:ext uri="{FF2B5EF4-FFF2-40B4-BE49-F238E27FC236}">
                <a16:creationId xmlns:a16="http://schemas.microsoft.com/office/drawing/2014/main" id="{8D4E0485-540D-4E30-879D-601083F3883D}"/>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circle</a:t>
            </a:r>
            <a:endParaRPr lang="en-GB" dirty="0"/>
          </a:p>
        </p:txBody>
      </p:sp>
      <p:sp>
        <p:nvSpPr>
          <p:cNvPr id="10" name="Text Placeholder 6">
            <a:extLst>
              <a:ext uri="{FF2B5EF4-FFF2-40B4-BE49-F238E27FC236}">
                <a16:creationId xmlns:a16="http://schemas.microsoft.com/office/drawing/2014/main" id="{36E295BD-73FC-4681-840C-AE6DB884664C}"/>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8B686332-D030-4EC8-875A-966381865AE8}"/>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818475182"/>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no icon</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Content Placeholder 2">
            <a:extLst>
              <a:ext uri="{FF2B5EF4-FFF2-40B4-BE49-F238E27FC236}">
                <a16:creationId xmlns:a16="http://schemas.microsoft.com/office/drawing/2014/main" id="{0B7C0097-4CB1-4893-9CED-D822C48935FF}"/>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4661892"/>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Quote, Girl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012EA357-3E31-4AC8-A81F-19BA3DEF2514}"/>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2298" b="2298"/>
          <a:stretch/>
        </p:blipFill>
        <p:spPr>
          <a:xfrm>
            <a:off x="0"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0"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4" name="Text Placeholder 3">
            <a:extLst>
              <a:ext uri="{FF2B5EF4-FFF2-40B4-BE49-F238E27FC236}">
                <a16:creationId xmlns:a16="http://schemas.microsoft.com/office/drawing/2014/main" id="{9105E8E4-7741-47D8-84CE-F7C4DCDE00D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956333395"/>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o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E8283299-30A7-4D60-A36B-6EC59CBA35A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6186" b="10899"/>
          <a:stretch/>
        </p:blipFill>
        <p:spPr>
          <a:xfrm>
            <a:off x="6455" y="1"/>
            <a:ext cx="12192000"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6455"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521830E7-03D0-46A9-8A28-FD4191B0994B}"/>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286903210"/>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 Building Image">
    <p:bg>
      <p:bgRef idx="1001">
        <a:schemeClr val="bg1"/>
      </p:bgRef>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5535B4B3-547C-4CA0-9C86-6C8E2CDAE568}"/>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descr="A picture containing building&#10;&#10;Description automatically generated">
            <a:extLst>
              <a:ext uri="{FF2B5EF4-FFF2-40B4-BE49-F238E27FC236}">
                <a16:creationId xmlns:a16="http://schemas.microsoft.com/office/drawing/2014/main" id="{B3D6141F-6094-40A7-8BAD-509054435D4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7871" b="7871"/>
          <a:stretch/>
        </p:blipFill>
        <p:spPr>
          <a:xfrm>
            <a:off x="-4431" y="0"/>
            <a:ext cx="12213771" cy="6858000"/>
          </a:xfrm>
          <a:prstGeom prst="rect">
            <a:avLst/>
          </a:prstGeom>
        </p:spPr>
      </p:pic>
      <p:pic>
        <p:nvPicPr>
          <p:cNvPr id="7" name="Picture 6">
            <a:extLst>
              <a:ext uri="{FF2B5EF4-FFF2-40B4-BE49-F238E27FC236}">
                <a16:creationId xmlns:a16="http://schemas.microsoft.com/office/drawing/2014/main" id="{A5660D80-D41D-4B6B-944D-D6E223EEE236}"/>
              </a:ext>
            </a:extLst>
          </p:cNvPr>
          <p:cNvPicPr>
            <a:picLocks noChangeAspect="1"/>
          </p:cNvPicPr>
          <p:nvPr userDrawn="1"/>
        </p:nvPicPr>
        <p:blipFill rotWithShape="1">
          <a:blip r:embed="rId3"/>
          <a:srcRect t="961" r="961"/>
          <a:stretch/>
        </p:blipFill>
        <p:spPr>
          <a:xfrm>
            <a:off x="-4431" y="0"/>
            <a:ext cx="12192000" cy="6858000"/>
          </a:xfrm>
          <a:prstGeom prst="rect">
            <a:avLst/>
          </a:prstGeom>
        </p:spPr>
      </p:pic>
      <p:pic>
        <p:nvPicPr>
          <p:cNvPr id="8" name="Picture 7">
            <a:extLst>
              <a:ext uri="{FF2B5EF4-FFF2-40B4-BE49-F238E27FC236}">
                <a16:creationId xmlns:a16="http://schemas.microsoft.com/office/drawing/2014/main" id="{8511B51B-64B7-1544-A700-5EABFE3561A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
        <p:nvSpPr>
          <p:cNvPr id="9" name="Text Placeholder 3">
            <a:extLst>
              <a:ext uri="{FF2B5EF4-FFF2-40B4-BE49-F238E27FC236}">
                <a16:creationId xmlns:a16="http://schemas.microsoft.com/office/drawing/2014/main" id="{1D4A7E7A-6B3E-42AC-9B8F-4D305DFF435E}"/>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bg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189330317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ot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2A610B1-91B8-4286-A62C-13768BD19BF8}"/>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7" name="Rectangle 6">
            <a:extLst>
              <a:ext uri="{FF2B5EF4-FFF2-40B4-BE49-F238E27FC236}">
                <a16:creationId xmlns:a16="http://schemas.microsoft.com/office/drawing/2014/main" id="{9FC85945-97C1-4E9B-9C52-7EC5016A757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a:extLst>
              <a:ext uri="{FF2B5EF4-FFF2-40B4-BE49-F238E27FC236}">
                <a16:creationId xmlns:a16="http://schemas.microsoft.com/office/drawing/2014/main" id="{2D1C964C-A1CD-41BD-AD80-BF152FEB6274}"/>
              </a:ext>
            </a:extLst>
          </p:cNvPr>
          <p:cNvPicPr>
            <a:picLocks noChangeAspect="1"/>
          </p:cNvPicPr>
          <p:nvPr userDrawn="1"/>
        </p:nvPicPr>
        <p:blipFill rotWithShape="1">
          <a:blip r:embed="rId4"/>
          <a:srcRect l="31024" t="1798"/>
          <a:stretch/>
        </p:blipFill>
        <p:spPr>
          <a:xfrm>
            <a:off x="0" y="0"/>
            <a:ext cx="1388962" cy="2352086"/>
          </a:xfrm>
          <a:prstGeom prst="rect">
            <a:avLst/>
          </a:prstGeom>
        </p:spPr>
      </p:pic>
      <p:sp>
        <p:nvSpPr>
          <p:cNvPr id="8" name="Text Placeholder 3">
            <a:extLst>
              <a:ext uri="{FF2B5EF4-FFF2-40B4-BE49-F238E27FC236}">
                <a16:creationId xmlns:a16="http://schemas.microsoft.com/office/drawing/2014/main" id="{D0654A42-9463-4E9E-86C0-6D7311D71D55}"/>
              </a:ext>
            </a:extLst>
          </p:cNvPr>
          <p:cNvSpPr>
            <a:spLocks noGrp="1"/>
          </p:cNvSpPr>
          <p:nvPr>
            <p:ph type="body" sz="quarter" idx="10" hasCustomPrompt="1"/>
          </p:nvPr>
        </p:nvSpPr>
        <p:spPr>
          <a:xfrm>
            <a:off x="1599512" y="2536964"/>
            <a:ext cx="9005887" cy="1584325"/>
          </a:xfrm>
          <a:prstGeom prst="rect">
            <a:avLst/>
          </a:prstGeom>
        </p:spPr>
        <p:txBody>
          <a:bodyPr/>
          <a:lstStyle>
            <a:lvl1pPr marL="0" indent="0" algn="ctr">
              <a:buNone/>
              <a:defRPr sz="3600" b="1">
                <a:solidFill>
                  <a:schemeClr val="tx1"/>
                </a:solidFill>
                <a:latin typeface="+mj-lt"/>
              </a:defRPr>
            </a:lvl1pPr>
          </a:lstStyle>
          <a:p>
            <a:pPr lvl="0"/>
            <a:r>
              <a:rPr lang="en-US" dirty="0"/>
              <a:t>“STATEMENT HERE, WITH OR WITHOUT QUOTE MARKS. STATEMENT HERE WITH OR WITHOUT QUOTE MARKS.”</a:t>
            </a:r>
          </a:p>
        </p:txBody>
      </p:sp>
    </p:spTree>
    <p:extLst>
      <p:ext uri="{BB962C8B-B14F-4D97-AF65-F5344CB8AC3E}">
        <p14:creationId xmlns:p14="http://schemas.microsoft.com/office/powerpoint/2010/main" val="3409165611"/>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Divider, Confeftti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a:extLst>
              <a:ext uri="{FF2B5EF4-FFF2-40B4-BE49-F238E27FC236}">
                <a16:creationId xmlns:a16="http://schemas.microsoft.com/office/drawing/2014/main" id="{4DAE554D-0F0B-4DEF-AD6B-7F3AA8098CE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73928"/>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027270249"/>
      </p:ext>
    </p:extLst>
  </p:cSld>
  <p:clrMapOvr>
    <a:overrideClrMapping bg1="lt1" tx1="dk1" bg2="lt2" tx2="dk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ction Divider, Door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ree, outdoor, plant, red&#10;&#10;Description automatically generated">
            <a:extLst>
              <a:ext uri="{FF2B5EF4-FFF2-40B4-BE49-F238E27FC236}">
                <a16:creationId xmlns:a16="http://schemas.microsoft.com/office/drawing/2014/main" id="{F42B88DF-3DA6-4308-8BE2-F4872891C3DA}"/>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1280" y="0"/>
            <a:ext cx="12192000" cy="6858001"/>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622117811"/>
      </p:ext>
    </p:extLst>
  </p:cSld>
  <p:clrMapOvr>
    <a:overrideClrMapping bg1="lt1" tx1="dk1" bg2="lt2" tx2="dk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ection Divider, Happ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person&#10;&#10;Description automatically generated">
            <a:extLst>
              <a:ext uri="{FF2B5EF4-FFF2-40B4-BE49-F238E27FC236}">
                <a16:creationId xmlns:a16="http://schemas.microsoft.com/office/drawing/2014/main" id="{6C90C1B1-B377-4F6F-BEF7-C47A0D48349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0"/>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03072065"/>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ection Divider, Mail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ext&#10;&#10;Description automatically generated">
            <a:extLst>
              <a:ext uri="{FF2B5EF4-FFF2-40B4-BE49-F238E27FC236}">
                <a16:creationId xmlns:a16="http://schemas.microsoft.com/office/drawing/2014/main" id="{AFB9357E-558F-428B-A5A6-0FB343B103F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83532558"/>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Door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tree, outdoor, plant, red&#10;&#10;Description automatically generated">
            <a:extLst>
              <a:ext uri="{FF2B5EF4-FFF2-40B4-BE49-F238E27FC236}">
                <a16:creationId xmlns:a16="http://schemas.microsoft.com/office/drawing/2014/main" id="{E801FC8F-7965-4143-B463-4147C77A9F30}"/>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0" y="0"/>
            <a:ext cx="12205313" cy="6858001"/>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a:srcRect b="961"/>
          <a:stretch/>
        </p:blipFill>
        <p:spPr>
          <a:xfrm>
            <a:off x="0" y="0"/>
            <a:ext cx="12205313" cy="6858000"/>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9" name="Title 3">
            <a:extLst>
              <a:ext uri="{FF2B5EF4-FFF2-40B4-BE49-F238E27FC236}">
                <a16:creationId xmlns:a16="http://schemas.microsoft.com/office/drawing/2014/main" id="{FE9BD497-5AAB-41B9-961A-40256A55BEA1}"/>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0" name="Subtitle 2">
            <a:extLst>
              <a:ext uri="{FF2B5EF4-FFF2-40B4-BE49-F238E27FC236}">
                <a16:creationId xmlns:a16="http://schemas.microsoft.com/office/drawing/2014/main" id="{242ABB38-0127-4B54-A205-65921DBE4C6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1" name="Text Placeholder 37">
            <a:extLst>
              <a:ext uri="{FF2B5EF4-FFF2-40B4-BE49-F238E27FC236}">
                <a16:creationId xmlns:a16="http://schemas.microsoft.com/office/drawing/2014/main" id="{88748023-B528-4F87-9694-5268B9129155}"/>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1942562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Reading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66675FA5-F84C-4C90-B66A-4780FDD86645}"/>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1" y="-9635"/>
            <a:ext cx="12192000" cy="6877270"/>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1" y="-19272"/>
            <a:ext cx="12191999" cy="6877272"/>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3828933309"/>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ection Divider, Family Image">
    <p:bg>
      <p:bgRef idx="1001">
        <a:schemeClr val="bg1"/>
      </p:bgRef>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F2AD8EE4-598F-4295-86FB-31AA96EEC9F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descr="A picture containing table, desk&#10;&#10;Description automatically generated">
            <a:extLst>
              <a:ext uri="{FF2B5EF4-FFF2-40B4-BE49-F238E27FC236}">
                <a16:creationId xmlns:a16="http://schemas.microsoft.com/office/drawing/2014/main" id="{59B92E07-D5AC-438D-8035-5AF4A87FE69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8751" b="6840"/>
          <a:stretch/>
        </p:blipFill>
        <p:spPr>
          <a:xfrm>
            <a:off x="0" y="0"/>
            <a:ext cx="12192000" cy="6857999"/>
          </a:xfrm>
          <a:prstGeom prst="rect">
            <a:avLst/>
          </a:prstGeom>
        </p:spPr>
      </p:pic>
      <p:pic>
        <p:nvPicPr>
          <p:cNvPr id="7" name="Picture 6">
            <a:extLst>
              <a:ext uri="{FF2B5EF4-FFF2-40B4-BE49-F238E27FC236}">
                <a16:creationId xmlns:a16="http://schemas.microsoft.com/office/drawing/2014/main" id="{A728BBB8-39A4-4843-A51F-091E7CAB3AEA}"/>
              </a:ext>
            </a:extLst>
          </p:cNvPr>
          <p:cNvPicPr>
            <a:picLocks noChangeAspect="1"/>
          </p:cNvPicPr>
          <p:nvPr userDrawn="1"/>
        </p:nvPicPr>
        <p:blipFill rotWithShape="1">
          <a:blip r:embed="rId3"/>
          <a:srcRect t="961" r="961"/>
          <a:stretch/>
        </p:blipFill>
        <p:spPr>
          <a:xfrm>
            <a:off x="0" y="-1"/>
            <a:ext cx="12192000" cy="6858000"/>
          </a:xfrm>
          <a:prstGeom prst="rect">
            <a:avLst/>
          </a:prstGeom>
        </p:spPr>
      </p:pic>
      <p:sp>
        <p:nvSpPr>
          <p:cNvPr id="5" name="Text Placeholder 2">
            <a:extLst>
              <a:ext uri="{FF2B5EF4-FFF2-40B4-BE49-F238E27FC236}">
                <a16:creationId xmlns:a16="http://schemas.microsoft.com/office/drawing/2014/main" id="{4BDC1009-8AF0-3048-B781-2C3B6897D026}"/>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chemeClr val="bg1"/>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8" name="Picture 7">
            <a:extLst>
              <a:ext uri="{FF2B5EF4-FFF2-40B4-BE49-F238E27FC236}">
                <a16:creationId xmlns:a16="http://schemas.microsoft.com/office/drawing/2014/main" id="{6DDF8B06-0428-440C-82EE-2EF3020A4A5C}"/>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3849" cy="362932"/>
          </a:xfrm>
          <a:prstGeom prst="rect">
            <a:avLst/>
          </a:prstGeom>
        </p:spPr>
      </p:pic>
    </p:spTree>
    <p:extLst>
      <p:ext uri="{BB962C8B-B14F-4D97-AF65-F5344CB8AC3E}">
        <p14:creationId xmlns:p14="http://schemas.microsoft.com/office/powerpoint/2010/main" val="2354813177"/>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2DFAEB6-D87B-5748-9596-A7B509E92355}"/>
              </a:ext>
            </a:extLst>
          </p:cNvPr>
          <p:cNvSpPr>
            <a:spLocks noGrp="1"/>
          </p:cNvSpPr>
          <p:nvPr>
            <p:ph type="body" sz="quarter" idx="10" hasCustomPrompt="1"/>
          </p:nvPr>
        </p:nvSpPr>
        <p:spPr>
          <a:xfrm>
            <a:off x="1613767" y="2411953"/>
            <a:ext cx="8964468" cy="2065950"/>
          </a:xfrm>
          <a:prstGeom prst="rect">
            <a:avLst/>
          </a:prstGeom>
          <a:ln>
            <a:noFill/>
          </a:ln>
        </p:spPr>
        <p:txBody>
          <a:bodyPr lIns="0" tIns="0" rIns="0" bIns="0" anchor="ctr" anchorCtr="0">
            <a:noAutofit/>
          </a:bodyPr>
          <a:lstStyle>
            <a:lvl1pPr marL="0" indent="0" algn="ctr">
              <a:buNone/>
              <a:defRPr sz="4800" b="1" cap="all" spc="-100" baseline="0">
                <a:solidFill>
                  <a:srgbClr val="000000"/>
                </a:solidFill>
                <a:latin typeface="+mj-lt"/>
              </a:defRPr>
            </a:lvl1pPr>
            <a:lvl2pPr marL="457200" indent="0">
              <a:buNone/>
              <a:defRPr sz="9600" cap="all" spc="-100" baseline="0">
                <a:latin typeface="Impact" panose="020B0806030902050204" pitchFamily="34" charset="0"/>
              </a:defRPr>
            </a:lvl2pPr>
            <a:lvl3pPr marL="914400" indent="0">
              <a:buNone/>
              <a:defRPr sz="9600" cap="all" spc="-100" baseline="0">
                <a:latin typeface="Impact" panose="020B0806030902050204" pitchFamily="34" charset="0"/>
              </a:defRPr>
            </a:lvl3pPr>
            <a:lvl4pPr marL="1371600" indent="0">
              <a:buNone/>
              <a:defRPr sz="9600" cap="all" spc="-100" baseline="0">
                <a:latin typeface="Impact" panose="020B0806030902050204" pitchFamily="34" charset="0"/>
              </a:defRPr>
            </a:lvl4pPr>
            <a:lvl5pPr marL="1828800" indent="0">
              <a:buNone/>
              <a:defRPr sz="9600" cap="all" spc="-100" baseline="0">
                <a:latin typeface="Impact" panose="020B0806030902050204" pitchFamily="34" charset="0"/>
              </a:defRPr>
            </a:lvl5pPr>
          </a:lstStyle>
          <a:p>
            <a:pPr lvl="0"/>
            <a:r>
              <a:rPr lang="en-US" dirty="0"/>
              <a:t>SECTION DIVIDER</a:t>
            </a:r>
            <a:endParaRPr lang="en-GB" dirty="0"/>
          </a:p>
        </p:txBody>
      </p:sp>
      <p:pic>
        <p:nvPicPr>
          <p:cNvPr id="10" name="Picture 9">
            <a:extLst>
              <a:ext uri="{FF2B5EF4-FFF2-40B4-BE49-F238E27FC236}">
                <a16:creationId xmlns:a16="http://schemas.microsoft.com/office/drawing/2014/main" id="{BAB61B32-6203-7141-A3BE-E8879E3EF5E4}"/>
              </a:ext>
            </a:extLst>
          </p:cNvPr>
          <p:cNvPicPr>
            <a:picLocks noChangeAspect="1"/>
          </p:cNvPicPr>
          <p:nvPr userDrawn="1"/>
        </p:nvPicPr>
        <p:blipFill rotWithShape="1">
          <a:blip r:embed="rId3"/>
          <a:srcRect l="31024" t="1798"/>
          <a:stretch/>
        </p:blipFill>
        <p:spPr>
          <a:xfrm>
            <a:off x="0" y="0"/>
            <a:ext cx="1388962" cy="2352086"/>
          </a:xfrm>
          <a:prstGeom prst="rect">
            <a:avLst/>
          </a:prstGeom>
        </p:spPr>
      </p:pic>
      <p:pic>
        <p:nvPicPr>
          <p:cNvPr id="5" name="Picture 4">
            <a:extLst>
              <a:ext uri="{FF2B5EF4-FFF2-40B4-BE49-F238E27FC236}">
                <a16:creationId xmlns:a16="http://schemas.microsoft.com/office/drawing/2014/main" id="{7C4BBE08-932E-42F7-A655-A237F2DD1F7F}"/>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6" name="Rectangle 5">
            <a:extLst>
              <a:ext uri="{FF2B5EF4-FFF2-40B4-BE49-F238E27FC236}">
                <a16:creationId xmlns:a16="http://schemas.microsoft.com/office/drawing/2014/main" id="{5F2FC916-1ED6-402E-A80D-CD430134C963}"/>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77341954"/>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 Columns">
    <p:bg>
      <p:bgRef idx="1001">
        <a:schemeClr val="bg1"/>
      </p:bgRef>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45D803-1BF7-40EA-AC91-081933E6A3B1}"/>
              </a:ext>
            </a:extLst>
          </p:cNvPr>
          <p:cNvSpPr>
            <a:spLocks noGrp="1"/>
          </p:cNvSpPr>
          <p:nvPr>
            <p:ph sz="quarter" idx="16" hasCustomPrompt="1"/>
          </p:nvPr>
        </p:nvSpPr>
        <p:spPr>
          <a:xfrm>
            <a:off x="424141"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Slide Number Placeholder 3">
            <a:extLst>
              <a:ext uri="{FF2B5EF4-FFF2-40B4-BE49-F238E27FC236}">
                <a16:creationId xmlns:a16="http://schemas.microsoft.com/office/drawing/2014/main" id="{F5F2191B-F9B2-4D52-B126-519167AFCB79}"/>
              </a:ext>
            </a:extLst>
          </p:cNvPr>
          <p:cNvSpPr>
            <a:spLocks noGrp="1"/>
          </p:cNvSpPr>
          <p:nvPr>
            <p:ph type="sldNum" sz="quarter" idx="19"/>
          </p:nvPr>
        </p:nvSpPr>
        <p:spPr/>
        <p:txBody>
          <a:bodyPr/>
          <a:lstStyle/>
          <a:p>
            <a:fld id="{3787542D-5C6B-4EB3-96EB-9B37C3D5D2F8}" type="slidenum">
              <a:rPr lang="en-GB" smtClean="0"/>
              <a:t>‹#›</a:t>
            </a:fld>
            <a:endParaRPr lang="en-GB"/>
          </a:p>
        </p:txBody>
      </p:sp>
      <p:pic>
        <p:nvPicPr>
          <p:cNvPr id="12" name="Picture 11">
            <a:extLst>
              <a:ext uri="{FF2B5EF4-FFF2-40B4-BE49-F238E27FC236}">
                <a16:creationId xmlns:a16="http://schemas.microsoft.com/office/drawing/2014/main" id="{30E8CAE5-9552-4F56-BD9E-0EA1626B371D}"/>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3B1A7618-3887-4838-98CE-FDFA033A94BE}"/>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247F5898-E811-49FE-9FB9-91A9366B7AA4}"/>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16" name="Title 1">
            <a:extLst>
              <a:ext uri="{FF2B5EF4-FFF2-40B4-BE49-F238E27FC236}">
                <a16:creationId xmlns:a16="http://schemas.microsoft.com/office/drawing/2014/main" id="{241B46AD-0363-49D0-9A55-12F4487A177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slide, 2 columns</a:t>
            </a:r>
            <a:endParaRPr lang="en-GB" dirty="0"/>
          </a:p>
        </p:txBody>
      </p:sp>
      <p:sp>
        <p:nvSpPr>
          <p:cNvPr id="17" name="Text Placeholder 6">
            <a:extLst>
              <a:ext uri="{FF2B5EF4-FFF2-40B4-BE49-F238E27FC236}">
                <a16:creationId xmlns:a16="http://schemas.microsoft.com/office/drawing/2014/main" id="{700C11B1-45C3-463E-A925-394850B1A6A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BC9C4766-C987-4787-8811-9BA501FABE58}"/>
              </a:ext>
            </a:extLst>
          </p:cNvPr>
          <p:cNvSpPr>
            <a:spLocks noGrp="1"/>
          </p:cNvSpPr>
          <p:nvPr>
            <p:ph sz="quarter" idx="20" hasCustomPrompt="1"/>
          </p:nvPr>
        </p:nvSpPr>
        <p:spPr>
          <a:xfrm>
            <a:off x="6279757" y="1779739"/>
            <a:ext cx="5452876" cy="4428787"/>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086737330"/>
      </p:ext>
    </p:extLst>
  </p:cSld>
  <p:clrMapOvr>
    <a:overrideClrMapping bg1="lt1" tx1="dk1" bg2="lt2" tx2="dk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Righ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6095997"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7" name="Picture 6">
            <a:extLst>
              <a:ext uri="{FF2B5EF4-FFF2-40B4-BE49-F238E27FC236}">
                <a16:creationId xmlns:a16="http://schemas.microsoft.com/office/drawing/2014/main" id="{5575CACC-D8E6-429F-B461-2AD69D5E940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4" name="Slide Number Placeholder 3">
            <a:extLst>
              <a:ext uri="{FF2B5EF4-FFF2-40B4-BE49-F238E27FC236}">
                <a16:creationId xmlns:a16="http://schemas.microsoft.com/office/drawing/2014/main" id="{7D8EA5AD-0373-4832-9455-A2EA79A24CBA}"/>
              </a:ext>
            </a:extLst>
          </p:cNvPr>
          <p:cNvSpPr>
            <a:spLocks noGrp="1"/>
          </p:cNvSpPr>
          <p:nvPr>
            <p:ph type="sldNum" sz="quarter" idx="16"/>
          </p:nvPr>
        </p:nvSpPr>
        <p:spPr/>
        <p:txBody>
          <a:bodyPr/>
          <a:lstStyle/>
          <a:p>
            <a:fld id="{3787542D-5C6B-4EB3-96EB-9B37C3D5D2F8}" type="slidenum">
              <a:rPr lang="en-GB" smtClean="0"/>
              <a:t>‹#›</a:t>
            </a:fld>
            <a:endParaRPr lang="en-GB"/>
          </a:p>
        </p:txBody>
      </p:sp>
      <p:sp>
        <p:nvSpPr>
          <p:cNvPr id="8" name="Rectangle 7">
            <a:extLst>
              <a:ext uri="{FF2B5EF4-FFF2-40B4-BE49-F238E27FC236}">
                <a16:creationId xmlns:a16="http://schemas.microsoft.com/office/drawing/2014/main" id="{9CE82FAA-2779-4023-94E9-577DEB0536FA}"/>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C95D6172-C0E9-4E3B-8F0F-CAA09AEA1364}"/>
              </a:ext>
            </a:extLst>
          </p:cNvPr>
          <p:cNvSpPr>
            <a:spLocks noGrp="1"/>
          </p:cNvSpPr>
          <p:nvPr>
            <p:ph type="title" hasCustomPrompt="1"/>
          </p:nvPr>
        </p:nvSpPr>
        <p:spPr>
          <a:xfrm>
            <a:off x="486000" y="377055"/>
            <a:ext cx="5276625" cy="1050665"/>
          </a:xfrm>
          <a:prstGeom prst="rect">
            <a:avLst/>
          </a:prstGeom>
        </p:spPr>
        <p:txBody>
          <a:bodyPr lIns="0" tIns="0" rIns="0" bIns="0"/>
          <a:lstStyle>
            <a:lvl1pPr>
              <a:lnSpc>
                <a:spcPct val="100000"/>
              </a:lnSpc>
              <a:defRPr sz="3600" b="1" cap="all" spc="-100" baseline="0">
                <a:latin typeface="+mj-lt"/>
              </a:defRPr>
            </a:lvl1pPr>
          </a:lstStyle>
          <a:p>
            <a:r>
              <a:rPr lang="en-US" dirty="0"/>
              <a:t>TEXT, Image Right, 2 columns</a:t>
            </a:r>
            <a:endParaRPr lang="en-GB" dirty="0"/>
          </a:p>
        </p:txBody>
      </p:sp>
      <p:sp>
        <p:nvSpPr>
          <p:cNvPr id="12" name="Content Placeholder 2">
            <a:extLst>
              <a:ext uri="{FF2B5EF4-FFF2-40B4-BE49-F238E27FC236}">
                <a16:creationId xmlns:a16="http://schemas.microsoft.com/office/drawing/2014/main" id="{87AF0242-6BDB-4BD8-A348-BBFF21B1E015}"/>
              </a:ext>
            </a:extLst>
          </p:cNvPr>
          <p:cNvSpPr>
            <a:spLocks noGrp="1"/>
          </p:cNvSpPr>
          <p:nvPr>
            <p:ph sz="quarter" idx="17" hasCustomPrompt="1"/>
          </p:nvPr>
        </p:nvSpPr>
        <p:spPr>
          <a:xfrm>
            <a:off x="424142" y="1779739"/>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216614260"/>
      </p:ext>
    </p:extLst>
  </p:cSld>
  <p:clrMapOvr>
    <a:overrideClrMapping bg1="lt1" tx1="dk1" bg2="lt2" tx2="dk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eft">
    <p:bg>
      <p:bgRef idx="1001">
        <a:schemeClr val="bg1"/>
      </p:bgRef>
    </p:bg>
    <p:spTree>
      <p:nvGrpSpPr>
        <p:cNvPr id="1" name=""/>
        <p:cNvGrpSpPr/>
        <p:nvPr/>
      </p:nvGrpSpPr>
      <p:grpSpPr>
        <a:xfrm>
          <a:off x="0" y="0"/>
          <a:ext cx="0" cy="0"/>
          <a:chOff x="0" y="0"/>
          <a:chExt cx="0" cy="0"/>
        </a:xfrm>
      </p:grpSpPr>
      <p:sp>
        <p:nvSpPr>
          <p:cNvPr id="9" name="Picture Placeholder 4">
            <a:extLst>
              <a:ext uri="{FF2B5EF4-FFF2-40B4-BE49-F238E27FC236}">
                <a16:creationId xmlns:a16="http://schemas.microsoft.com/office/drawing/2014/main" id="{5D77039F-4547-B64C-9F4A-B0B616043C02}"/>
              </a:ext>
            </a:extLst>
          </p:cNvPr>
          <p:cNvSpPr>
            <a:spLocks noGrp="1"/>
          </p:cNvSpPr>
          <p:nvPr>
            <p:ph type="pic" sz="quarter" idx="13" hasCustomPrompt="1"/>
          </p:nvPr>
        </p:nvSpPr>
        <p:spPr>
          <a:xfrm>
            <a:off x="0" y="0"/>
            <a:ext cx="6096003" cy="68580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2" name="Slide Number Placeholder 1">
            <a:extLst>
              <a:ext uri="{FF2B5EF4-FFF2-40B4-BE49-F238E27FC236}">
                <a16:creationId xmlns:a16="http://schemas.microsoft.com/office/drawing/2014/main" id="{E57EC939-1D4E-4164-AADE-06DCD3187ABB}"/>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1" name="Picture 10">
            <a:extLst>
              <a:ext uri="{FF2B5EF4-FFF2-40B4-BE49-F238E27FC236}">
                <a16:creationId xmlns:a16="http://schemas.microsoft.com/office/drawing/2014/main" id="{2B80E9B2-1ED7-480C-8C84-9C622309FE7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0213"/>
            <a:ext cx="583849" cy="362932"/>
          </a:xfrm>
          <a:prstGeom prst="rect">
            <a:avLst/>
          </a:prstGeom>
        </p:spPr>
      </p:pic>
      <p:sp>
        <p:nvSpPr>
          <p:cNvPr id="10" name="Content Placeholder 2">
            <a:extLst>
              <a:ext uri="{FF2B5EF4-FFF2-40B4-BE49-F238E27FC236}">
                <a16:creationId xmlns:a16="http://schemas.microsoft.com/office/drawing/2014/main" id="{B3168C22-ABDD-4158-AE3B-9D09F0F66457}"/>
              </a:ext>
            </a:extLst>
          </p:cNvPr>
          <p:cNvSpPr>
            <a:spLocks noGrp="1"/>
          </p:cNvSpPr>
          <p:nvPr>
            <p:ph sz="quarter" idx="17" hasCustomPrompt="1"/>
          </p:nvPr>
        </p:nvSpPr>
        <p:spPr>
          <a:xfrm>
            <a:off x="6480112" y="1783200"/>
            <a:ext cx="5276850" cy="4479925"/>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text </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4179092301"/>
      </p:ext>
    </p:extLst>
  </p:cSld>
  <p:clrMapOvr>
    <a:overrideClrMapping bg1="lt1" tx1="dk1" bg2="lt2" tx2="dk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adrants">
    <p:spTree>
      <p:nvGrpSpPr>
        <p:cNvPr id="1" name=""/>
        <p:cNvGrpSpPr/>
        <p:nvPr/>
      </p:nvGrpSpPr>
      <p:grpSpPr>
        <a:xfrm>
          <a:off x="0" y="0"/>
          <a:ext cx="0" cy="0"/>
          <a:chOff x="0" y="0"/>
          <a:chExt cx="0" cy="0"/>
        </a:xfrm>
      </p:grpSpPr>
      <p:sp>
        <p:nvSpPr>
          <p:cNvPr id="3" name="Picture Placeholder 4">
            <a:extLst>
              <a:ext uri="{FF2B5EF4-FFF2-40B4-BE49-F238E27FC236}">
                <a16:creationId xmlns:a16="http://schemas.microsoft.com/office/drawing/2014/main" id="{A55C5423-B0BC-4B3A-8B1C-E8B29CF73B39}"/>
              </a:ext>
            </a:extLst>
          </p:cNvPr>
          <p:cNvSpPr>
            <a:spLocks noGrp="1"/>
          </p:cNvSpPr>
          <p:nvPr>
            <p:ph type="pic" sz="quarter" idx="13" hasCustomPrompt="1"/>
          </p:nvPr>
        </p:nvSpPr>
        <p:spPr>
          <a:xfrm>
            <a:off x="0" y="0"/>
            <a:ext cx="6062961" cy="33383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sp>
        <p:nvSpPr>
          <p:cNvPr id="5" name="Slide Number Placeholder 2">
            <a:extLst>
              <a:ext uri="{FF2B5EF4-FFF2-40B4-BE49-F238E27FC236}">
                <a16:creationId xmlns:a16="http://schemas.microsoft.com/office/drawing/2014/main" id="{4927F751-04E0-47BC-AF64-AA7D969C6505}"/>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8" name="Picture Placeholder 4">
            <a:extLst>
              <a:ext uri="{FF2B5EF4-FFF2-40B4-BE49-F238E27FC236}">
                <a16:creationId xmlns:a16="http://schemas.microsoft.com/office/drawing/2014/main" id="{637B374C-4DE5-4B68-ABCC-646D992BEB28}"/>
              </a:ext>
            </a:extLst>
          </p:cNvPr>
          <p:cNvSpPr>
            <a:spLocks noGrp="1"/>
          </p:cNvSpPr>
          <p:nvPr>
            <p:ph type="pic" sz="quarter" idx="15" hasCustomPrompt="1"/>
          </p:nvPr>
        </p:nvSpPr>
        <p:spPr>
          <a:xfrm>
            <a:off x="6065438" y="3338300"/>
            <a:ext cx="6126562" cy="3519700"/>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insert image</a:t>
            </a:r>
          </a:p>
        </p:txBody>
      </p:sp>
      <p:pic>
        <p:nvPicPr>
          <p:cNvPr id="10" name="Picture 9">
            <a:extLst>
              <a:ext uri="{FF2B5EF4-FFF2-40B4-BE49-F238E27FC236}">
                <a16:creationId xmlns:a16="http://schemas.microsoft.com/office/drawing/2014/main" id="{0F59BEFC-AABE-43C1-B155-999F122614E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7" name="Text Placeholder 6">
            <a:extLst>
              <a:ext uri="{FF2B5EF4-FFF2-40B4-BE49-F238E27FC236}">
                <a16:creationId xmlns:a16="http://schemas.microsoft.com/office/drawing/2014/main" id="{CB0B8B5A-C547-4570-9238-68061E53F772}"/>
              </a:ext>
            </a:extLst>
          </p:cNvPr>
          <p:cNvSpPr>
            <a:spLocks noGrp="1"/>
          </p:cNvSpPr>
          <p:nvPr>
            <p:ph type="body" sz="quarter" idx="22" hasCustomPrompt="1"/>
          </p:nvPr>
        </p:nvSpPr>
        <p:spPr>
          <a:xfrm>
            <a:off x="6480175" y="1781175"/>
            <a:ext cx="5276624"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
        <p:nvSpPr>
          <p:cNvPr id="11" name="Rectangle 10">
            <a:extLst>
              <a:ext uri="{FF2B5EF4-FFF2-40B4-BE49-F238E27FC236}">
                <a16:creationId xmlns:a16="http://schemas.microsoft.com/office/drawing/2014/main" id="{73FB6EAE-A378-4EA6-9478-F2F0740EA54F}"/>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CADDF625-A76B-495A-8620-28A80A9A1ED2}"/>
              </a:ext>
            </a:extLst>
          </p:cNvPr>
          <p:cNvSpPr txBox="1">
            <a:spLocks/>
          </p:cNvSpPr>
          <p:nvPr userDrawn="1"/>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4" name="Title 1">
            <a:extLst>
              <a:ext uri="{FF2B5EF4-FFF2-40B4-BE49-F238E27FC236}">
                <a16:creationId xmlns:a16="http://schemas.microsoft.com/office/drawing/2014/main" id="{7C1330A8-DF3E-41E3-AB7E-AB4557754C7E}"/>
              </a:ext>
            </a:extLst>
          </p:cNvPr>
          <p:cNvSpPr txBox="1">
            <a:spLocks/>
          </p:cNvSpPr>
          <p:nvPr userDrawn="1"/>
        </p:nvSpPr>
        <p:spPr>
          <a:xfrm>
            <a:off x="481942" y="3722747"/>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Quadrants, title here</a:t>
            </a:r>
            <a:endParaRPr lang="en-GB" dirty="0"/>
          </a:p>
        </p:txBody>
      </p:sp>
      <p:sp>
        <p:nvSpPr>
          <p:cNvPr id="16" name="Text Placeholder 6">
            <a:extLst>
              <a:ext uri="{FF2B5EF4-FFF2-40B4-BE49-F238E27FC236}">
                <a16:creationId xmlns:a16="http://schemas.microsoft.com/office/drawing/2014/main" id="{5C1B24B7-CA04-4E8D-B2B5-DC4E1636585E}"/>
              </a:ext>
            </a:extLst>
          </p:cNvPr>
          <p:cNvSpPr>
            <a:spLocks noGrp="1"/>
          </p:cNvSpPr>
          <p:nvPr>
            <p:ph type="body" sz="quarter" idx="24" hasCustomPrompt="1"/>
          </p:nvPr>
        </p:nvSpPr>
        <p:spPr>
          <a:xfrm>
            <a:off x="415267" y="4847569"/>
            <a:ext cx="5183188" cy="1370013"/>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text styles</a:t>
            </a:r>
          </a:p>
          <a:p>
            <a:pPr lvl="1"/>
            <a:r>
              <a:rPr lang="en-US" dirty="0"/>
              <a:t>Second level</a:t>
            </a:r>
          </a:p>
          <a:p>
            <a:pPr lvl="2"/>
            <a:r>
              <a:rPr lang="en-US" dirty="0"/>
              <a:t>Third level</a:t>
            </a:r>
          </a:p>
          <a:p>
            <a:pPr lvl="3"/>
            <a:r>
              <a:rPr lang="en-US" dirty="0"/>
              <a:t>Fourth level</a:t>
            </a:r>
          </a:p>
        </p:txBody>
      </p:sp>
    </p:spTree>
    <p:extLst>
      <p:ext uri="{BB962C8B-B14F-4D97-AF65-F5344CB8AC3E}">
        <p14:creationId xmlns:p14="http://schemas.microsoft.com/office/powerpoint/2010/main" val="28963380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4" name="Rectangle 3">
            <a:extLst>
              <a:ext uri="{FF2B5EF4-FFF2-40B4-BE49-F238E27FC236}">
                <a16:creationId xmlns:a16="http://schemas.microsoft.com/office/drawing/2014/main" id="{09E337FF-EC20-FC4E-A512-80CDE51F4AC9}"/>
              </a:ext>
            </a:extLst>
          </p:cNvPr>
          <p:cNvSpPr/>
          <p:nvPr userDrawn="1"/>
        </p:nvSpPr>
        <p:spPr>
          <a:xfrm>
            <a:off x="1065230"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2601221" y="6177783"/>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6" name="Text Placeholder 35">
            <a:extLst>
              <a:ext uri="{FF2B5EF4-FFF2-40B4-BE49-F238E27FC236}">
                <a16:creationId xmlns:a16="http://schemas.microsoft.com/office/drawing/2014/main" id="{3081F068-E853-4A4F-9EFD-B29B742822AC}"/>
              </a:ext>
            </a:extLst>
          </p:cNvPr>
          <p:cNvSpPr>
            <a:spLocks noGrp="1"/>
          </p:cNvSpPr>
          <p:nvPr>
            <p:ph type="body" sz="quarter" idx="17" hasCustomPrompt="1"/>
          </p:nvPr>
        </p:nvSpPr>
        <p:spPr>
          <a:xfrm>
            <a:off x="1068064"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1" name="Text Placeholder 40">
            <a:extLst>
              <a:ext uri="{FF2B5EF4-FFF2-40B4-BE49-F238E27FC236}">
                <a16:creationId xmlns:a16="http://schemas.microsoft.com/office/drawing/2014/main" id="{6E092A17-E78C-9740-AB28-68C7E769D4D8}"/>
              </a:ext>
            </a:extLst>
          </p:cNvPr>
          <p:cNvSpPr>
            <a:spLocks noGrp="1"/>
          </p:cNvSpPr>
          <p:nvPr>
            <p:ph type="body" sz="quarter" idx="21"/>
          </p:nvPr>
        </p:nvSpPr>
        <p:spPr>
          <a:xfrm>
            <a:off x="1178351" y="3350872"/>
            <a:ext cx="2889854"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16" name="Picture 15">
            <a:extLst>
              <a:ext uri="{FF2B5EF4-FFF2-40B4-BE49-F238E27FC236}">
                <a16:creationId xmlns:a16="http://schemas.microsoft.com/office/drawing/2014/main" id="{24CCC52F-1463-4EBC-B99B-A373A1ECE4BE}"/>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7" name="Slide Number Placeholder 1">
            <a:extLst>
              <a:ext uri="{FF2B5EF4-FFF2-40B4-BE49-F238E27FC236}">
                <a16:creationId xmlns:a16="http://schemas.microsoft.com/office/drawing/2014/main" id="{A7F3F838-60D3-4FEB-B2CA-08F82875A270}"/>
              </a:ext>
            </a:extLst>
          </p:cNvPr>
          <p:cNvSpPr txBox="1">
            <a:spLocks/>
          </p:cNvSpPr>
          <p:nvPr userDrawn="1"/>
        </p:nvSpPr>
        <p:spPr>
          <a:xfrm>
            <a:off x="9182100" y="6261100"/>
            <a:ext cx="2743200" cy="365125"/>
          </a:xfrm>
          <a:prstGeom prst="rect">
            <a:avLst/>
          </a:prstGeom>
        </p:spPr>
        <p:txBody>
          <a:bodyPr vert="horz" lIns="91440" tIns="45720" rIns="91440" bIns="45720" rtlCol="0" anchor="ctr"/>
          <a:lstStyle>
            <a:defPPr>
              <a:defRPr lang="en-US"/>
            </a:defPPr>
            <a:lvl1pPr marL="0" algn="r" defTabSz="457200" rtl="0" eaLnBrk="1" latinLnBrk="0" hangingPunct="1">
              <a:defRPr sz="1200" kern="1200">
                <a:solidFill>
                  <a:schemeClr val="tx1">
                    <a:tint val="75000"/>
                  </a:schemeClr>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787542D-5C6B-4EB3-96EB-9B37C3D5D2F8}" type="slidenum">
              <a:rPr lang="en-GB" smtClean="0"/>
              <a:pPr/>
              <a:t>‹#›</a:t>
            </a:fld>
            <a:endParaRPr lang="en-GB"/>
          </a:p>
        </p:txBody>
      </p:sp>
      <p:sp>
        <p:nvSpPr>
          <p:cNvPr id="18" name="Rectangle 17">
            <a:extLst>
              <a:ext uri="{FF2B5EF4-FFF2-40B4-BE49-F238E27FC236}">
                <a16:creationId xmlns:a16="http://schemas.microsoft.com/office/drawing/2014/main" id="{53D576F0-DC67-4F7A-A308-E8A231AB271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Title 1">
            <a:extLst>
              <a:ext uri="{FF2B5EF4-FFF2-40B4-BE49-F238E27FC236}">
                <a16:creationId xmlns:a16="http://schemas.microsoft.com/office/drawing/2014/main" id="{AC7D8C70-D8D3-4616-8AD6-B7531CA66280}"/>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3 stages</a:t>
            </a:r>
            <a:endParaRPr lang="en-GB" dirty="0"/>
          </a:p>
        </p:txBody>
      </p:sp>
      <p:sp>
        <p:nvSpPr>
          <p:cNvPr id="20" name="Text Placeholder 6">
            <a:extLst>
              <a:ext uri="{FF2B5EF4-FFF2-40B4-BE49-F238E27FC236}">
                <a16:creationId xmlns:a16="http://schemas.microsoft.com/office/drawing/2014/main" id="{2BD0FB86-6CDA-4632-979A-2F4031FB20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21" name="Rectangle 20">
            <a:extLst>
              <a:ext uri="{FF2B5EF4-FFF2-40B4-BE49-F238E27FC236}">
                <a16:creationId xmlns:a16="http://schemas.microsoft.com/office/drawing/2014/main" id="{A8863C8E-9F0F-4046-A264-6A18A57D022C}"/>
              </a:ext>
            </a:extLst>
          </p:cNvPr>
          <p:cNvSpPr/>
          <p:nvPr userDrawn="1"/>
        </p:nvSpPr>
        <p:spPr>
          <a:xfrm>
            <a:off x="4500922"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2" name="Text Placeholder 35">
            <a:extLst>
              <a:ext uri="{FF2B5EF4-FFF2-40B4-BE49-F238E27FC236}">
                <a16:creationId xmlns:a16="http://schemas.microsoft.com/office/drawing/2014/main" id="{7DB80790-1AF5-488C-A2EE-375E51A97FA9}"/>
              </a:ext>
            </a:extLst>
          </p:cNvPr>
          <p:cNvSpPr>
            <a:spLocks noGrp="1"/>
          </p:cNvSpPr>
          <p:nvPr>
            <p:ph type="body" sz="quarter" idx="22" hasCustomPrompt="1"/>
          </p:nvPr>
        </p:nvSpPr>
        <p:spPr>
          <a:xfrm>
            <a:off x="4513281"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24" name="Text Placeholder 40">
            <a:extLst>
              <a:ext uri="{FF2B5EF4-FFF2-40B4-BE49-F238E27FC236}">
                <a16:creationId xmlns:a16="http://schemas.microsoft.com/office/drawing/2014/main" id="{0E461C60-64BB-43A7-BA8C-34579F84CCE5}"/>
              </a:ext>
            </a:extLst>
          </p:cNvPr>
          <p:cNvSpPr>
            <a:spLocks noGrp="1"/>
          </p:cNvSpPr>
          <p:nvPr>
            <p:ph type="body" sz="quarter" idx="23"/>
          </p:nvPr>
        </p:nvSpPr>
        <p:spPr>
          <a:xfrm>
            <a:off x="4637988" y="3355229"/>
            <a:ext cx="2865909"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25" name="Rectangle 24">
            <a:extLst>
              <a:ext uri="{FF2B5EF4-FFF2-40B4-BE49-F238E27FC236}">
                <a16:creationId xmlns:a16="http://schemas.microsoft.com/office/drawing/2014/main" id="{2A3E954C-0710-40FA-98A2-EB54FBFAE9A0}"/>
              </a:ext>
            </a:extLst>
          </p:cNvPr>
          <p:cNvSpPr/>
          <p:nvPr userDrawn="1"/>
        </p:nvSpPr>
        <p:spPr>
          <a:xfrm>
            <a:off x="7936614" y="2016563"/>
            <a:ext cx="3178125" cy="4161219"/>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26" name="Text Placeholder 35">
            <a:extLst>
              <a:ext uri="{FF2B5EF4-FFF2-40B4-BE49-F238E27FC236}">
                <a16:creationId xmlns:a16="http://schemas.microsoft.com/office/drawing/2014/main" id="{C5BBACFC-697B-4BAB-BD69-B117928B1BD8}"/>
              </a:ext>
            </a:extLst>
          </p:cNvPr>
          <p:cNvSpPr>
            <a:spLocks noGrp="1"/>
          </p:cNvSpPr>
          <p:nvPr>
            <p:ph type="body" sz="quarter" idx="24" hasCustomPrompt="1"/>
          </p:nvPr>
        </p:nvSpPr>
        <p:spPr>
          <a:xfrm>
            <a:off x="7939448" y="2016564"/>
            <a:ext cx="296204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27" name="Text Placeholder 40">
            <a:extLst>
              <a:ext uri="{FF2B5EF4-FFF2-40B4-BE49-F238E27FC236}">
                <a16:creationId xmlns:a16="http://schemas.microsoft.com/office/drawing/2014/main" id="{954A020B-FA48-4C89-898D-1129467DB388}"/>
              </a:ext>
            </a:extLst>
          </p:cNvPr>
          <p:cNvSpPr>
            <a:spLocks noGrp="1"/>
          </p:cNvSpPr>
          <p:nvPr>
            <p:ph type="body" sz="quarter" idx="25"/>
          </p:nvPr>
        </p:nvSpPr>
        <p:spPr>
          <a:xfrm>
            <a:off x="8107052" y="3350872"/>
            <a:ext cx="2832537" cy="269894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68756567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 Stages">
    <p:spTree>
      <p:nvGrpSpPr>
        <p:cNvPr id="1" name=""/>
        <p:cNvGrpSpPr/>
        <p:nvPr/>
      </p:nvGrpSpPr>
      <p:grpSpPr>
        <a:xfrm>
          <a:off x="0" y="0"/>
          <a:ext cx="0" cy="0"/>
          <a:chOff x="0" y="0"/>
          <a:chExt cx="0" cy="0"/>
        </a:xfrm>
      </p:grpSpPr>
      <p:pic>
        <p:nvPicPr>
          <p:cNvPr id="23" name="Picture 22">
            <a:extLst>
              <a:ext uri="{FF2B5EF4-FFF2-40B4-BE49-F238E27FC236}">
                <a16:creationId xmlns:a16="http://schemas.microsoft.com/office/drawing/2014/main" id="{B38A1E70-50BA-BA42-A218-ABC18C40C0A3}"/>
              </a:ext>
            </a:extLst>
          </p:cNvPr>
          <p:cNvPicPr>
            <a:picLocks noChangeAspect="1"/>
          </p:cNvPicPr>
          <p:nvPr userDrawn="1"/>
        </p:nvPicPr>
        <p:blipFill rotWithShape="1">
          <a:blip r:embed="rId2"/>
          <a:srcRect t="9162" r="17975"/>
          <a:stretch/>
        </p:blipFill>
        <p:spPr>
          <a:xfrm>
            <a:off x="9478657" y="0"/>
            <a:ext cx="2713343" cy="3574142"/>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54" name="Rectangle 53">
            <a:extLst>
              <a:ext uri="{FF2B5EF4-FFF2-40B4-BE49-F238E27FC236}">
                <a16:creationId xmlns:a16="http://schemas.microsoft.com/office/drawing/2014/main" id="{C5413A5D-B0DB-4840-A6F5-293DCA8C23D9}"/>
              </a:ext>
            </a:extLst>
          </p:cNvPr>
          <p:cNvSpPr/>
          <p:nvPr userDrawn="1"/>
        </p:nvSpPr>
        <p:spPr>
          <a:xfrm>
            <a:off x="4792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8547ACD3-9D3A-184E-A273-6B9AD0E17160}"/>
              </a:ext>
            </a:extLst>
          </p:cNvPr>
          <p:cNvSpPr/>
          <p:nvPr userDrawn="1"/>
        </p:nvSpPr>
        <p:spPr>
          <a:xfrm>
            <a:off x="33616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83B1937D-5E8B-4442-A129-2CC064F9A1E0}"/>
              </a:ext>
            </a:extLst>
          </p:cNvPr>
          <p:cNvSpPr/>
          <p:nvPr userDrawn="1"/>
        </p:nvSpPr>
        <p:spPr>
          <a:xfrm>
            <a:off x="6244059" y="2016564"/>
            <a:ext cx="2572799" cy="397783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7" name="Text Placeholder 35">
            <a:extLst>
              <a:ext uri="{FF2B5EF4-FFF2-40B4-BE49-F238E27FC236}">
                <a16:creationId xmlns:a16="http://schemas.microsoft.com/office/drawing/2014/main" id="{5804C198-EA49-C648-A91C-C264BEA21577}"/>
              </a:ext>
            </a:extLst>
          </p:cNvPr>
          <p:cNvSpPr>
            <a:spLocks noGrp="1"/>
          </p:cNvSpPr>
          <p:nvPr>
            <p:ph type="body" sz="quarter" idx="25" hasCustomPrompt="1"/>
          </p:nvPr>
        </p:nvSpPr>
        <p:spPr>
          <a:xfrm>
            <a:off x="479036" y="2016564"/>
            <a:ext cx="239787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8" name="Text Placeholder 35">
            <a:extLst>
              <a:ext uri="{FF2B5EF4-FFF2-40B4-BE49-F238E27FC236}">
                <a16:creationId xmlns:a16="http://schemas.microsoft.com/office/drawing/2014/main" id="{D9DE2891-000C-7A47-9395-327F4FFE972E}"/>
              </a:ext>
            </a:extLst>
          </p:cNvPr>
          <p:cNvSpPr>
            <a:spLocks noGrp="1"/>
          </p:cNvSpPr>
          <p:nvPr>
            <p:ph type="body" sz="quarter" idx="26" hasCustomPrompt="1"/>
          </p:nvPr>
        </p:nvSpPr>
        <p:spPr>
          <a:xfrm>
            <a:off x="33616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9" name="Text Placeholder 35">
            <a:extLst>
              <a:ext uri="{FF2B5EF4-FFF2-40B4-BE49-F238E27FC236}">
                <a16:creationId xmlns:a16="http://schemas.microsoft.com/office/drawing/2014/main" id="{144C8D64-11B4-554F-BD17-394B6F559EAD}"/>
              </a:ext>
            </a:extLst>
          </p:cNvPr>
          <p:cNvSpPr>
            <a:spLocks noGrp="1"/>
          </p:cNvSpPr>
          <p:nvPr>
            <p:ph type="body" sz="quarter" idx="27" hasCustomPrompt="1"/>
          </p:nvPr>
        </p:nvSpPr>
        <p:spPr>
          <a:xfrm>
            <a:off x="6244056" y="2016564"/>
            <a:ext cx="239765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0" name="Text Placeholder 40">
            <a:extLst>
              <a:ext uri="{FF2B5EF4-FFF2-40B4-BE49-F238E27FC236}">
                <a16:creationId xmlns:a16="http://schemas.microsoft.com/office/drawing/2014/main" id="{4A50721B-5180-6246-9B49-B012E18188B5}"/>
              </a:ext>
            </a:extLst>
          </p:cNvPr>
          <p:cNvSpPr>
            <a:spLocks noGrp="1"/>
          </p:cNvSpPr>
          <p:nvPr>
            <p:ph type="body" sz="quarter" idx="28"/>
          </p:nvPr>
        </p:nvSpPr>
        <p:spPr>
          <a:xfrm>
            <a:off x="6544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1" name="Text Placeholder 40">
            <a:extLst>
              <a:ext uri="{FF2B5EF4-FFF2-40B4-BE49-F238E27FC236}">
                <a16:creationId xmlns:a16="http://schemas.microsoft.com/office/drawing/2014/main" id="{5009098B-C9C2-6D4D-B4C8-66B13FEA524F}"/>
              </a:ext>
            </a:extLst>
          </p:cNvPr>
          <p:cNvSpPr>
            <a:spLocks noGrp="1"/>
          </p:cNvSpPr>
          <p:nvPr>
            <p:ph type="body" sz="quarter" idx="29"/>
          </p:nvPr>
        </p:nvSpPr>
        <p:spPr>
          <a:xfrm>
            <a:off x="35368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2" name="Text Placeholder 40">
            <a:extLst>
              <a:ext uri="{FF2B5EF4-FFF2-40B4-BE49-F238E27FC236}">
                <a16:creationId xmlns:a16="http://schemas.microsoft.com/office/drawing/2014/main" id="{A5DF1411-B4B7-574E-9BAB-9A4186C43E81}"/>
              </a:ext>
            </a:extLst>
          </p:cNvPr>
          <p:cNvSpPr>
            <a:spLocks noGrp="1"/>
          </p:cNvSpPr>
          <p:nvPr>
            <p:ph type="body" sz="quarter" idx="30"/>
          </p:nvPr>
        </p:nvSpPr>
        <p:spPr>
          <a:xfrm>
            <a:off x="6419208" y="3350872"/>
            <a:ext cx="2222500" cy="2529676"/>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63" name="Rectangle 62">
            <a:extLst>
              <a:ext uri="{FF2B5EF4-FFF2-40B4-BE49-F238E27FC236}">
                <a16:creationId xmlns:a16="http://schemas.microsoft.com/office/drawing/2014/main" id="{6DA0BE2C-2F41-C94A-99E2-9E9C8539EC62}"/>
              </a:ext>
            </a:extLst>
          </p:cNvPr>
          <p:cNvSpPr/>
          <p:nvPr userDrawn="1"/>
        </p:nvSpPr>
        <p:spPr>
          <a:xfrm>
            <a:off x="9133199" y="2002478"/>
            <a:ext cx="2572799" cy="3991922"/>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64" name="Text Placeholder 35">
            <a:extLst>
              <a:ext uri="{FF2B5EF4-FFF2-40B4-BE49-F238E27FC236}">
                <a16:creationId xmlns:a16="http://schemas.microsoft.com/office/drawing/2014/main" id="{5615BD06-674B-6B41-A1B5-8A66AF698957}"/>
              </a:ext>
            </a:extLst>
          </p:cNvPr>
          <p:cNvSpPr>
            <a:spLocks noGrp="1"/>
          </p:cNvSpPr>
          <p:nvPr>
            <p:ph type="body" sz="quarter" idx="31" hasCustomPrompt="1"/>
          </p:nvPr>
        </p:nvSpPr>
        <p:spPr>
          <a:xfrm>
            <a:off x="9133195" y="2002478"/>
            <a:ext cx="23976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5" name="Text Placeholder 40">
            <a:extLst>
              <a:ext uri="{FF2B5EF4-FFF2-40B4-BE49-F238E27FC236}">
                <a16:creationId xmlns:a16="http://schemas.microsoft.com/office/drawing/2014/main" id="{A572828F-67C2-5748-B663-D94F10F66173}"/>
              </a:ext>
            </a:extLst>
          </p:cNvPr>
          <p:cNvSpPr>
            <a:spLocks noGrp="1"/>
          </p:cNvSpPr>
          <p:nvPr>
            <p:ph type="body" sz="quarter" idx="32"/>
          </p:nvPr>
        </p:nvSpPr>
        <p:spPr>
          <a:xfrm>
            <a:off x="9308348" y="3336786"/>
            <a:ext cx="2222500" cy="254376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0" name="Picture 19">
            <a:extLst>
              <a:ext uri="{FF2B5EF4-FFF2-40B4-BE49-F238E27FC236}">
                <a16:creationId xmlns:a16="http://schemas.microsoft.com/office/drawing/2014/main" id="{AF2ADDD6-64C2-42E4-8BC8-1D19C8E1831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9" name="Rectangle 18">
            <a:extLst>
              <a:ext uri="{FF2B5EF4-FFF2-40B4-BE49-F238E27FC236}">
                <a16:creationId xmlns:a16="http://schemas.microsoft.com/office/drawing/2014/main" id="{1A375A71-02A2-4AE6-9C69-5955E9F54FC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1">
            <a:extLst>
              <a:ext uri="{FF2B5EF4-FFF2-40B4-BE49-F238E27FC236}">
                <a16:creationId xmlns:a16="http://schemas.microsoft.com/office/drawing/2014/main" id="{4D82E014-C022-4946-BD0C-5DFBBCBF634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4 stages</a:t>
            </a:r>
            <a:endParaRPr lang="en-GB" dirty="0"/>
          </a:p>
        </p:txBody>
      </p:sp>
      <p:sp>
        <p:nvSpPr>
          <p:cNvPr id="22" name="Text Placeholder 6">
            <a:extLst>
              <a:ext uri="{FF2B5EF4-FFF2-40B4-BE49-F238E27FC236}">
                <a16:creationId xmlns:a16="http://schemas.microsoft.com/office/drawing/2014/main" id="{7712F491-DD76-489B-BBD3-E024ECB9B85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16615423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sp>
        <p:nvSpPr>
          <p:cNvPr id="30" name="Rectangle 29">
            <a:extLst>
              <a:ext uri="{FF2B5EF4-FFF2-40B4-BE49-F238E27FC236}">
                <a16:creationId xmlns:a16="http://schemas.microsoft.com/office/drawing/2014/main" id="{8B9FDD73-9E09-7945-9A46-BD5E2414CC7A}"/>
              </a:ext>
            </a:extLst>
          </p:cNvPr>
          <p:cNvSpPr/>
          <p:nvPr userDrawn="1"/>
        </p:nvSpPr>
        <p:spPr>
          <a:xfrm>
            <a:off x="479260"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1" name="Text Placeholder 35">
            <a:extLst>
              <a:ext uri="{FF2B5EF4-FFF2-40B4-BE49-F238E27FC236}">
                <a16:creationId xmlns:a16="http://schemas.microsoft.com/office/drawing/2014/main" id="{19C27A68-9FF1-5044-A2C5-4DBCD9AA900B}"/>
              </a:ext>
            </a:extLst>
          </p:cNvPr>
          <p:cNvSpPr>
            <a:spLocks noGrp="1"/>
          </p:cNvSpPr>
          <p:nvPr>
            <p:ph type="body" sz="quarter" idx="34" hasCustomPrompt="1"/>
          </p:nvPr>
        </p:nvSpPr>
        <p:spPr>
          <a:xfrm>
            <a:off x="479036"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2" name="Text Placeholder 40">
            <a:extLst>
              <a:ext uri="{FF2B5EF4-FFF2-40B4-BE49-F238E27FC236}">
                <a16:creationId xmlns:a16="http://schemas.microsoft.com/office/drawing/2014/main" id="{F7B29AC3-37AB-C743-BDD2-724C756910EE}"/>
              </a:ext>
            </a:extLst>
          </p:cNvPr>
          <p:cNvSpPr>
            <a:spLocks noGrp="1"/>
          </p:cNvSpPr>
          <p:nvPr>
            <p:ph type="body" sz="quarter" idx="35"/>
          </p:nvPr>
        </p:nvSpPr>
        <p:spPr>
          <a:xfrm>
            <a:off x="654408"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37" name="Rectangle 36">
            <a:extLst>
              <a:ext uri="{FF2B5EF4-FFF2-40B4-BE49-F238E27FC236}">
                <a16:creationId xmlns:a16="http://schemas.microsoft.com/office/drawing/2014/main" id="{60F8F6B4-6036-C249-B4BA-C168CF827E1E}"/>
              </a:ext>
            </a:extLst>
          </p:cNvPr>
          <p:cNvSpPr/>
          <p:nvPr userDrawn="1"/>
        </p:nvSpPr>
        <p:spPr>
          <a:xfrm>
            <a:off x="9704437"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38" name="Text Placeholder 35">
            <a:extLst>
              <a:ext uri="{FF2B5EF4-FFF2-40B4-BE49-F238E27FC236}">
                <a16:creationId xmlns:a16="http://schemas.microsoft.com/office/drawing/2014/main" id="{8C57C1B8-9938-3E47-97E3-B2D59ED6E069}"/>
              </a:ext>
            </a:extLst>
          </p:cNvPr>
          <p:cNvSpPr>
            <a:spLocks noGrp="1"/>
          </p:cNvSpPr>
          <p:nvPr>
            <p:ph type="body" sz="quarter" idx="36" hasCustomPrompt="1"/>
          </p:nvPr>
        </p:nvSpPr>
        <p:spPr>
          <a:xfrm>
            <a:off x="9704213"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39" name="Text Placeholder 40">
            <a:extLst>
              <a:ext uri="{FF2B5EF4-FFF2-40B4-BE49-F238E27FC236}">
                <a16:creationId xmlns:a16="http://schemas.microsoft.com/office/drawing/2014/main" id="{FA070F3E-1E3F-5548-A52A-A061CB950F52}"/>
              </a:ext>
            </a:extLst>
          </p:cNvPr>
          <p:cNvSpPr>
            <a:spLocks noGrp="1"/>
          </p:cNvSpPr>
          <p:nvPr>
            <p:ph type="body" sz="quarter" idx="37"/>
          </p:nvPr>
        </p:nvSpPr>
        <p:spPr>
          <a:xfrm>
            <a:off x="9879585"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45" name="Rectangle 44">
            <a:extLst>
              <a:ext uri="{FF2B5EF4-FFF2-40B4-BE49-F238E27FC236}">
                <a16:creationId xmlns:a16="http://schemas.microsoft.com/office/drawing/2014/main" id="{261DC7A1-4BB9-5B40-AFAF-71BDEE28335E}"/>
              </a:ext>
            </a:extLst>
          </p:cNvPr>
          <p:cNvSpPr/>
          <p:nvPr userDrawn="1"/>
        </p:nvSpPr>
        <p:spPr>
          <a:xfrm>
            <a:off x="2790498"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48" name="Text Placeholder 35">
            <a:extLst>
              <a:ext uri="{FF2B5EF4-FFF2-40B4-BE49-F238E27FC236}">
                <a16:creationId xmlns:a16="http://schemas.microsoft.com/office/drawing/2014/main" id="{96A46CA0-C97B-8C42-9EB8-D546DC353576}"/>
              </a:ext>
            </a:extLst>
          </p:cNvPr>
          <p:cNvSpPr>
            <a:spLocks noGrp="1"/>
          </p:cNvSpPr>
          <p:nvPr>
            <p:ph type="body" sz="quarter" idx="38" hasCustomPrompt="1"/>
          </p:nvPr>
        </p:nvSpPr>
        <p:spPr>
          <a:xfrm>
            <a:off x="2790274"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49" name="Text Placeholder 40">
            <a:extLst>
              <a:ext uri="{FF2B5EF4-FFF2-40B4-BE49-F238E27FC236}">
                <a16:creationId xmlns:a16="http://schemas.microsoft.com/office/drawing/2014/main" id="{F6925924-8438-2446-A508-AE1269688610}"/>
              </a:ext>
            </a:extLst>
          </p:cNvPr>
          <p:cNvSpPr>
            <a:spLocks noGrp="1"/>
          </p:cNvSpPr>
          <p:nvPr>
            <p:ph type="body" sz="quarter" idx="39"/>
          </p:nvPr>
        </p:nvSpPr>
        <p:spPr>
          <a:xfrm>
            <a:off x="2965646"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0" name="Rectangle 49">
            <a:extLst>
              <a:ext uri="{FF2B5EF4-FFF2-40B4-BE49-F238E27FC236}">
                <a16:creationId xmlns:a16="http://schemas.microsoft.com/office/drawing/2014/main" id="{6C128985-4F07-4340-B117-75623A4798A1}"/>
              </a:ext>
            </a:extLst>
          </p:cNvPr>
          <p:cNvSpPr/>
          <p:nvPr userDrawn="1"/>
        </p:nvSpPr>
        <p:spPr>
          <a:xfrm>
            <a:off x="5095449"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1" name="Text Placeholder 35">
            <a:extLst>
              <a:ext uri="{FF2B5EF4-FFF2-40B4-BE49-F238E27FC236}">
                <a16:creationId xmlns:a16="http://schemas.microsoft.com/office/drawing/2014/main" id="{EB203576-247F-594B-AA0C-9AC9BFBC6179}"/>
              </a:ext>
            </a:extLst>
          </p:cNvPr>
          <p:cNvSpPr>
            <a:spLocks noGrp="1"/>
          </p:cNvSpPr>
          <p:nvPr>
            <p:ph type="body" sz="quarter" idx="40" hasCustomPrompt="1"/>
          </p:nvPr>
        </p:nvSpPr>
        <p:spPr>
          <a:xfrm>
            <a:off x="5095225"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2" name="Text Placeholder 40">
            <a:extLst>
              <a:ext uri="{FF2B5EF4-FFF2-40B4-BE49-F238E27FC236}">
                <a16:creationId xmlns:a16="http://schemas.microsoft.com/office/drawing/2014/main" id="{8E39356C-DCED-4B4E-8FD2-8A44E096E63D}"/>
              </a:ext>
            </a:extLst>
          </p:cNvPr>
          <p:cNvSpPr>
            <a:spLocks noGrp="1"/>
          </p:cNvSpPr>
          <p:nvPr>
            <p:ph type="body" sz="quarter" idx="41"/>
          </p:nvPr>
        </p:nvSpPr>
        <p:spPr>
          <a:xfrm>
            <a:off x="5270597"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53" name="Rectangle 52">
            <a:extLst>
              <a:ext uri="{FF2B5EF4-FFF2-40B4-BE49-F238E27FC236}">
                <a16:creationId xmlns:a16="http://schemas.microsoft.com/office/drawing/2014/main" id="{F8CE159F-99AC-9C44-9745-594FE14FF5A8}"/>
              </a:ext>
            </a:extLst>
          </p:cNvPr>
          <p:cNvSpPr/>
          <p:nvPr userDrawn="1"/>
        </p:nvSpPr>
        <p:spPr>
          <a:xfrm>
            <a:off x="7400053" y="2016564"/>
            <a:ext cx="2001560"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54" name="Text Placeholder 35">
            <a:extLst>
              <a:ext uri="{FF2B5EF4-FFF2-40B4-BE49-F238E27FC236}">
                <a16:creationId xmlns:a16="http://schemas.microsoft.com/office/drawing/2014/main" id="{D5458CC4-909A-7E47-A02A-3B88B26C134B}"/>
              </a:ext>
            </a:extLst>
          </p:cNvPr>
          <p:cNvSpPr>
            <a:spLocks noGrp="1"/>
          </p:cNvSpPr>
          <p:nvPr>
            <p:ph type="body" sz="quarter" idx="42" hasCustomPrompt="1"/>
          </p:nvPr>
        </p:nvSpPr>
        <p:spPr>
          <a:xfrm>
            <a:off x="7399829" y="2016564"/>
            <a:ext cx="185484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55" name="Text Placeholder 40">
            <a:extLst>
              <a:ext uri="{FF2B5EF4-FFF2-40B4-BE49-F238E27FC236}">
                <a16:creationId xmlns:a16="http://schemas.microsoft.com/office/drawing/2014/main" id="{FB9277D2-3FED-8644-89D6-89DB3FDD59FF}"/>
              </a:ext>
            </a:extLst>
          </p:cNvPr>
          <p:cNvSpPr>
            <a:spLocks noGrp="1"/>
          </p:cNvSpPr>
          <p:nvPr>
            <p:ph type="body" sz="quarter" idx="43"/>
          </p:nvPr>
        </p:nvSpPr>
        <p:spPr>
          <a:xfrm>
            <a:off x="7575201" y="3350872"/>
            <a:ext cx="1679468" cy="2421855"/>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5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24421300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Happy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descr="A picture containing person&#10;&#10;Description automatically generated">
            <a:extLst>
              <a:ext uri="{FF2B5EF4-FFF2-40B4-BE49-F238E27FC236}">
                <a16:creationId xmlns:a16="http://schemas.microsoft.com/office/drawing/2014/main" id="{DF4CF2F5-CBC9-4B30-8A19-72977C6D899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1"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91B41E1B-424C-48BE-8B6B-A734316ADF7D}"/>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6DD40145-7FA8-4783-B18F-01F8E09701E8}"/>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21EA6D3B-0498-4650-84DF-93F210D39C0A}"/>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152182468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6 Stages">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AF0EC8B-6944-7A47-9A1B-7C92B922EC63}"/>
              </a:ext>
            </a:extLst>
          </p:cNvPr>
          <p:cNvPicPr>
            <a:picLocks noChangeAspect="1"/>
          </p:cNvPicPr>
          <p:nvPr userDrawn="1"/>
        </p:nvPicPr>
        <p:blipFill rotWithShape="1">
          <a:blip r:embed="rId2"/>
          <a:srcRect r="42095" b="14017"/>
          <a:stretch/>
        </p:blipFill>
        <p:spPr>
          <a:xfrm>
            <a:off x="9265131" y="2511926"/>
            <a:ext cx="2926869" cy="4346074"/>
          </a:xfrm>
          <a:prstGeom prst="rect">
            <a:avLst/>
          </a:prstGeom>
        </p:spPr>
      </p:pic>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Century Gothic" panose="020B0502020202020204" pitchFamily="34" charset="0"/>
                <a:ea typeface="+mn-ea"/>
                <a:cs typeface="+mn-cs"/>
              </a:defRPr>
            </a:lvl1pPr>
          </a:lstStyle>
          <a:p>
            <a:fld id="{887360FE-02F5-4392-9C12-7D03F05745BB}" type="slidenum">
              <a:rPr lang="en-GB" smtClean="0"/>
              <a:pPr/>
              <a:t>‹#›</a:t>
            </a:fld>
            <a:endParaRPr lang="en-GB" dirty="0"/>
          </a:p>
        </p:txBody>
      </p:sp>
      <p:pic>
        <p:nvPicPr>
          <p:cNvPr id="22" name="Picture 21">
            <a:extLst>
              <a:ext uri="{FF2B5EF4-FFF2-40B4-BE49-F238E27FC236}">
                <a16:creationId xmlns:a16="http://schemas.microsoft.com/office/drawing/2014/main" id="{ECBB76C2-AAB2-4D1E-869D-46076497BC3D}"/>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23" name="Rectangle 22">
            <a:extLst>
              <a:ext uri="{FF2B5EF4-FFF2-40B4-BE49-F238E27FC236}">
                <a16:creationId xmlns:a16="http://schemas.microsoft.com/office/drawing/2014/main" id="{3A1062A9-12EF-40B8-8136-D997D0DBC355}"/>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Title 1">
            <a:extLst>
              <a:ext uri="{FF2B5EF4-FFF2-40B4-BE49-F238E27FC236}">
                <a16:creationId xmlns:a16="http://schemas.microsoft.com/office/drawing/2014/main" id="{E10AA6B4-06A0-4B7D-BECB-BEC3276631D5}"/>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Process, 6 stages</a:t>
            </a:r>
            <a:endParaRPr lang="en-GB" dirty="0"/>
          </a:p>
        </p:txBody>
      </p:sp>
      <p:sp>
        <p:nvSpPr>
          <p:cNvPr id="25" name="Text Placeholder 6">
            <a:extLst>
              <a:ext uri="{FF2B5EF4-FFF2-40B4-BE49-F238E27FC236}">
                <a16:creationId xmlns:a16="http://schemas.microsoft.com/office/drawing/2014/main" id="{04FBFF46-BB30-4D8F-A4C2-0956EF529F53}"/>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61" name="Rectangle 60">
            <a:extLst>
              <a:ext uri="{FF2B5EF4-FFF2-40B4-BE49-F238E27FC236}">
                <a16:creationId xmlns:a16="http://schemas.microsoft.com/office/drawing/2014/main" id="{47A33D06-1EAE-4D42-BD90-9B587543E04E}"/>
              </a:ext>
            </a:extLst>
          </p:cNvPr>
          <p:cNvSpPr/>
          <p:nvPr userDrawn="1"/>
        </p:nvSpPr>
        <p:spPr>
          <a:xfrm>
            <a:off x="251813"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2" name="Text Placeholder 35">
            <a:extLst>
              <a:ext uri="{FF2B5EF4-FFF2-40B4-BE49-F238E27FC236}">
                <a16:creationId xmlns:a16="http://schemas.microsoft.com/office/drawing/2014/main" id="{E969B702-2D90-4A8C-818E-BE349557B45E}"/>
              </a:ext>
            </a:extLst>
          </p:cNvPr>
          <p:cNvSpPr>
            <a:spLocks noGrp="1"/>
          </p:cNvSpPr>
          <p:nvPr>
            <p:ph type="body" sz="quarter" idx="38" hasCustomPrompt="1"/>
          </p:nvPr>
        </p:nvSpPr>
        <p:spPr>
          <a:xfrm>
            <a:off x="258533" y="2028678"/>
            <a:ext cx="1488250"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4" name="Rectangle 63">
            <a:extLst>
              <a:ext uri="{FF2B5EF4-FFF2-40B4-BE49-F238E27FC236}">
                <a16:creationId xmlns:a16="http://schemas.microsoft.com/office/drawing/2014/main" id="{C443621B-4CB3-4E1A-A2AE-720BADB52B26}"/>
              </a:ext>
            </a:extLst>
          </p:cNvPr>
          <p:cNvSpPr/>
          <p:nvPr userDrawn="1"/>
        </p:nvSpPr>
        <p:spPr>
          <a:xfrm>
            <a:off x="221007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5" name="Text Placeholder 35">
            <a:extLst>
              <a:ext uri="{FF2B5EF4-FFF2-40B4-BE49-F238E27FC236}">
                <a16:creationId xmlns:a16="http://schemas.microsoft.com/office/drawing/2014/main" id="{ECECEC0B-3D8D-4F78-B65E-CEEB7F56B6FA}"/>
              </a:ext>
            </a:extLst>
          </p:cNvPr>
          <p:cNvSpPr>
            <a:spLocks noGrp="1"/>
          </p:cNvSpPr>
          <p:nvPr>
            <p:ph type="body" sz="quarter" idx="40" hasCustomPrompt="1"/>
          </p:nvPr>
        </p:nvSpPr>
        <p:spPr>
          <a:xfrm>
            <a:off x="2209149" y="2028678"/>
            <a:ext cx="151375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67" name="Rectangle 66">
            <a:extLst>
              <a:ext uri="{FF2B5EF4-FFF2-40B4-BE49-F238E27FC236}">
                <a16:creationId xmlns:a16="http://schemas.microsoft.com/office/drawing/2014/main" id="{AF4F4918-3112-40A9-B65C-A32B1F402BF2}"/>
              </a:ext>
            </a:extLst>
          </p:cNvPr>
          <p:cNvSpPr/>
          <p:nvPr userDrawn="1"/>
        </p:nvSpPr>
        <p:spPr>
          <a:xfrm>
            <a:off x="417857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68" name="Text Placeholder 35">
            <a:extLst>
              <a:ext uri="{FF2B5EF4-FFF2-40B4-BE49-F238E27FC236}">
                <a16:creationId xmlns:a16="http://schemas.microsoft.com/office/drawing/2014/main" id="{F28A5266-BA48-484D-9F91-46D04A781338}"/>
              </a:ext>
            </a:extLst>
          </p:cNvPr>
          <p:cNvSpPr>
            <a:spLocks noGrp="1"/>
          </p:cNvSpPr>
          <p:nvPr>
            <p:ph type="body" sz="quarter" idx="42" hasCustomPrompt="1"/>
          </p:nvPr>
        </p:nvSpPr>
        <p:spPr>
          <a:xfrm>
            <a:off x="4189999" y="2028678"/>
            <a:ext cx="1501398"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0" name="Rectangle 69">
            <a:extLst>
              <a:ext uri="{FF2B5EF4-FFF2-40B4-BE49-F238E27FC236}">
                <a16:creationId xmlns:a16="http://schemas.microsoft.com/office/drawing/2014/main" id="{306A64D0-8B54-443B-8C2A-AC90A4B3C517}"/>
              </a:ext>
            </a:extLst>
          </p:cNvPr>
          <p:cNvSpPr/>
          <p:nvPr userDrawn="1"/>
        </p:nvSpPr>
        <p:spPr>
          <a:xfrm>
            <a:off x="6147069"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1" name="Text Placeholder 35">
            <a:extLst>
              <a:ext uri="{FF2B5EF4-FFF2-40B4-BE49-F238E27FC236}">
                <a16:creationId xmlns:a16="http://schemas.microsoft.com/office/drawing/2014/main" id="{A614EA7C-BDC5-4FDE-913B-662DF1E39444}"/>
              </a:ext>
            </a:extLst>
          </p:cNvPr>
          <p:cNvSpPr>
            <a:spLocks noGrp="1"/>
          </p:cNvSpPr>
          <p:nvPr>
            <p:ph type="body" sz="quarter" idx="44" hasCustomPrompt="1"/>
          </p:nvPr>
        </p:nvSpPr>
        <p:spPr>
          <a:xfrm>
            <a:off x="6159578" y="2028678"/>
            <a:ext cx="1500312"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3" name="Rectangle 72">
            <a:extLst>
              <a:ext uri="{FF2B5EF4-FFF2-40B4-BE49-F238E27FC236}">
                <a16:creationId xmlns:a16="http://schemas.microsoft.com/office/drawing/2014/main" id="{318F6E51-B6BE-439C-8449-84F6671EE3E7}"/>
              </a:ext>
            </a:extLst>
          </p:cNvPr>
          <p:cNvSpPr/>
          <p:nvPr userDrawn="1"/>
        </p:nvSpPr>
        <p:spPr>
          <a:xfrm>
            <a:off x="8115564"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4" name="Text Placeholder 35">
            <a:extLst>
              <a:ext uri="{FF2B5EF4-FFF2-40B4-BE49-F238E27FC236}">
                <a16:creationId xmlns:a16="http://schemas.microsoft.com/office/drawing/2014/main" id="{C5104A83-B738-4265-8E9E-8E27AE76B037}"/>
              </a:ext>
            </a:extLst>
          </p:cNvPr>
          <p:cNvSpPr>
            <a:spLocks noGrp="1"/>
          </p:cNvSpPr>
          <p:nvPr>
            <p:ph type="body" sz="quarter" idx="46" hasCustomPrompt="1"/>
          </p:nvPr>
        </p:nvSpPr>
        <p:spPr>
          <a:xfrm>
            <a:off x="8124399" y="2028678"/>
            <a:ext cx="1495851"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6" name="Rectangle 75">
            <a:extLst>
              <a:ext uri="{FF2B5EF4-FFF2-40B4-BE49-F238E27FC236}">
                <a16:creationId xmlns:a16="http://schemas.microsoft.com/office/drawing/2014/main" id="{A8B57032-18CE-4064-AFE1-6A0302A02800}"/>
              </a:ext>
            </a:extLst>
          </p:cNvPr>
          <p:cNvSpPr/>
          <p:nvPr userDrawn="1"/>
        </p:nvSpPr>
        <p:spPr>
          <a:xfrm>
            <a:off x="10084057" y="2028678"/>
            <a:ext cx="1811507" cy="3848276"/>
          </a:xfrm>
          <a:prstGeom prst="rect">
            <a:avLst/>
          </a:prstGeom>
          <a:solidFill>
            <a:schemeClr val="bg1"/>
          </a:solidFill>
          <a:ln>
            <a:noFill/>
          </a:ln>
          <a:effectLst>
            <a:outerShdw blurRad="392305" dist="114522" dir="8100000" sx="105000" sy="105000" algn="tr" rotWithShape="0">
              <a:prstClr val="black">
                <a:alpha val="10000"/>
              </a:prstClr>
            </a:outerShdw>
          </a:effectLst>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sp>
        <p:nvSpPr>
          <p:cNvPr id="77" name="Text Placeholder 35">
            <a:extLst>
              <a:ext uri="{FF2B5EF4-FFF2-40B4-BE49-F238E27FC236}">
                <a16:creationId xmlns:a16="http://schemas.microsoft.com/office/drawing/2014/main" id="{2B345BC8-8D63-4AC6-9DFD-98B6CD13FE6C}"/>
              </a:ext>
            </a:extLst>
          </p:cNvPr>
          <p:cNvSpPr>
            <a:spLocks noGrp="1"/>
          </p:cNvSpPr>
          <p:nvPr>
            <p:ph type="body" sz="quarter" idx="48" hasCustomPrompt="1"/>
          </p:nvPr>
        </p:nvSpPr>
        <p:spPr>
          <a:xfrm>
            <a:off x="10093262" y="2028678"/>
            <a:ext cx="1479613" cy="1031875"/>
          </a:xfrm>
          <a:prstGeom prst="rect">
            <a:avLst/>
          </a:prstGeom>
          <a:solidFill>
            <a:schemeClr val="bg1"/>
          </a:solidFill>
        </p:spPr>
        <p:txBody>
          <a:bodyPr wrap="square" lIns="288000" anchor="ctr"/>
          <a:lstStyle>
            <a:lvl1pPr marL="0" indent="0" algn="l">
              <a:buNone/>
              <a:defRPr sz="5400" b="1">
                <a:solidFill>
                  <a:schemeClr val="accent1"/>
                </a:solidFill>
              </a:defRPr>
            </a:lvl1pPr>
          </a:lstStyle>
          <a:p>
            <a:pPr lvl="0"/>
            <a:r>
              <a:rPr lang="en-US" b="1" dirty="0"/>
              <a:t>Edit</a:t>
            </a:r>
            <a:endParaRPr lang="en-US" dirty="0"/>
          </a:p>
        </p:txBody>
      </p:sp>
      <p:sp>
        <p:nvSpPr>
          <p:cNvPr id="78" name="Text Placeholder 40">
            <a:extLst>
              <a:ext uri="{FF2B5EF4-FFF2-40B4-BE49-F238E27FC236}">
                <a16:creationId xmlns:a16="http://schemas.microsoft.com/office/drawing/2014/main" id="{EB389AB7-4135-4E98-B896-F8A9D66152FE}"/>
              </a:ext>
            </a:extLst>
          </p:cNvPr>
          <p:cNvSpPr>
            <a:spLocks noGrp="1"/>
          </p:cNvSpPr>
          <p:nvPr>
            <p:ph type="body" sz="quarter" idx="49"/>
          </p:nvPr>
        </p:nvSpPr>
        <p:spPr>
          <a:xfrm>
            <a:off x="10177918" y="3239605"/>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3" name="Text Placeholder 40">
            <a:extLst>
              <a:ext uri="{FF2B5EF4-FFF2-40B4-BE49-F238E27FC236}">
                <a16:creationId xmlns:a16="http://schemas.microsoft.com/office/drawing/2014/main" id="{22C1654A-4A50-4D5A-BCC6-E1989853E81C}"/>
              </a:ext>
            </a:extLst>
          </p:cNvPr>
          <p:cNvSpPr>
            <a:spLocks noGrp="1"/>
          </p:cNvSpPr>
          <p:nvPr>
            <p:ph type="body" sz="quarter" idx="50"/>
          </p:nvPr>
        </p:nvSpPr>
        <p:spPr>
          <a:xfrm>
            <a:off x="317329" y="3237961"/>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4" name="Text Placeholder 40">
            <a:extLst>
              <a:ext uri="{FF2B5EF4-FFF2-40B4-BE49-F238E27FC236}">
                <a16:creationId xmlns:a16="http://schemas.microsoft.com/office/drawing/2014/main" id="{7590D40B-0A1D-4BEB-AA50-F47F1C789B23}"/>
              </a:ext>
            </a:extLst>
          </p:cNvPr>
          <p:cNvSpPr>
            <a:spLocks noGrp="1"/>
          </p:cNvSpPr>
          <p:nvPr>
            <p:ph type="body" sz="quarter" idx="51"/>
          </p:nvPr>
        </p:nvSpPr>
        <p:spPr>
          <a:xfrm>
            <a:off x="23137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5" name="Text Placeholder 40">
            <a:extLst>
              <a:ext uri="{FF2B5EF4-FFF2-40B4-BE49-F238E27FC236}">
                <a16:creationId xmlns:a16="http://schemas.microsoft.com/office/drawing/2014/main" id="{F1F8639E-9955-4B00-B3C5-85E416B54513}"/>
              </a:ext>
            </a:extLst>
          </p:cNvPr>
          <p:cNvSpPr>
            <a:spLocks noGrp="1"/>
          </p:cNvSpPr>
          <p:nvPr>
            <p:ph type="body" sz="quarter" idx="52"/>
          </p:nvPr>
        </p:nvSpPr>
        <p:spPr>
          <a:xfrm>
            <a:off x="4265400"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6" name="Text Placeholder 40">
            <a:extLst>
              <a:ext uri="{FF2B5EF4-FFF2-40B4-BE49-F238E27FC236}">
                <a16:creationId xmlns:a16="http://schemas.microsoft.com/office/drawing/2014/main" id="{CEC1CD5F-6F51-46AC-85FD-6359167DDC7A}"/>
              </a:ext>
            </a:extLst>
          </p:cNvPr>
          <p:cNvSpPr>
            <a:spLocks noGrp="1"/>
          </p:cNvSpPr>
          <p:nvPr>
            <p:ph type="body" sz="quarter" idx="53"/>
          </p:nvPr>
        </p:nvSpPr>
        <p:spPr>
          <a:xfrm>
            <a:off x="6245575" y="3246290"/>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
        <p:nvSpPr>
          <p:cNvPr id="87" name="Text Placeholder 40">
            <a:extLst>
              <a:ext uri="{FF2B5EF4-FFF2-40B4-BE49-F238E27FC236}">
                <a16:creationId xmlns:a16="http://schemas.microsoft.com/office/drawing/2014/main" id="{E901A7F8-4FB7-4FB9-A98C-AA7612964DA7}"/>
              </a:ext>
            </a:extLst>
          </p:cNvPr>
          <p:cNvSpPr>
            <a:spLocks noGrp="1"/>
          </p:cNvSpPr>
          <p:nvPr>
            <p:ph type="body" sz="quarter" idx="54"/>
          </p:nvPr>
        </p:nvSpPr>
        <p:spPr>
          <a:xfrm>
            <a:off x="8214070" y="3235303"/>
            <a:ext cx="1614494" cy="2520172"/>
          </a:xfrm>
          <a:prstGeom prst="rect">
            <a:avLst/>
          </a:prstGeom>
        </p:spPr>
        <p:txBody>
          <a:bodyPr/>
          <a:lstStyle>
            <a:lvl1pPr marL="0" indent="0">
              <a:buNone/>
              <a:defRPr sz="1800" b="0" i="0">
                <a:latin typeface="Calibri" panose="020F0502020204030204" pitchFamily="34" charset="0"/>
                <a:cs typeface="Calibri" panose="020F0502020204030204" pitchFamily="34" charset="0"/>
              </a:defRPr>
            </a:lvl1pPr>
            <a:lvl2pPr marL="457200" indent="0">
              <a:buNone/>
              <a:defRPr sz="1600"/>
            </a:lvl2pPr>
            <a:lvl3pPr marL="914400" indent="0">
              <a:buNone/>
              <a:defRPr sz="1400"/>
            </a:lvl3pPr>
            <a:lvl4pPr marL="1371600" indent="0">
              <a:buNone/>
              <a:defRPr sz="1200"/>
            </a:lvl4pPr>
            <a:lvl5pPr marL="1828800" indent="0">
              <a:buNone/>
              <a:defRPr sz="1200"/>
            </a:lvl5pPr>
          </a:lstStyle>
          <a:p>
            <a:pPr lvl="0"/>
            <a:r>
              <a:rPr lang="en-GB" dirty="0"/>
              <a:t>Click to edit</a:t>
            </a:r>
            <a:endParaRPr lang="en-US" dirty="0"/>
          </a:p>
        </p:txBody>
      </p:sp>
    </p:spTree>
    <p:extLst>
      <p:ext uri="{BB962C8B-B14F-4D97-AF65-F5344CB8AC3E}">
        <p14:creationId xmlns:p14="http://schemas.microsoft.com/office/powerpoint/2010/main" val="20732859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able Right">
    <p:spTree>
      <p:nvGrpSpPr>
        <p:cNvPr id="1" name=""/>
        <p:cNvGrpSpPr/>
        <p:nvPr/>
      </p:nvGrpSpPr>
      <p:grpSpPr>
        <a:xfrm>
          <a:off x="0" y="0"/>
          <a:ext cx="0" cy="0"/>
          <a:chOff x="0" y="0"/>
          <a:chExt cx="0" cy="0"/>
        </a:xfrm>
      </p:grpSpPr>
      <p:sp>
        <p:nvSpPr>
          <p:cNvPr id="11" name="Content Placeholder 2">
            <a:extLst>
              <a:ext uri="{FF2B5EF4-FFF2-40B4-BE49-F238E27FC236}">
                <a16:creationId xmlns:a16="http://schemas.microsoft.com/office/drawing/2014/main" id="{A68C3CF0-EDE0-41E7-90BE-6658867FA7F3}"/>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738254" y="1800000"/>
            <a:ext cx="7028953" cy="4418051"/>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8" name="Picture 7">
            <a:extLst>
              <a:ext uri="{FF2B5EF4-FFF2-40B4-BE49-F238E27FC236}">
                <a16:creationId xmlns:a16="http://schemas.microsoft.com/office/drawing/2014/main" id="{5464D7F2-2738-4DD6-9804-14CE014409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0" name="Rectangle 9">
            <a:extLst>
              <a:ext uri="{FF2B5EF4-FFF2-40B4-BE49-F238E27FC236}">
                <a16:creationId xmlns:a16="http://schemas.microsoft.com/office/drawing/2014/main" id="{75F6F180-AB11-4527-B626-D97C6BF4248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Title 1">
            <a:extLst>
              <a:ext uri="{FF2B5EF4-FFF2-40B4-BE49-F238E27FC236}">
                <a16:creationId xmlns:a16="http://schemas.microsoft.com/office/drawing/2014/main" id="{14C29F6F-C163-420D-97CC-76412D34F292}"/>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table slide</a:t>
            </a:r>
            <a:endParaRPr lang="en-GB" dirty="0"/>
          </a:p>
        </p:txBody>
      </p:sp>
      <p:sp>
        <p:nvSpPr>
          <p:cNvPr id="13" name="Text Placeholder 6">
            <a:extLst>
              <a:ext uri="{FF2B5EF4-FFF2-40B4-BE49-F238E27FC236}">
                <a16:creationId xmlns:a16="http://schemas.microsoft.com/office/drawing/2014/main" id="{F6ACB914-7340-43FB-913A-9487D1B68E61}"/>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6439607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able Only">
    <p:spTree>
      <p:nvGrpSpPr>
        <p:cNvPr id="1" name=""/>
        <p:cNvGrpSpPr/>
        <p:nvPr/>
      </p:nvGrpSpPr>
      <p:grpSpPr>
        <a:xfrm>
          <a:off x="0" y="0"/>
          <a:ext cx="0" cy="0"/>
          <a:chOff x="0" y="0"/>
          <a:chExt cx="0" cy="0"/>
        </a:xfrm>
      </p:grpSpPr>
      <p:sp>
        <p:nvSpPr>
          <p:cNvPr id="5" name="Table Placeholder 4">
            <a:extLst>
              <a:ext uri="{FF2B5EF4-FFF2-40B4-BE49-F238E27FC236}">
                <a16:creationId xmlns:a16="http://schemas.microsoft.com/office/drawing/2014/main" id="{2E94993B-2CBF-4D63-9C0B-3DEB90439715}"/>
              </a:ext>
            </a:extLst>
          </p:cNvPr>
          <p:cNvSpPr>
            <a:spLocks noGrp="1"/>
          </p:cNvSpPr>
          <p:nvPr>
            <p:ph type="tbl" sz="quarter" idx="13" hasCustomPrompt="1"/>
          </p:nvPr>
        </p:nvSpPr>
        <p:spPr>
          <a:xfrm>
            <a:off x="424544" y="1800000"/>
            <a:ext cx="11332027" cy="4408526"/>
          </a:xfrm>
          <a:prstGeom prst="rect">
            <a:avLst/>
          </a:prstGeom>
          <a:solidFill>
            <a:schemeClr val="bg1">
              <a:lumMod val="65000"/>
            </a:schemeClr>
          </a:solidFill>
        </p:spPr>
        <p:txBody>
          <a:bodyPr lIns="360000" tIns="360000" rIns="360000" bIns="360000"/>
          <a:lstStyle>
            <a:lvl1pPr marL="0" indent="0" algn="ctr">
              <a:buNone/>
              <a:defRPr lang="en-GB" sz="2400" b="0" kern="1200">
                <a:solidFill>
                  <a:schemeClr val="tx1"/>
                </a:solidFill>
                <a:latin typeface="Arial" panose="020B0604020202020204" pitchFamily="34" charset="0"/>
                <a:ea typeface="+mn-ea"/>
                <a:cs typeface="Arial" panose="020B0604020202020204" pitchFamily="34" charset="0"/>
              </a:defRPr>
            </a:lvl1pPr>
          </a:lstStyle>
          <a:p>
            <a:r>
              <a:rPr lang="en-GB" dirty="0"/>
              <a:t>Click icon to create table</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F66F6E25-8280-4690-947C-D0F36D6637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9" name="Rectangle 8">
            <a:extLst>
              <a:ext uri="{FF2B5EF4-FFF2-40B4-BE49-F238E27FC236}">
                <a16:creationId xmlns:a16="http://schemas.microsoft.com/office/drawing/2014/main" id="{994A7B83-05EC-4DDD-B5D8-A0AC5450300C}"/>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1">
            <a:extLst>
              <a:ext uri="{FF2B5EF4-FFF2-40B4-BE49-F238E27FC236}">
                <a16:creationId xmlns:a16="http://schemas.microsoft.com/office/drawing/2014/main" id="{20CB62F3-143F-445A-BBC5-D8A464DEECD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Table only slide</a:t>
            </a:r>
            <a:endParaRPr lang="en-GB" dirty="0"/>
          </a:p>
        </p:txBody>
      </p:sp>
      <p:sp>
        <p:nvSpPr>
          <p:cNvPr id="12" name="Text Placeholder 6">
            <a:extLst>
              <a:ext uri="{FF2B5EF4-FFF2-40B4-BE49-F238E27FC236}">
                <a16:creationId xmlns:a16="http://schemas.microsoft.com/office/drawing/2014/main" id="{FCA82E2A-12E8-4BEA-8484-E8142C99FC70}"/>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55229246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hart Right">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738254" y="1800001"/>
            <a:ext cx="7028953" cy="4418051"/>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12" name="Picture 11">
            <a:extLst>
              <a:ext uri="{FF2B5EF4-FFF2-40B4-BE49-F238E27FC236}">
                <a16:creationId xmlns:a16="http://schemas.microsoft.com/office/drawing/2014/main" id="{2AE9E8AA-41E9-4B2E-A604-FACD5A5DB16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5342EA0E-BFF4-499A-9126-032D30FD013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49BF0055-222A-4114-952B-55BC38543673}"/>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chart slide</a:t>
            </a:r>
            <a:endParaRPr lang="en-GB" dirty="0"/>
          </a:p>
        </p:txBody>
      </p:sp>
      <p:sp>
        <p:nvSpPr>
          <p:cNvPr id="14" name="Text Placeholder 6">
            <a:extLst>
              <a:ext uri="{FF2B5EF4-FFF2-40B4-BE49-F238E27FC236}">
                <a16:creationId xmlns:a16="http://schemas.microsoft.com/office/drawing/2014/main" id="{C5F444F1-59D8-45DB-B52F-F7457A8D24BC}"/>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5" name="Content Placeholder 2">
            <a:extLst>
              <a:ext uri="{FF2B5EF4-FFF2-40B4-BE49-F238E27FC236}">
                <a16:creationId xmlns:a16="http://schemas.microsoft.com/office/drawing/2014/main" id="{7CF7DD14-DF26-4216-8376-F84F3656B57F}"/>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4977819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hart Only">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424544" y="1790476"/>
            <a:ext cx="11332027" cy="4457924"/>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pic>
        <p:nvPicPr>
          <p:cNvPr id="7" name="Picture 6">
            <a:extLst>
              <a:ext uri="{FF2B5EF4-FFF2-40B4-BE49-F238E27FC236}">
                <a16:creationId xmlns:a16="http://schemas.microsoft.com/office/drawing/2014/main" id="{3CCC0DAB-C431-46DC-AD96-7D3FACCA7B6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63A7FF20-1F5C-4182-891F-E10BC4628A9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BB338666-5A7B-4746-ADDB-6279C03CD169}"/>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Chart only slide</a:t>
            </a:r>
            <a:endParaRPr lang="en-GB" dirty="0"/>
          </a:p>
        </p:txBody>
      </p:sp>
      <p:sp>
        <p:nvSpPr>
          <p:cNvPr id="12" name="Text Placeholder 6">
            <a:extLst>
              <a:ext uri="{FF2B5EF4-FFF2-40B4-BE49-F238E27FC236}">
                <a16:creationId xmlns:a16="http://schemas.microsoft.com/office/drawing/2014/main" id="{3372864B-BF9F-4A32-ADAB-9887FF6FA2ED}"/>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Tree>
    <p:extLst>
      <p:ext uri="{BB962C8B-B14F-4D97-AF65-F5344CB8AC3E}">
        <p14:creationId xmlns:p14="http://schemas.microsoft.com/office/powerpoint/2010/main" val="420851639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xt, 2 Charts">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3DC711EC-EB1D-471B-AAF7-BC181F2674F8}"/>
              </a:ext>
            </a:extLst>
          </p:cNvPr>
          <p:cNvSpPr>
            <a:spLocks noGrp="1"/>
          </p:cNvSpPr>
          <p:nvPr>
            <p:ph type="chart" sz="quarter" idx="14" hasCustomPrompt="1"/>
          </p:nvPr>
        </p:nvSpPr>
        <p:spPr>
          <a:xfrm>
            <a:off x="8399832" y="1780950"/>
            <a:ext cx="3334502" cy="4427577"/>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sp>
        <p:nvSpPr>
          <p:cNvPr id="3" name="Slide Number Placeholder 2">
            <a:extLst>
              <a:ext uri="{FF2B5EF4-FFF2-40B4-BE49-F238E27FC236}">
                <a16:creationId xmlns:a16="http://schemas.microsoft.com/office/drawing/2014/main" id="{57F6429F-13ED-465D-AD4C-B0448DAB60BB}"/>
              </a:ext>
            </a:extLst>
          </p:cNvPr>
          <p:cNvSpPr>
            <a:spLocks noGrp="1"/>
          </p:cNvSpPr>
          <p:nvPr>
            <p:ph type="sldNum" sz="quarter" idx="10"/>
          </p:nvPr>
        </p:nvSpPr>
        <p:spPr>
          <a:xfrm>
            <a:off x="11246983" y="6444000"/>
            <a:ext cx="425976" cy="179579"/>
          </a:xfrm>
          <a:prstGeom prst="rect">
            <a:avLst/>
          </a:prstGeom>
        </p:spPr>
        <p:txBody>
          <a:bodyPr lIns="0" tIns="0" rIns="0" bIns="0"/>
          <a:lstStyle>
            <a:lvl1pPr algn="r">
              <a:defRPr lang="en-GB" sz="1200" kern="1200" cap="all" smtClean="0">
                <a:solidFill>
                  <a:schemeClr val="bg1">
                    <a:lumMod val="50000"/>
                  </a:schemeClr>
                </a:solidFill>
                <a:latin typeface="Arial" panose="020B0604020202020204" pitchFamily="34" charset="0"/>
                <a:ea typeface="+mn-ea"/>
                <a:cs typeface="+mn-cs"/>
              </a:defRPr>
            </a:lvl1pPr>
          </a:lstStyle>
          <a:p>
            <a:fld id="{887360FE-02F5-4392-9C12-7D03F05745BB}" type="slidenum">
              <a:rPr lang="en-GB" smtClean="0"/>
              <a:pPr/>
              <a:t>‹#›</a:t>
            </a:fld>
            <a:endParaRPr lang="en-GB" dirty="0"/>
          </a:p>
        </p:txBody>
      </p:sp>
      <p:sp>
        <p:nvSpPr>
          <p:cNvPr id="11" name="Chart Placeholder 5">
            <a:extLst>
              <a:ext uri="{FF2B5EF4-FFF2-40B4-BE49-F238E27FC236}">
                <a16:creationId xmlns:a16="http://schemas.microsoft.com/office/drawing/2014/main" id="{BB7FD05B-D3A2-4351-B9E8-26178B6D6919}"/>
              </a:ext>
            </a:extLst>
          </p:cNvPr>
          <p:cNvSpPr>
            <a:spLocks noGrp="1"/>
          </p:cNvSpPr>
          <p:nvPr>
            <p:ph type="chart" sz="quarter" idx="15" hasCustomPrompt="1"/>
          </p:nvPr>
        </p:nvSpPr>
        <p:spPr>
          <a:xfrm>
            <a:off x="4737600" y="1780950"/>
            <a:ext cx="3334502" cy="4427576"/>
          </a:xfrm>
          <a:prstGeom prst="rect">
            <a:avLst/>
          </a:prstGeom>
          <a:solidFill>
            <a:schemeClr val="bg1">
              <a:lumMod val="65000"/>
            </a:schemeClr>
          </a:solidFill>
        </p:spPr>
        <p:txBody>
          <a:bodyPr lIns="360000" tIns="360000" rIns="360000" bIns="360000"/>
          <a:lstStyle>
            <a:lvl1pPr marL="0" indent="0" algn="ctr">
              <a:buNone/>
              <a:defRPr sz="2400"/>
            </a:lvl1pPr>
          </a:lstStyle>
          <a:p>
            <a:r>
              <a:rPr lang="en-GB" dirty="0"/>
              <a:t>Click icon to create chart</a:t>
            </a:r>
          </a:p>
        </p:txBody>
      </p:sp>
      <p:pic>
        <p:nvPicPr>
          <p:cNvPr id="9" name="Picture 8">
            <a:extLst>
              <a:ext uri="{FF2B5EF4-FFF2-40B4-BE49-F238E27FC236}">
                <a16:creationId xmlns:a16="http://schemas.microsoft.com/office/drawing/2014/main" id="{1A2D1E8A-8B08-4E7E-BEAB-D0300F0282C4}"/>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3" name="Rectangle 12">
            <a:extLst>
              <a:ext uri="{FF2B5EF4-FFF2-40B4-BE49-F238E27FC236}">
                <a16:creationId xmlns:a16="http://schemas.microsoft.com/office/drawing/2014/main" id="{1E1BA03E-9E28-433B-915E-D397B6A30027}"/>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itle 1">
            <a:extLst>
              <a:ext uri="{FF2B5EF4-FFF2-40B4-BE49-F238E27FC236}">
                <a16:creationId xmlns:a16="http://schemas.microsoft.com/office/drawing/2014/main" id="{06A3C8E2-E62F-4079-B4A4-A38F13C67D1B}"/>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 2 charts</a:t>
            </a:r>
            <a:endParaRPr lang="en-GB" dirty="0"/>
          </a:p>
        </p:txBody>
      </p:sp>
      <p:sp>
        <p:nvSpPr>
          <p:cNvPr id="16" name="Text Placeholder 6">
            <a:extLst>
              <a:ext uri="{FF2B5EF4-FFF2-40B4-BE49-F238E27FC236}">
                <a16:creationId xmlns:a16="http://schemas.microsoft.com/office/drawing/2014/main" id="{FCC7F9D7-D427-45C7-B41A-2B63EE6282F9}"/>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7" name="Content Placeholder 2">
            <a:extLst>
              <a:ext uri="{FF2B5EF4-FFF2-40B4-BE49-F238E27FC236}">
                <a16:creationId xmlns:a16="http://schemas.microsoft.com/office/drawing/2014/main" id="{DCD083F3-995F-41F2-82B2-B0F9BCCEC4AA}"/>
              </a:ext>
            </a:extLst>
          </p:cNvPr>
          <p:cNvSpPr>
            <a:spLocks noGrp="1"/>
          </p:cNvSpPr>
          <p:nvPr>
            <p:ph sz="quarter" idx="16"/>
          </p:nvPr>
        </p:nvSpPr>
        <p:spPr>
          <a:xfrm>
            <a:off x="424792" y="1790475"/>
            <a:ext cx="3971525" cy="4418051"/>
          </a:xfrm>
          <a:prstGeom prst="rect">
            <a:avLst/>
          </a:prstGeom>
        </p:spPr>
        <p:txBody>
          <a:bodyPr/>
          <a:lstStyle>
            <a:lvl1pPr marL="228600" indent="-228600">
              <a:buClr>
                <a:schemeClr val="accent1"/>
              </a:buClr>
              <a:buFont typeface="Wingdings" panose="05000000000000000000" pitchFamily="2" charset="2"/>
              <a:buChar char="§"/>
              <a:defRPr sz="1800"/>
            </a:lvl1pPr>
            <a:lvl2pPr marL="685800" indent="-228600">
              <a:buClr>
                <a:schemeClr val="accent1"/>
              </a:buClr>
              <a:buFont typeface="Wingdings" panose="05000000000000000000" pitchFamily="2" charset="2"/>
              <a:buChar char="§"/>
              <a:defRPr sz="1800"/>
            </a:lvl2pPr>
            <a:lvl3pPr marL="1143000" indent="-228600">
              <a:buClr>
                <a:schemeClr val="accent1"/>
              </a:buClr>
              <a:buFont typeface="Wingdings" panose="05000000000000000000" pitchFamily="2" charset="2"/>
              <a:buChar char="§"/>
              <a:defRPr sz="1800"/>
            </a:lvl3pPr>
            <a:lvl4pPr marL="1600200" indent="-228600">
              <a:buClr>
                <a:schemeClr val="accent1"/>
              </a:buClr>
              <a:buFont typeface="Wingdings" panose="05000000000000000000" pitchFamily="2" charset="2"/>
              <a:buChar char="§"/>
              <a:defRPr sz="1800"/>
            </a:lvl4pPr>
            <a:lvl5pPr marL="2057400" indent="-228600">
              <a:buClr>
                <a:schemeClr val="accent1"/>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8759678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ank You, Confetti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2" name="Picture 11">
            <a:extLst>
              <a:ext uri="{FF2B5EF4-FFF2-40B4-BE49-F238E27FC236}">
                <a16:creationId xmlns:a16="http://schemas.microsoft.com/office/drawing/2014/main" id="{A0B4B331-2378-4205-AC4C-587A25FEC303}"/>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5489"/>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0"/>
            <a:ext cx="12192000" cy="6858000"/>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5DD9B60B-12FD-4580-958C-7044D0BB2C3D}"/>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F640EA8B-7106-4310-A125-54F6FBBDE79D}"/>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3639305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ank You, Door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descr="A picture containing tree, outdoor, plant, red&#10;&#10;Description automatically generated">
            <a:extLst>
              <a:ext uri="{FF2B5EF4-FFF2-40B4-BE49-F238E27FC236}">
                <a16:creationId xmlns:a16="http://schemas.microsoft.com/office/drawing/2014/main" id="{C0DE9EAE-E430-469B-B416-9C730AEAFCAF}"/>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11511" b="4785"/>
          <a:stretch/>
        </p:blipFill>
        <p:spPr>
          <a:xfrm>
            <a:off x="1280" y="0"/>
            <a:ext cx="12192000" cy="6858001"/>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 y="1"/>
            <a:ext cx="12189572"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41" name="Title 3">
            <a:extLst>
              <a:ext uri="{FF2B5EF4-FFF2-40B4-BE49-F238E27FC236}">
                <a16:creationId xmlns:a16="http://schemas.microsoft.com/office/drawing/2014/main" id="{EF0CC505-3F1F-2343-8D30-97964582441F}"/>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40" name="Subtitle 2">
            <a:extLst>
              <a:ext uri="{FF2B5EF4-FFF2-40B4-BE49-F238E27FC236}">
                <a16:creationId xmlns:a16="http://schemas.microsoft.com/office/drawing/2014/main" id="{6A60678E-A454-354A-B4B9-EAB11B969674}"/>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9063019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ank You, Happy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picture containing person&#10;&#10;Description automatically generated">
            <a:extLst>
              <a:ext uri="{FF2B5EF4-FFF2-40B4-BE49-F238E27FC236}">
                <a16:creationId xmlns:a16="http://schemas.microsoft.com/office/drawing/2014/main" id="{18E8CF89-1785-45E0-B5C5-1804C5221CE6}"/>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b="14253"/>
          <a:stretch/>
        </p:blipFill>
        <p:spPr>
          <a:xfrm>
            <a:off x="0" y="0"/>
            <a:ext cx="12192000" cy="685800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4A0BADAC-3F71-465F-990B-DE33520248B8}"/>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73A52FE2-3E92-46EC-B4B1-59FB53538935}"/>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8930571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ank You, Mail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A picture containing text&#10;&#10;Description automatically generated">
            <a:extLst>
              <a:ext uri="{FF2B5EF4-FFF2-40B4-BE49-F238E27FC236}">
                <a16:creationId xmlns:a16="http://schemas.microsoft.com/office/drawing/2014/main" id="{27CDC051-DCD2-450D-8722-CB1D5C7EA0F1}"/>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0" y="-2"/>
            <a:ext cx="12192000" cy="6858001"/>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8" name="Title 3">
            <a:extLst>
              <a:ext uri="{FF2B5EF4-FFF2-40B4-BE49-F238E27FC236}">
                <a16:creationId xmlns:a16="http://schemas.microsoft.com/office/drawing/2014/main" id="{AF15156B-339F-4057-9635-0293D184B0A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1" name="Subtitle 2">
            <a:extLst>
              <a:ext uri="{FF2B5EF4-FFF2-40B4-BE49-F238E27FC236}">
                <a16:creationId xmlns:a16="http://schemas.microsoft.com/office/drawing/2014/main" id="{451288D4-A7CF-43CB-9D80-AC119722816C}"/>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56237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Mail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 name="Picture 5" descr="A picture containing text&#10;&#10;Description automatically generated">
            <a:extLst>
              <a:ext uri="{FF2B5EF4-FFF2-40B4-BE49-F238E27FC236}">
                <a16:creationId xmlns:a16="http://schemas.microsoft.com/office/drawing/2014/main" id="{59C135B9-BBD4-4C1A-B428-07CAA57DE8A9}"/>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t="3469" b="12020"/>
          <a:stretch/>
        </p:blipFill>
        <p:spPr>
          <a:xfrm>
            <a:off x="0" y="0"/>
            <a:ext cx="12192000" cy="6857999"/>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a:blip r:embed="rId3"/>
          <a:stretch>
            <a:fillRect/>
          </a:stretch>
        </p:blipFill>
        <p:spPr>
          <a:xfrm>
            <a:off x="0" y="-1"/>
            <a:ext cx="12192000" cy="6857999"/>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0E514967-D186-4B0B-BC63-DD91D30257A5}"/>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793E8C4D-CE7B-4E72-BDA9-39DB23396AB3}"/>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D24C7D19-BB4F-4EF8-80D9-7BE2514FCCF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1971761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ank You, Reading Imag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BF686DC3-4581-46A3-9F39-3B4C5EBD6EF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10">
            <a:extLst>
              <a:ext uri="{FF2B5EF4-FFF2-40B4-BE49-F238E27FC236}">
                <a16:creationId xmlns:a16="http://schemas.microsoft.com/office/drawing/2014/main" id="{98F557B6-D8AA-4FF7-B215-B664B5217AC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1280" y="-9635"/>
            <a:ext cx="12192000" cy="6877270"/>
          </a:xfrm>
          <a:prstGeom prst="rect">
            <a:avLst/>
          </a:prstGeom>
        </p:spPr>
      </p:pic>
      <p:pic>
        <p:nvPicPr>
          <p:cNvPr id="9" name="Picture 8">
            <a:extLst>
              <a:ext uri="{FF2B5EF4-FFF2-40B4-BE49-F238E27FC236}">
                <a16:creationId xmlns:a16="http://schemas.microsoft.com/office/drawing/2014/main" id="{A0CBB1A5-4AA6-4F27-BB02-C0BFFF0D6B3E}"/>
              </a:ext>
            </a:extLst>
          </p:cNvPr>
          <p:cNvPicPr>
            <a:picLocks noChangeAspect="1"/>
          </p:cNvPicPr>
          <p:nvPr userDrawn="1"/>
        </p:nvPicPr>
        <p:blipFill>
          <a:blip r:embed="rId3"/>
          <a:stretch>
            <a:fillRect/>
          </a:stretch>
        </p:blipFill>
        <p:spPr>
          <a:xfrm>
            <a:off x="-1280" y="-9635"/>
            <a:ext cx="12192000" cy="6889406"/>
          </a:xfrm>
          <a:prstGeom prst="rect">
            <a:avLst/>
          </a:prstGeom>
        </p:spPr>
      </p:pic>
      <p:pic>
        <p:nvPicPr>
          <p:cNvPr id="7" name="Picture 6">
            <a:extLst>
              <a:ext uri="{FF2B5EF4-FFF2-40B4-BE49-F238E27FC236}">
                <a16:creationId xmlns:a16="http://schemas.microsoft.com/office/drawing/2014/main" id="{3D18C119-A0AF-D640-AF3B-0271C21DA129}"/>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4" name="Title 3">
            <a:extLst>
              <a:ext uri="{FF2B5EF4-FFF2-40B4-BE49-F238E27FC236}">
                <a16:creationId xmlns:a16="http://schemas.microsoft.com/office/drawing/2014/main" id="{935FA2FF-A04D-4F21-BAE1-B48B5C97595E}"/>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bg1"/>
                </a:solidFill>
              </a:defRPr>
            </a:lvl1pPr>
          </a:lstStyle>
          <a:p>
            <a:r>
              <a:rPr lang="en-GB" dirty="0"/>
              <a:t>CLICK TO EDIT E.G. “THANK YOU”</a:t>
            </a:r>
            <a:endParaRPr lang="en-US" dirty="0"/>
          </a:p>
        </p:txBody>
      </p:sp>
      <p:sp>
        <p:nvSpPr>
          <p:cNvPr id="15" name="Subtitle 2">
            <a:extLst>
              <a:ext uri="{FF2B5EF4-FFF2-40B4-BE49-F238E27FC236}">
                <a16:creationId xmlns:a16="http://schemas.microsoft.com/office/drawing/2014/main" id="{C3B047E4-D9EA-470D-8D3E-AAE75A1352BE}"/>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253335749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ank You,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73C0C179-A67C-074B-845F-F92CAD1E9FD0}"/>
              </a:ext>
            </a:extLst>
          </p:cNvPr>
          <p:cNvPicPr>
            <a:picLocks noChangeAspect="1"/>
          </p:cNvPicPr>
          <p:nvPr userDrawn="1"/>
        </p:nvPicPr>
        <p:blipFill>
          <a:blip r:embed="rId3">
            <a:extLst>
              <a:ext uri="{28A0092B-C50C-407E-A947-70E740481C1C}">
                <a14:useLocalDpi xmlns:a14="http://schemas.microsoft.com/office/drawing/2010/main" val="0"/>
              </a:ext>
            </a:extLst>
          </a:blip>
          <a:srcRect/>
          <a:stretch/>
        </p:blipFill>
        <p:spPr>
          <a:xfrm>
            <a:off x="382775" y="507629"/>
            <a:ext cx="4027064" cy="638265"/>
          </a:xfrm>
          <a:prstGeom prst="rect">
            <a:avLst/>
          </a:prstGeom>
        </p:spPr>
      </p:pic>
      <p:sp>
        <p:nvSpPr>
          <p:cNvPr id="6" name="Rectangle 5">
            <a:extLst>
              <a:ext uri="{FF2B5EF4-FFF2-40B4-BE49-F238E27FC236}">
                <a16:creationId xmlns:a16="http://schemas.microsoft.com/office/drawing/2014/main" id="{DA1ADAC1-83FD-4AD7-BAEE-4952FE08A6BD}"/>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a:extLst>
              <a:ext uri="{FF2B5EF4-FFF2-40B4-BE49-F238E27FC236}">
                <a16:creationId xmlns:a16="http://schemas.microsoft.com/office/drawing/2014/main" id="{7D1C7821-C59F-44D3-BDBC-CAFB7445C152}"/>
              </a:ext>
            </a:extLst>
          </p:cNvPr>
          <p:cNvPicPr>
            <a:picLocks noChangeAspect="1"/>
          </p:cNvPicPr>
          <p:nvPr userDrawn="1"/>
        </p:nvPicPr>
        <p:blipFill rotWithShape="1">
          <a:blip r:embed="rId4"/>
          <a:srcRect t="9162" r="17975"/>
          <a:stretch/>
        </p:blipFill>
        <p:spPr>
          <a:xfrm>
            <a:off x="9478657" y="0"/>
            <a:ext cx="2713343" cy="3574142"/>
          </a:xfrm>
          <a:prstGeom prst="rect">
            <a:avLst/>
          </a:prstGeom>
        </p:spPr>
      </p:pic>
      <p:sp>
        <p:nvSpPr>
          <p:cNvPr id="13" name="Title 3">
            <a:extLst>
              <a:ext uri="{FF2B5EF4-FFF2-40B4-BE49-F238E27FC236}">
                <a16:creationId xmlns:a16="http://schemas.microsoft.com/office/drawing/2014/main" id="{B3E62B0D-1400-4128-B8D6-288C00B07D0A}"/>
              </a:ext>
            </a:extLst>
          </p:cNvPr>
          <p:cNvSpPr>
            <a:spLocks noGrp="1"/>
          </p:cNvSpPr>
          <p:nvPr>
            <p:ph type="title" hasCustomPrompt="1"/>
          </p:nvPr>
        </p:nvSpPr>
        <p:spPr>
          <a:xfrm>
            <a:off x="453615" y="2966455"/>
            <a:ext cx="10515600" cy="674228"/>
          </a:xfrm>
          <a:prstGeom prst="rect">
            <a:avLst/>
          </a:prstGeom>
        </p:spPr>
        <p:txBody>
          <a:bodyPr/>
          <a:lstStyle>
            <a:lvl1pPr>
              <a:defRPr sz="3600" b="1">
                <a:solidFill>
                  <a:schemeClr val="tx1"/>
                </a:solidFill>
              </a:defRPr>
            </a:lvl1pPr>
          </a:lstStyle>
          <a:p>
            <a:r>
              <a:rPr lang="en-GB" dirty="0"/>
              <a:t>CLICK TO EDIT E.G. “THANK YOU”</a:t>
            </a:r>
            <a:endParaRPr lang="en-US" dirty="0"/>
          </a:p>
        </p:txBody>
      </p:sp>
      <p:sp>
        <p:nvSpPr>
          <p:cNvPr id="14" name="Subtitle 2">
            <a:extLst>
              <a:ext uri="{FF2B5EF4-FFF2-40B4-BE49-F238E27FC236}">
                <a16:creationId xmlns:a16="http://schemas.microsoft.com/office/drawing/2014/main" id="{A89F1F6E-78B6-459A-866C-3165223B96A9}"/>
              </a:ext>
            </a:extLst>
          </p:cNvPr>
          <p:cNvSpPr>
            <a:spLocks noGrp="1"/>
          </p:cNvSpPr>
          <p:nvPr>
            <p:ph type="subTitle" idx="1" hasCustomPrompt="1"/>
          </p:nvPr>
        </p:nvSpPr>
        <p:spPr>
          <a:xfrm>
            <a:off x="552675"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Tree>
    <p:extLst>
      <p:ext uri="{BB962C8B-B14F-4D97-AF65-F5344CB8AC3E}">
        <p14:creationId xmlns:p14="http://schemas.microsoft.com/office/powerpoint/2010/main" val="30545946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Reading Imag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768F23D-1574-4D78-85FB-259C0CE92F72}"/>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Picture 7">
            <a:extLst>
              <a:ext uri="{FF2B5EF4-FFF2-40B4-BE49-F238E27FC236}">
                <a16:creationId xmlns:a16="http://schemas.microsoft.com/office/drawing/2014/main" id="{F01F053B-EA68-4703-907E-7E15F968562C}"/>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r="2142"/>
          <a:stretch/>
        </p:blipFill>
        <p:spPr>
          <a:xfrm>
            <a:off x="0" y="-9635"/>
            <a:ext cx="12205313" cy="6877270"/>
          </a:xfrm>
          <a:prstGeom prst="rect">
            <a:avLst/>
          </a:prstGeom>
        </p:spPr>
      </p:pic>
      <p:pic>
        <p:nvPicPr>
          <p:cNvPr id="5" name="Picture 4">
            <a:extLst>
              <a:ext uri="{FF2B5EF4-FFF2-40B4-BE49-F238E27FC236}">
                <a16:creationId xmlns:a16="http://schemas.microsoft.com/office/drawing/2014/main" id="{6BD3C3B0-5AE2-4A39-AF48-77A587923036}"/>
              </a:ext>
            </a:extLst>
          </p:cNvPr>
          <p:cNvPicPr>
            <a:picLocks noChangeAspect="1"/>
          </p:cNvPicPr>
          <p:nvPr userDrawn="1"/>
        </p:nvPicPr>
        <p:blipFill rotWithShape="1">
          <a:blip r:embed="rId3"/>
          <a:srcRect t="961" r="961"/>
          <a:stretch/>
        </p:blipFill>
        <p:spPr>
          <a:xfrm>
            <a:off x="0" y="-9635"/>
            <a:ext cx="12205313" cy="6877271"/>
          </a:xfrm>
          <a:prstGeom prst="rect">
            <a:avLst/>
          </a:prstGeom>
        </p:spPr>
      </p:pic>
      <p:pic>
        <p:nvPicPr>
          <p:cNvPr id="22" name="Picture 21">
            <a:extLst>
              <a:ext uri="{FF2B5EF4-FFF2-40B4-BE49-F238E27FC236}">
                <a16:creationId xmlns:a16="http://schemas.microsoft.com/office/drawing/2014/main" id="{11A3C808-5FE7-C64E-9387-4B8959F50A0E}"/>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1" y="507629"/>
            <a:ext cx="4027072" cy="638265"/>
          </a:xfrm>
          <a:prstGeom prst="rect">
            <a:avLst/>
          </a:prstGeom>
        </p:spPr>
      </p:pic>
      <p:sp>
        <p:nvSpPr>
          <p:cNvPr id="15" name="Title 3">
            <a:extLst>
              <a:ext uri="{FF2B5EF4-FFF2-40B4-BE49-F238E27FC236}">
                <a16:creationId xmlns:a16="http://schemas.microsoft.com/office/drawing/2014/main" id="{ED3F3304-66DE-4F29-90EB-5BC19F5774C0}"/>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bg1"/>
                </a:solidFill>
              </a:defRPr>
            </a:lvl1pPr>
          </a:lstStyle>
          <a:p>
            <a:r>
              <a:rPr lang="en-GB" dirty="0"/>
              <a:t>CLICK TO EDIT TITLE SLIDE COPY</a:t>
            </a:r>
            <a:endParaRPr lang="en-US" dirty="0"/>
          </a:p>
        </p:txBody>
      </p:sp>
      <p:sp>
        <p:nvSpPr>
          <p:cNvPr id="16" name="Subtitle 2">
            <a:extLst>
              <a:ext uri="{FF2B5EF4-FFF2-40B4-BE49-F238E27FC236}">
                <a16:creationId xmlns:a16="http://schemas.microsoft.com/office/drawing/2014/main" id="{11EA8EB2-3081-4B7E-9F1C-654550BC9A44}"/>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bg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7" name="Text Placeholder 37">
            <a:extLst>
              <a:ext uri="{FF2B5EF4-FFF2-40B4-BE49-F238E27FC236}">
                <a16:creationId xmlns:a16="http://schemas.microsoft.com/office/drawing/2014/main" id="{A5E2838D-A8DD-4BF1-868D-0F660F5599CD}"/>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bg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25562811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No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DF81EA6-D1F1-D543-82CC-B020DB67B186}"/>
              </a:ext>
            </a:extLst>
          </p:cNvPr>
          <p:cNvPicPr>
            <a:picLocks noChangeAspect="1"/>
          </p:cNvPicPr>
          <p:nvPr userDrawn="1"/>
        </p:nvPicPr>
        <p:blipFill rotWithShape="1">
          <a:blip r:embed="rId3"/>
          <a:srcRect r="26448" b="2359"/>
          <a:stretch/>
        </p:blipFill>
        <p:spPr>
          <a:xfrm>
            <a:off x="10196287" y="3706793"/>
            <a:ext cx="1995713" cy="3151207"/>
          </a:xfrm>
          <a:prstGeom prst="rect">
            <a:avLst/>
          </a:prstGeom>
        </p:spPr>
      </p:pic>
      <p:pic>
        <p:nvPicPr>
          <p:cNvPr id="8" name="Picture 7">
            <a:extLst>
              <a:ext uri="{FF2B5EF4-FFF2-40B4-BE49-F238E27FC236}">
                <a16:creationId xmlns:a16="http://schemas.microsoft.com/office/drawing/2014/main" id="{23C68492-8D5F-6346-B766-88FD9D4D6D9A}"/>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382775" y="507629"/>
            <a:ext cx="4027064" cy="638265"/>
          </a:xfrm>
          <a:prstGeom prst="rect">
            <a:avLst/>
          </a:prstGeom>
        </p:spPr>
      </p:pic>
      <p:sp>
        <p:nvSpPr>
          <p:cNvPr id="9" name="Rectangle 8">
            <a:extLst>
              <a:ext uri="{FF2B5EF4-FFF2-40B4-BE49-F238E27FC236}">
                <a16:creationId xmlns:a16="http://schemas.microsoft.com/office/drawing/2014/main" id="{88FC23B3-8C0E-42CB-A4CE-D294A8301240}"/>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Title 3">
            <a:extLst>
              <a:ext uri="{FF2B5EF4-FFF2-40B4-BE49-F238E27FC236}">
                <a16:creationId xmlns:a16="http://schemas.microsoft.com/office/drawing/2014/main" id="{69E99D77-1116-41BB-93B3-070995C76B59}"/>
              </a:ext>
            </a:extLst>
          </p:cNvPr>
          <p:cNvSpPr>
            <a:spLocks noGrp="1"/>
          </p:cNvSpPr>
          <p:nvPr>
            <p:ph type="title" hasCustomPrompt="1"/>
          </p:nvPr>
        </p:nvSpPr>
        <p:spPr>
          <a:xfrm>
            <a:off x="443943" y="2315120"/>
            <a:ext cx="10515600" cy="1325563"/>
          </a:xfrm>
          <a:prstGeom prst="rect">
            <a:avLst/>
          </a:prstGeom>
        </p:spPr>
        <p:txBody>
          <a:bodyPr/>
          <a:lstStyle>
            <a:lvl1pPr>
              <a:defRPr sz="3600" b="1">
                <a:solidFill>
                  <a:schemeClr val="tx1"/>
                </a:solidFill>
              </a:defRPr>
            </a:lvl1pPr>
          </a:lstStyle>
          <a:p>
            <a:r>
              <a:rPr lang="en-GB" dirty="0"/>
              <a:t>CLICK TO EDIT TITLE SLIDE COPY</a:t>
            </a:r>
            <a:endParaRPr lang="en-US" dirty="0"/>
          </a:p>
        </p:txBody>
      </p:sp>
      <p:sp>
        <p:nvSpPr>
          <p:cNvPr id="11" name="Subtitle 2">
            <a:extLst>
              <a:ext uri="{FF2B5EF4-FFF2-40B4-BE49-F238E27FC236}">
                <a16:creationId xmlns:a16="http://schemas.microsoft.com/office/drawing/2014/main" id="{2468FDA3-64DC-41FF-BF14-8549BB3B8F82}"/>
              </a:ext>
            </a:extLst>
          </p:cNvPr>
          <p:cNvSpPr>
            <a:spLocks noGrp="1"/>
          </p:cNvSpPr>
          <p:nvPr>
            <p:ph type="subTitle" idx="1" hasCustomPrompt="1"/>
          </p:nvPr>
        </p:nvSpPr>
        <p:spPr>
          <a:xfrm>
            <a:off x="538876" y="3891545"/>
            <a:ext cx="11140874" cy="264956"/>
          </a:xfrm>
          <a:prstGeom prst="rect">
            <a:avLst/>
          </a:prstGeom>
        </p:spPr>
        <p:txBody>
          <a:bodyPr lIns="0" tIns="0" rIns="0" bIns="0">
            <a:noAutofit/>
          </a:bodyPr>
          <a:lstStyle>
            <a:lvl1pPr marL="0" indent="0" algn="l">
              <a:buNone/>
              <a:defRPr lang="en-US" sz="1800" b="1" i="0" kern="1200" cap="none" baseline="0" dirty="0">
                <a:solidFill>
                  <a:schemeClr val="tx1"/>
                </a:solidFill>
                <a:latin typeface="+mj-lt"/>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Subtitle if needed</a:t>
            </a:r>
          </a:p>
        </p:txBody>
      </p:sp>
      <p:sp>
        <p:nvSpPr>
          <p:cNvPr id="12" name="Text Placeholder 37">
            <a:extLst>
              <a:ext uri="{FF2B5EF4-FFF2-40B4-BE49-F238E27FC236}">
                <a16:creationId xmlns:a16="http://schemas.microsoft.com/office/drawing/2014/main" id="{A6F0E28C-6B10-4698-95C3-EE209BF4A5FC}"/>
              </a:ext>
            </a:extLst>
          </p:cNvPr>
          <p:cNvSpPr>
            <a:spLocks noGrp="1"/>
          </p:cNvSpPr>
          <p:nvPr>
            <p:ph type="body" sz="quarter" idx="10" hasCustomPrompt="1"/>
          </p:nvPr>
        </p:nvSpPr>
        <p:spPr>
          <a:xfrm>
            <a:off x="539996" y="4286471"/>
            <a:ext cx="11140874" cy="241784"/>
          </a:xfrm>
          <a:prstGeom prst="rect">
            <a:avLst/>
          </a:prstGeom>
        </p:spPr>
        <p:txBody>
          <a:bodyPr lIns="0" tIns="0" rIns="0" bIns="0">
            <a:noAutofit/>
          </a:bodyPr>
          <a:lstStyle>
            <a:lvl1pPr marL="0" indent="0">
              <a:buNone/>
              <a:defRPr lang="en-GB" sz="1800" b="0" i="0" kern="1200" cap="none" baseline="0" dirty="0">
                <a:solidFill>
                  <a:schemeClr val="tx1"/>
                </a:solidFill>
                <a:latin typeface="Calibri" panose="020F0502020204030204" pitchFamily="34" charset="0"/>
                <a:ea typeface="+mn-ea"/>
                <a:cs typeface="Calibri" panose="020F0502020204030204" pitchFamily="34" charset="0"/>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Date line</a:t>
            </a:r>
            <a:endParaRPr lang="en-GB" dirty="0"/>
          </a:p>
        </p:txBody>
      </p:sp>
    </p:spTree>
    <p:extLst>
      <p:ext uri="{BB962C8B-B14F-4D97-AF65-F5344CB8AC3E}">
        <p14:creationId xmlns:p14="http://schemas.microsoft.com/office/powerpoint/2010/main" val="4095116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ingle Header, Wave">
    <p:bg>
      <p:bgRef idx="1001">
        <a:schemeClr val="bg1"/>
      </p:bgRef>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BCF829B6-8F65-9C49-8B56-C81689650C91}"/>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wave</a:t>
            </a:r>
            <a:endParaRPr lang="en-GB" dirty="0"/>
          </a:p>
        </p:txBody>
      </p:sp>
      <p:sp>
        <p:nvSpPr>
          <p:cNvPr id="7" name="Text Placeholder 6">
            <a:extLst>
              <a:ext uri="{FF2B5EF4-FFF2-40B4-BE49-F238E27FC236}">
                <a16:creationId xmlns:a16="http://schemas.microsoft.com/office/drawing/2014/main" id="{A6526A71-AA71-0340-ADDE-15A0DA0261A2}"/>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92369665-BC8A-471B-B121-B84A3BF08535}"/>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2" name="Picture 11">
            <a:extLst>
              <a:ext uri="{FF2B5EF4-FFF2-40B4-BE49-F238E27FC236}">
                <a16:creationId xmlns:a16="http://schemas.microsoft.com/office/drawing/2014/main" id="{F3460EA9-D4DD-4016-B2DB-8443B4C3EB3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14" name="Content Placeholder 2">
            <a:extLst>
              <a:ext uri="{FF2B5EF4-FFF2-40B4-BE49-F238E27FC236}">
                <a16:creationId xmlns:a16="http://schemas.microsoft.com/office/drawing/2014/main" id="{63FA559B-338C-486F-B850-4917C9ABA26A}"/>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a:extLst>
              <a:ext uri="{FF2B5EF4-FFF2-40B4-BE49-F238E27FC236}">
                <a16:creationId xmlns:a16="http://schemas.microsoft.com/office/drawing/2014/main" id="{28CF5E35-E11F-4B1A-8551-321DFB3F3A46}"/>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9" name="Rectangle 8">
            <a:extLst>
              <a:ext uri="{FF2B5EF4-FFF2-40B4-BE49-F238E27FC236}">
                <a16:creationId xmlns:a16="http://schemas.microsoft.com/office/drawing/2014/main" id="{4E8C924B-FE6C-4195-94BA-9C7F88E46206}"/>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76083303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ouble Header, Wave">
    <p:bg>
      <p:bgRef idx="1001">
        <a:schemeClr val="bg1"/>
      </p:bgRef>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F748C296-1AF5-F847-854D-2C0B9016D0CC}"/>
              </a:ext>
            </a:extLst>
          </p:cNvPr>
          <p:cNvSpPr>
            <a:spLocks noGrp="1"/>
          </p:cNvSpPr>
          <p:nvPr>
            <p:ph type="title" hasCustomPrompt="1"/>
          </p:nvPr>
        </p:nvSpPr>
        <p:spPr>
          <a:xfrm>
            <a:off x="486000" y="377055"/>
            <a:ext cx="8861199" cy="1050665"/>
          </a:xfrm>
          <a:prstGeom prst="rect">
            <a:avLst/>
          </a:prstGeom>
        </p:spPr>
        <p:txBody>
          <a:bodyPr lIns="0" tIns="0" rIns="0" bIns="0"/>
          <a:lstStyle>
            <a:lvl1pPr>
              <a:lnSpc>
                <a:spcPct val="100000"/>
              </a:lnSpc>
              <a:defRPr sz="3600" b="1" cap="all" spc="-100" baseline="0">
                <a:latin typeface="+mj-lt"/>
              </a:defRPr>
            </a:lvl1pPr>
          </a:lstStyle>
          <a:p>
            <a:r>
              <a:rPr lang="en-US" dirty="0"/>
              <a:t>TEXT-ONLY, </a:t>
            </a:r>
            <a:br>
              <a:rPr lang="en-US" dirty="0"/>
            </a:br>
            <a:r>
              <a:rPr lang="en-US" dirty="0"/>
              <a:t>double title, Wave</a:t>
            </a:r>
            <a:endParaRPr lang="en-GB" dirty="0"/>
          </a:p>
        </p:txBody>
      </p:sp>
      <p:sp>
        <p:nvSpPr>
          <p:cNvPr id="12" name="Text Placeholder 6">
            <a:extLst>
              <a:ext uri="{FF2B5EF4-FFF2-40B4-BE49-F238E27FC236}">
                <a16:creationId xmlns:a16="http://schemas.microsoft.com/office/drawing/2014/main" id="{9ABC905B-966A-324C-BD60-0E81083AC33D}"/>
              </a:ext>
            </a:extLst>
          </p:cNvPr>
          <p:cNvSpPr>
            <a:spLocks noGrp="1"/>
          </p:cNvSpPr>
          <p:nvPr>
            <p:ph type="body" sz="quarter" idx="11" hasCustomPrompt="1"/>
          </p:nvPr>
        </p:nvSpPr>
        <p:spPr>
          <a:xfrm>
            <a:off x="486001" y="1478542"/>
            <a:ext cx="8861198" cy="265988"/>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3" name="Slide Number Placeholder 2">
            <a:extLst>
              <a:ext uri="{FF2B5EF4-FFF2-40B4-BE49-F238E27FC236}">
                <a16:creationId xmlns:a16="http://schemas.microsoft.com/office/drawing/2014/main" id="{037BF37D-2880-4F22-BF1C-E12327041CEE}"/>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0" name="Picture 9">
            <a:extLst>
              <a:ext uri="{FF2B5EF4-FFF2-40B4-BE49-F238E27FC236}">
                <a16:creationId xmlns:a16="http://schemas.microsoft.com/office/drawing/2014/main" id="{347351B7-E485-44DD-B302-44521BBD79E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sp>
        <p:nvSpPr>
          <p:cNvPr id="8" name="Rectangle 7">
            <a:extLst>
              <a:ext uri="{FF2B5EF4-FFF2-40B4-BE49-F238E27FC236}">
                <a16:creationId xmlns:a16="http://schemas.microsoft.com/office/drawing/2014/main" id="{4FCE2DE8-03B2-4D41-8C78-EBE9436DA30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a:extLst>
              <a:ext uri="{FF2B5EF4-FFF2-40B4-BE49-F238E27FC236}">
                <a16:creationId xmlns:a16="http://schemas.microsoft.com/office/drawing/2014/main" id="{067E1D56-EE88-4285-A53B-0932B967C19E}"/>
              </a:ext>
            </a:extLst>
          </p:cNvPr>
          <p:cNvPicPr>
            <a:picLocks noChangeAspect="1"/>
          </p:cNvPicPr>
          <p:nvPr userDrawn="1"/>
        </p:nvPicPr>
        <p:blipFill rotWithShape="1">
          <a:blip r:embed="rId3"/>
          <a:srcRect t="14404" r="11961"/>
          <a:stretch/>
        </p:blipFill>
        <p:spPr>
          <a:xfrm>
            <a:off x="10752141" y="-1"/>
            <a:ext cx="1439859" cy="1665091"/>
          </a:xfrm>
          <a:prstGeom prst="rect">
            <a:avLst/>
          </a:prstGeom>
        </p:spPr>
      </p:pic>
      <p:sp>
        <p:nvSpPr>
          <p:cNvPr id="17" name="Content Placeholder 2">
            <a:extLst>
              <a:ext uri="{FF2B5EF4-FFF2-40B4-BE49-F238E27FC236}">
                <a16:creationId xmlns:a16="http://schemas.microsoft.com/office/drawing/2014/main" id="{4B2494E1-75C6-413F-8FD3-FCD1249C99A9}"/>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29247614"/>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ingle Header, Circle">
    <p:bg>
      <p:bgRef idx="1001">
        <a:schemeClr val="bg1"/>
      </p:bgRef>
    </p:bg>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296C8B7C-F5E9-4230-9AB4-F7884F6DCEFF}"/>
              </a:ext>
            </a:extLst>
          </p:cNvPr>
          <p:cNvSpPr>
            <a:spLocks noGrp="1"/>
          </p:cNvSpPr>
          <p:nvPr>
            <p:ph type="sldNum" sz="quarter" idx="15"/>
          </p:nvPr>
        </p:nvSpPr>
        <p:spPr/>
        <p:txBody>
          <a:bodyPr/>
          <a:lstStyle/>
          <a:p>
            <a:fld id="{3787542D-5C6B-4EB3-96EB-9B37C3D5D2F8}" type="slidenum">
              <a:rPr lang="en-GB" smtClean="0"/>
              <a:t>‹#›</a:t>
            </a:fld>
            <a:endParaRPr lang="en-GB"/>
          </a:p>
        </p:txBody>
      </p:sp>
      <p:pic>
        <p:nvPicPr>
          <p:cNvPr id="10" name="Picture 9">
            <a:extLst>
              <a:ext uri="{FF2B5EF4-FFF2-40B4-BE49-F238E27FC236}">
                <a16:creationId xmlns:a16="http://schemas.microsoft.com/office/drawing/2014/main" id="{F75F41FD-917A-4663-A5C6-237A858D449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190800" y="6208526"/>
            <a:ext cx="582284" cy="361960"/>
          </a:xfrm>
          <a:prstGeom prst="rect">
            <a:avLst/>
          </a:prstGeom>
        </p:spPr>
      </p:pic>
      <p:pic>
        <p:nvPicPr>
          <p:cNvPr id="8" name="Picture 7">
            <a:extLst>
              <a:ext uri="{FF2B5EF4-FFF2-40B4-BE49-F238E27FC236}">
                <a16:creationId xmlns:a16="http://schemas.microsoft.com/office/drawing/2014/main" id="{7B66D97F-2F14-49EB-AF7D-A8A210E06063}"/>
              </a:ext>
            </a:extLst>
          </p:cNvPr>
          <p:cNvPicPr>
            <a:picLocks noChangeAspect="1"/>
          </p:cNvPicPr>
          <p:nvPr userDrawn="1"/>
        </p:nvPicPr>
        <p:blipFill rotWithShape="1">
          <a:blip r:embed="rId3"/>
          <a:srcRect t="26635"/>
          <a:stretch/>
        </p:blipFill>
        <p:spPr>
          <a:xfrm>
            <a:off x="9704211" y="0"/>
            <a:ext cx="2001788" cy="1468614"/>
          </a:xfrm>
          <a:prstGeom prst="rect">
            <a:avLst/>
          </a:prstGeom>
        </p:spPr>
      </p:pic>
      <p:sp>
        <p:nvSpPr>
          <p:cNvPr id="9" name="Rectangle 8">
            <a:extLst>
              <a:ext uri="{FF2B5EF4-FFF2-40B4-BE49-F238E27FC236}">
                <a16:creationId xmlns:a16="http://schemas.microsoft.com/office/drawing/2014/main" id="{5549C332-7D05-4B2C-B10B-3EC9E0486C4B}"/>
              </a:ext>
            </a:extLst>
          </p:cNvPr>
          <p:cNvSpPr/>
          <p:nvPr userDrawn="1"/>
        </p:nvSpPr>
        <p:spPr>
          <a:xfrm>
            <a:off x="97654" y="6658252"/>
            <a:ext cx="2041864" cy="13316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a:extLst>
              <a:ext uri="{FF2B5EF4-FFF2-40B4-BE49-F238E27FC236}">
                <a16:creationId xmlns:a16="http://schemas.microsoft.com/office/drawing/2014/main" id="{8B5867CB-5182-4D59-BCAA-77E71C867107}"/>
              </a:ext>
            </a:extLst>
          </p:cNvPr>
          <p:cNvSpPr>
            <a:spLocks noGrp="1"/>
          </p:cNvSpPr>
          <p:nvPr>
            <p:ph type="title" hasCustomPrompt="1"/>
          </p:nvPr>
        </p:nvSpPr>
        <p:spPr>
          <a:xfrm>
            <a:off x="485999" y="414000"/>
            <a:ext cx="8861201" cy="475686"/>
          </a:xfrm>
          <a:prstGeom prst="rect">
            <a:avLst/>
          </a:prstGeom>
        </p:spPr>
        <p:txBody>
          <a:bodyPr lIns="0" tIns="0" rIns="0" bIns="0"/>
          <a:lstStyle>
            <a:lvl1pPr>
              <a:lnSpc>
                <a:spcPts val="4400"/>
              </a:lnSpc>
              <a:defRPr sz="3600" b="1" cap="all" spc="-100" baseline="0">
                <a:latin typeface="+mj-lt"/>
              </a:defRPr>
            </a:lvl1pPr>
          </a:lstStyle>
          <a:p>
            <a:r>
              <a:rPr lang="en-US" dirty="0"/>
              <a:t>TEXT-ONLY, single title, circle</a:t>
            </a:r>
            <a:endParaRPr lang="en-GB" dirty="0"/>
          </a:p>
        </p:txBody>
      </p:sp>
      <p:sp>
        <p:nvSpPr>
          <p:cNvPr id="12" name="Text Placeholder 6">
            <a:extLst>
              <a:ext uri="{FF2B5EF4-FFF2-40B4-BE49-F238E27FC236}">
                <a16:creationId xmlns:a16="http://schemas.microsoft.com/office/drawing/2014/main" id="{DE48DEFD-E9D3-4089-B606-B7A6D6FCBF16}"/>
              </a:ext>
            </a:extLst>
          </p:cNvPr>
          <p:cNvSpPr>
            <a:spLocks noGrp="1"/>
          </p:cNvSpPr>
          <p:nvPr>
            <p:ph type="body" sz="quarter" idx="11" hasCustomPrompt="1"/>
          </p:nvPr>
        </p:nvSpPr>
        <p:spPr>
          <a:xfrm>
            <a:off x="486001" y="977452"/>
            <a:ext cx="8861199" cy="282937"/>
          </a:xfrm>
          <a:prstGeom prst="rect">
            <a:avLst/>
          </a:prstGeom>
        </p:spPr>
        <p:txBody>
          <a:bodyPr lIns="0" tIns="0" rIns="0" bIns="0"/>
          <a:lstStyle>
            <a:lvl1pPr marL="0" indent="0" algn="l" defTabSz="457200" rtl="0" eaLnBrk="1" latinLnBrk="0" hangingPunct="1">
              <a:buNone/>
              <a:defRPr lang="en-US" sz="1800" b="1" i="0" kern="1200" cap="none" dirty="0" smtClean="0">
                <a:solidFill>
                  <a:schemeClr val="tx2"/>
                </a:solidFill>
                <a:latin typeface="+mj-lt"/>
                <a:ea typeface="+mn-ea"/>
                <a:cs typeface="Calibri" panose="020F0502020204030204" pitchFamily="34" charset="0"/>
              </a:defRPr>
            </a:lvl1pPr>
            <a:lvl2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2pPr>
            <a:lvl3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3pPr>
            <a:lvl4pPr marL="0" indent="0" algn="l" defTabSz="457200" rtl="0" eaLnBrk="1" latinLnBrk="0" hangingPunct="1">
              <a:buNone/>
              <a:defRPr lang="en-US" sz="2000" kern="1200" cap="all" dirty="0" smtClean="0">
                <a:solidFill>
                  <a:schemeClr val="bg1">
                    <a:lumMod val="50000"/>
                  </a:schemeClr>
                </a:solidFill>
                <a:latin typeface="Arial" panose="020B0604020202020204" pitchFamily="34" charset="0"/>
                <a:ea typeface="+mn-ea"/>
                <a:cs typeface="+mn-cs"/>
              </a:defRPr>
            </a:lvl4pPr>
            <a:lvl5pPr marL="0" indent="0" algn="l" defTabSz="457200" rtl="0" eaLnBrk="1" latinLnBrk="0" hangingPunct="1">
              <a:buNone/>
              <a:defRPr lang="en-GB" sz="2000" kern="1200" cap="all" dirty="0">
                <a:solidFill>
                  <a:schemeClr val="bg1">
                    <a:lumMod val="50000"/>
                  </a:schemeClr>
                </a:solidFill>
                <a:latin typeface="Arial" panose="020B0604020202020204" pitchFamily="34" charset="0"/>
                <a:ea typeface="+mn-ea"/>
                <a:cs typeface="+mn-cs"/>
              </a:defRPr>
            </a:lvl5pPr>
          </a:lstStyle>
          <a:p>
            <a:pPr lvl="0"/>
            <a:r>
              <a:rPr lang="en-US" dirty="0"/>
              <a:t>Subtitle if required</a:t>
            </a:r>
            <a:endParaRPr lang="en-GB" dirty="0"/>
          </a:p>
        </p:txBody>
      </p:sp>
      <p:sp>
        <p:nvSpPr>
          <p:cNvPr id="14" name="Content Placeholder 2">
            <a:extLst>
              <a:ext uri="{FF2B5EF4-FFF2-40B4-BE49-F238E27FC236}">
                <a16:creationId xmlns:a16="http://schemas.microsoft.com/office/drawing/2014/main" id="{03619165-8026-480F-BCFB-2C0A433F01C6}"/>
              </a:ext>
            </a:extLst>
          </p:cNvPr>
          <p:cNvSpPr>
            <a:spLocks noGrp="1"/>
          </p:cNvSpPr>
          <p:nvPr>
            <p:ph sz="quarter" idx="13"/>
          </p:nvPr>
        </p:nvSpPr>
        <p:spPr>
          <a:xfrm>
            <a:off x="424544" y="1781175"/>
            <a:ext cx="11332027" cy="4476750"/>
          </a:xfrm>
          <a:prstGeom prst="rect">
            <a:avLst/>
          </a:prstGeom>
        </p:spPr>
        <p:txBody>
          <a:bodyPr/>
          <a:lstStyle>
            <a:lvl1pPr marL="228600" indent="-228600">
              <a:buClr>
                <a:schemeClr val="accent1"/>
              </a:buClr>
              <a:buSzPct val="100000"/>
              <a:buFont typeface="Wingdings" panose="05000000000000000000" pitchFamily="2" charset="2"/>
              <a:buChar char="§"/>
              <a:defRPr sz="1800"/>
            </a:lvl1pPr>
            <a:lvl2pPr marL="685800" indent="-228600">
              <a:buClr>
                <a:schemeClr val="accent1"/>
              </a:buClr>
              <a:buSzPct val="100000"/>
              <a:buFont typeface="Wingdings" panose="05000000000000000000" pitchFamily="2" charset="2"/>
              <a:buChar char="§"/>
              <a:defRPr sz="1800"/>
            </a:lvl2pPr>
            <a:lvl3pPr marL="1143000" indent="-228600">
              <a:buClr>
                <a:schemeClr val="accent1"/>
              </a:buClr>
              <a:buSzPct val="100000"/>
              <a:buFont typeface="Wingdings" panose="05000000000000000000" pitchFamily="2" charset="2"/>
              <a:buChar char="§"/>
              <a:defRPr sz="1800"/>
            </a:lvl3pPr>
            <a:lvl4pPr marL="1600200" indent="-228600">
              <a:buClr>
                <a:schemeClr val="accent1"/>
              </a:buClr>
              <a:buSzPct val="100000"/>
              <a:buFont typeface="Wingdings" panose="05000000000000000000" pitchFamily="2" charset="2"/>
              <a:buChar char="§"/>
              <a:defRPr sz="1800"/>
            </a:lvl4pPr>
            <a:lvl5pPr marL="2057400" indent="-228600">
              <a:buClr>
                <a:schemeClr val="accent1"/>
              </a:buClr>
              <a:buSzPct val="100000"/>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340816098"/>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3E1AB9D-4722-4847-9D17-393008E7BCEF}"/>
              </a:ext>
            </a:extLst>
          </p:cNvPr>
          <p:cNvSpPr>
            <a:spLocks noGrp="1"/>
          </p:cNvSpPr>
          <p:nvPr>
            <p:ph type="sldNum" sz="quarter" idx="4"/>
          </p:nvPr>
        </p:nvSpPr>
        <p:spPr>
          <a:xfrm>
            <a:off x="9182100" y="626110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787542D-5C6B-4EB3-96EB-9B37C3D5D2F8}" type="slidenum">
              <a:rPr lang="en-GB" smtClean="0"/>
              <a:t>‹#›</a:t>
            </a:fld>
            <a:endParaRPr lang="en-GB"/>
          </a:p>
        </p:txBody>
      </p:sp>
      <p:sp>
        <p:nvSpPr>
          <p:cNvPr id="2" name="MSIPCMContentMarking" descr="{&quot;HashCode&quot;:-685326706,&quot;Placement&quot;:&quot;Footer&quot;,&quot;Top&quot;:519.343,&quot;Left&quot;:0.0,&quot;SlideWidth&quot;:960,&quot;SlideHeight&quot;:540}">
            <a:extLst>
              <a:ext uri="{FF2B5EF4-FFF2-40B4-BE49-F238E27FC236}">
                <a16:creationId xmlns:a16="http://schemas.microsoft.com/office/drawing/2014/main" id="{9BB56318-D0CF-4942-BC59-306D1F6A9197}"/>
              </a:ext>
            </a:extLst>
          </p:cNvPr>
          <p:cNvSpPr txBox="1"/>
          <p:nvPr userDrawn="1"/>
        </p:nvSpPr>
        <p:spPr>
          <a:xfrm>
            <a:off x="0" y="6595656"/>
            <a:ext cx="1631108" cy="262344"/>
          </a:xfrm>
          <a:prstGeom prst="rect">
            <a:avLst/>
          </a:prstGeom>
          <a:noFill/>
        </p:spPr>
        <p:txBody>
          <a:bodyPr vert="horz" wrap="square" lIns="0" tIns="0" rIns="0" bIns="0" rtlCol="0" anchor="ctr" anchorCtr="1">
            <a:spAutoFit/>
          </a:bodyPr>
          <a:lstStyle/>
          <a:p>
            <a:pPr algn="l">
              <a:spcBef>
                <a:spcPts val="0"/>
              </a:spcBef>
              <a:spcAft>
                <a:spcPts val="0"/>
              </a:spcAft>
            </a:pPr>
            <a:r>
              <a:rPr lang="en-GB" sz="1000">
                <a:solidFill>
                  <a:srgbClr val="000000"/>
                </a:solidFill>
                <a:latin typeface="Calibri" panose="020F0502020204030204" pitchFamily="34" charset="0"/>
              </a:rPr>
              <a:t>Classified: RMG – Internal</a:t>
            </a:r>
          </a:p>
        </p:txBody>
      </p:sp>
    </p:spTree>
    <p:extLst>
      <p:ext uri="{BB962C8B-B14F-4D97-AF65-F5344CB8AC3E}">
        <p14:creationId xmlns:p14="http://schemas.microsoft.com/office/powerpoint/2010/main" val="3013337613"/>
      </p:ext>
    </p:extLst>
  </p:cSld>
  <p:clrMap bg1="lt1" tx1="dk1" bg2="lt2" tx2="dk2" accent1="accent1" accent2="accent2" accent3="accent3" accent4="accent4" accent5="accent5" accent6="accent6" hlink="hlink" folHlink="folHlink"/>
  <p:sldLayoutIdLst>
    <p:sldLayoutId id="2147483752" r:id="rId1"/>
    <p:sldLayoutId id="2147483685" r:id="rId2"/>
    <p:sldLayoutId id="2147483753" r:id="rId3"/>
    <p:sldLayoutId id="2147483754" r:id="rId4"/>
    <p:sldLayoutId id="2147483755" r:id="rId5"/>
    <p:sldLayoutId id="2147483738" r:id="rId6"/>
    <p:sldLayoutId id="2147483740" r:id="rId7"/>
    <p:sldLayoutId id="2147483742" r:id="rId8"/>
    <p:sldLayoutId id="2147483723" r:id="rId9"/>
    <p:sldLayoutId id="2147483741" r:id="rId10"/>
    <p:sldLayoutId id="2147483767" r:id="rId11"/>
    <p:sldLayoutId id="2147483691" r:id="rId12"/>
    <p:sldLayoutId id="2147483760" r:id="rId13"/>
    <p:sldLayoutId id="2147483761" r:id="rId14"/>
    <p:sldLayoutId id="2147483734" r:id="rId15"/>
    <p:sldLayoutId id="2147483762" r:id="rId16"/>
    <p:sldLayoutId id="2147483739" r:id="rId17"/>
    <p:sldLayoutId id="2147483763" r:id="rId18"/>
    <p:sldLayoutId id="2147483764" r:id="rId19"/>
    <p:sldLayoutId id="2147483765" r:id="rId20"/>
    <p:sldLayoutId id="2147483766" r:id="rId21"/>
    <p:sldLayoutId id="2147483722" r:id="rId22"/>
    <p:sldLayoutId id="2147483724" r:id="rId23"/>
    <p:sldLayoutId id="2147483725" r:id="rId24"/>
    <p:sldLayoutId id="2147483726" r:id="rId25"/>
    <p:sldLayoutId id="2147483721" r:id="rId26"/>
    <p:sldLayoutId id="2147483744" r:id="rId27"/>
    <p:sldLayoutId id="2147483745" r:id="rId28"/>
    <p:sldLayoutId id="2147483746" r:id="rId29"/>
    <p:sldLayoutId id="2147483768" r:id="rId30"/>
    <p:sldLayoutId id="2147483711" r:id="rId31"/>
    <p:sldLayoutId id="2147483712" r:id="rId32"/>
    <p:sldLayoutId id="2147483713" r:id="rId33"/>
    <p:sldLayoutId id="2147483714" r:id="rId34"/>
    <p:sldLayoutId id="2147483715" r:id="rId35"/>
    <p:sldLayoutId id="2147483756" r:id="rId36"/>
    <p:sldLayoutId id="2147483733" r:id="rId37"/>
    <p:sldLayoutId id="2147483757" r:id="rId38"/>
    <p:sldLayoutId id="2147483758" r:id="rId39"/>
    <p:sldLayoutId id="2147483759" r:id="rId40"/>
    <p:sldLayoutId id="2147483737" r:id="rId4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tags" Target="../tags/tag16.xml"/><Relationship Id="rId7" Type="http://schemas.openxmlformats.org/officeDocument/2006/relationships/image" Target="../media/image27.jp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Layout" Target="../slideLayouts/slideLayout25.xml"/><Relationship Id="rId5" Type="http://schemas.openxmlformats.org/officeDocument/2006/relationships/tags" Target="../tags/tag18.xml"/><Relationship Id="rId4" Type="http://schemas.openxmlformats.org/officeDocument/2006/relationships/tags" Target="../tags/tag17.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3.xml"/><Relationship Id="rId13" Type="http://schemas.openxmlformats.org/officeDocument/2006/relationships/image" Target="../media/image32.png"/><Relationship Id="rId3" Type="http://schemas.openxmlformats.org/officeDocument/2006/relationships/tags" Target="../tags/tag21.xml"/><Relationship Id="rId7" Type="http://schemas.openxmlformats.org/officeDocument/2006/relationships/slideLayout" Target="../slideLayouts/slideLayout9.xml"/><Relationship Id="rId12" Type="http://schemas.openxmlformats.org/officeDocument/2006/relationships/image" Target="../media/image31.sv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11" Type="http://schemas.openxmlformats.org/officeDocument/2006/relationships/image" Target="../media/image30.png"/><Relationship Id="rId5" Type="http://schemas.openxmlformats.org/officeDocument/2006/relationships/tags" Target="../tags/tag23.xml"/><Relationship Id="rId15" Type="http://schemas.openxmlformats.org/officeDocument/2006/relationships/hyperlink" Target="https://www.royalmailwholesale.com/testing-and-innovation" TargetMode="External"/><Relationship Id="rId10" Type="http://schemas.openxmlformats.org/officeDocument/2006/relationships/image" Target="../media/image29.svg"/><Relationship Id="rId4" Type="http://schemas.openxmlformats.org/officeDocument/2006/relationships/tags" Target="../tags/tag22.xml"/><Relationship Id="rId9" Type="http://schemas.openxmlformats.org/officeDocument/2006/relationships/image" Target="../media/image28.png"/><Relationship Id="rId14" Type="http://schemas.openxmlformats.org/officeDocument/2006/relationships/image" Target="../media/image33.sv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3.xml.rels><?xml version="1.0" encoding="UTF-8" standalone="yes"?>
<Relationships xmlns="http://schemas.openxmlformats.org/package/2006/relationships"><Relationship Id="rId8" Type="http://schemas.openxmlformats.org/officeDocument/2006/relationships/tags" Target="../tags/tag32.xml"/><Relationship Id="rId13" Type="http://schemas.openxmlformats.org/officeDocument/2006/relationships/tags" Target="../tags/tag37.xml"/><Relationship Id="rId3" Type="http://schemas.openxmlformats.org/officeDocument/2006/relationships/tags" Target="../tags/tag27.xml"/><Relationship Id="rId7" Type="http://schemas.openxmlformats.org/officeDocument/2006/relationships/tags" Target="../tags/tag31.xml"/><Relationship Id="rId12" Type="http://schemas.openxmlformats.org/officeDocument/2006/relationships/tags" Target="../tags/tag36.xml"/><Relationship Id="rId17" Type="http://schemas.openxmlformats.org/officeDocument/2006/relationships/slideLayout" Target="../slideLayouts/slideLayout7.xml"/><Relationship Id="rId2" Type="http://schemas.openxmlformats.org/officeDocument/2006/relationships/tags" Target="../tags/tag26.xml"/><Relationship Id="rId16" Type="http://schemas.openxmlformats.org/officeDocument/2006/relationships/tags" Target="../tags/tag40.xml"/><Relationship Id="rId1" Type="http://schemas.openxmlformats.org/officeDocument/2006/relationships/tags" Target="../tags/tag25.xml"/><Relationship Id="rId6" Type="http://schemas.openxmlformats.org/officeDocument/2006/relationships/tags" Target="../tags/tag30.xml"/><Relationship Id="rId11" Type="http://schemas.openxmlformats.org/officeDocument/2006/relationships/tags" Target="../tags/tag35.xml"/><Relationship Id="rId5" Type="http://schemas.openxmlformats.org/officeDocument/2006/relationships/tags" Target="../tags/tag29.xml"/><Relationship Id="rId15" Type="http://schemas.openxmlformats.org/officeDocument/2006/relationships/tags" Target="../tags/tag39.xml"/><Relationship Id="rId10" Type="http://schemas.openxmlformats.org/officeDocument/2006/relationships/tags" Target="../tags/tag34.xml"/><Relationship Id="rId4" Type="http://schemas.openxmlformats.org/officeDocument/2006/relationships/tags" Target="../tags/tag28.xml"/><Relationship Id="rId9" Type="http://schemas.openxmlformats.org/officeDocument/2006/relationships/tags" Target="../tags/tag33.xml"/><Relationship Id="rId14" Type="http://schemas.openxmlformats.org/officeDocument/2006/relationships/tags" Target="../tags/tag3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xml.rels><?xml version="1.0" encoding="UTF-8" standalone="yes"?>
<Relationships xmlns="http://schemas.openxmlformats.org/package/2006/relationships"><Relationship Id="rId8" Type="http://schemas.openxmlformats.org/officeDocument/2006/relationships/tags" Target="../tags/tag8.xml"/><Relationship Id="rId13" Type="http://schemas.openxmlformats.org/officeDocument/2006/relationships/slideLayout" Target="../slideLayouts/slideLayout9.xml"/><Relationship Id="rId3" Type="http://schemas.openxmlformats.org/officeDocument/2006/relationships/tags" Target="../tags/tag3.xml"/><Relationship Id="rId7" Type="http://schemas.openxmlformats.org/officeDocument/2006/relationships/tags" Target="../tags/tag7.xml"/><Relationship Id="rId12" Type="http://schemas.openxmlformats.org/officeDocument/2006/relationships/tags" Target="../tags/tag12.xml"/><Relationship Id="rId2" Type="http://schemas.openxmlformats.org/officeDocument/2006/relationships/tags" Target="../tags/tag2.xml"/><Relationship Id="rId16" Type="http://schemas.openxmlformats.org/officeDocument/2006/relationships/hyperlink" Target="http://www.royalmailwholesale.com/" TargetMode="Externa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5" Type="http://schemas.openxmlformats.org/officeDocument/2006/relationships/tags" Target="../tags/tag5.xml"/><Relationship Id="rId15" Type="http://schemas.openxmlformats.org/officeDocument/2006/relationships/image" Target="../media/image19.svg"/><Relationship Id="rId10" Type="http://schemas.openxmlformats.org/officeDocument/2006/relationships/tags" Target="../tags/tag10.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slideLayout" Target="../slideLayouts/slideLayout25.xml"/><Relationship Id="rId1" Type="http://schemas.openxmlformats.org/officeDocument/2006/relationships/tags" Target="../tags/tag13.xml"/><Relationship Id="rId6" Type="http://schemas.openxmlformats.org/officeDocument/2006/relationships/chart" Target="../charts/chart1.xml"/><Relationship Id="rId5" Type="http://schemas.openxmlformats.org/officeDocument/2006/relationships/image" Target="../media/image22.svg"/><Relationship Id="rId4" Type="http://schemas.openxmlformats.org/officeDocument/2006/relationships/image" Target="../media/image21.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3E4660-F6EB-4B88-86D7-471091671AAF}"/>
              </a:ext>
            </a:extLst>
          </p:cNvPr>
          <p:cNvSpPr>
            <a:spLocks noGrp="1"/>
          </p:cNvSpPr>
          <p:nvPr>
            <p:ph type="title"/>
          </p:nvPr>
        </p:nvSpPr>
        <p:spPr/>
        <p:txBody>
          <a:bodyPr/>
          <a:lstStyle/>
          <a:p>
            <a:r>
              <a:rPr lang="en-GB" dirty="0"/>
              <a:t>ADVERTISING MAIL</a:t>
            </a:r>
            <a:br>
              <a:rPr lang="en-GB" dirty="0"/>
            </a:br>
            <a:r>
              <a:rPr lang="en-GB" dirty="0"/>
              <a:t>TEST AND INNOVATE INCENTIVE</a:t>
            </a:r>
            <a:br>
              <a:rPr lang="en-GB" dirty="0"/>
            </a:br>
            <a:r>
              <a:rPr lang="en-GB" dirty="0"/>
              <a:t>PUBLISHING</a:t>
            </a:r>
          </a:p>
        </p:txBody>
      </p:sp>
      <p:sp>
        <p:nvSpPr>
          <p:cNvPr id="3" name="Subtitle 2">
            <a:extLst>
              <a:ext uri="{FF2B5EF4-FFF2-40B4-BE49-F238E27FC236}">
                <a16:creationId xmlns:a16="http://schemas.microsoft.com/office/drawing/2014/main" id="{0E7B9FA3-C0EE-4D5C-B861-618D26C4F707}"/>
              </a:ext>
            </a:extLst>
          </p:cNvPr>
          <p:cNvSpPr>
            <a:spLocks noGrp="1"/>
          </p:cNvSpPr>
          <p:nvPr>
            <p:ph type="subTitle" idx="1"/>
          </p:nvPr>
        </p:nvSpPr>
        <p:spPr/>
        <p:txBody>
          <a:bodyPr/>
          <a:lstStyle/>
          <a:p>
            <a:r>
              <a:rPr lang="en-GB" dirty="0"/>
              <a:t>Magazine subscription incentive offer</a:t>
            </a:r>
          </a:p>
        </p:txBody>
      </p:sp>
      <p:sp>
        <p:nvSpPr>
          <p:cNvPr id="4" name="Text Placeholder 3">
            <a:extLst>
              <a:ext uri="{FF2B5EF4-FFF2-40B4-BE49-F238E27FC236}">
                <a16:creationId xmlns:a16="http://schemas.microsoft.com/office/drawing/2014/main" id="{3653945A-8D2E-49E2-ACC4-F7F6CEDADC0D}"/>
              </a:ext>
            </a:extLst>
          </p:cNvPr>
          <p:cNvSpPr>
            <a:spLocks noGrp="1"/>
          </p:cNvSpPr>
          <p:nvPr>
            <p:ph type="body" sz="quarter" idx="10"/>
          </p:nvPr>
        </p:nvSpPr>
        <p:spPr/>
        <p:txBody>
          <a:bodyPr/>
          <a:lstStyle/>
          <a:p>
            <a:r>
              <a:rPr lang="en-GB" dirty="0"/>
              <a:t>May 2024</a:t>
            </a:r>
          </a:p>
        </p:txBody>
      </p:sp>
    </p:spTree>
    <p:extLst>
      <p:ext uri="{BB962C8B-B14F-4D97-AF65-F5344CB8AC3E}">
        <p14:creationId xmlns:p14="http://schemas.microsoft.com/office/powerpoint/2010/main" val="4145539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icture containing tree, grass, outdoor, plant&#10;&#10;Description automatically generated">
            <a:extLst>
              <a:ext uri="{FF2B5EF4-FFF2-40B4-BE49-F238E27FC236}">
                <a16:creationId xmlns:a16="http://schemas.microsoft.com/office/drawing/2014/main" id="{9863D971-3700-467D-86D3-7A7856BF2E34}"/>
              </a:ext>
            </a:extLst>
          </p:cNvPr>
          <p:cNvPicPr>
            <a:picLocks noGrp="1" noChangeAspect="1"/>
          </p:cNvPicPr>
          <p:nvPr>
            <p:ph type="pic" sz="quarter" idx="13"/>
          </p:nvPr>
        </p:nvPicPr>
        <p:blipFill>
          <a:blip r:embed="rId7">
            <a:extLst>
              <a:ext uri="{28A0092B-C50C-407E-A947-70E740481C1C}">
                <a14:useLocalDpi xmlns:a14="http://schemas.microsoft.com/office/drawing/2010/main" val="0"/>
              </a:ext>
            </a:extLst>
          </a:blip>
          <a:srcRect/>
          <a:stretch>
            <a:fillRect/>
          </a:stretch>
        </p:blipFill>
        <p:spPr>
          <a:xfrm>
            <a:off x="0" y="0"/>
            <a:ext cx="6096003" cy="6858000"/>
          </a:xfrm>
        </p:spPr>
      </p:pic>
      <p:sp>
        <p:nvSpPr>
          <p:cNvPr id="3" name="Slide Number Placeholder 2">
            <a:extLst>
              <a:ext uri="{FF2B5EF4-FFF2-40B4-BE49-F238E27FC236}">
                <a16:creationId xmlns:a16="http://schemas.microsoft.com/office/drawing/2014/main" id="{6DA3BA0E-2F82-4756-874B-1AB539CD8433}"/>
              </a:ext>
            </a:extLst>
          </p:cNvPr>
          <p:cNvSpPr>
            <a:spLocks noGrp="1"/>
          </p:cNvSpPr>
          <p:nvPr>
            <p:ph type="sldNum" sz="quarter" idx="15"/>
          </p:nvPr>
        </p:nvSpPr>
        <p:spPr/>
        <p:txBody>
          <a:bodyPr/>
          <a:lstStyle/>
          <a:p>
            <a:fld id="{3787542D-5C6B-4EB3-96EB-9B37C3D5D2F8}" type="slidenum">
              <a:rPr lang="en-GB" smtClean="0"/>
              <a:t>10</a:t>
            </a:fld>
            <a:endParaRPr lang="en-GB" dirty="0"/>
          </a:p>
        </p:txBody>
      </p:sp>
      <p:sp>
        <p:nvSpPr>
          <p:cNvPr id="7" name="Title 1">
            <a:extLst>
              <a:ext uri="{FF2B5EF4-FFF2-40B4-BE49-F238E27FC236}">
                <a16:creationId xmlns:a16="http://schemas.microsoft.com/office/drawing/2014/main" id="{4BAB3DE9-13AD-463D-AC43-9D00D0B325C7}"/>
              </a:ext>
            </a:extLst>
          </p:cNvPr>
          <p:cNvSpPr txBox="1">
            <a:spLocks/>
          </p:cNvSpPr>
          <p:nvPr/>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Postage credits</a:t>
            </a:r>
            <a:endParaRPr lang="en-GB" dirty="0"/>
          </a:p>
        </p:txBody>
      </p:sp>
      <p:sp>
        <p:nvSpPr>
          <p:cNvPr id="10" name="TextBox 9">
            <a:extLst>
              <a:ext uri="{FF2B5EF4-FFF2-40B4-BE49-F238E27FC236}">
                <a16:creationId xmlns:a16="http://schemas.microsoft.com/office/drawing/2014/main" id="{26B14181-B2AF-4877-85CC-4B71DF2416D0}"/>
              </a:ext>
            </a:extLst>
          </p:cNvPr>
          <p:cNvSpPr txBox="1"/>
          <p:nvPr/>
        </p:nvSpPr>
        <p:spPr>
          <a:xfrm>
            <a:off x="7865429" y="2855257"/>
            <a:ext cx="3440869" cy="2062103"/>
          </a:xfrm>
          <a:prstGeom prst="rect">
            <a:avLst/>
          </a:prstGeom>
          <a:noFill/>
        </p:spPr>
        <p:txBody>
          <a:bodyPr wrap="square" rtlCol="0">
            <a:spAutoFit/>
          </a:bodyPr>
          <a:lstStyle/>
          <a:p>
            <a:r>
              <a:rPr lang="en-GB" sz="3200" dirty="0"/>
              <a:t>Get postage credit of up to 30% on incremental advertising mail</a:t>
            </a:r>
          </a:p>
        </p:txBody>
      </p:sp>
      <p:sp>
        <p:nvSpPr>
          <p:cNvPr id="21" name="TextBox 20">
            <a:extLst>
              <a:ext uri="{FF2B5EF4-FFF2-40B4-BE49-F238E27FC236}">
                <a16:creationId xmlns:a16="http://schemas.microsoft.com/office/drawing/2014/main" id="{5BC780AC-1ED1-478D-B939-C65573ADAEC3}"/>
              </a:ext>
            </a:extLst>
          </p:cNvPr>
          <p:cNvSpPr txBox="1"/>
          <p:nvPr/>
        </p:nvSpPr>
        <p:spPr>
          <a:xfrm>
            <a:off x="6091644"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5" name="TextBox 4">
            <a:extLst>
              <a:ext uri="{FF2B5EF4-FFF2-40B4-BE49-F238E27FC236}">
                <a16:creationId xmlns:a16="http://schemas.microsoft.com/office/drawing/2014/main" id="{BF84DFF6-A8CD-4D91-B51D-D048FCF43A08}"/>
              </a:ext>
            </a:extLst>
          </p:cNvPr>
          <p:cNvSpPr txBox="1"/>
          <p:nvPr/>
        </p:nvSpPr>
        <p:spPr>
          <a:xfrm>
            <a:off x="6632155" y="1966476"/>
            <a:ext cx="1619354" cy="1107996"/>
          </a:xfrm>
          <a:prstGeom prst="rect">
            <a:avLst/>
          </a:prstGeom>
          <a:noFill/>
        </p:spPr>
        <p:txBody>
          <a:bodyPr wrap="none" rtlCol="0">
            <a:spAutoFit/>
          </a:bodyPr>
          <a:lstStyle/>
          <a:p>
            <a:r>
              <a:rPr lang="en-GB" sz="6600" b="1" dirty="0">
                <a:solidFill>
                  <a:schemeClr val="accent1"/>
                </a:solidFill>
                <a:latin typeface="+mj-lt"/>
              </a:rPr>
              <a:t>30</a:t>
            </a:r>
            <a:r>
              <a:rPr lang="en-GB" sz="4400" b="1" dirty="0">
                <a:latin typeface="+mj-lt"/>
              </a:rPr>
              <a:t>%</a:t>
            </a:r>
            <a:endParaRPr lang="en-GB" sz="6600" b="1" dirty="0">
              <a:latin typeface="+mj-lt"/>
            </a:endParaRPr>
          </a:p>
        </p:txBody>
      </p:sp>
      <p:grpSp>
        <p:nvGrpSpPr>
          <p:cNvPr id="2" name="Group 1">
            <a:extLst>
              <a:ext uri="{FF2B5EF4-FFF2-40B4-BE49-F238E27FC236}">
                <a16:creationId xmlns:a16="http://schemas.microsoft.com/office/drawing/2014/main" id="{B140035E-504A-4484-82AB-EA18BD758572}"/>
              </a:ext>
            </a:extLst>
          </p:cNvPr>
          <p:cNvGrpSpPr/>
          <p:nvPr/>
        </p:nvGrpSpPr>
        <p:grpSpPr>
          <a:xfrm>
            <a:off x="6711028" y="2926284"/>
            <a:ext cx="1004329" cy="1005431"/>
            <a:chOff x="6711028" y="4025932"/>
            <a:chExt cx="761165" cy="762000"/>
          </a:xfrm>
        </p:grpSpPr>
        <p:sp>
          <p:nvSpPr>
            <p:cNvPr id="12" name="Discount">
              <a:extLst>
                <a:ext uri="{FF2B5EF4-FFF2-40B4-BE49-F238E27FC236}">
                  <a16:creationId xmlns:a16="http://schemas.microsoft.com/office/drawing/2014/main" id="{E9E022D4-20A9-4425-BB12-17802CFF400D}"/>
                </a:ext>
              </a:extLst>
            </p:cNvPr>
            <p:cNvSpPr>
              <a:spLocks noChangeAspect="1" noEditPoints="1"/>
            </p:cNvSpPr>
            <p:nvPr>
              <p:custDataLst>
                <p:tags r:id="rId1"/>
              </p:custDataLst>
            </p:nvPr>
          </p:nvSpPr>
          <p:spPr bwMode="auto">
            <a:xfrm>
              <a:off x="6711028" y="4025932"/>
              <a:ext cx="761165" cy="762000"/>
            </a:xfrm>
            <a:custGeom>
              <a:avLst/>
              <a:gdLst>
                <a:gd name="T0" fmla="*/ 188 w 197"/>
                <a:gd name="T1" fmla="*/ 0 h 197"/>
                <a:gd name="T2" fmla="*/ 113 w 197"/>
                <a:gd name="T3" fmla="*/ 0 h 197"/>
                <a:gd name="T4" fmla="*/ 97 w 197"/>
                <a:gd name="T5" fmla="*/ 7 h 197"/>
                <a:gd name="T6" fmla="*/ 4 w 197"/>
                <a:gd name="T7" fmla="*/ 100 h 197"/>
                <a:gd name="T8" fmla="*/ 4 w 197"/>
                <a:gd name="T9" fmla="*/ 113 h 197"/>
                <a:gd name="T10" fmla="*/ 84 w 197"/>
                <a:gd name="T11" fmla="*/ 193 h 197"/>
                <a:gd name="T12" fmla="*/ 97 w 197"/>
                <a:gd name="T13" fmla="*/ 193 h 197"/>
                <a:gd name="T14" fmla="*/ 190 w 197"/>
                <a:gd name="T15" fmla="*/ 100 h 197"/>
                <a:gd name="T16" fmla="*/ 197 w 197"/>
                <a:gd name="T17" fmla="*/ 84 h 197"/>
                <a:gd name="T18" fmla="*/ 197 w 197"/>
                <a:gd name="T19" fmla="*/ 9 h 197"/>
                <a:gd name="T20" fmla="*/ 188 w 197"/>
                <a:gd name="T21" fmla="*/ 0 h 197"/>
                <a:gd name="T22" fmla="*/ 141 w 197"/>
                <a:gd name="T23" fmla="*/ 75 h 197"/>
                <a:gd name="T24" fmla="*/ 122 w 197"/>
                <a:gd name="T25" fmla="*/ 56 h 197"/>
                <a:gd name="T26" fmla="*/ 141 w 197"/>
                <a:gd name="T27" fmla="*/ 38 h 197"/>
                <a:gd name="T28" fmla="*/ 160 w 197"/>
                <a:gd name="T29" fmla="*/ 56 h 197"/>
                <a:gd name="T30" fmla="*/ 141 w 197"/>
                <a:gd name="T31" fmla="*/ 7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197">
                  <a:moveTo>
                    <a:pt x="188" y="0"/>
                  </a:moveTo>
                  <a:lnTo>
                    <a:pt x="113" y="0"/>
                  </a:lnTo>
                  <a:cubicBezTo>
                    <a:pt x="107" y="0"/>
                    <a:pt x="100" y="3"/>
                    <a:pt x="97" y="7"/>
                  </a:cubicBezTo>
                  <a:lnTo>
                    <a:pt x="4" y="100"/>
                  </a:lnTo>
                  <a:cubicBezTo>
                    <a:pt x="0" y="103"/>
                    <a:pt x="0" y="109"/>
                    <a:pt x="4" y="113"/>
                  </a:cubicBezTo>
                  <a:lnTo>
                    <a:pt x="84" y="193"/>
                  </a:lnTo>
                  <a:cubicBezTo>
                    <a:pt x="88" y="197"/>
                    <a:pt x="94" y="197"/>
                    <a:pt x="97" y="193"/>
                  </a:cubicBezTo>
                  <a:lnTo>
                    <a:pt x="190" y="100"/>
                  </a:lnTo>
                  <a:cubicBezTo>
                    <a:pt x="194" y="97"/>
                    <a:pt x="197" y="90"/>
                    <a:pt x="197" y="84"/>
                  </a:cubicBezTo>
                  <a:lnTo>
                    <a:pt x="197" y="9"/>
                  </a:lnTo>
                  <a:cubicBezTo>
                    <a:pt x="197" y="4"/>
                    <a:pt x="193" y="0"/>
                    <a:pt x="188" y="0"/>
                  </a:cubicBezTo>
                  <a:close/>
                  <a:moveTo>
                    <a:pt x="141" y="75"/>
                  </a:moveTo>
                  <a:cubicBezTo>
                    <a:pt x="130" y="75"/>
                    <a:pt x="122" y="67"/>
                    <a:pt x="122" y="56"/>
                  </a:cubicBezTo>
                  <a:cubicBezTo>
                    <a:pt x="122" y="46"/>
                    <a:pt x="130" y="38"/>
                    <a:pt x="141" y="38"/>
                  </a:cubicBezTo>
                  <a:cubicBezTo>
                    <a:pt x="151" y="38"/>
                    <a:pt x="160" y="46"/>
                    <a:pt x="160" y="56"/>
                  </a:cubicBezTo>
                  <a:cubicBezTo>
                    <a:pt x="160" y="67"/>
                    <a:pt x="151" y="75"/>
                    <a:pt x="141" y="75"/>
                  </a:cubicBezTo>
                  <a:close/>
                </a:path>
              </a:pathLst>
            </a:custGeom>
            <a:noFill/>
            <a:ln w="38100">
              <a:solidFill>
                <a:schemeClr val="tx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nvGrpSpPr>
            <p:cNvPr id="13" name="Percent">
              <a:extLst>
                <a:ext uri="{FF2B5EF4-FFF2-40B4-BE49-F238E27FC236}">
                  <a16:creationId xmlns:a16="http://schemas.microsoft.com/office/drawing/2014/main" id="{A46DD1F5-E6BE-43DF-802D-33946110BBF7}"/>
                </a:ext>
              </a:extLst>
            </p:cNvPr>
            <p:cNvGrpSpPr>
              <a:grpSpLocks noChangeAspect="1"/>
            </p:cNvGrpSpPr>
            <p:nvPr>
              <p:custDataLst>
                <p:tags r:id="rId2"/>
              </p:custDataLst>
            </p:nvPr>
          </p:nvGrpSpPr>
          <p:grpSpPr bwMode="auto">
            <a:xfrm>
              <a:off x="6932801" y="4321306"/>
              <a:ext cx="220807" cy="249670"/>
              <a:chOff x="171" y="161"/>
              <a:chExt cx="153" cy="173"/>
            </a:xfrm>
            <a:noFill/>
          </p:grpSpPr>
          <p:sp>
            <p:nvSpPr>
              <p:cNvPr id="14" name="Percent">
                <a:extLst>
                  <a:ext uri="{FF2B5EF4-FFF2-40B4-BE49-F238E27FC236}">
                    <a16:creationId xmlns:a16="http://schemas.microsoft.com/office/drawing/2014/main" id="{45CB299A-A951-48B7-9931-ACCC8F4BB1C5}"/>
                  </a:ext>
                </a:extLst>
              </p:cNvPr>
              <p:cNvSpPr>
                <a:spLocks/>
              </p:cNvSpPr>
              <p:nvPr>
                <p:custDataLst>
                  <p:tags r:id="rId3"/>
                </p:custDataLst>
              </p:nvPr>
            </p:nvSpPr>
            <p:spPr bwMode="auto">
              <a:xfrm>
                <a:off x="187" y="161"/>
                <a:ext cx="121" cy="173"/>
              </a:xfrm>
              <a:custGeom>
                <a:avLst/>
                <a:gdLst>
                  <a:gd name="T0" fmla="*/ 853 w 889"/>
                  <a:gd name="T1" fmla="*/ 19 h 1272"/>
                  <a:gd name="T2" fmla="*/ 767 w 889"/>
                  <a:gd name="T3" fmla="*/ 37 h 1272"/>
                  <a:gd name="T4" fmla="*/ 19 w 889"/>
                  <a:gd name="T5" fmla="*/ 1177 h 1272"/>
                  <a:gd name="T6" fmla="*/ 36 w 889"/>
                  <a:gd name="T7" fmla="*/ 1262 h 1272"/>
                  <a:gd name="T8" fmla="*/ 71 w 889"/>
                  <a:gd name="T9" fmla="*/ 1272 h 1272"/>
                  <a:gd name="T10" fmla="*/ 122 w 889"/>
                  <a:gd name="T11" fmla="*/ 1244 h 1272"/>
                  <a:gd name="T12" fmla="*/ 870 w 889"/>
                  <a:gd name="T13" fmla="*/ 105 h 1272"/>
                  <a:gd name="T14" fmla="*/ 853 w 889"/>
                  <a:gd name="T15" fmla="*/ 19 h 127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89" h="1272">
                    <a:moveTo>
                      <a:pt x="853" y="19"/>
                    </a:moveTo>
                    <a:cubicBezTo>
                      <a:pt x="824" y="0"/>
                      <a:pt x="786" y="8"/>
                      <a:pt x="767" y="37"/>
                    </a:cubicBezTo>
                    <a:lnTo>
                      <a:pt x="19" y="1177"/>
                    </a:lnTo>
                    <a:cubicBezTo>
                      <a:pt x="0" y="1205"/>
                      <a:pt x="8" y="1243"/>
                      <a:pt x="36" y="1262"/>
                    </a:cubicBezTo>
                    <a:cubicBezTo>
                      <a:pt x="47" y="1269"/>
                      <a:pt x="59" y="1272"/>
                      <a:pt x="71" y="1272"/>
                    </a:cubicBezTo>
                    <a:cubicBezTo>
                      <a:pt x="91" y="1272"/>
                      <a:pt x="110" y="1263"/>
                      <a:pt x="122" y="1244"/>
                    </a:cubicBezTo>
                    <a:lnTo>
                      <a:pt x="870" y="105"/>
                    </a:lnTo>
                    <a:cubicBezTo>
                      <a:pt x="889" y="76"/>
                      <a:pt x="881" y="38"/>
                      <a:pt x="853" y="19"/>
                    </a:cubicBezTo>
                    <a:close/>
                  </a:path>
                </a:pathLst>
              </a:custGeom>
              <a:grpFill/>
              <a:ln w="381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Percent">
                <a:extLst>
                  <a:ext uri="{FF2B5EF4-FFF2-40B4-BE49-F238E27FC236}">
                    <a16:creationId xmlns:a16="http://schemas.microsoft.com/office/drawing/2014/main" id="{AC11F40C-08A4-46BE-A265-A096727C898F}"/>
                  </a:ext>
                </a:extLst>
              </p:cNvPr>
              <p:cNvSpPr>
                <a:spLocks noChangeArrowheads="1"/>
              </p:cNvSpPr>
              <p:nvPr>
                <p:custDataLst>
                  <p:tags r:id="rId4"/>
                </p:custDataLst>
              </p:nvPr>
            </p:nvSpPr>
            <p:spPr bwMode="auto">
              <a:xfrm>
                <a:off x="171" y="184"/>
                <a:ext cx="54" cy="54"/>
              </a:xfrm>
              <a:prstGeom prst="ellipse">
                <a:avLst/>
              </a:prstGeom>
              <a:grpFill/>
              <a:ln w="381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Percent">
                <a:extLst>
                  <a:ext uri="{FF2B5EF4-FFF2-40B4-BE49-F238E27FC236}">
                    <a16:creationId xmlns:a16="http://schemas.microsoft.com/office/drawing/2014/main" id="{3EF71AE4-67EC-4E3E-ACE0-35AD55232ABE}"/>
                  </a:ext>
                </a:extLst>
              </p:cNvPr>
              <p:cNvSpPr>
                <a:spLocks noChangeArrowheads="1"/>
              </p:cNvSpPr>
              <p:nvPr>
                <p:custDataLst>
                  <p:tags r:id="rId5"/>
                </p:custDataLst>
              </p:nvPr>
            </p:nvSpPr>
            <p:spPr bwMode="auto">
              <a:xfrm>
                <a:off x="270" y="258"/>
                <a:ext cx="54" cy="55"/>
              </a:xfrm>
              <a:prstGeom prst="ellipse">
                <a:avLst/>
              </a:prstGeom>
              <a:grpFill/>
              <a:ln w="38100">
                <a:solidFill>
                  <a:schemeClr val="accent1"/>
                </a:solid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spTree>
    <p:extLst>
      <p:ext uri="{BB962C8B-B14F-4D97-AF65-F5344CB8AC3E}">
        <p14:creationId xmlns:p14="http://schemas.microsoft.com/office/powerpoint/2010/main" val="20712344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Oval 31"/>
          <p:cNvSpPr>
            <a:spLocks noChangeAspect="1"/>
          </p:cNvSpPr>
          <p:nvPr/>
        </p:nvSpPr>
        <p:spPr>
          <a:xfrm>
            <a:off x="8617167" y="2197134"/>
            <a:ext cx="624548" cy="624548"/>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 name="Title 2"/>
          <p:cNvSpPr>
            <a:spLocks noGrp="1"/>
          </p:cNvSpPr>
          <p:nvPr>
            <p:ph type="title"/>
          </p:nvPr>
        </p:nvSpPr>
        <p:spPr/>
        <p:txBody>
          <a:bodyPr/>
          <a:lstStyle/>
          <a:p>
            <a:r>
              <a:rPr lang="en-GB" dirty="0"/>
              <a:t>The APPLICATION AND CREDIT process</a:t>
            </a:r>
          </a:p>
        </p:txBody>
      </p:sp>
      <p:sp>
        <p:nvSpPr>
          <p:cNvPr id="5" name="Text Placeholder 4">
            <a:extLst>
              <a:ext uri="{FF2B5EF4-FFF2-40B4-BE49-F238E27FC236}">
                <a16:creationId xmlns:a16="http://schemas.microsoft.com/office/drawing/2014/main" id="{478BE780-FEB0-4C0C-8BB2-8AAB84E9CC26}"/>
              </a:ext>
            </a:extLst>
          </p:cNvPr>
          <p:cNvSpPr>
            <a:spLocks noGrp="1"/>
          </p:cNvSpPr>
          <p:nvPr>
            <p:ph type="body" sz="quarter" idx="11"/>
          </p:nvPr>
        </p:nvSpPr>
        <p:spPr/>
        <p:txBody>
          <a:bodyPr/>
          <a:lstStyle/>
          <a:p>
            <a:r>
              <a:rPr lang="en-GB" dirty="0"/>
              <a:t>Offer open for postings mailed by 27</a:t>
            </a:r>
            <a:r>
              <a:rPr lang="en-GB" baseline="30000" dirty="0"/>
              <a:t>th</a:t>
            </a:r>
            <a:r>
              <a:rPr lang="en-GB" dirty="0"/>
              <a:t> December 2024</a:t>
            </a:r>
          </a:p>
        </p:txBody>
      </p:sp>
      <p:sp>
        <p:nvSpPr>
          <p:cNvPr id="23" name="Oval 22"/>
          <p:cNvSpPr>
            <a:spLocks noChangeAspect="1"/>
          </p:cNvSpPr>
          <p:nvPr/>
        </p:nvSpPr>
        <p:spPr>
          <a:xfrm>
            <a:off x="1216085" y="2122302"/>
            <a:ext cx="624548" cy="624548"/>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24" name="Block Arc 23"/>
          <p:cNvSpPr>
            <a:spLocks noChangeAspect="1"/>
          </p:cNvSpPr>
          <p:nvPr/>
        </p:nvSpPr>
        <p:spPr>
          <a:xfrm>
            <a:off x="414224" y="2445202"/>
            <a:ext cx="2207250" cy="2207251"/>
          </a:xfrm>
          <a:prstGeom prst="blockArc">
            <a:avLst>
              <a:gd name="adj1" fmla="val 9000000"/>
              <a:gd name="adj2" fmla="val 1800000"/>
              <a:gd name="adj3" fmla="val 3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5" name="Block Arc 24"/>
          <p:cNvSpPr>
            <a:spLocks noChangeAspect="1"/>
          </p:cNvSpPr>
          <p:nvPr/>
        </p:nvSpPr>
        <p:spPr>
          <a:xfrm flipV="1">
            <a:off x="2266140" y="3517759"/>
            <a:ext cx="2207250" cy="2207251"/>
          </a:xfrm>
          <a:prstGeom prst="blockArc">
            <a:avLst>
              <a:gd name="adj1" fmla="val 9000000"/>
              <a:gd name="adj2" fmla="val 1800000"/>
              <a:gd name="adj3" fmla="val 3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6" name="Block Arc 25"/>
          <p:cNvSpPr>
            <a:spLocks noChangeAspect="1"/>
          </p:cNvSpPr>
          <p:nvPr/>
        </p:nvSpPr>
        <p:spPr>
          <a:xfrm>
            <a:off x="4120020" y="2445202"/>
            <a:ext cx="2207250" cy="2207251"/>
          </a:xfrm>
          <a:prstGeom prst="blockArc">
            <a:avLst>
              <a:gd name="adj1" fmla="val 9000000"/>
              <a:gd name="adj2" fmla="val 1800000"/>
              <a:gd name="adj3" fmla="val 3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7" name="Block Arc 26"/>
          <p:cNvSpPr>
            <a:spLocks noChangeAspect="1"/>
          </p:cNvSpPr>
          <p:nvPr/>
        </p:nvSpPr>
        <p:spPr>
          <a:xfrm flipV="1">
            <a:off x="5977077" y="3512996"/>
            <a:ext cx="2207250" cy="2207251"/>
          </a:xfrm>
          <a:prstGeom prst="blockArc">
            <a:avLst>
              <a:gd name="adj1" fmla="val 9000000"/>
              <a:gd name="adj2" fmla="val 1800000"/>
              <a:gd name="adj3" fmla="val 3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8" name="Block Arc 27"/>
          <p:cNvSpPr>
            <a:spLocks noChangeAspect="1"/>
          </p:cNvSpPr>
          <p:nvPr/>
        </p:nvSpPr>
        <p:spPr>
          <a:xfrm>
            <a:off x="7836324" y="2445202"/>
            <a:ext cx="2207250" cy="2207251"/>
          </a:xfrm>
          <a:prstGeom prst="blockArc">
            <a:avLst>
              <a:gd name="adj1" fmla="val 9000000"/>
              <a:gd name="adj2" fmla="val 1800000"/>
              <a:gd name="adj3" fmla="val 3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29" name="Oval 28"/>
          <p:cNvSpPr>
            <a:spLocks noChangeAspect="1"/>
          </p:cNvSpPr>
          <p:nvPr/>
        </p:nvSpPr>
        <p:spPr>
          <a:xfrm>
            <a:off x="3016429" y="5366323"/>
            <a:ext cx="624548" cy="624548"/>
          </a:xfrm>
          <a:prstGeom prst="ellips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0" name="Oval 29"/>
          <p:cNvSpPr>
            <a:spLocks noChangeAspect="1"/>
          </p:cNvSpPr>
          <p:nvPr/>
        </p:nvSpPr>
        <p:spPr>
          <a:xfrm>
            <a:off x="4890351" y="2164342"/>
            <a:ext cx="624548" cy="624548"/>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31" name="Oval 30"/>
          <p:cNvSpPr>
            <a:spLocks noChangeAspect="1"/>
          </p:cNvSpPr>
          <p:nvPr/>
        </p:nvSpPr>
        <p:spPr>
          <a:xfrm>
            <a:off x="6816324" y="5326321"/>
            <a:ext cx="624548" cy="62454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48" name="Paper_plane" descr="{&quot;Key&quot;:&quot;POWER_USER_SHAPE_ICON&quot;,&quot;Value&quot;:&quot;POWER_USER_SHAPE_ICON_STYLE_1&quot;}"/>
          <p:cNvSpPr>
            <a:spLocks noChangeAspect="1"/>
          </p:cNvSpPr>
          <p:nvPr>
            <p:custDataLst>
              <p:tags r:id="rId1"/>
            </p:custDataLst>
          </p:nvPr>
        </p:nvSpPr>
        <p:spPr bwMode="auto">
          <a:xfrm>
            <a:off x="5011448" y="2286098"/>
            <a:ext cx="421847" cy="370825"/>
          </a:xfrm>
          <a:custGeom>
            <a:avLst/>
            <a:gdLst>
              <a:gd name="T0" fmla="*/ 29 w 1232"/>
              <a:gd name="T1" fmla="*/ 8 h 1080"/>
              <a:gd name="T2" fmla="*/ 4 w 1232"/>
              <a:gd name="T3" fmla="*/ 29 h 1080"/>
              <a:gd name="T4" fmla="*/ 234 w 1232"/>
              <a:gd name="T5" fmla="*/ 1055 h 1080"/>
              <a:gd name="T6" fmla="*/ 271 w 1232"/>
              <a:gd name="T7" fmla="*/ 1069 h 1080"/>
              <a:gd name="T8" fmla="*/ 541 w 1232"/>
              <a:gd name="T9" fmla="*/ 880 h 1080"/>
              <a:gd name="T10" fmla="*/ 590 w 1232"/>
              <a:gd name="T11" fmla="*/ 889 h 1080"/>
              <a:gd name="T12" fmla="*/ 679 w 1232"/>
              <a:gd name="T13" fmla="*/ 1020 h 1080"/>
              <a:gd name="T14" fmla="*/ 711 w 1232"/>
              <a:gd name="T15" fmla="*/ 1016 h 1080"/>
              <a:gd name="T16" fmla="*/ 820 w 1232"/>
              <a:gd name="T17" fmla="*/ 722 h 1080"/>
              <a:gd name="T18" fmla="*/ 810 w 1232"/>
              <a:gd name="T19" fmla="*/ 717 h 1080"/>
              <a:gd name="T20" fmla="*/ 771 w 1232"/>
              <a:gd name="T21" fmla="*/ 765 h 1080"/>
              <a:gd name="T22" fmla="*/ 713 w 1232"/>
              <a:gd name="T23" fmla="*/ 794 h 1080"/>
              <a:gd name="T24" fmla="*/ 699 w 1232"/>
              <a:gd name="T25" fmla="*/ 794 h 1080"/>
              <a:gd name="T26" fmla="*/ 641 w 1232"/>
              <a:gd name="T27" fmla="*/ 767 h 1080"/>
              <a:gd name="T28" fmla="*/ 201 w 1232"/>
              <a:gd name="T29" fmla="*/ 211 h 1080"/>
              <a:gd name="T30" fmla="*/ 207 w 1232"/>
              <a:gd name="T31" fmla="*/ 205 h 1080"/>
              <a:gd name="T32" fmla="*/ 804 w 1232"/>
              <a:gd name="T33" fmla="*/ 667 h 1080"/>
              <a:gd name="T34" fmla="*/ 865 w 1232"/>
              <a:gd name="T35" fmla="*/ 677 h 1080"/>
              <a:gd name="T36" fmla="*/ 1213 w 1232"/>
              <a:gd name="T37" fmla="*/ 554 h 1080"/>
              <a:gd name="T38" fmla="*/ 1214 w 1232"/>
              <a:gd name="T39" fmla="*/ 527 h 1080"/>
              <a:gd name="T40" fmla="*/ 29 w 1232"/>
              <a:gd name="T41" fmla="*/ 8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232" h="1080">
                <a:moveTo>
                  <a:pt x="29" y="8"/>
                </a:moveTo>
                <a:cubicBezTo>
                  <a:pt x="11" y="0"/>
                  <a:pt x="0" y="10"/>
                  <a:pt x="4" y="29"/>
                </a:cubicBezTo>
                <a:lnTo>
                  <a:pt x="234" y="1055"/>
                </a:lnTo>
                <a:cubicBezTo>
                  <a:pt x="239" y="1074"/>
                  <a:pt x="255" y="1080"/>
                  <a:pt x="271" y="1069"/>
                </a:cubicBezTo>
                <a:lnTo>
                  <a:pt x="541" y="880"/>
                </a:lnTo>
                <a:cubicBezTo>
                  <a:pt x="557" y="869"/>
                  <a:pt x="579" y="873"/>
                  <a:pt x="590" y="889"/>
                </a:cubicBezTo>
                <a:lnTo>
                  <a:pt x="679" y="1020"/>
                </a:lnTo>
                <a:cubicBezTo>
                  <a:pt x="689" y="1036"/>
                  <a:pt x="704" y="1035"/>
                  <a:pt x="711" y="1016"/>
                </a:cubicBezTo>
                <a:lnTo>
                  <a:pt x="820" y="722"/>
                </a:lnTo>
                <a:cubicBezTo>
                  <a:pt x="826" y="704"/>
                  <a:pt x="822" y="702"/>
                  <a:pt x="810" y="717"/>
                </a:cubicBezTo>
                <a:lnTo>
                  <a:pt x="771" y="765"/>
                </a:lnTo>
                <a:cubicBezTo>
                  <a:pt x="758" y="780"/>
                  <a:pt x="732" y="793"/>
                  <a:pt x="713" y="794"/>
                </a:cubicBezTo>
                <a:lnTo>
                  <a:pt x="699" y="794"/>
                </a:lnTo>
                <a:cubicBezTo>
                  <a:pt x="679" y="794"/>
                  <a:pt x="653" y="782"/>
                  <a:pt x="641" y="767"/>
                </a:cubicBezTo>
                <a:lnTo>
                  <a:pt x="201" y="211"/>
                </a:lnTo>
                <a:cubicBezTo>
                  <a:pt x="189" y="196"/>
                  <a:pt x="191" y="193"/>
                  <a:pt x="207" y="205"/>
                </a:cubicBezTo>
                <a:lnTo>
                  <a:pt x="804" y="667"/>
                </a:lnTo>
                <a:cubicBezTo>
                  <a:pt x="819" y="679"/>
                  <a:pt x="847" y="684"/>
                  <a:pt x="865" y="677"/>
                </a:cubicBezTo>
                <a:lnTo>
                  <a:pt x="1213" y="554"/>
                </a:lnTo>
                <a:cubicBezTo>
                  <a:pt x="1231" y="547"/>
                  <a:pt x="1232" y="535"/>
                  <a:pt x="1214" y="527"/>
                </a:cubicBezTo>
                <a:lnTo>
                  <a:pt x="29" y="8"/>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nvGrpSpPr>
          <p:cNvPr id="49" name="Plane" descr="{&quot;Key&quot;:&quot;POWER_USER_SHAPE_ICON&quot;,&quot;Value&quot;:&quot;POWER_USER_SHAPE_ICON_STYLE_1&quot;}"/>
          <p:cNvGrpSpPr>
            <a:grpSpLocks noChangeAspect="1"/>
          </p:cNvGrpSpPr>
          <p:nvPr>
            <p:custDataLst>
              <p:tags r:id="rId2"/>
            </p:custDataLst>
          </p:nvPr>
        </p:nvGrpSpPr>
        <p:grpSpPr bwMode="auto">
          <a:xfrm>
            <a:off x="7999164" y="5786751"/>
            <a:ext cx="383028" cy="9691"/>
            <a:chOff x="2478" y="2188"/>
            <a:chExt cx="2648" cy="67"/>
          </a:xfrm>
          <a:solidFill>
            <a:schemeClr val="accent3"/>
          </a:solidFill>
        </p:grpSpPr>
        <p:sp>
          <p:nvSpPr>
            <p:cNvPr id="50" name="Freeform 487"/>
            <p:cNvSpPr>
              <a:spLocks/>
            </p:cNvSpPr>
            <p:nvPr/>
          </p:nvSpPr>
          <p:spPr bwMode="auto">
            <a:xfrm>
              <a:off x="2478" y="2188"/>
              <a:ext cx="0" cy="31"/>
            </a:xfrm>
            <a:custGeom>
              <a:avLst/>
              <a:gdLst>
                <a:gd name="T0" fmla="*/ 0 h 8"/>
                <a:gd name="T1" fmla="*/ 8 h 8"/>
                <a:gd name="T2" fmla="*/ 6 h 8"/>
                <a:gd name="T3" fmla="*/ 0 h 8"/>
              </a:gdLst>
              <a:ahLst/>
              <a:cxnLst>
                <a:cxn ang="0">
                  <a:pos x="0" y="T0"/>
                </a:cxn>
                <a:cxn ang="0">
                  <a:pos x="0" y="T1"/>
                </a:cxn>
                <a:cxn ang="0">
                  <a:pos x="0" y="T2"/>
                </a:cxn>
                <a:cxn ang="0">
                  <a:pos x="0" y="T3"/>
                </a:cxn>
              </a:cxnLst>
              <a:rect l="0" t="0" r="r" b="b"/>
              <a:pathLst>
                <a:path h="8">
                  <a:moveTo>
                    <a:pt x="0" y="0"/>
                  </a:moveTo>
                  <a:lnTo>
                    <a:pt x="0" y="8"/>
                  </a:lnTo>
                  <a:cubicBezTo>
                    <a:pt x="0" y="7"/>
                    <a:pt x="0" y="7"/>
                    <a:pt x="0" y="6"/>
                  </a:cubicBezTo>
                  <a:cubicBezTo>
                    <a:pt x="0" y="4"/>
                    <a:pt x="0" y="2"/>
                    <a:pt x="0" y="0"/>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2" name="Freeform 490"/>
            <p:cNvSpPr>
              <a:spLocks/>
            </p:cNvSpPr>
            <p:nvPr/>
          </p:nvSpPr>
          <p:spPr bwMode="auto">
            <a:xfrm>
              <a:off x="5122" y="2211"/>
              <a:ext cx="4" cy="44"/>
            </a:xfrm>
            <a:custGeom>
              <a:avLst/>
              <a:gdLst>
                <a:gd name="T0" fmla="*/ 0 w 1"/>
                <a:gd name="T1" fmla="*/ 8 h 11"/>
                <a:gd name="T2" fmla="*/ 1 w 1"/>
                <a:gd name="T3" fmla="*/ 11 h 11"/>
                <a:gd name="T4" fmla="*/ 1 w 1"/>
                <a:gd name="T5" fmla="*/ 2 h 11"/>
                <a:gd name="T6" fmla="*/ 1 w 1"/>
                <a:gd name="T7" fmla="*/ 0 h 11"/>
                <a:gd name="T8" fmla="*/ 0 w 1"/>
                <a:gd name="T9" fmla="*/ 8 h 11"/>
              </a:gdLst>
              <a:ahLst/>
              <a:cxnLst>
                <a:cxn ang="0">
                  <a:pos x="T0" y="T1"/>
                </a:cxn>
                <a:cxn ang="0">
                  <a:pos x="T2" y="T3"/>
                </a:cxn>
                <a:cxn ang="0">
                  <a:pos x="T4" y="T5"/>
                </a:cxn>
                <a:cxn ang="0">
                  <a:pos x="T6" y="T7"/>
                </a:cxn>
                <a:cxn ang="0">
                  <a:pos x="T8" y="T9"/>
                </a:cxn>
              </a:cxnLst>
              <a:rect l="0" t="0" r="r" b="b"/>
              <a:pathLst>
                <a:path w="1" h="11">
                  <a:moveTo>
                    <a:pt x="0" y="8"/>
                  </a:moveTo>
                  <a:cubicBezTo>
                    <a:pt x="0" y="9"/>
                    <a:pt x="1" y="10"/>
                    <a:pt x="1" y="11"/>
                  </a:cubicBezTo>
                  <a:cubicBezTo>
                    <a:pt x="1" y="8"/>
                    <a:pt x="1" y="5"/>
                    <a:pt x="1" y="2"/>
                  </a:cubicBezTo>
                  <a:cubicBezTo>
                    <a:pt x="1" y="1"/>
                    <a:pt x="1" y="1"/>
                    <a:pt x="1" y="0"/>
                  </a:cubicBezTo>
                  <a:cubicBezTo>
                    <a:pt x="1" y="3"/>
                    <a:pt x="1" y="5"/>
                    <a:pt x="0" y="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sp>
          <p:nvSpPr>
            <p:cNvPr id="53" name="Freeform 491"/>
            <p:cNvSpPr>
              <a:spLocks/>
            </p:cNvSpPr>
            <p:nvPr/>
          </p:nvSpPr>
          <p:spPr bwMode="auto">
            <a:xfrm>
              <a:off x="2478" y="2211"/>
              <a:ext cx="0" cy="44"/>
            </a:xfrm>
            <a:custGeom>
              <a:avLst/>
              <a:gdLst>
                <a:gd name="T0" fmla="*/ 0 h 11"/>
                <a:gd name="T1" fmla="*/ 2 h 11"/>
                <a:gd name="T2" fmla="*/ 11 h 11"/>
                <a:gd name="T3" fmla="*/ 8 h 11"/>
                <a:gd name="T4" fmla="*/ 0 h 11"/>
              </a:gdLst>
              <a:ahLst/>
              <a:cxnLst>
                <a:cxn ang="0">
                  <a:pos x="0" y="T0"/>
                </a:cxn>
                <a:cxn ang="0">
                  <a:pos x="0" y="T1"/>
                </a:cxn>
                <a:cxn ang="0">
                  <a:pos x="0" y="T2"/>
                </a:cxn>
                <a:cxn ang="0">
                  <a:pos x="0" y="T3"/>
                </a:cxn>
                <a:cxn ang="0">
                  <a:pos x="0" y="T4"/>
                </a:cxn>
              </a:cxnLst>
              <a:rect l="0" t="0" r="r" b="b"/>
              <a:pathLst>
                <a:path h="11">
                  <a:moveTo>
                    <a:pt x="0" y="0"/>
                  </a:moveTo>
                  <a:cubicBezTo>
                    <a:pt x="0" y="1"/>
                    <a:pt x="0" y="1"/>
                    <a:pt x="0" y="2"/>
                  </a:cubicBezTo>
                  <a:cubicBezTo>
                    <a:pt x="0" y="5"/>
                    <a:pt x="0" y="8"/>
                    <a:pt x="0" y="11"/>
                  </a:cubicBezTo>
                  <a:cubicBezTo>
                    <a:pt x="0" y="10"/>
                    <a:pt x="0" y="9"/>
                    <a:pt x="0" y="8"/>
                  </a:cubicBezTo>
                  <a:cubicBezTo>
                    <a:pt x="0" y="5"/>
                    <a:pt x="0" y="3"/>
                    <a:pt x="0" y="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grpSp>
      <p:pic>
        <p:nvPicPr>
          <p:cNvPr id="58" name="Graphic 57" descr="Chat RTL">
            <a:extLst>
              <a:ext uri="{FF2B5EF4-FFF2-40B4-BE49-F238E27FC236}">
                <a16:creationId xmlns:a16="http://schemas.microsoft.com/office/drawing/2014/main" id="{F7BAF3BE-CF02-4295-851F-30A55D9A23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270281" y="2186624"/>
            <a:ext cx="516155" cy="516155"/>
          </a:xfrm>
          <a:prstGeom prst="rect">
            <a:avLst/>
          </a:prstGeom>
        </p:spPr>
      </p:pic>
      <p:sp>
        <p:nvSpPr>
          <p:cNvPr id="7" name="Rectangle 6">
            <a:extLst>
              <a:ext uri="{FF2B5EF4-FFF2-40B4-BE49-F238E27FC236}">
                <a16:creationId xmlns:a16="http://schemas.microsoft.com/office/drawing/2014/main" id="{C33C76C6-7704-4F8A-9F92-B4B4DE666D1B}"/>
              </a:ext>
            </a:extLst>
          </p:cNvPr>
          <p:cNvSpPr/>
          <p:nvPr/>
        </p:nvSpPr>
        <p:spPr>
          <a:xfrm>
            <a:off x="543959" y="2771731"/>
            <a:ext cx="1930922" cy="1815882"/>
          </a:xfrm>
          <a:prstGeom prst="rect">
            <a:avLst/>
          </a:prstGeom>
        </p:spPr>
        <p:txBody>
          <a:bodyPr wrap="square">
            <a:spAutoFit/>
          </a:bodyPr>
          <a:lstStyle/>
          <a:p>
            <a:pPr lvl="0" algn="ctr">
              <a:defRPr/>
            </a:pPr>
            <a:r>
              <a:rPr lang="en-GB" sz="1400" b="1" dirty="0"/>
              <a:t>GET IN TOUCH</a:t>
            </a:r>
          </a:p>
          <a:p>
            <a:pPr lvl="0" algn="ctr">
              <a:defRPr/>
            </a:pPr>
            <a:r>
              <a:rPr lang="en-GB" sz="1400" dirty="0">
                <a:solidFill>
                  <a:prstClr val="black">
                    <a:lumMod val="85000"/>
                    <a:lumOff val="15000"/>
                  </a:prstClr>
                </a:solidFill>
              </a:rPr>
              <a:t>Speak to your Account Manager to make sure you are applying for the best incentive for your needs and to check that you meet the requirements.</a:t>
            </a:r>
          </a:p>
        </p:txBody>
      </p:sp>
      <p:sp>
        <p:nvSpPr>
          <p:cNvPr id="59" name="TextBox 58">
            <a:extLst>
              <a:ext uri="{FF2B5EF4-FFF2-40B4-BE49-F238E27FC236}">
                <a16:creationId xmlns:a16="http://schemas.microsoft.com/office/drawing/2014/main" id="{AE28A3CC-4321-4F17-B169-CEE67A79DA7F}"/>
              </a:ext>
            </a:extLst>
          </p:cNvPr>
          <p:cNvSpPr txBox="1"/>
          <p:nvPr/>
        </p:nvSpPr>
        <p:spPr>
          <a:xfrm>
            <a:off x="2461277" y="3994485"/>
            <a:ext cx="1782904" cy="1384995"/>
          </a:xfrm>
          <a:prstGeom prst="rect">
            <a:avLst/>
          </a:prstGeom>
          <a:noFill/>
        </p:spPr>
        <p:txBody>
          <a:bodyPr wrap="square">
            <a:spAutoFit/>
          </a:bodyPr>
          <a:lstStyle/>
          <a:p>
            <a:pPr lvl="0" algn="ctr">
              <a:defRPr/>
            </a:pPr>
            <a:r>
              <a:rPr lang="en-GB" sz="1400" b="1" dirty="0"/>
              <a:t>APPLY ONLINE</a:t>
            </a:r>
          </a:p>
          <a:p>
            <a:pPr lvl="0" algn="ctr">
              <a:defRPr/>
            </a:pPr>
            <a:r>
              <a:rPr lang="en-GB" sz="1400" dirty="0"/>
              <a:t>Use the link to the online application.  Your application can also be completed by an agent.</a:t>
            </a:r>
          </a:p>
        </p:txBody>
      </p:sp>
      <p:pic>
        <p:nvPicPr>
          <p:cNvPr id="60" name="Graphic 59" descr="Internet">
            <a:extLst>
              <a:ext uri="{FF2B5EF4-FFF2-40B4-BE49-F238E27FC236}">
                <a16:creationId xmlns:a16="http://schemas.microsoft.com/office/drawing/2014/main" id="{D57C94B7-CB27-4EE6-A983-BDB9CEFEE2E8}"/>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075097" y="5413812"/>
            <a:ext cx="516155" cy="516155"/>
          </a:xfrm>
          <a:prstGeom prst="rect">
            <a:avLst/>
          </a:prstGeom>
        </p:spPr>
      </p:pic>
      <p:sp>
        <p:nvSpPr>
          <p:cNvPr id="61" name="TextBox 60">
            <a:extLst>
              <a:ext uri="{FF2B5EF4-FFF2-40B4-BE49-F238E27FC236}">
                <a16:creationId xmlns:a16="http://schemas.microsoft.com/office/drawing/2014/main" id="{AC542342-D167-456C-99F8-02C7F5AED8A4}"/>
              </a:ext>
            </a:extLst>
          </p:cNvPr>
          <p:cNvSpPr txBox="1"/>
          <p:nvPr/>
        </p:nvSpPr>
        <p:spPr>
          <a:xfrm>
            <a:off x="4227469" y="2885453"/>
            <a:ext cx="2003771" cy="954107"/>
          </a:xfrm>
          <a:prstGeom prst="rect">
            <a:avLst/>
          </a:prstGeom>
          <a:noFill/>
        </p:spPr>
        <p:txBody>
          <a:bodyPr wrap="square">
            <a:spAutoFit/>
          </a:bodyPr>
          <a:lstStyle/>
          <a:p>
            <a:pPr algn="ctr">
              <a:defRPr/>
            </a:pPr>
            <a:r>
              <a:rPr lang="en-GB" sz="1400" b="1" dirty="0"/>
              <a:t>WE’LL GET IN TOUCH</a:t>
            </a:r>
          </a:p>
          <a:p>
            <a:pPr algn="ctr">
              <a:defRPr/>
            </a:pPr>
            <a:r>
              <a:rPr lang="en-GB" sz="1400" dirty="0">
                <a:solidFill>
                  <a:schemeClr val="tx1">
                    <a:lumMod val="85000"/>
                    <a:lumOff val="15000"/>
                  </a:schemeClr>
                </a:solidFill>
              </a:rPr>
              <a:t>To discuss your application and check all the detail with you.</a:t>
            </a:r>
          </a:p>
        </p:txBody>
      </p:sp>
      <p:sp>
        <p:nvSpPr>
          <p:cNvPr id="62" name="TextBox 61">
            <a:extLst>
              <a:ext uri="{FF2B5EF4-FFF2-40B4-BE49-F238E27FC236}">
                <a16:creationId xmlns:a16="http://schemas.microsoft.com/office/drawing/2014/main" id="{5F831B4F-F710-438A-ACC4-EE50252F4A0D}"/>
              </a:ext>
            </a:extLst>
          </p:cNvPr>
          <p:cNvSpPr txBox="1"/>
          <p:nvPr/>
        </p:nvSpPr>
        <p:spPr>
          <a:xfrm>
            <a:off x="6098662" y="4534324"/>
            <a:ext cx="1992725" cy="738664"/>
          </a:xfrm>
          <a:prstGeom prst="rect">
            <a:avLst/>
          </a:prstGeom>
          <a:noFill/>
        </p:spPr>
        <p:txBody>
          <a:bodyPr wrap="square">
            <a:spAutoFit/>
          </a:bodyPr>
          <a:lstStyle/>
          <a:p>
            <a:pPr algn="ctr">
              <a:defRPr/>
            </a:pPr>
            <a:r>
              <a:rPr lang="en-GB" sz="1400" b="1" dirty="0"/>
              <a:t>POST YOUR MAILINGS</a:t>
            </a:r>
            <a:endParaRPr lang="en-GB" sz="1400" dirty="0"/>
          </a:p>
          <a:p>
            <a:pPr algn="ctr">
              <a:defRPr/>
            </a:pPr>
            <a:r>
              <a:rPr lang="en-GB" sz="1400" dirty="0">
                <a:solidFill>
                  <a:srgbClr val="000000">
                    <a:lumMod val="85000"/>
                    <a:lumOff val="15000"/>
                  </a:srgbClr>
                </a:solidFill>
              </a:rPr>
              <a:t>Start posting your volume</a:t>
            </a:r>
          </a:p>
        </p:txBody>
      </p:sp>
      <p:sp>
        <p:nvSpPr>
          <p:cNvPr id="63" name="TextBox 62">
            <a:extLst>
              <a:ext uri="{FF2B5EF4-FFF2-40B4-BE49-F238E27FC236}">
                <a16:creationId xmlns:a16="http://schemas.microsoft.com/office/drawing/2014/main" id="{7648C0B9-583F-4FE7-9927-5A9CB38EBFCE}"/>
              </a:ext>
            </a:extLst>
          </p:cNvPr>
          <p:cNvSpPr txBox="1"/>
          <p:nvPr/>
        </p:nvSpPr>
        <p:spPr>
          <a:xfrm>
            <a:off x="9814795" y="3612037"/>
            <a:ext cx="1975346" cy="1600438"/>
          </a:xfrm>
          <a:prstGeom prst="rect">
            <a:avLst/>
          </a:prstGeom>
          <a:noFill/>
        </p:spPr>
        <p:txBody>
          <a:bodyPr wrap="square">
            <a:spAutoFit/>
          </a:bodyPr>
          <a:lstStyle/>
          <a:p>
            <a:pPr algn="ctr">
              <a:defRPr/>
            </a:pPr>
            <a:r>
              <a:rPr lang="en-GB" sz="1400" b="1" dirty="0"/>
              <a:t>REDEEM YOUR </a:t>
            </a:r>
          </a:p>
          <a:p>
            <a:pPr algn="ctr">
              <a:defRPr/>
            </a:pPr>
            <a:r>
              <a:rPr lang="en-GB" sz="1400" b="1" dirty="0"/>
              <a:t>CREDIT</a:t>
            </a:r>
          </a:p>
          <a:p>
            <a:pPr algn="ctr"/>
            <a:r>
              <a:rPr lang="en-GB" sz="1400" dirty="0"/>
              <a:t>Receive your credit as a voucher or have it paid into a Royal Mail postage account. Credit vouchers are valid for 12 months.</a:t>
            </a:r>
          </a:p>
        </p:txBody>
      </p:sp>
      <p:sp>
        <p:nvSpPr>
          <p:cNvPr id="64" name="TextBox 63">
            <a:extLst>
              <a:ext uri="{FF2B5EF4-FFF2-40B4-BE49-F238E27FC236}">
                <a16:creationId xmlns:a16="http://schemas.microsoft.com/office/drawing/2014/main" id="{7E12C007-524B-4D62-875F-4E878A833B6E}"/>
              </a:ext>
            </a:extLst>
          </p:cNvPr>
          <p:cNvSpPr txBox="1"/>
          <p:nvPr/>
        </p:nvSpPr>
        <p:spPr>
          <a:xfrm>
            <a:off x="7989307" y="2832618"/>
            <a:ext cx="1923017" cy="1600438"/>
          </a:xfrm>
          <a:prstGeom prst="rect">
            <a:avLst/>
          </a:prstGeom>
          <a:noFill/>
        </p:spPr>
        <p:txBody>
          <a:bodyPr wrap="square">
            <a:spAutoFit/>
          </a:bodyPr>
          <a:lstStyle/>
          <a:p>
            <a:pPr algn="ctr">
              <a:defRPr/>
            </a:pPr>
            <a:r>
              <a:rPr lang="en-GB" sz="1400" b="1" dirty="0"/>
              <a:t>VOLUME NOTIFICATION</a:t>
            </a:r>
            <a:endParaRPr lang="en-GB" sz="1400" dirty="0"/>
          </a:p>
          <a:p>
            <a:pPr algn="ctr">
              <a:defRPr/>
            </a:pPr>
            <a:r>
              <a:rPr lang="en-GB" sz="1400" dirty="0">
                <a:solidFill>
                  <a:srgbClr val="000000">
                    <a:lumMod val="85000"/>
                    <a:lumOff val="15000"/>
                  </a:srgbClr>
                </a:solidFill>
              </a:rPr>
              <a:t>When you have completed your activity you will need to apply to Royal Mail for your credit</a:t>
            </a:r>
          </a:p>
        </p:txBody>
      </p:sp>
      <p:sp>
        <p:nvSpPr>
          <p:cNvPr id="65" name="Block Arc 64">
            <a:extLst>
              <a:ext uri="{FF2B5EF4-FFF2-40B4-BE49-F238E27FC236}">
                <a16:creationId xmlns:a16="http://schemas.microsoft.com/office/drawing/2014/main" id="{47250E8A-DFBF-4799-B45D-F7981BA35235}"/>
              </a:ext>
            </a:extLst>
          </p:cNvPr>
          <p:cNvSpPr>
            <a:spLocks noChangeAspect="1"/>
          </p:cNvSpPr>
          <p:nvPr/>
        </p:nvSpPr>
        <p:spPr>
          <a:xfrm flipV="1">
            <a:off x="9694062" y="3515685"/>
            <a:ext cx="2207250" cy="2207251"/>
          </a:xfrm>
          <a:prstGeom prst="blockArc">
            <a:avLst>
              <a:gd name="adj1" fmla="val 9000000"/>
              <a:gd name="adj2" fmla="val 1800000"/>
              <a:gd name="adj3" fmla="val 3000"/>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a:ea typeface="+mn-ea"/>
              <a:cs typeface="+mn-cs"/>
            </a:endParaRPr>
          </a:p>
        </p:txBody>
      </p:sp>
      <p:pic>
        <p:nvPicPr>
          <p:cNvPr id="66" name="Graphic 65" descr="Envelope">
            <a:extLst>
              <a:ext uri="{FF2B5EF4-FFF2-40B4-BE49-F238E27FC236}">
                <a16:creationId xmlns:a16="http://schemas.microsoft.com/office/drawing/2014/main" id="{7D3C5CDC-134E-45C2-9CA3-98E508541868}"/>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1475" y="5412396"/>
            <a:ext cx="469232" cy="469232"/>
          </a:xfrm>
          <a:prstGeom prst="rect">
            <a:avLst/>
          </a:prstGeom>
        </p:spPr>
      </p:pic>
      <p:sp>
        <p:nvSpPr>
          <p:cNvPr id="67" name="Oval 66">
            <a:extLst>
              <a:ext uri="{FF2B5EF4-FFF2-40B4-BE49-F238E27FC236}">
                <a16:creationId xmlns:a16="http://schemas.microsoft.com/office/drawing/2014/main" id="{913C6EC6-DAC1-48BD-808A-DE350BC8D7F2}"/>
              </a:ext>
            </a:extLst>
          </p:cNvPr>
          <p:cNvSpPr>
            <a:spLocks noChangeAspect="1"/>
          </p:cNvSpPr>
          <p:nvPr/>
        </p:nvSpPr>
        <p:spPr>
          <a:xfrm>
            <a:off x="10543140" y="5362902"/>
            <a:ext cx="624548" cy="624548"/>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grpSp>
        <p:nvGrpSpPr>
          <p:cNvPr id="69" name="Plus" descr="{&quot;Key&quot;:&quot;POWER_USER_SHAPE_ICON&quot;,&quot;Value&quot;:&quot;POWER_USER_SHAPE_ICON_STYLE_1&quot;}">
            <a:extLst>
              <a:ext uri="{FF2B5EF4-FFF2-40B4-BE49-F238E27FC236}">
                <a16:creationId xmlns:a16="http://schemas.microsoft.com/office/drawing/2014/main" id="{F5981FD6-2A17-4EED-AE70-67147C51AE8A}"/>
              </a:ext>
            </a:extLst>
          </p:cNvPr>
          <p:cNvGrpSpPr>
            <a:grpSpLocks noChangeAspect="1"/>
          </p:cNvGrpSpPr>
          <p:nvPr>
            <p:custDataLst>
              <p:tags r:id="rId3"/>
            </p:custDataLst>
          </p:nvPr>
        </p:nvGrpSpPr>
        <p:grpSpPr bwMode="auto">
          <a:xfrm>
            <a:off x="8726087" y="2304543"/>
            <a:ext cx="406708" cy="407907"/>
            <a:chOff x="50" y="50"/>
            <a:chExt cx="339" cy="340"/>
          </a:xfrm>
          <a:solidFill>
            <a:schemeClr val="bg1"/>
          </a:solidFill>
        </p:grpSpPr>
        <p:sp>
          <p:nvSpPr>
            <p:cNvPr id="70" name="Plus">
              <a:extLst>
                <a:ext uri="{FF2B5EF4-FFF2-40B4-BE49-F238E27FC236}">
                  <a16:creationId xmlns:a16="http://schemas.microsoft.com/office/drawing/2014/main" id="{4096E986-0D81-4E3F-B80C-1F24D44CF323}"/>
                </a:ext>
              </a:extLst>
            </p:cNvPr>
            <p:cNvSpPr>
              <a:spLocks/>
            </p:cNvSpPr>
            <p:nvPr>
              <p:custDataLst>
                <p:tags r:id="rId5"/>
              </p:custDataLst>
            </p:nvPr>
          </p:nvSpPr>
          <p:spPr bwMode="auto">
            <a:xfrm>
              <a:off x="135" y="135"/>
              <a:ext cx="169" cy="170"/>
            </a:xfrm>
            <a:custGeom>
              <a:avLst/>
              <a:gdLst>
                <a:gd name="T0" fmla="*/ 50 w 100"/>
                <a:gd name="T1" fmla="*/ 100 h 100"/>
                <a:gd name="T2" fmla="*/ 63 w 100"/>
                <a:gd name="T3" fmla="*/ 88 h 100"/>
                <a:gd name="T4" fmla="*/ 63 w 100"/>
                <a:gd name="T5" fmla="*/ 63 h 100"/>
                <a:gd name="T6" fmla="*/ 88 w 100"/>
                <a:gd name="T7" fmla="*/ 63 h 100"/>
                <a:gd name="T8" fmla="*/ 100 w 100"/>
                <a:gd name="T9" fmla="*/ 50 h 100"/>
                <a:gd name="T10" fmla="*/ 88 w 100"/>
                <a:gd name="T11" fmla="*/ 38 h 100"/>
                <a:gd name="T12" fmla="*/ 63 w 100"/>
                <a:gd name="T13" fmla="*/ 38 h 100"/>
                <a:gd name="T14" fmla="*/ 63 w 100"/>
                <a:gd name="T15" fmla="*/ 13 h 100"/>
                <a:gd name="T16" fmla="*/ 50 w 100"/>
                <a:gd name="T17" fmla="*/ 0 h 100"/>
                <a:gd name="T18" fmla="*/ 38 w 100"/>
                <a:gd name="T19" fmla="*/ 13 h 100"/>
                <a:gd name="T20" fmla="*/ 38 w 100"/>
                <a:gd name="T21" fmla="*/ 38 h 100"/>
                <a:gd name="T22" fmla="*/ 13 w 100"/>
                <a:gd name="T23" fmla="*/ 38 h 100"/>
                <a:gd name="T24" fmla="*/ 0 w 100"/>
                <a:gd name="T25" fmla="*/ 50 h 100"/>
                <a:gd name="T26" fmla="*/ 13 w 100"/>
                <a:gd name="T27" fmla="*/ 63 h 100"/>
                <a:gd name="T28" fmla="*/ 38 w 100"/>
                <a:gd name="T29" fmla="*/ 63 h 100"/>
                <a:gd name="T30" fmla="*/ 38 w 100"/>
                <a:gd name="T31" fmla="*/ 88 h 100"/>
                <a:gd name="T32" fmla="*/ 50 w 100"/>
                <a:gd name="T33"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0" h="100">
                  <a:moveTo>
                    <a:pt x="50" y="100"/>
                  </a:moveTo>
                  <a:cubicBezTo>
                    <a:pt x="57" y="100"/>
                    <a:pt x="63" y="94"/>
                    <a:pt x="63" y="88"/>
                  </a:cubicBezTo>
                  <a:lnTo>
                    <a:pt x="63" y="63"/>
                  </a:lnTo>
                  <a:lnTo>
                    <a:pt x="88" y="63"/>
                  </a:lnTo>
                  <a:cubicBezTo>
                    <a:pt x="94" y="63"/>
                    <a:pt x="100" y="57"/>
                    <a:pt x="100" y="50"/>
                  </a:cubicBezTo>
                  <a:cubicBezTo>
                    <a:pt x="100" y="43"/>
                    <a:pt x="94" y="38"/>
                    <a:pt x="88" y="38"/>
                  </a:cubicBezTo>
                  <a:lnTo>
                    <a:pt x="63" y="38"/>
                  </a:lnTo>
                  <a:lnTo>
                    <a:pt x="63" y="13"/>
                  </a:lnTo>
                  <a:cubicBezTo>
                    <a:pt x="63" y="6"/>
                    <a:pt x="57" y="0"/>
                    <a:pt x="50" y="0"/>
                  </a:cubicBezTo>
                  <a:cubicBezTo>
                    <a:pt x="43" y="0"/>
                    <a:pt x="38" y="6"/>
                    <a:pt x="38" y="13"/>
                  </a:cubicBezTo>
                  <a:lnTo>
                    <a:pt x="38" y="38"/>
                  </a:lnTo>
                  <a:lnTo>
                    <a:pt x="13" y="38"/>
                  </a:lnTo>
                  <a:cubicBezTo>
                    <a:pt x="6" y="38"/>
                    <a:pt x="0" y="43"/>
                    <a:pt x="0" y="50"/>
                  </a:cubicBezTo>
                  <a:cubicBezTo>
                    <a:pt x="0" y="57"/>
                    <a:pt x="6" y="63"/>
                    <a:pt x="13" y="63"/>
                  </a:cubicBezTo>
                  <a:lnTo>
                    <a:pt x="38" y="63"/>
                  </a:lnTo>
                  <a:lnTo>
                    <a:pt x="38" y="88"/>
                  </a:lnTo>
                  <a:cubicBezTo>
                    <a:pt x="38" y="94"/>
                    <a:pt x="43" y="100"/>
                    <a:pt x="50" y="10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1" name="Plus">
              <a:extLst>
                <a:ext uri="{FF2B5EF4-FFF2-40B4-BE49-F238E27FC236}">
                  <a16:creationId xmlns:a16="http://schemas.microsoft.com/office/drawing/2014/main" id="{C6551882-1F73-4723-AE22-BEC175ACB6DF}"/>
                </a:ext>
              </a:extLst>
            </p:cNvPr>
            <p:cNvSpPr>
              <a:spLocks/>
            </p:cNvSpPr>
            <p:nvPr>
              <p:custDataLst>
                <p:tags r:id="rId6"/>
              </p:custDataLst>
            </p:nvPr>
          </p:nvSpPr>
          <p:spPr bwMode="auto">
            <a:xfrm>
              <a:off x="50" y="50"/>
              <a:ext cx="339" cy="340"/>
            </a:xfrm>
            <a:custGeom>
              <a:avLst/>
              <a:gdLst>
                <a:gd name="T0" fmla="*/ 100 w 200"/>
                <a:gd name="T1" fmla="*/ 0 h 200"/>
                <a:gd name="T2" fmla="*/ 0 w 200"/>
                <a:gd name="T3" fmla="*/ 100 h 200"/>
                <a:gd name="T4" fmla="*/ 100 w 200"/>
                <a:gd name="T5" fmla="*/ 200 h 200"/>
                <a:gd name="T6" fmla="*/ 151 w 200"/>
                <a:gd name="T7" fmla="*/ 186 h 200"/>
                <a:gd name="T8" fmla="*/ 156 w 200"/>
                <a:gd name="T9" fmla="*/ 169 h 200"/>
                <a:gd name="T10" fmla="*/ 139 w 200"/>
                <a:gd name="T11" fmla="*/ 164 h 200"/>
                <a:gd name="T12" fmla="*/ 100 w 200"/>
                <a:gd name="T13" fmla="*/ 175 h 200"/>
                <a:gd name="T14" fmla="*/ 25 w 200"/>
                <a:gd name="T15" fmla="*/ 100 h 200"/>
                <a:gd name="T16" fmla="*/ 100 w 200"/>
                <a:gd name="T17" fmla="*/ 25 h 200"/>
                <a:gd name="T18" fmla="*/ 175 w 200"/>
                <a:gd name="T19" fmla="*/ 100 h 200"/>
                <a:gd name="T20" fmla="*/ 164 w 200"/>
                <a:gd name="T21" fmla="*/ 139 h 200"/>
                <a:gd name="T22" fmla="*/ 169 w 200"/>
                <a:gd name="T23" fmla="*/ 156 h 200"/>
                <a:gd name="T24" fmla="*/ 186 w 200"/>
                <a:gd name="T25" fmla="*/ 151 h 200"/>
                <a:gd name="T26" fmla="*/ 200 w 200"/>
                <a:gd name="T27" fmla="*/ 100 h 200"/>
                <a:gd name="T28" fmla="*/ 100 w 200"/>
                <a:gd name="T29" fmla="*/ 0 h 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00" h="200">
                  <a:moveTo>
                    <a:pt x="100" y="0"/>
                  </a:moveTo>
                  <a:cubicBezTo>
                    <a:pt x="45" y="0"/>
                    <a:pt x="0" y="45"/>
                    <a:pt x="0" y="100"/>
                  </a:cubicBezTo>
                  <a:cubicBezTo>
                    <a:pt x="0" y="155"/>
                    <a:pt x="45" y="200"/>
                    <a:pt x="100" y="200"/>
                  </a:cubicBezTo>
                  <a:cubicBezTo>
                    <a:pt x="118" y="200"/>
                    <a:pt x="136" y="195"/>
                    <a:pt x="151" y="186"/>
                  </a:cubicBezTo>
                  <a:cubicBezTo>
                    <a:pt x="157" y="182"/>
                    <a:pt x="159" y="174"/>
                    <a:pt x="156" y="169"/>
                  </a:cubicBezTo>
                  <a:cubicBezTo>
                    <a:pt x="152" y="163"/>
                    <a:pt x="144" y="161"/>
                    <a:pt x="139" y="164"/>
                  </a:cubicBezTo>
                  <a:cubicBezTo>
                    <a:pt x="127" y="171"/>
                    <a:pt x="114" y="175"/>
                    <a:pt x="100" y="175"/>
                  </a:cubicBezTo>
                  <a:cubicBezTo>
                    <a:pt x="59" y="175"/>
                    <a:pt x="25" y="141"/>
                    <a:pt x="25" y="100"/>
                  </a:cubicBezTo>
                  <a:cubicBezTo>
                    <a:pt x="25" y="59"/>
                    <a:pt x="59" y="25"/>
                    <a:pt x="100" y="25"/>
                  </a:cubicBezTo>
                  <a:cubicBezTo>
                    <a:pt x="141" y="25"/>
                    <a:pt x="175" y="59"/>
                    <a:pt x="175" y="100"/>
                  </a:cubicBezTo>
                  <a:cubicBezTo>
                    <a:pt x="175" y="114"/>
                    <a:pt x="171" y="127"/>
                    <a:pt x="164" y="139"/>
                  </a:cubicBezTo>
                  <a:cubicBezTo>
                    <a:pt x="161" y="144"/>
                    <a:pt x="163" y="152"/>
                    <a:pt x="169" y="156"/>
                  </a:cubicBezTo>
                  <a:cubicBezTo>
                    <a:pt x="174" y="159"/>
                    <a:pt x="182" y="157"/>
                    <a:pt x="186" y="151"/>
                  </a:cubicBezTo>
                  <a:cubicBezTo>
                    <a:pt x="195" y="136"/>
                    <a:pt x="200" y="118"/>
                    <a:pt x="200" y="100"/>
                  </a:cubicBezTo>
                  <a:cubicBezTo>
                    <a:pt x="200" y="45"/>
                    <a:pt x="155" y="0"/>
                    <a:pt x="100"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72" name="Accounting" descr="{&quot;Key&quot;:&quot;POWER_USER_SHAPE_ICON&quot;,&quot;Value&quot;:&quot;POWER_USER_SHAPE_ICON_STYLE_1&quot;}">
            <a:extLst>
              <a:ext uri="{FF2B5EF4-FFF2-40B4-BE49-F238E27FC236}">
                <a16:creationId xmlns:a16="http://schemas.microsoft.com/office/drawing/2014/main" id="{ACB6EF9E-6CAD-4652-9DC2-97A60F1AB2A1}"/>
              </a:ext>
            </a:extLst>
          </p:cNvPr>
          <p:cNvGrpSpPr>
            <a:grpSpLocks noChangeAspect="1"/>
          </p:cNvGrpSpPr>
          <p:nvPr>
            <p:custDataLst>
              <p:tags r:id="rId4"/>
            </p:custDataLst>
          </p:nvPr>
        </p:nvGrpSpPr>
        <p:grpSpPr>
          <a:xfrm>
            <a:off x="10647090" y="5477695"/>
            <a:ext cx="482002" cy="407907"/>
            <a:chOff x="2687638" y="138112"/>
            <a:chExt cx="981075" cy="830263"/>
          </a:xfrm>
          <a:solidFill>
            <a:schemeClr val="tx1"/>
          </a:solidFill>
        </p:grpSpPr>
        <p:sp>
          <p:nvSpPr>
            <p:cNvPr id="73" name="Freeform 105">
              <a:extLst>
                <a:ext uri="{FF2B5EF4-FFF2-40B4-BE49-F238E27FC236}">
                  <a16:creationId xmlns:a16="http://schemas.microsoft.com/office/drawing/2014/main" id="{DB3EDAC8-13CF-44E5-90E4-F86A60EB95CA}"/>
                </a:ext>
              </a:extLst>
            </p:cNvPr>
            <p:cNvSpPr>
              <a:spLocks/>
            </p:cNvSpPr>
            <p:nvPr/>
          </p:nvSpPr>
          <p:spPr bwMode="auto">
            <a:xfrm>
              <a:off x="2700338" y="138112"/>
              <a:ext cx="968375" cy="514350"/>
            </a:xfrm>
            <a:custGeom>
              <a:avLst/>
              <a:gdLst>
                <a:gd name="T0" fmla="*/ 1260 w 1272"/>
                <a:gd name="T1" fmla="*/ 388 h 675"/>
                <a:gd name="T2" fmla="*/ 595 w 1272"/>
                <a:gd name="T3" fmla="*/ 4 h 675"/>
                <a:gd name="T4" fmla="*/ 570 w 1272"/>
                <a:gd name="T5" fmla="*/ 4 h 675"/>
                <a:gd name="T6" fmla="*/ 13 w 1272"/>
                <a:gd name="T7" fmla="*/ 328 h 675"/>
                <a:gd name="T8" fmla="*/ 0 w 1272"/>
                <a:gd name="T9" fmla="*/ 350 h 675"/>
                <a:gd name="T10" fmla="*/ 13 w 1272"/>
                <a:gd name="T11" fmla="*/ 371 h 675"/>
                <a:gd name="T12" fmla="*/ 234 w 1272"/>
                <a:gd name="T13" fmla="*/ 499 h 675"/>
                <a:gd name="T14" fmla="*/ 284 w 1272"/>
                <a:gd name="T15" fmla="*/ 470 h 675"/>
                <a:gd name="T16" fmla="*/ 75 w 1272"/>
                <a:gd name="T17" fmla="*/ 350 h 675"/>
                <a:gd name="T18" fmla="*/ 583 w 1272"/>
                <a:gd name="T19" fmla="*/ 55 h 675"/>
                <a:gd name="T20" fmla="*/ 1197 w 1272"/>
                <a:gd name="T21" fmla="*/ 409 h 675"/>
                <a:gd name="T22" fmla="*/ 791 w 1272"/>
                <a:gd name="T23" fmla="*/ 646 h 675"/>
                <a:gd name="T24" fmla="*/ 841 w 1272"/>
                <a:gd name="T25" fmla="*/ 675 h 675"/>
                <a:gd name="T26" fmla="*/ 1260 w 1272"/>
                <a:gd name="T27" fmla="*/ 431 h 675"/>
                <a:gd name="T28" fmla="*/ 1272 w 1272"/>
                <a:gd name="T29" fmla="*/ 409 h 675"/>
                <a:gd name="T30" fmla="*/ 1260 w 1272"/>
                <a:gd name="T31" fmla="*/ 388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72" h="675">
                  <a:moveTo>
                    <a:pt x="1260" y="388"/>
                  </a:moveTo>
                  <a:lnTo>
                    <a:pt x="595" y="4"/>
                  </a:lnTo>
                  <a:cubicBezTo>
                    <a:pt x="588" y="0"/>
                    <a:pt x="578" y="0"/>
                    <a:pt x="570" y="4"/>
                  </a:cubicBezTo>
                  <a:lnTo>
                    <a:pt x="13" y="328"/>
                  </a:lnTo>
                  <a:cubicBezTo>
                    <a:pt x="5" y="333"/>
                    <a:pt x="0" y="341"/>
                    <a:pt x="0" y="350"/>
                  </a:cubicBezTo>
                  <a:cubicBezTo>
                    <a:pt x="0" y="359"/>
                    <a:pt x="5" y="367"/>
                    <a:pt x="13" y="371"/>
                  </a:cubicBezTo>
                  <a:lnTo>
                    <a:pt x="234" y="499"/>
                  </a:lnTo>
                  <a:lnTo>
                    <a:pt x="284" y="470"/>
                  </a:lnTo>
                  <a:lnTo>
                    <a:pt x="75" y="350"/>
                  </a:lnTo>
                  <a:lnTo>
                    <a:pt x="583" y="55"/>
                  </a:lnTo>
                  <a:lnTo>
                    <a:pt x="1197" y="409"/>
                  </a:lnTo>
                  <a:lnTo>
                    <a:pt x="791" y="646"/>
                  </a:lnTo>
                  <a:lnTo>
                    <a:pt x="841" y="675"/>
                  </a:lnTo>
                  <a:lnTo>
                    <a:pt x="1260" y="431"/>
                  </a:lnTo>
                  <a:cubicBezTo>
                    <a:pt x="1268" y="427"/>
                    <a:pt x="1272" y="418"/>
                    <a:pt x="1272" y="409"/>
                  </a:cubicBezTo>
                  <a:cubicBezTo>
                    <a:pt x="1272" y="400"/>
                    <a:pt x="1267" y="392"/>
                    <a:pt x="1260" y="38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4" name="Freeform 106">
              <a:extLst>
                <a:ext uri="{FF2B5EF4-FFF2-40B4-BE49-F238E27FC236}">
                  <a16:creationId xmlns:a16="http://schemas.microsoft.com/office/drawing/2014/main" id="{56D857F4-C8E9-4869-94CC-818C1E2A1C9A}"/>
                </a:ext>
              </a:extLst>
            </p:cNvPr>
            <p:cNvSpPr>
              <a:spLocks/>
            </p:cNvSpPr>
            <p:nvPr/>
          </p:nvSpPr>
          <p:spPr bwMode="auto">
            <a:xfrm>
              <a:off x="3041651" y="296862"/>
              <a:ext cx="296863" cy="111125"/>
            </a:xfrm>
            <a:custGeom>
              <a:avLst/>
              <a:gdLst>
                <a:gd name="T0" fmla="*/ 388 w 388"/>
                <a:gd name="T1" fmla="*/ 45 h 146"/>
                <a:gd name="T2" fmla="*/ 186 w 388"/>
                <a:gd name="T3" fmla="*/ 0 h 146"/>
                <a:gd name="T4" fmla="*/ 0 w 388"/>
                <a:gd name="T5" fmla="*/ 37 h 146"/>
                <a:gd name="T6" fmla="*/ 188 w 388"/>
                <a:gd name="T7" fmla="*/ 146 h 146"/>
                <a:gd name="T8" fmla="*/ 388 w 388"/>
                <a:gd name="T9" fmla="*/ 45 h 146"/>
              </a:gdLst>
              <a:ahLst/>
              <a:cxnLst>
                <a:cxn ang="0">
                  <a:pos x="T0" y="T1"/>
                </a:cxn>
                <a:cxn ang="0">
                  <a:pos x="T2" y="T3"/>
                </a:cxn>
                <a:cxn ang="0">
                  <a:pos x="T4" y="T5"/>
                </a:cxn>
                <a:cxn ang="0">
                  <a:pos x="T6" y="T7"/>
                </a:cxn>
                <a:cxn ang="0">
                  <a:pos x="T8" y="T9"/>
                </a:cxn>
              </a:cxnLst>
              <a:rect l="0" t="0" r="r" b="b"/>
              <a:pathLst>
                <a:path w="388" h="146">
                  <a:moveTo>
                    <a:pt x="388" y="45"/>
                  </a:moveTo>
                  <a:cubicBezTo>
                    <a:pt x="333" y="16"/>
                    <a:pt x="262" y="0"/>
                    <a:pt x="186" y="0"/>
                  </a:cubicBezTo>
                  <a:cubicBezTo>
                    <a:pt x="118" y="0"/>
                    <a:pt x="52" y="13"/>
                    <a:pt x="0" y="37"/>
                  </a:cubicBezTo>
                  <a:lnTo>
                    <a:pt x="188" y="146"/>
                  </a:lnTo>
                  <a:lnTo>
                    <a:pt x="388" y="45"/>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5" name="Freeform 107">
              <a:extLst>
                <a:ext uri="{FF2B5EF4-FFF2-40B4-BE49-F238E27FC236}">
                  <a16:creationId xmlns:a16="http://schemas.microsoft.com/office/drawing/2014/main" id="{E82AB3B2-F25C-4D27-AA05-285E743172D1}"/>
                </a:ext>
              </a:extLst>
            </p:cNvPr>
            <p:cNvSpPr>
              <a:spLocks/>
            </p:cNvSpPr>
            <p:nvPr/>
          </p:nvSpPr>
          <p:spPr bwMode="auto">
            <a:xfrm>
              <a:off x="3209926" y="350837"/>
              <a:ext cx="204788" cy="196850"/>
            </a:xfrm>
            <a:custGeom>
              <a:avLst/>
              <a:gdLst>
                <a:gd name="T0" fmla="*/ 81 w 267"/>
                <a:gd name="T1" fmla="*/ 257 h 257"/>
                <a:gd name="T2" fmla="*/ 163 w 267"/>
                <a:gd name="T3" fmla="*/ 227 h 257"/>
                <a:gd name="T4" fmla="*/ 264 w 267"/>
                <a:gd name="T5" fmla="*/ 109 h 257"/>
                <a:gd name="T6" fmla="*/ 209 w 267"/>
                <a:gd name="T7" fmla="*/ 0 h 257"/>
                <a:gd name="T8" fmla="*/ 0 w 267"/>
                <a:gd name="T9" fmla="*/ 105 h 257"/>
                <a:gd name="T10" fmla="*/ 81 w 267"/>
                <a:gd name="T11" fmla="*/ 257 h 257"/>
              </a:gdLst>
              <a:ahLst/>
              <a:cxnLst>
                <a:cxn ang="0">
                  <a:pos x="T0" y="T1"/>
                </a:cxn>
                <a:cxn ang="0">
                  <a:pos x="T2" y="T3"/>
                </a:cxn>
                <a:cxn ang="0">
                  <a:pos x="T4" y="T5"/>
                </a:cxn>
                <a:cxn ang="0">
                  <a:pos x="T6" y="T7"/>
                </a:cxn>
                <a:cxn ang="0">
                  <a:pos x="T8" y="T9"/>
                </a:cxn>
                <a:cxn ang="0">
                  <a:pos x="T10" y="T11"/>
                </a:cxn>
              </a:cxnLst>
              <a:rect l="0" t="0" r="r" b="b"/>
              <a:pathLst>
                <a:path w="267" h="257">
                  <a:moveTo>
                    <a:pt x="81" y="257"/>
                  </a:moveTo>
                  <a:cubicBezTo>
                    <a:pt x="111" y="250"/>
                    <a:pt x="138" y="240"/>
                    <a:pt x="163" y="227"/>
                  </a:cubicBezTo>
                  <a:cubicBezTo>
                    <a:pt x="223" y="197"/>
                    <a:pt x="259" y="155"/>
                    <a:pt x="264" y="109"/>
                  </a:cubicBezTo>
                  <a:cubicBezTo>
                    <a:pt x="267" y="70"/>
                    <a:pt x="248" y="32"/>
                    <a:pt x="209" y="0"/>
                  </a:cubicBezTo>
                  <a:lnTo>
                    <a:pt x="0" y="105"/>
                  </a:lnTo>
                  <a:lnTo>
                    <a:pt x="81" y="257"/>
                  </a:ln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6" name="Freeform 108">
              <a:extLst>
                <a:ext uri="{FF2B5EF4-FFF2-40B4-BE49-F238E27FC236}">
                  <a16:creationId xmlns:a16="http://schemas.microsoft.com/office/drawing/2014/main" id="{E4877E6C-275A-49DA-BBAB-A5E9F29605E2}"/>
                </a:ext>
              </a:extLst>
            </p:cNvPr>
            <p:cNvSpPr>
              <a:spLocks/>
            </p:cNvSpPr>
            <p:nvPr/>
          </p:nvSpPr>
          <p:spPr bwMode="auto">
            <a:xfrm>
              <a:off x="2943226" y="344487"/>
              <a:ext cx="285750" cy="212725"/>
            </a:xfrm>
            <a:custGeom>
              <a:avLst/>
              <a:gdLst>
                <a:gd name="T0" fmla="*/ 317 w 375"/>
                <a:gd name="T1" fmla="*/ 279 h 279"/>
                <a:gd name="T2" fmla="*/ 375 w 375"/>
                <a:gd name="T3" fmla="*/ 275 h 279"/>
                <a:gd name="T4" fmla="*/ 291 w 375"/>
                <a:gd name="T5" fmla="*/ 118 h 279"/>
                <a:gd name="T6" fmla="*/ 85 w 375"/>
                <a:gd name="T7" fmla="*/ 0 h 279"/>
                <a:gd name="T8" fmla="*/ 32 w 375"/>
                <a:gd name="T9" fmla="*/ 159 h 279"/>
                <a:gd name="T10" fmla="*/ 154 w 375"/>
                <a:gd name="T11" fmla="*/ 155 h 279"/>
                <a:gd name="T12" fmla="*/ 304 w 375"/>
                <a:gd name="T13" fmla="*/ 277 h 279"/>
                <a:gd name="T14" fmla="*/ 317 w 375"/>
                <a:gd name="T15" fmla="*/ 279 h 27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75" h="279">
                  <a:moveTo>
                    <a:pt x="317" y="279"/>
                  </a:moveTo>
                  <a:cubicBezTo>
                    <a:pt x="336" y="279"/>
                    <a:pt x="356" y="278"/>
                    <a:pt x="375" y="275"/>
                  </a:cubicBezTo>
                  <a:lnTo>
                    <a:pt x="291" y="118"/>
                  </a:lnTo>
                  <a:lnTo>
                    <a:pt x="85" y="0"/>
                  </a:lnTo>
                  <a:cubicBezTo>
                    <a:pt x="21" y="44"/>
                    <a:pt x="0" y="101"/>
                    <a:pt x="32" y="159"/>
                  </a:cubicBezTo>
                  <a:cubicBezTo>
                    <a:pt x="72" y="133"/>
                    <a:pt x="119" y="133"/>
                    <a:pt x="154" y="155"/>
                  </a:cubicBezTo>
                  <a:lnTo>
                    <a:pt x="304" y="277"/>
                  </a:lnTo>
                  <a:cubicBezTo>
                    <a:pt x="304" y="277"/>
                    <a:pt x="307" y="279"/>
                    <a:pt x="317" y="27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7" name="Freeform 109">
              <a:extLst>
                <a:ext uri="{FF2B5EF4-FFF2-40B4-BE49-F238E27FC236}">
                  <a16:creationId xmlns:a16="http://schemas.microsoft.com/office/drawing/2014/main" id="{8A6321BE-888D-4ABF-B269-C7C4F834BDF3}"/>
                </a:ext>
              </a:extLst>
            </p:cNvPr>
            <p:cNvSpPr>
              <a:spLocks noEditPoints="1"/>
            </p:cNvSpPr>
            <p:nvPr/>
          </p:nvSpPr>
          <p:spPr bwMode="auto">
            <a:xfrm>
              <a:off x="2687638" y="484187"/>
              <a:ext cx="684213" cy="484188"/>
            </a:xfrm>
            <a:custGeom>
              <a:avLst/>
              <a:gdLst>
                <a:gd name="T0" fmla="*/ 848 w 898"/>
                <a:gd name="T1" fmla="*/ 363 h 635"/>
                <a:gd name="T2" fmla="*/ 472 w 898"/>
                <a:gd name="T3" fmla="*/ 580 h 635"/>
                <a:gd name="T4" fmla="*/ 466 w 898"/>
                <a:gd name="T5" fmla="*/ 581 h 635"/>
                <a:gd name="T6" fmla="*/ 459 w 898"/>
                <a:gd name="T7" fmla="*/ 580 h 635"/>
                <a:gd name="T8" fmla="*/ 178 w 898"/>
                <a:gd name="T9" fmla="*/ 417 h 635"/>
                <a:gd name="T10" fmla="*/ 50 w 898"/>
                <a:gd name="T11" fmla="*/ 308 h 635"/>
                <a:gd name="T12" fmla="*/ 50 w 898"/>
                <a:gd name="T13" fmla="*/ 275 h 635"/>
                <a:gd name="T14" fmla="*/ 426 w 898"/>
                <a:gd name="T15" fmla="*/ 58 h 635"/>
                <a:gd name="T16" fmla="*/ 433 w 898"/>
                <a:gd name="T17" fmla="*/ 56 h 635"/>
                <a:gd name="T18" fmla="*/ 438 w 898"/>
                <a:gd name="T19" fmla="*/ 57 h 635"/>
                <a:gd name="T20" fmla="*/ 579 w 898"/>
                <a:gd name="T21" fmla="*/ 174 h 635"/>
                <a:gd name="T22" fmla="*/ 848 w 898"/>
                <a:gd name="T23" fmla="*/ 330 h 635"/>
                <a:gd name="T24" fmla="*/ 848 w 898"/>
                <a:gd name="T25" fmla="*/ 363 h 635"/>
                <a:gd name="T26" fmla="*/ 497 w 898"/>
                <a:gd name="T27" fmla="*/ 623 h 635"/>
                <a:gd name="T28" fmla="*/ 873 w 898"/>
                <a:gd name="T29" fmla="*/ 406 h 635"/>
                <a:gd name="T30" fmla="*/ 898 w 898"/>
                <a:gd name="T31" fmla="*/ 363 h 635"/>
                <a:gd name="T32" fmla="*/ 898 w 898"/>
                <a:gd name="T33" fmla="*/ 330 h 635"/>
                <a:gd name="T34" fmla="*/ 873 w 898"/>
                <a:gd name="T35" fmla="*/ 287 h 635"/>
                <a:gd name="T36" fmla="*/ 608 w 898"/>
                <a:gd name="T37" fmla="*/ 133 h 635"/>
                <a:gd name="T38" fmla="*/ 470 w 898"/>
                <a:gd name="T39" fmla="*/ 19 h 635"/>
                <a:gd name="T40" fmla="*/ 401 w 898"/>
                <a:gd name="T41" fmla="*/ 14 h 635"/>
                <a:gd name="T42" fmla="*/ 25 w 898"/>
                <a:gd name="T43" fmla="*/ 231 h 635"/>
                <a:gd name="T44" fmla="*/ 0 w 898"/>
                <a:gd name="T45" fmla="*/ 274 h 635"/>
                <a:gd name="T46" fmla="*/ 0 w 898"/>
                <a:gd name="T47" fmla="*/ 307 h 635"/>
                <a:gd name="T48" fmla="*/ 18 w 898"/>
                <a:gd name="T49" fmla="*/ 346 h 635"/>
                <a:gd name="T50" fmla="*/ 146 w 898"/>
                <a:gd name="T51" fmla="*/ 455 h 635"/>
                <a:gd name="T52" fmla="*/ 153 w 898"/>
                <a:gd name="T53" fmla="*/ 460 h 635"/>
                <a:gd name="T54" fmla="*/ 434 w 898"/>
                <a:gd name="T55" fmla="*/ 623 h 635"/>
                <a:gd name="T56" fmla="*/ 497 w 898"/>
                <a:gd name="T57" fmla="*/ 623 h 6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98" h="635">
                  <a:moveTo>
                    <a:pt x="848" y="363"/>
                  </a:moveTo>
                  <a:lnTo>
                    <a:pt x="472" y="580"/>
                  </a:lnTo>
                  <a:cubicBezTo>
                    <a:pt x="470" y="581"/>
                    <a:pt x="468" y="581"/>
                    <a:pt x="466" y="581"/>
                  </a:cubicBezTo>
                  <a:cubicBezTo>
                    <a:pt x="464" y="581"/>
                    <a:pt x="461" y="581"/>
                    <a:pt x="459" y="580"/>
                  </a:cubicBezTo>
                  <a:lnTo>
                    <a:pt x="178" y="417"/>
                  </a:lnTo>
                  <a:lnTo>
                    <a:pt x="50" y="308"/>
                  </a:lnTo>
                  <a:lnTo>
                    <a:pt x="50" y="275"/>
                  </a:lnTo>
                  <a:lnTo>
                    <a:pt x="426" y="58"/>
                  </a:lnTo>
                  <a:cubicBezTo>
                    <a:pt x="427" y="57"/>
                    <a:pt x="430" y="56"/>
                    <a:pt x="433" y="56"/>
                  </a:cubicBezTo>
                  <a:cubicBezTo>
                    <a:pt x="435" y="56"/>
                    <a:pt x="437" y="56"/>
                    <a:pt x="438" y="57"/>
                  </a:cubicBezTo>
                  <a:lnTo>
                    <a:pt x="579" y="174"/>
                  </a:lnTo>
                  <a:lnTo>
                    <a:pt x="848" y="330"/>
                  </a:lnTo>
                  <a:lnTo>
                    <a:pt x="848" y="363"/>
                  </a:lnTo>
                  <a:close/>
                  <a:moveTo>
                    <a:pt x="497" y="623"/>
                  </a:moveTo>
                  <a:lnTo>
                    <a:pt x="873" y="406"/>
                  </a:lnTo>
                  <a:cubicBezTo>
                    <a:pt x="889" y="397"/>
                    <a:pt x="898" y="380"/>
                    <a:pt x="898" y="363"/>
                  </a:cubicBezTo>
                  <a:lnTo>
                    <a:pt x="898" y="330"/>
                  </a:lnTo>
                  <a:cubicBezTo>
                    <a:pt x="898" y="312"/>
                    <a:pt x="888" y="296"/>
                    <a:pt x="873" y="287"/>
                  </a:cubicBezTo>
                  <a:lnTo>
                    <a:pt x="608" y="133"/>
                  </a:lnTo>
                  <a:lnTo>
                    <a:pt x="470" y="19"/>
                  </a:lnTo>
                  <a:cubicBezTo>
                    <a:pt x="453" y="5"/>
                    <a:pt x="431" y="0"/>
                    <a:pt x="401" y="14"/>
                  </a:cubicBezTo>
                  <a:lnTo>
                    <a:pt x="25" y="231"/>
                  </a:lnTo>
                  <a:cubicBezTo>
                    <a:pt x="10" y="240"/>
                    <a:pt x="0" y="257"/>
                    <a:pt x="0" y="274"/>
                  </a:cubicBezTo>
                  <a:lnTo>
                    <a:pt x="0" y="307"/>
                  </a:lnTo>
                  <a:cubicBezTo>
                    <a:pt x="0" y="322"/>
                    <a:pt x="7" y="336"/>
                    <a:pt x="18" y="346"/>
                  </a:cubicBezTo>
                  <a:lnTo>
                    <a:pt x="146" y="455"/>
                  </a:lnTo>
                  <a:cubicBezTo>
                    <a:pt x="148" y="457"/>
                    <a:pt x="151" y="458"/>
                    <a:pt x="153" y="460"/>
                  </a:cubicBezTo>
                  <a:lnTo>
                    <a:pt x="434" y="623"/>
                  </a:lnTo>
                  <a:cubicBezTo>
                    <a:pt x="456" y="635"/>
                    <a:pt x="477" y="635"/>
                    <a:pt x="497" y="623"/>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8" name="Freeform 110">
              <a:extLst>
                <a:ext uri="{FF2B5EF4-FFF2-40B4-BE49-F238E27FC236}">
                  <a16:creationId xmlns:a16="http://schemas.microsoft.com/office/drawing/2014/main" id="{8860BA8E-6841-45F9-8292-88055167C4D3}"/>
                </a:ext>
              </a:extLst>
            </p:cNvPr>
            <p:cNvSpPr>
              <a:spLocks/>
            </p:cNvSpPr>
            <p:nvPr/>
          </p:nvSpPr>
          <p:spPr bwMode="auto">
            <a:xfrm>
              <a:off x="3138488" y="717550"/>
              <a:ext cx="93663" cy="55563"/>
            </a:xfrm>
            <a:custGeom>
              <a:avLst/>
              <a:gdLst>
                <a:gd name="T0" fmla="*/ 22 w 123"/>
                <a:gd name="T1" fmla="*/ 59 h 72"/>
                <a:gd name="T2" fmla="*/ 101 w 123"/>
                <a:gd name="T3" fmla="*/ 59 h 72"/>
                <a:gd name="T4" fmla="*/ 101 w 123"/>
                <a:gd name="T5" fmla="*/ 13 h 72"/>
                <a:gd name="T6" fmla="*/ 22 w 123"/>
                <a:gd name="T7" fmla="*/ 13 h 72"/>
                <a:gd name="T8" fmla="*/ 22 w 123"/>
                <a:gd name="T9" fmla="*/ 59 h 72"/>
              </a:gdLst>
              <a:ahLst/>
              <a:cxnLst>
                <a:cxn ang="0">
                  <a:pos x="T0" y="T1"/>
                </a:cxn>
                <a:cxn ang="0">
                  <a:pos x="T2" y="T3"/>
                </a:cxn>
                <a:cxn ang="0">
                  <a:pos x="T4" y="T5"/>
                </a:cxn>
                <a:cxn ang="0">
                  <a:pos x="T6" y="T7"/>
                </a:cxn>
                <a:cxn ang="0">
                  <a:pos x="T8" y="T9"/>
                </a:cxn>
              </a:cxnLst>
              <a:rect l="0" t="0" r="r" b="b"/>
              <a:pathLst>
                <a:path w="123" h="72">
                  <a:moveTo>
                    <a:pt x="22" y="59"/>
                  </a:moveTo>
                  <a:cubicBezTo>
                    <a:pt x="44" y="72"/>
                    <a:pt x="79" y="72"/>
                    <a:pt x="101" y="59"/>
                  </a:cubicBezTo>
                  <a:cubicBezTo>
                    <a:pt x="123" y="46"/>
                    <a:pt x="123" y="26"/>
                    <a:pt x="101" y="13"/>
                  </a:cubicBezTo>
                  <a:cubicBezTo>
                    <a:pt x="80" y="0"/>
                    <a:pt x="44" y="0"/>
                    <a:pt x="22" y="13"/>
                  </a:cubicBezTo>
                  <a:cubicBezTo>
                    <a:pt x="0" y="26"/>
                    <a:pt x="0" y="46"/>
                    <a:pt x="22" y="59"/>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9" name="Freeform 111">
              <a:extLst>
                <a:ext uri="{FF2B5EF4-FFF2-40B4-BE49-F238E27FC236}">
                  <a16:creationId xmlns:a16="http://schemas.microsoft.com/office/drawing/2014/main" id="{4DBDA741-5030-4CE9-8FED-18AC0A92D807}"/>
                </a:ext>
              </a:extLst>
            </p:cNvPr>
            <p:cNvSpPr>
              <a:spLocks/>
            </p:cNvSpPr>
            <p:nvPr/>
          </p:nvSpPr>
          <p:spPr bwMode="auto">
            <a:xfrm>
              <a:off x="3036888" y="658812"/>
              <a:ext cx="93663" cy="53975"/>
            </a:xfrm>
            <a:custGeom>
              <a:avLst/>
              <a:gdLst>
                <a:gd name="T0" fmla="*/ 101 w 123"/>
                <a:gd name="T1" fmla="*/ 12 h 71"/>
                <a:gd name="T2" fmla="*/ 22 w 123"/>
                <a:gd name="T3" fmla="*/ 12 h 71"/>
                <a:gd name="T4" fmla="*/ 21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79" y="0"/>
                    <a:pt x="44" y="0"/>
                    <a:pt x="22" y="12"/>
                  </a:cubicBezTo>
                  <a:cubicBezTo>
                    <a:pt x="0" y="25"/>
                    <a:pt x="0" y="46"/>
                    <a:pt x="21" y="58"/>
                  </a:cubicBezTo>
                  <a:cubicBezTo>
                    <a:pt x="43" y="71"/>
                    <a:pt x="79" y="71"/>
                    <a:pt x="101" y="58"/>
                  </a:cubicBezTo>
                  <a:cubicBezTo>
                    <a:pt x="122" y="46"/>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0" name="Freeform 112">
              <a:extLst>
                <a:ext uri="{FF2B5EF4-FFF2-40B4-BE49-F238E27FC236}">
                  <a16:creationId xmlns:a16="http://schemas.microsoft.com/office/drawing/2014/main" id="{09AC28CE-2957-4AD9-B57A-CB3C6E46D888}"/>
                </a:ext>
              </a:extLst>
            </p:cNvPr>
            <p:cNvSpPr>
              <a:spLocks/>
            </p:cNvSpPr>
            <p:nvPr/>
          </p:nvSpPr>
          <p:spPr bwMode="auto">
            <a:xfrm>
              <a:off x="3014663" y="788987"/>
              <a:ext cx="95250" cy="53975"/>
            </a:xfrm>
            <a:custGeom>
              <a:avLst/>
              <a:gdLst>
                <a:gd name="T0" fmla="*/ 101 w 123"/>
                <a:gd name="T1" fmla="*/ 12 h 71"/>
                <a:gd name="T2" fmla="*/ 22 w 123"/>
                <a:gd name="T3" fmla="*/ 12 h 71"/>
                <a:gd name="T4" fmla="*/ 22 w 123"/>
                <a:gd name="T5" fmla="*/ 58 h 71"/>
                <a:gd name="T6" fmla="*/ 101 w 123"/>
                <a:gd name="T7" fmla="*/ 58 h 71"/>
                <a:gd name="T8" fmla="*/ 101 w 123"/>
                <a:gd name="T9" fmla="*/ 12 h 71"/>
              </a:gdLst>
              <a:ahLst/>
              <a:cxnLst>
                <a:cxn ang="0">
                  <a:pos x="T0" y="T1"/>
                </a:cxn>
                <a:cxn ang="0">
                  <a:pos x="T2" y="T3"/>
                </a:cxn>
                <a:cxn ang="0">
                  <a:pos x="T4" y="T5"/>
                </a:cxn>
                <a:cxn ang="0">
                  <a:pos x="T6" y="T7"/>
                </a:cxn>
                <a:cxn ang="0">
                  <a:pos x="T8" y="T9"/>
                </a:cxn>
              </a:cxnLst>
              <a:rect l="0" t="0" r="r" b="b"/>
              <a:pathLst>
                <a:path w="123" h="71">
                  <a:moveTo>
                    <a:pt x="101" y="12"/>
                  </a:moveTo>
                  <a:cubicBezTo>
                    <a:pt x="80" y="0"/>
                    <a:pt x="44" y="0"/>
                    <a:pt x="22" y="12"/>
                  </a:cubicBezTo>
                  <a:cubicBezTo>
                    <a:pt x="0" y="25"/>
                    <a:pt x="0" y="45"/>
                    <a:pt x="22" y="58"/>
                  </a:cubicBezTo>
                  <a:cubicBezTo>
                    <a:pt x="44" y="71"/>
                    <a:pt x="79" y="71"/>
                    <a:pt x="101" y="58"/>
                  </a:cubicBezTo>
                  <a:cubicBezTo>
                    <a:pt x="123" y="45"/>
                    <a:pt x="123" y="25"/>
                    <a:pt x="101" y="12"/>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1" name="Freeform 113">
              <a:extLst>
                <a:ext uri="{FF2B5EF4-FFF2-40B4-BE49-F238E27FC236}">
                  <a16:creationId xmlns:a16="http://schemas.microsoft.com/office/drawing/2014/main" id="{D999A5F1-BCB9-4A10-883D-624A4555541D}"/>
                </a:ext>
              </a:extLst>
            </p:cNvPr>
            <p:cNvSpPr>
              <a:spLocks/>
            </p:cNvSpPr>
            <p:nvPr/>
          </p:nvSpPr>
          <p:spPr bwMode="auto">
            <a:xfrm>
              <a:off x="2914651" y="730250"/>
              <a:ext cx="92075" cy="53975"/>
            </a:xfrm>
            <a:custGeom>
              <a:avLst/>
              <a:gdLst>
                <a:gd name="T0" fmla="*/ 101 w 122"/>
                <a:gd name="T1" fmla="*/ 12 h 71"/>
                <a:gd name="T2" fmla="*/ 22 w 122"/>
                <a:gd name="T3" fmla="*/ 12 h 71"/>
                <a:gd name="T4" fmla="*/ 21 w 122"/>
                <a:gd name="T5" fmla="*/ 58 h 71"/>
                <a:gd name="T6" fmla="*/ 100 w 122"/>
                <a:gd name="T7" fmla="*/ 58 h 71"/>
                <a:gd name="T8" fmla="*/ 101 w 122"/>
                <a:gd name="T9" fmla="*/ 12 h 71"/>
              </a:gdLst>
              <a:ahLst/>
              <a:cxnLst>
                <a:cxn ang="0">
                  <a:pos x="T0" y="T1"/>
                </a:cxn>
                <a:cxn ang="0">
                  <a:pos x="T2" y="T3"/>
                </a:cxn>
                <a:cxn ang="0">
                  <a:pos x="T4" y="T5"/>
                </a:cxn>
                <a:cxn ang="0">
                  <a:pos x="T6" y="T7"/>
                </a:cxn>
                <a:cxn ang="0">
                  <a:pos x="T8" y="T9"/>
                </a:cxn>
              </a:cxnLst>
              <a:rect l="0" t="0" r="r" b="b"/>
              <a:pathLst>
                <a:path w="122" h="71">
                  <a:moveTo>
                    <a:pt x="101" y="12"/>
                  </a:moveTo>
                  <a:cubicBezTo>
                    <a:pt x="79" y="0"/>
                    <a:pt x="43" y="0"/>
                    <a:pt x="22" y="12"/>
                  </a:cubicBezTo>
                  <a:cubicBezTo>
                    <a:pt x="0" y="25"/>
                    <a:pt x="0" y="46"/>
                    <a:pt x="21" y="58"/>
                  </a:cubicBezTo>
                  <a:cubicBezTo>
                    <a:pt x="43" y="71"/>
                    <a:pt x="79" y="71"/>
                    <a:pt x="100" y="58"/>
                  </a:cubicBezTo>
                  <a:cubicBezTo>
                    <a:pt x="122" y="46"/>
                    <a:pt x="122" y="25"/>
                    <a:pt x="101" y="12"/>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82" name="Freeform 114">
              <a:extLst>
                <a:ext uri="{FF2B5EF4-FFF2-40B4-BE49-F238E27FC236}">
                  <a16:creationId xmlns:a16="http://schemas.microsoft.com/office/drawing/2014/main" id="{69265806-8826-465E-8626-FDB1611E0CE6}"/>
                </a:ext>
              </a:extLst>
            </p:cNvPr>
            <p:cNvSpPr>
              <a:spLocks/>
            </p:cNvSpPr>
            <p:nvPr/>
          </p:nvSpPr>
          <p:spPr bwMode="auto">
            <a:xfrm>
              <a:off x="2794001" y="568325"/>
              <a:ext cx="268288" cy="165100"/>
            </a:xfrm>
            <a:custGeom>
              <a:avLst/>
              <a:gdLst>
                <a:gd name="T0" fmla="*/ 347 w 353"/>
                <a:gd name="T1" fmla="*/ 48 h 216"/>
                <a:gd name="T2" fmla="*/ 292 w 353"/>
                <a:gd name="T3" fmla="*/ 3 h 216"/>
                <a:gd name="T4" fmla="*/ 270 w 353"/>
                <a:gd name="T5" fmla="*/ 3 h 216"/>
                <a:gd name="T6" fmla="*/ 6 w 353"/>
                <a:gd name="T7" fmla="*/ 156 h 216"/>
                <a:gd name="T8" fmla="*/ 6 w 353"/>
                <a:gd name="T9" fmla="*/ 168 h 216"/>
                <a:gd name="T10" fmla="*/ 61 w 353"/>
                <a:gd name="T11" fmla="*/ 213 h 216"/>
                <a:gd name="T12" fmla="*/ 83 w 353"/>
                <a:gd name="T13" fmla="*/ 213 h 216"/>
                <a:gd name="T14" fmla="*/ 347 w 353"/>
                <a:gd name="T15" fmla="*/ 60 h 216"/>
                <a:gd name="T16" fmla="*/ 347 w 353"/>
                <a:gd name="T17" fmla="*/ 48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53" h="216">
                  <a:moveTo>
                    <a:pt x="347" y="48"/>
                  </a:moveTo>
                  <a:lnTo>
                    <a:pt x="292" y="3"/>
                  </a:lnTo>
                  <a:cubicBezTo>
                    <a:pt x="286" y="0"/>
                    <a:pt x="276" y="0"/>
                    <a:pt x="270" y="3"/>
                  </a:cubicBezTo>
                  <a:lnTo>
                    <a:pt x="6" y="156"/>
                  </a:lnTo>
                  <a:cubicBezTo>
                    <a:pt x="0" y="159"/>
                    <a:pt x="2" y="164"/>
                    <a:pt x="6" y="168"/>
                  </a:cubicBezTo>
                  <a:lnTo>
                    <a:pt x="61" y="213"/>
                  </a:lnTo>
                  <a:cubicBezTo>
                    <a:pt x="67" y="216"/>
                    <a:pt x="77" y="216"/>
                    <a:pt x="83" y="213"/>
                  </a:cubicBezTo>
                  <a:lnTo>
                    <a:pt x="347" y="60"/>
                  </a:lnTo>
                  <a:cubicBezTo>
                    <a:pt x="353" y="57"/>
                    <a:pt x="352" y="51"/>
                    <a:pt x="347" y="48"/>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87" name="TextBox 86">
            <a:extLst>
              <a:ext uri="{FF2B5EF4-FFF2-40B4-BE49-F238E27FC236}">
                <a16:creationId xmlns:a16="http://schemas.microsoft.com/office/drawing/2014/main" id="{A74B3505-8000-4585-9FF1-A22BE7968B40}"/>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
        <p:nvSpPr>
          <p:cNvPr id="11" name="Action Button: Go to End 10">
            <a:hlinkClick r:id="rId15" highlightClick="1"/>
            <a:extLst>
              <a:ext uri="{FF2B5EF4-FFF2-40B4-BE49-F238E27FC236}">
                <a16:creationId xmlns:a16="http://schemas.microsoft.com/office/drawing/2014/main" id="{95F6B0E3-7B49-4107-8627-7EE9C78D8C43}"/>
              </a:ext>
            </a:extLst>
          </p:cNvPr>
          <p:cNvSpPr/>
          <p:nvPr/>
        </p:nvSpPr>
        <p:spPr>
          <a:xfrm>
            <a:off x="543959" y="1377799"/>
            <a:ext cx="475404" cy="425767"/>
          </a:xfrm>
          <a:prstGeom prst="actionButtonE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a:extLst>
              <a:ext uri="{FF2B5EF4-FFF2-40B4-BE49-F238E27FC236}">
                <a16:creationId xmlns:a16="http://schemas.microsoft.com/office/drawing/2014/main" id="{0BD962ED-9450-41DF-B64D-6F6BE78C3959}"/>
              </a:ext>
            </a:extLst>
          </p:cNvPr>
          <p:cNvSpPr/>
          <p:nvPr/>
        </p:nvSpPr>
        <p:spPr>
          <a:xfrm>
            <a:off x="992229" y="1416462"/>
            <a:ext cx="3199402" cy="369332"/>
          </a:xfrm>
          <a:prstGeom prst="rect">
            <a:avLst/>
          </a:prstGeom>
        </p:spPr>
        <p:txBody>
          <a:bodyPr wrap="none">
            <a:spAutoFit/>
          </a:bodyPr>
          <a:lstStyle/>
          <a:p>
            <a:r>
              <a:rPr lang="en-GB" b="1" dirty="0">
                <a:solidFill>
                  <a:schemeClr val="tx2"/>
                </a:solidFill>
              </a:rPr>
              <a:t>Go to the application form here</a:t>
            </a:r>
          </a:p>
        </p:txBody>
      </p:sp>
      <p:sp>
        <p:nvSpPr>
          <p:cNvPr id="47" name="Slide Number Placeholder 3">
            <a:extLst>
              <a:ext uri="{FF2B5EF4-FFF2-40B4-BE49-F238E27FC236}">
                <a16:creationId xmlns:a16="http://schemas.microsoft.com/office/drawing/2014/main" id="{00FA94D1-A469-4B1A-9D12-9A6393F3DE0B}"/>
              </a:ext>
            </a:extLst>
          </p:cNvPr>
          <p:cNvSpPr>
            <a:spLocks noGrp="1"/>
          </p:cNvSpPr>
          <p:nvPr>
            <p:ph type="sldNum" sz="quarter" idx="15"/>
          </p:nvPr>
        </p:nvSpPr>
        <p:spPr>
          <a:xfrm>
            <a:off x="9182100" y="6261100"/>
            <a:ext cx="2743200" cy="365125"/>
          </a:xfrm>
        </p:spPr>
        <p:txBody>
          <a:bodyPr/>
          <a:lstStyle/>
          <a:p>
            <a:fld id="{3787542D-5C6B-4EB3-96EB-9B37C3D5D2F8}" type="slidenum">
              <a:rPr lang="en-GB" smtClean="0"/>
              <a:t>11</a:t>
            </a:fld>
            <a:endParaRPr lang="en-GB"/>
          </a:p>
        </p:txBody>
      </p:sp>
    </p:spTree>
    <p:extLst>
      <p:ext uri="{BB962C8B-B14F-4D97-AF65-F5344CB8AC3E}">
        <p14:creationId xmlns:p14="http://schemas.microsoft.com/office/powerpoint/2010/main" val="37053978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7468F2-CAEA-4E1D-A62C-DD0A1B9B9365}"/>
              </a:ext>
            </a:extLst>
          </p:cNvPr>
          <p:cNvSpPr>
            <a:spLocks noGrp="1"/>
          </p:cNvSpPr>
          <p:nvPr>
            <p:ph type="sldNum" sz="quarter" idx="10"/>
          </p:nvPr>
        </p:nvSpPr>
        <p:spPr/>
        <p:txBody>
          <a:bodyPr/>
          <a:lstStyle/>
          <a:p>
            <a:fld id="{887360FE-02F5-4392-9C12-7D03F05745BB}" type="slidenum">
              <a:rPr lang="en-GB" smtClean="0"/>
              <a:pPr/>
              <a:t>12</a:t>
            </a:fld>
            <a:endParaRPr lang="en-GB" dirty="0"/>
          </a:p>
        </p:txBody>
      </p:sp>
      <p:sp>
        <p:nvSpPr>
          <p:cNvPr id="3" name="Text Placeholder 2">
            <a:extLst>
              <a:ext uri="{FF2B5EF4-FFF2-40B4-BE49-F238E27FC236}">
                <a16:creationId xmlns:a16="http://schemas.microsoft.com/office/drawing/2014/main" id="{137EB46B-5A46-48EA-AF09-75F8B0DD4D22}"/>
              </a:ext>
            </a:extLst>
          </p:cNvPr>
          <p:cNvSpPr>
            <a:spLocks noGrp="1"/>
          </p:cNvSpPr>
          <p:nvPr>
            <p:ph type="body" sz="quarter" idx="17"/>
          </p:nvPr>
        </p:nvSpPr>
        <p:spPr/>
        <p:txBody>
          <a:bodyPr/>
          <a:lstStyle/>
          <a:p>
            <a:r>
              <a:rPr lang="en-GB" sz="2400" dirty="0"/>
              <a:t>Why are you testing?</a:t>
            </a:r>
          </a:p>
        </p:txBody>
      </p:sp>
      <p:sp>
        <p:nvSpPr>
          <p:cNvPr id="4" name="Text Placeholder 3">
            <a:extLst>
              <a:ext uri="{FF2B5EF4-FFF2-40B4-BE49-F238E27FC236}">
                <a16:creationId xmlns:a16="http://schemas.microsoft.com/office/drawing/2014/main" id="{DFD153BD-943F-45B7-801E-52CE7EE87EAA}"/>
              </a:ext>
            </a:extLst>
          </p:cNvPr>
          <p:cNvSpPr>
            <a:spLocks noGrp="1"/>
          </p:cNvSpPr>
          <p:nvPr>
            <p:ph type="body" sz="quarter" idx="21"/>
          </p:nvPr>
        </p:nvSpPr>
        <p:spPr>
          <a:xfrm>
            <a:off x="1178351" y="3094394"/>
            <a:ext cx="2889854" cy="2698946"/>
          </a:xfrm>
        </p:spPr>
        <p:txBody>
          <a:bodyPr/>
          <a:lstStyle/>
          <a:p>
            <a:pPr marL="177800" indent="-177800">
              <a:buClr>
                <a:schemeClr val="accent1"/>
              </a:buClr>
              <a:buFont typeface="Wingdings" panose="05000000000000000000" pitchFamily="2" charset="2"/>
              <a:buChar char="§"/>
            </a:pPr>
            <a:r>
              <a:rPr lang="en-GB" sz="1600" dirty="0"/>
              <a:t>Can you tell us about the objectives and strategy for your new subscription mail this Christmas</a:t>
            </a:r>
          </a:p>
          <a:p>
            <a:pPr marL="177800" indent="-177800">
              <a:buClr>
                <a:schemeClr val="accent1"/>
              </a:buClr>
              <a:buFont typeface="Wingdings" panose="05000000000000000000" pitchFamily="2" charset="2"/>
              <a:buChar char="§"/>
            </a:pPr>
            <a:r>
              <a:rPr lang="en-GB" sz="1600" dirty="0"/>
              <a:t>Could you explain how this is something new to your marketing plan</a:t>
            </a:r>
          </a:p>
          <a:p>
            <a:pPr marL="177800" indent="-177800">
              <a:buClr>
                <a:schemeClr val="accent1"/>
              </a:buClr>
              <a:buFont typeface="Wingdings" panose="05000000000000000000" pitchFamily="2" charset="2"/>
              <a:buChar char="§"/>
            </a:pPr>
            <a:r>
              <a:rPr lang="en-GB" sz="1600" dirty="0"/>
              <a:t>Outline the strategic thinking on why you are including mail in your plans now</a:t>
            </a:r>
          </a:p>
        </p:txBody>
      </p:sp>
      <p:sp>
        <p:nvSpPr>
          <p:cNvPr id="5" name="Title 4">
            <a:extLst>
              <a:ext uri="{FF2B5EF4-FFF2-40B4-BE49-F238E27FC236}">
                <a16:creationId xmlns:a16="http://schemas.microsoft.com/office/drawing/2014/main" id="{12F5CABA-0B43-4E48-85F3-A2788C8949EF}"/>
              </a:ext>
            </a:extLst>
          </p:cNvPr>
          <p:cNvSpPr>
            <a:spLocks noGrp="1"/>
          </p:cNvSpPr>
          <p:nvPr>
            <p:ph type="title"/>
          </p:nvPr>
        </p:nvSpPr>
        <p:spPr/>
        <p:txBody>
          <a:bodyPr/>
          <a:lstStyle/>
          <a:p>
            <a:r>
              <a:rPr lang="en-GB" dirty="0"/>
              <a:t>The more detail the better!</a:t>
            </a:r>
          </a:p>
        </p:txBody>
      </p:sp>
      <p:sp>
        <p:nvSpPr>
          <p:cNvPr id="6" name="Text Placeholder 5">
            <a:extLst>
              <a:ext uri="{FF2B5EF4-FFF2-40B4-BE49-F238E27FC236}">
                <a16:creationId xmlns:a16="http://schemas.microsoft.com/office/drawing/2014/main" id="{4CCB0029-2428-4EBC-84A4-92418B76E019}"/>
              </a:ext>
            </a:extLst>
          </p:cNvPr>
          <p:cNvSpPr>
            <a:spLocks noGrp="1"/>
          </p:cNvSpPr>
          <p:nvPr>
            <p:ph type="body" sz="quarter" idx="11"/>
          </p:nvPr>
        </p:nvSpPr>
        <p:spPr/>
        <p:txBody>
          <a:bodyPr/>
          <a:lstStyle/>
          <a:p>
            <a:r>
              <a:rPr lang="en-GB" dirty="0"/>
              <a:t>The more information you can provide will help us process your application</a:t>
            </a:r>
          </a:p>
        </p:txBody>
      </p:sp>
      <p:sp>
        <p:nvSpPr>
          <p:cNvPr id="7" name="Text Placeholder 6">
            <a:extLst>
              <a:ext uri="{FF2B5EF4-FFF2-40B4-BE49-F238E27FC236}">
                <a16:creationId xmlns:a16="http://schemas.microsoft.com/office/drawing/2014/main" id="{5BC3B68D-4DE7-4151-8A62-E36DDF85B071}"/>
              </a:ext>
            </a:extLst>
          </p:cNvPr>
          <p:cNvSpPr>
            <a:spLocks noGrp="1"/>
          </p:cNvSpPr>
          <p:nvPr>
            <p:ph type="body" sz="quarter" idx="22"/>
          </p:nvPr>
        </p:nvSpPr>
        <p:spPr/>
        <p:txBody>
          <a:bodyPr/>
          <a:lstStyle/>
          <a:p>
            <a:r>
              <a:rPr lang="en-GB" sz="2400" dirty="0"/>
              <a:t>What are the details of the test?</a:t>
            </a:r>
          </a:p>
        </p:txBody>
      </p:sp>
      <p:sp>
        <p:nvSpPr>
          <p:cNvPr id="8" name="Text Placeholder 7">
            <a:extLst>
              <a:ext uri="{FF2B5EF4-FFF2-40B4-BE49-F238E27FC236}">
                <a16:creationId xmlns:a16="http://schemas.microsoft.com/office/drawing/2014/main" id="{61130CB1-D523-48D2-B5A4-19056128655E}"/>
              </a:ext>
            </a:extLst>
          </p:cNvPr>
          <p:cNvSpPr>
            <a:spLocks noGrp="1"/>
          </p:cNvSpPr>
          <p:nvPr>
            <p:ph type="body" sz="quarter" idx="23"/>
          </p:nvPr>
        </p:nvSpPr>
        <p:spPr>
          <a:xfrm>
            <a:off x="4637988" y="3098751"/>
            <a:ext cx="2865909" cy="2698946"/>
          </a:xfrm>
        </p:spPr>
        <p:txBody>
          <a:bodyPr/>
          <a:lstStyle/>
          <a:p>
            <a:pPr marL="177800" indent="-177800">
              <a:buClr>
                <a:schemeClr val="accent1"/>
              </a:buClr>
              <a:buFont typeface="Wingdings" panose="05000000000000000000" pitchFamily="2" charset="2"/>
              <a:buChar char="§"/>
            </a:pPr>
            <a:r>
              <a:rPr lang="en-GB" sz="1600" dirty="0"/>
              <a:t>Who are you targeting and why?</a:t>
            </a:r>
          </a:p>
          <a:p>
            <a:pPr marL="177800" indent="-177800">
              <a:buClr>
                <a:schemeClr val="accent1"/>
              </a:buClr>
              <a:buFont typeface="Wingdings" panose="05000000000000000000" pitchFamily="2" charset="2"/>
              <a:buChar char="§"/>
            </a:pPr>
            <a:r>
              <a:rPr lang="en-GB" sz="1600" dirty="0"/>
              <a:t>What targeting strategy have you used e.g. profiling? existing customer base</a:t>
            </a:r>
          </a:p>
          <a:p>
            <a:pPr marL="177800" indent="-177800">
              <a:buClr>
                <a:schemeClr val="accent1"/>
              </a:buClr>
              <a:buFont typeface="Wingdings" panose="05000000000000000000" pitchFamily="2" charset="2"/>
              <a:buChar char="§"/>
            </a:pPr>
            <a:r>
              <a:rPr lang="en-GB" sz="1600" dirty="0"/>
              <a:t>What test cells are in your plan?</a:t>
            </a:r>
          </a:p>
          <a:p>
            <a:pPr marL="177800" indent="-177800">
              <a:buClr>
                <a:schemeClr val="accent1"/>
              </a:buClr>
              <a:buFont typeface="Wingdings" panose="05000000000000000000" pitchFamily="2" charset="2"/>
              <a:buChar char="§"/>
            </a:pPr>
            <a:r>
              <a:rPr lang="en-GB" sz="1600" dirty="0"/>
              <a:t>Are you testing different creative routes and if so why?</a:t>
            </a:r>
          </a:p>
          <a:p>
            <a:pPr marL="177800" indent="-177800">
              <a:buClr>
                <a:schemeClr val="accent1"/>
              </a:buClr>
              <a:buFont typeface="Wingdings" panose="05000000000000000000" pitchFamily="2" charset="2"/>
              <a:buChar char="§"/>
            </a:pPr>
            <a:r>
              <a:rPr lang="en-GB" sz="1600" dirty="0"/>
              <a:t>If you have a test matrix please do include it.</a:t>
            </a:r>
          </a:p>
        </p:txBody>
      </p:sp>
      <p:sp>
        <p:nvSpPr>
          <p:cNvPr id="9" name="Text Placeholder 8">
            <a:extLst>
              <a:ext uri="{FF2B5EF4-FFF2-40B4-BE49-F238E27FC236}">
                <a16:creationId xmlns:a16="http://schemas.microsoft.com/office/drawing/2014/main" id="{E0413AFA-EA5D-4CC7-8412-ADD8663CB00A}"/>
              </a:ext>
            </a:extLst>
          </p:cNvPr>
          <p:cNvSpPr>
            <a:spLocks noGrp="1"/>
          </p:cNvSpPr>
          <p:nvPr>
            <p:ph type="body" sz="quarter" idx="24"/>
          </p:nvPr>
        </p:nvSpPr>
        <p:spPr>
          <a:solidFill>
            <a:schemeClr val="bg1"/>
          </a:solidFill>
        </p:spPr>
        <p:txBody>
          <a:bodyPr wrap="square" lIns="288000" anchor="ctr"/>
          <a:lstStyle/>
          <a:p>
            <a:r>
              <a:rPr lang="en-GB" sz="2400" dirty="0"/>
              <a:t>How are you measuring the results?</a:t>
            </a:r>
          </a:p>
        </p:txBody>
      </p:sp>
      <p:sp>
        <p:nvSpPr>
          <p:cNvPr id="10" name="Text Placeholder 9">
            <a:extLst>
              <a:ext uri="{FF2B5EF4-FFF2-40B4-BE49-F238E27FC236}">
                <a16:creationId xmlns:a16="http://schemas.microsoft.com/office/drawing/2014/main" id="{E1A790E2-BA0B-40B6-8F18-0E5CBCF34656}"/>
              </a:ext>
            </a:extLst>
          </p:cNvPr>
          <p:cNvSpPr>
            <a:spLocks noGrp="1"/>
          </p:cNvSpPr>
          <p:nvPr>
            <p:ph type="body" sz="quarter" idx="25"/>
          </p:nvPr>
        </p:nvSpPr>
        <p:spPr>
          <a:xfrm>
            <a:off x="8107052" y="3094394"/>
            <a:ext cx="2832537" cy="2698946"/>
          </a:xfrm>
        </p:spPr>
        <p:txBody>
          <a:bodyPr/>
          <a:lstStyle/>
          <a:p>
            <a:pPr marL="177800" indent="-177800">
              <a:buClr>
                <a:schemeClr val="accent1"/>
              </a:buClr>
              <a:buFont typeface="Wingdings" panose="05000000000000000000" pitchFamily="2" charset="2"/>
              <a:buChar char="§"/>
            </a:pPr>
            <a:r>
              <a:rPr lang="en-GB" sz="1600" dirty="0"/>
              <a:t>Please tell us the volumes you are testing</a:t>
            </a:r>
          </a:p>
          <a:p>
            <a:pPr marL="177800" indent="-177800">
              <a:buClr>
                <a:schemeClr val="accent1"/>
              </a:buClr>
              <a:buFont typeface="Wingdings" panose="05000000000000000000" pitchFamily="2" charset="2"/>
              <a:buChar char="§"/>
            </a:pPr>
            <a:r>
              <a:rPr lang="en-GB" sz="1600" dirty="0"/>
              <a:t>What are the main KPIs for this campaign – predicted response rate, sales, ROI</a:t>
            </a:r>
          </a:p>
          <a:p>
            <a:pPr marL="177800" indent="-177800">
              <a:buClr>
                <a:schemeClr val="accent1"/>
              </a:buClr>
              <a:buFont typeface="Wingdings" panose="05000000000000000000" pitchFamily="2" charset="2"/>
              <a:buChar char="§"/>
            </a:pPr>
            <a:r>
              <a:rPr lang="en-GB" sz="1600" dirty="0"/>
              <a:t>Is there anything else you want to achieve with the campaign?  Drive to digital, QR code use or other softer brand measures, for example?</a:t>
            </a:r>
          </a:p>
        </p:txBody>
      </p:sp>
    </p:spTree>
    <p:extLst>
      <p:ext uri="{BB962C8B-B14F-4D97-AF65-F5344CB8AC3E}">
        <p14:creationId xmlns:p14="http://schemas.microsoft.com/office/powerpoint/2010/main" val="3643966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D2A044-CEA2-47CA-AAD5-E3BF73FE0DBD}"/>
              </a:ext>
            </a:extLst>
          </p:cNvPr>
          <p:cNvSpPr>
            <a:spLocks noGrp="1"/>
          </p:cNvSpPr>
          <p:nvPr>
            <p:ph type="title"/>
          </p:nvPr>
        </p:nvSpPr>
        <p:spPr/>
        <p:txBody>
          <a:bodyPr/>
          <a:lstStyle/>
          <a:p>
            <a:r>
              <a:rPr lang="en-GB" dirty="0"/>
              <a:t>FREQUENTLY ASKED QUESTIONS</a:t>
            </a:r>
          </a:p>
        </p:txBody>
      </p:sp>
      <p:sp>
        <p:nvSpPr>
          <p:cNvPr id="3" name="Text Placeholder 2">
            <a:extLst>
              <a:ext uri="{FF2B5EF4-FFF2-40B4-BE49-F238E27FC236}">
                <a16:creationId xmlns:a16="http://schemas.microsoft.com/office/drawing/2014/main" id="{3BC5EAFB-8E30-43F8-BE0C-B6010FC0EF10}"/>
              </a:ext>
            </a:extLst>
          </p:cNvPr>
          <p:cNvSpPr>
            <a:spLocks noGrp="1"/>
          </p:cNvSpPr>
          <p:nvPr>
            <p:ph type="body" sz="quarter" idx="11"/>
          </p:nvPr>
        </p:nvSpPr>
        <p:spPr>
          <a:xfrm>
            <a:off x="486001" y="977452"/>
            <a:ext cx="8861199" cy="282937"/>
          </a:xfrm>
        </p:spPr>
        <p:txBody>
          <a:bodyPr/>
          <a:lstStyle/>
          <a:p>
            <a:endParaRPr lang="en-GB" dirty="0"/>
          </a:p>
        </p:txBody>
      </p:sp>
      <p:sp>
        <p:nvSpPr>
          <p:cNvPr id="4" name="Slide Number Placeholder 3">
            <a:extLst>
              <a:ext uri="{FF2B5EF4-FFF2-40B4-BE49-F238E27FC236}">
                <a16:creationId xmlns:a16="http://schemas.microsoft.com/office/drawing/2014/main" id="{BA8AED5F-348B-426E-A220-DBE1D20FBEA2}"/>
              </a:ext>
            </a:extLst>
          </p:cNvPr>
          <p:cNvSpPr>
            <a:spLocks noGrp="1"/>
          </p:cNvSpPr>
          <p:nvPr>
            <p:ph type="sldNum" sz="quarter" idx="15"/>
          </p:nvPr>
        </p:nvSpPr>
        <p:spPr/>
        <p:txBody>
          <a:bodyPr/>
          <a:lstStyle/>
          <a:p>
            <a:fld id="{3787542D-5C6B-4EB3-96EB-9B37C3D5D2F8}" type="slidenum">
              <a:rPr lang="en-GB" smtClean="0"/>
              <a:t>13</a:t>
            </a:fld>
            <a:endParaRPr lang="en-GB" dirty="0"/>
          </a:p>
        </p:txBody>
      </p:sp>
      <p:sp>
        <p:nvSpPr>
          <p:cNvPr id="7" name="Rectangle 6">
            <a:extLst>
              <a:ext uri="{FF2B5EF4-FFF2-40B4-BE49-F238E27FC236}">
                <a16:creationId xmlns:a16="http://schemas.microsoft.com/office/drawing/2014/main" id="{946EF049-629E-471B-9832-E417C2DF11F3}"/>
              </a:ext>
            </a:extLst>
          </p:cNvPr>
          <p:cNvSpPr/>
          <p:nvPr/>
        </p:nvSpPr>
        <p:spPr>
          <a:xfrm>
            <a:off x="1213094" y="2259211"/>
            <a:ext cx="3805200" cy="79092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Can I send manual mail items and qualify for postage credits?</a:t>
            </a:r>
          </a:p>
        </p:txBody>
      </p:sp>
      <p:sp>
        <p:nvSpPr>
          <p:cNvPr id="8" name="Rectangle 7">
            <a:extLst>
              <a:ext uri="{FF2B5EF4-FFF2-40B4-BE49-F238E27FC236}">
                <a16:creationId xmlns:a16="http://schemas.microsoft.com/office/drawing/2014/main" id="{479FD801-511B-424E-A566-306D261E6245}"/>
              </a:ext>
            </a:extLst>
          </p:cNvPr>
          <p:cNvSpPr/>
          <p:nvPr/>
        </p:nvSpPr>
        <p:spPr>
          <a:xfrm>
            <a:off x="5018295" y="2259211"/>
            <a:ext cx="6527748" cy="790928"/>
          </a:xfrm>
          <a:prstGeom prst="rect">
            <a:avLst/>
          </a:prstGeom>
          <a:noFill/>
          <a:ln w="381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rgbClr val="000000"/>
                </a:solidFill>
              </a:rPr>
              <a:t>If there’s a specific reason you want to use manual sortation please contact us to discuss the reason and we can consider inclusion of this campaign.</a:t>
            </a:r>
          </a:p>
        </p:txBody>
      </p:sp>
      <p:sp>
        <p:nvSpPr>
          <p:cNvPr id="9" name="Rectangle 8">
            <a:extLst>
              <a:ext uri="{FF2B5EF4-FFF2-40B4-BE49-F238E27FC236}">
                <a16:creationId xmlns:a16="http://schemas.microsoft.com/office/drawing/2014/main" id="{A96CEC97-FE44-4C01-8C32-F652BDB85593}"/>
              </a:ext>
            </a:extLst>
          </p:cNvPr>
          <p:cNvSpPr/>
          <p:nvPr/>
        </p:nvSpPr>
        <p:spPr>
          <a:xfrm>
            <a:off x="1213094" y="3046253"/>
            <a:ext cx="3805200"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Can I use postcard formats? </a:t>
            </a:r>
          </a:p>
        </p:txBody>
      </p:sp>
      <p:sp>
        <p:nvSpPr>
          <p:cNvPr id="10" name="Rectangle 9">
            <a:extLst>
              <a:ext uri="{FF2B5EF4-FFF2-40B4-BE49-F238E27FC236}">
                <a16:creationId xmlns:a16="http://schemas.microsoft.com/office/drawing/2014/main" id="{32096F98-11FB-4F84-A9DA-E883057EB28A}"/>
              </a:ext>
            </a:extLst>
          </p:cNvPr>
          <p:cNvSpPr/>
          <p:nvPr/>
        </p:nvSpPr>
        <p:spPr>
          <a:xfrm>
            <a:off x="5018295" y="3046253"/>
            <a:ext cx="6527748" cy="790928"/>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Traditional postcards are not eligible, please see the Machinable Postcard and One Piece Mailer Guide for options to use with incentives at www.royalmailwholesale.com/incentives</a:t>
            </a:r>
          </a:p>
        </p:txBody>
      </p:sp>
      <p:sp>
        <p:nvSpPr>
          <p:cNvPr id="11" name="Rectangle 10">
            <a:extLst>
              <a:ext uri="{FF2B5EF4-FFF2-40B4-BE49-F238E27FC236}">
                <a16:creationId xmlns:a16="http://schemas.microsoft.com/office/drawing/2014/main" id="{EADACCD3-11A7-4BFE-9C4E-4607B0DE004B}"/>
              </a:ext>
            </a:extLst>
          </p:cNvPr>
          <p:cNvSpPr/>
          <p:nvPr/>
        </p:nvSpPr>
        <p:spPr>
          <a:xfrm>
            <a:off x="1213094" y="3833295"/>
            <a:ext cx="3805200"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tx1"/>
                </a:solidFill>
              </a:rPr>
              <a:t>What will happen if my actual TIS volume is less than 4,000  items?</a:t>
            </a:r>
          </a:p>
        </p:txBody>
      </p:sp>
      <p:sp>
        <p:nvSpPr>
          <p:cNvPr id="12" name="Rectangle 11">
            <a:extLst>
              <a:ext uri="{FF2B5EF4-FFF2-40B4-BE49-F238E27FC236}">
                <a16:creationId xmlns:a16="http://schemas.microsoft.com/office/drawing/2014/main" id="{46930332-51C5-4A92-B5BA-D3E4EF33D77B}"/>
              </a:ext>
            </a:extLst>
          </p:cNvPr>
          <p:cNvSpPr/>
          <p:nvPr/>
        </p:nvSpPr>
        <p:spPr>
          <a:xfrm>
            <a:off x="5018295" y="3833295"/>
            <a:ext cx="6527748" cy="790928"/>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dirty="0">
                <a:solidFill>
                  <a:schemeClr val="tx1"/>
                </a:solidFill>
              </a:rPr>
              <a:t>You will not receive any postage credit if your actual TIS volume is less than 4,000 mailing items. </a:t>
            </a:r>
          </a:p>
        </p:txBody>
      </p:sp>
      <p:sp>
        <p:nvSpPr>
          <p:cNvPr id="13" name="Rectangle 12">
            <a:extLst>
              <a:ext uri="{FF2B5EF4-FFF2-40B4-BE49-F238E27FC236}">
                <a16:creationId xmlns:a16="http://schemas.microsoft.com/office/drawing/2014/main" id="{D39F1A4C-57BA-4043-9CA1-32D94A7FE455}"/>
              </a:ext>
            </a:extLst>
          </p:cNvPr>
          <p:cNvSpPr/>
          <p:nvPr/>
        </p:nvSpPr>
        <p:spPr>
          <a:xfrm>
            <a:off x="1213094" y="4630847"/>
            <a:ext cx="3805200" cy="79092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a:solidFill>
                  <a:schemeClr val="tx1"/>
                </a:solidFill>
              </a:rPr>
              <a:t>How long will my postage credit vouchers be valid for?</a:t>
            </a:r>
            <a:endParaRPr lang="en-US" sz="1600" dirty="0">
              <a:solidFill>
                <a:schemeClr val="tx1"/>
              </a:solidFill>
            </a:endParaRPr>
          </a:p>
        </p:txBody>
      </p:sp>
      <p:sp>
        <p:nvSpPr>
          <p:cNvPr id="14" name="Rectangle 13">
            <a:extLst>
              <a:ext uri="{FF2B5EF4-FFF2-40B4-BE49-F238E27FC236}">
                <a16:creationId xmlns:a16="http://schemas.microsoft.com/office/drawing/2014/main" id="{1DBE3ED3-AAE0-4D15-A8F9-BD6074CBF47B}"/>
              </a:ext>
            </a:extLst>
          </p:cNvPr>
          <p:cNvSpPr/>
          <p:nvPr/>
        </p:nvSpPr>
        <p:spPr>
          <a:xfrm>
            <a:off x="5018295" y="4630847"/>
            <a:ext cx="6527748" cy="790928"/>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ts val="1800"/>
              </a:lnSpc>
            </a:pPr>
            <a:r>
              <a:rPr lang="en-US" sz="1600">
                <a:solidFill>
                  <a:schemeClr val="tx1"/>
                </a:solidFill>
              </a:rPr>
              <a:t>Postage credit vouchers are valid for 12 months from date of issue. </a:t>
            </a:r>
            <a:endParaRPr lang="en-US" sz="1600" dirty="0">
              <a:solidFill>
                <a:schemeClr val="tx1"/>
              </a:solidFill>
            </a:endParaRPr>
          </a:p>
        </p:txBody>
      </p:sp>
      <p:grpSp>
        <p:nvGrpSpPr>
          <p:cNvPr id="21" name="Help" descr="{&quot;Key&quot;:&quot;POWER_USER_SHAPE_ICON&quot;,&quot;Value&quot;:&quot;POWER_USER_SHAPE_ICON_STYLE_1&quot;}">
            <a:extLst>
              <a:ext uri="{FF2B5EF4-FFF2-40B4-BE49-F238E27FC236}">
                <a16:creationId xmlns:a16="http://schemas.microsoft.com/office/drawing/2014/main" id="{F2A54B81-E98E-4AEA-96F7-4775BB5FDC17}"/>
              </a:ext>
            </a:extLst>
          </p:cNvPr>
          <p:cNvGrpSpPr>
            <a:grpSpLocks noChangeAspect="1"/>
          </p:cNvGrpSpPr>
          <p:nvPr>
            <p:custDataLst>
              <p:tags r:id="rId1"/>
            </p:custDataLst>
          </p:nvPr>
        </p:nvGrpSpPr>
        <p:grpSpPr bwMode="auto">
          <a:xfrm>
            <a:off x="562196" y="2387221"/>
            <a:ext cx="541434" cy="542925"/>
            <a:chOff x="44" y="44"/>
            <a:chExt cx="363" cy="364"/>
          </a:xfrm>
          <a:solidFill>
            <a:schemeClr val="tx2"/>
          </a:solidFill>
        </p:grpSpPr>
        <p:sp>
          <p:nvSpPr>
            <p:cNvPr id="22" name="Help">
              <a:extLst>
                <a:ext uri="{FF2B5EF4-FFF2-40B4-BE49-F238E27FC236}">
                  <a16:creationId xmlns:a16="http://schemas.microsoft.com/office/drawing/2014/main" id="{1ECE1F5E-A06A-4176-84EE-4554C0AF12BA}"/>
                </a:ext>
              </a:extLst>
            </p:cNvPr>
            <p:cNvSpPr>
              <a:spLocks noChangeArrowheads="1"/>
            </p:cNvSpPr>
            <p:nvPr>
              <p:custDataLst>
                <p:tags r:id="rId14"/>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3" name="Help">
              <a:extLst>
                <a:ext uri="{FF2B5EF4-FFF2-40B4-BE49-F238E27FC236}">
                  <a16:creationId xmlns:a16="http://schemas.microsoft.com/office/drawing/2014/main" id="{C2FE2E69-E1CF-4E59-A1C3-90AF3CEF11F7}"/>
                </a:ext>
              </a:extLst>
            </p:cNvPr>
            <p:cNvSpPr>
              <a:spLocks noEditPoints="1"/>
            </p:cNvSpPr>
            <p:nvPr>
              <p:custDataLst>
                <p:tags r:id="rId15"/>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4" name="Help">
              <a:extLst>
                <a:ext uri="{FF2B5EF4-FFF2-40B4-BE49-F238E27FC236}">
                  <a16:creationId xmlns:a16="http://schemas.microsoft.com/office/drawing/2014/main" id="{645477EF-37A1-4270-A1EB-E46E5686778D}"/>
                </a:ext>
              </a:extLst>
            </p:cNvPr>
            <p:cNvSpPr>
              <a:spLocks/>
            </p:cNvSpPr>
            <p:nvPr>
              <p:custDataLst>
                <p:tags r:id="rId16"/>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5" name="Help" descr="{&quot;Key&quot;:&quot;POWER_USER_SHAPE_ICON&quot;,&quot;Value&quot;:&quot;POWER_USER_SHAPE_ICON_STYLE_1&quot;}">
            <a:extLst>
              <a:ext uri="{FF2B5EF4-FFF2-40B4-BE49-F238E27FC236}">
                <a16:creationId xmlns:a16="http://schemas.microsoft.com/office/drawing/2014/main" id="{1B3939D0-7F7E-4A7C-B118-045A6BB389D4}"/>
              </a:ext>
            </a:extLst>
          </p:cNvPr>
          <p:cNvGrpSpPr>
            <a:grpSpLocks noChangeAspect="1"/>
          </p:cNvGrpSpPr>
          <p:nvPr>
            <p:custDataLst>
              <p:tags r:id="rId2"/>
            </p:custDataLst>
          </p:nvPr>
        </p:nvGrpSpPr>
        <p:grpSpPr bwMode="auto">
          <a:xfrm>
            <a:off x="562196" y="3201772"/>
            <a:ext cx="541434" cy="542925"/>
            <a:chOff x="44" y="44"/>
            <a:chExt cx="363" cy="364"/>
          </a:xfrm>
          <a:solidFill>
            <a:schemeClr val="accent1"/>
          </a:solidFill>
        </p:grpSpPr>
        <p:sp>
          <p:nvSpPr>
            <p:cNvPr id="26" name="Help">
              <a:extLst>
                <a:ext uri="{FF2B5EF4-FFF2-40B4-BE49-F238E27FC236}">
                  <a16:creationId xmlns:a16="http://schemas.microsoft.com/office/drawing/2014/main" id="{D1E57D8F-D754-4D4F-972D-DFD5A174F642}"/>
                </a:ext>
              </a:extLst>
            </p:cNvPr>
            <p:cNvSpPr>
              <a:spLocks noChangeArrowheads="1"/>
            </p:cNvSpPr>
            <p:nvPr>
              <p:custDataLst>
                <p:tags r:id="rId11"/>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7" name="Help">
              <a:extLst>
                <a:ext uri="{FF2B5EF4-FFF2-40B4-BE49-F238E27FC236}">
                  <a16:creationId xmlns:a16="http://schemas.microsoft.com/office/drawing/2014/main" id="{0D34C15E-65CE-4895-8223-6C69F2BC7CE8}"/>
                </a:ext>
              </a:extLst>
            </p:cNvPr>
            <p:cNvSpPr>
              <a:spLocks noEditPoints="1"/>
            </p:cNvSpPr>
            <p:nvPr>
              <p:custDataLst>
                <p:tags r:id="rId12"/>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28" name="Help">
              <a:extLst>
                <a:ext uri="{FF2B5EF4-FFF2-40B4-BE49-F238E27FC236}">
                  <a16:creationId xmlns:a16="http://schemas.microsoft.com/office/drawing/2014/main" id="{D390CFD1-6772-4637-82C0-2BFEDFED0C71}"/>
                </a:ext>
              </a:extLst>
            </p:cNvPr>
            <p:cNvSpPr>
              <a:spLocks/>
            </p:cNvSpPr>
            <p:nvPr>
              <p:custDataLst>
                <p:tags r:id="rId13"/>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29" name="Help" descr="{&quot;Key&quot;:&quot;POWER_USER_SHAPE_ICON&quot;,&quot;Value&quot;:&quot;POWER_USER_SHAPE_ICON_STYLE_1&quot;}">
            <a:extLst>
              <a:ext uri="{FF2B5EF4-FFF2-40B4-BE49-F238E27FC236}">
                <a16:creationId xmlns:a16="http://schemas.microsoft.com/office/drawing/2014/main" id="{C93E4069-5F18-4149-9332-341655320B5D}"/>
              </a:ext>
            </a:extLst>
          </p:cNvPr>
          <p:cNvGrpSpPr>
            <a:grpSpLocks noChangeAspect="1"/>
          </p:cNvGrpSpPr>
          <p:nvPr>
            <p:custDataLst>
              <p:tags r:id="rId3"/>
            </p:custDataLst>
          </p:nvPr>
        </p:nvGrpSpPr>
        <p:grpSpPr bwMode="auto">
          <a:xfrm>
            <a:off x="562196" y="3984791"/>
            <a:ext cx="541434" cy="542925"/>
            <a:chOff x="44" y="44"/>
            <a:chExt cx="363" cy="364"/>
          </a:xfrm>
          <a:solidFill>
            <a:schemeClr val="accent2"/>
          </a:solidFill>
        </p:grpSpPr>
        <p:sp>
          <p:nvSpPr>
            <p:cNvPr id="30" name="Help">
              <a:extLst>
                <a:ext uri="{FF2B5EF4-FFF2-40B4-BE49-F238E27FC236}">
                  <a16:creationId xmlns:a16="http://schemas.microsoft.com/office/drawing/2014/main" id="{A04560A9-10CA-415C-B69A-BB6E63B0FD19}"/>
                </a:ext>
              </a:extLst>
            </p:cNvPr>
            <p:cNvSpPr>
              <a:spLocks noChangeArrowheads="1"/>
            </p:cNvSpPr>
            <p:nvPr>
              <p:custDataLst>
                <p:tags r:id="rId8"/>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1" name="Help">
              <a:extLst>
                <a:ext uri="{FF2B5EF4-FFF2-40B4-BE49-F238E27FC236}">
                  <a16:creationId xmlns:a16="http://schemas.microsoft.com/office/drawing/2014/main" id="{D572A56E-6A85-4522-9854-5D0DAAC2D19D}"/>
                </a:ext>
              </a:extLst>
            </p:cNvPr>
            <p:cNvSpPr>
              <a:spLocks noEditPoints="1"/>
            </p:cNvSpPr>
            <p:nvPr>
              <p:custDataLst>
                <p:tags r:id="rId9"/>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2" name="Help">
              <a:extLst>
                <a:ext uri="{FF2B5EF4-FFF2-40B4-BE49-F238E27FC236}">
                  <a16:creationId xmlns:a16="http://schemas.microsoft.com/office/drawing/2014/main" id="{A7ECD700-47F7-4DD1-928B-95449B41C43A}"/>
                </a:ext>
              </a:extLst>
            </p:cNvPr>
            <p:cNvSpPr>
              <a:spLocks/>
            </p:cNvSpPr>
            <p:nvPr>
              <p:custDataLst>
                <p:tags r:id="rId10"/>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33" name="Help" descr="{&quot;Key&quot;:&quot;POWER_USER_SHAPE_ICON&quot;,&quot;Value&quot;:&quot;POWER_USER_SHAPE_ICON_STYLE_1&quot;}">
            <a:extLst>
              <a:ext uri="{FF2B5EF4-FFF2-40B4-BE49-F238E27FC236}">
                <a16:creationId xmlns:a16="http://schemas.microsoft.com/office/drawing/2014/main" id="{CEB15AD6-1E54-438F-95E9-6519FC8D733C}"/>
              </a:ext>
            </a:extLst>
          </p:cNvPr>
          <p:cNvGrpSpPr>
            <a:grpSpLocks noChangeAspect="1"/>
          </p:cNvGrpSpPr>
          <p:nvPr>
            <p:custDataLst>
              <p:tags r:id="rId4"/>
            </p:custDataLst>
          </p:nvPr>
        </p:nvGrpSpPr>
        <p:grpSpPr bwMode="auto">
          <a:xfrm>
            <a:off x="562196" y="4767811"/>
            <a:ext cx="541434" cy="542925"/>
            <a:chOff x="44" y="44"/>
            <a:chExt cx="363" cy="364"/>
          </a:xfrm>
          <a:solidFill>
            <a:schemeClr val="accent3"/>
          </a:solidFill>
        </p:grpSpPr>
        <p:sp>
          <p:nvSpPr>
            <p:cNvPr id="34" name="Help">
              <a:extLst>
                <a:ext uri="{FF2B5EF4-FFF2-40B4-BE49-F238E27FC236}">
                  <a16:creationId xmlns:a16="http://schemas.microsoft.com/office/drawing/2014/main" id="{7EE75E5C-C249-4F64-9447-BF10A969B879}"/>
                </a:ext>
              </a:extLst>
            </p:cNvPr>
            <p:cNvSpPr>
              <a:spLocks noChangeArrowheads="1"/>
            </p:cNvSpPr>
            <p:nvPr>
              <p:custDataLst>
                <p:tags r:id="rId5"/>
              </p:custDataLst>
            </p:nvPr>
          </p:nvSpPr>
          <p:spPr bwMode="auto">
            <a:xfrm>
              <a:off x="208" y="281"/>
              <a:ext cx="36" cy="3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5" name="Help">
              <a:extLst>
                <a:ext uri="{FF2B5EF4-FFF2-40B4-BE49-F238E27FC236}">
                  <a16:creationId xmlns:a16="http://schemas.microsoft.com/office/drawing/2014/main" id="{CF295AEC-7E4E-4606-A34F-C376E72B9942}"/>
                </a:ext>
              </a:extLst>
            </p:cNvPr>
            <p:cNvSpPr>
              <a:spLocks noEditPoints="1"/>
            </p:cNvSpPr>
            <p:nvPr>
              <p:custDataLst>
                <p:tags r:id="rId6"/>
              </p:custDataLst>
            </p:nvPr>
          </p:nvSpPr>
          <p:spPr bwMode="auto">
            <a:xfrm>
              <a:off x="44" y="44"/>
              <a:ext cx="363" cy="364"/>
            </a:xfrm>
            <a:custGeom>
              <a:avLst/>
              <a:gdLst>
                <a:gd name="T0" fmla="*/ 125 w 250"/>
                <a:gd name="T1" fmla="*/ 25 h 250"/>
                <a:gd name="T2" fmla="*/ 225 w 250"/>
                <a:gd name="T3" fmla="*/ 125 h 250"/>
                <a:gd name="T4" fmla="*/ 125 w 250"/>
                <a:gd name="T5" fmla="*/ 225 h 250"/>
                <a:gd name="T6" fmla="*/ 25 w 250"/>
                <a:gd name="T7" fmla="*/ 125 h 250"/>
                <a:gd name="T8" fmla="*/ 125 w 250"/>
                <a:gd name="T9" fmla="*/ 25 h 250"/>
                <a:gd name="T10" fmla="*/ 125 w 250"/>
                <a:gd name="T11" fmla="*/ 0 h 250"/>
                <a:gd name="T12" fmla="*/ 0 w 250"/>
                <a:gd name="T13" fmla="*/ 125 h 250"/>
                <a:gd name="T14" fmla="*/ 125 w 250"/>
                <a:gd name="T15" fmla="*/ 250 h 250"/>
                <a:gd name="T16" fmla="*/ 250 w 250"/>
                <a:gd name="T17" fmla="*/ 125 h 250"/>
                <a:gd name="T18" fmla="*/ 125 w 250"/>
                <a:gd name="T19" fmla="*/ 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50" h="250">
                  <a:moveTo>
                    <a:pt x="125" y="25"/>
                  </a:moveTo>
                  <a:cubicBezTo>
                    <a:pt x="180" y="25"/>
                    <a:pt x="225" y="70"/>
                    <a:pt x="225" y="125"/>
                  </a:cubicBezTo>
                  <a:cubicBezTo>
                    <a:pt x="225" y="180"/>
                    <a:pt x="180" y="225"/>
                    <a:pt x="125" y="225"/>
                  </a:cubicBezTo>
                  <a:cubicBezTo>
                    <a:pt x="70" y="225"/>
                    <a:pt x="25" y="180"/>
                    <a:pt x="25" y="125"/>
                  </a:cubicBezTo>
                  <a:cubicBezTo>
                    <a:pt x="25" y="70"/>
                    <a:pt x="70" y="25"/>
                    <a:pt x="125" y="25"/>
                  </a:cubicBezTo>
                  <a:close/>
                  <a:moveTo>
                    <a:pt x="125" y="0"/>
                  </a:moveTo>
                  <a:cubicBezTo>
                    <a:pt x="56" y="0"/>
                    <a:pt x="0" y="56"/>
                    <a:pt x="0" y="125"/>
                  </a:cubicBezTo>
                  <a:cubicBezTo>
                    <a:pt x="0" y="194"/>
                    <a:pt x="56" y="250"/>
                    <a:pt x="125" y="250"/>
                  </a:cubicBezTo>
                  <a:cubicBezTo>
                    <a:pt x="194" y="250"/>
                    <a:pt x="250" y="194"/>
                    <a:pt x="250" y="125"/>
                  </a:cubicBezTo>
                  <a:cubicBezTo>
                    <a:pt x="250" y="56"/>
                    <a:pt x="194" y="0"/>
                    <a:pt x="125" y="0"/>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Help">
              <a:extLst>
                <a:ext uri="{FF2B5EF4-FFF2-40B4-BE49-F238E27FC236}">
                  <a16:creationId xmlns:a16="http://schemas.microsoft.com/office/drawing/2014/main" id="{57A7AFEC-CDFA-4AB1-9EEE-FF505AA891B1}"/>
                </a:ext>
              </a:extLst>
            </p:cNvPr>
            <p:cNvSpPr>
              <a:spLocks/>
            </p:cNvSpPr>
            <p:nvPr>
              <p:custDataLst>
                <p:tags r:id="rId7"/>
              </p:custDataLst>
            </p:nvPr>
          </p:nvSpPr>
          <p:spPr bwMode="auto">
            <a:xfrm>
              <a:off x="172" y="136"/>
              <a:ext cx="106" cy="126"/>
            </a:xfrm>
            <a:custGeom>
              <a:avLst/>
              <a:gdLst>
                <a:gd name="T0" fmla="*/ 25 w 73"/>
                <a:gd name="T1" fmla="*/ 87 h 87"/>
                <a:gd name="T2" fmla="*/ 38 w 73"/>
                <a:gd name="T3" fmla="*/ 57 h 87"/>
                <a:gd name="T4" fmla="*/ 46 w 73"/>
                <a:gd name="T5" fmla="*/ 47 h 87"/>
                <a:gd name="T6" fmla="*/ 48 w 73"/>
                <a:gd name="T7" fmla="*/ 34 h 87"/>
                <a:gd name="T8" fmla="*/ 44 w 73"/>
                <a:gd name="T9" fmla="*/ 22 h 87"/>
                <a:gd name="T10" fmla="*/ 34 w 73"/>
                <a:gd name="T11" fmla="*/ 17 h 87"/>
                <a:gd name="T12" fmla="*/ 22 w 73"/>
                <a:gd name="T13" fmla="*/ 36 h 87"/>
                <a:gd name="T14" fmla="*/ 0 w 73"/>
                <a:gd name="T15" fmla="*/ 36 h 87"/>
                <a:gd name="T16" fmla="*/ 0 w 73"/>
                <a:gd name="T17" fmla="*/ 31 h 87"/>
                <a:gd name="T18" fmla="*/ 10 w 73"/>
                <a:gd name="T19" fmla="*/ 6 h 87"/>
                <a:gd name="T20" fmla="*/ 36 w 73"/>
                <a:gd name="T21" fmla="*/ 0 h 87"/>
                <a:gd name="T22" fmla="*/ 63 w 73"/>
                <a:gd name="T23" fmla="*/ 10 h 87"/>
                <a:gd name="T24" fmla="*/ 73 w 73"/>
                <a:gd name="T25" fmla="*/ 35 h 87"/>
                <a:gd name="T26" fmla="*/ 48 w 73"/>
                <a:gd name="T27" fmla="*/ 87 h 87"/>
                <a:gd name="T28" fmla="*/ 25 w 73"/>
                <a:gd name="T29"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3" h="87">
                  <a:moveTo>
                    <a:pt x="25" y="87"/>
                  </a:moveTo>
                  <a:cubicBezTo>
                    <a:pt x="25" y="70"/>
                    <a:pt x="32" y="63"/>
                    <a:pt x="38" y="57"/>
                  </a:cubicBezTo>
                  <a:cubicBezTo>
                    <a:pt x="42" y="55"/>
                    <a:pt x="45" y="51"/>
                    <a:pt x="46" y="47"/>
                  </a:cubicBezTo>
                  <a:cubicBezTo>
                    <a:pt x="48" y="43"/>
                    <a:pt x="48" y="39"/>
                    <a:pt x="48" y="34"/>
                  </a:cubicBezTo>
                  <a:cubicBezTo>
                    <a:pt x="48" y="29"/>
                    <a:pt x="47" y="26"/>
                    <a:pt x="44" y="22"/>
                  </a:cubicBezTo>
                  <a:cubicBezTo>
                    <a:pt x="42" y="20"/>
                    <a:pt x="39" y="17"/>
                    <a:pt x="34" y="17"/>
                  </a:cubicBezTo>
                  <a:cubicBezTo>
                    <a:pt x="31" y="17"/>
                    <a:pt x="22" y="18"/>
                    <a:pt x="22" y="36"/>
                  </a:cubicBezTo>
                  <a:lnTo>
                    <a:pt x="0" y="36"/>
                  </a:lnTo>
                  <a:lnTo>
                    <a:pt x="0" y="31"/>
                  </a:lnTo>
                  <a:cubicBezTo>
                    <a:pt x="0" y="19"/>
                    <a:pt x="3" y="12"/>
                    <a:pt x="10" y="6"/>
                  </a:cubicBezTo>
                  <a:cubicBezTo>
                    <a:pt x="17" y="2"/>
                    <a:pt x="26" y="0"/>
                    <a:pt x="36" y="0"/>
                  </a:cubicBezTo>
                  <a:cubicBezTo>
                    <a:pt x="48" y="0"/>
                    <a:pt x="57" y="2"/>
                    <a:pt x="63" y="10"/>
                  </a:cubicBezTo>
                  <a:cubicBezTo>
                    <a:pt x="70" y="17"/>
                    <a:pt x="73" y="25"/>
                    <a:pt x="73" y="35"/>
                  </a:cubicBezTo>
                  <a:cubicBezTo>
                    <a:pt x="73" y="65"/>
                    <a:pt x="48" y="66"/>
                    <a:pt x="48" y="87"/>
                  </a:cubicBezTo>
                  <a:lnTo>
                    <a:pt x="25" y="87"/>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2" name="TextBox 41">
            <a:extLst>
              <a:ext uri="{FF2B5EF4-FFF2-40B4-BE49-F238E27FC236}">
                <a16:creationId xmlns:a16="http://schemas.microsoft.com/office/drawing/2014/main" id="{ADAA59DA-C79B-485A-B7CE-9653A81EBC1B}"/>
              </a:ext>
            </a:extLst>
          </p:cNvPr>
          <p:cNvSpPr txBox="1"/>
          <p:nvPr/>
        </p:nvSpPr>
        <p:spPr>
          <a:xfrm>
            <a:off x="5103166"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5145717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DC21B6-28EA-4B36-9809-D19659089B1F}"/>
              </a:ext>
            </a:extLst>
          </p:cNvPr>
          <p:cNvSpPr>
            <a:spLocks noGrp="1"/>
          </p:cNvSpPr>
          <p:nvPr>
            <p:ph type="title"/>
          </p:nvPr>
        </p:nvSpPr>
        <p:spPr/>
        <p:txBody>
          <a:bodyPr/>
          <a:lstStyle/>
          <a:p>
            <a:r>
              <a:rPr lang="en-GB" dirty="0"/>
              <a:t>THANK YOU</a:t>
            </a:r>
          </a:p>
        </p:txBody>
      </p:sp>
      <p:sp>
        <p:nvSpPr>
          <p:cNvPr id="3" name="Subtitle 2">
            <a:extLst>
              <a:ext uri="{FF2B5EF4-FFF2-40B4-BE49-F238E27FC236}">
                <a16:creationId xmlns:a16="http://schemas.microsoft.com/office/drawing/2014/main" id="{BAF0189E-2BBB-410D-9AD5-0D8B0304F7F5}"/>
              </a:ext>
            </a:extLst>
          </p:cNvPr>
          <p:cNvSpPr>
            <a:spLocks noGrp="1"/>
          </p:cNvSpPr>
          <p:nvPr>
            <p:ph type="subTitle" idx="1"/>
          </p:nvPr>
        </p:nvSpPr>
        <p:spPr/>
        <p:txBody>
          <a:bodyPr/>
          <a:lstStyle/>
          <a:p>
            <a:endParaRPr lang="en-GB" dirty="0"/>
          </a:p>
        </p:txBody>
      </p:sp>
    </p:spTree>
    <p:extLst>
      <p:ext uri="{BB962C8B-B14F-4D97-AF65-F5344CB8AC3E}">
        <p14:creationId xmlns:p14="http://schemas.microsoft.com/office/powerpoint/2010/main" val="26612247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F7187D4-D4D7-47E6-965E-D830B1D2460D}"/>
              </a:ext>
            </a:extLst>
          </p:cNvPr>
          <p:cNvSpPr>
            <a:spLocks noGrp="1"/>
          </p:cNvSpPr>
          <p:nvPr>
            <p:ph type="sldNum" sz="quarter" idx="15"/>
          </p:nvPr>
        </p:nvSpPr>
        <p:spPr/>
        <p:txBody>
          <a:bodyPr/>
          <a:lstStyle/>
          <a:p>
            <a:fld id="{3787542D-5C6B-4EB3-96EB-9B37C3D5D2F8}" type="slidenum">
              <a:rPr lang="en-GB" smtClean="0"/>
              <a:t>2</a:t>
            </a:fld>
            <a:endParaRPr lang="en-GB" dirty="0"/>
          </a:p>
        </p:txBody>
      </p:sp>
      <p:sp>
        <p:nvSpPr>
          <p:cNvPr id="6" name="Title 5">
            <a:extLst>
              <a:ext uri="{FF2B5EF4-FFF2-40B4-BE49-F238E27FC236}">
                <a16:creationId xmlns:a16="http://schemas.microsoft.com/office/drawing/2014/main" id="{2C2A5B5E-E0DE-415B-A6F4-CFEEF738850F}"/>
              </a:ext>
            </a:extLst>
          </p:cNvPr>
          <p:cNvSpPr>
            <a:spLocks noGrp="1"/>
          </p:cNvSpPr>
          <p:nvPr>
            <p:ph type="title"/>
          </p:nvPr>
        </p:nvSpPr>
        <p:spPr/>
        <p:txBody>
          <a:bodyPr/>
          <a:lstStyle/>
          <a:p>
            <a:r>
              <a:rPr lang="en-GB" dirty="0"/>
              <a:t>Advertising mail</a:t>
            </a:r>
          </a:p>
        </p:txBody>
      </p:sp>
      <p:sp>
        <p:nvSpPr>
          <p:cNvPr id="7" name="Text Placeholder 6">
            <a:extLst>
              <a:ext uri="{FF2B5EF4-FFF2-40B4-BE49-F238E27FC236}">
                <a16:creationId xmlns:a16="http://schemas.microsoft.com/office/drawing/2014/main" id="{0D3E2F29-E178-45FC-975E-4D4DEC369B99}"/>
              </a:ext>
            </a:extLst>
          </p:cNvPr>
          <p:cNvSpPr>
            <a:spLocks noGrp="1"/>
          </p:cNvSpPr>
          <p:nvPr>
            <p:ph type="body" sz="quarter" idx="11"/>
          </p:nvPr>
        </p:nvSpPr>
        <p:spPr/>
        <p:txBody>
          <a:bodyPr/>
          <a:lstStyle/>
          <a:p>
            <a:r>
              <a:rPr lang="en-GB" dirty="0"/>
              <a:t>Test and Innovate Incentive for magazine subscriptions</a:t>
            </a:r>
          </a:p>
        </p:txBody>
      </p:sp>
      <p:sp>
        <p:nvSpPr>
          <p:cNvPr id="10" name="Circle: Hollow 9">
            <a:extLst>
              <a:ext uri="{FF2B5EF4-FFF2-40B4-BE49-F238E27FC236}">
                <a16:creationId xmlns:a16="http://schemas.microsoft.com/office/drawing/2014/main" id="{A186F85E-9BDC-4E28-AE46-0CBEE7AC0FAC}"/>
              </a:ext>
            </a:extLst>
          </p:cNvPr>
          <p:cNvSpPr/>
          <p:nvPr/>
        </p:nvSpPr>
        <p:spPr>
          <a:xfrm>
            <a:off x="1126724" y="2079037"/>
            <a:ext cx="2098040" cy="2098040"/>
          </a:xfrm>
          <a:prstGeom prst="donut">
            <a:avLst>
              <a:gd name="adj" fmla="val 803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Circle: Hollow 10">
            <a:extLst>
              <a:ext uri="{FF2B5EF4-FFF2-40B4-BE49-F238E27FC236}">
                <a16:creationId xmlns:a16="http://schemas.microsoft.com/office/drawing/2014/main" id="{E40DF4C9-1C02-4D83-B456-B9F8C51BD9A1}"/>
              </a:ext>
            </a:extLst>
          </p:cNvPr>
          <p:cNvSpPr/>
          <p:nvPr/>
        </p:nvSpPr>
        <p:spPr>
          <a:xfrm>
            <a:off x="3762477" y="2079037"/>
            <a:ext cx="2098040" cy="2098040"/>
          </a:xfrm>
          <a:prstGeom prst="donut">
            <a:avLst>
              <a:gd name="adj" fmla="val 7867"/>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 name="Circle: Hollow 11">
            <a:extLst>
              <a:ext uri="{FF2B5EF4-FFF2-40B4-BE49-F238E27FC236}">
                <a16:creationId xmlns:a16="http://schemas.microsoft.com/office/drawing/2014/main" id="{B2B8199D-66B6-4531-A1F2-67B46C68E967}"/>
              </a:ext>
            </a:extLst>
          </p:cNvPr>
          <p:cNvSpPr/>
          <p:nvPr/>
        </p:nvSpPr>
        <p:spPr>
          <a:xfrm>
            <a:off x="6474460" y="2079037"/>
            <a:ext cx="2098040" cy="2098040"/>
          </a:xfrm>
          <a:prstGeom prst="donut">
            <a:avLst>
              <a:gd name="adj" fmla="val 880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 name="Circle: Hollow 12">
            <a:extLst>
              <a:ext uri="{FF2B5EF4-FFF2-40B4-BE49-F238E27FC236}">
                <a16:creationId xmlns:a16="http://schemas.microsoft.com/office/drawing/2014/main" id="{15D6123C-4457-41A3-A967-C9EBF80D0119}"/>
              </a:ext>
            </a:extLst>
          </p:cNvPr>
          <p:cNvSpPr/>
          <p:nvPr/>
        </p:nvSpPr>
        <p:spPr>
          <a:xfrm>
            <a:off x="8990722" y="2079037"/>
            <a:ext cx="2098040" cy="2098040"/>
          </a:xfrm>
          <a:prstGeom prst="donut">
            <a:avLst>
              <a:gd name="adj" fmla="val 9339"/>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4" name="Rectangle 13">
            <a:extLst>
              <a:ext uri="{FF2B5EF4-FFF2-40B4-BE49-F238E27FC236}">
                <a16:creationId xmlns:a16="http://schemas.microsoft.com/office/drawing/2014/main" id="{7192F2EE-E779-4D84-8F57-0277042E6E7E}"/>
              </a:ext>
            </a:extLst>
          </p:cNvPr>
          <p:cNvSpPr/>
          <p:nvPr/>
        </p:nvSpPr>
        <p:spPr>
          <a:xfrm>
            <a:off x="-1" y="4020072"/>
            <a:ext cx="3399367" cy="1503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5" name="Rectangle 14">
            <a:extLst>
              <a:ext uri="{FF2B5EF4-FFF2-40B4-BE49-F238E27FC236}">
                <a16:creationId xmlns:a16="http://schemas.microsoft.com/office/drawing/2014/main" id="{8A399133-18D5-4940-9C5E-C29710CEED7C}"/>
              </a:ext>
            </a:extLst>
          </p:cNvPr>
          <p:cNvSpPr/>
          <p:nvPr/>
        </p:nvSpPr>
        <p:spPr>
          <a:xfrm>
            <a:off x="8784166" y="4020072"/>
            <a:ext cx="3399367" cy="15036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6" name="Rectangle 15">
            <a:extLst>
              <a:ext uri="{FF2B5EF4-FFF2-40B4-BE49-F238E27FC236}">
                <a16:creationId xmlns:a16="http://schemas.microsoft.com/office/drawing/2014/main" id="{0AF72EEB-7821-4F6E-828A-74A07DC7AE63}"/>
              </a:ext>
            </a:extLst>
          </p:cNvPr>
          <p:cNvSpPr/>
          <p:nvPr/>
        </p:nvSpPr>
        <p:spPr>
          <a:xfrm>
            <a:off x="3399367" y="4020072"/>
            <a:ext cx="2696634" cy="15036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sp>
        <p:nvSpPr>
          <p:cNvPr id="17" name="Rectangle 16">
            <a:extLst>
              <a:ext uri="{FF2B5EF4-FFF2-40B4-BE49-F238E27FC236}">
                <a16:creationId xmlns:a16="http://schemas.microsoft.com/office/drawing/2014/main" id="{35C559F1-ECF7-4CE5-9E80-8EE9DB5291D7}"/>
              </a:ext>
            </a:extLst>
          </p:cNvPr>
          <p:cNvSpPr/>
          <p:nvPr/>
        </p:nvSpPr>
        <p:spPr>
          <a:xfrm>
            <a:off x="6096000" y="4020072"/>
            <a:ext cx="2696634" cy="15036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20" name="Graphic 19" descr="Unlock">
            <a:extLst>
              <a:ext uri="{FF2B5EF4-FFF2-40B4-BE49-F238E27FC236}">
                <a16:creationId xmlns:a16="http://schemas.microsoft.com/office/drawing/2014/main" id="{836BA303-4F18-4144-B4EF-5ACF4F585F8B}"/>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7066280" y="2640021"/>
            <a:ext cx="914400" cy="914400"/>
          </a:xfrm>
          <a:prstGeom prst="rect">
            <a:avLst/>
          </a:prstGeom>
        </p:spPr>
      </p:pic>
      <p:sp>
        <p:nvSpPr>
          <p:cNvPr id="21" name="TextBox 20">
            <a:extLst>
              <a:ext uri="{FF2B5EF4-FFF2-40B4-BE49-F238E27FC236}">
                <a16:creationId xmlns:a16="http://schemas.microsoft.com/office/drawing/2014/main" id="{6EE58FE7-5945-4C6A-8799-555003347F16}"/>
              </a:ext>
            </a:extLst>
          </p:cNvPr>
          <p:cNvSpPr txBox="1"/>
          <p:nvPr/>
        </p:nvSpPr>
        <p:spPr>
          <a:xfrm>
            <a:off x="1059140" y="4517699"/>
            <a:ext cx="2268000" cy="1477328"/>
          </a:xfrm>
          <a:prstGeom prst="rect">
            <a:avLst/>
          </a:prstGeom>
          <a:noFill/>
        </p:spPr>
        <p:txBody>
          <a:bodyPr wrap="square" rtlCol="0">
            <a:spAutoFit/>
          </a:bodyPr>
          <a:lstStyle/>
          <a:p>
            <a:pPr algn="ctr">
              <a:defRPr/>
            </a:pPr>
            <a:r>
              <a:rPr lang="en-US" dirty="0">
                <a:solidFill>
                  <a:prstClr val="black"/>
                </a:solidFill>
              </a:rPr>
              <a:t>For when you try something new with your advertising mail activity.</a:t>
            </a:r>
            <a:endParaRPr lang="en-GB" dirty="0">
              <a:solidFill>
                <a:prstClr val="black"/>
              </a:solidFill>
              <a:ea typeface="Noto Sans" panose="020B0502040504020204" pitchFamily="34"/>
              <a:cs typeface="Noto Sans" panose="020B0502040504020204" pitchFamily="34"/>
            </a:endParaRPr>
          </a:p>
          <a:p>
            <a:pPr lvl="0" algn="ctr">
              <a:defRPr/>
            </a:pPr>
            <a:endParaRPr lang="en-GB" dirty="0">
              <a:solidFill>
                <a:prstClr val="black"/>
              </a:solidFill>
              <a:ea typeface="Noto Sans" panose="020B0502040504020204" pitchFamily="34"/>
              <a:cs typeface="Noto Sans" panose="020B0502040504020204" pitchFamily="34"/>
            </a:endParaRPr>
          </a:p>
        </p:txBody>
      </p:sp>
      <p:sp>
        <p:nvSpPr>
          <p:cNvPr id="22" name="TextBox 21">
            <a:extLst>
              <a:ext uri="{FF2B5EF4-FFF2-40B4-BE49-F238E27FC236}">
                <a16:creationId xmlns:a16="http://schemas.microsoft.com/office/drawing/2014/main" id="{DC8026BC-EC87-4959-8527-6E392AFF0083}"/>
              </a:ext>
            </a:extLst>
          </p:cNvPr>
          <p:cNvSpPr txBox="1"/>
          <p:nvPr/>
        </p:nvSpPr>
        <p:spPr>
          <a:xfrm>
            <a:off x="1240080"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WHO IS IT FOR?</a:t>
            </a:r>
          </a:p>
        </p:txBody>
      </p:sp>
      <p:sp>
        <p:nvSpPr>
          <p:cNvPr id="23" name="TextBox 22">
            <a:extLst>
              <a:ext uri="{FF2B5EF4-FFF2-40B4-BE49-F238E27FC236}">
                <a16:creationId xmlns:a16="http://schemas.microsoft.com/office/drawing/2014/main" id="{AE849884-5C52-4DC3-8F38-34EA0D2E0165}"/>
              </a:ext>
            </a:extLst>
          </p:cNvPr>
          <p:cNvSpPr txBox="1"/>
          <p:nvPr/>
        </p:nvSpPr>
        <p:spPr>
          <a:xfrm>
            <a:off x="3698519" y="4527638"/>
            <a:ext cx="2268000" cy="923330"/>
          </a:xfrm>
          <a:prstGeom prst="rect">
            <a:avLst/>
          </a:prstGeom>
          <a:noFill/>
        </p:spPr>
        <p:txBody>
          <a:bodyPr wrap="square" rtlCol="0">
            <a:spAutoFit/>
          </a:bodyPr>
          <a:lstStyle/>
          <a:p>
            <a:pPr lvl="0" algn="ctr">
              <a:defRPr/>
            </a:pPr>
            <a:r>
              <a:rPr lang="en-US" dirty="0">
                <a:solidFill>
                  <a:prstClr val="black"/>
                </a:solidFill>
              </a:rPr>
              <a:t>A postage credit is available on eligible  Advertising Mail.</a:t>
            </a:r>
            <a:endParaRPr lang="en-GB" dirty="0">
              <a:solidFill>
                <a:prstClr val="black"/>
              </a:solidFill>
              <a:ea typeface="Noto Sans" panose="020B0502040504020204" pitchFamily="34"/>
              <a:cs typeface="Noto Sans" panose="020B0502040504020204" pitchFamily="34"/>
            </a:endParaRPr>
          </a:p>
        </p:txBody>
      </p:sp>
      <p:sp>
        <p:nvSpPr>
          <p:cNvPr id="24" name="TextBox 23">
            <a:extLst>
              <a:ext uri="{FF2B5EF4-FFF2-40B4-BE49-F238E27FC236}">
                <a16:creationId xmlns:a16="http://schemas.microsoft.com/office/drawing/2014/main" id="{75D4DE65-307F-4D2F-B64E-B58DCC80C558}"/>
              </a:ext>
            </a:extLst>
          </p:cNvPr>
          <p:cNvSpPr txBox="1"/>
          <p:nvPr/>
        </p:nvSpPr>
        <p:spPr>
          <a:xfrm>
            <a:off x="3558573" y="4232560"/>
            <a:ext cx="2547892"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CREDIT</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5" name="TextBox 24">
            <a:extLst>
              <a:ext uri="{FF2B5EF4-FFF2-40B4-BE49-F238E27FC236}">
                <a16:creationId xmlns:a16="http://schemas.microsoft.com/office/drawing/2014/main" id="{0B38C6A0-8950-4653-A122-E1494FE3511E}"/>
              </a:ext>
            </a:extLst>
          </p:cNvPr>
          <p:cNvSpPr txBox="1"/>
          <p:nvPr/>
        </p:nvSpPr>
        <p:spPr>
          <a:xfrm>
            <a:off x="6413814" y="4516926"/>
            <a:ext cx="2268000" cy="646331"/>
          </a:xfrm>
          <a:prstGeom prst="rect">
            <a:avLst/>
          </a:prstGeom>
          <a:noFill/>
        </p:spPr>
        <p:txBody>
          <a:bodyPr wrap="square" rtlCol="0">
            <a:spAutoFit/>
          </a:bodyPr>
          <a:lstStyle/>
          <a:p>
            <a:pPr lvl="0" algn="ctr">
              <a:defRPr/>
            </a:pPr>
            <a:r>
              <a:rPr lang="en-US" dirty="0">
                <a:solidFill>
                  <a:prstClr val="black"/>
                </a:solidFill>
                <a:ea typeface="Noto Sans" panose="020B0502040504020204" pitchFamily="34"/>
                <a:cs typeface="Noto Sans" panose="020B0502040504020204" pitchFamily="34"/>
              </a:rPr>
              <a:t>The minimum volume is 4,000 items. </a:t>
            </a:r>
            <a:endParaRPr lang="en-GB" dirty="0">
              <a:solidFill>
                <a:prstClr val="black"/>
              </a:solidFill>
              <a:ea typeface="Noto Sans" panose="020B0502040504020204" pitchFamily="34"/>
              <a:cs typeface="Noto Sans" panose="020B0502040504020204" pitchFamily="34"/>
            </a:endParaRPr>
          </a:p>
        </p:txBody>
      </p:sp>
      <p:sp>
        <p:nvSpPr>
          <p:cNvPr id="26" name="TextBox 25">
            <a:extLst>
              <a:ext uri="{FF2B5EF4-FFF2-40B4-BE49-F238E27FC236}">
                <a16:creationId xmlns:a16="http://schemas.microsoft.com/office/drawing/2014/main" id="{8BACA290-B65F-4098-A23C-EACFBE78D729}"/>
              </a:ext>
            </a:extLst>
          </p:cNvPr>
          <p:cNvSpPr txBox="1"/>
          <p:nvPr/>
        </p:nvSpPr>
        <p:spPr>
          <a:xfrm>
            <a:off x="6583179"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GB" b="1" dirty="0">
                <a:solidFill>
                  <a:prstClr val="black"/>
                </a:solidFill>
                <a:ea typeface="Noto Sans" panose="020B0502040504020204" pitchFamily="34"/>
                <a:cs typeface="Noto Sans" panose="020B0502040504020204" pitchFamily="34"/>
              </a:rPr>
              <a:t>TO QUALIFY</a:t>
            </a:r>
            <a:endPar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7" name="TextBox 26">
            <a:extLst>
              <a:ext uri="{FF2B5EF4-FFF2-40B4-BE49-F238E27FC236}">
                <a16:creationId xmlns:a16="http://schemas.microsoft.com/office/drawing/2014/main" id="{36570964-23FB-47F3-BAC3-C1E0F66CF08D}"/>
              </a:ext>
            </a:extLst>
          </p:cNvPr>
          <p:cNvSpPr txBox="1"/>
          <p:nvPr/>
        </p:nvSpPr>
        <p:spPr>
          <a:xfrm>
            <a:off x="8923996" y="4517699"/>
            <a:ext cx="2268000" cy="147732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solidFill>
                  <a:prstClr val="black"/>
                </a:solidFill>
                <a:effectLst/>
                <a:uLnTx/>
                <a:uFillTx/>
                <a:ea typeface="+mn-ea"/>
                <a:cs typeface="+mn-cs"/>
              </a:rPr>
              <a:t>For more information and  to apply go to </a:t>
            </a:r>
            <a:r>
              <a:rPr kumimoji="0" lang="en-US" b="0" i="0" u="none" strike="noStrike" kern="1200" cap="none" spc="0" normalizeH="0" baseline="0" noProof="0" dirty="0">
                <a:ln>
                  <a:noFill/>
                </a:ln>
                <a:solidFill>
                  <a:prstClr val="black"/>
                </a:solidFill>
                <a:effectLst/>
                <a:uLnTx/>
                <a:uFillTx/>
                <a:ea typeface="+mn-ea"/>
                <a:cs typeface="+mn-cs"/>
                <a:hlinkClick r:id="rId16"/>
              </a:rPr>
              <a:t>www.royalmailwholesale.com</a:t>
            </a:r>
            <a:endParaRPr kumimoji="0" lang="en-US" b="0" i="0" u="none" strike="noStrike" kern="1200" cap="none" spc="0" normalizeH="0" baseline="0" noProof="0" dirty="0">
              <a:ln>
                <a:noFill/>
              </a:ln>
              <a:solidFill>
                <a:prstClr val="black"/>
              </a:solidFill>
              <a:effectLst/>
              <a:uLnTx/>
              <a:uFillTx/>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b="0"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endParaRPr>
          </a:p>
        </p:txBody>
      </p:sp>
      <p:sp>
        <p:nvSpPr>
          <p:cNvPr id="28" name="TextBox 27">
            <a:extLst>
              <a:ext uri="{FF2B5EF4-FFF2-40B4-BE49-F238E27FC236}">
                <a16:creationId xmlns:a16="http://schemas.microsoft.com/office/drawing/2014/main" id="{8A0FA46C-5FBD-4E24-9308-324960AF2B23}"/>
              </a:ext>
            </a:extLst>
          </p:cNvPr>
          <p:cNvSpPr txBox="1"/>
          <p:nvPr/>
        </p:nvSpPr>
        <p:spPr>
          <a:xfrm>
            <a:off x="9093361" y="4222621"/>
            <a:ext cx="1906120" cy="36933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b="1" i="0" u="none" strike="noStrike" kern="1200" cap="none" spc="0" normalizeH="0" baseline="0" noProof="0" dirty="0">
                <a:ln>
                  <a:noFill/>
                </a:ln>
                <a:solidFill>
                  <a:prstClr val="black"/>
                </a:solidFill>
                <a:effectLst/>
                <a:uLnTx/>
                <a:uFillTx/>
                <a:ea typeface="Noto Sans" panose="020B0502040504020204" pitchFamily="34"/>
                <a:cs typeface="Noto Sans" panose="020B0502040504020204" pitchFamily="34"/>
              </a:rPr>
              <a:t>TO APPLY</a:t>
            </a:r>
          </a:p>
        </p:txBody>
      </p:sp>
      <p:grpSp>
        <p:nvGrpSpPr>
          <p:cNvPr id="31" name="Target" descr="{&quot;Key&quot;:&quot;POWER_USER_SHAPE_ICON&quot;,&quot;Value&quot;:&quot;POWER_USER_SHAPE_ICON_STYLE_1&quot;}">
            <a:extLst>
              <a:ext uri="{FF2B5EF4-FFF2-40B4-BE49-F238E27FC236}">
                <a16:creationId xmlns:a16="http://schemas.microsoft.com/office/drawing/2014/main" id="{E083CFF5-0307-41EA-8FF0-F05CE93AF9BA}"/>
              </a:ext>
            </a:extLst>
          </p:cNvPr>
          <p:cNvGrpSpPr>
            <a:grpSpLocks noChangeAspect="1"/>
          </p:cNvGrpSpPr>
          <p:nvPr>
            <p:custDataLst>
              <p:tags r:id="rId1"/>
            </p:custDataLst>
          </p:nvPr>
        </p:nvGrpSpPr>
        <p:grpSpPr bwMode="auto">
          <a:xfrm>
            <a:off x="1603135" y="2552807"/>
            <a:ext cx="1161193" cy="1163810"/>
            <a:chOff x="20" y="21"/>
            <a:chExt cx="444" cy="445"/>
          </a:xfrm>
          <a:solidFill>
            <a:schemeClr val="tx1"/>
          </a:solidFill>
        </p:grpSpPr>
        <p:sp>
          <p:nvSpPr>
            <p:cNvPr id="32" name="Target">
              <a:extLst>
                <a:ext uri="{FF2B5EF4-FFF2-40B4-BE49-F238E27FC236}">
                  <a16:creationId xmlns:a16="http://schemas.microsoft.com/office/drawing/2014/main" id="{1E0730BE-D8B9-4204-98B2-10CA00760564}"/>
                </a:ext>
              </a:extLst>
            </p:cNvPr>
            <p:cNvSpPr>
              <a:spLocks/>
            </p:cNvSpPr>
            <p:nvPr>
              <p:custDataLst>
                <p:tags r:id="rId10"/>
              </p:custDataLst>
            </p:nvPr>
          </p:nvSpPr>
          <p:spPr bwMode="auto">
            <a:xfrm>
              <a:off x="124" y="166"/>
              <a:ext cx="159" cy="196"/>
            </a:xfrm>
            <a:custGeom>
              <a:avLst/>
              <a:gdLst>
                <a:gd name="T0" fmla="*/ 159 w 422"/>
                <a:gd name="T1" fmla="*/ 217 h 522"/>
                <a:gd name="T2" fmla="*/ 212 w 422"/>
                <a:gd name="T3" fmla="*/ 223 h 522"/>
                <a:gd name="T4" fmla="*/ 179 w 422"/>
                <a:gd name="T5" fmla="*/ 5 h 522"/>
                <a:gd name="T6" fmla="*/ 167 w 422"/>
                <a:gd name="T7" fmla="*/ 0 h 522"/>
                <a:gd name="T8" fmla="*/ 0 w 422"/>
                <a:gd name="T9" fmla="*/ 179 h 522"/>
                <a:gd name="T10" fmla="*/ 54 w 422"/>
                <a:gd name="T11" fmla="*/ 194 h 522"/>
                <a:gd name="T12" fmla="*/ 411 w 422"/>
                <a:gd name="T13" fmla="*/ 481 h 522"/>
                <a:gd name="T14" fmla="*/ 411 w 422"/>
                <a:gd name="T15" fmla="*/ 464 h 522"/>
                <a:gd name="T16" fmla="*/ 159 w 422"/>
                <a:gd name="T17" fmla="*/ 217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2" h="522">
                  <a:moveTo>
                    <a:pt x="159" y="217"/>
                  </a:moveTo>
                  <a:cubicBezTo>
                    <a:pt x="159" y="217"/>
                    <a:pt x="194" y="230"/>
                    <a:pt x="212" y="223"/>
                  </a:cubicBezTo>
                  <a:cubicBezTo>
                    <a:pt x="192" y="126"/>
                    <a:pt x="179" y="5"/>
                    <a:pt x="179" y="5"/>
                  </a:cubicBezTo>
                  <a:lnTo>
                    <a:pt x="167" y="0"/>
                  </a:lnTo>
                  <a:cubicBezTo>
                    <a:pt x="167" y="0"/>
                    <a:pt x="23" y="67"/>
                    <a:pt x="0" y="179"/>
                  </a:cubicBezTo>
                  <a:cubicBezTo>
                    <a:pt x="21" y="191"/>
                    <a:pt x="54" y="194"/>
                    <a:pt x="54" y="194"/>
                  </a:cubicBezTo>
                  <a:cubicBezTo>
                    <a:pt x="60" y="349"/>
                    <a:pt x="106" y="522"/>
                    <a:pt x="411" y="481"/>
                  </a:cubicBezTo>
                  <a:cubicBezTo>
                    <a:pt x="422" y="481"/>
                    <a:pt x="411" y="464"/>
                    <a:pt x="411" y="464"/>
                  </a:cubicBezTo>
                  <a:cubicBezTo>
                    <a:pt x="207" y="469"/>
                    <a:pt x="154" y="279"/>
                    <a:pt x="159" y="21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3" name="Target">
              <a:extLst>
                <a:ext uri="{FF2B5EF4-FFF2-40B4-BE49-F238E27FC236}">
                  <a16:creationId xmlns:a16="http://schemas.microsoft.com/office/drawing/2014/main" id="{B20E0DDC-178A-4524-BA1C-296407E6B87C}"/>
                </a:ext>
              </a:extLst>
            </p:cNvPr>
            <p:cNvSpPr>
              <a:spLocks/>
            </p:cNvSpPr>
            <p:nvPr>
              <p:custDataLst>
                <p:tags r:id="rId11"/>
              </p:custDataLst>
            </p:nvPr>
          </p:nvSpPr>
          <p:spPr bwMode="auto">
            <a:xfrm>
              <a:off x="200" y="125"/>
              <a:ext cx="159" cy="196"/>
            </a:xfrm>
            <a:custGeom>
              <a:avLst/>
              <a:gdLst>
                <a:gd name="T0" fmla="*/ 12 w 423"/>
                <a:gd name="T1" fmla="*/ 41 h 522"/>
                <a:gd name="T2" fmla="*/ 12 w 423"/>
                <a:gd name="T3" fmla="*/ 58 h 522"/>
                <a:gd name="T4" fmla="*/ 263 w 423"/>
                <a:gd name="T5" fmla="*/ 305 h 522"/>
                <a:gd name="T6" fmla="*/ 211 w 423"/>
                <a:gd name="T7" fmla="*/ 299 h 522"/>
                <a:gd name="T8" fmla="*/ 243 w 423"/>
                <a:gd name="T9" fmla="*/ 517 h 522"/>
                <a:gd name="T10" fmla="*/ 256 w 423"/>
                <a:gd name="T11" fmla="*/ 522 h 522"/>
                <a:gd name="T12" fmla="*/ 423 w 423"/>
                <a:gd name="T13" fmla="*/ 343 h 522"/>
                <a:gd name="T14" fmla="*/ 369 w 423"/>
                <a:gd name="T15" fmla="*/ 328 h 522"/>
                <a:gd name="T16" fmla="*/ 12 w 423"/>
                <a:gd name="T17" fmla="*/ 41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23" h="522">
                  <a:moveTo>
                    <a:pt x="12" y="41"/>
                  </a:moveTo>
                  <a:cubicBezTo>
                    <a:pt x="0" y="41"/>
                    <a:pt x="12" y="58"/>
                    <a:pt x="12" y="58"/>
                  </a:cubicBezTo>
                  <a:cubicBezTo>
                    <a:pt x="215" y="53"/>
                    <a:pt x="269" y="243"/>
                    <a:pt x="263" y="305"/>
                  </a:cubicBezTo>
                  <a:cubicBezTo>
                    <a:pt x="263" y="305"/>
                    <a:pt x="229" y="292"/>
                    <a:pt x="211" y="299"/>
                  </a:cubicBezTo>
                  <a:cubicBezTo>
                    <a:pt x="231" y="396"/>
                    <a:pt x="243" y="517"/>
                    <a:pt x="243" y="517"/>
                  </a:cubicBezTo>
                  <a:lnTo>
                    <a:pt x="256" y="522"/>
                  </a:lnTo>
                  <a:cubicBezTo>
                    <a:pt x="256" y="522"/>
                    <a:pt x="400" y="455"/>
                    <a:pt x="423" y="343"/>
                  </a:cubicBezTo>
                  <a:cubicBezTo>
                    <a:pt x="402" y="331"/>
                    <a:pt x="369" y="328"/>
                    <a:pt x="369" y="328"/>
                  </a:cubicBezTo>
                  <a:cubicBezTo>
                    <a:pt x="363" y="173"/>
                    <a:pt x="317" y="0"/>
                    <a:pt x="12" y="41"/>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4" name="Target">
              <a:extLst>
                <a:ext uri="{FF2B5EF4-FFF2-40B4-BE49-F238E27FC236}">
                  <a16:creationId xmlns:a16="http://schemas.microsoft.com/office/drawing/2014/main" id="{E3BEF30B-10CB-43AD-B3EB-14F0F0A32A0C}"/>
                </a:ext>
              </a:extLst>
            </p:cNvPr>
            <p:cNvSpPr>
              <a:spLocks noEditPoints="1"/>
            </p:cNvSpPr>
            <p:nvPr>
              <p:custDataLst>
                <p:tags r:id="rId12"/>
              </p:custDataLst>
            </p:nvPr>
          </p:nvSpPr>
          <p:spPr bwMode="auto">
            <a:xfrm>
              <a:off x="20" y="21"/>
              <a:ext cx="444" cy="445"/>
            </a:xfrm>
            <a:custGeom>
              <a:avLst/>
              <a:gdLst>
                <a:gd name="T0" fmla="*/ 1157 w 1182"/>
                <a:gd name="T1" fmla="*/ 566 h 1181"/>
                <a:gd name="T2" fmla="*/ 1088 w 1182"/>
                <a:gd name="T3" fmla="*/ 566 h 1181"/>
                <a:gd name="T4" fmla="*/ 616 w 1182"/>
                <a:gd name="T5" fmla="*/ 94 h 1181"/>
                <a:gd name="T6" fmla="*/ 616 w 1182"/>
                <a:gd name="T7" fmla="*/ 25 h 1181"/>
                <a:gd name="T8" fmla="*/ 591 w 1182"/>
                <a:gd name="T9" fmla="*/ 0 h 1181"/>
                <a:gd name="T10" fmla="*/ 566 w 1182"/>
                <a:gd name="T11" fmla="*/ 25 h 1181"/>
                <a:gd name="T12" fmla="*/ 566 w 1182"/>
                <a:gd name="T13" fmla="*/ 94 h 1181"/>
                <a:gd name="T14" fmla="*/ 94 w 1182"/>
                <a:gd name="T15" fmla="*/ 566 h 1181"/>
                <a:gd name="T16" fmla="*/ 25 w 1182"/>
                <a:gd name="T17" fmla="*/ 566 h 1181"/>
                <a:gd name="T18" fmla="*/ 0 w 1182"/>
                <a:gd name="T19" fmla="*/ 591 h 1181"/>
                <a:gd name="T20" fmla="*/ 25 w 1182"/>
                <a:gd name="T21" fmla="*/ 616 h 1181"/>
                <a:gd name="T22" fmla="*/ 94 w 1182"/>
                <a:gd name="T23" fmla="*/ 616 h 1181"/>
                <a:gd name="T24" fmla="*/ 566 w 1182"/>
                <a:gd name="T25" fmla="*/ 1088 h 1181"/>
                <a:gd name="T26" fmla="*/ 566 w 1182"/>
                <a:gd name="T27" fmla="*/ 1156 h 1181"/>
                <a:gd name="T28" fmla="*/ 591 w 1182"/>
                <a:gd name="T29" fmla="*/ 1181 h 1181"/>
                <a:gd name="T30" fmla="*/ 616 w 1182"/>
                <a:gd name="T31" fmla="*/ 1156 h 1181"/>
                <a:gd name="T32" fmla="*/ 616 w 1182"/>
                <a:gd name="T33" fmla="*/ 1088 h 1181"/>
                <a:gd name="T34" fmla="*/ 1088 w 1182"/>
                <a:gd name="T35" fmla="*/ 616 h 1181"/>
                <a:gd name="T36" fmla="*/ 1157 w 1182"/>
                <a:gd name="T37" fmla="*/ 616 h 1181"/>
                <a:gd name="T38" fmla="*/ 1182 w 1182"/>
                <a:gd name="T39" fmla="*/ 591 h 1181"/>
                <a:gd name="T40" fmla="*/ 1157 w 1182"/>
                <a:gd name="T41" fmla="*/ 566 h 1181"/>
                <a:gd name="T42" fmla="*/ 616 w 1182"/>
                <a:gd name="T43" fmla="*/ 1037 h 1181"/>
                <a:gd name="T44" fmla="*/ 616 w 1182"/>
                <a:gd name="T45" fmla="*/ 1015 h 1181"/>
                <a:gd name="T46" fmla="*/ 591 w 1182"/>
                <a:gd name="T47" fmla="*/ 990 h 1181"/>
                <a:gd name="T48" fmla="*/ 566 w 1182"/>
                <a:gd name="T49" fmla="*/ 1015 h 1181"/>
                <a:gd name="T50" fmla="*/ 566 w 1182"/>
                <a:gd name="T51" fmla="*/ 1037 h 1181"/>
                <a:gd name="T52" fmla="*/ 144 w 1182"/>
                <a:gd name="T53" fmla="*/ 616 h 1181"/>
                <a:gd name="T54" fmla="*/ 166 w 1182"/>
                <a:gd name="T55" fmla="*/ 616 h 1181"/>
                <a:gd name="T56" fmla="*/ 191 w 1182"/>
                <a:gd name="T57" fmla="*/ 591 h 1181"/>
                <a:gd name="T58" fmla="*/ 166 w 1182"/>
                <a:gd name="T59" fmla="*/ 566 h 1181"/>
                <a:gd name="T60" fmla="*/ 144 w 1182"/>
                <a:gd name="T61" fmla="*/ 566 h 1181"/>
                <a:gd name="T62" fmla="*/ 566 w 1182"/>
                <a:gd name="T63" fmla="*/ 144 h 1181"/>
                <a:gd name="T64" fmla="*/ 566 w 1182"/>
                <a:gd name="T65" fmla="*/ 166 h 1181"/>
                <a:gd name="T66" fmla="*/ 591 w 1182"/>
                <a:gd name="T67" fmla="*/ 191 h 1181"/>
                <a:gd name="T68" fmla="*/ 616 w 1182"/>
                <a:gd name="T69" fmla="*/ 166 h 1181"/>
                <a:gd name="T70" fmla="*/ 616 w 1182"/>
                <a:gd name="T71" fmla="*/ 144 h 1181"/>
                <a:gd name="T72" fmla="*/ 1038 w 1182"/>
                <a:gd name="T73" fmla="*/ 566 h 1181"/>
                <a:gd name="T74" fmla="*/ 1016 w 1182"/>
                <a:gd name="T75" fmla="*/ 566 h 1181"/>
                <a:gd name="T76" fmla="*/ 991 w 1182"/>
                <a:gd name="T77" fmla="*/ 591 h 1181"/>
                <a:gd name="T78" fmla="*/ 1016 w 1182"/>
                <a:gd name="T79" fmla="*/ 616 h 1181"/>
                <a:gd name="T80" fmla="*/ 1038 w 1182"/>
                <a:gd name="T81" fmla="*/ 616 h 1181"/>
                <a:gd name="T82" fmla="*/ 616 w 1182"/>
                <a:gd name="T83" fmla="*/ 1037 h 1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82" h="1181">
                  <a:moveTo>
                    <a:pt x="1157" y="566"/>
                  </a:moveTo>
                  <a:lnTo>
                    <a:pt x="1088" y="566"/>
                  </a:lnTo>
                  <a:cubicBezTo>
                    <a:pt x="1075" y="311"/>
                    <a:pt x="870" y="106"/>
                    <a:pt x="616" y="94"/>
                  </a:cubicBezTo>
                  <a:lnTo>
                    <a:pt x="616" y="25"/>
                  </a:lnTo>
                  <a:cubicBezTo>
                    <a:pt x="616" y="11"/>
                    <a:pt x="605" y="0"/>
                    <a:pt x="591" y="0"/>
                  </a:cubicBezTo>
                  <a:cubicBezTo>
                    <a:pt x="577" y="0"/>
                    <a:pt x="566" y="11"/>
                    <a:pt x="566" y="25"/>
                  </a:cubicBezTo>
                  <a:lnTo>
                    <a:pt x="566" y="94"/>
                  </a:lnTo>
                  <a:cubicBezTo>
                    <a:pt x="311" y="106"/>
                    <a:pt x="107" y="311"/>
                    <a:pt x="94" y="566"/>
                  </a:cubicBezTo>
                  <a:lnTo>
                    <a:pt x="25" y="566"/>
                  </a:lnTo>
                  <a:cubicBezTo>
                    <a:pt x="11" y="566"/>
                    <a:pt x="0" y="577"/>
                    <a:pt x="0" y="591"/>
                  </a:cubicBezTo>
                  <a:cubicBezTo>
                    <a:pt x="0" y="604"/>
                    <a:pt x="11" y="616"/>
                    <a:pt x="25" y="616"/>
                  </a:cubicBezTo>
                  <a:lnTo>
                    <a:pt x="94" y="616"/>
                  </a:lnTo>
                  <a:cubicBezTo>
                    <a:pt x="107" y="870"/>
                    <a:pt x="311" y="1075"/>
                    <a:pt x="566" y="1088"/>
                  </a:cubicBezTo>
                  <a:lnTo>
                    <a:pt x="566" y="1156"/>
                  </a:lnTo>
                  <a:cubicBezTo>
                    <a:pt x="566" y="1170"/>
                    <a:pt x="577" y="1181"/>
                    <a:pt x="591" y="1181"/>
                  </a:cubicBezTo>
                  <a:cubicBezTo>
                    <a:pt x="605" y="1181"/>
                    <a:pt x="616" y="1170"/>
                    <a:pt x="616" y="1156"/>
                  </a:cubicBezTo>
                  <a:lnTo>
                    <a:pt x="616" y="1088"/>
                  </a:lnTo>
                  <a:cubicBezTo>
                    <a:pt x="870" y="1075"/>
                    <a:pt x="1075" y="870"/>
                    <a:pt x="1088" y="616"/>
                  </a:cubicBezTo>
                  <a:lnTo>
                    <a:pt x="1157" y="616"/>
                  </a:lnTo>
                  <a:cubicBezTo>
                    <a:pt x="1170" y="616"/>
                    <a:pt x="1182" y="604"/>
                    <a:pt x="1182" y="591"/>
                  </a:cubicBezTo>
                  <a:cubicBezTo>
                    <a:pt x="1182" y="577"/>
                    <a:pt x="1170" y="566"/>
                    <a:pt x="1157" y="566"/>
                  </a:cubicBezTo>
                  <a:close/>
                  <a:moveTo>
                    <a:pt x="616" y="1037"/>
                  </a:moveTo>
                  <a:lnTo>
                    <a:pt x="616" y="1015"/>
                  </a:lnTo>
                  <a:cubicBezTo>
                    <a:pt x="616" y="1002"/>
                    <a:pt x="605" y="990"/>
                    <a:pt x="591" y="990"/>
                  </a:cubicBezTo>
                  <a:cubicBezTo>
                    <a:pt x="577" y="990"/>
                    <a:pt x="566" y="1002"/>
                    <a:pt x="566" y="1015"/>
                  </a:cubicBezTo>
                  <a:lnTo>
                    <a:pt x="566" y="1037"/>
                  </a:lnTo>
                  <a:cubicBezTo>
                    <a:pt x="339" y="1025"/>
                    <a:pt x="157" y="843"/>
                    <a:pt x="144" y="616"/>
                  </a:cubicBezTo>
                  <a:lnTo>
                    <a:pt x="166" y="616"/>
                  </a:lnTo>
                  <a:cubicBezTo>
                    <a:pt x="180" y="616"/>
                    <a:pt x="191" y="604"/>
                    <a:pt x="191" y="591"/>
                  </a:cubicBezTo>
                  <a:cubicBezTo>
                    <a:pt x="191" y="577"/>
                    <a:pt x="180" y="566"/>
                    <a:pt x="166" y="566"/>
                  </a:cubicBezTo>
                  <a:lnTo>
                    <a:pt x="144" y="566"/>
                  </a:lnTo>
                  <a:cubicBezTo>
                    <a:pt x="157" y="339"/>
                    <a:pt x="339" y="156"/>
                    <a:pt x="566" y="144"/>
                  </a:cubicBezTo>
                  <a:lnTo>
                    <a:pt x="566" y="166"/>
                  </a:lnTo>
                  <a:cubicBezTo>
                    <a:pt x="566" y="180"/>
                    <a:pt x="577" y="191"/>
                    <a:pt x="591" y="191"/>
                  </a:cubicBezTo>
                  <a:cubicBezTo>
                    <a:pt x="605" y="191"/>
                    <a:pt x="616" y="180"/>
                    <a:pt x="616" y="166"/>
                  </a:cubicBezTo>
                  <a:lnTo>
                    <a:pt x="616" y="144"/>
                  </a:lnTo>
                  <a:cubicBezTo>
                    <a:pt x="843" y="156"/>
                    <a:pt x="1025" y="339"/>
                    <a:pt x="1038" y="566"/>
                  </a:cubicBezTo>
                  <a:lnTo>
                    <a:pt x="1016" y="566"/>
                  </a:lnTo>
                  <a:cubicBezTo>
                    <a:pt x="1002" y="566"/>
                    <a:pt x="991" y="577"/>
                    <a:pt x="991" y="591"/>
                  </a:cubicBezTo>
                  <a:cubicBezTo>
                    <a:pt x="991" y="604"/>
                    <a:pt x="1002" y="616"/>
                    <a:pt x="1016" y="616"/>
                  </a:cubicBezTo>
                  <a:lnTo>
                    <a:pt x="1038" y="616"/>
                  </a:lnTo>
                  <a:cubicBezTo>
                    <a:pt x="1025" y="843"/>
                    <a:pt x="843" y="1025"/>
                    <a:pt x="616" y="1037"/>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35" name="Tag2" descr="{&quot;Key&quot;:&quot;POWER_USER_SHAPE_ICON&quot;,&quot;Value&quot;:&quot;POWER_USER_SHAPE_ICON_STYLE_1&quot;}">
            <a:extLst>
              <a:ext uri="{FF2B5EF4-FFF2-40B4-BE49-F238E27FC236}">
                <a16:creationId xmlns:a16="http://schemas.microsoft.com/office/drawing/2014/main" id="{659CBCFE-82B4-4F42-A5C4-73DF06201464}"/>
              </a:ext>
            </a:extLst>
          </p:cNvPr>
          <p:cNvSpPr>
            <a:spLocks noChangeAspect="1" noEditPoints="1"/>
          </p:cNvSpPr>
          <p:nvPr>
            <p:custDataLst>
              <p:tags r:id="rId2"/>
            </p:custDataLst>
          </p:nvPr>
        </p:nvSpPr>
        <p:spPr bwMode="auto">
          <a:xfrm>
            <a:off x="4285635" y="2645605"/>
            <a:ext cx="966138" cy="961826"/>
          </a:xfrm>
          <a:custGeom>
            <a:avLst/>
            <a:gdLst>
              <a:gd name="T0" fmla="*/ 537 w 621"/>
              <a:gd name="T1" fmla="*/ 117 h 617"/>
              <a:gd name="T2" fmla="*/ 504 w 621"/>
              <a:gd name="T3" fmla="*/ 83 h 617"/>
              <a:gd name="T4" fmla="*/ 537 w 621"/>
              <a:gd name="T5" fmla="*/ 50 h 617"/>
              <a:gd name="T6" fmla="*/ 571 w 621"/>
              <a:gd name="T7" fmla="*/ 83 h 617"/>
              <a:gd name="T8" fmla="*/ 537 w 621"/>
              <a:gd name="T9" fmla="*/ 117 h 617"/>
              <a:gd name="T10" fmla="*/ 601 w 621"/>
              <a:gd name="T11" fmla="*/ 0 h 617"/>
              <a:gd name="T12" fmla="*/ 600 w 621"/>
              <a:gd name="T13" fmla="*/ 0 h 617"/>
              <a:gd name="T14" fmla="*/ 599 w 621"/>
              <a:gd name="T15" fmla="*/ 0 h 617"/>
              <a:gd name="T16" fmla="*/ 341 w 621"/>
              <a:gd name="T17" fmla="*/ 0 h 617"/>
              <a:gd name="T18" fmla="*/ 318 w 621"/>
              <a:gd name="T19" fmla="*/ 12 h 617"/>
              <a:gd name="T20" fmla="*/ 16 w 621"/>
              <a:gd name="T21" fmla="*/ 314 h 617"/>
              <a:gd name="T22" fmla="*/ 16 w 621"/>
              <a:gd name="T23" fmla="*/ 372 h 617"/>
              <a:gd name="T24" fmla="*/ 248 w 621"/>
              <a:gd name="T25" fmla="*/ 605 h 617"/>
              <a:gd name="T26" fmla="*/ 277 w 621"/>
              <a:gd name="T27" fmla="*/ 617 h 617"/>
              <a:gd name="T28" fmla="*/ 306 w 621"/>
              <a:gd name="T29" fmla="*/ 605 h 617"/>
              <a:gd name="T30" fmla="*/ 608 w 621"/>
              <a:gd name="T31" fmla="*/ 302 h 617"/>
              <a:gd name="T32" fmla="*/ 621 w 621"/>
              <a:gd name="T33" fmla="*/ 280 h 617"/>
              <a:gd name="T34" fmla="*/ 621 w 621"/>
              <a:gd name="T35" fmla="*/ 20 h 617"/>
              <a:gd name="T36" fmla="*/ 601 w 621"/>
              <a:gd name="T37" fmla="*/ 0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21" h="617">
                <a:moveTo>
                  <a:pt x="537" y="117"/>
                </a:moveTo>
                <a:cubicBezTo>
                  <a:pt x="519" y="117"/>
                  <a:pt x="504" y="102"/>
                  <a:pt x="504" y="83"/>
                </a:cubicBezTo>
                <a:cubicBezTo>
                  <a:pt x="504" y="65"/>
                  <a:pt x="519" y="50"/>
                  <a:pt x="537" y="50"/>
                </a:cubicBezTo>
                <a:cubicBezTo>
                  <a:pt x="556" y="50"/>
                  <a:pt x="571" y="65"/>
                  <a:pt x="571" y="83"/>
                </a:cubicBezTo>
                <a:cubicBezTo>
                  <a:pt x="571" y="102"/>
                  <a:pt x="556" y="117"/>
                  <a:pt x="537" y="117"/>
                </a:cubicBezTo>
                <a:close/>
                <a:moveTo>
                  <a:pt x="601" y="0"/>
                </a:moveTo>
                <a:lnTo>
                  <a:pt x="600" y="0"/>
                </a:lnTo>
                <a:cubicBezTo>
                  <a:pt x="600" y="0"/>
                  <a:pt x="600" y="0"/>
                  <a:pt x="599" y="0"/>
                </a:cubicBezTo>
                <a:lnTo>
                  <a:pt x="341" y="0"/>
                </a:lnTo>
                <a:cubicBezTo>
                  <a:pt x="334" y="0"/>
                  <a:pt x="320" y="10"/>
                  <a:pt x="318" y="12"/>
                </a:cubicBezTo>
                <a:lnTo>
                  <a:pt x="16" y="314"/>
                </a:lnTo>
                <a:cubicBezTo>
                  <a:pt x="0" y="330"/>
                  <a:pt x="0" y="356"/>
                  <a:pt x="16" y="372"/>
                </a:cubicBezTo>
                <a:lnTo>
                  <a:pt x="248" y="605"/>
                </a:lnTo>
                <a:cubicBezTo>
                  <a:pt x="256" y="613"/>
                  <a:pt x="267" y="617"/>
                  <a:pt x="277" y="617"/>
                </a:cubicBezTo>
                <a:cubicBezTo>
                  <a:pt x="288" y="617"/>
                  <a:pt x="298" y="613"/>
                  <a:pt x="306" y="605"/>
                </a:cubicBezTo>
                <a:lnTo>
                  <a:pt x="608" y="302"/>
                </a:lnTo>
                <a:cubicBezTo>
                  <a:pt x="610" y="300"/>
                  <a:pt x="621" y="288"/>
                  <a:pt x="621" y="280"/>
                </a:cubicBezTo>
                <a:lnTo>
                  <a:pt x="621" y="20"/>
                </a:lnTo>
                <a:cubicBezTo>
                  <a:pt x="621" y="9"/>
                  <a:pt x="613" y="0"/>
                  <a:pt x="601" y="0"/>
                </a:cubicBez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36" name="TextBox 35">
            <a:extLst>
              <a:ext uri="{FF2B5EF4-FFF2-40B4-BE49-F238E27FC236}">
                <a16:creationId xmlns:a16="http://schemas.microsoft.com/office/drawing/2014/main" id="{50B5BB6E-828A-48C8-AFA6-E502A7A6E8F1}"/>
              </a:ext>
            </a:extLst>
          </p:cNvPr>
          <p:cNvSpPr txBox="1"/>
          <p:nvPr/>
        </p:nvSpPr>
        <p:spPr>
          <a:xfrm>
            <a:off x="4498570" y="2871091"/>
            <a:ext cx="631904" cy="400110"/>
          </a:xfrm>
          <a:prstGeom prst="rect">
            <a:avLst/>
          </a:prstGeom>
          <a:noFill/>
        </p:spPr>
        <p:txBody>
          <a:bodyPr wrap="none" rtlCol="0">
            <a:spAutoFit/>
          </a:bodyPr>
          <a:lstStyle/>
          <a:p>
            <a:r>
              <a:rPr lang="en-GB" sz="2000" b="1" dirty="0">
                <a:solidFill>
                  <a:schemeClr val="bg1"/>
                </a:solidFill>
              </a:rPr>
              <a:t>15%</a:t>
            </a:r>
          </a:p>
        </p:txBody>
      </p:sp>
      <p:grpSp>
        <p:nvGrpSpPr>
          <p:cNvPr id="39" name="Application" descr="{&quot;Key&quot;:&quot;POWER_USER_SHAPE_ICON&quot;,&quot;Value&quot;:&quot;POWER_USER_SHAPE_ICON_STYLE_1&quot;}">
            <a:extLst>
              <a:ext uri="{FF2B5EF4-FFF2-40B4-BE49-F238E27FC236}">
                <a16:creationId xmlns:a16="http://schemas.microsoft.com/office/drawing/2014/main" id="{07FAE2BC-EFF3-44DD-8D7C-36753C44186D}"/>
              </a:ext>
            </a:extLst>
          </p:cNvPr>
          <p:cNvGrpSpPr>
            <a:grpSpLocks noChangeAspect="1"/>
          </p:cNvGrpSpPr>
          <p:nvPr>
            <p:custDataLst>
              <p:tags r:id="rId3"/>
            </p:custDataLst>
          </p:nvPr>
        </p:nvGrpSpPr>
        <p:grpSpPr bwMode="auto">
          <a:xfrm>
            <a:off x="9696662" y="2731821"/>
            <a:ext cx="701646" cy="874387"/>
            <a:chOff x="46" y="2"/>
            <a:chExt cx="394" cy="491"/>
          </a:xfrm>
          <a:solidFill>
            <a:schemeClr val="tx1"/>
          </a:solidFill>
        </p:grpSpPr>
        <p:sp>
          <p:nvSpPr>
            <p:cNvPr id="40" name="Application">
              <a:extLst>
                <a:ext uri="{FF2B5EF4-FFF2-40B4-BE49-F238E27FC236}">
                  <a16:creationId xmlns:a16="http://schemas.microsoft.com/office/drawing/2014/main" id="{F743D702-8C00-4C89-9B13-11F8447B05EC}"/>
                </a:ext>
              </a:extLst>
            </p:cNvPr>
            <p:cNvSpPr>
              <a:spLocks/>
            </p:cNvSpPr>
            <p:nvPr>
              <p:custDataLst>
                <p:tags r:id="rId4"/>
              </p:custDataLst>
            </p:nvPr>
          </p:nvSpPr>
          <p:spPr bwMode="auto">
            <a:xfrm>
              <a:off x="333" y="309"/>
              <a:ext cx="55" cy="64"/>
            </a:xfrm>
            <a:custGeom>
              <a:avLst/>
              <a:gdLst>
                <a:gd name="T0" fmla="*/ 147 w 147"/>
                <a:gd name="T1" fmla="*/ 144 h 171"/>
                <a:gd name="T2" fmla="*/ 123 w 147"/>
                <a:gd name="T3" fmla="*/ 0 h 171"/>
                <a:gd name="T4" fmla="*/ 0 w 147"/>
                <a:gd name="T5" fmla="*/ 38 h 171"/>
                <a:gd name="T6" fmla="*/ 60 w 147"/>
                <a:gd name="T7" fmla="*/ 171 h 171"/>
                <a:gd name="T8" fmla="*/ 147 w 147"/>
                <a:gd name="T9" fmla="*/ 144 h 171"/>
              </a:gdLst>
              <a:ahLst/>
              <a:cxnLst>
                <a:cxn ang="0">
                  <a:pos x="T0" y="T1"/>
                </a:cxn>
                <a:cxn ang="0">
                  <a:pos x="T2" y="T3"/>
                </a:cxn>
                <a:cxn ang="0">
                  <a:pos x="T4" y="T5"/>
                </a:cxn>
                <a:cxn ang="0">
                  <a:pos x="T6" y="T7"/>
                </a:cxn>
                <a:cxn ang="0">
                  <a:pos x="T8" y="T9"/>
                </a:cxn>
              </a:cxnLst>
              <a:rect l="0" t="0" r="r" b="b"/>
              <a:pathLst>
                <a:path w="147" h="171">
                  <a:moveTo>
                    <a:pt x="147" y="144"/>
                  </a:moveTo>
                  <a:lnTo>
                    <a:pt x="123" y="0"/>
                  </a:lnTo>
                  <a:lnTo>
                    <a:pt x="0" y="38"/>
                  </a:lnTo>
                  <a:lnTo>
                    <a:pt x="60" y="171"/>
                  </a:lnTo>
                  <a:lnTo>
                    <a:pt x="147" y="144"/>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1" name="Application">
              <a:extLst>
                <a:ext uri="{FF2B5EF4-FFF2-40B4-BE49-F238E27FC236}">
                  <a16:creationId xmlns:a16="http://schemas.microsoft.com/office/drawing/2014/main" id="{1B9A4A84-9C9D-4856-B6A7-C26D8E4B1D44}"/>
                </a:ext>
              </a:extLst>
            </p:cNvPr>
            <p:cNvSpPr>
              <a:spLocks/>
            </p:cNvSpPr>
            <p:nvPr>
              <p:custDataLst>
                <p:tags r:id="rId5"/>
              </p:custDataLst>
            </p:nvPr>
          </p:nvSpPr>
          <p:spPr bwMode="auto">
            <a:xfrm>
              <a:off x="345" y="369"/>
              <a:ext cx="69" cy="124"/>
            </a:xfrm>
            <a:custGeom>
              <a:avLst/>
              <a:gdLst>
                <a:gd name="T0" fmla="*/ 169 w 184"/>
                <a:gd name="T1" fmla="*/ 99 h 329"/>
                <a:gd name="T2" fmla="*/ 116 w 184"/>
                <a:gd name="T3" fmla="*/ 0 h 329"/>
                <a:gd name="T4" fmla="*/ 29 w 184"/>
                <a:gd name="T5" fmla="*/ 27 h 329"/>
                <a:gd name="T6" fmla="*/ 20 w 184"/>
                <a:gd name="T7" fmla="*/ 144 h 329"/>
                <a:gd name="T8" fmla="*/ 139 w 184"/>
                <a:gd name="T9" fmla="*/ 275 h 329"/>
                <a:gd name="T10" fmla="*/ 169 w 184"/>
                <a:gd name="T11" fmla="*/ 99 h 329"/>
              </a:gdLst>
              <a:ahLst/>
              <a:cxnLst>
                <a:cxn ang="0">
                  <a:pos x="T0" y="T1"/>
                </a:cxn>
                <a:cxn ang="0">
                  <a:pos x="T2" y="T3"/>
                </a:cxn>
                <a:cxn ang="0">
                  <a:pos x="T4" y="T5"/>
                </a:cxn>
                <a:cxn ang="0">
                  <a:pos x="T6" y="T7"/>
                </a:cxn>
                <a:cxn ang="0">
                  <a:pos x="T8" y="T9"/>
                </a:cxn>
                <a:cxn ang="0">
                  <a:pos x="T10" y="T11"/>
                </a:cxn>
              </a:cxnLst>
              <a:rect l="0" t="0" r="r" b="b"/>
              <a:pathLst>
                <a:path w="184" h="329">
                  <a:moveTo>
                    <a:pt x="169" y="99"/>
                  </a:moveTo>
                  <a:cubicBezTo>
                    <a:pt x="158" y="60"/>
                    <a:pt x="127" y="15"/>
                    <a:pt x="116" y="0"/>
                  </a:cubicBezTo>
                  <a:lnTo>
                    <a:pt x="29" y="27"/>
                  </a:lnTo>
                  <a:cubicBezTo>
                    <a:pt x="20" y="45"/>
                    <a:pt x="0" y="92"/>
                    <a:pt x="20" y="144"/>
                  </a:cubicBezTo>
                  <a:cubicBezTo>
                    <a:pt x="40" y="198"/>
                    <a:pt x="144" y="329"/>
                    <a:pt x="139" y="275"/>
                  </a:cubicBezTo>
                  <a:cubicBezTo>
                    <a:pt x="129" y="167"/>
                    <a:pt x="184" y="146"/>
                    <a:pt x="169" y="99"/>
                  </a:cubicBez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2" name="Application">
              <a:extLst>
                <a:ext uri="{FF2B5EF4-FFF2-40B4-BE49-F238E27FC236}">
                  <a16:creationId xmlns:a16="http://schemas.microsoft.com/office/drawing/2014/main" id="{95976E1D-D4CA-4AD5-9A3C-6752A327F2F2}"/>
                </a:ext>
              </a:extLst>
            </p:cNvPr>
            <p:cNvSpPr>
              <a:spLocks/>
            </p:cNvSpPr>
            <p:nvPr>
              <p:custDataLst>
                <p:tags r:id="rId6"/>
              </p:custDataLst>
            </p:nvPr>
          </p:nvSpPr>
          <p:spPr bwMode="auto">
            <a:xfrm>
              <a:off x="46" y="2"/>
              <a:ext cx="394" cy="447"/>
            </a:xfrm>
            <a:custGeom>
              <a:avLst/>
              <a:gdLst>
                <a:gd name="T0" fmla="*/ 575 w 1050"/>
                <a:gd name="T1" fmla="*/ 18 h 1187"/>
                <a:gd name="T2" fmla="*/ 401 w 1050"/>
                <a:gd name="T3" fmla="*/ 578 h 1187"/>
                <a:gd name="T4" fmla="*/ 359 w 1050"/>
                <a:gd name="T5" fmla="*/ 346 h 1187"/>
                <a:gd name="T6" fmla="*/ 0 w 1050"/>
                <a:gd name="T7" fmla="*/ 578 h 1187"/>
                <a:gd name="T8" fmla="*/ 75 w 1050"/>
                <a:gd name="T9" fmla="*/ 728 h 1187"/>
                <a:gd name="T10" fmla="*/ 88 w 1050"/>
                <a:gd name="T11" fmla="*/ 678 h 1187"/>
                <a:gd name="T12" fmla="*/ 163 w 1050"/>
                <a:gd name="T13" fmla="*/ 728 h 1187"/>
                <a:gd name="T14" fmla="*/ 175 w 1050"/>
                <a:gd name="T15" fmla="*/ 678 h 1187"/>
                <a:gd name="T16" fmla="*/ 195 w 1050"/>
                <a:gd name="T17" fmla="*/ 728 h 1187"/>
                <a:gd name="T18" fmla="*/ 29 w 1050"/>
                <a:gd name="T19" fmla="*/ 1120 h 1187"/>
                <a:gd name="T20" fmla="*/ 57 w 1050"/>
                <a:gd name="T21" fmla="*/ 1133 h 1187"/>
                <a:gd name="T22" fmla="*/ 58 w 1050"/>
                <a:gd name="T23" fmla="*/ 1132 h 1187"/>
                <a:gd name="T24" fmla="*/ 70 w 1050"/>
                <a:gd name="T25" fmla="*/ 1159 h 1187"/>
                <a:gd name="T26" fmla="*/ 105 w 1050"/>
                <a:gd name="T27" fmla="*/ 1174 h 1187"/>
                <a:gd name="T28" fmla="*/ 129 w 1050"/>
                <a:gd name="T29" fmla="*/ 1162 h 1187"/>
                <a:gd name="T30" fmla="*/ 128 w 1050"/>
                <a:gd name="T31" fmla="*/ 1163 h 1187"/>
                <a:gd name="T32" fmla="*/ 148 w 1050"/>
                <a:gd name="T33" fmla="*/ 1171 h 1187"/>
                <a:gd name="T34" fmla="*/ 148 w 1050"/>
                <a:gd name="T35" fmla="*/ 1169 h 1187"/>
                <a:gd name="T36" fmla="*/ 363 w 1050"/>
                <a:gd name="T37" fmla="*/ 728 h 1187"/>
                <a:gd name="T38" fmla="*/ 375 w 1050"/>
                <a:gd name="T39" fmla="*/ 678 h 1187"/>
                <a:gd name="T40" fmla="*/ 463 w 1050"/>
                <a:gd name="T41" fmla="*/ 728 h 1187"/>
                <a:gd name="T42" fmla="*/ 475 w 1050"/>
                <a:gd name="T43" fmla="*/ 678 h 1187"/>
                <a:gd name="T44" fmla="*/ 563 w 1050"/>
                <a:gd name="T45" fmla="*/ 728 h 1187"/>
                <a:gd name="T46" fmla="*/ 575 w 1050"/>
                <a:gd name="T47" fmla="*/ 678 h 1187"/>
                <a:gd name="T48" fmla="*/ 663 w 1050"/>
                <a:gd name="T49" fmla="*/ 728 h 1187"/>
                <a:gd name="T50" fmla="*/ 675 w 1050"/>
                <a:gd name="T51" fmla="*/ 678 h 1187"/>
                <a:gd name="T52" fmla="*/ 727 w 1050"/>
                <a:gd name="T53" fmla="*/ 728 h 1187"/>
                <a:gd name="T54" fmla="*/ 877 w 1050"/>
                <a:gd name="T55" fmla="*/ 798 h 1187"/>
                <a:gd name="T56" fmla="*/ 875 w 1050"/>
                <a:gd name="T57" fmla="*/ 728 h 1187"/>
                <a:gd name="T58" fmla="*/ 888 w 1050"/>
                <a:gd name="T59" fmla="*/ 678 h 1187"/>
                <a:gd name="T60" fmla="*/ 975 w 1050"/>
                <a:gd name="T61" fmla="*/ 728 h 1187"/>
                <a:gd name="T62" fmla="*/ 988 w 1050"/>
                <a:gd name="T63" fmla="*/ 678 h 1187"/>
                <a:gd name="T64" fmla="*/ 1050 w 1050"/>
                <a:gd name="T65" fmla="*/ 728 h 1187"/>
                <a:gd name="T66" fmla="*/ 815 w 1050"/>
                <a:gd name="T67" fmla="*/ 578 h 1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0" h="1187">
                  <a:moveTo>
                    <a:pt x="815" y="578"/>
                  </a:moveTo>
                  <a:cubicBezTo>
                    <a:pt x="746" y="340"/>
                    <a:pt x="636" y="0"/>
                    <a:pt x="575" y="18"/>
                  </a:cubicBezTo>
                  <a:cubicBezTo>
                    <a:pt x="518" y="36"/>
                    <a:pt x="603" y="340"/>
                    <a:pt x="677" y="578"/>
                  </a:cubicBezTo>
                  <a:lnTo>
                    <a:pt x="401" y="578"/>
                  </a:lnTo>
                  <a:lnTo>
                    <a:pt x="478" y="396"/>
                  </a:lnTo>
                  <a:lnTo>
                    <a:pt x="359" y="346"/>
                  </a:lnTo>
                  <a:lnTo>
                    <a:pt x="261" y="578"/>
                  </a:lnTo>
                  <a:lnTo>
                    <a:pt x="0" y="578"/>
                  </a:lnTo>
                  <a:lnTo>
                    <a:pt x="0" y="728"/>
                  </a:lnTo>
                  <a:lnTo>
                    <a:pt x="75" y="728"/>
                  </a:lnTo>
                  <a:lnTo>
                    <a:pt x="75" y="678"/>
                  </a:lnTo>
                  <a:lnTo>
                    <a:pt x="88" y="678"/>
                  </a:lnTo>
                  <a:lnTo>
                    <a:pt x="88" y="728"/>
                  </a:lnTo>
                  <a:lnTo>
                    <a:pt x="163" y="728"/>
                  </a:lnTo>
                  <a:lnTo>
                    <a:pt x="163" y="678"/>
                  </a:lnTo>
                  <a:lnTo>
                    <a:pt x="175" y="678"/>
                  </a:lnTo>
                  <a:lnTo>
                    <a:pt x="175" y="728"/>
                  </a:lnTo>
                  <a:lnTo>
                    <a:pt x="195" y="728"/>
                  </a:lnTo>
                  <a:lnTo>
                    <a:pt x="30" y="1118"/>
                  </a:lnTo>
                  <a:cubicBezTo>
                    <a:pt x="30" y="1119"/>
                    <a:pt x="29" y="1120"/>
                    <a:pt x="29" y="1120"/>
                  </a:cubicBezTo>
                  <a:cubicBezTo>
                    <a:pt x="25" y="1130"/>
                    <a:pt x="28" y="1141"/>
                    <a:pt x="36" y="1144"/>
                  </a:cubicBezTo>
                  <a:cubicBezTo>
                    <a:pt x="43" y="1148"/>
                    <a:pt x="53" y="1143"/>
                    <a:pt x="57" y="1133"/>
                  </a:cubicBezTo>
                  <a:cubicBezTo>
                    <a:pt x="58" y="1132"/>
                    <a:pt x="58" y="1132"/>
                    <a:pt x="58" y="1132"/>
                  </a:cubicBezTo>
                  <a:lnTo>
                    <a:pt x="58" y="1132"/>
                  </a:lnTo>
                  <a:cubicBezTo>
                    <a:pt x="58" y="1132"/>
                    <a:pt x="58" y="1132"/>
                    <a:pt x="57" y="1133"/>
                  </a:cubicBezTo>
                  <a:cubicBezTo>
                    <a:pt x="53" y="1143"/>
                    <a:pt x="59" y="1154"/>
                    <a:pt x="70" y="1159"/>
                  </a:cubicBezTo>
                  <a:cubicBezTo>
                    <a:pt x="79" y="1163"/>
                    <a:pt x="89" y="1161"/>
                    <a:pt x="95" y="1155"/>
                  </a:cubicBezTo>
                  <a:cubicBezTo>
                    <a:pt x="94" y="1163"/>
                    <a:pt x="98" y="1171"/>
                    <a:pt x="105" y="1174"/>
                  </a:cubicBezTo>
                  <a:cubicBezTo>
                    <a:pt x="114" y="1178"/>
                    <a:pt x="124" y="1173"/>
                    <a:pt x="128" y="1163"/>
                  </a:cubicBezTo>
                  <a:cubicBezTo>
                    <a:pt x="129" y="1163"/>
                    <a:pt x="129" y="1162"/>
                    <a:pt x="129" y="1162"/>
                  </a:cubicBezTo>
                  <a:lnTo>
                    <a:pt x="129" y="1162"/>
                  </a:lnTo>
                  <a:cubicBezTo>
                    <a:pt x="129" y="1162"/>
                    <a:pt x="129" y="1163"/>
                    <a:pt x="128" y="1163"/>
                  </a:cubicBezTo>
                  <a:cubicBezTo>
                    <a:pt x="124" y="1173"/>
                    <a:pt x="125" y="1183"/>
                    <a:pt x="131" y="1185"/>
                  </a:cubicBezTo>
                  <a:cubicBezTo>
                    <a:pt x="136" y="1187"/>
                    <a:pt x="144" y="1181"/>
                    <a:pt x="148" y="1171"/>
                  </a:cubicBezTo>
                  <a:cubicBezTo>
                    <a:pt x="148" y="1171"/>
                    <a:pt x="148" y="1171"/>
                    <a:pt x="148" y="1170"/>
                  </a:cubicBezTo>
                  <a:lnTo>
                    <a:pt x="148" y="1169"/>
                  </a:lnTo>
                  <a:lnTo>
                    <a:pt x="336" y="728"/>
                  </a:lnTo>
                  <a:lnTo>
                    <a:pt x="363" y="728"/>
                  </a:lnTo>
                  <a:lnTo>
                    <a:pt x="363" y="678"/>
                  </a:lnTo>
                  <a:lnTo>
                    <a:pt x="375" y="678"/>
                  </a:lnTo>
                  <a:lnTo>
                    <a:pt x="375" y="728"/>
                  </a:lnTo>
                  <a:lnTo>
                    <a:pt x="463" y="728"/>
                  </a:lnTo>
                  <a:lnTo>
                    <a:pt x="463" y="678"/>
                  </a:lnTo>
                  <a:lnTo>
                    <a:pt x="475" y="678"/>
                  </a:lnTo>
                  <a:lnTo>
                    <a:pt x="475" y="728"/>
                  </a:lnTo>
                  <a:lnTo>
                    <a:pt x="563" y="728"/>
                  </a:lnTo>
                  <a:lnTo>
                    <a:pt x="563" y="678"/>
                  </a:lnTo>
                  <a:lnTo>
                    <a:pt x="575" y="678"/>
                  </a:lnTo>
                  <a:lnTo>
                    <a:pt x="575" y="728"/>
                  </a:lnTo>
                  <a:lnTo>
                    <a:pt x="663" y="728"/>
                  </a:lnTo>
                  <a:lnTo>
                    <a:pt x="663" y="678"/>
                  </a:lnTo>
                  <a:lnTo>
                    <a:pt x="675" y="678"/>
                  </a:lnTo>
                  <a:lnTo>
                    <a:pt x="675" y="728"/>
                  </a:lnTo>
                  <a:lnTo>
                    <a:pt x="727" y="728"/>
                  </a:lnTo>
                  <a:cubicBezTo>
                    <a:pt x="746" y="790"/>
                    <a:pt x="760" y="824"/>
                    <a:pt x="763" y="833"/>
                  </a:cubicBezTo>
                  <a:lnTo>
                    <a:pt x="877" y="798"/>
                  </a:lnTo>
                  <a:cubicBezTo>
                    <a:pt x="875" y="791"/>
                    <a:pt x="868" y="765"/>
                    <a:pt x="858" y="728"/>
                  </a:cubicBezTo>
                  <a:lnTo>
                    <a:pt x="875" y="728"/>
                  </a:lnTo>
                  <a:lnTo>
                    <a:pt x="875" y="678"/>
                  </a:lnTo>
                  <a:lnTo>
                    <a:pt x="888" y="678"/>
                  </a:lnTo>
                  <a:lnTo>
                    <a:pt x="888" y="728"/>
                  </a:lnTo>
                  <a:lnTo>
                    <a:pt x="975" y="728"/>
                  </a:lnTo>
                  <a:lnTo>
                    <a:pt x="975" y="678"/>
                  </a:lnTo>
                  <a:lnTo>
                    <a:pt x="988" y="678"/>
                  </a:lnTo>
                  <a:lnTo>
                    <a:pt x="988" y="728"/>
                  </a:lnTo>
                  <a:lnTo>
                    <a:pt x="1050" y="728"/>
                  </a:lnTo>
                  <a:lnTo>
                    <a:pt x="1050" y="578"/>
                  </a:lnTo>
                  <a:lnTo>
                    <a:pt x="815" y="578"/>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3" name="Application">
              <a:extLst>
                <a:ext uri="{FF2B5EF4-FFF2-40B4-BE49-F238E27FC236}">
                  <a16:creationId xmlns:a16="http://schemas.microsoft.com/office/drawing/2014/main" id="{C3678537-696B-46B1-8174-E0F042E86BA3}"/>
                </a:ext>
              </a:extLst>
            </p:cNvPr>
            <p:cNvSpPr>
              <a:spLocks/>
            </p:cNvSpPr>
            <p:nvPr>
              <p:custDataLst>
                <p:tags r:id="rId7"/>
              </p:custDataLst>
            </p:nvPr>
          </p:nvSpPr>
          <p:spPr bwMode="auto">
            <a:xfrm>
              <a:off x="198" y="58"/>
              <a:ext cx="57" cy="51"/>
            </a:xfrm>
            <a:custGeom>
              <a:avLst/>
              <a:gdLst>
                <a:gd name="T0" fmla="*/ 143 w 151"/>
                <a:gd name="T1" fmla="*/ 79 h 134"/>
                <a:gd name="T2" fmla="*/ 122 w 151"/>
                <a:gd name="T3" fmla="*/ 29 h 134"/>
                <a:gd name="T4" fmla="*/ 74 w 151"/>
                <a:gd name="T5" fmla="*/ 8 h 134"/>
                <a:gd name="T6" fmla="*/ 24 w 151"/>
                <a:gd name="T7" fmla="*/ 29 h 134"/>
                <a:gd name="T8" fmla="*/ 0 w 151"/>
                <a:gd name="T9" fmla="*/ 84 h 134"/>
                <a:gd name="T10" fmla="*/ 119 w 151"/>
                <a:gd name="T11" fmla="*/ 134 h 134"/>
                <a:gd name="T12" fmla="*/ 143 w 151"/>
                <a:gd name="T13" fmla="*/ 79 h 134"/>
              </a:gdLst>
              <a:ahLst/>
              <a:cxnLst>
                <a:cxn ang="0">
                  <a:pos x="T0" y="T1"/>
                </a:cxn>
                <a:cxn ang="0">
                  <a:pos x="T2" y="T3"/>
                </a:cxn>
                <a:cxn ang="0">
                  <a:pos x="T4" y="T5"/>
                </a:cxn>
                <a:cxn ang="0">
                  <a:pos x="T6" y="T7"/>
                </a:cxn>
                <a:cxn ang="0">
                  <a:pos x="T8" y="T9"/>
                </a:cxn>
                <a:cxn ang="0">
                  <a:pos x="T10" y="T11"/>
                </a:cxn>
                <a:cxn ang="0">
                  <a:pos x="T12" y="T13"/>
                </a:cxn>
              </a:cxnLst>
              <a:rect l="0" t="0" r="r" b="b"/>
              <a:pathLst>
                <a:path w="151" h="134">
                  <a:moveTo>
                    <a:pt x="143" y="79"/>
                  </a:moveTo>
                  <a:cubicBezTo>
                    <a:pt x="151" y="60"/>
                    <a:pt x="142" y="37"/>
                    <a:pt x="122" y="29"/>
                  </a:cubicBezTo>
                  <a:lnTo>
                    <a:pt x="74" y="8"/>
                  </a:lnTo>
                  <a:cubicBezTo>
                    <a:pt x="55" y="0"/>
                    <a:pt x="32" y="9"/>
                    <a:pt x="24" y="29"/>
                  </a:cubicBezTo>
                  <a:lnTo>
                    <a:pt x="0" y="84"/>
                  </a:lnTo>
                  <a:lnTo>
                    <a:pt x="119" y="134"/>
                  </a:lnTo>
                  <a:lnTo>
                    <a:pt x="143" y="79"/>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4" name="Application">
              <a:extLst>
                <a:ext uri="{FF2B5EF4-FFF2-40B4-BE49-F238E27FC236}">
                  <a16:creationId xmlns:a16="http://schemas.microsoft.com/office/drawing/2014/main" id="{6F0FF204-E251-450A-AB71-15B62597D055}"/>
                </a:ext>
              </a:extLst>
            </p:cNvPr>
            <p:cNvSpPr>
              <a:spLocks/>
            </p:cNvSpPr>
            <p:nvPr>
              <p:custDataLst>
                <p:tags r:id="rId8"/>
              </p:custDataLst>
            </p:nvPr>
          </p:nvSpPr>
          <p:spPr bwMode="auto">
            <a:xfrm>
              <a:off x="183" y="97"/>
              <a:ext cx="57" cy="47"/>
            </a:xfrm>
            <a:custGeom>
              <a:avLst/>
              <a:gdLst>
                <a:gd name="T0" fmla="*/ 31 w 150"/>
                <a:gd name="T1" fmla="*/ 0 h 124"/>
                <a:gd name="T2" fmla="*/ 150 w 150"/>
                <a:gd name="T3" fmla="*/ 51 h 124"/>
                <a:gd name="T4" fmla="*/ 119 w 150"/>
                <a:gd name="T5" fmla="*/ 124 h 124"/>
                <a:gd name="T6" fmla="*/ 0 w 150"/>
                <a:gd name="T7" fmla="*/ 73 h 124"/>
                <a:gd name="T8" fmla="*/ 31 w 150"/>
                <a:gd name="T9" fmla="*/ 0 h 124"/>
              </a:gdLst>
              <a:ahLst/>
              <a:cxnLst>
                <a:cxn ang="0">
                  <a:pos x="T0" y="T1"/>
                </a:cxn>
                <a:cxn ang="0">
                  <a:pos x="T2" y="T3"/>
                </a:cxn>
                <a:cxn ang="0">
                  <a:pos x="T4" y="T5"/>
                </a:cxn>
                <a:cxn ang="0">
                  <a:pos x="T6" y="T7"/>
                </a:cxn>
                <a:cxn ang="0">
                  <a:pos x="T8" y="T9"/>
                </a:cxn>
              </a:cxnLst>
              <a:rect l="0" t="0" r="r" b="b"/>
              <a:pathLst>
                <a:path w="150" h="124">
                  <a:moveTo>
                    <a:pt x="31" y="0"/>
                  </a:moveTo>
                  <a:lnTo>
                    <a:pt x="150" y="51"/>
                  </a:lnTo>
                  <a:lnTo>
                    <a:pt x="119" y="124"/>
                  </a:lnTo>
                  <a:lnTo>
                    <a:pt x="0" y="73"/>
                  </a:lnTo>
                  <a:lnTo>
                    <a:pt x="3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45" name="Application">
              <a:extLst>
                <a:ext uri="{FF2B5EF4-FFF2-40B4-BE49-F238E27FC236}">
                  <a16:creationId xmlns:a16="http://schemas.microsoft.com/office/drawing/2014/main" id="{36B179DE-725B-46A3-9607-C011B4DCA742}"/>
                </a:ext>
              </a:extLst>
            </p:cNvPr>
            <p:cNvSpPr>
              <a:spLocks/>
            </p:cNvSpPr>
            <p:nvPr>
              <p:custDataLst>
                <p:tags r:id="rId9"/>
              </p:custDataLst>
            </p:nvPr>
          </p:nvSpPr>
          <p:spPr bwMode="auto">
            <a:xfrm>
              <a:off x="57" y="456"/>
              <a:ext cx="20" cy="23"/>
            </a:xfrm>
            <a:custGeom>
              <a:avLst/>
              <a:gdLst>
                <a:gd name="T0" fmla="*/ 5 w 52"/>
                <a:gd name="T1" fmla="*/ 61 h 61"/>
                <a:gd name="T2" fmla="*/ 52 w 52"/>
                <a:gd name="T3" fmla="*/ 22 h 61"/>
                <a:gd name="T4" fmla="*/ 0 w 52"/>
                <a:gd name="T5" fmla="*/ 0 h 61"/>
                <a:gd name="T6" fmla="*/ 5 w 52"/>
                <a:gd name="T7" fmla="*/ 61 h 61"/>
              </a:gdLst>
              <a:ahLst/>
              <a:cxnLst>
                <a:cxn ang="0">
                  <a:pos x="T0" y="T1"/>
                </a:cxn>
                <a:cxn ang="0">
                  <a:pos x="T2" y="T3"/>
                </a:cxn>
                <a:cxn ang="0">
                  <a:pos x="T4" y="T5"/>
                </a:cxn>
                <a:cxn ang="0">
                  <a:pos x="T6" y="T7"/>
                </a:cxn>
              </a:cxnLst>
              <a:rect l="0" t="0" r="r" b="b"/>
              <a:pathLst>
                <a:path w="52" h="61">
                  <a:moveTo>
                    <a:pt x="5" y="61"/>
                  </a:moveTo>
                  <a:lnTo>
                    <a:pt x="52" y="22"/>
                  </a:lnTo>
                  <a:lnTo>
                    <a:pt x="0" y="0"/>
                  </a:lnTo>
                  <a:lnTo>
                    <a:pt x="5" y="61"/>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46" name="TextBox 45">
            <a:extLst>
              <a:ext uri="{FF2B5EF4-FFF2-40B4-BE49-F238E27FC236}">
                <a16:creationId xmlns:a16="http://schemas.microsoft.com/office/drawing/2014/main" id="{396D7EFB-C1C9-40FF-BF72-2A53BA1DF974}"/>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7056487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577732B4-CAC3-49FF-8523-C65A0525EAAB}"/>
              </a:ext>
            </a:extLst>
          </p:cNvPr>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a:stretch>
            <a:fillRect/>
          </a:stretch>
        </p:blipFill>
        <p:spPr/>
      </p:pic>
      <p:sp>
        <p:nvSpPr>
          <p:cNvPr id="3" name="Slide Number Placeholder 2">
            <a:extLst>
              <a:ext uri="{FF2B5EF4-FFF2-40B4-BE49-F238E27FC236}">
                <a16:creationId xmlns:a16="http://schemas.microsoft.com/office/drawing/2014/main" id="{33EE214C-783C-4535-8631-2A77BA9F2BEE}"/>
              </a:ext>
            </a:extLst>
          </p:cNvPr>
          <p:cNvSpPr>
            <a:spLocks noGrp="1"/>
          </p:cNvSpPr>
          <p:nvPr>
            <p:ph type="sldNum" sz="quarter" idx="15"/>
          </p:nvPr>
        </p:nvSpPr>
        <p:spPr/>
        <p:txBody>
          <a:bodyPr/>
          <a:lstStyle/>
          <a:p>
            <a:fld id="{3787542D-5C6B-4EB3-96EB-9B37C3D5D2F8}" type="slidenum">
              <a:rPr lang="en-GB" smtClean="0"/>
              <a:t>3</a:t>
            </a:fld>
            <a:endParaRPr lang="en-GB" dirty="0"/>
          </a:p>
        </p:txBody>
      </p:sp>
      <p:pic>
        <p:nvPicPr>
          <p:cNvPr id="9" name="Graphic 8" descr="Arrow circle">
            <a:extLst>
              <a:ext uri="{FF2B5EF4-FFF2-40B4-BE49-F238E27FC236}">
                <a16:creationId xmlns:a16="http://schemas.microsoft.com/office/drawing/2014/main" id="{674D9BEB-6015-41AE-B0AF-74FC47E7523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187811" y="4547277"/>
            <a:ext cx="1781907" cy="1781907"/>
          </a:xfrm>
          <a:prstGeom prst="rect">
            <a:avLst/>
          </a:prstGeom>
        </p:spPr>
      </p:pic>
      <p:sp>
        <p:nvSpPr>
          <p:cNvPr id="10" name="TextBox 9">
            <a:extLst>
              <a:ext uri="{FF2B5EF4-FFF2-40B4-BE49-F238E27FC236}">
                <a16:creationId xmlns:a16="http://schemas.microsoft.com/office/drawing/2014/main" id="{0AD5C505-15AE-42C8-B312-BD56102494CC}"/>
              </a:ext>
            </a:extLst>
          </p:cNvPr>
          <p:cNvSpPr txBox="1"/>
          <p:nvPr/>
        </p:nvSpPr>
        <p:spPr>
          <a:xfrm>
            <a:off x="6699494" y="5145842"/>
            <a:ext cx="758541" cy="584775"/>
          </a:xfrm>
          <a:prstGeom prst="rect">
            <a:avLst/>
          </a:prstGeom>
          <a:noFill/>
        </p:spPr>
        <p:txBody>
          <a:bodyPr wrap="none" rtlCol="0">
            <a:spAutoFit/>
          </a:bodyPr>
          <a:lstStyle/>
          <a:p>
            <a:r>
              <a:rPr lang="en-GB" sz="3200" b="1" dirty="0">
                <a:solidFill>
                  <a:schemeClr val="accent1"/>
                </a:solidFill>
                <a:latin typeface="+mj-lt"/>
              </a:rPr>
              <a:t>5.8</a:t>
            </a:r>
            <a:endParaRPr lang="en-GB" sz="3200" b="1" baseline="30000" dirty="0">
              <a:solidFill>
                <a:schemeClr val="accent1"/>
              </a:solidFill>
              <a:latin typeface="+mj-lt"/>
            </a:endParaRPr>
          </a:p>
        </p:txBody>
      </p:sp>
      <p:graphicFrame>
        <p:nvGraphicFramePr>
          <p:cNvPr id="11" name="Chart 10">
            <a:extLst>
              <a:ext uri="{FF2B5EF4-FFF2-40B4-BE49-F238E27FC236}">
                <a16:creationId xmlns:a16="http://schemas.microsoft.com/office/drawing/2014/main" id="{613D07A2-3EDB-418C-A484-E01FFD5BF0A9}"/>
              </a:ext>
            </a:extLst>
          </p:cNvPr>
          <p:cNvGraphicFramePr/>
          <p:nvPr/>
        </p:nvGraphicFramePr>
        <p:xfrm>
          <a:off x="6198086" y="1877596"/>
          <a:ext cx="1781907" cy="1410551"/>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a:extLst>
              <a:ext uri="{FF2B5EF4-FFF2-40B4-BE49-F238E27FC236}">
                <a16:creationId xmlns:a16="http://schemas.microsoft.com/office/drawing/2014/main" id="{742250F9-5C5E-45AB-9951-AE619DDB97C1}"/>
              </a:ext>
            </a:extLst>
          </p:cNvPr>
          <p:cNvSpPr txBox="1"/>
          <p:nvPr/>
        </p:nvSpPr>
        <p:spPr>
          <a:xfrm>
            <a:off x="6649656" y="2290484"/>
            <a:ext cx="878767" cy="584775"/>
          </a:xfrm>
          <a:prstGeom prst="rect">
            <a:avLst/>
          </a:prstGeom>
          <a:noFill/>
        </p:spPr>
        <p:txBody>
          <a:bodyPr wrap="none" rtlCol="0">
            <a:spAutoFit/>
          </a:bodyPr>
          <a:lstStyle/>
          <a:p>
            <a:r>
              <a:rPr lang="en-GB" sz="3200" b="1" dirty="0">
                <a:solidFill>
                  <a:schemeClr val="accent1"/>
                </a:solidFill>
                <a:latin typeface="+mj-lt"/>
              </a:rPr>
              <a:t>98</a:t>
            </a:r>
            <a:r>
              <a:rPr lang="en-GB" sz="3200" b="1" baseline="30000" dirty="0">
                <a:solidFill>
                  <a:schemeClr val="accent1"/>
                </a:solidFill>
                <a:latin typeface="+mj-lt"/>
              </a:rPr>
              <a:t>%</a:t>
            </a:r>
          </a:p>
        </p:txBody>
      </p:sp>
      <p:grpSp>
        <p:nvGrpSpPr>
          <p:cNvPr id="13" name="Trends" descr="{&quot;Key&quot;:&quot;POWER_USER_SHAPE_ICON&quot;,&quot;Value&quot;:&quot;POWER_USER_SHAPE_ICON_STYLE_1&quot;}">
            <a:extLst>
              <a:ext uri="{FF2B5EF4-FFF2-40B4-BE49-F238E27FC236}">
                <a16:creationId xmlns:a16="http://schemas.microsoft.com/office/drawing/2014/main" id="{4BFEEF90-3D69-48F1-A93B-0B22EE422C94}"/>
              </a:ext>
            </a:extLst>
          </p:cNvPr>
          <p:cNvGrpSpPr>
            <a:grpSpLocks noChangeAspect="1"/>
          </p:cNvGrpSpPr>
          <p:nvPr>
            <p:custDataLst>
              <p:tags r:id="rId1"/>
            </p:custDataLst>
          </p:nvPr>
        </p:nvGrpSpPr>
        <p:grpSpPr bwMode="auto">
          <a:xfrm>
            <a:off x="6557840" y="3850889"/>
            <a:ext cx="1058075" cy="542925"/>
            <a:chOff x="2168" y="1309"/>
            <a:chExt cx="3200" cy="1642"/>
          </a:xfrm>
          <a:solidFill>
            <a:schemeClr val="tx1"/>
          </a:solidFill>
        </p:grpSpPr>
        <p:sp>
          <p:nvSpPr>
            <p:cNvPr id="14" name="Freeform 186">
              <a:extLst>
                <a:ext uri="{FF2B5EF4-FFF2-40B4-BE49-F238E27FC236}">
                  <a16:creationId xmlns:a16="http://schemas.microsoft.com/office/drawing/2014/main" id="{0C322BF9-2E5B-4CD5-A2F9-05AA5B205AF5}"/>
                </a:ext>
              </a:extLst>
            </p:cNvPr>
            <p:cNvSpPr>
              <a:spLocks/>
            </p:cNvSpPr>
            <p:nvPr/>
          </p:nvSpPr>
          <p:spPr bwMode="auto">
            <a:xfrm>
              <a:off x="2168" y="1694"/>
              <a:ext cx="2092" cy="1257"/>
            </a:xfrm>
            <a:custGeom>
              <a:avLst/>
              <a:gdLst>
                <a:gd name="T0" fmla="*/ 487 w 527"/>
                <a:gd name="T1" fmla="*/ 10 h 316"/>
                <a:gd name="T2" fmla="*/ 361 w 527"/>
                <a:gd name="T3" fmla="*/ 243 h 316"/>
                <a:gd name="T4" fmla="*/ 198 w 527"/>
                <a:gd name="T5" fmla="*/ 14 h 316"/>
                <a:gd name="T6" fmla="*/ 164 w 527"/>
                <a:gd name="T7" fmla="*/ 7 h 316"/>
                <a:gd name="T8" fmla="*/ 14 w 527"/>
                <a:gd name="T9" fmla="*/ 107 h 316"/>
                <a:gd name="T10" fmla="*/ 7 w 527"/>
                <a:gd name="T11" fmla="*/ 142 h 316"/>
                <a:gd name="T12" fmla="*/ 42 w 527"/>
                <a:gd name="T13" fmla="*/ 149 h 316"/>
                <a:gd name="T14" fmla="*/ 172 w 527"/>
                <a:gd name="T15" fmla="*/ 62 h 316"/>
                <a:gd name="T16" fmla="*/ 343 w 527"/>
                <a:gd name="T17" fmla="*/ 305 h 316"/>
                <a:gd name="T18" fmla="*/ 363 w 527"/>
                <a:gd name="T19" fmla="*/ 316 h 316"/>
                <a:gd name="T20" fmla="*/ 365 w 527"/>
                <a:gd name="T21" fmla="*/ 316 h 316"/>
                <a:gd name="T22" fmla="*/ 385 w 527"/>
                <a:gd name="T23" fmla="*/ 303 h 316"/>
                <a:gd name="T24" fmla="*/ 527 w 527"/>
                <a:gd name="T25" fmla="*/ 42 h 316"/>
                <a:gd name="T26" fmla="*/ 487 w 527"/>
                <a:gd name="T27" fmla="*/ 10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7" h="316">
                  <a:moveTo>
                    <a:pt x="487" y="10"/>
                  </a:moveTo>
                  <a:lnTo>
                    <a:pt x="361" y="243"/>
                  </a:lnTo>
                  <a:lnTo>
                    <a:pt x="198" y="14"/>
                  </a:lnTo>
                  <a:cubicBezTo>
                    <a:pt x="191" y="3"/>
                    <a:pt x="175" y="0"/>
                    <a:pt x="164" y="7"/>
                  </a:cubicBezTo>
                  <a:lnTo>
                    <a:pt x="14" y="107"/>
                  </a:lnTo>
                  <a:cubicBezTo>
                    <a:pt x="3" y="115"/>
                    <a:pt x="0" y="131"/>
                    <a:pt x="7" y="142"/>
                  </a:cubicBezTo>
                  <a:cubicBezTo>
                    <a:pt x="15" y="154"/>
                    <a:pt x="30" y="157"/>
                    <a:pt x="42" y="149"/>
                  </a:cubicBezTo>
                  <a:lnTo>
                    <a:pt x="172" y="62"/>
                  </a:lnTo>
                  <a:lnTo>
                    <a:pt x="343" y="305"/>
                  </a:lnTo>
                  <a:cubicBezTo>
                    <a:pt x="348" y="312"/>
                    <a:pt x="355" y="316"/>
                    <a:pt x="363" y="316"/>
                  </a:cubicBezTo>
                  <a:cubicBezTo>
                    <a:pt x="364" y="316"/>
                    <a:pt x="364" y="316"/>
                    <a:pt x="365" y="316"/>
                  </a:cubicBezTo>
                  <a:cubicBezTo>
                    <a:pt x="374" y="315"/>
                    <a:pt x="381" y="310"/>
                    <a:pt x="385" y="303"/>
                  </a:cubicBezTo>
                  <a:lnTo>
                    <a:pt x="527" y="42"/>
                  </a:lnTo>
                  <a:cubicBezTo>
                    <a:pt x="511" y="35"/>
                    <a:pt x="497" y="24"/>
                    <a:pt x="487" y="1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Oval 187">
              <a:extLst>
                <a:ext uri="{FF2B5EF4-FFF2-40B4-BE49-F238E27FC236}">
                  <a16:creationId xmlns:a16="http://schemas.microsoft.com/office/drawing/2014/main" id="{60A749AA-F2B4-439D-9615-DF5F41D2C6BD}"/>
                </a:ext>
              </a:extLst>
            </p:cNvPr>
            <p:cNvSpPr>
              <a:spLocks noChangeArrowheads="1"/>
            </p:cNvSpPr>
            <p:nvPr/>
          </p:nvSpPr>
          <p:spPr bwMode="auto">
            <a:xfrm>
              <a:off x="4173" y="1309"/>
              <a:ext cx="449" cy="449"/>
            </a:xfrm>
            <a:prstGeom prst="ellipse">
              <a:avLst/>
            </a:pr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6" name="Freeform 188">
              <a:extLst>
                <a:ext uri="{FF2B5EF4-FFF2-40B4-BE49-F238E27FC236}">
                  <a16:creationId xmlns:a16="http://schemas.microsoft.com/office/drawing/2014/main" id="{8C6F548C-7750-4111-AB0D-847BEB9CED85}"/>
                </a:ext>
              </a:extLst>
            </p:cNvPr>
            <p:cNvSpPr>
              <a:spLocks/>
            </p:cNvSpPr>
            <p:nvPr/>
          </p:nvSpPr>
          <p:spPr bwMode="auto">
            <a:xfrm>
              <a:off x="4598" y="1667"/>
              <a:ext cx="770" cy="966"/>
            </a:xfrm>
            <a:custGeom>
              <a:avLst/>
              <a:gdLst>
                <a:gd name="T0" fmla="*/ 0 w 194"/>
                <a:gd name="T1" fmla="*/ 40 h 243"/>
                <a:gd name="T2" fmla="*/ 146 w 194"/>
                <a:gd name="T3" fmla="*/ 230 h 243"/>
                <a:gd name="T4" fmla="*/ 181 w 194"/>
                <a:gd name="T5" fmla="*/ 234 h 243"/>
                <a:gd name="T6" fmla="*/ 186 w 194"/>
                <a:gd name="T7" fmla="*/ 199 h 243"/>
                <a:gd name="T8" fmla="*/ 32 w 194"/>
                <a:gd name="T9" fmla="*/ 0 h 243"/>
                <a:gd name="T10" fmla="*/ 0 w 194"/>
                <a:gd name="T11" fmla="*/ 40 h 243"/>
              </a:gdLst>
              <a:ahLst/>
              <a:cxnLst>
                <a:cxn ang="0">
                  <a:pos x="T0" y="T1"/>
                </a:cxn>
                <a:cxn ang="0">
                  <a:pos x="T2" y="T3"/>
                </a:cxn>
                <a:cxn ang="0">
                  <a:pos x="T4" y="T5"/>
                </a:cxn>
                <a:cxn ang="0">
                  <a:pos x="T6" y="T7"/>
                </a:cxn>
                <a:cxn ang="0">
                  <a:pos x="T8" y="T9"/>
                </a:cxn>
                <a:cxn ang="0">
                  <a:pos x="T10" y="T11"/>
                </a:cxn>
              </a:cxnLst>
              <a:rect l="0" t="0" r="r" b="b"/>
              <a:pathLst>
                <a:path w="194" h="243">
                  <a:moveTo>
                    <a:pt x="0" y="40"/>
                  </a:moveTo>
                  <a:lnTo>
                    <a:pt x="146" y="230"/>
                  </a:lnTo>
                  <a:cubicBezTo>
                    <a:pt x="155" y="241"/>
                    <a:pt x="170" y="243"/>
                    <a:pt x="181" y="234"/>
                  </a:cubicBezTo>
                  <a:cubicBezTo>
                    <a:pt x="192" y="226"/>
                    <a:pt x="194" y="210"/>
                    <a:pt x="186" y="199"/>
                  </a:cubicBezTo>
                  <a:lnTo>
                    <a:pt x="32" y="0"/>
                  </a:lnTo>
                  <a:cubicBezTo>
                    <a:pt x="26" y="16"/>
                    <a:pt x="14" y="30"/>
                    <a:pt x="0" y="40"/>
                  </a:cubicBezTo>
                </a:path>
              </a:pathLst>
            </a:custGeom>
            <a:grp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17" name="TextBox 16">
            <a:extLst>
              <a:ext uri="{FF2B5EF4-FFF2-40B4-BE49-F238E27FC236}">
                <a16:creationId xmlns:a16="http://schemas.microsoft.com/office/drawing/2014/main" id="{3744B4B1-61B2-4C83-9F63-49BDBF63DF8E}"/>
              </a:ext>
            </a:extLst>
          </p:cNvPr>
          <p:cNvSpPr txBox="1"/>
          <p:nvPr/>
        </p:nvSpPr>
        <p:spPr>
          <a:xfrm>
            <a:off x="6666379" y="3342005"/>
            <a:ext cx="987771"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3200" b="1" i="0" u="none" strike="noStrike" kern="1200" cap="none" spc="0" normalizeH="0" baseline="0" noProof="0" dirty="0">
                <a:ln>
                  <a:noFill/>
                </a:ln>
                <a:solidFill>
                  <a:schemeClr val="accent1"/>
                </a:solidFill>
                <a:effectLst/>
                <a:uLnTx/>
                <a:uFillTx/>
                <a:latin typeface="Century Gothic"/>
                <a:ea typeface="+mn-ea"/>
                <a:cs typeface="+mn-cs"/>
              </a:rPr>
              <a:t>1.27</a:t>
            </a:r>
            <a:endParaRPr kumimoji="0" lang="en-GB" sz="3200" b="1" i="0" u="none" strike="noStrike" kern="1200" cap="none" spc="0" normalizeH="0" baseline="30000" noProof="0" dirty="0">
              <a:ln>
                <a:noFill/>
              </a:ln>
              <a:solidFill>
                <a:schemeClr val="accent1"/>
              </a:solidFill>
              <a:effectLst/>
              <a:uLnTx/>
              <a:uFillTx/>
              <a:latin typeface="Century Gothic"/>
              <a:ea typeface="+mn-ea"/>
              <a:cs typeface="+mn-cs"/>
            </a:endParaRPr>
          </a:p>
        </p:txBody>
      </p:sp>
      <p:sp>
        <p:nvSpPr>
          <p:cNvPr id="18" name="TextBox 17">
            <a:extLst>
              <a:ext uri="{FF2B5EF4-FFF2-40B4-BE49-F238E27FC236}">
                <a16:creationId xmlns:a16="http://schemas.microsoft.com/office/drawing/2014/main" id="{D2357500-42C7-4262-8E11-354A1110EB1F}"/>
              </a:ext>
            </a:extLst>
          </p:cNvPr>
          <p:cNvSpPr txBox="1"/>
          <p:nvPr/>
        </p:nvSpPr>
        <p:spPr>
          <a:xfrm>
            <a:off x="7766899" y="2117419"/>
            <a:ext cx="3759241" cy="914400"/>
          </a:xfrm>
          <a:prstGeom prst="rect">
            <a:avLst/>
          </a:prstGeom>
        </p:spPr>
        <p:txBody>
          <a:bodyPr vert="horz" wrap="square" lIns="0" tIns="0" rIns="0" bIns="0" rtlCol="0" anchor="t" anchorCtr="0">
            <a:noAutofit/>
          </a:bodyPr>
          <a:lstStyle/>
          <a:p>
            <a:r>
              <a:rPr lang="en-GB" sz="2000" dirty="0"/>
              <a:t>Of mail from a publisher is engaged with:  opened, read, sorted, put aside, put on display or in the usual place.</a:t>
            </a:r>
          </a:p>
        </p:txBody>
      </p:sp>
      <p:sp>
        <p:nvSpPr>
          <p:cNvPr id="19" name="TextBox 18">
            <a:extLst>
              <a:ext uri="{FF2B5EF4-FFF2-40B4-BE49-F238E27FC236}">
                <a16:creationId xmlns:a16="http://schemas.microsoft.com/office/drawing/2014/main" id="{DEA4B0D6-5499-4009-B35B-6BD968BCDC9B}"/>
              </a:ext>
            </a:extLst>
          </p:cNvPr>
          <p:cNvSpPr txBox="1"/>
          <p:nvPr/>
        </p:nvSpPr>
        <p:spPr>
          <a:xfrm>
            <a:off x="7811902" y="5072737"/>
            <a:ext cx="3759241" cy="914400"/>
          </a:xfrm>
          <a:prstGeom prst="rect">
            <a:avLst/>
          </a:prstGeom>
        </p:spPr>
        <p:txBody>
          <a:bodyPr vert="horz" wrap="square" lIns="0" tIns="0" rIns="0" bIns="0" rtlCol="0" anchor="t" anchorCtr="0">
            <a:noAutofit/>
          </a:bodyPr>
          <a:lstStyle/>
          <a:p>
            <a:r>
              <a:rPr lang="en-GB" sz="2000" dirty="0"/>
              <a:t>Each piece of publishing mail is revisited 5.8 times by individuals.</a:t>
            </a:r>
          </a:p>
        </p:txBody>
      </p:sp>
      <p:sp>
        <p:nvSpPr>
          <p:cNvPr id="20" name="TextBox 19">
            <a:extLst>
              <a:ext uri="{FF2B5EF4-FFF2-40B4-BE49-F238E27FC236}">
                <a16:creationId xmlns:a16="http://schemas.microsoft.com/office/drawing/2014/main" id="{5DA6F7A0-CE05-4034-ACB2-9EC2919DA6DA}"/>
              </a:ext>
            </a:extLst>
          </p:cNvPr>
          <p:cNvSpPr txBox="1"/>
          <p:nvPr/>
        </p:nvSpPr>
        <p:spPr>
          <a:xfrm>
            <a:off x="7811902" y="3685317"/>
            <a:ext cx="3759241" cy="831448"/>
          </a:xfrm>
          <a:prstGeom prst="rect">
            <a:avLst/>
          </a:prstGeom>
        </p:spPr>
        <p:txBody>
          <a:bodyPr vert="horz" wrap="square" lIns="0" tIns="0" rIns="0" bIns="0" rtlCol="0" anchor="t" anchorCtr="0">
            <a:noAutofit/>
          </a:bodyPr>
          <a:lstStyle/>
          <a:p>
            <a:r>
              <a:rPr lang="en-GB" sz="2000" dirty="0"/>
              <a:t>Every 100 mail packs sent by a publisher reach another 27 individuals.</a:t>
            </a:r>
          </a:p>
        </p:txBody>
      </p:sp>
      <p:sp>
        <p:nvSpPr>
          <p:cNvPr id="21" name="TextBox 20">
            <a:extLst>
              <a:ext uri="{FF2B5EF4-FFF2-40B4-BE49-F238E27FC236}">
                <a16:creationId xmlns:a16="http://schemas.microsoft.com/office/drawing/2014/main" id="{2307FE47-07C4-4341-81D4-3A1F12D2D232}"/>
              </a:ext>
            </a:extLst>
          </p:cNvPr>
          <p:cNvSpPr txBox="1"/>
          <p:nvPr/>
        </p:nvSpPr>
        <p:spPr>
          <a:xfrm>
            <a:off x="7458035" y="6329184"/>
            <a:ext cx="4174541" cy="253916"/>
          </a:xfrm>
          <a:prstGeom prst="rect">
            <a:avLst/>
          </a:prstGeom>
          <a:noFill/>
        </p:spPr>
        <p:txBody>
          <a:bodyPr wrap="none" rtlCol="0">
            <a:spAutoFit/>
          </a:bodyPr>
          <a:lstStyle/>
          <a:p>
            <a:r>
              <a:rPr lang="en-GB" sz="1050" dirty="0"/>
              <a:t>Source:  JICMAIL, Addressed Mail, Publishing, Q2 2017-Q2 2023, n=1,543</a:t>
            </a:r>
          </a:p>
        </p:txBody>
      </p:sp>
      <p:sp>
        <p:nvSpPr>
          <p:cNvPr id="23" name="Title 1">
            <a:extLst>
              <a:ext uri="{FF2B5EF4-FFF2-40B4-BE49-F238E27FC236}">
                <a16:creationId xmlns:a16="http://schemas.microsoft.com/office/drawing/2014/main" id="{309CD072-2743-4A5C-BE62-4D78770847CE}"/>
              </a:ext>
            </a:extLst>
          </p:cNvPr>
          <p:cNvSpPr txBox="1">
            <a:spLocks/>
          </p:cNvSpPr>
          <p:nvPr/>
        </p:nvSpPr>
        <p:spPr>
          <a:xfrm>
            <a:off x="6415753" y="377055"/>
            <a:ext cx="5276625" cy="1050665"/>
          </a:xfrm>
          <a:prstGeom prst="rect">
            <a:avLst/>
          </a:prstGeom>
        </p:spPr>
        <p:txBody>
          <a:bodyPr lIns="0" tIns="0" rIns="0" bIns="0"/>
          <a:lstStyle>
            <a:lvl1pPr algn="l" defTabSz="914400" rtl="0" eaLnBrk="1" latinLnBrk="0" hangingPunct="1">
              <a:lnSpc>
                <a:spcPct val="100000"/>
              </a:lnSpc>
              <a:spcBef>
                <a:spcPct val="0"/>
              </a:spcBef>
              <a:buNone/>
              <a:defRPr sz="3600" b="1" kern="1200" cap="all" spc="-100" baseline="0">
                <a:solidFill>
                  <a:schemeClr val="tx1"/>
                </a:solidFill>
                <a:latin typeface="+mj-lt"/>
                <a:ea typeface="+mj-ea"/>
                <a:cs typeface="+mj-cs"/>
              </a:defRPr>
            </a:lvl1pPr>
          </a:lstStyle>
          <a:p>
            <a:r>
              <a:rPr lang="en-US" dirty="0"/>
              <a:t>Mail gets you noticed</a:t>
            </a:r>
            <a:endParaRPr lang="en-GB" dirty="0"/>
          </a:p>
        </p:txBody>
      </p:sp>
    </p:spTree>
    <p:extLst>
      <p:ext uri="{BB962C8B-B14F-4D97-AF65-F5344CB8AC3E}">
        <p14:creationId xmlns:p14="http://schemas.microsoft.com/office/powerpoint/2010/main" val="12414593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99DDDA1-299D-435A-B920-10BBFEBA9C2F}"/>
              </a:ext>
            </a:extLst>
          </p:cNvPr>
          <p:cNvSpPr>
            <a:spLocks noGrp="1"/>
          </p:cNvSpPr>
          <p:nvPr>
            <p:ph type="sldNum" sz="quarter" idx="15"/>
          </p:nvPr>
        </p:nvSpPr>
        <p:spPr/>
        <p:txBody>
          <a:bodyPr/>
          <a:lstStyle/>
          <a:p>
            <a:fld id="{3787542D-5C6B-4EB3-96EB-9B37C3D5D2F8}" type="slidenum">
              <a:rPr lang="en-GB" smtClean="0"/>
              <a:t>4</a:t>
            </a:fld>
            <a:endParaRPr lang="en-GB" dirty="0"/>
          </a:p>
        </p:txBody>
      </p:sp>
      <p:sp>
        <p:nvSpPr>
          <p:cNvPr id="3" name="Title 2">
            <a:extLst>
              <a:ext uri="{FF2B5EF4-FFF2-40B4-BE49-F238E27FC236}">
                <a16:creationId xmlns:a16="http://schemas.microsoft.com/office/drawing/2014/main" id="{4788E482-3231-4D0F-B92C-AC5D4C2253EB}"/>
              </a:ext>
            </a:extLst>
          </p:cNvPr>
          <p:cNvSpPr>
            <a:spLocks noGrp="1"/>
          </p:cNvSpPr>
          <p:nvPr>
            <p:ph type="title"/>
          </p:nvPr>
        </p:nvSpPr>
        <p:spPr>
          <a:xfrm>
            <a:off x="486000" y="414000"/>
            <a:ext cx="5463388" cy="475686"/>
          </a:xfrm>
        </p:spPr>
        <p:txBody>
          <a:bodyPr/>
          <a:lstStyle/>
          <a:p>
            <a:r>
              <a:rPr lang="en-GB" dirty="0"/>
              <a:t>Mail from publishers drive commercial engagement</a:t>
            </a:r>
          </a:p>
        </p:txBody>
      </p:sp>
      <p:sp>
        <p:nvSpPr>
          <p:cNvPr id="6" name="TextBox 5">
            <a:extLst>
              <a:ext uri="{FF2B5EF4-FFF2-40B4-BE49-F238E27FC236}">
                <a16:creationId xmlns:a16="http://schemas.microsoft.com/office/drawing/2014/main" id="{FE56E2CC-5964-472C-9603-604E8192B1C7}"/>
              </a:ext>
            </a:extLst>
          </p:cNvPr>
          <p:cNvSpPr txBox="1"/>
          <p:nvPr/>
        </p:nvSpPr>
        <p:spPr>
          <a:xfrm>
            <a:off x="2890638" y="2353480"/>
            <a:ext cx="1097596"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4000" b="1" dirty="0">
                <a:latin typeface="Century Gothic"/>
              </a:rPr>
              <a:t>22</a:t>
            </a:r>
            <a:r>
              <a:rPr lang="en-GB" sz="4000" b="1" baseline="30000" dirty="0">
                <a:solidFill>
                  <a:schemeClr val="accent1"/>
                </a:solidFill>
                <a:latin typeface="Century Gothic"/>
              </a:rPr>
              <a:t>%</a:t>
            </a:r>
            <a:endParaRPr kumimoji="0" lang="en-GB" sz="4000" b="1" i="0" u="none" strike="noStrike" kern="1200" cap="none" spc="0" normalizeH="0" baseline="30000" noProof="0" dirty="0">
              <a:ln>
                <a:noFill/>
              </a:ln>
              <a:solidFill>
                <a:schemeClr val="accent1"/>
              </a:solidFill>
              <a:effectLst/>
              <a:uLnTx/>
              <a:uFillTx/>
              <a:latin typeface="Century Gothic"/>
            </a:endParaRPr>
          </a:p>
        </p:txBody>
      </p:sp>
      <p:sp>
        <p:nvSpPr>
          <p:cNvPr id="32" name="TextBox 31">
            <a:extLst>
              <a:ext uri="{FF2B5EF4-FFF2-40B4-BE49-F238E27FC236}">
                <a16:creationId xmlns:a16="http://schemas.microsoft.com/office/drawing/2014/main" id="{57368881-2968-4582-AF7C-24F41A249662}"/>
              </a:ext>
            </a:extLst>
          </p:cNvPr>
          <p:cNvSpPr txBox="1"/>
          <p:nvPr/>
        </p:nvSpPr>
        <p:spPr>
          <a:xfrm>
            <a:off x="1000224" y="4621370"/>
            <a:ext cx="3928946" cy="1138773"/>
          </a:xfrm>
          <a:prstGeom prst="rect">
            <a:avLst/>
          </a:prstGeom>
          <a:noFill/>
        </p:spPr>
        <p:txBody>
          <a:bodyPr wrap="square" rtlCol="0">
            <a:spAutoFit/>
          </a:bodyPr>
          <a:lstStyle/>
          <a:p>
            <a:pPr algn="ctr"/>
            <a:r>
              <a:rPr lang="en-GB" sz="2000" b="1" dirty="0">
                <a:latin typeface="+mj-lt"/>
              </a:rPr>
              <a:t>Take a commercial action</a:t>
            </a:r>
          </a:p>
          <a:p>
            <a:pPr algn="ctr"/>
            <a:r>
              <a:rPr lang="en-GB" sz="1200" dirty="0">
                <a:latin typeface="+mj-lt"/>
              </a:rPr>
              <a:t>Discuss, look up account details, visit sender’s web site, go online, make a payment, use a tablet or smart phone, call the sender, visit sender’s shop/office, plan a large purchase</a:t>
            </a:r>
          </a:p>
        </p:txBody>
      </p:sp>
      <p:sp>
        <p:nvSpPr>
          <p:cNvPr id="34" name="TextBox 33">
            <a:extLst>
              <a:ext uri="{FF2B5EF4-FFF2-40B4-BE49-F238E27FC236}">
                <a16:creationId xmlns:a16="http://schemas.microsoft.com/office/drawing/2014/main" id="{84C19202-A16A-4BA0-8D6C-5D3270B3BFC4}"/>
              </a:ext>
            </a:extLst>
          </p:cNvPr>
          <p:cNvSpPr txBox="1"/>
          <p:nvPr/>
        </p:nvSpPr>
        <p:spPr>
          <a:xfrm>
            <a:off x="782683" y="6313340"/>
            <a:ext cx="5557807" cy="261610"/>
          </a:xfrm>
          <a:prstGeom prst="rect">
            <a:avLst/>
          </a:prstGeom>
          <a:noFill/>
        </p:spPr>
        <p:txBody>
          <a:bodyPr wrap="square" rtlCol="0">
            <a:spAutoFit/>
          </a:bodyPr>
          <a:lstStyle/>
          <a:p>
            <a:r>
              <a:rPr lang="en-GB" sz="1100" dirty="0"/>
              <a:t>Source:  JICMAIL, Addressed Mail, Publishing, Q2 2017-Q2 2023, n=1,543</a:t>
            </a:r>
          </a:p>
        </p:txBody>
      </p:sp>
      <p:pic>
        <p:nvPicPr>
          <p:cNvPr id="36" name="Picture 35" descr="A close-up of hands on a computer&#10;&#10;Description automatically generated with medium confidence">
            <a:extLst>
              <a:ext uri="{FF2B5EF4-FFF2-40B4-BE49-F238E27FC236}">
                <a16:creationId xmlns:a16="http://schemas.microsoft.com/office/drawing/2014/main" id="{EF842931-E69D-411A-8762-3E3E7CF79BE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26866" y="0"/>
            <a:ext cx="6096000" cy="6858000"/>
          </a:xfrm>
          <a:prstGeom prst="rect">
            <a:avLst/>
          </a:prstGeom>
        </p:spPr>
      </p:pic>
      <p:pic>
        <p:nvPicPr>
          <p:cNvPr id="35" name="Picture 34">
            <a:extLst>
              <a:ext uri="{FF2B5EF4-FFF2-40B4-BE49-F238E27FC236}">
                <a16:creationId xmlns:a16="http://schemas.microsoft.com/office/drawing/2014/main" id="{99AF4405-0794-4A27-8BDE-41004B2F443B}"/>
              </a:ext>
            </a:extLst>
          </p:cNvPr>
          <p:cNvPicPr>
            <a:picLocks noChangeAspect="1"/>
          </p:cNvPicPr>
          <p:nvPr/>
        </p:nvPicPr>
        <p:blipFill>
          <a:blip r:embed="rId3"/>
          <a:stretch>
            <a:fillRect/>
          </a:stretch>
        </p:blipFill>
        <p:spPr>
          <a:xfrm>
            <a:off x="6137374" y="0"/>
            <a:ext cx="6054625" cy="6857999"/>
          </a:xfrm>
          <a:prstGeom prst="rect">
            <a:avLst/>
          </a:prstGeom>
        </p:spPr>
      </p:pic>
      <p:grpSp>
        <p:nvGrpSpPr>
          <p:cNvPr id="57" name="Group 56">
            <a:extLst>
              <a:ext uri="{FF2B5EF4-FFF2-40B4-BE49-F238E27FC236}">
                <a16:creationId xmlns:a16="http://schemas.microsoft.com/office/drawing/2014/main" id="{286DE53B-B6D9-4F9C-9BFA-DBAE6FBEB777}"/>
              </a:ext>
            </a:extLst>
          </p:cNvPr>
          <p:cNvGrpSpPr/>
          <p:nvPr/>
        </p:nvGrpSpPr>
        <p:grpSpPr>
          <a:xfrm>
            <a:off x="1632903" y="2915456"/>
            <a:ext cx="1928570" cy="1647027"/>
            <a:chOff x="1302394" y="2915456"/>
            <a:chExt cx="1928570" cy="1647027"/>
          </a:xfrm>
        </p:grpSpPr>
        <p:sp>
          <p:nvSpPr>
            <p:cNvPr id="58" name="Freeform 669">
              <a:extLst>
                <a:ext uri="{FF2B5EF4-FFF2-40B4-BE49-F238E27FC236}">
                  <a16:creationId xmlns:a16="http://schemas.microsoft.com/office/drawing/2014/main" id="{A32BDB36-1855-4FF1-9C2B-FD1B435876D3}"/>
                </a:ext>
              </a:extLst>
            </p:cNvPr>
            <p:cNvSpPr>
              <a:spLocks/>
            </p:cNvSpPr>
            <p:nvPr/>
          </p:nvSpPr>
          <p:spPr bwMode="auto">
            <a:xfrm>
              <a:off x="1485397" y="3154768"/>
              <a:ext cx="1632946" cy="760166"/>
            </a:xfrm>
            <a:custGeom>
              <a:avLst/>
              <a:gdLst>
                <a:gd name="T0" fmla="*/ 7 w 403"/>
                <a:gd name="T1" fmla="*/ 187 h 187"/>
                <a:gd name="T2" fmla="*/ 0 w 403"/>
                <a:gd name="T3" fmla="*/ 180 h 187"/>
                <a:gd name="T4" fmla="*/ 0 w 403"/>
                <a:gd name="T5" fmla="*/ 47 h 187"/>
                <a:gd name="T6" fmla="*/ 47 w 403"/>
                <a:gd name="T7" fmla="*/ 0 h 187"/>
                <a:gd name="T8" fmla="*/ 356 w 403"/>
                <a:gd name="T9" fmla="*/ 0 h 187"/>
                <a:gd name="T10" fmla="*/ 403 w 403"/>
                <a:gd name="T11" fmla="*/ 47 h 187"/>
                <a:gd name="T12" fmla="*/ 403 w 403"/>
                <a:gd name="T13" fmla="*/ 108 h 187"/>
                <a:gd name="T14" fmla="*/ 396 w 403"/>
                <a:gd name="T15" fmla="*/ 115 h 187"/>
                <a:gd name="T16" fmla="*/ 388 w 403"/>
                <a:gd name="T17" fmla="*/ 108 h 187"/>
                <a:gd name="T18" fmla="*/ 388 w 403"/>
                <a:gd name="T19" fmla="*/ 47 h 187"/>
                <a:gd name="T20" fmla="*/ 356 w 403"/>
                <a:gd name="T21" fmla="*/ 15 h 187"/>
                <a:gd name="T22" fmla="*/ 47 w 403"/>
                <a:gd name="T23" fmla="*/ 15 h 187"/>
                <a:gd name="T24" fmla="*/ 15 w 403"/>
                <a:gd name="T25" fmla="*/ 47 h 187"/>
                <a:gd name="T26" fmla="*/ 15 w 403"/>
                <a:gd name="T27" fmla="*/ 180 h 187"/>
                <a:gd name="T28" fmla="*/ 7 w 403"/>
                <a:gd name="T2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 h="187">
                  <a:moveTo>
                    <a:pt x="7" y="187"/>
                  </a:moveTo>
                  <a:cubicBezTo>
                    <a:pt x="3" y="187"/>
                    <a:pt x="0" y="184"/>
                    <a:pt x="0" y="180"/>
                  </a:cubicBezTo>
                  <a:lnTo>
                    <a:pt x="0" y="47"/>
                  </a:lnTo>
                  <a:cubicBezTo>
                    <a:pt x="0" y="21"/>
                    <a:pt x="21" y="0"/>
                    <a:pt x="47" y="0"/>
                  </a:cubicBezTo>
                  <a:lnTo>
                    <a:pt x="356" y="0"/>
                  </a:lnTo>
                  <a:cubicBezTo>
                    <a:pt x="382" y="0"/>
                    <a:pt x="403" y="21"/>
                    <a:pt x="403" y="47"/>
                  </a:cubicBezTo>
                  <a:lnTo>
                    <a:pt x="403" y="108"/>
                  </a:lnTo>
                  <a:cubicBezTo>
                    <a:pt x="403" y="112"/>
                    <a:pt x="400" y="115"/>
                    <a:pt x="396" y="115"/>
                  </a:cubicBezTo>
                  <a:cubicBezTo>
                    <a:pt x="392" y="115"/>
                    <a:pt x="388" y="112"/>
                    <a:pt x="388" y="108"/>
                  </a:cubicBezTo>
                  <a:lnTo>
                    <a:pt x="388" y="47"/>
                  </a:lnTo>
                  <a:cubicBezTo>
                    <a:pt x="388" y="29"/>
                    <a:pt x="374" y="15"/>
                    <a:pt x="356" y="15"/>
                  </a:cubicBezTo>
                  <a:lnTo>
                    <a:pt x="47" y="15"/>
                  </a:lnTo>
                  <a:cubicBezTo>
                    <a:pt x="29" y="15"/>
                    <a:pt x="15" y="29"/>
                    <a:pt x="15" y="47"/>
                  </a:cubicBezTo>
                  <a:lnTo>
                    <a:pt x="15" y="180"/>
                  </a:lnTo>
                  <a:cubicBezTo>
                    <a:pt x="15" y="184"/>
                    <a:pt x="12" y="187"/>
                    <a:pt x="7" y="187"/>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9" name="Freeform 670">
              <a:extLst>
                <a:ext uri="{FF2B5EF4-FFF2-40B4-BE49-F238E27FC236}">
                  <a16:creationId xmlns:a16="http://schemas.microsoft.com/office/drawing/2014/main" id="{D94DC3EC-491E-4C69-A42E-1D0A20D15B28}"/>
                </a:ext>
              </a:extLst>
            </p:cNvPr>
            <p:cNvSpPr>
              <a:spLocks/>
            </p:cNvSpPr>
            <p:nvPr/>
          </p:nvSpPr>
          <p:spPr bwMode="auto">
            <a:xfrm>
              <a:off x="2379296" y="3886780"/>
              <a:ext cx="739051" cy="464546"/>
            </a:xfrm>
            <a:custGeom>
              <a:avLst/>
              <a:gdLst>
                <a:gd name="T0" fmla="*/ 136 w 183"/>
                <a:gd name="T1" fmla="*/ 114 h 114"/>
                <a:gd name="T2" fmla="*/ 8 w 183"/>
                <a:gd name="T3" fmla="*/ 114 h 114"/>
                <a:gd name="T4" fmla="*/ 0 w 183"/>
                <a:gd name="T5" fmla="*/ 107 h 114"/>
                <a:gd name="T6" fmla="*/ 8 w 183"/>
                <a:gd name="T7" fmla="*/ 100 h 114"/>
                <a:gd name="T8" fmla="*/ 136 w 183"/>
                <a:gd name="T9" fmla="*/ 100 h 114"/>
                <a:gd name="T10" fmla="*/ 168 w 183"/>
                <a:gd name="T11" fmla="*/ 67 h 114"/>
                <a:gd name="T12" fmla="*/ 168 w 183"/>
                <a:gd name="T13" fmla="*/ 7 h 114"/>
                <a:gd name="T14" fmla="*/ 176 w 183"/>
                <a:gd name="T15" fmla="*/ 0 h 114"/>
                <a:gd name="T16" fmla="*/ 183 w 183"/>
                <a:gd name="T17" fmla="*/ 7 h 114"/>
                <a:gd name="T18" fmla="*/ 183 w 183"/>
                <a:gd name="T19" fmla="*/ 67 h 114"/>
                <a:gd name="T20" fmla="*/ 136 w 183"/>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114">
                  <a:moveTo>
                    <a:pt x="136" y="114"/>
                  </a:moveTo>
                  <a:lnTo>
                    <a:pt x="8" y="114"/>
                  </a:lnTo>
                  <a:cubicBezTo>
                    <a:pt x="4" y="114"/>
                    <a:pt x="0" y="111"/>
                    <a:pt x="0" y="107"/>
                  </a:cubicBezTo>
                  <a:cubicBezTo>
                    <a:pt x="0" y="103"/>
                    <a:pt x="4" y="100"/>
                    <a:pt x="8" y="100"/>
                  </a:cubicBezTo>
                  <a:lnTo>
                    <a:pt x="136" y="100"/>
                  </a:lnTo>
                  <a:cubicBezTo>
                    <a:pt x="154" y="100"/>
                    <a:pt x="168" y="85"/>
                    <a:pt x="168" y="67"/>
                  </a:cubicBezTo>
                  <a:lnTo>
                    <a:pt x="168" y="7"/>
                  </a:lnTo>
                  <a:cubicBezTo>
                    <a:pt x="168" y="3"/>
                    <a:pt x="172" y="0"/>
                    <a:pt x="176" y="0"/>
                  </a:cubicBezTo>
                  <a:cubicBezTo>
                    <a:pt x="180" y="0"/>
                    <a:pt x="183" y="3"/>
                    <a:pt x="183" y="7"/>
                  </a:cubicBezTo>
                  <a:lnTo>
                    <a:pt x="183" y="67"/>
                  </a:lnTo>
                  <a:cubicBezTo>
                    <a:pt x="183" y="93"/>
                    <a:pt x="162" y="114"/>
                    <a:pt x="136" y="114"/>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0" name="Freeform 671">
              <a:extLst>
                <a:ext uri="{FF2B5EF4-FFF2-40B4-BE49-F238E27FC236}">
                  <a16:creationId xmlns:a16="http://schemas.microsoft.com/office/drawing/2014/main" id="{8E62C6C7-3E3F-4FE9-A737-DCDEA92AB9B9}"/>
                </a:ext>
              </a:extLst>
            </p:cNvPr>
            <p:cNvSpPr>
              <a:spLocks noEditPoints="1"/>
            </p:cNvSpPr>
            <p:nvPr/>
          </p:nvSpPr>
          <p:spPr bwMode="auto">
            <a:xfrm>
              <a:off x="2787532" y="3563005"/>
              <a:ext cx="443432" cy="380083"/>
            </a:xfrm>
            <a:custGeom>
              <a:avLst/>
              <a:gdLst>
                <a:gd name="T0" fmla="*/ 32 w 110"/>
                <a:gd name="T1" fmla="*/ 15 h 95"/>
                <a:gd name="T2" fmla="*/ 15 w 110"/>
                <a:gd name="T3" fmla="*/ 33 h 95"/>
                <a:gd name="T4" fmla="*/ 15 w 110"/>
                <a:gd name="T5" fmla="*/ 63 h 95"/>
                <a:gd name="T6" fmla="*/ 32 w 110"/>
                <a:gd name="T7" fmla="*/ 81 h 95"/>
                <a:gd name="T8" fmla="*/ 78 w 110"/>
                <a:gd name="T9" fmla="*/ 81 h 95"/>
                <a:gd name="T10" fmla="*/ 96 w 110"/>
                <a:gd name="T11" fmla="*/ 63 h 95"/>
                <a:gd name="T12" fmla="*/ 96 w 110"/>
                <a:gd name="T13" fmla="*/ 33 h 95"/>
                <a:gd name="T14" fmla="*/ 78 w 110"/>
                <a:gd name="T15" fmla="*/ 15 h 95"/>
                <a:gd name="T16" fmla="*/ 32 w 110"/>
                <a:gd name="T17" fmla="*/ 15 h 95"/>
                <a:gd name="T18" fmla="*/ 78 w 110"/>
                <a:gd name="T19" fmla="*/ 95 h 95"/>
                <a:gd name="T20" fmla="*/ 32 w 110"/>
                <a:gd name="T21" fmla="*/ 95 h 95"/>
                <a:gd name="T22" fmla="*/ 0 w 110"/>
                <a:gd name="T23" fmla="*/ 63 h 95"/>
                <a:gd name="T24" fmla="*/ 0 w 110"/>
                <a:gd name="T25" fmla="*/ 33 h 95"/>
                <a:gd name="T26" fmla="*/ 32 w 110"/>
                <a:gd name="T27" fmla="*/ 0 h 95"/>
                <a:gd name="T28" fmla="*/ 78 w 110"/>
                <a:gd name="T29" fmla="*/ 0 h 95"/>
                <a:gd name="T30" fmla="*/ 110 w 110"/>
                <a:gd name="T31" fmla="*/ 33 h 95"/>
                <a:gd name="T32" fmla="*/ 110 w 110"/>
                <a:gd name="T33" fmla="*/ 63 h 95"/>
                <a:gd name="T34" fmla="*/ 78 w 110"/>
                <a:gd name="T3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95">
                  <a:moveTo>
                    <a:pt x="32" y="15"/>
                  </a:moveTo>
                  <a:cubicBezTo>
                    <a:pt x="23" y="15"/>
                    <a:pt x="15" y="23"/>
                    <a:pt x="15" y="33"/>
                  </a:cubicBezTo>
                  <a:lnTo>
                    <a:pt x="15" y="63"/>
                  </a:lnTo>
                  <a:cubicBezTo>
                    <a:pt x="15" y="73"/>
                    <a:pt x="23" y="81"/>
                    <a:pt x="32" y="81"/>
                  </a:cubicBezTo>
                  <a:lnTo>
                    <a:pt x="78" y="81"/>
                  </a:lnTo>
                  <a:cubicBezTo>
                    <a:pt x="87" y="81"/>
                    <a:pt x="96" y="73"/>
                    <a:pt x="96" y="63"/>
                  </a:cubicBezTo>
                  <a:lnTo>
                    <a:pt x="96" y="33"/>
                  </a:lnTo>
                  <a:cubicBezTo>
                    <a:pt x="96" y="23"/>
                    <a:pt x="87" y="15"/>
                    <a:pt x="78" y="15"/>
                  </a:cubicBezTo>
                  <a:lnTo>
                    <a:pt x="32" y="15"/>
                  </a:lnTo>
                  <a:close/>
                  <a:moveTo>
                    <a:pt x="78" y="95"/>
                  </a:moveTo>
                  <a:lnTo>
                    <a:pt x="32" y="95"/>
                  </a:lnTo>
                  <a:cubicBezTo>
                    <a:pt x="15" y="95"/>
                    <a:pt x="0" y="81"/>
                    <a:pt x="0" y="63"/>
                  </a:cubicBezTo>
                  <a:lnTo>
                    <a:pt x="0" y="33"/>
                  </a:lnTo>
                  <a:cubicBezTo>
                    <a:pt x="0" y="15"/>
                    <a:pt x="15" y="0"/>
                    <a:pt x="32" y="0"/>
                  </a:cubicBezTo>
                  <a:lnTo>
                    <a:pt x="78" y="0"/>
                  </a:lnTo>
                  <a:cubicBezTo>
                    <a:pt x="96" y="0"/>
                    <a:pt x="110" y="15"/>
                    <a:pt x="110" y="33"/>
                  </a:cubicBezTo>
                  <a:lnTo>
                    <a:pt x="110" y="63"/>
                  </a:lnTo>
                  <a:cubicBezTo>
                    <a:pt x="110" y="81"/>
                    <a:pt x="96" y="95"/>
                    <a:pt x="78" y="95"/>
                  </a:cubicBez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1" name="Freeform 672">
              <a:extLst>
                <a:ext uri="{FF2B5EF4-FFF2-40B4-BE49-F238E27FC236}">
                  <a16:creationId xmlns:a16="http://schemas.microsoft.com/office/drawing/2014/main" id="{E4267438-7E31-4086-AFD5-FE46351C8BA3}"/>
                </a:ext>
              </a:extLst>
            </p:cNvPr>
            <p:cNvSpPr>
              <a:spLocks/>
            </p:cNvSpPr>
            <p:nvPr/>
          </p:nvSpPr>
          <p:spPr bwMode="auto">
            <a:xfrm>
              <a:off x="1520592" y="2915456"/>
              <a:ext cx="1288059" cy="197080"/>
            </a:xfrm>
            <a:custGeom>
              <a:avLst/>
              <a:gdLst>
                <a:gd name="T0" fmla="*/ 309 w 318"/>
                <a:gd name="T1" fmla="*/ 49 h 49"/>
                <a:gd name="T2" fmla="*/ 303 w 318"/>
                <a:gd name="T3" fmla="*/ 45 h 49"/>
                <a:gd name="T4" fmla="*/ 250 w 318"/>
                <a:gd name="T5" fmla="*/ 18 h 49"/>
                <a:gd name="T6" fmla="*/ 9 w 318"/>
                <a:gd name="T7" fmla="*/ 49 h 49"/>
                <a:gd name="T8" fmla="*/ 0 w 318"/>
                <a:gd name="T9" fmla="*/ 43 h 49"/>
                <a:gd name="T10" fmla="*/ 7 w 318"/>
                <a:gd name="T11" fmla="*/ 34 h 49"/>
                <a:gd name="T12" fmla="*/ 248 w 318"/>
                <a:gd name="T13" fmla="*/ 3 h 49"/>
                <a:gd name="T14" fmla="*/ 316 w 318"/>
                <a:gd name="T15" fmla="*/ 38 h 49"/>
                <a:gd name="T16" fmla="*/ 313 w 318"/>
                <a:gd name="T17" fmla="*/ 48 h 49"/>
                <a:gd name="T18" fmla="*/ 309 w 318"/>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49">
                  <a:moveTo>
                    <a:pt x="309" y="49"/>
                  </a:moveTo>
                  <a:cubicBezTo>
                    <a:pt x="307" y="49"/>
                    <a:pt x="304" y="48"/>
                    <a:pt x="303" y="45"/>
                  </a:cubicBezTo>
                  <a:cubicBezTo>
                    <a:pt x="293" y="26"/>
                    <a:pt x="271" y="15"/>
                    <a:pt x="250" y="18"/>
                  </a:cubicBezTo>
                  <a:lnTo>
                    <a:pt x="9" y="49"/>
                  </a:lnTo>
                  <a:cubicBezTo>
                    <a:pt x="5" y="49"/>
                    <a:pt x="1" y="47"/>
                    <a:pt x="0" y="43"/>
                  </a:cubicBezTo>
                  <a:cubicBezTo>
                    <a:pt x="0" y="39"/>
                    <a:pt x="3" y="35"/>
                    <a:pt x="7" y="34"/>
                  </a:cubicBezTo>
                  <a:lnTo>
                    <a:pt x="248" y="3"/>
                  </a:lnTo>
                  <a:cubicBezTo>
                    <a:pt x="275" y="0"/>
                    <a:pt x="303" y="14"/>
                    <a:pt x="316" y="38"/>
                  </a:cubicBezTo>
                  <a:cubicBezTo>
                    <a:pt x="318" y="42"/>
                    <a:pt x="316" y="46"/>
                    <a:pt x="313" y="48"/>
                  </a:cubicBezTo>
                  <a:cubicBezTo>
                    <a:pt x="312" y="49"/>
                    <a:pt x="311" y="49"/>
                    <a:pt x="309" y="49"/>
                  </a:cubicBez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2" name="Freeform 673">
              <a:extLst>
                <a:ext uri="{FF2B5EF4-FFF2-40B4-BE49-F238E27FC236}">
                  <a16:creationId xmlns:a16="http://schemas.microsoft.com/office/drawing/2014/main" id="{6AE8088B-8B44-491A-B3FE-6FA3D5838D46}"/>
                </a:ext>
              </a:extLst>
            </p:cNvPr>
            <p:cNvSpPr>
              <a:spLocks/>
            </p:cNvSpPr>
            <p:nvPr/>
          </p:nvSpPr>
          <p:spPr bwMode="auto">
            <a:xfrm>
              <a:off x="1752862" y="4344285"/>
              <a:ext cx="527894" cy="218198"/>
            </a:xfrm>
            <a:custGeom>
              <a:avLst/>
              <a:gdLst>
                <a:gd name="T0" fmla="*/ 123 w 131"/>
                <a:gd name="T1" fmla="*/ 54 h 54"/>
                <a:gd name="T2" fmla="*/ 8 w 131"/>
                <a:gd name="T3" fmla="*/ 54 h 54"/>
                <a:gd name="T4" fmla="*/ 0 w 131"/>
                <a:gd name="T5" fmla="*/ 47 h 54"/>
                <a:gd name="T6" fmla="*/ 0 w 131"/>
                <a:gd name="T7" fmla="*/ 35 h 54"/>
                <a:gd name="T8" fmla="*/ 8 w 131"/>
                <a:gd name="T9" fmla="*/ 27 h 54"/>
                <a:gd name="T10" fmla="*/ 15 w 131"/>
                <a:gd name="T11" fmla="*/ 35 h 54"/>
                <a:gd name="T12" fmla="*/ 15 w 131"/>
                <a:gd name="T13" fmla="*/ 40 h 54"/>
                <a:gd name="T14" fmla="*/ 116 w 131"/>
                <a:gd name="T15" fmla="*/ 40 h 54"/>
                <a:gd name="T16" fmla="*/ 116 w 131"/>
                <a:gd name="T17" fmla="*/ 14 h 54"/>
                <a:gd name="T18" fmla="*/ 32 w 131"/>
                <a:gd name="T19" fmla="*/ 14 h 54"/>
                <a:gd name="T20" fmla="*/ 25 w 131"/>
                <a:gd name="T21" fmla="*/ 7 h 54"/>
                <a:gd name="T22" fmla="*/ 32 w 131"/>
                <a:gd name="T23" fmla="*/ 0 h 54"/>
                <a:gd name="T24" fmla="*/ 123 w 131"/>
                <a:gd name="T25" fmla="*/ 0 h 54"/>
                <a:gd name="T26" fmla="*/ 131 w 131"/>
                <a:gd name="T27" fmla="*/ 7 h 54"/>
                <a:gd name="T28" fmla="*/ 131 w 131"/>
                <a:gd name="T29" fmla="*/ 47 h 54"/>
                <a:gd name="T30" fmla="*/ 123 w 131"/>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54">
                  <a:moveTo>
                    <a:pt x="123" y="54"/>
                  </a:moveTo>
                  <a:lnTo>
                    <a:pt x="8" y="54"/>
                  </a:lnTo>
                  <a:cubicBezTo>
                    <a:pt x="4" y="54"/>
                    <a:pt x="0" y="51"/>
                    <a:pt x="0" y="47"/>
                  </a:cubicBezTo>
                  <a:lnTo>
                    <a:pt x="0" y="35"/>
                  </a:lnTo>
                  <a:cubicBezTo>
                    <a:pt x="0" y="31"/>
                    <a:pt x="4" y="27"/>
                    <a:pt x="8" y="27"/>
                  </a:cubicBezTo>
                  <a:cubicBezTo>
                    <a:pt x="12" y="27"/>
                    <a:pt x="15" y="31"/>
                    <a:pt x="15" y="35"/>
                  </a:cubicBezTo>
                  <a:lnTo>
                    <a:pt x="15" y="40"/>
                  </a:lnTo>
                  <a:lnTo>
                    <a:pt x="116" y="40"/>
                  </a:lnTo>
                  <a:lnTo>
                    <a:pt x="116" y="14"/>
                  </a:lnTo>
                  <a:lnTo>
                    <a:pt x="32" y="14"/>
                  </a:lnTo>
                  <a:cubicBezTo>
                    <a:pt x="28" y="14"/>
                    <a:pt x="25" y="11"/>
                    <a:pt x="25" y="7"/>
                  </a:cubicBezTo>
                  <a:cubicBezTo>
                    <a:pt x="25" y="3"/>
                    <a:pt x="28" y="0"/>
                    <a:pt x="32" y="0"/>
                  </a:cubicBezTo>
                  <a:lnTo>
                    <a:pt x="123" y="0"/>
                  </a:lnTo>
                  <a:cubicBezTo>
                    <a:pt x="127" y="0"/>
                    <a:pt x="131" y="3"/>
                    <a:pt x="131" y="7"/>
                  </a:cubicBezTo>
                  <a:lnTo>
                    <a:pt x="131" y="47"/>
                  </a:lnTo>
                  <a:cubicBezTo>
                    <a:pt x="131" y="51"/>
                    <a:pt x="127" y="54"/>
                    <a:pt x="123" y="5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Freeform 674">
              <a:extLst>
                <a:ext uri="{FF2B5EF4-FFF2-40B4-BE49-F238E27FC236}">
                  <a16:creationId xmlns:a16="http://schemas.microsoft.com/office/drawing/2014/main" id="{A2B1D49B-703C-45C6-82E8-3004202309F6}"/>
                </a:ext>
              </a:extLst>
            </p:cNvPr>
            <p:cNvSpPr>
              <a:spLocks/>
            </p:cNvSpPr>
            <p:nvPr/>
          </p:nvSpPr>
          <p:spPr bwMode="auto">
            <a:xfrm>
              <a:off x="1858442" y="4182400"/>
              <a:ext cx="492699" cy="218198"/>
            </a:xfrm>
            <a:custGeom>
              <a:avLst/>
              <a:gdLst>
                <a:gd name="T0" fmla="*/ 115 w 123"/>
                <a:gd name="T1" fmla="*/ 54 h 54"/>
                <a:gd name="T2" fmla="*/ 7 w 123"/>
                <a:gd name="T3" fmla="*/ 54 h 54"/>
                <a:gd name="T4" fmla="*/ 0 w 123"/>
                <a:gd name="T5" fmla="*/ 47 h 54"/>
                <a:gd name="T6" fmla="*/ 7 w 123"/>
                <a:gd name="T7" fmla="*/ 40 h 54"/>
                <a:gd name="T8" fmla="*/ 108 w 123"/>
                <a:gd name="T9" fmla="*/ 40 h 54"/>
                <a:gd name="T10" fmla="*/ 108 w 123"/>
                <a:gd name="T11" fmla="*/ 14 h 54"/>
                <a:gd name="T12" fmla="*/ 14 w 123"/>
                <a:gd name="T13" fmla="*/ 14 h 54"/>
                <a:gd name="T14" fmla="*/ 6 w 123"/>
                <a:gd name="T15" fmla="*/ 7 h 54"/>
                <a:gd name="T16" fmla="*/ 14 w 123"/>
                <a:gd name="T17" fmla="*/ 0 h 54"/>
                <a:gd name="T18" fmla="*/ 115 w 123"/>
                <a:gd name="T19" fmla="*/ 0 h 54"/>
                <a:gd name="T20" fmla="*/ 123 w 123"/>
                <a:gd name="T21" fmla="*/ 7 h 54"/>
                <a:gd name="T22" fmla="*/ 123 w 123"/>
                <a:gd name="T23" fmla="*/ 47 h 54"/>
                <a:gd name="T24" fmla="*/ 115 w 123"/>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54">
                  <a:moveTo>
                    <a:pt x="115" y="54"/>
                  </a:moveTo>
                  <a:lnTo>
                    <a:pt x="7" y="54"/>
                  </a:lnTo>
                  <a:cubicBezTo>
                    <a:pt x="3" y="54"/>
                    <a:pt x="0" y="51"/>
                    <a:pt x="0" y="47"/>
                  </a:cubicBezTo>
                  <a:cubicBezTo>
                    <a:pt x="0" y="43"/>
                    <a:pt x="3" y="40"/>
                    <a:pt x="7" y="40"/>
                  </a:cubicBezTo>
                  <a:lnTo>
                    <a:pt x="108" y="40"/>
                  </a:lnTo>
                  <a:lnTo>
                    <a:pt x="108" y="14"/>
                  </a:lnTo>
                  <a:lnTo>
                    <a:pt x="14" y="14"/>
                  </a:lnTo>
                  <a:cubicBezTo>
                    <a:pt x="10" y="14"/>
                    <a:pt x="6" y="11"/>
                    <a:pt x="6" y="7"/>
                  </a:cubicBezTo>
                  <a:cubicBezTo>
                    <a:pt x="6" y="3"/>
                    <a:pt x="10" y="0"/>
                    <a:pt x="14" y="0"/>
                  </a:cubicBezTo>
                  <a:lnTo>
                    <a:pt x="115" y="0"/>
                  </a:lnTo>
                  <a:cubicBezTo>
                    <a:pt x="119" y="0"/>
                    <a:pt x="123" y="3"/>
                    <a:pt x="123" y="7"/>
                  </a:cubicBezTo>
                  <a:lnTo>
                    <a:pt x="123" y="47"/>
                  </a:lnTo>
                  <a:cubicBezTo>
                    <a:pt x="123" y="51"/>
                    <a:pt x="119" y="54"/>
                    <a:pt x="115" y="54"/>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4" name="Freeform 675">
              <a:extLst>
                <a:ext uri="{FF2B5EF4-FFF2-40B4-BE49-F238E27FC236}">
                  <a16:creationId xmlns:a16="http://schemas.microsoft.com/office/drawing/2014/main" id="{11865E4C-F564-46C9-89AA-10355F307727}"/>
                </a:ext>
              </a:extLst>
            </p:cNvPr>
            <p:cNvSpPr>
              <a:spLocks/>
            </p:cNvSpPr>
            <p:nvPr/>
          </p:nvSpPr>
          <p:spPr bwMode="auto">
            <a:xfrm>
              <a:off x="1809170" y="4020510"/>
              <a:ext cx="471586" cy="218198"/>
            </a:xfrm>
            <a:custGeom>
              <a:avLst/>
              <a:gdLst>
                <a:gd name="T0" fmla="*/ 110 w 118"/>
                <a:gd name="T1" fmla="*/ 54 h 54"/>
                <a:gd name="T2" fmla="*/ 26 w 118"/>
                <a:gd name="T3" fmla="*/ 54 h 54"/>
                <a:gd name="T4" fmla="*/ 18 w 118"/>
                <a:gd name="T5" fmla="*/ 47 h 54"/>
                <a:gd name="T6" fmla="*/ 26 w 118"/>
                <a:gd name="T7" fmla="*/ 40 h 54"/>
                <a:gd name="T8" fmla="*/ 103 w 118"/>
                <a:gd name="T9" fmla="*/ 40 h 54"/>
                <a:gd name="T10" fmla="*/ 103 w 118"/>
                <a:gd name="T11" fmla="*/ 14 h 54"/>
                <a:gd name="T12" fmla="*/ 7 w 118"/>
                <a:gd name="T13" fmla="*/ 14 h 54"/>
                <a:gd name="T14" fmla="*/ 0 w 118"/>
                <a:gd name="T15" fmla="*/ 7 h 54"/>
                <a:gd name="T16" fmla="*/ 7 w 118"/>
                <a:gd name="T17" fmla="*/ 0 h 54"/>
                <a:gd name="T18" fmla="*/ 110 w 118"/>
                <a:gd name="T19" fmla="*/ 0 h 54"/>
                <a:gd name="T20" fmla="*/ 118 w 118"/>
                <a:gd name="T21" fmla="*/ 7 h 54"/>
                <a:gd name="T22" fmla="*/ 118 w 118"/>
                <a:gd name="T23" fmla="*/ 47 h 54"/>
                <a:gd name="T24" fmla="*/ 110 w 11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54">
                  <a:moveTo>
                    <a:pt x="110" y="54"/>
                  </a:moveTo>
                  <a:lnTo>
                    <a:pt x="26" y="54"/>
                  </a:lnTo>
                  <a:cubicBezTo>
                    <a:pt x="22" y="54"/>
                    <a:pt x="18" y="51"/>
                    <a:pt x="18" y="47"/>
                  </a:cubicBezTo>
                  <a:cubicBezTo>
                    <a:pt x="18" y="43"/>
                    <a:pt x="22" y="40"/>
                    <a:pt x="26" y="40"/>
                  </a:cubicBezTo>
                  <a:lnTo>
                    <a:pt x="103" y="40"/>
                  </a:lnTo>
                  <a:lnTo>
                    <a:pt x="103" y="14"/>
                  </a:lnTo>
                  <a:lnTo>
                    <a:pt x="7" y="14"/>
                  </a:lnTo>
                  <a:cubicBezTo>
                    <a:pt x="3" y="14"/>
                    <a:pt x="0" y="11"/>
                    <a:pt x="0" y="7"/>
                  </a:cubicBezTo>
                  <a:cubicBezTo>
                    <a:pt x="0" y="3"/>
                    <a:pt x="3" y="0"/>
                    <a:pt x="7" y="0"/>
                  </a:cubicBezTo>
                  <a:lnTo>
                    <a:pt x="110" y="0"/>
                  </a:lnTo>
                  <a:cubicBezTo>
                    <a:pt x="114" y="0"/>
                    <a:pt x="118" y="3"/>
                    <a:pt x="118" y="7"/>
                  </a:cubicBezTo>
                  <a:lnTo>
                    <a:pt x="118" y="47"/>
                  </a:lnTo>
                  <a:cubicBezTo>
                    <a:pt x="118" y="51"/>
                    <a:pt x="114" y="54"/>
                    <a:pt x="110" y="5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Freeform 676">
              <a:extLst>
                <a:ext uri="{FF2B5EF4-FFF2-40B4-BE49-F238E27FC236}">
                  <a16:creationId xmlns:a16="http://schemas.microsoft.com/office/drawing/2014/main" id="{D885B87F-26D0-45D6-9AE2-5A193B931D72}"/>
                </a:ext>
              </a:extLst>
            </p:cNvPr>
            <p:cNvSpPr>
              <a:spLocks/>
            </p:cNvSpPr>
            <p:nvPr/>
          </p:nvSpPr>
          <p:spPr bwMode="auto">
            <a:xfrm>
              <a:off x="1724708" y="3858625"/>
              <a:ext cx="520853" cy="218198"/>
            </a:xfrm>
            <a:custGeom>
              <a:avLst/>
              <a:gdLst>
                <a:gd name="T0" fmla="*/ 123 w 130"/>
                <a:gd name="T1" fmla="*/ 54 h 54"/>
                <a:gd name="T2" fmla="*/ 28 w 130"/>
                <a:gd name="T3" fmla="*/ 54 h 54"/>
                <a:gd name="T4" fmla="*/ 21 w 130"/>
                <a:gd name="T5" fmla="*/ 47 h 54"/>
                <a:gd name="T6" fmla="*/ 28 w 130"/>
                <a:gd name="T7" fmla="*/ 40 h 54"/>
                <a:gd name="T8" fmla="*/ 116 w 130"/>
                <a:gd name="T9" fmla="*/ 40 h 54"/>
                <a:gd name="T10" fmla="*/ 116 w 130"/>
                <a:gd name="T11" fmla="*/ 14 h 54"/>
                <a:gd name="T12" fmla="*/ 15 w 130"/>
                <a:gd name="T13" fmla="*/ 14 h 54"/>
                <a:gd name="T14" fmla="*/ 15 w 130"/>
                <a:gd name="T15" fmla="*/ 31 h 54"/>
                <a:gd name="T16" fmla="*/ 7 w 130"/>
                <a:gd name="T17" fmla="*/ 39 h 54"/>
                <a:gd name="T18" fmla="*/ 0 w 130"/>
                <a:gd name="T19" fmla="*/ 31 h 54"/>
                <a:gd name="T20" fmla="*/ 0 w 130"/>
                <a:gd name="T21" fmla="*/ 7 h 54"/>
                <a:gd name="T22" fmla="*/ 7 w 130"/>
                <a:gd name="T23" fmla="*/ 0 h 54"/>
                <a:gd name="T24" fmla="*/ 123 w 130"/>
                <a:gd name="T25" fmla="*/ 0 h 54"/>
                <a:gd name="T26" fmla="*/ 130 w 130"/>
                <a:gd name="T27" fmla="*/ 7 h 54"/>
                <a:gd name="T28" fmla="*/ 130 w 130"/>
                <a:gd name="T29" fmla="*/ 47 h 54"/>
                <a:gd name="T30" fmla="*/ 123 w 130"/>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54">
                  <a:moveTo>
                    <a:pt x="123" y="54"/>
                  </a:moveTo>
                  <a:lnTo>
                    <a:pt x="28" y="54"/>
                  </a:lnTo>
                  <a:cubicBezTo>
                    <a:pt x="24" y="54"/>
                    <a:pt x="21" y="51"/>
                    <a:pt x="21" y="47"/>
                  </a:cubicBezTo>
                  <a:cubicBezTo>
                    <a:pt x="21" y="43"/>
                    <a:pt x="24" y="40"/>
                    <a:pt x="28" y="40"/>
                  </a:cubicBezTo>
                  <a:lnTo>
                    <a:pt x="116" y="40"/>
                  </a:lnTo>
                  <a:lnTo>
                    <a:pt x="116" y="14"/>
                  </a:lnTo>
                  <a:lnTo>
                    <a:pt x="15" y="14"/>
                  </a:lnTo>
                  <a:lnTo>
                    <a:pt x="15" y="31"/>
                  </a:lnTo>
                  <a:cubicBezTo>
                    <a:pt x="15" y="35"/>
                    <a:pt x="11" y="39"/>
                    <a:pt x="7" y="39"/>
                  </a:cubicBezTo>
                  <a:cubicBezTo>
                    <a:pt x="3" y="39"/>
                    <a:pt x="0" y="35"/>
                    <a:pt x="0" y="31"/>
                  </a:cubicBezTo>
                  <a:lnTo>
                    <a:pt x="0" y="7"/>
                  </a:lnTo>
                  <a:cubicBezTo>
                    <a:pt x="0" y="3"/>
                    <a:pt x="3" y="0"/>
                    <a:pt x="7" y="0"/>
                  </a:cubicBezTo>
                  <a:lnTo>
                    <a:pt x="123" y="0"/>
                  </a:lnTo>
                  <a:cubicBezTo>
                    <a:pt x="127" y="0"/>
                    <a:pt x="130" y="3"/>
                    <a:pt x="130" y="7"/>
                  </a:cubicBezTo>
                  <a:lnTo>
                    <a:pt x="130" y="47"/>
                  </a:lnTo>
                  <a:cubicBezTo>
                    <a:pt x="130" y="51"/>
                    <a:pt x="127" y="54"/>
                    <a:pt x="123" y="5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6" name="Freeform 677">
              <a:extLst>
                <a:ext uri="{FF2B5EF4-FFF2-40B4-BE49-F238E27FC236}">
                  <a16:creationId xmlns:a16="http://schemas.microsoft.com/office/drawing/2014/main" id="{05CF6518-6703-4F40-BA7D-7C0CDE917EC2}"/>
                </a:ext>
              </a:extLst>
            </p:cNvPr>
            <p:cNvSpPr>
              <a:spLocks noEditPoints="1"/>
            </p:cNvSpPr>
            <p:nvPr/>
          </p:nvSpPr>
          <p:spPr bwMode="auto">
            <a:xfrm>
              <a:off x="1302394" y="3929011"/>
              <a:ext cx="640511" cy="633472"/>
            </a:xfrm>
            <a:custGeom>
              <a:avLst/>
              <a:gdLst>
                <a:gd name="T0" fmla="*/ 79 w 157"/>
                <a:gd name="T1" fmla="*/ 14 h 157"/>
                <a:gd name="T2" fmla="*/ 14 w 157"/>
                <a:gd name="T3" fmla="*/ 78 h 157"/>
                <a:gd name="T4" fmla="*/ 79 w 157"/>
                <a:gd name="T5" fmla="*/ 143 h 157"/>
                <a:gd name="T6" fmla="*/ 143 w 157"/>
                <a:gd name="T7" fmla="*/ 78 h 157"/>
                <a:gd name="T8" fmla="*/ 79 w 157"/>
                <a:gd name="T9" fmla="*/ 14 h 157"/>
                <a:gd name="T10" fmla="*/ 79 w 157"/>
                <a:gd name="T11" fmla="*/ 157 h 157"/>
                <a:gd name="T12" fmla="*/ 0 w 157"/>
                <a:gd name="T13" fmla="*/ 78 h 157"/>
                <a:gd name="T14" fmla="*/ 79 w 157"/>
                <a:gd name="T15" fmla="*/ 0 h 157"/>
                <a:gd name="T16" fmla="*/ 157 w 157"/>
                <a:gd name="T17" fmla="*/ 78 h 157"/>
                <a:gd name="T18" fmla="*/ 79 w 157"/>
                <a:gd name="T19"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7">
                  <a:moveTo>
                    <a:pt x="79" y="14"/>
                  </a:moveTo>
                  <a:cubicBezTo>
                    <a:pt x="43" y="14"/>
                    <a:pt x="14" y="43"/>
                    <a:pt x="14" y="78"/>
                  </a:cubicBezTo>
                  <a:cubicBezTo>
                    <a:pt x="14" y="114"/>
                    <a:pt x="43" y="143"/>
                    <a:pt x="79" y="143"/>
                  </a:cubicBezTo>
                  <a:cubicBezTo>
                    <a:pt x="114" y="143"/>
                    <a:pt x="143" y="114"/>
                    <a:pt x="143" y="78"/>
                  </a:cubicBezTo>
                  <a:cubicBezTo>
                    <a:pt x="143" y="43"/>
                    <a:pt x="114" y="14"/>
                    <a:pt x="79" y="14"/>
                  </a:cubicBezTo>
                  <a:close/>
                  <a:moveTo>
                    <a:pt x="79" y="157"/>
                  </a:moveTo>
                  <a:cubicBezTo>
                    <a:pt x="35" y="157"/>
                    <a:pt x="0" y="122"/>
                    <a:pt x="0" y="78"/>
                  </a:cubicBezTo>
                  <a:cubicBezTo>
                    <a:pt x="0" y="35"/>
                    <a:pt x="35" y="0"/>
                    <a:pt x="79" y="0"/>
                  </a:cubicBezTo>
                  <a:cubicBezTo>
                    <a:pt x="122" y="0"/>
                    <a:pt x="157" y="35"/>
                    <a:pt x="157" y="78"/>
                  </a:cubicBezTo>
                  <a:cubicBezTo>
                    <a:pt x="157" y="122"/>
                    <a:pt x="122" y="157"/>
                    <a:pt x="79" y="157"/>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1875954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ADB4903-EF56-B2A9-2BDD-7DA9E3ACE1CE}"/>
              </a:ext>
            </a:extLst>
          </p:cNvPr>
          <p:cNvSpPr>
            <a:spLocks noGrp="1"/>
          </p:cNvSpPr>
          <p:nvPr>
            <p:ph type="sldNum" sz="quarter" idx="15"/>
          </p:nvPr>
        </p:nvSpPr>
        <p:spPr/>
        <p:txBody>
          <a:bodyPr/>
          <a:lstStyle/>
          <a:p>
            <a:fld id="{3787542D-5C6B-4EB3-96EB-9B37C3D5D2F8}" type="slidenum">
              <a:rPr lang="en-GB" smtClean="0"/>
              <a:t>5</a:t>
            </a:fld>
            <a:endParaRPr lang="en-GB" dirty="0"/>
          </a:p>
        </p:txBody>
      </p:sp>
      <p:sp>
        <p:nvSpPr>
          <p:cNvPr id="16" name="TextBox 15">
            <a:extLst>
              <a:ext uri="{FF2B5EF4-FFF2-40B4-BE49-F238E27FC236}">
                <a16:creationId xmlns:a16="http://schemas.microsoft.com/office/drawing/2014/main" id="{3E291212-66E2-56EB-9BF5-03B53C4661F6}"/>
              </a:ext>
            </a:extLst>
          </p:cNvPr>
          <p:cNvSpPr txBox="1"/>
          <p:nvPr/>
        </p:nvSpPr>
        <p:spPr>
          <a:xfrm>
            <a:off x="2904507" y="2551052"/>
            <a:ext cx="1276938"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4000" b="1" dirty="0">
                <a:latin typeface="Century Gothic"/>
              </a:rPr>
              <a:t>5</a:t>
            </a:r>
            <a:r>
              <a:rPr lang="en-GB" sz="3200" b="1" dirty="0">
                <a:solidFill>
                  <a:schemeClr val="accent1"/>
                </a:solidFill>
                <a:latin typeface="Century Gothic"/>
              </a:rPr>
              <a:t>%</a:t>
            </a:r>
            <a:endParaRPr kumimoji="0" lang="en-GB" sz="4000" b="1" i="0" u="none" strike="noStrike" kern="1200" cap="none" spc="0" normalizeH="0" noProof="0" dirty="0">
              <a:ln>
                <a:noFill/>
              </a:ln>
              <a:solidFill>
                <a:schemeClr val="accent1"/>
              </a:solidFill>
              <a:effectLst/>
              <a:uLnTx/>
              <a:uFillTx/>
              <a:latin typeface="Century Gothic"/>
            </a:endParaRPr>
          </a:p>
        </p:txBody>
      </p:sp>
      <p:sp>
        <p:nvSpPr>
          <p:cNvPr id="22" name="TextBox 21">
            <a:extLst>
              <a:ext uri="{FF2B5EF4-FFF2-40B4-BE49-F238E27FC236}">
                <a16:creationId xmlns:a16="http://schemas.microsoft.com/office/drawing/2014/main" id="{3576A2F8-E48D-E153-3868-4B1138B585C6}"/>
              </a:ext>
            </a:extLst>
          </p:cNvPr>
          <p:cNvSpPr txBox="1"/>
          <p:nvPr/>
        </p:nvSpPr>
        <p:spPr>
          <a:xfrm>
            <a:off x="6452144" y="3155125"/>
            <a:ext cx="1111202" cy="707886"/>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4000" b="1" dirty="0">
                <a:latin typeface="Century Gothic"/>
              </a:rPr>
              <a:t>10</a:t>
            </a:r>
            <a:r>
              <a:rPr lang="en-GB" sz="3200" b="1" dirty="0">
                <a:solidFill>
                  <a:schemeClr val="accent1"/>
                </a:solidFill>
                <a:latin typeface="Century Gothic"/>
              </a:rPr>
              <a:t>%</a:t>
            </a:r>
            <a:endParaRPr kumimoji="0" lang="en-GB" sz="4000" b="1" i="0" u="none" strike="noStrike" kern="1200" cap="none" spc="0" normalizeH="0" noProof="0" dirty="0">
              <a:ln>
                <a:noFill/>
              </a:ln>
              <a:solidFill>
                <a:schemeClr val="accent1"/>
              </a:solidFill>
              <a:effectLst/>
              <a:uLnTx/>
              <a:uFillTx/>
              <a:latin typeface="Century Gothic"/>
            </a:endParaRPr>
          </a:p>
        </p:txBody>
      </p:sp>
      <p:sp>
        <p:nvSpPr>
          <p:cNvPr id="87" name="TextBox 86">
            <a:extLst>
              <a:ext uri="{FF2B5EF4-FFF2-40B4-BE49-F238E27FC236}">
                <a16:creationId xmlns:a16="http://schemas.microsoft.com/office/drawing/2014/main" id="{DE343480-F037-4436-A53A-D599EDCE0C79}"/>
              </a:ext>
            </a:extLst>
          </p:cNvPr>
          <p:cNvSpPr txBox="1"/>
          <p:nvPr/>
        </p:nvSpPr>
        <p:spPr>
          <a:xfrm>
            <a:off x="1397439" y="4537146"/>
            <a:ext cx="2439566" cy="707886"/>
          </a:xfrm>
          <a:prstGeom prst="rect">
            <a:avLst/>
          </a:prstGeom>
          <a:noFill/>
        </p:spPr>
        <p:txBody>
          <a:bodyPr wrap="square" rtlCol="0">
            <a:spAutoFit/>
          </a:bodyPr>
          <a:lstStyle/>
          <a:p>
            <a:pPr algn="ctr"/>
            <a:r>
              <a:rPr lang="en-GB" sz="2000" b="1" dirty="0">
                <a:latin typeface="+mj-lt"/>
              </a:rPr>
              <a:t>Buy something or make a payment</a:t>
            </a:r>
          </a:p>
        </p:txBody>
      </p:sp>
      <p:sp>
        <p:nvSpPr>
          <p:cNvPr id="110" name="TextBox 109">
            <a:extLst>
              <a:ext uri="{FF2B5EF4-FFF2-40B4-BE49-F238E27FC236}">
                <a16:creationId xmlns:a16="http://schemas.microsoft.com/office/drawing/2014/main" id="{890922E8-B8B4-4590-8A8B-E3EE0C4E6D0D}"/>
              </a:ext>
            </a:extLst>
          </p:cNvPr>
          <p:cNvSpPr txBox="1"/>
          <p:nvPr/>
        </p:nvSpPr>
        <p:spPr>
          <a:xfrm>
            <a:off x="8110824" y="4537146"/>
            <a:ext cx="2683523" cy="1138773"/>
          </a:xfrm>
          <a:prstGeom prst="rect">
            <a:avLst/>
          </a:prstGeom>
          <a:noFill/>
        </p:spPr>
        <p:txBody>
          <a:bodyPr wrap="square" rtlCol="0">
            <a:spAutoFit/>
          </a:bodyPr>
          <a:lstStyle/>
          <a:p>
            <a:pPr algn="ctr"/>
            <a:r>
              <a:rPr lang="en-GB" sz="2000" b="1" dirty="0">
                <a:latin typeface="+mj-lt"/>
              </a:rPr>
              <a:t>… call the sender</a:t>
            </a:r>
          </a:p>
          <a:p>
            <a:pPr algn="ctr"/>
            <a:r>
              <a:rPr lang="en-GB" sz="1600" dirty="0"/>
              <a:t>have a discussion about the mail with someone else in the household</a:t>
            </a:r>
          </a:p>
        </p:txBody>
      </p:sp>
      <p:sp>
        <p:nvSpPr>
          <p:cNvPr id="111" name="TextBox 110">
            <a:extLst>
              <a:ext uri="{FF2B5EF4-FFF2-40B4-BE49-F238E27FC236}">
                <a16:creationId xmlns:a16="http://schemas.microsoft.com/office/drawing/2014/main" id="{758D4AC6-B911-441A-9E41-20A1430DF472}"/>
              </a:ext>
            </a:extLst>
          </p:cNvPr>
          <p:cNvSpPr txBox="1"/>
          <p:nvPr/>
        </p:nvSpPr>
        <p:spPr>
          <a:xfrm>
            <a:off x="9427175" y="2891217"/>
            <a:ext cx="1286334" cy="707886"/>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4000" b="1" dirty="0">
                <a:latin typeface="Century Gothic"/>
              </a:rPr>
              <a:t>2</a:t>
            </a:r>
            <a:r>
              <a:rPr lang="en-GB" sz="3200" b="1" dirty="0">
                <a:solidFill>
                  <a:schemeClr val="accent1"/>
                </a:solidFill>
                <a:latin typeface="Century Gothic"/>
              </a:rPr>
              <a:t>%</a:t>
            </a:r>
            <a:endParaRPr kumimoji="0" lang="en-GB" sz="4000" b="1" i="0" u="none" strike="noStrike" kern="1200" cap="none" spc="0" normalizeH="0" noProof="0" dirty="0">
              <a:ln>
                <a:noFill/>
              </a:ln>
              <a:solidFill>
                <a:schemeClr val="accent1"/>
              </a:solidFill>
              <a:effectLst/>
              <a:uLnTx/>
              <a:uFillTx/>
              <a:latin typeface="Century Gothic"/>
            </a:endParaRPr>
          </a:p>
        </p:txBody>
      </p:sp>
      <p:sp>
        <p:nvSpPr>
          <p:cNvPr id="121" name="TextBox 120">
            <a:extLst>
              <a:ext uri="{FF2B5EF4-FFF2-40B4-BE49-F238E27FC236}">
                <a16:creationId xmlns:a16="http://schemas.microsoft.com/office/drawing/2014/main" id="{6B6932F0-F372-4B31-AB2E-5D2EB4EA5CCB}"/>
              </a:ext>
            </a:extLst>
          </p:cNvPr>
          <p:cNvSpPr txBox="1"/>
          <p:nvPr/>
        </p:nvSpPr>
        <p:spPr>
          <a:xfrm>
            <a:off x="4405123" y="4537146"/>
            <a:ext cx="2851198" cy="1138773"/>
          </a:xfrm>
          <a:prstGeom prst="rect">
            <a:avLst/>
          </a:prstGeom>
          <a:noFill/>
        </p:spPr>
        <p:txBody>
          <a:bodyPr wrap="square" rtlCol="0">
            <a:spAutoFit/>
          </a:bodyPr>
          <a:lstStyle/>
          <a:p>
            <a:pPr algn="ctr"/>
            <a:r>
              <a:rPr lang="en-GB" sz="2000" b="1" dirty="0">
                <a:latin typeface="+mj-lt"/>
              </a:rPr>
              <a:t>… take online actions</a:t>
            </a:r>
          </a:p>
          <a:p>
            <a:pPr algn="ctr"/>
            <a:r>
              <a:rPr lang="en-GB" sz="1600" dirty="0"/>
              <a:t>visit sender’s web site, go online, use a tablet or smartphone</a:t>
            </a:r>
          </a:p>
        </p:txBody>
      </p:sp>
      <p:sp>
        <p:nvSpPr>
          <p:cNvPr id="123" name="TextBox 122">
            <a:extLst>
              <a:ext uri="{FF2B5EF4-FFF2-40B4-BE49-F238E27FC236}">
                <a16:creationId xmlns:a16="http://schemas.microsoft.com/office/drawing/2014/main" id="{0D4B03DE-C36A-40A1-BDEB-7ECB67D6F719}"/>
              </a:ext>
            </a:extLst>
          </p:cNvPr>
          <p:cNvSpPr txBox="1"/>
          <p:nvPr/>
        </p:nvSpPr>
        <p:spPr>
          <a:xfrm>
            <a:off x="925975" y="6310178"/>
            <a:ext cx="10830596" cy="261610"/>
          </a:xfrm>
          <a:prstGeom prst="rect">
            <a:avLst/>
          </a:prstGeom>
          <a:noFill/>
        </p:spPr>
        <p:txBody>
          <a:bodyPr wrap="square" rtlCol="0">
            <a:spAutoFit/>
          </a:bodyPr>
          <a:lstStyle/>
          <a:p>
            <a:r>
              <a:rPr lang="en-GB" sz="1100" dirty="0"/>
              <a:t>Source:  JICMAIL, Addressed Mail, Publishing, Q2 2017-Q2 2023, n=1,543</a:t>
            </a:r>
          </a:p>
        </p:txBody>
      </p:sp>
      <p:grpSp>
        <p:nvGrpSpPr>
          <p:cNvPr id="4" name="Graphic 4" descr="Chat bubble outline">
            <a:extLst>
              <a:ext uri="{FF2B5EF4-FFF2-40B4-BE49-F238E27FC236}">
                <a16:creationId xmlns:a16="http://schemas.microsoft.com/office/drawing/2014/main" id="{44575838-FFE9-4889-A785-912E5CDCDF6F}"/>
              </a:ext>
            </a:extLst>
          </p:cNvPr>
          <p:cNvGrpSpPr/>
          <p:nvPr/>
        </p:nvGrpSpPr>
        <p:grpSpPr>
          <a:xfrm>
            <a:off x="8253674" y="3129712"/>
            <a:ext cx="1147439" cy="1046195"/>
            <a:chOff x="6067195" y="3129712"/>
            <a:chExt cx="1147439" cy="1046195"/>
          </a:xfrm>
          <a:solidFill>
            <a:srgbClr val="000000"/>
          </a:solidFill>
        </p:grpSpPr>
        <p:sp>
          <p:nvSpPr>
            <p:cNvPr id="6" name="Freeform: Shape 5">
              <a:extLst>
                <a:ext uri="{FF2B5EF4-FFF2-40B4-BE49-F238E27FC236}">
                  <a16:creationId xmlns:a16="http://schemas.microsoft.com/office/drawing/2014/main" id="{593D0FF9-7C2D-4372-A681-54765EA59DE4}"/>
                </a:ext>
              </a:extLst>
            </p:cNvPr>
            <p:cNvSpPr/>
            <p:nvPr/>
          </p:nvSpPr>
          <p:spPr>
            <a:xfrm>
              <a:off x="6067195" y="3129712"/>
              <a:ext cx="1147439" cy="1046195"/>
            </a:xfrm>
            <a:custGeom>
              <a:avLst/>
              <a:gdLst>
                <a:gd name="connsiteX0" fmla="*/ 1079943 w 1147439"/>
                <a:gd name="connsiteY0" fmla="*/ 33748 h 1046195"/>
                <a:gd name="connsiteX1" fmla="*/ 1113692 w 1147439"/>
                <a:gd name="connsiteY1" fmla="*/ 67496 h 1046195"/>
                <a:gd name="connsiteX2" fmla="*/ 1113692 w 1147439"/>
                <a:gd name="connsiteY2" fmla="*/ 742461 h 1046195"/>
                <a:gd name="connsiteX3" fmla="*/ 1079943 w 1147439"/>
                <a:gd name="connsiteY3" fmla="*/ 776209 h 1046195"/>
                <a:gd name="connsiteX4" fmla="*/ 877454 w 1147439"/>
                <a:gd name="connsiteY4" fmla="*/ 776209 h 1046195"/>
                <a:gd name="connsiteX5" fmla="*/ 877454 w 1147439"/>
                <a:gd name="connsiteY5" fmla="*/ 964727 h 1046195"/>
                <a:gd name="connsiteX6" fmla="*/ 707262 w 1147439"/>
                <a:gd name="connsiteY6" fmla="*/ 794535 h 1046195"/>
                <a:gd name="connsiteX7" fmla="*/ 697373 w 1147439"/>
                <a:gd name="connsiteY7" fmla="*/ 784646 h 1046195"/>
                <a:gd name="connsiteX8" fmla="*/ 67496 w 1147439"/>
                <a:gd name="connsiteY8" fmla="*/ 784646 h 1046195"/>
                <a:gd name="connsiteX9" fmla="*/ 33748 w 1147439"/>
                <a:gd name="connsiteY9" fmla="*/ 750898 h 1046195"/>
                <a:gd name="connsiteX10" fmla="*/ 33748 w 1147439"/>
                <a:gd name="connsiteY10" fmla="*/ 67496 h 1046195"/>
                <a:gd name="connsiteX11" fmla="*/ 67496 w 1147439"/>
                <a:gd name="connsiteY11" fmla="*/ 33748 h 1046195"/>
                <a:gd name="connsiteX12" fmla="*/ 1079943 w 1147439"/>
                <a:gd name="connsiteY12" fmla="*/ 33748 h 1046195"/>
                <a:gd name="connsiteX13" fmla="*/ 1079943 w 1147439"/>
                <a:gd name="connsiteY13" fmla="*/ 0 h 1046195"/>
                <a:gd name="connsiteX14" fmla="*/ 67496 w 1147439"/>
                <a:gd name="connsiteY14" fmla="*/ 0 h 1046195"/>
                <a:gd name="connsiteX15" fmla="*/ 0 w 1147439"/>
                <a:gd name="connsiteY15" fmla="*/ 67496 h 1046195"/>
                <a:gd name="connsiteX16" fmla="*/ 0 w 1147439"/>
                <a:gd name="connsiteY16" fmla="*/ 750898 h 1046195"/>
                <a:gd name="connsiteX17" fmla="*/ 67496 w 1147439"/>
                <a:gd name="connsiteY17" fmla="*/ 818395 h 1046195"/>
                <a:gd name="connsiteX18" fmla="*/ 683402 w 1147439"/>
                <a:gd name="connsiteY18" fmla="*/ 818395 h 1046195"/>
                <a:gd name="connsiteX19" fmla="*/ 911202 w 1147439"/>
                <a:gd name="connsiteY19" fmla="*/ 1046195 h 1046195"/>
                <a:gd name="connsiteX20" fmla="*/ 911202 w 1147439"/>
                <a:gd name="connsiteY20" fmla="*/ 809958 h 1046195"/>
                <a:gd name="connsiteX21" fmla="*/ 1079943 w 1147439"/>
                <a:gd name="connsiteY21" fmla="*/ 809958 h 1046195"/>
                <a:gd name="connsiteX22" fmla="*/ 1147440 w 1147439"/>
                <a:gd name="connsiteY22" fmla="*/ 742461 h 1046195"/>
                <a:gd name="connsiteX23" fmla="*/ 1147440 w 1147439"/>
                <a:gd name="connsiteY23" fmla="*/ 67496 h 1046195"/>
                <a:gd name="connsiteX24" fmla="*/ 1079943 w 1147439"/>
                <a:gd name="connsiteY24" fmla="*/ 0 h 104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7439" h="1046195">
                  <a:moveTo>
                    <a:pt x="1079943" y="33748"/>
                  </a:moveTo>
                  <a:cubicBezTo>
                    <a:pt x="1098583" y="33748"/>
                    <a:pt x="1113692" y="48857"/>
                    <a:pt x="1113692" y="67496"/>
                  </a:cubicBezTo>
                  <a:lnTo>
                    <a:pt x="1113692" y="742461"/>
                  </a:lnTo>
                  <a:cubicBezTo>
                    <a:pt x="1113692" y="761100"/>
                    <a:pt x="1098583" y="776209"/>
                    <a:pt x="1079943" y="776209"/>
                  </a:cubicBezTo>
                  <a:lnTo>
                    <a:pt x="877454" y="776209"/>
                  </a:lnTo>
                  <a:lnTo>
                    <a:pt x="877454" y="964727"/>
                  </a:lnTo>
                  <a:lnTo>
                    <a:pt x="707262" y="794535"/>
                  </a:lnTo>
                  <a:lnTo>
                    <a:pt x="697373" y="784646"/>
                  </a:lnTo>
                  <a:lnTo>
                    <a:pt x="67496" y="784646"/>
                  </a:lnTo>
                  <a:cubicBezTo>
                    <a:pt x="48857" y="784646"/>
                    <a:pt x="33748" y="769537"/>
                    <a:pt x="33748" y="750898"/>
                  </a:cubicBezTo>
                  <a:lnTo>
                    <a:pt x="33748" y="67496"/>
                  </a:lnTo>
                  <a:cubicBezTo>
                    <a:pt x="33748" y="48857"/>
                    <a:pt x="48857" y="33748"/>
                    <a:pt x="67496" y="33748"/>
                  </a:cubicBezTo>
                  <a:lnTo>
                    <a:pt x="1079943" y="33748"/>
                  </a:lnTo>
                  <a:moveTo>
                    <a:pt x="1079943" y="0"/>
                  </a:moveTo>
                  <a:lnTo>
                    <a:pt x="67496" y="0"/>
                  </a:lnTo>
                  <a:cubicBezTo>
                    <a:pt x="30220" y="0"/>
                    <a:pt x="0" y="30220"/>
                    <a:pt x="0" y="67496"/>
                  </a:cubicBezTo>
                  <a:lnTo>
                    <a:pt x="0" y="750898"/>
                  </a:lnTo>
                  <a:cubicBezTo>
                    <a:pt x="0" y="788175"/>
                    <a:pt x="30220" y="818395"/>
                    <a:pt x="67496" y="818395"/>
                  </a:cubicBezTo>
                  <a:lnTo>
                    <a:pt x="683402" y="818395"/>
                  </a:lnTo>
                  <a:lnTo>
                    <a:pt x="911202" y="1046195"/>
                  </a:lnTo>
                  <a:lnTo>
                    <a:pt x="911202" y="809958"/>
                  </a:lnTo>
                  <a:lnTo>
                    <a:pt x="1079943" y="809958"/>
                  </a:lnTo>
                  <a:cubicBezTo>
                    <a:pt x="1117220" y="809958"/>
                    <a:pt x="1147440" y="779738"/>
                    <a:pt x="1147440" y="742461"/>
                  </a:cubicBezTo>
                  <a:lnTo>
                    <a:pt x="1147440" y="67496"/>
                  </a:lnTo>
                  <a:cubicBezTo>
                    <a:pt x="1147440" y="30220"/>
                    <a:pt x="1117220" y="0"/>
                    <a:pt x="1079943" y="0"/>
                  </a:cubicBezTo>
                  <a:close/>
                </a:path>
              </a:pathLst>
            </a:custGeom>
            <a:solidFill>
              <a:srgbClr val="000000"/>
            </a:solidFill>
            <a:ln w="28575" cap="flat">
              <a:solidFill>
                <a:schemeClr val="tx1"/>
              </a:solidFill>
              <a:prstDash val="solid"/>
              <a:miter/>
            </a:ln>
          </p:spPr>
          <p:txBody>
            <a:bodyPr rtlCol="0" anchor="ctr"/>
            <a:lstStyle/>
            <a:p>
              <a:endParaRPr lang="en-GB" dirty="0"/>
            </a:p>
          </p:txBody>
        </p:sp>
        <p:sp>
          <p:nvSpPr>
            <p:cNvPr id="8" name="Freeform: Shape 7">
              <a:extLst>
                <a:ext uri="{FF2B5EF4-FFF2-40B4-BE49-F238E27FC236}">
                  <a16:creationId xmlns:a16="http://schemas.microsoft.com/office/drawing/2014/main" id="{618CDE42-6838-4415-A6AE-13056F9C6053}"/>
                </a:ext>
              </a:extLst>
            </p:cNvPr>
            <p:cNvSpPr/>
            <p:nvPr/>
          </p:nvSpPr>
          <p:spPr>
            <a:xfrm>
              <a:off x="6860278" y="3484069"/>
              <a:ext cx="101244" cy="101244"/>
            </a:xfrm>
            <a:custGeom>
              <a:avLst/>
              <a:gdLst>
                <a:gd name="connsiteX0" fmla="*/ 101245 w 101244"/>
                <a:gd name="connsiteY0" fmla="*/ 50622 h 101244"/>
                <a:gd name="connsiteX1" fmla="*/ 50622 w 101244"/>
                <a:gd name="connsiteY1" fmla="*/ 101245 h 101244"/>
                <a:gd name="connsiteX2" fmla="*/ 0 w 101244"/>
                <a:gd name="connsiteY2" fmla="*/ 50622 h 101244"/>
                <a:gd name="connsiteX3" fmla="*/ 50622 w 101244"/>
                <a:gd name="connsiteY3" fmla="*/ 0 h 101244"/>
                <a:gd name="connsiteX4" fmla="*/ 101245 w 101244"/>
                <a:gd name="connsiteY4" fmla="*/ 50622 h 10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4" h="101244">
                  <a:moveTo>
                    <a:pt x="101245" y="50622"/>
                  </a:moveTo>
                  <a:cubicBezTo>
                    <a:pt x="101245" y="78580"/>
                    <a:pt x="78580" y="101245"/>
                    <a:pt x="50622" y="101245"/>
                  </a:cubicBezTo>
                  <a:cubicBezTo>
                    <a:pt x="22664" y="101245"/>
                    <a:pt x="0" y="78580"/>
                    <a:pt x="0" y="50622"/>
                  </a:cubicBezTo>
                  <a:cubicBezTo>
                    <a:pt x="0" y="22664"/>
                    <a:pt x="22664" y="0"/>
                    <a:pt x="50622" y="0"/>
                  </a:cubicBezTo>
                  <a:cubicBezTo>
                    <a:pt x="78580" y="0"/>
                    <a:pt x="101245" y="22664"/>
                    <a:pt x="101245" y="50622"/>
                  </a:cubicBezTo>
                  <a:close/>
                </a:path>
              </a:pathLst>
            </a:custGeom>
            <a:solidFill>
              <a:schemeClr val="accent1"/>
            </a:solidFill>
            <a:ln w="28575" cap="flat">
              <a:solidFill>
                <a:schemeClr val="accent1"/>
              </a:solidFill>
              <a:prstDash val="solid"/>
              <a:miter/>
            </a:ln>
          </p:spPr>
          <p:txBody>
            <a:bodyPr rtlCol="0" anchor="ctr"/>
            <a:lstStyle/>
            <a:p>
              <a:endParaRPr lang="en-GB" dirty="0"/>
            </a:p>
          </p:txBody>
        </p:sp>
        <p:sp>
          <p:nvSpPr>
            <p:cNvPr id="9" name="Freeform: Shape 8">
              <a:extLst>
                <a:ext uri="{FF2B5EF4-FFF2-40B4-BE49-F238E27FC236}">
                  <a16:creationId xmlns:a16="http://schemas.microsoft.com/office/drawing/2014/main" id="{0F2AFDFA-03DC-4800-97F2-A1BE93B321AD}"/>
                </a:ext>
              </a:extLst>
            </p:cNvPr>
            <p:cNvSpPr/>
            <p:nvPr/>
          </p:nvSpPr>
          <p:spPr>
            <a:xfrm>
              <a:off x="6590293" y="3484069"/>
              <a:ext cx="101244" cy="101244"/>
            </a:xfrm>
            <a:custGeom>
              <a:avLst/>
              <a:gdLst>
                <a:gd name="connsiteX0" fmla="*/ 101245 w 101244"/>
                <a:gd name="connsiteY0" fmla="*/ 50622 h 101244"/>
                <a:gd name="connsiteX1" fmla="*/ 50622 w 101244"/>
                <a:gd name="connsiteY1" fmla="*/ 101245 h 101244"/>
                <a:gd name="connsiteX2" fmla="*/ 0 w 101244"/>
                <a:gd name="connsiteY2" fmla="*/ 50622 h 101244"/>
                <a:gd name="connsiteX3" fmla="*/ 50622 w 101244"/>
                <a:gd name="connsiteY3" fmla="*/ 0 h 101244"/>
                <a:gd name="connsiteX4" fmla="*/ 101245 w 101244"/>
                <a:gd name="connsiteY4" fmla="*/ 50622 h 10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4" h="101244">
                  <a:moveTo>
                    <a:pt x="101245" y="50622"/>
                  </a:moveTo>
                  <a:cubicBezTo>
                    <a:pt x="101245" y="78580"/>
                    <a:pt x="78580" y="101245"/>
                    <a:pt x="50622" y="101245"/>
                  </a:cubicBezTo>
                  <a:cubicBezTo>
                    <a:pt x="22664" y="101245"/>
                    <a:pt x="0" y="78580"/>
                    <a:pt x="0" y="50622"/>
                  </a:cubicBezTo>
                  <a:cubicBezTo>
                    <a:pt x="0" y="22664"/>
                    <a:pt x="22664" y="0"/>
                    <a:pt x="50622" y="0"/>
                  </a:cubicBezTo>
                  <a:cubicBezTo>
                    <a:pt x="78580" y="0"/>
                    <a:pt x="101245" y="22664"/>
                    <a:pt x="101245" y="50622"/>
                  </a:cubicBezTo>
                  <a:close/>
                </a:path>
              </a:pathLst>
            </a:custGeom>
            <a:solidFill>
              <a:schemeClr val="accent1"/>
            </a:solidFill>
            <a:ln w="28575" cap="flat">
              <a:solidFill>
                <a:schemeClr val="accent1"/>
              </a:solidFill>
              <a:prstDash val="solid"/>
              <a:miter/>
            </a:ln>
          </p:spPr>
          <p:txBody>
            <a:bodyPr rtlCol="0" anchor="ctr"/>
            <a:lstStyle/>
            <a:p>
              <a:endParaRPr lang="en-GB" dirty="0"/>
            </a:p>
          </p:txBody>
        </p:sp>
        <p:sp>
          <p:nvSpPr>
            <p:cNvPr id="10" name="Freeform: Shape 9">
              <a:extLst>
                <a:ext uri="{FF2B5EF4-FFF2-40B4-BE49-F238E27FC236}">
                  <a16:creationId xmlns:a16="http://schemas.microsoft.com/office/drawing/2014/main" id="{3D5F2745-F7E0-4722-A55E-8C91A4576D93}"/>
                </a:ext>
              </a:extLst>
            </p:cNvPr>
            <p:cNvSpPr/>
            <p:nvPr/>
          </p:nvSpPr>
          <p:spPr>
            <a:xfrm>
              <a:off x="6320307" y="3484069"/>
              <a:ext cx="101244" cy="101244"/>
            </a:xfrm>
            <a:custGeom>
              <a:avLst/>
              <a:gdLst>
                <a:gd name="connsiteX0" fmla="*/ 101245 w 101244"/>
                <a:gd name="connsiteY0" fmla="*/ 50622 h 101244"/>
                <a:gd name="connsiteX1" fmla="*/ 50622 w 101244"/>
                <a:gd name="connsiteY1" fmla="*/ 101245 h 101244"/>
                <a:gd name="connsiteX2" fmla="*/ 0 w 101244"/>
                <a:gd name="connsiteY2" fmla="*/ 50622 h 101244"/>
                <a:gd name="connsiteX3" fmla="*/ 50622 w 101244"/>
                <a:gd name="connsiteY3" fmla="*/ 0 h 101244"/>
                <a:gd name="connsiteX4" fmla="*/ 101245 w 101244"/>
                <a:gd name="connsiteY4" fmla="*/ 50622 h 10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4" h="101244">
                  <a:moveTo>
                    <a:pt x="101245" y="50622"/>
                  </a:moveTo>
                  <a:cubicBezTo>
                    <a:pt x="101245" y="78580"/>
                    <a:pt x="78580" y="101245"/>
                    <a:pt x="50622" y="101245"/>
                  </a:cubicBezTo>
                  <a:cubicBezTo>
                    <a:pt x="22664" y="101245"/>
                    <a:pt x="0" y="78580"/>
                    <a:pt x="0" y="50622"/>
                  </a:cubicBezTo>
                  <a:cubicBezTo>
                    <a:pt x="0" y="22664"/>
                    <a:pt x="22664" y="0"/>
                    <a:pt x="50622" y="0"/>
                  </a:cubicBezTo>
                  <a:cubicBezTo>
                    <a:pt x="78580" y="0"/>
                    <a:pt x="101245" y="22664"/>
                    <a:pt x="101245" y="50622"/>
                  </a:cubicBezTo>
                  <a:close/>
                </a:path>
              </a:pathLst>
            </a:custGeom>
            <a:solidFill>
              <a:schemeClr val="accent1"/>
            </a:solidFill>
            <a:ln w="28575" cap="flat">
              <a:solidFill>
                <a:schemeClr val="accent1"/>
              </a:solidFill>
              <a:prstDash val="solid"/>
              <a:miter/>
            </a:ln>
          </p:spPr>
          <p:txBody>
            <a:bodyPr rtlCol="0" anchor="ctr"/>
            <a:lstStyle/>
            <a:p>
              <a:endParaRPr lang="en-GB" dirty="0"/>
            </a:p>
          </p:txBody>
        </p:sp>
      </p:grpSp>
      <p:grpSp>
        <p:nvGrpSpPr>
          <p:cNvPr id="11" name="Graphic 123" descr="Chat bubble outline">
            <a:extLst>
              <a:ext uri="{FF2B5EF4-FFF2-40B4-BE49-F238E27FC236}">
                <a16:creationId xmlns:a16="http://schemas.microsoft.com/office/drawing/2014/main" id="{3EBEECEB-B727-4556-A253-3BC56A4413FB}"/>
              </a:ext>
            </a:extLst>
          </p:cNvPr>
          <p:cNvGrpSpPr/>
          <p:nvPr/>
        </p:nvGrpSpPr>
        <p:grpSpPr>
          <a:xfrm>
            <a:off x="9467210" y="3593126"/>
            <a:ext cx="1147439" cy="1046195"/>
            <a:chOff x="7280731" y="3593126"/>
            <a:chExt cx="1147439" cy="1046195"/>
          </a:xfrm>
          <a:solidFill>
            <a:srgbClr val="000000"/>
          </a:solidFill>
        </p:grpSpPr>
        <p:sp>
          <p:nvSpPr>
            <p:cNvPr id="12" name="Freeform: Shape 11">
              <a:extLst>
                <a:ext uri="{FF2B5EF4-FFF2-40B4-BE49-F238E27FC236}">
                  <a16:creationId xmlns:a16="http://schemas.microsoft.com/office/drawing/2014/main" id="{1E1D267D-1D3B-410B-8646-7CB269A68B05}"/>
                </a:ext>
              </a:extLst>
            </p:cNvPr>
            <p:cNvSpPr/>
            <p:nvPr/>
          </p:nvSpPr>
          <p:spPr>
            <a:xfrm>
              <a:off x="7280731" y="3593126"/>
              <a:ext cx="1147439" cy="1046195"/>
            </a:xfrm>
            <a:custGeom>
              <a:avLst/>
              <a:gdLst>
                <a:gd name="connsiteX0" fmla="*/ 1079943 w 1147439"/>
                <a:gd name="connsiteY0" fmla="*/ 33748 h 1046195"/>
                <a:gd name="connsiteX1" fmla="*/ 1113692 w 1147439"/>
                <a:gd name="connsiteY1" fmla="*/ 67496 h 1046195"/>
                <a:gd name="connsiteX2" fmla="*/ 1113692 w 1147439"/>
                <a:gd name="connsiteY2" fmla="*/ 742461 h 1046195"/>
                <a:gd name="connsiteX3" fmla="*/ 1079943 w 1147439"/>
                <a:gd name="connsiteY3" fmla="*/ 776209 h 1046195"/>
                <a:gd name="connsiteX4" fmla="*/ 877454 w 1147439"/>
                <a:gd name="connsiteY4" fmla="*/ 776209 h 1046195"/>
                <a:gd name="connsiteX5" fmla="*/ 877454 w 1147439"/>
                <a:gd name="connsiteY5" fmla="*/ 964727 h 1046195"/>
                <a:gd name="connsiteX6" fmla="*/ 707262 w 1147439"/>
                <a:gd name="connsiteY6" fmla="*/ 794535 h 1046195"/>
                <a:gd name="connsiteX7" fmla="*/ 697373 w 1147439"/>
                <a:gd name="connsiteY7" fmla="*/ 784646 h 1046195"/>
                <a:gd name="connsiteX8" fmla="*/ 67496 w 1147439"/>
                <a:gd name="connsiteY8" fmla="*/ 784646 h 1046195"/>
                <a:gd name="connsiteX9" fmla="*/ 33748 w 1147439"/>
                <a:gd name="connsiteY9" fmla="*/ 750898 h 1046195"/>
                <a:gd name="connsiteX10" fmla="*/ 33748 w 1147439"/>
                <a:gd name="connsiteY10" fmla="*/ 67496 h 1046195"/>
                <a:gd name="connsiteX11" fmla="*/ 67496 w 1147439"/>
                <a:gd name="connsiteY11" fmla="*/ 33748 h 1046195"/>
                <a:gd name="connsiteX12" fmla="*/ 1079943 w 1147439"/>
                <a:gd name="connsiteY12" fmla="*/ 33748 h 1046195"/>
                <a:gd name="connsiteX13" fmla="*/ 1079943 w 1147439"/>
                <a:gd name="connsiteY13" fmla="*/ 0 h 1046195"/>
                <a:gd name="connsiteX14" fmla="*/ 67496 w 1147439"/>
                <a:gd name="connsiteY14" fmla="*/ 0 h 1046195"/>
                <a:gd name="connsiteX15" fmla="*/ 0 w 1147439"/>
                <a:gd name="connsiteY15" fmla="*/ 67496 h 1046195"/>
                <a:gd name="connsiteX16" fmla="*/ 0 w 1147439"/>
                <a:gd name="connsiteY16" fmla="*/ 750898 h 1046195"/>
                <a:gd name="connsiteX17" fmla="*/ 67496 w 1147439"/>
                <a:gd name="connsiteY17" fmla="*/ 818395 h 1046195"/>
                <a:gd name="connsiteX18" fmla="*/ 683402 w 1147439"/>
                <a:gd name="connsiteY18" fmla="*/ 818395 h 1046195"/>
                <a:gd name="connsiteX19" fmla="*/ 911202 w 1147439"/>
                <a:gd name="connsiteY19" fmla="*/ 1046195 h 1046195"/>
                <a:gd name="connsiteX20" fmla="*/ 911202 w 1147439"/>
                <a:gd name="connsiteY20" fmla="*/ 809958 h 1046195"/>
                <a:gd name="connsiteX21" fmla="*/ 1079943 w 1147439"/>
                <a:gd name="connsiteY21" fmla="*/ 809958 h 1046195"/>
                <a:gd name="connsiteX22" fmla="*/ 1147440 w 1147439"/>
                <a:gd name="connsiteY22" fmla="*/ 742461 h 1046195"/>
                <a:gd name="connsiteX23" fmla="*/ 1147440 w 1147439"/>
                <a:gd name="connsiteY23" fmla="*/ 67496 h 1046195"/>
                <a:gd name="connsiteX24" fmla="*/ 1079943 w 1147439"/>
                <a:gd name="connsiteY24" fmla="*/ 0 h 104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1147439" h="1046195">
                  <a:moveTo>
                    <a:pt x="1079943" y="33748"/>
                  </a:moveTo>
                  <a:cubicBezTo>
                    <a:pt x="1098583" y="33748"/>
                    <a:pt x="1113692" y="48857"/>
                    <a:pt x="1113692" y="67496"/>
                  </a:cubicBezTo>
                  <a:lnTo>
                    <a:pt x="1113692" y="742461"/>
                  </a:lnTo>
                  <a:cubicBezTo>
                    <a:pt x="1113692" y="761100"/>
                    <a:pt x="1098583" y="776209"/>
                    <a:pt x="1079943" y="776209"/>
                  </a:cubicBezTo>
                  <a:lnTo>
                    <a:pt x="877454" y="776209"/>
                  </a:lnTo>
                  <a:lnTo>
                    <a:pt x="877454" y="964727"/>
                  </a:lnTo>
                  <a:lnTo>
                    <a:pt x="707262" y="794535"/>
                  </a:lnTo>
                  <a:lnTo>
                    <a:pt x="697373" y="784646"/>
                  </a:lnTo>
                  <a:lnTo>
                    <a:pt x="67496" y="784646"/>
                  </a:lnTo>
                  <a:cubicBezTo>
                    <a:pt x="48857" y="784646"/>
                    <a:pt x="33748" y="769537"/>
                    <a:pt x="33748" y="750898"/>
                  </a:cubicBezTo>
                  <a:lnTo>
                    <a:pt x="33748" y="67496"/>
                  </a:lnTo>
                  <a:cubicBezTo>
                    <a:pt x="33748" y="48857"/>
                    <a:pt x="48857" y="33748"/>
                    <a:pt x="67496" y="33748"/>
                  </a:cubicBezTo>
                  <a:lnTo>
                    <a:pt x="1079943" y="33748"/>
                  </a:lnTo>
                  <a:moveTo>
                    <a:pt x="1079943" y="0"/>
                  </a:moveTo>
                  <a:lnTo>
                    <a:pt x="67496" y="0"/>
                  </a:lnTo>
                  <a:cubicBezTo>
                    <a:pt x="30220" y="0"/>
                    <a:pt x="0" y="30220"/>
                    <a:pt x="0" y="67496"/>
                  </a:cubicBezTo>
                  <a:lnTo>
                    <a:pt x="0" y="750898"/>
                  </a:lnTo>
                  <a:cubicBezTo>
                    <a:pt x="0" y="788175"/>
                    <a:pt x="30220" y="818395"/>
                    <a:pt x="67496" y="818395"/>
                  </a:cubicBezTo>
                  <a:lnTo>
                    <a:pt x="683402" y="818395"/>
                  </a:lnTo>
                  <a:lnTo>
                    <a:pt x="911202" y="1046195"/>
                  </a:lnTo>
                  <a:lnTo>
                    <a:pt x="911202" y="809958"/>
                  </a:lnTo>
                  <a:lnTo>
                    <a:pt x="1079943" y="809958"/>
                  </a:lnTo>
                  <a:cubicBezTo>
                    <a:pt x="1117220" y="809958"/>
                    <a:pt x="1147440" y="779738"/>
                    <a:pt x="1147440" y="742461"/>
                  </a:cubicBezTo>
                  <a:lnTo>
                    <a:pt x="1147440" y="67496"/>
                  </a:lnTo>
                  <a:cubicBezTo>
                    <a:pt x="1147440" y="30220"/>
                    <a:pt x="1117220" y="0"/>
                    <a:pt x="1079943" y="0"/>
                  </a:cubicBezTo>
                  <a:close/>
                </a:path>
              </a:pathLst>
            </a:custGeom>
            <a:solidFill>
              <a:srgbClr val="000000"/>
            </a:solidFill>
            <a:ln w="28575" cap="flat">
              <a:solidFill>
                <a:schemeClr val="tx1"/>
              </a:solidFill>
              <a:prstDash val="solid"/>
              <a:miter/>
            </a:ln>
          </p:spPr>
          <p:txBody>
            <a:bodyPr rtlCol="0" anchor="ctr"/>
            <a:lstStyle/>
            <a:p>
              <a:endParaRPr lang="en-GB" dirty="0"/>
            </a:p>
          </p:txBody>
        </p:sp>
        <p:sp>
          <p:nvSpPr>
            <p:cNvPr id="13" name="Freeform: Shape 12">
              <a:extLst>
                <a:ext uri="{FF2B5EF4-FFF2-40B4-BE49-F238E27FC236}">
                  <a16:creationId xmlns:a16="http://schemas.microsoft.com/office/drawing/2014/main" id="{144D1889-F1F7-49A8-8956-36A1D73DE8D6}"/>
                </a:ext>
              </a:extLst>
            </p:cNvPr>
            <p:cNvSpPr/>
            <p:nvPr/>
          </p:nvSpPr>
          <p:spPr>
            <a:xfrm>
              <a:off x="8073814" y="3947483"/>
              <a:ext cx="101244" cy="101244"/>
            </a:xfrm>
            <a:custGeom>
              <a:avLst/>
              <a:gdLst>
                <a:gd name="connsiteX0" fmla="*/ 101245 w 101244"/>
                <a:gd name="connsiteY0" fmla="*/ 50622 h 101244"/>
                <a:gd name="connsiteX1" fmla="*/ 50622 w 101244"/>
                <a:gd name="connsiteY1" fmla="*/ 101245 h 101244"/>
                <a:gd name="connsiteX2" fmla="*/ 0 w 101244"/>
                <a:gd name="connsiteY2" fmla="*/ 50622 h 101244"/>
                <a:gd name="connsiteX3" fmla="*/ 50622 w 101244"/>
                <a:gd name="connsiteY3" fmla="*/ 0 h 101244"/>
                <a:gd name="connsiteX4" fmla="*/ 101245 w 101244"/>
                <a:gd name="connsiteY4" fmla="*/ 50622 h 10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4" h="101244">
                  <a:moveTo>
                    <a:pt x="101245" y="50622"/>
                  </a:moveTo>
                  <a:cubicBezTo>
                    <a:pt x="101245" y="78580"/>
                    <a:pt x="78580" y="101245"/>
                    <a:pt x="50622" y="101245"/>
                  </a:cubicBezTo>
                  <a:cubicBezTo>
                    <a:pt x="22664" y="101245"/>
                    <a:pt x="0" y="78580"/>
                    <a:pt x="0" y="50622"/>
                  </a:cubicBezTo>
                  <a:cubicBezTo>
                    <a:pt x="0" y="22664"/>
                    <a:pt x="22664" y="0"/>
                    <a:pt x="50622" y="0"/>
                  </a:cubicBezTo>
                  <a:cubicBezTo>
                    <a:pt x="78580" y="0"/>
                    <a:pt x="101245" y="22664"/>
                    <a:pt x="101245" y="50622"/>
                  </a:cubicBezTo>
                  <a:close/>
                </a:path>
              </a:pathLst>
            </a:custGeom>
            <a:solidFill>
              <a:schemeClr val="accent1"/>
            </a:solidFill>
            <a:ln w="28575" cap="flat">
              <a:solidFill>
                <a:schemeClr val="accent1"/>
              </a:solidFill>
              <a:prstDash val="solid"/>
              <a:miter/>
            </a:ln>
          </p:spPr>
          <p:txBody>
            <a:bodyPr rtlCol="0" anchor="ctr"/>
            <a:lstStyle/>
            <a:p>
              <a:endParaRPr lang="en-GB" dirty="0"/>
            </a:p>
          </p:txBody>
        </p:sp>
        <p:sp>
          <p:nvSpPr>
            <p:cNvPr id="14" name="Freeform: Shape 13">
              <a:extLst>
                <a:ext uri="{FF2B5EF4-FFF2-40B4-BE49-F238E27FC236}">
                  <a16:creationId xmlns:a16="http://schemas.microsoft.com/office/drawing/2014/main" id="{D62E2089-E9EB-450D-907F-67EF99E77E03}"/>
                </a:ext>
              </a:extLst>
            </p:cNvPr>
            <p:cNvSpPr/>
            <p:nvPr/>
          </p:nvSpPr>
          <p:spPr>
            <a:xfrm>
              <a:off x="7803829" y="3947483"/>
              <a:ext cx="101244" cy="101244"/>
            </a:xfrm>
            <a:custGeom>
              <a:avLst/>
              <a:gdLst>
                <a:gd name="connsiteX0" fmla="*/ 101245 w 101244"/>
                <a:gd name="connsiteY0" fmla="*/ 50622 h 101244"/>
                <a:gd name="connsiteX1" fmla="*/ 50622 w 101244"/>
                <a:gd name="connsiteY1" fmla="*/ 101245 h 101244"/>
                <a:gd name="connsiteX2" fmla="*/ 0 w 101244"/>
                <a:gd name="connsiteY2" fmla="*/ 50622 h 101244"/>
                <a:gd name="connsiteX3" fmla="*/ 50622 w 101244"/>
                <a:gd name="connsiteY3" fmla="*/ 0 h 101244"/>
                <a:gd name="connsiteX4" fmla="*/ 101245 w 101244"/>
                <a:gd name="connsiteY4" fmla="*/ 50622 h 10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4" h="101244">
                  <a:moveTo>
                    <a:pt x="101245" y="50622"/>
                  </a:moveTo>
                  <a:cubicBezTo>
                    <a:pt x="101245" y="78580"/>
                    <a:pt x="78580" y="101245"/>
                    <a:pt x="50622" y="101245"/>
                  </a:cubicBezTo>
                  <a:cubicBezTo>
                    <a:pt x="22664" y="101245"/>
                    <a:pt x="0" y="78580"/>
                    <a:pt x="0" y="50622"/>
                  </a:cubicBezTo>
                  <a:cubicBezTo>
                    <a:pt x="0" y="22664"/>
                    <a:pt x="22664" y="0"/>
                    <a:pt x="50622" y="0"/>
                  </a:cubicBezTo>
                  <a:cubicBezTo>
                    <a:pt x="78580" y="0"/>
                    <a:pt x="101245" y="22664"/>
                    <a:pt x="101245" y="50622"/>
                  </a:cubicBezTo>
                  <a:close/>
                </a:path>
              </a:pathLst>
            </a:custGeom>
            <a:solidFill>
              <a:schemeClr val="accent1"/>
            </a:solidFill>
            <a:ln w="28575" cap="flat">
              <a:solidFill>
                <a:schemeClr val="accent1"/>
              </a:solidFill>
              <a:prstDash val="solid"/>
              <a:miter/>
            </a:ln>
          </p:spPr>
          <p:txBody>
            <a:bodyPr rtlCol="0" anchor="ctr"/>
            <a:lstStyle/>
            <a:p>
              <a:endParaRPr lang="en-GB" dirty="0"/>
            </a:p>
          </p:txBody>
        </p:sp>
        <p:sp>
          <p:nvSpPr>
            <p:cNvPr id="15" name="Freeform: Shape 14">
              <a:extLst>
                <a:ext uri="{FF2B5EF4-FFF2-40B4-BE49-F238E27FC236}">
                  <a16:creationId xmlns:a16="http://schemas.microsoft.com/office/drawing/2014/main" id="{F31BA69C-EA2A-40D0-8E90-74CBDD766DD0}"/>
                </a:ext>
              </a:extLst>
            </p:cNvPr>
            <p:cNvSpPr/>
            <p:nvPr/>
          </p:nvSpPr>
          <p:spPr>
            <a:xfrm>
              <a:off x="7533843" y="3947483"/>
              <a:ext cx="101244" cy="101244"/>
            </a:xfrm>
            <a:custGeom>
              <a:avLst/>
              <a:gdLst>
                <a:gd name="connsiteX0" fmla="*/ 101245 w 101244"/>
                <a:gd name="connsiteY0" fmla="*/ 50622 h 101244"/>
                <a:gd name="connsiteX1" fmla="*/ 50622 w 101244"/>
                <a:gd name="connsiteY1" fmla="*/ 101245 h 101244"/>
                <a:gd name="connsiteX2" fmla="*/ 0 w 101244"/>
                <a:gd name="connsiteY2" fmla="*/ 50622 h 101244"/>
                <a:gd name="connsiteX3" fmla="*/ 50622 w 101244"/>
                <a:gd name="connsiteY3" fmla="*/ 0 h 101244"/>
                <a:gd name="connsiteX4" fmla="*/ 101245 w 101244"/>
                <a:gd name="connsiteY4" fmla="*/ 50622 h 1012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1244" h="101244">
                  <a:moveTo>
                    <a:pt x="101245" y="50622"/>
                  </a:moveTo>
                  <a:cubicBezTo>
                    <a:pt x="101245" y="78580"/>
                    <a:pt x="78580" y="101245"/>
                    <a:pt x="50622" y="101245"/>
                  </a:cubicBezTo>
                  <a:cubicBezTo>
                    <a:pt x="22664" y="101245"/>
                    <a:pt x="0" y="78580"/>
                    <a:pt x="0" y="50622"/>
                  </a:cubicBezTo>
                  <a:cubicBezTo>
                    <a:pt x="0" y="22664"/>
                    <a:pt x="22664" y="0"/>
                    <a:pt x="50622" y="0"/>
                  </a:cubicBezTo>
                  <a:cubicBezTo>
                    <a:pt x="78580" y="0"/>
                    <a:pt x="101245" y="22664"/>
                    <a:pt x="101245" y="50622"/>
                  </a:cubicBezTo>
                  <a:close/>
                </a:path>
              </a:pathLst>
            </a:custGeom>
            <a:solidFill>
              <a:schemeClr val="accent1"/>
            </a:solidFill>
            <a:ln w="28575" cap="flat">
              <a:solidFill>
                <a:schemeClr val="accent1"/>
              </a:solidFill>
              <a:prstDash val="solid"/>
              <a:miter/>
            </a:ln>
          </p:spPr>
          <p:txBody>
            <a:bodyPr rtlCol="0" anchor="ctr"/>
            <a:lstStyle/>
            <a:p>
              <a:endParaRPr lang="en-GB" dirty="0"/>
            </a:p>
          </p:txBody>
        </p:sp>
      </p:grpSp>
      <p:grpSp>
        <p:nvGrpSpPr>
          <p:cNvPr id="5" name="Group 4">
            <a:extLst>
              <a:ext uri="{FF2B5EF4-FFF2-40B4-BE49-F238E27FC236}">
                <a16:creationId xmlns:a16="http://schemas.microsoft.com/office/drawing/2014/main" id="{70CD8838-5DB0-4842-B707-D9A8724E15A6}"/>
              </a:ext>
            </a:extLst>
          </p:cNvPr>
          <p:cNvGrpSpPr/>
          <p:nvPr/>
        </p:nvGrpSpPr>
        <p:grpSpPr>
          <a:xfrm>
            <a:off x="1785935" y="3058380"/>
            <a:ext cx="1593859" cy="1361179"/>
            <a:chOff x="1302394" y="2915456"/>
            <a:chExt cx="1928570" cy="1647027"/>
          </a:xfrm>
        </p:grpSpPr>
        <p:sp>
          <p:nvSpPr>
            <p:cNvPr id="89" name="Freeform 669">
              <a:extLst>
                <a:ext uri="{FF2B5EF4-FFF2-40B4-BE49-F238E27FC236}">
                  <a16:creationId xmlns:a16="http://schemas.microsoft.com/office/drawing/2014/main" id="{EFC9D80C-C28F-4D0A-BD80-E958A013A4E5}"/>
                </a:ext>
              </a:extLst>
            </p:cNvPr>
            <p:cNvSpPr>
              <a:spLocks/>
            </p:cNvSpPr>
            <p:nvPr/>
          </p:nvSpPr>
          <p:spPr bwMode="auto">
            <a:xfrm>
              <a:off x="1485397" y="3154768"/>
              <a:ext cx="1632946" cy="760166"/>
            </a:xfrm>
            <a:custGeom>
              <a:avLst/>
              <a:gdLst>
                <a:gd name="T0" fmla="*/ 7 w 403"/>
                <a:gd name="T1" fmla="*/ 187 h 187"/>
                <a:gd name="T2" fmla="*/ 0 w 403"/>
                <a:gd name="T3" fmla="*/ 180 h 187"/>
                <a:gd name="T4" fmla="*/ 0 w 403"/>
                <a:gd name="T5" fmla="*/ 47 h 187"/>
                <a:gd name="T6" fmla="*/ 47 w 403"/>
                <a:gd name="T7" fmla="*/ 0 h 187"/>
                <a:gd name="T8" fmla="*/ 356 w 403"/>
                <a:gd name="T9" fmla="*/ 0 h 187"/>
                <a:gd name="T10" fmla="*/ 403 w 403"/>
                <a:gd name="T11" fmla="*/ 47 h 187"/>
                <a:gd name="T12" fmla="*/ 403 w 403"/>
                <a:gd name="T13" fmla="*/ 108 h 187"/>
                <a:gd name="T14" fmla="*/ 396 w 403"/>
                <a:gd name="T15" fmla="*/ 115 h 187"/>
                <a:gd name="T16" fmla="*/ 388 w 403"/>
                <a:gd name="T17" fmla="*/ 108 h 187"/>
                <a:gd name="T18" fmla="*/ 388 w 403"/>
                <a:gd name="T19" fmla="*/ 47 h 187"/>
                <a:gd name="T20" fmla="*/ 356 w 403"/>
                <a:gd name="T21" fmla="*/ 15 h 187"/>
                <a:gd name="T22" fmla="*/ 47 w 403"/>
                <a:gd name="T23" fmla="*/ 15 h 187"/>
                <a:gd name="T24" fmla="*/ 15 w 403"/>
                <a:gd name="T25" fmla="*/ 47 h 187"/>
                <a:gd name="T26" fmla="*/ 15 w 403"/>
                <a:gd name="T27" fmla="*/ 180 h 187"/>
                <a:gd name="T28" fmla="*/ 7 w 403"/>
                <a:gd name="T29" fmla="*/ 187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03" h="187">
                  <a:moveTo>
                    <a:pt x="7" y="187"/>
                  </a:moveTo>
                  <a:cubicBezTo>
                    <a:pt x="3" y="187"/>
                    <a:pt x="0" y="184"/>
                    <a:pt x="0" y="180"/>
                  </a:cubicBezTo>
                  <a:lnTo>
                    <a:pt x="0" y="47"/>
                  </a:lnTo>
                  <a:cubicBezTo>
                    <a:pt x="0" y="21"/>
                    <a:pt x="21" y="0"/>
                    <a:pt x="47" y="0"/>
                  </a:cubicBezTo>
                  <a:lnTo>
                    <a:pt x="356" y="0"/>
                  </a:lnTo>
                  <a:cubicBezTo>
                    <a:pt x="382" y="0"/>
                    <a:pt x="403" y="21"/>
                    <a:pt x="403" y="47"/>
                  </a:cubicBezTo>
                  <a:lnTo>
                    <a:pt x="403" y="108"/>
                  </a:lnTo>
                  <a:cubicBezTo>
                    <a:pt x="403" y="112"/>
                    <a:pt x="400" y="115"/>
                    <a:pt x="396" y="115"/>
                  </a:cubicBezTo>
                  <a:cubicBezTo>
                    <a:pt x="392" y="115"/>
                    <a:pt x="388" y="112"/>
                    <a:pt x="388" y="108"/>
                  </a:cubicBezTo>
                  <a:lnTo>
                    <a:pt x="388" y="47"/>
                  </a:lnTo>
                  <a:cubicBezTo>
                    <a:pt x="388" y="29"/>
                    <a:pt x="374" y="15"/>
                    <a:pt x="356" y="15"/>
                  </a:cubicBezTo>
                  <a:lnTo>
                    <a:pt x="47" y="15"/>
                  </a:lnTo>
                  <a:cubicBezTo>
                    <a:pt x="29" y="15"/>
                    <a:pt x="15" y="29"/>
                    <a:pt x="15" y="47"/>
                  </a:cubicBezTo>
                  <a:lnTo>
                    <a:pt x="15" y="180"/>
                  </a:lnTo>
                  <a:cubicBezTo>
                    <a:pt x="15" y="184"/>
                    <a:pt x="12" y="187"/>
                    <a:pt x="7" y="187"/>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0" name="Freeform 670">
              <a:extLst>
                <a:ext uri="{FF2B5EF4-FFF2-40B4-BE49-F238E27FC236}">
                  <a16:creationId xmlns:a16="http://schemas.microsoft.com/office/drawing/2014/main" id="{D46A44DA-2C43-4EBD-8063-4B0F7411EF85}"/>
                </a:ext>
              </a:extLst>
            </p:cNvPr>
            <p:cNvSpPr>
              <a:spLocks/>
            </p:cNvSpPr>
            <p:nvPr/>
          </p:nvSpPr>
          <p:spPr bwMode="auto">
            <a:xfrm>
              <a:off x="2379296" y="3886780"/>
              <a:ext cx="739051" cy="464546"/>
            </a:xfrm>
            <a:custGeom>
              <a:avLst/>
              <a:gdLst>
                <a:gd name="T0" fmla="*/ 136 w 183"/>
                <a:gd name="T1" fmla="*/ 114 h 114"/>
                <a:gd name="T2" fmla="*/ 8 w 183"/>
                <a:gd name="T3" fmla="*/ 114 h 114"/>
                <a:gd name="T4" fmla="*/ 0 w 183"/>
                <a:gd name="T5" fmla="*/ 107 h 114"/>
                <a:gd name="T6" fmla="*/ 8 w 183"/>
                <a:gd name="T7" fmla="*/ 100 h 114"/>
                <a:gd name="T8" fmla="*/ 136 w 183"/>
                <a:gd name="T9" fmla="*/ 100 h 114"/>
                <a:gd name="T10" fmla="*/ 168 w 183"/>
                <a:gd name="T11" fmla="*/ 67 h 114"/>
                <a:gd name="T12" fmla="*/ 168 w 183"/>
                <a:gd name="T13" fmla="*/ 7 h 114"/>
                <a:gd name="T14" fmla="*/ 176 w 183"/>
                <a:gd name="T15" fmla="*/ 0 h 114"/>
                <a:gd name="T16" fmla="*/ 183 w 183"/>
                <a:gd name="T17" fmla="*/ 7 h 114"/>
                <a:gd name="T18" fmla="*/ 183 w 183"/>
                <a:gd name="T19" fmla="*/ 67 h 114"/>
                <a:gd name="T20" fmla="*/ 136 w 183"/>
                <a:gd name="T21" fmla="*/ 114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3" h="114">
                  <a:moveTo>
                    <a:pt x="136" y="114"/>
                  </a:moveTo>
                  <a:lnTo>
                    <a:pt x="8" y="114"/>
                  </a:lnTo>
                  <a:cubicBezTo>
                    <a:pt x="4" y="114"/>
                    <a:pt x="0" y="111"/>
                    <a:pt x="0" y="107"/>
                  </a:cubicBezTo>
                  <a:cubicBezTo>
                    <a:pt x="0" y="103"/>
                    <a:pt x="4" y="100"/>
                    <a:pt x="8" y="100"/>
                  </a:cubicBezTo>
                  <a:lnTo>
                    <a:pt x="136" y="100"/>
                  </a:lnTo>
                  <a:cubicBezTo>
                    <a:pt x="154" y="100"/>
                    <a:pt x="168" y="85"/>
                    <a:pt x="168" y="67"/>
                  </a:cubicBezTo>
                  <a:lnTo>
                    <a:pt x="168" y="7"/>
                  </a:lnTo>
                  <a:cubicBezTo>
                    <a:pt x="168" y="3"/>
                    <a:pt x="172" y="0"/>
                    <a:pt x="176" y="0"/>
                  </a:cubicBezTo>
                  <a:cubicBezTo>
                    <a:pt x="180" y="0"/>
                    <a:pt x="183" y="3"/>
                    <a:pt x="183" y="7"/>
                  </a:cubicBezTo>
                  <a:lnTo>
                    <a:pt x="183" y="67"/>
                  </a:lnTo>
                  <a:cubicBezTo>
                    <a:pt x="183" y="93"/>
                    <a:pt x="162" y="114"/>
                    <a:pt x="136" y="114"/>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1" name="Freeform 671">
              <a:extLst>
                <a:ext uri="{FF2B5EF4-FFF2-40B4-BE49-F238E27FC236}">
                  <a16:creationId xmlns:a16="http://schemas.microsoft.com/office/drawing/2014/main" id="{AABF932F-9603-430F-8217-E2EB21A47BC8}"/>
                </a:ext>
              </a:extLst>
            </p:cNvPr>
            <p:cNvSpPr>
              <a:spLocks noEditPoints="1"/>
            </p:cNvSpPr>
            <p:nvPr/>
          </p:nvSpPr>
          <p:spPr bwMode="auto">
            <a:xfrm>
              <a:off x="2787532" y="3563005"/>
              <a:ext cx="443432" cy="380083"/>
            </a:xfrm>
            <a:custGeom>
              <a:avLst/>
              <a:gdLst>
                <a:gd name="T0" fmla="*/ 32 w 110"/>
                <a:gd name="T1" fmla="*/ 15 h 95"/>
                <a:gd name="T2" fmla="*/ 15 w 110"/>
                <a:gd name="T3" fmla="*/ 33 h 95"/>
                <a:gd name="T4" fmla="*/ 15 w 110"/>
                <a:gd name="T5" fmla="*/ 63 h 95"/>
                <a:gd name="T6" fmla="*/ 32 w 110"/>
                <a:gd name="T7" fmla="*/ 81 h 95"/>
                <a:gd name="T8" fmla="*/ 78 w 110"/>
                <a:gd name="T9" fmla="*/ 81 h 95"/>
                <a:gd name="T10" fmla="*/ 96 w 110"/>
                <a:gd name="T11" fmla="*/ 63 h 95"/>
                <a:gd name="T12" fmla="*/ 96 w 110"/>
                <a:gd name="T13" fmla="*/ 33 h 95"/>
                <a:gd name="T14" fmla="*/ 78 w 110"/>
                <a:gd name="T15" fmla="*/ 15 h 95"/>
                <a:gd name="T16" fmla="*/ 32 w 110"/>
                <a:gd name="T17" fmla="*/ 15 h 95"/>
                <a:gd name="T18" fmla="*/ 78 w 110"/>
                <a:gd name="T19" fmla="*/ 95 h 95"/>
                <a:gd name="T20" fmla="*/ 32 w 110"/>
                <a:gd name="T21" fmla="*/ 95 h 95"/>
                <a:gd name="T22" fmla="*/ 0 w 110"/>
                <a:gd name="T23" fmla="*/ 63 h 95"/>
                <a:gd name="T24" fmla="*/ 0 w 110"/>
                <a:gd name="T25" fmla="*/ 33 h 95"/>
                <a:gd name="T26" fmla="*/ 32 w 110"/>
                <a:gd name="T27" fmla="*/ 0 h 95"/>
                <a:gd name="T28" fmla="*/ 78 w 110"/>
                <a:gd name="T29" fmla="*/ 0 h 95"/>
                <a:gd name="T30" fmla="*/ 110 w 110"/>
                <a:gd name="T31" fmla="*/ 33 h 95"/>
                <a:gd name="T32" fmla="*/ 110 w 110"/>
                <a:gd name="T33" fmla="*/ 63 h 95"/>
                <a:gd name="T34" fmla="*/ 78 w 110"/>
                <a:gd name="T35" fmla="*/ 95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0" h="95">
                  <a:moveTo>
                    <a:pt x="32" y="15"/>
                  </a:moveTo>
                  <a:cubicBezTo>
                    <a:pt x="23" y="15"/>
                    <a:pt x="15" y="23"/>
                    <a:pt x="15" y="33"/>
                  </a:cubicBezTo>
                  <a:lnTo>
                    <a:pt x="15" y="63"/>
                  </a:lnTo>
                  <a:cubicBezTo>
                    <a:pt x="15" y="73"/>
                    <a:pt x="23" y="81"/>
                    <a:pt x="32" y="81"/>
                  </a:cubicBezTo>
                  <a:lnTo>
                    <a:pt x="78" y="81"/>
                  </a:lnTo>
                  <a:cubicBezTo>
                    <a:pt x="87" y="81"/>
                    <a:pt x="96" y="73"/>
                    <a:pt x="96" y="63"/>
                  </a:cubicBezTo>
                  <a:lnTo>
                    <a:pt x="96" y="33"/>
                  </a:lnTo>
                  <a:cubicBezTo>
                    <a:pt x="96" y="23"/>
                    <a:pt x="87" y="15"/>
                    <a:pt x="78" y="15"/>
                  </a:cubicBezTo>
                  <a:lnTo>
                    <a:pt x="32" y="15"/>
                  </a:lnTo>
                  <a:close/>
                  <a:moveTo>
                    <a:pt x="78" y="95"/>
                  </a:moveTo>
                  <a:lnTo>
                    <a:pt x="32" y="95"/>
                  </a:lnTo>
                  <a:cubicBezTo>
                    <a:pt x="15" y="95"/>
                    <a:pt x="0" y="81"/>
                    <a:pt x="0" y="63"/>
                  </a:cubicBezTo>
                  <a:lnTo>
                    <a:pt x="0" y="33"/>
                  </a:lnTo>
                  <a:cubicBezTo>
                    <a:pt x="0" y="15"/>
                    <a:pt x="15" y="0"/>
                    <a:pt x="32" y="0"/>
                  </a:cubicBezTo>
                  <a:lnTo>
                    <a:pt x="78" y="0"/>
                  </a:lnTo>
                  <a:cubicBezTo>
                    <a:pt x="96" y="0"/>
                    <a:pt x="110" y="15"/>
                    <a:pt x="110" y="33"/>
                  </a:cubicBezTo>
                  <a:lnTo>
                    <a:pt x="110" y="63"/>
                  </a:lnTo>
                  <a:cubicBezTo>
                    <a:pt x="110" y="81"/>
                    <a:pt x="96" y="95"/>
                    <a:pt x="78" y="95"/>
                  </a:cubicBez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2" name="Freeform 672">
              <a:extLst>
                <a:ext uri="{FF2B5EF4-FFF2-40B4-BE49-F238E27FC236}">
                  <a16:creationId xmlns:a16="http://schemas.microsoft.com/office/drawing/2014/main" id="{F900E786-6FBE-4B98-A23E-DCBE0C4E7F8C}"/>
                </a:ext>
              </a:extLst>
            </p:cNvPr>
            <p:cNvSpPr>
              <a:spLocks/>
            </p:cNvSpPr>
            <p:nvPr/>
          </p:nvSpPr>
          <p:spPr bwMode="auto">
            <a:xfrm>
              <a:off x="1520592" y="2915456"/>
              <a:ext cx="1288059" cy="197080"/>
            </a:xfrm>
            <a:custGeom>
              <a:avLst/>
              <a:gdLst>
                <a:gd name="T0" fmla="*/ 309 w 318"/>
                <a:gd name="T1" fmla="*/ 49 h 49"/>
                <a:gd name="T2" fmla="*/ 303 w 318"/>
                <a:gd name="T3" fmla="*/ 45 h 49"/>
                <a:gd name="T4" fmla="*/ 250 w 318"/>
                <a:gd name="T5" fmla="*/ 18 h 49"/>
                <a:gd name="T6" fmla="*/ 9 w 318"/>
                <a:gd name="T7" fmla="*/ 49 h 49"/>
                <a:gd name="T8" fmla="*/ 0 w 318"/>
                <a:gd name="T9" fmla="*/ 43 h 49"/>
                <a:gd name="T10" fmla="*/ 7 w 318"/>
                <a:gd name="T11" fmla="*/ 34 h 49"/>
                <a:gd name="T12" fmla="*/ 248 w 318"/>
                <a:gd name="T13" fmla="*/ 3 h 49"/>
                <a:gd name="T14" fmla="*/ 316 w 318"/>
                <a:gd name="T15" fmla="*/ 38 h 49"/>
                <a:gd name="T16" fmla="*/ 313 w 318"/>
                <a:gd name="T17" fmla="*/ 48 h 49"/>
                <a:gd name="T18" fmla="*/ 309 w 318"/>
                <a:gd name="T1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8" h="49">
                  <a:moveTo>
                    <a:pt x="309" y="49"/>
                  </a:moveTo>
                  <a:cubicBezTo>
                    <a:pt x="307" y="49"/>
                    <a:pt x="304" y="48"/>
                    <a:pt x="303" y="45"/>
                  </a:cubicBezTo>
                  <a:cubicBezTo>
                    <a:pt x="293" y="26"/>
                    <a:pt x="271" y="15"/>
                    <a:pt x="250" y="18"/>
                  </a:cubicBezTo>
                  <a:lnTo>
                    <a:pt x="9" y="49"/>
                  </a:lnTo>
                  <a:cubicBezTo>
                    <a:pt x="5" y="49"/>
                    <a:pt x="1" y="47"/>
                    <a:pt x="0" y="43"/>
                  </a:cubicBezTo>
                  <a:cubicBezTo>
                    <a:pt x="0" y="39"/>
                    <a:pt x="3" y="35"/>
                    <a:pt x="7" y="34"/>
                  </a:cubicBezTo>
                  <a:lnTo>
                    <a:pt x="248" y="3"/>
                  </a:lnTo>
                  <a:cubicBezTo>
                    <a:pt x="275" y="0"/>
                    <a:pt x="303" y="14"/>
                    <a:pt x="316" y="38"/>
                  </a:cubicBezTo>
                  <a:cubicBezTo>
                    <a:pt x="318" y="42"/>
                    <a:pt x="316" y="46"/>
                    <a:pt x="313" y="48"/>
                  </a:cubicBezTo>
                  <a:cubicBezTo>
                    <a:pt x="312" y="49"/>
                    <a:pt x="311" y="49"/>
                    <a:pt x="309" y="49"/>
                  </a:cubicBezTo>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3" name="Freeform 673">
              <a:extLst>
                <a:ext uri="{FF2B5EF4-FFF2-40B4-BE49-F238E27FC236}">
                  <a16:creationId xmlns:a16="http://schemas.microsoft.com/office/drawing/2014/main" id="{4462F0A7-E403-4664-84C8-4D47DCE1D034}"/>
                </a:ext>
              </a:extLst>
            </p:cNvPr>
            <p:cNvSpPr>
              <a:spLocks/>
            </p:cNvSpPr>
            <p:nvPr/>
          </p:nvSpPr>
          <p:spPr bwMode="auto">
            <a:xfrm>
              <a:off x="1752862" y="4344285"/>
              <a:ext cx="527894" cy="218198"/>
            </a:xfrm>
            <a:custGeom>
              <a:avLst/>
              <a:gdLst>
                <a:gd name="T0" fmla="*/ 123 w 131"/>
                <a:gd name="T1" fmla="*/ 54 h 54"/>
                <a:gd name="T2" fmla="*/ 8 w 131"/>
                <a:gd name="T3" fmla="*/ 54 h 54"/>
                <a:gd name="T4" fmla="*/ 0 w 131"/>
                <a:gd name="T5" fmla="*/ 47 h 54"/>
                <a:gd name="T6" fmla="*/ 0 w 131"/>
                <a:gd name="T7" fmla="*/ 35 h 54"/>
                <a:gd name="T8" fmla="*/ 8 w 131"/>
                <a:gd name="T9" fmla="*/ 27 h 54"/>
                <a:gd name="T10" fmla="*/ 15 w 131"/>
                <a:gd name="T11" fmla="*/ 35 h 54"/>
                <a:gd name="T12" fmla="*/ 15 w 131"/>
                <a:gd name="T13" fmla="*/ 40 h 54"/>
                <a:gd name="T14" fmla="*/ 116 w 131"/>
                <a:gd name="T15" fmla="*/ 40 h 54"/>
                <a:gd name="T16" fmla="*/ 116 w 131"/>
                <a:gd name="T17" fmla="*/ 14 h 54"/>
                <a:gd name="T18" fmla="*/ 32 w 131"/>
                <a:gd name="T19" fmla="*/ 14 h 54"/>
                <a:gd name="T20" fmla="*/ 25 w 131"/>
                <a:gd name="T21" fmla="*/ 7 h 54"/>
                <a:gd name="T22" fmla="*/ 32 w 131"/>
                <a:gd name="T23" fmla="*/ 0 h 54"/>
                <a:gd name="T24" fmla="*/ 123 w 131"/>
                <a:gd name="T25" fmla="*/ 0 h 54"/>
                <a:gd name="T26" fmla="*/ 131 w 131"/>
                <a:gd name="T27" fmla="*/ 7 h 54"/>
                <a:gd name="T28" fmla="*/ 131 w 131"/>
                <a:gd name="T29" fmla="*/ 47 h 54"/>
                <a:gd name="T30" fmla="*/ 123 w 131"/>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1" h="54">
                  <a:moveTo>
                    <a:pt x="123" y="54"/>
                  </a:moveTo>
                  <a:lnTo>
                    <a:pt x="8" y="54"/>
                  </a:lnTo>
                  <a:cubicBezTo>
                    <a:pt x="4" y="54"/>
                    <a:pt x="0" y="51"/>
                    <a:pt x="0" y="47"/>
                  </a:cubicBezTo>
                  <a:lnTo>
                    <a:pt x="0" y="35"/>
                  </a:lnTo>
                  <a:cubicBezTo>
                    <a:pt x="0" y="31"/>
                    <a:pt x="4" y="27"/>
                    <a:pt x="8" y="27"/>
                  </a:cubicBezTo>
                  <a:cubicBezTo>
                    <a:pt x="12" y="27"/>
                    <a:pt x="15" y="31"/>
                    <a:pt x="15" y="35"/>
                  </a:cubicBezTo>
                  <a:lnTo>
                    <a:pt x="15" y="40"/>
                  </a:lnTo>
                  <a:lnTo>
                    <a:pt x="116" y="40"/>
                  </a:lnTo>
                  <a:lnTo>
                    <a:pt x="116" y="14"/>
                  </a:lnTo>
                  <a:lnTo>
                    <a:pt x="32" y="14"/>
                  </a:lnTo>
                  <a:cubicBezTo>
                    <a:pt x="28" y="14"/>
                    <a:pt x="25" y="11"/>
                    <a:pt x="25" y="7"/>
                  </a:cubicBezTo>
                  <a:cubicBezTo>
                    <a:pt x="25" y="3"/>
                    <a:pt x="28" y="0"/>
                    <a:pt x="32" y="0"/>
                  </a:cubicBezTo>
                  <a:lnTo>
                    <a:pt x="123" y="0"/>
                  </a:lnTo>
                  <a:cubicBezTo>
                    <a:pt x="127" y="0"/>
                    <a:pt x="131" y="3"/>
                    <a:pt x="131" y="7"/>
                  </a:cubicBezTo>
                  <a:lnTo>
                    <a:pt x="131" y="47"/>
                  </a:lnTo>
                  <a:cubicBezTo>
                    <a:pt x="131" y="51"/>
                    <a:pt x="127" y="54"/>
                    <a:pt x="123" y="5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4" name="Freeform 674">
              <a:extLst>
                <a:ext uri="{FF2B5EF4-FFF2-40B4-BE49-F238E27FC236}">
                  <a16:creationId xmlns:a16="http://schemas.microsoft.com/office/drawing/2014/main" id="{1BE6FAAB-0261-4154-B085-8E4FE953DE20}"/>
                </a:ext>
              </a:extLst>
            </p:cNvPr>
            <p:cNvSpPr>
              <a:spLocks/>
            </p:cNvSpPr>
            <p:nvPr/>
          </p:nvSpPr>
          <p:spPr bwMode="auto">
            <a:xfrm>
              <a:off x="1858442" y="4182400"/>
              <a:ext cx="492699" cy="218198"/>
            </a:xfrm>
            <a:custGeom>
              <a:avLst/>
              <a:gdLst>
                <a:gd name="T0" fmla="*/ 115 w 123"/>
                <a:gd name="T1" fmla="*/ 54 h 54"/>
                <a:gd name="T2" fmla="*/ 7 w 123"/>
                <a:gd name="T3" fmla="*/ 54 h 54"/>
                <a:gd name="T4" fmla="*/ 0 w 123"/>
                <a:gd name="T5" fmla="*/ 47 h 54"/>
                <a:gd name="T6" fmla="*/ 7 w 123"/>
                <a:gd name="T7" fmla="*/ 40 h 54"/>
                <a:gd name="T8" fmla="*/ 108 w 123"/>
                <a:gd name="T9" fmla="*/ 40 h 54"/>
                <a:gd name="T10" fmla="*/ 108 w 123"/>
                <a:gd name="T11" fmla="*/ 14 h 54"/>
                <a:gd name="T12" fmla="*/ 14 w 123"/>
                <a:gd name="T13" fmla="*/ 14 h 54"/>
                <a:gd name="T14" fmla="*/ 6 w 123"/>
                <a:gd name="T15" fmla="*/ 7 h 54"/>
                <a:gd name="T16" fmla="*/ 14 w 123"/>
                <a:gd name="T17" fmla="*/ 0 h 54"/>
                <a:gd name="T18" fmla="*/ 115 w 123"/>
                <a:gd name="T19" fmla="*/ 0 h 54"/>
                <a:gd name="T20" fmla="*/ 123 w 123"/>
                <a:gd name="T21" fmla="*/ 7 h 54"/>
                <a:gd name="T22" fmla="*/ 123 w 123"/>
                <a:gd name="T23" fmla="*/ 47 h 54"/>
                <a:gd name="T24" fmla="*/ 115 w 123"/>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3" h="54">
                  <a:moveTo>
                    <a:pt x="115" y="54"/>
                  </a:moveTo>
                  <a:lnTo>
                    <a:pt x="7" y="54"/>
                  </a:lnTo>
                  <a:cubicBezTo>
                    <a:pt x="3" y="54"/>
                    <a:pt x="0" y="51"/>
                    <a:pt x="0" y="47"/>
                  </a:cubicBezTo>
                  <a:cubicBezTo>
                    <a:pt x="0" y="43"/>
                    <a:pt x="3" y="40"/>
                    <a:pt x="7" y="40"/>
                  </a:cubicBezTo>
                  <a:lnTo>
                    <a:pt x="108" y="40"/>
                  </a:lnTo>
                  <a:lnTo>
                    <a:pt x="108" y="14"/>
                  </a:lnTo>
                  <a:lnTo>
                    <a:pt x="14" y="14"/>
                  </a:lnTo>
                  <a:cubicBezTo>
                    <a:pt x="10" y="14"/>
                    <a:pt x="6" y="11"/>
                    <a:pt x="6" y="7"/>
                  </a:cubicBezTo>
                  <a:cubicBezTo>
                    <a:pt x="6" y="3"/>
                    <a:pt x="10" y="0"/>
                    <a:pt x="14" y="0"/>
                  </a:cubicBezTo>
                  <a:lnTo>
                    <a:pt x="115" y="0"/>
                  </a:lnTo>
                  <a:cubicBezTo>
                    <a:pt x="119" y="0"/>
                    <a:pt x="123" y="3"/>
                    <a:pt x="123" y="7"/>
                  </a:cubicBezTo>
                  <a:lnTo>
                    <a:pt x="123" y="47"/>
                  </a:lnTo>
                  <a:cubicBezTo>
                    <a:pt x="123" y="51"/>
                    <a:pt x="119" y="54"/>
                    <a:pt x="115" y="54"/>
                  </a:cubicBezTo>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5" name="Freeform 675">
              <a:extLst>
                <a:ext uri="{FF2B5EF4-FFF2-40B4-BE49-F238E27FC236}">
                  <a16:creationId xmlns:a16="http://schemas.microsoft.com/office/drawing/2014/main" id="{1FAFFA96-DE90-4542-A6EB-2BD671722EE4}"/>
                </a:ext>
              </a:extLst>
            </p:cNvPr>
            <p:cNvSpPr>
              <a:spLocks/>
            </p:cNvSpPr>
            <p:nvPr/>
          </p:nvSpPr>
          <p:spPr bwMode="auto">
            <a:xfrm>
              <a:off x="1809170" y="4020510"/>
              <a:ext cx="471586" cy="218198"/>
            </a:xfrm>
            <a:custGeom>
              <a:avLst/>
              <a:gdLst>
                <a:gd name="T0" fmla="*/ 110 w 118"/>
                <a:gd name="T1" fmla="*/ 54 h 54"/>
                <a:gd name="T2" fmla="*/ 26 w 118"/>
                <a:gd name="T3" fmla="*/ 54 h 54"/>
                <a:gd name="T4" fmla="*/ 18 w 118"/>
                <a:gd name="T5" fmla="*/ 47 h 54"/>
                <a:gd name="T6" fmla="*/ 26 w 118"/>
                <a:gd name="T7" fmla="*/ 40 h 54"/>
                <a:gd name="T8" fmla="*/ 103 w 118"/>
                <a:gd name="T9" fmla="*/ 40 h 54"/>
                <a:gd name="T10" fmla="*/ 103 w 118"/>
                <a:gd name="T11" fmla="*/ 14 h 54"/>
                <a:gd name="T12" fmla="*/ 7 w 118"/>
                <a:gd name="T13" fmla="*/ 14 h 54"/>
                <a:gd name="T14" fmla="*/ 0 w 118"/>
                <a:gd name="T15" fmla="*/ 7 h 54"/>
                <a:gd name="T16" fmla="*/ 7 w 118"/>
                <a:gd name="T17" fmla="*/ 0 h 54"/>
                <a:gd name="T18" fmla="*/ 110 w 118"/>
                <a:gd name="T19" fmla="*/ 0 h 54"/>
                <a:gd name="T20" fmla="*/ 118 w 118"/>
                <a:gd name="T21" fmla="*/ 7 h 54"/>
                <a:gd name="T22" fmla="*/ 118 w 118"/>
                <a:gd name="T23" fmla="*/ 47 h 54"/>
                <a:gd name="T24" fmla="*/ 110 w 118"/>
                <a:gd name="T25"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8" h="54">
                  <a:moveTo>
                    <a:pt x="110" y="54"/>
                  </a:moveTo>
                  <a:lnTo>
                    <a:pt x="26" y="54"/>
                  </a:lnTo>
                  <a:cubicBezTo>
                    <a:pt x="22" y="54"/>
                    <a:pt x="18" y="51"/>
                    <a:pt x="18" y="47"/>
                  </a:cubicBezTo>
                  <a:cubicBezTo>
                    <a:pt x="18" y="43"/>
                    <a:pt x="22" y="40"/>
                    <a:pt x="26" y="40"/>
                  </a:cubicBezTo>
                  <a:lnTo>
                    <a:pt x="103" y="40"/>
                  </a:lnTo>
                  <a:lnTo>
                    <a:pt x="103" y="14"/>
                  </a:lnTo>
                  <a:lnTo>
                    <a:pt x="7" y="14"/>
                  </a:lnTo>
                  <a:cubicBezTo>
                    <a:pt x="3" y="14"/>
                    <a:pt x="0" y="11"/>
                    <a:pt x="0" y="7"/>
                  </a:cubicBezTo>
                  <a:cubicBezTo>
                    <a:pt x="0" y="3"/>
                    <a:pt x="3" y="0"/>
                    <a:pt x="7" y="0"/>
                  </a:cubicBezTo>
                  <a:lnTo>
                    <a:pt x="110" y="0"/>
                  </a:lnTo>
                  <a:cubicBezTo>
                    <a:pt x="114" y="0"/>
                    <a:pt x="118" y="3"/>
                    <a:pt x="118" y="7"/>
                  </a:cubicBezTo>
                  <a:lnTo>
                    <a:pt x="118" y="47"/>
                  </a:lnTo>
                  <a:cubicBezTo>
                    <a:pt x="118" y="51"/>
                    <a:pt x="114" y="54"/>
                    <a:pt x="110" y="5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6" name="Freeform 676">
              <a:extLst>
                <a:ext uri="{FF2B5EF4-FFF2-40B4-BE49-F238E27FC236}">
                  <a16:creationId xmlns:a16="http://schemas.microsoft.com/office/drawing/2014/main" id="{5F2D2F7F-67E2-48D9-BEA1-42626FCB6ABA}"/>
                </a:ext>
              </a:extLst>
            </p:cNvPr>
            <p:cNvSpPr>
              <a:spLocks/>
            </p:cNvSpPr>
            <p:nvPr/>
          </p:nvSpPr>
          <p:spPr bwMode="auto">
            <a:xfrm>
              <a:off x="1724708" y="3858625"/>
              <a:ext cx="520853" cy="218198"/>
            </a:xfrm>
            <a:custGeom>
              <a:avLst/>
              <a:gdLst>
                <a:gd name="T0" fmla="*/ 123 w 130"/>
                <a:gd name="T1" fmla="*/ 54 h 54"/>
                <a:gd name="T2" fmla="*/ 28 w 130"/>
                <a:gd name="T3" fmla="*/ 54 h 54"/>
                <a:gd name="T4" fmla="*/ 21 w 130"/>
                <a:gd name="T5" fmla="*/ 47 h 54"/>
                <a:gd name="T6" fmla="*/ 28 w 130"/>
                <a:gd name="T7" fmla="*/ 40 h 54"/>
                <a:gd name="T8" fmla="*/ 116 w 130"/>
                <a:gd name="T9" fmla="*/ 40 h 54"/>
                <a:gd name="T10" fmla="*/ 116 w 130"/>
                <a:gd name="T11" fmla="*/ 14 h 54"/>
                <a:gd name="T12" fmla="*/ 15 w 130"/>
                <a:gd name="T13" fmla="*/ 14 h 54"/>
                <a:gd name="T14" fmla="*/ 15 w 130"/>
                <a:gd name="T15" fmla="*/ 31 h 54"/>
                <a:gd name="T16" fmla="*/ 7 w 130"/>
                <a:gd name="T17" fmla="*/ 39 h 54"/>
                <a:gd name="T18" fmla="*/ 0 w 130"/>
                <a:gd name="T19" fmla="*/ 31 h 54"/>
                <a:gd name="T20" fmla="*/ 0 w 130"/>
                <a:gd name="T21" fmla="*/ 7 h 54"/>
                <a:gd name="T22" fmla="*/ 7 w 130"/>
                <a:gd name="T23" fmla="*/ 0 h 54"/>
                <a:gd name="T24" fmla="*/ 123 w 130"/>
                <a:gd name="T25" fmla="*/ 0 h 54"/>
                <a:gd name="T26" fmla="*/ 130 w 130"/>
                <a:gd name="T27" fmla="*/ 7 h 54"/>
                <a:gd name="T28" fmla="*/ 130 w 130"/>
                <a:gd name="T29" fmla="*/ 47 h 54"/>
                <a:gd name="T30" fmla="*/ 123 w 130"/>
                <a:gd name="T31" fmla="*/ 54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0" h="54">
                  <a:moveTo>
                    <a:pt x="123" y="54"/>
                  </a:moveTo>
                  <a:lnTo>
                    <a:pt x="28" y="54"/>
                  </a:lnTo>
                  <a:cubicBezTo>
                    <a:pt x="24" y="54"/>
                    <a:pt x="21" y="51"/>
                    <a:pt x="21" y="47"/>
                  </a:cubicBezTo>
                  <a:cubicBezTo>
                    <a:pt x="21" y="43"/>
                    <a:pt x="24" y="40"/>
                    <a:pt x="28" y="40"/>
                  </a:cubicBezTo>
                  <a:lnTo>
                    <a:pt x="116" y="40"/>
                  </a:lnTo>
                  <a:lnTo>
                    <a:pt x="116" y="14"/>
                  </a:lnTo>
                  <a:lnTo>
                    <a:pt x="15" y="14"/>
                  </a:lnTo>
                  <a:lnTo>
                    <a:pt x="15" y="31"/>
                  </a:lnTo>
                  <a:cubicBezTo>
                    <a:pt x="15" y="35"/>
                    <a:pt x="11" y="39"/>
                    <a:pt x="7" y="39"/>
                  </a:cubicBezTo>
                  <a:cubicBezTo>
                    <a:pt x="3" y="39"/>
                    <a:pt x="0" y="35"/>
                    <a:pt x="0" y="31"/>
                  </a:cubicBezTo>
                  <a:lnTo>
                    <a:pt x="0" y="7"/>
                  </a:lnTo>
                  <a:cubicBezTo>
                    <a:pt x="0" y="3"/>
                    <a:pt x="3" y="0"/>
                    <a:pt x="7" y="0"/>
                  </a:cubicBezTo>
                  <a:lnTo>
                    <a:pt x="123" y="0"/>
                  </a:lnTo>
                  <a:cubicBezTo>
                    <a:pt x="127" y="0"/>
                    <a:pt x="130" y="3"/>
                    <a:pt x="130" y="7"/>
                  </a:cubicBezTo>
                  <a:lnTo>
                    <a:pt x="130" y="47"/>
                  </a:lnTo>
                  <a:cubicBezTo>
                    <a:pt x="130" y="51"/>
                    <a:pt x="127" y="54"/>
                    <a:pt x="123" y="54"/>
                  </a:cubicBez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7" name="Freeform 677">
              <a:extLst>
                <a:ext uri="{FF2B5EF4-FFF2-40B4-BE49-F238E27FC236}">
                  <a16:creationId xmlns:a16="http://schemas.microsoft.com/office/drawing/2014/main" id="{BB3F3607-E175-4C06-9F19-77A419FE473B}"/>
                </a:ext>
              </a:extLst>
            </p:cNvPr>
            <p:cNvSpPr>
              <a:spLocks noEditPoints="1"/>
            </p:cNvSpPr>
            <p:nvPr/>
          </p:nvSpPr>
          <p:spPr bwMode="auto">
            <a:xfrm>
              <a:off x="1302394" y="3929011"/>
              <a:ext cx="640511" cy="633472"/>
            </a:xfrm>
            <a:custGeom>
              <a:avLst/>
              <a:gdLst>
                <a:gd name="T0" fmla="*/ 79 w 157"/>
                <a:gd name="T1" fmla="*/ 14 h 157"/>
                <a:gd name="T2" fmla="*/ 14 w 157"/>
                <a:gd name="T3" fmla="*/ 78 h 157"/>
                <a:gd name="T4" fmla="*/ 79 w 157"/>
                <a:gd name="T5" fmla="*/ 143 h 157"/>
                <a:gd name="T6" fmla="*/ 143 w 157"/>
                <a:gd name="T7" fmla="*/ 78 h 157"/>
                <a:gd name="T8" fmla="*/ 79 w 157"/>
                <a:gd name="T9" fmla="*/ 14 h 157"/>
                <a:gd name="T10" fmla="*/ 79 w 157"/>
                <a:gd name="T11" fmla="*/ 157 h 157"/>
                <a:gd name="T12" fmla="*/ 0 w 157"/>
                <a:gd name="T13" fmla="*/ 78 h 157"/>
                <a:gd name="T14" fmla="*/ 79 w 157"/>
                <a:gd name="T15" fmla="*/ 0 h 157"/>
                <a:gd name="T16" fmla="*/ 157 w 157"/>
                <a:gd name="T17" fmla="*/ 78 h 157"/>
                <a:gd name="T18" fmla="*/ 79 w 157"/>
                <a:gd name="T19"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57" h="157">
                  <a:moveTo>
                    <a:pt x="79" y="14"/>
                  </a:moveTo>
                  <a:cubicBezTo>
                    <a:pt x="43" y="14"/>
                    <a:pt x="14" y="43"/>
                    <a:pt x="14" y="78"/>
                  </a:cubicBezTo>
                  <a:cubicBezTo>
                    <a:pt x="14" y="114"/>
                    <a:pt x="43" y="143"/>
                    <a:pt x="79" y="143"/>
                  </a:cubicBezTo>
                  <a:cubicBezTo>
                    <a:pt x="114" y="143"/>
                    <a:pt x="143" y="114"/>
                    <a:pt x="143" y="78"/>
                  </a:cubicBezTo>
                  <a:cubicBezTo>
                    <a:pt x="143" y="43"/>
                    <a:pt x="114" y="14"/>
                    <a:pt x="79" y="14"/>
                  </a:cubicBezTo>
                  <a:close/>
                  <a:moveTo>
                    <a:pt x="79" y="157"/>
                  </a:moveTo>
                  <a:cubicBezTo>
                    <a:pt x="35" y="157"/>
                    <a:pt x="0" y="122"/>
                    <a:pt x="0" y="78"/>
                  </a:cubicBezTo>
                  <a:cubicBezTo>
                    <a:pt x="0" y="35"/>
                    <a:pt x="35" y="0"/>
                    <a:pt x="79" y="0"/>
                  </a:cubicBezTo>
                  <a:cubicBezTo>
                    <a:pt x="122" y="0"/>
                    <a:pt x="157" y="35"/>
                    <a:pt x="157" y="78"/>
                  </a:cubicBezTo>
                  <a:cubicBezTo>
                    <a:pt x="157" y="122"/>
                    <a:pt x="122" y="157"/>
                    <a:pt x="79" y="157"/>
                  </a:cubicBezTo>
                  <a:close/>
                </a:path>
              </a:pathLst>
            </a:custGeom>
            <a:solidFill>
              <a:schemeClr val="tx1"/>
            </a:solidFill>
            <a:ln w="9525">
              <a:solidFill>
                <a:schemeClr val="tx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grpSp>
        <p:nvGrpSpPr>
          <p:cNvPr id="102" name="Smart_retail" descr="{&quot;Key&quot;:&quot;POWER_USER_SHAPE_ICON&quot;,&quot;Value&quot;:&quot;POWER_USER_SHAPE_ICON_STYLE_1&quot;}">
            <a:extLst>
              <a:ext uri="{FF2B5EF4-FFF2-40B4-BE49-F238E27FC236}">
                <a16:creationId xmlns:a16="http://schemas.microsoft.com/office/drawing/2014/main" id="{73F1240E-D81A-4FEB-9CC5-05174AE0CF67}"/>
              </a:ext>
            </a:extLst>
          </p:cNvPr>
          <p:cNvGrpSpPr>
            <a:grpSpLocks noChangeAspect="1"/>
          </p:cNvGrpSpPr>
          <p:nvPr/>
        </p:nvGrpSpPr>
        <p:grpSpPr>
          <a:xfrm>
            <a:off x="5030267" y="2979387"/>
            <a:ext cx="1481412" cy="1484922"/>
            <a:chOff x="5237163" y="2530475"/>
            <a:chExt cx="669925" cy="671513"/>
          </a:xfrm>
          <a:solidFill>
            <a:schemeClr val="accent1"/>
          </a:solidFill>
        </p:grpSpPr>
        <p:sp>
          <p:nvSpPr>
            <p:cNvPr id="103" name="Freeform 1025">
              <a:extLst>
                <a:ext uri="{FF2B5EF4-FFF2-40B4-BE49-F238E27FC236}">
                  <a16:creationId xmlns:a16="http://schemas.microsoft.com/office/drawing/2014/main" id="{C90D2602-8D6B-469E-B7E0-9B6A75DE4560}"/>
                </a:ext>
              </a:extLst>
            </p:cNvPr>
            <p:cNvSpPr>
              <a:spLocks/>
            </p:cNvSpPr>
            <p:nvPr/>
          </p:nvSpPr>
          <p:spPr bwMode="auto">
            <a:xfrm>
              <a:off x="5497513" y="2568575"/>
              <a:ext cx="100013" cy="12700"/>
            </a:xfrm>
            <a:custGeom>
              <a:avLst/>
              <a:gdLst>
                <a:gd name="T0" fmla="*/ 134 w 134"/>
                <a:gd name="T1" fmla="*/ 8 h 17"/>
                <a:gd name="T2" fmla="*/ 125 w 134"/>
                <a:gd name="T3" fmla="*/ 17 h 17"/>
                <a:gd name="T4" fmla="*/ 9 w 134"/>
                <a:gd name="T5" fmla="*/ 17 h 17"/>
                <a:gd name="T6" fmla="*/ 0 w 134"/>
                <a:gd name="T7" fmla="*/ 8 h 17"/>
                <a:gd name="T8" fmla="*/ 0 w 134"/>
                <a:gd name="T9" fmla="*/ 8 h 17"/>
                <a:gd name="T10" fmla="*/ 9 w 134"/>
                <a:gd name="T11" fmla="*/ 0 h 17"/>
                <a:gd name="T12" fmla="*/ 125 w 134"/>
                <a:gd name="T13" fmla="*/ 0 h 17"/>
                <a:gd name="T14" fmla="*/ 134 w 134"/>
                <a:gd name="T15" fmla="*/ 8 h 17"/>
                <a:gd name="T16" fmla="*/ 134 w 134"/>
                <a:gd name="T17" fmla="*/ 8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34" h="17">
                  <a:moveTo>
                    <a:pt x="134" y="8"/>
                  </a:moveTo>
                  <a:cubicBezTo>
                    <a:pt x="134" y="13"/>
                    <a:pt x="130" y="17"/>
                    <a:pt x="125" y="17"/>
                  </a:cubicBezTo>
                  <a:lnTo>
                    <a:pt x="9" y="17"/>
                  </a:lnTo>
                  <a:cubicBezTo>
                    <a:pt x="4" y="17"/>
                    <a:pt x="0" y="13"/>
                    <a:pt x="0" y="8"/>
                  </a:cubicBezTo>
                  <a:lnTo>
                    <a:pt x="0" y="8"/>
                  </a:lnTo>
                  <a:cubicBezTo>
                    <a:pt x="0" y="4"/>
                    <a:pt x="4" y="0"/>
                    <a:pt x="9" y="0"/>
                  </a:cubicBezTo>
                  <a:lnTo>
                    <a:pt x="125" y="0"/>
                  </a:lnTo>
                  <a:cubicBezTo>
                    <a:pt x="130" y="0"/>
                    <a:pt x="134" y="4"/>
                    <a:pt x="134" y="8"/>
                  </a:cubicBezTo>
                  <a:lnTo>
                    <a:pt x="134" y="8"/>
                  </a:ln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Freeform 1026">
              <a:extLst>
                <a:ext uri="{FF2B5EF4-FFF2-40B4-BE49-F238E27FC236}">
                  <a16:creationId xmlns:a16="http://schemas.microsoft.com/office/drawing/2014/main" id="{163B3DF7-EB50-4D21-96A6-0A33AFDB8F92}"/>
                </a:ext>
              </a:extLst>
            </p:cNvPr>
            <p:cNvSpPr>
              <a:spLocks/>
            </p:cNvSpPr>
            <p:nvPr/>
          </p:nvSpPr>
          <p:spPr bwMode="auto">
            <a:xfrm>
              <a:off x="5672138" y="2655888"/>
              <a:ext cx="234950" cy="260350"/>
            </a:xfrm>
            <a:custGeom>
              <a:avLst/>
              <a:gdLst>
                <a:gd name="T0" fmla="*/ 283 w 316"/>
                <a:gd name="T1" fmla="*/ 0 h 350"/>
                <a:gd name="T2" fmla="*/ 0 w 316"/>
                <a:gd name="T3" fmla="*/ 0 h 350"/>
                <a:gd name="T4" fmla="*/ 0 w 316"/>
                <a:gd name="T5" fmla="*/ 16 h 350"/>
                <a:gd name="T6" fmla="*/ 283 w 316"/>
                <a:gd name="T7" fmla="*/ 16 h 350"/>
                <a:gd name="T8" fmla="*/ 300 w 316"/>
                <a:gd name="T9" fmla="*/ 33 h 350"/>
                <a:gd name="T10" fmla="*/ 300 w 316"/>
                <a:gd name="T11" fmla="*/ 316 h 350"/>
                <a:gd name="T12" fmla="*/ 283 w 316"/>
                <a:gd name="T13" fmla="*/ 333 h 350"/>
                <a:gd name="T14" fmla="*/ 0 w 316"/>
                <a:gd name="T15" fmla="*/ 333 h 350"/>
                <a:gd name="T16" fmla="*/ 0 w 316"/>
                <a:gd name="T17" fmla="*/ 350 h 350"/>
                <a:gd name="T18" fmla="*/ 283 w 316"/>
                <a:gd name="T19" fmla="*/ 350 h 350"/>
                <a:gd name="T20" fmla="*/ 316 w 316"/>
                <a:gd name="T21" fmla="*/ 316 h 350"/>
                <a:gd name="T22" fmla="*/ 316 w 316"/>
                <a:gd name="T23" fmla="*/ 33 h 350"/>
                <a:gd name="T24" fmla="*/ 283 w 316"/>
                <a:gd name="T25" fmla="*/ 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16" h="350">
                  <a:moveTo>
                    <a:pt x="283" y="0"/>
                  </a:moveTo>
                  <a:lnTo>
                    <a:pt x="0" y="0"/>
                  </a:lnTo>
                  <a:lnTo>
                    <a:pt x="0" y="16"/>
                  </a:lnTo>
                  <a:lnTo>
                    <a:pt x="283" y="16"/>
                  </a:lnTo>
                  <a:cubicBezTo>
                    <a:pt x="292" y="16"/>
                    <a:pt x="300" y="24"/>
                    <a:pt x="300" y="33"/>
                  </a:cubicBezTo>
                  <a:lnTo>
                    <a:pt x="300" y="316"/>
                  </a:lnTo>
                  <a:cubicBezTo>
                    <a:pt x="300" y="326"/>
                    <a:pt x="292" y="333"/>
                    <a:pt x="283" y="333"/>
                  </a:cubicBezTo>
                  <a:lnTo>
                    <a:pt x="0" y="333"/>
                  </a:lnTo>
                  <a:lnTo>
                    <a:pt x="0" y="350"/>
                  </a:lnTo>
                  <a:lnTo>
                    <a:pt x="283" y="350"/>
                  </a:lnTo>
                  <a:cubicBezTo>
                    <a:pt x="301" y="350"/>
                    <a:pt x="316" y="335"/>
                    <a:pt x="316" y="316"/>
                  </a:cubicBezTo>
                  <a:lnTo>
                    <a:pt x="316" y="33"/>
                  </a:lnTo>
                  <a:cubicBezTo>
                    <a:pt x="316" y="15"/>
                    <a:pt x="301" y="0"/>
                    <a:pt x="28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5" name="Freeform 1027">
              <a:extLst>
                <a:ext uri="{FF2B5EF4-FFF2-40B4-BE49-F238E27FC236}">
                  <a16:creationId xmlns:a16="http://schemas.microsoft.com/office/drawing/2014/main" id="{0C598EF5-C67B-41FF-9BCD-60922B26A07E}"/>
                </a:ext>
              </a:extLst>
            </p:cNvPr>
            <p:cNvSpPr>
              <a:spLocks/>
            </p:cNvSpPr>
            <p:nvPr/>
          </p:nvSpPr>
          <p:spPr bwMode="auto">
            <a:xfrm>
              <a:off x="5672138" y="2705100"/>
              <a:ext cx="234950" cy="61913"/>
            </a:xfrm>
            <a:custGeom>
              <a:avLst/>
              <a:gdLst>
                <a:gd name="T0" fmla="*/ 0 w 148"/>
                <a:gd name="T1" fmla="*/ 0 h 39"/>
                <a:gd name="T2" fmla="*/ 0 w 148"/>
                <a:gd name="T3" fmla="*/ 8 h 39"/>
                <a:gd name="T4" fmla="*/ 140 w 148"/>
                <a:gd name="T5" fmla="*/ 8 h 39"/>
                <a:gd name="T6" fmla="*/ 140 w 148"/>
                <a:gd name="T7" fmla="*/ 31 h 39"/>
                <a:gd name="T8" fmla="*/ 0 w 148"/>
                <a:gd name="T9" fmla="*/ 31 h 39"/>
                <a:gd name="T10" fmla="*/ 0 w 148"/>
                <a:gd name="T11" fmla="*/ 39 h 39"/>
                <a:gd name="T12" fmla="*/ 148 w 148"/>
                <a:gd name="T13" fmla="*/ 39 h 39"/>
                <a:gd name="T14" fmla="*/ 148 w 148"/>
                <a:gd name="T15" fmla="*/ 0 h 39"/>
                <a:gd name="T16" fmla="*/ 0 w 148"/>
                <a:gd name="T17"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8" h="39">
                  <a:moveTo>
                    <a:pt x="0" y="0"/>
                  </a:moveTo>
                  <a:lnTo>
                    <a:pt x="0" y="8"/>
                  </a:lnTo>
                  <a:lnTo>
                    <a:pt x="140" y="8"/>
                  </a:lnTo>
                  <a:lnTo>
                    <a:pt x="140" y="31"/>
                  </a:lnTo>
                  <a:lnTo>
                    <a:pt x="0" y="31"/>
                  </a:lnTo>
                  <a:lnTo>
                    <a:pt x="0" y="39"/>
                  </a:lnTo>
                  <a:lnTo>
                    <a:pt x="148" y="39"/>
                  </a:lnTo>
                  <a:lnTo>
                    <a:pt x="148"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6" name="Freeform 1028">
              <a:extLst>
                <a:ext uri="{FF2B5EF4-FFF2-40B4-BE49-F238E27FC236}">
                  <a16:creationId xmlns:a16="http://schemas.microsoft.com/office/drawing/2014/main" id="{996DA2A4-6C41-4457-BBBC-66152C0EF27B}"/>
                </a:ext>
              </a:extLst>
            </p:cNvPr>
            <p:cNvSpPr>
              <a:spLocks noEditPoints="1"/>
            </p:cNvSpPr>
            <p:nvPr/>
          </p:nvSpPr>
          <p:spPr bwMode="auto">
            <a:xfrm>
              <a:off x="5237163" y="2730500"/>
              <a:ext cx="344488" cy="296863"/>
            </a:xfrm>
            <a:custGeom>
              <a:avLst/>
              <a:gdLst>
                <a:gd name="T0" fmla="*/ 20 w 464"/>
                <a:gd name="T1" fmla="*/ 134 h 400"/>
                <a:gd name="T2" fmla="*/ 85 w 464"/>
                <a:gd name="T3" fmla="*/ 133 h 400"/>
                <a:gd name="T4" fmla="*/ 35 w 464"/>
                <a:gd name="T5" fmla="*/ 183 h 400"/>
                <a:gd name="T6" fmla="*/ 20 w 464"/>
                <a:gd name="T7" fmla="*/ 139 h 400"/>
                <a:gd name="T8" fmla="*/ 85 w 464"/>
                <a:gd name="T9" fmla="*/ 200 h 400"/>
                <a:gd name="T10" fmla="*/ 49 w 464"/>
                <a:gd name="T11" fmla="*/ 250 h 400"/>
                <a:gd name="T12" fmla="*/ 53 w 464"/>
                <a:gd name="T13" fmla="*/ 266 h 400"/>
                <a:gd name="T14" fmla="*/ 85 w 464"/>
                <a:gd name="T15" fmla="*/ 301 h 400"/>
                <a:gd name="T16" fmla="*/ 60 w 464"/>
                <a:gd name="T17" fmla="*/ 290 h 400"/>
                <a:gd name="T18" fmla="*/ 301 w 464"/>
                <a:gd name="T19" fmla="*/ 314 h 400"/>
                <a:gd name="T20" fmla="*/ 327 w 464"/>
                <a:gd name="T21" fmla="*/ 266 h 400"/>
                <a:gd name="T22" fmla="*/ 308 w 464"/>
                <a:gd name="T23" fmla="*/ 314 h 400"/>
                <a:gd name="T24" fmla="*/ 355 w 464"/>
                <a:gd name="T25" fmla="*/ 133 h 400"/>
                <a:gd name="T26" fmla="*/ 301 w 464"/>
                <a:gd name="T27" fmla="*/ 183 h 400"/>
                <a:gd name="T28" fmla="*/ 355 w 464"/>
                <a:gd name="T29" fmla="*/ 133 h 400"/>
                <a:gd name="T30" fmla="*/ 285 w 464"/>
                <a:gd name="T31" fmla="*/ 183 h 400"/>
                <a:gd name="T32" fmla="*/ 235 w 464"/>
                <a:gd name="T33" fmla="*/ 133 h 400"/>
                <a:gd name="T34" fmla="*/ 218 w 464"/>
                <a:gd name="T35" fmla="*/ 183 h 400"/>
                <a:gd name="T36" fmla="*/ 168 w 464"/>
                <a:gd name="T37" fmla="*/ 133 h 400"/>
                <a:gd name="T38" fmla="*/ 218 w 464"/>
                <a:gd name="T39" fmla="*/ 183 h 400"/>
                <a:gd name="T40" fmla="*/ 101 w 464"/>
                <a:gd name="T41" fmla="*/ 200 h 400"/>
                <a:gd name="T42" fmla="*/ 151 w 464"/>
                <a:gd name="T43" fmla="*/ 250 h 400"/>
                <a:gd name="T44" fmla="*/ 151 w 464"/>
                <a:gd name="T45" fmla="*/ 305 h 400"/>
                <a:gd name="T46" fmla="*/ 101 w 464"/>
                <a:gd name="T47" fmla="*/ 266 h 400"/>
                <a:gd name="T48" fmla="*/ 151 w 464"/>
                <a:gd name="T49" fmla="*/ 305 h 400"/>
                <a:gd name="T50" fmla="*/ 168 w 464"/>
                <a:gd name="T51" fmla="*/ 306 h 400"/>
                <a:gd name="T52" fmla="*/ 218 w 464"/>
                <a:gd name="T53" fmla="*/ 266 h 400"/>
                <a:gd name="T54" fmla="*/ 285 w 464"/>
                <a:gd name="T55" fmla="*/ 266 h 400"/>
                <a:gd name="T56" fmla="*/ 235 w 464"/>
                <a:gd name="T57" fmla="*/ 310 h 400"/>
                <a:gd name="T58" fmla="*/ 285 w 464"/>
                <a:gd name="T59" fmla="*/ 266 h 400"/>
                <a:gd name="T60" fmla="*/ 285 w 464"/>
                <a:gd name="T61" fmla="*/ 200 h 400"/>
                <a:gd name="T62" fmla="*/ 235 w 464"/>
                <a:gd name="T63" fmla="*/ 250 h 400"/>
                <a:gd name="T64" fmla="*/ 218 w 464"/>
                <a:gd name="T65" fmla="*/ 250 h 400"/>
                <a:gd name="T66" fmla="*/ 168 w 464"/>
                <a:gd name="T67" fmla="*/ 200 h 400"/>
                <a:gd name="T68" fmla="*/ 218 w 464"/>
                <a:gd name="T69" fmla="*/ 250 h 400"/>
                <a:gd name="T70" fmla="*/ 301 w 464"/>
                <a:gd name="T71" fmla="*/ 250 h 400"/>
                <a:gd name="T72" fmla="*/ 341 w 464"/>
                <a:gd name="T73" fmla="*/ 200 h 400"/>
                <a:gd name="T74" fmla="*/ 151 w 464"/>
                <a:gd name="T75" fmla="*/ 183 h 400"/>
                <a:gd name="T76" fmla="*/ 101 w 464"/>
                <a:gd name="T77" fmla="*/ 133 h 400"/>
                <a:gd name="T78" fmla="*/ 151 w 464"/>
                <a:gd name="T79" fmla="*/ 183 h 400"/>
                <a:gd name="T80" fmla="*/ 43 w 464"/>
                <a:gd name="T81" fmla="*/ 294 h 400"/>
                <a:gd name="T82" fmla="*/ 305 w 464"/>
                <a:gd name="T83" fmla="*/ 331 h 400"/>
                <a:gd name="T84" fmla="*/ 306 w 464"/>
                <a:gd name="T85" fmla="*/ 383 h 400"/>
                <a:gd name="T86" fmla="*/ 56 w 464"/>
                <a:gd name="T87" fmla="*/ 391 h 400"/>
                <a:gd name="T88" fmla="*/ 114 w 464"/>
                <a:gd name="T89" fmla="*/ 400 h 400"/>
                <a:gd name="T90" fmla="*/ 306 w 464"/>
                <a:gd name="T91" fmla="*/ 400 h 400"/>
                <a:gd name="T92" fmla="*/ 331 w 464"/>
                <a:gd name="T93" fmla="*/ 325 h 400"/>
                <a:gd name="T94" fmla="*/ 431 w 464"/>
                <a:gd name="T95" fmla="*/ 16 h 400"/>
                <a:gd name="T96" fmla="*/ 464 w 464"/>
                <a:gd name="T97" fmla="*/ 16 h 400"/>
                <a:gd name="T98" fmla="*/ 448 w 464"/>
                <a:gd name="T99" fmla="*/ 0 h 400"/>
                <a:gd name="T100" fmla="*/ 359 w 464"/>
                <a:gd name="T101" fmla="*/ 116 h 400"/>
                <a:gd name="T102" fmla="*/ 5 w 464"/>
                <a:gd name="T103" fmla="*/ 124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64" h="400">
                  <a:moveTo>
                    <a:pt x="20" y="139"/>
                  </a:moveTo>
                  <a:cubicBezTo>
                    <a:pt x="20" y="137"/>
                    <a:pt x="19" y="135"/>
                    <a:pt x="20" y="134"/>
                  </a:cubicBezTo>
                  <a:cubicBezTo>
                    <a:pt x="20" y="134"/>
                    <a:pt x="21" y="133"/>
                    <a:pt x="23" y="133"/>
                  </a:cubicBezTo>
                  <a:lnTo>
                    <a:pt x="85" y="133"/>
                  </a:lnTo>
                  <a:lnTo>
                    <a:pt x="85" y="183"/>
                  </a:lnTo>
                  <a:lnTo>
                    <a:pt x="35" y="183"/>
                  </a:lnTo>
                  <a:lnTo>
                    <a:pt x="35" y="185"/>
                  </a:lnTo>
                  <a:lnTo>
                    <a:pt x="20" y="139"/>
                  </a:lnTo>
                  <a:close/>
                  <a:moveTo>
                    <a:pt x="35" y="200"/>
                  </a:moveTo>
                  <a:lnTo>
                    <a:pt x="85" y="200"/>
                  </a:lnTo>
                  <a:lnTo>
                    <a:pt x="85" y="250"/>
                  </a:lnTo>
                  <a:lnTo>
                    <a:pt x="49" y="250"/>
                  </a:lnTo>
                  <a:lnTo>
                    <a:pt x="35" y="200"/>
                  </a:lnTo>
                  <a:close/>
                  <a:moveTo>
                    <a:pt x="53" y="266"/>
                  </a:moveTo>
                  <a:lnTo>
                    <a:pt x="85" y="266"/>
                  </a:lnTo>
                  <a:lnTo>
                    <a:pt x="85" y="301"/>
                  </a:lnTo>
                  <a:lnTo>
                    <a:pt x="75" y="301"/>
                  </a:lnTo>
                  <a:cubicBezTo>
                    <a:pt x="69" y="300"/>
                    <a:pt x="62" y="295"/>
                    <a:pt x="60" y="290"/>
                  </a:cubicBezTo>
                  <a:lnTo>
                    <a:pt x="53" y="266"/>
                  </a:lnTo>
                  <a:close/>
                  <a:moveTo>
                    <a:pt x="301" y="314"/>
                  </a:moveTo>
                  <a:lnTo>
                    <a:pt x="301" y="266"/>
                  </a:lnTo>
                  <a:lnTo>
                    <a:pt x="327" y="266"/>
                  </a:lnTo>
                  <a:lnTo>
                    <a:pt x="316" y="316"/>
                  </a:lnTo>
                  <a:cubicBezTo>
                    <a:pt x="313" y="315"/>
                    <a:pt x="312" y="315"/>
                    <a:pt x="308" y="314"/>
                  </a:cubicBezTo>
                  <a:lnTo>
                    <a:pt x="301" y="314"/>
                  </a:lnTo>
                  <a:close/>
                  <a:moveTo>
                    <a:pt x="355" y="133"/>
                  </a:moveTo>
                  <a:lnTo>
                    <a:pt x="345" y="183"/>
                  </a:lnTo>
                  <a:lnTo>
                    <a:pt x="301" y="183"/>
                  </a:lnTo>
                  <a:lnTo>
                    <a:pt x="301" y="133"/>
                  </a:lnTo>
                  <a:lnTo>
                    <a:pt x="355" y="133"/>
                  </a:lnTo>
                  <a:close/>
                  <a:moveTo>
                    <a:pt x="285" y="133"/>
                  </a:moveTo>
                  <a:lnTo>
                    <a:pt x="285" y="183"/>
                  </a:lnTo>
                  <a:lnTo>
                    <a:pt x="235" y="183"/>
                  </a:lnTo>
                  <a:lnTo>
                    <a:pt x="235" y="133"/>
                  </a:lnTo>
                  <a:lnTo>
                    <a:pt x="285" y="133"/>
                  </a:lnTo>
                  <a:close/>
                  <a:moveTo>
                    <a:pt x="218" y="183"/>
                  </a:moveTo>
                  <a:lnTo>
                    <a:pt x="168" y="183"/>
                  </a:lnTo>
                  <a:lnTo>
                    <a:pt x="168" y="133"/>
                  </a:lnTo>
                  <a:lnTo>
                    <a:pt x="218" y="133"/>
                  </a:lnTo>
                  <a:lnTo>
                    <a:pt x="218" y="183"/>
                  </a:lnTo>
                  <a:close/>
                  <a:moveTo>
                    <a:pt x="101" y="250"/>
                  </a:moveTo>
                  <a:lnTo>
                    <a:pt x="101" y="200"/>
                  </a:lnTo>
                  <a:lnTo>
                    <a:pt x="151" y="200"/>
                  </a:lnTo>
                  <a:lnTo>
                    <a:pt x="151" y="250"/>
                  </a:lnTo>
                  <a:lnTo>
                    <a:pt x="101" y="250"/>
                  </a:lnTo>
                  <a:close/>
                  <a:moveTo>
                    <a:pt x="151" y="305"/>
                  </a:moveTo>
                  <a:lnTo>
                    <a:pt x="101" y="302"/>
                  </a:lnTo>
                  <a:lnTo>
                    <a:pt x="101" y="266"/>
                  </a:lnTo>
                  <a:lnTo>
                    <a:pt x="151" y="266"/>
                  </a:lnTo>
                  <a:lnTo>
                    <a:pt x="151" y="305"/>
                  </a:lnTo>
                  <a:close/>
                  <a:moveTo>
                    <a:pt x="218" y="309"/>
                  </a:moveTo>
                  <a:lnTo>
                    <a:pt x="168" y="306"/>
                  </a:lnTo>
                  <a:lnTo>
                    <a:pt x="168" y="266"/>
                  </a:lnTo>
                  <a:lnTo>
                    <a:pt x="218" y="266"/>
                  </a:lnTo>
                  <a:lnTo>
                    <a:pt x="218" y="309"/>
                  </a:lnTo>
                  <a:close/>
                  <a:moveTo>
                    <a:pt x="285" y="266"/>
                  </a:moveTo>
                  <a:lnTo>
                    <a:pt x="285" y="313"/>
                  </a:lnTo>
                  <a:lnTo>
                    <a:pt x="235" y="310"/>
                  </a:lnTo>
                  <a:lnTo>
                    <a:pt x="235" y="266"/>
                  </a:lnTo>
                  <a:lnTo>
                    <a:pt x="285" y="266"/>
                  </a:lnTo>
                  <a:close/>
                  <a:moveTo>
                    <a:pt x="235" y="200"/>
                  </a:moveTo>
                  <a:lnTo>
                    <a:pt x="285" y="200"/>
                  </a:lnTo>
                  <a:lnTo>
                    <a:pt x="285" y="250"/>
                  </a:lnTo>
                  <a:lnTo>
                    <a:pt x="235" y="250"/>
                  </a:lnTo>
                  <a:lnTo>
                    <a:pt x="235" y="200"/>
                  </a:lnTo>
                  <a:close/>
                  <a:moveTo>
                    <a:pt x="218" y="250"/>
                  </a:moveTo>
                  <a:lnTo>
                    <a:pt x="168" y="250"/>
                  </a:lnTo>
                  <a:lnTo>
                    <a:pt x="168" y="200"/>
                  </a:lnTo>
                  <a:lnTo>
                    <a:pt x="218" y="200"/>
                  </a:lnTo>
                  <a:lnTo>
                    <a:pt x="218" y="250"/>
                  </a:lnTo>
                  <a:close/>
                  <a:moveTo>
                    <a:pt x="330" y="250"/>
                  </a:moveTo>
                  <a:lnTo>
                    <a:pt x="301" y="250"/>
                  </a:lnTo>
                  <a:lnTo>
                    <a:pt x="301" y="200"/>
                  </a:lnTo>
                  <a:lnTo>
                    <a:pt x="341" y="200"/>
                  </a:lnTo>
                  <a:lnTo>
                    <a:pt x="330" y="250"/>
                  </a:lnTo>
                  <a:close/>
                  <a:moveTo>
                    <a:pt x="151" y="183"/>
                  </a:moveTo>
                  <a:lnTo>
                    <a:pt x="101" y="183"/>
                  </a:lnTo>
                  <a:lnTo>
                    <a:pt x="101" y="133"/>
                  </a:lnTo>
                  <a:lnTo>
                    <a:pt x="151" y="133"/>
                  </a:lnTo>
                  <a:lnTo>
                    <a:pt x="151" y="183"/>
                  </a:lnTo>
                  <a:close/>
                  <a:moveTo>
                    <a:pt x="2" y="143"/>
                  </a:moveTo>
                  <a:lnTo>
                    <a:pt x="43" y="294"/>
                  </a:lnTo>
                  <a:cubicBezTo>
                    <a:pt x="47" y="306"/>
                    <a:pt x="59" y="317"/>
                    <a:pt x="72" y="317"/>
                  </a:cubicBezTo>
                  <a:lnTo>
                    <a:pt x="305" y="331"/>
                  </a:lnTo>
                  <a:cubicBezTo>
                    <a:pt x="319" y="332"/>
                    <a:pt x="331" y="344"/>
                    <a:pt x="331" y="358"/>
                  </a:cubicBezTo>
                  <a:cubicBezTo>
                    <a:pt x="331" y="372"/>
                    <a:pt x="320" y="383"/>
                    <a:pt x="306" y="383"/>
                  </a:cubicBezTo>
                  <a:lnTo>
                    <a:pt x="64" y="383"/>
                  </a:lnTo>
                  <a:cubicBezTo>
                    <a:pt x="60" y="383"/>
                    <a:pt x="56" y="387"/>
                    <a:pt x="56" y="391"/>
                  </a:cubicBezTo>
                  <a:cubicBezTo>
                    <a:pt x="56" y="396"/>
                    <a:pt x="60" y="400"/>
                    <a:pt x="64" y="400"/>
                  </a:cubicBezTo>
                  <a:lnTo>
                    <a:pt x="114" y="400"/>
                  </a:lnTo>
                  <a:lnTo>
                    <a:pt x="281" y="400"/>
                  </a:lnTo>
                  <a:lnTo>
                    <a:pt x="306" y="400"/>
                  </a:lnTo>
                  <a:cubicBezTo>
                    <a:pt x="329" y="400"/>
                    <a:pt x="348" y="381"/>
                    <a:pt x="348" y="358"/>
                  </a:cubicBezTo>
                  <a:cubicBezTo>
                    <a:pt x="348" y="345"/>
                    <a:pt x="341" y="333"/>
                    <a:pt x="331" y="325"/>
                  </a:cubicBezTo>
                  <a:lnTo>
                    <a:pt x="397" y="16"/>
                  </a:lnTo>
                  <a:lnTo>
                    <a:pt x="431" y="16"/>
                  </a:lnTo>
                  <a:cubicBezTo>
                    <a:pt x="431" y="26"/>
                    <a:pt x="438" y="33"/>
                    <a:pt x="448" y="33"/>
                  </a:cubicBezTo>
                  <a:cubicBezTo>
                    <a:pt x="457" y="33"/>
                    <a:pt x="464" y="26"/>
                    <a:pt x="464" y="16"/>
                  </a:cubicBezTo>
                  <a:cubicBezTo>
                    <a:pt x="464" y="8"/>
                    <a:pt x="458" y="2"/>
                    <a:pt x="451" y="0"/>
                  </a:cubicBezTo>
                  <a:cubicBezTo>
                    <a:pt x="450" y="0"/>
                    <a:pt x="449" y="0"/>
                    <a:pt x="448" y="0"/>
                  </a:cubicBezTo>
                  <a:lnTo>
                    <a:pt x="384" y="0"/>
                  </a:lnTo>
                  <a:lnTo>
                    <a:pt x="359" y="116"/>
                  </a:lnTo>
                  <a:lnTo>
                    <a:pt x="23" y="116"/>
                  </a:lnTo>
                  <a:cubicBezTo>
                    <a:pt x="15" y="116"/>
                    <a:pt x="9" y="119"/>
                    <a:pt x="5" y="124"/>
                  </a:cubicBezTo>
                  <a:cubicBezTo>
                    <a:pt x="1" y="129"/>
                    <a:pt x="0" y="136"/>
                    <a:pt x="2" y="143"/>
                  </a:cubicBezTo>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7" name="Freeform 1029">
              <a:extLst>
                <a:ext uri="{FF2B5EF4-FFF2-40B4-BE49-F238E27FC236}">
                  <a16:creationId xmlns:a16="http://schemas.microsoft.com/office/drawing/2014/main" id="{4EB085F9-630C-4AB6-BD8C-22177503BE89}"/>
                </a:ext>
              </a:extLst>
            </p:cNvPr>
            <p:cNvSpPr>
              <a:spLocks noEditPoints="1"/>
            </p:cNvSpPr>
            <p:nvPr/>
          </p:nvSpPr>
          <p:spPr bwMode="auto">
            <a:xfrm>
              <a:off x="5421313" y="3027363"/>
              <a:ext cx="49213" cy="49213"/>
            </a:xfrm>
            <a:custGeom>
              <a:avLst/>
              <a:gdLst>
                <a:gd name="T0" fmla="*/ 50 w 66"/>
                <a:gd name="T1" fmla="*/ 33 h 66"/>
                <a:gd name="T2" fmla="*/ 33 w 66"/>
                <a:gd name="T3" fmla="*/ 50 h 66"/>
                <a:gd name="T4" fmla="*/ 16 w 66"/>
                <a:gd name="T5" fmla="*/ 33 h 66"/>
                <a:gd name="T6" fmla="*/ 33 w 66"/>
                <a:gd name="T7" fmla="*/ 16 h 66"/>
                <a:gd name="T8" fmla="*/ 50 w 66"/>
                <a:gd name="T9" fmla="*/ 33 h 66"/>
                <a:gd name="T10" fmla="*/ 33 w 66"/>
                <a:gd name="T11" fmla="*/ 0 h 66"/>
                <a:gd name="T12" fmla="*/ 0 w 66"/>
                <a:gd name="T13" fmla="*/ 33 h 66"/>
                <a:gd name="T14" fmla="*/ 33 w 66"/>
                <a:gd name="T15" fmla="*/ 66 h 66"/>
                <a:gd name="T16" fmla="*/ 66 w 66"/>
                <a:gd name="T17" fmla="*/ 33 h 66"/>
                <a:gd name="T18" fmla="*/ 33 w 66"/>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6" h="66">
                  <a:moveTo>
                    <a:pt x="50" y="33"/>
                  </a:moveTo>
                  <a:cubicBezTo>
                    <a:pt x="50" y="42"/>
                    <a:pt x="42" y="50"/>
                    <a:pt x="33" y="50"/>
                  </a:cubicBezTo>
                  <a:cubicBezTo>
                    <a:pt x="24" y="50"/>
                    <a:pt x="16" y="42"/>
                    <a:pt x="16" y="33"/>
                  </a:cubicBezTo>
                  <a:cubicBezTo>
                    <a:pt x="16" y="24"/>
                    <a:pt x="24" y="16"/>
                    <a:pt x="33" y="16"/>
                  </a:cubicBezTo>
                  <a:cubicBezTo>
                    <a:pt x="42" y="16"/>
                    <a:pt x="50" y="24"/>
                    <a:pt x="50" y="33"/>
                  </a:cubicBezTo>
                  <a:close/>
                  <a:moveTo>
                    <a:pt x="33" y="0"/>
                  </a:moveTo>
                  <a:cubicBezTo>
                    <a:pt x="14" y="0"/>
                    <a:pt x="0" y="15"/>
                    <a:pt x="0" y="33"/>
                  </a:cubicBezTo>
                  <a:cubicBezTo>
                    <a:pt x="0" y="51"/>
                    <a:pt x="14" y="66"/>
                    <a:pt x="33" y="66"/>
                  </a:cubicBezTo>
                  <a:cubicBezTo>
                    <a:pt x="51" y="66"/>
                    <a:pt x="66" y="51"/>
                    <a:pt x="66" y="33"/>
                  </a:cubicBezTo>
                  <a:cubicBezTo>
                    <a:pt x="66" y="15"/>
                    <a:pt x="51" y="0"/>
                    <a:pt x="3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8" name="Freeform 1030">
              <a:extLst>
                <a:ext uri="{FF2B5EF4-FFF2-40B4-BE49-F238E27FC236}">
                  <a16:creationId xmlns:a16="http://schemas.microsoft.com/office/drawing/2014/main" id="{90067E25-2726-4BAC-9F6E-68D234E17212}"/>
                </a:ext>
              </a:extLst>
            </p:cNvPr>
            <p:cNvSpPr>
              <a:spLocks noEditPoints="1"/>
            </p:cNvSpPr>
            <p:nvPr/>
          </p:nvSpPr>
          <p:spPr bwMode="auto">
            <a:xfrm>
              <a:off x="5297488" y="3027363"/>
              <a:ext cx="49213" cy="49213"/>
            </a:xfrm>
            <a:custGeom>
              <a:avLst/>
              <a:gdLst>
                <a:gd name="T0" fmla="*/ 50 w 67"/>
                <a:gd name="T1" fmla="*/ 33 h 66"/>
                <a:gd name="T2" fmla="*/ 33 w 67"/>
                <a:gd name="T3" fmla="*/ 50 h 66"/>
                <a:gd name="T4" fmla="*/ 17 w 67"/>
                <a:gd name="T5" fmla="*/ 33 h 66"/>
                <a:gd name="T6" fmla="*/ 33 w 67"/>
                <a:gd name="T7" fmla="*/ 16 h 66"/>
                <a:gd name="T8" fmla="*/ 50 w 67"/>
                <a:gd name="T9" fmla="*/ 33 h 66"/>
                <a:gd name="T10" fmla="*/ 33 w 67"/>
                <a:gd name="T11" fmla="*/ 0 h 66"/>
                <a:gd name="T12" fmla="*/ 0 w 67"/>
                <a:gd name="T13" fmla="*/ 33 h 66"/>
                <a:gd name="T14" fmla="*/ 33 w 67"/>
                <a:gd name="T15" fmla="*/ 66 h 66"/>
                <a:gd name="T16" fmla="*/ 67 w 67"/>
                <a:gd name="T17" fmla="*/ 33 h 66"/>
                <a:gd name="T18" fmla="*/ 33 w 67"/>
                <a:gd name="T19" fmla="*/ 0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6">
                  <a:moveTo>
                    <a:pt x="50" y="33"/>
                  </a:moveTo>
                  <a:cubicBezTo>
                    <a:pt x="50" y="42"/>
                    <a:pt x="42" y="50"/>
                    <a:pt x="33" y="50"/>
                  </a:cubicBezTo>
                  <a:cubicBezTo>
                    <a:pt x="24" y="50"/>
                    <a:pt x="17" y="42"/>
                    <a:pt x="17" y="33"/>
                  </a:cubicBezTo>
                  <a:cubicBezTo>
                    <a:pt x="17" y="24"/>
                    <a:pt x="24" y="16"/>
                    <a:pt x="33" y="16"/>
                  </a:cubicBezTo>
                  <a:cubicBezTo>
                    <a:pt x="42" y="16"/>
                    <a:pt x="50" y="24"/>
                    <a:pt x="50" y="33"/>
                  </a:cubicBezTo>
                  <a:close/>
                  <a:moveTo>
                    <a:pt x="33" y="0"/>
                  </a:moveTo>
                  <a:cubicBezTo>
                    <a:pt x="15" y="0"/>
                    <a:pt x="0" y="15"/>
                    <a:pt x="0" y="33"/>
                  </a:cubicBezTo>
                  <a:cubicBezTo>
                    <a:pt x="0" y="51"/>
                    <a:pt x="15" y="66"/>
                    <a:pt x="33" y="66"/>
                  </a:cubicBezTo>
                  <a:cubicBezTo>
                    <a:pt x="52" y="66"/>
                    <a:pt x="67" y="51"/>
                    <a:pt x="67" y="33"/>
                  </a:cubicBezTo>
                  <a:cubicBezTo>
                    <a:pt x="67" y="15"/>
                    <a:pt x="52" y="0"/>
                    <a:pt x="33" y="0"/>
                  </a:cubicBez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9" name="Rectangle 1031">
              <a:extLst>
                <a:ext uri="{FF2B5EF4-FFF2-40B4-BE49-F238E27FC236}">
                  <a16:creationId xmlns:a16="http://schemas.microsoft.com/office/drawing/2014/main" id="{6933B125-6F6E-4447-94FB-DB530548C49D}"/>
                </a:ext>
              </a:extLst>
            </p:cNvPr>
            <p:cNvSpPr>
              <a:spLocks noChangeArrowheads="1"/>
            </p:cNvSpPr>
            <p:nvPr/>
          </p:nvSpPr>
          <p:spPr bwMode="auto">
            <a:xfrm>
              <a:off x="5522913" y="2978150"/>
              <a:ext cx="98425" cy="1270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2" name="Rectangle 1032">
              <a:extLst>
                <a:ext uri="{FF2B5EF4-FFF2-40B4-BE49-F238E27FC236}">
                  <a16:creationId xmlns:a16="http://schemas.microsoft.com/office/drawing/2014/main" id="{45223C44-AFE9-4199-AD6C-48956AF3BAF7}"/>
                </a:ext>
              </a:extLst>
            </p:cNvPr>
            <p:cNvSpPr>
              <a:spLocks noChangeArrowheads="1"/>
            </p:cNvSpPr>
            <p:nvPr/>
          </p:nvSpPr>
          <p:spPr bwMode="auto">
            <a:xfrm>
              <a:off x="5510213" y="3014663"/>
              <a:ext cx="49213" cy="1270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4" name="Rectangle 1033">
              <a:extLst>
                <a:ext uri="{FF2B5EF4-FFF2-40B4-BE49-F238E27FC236}">
                  <a16:creationId xmlns:a16="http://schemas.microsoft.com/office/drawing/2014/main" id="{B0CD45A9-765B-4906-8C6A-7F6FC2C7AEC9}"/>
                </a:ext>
              </a:extLst>
            </p:cNvPr>
            <p:cNvSpPr>
              <a:spLocks noChangeArrowheads="1"/>
            </p:cNvSpPr>
            <p:nvPr/>
          </p:nvSpPr>
          <p:spPr bwMode="auto">
            <a:xfrm>
              <a:off x="5646738" y="2643188"/>
              <a:ext cx="12700" cy="296863"/>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5" name="Rectangle 1034">
              <a:extLst>
                <a:ext uri="{FF2B5EF4-FFF2-40B4-BE49-F238E27FC236}">
                  <a16:creationId xmlns:a16="http://schemas.microsoft.com/office/drawing/2014/main" id="{7D9269C7-6714-4853-A7E9-FB12C74E9CFD}"/>
                </a:ext>
              </a:extLst>
            </p:cNvPr>
            <p:cNvSpPr>
              <a:spLocks noChangeArrowheads="1"/>
            </p:cNvSpPr>
            <p:nvPr/>
          </p:nvSpPr>
          <p:spPr bwMode="auto">
            <a:xfrm>
              <a:off x="5646738" y="2630488"/>
              <a:ext cx="36513" cy="12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6" name="Rectangle 1035">
              <a:extLst>
                <a:ext uri="{FF2B5EF4-FFF2-40B4-BE49-F238E27FC236}">
                  <a16:creationId xmlns:a16="http://schemas.microsoft.com/office/drawing/2014/main" id="{CC714D57-0118-491A-9334-A35023B9B308}"/>
                </a:ext>
              </a:extLst>
            </p:cNvPr>
            <p:cNvSpPr>
              <a:spLocks noChangeArrowheads="1"/>
            </p:cNvSpPr>
            <p:nvPr/>
          </p:nvSpPr>
          <p:spPr bwMode="auto">
            <a:xfrm>
              <a:off x="5646738" y="2927350"/>
              <a:ext cx="36513" cy="12700"/>
            </a:xfrm>
            <a:prstGeom prst="rect">
              <a:avLst/>
            </a:prstGeom>
            <a:solidFill>
              <a:schemeClr val="accent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7" name="Freeform 1036">
              <a:extLst>
                <a:ext uri="{FF2B5EF4-FFF2-40B4-BE49-F238E27FC236}">
                  <a16:creationId xmlns:a16="http://schemas.microsoft.com/office/drawing/2014/main" id="{D62E7CA1-542B-45AE-A88A-AF5402F57248}"/>
                </a:ext>
              </a:extLst>
            </p:cNvPr>
            <p:cNvSpPr>
              <a:spLocks noEditPoints="1"/>
            </p:cNvSpPr>
            <p:nvPr/>
          </p:nvSpPr>
          <p:spPr bwMode="auto">
            <a:xfrm>
              <a:off x="5522913" y="3114675"/>
              <a:ext cx="49213" cy="49213"/>
            </a:xfrm>
            <a:custGeom>
              <a:avLst/>
              <a:gdLst>
                <a:gd name="T0" fmla="*/ 16 w 66"/>
                <a:gd name="T1" fmla="*/ 17 h 67"/>
                <a:gd name="T2" fmla="*/ 16 w 66"/>
                <a:gd name="T3" fmla="*/ 50 h 67"/>
                <a:gd name="T4" fmla="*/ 50 w 66"/>
                <a:gd name="T5" fmla="*/ 50 h 67"/>
                <a:gd name="T6" fmla="*/ 50 w 66"/>
                <a:gd name="T7" fmla="*/ 17 h 67"/>
                <a:gd name="T8" fmla="*/ 16 w 66"/>
                <a:gd name="T9" fmla="*/ 17 h 67"/>
                <a:gd name="T10" fmla="*/ 50 w 66"/>
                <a:gd name="T11" fmla="*/ 50 h 67"/>
                <a:gd name="T12" fmla="*/ 50 w 66"/>
                <a:gd name="T13" fmla="*/ 67 h 67"/>
                <a:gd name="T14" fmla="*/ 16 w 66"/>
                <a:gd name="T15" fmla="*/ 67 h 67"/>
                <a:gd name="T16" fmla="*/ 0 w 66"/>
                <a:gd name="T17" fmla="*/ 50 h 67"/>
                <a:gd name="T18" fmla="*/ 0 w 66"/>
                <a:gd name="T19" fmla="*/ 17 h 67"/>
                <a:gd name="T20" fmla="*/ 16 w 66"/>
                <a:gd name="T21" fmla="*/ 0 h 67"/>
                <a:gd name="T22" fmla="*/ 50 w 66"/>
                <a:gd name="T23" fmla="*/ 0 h 67"/>
                <a:gd name="T24" fmla="*/ 66 w 66"/>
                <a:gd name="T25" fmla="*/ 17 h 67"/>
                <a:gd name="T26" fmla="*/ 66 w 66"/>
                <a:gd name="T27" fmla="*/ 50 h 67"/>
                <a:gd name="T28" fmla="*/ 50 w 66"/>
                <a:gd name="T2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6" h="67">
                  <a:moveTo>
                    <a:pt x="16" y="17"/>
                  </a:moveTo>
                  <a:lnTo>
                    <a:pt x="16" y="50"/>
                  </a:lnTo>
                  <a:lnTo>
                    <a:pt x="50" y="50"/>
                  </a:lnTo>
                  <a:lnTo>
                    <a:pt x="50" y="17"/>
                  </a:lnTo>
                  <a:lnTo>
                    <a:pt x="16" y="17"/>
                  </a:lnTo>
                  <a:close/>
                  <a:moveTo>
                    <a:pt x="50" y="50"/>
                  </a:moveTo>
                  <a:close/>
                  <a:moveTo>
                    <a:pt x="50" y="67"/>
                  </a:moveTo>
                  <a:lnTo>
                    <a:pt x="16" y="67"/>
                  </a:lnTo>
                  <a:cubicBezTo>
                    <a:pt x="7" y="67"/>
                    <a:pt x="0" y="60"/>
                    <a:pt x="0" y="50"/>
                  </a:cubicBezTo>
                  <a:lnTo>
                    <a:pt x="0" y="17"/>
                  </a:lnTo>
                  <a:cubicBezTo>
                    <a:pt x="0" y="8"/>
                    <a:pt x="7" y="0"/>
                    <a:pt x="16" y="0"/>
                  </a:cubicBezTo>
                  <a:lnTo>
                    <a:pt x="50" y="0"/>
                  </a:lnTo>
                  <a:cubicBezTo>
                    <a:pt x="59" y="0"/>
                    <a:pt x="66" y="8"/>
                    <a:pt x="66" y="17"/>
                  </a:cubicBezTo>
                  <a:lnTo>
                    <a:pt x="66" y="50"/>
                  </a:lnTo>
                  <a:cubicBezTo>
                    <a:pt x="66" y="60"/>
                    <a:pt x="59" y="67"/>
                    <a:pt x="50" y="67"/>
                  </a:cubicBezTo>
                  <a:close/>
                </a:path>
              </a:pathLst>
            </a:custGeom>
            <a:solidFill>
              <a:schemeClr val="tx1"/>
            </a:solidFill>
            <a:ln w="952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8" name="Freeform 1037">
              <a:extLst>
                <a:ext uri="{FF2B5EF4-FFF2-40B4-BE49-F238E27FC236}">
                  <a16:creationId xmlns:a16="http://schemas.microsoft.com/office/drawing/2014/main" id="{27148425-5E64-41CB-AB0A-6CDCB7AAD0CC}"/>
                </a:ext>
              </a:extLst>
            </p:cNvPr>
            <p:cNvSpPr>
              <a:spLocks/>
            </p:cNvSpPr>
            <p:nvPr/>
          </p:nvSpPr>
          <p:spPr bwMode="auto">
            <a:xfrm>
              <a:off x="5360988" y="2916238"/>
              <a:ext cx="373063" cy="285750"/>
            </a:xfrm>
            <a:custGeom>
              <a:avLst/>
              <a:gdLst>
                <a:gd name="T0" fmla="*/ 483 w 500"/>
                <a:gd name="T1" fmla="*/ 315 h 383"/>
                <a:gd name="T2" fmla="*/ 433 w 500"/>
                <a:gd name="T3" fmla="*/ 366 h 383"/>
                <a:gd name="T4" fmla="*/ 67 w 500"/>
                <a:gd name="T5" fmla="*/ 366 h 383"/>
                <a:gd name="T6" fmla="*/ 17 w 500"/>
                <a:gd name="T7" fmla="*/ 315 h 383"/>
                <a:gd name="T8" fmla="*/ 17 w 500"/>
                <a:gd name="T9" fmla="*/ 200 h 383"/>
                <a:gd name="T10" fmla="*/ 0 w 500"/>
                <a:gd name="T11" fmla="*/ 200 h 383"/>
                <a:gd name="T12" fmla="*/ 0 w 500"/>
                <a:gd name="T13" fmla="*/ 315 h 383"/>
                <a:gd name="T14" fmla="*/ 67 w 500"/>
                <a:gd name="T15" fmla="*/ 383 h 383"/>
                <a:gd name="T16" fmla="*/ 433 w 500"/>
                <a:gd name="T17" fmla="*/ 383 h 383"/>
                <a:gd name="T18" fmla="*/ 500 w 500"/>
                <a:gd name="T19" fmla="*/ 315 h 383"/>
                <a:gd name="T20" fmla="*/ 500 w 500"/>
                <a:gd name="T21" fmla="*/ 0 h 383"/>
                <a:gd name="T22" fmla="*/ 483 w 500"/>
                <a:gd name="T23" fmla="*/ 0 h 383"/>
                <a:gd name="T24" fmla="*/ 483 w 500"/>
                <a:gd name="T25" fmla="*/ 315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383">
                  <a:moveTo>
                    <a:pt x="483" y="315"/>
                  </a:moveTo>
                  <a:cubicBezTo>
                    <a:pt x="483" y="343"/>
                    <a:pt x="461" y="366"/>
                    <a:pt x="433" y="366"/>
                  </a:cubicBezTo>
                  <a:lnTo>
                    <a:pt x="67" y="366"/>
                  </a:lnTo>
                  <a:cubicBezTo>
                    <a:pt x="39" y="366"/>
                    <a:pt x="17" y="343"/>
                    <a:pt x="17" y="315"/>
                  </a:cubicBezTo>
                  <a:lnTo>
                    <a:pt x="17" y="200"/>
                  </a:lnTo>
                  <a:lnTo>
                    <a:pt x="0" y="200"/>
                  </a:lnTo>
                  <a:lnTo>
                    <a:pt x="0" y="315"/>
                  </a:lnTo>
                  <a:cubicBezTo>
                    <a:pt x="0" y="352"/>
                    <a:pt x="30" y="383"/>
                    <a:pt x="67" y="383"/>
                  </a:cubicBezTo>
                  <a:lnTo>
                    <a:pt x="433" y="383"/>
                  </a:lnTo>
                  <a:cubicBezTo>
                    <a:pt x="470" y="383"/>
                    <a:pt x="500" y="352"/>
                    <a:pt x="500" y="315"/>
                  </a:cubicBezTo>
                  <a:lnTo>
                    <a:pt x="500" y="0"/>
                  </a:lnTo>
                  <a:lnTo>
                    <a:pt x="483" y="0"/>
                  </a:lnTo>
                  <a:lnTo>
                    <a:pt x="483" y="315"/>
                  </a:lnTo>
                  <a:close/>
                </a:path>
              </a:pathLst>
            </a:custGeom>
            <a:solidFill>
              <a:schemeClr val="tx1"/>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9" name="Freeform 1038">
              <a:extLst>
                <a:ext uri="{FF2B5EF4-FFF2-40B4-BE49-F238E27FC236}">
                  <a16:creationId xmlns:a16="http://schemas.microsoft.com/office/drawing/2014/main" id="{C32D072E-6B13-4DC8-BA22-D26CA9681F1B}"/>
                </a:ext>
              </a:extLst>
            </p:cNvPr>
            <p:cNvSpPr>
              <a:spLocks/>
            </p:cNvSpPr>
            <p:nvPr/>
          </p:nvSpPr>
          <p:spPr bwMode="auto">
            <a:xfrm>
              <a:off x="5360988" y="2530475"/>
              <a:ext cx="373063" cy="274638"/>
            </a:xfrm>
            <a:custGeom>
              <a:avLst/>
              <a:gdLst>
                <a:gd name="T0" fmla="*/ 500 w 500"/>
                <a:gd name="T1" fmla="*/ 66 h 367"/>
                <a:gd name="T2" fmla="*/ 433 w 500"/>
                <a:gd name="T3" fmla="*/ 0 h 367"/>
                <a:gd name="T4" fmla="*/ 67 w 500"/>
                <a:gd name="T5" fmla="*/ 0 h 367"/>
                <a:gd name="T6" fmla="*/ 0 w 500"/>
                <a:gd name="T7" fmla="*/ 66 h 367"/>
                <a:gd name="T8" fmla="*/ 0 w 500"/>
                <a:gd name="T9" fmla="*/ 367 h 367"/>
                <a:gd name="T10" fmla="*/ 17 w 500"/>
                <a:gd name="T11" fmla="*/ 367 h 367"/>
                <a:gd name="T12" fmla="*/ 17 w 500"/>
                <a:gd name="T13" fmla="*/ 66 h 367"/>
                <a:gd name="T14" fmla="*/ 67 w 500"/>
                <a:gd name="T15" fmla="*/ 17 h 367"/>
                <a:gd name="T16" fmla="*/ 433 w 500"/>
                <a:gd name="T17" fmla="*/ 17 h 367"/>
                <a:gd name="T18" fmla="*/ 483 w 500"/>
                <a:gd name="T19" fmla="*/ 66 h 367"/>
                <a:gd name="T20" fmla="*/ 483 w 500"/>
                <a:gd name="T21" fmla="*/ 150 h 367"/>
                <a:gd name="T22" fmla="*/ 500 w 500"/>
                <a:gd name="T23" fmla="*/ 150 h 367"/>
                <a:gd name="T24" fmla="*/ 500 w 500"/>
                <a:gd name="T25" fmla="*/ 66 h 3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00" h="367">
                  <a:moveTo>
                    <a:pt x="500" y="66"/>
                  </a:moveTo>
                  <a:cubicBezTo>
                    <a:pt x="500" y="29"/>
                    <a:pt x="470" y="0"/>
                    <a:pt x="433" y="0"/>
                  </a:cubicBezTo>
                  <a:lnTo>
                    <a:pt x="67" y="0"/>
                  </a:lnTo>
                  <a:cubicBezTo>
                    <a:pt x="30" y="0"/>
                    <a:pt x="0" y="29"/>
                    <a:pt x="0" y="66"/>
                  </a:cubicBezTo>
                  <a:lnTo>
                    <a:pt x="0" y="367"/>
                  </a:lnTo>
                  <a:lnTo>
                    <a:pt x="17" y="367"/>
                  </a:lnTo>
                  <a:lnTo>
                    <a:pt x="17" y="66"/>
                  </a:lnTo>
                  <a:cubicBezTo>
                    <a:pt x="17" y="38"/>
                    <a:pt x="39" y="17"/>
                    <a:pt x="67" y="17"/>
                  </a:cubicBezTo>
                  <a:lnTo>
                    <a:pt x="433" y="17"/>
                  </a:lnTo>
                  <a:cubicBezTo>
                    <a:pt x="461" y="17"/>
                    <a:pt x="483" y="38"/>
                    <a:pt x="483" y="66"/>
                  </a:cubicBezTo>
                  <a:lnTo>
                    <a:pt x="483" y="150"/>
                  </a:lnTo>
                  <a:lnTo>
                    <a:pt x="500" y="150"/>
                  </a:lnTo>
                  <a:lnTo>
                    <a:pt x="500" y="66"/>
                  </a:lnTo>
                  <a:close/>
                </a:path>
              </a:pathLst>
            </a:custGeom>
            <a:solidFill>
              <a:schemeClr val="tx1"/>
            </a:solidFill>
            <a:ln w="28575">
              <a:solidFill>
                <a:srgbClr val="000000"/>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0" name="Rectangle 1039">
              <a:extLst>
                <a:ext uri="{FF2B5EF4-FFF2-40B4-BE49-F238E27FC236}">
                  <a16:creationId xmlns:a16="http://schemas.microsoft.com/office/drawing/2014/main" id="{75E19CC3-041D-4777-A9A5-637BAECF1471}"/>
                </a:ext>
              </a:extLst>
            </p:cNvPr>
            <p:cNvSpPr>
              <a:spLocks noChangeArrowheads="1"/>
            </p:cNvSpPr>
            <p:nvPr/>
          </p:nvSpPr>
          <p:spPr bwMode="auto">
            <a:xfrm>
              <a:off x="5373688" y="3089275"/>
              <a:ext cx="347663" cy="12700"/>
            </a:xfrm>
            <a:prstGeom prst="rect">
              <a:avLst/>
            </a:prstGeom>
            <a:solidFill>
              <a:schemeClr val="tx1"/>
            </a:solidFill>
            <a:ln w="2857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1" name="Rectangle 1040">
              <a:extLst>
                <a:ext uri="{FF2B5EF4-FFF2-40B4-BE49-F238E27FC236}">
                  <a16:creationId xmlns:a16="http://schemas.microsoft.com/office/drawing/2014/main" id="{4F486CF6-A0F6-432E-96D9-D1EBEBA61F69}"/>
                </a:ext>
              </a:extLst>
            </p:cNvPr>
            <p:cNvSpPr>
              <a:spLocks noChangeArrowheads="1"/>
            </p:cNvSpPr>
            <p:nvPr/>
          </p:nvSpPr>
          <p:spPr bwMode="auto">
            <a:xfrm>
              <a:off x="5373688" y="2605088"/>
              <a:ext cx="347663" cy="12700"/>
            </a:xfrm>
            <a:prstGeom prst="rect">
              <a:avLst/>
            </a:prstGeom>
            <a:solidFill>
              <a:schemeClr val="tx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62" name="Title 1">
            <a:extLst>
              <a:ext uri="{FF2B5EF4-FFF2-40B4-BE49-F238E27FC236}">
                <a16:creationId xmlns:a16="http://schemas.microsoft.com/office/drawing/2014/main" id="{620CD21A-BA3D-455F-8E64-B183B44B3F7D}"/>
              </a:ext>
            </a:extLst>
          </p:cNvPr>
          <p:cNvSpPr txBox="1">
            <a:spLocks noGrp="1"/>
          </p:cNvSpPr>
          <p:nvPr>
            <p:ph type="title"/>
          </p:nvPr>
        </p:nvSpPr>
        <p:spPr>
          <a:xfrm>
            <a:off x="485775" y="414338"/>
            <a:ext cx="8861425" cy="474662"/>
          </a:xfrm>
          <a:prstGeom prst="rect">
            <a:avLst/>
          </a:prstGeom>
        </p:spPr>
        <p:txBody>
          <a:bodyPr lIns="0" tIns="0" rIns="0" bIns="0"/>
          <a:lstStyle>
            <a:lvl1pPr algn="l" defTabSz="914400" rtl="0" eaLnBrk="1" latinLnBrk="0" hangingPunct="1">
              <a:lnSpc>
                <a:spcPts val="4400"/>
              </a:lnSpc>
              <a:spcBef>
                <a:spcPct val="0"/>
              </a:spcBef>
              <a:buNone/>
              <a:defRPr sz="3600" b="1" kern="1200" cap="all" spc="-100" baseline="0">
                <a:solidFill>
                  <a:schemeClr val="tx1"/>
                </a:solidFill>
                <a:latin typeface="+mj-lt"/>
                <a:ea typeface="+mj-ea"/>
                <a:cs typeface="+mj-cs"/>
              </a:defRPr>
            </a:lvl1pPr>
          </a:lstStyle>
          <a:p>
            <a:r>
              <a:rPr lang="en-GB" dirty="0"/>
              <a:t>Publishing mail drives significant commercial engagements</a:t>
            </a:r>
          </a:p>
        </p:txBody>
      </p:sp>
    </p:spTree>
    <p:extLst>
      <p:ext uri="{BB962C8B-B14F-4D97-AF65-F5344CB8AC3E}">
        <p14:creationId xmlns:p14="http://schemas.microsoft.com/office/powerpoint/2010/main" val="21326681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0B2FE2-9E1E-43EF-883E-42DEC1408BA3}"/>
              </a:ext>
            </a:extLst>
          </p:cNvPr>
          <p:cNvSpPr>
            <a:spLocks noGrp="1"/>
          </p:cNvSpPr>
          <p:nvPr>
            <p:ph type="title"/>
          </p:nvPr>
        </p:nvSpPr>
        <p:spPr/>
        <p:txBody>
          <a:bodyPr/>
          <a:lstStyle/>
          <a:p>
            <a:r>
              <a:rPr lang="en-GB" dirty="0"/>
              <a:t>JICMAIL CAMPAIGN CALCULATOR</a:t>
            </a:r>
          </a:p>
        </p:txBody>
      </p:sp>
      <p:sp>
        <p:nvSpPr>
          <p:cNvPr id="3" name="Text Placeholder 2">
            <a:extLst>
              <a:ext uri="{FF2B5EF4-FFF2-40B4-BE49-F238E27FC236}">
                <a16:creationId xmlns:a16="http://schemas.microsoft.com/office/drawing/2014/main" id="{B1013775-6C19-4289-ACF8-6B21474D05B8}"/>
              </a:ext>
            </a:extLst>
          </p:cNvPr>
          <p:cNvSpPr>
            <a:spLocks noGrp="1"/>
          </p:cNvSpPr>
          <p:nvPr>
            <p:ph type="body" sz="quarter" idx="11"/>
          </p:nvPr>
        </p:nvSpPr>
        <p:spPr/>
        <p:txBody>
          <a:bodyPr/>
          <a:lstStyle/>
          <a:p>
            <a:r>
              <a:rPr lang="en-GB" dirty="0"/>
              <a:t>Demonstrates the media multiplier effect of a typical campaign a publisher could enjoy with such reach and frequency</a:t>
            </a:r>
          </a:p>
        </p:txBody>
      </p:sp>
      <p:sp>
        <p:nvSpPr>
          <p:cNvPr id="4" name="Slide Number Placeholder 3">
            <a:extLst>
              <a:ext uri="{FF2B5EF4-FFF2-40B4-BE49-F238E27FC236}">
                <a16:creationId xmlns:a16="http://schemas.microsoft.com/office/drawing/2014/main" id="{D6E49D95-C8B7-49F0-946B-501DAB3944D2}"/>
              </a:ext>
            </a:extLst>
          </p:cNvPr>
          <p:cNvSpPr>
            <a:spLocks noGrp="1"/>
          </p:cNvSpPr>
          <p:nvPr>
            <p:ph type="sldNum" sz="quarter" idx="15"/>
          </p:nvPr>
        </p:nvSpPr>
        <p:spPr>
          <a:xfrm>
            <a:off x="9182100" y="6815902"/>
            <a:ext cx="2743200" cy="365125"/>
          </a:xfrm>
        </p:spPr>
        <p:txBody>
          <a:bodyPr/>
          <a:lstStyle/>
          <a:p>
            <a:fld id="{3787542D-5C6B-4EB3-96EB-9B37C3D5D2F8}" type="slidenum">
              <a:rPr lang="en-GB" smtClean="0"/>
              <a:t>6</a:t>
            </a:fld>
            <a:endParaRPr lang="en-GB" dirty="0"/>
          </a:p>
        </p:txBody>
      </p:sp>
      <p:sp>
        <p:nvSpPr>
          <p:cNvPr id="6" name="Rectangle 5">
            <a:extLst>
              <a:ext uri="{FF2B5EF4-FFF2-40B4-BE49-F238E27FC236}">
                <a16:creationId xmlns:a16="http://schemas.microsoft.com/office/drawing/2014/main" id="{C9FED74D-E18D-44B4-B122-DA9CBF31D40D}"/>
              </a:ext>
            </a:extLst>
          </p:cNvPr>
          <p:cNvSpPr/>
          <p:nvPr/>
        </p:nvSpPr>
        <p:spPr>
          <a:xfrm>
            <a:off x="424544" y="2794329"/>
            <a:ext cx="3644022" cy="88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1.27</a:t>
            </a:r>
          </a:p>
          <a:p>
            <a:pPr algn="ctr"/>
            <a:r>
              <a:rPr lang="en-GB" dirty="0"/>
              <a:t>Item reach</a:t>
            </a:r>
          </a:p>
        </p:txBody>
      </p:sp>
      <p:sp>
        <p:nvSpPr>
          <p:cNvPr id="7" name="Rectangle 6">
            <a:extLst>
              <a:ext uri="{FF2B5EF4-FFF2-40B4-BE49-F238E27FC236}">
                <a16:creationId xmlns:a16="http://schemas.microsoft.com/office/drawing/2014/main" id="{FF344F92-2BD6-4AB7-BA7F-DE82BA1F0E9A}"/>
              </a:ext>
            </a:extLst>
          </p:cNvPr>
          <p:cNvSpPr/>
          <p:nvPr/>
        </p:nvSpPr>
        <p:spPr>
          <a:xfrm>
            <a:off x="4192346" y="2794329"/>
            <a:ext cx="3644022" cy="88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5.8</a:t>
            </a:r>
          </a:p>
          <a:p>
            <a:pPr algn="ctr"/>
            <a:r>
              <a:rPr lang="en-GB" dirty="0"/>
              <a:t>Item frequency</a:t>
            </a:r>
          </a:p>
        </p:txBody>
      </p:sp>
      <p:sp>
        <p:nvSpPr>
          <p:cNvPr id="8" name="Rectangle 7">
            <a:extLst>
              <a:ext uri="{FF2B5EF4-FFF2-40B4-BE49-F238E27FC236}">
                <a16:creationId xmlns:a16="http://schemas.microsoft.com/office/drawing/2014/main" id="{096EBA91-ADE1-47B6-B9AF-63C452192A24}"/>
              </a:ext>
            </a:extLst>
          </p:cNvPr>
          <p:cNvSpPr/>
          <p:nvPr/>
        </p:nvSpPr>
        <p:spPr>
          <a:xfrm>
            <a:off x="7960148" y="2794329"/>
            <a:ext cx="3644022" cy="88388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7.82</a:t>
            </a:r>
          </a:p>
          <a:p>
            <a:pPr algn="ctr"/>
            <a:r>
              <a:rPr lang="en-GB" dirty="0"/>
              <a:t>Lifespan (days)</a:t>
            </a:r>
          </a:p>
        </p:txBody>
      </p:sp>
      <p:sp>
        <p:nvSpPr>
          <p:cNvPr id="10" name="Rectangle 9">
            <a:extLst>
              <a:ext uri="{FF2B5EF4-FFF2-40B4-BE49-F238E27FC236}">
                <a16:creationId xmlns:a16="http://schemas.microsoft.com/office/drawing/2014/main" id="{A5B5C711-5899-46AB-8AFE-CD554B621807}"/>
              </a:ext>
            </a:extLst>
          </p:cNvPr>
          <p:cNvSpPr/>
          <p:nvPr/>
        </p:nvSpPr>
        <p:spPr>
          <a:xfrm>
            <a:off x="424544" y="3768657"/>
            <a:ext cx="3644022" cy="8838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dirty="0"/>
              <a:t>Input number of mail items</a:t>
            </a:r>
          </a:p>
          <a:p>
            <a:pPr algn="ctr"/>
            <a:endParaRPr lang="en-GB" dirty="0"/>
          </a:p>
        </p:txBody>
      </p:sp>
      <p:sp>
        <p:nvSpPr>
          <p:cNvPr id="11" name="Rectangle 10">
            <a:extLst>
              <a:ext uri="{FF2B5EF4-FFF2-40B4-BE49-F238E27FC236}">
                <a16:creationId xmlns:a16="http://schemas.microsoft.com/office/drawing/2014/main" id="{EDFB02AE-6348-4024-A6E4-AD1FAE96CC76}"/>
              </a:ext>
            </a:extLst>
          </p:cNvPr>
          <p:cNvSpPr/>
          <p:nvPr/>
        </p:nvSpPr>
        <p:spPr>
          <a:xfrm>
            <a:off x="4190636" y="3768657"/>
            <a:ext cx="3644022" cy="8838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1,266,743</a:t>
            </a:r>
          </a:p>
          <a:p>
            <a:pPr algn="ctr"/>
            <a:r>
              <a:rPr lang="en-GB" dirty="0"/>
              <a:t>Campaign reach</a:t>
            </a:r>
          </a:p>
        </p:txBody>
      </p:sp>
      <p:sp>
        <p:nvSpPr>
          <p:cNvPr id="12" name="Rectangle 11">
            <a:extLst>
              <a:ext uri="{FF2B5EF4-FFF2-40B4-BE49-F238E27FC236}">
                <a16:creationId xmlns:a16="http://schemas.microsoft.com/office/drawing/2014/main" id="{027D2937-6AA2-4D35-84AE-A55D27584B18}"/>
              </a:ext>
            </a:extLst>
          </p:cNvPr>
          <p:cNvSpPr/>
          <p:nvPr/>
        </p:nvSpPr>
        <p:spPr>
          <a:xfrm>
            <a:off x="7958438" y="3768657"/>
            <a:ext cx="3644022" cy="883882"/>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latin typeface="+mj-lt"/>
              </a:rPr>
              <a:t>7,289,063</a:t>
            </a:r>
          </a:p>
          <a:p>
            <a:pPr algn="ctr"/>
            <a:r>
              <a:rPr lang="en-GB" dirty="0"/>
              <a:t>Campaign impacts</a:t>
            </a:r>
          </a:p>
        </p:txBody>
      </p:sp>
      <p:sp>
        <p:nvSpPr>
          <p:cNvPr id="13" name="Rectangle 12">
            <a:extLst>
              <a:ext uri="{FF2B5EF4-FFF2-40B4-BE49-F238E27FC236}">
                <a16:creationId xmlns:a16="http://schemas.microsoft.com/office/drawing/2014/main" id="{1B64A29A-AC4D-416F-B4D1-96B4C8C3E188}"/>
              </a:ext>
            </a:extLst>
          </p:cNvPr>
          <p:cNvSpPr/>
          <p:nvPr/>
        </p:nvSpPr>
        <p:spPr>
          <a:xfrm>
            <a:off x="486572" y="4176351"/>
            <a:ext cx="3516547" cy="40021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b="1" dirty="0">
                <a:solidFill>
                  <a:schemeClr val="tx1"/>
                </a:solidFill>
                <a:latin typeface="+mj-lt"/>
              </a:rPr>
              <a:t>1,000,000</a:t>
            </a:r>
          </a:p>
        </p:txBody>
      </p:sp>
      <p:sp>
        <p:nvSpPr>
          <p:cNvPr id="18" name="Rectangle 17">
            <a:extLst>
              <a:ext uri="{FF2B5EF4-FFF2-40B4-BE49-F238E27FC236}">
                <a16:creationId xmlns:a16="http://schemas.microsoft.com/office/drawing/2014/main" id="{AFB39499-B0C5-4285-BEAD-C8448AB399F9}"/>
              </a:ext>
            </a:extLst>
          </p:cNvPr>
          <p:cNvSpPr/>
          <p:nvPr/>
        </p:nvSpPr>
        <p:spPr>
          <a:xfrm>
            <a:off x="4188926" y="4709184"/>
            <a:ext cx="7411824" cy="883882"/>
          </a:xfrm>
          <a:prstGeom prst="rect">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Send 1,000,000 Advertising mail items items and your campaign reach will be well over a million ie you will reach another 266,743 individuals</a:t>
            </a:r>
          </a:p>
          <a:p>
            <a:pPr algn="ctr"/>
            <a:r>
              <a:rPr lang="en-GB" dirty="0"/>
              <a:t>And your impacts will be 7,289,063  higher than the 1m you bought</a:t>
            </a:r>
          </a:p>
        </p:txBody>
      </p:sp>
      <p:sp>
        <p:nvSpPr>
          <p:cNvPr id="20" name="TextBox 19">
            <a:extLst>
              <a:ext uri="{FF2B5EF4-FFF2-40B4-BE49-F238E27FC236}">
                <a16:creationId xmlns:a16="http://schemas.microsoft.com/office/drawing/2014/main" id="{22A87A92-CE20-40FC-86D2-E8C32036012C}"/>
              </a:ext>
            </a:extLst>
          </p:cNvPr>
          <p:cNvSpPr txBox="1"/>
          <p:nvPr/>
        </p:nvSpPr>
        <p:spPr>
          <a:xfrm>
            <a:off x="925975" y="6310178"/>
            <a:ext cx="10830596" cy="261610"/>
          </a:xfrm>
          <a:prstGeom prst="rect">
            <a:avLst/>
          </a:prstGeom>
          <a:noFill/>
        </p:spPr>
        <p:txBody>
          <a:bodyPr wrap="square" rtlCol="0">
            <a:spAutoFit/>
          </a:bodyPr>
          <a:lstStyle/>
          <a:p>
            <a:r>
              <a:rPr lang="en-GB" sz="1100" dirty="0"/>
              <a:t>Source:  JICMAIL, Addressed Mail, Publishing, Q2 2017-Q2 2023, n=1,543</a:t>
            </a:r>
          </a:p>
        </p:txBody>
      </p:sp>
    </p:spTree>
    <p:extLst>
      <p:ext uri="{BB962C8B-B14F-4D97-AF65-F5344CB8AC3E}">
        <p14:creationId xmlns:p14="http://schemas.microsoft.com/office/powerpoint/2010/main" val="40575641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36104B1-2BC4-4DEB-9824-702C7A20C9B2}"/>
              </a:ext>
            </a:extLst>
          </p:cNvPr>
          <p:cNvSpPr>
            <a:spLocks noGrp="1"/>
          </p:cNvSpPr>
          <p:nvPr>
            <p:ph type="sldNum" sz="quarter" idx="15"/>
          </p:nvPr>
        </p:nvSpPr>
        <p:spPr/>
        <p:txBody>
          <a:bodyPr/>
          <a:lstStyle/>
          <a:p>
            <a:fld id="{3787542D-5C6B-4EB3-96EB-9B37C3D5D2F8}" type="slidenum">
              <a:rPr lang="en-GB" smtClean="0"/>
              <a:t>7</a:t>
            </a:fld>
            <a:endParaRPr lang="en-GB"/>
          </a:p>
        </p:txBody>
      </p:sp>
      <p:sp>
        <p:nvSpPr>
          <p:cNvPr id="3" name="Title 2">
            <a:extLst>
              <a:ext uri="{FF2B5EF4-FFF2-40B4-BE49-F238E27FC236}">
                <a16:creationId xmlns:a16="http://schemas.microsoft.com/office/drawing/2014/main" id="{F9DA1129-22C5-45FE-9E30-1F215C731814}"/>
              </a:ext>
            </a:extLst>
          </p:cNvPr>
          <p:cNvSpPr>
            <a:spLocks noGrp="1"/>
          </p:cNvSpPr>
          <p:nvPr>
            <p:ph type="title"/>
          </p:nvPr>
        </p:nvSpPr>
        <p:spPr/>
        <p:txBody>
          <a:bodyPr/>
          <a:lstStyle/>
          <a:p>
            <a:r>
              <a:rPr lang="en-US" b="1" dirty="0"/>
              <a:t>MAIL HELPED CREATE NEW HOBBIES </a:t>
            </a:r>
            <a:br>
              <a:rPr lang="en-US" b="1" dirty="0"/>
            </a:br>
            <a:r>
              <a:rPr lang="en-US" b="1" dirty="0"/>
              <a:t>DURING LOCKDOWN</a:t>
            </a:r>
            <a:endParaRPr lang="en-GB" dirty="0"/>
          </a:p>
        </p:txBody>
      </p:sp>
      <p:sp>
        <p:nvSpPr>
          <p:cNvPr id="5" name="Content Placeholder 4">
            <a:extLst>
              <a:ext uri="{FF2B5EF4-FFF2-40B4-BE49-F238E27FC236}">
                <a16:creationId xmlns:a16="http://schemas.microsoft.com/office/drawing/2014/main" id="{E9E2EFB3-4F3C-4F9E-8CA9-E01A8EF77F64}"/>
              </a:ext>
            </a:extLst>
          </p:cNvPr>
          <p:cNvSpPr>
            <a:spLocks noGrp="1"/>
          </p:cNvSpPr>
          <p:nvPr>
            <p:ph sz="quarter" idx="13"/>
          </p:nvPr>
        </p:nvSpPr>
        <p:spPr>
          <a:xfrm>
            <a:off x="424545" y="1811655"/>
            <a:ext cx="8861201" cy="4476750"/>
          </a:xfrm>
        </p:spPr>
        <p:txBody>
          <a:bodyPr/>
          <a:lstStyle/>
          <a:p>
            <a:pPr marL="0" indent="0">
              <a:buNone/>
            </a:pPr>
            <a:r>
              <a:rPr lang="en-GB" sz="1750" b="1" dirty="0"/>
              <a:t>Background</a:t>
            </a:r>
          </a:p>
          <a:p>
            <a:pPr marL="0" indent="0" fontAlgn="base">
              <a:buNone/>
            </a:pPr>
            <a:r>
              <a:rPr lang="en-GB" sz="1750" dirty="0"/>
              <a:t>During lockdown Immediate Media saw new customers discover new hobbies The publisher set out to entice lapsed customers - who had time on their hands - back to re-discover old hobbies. </a:t>
            </a:r>
          </a:p>
          <a:p>
            <a:pPr marL="0" indent="0" fontAlgn="base">
              <a:buNone/>
            </a:pPr>
            <a:r>
              <a:rPr lang="en-GB" sz="1750" b="1" dirty="0"/>
              <a:t>Solution</a:t>
            </a:r>
          </a:p>
          <a:p>
            <a:pPr marL="0" indent="0" fontAlgn="base">
              <a:buNone/>
            </a:pPr>
            <a:r>
              <a:rPr lang="en-GB" sz="1750" dirty="0"/>
              <a:t>Immediate Media created a new model that selected customers based on their value as a subscriber and how much they had spent in their lifetime – regardless of when they had lapsed.</a:t>
            </a:r>
          </a:p>
          <a:p>
            <a:pPr marL="0" indent="0" fontAlgn="base">
              <a:buNone/>
            </a:pPr>
            <a:r>
              <a:rPr lang="en-GB" sz="1750" dirty="0"/>
              <a:t>As most lapsed subscribers had cancelled because of price, the offer ‘Half price subscriptions’ was compelling and simple. Instead of selling the concept of the magazine, Immediate Media let them know how they could help them make the most of their time at home and improve their well-being </a:t>
            </a:r>
            <a:endParaRPr lang="en-US" sz="1750" dirty="0"/>
          </a:p>
          <a:p>
            <a:pPr marL="0" indent="0">
              <a:buNone/>
            </a:pPr>
            <a:r>
              <a:rPr lang="en-GB" sz="1750" b="1" dirty="0"/>
              <a:t>Results</a:t>
            </a:r>
            <a:endParaRPr lang="en-US" sz="1750" dirty="0"/>
          </a:p>
          <a:p>
            <a:pPr marL="0" indent="0">
              <a:buNone/>
            </a:pPr>
            <a:r>
              <a:rPr lang="en-GB" sz="1750" dirty="0"/>
              <a:t>With a response rate of 3.8% and a cost per acquisition of £9 this was Immediate Media’s best ever mail campaign. </a:t>
            </a:r>
            <a:endParaRPr lang="en-US" sz="1750" dirty="0"/>
          </a:p>
          <a:p>
            <a:endParaRPr lang="en-GB" sz="1750" dirty="0"/>
          </a:p>
        </p:txBody>
      </p:sp>
      <p:pic>
        <p:nvPicPr>
          <p:cNvPr id="6" name="Picture 5" descr="Graphical user interface, website&#10;&#10;Description automatically generated">
            <a:extLst>
              <a:ext uri="{FF2B5EF4-FFF2-40B4-BE49-F238E27FC236}">
                <a16:creationId xmlns:a16="http://schemas.microsoft.com/office/drawing/2014/main" id="{14EE20F9-7DC8-4148-9C1B-851A653BF347}"/>
              </a:ext>
            </a:extLst>
          </p:cNvPr>
          <p:cNvPicPr/>
          <p:nvPr/>
        </p:nvPicPr>
        <p:blipFill rotWithShape="1">
          <a:blip r:embed="rId2"/>
          <a:srcRect b="36910"/>
          <a:stretch/>
        </p:blipFill>
        <p:spPr>
          <a:xfrm>
            <a:off x="9463985" y="2582185"/>
            <a:ext cx="2303470" cy="2357120"/>
          </a:xfrm>
          <a:prstGeom prst="rect">
            <a:avLst/>
          </a:prstGeom>
          <a:ln>
            <a:noFill/>
          </a:ln>
          <a:effectLst>
            <a:outerShdw blurRad="292100" dist="139700" dir="2700000" algn="tl" rotWithShape="0">
              <a:srgbClr val="333333">
                <a:alpha val="65000"/>
              </a:srgbClr>
            </a:outerShdw>
          </a:effectLst>
        </p:spPr>
      </p:pic>
      <p:sp>
        <p:nvSpPr>
          <p:cNvPr id="7" name="Rectangle 6">
            <a:extLst>
              <a:ext uri="{FF2B5EF4-FFF2-40B4-BE49-F238E27FC236}">
                <a16:creationId xmlns:a16="http://schemas.microsoft.com/office/drawing/2014/main" id="{E7DBF2F8-1DC5-4831-95F6-059539B3DCB7}"/>
              </a:ext>
            </a:extLst>
          </p:cNvPr>
          <p:cNvSpPr/>
          <p:nvPr/>
        </p:nvSpPr>
        <p:spPr>
          <a:xfrm>
            <a:off x="752062" y="6311919"/>
            <a:ext cx="4918845" cy="261610"/>
          </a:xfrm>
          <a:prstGeom prst="rect">
            <a:avLst/>
          </a:prstGeom>
        </p:spPr>
        <p:txBody>
          <a:bodyPr wrap="square">
            <a:spAutoFit/>
          </a:bodyPr>
          <a:lstStyle/>
          <a:p>
            <a:pPr fontAlgn="base">
              <a:spcBef>
                <a:spcPts val="325"/>
              </a:spcBef>
            </a:pPr>
            <a:r>
              <a:rPr lang="en-US" sz="1050" dirty="0">
                <a:latin typeface="Arial" panose="020B0604020202020204" pitchFamily="34" charset="0"/>
                <a:ea typeface="MS Mincho" panose="02020609040205080304" pitchFamily="49" charset="-128"/>
              </a:rPr>
              <a:t>Source: DMA Awards Best Use Of Mail</a:t>
            </a:r>
            <a:endParaRPr lang="en-GB" sz="105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87238628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67F266-3070-4B83-9733-B15DC3AD9A4F}"/>
              </a:ext>
            </a:extLst>
          </p:cNvPr>
          <p:cNvSpPr>
            <a:spLocks noGrp="1"/>
          </p:cNvSpPr>
          <p:nvPr>
            <p:ph type="title"/>
          </p:nvPr>
        </p:nvSpPr>
        <p:spPr/>
        <p:txBody>
          <a:bodyPr/>
          <a:lstStyle/>
          <a:p>
            <a:r>
              <a:rPr lang="en-GB" dirty="0"/>
              <a:t>ENTRY REQUIREMENTS</a:t>
            </a:r>
          </a:p>
        </p:txBody>
      </p:sp>
      <p:sp>
        <p:nvSpPr>
          <p:cNvPr id="3" name="Text Placeholder 2">
            <a:extLst>
              <a:ext uri="{FF2B5EF4-FFF2-40B4-BE49-F238E27FC236}">
                <a16:creationId xmlns:a16="http://schemas.microsoft.com/office/drawing/2014/main" id="{E2BA4DBE-7196-4E62-9D74-788C1BA7D42E}"/>
              </a:ext>
            </a:extLst>
          </p:cNvPr>
          <p:cNvSpPr>
            <a:spLocks noGrp="1"/>
          </p:cNvSpPr>
          <p:nvPr>
            <p:ph type="body" sz="quarter" idx="11"/>
          </p:nvPr>
        </p:nvSpPr>
        <p:spPr/>
        <p:txBody>
          <a:bodyPr/>
          <a:lstStyle/>
          <a:p>
            <a:endParaRPr lang="en-GB" dirty="0"/>
          </a:p>
        </p:txBody>
      </p:sp>
      <p:sp>
        <p:nvSpPr>
          <p:cNvPr id="4" name="Arrow14" descr="{&quot;Key&quot;:&quot;POWER_USER_SHAPE_ICON&quot;,&quot;Value&quot;:&quot;POWER_USER_SHAPE_ICON_STYLE_1&quot;}">
            <a:extLst>
              <a:ext uri="{FF2B5EF4-FFF2-40B4-BE49-F238E27FC236}">
                <a16:creationId xmlns:a16="http://schemas.microsoft.com/office/drawing/2014/main" id="{6690B58B-6CF1-4955-8D52-7FBE295B9BD2}"/>
              </a:ext>
            </a:extLst>
          </p:cNvPr>
          <p:cNvSpPr>
            <a:spLocks noChangeAspect="1"/>
          </p:cNvSpPr>
          <p:nvPr/>
        </p:nvSpPr>
        <p:spPr>
          <a:xfrm>
            <a:off x="942871"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scene3d>
              <a:camera prst="orthographicFront">
                <a:rot lat="0" lon="0" rev="0"/>
              </a:camera>
              <a:lightRig rig="threePt" dir="t"/>
            </a:scene3d>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Arrow14 - 1" descr="{&quot;Key&quot;:&quot;POWER_USER_SHAPE_ICON&quot;,&quot;Value&quot;:&quot;POWER_USER_SHAPE_ICON_STYLE_1&quot;}">
            <a:extLst>
              <a:ext uri="{FF2B5EF4-FFF2-40B4-BE49-F238E27FC236}">
                <a16:creationId xmlns:a16="http://schemas.microsoft.com/office/drawing/2014/main" id="{B763D653-18EE-4628-8A73-0A473F0C4375}"/>
              </a:ext>
            </a:extLst>
          </p:cNvPr>
          <p:cNvSpPr>
            <a:spLocks noChangeAspect="1"/>
          </p:cNvSpPr>
          <p:nvPr/>
        </p:nvSpPr>
        <p:spPr>
          <a:xfrm>
            <a:off x="3583158"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Arrow14 - 2" descr="{&quot;Key&quot;:&quot;POWER_USER_SHAPE_ICON&quot;,&quot;Value&quot;:&quot;POWER_USER_SHAPE_ICON_STYLE_1&quot;}">
            <a:extLst>
              <a:ext uri="{FF2B5EF4-FFF2-40B4-BE49-F238E27FC236}">
                <a16:creationId xmlns:a16="http://schemas.microsoft.com/office/drawing/2014/main" id="{E50EC5FC-1270-41FF-A626-74A5248546C4}"/>
              </a:ext>
            </a:extLst>
          </p:cNvPr>
          <p:cNvSpPr>
            <a:spLocks noChangeAspect="1"/>
          </p:cNvSpPr>
          <p:nvPr/>
        </p:nvSpPr>
        <p:spPr>
          <a:xfrm>
            <a:off x="6223445"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 name="Arrow14 - 3" descr="{&quot;Key&quot;:&quot;POWER_USER_SHAPE_ICON&quot;,&quot;Value&quot;:&quot;POWER_USER_SHAPE_ICON_STYLE_1&quot;}">
            <a:extLst>
              <a:ext uri="{FF2B5EF4-FFF2-40B4-BE49-F238E27FC236}">
                <a16:creationId xmlns:a16="http://schemas.microsoft.com/office/drawing/2014/main" id="{B86B2D5A-22BF-4879-9614-32F41509D7EE}"/>
              </a:ext>
            </a:extLst>
          </p:cNvPr>
          <p:cNvSpPr>
            <a:spLocks noChangeAspect="1"/>
          </p:cNvSpPr>
          <p:nvPr/>
        </p:nvSpPr>
        <p:spPr>
          <a:xfrm>
            <a:off x="8863731" y="2203928"/>
            <a:ext cx="2385398" cy="2381494"/>
          </a:xfrm>
          <a:custGeom>
            <a:avLst/>
            <a:gdLst>
              <a:gd name="connsiteX0" fmla="*/ 452467 w 1234992"/>
              <a:gd name="connsiteY0" fmla="*/ 41055 h 1232971"/>
              <a:gd name="connsiteX1" fmla="*/ 543917 w 1234992"/>
              <a:gd name="connsiteY1" fmla="*/ 3175 h 1232971"/>
              <a:gd name="connsiteX2" fmla="*/ 1087323 w 1234992"/>
              <a:gd name="connsiteY2" fmla="*/ 3175 h 1232971"/>
              <a:gd name="connsiteX3" fmla="*/ 1103642 w 1234992"/>
              <a:gd name="connsiteY3" fmla="*/ 0 h 1232971"/>
              <a:gd name="connsiteX4" fmla="*/ 1195092 w 1234992"/>
              <a:gd name="connsiteY4" fmla="*/ 37879 h 1232971"/>
              <a:gd name="connsiteX5" fmla="*/ 1223502 w 1234992"/>
              <a:gd name="connsiteY5" fmla="*/ 80662 h 1232971"/>
              <a:gd name="connsiteX6" fmla="*/ 1224251 w 1234992"/>
              <a:gd name="connsiteY6" fmla="*/ 84512 h 1232971"/>
              <a:gd name="connsiteX7" fmla="*/ 1224829 w 1234992"/>
              <a:gd name="connsiteY7" fmla="*/ 85369 h 1232971"/>
              <a:gd name="connsiteX8" fmla="*/ 1234992 w 1234992"/>
              <a:gd name="connsiteY8" fmla="*/ 135710 h 1232971"/>
              <a:gd name="connsiteX9" fmla="*/ 1234992 w 1234992"/>
              <a:gd name="connsiteY9" fmla="*/ 694250 h 1232971"/>
              <a:gd name="connsiteX10" fmla="*/ 1105662 w 1234992"/>
              <a:gd name="connsiteY10" fmla="*/ 823580 h 1232971"/>
              <a:gd name="connsiteX11" fmla="*/ 976332 w 1234992"/>
              <a:gd name="connsiteY11" fmla="*/ 694250 h 1232971"/>
              <a:gd name="connsiteX12" fmla="*/ 976332 w 1234992"/>
              <a:gd name="connsiteY12" fmla="*/ 439540 h 1232971"/>
              <a:gd name="connsiteX13" fmla="*/ 220780 w 1234992"/>
              <a:gd name="connsiteY13" fmla="*/ 1195091 h 1232971"/>
              <a:gd name="connsiteX14" fmla="*/ 37880 w 1234992"/>
              <a:gd name="connsiteY14" fmla="*/ 1195091 h 1232971"/>
              <a:gd name="connsiteX15" fmla="*/ 37880 w 1234992"/>
              <a:gd name="connsiteY15" fmla="*/ 1012191 h 1232971"/>
              <a:gd name="connsiteX16" fmla="*/ 788236 w 1234992"/>
              <a:gd name="connsiteY16" fmla="*/ 261835 h 1232971"/>
              <a:gd name="connsiteX17" fmla="*/ 543917 w 1234992"/>
              <a:gd name="connsiteY17" fmla="*/ 261835 h 1232971"/>
              <a:gd name="connsiteX18" fmla="*/ 414587 w 1234992"/>
              <a:gd name="connsiteY18" fmla="*/ 132505 h 1232971"/>
              <a:gd name="connsiteX19" fmla="*/ 452467 w 1234992"/>
              <a:gd name="connsiteY19" fmla="*/ 41055 h 12329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234992" h="1232971">
                <a:moveTo>
                  <a:pt x="452467" y="41055"/>
                </a:moveTo>
                <a:cubicBezTo>
                  <a:pt x="475871" y="17651"/>
                  <a:pt x="508204" y="3175"/>
                  <a:pt x="543917" y="3175"/>
                </a:cubicBezTo>
                <a:lnTo>
                  <a:pt x="1087323" y="3175"/>
                </a:lnTo>
                <a:lnTo>
                  <a:pt x="1103642" y="0"/>
                </a:lnTo>
                <a:cubicBezTo>
                  <a:pt x="1136740" y="-1"/>
                  <a:pt x="1169839" y="12626"/>
                  <a:pt x="1195092" y="37879"/>
                </a:cubicBezTo>
                <a:cubicBezTo>
                  <a:pt x="1207719" y="50506"/>
                  <a:pt x="1217188" y="65094"/>
                  <a:pt x="1223502" y="80662"/>
                </a:cubicBezTo>
                <a:lnTo>
                  <a:pt x="1224251" y="84512"/>
                </a:lnTo>
                <a:lnTo>
                  <a:pt x="1224829" y="85369"/>
                </a:lnTo>
                <a:cubicBezTo>
                  <a:pt x="1231373" y="100842"/>
                  <a:pt x="1234992" y="117853"/>
                  <a:pt x="1234992" y="135710"/>
                </a:cubicBezTo>
                <a:lnTo>
                  <a:pt x="1234992" y="694250"/>
                </a:lnTo>
                <a:cubicBezTo>
                  <a:pt x="1234992" y="765677"/>
                  <a:pt x="1177089" y="823580"/>
                  <a:pt x="1105662" y="823580"/>
                </a:cubicBezTo>
                <a:cubicBezTo>
                  <a:pt x="1034235" y="823580"/>
                  <a:pt x="976332" y="765677"/>
                  <a:pt x="976332" y="694250"/>
                </a:cubicBezTo>
                <a:lnTo>
                  <a:pt x="976332" y="439540"/>
                </a:lnTo>
                <a:lnTo>
                  <a:pt x="220780" y="1195091"/>
                </a:lnTo>
                <a:cubicBezTo>
                  <a:pt x="170274" y="1245598"/>
                  <a:pt x="88386" y="1245598"/>
                  <a:pt x="37880" y="1195091"/>
                </a:cubicBezTo>
                <a:cubicBezTo>
                  <a:pt x="-12627" y="1144585"/>
                  <a:pt x="-12627" y="1062698"/>
                  <a:pt x="37880" y="1012191"/>
                </a:cubicBezTo>
                <a:lnTo>
                  <a:pt x="788236" y="261835"/>
                </a:lnTo>
                <a:lnTo>
                  <a:pt x="543917" y="261835"/>
                </a:lnTo>
                <a:cubicBezTo>
                  <a:pt x="472490" y="261835"/>
                  <a:pt x="414587" y="203932"/>
                  <a:pt x="414587" y="132505"/>
                </a:cubicBezTo>
                <a:cubicBezTo>
                  <a:pt x="414587" y="96792"/>
                  <a:pt x="429063" y="64459"/>
                  <a:pt x="452467" y="41055"/>
                </a:cubicBez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30F52DC4-6365-41DC-B358-A3F94817D177}"/>
              </a:ext>
            </a:extLst>
          </p:cNvPr>
          <p:cNvSpPr txBox="1"/>
          <p:nvPr/>
        </p:nvSpPr>
        <p:spPr>
          <a:xfrm>
            <a:off x="807776" y="4691882"/>
            <a:ext cx="2664000" cy="830997"/>
          </a:xfrm>
          <a:prstGeom prst="rect">
            <a:avLst/>
          </a:prstGeom>
          <a:noFill/>
        </p:spPr>
        <p:txBody>
          <a:bodyPr wrap="square" rtlCol="0">
            <a:spAutoFit/>
          </a:bodyPr>
          <a:lstStyle/>
          <a:p>
            <a:pPr>
              <a:spcAft>
                <a:spcPts val="1200"/>
              </a:spcAft>
            </a:pPr>
            <a:r>
              <a:rPr lang="en-US" sz="1600" dirty="0"/>
              <a:t>Test addressed Letters or Large Letter format items sent using Advertising Mail.</a:t>
            </a:r>
          </a:p>
        </p:txBody>
      </p:sp>
      <p:sp>
        <p:nvSpPr>
          <p:cNvPr id="9" name="TextBox 8">
            <a:extLst>
              <a:ext uri="{FF2B5EF4-FFF2-40B4-BE49-F238E27FC236}">
                <a16:creationId xmlns:a16="http://schemas.microsoft.com/office/drawing/2014/main" id="{0E02E1EA-EFA6-4CAF-A9D7-1F201D8F5B01}"/>
              </a:ext>
            </a:extLst>
          </p:cNvPr>
          <p:cNvSpPr txBox="1"/>
          <p:nvPr/>
        </p:nvSpPr>
        <p:spPr>
          <a:xfrm>
            <a:off x="3445259" y="4691882"/>
            <a:ext cx="2664000" cy="1323439"/>
          </a:xfrm>
          <a:prstGeom prst="rect">
            <a:avLst/>
          </a:prstGeom>
          <a:noFill/>
        </p:spPr>
        <p:txBody>
          <a:bodyPr wrap="square" rtlCol="0">
            <a:spAutoFit/>
          </a:bodyPr>
          <a:lstStyle/>
          <a:p>
            <a:pPr>
              <a:spcAft>
                <a:spcPts val="1200"/>
              </a:spcAft>
            </a:pPr>
            <a:r>
              <a:rPr lang="en-GB" sz="1600" dirty="0"/>
              <a:t>Measure the performance of the test and share the results with us so we can understand whether the tests we invest in achieve their objectives.</a:t>
            </a:r>
          </a:p>
        </p:txBody>
      </p:sp>
      <p:sp>
        <p:nvSpPr>
          <p:cNvPr id="10" name="TextBox 9">
            <a:extLst>
              <a:ext uri="{FF2B5EF4-FFF2-40B4-BE49-F238E27FC236}">
                <a16:creationId xmlns:a16="http://schemas.microsoft.com/office/drawing/2014/main" id="{4DF27763-2715-4333-A30D-4A43099E7A7E}"/>
              </a:ext>
            </a:extLst>
          </p:cNvPr>
          <p:cNvSpPr txBox="1"/>
          <p:nvPr/>
        </p:nvSpPr>
        <p:spPr>
          <a:xfrm>
            <a:off x="6082742" y="4691882"/>
            <a:ext cx="2664000" cy="1323439"/>
          </a:xfrm>
          <a:prstGeom prst="rect">
            <a:avLst/>
          </a:prstGeom>
          <a:noFill/>
        </p:spPr>
        <p:txBody>
          <a:bodyPr wrap="square" rtlCol="0">
            <a:spAutoFit/>
          </a:bodyPr>
          <a:lstStyle/>
          <a:p>
            <a:pPr lvl="0"/>
            <a:r>
              <a:rPr lang="en-GB" sz="1600" dirty="0"/>
              <a:t>To qualify, test mailings must include a minimum of 4,000 advertising mail items and a maximum of 1m items over the incentive period.  </a:t>
            </a:r>
          </a:p>
        </p:txBody>
      </p:sp>
      <p:sp>
        <p:nvSpPr>
          <p:cNvPr id="11" name="TextBox 10">
            <a:extLst>
              <a:ext uri="{FF2B5EF4-FFF2-40B4-BE49-F238E27FC236}">
                <a16:creationId xmlns:a16="http://schemas.microsoft.com/office/drawing/2014/main" id="{35BE4D2A-B711-4648-84B3-069249F9177C}"/>
              </a:ext>
            </a:extLst>
          </p:cNvPr>
          <p:cNvSpPr txBox="1"/>
          <p:nvPr/>
        </p:nvSpPr>
        <p:spPr>
          <a:xfrm>
            <a:off x="8720224" y="4691882"/>
            <a:ext cx="2664000" cy="830997"/>
          </a:xfrm>
          <a:prstGeom prst="rect">
            <a:avLst/>
          </a:prstGeom>
          <a:noFill/>
        </p:spPr>
        <p:txBody>
          <a:bodyPr wrap="square" rtlCol="0">
            <a:spAutoFit/>
          </a:bodyPr>
          <a:lstStyle/>
          <a:p>
            <a:pPr>
              <a:spcAft>
                <a:spcPts val="1200"/>
              </a:spcAft>
            </a:pPr>
            <a:r>
              <a:rPr lang="en-GB" sz="1600" dirty="0"/>
              <a:t>Submit your application form 10 days before the start date of your test.</a:t>
            </a:r>
          </a:p>
        </p:txBody>
      </p:sp>
      <p:sp>
        <p:nvSpPr>
          <p:cNvPr id="12" name="TextBox 11">
            <a:extLst>
              <a:ext uri="{FF2B5EF4-FFF2-40B4-BE49-F238E27FC236}">
                <a16:creationId xmlns:a16="http://schemas.microsoft.com/office/drawing/2014/main" id="{D0A48AC1-E82A-475B-8546-A9ABAFA0EE9D}"/>
              </a:ext>
            </a:extLst>
          </p:cNvPr>
          <p:cNvSpPr txBox="1"/>
          <p:nvPr/>
        </p:nvSpPr>
        <p:spPr>
          <a:xfrm>
            <a:off x="2400273"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1</a:t>
            </a:r>
          </a:p>
        </p:txBody>
      </p:sp>
      <p:sp>
        <p:nvSpPr>
          <p:cNvPr id="13" name="TextBox 12">
            <a:extLst>
              <a:ext uri="{FF2B5EF4-FFF2-40B4-BE49-F238E27FC236}">
                <a16:creationId xmlns:a16="http://schemas.microsoft.com/office/drawing/2014/main" id="{668B92FC-59CB-4A91-AE6E-2C5B755F4174}"/>
              </a:ext>
            </a:extLst>
          </p:cNvPr>
          <p:cNvSpPr txBox="1"/>
          <p:nvPr/>
        </p:nvSpPr>
        <p:spPr>
          <a:xfrm>
            <a:off x="5035246"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2</a:t>
            </a:r>
          </a:p>
        </p:txBody>
      </p:sp>
      <p:sp>
        <p:nvSpPr>
          <p:cNvPr id="14" name="TextBox 13">
            <a:extLst>
              <a:ext uri="{FF2B5EF4-FFF2-40B4-BE49-F238E27FC236}">
                <a16:creationId xmlns:a16="http://schemas.microsoft.com/office/drawing/2014/main" id="{5F43AFB8-AB54-4CE1-8221-FD65726C0178}"/>
              </a:ext>
            </a:extLst>
          </p:cNvPr>
          <p:cNvSpPr txBox="1"/>
          <p:nvPr/>
        </p:nvSpPr>
        <p:spPr>
          <a:xfrm>
            <a:off x="7670219"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3</a:t>
            </a:r>
          </a:p>
        </p:txBody>
      </p:sp>
      <p:sp>
        <p:nvSpPr>
          <p:cNvPr id="15" name="TextBox 14">
            <a:extLst>
              <a:ext uri="{FF2B5EF4-FFF2-40B4-BE49-F238E27FC236}">
                <a16:creationId xmlns:a16="http://schemas.microsoft.com/office/drawing/2014/main" id="{2EAD023D-E873-4B8F-9552-B6FD46601525}"/>
              </a:ext>
            </a:extLst>
          </p:cNvPr>
          <p:cNvSpPr txBox="1"/>
          <p:nvPr/>
        </p:nvSpPr>
        <p:spPr>
          <a:xfrm>
            <a:off x="10305193" y="2266122"/>
            <a:ext cx="340158" cy="461665"/>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prstClr val="white"/>
                </a:solidFill>
                <a:effectLst/>
                <a:uLnTx/>
                <a:uFillTx/>
                <a:latin typeface="Calibri"/>
                <a:ea typeface="+mn-ea"/>
                <a:cs typeface="+mn-cs"/>
              </a:rPr>
              <a:t>4</a:t>
            </a:r>
          </a:p>
        </p:txBody>
      </p:sp>
      <p:sp>
        <p:nvSpPr>
          <p:cNvPr id="19" name="TextBox 18">
            <a:extLst>
              <a:ext uri="{FF2B5EF4-FFF2-40B4-BE49-F238E27FC236}">
                <a16:creationId xmlns:a16="http://schemas.microsoft.com/office/drawing/2014/main" id="{6C3E62A4-6192-46EC-847E-7819FFDED140}"/>
              </a:ext>
            </a:extLst>
          </p:cNvPr>
          <p:cNvSpPr txBox="1"/>
          <p:nvPr/>
        </p:nvSpPr>
        <p:spPr>
          <a:xfrm>
            <a:off x="5114183" y="6605343"/>
            <a:ext cx="1967205" cy="261610"/>
          </a:xfrm>
          <a:prstGeom prst="rect">
            <a:avLst/>
          </a:prstGeom>
          <a:noFill/>
        </p:spPr>
        <p:txBody>
          <a:bodyPr wrap="none" rtlCol="0">
            <a:spAutoFit/>
          </a:bodyPr>
          <a:lstStyle/>
          <a:p>
            <a:pPr lvl="0" defTabSz="457200">
              <a:defRPr/>
            </a:pPr>
            <a:r>
              <a:rPr lang="en-GB" sz="1100" dirty="0"/>
              <a:t>Full terms and conditions apply</a:t>
            </a:r>
          </a:p>
        </p:txBody>
      </p:sp>
    </p:spTree>
    <p:extLst>
      <p:ext uri="{BB962C8B-B14F-4D97-AF65-F5344CB8AC3E}">
        <p14:creationId xmlns:p14="http://schemas.microsoft.com/office/powerpoint/2010/main" val="18557705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09DE91-F921-4DBA-BD51-28827ED34ECC}"/>
              </a:ext>
            </a:extLst>
          </p:cNvPr>
          <p:cNvSpPr>
            <a:spLocks noGrp="1"/>
          </p:cNvSpPr>
          <p:nvPr>
            <p:ph type="title"/>
          </p:nvPr>
        </p:nvSpPr>
        <p:spPr/>
        <p:txBody>
          <a:bodyPr/>
          <a:lstStyle/>
          <a:p>
            <a:r>
              <a:rPr lang="en-GB" dirty="0"/>
              <a:t>OFFER DATES</a:t>
            </a:r>
          </a:p>
        </p:txBody>
      </p:sp>
      <p:sp>
        <p:nvSpPr>
          <p:cNvPr id="3" name="Text Placeholder 2">
            <a:extLst>
              <a:ext uri="{FF2B5EF4-FFF2-40B4-BE49-F238E27FC236}">
                <a16:creationId xmlns:a16="http://schemas.microsoft.com/office/drawing/2014/main" id="{2AE7F57F-F59E-4B77-96C5-552FA50C1736}"/>
              </a:ext>
            </a:extLst>
          </p:cNvPr>
          <p:cNvSpPr>
            <a:spLocks noGrp="1"/>
          </p:cNvSpPr>
          <p:nvPr>
            <p:ph type="body"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AE1E52A3-242E-4AFC-8F94-C61FD634B7E2}"/>
              </a:ext>
            </a:extLst>
          </p:cNvPr>
          <p:cNvSpPr>
            <a:spLocks noGrp="1"/>
          </p:cNvSpPr>
          <p:nvPr>
            <p:ph type="sldNum" sz="quarter" idx="15"/>
          </p:nvPr>
        </p:nvSpPr>
        <p:spPr/>
        <p:txBody>
          <a:bodyPr/>
          <a:lstStyle/>
          <a:p>
            <a:fld id="{3787542D-5C6B-4EB3-96EB-9B37C3D5D2F8}" type="slidenum">
              <a:rPr lang="en-GB" smtClean="0"/>
              <a:t>9</a:t>
            </a:fld>
            <a:endParaRPr lang="en-GB" dirty="0"/>
          </a:p>
        </p:txBody>
      </p:sp>
      <p:pic>
        <p:nvPicPr>
          <p:cNvPr id="7" name="Content Placeholder 6" descr="Flip calendar outline">
            <a:extLst>
              <a:ext uri="{FF2B5EF4-FFF2-40B4-BE49-F238E27FC236}">
                <a16:creationId xmlns:a16="http://schemas.microsoft.com/office/drawing/2014/main" id="{708193F4-7703-4746-AF7E-08D51BBD7237}"/>
              </a:ext>
            </a:extLst>
          </p:cNvPr>
          <p:cNvPicPr>
            <a:picLocks noGrp="1" noChangeAspect="1"/>
          </p:cNvPicPr>
          <p:nvPr>
            <p:ph sz="quarter" idx="13"/>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348675" y="2399502"/>
            <a:ext cx="2371719" cy="2371719"/>
          </a:xfrm>
        </p:spPr>
      </p:pic>
      <p:sp>
        <p:nvSpPr>
          <p:cNvPr id="9" name="TextBox 8">
            <a:extLst>
              <a:ext uri="{FF2B5EF4-FFF2-40B4-BE49-F238E27FC236}">
                <a16:creationId xmlns:a16="http://schemas.microsoft.com/office/drawing/2014/main" id="{0735AF87-D7F3-4FD6-BE60-9F186F1FFD90}"/>
              </a:ext>
            </a:extLst>
          </p:cNvPr>
          <p:cNvSpPr txBox="1"/>
          <p:nvPr/>
        </p:nvSpPr>
        <p:spPr>
          <a:xfrm>
            <a:off x="2970439" y="3515583"/>
            <a:ext cx="1128193" cy="646331"/>
          </a:xfrm>
          <a:prstGeom prst="rect">
            <a:avLst/>
          </a:prstGeom>
          <a:noFill/>
        </p:spPr>
        <p:txBody>
          <a:bodyPr wrap="none" rtlCol="0">
            <a:spAutoFit/>
          </a:bodyPr>
          <a:lstStyle/>
          <a:p>
            <a:pPr algn="ctr"/>
            <a:r>
              <a:rPr lang="en-GB" b="1" dirty="0"/>
              <a:t>9 October</a:t>
            </a:r>
          </a:p>
          <a:p>
            <a:pPr algn="ctr"/>
            <a:r>
              <a:rPr lang="en-GB" b="1" dirty="0"/>
              <a:t>2023</a:t>
            </a:r>
          </a:p>
        </p:txBody>
      </p:sp>
      <p:sp>
        <p:nvSpPr>
          <p:cNvPr id="10" name="TextBox 9">
            <a:extLst>
              <a:ext uri="{FF2B5EF4-FFF2-40B4-BE49-F238E27FC236}">
                <a16:creationId xmlns:a16="http://schemas.microsoft.com/office/drawing/2014/main" id="{A4CEAF62-6C1D-4BB6-BAFB-3A6115EACE06}"/>
              </a:ext>
            </a:extLst>
          </p:cNvPr>
          <p:cNvSpPr txBox="1"/>
          <p:nvPr/>
        </p:nvSpPr>
        <p:spPr>
          <a:xfrm>
            <a:off x="2583119" y="4444182"/>
            <a:ext cx="1902830" cy="369332"/>
          </a:xfrm>
          <a:prstGeom prst="rect">
            <a:avLst/>
          </a:prstGeom>
          <a:noFill/>
        </p:spPr>
        <p:txBody>
          <a:bodyPr wrap="none" rtlCol="0">
            <a:spAutoFit/>
          </a:bodyPr>
          <a:lstStyle/>
          <a:p>
            <a:pPr algn="ctr"/>
            <a:r>
              <a:rPr lang="en-GB" dirty="0"/>
              <a:t>Applications open</a:t>
            </a:r>
          </a:p>
        </p:txBody>
      </p:sp>
      <p:pic>
        <p:nvPicPr>
          <p:cNvPr id="11" name="Content Placeholder 6" descr="Flip calendar outline">
            <a:extLst>
              <a:ext uri="{FF2B5EF4-FFF2-40B4-BE49-F238E27FC236}">
                <a16:creationId xmlns:a16="http://schemas.microsoft.com/office/drawing/2014/main" id="{54CCA594-C82F-469B-B442-78EBD5398D2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913773" y="2397664"/>
            <a:ext cx="2371719" cy="2371719"/>
          </a:xfrm>
          <a:prstGeom prst="rect">
            <a:avLst/>
          </a:prstGeom>
        </p:spPr>
      </p:pic>
      <p:sp>
        <p:nvSpPr>
          <p:cNvPr id="12" name="TextBox 11">
            <a:extLst>
              <a:ext uri="{FF2B5EF4-FFF2-40B4-BE49-F238E27FC236}">
                <a16:creationId xmlns:a16="http://schemas.microsoft.com/office/drawing/2014/main" id="{E397E206-5996-457D-9541-ADE0CC97B800}"/>
              </a:ext>
            </a:extLst>
          </p:cNvPr>
          <p:cNvSpPr txBox="1"/>
          <p:nvPr/>
        </p:nvSpPr>
        <p:spPr>
          <a:xfrm>
            <a:off x="5373317" y="3515583"/>
            <a:ext cx="1452641" cy="646331"/>
          </a:xfrm>
          <a:prstGeom prst="rect">
            <a:avLst/>
          </a:prstGeom>
          <a:noFill/>
        </p:spPr>
        <p:txBody>
          <a:bodyPr wrap="none" rtlCol="0">
            <a:spAutoFit/>
          </a:bodyPr>
          <a:lstStyle/>
          <a:p>
            <a:pPr algn="ctr"/>
            <a:r>
              <a:rPr lang="en-GB" b="1" dirty="0"/>
              <a:t>13 December</a:t>
            </a:r>
          </a:p>
          <a:p>
            <a:pPr algn="ctr"/>
            <a:r>
              <a:rPr lang="en-GB" b="1" dirty="0"/>
              <a:t>2024</a:t>
            </a:r>
          </a:p>
        </p:txBody>
      </p:sp>
      <p:sp>
        <p:nvSpPr>
          <p:cNvPr id="13" name="TextBox 12">
            <a:extLst>
              <a:ext uri="{FF2B5EF4-FFF2-40B4-BE49-F238E27FC236}">
                <a16:creationId xmlns:a16="http://schemas.microsoft.com/office/drawing/2014/main" id="{FEA0293F-A0E1-4CF4-981C-6AFD52533455}"/>
              </a:ext>
            </a:extLst>
          </p:cNvPr>
          <p:cNvSpPr txBox="1"/>
          <p:nvPr/>
        </p:nvSpPr>
        <p:spPr>
          <a:xfrm>
            <a:off x="5275626" y="4444182"/>
            <a:ext cx="1648015" cy="369332"/>
          </a:xfrm>
          <a:prstGeom prst="rect">
            <a:avLst/>
          </a:prstGeom>
          <a:noFill/>
        </p:spPr>
        <p:txBody>
          <a:bodyPr wrap="none" rtlCol="0">
            <a:spAutoFit/>
          </a:bodyPr>
          <a:lstStyle/>
          <a:p>
            <a:pPr algn="ctr"/>
            <a:r>
              <a:rPr lang="en-GB" dirty="0"/>
              <a:t>Last application</a:t>
            </a:r>
          </a:p>
        </p:txBody>
      </p:sp>
      <p:pic>
        <p:nvPicPr>
          <p:cNvPr id="14" name="Content Placeholder 6" descr="Flip calendar outline">
            <a:extLst>
              <a:ext uri="{FF2B5EF4-FFF2-40B4-BE49-F238E27FC236}">
                <a16:creationId xmlns:a16="http://schemas.microsoft.com/office/drawing/2014/main" id="{6B7480C7-E0A6-4FCF-9AEF-663D6A75935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00904" y="2384809"/>
            <a:ext cx="2371719" cy="2371719"/>
          </a:xfrm>
          <a:prstGeom prst="rect">
            <a:avLst/>
          </a:prstGeom>
        </p:spPr>
      </p:pic>
      <p:sp>
        <p:nvSpPr>
          <p:cNvPr id="15" name="TextBox 14">
            <a:extLst>
              <a:ext uri="{FF2B5EF4-FFF2-40B4-BE49-F238E27FC236}">
                <a16:creationId xmlns:a16="http://schemas.microsoft.com/office/drawing/2014/main" id="{98E2BE64-45CF-4C40-A47F-13952F4E5278}"/>
              </a:ext>
            </a:extLst>
          </p:cNvPr>
          <p:cNvSpPr txBox="1"/>
          <p:nvPr/>
        </p:nvSpPr>
        <p:spPr>
          <a:xfrm>
            <a:off x="7960450" y="3515583"/>
            <a:ext cx="1452641" cy="646331"/>
          </a:xfrm>
          <a:prstGeom prst="rect">
            <a:avLst/>
          </a:prstGeom>
          <a:noFill/>
        </p:spPr>
        <p:txBody>
          <a:bodyPr wrap="none" rtlCol="0">
            <a:spAutoFit/>
          </a:bodyPr>
          <a:lstStyle/>
          <a:p>
            <a:pPr algn="ctr"/>
            <a:r>
              <a:rPr lang="en-GB" b="1" dirty="0"/>
              <a:t>27 December</a:t>
            </a:r>
          </a:p>
          <a:p>
            <a:pPr algn="ctr"/>
            <a:r>
              <a:rPr lang="en-GB" b="1" dirty="0"/>
              <a:t>2024</a:t>
            </a:r>
          </a:p>
        </p:txBody>
      </p:sp>
      <p:sp>
        <p:nvSpPr>
          <p:cNvPr id="16" name="TextBox 15">
            <a:extLst>
              <a:ext uri="{FF2B5EF4-FFF2-40B4-BE49-F238E27FC236}">
                <a16:creationId xmlns:a16="http://schemas.microsoft.com/office/drawing/2014/main" id="{96FA213B-60B8-45A9-ABA6-625B7E48B591}"/>
              </a:ext>
            </a:extLst>
          </p:cNvPr>
          <p:cNvSpPr txBox="1"/>
          <p:nvPr/>
        </p:nvSpPr>
        <p:spPr>
          <a:xfrm>
            <a:off x="7799408" y="4444182"/>
            <a:ext cx="1774718" cy="369332"/>
          </a:xfrm>
          <a:prstGeom prst="rect">
            <a:avLst/>
          </a:prstGeom>
          <a:noFill/>
        </p:spPr>
        <p:txBody>
          <a:bodyPr wrap="none" rtlCol="0">
            <a:spAutoFit/>
          </a:bodyPr>
          <a:lstStyle/>
          <a:p>
            <a:pPr algn="ctr"/>
            <a:r>
              <a:rPr lang="en-GB" dirty="0"/>
              <a:t>Last posting date</a:t>
            </a:r>
          </a:p>
        </p:txBody>
      </p:sp>
    </p:spTree>
    <p:extLst>
      <p:ext uri="{BB962C8B-B14F-4D97-AF65-F5344CB8AC3E}">
        <p14:creationId xmlns:p14="http://schemas.microsoft.com/office/powerpoint/2010/main" val="255642938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0.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1.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2.xml><?xml version="1.0" encoding="utf-8"?>
<p:tagLst xmlns:a="http://schemas.openxmlformats.org/drawingml/2006/main" xmlns:r="http://schemas.openxmlformats.org/officeDocument/2006/relationships" xmlns:p="http://schemas.openxmlformats.org/presentationml/2006/main">
  <p:tag name="POWER_USER_TAGS_ICONS" val="target_POWER_USER_SEPARATOR_ICONS_aim_POWER_USER_SEPARATOR_ICONS_alternate_POWER_USER_SEPARATOR_ICONS_swapping_POWER_USER_SEPARATOR_ICONS_switch_POWER_USER_SEPARATOR_ICONS_target-shooting_POWER_USER_SEPARATOR_ICONS_targeted"/>
</p:tagLst>
</file>

<file path=ppt/tags/tag13.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4.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15.xml><?xml version="1.0" encoding="utf-8"?>
<p:tagLst xmlns:a="http://schemas.openxmlformats.org/drawingml/2006/main" xmlns:r="http://schemas.openxmlformats.org/officeDocument/2006/relationships" xmlns:p="http://schemas.openxmlformats.org/presentationml/2006/main">
  <p:tag name="POWER_USER_TAGS_ICONS" val="percent_POWER_USER_SEPARATOR_ICONS_deal_POWER_USER_SEPARATOR_ICONS_deals_POWER_USER_SEPARATOR_ICONS_discount_POWER_USER_SEPARATOR_ICONS_hurry_POWER_USER_SEPARATOR_ICONS_offer_POWER_USER_SEPARATOR_ICONS_sale"/>
</p:tagLst>
</file>

<file path=ppt/tags/tag16.xml><?xml version="1.0" encoding="utf-8"?>
<p:tagLst xmlns:a="http://schemas.openxmlformats.org/drawingml/2006/main" xmlns:r="http://schemas.openxmlformats.org/officeDocument/2006/relationships" xmlns:p="http://schemas.openxmlformats.org/presentationml/2006/main">
  <p:tag name="POWER_USER_TAGS_ICONS" val="percent_POWER_USER_SEPARATOR_ICONS_deal_POWER_USER_SEPARATOR_ICONS_deals_POWER_USER_SEPARATOR_ICONS_discount_POWER_USER_SEPARATOR_ICONS_hurry_POWER_USER_SEPARATOR_ICONS_offer_POWER_USER_SEPARATOR_ICONS_sale"/>
</p:tagLst>
</file>

<file path=ppt/tags/tag17.xml><?xml version="1.0" encoding="utf-8"?>
<p:tagLst xmlns:a="http://schemas.openxmlformats.org/drawingml/2006/main" xmlns:r="http://schemas.openxmlformats.org/officeDocument/2006/relationships" xmlns:p="http://schemas.openxmlformats.org/presentationml/2006/main">
  <p:tag name="POWER_USER_TAGS_ICONS" val="percent_POWER_USER_SEPARATOR_ICONS_deal_POWER_USER_SEPARATOR_ICONS_deals_POWER_USER_SEPARATOR_ICONS_discount_POWER_USER_SEPARATOR_ICONS_hurry_POWER_USER_SEPARATOR_ICONS_offer_POWER_USER_SEPARATOR_ICONS_sale"/>
</p:tagLst>
</file>

<file path=ppt/tags/tag18.xml><?xml version="1.0" encoding="utf-8"?>
<p:tagLst xmlns:a="http://schemas.openxmlformats.org/drawingml/2006/main" xmlns:r="http://schemas.openxmlformats.org/officeDocument/2006/relationships" xmlns:p="http://schemas.openxmlformats.org/presentationml/2006/main">
  <p:tag name="POWER_USER_TAGS_ICONS" val="percent_POWER_USER_SEPARATOR_ICONS_deal_POWER_USER_SEPARATOR_ICONS_deals_POWER_USER_SEPARATOR_ICONS_discount_POWER_USER_SEPARATOR_ICONS_hurry_POWER_USER_SEPARATOR_ICONS_offer_POWER_USER_SEPARATOR_ICONS_sale"/>
</p:tagLst>
</file>

<file path=ppt/tags/tag19.xml><?xml version="1.0" encoding="utf-8"?>
<p:tagLst xmlns:a="http://schemas.openxmlformats.org/drawingml/2006/main" xmlns:r="http://schemas.openxmlformats.org/officeDocument/2006/relationships" xmlns:p="http://schemas.openxmlformats.org/presentationml/2006/main">
  <p:tag name="POWER_USER_TAGS_ICONS" val="paper_POWER_USER_SEPARATOR_ICONS_aircraft_POWER_USER_SEPARATOR_ICONS_airplane_POWER_USER_SEPARATOR_ICONS_play_POWER_USER_SEPARATOR_ICONS_send_POWER_USER_SEPARATOR_ICONS_email_POWER_USER_SEPARATOR_ICONS_message"/>
</p:tagLst>
</file>

<file path=ppt/tags/tag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0.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1.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22.xml><?xml version="1.0" encoding="utf-8"?>
<p:tagLst xmlns:a="http://schemas.openxmlformats.org/drawingml/2006/main" xmlns:r="http://schemas.openxmlformats.org/officeDocument/2006/relationships" xmlns:p="http://schemas.openxmlformats.org/presentationml/2006/main">
  <p:tag name="POWER_USER_TAGS_ICONS" val=""/>
</p:tagLst>
</file>

<file path=ppt/tags/tag23.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24.xml><?xml version="1.0" encoding="utf-8"?>
<p:tagLst xmlns:a="http://schemas.openxmlformats.org/drawingml/2006/main" xmlns:r="http://schemas.openxmlformats.org/officeDocument/2006/relationships" xmlns:p="http://schemas.openxmlformats.org/presentationml/2006/main">
  <p:tag name="POWER_USER_TAGS_ICONS" val="plus_POWER_USER_SEPARATOR_ICONS_with_POWER_USER_SEPARATOR_ICONS_put-together_POWER_USER_SEPARATOR_ICONS_operator_POWER_USER_SEPARATOR_ICONS_operate_POWER_USER_SEPARATOR_ICONS_more_POWER_USER_SEPARATOR_ICONS_math_POWER_USER_SEPARATOR_ICONS_high_POWER_USER_SEPARATOR_ICONS_expand_POWER_USER_SEPARATOR_ICONS_create_POWER_USER_SEPARATOR_ICONS_combine_POWER_USER_SEPARATOR_ICONS_both_POWER_USER_SEPARATOR_ICONS_big_POWER_USER_SEPARATOR_ICONS_add_POWER_USER_SEPARATOR_ICONS_complement"/>
</p:tagLst>
</file>

<file path=ppt/tags/tag2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2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3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1.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2.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3.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4.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5.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6.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7.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8.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39.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4.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40.xml><?xml version="1.0" encoding="utf-8"?>
<p:tagLst xmlns:a="http://schemas.openxmlformats.org/drawingml/2006/main" xmlns:r="http://schemas.openxmlformats.org/officeDocument/2006/relationships" xmlns:p="http://schemas.openxmlformats.org/presentationml/2006/main">
  <p:tag name="POWER_USER_TAGS_ICONS" val="help_POWER_USER_SEPARATOR_ICONS_helper_POWER_USER_SEPARATOR_ICONS_need-help_POWER_USER_SEPARATOR_ICONS_question_POWER_USER_SEPARATOR_ICONS_question-mark_POWER_USER_SEPARATOR_ICONS_questionmark"/>
</p:tagLst>
</file>

<file path=ppt/tags/tag5.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6.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7.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8.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ags/tag9.xml><?xml version="1.0" encoding="utf-8"?>
<p:tagLst xmlns:a="http://schemas.openxmlformats.org/drawingml/2006/main" xmlns:r="http://schemas.openxmlformats.org/officeDocument/2006/relationships" xmlns:p="http://schemas.openxmlformats.org/presentationml/2006/main">
  <p:tag name="POWER_USER_TAGS_ICONS" val="application_POWER_USER_SEPARATOR_ICONS_edit_POWER_USER_SEPARATOR_ICONS_executable_POWER_USER_SEPARATOR_ICONS_illustration_POWER_USER_SEPARATOR_ICONS_illustrator_POWER_USER_SEPARATOR_ICONS_program_POWER_USER_SEPARATOR_ICONS_software"/>
</p:tagLst>
</file>

<file path=ppt/theme/theme1.xml><?xml version="1.0" encoding="utf-8"?>
<a:theme xmlns:a="http://schemas.openxmlformats.org/drawingml/2006/main" name="Office Theme">
  <a:themeElements>
    <a:clrScheme name="Marketreach Colours">
      <a:dk1>
        <a:srgbClr val="000000"/>
      </a:dk1>
      <a:lt1>
        <a:srgbClr val="FFFFFF"/>
      </a:lt1>
      <a:dk2>
        <a:srgbClr val="666666"/>
      </a:dk2>
      <a:lt2>
        <a:srgbClr val="FFFFFF"/>
      </a:lt2>
      <a:accent1>
        <a:srgbClr val="E32019"/>
      </a:accent1>
      <a:accent2>
        <a:srgbClr val="E94D47"/>
      </a:accent2>
      <a:accent3>
        <a:srgbClr val="EE7975"/>
      </a:accent3>
      <a:accent4>
        <a:srgbClr val="F3A6A3"/>
      </a:accent4>
      <a:accent5>
        <a:srgbClr val="F9D3D1"/>
      </a:accent5>
      <a:accent6>
        <a:srgbClr val="000000"/>
      </a:accent6>
      <a:hlink>
        <a:srgbClr val="E32019"/>
      </a:hlink>
      <a:folHlink>
        <a:srgbClr val="E94D47"/>
      </a:folHlink>
    </a:clrScheme>
    <a:fontScheme name="Marketreach fonts">
      <a:majorFont>
        <a:latin typeface="Century Gothic"/>
        <a:ea typeface=""/>
        <a:cs typeface=""/>
      </a:majorFont>
      <a:minorFont>
        <a:latin typeface="Calibri"/>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D71CF4A4FD234468DD412F3CF334B34" ma:contentTypeVersion="5" ma:contentTypeDescription="Create a new document." ma:contentTypeScope="" ma:versionID="7c5298e035e3abb700d4d2719f1bcc92">
  <xsd:schema xmlns:xsd="http://www.w3.org/2001/XMLSchema" xmlns:xs="http://www.w3.org/2001/XMLSchema" xmlns:p="http://schemas.microsoft.com/office/2006/metadata/properties" xmlns:ns2="4be9f171-eef0-4f28-8842-fd062038bb63" targetNamespace="http://schemas.microsoft.com/office/2006/metadata/properties" ma:root="true" ma:fieldsID="7c48febbddd040c151bb22673fcc65ec" ns2:_="">
    <xsd:import namespace="4be9f171-eef0-4f28-8842-fd062038bb6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be9f171-eef0-4f28-8842-fd062038b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59F9721-E688-41FE-A6C0-BAFCE096F8E7}">
  <ds:schemaRefs>
    <ds:schemaRef ds:uri="http://schemas.microsoft.com/sharepoint/v3/contenttype/forms"/>
  </ds:schemaRefs>
</ds:datastoreItem>
</file>

<file path=customXml/itemProps2.xml><?xml version="1.0" encoding="utf-8"?>
<ds:datastoreItem xmlns:ds="http://schemas.openxmlformats.org/officeDocument/2006/customXml" ds:itemID="{E98848BB-50DE-4E57-9CA8-7CC896B9523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be9f171-eef0-4f28-8842-fd062038bb6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11A0B5A-0F16-41B3-8A2F-1F42330CA88E}">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4be9f171-eef0-4f28-8842-fd062038bb63"/>
    <ds:schemaRef ds:uri="http://purl.org/dc/elements/1.1/"/>
    <ds:schemaRef ds:uri="http://schemas.microsoft.com/office/2006/metadata/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1285</Words>
  <Application>Microsoft Office PowerPoint</Application>
  <PresentationFormat>Widescreen</PresentationFormat>
  <Paragraphs>154</Paragraphs>
  <Slides>14</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Arial</vt:lpstr>
      <vt:lpstr>Calibri</vt:lpstr>
      <vt:lpstr>Century Gothic</vt:lpstr>
      <vt:lpstr>Impact</vt:lpstr>
      <vt:lpstr>Times New Roman</vt:lpstr>
      <vt:lpstr>Wingdings</vt:lpstr>
      <vt:lpstr>Office Theme</vt:lpstr>
      <vt:lpstr>ADVERTISING MAIL TEST AND INNOVATE INCENTIVE PUBLISHING</vt:lpstr>
      <vt:lpstr>Advertising mail</vt:lpstr>
      <vt:lpstr>PowerPoint Presentation</vt:lpstr>
      <vt:lpstr>Mail from publishers drive commercial engagement</vt:lpstr>
      <vt:lpstr>Publishing mail drives significant commercial engagements</vt:lpstr>
      <vt:lpstr>JICMAIL CAMPAIGN CALCULATOR</vt:lpstr>
      <vt:lpstr>MAIL HELPED CREATE NEW HOBBIES  DURING LOCKDOWN</vt:lpstr>
      <vt:lpstr>ENTRY REQUIREMENTS</vt:lpstr>
      <vt:lpstr>OFFER DATES</vt:lpstr>
      <vt:lpstr>PowerPoint Presentation</vt:lpstr>
      <vt:lpstr>The APPLICATION AND CREDIT process</vt:lpstr>
      <vt:lpstr>The more detail the better!</vt:lpstr>
      <vt:lpstr>FREQUENTLY ASKED QUESTIONS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9</cp:revision>
  <dcterms:created xsi:type="dcterms:W3CDTF">2018-10-03T11:19:32Z</dcterms:created>
  <dcterms:modified xsi:type="dcterms:W3CDTF">2024-10-15T11:20:47Z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0x010100AD71CF4A4FD234468DD412F3CF334B34</vt:lpwstr>
  </property>
  <property fmtid="{D5CDD505-2E9C-101B-9397-08002B2CF9AE}" pid="3" name="MSIP_Label_980f36f3-41a5-4f45-a6a2-e224f336accd_Enabled">
    <vt:lpwstr>true</vt:lpwstr>
  </property>
  <property fmtid="{D5CDD505-2E9C-101B-9397-08002B2CF9AE}" pid="4" name="MSIP_Label_980f36f3-41a5-4f45-a6a2-e224f336accd_SetDate">
    <vt:lpwstr>2023-12-11T13:24:21Z</vt:lpwstr>
  </property>
  <property fmtid="{D5CDD505-2E9C-101B-9397-08002B2CF9AE}" pid="5" name="MSIP_Label_980f36f3-41a5-4f45-a6a2-e224f336accd_Method">
    <vt:lpwstr>Standard</vt:lpwstr>
  </property>
  <property fmtid="{D5CDD505-2E9C-101B-9397-08002B2CF9AE}" pid="6" name="MSIP_Label_980f36f3-41a5-4f45-a6a2-e224f336accd_Name">
    <vt:lpwstr>980f36f3-41a5-4f45-a6a2-e224f336accd</vt:lpwstr>
  </property>
  <property fmtid="{D5CDD505-2E9C-101B-9397-08002B2CF9AE}" pid="7" name="MSIP_Label_980f36f3-41a5-4f45-a6a2-e224f336accd_SiteId">
    <vt:lpwstr>7a082108-90dd-41ac-be41-9b8feabee2da</vt:lpwstr>
  </property>
  <property fmtid="{D5CDD505-2E9C-101B-9397-08002B2CF9AE}" pid="8" name="MSIP_Label_980f36f3-41a5-4f45-a6a2-e224f336accd_ActionId">
    <vt:lpwstr/>
  </property>
  <property fmtid="{D5CDD505-2E9C-101B-9397-08002B2CF9AE}" pid="9" name="MSIP_Label_980f36f3-41a5-4f45-a6a2-e224f336accd_ContentBits">
    <vt:lpwstr>2</vt:lpwstr>
  </property>
</Properties>
</file>