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Lst>
  <p:notesMasterIdLst>
    <p:notesMasterId r:id="rId49"/>
  </p:notesMasterIdLst>
  <p:handoutMasterIdLst>
    <p:handoutMasterId r:id="rId50"/>
  </p:handoutMasterIdLst>
  <p:sldIdLst>
    <p:sldId id="256" r:id="rId5"/>
    <p:sldId id="258" r:id="rId6"/>
    <p:sldId id="257" r:id="rId7"/>
    <p:sldId id="297" r:id="rId8"/>
    <p:sldId id="298" r:id="rId9"/>
    <p:sldId id="299" r:id="rId10"/>
    <p:sldId id="300" r:id="rId11"/>
    <p:sldId id="301" r:id="rId12"/>
    <p:sldId id="302" r:id="rId13"/>
    <p:sldId id="303" r:id="rId14"/>
    <p:sldId id="304" r:id="rId15"/>
    <p:sldId id="307" r:id="rId16"/>
    <p:sldId id="309" r:id="rId17"/>
    <p:sldId id="310" r:id="rId18"/>
    <p:sldId id="311" r:id="rId19"/>
    <p:sldId id="320" r:id="rId20"/>
    <p:sldId id="335" r:id="rId21"/>
    <p:sldId id="331" r:id="rId22"/>
    <p:sldId id="284" r:id="rId23"/>
    <p:sldId id="285" r:id="rId24"/>
    <p:sldId id="286" r:id="rId25"/>
    <p:sldId id="287" r:id="rId26"/>
    <p:sldId id="288" r:id="rId27"/>
    <p:sldId id="289" r:id="rId28"/>
    <p:sldId id="290" r:id="rId29"/>
    <p:sldId id="291" r:id="rId30"/>
    <p:sldId id="294" r:id="rId31"/>
    <p:sldId id="295" r:id="rId32"/>
    <p:sldId id="332" r:id="rId33"/>
    <p:sldId id="349" r:id="rId34"/>
    <p:sldId id="361" r:id="rId35"/>
    <p:sldId id="352" r:id="rId36"/>
    <p:sldId id="356" r:id="rId37"/>
    <p:sldId id="281" r:id="rId38"/>
    <p:sldId id="274" r:id="rId39"/>
    <p:sldId id="265" r:id="rId40"/>
    <p:sldId id="355" r:id="rId41"/>
    <p:sldId id="267" r:id="rId42"/>
    <p:sldId id="270" r:id="rId43"/>
    <p:sldId id="357" r:id="rId44"/>
    <p:sldId id="358" r:id="rId45"/>
    <p:sldId id="359" r:id="rId46"/>
    <p:sldId id="360" r:id="rId47"/>
    <p:sldId id="339" r:id="rId4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73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304"/>
    <a:srgbClr val="82CBD4"/>
    <a:srgbClr val="95C121"/>
    <a:srgbClr val="EF7E05"/>
    <a:srgbClr val="1BACE4"/>
    <a:srgbClr val="E6E6E6"/>
    <a:srgbClr val="1D1E1C"/>
    <a:srgbClr val="E20C18"/>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59" autoAdjust="0"/>
    <p:restoredTop sz="94714" autoAdjust="0"/>
  </p:normalViewPr>
  <p:slideViewPr>
    <p:cSldViewPr snapToGrid="0">
      <p:cViewPr varScale="1">
        <p:scale>
          <a:sx n="60" d="100"/>
          <a:sy n="60" d="100"/>
        </p:scale>
        <p:origin x="1092" y="56"/>
      </p:cViewPr>
      <p:guideLst>
        <p:guide orient="horz" pos="1049"/>
        <p:guide pos="7355"/>
      </p:guideLst>
    </p:cSldViewPr>
  </p:slideViewPr>
  <p:notesTextViewPr>
    <p:cViewPr>
      <p:scale>
        <a:sx n="1" d="1"/>
        <a:sy n="1" d="1"/>
      </p:scale>
      <p:origin x="0" y="0"/>
    </p:cViewPr>
  </p:notesTextViewPr>
  <p:sorterViewPr>
    <p:cViewPr varScale="1">
      <p:scale>
        <a:sx n="100" d="100"/>
        <a:sy n="100" d="100"/>
      </p:scale>
      <p:origin x="0" y="-1396"/>
    </p:cViewPr>
  </p:sorterViewPr>
  <p:notesViewPr>
    <p:cSldViewPr snapToGrid="0" showGuides="1">
      <p:cViewPr varScale="1">
        <p:scale>
          <a:sx n="87" d="100"/>
          <a:sy n="87" d="100"/>
        </p:scale>
        <p:origin x="206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Lap top or desk top</c:v>
                </c:pt>
                <c:pt idx="1">
                  <c:v>In store</c:v>
                </c:pt>
                <c:pt idx="2">
                  <c:v>Mobile</c:v>
                </c:pt>
                <c:pt idx="3">
                  <c:v>Catalogue</c:v>
                </c:pt>
                <c:pt idx="4">
                  <c:v>TV</c:v>
                </c:pt>
                <c:pt idx="5">
                  <c:v>Social media</c:v>
                </c:pt>
                <c:pt idx="6">
                  <c:v>Smart device (Alexa, Siri)</c:v>
                </c:pt>
              </c:strCache>
            </c:strRef>
          </c:cat>
          <c:val>
            <c:numRef>
              <c:f>Sheet1!$B$2:$B$8</c:f>
              <c:numCache>
                <c:formatCode>0%</c:formatCode>
                <c:ptCount val="7"/>
                <c:pt idx="0">
                  <c:v>0.45</c:v>
                </c:pt>
                <c:pt idx="1">
                  <c:v>0.26</c:v>
                </c:pt>
                <c:pt idx="2">
                  <c:v>0.24</c:v>
                </c:pt>
                <c:pt idx="3">
                  <c:v>0.02</c:v>
                </c:pt>
                <c:pt idx="4">
                  <c:v>0.01</c:v>
                </c:pt>
                <c:pt idx="5">
                  <c:v>0.01</c:v>
                </c:pt>
                <c:pt idx="6">
                  <c:v>0.01</c:v>
                </c:pt>
              </c:numCache>
            </c:numRef>
          </c:val>
          <c:extLst>
            <c:ext xmlns:c16="http://schemas.microsoft.com/office/drawing/2014/chart" uri="{C3380CC4-5D6E-409C-BE32-E72D297353CC}">
              <c16:uniqueId val="{00000000-82DC-4FB6-844B-9F579C9A903E}"/>
            </c:ext>
          </c:extLst>
        </c:ser>
        <c:dLbls>
          <c:showLegendKey val="0"/>
          <c:showVal val="0"/>
          <c:showCatName val="0"/>
          <c:showSerName val="0"/>
          <c:showPercent val="0"/>
          <c:showBubbleSize val="0"/>
        </c:dLbls>
        <c:gapWidth val="86"/>
        <c:overlap val="-27"/>
        <c:axId val="565446648"/>
        <c:axId val="565450912"/>
      </c:barChart>
      <c:catAx>
        <c:axId val="565446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5450912"/>
        <c:crosses val="autoZero"/>
        <c:auto val="1"/>
        <c:lblAlgn val="ctr"/>
        <c:lblOffset val="100"/>
        <c:noMultiLvlLbl val="0"/>
      </c:catAx>
      <c:valAx>
        <c:axId val="565450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5446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chemeClr val="accent3"/>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8C2-4B3B-9B13-823AA35D510A}"/>
              </c:ext>
            </c:extLst>
          </c:dPt>
          <c:dPt>
            <c:idx val="1"/>
            <c:bubble3D val="0"/>
            <c:spPr>
              <a:solidFill>
                <a:schemeClr val="accent4"/>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8C2-4B3B-9B13-823AA35D510A}"/>
              </c:ext>
            </c:extLst>
          </c:dPt>
          <c:dLbls>
            <c:dLbl>
              <c:idx val="1"/>
              <c:layout>
                <c:manualLayout>
                  <c:x val="6.3823600158165572E-2"/>
                  <c:y val="-3.5277777777777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C2-4B3B-9B13-823AA35D510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0.98</c:v>
                </c:pt>
                <c:pt idx="1">
                  <c:v>0.02</c:v>
                </c:pt>
              </c:numCache>
            </c:numRef>
          </c:val>
          <c:extLst>
            <c:ext xmlns:c16="http://schemas.microsoft.com/office/drawing/2014/chart" uri="{C3380CC4-5D6E-409C-BE32-E72D297353CC}">
              <c16:uniqueId val="{00000004-88C2-4B3B-9B13-823AA35D510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tx>
                <c:rich>
                  <a:bodyPr/>
                  <a:lstStyle/>
                  <a:p>
                    <a:r>
                      <a:rPr lang="en-US" dirty="0"/>
                      <a:t>392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D7-4850-8DA7-B656CE6C1C09}"/>
                </c:ext>
              </c:extLst>
            </c:dLbl>
            <c:dLbl>
              <c:idx val="1"/>
              <c:tx>
                <c:rich>
                  <a:bodyPr/>
                  <a:lstStyle/>
                  <a:p>
                    <a:r>
                      <a:rPr lang="en-US" dirty="0"/>
                      <a:t>99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D7-4850-8DA7-B656CE6C1C09}"/>
                </c:ext>
              </c:extLst>
            </c:dLbl>
            <c:dLbl>
              <c:idx val="2"/>
              <c:tx>
                <c:rich>
                  <a:bodyPr/>
                  <a:lstStyle/>
                  <a:p>
                    <a:r>
                      <a:rPr lang="en-US" dirty="0"/>
                      <a:t>133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D7-4850-8DA7-B656CE6C1C09}"/>
                </c:ext>
              </c:extLst>
            </c:dLbl>
            <c:dLbl>
              <c:idx val="3"/>
              <c:tx>
                <c:rich>
                  <a:bodyPr/>
                  <a:lstStyle/>
                  <a:p>
                    <a:r>
                      <a:rPr lang="en-US" dirty="0"/>
                      <a:t>93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D7-4850-8DA7-B656CE6C1C09}"/>
                </c:ext>
              </c:extLst>
            </c:dLbl>
            <c:dLbl>
              <c:idx val="4"/>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r>
                      <a:rPr lang="en-US" dirty="0"/>
                      <a:t>7</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EF-40DD-9F59-FE4D7FF252E5}"/>
                </c:ext>
              </c:extLst>
            </c:dLbl>
            <c:dLbl>
              <c:idx val="5"/>
              <c:tx>
                <c:rich>
                  <a:bodyPr/>
                  <a:lstStyle/>
                  <a:p>
                    <a:r>
                      <a:rPr lang="en-US" dirty="0"/>
                      <a:t>530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D7-4850-8DA7-B656CE6C1C0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Buying behaviour</c:v>
                </c:pt>
                <c:pt idx="1">
                  <c:v>Planning and searching behaviour</c:v>
                </c:pt>
                <c:pt idx="2">
                  <c:v>Discussed with someone</c:v>
                </c:pt>
                <c:pt idx="3">
                  <c:v>Online behaviours</c:v>
                </c:pt>
                <c:pt idx="4">
                  <c:v>Contacting the sender</c:v>
                </c:pt>
                <c:pt idx="5">
                  <c:v>Any commercial action</c:v>
                </c:pt>
              </c:strCache>
            </c:strRef>
          </c:cat>
          <c:val>
            <c:numRef>
              <c:f>Sheet1!$B$2:$B$7</c:f>
              <c:numCache>
                <c:formatCode>0.0</c:formatCode>
                <c:ptCount val="6"/>
                <c:pt idx="0">
                  <c:v>391.7501078427</c:v>
                </c:pt>
                <c:pt idx="1">
                  <c:v>98.963467932789996</c:v>
                </c:pt>
                <c:pt idx="2">
                  <c:v>132.79315567800001</c:v>
                </c:pt>
                <c:pt idx="3">
                  <c:v>92.874878701379998</c:v>
                </c:pt>
                <c:pt idx="4">
                  <c:v>6.868053787809</c:v>
                </c:pt>
                <c:pt idx="5">
                  <c:v>529.47979938269998</c:v>
                </c:pt>
              </c:numCache>
            </c:numRef>
          </c:val>
          <c:extLst>
            <c:ext xmlns:c16="http://schemas.microsoft.com/office/drawing/2014/chart" uri="{C3380CC4-5D6E-409C-BE32-E72D297353CC}">
              <c16:uniqueId val="{00000000-5263-43BA-8B5F-65FFE2F36F38}"/>
            </c:ext>
          </c:extLst>
        </c:ser>
        <c:dLbls>
          <c:showLegendKey val="0"/>
          <c:showVal val="0"/>
          <c:showCatName val="0"/>
          <c:showSerName val="0"/>
          <c:showPercent val="0"/>
          <c:showBubbleSize val="0"/>
        </c:dLbls>
        <c:gapWidth val="77"/>
        <c:overlap val="-27"/>
        <c:axId val="742258688"/>
        <c:axId val="742266232"/>
      </c:barChart>
      <c:catAx>
        <c:axId val="74225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266232"/>
        <c:crosses val="autoZero"/>
        <c:auto val="1"/>
        <c:lblAlgn val="ctr"/>
        <c:lblOffset val="100"/>
        <c:noMultiLvlLbl val="0"/>
      </c:catAx>
      <c:valAx>
        <c:axId val="742266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25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REACH</c:v>
                </c:pt>
                <c:pt idx="1">
                  <c:v>FREQUENCY</c:v>
                </c:pt>
              </c:strCache>
            </c:strRef>
          </c:cat>
          <c:val>
            <c:numRef>
              <c:f>Sheet1!$B$2:$B$4</c:f>
              <c:numCache>
                <c:formatCode>General</c:formatCode>
                <c:ptCount val="3"/>
                <c:pt idx="0">
                  <c:v>1.1399999999999999</c:v>
                </c:pt>
                <c:pt idx="1">
                  <c:v>3.7</c:v>
                </c:pt>
              </c:numCache>
            </c:numRef>
          </c:val>
          <c:extLst>
            <c:ext xmlns:c16="http://schemas.microsoft.com/office/drawing/2014/chart" uri="{C3380CC4-5D6E-409C-BE32-E72D297353CC}">
              <c16:uniqueId val="{00000000-14DE-4811-A9B6-BB52B4D8795A}"/>
            </c:ext>
          </c:extLst>
        </c:ser>
        <c:dLbls>
          <c:showLegendKey val="0"/>
          <c:showVal val="0"/>
          <c:showCatName val="0"/>
          <c:showSerName val="0"/>
          <c:showPercent val="0"/>
          <c:showBubbleSize val="0"/>
        </c:dLbls>
        <c:gapWidth val="55"/>
        <c:axId val="674496368"/>
        <c:axId val="674496696"/>
      </c:barChart>
      <c:catAx>
        <c:axId val="67449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74496696"/>
        <c:crosses val="autoZero"/>
        <c:auto val="1"/>
        <c:lblAlgn val="ctr"/>
        <c:lblOffset val="100"/>
        <c:noMultiLvlLbl val="0"/>
      </c:catAx>
      <c:valAx>
        <c:axId val="674496696"/>
        <c:scaling>
          <c:orientation val="minMax"/>
        </c:scaling>
        <c:delete val="1"/>
        <c:axPos val="l"/>
        <c:numFmt formatCode="General" sourceLinked="1"/>
        <c:majorTickMark val="none"/>
        <c:minorTickMark val="none"/>
        <c:tickLblPos val="nextTo"/>
        <c:crossAx val="67449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chemeClr val="accent3"/>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8C2-4B3B-9B13-823AA35D510A}"/>
              </c:ext>
            </c:extLst>
          </c:dPt>
          <c:dPt>
            <c:idx val="1"/>
            <c:bubble3D val="0"/>
            <c:spPr>
              <a:solidFill>
                <a:schemeClr val="accent4"/>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8C2-4B3B-9B13-823AA35D510A}"/>
              </c:ext>
            </c:extLst>
          </c:dPt>
          <c:dLbls>
            <c:dLbl>
              <c:idx val="1"/>
              <c:layout>
                <c:manualLayout>
                  <c:x val="6.3823600158165572E-2"/>
                  <c:y val="-3.5277777777777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C2-4B3B-9B13-823AA35D510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4-88C2-4B3B-9B13-823AA35D510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tx>
                <c:rich>
                  <a:bodyPr/>
                  <a:lstStyle/>
                  <a:p>
                    <a:r>
                      <a:rPr lang="en-US" dirty="0"/>
                      <a:t>38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3F-4FAD-8D81-4898370434B6}"/>
                </c:ext>
              </c:extLst>
            </c:dLbl>
            <c:dLbl>
              <c:idx val="1"/>
              <c:layout>
                <c:manualLayout>
                  <c:x val="0"/>
                  <c:y val="6.7306207262669573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r>
                      <a:rPr lang="en-US" dirty="0"/>
                      <a:t>14</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1264526274602975E-2"/>
                      <c:h val="8.5638791059380576E-2"/>
                    </c:manualLayout>
                  </c15:layout>
                </c:ext>
                <c:ext xmlns:c16="http://schemas.microsoft.com/office/drawing/2014/chart" uri="{C3380CC4-5D6E-409C-BE32-E72D297353CC}">
                  <c16:uniqueId val="{00000000-7CC8-45AA-B285-147410D75A09}"/>
                </c:ext>
              </c:extLst>
            </c:dLbl>
            <c:dLbl>
              <c:idx val="2"/>
              <c:tx>
                <c:rich>
                  <a:bodyPr/>
                  <a:lstStyle/>
                  <a:p>
                    <a:r>
                      <a:rPr lang="en-US" dirty="0"/>
                      <a:t>116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3F-4FAD-8D81-4898370434B6}"/>
                </c:ext>
              </c:extLst>
            </c:dLbl>
            <c:dLbl>
              <c:idx val="3"/>
              <c:tx>
                <c:rich>
                  <a:bodyPr/>
                  <a:lstStyle/>
                  <a:p>
                    <a:r>
                      <a:rPr lang="en-US" dirty="0"/>
                      <a:t>114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3F-4FAD-8D81-4898370434B6}"/>
                </c:ext>
              </c:extLst>
            </c:dLbl>
            <c:dLbl>
              <c:idx val="4"/>
              <c:tx>
                <c:rich>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r>
                      <a:rPr lang="en-US" dirty="0"/>
                      <a:t>31</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EF-40DD-9F59-FE4D7FF252E5}"/>
                </c:ext>
              </c:extLst>
            </c:dLbl>
            <c:dLbl>
              <c:idx val="5"/>
              <c:tx>
                <c:rich>
                  <a:bodyPr/>
                  <a:lstStyle/>
                  <a:p>
                    <a:r>
                      <a:rPr lang="en-US" dirty="0"/>
                      <a:t>227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3F-4FAD-8D81-4898370434B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Buying behaviour</c:v>
                </c:pt>
                <c:pt idx="1">
                  <c:v>Planning and searching behaviour</c:v>
                </c:pt>
                <c:pt idx="2">
                  <c:v>Discussed with someone</c:v>
                </c:pt>
                <c:pt idx="3">
                  <c:v>Online behaviours</c:v>
                </c:pt>
                <c:pt idx="4">
                  <c:v>Contacting the sender</c:v>
                </c:pt>
                <c:pt idx="5">
                  <c:v>Any commercial action</c:v>
                </c:pt>
              </c:strCache>
            </c:strRef>
          </c:cat>
          <c:val>
            <c:numRef>
              <c:f>Sheet1!$B$2:$B$7</c:f>
              <c:numCache>
                <c:formatCode>0.0</c:formatCode>
                <c:ptCount val="6"/>
                <c:pt idx="0">
                  <c:v>38.309078923500003</c:v>
                </c:pt>
                <c:pt idx="1">
                  <c:v>13.841965834490001</c:v>
                </c:pt>
                <c:pt idx="2">
                  <c:v>115.952949154</c:v>
                </c:pt>
                <c:pt idx="3">
                  <c:v>113.90127810769999</c:v>
                </c:pt>
                <c:pt idx="4">
                  <c:v>30.584691769100001</c:v>
                </c:pt>
                <c:pt idx="5">
                  <c:v>226.9538365805</c:v>
                </c:pt>
              </c:numCache>
            </c:numRef>
          </c:val>
          <c:extLst>
            <c:ext xmlns:c16="http://schemas.microsoft.com/office/drawing/2014/chart" uri="{C3380CC4-5D6E-409C-BE32-E72D297353CC}">
              <c16:uniqueId val="{00000000-5263-43BA-8B5F-65FFE2F36F38}"/>
            </c:ext>
          </c:extLst>
        </c:ser>
        <c:dLbls>
          <c:showLegendKey val="0"/>
          <c:showVal val="0"/>
          <c:showCatName val="0"/>
          <c:showSerName val="0"/>
          <c:showPercent val="0"/>
          <c:showBubbleSize val="0"/>
        </c:dLbls>
        <c:gapWidth val="77"/>
        <c:overlap val="-27"/>
        <c:axId val="742258688"/>
        <c:axId val="742266232"/>
      </c:barChart>
      <c:catAx>
        <c:axId val="74225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266232"/>
        <c:crosses val="autoZero"/>
        <c:auto val="1"/>
        <c:lblAlgn val="ctr"/>
        <c:lblOffset val="100"/>
        <c:noMultiLvlLbl val="0"/>
      </c:catAx>
      <c:valAx>
        <c:axId val="742266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25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REACH</c:v>
                </c:pt>
                <c:pt idx="1">
                  <c:v>FREQUENCY</c:v>
                </c:pt>
              </c:strCache>
            </c:strRef>
          </c:cat>
          <c:val>
            <c:numRef>
              <c:f>Sheet1!$B$2:$B$4</c:f>
              <c:numCache>
                <c:formatCode>General</c:formatCode>
                <c:ptCount val="3"/>
                <c:pt idx="0">
                  <c:v>1.1299999999999999</c:v>
                </c:pt>
                <c:pt idx="1">
                  <c:v>3.8</c:v>
                </c:pt>
              </c:numCache>
            </c:numRef>
          </c:val>
          <c:extLst>
            <c:ext xmlns:c16="http://schemas.microsoft.com/office/drawing/2014/chart" uri="{C3380CC4-5D6E-409C-BE32-E72D297353CC}">
              <c16:uniqueId val="{00000000-14DE-4811-A9B6-BB52B4D8795A}"/>
            </c:ext>
          </c:extLst>
        </c:ser>
        <c:dLbls>
          <c:showLegendKey val="0"/>
          <c:showVal val="0"/>
          <c:showCatName val="0"/>
          <c:showSerName val="0"/>
          <c:showPercent val="0"/>
          <c:showBubbleSize val="0"/>
        </c:dLbls>
        <c:gapWidth val="55"/>
        <c:axId val="674496368"/>
        <c:axId val="674496696"/>
      </c:barChart>
      <c:catAx>
        <c:axId val="67449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74496696"/>
        <c:crosses val="autoZero"/>
        <c:auto val="1"/>
        <c:lblAlgn val="ctr"/>
        <c:lblOffset val="100"/>
        <c:noMultiLvlLbl val="0"/>
      </c:catAx>
      <c:valAx>
        <c:axId val="674496696"/>
        <c:scaling>
          <c:orientation val="minMax"/>
        </c:scaling>
        <c:delete val="1"/>
        <c:axPos val="l"/>
        <c:numFmt formatCode="General" sourceLinked="1"/>
        <c:majorTickMark val="none"/>
        <c:minorTickMark val="none"/>
        <c:tickLblPos val="nextTo"/>
        <c:crossAx val="67449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chemeClr val="accent3"/>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8C2-4B3B-9B13-823AA35D510A}"/>
              </c:ext>
            </c:extLst>
          </c:dPt>
          <c:dPt>
            <c:idx val="1"/>
            <c:bubble3D val="0"/>
            <c:spPr>
              <a:solidFill>
                <a:schemeClr val="accent4"/>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8C2-4B3B-9B13-823AA35D510A}"/>
              </c:ext>
            </c:extLst>
          </c:dPt>
          <c:dLbls>
            <c:dLbl>
              <c:idx val="1"/>
              <c:layout>
                <c:manualLayout>
                  <c:x val="6.3823600158165572E-2"/>
                  <c:y val="-3.5277777777777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C2-4B3B-9B13-823AA35D510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0.98</c:v>
                </c:pt>
                <c:pt idx="1">
                  <c:v>0.02</c:v>
                </c:pt>
              </c:numCache>
            </c:numRef>
          </c:val>
          <c:extLst>
            <c:ext xmlns:c16="http://schemas.microsoft.com/office/drawing/2014/chart" uri="{C3380CC4-5D6E-409C-BE32-E72D297353CC}">
              <c16:uniqueId val="{00000004-88C2-4B3B-9B13-823AA35D510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tx>
                <c:rich>
                  <a:bodyPr/>
                  <a:lstStyle/>
                  <a:p>
                    <a:r>
                      <a:rPr lang="en-US" dirty="0"/>
                      <a:t>31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26-4411-88DC-B5A1573FC6D6}"/>
                </c:ext>
              </c:extLst>
            </c:dLbl>
            <c:dLbl>
              <c:idx val="1"/>
              <c:layout>
                <c:manualLayout>
                  <c:x val="2.6375536129500145E-3"/>
                  <c:y val="7.7693528348975879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r>
                      <a:rPr lang="en-US" dirty="0"/>
                      <a:t>10</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0E-416D-B33A-B056C4350B09}"/>
                </c:ext>
              </c:extLst>
            </c:dLbl>
            <c:dLbl>
              <c:idx val="2"/>
              <c:tx>
                <c:rich>
                  <a:bodyPr/>
                  <a:lstStyle/>
                  <a:p>
                    <a:r>
                      <a:rPr lang="en-US" dirty="0"/>
                      <a:t>125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26-4411-88DC-B5A1573FC6D6}"/>
                </c:ext>
              </c:extLst>
            </c:dLbl>
            <c:dLbl>
              <c:idx val="3"/>
              <c:tx>
                <c:rich>
                  <a:bodyPr/>
                  <a:lstStyle/>
                  <a:p>
                    <a:r>
                      <a:rPr lang="en-US" dirty="0"/>
                      <a:t>120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26-4411-88DC-B5A1573FC6D6}"/>
                </c:ext>
              </c:extLst>
            </c:dLbl>
            <c:dLbl>
              <c:idx val="4"/>
              <c:tx>
                <c:rich>
                  <a:bodyPr/>
                  <a:lstStyle/>
                  <a:p>
                    <a:r>
                      <a:rPr lang="en-US" dirty="0"/>
                      <a:t>53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26-4411-88DC-B5A1573FC6D6}"/>
                </c:ext>
              </c:extLst>
            </c:dLbl>
            <c:dLbl>
              <c:idx val="5"/>
              <c:tx>
                <c:rich>
                  <a:bodyPr/>
                  <a:lstStyle/>
                  <a:p>
                    <a:r>
                      <a:rPr lang="en-US" dirty="0"/>
                      <a:t>255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26-4411-88DC-B5A1573FC6D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Buying behaviour</c:v>
                </c:pt>
                <c:pt idx="1">
                  <c:v>Planning and searching behaviour</c:v>
                </c:pt>
                <c:pt idx="2">
                  <c:v>Discussed with someone</c:v>
                </c:pt>
                <c:pt idx="3">
                  <c:v>Online behaviours</c:v>
                </c:pt>
                <c:pt idx="4">
                  <c:v>Contacting the sender</c:v>
                </c:pt>
                <c:pt idx="5">
                  <c:v>Any commercial action</c:v>
                </c:pt>
              </c:strCache>
            </c:strRef>
          </c:cat>
          <c:val>
            <c:numRef>
              <c:f>Sheet1!$B$2:$B$7</c:f>
              <c:numCache>
                <c:formatCode>0.0</c:formatCode>
                <c:ptCount val="6"/>
                <c:pt idx="0">
                  <c:v>31.222754643350001</c:v>
                </c:pt>
                <c:pt idx="1">
                  <c:v>10.074508378899999</c:v>
                </c:pt>
                <c:pt idx="2">
                  <c:v>124.83091228559999</c:v>
                </c:pt>
                <c:pt idx="3">
                  <c:v>120.1751969192</c:v>
                </c:pt>
                <c:pt idx="4">
                  <c:v>52.561827863639998</c:v>
                </c:pt>
                <c:pt idx="5">
                  <c:v>254.61658022840001</c:v>
                </c:pt>
              </c:numCache>
            </c:numRef>
          </c:val>
          <c:extLst>
            <c:ext xmlns:c16="http://schemas.microsoft.com/office/drawing/2014/chart" uri="{C3380CC4-5D6E-409C-BE32-E72D297353CC}">
              <c16:uniqueId val="{00000000-5263-43BA-8B5F-65FFE2F36F38}"/>
            </c:ext>
          </c:extLst>
        </c:ser>
        <c:dLbls>
          <c:showLegendKey val="0"/>
          <c:showVal val="0"/>
          <c:showCatName val="0"/>
          <c:showSerName val="0"/>
          <c:showPercent val="0"/>
          <c:showBubbleSize val="0"/>
        </c:dLbls>
        <c:gapWidth val="77"/>
        <c:overlap val="-27"/>
        <c:axId val="742258688"/>
        <c:axId val="742266232"/>
      </c:barChart>
      <c:catAx>
        <c:axId val="74225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266232"/>
        <c:crosses val="autoZero"/>
        <c:auto val="1"/>
        <c:lblAlgn val="ctr"/>
        <c:lblOffset val="100"/>
        <c:noMultiLvlLbl val="0"/>
      </c:catAx>
      <c:valAx>
        <c:axId val="742266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25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29168700622104"/>
          <c:y val="4.6421405385202855E-2"/>
          <c:w val="0.56949486389383275"/>
          <c:h val="0.8894782183775307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North East England</c:v>
                </c:pt>
                <c:pt idx="1">
                  <c:v>North West England</c:v>
                </c:pt>
                <c:pt idx="2">
                  <c:v>Yorkshire &amp; the Humber</c:v>
                </c:pt>
                <c:pt idx="3">
                  <c:v>East Midlands</c:v>
                </c:pt>
                <c:pt idx="4">
                  <c:v>West Midlands</c:v>
                </c:pt>
                <c:pt idx="5">
                  <c:v>East of England</c:v>
                </c:pt>
                <c:pt idx="6">
                  <c:v>London</c:v>
                </c:pt>
                <c:pt idx="7">
                  <c:v>South East</c:v>
                </c:pt>
                <c:pt idx="8">
                  <c:v>South West</c:v>
                </c:pt>
                <c:pt idx="9">
                  <c:v>Wales</c:v>
                </c:pt>
                <c:pt idx="10">
                  <c:v>Scotland</c:v>
                </c:pt>
                <c:pt idx="11">
                  <c:v>Northern Ireland</c:v>
                </c:pt>
              </c:strCache>
            </c:strRef>
          </c:cat>
          <c:val>
            <c:numRef>
              <c:f>Sheet1!$B$2:$B$13</c:f>
              <c:numCache>
                <c:formatCode>"£"#,##0_);[Red]\("£"#,##0\)</c:formatCode>
                <c:ptCount val="12"/>
                <c:pt idx="0">
                  <c:v>279</c:v>
                </c:pt>
                <c:pt idx="1">
                  <c:v>214</c:v>
                </c:pt>
                <c:pt idx="2">
                  <c:v>239</c:v>
                </c:pt>
                <c:pt idx="3">
                  <c:v>201</c:v>
                </c:pt>
                <c:pt idx="4">
                  <c:v>195</c:v>
                </c:pt>
                <c:pt idx="5">
                  <c:v>168</c:v>
                </c:pt>
                <c:pt idx="6">
                  <c:v>372</c:v>
                </c:pt>
                <c:pt idx="7">
                  <c:v>204</c:v>
                </c:pt>
                <c:pt idx="8">
                  <c:v>214</c:v>
                </c:pt>
                <c:pt idx="9">
                  <c:v>171</c:v>
                </c:pt>
                <c:pt idx="10">
                  <c:v>217</c:v>
                </c:pt>
                <c:pt idx="11">
                  <c:v>202</c:v>
                </c:pt>
              </c:numCache>
            </c:numRef>
          </c:val>
          <c:extLst>
            <c:ext xmlns:c16="http://schemas.microsoft.com/office/drawing/2014/chart" uri="{C3380CC4-5D6E-409C-BE32-E72D297353CC}">
              <c16:uniqueId val="{00000000-7C23-468C-AAE9-95C56D5214C5}"/>
            </c:ext>
          </c:extLst>
        </c:ser>
        <c:dLbls>
          <c:showLegendKey val="0"/>
          <c:showVal val="0"/>
          <c:showCatName val="0"/>
          <c:showSerName val="0"/>
          <c:showPercent val="0"/>
          <c:showBubbleSize val="0"/>
        </c:dLbls>
        <c:gapWidth val="86"/>
        <c:axId val="565446648"/>
        <c:axId val="565450912"/>
      </c:barChart>
      <c:catAx>
        <c:axId val="565446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5450912"/>
        <c:crosses val="autoZero"/>
        <c:auto val="1"/>
        <c:lblAlgn val="ctr"/>
        <c:lblOffset val="100"/>
        <c:noMultiLvlLbl val="0"/>
      </c:catAx>
      <c:valAx>
        <c:axId val="565450912"/>
        <c:scaling>
          <c:orientation val="minMax"/>
        </c:scaling>
        <c:delete val="0"/>
        <c:axPos val="b"/>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5446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REACH</c:v>
                </c:pt>
                <c:pt idx="1">
                  <c:v>FREQUENCY</c:v>
                </c:pt>
              </c:strCache>
            </c:strRef>
          </c:cat>
          <c:val>
            <c:numRef>
              <c:f>Sheet1!$B$2:$B$4</c:f>
              <c:numCache>
                <c:formatCode>General</c:formatCode>
                <c:ptCount val="3"/>
                <c:pt idx="0">
                  <c:v>1.1200000000000001</c:v>
                </c:pt>
                <c:pt idx="1">
                  <c:v>4.0999999999999996</c:v>
                </c:pt>
              </c:numCache>
            </c:numRef>
          </c:val>
          <c:extLst>
            <c:ext xmlns:c16="http://schemas.microsoft.com/office/drawing/2014/chart" uri="{C3380CC4-5D6E-409C-BE32-E72D297353CC}">
              <c16:uniqueId val="{00000000-14DE-4811-A9B6-BB52B4D8795A}"/>
            </c:ext>
          </c:extLst>
        </c:ser>
        <c:dLbls>
          <c:showLegendKey val="0"/>
          <c:showVal val="0"/>
          <c:showCatName val="0"/>
          <c:showSerName val="0"/>
          <c:showPercent val="0"/>
          <c:showBubbleSize val="0"/>
        </c:dLbls>
        <c:gapWidth val="55"/>
        <c:axId val="674496368"/>
        <c:axId val="674496696"/>
      </c:barChart>
      <c:catAx>
        <c:axId val="67449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74496696"/>
        <c:crosses val="autoZero"/>
        <c:auto val="1"/>
        <c:lblAlgn val="ctr"/>
        <c:lblOffset val="100"/>
        <c:noMultiLvlLbl val="0"/>
      </c:catAx>
      <c:valAx>
        <c:axId val="674496696"/>
        <c:scaling>
          <c:orientation val="minMax"/>
        </c:scaling>
        <c:delete val="1"/>
        <c:axPos val="l"/>
        <c:numFmt formatCode="General" sourceLinked="1"/>
        <c:majorTickMark val="none"/>
        <c:minorTickMark val="none"/>
        <c:tickLblPos val="nextTo"/>
        <c:crossAx val="67449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chemeClr val="accent3"/>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8C2-4B3B-9B13-823AA35D510A}"/>
              </c:ext>
            </c:extLst>
          </c:dPt>
          <c:dPt>
            <c:idx val="1"/>
            <c:bubble3D val="0"/>
            <c:spPr>
              <a:solidFill>
                <a:schemeClr val="accent4"/>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8C2-4B3B-9B13-823AA35D510A}"/>
              </c:ext>
            </c:extLst>
          </c:dPt>
          <c:dLbls>
            <c:dLbl>
              <c:idx val="1"/>
              <c:layout>
                <c:manualLayout>
                  <c:x val="6.3823600158165572E-2"/>
                  <c:y val="-3.5277777777777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C2-4B3B-9B13-823AA35D510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0.92</c:v>
                </c:pt>
                <c:pt idx="1">
                  <c:v>0.08</c:v>
                </c:pt>
              </c:numCache>
            </c:numRef>
          </c:val>
          <c:extLst>
            <c:ext xmlns:c16="http://schemas.microsoft.com/office/drawing/2014/chart" uri="{C3380CC4-5D6E-409C-BE32-E72D297353CC}">
              <c16:uniqueId val="{00000004-88C2-4B3B-9B13-823AA35D510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tx>
                <c:rich>
                  <a:bodyPr/>
                  <a:lstStyle/>
                  <a:p>
                    <a:r>
                      <a:rPr lang="en-US" dirty="0"/>
                      <a:t>98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67-42F2-89DC-631DF269C76A}"/>
                </c:ext>
              </c:extLst>
            </c:dLbl>
            <c:dLbl>
              <c:idx val="1"/>
              <c:tx>
                <c:rich>
                  <a:bodyPr/>
                  <a:lstStyle/>
                  <a:p>
                    <a:r>
                      <a:rPr lang="en-US" dirty="0"/>
                      <a:t>24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67-42F2-89DC-631DF269C76A}"/>
                </c:ext>
              </c:extLst>
            </c:dLbl>
            <c:dLbl>
              <c:idx val="2"/>
              <c:tx>
                <c:rich>
                  <a:bodyPr/>
                  <a:lstStyle/>
                  <a:p>
                    <a:r>
                      <a:rPr lang="en-US" dirty="0"/>
                      <a:t>82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67-42F2-89DC-631DF269C76A}"/>
                </c:ext>
              </c:extLst>
            </c:dLbl>
            <c:dLbl>
              <c:idx val="3"/>
              <c:tx>
                <c:rich>
                  <a:bodyPr/>
                  <a:lstStyle/>
                  <a:p>
                    <a:r>
                      <a:rPr lang="en-US" dirty="0"/>
                      <a:t>133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67-42F2-89DC-631DF269C76A}"/>
                </c:ext>
              </c:extLst>
            </c:dLbl>
            <c:dLbl>
              <c:idx val="4"/>
              <c:tx>
                <c:rich>
                  <a:bodyPr/>
                  <a:lstStyle/>
                  <a:p>
                    <a:r>
                      <a:rPr lang="en-US" dirty="0"/>
                      <a:t>22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67-42F2-89DC-631DF269C76A}"/>
                </c:ext>
              </c:extLst>
            </c:dLbl>
            <c:dLbl>
              <c:idx val="5"/>
              <c:tx>
                <c:rich>
                  <a:bodyPr/>
                  <a:lstStyle/>
                  <a:p>
                    <a:r>
                      <a:rPr lang="en-US" dirty="0"/>
                      <a:t>254</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67-42F2-89DC-631DF269C76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Buying behaviour</c:v>
                </c:pt>
                <c:pt idx="1">
                  <c:v>Planning and searching behaviour</c:v>
                </c:pt>
                <c:pt idx="2">
                  <c:v>Discussed with someone</c:v>
                </c:pt>
                <c:pt idx="3">
                  <c:v>Online behaviours</c:v>
                </c:pt>
                <c:pt idx="4">
                  <c:v>Contacting the sender</c:v>
                </c:pt>
                <c:pt idx="5">
                  <c:v>Any commercial action</c:v>
                </c:pt>
              </c:strCache>
            </c:strRef>
          </c:cat>
          <c:val>
            <c:numRef>
              <c:f>Sheet1!$B$2:$B$7</c:f>
              <c:numCache>
                <c:formatCode>General</c:formatCode>
                <c:ptCount val="6"/>
                <c:pt idx="0">
                  <c:v>98.3</c:v>
                </c:pt>
                <c:pt idx="1">
                  <c:v>23.8</c:v>
                </c:pt>
                <c:pt idx="2">
                  <c:v>81.900000000000006</c:v>
                </c:pt>
                <c:pt idx="3">
                  <c:v>132.80000000000001</c:v>
                </c:pt>
                <c:pt idx="4">
                  <c:v>21.9</c:v>
                </c:pt>
                <c:pt idx="5">
                  <c:v>253.8</c:v>
                </c:pt>
              </c:numCache>
            </c:numRef>
          </c:val>
          <c:extLst>
            <c:ext xmlns:c16="http://schemas.microsoft.com/office/drawing/2014/chart" uri="{C3380CC4-5D6E-409C-BE32-E72D297353CC}">
              <c16:uniqueId val="{00000000-5263-43BA-8B5F-65FFE2F36F38}"/>
            </c:ext>
          </c:extLst>
        </c:ser>
        <c:dLbls>
          <c:showLegendKey val="0"/>
          <c:showVal val="0"/>
          <c:showCatName val="0"/>
          <c:showSerName val="0"/>
          <c:showPercent val="0"/>
          <c:showBubbleSize val="0"/>
        </c:dLbls>
        <c:gapWidth val="77"/>
        <c:overlap val="-27"/>
        <c:axId val="742258688"/>
        <c:axId val="742266232"/>
      </c:barChart>
      <c:catAx>
        <c:axId val="74225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266232"/>
        <c:crosses val="autoZero"/>
        <c:auto val="1"/>
        <c:lblAlgn val="ctr"/>
        <c:lblOffset val="100"/>
        <c:noMultiLvlLbl val="0"/>
      </c:catAx>
      <c:valAx>
        <c:axId val="742266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25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REACH</c:v>
                </c:pt>
                <c:pt idx="1">
                  <c:v>FREQUENCY</c:v>
                </c:pt>
              </c:strCache>
            </c:strRef>
          </c:cat>
          <c:val>
            <c:numRef>
              <c:f>Sheet1!$B$2:$B$4</c:f>
              <c:numCache>
                <c:formatCode>General</c:formatCode>
                <c:ptCount val="3"/>
                <c:pt idx="0">
                  <c:v>1.1299999999999999</c:v>
                </c:pt>
                <c:pt idx="1">
                  <c:v>4</c:v>
                </c:pt>
              </c:numCache>
            </c:numRef>
          </c:val>
          <c:extLst>
            <c:ext xmlns:c16="http://schemas.microsoft.com/office/drawing/2014/chart" uri="{C3380CC4-5D6E-409C-BE32-E72D297353CC}">
              <c16:uniqueId val="{00000000-14DE-4811-A9B6-BB52B4D8795A}"/>
            </c:ext>
          </c:extLst>
        </c:ser>
        <c:dLbls>
          <c:showLegendKey val="0"/>
          <c:showVal val="0"/>
          <c:showCatName val="0"/>
          <c:showSerName val="0"/>
          <c:showPercent val="0"/>
          <c:showBubbleSize val="0"/>
        </c:dLbls>
        <c:gapWidth val="55"/>
        <c:axId val="674496368"/>
        <c:axId val="674496696"/>
      </c:barChart>
      <c:catAx>
        <c:axId val="67449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74496696"/>
        <c:crosses val="autoZero"/>
        <c:auto val="1"/>
        <c:lblAlgn val="ctr"/>
        <c:lblOffset val="100"/>
        <c:noMultiLvlLbl val="0"/>
      </c:catAx>
      <c:valAx>
        <c:axId val="674496696"/>
        <c:scaling>
          <c:orientation val="minMax"/>
        </c:scaling>
        <c:delete val="1"/>
        <c:axPos val="l"/>
        <c:numFmt formatCode="General" sourceLinked="1"/>
        <c:majorTickMark val="none"/>
        <c:minorTickMark val="none"/>
        <c:tickLblPos val="nextTo"/>
        <c:crossAx val="67449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chemeClr val="accent3"/>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8C2-4B3B-9B13-823AA35D510A}"/>
              </c:ext>
            </c:extLst>
          </c:dPt>
          <c:dPt>
            <c:idx val="1"/>
            <c:bubble3D val="0"/>
            <c:spPr>
              <a:solidFill>
                <a:schemeClr val="accent4"/>
              </a:solidFill>
              <a:ln w="3810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8C2-4B3B-9B13-823AA35D510A}"/>
              </c:ext>
            </c:extLst>
          </c:dPt>
          <c:dLbls>
            <c:dLbl>
              <c:idx val="1"/>
              <c:layout>
                <c:manualLayout>
                  <c:x val="6.3823600158165572E-2"/>
                  <c:y val="-3.5277777777777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C2-4B3B-9B13-823AA35D510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Engaged</c:v>
                </c:pt>
                <c:pt idx="1">
                  <c:v>Minimally processed</c:v>
                </c:pt>
              </c:strCache>
            </c:strRef>
          </c:cat>
          <c:val>
            <c:numRef>
              <c:f>Sheet1!$B$2:$B$3</c:f>
              <c:numCache>
                <c:formatCode>0%</c:formatCode>
                <c:ptCount val="2"/>
                <c:pt idx="0">
                  <c:v>0.93</c:v>
                </c:pt>
                <c:pt idx="1">
                  <c:v>7.0000000000000007E-2</c:v>
                </c:pt>
              </c:numCache>
            </c:numRef>
          </c:val>
          <c:extLst>
            <c:ext xmlns:c16="http://schemas.microsoft.com/office/drawing/2014/chart" uri="{C3380CC4-5D6E-409C-BE32-E72D297353CC}">
              <c16:uniqueId val="{00000004-88C2-4B3B-9B13-823AA35D510A}"/>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tx>
                <c:rich>
                  <a:bodyPr/>
                  <a:lstStyle/>
                  <a:p>
                    <a:r>
                      <a:rPr lang="en-US" dirty="0"/>
                      <a:t>156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7D-4F74-8C14-E4E3CABE0E75}"/>
                </c:ext>
              </c:extLst>
            </c:dLbl>
            <c:dLbl>
              <c:idx val="1"/>
              <c:tx>
                <c:rich>
                  <a:bodyPr/>
                  <a:lstStyle/>
                  <a:p>
                    <a:r>
                      <a:rPr lang="en-US" dirty="0"/>
                      <a:t>55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7D-4F74-8C14-E4E3CABE0E75}"/>
                </c:ext>
              </c:extLst>
            </c:dLbl>
            <c:dLbl>
              <c:idx val="2"/>
              <c:tx>
                <c:rich>
                  <a:bodyPr/>
                  <a:lstStyle/>
                  <a:p>
                    <a:r>
                      <a:rPr lang="en-US" dirty="0"/>
                      <a:t>115</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7D-4F74-8C14-E4E3CABE0E75}"/>
                </c:ext>
              </c:extLst>
            </c:dLbl>
            <c:dLbl>
              <c:idx val="3"/>
              <c:tx>
                <c:rich>
                  <a:bodyPr/>
                  <a:lstStyle/>
                  <a:p>
                    <a:r>
                      <a:rPr lang="en-US" dirty="0"/>
                      <a:t>127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7D-4F74-8C14-E4E3CABE0E75}"/>
                </c:ext>
              </c:extLst>
            </c:dLbl>
            <c:dLbl>
              <c:idx val="5"/>
              <c:tx>
                <c:rich>
                  <a:bodyPr/>
                  <a:lstStyle/>
                  <a:p>
                    <a:r>
                      <a:rPr lang="en-US" dirty="0"/>
                      <a:t>330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7D-4F74-8C14-E4E3CABE0E7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Buying behaviour</c:v>
                </c:pt>
                <c:pt idx="1">
                  <c:v>Planning and searching behaviour</c:v>
                </c:pt>
                <c:pt idx="2">
                  <c:v>Discussed with someone</c:v>
                </c:pt>
                <c:pt idx="3">
                  <c:v>Online behaviours</c:v>
                </c:pt>
                <c:pt idx="4">
                  <c:v>Contacting the sender</c:v>
                </c:pt>
                <c:pt idx="5">
                  <c:v>Any commercial action</c:v>
                </c:pt>
              </c:strCache>
            </c:strRef>
          </c:cat>
          <c:val>
            <c:numRef>
              <c:f>Sheet1!$B$2:$B$7</c:f>
              <c:numCache>
                <c:formatCode>0.0</c:formatCode>
                <c:ptCount val="6"/>
                <c:pt idx="0">
                  <c:v>156.0819014928</c:v>
                </c:pt>
                <c:pt idx="1">
                  <c:v>54.714484105899999</c:v>
                </c:pt>
                <c:pt idx="2">
                  <c:v>115.4266946215</c:v>
                </c:pt>
                <c:pt idx="3">
                  <c:v>126.5152574742</c:v>
                </c:pt>
                <c:pt idx="4">
                  <c:v>9.7495953879090003</c:v>
                </c:pt>
                <c:pt idx="5">
                  <c:v>329.85836566180001</c:v>
                </c:pt>
              </c:numCache>
            </c:numRef>
          </c:val>
          <c:extLst>
            <c:ext xmlns:c16="http://schemas.microsoft.com/office/drawing/2014/chart" uri="{C3380CC4-5D6E-409C-BE32-E72D297353CC}">
              <c16:uniqueId val="{00000000-5263-43BA-8B5F-65FFE2F36F38}"/>
            </c:ext>
          </c:extLst>
        </c:ser>
        <c:dLbls>
          <c:showLegendKey val="0"/>
          <c:showVal val="0"/>
          <c:showCatName val="0"/>
          <c:showSerName val="0"/>
          <c:showPercent val="0"/>
          <c:showBubbleSize val="0"/>
        </c:dLbls>
        <c:gapWidth val="77"/>
        <c:overlap val="-27"/>
        <c:axId val="742258688"/>
        <c:axId val="742266232"/>
      </c:barChart>
      <c:catAx>
        <c:axId val="74225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266232"/>
        <c:crosses val="autoZero"/>
        <c:auto val="1"/>
        <c:lblAlgn val="ctr"/>
        <c:lblOffset val="100"/>
        <c:noMultiLvlLbl val="0"/>
      </c:catAx>
      <c:valAx>
        <c:axId val="742266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25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REACH</c:v>
                </c:pt>
                <c:pt idx="1">
                  <c:v>FREQUENCY</c:v>
                </c:pt>
              </c:strCache>
            </c:strRef>
          </c:cat>
          <c:val>
            <c:numRef>
              <c:f>Sheet1!$B$2:$B$4</c:f>
              <c:numCache>
                <c:formatCode>General</c:formatCode>
                <c:ptCount val="3"/>
                <c:pt idx="0">
                  <c:v>1.1299999999999999</c:v>
                </c:pt>
                <c:pt idx="1">
                  <c:v>4.5999999999999996</c:v>
                </c:pt>
              </c:numCache>
            </c:numRef>
          </c:val>
          <c:extLst>
            <c:ext xmlns:c16="http://schemas.microsoft.com/office/drawing/2014/chart" uri="{C3380CC4-5D6E-409C-BE32-E72D297353CC}">
              <c16:uniqueId val="{00000000-14DE-4811-A9B6-BB52B4D8795A}"/>
            </c:ext>
          </c:extLst>
        </c:ser>
        <c:dLbls>
          <c:showLegendKey val="0"/>
          <c:showVal val="0"/>
          <c:showCatName val="0"/>
          <c:showSerName val="0"/>
          <c:showPercent val="0"/>
          <c:showBubbleSize val="0"/>
        </c:dLbls>
        <c:gapWidth val="55"/>
        <c:axId val="674496368"/>
        <c:axId val="674496696"/>
      </c:barChart>
      <c:catAx>
        <c:axId val="67449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74496696"/>
        <c:crosses val="autoZero"/>
        <c:auto val="1"/>
        <c:lblAlgn val="ctr"/>
        <c:lblOffset val="100"/>
        <c:noMultiLvlLbl val="0"/>
      </c:catAx>
      <c:valAx>
        <c:axId val="674496696"/>
        <c:scaling>
          <c:orientation val="minMax"/>
        </c:scaling>
        <c:delete val="1"/>
        <c:axPos val="l"/>
        <c:numFmt formatCode="General" sourceLinked="1"/>
        <c:majorTickMark val="none"/>
        <c:minorTickMark val="none"/>
        <c:tickLblPos val="nextTo"/>
        <c:crossAx val="67449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7-26T14:09:22.655" idx="22">
    <p:pos x="10" y="10"/>
    <p:text/>
    <p:extLst>
      <p:ext uri="{C676402C-5697-4E1C-873F-D02D1690AC5C}">
        <p15:threadingInfo xmlns:p15="http://schemas.microsoft.com/office/powerpoint/2012/main" timeZoneBias="-60"/>
      </p:ext>
    </p:extLst>
  </p:cm>
</p:cmLst>
</file>

<file path=ppt/drawings/drawing1.xml><?xml version="1.0" encoding="utf-8"?>
<c:userShapes xmlns:c="http://schemas.openxmlformats.org/drawingml/2006/chart">
  <cdr:relSizeAnchor xmlns:cdr="http://schemas.openxmlformats.org/drawingml/2006/chartDrawing">
    <cdr:from>
      <cdr:x>0.72522</cdr:x>
      <cdr:y>0.76971</cdr:y>
    </cdr:from>
    <cdr:to>
      <cdr:x>0.79712</cdr:x>
      <cdr:y>0.83013</cdr:y>
    </cdr:to>
    <cdr:sp macro="" textlink="">
      <cdr:nvSpPr>
        <cdr:cNvPr id="2" name="TextBox 1">
          <a:extLst xmlns:a="http://schemas.openxmlformats.org/drawingml/2006/main">
            <a:ext uri="{FF2B5EF4-FFF2-40B4-BE49-F238E27FC236}">
              <a16:creationId xmlns:a16="http://schemas.microsoft.com/office/drawing/2014/main" id="{CE415DA1-84DF-42AC-A8CD-CBB112C9C443}"/>
            </a:ext>
          </a:extLst>
        </cdr:cNvPr>
        <cdr:cNvSpPr txBox="1"/>
      </cdr:nvSpPr>
      <cdr:spPr>
        <a:xfrm xmlns:a="http://schemas.openxmlformats.org/drawingml/2006/main">
          <a:off x="6983948" y="2940389"/>
          <a:ext cx="692458" cy="2308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1" dirty="0"/>
            <a:t>  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06/08/2019</a:t>
            </a:fld>
            <a:endParaRPr lang="en-GB" dirty="0"/>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dirty="0"/>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06/08/2019</a:t>
            </a:fld>
            <a:endParaRPr lang="en-GB"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dirty="0"/>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4</a:t>
            </a:fld>
            <a:endParaRPr lang="en-GB" dirty="0"/>
          </a:p>
        </p:txBody>
      </p:sp>
    </p:spTree>
    <p:extLst>
      <p:ext uri="{BB962C8B-B14F-4D97-AF65-F5344CB8AC3E}">
        <p14:creationId xmlns:p14="http://schemas.microsoft.com/office/powerpoint/2010/main" val="2377305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14</a:t>
            </a:fld>
            <a:endParaRPr lang="en-GB" dirty="0"/>
          </a:p>
        </p:txBody>
      </p:sp>
    </p:spTree>
    <p:extLst>
      <p:ext uri="{BB962C8B-B14F-4D97-AF65-F5344CB8AC3E}">
        <p14:creationId xmlns:p14="http://schemas.microsoft.com/office/powerpoint/2010/main" val="20027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15</a:t>
            </a:fld>
            <a:endParaRPr lang="en-GB" dirty="0"/>
          </a:p>
        </p:txBody>
      </p:sp>
    </p:spTree>
    <p:extLst>
      <p:ext uri="{BB962C8B-B14F-4D97-AF65-F5344CB8AC3E}">
        <p14:creationId xmlns:p14="http://schemas.microsoft.com/office/powerpoint/2010/main" val="2752331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30</a:t>
            </a:fld>
            <a:endParaRPr lang="en-GB" dirty="0"/>
          </a:p>
        </p:txBody>
      </p:sp>
    </p:spTree>
    <p:extLst>
      <p:ext uri="{BB962C8B-B14F-4D97-AF65-F5344CB8AC3E}">
        <p14:creationId xmlns:p14="http://schemas.microsoft.com/office/powerpoint/2010/main" val="2525992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41</a:t>
            </a:fld>
            <a:endParaRPr lang="en-GB" dirty="0"/>
          </a:p>
        </p:txBody>
      </p:sp>
    </p:spTree>
    <p:extLst>
      <p:ext uri="{BB962C8B-B14F-4D97-AF65-F5344CB8AC3E}">
        <p14:creationId xmlns:p14="http://schemas.microsoft.com/office/powerpoint/2010/main" val="2176344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42</a:t>
            </a:fld>
            <a:endParaRPr lang="en-GB" dirty="0"/>
          </a:p>
        </p:txBody>
      </p:sp>
    </p:spTree>
    <p:extLst>
      <p:ext uri="{BB962C8B-B14F-4D97-AF65-F5344CB8AC3E}">
        <p14:creationId xmlns:p14="http://schemas.microsoft.com/office/powerpoint/2010/main" val="195745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43</a:t>
            </a:fld>
            <a:endParaRPr lang="en-GB" dirty="0"/>
          </a:p>
        </p:txBody>
      </p:sp>
    </p:spTree>
    <p:extLst>
      <p:ext uri="{BB962C8B-B14F-4D97-AF65-F5344CB8AC3E}">
        <p14:creationId xmlns:p14="http://schemas.microsoft.com/office/powerpoint/2010/main" val="24004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5</a:t>
            </a:fld>
            <a:endParaRPr lang="en-GB" dirty="0"/>
          </a:p>
        </p:txBody>
      </p:sp>
    </p:spTree>
    <p:extLst>
      <p:ext uri="{BB962C8B-B14F-4D97-AF65-F5344CB8AC3E}">
        <p14:creationId xmlns:p14="http://schemas.microsoft.com/office/powerpoint/2010/main" val="270938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174880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7</a:t>
            </a:fld>
            <a:endParaRPr lang="en-GB" dirty="0"/>
          </a:p>
        </p:txBody>
      </p:sp>
    </p:spTree>
    <p:extLst>
      <p:ext uri="{BB962C8B-B14F-4D97-AF65-F5344CB8AC3E}">
        <p14:creationId xmlns:p14="http://schemas.microsoft.com/office/powerpoint/2010/main" val="407853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365350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10</a:t>
            </a:fld>
            <a:endParaRPr lang="en-GB" dirty="0"/>
          </a:p>
        </p:txBody>
      </p:sp>
    </p:spTree>
    <p:extLst>
      <p:ext uri="{BB962C8B-B14F-4D97-AF65-F5344CB8AC3E}">
        <p14:creationId xmlns:p14="http://schemas.microsoft.com/office/powerpoint/2010/main" val="399507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254054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12</a:t>
            </a:fld>
            <a:endParaRPr lang="en-GB" dirty="0"/>
          </a:p>
        </p:txBody>
      </p:sp>
    </p:spTree>
    <p:extLst>
      <p:ext uri="{BB962C8B-B14F-4D97-AF65-F5344CB8AC3E}">
        <p14:creationId xmlns:p14="http://schemas.microsoft.com/office/powerpoint/2010/main" val="150728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C1A71F-ED3E-4A54-969C-A8BBEECB2EB9}" type="slidenum">
              <a:rPr lang="en-GB" smtClean="0"/>
              <a:t>13</a:t>
            </a:fld>
            <a:endParaRPr lang="en-GB" dirty="0"/>
          </a:p>
        </p:txBody>
      </p:sp>
    </p:spTree>
    <p:extLst>
      <p:ext uri="{BB962C8B-B14F-4D97-AF65-F5344CB8AC3E}">
        <p14:creationId xmlns:p14="http://schemas.microsoft.com/office/powerpoint/2010/main" val="41695869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3.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4" name="Title 1">
            <a:extLst>
              <a:ext uri="{FF2B5EF4-FFF2-40B4-BE49-F238E27FC236}">
                <a16:creationId xmlns:a16="http://schemas.microsoft.com/office/drawing/2014/main" id="{F2F46403-BEC3-4D6F-A69F-C9BBB4F3B744}"/>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6" name="Text Placeholder 8">
            <a:extLst>
              <a:ext uri="{FF2B5EF4-FFF2-40B4-BE49-F238E27FC236}">
                <a16:creationId xmlns:a16="http://schemas.microsoft.com/office/drawing/2014/main" id="{6B77C39F-A6E2-4B64-963D-DF8705760F0A}"/>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7" name="Text Placeholder 8">
            <a:extLst>
              <a:ext uri="{FF2B5EF4-FFF2-40B4-BE49-F238E27FC236}">
                <a16:creationId xmlns:a16="http://schemas.microsoft.com/office/drawing/2014/main" id="{20456F29-ED44-41AD-BA45-68586BA070F0}"/>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9" name="Text Placeholder 5">
            <a:extLst>
              <a:ext uri="{FF2B5EF4-FFF2-40B4-BE49-F238E27FC236}">
                <a16:creationId xmlns:a16="http://schemas.microsoft.com/office/drawing/2014/main" id="{2AFCE49E-7DA3-4BD5-AD87-2074ECFDE98A}"/>
              </a:ext>
            </a:extLst>
          </p:cNvPr>
          <p:cNvSpPr>
            <a:spLocks noGrp="1"/>
          </p:cNvSpPr>
          <p:nvPr>
            <p:ph type="body" sz="quarter" idx="16" hasCustomPrompt="1"/>
          </p:nvPr>
        </p:nvSpPr>
        <p:spPr>
          <a:xfrm>
            <a:off x="486000" y="3758400"/>
            <a:ext cx="4701319" cy="1053086"/>
          </a:xfrm>
          <a:prstGeom prst="rect">
            <a:avLst/>
          </a:prstGeom>
        </p:spPr>
        <p:txBody>
          <a:bodyPr lIns="0" tIns="0" rIns="0" bIns="0"/>
          <a:lstStyle>
            <a:lvl1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1pPr>
            <a:lvl2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2pPr>
            <a:lvl3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3pPr>
            <a:lvl4pPr marL="0" indent="0" algn="l" defTabSz="914400" rtl="0" eaLnBrk="1" latinLnBrk="0" hangingPunct="1">
              <a:lnSpc>
                <a:spcPts val="4400"/>
              </a:lnSpc>
              <a:spcBef>
                <a:spcPct val="0"/>
              </a:spcBef>
              <a:buNone/>
              <a:defRPr lang="en-US" sz="4800" kern="1200" cap="all" spc="-100" baseline="0" dirty="0" smtClean="0">
                <a:solidFill>
                  <a:schemeClr val="tx1"/>
                </a:solidFill>
                <a:latin typeface="Impact" panose="020B0806030902050204" pitchFamily="34" charset="0"/>
                <a:ea typeface="+mj-ea"/>
                <a:cs typeface="+mj-cs"/>
              </a:defRPr>
            </a:lvl4pPr>
            <a:lvl5pPr marL="0" indent="0" algn="l" defTabSz="914400" rtl="0" eaLnBrk="1" latinLnBrk="0" hangingPunct="1">
              <a:lnSpc>
                <a:spcPts val="4400"/>
              </a:lnSpc>
              <a:spcBef>
                <a:spcPct val="0"/>
              </a:spcBef>
              <a:buNone/>
              <a:defRPr lang="en-GB" sz="4800" kern="1200" cap="all" spc="-100" baseline="0" dirty="0">
                <a:solidFill>
                  <a:schemeClr val="tx1"/>
                </a:solidFill>
                <a:latin typeface="Impact" panose="020B0806030902050204" pitchFamily="34" charset="0"/>
                <a:ea typeface="+mj-ea"/>
                <a:cs typeface="+mj-cs"/>
              </a:defRPr>
            </a:lvl5pPr>
          </a:lstStyle>
          <a:p>
            <a:pPr lvl="0"/>
            <a:r>
              <a:rPr lang="en-US" dirty="0"/>
              <a:t>SLIDE SPLIT INTO QUADRANTS</a:t>
            </a:r>
            <a:endParaRPr lang="en-GB" dirty="0"/>
          </a:p>
        </p:txBody>
      </p:sp>
    </p:spTree>
    <p:extLst>
      <p:ext uri="{BB962C8B-B14F-4D97-AF65-F5344CB8AC3E}">
        <p14:creationId xmlns:p14="http://schemas.microsoft.com/office/powerpoint/2010/main" val="2896338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BrandScience,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a:stretch>
            <a:fillRect/>
          </a:stretch>
        </p:blipFill>
        <p:spPr>
          <a:xfrm>
            <a:off x="476855" y="3941284"/>
            <a:ext cx="432854" cy="432854"/>
          </a:xfrm>
          <a:prstGeom prst="rect">
            <a:avLst/>
          </a:prstGeom>
        </p:spPr>
      </p:pic>
      <p:sp>
        <p:nvSpPr>
          <p:cNvPr id="25" name="Title 1">
            <a:extLst>
              <a:ext uri="{FF2B5EF4-FFF2-40B4-BE49-F238E27FC236}">
                <a16:creationId xmlns:a16="http://schemas.microsoft.com/office/drawing/2014/main" id="{08D666F5-F054-40F8-9C2B-7B5C3BEF5696}"/>
              </a:ext>
            </a:extLst>
          </p:cNvPr>
          <p:cNvSpPr txBox="1">
            <a:spLocks/>
          </p:cNvSpPr>
          <p:nvPr userDrawn="1"/>
        </p:nvSpPr>
        <p:spPr>
          <a:xfrm>
            <a:off x="503584" y="418115"/>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Thank you</a:t>
            </a:r>
            <a:endParaRPr lang="en-GB" dirty="0"/>
          </a:p>
        </p:txBody>
      </p:sp>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7003" y="4438549"/>
              <a:ext cx="413304" cy="590580"/>
            </a:xfrm>
            <a:prstGeom prst="rect">
              <a:avLst/>
            </a:prstGeom>
          </p:spPr>
        </p:pic>
      </p:grpSp>
      <p:sp>
        <p:nvSpPr>
          <p:cNvPr id="24" name="Title 1">
            <a:extLst>
              <a:ext uri="{FF2B5EF4-FFF2-40B4-BE49-F238E27FC236}">
                <a16:creationId xmlns:a16="http://schemas.microsoft.com/office/drawing/2014/main" id="{61952DFC-9961-4BF0-9782-D4986BBEA4F8}"/>
              </a:ext>
            </a:extLst>
          </p:cNvPr>
          <p:cNvSpPr txBox="1">
            <a:spLocks/>
          </p:cNvSpPr>
          <p:nvPr userDrawn="1"/>
        </p:nvSpPr>
        <p:spPr>
          <a:xfrm>
            <a:off x="503584" y="418115"/>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Thank you</a:t>
            </a:r>
            <a:endParaRPr lang="en-GB" dirty="0"/>
          </a:p>
        </p:txBody>
      </p:sp>
    </p:spTree>
    <p:extLst>
      <p:ext uri="{BB962C8B-B14F-4D97-AF65-F5344CB8AC3E}">
        <p14:creationId xmlns:p14="http://schemas.microsoft.com/office/powerpoint/2010/main" val="12251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0" y="368300"/>
            <a:ext cx="188166" cy="1303424"/>
          </a:xfrm>
          <a:prstGeom prst="rect">
            <a:avLst/>
          </a:prstGeom>
        </p:spPr>
      </p:pic>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21"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jpeg"/><Relationship Id="rId1" Type="http://schemas.openxmlformats.org/officeDocument/2006/relationships/slideLayout" Target="../slideLayouts/slideLayout10.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comments" Target="../comments/comment1.xml"/><Relationship Id="rId2" Type="http://schemas.openxmlformats.org/officeDocument/2006/relationships/image" Target="../media/image53.png"/><Relationship Id="rId1" Type="http://schemas.openxmlformats.org/officeDocument/2006/relationships/slideLayout" Target="../slideLayouts/slideLayout10.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4C7F6-F02E-403D-8CA5-0C634F39D840}"/>
              </a:ext>
            </a:extLst>
          </p:cNvPr>
          <p:cNvSpPr>
            <a:spLocks noGrp="1"/>
          </p:cNvSpPr>
          <p:nvPr>
            <p:ph type="ctrTitle"/>
          </p:nvPr>
        </p:nvSpPr>
        <p:spPr/>
        <p:txBody>
          <a:bodyPr/>
          <a:lstStyle/>
          <a:p>
            <a:r>
              <a:rPr lang="en-GB" dirty="0"/>
              <a:t>Royal mail group</a:t>
            </a:r>
            <a:br>
              <a:rPr lang="en-GB" dirty="0"/>
            </a:br>
            <a:r>
              <a:rPr lang="en-GB" dirty="0"/>
              <a:t>seasonal</a:t>
            </a:r>
            <a:br>
              <a:rPr lang="en-GB" dirty="0"/>
            </a:br>
            <a:r>
              <a:rPr lang="en-GB" dirty="0"/>
              <a:t>incentive</a:t>
            </a:r>
          </a:p>
        </p:txBody>
      </p:sp>
      <p:sp>
        <p:nvSpPr>
          <p:cNvPr id="3" name="Subtitle 2">
            <a:extLst>
              <a:ext uri="{FF2B5EF4-FFF2-40B4-BE49-F238E27FC236}">
                <a16:creationId xmlns:a16="http://schemas.microsoft.com/office/drawing/2014/main" id="{123D298B-3E36-42F7-B8F6-258CC62E4421}"/>
              </a:ext>
            </a:extLst>
          </p:cNvPr>
          <p:cNvSpPr>
            <a:spLocks noGrp="1"/>
          </p:cNvSpPr>
          <p:nvPr>
            <p:ph type="subTitle" idx="1"/>
          </p:nvPr>
        </p:nvSpPr>
        <p:spPr/>
        <p:txBody>
          <a:bodyPr>
            <a:normAutofit fontScale="92500" lnSpcReduction="20000"/>
          </a:bodyPr>
          <a:lstStyle/>
          <a:p>
            <a:r>
              <a:rPr lang="en-GB" dirty="0"/>
              <a:t>black Friday and Christmas incentive</a:t>
            </a:r>
          </a:p>
        </p:txBody>
      </p:sp>
      <p:sp>
        <p:nvSpPr>
          <p:cNvPr id="4" name="Text Placeholder 3">
            <a:extLst>
              <a:ext uri="{FF2B5EF4-FFF2-40B4-BE49-F238E27FC236}">
                <a16:creationId xmlns:a16="http://schemas.microsoft.com/office/drawing/2014/main" id="{B7014C87-F681-451E-BC96-DBBAE9716BDB}"/>
              </a:ext>
            </a:extLst>
          </p:cNvPr>
          <p:cNvSpPr>
            <a:spLocks noGrp="1"/>
          </p:cNvSpPr>
          <p:nvPr>
            <p:ph type="body" sz="quarter" idx="10"/>
          </p:nvPr>
        </p:nvSpPr>
        <p:spPr/>
        <p:txBody>
          <a:bodyPr>
            <a:normAutofit fontScale="92500" lnSpcReduction="10000"/>
          </a:bodyPr>
          <a:lstStyle/>
          <a:p>
            <a:r>
              <a:rPr lang="en-GB" dirty="0"/>
              <a:t>30th July 2019</a:t>
            </a:r>
          </a:p>
        </p:txBody>
      </p:sp>
    </p:spTree>
    <p:extLst>
      <p:ext uri="{BB962C8B-B14F-4D97-AF65-F5344CB8AC3E}">
        <p14:creationId xmlns:p14="http://schemas.microsoft.com/office/powerpoint/2010/main" val="63267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Christmas gift buying happens on and off line</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10</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a:buNone/>
            </a:pPr>
            <a:r>
              <a:rPr lang="en-GB" sz="1600" dirty="0"/>
              <a:t>         </a:t>
            </a: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8" name="Text Placeholder 7">
            <a:extLst>
              <a:ext uri="{FF2B5EF4-FFF2-40B4-BE49-F238E27FC236}">
                <a16:creationId xmlns:a16="http://schemas.microsoft.com/office/drawing/2014/main" id="{CF48D8EF-FC75-4244-A9F0-41C12E238C0B}"/>
              </a:ext>
            </a:extLst>
          </p:cNvPr>
          <p:cNvSpPr>
            <a:spLocks noGrp="1"/>
          </p:cNvSpPr>
          <p:nvPr>
            <p:ph type="body" sz="quarter" idx="12"/>
          </p:nvPr>
        </p:nvSpPr>
        <p:spPr>
          <a:xfrm>
            <a:off x="486000" y="1711585"/>
            <a:ext cx="5857650" cy="4698125"/>
          </a:xfrm>
        </p:spPr>
        <p:txBody>
          <a:bodyPr/>
          <a:lstStyle/>
          <a:p>
            <a:pPr marL="0" indent="0">
              <a:buNone/>
            </a:pPr>
            <a:r>
              <a:rPr lang="en-US" sz="1600" dirty="0"/>
              <a:t>In-store and online used almost equally</a:t>
            </a:r>
          </a:p>
          <a:p>
            <a:r>
              <a:rPr lang="en-US" sz="1600" dirty="0"/>
              <a:t>While 77% of Christmas gift buyers opted to make a purchase in-store, the proportion buying online was almost exactly the same (76%) highlighting the importance of a multichannel approach for almost any retailer. In fact, 54% of gift buyers made a purchase both online and in-store</a:t>
            </a:r>
          </a:p>
          <a:p>
            <a:pPr marL="0" indent="0">
              <a:buNone/>
            </a:pPr>
            <a:r>
              <a:rPr lang="en-US" sz="1600" dirty="0"/>
              <a:t>Smartphones are becoming more important</a:t>
            </a:r>
          </a:p>
          <a:p>
            <a:r>
              <a:rPr lang="en-US" sz="1600" dirty="0"/>
              <a:t>For online shoppers smartphones are becoming increasingly important, particularly among the young, with 40% of 16-34 year olds using their phone to make a purchase while this figure also peaks among commuters into the city, of whom 37% made a purchase on their smartphone</a:t>
            </a:r>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407005" y="6409710"/>
            <a:ext cx="11360417" cy="246221"/>
          </a:xfrm>
          <a:prstGeom prst="rect">
            <a:avLst/>
          </a:prstGeom>
          <a:noFill/>
        </p:spPr>
        <p:txBody>
          <a:bodyPr wrap="square" rtlCol="0">
            <a:spAutoFit/>
          </a:bodyPr>
          <a:lstStyle/>
          <a:p>
            <a:r>
              <a:rPr lang="en-US" sz="1000" dirty="0"/>
              <a:t>Source: Christmas Gift Buying - UK - February 2019.</a:t>
            </a:r>
          </a:p>
        </p:txBody>
      </p:sp>
      <p:pic>
        <p:nvPicPr>
          <p:cNvPr id="2" name="Picture 1">
            <a:extLst>
              <a:ext uri="{FF2B5EF4-FFF2-40B4-BE49-F238E27FC236}">
                <a16:creationId xmlns:a16="http://schemas.microsoft.com/office/drawing/2014/main" id="{4648716C-13E3-48A4-B4C9-EF5363577387}"/>
              </a:ext>
            </a:extLst>
          </p:cNvPr>
          <p:cNvPicPr>
            <a:picLocks noChangeAspect="1"/>
          </p:cNvPicPr>
          <p:nvPr/>
        </p:nvPicPr>
        <p:blipFill>
          <a:blip r:embed="rId3"/>
          <a:stretch>
            <a:fillRect/>
          </a:stretch>
        </p:blipFill>
        <p:spPr>
          <a:xfrm>
            <a:off x="7036583" y="1674984"/>
            <a:ext cx="4597864" cy="4159014"/>
          </a:xfrm>
          <a:prstGeom prst="rect">
            <a:avLst/>
          </a:prstGeom>
        </p:spPr>
      </p:pic>
    </p:spTree>
    <p:extLst>
      <p:ext uri="{BB962C8B-B14F-4D97-AF65-F5344CB8AC3E}">
        <p14:creationId xmlns:p14="http://schemas.microsoft.com/office/powerpoint/2010/main" val="213903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How much is spent and by whom </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a:buNone/>
            </a:pPr>
            <a:r>
              <a:rPr lang="en-GB" sz="1600" dirty="0"/>
              <a:t> </a:t>
            </a:r>
          </a:p>
          <a:p>
            <a:pPr marL="0" indent="0">
              <a:buNone/>
            </a:pPr>
            <a:r>
              <a:rPr lang="en-GB" sz="1600" dirty="0"/>
              <a:t>         </a:t>
            </a: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8" name="Text Placeholder 7">
            <a:extLst>
              <a:ext uri="{FF2B5EF4-FFF2-40B4-BE49-F238E27FC236}">
                <a16:creationId xmlns:a16="http://schemas.microsoft.com/office/drawing/2014/main" id="{CF48D8EF-FC75-4244-A9F0-41C12E238C0B}"/>
              </a:ext>
            </a:extLst>
          </p:cNvPr>
          <p:cNvSpPr>
            <a:spLocks noGrp="1"/>
          </p:cNvSpPr>
          <p:nvPr>
            <p:ph type="body" sz="quarter" idx="12"/>
          </p:nvPr>
        </p:nvSpPr>
        <p:spPr>
          <a:xfrm>
            <a:off x="485998" y="1800000"/>
            <a:ext cx="5857652" cy="4644000"/>
          </a:xfrm>
        </p:spPr>
        <p:txBody>
          <a:bodyPr/>
          <a:lstStyle/>
          <a:p>
            <a:pPr marL="0" indent="0">
              <a:buNone/>
            </a:pPr>
            <a:r>
              <a:rPr lang="en-US" sz="1600" dirty="0"/>
              <a:t>Gift buyers spend an average of £339 </a:t>
            </a:r>
          </a:p>
          <a:p>
            <a:r>
              <a:rPr lang="en-US" sz="1600" dirty="0"/>
              <a:t>The level of spending differed from how much consumers spent in 2017 compared to 2018 and a fifth said they had spent more than previously. This figure was down from 24% when the same question was asked in 2017, with more people describing their spending as ‘about the same’ (56% last year)</a:t>
            </a:r>
          </a:p>
          <a:p>
            <a:pPr marL="0" indent="0">
              <a:buNone/>
            </a:pPr>
            <a:r>
              <a:rPr lang="en-US" sz="1600" dirty="0"/>
              <a:t>45-54 year-olds buy for the most people</a:t>
            </a:r>
          </a:p>
          <a:p>
            <a:r>
              <a:rPr lang="en-US" sz="1600" dirty="0"/>
              <a:t>Family dominates Christmas shopping with over half of all buyers shopping for their partner and/or their children and grandchildren. 45-54 year-olds buy for the widest range of people and this is reflected in the fact that this age group also spends the most money on gifts</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b="1" dirty="0"/>
          </a:p>
          <a:p>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407005" y="6409710"/>
            <a:ext cx="11360417" cy="246221"/>
          </a:xfrm>
          <a:prstGeom prst="rect">
            <a:avLst/>
          </a:prstGeom>
          <a:noFill/>
        </p:spPr>
        <p:txBody>
          <a:bodyPr wrap="square" rtlCol="0">
            <a:spAutoFit/>
          </a:bodyPr>
          <a:lstStyle/>
          <a:p>
            <a:r>
              <a:rPr lang="en-US" sz="1000" dirty="0"/>
              <a:t>Source: Christmas Gift Buying - UK - February 2019.</a:t>
            </a:r>
          </a:p>
        </p:txBody>
      </p:sp>
      <p:pic>
        <p:nvPicPr>
          <p:cNvPr id="2" name="Picture 1">
            <a:extLst>
              <a:ext uri="{FF2B5EF4-FFF2-40B4-BE49-F238E27FC236}">
                <a16:creationId xmlns:a16="http://schemas.microsoft.com/office/drawing/2014/main" id="{93C9DE27-8F97-4CDD-9421-785C82FB181F}"/>
              </a:ext>
            </a:extLst>
          </p:cNvPr>
          <p:cNvPicPr>
            <a:picLocks noChangeAspect="1"/>
          </p:cNvPicPr>
          <p:nvPr/>
        </p:nvPicPr>
        <p:blipFill>
          <a:blip r:embed="rId3"/>
          <a:stretch>
            <a:fillRect/>
          </a:stretch>
        </p:blipFill>
        <p:spPr>
          <a:xfrm>
            <a:off x="7053799" y="1688125"/>
            <a:ext cx="4585854" cy="4166755"/>
          </a:xfrm>
          <a:prstGeom prst="rect">
            <a:avLst/>
          </a:prstGeom>
        </p:spPr>
      </p:pic>
    </p:spTree>
    <p:extLst>
      <p:ext uri="{BB962C8B-B14F-4D97-AF65-F5344CB8AC3E}">
        <p14:creationId xmlns:p14="http://schemas.microsoft.com/office/powerpoint/2010/main" val="224454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When do consumers plan for christmas</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a:buNone/>
            </a:pPr>
            <a:r>
              <a:rPr lang="en-GB" sz="1600" dirty="0"/>
              <a:t> </a:t>
            </a:r>
          </a:p>
          <a:p>
            <a:pPr marL="0" indent="0">
              <a:buNone/>
            </a:pPr>
            <a:r>
              <a:rPr lang="en-GB" sz="1600" dirty="0"/>
              <a:t>         </a:t>
            </a: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8" name="Text Placeholder 7">
            <a:extLst>
              <a:ext uri="{FF2B5EF4-FFF2-40B4-BE49-F238E27FC236}">
                <a16:creationId xmlns:a16="http://schemas.microsoft.com/office/drawing/2014/main" id="{CF48D8EF-FC75-4244-A9F0-41C12E238C0B}"/>
              </a:ext>
            </a:extLst>
          </p:cNvPr>
          <p:cNvSpPr>
            <a:spLocks noGrp="1"/>
          </p:cNvSpPr>
          <p:nvPr>
            <p:ph type="body" sz="quarter" idx="12"/>
          </p:nvPr>
        </p:nvSpPr>
        <p:spPr>
          <a:xfrm>
            <a:off x="407005" y="1783080"/>
            <a:ext cx="5908807" cy="4660920"/>
          </a:xfrm>
        </p:spPr>
        <p:txBody>
          <a:bodyPr/>
          <a:lstStyle/>
          <a:p>
            <a:pPr marL="0" lvl="1" indent="0">
              <a:buNone/>
            </a:pPr>
            <a:r>
              <a:rPr lang="en-US" sz="1600" dirty="0"/>
              <a:t>November is the most popular time to start shopping</a:t>
            </a:r>
          </a:p>
          <a:p>
            <a:pPr lvl="1"/>
            <a:r>
              <a:rPr lang="en-US" sz="1600" dirty="0"/>
              <a:t>The most popular single month in which to start shopping for Christmas gifts is November, although by this time 40% of people say they have already purchased something</a:t>
            </a:r>
          </a:p>
          <a:p>
            <a:pPr lvl="1"/>
            <a:r>
              <a:rPr lang="en-US" sz="1600" dirty="0"/>
              <a:t>Women opt to start shopping earlier, with 28% having started their Christmas shopping before the start of October compared to just 16% of men. By contrast men are much more likely to leave it late, with 31% saying they didn’t make any purchases before the start of December</a:t>
            </a:r>
          </a:p>
          <a:p>
            <a:pPr lvl="1"/>
            <a:r>
              <a:rPr lang="en-US" sz="1600" dirty="0"/>
              <a:t>Londoners are also significantly more likely to leave their shopping to the last minute with 37% not starting until December, compared to just 19% of those living in the North East and North West</a:t>
            </a:r>
          </a:p>
          <a:p>
            <a:pPr marL="0" lvl="1" indent="0">
              <a:buNone/>
            </a:pPr>
            <a:endParaRPr lang="en-US" sz="1600" dirty="0"/>
          </a:p>
          <a:p>
            <a:pPr marL="0" indent="0">
              <a:buNone/>
            </a:pPr>
            <a:endParaRPr lang="en-US" sz="1600" dirty="0"/>
          </a:p>
          <a:p>
            <a:pPr marL="0" indent="0">
              <a:buNone/>
            </a:pPr>
            <a:endParaRPr lang="en-US" sz="1600" dirty="0"/>
          </a:p>
          <a:p>
            <a:pPr marL="0" indent="0">
              <a:buNone/>
            </a:pPr>
            <a:endParaRPr lang="en-US" sz="1600" b="1" dirty="0"/>
          </a:p>
          <a:p>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407004" y="6537960"/>
            <a:ext cx="11091574" cy="246221"/>
          </a:xfrm>
          <a:prstGeom prst="rect">
            <a:avLst/>
          </a:prstGeom>
          <a:noFill/>
        </p:spPr>
        <p:txBody>
          <a:bodyPr wrap="square" rtlCol="0">
            <a:spAutoFit/>
          </a:bodyPr>
          <a:lstStyle/>
          <a:p>
            <a:r>
              <a:rPr lang="en-US" sz="1000" dirty="0"/>
              <a:t>Source: Christmas Gift Buying - UK - February 2019.</a:t>
            </a:r>
          </a:p>
        </p:txBody>
      </p:sp>
      <p:pic>
        <p:nvPicPr>
          <p:cNvPr id="2" name="Picture 1">
            <a:extLst>
              <a:ext uri="{FF2B5EF4-FFF2-40B4-BE49-F238E27FC236}">
                <a16:creationId xmlns:a16="http://schemas.microsoft.com/office/drawing/2014/main" id="{304AE88F-E210-4A6D-927A-8123C75ECE16}"/>
              </a:ext>
            </a:extLst>
          </p:cNvPr>
          <p:cNvPicPr>
            <a:picLocks noChangeAspect="1"/>
          </p:cNvPicPr>
          <p:nvPr/>
        </p:nvPicPr>
        <p:blipFill>
          <a:blip r:embed="rId3"/>
          <a:stretch>
            <a:fillRect/>
          </a:stretch>
        </p:blipFill>
        <p:spPr>
          <a:xfrm>
            <a:off x="7052871" y="1688454"/>
            <a:ext cx="4583256" cy="4245553"/>
          </a:xfrm>
          <a:prstGeom prst="rect">
            <a:avLst/>
          </a:prstGeom>
        </p:spPr>
      </p:pic>
    </p:spTree>
    <p:extLst>
      <p:ext uri="{BB962C8B-B14F-4D97-AF65-F5344CB8AC3E}">
        <p14:creationId xmlns:p14="http://schemas.microsoft.com/office/powerpoint/2010/main" val="387881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Consumers are looking for a bargain</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13</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a:buNone/>
            </a:pPr>
            <a:r>
              <a:rPr lang="en-GB" sz="1600" dirty="0"/>
              <a:t> </a:t>
            </a:r>
          </a:p>
          <a:p>
            <a:pPr marL="0" indent="0">
              <a:buNone/>
            </a:pPr>
            <a:r>
              <a:rPr lang="en-GB" sz="1600" dirty="0"/>
              <a:t>         </a:t>
            </a: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8" name="Text Placeholder 7">
            <a:extLst>
              <a:ext uri="{FF2B5EF4-FFF2-40B4-BE49-F238E27FC236}">
                <a16:creationId xmlns:a16="http://schemas.microsoft.com/office/drawing/2014/main" id="{CF48D8EF-FC75-4244-A9F0-41C12E238C0B}"/>
              </a:ext>
            </a:extLst>
          </p:cNvPr>
          <p:cNvSpPr>
            <a:spLocks noGrp="1"/>
          </p:cNvSpPr>
          <p:nvPr>
            <p:ph type="body" sz="quarter" idx="12"/>
          </p:nvPr>
        </p:nvSpPr>
        <p:spPr>
          <a:xfrm>
            <a:off x="320041" y="1783080"/>
            <a:ext cx="5977889" cy="4660920"/>
          </a:xfrm>
        </p:spPr>
        <p:txBody>
          <a:bodyPr/>
          <a:lstStyle/>
          <a:p>
            <a:pPr lvl="1"/>
            <a:endParaRPr lang="en-US" sz="1600" dirty="0"/>
          </a:p>
          <a:p>
            <a:pPr lvl="1"/>
            <a:r>
              <a:rPr lang="en-US" sz="1600" dirty="0"/>
              <a:t>The damage done by discounting is demonstrated by the 60% of gift buyers who believe you don’t need to pay full price for gifts, with agreement peaking among 16-24 year-olds (70%)</a:t>
            </a:r>
          </a:p>
          <a:p>
            <a:pPr lvl="1"/>
            <a:r>
              <a:rPr lang="en-US" sz="1600" dirty="0"/>
              <a:t>Young people are most likely to see visiting shops as a good way to get into the festive spirit. The over-65s are most likely to think it’s important to support British business when buying gifts, highlighting the way struggling high streets can reach out to different demographic</a:t>
            </a:r>
          </a:p>
          <a:p>
            <a:pPr marL="0" indent="0">
              <a:buNone/>
            </a:pPr>
            <a:br>
              <a:rPr lang="en-US" sz="1600" dirty="0"/>
            </a:br>
            <a:endParaRPr lang="en-US" sz="1600" dirty="0"/>
          </a:p>
          <a:p>
            <a:pPr marL="0" lvl="1" indent="0">
              <a:buNone/>
            </a:pPr>
            <a:endParaRPr lang="en-US" sz="1600" dirty="0"/>
          </a:p>
          <a:p>
            <a:pPr marL="0" lvl="1" indent="0">
              <a:buNone/>
            </a:pPr>
            <a:endParaRPr lang="en-US" sz="1600" dirty="0"/>
          </a:p>
          <a:p>
            <a:pPr marL="0" indent="0">
              <a:buNone/>
            </a:pPr>
            <a:endParaRPr lang="en-US" sz="1600" dirty="0"/>
          </a:p>
          <a:p>
            <a:pPr marL="0" indent="0">
              <a:buNone/>
            </a:pPr>
            <a:endParaRPr lang="en-US" sz="1600" dirty="0"/>
          </a:p>
          <a:p>
            <a:pPr marL="0" indent="0">
              <a:buNone/>
            </a:pPr>
            <a:endParaRPr lang="en-US" sz="1600" b="1" dirty="0"/>
          </a:p>
          <a:p>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407005" y="6409710"/>
            <a:ext cx="11360417" cy="246221"/>
          </a:xfrm>
          <a:prstGeom prst="rect">
            <a:avLst/>
          </a:prstGeom>
          <a:noFill/>
        </p:spPr>
        <p:txBody>
          <a:bodyPr wrap="square" rtlCol="0">
            <a:spAutoFit/>
          </a:bodyPr>
          <a:lstStyle/>
          <a:p>
            <a:r>
              <a:rPr lang="en-US" sz="1000" dirty="0"/>
              <a:t>Source: Christmas Gift Buying - UK - February 2019.</a:t>
            </a:r>
          </a:p>
        </p:txBody>
      </p:sp>
      <p:pic>
        <p:nvPicPr>
          <p:cNvPr id="1026" name="Picture 2" descr="Image result for christmas sale image">
            <a:extLst>
              <a:ext uri="{FF2B5EF4-FFF2-40B4-BE49-F238E27FC236}">
                <a16:creationId xmlns:a16="http://schemas.microsoft.com/office/drawing/2014/main" id="{31BD4535-187F-41F8-AC4C-A06103928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49" y="1793713"/>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87FF4C3-1D25-487C-8912-C052A7AA713C}"/>
              </a:ext>
            </a:extLst>
          </p:cNvPr>
          <p:cNvSpPr txBox="1"/>
          <p:nvPr/>
        </p:nvSpPr>
        <p:spPr>
          <a:xfrm>
            <a:off x="407005" y="1665288"/>
            <a:ext cx="5642921" cy="338554"/>
          </a:xfrm>
          <a:prstGeom prst="rect">
            <a:avLst/>
          </a:prstGeom>
          <a:noFill/>
        </p:spPr>
        <p:txBody>
          <a:bodyPr wrap="square" rtlCol="0">
            <a:spAutoFit/>
          </a:bodyPr>
          <a:lstStyle/>
          <a:p>
            <a:r>
              <a:rPr lang="en-GB" sz="1600" dirty="0"/>
              <a:t>Shoppers believe that they should get a bargain</a:t>
            </a:r>
          </a:p>
        </p:txBody>
      </p:sp>
    </p:spTree>
    <p:extLst>
      <p:ext uri="{BB962C8B-B14F-4D97-AF65-F5344CB8AC3E}">
        <p14:creationId xmlns:p14="http://schemas.microsoft.com/office/powerpoint/2010/main" val="55610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A chance to reach new shoppers </a:t>
            </a:r>
            <a:br>
              <a:rPr lang="en-GB" dirty="0"/>
            </a:br>
            <a:r>
              <a:rPr lang="en-GB" dirty="0"/>
              <a:t>at christmas </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14</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a:buNone/>
            </a:pPr>
            <a:r>
              <a:rPr lang="en-GB" sz="1600" dirty="0"/>
              <a:t> </a:t>
            </a:r>
          </a:p>
          <a:p>
            <a:pPr marL="0" indent="0">
              <a:buNone/>
            </a:pPr>
            <a:r>
              <a:rPr lang="en-GB" sz="1600" dirty="0"/>
              <a:t>         </a:t>
            </a: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8" name="Text Placeholder 7">
            <a:extLst>
              <a:ext uri="{FF2B5EF4-FFF2-40B4-BE49-F238E27FC236}">
                <a16:creationId xmlns:a16="http://schemas.microsoft.com/office/drawing/2014/main" id="{CF48D8EF-FC75-4244-A9F0-41C12E238C0B}"/>
              </a:ext>
            </a:extLst>
          </p:cNvPr>
          <p:cNvSpPr>
            <a:spLocks noGrp="1"/>
          </p:cNvSpPr>
          <p:nvPr>
            <p:ph type="body" sz="quarter" idx="12"/>
          </p:nvPr>
        </p:nvSpPr>
        <p:spPr>
          <a:xfrm>
            <a:off x="320041" y="1783080"/>
            <a:ext cx="5612129" cy="4660920"/>
          </a:xfrm>
        </p:spPr>
        <p:txBody>
          <a:bodyPr/>
          <a:lstStyle/>
          <a:p>
            <a:pPr marL="0" lvl="1" indent="0">
              <a:buNone/>
            </a:pPr>
            <a:r>
              <a:rPr lang="en-US" sz="1600" dirty="0"/>
              <a:t>Shoppers buy things they wouldn't usually choose for themselves </a:t>
            </a:r>
          </a:p>
          <a:p>
            <a:pPr lvl="1"/>
            <a:r>
              <a:rPr lang="en-US" sz="1600" dirty="0"/>
              <a:t>The nature of gift buying means that shoppers tend to be looking for gifts that fall outside of the items they would generally purchase for themselves. As a result, 36% of gift buyers say they made a purchase from a retailer that they wouldn’t usually visit for themselves</a:t>
            </a:r>
          </a:p>
          <a:p>
            <a:pPr lvl="1"/>
            <a:r>
              <a:rPr lang="en-US" sz="1600" dirty="0"/>
              <a:t>This highlights the importance in the lead-up to Christmas of retailers ensuring that their shopping experience is sufficiently tailored to those who may be less knowledgeable about their products</a:t>
            </a:r>
          </a:p>
          <a:p>
            <a:pPr lvl="1"/>
            <a:endParaRPr lang="en-US" sz="1600" dirty="0"/>
          </a:p>
          <a:p>
            <a:pPr marL="0" indent="0">
              <a:buNone/>
            </a:pPr>
            <a:endParaRPr lang="en-US" sz="1600" dirty="0"/>
          </a:p>
          <a:p>
            <a:pPr marL="0" indent="0">
              <a:buNone/>
            </a:pPr>
            <a:endParaRPr lang="en-US" sz="1600" dirty="0"/>
          </a:p>
          <a:p>
            <a:pPr marL="0" indent="0">
              <a:buNone/>
            </a:pPr>
            <a:endParaRPr lang="en-US" sz="1600" b="1" dirty="0"/>
          </a:p>
          <a:p>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407005" y="6409710"/>
            <a:ext cx="11360417" cy="246221"/>
          </a:xfrm>
          <a:prstGeom prst="rect">
            <a:avLst/>
          </a:prstGeom>
          <a:noFill/>
        </p:spPr>
        <p:txBody>
          <a:bodyPr wrap="square" rtlCol="0">
            <a:spAutoFit/>
          </a:bodyPr>
          <a:lstStyle/>
          <a:p>
            <a:r>
              <a:rPr lang="en-US" sz="1000" dirty="0"/>
              <a:t>Source: Christmas Gift Buying - UK - February 2019.</a:t>
            </a:r>
          </a:p>
        </p:txBody>
      </p:sp>
      <p:pic>
        <p:nvPicPr>
          <p:cNvPr id="2" name="Picture 1">
            <a:extLst>
              <a:ext uri="{FF2B5EF4-FFF2-40B4-BE49-F238E27FC236}">
                <a16:creationId xmlns:a16="http://schemas.microsoft.com/office/drawing/2014/main" id="{E9F6D6BD-0BA8-42BF-A6A1-B3419DF0904E}"/>
              </a:ext>
            </a:extLst>
          </p:cNvPr>
          <p:cNvPicPr>
            <a:picLocks noChangeAspect="1"/>
          </p:cNvPicPr>
          <p:nvPr/>
        </p:nvPicPr>
        <p:blipFill>
          <a:blip r:embed="rId3"/>
          <a:stretch>
            <a:fillRect/>
          </a:stretch>
        </p:blipFill>
        <p:spPr>
          <a:xfrm>
            <a:off x="7043478" y="1678914"/>
            <a:ext cx="4623955" cy="4083626"/>
          </a:xfrm>
          <a:prstGeom prst="rect">
            <a:avLst/>
          </a:prstGeom>
        </p:spPr>
      </p:pic>
    </p:spTree>
    <p:extLst>
      <p:ext uri="{BB962C8B-B14F-4D97-AF65-F5344CB8AC3E}">
        <p14:creationId xmlns:p14="http://schemas.microsoft.com/office/powerpoint/2010/main" val="316189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What is it looking like for Christmas 2019?</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15</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a:buNone/>
            </a:pPr>
            <a:r>
              <a:rPr lang="en-GB" sz="1600" dirty="0"/>
              <a:t> </a:t>
            </a:r>
          </a:p>
          <a:p>
            <a:pPr marL="0" indent="0">
              <a:buNone/>
            </a:pPr>
            <a:r>
              <a:rPr lang="en-GB" sz="1600" dirty="0"/>
              <a:t>         </a:t>
            </a: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8" name="Text Placeholder 7">
            <a:extLst>
              <a:ext uri="{FF2B5EF4-FFF2-40B4-BE49-F238E27FC236}">
                <a16:creationId xmlns:a16="http://schemas.microsoft.com/office/drawing/2014/main" id="{CF48D8EF-FC75-4244-A9F0-41C12E238C0B}"/>
              </a:ext>
            </a:extLst>
          </p:cNvPr>
          <p:cNvSpPr>
            <a:spLocks noGrp="1"/>
          </p:cNvSpPr>
          <p:nvPr>
            <p:ph type="body" sz="quarter" idx="12"/>
          </p:nvPr>
        </p:nvSpPr>
        <p:spPr>
          <a:xfrm>
            <a:off x="320042" y="1748789"/>
            <a:ext cx="6016964" cy="4695211"/>
          </a:xfrm>
        </p:spPr>
        <p:txBody>
          <a:bodyPr/>
          <a:lstStyle/>
          <a:p>
            <a:pPr marL="0" indent="0" fontAlgn="base">
              <a:spcAft>
                <a:spcPts val="600"/>
              </a:spcAft>
              <a:buNone/>
            </a:pPr>
            <a:r>
              <a:rPr lang="en-US" sz="1600" dirty="0"/>
              <a:t>What is 2019 looking like?</a:t>
            </a:r>
          </a:p>
          <a:p>
            <a:pPr fontAlgn="base">
              <a:spcAft>
                <a:spcPts val="600"/>
              </a:spcAft>
            </a:pPr>
            <a:r>
              <a:rPr lang="en-US" sz="1600" dirty="0"/>
              <a:t>Consumer demand is holding up, even though the final quarter was the weakest of 2018. People may be worried about Brexit, but real incomes are still rising and inflation is, if anything, edging downwards. On the minus side there’s the threat of rising interest rates and a weak housing market</a:t>
            </a:r>
          </a:p>
          <a:p>
            <a:pPr fontAlgn="base">
              <a:spcAft>
                <a:spcPts val="600"/>
              </a:spcAft>
            </a:pPr>
            <a:r>
              <a:rPr lang="en-US" sz="1600" dirty="0"/>
              <a:t>2019 will not be a great year in terms of demand and the difficult trading conditions will continue. The pressure on retailers is to develop their own-brands. Debenhams has long had the right idea, but now its own-brands need rethinking and reviving</a:t>
            </a:r>
          </a:p>
          <a:p>
            <a:pPr fontAlgn="base">
              <a:spcAft>
                <a:spcPts val="600"/>
              </a:spcAft>
            </a:pPr>
            <a:r>
              <a:rPr lang="en-US" sz="1600" dirty="0"/>
              <a:t>The challenge of 2019 will be to establish a point of difference which will allow retailers to avoid having to cut prices to shift stock</a:t>
            </a:r>
          </a:p>
          <a:p>
            <a:pPr fontAlgn="base">
              <a:spcAft>
                <a:spcPts val="600"/>
              </a:spcAft>
            </a:pPr>
            <a:r>
              <a:rPr lang="en-US" sz="1600" dirty="0"/>
              <a:t>MINTEL research shows that the mid-range of forecasts should be for modest growth in both value and volume terms for Christmas 2019</a:t>
            </a:r>
          </a:p>
          <a:p>
            <a:pPr marL="0" indent="0">
              <a:spcAft>
                <a:spcPts val="600"/>
              </a:spcAft>
              <a:buNone/>
            </a:pPr>
            <a:br>
              <a:rPr lang="en-US" sz="1600" dirty="0"/>
            </a:br>
            <a:endParaRPr lang="en-US" sz="1600" dirty="0"/>
          </a:p>
          <a:p>
            <a:pPr fontAlgn="base">
              <a:spcAft>
                <a:spcPts val="600"/>
              </a:spcAft>
            </a:pPr>
            <a:endParaRPr lang="en-US" sz="1600" dirty="0"/>
          </a:p>
          <a:p>
            <a:pPr marL="0" indent="0">
              <a:spcAft>
                <a:spcPts val="600"/>
              </a:spcAft>
              <a:buNone/>
            </a:pPr>
            <a:br>
              <a:rPr lang="en-US" sz="1600" dirty="0"/>
            </a:br>
            <a:endParaRPr lang="en-US" sz="1600" dirty="0"/>
          </a:p>
          <a:p>
            <a:pPr marL="0" lvl="1" indent="0">
              <a:spcAft>
                <a:spcPts val="600"/>
              </a:spcAft>
              <a:buNone/>
            </a:pPr>
            <a:endParaRPr lang="en-US" sz="1600" dirty="0"/>
          </a:p>
          <a:p>
            <a:pPr marL="0" lvl="1" indent="0">
              <a:spcAft>
                <a:spcPts val="600"/>
              </a:spcAft>
              <a:buNone/>
            </a:pPr>
            <a:endParaRPr lang="en-US" sz="1600" dirty="0"/>
          </a:p>
          <a:p>
            <a:pPr marL="0" indent="0">
              <a:spcAft>
                <a:spcPts val="600"/>
              </a:spcAft>
              <a:buNone/>
            </a:pPr>
            <a:endParaRPr lang="en-US" sz="1600" dirty="0"/>
          </a:p>
          <a:p>
            <a:pPr marL="0" indent="0">
              <a:spcAft>
                <a:spcPts val="600"/>
              </a:spcAft>
              <a:buNone/>
            </a:pPr>
            <a:endParaRPr lang="en-US" sz="1600" dirty="0"/>
          </a:p>
          <a:p>
            <a:pPr marL="0" indent="0">
              <a:spcAft>
                <a:spcPts val="600"/>
              </a:spcAft>
              <a:buNone/>
            </a:pPr>
            <a:endParaRPr lang="en-US" sz="1600" b="1" dirty="0"/>
          </a:p>
          <a:p>
            <a:pPr>
              <a:spcAft>
                <a:spcPts val="600"/>
              </a:spcAft>
            </a:pPr>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411480" y="6549390"/>
            <a:ext cx="11355941" cy="400110"/>
          </a:xfrm>
          <a:prstGeom prst="rect">
            <a:avLst/>
          </a:prstGeom>
          <a:noFill/>
        </p:spPr>
        <p:txBody>
          <a:bodyPr wrap="square" rtlCol="0">
            <a:spAutoFit/>
          </a:bodyPr>
          <a:lstStyle/>
          <a:p>
            <a:r>
              <a:rPr lang="en-US" sz="1000" dirty="0"/>
              <a:t>Source: Christmas Gift Buying - UK - February 2019.</a:t>
            </a:r>
          </a:p>
          <a:p>
            <a:endParaRPr lang="en-US" sz="1000" dirty="0"/>
          </a:p>
        </p:txBody>
      </p:sp>
      <p:pic>
        <p:nvPicPr>
          <p:cNvPr id="2" name="Picture 1">
            <a:extLst>
              <a:ext uri="{FF2B5EF4-FFF2-40B4-BE49-F238E27FC236}">
                <a16:creationId xmlns:a16="http://schemas.microsoft.com/office/drawing/2014/main" id="{5CF9FFE6-190F-4850-A28B-BB31BD690251}"/>
              </a:ext>
            </a:extLst>
          </p:cNvPr>
          <p:cNvPicPr>
            <a:picLocks noChangeAspect="1"/>
          </p:cNvPicPr>
          <p:nvPr/>
        </p:nvPicPr>
        <p:blipFill>
          <a:blip r:embed="rId3"/>
          <a:stretch>
            <a:fillRect/>
          </a:stretch>
        </p:blipFill>
        <p:spPr>
          <a:xfrm>
            <a:off x="7053868" y="1664494"/>
            <a:ext cx="4603172" cy="4268374"/>
          </a:xfrm>
          <a:prstGeom prst="rect">
            <a:avLst/>
          </a:prstGeom>
        </p:spPr>
      </p:pic>
    </p:spTree>
    <p:extLst>
      <p:ext uri="{BB962C8B-B14F-4D97-AF65-F5344CB8AC3E}">
        <p14:creationId xmlns:p14="http://schemas.microsoft.com/office/powerpoint/2010/main" val="3285522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24CE-9FE0-4A88-834A-36D8666749B3}"/>
              </a:ext>
            </a:extLst>
          </p:cNvPr>
          <p:cNvSpPr>
            <a:spLocks noGrp="1"/>
          </p:cNvSpPr>
          <p:nvPr>
            <p:ph type="title"/>
          </p:nvPr>
        </p:nvSpPr>
        <p:spPr/>
        <p:txBody>
          <a:bodyPr/>
          <a:lstStyle/>
          <a:p>
            <a:r>
              <a:rPr lang="en-GB" dirty="0"/>
              <a:t>Sending of Christmas cards</a:t>
            </a:r>
          </a:p>
        </p:txBody>
      </p:sp>
      <p:sp>
        <p:nvSpPr>
          <p:cNvPr id="3" name="Slide Number Placeholder 2">
            <a:extLst>
              <a:ext uri="{FF2B5EF4-FFF2-40B4-BE49-F238E27FC236}">
                <a16:creationId xmlns:a16="http://schemas.microsoft.com/office/drawing/2014/main" id="{B9EF898D-45CB-45A2-9533-9E5977BBE8FF}"/>
              </a:ext>
            </a:extLst>
          </p:cNvPr>
          <p:cNvSpPr>
            <a:spLocks noGrp="1"/>
          </p:cNvSpPr>
          <p:nvPr>
            <p:ph type="sldNum" sz="quarter" idx="10"/>
          </p:nvPr>
        </p:nvSpPr>
        <p:spPr/>
        <p:txBody>
          <a:bodyPr/>
          <a:lstStyle/>
          <a:p>
            <a:fld id="{887360FE-02F5-4392-9C12-7D03F05745BB}" type="slidenum">
              <a:rPr lang="en-GB" smtClean="0"/>
              <a:pPr/>
              <a:t>16</a:t>
            </a:fld>
            <a:endParaRPr lang="en-GB" dirty="0"/>
          </a:p>
        </p:txBody>
      </p:sp>
      <p:sp>
        <p:nvSpPr>
          <p:cNvPr id="4" name="Text Placeholder 3">
            <a:extLst>
              <a:ext uri="{FF2B5EF4-FFF2-40B4-BE49-F238E27FC236}">
                <a16:creationId xmlns:a16="http://schemas.microsoft.com/office/drawing/2014/main" id="{440055D2-2337-4378-AA84-E1F113C2AA79}"/>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52A24A6C-1380-45C4-9D86-BA146052B4BC}"/>
              </a:ext>
            </a:extLst>
          </p:cNvPr>
          <p:cNvSpPr>
            <a:spLocks noGrp="1"/>
          </p:cNvSpPr>
          <p:nvPr>
            <p:ph type="body" sz="quarter" idx="12"/>
          </p:nvPr>
        </p:nvSpPr>
        <p:spPr>
          <a:xfrm>
            <a:off x="343957" y="2011266"/>
            <a:ext cx="6318837" cy="4304482"/>
          </a:xfrm>
        </p:spPr>
        <p:txBody>
          <a:bodyPr/>
          <a:lstStyle/>
          <a:p>
            <a:r>
              <a:rPr lang="en-GB" sz="1600" dirty="0"/>
              <a:t>Sales of greetings cards generally remain very buoyant in the UK, according to Mintel the retail greetings card market was worth £1,867m in 2018 </a:t>
            </a:r>
          </a:p>
          <a:p>
            <a:r>
              <a:rPr lang="en-GB" sz="1600" dirty="0"/>
              <a:t>Christmas cards remain the second most buoyant segment in the market behind birthday cards (according to Mintel in April 2019)</a:t>
            </a:r>
          </a:p>
          <a:p>
            <a:r>
              <a:rPr lang="en-GB" sz="1600" dirty="0"/>
              <a:t>Whilst we don’t have figures which separate out business and consumer spending on Christmas cards don’t forget that it’s a great time to send your customers a special seasonal message or offer to help drive loyalty</a:t>
            </a:r>
          </a:p>
        </p:txBody>
      </p:sp>
      <p:pic>
        <p:nvPicPr>
          <p:cNvPr id="2050" name="Picture 2" descr="Image result for christmas cards on display">
            <a:extLst>
              <a:ext uri="{FF2B5EF4-FFF2-40B4-BE49-F238E27FC236}">
                <a16:creationId xmlns:a16="http://schemas.microsoft.com/office/drawing/2014/main" id="{38C05EF2-528C-4C92-8E34-870FB0904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409" y="1961725"/>
            <a:ext cx="4257574" cy="440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78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AAB5-E78B-421E-AE31-9B5E9A85B7AB}"/>
              </a:ext>
            </a:extLst>
          </p:cNvPr>
          <p:cNvSpPr>
            <a:spLocks noGrp="1"/>
          </p:cNvSpPr>
          <p:nvPr>
            <p:ph type="title"/>
          </p:nvPr>
        </p:nvSpPr>
        <p:spPr/>
        <p:txBody>
          <a:bodyPr/>
          <a:lstStyle/>
          <a:p>
            <a:r>
              <a:rPr lang="en-GB" dirty="0"/>
              <a:t>Why send cards to clients at Christmas?</a:t>
            </a:r>
          </a:p>
        </p:txBody>
      </p:sp>
      <p:sp>
        <p:nvSpPr>
          <p:cNvPr id="3" name="Slide Number Placeholder 2">
            <a:extLst>
              <a:ext uri="{FF2B5EF4-FFF2-40B4-BE49-F238E27FC236}">
                <a16:creationId xmlns:a16="http://schemas.microsoft.com/office/drawing/2014/main" id="{60B636E9-6CB5-4DDC-8803-27B53BCD0290}"/>
              </a:ext>
            </a:extLst>
          </p:cNvPr>
          <p:cNvSpPr>
            <a:spLocks noGrp="1"/>
          </p:cNvSpPr>
          <p:nvPr>
            <p:ph type="sldNum" sz="quarter" idx="10"/>
          </p:nvPr>
        </p:nvSpPr>
        <p:spPr/>
        <p:txBody>
          <a:bodyPr/>
          <a:lstStyle/>
          <a:p>
            <a:fld id="{887360FE-02F5-4392-9C12-7D03F05745BB}" type="slidenum">
              <a:rPr lang="en-GB" smtClean="0"/>
              <a:pPr/>
              <a:t>17</a:t>
            </a:fld>
            <a:endParaRPr lang="en-GB" dirty="0"/>
          </a:p>
        </p:txBody>
      </p:sp>
      <p:sp>
        <p:nvSpPr>
          <p:cNvPr id="4" name="Text Placeholder 3">
            <a:extLst>
              <a:ext uri="{FF2B5EF4-FFF2-40B4-BE49-F238E27FC236}">
                <a16:creationId xmlns:a16="http://schemas.microsoft.com/office/drawing/2014/main" id="{464F7307-8B6F-4627-95E3-0C549444803B}"/>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813557DF-8BB0-40CC-A62E-EFBD211452EA}"/>
              </a:ext>
            </a:extLst>
          </p:cNvPr>
          <p:cNvSpPr>
            <a:spLocks noGrp="1"/>
          </p:cNvSpPr>
          <p:nvPr>
            <p:ph type="body" sz="quarter" idx="12"/>
          </p:nvPr>
        </p:nvSpPr>
        <p:spPr>
          <a:xfrm>
            <a:off x="369042" y="2036174"/>
            <a:ext cx="6584651" cy="4644000"/>
          </a:xfrm>
        </p:spPr>
        <p:txBody>
          <a:bodyPr/>
          <a:lstStyle/>
          <a:p>
            <a:r>
              <a:rPr lang="en-GB" dirty="0"/>
              <a:t>The sending of Christmas cards is strongly and culturally engrained into our Christmas tradition</a:t>
            </a:r>
          </a:p>
          <a:p>
            <a:r>
              <a:rPr lang="en-GB" dirty="0"/>
              <a:t>A corporate Christmas card is a great way to show customers and suppliers you value them and their business</a:t>
            </a:r>
          </a:p>
          <a:p>
            <a:r>
              <a:rPr lang="en-GB" dirty="0"/>
              <a:t>It cuts through in a way that even an animated email can’t</a:t>
            </a:r>
          </a:p>
          <a:p>
            <a:r>
              <a:rPr lang="en-GB" dirty="0"/>
              <a:t>It has a long and prominent shelf life and is a subtle reminder of your brand throughout December</a:t>
            </a:r>
          </a:p>
          <a:p>
            <a:r>
              <a:rPr lang="en-GB" dirty="0"/>
              <a:t>A reminder of your brand is also a way of generating business</a:t>
            </a:r>
          </a:p>
          <a:p>
            <a:r>
              <a:rPr lang="en-GB" dirty="0"/>
              <a:t>And finally it is a nice way of showing that you are real people, if you make it personal as well, this will really enhance the authenticity of your heart-felt message</a:t>
            </a:r>
          </a:p>
        </p:txBody>
      </p:sp>
      <p:pic>
        <p:nvPicPr>
          <p:cNvPr id="1026" name="Picture 2" descr="Related image">
            <a:extLst>
              <a:ext uri="{FF2B5EF4-FFF2-40B4-BE49-F238E27FC236}">
                <a16:creationId xmlns:a16="http://schemas.microsoft.com/office/drawing/2014/main" id="{875BA91D-A3C7-4F94-9193-03B35BA03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078" y="2036175"/>
            <a:ext cx="4310985" cy="429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47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5D37B-5879-4A93-A433-0532C24BBAE3}"/>
              </a:ext>
            </a:extLst>
          </p:cNvPr>
          <p:cNvSpPr>
            <a:spLocks noGrp="1"/>
          </p:cNvSpPr>
          <p:nvPr>
            <p:ph type="body" sz="quarter" idx="10"/>
          </p:nvPr>
        </p:nvSpPr>
        <p:spPr/>
        <p:txBody>
          <a:bodyPr/>
          <a:lstStyle/>
          <a:p>
            <a:r>
              <a:rPr lang="en-GB" dirty="0"/>
              <a:t>Key metrics for core sectors</a:t>
            </a:r>
          </a:p>
        </p:txBody>
      </p:sp>
      <p:sp>
        <p:nvSpPr>
          <p:cNvPr id="3" name="Slide Number Placeholder 2">
            <a:extLst>
              <a:ext uri="{FF2B5EF4-FFF2-40B4-BE49-F238E27FC236}">
                <a16:creationId xmlns:a16="http://schemas.microsoft.com/office/drawing/2014/main" id="{386C3006-9E19-4BEF-8442-861DE7668503}"/>
              </a:ext>
            </a:extLst>
          </p:cNvPr>
          <p:cNvSpPr>
            <a:spLocks noGrp="1"/>
          </p:cNvSpPr>
          <p:nvPr>
            <p:ph type="sldNum" sz="quarter" idx="4294967295"/>
          </p:nvPr>
        </p:nvSpPr>
        <p:spPr>
          <a:xfrm>
            <a:off x="11766550" y="6443663"/>
            <a:ext cx="425450" cy="179387"/>
          </a:xfrm>
          <a:prstGeom prst="rect">
            <a:avLst/>
          </a:prstGeom>
        </p:spPr>
        <p:txBody>
          <a:bodyPr/>
          <a:lstStyle/>
          <a:p>
            <a:fld id="{887360FE-02F5-4392-9C12-7D03F05745BB}" type="slidenum">
              <a:rPr lang="en-GB" smtClean="0"/>
              <a:pPr/>
              <a:t>18</a:t>
            </a:fld>
            <a:endParaRPr lang="en-GB" dirty="0"/>
          </a:p>
        </p:txBody>
      </p:sp>
    </p:spTree>
    <p:extLst>
      <p:ext uri="{BB962C8B-B14F-4D97-AF65-F5344CB8AC3E}">
        <p14:creationId xmlns:p14="http://schemas.microsoft.com/office/powerpoint/2010/main" val="2826094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5E48-1AF1-4B89-9051-768D6C1C7EF0}"/>
              </a:ext>
            </a:extLst>
          </p:cNvPr>
          <p:cNvSpPr>
            <a:spLocks noGrp="1"/>
          </p:cNvSpPr>
          <p:nvPr>
            <p:ph type="title"/>
          </p:nvPr>
        </p:nvSpPr>
        <p:spPr/>
        <p:txBody>
          <a:bodyPr/>
          <a:lstStyle/>
          <a:p>
            <a:r>
              <a:rPr lang="en-GB" dirty="0"/>
              <a:t>MAIL ORDER / ONLINE RETAILER</a:t>
            </a:r>
          </a:p>
        </p:txBody>
      </p:sp>
      <p:sp>
        <p:nvSpPr>
          <p:cNvPr id="3" name="Slide Number Placeholder 2">
            <a:extLst>
              <a:ext uri="{FF2B5EF4-FFF2-40B4-BE49-F238E27FC236}">
                <a16:creationId xmlns:a16="http://schemas.microsoft.com/office/drawing/2014/main" id="{9DD0F1C4-212D-41C0-9C74-606A8F81B762}"/>
              </a:ext>
            </a:extLst>
          </p:cNvPr>
          <p:cNvSpPr>
            <a:spLocks noGrp="1"/>
          </p:cNvSpPr>
          <p:nvPr>
            <p:ph type="sldNum" sz="quarter" idx="10"/>
          </p:nvPr>
        </p:nvSpPr>
        <p:spPr/>
        <p:txBody>
          <a:bodyPr/>
          <a:lstStyle/>
          <a:p>
            <a:fld id="{887360FE-02F5-4392-9C12-7D03F05745BB}" type="slidenum">
              <a:rPr lang="en-GB" smtClean="0"/>
              <a:pPr/>
              <a:t>19</a:t>
            </a:fld>
            <a:endParaRPr lang="en-GB" dirty="0"/>
          </a:p>
        </p:txBody>
      </p:sp>
      <p:sp>
        <p:nvSpPr>
          <p:cNvPr id="4" name="Text Placeholder 3">
            <a:extLst>
              <a:ext uri="{FF2B5EF4-FFF2-40B4-BE49-F238E27FC236}">
                <a16:creationId xmlns:a16="http://schemas.microsoft.com/office/drawing/2014/main" id="{D83FFBDE-3A0D-434A-902A-351C919C46AB}"/>
              </a:ext>
            </a:extLst>
          </p:cNvPr>
          <p:cNvSpPr>
            <a:spLocks noGrp="1"/>
          </p:cNvSpPr>
          <p:nvPr>
            <p:ph type="body" sz="quarter" idx="11"/>
          </p:nvPr>
        </p:nvSpPr>
        <p:spPr/>
        <p:txBody>
          <a:bodyPr/>
          <a:lstStyle/>
          <a:p>
            <a:r>
              <a:rPr lang="en-GB" dirty="0"/>
              <a:t>Interactions WITH MAIL</a:t>
            </a:r>
          </a:p>
        </p:txBody>
      </p:sp>
      <p:graphicFrame>
        <p:nvGraphicFramePr>
          <p:cNvPr id="57" name="Chart 56">
            <a:extLst>
              <a:ext uri="{FF2B5EF4-FFF2-40B4-BE49-F238E27FC236}">
                <a16:creationId xmlns:a16="http://schemas.microsoft.com/office/drawing/2014/main" id="{5918501C-EF4D-4EBD-9230-D5782A3E3B34}"/>
              </a:ext>
            </a:extLst>
          </p:cNvPr>
          <p:cNvGraphicFramePr/>
          <p:nvPr>
            <p:extLst>
              <p:ext uri="{D42A27DB-BD31-4B8C-83A1-F6EECF244321}">
                <p14:modId xmlns:p14="http://schemas.microsoft.com/office/powerpoint/2010/main" val="4258253351"/>
              </p:ext>
            </p:extLst>
          </p:nvPr>
        </p:nvGraphicFramePr>
        <p:xfrm>
          <a:off x="554066" y="1879654"/>
          <a:ext cx="4150617" cy="2886291"/>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25">
            <a:extLst>
              <a:ext uri="{FF2B5EF4-FFF2-40B4-BE49-F238E27FC236}">
                <a16:creationId xmlns:a16="http://schemas.microsoft.com/office/drawing/2014/main" id="{A94CF862-D702-4CFB-A8EE-A9B52C61FA22}"/>
              </a:ext>
            </a:extLst>
          </p:cNvPr>
          <p:cNvGrpSpPr/>
          <p:nvPr/>
        </p:nvGrpSpPr>
        <p:grpSpPr>
          <a:xfrm>
            <a:off x="5043602" y="2524112"/>
            <a:ext cx="1654293" cy="2294604"/>
            <a:chOff x="5101472" y="2524112"/>
            <a:chExt cx="1654293" cy="2294604"/>
          </a:xfrm>
        </p:grpSpPr>
        <p:grpSp>
          <p:nvGrpSpPr>
            <p:cNvPr id="24" name="Group 23">
              <a:extLst>
                <a:ext uri="{FF2B5EF4-FFF2-40B4-BE49-F238E27FC236}">
                  <a16:creationId xmlns:a16="http://schemas.microsoft.com/office/drawing/2014/main" id="{1C69AE69-224C-45A8-A12C-FA0E67DBC9BD}"/>
                </a:ext>
              </a:extLst>
            </p:cNvPr>
            <p:cNvGrpSpPr/>
            <p:nvPr/>
          </p:nvGrpSpPr>
          <p:grpSpPr>
            <a:xfrm>
              <a:off x="5101472" y="2524112"/>
              <a:ext cx="1654293" cy="2019861"/>
              <a:chOff x="5622333" y="2524112"/>
              <a:chExt cx="1654293" cy="2019861"/>
            </a:xfrm>
          </p:grpSpPr>
          <p:sp>
            <p:nvSpPr>
              <p:cNvPr id="27" name="Freeform 227">
                <a:extLst>
                  <a:ext uri="{FF2B5EF4-FFF2-40B4-BE49-F238E27FC236}">
                    <a16:creationId xmlns:a16="http://schemas.microsoft.com/office/drawing/2014/main" id="{DE54F604-586B-4CBC-A4EF-861B870E903D}"/>
                  </a:ext>
                </a:extLst>
              </p:cNvPr>
              <p:cNvSpPr>
                <a:spLocks noEditPoints="1"/>
              </p:cNvSpPr>
              <p:nvPr/>
            </p:nvSpPr>
            <p:spPr bwMode="auto">
              <a:xfrm>
                <a:off x="5622333" y="2524112"/>
                <a:ext cx="1654293" cy="1657870"/>
              </a:xfrm>
              <a:custGeom>
                <a:avLst/>
                <a:gdLst>
                  <a:gd name="T0" fmla="*/ 612 w 1387"/>
                  <a:gd name="T1" fmla="*/ 93 h 1390"/>
                  <a:gd name="T2" fmla="*/ 457 w 1387"/>
                  <a:gd name="T3" fmla="*/ 135 h 1390"/>
                  <a:gd name="T4" fmla="*/ 322 w 1387"/>
                  <a:gd name="T5" fmla="*/ 214 h 1390"/>
                  <a:gd name="T6" fmla="*/ 213 w 1387"/>
                  <a:gd name="T7" fmla="*/ 324 h 1390"/>
                  <a:gd name="T8" fmla="*/ 135 w 1387"/>
                  <a:gd name="T9" fmla="*/ 458 h 1390"/>
                  <a:gd name="T10" fmla="*/ 91 w 1387"/>
                  <a:gd name="T11" fmla="*/ 612 h 1390"/>
                  <a:gd name="T12" fmla="*/ 91 w 1387"/>
                  <a:gd name="T13" fmla="*/ 778 h 1390"/>
                  <a:gd name="T14" fmla="*/ 135 w 1387"/>
                  <a:gd name="T15" fmla="*/ 930 h 1390"/>
                  <a:gd name="T16" fmla="*/ 213 w 1387"/>
                  <a:gd name="T17" fmla="*/ 1066 h 1390"/>
                  <a:gd name="T18" fmla="*/ 322 w 1387"/>
                  <a:gd name="T19" fmla="*/ 1176 h 1390"/>
                  <a:gd name="T20" fmla="*/ 457 w 1387"/>
                  <a:gd name="T21" fmla="*/ 1255 h 1390"/>
                  <a:gd name="T22" fmla="*/ 612 w 1387"/>
                  <a:gd name="T23" fmla="*/ 1297 h 1390"/>
                  <a:gd name="T24" fmla="*/ 776 w 1387"/>
                  <a:gd name="T25" fmla="*/ 1297 h 1390"/>
                  <a:gd name="T26" fmla="*/ 930 w 1387"/>
                  <a:gd name="T27" fmla="*/ 1255 h 1390"/>
                  <a:gd name="T28" fmla="*/ 1065 w 1387"/>
                  <a:gd name="T29" fmla="*/ 1176 h 1390"/>
                  <a:gd name="T30" fmla="*/ 1174 w 1387"/>
                  <a:gd name="T31" fmla="*/ 1066 h 1390"/>
                  <a:gd name="T32" fmla="*/ 1254 w 1387"/>
                  <a:gd name="T33" fmla="*/ 930 h 1390"/>
                  <a:gd name="T34" fmla="*/ 1296 w 1387"/>
                  <a:gd name="T35" fmla="*/ 778 h 1390"/>
                  <a:gd name="T36" fmla="*/ 1296 w 1387"/>
                  <a:gd name="T37" fmla="*/ 612 h 1390"/>
                  <a:gd name="T38" fmla="*/ 1254 w 1387"/>
                  <a:gd name="T39" fmla="*/ 458 h 1390"/>
                  <a:gd name="T40" fmla="*/ 1174 w 1387"/>
                  <a:gd name="T41" fmla="*/ 324 h 1390"/>
                  <a:gd name="T42" fmla="*/ 1065 w 1387"/>
                  <a:gd name="T43" fmla="*/ 214 h 1390"/>
                  <a:gd name="T44" fmla="*/ 930 w 1387"/>
                  <a:gd name="T45" fmla="*/ 135 h 1390"/>
                  <a:gd name="T46" fmla="*/ 776 w 1387"/>
                  <a:gd name="T47" fmla="*/ 93 h 1390"/>
                  <a:gd name="T48" fmla="*/ 694 w 1387"/>
                  <a:gd name="T49" fmla="*/ 0 h 1390"/>
                  <a:gd name="T50" fmla="*/ 865 w 1387"/>
                  <a:gd name="T51" fmla="*/ 21 h 1390"/>
                  <a:gd name="T52" fmla="*/ 1019 w 1387"/>
                  <a:gd name="T53" fmla="*/ 82 h 1390"/>
                  <a:gd name="T54" fmla="*/ 1155 w 1387"/>
                  <a:gd name="T55" fmla="*/ 175 h 1390"/>
                  <a:gd name="T56" fmla="*/ 1263 w 1387"/>
                  <a:gd name="T57" fmla="*/ 297 h 1390"/>
                  <a:gd name="T58" fmla="*/ 1341 w 1387"/>
                  <a:gd name="T59" fmla="*/ 444 h 1390"/>
                  <a:gd name="T60" fmla="*/ 1383 w 1387"/>
                  <a:gd name="T61" fmla="*/ 608 h 1390"/>
                  <a:gd name="T62" fmla="*/ 1383 w 1387"/>
                  <a:gd name="T63" fmla="*/ 782 h 1390"/>
                  <a:gd name="T64" fmla="*/ 1341 w 1387"/>
                  <a:gd name="T65" fmla="*/ 946 h 1390"/>
                  <a:gd name="T66" fmla="*/ 1263 w 1387"/>
                  <a:gd name="T67" fmla="*/ 1091 h 1390"/>
                  <a:gd name="T68" fmla="*/ 1155 w 1387"/>
                  <a:gd name="T69" fmla="*/ 1215 h 1390"/>
                  <a:gd name="T70" fmla="*/ 1019 w 1387"/>
                  <a:gd name="T71" fmla="*/ 1308 h 1390"/>
                  <a:gd name="T72" fmla="*/ 865 w 1387"/>
                  <a:gd name="T73" fmla="*/ 1367 h 1390"/>
                  <a:gd name="T74" fmla="*/ 694 w 1387"/>
                  <a:gd name="T75" fmla="*/ 1390 h 1390"/>
                  <a:gd name="T76" fmla="*/ 524 w 1387"/>
                  <a:gd name="T77" fmla="*/ 1367 h 1390"/>
                  <a:gd name="T78" fmla="*/ 368 w 1387"/>
                  <a:gd name="T79" fmla="*/ 1308 h 1390"/>
                  <a:gd name="T80" fmla="*/ 232 w 1387"/>
                  <a:gd name="T81" fmla="*/ 1215 h 1390"/>
                  <a:gd name="T82" fmla="*/ 124 w 1387"/>
                  <a:gd name="T83" fmla="*/ 1091 h 1390"/>
                  <a:gd name="T84" fmla="*/ 48 w 1387"/>
                  <a:gd name="T85" fmla="*/ 946 h 1390"/>
                  <a:gd name="T86" fmla="*/ 6 w 1387"/>
                  <a:gd name="T87" fmla="*/ 782 h 1390"/>
                  <a:gd name="T88" fmla="*/ 6 w 1387"/>
                  <a:gd name="T89" fmla="*/ 608 h 1390"/>
                  <a:gd name="T90" fmla="*/ 48 w 1387"/>
                  <a:gd name="T91" fmla="*/ 444 h 1390"/>
                  <a:gd name="T92" fmla="*/ 124 w 1387"/>
                  <a:gd name="T93" fmla="*/ 297 h 1390"/>
                  <a:gd name="T94" fmla="*/ 232 w 1387"/>
                  <a:gd name="T95" fmla="*/ 175 h 1390"/>
                  <a:gd name="T96" fmla="*/ 368 w 1387"/>
                  <a:gd name="T97" fmla="*/ 82 h 1390"/>
                  <a:gd name="T98" fmla="*/ 524 w 1387"/>
                  <a:gd name="T99" fmla="*/ 21 h 1390"/>
                  <a:gd name="T100" fmla="*/ 694 w 1387"/>
                  <a:gd name="T101"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7" h="1390">
                    <a:moveTo>
                      <a:pt x="694" y="88"/>
                    </a:moveTo>
                    <a:lnTo>
                      <a:pt x="612" y="93"/>
                    </a:lnTo>
                    <a:lnTo>
                      <a:pt x="532" y="109"/>
                    </a:lnTo>
                    <a:lnTo>
                      <a:pt x="457" y="135"/>
                    </a:lnTo>
                    <a:lnTo>
                      <a:pt x="387" y="170"/>
                    </a:lnTo>
                    <a:lnTo>
                      <a:pt x="322" y="214"/>
                    </a:lnTo>
                    <a:lnTo>
                      <a:pt x="265" y="265"/>
                    </a:lnTo>
                    <a:lnTo>
                      <a:pt x="213" y="324"/>
                    </a:lnTo>
                    <a:lnTo>
                      <a:pt x="170" y="387"/>
                    </a:lnTo>
                    <a:lnTo>
                      <a:pt x="135" y="458"/>
                    </a:lnTo>
                    <a:lnTo>
                      <a:pt x="109" y="534"/>
                    </a:lnTo>
                    <a:lnTo>
                      <a:pt x="91" y="612"/>
                    </a:lnTo>
                    <a:lnTo>
                      <a:pt x="88" y="694"/>
                    </a:lnTo>
                    <a:lnTo>
                      <a:pt x="91" y="778"/>
                    </a:lnTo>
                    <a:lnTo>
                      <a:pt x="109" y="856"/>
                    </a:lnTo>
                    <a:lnTo>
                      <a:pt x="135" y="930"/>
                    </a:lnTo>
                    <a:lnTo>
                      <a:pt x="170" y="1001"/>
                    </a:lnTo>
                    <a:lnTo>
                      <a:pt x="213" y="1066"/>
                    </a:lnTo>
                    <a:lnTo>
                      <a:pt x="265" y="1125"/>
                    </a:lnTo>
                    <a:lnTo>
                      <a:pt x="322" y="1176"/>
                    </a:lnTo>
                    <a:lnTo>
                      <a:pt x="387" y="1218"/>
                    </a:lnTo>
                    <a:lnTo>
                      <a:pt x="457" y="1255"/>
                    </a:lnTo>
                    <a:lnTo>
                      <a:pt x="532" y="1281"/>
                    </a:lnTo>
                    <a:lnTo>
                      <a:pt x="612" y="1297"/>
                    </a:lnTo>
                    <a:lnTo>
                      <a:pt x="694" y="1302"/>
                    </a:lnTo>
                    <a:lnTo>
                      <a:pt x="776" y="1297"/>
                    </a:lnTo>
                    <a:lnTo>
                      <a:pt x="856" y="1281"/>
                    </a:lnTo>
                    <a:lnTo>
                      <a:pt x="930" y="1255"/>
                    </a:lnTo>
                    <a:lnTo>
                      <a:pt x="1000" y="1218"/>
                    </a:lnTo>
                    <a:lnTo>
                      <a:pt x="1065" y="1176"/>
                    </a:lnTo>
                    <a:lnTo>
                      <a:pt x="1124" y="1125"/>
                    </a:lnTo>
                    <a:lnTo>
                      <a:pt x="1174" y="1066"/>
                    </a:lnTo>
                    <a:lnTo>
                      <a:pt x="1218" y="1001"/>
                    </a:lnTo>
                    <a:lnTo>
                      <a:pt x="1254" y="930"/>
                    </a:lnTo>
                    <a:lnTo>
                      <a:pt x="1279" y="856"/>
                    </a:lnTo>
                    <a:lnTo>
                      <a:pt x="1296" y="778"/>
                    </a:lnTo>
                    <a:lnTo>
                      <a:pt x="1301" y="694"/>
                    </a:lnTo>
                    <a:lnTo>
                      <a:pt x="1296" y="612"/>
                    </a:lnTo>
                    <a:lnTo>
                      <a:pt x="1279" y="534"/>
                    </a:lnTo>
                    <a:lnTo>
                      <a:pt x="1254" y="458"/>
                    </a:lnTo>
                    <a:lnTo>
                      <a:pt x="1218" y="387"/>
                    </a:lnTo>
                    <a:lnTo>
                      <a:pt x="1174" y="324"/>
                    </a:lnTo>
                    <a:lnTo>
                      <a:pt x="1124" y="265"/>
                    </a:lnTo>
                    <a:lnTo>
                      <a:pt x="1065" y="214"/>
                    </a:lnTo>
                    <a:lnTo>
                      <a:pt x="1000" y="170"/>
                    </a:lnTo>
                    <a:lnTo>
                      <a:pt x="930" y="135"/>
                    </a:lnTo>
                    <a:lnTo>
                      <a:pt x="856" y="109"/>
                    </a:lnTo>
                    <a:lnTo>
                      <a:pt x="776" y="93"/>
                    </a:lnTo>
                    <a:lnTo>
                      <a:pt x="694" y="88"/>
                    </a:lnTo>
                    <a:close/>
                    <a:moveTo>
                      <a:pt x="694" y="0"/>
                    </a:moveTo>
                    <a:lnTo>
                      <a:pt x="781" y="6"/>
                    </a:lnTo>
                    <a:lnTo>
                      <a:pt x="865" y="21"/>
                    </a:lnTo>
                    <a:lnTo>
                      <a:pt x="945" y="48"/>
                    </a:lnTo>
                    <a:lnTo>
                      <a:pt x="1019" y="82"/>
                    </a:lnTo>
                    <a:lnTo>
                      <a:pt x="1090" y="124"/>
                    </a:lnTo>
                    <a:lnTo>
                      <a:pt x="1155" y="175"/>
                    </a:lnTo>
                    <a:lnTo>
                      <a:pt x="1212" y="233"/>
                    </a:lnTo>
                    <a:lnTo>
                      <a:pt x="1263" y="297"/>
                    </a:lnTo>
                    <a:lnTo>
                      <a:pt x="1307" y="368"/>
                    </a:lnTo>
                    <a:lnTo>
                      <a:pt x="1341" y="444"/>
                    </a:lnTo>
                    <a:lnTo>
                      <a:pt x="1366" y="524"/>
                    </a:lnTo>
                    <a:lnTo>
                      <a:pt x="1383" y="608"/>
                    </a:lnTo>
                    <a:lnTo>
                      <a:pt x="1387" y="694"/>
                    </a:lnTo>
                    <a:lnTo>
                      <a:pt x="1383" y="782"/>
                    </a:lnTo>
                    <a:lnTo>
                      <a:pt x="1366" y="866"/>
                    </a:lnTo>
                    <a:lnTo>
                      <a:pt x="1341" y="946"/>
                    </a:lnTo>
                    <a:lnTo>
                      <a:pt x="1307" y="1022"/>
                    </a:lnTo>
                    <a:lnTo>
                      <a:pt x="1263" y="1091"/>
                    </a:lnTo>
                    <a:lnTo>
                      <a:pt x="1212" y="1155"/>
                    </a:lnTo>
                    <a:lnTo>
                      <a:pt x="1155" y="1215"/>
                    </a:lnTo>
                    <a:lnTo>
                      <a:pt x="1090" y="1264"/>
                    </a:lnTo>
                    <a:lnTo>
                      <a:pt x="1019" y="1308"/>
                    </a:lnTo>
                    <a:lnTo>
                      <a:pt x="945" y="1342"/>
                    </a:lnTo>
                    <a:lnTo>
                      <a:pt x="865" y="1367"/>
                    </a:lnTo>
                    <a:lnTo>
                      <a:pt x="781" y="1384"/>
                    </a:lnTo>
                    <a:lnTo>
                      <a:pt x="694" y="1390"/>
                    </a:lnTo>
                    <a:lnTo>
                      <a:pt x="608" y="1384"/>
                    </a:lnTo>
                    <a:lnTo>
                      <a:pt x="524" y="1367"/>
                    </a:lnTo>
                    <a:lnTo>
                      <a:pt x="444" y="1342"/>
                    </a:lnTo>
                    <a:lnTo>
                      <a:pt x="368" y="1308"/>
                    </a:lnTo>
                    <a:lnTo>
                      <a:pt x="297" y="1264"/>
                    </a:lnTo>
                    <a:lnTo>
                      <a:pt x="232" y="1215"/>
                    </a:lnTo>
                    <a:lnTo>
                      <a:pt x="175" y="1155"/>
                    </a:lnTo>
                    <a:lnTo>
                      <a:pt x="124" y="1091"/>
                    </a:lnTo>
                    <a:lnTo>
                      <a:pt x="82" y="1022"/>
                    </a:lnTo>
                    <a:lnTo>
                      <a:pt x="48" y="946"/>
                    </a:lnTo>
                    <a:lnTo>
                      <a:pt x="21" y="866"/>
                    </a:lnTo>
                    <a:lnTo>
                      <a:pt x="6" y="782"/>
                    </a:lnTo>
                    <a:lnTo>
                      <a:pt x="0" y="694"/>
                    </a:lnTo>
                    <a:lnTo>
                      <a:pt x="6" y="608"/>
                    </a:lnTo>
                    <a:lnTo>
                      <a:pt x="21" y="524"/>
                    </a:lnTo>
                    <a:lnTo>
                      <a:pt x="48" y="444"/>
                    </a:lnTo>
                    <a:lnTo>
                      <a:pt x="82" y="368"/>
                    </a:lnTo>
                    <a:lnTo>
                      <a:pt x="124" y="297"/>
                    </a:lnTo>
                    <a:lnTo>
                      <a:pt x="175" y="233"/>
                    </a:lnTo>
                    <a:lnTo>
                      <a:pt x="232" y="175"/>
                    </a:lnTo>
                    <a:lnTo>
                      <a:pt x="297" y="124"/>
                    </a:lnTo>
                    <a:lnTo>
                      <a:pt x="368" y="82"/>
                    </a:lnTo>
                    <a:lnTo>
                      <a:pt x="444" y="48"/>
                    </a:lnTo>
                    <a:lnTo>
                      <a:pt x="524" y="21"/>
                    </a:lnTo>
                    <a:lnTo>
                      <a:pt x="608" y="6"/>
                    </a:lnTo>
                    <a:lnTo>
                      <a:pt x="69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28">
                <a:extLst>
                  <a:ext uri="{FF2B5EF4-FFF2-40B4-BE49-F238E27FC236}">
                    <a16:creationId xmlns:a16="http://schemas.microsoft.com/office/drawing/2014/main" id="{2FFB56C6-128A-4523-9C3E-B7D526148403}"/>
                  </a:ext>
                </a:extLst>
              </p:cNvPr>
              <p:cNvSpPr>
                <a:spLocks/>
              </p:cNvSpPr>
              <p:nvPr/>
            </p:nvSpPr>
            <p:spPr bwMode="auto">
              <a:xfrm>
                <a:off x="6350341" y="3276998"/>
                <a:ext cx="182485" cy="181292"/>
              </a:xfrm>
              <a:custGeom>
                <a:avLst/>
                <a:gdLst>
                  <a:gd name="T0" fmla="*/ 77 w 153"/>
                  <a:gd name="T1" fmla="*/ 0 h 152"/>
                  <a:gd name="T2" fmla="*/ 101 w 153"/>
                  <a:gd name="T3" fmla="*/ 5 h 152"/>
                  <a:gd name="T4" fmla="*/ 122 w 153"/>
                  <a:gd name="T5" fmla="*/ 15 h 152"/>
                  <a:gd name="T6" fmla="*/ 138 w 153"/>
                  <a:gd name="T7" fmla="*/ 32 h 152"/>
                  <a:gd name="T8" fmla="*/ 149 w 153"/>
                  <a:gd name="T9" fmla="*/ 53 h 152"/>
                  <a:gd name="T10" fmla="*/ 153 w 153"/>
                  <a:gd name="T11" fmla="*/ 76 h 152"/>
                  <a:gd name="T12" fmla="*/ 149 w 153"/>
                  <a:gd name="T13" fmla="*/ 101 h 152"/>
                  <a:gd name="T14" fmla="*/ 138 w 153"/>
                  <a:gd name="T15" fmla="*/ 122 h 152"/>
                  <a:gd name="T16" fmla="*/ 122 w 153"/>
                  <a:gd name="T17" fmla="*/ 137 h 152"/>
                  <a:gd name="T18" fmla="*/ 101 w 153"/>
                  <a:gd name="T19" fmla="*/ 149 h 152"/>
                  <a:gd name="T20" fmla="*/ 77 w 153"/>
                  <a:gd name="T21" fmla="*/ 152 h 152"/>
                  <a:gd name="T22" fmla="*/ 54 w 153"/>
                  <a:gd name="T23" fmla="*/ 149 h 152"/>
                  <a:gd name="T24" fmla="*/ 33 w 153"/>
                  <a:gd name="T25" fmla="*/ 137 h 152"/>
                  <a:gd name="T26" fmla="*/ 16 w 153"/>
                  <a:gd name="T27" fmla="*/ 122 h 152"/>
                  <a:gd name="T28" fmla="*/ 4 w 153"/>
                  <a:gd name="T29" fmla="*/ 101 h 152"/>
                  <a:gd name="T30" fmla="*/ 0 w 153"/>
                  <a:gd name="T31" fmla="*/ 76 h 152"/>
                  <a:gd name="T32" fmla="*/ 4 w 153"/>
                  <a:gd name="T33" fmla="*/ 53 h 152"/>
                  <a:gd name="T34" fmla="*/ 16 w 153"/>
                  <a:gd name="T35" fmla="*/ 32 h 152"/>
                  <a:gd name="T36" fmla="*/ 33 w 153"/>
                  <a:gd name="T37" fmla="*/ 15 h 152"/>
                  <a:gd name="T38" fmla="*/ 54 w 153"/>
                  <a:gd name="T39" fmla="*/ 5 h 152"/>
                  <a:gd name="T40" fmla="*/ 77 w 153"/>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2">
                    <a:moveTo>
                      <a:pt x="77" y="0"/>
                    </a:moveTo>
                    <a:lnTo>
                      <a:pt x="101" y="5"/>
                    </a:lnTo>
                    <a:lnTo>
                      <a:pt x="122" y="15"/>
                    </a:lnTo>
                    <a:lnTo>
                      <a:pt x="138" y="32"/>
                    </a:lnTo>
                    <a:lnTo>
                      <a:pt x="149" y="53"/>
                    </a:lnTo>
                    <a:lnTo>
                      <a:pt x="153" y="76"/>
                    </a:lnTo>
                    <a:lnTo>
                      <a:pt x="149" y="101"/>
                    </a:lnTo>
                    <a:lnTo>
                      <a:pt x="138" y="122"/>
                    </a:lnTo>
                    <a:lnTo>
                      <a:pt x="122" y="137"/>
                    </a:lnTo>
                    <a:lnTo>
                      <a:pt x="101" y="149"/>
                    </a:lnTo>
                    <a:lnTo>
                      <a:pt x="77" y="152"/>
                    </a:lnTo>
                    <a:lnTo>
                      <a:pt x="54" y="149"/>
                    </a:lnTo>
                    <a:lnTo>
                      <a:pt x="33" y="137"/>
                    </a:lnTo>
                    <a:lnTo>
                      <a:pt x="16" y="122"/>
                    </a:lnTo>
                    <a:lnTo>
                      <a:pt x="4" y="101"/>
                    </a:lnTo>
                    <a:lnTo>
                      <a:pt x="0" y="76"/>
                    </a:lnTo>
                    <a:lnTo>
                      <a:pt x="4" y="53"/>
                    </a:lnTo>
                    <a:lnTo>
                      <a:pt x="16" y="32"/>
                    </a:lnTo>
                    <a:lnTo>
                      <a:pt x="33" y="15"/>
                    </a:lnTo>
                    <a:lnTo>
                      <a:pt x="54" y="5"/>
                    </a:lnTo>
                    <a:lnTo>
                      <a:pt x="7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29">
                <a:extLst>
                  <a:ext uri="{FF2B5EF4-FFF2-40B4-BE49-F238E27FC236}">
                    <a16:creationId xmlns:a16="http://schemas.microsoft.com/office/drawing/2014/main" id="{70DD7957-4BB9-4CF7-8D1F-EA02861DD8B4}"/>
                  </a:ext>
                </a:extLst>
              </p:cNvPr>
              <p:cNvSpPr>
                <a:spLocks/>
              </p:cNvSpPr>
              <p:nvPr/>
            </p:nvSpPr>
            <p:spPr bwMode="auto">
              <a:xfrm>
                <a:off x="6422644" y="2735222"/>
                <a:ext cx="56058" cy="94225"/>
              </a:xfrm>
              <a:custGeom>
                <a:avLst/>
                <a:gdLst>
                  <a:gd name="T0" fmla="*/ 0 w 47"/>
                  <a:gd name="T1" fmla="*/ 0 h 79"/>
                  <a:gd name="T2" fmla="*/ 47 w 47"/>
                  <a:gd name="T3" fmla="*/ 0 h 79"/>
                  <a:gd name="T4" fmla="*/ 47 w 47"/>
                  <a:gd name="T5" fmla="*/ 54 h 79"/>
                  <a:gd name="T6" fmla="*/ 45 w 47"/>
                  <a:gd name="T7" fmla="*/ 61 h 79"/>
                  <a:gd name="T8" fmla="*/ 42 w 47"/>
                  <a:gd name="T9" fmla="*/ 69 h 79"/>
                  <a:gd name="T10" fmla="*/ 36 w 47"/>
                  <a:gd name="T11" fmla="*/ 73 h 79"/>
                  <a:gd name="T12" fmla="*/ 30 w 47"/>
                  <a:gd name="T13" fmla="*/ 77 h 79"/>
                  <a:gd name="T14" fmla="*/ 23 w 47"/>
                  <a:gd name="T15" fmla="*/ 79 h 79"/>
                  <a:gd name="T16" fmla="*/ 15 w 47"/>
                  <a:gd name="T17" fmla="*/ 77 h 79"/>
                  <a:gd name="T18" fmla="*/ 9 w 47"/>
                  <a:gd name="T19" fmla="*/ 73 h 79"/>
                  <a:gd name="T20" fmla="*/ 4 w 47"/>
                  <a:gd name="T21" fmla="*/ 69 h 79"/>
                  <a:gd name="T22" fmla="*/ 0 w 47"/>
                  <a:gd name="T23" fmla="*/ 61 h 79"/>
                  <a:gd name="T24" fmla="*/ 0 w 47"/>
                  <a:gd name="T25" fmla="*/ 54 h 79"/>
                  <a:gd name="T26" fmla="*/ 0 w 47"/>
                  <a:gd name="T2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79">
                    <a:moveTo>
                      <a:pt x="0" y="0"/>
                    </a:moveTo>
                    <a:lnTo>
                      <a:pt x="47" y="0"/>
                    </a:lnTo>
                    <a:lnTo>
                      <a:pt x="47" y="54"/>
                    </a:lnTo>
                    <a:lnTo>
                      <a:pt x="45" y="61"/>
                    </a:lnTo>
                    <a:lnTo>
                      <a:pt x="42" y="69"/>
                    </a:lnTo>
                    <a:lnTo>
                      <a:pt x="36" y="73"/>
                    </a:lnTo>
                    <a:lnTo>
                      <a:pt x="30" y="77"/>
                    </a:lnTo>
                    <a:lnTo>
                      <a:pt x="23" y="79"/>
                    </a:lnTo>
                    <a:lnTo>
                      <a:pt x="15" y="77"/>
                    </a:lnTo>
                    <a:lnTo>
                      <a:pt x="9" y="73"/>
                    </a:lnTo>
                    <a:lnTo>
                      <a:pt x="4" y="69"/>
                    </a:lnTo>
                    <a:lnTo>
                      <a:pt x="0" y="61"/>
                    </a:lnTo>
                    <a:lnTo>
                      <a:pt x="0" y="5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30">
                <a:extLst>
                  <a:ext uri="{FF2B5EF4-FFF2-40B4-BE49-F238E27FC236}">
                    <a16:creationId xmlns:a16="http://schemas.microsoft.com/office/drawing/2014/main" id="{4FE2104D-57F6-4DEA-BCF6-60F89E212757}"/>
                  </a:ext>
                </a:extLst>
              </p:cNvPr>
              <p:cNvSpPr>
                <a:spLocks/>
              </p:cNvSpPr>
              <p:nvPr/>
            </p:nvSpPr>
            <p:spPr bwMode="auto">
              <a:xfrm>
                <a:off x="6974869" y="3324422"/>
                <a:ext cx="90646" cy="57250"/>
              </a:xfrm>
              <a:custGeom>
                <a:avLst/>
                <a:gdLst>
                  <a:gd name="T0" fmla="*/ 23 w 76"/>
                  <a:gd name="T1" fmla="*/ 0 h 48"/>
                  <a:gd name="T2" fmla="*/ 76 w 76"/>
                  <a:gd name="T3" fmla="*/ 0 h 48"/>
                  <a:gd name="T4" fmla="*/ 76 w 76"/>
                  <a:gd name="T5" fmla="*/ 48 h 48"/>
                  <a:gd name="T6" fmla="*/ 23 w 76"/>
                  <a:gd name="T7" fmla="*/ 48 h 48"/>
                  <a:gd name="T8" fmla="*/ 15 w 76"/>
                  <a:gd name="T9" fmla="*/ 46 h 48"/>
                  <a:gd name="T10" fmla="*/ 9 w 76"/>
                  <a:gd name="T11" fmla="*/ 42 h 48"/>
                  <a:gd name="T12" fmla="*/ 4 w 76"/>
                  <a:gd name="T13" fmla="*/ 38 h 48"/>
                  <a:gd name="T14" fmla="*/ 0 w 76"/>
                  <a:gd name="T15" fmla="*/ 31 h 48"/>
                  <a:gd name="T16" fmla="*/ 0 w 76"/>
                  <a:gd name="T17" fmla="*/ 23 h 48"/>
                  <a:gd name="T18" fmla="*/ 0 w 76"/>
                  <a:gd name="T19" fmla="*/ 15 h 48"/>
                  <a:gd name="T20" fmla="*/ 4 w 76"/>
                  <a:gd name="T21" fmla="*/ 10 h 48"/>
                  <a:gd name="T22" fmla="*/ 9 w 76"/>
                  <a:gd name="T23" fmla="*/ 4 h 48"/>
                  <a:gd name="T24" fmla="*/ 15 w 76"/>
                  <a:gd name="T25" fmla="*/ 2 h 48"/>
                  <a:gd name="T26" fmla="*/ 23 w 76"/>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48">
                    <a:moveTo>
                      <a:pt x="23" y="0"/>
                    </a:moveTo>
                    <a:lnTo>
                      <a:pt x="76" y="0"/>
                    </a:lnTo>
                    <a:lnTo>
                      <a:pt x="76" y="48"/>
                    </a:lnTo>
                    <a:lnTo>
                      <a:pt x="23" y="48"/>
                    </a:lnTo>
                    <a:lnTo>
                      <a:pt x="15" y="46"/>
                    </a:lnTo>
                    <a:lnTo>
                      <a:pt x="9" y="42"/>
                    </a:lnTo>
                    <a:lnTo>
                      <a:pt x="4" y="38"/>
                    </a:lnTo>
                    <a:lnTo>
                      <a:pt x="0" y="31"/>
                    </a:lnTo>
                    <a:lnTo>
                      <a:pt x="0" y="23"/>
                    </a:lnTo>
                    <a:lnTo>
                      <a:pt x="0" y="15"/>
                    </a:lnTo>
                    <a:lnTo>
                      <a:pt x="4" y="10"/>
                    </a:lnTo>
                    <a:lnTo>
                      <a:pt x="9" y="4"/>
                    </a:lnTo>
                    <a:lnTo>
                      <a:pt x="15" y="2"/>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31">
                <a:extLst>
                  <a:ext uri="{FF2B5EF4-FFF2-40B4-BE49-F238E27FC236}">
                    <a16:creationId xmlns:a16="http://schemas.microsoft.com/office/drawing/2014/main" id="{072EA2CF-994B-4EA5-B08D-A7E202D793EF}"/>
                  </a:ext>
                </a:extLst>
              </p:cNvPr>
              <p:cNvSpPr>
                <a:spLocks/>
              </p:cNvSpPr>
              <p:nvPr/>
            </p:nvSpPr>
            <p:spPr bwMode="auto">
              <a:xfrm>
                <a:off x="5833444" y="3324422"/>
                <a:ext cx="93032" cy="57250"/>
              </a:xfrm>
              <a:custGeom>
                <a:avLst/>
                <a:gdLst>
                  <a:gd name="T0" fmla="*/ 0 w 78"/>
                  <a:gd name="T1" fmla="*/ 0 h 48"/>
                  <a:gd name="T2" fmla="*/ 54 w 78"/>
                  <a:gd name="T3" fmla="*/ 0 h 48"/>
                  <a:gd name="T4" fmla="*/ 61 w 78"/>
                  <a:gd name="T5" fmla="*/ 2 h 48"/>
                  <a:gd name="T6" fmla="*/ 69 w 78"/>
                  <a:gd name="T7" fmla="*/ 4 h 48"/>
                  <a:gd name="T8" fmla="*/ 73 w 78"/>
                  <a:gd name="T9" fmla="*/ 10 h 48"/>
                  <a:gd name="T10" fmla="*/ 76 w 78"/>
                  <a:gd name="T11" fmla="*/ 15 h 48"/>
                  <a:gd name="T12" fmla="*/ 78 w 78"/>
                  <a:gd name="T13" fmla="*/ 23 h 48"/>
                  <a:gd name="T14" fmla="*/ 76 w 78"/>
                  <a:gd name="T15" fmla="*/ 31 h 48"/>
                  <a:gd name="T16" fmla="*/ 73 w 78"/>
                  <a:gd name="T17" fmla="*/ 38 h 48"/>
                  <a:gd name="T18" fmla="*/ 69 w 78"/>
                  <a:gd name="T19" fmla="*/ 42 h 48"/>
                  <a:gd name="T20" fmla="*/ 61 w 78"/>
                  <a:gd name="T21" fmla="*/ 46 h 48"/>
                  <a:gd name="T22" fmla="*/ 54 w 78"/>
                  <a:gd name="T23" fmla="*/ 48 h 48"/>
                  <a:gd name="T24" fmla="*/ 0 w 78"/>
                  <a:gd name="T25" fmla="*/ 48 h 48"/>
                  <a:gd name="T26" fmla="*/ 0 w 78"/>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48">
                    <a:moveTo>
                      <a:pt x="0" y="0"/>
                    </a:moveTo>
                    <a:lnTo>
                      <a:pt x="54" y="0"/>
                    </a:lnTo>
                    <a:lnTo>
                      <a:pt x="61" y="2"/>
                    </a:lnTo>
                    <a:lnTo>
                      <a:pt x="69" y="4"/>
                    </a:lnTo>
                    <a:lnTo>
                      <a:pt x="73" y="10"/>
                    </a:lnTo>
                    <a:lnTo>
                      <a:pt x="76" y="15"/>
                    </a:lnTo>
                    <a:lnTo>
                      <a:pt x="78" y="23"/>
                    </a:lnTo>
                    <a:lnTo>
                      <a:pt x="76" y="31"/>
                    </a:lnTo>
                    <a:lnTo>
                      <a:pt x="73" y="38"/>
                    </a:lnTo>
                    <a:lnTo>
                      <a:pt x="69" y="42"/>
                    </a:lnTo>
                    <a:lnTo>
                      <a:pt x="61" y="46"/>
                    </a:lnTo>
                    <a:lnTo>
                      <a:pt x="54" y="48"/>
                    </a:lnTo>
                    <a:lnTo>
                      <a:pt x="0" y="48"/>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232">
                <a:extLst>
                  <a:ext uri="{FF2B5EF4-FFF2-40B4-BE49-F238E27FC236}">
                    <a16:creationId xmlns:a16="http://schemas.microsoft.com/office/drawing/2014/main" id="{2D8372D7-409E-4860-9878-80C82181B022}"/>
                  </a:ext>
                </a:extLst>
              </p:cNvPr>
              <p:cNvSpPr>
                <a:spLocks/>
              </p:cNvSpPr>
              <p:nvPr/>
            </p:nvSpPr>
            <p:spPr bwMode="auto">
              <a:xfrm>
                <a:off x="6812660" y="2897431"/>
                <a:ext cx="94225" cy="90646"/>
              </a:xfrm>
              <a:custGeom>
                <a:avLst/>
                <a:gdLst>
                  <a:gd name="T0" fmla="*/ 44 w 79"/>
                  <a:gd name="T1" fmla="*/ 0 h 76"/>
                  <a:gd name="T2" fmla="*/ 79 w 79"/>
                  <a:gd name="T3" fmla="*/ 32 h 76"/>
                  <a:gd name="T4" fmla="*/ 40 w 79"/>
                  <a:gd name="T5" fmla="*/ 70 h 76"/>
                  <a:gd name="T6" fmla="*/ 29 w 79"/>
                  <a:gd name="T7" fmla="*/ 76 h 76"/>
                  <a:gd name="T8" fmla="*/ 18 w 79"/>
                  <a:gd name="T9" fmla="*/ 76 h 76"/>
                  <a:gd name="T10" fmla="*/ 6 w 79"/>
                  <a:gd name="T11" fmla="*/ 70 h 76"/>
                  <a:gd name="T12" fmla="*/ 0 w 79"/>
                  <a:gd name="T13" fmla="*/ 61 h 76"/>
                  <a:gd name="T14" fmla="*/ 0 w 79"/>
                  <a:gd name="T15" fmla="*/ 47 h 76"/>
                  <a:gd name="T16" fmla="*/ 6 w 79"/>
                  <a:gd name="T17" fmla="*/ 38 h 76"/>
                  <a:gd name="T18" fmla="*/ 44 w 79"/>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6">
                    <a:moveTo>
                      <a:pt x="44" y="0"/>
                    </a:moveTo>
                    <a:lnTo>
                      <a:pt x="79" y="32"/>
                    </a:lnTo>
                    <a:lnTo>
                      <a:pt x="40" y="70"/>
                    </a:lnTo>
                    <a:lnTo>
                      <a:pt x="29" y="76"/>
                    </a:lnTo>
                    <a:lnTo>
                      <a:pt x="18" y="76"/>
                    </a:lnTo>
                    <a:lnTo>
                      <a:pt x="6" y="70"/>
                    </a:lnTo>
                    <a:lnTo>
                      <a:pt x="0" y="61"/>
                    </a:lnTo>
                    <a:lnTo>
                      <a:pt x="0" y="47"/>
                    </a:lnTo>
                    <a:lnTo>
                      <a:pt x="6" y="38"/>
                    </a:lnTo>
                    <a:lnTo>
                      <a:pt x="4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233">
                <a:extLst>
                  <a:ext uri="{FF2B5EF4-FFF2-40B4-BE49-F238E27FC236}">
                    <a16:creationId xmlns:a16="http://schemas.microsoft.com/office/drawing/2014/main" id="{69D8B7FD-71DE-4A31-9417-EA6567B645F5}"/>
                  </a:ext>
                </a:extLst>
              </p:cNvPr>
              <p:cNvSpPr>
                <a:spLocks/>
              </p:cNvSpPr>
              <p:nvPr/>
            </p:nvSpPr>
            <p:spPr bwMode="auto">
              <a:xfrm>
                <a:off x="5994459" y="3715632"/>
                <a:ext cx="91839" cy="93032"/>
              </a:xfrm>
              <a:custGeom>
                <a:avLst/>
                <a:gdLst>
                  <a:gd name="T0" fmla="*/ 48 w 77"/>
                  <a:gd name="T1" fmla="*/ 0 h 78"/>
                  <a:gd name="T2" fmla="*/ 61 w 77"/>
                  <a:gd name="T3" fmla="*/ 0 h 78"/>
                  <a:gd name="T4" fmla="*/ 71 w 77"/>
                  <a:gd name="T5" fmla="*/ 6 h 78"/>
                  <a:gd name="T6" fmla="*/ 77 w 77"/>
                  <a:gd name="T7" fmla="*/ 17 h 78"/>
                  <a:gd name="T8" fmla="*/ 77 w 77"/>
                  <a:gd name="T9" fmla="*/ 29 h 78"/>
                  <a:gd name="T10" fmla="*/ 71 w 77"/>
                  <a:gd name="T11" fmla="*/ 40 h 78"/>
                  <a:gd name="T12" fmla="*/ 33 w 77"/>
                  <a:gd name="T13" fmla="*/ 78 h 78"/>
                  <a:gd name="T14" fmla="*/ 0 w 77"/>
                  <a:gd name="T15" fmla="*/ 44 h 78"/>
                  <a:gd name="T16" fmla="*/ 39 w 77"/>
                  <a:gd name="T17" fmla="*/ 6 h 78"/>
                  <a:gd name="T18" fmla="*/ 48 w 77"/>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48" y="0"/>
                    </a:moveTo>
                    <a:lnTo>
                      <a:pt x="61" y="0"/>
                    </a:lnTo>
                    <a:lnTo>
                      <a:pt x="71" y="6"/>
                    </a:lnTo>
                    <a:lnTo>
                      <a:pt x="77" y="17"/>
                    </a:lnTo>
                    <a:lnTo>
                      <a:pt x="77" y="29"/>
                    </a:lnTo>
                    <a:lnTo>
                      <a:pt x="71" y="40"/>
                    </a:lnTo>
                    <a:lnTo>
                      <a:pt x="33" y="78"/>
                    </a:lnTo>
                    <a:lnTo>
                      <a:pt x="0" y="44"/>
                    </a:lnTo>
                    <a:lnTo>
                      <a:pt x="39" y="6"/>
                    </a:lnTo>
                    <a:lnTo>
                      <a:pt x="4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234">
                <a:extLst>
                  <a:ext uri="{FF2B5EF4-FFF2-40B4-BE49-F238E27FC236}">
                    <a16:creationId xmlns:a16="http://schemas.microsoft.com/office/drawing/2014/main" id="{052F1032-834D-45BC-9FA4-EAD2F2E1FCD7}"/>
                  </a:ext>
                </a:extLst>
              </p:cNvPr>
              <p:cNvSpPr>
                <a:spLocks/>
              </p:cNvSpPr>
              <p:nvPr/>
            </p:nvSpPr>
            <p:spPr bwMode="auto">
              <a:xfrm>
                <a:off x="6812660" y="3715632"/>
                <a:ext cx="94225" cy="93032"/>
              </a:xfrm>
              <a:custGeom>
                <a:avLst/>
                <a:gdLst>
                  <a:gd name="T0" fmla="*/ 18 w 79"/>
                  <a:gd name="T1" fmla="*/ 0 h 78"/>
                  <a:gd name="T2" fmla="*/ 29 w 79"/>
                  <a:gd name="T3" fmla="*/ 0 h 78"/>
                  <a:gd name="T4" fmla="*/ 40 w 79"/>
                  <a:gd name="T5" fmla="*/ 6 h 78"/>
                  <a:gd name="T6" fmla="*/ 79 w 79"/>
                  <a:gd name="T7" fmla="*/ 44 h 78"/>
                  <a:gd name="T8" fmla="*/ 44 w 79"/>
                  <a:gd name="T9" fmla="*/ 78 h 78"/>
                  <a:gd name="T10" fmla="*/ 6 w 79"/>
                  <a:gd name="T11" fmla="*/ 40 h 78"/>
                  <a:gd name="T12" fmla="*/ 0 w 79"/>
                  <a:gd name="T13" fmla="*/ 29 h 78"/>
                  <a:gd name="T14" fmla="*/ 0 w 79"/>
                  <a:gd name="T15" fmla="*/ 17 h 78"/>
                  <a:gd name="T16" fmla="*/ 6 w 79"/>
                  <a:gd name="T17" fmla="*/ 6 h 78"/>
                  <a:gd name="T18" fmla="*/ 18 w 79"/>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8">
                    <a:moveTo>
                      <a:pt x="18" y="0"/>
                    </a:moveTo>
                    <a:lnTo>
                      <a:pt x="29" y="0"/>
                    </a:lnTo>
                    <a:lnTo>
                      <a:pt x="40" y="6"/>
                    </a:lnTo>
                    <a:lnTo>
                      <a:pt x="79" y="44"/>
                    </a:lnTo>
                    <a:lnTo>
                      <a:pt x="44" y="78"/>
                    </a:lnTo>
                    <a:lnTo>
                      <a:pt x="6" y="40"/>
                    </a:lnTo>
                    <a:lnTo>
                      <a:pt x="0" y="29"/>
                    </a:lnTo>
                    <a:lnTo>
                      <a:pt x="0" y="17"/>
                    </a:lnTo>
                    <a:lnTo>
                      <a:pt x="6" y="6"/>
                    </a:lnTo>
                    <a:lnTo>
                      <a:pt x="1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235">
                <a:extLst>
                  <a:ext uri="{FF2B5EF4-FFF2-40B4-BE49-F238E27FC236}">
                    <a16:creationId xmlns:a16="http://schemas.microsoft.com/office/drawing/2014/main" id="{6575F78C-FC1A-47AC-BAD9-86C8CA9E4C36}"/>
                  </a:ext>
                </a:extLst>
              </p:cNvPr>
              <p:cNvSpPr>
                <a:spLocks/>
              </p:cNvSpPr>
              <p:nvPr/>
            </p:nvSpPr>
            <p:spPr bwMode="auto">
              <a:xfrm>
                <a:off x="5994459" y="2897431"/>
                <a:ext cx="91839" cy="90646"/>
              </a:xfrm>
              <a:custGeom>
                <a:avLst/>
                <a:gdLst>
                  <a:gd name="T0" fmla="*/ 33 w 77"/>
                  <a:gd name="T1" fmla="*/ 0 h 76"/>
                  <a:gd name="T2" fmla="*/ 71 w 77"/>
                  <a:gd name="T3" fmla="*/ 38 h 76"/>
                  <a:gd name="T4" fmla="*/ 77 w 77"/>
                  <a:gd name="T5" fmla="*/ 47 h 76"/>
                  <a:gd name="T6" fmla="*/ 77 w 77"/>
                  <a:gd name="T7" fmla="*/ 61 h 76"/>
                  <a:gd name="T8" fmla="*/ 71 w 77"/>
                  <a:gd name="T9" fmla="*/ 70 h 76"/>
                  <a:gd name="T10" fmla="*/ 61 w 77"/>
                  <a:gd name="T11" fmla="*/ 76 h 76"/>
                  <a:gd name="T12" fmla="*/ 48 w 77"/>
                  <a:gd name="T13" fmla="*/ 76 h 76"/>
                  <a:gd name="T14" fmla="*/ 39 w 77"/>
                  <a:gd name="T15" fmla="*/ 70 h 76"/>
                  <a:gd name="T16" fmla="*/ 0 w 77"/>
                  <a:gd name="T17" fmla="*/ 32 h 76"/>
                  <a:gd name="T18" fmla="*/ 33 w 77"/>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3" y="0"/>
                    </a:moveTo>
                    <a:lnTo>
                      <a:pt x="71" y="38"/>
                    </a:lnTo>
                    <a:lnTo>
                      <a:pt x="77" y="47"/>
                    </a:lnTo>
                    <a:lnTo>
                      <a:pt x="77" y="61"/>
                    </a:lnTo>
                    <a:lnTo>
                      <a:pt x="71" y="70"/>
                    </a:lnTo>
                    <a:lnTo>
                      <a:pt x="61" y="76"/>
                    </a:lnTo>
                    <a:lnTo>
                      <a:pt x="48" y="76"/>
                    </a:lnTo>
                    <a:lnTo>
                      <a:pt x="39" y="70"/>
                    </a:lnTo>
                    <a:lnTo>
                      <a:pt x="0" y="32"/>
                    </a:lnTo>
                    <a:lnTo>
                      <a:pt x="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237">
                <a:extLst>
                  <a:ext uri="{FF2B5EF4-FFF2-40B4-BE49-F238E27FC236}">
                    <a16:creationId xmlns:a16="http://schemas.microsoft.com/office/drawing/2014/main" id="{5D9B59E4-FA93-4FB3-9090-B254718B89D2}"/>
                  </a:ext>
                </a:extLst>
              </p:cNvPr>
              <p:cNvSpPr>
                <a:spLocks/>
              </p:cNvSpPr>
              <p:nvPr/>
            </p:nvSpPr>
            <p:spPr bwMode="auto">
              <a:xfrm>
                <a:off x="5790506" y="2692285"/>
                <a:ext cx="1317948" cy="1146197"/>
              </a:xfrm>
              <a:custGeom>
                <a:avLst/>
                <a:gdLst>
                  <a:gd name="T0" fmla="*/ 635 w 1105"/>
                  <a:gd name="T1" fmla="*/ 6 h 961"/>
                  <a:gd name="T2" fmla="*/ 787 w 1105"/>
                  <a:gd name="T3" fmla="*/ 52 h 961"/>
                  <a:gd name="T4" fmla="*/ 917 w 1105"/>
                  <a:gd name="T5" fmla="*/ 135 h 961"/>
                  <a:gd name="T6" fmla="*/ 1018 w 1105"/>
                  <a:gd name="T7" fmla="*/ 252 h 961"/>
                  <a:gd name="T8" fmla="*/ 1082 w 1105"/>
                  <a:gd name="T9" fmla="*/ 395 h 961"/>
                  <a:gd name="T10" fmla="*/ 1105 w 1105"/>
                  <a:gd name="T11" fmla="*/ 553 h 961"/>
                  <a:gd name="T12" fmla="*/ 1084 w 1105"/>
                  <a:gd name="T13" fmla="*/ 707 h 961"/>
                  <a:gd name="T14" fmla="*/ 1023 w 1105"/>
                  <a:gd name="T15" fmla="*/ 847 h 961"/>
                  <a:gd name="T16" fmla="*/ 928 w 1105"/>
                  <a:gd name="T17" fmla="*/ 961 h 961"/>
                  <a:gd name="T18" fmla="*/ 932 w 1105"/>
                  <a:gd name="T19" fmla="*/ 871 h 961"/>
                  <a:gd name="T20" fmla="*/ 1004 w 1105"/>
                  <a:gd name="T21" fmla="*/ 757 h 961"/>
                  <a:gd name="T22" fmla="*/ 1042 w 1105"/>
                  <a:gd name="T23" fmla="*/ 626 h 961"/>
                  <a:gd name="T24" fmla="*/ 1042 w 1105"/>
                  <a:gd name="T25" fmla="*/ 481 h 961"/>
                  <a:gd name="T26" fmla="*/ 1002 w 1105"/>
                  <a:gd name="T27" fmla="*/ 345 h 961"/>
                  <a:gd name="T28" fmla="*/ 926 w 1105"/>
                  <a:gd name="T29" fmla="*/ 229 h 961"/>
                  <a:gd name="T30" fmla="*/ 823 w 1105"/>
                  <a:gd name="T31" fmla="*/ 137 h 961"/>
                  <a:gd name="T32" fmla="*/ 695 w 1105"/>
                  <a:gd name="T33" fmla="*/ 78 h 961"/>
                  <a:gd name="T34" fmla="*/ 553 w 1105"/>
                  <a:gd name="T35" fmla="*/ 57 h 961"/>
                  <a:gd name="T36" fmla="*/ 410 w 1105"/>
                  <a:gd name="T37" fmla="*/ 78 h 961"/>
                  <a:gd name="T38" fmla="*/ 284 w 1105"/>
                  <a:gd name="T39" fmla="*/ 137 h 961"/>
                  <a:gd name="T40" fmla="*/ 179 w 1105"/>
                  <a:gd name="T41" fmla="*/ 229 h 961"/>
                  <a:gd name="T42" fmla="*/ 103 w 1105"/>
                  <a:gd name="T43" fmla="*/ 345 h 961"/>
                  <a:gd name="T44" fmla="*/ 63 w 1105"/>
                  <a:gd name="T45" fmla="*/ 481 h 961"/>
                  <a:gd name="T46" fmla="*/ 63 w 1105"/>
                  <a:gd name="T47" fmla="*/ 626 h 961"/>
                  <a:gd name="T48" fmla="*/ 101 w 1105"/>
                  <a:gd name="T49" fmla="*/ 757 h 961"/>
                  <a:gd name="T50" fmla="*/ 173 w 1105"/>
                  <a:gd name="T51" fmla="*/ 871 h 961"/>
                  <a:gd name="T52" fmla="*/ 179 w 1105"/>
                  <a:gd name="T53" fmla="*/ 961 h 961"/>
                  <a:gd name="T54" fmla="*/ 84 w 1105"/>
                  <a:gd name="T55" fmla="*/ 847 h 961"/>
                  <a:gd name="T56" fmla="*/ 23 w 1105"/>
                  <a:gd name="T57" fmla="*/ 709 h 961"/>
                  <a:gd name="T58" fmla="*/ 0 w 1105"/>
                  <a:gd name="T59" fmla="*/ 553 h 961"/>
                  <a:gd name="T60" fmla="*/ 23 w 1105"/>
                  <a:gd name="T61" fmla="*/ 395 h 961"/>
                  <a:gd name="T62" fmla="*/ 90 w 1105"/>
                  <a:gd name="T63" fmla="*/ 252 h 961"/>
                  <a:gd name="T64" fmla="*/ 191 w 1105"/>
                  <a:gd name="T65" fmla="*/ 135 h 961"/>
                  <a:gd name="T66" fmla="*/ 320 w 1105"/>
                  <a:gd name="T67" fmla="*/ 52 h 961"/>
                  <a:gd name="T68" fmla="*/ 471 w 1105"/>
                  <a:gd name="T69" fmla="*/ 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961">
                    <a:moveTo>
                      <a:pt x="553" y="0"/>
                    </a:moveTo>
                    <a:lnTo>
                      <a:pt x="635" y="6"/>
                    </a:lnTo>
                    <a:lnTo>
                      <a:pt x="713" y="23"/>
                    </a:lnTo>
                    <a:lnTo>
                      <a:pt x="787" y="52"/>
                    </a:lnTo>
                    <a:lnTo>
                      <a:pt x="854" y="90"/>
                    </a:lnTo>
                    <a:lnTo>
                      <a:pt x="917" y="135"/>
                    </a:lnTo>
                    <a:lnTo>
                      <a:pt x="970" y="191"/>
                    </a:lnTo>
                    <a:lnTo>
                      <a:pt x="1018" y="252"/>
                    </a:lnTo>
                    <a:lnTo>
                      <a:pt x="1054" y="320"/>
                    </a:lnTo>
                    <a:lnTo>
                      <a:pt x="1082" y="395"/>
                    </a:lnTo>
                    <a:lnTo>
                      <a:pt x="1099" y="471"/>
                    </a:lnTo>
                    <a:lnTo>
                      <a:pt x="1105" y="553"/>
                    </a:lnTo>
                    <a:lnTo>
                      <a:pt x="1099" y="633"/>
                    </a:lnTo>
                    <a:lnTo>
                      <a:pt x="1084" y="707"/>
                    </a:lnTo>
                    <a:lnTo>
                      <a:pt x="1058" y="780"/>
                    </a:lnTo>
                    <a:lnTo>
                      <a:pt x="1023" y="847"/>
                    </a:lnTo>
                    <a:lnTo>
                      <a:pt x="979" y="906"/>
                    </a:lnTo>
                    <a:lnTo>
                      <a:pt x="928" y="961"/>
                    </a:lnTo>
                    <a:lnTo>
                      <a:pt x="886" y="921"/>
                    </a:lnTo>
                    <a:lnTo>
                      <a:pt x="932" y="871"/>
                    </a:lnTo>
                    <a:lnTo>
                      <a:pt x="972" y="818"/>
                    </a:lnTo>
                    <a:lnTo>
                      <a:pt x="1004" y="757"/>
                    </a:lnTo>
                    <a:lnTo>
                      <a:pt x="1029" y="692"/>
                    </a:lnTo>
                    <a:lnTo>
                      <a:pt x="1042" y="626"/>
                    </a:lnTo>
                    <a:lnTo>
                      <a:pt x="1048" y="553"/>
                    </a:lnTo>
                    <a:lnTo>
                      <a:pt x="1042" y="481"/>
                    </a:lnTo>
                    <a:lnTo>
                      <a:pt x="1027" y="410"/>
                    </a:lnTo>
                    <a:lnTo>
                      <a:pt x="1002" y="345"/>
                    </a:lnTo>
                    <a:lnTo>
                      <a:pt x="968" y="284"/>
                    </a:lnTo>
                    <a:lnTo>
                      <a:pt x="926" y="229"/>
                    </a:lnTo>
                    <a:lnTo>
                      <a:pt x="878" y="179"/>
                    </a:lnTo>
                    <a:lnTo>
                      <a:pt x="823" y="137"/>
                    </a:lnTo>
                    <a:lnTo>
                      <a:pt x="762" y="105"/>
                    </a:lnTo>
                    <a:lnTo>
                      <a:pt x="695" y="78"/>
                    </a:lnTo>
                    <a:lnTo>
                      <a:pt x="627" y="63"/>
                    </a:lnTo>
                    <a:lnTo>
                      <a:pt x="553" y="57"/>
                    </a:lnTo>
                    <a:lnTo>
                      <a:pt x="480" y="63"/>
                    </a:lnTo>
                    <a:lnTo>
                      <a:pt x="410" y="78"/>
                    </a:lnTo>
                    <a:lnTo>
                      <a:pt x="345" y="105"/>
                    </a:lnTo>
                    <a:lnTo>
                      <a:pt x="284" y="137"/>
                    </a:lnTo>
                    <a:lnTo>
                      <a:pt x="229" y="179"/>
                    </a:lnTo>
                    <a:lnTo>
                      <a:pt x="179" y="229"/>
                    </a:lnTo>
                    <a:lnTo>
                      <a:pt x="137" y="284"/>
                    </a:lnTo>
                    <a:lnTo>
                      <a:pt x="103" y="345"/>
                    </a:lnTo>
                    <a:lnTo>
                      <a:pt x="78" y="410"/>
                    </a:lnTo>
                    <a:lnTo>
                      <a:pt x="63" y="481"/>
                    </a:lnTo>
                    <a:lnTo>
                      <a:pt x="57" y="553"/>
                    </a:lnTo>
                    <a:lnTo>
                      <a:pt x="63" y="626"/>
                    </a:lnTo>
                    <a:lnTo>
                      <a:pt x="78" y="692"/>
                    </a:lnTo>
                    <a:lnTo>
                      <a:pt x="101" y="757"/>
                    </a:lnTo>
                    <a:lnTo>
                      <a:pt x="133" y="816"/>
                    </a:lnTo>
                    <a:lnTo>
                      <a:pt x="173" y="871"/>
                    </a:lnTo>
                    <a:lnTo>
                      <a:pt x="219" y="919"/>
                    </a:lnTo>
                    <a:lnTo>
                      <a:pt x="179" y="961"/>
                    </a:lnTo>
                    <a:lnTo>
                      <a:pt x="128" y="908"/>
                    </a:lnTo>
                    <a:lnTo>
                      <a:pt x="84" y="847"/>
                    </a:lnTo>
                    <a:lnTo>
                      <a:pt x="48" y="780"/>
                    </a:lnTo>
                    <a:lnTo>
                      <a:pt x="23" y="709"/>
                    </a:lnTo>
                    <a:lnTo>
                      <a:pt x="6" y="633"/>
                    </a:lnTo>
                    <a:lnTo>
                      <a:pt x="0" y="553"/>
                    </a:lnTo>
                    <a:lnTo>
                      <a:pt x="6" y="471"/>
                    </a:lnTo>
                    <a:lnTo>
                      <a:pt x="23" y="395"/>
                    </a:lnTo>
                    <a:lnTo>
                      <a:pt x="51" y="320"/>
                    </a:lnTo>
                    <a:lnTo>
                      <a:pt x="90" y="252"/>
                    </a:lnTo>
                    <a:lnTo>
                      <a:pt x="135" y="191"/>
                    </a:lnTo>
                    <a:lnTo>
                      <a:pt x="191" y="135"/>
                    </a:lnTo>
                    <a:lnTo>
                      <a:pt x="252" y="90"/>
                    </a:lnTo>
                    <a:lnTo>
                      <a:pt x="320" y="52"/>
                    </a:lnTo>
                    <a:lnTo>
                      <a:pt x="393" y="23"/>
                    </a:lnTo>
                    <a:lnTo>
                      <a:pt x="471" y="6"/>
                    </a:lnTo>
                    <a:lnTo>
                      <a:pt x="55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Isosceles Triangle 36">
                <a:extLst>
                  <a:ext uri="{FF2B5EF4-FFF2-40B4-BE49-F238E27FC236}">
                    <a16:creationId xmlns:a16="http://schemas.microsoft.com/office/drawing/2014/main" id="{8495C466-4452-444E-952D-5853654C9997}"/>
                  </a:ext>
                </a:extLst>
              </p:cNvPr>
              <p:cNvSpPr/>
              <p:nvPr/>
            </p:nvSpPr>
            <p:spPr>
              <a:xfrm rot="20074809">
                <a:off x="6264033" y="2899701"/>
                <a:ext cx="91365" cy="42225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688DEC3-C6DE-49FB-ADDF-E19AA17A037A}"/>
                  </a:ext>
                </a:extLst>
              </p:cNvPr>
              <p:cNvSpPr txBox="1"/>
              <p:nvPr/>
            </p:nvSpPr>
            <p:spPr>
              <a:xfrm>
                <a:off x="6300660" y="3707322"/>
                <a:ext cx="298480" cy="338554"/>
              </a:xfrm>
              <a:prstGeom prst="rect">
                <a:avLst/>
              </a:prstGeom>
              <a:noFill/>
            </p:spPr>
            <p:txBody>
              <a:bodyPr wrap="none" rtlCol="0">
                <a:spAutoFit/>
              </a:bodyPr>
              <a:lstStyle/>
              <a:p>
                <a:pPr algn="ctr"/>
                <a:r>
                  <a:rPr lang="en-GB" sz="1600" b="1" dirty="0"/>
                  <a:t>7</a:t>
                </a:r>
              </a:p>
            </p:txBody>
          </p:sp>
          <p:sp>
            <p:nvSpPr>
              <p:cNvPr id="39" name="TextBox 38">
                <a:extLst>
                  <a:ext uri="{FF2B5EF4-FFF2-40B4-BE49-F238E27FC236}">
                    <a16:creationId xmlns:a16="http://schemas.microsoft.com/office/drawing/2014/main" id="{A7A305E0-E7ED-4CEC-998C-13C72C85FC05}"/>
                  </a:ext>
                </a:extLst>
              </p:cNvPr>
              <p:cNvSpPr txBox="1"/>
              <p:nvPr/>
            </p:nvSpPr>
            <p:spPr>
              <a:xfrm>
                <a:off x="5743212" y="4236196"/>
                <a:ext cx="1418978" cy="307777"/>
              </a:xfrm>
              <a:prstGeom prst="rect">
                <a:avLst/>
              </a:prstGeom>
              <a:noFill/>
            </p:spPr>
            <p:txBody>
              <a:bodyPr wrap="none" rtlCol="0">
                <a:spAutoFit/>
              </a:bodyPr>
              <a:lstStyle/>
              <a:p>
                <a:r>
                  <a:rPr lang="en-GB" sz="1400" dirty="0"/>
                  <a:t>Addressed mail</a:t>
                </a:r>
              </a:p>
            </p:txBody>
          </p:sp>
        </p:grpSp>
        <p:sp>
          <p:nvSpPr>
            <p:cNvPr id="67" name="TextBox 66">
              <a:extLst>
                <a:ext uri="{FF2B5EF4-FFF2-40B4-BE49-F238E27FC236}">
                  <a16:creationId xmlns:a16="http://schemas.microsoft.com/office/drawing/2014/main" id="{BB461259-A5DD-49AA-B9BA-737CDEA1D033}"/>
                </a:ext>
              </a:extLst>
            </p:cNvPr>
            <p:cNvSpPr txBox="1"/>
            <p:nvPr/>
          </p:nvSpPr>
          <p:spPr>
            <a:xfrm>
              <a:off x="5165994" y="4510939"/>
              <a:ext cx="1559786" cy="307777"/>
            </a:xfrm>
            <a:prstGeom prst="rect">
              <a:avLst/>
            </a:prstGeom>
            <a:noFill/>
          </p:spPr>
          <p:txBody>
            <a:bodyPr wrap="none" rtlCol="0">
              <a:spAutoFit/>
            </a:bodyPr>
            <a:lstStyle/>
            <a:p>
              <a:r>
                <a:rPr lang="en-GB" sz="1400" dirty="0"/>
                <a:t>Time in the home</a:t>
              </a:r>
            </a:p>
          </p:txBody>
        </p:sp>
      </p:grpSp>
      <p:graphicFrame>
        <p:nvGraphicFramePr>
          <p:cNvPr id="69" name="Chart 68">
            <a:extLst>
              <a:ext uri="{FF2B5EF4-FFF2-40B4-BE49-F238E27FC236}">
                <a16:creationId xmlns:a16="http://schemas.microsoft.com/office/drawing/2014/main" id="{DF7F78F9-608D-4511-9D65-3E537A80F93F}"/>
              </a:ext>
            </a:extLst>
          </p:cNvPr>
          <p:cNvGraphicFramePr/>
          <p:nvPr>
            <p:extLst>
              <p:ext uri="{D42A27DB-BD31-4B8C-83A1-F6EECF244321}">
                <p14:modId xmlns:p14="http://schemas.microsoft.com/office/powerpoint/2010/main" val="554058601"/>
              </p:ext>
            </p:extLst>
          </p:nvPr>
        </p:nvGraphicFramePr>
        <p:xfrm>
          <a:off x="7522480" y="2277030"/>
          <a:ext cx="3044414" cy="2265174"/>
        </p:xfrm>
        <a:graphic>
          <a:graphicData uri="http://schemas.openxmlformats.org/drawingml/2006/chart">
            <c:chart xmlns:c="http://schemas.openxmlformats.org/drawingml/2006/chart" xmlns:r="http://schemas.openxmlformats.org/officeDocument/2006/relationships" r:id="rId3"/>
          </a:graphicData>
        </a:graphic>
      </p:graphicFrame>
      <p:grpSp>
        <p:nvGrpSpPr>
          <p:cNvPr id="71" name="Group 70">
            <a:extLst>
              <a:ext uri="{FF2B5EF4-FFF2-40B4-BE49-F238E27FC236}">
                <a16:creationId xmlns:a16="http://schemas.microsoft.com/office/drawing/2014/main" id="{1F9F7DC5-982D-4D47-9D46-7CF12B631049}"/>
              </a:ext>
            </a:extLst>
          </p:cNvPr>
          <p:cNvGrpSpPr/>
          <p:nvPr/>
        </p:nvGrpSpPr>
        <p:grpSpPr>
          <a:xfrm>
            <a:off x="10169407" y="3192284"/>
            <a:ext cx="1682061" cy="583509"/>
            <a:chOff x="8870477" y="1675266"/>
            <a:chExt cx="1682061" cy="583509"/>
          </a:xfrm>
        </p:grpSpPr>
        <p:sp>
          <p:nvSpPr>
            <p:cNvPr id="72" name="Rectangle 71">
              <a:extLst>
                <a:ext uri="{FF2B5EF4-FFF2-40B4-BE49-F238E27FC236}">
                  <a16:creationId xmlns:a16="http://schemas.microsoft.com/office/drawing/2014/main" id="{60A42D06-72D8-42BE-84A7-8626C626ECC2}"/>
                </a:ext>
              </a:extLst>
            </p:cNvPr>
            <p:cNvSpPr/>
            <p:nvPr/>
          </p:nvSpPr>
          <p:spPr>
            <a:xfrm>
              <a:off x="8870477" y="1740132"/>
              <a:ext cx="154377" cy="158381"/>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73" name="Rectangle 72">
              <a:extLst>
                <a:ext uri="{FF2B5EF4-FFF2-40B4-BE49-F238E27FC236}">
                  <a16:creationId xmlns:a16="http://schemas.microsoft.com/office/drawing/2014/main" id="{3735D000-15AB-4204-A443-61068D25DC6B}"/>
                </a:ext>
              </a:extLst>
            </p:cNvPr>
            <p:cNvSpPr/>
            <p:nvPr/>
          </p:nvSpPr>
          <p:spPr>
            <a:xfrm>
              <a:off x="8870477" y="2025754"/>
              <a:ext cx="154377" cy="158381"/>
            </a:xfrm>
            <a:prstGeom prst="rect">
              <a:avLst/>
            </a:prstGeom>
            <a:solidFill>
              <a:schemeClr val="accent4"/>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b="1" dirty="0"/>
            </a:p>
          </p:txBody>
        </p:sp>
        <p:sp>
          <p:nvSpPr>
            <p:cNvPr id="74" name="TextBox 73">
              <a:extLst>
                <a:ext uri="{FF2B5EF4-FFF2-40B4-BE49-F238E27FC236}">
                  <a16:creationId xmlns:a16="http://schemas.microsoft.com/office/drawing/2014/main" id="{F858E447-0B16-4D2E-A750-562F85B2B24D}"/>
                </a:ext>
              </a:extLst>
            </p:cNvPr>
            <p:cNvSpPr txBox="1"/>
            <p:nvPr/>
          </p:nvSpPr>
          <p:spPr>
            <a:xfrm>
              <a:off x="8981382" y="1675266"/>
              <a:ext cx="797013" cy="276999"/>
            </a:xfrm>
            <a:prstGeom prst="rect">
              <a:avLst/>
            </a:prstGeom>
            <a:noFill/>
          </p:spPr>
          <p:txBody>
            <a:bodyPr wrap="none" rtlCol="0">
              <a:spAutoFit/>
            </a:bodyPr>
            <a:lstStyle/>
            <a:p>
              <a:r>
                <a:rPr lang="en-GB" sz="1200" dirty="0"/>
                <a:t>Engaged</a:t>
              </a:r>
            </a:p>
          </p:txBody>
        </p:sp>
        <p:sp>
          <p:nvSpPr>
            <p:cNvPr id="75" name="TextBox 74">
              <a:extLst>
                <a:ext uri="{FF2B5EF4-FFF2-40B4-BE49-F238E27FC236}">
                  <a16:creationId xmlns:a16="http://schemas.microsoft.com/office/drawing/2014/main" id="{C2E68177-4B12-4CDE-BDA6-9638CECE20E5}"/>
                </a:ext>
              </a:extLst>
            </p:cNvPr>
            <p:cNvSpPr txBox="1"/>
            <p:nvPr/>
          </p:nvSpPr>
          <p:spPr>
            <a:xfrm>
              <a:off x="8979672" y="1981776"/>
              <a:ext cx="1572866" cy="276999"/>
            </a:xfrm>
            <a:prstGeom prst="rect">
              <a:avLst/>
            </a:prstGeom>
            <a:noFill/>
          </p:spPr>
          <p:txBody>
            <a:bodyPr wrap="none" rtlCol="0">
              <a:spAutoFit/>
            </a:bodyPr>
            <a:lstStyle/>
            <a:p>
              <a:r>
                <a:rPr lang="en-GB" sz="1200" dirty="0"/>
                <a:t>Minimally processed</a:t>
              </a:r>
            </a:p>
          </p:txBody>
        </p:sp>
      </p:grpSp>
      <p:sp>
        <p:nvSpPr>
          <p:cNvPr id="76" name="ENGAGED: % of mai...">
            <a:extLst>
              <a:ext uri="{FF2B5EF4-FFF2-40B4-BE49-F238E27FC236}">
                <a16:creationId xmlns:a16="http://schemas.microsoft.com/office/drawing/2014/main" id="{BABC9DDF-115C-441E-AC8D-20D32264916D}"/>
              </a:ext>
            </a:extLst>
          </p:cNvPr>
          <p:cNvSpPr/>
          <p:nvPr/>
        </p:nvSpPr>
        <p:spPr>
          <a:xfrm>
            <a:off x="8249072" y="4462833"/>
            <a:ext cx="2997911" cy="742950"/>
          </a:xfrm>
          <a:prstGeom prst="rect">
            <a:avLst/>
          </a:prstGeom>
          <a:noFill/>
        </p:spPr>
        <p:txBody>
          <a:bodyPr lIns="0" tIns="0" rIns="0" bIns="0"/>
          <a:lstStyle/>
          <a:p>
            <a:pPr marL="0" lvl="1" indent="0"/>
            <a:r>
              <a:rPr sz="1200" i="0" u="none" strike="noStrike" dirty="0">
                <a:solidFill>
                  <a:srgbClr val="000000"/>
                </a:solidFill>
              </a:rPr>
              <a:t>ENGAGED: % of mail processed in some way including – opening, reading, sorting, put aside for later, filed, </a:t>
            </a:r>
            <a:r>
              <a:rPr lang="en-GB" sz="1200" i="0" u="none" strike="noStrike" dirty="0">
                <a:solidFill>
                  <a:srgbClr val="000000"/>
                </a:solidFill>
              </a:rPr>
              <a:t>put</a:t>
            </a:r>
            <a:r>
              <a:rPr sz="1200" i="0" u="none" strike="noStrike" dirty="0">
                <a:solidFill>
                  <a:srgbClr val="000000"/>
                </a:solidFill>
              </a:rPr>
              <a:t> on display, </a:t>
            </a:r>
            <a:r>
              <a:rPr lang="en-GB" sz="1200" dirty="0">
                <a:solidFill>
                  <a:srgbClr val="000000"/>
                </a:solidFill>
              </a:rPr>
              <a:t>put</a:t>
            </a:r>
            <a:r>
              <a:rPr sz="1200" i="0" u="none" strike="noStrike" dirty="0">
                <a:solidFill>
                  <a:srgbClr val="000000"/>
                </a:solidFill>
              </a:rPr>
              <a:t> in the usual place</a:t>
            </a:r>
            <a:r>
              <a:rPr lang="en-GB" sz="1200" i="0" u="none" strike="noStrike" dirty="0">
                <a:solidFill>
                  <a:srgbClr val="000000"/>
                </a:solidFill>
              </a:rPr>
              <a:t>.</a:t>
            </a:r>
          </a:p>
          <a:p>
            <a:pPr marL="0" lvl="1" indent="0"/>
            <a:endParaRPr sz="1200" dirty="0"/>
          </a:p>
          <a:p>
            <a:pPr marL="0" lvl="1" indent="0"/>
            <a:r>
              <a:rPr sz="1200" i="0" u="none" strike="noStrike" dirty="0">
                <a:solidFill>
                  <a:srgbClr val="000000"/>
                </a:solidFill>
              </a:rPr>
              <a:t>MINIMALLY PROCESSED: % of mail thrown away only</a:t>
            </a:r>
            <a:r>
              <a:rPr lang="en-GB" sz="1200" i="0" u="none" strike="noStrike" dirty="0">
                <a:solidFill>
                  <a:srgbClr val="000000"/>
                </a:solidFill>
              </a:rPr>
              <a:t>.</a:t>
            </a:r>
            <a:endParaRPr sz="1200" dirty="0"/>
          </a:p>
        </p:txBody>
      </p:sp>
      <p:sp>
        <p:nvSpPr>
          <p:cNvPr id="8" name="TextBox 7">
            <a:extLst>
              <a:ext uri="{FF2B5EF4-FFF2-40B4-BE49-F238E27FC236}">
                <a16:creationId xmlns:a16="http://schemas.microsoft.com/office/drawing/2014/main" id="{68E278FF-5D54-442C-B3C0-52613309AC35}"/>
              </a:ext>
            </a:extLst>
          </p:cNvPr>
          <p:cNvSpPr txBox="1"/>
          <p:nvPr/>
        </p:nvSpPr>
        <p:spPr>
          <a:xfrm>
            <a:off x="8489469" y="3115817"/>
            <a:ext cx="1111242" cy="646331"/>
          </a:xfrm>
          <a:prstGeom prst="rect">
            <a:avLst/>
          </a:prstGeom>
          <a:noFill/>
        </p:spPr>
        <p:txBody>
          <a:bodyPr wrap="square" rtlCol="0">
            <a:spAutoFit/>
          </a:bodyPr>
          <a:lstStyle/>
          <a:p>
            <a:pPr algn="ctr"/>
            <a:r>
              <a:rPr lang="en-GB" sz="1200" dirty="0"/>
              <a:t>Average engagement = 92%</a:t>
            </a:r>
          </a:p>
        </p:txBody>
      </p:sp>
      <p:sp>
        <p:nvSpPr>
          <p:cNvPr id="77" name="TextBox 76">
            <a:extLst>
              <a:ext uri="{FF2B5EF4-FFF2-40B4-BE49-F238E27FC236}">
                <a16:creationId xmlns:a16="http://schemas.microsoft.com/office/drawing/2014/main" id="{D5EC33D9-05A3-4EC6-BF2F-C4A6C3C82048}"/>
              </a:ext>
            </a:extLst>
          </p:cNvPr>
          <p:cNvSpPr txBox="1"/>
          <p:nvPr/>
        </p:nvSpPr>
        <p:spPr>
          <a:xfrm>
            <a:off x="352331" y="6603239"/>
            <a:ext cx="6245621" cy="246221"/>
          </a:xfrm>
          <a:prstGeom prst="rect">
            <a:avLst/>
          </a:prstGeom>
          <a:noFill/>
        </p:spPr>
        <p:txBody>
          <a:bodyPr wrap="none" rtlCol="0">
            <a:spAutoFit/>
          </a:bodyPr>
          <a:lstStyle/>
          <a:p>
            <a:r>
              <a:rPr lang="en-GB" sz="1000" dirty="0"/>
              <a:t>Source:  Addressed advertising and mail order / online retailer.  JICMAIL Q2 2017 – Q1 2019.  Base: 5,952. </a:t>
            </a:r>
          </a:p>
        </p:txBody>
      </p:sp>
    </p:spTree>
    <p:extLst>
      <p:ext uri="{BB962C8B-B14F-4D97-AF65-F5344CB8AC3E}">
        <p14:creationId xmlns:p14="http://schemas.microsoft.com/office/powerpoint/2010/main" val="3134176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ADFA66-A3AC-42FC-B734-26C3564C4436}"/>
              </a:ext>
            </a:extLst>
          </p:cNvPr>
          <p:cNvSpPr>
            <a:spLocks noGrp="1"/>
          </p:cNvSpPr>
          <p:nvPr>
            <p:ph type="title"/>
          </p:nvPr>
        </p:nvSpPr>
        <p:spPr/>
        <p:txBody>
          <a:bodyPr/>
          <a:lstStyle/>
          <a:p>
            <a:r>
              <a:rPr lang="en-GB" dirty="0"/>
              <a:t>contents</a:t>
            </a:r>
          </a:p>
        </p:txBody>
      </p:sp>
      <p:sp>
        <p:nvSpPr>
          <p:cNvPr id="4" name="Text Placeholder 3">
            <a:extLst>
              <a:ext uri="{FF2B5EF4-FFF2-40B4-BE49-F238E27FC236}">
                <a16:creationId xmlns:a16="http://schemas.microsoft.com/office/drawing/2014/main" id="{8FF8E01A-EED9-4C6B-A2DC-E94367FA3808}"/>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EC3A0218-D33C-4287-9872-76B2F22F419E}"/>
              </a:ext>
            </a:extLst>
          </p:cNvPr>
          <p:cNvSpPr>
            <a:spLocks noGrp="1"/>
          </p:cNvSpPr>
          <p:nvPr>
            <p:ph type="body" sz="quarter" idx="12"/>
          </p:nvPr>
        </p:nvSpPr>
        <p:spPr/>
        <p:txBody>
          <a:bodyPr/>
          <a:lstStyle/>
          <a:p>
            <a:r>
              <a:rPr lang="en-GB" dirty="0"/>
              <a:t>What is the significance of Black Friday &amp; Christmas trading period?</a:t>
            </a:r>
          </a:p>
          <a:p>
            <a:r>
              <a:rPr lang="en-GB" dirty="0"/>
              <a:t>The key metrics for your sector</a:t>
            </a:r>
          </a:p>
          <a:p>
            <a:r>
              <a:rPr lang="en-GB" dirty="0"/>
              <a:t>The offer details</a:t>
            </a:r>
          </a:p>
          <a:p>
            <a:r>
              <a:rPr lang="en-GB" dirty="0"/>
              <a:t>The practicalities for applying</a:t>
            </a:r>
          </a:p>
          <a:p>
            <a:r>
              <a:rPr lang="en-GB" dirty="0"/>
              <a:t>Appendix</a:t>
            </a:r>
          </a:p>
        </p:txBody>
      </p:sp>
    </p:spTree>
    <p:extLst>
      <p:ext uri="{BB962C8B-B14F-4D97-AF65-F5344CB8AC3E}">
        <p14:creationId xmlns:p14="http://schemas.microsoft.com/office/powerpoint/2010/main" val="3197346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a:extLst>
              <a:ext uri="{FF2B5EF4-FFF2-40B4-BE49-F238E27FC236}">
                <a16:creationId xmlns:a16="http://schemas.microsoft.com/office/drawing/2014/main" id="{9BAD2CA1-C621-4C17-8613-4B36886AFEE3}"/>
              </a:ext>
            </a:extLst>
          </p:cNvPr>
          <p:cNvGraphicFramePr>
            <a:graphicFrameLocks noGrp="1"/>
          </p:cNvGraphicFramePr>
          <p:nvPr>
            <p:ph type="chart" sz="quarter" idx="14"/>
            <p:extLst>
              <p:ext uri="{D42A27DB-BD31-4B8C-83A1-F6EECF244321}">
                <p14:modId xmlns:p14="http://schemas.microsoft.com/office/powerpoint/2010/main" val="2069283003"/>
              </p:ext>
            </p:extLst>
          </p:nvPr>
        </p:nvGraphicFramePr>
        <p:xfrm>
          <a:off x="446662" y="2384385"/>
          <a:ext cx="9630136" cy="385669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5FC5E48-1AF1-4B89-9051-768D6C1C7EF0}"/>
              </a:ext>
            </a:extLst>
          </p:cNvPr>
          <p:cNvSpPr>
            <a:spLocks noGrp="1"/>
          </p:cNvSpPr>
          <p:nvPr>
            <p:ph type="title"/>
          </p:nvPr>
        </p:nvSpPr>
        <p:spPr/>
        <p:txBody>
          <a:bodyPr/>
          <a:lstStyle/>
          <a:p>
            <a:r>
              <a:rPr lang="en-GB" dirty="0"/>
              <a:t>MAIL ORDER / ONLINE RETAILER</a:t>
            </a:r>
          </a:p>
        </p:txBody>
      </p:sp>
      <p:sp>
        <p:nvSpPr>
          <p:cNvPr id="3" name="Slide Number Placeholder 2">
            <a:extLst>
              <a:ext uri="{FF2B5EF4-FFF2-40B4-BE49-F238E27FC236}">
                <a16:creationId xmlns:a16="http://schemas.microsoft.com/office/drawing/2014/main" id="{9DD0F1C4-212D-41C0-9C74-606A8F81B762}"/>
              </a:ext>
            </a:extLst>
          </p:cNvPr>
          <p:cNvSpPr>
            <a:spLocks noGrp="1"/>
          </p:cNvSpPr>
          <p:nvPr>
            <p:ph type="sldNum" sz="quarter" idx="10"/>
          </p:nvPr>
        </p:nvSpPr>
        <p:spPr/>
        <p:txBody>
          <a:bodyPr/>
          <a:lstStyle/>
          <a:p>
            <a:fld id="{887360FE-02F5-4392-9C12-7D03F05745BB}" type="slidenum">
              <a:rPr lang="en-GB" smtClean="0"/>
              <a:pPr/>
              <a:t>20</a:t>
            </a:fld>
            <a:endParaRPr lang="en-GB" dirty="0"/>
          </a:p>
        </p:txBody>
      </p:sp>
      <p:sp>
        <p:nvSpPr>
          <p:cNvPr id="4" name="Text Placeholder 3">
            <a:extLst>
              <a:ext uri="{FF2B5EF4-FFF2-40B4-BE49-F238E27FC236}">
                <a16:creationId xmlns:a16="http://schemas.microsoft.com/office/drawing/2014/main" id="{D83FFBDE-3A0D-434A-902A-351C919C46AB}"/>
              </a:ext>
            </a:extLst>
          </p:cNvPr>
          <p:cNvSpPr>
            <a:spLocks noGrp="1"/>
          </p:cNvSpPr>
          <p:nvPr>
            <p:ph type="body" sz="quarter" idx="11"/>
          </p:nvPr>
        </p:nvSpPr>
        <p:spPr/>
        <p:txBody>
          <a:bodyPr/>
          <a:lstStyle/>
          <a:p>
            <a:r>
              <a:rPr lang="en-GB" dirty="0"/>
              <a:t>ADDITIONAL COMMERCIAL ACTIONS</a:t>
            </a:r>
          </a:p>
        </p:txBody>
      </p:sp>
      <p:sp>
        <p:nvSpPr>
          <p:cNvPr id="6" name="TextBox 5">
            <a:extLst>
              <a:ext uri="{FF2B5EF4-FFF2-40B4-BE49-F238E27FC236}">
                <a16:creationId xmlns:a16="http://schemas.microsoft.com/office/drawing/2014/main" id="{DA161D36-A2F3-499D-BE50-16B02537257A}"/>
              </a:ext>
            </a:extLst>
          </p:cNvPr>
          <p:cNvSpPr txBox="1"/>
          <p:nvPr/>
        </p:nvSpPr>
        <p:spPr>
          <a:xfrm>
            <a:off x="352331" y="6603239"/>
            <a:ext cx="6245621" cy="246221"/>
          </a:xfrm>
          <a:prstGeom prst="rect">
            <a:avLst/>
          </a:prstGeom>
          <a:noFill/>
        </p:spPr>
        <p:txBody>
          <a:bodyPr wrap="none" rtlCol="0">
            <a:spAutoFit/>
          </a:bodyPr>
          <a:lstStyle/>
          <a:p>
            <a:r>
              <a:rPr lang="en-GB" sz="1000" dirty="0"/>
              <a:t>Source:  Addressed advertising and mail order / online retailer.  JICMAIL Q2 2017 – Q1 2019.  Base: 5,952. </a:t>
            </a:r>
          </a:p>
        </p:txBody>
      </p:sp>
      <p:sp>
        <p:nvSpPr>
          <p:cNvPr id="7" name="Rectangle 6">
            <a:extLst>
              <a:ext uri="{FF2B5EF4-FFF2-40B4-BE49-F238E27FC236}">
                <a16:creationId xmlns:a16="http://schemas.microsoft.com/office/drawing/2014/main" id="{D373FA6C-1AC9-43BD-9F14-0CBC9D600CA2}"/>
              </a:ext>
            </a:extLst>
          </p:cNvPr>
          <p:cNvSpPr/>
          <p:nvPr/>
        </p:nvSpPr>
        <p:spPr>
          <a:xfrm>
            <a:off x="486000" y="1707975"/>
            <a:ext cx="9236734" cy="5930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 of those receiving mail order / online retailer mail go on to do one of these commercial actions</a:t>
            </a:r>
          </a:p>
        </p:txBody>
      </p:sp>
      <p:sp>
        <p:nvSpPr>
          <p:cNvPr id="40" name="TextBox 39">
            <a:extLst>
              <a:ext uri="{FF2B5EF4-FFF2-40B4-BE49-F238E27FC236}">
                <a16:creationId xmlns:a16="http://schemas.microsoft.com/office/drawing/2014/main" id="{07C360B4-8AF6-4919-80CA-5FD1CF6F9AF3}"/>
              </a:ext>
            </a:extLst>
          </p:cNvPr>
          <p:cNvSpPr txBox="1"/>
          <p:nvPr/>
        </p:nvSpPr>
        <p:spPr>
          <a:xfrm>
            <a:off x="4315529" y="3327603"/>
            <a:ext cx="1577676" cy="307777"/>
          </a:xfrm>
          <a:prstGeom prst="rect">
            <a:avLst/>
          </a:prstGeom>
          <a:noFill/>
        </p:spPr>
        <p:txBody>
          <a:bodyPr wrap="none" rtlCol="0">
            <a:spAutoFit/>
          </a:bodyPr>
          <a:lstStyle/>
          <a:p>
            <a:r>
              <a:rPr lang="en-GB" sz="1400" dirty="0"/>
              <a:t>Per 1,000 actions</a:t>
            </a:r>
          </a:p>
        </p:txBody>
      </p:sp>
    </p:spTree>
    <p:extLst>
      <p:ext uri="{BB962C8B-B14F-4D97-AF65-F5344CB8AC3E}">
        <p14:creationId xmlns:p14="http://schemas.microsoft.com/office/powerpoint/2010/main" val="3379183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5E48-1AF1-4B89-9051-768D6C1C7EF0}"/>
              </a:ext>
            </a:extLst>
          </p:cNvPr>
          <p:cNvSpPr>
            <a:spLocks noGrp="1"/>
          </p:cNvSpPr>
          <p:nvPr>
            <p:ph type="title"/>
          </p:nvPr>
        </p:nvSpPr>
        <p:spPr/>
        <p:txBody>
          <a:bodyPr/>
          <a:lstStyle/>
          <a:p>
            <a:r>
              <a:rPr lang="en-GB" dirty="0"/>
              <a:t>Retailer – clothing / household / electrical</a:t>
            </a:r>
          </a:p>
        </p:txBody>
      </p:sp>
      <p:sp>
        <p:nvSpPr>
          <p:cNvPr id="3" name="Slide Number Placeholder 2">
            <a:extLst>
              <a:ext uri="{FF2B5EF4-FFF2-40B4-BE49-F238E27FC236}">
                <a16:creationId xmlns:a16="http://schemas.microsoft.com/office/drawing/2014/main" id="{9DD0F1C4-212D-41C0-9C74-606A8F81B762}"/>
              </a:ext>
            </a:extLst>
          </p:cNvPr>
          <p:cNvSpPr>
            <a:spLocks noGrp="1"/>
          </p:cNvSpPr>
          <p:nvPr>
            <p:ph type="sldNum" sz="quarter" idx="10"/>
          </p:nvPr>
        </p:nvSpPr>
        <p:spPr/>
        <p:txBody>
          <a:bodyPr/>
          <a:lstStyle/>
          <a:p>
            <a:fld id="{887360FE-02F5-4392-9C12-7D03F05745BB}" type="slidenum">
              <a:rPr lang="en-GB" smtClean="0"/>
              <a:pPr/>
              <a:t>21</a:t>
            </a:fld>
            <a:endParaRPr lang="en-GB" dirty="0"/>
          </a:p>
        </p:txBody>
      </p:sp>
      <p:sp>
        <p:nvSpPr>
          <p:cNvPr id="4" name="Text Placeholder 3">
            <a:extLst>
              <a:ext uri="{FF2B5EF4-FFF2-40B4-BE49-F238E27FC236}">
                <a16:creationId xmlns:a16="http://schemas.microsoft.com/office/drawing/2014/main" id="{D83FFBDE-3A0D-434A-902A-351C919C46AB}"/>
              </a:ext>
            </a:extLst>
          </p:cNvPr>
          <p:cNvSpPr>
            <a:spLocks noGrp="1"/>
          </p:cNvSpPr>
          <p:nvPr>
            <p:ph type="body" sz="quarter" idx="11"/>
          </p:nvPr>
        </p:nvSpPr>
        <p:spPr/>
        <p:txBody>
          <a:bodyPr/>
          <a:lstStyle/>
          <a:p>
            <a:r>
              <a:rPr lang="en-GB" dirty="0"/>
              <a:t>interactions WITH MAIL</a:t>
            </a:r>
          </a:p>
        </p:txBody>
      </p:sp>
      <p:graphicFrame>
        <p:nvGraphicFramePr>
          <p:cNvPr id="57" name="Chart 56">
            <a:extLst>
              <a:ext uri="{FF2B5EF4-FFF2-40B4-BE49-F238E27FC236}">
                <a16:creationId xmlns:a16="http://schemas.microsoft.com/office/drawing/2014/main" id="{5918501C-EF4D-4EBD-9230-D5782A3E3B34}"/>
              </a:ext>
            </a:extLst>
          </p:cNvPr>
          <p:cNvGraphicFramePr/>
          <p:nvPr>
            <p:extLst>
              <p:ext uri="{D42A27DB-BD31-4B8C-83A1-F6EECF244321}">
                <p14:modId xmlns:p14="http://schemas.microsoft.com/office/powerpoint/2010/main" val="1041024102"/>
              </p:ext>
            </p:extLst>
          </p:nvPr>
        </p:nvGraphicFramePr>
        <p:xfrm>
          <a:off x="554066" y="1879654"/>
          <a:ext cx="4150617" cy="2886291"/>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25">
            <a:extLst>
              <a:ext uri="{FF2B5EF4-FFF2-40B4-BE49-F238E27FC236}">
                <a16:creationId xmlns:a16="http://schemas.microsoft.com/office/drawing/2014/main" id="{A94CF862-D702-4CFB-A8EE-A9B52C61FA22}"/>
              </a:ext>
            </a:extLst>
          </p:cNvPr>
          <p:cNvGrpSpPr/>
          <p:nvPr/>
        </p:nvGrpSpPr>
        <p:grpSpPr>
          <a:xfrm>
            <a:off x="5043602" y="2524112"/>
            <a:ext cx="1654293" cy="2294604"/>
            <a:chOff x="5101472" y="2524112"/>
            <a:chExt cx="1654293" cy="2294604"/>
          </a:xfrm>
        </p:grpSpPr>
        <p:grpSp>
          <p:nvGrpSpPr>
            <p:cNvPr id="24" name="Group 23">
              <a:extLst>
                <a:ext uri="{FF2B5EF4-FFF2-40B4-BE49-F238E27FC236}">
                  <a16:creationId xmlns:a16="http://schemas.microsoft.com/office/drawing/2014/main" id="{1C69AE69-224C-45A8-A12C-FA0E67DBC9BD}"/>
                </a:ext>
              </a:extLst>
            </p:cNvPr>
            <p:cNvGrpSpPr/>
            <p:nvPr/>
          </p:nvGrpSpPr>
          <p:grpSpPr>
            <a:xfrm>
              <a:off x="5101472" y="2524112"/>
              <a:ext cx="1654293" cy="2019861"/>
              <a:chOff x="5622333" y="2524112"/>
              <a:chExt cx="1654293" cy="2019861"/>
            </a:xfrm>
          </p:grpSpPr>
          <p:sp>
            <p:nvSpPr>
              <p:cNvPr id="27" name="Freeform 227">
                <a:extLst>
                  <a:ext uri="{FF2B5EF4-FFF2-40B4-BE49-F238E27FC236}">
                    <a16:creationId xmlns:a16="http://schemas.microsoft.com/office/drawing/2014/main" id="{DE54F604-586B-4CBC-A4EF-861B870E903D}"/>
                  </a:ext>
                </a:extLst>
              </p:cNvPr>
              <p:cNvSpPr>
                <a:spLocks noEditPoints="1"/>
              </p:cNvSpPr>
              <p:nvPr/>
            </p:nvSpPr>
            <p:spPr bwMode="auto">
              <a:xfrm>
                <a:off x="5622333" y="2524112"/>
                <a:ext cx="1654293" cy="1657870"/>
              </a:xfrm>
              <a:custGeom>
                <a:avLst/>
                <a:gdLst>
                  <a:gd name="T0" fmla="*/ 612 w 1387"/>
                  <a:gd name="T1" fmla="*/ 93 h 1390"/>
                  <a:gd name="T2" fmla="*/ 457 w 1387"/>
                  <a:gd name="T3" fmla="*/ 135 h 1390"/>
                  <a:gd name="T4" fmla="*/ 322 w 1387"/>
                  <a:gd name="T5" fmla="*/ 214 h 1390"/>
                  <a:gd name="T6" fmla="*/ 213 w 1387"/>
                  <a:gd name="T7" fmla="*/ 324 h 1390"/>
                  <a:gd name="T8" fmla="*/ 135 w 1387"/>
                  <a:gd name="T9" fmla="*/ 458 h 1390"/>
                  <a:gd name="T10" fmla="*/ 91 w 1387"/>
                  <a:gd name="T11" fmla="*/ 612 h 1390"/>
                  <a:gd name="T12" fmla="*/ 91 w 1387"/>
                  <a:gd name="T13" fmla="*/ 778 h 1390"/>
                  <a:gd name="T14" fmla="*/ 135 w 1387"/>
                  <a:gd name="T15" fmla="*/ 930 h 1390"/>
                  <a:gd name="T16" fmla="*/ 213 w 1387"/>
                  <a:gd name="T17" fmla="*/ 1066 h 1390"/>
                  <a:gd name="T18" fmla="*/ 322 w 1387"/>
                  <a:gd name="T19" fmla="*/ 1176 h 1390"/>
                  <a:gd name="T20" fmla="*/ 457 w 1387"/>
                  <a:gd name="T21" fmla="*/ 1255 h 1390"/>
                  <a:gd name="T22" fmla="*/ 612 w 1387"/>
                  <a:gd name="T23" fmla="*/ 1297 h 1390"/>
                  <a:gd name="T24" fmla="*/ 776 w 1387"/>
                  <a:gd name="T25" fmla="*/ 1297 h 1390"/>
                  <a:gd name="T26" fmla="*/ 930 w 1387"/>
                  <a:gd name="T27" fmla="*/ 1255 h 1390"/>
                  <a:gd name="T28" fmla="*/ 1065 w 1387"/>
                  <a:gd name="T29" fmla="*/ 1176 h 1390"/>
                  <a:gd name="T30" fmla="*/ 1174 w 1387"/>
                  <a:gd name="T31" fmla="*/ 1066 h 1390"/>
                  <a:gd name="T32" fmla="*/ 1254 w 1387"/>
                  <a:gd name="T33" fmla="*/ 930 h 1390"/>
                  <a:gd name="T34" fmla="*/ 1296 w 1387"/>
                  <a:gd name="T35" fmla="*/ 778 h 1390"/>
                  <a:gd name="T36" fmla="*/ 1296 w 1387"/>
                  <a:gd name="T37" fmla="*/ 612 h 1390"/>
                  <a:gd name="T38" fmla="*/ 1254 w 1387"/>
                  <a:gd name="T39" fmla="*/ 458 h 1390"/>
                  <a:gd name="T40" fmla="*/ 1174 w 1387"/>
                  <a:gd name="T41" fmla="*/ 324 h 1390"/>
                  <a:gd name="T42" fmla="*/ 1065 w 1387"/>
                  <a:gd name="T43" fmla="*/ 214 h 1390"/>
                  <a:gd name="T44" fmla="*/ 930 w 1387"/>
                  <a:gd name="T45" fmla="*/ 135 h 1390"/>
                  <a:gd name="T46" fmla="*/ 776 w 1387"/>
                  <a:gd name="T47" fmla="*/ 93 h 1390"/>
                  <a:gd name="T48" fmla="*/ 694 w 1387"/>
                  <a:gd name="T49" fmla="*/ 0 h 1390"/>
                  <a:gd name="T50" fmla="*/ 865 w 1387"/>
                  <a:gd name="T51" fmla="*/ 21 h 1390"/>
                  <a:gd name="T52" fmla="*/ 1019 w 1387"/>
                  <a:gd name="T53" fmla="*/ 82 h 1390"/>
                  <a:gd name="T54" fmla="*/ 1155 w 1387"/>
                  <a:gd name="T55" fmla="*/ 175 h 1390"/>
                  <a:gd name="T56" fmla="*/ 1263 w 1387"/>
                  <a:gd name="T57" fmla="*/ 297 h 1390"/>
                  <a:gd name="T58" fmla="*/ 1341 w 1387"/>
                  <a:gd name="T59" fmla="*/ 444 h 1390"/>
                  <a:gd name="T60" fmla="*/ 1383 w 1387"/>
                  <a:gd name="T61" fmla="*/ 608 h 1390"/>
                  <a:gd name="T62" fmla="*/ 1383 w 1387"/>
                  <a:gd name="T63" fmla="*/ 782 h 1390"/>
                  <a:gd name="T64" fmla="*/ 1341 w 1387"/>
                  <a:gd name="T65" fmla="*/ 946 h 1390"/>
                  <a:gd name="T66" fmla="*/ 1263 w 1387"/>
                  <a:gd name="T67" fmla="*/ 1091 h 1390"/>
                  <a:gd name="T68" fmla="*/ 1155 w 1387"/>
                  <a:gd name="T69" fmla="*/ 1215 h 1390"/>
                  <a:gd name="T70" fmla="*/ 1019 w 1387"/>
                  <a:gd name="T71" fmla="*/ 1308 h 1390"/>
                  <a:gd name="T72" fmla="*/ 865 w 1387"/>
                  <a:gd name="T73" fmla="*/ 1367 h 1390"/>
                  <a:gd name="T74" fmla="*/ 694 w 1387"/>
                  <a:gd name="T75" fmla="*/ 1390 h 1390"/>
                  <a:gd name="T76" fmla="*/ 524 w 1387"/>
                  <a:gd name="T77" fmla="*/ 1367 h 1390"/>
                  <a:gd name="T78" fmla="*/ 368 w 1387"/>
                  <a:gd name="T79" fmla="*/ 1308 h 1390"/>
                  <a:gd name="T80" fmla="*/ 232 w 1387"/>
                  <a:gd name="T81" fmla="*/ 1215 h 1390"/>
                  <a:gd name="T82" fmla="*/ 124 w 1387"/>
                  <a:gd name="T83" fmla="*/ 1091 h 1390"/>
                  <a:gd name="T84" fmla="*/ 48 w 1387"/>
                  <a:gd name="T85" fmla="*/ 946 h 1390"/>
                  <a:gd name="T86" fmla="*/ 6 w 1387"/>
                  <a:gd name="T87" fmla="*/ 782 h 1390"/>
                  <a:gd name="T88" fmla="*/ 6 w 1387"/>
                  <a:gd name="T89" fmla="*/ 608 h 1390"/>
                  <a:gd name="T90" fmla="*/ 48 w 1387"/>
                  <a:gd name="T91" fmla="*/ 444 h 1390"/>
                  <a:gd name="T92" fmla="*/ 124 w 1387"/>
                  <a:gd name="T93" fmla="*/ 297 h 1390"/>
                  <a:gd name="T94" fmla="*/ 232 w 1387"/>
                  <a:gd name="T95" fmla="*/ 175 h 1390"/>
                  <a:gd name="T96" fmla="*/ 368 w 1387"/>
                  <a:gd name="T97" fmla="*/ 82 h 1390"/>
                  <a:gd name="T98" fmla="*/ 524 w 1387"/>
                  <a:gd name="T99" fmla="*/ 21 h 1390"/>
                  <a:gd name="T100" fmla="*/ 694 w 1387"/>
                  <a:gd name="T101"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7" h="1390">
                    <a:moveTo>
                      <a:pt x="694" y="88"/>
                    </a:moveTo>
                    <a:lnTo>
                      <a:pt x="612" y="93"/>
                    </a:lnTo>
                    <a:lnTo>
                      <a:pt x="532" y="109"/>
                    </a:lnTo>
                    <a:lnTo>
                      <a:pt x="457" y="135"/>
                    </a:lnTo>
                    <a:lnTo>
                      <a:pt x="387" y="170"/>
                    </a:lnTo>
                    <a:lnTo>
                      <a:pt x="322" y="214"/>
                    </a:lnTo>
                    <a:lnTo>
                      <a:pt x="265" y="265"/>
                    </a:lnTo>
                    <a:lnTo>
                      <a:pt x="213" y="324"/>
                    </a:lnTo>
                    <a:lnTo>
                      <a:pt x="170" y="387"/>
                    </a:lnTo>
                    <a:lnTo>
                      <a:pt x="135" y="458"/>
                    </a:lnTo>
                    <a:lnTo>
                      <a:pt x="109" y="534"/>
                    </a:lnTo>
                    <a:lnTo>
                      <a:pt x="91" y="612"/>
                    </a:lnTo>
                    <a:lnTo>
                      <a:pt x="88" y="694"/>
                    </a:lnTo>
                    <a:lnTo>
                      <a:pt x="91" y="778"/>
                    </a:lnTo>
                    <a:lnTo>
                      <a:pt x="109" y="856"/>
                    </a:lnTo>
                    <a:lnTo>
                      <a:pt x="135" y="930"/>
                    </a:lnTo>
                    <a:lnTo>
                      <a:pt x="170" y="1001"/>
                    </a:lnTo>
                    <a:lnTo>
                      <a:pt x="213" y="1066"/>
                    </a:lnTo>
                    <a:lnTo>
                      <a:pt x="265" y="1125"/>
                    </a:lnTo>
                    <a:lnTo>
                      <a:pt x="322" y="1176"/>
                    </a:lnTo>
                    <a:lnTo>
                      <a:pt x="387" y="1218"/>
                    </a:lnTo>
                    <a:lnTo>
                      <a:pt x="457" y="1255"/>
                    </a:lnTo>
                    <a:lnTo>
                      <a:pt x="532" y="1281"/>
                    </a:lnTo>
                    <a:lnTo>
                      <a:pt x="612" y="1297"/>
                    </a:lnTo>
                    <a:lnTo>
                      <a:pt x="694" y="1302"/>
                    </a:lnTo>
                    <a:lnTo>
                      <a:pt x="776" y="1297"/>
                    </a:lnTo>
                    <a:lnTo>
                      <a:pt x="856" y="1281"/>
                    </a:lnTo>
                    <a:lnTo>
                      <a:pt x="930" y="1255"/>
                    </a:lnTo>
                    <a:lnTo>
                      <a:pt x="1000" y="1218"/>
                    </a:lnTo>
                    <a:lnTo>
                      <a:pt x="1065" y="1176"/>
                    </a:lnTo>
                    <a:lnTo>
                      <a:pt x="1124" y="1125"/>
                    </a:lnTo>
                    <a:lnTo>
                      <a:pt x="1174" y="1066"/>
                    </a:lnTo>
                    <a:lnTo>
                      <a:pt x="1218" y="1001"/>
                    </a:lnTo>
                    <a:lnTo>
                      <a:pt x="1254" y="930"/>
                    </a:lnTo>
                    <a:lnTo>
                      <a:pt x="1279" y="856"/>
                    </a:lnTo>
                    <a:lnTo>
                      <a:pt x="1296" y="778"/>
                    </a:lnTo>
                    <a:lnTo>
                      <a:pt x="1301" y="694"/>
                    </a:lnTo>
                    <a:lnTo>
                      <a:pt x="1296" y="612"/>
                    </a:lnTo>
                    <a:lnTo>
                      <a:pt x="1279" y="534"/>
                    </a:lnTo>
                    <a:lnTo>
                      <a:pt x="1254" y="458"/>
                    </a:lnTo>
                    <a:lnTo>
                      <a:pt x="1218" y="387"/>
                    </a:lnTo>
                    <a:lnTo>
                      <a:pt x="1174" y="324"/>
                    </a:lnTo>
                    <a:lnTo>
                      <a:pt x="1124" y="265"/>
                    </a:lnTo>
                    <a:lnTo>
                      <a:pt x="1065" y="214"/>
                    </a:lnTo>
                    <a:lnTo>
                      <a:pt x="1000" y="170"/>
                    </a:lnTo>
                    <a:lnTo>
                      <a:pt x="930" y="135"/>
                    </a:lnTo>
                    <a:lnTo>
                      <a:pt x="856" y="109"/>
                    </a:lnTo>
                    <a:lnTo>
                      <a:pt x="776" y="93"/>
                    </a:lnTo>
                    <a:lnTo>
                      <a:pt x="694" y="88"/>
                    </a:lnTo>
                    <a:close/>
                    <a:moveTo>
                      <a:pt x="694" y="0"/>
                    </a:moveTo>
                    <a:lnTo>
                      <a:pt x="781" y="6"/>
                    </a:lnTo>
                    <a:lnTo>
                      <a:pt x="865" y="21"/>
                    </a:lnTo>
                    <a:lnTo>
                      <a:pt x="945" y="48"/>
                    </a:lnTo>
                    <a:lnTo>
                      <a:pt x="1019" y="82"/>
                    </a:lnTo>
                    <a:lnTo>
                      <a:pt x="1090" y="124"/>
                    </a:lnTo>
                    <a:lnTo>
                      <a:pt x="1155" y="175"/>
                    </a:lnTo>
                    <a:lnTo>
                      <a:pt x="1212" y="233"/>
                    </a:lnTo>
                    <a:lnTo>
                      <a:pt x="1263" y="297"/>
                    </a:lnTo>
                    <a:lnTo>
                      <a:pt x="1307" y="368"/>
                    </a:lnTo>
                    <a:lnTo>
                      <a:pt x="1341" y="444"/>
                    </a:lnTo>
                    <a:lnTo>
                      <a:pt x="1366" y="524"/>
                    </a:lnTo>
                    <a:lnTo>
                      <a:pt x="1383" y="608"/>
                    </a:lnTo>
                    <a:lnTo>
                      <a:pt x="1387" y="694"/>
                    </a:lnTo>
                    <a:lnTo>
                      <a:pt x="1383" y="782"/>
                    </a:lnTo>
                    <a:lnTo>
                      <a:pt x="1366" y="866"/>
                    </a:lnTo>
                    <a:lnTo>
                      <a:pt x="1341" y="946"/>
                    </a:lnTo>
                    <a:lnTo>
                      <a:pt x="1307" y="1022"/>
                    </a:lnTo>
                    <a:lnTo>
                      <a:pt x="1263" y="1091"/>
                    </a:lnTo>
                    <a:lnTo>
                      <a:pt x="1212" y="1155"/>
                    </a:lnTo>
                    <a:lnTo>
                      <a:pt x="1155" y="1215"/>
                    </a:lnTo>
                    <a:lnTo>
                      <a:pt x="1090" y="1264"/>
                    </a:lnTo>
                    <a:lnTo>
                      <a:pt x="1019" y="1308"/>
                    </a:lnTo>
                    <a:lnTo>
                      <a:pt x="945" y="1342"/>
                    </a:lnTo>
                    <a:lnTo>
                      <a:pt x="865" y="1367"/>
                    </a:lnTo>
                    <a:lnTo>
                      <a:pt x="781" y="1384"/>
                    </a:lnTo>
                    <a:lnTo>
                      <a:pt x="694" y="1390"/>
                    </a:lnTo>
                    <a:lnTo>
                      <a:pt x="608" y="1384"/>
                    </a:lnTo>
                    <a:lnTo>
                      <a:pt x="524" y="1367"/>
                    </a:lnTo>
                    <a:lnTo>
                      <a:pt x="444" y="1342"/>
                    </a:lnTo>
                    <a:lnTo>
                      <a:pt x="368" y="1308"/>
                    </a:lnTo>
                    <a:lnTo>
                      <a:pt x="297" y="1264"/>
                    </a:lnTo>
                    <a:lnTo>
                      <a:pt x="232" y="1215"/>
                    </a:lnTo>
                    <a:lnTo>
                      <a:pt x="175" y="1155"/>
                    </a:lnTo>
                    <a:lnTo>
                      <a:pt x="124" y="1091"/>
                    </a:lnTo>
                    <a:lnTo>
                      <a:pt x="82" y="1022"/>
                    </a:lnTo>
                    <a:lnTo>
                      <a:pt x="48" y="946"/>
                    </a:lnTo>
                    <a:lnTo>
                      <a:pt x="21" y="866"/>
                    </a:lnTo>
                    <a:lnTo>
                      <a:pt x="6" y="782"/>
                    </a:lnTo>
                    <a:lnTo>
                      <a:pt x="0" y="694"/>
                    </a:lnTo>
                    <a:lnTo>
                      <a:pt x="6" y="608"/>
                    </a:lnTo>
                    <a:lnTo>
                      <a:pt x="21" y="524"/>
                    </a:lnTo>
                    <a:lnTo>
                      <a:pt x="48" y="444"/>
                    </a:lnTo>
                    <a:lnTo>
                      <a:pt x="82" y="368"/>
                    </a:lnTo>
                    <a:lnTo>
                      <a:pt x="124" y="297"/>
                    </a:lnTo>
                    <a:lnTo>
                      <a:pt x="175" y="233"/>
                    </a:lnTo>
                    <a:lnTo>
                      <a:pt x="232" y="175"/>
                    </a:lnTo>
                    <a:lnTo>
                      <a:pt x="297" y="124"/>
                    </a:lnTo>
                    <a:lnTo>
                      <a:pt x="368" y="82"/>
                    </a:lnTo>
                    <a:lnTo>
                      <a:pt x="444" y="48"/>
                    </a:lnTo>
                    <a:lnTo>
                      <a:pt x="524" y="21"/>
                    </a:lnTo>
                    <a:lnTo>
                      <a:pt x="608" y="6"/>
                    </a:lnTo>
                    <a:lnTo>
                      <a:pt x="69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28">
                <a:extLst>
                  <a:ext uri="{FF2B5EF4-FFF2-40B4-BE49-F238E27FC236}">
                    <a16:creationId xmlns:a16="http://schemas.microsoft.com/office/drawing/2014/main" id="{2FFB56C6-128A-4523-9C3E-B7D526148403}"/>
                  </a:ext>
                </a:extLst>
              </p:cNvPr>
              <p:cNvSpPr>
                <a:spLocks/>
              </p:cNvSpPr>
              <p:nvPr/>
            </p:nvSpPr>
            <p:spPr bwMode="auto">
              <a:xfrm>
                <a:off x="6350341" y="3276998"/>
                <a:ext cx="182485" cy="181292"/>
              </a:xfrm>
              <a:custGeom>
                <a:avLst/>
                <a:gdLst>
                  <a:gd name="T0" fmla="*/ 77 w 153"/>
                  <a:gd name="T1" fmla="*/ 0 h 152"/>
                  <a:gd name="T2" fmla="*/ 101 w 153"/>
                  <a:gd name="T3" fmla="*/ 5 h 152"/>
                  <a:gd name="T4" fmla="*/ 122 w 153"/>
                  <a:gd name="T5" fmla="*/ 15 h 152"/>
                  <a:gd name="T6" fmla="*/ 138 w 153"/>
                  <a:gd name="T7" fmla="*/ 32 h 152"/>
                  <a:gd name="T8" fmla="*/ 149 w 153"/>
                  <a:gd name="T9" fmla="*/ 53 h 152"/>
                  <a:gd name="T10" fmla="*/ 153 w 153"/>
                  <a:gd name="T11" fmla="*/ 76 h 152"/>
                  <a:gd name="T12" fmla="*/ 149 w 153"/>
                  <a:gd name="T13" fmla="*/ 101 h 152"/>
                  <a:gd name="T14" fmla="*/ 138 w 153"/>
                  <a:gd name="T15" fmla="*/ 122 h 152"/>
                  <a:gd name="T16" fmla="*/ 122 w 153"/>
                  <a:gd name="T17" fmla="*/ 137 h 152"/>
                  <a:gd name="T18" fmla="*/ 101 w 153"/>
                  <a:gd name="T19" fmla="*/ 149 h 152"/>
                  <a:gd name="T20" fmla="*/ 77 w 153"/>
                  <a:gd name="T21" fmla="*/ 152 h 152"/>
                  <a:gd name="T22" fmla="*/ 54 w 153"/>
                  <a:gd name="T23" fmla="*/ 149 h 152"/>
                  <a:gd name="T24" fmla="*/ 33 w 153"/>
                  <a:gd name="T25" fmla="*/ 137 h 152"/>
                  <a:gd name="T26" fmla="*/ 16 w 153"/>
                  <a:gd name="T27" fmla="*/ 122 h 152"/>
                  <a:gd name="T28" fmla="*/ 4 w 153"/>
                  <a:gd name="T29" fmla="*/ 101 h 152"/>
                  <a:gd name="T30" fmla="*/ 0 w 153"/>
                  <a:gd name="T31" fmla="*/ 76 h 152"/>
                  <a:gd name="T32" fmla="*/ 4 w 153"/>
                  <a:gd name="T33" fmla="*/ 53 h 152"/>
                  <a:gd name="T34" fmla="*/ 16 w 153"/>
                  <a:gd name="T35" fmla="*/ 32 h 152"/>
                  <a:gd name="T36" fmla="*/ 33 w 153"/>
                  <a:gd name="T37" fmla="*/ 15 h 152"/>
                  <a:gd name="T38" fmla="*/ 54 w 153"/>
                  <a:gd name="T39" fmla="*/ 5 h 152"/>
                  <a:gd name="T40" fmla="*/ 77 w 153"/>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2">
                    <a:moveTo>
                      <a:pt x="77" y="0"/>
                    </a:moveTo>
                    <a:lnTo>
                      <a:pt x="101" y="5"/>
                    </a:lnTo>
                    <a:lnTo>
                      <a:pt x="122" y="15"/>
                    </a:lnTo>
                    <a:lnTo>
                      <a:pt x="138" y="32"/>
                    </a:lnTo>
                    <a:lnTo>
                      <a:pt x="149" y="53"/>
                    </a:lnTo>
                    <a:lnTo>
                      <a:pt x="153" y="76"/>
                    </a:lnTo>
                    <a:lnTo>
                      <a:pt x="149" y="101"/>
                    </a:lnTo>
                    <a:lnTo>
                      <a:pt x="138" y="122"/>
                    </a:lnTo>
                    <a:lnTo>
                      <a:pt x="122" y="137"/>
                    </a:lnTo>
                    <a:lnTo>
                      <a:pt x="101" y="149"/>
                    </a:lnTo>
                    <a:lnTo>
                      <a:pt x="77" y="152"/>
                    </a:lnTo>
                    <a:lnTo>
                      <a:pt x="54" y="149"/>
                    </a:lnTo>
                    <a:lnTo>
                      <a:pt x="33" y="137"/>
                    </a:lnTo>
                    <a:lnTo>
                      <a:pt x="16" y="122"/>
                    </a:lnTo>
                    <a:lnTo>
                      <a:pt x="4" y="101"/>
                    </a:lnTo>
                    <a:lnTo>
                      <a:pt x="0" y="76"/>
                    </a:lnTo>
                    <a:lnTo>
                      <a:pt x="4" y="53"/>
                    </a:lnTo>
                    <a:lnTo>
                      <a:pt x="16" y="32"/>
                    </a:lnTo>
                    <a:lnTo>
                      <a:pt x="33" y="15"/>
                    </a:lnTo>
                    <a:lnTo>
                      <a:pt x="54" y="5"/>
                    </a:lnTo>
                    <a:lnTo>
                      <a:pt x="7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29">
                <a:extLst>
                  <a:ext uri="{FF2B5EF4-FFF2-40B4-BE49-F238E27FC236}">
                    <a16:creationId xmlns:a16="http://schemas.microsoft.com/office/drawing/2014/main" id="{70DD7957-4BB9-4CF7-8D1F-EA02861DD8B4}"/>
                  </a:ext>
                </a:extLst>
              </p:cNvPr>
              <p:cNvSpPr>
                <a:spLocks/>
              </p:cNvSpPr>
              <p:nvPr/>
            </p:nvSpPr>
            <p:spPr bwMode="auto">
              <a:xfrm>
                <a:off x="6422644" y="2735222"/>
                <a:ext cx="56058" cy="94225"/>
              </a:xfrm>
              <a:custGeom>
                <a:avLst/>
                <a:gdLst>
                  <a:gd name="T0" fmla="*/ 0 w 47"/>
                  <a:gd name="T1" fmla="*/ 0 h 79"/>
                  <a:gd name="T2" fmla="*/ 47 w 47"/>
                  <a:gd name="T3" fmla="*/ 0 h 79"/>
                  <a:gd name="T4" fmla="*/ 47 w 47"/>
                  <a:gd name="T5" fmla="*/ 54 h 79"/>
                  <a:gd name="T6" fmla="*/ 45 w 47"/>
                  <a:gd name="T7" fmla="*/ 61 h 79"/>
                  <a:gd name="T8" fmla="*/ 42 w 47"/>
                  <a:gd name="T9" fmla="*/ 69 h 79"/>
                  <a:gd name="T10" fmla="*/ 36 w 47"/>
                  <a:gd name="T11" fmla="*/ 73 h 79"/>
                  <a:gd name="T12" fmla="*/ 30 w 47"/>
                  <a:gd name="T13" fmla="*/ 77 h 79"/>
                  <a:gd name="T14" fmla="*/ 23 w 47"/>
                  <a:gd name="T15" fmla="*/ 79 h 79"/>
                  <a:gd name="T16" fmla="*/ 15 w 47"/>
                  <a:gd name="T17" fmla="*/ 77 h 79"/>
                  <a:gd name="T18" fmla="*/ 9 w 47"/>
                  <a:gd name="T19" fmla="*/ 73 h 79"/>
                  <a:gd name="T20" fmla="*/ 4 w 47"/>
                  <a:gd name="T21" fmla="*/ 69 h 79"/>
                  <a:gd name="T22" fmla="*/ 0 w 47"/>
                  <a:gd name="T23" fmla="*/ 61 h 79"/>
                  <a:gd name="T24" fmla="*/ 0 w 47"/>
                  <a:gd name="T25" fmla="*/ 54 h 79"/>
                  <a:gd name="T26" fmla="*/ 0 w 47"/>
                  <a:gd name="T2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79">
                    <a:moveTo>
                      <a:pt x="0" y="0"/>
                    </a:moveTo>
                    <a:lnTo>
                      <a:pt x="47" y="0"/>
                    </a:lnTo>
                    <a:lnTo>
                      <a:pt x="47" y="54"/>
                    </a:lnTo>
                    <a:lnTo>
                      <a:pt x="45" y="61"/>
                    </a:lnTo>
                    <a:lnTo>
                      <a:pt x="42" y="69"/>
                    </a:lnTo>
                    <a:lnTo>
                      <a:pt x="36" y="73"/>
                    </a:lnTo>
                    <a:lnTo>
                      <a:pt x="30" y="77"/>
                    </a:lnTo>
                    <a:lnTo>
                      <a:pt x="23" y="79"/>
                    </a:lnTo>
                    <a:lnTo>
                      <a:pt x="15" y="77"/>
                    </a:lnTo>
                    <a:lnTo>
                      <a:pt x="9" y="73"/>
                    </a:lnTo>
                    <a:lnTo>
                      <a:pt x="4" y="69"/>
                    </a:lnTo>
                    <a:lnTo>
                      <a:pt x="0" y="61"/>
                    </a:lnTo>
                    <a:lnTo>
                      <a:pt x="0" y="5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30">
                <a:extLst>
                  <a:ext uri="{FF2B5EF4-FFF2-40B4-BE49-F238E27FC236}">
                    <a16:creationId xmlns:a16="http://schemas.microsoft.com/office/drawing/2014/main" id="{4FE2104D-57F6-4DEA-BCF6-60F89E212757}"/>
                  </a:ext>
                </a:extLst>
              </p:cNvPr>
              <p:cNvSpPr>
                <a:spLocks/>
              </p:cNvSpPr>
              <p:nvPr/>
            </p:nvSpPr>
            <p:spPr bwMode="auto">
              <a:xfrm>
                <a:off x="6974869" y="3324422"/>
                <a:ext cx="90646" cy="57250"/>
              </a:xfrm>
              <a:custGeom>
                <a:avLst/>
                <a:gdLst>
                  <a:gd name="T0" fmla="*/ 23 w 76"/>
                  <a:gd name="T1" fmla="*/ 0 h 48"/>
                  <a:gd name="T2" fmla="*/ 76 w 76"/>
                  <a:gd name="T3" fmla="*/ 0 h 48"/>
                  <a:gd name="T4" fmla="*/ 76 w 76"/>
                  <a:gd name="T5" fmla="*/ 48 h 48"/>
                  <a:gd name="T6" fmla="*/ 23 w 76"/>
                  <a:gd name="T7" fmla="*/ 48 h 48"/>
                  <a:gd name="T8" fmla="*/ 15 w 76"/>
                  <a:gd name="T9" fmla="*/ 46 h 48"/>
                  <a:gd name="T10" fmla="*/ 9 w 76"/>
                  <a:gd name="T11" fmla="*/ 42 h 48"/>
                  <a:gd name="T12" fmla="*/ 4 w 76"/>
                  <a:gd name="T13" fmla="*/ 38 h 48"/>
                  <a:gd name="T14" fmla="*/ 0 w 76"/>
                  <a:gd name="T15" fmla="*/ 31 h 48"/>
                  <a:gd name="T16" fmla="*/ 0 w 76"/>
                  <a:gd name="T17" fmla="*/ 23 h 48"/>
                  <a:gd name="T18" fmla="*/ 0 w 76"/>
                  <a:gd name="T19" fmla="*/ 15 h 48"/>
                  <a:gd name="T20" fmla="*/ 4 w 76"/>
                  <a:gd name="T21" fmla="*/ 10 h 48"/>
                  <a:gd name="T22" fmla="*/ 9 w 76"/>
                  <a:gd name="T23" fmla="*/ 4 h 48"/>
                  <a:gd name="T24" fmla="*/ 15 w 76"/>
                  <a:gd name="T25" fmla="*/ 2 h 48"/>
                  <a:gd name="T26" fmla="*/ 23 w 76"/>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48">
                    <a:moveTo>
                      <a:pt x="23" y="0"/>
                    </a:moveTo>
                    <a:lnTo>
                      <a:pt x="76" y="0"/>
                    </a:lnTo>
                    <a:lnTo>
                      <a:pt x="76" y="48"/>
                    </a:lnTo>
                    <a:lnTo>
                      <a:pt x="23" y="48"/>
                    </a:lnTo>
                    <a:lnTo>
                      <a:pt x="15" y="46"/>
                    </a:lnTo>
                    <a:lnTo>
                      <a:pt x="9" y="42"/>
                    </a:lnTo>
                    <a:lnTo>
                      <a:pt x="4" y="38"/>
                    </a:lnTo>
                    <a:lnTo>
                      <a:pt x="0" y="31"/>
                    </a:lnTo>
                    <a:lnTo>
                      <a:pt x="0" y="23"/>
                    </a:lnTo>
                    <a:lnTo>
                      <a:pt x="0" y="15"/>
                    </a:lnTo>
                    <a:lnTo>
                      <a:pt x="4" y="10"/>
                    </a:lnTo>
                    <a:lnTo>
                      <a:pt x="9" y="4"/>
                    </a:lnTo>
                    <a:lnTo>
                      <a:pt x="15" y="2"/>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31">
                <a:extLst>
                  <a:ext uri="{FF2B5EF4-FFF2-40B4-BE49-F238E27FC236}">
                    <a16:creationId xmlns:a16="http://schemas.microsoft.com/office/drawing/2014/main" id="{072EA2CF-994B-4EA5-B08D-A7E202D793EF}"/>
                  </a:ext>
                </a:extLst>
              </p:cNvPr>
              <p:cNvSpPr>
                <a:spLocks/>
              </p:cNvSpPr>
              <p:nvPr/>
            </p:nvSpPr>
            <p:spPr bwMode="auto">
              <a:xfrm>
                <a:off x="5833444" y="3324422"/>
                <a:ext cx="93032" cy="57250"/>
              </a:xfrm>
              <a:custGeom>
                <a:avLst/>
                <a:gdLst>
                  <a:gd name="T0" fmla="*/ 0 w 78"/>
                  <a:gd name="T1" fmla="*/ 0 h 48"/>
                  <a:gd name="T2" fmla="*/ 54 w 78"/>
                  <a:gd name="T3" fmla="*/ 0 h 48"/>
                  <a:gd name="T4" fmla="*/ 61 w 78"/>
                  <a:gd name="T5" fmla="*/ 2 h 48"/>
                  <a:gd name="T6" fmla="*/ 69 w 78"/>
                  <a:gd name="T7" fmla="*/ 4 h 48"/>
                  <a:gd name="T8" fmla="*/ 73 w 78"/>
                  <a:gd name="T9" fmla="*/ 10 h 48"/>
                  <a:gd name="T10" fmla="*/ 76 w 78"/>
                  <a:gd name="T11" fmla="*/ 15 h 48"/>
                  <a:gd name="T12" fmla="*/ 78 w 78"/>
                  <a:gd name="T13" fmla="*/ 23 h 48"/>
                  <a:gd name="T14" fmla="*/ 76 w 78"/>
                  <a:gd name="T15" fmla="*/ 31 h 48"/>
                  <a:gd name="T16" fmla="*/ 73 w 78"/>
                  <a:gd name="T17" fmla="*/ 38 h 48"/>
                  <a:gd name="T18" fmla="*/ 69 w 78"/>
                  <a:gd name="T19" fmla="*/ 42 h 48"/>
                  <a:gd name="T20" fmla="*/ 61 w 78"/>
                  <a:gd name="T21" fmla="*/ 46 h 48"/>
                  <a:gd name="T22" fmla="*/ 54 w 78"/>
                  <a:gd name="T23" fmla="*/ 48 h 48"/>
                  <a:gd name="T24" fmla="*/ 0 w 78"/>
                  <a:gd name="T25" fmla="*/ 48 h 48"/>
                  <a:gd name="T26" fmla="*/ 0 w 78"/>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48">
                    <a:moveTo>
                      <a:pt x="0" y="0"/>
                    </a:moveTo>
                    <a:lnTo>
                      <a:pt x="54" y="0"/>
                    </a:lnTo>
                    <a:lnTo>
                      <a:pt x="61" y="2"/>
                    </a:lnTo>
                    <a:lnTo>
                      <a:pt x="69" y="4"/>
                    </a:lnTo>
                    <a:lnTo>
                      <a:pt x="73" y="10"/>
                    </a:lnTo>
                    <a:lnTo>
                      <a:pt x="76" y="15"/>
                    </a:lnTo>
                    <a:lnTo>
                      <a:pt x="78" y="23"/>
                    </a:lnTo>
                    <a:lnTo>
                      <a:pt x="76" y="31"/>
                    </a:lnTo>
                    <a:lnTo>
                      <a:pt x="73" y="38"/>
                    </a:lnTo>
                    <a:lnTo>
                      <a:pt x="69" y="42"/>
                    </a:lnTo>
                    <a:lnTo>
                      <a:pt x="61" y="46"/>
                    </a:lnTo>
                    <a:lnTo>
                      <a:pt x="54" y="48"/>
                    </a:lnTo>
                    <a:lnTo>
                      <a:pt x="0" y="48"/>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232">
                <a:extLst>
                  <a:ext uri="{FF2B5EF4-FFF2-40B4-BE49-F238E27FC236}">
                    <a16:creationId xmlns:a16="http://schemas.microsoft.com/office/drawing/2014/main" id="{2D8372D7-409E-4860-9878-80C82181B022}"/>
                  </a:ext>
                </a:extLst>
              </p:cNvPr>
              <p:cNvSpPr>
                <a:spLocks/>
              </p:cNvSpPr>
              <p:nvPr/>
            </p:nvSpPr>
            <p:spPr bwMode="auto">
              <a:xfrm>
                <a:off x="6812660" y="2897431"/>
                <a:ext cx="94225" cy="90646"/>
              </a:xfrm>
              <a:custGeom>
                <a:avLst/>
                <a:gdLst>
                  <a:gd name="T0" fmla="*/ 44 w 79"/>
                  <a:gd name="T1" fmla="*/ 0 h 76"/>
                  <a:gd name="T2" fmla="*/ 79 w 79"/>
                  <a:gd name="T3" fmla="*/ 32 h 76"/>
                  <a:gd name="T4" fmla="*/ 40 w 79"/>
                  <a:gd name="T5" fmla="*/ 70 h 76"/>
                  <a:gd name="T6" fmla="*/ 29 w 79"/>
                  <a:gd name="T7" fmla="*/ 76 h 76"/>
                  <a:gd name="T8" fmla="*/ 18 w 79"/>
                  <a:gd name="T9" fmla="*/ 76 h 76"/>
                  <a:gd name="T10" fmla="*/ 6 w 79"/>
                  <a:gd name="T11" fmla="*/ 70 h 76"/>
                  <a:gd name="T12" fmla="*/ 0 w 79"/>
                  <a:gd name="T13" fmla="*/ 61 h 76"/>
                  <a:gd name="T14" fmla="*/ 0 w 79"/>
                  <a:gd name="T15" fmla="*/ 47 h 76"/>
                  <a:gd name="T16" fmla="*/ 6 w 79"/>
                  <a:gd name="T17" fmla="*/ 38 h 76"/>
                  <a:gd name="T18" fmla="*/ 44 w 79"/>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6">
                    <a:moveTo>
                      <a:pt x="44" y="0"/>
                    </a:moveTo>
                    <a:lnTo>
                      <a:pt x="79" y="32"/>
                    </a:lnTo>
                    <a:lnTo>
                      <a:pt x="40" y="70"/>
                    </a:lnTo>
                    <a:lnTo>
                      <a:pt x="29" y="76"/>
                    </a:lnTo>
                    <a:lnTo>
                      <a:pt x="18" y="76"/>
                    </a:lnTo>
                    <a:lnTo>
                      <a:pt x="6" y="70"/>
                    </a:lnTo>
                    <a:lnTo>
                      <a:pt x="0" y="61"/>
                    </a:lnTo>
                    <a:lnTo>
                      <a:pt x="0" y="47"/>
                    </a:lnTo>
                    <a:lnTo>
                      <a:pt x="6" y="38"/>
                    </a:lnTo>
                    <a:lnTo>
                      <a:pt x="4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233">
                <a:extLst>
                  <a:ext uri="{FF2B5EF4-FFF2-40B4-BE49-F238E27FC236}">
                    <a16:creationId xmlns:a16="http://schemas.microsoft.com/office/drawing/2014/main" id="{69D8B7FD-71DE-4A31-9417-EA6567B645F5}"/>
                  </a:ext>
                </a:extLst>
              </p:cNvPr>
              <p:cNvSpPr>
                <a:spLocks/>
              </p:cNvSpPr>
              <p:nvPr/>
            </p:nvSpPr>
            <p:spPr bwMode="auto">
              <a:xfrm>
                <a:off x="5994459" y="3715632"/>
                <a:ext cx="91839" cy="93032"/>
              </a:xfrm>
              <a:custGeom>
                <a:avLst/>
                <a:gdLst>
                  <a:gd name="T0" fmla="*/ 48 w 77"/>
                  <a:gd name="T1" fmla="*/ 0 h 78"/>
                  <a:gd name="T2" fmla="*/ 61 w 77"/>
                  <a:gd name="T3" fmla="*/ 0 h 78"/>
                  <a:gd name="T4" fmla="*/ 71 w 77"/>
                  <a:gd name="T5" fmla="*/ 6 h 78"/>
                  <a:gd name="T6" fmla="*/ 77 w 77"/>
                  <a:gd name="T7" fmla="*/ 17 h 78"/>
                  <a:gd name="T8" fmla="*/ 77 w 77"/>
                  <a:gd name="T9" fmla="*/ 29 h 78"/>
                  <a:gd name="T10" fmla="*/ 71 w 77"/>
                  <a:gd name="T11" fmla="*/ 40 h 78"/>
                  <a:gd name="T12" fmla="*/ 33 w 77"/>
                  <a:gd name="T13" fmla="*/ 78 h 78"/>
                  <a:gd name="T14" fmla="*/ 0 w 77"/>
                  <a:gd name="T15" fmla="*/ 44 h 78"/>
                  <a:gd name="T16" fmla="*/ 39 w 77"/>
                  <a:gd name="T17" fmla="*/ 6 h 78"/>
                  <a:gd name="T18" fmla="*/ 48 w 77"/>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48" y="0"/>
                    </a:moveTo>
                    <a:lnTo>
                      <a:pt x="61" y="0"/>
                    </a:lnTo>
                    <a:lnTo>
                      <a:pt x="71" y="6"/>
                    </a:lnTo>
                    <a:lnTo>
                      <a:pt x="77" y="17"/>
                    </a:lnTo>
                    <a:lnTo>
                      <a:pt x="77" y="29"/>
                    </a:lnTo>
                    <a:lnTo>
                      <a:pt x="71" y="40"/>
                    </a:lnTo>
                    <a:lnTo>
                      <a:pt x="33" y="78"/>
                    </a:lnTo>
                    <a:lnTo>
                      <a:pt x="0" y="44"/>
                    </a:lnTo>
                    <a:lnTo>
                      <a:pt x="39" y="6"/>
                    </a:lnTo>
                    <a:lnTo>
                      <a:pt x="4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234">
                <a:extLst>
                  <a:ext uri="{FF2B5EF4-FFF2-40B4-BE49-F238E27FC236}">
                    <a16:creationId xmlns:a16="http://schemas.microsoft.com/office/drawing/2014/main" id="{052F1032-834D-45BC-9FA4-EAD2F2E1FCD7}"/>
                  </a:ext>
                </a:extLst>
              </p:cNvPr>
              <p:cNvSpPr>
                <a:spLocks/>
              </p:cNvSpPr>
              <p:nvPr/>
            </p:nvSpPr>
            <p:spPr bwMode="auto">
              <a:xfrm>
                <a:off x="6812660" y="3715632"/>
                <a:ext cx="94225" cy="93032"/>
              </a:xfrm>
              <a:custGeom>
                <a:avLst/>
                <a:gdLst>
                  <a:gd name="T0" fmla="*/ 18 w 79"/>
                  <a:gd name="T1" fmla="*/ 0 h 78"/>
                  <a:gd name="T2" fmla="*/ 29 w 79"/>
                  <a:gd name="T3" fmla="*/ 0 h 78"/>
                  <a:gd name="T4" fmla="*/ 40 w 79"/>
                  <a:gd name="T5" fmla="*/ 6 h 78"/>
                  <a:gd name="T6" fmla="*/ 79 w 79"/>
                  <a:gd name="T7" fmla="*/ 44 h 78"/>
                  <a:gd name="T8" fmla="*/ 44 w 79"/>
                  <a:gd name="T9" fmla="*/ 78 h 78"/>
                  <a:gd name="T10" fmla="*/ 6 w 79"/>
                  <a:gd name="T11" fmla="*/ 40 h 78"/>
                  <a:gd name="T12" fmla="*/ 0 w 79"/>
                  <a:gd name="T13" fmla="*/ 29 h 78"/>
                  <a:gd name="T14" fmla="*/ 0 w 79"/>
                  <a:gd name="T15" fmla="*/ 17 h 78"/>
                  <a:gd name="T16" fmla="*/ 6 w 79"/>
                  <a:gd name="T17" fmla="*/ 6 h 78"/>
                  <a:gd name="T18" fmla="*/ 18 w 79"/>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8">
                    <a:moveTo>
                      <a:pt x="18" y="0"/>
                    </a:moveTo>
                    <a:lnTo>
                      <a:pt x="29" y="0"/>
                    </a:lnTo>
                    <a:lnTo>
                      <a:pt x="40" y="6"/>
                    </a:lnTo>
                    <a:lnTo>
                      <a:pt x="79" y="44"/>
                    </a:lnTo>
                    <a:lnTo>
                      <a:pt x="44" y="78"/>
                    </a:lnTo>
                    <a:lnTo>
                      <a:pt x="6" y="40"/>
                    </a:lnTo>
                    <a:lnTo>
                      <a:pt x="0" y="29"/>
                    </a:lnTo>
                    <a:lnTo>
                      <a:pt x="0" y="17"/>
                    </a:lnTo>
                    <a:lnTo>
                      <a:pt x="6" y="6"/>
                    </a:lnTo>
                    <a:lnTo>
                      <a:pt x="1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235">
                <a:extLst>
                  <a:ext uri="{FF2B5EF4-FFF2-40B4-BE49-F238E27FC236}">
                    <a16:creationId xmlns:a16="http://schemas.microsoft.com/office/drawing/2014/main" id="{6575F78C-FC1A-47AC-BAD9-86C8CA9E4C36}"/>
                  </a:ext>
                </a:extLst>
              </p:cNvPr>
              <p:cNvSpPr>
                <a:spLocks/>
              </p:cNvSpPr>
              <p:nvPr/>
            </p:nvSpPr>
            <p:spPr bwMode="auto">
              <a:xfrm>
                <a:off x="5994459" y="2897431"/>
                <a:ext cx="91839" cy="90646"/>
              </a:xfrm>
              <a:custGeom>
                <a:avLst/>
                <a:gdLst>
                  <a:gd name="T0" fmla="*/ 33 w 77"/>
                  <a:gd name="T1" fmla="*/ 0 h 76"/>
                  <a:gd name="T2" fmla="*/ 71 w 77"/>
                  <a:gd name="T3" fmla="*/ 38 h 76"/>
                  <a:gd name="T4" fmla="*/ 77 w 77"/>
                  <a:gd name="T5" fmla="*/ 47 h 76"/>
                  <a:gd name="T6" fmla="*/ 77 w 77"/>
                  <a:gd name="T7" fmla="*/ 61 h 76"/>
                  <a:gd name="T8" fmla="*/ 71 w 77"/>
                  <a:gd name="T9" fmla="*/ 70 h 76"/>
                  <a:gd name="T10" fmla="*/ 61 w 77"/>
                  <a:gd name="T11" fmla="*/ 76 h 76"/>
                  <a:gd name="T12" fmla="*/ 48 w 77"/>
                  <a:gd name="T13" fmla="*/ 76 h 76"/>
                  <a:gd name="T14" fmla="*/ 39 w 77"/>
                  <a:gd name="T15" fmla="*/ 70 h 76"/>
                  <a:gd name="T16" fmla="*/ 0 w 77"/>
                  <a:gd name="T17" fmla="*/ 32 h 76"/>
                  <a:gd name="T18" fmla="*/ 33 w 77"/>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3" y="0"/>
                    </a:moveTo>
                    <a:lnTo>
                      <a:pt x="71" y="38"/>
                    </a:lnTo>
                    <a:lnTo>
                      <a:pt x="77" y="47"/>
                    </a:lnTo>
                    <a:lnTo>
                      <a:pt x="77" y="61"/>
                    </a:lnTo>
                    <a:lnTo>
                      <a:pt x="71" y="70"/>
                    </a:lnTo>
                    <a:lnTo>
                      <a:pt x="61" y="76"/>
                    </a:lnTo>
                    <a:lnTo>
                      <a:pt x="48" y="76"/>
                    </a:lnTo>
                    <a:lnTo>
                      <a:pt x="39" y="70"/>
                    </a:lnTo>
                    <a:lnTo>
                      <a:pt x="0" y="32"/>
                    </a:lnTo>
                    <a:lnTo>
                      <a:pt x="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237">
                <a:extLst>
                  <a:ext uri="{FF2B5EF4-FFF2-40B4-BE49-F238E27FC236}">
                    <a16:creationId xmlns:a16="http://schemas.microsoft.com/office/drawing/2014/main" id="{5D9B59E4-FA93-4FB3-9090-B254718B89D2}"/>
                  </a:ext>
                </a:extLst>
              </p:cNvPr>
              <p:cNvSpPr>
                <a:spLocks/>
              </p:cNvSpPr>
              <p:nvPr/>
            </p:nvSpPr>
            <p:spPr bwMode="auto">
              <a:xfrm>
                <a:off x="5790506" y="2692285"/>
                <a:ext cx="1317948" cy="1146197"/>
              </a:xfrm>
              <a:custGeom>
                <a:avLst/>
                <a:gdLst>
                  <a:gd name="T0" fmla="*/ 635 w 1105"/>
                  <a:gd name="T1" fmla="*/ 6 h 961"/>
                  <a:gd name="T2" fmla="*/ 787 w 1105"/>
                  <a:gd name="T3" fmla="*/ 52 h 961"/>
                  <a:gd name="T4" fmla="*/ 917 w 1105"/>
                  <a:gd name="T5" fmla="*/ 135 h 961"/>
                  <a:gd name="T6" fmla="*/ 1018 w 1105"/>
                  <a:gd name="T7" fmla="*/ 252 h 961"/>
                  <a:gd name="T8" fmla="*/ 1082 w 1105"/>
                  <a:gd name="T9" fmla="*/ 395 h 961"/>
                  <a:gd name="T10" fmla="*/ 1105 w 1105"/>
                  <a:gd name="T11" fmla="*/ 553 h 961"/>
                  <a:gd name="T12" fmla="*/ 1084 w 1105"/>
                  <a:gd name="T13" fmla="*/ 707 h 961"/>
                  <a:gd name="T14" fmla="*/ 1023 w 1105"/>
                  <a:gd name="T15" fmla="*/ 847 h 961"/>
                  <a:gd name="T16" fmla="*/ 928 w 1105"/>
                  <a:gd name="T17" fmla="*/ 961 h 961"/>
                  <a:gd name="T18" fmla="*/ 932 w 1105"/>
                  <a:gd name="T19" fmla="*/ 871 h 961"/>
                  <a:gd name="T20" fmla="*/ 1004 w 1105"/>
                  <a:gd name="T21" fmla="*/ 757 h 961"/>
                  <a:gd name="T22" fmla="*/ 1042 w 1105"/>
                  <a:gd name="T23" fmla="*/ 626 h 961"/>
                  <a:gd name="T24" fmla="*/ 1042 w 1105"/>
                  <a:gd name="T25" fmla="*/ 481 h 961"/>
                  <a:gd name="T26" fmla="*/ 1002 w 1105"/>
                  <a:gd name="T27" fmla="*/ 345 h 961"/>
                  <a:gd name="T28" fmla="*/ 926 w 1105"/>
                  <a:gd name="T29" fmla="*/ 229 h 961"/>
                  <a:gd name="T30" fmla="*/ 823 w 1105"/>
                  <a:gd name="T31" fmla="*/ 137 h 961"/>
                  <a:gd name="T32" fmla="*/ 695 w 1105"/>
                  <a:gd name="T33" fmla="*/ 78 h 961"/>
                  <a:gd name="T34" fmla="*/ 553 w 1105"/>
                  <a:gd name="T35" fmla="*/ 57 h 961"/>
                  <a:gd name="T36" fmla="*/ 410 w 1105"/>
                  <a:gd name="T37" fmla="*/ 78 h 961"/>
                  <a:gd name="T38" fmla="*/ 284 w 1105"/>
                  <a:gd name="T39" fmla="*/ 137 h 961"/>
                  <a:gd name="T40" fmla="*/ 179 w 1105"/>
                  <a:gd name="T41" fmla="*/ 229 h 961"/>
                  <a:gd name="T42" fmla="*/ 103 w 1105"/>
                  <a:gd name="T43" fmla="*/ 345 h 961"/>
                  <a:gd name="T44" fmla="*/ 63 w 1105"/>
                  <a:gd name="T45" fmla="*/ 481 h 961"/>
                  <a:gd name="T46" fmla="*/ 63 w 1105"/>
                  <a:gd name="T47" fmla="*/ 626 h 961"/>
                  <a:gd name="T48" fmla="*/ 101 w 1105"/>
                  <a:gd name="T49" fmla="*/ 757 h 961"/>
                  <a:gd name="T50" fmla="*/ 173 w 1105"/>
                  <a:gd name="T51" fmla="*/ 871 h 961"/>
                  <a:gd name="T52" fmla="*/ 179 w 1105"/>
                  <a:gd name="T53" fmla="*/ 961 h 961"/>
                  <a:gd name="T54" fmla="*/ 84 w 1105"/>
                  <a:gd name="T55" fmla="*/ 847 h 961"/>
                  <a:gd name="T56" fmla="*/ 23 w 1105"/>
                  <a:gd name="T57" fmla="*/ 709 h 961"/>
                  <a:gd name="T58" fmla="*/ 0 w 1105"/>
                  <a:gd name="T59" fmla="*/ 553 h 961"/>
                  <a:gd name="T60" fmla="*/ 23 w 1105"/>
                  <a:gd name="T61" fmla="*/ 395 h 961"/>
                  <a:gd name="T62" fmla="*/ 90 w 1105"/>
                  <a:gd name="T63" fmla="*/ 252 h 961"/>
                  <a:gd name="T64" fmla="*/ 191 w 1105"/>
                  <a:gd name="T65" fmla="*/ 135 h 961"/>
                  <a:gd name="T66" fmla="*/ 320 w 1105"/>
                  <a:gd name="T67" fmla="*/ 52 h 961"/>
                  <a:gd name="T68" fmla="*/ 471 w 1105"/>
                  <a:gd name="T69" fmla="*/ 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961">
                    <a:moveTo>
                      <a:pt x="553" y="0"/>
                    </a:moveTo>
                    <a:lnTo>
                      <a:pt x="635" y="6"/>
                    </a:lnTo>
                    <a:lnTo>
                      <a:pt x="713" y="23"/>
                    </a:lnTo>
                    <a:lnTo>
                      <a:pt x="787" y="52"/>
                    </a:lnTo>
                    <a:lnTo>
                      <a:pt x="854" y="90"/>
                    </a:lnTo>
                    <a:lnTo>
                      <a:pt x="917" y="135"/>
                    </a:lnTo>
                    <a:lnTo>
                      <a:pt x="970" y="191"/>
                    </a:lnTo>
                    <a:lnTo>
                      <a:pt x="1018" y="252"/>
                    </a:lnTo>
                    <a:lnTo>
                      <a:pt x="1054" y="320"/>
                    </a:lnTo>
                    <a:lnTo>
                      <a:pt x="1082" y="395"/>
                    </a:lnTo>
                    <a:lnTo>
                      <a:pt x="1099" y="471"/>
                    </a:lnTo>
                    <a:lnTo>
                      <a:pt x="1105" y="553"/>
                    </a:lnTo>
                    <a:lnTo>
                      <a:pt x="1099" y="633"/>
                    </a:lnTo>
                    <a:lnTo>
                      <a:pt x="1084" y="707"/>
                    </a:lnTo>
                    <a:lnTo>
                      <a:pt x="1058" y="780"/>
                    </a:lnTo>
                    <a:lnTo>
                      <a:pt x="1023" y="847"/>
                    </a:lnTo>
                    <a:lnTo>
                      <a:pt x="979" y="906"/>
                    </a:lnTo>
                    <a:lnTo>
                      <a:pt x="928" y="961"/>
                    </a:lnTo>
                    <a:lnTo>
                      <a:pt x="886" y="921"/>
                    </a:lnTo>
                    <a:lnTo>
                      <a:pt x="932" y="871"/>
                    </a:lnTo>
                    <a:lnTo>
                      <a:pt x="972" y="818"/>
                    </a:lnTo>
                    <a:lnTo>
                      <a:pt x="1004" y="757"/>
                    </a:lnTo>
                    <a:lnTo>
                      <a:pt x="1029" y="692"/>
                    </a:lnTo>
                    <a:lnTo>
                      <a:pt x="1042" y="626"/>
                    </a:lnTo>
                    <a:lnTo>
                      <a:pt x="1048" y="553"/>
                    </a:lnTo>
                    <a:lnTo>
                      <a:pt x="1042" y="481"/>
                    </a:lnTo>
                    <a:lnTo>
                      <a:pt x="1027" y="410"/>
                    </a:lnTo>
                    <a:lnTo>
                      <a:pt x="1002" y="345"/>
                    </a:lnTo>
                    <a:lnTo>
                      <a:pt x="968" y="284"/>
                    </a:lnTo>
                    <a:lnTo>
                      <a:pt x="926" y="229"/>
                    </a:lnTo>
                    <a:lnTo>
                      <a:pt x="878" y="179"/>
                    </a:lnTo>
                    <a:lnTo>
                      <a:pt x="823" y="137"/>
                    </a:lnTo>
                    <a:lnTo>
                      <a:pt x="762" y="105"/>
                    </a:lnTo>
                    <a:lnTo>
                      <a:pt x="695" y="78"/>
                    </a:lnTo>
                    <a:lnTo>
                      <a:pt x="627" y="63"/>
                    </a:lnTo>
                    <a:lnTo>
                      <a:pt x="553" y="57"/>
                    </a:lnTo>
                    <a:lnTo>
                      <a:pt x="480" y="63"/>
                    </a:lnTo>
                    <a:lnTo>
                      <a:pt x="410" y="78"/>
                    </a:lnTo>
                    <a:lnTo>
                      <a:pt x="345" y="105"/>
                    </a:lnTo>
                    <a:lnTo>
                      <a:pt x="284" y="137"/>
                    </a:lnTo>
                    <a:lnTo>
                      <a:pt x="229" y="179"/>
                    </a:lnTo>
                    <a:lnTo>
                      <a:pt x="179" y="229"/>
                    </a:lnTo>
                    <a:lnTo>
                      <a:pt x="137" y="284"/>
                    </a:lnTo>
                    <a:lnTo>
                      <a:pt x="103" y="345"/>
                    </a:lnTo>
                    <a:lnTo>
                      <a:pt x="78" y="410"/>
                    </a:lnTo>
                    <a:lnTo>
                      <a:pt x="63" y="481"/>
                    </a:lnTo>
                    <a:lnTo>
                      <a:pt x="57" y="553"/>
                    </a:lnTo>
                    <a:lnTo>
                      <a:pt x="63" y="626"/>
                    </a:lnTo>
                    <a:lnTo>
                      <a:pt x="78" y="692"/>
                    </a:lnTo>
                    <a:lnTo>
                      <a:pt x="101" y="757"/>
                    </a:lnTo>
                    <a:lnTo>
                      <a:pt x="133" y="816"/>
                    </a:lnTo>
                    <a:lnTo>
                      <a:pt x="173" y="871"/>
                    </a:lnTo>
                    <a:lnTo>
                      <a:pt x="219" y="919"/>
                    </a:lnTo>
                    <a:lnTo>
                      <a:pt x="179" y="961"/>
                    </a:lnTo>
                    <a:lnTo>
                      <a:pt x="128" y="908"/>
                    </a:lnTo>
                    <a:lnTo>
                      <a:pt x="84" y="847"/>
                    </a:lnTo>
                    <a:lnTo>
                      <a:pt x="48" y="780"/>
                    </a:lnTo>
                    <a:lnTo>
                      <a:pt x="23" y="709"/>
                    </a:lnTo>
                    <a:lnTo>
                      <a:pt x="6" y="633"/>
                    </a:lnTo>
                    <a:lnTo>
                      <a:pt x="0" y="553"/>
                    </a:lnTo>
                    <a:lnTo>
                      <a:pt x="6" y="471"/>
                    </a:lnTo>
                    <a:lnTo>
                      <a:pt x="23" y="395"/>
                    </a:lnTo>
                    <a:lnTo>
                      <a:pt x="51" y="320"/>
                    </a:lnTo>
                    <a:lnTo>
                      <a:pt x="90" y="252"/>
                    </a:lnTo>
                    <a:lnTo>
                      <a:pt x="135" y="191"/>
                    </a:lnTo>
                    <a:lnTo>
                      <a:pt x="191" y="135"/>
                    </a:lnTo>
                    <a:lnTo>
                      <a:pt x="252" y="90"/>
                    </a:lnTo>
                    <a:lnTo>
                      <a:pt x="320" y="52"/>
                    </a:lnTo>
                    <a:lnTo>
                      <a:pt x="393" y="23"/>
                    </a:lnTo>
                    <a:lnTo>
                      <a:pt x="471" y="6"/>
                    </a:lnTo>
                    <a:lnTo>
                      <a:pt x="55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Isosceles Triangle 36">
                <a:extLst>
                  <a:ext uri="{FF2B5EF4-FFF2-40B4-BE49-F238E27FC236}">
                    <a16:creationId xmlns:a16="http://schemas.microsoft.com/office/drawing/2014/main" id="{8495C466-4452-444E-952D-5853654C9997}"/>
                  </a:ext>
                </a:extLst>
              </p:cNvPr>
              <p:cNvSpPr/>
              <p:nvPr/>
            </p:nvSpPr>
            <p:spPr>
              <a:xfrm rot="20074809">
                <a:off x="6264033" y="2899701"/>
                <a:ext cx="91365" cy="42225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688DEC3-C6DE-49FB-ADDF-E19AA17A037A}"/>
                  </a:ext>
                </a:extLst>
              </p:cNvPr>
              <p:cNvSpPr txBox="1"/>
              <p:nvPr/>
            </p:nvSpPr>
            <p:spPr>
              <a:xfrm>
                <a:off x="6214900" y="3707322"/>
                <a:ext cx="470000" cy="338554"/>
              </a:xfrm>
              <a:prstGeom prst="rect">
                <a:avLst/>
              </a:prstGeom>
              <a:noFill/>
            </p:spPr>
            <p:txBody>
              <a:bodyPr wrap="none" rtlCol="0">
                <a:spAutoFit/>
              </a:bodyPr>
              <a:lstStyle/>
              <a:p>
                <a:pPr algn="ctr"/>
                <a:r>
                  <a:rPr lang="en-GB" sz="1600" b="1" dirty="0"/>
                  <a:t>8.2</a:t>
                </a:r>
              </a:p>
            </p:txBody>
          </p:sp>
          <p:sp>
            <p:nvSpPr>
              <p:cNvPr id="39" name="TextBox 38">
                <a:extLst>
                  <a:ext uri="{FF2B5EF4-FFF2-40B4-BE49-F238E27FC236}">
                    <a16:creationId xmlns:a16="http://schemas.microsoft.com/office/drawing/2014/main" id="{A7A305E0-E7ED-4CEC-998C-13C72C85FC05}"/>
                  </a:ext>
                </a:extLst>
              </p:cNvPr>
              <p:cNvSpPr txBox="1"/>
              <p:nvPr/>
            </p:nvSpPr>
            <p:spPr>
              <a:xfrm>
                <a:off x="5743212" y="4236196"/>
                <a:ext cx="1418978" cy="307777"/>
              </a:xfrm>
              <a:prstGeom prst="rect">
                <a:avLst/>
              </a:prstGeom>
              <a:noFill/>
            </p:spPr>
            <p:txBody>
              <a:bodyPr wrap="none" rtlCol="0">
                <a:spAutoFit/>
              </a:bodyPr>
              <a:lstStyle/>
              <a:p>
                <a:r>
                  <a:rPr lang="en-GB" sz="1400" dirty="0"/>
                  <a:t>Addressed mail</a:t>
                </a:r>
              </a:p>
            </p:txBody>
          </p:sp>
        </p:grpSp>
        <p:sp>
          <p:nvSpPr>
            <p:cNvPr id="67" name="TextBox 66">
              <a:extLst>
                <a:ext uri="{FF2B5EF4-FFF2-40B4-BE49-F238E27FC236}">
                  <a16:creationId xmlns:a16="http://schemas.microsoft.com/office/drawing/2014/main" id="{BB461259-A5DD-49AA-B9BA-737CDEA1D033}"/>
                </a:ext>
              </a:extLst>
            </p:cNvPr>
            <p:cNvSpPr txBox="1"/>
            <p:nvPr/>
          </p:nvSpPr>
          <p:spPr>
            <a:xfrm>
              <a:off x="5165994" y="4510939"/>
              <a:ext cx="1559786" cy="307777"/>
            </a:xfrm>
            <a:prstGeom prst="rect">
              <a:avLst/>
            </a:prstGeom>
            <a:noFill/>
          </p:spPr>
          <p:txBody>
            <a:bodyPr wrap="none" rtlCol="0">
              <a:spAutoFit/>
            </a:bodyPr>
            <a:lstStyle/>
            <a:p>
              <a:r>
                <a:rPr lang="en-GB" sz="1400" dirty="0"/>
                <a:t>Time in the home</a:t>
              </a:r>
            </a:p>
          </p:txBody>
        </p:sp>
      </p:grpSp>
      <p:graphicFrame>
        <p:nvGraphicFramePr>
          <p:cNvPr id="69" name="Chart 68">
            <a:extLst>
              <a:ext uri="{FF2B5EF4-FFF2-40B4-BE49-F238E27FC236}">
                <a16:creationId xmlns:a16="http://schemas.microsoft.com/office/drawing/2014/main" id="{DF7F78F9-608D-4511-9D65-3E537A80F93F}"/>
              </a:ext>
            </a:extLst>
          </p:cNvPr>
          <p:cNvGraphicFramePr/>
          <p:nvPr>
            <p:extLst>
              <p:ext uri="{D42A27DB-BD31-4B8C-83A1-F6EECF244321}">
                <p14:modId xmlns:p14="http://schemas.microsoft.com/office/powerpoint/2010/main" val="1398865624"/>
              </p:ext>
            </p:extLst>
          </p:nvPr>
        </p:nvGraphicFramePr>
        <p:xfrm>
          <a:off x="7522480" y="2277030"/>
          <a:ext cx="3044414" cy="2265174"/>
        </p:xfrm>
        <a:graphic>
          <a:graphicData uri="http://schemas.openxmlformats.org/drawingml/2006/chart">
            <c:chart xmlns:c="http://schemas.openxmlformats.org/drawingml/2006/chart" xmlns:r="http://schemas.openxmlformats.org/officeDocument/2006/relationships" r:id="rId3"/>
          </a:graphicData>
        </a:graphic>
      </p:graphicFrame>
      <p:grpSp>
        <p:nvGrpSpPr>
          <p:cNvPr id="71" name="Group 70">
            <a:extLst>
              <a:ext uri="{FF2B5EF4-FFF2-40B4-BE49-F238E27FC236}">
                <a16:creationId xmlns:a16="http://schemas.microsoft.com/office/drawing/2014/main" id="{1F9F7DC5-982D-4D47-9D46-7CF12B631049}"/>
              </a:ext>
            </a:extLst>
          </p:cNvPr>
          <p:cNvGrpSpPr/>
          <p:nvPr/>
        </p:nvGrpSpPr>
        <p:grpSpPr>
          <a:xfrm>
            <a:off x="10169407" y="3192284"/>
            <a:ext cx="1682061" cy="583509"/>
            <a:chOff x="8870477" y="1675266"/>
            <a:chExt cx="1682061" cy="583509"/>
          </a:xfrm>
        </p:grpSpPr>
        <p:sp>
          <p:nvSpPr>
            <p:cNvPr id="72" name="Rectangle 71">
              <a:extLst>
                <a:ext uri="{FF2B5EF4-FFF2-40B4-BE49-F238E27FC236}">
                  <a16:creationId xmlns:a16="http://schemas.microsoft.com/office/drawing/2014/main" id="{60A42D06-72D8-42BE-84A7-8626C626ECC2}"/>
                </a:ext>
              </a:extLst>
            </p:cNvPr>
            <p:cNvSpPr/>
            <p:nvPr/>
          </p:nvSpPr>
          <p:spPr>
            <a:xfrm>
              <a:off x="8870477" y="1740132"/>
              <a:ext cx="154377" cy="158381"/>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73" name="Rectangle 72">
              <a:extLst>
                <a:ext uri="{FF2B5EF4-FFF2-40B4-BE49-F238E27FC236}">
                  <a16:creationId xmlns:a16="http://schemas.microsoft.com/office/drawing/2014/main" id="{3735D000-15AB-4204-A443-61068D25DC6B}"/>
                </a:ext>
              </a:extLst>
            </p:cNvPr>
            <p:cNvSpPr/>
            <p:nvPr/>
          </p:nvSpPr>
          <p:spPr>
            <a:xfrm>
              <a:off x="8870477" y="2025754"/>
              <a:ext cx="154377" cy="158381"/>
            </a:xfrm>
            <a:prstGeom prst="rect">
              <a:avLst/>
            </a:prstGeom>
            <a:solidFill>
              <a:schemeClr val="accent4"/>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b="1" dirty="0"/>
            </a:p>
          </p:txBody>
        </p:sp>
        <p:sp>
          <p:nvSpPr>
            <p:cNvPr id="74" name="TextBox 73">
              <a:extLst>
                <a:ext uri="{FF2B5EF4-FFF2-40B4-BE49-F238E27FC236}">
                  <a16:creationId xmlns:a16="http://schemas.microsoft.com/office/drawing/2014/main" id="{F858E447-0B16-4D2E-A750-562F85B2B24D}"/>
                </a:ext>
              </a:extLst>
            </p:cNvPr>
            <p:cNvSpPr txBox="1"/>
            <p:nvPr/>
          </p:nvSpPr>
          <p:spPr>
            <a:xfrm>
              <a:off x="8981382" y="1675266"/>
              <a:ext cx="797013" cy="276999"/>
            </a:xfrm>
            <a:prstGeom prst="rect">
              <a:avLst/>
            </a:prstGeom>
            <a:noFill/>
          </p:spPr>
          <p:txBody>
            <a:bodyPr wrap="none" rtlCol="0">
              <a:spAutoFit/>
            </a:bodyPr>
            <a:lstStyle/>
            <a:p>
              <a:r>
                <a:rPr lang="en-GB" sz="1200" dirty="0"/>
                <a:t>Engaged</a:t>
              </a:r>
            </a:p>
          </p:txBody>
        </p:sp>
        <p:sp>
          <p:nvSpPr>
            <p:cNvPr id="75" name="TextBox 74">
              <a:extLst>
                <a:ext uri="{FF2B5EF4-FFF2-40B4-BE49-F238E27FC236}">
                  <a16:creationId xmlns:a16="http://schemas.microsoft.com/office/drawing/2014/main" id="{C2E68177-4B12-4CDE-BDA6-9638CECE20E5}"/>
                </a:ext>
              </a:extLst>
            </p:cNvPr>
            <p:cNvSpPr txBox="1"/>
            <p:nvPr/>
          </p:nvSpPr>
          <p:spPr>
            <a:xfrm>
              <a:off x="8979672" y="1981776"/>
              <a:ext cx="1572866" cy="276999"/>
            </a:xfrm>
            <a:prstGeom prst="rect">
              <a:avLst/>
            </a:prstGeom>
            <a:noFill/>
          </p:spPr>
          <p:txBody>
            <a:bodyPr wrap="none" rtlCol="0">
              <a:spAutoFit/>
            </a:bodyPr>
            <a:lstStyle/>
            <a:p>
              <a:r>
                <a:rPr lang="en-GB" sz="1200" dirty="0"/>
                <a:t>Minimally processed</a:t>
              </a:r>
            </a:p>
          </p:txBody>
        </p:sp>
      </p:grpSp>
      <p:sp>
        <p:nvSpPr>
          <p:cNvPr id="76" name="ENGAGED: % of mai...">
            <a:extLst>
              <a:ext uri="{FF2B5EF4-FFF2-40B4-BE49-F238E27FC236}">
                <a16:creationId xmlns:a16="http://schemas.microsoft.com/office/drawing/2014/main" id="{BABC9DDF-115C-441E-AC8D-20D32264916D}"/>
              </a:ext>
            </a:extLst>
          </p:cNvPr>
          <p:cNvSpPr/>
          <p:nvPr/>
        </p:nvSpPr>
        <p:spPr>
          <a:xfrm>
            <a:off x="8249072" y="4462833"/>
            <a:ext cx="2997911" cy="742950"/>
          </a:xfrm>
          <a:prstGeom prst="rect">
            <a:avLst/>
          </a:prstGeom>
          <a:noFill/>
        </p:spPr>
        <p:txBody>
          <a:bodyPr lIns="0" tIns="0" rIns="0" bIns="0"/>
          <a:lstStyle/>
          <a:p>
            <a:pPr marL="0" lvl="1" indent="0"/>
            <a:r>
              <a:rPr sz="1200" i="0" u="none" strike="noStrike" dirty="0">
                <a:solidFill>
                  <a:srgbClr val="000000"/>
                </a:solidFill>
              </a:rPr>
              <a:t>ENGAGED: % of mail processed in some way including – opening, reading, sorting, put aside for later, filed, </a:t>
            </a:r>
            <a:r>
              <a:rPr lang="en-GB" sz="1200" i="0" u="none" strike="noStrike" dirty="0">
                <a:solidFill>
                  <a:srgbClr val="000000"/>
                </a:solidFill>
              </a:rPr>
              <a:t>put</a:t>
            </a:r>
            <a:r>
              <a:rPr sz="1200" i="0" u="none" strike="noStrike" dirty="0">
                <a:solidFill>
                  <a:srgbClr val="000000"/>
                </a:solidFill>
              </a:rPr>
              <a:t> on display, </a:t>
            </a:r>
            <a:r>
              <a:rPr lang="en-GB" sz="1200" dirty="0">
                <a:solidFill>
                  <a:srgbClr val="000000"/>
                </a:solidFill>
              </a:rPr>
              <a:t>put</a:t>
            </a:r>
            <a:r>
              <a:rPr sz="1200" i="0" u="none" strike="noStrike" dirty="0">
                <a:solidFill>
                  <a:srgbClr val="000000"/>
                </a:solidFill>
              </a:rPr>
              <a:t> in the usual place</a:t>
            </a:r>
            <a:r>
              <a:rPr lang="en-GB" sz="1200" i="0" u="none" strike="noStrike" dirty="0">
                <a:solidFill>
                  <a:srgbClr val="000000"/>
                </a:solidFill>
              </a:rPr>
              <a:t>.</a:t>
            </a:r>
          </a:p>
          <a:p>
            <a:pPr marL="0" lvl="1" indent="0"/>
            <a:endParaRPr sz="1200" dirty="0"/>
          </a:p>
          <a:p>
            <a:pPr marL="0" lvl="1" indent="0"/>
            <a:r>
              <a:rPr sz="1200" i="0" u="none" strike="noStrike" dirty="0">
                <a:solidFill>
                  <a:srgbClr val="000000"/>
                </a:solidFill>
              </a:rPr>
              <a:t>MINIMALLY PROCESSED: % of mail thrown away only</a:t>
            </a:r>
            <a:r>
              <a:rPr lang="en-GB" sz="1200" i="0" u="none" strike="noStrike" dirty="0">
                <a:solidFill>
                  <a:srgbClr val="000000"/>
                </a:solidFill>
              </a:rPr>
              <a:t>.</a:t>
            </a:r>
            <a:endParaRPr sz="1200" dirty="0"/>
          </a:p>
        </p:txBody>
      </p:sp>
      <p:sp>
        <p:nvSpPr>
          <p:cNvPr id="8" name="TextBox 7">
            <a:extLst>
              <a:ext uri="{FF2B5EF4-FFF2-40B4-BE49-F238E27FC236}">
                <a16:creationId xmlns:a16="http://schemas.microsoft.com/office/drawing/2014/main" id="{68E278FF-5D54-442C-B3C0-52613309AC35}"/>
              </a:ext>
            </a:extLst>
          </p:cNvPr>
          <p:cNvSpPr txBox="1"/>
          <p:nvPr/>
        </p:nvSpPr>
        <p:spPr>
          <a:xfrm>
            <a:off x="8489469" y="3115817"/>
            <a:ext cx="1111242" cy="646331"/>
          </a:xfrm>
          <a:prstGeom prst="rect">
            <a:avLst/>
          </a:prstGeom>
          <a:noFill/>
        </p:spPr>
        <p:txBody>
          <a:bodyPr wrap="square" rtlCol="0">
            <a:spAutoFit/>
          </a:bodyPr>
          <a:lstStyle/>
          <a:p>
            <a:pPr algn="ctr"/>
            <a:r>
              <a:rPr lang="en-GB" sz="1200" dirty="0"/>
              <a:t>Average engagement = 93%</a:t>
            </a:r>
          </a:p>
        </p:txBody>
      </p:sp>
      <p:sp>
        <p:nvSpPr>
          <p:cNvPr id="77" name="TextBox 76">
            <a:extLst>
              <a:ext uri="{FF2B5EF4-FFF2-40B4-BE49-F238E27FC236}">
                <a16:creationId xmlns:a16="http://schemas.microsoft.com/office/drawing/2014/main" id="{D5EC33D9-05A3-4EC6-BF2F-C4A6C3C82048}"/>
              </a:ext>
            </a:extLst>
          </p:cNvPr>
          <p:cNvSpPr txBox="1"/>
          <p:nvPr/>
        </p:nvSpPr>
        <p:spPr>
          <a:xfrm>
            <a:off x="352331" y="6603239"/>
            <a:ext cx="7412607" cy="246221"/>
          </a:xfrm>
          <a:prstGeom prst="rect">
            <a:avLst/>
          </a:prstGeom>
          <a:noFill/>
        </p:spPr>
        <p:txBody>
          <a:bodyPr wrap="none" rtlCol="0">
            <a:spAutoFit/>
          </a:bodyPr>
          <a:lstStyle/>
          <a:p>
            <a:r>
              <a:rPr lang="en-GB" sz="1000" dirty="0"/>
              <a:t>Source:  Addressed advertising and retailer (e.g. clothing, household, electric, etc).  JICMAIL Q2 2017 – Q1 2019.  Base: 7,757. </a:t>
            </a:r>
          </a:p>
        </p:txBody>
      </p:sp>
    </p:spTree>
    <p:extLst>
      <p:ext uri="{BB962C8B-B14F-4D97-AF65-F5344CB8AC3E}">
        <p14:creationId xmlns:p14="http://schemas.microsoft.com/office/powerpoint/2010/main" val="100511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a:extLst>
              <a:ext uri="{FF2B5EF4-FFF2-40B4-BE49-F238E27FC236}">
                <a16:creationId xmlns:a16="http://schemas.microsoft.com/office/drawing/2014/main" id="{9BAD2CA1-C621-4C17-8613-4B36886AFEE3}"/>
              </a:ext>
            </a:extLst>
          </p:cNvPr>
          <p:cNvGraphicFramePr>
            <a:graphicFrameLocks noGrp="1"/>
          </p:cNvGraphicFramePr>
          <p:nvPr>
            <p:ph type="chart" sz="quarter" idx="14"/>
            <p:extLst>
              <p:ext uri="{D42A27DB-BD31-4B8C-83A1-F6EECF244321}">
                <p14:modId xmlns:p14="http://schemas.microsoft.com/office/powerpoint/2010/main" val="4261269950"/>
              </p:ext>
            </p:extLst>
          </p:nvPr>
        </p:nvGraphicFramePr>
        <p:xfrm>
          <a:off x="446662" y="2386213"/>
          <a:ext cx="9630136" cy="3820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5FC5E48-1AF1-4B89-9051-768D6C1C7EF0}"/>
              </a:ext>
            </a:extLst>
          </p:cNvPr>
          <p:cNvSpPr>
            <a:spLocks noGrp="1"/>
          </p:cNvSpPr>
          <p:nvPr>
            <p:ph type="title"/>
          </p:nvPr>
        </p:nvSpPr>
        <p:spPr/>
        <p:txBody>
          <a:bodyPr/>
          <a:lstStyle/>
          <a:p>
            <a:r>
              <a:rPr lang="en-GB" dirty="0"/>
              <a:t>Retailer – clothing / household / electrical</a:t>
            </a:r>
          </a:p>
        </p:txBody>
      </p:sp>
      <p:sp>
        <p:nvSpPr>
          <p:cNvPr id="3" name="Slide Number Placeholder 2">
            <a:extLst>
              <a:ext uri="{FF2B5EF4-FFF2-40B4-BE49-F238E27FC236}">
                <a16:creationId xmlns:a16="http://schemas.microsoft.com/office/drawing/2014/main" id="{9DD0F1C4-212D-41C0-9C74-606A8F81B762}"/>
              </a:ext>
            </a:extLst>
          </p:cNvPr>
          <p:cNvSpPr>
            <a:spLocks noGrp="1"/>
          </p:cNvSpPr>
          <p:nvPr>
            <p:ph type="sldNum" sz="quarter" idx="10"/>
          </p:nvPr>
        </p:nvSpPr>
        <p:spPr/>
        <p:txBody>
          <a:bodyPr/>
          <a:lstStyle/>
          <a:p>
            <a:fld id="{887360FE-02F5-4392-9C12-7D03F05745BB}" type="slidenum">
              <a:rPr lang="en-GB" smtClean="0"/>
              <a:pPr/>
              <a:t>22</a:t>
            </a:fld>
            <a:endParaRPr lang="en-GB" dirty="0"/>
          </a:p>
        </p:txBody>
      </p:sp>
      <p:sp>
        <p:nvSpPr>
          <p:cNvPr id="4" name="Text Placeholder 3">
            <a:extLst>
              <a:ext uri="{FF2B5EF4-FFF2-40B4-BE49-F238E27FC236}">
                <a16:creationId xmlns:a16="http://schemas.microsoft.com/office/drawing/2014/main" id="{D83FFBDE-3A0D-434A-902A-351C919C46AB}"/>
              </a:ext>
            </a:extLst>
          </p:cNvPr>
          <p:cNvSpPr>
            <a:spLocks noGrp="1"/>
          </p:cNvSpPr>
          <p:nvPr>
            <p:ph type="body" sz="quarter" idx="11"/>
          </p:nvPr>
        </p:nvSpPr>
        <p:spPr/>
        <p:txBody>
          <a:bodyPr/>
          <a:lstStyle/>
          <a:p>
            <a:r>
              <a:rPr lang="en-GB" dirty="0"/>
              <a:t>ADDITIONAL COMMERCIAL ACTIONS</a:t>
            </a:r>
          </a:p>
        </p:txBody>
      </p:sp>
      <p:sp>
        <p:nvSpPr>
          <p:cNvPr id="6" name="TextBox 5">
            <a:extLst>
              <a:ext uri="{FF2B5EF4-FFF2-40B4-BE49-F238E27FC236}">
                <a16:creationId xmlns:a16="http://schemas.microsoft.com/office/drawing/2014/main" id="{DA161D36-A2F3-499D-BE50-16B02537257A}"/>
              </a:ext>
            </a:extLst>
          </p:cNvPr>
          <p:cNvSpPr txBox="1"/>
          <p:nvPr/>
        </p:nvSpPr>
        <p:spPr>
          <a:xfrm>
            <a:off x="352331" y="6603239"/>
            <a:ext cx="7377341" cy="246221"/>
          </a:xfrm>
          <a:prstGeom prst="rect">
            <a:avLst/>
          </a:prstGeom>
          <a:noFill/>
        </p:spPr>
        <p:txBody>
          <a:bodyPr wrap="none" rtlCol="0">
            <a:spAutoFit/>
          </a:bodyPr>
          <a:lstStyle/>
          <a:p>
            <a:r>
              <a:rPr lang="en-GB" sz="1000" dirty="0"/>
              <a:t>Source:  Addressed advertising and retailer (e.g. clothing, household, electric, etc).  JICMAIL Q2 2017 – Q1 2019.  Base: 7,757. </a:t>
            </a:r>
          </a:p>
        </p:txBody>
      </p:sp>
      <p:sp>
        <p:nvSpPr>
          <p:cNvPr id="7" name="Rectangle 6">
            <a:extLst>
              <a:ext uri="{FF2B5EF4-FFF2-40B4-BE49-F238E27FC236}">
                <a16:creationId xmlns:a16="http://schemas.microsoft.com/office/drawing/2014/main" id="{5C10AC2E-B7CC-4D93-8271-1C17A92DD3EF}"/>
              </a:ext>
            </a:extLst>
          </p:cNvPr>
          <p:cNvSpPr/>
          <p:nvPr/>
        </p:nvSpPr>
        <p:spPr>
          <a:xfrm>
            <a:off x="486000" y="1707975"/>
            <a:ext cx="9236734" cy="5930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32% of those receiving general retail mail go on to do one of these commercial actions</a:t>
            </a:r>
          </a:p>
        </p:txBody>
      </p:sp>
      <p:sp>
        <p:nvSpPr>
          <p:cNvPr id="5" name="TextBox 4">
            <a:extLst>
              <a:ext uri="{FF2B5EF4-FFF2-40B4-BE49-F238E27FC236}">
                <a16:creationId xmlns:a16="http://schemas.microsoft.com/office/drawing/2014/main" id="{A1ACFED2-9D21-4977-AE51-5A444229762B}"/>
              </a:ext>
            </a:extLst>
          </p:cNvPr>
          <p:cNvSpPr txBox="1"/>
          <p:nvPr/>
        </p:nvSpPr>
        <p:spPr>
          <a:xfrm>
            <a:off x="4315529" y="3327603"/>
            <a:ext cx="1577676" cy="307777"/>
          </a:xfrm>
          <a:prstGeom prst="rect">
            <a:avLst/>
          </a:prstGeom>
          <a:noFill/>
        </p:spPr>
        <p:txBody>
          <a:bodyPr wrap="none" rtlCol="0">
            <a:spAutoFit/>
          </a:bodyPr>
          <a:lstStyle/>
          <a:p>
            <a:r>
              <a:rPr lang="en-GB" sz="1400" dirty="0"/>
              <a:t>Per 1,000 actions</a:t>
            </a:r>
          </a:p>
        </p:txBody>
      </p:sp>
    </p:spTree>
    <p:extLst>
      <p:ext uri="{BB962C8B-B14F-4D97-AF65-F5344CB8AC3E}">
        <p14:creationId xmlns:p14="http://schemas.microsoft.com/office/powerpoint/2010/main" val="915877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5E48-1AF1-4B89-9051-768D6C1C7EF0}"/>
              </a:ext>
            </a:extLst>
          </p:cNvPr>
          <p:cNvSpPr>
            <a:spLocks noGrp="1"/>
          </p:cNvSpPr>
          <p:nvPr>
            <p:ph type="title"/>
          </p:nvPr>
        </p:nvSpPr>
        <p:spPr/>
        <p:txBody>
          <a:bodyPr/>
          <a:lstStyle/>
          <a:p>
            <a:r>
              <a:rPr lang="en-GB" dirty="0"/>
              <a:t>Supermarket or grocery store</a:t>
            </a:r>
          </a:p>
        </p:txBody>
      </p:sp>
      <p:sp>
        <p:nvSpPr>
          <p:cNvPr id="3" name="Slide Number Placeholder 2">
            <a:extLst>
              <a:ext uri="{FF2B5EF4-FFF2-40B4-BE49-F238E27FC236}">
                <a16:creationId xmlns:a16="http://schemas.microsoft.com/office/drawing/2014/main" id="{9DD0F1C4-212D-41C0-9C74-606A8F81B762}"/>
              </a:ext>
            </a:extLst>
          </p:cNvPr>
          <p:cNvSpPr>
            <a:spLocks noGrp="1"/>
          </p:cNvSpPr>
          <p:nvPr>
            <p:ph type="sldNum" sz="quarter" idx="10"/>
          </p:nvPr>
        </p:nvSpPr>
        <p:spPr/>
        <p:txBody>
          <a:bodyPr/>
          <a:lstStyle/>
          <a:p>
            <a:fld id="{887360FE-02F5-4392-9C12-7D03F05745BB}" type="slidenum">
              <a:rPr lang="en-GB" smtClean="0"/>
              <a:pPr/>
              <a:t>23</a:t>
            </a:fld>
            <a:endParaRPr lang="en-GB" dirty="0"/>
          </a:p>
        </p:txBody>
      </p:sp>
      <p:sp>
        <p:nvSpPr>
          <p:cNvPr id="4" name="Text Placeholder 3">
            <a:extLst>
              <a:ext uri="{FF2B5EF4-FFF2-40B4-BE49-F238E27FC236}">
                <a16:creationId xmlns:a16="http://schemas.microsoft.com/office/drawing/2014/main" id="{D83FFBDE-3A0D-434A-902A-351C919C46AB}"/>
              </a:ext>
            </a:extLst>
          </p:cNvPr>
          <p:cNvSpPr>
            <a:spLocks noGrp="1"/>
          </p:cNvSpPr>
          <p:nvPr>
            <p:ph type="body" sz="quarter" idx="11"/>
          </p:nvPr>
        </p:nvSpPr>
        <p:spPr/>
        <p:txBody>
          <a:bodyPr/>
          <a:lstStyle/>
          <a:p>
            <a:r>
              <a:rPr lang="en-GB" dirty="0"/>
              <a:t>interactions WITH MAIL</a:t>
            </a:r>
          </a:p>
        </p:txBody>
      </p:sp>
      <p:graphicFrame>
        <p:nvGraphicFramePr>
          <p:cNvPr id="57" name="Chart 56">
            <a:extLst>
              <a:ext uri="{FF2B5EF4-FFF2-40B4-BE49-F238E27FC236}">
                <a16:creationId xmlns:a16="http://schemas.microsoft.com/office/drawing/2014/main" id="{5918501C-EF4D-4EBD-9230-D5782A3E3B34}"/>
              </a:ext>
            </a:extLst>
          </p:cNvPr>
          <p:cNvGraphicFramePr/>
          <p:nvPr>
            <p:extLst>
              <p:ext uri="{D42A27DB-BD31-4B8C-83A1-F6EECF244321}">
                <p14:modId xmlns:p14="http://schemas.microsoft.com/office/powerpoint/2010/main" val="503069808"/>
              </p:ext>
            </p:extLst>
          </p:nvPr>
        </p:nvGraphicFramePr>
        <p:xfrm>
          <a:off x="554066" y="1879654"/>
          <a:ext cx="4150617" cy="2886291"/>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25">
            <a:extLst>
              <a:ext uri="{FF2B5EF4-FFF2-40B4-BE49-F238E27FC236}">
                <a16:creationId xmlns:a16="http://schemas.microsoft.com/office/drawing/2014/main" id="{A94CF862-D702-4CFB-A8EE-A9B52C61FA22}"/>
              </a:ext>
            </a:extLst>
          </p:cNvPr>
          <p:cNvGrpSpPr/>
          <p:nvPr/>
        </p:nvGrpSpPr>
        <p:grpSpPr>
          <a:xfrm>
            <a:off x="5043602" y="2524112"/>
            <a:ext cx="1654293" cy="2294604"/>
            <a:chOff x="5101472" y="2524112"/>
            <a:chExt cx="1654293" cy="2294604"/>
          </a:xfrm>
        </p:grpSpPr>
        <p:grpSp>
          <p:nvGrpSpPr>
            <p:cNvPr id="24" name="Group 23">
              <a:extLst>
                <a:ext uri="{FF2B5EF4-FFF2-40B4-BE49-F238E27FC236}">
                  <a16:creationId xmlns:a16="http://schemas.microsoft.com/office/drawing/2014/main" id="{1C69AE69-224C-45A8-A12C-FA0E67DBC9BD}"/>
                </a:ext>
              </a:extLst>
            </p:cNvPr>
            <p:cNvGrpSpPr/>
            <p:nvPr/>
          </p:nvGrpSpPr>
          <p:grpSpPr>
            <a:xfrm>
              <a:off x="5101472" y="2524112"/>
              <a:ext cx="1654293" cy="2019861"/>
              <a:chOff x="5622333" y="2524112"/>
              <a:chExt cx="1654293" cy="2019861"/>
            </a:xfrm>
          </p:grpSpPr>
          <p:sp>
            <p:nvSpPr>
              <p:cNvPr id="27" name="Freeform 227">
                <a:extLst>
                  <a:ext uri="{FF2B5EF4-FFF2-40B4-BE49-F238E27FC236}">
                    <a16:creationId xmlns:a16="http://schemas.microsoft.com/office/drawing/2014/main" id="{DE54F604-586B-4CBC-A4EF-861B870E903D}"/>
                  </a:ext>
                </a:extLst>
              </p:cNvPr>
              <p:cNvSpPr>
                <a:spLocks noEditPoints="1"/>
              </p:cNvSpPr>
              <p:nvPr/>
            </p:nvSpPr>
            <p:spPr bwMode="auto">
              <a:xfrm>
                <a:off x="5622333" y="2524112"/>
                <a:ext cx="1654293" cy="1657870"/>
              </a:xfrm>
              <a:custGeom>
                <a:avLst/>
                <a:gdLst>
                  <a:gd name="T0" fmla="*/ 612 w 1387"/>
                  <a:gd name="T1" fmla="*/ 93 h 1390"/>
                  <a:gd name="T2" fmla="*/ 457 w 1387"/>
                  <a:gd name="T3" fmla="*/ 135 h 1390"/>
                  <a:gd name="T4" fmla="*/ 322 w 1387"/>
                  <a:gd name="T5" fmla="*/ 214 h 1390"/>
                  <a:gd name="T6" fmla="*/ 213 w 1387"/>
                  <a:gd name="T7" fmla="*/ 324 h 1390"/>
                  <a:gd name="T8" fmla="*/ 135 w 1387"/>
                  <a:gd name="T9" fmla="*/ 458 h 1390"/>
                  <a:gd name="T10" fmla="*/ 91 w 1387"/>
                  <a:gd name="T11" fmla="*/ 612 h 1390"/>
                  <a:gd name="T12" fmla="*/ 91 w 1387"/>
                  <a:gd name="T13" fmla="*/ 778 h 1390"/>
                  <a:gd name="T14" fmla="*/ 135 w 1387"/>
                  <a:gd name="T15" fmla="*/ 930 h 1390"/>
                  <a:gd name="T16" fmla="*/ 213 w 1387"/>
                  <a:gd name="T17" fmla="*/ 1066 h 1390"/>
                  <a:gd name="T18" fmla="*/ 322 w 1387"/>
                  <a:gd name="T19" fmla="*/ 1176 h 1390"/>
                  <a:gd name="T20" fmla="*/ 457 w 1387"/>
                  <a:gd name="T21" fmla="*/ 1255 h 1390"/>
                  <a:gd name="T22" fmla="*/ 612 w 1387"/>
                  <a:gd name="T23" fmla="*/ 1297 h 1390"/>
                  <a:gd name="T24" fmla="*/ 776 w 1387"/>
                  <a:gd name="T25" fmla="*/ 1297 h 1390"/>
                  <a:gd name="T26" fmla="*/ 930 w 1387"/>
                  <a:gd name="T27" fmla="*/ 1255 h 1390"/>
                  <a:gd name="T28" fmla="*/ 1065 w 1387"/>
                  <a:gd name="T29" fmla="*/ 1176 h 1390"/>
                  <a:gd name="T30" fmla="*/ 1174 w 1387"/>
                  <a:gd name="T31" fmla="*/ 1066 h 1390"/>
                  <a:gd name="T32" fmla="*/ 1254 w 1387"/>
                  <a:gd name="T33" fmla="*/ 930 h 1390"/>
                  <a:gd name="T34" fmla="*/ 1296 w 1387"/>
                  <a:gd name="T35" fmla="*/ 778 h 1390"/>
                  <a:gd name="T36" fmla="*/ 1296 w 1387"/>
                  <a:gd name="T37" fmla="*/ 612 h 1390"/>
                  <a:gd name="T38" fmla="*/ 1254 w 1387"/>
                  <a:gd name="T39" fmla="*/ 458 h 1390"/>
                  <a:gd name="T40" fmla="*/ 1174 w 1387"/>
                  <a:gd name="T41" fmla="*/ 324 h 1390"/>
                  <a:gd name="T42" fmla="*/ 1065 w 1387"/>
                  <a:gd name="T43" fmla="*/ 214 h 1390"/>
                  <a:gd name="T44" fmla="*/ 930 w 1387"/>
                  <a:gd name="T45" fmla="*/ 135 h 1390"/>
                  <a:gd name="T46" fmla="*/ 776 w 1387"/>
                  <a:gd name="T47" fmla="*/ 93 h 1390"/>
                  <a:gd name="T48" fmla="*/ 694 w 1387"/>
                  <a:gd name="T49" fmla="*/ 0 h 1390"/>
                  <a:gd name="T50" fmla="*/ 865 w 1387"/>
                  <a:gd name="T51" fmla="*/ 21 h 1390"/>
                  <a:gd name="T52" fmla="*/ 1019 w 1387"/>
                  <a:gd name="T53" fmla="*/ 82 h 1390"/>
                  <a:gd name="T54" fmla="*/ 1155 w 1387"/>
                  <a:gd name="T55" fmla="*/ 175 h 1390"/>
                  <a:gd name="T56" fmla="*/ 1263 w 1387"/>
                  <a:gd name="T57" fmla="*/ 297 h 1390"/>
                  <a:gd name="T58" fmla="*/ 1341 w 1387"/>
                  <a:gd name="T59" fmla="*/ 444 h 1390"/>
                  <a:gd name="T60" fmla="*/ 1383 w 1387"/>
                  <a:gd name="T61" fmla="*/ 608 h 1390"/>
                  <a:gd name="T62" fmla="*/ 1383 w 1387"/>
                  <a:gd name="T63" fmla="*/ 782 h 1390"/>
                  <a:gd name="T64" fmla="*/ 1341 w 1387"/>
                  <a:gd name="T65" fmla="*/ 946 h 1390"/>
                  <a:gd name="T66" fmla="*/ 1263 w 1387"/>
                  <a:gd name="T67" fmla="*/ 1091 h 1390"/>
                  <a:gd name="T68" fmla="*/ 1155 w 1387"/>
                  <a:gd name="T69" fmla="*/ 1215 h 1390"/>
                  <a:gd name="T70" fmla="*/ 1019 w 1387"/>
                  <a:gd name="T71" fmla="*/ 1308 h 1390"/>
                  <a:gd name="T72" fmla="*/ 865 w 1387"/>
                  <a:gd name="T73" fmla="*/ 1367 h 1390"/>
                  <a:gd name="T74" fmla="*/ 694 w 1387"/>
                  <a:gd name="T75" fmla="*/ 1390 h 1390"/>
                  <a:gd name="T76" fmla="*/ 524 w 1387"/>
                  <a:gd name="T77" fmla="*/ 1367 h 1390"/>
                  <a:gd name="T78" fmla="*/ 368 w 1387"/>
                  <a:gd name="T79" fmla="*/ 1308 h 1390"/>
                  <a:gd name="T80" fmla="*/ 232 w 1387"/>
                  <a:gd name="T81" fmla="*/ 1215 h 1390"/>
                  <a:gd name="T82" fmla="*/ 124 w 1387"/>
                  <a:gd name="T83" fmla="*/ 1091 h 1390"/>
                  <a:gd name="T84" fmla="*/ 48 w 1387"/>
                  <a:gd name="T85" fmla="*/ 946 h 1390"/>
                  <a:gd name="T86" fmla="*/ 6 w 1387"/>
                  <a:gd name="T87" fmla="*/ 782 h 1390"/>
                  <a:gd name="T88" fmla="*/ 6 w 1387"/>
                  <a:gd name="T89" fmla="*/ 608 h 1390"/>
                  <a:gd name="T90" fmla="*/ 48 w 1387"/>
                  <a:gd name="T91" fmla="*/ 444 h 1390"/>
                  <a:gd name="T92" fmla="*/ 124 w 1387"/>
                  <a:gd name="T93" fmla="*/ 297 h 1390"/>
                  <a:gd name="T94" fmla="*/ 232 w 1387"/>
                  <a:gd name="T95" fmla="*/ 175 h 1390"/>
                  <a:gd name="T96" fmla="*/ 368 w 1387"/>
                  <a:gd name="T97" fmla="*/ 82 h 1390"/>
                  <a:gd name="T98" fmla="*/ 524 w 1387"/>
                  <a:gd name="T99" fmla="*/ 21 h 1390"/>
                  <a:gd name="T100" fmla="*/ 694 w 1387"/>
                  <a:gd name="T101"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7" h="1390">
                    <a:moveTo>
                      <a:pt x="694" y="88"/>
                    </a:moveTo>
                    <a:lnTo>
                      <a:pt x="612" y="93"/>
                    </a:lnTo>
                    <a:lnTo>
                      <a:pt x="532" y="109"/>
                    </a:lnTo>
                    <a:lnTo>
                      <a:pt x="457" y="135"/>
                    </a:lnTo>
                    <a:lnTo>
                      <a:pt x="387" y="170"/>
                    </a:lnTo>
                    <a:lnTo>
                      <a:pt x="322" y="214"/>
                    </a:lnTo>
                    <a:lnTo>
                      <a:pt x="265" y="265"/>
                    </a:lnTo>
                    <a:lnTo>
                      <a:pt x="213" y="324"/>
                    </a:lnTo>
                    <a:lnTo>
                      <a:pt x="170" y="387"/>
                    </a:lnTo>
                    <a:lnTo>
                      <a:pt x="135" y="458"/>
                    </a:lnTo>
                    <a:lnTo>
                      <a:pt x="109" y="534"/>
                    </a:lnTo>
                    <a:lnTo>
                      <a:pt x="91" y="612"/>
                    </a:lnTo>
                    <a:lnTo>
                      <a:pt x="88" y="694"/>
                    </a:lnTo>
                    <a:lnTo>
                      <a:pt x="91" y="778"/>
                    </a:lnTo>
                    <a:lnTo>
                      <a:pt x="109" y="856"/>
                    </a:lnTo>
                    <a:lnTo>
                      <a:pt x="135" y="930"/>
                    </a:lnTo>
                    <a:lnTo>
                      <a:pt x="170" y="1001"/>
                    </a:lnTo>
                    <a:lnTo>
                      <a:pt x="213" y="1066"/>
                    </a:lnTo>
                    <a:lnTo>
                      <a:pt x="265" y="1125"/>
                    </a:lnTo>
                    <a:lnTo>
                      <a:pt x="322" y="1176"/>
                    </a:lnTo>
                    <a:lnTo>
                      <a:pt x="387" y="1218"/>
                    </a:lnTo>
                    <a:lnTo>
                      <a:pt x="457" y="1255"/>
                    </a:lnTo>
                    <a:lnTo>
                      <a:pt x="532" y="1281"/>
                    </a:lnTo>
                    <a:lnTo>
                      <a:pt x="612" y="1297"/>
                    </a:lnTo>
                    <a:lnTo>
                      <a:pt x="694" y="1302"/>
                    </a:lnTo>
                    <a:lnTo>
                      <a:pt x="776" y="1297"/>
                    </a:lnTo>
                    <a:lnTo>
                      <a:pt x="856" y="1281"/>
                    </a:lnTo>
                    <a:lnTo>
                      <a:pt x="930" y="1255"/>
                    </a:lnTo>
                    <a:lnTo>
                      <a:pt x="1000" y="1218"/>
                    </a:lnTo>
                    <a:lnTo>
                      <a:pt x="1065" y="1176"/>
                    </a:lnTo>
                    <a:lnTo>
                      <a:pt x="1124" y="1125"/>
                    </a:lnTo>
                    <a:lnTo>
                      <a:pt x="1174" y="1066"/>
                    </a:lnTo>
                    <a:lnTo>
                      <a:pt x="1218" y="1001"/>
                    </a:lnTo>
                    <a:lnTo>
                      <a:pt x="1254" y="930"/>
                    </a:lnTo>
                    <a:lnTo>
                      <a:pt x="1279" y="856"/>
                    </a:lnTo>
                    <a:lnTo>
                      <a:pt x="1296" y="778"/>
                    </a:lnTo>
                    <a:lnTo>
                      <a:pt x="1301" y="694"/>
                    </a:lnTo>
                    <a:lnTo>
                      <a:pt x="1296" y="612"/>
                    </a:lnTo>
                    <a:lnTo>
                      <a:pt x="1279" y="534"/>
                    </a:lnTo>
                    <a:lnTo>
                      <a:pt x="1254" y="458"/>
                    </a:lnTo>
                    <a:lnTo>
                      <a:pt x="1218" y="387"/>
                    </a:lnTo>
                    <a:lnTo>
                      <a:pt x="1174" y="324"/>
                    </a:lnTo>
                    <a:lnTo>
                      <a:pt x="1124" y="265"/>
                    </a:lnTo>
                    <a:lnTo>
                      <a:pt x="1065" y="214"/>
                    </a:lnTo>
                    <a:lnTo>
                      <a:pt x="1000" y="170"/>
                    </a:lnTo>
                    <a:lnTo>
                      <a:pt x="930" y="135"/>
                    </a:lnTo>
                    <a:lnTo>
                      <a:pt x="856" y="109"/>
                    </a:lnTo>
                    <a:lnTo>
                      <a:pt x="776" y="93"/>
                    </a:lnTo>
                    <a:lnTo>
                      <a:pt x="694" y="88"/>
                    </a:lnTo>
                    <a:close/>
                    <a:moveTo>
                      <a:pt x="694" y="0"/>
                    </a:moveTo>
                    <a:lnTo>
                      <a:pt x="781" y="6"/>
                    </a:lnTo>
                    <a:lnTo>
                      <a:pt x="865" y="21"/>
                    </a:lnTo>
                    <a:lnTo>
                      <a:pt x="945" y="48"/>
                    </a:lnTo>
                    <a:lnTo>
                      <a:pt x="1019" y="82"/>
                    </a:lnTo>
                    <a:lnTo>
                      <a:pt x="1090" y="124"/>
                    </a:lnTo>
                    <a:lnTo>
                      <a:pt x="1155" y="175"/>
                    </a:lnTo>
                    <a:lnTo>
                      <a:pt x="1212" y="233"/>
                    </a:lnTo>
                    <a:lnTo>
                      <a:pt x="1263" y="297"/>
                    </a:lnTo>
                    <a:lnTo>
                      <a:pt x="1307" y="368"/>
                    </a:lnTo>
                    <a:lnTo>
                      <a:pt x="1341" y="444"/>
                    </a:lnTo>
                    <a:lnTo>
                      <a:pt x="1366" y="524"/>
                    </a:lnTo>
                    <a:lnTo>
                      <a:pt x="1383" y="608"/>
                    </a:lnTo>
                    <a:lnTo>
                      <a:pt x="1387" y="694"/>
                    </a:lnTo>
                    <a:lnTo>
                      <a:pt x="1383" y="782"/>
                    </a:lnTo>
                    <a:lnTo>
                      <a:pt x="1366" y="866"/>
                    </a:lnTo>
                    <a:lnTo>
                      <a:pt x="1341" y="946"/>
                    </a:lnTo>
                    <a:lnTo>
                      <a:pt x="1307" y="1022"/>
                    </a:lnTo>
                    <a:lnTo>
                      <a:pt x="1263" y="1091"/>
                    </a:lnTo>
                    <a:lnTo>
                      <a:pt x="1212" y="1155"/>
                    </a:lnTo>
                    <a:lnTo>
                      <a:pt x="1155" y="1215"/>
                    </a:lnTo>
                    <a:lnTo>
                      <a:pt x="1090" y="1264"/>
                    </a:lnTo>
                    <a:lnTo>
                      <a:pt x="1019" y="1308"/>
                    </a:lnTo>
                    <a:lnTo>
                      <a:pt x="945" y="1342"/>
                    </a:lnTo>
                    <a:lnTo>
                      <a:pt x="865" y="1367"/>
                    </a:lnTo>
                    <a:lnTo>
                      <a:pt x="781" y="1384"/>
                    </a:lnTo>
                    <a:lnTo>
                      <a:pt x="694" y="1390"/>
                    </a:lnTo>
                    <a:lnTo>
                      <a:pt x="608" y="1384"/>
                    </a:lnTo>
                    <a:lnTo>
                      <a:pt x="524" y="1367"/>
                    </a:lnTo>
                    <a:lnTo>
                      <a:pt x="444" y="1342"/>
                    </a:lnTo>
                    <a:lnTo>
                      <a:pt x="368" y="1308"/>
                    </a:lnTo>
                    <a:lnTo>
                      <a:pt x="297" y="1264"/>
                    </a:lnTo>
                    <a:lnTo>
                      <a:pt x="232" y="1215"/>
                    </a:lnTo>
                    <a:lnTo>
                      <a:pt x="175" y="1155"/>
                    </a:lnTo>
                    <a:lnTo>
                      <a:pt x="124" y="1091"/>
                    </a:lnTo>
                    <a:lnTo>
                      <a:pt x="82" y="1022"/>
                    </a:lnTo>
                    <a:lnTo>
                      <a:pt x="48" y="946"/>
                    </a:lnTo>
                    <a:lnTo>
                      <a:pt x="21" y="866"/>
                    </a:lnTo>
                    <a:lnTo>
                      <a:pt x="6" y="782"/>
                    </a:lnTo>
                    <a:lnTo>
                      <a:pt x="0" y="694"/>
                    </a:lnTo>
                    <a:lnTo>
                      <a:pt x="6" y="608"/>
                    </a:lnTo>
                    <a:lnTo>
                      <a:pt x="21" y="524"/>
                    </a:lnTo>
                    <a:lnTo>
                      <a:pt x="48" y="444"/>
                    </a:lnTo>
                    <a:lnTo>
                      <a:pt x="82" y="368"/>
                    </a:lnTo>
                    <a:lnTo>
                      <a:pt x="124" y="297"/>
                    </a:lnTo>
                    <a:lnTo>
                      <a:pt x="175" y="233"/>
                    </a:lnTo>
                    <a:lnTo>
                      <a:pt x="232" y="175"/>
                    </a:lnTo>
                    <a:lnTo>
                      <a:pt x="297" y="124"/>
                    </a:lnTo>
                    <a:lnTo>
                      <a:pt x="368" y="82"/>
                    </a:lnTo>
                    <a:lnTo>
                      <a:pt x="444" y="48"/>
                    </a:lnTo>
                    <a:lnTo>
                      <a:pt x="524" y="21"/>
                    </a:lnTo>
                    <a:lnTo>
                      <a:pt x="608" y="6"/>
                    </a:lnTo>
                    <a:lnTo>
                      <a:pt x="69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28">
                <a:extLst>
                  <a:ext uri="{FF2B5EF4-FFF2-40B4-BE49-F238E27FC236}">
                    <a16:creationId xmlns:a16="http://schemas.microsoft.com/office/drawing/2014/main" id="{2FFB56C6-128A-4523-9C3E-B7D526148403}"/>
                  </a:ext>
                </a:extLst>
              </p:cNvPr>
              <p:cNvSpPr>
                <a:spLocks/>
              </p:cNvSpPr>
              <p:nvPr/>
            </p:nvSpPr>
            <p:spPr bwMode="auto">
              <a:xfrm>
                <a:off x="6350341" y="3276998"/>
                <a:ext cx="182485" cy="181292"/>
              </a:xfrm>
              <a:custGeom>
                <a:avLst/>
                <a:gdLst>
                  <a:gd name="T0" fmla="*/ 77 w 153"/>
                  <a:gd name="T1" fmla="*/ 0 h 152"/>
                  <a:gd name="T2" fmla="*/ 101 w 153"/>
                  <a:gd name="T3" fmla="*/ 5 h 152"/>
                  <a:gd name="T4" fmla="*/ 122 w 153"/>
                  <a:gd name="T5" fmla="*/ 15 h 152"/>
                  <a:gd name="T6" fmla="*/ 138 w 153"/>
                  <a:gd name="T7" fmla="*/ 32 h 152"/>
                  <a:gd name="T8" fmla="*/ 149 w 153"/>
                  <a:gd name="T9" fmla="*/ 53 h 152"/>
                  <a:gd name="T10" fmla="*/ 153 w 153"/>
                  <a:gd name="T11" fmla="*/ 76 h 152"/>
                  <a:gd name="T12" fmla="*/ 149 w 153"/>
                  <a:gd name="T13" fmla="*/ 101 h 152"/>
                  <a:gd name="T14" fmla="*/ 138 w 153"/>
                  <a:gd name="T15" fmla="*/ 122 h 152"/>
                  <a:gd name="T16" fmla="*/ 122 w 153"/>
                  <a:gd name="T17" fmla="*/ 137 h 152"/>
                  <a:gd name="T18" fmla="*/ 101 w 153"/>
                  <a:gd name="T19" fmla="*/ 149 h 152"/>
                  <a:gd name="T20" fmla="*/ 77 w 153"/>
                  <a:gd name="T21" fmla="*/ 152 h 152"/>
                  <a:gd name="T22" fmla="*/ 54 w 153"/>
                  <a:gd name="T23" fmla="*/ 149 h 152"/>
                  <a:gd name="T24" fmla="*/ 33 w 153"/>
                  <a:gd name="T25" fmla="*/ 137 h 152"/>
                  <a:gd name="T26" fmla="*/ 16 w 153"/>
                  <a:gd name="T27" fmla="*/ 122 h 152"/>
                  <a:gd name="T28" fmla="*/ 4 w 153"/>
                  <a:gd name="T29" fmla="*/ 101 h 152"/>
                  <a:gd name="T30" fmla="*/ 0 w 153"/>
                  <a:gd name="T31" fmla="*/ 76 h 152"/>
                  <a:gd name="T32" fmla="*/ 4 w 153"/>
                  <a:gd name="T33" fmla="*/ 53 h 152"/>
                  <a:gd name="T34" fmla="*/ 16 w 153"/>
                  <a:gd name="T35" fmla="*/ 32 h 152"/>
                  <a:gd name="T36" fmla="*/ 33 w 153"/>
                  <a:gd name="T37" fmla="*/ 15 h 152"/>
                  <a:gd name="T38" fmla="*/ 54 w 153"/>
                  <a:gd name="T39" fmla="*/ 5 h 152"/>
                  <a:gd name="T40" fmla="*/ 77 w 153"/>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2">
                    <a:moveTo>
                      <a:pt x="77" y="0"/>
                    </a:moveTo>
                    <a:lnTo>
                      <a:pt x="101" y="5"/>
                    </a:lnTo>
                    <a:lnTo>
                      <a:pt x="122" y="15"/>
                    </a:lnTo>
                    <a:lnTo>
                      <a:pt x="138" y="32"/>
                    </a:lnTo>
                    <a:lnTo>
                      <a:pt x="149" y="53"/>
                    </a:lnTo>
                    <a:lnTo>
                      <a:pt x="153" y="76"/>
                    </a:lnTo>
                    <a:lnTo>
                      <a:pt x="149" y="101"/>
                    </a:lnTo>
                    <a:lnTo>
                      <a:pt x="138" y="122"/>
                    </a:lnTo>
                    <a:lnTo>
                      <a:pt x="122" y="137"/>
                    </a:lnTo>
                    <a:lnTo>
                      <a:pt x="101" y="149"/>
                    </a:lnTo>
                    <a:lnTo>
                      <a:pt x="77" y="152"/>
                    </a:lnTo>
                    <a:lnTo>
                      <a:pt x="54" y="149"/>
                    </a:lnTo>
                    <a:lnTo>
                      <a:pt x="33" y="137"/>
                    </a:lnTo>
                    <a:lnTo>
                      <a:pt x="16" y="122"/>
                    </a:lnTo>
                    <a:lnTo>
                      <a:pt x="4" y="101"/>
                    </a:lnTo>
                    <a:lnTo>
                      <a:pt x="0" y="76"/>
                    </a:lnTo>
                    <a:lnTo>
                      <a:pt x="4" y="53"/>
                    </a:lnTo>
                    <a:lnTo>
                      <a:pt x="16" y="32"/>
                    </a:lnTo>
                    <a:lnTo>
                      <a:pt x="33" y="15"/>
                    </a:lnTo>
                    <a:lnTo>
                      <a:pt x="54" y="5"/>
                    </a:lnTo>
                    <a:lnTo>
                      <a:pt x="7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29">
                <a:extLst>
                  <a:ext uri="{FF2B5EF4-FFF2-40B4-BE49-F238E27FC236}">
                    <a16:creationId xmlns:a16="http://schemas.microsoft.com/office/drawing/2014/main" id="{70DD7957-4BB9-4CF7-8D1F-EA02861DD8B4}"/>
                  </a:ext>
                </a:extLst>
              </p:cNvPr>
              <p:cNvSpPr>
                <a:spLocks/>
              </p:cNvSpPr>
              <p:nvPr/>
            </p:nvSpPr>
            <p:spPr bwMode="auto">
              <a:xfrm>
                <a:off x="6422644" y="2735222"/>
                <a:ext cx="56058" cy="94225"/>
              </a:xfrm>
              <a:custGeom>
                <a:avLst/>
                <a:gdLst>
                  <a:gd name="T0" fmla="*/ 0 w 47"/>
                  <a:gd name="T1" fmla="*/ 0 h 79"/>
                  <a:gd name="T2" fmla="*/ 47 w 47"/>
                  <a:gd name="T3" fmla="*/ 0 h 79"/>
                  <a:gd name="T4" fmla="*/ 47 w 47"/>
                  <a:gd name="T5" fmla="*/ 54 h 79"/>
                  <a:gd name="T6" fmla="*/ 45 w 47"/>
                  <a:gd name="T7" fmla="*/ 61 h 79"/>
                  <a:gd name="T8" fmla="*/ 42 w 47"/>
                  <a:gd name="T9" fmla="*/ 69 h 79"/>
                  <a:gd name="T10" fmla="*/ 36 w 47"/>
                  <a:gd name="T11" fmla="*/ 73 h 79"/>
                  <a:gd name="T12" fmla="*/ 30 w 47"/>
                  <a:gd name="T13" fmla="*/ 77 h 79"/>
                  <a:gd name="T14" fmla="*/ 23 w 47"/>
                  <a:gd name="T15" fmla="*/ 79 h 79"/>
                  <a:gd name="T16" fmla="*/ 15 w 47"/>
                  <a:gd name="T17" fmla="*/ 77 h 79"/>
                  <a:gd name="T18" fmla="*/ 9 w 47"/>
                  <a:gd name="T19" fmla="*/ 73 h 79"/>
                  <a:gd name="T20" fmla="*/ 4 w 47"/>
                  <a:gd name="T21" fmla="*/ 69 h 79"/>
                  <a:gd name="T22" fmla="*/ 0 w 47"/>
                  <a:gd name="T23" fmla="*/ 61 h 79"/>
                  <a:gd name="T24" fmla="*/ 0 w 47"/>
                  <a:gd name="T25" fmla="*/ 54 h 79"/>
                  <a:gd name="T26" fmla="*/ 0 w 47"/>
                  <a:gd name="T2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79">
                    <a:moveTo>
                      <a:pt x="0" y="0"/>
                    </a:moveTo>
                    <a:lnTo>
                      <a:pt x="47" y="0"/>
                    </a:lnTo>
                    <a:lnTo>
                      <a:pt x="47" y="54"/>
                    </a:lnTo>
                    <a:lnTo>
                      <a:pt x="45" y="61"/>
                    </a:lnTo>
                    <a:lnTo>
                      <a:pt x="42" y="69"/>
                    </a:lnTo>
                    <a:lnTo>
                      <a:pt x="36" y="73"/>
                    </a:lnTo>
                    <a:lnTo>
                      <a:pt x="30" y="77"/>
                    </a:lnTo>
                    <a:lnTo>
                      <a:pt x="23" y="79"/>
                    </a:lnTo>
                    <a:lnTo>
                      <a:pt x="15" y="77"/>
                    </a:lnTo>
                    <a:lnTo>
                      <a:pt x="9" y="73"/>
                    </a:lnTo>
                    <a:lnTo>
                      <a:pt x="4" y="69"/>
                    </a:lnTo>
                    <a:lnTo>
                      <a:pt x="0" y="61"/>
                    </a:lnTo>
                    <a:lnTo>
                      <a:pt x="0" y="5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30">
                <a:extLst>
                  <a:ext uri="{FF2B5EF4-FFF2-40B4-BE49-F238E27FC236}">
                    <a16:creationId xmlns:a16="http://schemas.microsoft.com/office/drawing/2014/main" id="{4FE2104D-57F6-4DEA-BCF6-60F89E212757}"/>
                  </a:ext>
                </a:extLst>
              </p:cNvPr>
              <p:cNvSpPr>
                <a:spLocks/>
              </p:cNvSpPr>
              <p:nvPr/>
            </p:nvSpPr>
            <p:spPr bwMode="auto">
              <a:xfrm>
                <a:off x="6974869" y="3324422"/>
                <a:ext cx="90646" cy="57250"/>
              </a:xfrm>
              <a:custGeom>
                <a:avLst/>
                <a:gdLst>
                  <a:gd name="T0" fmla="*/ 23 w 76"/>
                  <a:gd name="T1" fmla="*/ 0 h 48"/>
                  <a:gd name="T2" fmla="*/ 76 w 76"/>
                  <a:gd name="T3" fmla="*/ 0 h 48"/>
                  <a:gd name="T4" fmla="*/ 76 w 76"/>
                  <a:gd name="T5" fmla="*/ 48 h 48"/>
                  <a:gd name="T6" fmla="*/ 23 w 76"/>
                  <a:gd name="T7" fmla="*/ 48 h 48"/>
                  <a:gd name="T8" fmla="*/ 15 w 76"/>
                  <a:gd name="T9" fmla="*/ 46 h 48"/>
                  <a:gd name="T10" fmla="*/ 9 w 76"/>
                  <a:gd name="T11" fmla="*/ 42 h 48"/>
                  <a:gd name="T12" fmla="*/ 4 w 76"/>
                  <a:gd name="T13" fmla="*/ 38 h 48"/>
                  <a:gd name="T14" fmla="*/ 0 w 76"/>
                  <a:gd name="T15" fmla="*/ 31 h 48"/>
                  <a:gd name="T16" fmla="*/ 0 w 76"/>
                  <a:gd name="T17" fmla="*/ 23 h 48"/>
                  <a:gd name="T18" fmla="*/ 0 w 76"/>
                  <a:gd name="T19" fmla="*/ 15 h 48"/>
                  <a:gd name="T20" fmla="*/ 4 w 76"/>
                  <a:gd name="T21" fmla="*/ 10 h 48"/>
                  <a:gd name="T22" fmla="*/ 9 w 76"/>
                  <a:gd name="T23" fmla="*/ 4 h 48"/>
                  <a:gd name="T24" fmla="*/ 15 w 76"/>
                  <a:gd name="T25" fmla="*/ 2 h 48"/>
                  <a:gd name="T26" fmla="*/ 23 w 76"/>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48">
                    <a:moveTo>
                      <a:pt x="23" y="0"/>
                    </a:moveTo>
                    <a:lnTo>
                      <a:pt x="76" y="0"/>
                    </a:lnTo>
                    <a:lnTo>
                      <a:pt x="76" y="48"/>
                    </a:lnTo>
                    <a:lnTo>
                      <a:pt x="23" y="48"/>
                    </a:lnTo>
                    <a:lnTo>
                      <a:pt x="15" y="46"/>
                    </a:lnTo>
                    <a:lnTo>
                      <a:pt x="9" y="42"/>
                    </a:lnTo>
                    <a:lnTo>
                      <a:pt x="4" y="38"/>
                    </a:lnTo>
                    <a:lnTo>
                      <a:pt x="0" y="31"/>
                    </a:lnTo>
                    <a:lnTo>
                      <a:pt x="0" y="23"/>
                    </a:lnTo>
                    <a:lnTo>
                      <a:pt x="0" y="15"/>
                    </a:lnTo>
                    <a:lnTo>
                      <a:pt x="4" y="10"/>
                    </a:lnTo>
                    <a:lnTo>
                      <a:pt x="9" y="4"/>
                    </a:lnTo>
                    <a:lnTo>
                      <a:pt x="15" y="2"/>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31">
                <a:extLst>
                  <a:ext uri="{FF2B5EF4-FFF2-40B4-BE49-F238E27FC236}">
                    <a16:creationId xmlns:a16="http://schemas.microsoft.com/office/drawing/2014/main" id="{072EA2CF-994B-4EA5-B08D-A7E202D793EF}"/>
                  </a:ext>
                </a:extLst>
              </p:cNvPr>
              <p:cNvSpPr>
                <a:spLocks/>
              </p:cNvSpPr>
              <p:nvPr/>
            </p:nvSpPr>
            <p:spPr bwMode="auto">
              <a:xfrm>
                <a:off x="5833444" y="3324422"/>
                <a:ext cx="93032" cy="57250"/>
              </a:xfrm>
              <a:custGeom>
                <a:avLst/>
                <a:gdLst>
                  <a:gd name="T0" fmla="*/ 0 w 78"/>
                  <a:gd name="T1" fmla="*/ 0 h 48"/>
                  <a:gd name="T2" fmla="*/ 54 w 78"/>
                  <a:gd name="T3" fmla="*/ 0 h 48"/>
                  <a:gd name="T4" fmla="*/ 61 w 78"/>
                  <a:gd name="T5" fmla="*/ 2 h 48"/>
                  <a:gd name="T6" fmla="*/ 69 w 78"/>
                  <a:gd name="T7" fmla="*/ 4 h 48"/>
                  <a:gd name="T8" fmla="*/ 73 w 78"/>
                  <a:gd name="T9" fmla="*/ 10 h 48"/>
                  <a:gd name="T10" fmla="*/ 76 w 78"/>
                  <a:gd name="T11" fmla="*/ 15 h 48"/>
                  <a:gd name="T12" fmla="*/ 78 w 78"/>
                  <a:gd name="T13" fmla="*/ 23 h 48"/>
                  <a:gd name="T14" fmla="*/ 76 w 78"/>
                  <a:gd name="T15" fmla="*/ 31 h 48"/>
                  <a:gd name="T16" fmla="*/ 73 w 78"/>
                  <a:gd name="T17" fmla="*/ 38 h 48"/>
                  <a:gd name="T18" fmla="*/ 69 w 78"/>
                  <a:gd name="T19" fmla="*/ 42 h 48"/>
                  <a:gd name="T20" fmla="*/ 61 w 78"/>
                  <a:gd name="T21" fmla="*/ 46 h 48"/>
                  <a:gd name="T22" fmla="*/ 54 w 78"/>
                  <a:gd name="T23" fmla="*/ 48 h 48"/>
                  <a:gd name="T24" fmla="*/ 0 w 78"/>
                  <a:gd name="T25" fmla="*/ 48 h 48"/>
                  <a:gd name="T26" fmla="*/ 0 w 78"/>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48">
                    <a:moveTo>
                      <a:pt x="0" y="0"/>
                    </a:moveTo>
                    <a:lnTo>
                      <a:pt x="54" y="0"/>
                    </a:lnTo>
                    <a:lnTo>
                      <a:pt x="61" y="2"/>
                    </a:lnTo>
                    <a:lnTo>
                      <a:pt x="69" y="4"/>
                    </a:lnTo>
                    <a:lnTo>
                      <a:pt x="73" y="10"/>
                    </a:lnTo>
                    <a:lnTo>
                      <a:pt x="76" y="15"/>
                    </a:lnTo>
                    <a:lnTo>
                      <a:pt x="78" y="23"/>
                    </a:lnTo>
                    <a:lnTo>
                      <a:pt x="76" y="31"/>
                    </a:lnTo>
                    <a:lnTo>
                      <a:pt x="73" y="38"/>
                    </a:lnTo>
                    <a:lnTo>
                      <a:pt x="69" y="42"/>
                    </a:lnTo>
                    <a:lnTo>
                      <a:pt x="61" y="46"/>
                    </a:lnTo>
                    <a:lnTo>
                      <a:pt x="54" y="48"/>
                    </a:lnTo>
                    <a:lnTo>
                      <a:pt x="0" y="48"/>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232">
                <a:extLst>
                  <a:ext uri="{FF2B5EF4-FFF2-40B4-BE49-F238E27FC236}">
                    <a16:creationId xmlns:a16="http://schemas.microsoft.com/office/drawing/2014/main" id="{2D8372D7-409E-4860-9878-80C82181B022}"/>
                  </a:ext>
                </a:extLst>
              </p:cNvPr>
              <p:cNvSpPr>
                <a:spLocks/>
              </p:cNvSpPr>
              <p:nvPr/>
            </p:nvSpPr>
            <p:spPr bwMode="auto">
              <a:xfrm>
                <a:off x="6812660" y="2897431"/>
                <a:ext cx="94225" cy="90646"/>
              </a:xfrm>
              <a:custGeom>
                <a:avLst/>
                <a:gdLst>
                  <a:gd name="T0" fmla="*/ 44 w 79"/>
                  <a:gd name="T1" fmla="*/ 0 h 76"/>
                  <a:gd name="T2" fmla="*/ 79 w 79"/>
                  <a:gd name="T3" fmla="*/ 32 h 76"/>
                  <a:gd name="T4" fmla="*/ 40 w 79"/>
                  <a:gd name="T5" fmla="*/ 70 h 76"/>
                  <a:gd name="T6" fmla="*/ 29 w 79"/>
                  <a:gd name="T7" fmla="*/ 76 h 76"/>
                  <a:gd name="T8" fmla="*/ 18 w 79"/>
                  <a:gd name="T9" fmla="*/ 76 h 76"/>
                  <a:gd name="T10" fmla="*/ 6 w 79"/>
                  <a:gd name="T11" fmla="*/ 70 h 76"/>
                  <a:gd name="T12" fmla="*/ 0 w 79"/>
                  <a:gd name="T13" fmla="*/ 61 h 76"/>
                  <a:gd name="T14" fmla="*/ 0 w 79"/>
                  <a:gd name="T15" fmla="*/ 47 h 76"/>
                  <a:gd name="T16" fmla="*/ 6 w 79"/>
                  <a:gd name="T17" fmla="*/ 38 h 76"/>
                  <a:gd name="T18" fmla="*/ 44 w 79"/>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6">
                    <a:moveTo>
                      <a:pt x="44" y="0"/>
                    </a:moveTo>
                    <a:lnTo>
                      <a:pt x="79" y="32"/>
                    </a:lnTo>
                    <a:lnTo>
                      <a:pt x="40" y="70"/>
                    </a:lnTo>
                    <a:lnTo>
                      <a:pt x="29" y="76"/>
                    </a:lnTo>
                    <a:lnTo>
                      <a:pt x="18" y="76"/>
                    </a:lnTo>
                    <a:lnTo>
                      <a:pt x="6" y="70"/>
                    </a:lnTo>
                    <a:lnTo>
                      <a:pt x="0" y="61"/>
                    </a:lnTo>
                    <a:lnTo>
                      <a:pt x="0" y="47"/>
                    </a:lnTo>
                    <a:lnTo>
                      <a:pt x="6" y="38"/>
                    </a:lnTo>
                    <a:lnTo>
                      <a:pt x="4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233">
                <a:extLst>
                  <a:ext uri="{FF2B5EF4-FFF2-40B4-BE49-F238E27FC236}">
                    <a16:creationId xmlns:a16="http://schemas.microsoft.com/office/drawing/2014/main" id="{69D8B7FD-71DE-4A31-9417-EA6567B645F5}"/>
                  </a:ext>
                </a:extLst>
              </p:cNvPr>
              <p:cNvSpPr>
                <a:spLocks/>
              </p:cNvSpPr>
              <p:nvPr/>
            </p:nvSpPr>
            <p:spPr bwMode="auto">
              <a:xfrm>
                <a:off x="5994459" y="3715632"/>
                <a:ext cx="91839" cy="93032"/>
              </a:xfrm>
              <a:custGeom>
                <a:avLst/>
                <a:gdLst>
                  <a:gd name="T0" fmla="*/ 48 w 77"/>
                  <a:gd name="T1" fmla="*/ 0 h 78"/>
                  <a:gd name="T2" fmla="*/ 61 w 77"/>
                  <a:gd name="T3" fmla="*/ 0 h 78"/>
                  <a:gd name="T4" fmla="*/ 71 w 77"/>
                  <a:gd name="T5" fmla="*/ 6 h 78"/>
                  <a:gd name="T6" fmla="*/ 77 w 77"/>
                  <a:gd name="T7" fmla="*/ 17 h 78"/>
                  <a:gd name="T8" fmla="*/ 77 w 77"/>
                  <a:gd name="T9" fmla="*/ 29 h 78"/>
                  <a:gd name="T10" fmla="*/ 71 w 77"/>
                  <a:gd name="T11" fmla="*/ 40 h 78"/>
                  <a:gd name="T12" fmla="*/ 33 w 77"/>
                  <a:gd name="T13" fmla="*/ 78 h 78"/>
                  <a:gd name="T14" fmla="*/ 0 w 77"/>
                  <a:gd name="T15" fmla="*/ 44 h 78"/>
                  <a:gd name="T16" fmla="*/ 39 w 77"/>
                  <a:gd name="T17" fmla="*/ 6 h 78"/>
                  <a:gd name="T18" fmla="*/ 48 w 77"/>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48" y="0"/>
                    </a:moveTo>
                    <a:lnTo>
                      <a:pt x="61" y="0"/>
                    </a:lnTo>
                    <a:lnTo>
                      <a:pt x="71" y="6"/>
                    </a:lnTo>
                    <a:lnTo>
                      <a:pt x="77" y="17"/>
                    </a:lnTo>
                    <a:lnTo>
                      <a:pt x="77" y="29"/>
                    </a:lnTo>
                    <a:lnTo>
                      <a:pt x="71" y="40"/>
                    </a:lnTo>
                    <a:lnTo>
                      <a:pt x="33" y="78"/>
                    </a:lnTo>
                    <a:lnTo>
                      <a:pt x="0" y="44"/>
                    </a:lnTo>
                    <a:lnTo>
                      <a:pt x="39" y="6"/>
                    </a:lnTo>
                    <a:lnTo>
                      <a:pt x="4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234">
                <a:extLst>
                  <a:ext uri="{FF2B5EF4-FFF2-40B4-BE49-F238E27FC236}">
                    <a16:creationId xmlns:a16="http://schemas.microsoft.com/office/drawing/2014/main" id="{052F1032-834D-45BC-9FA4-EAD2F2E1FCD7}"/>
                  </a:ext>
                </a:extLst>
              </p:cNvPr>
              <p:cNvSpPr>
                <a:spLocks/>
              </p:cNvSpPr>
              <p:nvPr/>
            </p:nvSpPr>
            <p:spPr bwMode="auto">
              <a:xfrm>
                <a:off x="6812660" y="3715632"/>
                <a:ext cx="94225" cy="93032"/>
              </a:xfrm>
              <a:custGeom>
                <a:avLst/>
                <a:gdLst>
                  <a:gd name="T0" fmla="*/ 18 w 79"/>
                  <a:gd name="T1" fmla="*/ 0 h 78"/>
                  <a:gd name="T2" fmla="*/ 29 w 79"/>
                  <a:gd name="T3" fmla="*/ 0 h 78"/>
                  <a:gd name="T4" fmla="*/ 40 w 79"/>
                  <a:gd name="T5" fmla="*/ 6 h 78"/>
                  <a:gd name="T6" fmla="*/ 79 w 79"/>
                  <a:gd name="T7" fmla="*/ 44 h 78"/>
                  <a:gd name="T8" fmla="*/ 44 w 79"/>
                  <a:gd name="T9" fmla="*/ 78 h 78"/>
                  <a:gd name="T10" fmla="*/ 6 w 79"/>
                  <a:gd name="T11" fmla="*/ 40 h 78"/>
                  <a:gd name="T12" fmla="*/ 0 w 79"/>
                  <a:gd name="T13" fmla="*/ 29 h 78"/>
                  <a:gd name="T14" fmla="*/ 0 w 79"/>
                  <a:gd name="T15" fmla="*/ 17 h 78"/>
                  <a:gd name="T16" fmla="*/ 6 w 79"/>
                  <a:gd name="T17" fmla="*/ 6 h 78"/>
                  <a:gd name="T18" fmla="*/ 18 w 79"/>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8">
                    <a:moveTo>
                      <a:pt x="18" y="0"/>
                    </a:moveTo>
                    <a:lnTo>
                      <a:pt x="29" y="0"/>
                    </a:lnTo>
                    <a:lnTo>
                      <a:pt x="40" y="6"/>
                    </a:lnTo>
                    <a:lnTo>
                      <a:pt x="79" y="44"/>
                    </a:lnTo>
                    <a:lnTo>
                      <a:pt x="44" y="78"/>
                    </a:lnTo>
                    <a:lnTo>
                      <a:pt x="6" y="40"/>
                    </a:lnTo>
                    <a:lnTo>
                      <a:pt x="0" y="29"/>
                    </a:lnTo>
                    <a:lnTo>
                      <a:pt x="0" y="17"/>
                    </a:lnTo>
                    <a:lnTo>
                      <a:pt x="6" y="6"/>
                    </a:lnTo>
                    <a:lnTo>
                      <a:pt x="1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235">
                <a:extLst>
                  <a:ext uri="{FF2B5EF4-FFF2-40B4-BE49-F238E27FC236}">
                    <a16:creationId xmlns:a16="http://schemas.microsoft.com/office/drawing/2014/main" id="{6575F78C-FC1A-47AC-BAD9-86C8CA9E4C36}"/>
                  </a:ext>
                </a:extLst>
              </p:cNvPr>
              <p:cNvSpPr>
                <a:spLocks/>
              </p:cNvSpPr>
              <p:nvPr/>
            </p:nvSpPr>
            <p:spPr bwMode="auto">
              <a:xfrm>
                <a:off x="5994459" y="2897431"/>
                <a:ext cx="91839" cy="90646"/>
              </a:xfrm>
              <a:custGeom>
                <a:avLst/>
                <a:gdLst>
                  <a:gd name="T0" fmla="*/ 33 w 77"/>
                  <a:gd name="T1" fmla="*/ 0 h 76"/>
                  <a:gd name="T2" fmla="*/ 71 w 77"/>
                  <a:gd name="T3" fmla="*/ 38 h 76"/>
                  <a:gd name="T4" fmla="*/ 77 w 77"/>
                  <a:gd name="T5" fmla="*/ 47 h 76"/>
                  <a:gd name="T6" fmla="*/ 77 w 77"/>
                  <a:gd name="T7" fmla="*/ 61 h 76"/>
                  <a:gd name="T8" fmla="*/ 71 w 77"/>
                  <a:gd name="T9" fmla="*/ 70 h 76"/>
                  <a:gd name="T10" fmla="*/ 61 w 77"/>
                  <a:gd name="T11" fmla="*/ 76 h 76"/>
                  <a:gd name="T12" fmla="*/ 48 w 77"/>
                  <a:gd name="T13" fmla="*/ 76 h 76"/>
                  <a:gd name="T14" fmla="*/ 39 w 77"/>
                  <a:gd name="T15" fmla="*/ 70 h 76"/>
                  <a:gd name="T16" fmla="*/ 0 w 77"/>
                  <a:gd name="T17" fmla="*/ 32 h 76"/>
                  <a:gd name="T18" fmla="*/ 33 w 77"/>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3" y="0"/>
                    </a:moveTo>
                    <a:lnTo>
                      <a:pt x="71" y="38"/>
                    </a:lnTo>
                    <a:lnTo>
                      <a:pt x="77" y="47"/>
                    </a:lnTo>
                    <a:lnTo>
                      <a:pt x="77" y="61"/>
                    </a:lnTo>
                    <a:lnTo>
                      <a:pt x="71" y="70"/>
                    </a:lnTo>
                    <a:lnTo>
                      <a:pt x="61" y="76"/>
                    </a:lnTo>
                    <a:lnTo>
                      <a:pt x="48" y="76"/>
                    </a:lnTo>
                    <a:lnTo>
                      <a:pt x="39" y="70"/>
                    </a:lnTo>
                    <a:lnTo>
                      <a:pt x="0" y="32"/>
                    </a:lnTo>
                    <a:lnTo>
                      <a:pt x="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237">
                <a:extLst>
                  <a:ext uri="{FF2B5EF4-FFF2-40B4-BE49-F238E27FC236}">
                    <a16:creationId xmlns:a16="http://schemas.microsoft.com/office/drawing/2014/main" id="{5D9B59E4-FA93-4FB3-9090-B254718B89D2}"/>
                  </a:ext>
                </a:extLst>
              </p:cNvPr>
              <p:cNvSpPr>
                <a:spLocks/>
              </p:cNvSpPr>
              <p:nvPr/>
            </p:nvSpPr>
            <p:spPr bwMode="auto">
              <a:xfrm>
                <a:off x="5790506" y="2692285"/>
                <a:ext cx="1317948" cy="1146197"/>
              </a:xfrm>
              <a:custGeom>
                <a:avLst/>
                <a:gdLst>
                  <a:gd name="T0" fmla="*/ 635 w 1105"/>
                  <a:gd name="T1" fmla="*/ 6 h 961"/>
                  <a:gd name="T2" fmla="*/ 787 w 1105"/>
                  <a:gd name="T3" fmla="*/ 52 h 961"/>
                  <a:gd name="T4" fmla="*/ 917 w 1105"/>
                  <a:gd name="T5" fmla="*/ 135 h 961"/>
                  <a:gd name="T6" fmla="*/ 1018 w 1105"/>
                  <a:gd name="T7" fmla="*/ 252 h 961"/>
                  <a:gd name="T8" fmla="*/ 1082 w 1105"/>
                  <a:gd name="T9" fmla="*/ 395 h 961"/>
                  <a:gd name="T10" fmla="*/ 1105 w 1105"/>
                  <a:gd name="T11" fmla="*/ 553 h 961"/>
                  <a:gd name="T12" fmla="*/ 1084 w 1105"/>
                  <a:gd name="T13" fmla="*/ 707 h 961"/>
                  <a:gd name="T14" fmla="*/ 1023 w 1105"/>
                  <a:gd name="T15" fmla="*/ 847 h 961"/>
                  <a:gd name="T16" fmla="*/ 928 w 1105"/>
                  <a:gd name="T17" fmla="*/ 961 h 961"/>
                  <a:gd name="T18" fmla="*/ 932 w 1105"/>
                  <a:gd name="T19" fmla="*/ 871 h 961"/>
                  <a:gd name="T20" fmla="*/ 1004 w 1105"/>
                  <a:gd name="T21" fmla="*/ 757 h 961"/>
                  <a:gd name="T22" fmla="*/ 1042 w 1105"/>
                  <a:gd name="T23" fmla="*/ 626 h 961"/>
                  <a:gd name="T24" fmla="*/ 1042 w 1105"/>
                  <a:gd name="T25" fmla="*/ 481 h 961"/>
                  <a:gd name="T26" fmla="*/ 1002 w 1105"/>
                  <a:gd name="T27" fmla="*/ 345 h 961"/>
                  <a:gd name="T28" fmla="*/ 926 w 1105"/>
                  <a:gd name="T29" fmla="*/ 229 h 961"/>
                  <a:gd name="T30" fmla="*/ 823 w 1105"/>
                  <a:gd name="T31" fmla="*/ 137 h 961"/>
                  <a:gd name="T32" fmla="*/ 695 w 1105"/>
                  <a:gd name="T33" fmla="*/ 78 h 961"/>
                  <a:gd name="T34" fmla="*/ 553 w 1105"/>
                  <a:gd name="T35" fmla="*/ 57 h 961"/>
                  <a:gd name="T36" fmla="*/ 410 w 1105"/>
                  <a:gd name="T37" fmla="*/ 78 h 961"/>
                  <a:gd name="T38" fmla="*/ 284 w 1105"/>
                  <a:gd name="T39" fmla="*/ 137 h 961"/>
                  <a:gd name="T40" fmla="*/ 179 w 1105"/>
                  <a:gd name="T41" fmla="*/ 229 h 961"/>
                  <a:gd name="T42" fmla="*/ 103 w 1105"/>
                  <a:gd name="T43" fmla="*/ 345 h 961"/>
                  <a:gd name="T44" fmla="*/ 63 w 1105"/>
                  <a:gd name="T45" fmla="*/ 481 h 961"/>
                  <a:gd name="T46" fmla="*/ 63 w 1105"/>
                  <a:gd name="T47" fmla="*/ 626 h 961"/>
                  <a:gd name="T48" fmla="*/ 101 w 1105"/>
                  <a:gd name="T49" fmla="*/ 757 h 961"/>
                  <a:gd name="T50" fmla="*/ 173 w 1105"/>
                  <a:gd name="T51" fmla="*/ 871 h 961"/>
                  <a:gd name="T52" fmla="*/ 179 w 1105"/>
                  <a:gd name="T53" fmla="*/ 961 h 961"/>
                  <a:gd name="T54" fmla="*/ 84 w 1105"/>
                  <a:gd name="T55" fmla="*/ 847 h 961"/>
                  <a:gd name="T56" fmla="*/ 23 w 1105"/>
                  <a:gd name="T57" fmla="*/ 709 h 961"/>
                  <a:gd name="T58" fmla="*/ 0 w 1105"/>
                  <a:gd name="T59" fmla="*/ 553 h 961"/>
                  <a:gd name="T60" fmla="*/ 23 w 1105"/>
                  <a:gd name="T61" fmla="*/ 395 h 961"/>
                  <a:gd name="T62" fmla="*/ 90 w 1105"/>
                  <a:gd name="T63" fmla="*/ 252 h 961"/>
                  <a:gd name="T64" fmla="*/ 191 w 1105"/>
                  <a:gd name="T65" fmla="*/ 135 h 961"/>
                  <a:gd name="T66" fmla="*/ 320 w 1105"/>
                  <a:gd name="T67" fmla="*/ 52 h 961"/>
                  <a:gd name="T68" fmla="*/ 471 w 1105"/>
                  <a:gd name="T69" fmla="*/ 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961">
                    <a:moveTo>
                      <a:pt x="553" y="0"/>
                    </a:moveTo>
                    <a:lnTo>
                      <a:pt x="635" y="6"/>
                    </a:lnTo>
                    <a:lnTo>
                      <a:pt x="713" y="23"/>
                    </a:lnTo>
                    <a:lnTo>
                      <a:pt x="787" y="52"/>
                    </a:lnTo>
                    <a:lnTo>
                      <a:pt x="854" y="90"/>
                    </a:lnTo>
                    <a:lnTo>
                      <a:pt x="917" y="135"/>
                    </a:lnTo>
                    <a:lnTo>
                      <a:pt x="970" y="191"/>
                    </a:lnTo>
                    <a:lnTo>
                      <a:pt x="1018" y="252"/>
                    </a:lnTo>
                    <a:lnTo>
                      <a:pt x="1054" y="320"/>
                    </a:lnTo>
                    <a:lnTo>
                      <a:pt x="1082" y="395"/>
                    </a:lnTo>
                    <a:lnTo>
                      <a:pt x="1099" y="471"/>
                    </a:lnTo>
                    <a:lnTo>
                      <a:pt x="1105" y="553"/>
                    </a:lnTo>
                    <a:lnTo>
                      <a:pt x="1099" y="633"/>
                    </a:lnTo>
                    <a:lnTo>
                      <a:pt x="1084" y="707"/>
                    </a:lnTo>
                    <a:lnTo>
                      <a:pt x="1058" y="780"/>
                    </a:lnTo>
                    <a:lnTo>
                      <a:pt x="1023" y="847"/>
                    </a:lnTo>
                    <a:lnTo>
                      <a:pt x="979" y="906"/>
                    </a:lnTo>
                    <a:lnTo>
                      <a:pt x="928" y="961"/>
                    </a:lnTo>
                    <a:lnTo>
                      <a:pt x="886" y="921"/>
                    </a:lnTo>
                    <a:lnTo>
                      <a:pt x="932" y="871"/>
                    </a:lnTo>
                    <a:lnTo>
                      <a:pt x="972" y="818"/>
                    </a:lnTo>
                    <a:lnTo>
                      <a:pt x="1004" y="757"/>
                    </a:lnTo>
                    <a:lnTo>
                      <a:pt x="1029" y="692"/>
                    </a:lnTo>
                    <a:lnTo>
                      <a:pt x="1042" y="626"/>
                    </a:lnTo>
                    <a:lnTo>
                      <a:pt x="1048" y="553"/>
                    </a:lnTo>
                    <a:lnTo>
                      <a:pt x="1042" y="481"/>
                    </a:lnTo>
                    <a:lnTo>
                      <a:pt x="1027" y="410"/>
                    </a:lnTo>
                    <a:lnTo>
                      <a:pt x="1002" y="345"/>
                    </a:lnTo>
                    <a:lnTo>
                      <a:pt x="968" y="284"/>
                    </a:lnTo>
                    <a:lnTo>
                      <a:pt x="926" y="229"/>
                    </a:lnTo>
                    <a:lnTo>
                      <a:pt x="878" y="179"/>
                    </a:lnTo>
                    <a:lnTo>
                      <a:pt x="823" y="137"/>
                    </a:lnTo>
                    <a:lnTo>
                      <a:pt x="762" y="105"/>
                    </a:lnTo>
                    <a:lnTo>
                      <a:pt x="695" y="78"/>
                    </a:lnTo>
                    <a:lnTo>
                      <a:pt x="627" y="63"/>
                    </a:lnTo>
                    <a:lnTo>
                      <a:pt x="553" y="57"/>
                    </a:lnTo>
                    <a:lnTo>
                      <a:pt x="480" y="63"/>
                    </a:lnTo>
                    <a:lnTo>
                      <a:pt x="410" y="78"/>
                    </a:lnTo>
                    <a:lnTo>
                      <a:pt x="345" y="105"/>
                    </a:lnTo>
                    <a:lnTo>
                      <a:pt x="284" y="137"/>
                    </a:lnTo>
                    <a:lnTo>
                      <a:pt x="229" y="179"/>
                    </a:lnTo>
                    <a:lnTo>
                      <a:pt x="179" y="229"/>
                    </a:lnTo>
                    <a:lnTo>
                      <a:pt x="137" y="284"/>
                    </a:lnTo>
                    <a:lnTo>
                      <a:pt x="103" y="345"/>
                    </a:lnTo>
                    <a:lnTo>
                      <a:pt x="78" y="410"/>
                    </a:lnTo>
                    <a:lnTo>
                      <a:pt x="63" y="481"/>
                    </a:lnTo>
                    <a:lnTo>
                      <a:pt x="57" y="553"/>
                    </a:lnTo>
                    <a:lnTo>
                      <a:pt x="63" y="626"/>
                    </a:lnTo>
                    <a:lnTo>
                      <a:pt x="78" y="692"/>
                    </a:lnTo>
                    <a:lnTo>
                      <a:pt x="101" y="757"/>
                    </a:lnTo>
                    <a:lnTo>
                      <a:pt x="133" y="816"/>
                    </a:lnTo>
                    <a:lnTo>
                      <a:pt x="173" y="871"/>
                    </a:lnTo>
                    <a:lnTo>
                      <a:pt x="219" y="919"/>
                    </a:lnTo>
                    <a:lnTo>
                      <a:pt x="179" y="961"/>
                    </a:lnTo>
                    <a:lnTo>
                      <a:pt x="128" y="908"/>
                    </a:lnTo>
                    <a:lnTo>
                      <a:pt x="84" y="847"/>
                    </a:lnTo>
                    <a:lnTo>
                      <a:pt x="48" y="780"/>
                    </a:lnTo>
                    <a:lnTo>
                      <a:pt x="23" y="709"/>
                    </a:lnTo>
                    <a:lnTo>
                      <a:pt x="6" y="633"/>
                    </a:lnTo>
                    <a:lnTo>
                      <a:pt x="0" y="553"/>
                    </a:lnTo>
                    <a:lnTo>
                      <a:pt x="6" y="471"/>
                    </a:lnTo>
                    <a:lnTo>
                      <a:pt x="23" y="395"/>
                    </a:lnTo>
                    <a:lnTo>
                      <a:pt x="51" y="320"/>
                    </a:lnTo>
                    <a:lnTo>
                      <a:pt x="90" y="252"/>
                    </a:lnTo>
                    <a:lnTo>
                      <a:pt x="135" y="191"/>
                    </a:lnTo>
                    <a:lnTo>
                      <a:pt x="191" y="135"/>
                    </a:lnTo>
                    <a:lnTo>
                      <a:pt x="252" y="90"/>
                    </a:lnTo>
                    <a:lnTo>
                      <a:pt x="320" y="52"/>
                    </a:lnTo>
                    <a:lnTo>
                      <a:pt x="393" y="23"/>
                    </a:lnTo>
                    <a:lnTo>
                      <a:pt x="471" y="6"/>
                    </a:lnTo>
                    <a:lnTo>
                      <a:pt x="55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Isosceles Triangle 36">
                <a:extLst>
                  <a:ext uri="{FF2B5EF4-FFF2-40B4-BE49-F238E27FC236}">
                    <a16:creationId xmlns:a16="http://schemas.microsoft.com/office/drawing/2014/main" id="{8495C466-4452-444E-952D-5853654C9997}"/>
                  </a:ext>
                </a:extLst>
              </p:cNvPr>
              <p:cNvSpPr/>
              <p:nvPr/>
            </p:nvSpPr>
            <p:spPr>
              <a:xfrm rot="20074809">
                <a:off x="6264033" y="2899701"/>
                <a:ext cx="91365" cy="42225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688DEC3-C6DE-49FB-ADDF-E19AA17A037A}"/>
                  </a:ext>
                </a:extLst>
              </p:cNvPr>
              <p:cNvSpPr txBox="1"/>
              <p:nvPr/>
            </p:nvSpPr>
            <p:spPr>
              <a:xfrm>
                <a:off x="6214900" y="3707322"/>
                <a:ext cx="470000" cy="338554"/>
              </a:xfrm>
              <a:prstGeom prst="rect">
                <a:avLst/>
              </a:prstGeom>
              <a:noFill/>
            </p:spPr>
            <p:txBody>
              <a:bodyPr wrap="none" rtlCol="0">
                <a:spAutoFit/>
              </a:bodyPr>
              <a:lstStyle/>
              <a:p>
                <a:pPr algn="ctr"/>
                <a:r>
                  <a:rPr lang="en-GB" sz="1600" b="1" dirty="0"/>
                  <a:t>9.9</a:t>
                </a:r>
              </a:p>
            </p:txBody>
          </p:sp>
          <p:sp>
            <p:nvSpPr>
              <p:cNvPr id="39" name="TextBox 38">
                <a:extLst>
                  <a:ext uri="{FF2B5EF4-FFF2-40B4-BE49-F238E27FC236}">
                    <a16:creationId xmlns:a16="http://schemas.microsoft.com/office/drawing/2014/main" id="{A7A305E0-E7ED-4CEC-998C-13C72C85FC05}"/>
                  </a:ext>
                </a:extLst>
              </p:cNvPr>
              <p:cNvSpPr txBox="1"/>
              <p:nvPr/>
            </p:nvSpPr>
            <p:spPr>
              <a:xfrm>
                <a:off x="5743212" y="4236196"/>
                <a:ext cx="1418978" cy="307777"/>
              </a:xfrm>
              <a:prstGeom prst="rect">
                <a:avLst/>
              </a:prstGeom>
              <a:noFill/>
            </p:spPr>
            <p:txBody>
              <a:bodyPr wrap="none" rtlCol="0">
                <a:spAutoFit/>
              </a:bodyPr>
              <a:lstStyle/>
              <a:p>
                <a:r>
                  <a:rPr lang="en-GB" sz="1400" dirty="0"/>
                  <a:t>Addressed mail</a:t>
                </a:r>
              </a:p>
            </p:txBody>
          </p:sp>
        </p:grpSp>
        <p:sp>
          <p:nvSpPr>
            <p:cNvPr id="67" name="TextBox 66">
              <a:extLst>
                <a:ext uri="{FF2B5EF4-FFF2-40B4-BE49-F238E27FC236}">
                  <a16:creationId xmlns:a16="http://schemas.microsoft.com/office/drawing/2014/main" id="{BB461259-A5DD-49AA-B9BA-737CDEA1D033}"/>
                </a:ext>
              </a:extLst>
            </p:cNvPr>
            <p:cNvSpPr txBox="1"/>
            <p:nvPr/>
          </p:nvSpPr>
          <p:spPr>
            <a:xfrm>
              <a:off x="5165994" y="4510939"/>
              <a:ext cx="1559786" cy="307777"/>
            </a:xfrm>
            <a:prstGeom prst="rect">
              <a:avLst/>
            </a:prstGeom>
            <a:noFill/>
          </p:spPr>
          <p:txBody>
            <a:bodyPr wrap="none" rtlCol="0">
              <a:spAutoFit/>
            </a:bodyPr>
            <a:lstStyle/>
            <a:p>
              <a:r>
                <a:rPr lang="en-GB" sz="1400" dirty="0"/>
                <a:t>Time in the home</a:t>
              </a:r>
            </a:p>
          </p:txBody>
        </p:sp>
      </p:grpSp>
      <p:graphicFrame>
        <p:nvGraphicFramePr>
          <p:cNvPr id="69" name="Chart 68">
            <a:extLst>
              <a:ext uri="{FF2B5EF4-FFF2-40B4-BE49-F238E27FC236}">
                <a16:creationId xmlns:a16="http://schemas.microsoft.com/office/drawing/2014/main" id="{DF7F78F9-608D-4511-9D65-3E537A80F93F}"/>
              </a:ext>
            </a:extLst>
          </p:cNvPr>
          <p:cNvGraphicFramePr/>
          <p:nvPr>
            <p:extLst>
              <p:ext uri="{D42A27DB-BD31-4B8C-83A1-F6EECF244321}">
                <p14:modId xmlns:p14="http://schemas.microsoft.com/office/powerpoint/2010/main" val="807033222"/>
              </p:ext>
            </p:extLst>
          </p:nvPr>
        </p:nvGraphicFramePr>
        <p:xfrm>
          <a:off x="7522480" y="2277030"/>
          <a:ext cx="3044414" cy="2265174"/>
        </p:xfrm>
        <a:graphic>
          <a:graphicData uri="http://schemas.openxmlformats.org/drawingml/2006/chart">
            <c:chart xmlns:c="http://schemas.openxmlformats.org/drawingml/2006/chart" xmlns:r="http://schemas.openxmlformats.org/officeDocument/2006/relationships" r:id="rId3"/>
          </a:graphicData>
        </a:graphic>
      </p:graphicFrame>
      <p:grpSp>
        <p:nvGrpSpPr>
          <p:cNvPr id="71" name="Group 70">
            <a:extLst>
              <a:ext uri="{FF2B5EF4-FFF2-40B4-BE49-F238E27FC236}">
                <a16:creationId xmlns:a16="http://schemas.microsoft.com/office/drawing/2014/main" id="{1F9F7DC5-982D-4D47-9D46-7CF12B631049}"/>
              </a:ext>
            </a:extLst>
          </p:cNvPr>
          <p:cNvGrpSpPr/>
          <p:nvPr/>
        </p:nvGrpSpPr>
        <p:grpSpPr>
          <a:xfrm>
            <a:off x="10169407" y="3192284"/>
            <a:ext cx="1682061" cy="583509"/>
            <a:chOff x="8870477" y="1675266"/>
            <a:chExt cx="1682061" cy="583509"/>
          </a:xfrm>
        </p:grpSpPr>
        <p:sp>
          <p:nvSpPr>
            <p:cNvPr id="72" name="Rectangle 71">
              <a:extLst>
                <a:ext uri="{FF2B5EF4-FFF2-40B4-BE49-F238E27FC236}">
                  <a16:creationId xmlns:a16="http://schemas.microsoft.com/office/drawing/2014/main" id="{60A42D06-72D8-42BE-84A7-8626C626ECC2}"/>
                </a:ext>
              </a:extLst>
            </p:cNvPr>
            <p:cNvSpPr/>
            <p:nvPr/>
          </p:nvSpPr>
          <p:spPr>
            <a:xfrm>
              <a:off x="8870477" y="1740132"/>
              <a:ext cx="154377" cy="158381"/>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73" name="Rectangle 72">
              <a:extLst>
                <a:ext uri="{FF2B5EF4-FFF2-40B4-BE49-F238E27FC236}">
                  <a16:creationId xmlns:a16="http://schemas.microsoft.com/office/drawing/2014/main" id="{3735D000-15AB-4204-A443-61068D25DC6B}"/>
                </a:ext>
              </a:extLst>
            </p:cNvPr>
            <p:cNvSpPr/>
            <p:nvPr/>
          </p:nvSpPr>
          <p:spPr>
            <a:xfrm>
              <a:off x="8870477" y="2025754"/>
              <a:ext cx="154377" cy="158381"/>
            </a:xfrm>
            <a:prstGeom prst="rect">
              <a:avLst/>
            </a:prstGeom>
            <a:solidFill>
              <a:schemeClr val="accent4"/>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b="1" dirty="0"/>
            </a:p>
          </p:txBody>
        </p:sp>
        <p:sp>
          <p:nvSpPr>
            <p:cNvPr id="74" name="TextBox 73">
              <a:extLst>
                <a:ext uri="{FF2B5EF4-FFF2-40B4-BE49-F238E27FC236}">
                  <a16:creationId xmlns:a16="http://schemas.microsoft.com/office/drawing/2014/main" id="{F858E447-0B16-4D2E-A750-562F85B2B24D}"/>
                </a:ext>
              </a:extLst>
            </p:cNvPr>
            <p:cNvSpPr txBox="1"/>
            <p:nvPr/>
          </p:nvSpPr>
          <p:spPr>
            <a:xfrm>
              <a:off x="8981382" y="1675266"/>
              <a:ext cx="797013" cy="276999"/>
            </a:xfrm>
            <a:prstGeom prst="rect">
              <a:avLst/>
            </a:prstGeom>
            <a:noFill/>
          </p:spPr>
          <p:txBody>
            <a:bodyPr wrap="none" rtlCol="0">
              <a:spAutoFit/>
            </a:bodyPr>
            <a:lstStyle/>
            <a:p>
              <a:r>
                <a:rPr lang="en-GB" sz="1200" dirty="0"/>
                <a:t>Engaged</a:t>
              </a:r>
            </a:p>
          </p:txBody>
        </p:sp>
        <p:sp>
          <p:nvSpPr>
            <p:cNvPr id="75" name="TextBox 74">
              <a:extLst>
                <a:ext uri="{FF2B5EF4-FFF2-40B4-BE49-F238E27FC236}">
                  <a16:creationId xmlns:a16="http://schemas.microsoft.com/office/drawing/2014/main" id="{C2E68177-4B12-4CDE-BDA6-9638CECE20E5}"/>
                </a:ext>
              </a:extLst>
            </p:cNvPr>
            <p:cNvSpPr txBox="1"/>
            <p:nvPr/>
          </p:nvSpPr>
          <p:spPr>
            <a:xfrm>
              <a:off x="8979672" y="1981776"/>
              <a:ext cx="1572866" cy="276999"/>
            </a:xfrm>
            <a:prstGeom prst="rect">
              <a:avLst/>
            </a:prstGeom>
            <a:noFill/>
          </p:spPr>
          <p:txBody>
            <a:bodyPr wrap="none" rtlCol="0">
              <a:spAutoFit/>
            </a:bodyPr>
            <a:lstStyle/>
            <a:p>
              <a:r>
                <a:rPr lang="en-GB" sz="1200" dirty="0"/>
                <a:t>Minimally processed</a:t>
              </a:r>
            </a:p>
          </p:txBody>
        </p:sp>
      </p:grpSp>
      <p:sp>
        <p:nvSpPr>
          <p:cNvPr id="76" name="ENGAGED: % of mai...">
            <a:extLst>
              <a:ext uri="{FF2B5EF4-FFF2-40B4-BE49-F238E27FC236}">
                <a16:creationId xmlns:a16="http://schemas.microsoft.com/office/drawing/2014/main" id="{BABC9DDF-115C-441E-AC8D-20D32264916D}"/>
              </a:ext>
            </a:extLst>
          </p:cNvPr>
          <p:cNvSpPr/>
          <p:nvPr/>
        </p:nvSpPr>
        <p:spPr>
          <a:xfrm>
            <a:off x="8249072" y="4462833"/>
            <a:ext cx="2997911" cy="742950"/>
          </a:xfrm>
          <a:prstGeom prst="rect">
            <a:avLst/>
          </a:prstGeom>
          <a:noFill/>
        </p:spPr>
        <p:txBody>
          <a:bodyPr lIns="0" tIns="0" rIns="0" bIns="0"/>
          <a:lstStyle/>
          <a:p>
            <a:pPr marL="0" lvl="1" indent="0"/>
            <a:r>
              <a:rPr sz="1200" i="0" u="none" strike="noStrike" dirty="0">
                <a:solidFill>
                  <a:srgbClr val="000000"/>
                </a:solidFill>
              </a:rPr>
              <a:t>ENGAGED: % of mail processed in some way including – opening, reading, sorting, put aside for later, filed, </a:t>
            </a:r>
            <a:r>
              <a:rPr lang="en-GB" sz="1200" i="0" u="none" strike="noStrike" dirty="0">
                <a:solidFill>
                  <a:srgbClr val="000000"/>
                </a:solidFill>
              </a:rPr>
              <a:t>put</a:t>
            </a:r>
            <a:r>
              <a:rPr sz="1200" i="0" u="none" strike="noStrike" dirty="0">
                <a:solidFill>
                  <a:srgbClr val="000000"/>
                </a:solidFill>
              </a:rPr>
              <a:t> on display, </a:t>
            </a:r>
            <a:r>
              <a:rPr lang="en-GB" sz="1200" dirty="0">
                <a:solidFill>
                  <a:srgbClr val="000000"/>
                </a:solidFill>
              </a:rPr>
              <a:t>put</a:t>
            </a:r>
            <a:r>
              <a:rPr sz="1200" i="0" u="none" strike="noStrike" dirty="0">
                <a:solidFill>
                  <a:srgbClr val="000000"/>
                </a:solidFill>
              </a:rPr>
              <a:t> in the usual place</a:t>
            </a:r>
            <a:r>
              <a:rPr lang="en-GB" sz="1200" i="0" u="none" strike="noStrike" dirty="0">
                <a:solidFill>
                  <a:srgbClr val="000000"/>
                </a:solidFill>
              </a:rPr>
              <a:t>.</a:t>
            </a:r>
          </a:p>
          <a:p>
            <a:pPr marL="0" lvl="1" indent="0"/>
            <a:endParaRPr sz="1200" dirty="0"/>
          </a:p>
          <a:p>
            <a:pPr marL="0" lvl="1" indent="0"/>
            <a:r>
              <a:rPr sz="1200" i="0" u="none" strike="noStrike" dirty="0">
                <a:solidFill>
                  <a:srgbClr val="000000"/>
                </a:solidFill>
              </a:rPr>
              <a:t>MINIMALLY PROCESSED: % of mail thrown away only</a:t>
            </a:r>
            <a:r>
              <a:rPr lang="en-GB" sz="1200" i="0" u="none" strike="noStrike" dirty="0">
                <a:solidFill>
                  <a:srgbClr val="000000"/>
                </a:solidFill>
              </a:rPr>
              <a:t>.</a:t>
            </a:r>
            <a:endParaRPr sz="1200" dirty="0"/>
          </a:p>
        </p:txBody>
      </p:sp>
      <p:sp>
        <p:nvSpPr>
          <p:cNvPr id="8" name="TextBox 7">
            <a:extLst>
              <a:ext uri="{FF2B5EF4-FFF2-40B4-BE49-F238E27FC236}">
                <a16:creationId xmlns:a16="http://schemas.microsoft.com/office/drawing/2014/main" id="{68E278FF-5D54-442C-B3C0-52613309AC35}"/>
              </a:ext>
            </a:extLst>
          </p:cNvPr>
          <p:cNvSpPr txBox="1"/>
          <p:nvPr/>
        </p:nvSpPr>
        <p:spPr>
          <a:xfrm>
            <a:off x="8489469" y="3115817"/>
            <a:ext cx="1111242" cy="646331"/>
          </a:xfrm>
          <a:prstGeom prst="rect">
            <a:avLst/>
          </a:prstGeom>
          <a:noFill/>
        </p:spPr>
        <p:txBody>
          <a:bodyPr wrap="square" rtlCol="0">
            <a:spAutoFit/>
          </a:bodyPr>
          <a:lstStyle/>
          <a:p>
            <a:pPr algn="ctr"/>
            <a:r>
              <a:rPr lang="en-GB" sz="1200" dirty="0"/>
              <a:t>Average engagement = 98%</a:t>
            </a:r>
          </a:p>
        </p:txBody>
      </p:sp>
      <p:sp>
        <p:nvSpPr>
          <p:cNvPr id="77" name="TextBox 76">
            <a:extLst>
              <a:ext uri="{FF2B5EF4-FFF2-40B4-BE49-F238E27FC236}">
                <a16:creationId xmlns:a16="http://schemas.microsoft.com/office/drawing/2014/main" id="{D5EC33D9-05A3-4EC6-BF2F-C4A6C3C82048}"/>
              </a:ext>
            </a:extLst>
          </p:cNvPr>
          <p:cNvSpPr txBox="1"/>
          <p:nvPr/>
        </p:nvSpPr>
        <p:spPr>
          <a:xfrm>
            <a:off x="352331" y="6603239"/>
            <a:ext cx="6479659" cy="246221"/>
          </a:xfrm>
          <a:prstGeom prst="rect">
            <a:avLst/>
          </a:prstGeom>
          <a:noFill/>
        </p:spPr>
        <p:txBody>
          <a:bodyPr wrap="none" rtlCol="0">
            <a:spAutoFit/>
          </a:bodyPr>
          <a:lstStyle/>
          <a:p>
            <a:r>
              <a:rPr lang="en-GB" sz="1000" dirty="0"/>
              <a:t>Source:  Addressed advertising and supermarket or grocery store.  JICMAIL Q2 2017 – Q1 2019.  Base: 3,230. </a:t>
            </a:r>
          </a:p>
        </p:txBody>
      </p:sp>
    </p:spTree>
    <p:extLst>
      <p:ext uri="{BB962C8B-B14F-4D97-AF65-F5344CB8AC3E}">
        <p14:creationId xmlns:p14="http://schemas.microsoft.com/office/powerpoint/2010/main" val="590267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a:extLst>
              <a:ext uri="{FF2B5EF4-FFF2-40B4-BE49-F238E27FC236}">
                <a16:creationId xmlns:a16="http://schemas.microsoft.com/office/drawing/2014/main" id="{9BAD2CA1-C621-4C17-8613-4B36886AFEE3}"/>
              </a:ext>
            </a:extLst>
          </p:cNvPr>
          <p:cNvGraphicFramePr>
            <a:graphicFrameLocks noGrp="1"/>
          </p:cNvGraphicFramePr>
          <p:nvPr>
            <p:ph type="chart" sz="quarter" idx="14"/>
            <p:extLst>
              <p:ext uri="{D42A27DB-BD31-4B8C-83A1-F6EECF244321}">
                <p14:modId xmlns:p14="http://schemas.microsoft.com/office/powerpoint/2010/main" val="3854673371"/>
              </p:ext>
            </p:extLst>
          </p:nvPr>
        </p:nvGraphicFramePr>
        <p:xfrm>
          <a:off x="446662" y="2386213"/>
          <a:ext cx="9630136" cy="3820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5FC5E48-1AF1-4B89-9051-768D6C1C7EF0}"/>
              </a:ext>
            </a:extLst>
          </p:cNvPr>
          <p:cNvSpPr>
            <a:spLocks noGrp="1"/>
          </p:cNvSpPr>
          <p:nvPr>
            <p:ph type="title"/>
          </p:nvPr>
        </p:nvSpPr>
        <p:spPr/>
        <p:txBody>
          <a:bodyPr/>
          <a:lstStyle/>
          <a:p>
            <a:r>
              <a:rPr lang="en-GB" dirty="0"/>
              <a:t>Supermarket or grocery store</a:t>
            </a:r>
          </a:p>
        </p:txBody>
      </p:sp>
      <p:sp>
        <p:nvSpPr>
          <p:cNvPr id="3" name="Slide Number Placeholder 2">
            <a:extLst>
              <a:ext uri="{FF2B5EF4-FFF2-40B4-BE49-F238E27FC236}">
                <a16:creationId xmlns:a16="http://schemas.microsoft.com/office/drawing/2014/main" id="{9DD0F1C4-212D-41C0-9C74-606A8F81B762}"/>
              </a:ext>
            </a:extLst>
          </p:cNvPr>
          <p:cNvSpPr>
            <a:spLocks noGrp="1"/>
          </p:cNvSpPr>
          <p:nvPr>
            <p:ph type="sldNum" sz="quarter" idx="10"/>
          </p:nvPr>
        </p:nvSpPr>
        <p:spPr/>
        <p:txBody>
          <a:bodyPr/>
          <a:lstStyle/>
          <a:p>
            <a:fld id="{887360FE-02F5-4392-9C12-7D03F05745BB}" type="slidenum">
              <a:rPr lang="en-GB" smtClean="0"/>
              <a:pPr/>
              <a:t>24</a:t>
            </a:fld>
            <a:endParaRPr lang="en-GB" dirty="0"/>
          </a:p>
        </p:txBody>
      </p:sp>
      <p:sp>
        <p:nvSpPr>
          <p:cNvPr id="4" name="Text Placeholder 3">
            <a:extLst>
              <a:ext uri="{FF2B5EF4-FFF2-40B4-BE49-F238E27FC236}">
                <a16:creationId xmlns:a16="http://schemas.microsoft.com/office/drawing/2014/main" id="{D83FFBDE-3A0D-434A-902A-351C919C46AB}"/>
              </a:ext>
            </a:extLst>
          </p:cNvPr>
          <p:cNvSpPr>
            <a:spLocks noGrp="1"/>
          </p:cNvSpPr>
          <p:nvPr>
            <p:ph type="body" sz="quarter" idx="11"/>
          </p:nvPr>
        </p:nvSpPr>
        <p:spPr/>
        <p:txBody>
          <a:bodyPr/>
          <a:lstStyle/>
          <a:p>
            <a:r>
              <a:rPr lang="en-GB" dirty="0"/>
              <a:t>ADDITIONAL COMMERCIAL ACTIONS</a:t>
            </a:r>
          </a:p>
        </p:txBody>
      </p:sp>
      <p:sp>
        <p:nvSpPr>
          <p:cNvPr id="6" name="TextBox 5">
            <a:extLst>
              <a:ext uri="{FF2B5EF4-FFF2-40B4-BE49-F238E27FC236}">
                <a16:creationId xmlns:a16="http://schemas.microsoft.com/office/drawing/2014/main" id="{DA161D36-A2F3-499D-BE50-16B02537257A}"/>
              </a:ext>
            </a:extLst>
          </p:cNvPr>
          <p:cNvSpPr txBox="1"/>
          <p:nvPr/>
        </p:nvSpPr>
        <p:spPr>
          <a:xfrm>
            <a:off x="352331" y="6603239"/>
            <a:ext cx="6479659" cy="246221"/>
          </a:xfrm>
          <a:prstGeom prst="rect">
            <a:avLst/>
          </a:prstGeom>
          <a:noFill/>
        </p:spPr>
        <p:txBody>
          <a:bodyPr wrap="none" rtlCol="0">
            <a:spAutoFit/>
          </a:bodyPr>
          <a:lstStyle/>
          <a:p>
            <a:r>
              <a:rPr lang="en-GB" sz="1000" dirty="0"/>
              <a:t>Source:  Addressed advertising and supermarket or grocery store.  JICMAIL Q2 2017 – Q1 2019.  Base: 3,230. </a:t>
            </a:r>
          </a:p>
        </p:txBody>
      </p:sp>
      <p:sp>
        <p:nvSpPr>
          <p:cNvPr id="7" name="Rectangle 6">
            <a:extLst>
              <a:ext uri="{FF2B5EF4-FFF2-40B4-BE49-F238E27FC236}">
                <a16:creationId xmlns:a16="http://schemas.microsoft.com/office/drawing/2014/main" id="{5C10AC2E-B7CC-4D93-8271-1C17A92DD3EF}"/>
              </a:ext>
            </a:extLst>
          </p:cNvPr>
          <p:cNvSpPr/>
          <p:nvPr/>
        </p:nvSpPr>
        <p:spPr>
          <a:xfrm>
            <a:off x="486000" y="1707975"/>
            <a:ext cx="9236734" cy="5930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52% of those supermarket or grocery mail go on to do one of these commercial actions</a:t>
            </a:r>
          </a:p>
        </p:txBody>
      </p:sp>
      <p:sp>
        <p:nvSpPr>
          <p:cNvPr id="5" name="TextBox 4">
            <a:extLst>
              <a:ext uri="{FF2B5EF4-FFF2-40B4-BE49-F238E27FC236}">
                <a16:creationId xmlns:a16="http://schemas.microsoft.com/office/drawing/2014/main" id="{A1ACFED2-9D21-4977-AE51-5A444229762B}"/>
              </a:ext>
            </a:extLst>
          </p:cNvPr>
          <p:cNvSpPr txBox="1"/>
          <p:nvPr/>
        </p:nvSpPr>
        <p:spPr>
          <a:xfrm>
            <a:off x="4315529" y="3327603"/>
            <a:ext cx="1577676" cy="307777"/>
          </a:xfrm>
          <a:prstGeom prst="rect">
            <a:avLst/>
          </a:prstGeom>
          <a:noFill/>
        </p:spPr>
        <p:txBody>
          <a:bodyPr wrap="none" rtlCol="0">
            <a:spAutoFit/>
          </a:bodyPr>
          <a:lstStyle/>
          <a:p>
            <a:r>
              <a:rPr lang="en-GB" sz="1400" dirty="0"/>
              <a:t>Per 1,000 actions</a:t>
            </a:r>
          </a:p>
        </p:txBody>
      </p:sp>
    </p:spTree>
    <p:extLst>
      <p:ext uri="{BB962C8B-B14F-4D97-AF65-F5344CB8AC3E}">
        <p14:creationId xmlns:p14="http://schemas.microsoft.com/office/powerpoint/2010/main" val="480020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5E48-1AF1-4B89-9051-768D6C1C7EF0}"/>
              </a:ext>
            </a:extLst>
          </p:cNvPr>
          <p:cNvSpPr>
            <a:spLocks noGrp="1"/>
          </p:cNvSpPr>
          <p:nvPr>
            <p:ph type="title"/>
          </p:nvPr>
        </p:nvSpPr>
        <p:spPr/>
        <p:txBody>
          <a:bodyPr/>
          <a:lstStyle/>
          <a:p>
            <a:r>
              <a:rPr lang="en-GB" dirty="0"/>
              <a:t>TV / Broadband / landline / mobile</a:t>
            </a:r>
          </a:p>
        </p:txBody>
      </p:sp>
      <p:sp>
        <p:nvSpPr>
          <p:cNvPr id="3" name="Slide Number Placeholder 2">
            <a:extLst>
              <a:ext uri="{FF2B5EF4-FFF2-40B4-BE49-F238E27FC236}">
                <a16:creationId xmlns:a16="http://schemas.microsoft.com/office/drawing/2014/main" id="{9DD0F1C4-212D-41C0-9C74-606A8F81B762}"/>
              </a:ext>
            </a:extLst>
          </p:cNvPr>
          <p:cNvSpPr>
            <a:spLocks noGrp="1"/>
          </p:cNvSpPr>
          <p:nvPr>
            <p:ph type="sldNum" sz="quarter" idx="10"/>
          </p:nvPr>
        </p:nvSpPr>
        <p:spPr/>
        <p:txBody>
          <a:bodyPr/>
          <a:lstStyle/>
          <a:p>
            <a:fld id="{887360FE-02F5-4392-9C12-7D03F05745BB}" type="slidenum">
              <a:rPr lang="en-GB" smtClean="0"/>
              <a:pPr/>
              <a:t>25</a:t>
            </a:fld>
            <a:endParaRPr lang="en-GB" dirty="0"/>
          </a:p>
        </p:txBody>
      </p:sp>
      <p:sp>
        <p:nvSpPr>
          <p:cNvPr id="4" name="Text Placeholder 3">
            <a:extLst>
              <a:ext uri="{FF2B5EF4-FFF2-40B4-BE49-F238E27FC236}">
                <a16:creationId xmlns:a16="http://schemas.microsoft.com/office/drawing/2014/main" id="{D83FFBDE-3A0D-434A-902A-351C919C46AB}"/>
              </a:ext>
            </a:extLst>
          </p:cNvPr>
          <p:cNvSpPr>
            <a:spLocks noGrp="1"/>
          </p:cNvSpPr>
          <p:nvPr>
            <p:ph type="body" sz="quarter" idx="11"/>
          </p:nvPr>
        </p:nvSpPr>
        <p:spPr/>
        <p:txBody>
          <a:bodyPr/>
          <a:lstStyle/>
          <a:p>
            <a:r>
              <a:rPr lang="en-GB" dirty="0"/>
              <a:t>interactions WITH MAIL</a:t>
            </a:r>
          </a:p>
        </p:txBody>
      </p:sp>
      <p:graphicFrame>
        <p:nvGraphicFramePr>
          <p:cNvPr id="57" name="Chart 56">
            <a:extLst>
              <a:ext uri="{FF2B5EF4-FFF2-40B4-BE49-F238E27FC236}">
                <a16:creationId xmlns:a16="http://schemas.microsoft.com/office/drawing/2014/main" id="{5918501C-EF4D-4EBD-9230-D5782A3E3B34}"/>
              </a:ext>
            </a:extLst>
          </p:cNvPr>
          <p:cNvGraphicFramePr/>
          <p:nvPr>
            <p:extLst>
              <p:ext uri="{D42A27DB-BD31-4B8C-83A1-F6EECF244321}">
                <p14:modId xmlns:p14="http://schemas.microsoft.com/office/powerpoint/2010/main" val="4140685692"/>
              </p:ext>
            </p:extLst>
          </p:nvPr>
        </p:nvGraphicFramePr>
        <p:xfrm>
          <a:off x="554066" y="1879654"/>
          <a:ext cx="4150617" cy="2886291"/>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25">
            <a:extLst>
              <a:ext uri="{FF2B5EF4-FFF2-40B4-BE49-F238E27FC236}">
                <a16:creationId xmlns:a16="http://schemas.microsoft.com/office/drawing/2014/main" id="{A94CF862-D702-4CFB-A8EE-A9B52C61FA22}"/>
              </a:ext>
            </a:extLst>
          </p:cNvPr>
          <p:cNvGrpSpPr/>
          <p:nvPr/>
        </p:nvGrpSpPr>
        <p:grpSpPr>
          <a:xfrm>
            <a:off x="5043602" y="2524112"/>
            <a:ext cx="1654293" cy="2294604"/>
            <a:chOff x="5101472" y="2524112"/>
            <a:chExt cx="1654293" cy="2294604"/>
          </a:xfrm>
        </p:grpSpPr>
        <p:grpSp>
          <p:nvGrpSpPr>
            <p:cNvPr id="24" name="Group 23">
              <a:extLst>
                <a:ext uri="{FF2B5EF4-FFF2-40B4-BE49-F238E27FC236}">
                  <a16:creationId xmlns:a16="http://schemas.microsoft.com/office/drawing/2014/main" id="{1C69AE69-224C-45A8-A12C-FA0E67DBC9BD}"/>
                </a:ext>
              </a:extLst>
            </p:cNvPr>
            <p:cNvGrpSpPr/>
            <p:nvPr/>
          </p:nvGrpSpPr>
          <p:grpSpPr>
            <a:xfrm>
              <a:off x="5101472" y="2524112"/>
              <a:ext cx="1654293" cy="2019861"/>
              <a:chOff x="5622333" y="2524112"/>
              <a:chExt cx="1654293" cy="2019861"/>
            </a:xfrm>
          </p:grpSpPr>
          <p:sp>
            <p:nvSpPr>
              <p:cNvPr id="27" name="Freeform 227">
                <a:extLst>
                  <a:ext uri="{FF2B5EF4-FFF2-40B4-BE49-F238E27FC236}">
                    <a16:creationId xmlns:a16="http://schemas.microsoft.com/office/drawing/2014/main" id="{DE54F604-586B-4CBC-A4EF-861B870E903D}"/>
                  </a:ext>
                </a:extLst>
              </p:cNvPr>
              <p:cNvSpPr>
                <a:spLocks noEditPoints="1"/>
              </p:cNvSpPr>
              <p:nvPr/>
            </p:nvSpPr>
            <p:spPr bwMode="auto">
              <a:xfrm>
                <a:off x="5622333" y="2524112"/>
                <a:ext cx="1654293" cy="1657870"/>
              </a:xfrm>
              <a:custGeom>
                <a:avLst/>
                <a:gdLst>
                  <a:gd name="T0" fmla="*/ 612 w 1387"/>
                  <a:gd name="T1" fmla="*/ 93 h 1390"/>
                  <a:gd name="T2" fmla="*/ 457 w 1387"/>
                  <a:gd name="T3" fmla="*/ 135 h 1390"/>
                  <a:gd name="T4" fmla="*/ 322 w 1387"/>
                  <a:gd name="T5" fmla="*/ 214 h 1390"/>
                  <a:gd name="T6" fmla="*/ 213 w 1387"/>
                  <a:gd name="T7" fmla="*/ 324 h 1390"/>
                  <a:gd name="T8" fmla="*/ 135 w 1387"/>
                  <a:gd name="T9" fmla="*/ 458 h 1390"/>
                  <a:gd name="T10" fmla="*/ 91 w 1387"/>
                  <a:gd name="T11" fmla="*/ 612 h 1390"/>
                  <a:gd name="T12" fmla="*/ 91 w 1387"/>
                  <a:gd name="T13" fmla="*/ 778 h 1390"/>
                  <a:gd name="T14" fmla="*/ 135 w 1387"/>
                  <a:gd name="T15" fmla="*/ 930 h 1390"/>
                  <a:gd name="T16" fmla="*/ 213 w 1387"/>
                  <a:gd name="T17" fmla="*/ 1066 h 1390"/>
                  <a:gd name="T18" fmla="*/ 322 w 1387"/>
                  <a:gd name="T19" fmla="*/ 1176 h 1390"/>
                  <a:gd name="T20" fmla="*/ 457 w 1387"/>
                  <a:gd name="T21" fmla="*/ 1255 h 1390"/>
                  <a:gd name="T22" fmla="*/ 612 w 1387"/>
                  <a:gd name="T23" fmla="*/ 1297 h 1390"/>
                  <a:gd name="T24" fmla="*/ 776 w 1387"/>
                  <a:gd name="T25" fmla="*/ 1297 h 1390"/>
                  <a:gd name="T26" fmla="*/ 930 w 1387"/>
                  <a:gd name="T27" fmla="*/ 1255 h 1390"/>
                  <a:gd name="T28" fmla="*/ 1065 w 1387"/>
                  <a:gd name="T29" fmla="*/ 1176 h 1390"/>
                  <a:gd name="T30" fmla="*/ 1174 w 1387"/>
                  <a:gd name="T31" fmla="*/ 1066 h 1390"/>
                  <a:gd name="T32" fmla="*/ 1254 w 1387"/>
                  <a:gd name="T33" fmla="*/ 930 h 1390"/>
                  <a:gd name="T34" fmla="*/ 1296 w 1387"/>
                  <a:gd name="T35" fmla="*/ 778 h 1390"/>
                  <a:gd name="T36" fmla="*/ 1296 w 1387"/>
                  <a:gd name="T37" fmla="*/ 612 h 1390"/>
                  <a:gd name="T38" fmla="*/ 1254 w 1387"/>
                  <a:gd name="T39" fmla="*/ 458 h 1390"/>
                  <a:gd name="T40" fmla="*/ 1174 w 1387"/>
                  <a:gd name="T41" fmla="*/ 324 h 1390"/>
                  <a:gd name="T42" fmla="*/ 1065 w 1387"/>
                  <a:gd name="T43" fmla="*/ 214 h 1390"/>
                  <a:gd name="T44" fmla="*/ 930 w 1387"/>
                  <a:gd name="T45" fmla="*/ 135 h 1390"/>
                  <a:gd name="T46" fmla="*/ 776 w 1387"/>
                  <a:gd name="T47" fmla="*/ 93 h 1390"/>
                  <a:gd name="T48" fmla="*/ 694 w 1387"/>
                  <a:gd name="T49" fmla="*/ 0 h 1390"/>
                  <a:gd name="T50" fmla="*/ 865 w 1387"/>
                  <a:gd name="T51" fmla="*/ 21 h 1390"/>
                  <a:gd name="T52" fmla="*/ 1019 w 1387"/>
                  <a:gd name="T53" fmla="*/ 82 h 1390"/>
                  <a:gd name="T54" fmla="*/ 1155 w 1387"/>
                  <a:gd name="T55" fmla="*/ 175 h 1390"/>
                  <a:gd name="T56" fmla="*/ 1263 w 1387"/>
                  <a:gd name="T57" fmla="*/ 297 h 1390"/>
                  <a:gd name="T58" fmla="*/ 1341 w 1387"/>
                  <a:gd name="T59" fmla="*/ 444 h 1390"/>
                  <a:gd name="T60" fmla="*/ 1383 w 1387"/>
                  <a:gd name="T61" fmla="*/ 608 h 1390"/>
                  <a:gd name="T62" fmla="*/ 1383 w 1387"/>
                  <a:gd name="T63" fmla="*/ 782 h 1390"/>
                  <a:gd name="T64" fmla="*/ 1341 w 1387"/>
                  <a:gd name="T65" fmla="*/ 946 h 1390"/>
                  <a:gd name="T66" fmla="*/ 1263 w 1387"/>
                  <a:gd name="T67" fmla="*/ 1091 h 1390"/>
                  <a:gd name="T68" fmla="*/ 1155 w 1387"/>
                  <a:gd name="T69" fmla="*/ 1215 h 1390"/>
                  <a:gd name="T70" fmla="*/ 1019 w 1387"/>
                  <a:gd name="T71" fmla="*/ 1308 h 1390"/>
                  <a:gd name="T72" fmla="*/ 865 w 1387"/>
                  <a:gd name="T73" fmla="*/ 1367 h 1390"/>
                  <a:gd name="T74" fmla="*/ 694 w 1387"/>
                  <a:gd name="T75" fmla="*/ 1390 h 1390"/>
                  <a:gd name="T76" fmla="*/ 524 w 1387"/>
                  <a:gd name="T77" fmla="*/ 1367 h 1390"/>
                  <a:gd name="T78" fmla="*/ 368 w 1387"/>
                  <a:gd name="T79" fmla="*/ 1308 h 1390"/>
                  <a:gd name="T80" fmla="*/ 232 w 1387"/>
                  <a:gd name="T81" fmla="*/ 1215 h 1390"/>
                  <a:gd name="T82" fmla="*/ 124 w 1387"/>
                  <a:gd name="T83" fmla="*/ 1091 h 1390"/>
                  <a:gd name="T84" fmla="*/ 48 w 1387"/>
                  <a:gd name="T85" fmla="*/ 946 h 1390"/>
                  <a:gd name="T86" fmla="*/ 6 w 1387"/>
                  <a:gd name="T87" fmla="*/ 782 h 1390"/>
                  <a:gd name="T88" fmla="*/ 6 w 1387"/>
                  <a:gd name="T89" fmla="*/ 608 h 1390"/>
                  <a:gd name="T90" fmla="*/ 48 w 1387"/>
                  <a:gd name="T91" fmla="*/ 444 h 1390"/>
                  <a:gd name="T92" fmla="*/ 124 w 1387"/>
                  <a:gd name="T93" fmla="*/ 297 h 1390"/>
                  <a:gd name="T94" fmla="*/ 232 w 1387"/>
                  <a:gd name="T95" fmla="*/ 175 h 1390"/>
                  <a:gd name="T96" fmla="*/ 368 w 1387"/>
                  <a:gd name="T97" fmla="*/ 82 h 1390"/>
                  <a:gd name="T98" fmla="*/ 524 w 1387"/>
                  <a:gd name="T99" fmla="*/ 21 h 1390"/>
                  <a:gd name="T100" fmla="*/ 694 w 1387"/>
                  <a:gd name="T101"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7" h="1390">
                    <a:moveTo>
                      <a:pt x="694" y="88"/>
                    </a:moveTo>
                    <a:lnTo>
                      <a:pt x="612" y="93"/>
                    </a:lnTo>
                    <a:lnTo>
                      <a:pt x="532" y="109"/>
                    </a:lnTo>
                    <a:lnTo>
                      <a:pt x="457" y="135"/>
                    </a:lnTo>
                    <a:lnTo>
                      <a:pt x="387" y="170"/>
                    </a:lnTo>
                    <a:lnTo>
                      <a:pt x="322" y="214"/>
                    </a:lnTo>
                    <a:lnTo>
                      <a:pt x="265" y="265"/>
                    </a:lnTo>
                    <a:lnTo>
                      <a:pt x="213" y="324"/>
                    </a:lnTo>
                    <a:lnTo>
                      <a:pt x="170" y="387"/>
                    </a:lnTo>
                    <a:lnTo>
                      <a:pt x="135" y="458"/>
                    </a:lnTo>
                    <a:lnTo>
                      <a:pt x="109" y="534"/>
                    </a:lnTo>
                    <a:lnTo>
                      <a:pt x="91" y="612"/>
                    </a:lnTo>
                    <a:lnTo>
                      <a:pt x="88" y="694"/>
                    </a:lnTo>
                    <a:lnTo>
                      <a:pt x="91" y="778"/>
                    </a:lnTo>
                    <a:lnTo>
                      <a:pt x="109" y="856"/>
                    </a:lnTo>
                    <a:lnTo>
                      <a:pt x="135" y="930"/>
                    </a:lnTo>
                    <a:lnTo>
                      <a:pt x="170" y="1001"/>
                    </a:lnTo>
                    <a:lnTo>
                      <a:pt x="213" y="1066"/>
                    </a:lnTo>
                    <a:lnTo>
                      <a:pt x="265" y="1125"/>
                    </a:lnTo>
                    <a:lnTo>
                      <a:pt x="322" y="1176"/>
                    </a:lnTo>
                    <a:lnTo>
                      <a:pt x="387" y="1218"/>
                    </a:lnTo>
                    <a:lnTo>
                      <a:pt x="457" y="1255"/>
                    </a:lnTo>
                    <a:lnTo>
                      <a:pt x="532" y="1281"/>
                    </a:lnTo>
                    <a:lnTo>
                      <a:pt x="612" y="1297"/>
                    </a:lnTo>
                    <a:lnTo>
                      <a:pt x="694" y="1302"/>
                    </a:lnTo>
                    <a:lnTo>
                      <a:pt x="776" y="1297"/>
                    </a:lnTo>
                    <a:lnTo>
                      <a:pt x="856" y="1281"/>
                    </a:lnTo>
                    <a:lnTo>
                      <a:pt x="930" y="1255"/>
                    </a:lnTo>
                    <a:lnTo>
                      <a:pt x="1000" y="1218"/>
                    </a:lnTo>
                    <a:lnTo>
                      <a:pt x="1065" y="1176"/>
                    </a:lnTo>
                    <a:lnTo>
                      <a:pt x="1124" y="1125"/>
                    </a:lnTo>
                    <a:lnTo>
                      <a:pt x="1174" y="1066"/>
                    </a:lnTo>
                    <a:lnTo>
                      <a:pt x="1218" y="1001"/>
                    </a:lnTo>
                    <a:lnTo>
                      <a:pt x="1254" y="930"/>
                    </a:lnTo>
                    <a:lnTo>
                      <a:pt x="1279" y="856"/>
                    </a:lnTo>
                    <a:lnTo>
                      <a:pt x="1296" y="778"/>
                    </a:lnTo>
                    <a:lnTo>
                      <a:pt x="1301" y="694"/>
                    </a:lnTo>
                    <a:lnTo>
                      <a:pt x="1296" y="612"/>
                    </a:lnTo>
                    <a:lnTo>
                      <a:pt x="1279" y="534"/>
                    </a:lnTo>
                    <a:lnTo>
                      <a:pt x="1254" y="458"/>
                    </a:lnTo>
                    <a:lnTo>
                      <a:pt x="1218" y="387"/>
                    </a:lnTo>
                    <a:lnTo>
                      <a:pt x="1174" y="324"/>
                    </a:lnTo>
                    <a:lnTo>
                      <a:pt x="1124" y="265"/>
                    </a:lnTo>
                    <a:lnTo>
                      <a:pt x="1065" y="214"/>
                    </a:lnTo>
                    <a:lnTo>
                      <a:pt x="1000" y="170"/>
                    </a:lnTo>
                    <a:lnTo>
                      <a:pt x="930" y="135"/>
                    </a:lnTo>
                    <a:lnTo>
                      <a:pt x="856" y="109"/>
                    </a:lnTo>
                    <a:lnTo>
                      <a:pt x="776" y="93"/>
                    </a:lnTo>
                    <a:lnTo>
                      <a:pt x="694" y="88"/>
                    </a:lnTo>
                    <a:close/>
                    <a:moveTo>
                      <a:pt x="694" y="0"/>
                    </a:moveTo>
                    <a:lnTo>
                      <a:pt x="781" y="6"/>
                    </a:lnTo>
                    <a:lnTo>
                      <a:pt x="865" y="21"/>
                    </a:lnTo>
                    <a:lnTo>
                      <a:pt x="945" y="48"/>
                    </a:lnTo>
                    <a:lnTo>
                      <a:pt x="1019" y="82"/>
                    </a:lnTo>
                    <a:lnTo>
                      <a:pt x="1090" y="124"/>
                    </a:lnTo>
                    <a:lnTo>
                      <a:pt x="1155" y="175"/>
                    </a:lnTo>
                    <a:lnTo>
                      <a:pt x="1212" y="233"/>
                    </a:lnTo>
                    <a:lnTo>
                      <a:pt x="1263" y="297"/>
                    </a:lnTo>
                    <a:lnTo>
                      <a:pt x="1307" y="368"/>
                    </a:lnTo>
                    <a:lnTo>
                      <a:pt x="1341" y="444"/>
                    </a:lnTo>
                    <a:lnTo>
                      <a:pt x="1366" y="524"/>
                    </a:lnTo>
                    <a:lnTo>
                      <a:pt x="1383" y="608"/>
                    </a:lnTo>
                    <a:lnTo>
                      <a:pt x="1387" y="694"/>
                    </a:lnTo>
                    <a:lnTo>
                      <a:pt x="1383" y="782"/>
                    </a:lnTo>
                    <a:lnTo>
                      <a:pt x="1366" y="866"/>
                    </a:lnTo>
                    <a:lnTo>
                      <a:pt x="1341" y="946"/>
                    </a:lnTo>
                    <a:lnTo>
                      <a:pt x="1307" y="1022"/>
                    </a:lnTo>
                    <a:lnTo>
                      <a:pt x="1263" y="1091"/>
                    </a:lnTo>
                    <a:lnTo>
                      <a:pt x="1212" y="1155"/>
                    </a:lnTo>
                    <a:lnTo>
                      <a:pt x="1155" y="1215"/>
                    </a:lnTo>
                    <a:lnTo>
                      <a:pt x="1090" y="1264"/>
                    </a:lnTo>
                    <a:lnTo>
                      <a:pt x="1019" y="1308"/>
                    </a:lnTo>
                    <a:lnTo>
                      <a:pt x="945" y="1342"/>
                    </a:lnTo>
                    <a:lnTo>
                      <a:pt x="865" y="1367"/>
                    </a:lnTo>
                    <a:lnTo>
                      <a:pt x="781" y="1384"/>
                    </a:lnTo>
                    <a:lnTo>
                      <a:pt x="694" y="1390"/>
                    </a:lnTo>
                    <a:lnTo>
                      <a:pt x="608" y="1384"/>
                    </a:lnTo>
                    <a:lnTo>
                      <a:pt x="524" y="1367"/>
                    </a:lnTo>
                    <a:lnTo>
                      <a:pt x="444" y="1342"/>
                    </a:lnTo>
                    <a:lnTo>
                      <a:pt x="368" y="1308"/>
                    </a:lnTo>
                    <a:lnTo>
                      <a:pt x="297" y="1264"/>
                    </a:lnTo>
                    <a:lnTo>
                      <a:pt x="232" y="1215"/>
                    </a:lnTo>
                    <a:lnTo>
                      <a:pt x="175" y="1155"/>
                    </a:lnTo>
                    <a:lnTo>
                      <a:pt x="124" y="1091"/>
                    </a:lnTo>
                    <a:lnTo>
                      <a:pt x="82" y="1022"/>
                    </a:lnTo>
                    <a:lnTo>
                      <a:pt x="48" y="946"/>
                    </a:lnTo>
                    <a:lnTo>
                      <a:pt x="21" y="866"/>
                    </a:lnTo>
                    <a:lnTo>
                      <a:pt x="6" y="782"/>
                    </a:lnTo>
                    <a:lnTo>
                      <a:pt x="0" y="694"/>
                    </a:lnTo>
                    <a:lnTo>
                      <a:pt x="6" y="608"/>
                    </a:lnTo>
                    <a:lnTo>
                      <a:pt x="21" y="524"/>
                    </a:lnTo>
                    <a:lnTo>
                      <a:pt x="48" y="444"/>
                    </a:lnTo>
                    <a:lnTo>
                      <a:pt x="82" y="368"/>
                    </a:lnTo>
                    <a:lnTo>
                      <a:pt x="124" y="297"/>
                    </a:lnTo>
                    <a:lnTo>
                      <a:pt x="175" y="233"/>
                    </a:lnTo>
                    <a:lnTo>
                      <a:pt x="232" y="175"/>
                    </a:lnTo>
                    <a:lnTo>
                      <a:pt x="297" y="124"/>
                    </a:lnTo>
                    <a:lnTo>
                      <a:pt x="368" y="82"/>
                    </a:lnTo>
                    <a:lnTo>
                      <a:pt x="444" y="48"/>
                    </a:lnTo>
                    <a:lnTo>
                      <a:pt x="524" y="21"/>
                    </a:lnTo>
                    <a:lnTo>
                      <a:pt x="608" y="6"/>
                    </a:lnTo>
                    <a:lnTo>
                      <a:pt x="69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28">
                <a:extLst>
                  <a:ext uri="{FF2B5EF4-FFF2-40B4-BE49-F238E27FC236}">
                    <a16:creationId xmlns:a16="http://schemas.microsoft.com/office/drawing/2014/main" id="{2FFB56C6-128A-4523-9C3E-B7D526148403}"/>
                  </a:ext>
                </a:extLst>
              </p:cNvPr>
              <p:cNvSpPr>
                <a:spLocks/>
              </p:cNvSpPr>
              <p:nvPr/>
            </p:nvSpPr>
            <p:spPr bwMode="auto">
              <a:xfrm>
                <a:off x="6350341" y="3276998"/>
                <a:ext cx="182485" cy="181292"/>
              </a:xfrm>
              <a:custGeom>
                <a:avLst/>
                <a:gdLst>
                  <a:gd name="T0" fmla="*/ 77 w 153"/>
                  <a:gd name="T1" fmla="*/ 0 h 152"/>
                  <a:gd name="T2" fmla="*/ 101 w 153"/>
                  <a:gd name="T3" fmla="*/ 5 h 152"/>
                  <a:gd name="T4" fmla="*/ 122 w 153"/>
                  <a:gd name="T5" fmla="*/ 15 h 152"/>
                  <a:gd name="T6" fmla="*/ 138 w 153"/>
                  <a:gd name="T7" fmla="*/ 32 h 152"/>
                  <a:gd name="T8" fmla="*/ 149 w 153"/>
                  <a:gd name="T9" fmla="*/ 53 h 152"/>
                  <a:gd name="T10" fmla="*/ 153 w 153"/>
                  <a:gd name="T11" fmla="*/ 76 h 152"/>
                  <a:gd name="T12" fmla="*/ 149 w 153"/>
                  <a:gd name="T13" fmla="*/ 101 h 152"/>
                  <a:gd name="T14" fmla="*/ 138 w 153"/>
                  <a:gd name="T15" fmla="*/ 122 h 152"/>
                  <a:gd name="T16" fmla="*/ 122 w 153"/>
                  <a:gd name="T17" fmla="*/ 137 h 152"/>
                  <a:gd name="T18" fmla="*/ 101 w 153"/>
                  <a:gd name="T19" fmla="*/ 149 h 152"/>
                  <a:gd name="T20" fmla="*/ 77 w 153"/>
                  <a:gd name="T21" fmla="*/ 152 h 152"/>
                  <a:gd name="T22" fmla="*/ 54 w 153"/>
                  <a:gd name="T23" fmla="*/ 149 h 152"/>
                  <a:gd name="T24" fmla="*/ 33 w 153"/>
                  <a:gd name="T25" fmla="*/ 137 h 152"/>
                  <a:gd name="T26" fmla="*/ 16 w 153"/>
                  <a:gd name="T27" fmla="*/ 122 h 152"/>
                  <a:gd name="T28" fmla="*/ 4 w 153"/>
                  <a:gd name="T29" fmla="*/ 101 h 152"/>
                  <a:gd name="T30" fmla="*/ 0 w 153"/>
                  <a:gd name="T31" fmla="*/ 76 h 152"/>
                  <a:gd name="T32" fmla="*/ 4 w 153"/>
                  <a:gd name="T33" fmla="*/ 53 h 152"/>
                  <a:gd name="T34" fmla="*/ 16 w 153"/>
                  <a:gd name="T35" fmla="*/ 32 h 152"/>
                  <a:gd name="T36" fmla="*/ 33 w 153"/>
                  <a:gd name="T37" fmla="*/ 15 h 152"/>
                  <a:gd name="T38" fmla="*/ 54 w 153"/>
                  <a:gd name="T39" fmla="*/ 5 h 152"/>
                  <a:gd name="T40" fmla="*/ 77 w 153"/>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2">
                    <a:moveTo>
                      <a:pt x="77" y="0"/>
                    </a:moveTo>
                    <a:lnTo>
                      <a:pt x="101" y="5"/>
                    </a:lnTo>
                    <a:lnTo>
                      <a:pt x="122" y="15"/>
                    </a:lnTo>
                    <a:lnTo>
                      <a:pt x="138" y="32"/>
                    </a:lnTo>
                    <a:lnTo>
                      <a:pt x="149" y="53"/>
                    </a:lnTo>
                    <a:lnTo>
                      <a:pt x="153" y="76"/>
                    </a:lnTo>
                    <a:lnTo>
                      <a:pt x="149" y="101"/>
                    </a:lnTo>
                    <a:lnTo>
                      <a:pt x="138" y="122"/>
                    </a:lnTo>
                    <a:lnTo>
                      <a:pt x="122" y="137"/>
                    </a:lnTo>
                    <a:lnTo>
                      <a:pt x="101" y="149"/>
                    </a:lnTo>
                    <a:lnTo>
                      <a:pt x="77" y="152"/>
                    </a:lnTo>
                    <a:lnTo>
                      <a:pt x="54" y="149"/>
                    </a:lnTo>
                    <a:lnTo>
                      <a:pt x="33" y="137"/>
                    </a:lnTo>
                    <a:lnTo>
                      <a:pt x="16" y="122"/>
                    </a:lnTo>
                    <a:lnTo>
                      <a:pt x="4" y="101"/>
                    </a:lnTo>
                    <a:lnTo>
                      <a:pt x="0" y="76"/>
                    </a:lnTo>
                    <a:lnTo>
                      <a:pt x="4" y="53"/>
                    </a:lnTo>
                    <a:lnTo>
                      <a:pt x="16" y="32"/>
                    </a:lnTo>
                    <a:lnTo>
                      <a:pt x="33" y="15"/>
                    </a:lnTo>
                    <a:lnTo>
                      <a:pt x="54" y="5"/>
                    </a:lnTo>
                    <a:lnTo>
                      <a:pt x="7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29">
                <a:extLst>
                  <a:ext uri="{FF2B5EF4-FFF2-40B4-BE49-F238E27FC236}">
                    <a16:creationId xmlns:a16="http://schemas.microsoft.com/office/drawing/2014/main" id="{70DD7957-4BB9-4CF7-8D1F-EA02861DD8B4}"/>
                  </a:ext>
                </a:extLst>
              </p:cNvPr>
              <p:cNvSpPr>
                <a:spLocks/>
              </p:cNvSpPr>
              <p:nvPr/>
            </p:nvSpPr>
            <p:spPr bwMode="auto">
              <a:xfrm>
                <a:off x="6422644" y="2735222"/>
                <a:ext cx="56058" cy="94225"/>
              </a:xfrm>
              <a:custGeom>
                <a:avLst/>
                <a:gdLst>
                  <a:gd name="T0" fmla="*/ 0 w 47"/>
                  <a:gd name="T1" fmla="*/ 0 h 79"/>
                  <a:gd name="T2" fmla="*/ 47 w 47"/>
                  <a:gd name="T3" fmla="*/ 0 h 79"/>
                  <a:gd name="T4" fmla="*/ 47 w 47"/>
                  <a:gd name="T5" fmla="*/ 54 h 79"/>
                  <a:gd name="T6" fmla="*/ 45 w 47"/>
                  <a:gd name="T7" fmla="*/ 61 h 79"/>
                  <a:gd name="T8" fmla="*/ 42 w 47"/>
                  <a:gd name="T9" fmla="*/ 69 h 79"/>
                  <a:gd name="T10" fmla="*/ 36 w 47"/>
                  <a:gd name="T11" fmla="*/ 73 h 79"/>
                  <a:gd name="T12" fmla="*/ 30 w 47"/>
                  <a:gd name="T13" fmla="*/ 77 h 79"/>
                  <a:gd name="T14" fmla="*/ 23 w 47"/>
                  <a:gd name="T15" fmla="*/ 79 h 79"/>
                  <a:gd name="T16" fmla="*/ 15 w 47"/>
                  <a:gd name="T17" fmla="*/ 77 h 79"/>
                  <a:gd name="T18" fmla="*/ 9 w 47"/>
                  <a:gd name="T19" fmla="*/ 73 h 79"/>
                  <a:gd name="T20" fmla="*/ 4 w 47"/>
                  <a:gd name="T21" fmla="*/ 69 h 79"/>
                  <a:gd name="T22" fmla="*/ 0 w 47"/>
                  <a:gd name="T23" fmla="*/ 61 h 79"/>
                  <a:gd name="T24" fmla="*/ 0 w 47"/>
                  <a:gd name="T25" fmla="*/ 54 h 79"/>
                  <a:gd name="T26" fmla="*/ 0 w 47"/>
                  <a:gd name="T2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79">
                    <a:moveTo>
                      <a:pt x="0" y="0"/>
                    </a:moveTo>
                    <a:lnTo>
                      <a:pt x="47" y="0"/>
                    </a:lnTo>
                    <a:lnTo>
                      <a:pt x="47" y="54"/>
                    </a:lnTo>
                    <a:lnTo>
                      <a:pt x="45" y="61"/>
                    </a:lnTo>
                    <a:lnTo>
                      <a:pt x="42" y="69"/>
                    </a:lnTo>
                    <a:lnTo>
                      <a:pt x="36" y="73"/>
                    </a:lnTo>
                    <a:lnTo>
                      <a:pt x="30" y="77"/>
                    </a:lnTo>
                    <a:lnTo>
                      <a:pt x="23" y="79"/>
                    </a:lnTo>
                    <a:lnTo>
                      <a:pt x="15" y="77"/>
                    </a:lnTo>
                    <a:lnTo>
                      <a:pt x="9" y="73"/>
                    </a:lnTo>
                    <a:lnTo>
                      <a:pt x="4" y="69"/>
                    </a:lnTo>
                    <a:lnTo>
                      <a:pt x="0" y="61"/>
                    </a:lnTo>
                    <a:lnTo>
                      <a:pt x="0" y="5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30">
                <a:extLst>
                  <a:ext uri="{FF2B5EF4-FFF2-40B4-BE49-F238E27FC236}">
                    <a16:creationId xmlns:a16="http://schemas.microsoft.com/office/drawing/2014/main" id="{4FE2104D-57F6-4DEA-BCF6-60F89E212757}"/>
                  </a:ext>
                </a:extLst>
              </p:cNvPr>
              <p:cNvSpPr>
                <a:spLocks/>
              </p:cNvSpPr>
              <p:nvPr/>
            </p:nvSpPr>
            <p:spPr bwMode="auto">
              <a:xfrm>
                <a:off x="6974869" y="3324422"/>
                <a:ext cx="90646" cy="57250"/>
              </a:xfrm>
              <a:custGeom>
                <a:avLst/>
                <a:gdLst>
                  <a:gd name="T0" fmla="*/ 23 w 76"/>
                  <a:gd name="T1" fmla="*/ 0 h 48"/>
                  <a:gd name="T2" fmla="*/ 76 w 76"/>
                  <a:gd name="T3" fmla="*/ 0 h 48"/>
                  <a:gd name="T4" fmla="*/ 76 w 76"/>
                  <a:gd name="T5" fmla="*/ 48 h 48"/>
                  <a:gd name="T6" fmla="*/ 23 w 76"/>
                  <a:gd name="T7" fmla="*/ 48 h 48"/>
                  <a:gd name="T8" fmla="*/ 15 w 76"/>
                  <a:gd name="T9" fmla="*/ 46 h 48"/>
                  <a:gd name="T10" fmla="*/ 9 w 76"/>
                  <a:gd name="T11" fmla="*/ 42 h 48"/>
                  <a:gd name="T12" fmla="*/ 4 w 76"/>
                  <a:gd name="T13" fmla="*/ 38 h 48"/>
                  <a:gd name="T14" fmla="*/ 0 w 76"/>
                  <a:gd name="T15" fmla="*/ 31 h 48"/>
                  <a:gd name="T16" fmla="*/ 0 w 76"/>
                  <a:gd name="T17" fmla="*/ 23 h 48"/>
                  <a:gd name="T18" fmla="*/ 0 w 76"/>
                  <a:gd name="T19" fmla="*/ 15 h 48"/>
                  <a:gd name="T20" fmla="*/ 4 w 76"/>
                  <a:gd name="T21" fmla="*/ 10 h 48"/>
                  <a:gd name="T22" fmla="*/ 9 w 76"/>
                  <a:gd name="T23" fmla="*/ 4 h 48"/>
                  <a:gd name="T24" fmla="*/ 15 w 76"/>
                  <a:gd name="T25" fmla="*/ 2 h 48"/>
                  <a:gd name="T26" fmla="*/ 23 w 76"/>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48">
                    <a:moveTo>
                      <a:pt x="23" y="0"/>
                    </a:moveTo>
                    <a:lnTo>
                      <a:pt x="76" y="0"/>
                    </a:lnTo>
                    <a:lnTo>
                      <a:pt x="76" y="48"/>
                    </a:lnTo>
                    <a:lnTo>
                      <a:pt x="23" y="48"/>
                    </a:lnTo>
                    <a:lnTo>
                      <a:pt x="15" y="46"/>
                    </a:lnTo>
                    <a:lnTo>
                      <a:pt x="9" y="42"/>
                    </a:lnTo>
                    <a:lnTo>
                      <a:pt x="4" y="38"/>
                    </a:lnTo>
                    <a:lnTo>
                      <a:pt x="0" y="31"/>
                    </a:lnTo>
                    <a:lnTo>
                      <a:pt x="0" y="23"/>
                    </a:lnTo>
                    <a:lnTo>
                      <a:pt x="0" y="15"/>
                    </a:lnTo>
                    <a:lnTo>
                      <a:pt x="4" y="10"/>
                    </a:lnTo>
                    <a:lnTo>
                      <a:pt x="9" y="4"/>
                    </a:lnTo>
                    <a:lnTo>
                      <a:pt x="15" y="2"/>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31">
                <a:extLst>
                  <a:ext uri="{FF2B5EF4-FFF2-40B4-BE49-F238E27FC236}">
                    <a16:creationId xmlns:a16="http://schemas.microsoft.com/office/drawing/2014/main" id="{072EA2CF-994B-4EA5-B08D-A7E202D793EF}"/>
                  </a:ext>
                </a:extLst>
              </p:cNvPr>
              <p:cNvSpPr>
                <a:spLocks/>
              </p:cNvSpPr>
              <p:nvPr/>
            </p:nvSpPr>
            <p:spPr bwMode="auto">
              <a:xfrm>
                <a:off x="5833444" y="3324422"/>
                <a:ext cx="93032" cy="57250"/>
              </a:xfrm>
              <a:custGeom>
                <a:avLst/>
                <a:gdLst>
                  <a:gd name="T0" fmla="*/ 0 w 78"/>
                  <a:gd name="T1" fmla="*/ 0 h 48"/>
                  <a:gd name="T2" fmla="*/ 54 w 78"/>
                  <a:gd name="T3" fmla="*/ 0 h 48"/>
                  <a:gd name="T4" fmla="*/ 61 w 78"/>
                  <a:gd name="T5" fmla="*/ 2 h 48"/>
                  <a:gd name="T6" fmla="*/ 69 w 78"/>
                  <a:gd name="T7" fmla="*/ 4 h 48"/>
                  <a:gd name="T8" fmla="*/ 73 w 78"/>
                  <a:gd name="T9" fmla="*/ 10 h 48"/>
                  <a:gd name="T10" fmla="*/ 76 w 78"/>
                  <a:gd name="T11" fmla="*/ 15 h 48"/>
                  <a:gd name="T12" fmla="*/ 78 w 78"/>
                  <a:gd name="T13" fmla="*/ 23 h 48"/>
                  <a:gd name="T14" fmla="*/ 76 w 78"/>
                  <a:gd name="T15" fmla="*/ 31 h 48"/>
                  <a:gd name="T16" fmla="*/ 73 w 78"/>
                  <a:gd name="T17" fmla="*/ 38 h 48"/>
                  <a:gd name="T18" fmla="*/ 69 w 78"/>
                  <a:gd name="T19" fmla="*/ 42 h 48"/>
                  <a:gd name="T20" fmla="*/ 61 w 78"/>
                  <a:gd name="T21" fmla="*/ 46 h 48"/>
                  <a:gd name="T22" fmla="*/ 54 w 78"/>
                  <a:gd name="T23" fmla="*/ 48 h 48"/>
                  <a:gd name="T24" fmla="*/ 0 w 78"/>
                  <a:gd name="T25" fmla="*/ 48 h 48"/>
                  <a:gd name="T26" fmla="*/ 0 w 78"/>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48">
                    <a:moveTo>
                      <a:pt x="0" y="0"/>
                    </a:moveTo>
                    <a:lnTo>
                      <a:pt x="54" y="0"/>
                    </a:lnTo>
                    <a:lnTo>
                      <a:pt x="61" y="2"/>
                    </a:lnTo>
                    <a:lnTo>
                      <a:pt x="69" y="4"/>
                    </a:lnTo>
                    <a:lnTo>
                      <a:pt x="73" y="10"/>
                    </a:lnTo>
                    <a:lnTo>
                      <a:pt x="76" y="15"/>
                    </a:lnTo>
                    <a:lnTo>
                      <a:pt x="78" y="23"/>
                    </a:lnTo>
                    <a:lnTo>
                      <a:pt x="76" y="31"/>
                    </a:lnTo>
                    <a:lnTo>
                      <a:pt x="73" y="38"/>
                    </a:lnTo>
                    <a:lnTo>
                      <a:pt x="69" y="42"/>
                    </a:lnTo>
                    <a:lnTo>
                      <a:pt x="61" y="46"/>
                    </a:lnTo>
                    <a:lnTo>
                      <a:pt x="54" y="48"/>
                    </a:lnTo>
                    <a:lnTo>
                      <a:pt x="0" y="48"/>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232">
                <a:extLst>
                  <a:ext uri="{FF2B5EF4-FFF2-40B4-BE49-F238E27FC236}">
                    <a16:creationId xmlns:a16="http://schemas.microsoft.com/office/drawing/2014/main" id="{2D8372D7-409E-4860-9878-80C82181B022}"/>
                  </a:ext>
                </a:extLst>
              </p:cNvPr>
              <p:cNvSpPr>
                <a:spLocks/>
              </p:cNvSpPr>
              <p:nvPr/>
            </p:nvSpPr>
            <p:spPr bwMode="auto">
              <a:xfrm>
                <a:off x="6812660" y="2897431"/>
                <a:ext cx="94225" cy="90646"/>
              </a:xfrm>
              <a:custGeom>
                <a:avLst/>
                <a:gdLst>
                  <a:gd name="T0" fmla="*/ 44 w 79"/>
                  <a:gd name="T1" fmla="*/ 0 h 76"/>
                  <a:gd name="T2" fmla="*/ 79 w 79"/>
                  <a:gd name="T3" fmla="*/ 32 h 76"/>
                  <a:gd name="T4" fmla="*/ 40 w 79"/>
                  <a:gd name="T5" fmla="*/ 70 h 76"/>
                  <a:gd name="T6" fmla="*/ 29 w 79"/>
                  <a:gd name="T7" fmla="*/ 76 h 76"/>
                  <a:gd name="T8" fmla="*/ 18 w 79"/>
                  <a:gd name="T9" fmla="*/ 76 h 76"/>
                  <a:gd name="T10" fmla="*/ 6 w 79"/>
                  <a:gd name="T11" fmla="*/ 70 h 76"/>
                  <a:gd name="T12" fmla="*/ 0 w 79"/>
                  <a:gd name="T13" fmla="*/ 61 h 76"/>
                  <a:gd name="T14" fmla="*/ 0 w 79"/>
                  <a:gd name="T15" fmla="*/ 47 h 76"/>
                  <a:gd name="T16" fmla="*/ 6 w 79"/>
                  <a:gd name="T17" fmla="*/ 38 h 76"/>
                  <a:gd name="T18" fmla="*/ 44 w 79"/>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6">
                    <a:moveTo>
                      <a:pt x="44" y="0"/>
                    </a:moveTo>
                    <a:lnTo>
                      <a:pt x="79" y="32"/>
                    </a:lnTo>
                    <a:lnTo>
                      <a:pt x="40" y="70"/>
                    </a:lnTo>
                    <a:lnTo>
                      <a:pt x="29" y="76"/>
                    </a:lnTo>
                    <a:lnTo>
                      <a:pt x="18" y="76"/>
                    </a:lnTo>
                    <a:lnTo>
                      <a:pt x="6" y="70"/>
                    </a:lnTo>
                    <a:lnTo>
                      <a:pt x="0" y="61"/>
                    </a:lnTo>
                    <a:lnTo>
                      <a:pt x="0" y="47"/>
                    </a:lnTo>
                    <a:lnTo>
                      <a:pt x="6" y="38"/>
                    </a:lnTo>
                    <a:lnTo>
                      <a:pt x="4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233">
                <a:extLst>
                  <a:ext uri="{FF2B5EF4-FFF2-40B4-BE49-F238E27FC236}">
                    <a16:creationId xmlns:a16="http://schemas.microsoft.com/office/drawing/2014/main" id="{69D8B7FD-71DE-4A31-9417-EA6567B645F5}"/>
                  </a:ext>
                </a:extLst>
              </p:cNvPr>
              <p:cNvSpPr>
                <a:spLocks/>
              </p:cNvSpPr>
              <p:nvPr/>
            </p:nvSpPr>
            <p:spPr bwMode="auto">
              <a:xfrm>
                <a:off x="5994459" y="3715632"/>
                <a:ext cx="91839" cy="93032"/>
              </a:xfrm>
              <a:custGeom>
                <a:avLst/>
                <a:gdLst>
                  <a:gd name="T0" fmla="*/ 48 w 77"/>
                  <a:gd name="T1" fmla="*/ 0 h 78"/>
                  <a:gd name="T2" fmla="*/ 61 w 77"/>
                  <a:gd name="T3" fmla="*/ 0 h 78"/>
                  <a:gd name="T4" fmla="*/ 71 w 77"/>
                  <a:gd name="T5" fmla="*/ 6 h 78"/>
                  <a:gd name="T6" fmla="*/ 77 w 77"/>
                  <a:gd name="T7" fmla="*/ 17 h 78"/>
                  <a:gd name="T8" fmla="*/ 77 w 77"/>
                  <a:gd name="T9" fmla="*/ 29 h 78"/>
                  <a:gd name="T10" fmla="*/ 71 w 77"/>
                  <a:gd name="T11" fmla="*/ 40 h 78"/>
                  <a:gd name="T12" fmla="*/ 33 w 77"/>
                  <a:gd name="T13" fmla="*/ 78 h 78"/>
                  <a:gd name="T14" fmla="*/ 0 w 77"/>
                  <a:gd name="T15" fmla="*/ 44 h 78"/>
                  <a:gd name="T16" fmla="*/ 39 w 77"/>
                  <a:gd name="T17" fmla="*/ 6 h 78"/>
                  <a:gd name="T18" fmla="*/ 48 w 77"/>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48" y="0"/>
                    </a:moveTo>
                    <a:lnTo>
                      <a:pt x="61" y="0"/>
                    </a:lnTo>
                    <a:lnTo>
                      <a:pt x="71" y="6"/>
                    </a:lnTo>
                    <a:lnTo>
                      <a:pt x="77" y="17"/>
                    </a:lnTo>
                    <a:lnTo>
                      <a:pt x="77" y="29"/>
                    </a:lnTo>
                    <a:lnTo>
                      <a:pt x="71" y="40"/>
                    </a:lnTo>
                    <a:lnTo>
                      <a:pt x="33" y="78"/>
                    </a:lnTo>
                    <a:lnTo>
                      <a:pt x="0" y="44"/>
                    </a:lnTo>
                    <a:lnTo>
                      <a:pt x="39" y="6"/>
                    </a:lnTo>
                    <a:lnTo>
                      <a:pt x="4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234">
                <a:extLst>
                  <a:ext uri="{FF2B5EF4-FFF2-40B4-BE49-F238E27FC236}">
                    <a16:creationId xmlns:a16="http://schemas.microsoft.com/office/drawing/2014/main" id="{052F1032-834D-45BC-9FA4-EAD2F2E1FCD7}"/>
                  </a:ext>
                </a:extLst>
              </p:cNvPr>
              <p:cNvSpPr>
                <a:spLocks/>
              </p:cNvSpPr>
              <p:nvPr/>
            </p:nvSpPr>
            <p:spPr bwMode="auto">
              <a:xfrm>
                <a:off x="6812660" y="3715632"/>
                <a:ext cx="94225" cy="93032"/>
              </a:xfrm>
              <a:custGeom>
                <a:avLst/>
                <a:gdLst>
                  <a:gd name="T0" fmla="*/ 18 w 79"/>
                  <a:gd name="T1" fmla="*/ 0 h 78"/>
                  <a:gd name="T2" fmla="*/ 29 w 79"/>
                  <a:gd name="T3" fmla="*/ 0 h 78"/>
                  <a:gd name="T4" fmla="*/ 40 w 79"/>
                  <a:gd name="T5" fmla="*/ 6 h 78"/>
                  <a:gd name="T6" fmla="*/ 79 w 79"/>
                  <a:gd name="T7" fmla="*/ 44 h 78"/>
                  <a:gd name="T8" fmla="*/ 44 w 79"/>
                  <a:gd name="T9" fmla="*/ 78 h 78"/>
                  <a:gd name="T10" fmla="*/ 6 w 79"/>
                  <a:gd name="T11" fmla="*/ 40 h 78"/>
                  <a:gd name="T12" fmla="*/ 0 w 79"/>
                  <a:gd name="T13" fmla="*/ 29 h 78"/>
                  <a:gd name="T14" fmla="*/ 0 w 79"/>
                  <a:gd name="T15" fmla="*/ 17 h 78"/>
                  <a:gd name="T16" fmla="*/ 6 w 79"/>
                  <a:gd name="T17" fmla="*/ 6 h 78"/>
                  <a:gd name="T18" fmla="*/ 18 w 79"/>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8">
                    <a:moveTo>
                      <a:pt x="18" y="0"/>
                    </a:moveTo>
                    <a:lnTo>
                      <a:pt x="29" y="0"/>
                    </a:lnTo>
                    <a:lnTo>
                      <a:pt x="40" y="6"/>
                    </a:lnTo>
                    <a:lnTo>
                      <a:pt x="79" y="44"/>
                    </a:lnTo>
                    <a:lnTo>
                      <a:pt x="44" y="78"/>
                    </a:lnTo>
                    <a:lnTo>
                      <a:pt x="6" y="40"/>
                    </a:lnTo>
                    <a:lnTo>
                      <a:pt x="0" y="29"/>
                    </a:lnTo>
                    <a:lnTo>
                      <a:pt x="0" y="17"/>
                    </a:lnTo>
                    <a:lnTo>
                      <a:pt x="6" y="6"/>
                    </a:lnTo>
                    <a:lnTo>
                      <a:pt x="1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235">
                <a:extLst>
                  <a:ext uri="{FF2B5EF4-FFF2-40B4-BE49-F238E27FC236}">
                    <a16:creationId xmlns:a16="http://schemas.microsoft.com/office/drawing/2014/main" id="{6575F78C-FC1A-47AC-BAD9-86C8CA9E4C36}"/>
                  </a:ext>
                </a:extLst>
              </p:cNvPr>
              <p:cNvSpPr>
                <a:spLocks/>
              </p:cNvSpPr>
              <p:nvPr/>
            </p:nvSpPr>
            <p:spPr bwMode="auto">
              <a:xfrm>
                <a:off x="5994459" y="2897431"/>
                <a:ext cx="91839" cy="90646"/>
              </a:xfrm>
              <a:custGeom>
                <a:avLst/>
                <a:gdLst>
                  <a:gd name="T0" fmla="*/ 33 w 77"/>
                  <a:gd name="T1" fmla="*/ 0 h 76"/>
                  <a:gd name="T2" fmla="*/ 71 w 77"/>
                  <a:gd name="T3" fmla="*/ 38 h 76"/>
                  <a:gd name="T4" fmla="*/ 77 w 77"/>
                  <a:gd name="T5" fmla="*/ 47 h 76"/>
                  <a:gd name="T6" fmla="*/ 77 w 77"/>
                  <a:gd name="T7" fmla="*/ 61 h 76"/>
                  <a:gd name="T8" fmla="*/ 71 w 77"/>
                  <a:gd name="T9" fmla="*/ 70 h 76"/>
                  <a:gd name="T10" fmla="*/ 61 w 77"/>
                  <a:gd name="T11" fmla="*/ 76 h 76"/>
                  <a:gd name="T12" fmla="*/ 48 w 77"/>
                  <a:gd name="T13" fmla="*/ 76 h 76"/>
                  <a:gd name="T14" fmla="*/ 39 w 77"/>
                  <a:gd name="T15" fmla="*/ 70 h 76"/>
                  <a:gd name="T16" fmla="*/ 0 w 77"/>
                  <a:gd name="T17" fmla="*/ 32 h 76"/>
                  <a:gd name="T18" fmla="*/ 33 w 77"/>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3" y="0"/>
                    </a:moveTo>
                    <a:lnTo>
                      <a:pt x="71" y="38"/>
                    </a:lnTo>
                    <a:lnTo>
                      <a:pt x="77" y="47"/>
                    </a:lnTo>
                    <a:lnTo>
                      <a:pt x="77" y="61"/>
                    </a:lnTo>
                    <a:lnTo>
                      <a:pt x="71" y="70"/>
                    </a:lnTo>
                    <a:lnTo>
                      <a:pt x="61" y="76"/>
                    </a:lnTo>
                    <a:lnTo>
                      <a:pt x="48" y="76"/>
                    </a:lnTo>
                    <a:lnTo>
                      <a:pt x="39" y="70"/>
                    </a:lnTo>
                    <a:lnTo>
                      <a:pt x="0" y="32"/>
                    </a:lnTo>
                    <a:lnTo>
                      <a:pt x="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237">
                <a:extLst>
                  <a:ext uri="{FF2B5EF4-FFF2-40B4-BE49-F238E27FC236}">
                    <a16:creationId xmlns:a16="http://schemas.microsoft.com/office/drawing/2014/main" id="{5D9B59E4-FA93-4FB3-9090-B254718B89D2}"/>
                  </a:ext>
                </a:extLst>
              </p:cNvPr>
              <p:cNvSpPr>
                <a:spLocks/>
              </p:cNvSpPr>
              <p:nvPr/>
            </p:nvSpPr>
            <p:spPr bwMode="auto">
              <a:xfrm>
                <a:off x="5790506" y="2692285"/>
                <a:ext cx="1317948" cy="1146197"/>
              </a:xfrm>
              <a:custGeom>
                <a:avLst/>
                <a:gdLst>
                  <a:gd name="T0" fmla="*/ 635 w 1105"/>
                  <a:gd name="T1" fmla="*/ 6 h 961"/>
                  <a:gd name="T2" fmla="*/ 787 w 1105"/>
                  <a:gd name="T3" fmla="*/ 52 h 961"/>
                  <a:gd name="T4" fmla="*/ 917 w 1105"/>
                  <a:gd name="T5" fmla="*/ 135 h 961"/>
                  <a:gd name="T6" fmla="*/ 1018 w 1105"/>
                  <a:gd name="T7" fmla="*/ 252 h 961"/>
                  <a:gd name="T8" fmla="*/ 1082 w 1105"/>
                  <a:gd name="T9" fmla="*/ 395 h 961"/>
                  <a:gd name="T10" fmla="*/ 1105 w 1105"/>
                  <a:gd name="T11" fmla="*/ 553 h 961"/>
                  <a:gd name="T12" fmla="*/ 1084 w 1105"/>
                  <a:gd name="T13" fmla="*/ 707 h 961"/>
                  <a:gd name="T14" fmla="*/ 1023 w 1105"/>
                  <a:gd name="T15" fmla="*/ 847 h 961"/>
                  <a:gd name="T16" fmla="*/ 928 w 1105"/>
                  <a:gd name="T17" fmla="*/ 961 h 961"/>
                  <a:gd name="T18" fmla="*/ 932 w 1105"/>
                  <a:gd name="T19" fmla="*/ 871 h 961"/>
                  <a:gd name="T20" fmla="*/ 1004 w 1105"/>
                  <a:gd name="T21" fmla="*/ 757 h 961"/>
                  <a:gd name="T22" fmla="*/ 1042 w 1105"/>
                  <a:gd name="T23" fmla="*/ 626 h 961"/>
                  <a:gd name="T24" fmla="*/ 1042 w 1105"/>
                  <a:gd name="T25" fmla="*/ 481 h 961"/>
                  <a:gd name="T26" fmla="*/ 1002 w 1105"/>
                  <a:gd name="T27" fmla="*/ 345 h 961"/>
                  <a:gd name="T28" fmla="*/ 926 w 1105"/>
                  <a:gd name="T29" fmla="*/ 229 h 961"/>
                  <a:gd name="T30" fmla="*/ 823 w 1105"/>
                  <a:gd name="T31" fmla="*/ 137 h 961"/>
                  <a:gd name="T32" fmla="*/ 695 w 1105"/>
                  <a:gd name="T33" fmla="*/ 78 h 961"/>
                  <a:gd name="T34" fmla="*/ 553 w 1105"/>
                  <a:gd name="T35" fmla="*/ 57 h 961"/>
                  <a:gd name="T36" fmla="*/ 410 w 1105"/>
                  <a:gd name="T37" fmla="*/ 78 h 961"/>
                  <a:gd name="T38" fmla="*/ 284 w 1105"/>
                  <a:gd name="T39" fmla="*/ 137 h 961"/>
                  <a:gd name="T40" fmla="*/ 179 w 1105"/>
                  <a:gd name="T41" fmla="*/ 229 h 961"/>
                  <a:gd name="T42" fmla="*/ 103 w 1105"/>
                  <a:gd name="T43" fmla="*/ 345 h 961"/>
                  <a:gd name="T44" fmla="*/ 63 w 1105"/>
                  <a:gd name="T45" fmla="*/ 481 h 961"/>
                  <a:gd name="T46" fmla="*/ 63 w 1105"/>
                  <a:gd name="T47" fmla="*/ 626 h 961"/>
                  <a:gd name="T48" fmla="*/ 101 w 1105"/>
                  <a:gd name="T49" fmla="*/ 757 h 961"/>
                  <a:gd name="T50" fmla="*/ 173 w 1105"/>
                  <a:gd name="T51" fmla="*/ 871 h 961"/>
                  <a:gd name="T52" fmla="*/ 179 w 1105"/>
                  <a:gd name="T53" fmla="*/ 961 h 961"/>
                  <a:gd name="T54" fmla="*/ 84 w 1105"/>
                  <a:gd name="T55" fmla="*/ 847 h 961"/>
                  <a:gd name="T56" fmla="*/ 23 w 1105"/>
                  <a:gd name="T57" fmla="*/ 709 h 961"/>
                  <a:gd name="T58" fmla="*/ 0 w 1105"/>
                  <a:gd name="T59" fmla="*/ 553 h 961"/>
                  <a:gd name="T60" fmla="*/ 23 w 1105"/>
                  <a:gd name="T61" fmla="*/ 395 h 961"/>
                  <a:gd name="T62" fmla="*/ 90 w 1105"/>
                  <a:gd name="T63" fmla="*/ 252 h 961"/>
                  <a:gd name="T64" fmla="*/ 191 w 1105"/>
                  <a:gd name="T65" fmla="*/ 135 h 961"/>
                  <a:gd name="T66" fmla="*/ 320 w 1105"/>
                  <a:gd name="T67" fmla="*/ 52 h 961"/>
                  <a:gd name="T68" fmla="*/ 471 w 1105"/>
                  <a:gd name="T69" fmla="*/ 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961">
                    <a:moveTo>
                      <a:pt x="553" y="0"/>
                    </a:moveTo>
                    <a:lnTo>
                      <a:pt x="635" y="6"/>
                    </a:lnTo>
                    <a:lnTo>
                      <a:pt x="713" y="23"/>
                    </a:lnTo>
                    <a:lnTo>
                      <a:pt x="787" y="52"/>
                    </a:lnTo>
                    <a:lnTo>
                      <a:pt x="854" y="90"/>
                    </a:lnTo>
                    <a:lnTo>
                      <a:pt x="917" y="135"/>
                    </a:lnTo>
                    <a:lnTo>
                      <a:pt x="970" y="191"/>
                    </a:lnTo>
                    <a:lnTo>
                      <a:pt x="1018" y="252"/>
                    </a:lnTo>
                    <a:lnTo>
                      <a:pt x="1054" y="320"/>
                    </a:lnTo>
                    <a:lnTo>
                      <a:pt x="1082" y="395"/>
                    </a:lnTo>
                    <a:lnTo>
                      <a:pt x="1099" y="471"/>
                    </a:lnTo>
                    <a:lnTo>
                      <a:pt x="1105" y="553"/>
                    </a:lnTo>
                    <a:lnTo>
                      <a:pt x="1099" y="633"/>
                    </a:lnTo>
                    <a:lnTo>
                      <a:pt x="1084" y="707"/>
                    </a:lnTo>
                    <a:lnTo>
                      <a:pt x="1058" y="780"/>
                    </a:lnTo>
                    <a:lnTo>
                      <a:pt x="1023" y="847"/>
                    </a:lnTo>
                    <a:lnTo>
                      <a:pt x="979" y="906"/>
                    </a:lnTo>
                    <a:lnTo>
                      <a:pt x="928" y="961"/>
                    </a:lnTo>
                    <a:lnTo>
                      <a:pt x="886" y="921"/>
                    </a:lnTo>
                    <a:lnTo>
                      <a:pt x="932" y="871"/>
                    </a:lnTo>
                    <a:lnTo>
                      <a:pt x="972" y="818"/>
                    </a:lnTo>
                    <a:lnTo>
                      <a:pt x="1004" y="757"/>
                    </a:lnTo>
                    <a:lnTo>
                      <a:pt x="1029" y="692"/>
                    </a:lnTo>
                    <a:lnTo>
                      <a:pt x="1042" y="626"/>
                    </a:lnTo>
                    <a:lnTo>
                      <a:pt x="1048" y="553"/>
                    </a:lnTo>
                    <a:lnTo>
                      <a:pt x="1042" y="481"/>
                    </a:lnTo>
                    <a:lnTo>
                      <a:pt x="1027" y="410"/>
                    </a:lnTo>
                    <a:lnTo>
                      <a:pt x="1002" y="345"/>
                    </a:lnTo>
                    <a:lnTo>
                      <a:pt x="968" y="284"/>
                    </a:lnTo>
                    <a:lnTo>
                      <a:pt x="926" y="229"/>
                    </a:lnTo>
                    <a:lnTo>
                      <a:pt x="878" y="179"/>
                    </a:lnTo>
                    <a:lnTo>
                      <a:pt x="823" y="137"/>
                    </a:lnTo>
                    <a:lnTo>
                      <a:pt x="762" y="105"/>
                    </a:lnTo>
                    <a:lnTo>
                      <a:pt x="695" y="78"/>
                    </a:lnTo>
                    <a:lnTo>
                      <a:pt x="627" y="63"/>
                    </a:lnTo>
                    <a:lnTo>
                      <a:pt x="553" y="57"/>
                    </a:lnTo>
                    <a:lnTo>
                      <a:pt x="480" y="63"/>
                    </a:lnTo>
                    <a:lnTo>
                      <a:pt x="410" y="78"/>
                    </a:lnTo>
                    <a:lnTo>
                      <a:pt x="345" y="105"/>
                    </a:lnTo>
                    <a:lnTo>
                      <a:pt x="284" y="137"/>
                    </a:lnTo>
                    <a:lnTo>
                      <a:pt x="229" y="179"/>
                    </a:lnTo>
                    <a:lnTo>
                      <a:pt x="179" y="229"/>
                    </a:lnTo>
                    <a:lnTo>
                      <a:pt x="137" y="284"/>
                    </a:lnTo>
                    <a:lnTo>
                      <a:pt x="103" y="345"/>
                    </a:lnTo>
                    <a:lnTo>
                      <a:pt x="78" y="410"/>
                    </a:lnTo>
                    <a:lnTo>
                      <a:pt x="63" y="481"/>
                    </a:lnTo>
                    <a:lnTo>
                      <a:pt x="57" y="553"/>
                    </a:lnTo>
                    <a:lnTo>
                      <a:pt x="63" y="626"/>
                    </a:lnTo>
                    <a:lnTo>
                      <a:pt x="78" y="692"/>
                    </a:lnTo>
                    <a:lnTo>
                      <a:pt x="101" y="757"/>
                    </a:lnTo>
                    <a:lnTo>
                      <a:pt x="133" y="816"/>
                    </a:lnTo>
                    <a:lnTo>
                      <a:pt x="173" y="871"/>
                    </a:lnTo>
                    <a:lnTo>
                      <a:pt x="219" y="919"/>
                    </a:lnTo>
                    <a:lnTo>
                      <a:pt x="179" y="961"/>
                    </a:lnTo>
                    <a:lnTo>
                      <a:pt x="128" y="908"/>
                    </a:lnTo>
                    <a:lnTo>
                      <a:pt x="84" y="847"/>
                    </a:lnTo>
                    <a:lnTo>
                      <a:pt x="48" y="780"/>
                    </a:lnTo>
                    <a:lnTo>
                      <a:pt x="23" y="709"/>
                    </a:lnTo>
                    <a:lnTo>
                      <a:pt x="6" y="633"/>
                    </a:lnTo>
                    <a:lnTo>
                      <a:pt x="0" y="553"/>
                    </a:lnTo>
                    <a:lnTo>
                      <a:pt x="6" y="471"/>
                    </a:lnTo>
                    <a:lnTo>
                      <a:pt x="23" y="395"/>
                    </a:lnTo>
                    <a:lnTo>
                      <a:pt x="51" y="320"/>
                    </a:lnTo>
                    <a:lnTo>
                      <a:pt x="90" y="252"/>
                    </a:lnTo>
                    <a:lnTo>
                      <a:pt x="135" y="191"/>
                    </a:lnTo>
                    <a:lnTo>
                      <a:pt x="191" y="135"/>
                    </a:lnTo>
                    <a:lnTo>
                      <a:pt x="252" y="90"/>
                    </a:lnTo>
                    <a:lnTo>
                      <a:pt x="320" y="52"/>
                    </a:lnTo>
                    <a:lnTo>
                      <a:pt x="393" y="23"/>
                    </a:lnTo>
                    <a:lnTo>
                      <a:pt x="471" y="6"/>
                    </a:lnTo>
                    <a:lnTo>
                      <a:pt x="55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Isosceles Triangle 36">
                <a:extLst>
                  <a:ext uri="{FF2B5EF4-FFF2-40B4-BE49-F238E27FC236}">
                    <a16:creationId xmlns:a16="http://schemas.microsoft.com/office/drawing/2014/main" id="{8495C466-4452-444E-952D-5853654C9997}"/>
                  </a:ext>
                </a:extLst>
              </p:cNvPr>
              <p:cNvSpPr/>
              <p:nvPr/>
            </p:nvSpPr>
            <p:spPr>
              <a:xfrm rot="20074809">
                <a:off x="6264033" y="2899701"/>
                <a:ext cx="91365" cy="42225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688DEC3-C6DE-49FB-ADDF-E19AA17A037A}"/>
                  </a:ext>
                </a:extLst>
              </p:cNvPr>
              <p:cNvSpPr txBox="1"/>
              <p:nvPr/>
            </p:nvSpPr>
            <p:spPr>
              <a:xfrm>
                <a:off x="6214900" y="3707322"/>
                <a:ext cx="470000" cy="338554"/>
              </a:xfrm>
              <a:prstGeom prst="rect">
                <a:avLst/>
              </a:prstGeom>
              <a:noFill/>
            </p:spPr>
            <p:txBody>
              <a:bodyPr wrap="none" rtlCol="0">
                <a:spAutoFit/>
              </a:bodyPr>
              <a:lstStyle/>
              <a:p>
                <a:pPr algn="ctr"/>
                <a:r>
                  <a:rPr lang="en-GB" sz="1600" b="1" dirty="0"/>
                  <a:t>7.5</a:t>
                </a:r>
              </a:p>
            </p:txBody>
          </p:sp>
          <p:sp>
            <p:nvSpPr>
              <p:cNvPr id="39" name="TextBox 38">
                <a:extLst>
                  <a:ext uri="{FF2B5EF4-FFF2-40B4-BE49-F238E27FC236}">
                    <a16:creationId xmlns:a16="http://schemas.microsoft.com/office/drawing/2014/main" id="{A7A305E0-E7ED-4CEC-998C-13C72C85FC05}"/>
                  </a:ext>
                </a:extLst>
              </p:cNvPr>
              <p:cNvSpPr txBox="1"/>
              <p:nvPr/>
            </p:nvSpPr>
            <p:spPr>
              <a:xfrm>
                <a:off x="5743212" y="4236196"/>
                <a:ext cx="1418978" cy="307777"/>
              </a:xfrm>
              <a:prstGeom prst="rect">
                <a:avLst/>
              </a:prstGeom>
              <a:noFill/>
            </p:spPr>
            <p:txBody>
              <a:bodyPr wrap="none" rtlCol="0">
                <a:spAutoFit/>
              </a:bodyPr>
              <a:lstStyle/>
              <a:p>
                <a:r>
                  <a:rPr lang="en-GB" sz="1400" dirty="0"/>
                  <a:t>Addressed mail</a:t>
                </a:r>
              </a:p>
            </p:txBody>
          </p:sp>
        </p:grpSp>
        <p:sp>
          <p:nvSpPr>
            <p:cNvPr id="67" name="TextBox 66">
              <a:extLst>
                <a:ext uri="{FF2B5EF4-FFF2-40B4-BE49-F238E27FC236}">
                  <a16:creationId xmlns:a16="http://schemas.microsoft.com/office/drawing/2014/main" id="{BB461259-A5DD-49AA-B9BA-737CDEA1D033}"/>
                </a:ext>
              </a:extLst>
            </p:cNvPr>
            <p:cNvSpPr txBox="1"/>
            <p:nvPr/>
          </p:nvSpPr>
          <p:spPr>
            <a:xfrm>
              <a:off x="5165994" y="4510939"/>
              <a:ext cx="1559786" cy="307777"/>
            </a:xfrm>
            <a:prstGeom prst="rect">
              <a:avLst/>
            </a:prstGeom>
            <a:noFill/>
          </p:spPr>
          <p:txBody>
            <a:bodyPr wrap="none" rtlCol="0">
              <a:spAutoFit/>
            </a:bodyPr>
            <a:lstStyle/>
            <a:p>
              <a:r>
                <a:rPr lang="en-GB" sz="1400" dirty="0"/>
                <a:t>Time in the home</a:t>
              </a:r>
            </a:p>
          </p:txBody>
        </p:sp>
      </p:grpSp>
      <p:graphicFrame>
        <p:nvGraphicFramePr>
          <p:cNvPr id="69" name="Chart 68">
            <a:extLst>
              <a:ext uri="{FF2B5EF4-FFF2-40B4-BE49-F238E27FC236}">
                <a16:creationId xmlns:a16="http://schemas.microsoft.com/office/drawing/2014/main" id="{DF7F78F9-608D-4511-9D65-3E537A80F93F}"/>
              </a:ext>
            </a:extLst>
          </p:cNvPr>
          <p:cNvGraphicFramePr/>
          <p:nvPr>
            <p:extLst>
              <p:ext uri="{D42A27DB-BD31-4B8C-83A1-F6EECF244321}">
                <p14:modId xmlns:p14="http://schemas.microsoft.com/office/powerpoint/2010/main" val="4240778273"/>
              </p:ext>
            </p:extLst>
          </p:nvPr>
        </p:nvGraphicFramePr>
        <p:xfrm>
          <a:off x="7522480" y="2277030"/>
          <a:ext cx="3044414" cy="2265174"/>
        </p:xfrm>
        <a:graphic>
          <a:graphicData uri="http://schemas.openxmlformats.org/drawingml/2006/chart">
            <c:chart xmlns:c="http://schemas.openxmlformats.org/drawingml/2006/chart" xmlns:r="http://schemas.openxmlformats.org/officeDocument/2006/relationships" r:id="rId3"/>
          </a:graphicData>
        </a:graphic>
      </p:graphicFrame>
      <p:grpSp>
        <p:nvGrpSpPr>
          <p:cNvPr id="71" name="Group 70">
            <a:extLst>
              <a:ext uri="{FF2B5EF4-FFF2-40B4-BE49-F238E27FC236}">
                <a16:creationId xmlns:a16="http://schemas.microsoft.com/office/drawing/2014/main" id="{1F9F7DC5-982D-4D47-9D46-7CF12B631049}"/>
              </a:ext>
            </a:extLst>
          </p:cNvPr>
          <p:cNvGrpSpPr/>
          <p:nvPr/>
        </p:nvGrpSpPr>
        <p:grpSpPr>
          <a:xfrm>
            <a:off x="10169407" y="3192284"/>
            <a:ext cx="1682061" cy="583509"/>
            <a:chOff x="8870477" y="1675266"/>
            <a:chExt cx="1682061" cy="583509"/>
          </a:xfrm>
        </p:grpSpPr>
        <p:sp>
          <p:nvSpPr>
            <p:cNvPr id="72" name="Rectangle 71">
              <a:extLst>
                <a:ext uri="{FF2B5EF4-FFF2-40B4-BE49-F238E27FC236}">
                  <a16:creationId xmlns:a16="http://schemas.microsoft.com/office/drawing/2014/main" id="{60A42D06-72D8-42BE-84A7-8626C626ECC2}"/>
                </a:ext>
              </a:extLst>
            </p:cNvPr>
            <p:cNvSpPr/>
            <p:nvPr/>
          </p:nvSpPr>
          <p:spPr>
            <a:xfrm>
              <a:off x="8870477" y="1740132"/>
              <a:ext cx="154377" cy="158381"/>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73" name="Rectangle 72">
              <a:extLst>
                <a:ext uri="{FF2B5EF4-FFF2-40B4-BE49-F238E27FC236}">
                  <a16:creationId xmlns:a16="http://schemas.microsoft.com/office/drawing/2014/main" id="{3735D000-15AB-4204-A443-61068D25DC6B}"/>
                </a:ext>
              </a:extLst>
            </p:cNvPr>
            <p:cNvSpPr/>
            <p:nvPr/>
          </p:nvSpPr>
          <p:spPr>
            <a:xfrm>
              <a:off x="8870477" y="2025754"/>
              <a:ext cx="154377" cy="158381"/>
            </a:xfrm>
            <a:prstGeom prst="rect">
              <a:avLst/>
            </a:prstGeom>
            <a:solidFill>
              <a:schemeClr val="accent4"/>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b="1" dirty="0"/>
            </a:p>
          </p:txBody>
        </p:sp>
        <p:sp>
          <p:nvSpPr>
            <p:cNvPr id="74" name="TextBox 73">
              <a:extLst>
                <a:ext uri="{FF2B5EF4-FFF2-40B4-BE49-F238E27FC236}">
                  <a16:creationId xmlns:a16="http://schemas.microsoft.com/office/drawing/2014/main" id="{F858E447-0B16-4D2E-A750-562F85B2B24D}"/>
                </a:ext>
              </a:extLst>
            </p:cNvPr>
            <p:cNvSpPr txBox="1"/>
            <p:nvPr/>
          </p:nvSpPr>
          <p:spPr>
            <a:xfrm>
              <a:off x="8981382" y="1675266"/>
              <a:ext cx="797013" cy="276999"/>
            </a:xfrm>
            <a:prstGeom prst="rect">
              <a:avLst/>
            </a:prstGeom>
            <a:noFill/>
          </p:spPr>
          <p:txBody>
            <a:bodyPr wrap="none" rtlCol="0">
              <a:spAutoFit/>
            </a:bodyPr>
            <a:lstStyle/>
            <a:p>
              <a:r>
                <a:rPr lang="en-GB" sz="1200" dirty="0"/>
                <a:t>Engaged</a:t>
              </a:r>
            </a:p>
          </p:txBody>
        </p:sp>
        <p:sp>
          <p:nvSpPr>
            <p:cNvPr id="75" name="TextBox 74">
              <a:extLst>
                <a:ext uri="{FF2B5EF4-FFF2-40B4-BE49-F238E27FC236}">
                  <a16:creationId xmlns:a16="http://schemas.microsoft.com/office/drawing/2014/main" id="{C2E68177-4B12-4CDE-BDA6-9638CECE20E5}"/>
                </a:ext>
              </a:extLst>
            </p:cNvPr>
            <p:cNvSpPr txBox="1"/>
            <p:nvPr/>
          </p:nvSpPr>
          <p:spPr>
            <a:xfrm>
              <a:off x="8979672" y="1981776"/>
              <a:ext cx="1572866" cy="276999"/>
            </a:xfrm>
            <a:prstGeom prst="rect">
              <a:avLst/>
            </a:prstGeom>
            <a:noFill/>
          </p:spPr>
          <p:txBody>
            <a:bodyPr wrap="none" rtlCol="0">
              <a:spAutoFit/>
            </a:bodyPr>
            <a:lstStyle/>
            <a:p>
              <a:r>
                <a:rPr lang="en-GB" sz="1200" dirty="0"/>
                <a:t>Minimally processed</a:t>
              </a:r>
            </a:p>
          </p:txBody>
        </p:sp>
      </p:grpSp>
      <p:sp>
        <p:nvSpPr>
          <p:cNvPr id="76" name="ENGAGED: % of mai...">
            <a:extLst>
              <a:ext uri="{FF2B5EF4-FFF2-40B4-BE49-F238E27FC236}">
                <a16:creationId xmlns:a16="http://schemas.microsoft.com/office/drawing/2014/main" id="{BABC9DDF-115C-441E-AC8D-20D32264916D}"/>
              </a:ext>
            </a:extLst>
          </p:cNvPr>
          <p:cNvSpPr/>
          <p:nvPr/>
        </p:nvSpPr>
        <p:spPr>
          <a:xfrm>
            <a:off x="8249072" y="4462833"/>
            <a:ext cx="2997911" cy="742950"/>
          </a:xfrm>
          <a:prstGeom prst="rect">
            <a:avLst/>
          </a:prstGeom>
          <a:noFill/>
        </p:spPr>
        <p:txBody>
          <a:bodyPr lIns="0" tIns="0" rIns="0" bIns="0"/>
          <a:lstStyle/>
          <a:p>
            <a:pPr marL="0" lvl="1" indent="0"/>
            <a:r>
              <a:rPr sz="1200" i="0" u="none" strike="noStrike" dirty="0">
                <a:solidFill>
                  <a:srgbClr val="000000"/>
                </a:solidFill>
              </a:rPr>
              <a:t>ENGAGED: % of mail processed in some way including – opening, reading, sorting, put aside for later, filed, </a:t>
            </a:r>
            <a:r>
              <a:rPr lang="en-GB" sz="1200" i="0" u="none" strike="noStrike" dirty="0">
                <a:solidFill>
                  <a:srgbClr val="000000"/>
                </a:solidFill>
              </a:rPr>
              <a:t>put</a:t>
            </a:r>
            <a:r>
              <a:rPr sz="1200" i="0" u="none" strike="noStrike" dirty="0">
                <a:solidFill>
                  <a:srgbClr val="000000"/>
                </a:solidFill>
              </a:rPr>
              <a:t> on display, </a:t>
            </a:r>
            <a:r>
              <a:rPr lang="en-GB" sz="1200" dirty="0">
                <a:solidFill>
                  <a:srgbClr val="000000"/>
                </a:solidFill>
              </a:rPr>
              <a:t>put</a:t>
            </a:r>
            <a:r>
              <a:rPr sz="1200" i="0" u="none" strike="noStrike" dirty="0">
                <a:solidFill>
                  <a:srgbClr val="000000"/>
                </a:solidFill>
              </a:rPr>
              <a:t> in the usual place</a:t>
            </a:r>
            <a:r>
              <a:rPr lang="en-GB" sz="1200" i="0" u="none" strike="noStrike" dirty="0">
                <a:solidFill>
                  <a:srgbClr val="000000"/>
                </a:solidFill>
              </a:rPr>
              <a:t>.</a:t>
            </a:r>
          </a:p>
          <a:p>
            <a:pPr marL="0" lvl="1" indent="0"/>
            <a:endParaRPr sz="1200" dirty="0"/>
          </a:p>
          <a:p>
            <a:pPr marL="0" lvl="1" indent="0"/>
            <a:r>
              <a:rPr sz="1200" i="0" u="none" strike="noStrike" dirty="0">
                <a:solidFill>
                  <a:srgbClr val="000000"/>
                </a:solidFill>
              </a:rPr>
              <a:t>MINIMALLY PROCESSED: % of mail thrown away only</a:t>
            </a:r>
            <a:r>
              <a:rPr lang="en-GB" sz="1200" i="0" u="none" strike="noStrike" dirty="0">
                <a:solidFill>
                  <a:srgbClr val="000000"/>
                </a:solidFill>
              </a:rPr>
              <a:t>.</a:t>
            </a:r>
            <a:endParaRPr sz="1200" dirty="0"/>
          </a:p>
        </p:txBody>
      </p:sp>
      <p:sp>
        <p:nvSpPr>
          <p:cNvPr id="8" name="TextBox 7">
            <a:extLst>
              <a:ext uri="{FF2B5EF4-FFF2-40B4-BE49-F238E27FC236}">
                <a16:creationId xmlns:a16="http://schemas.microsoft.com/office/drawing/2014/main" id="{68E278FF-5D54-442C-B3C0-52613309AC35}"/>
              </a:ext>
            </a:extLst>
          </p:cNvPr>
          <p:cNvSpPr txBox="1"/>
          <p:nvPr/>
        </p:nvSpPr>
        <p:spPr>
          <a:xfrm>
            <a:off x="8489469" y="3115817"/>
            <a:ext cx="1111242" cy="646331"/>
          </a:xfrm>
          <a:prstGeom prst="rect">
            <a:avLst/>
          </a:prstGeom>
          <a:noFill/>
        </p:spPr>
        <p:txBody>
          <a:bodyPr wrap="square" rtlCol="0">
            <a:spAutoFit/>
          </a:bodyPr>
          <a:lstStyle/>
          <a:p>
            <a:pPr algn="ctr"/>
            <a:r>
              <a:rPr lang="en-GB" sz="1200" dirty="0"/>
              <a:t>Average engagement = 89%</a:t>
            </a:r>
          </a:p>
        </p:txBody>
      </p:sp>
      <p:sp>
        <p:nvSpPr>
          <p:cNvPr id="77" name="TextBox 76">
            <a:extLst>
              <a:ext uri="{FF2B5EF4-FFF2-40B4-BE49-F238E27FC236}">
                <a16:creationId xmlns:a16="http://schemas.microsoft.com/office/drawing/2014/main" id="{D5EC33D9-05A3-4EC6-BF2F-C4A6C3C82048}"/>
              </a:ext>
            </a:extLst>
          </p:cNvPr>
          <p:cNvSpPr txBox="1"/>
          <p:nvPr/>
        </p:nvSpPr>
        <p:spPr>
          <a:xfrm>
            <a:off x="352331" y="6603239"/>
            <a:ext cx="6744154" cy="246221"/>
          </a:xfrm>
          <a:prstGeom prst="rect">
            <a:avLst/>
          </a:prstGeom>
          <a:noFill/>
        </p:spPr>
        <p:txBody>
          <a:bodyPr wrap="none" rtlCol="0">
            <a:spAutoFit/>
          </a:bodyPr>
          <a:lstStyle/>
          <a:p>
            <a:r>
              <a:rPr lang="en-GB" sz="1000" dirty="0"/>
              <a:t>Source:  Addressed advertising and TV / broadband / landline / mobile.  JICMAIL Q2 2017 – Q1 2019.  Base: 2.346. </a:t>
            </a:r>
          </a:p>
        </p:txBody>
      </p:sp>
    </p:spTree>
    <p:extLst>
      <p:ext uri="{BB962C8B-B14F-4D97-AF65-F5344CB8AC3E}">
        <p14:creationId xmlns:p14="http://schemas.microsoft.com/office/powerpoint/2010/main" val="4090855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a:extLst>
              <a:ext uri="{FF2B5EF4-FFF2-40B4-BE49-F238E27FC236}">
                <a16:creationId xmlns:a16="http://schemas.microsoft.com/office/drawing/2014/main" id="{9BAD2CA1-C621-4C17-8613-4B36886AFEE3}"/>
              </a:ext>
            </a:extLst>
          </p:cNvPr>
          <p:cNvGraphicFramePr>
            <a:graphicFrameLocks noGrp="1"/>
          </p:cNvGraphicFramePr>
          <p:nvPr>
            <p:ph type="chart" sz="quarter" idx="14"/>
            <p:extLst>
              <p:ext uri="{D42A27DB-BD31-4B8C-83A1-F6EECF244321}">
                <p14:modId xmlns:p14="http://schemas.microsoft.com/office/powerpoint/2010/main" val="3608202547"/>
              </p:ext>
            </p:extLst>
          </p:nvPr>
        </p:nvGraphicFramePr>
        <p:xfrm>
          <a:off x="446662" y="2386213"/>
          <a:ext cx="9630136" cy="3820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5FC5E48-1AF1-4B89-9051-768D6C1C7EF0}"/>
              </a:ext>
            </a:extLst>
          </p:cNvPr>
          <p:cNvSpPr>
            <a:spLocks noGrp="1"/>
          </p:cNvSpPr>
          <p:nvPr>
            <p:ph type="title"/>
          </p:nvPr>
        </p:nvSpPr>
        <p:spPr/>
        <p:txBody>
          <a:bodyPr/>
          <a:lstStyle/>
          <a:p>
            <a:r>
              <a:rPr lang="en-GB" dirty="0"/>
              <a:t>TV / Broadband / landline / mobile</a:t>
            </a:r>
          </a:p>
        </p:txBody>
      </p:sp>
      <p:sp>
        <p:nvSpPr>
          <p:cNvPr id="3" name="Slide Number Placeholder 2">
            <a:extLst>
              <a:ext uri="{FF2B5EF4-FFF2-40B4-BE49-F238E27FC236}">
                <a16:creationId xmlns:a16="http://schemas.microsoft.com/office/drawing/2014/main" id="{9DD0F1C4-212D-41C0-9C74-606A8F81B762}"/>
              </a:ext>
            </a:extLst>
          </p:cNvPr>
          <p:cNvSpPr>
            <a:spLocks noGrp="1"/>
          </p:cNvSpPr>
          <p:nvPr>
            <p:ph type="sldNum" sz="quarter" idx="10"/>
          </p:nvPr>
        </p:nvSpPr>
        <p:spPr/>
        <p:txBody>
          <a:bodyPr/>
          <a:lstStyle/>
          <a:p>
            <a:fld id="{887360FE-02F5-4392-9C12-7D03F05745BB}" type="slidenum">
              <a:rPr lang="en-GB" smtClean="0"/>
              <a:pPr/>
              <a:t>26</a:t>
            </a:fld>
            <a:endParaRPr lang="en-GB" dirty="0"/>
          </a:p>
        </p:txBody>
      </p:sp>
      <p:sp>
        <p:nvSpPr>
          <p:cNvPr id="4" name="Text Placeholder 3">
            <a:extLst>
              <a:ext uri="{FF2B5EF4-FFF2-40B4-BE49-F238E27FC236}">
                <a16:creationId xmlns:a16="http://schemas.microsoft.com/office/drawing/2014/main" id="{D83FFBDE-3A0D-434A-902A-351C919C46AB}"/>
              </a:ext>
            </a:extLst>
          </p:cNvPr>
          <p:cNvSpPr>
            <a:spLocks noGrp="1"/>
          </p:cNvSpPr>
          <p:nvPr>
            <p:ph type="body" sz="quarter" idx="11"/>
          </p:nvPr>
        </p:nvSpPr>
        <p:spPr/>
        <p:txBody>
          <a:bodyPr/>
          <a:lstStyle/>
          <a:p>
            <a:r>
              <a:rPr lang="en-GB" dirty="0"/>
              <a:t>ADDITIONAL COMMERCIAL ACTIONS</a:t>
            </a:r>
          </a:p>
        </p:txBody>
      </p:sp>
      <p:sp>
        <p:nvSpPr>
          <p:cNvPr id="6" name="TextBox 5">
            <a:extLst>
              <a:ext uri="{FF2B5EF4-FFF2-40B4-BE49-F238E27FC236}">
                <a16:creationId xmlns:a16="http://schemas.microsoft.com/office/drawing/2014/main" id="{DA161D36-A2F3-499D-BE50-16B02537257A}"/>
              </a:ext>
            </a:extLst>
          </p:cNvPr>
          <p:cNvSpPr txBox="1"/>
          <p:nvPr/>
        </p:nvSpPr>
        <p:spPr>
          <a:xfrm>
            <a:off x="352331" y="6603239"/>
            <a:ext cx="6744154" cy="246221"/>
          </a:xfrm>
          <a:prstGeom prst="rect">
            <a:avLst/>
          </a:prstGeom>
          <a:noFill/>
        </p:spPr>
        <p:txBody>
          <a:bodyPr wrap="none" rtlCol="0">
            <a:spAutoFit/>
          </a:bodyPr>
          <a:lstStyle/>
          <a:p>
            <a:r>
              <a:rPr lang="en-GB" sz="1000" dirty="0"/>
              <a:t>Source:  Addressed advertising and TV / broadband / landline / mobile.  JICMAIL Q2 2017 – Q1 2019.  Base: 2.346. </a:t>
            </a:r>
          </a:p>
        </p:txBody>
      </p:sp>
      <p:sp>
        <p:nvSpPr>
          <p:cNvPr id="7" name="Rectangle 6">
            <a:extLst>
              <a:ext uri="{FF2B5EF4-FFF2-40B4-BE49-F238E27FC236}">
                <a16:creationId xmlns:a16="http://schemas.microsoft.com/office/drawing/2014/main" id="{5C10AC2E-B7CC-4D93-8271-1C17A92DD3EF}"/>
              </a:ext>
            </a:extLst>
          </p:cNvPr>
          <p:cNvSpPr/>
          <p:nvPr/>
        </p:nvSpPr>
        <p:spPr>
          <a:xfrm>
            <a:off x="486000" y="1707975"/>
            <a:ext cx="9236734" cy="5930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22% of those receiving telco mail go on to do one of these commercial actions</a:t>
            </a:r>
          </a:p>
        </p:txBody>
      </p:sp>
      <p:sp>
        <p:nvSpPr>
          <p:cNvPr id="5" name="TextBox 4">
            <a:extLst>
              <a:ext uri="{FF2B5EF4-FFF2-40B4-BE49-F238E27FC236}">
                <a16:creationId xmlns:a16="http://schemas.microsoft.com/office/drawing/2014/main" id="{A1ACFED2-9D21-4977-AE51-5A444229762B}"/>
              </a:ext>
            </a:extLst>
          </p:cNvPr>
          <p:cNvSpPr txBox="1"/>
          <p:nvPr/>
        </p:nvSpPr>
        <p:spPr>
          <a:xfrm>
            <a:off x="4315529" y="3327603"/>
            <a:ext cx="1577676" cy="307777"/>
          </a:xfrm>
          <a:prstGeom prst="rect">
            <a:avLst/>
          </a:prstGeom>
          <a:noFill/>
        </p:spPr>
        <p:txBody>
          <a:bodyPr wrap="none" rtlCol="0">
            <a:spAutoFit/>
          </a:bodyPr>
          <a:lstStyle/>
          <a:p>
            <a:r>
              <a:rPr lang="en-GB" sz="1400" dirty="0"/>
              <a:t>Per 1,000 actions</a:t>
            </a:r>
          </a:p>
        </p:txBody>
      </p:sp>
    </p:spTree>
    <p:extLst>
      <p:ext uri="{BB962C8B-B14F-4D97-AF65-F5344CB8AC3E}">
        <p14:creationId xmlns:p14="http://schemas.microsoft.com/office/powerpoint/2010/main" val="219281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5E48-1AF1-4B89-9051-768D6C1C7EF0}"/>
              </a:ext>
            </a:extLst>
          </p:cNvPr>
          <p:cNvSpPr>
            <a:spLocks noGrp="1"/>
          </p:cNvSpPr>
          <p:nvPr>
            <p:ph type="title"/>
          </p:nvPr>
        </p:nvSpPr>
        <p:spPr/>
        <p:txBody>
          <a:bodyPr/>
          <a:lstStyle/>
          <a:p>
            <a:r>
              <a:rPr lang="en-GB" dirty="0"/>
              <a:t>Financial and insurance services</a:t>
            </a:r>
          </a:p>
        </p:txBody>
      </p:sp>
      <p:sp>
        <p:nvSpPr>
          <p:cNvPr id="3" name="Slide Number Placeholder 2">
            <a:extLst>
              <a:ext uri="{FF2B5EF4-FFF2-40B4-BE49-F238E27FC236}">
                <a16:creationId xmlns:a16="http://schemas.microsoft.com/office/drawing/2014/main" id="{9DD0F1C4-212D-41C0-9C74-606A8F81B762}"/>
              </a:ext>
            </a:extLst>
          </p:cNvPr>
          <p:cNvSpPr>
            <a:spLocks noGrp="1"/>
          </p:cNvSpPr>
          <p:nvPr>
            <p:ph type="sldNum" sz="quarter" idx="10"/>
          </p:nvPr>
        </p:nvSpPr>
        <p:spPr/>
        <p:txBody>
          <a:bodyPr/>
          <a:lstStyle/>
          <a:p>
            <a:fld id="{887360FE-02F5-4392-9C12-7D03F05745BB}" type="slidenum">
              <a:rPr lang="en-GB" smtClean="0"/>
              <a:pPr/>
              <a:t>27</a:t>
            </a:fld>
            <a:endParaRPr lang="en-GB" dirty="0"/>
          </a:p>
        </p:txBody>
      </p:sp>
      <p:sp>
        <p:nvSpPr>
          <p:cNvPr id="4" name="Text Placeholder 3">
            <a:extLst>
              <a:ext uri="{FF2B5EF4-FFF2-40B4-BE49-F238E27FC236}">
                <a16:creationId xmlns:a16="http://schemas.microsoft.com/office/drawing/2014/main" id="{D83FFBDE-3A0D-434A-902A-351C919C46AB}"/>
              </a:ext>
            </a:extLst>
          </p:cNvPr>
          <p:cNvSpPr>
            <a:spLocks noGrp="1"/>
          </p:cNvSpPr>
          <p:nvPr>
            <p:ph type="body" sz="quarter" idx="11"/>
          </p:nvPr>
        </p:nvSpPr>
        <p:spPr/>
        <p:txBody>
          <a:bodyPr/>
          <a:lstStyle/>
          <a:p>
            <a:r>
              <a:rPr lang="en-GB" dirty="0"/>
              <a:t>interactions WITH MAIL</a:t>
            </a:r>
          </a:p>
        </p:txBody>
      </p:sp>
      <p:graphicFrame>
        <p:nvGraphicFramePr>
          <p:cNvPr id="57" name="Chart 56">
            <a:extLst>
              <a:ext uri="{FF2B5EF4-FFF2-40B4-BE49-F238E27FC236}">
                <a16:creationId xmlns:a16="http://schemas.microsoft.com/office/drawing/2014/main" id="{5918501C-EF4D-4EBD-9230-D5782A3E3B34}"/>
              </a:ext>
            </a:extLst>
          </p:cNvPr>
          <p:cNvGraphicFramePr/>
          <p:nvPr>
            <p:extLst>
              <p:ext uri="{D42A27DB-BD31-4B8C-83A1-F6EECF244321}">
                <p14:modId xmlns:p14="http://schemas.microsoft.com/office/powerpoint/2010/main" val="2550292524"/>
              </p:ext>
            </p:extLst>
          </p:nvPr>
        </p:nvGraphicFramePr>
        <p:xfrm>
          <a:off x="554066" y="1879654"/>
          <a:ext cx="4150617" cy="2886291"/>
        </p:xfrm>
        <a:graphic>
          <a:graphicData uri="http://schemas.openxmlformats.org/drawingml/2006/chart">
            <c:chart xmlns:c="http://schemas.openxmlformats.org/drawingml/2006/chart" xmlns:r="http://schemas.openxmlformats.org/officeDocument/2006/relationships" r:id="rId2"/>
          </a:graphicData>
        </a:graphic>
      </p:graphicFrame>
      <p:grpSp>
        <p:nvGrpSpPr>
          <p:cNvPr id="26" name="Group 25">
            <a:extLst>
              <a:ext uri="{FF2B5EF4-FFF2-40B4-BE49-F238E27FC236}">
                <a16:creationId xmlns:a16="http://schemas.microsoft.com/office/drawing/2014/main" id="{A94CF862-D702-4CFB-A8EE-A9B52C61FA22}"/>
              </a:ext>
            </a:extLst>
          </p:cNvPr>
          <p:cNvGrpSpPr/>
          <p:nvPr/>
        </p:nvGrpSpPr>
        <p:grpSpPr>
          <a:xfrm>
            <a:off x="5043602" y="2524112"/>
            <a:ext cx="1654293" cy="2294604"/>
            <a:chOff x="5101472" y="2524112"/>
            <a:chExt cx="1654293" cy="2294604"/>
          </a:xfrm>
        </p:grpSpPr>
        <p:grpSp>
          <p:nvGrpSpPr>
            <p:cNvPr id="24" name="Group 23">
              <a:extLst>
                <a:ext uri="{FF2B5EF4-FFF2-40B4-BE49-F238E27FC236}">
                  <a16:creationId xmlns:a16="http://schemas.microsoft.com/office/drawing/2014/main" id="{1C69AE69-224C-45A8-A12C-FA0E67DBC9BD}"/>
                </a:ext>
              </a:extLst>
            </p:cNvPr>
            <p:cNvGrpSpPr/>
            <p:nvPr/>
          </p:nvGrpSpPr>
          <p:grpSpPr>
            <a:xfrm>
              <a:off x="5101472" y="2524112"/>
              <a:ext cx="1654293" cy="2019861"/>
              <a:chOff x="5622333" y="2524112"/>
              <a:chExt cx="1654293" cy="2019861"/>
            </a:xfrm>
          </p:grpSpPr>
          <p:sp>
            <p:nvSpPr>
              <p:cNvPr id="27" name="Freeform 227">
                <a:extLst>
                  <a:ext uri="{FF2B5EF4-FFF2-40B4-BE49-F238E27FC236}">
                    <a16:creationId xmlns:a16="http://schemas.microsoft.com/office/drawing/2014/main" id="{DE54F604-586B-4CBC-A4EF-861B870E903D}"/>
                  </a:ext>
                </a:extLst>
              </p:cNvPr>
              <p:cNvSpPr>
                <a:spLocks noEditPoints="1"/>
              </p:cNvSpPr>
              <p:nvPr/>
            </p:nvSpPr>
            <p:spPr bwMode="auto">
              <a:xfrm>
                <a:off x="5622333" y="2524112"/>
                <a:ext cx="1654293" cy="1657870"/>
              </a:xfrm>
              <a:custGeom>
                <a:avLst/>
                <a:gdLst>
                  <a:gd name="T0" fmla="*/ 612 w 1387"/>
                  <a:gd name="T1" fmla="*/ 93 h 1390"/>
                  <a:gd name="T2" fmla="*/ 457 w 1387"/>
                  <a:gd name="T3" fmla="*/ 135 h 1390"/>
                  <a:gd name="T4" fmla="*/ 322 w 1387"/>
                  <a:gd name="T5" fmla="*/ 214 h 1390"/>
                  <a:gd name="T6" fmla="*/ 213 w 1387"/>
                  <a:gd name="T7" fmla="*/ 324 h 1390"/>
                  <a:gd name="T8" fmla="*/ 135 w 1387"/>
                  <a:gd name="T9" fmla="*/ 458 h 1390"/>
                  <a:gd name="T10" fmla="*/ 91 w 1387"/>
                  <a:gd name="T11" fmla="*/ 612 h 1390"/>
                  <a:gd name="T12" fmla="*/ 91 w 1387"/>
                  <a:gd name="T13" fmla="*/ 778 h 1390"/>
                  <a:gd name="T14" fmla="*/ 135 w 1387"/>
                  <a:gd name="T15" fmla="*/ 930 h 1390"/>
                  <a:gd name="T16" fmla="*/ 213 w 1387"/>
                  <a:gd name="T17" fmla="*/ 1066 h 1390"/>
                  <a:gd name="T18" fmla="*/ 322 w 1387"/>
                  <a:gd name="T19" fmla="*/ 1176 h 1390"/>
                  <a:gd name="T20" fmla="*/ 457 w 1387"/>
                  <a:gd name="T21" fmla="*/ 1255 h 1390"/>
                  <a:gd name="T22" fmla="*/ 612 w 1387"/>
                  <a:gd name="T23" fmla="*/ 1297 h 1390"/>
                  <a:gd name="T24" fmla="*/ 776 w 1387"/>
                  <a:gd name="T25" fmla="*/ 1297 h 1390"/>
                  <a:gd name="T26" fmla="*/ 930 w 1387"/>
                  <a:gd name="T27" fmla="*/ 1255 h 1390"/>
                  <a:gd name="T28" fmla="*/ 1065 w 1387"/>
                  <a:gd name="T29" fmla="*/ 1176 h 1390"/>
                  <a:gd name="T30" fmla="*/ 1174 w 1387"/>
                  <a:gd name="T31" fmla="*/ 1066 h 1390"/>
                  <a:gd name="T32" fmla="*/ 1254 w 1387"/>
                  <a:gd name="T33" fmla="*/ 930 h 1390"/>
                  <a:gd name="T34" fmla="*/ 1296 w 1387"/>
                  <a:gd name="T35" fmla="*/ 778 h 1390"/>
                  <a:gd name="T36" fmla="*/ 1296 w 1387"/>
                  <a:gd name="T37" fmla="*/ 612 h 1390"/>
                  <a:gd name="T38" fmla="*/ 1254 w 1387"/>
                  <a:gd name="T39" fmla="*/ 458 h 1390"/>
                  <a:gd name="T40" fmla="*/ 1174 w 1387"/>
                  <a:gd name="T41" fmla="*/ 324 h 1390"/>
                  <a:gd name="T42" fmla="*/ 1065 w 1387"/>
                  <a:gd name="T43" fmla="*/ 214 h 1390"/>
                  <a:gd name="T44" fmla="*/ 930 w 1387"/>
                  <a:gd name="T45" fmla="*/ 135 h 1390"/>
                  <a:gd name="T46" fmla="*/ 776 w 1387"/>
                  <a:gd name="T47" fmla="*/ 93 h 1390"/>
                  <a:gd name="T48" fmla="*/ 694 w 1387"/>
                  <a:gd name="T49" fmla="*/ 0 h 1390"/>
                  <a:gd name="T50" fmla="*/ 865 w 1387"/>
                  <a:gd name="T51" fmla="*/ 21 h 1390"/>
                  <a:gd name="T52" fmla="*/ 1019 w 1387"/>
                  <a:gd name="T53" fmla="*/ 82 h 1390"/>
                  <a:gd name="T54" fmla="*/ 1155 w 1387"/>
                  <a:gd name="T55" fmla="*/ 175 h 1390"/>
                  <a:gd name="T56" fmla="*/ 1263 w 1387"/>
                  <a:gd name="T57" fmla="*/ 297 h 1390"/>
                  <a:gd name="T58" fmla="*/ 1341 w 1387"/>
                  <a:gd name="T59" fmla="*/ 444 h 1390"/>
                  <a:gd name="T60" fmla="*/ 1383 w 1387"/>
                  <a:gd name="T61" fmla="*/ 608 h 1390"/>
                  <a:gd name="T62" fmla="*/ 1383 w 1387"/>
                  <a:gd name="T63" fmla="*/ 782 h 1390"/>
                  <a:gd name="T64" fmla="*/ 1341 w 1387"/>
                  <a:gd name="T65" fmla="*/ 946 h 1390"/>
                  <a:gd name="T66" fmla="*/ 1263 w 1387"/>
                  <a:gd name="T67" fmla="*/ 1091 h 1390"/>
                  <a:gd name="T68" fmla="*/ 1155 w 1387"/>
                  <a:gd name="T69" fmla="*/ 1215 h 1390"/>
                  <a:gd name="T70" fmla="*/ 1019 w 1387"/>
                  <a:gd name="T71" fmla="*/ 1308 h 1390"/>
                  <a:gd name="T72" fmla="*/ 865 w 1387"/>
                  <a:gd name="T73" fmla="*/ 1367 h 1390"/>
                  <a:gd name="T74" fmla="*/ 694 w 1387"/>
                  <a:gd name="T75" fmla="*/ 1390 h 1390"/>
                  <a:gd name="T76" fmla="*/ 524 w 1387"/>
                  <a:gd name="T77" fmla="*/ 1367 h 1390"/>
                  <a:gd name="T78" fmla="*/ 368 w 1387"/>
                  <a:gd name="T79" fmla="*/ 1308 h 1390"/>
                  <a:gd name="T80" fmla="*/ 232 w 1387"/>
                  <a:gd name="T81" fmla="*/ 1215 h 1390"/>
                  <a:gd name="T82" fmla="*/ 124 w 1387"/>
                  <a:gd name="T83" fmla="*/ 1091 h 1390"/>
                  <a:gd name="T84" fmla="*/ 48 w 1387"/>
                  <a:gd name="T85" fmla="*/ 946 h 1390"/>
                  <a:gd name="T86" fmla="*/ 6 w 1387"/>
                  <a:gd name="T87" fmla="*/ 782 h 1390"/>
                  <a:gd name="T88" fmla="*/ 6 w 1387"/>
                  <a:gd name="T89" fmla="*/ 608 h 1390"/>
                  <a:gd name="T90" fmla="*/ 48 w 1387"/>
                  <a:gd name="T91" fmla="*/ 444 h 1390"/>
                  <a:gd name="T92" fmla="*/ 124 w 1387"/>
                  <a:gd name="T93" fmla="*/ 297 h 1390"/>
                  <a:gd name="T94" fmla="*/ 232 w 1387"/>
                  <a:gd name="T95" fmla="*/ 175 h 1390"/>
                  <a:gd name="T96" fmla="*/ 368 w 1387"/>
                  <a:gd name="T97" fmla="*/ 82 h 1390"/>
                  <a:gd name="T98" fmla="*/ 524 w 1387"/>
                  <a:gd name="T99" fmla="*/ 21 h 1390"/>
                  <a:gd name="T100" fmla="*/ 694 w 1387"/>
                  <a:gd name="T101"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87" h="1390">
                    <a:moveTo>
                      <a:pt x="694" y="88"/>
                    </a:moveTo>
                    <a:lnTo>
                      <a:pt x="612" y="93"/>
                    </a:lnTo>
                    <a:lnTo>
                      <a:pt x="532" y="109"/>
                    </a:lnTo>
                    <a:lnTo>
                      <a:pt x="457" y="135"/>
                    </a:lnTo>
                    <a:lnTo>
                      <a:pt x="387" y="170"/>
                    </a:lnTo>
                    <a:lnTo>
                      <a:pt x="322" y="214"/>
                    </a:lnTo>
                    <a:lnTo>
                      <a:pt x="265" y="265"/>
                    </a:lnTo>
                    <a:lnTo>
                      <a:pt x="213" y="324"/>
                    </a:lnTo>
                    <a:lnTo>
                      <a:pt x="170" y="387"/>
                    </a:lnTo>
                    <a:lnTo>
                      <a:pt x="135" y="458"/>
                    </a:lnTo>
                    <a:lnTo>
                      <a:pt x="109" y="534"/>
                    </a:lnTo>
                    <a:lnTo>
                      <a:pt x="91" y="612"/>
                    </a:lnTo>
                    <a:lnTo>
                      <a:pt x="88" y="694"/>
                    </a:lnTo>
                    <a:lnTo>
                      <a:pt x="91" y="778"/>
                    </a:lnTo>
                    <a:lnTo>
                      <a:pt x="109" y="856"/>
                    </a:lnTo>
                    <a:lnTo>
                      <a:pt x="135" y="930"/>
                    </a:lnTo>
                    <a:lnTo>
                      <a:pt x="170" y="1001"/>
                    </a:lnTo>
                    <a:lnTo>
                      <a:pt x="213" y="1066"/>
                    </a:lnTo>
                    <a:lnTo>
                      <a:pt x="265" y="1125"/>
                    </a:lnTo>
                    <a:lnTo>
                      <a:pt x="322" y="1176"/>
                    </a:lnTo>
                    <a:lnTo>
                      <a:pt x="387" y="1218"/>
                    </a:lnTo>
                    <a:lnTo>
                      <a:pt x="457" y="1255"/>
                    </a:lnTo>
                    <a:lnTo>
                      <a:pt x="532" y="1281"/>
                    </a:lnTo>
                    <a:lnTo>
                      <a:pt x="612" y="1297"/>
                    </a:lnTo>
                    <a:lnTo>
                      <a:pt x="694" y="1302"/>
                    </a:lnTo>
                    <a:lnTo>
                      <a:pt x="776" y="1297"/>
                    </a:lnTo>
                    <a:lnTo>
                      <a:pt x="856" y="1281"/>
                    </a:lnTo>
                    <a:lnTo>
                      <a:pt x="930" y="1255"/>
                    </a:lnTo>
                    <a:lnTo>
                      <a:pt x="1000" y="1218"/>
                    </a:lnTo>
                    <a:lnTo>
                      <a:pt x="1065" y="1176"/>
                    </a:lnTo>
                    <a:lnTo>
                      <a:pt x="1124" y="1125"/>
                    </a:lnTo>
                    <a:lnTo>
                      <a:pt x="1174" y="1066"/>
                    </a:lnTo>
                    <a:lnTo>
                      <a:pt x="1218" y="1001"/>
                    </a:lnTo>
                    <a:lnTo>
                      <a:pt x="1254" y="930"/>
                    </a:lnTo>
                    <a:lnTo>
                      <a:pt x="1279" y="856"/>
                    </a:lnTo>
                    <a:lnTo>
                      <a:pt x="1296" y="778"/>
                    </a:lnTo>
                    <a:lnTo>
                      <a:pt x="1301" y="694"/>
                    </a:lnTo>
                    <a:lnTo>
                      <a:pt x="1296" y="612"/>
                    </a:lnTo>
                    <a:lnTo>
                      <a:pt x="1279" y="534"/>
                    </a:lnTo>
                    <a:lnTo>
                      <a:pt x="1254" y="458"/>
                    </a:lnTo>
                    <a:lnTo>
                      <a:pt x="1218" y="387"/>
                    </a:lnTo>
                    <a:lnTo>
                      <a:pt x="1174" y="324"/>
                    </a:lnTo>
                    <a:lnTo>
                      <a:pt x="1124" y="265"/>
                    </a:lnTo>
                    <a:lnTo>
                      <a:pt x="1065" y="214"/>
                    </a:lnTo>
                    <a:lnTo>
                      <a:pt x="1000" y="170"/>
                    </a:lnTo>
                    <a:lnTo>
                      <a:pt x="930" y="135"/>
                    </a:lnTo>
                    <a:lnTo>
                      <a:pt x="856" y="109"/>
                    </a:lnTo>
                    <a:lnTo>
                      <a:pt x="776" y="93"/>
                    </a:lnTo>
                    <a:lnTo>
                      <a:pt x="694" y="88"/>
                    </a:lnTo>
                    <a:close/>
                    <a:moveTo>
                      <a:pt x="694" y="0"/>
                    </a:moveTo>
                    <a:lnTo>
                      <a:pt x="781" y="6"/>
                    </a:lnTo>
                    <a:lnTo>
                      <a:pt x="865" y="21"/>
                    </a:lnTo>
                    <a:lnTo>
                      <a:pt x="945" y="48"/>
                    </a:lnTo>
                    <a:lnTo>
                      <a:pt x="1019" y="82"/>
                    </a:lnTo>
                    <a:lnTo>
                      <a:pt x="1090" y="124"/>
                    </a:lnTo>
                    <a:lnTo>
                      <a:pt x="1155" y="175"/>
                    </a:lnTo>
                    <a:lnTo>
                      <a:pt x="1212" y="233"/>
                    </a:lnTo>
                    <a:lnTo>
                      <a:pt x="1263" y="297"/>
                    </a:lnTo>
                    <a:lnTo>
                      <a:pt x="1307" y="368"/>
                    </a:lnTo>
                    <a:lnTo>
                      <a:pt x="1341" y="444"/>
                    </a:lnTo>
                    <a:lnTo>
                      <a:pt x="1366" y="524"/>
                    </a:lnTo>
                    <a:lnTo>
                      <a:pt x="1383" y="608"/>
                    </a:lnTo>
                    <a:lnTo>
                      <a:pt x="1387" y="694"/>
                    </a:lnTo>
                    <a:lnTo>
                      <a:pt x="1383" y="782"/>
                    </a:lnTo>
                    <a:lnTo>
                      <a:pt x="1366" y="866"/>
                    </a:lnTo>
                    <a:lnTo>
                      <a:pt x="1341" y="946"/>
                    </a:lnTo>
                    <a:lnTo>
                      <a:pt x="1307" y="1022"/>
                    </a:lnTo>
                    <a:lnTo>
                      <a:pt x="1263" y="1091"/>
                    </a:lnTo>
                    <a:lnTo>
                      <a:pt x="1212" y="1155"/>
                    </a:lnTo>
                    <a:lnTo>
                      <a:pt x="1155" y="1215"/>
                    </a:lnTo>
                    <a:lnTo>
                      <a:pt x="1090" y="1264"/>
                    </a:lnTo>
                    <a:lnTo>
                      <a:pt x="1019" y="1308"/>
                    </a:lnTo>
                    <a:lnTo>
                      <a:pt x="945" y="1342"/>
                    </a:lnTo>
                    <a:lnTo>
                      <a:pt x="865" y="1367"/>
                    </a:lnTo>
                    <a:lnTo>
                      <a:pt x="781" y="1384"/>
                    </a:lnTo>
                    <a:lnTo>
                      <a:pt x="694" y="1390"/>
                    </a:lnTo>
                    <a:lnTo>
                      <a:pt x="608" y="1384"/>
                    </a:lnTo>
                    <a:lnTo>
                      <a:pt x="524" y="1367"/>
                    </a:lnTo>
                    <a:lnTo>
                      <a:pt x="444" y="1342"/>
                    </a:lnTo>
                    <a:lnTo>
                      <a:pt x="368" y="1308"/>
                    </a:lnTo>
                    <a:lnTo>
                      <a:pt x="297" y="1264"/>
                    </a:lnTo>
                    <a:lnTo>
                      <a:pt x="232" y="1215"/>
                    </a:lnTo>
                    <a:lnTo>
                      <a:pt x="175" y="1155"/>
                    </a:lnTo>
                    <a:lnTo>
                      <a:pt x="124" y="1091"/>
                    </a:lnTo>
                    <a:lnTo>
                      <a:pt x="82" y="1022"/>
                    </a:lnTo>
                    <a:lnTo>
                      <a:pt x="48" y="946"/>
                    </a:lnTo>
                    <a:lnTo>
                      <a:pt x="21" y="866"/>
                    </a:lnTo>
                    <a:lnTo>
                      <a:pt x="6" y="782"/>
                    </a:lnTo>
                    <a:lnTo>
                      <a:pt x="0" y="694"/>
                    </a:lnTo>
                    <a:lnTo>
                      <a:pt x="6" y="608"/>
                    </a:lnTo>
                    <a:lnTo>
                      <a:pt x="21" y="524"/>
                    </a:lnTo>
                    <a:lnTo>
                      <a:pt x="48" y="444"/>
                    </a:lnTo>
                    <a:lnTo>
                      <a:pt x="82" y="368"/>
                    </a:lnTo>
                    <a:lnTo>
                      <a:pt x="124" y="297"/>
                    </a:lnTo>
                    <a:lnTo>
                      <a:pt x="175" y="233"/>
                    </a:lnTo>
                    <a:lnTo>
                      <a:pt x="232" y="175"/>
                    </a:lnTo>
                    <a:lnTo>
                      <a:pt x="297" y="124"/>
                    </a:lnTo>
                    <a:lnTo>
                      <a:pt x="368" y="82"/>
                    </a:lnTo>
                    <a:lnTo>
                      <a:pt x="444" y="48"/>
                    </a:lnTo>
                    <a:lnTo>
                      <a:pt x="524" y="21"/>
                    </a:lnTo>
                    <a:lnTo>
                      <a:pt x="608" y="6"/>
                    </a:lnTo>
                    <a:lnTo>
                      <a:pt x="69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28">
                <a:extLst>
                  <a:ext uri="{FF2B5EF4-FFF2-40B4-BE49-F238E27FC236}">
                    <a16:creationId xmlns:a16="http://schemas.microsoft.com/office/drawing/2014/main" id="{2FFB56C6-128A-4523-9C3E-B7D526148403}"/>
                  </a:ext>
                </a:extLst>
              </p:cNvPr>
              <p:cNvSpPr>
                <a:spLocks/>
              </p:cNvSpPr>
              <p:nvPr/>
            </p:nvSpPr>
            <p:spPr bwMode="auto">
              <a:xfrm>
                <a:off x="6350341" y="3276998"/>
                <a:ext cx="182485" cy="181292"/>
              </a:xfrm>
              <a:custGeom>
                <a:avLst/>
                <a:gdLst>
                  <a:gd name="T0" fmla="*/ 77 w 153"/>
                  <a:gd name="T1" fmla="*/ 0 h 152"/>
                  <a:gd name="T2" fmla="*/ 101 w 153"/>
                  <a:gd name="T3" fmla="*/ 5 h 152"/>
                  <a:gd name="T4" fmla="*/ 122 w 153"/>
                  <a:gd name="T5" fmla="*/ 15 h 152"/>
                  <a:gd name="T6" fmla="*/ 138 w 153"/>
                  <a:gd name="T7" fmla="*/ 32 h 152"/>
                  <a:gd name="T8" fmla="*/ 149 w 153"/>
                  <a:gd name="T9" fmla="*/ 53 h 152"/>
                  <a:gd name="T10" fmla="*/ 153 w 153"/>
                  <a:gd name="T11" fmla="*/ 76 h 152"/>
                  <a:gd name="T12" fmla="*/ 149 w 153"/>
                  <a:gd name="T13" fmla="*/ 101 h 152"/>
                  <a:gd name="T14" fmla="*/ 138 w 153"/>
                  <a:gd name="T15" fmla="*/ 122 h 152"/>
                  <a:gd name="T16" fmla="*/ 122 w 153"/>
                  <a:gd name="T17" fmla="*/ 137 h 152"/>
                  <a:gd name="T18" fmla="*/ 101 w 153"/>
                  <a:gd name="T19" fmla="*/ 149 h 152"/>
                  <a:gd name="T20" fmla="*/ 77 w 153"/>
                  <a:gd name="T21" fmla="*/ 152 h 152"/>
                  <a:gd name="T22" fmla="*/ 54 w 153"/>
                  <a:gd name="T23" fmla="*/ 149 h 152"/>
                  <a:gd name="T24" fmla="*/ 33 w 153"/>
                  <a:gd name="T25" fmla="*/ 137 h 152"/>
                  <a:gd name="T26" fmla="*/ 16 w 153"/>
                  <a:gd name="T27" fmla="*/ 122 h 152"/>
                  <a:gd name="T28" fmla="*/ 4 w 153"/>
                  <a:gd name="T29" fmla="*/ 101 h 152"/>
                  <a:gd name="T30" fmla="*/ 0 w 153"/>
                  <a:gd name="T31" fmla="*/ 76 h 152"/>
                  <a:gd name="T32" fmla="*/ 4 w 153"/>
                  <a:gd name="T33" fmla="*/ 53 h 152"/>
                  <a:gd name="T34" fmla="*/ 16 w 153"/>
                  <a:gd name="T35" fmla="*/ 32 h 152"/>
                  <a:gd name="T36" fmla="*/ 33 w 153"/>
                  <a:gd name="T37" fmla="*/ 15 h 152"/>
                  <a:gd name="T38" fmla="*/ 54 w 153"/>
                  <a:gd name="T39" fmla="*/ 5 h 152"/>
                  <a:gd name="T40" fmla="*/ 77 w 153"/>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2">
                    <a:moveTo>
                      <a:pt x="77" y="0"/>
                    </a:moveTo>
                    <a:lnTo>
                      <a:pt x="101" y="5"/>
                    </a:lnTo>
                    <a:lnTo>
                      <a:pt x="122" y="15"/>
                    </a:lnTo>
                    <a:lnTo>
                      <a:pt x="138" y="32"/>
                    </a:lnTo>
                    <a:lnTo>
                      <a:pt x="149" y="53"/>
                    </a:lnTo>
                    <a:lnTo>
                      <a:pt x="153" y="76"/>
                    </a:lnTo>
                    <a:lnTo>
                      <a:pt x="149" y="101"/>
                    </a:lnTo>
                    <a:lnTo>
                      <a:pt x="138" y="122"/>
                    </a:lnTo>
                    <a:lnTo>
                      <a:pt x="122" y="137"/>
                    </a:lnTo>
                    <a:lnTo>
                      <a:pt x="101" y="149"/>
                    </a:lnTo>
                    <a:lnTo>
                      <a:pt x="77" y="152"/>
                    </a:lnTo>
                    <a:lnTo>
                      <a:pt x="54" y="149"/>
                    </a:lnTo>
                    <a:lnTo>
                      <a:pt x="33" y="137"/>
                    </a:lnTo>
                    <a:lnTo>
                      <a:pt x="16" y="122"/>
                    </a:lnTo>
                    <a:lnTo>
                      <a:pt x="4" y="101"/>
                    </a:lnTo>
                    <a:lnTo>
                      <a:pt x="0" y="76"/>
                    </a:lnTo>
                    <a:lnTo>
                      <a:pt x="4" y="53"/>
                    </a:lnTo>
                    <a:lnTo>
                      <a:pt x="16" y="32"/>
                    </a:lnTo>
                    <a:lnTo>
                      <a:pt x="33" y="15"/>
                    </a:lnTo>
                    <a:lnTo>
                      <a:pt x="54" y="5"/>
                    </a:lnTo>
                    <a:lnTo>
                      <a:pt x="77"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29">
                <a:extLst>
                  <a:ext uri="{FF2B5EF4-FFF2-40B4-BE49-F238E27FC236}">
                    <a16:creationId xmlns:a16="http://schemas.microsoft.com/office/drawing/2014/main" id="{70DD7957-4BB9-4CF7-8D1F-EA02861DD8B4}"/>
                  </a:ext>
                </a:extLst>
              </p:cNvPr>
              <p:cNvSpPr>
                <a:spLocks/>
              </p:cNvSpPr>
              <p:nvPr/>
            </p:nvSpPr>
            <p:spPr bwMode="auto">
              <a:xfrm>
                <a:off x="6422644" y="2735222"/>
                <a:ext cx="56058" cy="94225"/>
              </a:xfrm>
              <a:custGeom>
                <a:avLst/>
                <a:gdLst>
                  <a:gd name="T0" fmla="*/ 0 w 47"/>
                  <a:gd name="T1" fmla="*/ 0 h 79"/>
                  <a:gd name="T2" fmla="*/ 47 w 47"/>
                  <a:gd name="T3" fmla="*/ 0 h 79"/>
                  <a:gd name="T4" fmla="*/ 47 w 47"/>
                  <a:gd name="T5" fmla="*/ 54 h 79"/>
                  <a:gd name="T6" fmla="*/ 45 w 47"/>
                  <a:gd name="T7" fmla="*/ 61 h 79"/>
                  <a:gd name="T8" fmla="*/ 42 w 47"/>
                  <a:gd name="T9" fmla="*/ 69 h 79"/>
                  <a:gd name="T10" fmla="*/ 36 w 47"/>
                  <a:gd name="T11" fmla="*/ 73 h 79"/>
                  <a:gd name="T12" fmla="*/ 30 w 47"/>
                  <a:gd name="T13" fmla="*/ 77 h 79"/>
                  <a:gd name="T14" fmla="*/ 23 w 47"/>
                  <a:gd name="T15" fmla="*/ 79 h 79"/>
                  <a:gd name="T16" fmla="*/ 15 w 47"/>
                  <a:gd name="T17" fmla="*/ 77 h 79"/>
                  <a:gd name="T18" fmla="*/ 9 w 47"/>
                  <a:gd name="T19" fmla="*/ 73 h 79"/>
                  <a:gd name="T20" fmla="*/ 4 w 47"/>
                  <a:gd name="T21" fmla="*/ 69 h 79"/>
                  <a:gd name="T22" fmla="*/ 0 w 47"/>
                  <a:gd name="T23" fmla="*/ 61 h 79"/>
                  <a:gd name="T24" fmla="*/ 0 w 47"/>
                  <a:gd name="T25" fmla="*/ 54 h 79"/>
                  <a:gd name="T26" fmla="*/ 0 w 47"/>
                  <a:gd name="T2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79">
                    <a:moveTo>
                      <a:pt x="0" y="0"/>
                    </a:moveTo>
                    <a:lnTo>
                      <a:pt x="47" y="0"/>
                    </a:lnTo>
                    <a:lnTo>
                      <a:pt x="47" y="54"/>
                    </a:lnTo>
                    <a:lnTo>
                      <a:pt x="45" y="61"/>
                    </a:lnTo>
                    <a:lnTo>
                      <a:pt x="42" y="69"/>
                    </a:lnTo>
                    <a:lnTo>
                      <a:pt x="36" y="73"/>
                    </a:lnTo>
                    <a:lnTo>
                      <a:pt x="30" y="77"/>
                    </a:lnTo>
                    <a:lnTo>
                      <a:pt x="23" y="79"/>
                    </a:lnTo>
                    <a:lnTo>
                      <a:pt x="15" y="77"/>
                    </a:lnTo>
                    <a:lnTo>
                      <a:pt x="9" y="73"/>
                    </a:lnTo>
                    <a:lnTo>
                      <a:pt x="4" y="69"/>
                    </a:lnTo>
                    <a:lnTo>
                      <a:pt x="0" y="61"/>
                    </a:lnTo>
                    <a:lnTo>
                      <a:pt x="0" y="54"/>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30">
                <a:extLst>
                  <a:ext uri="{FF2B5EF4-FFF2-40B4-BE49-F238E27FC236}">
                    <a16:creationId xmlns:a16="http://schemas.microsoft.com/office/drawing/2014/main" id="{4FE2104D-57F6-4DEA-BCF6-60F89E212757}"/>
                  </a:ext>
                </a:extLst>
              </p:cNvPr>
              <p:cNvSpPr>
                <a:spLocks/>
              </p:cNvSpPr>
              <p:nvPr/>
            </p:nvSpPr>
            <p:spPr bwMode="auto">
              <a:xfrm>
                <a:off x="6974869" y="3324422"/>
                <a:ext cx="90646" cy="57250"/>
              </a:xfrm>
              <a:custGeom>
                <a:avLst/>
                <a:gdLst>
                  <a:gd name="T0" fmla="*/ 23 w 76"/>
                  <a:gd name="T1" fmla="*/ 0 h 48"/>
                  <a:gd name="T2" fmla="*/ 76 w 76"/>
                  <a:gd name="T3" fmla="*/ 0 h 48"/>
                  <a:gd name="T4" fmla="*/ 76 w 76"/>
                  <a:gd name="T5" fmla="*/ 48 h 48"/>
                  <a:gd name="T6" fmla="*/ 23 w 76"/>
                  <a:gd name="T7" fmla="*/ 48 h 48"/>
                  <a:gd name="T8" fmla="*/ 15 w 76"/>
                  <a:gd name="T9" fmla="*/ 46 h 48"/>
                  <a:gd name="T10" fmla="*/ 9 w 76"/>
                  <a:gd name="T11" fmla="*/ 42 h 48"/>
                  <a:gd name="T12" fmla="*/ 4 w 76"/>
                  <a:gd name="T13" fmla="*/ 38 h 48"/>
                  <a:gd name="T14" fmla="*/ 0 w 76"/>
                  <a:gd name="T15" fmla="*/ 31 h 48"/>
                  <a:gd name="T16" fmla="*/ 0 w 76"/>
                  <a:gd name="T17" fmla="*/ 23 h 48"/>
                  <a:gd name="T18" fmla="*/ 0 w 76"/>
                  <a:gd name="T19" fmla="*/ 15 h 48"/>
                  <a:gd name="T20" fmla="*/ 4 w 76"/>
                  <a:gd name="T21" fmla="*/ 10 h 48"/>
                  <a:gd name="T22" fmla="*/ 9 w 76"/>
                  <a:gd name="T23" fmla="*/ 4 h 48"/>
                  <a:gd name="T24" fmla="*/ 15 w 76"/>
                  <a:gd name="T25" fmla="*/ 2 h 48"/>
                  <a:gd name="T26" fmla="*/ 23 w 76"/>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48">
                    <a:moveTo>
                      <a:pt x="23" y="0"/>
                    </a:moveTo>
                    <a:lnTo>
                      <a:pt x="76" y="0"/>
                    </a:lnTo>
                    <a:lnTo>
                      <a:pt x="76" y="48"/>
                    </a:lnTo>
                    <a:lnTo>
                      <a:pt x="23" y="48"/>
                    </a:lnTo>
                    <a:lnTo>
                      <a:pt x="15" y="46"/>
                    </a:lnTo>
                    <a:lnTo>
                      <a:pt x="9" y="42"/>
                    </a:lnTo>
                    <a:lnTo>
                      <a:pt x="4" y="38"/>
                    </a:lnTo>
                    <a:lnTo>
                      <a:pt x="0" y="31"/>
                    </a:lnTo>
                    <a:lnTo>
                      <a:pt x="0" y="23"/>
                    </a:lnTo>
                    <a:lnTo>
                      <a:pt x="0" y="15"/>
                    </a:lnTo>
                    <a:lnTo>
                      <a:pt x="4" y="10"/>
                    </a:lnTo>
                    <a:lnTo>
                      <a:pt x="9" y="4"/>
                    </a:lnTo>
                    <a:lnTo>
                      <a:pt x="15" y="2"/>
                    </a:lnTo>
                    <a:lnTo>
                      <a:pt x="2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31">
                <a:extLst>
                  <a:ext uri="{FF2B5EF4-FFF2-40B4-BE49-F238E27FC236}">
                    <a16:creationId xmlns:a16="http://schemas.microsoft.com/office/drawing/2014/main" id="{072EA2CF-994B-4EA5-B08D-A7E202D793EF}"/>
                  </a:ext>
                </a:extLst>
              </p:cNvPr>
              <p:cNvSpPr>
                <a:spLocks/>
              </p:cNvSpPr>
              <p:nvPr/>
            </p:nvSpPr>
            <p:spPr bwMode="auto">
              <a:xfrm>
                <a:off x="5833444" y="3324422"/>
                <a:ext cx="93032" cy="57250"/>
              </a:xfrm>
              <a:custGeom>
                <a:avLst/>
                <a:gdLst>
                  <a:gd name="T0" fmla="*/ 0 w 78"/>
                  <a:gd name="T1" fmla="*/ 0 h 48"/>
                  <a:gd name="T2" fmla="*/ 54 w 78"/>
                  <a:gd name="T3" fmla="*/ 0 h 48"/>
                  <a:gd name="T4" fmla="*/ 61 w 78"/>
                  <a:gd name="T5" fmla="*/ 2 h 48"/>
                  <a:gd name="T6" fmla="*/ 69 w 78"/>
                  <a:gd name="T7" fmla="*/ 4 h 48"/>
                  <a:gd name="T8" fmla="*/ 73 w 78"/>
                  <a:gd name="T9" fmla="*/ 10 h 48"/>
                  <a:gd name="T10" fmla="*/ 76 w 78"/>
                  <a:gd name="T11" fmla="*/ 15 h 48"/>
                  <a:gd name="T12" fmla="*/ 78 w 78"/>
                  <a:gd name="T13" fmla="*/ 23 h 48"/>
                  <a:gd name="T14" fmla="*/ 76 w 78"/>
                  <a:gd name="T15" fmla="*/ 31 h 48"/>
                  <a:gd name="T16" fmla="*/ 73 w 78"/>
                  <a:gd name="T17" fmla="*/ 38 h 48"/>
                  <a:gd name="T18" fmla="*/ 69 w 78"/>
                  <a:gd name="T19" fmla="*/ 42 h 48"/>
                  <a:gd name="T20" fmla="*/ 61 w 78"/>
                  <a:gd name="T21" fmla="*/ 46 h 48"/>
                  <a:gd name="T22" fmla="*/ 54 w 78"/>
                  <a:gd name="T23" fmla="*/ 48 h 48"/>
                  <a:gd name="T24" fmla="*/ 0 w 78"/>
                  <a:gd name="T25" fmla="*/ 48 h 48"/>
                  <a:gd name="T26" fmla="*/ 0 w 78"/>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48">
                    <a:moveTo>
                      <a:pt x="0" y="0"/>
                    </a:moveTo>
                    <a:lnTo>
                      <a:pt x="54" y="0"/>
                    </a:lnTo>
                    <a:lnTo>
                      <a:pt x="61" y="2"/>
                    </a:lnTo>
                    <a:lnTo>
                      <a:pt x="69" y="4"/>
                    </a:lnTo>
                    <a:lnTo>
                      <a:pt x="73" y="10"/>
                    </a:lnTo>
                    <a:lnTo>
                      <a:pt x="76" y="15"/>
                    </a:lnTo>
                    <a:lnTo>
                      <a:pt x="78" y="23"/>
                    </a:lnTo>
                    <a:lnTo>
                      <a:pt x="76" y="31"/>
                    </a:lnTo>
                    <a:lnTo>
                      <a:pt x="73" y="38"/>
                    </a:lnTo>
                    <a:lnTo>
                      <a:pt x="69" y="42"/>
                    </a:lnTo>
                    <a:lnTo>
                      <a:pt x="61" y="46"/>
                    </a:lnTo>
                    <a:lnTo>
                      <a:pt x="54" y="48"/>
                    </a:lnTo>
                    <a:lnTo>
                      <a:pt x="0" y="48"/>
                    </a:lnTo>
                    <a:lnTo>
                      <a:pt x="0"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Freeform 232">
                <a:extLst>
                  <a:ext uri="{FF2B5EF4-FFF2-40B4-BE49-F238E27FC236}">
                    <a16:creationId xmlns:a16="http://schemas.microsoft.com/office/drawing/2014/main" id="{2D8372D7-409E-4860-9878-80C82181B022}"/>
                  </a:ext>
                </a:extLst>
              </p:cNvPr>
              <p:cNvSpPr>
                <a:spLocks/>
              </p:cNvSpPr>
              <p:nvPr/>
            </p:nvSpPr>
            <p:spPr bwMode="auto">
              <a:xfrm>
                <a:off x="6812660" y="2897431"/>
                <a:ext cx="94225" cy="90646"/>
              </a:xfrm>
              <a:custGeom>
                <a:avLst/>
                <a:gdLst>
                  <a:gd name="T0" fmla="*/ 44 w 79"/>
                  <a:gd name="T1" fmla="*/ 0 h 76"/>
                  <a:gd name="T2" fmla="*/ 79 w 79"/>
                  <a:gd name="T3" fmla="*/ 32 h 76"/>
                  <a:gd name="T4" fmla="*/ 40 w 79"/>
                  <a:gd name="T5" fmla="*/ 70 h 76"/>
                  <a:gd name="T6" fmla="*/ 29 w 79"/>
                  <a:gd name="T7" fmla="*/ 76 h 76"/>
                  <a:gd name="T8" fmla="*/ 18 w 79"/>
                  <a:gd name="T9" fmla="*/ 76 h 76"/>
                  <a:gd name="T10" fmla="*/ 6 w 79"/>
                  <a:gd name="T11" fmla="*/ 70 h 76"/>
                  <a:gd name="T12" fmla="*/ 0 w 79"/>
                  <a:gd name="T13" fmla="*/ 61 h 76"/>
                  <a:gd name="T14" fmla="*/ 0 w 79"/>
                  <a:gd name="T15" fmla="*/ 47 h 76"/>
                  <a:gd name="T16" fmla="*/ 6 w 79"/>
                  <a:gd name="T17" fmla="*/ 38 h 76"/>
                  <a:gd name="T18" fmla="*/ 44 w 79"/>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6">
                    <a:moveTo>
                      <a:pt x="44" y="0"/>
                    </a:moveTo>
                    <a:lnTo>
                      <a:pt x="79" y="32"/>
                    </a:lnTo>
                    <a:lnTo>
                      <a:pt x="40" y="70"/>
                    </a:lnTo>
                    <a:lnTo>
                      <a:pt x="29" y="76"/>
                    </a:lnTo>
                    <a:lnTo>
                      <a:pt x="18" y="76"/>
                    </a:lnTo>
                    <a:lnTo>
                      <a:pt x="6" y="70"/>
                    </a:lnTo>
                    <a:lnTo>
                      <a:pt x="0" y="61"/>
                    </a:lnTo>
                    <a:lnTo>
                      <a:pt x="0" y="47"/>
                    </a:lnTo>
                    <a:lnTo>
                      <a:pt x="6" y="38"/>
                    </a:lnTo>
                    <a:lnTo>
                      <a:pt x="44"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233">
                <a:extLst>
                  <a:ext uri="{FF2B5EF4-FFF2-40B4-BE49-F238E27FC236}">
                    <a16:creationId xmlns:a16="http://schemas.microsoft.com/office/drawing/2014/main" id="{69D8B7FD-71DE-4A31-9417-EA6567B645F5}"/>
                  </a:ext>
                </a:extLst>
              </p:cNvPr>
              <p:cNvSpPr>
                <a:spLocks/>
              </p:cNvSpPr>
              <p:nvPr/>
            </p:nvSpPr>
            <p:spPr bwMode="auto">
              <a:xfrm>
                <a:off x="5994459" y="3715632"/>
                <a:ext cx="91839" cy="93032"/>
              </a:xfrm>
              <a:custGeom>
                <a:avLst/>
                <a:gdLst>
                  <a:gd name="T0" fmla="*/ 48 w 77"/>
                  <a:gd name="T1" fmla="*/ 0 h 78"/>
                  <a:gd name="T2" fmla="*/ 61 w 77"/>
                  <a:gd name="T3" fmla="*/ 0 h 78"/>
                  <a:gd name="T4" fmla="*/ 71 w 77"/>
                  <a:gd name="T5" fmla="*/ 6 h 78"/>
                  <a:gd name="T6" fmla="*/ 77 w 77"/>
                  <a:gd name="T7" fmla="*/ 17 h 78"/>
                  <a:gd name="T8" fmla="*/ 77 w 77"/>
                  <a:gd name="T9" fmla="*/ 29 h 78"/>
                  <a:gd name="T10" fmla="*/ 71 w 77"/>
                  <a:gd name="T11" fmla="*/ 40 h 78"/>
                  <a:gd name="T12" fmla="*/ 33 w 77"/>
                  <a:gd name="T13" fmla="*/ 78 h 78"/>
                  <a:gd name="T14" fmla="*/ 0 w 77"/>
                  <a:gd name="T15" fmla="*/ 44 h 78"/>
                  <a:gd name="T16" fmla="*/ 39 w 77"/>
                  <a:gd name="T17" fmla="*/ 6 h 78"/>
                  <a:gd name="T18" fmla="*/ 48 w 77"/>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48" y="0"/>
                    </a:moveTo>
                    <a:lnTo>
                      <a:pt x="61" y="0"/>
                    </a:lnTo>
                    <a:lnTo>
                      <a:pt x="71" y="6"/>
                    </a:lnTo>
                    <a:lnTo>
                      <a:pt x="77" y="17"/>
                    </a:lnTo>
                    <a:lnTo>
                      <a:pt x="77" y="29"/>
                    </a:lnTo>
                    <a:lnTo>
                      <a:pt x="71" y="40"/>
                    </a:lnTo>
                    <a:lnTo>
                      <a:pt x="33" y="78"/>
                    </a:lnTo>
                    <a:lnTo>
                      <a:pt x="0" y="44"/>
                    </a:lnTo>
                    <a:lnTo>
                      <a:pt x="39" y="6"/>
                    </a:lnTo>
                    <a:lnTo>
                      <a:pt x="4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234">
                <a:extLst>
                  <a:ext uri="{FF2B5EF4-FFF2-40B4-BE49-F238E27FC236}">
                    <a16:creationId xmlns:a16="http://schemas.microsoft.com/office/drawing/2014/main" id="{052F1032-834D-45BC-9FA4-EAD2F2E1FCD7}"/>
                  </a:ext>
                </a:extLst>
              </p:cNvPr>
              <p:cNvSpPr>
                <a:spLocks/>
              </p:cNvSpPr>
              <p:nvPr/>
            </p:nvSpPr>
            <p:spPr bwMode="auto">
              <a:xfrm>
                <a:off x="6812660" y="3715632"/>
                <a:ext cx="94225" cy="93032"/>
              </a:xfrm>
              <a:custGeom>
                <a:avLst/>
                <a:gdLst>
                  <a:gd name="T0" fmla="*/ 18 w 79"/>
                  <a:gd name="T1" fmla="*/ 0 h 78"/>
                  <a:gd name="T2" fmla="*/ 29 w 79"/>
                  <a:gd name="T3" fmla="*/ 0 h 78"/>
                  <a:gd name="T4" fmla="*/ 40 w 79"/>
                  <a:gd name="T5" fmla="*/ 6 h 78"/>
                  <a:gd name="T6" fmla="*/ 79 w 79"/>
                  <a:gd name="T7" fmla="*/ 44 h 78"/>
                  <a:gd name="T8" fmla="*/ 44 w 79"/>
                  <a:gd name="T9" fmla="*/ 78 h 78"/>
                  <a:gd name="T10" fmla="*/ 6 w 79"/>
                  <a:gd name="T11" fmla="*/ 40 h 78"/>
                  <a:gd name="T12" fmla="*/ 0 w 79"/>
                  <a:gd name="T13" fmla="*/ 29 h 78"/>
                  <a:gd name="T14" fmla="*/ 0 w 79"/>
                  <a:gd name="T15" fmla="*/ 17 h 78"/>
                  <a:gd name="T16" fmla="*/ 6 w 79"/>
                  <a:gd name="T17" fmla="*/ 6 h 78"/>
                  <a:gd name="T18" fmla="*/ 18 w 79"/>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8">
                    <a:moveTo>
                      <a:pt x="18" y="0"/>
                    </a:moveTo>
                    <a:lnTo>
                      <a:pt x="29" y="0"/>
                    </a:lnTo>
                    <a:lnTo>
                      <a:pt x="40" y="6"/>
                    </a:lnTo>
                    <a:lnTo>
                      <a:pt x="79" y="44"/>
                    </a:lnTo>
                    <a:lnTo>
                      <a:pt x="44" y="78"/>
                    </a:lnTo>
                    <a:lnTo>
                      <a:pt x="6" y="40"/>
                    </a:lnTo>
                    <a:lnTo>
                      <a:pt x="0" y="29"/>
                    </a:lnTo>
                    <a:lnTo>
                      <a:pt x="0" y="17"/>
                    </a:lnTo>
                    <a:lnTo>
                      <a:pt x="6" y="6"/>
                    </a:lnTo>
                    <a:lnTo>
                      <a:pt x="18"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235">
                <a:extLst>
                  <a:ext uri="{FF2B5EF4-FFF2-40B4-BE49-F238E27FC236}">
                    <a16:creationId xmlns:a16="http://schemas.microsoft.com/office/drawing/2014/main" id="{6575F78C-FC1A-47AC-BAD9-86C8CA9E4C36}"/>
                  </a:ext>
                </a:extLst>
              </p:cNvPr>
              <p:cNvSpPr>
                <a:spLocks/>
              </p:cNvSpPr>
              <p:nvPr/>
            </p:nvSpPr>
            <p:spPr bwMode="auto">
              <a:xfrm>
                <a:off x="5994459" y="2897431"/>
                <a:ext cx="91839" cy="90646"/>
              </a:xfrm>
              <a:custGeom>
                <a:avLst/>
                <a:gdLst>
                  <a:gd name="T0" fmla="*/ 33 w 77"/>
                  <a:gd name="T1" fmla="*/ 0 h 76"/>
                  <a:gd name="T2" fmla="*/ 71 w 77"/>
                  <a:gd name="T3" fmla="*/ 38 h 76"/>
                  <a:gd name="T4" fmla="*/ 77 w 77"/>
                  <a:gd name="T5" fmla="*/ 47 h 76"/>
                  <a:gd name="T6" fmla="*/ 77 w 77"/>
                  <a:gd name="T7" fmla="*/ 61 h 76"/>
                  <a:gd name="T8" fmla="*/ 71 w 77"/>
                  <a:gd name="T9" fmla="*/ 70 h 76"/>
                  <a:gd name="T10" fmla="*/ 61 w 77"/>
                  <a:gd name="T11" fmla="*/ 76 h 76"/>
                  <a:gd name="T12" fmla="*/ 48 w 77"/>
                  <a:gd name="T13" fmla="*/ 76 h 76"/>
                  <a:gd name="T14" fmla="*/ 39 w 77"/>
                  <a:gd name="T15" fmla="*/ 70 h 76"/>
                  <a:gd name="T16" fmla="*/ 0 w 77"/>
                  <a:gd name="T17" fmla="*/ 32 h 76"/>
                  <a:gd name="T18" fmla="*/ 33 w 77"/>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6">
                    <a:moveTo>
                      <a:pt x="33" y="0"/>
                    </a:moveTo>
                    <a:lnTo>
                      <a:pt x="71" y="38"/>
                    </a:lnTo>
                    <a:lnTo>
                      <a:pt x="77" y="47"/>
                    </a:lnTo>
                    <a:lnTo>
                      <a:pt x="77" y="61"/>
                    </a:lnTo>
                    <a:lnTo>
                      <a:pt x="71" y="70"/>
                    </a:lnTo>
                    <a:lnTo>
                      <a:pt x="61" y="76"/>
                    </a:lnTo>
                    <a:lnTo>
                      <a:pt x="48" y="76"/>
                    </a:lnTo>
                    <a:lnTo>
                      <a:pt x="39" y="70"/>
                    </a:lnTo>
                    <a:lnTo>
                      <a:pt x="0" y="32"/>
                    </a:lnTo>
                    <a:lnTo>
                      <a:pt x="3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237">
                <a:extLst>
                  <a:ext uri="{FF2B5EF4-FFF2-40B4-BE49-F238E27FC236}">
                    <a16:creationId xmlns:a16="http://schemas.microsoft.com/office/drawing/2014/main" id="{5D9B59E4-FA93-4FB3-9090-B254718B89D2}"/>
                  </a:ext>
                </a:extLst>
              </p:cNvPr>
              <p:cNvSpPr>
                <a:spLocks/>
              </p:cNvSpPr>
              <p:nvPr/>
            </p:nvSpPr>
            <p:spPr bwMode="auto">
              <a:xfrm>
                <a:off x="5790506" y="2692285"/>
                <a:ext cx="1317948" cy="1146197"/>
              </a:xfrm>
              <a:custGeom>
                <a:avLst/>
                <a:gdLst>
                  <a:gd name="T0" fmla="*/ 635 w 1105"/>
                  <a:gd name="T1" fmla="*/ 6 h 961"/>
                  <a:gd name="T2" fmla="*/ 787 w 1105"/>
                  <a:gd name="T3" fmla="*/ 52 h 961"/>
                  <a:gd name="T4" fmla="*/ 917 w 1105"/>
                  <a:gd name="T5" fmla="*/ 135 h 961"/>
                  <a:gd name="T6" fmla="*/ 1018 w 1105"/>
                  <a:gd name="T7" fmla="*/ 252 h 961"/>
                  <a:gd name="T8" fmla="*/ 1082 w 1105"/>
                  <a:gd name="T9" fmla="*/ 395 h 961"/>
                  <a:gd name="T10" fmla="*/ 1105 w 1105"/>
                  <a:gd name="T11" fmla="*/ 553 h 961"/>
                  <a:gd name="T12" fmla="*/ 1084 w 1105"/>
                  <a:gd name="T13" fmla="*/ 707 h 961"/>
                  <a:gd name="T14" fmla="*/ 1023 w 1105"/>
                  <a:gd name="T15" fmla="*/ 847 h 961"/>
                  <a:gd name="T16" fmla="*/ 928 w 1105"/>
                  <a:gd name="T17" fmla="*/ 961 h 961"/>
                  <a:gd name="T18" fmla="*/ 932 w 1105"/>
                  <a:gd name="T19" fmla="*/ 871 h 961"/>
                  <a:gd name="T20" fmla="*/ 1004 w 1105"/>
                  <a:gd name="T21" fmla="*/ 757 h 961"/>
                  <a:gd name="T22" fmla="*/ 1042 w 1105"/>
                  <a:gd name="T23" fmla="*/ 626 h 961"/>
                  <a:gd name="T24" fmla="*/ 1042 w 1105"/>
                  <a:gd name="T25" fmla="*/ 481 h 961"/>
                  <a:gd name="T26" fmla="*/ 1002 w 1105"/>
                  <a:gd name="T27" fmla="*/ 345 h 961"/>
                  <a:gd name="T28" fmla="*/ 926 w 1105"/>
                  <a:gd name="T29" fmla="*/ 229 h 961"/>
                  <a:gd name="T30" fmla="*/ 823 w 1105"/>
                  <a:gd name="T31" fmla="*/ 137 h 961"/>
                  <a:gd name="T32" fmla="*/ 695 w 1105"/>
                  <a:gd name="T33" fmla="*/ 78 h 961"/>
                  <a:gd name="T34" fmla="*/ 553 w 1105"/>
                  <a:gd name="T35" fmla="*/ 57 h 961"/>
                  <a:gd name="T36" fmla="*/ 410 w 1105"/>
                  <a:gd name="T37" fmla="*/ 78 h 961"/>
                  <a:gd name="T38" fmla="*/ 284 w 1105"/>
                  <a:gd name="T39" fmla="*/ 137 h 961"/>
                  <a:gd name="T40" fmla="*/ 179 w 1105"/>
                  <a:gd name="T41" fmla="*/ 229 h 961"/>
                  <a:gd name="T42" fmla="*/ 103 w 1105"/>
                  <a:gd name="T43" fmla="*/ 345 h 961"/>
                  <a:gd name="T44" fmla="*/ 63 w 1105"/>
                  <a:gd name="T45" fmla="*/ 481 h 961"/>
                  <a:gd name="T46" fmla="*/ 63 w 1105"/>
                  <a:gd name="T47" fmla="*/ 626 h 961"/>
                  <a:gd name="T48" fmla="*/ 101 w 1105"/>
                  <a:gd name="T49" fmla="*/ 757 h 961"/>
                  <a:gd name="T50" fmla="*/ 173 w 1105"/>
                  <a:gd name="T51" fmla="*/ 871 h 961"/>
                  <a:gd name="T52" fmla="*/ 179 w 1105"/>
                  <a:gd name="T53" fmla="*/ 961 h 961"/>
                  <a:gd name="T54" fmla="*/ 84 w 1105"/>
                  <a:gd name="T55" fmla="*/ 847 h 961"/>
                  <a:gd name="T56" fmla="*/ 23 w 1105"/>
                  <a:gd name="T57" fmla="*/ 709 h 961"/>
                  <a:gd name="T58" fmla="*/ 0 w 1105"/>
                  <a:gd name="T59" fmla="*/ 553 h 961"/>
                  <a:gd name="T60" fmla="*/ 23 w 1105"/>
                  <a:gd name="T61" fmla="*/ 395 h 961"/>
                  <a:gd name="T62" fmla="*/ 90 w 1105"/>
                  <a:gd name="T63" fmla="*/ 252 h 961"/>
                  <a:gd name="T64" fmla="*/ 191 w 1105"/>
                  <a:gd name="T65" fmla="*/ 135 h 961"/>
                  <a:gd name="T66" fmla="*/ 320 w 1105"/>
                  <a:gd name="T67" fmla="*/ 52 h 961"/>
                  <a:gd name="T68" fmla="*/ 471 w 1105"/>
                  <a:gd name="T69" fmla="*/ 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5" h="961">
                    <a:moveTo>
                      <a:pt x="553" y="0"/>
                    </a:moveTo>
                    <a:lnTo>
                      <a:pt x="635" y="6"/>
                    </a:lnTo>
                    <a:lnTo>
                      <a:pt x="713" y="23"/>
                    </a:lnTo>
                    <a:lnTo>
                      <a:pt x="787" y="52"/>
                    </a:lnTo>
                    <a:lnTo>
                      <a:pt x="854" y="90"/>
                    </a:lnTo>
                    <a:lnTo>
                      <a:pt x="917" y="135"/>
                    </a:lnTo>
                    <a:lnTo>
                      <a:pt x="970" y="191"/>
                    </a:lnTo>
                    <a:lnTo>
                      <a:pt x="1018" y="252"/>
                    </a:lnTo>
                    <a:lnTo>
                      <a:pt x="1054" y="320"/>
                    </a:lnTo>
                    <a:lnTo>
                      <a:pt x="1082" y="395"/>
                    </a:lnTo>
                    <a:lnTo>
                      <a:pt x="1099" y="471"/>
                    </a:lnTo>
                    <a:lnTo>
                      <a:pt x="1105" y="553"/>
                    </a:lnTo>
                    <a:lnTo>
                      <a:pt x="1099" y="633"/>
                    </a:lnTo>
                    <a:lnTo>
                      <a:pt x="1084" y="707"/>
                    </a:lnTo>
                    <a:lnTo>
                      <a:pt x="1058" y="780"/>
                    </a:lnTo>
                    <a:lnTo>
                      <a:pt x="1023" y="847"/>
                    </a:lnTo>
                    <a:lnTo>
                      <a:pt x="979" y="906"/>
                    </a:lnTo>
                    <a:lnTo>
                      <a:pt x="928" y="961"/>
                    </a:lnTo>
                    <a:lnTo>
                      <a:pt x="886" y="921"/>
                    </a:lnTo>
                    <a:lnTo>
                      <a:pt x="932" y="871"/>
                    </a:lnTo>
                    <a:lnTo>
                      <a:pt x="972" y="818"/>
                    </a:lnTo>
                    <a:lnTo>
                      <a:pt x="1004" y="757"/>
                    </a:lnTo>
                    <a:lnTo>
                      <a:pt x="1029" y="692"/>
                    </a:lnTo>
                    <a:lnTo>
                      <a:pt x="1042" y="626"/>
                    </a:lnTo>
                    <a:lnTo>
                      <a:pt x="1048" y="553"/>
                    </a:lnTo>
                    <a:lnTo>
                      <a:pt x="1042" y="481"/>
                    </a:lnTo>
                    <a:lnTo>
                      <a:pt x="1027" y="410"/>
                    </a:lnTo>
                    <a:lnTo>
                      <a:pt x="1002" y="345"/>
                    </a:lnTo>
                    <a:lnTo>
                      <a:pt x="968" y="284"/>
                    </a:lnTo>
                    <a:lnTo>
                      <a:pt x="926" y="229"/>
                    </a:lnTo>
                    <a:lnTo>
                      <a:pt x="878" y="179"/>
                    </a:lnTo>
                    <a:lnTo>
                      <a:pt x="823" y="137"/>
                    </a:lnTo>
                    <a:lnTo>
                      <a:pt x="762" y="105"/>
                    </a:lnTo>
                    <a:lnTo>
                      <a:pt x="695" y="78"/>
                    </a:lnTo>
                    <a:lnTo>
                      <a:pt x="627" y="63"/>
                    </a:lnTo>
                    <a:lnTo>
                      <a:pt x="553" y="57"/>
                    </a:lnTo>
                    <a:lnTo>
                      <a:pt x="480" y="63"/>
                    </a:lnTo>
                    <a:lnTo>
                      <a:pt x="410" y="78"/>
                    </a:lnTo>
                    <a:lnTo>
                      <a:pt x="345" y="105"/>
                    </a:lnTo>
                    <a:lnTo>
                      <a:pt x="284" y="137"/>
                    </a:lnTo>
                    <a:lnTo>
                      <a:pt x="229" y="179"/>
                    </a:lnTo>
                    <a:lnTo>
                      <a:pt x="179" y="229"/>
                    </a:lnTo>
                    <a:lnTo>
                      <a:pt x="137" y="284"/>
                    </a:lnTo>
                    <a:lnTo>
                      <a:pt x="103" y="345"/>
                    </a:lnTo>
                    <a:lnTo>
                      <a:pt x="78" y="410"/>
                    </a:lnTo>
                    <a:lnTo>
                      <a:pt x="63" y="481"/>
                    </a:lnTo>
                    <a:lnTo>
                      <a:pt x="57" y="553"/>
                    </a:lnTo>
                    <a:lnTo>
                      <a:pt x="63" y="626"/>
                    </a:lnTo>
                    <a:lnTo>
                      <a:pt x="78" y="692"/>
                    </a:lnTo>
                    <a:lnTo>
                      <a:pt x="101" y="757"/>
                    </a:lnTo>
                    <a:lnTo>
                      <a:pt x="133" y="816"/>
                    </a:lnTo>
                    <a:lnTo>
                      <a:pt x="173" y="871"/>
                    </a:lnTo>
                    <a:lnTo>
                      <a:pt x="219" y="919"/>
                    </a:lnTo>
                    <a:lnTo>
                      <a:pt x="179" y="961"/>
                    </a:lnTo>
                    <a:lnTo>
                      <a:pt x="128" y="908"/>
                    </a:lnTo>
                    <a:lnTo>
                      <a:pt x="84" y="847"/>
                    </a:lnTo>
                    <a:lnTo>
                      <a:pt x="48" y="780"/>
                    </a:lnTo>
                    <a:lnTo>
                      <a:pt x="23" y="709"/>
                    </a:lnTo>
                    <a:lnTo>
                      <a:pt x="6" y="633"/>
                    </a:lnTo>
                    <a:lnTo>
                      <a:pt x="0" y="553"/>
                    </a:lnTo>
                    <a:lnTo>
                      <a:pt x="6" y="471"/>
                    </a:lnTo>
                    <a:lnTo>
                      <a:pt x="23" y="395"/>
                    </a:lnTo>
                    <a:lnTo>
                      <a:pt x="51" y="320"/>
                    </a:lnTo>
                    <a:lnTo>
                      <a:pt x="90" y="252"/>
                    </a:lnTo>
                    <a:lnTo>
                      <a:pt x="135" y="191"/>
                    </a:lnTo>
                    <a:lnTo>
                      <a:pt x="191" y="135"/>
                    </a:lnTo>
                    <a:lnTo>
                      <a:pt x="252" y="90"/>
                    </a:lnTo>
                    <a:lnTo>
                      <a:pt x="320" y="52"/>
                    </a:lnTo>
                    <a:lnTo>
                      <a:pt x="393" y="23"/>
                    </a:lnTo>
                    <a:lnTo>
                      <a:pt x="471" y="6"/>
                    </a:lnTo>
                    <a:lnTo>
                      <a:pt x="55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Isosceles Triangle 36">
                <a:extLst>
                  <a:ext uri="{FF2B5EF4-FFF2-40B4-BE49-F238E27FC236}">
                    <a16:creationId xmlns:a16="http://schemas.microsoft.com/office/drawing/2014/main" id="{8495C466-4452-444E-952D-5853654C9997}"/>
                  </a:ext>
                </a:extLst>
              </p:cNvPr>
              <p:cNvSpPr/>
              <p:nvPr/>
            </p:nvSpPr>
            <p:spPr>
              <a:xfrm rot="20074809">
                <a:off x="6264033" y="2899701"/>
                <a:ext cx="91365" cy="42225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8688DEC3-C6DE-49FB-ADDF-E19AA17A037A}"/>
                  </a:ext>
                </a:extLst>
              </p:cNvPr>
              <p:cNvSpPr txBox="1"/>
              <p:nvPr/>
            </p:nvSpPr>
            <p:spPr>
              <a:xfrm>
                <a:off x="6300660" y="3707322"/>
                <a:ext cx="298480" cy="338554"/>
              </a:xfrm>
              <a:prstGeom prst="rect">
                <a:avLst/>
              </a:prstGeom>
              <a:noFill/>
            </p:spPr>
            <p:txBody>
              <a:bodyPr wrap="none" rtlCol="0">
                <a:spAutoFit/>
              </a:bodyPr>
              <a:lstStyle/>
              <a:p>
                <a:pPr algn="ctr"/>
                <a:r>
                  <a:rPr lang="en-GB" sz="1600" b="1" dirty="0"/>
                  <a:t>7</a:t>
                </a:r>
              </a:p>
            </p:txBody>
          </p:sp>
          <p:sp>
            <p:nvSpPr>
              <p:cNvPr id="39" name="TextBox 38">
                <a:extLst>
                  <a:ext uri="{FF2B5EF4-FFF2-40B4-BE49-F238E27FC236}">
                    <a16:creationId xmlns:a16="http://schemas.microsoft.com/office/drawing/2014/main" id="{A7A305E0-E7ED-4CEC-998C-13C72C85FC05}"/>
                  </a:ext>
                </a:extLst>
              </p:cNvPr>
              <p:cNvSpPr txBox="1"/>
              <p:nvPr/>
            </p:nvSpPr>
            <p:spPr>
              <a:xfrm>
                <a:off x="5743212" y="4236196"/>
                <a:ext cx="1418978" cy="307777"/>
              </a:xfrm>
              <a:prstGeom prst="rect">
                <a:avLst/>
              </a:prstGeom>
              <a:noFill/>
            </p:spPr>
            <p:txBody>
              <a:bodyPr wrap="none" rtlCol="0">
                <a:spAutoFit/>
              </a:bodyPr>
              <a:lstStyle/>
              <a:p>
                <a:r>
                  <a:rPr lang="en-GB" sz="1400" dirty="0"/>
                  <a:t>Addressed mail</a:t>
                </a:r>
              </a:p>
            </p:txBody>
          </p:sp>
        </p:grpSp>
        <p:sp>
          <p:nvSpPr>
            <p:cNvPr id="67" name="TextBox 66">
              <a:extLst>
                <a:ext uri="{FF2B5EF4-FFF2-40B4-BE49-F238E27FC236}">
                  <a16:creationId xmlns:a16="http://schemas.microsoft.com/office/drawing/2014/main" id="{BB461259-A5DD-49AA-B9BA-737CDEA1D033}"/>
                </a:ext>
              </a:extLst>
            </p:cNvPr>
            <p:cNvSpPr txBox="1"/>
            <p:nvPr/>
          </p:nvSpPr>
          <p:spPr>
            <a:xfrm>
              <a:off x="5165994" y="4510939"/>
              <a:ext cx="1559786" cy="307777"/>
            </a:xfrm>
            <a:prstGeom prst="rect">
              <a:avLst/>
            </a:prstGeom>
            <a:noFill/>
          </p:spPr>
          <p:txBody>
            <a:bodyPr wrap="none" rtlCol="0">
              <a:spAutoFit/>
            </a:bodyPr>
            <a:lstStyle/>
            <a:p>
              <a:r>
                <a:rPr lang="en-GB" sz="1400" dirty="0"/>
                <a:t>Time in the home</a:t>
              </a:r>
            </a:p>
          </p:txBody>
        </p:sp>
      </p:grpSp>
      <p:graphicFrame>
        <p:nvGraphicFramePr>
          <p:cNvPr id="69" name="Chart 68">
            <a:extLst>
              <a:ext uri="{FF2B5EF4-FFF2-40B4-BE49-F238E27FC236}">
                <a16:creationId xmlns:a16="http://schemas.microsoft.com/office/drawing/2014/main" id="{DF7F78F9-608D-4511-9D65-3E537A80F93F}"/>
              </a:ext>
            </a:extLst>
          </p:cNvPr>
          <p:cNvGraphicFramePr/>
          <p:nvPr>
            <p:extLst>
              <p:ext uri="{D42A27DB-BD31-4B8C-83A1-F6EECF244321}">
                <p14:modId xmlns:p14="http://schemas.microsoft.com/office/powerpoint/2010/main" val="3242379887"/>
              </p:ext>
            </p:extLst>
          </p:nvPr>
        </p:nvGraphicFramePr>
        <p:xfrm>
          <a:off x="7522480" y="2277030"/>
          <a:ext cx="3044414" cy="2265174"/>
        </p:xfrm>
        <a:graphic>
          <a:graphicData uri="http://schemas.openxmlformats.org/drawingml/2006/chart">
            <c:chart xmlns:c="http://schemas.openxmlformats.org/drawingml/2006/chart" xmlns:r="http://schemas.openxmlformats.org/officeDocument/2006/relationships" r:id="rId3"/>
          </a:graphicData>
        </a:graphic>
      </p:graphicFrame>
      <p:grpSp>
        <p:nvGrpSpPr>
          <p:cNvPr id="71" name="Group 70">
            <a:extLst>
              <a:ext uri="{FF2B5EF4-FFF2-40B4-BE49-F238E27FC236}">
                <a16:creationId xmlns:a16="http://schemas.microsoft.com/office/drawing/2014/main" id="{1F9F7DC5-982D-4D47-9D46-7CF12B631049}"/>
              </a:ext>
            </a:extLst>
          </p:cNvPr>
          <p:cNvGrpSpPr/>
          <p:nvPr/>
        </p:nvGrpSpPr>
        <p:grpSpPr>
          <a:xfrm>
            <a:off x="10169407" y="3192284"/>
            <a:ext cx="1682061" cy="583509"/>
            <a:chOff x="8870477" y="1675266"/>
            <a:chExt cx="1682061" cy="583509"/>
          </a:xfrm>
        </p:grpSpPr>
        <p:sp>
          <p:nvSpPr>
            <p:cNvPr id="72" name="Rectangle 71">
              <a:extLst>
                <a:ext uri="{FF2B5EF4-FFF2-40B4-BE49-F238E27FC236}">
                  <a16:creationId xmlns:a16="http://schemas.microsoft.com/office/drawing/2014/main" id="{60A42D06-72D8-42BE-84A7-8626C626ECC2}"/>
                </a:ext>
              </a:extLst>
            </p:cNvPr>
            <p:cNvSpPr/>
            <p:nvPr/>
          </p:nvSpPr>
          <p:spPr>
            <a:xfrm>
              <a:off x="8870477" y="1740132"/>
              <a:ext cx="154377" cy="158381"/>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p>
          </p:txBody>
        </p:sp>
        <p:sp>
          <p:nvSpPr>
            <p:cNvPr id="73" name="Rectangle 72">
              <a:extLst>
                <a:ext uri="{FF2B5EF4-FFF2-40B4-BE49-F238E27FC236}">
                  <a16:creationId xmlns:a16="http://schemas.microsoft.com/office/drawing/2014/main" id="{3735D000-15AB-4204-A443-61068D25DC6B}"/>
                </a:ext>
              </a:extLst>
            </p:cNvPr>
            <p:cNvSpPr/>
            <p:nvPr/>
          </p:nvSpPr>
          <p:spPr>
            <a:xfrm>
              <a:off x="8870477" y="2025754"/>
              <a:ext cx="154377" cy="158381"/>
            </a:xfrm>
            <a:prstGeom prst="rect">
              <a:avLst/>
            </a:prstGeom>
            <a:solidFill>
              <a:schemeClr val="accent4"/>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400" b="1" dirty="0"/>
            </a:p>
          </p:txBody>
        </p:sp>
        <p:sp>
          <p:nvSpPr>
            <p:cNvPr id="74" name="TextBox 73">
              <a:extLst>
                <a:ext uri="{FF2B5EF4-FFF2-40B4-BE49-F238E27FC236}">
                  <a16:creationId xmlns:a16="http://schemas.microsoft.com/office/drawing/2014/main" id="{F858E447-0B16-4D2E-A750-562F85B2B24D}"/>
                </a:ext>
              </a:extLst>
            </p:cNvPr>
            <p:cNvSpPr txBox="1"/>
            <p:nvPr/>
          </p:nvSpPr>
          <p:spPr>
            <a:xfrm>
              <a:off x="8981382" y="1675266"/>
              <a:ext cx="797013" cy="276999"/>
            </a:xfrm>
            <a:prstGeom prst="rect">
              <a:avLst/>
            </a:prstGeom>
            <a:noFill/>
          </p:spPr>
          <p:txBody>
            <a:bodyPr wrap="none" rtlCol="0">
              <a:spAutoFit/>
            </a:bodyPr>
            <a:lstStyle/>
            <a:p>
              <a:r>
                <a:rPr lang="en-GB" sz="1200" dirty="0"/>
                <a:t>Engaged</a:t>
              </a:r>
            </a:p>
          </p:txBody>
        </p:sp>
        <p:sp>
          <p:nvSpPr>
            <p:cNvPr id="75" name="TextBox 74">
              <a:extLst>
                <a:ext uri="{FF2B5EF4-FFF2-40B4-BE49-F238E27FC236}">
                  <a16:creationId xmlns:a16="http://schemas.microsoft.com/office/drawing/2014/main" id="{C2E68177-4B12-4CDE-BDA6-9638CECE20E5}"/>
                </a:ext>
              </a:extLst>
            </p:cNvPr>
            <p:cNvSpPr txBox="1"/>
            <p:nvPr/>
          </p:nvSpPr>
          <p:spPr>
            <a:xfrm>
              <a:off x="8979672" y="1981776"/>
              <a:ext cx="1572866" cy="276999"/>
            </a:xfrm>
            <a:prstGeom prst="rect">
              <a:avLst/>
            </a:prstGeom>
            <a:noFill/>
          </p:spPr>
          <p:txBody>
            <a:bodyPr wrap="none" rtlCol="0">
              <a:spAutoFit/>
            </a:bodyPr>
            <a:lstStyle/>
            <a:p>
              <a:r>
                <a:rPr lang="en-GB" sz="1200" dirty="0"/>
                <a:t>Minimally processed</a:t>
              </a:r>
            </a:p>
          </p:txBody>
        </p:sp>
      </p:grpSp>
      <p:sp>
        <p:nvSpPr>
          <p:cNvPr id="76" name="ENGAGED: % of mai...">
            <a:extLst>
              <a:ext uri="{FF2B5EF4-FFF2-40B4-BE49-F238E27FC236}">
                <a16:creationId xmlns:a16="http://schemas.microsoft.com/office/drawing/2014/main" id="{BABC9DDF-115C-441E-AC8D-20D32264916D}"/>
              </a:ext>
            </a:extLst>
          </p:cNvPr>
          <p:cNvSpPr/>
          <p:nvPr/>
        </p:nvSpPr>
        <p:spPr>
          <a:xfrm>
            <a:off x="8249072" y="4462833"/>
            <a:ext cx="2997911" cy="742950"/>
          </a:xfrm>
          <a:prstGeom prst="rect">
            <a:avLst/>
          </a:prstGeom>
          <a:noFill/>
        </p:spPr>
        <p:txBody>
          <a:bodyPr lIns="0" tIns="0" rIns="0" bIns="0"/>
          <a:lstStyle/>
          <a:p>
            <a:pPr marL="0" lvl="1" indent="0"/>
            <a:r>
              <a:rPr sz="1200" i="0" u="none" strike="noStrike" dirty="0">
                <a:solidFill>
                  <a:srgbClr val="000000"/>
                </a:solidFill>
              </a:rPr>
              <a:t>ENGAGED: % of mail processed in some way including – opening, reading, sorting, put aside for later, filed, </a:t>
            </a:r>
            <a:r>
              <a:rPr lang="en-GB" sz="1200" i="0" u="none" strike="noStrike" dirty="0">
                <a:solidFill>
                  <a:srgbClr val="000000"/>
                </a:solidFill>
              </a:rPr>
              <a:t>put</a:t>
            </a:r>
            <a:r>
              <a:rPr sz="1200" i="0" u="none" strike="noStrike" dirty="0">
                <a:solidFill>
                  <a:srgbClr val="000000"/>
                </a:solidFill>
              </a:rPr>
              <a:t> on display, </a:t>
            </a:r>
            <a:r>
              <a:rPr lang="en-GB" sz="1200" dirty="0">
                <a:solidFill>
                  <a:srgbClr val="000000"/>
                </a:solidFill>
              </a:rPr>
              <a:t>put</a:t>
            </a:r>
            <a:r>
              <a:rPr sz="1200" i="0" u="none" strike="noStrike" dirty="0">
                <a:solidFill>
                  <a:srgbClr val="000000"/>
                </a:solidFill>
              </a:rPr>
              <a:t> in the usual place</a:t>
            </a:r>
            <a:r>
              <a:rPr lang="en-GB" sz="1200" i="0" u="none" strike="noStrike" dirty="0">
                <a:solidFill>
                  <a:srgbClr val="000000"/>
                </a:solidFill>
              </a:rPr>
              <a:t>.</a:t>
            </a:r>
          </a:p>
          <a:p>
            <a:pPr marL="0" lvl="1" indent="0"/>
            <a:endParaRPr sz="1200" dirty="0"/>
          </a:p>
          <a:p>
            <a:pPr marL="0" lvl="1" indent="0"/>
            <a:r>
              <a:rPr sz="1200" i="0" u="none" strike="noStrike" dirty="0">
                <a:solidFill>
                  <a:srgbClr val="000000"/>
                </a:solidFill>
              </a:rPr>
              <a:t>MINIMALLY PROCESSED: % of mail thrown away only</a:t>
            </a:r>
            <a:r>
              <a:rPr lang="en-GB" sz="1200" i="0" u="none" strike="noStrike" dirty="0">
                <a:solidFill>
                  <a:srgbClr val="000000"/>
                </a:solidFill>
              </a:rPr>
              <a:t>.</a:t>
            </a:r>
            <a:endParaRPr sz="1200" dirty="0"/>
          </a:p>
        </p:txBody>
      </p:sp>
      <p:sp>
        <p:nvSpPr>
          <p:cNvPr id="8" name="TextBox 7">
            <a:extLst>
              <a:ext uri="{FF2B5EF4-FFF2-40B4-BE49-F238E27FC236}">
                <a16:creationId xmlns:a16="http://schemas.microsoft.com/office/drawing/2014/main" id="{68E278FF-5D54-442C-B3C0-52613309AC35}"/>
              </a:ext>
            </a:extLst>
          </p:cNvPr>
          <p:cNvSpPr txBox="1"/>
          <p:nvPr/>
        </p:nvSpPr>
        <p:spPr>
          <a:xfrm>
            <a:off x="8489469" y="3115817"/>
            <a:ext cx="1111242" cy="646331"/>
          </a:xfrm>
          <a:prstGeom prst="rect">
            <a:avLst/>
          </a:prstGeom>
          <a:noFill/>
        </p:spPr>
        <p:txBody>
          <a:bodyPr wrap="square" rtlCol="0">
            <a:spAutoFit/>
          </a:bodyPr>
          <a:lstStyle/>
          <a:p>
            <a:pPr algn="ctr"/>
            <a:r>
              <a:rPr lang="en-GB" sz="1200" dirty="0"/>
              <a:t>Average engagement = 98%</a:t>
            </a:r>
          </a:p>
        </p:txBody>
      </p:sp>
      <p:sp>
        <p:nvSpPr>
          <p:cNvPr id="77" name="TextBox 76">
            <a:extLst>
              <a:ext uri="{FF2B5EF4-FFF2-40B4-BE49-F238E27FC236}">
                <a16:creationId xmlns:a16="http://schemas.microsoft.com/office/drawing/2014/main" id="{D5EC33D9-05A3-4EC6-BF2F-C4A6C3C82048}"/>
              </a:ext>
            </a:extLst>
          </p:cNvPr>
          <p:cNvSpPr txBox="1"/>
          <p:nvPr/>
        </p:nvSpPr>
        <p:spPr>
          <a:xfrm>
            <a:off x="352331" y="6603239"/>
            <a:ext cx="6583854" cy="246221"/>
          </a:xfrm>
          <a:prstGeom prst="rect">
            <a:avLst/>
          </a:prstGeom>
          <a:noFill/>
        </p:spPr>
        <p:txBody>
          <a:bodyPr wrap="none" rtlCol="0">
            <a:spAutoFit/>
          </a:bodyPr>
          <a:lstStyle/>
          <a:p>
            <a:r>
              <a:rPr lang="en-GB" sz="1000" dirty="0"/>
              <a:t>Source:  Addressed advertising and financial and insurance services.  JICMAIL Q2 2017 – Q1 2019.  Base: 9,930. </a:t>
            </a:r>
          </a:p>
        </p:txBody>
      </p:sp>
    </p:spTree>
    <p:extLst>
      <p:ext uri="{BB962C8B-B14F-4D97-AF65-F5344CB8AC3E}">
        <p14:creationId xmlns:p14="http://schemas.microsoft.com/office/powerpoint/2010/main" val="25142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9">
            <a:extLst>
              <a:ext uri="{FF2B5EF4-FFF2-40B4-BE49-F238E27FC236}">
                <a16:creationId xmlns:a16="http://schemas.microsoft.com/office/drawing/2014/main" id="{9BAD2CA1-C621-4C17-8613-4B36886AFEE3}"/>
              </a:ext>
            </a:extLst>
          </p:cNvPr>
          <p:cNvGraphicFramePr>
            <a:graphicFrameLocks noGrp="1"/>
          </p:cNvGraphicFramePr>
          <p:nvPr>
            <p:ph type="chart" sz="quarter" idx="14"/>
            <p:extLst>
              <p:ext uri="{D42A27DB-BD31-4B8C-83A1-F6EECF244321}">
                <p14:modId xmlns:p14="http://schemas.microsoft.com/office/powerpoint/2010/main" val="3158199480"/>
              </p:ext>
            </p:extLst>
          </p:nvPr>
        </p:nvGraphicFramePr>
        <p:xfrm>
          <a:off x="446662" y="2386213"/>
          <a:ext cx="9630136" cy="38201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5FC5E48-1AF1-4B89-9051-768D6C1C7EF0}"/>
              </a:ext>
            </a:extLst>
          </p:cNvPr>
          <p:cNvSpPr>
            <a:spLocks noGrp="1"/>
          </p:cNvSpPr>
          <p:nvPr>
            <p:ph type="title"/>
          </p:nvPr>
        </p:nvSpPr>
        <p:spPr/>
        <p:txBody>
          <a:bodyPr/>
          <a:lstStyle/>
          <a:p>
            <a:r>
              <a:rPr lang="en-GB" dirty="0"/>
              <a:t>Financial and insurance services</a:t>
            </a:r>
          </a:p>
        </p:txBody>
      </p:sp>
      <p:sp>
        <p:nvSpPr>
          <p:cNvPr id="3" name="Slide Number Placeholder 2">
            <a:extLst>
              <a:ext uri="{FF2B5EF4-FFF2-40B4-BE49-F238E27FC236}">
                <a16:creationId xmlns:a16="http://schemas.microsoft.com/office/drawing/2014/main" id="{9DD0F1C4-212D-41C0-9C74-606A8F81B762}"/>
              </a:ext>
            </a:extLst>
          </p:cNvPr>
          <p:cNvSpPr>
            <a:spLocks noGrp="1"/>
          </p:cNvSpPr>
          <p:nvPr>
            <p:ph type="sldNum" sz="quarter" idx="10"/>
          </p:nvPr>
        </p:nvSpPr>
        <p:spPr/>
        <p:txBody>
          <a:bodyPr/>
          <a:lstStyle/>
          <a:p>
            <a:fld id="{887360FE-02F5-4392-9C12-7D03F05745BB}" type="slidenum">
              <a:rPr lang="en-GB" smtClean="0"/>
              <a:pPr/>
              <a:t>28</a:t>
            </a:fld>
            <a:endParaRPr lang="en-GB" dirty="0"/>
          </a:p>
        </p:txBody>
      </p:sp>
      <p:sp>
        <p:nvSpPr>
          <p:cNvPr id="4" name="Text Placeholder 3">
            <a:extLst>
              <a:ext uri="{FF2B5EF4-FFF2-40B4-BE49-F238E27FC236}">
                <a16:creationId xmlns:a16="http://schemas.microsoft.com/office/drawing/2014/main" id="{D83FFBDE-3A0D-434A-902A-351C919C46AB}"/>
              </a:ext>
            </a:extLst>
          </p:cNvPr>
          <p:cNvSpPr>
            <a:spLocks noGrp="1"/>
          </p:cNvSpPr>
          <p:nvPr>
            <p:ph type="body" sz="quarter" idx="11"/>
          </p:nvPr>
        </p:nvSpPr>
        <p:spPr/>
        <p:txBody>
          <a:bodyPr/>
          <a:lstStyle/>
          <a:p>
            <a:r>
              <a:rPr lang="en-GB" dirty="0"/>
              <a:t>ADDITIONAL COMMERCIAL ACTIONS</a:t>
            </a:r>
          </a:p>
        </p:txBody>
      </p:sp>
      <p:sp>
        <p:nvSpPr>
          <p:cNvPr id="6" name="TextBox 5">
            <a:extLst>
              <a:ext uri="{FF2B5EF4-FFF2-40B4-BE49-F238E27FC236}">
                <a16:creationId xmlns:a16="http://schemas.microsoft.com/office/drawing/2014/main" id="{DA161D36-A2F3-499D-BE50-16B02537257A}"/>
              </a:ext>
            </a:extLst>
          </p:cNvPr>
          <p:cNvSpPr txBox="1"/>
          <p:nvPr/>
        </p:nvSpPr>
        <p:spPr>
          <a:xfrm>
            <a:off x="352331" y="6603239"/>
            <a:ext cx="6647974" cy="246221"/>
          </a:xfrm>
          <a:prstGeom prst="rect">
            <a:avLst/>
          </a:prstGeom>
          <a:noFill/>
        </p:spPr>
        <p:txBody>
          <a:bodyPr wrap="none" rtlCol="0">
            <a:spAutoFit/>
          </a:bodyPr>
          <a:lstStyle/>
          <a:p>
            <a:r>
              <a:rPr lang="en-GB" sz="1000" dirty="0"/>
              <a:t>Source:  Addressed advertising and financial and insurance services.  JICMAIL Q2 2017 – Q1 2019.  Base: 9,930. </a:t>
            </a:r>
          </a:p>
        </p:txBody>
      </p:sp>
      <p:sp>
        <p:nvSpPr>
          <p:cNvPr id="7" name="Rectangle 6">
            <a:extLst>
              <a:ext uri="{FF2B5EF4-FFF2-40B4-BE49-F238E27FC236}">
                <a16:creationId xmlns:a16="http://schemas.microsoft.com/office/drawing/2014/main" id="{5C10AC2E-B7CC-4D93-8271-1C17A92DD3EF}"/>
              </a:ext>
            </a:extLst>
          </p:cNvPr>
          <p:cNvSpPr/>
          <p:nvPr/>
        </p:nvSpPr>
        <p:spPr>
          <a:xfrm>
            <a:off x="486000" y="1707975"/>
            <a:ext cx="9236734" cy="5930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 of those financial and insurance services mail go on to do one of these commercial actions</a:t>
            </a:r>
          </a:p>
        </p:txBody>
      </p:sp>
      <p:sp>
        <p:nvSpPr>
          <p:cNvPr id="5" name="TextBox 4">
            <a:extLst>
              <a:ext uri="{FF2B5EF4-FFF2-40B4-BE49-F238E27FC236}">
                <a16:creationId xmlns:a16="http://schemas.microsoft.com/office/drawing/2014/main" id="{A1ACFED2-9D21-4977-AE51-5A444229762B}"/>
              </a:ext>
            </a:extLst>
          </p:cNvPr>
          <p:cNvSpPr txBox="1"/>
          <p:nvPr/>
        </p:nvSpPr>
        <p:spPr>
          <a:xfrm>
            <a:off x="4315529" y="3327603"/>
            <a:ext cx="1577676" cy="307777"/>
          </a:xfrm>
          <a:prstGeom prst="rect">
            <a:avLst/>
          </a:prstGeom>
          <a:noFill/>
        </p:spPr>
        <p:txBody>
          <a:bodyPr wrap="none" rtlCol="0">
            <a:spAutoFit/>
          </a:bodyPr>
          <a:lstStyle/>
          <a:p>
            <a:r>
              <a:rPr lang="en-GB" sz="1400" dirty="0"/>
              <a:t>Per 1,000 actions</a:t>
            </a:r>
          </a:p>
        </p:txBody>
      </p:sp>
    </p:spTree>
    <p:extLst>
      <p:ext uri="{BB962C8B-B14F-4D97-AF65-F5344CB8AC3E}">
        <p14:creationId xmlns:p14="http://schemas.microsoft.com/office/powerpoint/2010/main" val="1388688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472BE97-012A-4BA4-84DA-CFF3E071C961}"/>
              </a:ext>
            </a:extLst>
          </p:cNvPr>
          <p:cNvSpPr>
            <a:spLocks noGrp="1"/>
          </p:cNvSpPr>
          <p:nvPr>
            <p:ph type="body" sz="quarter" idx="10"/>
          </p:nvPr>
        </p:nvSpPr>
        <p:spPr/>
        <p:txBody>
          <a:bodyPr/>
          <a:lstStyle/>
          <a:p>
            <a:r>
              <a:rPr lang="en-GB" dirty="0"/>
              <a:t>The offer detail</a:t>
            </a:r>
          </a:p>
        </p:txBody>
      </p:sp>
      <p:sp>
        <p:nvSpPr>
          <p:cNvPr id="4" name="Slide Number Placeholder 3">
            <a:extLst>
              <a:ext uri="{FF2B5EF4-FFF2-40B4-BE49-F238E27FC236}">
                <a16:creationId xmlns:a16="http://schemas.microsoft.com/office/drawing/2014/main" id="{29690CC5-58D8-4E58-A399-E81E2C05E0DE}"/>
              </a:ext>
            </a:extLst>
          </p:cNvPr>
          <p:cNvSpPr>
            <a:spLocks noGrp="1"/>
          </p:cNvSpPr>
          <p:nvPr>
            <p:ph type="sldNum" sz="quarter" idx="4294967295"/>
          </p:nvPr>
        </p:nvSpPr>
        <p:spPr>
          <a:xfrm>
            <a:off x="11766550" y="6443663"/>
            <a:ext cx="425450" cy="543063"/>
          </a:xfrm>
          <a:prstGeom prst="rect">
            <a:avLst/>
          </a:prstGeom>
        </p:spPr>
        <p:txBody>
          <a:bodyPr/>
          <a:lstStyle/>
          <a:p>
            <a:fld id="{887360FE-02F5-4392-9C12-7D03F05745BB}" type="slidenum">
              <a:rPr lang="en-GB" sz="1200" smtClean="0"/>
              <a:pPr/>
              <a:t>29</a:t>
            </a:fld>
            <a:endParaRPr lang="en-GB" sz="1200" dirty="0"/>
          </a:p>
        </p:txBody>
      </p:sp>
    </p:spTree>
    <p:extLst>
      <p:ext uri="{BB962C8B-B14F-4D97-AF65-F5344CB8AC3E}">
        <p14:creationId xmlns:p14="http://schemas.microsoft.com/office/powerpoint/2010/main" val="351050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B2D3B7-3DF0-4698-9D8E-0379D01C95B1}"/>
              </a:ext>
            </a:extLst>
          </p:cNvPr>
          <p:cNvSpPr>
            <a:spLocks noGrp="1"/>
          </p:cNvSpPr>
          <p:nvPr>
            <p:ph type="body" sz="quarter" idx="10"/>
          </p:nvPr>
        </p:nvSpPr>
        <p:spPr/>
        <p:txBody>
          <a:bodyPr/>
          <a:lstStyle/>
          <a:p>
            <a:r>
              <a:rPr lang="en-GB" dirty="0"/>
              <a:t>Significance </a:t>
            </a:r>
          </a:p>
          <a:p>
            <a:r>
              <a:rPr lang="en-GB" dirty="0"/>
              <a:t>of </a:t>
            </a:r>
          </a:p>
          <a:p>
            <a:r>
              <a:rPr lang="en-GB" dirty="0"/>
              <a:t>Black friday</a:t>
            </a:r>
          </a:p>
        </p:txBody>
      </p:sp>
    </p:spTree>
    <p:extLst>
      <p:ext uri="{BB962C8B-B14F-4D97-AF65-F5344CB8AC3E}">
        <p14:creationId xmlns:p14="http://schemas.microsoft.com/office/powerpoint/2010/main" val="1023983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A893-F5E5-46C6-BB7F-2867DB909856}"/>
              </a:ext>
            </a:extLst>
          </p:cNvPr>
          <p:cNvSpPr>
            <a:spLocks noGrp="1"/>
          </p:cNvSpPr>
          <p:nvPr>
            <p:ph type="title"/>
          </p:nvPr>
        </p:nvSpPr>
        <p:spPr/>
        <p:txBody>
          <a:bodyPr/>
          <a:lstStyle/>
          <a:p>
            <a:r>
              <a:rPr lang="en-GB" dirty="0"/>
              <a:t>The special offer</a:t>
            </a:r>
          </a:p>
        </p:txBody>
      </p:sp>
      <p:sp>
        <p:nvSpPr>
          <p:cNvPr id="3" name="Slide Number Placeholder 2">
            <a:extLst>
              <a:ext uri="{FF2B5EF4-FFF2-40B4-BE49-F238E27FC236}">
                <a16:creationId xmlns:a16="http://schemas.microsoft.com/office/drawing/2014/main" id="{01E5CECA-5026-4373-8D72-689F0F941843}"/>
              </a:ext>
            </a:extLst>
          </p:cNvPr>
          <p:cNvSpPr>
            <a:spLocks noGrp="1"/>
          </p:cNvSpPr>
          <p:nvPr>
            <p:ph type="sldNum" sz="quarter" idx="10"/>
          </p:nvPr>
        </p:nvSpPr>
        <p:spPr/>
        <p:txBody>
          <a:bodyPr/>
          <a:lstStyle/>
          <a:p>
            <a:fld id="{887360FE-02F5-4392-9C12-7D03F05745BB}" type="slidenum">
              <a:rPr lang="en-GB" smtClean="0"/>
              <a:pPr/>
              <a:t>30</a:t>
            </a:fld>
            <a:endParaRPr lang="en-GB" dirty="0"/>
          </a:p>
        </p:txBody>
      </p:sp>
      <p:sp>
        <p:nvSpPr>
          <p:cNvPr id="4" name="Text Placeholder 3">
            <a:extLst>
              <a:ext uri="{FF2B5EF4-FFF2-40B4-BE49-F238E27FC236}">
                <a16:creationId xmlns:a16="http://schemas.microsoft.com/office/drawing/2014/main" id="{98572A22-136F-48B4-B5ED-BC4B6BD5CF00}"/>
              </a:ext>
            </a:extLst>
          </p:cNvPr>
          <p:cNvSpPr>
            <a:spLocks noGrp="1"/>
          </p:cNvSpPr>
          <p:nvPr>
            <p:ph type="body" sz="quarter" idx="11"/>
          </p:nvPr>
        </p:nvSpPr>
        <p:spPr>
          <a:xfrm>
            <a:off x="486000" y="999368"/>
            <a:ext cx="11186959" cy="267229"/>
          </a:xfrm>
        </p:spPr>
        <p:txBody>
          <a:bodyPr/>
          <a:lstStyle/>
          <a:p>
            <a:r>
              <a:rPr lang="en-GB" sz="1800" dirty="0"/>
              <a:t>Advertising MAIL, RESPONSIBLE mail &amp; Partially Addressed Mailmark in trays offer prices at a glance</a:t>
            </a:r>
          </a:p>
        </p:txBody>
      </p:sp>
      <p:sp>
        <p:nvSpPr>
          <p:cNvPr id="7" name="Rectangle 6">
            <a:extLst>
              <a:ext uri="{FF2B5EF4-FFF2-40B4-BE49-F238E27FC236}">
                <a16:creationId xmlns:a16="http://schemas.microsoft.com/office/drawing/2014/main" id="{4E8DD53C-6F78-47AF-9504-1DD407C08A7E}"/>
              </a:ext>
            </a:extLst>
          </p:cNvPr>
          <p:cNvSpPr/>
          <p:nvPr/>
        </p:nvSpPr>
        <p:spPr>
          <a:xfrm>
            <a:off x="489858" y="2650603"/>
            <a:ext cx="2372947"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LETTER</a:t>
            </a:r>
          </a:p>
        </p:txBody>
      </p:sp>
      <p:sp>
        <p:nvSpPr>
          <p:cNvPr id="8" name="Rectangle 7">
            <a:extLst>
              <a:ext uri="{FF2B5EF4-FFF2-40B4-BE49-F238E27FC236}">
                <a16:creationId xmlns:a16="http://schemas.microsoft.com/office/drawing/2014/main" id="{64A443DF-7C1D-44E1-A424-653EBBC6747C}"/>
              </a:ext>
            </a:extLst>
          </p:cNvPr>
          <p:cNvSpPr/>
          <p:nvPr/>
        </p:nvSpPr>
        <p:spPr>
          <a:xfrm>
            <a:off x="489858" y="3416457"/>
            <a:ext cx="2372947"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LARGE LETTER</a:t>
            </a:r>
          </a:p>
        </p:txBody>
      </p:sp>
      <p:sp>
        <p:nvSpPr>
          <p:cNvPr id="9" name="Rectangle 8">
            <a:extLst>
              <a:ext uri="{FF2B5EF4-FFF2-40B4-BE49-F238E27FC236}">
                <a16:creationId xmlns:a16="http://schemas.microsoft.com/office/drawing/2014/main" id="{73C2D767-0316-46CF-8EDF-D822A0D894EB}"/>
              </a:ext>
            </a:extLst>
          </p:cNvPr>
          <p:cNvSpPr/>
          <p:nvPr/>
        </p:nvSpPr>
        <p:spPr>
          <a:xfrm>
            <a:off x="489858" y="4193890"/>
            <a:ext cx="2372947"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LARGE LETTER</a:t>
            </a:r>
          </a:p>
        </p:txBody>
      </p:sp>
      <p:sp>
        <p:nvSpPr>
          <p:cNvPr id="10" name="Rectangle 9">
            <a:extLst>
              <a:ext uri="{FF2B5EF4-FFF2-40B4-BE49-F238E27FC236}">
                <a16:creationId xmlns:a16="http://schemas.microsoft.com/office/drawing/2014/main" id="{23F1332A-76D3-4024-81FC-37871A1F3E40}"/>
              </a:ext>
            </a:extLst>
          </p:cNvPr>
          <p:cNvSpPr/>
          <p:nvPr/>
        </p:nvSpPr>
        <p:spPr>
          <a:xfrm>
            <a:off x="2941763" y="2650603"/>
            <a:ext cx="2372947"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 to 100g</a:t>
            </a:r>
          </a:p>
        </p:txBody>
      </p:sp>
      <p:sp>
        <p:nvSpPr>
          <p:cNvPr id="11" name="Rectangle 10">
            <a:extLst>
              <a:ext uri="{FF2B5EF4-FFF2-40B4-BE49-F238E27FC236}">
                <a16:creationId xmlns:a16="http://schemas.microsoft.com/office/drawing/2014/main" id="{498C4A4B-B3C5-463A-8284-F8748EBB0F5D}"/>
              </a:ext>
            </a:extLst>
          </p:cNvPr>
          <p:cNvSpPr/>
          <p:nvPr/>
        </p:nvSpPr>
        <p:spPr>
          <a:xfrm>
            <a:off x="2941763" y="3416457"/>
            <a:ext cx="2372947"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 to 100g</a:t>
            </a:r>
          </a:p>
        </p:txBody>
      </p:sp>
      <p:sp>
        <p:nvSpPr>
          <p:cNvPr id="12" name="Rectangle 11">
            <a:extLst>
              <a:ext uri="{FF2B5EF4-FFF2-40B4-BE49-F238E27FC236}">
                <a16:creationId xmlns:a16="http://schemas.microsoft.com/office/drawing/2014/main" id="{BA9A0B73-68B1-4576-B3CF-7AECA2DBF168}"/>
              </a:ext>
            </a:extLst>
          </p:cNvPr>
          <p:cNvSpPr/>
          <p:nvPr/>
        </p:nvSpPr>
        <p:spPr>
          <a:xfrm>
            <a:off x="2941763" y="4193890"/>
            <a:ext cx="2372947"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101-250g</a:t>
            </a:r>
          </a:p>
        </p:txBody>
      </p:sp>
      <p:sp>
        <p:nvSpPr>
          <p:cNvPr id="13" name="TextBox 12">
            <a:extLst>
              <a:ext uri="{FF2B5EF4-FFF2-40B4-BE49-F238E27FC236}">
                <a16:creationId xmlns:a16="http://schemas.microsoft.com/office/drawing/2014/main" id="{7F9C97C8-BD72-47D4-939C-EE395BB43A75}"/>
              </a:ext>
            </a:extLst>
          </p:cNvPr>
          <p:cNvSpPr txBox="1"/>
          <p:nvPr/>
        </p:nvSpPr>
        <p:spPr>
          <a:xfrm>
            <a:off x="3692322" y="2245491"/>
            <a:ext cx="974947" cy="400110"/>
          </a:xfrm>
          <a:prstGeom prst="rect">
            <a:avLst/>
          </a:prstGeom>
          <a:noFill/>
        </p:spPr>
        <p:txBody>
          <a:bodyPr wrap="none" rtlCol="0">
            <a:spAutoFit/>
          </a:bodyPr>
          <a:lstStyle/>
          <a:p>
            <a:r>
              <a:rPr lang="en-GB" sz="2000" dirty="0">
                <a:latin typeface="+mj-lt"/>
              </a:rPr>
              <a:t>WEIGHT</a:t>
            </a:r>
          </a:p>
        </p:txBody>
      </p:sp>
      <p:sp>
        <p:nvSpPr>
          <p:cNvPr id="14" name="TextBox 13">
            <a:extLst>
              <a:ext uri="{FF2B5EF4-FFF2-40B4-BE49-F238E27FC236}">
                <a16:creationId xmlns:a16="http://schemas.microsoft.com/office/drawing/2014/main" id="{FF4173FD-D2EA-4D13-A699-2233E1A658B3}"/>
              </a:ext>
            </a:extLst>
          </p:cNvPr>
          <p:cNvSpPr txBox="1"/>
          <p:nvPr/>
        </p:nvSpPr>
        <p:spPr>
          <a:xfrm>
            <a:off x="1217269" y="2245491"/>
            <a:ext cx="983218" cy="400110"/>
          </a:xfrm>
          <a:prstGeom prst="rect">
            <a:avLst/>
          </a:prstGeom>
          <a:noFill/>
        </p:spPr>
        <p:txBody>
          <a:bodyPr wrap="none" rtlCol="0">
            <a:spAutoFit/>
          </a:bodyPr>
          <a:lstStyle/>
          <a:p>
            <a:r>
              <a:rPr lang="en-GB" sz="2000" dirty="0">
                <a:latin typeface="+mj-lt"/>
              </a:rPr>
              <a:t>FORMAT</a:t>
            </a:r>
          </a:p>
        </p:txBody>
      </p:sp>
      <p:sp>
        <p:nvSpPr>
          <p:cNvPr id="23" name="Rectangle 22">
            <a:extLst>
              <a:ext uri="{FF2B5EF4-FFF2-40B4-BE49-F238E27FC236}">
                <a16:creationId xmlns:a16="http://schemas.microsoft.com/office/drawing/2014/main" id="{F435F9B1-0DE4-4896-BAB6-C4AC0909944B}"/>
              </a:ext>
            </a:extLst>
          </p:cNvPr>
          <p:cNvSpPr/>
          <p:nvPr/>
        </p:nvSpPr>
        <p:spPr>
          <a:xfrm>
            <a:off x="5402906" y="2650603"/>
            <a:ext cx="1620755"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12p</a:t>
            </a:r>
          </a:p>
        </p:txBody>
      </p:sp>
      <p:sp>
        <p:nvSpPr>
          <p:cNvPr id="24" name="Rectangle 23">
            <a:extLst>
              <a:ext uri="{FF2B5EF4-FFF2-40B4-BE49-F238E27FC236}">
                <a16:creationId xmlns:a16="http://schemas.microsoft.com/office/drawing/2014/main" id="{8852D81C-2E64-4235-BFDC-2452DE1D6744}"/>
              </a:ext>
            </a:extLst>
          </p:cNvPr>
          <p:cNvSpPr/>
          <p:nvPr/>
        </p:nvSpPr>
        <p:spPr>
          <a:xfrm>
            <a:off x="5402906" y="3416457"/>
            <a:ext cx="1620755"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21p*</a:t>
            </a:r>
          </a:p>
        </p:txBody>
      </p:sp>
      <p:sp>
        <p:nvSpPr>
          <p:cNvPr id="25" name="Rectangle 24">
            <a:extLst>
              <a:ext uri="{FF2B5EF4-FFF2-40B4-BE49-F238E27FC236}">
                <a16:creationId xmlns:a16="http://schemas.microsoft.com/office/drawing/2014/main" id="{D2B1397D-B7B6-4C46-9F80-615352C686C8}"/>
              </a:ext>
            </a:extLst>
          </p:cNvPr>
          <p:cNvSpPr/>
          <p:nvPr/>
        </p:nvSpPr>
        <p:spPr>
          <a:xfrm>
            <a:off x="5402906" y="4193890"/>
            <a:ext cx="1620755"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25p</a:t>
            </a:r>
          </a:p>
        </p:txBody>
      </p:sp>
      <p:sp>
        <p:nvSpPr>
          <p:cNvPr id="26" name="TextBox 25">
            <a:extLst>
              <a:ext uri="{FF2B5EF4-FFF2-40B4-BE49-F238E27FC236}">
                <a16:creationId xmlns:a16="http://schemas.microsoft.com/office/drawing/2014/main" id="{080FFE2A-80E0-4C74-A0D2-EFFA0898582E}"/>
              </a:ext>
            </a:extLst>
          </p:cNvPr>
          <p:cNvSpPr txBox="1"/>
          <p:nvPr/>
        </p:nvSpPr>
        <p:spPr>
          <a:xfrm>
            <a:off x="5557442" y="2245491"/>
            <a:ext cx="1290738" cy="400110"/>
          </a:xfrm>
          <a:prstGeom prst="rect">
            <a:avLst/>
          </a:prstGeom>
          <a:noFill/>
        </p:spPr>
        <p:txBody>
          <a:bodyPr wrap="none" rtlCol="0">
            <a:spAutoFit/>
          </a:bodyPr>
          <a:lstStyle/>
          <a:p>
            <a:r>
              <a:rPr lang="en-GB" sz="2000" dirty="0">
                <a:latin typeface="+mj-lt"/>
              </a:rPr>
              <a:t>UNIT PRICE</a:t>
            </a:r>
          </a:p>
        </p:txBody>
      </p:sp>
      <p:sp>
        <p:nvSpPr>
          <p:cNvPr id="6" name="Rectangle 5">
            <a:extLst>
              <a:ext uri="{FF2B5EF4-FFF2-40B4-BE49-F238E27FC236}">
                <a16:creationId xmlns:a16="http://schemas.microsoft.com/office/drawing/2014/main" id="{F0CCB3C9-E62A-4193-9588-7ADBF64BF80F}"/>
              </a:ext>
            </a:extLst>
          </p:cNvPr>
          <p:cNvSpPr/>
          <p:nvPr/>
        </p:nvSpPr>
        <p:spPr>
          <a:xfrm>
            <a:off x="7817817" y="2052084"/>
            <a:ext cx="3450000" cy="311028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Note to Media Specialists:</a:t>
            </a:r>
          </a:p>
          <a:p>
            <a:pPr algn="ctr"/>
            <a:endParaRPr lang="en-GB" b="1" dirty="0"/>
          </a:p>
          <a:p>
            <a:pPr algn="ctr"/>
            <a:r>
              <a:rPr lang="en-GB" b="1" dirty="0"/>
              <a:t>For use with Wholesale</a:t>
            </a:r>
          </a:p>
          <a:p>
            <a:pPr algn="ctr"/>
            <a:endParaRPr lang="en-GB" b="1" dirty="0"/>
          </a:p>
          <a:p>
            <a:pPr algn="ctr"/>
            <a:r>
              <a:rPr lang="en-GB" b="1" dirty="0"/>
              <a:t>Delete as appropriate</a:t>
            </a:r>
          </a:p>
        </p:txBody>
      </p:sp>
      <p:sp>
        <p:nvSpPr>
          <p:cNvPr id="5" name="TextBox 4">
            <a:extLst>
              <a:ext uri="{FF2B5EF4-FFF2-40B4-BE49-F238E27FC236}">
                <a16:creationId xmlns:a16="http://schemas.microsoft.com/office/drawing/2014/main" id="{DE6E7A25-6738-4F56-8BB3-393EC20B0BEB}"/>
              </a:ext>
            </a:extLst>
          </p:cNvPr>
          <p:cNvSpPr txBox="1"/>
          <p:nvPr/>
        </p:nvSpPr>
        <p:spPr>
          <a:xfrm>
            <a:off x="616226" y="5705061"/>
            <a:ext cx="6231954" cy="276999"/>
          </a:xfrm>
          <a:prstGeom prst="rect">
            <a:avLst/>
          </a:prstGeom>
          <a:noFill/>
        </p:spPr>
        <p:txBody>
          <a:bodyPr wrap="square" rtlCol="0">
            <a:spAutoFit/>
          </a:bodyPr>
          <a:lstStyle/>
          <a:p>
            <a:r>
              <a:rPr lang="en-GB" sz="1200" b="1" dirty="0"/>
              <a:t>*offer price is higher than the Partially Addressed rate card price. </a:t>
            </a:r>
          </a:p>
        </p:txBody>
      </p:sp>
    </p:spTree>
    <p:extLst>
      <p:ext uri="{BB962C8B-B14F-4D97-AF65-F5344CB8AC3E}">
        <p14:creationId xmlns:p14="http://schemas.microsoft.com/office/powerpoint/2010/main" val="1623660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A893-F5E5-46C6-BB7F-2867DB909856}"/>
              </a:ext>
            </a:extLst>
          </p:cNvPr>
          <p:cNvSpPr>
            <a:spLocks noGrp="1"/>
          </p:cNvSpPr>
          <p:nvPr>
            <p:ph type="title"/>
          </p:nvPr>
        </p:nvSpPr>
        <p:spPr/>
        <p:txBody>
          <a:bodyPr/>
          <a:lstStyle/>
          <a:p>
            <a:r>
              <a:rPr lang="en-GB" dirty="0"/>
              <a:t>The special offer</a:t>
            </a:r>
          </a:p>
        </p:txBody>
      </p:sp>
      <p:sp>
        <p:nvSpPr>
          <p:cNvPr id="3" name="Slide Number Placeholder 2">
            <a:extLst>
              <a:ext uri="{FF2B5EF4-FFF2-40B4-BE49-F238E27FC236}">
                <a16:creationId xmlns:a16="http://schemas.microsoft.com/office/drawing/2014/main" id="{01E5CECA-5026-4373-8D72-689F0F941843}"/>
              </a:ext>
            </a:extLst>
          </p:cNvPr>
          <p:cNvSpPr>
            <a:spLocks noGrp="1"/>
          </p:cNvSpPr>
          <p:nvPr>
            <p:ph type="sldNum" sz="quarter" idx="10"/>
          </p:nvPr>
        </p:nvSpPr>
        <p:spPr/>
        <p:txBody>
          <a:bodyPr/>
          <a:lstStyle/>
          <a:p>
            <a:fld id="{887360FE-02F5-4392-9C12-7D03F05745BB}" type="slidenum">
              <a:rPr lang="en-GB" smtClean="0"/>
              <a:pPr/>
              <a:t>31</a:t>
            </a:fld>
            <a:endParaRPr lang="en-GB" dirty="0"/>
          </a:p>
        </p:txBody>
      </p:sp>
      <p:sp>
        <p:nvSpPr>
          <p:cNvPr id="4" name="Text Placeholder 3">
            <a:extLst>
              <a:ext uri="{FF2B5EF4-FFF2-40B4-BE49-F238E27FC236}">
                <a16:creationId xmlns:a16="http://schemas.microsoft.com/office/drawing/2014/main" id="{98572A22-136F-48B4-B5ED-BC4B6BD5CF00}"/>
              </a:ext>
            </a:extLst>
          </p:cNvPr>
          <p:cNvSpPr>
            <a:spLocks noGrp="1"/>
          </p:cNvSpPr>
          <p:nvPr>
            <p:ph type="body" sz="quarter" idx="11"/>
          </p:nvPr>
        </p:nvSpPr>
        <p:spPr>
          <a:xfrm>
            <a:off x="486000" y="993160"/>
            <a:ext cx="11490652" cy="348623"/>
          </a:xfrm>
        </p:spPr>
        <p:txBody>
          <a:bodyPr/>
          <a:lstStyle/>
          <a:p>
            <a:r>
              <a:rPr lang="en-GB" sz="1800" dirty="0"/>
              <a:t>Advertising mail, SUSTAINABLE MAIL &amp; Partially addressed ECONOMY Mailmark in trays discountS at a glance</a:t>
            </a:r>
          </a:p>
        </p:txBody>
      </p:sp>
      <p:grpSp>
        <p:nvGrpSpPr>
          <p:cNvPr id="5" name="Group 4">
            <a:extLst>
              <a:ext uri="{FF2B5EF4-FFF2-40B4-BE49-F238E27FC236}">
                <a16:creationId xmlns:a16="http://schemas.microsoft.com/office/drawing/2014/main" id="{5AC84E23-EBA9-4ED3-8905-B28D66E4F21C}"/>
              </a:ext>
            </a:extLst>
          </p:cNvPr>
          <p:cNvGrpSpPr/>
          <p:nvPr/>
        </p:nvGrpSpPr>
        <p:grpSpPr>
          <a:xfrm>
            <a:off x="897363" y="1262130"/>
            <a:ext cx="5314593" cy="2544557"/>
            <a:chOff x="489858" y="1969757"/>
            <a:chExt cx="6546732" cy="2948900"/>
          </a:xfrm>
        </p:grpSpPr>
        <p:sp>
          <p:nvSpPr>
            <p:cNvPr id="7" name="Rectangle 6">
              <a:extLst>
                <a:ext uri="{FF2B5EF4-FFF2-40B4-BE49-F238E27FC236}">
                  <a16:creationId xmlns:a16="http://schemas.microsoft.com/office/drawing/2014/main" id="{4E8DD53C-6F78-47AF-9504-1DD407C08A7E}"/>
                </a:ext>
              </a:extLst>
            </p:cNvPr>
            <p:cNvSpPr/>
            <p:nvPr/>
          </p:nvSpPr>
          <p:spPr>
            <a:xfrm>
              <a:off x="489858" y="2650603"/>
              <a:ext cx="2372947"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LETTER</a:t>
              </a:r>
            </a:p>
          </p:txBody>
        </p:sp>
        <p:sp>
          <p:nvSpPr>
            <p:cNvPr id="8" name="Rectangle 7">
              <a:extLst>
                <a:ext uri="{FF2B5EF4-FFF2-40B4-BE49-F238E27FC236}">
                  <a16:creationId xmlns:a16="http://schemas.microsoft.com/office/drawing/2014/main" id="{64A443DF-7C1D-44E1-A424-653EBBC6747C}"/>
                </a:ext>
              </a:extLst>
            </p:cNvPr>
            <p:cNvSpPr/>
            <p:nvPr/>
          </p:nvSpPr>
          <p:spPr>
            <a:xfrm>
              <a:off x="489858" y="3416457"/>
              <a:ext cx="2372947"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LARGE LETTER</a:t>
              </a:r>
            </a:p>
          </p:txBody>
        </p:sp>
        <p:sp>
          <p:nvSpPr>
            <p:cNvPr id="9" name="Rectangle 8">
              <a:extLst>
                <a:ext uri="{FF2B5EF4-FFF2-40B4-BE49-F238E27FC236}">
                  <a16:creationId xmlns:a16="http://schemas.microsoft.com/office/drawing/2014/main" id="{73C2D767-0316-46CF-8EDF-D822A0D894EB}"/>
                </a:ext>
              </a:extLst>
            </p:cNvPr>
            <p:cNvSpPr/>
            <p:nvPr/>
          </p:nvSpPr>
          <p:spPr>
            <a:xfrm>
              <a:off x="489858" y="4193890"/>
              <a:ext cx="2372947"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LARGE LETTER</a:t>
              </a:r>
            </a:p>
          </p:txBody>
        </p:sp>
        <p:sp>
          <p:nvSpPr>
            <p:cNvPr id="10" name="Rectangle 9">
              <a:extLst>
                <a:ext uri="{FF2B5EF4-FFF2-40B4-BE49-F238E27FC236}">
                  <a16:creationId xmlns:a16="http://schemas.microsoft.com/office/drawing/2014/main" id="{23F1332A-76D3-4024-81FC-37871A1F3E40}"/>
                </a:ext>
              </a:extLst>
            </p:cNvPr>
            <p:cNvSpPr/>
            <p:nvPr/>
          </p:nvSpPr>
          <p:spPr>
            <a:xfrm>
              <a:off x="2941763" y="2650603"/>
              <a:ext cx="2372947"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Up to 100g</a:t>
              </a:r>
            </a:p>
          </p:txBody>
        </p:sp>
        <p:sp>
          <p:nvSpPr>
            <p:cNvPr id="11" name="Rectangle 10">
              <a:extLst>
                <a:ext uri="{FF2B5EF4-FFF2-40B4-BE49-F238E27FC236}">
                  <a16:creationId xmlns:a16="http://schemas.microsoft.com/office/drawing/2014/main" id="{498C4A4B-B3C5-463A-8284-F8748EBB0F5D}"/>
                </a:ext>
              </a:extLst>
            </p:cNvPr>
            <p:cNvSpPr/>
            <p:nvPr/>
          </p:nvSpPr>
          <p:spPr>
            <a:xfrm>
              <a:off x="2941763" y="3416457"/>
              <a:ext cx="2372947"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Up to 100g</a:t>
              </a:r>
            </a:p>
          </p:txBody>
        </p:sp>
        <p:sp>
          <p:nvSpPr>
            <p:cNvPr id="12" name="Rectangle 11">
              <a:extLst>
                <a:ext uri="{FF2B5EF4-FFF2-40B4-BE49-F238E27FC236}">
                  <a16:creationId xmlns:a16="http://schemas.microsoft.com/office/drawing/2014/main" id="{BA9A0B73-68B1-4576-B3CF-7AECA2DBF168}"/>
                </a:ext>
              </a:extLst>
            </p:cNvPr>
            <p:cNvSpPr/>
            <p:nvPr/>
          </p:nvSpPr>
          <p:spPr>
            <a:xfrm>
              <a:off x="2941763" y="4193890"/>
              <a:ext cx="2372947"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101-250g</a:t>
              </a:r>
            </a:p>
          </p:txBody>
        </p:sp>
        <p:sp>
          <p:nvSpPr>
            <p:cNvPr id="13" name="TextBox 12">
              <a:extLst>
                <a:ext uri="{FF2B5EF4-FFF2-40B4-BE49-F238E27FC236}">
                  <a16:creationId xmlns:a16="http://schemas.microsoft.com/office/drawing/2014/main" id="{7F9C97C8-BD72-47D4-939C-EE395BB43A75}"/>
                </a:ext>
              </a:extLst>
            </p:cNvPr>
            <p:cNvSpPr txBox="1"/>
            <p:nvPr/>
          </p:nvSpPr>
          <p:spPr>
            <a:xfrm>
              <a:off x="3692322" y="2245491"/>
              <a:ext cx="895732" cy="411430"/>
            </a:xfrm>
            <a:prstGeom prst="rect">
              <a:avLst/>
            </a:prstGeom>
            <a:noFill/>
          </p:spPr>
          <p:txBody>
            <a:bodyPr wrap="none" rtlCol="0">
              <a:spAutoFit/>
            </a:bodyPr>
            <a:lstStyle/>
            <a:p>
              <a:r>
                <a:rPr lang="en-GB" sz="1200" dirty="0">
                  <a:latin typeface="+mj-lt"/>
                </a:rPr>
                <a:t>WEIGHT</a:t>
              </a:r>
            </a:p>
          </p:txBody>
        </p:sp>
        <p:sp>
          <p:nvSpPr>
            <p:cNvPr id="14" name="TextBox 13">
              <a:extLst>
                <a:ext uri="{FF2B5EF4-FFF2-40B4-BE49-F238E27FC236}">
                  <a16:creationId xmlns:a16="http://schemas.microsoft.com/office/drawing/2014/main" id="{FF4173FD-D2EA-4D13-A699-2233E1A658B3}"/>
                </a:ext>
              </a:extLst>
            </p:cNvPr>
            <p:cNvSpPr txBox="1"/>
            <p:nvPr/>
          </p:nvSpPr>
          <p:spPr>
            <a:xfrm>
              <a:off x="1217268" y="2245491"/>
              <a:ext cx="901657" cy="411430"/>
            </a:xfrm>
            <a:prstGeom prst="rect">
              <a:avLst/>
            </a:prstGeom>
            <a:noFill/>
          </p:spPr>
          <p:txBody>
            <a:bodyPr wrap="none" rtlCol="0">
              <a:spAutoFit/>
            </a:bodyPr>
            <a:lstStyle/>
            <a:p>
              <a:r>
                <a:rPr lang="en-GB" sz="1200" dirty="0">
                  <a:latin typeface="+mj-lt"/>
                </a:rPr>
                <a:t>FORMAT</a:t>
              </a:r>
            </a:p>
          </p:txBody>
        </p:sp>
        <p:sp>
          <p:nvSpPr>
            <p:cNvPr id="19" name="Rectangle 18">
              <a:extLst>
                <a:ext uri="{FF2B5EF4-FFF2-40B4-BE49-F238E27FC236}">
                  <a16:creationId xmlns:a16="http://schemas.microsoft.com/office/drawing/2014/main" id="{C0787EEF-4727-4F04-A588-3C80A5BC4C98}"/>
                </a:ext>
              </a:extLst>
            </p:cNvPr>
            <p:cNvSpPr/>
            <p:nvPr/>
          </p:nvSpPr>
          <p:spPr>
            <a:xfrm>
              <a:off x="5415835" y="2660719"/>
              <a:ext cx="1620755"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5.209p</a:t>
              </a:r>
            </a:p>
          </p:txBody>
        </p:sp>
        <p:sp>
          <p:nvSpPr>
            <p:cNvPr id="20" name="Rectangle 19">
              <a:extLst>
                <a:ext uri="{FF2B5EF4-FFF2-40B4-BE49-F238E27FC236}">
                  <a16:creationId xmlns:a16="http://schemas.microsoft.com/office/drawing/2014/main" id="{E4CEB8C0-AF78-4B6C-80B5-584D61AF5275}"/>
                </a:ext>
              </a:extLst>
            </p:cNvPr>
            <p:cNvSpPr/>
            <p:nvPr/>
          </p:nvSpPr>
          <p:spPr>
            <a:xfrm>
              <a:off x="5412686" y="3429000"/>
              <a:ext cx="1620755"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1.220p</a:t>
              </a:r>
            </a:p>
          </p:txBody>
        </p:sp>
        <p:sp>
          <p:nvSpPr>
            <p:cNvPr id="21" name="Rectangle 20">
              <a:extLst>
                <a:ext uri="{FF2B5EF4-FFF2-40B4-BE49-F238E27FC236}">
                  <a16:creationId xmlns:a16="http://schemas.microsoft.com/office/drawing/2014/main" id="{DE1DB0A6-880A-43D4-9111-351929C91A56}"/>
                </a:ext>
              </a:extLst>
            </p:cNvPr>
            <p:cNvSpPr/>
            <p:nvPr/>
          </p:nvSpPr>
          <p:spPr>
            <a:xfrm>
              <a:off x="5412686" y="4201026"/>
              <a:ext cx="1620755"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6.181p</a:t>
              </a:r>
            </a:p>
          </p:txBody>
        </p:sp>
        <p:sp>
          <p:nvSpPr>
            <p:cNvPr id="6" name="Rectangle 5">
              <a:extLst>
                <a:ext uri="{FF2B5EF4-FFF2-40B4-BE49-F238E27FC236}">
                  <a16:creationId xmlns:a16="http://schemas.microsoft.com/office/drawing/2014/main" id="{4E79B20A-FF3D-4253-AED3-E597AB71A4C5}"/>
                </a:ext>
              </a:extLst>
            </p:cNvPr>
            <p:cNvSpPr/>
            <p:nvPr/>
          </p:nvSpPr>
          <p:spPr>
            <a:xfrm>
              <a:off x="5694062" y="1969757"/>
              <a:ext cx="1247713" cy="749036"/>
            </a:xfrm>
            <a:prstGeom prst="rect">
              <a:avLst/>
            </a:prstGeom>
          </p:spPr>
          <p:txBody>
            <a:bodyPr wrap="square">
              <a:spAutoFit/>
            </a:bodyPr>
            <a:lstStyle/>
            <a:p>
              <a:pPr algn="ctr"/>
              <a:r>
                <a:rPr lang="en-GB" sz="1200" dirty="0">
                  <a:latin typeface="+mj-lt"/>
                </a:rPr>
                <a:t>CREDIT ADVERTISING</a:t>
              </a:r>
            </a:p>
            <a:p>
              <a:pPr algn="ctr"/>
              <a:r>
                <a:rPr lang="en-GB" sz="1200" dirty="0">
                  <a:latin typeface="+mj-lt"/>
                </a:rPr>
                <a:t>MAIL</a:t>
              </a:r>
            </a:p>
          </p:txBody>
        </p:sp>
      </p:grpSp>
      <p:sp>
        <p:nvSpPr>
          <p:cNvPr id="17" name="Rectangle 16">
            <a:extLst>
              <a:ext uri="{FF2B5EF4-FFF2-40B4-BE49-F238E27FC236}">
                <a16:creationId xmlns:a16="http://schemas.microsoft.com/office/drawing/2014/main" id="{6CD20809-6259-47C8-9DCC-061B2D679D98}"/>
              </a:ext>
            </a:extLst>
          </p:cNvPr>
          <p:cNvSpPr/>
          <p:nvPr/>
        </p:nvSpPr>
        <p:spPr>
          <a:xfrm>
            <a:off x="9309384" y="2702093"/>
            <a:ext cx="2472905" cy="249386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Note to Media Specialists:</a:t>
            </a:r>
            <a:endParaRPr lang="en-GB" dirty="0"/>
          </a:p>
          <a:p>
            <a:pPr algn="ctr"/>
            <a:endParaRPr lang="en-GB" dirty="0"/>
          </a:p>
          <a:p>
            <a:pPr algn="ctr"/>
            <a:r>
              <a:rPr lang="en-GB" dirty="0"/>
              <a:t>For use with Retail</a:t>
            </a:r>
          </a:p>
          <a:p>
            <a:pPr algn="ctr"/>
            <a:endParaRPr lang="en-GB" dirty="0"/>
          </a:p>
          <a:p>
            <a:pPr algn="ctr"/>
            <a:r>
              <a:rPr lang="en-GB" dirty="0"/>
              <a:t>Delete as appropriate</a:t>
            </a:r>
          </a:p>
        </p:txBody>
      </p:sp>
      <p:grpSp>
        <p:nvGrpSpPr>
          <p:cNvPr id="22" name="Group 21">
            <a:extLst>
              <a:ext uri="{FF2B5EF4-FFF2-40B4-BE49-F238E27FC236}">
                <a16:creationId xmlns:a16="http://schemas.microsoft.com/office/drawing/2014/main" id="{E38F3B07-3314-459C-89CA-0277BAD187C0}"/>
              </a:ext>
            </a:extLst>
          </p:cNvPr>
          <p:cNvGrpSpPr/>
          <p:nvPr/>
        </p:nvGrpSpPr>
        <p:grpSpPr>
          <a:xfrm>
            <a:off x="897363" y="4227158"/>
            <a:ext cx="5314594" cy="2306631"/>
            <a:chOff x="489858" y="2245491"/>
            <a:chExt cx="6546732" cy="2673166"/>
          </a:xfrm>
        </p:grpSpPr>
        <p:sp>
          <p:nvSpPr>
            <p:cNvPr id="23" name="Rectangle 22">
              <a:extLst>
                <a:ext uri="{FF2B5EF4-FFF2-40B4-BE49-F238E27FC236}">
                  <a16:creationId xmlns:a16="http://schemas.microsoft.com/office/drawing/2014/main" id="{24497E69-8971-4BCD-ACEA-F86C1D7076E6}"/>
                </a:ext>
              </a:extLst>
            </p:cNvPr>
            <p:cNvSpPr/>
            <p:nvPr/>
          </p:nvSpPr>
          <p:spPr>
            <a:xfrm>
              <a:off x="489858" y="2650603"/>
              <a:ext cx="2372947"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PARTIALLY ADDRESSED LETTER</a:t>
              </a:r>
            </a:p>
          </p:txBody>
        </p:sp>
        <p:sp>
          <p:nvSpPr>
            <p:cNvPr id="24" name="Rectangle 23">
              <a:extLst>
                <a:ext uri="{FF2B5EF4-FFF2-40B4-BE49-F238E27FC236}">
                  <a16:creationId xmlns:a16="http://schemas.microsoft.com/office/drawing/2014/main" id="{9AD67798-0CDA-4121-A494-4DA7A19C5203}"/>
                </a:ext>
              </a:extLst>
            </p:cNvPr>
            <p:cNvSpPr/>
            <p:nvPr/>
          </p:nvSpPr>
          <p:spPr>
            <a:xfrm>
              <a:off x="489858" y="3416457"/>
              <a:ext cx="2372947"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PARTIALLY ADDRESSED LARGE LETTER</a:t>
              </a:r>
            </a:p>
          </p:txBody>
        </p:sp>
        <p:sp>
          <p:nvSpPr>
            <p:cNvPr id="25" name="Rectangle 24">
              <a:extLst>
                <a:ext uri="{FF2B5EF4-FFF2-40B4-BE49-F238E27FC236}">
                  <a16:creationId xmlns:a16="http://schemas.microsoft.com/office/drawing/2014/main" id="{B1D62185-E254-4E27-AEF0-BA64E158B860}"/>
                </a:ext>
              </a:extLst>
            </p:cNvPr>
            <p:cNvSpPr/>
            <p:nvPr/>
          </p:nvSpPr>
          <p:spPr>
            <a:xfrm>
              <a:off x="489858" y="4193890"/>
              <a:ext cx="2372947"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PARTIALLY ADDRESSED LARGE LETTER</a:t>
              </a:r>
            </a:p>
          </p:txBody>
        </p:sp>
        <p:sp>
          <p:nvSpPr>
            <p:cNvPr id="26" name="Rectangle 25">
              <a:extLst>
                <a:ext uri="{FF2B5EF4-FFF2-40B4-BE49-F238E27FC236}">
                  <a16:creationId xmlns:a16="http://schemas.microsoft.com/office/drawing/2014/main" id="{F3665D0C-3863-4A7A-BB24-26D949266B68}"/>
                </a:ext>
              </a:extLst>
            </p:cNvPr>
            <p:cNvSpPr/>
            <p:nvPr/>
          </p:nvSpPr>
          <p:spPr>
            <a:xfrm>
              <a:off x="2941763" y="2650603"/>
              <a:ext cx="2372947"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Up to 100g</a:t>
              </a:r>
            </a:p>
          </p:txBody>
        </p:sp>
        <p:sp>
          <p:nvSpPr>
            <p:cNvPr id="27" name="Rectangle 26">
              <a:extLst>
                <a:ext uri="{FF2B5EF4-FFF2-40B4-BE49-F238E27FC236}">
                  <a16:creationId xmlns:a16="http://schemas.microsoft.com/office/drawing/2014/main" id="{87CD5B44-CDEF-48DD-98F1-486D0111A211}"/>
                </a:ext>
              </a:extLst>
            </p:cNvPr>
            <p:cNvSpPr/>
            <p:nvPr/>
          </p:nvSpPr>
          <p:spPr>
            <a:xfrm>
              <a:off x="2941763" y="3416457"/>
              <a:ext cx="2372947"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Up to 100g</a:t>
              </a:r>
            </a:p>
          </p:txBody>
        </p:sp>
        <p:sp>
          <p:nvSpPr>
            <p:cNvPr id="28" name="Rectangle 27">
              <a:extLst>
                <a:ext uri="{FF2B5EF4-FFF2-40B4-BE49-F238E27FC236}">
                  <a16:creationId xmlns:a16="http://schemas.microsoft.com/office/drawing/2014/main" id="{A7BBFA91-14C7-4360-9FD8-A0187477CD92}"/>
                </a:ext>
              </a:extLst>
            </p:cNvPr>
            <p:cNvSpPr/>
            <p:nvPr/>
          </p:nvSpPr>
          <p:spPr>
            <a:xfrm>
              <a:off x="2941763" y="4193890"/>
              <a:ext cx="2372947"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101-250g</a:t>
              </a:r>
            </a:p>
          </p:txBody>
        </p:sp>
        <p:sp>
          <p:nvSpPr>
            <p:cNvPr id="29" name="TextBox 28">
              <a:extLst>
                <a:ext uri="{FF2B5EF4-FFF2-40B4-BE49-F238E27FC236}">
                  <a16:creationId xmlns:a16="http://schemas.microsoft.com/office/drawing/2014/main" id="{E36A7739-6E4C-42C9-97B3-734BFA8A0C87}"/>
                </a:ext>
              </a:extLst>
            </p:cNvPr>
            <p:cNvSpPr txBox="1"/>
            <p:nvPr/>
          </p:nvSpPr>
          <p:spPr>
            <a:xfrm>
              <a:off x="3692322" y="2245491"/>
              <a:ext cx="895732" cy="411430"/>
            </a:xfrm>
            <a:prstGeom prst="rect">
              <a:avLst/>
            </a:prstGeom>
            <a:noFill/>
          </p:spPr>
          <p:txBody>
            <a:bodyPr wrap="none" rtlCol="0">
              <a:spAutoFit/>
            </a:bodyPr>
            <a:lstStyle/>
            <a:p>
              <a:r>
                <a:rPr lang="en-GB" sz="1200" dirty="0">
                  <a:latin typeface="+mj-lt"/>
                </a:rPr>
                <a:t>WEIGHT</a:t>
              </a:r>
            </a:p>
          </p:txBody>
        </p:sp>
        <p:sp>
          <p:nvSpPr>
            <p:cNvPr id="30" name="TextBox 29">
              <a:extLst>
                <a:ext uri="{FF2B5EF4-FFF2-40B4-BE49-F238E27FC236}">
                  <a16:creationId xmlns:a16="http://schemas.microsoft.com/office/drawing/2014/main" id="{BC3B9283-C2D0-4A53-AD0F-836122A09806}"/>
                </a:ext>
              </a:extLst>
            </p:cNvPr>
            <p:cNvSpPr txBox="1"/>
            <p:nvPr/>
          </p:nvSpPr>
          <p:spPr>
            <a:xfrm>
              <a:off x="1217268" y="2245491"/>
              <a:ext cx="901657" cy="411430"/>
            </a:xfrm>
            <a:prstGeom prst="rect">
              <a:avLst/>
            </a:prstGeom>
            <a:noFill/>
          </p:spPr>
          <p:txBody>
            <a:bodyPr wrap="none" rtlCol="0">
              <a:spAutoFit/>
            </a:bodyPr>
            <a:lstStyle/>
            <a:p>
              <a:r>
                <a:rPr lang="en-GB" sz="1200" dirty="0">
                  <a:latin typeface="+mj-lt"/>
                </a:rPr>
                <a:t>FORMAT</a:t>
              </a:r>
            </a:p>
          </p:txBody>
        </p:sp>
        <p:sp>
          <p:nvSpPr>
            <p:cNvPr id="31" name="Rectangle 30">
              <a:extLst>
                <a:ext uri="{FF2B5EF4-FFF2-40B4-BE49-F238E27FC236}">
                  <a16:creationId xmlns:a16="http://schemas.microsoft.com/office/drawing/2014/main" id="{F21C113B-5D36-48F7-89EF-5A8A527412EE}"/>
                </a:ext>
              </a:extLst>
            </p:cNvPr>
            <p:cNvSpPr/>
            <p:nvPr/>
          </p:nvSpPr>
          <p:spPr>
            <a:xfrm>
              <a:off x="5415835" y="2660719"/>
              <a:ext cx="1620755"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1.209p</a:t>
              </a:r>
            </a:p>
          </p:txBody>
        </p:sp>
        <p:sp>
          <p:nvSpPr>
            <p:cNvPr id="32" name="Rectangle 31">
              <a:extLst>
                <a:ext uri="{FF2B5EF4-FFF2-40B4-BE49-F238E27FC236}">
                  <a16:creationId xmlns:a16="http://schemas.microsoft.com/office/drawing/2014/main" id="{7A95AD33-39FD-4790-9B9A-4F346ECF9114}"/>
                </a:ext>
              </a:extLst>
            </p:cNvPr>
            <p:cNvSpPr/>
            <p:nvPr/>
          </p:nvSpPr>
          <p:spPr>
            <a:xfrm>
              <a:off x="5412686" y="3429000"/>
              <a:ext cx="1620755"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0p</a:t>
              </a:r>
            </a:p>
          </p:txBody>
        </p:sp>
        <p:sp>
          <p:nvSpPr>
            <p:cNvPr id="33" name="Rectangle 32">
              <a:extLst>
                <a:ext uri="{FF2B5EF4-FFF2-40B4-BE49-F238E27FC236}">
                  <a16:creationId xmlns:a16="http://schemas.microsoft.com/office/drawing/2014/main" id="{F78F8DD4-7116-4D3A-ABCA-E0A5E9201BC3}"/>
                </a:ext>
              </a:extLst>
            </p:cNvPr>
            <p:cNvSpPr/>
            <p:nvPr/>
          </p:nvSpPr>
          <p:spPr>
            <a:xfrm>
              <a:off x="5412686" y="4201026"/>
              <a:ext cx="1620755" cy="7176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4.181p</a:t>
              </a:r>
            </a:p>
          </p:txBody>
        </p:sp>
        <p:sp>
          <p:nvSpPr>
            <p:cNvPr id="34" name="Rectangle 33">
              <a:extLst>
                <a:ext uri="{FF2B5EF4-FFF2-40B4-BE49-F238E27FC236}">
                  <a16:creationId xmlns:a16="http://schemas.microsoft.com/office/drawing/2014/main" id="{9C622102-5CD8-432F-9524-501E0B21F6C5}"/>
                </a:ext>
              </a:extLst>
            </p:cNvPr>
            <p:cNvSpPr/>
            <p:nvPr/>
          </p:nvSpPr>
          <p:spPr>
            <a:xfrm>
              <a:off x="5839397" y="2275959"/>
              <a:ext cx="839095" cy="411430"/>
            </a:xfrm>
            <a:prstGeom prst="rect">
              <a:avLst/>
            </a:prstGeom>
          </p:spPr>
          <p:txBody>
            <a:bodyPr wrap="none">
              <a:spAutoFit/>
            </a:bodyPr>
            <a:lstStyle/>
            <a:p>
              <a:r>
                <a:rPr lang="en-GB" sz="1200" dirty="0">
                  <a:latin typeface="+mj-lt"/>
                </a:rPr>
                <a:t>CREDIT</a:t>
              </a:r>
            </a:p>
          </p:txBody>
        </p:sp>
      </p:grpSp>
      <p:sp>
        <p:nvSpPr>
          <p:cNvPr id="35" name="Rectangle 34">
            <a:extLst>
              <a:ext uri="{FF2B5EF4-FFF2-40B4-BE49-F238E27FC236}">
                <a16:creationId xmlns:a16="http://schemas.microsoft.com/office/drawing/2014/main" id="{2C4E9F9E-86B8-4B9C-9218-8D5A6B20139F}"/>
              </a:ext>
            </a:extLst>
          </p:cNvPr>
          <p:cNvSpPr/>
          <p:nvPr/>
        </p:nvSpPr>
        <p:spPr>
          <a:xfrm>
            <a:off x="6298183" y="1849621"/>
            <a:ext cx="1315718" cy="6192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4.709p</a:t>
            </a:r>
          </a:p>
        </p:txBody>
      </p:sp>
      <p:sp>
        <p:nvSpPr>
          <p:cNvPr id="36" name="Rectangle 35">
            <a:extLst>
              <a:ext uri="{FF2B5EF4-FFF2-40B4-BE49-F238E27FC236}">
                <a16:creationId xmlns:a16="http://schemas.microsoft.com/office/drawing/2014/main" id="{5E28FFF1-A295-4CA8-9357-E996DFB2F246}"/>
              </a:ext>
            </a:extLst>
          </p:cNvPr>
          <p:cNvSpPr/>
          <p:nvPr/>
        </p:nvSpPr>
        <p:spPr>
          <a:xfrm>
            <a:off x="6296784" y="2521287"/>
            <a:ext cx="1315718" cy="6192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0.720p</a:t>
            </a:r>
          </a:p>
        </p:txBody>
      </p:sp>
      <p:sp>
        <p:nvSpPr>
          <p:cNvPr id="37" name="Rectangle 36">
            <a:extLst>
              <a:ext uri="{FF2B5EF4-FFF2-40B4-BE49-F238E27FC236}">
                <a16:creationId xmlns:a16="http://schemas.microsoft.com/office/drawing/2014/main" id="{0997CFF9-D83E-42B7-B8F3-664573D4AA11}"/>
              </a:ext>
            </a:extLst>
          </p:cNvPr>
          <p:cNvSpPr/>
          <p:nvPr/>
        </p:nvSpPr>
        <p:spPr>
          <a:xfrm>
            <a:off x="6296784" y="3187455"/>
            <a:ext cx="1315718" cy="6192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5.681p</a:t>
            </a:r>
          </a:p>
        </p:txBody>
      </p:sp>
      <p:sp>
        <p:nvSpPr>
          <p:cNvPr id="38" name="Rectangle 37">
            <a:extLst>
              <a:ext uri="{FF2B5EF4-FFF2-40B4-BE49-F238E27FC236}">
                <a16:creationId xmlns:a16="http://schemas.microsoft.com/office/drawing/2014/main" id="{702A92A7-9B0A-43CB-A4BB-D2FC365ECD4A}"/>
              </a:ext>
            </a:extLst>
          </p:cNvPr>
          <p:cNvSpPr/>
          <p:nvPr/>
        </p:nvSpPr>
        <p:spPr>
          <a:xfrm>
            <a:off x="7734379" y="1858350"/>
            <a:ext cx="1315718" cy="6192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4.209p</a:t>
            </a:r>
          </a:p>
        </p:txBody>
      </p:sp>
      <p:sp>
        <p:nvSpPr>
          <p:cNvPr id="39" name="Rectangle 38">
            <a:extLst>
              <a:ext uri="{FF2B5EF4-FFF2-40B4-BE49-F238E27FC236}">
                <a16:creationId xmlns:a16="http://schemas.microsoft.com/office/drawing/2014/main" id="{37D3433F-3673-461D-9338-0CA880675C99}"/>
              </a:ext>
            </a:extLst>
          </p:cNvPr>
          <p:cNvSpPr/>
          <p:nvPr/>
        </p:nvSpPr>
        <p:spPr>
          <a:xfrm>
            <a:off x="7731823" y="2521287"/>
            <a:ext cx="1315718" cy="6192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0.220p</a:t>
            </a:r>
          </a:p>
        </p:txBody>
      </p:sp>
      <p:sp>
        <p:nvSpPr>
          <p:cNvPr id="40" name="Rectangle 39">
            <a:extLst>
              <a:ext uri="{FF2B5EF4-FFF2-40B4-BE49-F238E27FC236}">
                <a16:creationId xmlns:a16="http://schemas.microsoft.com/office/drawing/2014/main" id="{1E513D43-EBE0-4EF9-892C-C785B38A3DDD}"/>
              </a:ext>
            </a:extLst>
          </p:cNvPr>
          <p:cNvSpPr/>
          <p:nvPr/>
        </p:nvSpPr>
        <p:spPr>
          <a:xfrm>
            <a:off x="7731823" y="3187455"/>
            <a:ext cx="1315718" cy="6192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5.181p</a:t>
            </a:r>
          </a:p>
        </p:txBody>
      </p:sp>
      <p:sp>
        <p:nvSpPr>
          <p:cNvPr id="41" name="Rectangle 40">
            <a:extLst>
              <a:ext uri="{FF2B5EF4-FFF2-40B4-BE49-F238E27FC236}">
                <a16:creationId xmlns:a16="http://schemas.microsoft.com/office/drawing/2014/main" id="{65043128-C7CD-4EA3-ACC6-94D5BDA4F737}"/>
              </a:ext>
            </a:extLst>
          </p:cNvPr>
          <p:cNvSpPr/>
          <p:nvPr/>
        </p:nvSpPr>
        <p:spPr>
          <a:xfrm>
            <a:off x="6504609" y="1272537"/>
            <a:ext cx="1001977" cy="646331"/>
          </a:xfrm>
          <a:prstGeom prst="rect">
            <a:avLst/>
          </a:prstGeom>
        </p:spPr>
        <p:txBody>
          <a:bodyPr wrap="square">
            <a:spAutoFit/>
          </a:bodyPr>
          <a:lstStyle/>
          <a:p>
            <a:pPr algn="ctr"/>
            <a:r>
              <a:rPr lang="en-GB" sz="1200" dirty="0">
                <a:latin typeface="+mj-lt"/>
              </a:rPr>
              <a:t>CREDIT SUSTAINABLE</a:t>
            </a:r>
          </a:p>
          <a:p>
            <a:pPr algn="ctr"/>
            <a:r>
              <a:rPr lang="en-GB" sz="1200" dirty="0">
                <a:latin typeface="+mj-lt"/>
              </a:rPr>
              <a:t>ENTRY</a:t>
            </a:r>
          </a:p>
        </p:txBody>
      </p:sp>
      <p:sp>
        <p:nvSpPr>
          <p:cNvPr id="42" name="Rectangle 41">
            <a:extLst>
              <a:ext uri="{FF2B5EF4-FFF2-40B4-BE49-F238E27FC236}">
                <a16:creationId xmlns:a16="http://schemas.microsoft.com/office/drawing/2014/main" id="{A91438E2-88AF-4645-A0F4-CAEF4F8AAF7B}"/>
              </a:ext>
            </a:extLst>
          </p:cNvPr>
          <p:cNvSpPr/>
          <p:nvPr/>
        </p:nvSpPr>
        <p:spPr>
          <a:xfrm>
            <a:off x="7820327" y="1262130"/>
            <a:ext cx="1082133" cy="646331"/>
          </a:xfrm>
          <a:prstGeom prst="rect">
            <a:avLst/>
          </a:prstGeom>
        </p:spPr>
        <p:txBody>
          <a:bodyPr wrap="square">
            <a:spAutoFit/>
          </a:bodyPr>
          <a:lstStyle/>
          <a:p>
            <a:pPr algn="ctr"/>
            <a:r>
              <a:rPr lang="en-GB" sz="1200" dirty="0">
                <a:latin typeface="+mj-lt"/>
              </a:rPr>
              <a:t>CREDIT SUSTAINABLE</a:t>
            </a:r>
          </a:p>
          <a:p>
            <a:pPr algn="ctr"/>
            <a:r>
              <a:rPr lang="en-GB" sz="1200" dirty="0">
                <a:latin typeface="+mj-lt"/>
              </a:rPr>
              <a:t>INTERMEDIATE </a:t>
            </a:r>
          </a:p>
        </p:txBody>
      </p:sp>
    </p:spTree>
    <p:extLst>
      <p:ext uri="{BB962C8B-B14F-4D97-AF65-F5344CB8AC3E}">
        <p14:creationId xmlns:p14="http://schemas.microsoft.com/office/powerpoint/2010/main" val="4255877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560E-E11F-485D-AA89-9DA6B5682F86}"/>
              </a:ext>
            </a:extLst>
          </p:cNvPr>
          <p:cNvSpPr>
            <a:spLocks noGrp="1"/>
          </p:cNvSpPr>
          <p:nvPr>
            <p:ph type="title"/>
          </p:nvPr>
        </p:nvSpPr>
        <p:spPr/>
        <p:txBody>
          <a:bodyPr/>
          <a:lstStyle/>
          <a:p>
            <a:r>
              <a:rPr lang="en-GB" dirty="0"/>
              <a:t>Key dates</a:t>
            </a:r>
          </a:p>
        </p:txBody>
      </p:sp>
      <p:sp>
        <p:nvSpPr>
          <p:cNvPr id="3" name="Slide Number Placeholder 2">
            <a:extLst>
              <a:ext uri="{FF2B5EF4-FFF2-40B4-BE49-F238E27FC236}">
                <a16:creationId xmlns:a16="http://schemas.microsoft.com/office/drawing/2014/main" id="{1003ECDC-48C0-44D0-8740-614CA4E8AF5B}"/>
              </a:ext>
            </a:extLst>
          </p:cNvPr>
          <p:cNvSpPr>
            <a:spLocks noGrp="1"/>
          </p:cNvSpPr>
          <p:nvPr>
            <p:ph type="sldNum" sz="quarter" idx="10"/>
          </p:nvPr>
        </p:nvSpPr>
        <p:spPr/>
        <p:txBody>
          <a:bodyPr/>
          <a:lstStyle/>
          <a:p>
            <a:fld id="{887360FE-02F5-4392-9C12-7D03F05745BB}" type="slidenum">
              <a:rPr lang="en-GB" smtClean="0"/>
              <a:pPr/>
              <a:t>32</a:t>
            </a:fld>
            <a:endParaRPr lang="en-GB" dirty="0"/>
          </a:p>
        </p:txBody>
      </p:sp>
      <p:sp>
        <p:nvSpPr>
          <p:cNvPr id="4" name="Text Placeholder 3">
            <a:extLst>
              <a:ext uri="{FF2B5EF4-FFF2-40B4-BE49-F238E27FC236}">
                <a16:creationId xmlns:a16="http://schemas.microsoft.com/office/drawing/2014/main" id="{C2E6127C-B334-4B29-B6F7-2ABFC8C28195}"/>
              </a:ext>
            </a:extLst>
          </p:cNvPr>
          <p:cNvSpPr>
            <a:spLocks noGrp="1"/>
          </p:cNvSpPr>
          <p:nvPr>
            <p:ph type="body" sz="quarter" idx="11"/>
          </p:nvPr>
        </p:nvSpPr>
        <p:spPr/>
        <p:txBody>
          <a:bodyPr/>
          <a:lstStyle/>
          <a:p>
            <a:r>
              <a:rPr lang="en-GB" dirty="0"/>
              <a:t>Black Friday </a:t>
            </a:r>
          </a:p>
        </p:txBody>
      </p:sp>
      <p:pic>
        <p:nvPicPr>
          <p:cNvPr id="7" name="Graphic 6" descr="Flip calendar">
            <a:extLst>
              <a:ext uri="{FF2B5EF4-FFF2-40B4-BE49-F238E27FC236}">
                <a16:creationId xmlns:a16="http://schemas.microsoft.com/office/drawing/2014/main" id="{E8E18531-058E-458C-BAD2-64846A304C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6913" y="1710909"/>
            <a:ext cx="2771553" cy="2771553"/>
          </a:xfrm>
          <a:prstGeom prst="rect">
            <a:avLst/>
          </a:prstGeom>
        </p:spPr>
      </p:pic>
      <p:sp>
        <p:nvSpPr>
          <p:cNvPr id="8" name="TextBox 7">
            <a:extLst>
              <a:ext uri="{FF2B5EF4-FFF2-40B4-BE49-F238E27FC236}">
                <a16:creationId xmlns:a16="http://schemas.microsoft.com/office/drawing/2014/main" id="{69F4F17D-95A9-497E-832C-9D6A72B06365}"/>
              </a:ext>
            </a:extLst>
          </p:cNvPr>
          <p:cNvSpPr txBox="1"/>
          <p:nvPr/>
        </p:nvSpPr>
        <p:spPr>
          <a:xfrm rot="10800000" flipV="1">
            <a:off x="2567268" y="4121905"/>
            <a:ext cx="2024113" cy="369332"/>
          </a:xfrm>
          <a:prstGeom prst="rect">
            <a:avLst/>
          </a:prstGeom>
          <a:noFill/>
        </p:spPr>
        <p:txBody>
          <a:bodyPr wrap="square" rtlCol="0">
            <a:spAutoFit/>
          </a:bodyPr>
          <a:lstStyle/>
          <a:p>
            <a:r>
              <a:rPr lang="en-GB" b="1" dirty="0"/>
              <a:t>OPENING DATE</a:t>
            </a:r>
          </a:p>
        </p:txBody>
      </p:sp>
      <p:sp>
        <p:nvSpPr>
          <p:cNvPr id="9" name="TextBox 8">
            <a:extLst>
              <a:ext uri="{FF2B5EF4-FFF2-40B4-BE49-F238E27FC236}">
                <a16:creationId xmlns:a16="http://schemas.microsoft.com/office/drawing/2014/main" id="{2D07B1A6-C028-4150-BAB8-5AC1058F2D09}"/>
              </a:ext>
            </a:extLst>
          </p:cNvPr>
          <p:cNvSpPr txBox="1"/>
          <p:nvPr/>
        </p:nvSpPr>
        <p:spPr>
          <a:xfrm>
            <a:off x="2646400" y="3156446"/>
            <a:ext cx="1777066" cy="584775"/>
          </a:xfrm>
          <a:prstGeom prst="rect">
            <a:avLst/>
          </a:prstGeom>
          <a:noFill/>
        </p:spPr>
        <p:txBody>
          <a:bodyPr wrap="square" rtlCol="0">
            <a:spAutoFit/>
          </a:bodyPr>
          <a:lstStyle/>
          <a:p>
            <a:pPr algn="ctr"/>
            <a:r>
              <a:rPr lang="en-GB" sz="1600" b="1" dirty="0"/>
              <a:t>01 September 2019</a:t>
            </a:r>
          </a:p>
        </p:txBody>
      </p:sp>
      <p:pic>
        <p:nvPicPr>
          <p:cNvPr id="10" name="Graphic 9" descr="Flip calendar">
            <a:extLst>
              <a:ext uri="{FF2B5EF4-FFF2-40B4-BE49-F238E27FC236}">
                <a16:creationId xmlns:a16="http://schemas.microsoft.com/office/drawing/2014/main" id="{D45451A6-68E8-4715-A5FC-99D6608D3A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62218" y="1719789"/>
            <a:ext cx="2771553" cy="2771553"/>
          </a:xfrm>
          <a:prstGeom prst="rect">
            <a:avLst/>
          </a:prstGeom>
        </p:spPr>
      </p:pic>
      <p:sp>
        <p:nvSpPr>
          <p:cNvPr id="11" name="TextBox 10">
            <a:extLst>
              <a:ext uri="{FF2B5EF4-FFF2-40B4-BE49-F238E27FC236}">
                <a16:creationId xmlns:a16="http://schemas.microsoft.com/office/drawing/2014/main" id="{06A251D5-A935-4F18-ADD9-A74FB84DDADE}"/>
              </a:ext>
            </a:extLst>
          </p:cNvPr>
          <p:cNvSpPr txBox="1"/>
          <p:nvPr/>
        </p:nvSpPr>
        <p:spPr>
          <a:xfrm>
            <a:off x="8038080" y="4121906"/>
            <a:ext cx="1689309" cy="369332"/>
          </a:xfrm>
          <a:prstGeom prst="rect">
            <a:avLst/>
          </a:prstGeom>
          <a:noFill/>
        </p:spPr>
        <p:txBody>
          <a:bodyPr wrap="none" rtlCol="0">
            <a:spAutoFit/>
          </a:bodyPr>
          <a:lstStyle/>
          <a:p>
            <a:r>
              <a:rPr lang="en-GB" b="1" dirty="0"/>
              <a:t>VALID DATES</a:t>
            </a:r>
          </a:p>
        </p:txBody>
      </p:sp>
      <p:sp>
        <p:nvSpPr>
          <p:cNvPr id="12" name="TextBox 11">
            <a:extLst>
              <a:ext uri="{FF2B5EF4-FFF2-40B4-BE49-F238E27FC236}">
                <a16:creationId xmlns:a16="http://schemas.microsoft.com/office/drawing/2014/main" id="{FDE55F29-1BAD-4380-9C29-A58C7310E1E4}"/>
              </a:ext>
            </a:extLst>
          </p:cNvPr>
          <p:cNvSpPr txBox="1"/>
          <p:nvPr/>
        </p:nvSpPr>
        <p:spPr>
          <a:xfrm>
            <a:off x="7289303" y="3157305"/>
            <a:ext cx="3047393" cy="584775"/>
          </a:xfrm>
          <a:prstGeom prst="rect">
            <a:avLst/>
          </a:prstGeom>
          <a:noFill/>
        </p:spPr>
        <p:txBody>
          <a:bodyPr wrap="square" rtlCol="0">
            <a:spAutoFit/>
          </a:bodyPr>
          <a:lstStyle/>
          <a:p>
            <a:pPr algn="ctr"/>
            <a:r>
              <a:rPr lang="en-GB" sz="1600" b="1" dirty="0"/>
              <a:t> 11–30 November</a:t>
            </a:r>
          </a:p>
          <a:p>
            <a:pPr algn="ctr"/>
            <a:r>
              <a:rPr lang="en-GB" sz="1600" b="1" dirty="0"/>
              <a:t>2019</a:t>
            </a:r>
          </a:p>
        </p:txBody>
      </p:sp>
      <p:pic>
        <p:nvPicPr>
          <p:cNvPr id="13" name="Graphic 12" descr="Flip calendar">
            <a:extLst>
              <a:ext uri="{FF2B5EF4-FFF2-40B4-BE49-F238E27FC236}">
                <a16:creationId xmlns:a16="http://schemas.microsoft.com/office/drawing/2014/main" id="{8DC7579A-E647-46BE-A1A8-4AA14E5395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5435" y="1710910"/>
            <a:ext cx="2771553" cy="2771553"/>
          </a:xfrm>
          <a:prstGeom prst="rect">
            <a:avLst/>
          </a:prstGeom>
        </p:spPr>
      </p:pic>
      <p:sp>
        <p:nvSpPr>
          <p:cNvPr id="14" name="TextBox 13">
            <a:extLst>
              <a:ext uri="{FF2B5EF4-FFF2-40B4-BE49-F238E27FC236}">
                <a16:creationId xmlns:a16="http://schemas.microsoft.com/office/drawing/2014/main" id="{ED92EF12-964B-4D4A-A5FF-51EC96A967F7}"/>
              </a:ext>
            </a:extLst>
          </p:cNvPr>
          <p:cNvSpPr txBox="1"/>
          <p:nvPr/>
        </p:nvSpPr>
        <p:spPr>
          <a:xfrm rot="10800000" flipV="1">
            <a:off x="4882458" y="4121905"/>
            <a:ext cx="2664307" cy="646331"/>
          </a:xfrm>
          <a:prstGeom prst="rect">
            <a:avLst/>
          </a:prstGeom>
          <a:noFill/>
        </p:spPr>
        <p:txBody>
          <a:bodyPr wrap="square" rtlCol="0">
            <a:spAutoFit/>
          </a:bodyPr>
          <a:lstStyle/>
          <a:p>
            <a:pPr algn="ctr"/>
            <a:r>
              <a:rPr lang="en-GB" b="1" dirty="0"/>
              <a:t>APPLICATION</a:t>
            </a:r>
          </a:p>
          <a:p>
            <a:pPr algn="ctr"/>
            <a:r>
              <a:rPr lang="en-GB" b="1" dirty="0"/>
              <a:t>DEADLINE</a:t>
            </a:r>
          </a:p>
        </p:txBody>
      </p:sp>
      <p:sp>
        <p:nvSpPr>
          <p:cNvPr id="15" name="TextBox 14">
            <a:extLst>
              <a:ext uri="{FF2B5EF4-FFF2-40B4-BE49-F238E27FC236}">
                <a16:creationId xmlns:a16="http://schemas.microsoft.com/office/drawing/2014/main" id="{CF38B0EA-6245-4763-8B84-24A31682127A}"/>
              </a:ext>
            </a:extLst>
          </p:cNvPr>
          <p:cNvSpPr txBox="1"/>
          <p:nvPr/>
        </p:nvSpPr>
        <p:spPr>
          <a:xfrm>
            <a:off x="5415019" y="3134953"/>
            <a:ext cx="1529586" cy="584775"/>
          </a:xfrm>
          <a:prstGeom prst="rect">
            <a:avLst/>
          </a:prstGeom>
          <a:noFill/>
        </p:spPr>
        <p:txBody>
          <a:bodyPr wrap="none" rtlCol="0">
            <a:spAutoFit/>
          </a:bodyPr>
          <a:lstStyle/>
          <a:p>
            <a:pPr algn="ctr"/>
            <a:r>
              <a:rPr lang="en-GB" sz="1600" b="1"/>
              <a:t>15 </a:t>
            </a:r>
            <a:r>
              <a:rPr lang="en-GB" sz="1600" b="1" dirty="0"/>
              <a:t>November </a:t>
            </a:r>
          </a:p>
          <a:p>
            <a:pPr algn="ctr"/>
            <a:r>
              <a:rPr lang="en-GB" sz="1600" b="1" dirty="0"/>
              <a:t>2019</a:t>
            </a:r>
          </a:p>
        </p:txBody>
      </p:sp>
    </p:spTree>
    <p:extLst>
      <p:ext uri="{BB962C8B-B14F-4D97-AF65-F5344CB8AC3E}">
        <p14:creationId xmlns:p14="http://schemas.microsoft.com/office/powerpoint/2010/main" val="1970948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560E-E11F-485D-AA89-9DA6B5682F86}"/>
              </a:ext>
            </a:extLst>
          </p:cNvPr>
          <p:cNvSpPr>
            <a:spLocks noGrp="1"/>
          </p:cNvSpPr>
          <p:nvPr>
            <p:ph type="title"/>
          </p:nvPr>
        </p:nvSpPr>
        <p:spPr/>
        <p:txBody>
          <a:bodyPr/>
          <a:lstStyle/>
          <a:p>
            <a:r>
              <a:rPr lang="en-GB" dirty="0"/>
              <a:t>Key dates</a:t>
            </a:r>
          </a:p>
        </p:txBody>
      </p:sp>
      <p:sp>
        <p:nvSpPr>
          <p:cNvPr id="3" name="Slide Number Placeholder 2">
            <a:extLst>
              <a:ext uri="{FF2B5EF4-FFF2-40B4-BE49-F238E27FC236}">
                <a16:creationId xmlns:a16="http://schemas.microsoft.com/office/drawing/2014/main" id="{1003ECDC-48C0-44D0-8740-614CA4E8AF5B}"/>
              </a:ext>
            </a:extLst>
          </p:cNvPr>
          <p:cNvSpPr>
            <a:spLocks noGrp="1"/>
          </p:cNvSpPr>
          <p:nvPr>
            <p:ph type="sldNum" sz="quarter" idx="10"/>
          </p:nvPr>
        </p:nvSpPr>
        <p:spPr/>
        <p:txBody>
          <a:bodyPr/>
          <a:lstStyle/>
          <a:p>
            <a:fld id="{887360FE-02F5-4392-9C12-7D03F05745BB}" type="slidenum">
              <a:rPr lang="en-GB" smtClean="0"/>
              <a:pPr/>
              <a:t>33</a:t>
            </a:fld>
            <a:endParaRPr lang="en-GB" dirty="0"/>
          </a:p>
        </p:txBody>
      </p:sp>
      <p:sp>
        <p:nvSpPr>
          <p:cNvPr id="4" name="Text Placeholder 3">
            <a:extLst>
              <a:ext uri="{FF2B5EF4-FFF2-40B4-BE49-F238E27FC236}">
                <a16:creationId xmlns:a16="http://schemas.microsoft.com/office/drawing/2014/main" id="{C2E6127C-B334-4B29-B6F7-2ABFC8C28195}"/>
              </a:ext>
            </a:extLst>
          </p:cNvPr>
          <p:cNvSpPr>
            <a:spLocks noGrp="1"/>
          </p:cNvSpPr>
          <p:nvPr>
            <p:ph type="body" sz="quarter" idx="11"/>
          </p:nvPr>
        </p:nvSpPr>
        <p:spPr/>
        <p:txBody>
          <a:bodyPr/>
          <a:lstStyle/>
          <a:p>
            <a:r>
              <a:rPr lang="en-GB" dirty="0"/>
              <a:t>christmas</a:t>
            </a:r>
          </a:p>
        </p:txBody>
      </p:sp>
      <p:pic>
        <p:nvPicPr>
          <p:cNvPr id="7" name="Graphic 6" descr="Flip calendar">
            <a:extLst>
              <a:ext uri="{FF2B5EF4-FFF2-40B4-BE49-F238E27FC236}">
                <a16:creationId xmlns:a16="http://schemas.microsoft.com/office/drawing/2014/main" id="{E8E18531-058E-458C-BAD2-64846A304C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8069" y="1681092"/>
            <a:ext cx="2771553" cy="2771553"/>
          </a:xfrm>
          <a:prstGeom prst="rect">
            <a:avLst/>
          </a:prstGeom>
        </p:spPr>
      </p:pic>
      <p:sp>
        <p:nvSpPr>
          <p:cNvPr id="8" name="TextBox 7">
            <a:extLst>
              <a:ext uri="{FF2B5EF4-FFF2-40B4-BE49-F238E27FC236}">
                <a16:creationId xmlns:a16="http://schemas.microsoft.com/office/drawing/2014/main" id="{69F4F17D-95A9-497E-832C-9D6A72B06365}"/>
              </a:ext>
            </a:extLst>
          </p:cNvPr>
          <p:cNvSpPr txBox="1"/>
          <p:nvPr/>
        </p:nvSpPr>
        <p:spPr>
          <a:xfrm rot="10800000" flipV="1">
            <a:off x="2378424" y="4092088"/>
            <a:ext cx="2024113" cy="369332"/>
          </a:xfrm>
          <a:prstGeom prst="rect">
            <a:avLst/>
          </a:prstGeom>
          <a:noFill/>
        </p:spPr>
        <p:txBody>
          <a:bodyPr wrap="square" rtlCol="0">
            <a:spAutoFit/>
          </a:bodyPr>
          <a:lstStyle/>
          <a:p>
            <a:r>
              <a:rPr lang="en-GB" b="1" dirty="0"/>
              <a:t>OPENING DATE</a:t>
            </a:r>
          </a:p>
        </p:txBody>
      </p:sp>
      <p:sp>
        <p:nvSpPr>
          <p:cNvPr id="9" name="TextBox 8">
            <a:extLst>
              <a:ext uri="{FF2B5EF4-FFF2-40B4-BE49-F238E27FC236}">
                <a16:creationId xmlns:a16="http://schemas.microsoft.com/office/drawing/2014/main" id="{2D07B1A6-C028-4150-BAB8-5AC1058F2D09}"/>
              </a:ext>
            </a:extLst>
          </p:cNvPr>
          <p:cNvSpPr txBox="1"/>
          <p:nvPr/>
        </p:nvSpPr>
        <p:spPr>
          <a:xfrm>
            <a:off x="2457556" y="3126629"/>
            <a:ext cx="1777066" cy="584775"/>
          </a:xfrm>
          <a:prstGeom prst="rect">
            <a:avLst/>
          </a:prstGeom>
          <a:noFill/>
        </p:spPr>
        <p:txBody>
          <a:bodyPr wrap="square" rtlCol="0">
            <a:spAutoFit/>
          </a:bodyPr>
          <a:lstStyle/>
          <a:p>
            <a:pPr algn="ctr"/>
            <a:r>
              <a:rPr lang="en-GB" sz="1600" b="1" dirty="0"/>
              <a:t>01 September 2019</a:t>
            </a:r>
          </a:p>
        </p:txBody>
      </p:sp>
      <p:pic>
        <p:nvPicPr>
          <p:cNvPr id="10" name="Graphic 9" descr="Flip calendar">
            <a:extLst>
              <a:ext uri="{FF2B5EF4-FFF2-40B4-BE49-F238E27FC236}">
                <a16:creationId xmlns:a16="http://schemas.microsoft.com/office/drawing/2014/main" id="{D45451A6-68E8-4715-A5FC-99D6608D3A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73374" y="1689972"/>
            <a:ext cx="2771553" cy="2771553"/>
          </a:xfrm>
          <a:prstGeom prst="rect">
            <a:avLst/>
          </a:prstGeom>
        </p:spPr>
      </p:pic>
      <p:sp>
        <p:nvSpPr>
          <p:cNvPr id="11" name="TextBox 10">
            <a:extLst>
              <a:ext uri="{FF2B5EF4-FFF2-40B4-BE49-F238E27FC236}">
                <a16:creationId xmlns:a16="http://schemas.microsoft.com/office/drawing/2014/main" id="{06A251D5-A935-4F18-ADD9-A74FB84DDADE}"/>
              </a:ext>
            </a:extLst>
          </p:cNvPr>
          <p:cNvSpPr txBox="1"/>
          <p:nvPr/>
        </p:nvSpPr>
        <p:spPr>
          <a:xfrm>
            <a:off x="7849236" y="4092089"/>
            <a:ext cx="1689309" cy="369332"/>
          </a:xfrm>
          <a:prstGeom prst="rect">
            <a:avLst/>
          </a:prstGeom>
          <a:noFill/>
        </p:spPr>
        <p:txBody>
          <a:bodyPr wrap="none" rtlCol="0">
            <a:spAutoFit/>
          </a:bodyPr>
          <a:lstStyle/>
          <a:p>
            <a:r>
              <a:rPr lang="en-GB" b="1" dirty="0"/>
              <a:t>VALID DATES</a:t>
            </a:r>
          </a:p>
        </p:txBody>
      </p:sp>
      <p:sp>
        <p:nvSpPr>
          <p:cNvPr id="12" name="TextBox 11">
            <a:extLst>
              <a:ext uri="{FF2B5EF4-FFF2-40B4-BE49-F238E27FC236}">
                <a16:creationId xmlns:a16="http://schemas.microsoft.com/office/drawing/2014/main" id="{FDE55F29-1BAD-4380-9C29-A58C7310E1E4}"/>
              </a:ext>
            </a:extLst>
          </p:cNvPr>
          <p:cNvSpPr txBox="1"/>
          <p:nvPr/>
        </p:nvSpPr>
        <p:spPr>
          <a:xfrm>
            <a:off x="7807859" y="3003517"/>
            <a:ext cx="1702582" cy="830997"/>
          </a:xfrm>
          <a:prstGeom prst="rect">
            <a:avLst/>
          </a:prstGeom>
          <a:noFill/>
        </p:spPr>
        <p:txBody>
          <a:bodyPr wrap="none" rtlCol="0">
            <a:spAutoFit/>
          </a:bodyPr>
          <a:lstStyle/>
          <a:p>
            <a:pPr algn="ctr"/>
            <a:r>
              <a:rPr lang="en-GB" sz="1600" b="1" dirty="0"/>
              <a:t>11 November -  </a:t>
            </a:r>
          </a:p>
          <a:p>
            <a:pPr algn="ctr"/>
            <a:r>
              <a:rPr lang="en-GB" sz="1600" b="1" dirty="0"/>
              <a:t>27 December</a:t>
            </a:r>
          </a:p>
          <a:p>
            <a:pPr algn="ctr"/>
            <a:r>
              <a:rPr lang="en-GB" sz="1600" b="1" dirty="0"/>
              <a:t>2019</a:t>
            </a:r>
          </a:p>
        </p:txBody>
      </p:sp>
      <p:pic>
        <p:nvPicPr>
          <p:cNvPr id="13" name="Graphic 12" descr="Flip calendar">
            <a:extLst>
              <a:ext uri="{FF2B5EF4-FFF2-40B4-BE49-F238E27FC236}">
                <a16:creationId xmlns:a16="http://schemas.microsoft.com/office/drawing/2014/main" id="{8DC7579A-E647-46BE-A1A8-4AA14E5395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96591" y="1681093"/>
            <a:ext cx="2771553" cy="2771553"/>
          </a:xfrm>
          <a:prstGeom prst="rect">
            <a:avLst/>
          </a:prstGeom>
        </p:spPr>
      </p:pic>
      <p:sp>
        <p:nvSpPr>
          <p:cNvPr id="14" name="TextBox 13">
            <a:extLst>
              <a:ext uri="{FF2B5EF4-FFF2-40B4-BE49-F238E27FC236}">
                <a16:creationId xmlns:a16="http://schemas.microsoft.com/office/drawing/2014/main" id="{ED92EF12-964B-4D4A-A5FF-51EC96A967F7}"/>
              </a:ext>
            </a:extLst>
          </p:cNvPr>
          <p:cNvSpPr txBox="1"/>
          <p:nvPr/>
        </p:nvSpPr>
        <p:spPr>
          <a:xfrm rot="10800000" flipV="1">
            <a:off x="4693614" y="4092088"/>
            <a:ext cx="2664307" cy="646331"/>
          </a:xfrm>
          <a:prstGeom prst="rect">
            <a:avLst/>
          </a:prstGeom>
          <a:noFill/>
        </p:spPr>
        <p:txBody>
          <a:bodyPr wrap="square" rtlCol="0">
            <a:spAutoFit/>
          </a:bodyPr>
          <a:lstStyle/>
          <a:p>
            <a:pPr algn="ctr"/>
            <a:r>
              <a:rPr lang="en-GB" b="1" dirty="0"/>
              <a:t>APPLICATION</a:t>
            </a:r>
          </a:p>
          <a:p>
            <a:pPr algn="ctr"/>
            <a:r>
              <a:rPr lang="en-GB" b="1" dirty="0"/>
              <a:t>DEADLINE</a:t>
            </a:r>
          </a:p>
        </p:txBody>
      </p:sp>
      <p:sp>
        <p:nvSpPr>
          <p:cNvPr id="15" name="TextBox 14">
            <a:extLst>
              <a:ext uri="{FF2B5EF4-FFF2-40B4-BE49-F238E27FC236}">
                <a16:creationId xmlns:a16="http://schemas.microsoft.com/office/drawing/2014/main" id="{CF38B0EA-6245-4763-8B84-24A31682127A}"/>
              </a:ext>
            </a:extLst>
          </p:cNvPr>
          <p:cNvSpPr txBox="1"/>
          <p:nvPr/>
        </p:nvSpPr>
        <p:spPr>
          <a:xfrm>
            <a:off x="5224268" y="2880406"/>
            <a:ext cx="1460657" cy="830997"/>
          </a:xfrm>
          <a:prstGeom prst="rect">
            <a:avLst/>
          </a:prstGeom>
          <a:noFill/>
        </p:spPr>
        <p:txBody>
          <a:bodyPr wrap="none" rtlCol="0">
            <a:spAutoFit/>
          </a:bodyPr>
          <a:lstStyle/>
          <a:p>
            <a:pPr algn="ctr"/>
            <a:r>
              <a:rPr lang="en-GB" sz="1600" b="1" dirty="0"/>
              <a:t> </a:t>
            </a:r>
          </a:p>
          <a:p>
            <a:pPr algn="ctr"/>
            <a:r>
              <a:rPr lang="en-GB" sz="1600" b="1" dirty="0"/>
              <a:t>13 December</a:t>
            </a:r>
          </a:p>
          <a:p>
            <a:pPr algn="ctr"/>
            <a:r>
              <a:rPr lang="en-GB" sz="1600" b="1" dirty="0"/>
              <a:t>2019</a:t>
            </a:r>
          </a:p>
        </p:txBody>
      </p:sp>
    </p:spTree>
    <p:extLst>
      <p:ext uri="{BB962C8B-B14F-4D97-AF65-F5344CB8AC3E}">
        <p14:creationId xmlns:p14="http://schemas.microsoft.com/office/powerpoint/2010/main" val="733918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a:extLst>
              <a:ext uri="{FF2B5EF4-FFF2-40B4-BE49-F238E27FC236}">
                <a16:creationId xmlns:a16="http://schemas.microsoft.com/office/drawing/2014/main" id="{4A776371-820D-471C-A7E3-8008B572A9E5}"/>
              </a:ext>
            </a:extLst>
          </p:cNvPr>
          <p:cNvGraphicFramePr>
            <a:graphicFrameLocks noGrp="1"/>
          </p:cNvGraphicFramePr>
          <p:nvPr>
            <p:ph type="tbl" sz="quarter" idx="13"/>
            <p:extLst>
              <p:ext uri="{D42A27DB-BD31-4B8C-83A1-F6EECF244321}">
                <p14:modId xmlns:p14="http://schemas.microsoft.com/office/powerpoint/2010/main" val="2296382426"/>
              </p:ext>
            </p:extLst>
          </p:nvPr>
        </p:nvGraphicFramePr>
        <p:xfrm>
          <a:off x="508921" y="1719202"/>
          <a:ext cx="7246113" cy="4325620"/>
        </p:xfrm>
        <a:graphic>
          <a:graphicData uri="http://schemas.openxmlformats.org/drawingml/2006/table">
            <a:tbl>
              <a:tblPr firstRow="1" bandRow="1">
                <a:tableStyleId>{21E4AEA4-8DFA-4A89-87EB-49C32662AFE0}</a:tableStyleId>
              </a:tblPr>
              <a:tblGrid>
                <a:gridCol w="3438042">
                  <a:extLst>
                    <a:ext uri="{9D8B030D-6E8A-4147-A177-3AD203B41FA5}">
                      <a16:colId xmlns:a16="http://schemas.microsoft.com/office/drawing/2014/main" val="2085426197"/>
                    </a:ext>
                  </a:extLst>
                </a:gridCol>
                <a:gridCol w="1875099">
                  <a:extLst>
                    <a:ext uri="{9D8B030D-6E8A-4147-A177-3AD203B41FA5}">
                      <a16:colId xmlns:a16="http://schemas.microsoft.com/office/drawing/2014/main" val="1636606659"/>
                    </a:ext>
                  </a:extLst>
                </a:gridCol>
                <a:gridCol w="1932972">
                  <a:extLst>
                    <a:ext uri="{9D8B030D-6E8A-4147-A177-3AD203B41FA5}">
                      <a16:colId xmlns:a16="http://schemas.microsoft.com/office/drawing/2014/main" val="2649002940"/>
                    </a:ext>
                  </a:extLst>
                </a:gridCol>
              </a:tblGrid>
              <a:tr h="370840">
                <a:tc>
                  <a:txBody>
                    <a:bodyPr/>
                    <a:lstStyle/>
                    <a:p>
                      <a:pPr algn="l" fontAlgn="b"/>
                      <a:r>
                        <a:rPr lang="en-GB" sz="1600" b="0" i="0" u="none" strike="noStrike" dirty="0">
                          <a:solidFill>
                            <a:srgbClr val="000000"/>
                          </a:solidFill>
                          <a:effectLst/>
                          <a:latin typeface="+mn-lt"/>
                        </a:rPr>
                        <a:t> </a:t>
                      </a:r>
                    </a:p>
                  </a:txBody>
                  <a:tcPr marL="6350" marR="6350" marT="6350" marB="0" anchor="b"/>
                </a:tc>
                <a:tc>
                  <a:txBody>
                    <a:bodyPr/>
                    <a:lstStyle/>
                    <a:p>
                      <a:pPr algn="l" fontAlgn="b"/>
                      <a:r>
                        <a:rPr lang="en-GB" sz="1600" u="none" strike="noStrike" dirty="0">
                          <a:effectLst/>
                        </a:rPr>
                        <a:t>BASE LINE @ RATECARD</a:t>
                      </a:r>
                      <a:endParaRPr lang="en-GB" sz="1600" b="1" i="0" u="none" strike="noStrike" dirty="0">
                        <a:solidFill>
                          <a:schemeClr val="bg1"/>
                        </a:solidFill>
                        <a:effectLst/>
                        <a:latin typeface="+mn-lt"/>
                      </a:endParaRPr>
                    </a:p>
                  </a:txBody>
                  <a:tcPr marL="6350" marR="6350" marT="6350" marB="0" anchor="b"/>
                </a:tc>
                <a:tc>
                  <a:txBody>
                    <a:bodyPr/>
                    <a:lstStyle/>
                    <a:p>
                      <a:pPr algn="l" fontAlgn="b"/>
                      <a:r>
                        <a:rPr lang="en-GB" sz="1600" u="none" strike="noStrike" dirty="0">
                          <a:effectLst/>
                        </a:rPr>
                        <a:t>INCREASED TEST VOLUME</a:t>
                      </a:r>
                      <a:endParaRPr lang="en-GB" sz="1600" b="1" i="0" u="none" strike="noStrike" dirty="0">
                        <a:solidFill>
                          <a:schemeClr val="bg1"/>
                        </a:solidFill>
                        <a:effectLst/>
                        <a:latin typeface="+mn-lt"/>
                      </a:endParaRPr>
                    </a:p>
                  </a:txBody>
                  <a:tcPr marL="6350" marR="6350" marT="6350" marB="0" anchor="b"/>
                </a:tc>
                <a:extLst>
                  <a:ext uri="{0D108BD9-81ED-4DB2-BD59-A6C34878D82A}">
                    <a16:rowId xmlns:a16="http://schemas.microsoft.com/office/drawing/2014/main" val="3538409765"/>
                  </a:ext>
                </a:extLst>
              </a:tr>
              <a:tr h="370840">
                <a:tc>
                  <a:txBody>
                    <a:bodyPr/>
                    <a:lstStyle/>
                    <a:p>
                      <a:pPr algn="l" fontAlgn="b"/>
                      <a:r>
                        <a:rPr lang="en-GB" sz="1600" b="0" i="0" u="none" strike="noStrike" dirty="0">
                          <a:solidFill>
                            <a:srgbClr val="000000"/>
                          </a:solidFill>
                          <a:effectLst/>
                          <a:latin typeface="+mn-lt"/>
                        </a:rPr>
                        <a:t>VOLUME</a:t>
                      </a:r>
                    </a:p>
                  </a:txBody>
                  <a:tcPr marL="6350" marR="6350" marT="6350" marB="0" anchor="b"/>
                </a:tc>
                <a:tc>
                  <a:txBody>
                    <a:bodyPr/>
                    <a:lstStyle/>
                    <a:p>
                      <a:pPr algn="r" fontAlgn="b"/>
                      <a:r>
                        <a:rPr lang="en-GB" sz="1600" b="0" i="0" u="none" strike="noStrike" dirty="0">
                          <a:solidFill>
                            <a:srgbClr val="000000"/>
                          </a:solidFill>
                          <a:effectLst/>
                          <a:latin typeface="+mn-lt"/>
                        </a:rPr>
                        <a:t>65,000</a:t>
                      </a:r>
                    </a:p>
                  </a:txBody>
                  <a:tcPr marL="6350" marR="6350" marT="6350" marB="0" anchor="b"/>
                </a:tc>
                <a:tc>
                  <a:txBody>
                    <a:bodyPr/>
                    <a:lstStyle/>
                    <a:p>
                      <a:pPr algn="r" fontAlgn="b"/>
                      <a:r>
                        <a:rPr lang="en-GB" sz="1600" b="0" i="0" u="none" strike="noStrike" dirty="0">
                          <a:solidFill>
                            <a:srgbClr val="000000"/>
                          </a:solidFill>
                          <a:effectLst/>
                          <a:latin typeface="+mn-lt"/>
                        </a:rPr>
                        <a:t>115,000</a:t>
                      </a:r>
                    </a:p>
                  </a:txBody>
                  <a:tcPr marL="6350" marR="6350" marT="6350" marB="0" anchor="b"/>
                </a:tc>
                <a:extLst>
                  <a:ext uri="{0D108BD9-81ED-4DB2-BD59-A6C34878D82A}">
                    <a16:rowId xmlns:a16="http://schemas.microsoft.com/office/drawing/2014/main" val="3356600788"/>
                  </a:ext>
                </a:extLst>
              </a:tr>
              <a:tr h="370840">
                <a:tc>
                  <a:txBody>
                    <a:bodyPr/>
                    <a:lstStyle/>
                    <a:p>
                      <a:pPr algn="l" fontAlgn="b"/>
                      <a:r>
                        <a:rPr lang="en-GB" sz="1600" b="0" i="0" u="none" strike="noStrike" dirty="0">
                          <a:solidFill>
                            <a:srgbClr val="000000"/>
                          </a:solidFill>
                          <a:effectLst/>
                          <a:latin typeface="+mn-lt"/>
                        </a:rPr>
                        <a:t>RESPONSE RATE</a:t>
                      </a:r>
                    </a:p>
                  </a:txBody>
                  <a:tcPr marL="6350" marR="6350" marT="6350" marB="0" anchor="b"/>
                </a:tc>
                <a:tc>
                  <a:txBody>
                    <a:bodyPr/>
                    <a:lstStyle/>
                    <a:p>
                      <a:pPr algn="r" fontAlgn="b"/>
                      <a:r>
                        <a:rPr lang="en-GB" sz="1600" b="0" i="0" u="none" strike="noStrike" dirty="0">
                          <a:solidFill>
                            <a:srgbClr val="000000"/>
                          </a:solidFill>
                          <a:effectLst/>
                          <a:latin typeface="+mn-lt"/>
                        </a:rPr>
                        <a:t>1.00%</a:t>
                      </a:r>
                    </a:p>
                  </a:txBody>
                  <a:tcPr marL="6350" marR="6350" marT="6350" marB="0" anchor="b"/>
                </a:tc>
                <a:tc>
                  <a:txBody>
                    <a:bodyPr/>
                    <a:lstStyle/>
                    <a:p>
                      <a:pPr algn="r" fontAlgn="b"/>
                      <a:r>
                        <a:rPr lang="en-GB" sz="1600" b="0" i="0" u="none" strike="noStrike" dirty="0">
                          <a:solidFill>
                            <a:srgbClr val="000000"/>
                          </a:solidFill>
                          <a:effectLst/>
                          <a:latin typeface="+mn-lt"/>
                        </a:rPr>
                        <a:t>1.00%</a:t>
                      </a:r>
                    </a:p>
                  </a:txBody>
                  <a:tcPr marL="6350" marR="6350" marT="6350" marB="0" anchor="b"/>
                </a:tc>
                <a:extLst>
                  <a:ext uri="{0D108BD9-81ED-4DB2-BD59-A6C34878D82A}">
                    <a16:rowId xmlns:a16="http://schemas.microsoft.com/office/drawing/2014/main" val="751636600"/>
                  </a:ext>
                </a:extLst>
              </a:tr>
              <a:tr h="370840">
                <a:tc>
                  <a:txBody>
                    <a:bodyPr/>
                    <a:lstStyle/>
                    <a:p>
                      <a:pPr algn="l" fontAlgn="b"/>
                      <a:r>
                        <a:rPr lang="en-GB" sz="1600" b="0" i="0" u="none" strike="noStrike" dirty="0">
                          <a:solidFill>
                            <a:srgbClr val="000000"/>
                          </a:solidFill>
                          <a:effectLst/>
                          <a:latin typeface="+mn-lt"/>
                        </a:rPr>
                        <a:t>RESPONSES</a:t>
                      </a:r>
                    </a:p>
                  </a:txBody>
                  <a:tcPr marL="6350" marR="6350" marT="6350" marB="0" anchor="b"/>
                </a:tc>
                <a:tc>
                  <a:txBody>
                    <a:bodyPr/>
                    <a:lstStyle/>
                    <a:p>
                      <a:pPr algn="r" fontAlgn="b"/>
                      <a:r>
                        <a:rPr lang="en-GB" sz="1600" b="0" i="0" u="none" strike="noStrike" dirty="0">
                          <a:solidFill>
                            <a:srgbClr val="000000"/>
                          </a:solidFill>
                          <a:effectLst/>
                          <a:latin typeface="+mn-lt"/>
                        </a:rPr>
                        <a:t>650</a:t>
                      </a:r>
                    </a:p>
                  </a:txBody>
                  <a:tcPr marL="6350" marR="6350" marT="6350" marB="0" anchor="b"/>
                </a:tc>
                <a:tc>
                  <a:txBody>
                    <a:bodyPr/>
                    <a:lstStyle/>
                    <a:p>
                      <a:pPr algn="r" fontAlgn="b"/>
                      <a:r>
                        <a:rPr lang="en-GB" sz="1600" b="0" i="0" u="none" strike="noStrike" dirty="0">
                          <a:solidFill>
                            <a:srgbClr val="000000"/>
                          </a:solidFill>
                          <a:effectLst/>
                          <a:latin typeface="+mn-lt"/>
                        </a:rPr>
                        <a:t>1150</a:t>
                      </a:r>
                    </a:p>
                  </a:txBody>
                  <a:tcPr marL="6350" marR="6350" marT="6350" marB="0" anchor="b"/>
                </a:tc>
                <a:extLst>
                  <a:ext uri="{0D108BD9-81ED-4DB2-BD59-A6C34878D82A}">
                    <a16:rowId xmlns:a16="http://schemas.microsoft.com/office/drawing/2014/main" val="2526553781"/>
                  </a:ext>
                </a:extLst>
              </a:tr>
              <a:tr h="370840">
                <a:tc>
                  <a:txBody>
                    <a:bodyPr/>
                    <a:lstStyle/>
                    <a:p>
                      <a:pPr algn="l" fontAlgn="b"/>
                      <a:r>
                        <a:rPr lang="en-GB" sz="1600" b="0" i="0" u="none" strike="noStrike" dirty="0">
                          <a:solidFill>
                            <a:srgbClr val="000000"/>
                          </a:solidFill>
                          <a:effectLst/>
                          <a:latin typeface="+mn-lt"/>
                        </a:rPr>
                        <a:t>POSTAGE</a:t>
                      </a:r>
                    </a:p>
                  </a:txBody>
                  <a:tcPr marL="6350" marR="6350" marT="6350" marB="0" anchor="b"/>
                </a:tc>
                <a:tc>
                  <a:txBody>
                    <a:bodyPr/>
                    <a:lstStyle/>
                    <a:p>
                      <a:pPr algn="r" fontAlgn="b"/>
                      <a:r>
                        <a:rPr lang="en-GB" sz="1600" b="0" i="0" u="none" strike="noStrike" dirty="0">
                          <a:solidFill>
                            <a:srgbClr val="000000"/>
                          </a:solidFill>
                          <a:effectLst/>
                          <a:latin typeface="+mn-lt"/>
                        </a:rPr>
                        <a:t>£0.172</a:t>
                      </a:r>
                    </a:p>
                  </a:txBody>
                  <a:tcPr marL="6350" marR="6350" marT="6350" marB="0" anchor="b"/>
                </a:tc>
                <a:tc>
                  <a:txBody>
                    <a:bodyPr/>
                    <a:lstStyle/>
                    <a:p>
                      <a:pPr algn="r" fontAlgn="b"/>
                      <a:r>
                        <a:rPr lang="en-GB" sz="1600" b="0" i="0" u="none" strike="noStrike" dirty="0">
                          <a:solidFill>
                            <a:srgbClr val="000000"/>
                          </a:solidFill>
                          <a:effectLst/>
                          <a:latin typeface="+mn-lt"/>
                        </a:rPr>
                        <a:t>£0.120</a:t>
                      </a:r>
                    </a:p>
                  </a:txBody>
                  <a:tcPr marL="6350" marR="6350" marT="6350" marB="0" anchor="b"/>
                </a:tc>
                <a:extLst>
                  <a:ext uri="{0D108BD9-81ED-4DB2-BD59-A6C34878D82A}">
                    <a16:rowId xmlns:a16="http://schemas.microsoft.com/office/drawing/2014/main" val="87008885"/>
                  </a:ext>
                </a:extLst>
              </a:tr>
              <a:tr h="370840">
                <a:tc>
                  <a:txBody>
                    <a:bodyPr/>
                    <a:lstStyle/>
                    <a:p>
                      <a:pPr algn="l" fontAlgn="b"/>
                      <a:r>
                        <a:rPr lang="en-GB" sz="1600" b="0" i="0" u="none" strike="noStrike" dirty="0">
                          <a:solidFill>
                            <a:srgbClr val="000000"/>
                          </a:solidFill>
                          <a:effectLst/>
                          <a:latin typeface="+mn-lt"/>
                        </a:rPr>
                        <a:t>PRINT AND PRODUCTION</a:t>
                      </a:r>
                    </a:p>
                  </a:txBody>
                  <a:tcPr marL="6350" marR="6350" marT="6350" marB="0" anchor="b"/>
                </a:tc>
                <a:tc>
                  <a:txBody>
                    <a:bodyPr/>
                    <a:lstStyle/>
                    <a:p>
                      <a:pPr algn="r" fontAlgn="b"/>
                      <a:r>
                        <a:rPr lang="en-GB" sz="1600" b="0" i="0" u="none" strike="noStrike" dirty="0">
                          <a:solidFill>
                            <a:srgbClr val="000000"/>
                          </a:solidFill>
                          <a:effectLst/>
                          <a:latin typeface="+mn-lt"/>
                        </a:rPr>
                        <a:t>£0.20</a:t>
                      </a:r>
                    </a:p>
                  </a:txBody>
                  <a:tcPr marL="6350" marR="6350" marT="6350" marB="0" anchor="b"/>
                </a:tc>
                <a:tc>
                  <a:txBody>
                    <a:bodyPr/>
                    <a:lstStyle/>
                    <a:p>
                      <a:pPr algn="r" fontAlgn="b"/>
                      <a:r>
                        <a:rPr lang="en-GB" sz="1600" b="0" i="0" u="none" strike="noStrike" dirty="0">
                          <a:solidFill>
                            <a:srgbClr val="000000"/>
                          </a:solidFill>
                          <a:effectLst/>
                          <a:latin typeface="+mn-lt"/>
                        </a:rPr>
                        <a:t>£0.20</a:t>
                      </a:r>
                    </a:p>
                  </a:txBody>
                  <a:tcPr marL="6350" marR="6350" marT="6350" marB="0" anchor="b"/>
                </a:tc>
                <a:extLst>
                  <a:ext uri="{0D108BD9-81ED-4DB2-BD59-A6C34878D82A}">
                    <a16:rowId xmlns:a16="http://schemas.microsoft.com/office/drawing/2014/main" val="90691338"/>
                  </a:ext>
                </a:extLst>
              </a:tr>
              <a:tr h="370840">
                <a:tc>
                  <a:txBody>
                    <a:bodyPr/>
                    <a:lstStyle/>
                    <a:p>
                      <a:pPr algn="l" fontAlgn="b"/>
                      <a:r>
                        <a:rPr lang="en-GB" sz="1600" b="0" i="0" u="none" strike="noStrike" dirty="0">
                          <a:solidFill>
                            <a:srgbClr val="000000"/>
                          </a:solidFill>
                          <a:effectLst/>
                          <a:latin typeface="+mn-lt"/>
                        </a:rPr>
                        <a:t>COST PER ITEM</a:t>
                      </a:r>
                    </a:p>
                  </a:txBody>
                  <a:tcPr marL="6350" marR="6350" marT="6350" marB="0" anchor="b"/>
                </a:tc>
                <a:tc>
                  <a:txBody>
                    <a:bodyPr/>
                    <a:lstStyle/>
                    <a:p>
                      <a:pPr algn="r" fontAlgn="b"/>
                      <a:r>
                        <a:rPr lang="en-GB" sz="1600" b="0" i="0" u="none" strike="noStrike" dirty="0">
                          <a:solidFill>
                            <a:srgbClr val="000000"/>
                          </a:solidFill>
                          <a:effectLst/>
                          <a:latin typeface="+mn-lt"/>
                        </a:rPr>
                        <a:t>£0.37</a:t>
                      </a:r>
                    </a:p>
                  </a:txBody>
                  <a:tcPr marL="6350" marR="6350" marT="6350" marB="0" anchor="b"/>
                </a:tc>
                <a:tc>
                  <a:txBody>
                    <a:bodyPr/>
                    <a:lstStyle/>
                    <a:p>
                      <a:pPr algn="r" fontAlgn="b"/>
                      <a:r>
                        <a:rPr lang="en-GB" sz="1600" b="0" i="0" u="none" strike="noStrike" dirty="0">
                          <a:solidFill>
                            <a:srgbClr val="000000"/>
                          </a:solidFill>
                          <a:effectLst/>
                          <a:latin typeface="+mn-lt"/>
                        </a:rPr>
                        <a:t>£0.32</a:t>
                      </a:r>
                    </a:p>
                  </a:txBody>
                  <a:tcPr marL="6350" marR="6350" marT="6350" marB="0" anchor="b"/>
                </a:tc>
                <a:extLst>
                  <a:ext uri="{0D108BD9-81ED-4DB2-BD59-A6C34878D82A}">
                    <a16:rowId xmlns:a16="http://schemas.microsoft.com/office/drawing/2014/main" val="2140608127"/>
                  </a:ext>
                </a:extLst>
              </a:tr>
              <a:tr h="370840">
                <a:tc>
                  <a:txBody>
                    <a:bodyPr/>
                    <a:lstStyle/>
                    <a:p>
                      <a:pPr algn="l" fontAlgn="b"/>
                      <a:r>
                        <a:rPr lang="en-GB" sz="1600" b="0" i="0" u="none" strike="noStrike" dirty="0">
                          <a:solidFill>
                            <a:srgbClr val="000000"/>
                          </a:solidFill>
                          <a:effectLst/>
                          <a:latin typeface="+mn-lt"/>
                        </a:rPr>
                        <a:t>TOTAL COST</a:t>
                      </a:r>
                    </a:p>
                  </a:txBody>
                  <a:tcPr marL="6350" marR="6350" marT="6350" marB="0" anchor="b"/>
                </a:tc>
                <a:tc>
                  <a:txBody>
                    <a:bodyPr/>
                    <a:lstStyle/>
                    <a:p>
                      <a:pPr algn="r" fontAlgn="b"/>
                      <a:r>
                        <a:rPr lang="en-GB" sz="1600" b="0" i="0" u="none" strike="noStrike" dirty="0">
                          <a:solidFill>
                            <a:srgbClr val="000000"/>
                          </a:solidFill>
                          <a:effectLst/>
                          <a:latin typeface="+mn-lt"/>
                        </a:rPr>
                        <a:t>£24,180</a:t>
                      </a:r>
                    </a:p>
                  </a:txBody>
                  <a:tcPr marL="6350" marR="6350" marT="6350" marB="0" anchor="b"/>
                </a:tc>
                <a:tc>
                  <a:txBody>
                    <a:bodyPr/>
                    <a:lstStyle/>
                    <a:p>
                      <a:pPr algn="r" fontAlgn="b"/>
                      <a:r>
                        <a:rPr lang="en-GB" sz="1600" b="0" i="0" u="none" strike="noStrike" dirty="0">
                          <a:solidFill>
                            <a:srgbClr val="000000"/>
                          </a:solidFill>
                          <a:effectLst/>
                          <a:latin typeface="+mn-lt"/>
                        </a:rPr>
                        <a:t>£36,800</a:t>
                      </a:r>
                    </a:p>
                  </a:txBody>
                  <a:tcPr marL="6350" marR="6350" marT="6350" marB="0" anchor="b"/>
                </a:tc>
                <a:extLst>
                  <a:ext uri="{0D108BD9-81ED-4DB2-BD59-A6C34878D82A}">
                    <a16:rowId xmlns:a16="http://schemas.microsoft.com/office/drawing/2014/main" val="1859910254"/>
                  </a:ext>
                </a:extLst>
              </a:tr>
              <a:tr h="370840">
                <a:tc>
                  <a:txBody>
                    <a:bodyPr/>
                    <a:lstStyle/>
                    <a:p>
                      <a:pPr algn="l" fontAlgn="b"/>
                      <a:r>
                        <a:rPr lang="en-GB" sz="1600" b="0" i="0" u="none" strike="noStrike" dirty="0">
                          <a:solidFill>
                            <a:srgbClr val="000000"/>
                          </a:solidFill>
                          <a:effectLst/>
                          <a:latin typeface="+mn-lt"/>
                        </a:rPr>
                        <a:t>AVERAGE CONTRIBUTION PER RESPONSE</a:t>
                      </a:r>
                    </a:p>
                  </a:txBody>
                  <a:tcPr marL="6350" marR="6350" marT="6350" marB="0" anchor="b"/>
                </a:tc>
                <a:tc>
                  <a:txBody>
                    <a:bodyPr/>
                    <a:lstStyle/>
                    <a:p>
                      <a:pPr algn="r" fontAlgn="b"/>
                      <a:r>
                        <a:rPr lang="en-GB" sz="1600" b="0" i="0" u="none" strike="noStrike" dirty="0">
                          <a:solidFill>
                            <a:srgbClr val="000000"/>
                          </a:solidFill>
                          <a:effectLst/>
                          <a:latin typeface="+mn-lt"/>
                        </a:rPr>
                        <a:t>£50</a:t>
                      </a:r>
                    </a:p>
                  </a:txBody>
                  <a:tcPr marL="6350" marR="6350" marT="6350" marB="0" anchor="b"/>
                </a:tc>
                <a:tc>
                  <a:txBody>
                    <a:bodyPr/>
                    <a:lstStyle/>
                    <a:p>
                      <a:pPr algn="r" fontAlgn="b"/>
                      <a:r>
                        <a:rPr lang="en-GB" sz="1600" b="0" i="0" u="none" strike="noStrike" dirty="0">
                          <a:solidFill>
                            <a:srgbClr val="000000"/>
                          </a:solidFill>
                          <a:effectLst/>
                          <a:latin typeface="+mn-lt"/>
                        </a:rPr>
                        <a:t>£50</a:t>
                      </a:r>
                    </a:p>
                  </a:txBody>
                  <a:tcPr marL="6350" marR="6350" marT="6350" marB="0" anchor="b"/>
                </a:tc>
                <a:extLst>
                  <a:ext uri="{0D108BD9-81ED-4DB2-BD59-A6C34878D82A}">
                    <a16:rowId xmlns:a16="http://schemas.microsoft.com/office/drawing/2014/main" val="3552560979"/>
                  </a:ext>
                </a:extLst>
              </a:tr>
              <a:tr h="370840">
                <a:tc>
                  <a:txBody>
                    <a:bodyPr/>
                    <a:lstStyle/>
                    <a:p>
                      <a:pPr algn="l" fontAlgn="b"/>
                      <a:r>
                        <a:rPr lang="en-GB" sz="1600" b="0" i="0" u="none" strike="noStrike" dirty="0">
                          <a:solidFill>
                            <a:srgbClr val="000000"/>
                          </a:solidFill>
                          <a:effectLst/>
                          <a:latin typeface="+mn-lt"/>
                        </a:rPr>
                        <a:t>TOTAL CONTRIBUTION</a:t>
                      </a:r>
                    </a:p>
                  </a:txBody>
                  <a:tcPr marL="6350" marR="6350" marT="6350" marB="0" anchor="b"/>
                </a:tc>
                <a:tc>
                  <a:txBody>
                    <a:bodyPr/>
                    <a:lstStyle/>
                    <a:p>
                      <a:pPr algn="r" fontAlgn="b"/>
                      <a:r>
                        <a:rPr lang="en-GB" sz="1600" b="0" i="0" u="none" strike="noStrike" dirty="0">
                          <a:solidFill>
                            <a:srgbClr val="000000"/>
                          </a:solidFill>
                          <a:effectLst/>
                          <a:latin typeface="+mn-lt"/>
                        </a:rPr>
                        <a:t>£32,500</a:t>
                      </a:r>
                    </a:p>
                  </a:txBody>
                  <a:tcPr marL="6350" marR="6350" marT="6350" marB="0" anchor="b"/>
                </a:tc>
                <a:tc>
                  <a:txBody>
                    <a:bodyPr/>
                    <a:lstStyle/>
                    <a:p>
                      <a:pPr algn="r" fontAlgn="b"/>
                      <a:r>
                        <a:rPr lang="en-GB" sz="1600" b="0" i="0" u="none" strike="noStrike" dirty="0">
                          <a:solidFill>
                            <a:srgbClr val="000000"/>
                          </a:solidFill>
                          <a:effectLst/>
                          <a:latin typeface="+mn-lt"/>
                        </a:rPr>
                        <a:t>£57,500</a:t>
                      </a:r>
                    </a:p>
                  </a:txBody>
                  <a:tcPr marL="6350" marR="6350" marT="6350" marB="0" anchor="b"/>
                </a:tc>
                <a:extLst>
                  <a:ext uri="{0D108BD9-81ED-4DB2-BD59-A6C34878D82A}">
                    <a16:rowId xmlns:a16="http://schemas.microsoft.com/office/drawing/2014/main" val="2989284992"/>
                  </a:ext>
                </a:extLst>
              </a:tr>
              <a:tr h="370840">
                <a:tc>
                  <a:txBody>
                    <a:bodyPr/>
                    <a:lstStyle/>
                    <a:p>
                      <a:pPr algn="l" fontAlgn="b"/>
                      <a:r>
                        <a:rPr lang="en-GB" sz="1600" b="0" i="0" u="none" strike="noStrike" dirty="0">
                          <a:solidFill>
                            <a:srgbClr val="000000"/>
                          </a:solidFill>
                          <a:effectLst/>
                          <a:latin typeface="+mn-lt"/>
                        </a:rPr>
                        <a:t>INCREMENTAL REVENUE</a:t>
                      </a:r>
                    </a:p>
                  </a:txBody>
                  <a:tcPr marL="6350" marR="6350" marT="6350" marB="0" anchor="b"/>
                </a:tc>
                <a:tc>
                  <a:txBody>
                    <a:bodyPr/>
                    <a:lstStyle/>
                    <a:p>
                      <a:pPr algn="r" fontAlgn="b"/>
                      <a:r>
                        <a:rPr lang="en-GB" sz="1600" b="0" i="0" u="none" strike="noStrike" dirty="0">
                          <a:solidFill>
                            <a:srgbClr val="000000"/>
                          </a:solidFill>
                          <a:effectLst/>
                          <a:latin typeface="+mn-lt"/>
                        </a:rPr>
                        <a:t>£8,320</a:t>
                      </a:r>
                    </a:p>
                  </a:txBody>
                  <a:tcPr marL="6350" marR="6350" marT="6350" marB="0" anchor="b"/>
                </a:tc>
                <a:tc>
                  <a:txBody>
                    <a:bodyPr/>
                    <a:lstStyle/>
                    <a:p>
                      <a:pPr algn="r" fontAlgn="b"/>
                      <a:r>
                        <a:rPr lang="en-GB" sz="1600" b="0" i="0" u="none" strike="noStrike" dirty="0">
                          <a:solidFill>
                            <a:srgbClr val="000000"/>
                          </a:solidFill>
                          <a:effectLst/>
                          <a:latin typeface="+mn-lt"/>
                        </a:rPr>
                        <a:t>£20,700</a:t>
                      </a:r>
                    </a:p>
                  </a:txBody>
                  <a:tcPr marL="6350" marR="6350" marT="6350" marB="0" anchor="b"/>
                </a:tc>
                <a:extLst>
                  <a:ext uri="{0D108BD9-81ED-4DB2-BD59-A6C34878D82A}">
                    <a16:rowId xmlns:a16="http://schemas.microsoft.com/office/drawing/2014/main" val="3812466773"/>
                  </a:ext>
                </a:extLst>
              </a:tr>
            </a:tbl>
          </a:graphicData>
        </a:graphic>
      </p:graphicFrame>
      <p:sp>
        <p:nvSpPr>
          <p:cNvPr id="3" name="Title 2">
            <a:extLst>
              <a:ext uri="{FF2B5EF4-FFF2-40B4-BE49-F238E27FC236}">
                <a16:creationId xmlns:a16="http://schemas.microsoft.com/office/drawing/2014/main" id="{48AE3AFD-DE73-49E7-9EB7-0F431B99A190}"/>
              </a:ext>
            </a:extLst>
          </p:cNvPr>
          <p:cNvSpPr>
            <a:spLocks noGrp="1"/>
          </p:cNvSpPr>
          <p:nvPr>
            <p:ph type="title"/>
          </p:nvPr>
        </p:nvSpPr>
        <p:spPr/>
        <p:txBody>
          <a:bodyPr/>
          <a:lstStyle/>
          <a:p>
            <a:r>
              <a:rPr lang="en-GB" dirty="0"/>
              <a:t>Black Friday and Christmas offer</a:t>
            </a:r>
          </a:p>
        </p:txBody>
      </p:sp>
      <p:sp>
        <p:nvSpPr>
          <p:cNvPr id="4" name="Text Placeholder 3">
            <a:extLst>
              <a:ext uri="{FF2B5EF4-FFF2-40B4-BE49-F238E27FC236}">
                <a16:creationId xmlns:a16="http://schemas.microsoft.com/office/drawing/2014/main" id="{6368F6E7-C59B-4D58-B811-B087AE612DBF}"/>
              </a:ext>
            </a:extLst>
          </p:cNvPr>
          <p:cNvSpPr>
            <a:spLocks noGrp="1"/>
          </p:cNvSpPr>
          <p:nvPr>
            <p:ph type="body" sz="quarter" idx="11"/>
          </p:nvPr>
        </p:nvSpPr>
        <p:spPr/>
        <p:txBody>
          <a:bodyPr/>
          <a:lstStyle/>
          <a:p>
            <a:r>
              <a:rPr lang="en-GB" dirty="0"/>
              <a:t>Possible business case for wholesale national price plan</a:t>
            </a:r>
          </a:p>
        </p:txBody>
      </p:sp>
      <p:sp>
        <p:nvSpPr>
          <p:cNvPr id="7" name="Isosceles Triangle 6">
            <a:extLst>
              <a:ext uri="{FF2B5EF4-FFF2-40B4-BE49-F238E27FC236}">
                <a16:creationId xmlns:a16="http://schemas.microsoft.com/office/drawing/2014/main" id="{059B0845-0DEE-40DB-BB9F-A838E4ED9CA2}"/>
              </a:ext>
            </a:extLst>
          </p:cNvPr>
          <p:cNvSpPr/>
          <p:nvPr/>
        </p:nvSpPr>
        <p:spPr>
          <a:xfrm rot="5400000">
            <a:off x="7488818" y="3507131"/>
            <a:ext cx="1238491" cy="5671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F615CE6-442E-4ABD-8B43-1AD2A456704B}"/>
              </a:ext>
            </a:extLst>
          </p:cNvPr>
          <p:cNvSpPr/>
          <p:nvPr/>
        </p:nvSpPr>
        <p:spPr>
          <a:xfrm>
            <a:off x="8507392" y="2013995"/>
            <a:ext cx="3135008" cy="371547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Additional spend volume of 50,000 increases spend by just over £12k but might deliver additional revenue of £12,380</a:t>
            </a:r>
          </a:p>
        </p:txBody>
      </p:sp>
    </p:spTree>
    <p:extLst>
      <p:ext uri="{BB962C8B-B14F-4D97-AF65-F5344CB8AC3E}">
        <p14:creationId xmlns:p14="http://schemas.microsoft.com/office/powerpoint/2010/main" val="2489507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FD0989-0480-43EE-BC82-50413A74490B}"/>
              </a:ext>
            </a:extLst>
          </p:cNvPr>
          <p:cNvSpPr>
            <a:spLocks noGrp="1"/>
          </p:cNvSpPr>
          <p:nvPr>
            <p:ph type="body" sz="quarter" idx="10"/>
          </p:nvPr>
        </p:nvSpPr>
        <p:spPr/>
        <p:txBody>
          <a:bodyPr/>
          <a:lstStyle/>
          <a:p>
            <a:r>
              <a:rPr lang="en-GB" dirty="0"/>
              <a:t>The practicalities of applying</a:t>
            </a:r>
          </a:p>
        </p:txBody>
      </p:sp>
    </p:spTree>
    <p:extLst>
      <p:ext uri="{BB962C8B-B14F-4D97-AF65-F5344CB8AC3E}">
        <p14:creationId xmlns:p14="http://schemas.microsoft.com/office/powerpoint/2010/main" val="293746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EB4C-127A-45F4-AC1F-38FF0D151A47}"/>
              </a:ext>
            </a:extLst>
          </p:cNvPr>
          <p:cNvSpPr>
            <a:spLocks noGrp="1"/>
          </p:cNvSpPr>
          <p:nvPr>
            <p:ph type="title"/>
          </p:nvPr>
        </p:nvSpPr>
        <p:spPr/>
        <p:txBody>
          <a:bodyPr/>
          <a:lstStyle/>
          <a:p>
            <a:r>
              <a:rPr lang="en-GB" dirty="0"/>
              <a:t>Mandatory requirements</a:t>
            </a:r>
          </a:p>
        </p:txBody>
      </p:sp>
      <p:sp>
        <p:nvSpPr>
          <p:cNvPr id="3" name="Slide Number Placeholder 2">
            <a:extLst>
              <a:ext uri="{FF2B5EF4-FFF2-40B4-BE49-F238E27FC236}">
                <a16:creationId xmlns:a16="http://schemas.microsoft.com/office/drawing/2014/main" id="{114BB8ED-70D8-4416-894E-685E40C89119}"/>
              </a:ext>
            </a:extLst>
          </p:cNvPr>
          <p:cNvSpPr>
            <a:spLocks noGrp="1"/>
          </p:cNvSpPr>
          <p:nvPr>
            <p:ph type="sldNum" sz="quarter" idx="10"/>
          </p:nvPr>
        </p:nvSpPr>
        <p:spPr/>
        <p:txBody>
          <a:bodyPr/>
          <a:lstStyle/>
          <a:p>
            <a:fld id="{887360FE-02F5-4392-9C12-7D03F05745BB}" type="slidenum">
              <a:rPr lang="en-GB" smtClean="0"/>
              <a:pPr/>
              <a:t>36</a:t>
            </a:fld>
            <a:endParaRPr lang="en-GB" dirty="0"/>
          </a:p>
        </p:txBody>
      </p:sp>
      <p:sp>
        <p:nvSpPr>
          <p:cNvPr id="4" name="Text Placeholder 3">
            <a:extLst>
              <a:ext uri="{FF2B5EF4-FFF2-40B4-BE49-F238E27FC236}">
                <a16:creationId xmlns:a16="http://schemas.microsoft.com/office/drawing/2014/main" id="{69B93BB2-639E-4274-A6C4-23EE8A9B0DE6}"/>
              </a:ext>
            </a:extLst>
          </p:cNvPr>
          <p:cNvSpPr>
            <a:spLocks noGrp="1"/>
          </p:cNvSpPr>
          <p:nvPr>
            <p:ph type="body" sz="quarter" idx="11"/>
          </p:nvPr>
        </p:nvSpPr>
        <p:spPr/>
        <p:txBody>
          <a:bodyPr/>
          <a:lstStyle/>
          <a:p>
            <a:r>
              <a:rPr lang="en-GB" dirty="0"/>
              <a:t>High level requirements for entry to black Friday and christmas</a:t>
            </a:r>
          </a:p>
        </p:txBody>
      </p:sp>
      <p:sp>
        <p:nvSpPr>
          <p:cNvPr id="6" name="Rectangle 5">
            <a:extLst>
              <a:ext uri="{FF2B5EF4-FFF2-40B4-BE49-F238E27FC236}">
                <a16:creationId xmlns:a16="http://schemas.microsoft.com/office/drawing/2014/main" id="{0026363A-DB01-4123-957C-AFBDC3910E9D}"/>
              </a:ext>
            </a:extLst>
          </p:cNvPr>
          <p:cNvSpPr/>
          <p:nvPr/>
        </p:nvSpPr>
        <p:spPr>
          <a:xfrm>
            <a:off x="486000" y="2065925"/>
            <a:ext cx="4957870" cy="11908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GB" dirty="0">
                <a:solidFill>
                  <a:schemeClr val="tx1"/>
                </a:solidFill>
              </a:rPr>
              <a:t>For Mailmark Advertising Mail &amp; Partially Addressed Letters and Large Letters up to 250g</a:t>
            </a:r>
          </a:p>
        </p:txBody>
      </p:sp>
      <p:pic>
        <p:nvPicPr>
          <p:cNvPr id="7" name="Picture 4" descr="Image result for mailmark">
            <a:extLst>
              <a:ext uri="{FF2B5EF4-FFF2-40B4-BE49-F238E27FC236}">
                <a16:creationId xmlns:a16="http://schemas.microsoft.com/office/drawing/2014/main" id="{6819D0B3-7D11-483F-9C53-80F626A6AA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80" t="20102" r="61432" b="40154"/>
          <a:stretch/>
        </p:blipFill>
        <p:spPr bwMode="auto">
          <a:xfrm>
            <a:off x="704454" y="2230857"/>
            <a:ext cx="864000" cy="86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DB1BBE7-13EA-4726-9941-365E595BD5E8}"/>
              </a:ext>
            </a:extLst>
          </p:cNvPr>
          <p:cNvSpPr/>
          <p:nvPr/>
        </p:nvSpPr>
        <p:spPr>
          <a:xfrm>
            <a:off x="489543" y="3398536"/>
            <a:ext cx="4957870" cy="11908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No postcards.</a:t>
            </a:r>
          </a:p>
          <a:p>
            <a:pPr marL="1169988"/>
            <a:r>
              <a:rPr lang="en-US" dirty="0">
                <a:solidFill>
                  <a:schemeClr val="tx1"/>
                </a:solidFill>
              </a:rPr>
              <a:t>(Single piece mailers are allowed) </a:t>
            </a:r>
          </a:p>
        </p:txBody>
      </p:sp>
      <p:sp>
        <p:nvSpPr>
          <p:cNvPr id="9" name="Rectangle 8">
            <a:extLst>
              <a:ext uri="{FF2B5EF4-FFF2-40B4-BE49-F238E27FC236}">
                <a16:creationId xmlns:a16="http://schemas.microsoft.com/office/drawing/2014/main" id="{ECCE8573-DABB-491C-B4B9-084823286FDC}"/>
              </a:ext>
            </a:extLst>
          </p:cNvPr>
          <p:cNvSpPr/>
          <p:nvPr/>
        </p:nvSpPr>
        <p:spPr>
          <a:xfrm>
            <a:off x="482450" y="4752423"/>
            <a:ext cx="4957870" cy="119084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Trays only.</a:t>
            </a:r>
          </a:p>
          <a:p>
            <a:pPr marL="1169988"/>
            <a:r>
              <a:rPr lang="en-US" dirty="0">
                <a:solidFill>
                  <a:schemeClr val="tx1"/>
                </a:solidFill>
              </a:rPr>
              <a:t>Letters must be submitted in trays to ensure sorting is quick and easy</a:t>
            </a:r>
          </a:p>
        </p:txBody>
      </p:sp>
      <p:sp>
        <p:nvSpPr>
          <p:cNvPr id="10" name="Rectangle 9">
            <a:extLst>
              <a:ext uri="{FF2B5EF4-FFF2-40B4-BE49-F238E27FC236}">
                <a16:creationId xmlns:a16="http://schemas.microsoft.com/office/drawing/2014/main" id="{058B348E-BD45-41F6-B277-DD7C0BD90494}"/>
              </a:ext>
            </a:extLst>
          </p:cNvPr>
          <p:cNvSpPr/>
          <p:nvPr/>
        </p:nvSpPr>
        <p:spPr>
          <a:xfrm>
            <a:off x="5646347" y="3418382"/>
            <a:ext cx="4957870" cy="119084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11 November 2019 to </a:t>
            </a:r>
          </a:p>
          <a:p>
            <a:pPr marL="1169988"/>
            <a:r>
              <a:rPr lang="en-US" dirty="0">
                <a:solidFill>
                  <a:schemeClr val="tx1"/>
                </a:solidFill>
              </a:rPr>
              <a:t>27 December 2019</a:t>
            </a:r>
          </a:p>
        </p:txBody>
      </p:sp>
      <p:sp>
        <p:nvSpPr>
          <p:cNvPr id="12" name="Rectangle 11">
            <a:extLst>
              <a:ext uri="{FF2B5EF4-FFF2-40B4-BE49-F238E27FC236}">
                <a16:creationId xmlns:a16="http://schemas.microsoft.com/office/drawing/2014/main" id="{682BE33E-822B-448A-9251-951851E2B31D}"/>
              </a:ext>
            </a:extLst>
          </p:cNvPr>
          <p:cNvSpPr/>
          <p:nvPr/>
        </p:nvSpPr>
        <p:spPr>
          <a:xfrm>
            <a:off x="5646347" y="4757783"/>
            <a:ext cx="4957870" cy="11908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Discounts are paid as postage credits that will be valid for 12 months </a:t>
            </a:r>
          </a:p>
        </p:txBody>
      </p:sp>
      <p:pic>
        <p:nvPicPr>
          <p:cNvPr id="14" name="Graphic 13" descr="Envelope">
            <a:extLst>
              <a:ext uri="{FF2B5EF4-FFF2-40B4-BE49-F238E27FC236}">
                <a16:creationId xmlns:a16="http://schemas.microsoft.com/office/drawing/2014/main" id="{64585F0D-9286-409F-BB59-337017AE77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835" y="3476529"/>
            <a:ext cx="1005840" cy="1005840"/>
          </a:xfrm>
          <a:prstGeom prst="rect">
            <a:avLst/>
          </a:prstGeom>
        </p:spPr>
      </p:pic>
      <p:pic>
        <p:nvPicPr>
          <p:cNvPr id="16" name="Graphic 15" descr="Download">
            <a:extLst>
              <a:ext uri="{FF2B5EF4-FFF2-40B4-BE49-F238E27FC236}">
                <a16:creationId xmlns:a16="http://schemas.microsoft.com/office/drawing/2014/main" id="{26D66AAA-01FB-49C1-914F-0F1A43BC01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6543" y="4796755"/>
            <a:ext cx="1106424" cy="1106424"/>
          </a:xfrm>
          <a:prstGeom prst="rect">
            <a:avLst/>
          </a:prstGeom>
        </p:spPr>
      </p:pic>
      <p:pic>
        <p:nvPicPr>
          <p:cNvPr id="18" name="Graphic 17" descr="Upward trend">
            <a:extLst>
              <a:ext uri="{FF2B5EF4-FFF2-40B4-BE49-F238E27FC236}">
                <a16:creationId xmlns:a16="http://schemas.microsoft.com/office/drawing/2014/main" id="{1F45A3E0-42DA-4E9E-9605-03515BEEA4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9116" y="2163404"/>
            <a:ext cx="1106424" cy="1106424"/>
          </a:xfrm>
          <a:prstGeom prst="rect">
            <a:avLst/>
          </a:prstGeom>
        </p:spPr>
      </p:pic>
      <p:pic>
        <p:nvPicPr>
          <p:cNvPr id="21" name="Graphic 20" descr="Piggy Bank">
            <a:extLst>
              <a:ext uri="{FF2B5EF4-FFF2-40B4-BE49-F238E27FC236}">
                <a16:creationId xmlns:a16="http://schemas.microsoft.com/office/drawing/2014/main" id="{71069700-972E-4A14-9BB3-5599CA9388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48412" y="4737637"/>
            <a:ext cx="1106424" cy="1106424"/>
          </a:xfrm>
          <a:prstGeom prst="rect">
            <a:avLst/>
          </a:prstGeom>
        </p:spPr>
      </p:pic>
      <p:sp>
        <p:nvSpPr>
          <p:cNvPr id="15" name="Rectangle 14">
            <a:extLst>
              <a:ext uri="{FF2B5EF4-FFF2-40B4-BE49-F238E27FC236}">
                <a16:creationId xmlns:a16="http://schemas.microsoft.com/office/drawing/2014/main" id="{068E1244-958E-4513-B091-991372AF0791}"/>
              </a:ext>
            </a:extLst>
          </p:cNvPr>
          <p:cNvSpPr/>
          <p:nvPr/>
        </p:nvSpPr>
        <p:spPr>
          <a:xfrm>
            <a:off x="5646347" y="2065925"/>
            <a:ext cx="4957870" cy="119084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9988"/>
            <a:r>
              <a:rPr lang="en-US" dirty="0">
                <a:solidFill>
                  <a:schemeClr val="tx1"/>
                </a:solidFill>
              </a:rPr>
              <a:t>Post at least 50,000 incremental items to qualify for this incentive</a:t>
            </a:r>
          </a:p>
        </p:txBody>
      </p:sp>
      <p:pic>
        <p:nvPicPr>
          <p:cNvPr id="17" name="Graphic 16" descr="Flip calendar">
            <a:extLst>
              <a:ext uri="{FF2B5EF4-FFF2-40B4-BE49-F238E27FC236}">
                <a16:creationId xmlns:a16="http://schemas.microsoft.com/office/drawing/2014/main" id="{9E1CB5C9-D996-4492-AFCD-CD95C639172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37468" y="3369945"/>
            <a:ext cx="1249375" cy="1263124"/>
          </a:xfrm>
          <a:prstGeom prst="rect">
            <a:avLst/>
          </a:prstGeom>
        </p:spPr>
      </p:pic>
    </p:spTree>
    <p:extLst>
      <p:ext uri="{BB962C8B-B14F-4D97-AF65-F5344CB8AC3E}">
        <p14:creationId xmlns:p14="http://schemas.microsoft.com/office/powerpoint/2010/main" val="3771340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D4A58710-D5AF-4330-9C05-961C7E6E01D5}"/>
              </a:ext>
            </a:extLst>
          </p:cNvPr>
          <p:cNvSpPr txBox="1"/>
          <p:nvPr/>
        </p:nvSpPr>
        <p:spPr>
          <a:xfrm>
            <a:off x="3345554" y="2606212"/>
            <a:ext cx="1961194" cy="646331"/>
          </a:xfrm>
          <a:prstGeom prst="rect">
            <a:avLst/>
          </a:prstGeom>
          <a:noFill/>
        </p:spPr>
        <p:txBody>
          <a:bodyPr wrap="square">
            <a:spAutoFit/>
          </a:bodyPr>
          <a:lstStyle/>
          <a:p>
            <a:pPr lvl="0" algn="ctr">
              <a:defRPr/>
            </a:pPr>
            <a:r>
              <a:rPr lang="en-GB" sz="1200" b="1" dirty="0">
                <a:solidFill>
                  <a:srgbClr val="1BACE4"/>
                </a:solidFill>
              </a:rPr>
              <a:t>ROYAL MAIL CONFIRM YOUR ACCEPTED VOLUME</a:t>
            </a:r>
            <a:endParaRPr lang="en-GB" sz="960" dirty="0">
              <a:solidFill>
                <a:prstClr val="black">
                  <a:lumMod val="85000"/>
                  <a:lumOff val="15000"/>
                </a:prstClr>
              </a:solidFill>
            </a:endParaRPr>
          </a:p>
        </p:txBody>
      </p:sp>
      <p:sp>
        <p:nvSpPr>
          <p:cNvPr id="2" name="Title 1">
            <a:extLst>
              <a:ext uri="{FF2B5EF4-FFF2-40B4-BE49-F238E27FC236}">
                <a16:creationId xmlns:a16="http://schemas.microsoft.com/office/drawing/2014/main" id="{891CE519-8871-4255-86A4-2F6C21E6CD60}"/>
              </a:ext>
            </a:extLst>
          </p:cNvPr>
          <p:cNvSpPr>
            <a:spLocks noGrp="1"/>
          </p:cNvSpPr>
          <p:nvPr>
            <p:ph type="title"/>
          </p:nvPr>
        </p:nvSpPr>
        <p:spPr/>
        <p:txBody>
          <a:bodyPr/>
          <a:lstStyle/>
          <a:p>
            <a:r>
              <a:rPr lang="en-GB" dirty="0"/>
              <a:t>The application process</a:t>
            </a:r>
          </a:p>
        </p:txBody>
      </p:sp>
      <p:sp>
        <p:nvSpPr>
          <p:cNvPr id="3" name="Slide Number Placeholder 2">
            <a:extLst>
              <a:ext uri="{FF2B5EF4-FFF2-40B4-BE49-F238E27FC236}">
                <a16:creationId xmlns:a16="http://schemas.microsoft.com/office/drawing/2014/main" id="{29F5DC88-8692-4E3C-BC15-7A46A700F427}"/>
              </a:ext>
            </a:extLst>
          </p:cNvPr>
          <p:cNvSpPr>
            <a:spLocks noGrp="1"/>
          </p:cNvSpPr>
          <p:nvPr>
            <p:ph type="sldNum" sz="quarter" idx="10"/>
          </p:nvPr>
        </p:nvSpPr>
        <p:spPr/>
        <p:txBody>
          <a:bodyPr/>
          <a:lstStyle/>
          <a:p>
            <a:fld id="{887360FE-02F5-4392-9C12-7D03F05745BB}" type="slidenum">
              <a:rPr lang="en-GB" smtClean="0"/>
              <a:pPr/>
              <a:t>37</a:t>
            </a:fld>
            <a:endParaRPr lang="en-GB" dirty="0"/>
          </a:p>
        </p:txBody>
      </p:sp>
      <p:sp>
        <p:nvSpPr>
          <p:cNvPr id="4" name="Text Placeholder 3">
            <a:extLst>
              <a:ext uri="{FF2B5EF4-FFF2-40B4-BE49-F238E27FC236}">
                <a16:creationId xmlns:a16="http://schemas.microsoft.com/office/drawing/2014/main" id="{9CA48507-78EF-45C9-A550-3E0D0AA16897}"/>
              </a:ext>
            </a:extLst>
          </p:cNvPr>
          <p:cNvSpPr>
            <a:spLocks noGrp="1"/>
          </p:cNvSpPr>
          <p:nvPr>
            <p:ph type="body" sz="quarter" idx="11"/>
          </p:nvPr>
        </p:nvSpPr>
        <p:spPr/>
        <p:txBody>
          <a:bodyPr/>
          <a:lstStyle/>
          <a:p>
            <a:endParaRPr lang="en-GB" dirty="0"/>
          </a:p>
        </p:txBody>
      </p:sp>
      <p:sp>
        <p:nvSpPr>
          <p:cNvPr id="6" name="TextBox 5">
            <a:extLst>
              <a:ext uri="{FF2B5EF4-FFF2-40B4-BE49-F238E27FC236}">
                <a16:creationId xmlns:a16="http://schemas.microsoft.com/office/drawing/2014/main" id="{DAEB908D-A15A-438B-AED7-9B23BE3BE5D4}"/>
              </a:ext>
            </a:extLst>
          </p:cNvPr>
          <p:cNvSpPr txBox="1"/>
          <p:nvPr/>
        </p:nvSpPr>
        <p:spPr>
          <a:xfrm>
            <a:off x="6986919" y="2043369"/>
            <a:ext cx="1480600" cy="530915"/>
          </a:xfrm>
          <a:prstGeom prst="rect">
            <a:avLst/>
          </a:prstGeom>
          <a:noFill/>
        </p:spPr>
        <p:txBody>
          <a:bodyPr wrap="square">
            <a:spAutoFit/>
          </a:bodyPr>
          <a:lstStyle/>
          <a:p>
            <a:pPr algn="ctr">
              <a:defRPr/>
            </a:pPr>
            <a:r>
              <a:rPr lang="en-GB" sz="1050" b="1" dirty="0">
                <a:solidFill>
                  <a:srgbClr val="EEC216"/>
                </a:solidFill>
                <a:latin typeface="Arial"/>
              </a:rPr>
              <a:t>12 MONTHS</a:t>
            </a:r>
          </a:p>
          <a:p>
            <a:pPr algn="ctr">
              <a:defRPr/>
            </a:pPr>
            <a:r>
              <a:rPr lang="en-GB" sz="900" dirty="0">
                <a:solidFill>
                  <a:srgbClr val="000000">
                    <a:lumMod val="85000"/>
                    <a:lumOff val="15000"/>
                  </a:srgbClr>
                </a:solidFill>
                <a:latin typeface="Arial"/>
              </a:rPr>
              <a:t>You have 12 months to redeem your credits</a:t>
            </a:r>
          </a:p>
        </p:txBody>
      </p:sp>
      <p:sp>
        <p:nvSpPr>
          <p:cNvPr id="7" name="Freeform 5">
            <a:extLst>
              <a:ext uri="{FF2B5EF4-FFF2-40B4-BE49-F238E27FC236}">
                <a16:creationId xmlns:a16="http://schemas.microsoft.com/office/drawing/2014/main" id="{897C717A-5EB4-457B-92D9-1A879D37151D}"/>
              </a:ext>
            </a:extLst>
          </p:cNvPr>
          <p:cNvSpPr/>
          <p:nvPr/>
        </p:nvSpPr>
        <p:spPr>
          <a:xfrm>
            <a:off x="4722957" y="3107865"/>
            <a:ext cx="1006695"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EF82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F974B3FA-6B03-4191-A778-6D945EE404E9}"/>
              </a:ext>
            </a:extLst>
          </p:cNvPr>
          <p:cNvSpPr/>
          <p:nvPr/>
        </p:nvSpPr>
        <p:spPr>
          <a:xfrm>
            <a:off x="5549514" y="3528794"/>
            <a:ext cx="180139" cy="717146"/>
          </a:xfrm>
          <a:prstGeom prst="rect">
            <a:avLst/>
          </a:prstGeom>
          <a:solidFill>
            <a:srgbClr val="EF82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18C11EA-D745-4458-AF69-2DD48874B290}"/>
              </a:ext>
            </a:extLst>
          </p:cNvPr>
          <p:cNvSpPr/>
          <p:nvPr/>
        </p:nvSpPr>
        <p:spPr>
          <a:xfrm>
            <a:off x="4723402" y="3528794"/>
            <a:ext cx="180139" cy="717146"/>
          </a:xfrm>
          <a:prstGeom prst="rect">
            <a:avLst/>
          </a:prstGeom>
          <a:solidFill>
            <a:srgbClr val="EF821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Freeform 8">
            <a:extLst>
              <a:ext uri="{FF2B5EF4-FFF2-40B4-BE49-F238E27FC236}">
                <a16:creationId xmlns:a16="http://schemas.microsoft.com/office/drawing/2014/main" id="{BA839436-188C-4FEC-BA2E-94EA17829995}"/>
              </a:ext>
            </a:extLst>
          </p:cNvPr>
          <p:cNvSpPr/>
          <p:nvPr/>
        </p:nvSpPr>
        <p:spPr>
          <a:xfrm rot="10800000">
            <a:off x="5549514" y="4245939"/>
            <a:ext cx="1004527"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D8B974E3-E7EF-4CC1-A412-2A406592F126}"/>
              </a:ext>
            </a:extLst>
          </p:cNvPr>
          <p:cNvSpPr/>
          <p:nvPr/>
        </p:nvSpPr>
        <p:spPr>
          <a:xfrm rot="10800000">
            <a:off x="5549514" y="3889577"/>
            <a:ext cx="180139" cy="356362"/>
          </a:xfrm>
          <a:prstGeom prst="rect">
            <a:avLst/>
          </a:pr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EDF3E1A-92E1-4B8E-B4C6-7BFB72A4BA48}"/>
              </a:ext>
            </a:extLst>
          </p:cNvPr>
          <p:cNvSpPr/>
          <p:nvPr/>
        </p:nvSpPr>
        <p:spPr>
          <a:xfrm rot="10800000">
            <a:off x="6370347" y="3844702"/>
            <a:ext cx="183694" cy="401237"/>
          </a:xfrm>
          <a:prstGeom prst="rect">
            <a:avLst/>
          </a:pr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Freeform 11">
            <a:extLst>
              <a:ext uri="{FF2B5EF4-FFF2-40B4-BE49-F238E27FC236}">
                <a16:creationId xmlns:a16="http://schemas.microsoft.com/office/drawing/2014/main" id="{D79C80B7-3305-4B84-BE55-483D1550A657}"/>
              </a:ext>
            </a:extLst>
          </p:cNvPr>
          <p:cNvSpPr/>
          <p:nvPr/>
        </p:nvSpPr>
        <p:spPr>
          <a:xfrm>
            <a:off x="6370349" y="2506008"/>
            <a:ext cx="1011527"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2425921-ADA3-42D1-BBA1-5AB1E2018417}"/>
              </a:ext>
            </a:extLst>
          </p:cNvPr>
          <p:cNvSpPr/>
          <p:nvPr/>
        </p:nvSpPr>
        <p:spPr>
          <a:xfrm>
            <a:off x="7201736" y="2926938"/>
            <a:ext cx="180139" cy="332383"/>
          </a:xfrm>
          <a:prstGeom prst="rect">
            <a:avLst/>
          </a:pr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D06662B4-1553-4E4E-92AF-F05E31A7848C}"/>
              </a:ext>
            </a:extLst>
          </p:cNvPr>
          <p:cNvSpPr/>
          <p:nvPr/>
        </p:nvSpPr>
        <p:spPr>
          <a:xfrm>
            <a:off x="6370347" y="2926938"/>
            <a:ext cx="185416" cy="917764"/>
          </a:xfrm>
          <a:prstGeom prst="rect">
            <a:avLst/>
          </a:pr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Freeform 14">
            <a:extLst>
              <a:ext uri="{FF2B5EF4-FFF2-40B4-BE49-F238E27FC236}">
                <a16:creationId xmlns:a16="http://schemas.microsoft.com/office/drawing/2014/main" id="{26B36857-3660-4A2E-B077-6C352E884C72}"/>
              </a:ext>
            </a:extLst>
          </p:cNvPr>
          <p:cNvSpPr/>
          <p:nvPr/>
        </p:nvSpPr>
        <p:spPr>
          <a:xfrm rot="10800000">
            <a:off x="3884887" y="4822928"/>
            <a:ext cx="1018653" cy="420930"/>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5DF881DF-8DEE-466F-B149-1747C042A3BD}"/>
              </a:ext>
            </a:extLst>
          </p:cNvPr>
          <p:cNvSpPr/>
          <p:nvPr/>
        </p:nvSpPr>
        <p:spPr>
          <a:xfrm rot="10800000">
            <a:off x="3884888" y="4666870"/>
            <a:ext cx="180139" cy="156057"/>
          </a:xfrm>
          <a:prstGeom prst="rect">
            <a:avLst/>
          </a:pr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61D4B8E1-C2EC-4A3D-930A-FAFA87CFF276}"/>
              </a:ext>
            </a:extLst>
          </p:cNvPr>
          <p:cNvSpPr/>
          <p:nvPr/>
        </p:nvSpPr>
        <p:spPr>
          <a:xfrm rot="10800000">
            <a:off x="4731023" y="4245937"/>
            <a:ext cx="177624" cy="576987"/>
          </a:xfrm>
          <a:prstGeom prst="rect">
            <a:avLst/>
          </a:pr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206636B4-2AE6-4333-A573-1BCB23F6BC23}"/>
              </a:ext>
            </a:extLst>
          </p:cNvPr>
          <p:cNvGrpSpPr/>
          <p:nvPr/>
        </p:nvGrpSpPr>
        <p:grpSpPr>
          <a:xfrm>
            <a:off x="3049802" y="3684851"/>
            <a:ext cx="1013377" cy="982016"/>
            <a:chOff x="3347713" y="2228334"/>
            <a:chExt cx="1354591" cy="1417380"/>
          </a:xfrm>
          <a:solidFill>
            <a:srgbClr val="E32119"/>
          </a:solidFill>
        </p:grpSpPr>
        <p:sp>
          <p:nvSpPr>
            <p:cNvPr id="20" name="Freeform 57">
              <a:extLst>
                <a:ext uri="{FF2B5EF4-FFF2-40B4-BE49-F238E27FC236}">
                  <a16:creationId xmlns:a16="http://schemas.microsoft.com/office/drawing/2014/main" id="{CAF17C17-9436-4A06-AE21-C3F640DC430D}"/>
                </a:ext>
              </a:extLst>
            </p:cNvPr>
            <p:cNvSpPr/>
            <p:nvPr/>
          </p:nvSpPr>
          <p:spPr>
            <a:xfrm>
              <a:off x="3350185" y="2228334"/>
              <a:ext cx="1352119" cy="607543"/>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9D5EAB08-0445-4C5F-B26C-0431D1259D98}"/>
                </a:ext>
              </a:extLst>
            </p:cNvPr>
            <p:cNvSpPr/>
            <p:nvPr/>
          </p:nvSpPr>
          <p:spPr>
            <a:xfrm>
              <a:off x="4461510" y="2835877"/>
              <a:ext cx="240794" cy="80983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8A1B6A6D-D944-490D-88AB-AD6B2AD59255}"/>
                </a:ext>
              </a:extLst>
            </p:cNvPr>
            <p:cNvSpPr/>
            <p:nvPr/>
          </p:nvSpPr>
          <p:spPr>
            <a:xfrm>
              <a:off x="3347713" y="2835878"/>
              <a:ext cx="240794" cy="202296"/>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23" name="Group 22">
            <a:extLst>
              <a:ext uri="{FF2B5EF4-FFF2-40B4-BE49-F238E27FC236}">
                <a16:creationId xmlns:a16="http://schemas.microsoft.com/office/drawing/2014/main" id="{1671F30F-B88D-488D-9493-380CF34B9AE7}"/>
              </a:ext>
            </a:extLst>
          </p:cNvPr>
          <p:cNvGrpSpPr/>
          <p:nvPr/>
        </p:nvGrpSpPr>
        <p:grpSpPr>
          <a:xfrm>
            <a:off x="7201735" y="2793515"/>
            <a:ext cx="2291138" cy="1243097"/>
            <a:chOff x="6689102" y="1774623"/>
            <a:chExt cx="3062588" cy="1794208"/>
          </a:xfrm>
          <a:solidFill>
            <a:srgbClr val="524B41"/>
          </a:solidFill>
        </p:grpSpPr>
        <p:sp>
          <p:nvSpPr>
            <p:cNvPr id="24" name="Freeform 52">
              <a:extLst>
                <a:ext uri="{FF2B5EF4-FFF2-40B4-BE49-F238E27FC236}">
                  <a16:creationId xmlns:a16="http://schemas.microsoft.com/office/drawing/2014/main" id="{4FCD3007-9B3F-4DFC-B505-B3C1090992A2}"/>
                </a:ext>
              </a:extLst>
            </p:cNvPr>
            <p:cNvSpPr/>
            <p:nvPr/>
          </p:nvSpPr>
          <p:spPr>
            <a:xfrm rot="10800000">
              <a:off x="6689102" y="2961288"/>
              <a:ext cx="1352119" cy="607543"/>
            </a:xfrm>
            <a:custGeom>
              <a:avLst/>
              <a:gdLst>
                <a:gd name="connsiteX0" fmla="*/ 676059 w 1352119"/>
                <a:gd name="connsiteY0" fmla="*/ 0 h 607543"/>
                <a:gd name="connsiteX1" fmla="*/ 1345909 w 1352119"/>
                <a:gd name="connsiteY1" fmla="*/ 545943 h 607543"/>
                <a:gd name="connsiteX2" fmla="*/ 1352119 w 1352119"/>
                <a:gd name="connsiteY2" fmla="*/ 607543 h 607543"/>
                <a:gd name="connsiteX3" fmla="*/ 1111163 w 1352119"/>
                <a:gd name="connsiteY3" fmla="*/ 607543 h 607543"/>
                <a:gd name="connsiteX4" fmla="*/ 1109848 w 1352119"/>
                <a:gd name="connsiteY4" fmla="*/ 594506 h 607543"/>
                <a:gd name="connsiteX5" fmla="*/ 676060 w 1352119"/>
                <a:gd name="connsiteY5" fmla="*/ 240958 h 607543"/>
                <a:gd name="connsiteX6" fmla="*/ 242272 w 1352119"/>
                <a:gd name="connsiteY6" fmla="*/ 594506 h 607543"/>
                <a:gd name="connsiteX7" fmla="*/ 240958 w 1352119"/>
                <a:gd name="connsiteY7" fmla="*/ 607543 h 607543"/>
                <a:gd name="connsiteX8" fmla="*/ 0 w 1352119"/>
                <a:gd name="connsiteY8" fmla="*/ 607543 h 607543"/>
                <a:gd name="connsiteX9" fmla="*/ 6209 w 1352119"/>
                <a:gd name="connsiteY9" fmla="*/ 545943 h 607543"/>
                <a:gd name="connsiteX10" fmla="*/ 676059 w 1352119"/>
                <a:gd name="connsiteY10"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19" h="607543">
                  <a:moveTo>
                    <a:pt x="676059" y="0"/>
                  </a:moveTo>
                  <a:cubicBezTo>
                    <a:pt x="1006477" y="0"/>
                    <a:pt x="1282153" y="234374"/>
                    <a:pt x="1345909" y="545943"/>
                  </a:cubicBezTo>
                  <a:lnTo>
                    <a:pt x="1352119" y="607543"/>
                  </a:lnTo>
                  <a:lnTo>
                    <a:pt x="1111163" y="607543"/>
                  </a:lnTo>
                  <a:lnTo>
                    <a:pt x="1109848" y="594506"/>
                  </a:lnTo>
                  <a:cubicBezTo>
                    <a:pt x="1068561" y="392736"/>
                    <a:pt x="890035" y="240958"/>
                    <a:pt x="676060" y="240958"/>
                  </a:cubicBezTo>
                  <a:cubicBezTo>
                    <a:pt x="462085" y="240958"/>
                    <a:pt x="283560" y="392736"/>
                    <a:pt x="242272" y="594506"/>
                  </a:cubicBezTo>
                  <a:lnTo>
                    <a:pt x="240958" y="607543"/>
                  </a:lnTo>
                  <a:lnTo>
                    <a:pt x="0" y="607543"/>
                  </a:lnTo>
                  <a:lnTo>
                    <a:pt x="6209" y="545943"/>
                  </a:lnTo>
                  <a:cubicBezTo>
                    <a:pt x="69966" y="234374"/>
                    <a:pt x="345642" y="0"/>
                    <a:pt x="676059" y="0"/>
                  </a:cubicBezTo>
                  <a:close/>
                </a:path>
              </a:pathLst>
            </a:cu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7E9629D7-9066-47D8-9D82-2AD5646B920D}"/>
                </a:ext>
              </a:extLst>
            </p:cNvPr>
            <p:cNvSpPr/>
            <p:nvPr/>
          </p:nvSpPr>
          <p:spPr>
            <a:xfrm rot="10800000">
              <a:off x="6689102" y="2446937"/>
              <a:ext cx="240794" cy="514350"/>
            </a:xfrm>
            <a:prstGeom prst="rect">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8A189912-CE1B-4D6A-946E-6B9FC0684E00}"/>
                </a:ext>
              </a:extLst>
            </p:cNvPr>
            <p:cNvSpPr/>
            <p:nvPr/>
          </p:nvSpPr>
          <p:spPr>
            <a:xfrm rot="10800000">
              <a:off x="7802899" y="2382167"/>
              <a:ext cx="240794" cy="579120"/>
            </a:xfrm>
            <a:prstGeom prst="rect">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7" name="Freeform 55">
              <a:extLst>
                <a:ext uri="{FF2B5EF4-FFF2-40B4-BE49-F238E27FC236}">
                  <a16:creationId xmlns:a16="http://schemas.microsoft.com/office/drawing/2014/main" id="{3E58738C-267B-44E5-AB20-0CFDE6570489}"/>
                </a:ext>
              </a:extLst>
            </p:cNvPr>
            <p:cNvSpPr/>
            <p:nvPr/>
          </p:nvSpPr>
          <p:spPr>
            <a:xfrm>
              <a:off x="7802899" y="1774623"/>
              <a:ext cx="676059" cy="607543"/>
            </a:xfrm>
            <a:custGeom>
              <a:avLst/>
              <a:gdLst>
                <a:gd name="connsiteX0" fmla="*/ 676059 w 676059"/>
                <a:gd name="connsiteY0" fmla="*/ 0 h 607543"/>
                <a:gd name="connsiteX1" fmla="*/ 676059 w 676059"/>
                <a:gd name="connsiteY1" fmla="*/ 240958 h 607543"/>
                <a:gd name="connsiteX2" fmla="*/ 597680 w 676059"/>
                <a:gd name="connsiteY2" fmla="*/ 247874 h 607543"/>
                <a:gd name="connsiteX3" fmla="*/ 242272 w 676059"/>
                <a:gd name="connsiteY3" fmla="*/ 594506 h 607543"/>
                <a:gd name="connsiteX4" fmla="*/ 240958 w 676059"/>
                <a:gd name="connsiteY4" fmla="*/ 607543 h 607543"/>
                <a:gd name="connsiteX5" fmla="*/ 0 w 676059"/>
                <a:gd name="connsiteY5" fmla="*/ 607543 h 607543"/>
                <a:gd name="connsiteX6" fmla="*/ 6209 w 676059"/>
                <a:gd name="connsiteY6" fmla="*/ 545943 h 607543"/>
                <a:gd name="connsiteX7" fmla="*/ 676059 w 676059"/>
                <a:gd name="connsiteY7"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059" h="607543">
                  <a:moveTo>
                    <a:pt x="676059" y="0"/>
                  </a:moveTo>
                  <a:lnTo>
                    <a:pt x="676059" y="240958"/>
                  </a:lnTo>
                  <a:lnTo>
                    <a:pt x="597680" y="247874"/>
                  </a:lnTo>
                  <a:cubicBezTo>
                    <a:pt x="419598" y="279684"/>
                    <a:pt x="278399" y="417957"/>
                    <a:pt x="242272" y="594506"/>
                  </a:cubicBezTo>
                  <a:lnTo>
                    <a:pt x="240958" y="607543"/>
                  </a:lnTo>
                  <a:lnTo>
                    <a:pt x="0" y="607543"/>
                  </a:lnTo>
                  <a:lnTo>
                    <a:pt x="6209" y="545943"/>
                  </a:lnTo>
                  <a:cubicBezTo>
                    <a:pt x="69966" y="234374"/>
                    <a:pt x="345642" y="0"/>
                    <a:pt x="676059" y="0"/>
                  </a:cubicBezTo>
                  <a:close/>
                </a:path>
              </a:pathLst>
            </a:cu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B1C34BE4-396B-4AD1-8ADF-BE3E76E71CBC}"/>
                </a:ext>
              </a:extLst>
            </p:cNvPr>
            <p:cNvSpPr/>
            <p:nvPr/>
          </p:nvSpPr>
          <p:spPr>
            <a:xfrm>
              <a:off x="8441131" y="1774623"/>
              <a:ext cx="1310559" cy="244677"/>
            </a:xfrm>
            <a:prstGeom prst="rect">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9611641A-2477-4D60-90EC-9C9D41EA3CAE}"/>
              </a:ext>
            </a:extLst>
          </p:cNvPr>
          <p:cNvGrpSpPr/>
          <p:nvPr/>
        </p:nvGrpSpPr>
        <p:grpSpPr>
          <a:xfrm rot="10800000">
            <a:off x="1867411" y="4245940"/>
            <a:ext cx="1363106" cy="424171"/>
            <a:chOff x="957599" y="1843307"/>
            <a:chExt cx="1822080" cy="612221"/>
          </a:xfrm>
          <a:solidFill>
            <a:srgbClr val="E32119"/>
          </a:solidFill>
        </p:grpSpPr>
        <p:sp>
          <p:nvSpPr>
            <p:cNvPr id="30" name="Freeform 50">
              <a:extLst>
                <a:ext uri="{FF2B5EF4-FFF2-40B4-BE49-F238E27FC236}">
                  <a16:creationId xmlns:a16="http://schemas.microsoft.com/office/drawing/2014/main" id="{EF44456B-2AB7-4BC2-BBD9-B2C29F7B284E}"/>
                </a:ext>
              </a:extLst>
            </p:cNvPr>
            <p:cNvSpPr/>
            <p:nvPr/>
          </p:nvSpPr>
          <p:spPr>
            <a:xfrm>
              <a:off x="957599" y="1847985"/>
              <a:ext cx="676059" cy="607543"/>
            </a:xfrm>
            <a:custGeom>
              <a:avLst/>
              <a:gdLst>
                <a:gd name="connsiteX0" fmla="*/ 676059 w 676059"/>
                <a:gd name="connsiteY0" fmla="*/ 0 h 607543"/>
                <a:gd name="connsiteX1" fmla="*/ 676059 w 676059"/>
                <a:gd name="connsiteY1" fmla="*/ 240958 h 607543"/>
                <a:gd name="connsiteX2" fmla="*/ 597680 w 676059"/>
                <a:gd name="connsiteY2" fmla="*/ 247874 h 607543"/>
                <a:gd name="connsiteX3" fmla="*/ 242272 w 676059"/>
                <a:gd name="connsiteY3" fmla="*/ 594506 h 607543"/>
                <a:gd name="connsiteX4" fmla="*/ 240958 w 676059"/>
                <a:gd name="connsiteY4" fmla="*/ 607543 h 607543"/>
                <a:gd name="connsiteX5" fmla="*/ 0 w 676059"/>
                <a:gd name="connsiteY5" fmla="*/ 607543 h 607543"/>
                <a:gd name="connsiteX6" fmla="*/ 6209 w 676059"/>
                <a:gd name="connsiteY6" fmla="*/ 545943 h 607543"/>
                <a:gd name="connsiteX7" fmla="*/ 676059 w 676059"/>
                <a:gd name="connsiteY7" fmla="*/ 0 h 60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059" h="607543">
                  <a:moveTo>
                    <a:pt x="676059" y="0"/>
                  </a:moveTo>
                  <a:lnTo>
                    <a:pt x="676059" y="240958"/>
                  </a:lnTo>
                  <a:lnTo>
                    <a:pt x="597680" y="247874"/>
                  </a:lnTo>
                  <a:cubicBezTo>
                    <a:pt x="419598" y="279684"/>
                    <a:pt x="278399" y="417957"/>
                    <a:pt x="242272" y="594506"/>
                  </a:cubicBezTo>
                  <a:lnTo>
                    <a:pt x="240958" y="607543"/>
                  </a:lnTo>
                  <a:lnTo>
                    <a:pt x="0" y="607543"/>
                  </a:lnTo>
                  <a:lnTo>
                    <a:pt x="6209" y="545943"/>
                  </a:lnTo>
                  <a:cubicBezTo>
                    <a:pt x="69966" y="234374"/>
                    <a:pt x="345642" y="0"/>
                    <a:pt x="676059" y="0"/>
                  </a:cubicBez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87833C38-2E20-4A60-BA0C-357EC6BB86AC}"/>
                </a:ext>
              </a:extLst>
            </p:cNvPr>
            <p:cNvSpPr/>
            <p:nvPr/>
          </p:nvSpPr>
          <p:spPr>
            <a:xfrm>
              <a:off x="1616470" y="1843307"/>
              <a:ext cx="1163209" cy="24467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32" name="Oval 31">
            <a:extLst>
              <a:ext uri="{FF2B5EF4-FFF2-40B4-BE49-F238E27FC236}">
                <a16:creationId xmlns:a16="http://schemas.microsoft.com/office/drawing/2014/main" id="{965DC0CB-E620-4203-A602-83BD4C427667}"/>
              </a:ext>
            </a:extLst>
          </p:cNvPr>
          <p:cNvSpPr/>
          <p:nvPr/>
        </p:nvSpPr>
        <p:spPr>
          <a:xfrm>
            <a:off x="4900901" y="3276022"/>
            <a:ext cx="662497" cy="613555"/>
          </a:xfrm>
          <a:prstGeom prst="ellipse">
            <a:avLst/>
          </a:prstGeom>
          <a:solidFill>
            <a:srgbClr val="FFFFFF"/>
          </a:solidFill>
          <a:ln w="25400" cap="flat" cmpd="sng" algn="ctr">
            <a:noFill/>
            <a:prstDash val="solid"/>
          </a:ln>
          <a:effectLst>
            <a:outerShdw blurRad="50800" dist="38100" dir="5400000" algn="t"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33" name="Oval 32">
            <a:extLst>
              <a:ext uri="{FF2B5EF4-FFF2-40B4-BE49-F238E27FC236}">
                <a16:creationId xmlns:a16="http://schemas.microsoft.com/office/drawing/2014/main" id="{9B098A61-E757-4DFB-8BB4-11CFA6EBEDB6}"/>
              </a:ext>
            </a:extLst>
          </p:cNvPr>
          <p:cNvSpPr/>
          <p:nvPr/>
        </p:nvSpPr>
        <p:spPr>
          <a:xfrm>
            <a:off x="6557614" y="2669745"/>
            <a:ext cx="662497" cy="613555"/>
          </a:xfrm>
          <a:prstGeom prst="ellipse">
            <a:avLst/>
          </a:prstGeom>
          <a:solidFill>
            <a:srgbClr val="FFFFFF"/>
          </a:solidFill>
          <a:ln w="25400" cap="flat" cmpd="sng" algn="ctr">
            <a:noFill/>
            <a:prstDash val="solid"/>
          </a:ln>
          <a:effectLst>
            <a:outerShdw blurRad="50800" dist="38100" dir="5400000" algn="t"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026FCE59-786E-44E8-84DD-5E44CE21DB2B}"/>
              </a:ext>
            </a:extLst>
          </p:cNvPr>
          <p:cNvSpPr/>
          <p:nvPr/>
        </p:nvSpPr>
        <p:spPr>
          <a:xfrm>
            <a:off x="7384302" y="3253161"/>
            <a:ext cx="662497" cy="613555"/>
          </a:xfrm>
          <a:prstGeom prst="ellipse">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defTabSz="914400"/>
            <a:endParaRPr lang="en-GB" sz="1200" kern="0" dirty="0">
              <a:solidFill>
                <a:srgbClr val="FFFFFF"/>
              </a:solidFill>
              <a:latin typeface="Arial"/>
            </a:endParaRPr>
          </a:p>
        </p:txBody>
      </p:sp>
      <p:sp>
        <p:nvSpPr>
          <p:cNvPr id="35" name="Oval 34">
            <a:extLst>
              <a:ext uri="{FF2B5EF4-FFF2-40B4-BE49-F238E27FC236}">
                <a16:creationId xmlns:a16="http://schemas.microsoft.com/office/drawing/2014/main" id="{38C75699-FCBE-4ED3-8D6C-41ED1E5A18E1}"/>
              </a:ext>
            </a:extLst>
          </p:cNvPr>
          <p:cNvSpPr/>
          <p:nvPr/>
        </p:nvSpPr>
        <p:spPr>
          <a:xfrm>
            <a:off x="5719878" y="3902744"/>
            <a:ext cx="655938" cy="583776"/>
          </a:xfrm>
          <a:prstGeom prst="ellipse">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algn="ctr" defTabSz="914400"/>
            <a:endParaRPr lang="en-GB" sz="1200" kern="0" dirty="0">
              <a:solidFill>
                <a:srgbClr val="FFFFFF"/>
              </a:solidFill>
              <a:latin typeface="Arial"/>
            </a:endParaRPr>
          </a:p>
        </p:txBody>
      </p:sp>
      <p:sp>
        <p:nvSpPr>
          <p:cNvPr id="36" name="Oval 35">
            <a:extLst>
              <a:ext uri="{FF2B5EF4-FFF2-40B4-BE49-F238E27FC236}">
                <a16:creationId xmlns:a16="http://schemas.microsoft.com/office/drawing/2014/main" id="{7F3E5484-0AE1-4192-ACE6-E5FF67273ACD}"/>
              </a:ext>
            </a:extLst>
          </p:cNvPr>
          <p:cNvSpPr/>
          <p:nvPr/>
        </p:nvSpPr>
        <p:spPr>
          <a:xfrm>
            <a:off x="4063673" y="4457497"/>
            <a:ext cx="662497" cy="613555"/>
          </a:xfrm>
          <a:prstGeom prst="ellipse">
            <a:avLst/>
          </a:prstGeom>
          <a:solidFill>
            <a:srgbClr val="FFFFFF"/>
          </a:solidFill>
          <a:ln w="25400" cap="flat" cmpd="sng" algn="ctr">
            <a:noFill/>
            <a:prstDash val="solid"/>
          </a:ln>
          <a:effectLst>
            <a:outerShdw blurRad="50800" dist="38100" dir="5400000" algn="t"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463F61A6-BE77-4BEC-8EF4-A6AB68B59D94}"/>
              </a:ext>
            </a:extLst>
          </p:cNvPr>
          <p:cNvSpPr/>
          <p:nvPr/>
        </p:nvSpPr>
        <p:spPr>
          <a:xfrm>
            <a:off x="3224811" y="3850799"/>
            <a:ext cx="662497" cy="613555"/>
          </a:xfrm>
          <a:prstGeom prst="ellipse">
            <a:avLst/>
          </a:prstGeom>
          <a:solidFill>
            <a:srgbClr val="FFFFFF"/>
          </a:solidFill>
          <a:ln w="25400" cap="flat" cmpd="sng" algn="ctr">
            <a:noFill/>
            <a:prstDash val="solid"/>
          </a:ln>
          <a:effectLst>
            <a:outerShdw blurRad="50800" dist="38100" dir="5400000" algn="t" rotWithShape="0">
              <a:prstClr val="black">
                <a:alpha val="1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1" name="Straight Connector 40">
            <a:extLst>
              <a:ext uri="{FF2B5EF4-FFF2-40B4-BE49-F238E27FC236}">
                <a16:creationId xmlns:a16="http://schemas.microsoft.com/office/drawing/2014/main" id="{AF500065-E8F5-4080-A83B-FAE9132611F3}"/>
              </a:ext>
            </a:extLst>
          </p:cNvPr>
          <p:cNvCxnSpPr>
            <a:stCxn id="37" idx="4"/>
          </p:cNvCxnSpPr>
          <p:nvPr/>
        </p:nvCxnSpPr>
        <p:spPr>
          <a:xfrm flipH="1">
            <a:off x="3556060" y="4464354"/>
            <a:ext cx="1" cy="891261"/>
          </a:xfrm>
          <a:prstGeom prst="line">
            <a:avLst/>
          </a:prstGeom>
          <a:noFill/>
          <a:ln w="19050" cap="flat" cmpd="sng" algn="ctr">
            <a:solidFill>
              <a:srgbClr val="000000">
                <a:lumMod val="50000"/>
                <a:lumOff val="50000"/>
              </a:srgbClr>
            </a:solidFill>
            <a:prstDash val="solid"/>
          </a:ln>
          <a:effectLst/>
        </p:spPr>
      </p:cxnSp>
      <p:sp>
        <p:nvSpPr>
          <p:cNvPr id="42" name="Oval 41">
            <a:extLst>
              <a:ext uri="{FF2B5EF4-FFF2-40B4-BE49-F238E27FC236}">
                <a16:creationId xmlns:a16="http://schemas.microsoft.com/office/drawing/2014/main" id="{0FEAAF0D-6C36-4F8E-A8D3-9415E758C1BD}"/>
              </a:ext>
            </a:extLst>
          </p:cNvPr>
          <p:cNvSpPr/>
          <p:nvPr/>
        </p:nvSpPr>
        <p:spPr>
          <a:xfrm>
            <a:off x="3496958" y="5349016"/>
            <a:ext cx="102962" cy="95355"/>
          </a:xfrm>
          <a:prstGeom prst="ellipse">
            <a:avLst/>
          </a:prstGeom>
          <a:solidFill>
            <a:srgbClr val="E3211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6F72B416-AD5C-4E5A-A72F-31EAD2ABECD4}"/>
              </a:ext>
            </a:extLst>
          </p:cNvPr>
          <p:cNvCxnSpPr>
            <a:endCxn id="44" idx="0"/>
          </p:cNvCxnSpPr>
          <p:nvPr/>
        </p:nvCxnSpPr>
        <p:spPr>
          <a:xfrm flipH="1">
            <a:off x="5218086" y="3887855"/>
            <a:ext cx="1" cy="1466799"/>
          </a:xfrm>
          <a:prstGeom prst="line">
            <a:avLst/>
          </a:prstGeom>
          <a:noFill/>
          <a:ln w="19050" cap="flat" cmpd="sng" algn="ctr">
            <a:solidFill>
              <a:srgbClr val="000000">
                <a:lumMod val="50000"/>
                <a:lumOff val="50000"/>
              </a:srgbClr>
            </a:solidFill>
            <a:prstDash val="solid"/>
          </a:ln>
          <a:effectLst/>
        </p:spPr>
      </p:cxnSp>
      <p:sp>
        <p:nvSpPr>
          <p:cNvPr id="44" name="Oval 43">
            <a:extLst>
              <a:ext uri="{FF2B5EF4-FFF2-40B4-BE49-F238E27FC236}">
                <a16:creationId xmlns:a16="http://schemas.microsoft.com/office/drawing/2014/main" id="{69189599-C3EA-41C4-BD9A-F35CD6D1DAE4}"/>
              </a:ext>
            </a:extLst>
          </p:cNvPr>
          <p:cNvSpPr/>
          <p:nvPr/>
        </p:nvSpPr>
        <p:spPr>
          <a:xfrm>
            <a:off x="5166605" y="5354653"/>
            <a:ext cx="102962" cy="95355"/>
          </a:xfrm>
          <a:prstGeom prst="ellipse">
            <a:avLst/>
          </a:prstGeom>
          <a:solidFill>
            <a:srgbClr val="F39B5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7FFF971B-6D39-40A5-A34C-6E2C4FDCC055}"/>
              </a:ext>
            </a:extLst>
          </p:cNvPr>
          <p:cNvSpPr txBox="1"/>
          <p:nvPr/>
        </p:nvSpPr>
        <p:spPr>
          <a:xfrm>
            <a:off x="4451299" y="5491111"/>
            <a:ext cx="1533574" cy="569387"/>
          </a:xfrm>
          <a:prstGeom prst="rect">
            <a:avLst/>
          </a:prstGeom>
          <a:noFill/>
        </p:spPr>
        <p:txBody>
          <a:bodyPr wrap="square">
            <a:spAutoFit/>
          </a:bodyPr>
          <a:lstStyle/>
          <a:p>
            <a:pPr algn="ctr">
              <a:defRPr/>
            </a:pPr>
            <a:r>
              <a:rPr lang="en-GB" sz="1100" b="1" dirty="0">
                <a:solidFill>
                  <a:schemeClr val="accent3"/>
                </a:solidFill>
              </a:rPr>
              <a:t>POST YOUR COMMUNICATIONS</a:t>
            </a:r>
          </a:p>
          <a:p>
            <a:pPr algn="ctr">
              <a:defRPr/>
            </a:pPr>
            <a:r>
              <a:rPr lang="en-GB" sz="900" dirty="0">
                <a:solidFill>
                  <a:schemeClr val="tx1">
                    <a:lumMod val="85000"/>
                    <a:lumOff val="15000"/>
                  </a:schemeClr>
                </a:solidFill>
              </a:rPr>
              <a:t>Print your communications</a:t>
            </a:r>
          </a:p>
        </p:txBody>
      </p:sp>
      <p:sp>
        <p:nvSpPr>
          <p:cNvPr id="46" name="Oval 45">
            <a:extLst>
              <a:ext uri="{FF2B5EF4-FFF2-40B4-BE49-F238E27FC236}">
                <a16:creationId xmlns:a16="http://schemas.microsoft.com/office/drawing/2014/main" id="{DCF9B0EA-E488-4067-A1D3-8DFA692F6E7E}"/>
              </a:ext>
            </a:extLst>
          </p:cNvPr>
          <p:cNvSpPr/>
          <p:nvPr/>
        </p:nvSpPr>
        <p:spPr>
          <a:xfrm>
            <a:off x="6850503" y="5354653"/>
            <a:ext cx="102962" cy="95355"/>
          </a:xfrm>
          <a:prstGeom prst="ellipse">
            <a:avLst/>
          </a:prstGeom>
          <a:solidFill>
            <a:srgbClr val="82CBD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47" name="Straight Connector 46">
            <a:extLst>
              <a:ext uri="{FF2B5EF4-FFF2-40B4-BE49-F238E27FC236}">
                <a16:creationId xmlns:a16="http://schemas.microsoft.com/office/drawing/2014/main" id="{90044008-AED1-4C8A-9FA3-816C0629C753}"/>
              </a:ext>
            </a:extLst>
          </p:cNvPr>
          <p:cNvCxnSpPr/>
          <p:nvPr/>
        </p:nvCxnSpPr>
        <p:spPr>
          <a:xfrm>
            <a:off x="6898483" y="3282448"/>
            <a:ext cx="0" cy="2072206"/>
          </a:xfrm>
          <a:prstGeom prst="line">
            <a:avLst/>
          </a:prstGeom>
          <a:noFill/>
          <a:ln w="19050" cap="flat" cmpd="sng" algn="ctr">
            <a:solidFill>
              <a:srgbClr val="000000">
                <a:lumMod val="50000"/>
                <a:lumOff val="50000"/>
              </a:srgbClr>
            </a:solidFill>
            <a:prstDash val="solid"/>
          </a:ln>
          <a:effectLst/>
        </p:spPr>
      </p:cxnSp>
      <p:cxnSp>
        <p:nvCxnSpPr>
          <p:cNvPr id="48" name="Straight Connector 47">
            <a:extLst>
              <a:ext uri="{FF2B5EF4-FFF2-40B4-BE49-F238E27FC236}">
                <a16:creationId xmlns:a16="http://schemas.microsoft.com/office/drawing/2014/main" id="{AF3B68B1-3ABE-4CCD-8856-FFFFB23B0776}"/>
              </a:ext>
            </a:extLst>
          </p:cNvPr>
          <p:cNvCxnSpPr>
            <a:cxnSpLocks/>
          </p:cNvCxnSpPr>
          <p:nvPr/>
        </p:nvCxnSpPr>
        <p:spPr>
          <a:xfrm>
            <a:off x="4382087" y="3259321"/>
            <a:ext cx="0" cy="1197082"/>
          </a:xfrm>
          <a:prstGeom prst="line">
            <a:avLst/>
          </a:prstGeom>
          <a:noFill/>
          <a:ln w="19050" cap="flat" cmpd="sng" algn="ctr">
            <a:solidFill>
              <a:srgbClr val="000000">
                <a:lumMod val="50000"/>
                <a:lumOff val="50000"/>
              </a:srgbClr>
            </a:solidFill>
            <a:prstDash val="solid"/>
          </a:ln>
          <a:effectLst/>
        </p:spPr>
      </p:cxnSp>
      <p:sp>
        <p:nvSpPr>
          <p:cNvPr id="49" name="Oval 48">
            <a:extLst>
              <a:ext uri="{FF2B5EF4-FFF2-40B4-BE49-F238E27FC236}">
                <a16:creationId xmlns:a16="http://schemas.microsoft.com/office/drawing/2014/main" id="{EF7BD29B-0A81-4898-B120-59CCE1144A00}"/>
              </a:ext>
            </a:extLst>
          </p:cNvPr>
          <p:cNvSpPr/>
          <p:nvPr/>
        </p:nvSpPr>
        <p:spPr>
          <a:xfrm>
            <a:off x="4333616" y="3211096"/>
            <a:ext cx="102962" cy="95355"/>
          </a:xfrm>
          <a:prstGeom prst="ellipse">
            <a:avLst/>
          </a:prstGeom>
          <a:solidFill>
            <a:srgbClr val="009C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51" name="Straight Connector 50">
            <a:extLst>
              <a:ext uri="{FF2B5EF4-FFF2-40B4-BE49-F238E27FC236}">
                <a16:creationId xmlns:a16="http://schemas.microsoft.com/office/drawing/2014/main" id="{91C4C116-5C17-4173-880C-1EAA3EB66DB9}"/>
              </a:ext>
            </a:extLst>
          </p:cNvPr>
          <p:cNvCxnSpPr/>
          <p:nvPr/>
        </p:nvCxnSpPr>
        <p:spPr>
          <a:xfrm>
            <a:off x="6033344" y="2697461"/>
            <a:ext cx="0" cy="1197082"/>
          </a:xfrm>
          <a:prstGeom prst="line">
            <a:avLst/>
          </a:prstGeom>
          <a:noFill/>
          <a:ln w="19050" cap="flat" cmpd="sng" algn="ctr">
            <a:solidFill>
              <a:srgbClr val="000000">
                <a:lumMod val="50000"/>
                <a:lumOff val="50000"/>
              </a:srgbClr>
            </a:solidFill>
            <a:prstDash val="solid"/>
          </a:ln>
          <a:effectLst/>
        </p:spPr>
      </p:cxnSp>
      <p:sp>
        <p:nvSpPr>
          <p:cNvPr id="52" name="Oval 51">
            <a:extLst>
              <a:ext uri="{FF2B5EF4-FFF2-40B4-BE49-F238E27FC236}">
                <a16:creationId xmlns:a16="http://schemas.microsoft.com/office/drawing/2014/main" id="{2BC5E85B-0BAF-4023-91D4-A0AD3017210F}"/>
              </a:ext>
            </a:extLst>
          </p:cNvPr>
          <p:cNvSpPr/>
          <p:nvPr/>
        </p:nvSpPr>
        <p:spPr>
          <a:xfrm>
            <a:off x="5984873" y="2649236"/>
            <a:ext cx="102962" cy="95355"/>
          </a:xfrm>
          <a:prstGeom prst="ellipse">
            <a:avLst/>
          </a:prstGeom>
          <a:solidFill>
            <a:srgbClr val="5082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D651A180-3BA4-4AFF-B23C-7CC24043955A}"/>
              </a:ext>
            </a:extLst>
          </p:cNvPr>
          <p:cNvSpPr txBox="1"/>
          <p:nvPr/>
        </p:nvSpPr>
        <p:spPr>
          <a:xfrm>
            <a:off x="5178274" y="1358127"/>
            <a:ext cx="1687006" cy="1323439"/>
          </a:xfrm>
          <a:prstGeom prst="rect">
            <a:avLst/>
          </a:prstGeom>
          <a:noFill/>
        </p:spPr>
        <p:txBody>
          <a:bodyPr wrap="square">
            <a:spAutoFit/>
          </a:bodyPr>
          <a:lstStyle/>
          <a:p>
            <a:pPr algn="ctr">
              <a:defRPr/>
            </a:pPr>
            <a:r>
              <a:rPr lang="en-GB" sz="1100" b="1" dirty="0">
                <a:solidFill>
                  <a:schemeClr val="accent4"/>
                </a:solidFill>
              </a:rPr>
              <a:t>APPLY ONLINE FOR YOUR CREDIT AND RECEIVE YOUR DISCOUNT</a:t>
            </a:r>
            <a:endParaRPr lang="en-GB" sz="900" dirty="0">
              <a:solidFill>
                <a:schemeClr val="tx1">
                  <a:lumMod val="85000"/>
                  <a:lumOff val="15000"/>
                </a:schemeClr>
              </a:solidFill>
            </a:endParaRPr>
          </a:p>
          <a:p>
            <a:pPr algn="ctr">
              <a:defRPr/>
            </a:pPr>
            <a:r>
              <a:rPr lang="en-GB" sz="900" dirty="0">
                <a:solidFill>
                  <a:schemeClr val="tx1">
                    <a:lumMod val="85000"/>
                    <a:lumOff val="15000"/>
                  </a:schemeClr>
                </a:solidFill>
              </a:rPr>
              <a:t>Once your mailing has been sent, you will receive your discount in the form of postage credits</a:t>
            </a:r>
            <a:endParaRPr lang="en-GB" sz="700" dirty="0">
              <a:solidFill>
                <a:srgbClr val="000000">
                  <a:lumMod val="85000"/>
                  <a:lumOff val="15000"/>
                </a:srgbClr>
              </a:solidFill>
              <a:latin typeface="Arial"/>
            </a:endParaRPr>
          </a:p>
        </p:txBody>
      </p:sp>
      <p:cxnSp>
        <p:nvCxnSpPr>
          <p:cNvPr id="54" name="Straight Connector 53">
            <a:extLst>
              <a:ext uri="{FF2B5EF4-FFF2-40B4-BE49-F238E27FC236}">
                <a16:creationId xmlns:a16="http://schemas.microsoft.com/office/drawing/2014/main" id="{561AB331-58B8-49FB-BCCA-4A5DB618B192}"/>
              </a:ext>
            </a:extLst>
          </p:cNvPr>
          <p:cNvCxnSpPr/>
          <p:nvPr/>
        </p:nvCxnSpPr>
        <p:spPr>
          <a:xfrm>
            <a:off x="7717002" y="2638427"/>
            <a:ext cx="0" cy="605667"/>
          </a:xfrm>
          <a:prstGeom prst="line">
            <a:avLst/>
          </a:prstGeom>
          <a:noFill/>
          <a:ln w="19050" cap="flat" cmpd="sng" algn="ctr">
            <a:solidFill>
              <a:srgbClr val="000000">
                <a:lumMod val="50000"/>
                <a:lumOff val="50000"/>
              </a:srgbClr>
            </a:solidFill>
            <a:prstDash val="solid"/>
          </a:ln>
          <a:effectLst/>
        </p:spPr>
      </p:cxnSp>
      <p:sp>
        <p:nvSpPr>
          <p:cNvPr id="55" name="Oval 54">
            <a:extLst>
              <a:ext uri="{FF2B5EF4-FFF2-40B4-BE49-F238E27FC236}">
                <a16:creationId xmlns:a16="http://schemas.microsoft.com/office/drawing/2014/main" id="{04BF89D4-8F64-4E60-B2D4-B7761080F862}"/>
              </a:ext>
            </a:extLst>
          </p:cNvPr>
          <p:cNvSpPr/>
          <p:nvPr/>
        </p:nvSpPr>
        <p:spPr>
          <a:xfrm>
            <a:off x="7668531" y="2590202"/>
            <a:ext cx="102962" cy="95355"/>
          </a:xfrm>
          <a:prstGeom prst="ellipse">
            <a:avLst/>
          </a:prstGeom>
          <a:solidFill>
            <a:srgbClr val="EEC21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sp>
        <p:nvSpPr>
          <p:cNvPr id="59" name="TextBox 58">
            <a:extLst>
              <a:ext uri="{FF2B5EF4-FFF2-40B4-BE49-F238E27FC236}">
                <a16:creationId xmlns:a16="http://schemas.microsoft.com/office/drawing/2014/main" id="{DF24BA9E-05D5-443F-81DD-4CBDABBC5F17}"/>
              </a:ext>
            </a:extLst>
          </p:cNvPr>
          <p:cNvSpPr txBox="1"/>
          <p:nvPr/>
        </p:nvSpPr>
        <p:spPr>
          <a:xfrm>
            <a:off x="2532243" y="5487397"/>
            <a:ext cx="2041186" cy="1237262"/>
          </a:xfrm>
          <a:prstGeom prst="rect">
            <a:avLst/>
          </a:prstGeom>
          <a:noFill/>
        </p:spPr>
        <p:txBody>
          <a:bodyPr wrap="square">
            <a:spAutoFit/>
          </a:bodyPr>
          <a:lstStyle/>
          <a:p>
            <a:pPr lvl="0" algn="ctr">
              <a:defRPr/>
            </a:pPr>
            <a:r>
              <a:rPr lang="en-GB" sz="1200" b="1" dirty="0">
                <a:solidFill>
                  <a:srgbClr val="E20C18"/>
                </a:solidFill>
              </a:rPr>
              <a:t>COMPLETE ONLINE APPLICATION FORM AND SUBMIT EVIDENCE</a:t>
            </a:r>
          </a:p>
          <a:p>
            <a:pPr lvl="0" algn="ctr">
              <a:defRPr/>
            </a:pPr>
            <a:r>
              <a:rPr lang="en-GB" sz="960" dirty="0">
                <a:solidFill>
                  <a:prstClr val="black">
                    <a:lumMod val="85000"/>
                    <a:lumOff val="15000"/>
                  </a:prstClr>
                </a:solidFill>
              </a:rPr>
              <a:t>Fill out the application form  attached with your information, company details, proposed volume and product specification</a:t>
            </a:r>
          </a:p>
        </p:txBody>
      </p:sp>
      <p:sp>
        <p:nvSpPr>
          <p:cNvPr id="60" name="TextBox 59">
            <a:extLst>
              <a:ext uri="{FF2B5EF4-FFF2-40B4-BE49-F238E27FC236}">
                <a16:creationId xmlns:a16="http://schemas.microsoft.com/office/drawing/2014/main" id="{52D6DCD8-647D-4A91-81B5-8044ECE93EF5}"/>
              </a:ext>
            </a:extLst>
          </p:cNvPr>
          <p:cNvSpPr txBox="1"/>
          <p:nvPr/>
        </p:nvSpPr>
        <p:spPr>
          <a:xfrm>
            <a:off x="6065616" y="5464800"/>
            <a:ext cx="1687006" cy="707886"/>
          </a:xfrm>
          <a:prstGeom prst="rect">
            <a:avLst/>
          </a:prstGeom>
          <a:noFill/>
        </p:spPr>
        <p:txBody>
          <a:bodyPr wrap="square">
            <a:spAutoFit/>
          </a:bodyPr>
          <a:lstStyle/>
          <a:p>
            <a:pPr algn="ctr">
              <a:defRPr/>
            </a:pPr>
            <a:r>
              <a:rPr lang="en-GB" sz="1100" b="1" dirty="0">
                <a:solidFill>
                  <a:schemeClr val="accent5"/>
                </a:solidFill>
              </a:rPr>
              <a:t>REDEEM ON FUTURE MAILINGS</a:t>
            </a:r>
          </a:p>
          <a:p>
            <a:pPr algn="ctr">
              <a:defRPr/>
            </a:pPr>
            <a:r>
              <a:rPr lang="en-GB" sz="900" dirty="0">
                <a:solidFill>
                  <a:schemeClr val="tx1">
                    <a:lumMod val="85000"/>
                    <a:lumOff val="15000"/>
                  </a:schemeClr>
                </a:solidFill>
              </a:rPr>
              <a:t>Use your postage credits on any future mailings</a:t>
            </a:r>
          </a:p>
        </p:txBody>
      </p:sp>
      <p:pic>
        <p:nvPicPr>
          <p:cNvPr id="70" name="Graphic 69" descr="Document">
            <a:extLst>
              <a:ext uri="{FF2B5EF4-FFF2-40B4-BE49-F238E27FC236}">
                <a16:creationId xmlns:a16="http://schemas.microsoft.com/office/drawing/2014/main" id="{B1BA617E-416A-4157-AA63-1721A8034F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0975" y="3902046"/>
            <a:ext cx="469232" cy="469232"/>
          </a:xfrm>
          <a:prstGeom prst="rect">
            <a:avLst/>
          </a:prstGeom>
        </p:spPr>
      </p:pic>
      <p:sp>
        <p:nvSpPr>
          <p:cNvPr id="71" name="Oval 70">
            <a:extLst>
              <a:ext uri="{FF2B5EF4-FFF2-40B4-BE49-F238E27FC236}">
                <a16:creationId xmlns:a16="http://schemas.microsoft.com/office/drawing/2014/main" id="{8657E3D8-5ED5-46FB-AC1F-609CB26C5C33}"/>
              </a:ext>
            </a:extLst>
          </p:cNvPr>
          <p:cNvSpPr/>
          <p:nvPr/>
        </p:nvSpPr>
        <p:spPr>
          <a:xfrm>
            <a:off x="4057699" y="4471033"/>
            <a:ext cx="662497" cy="613555"/>
          </a:xfrm>
          <a:prstGeom prst="ellipse">
            <a:avLst/>
          </a:prstGeom>
          <a:solidFill>
            <a:srgbClr val="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solidFill>
              <a:effectLst/>
              <a:uLnTx/>
              <a:uFillTx/>
              <a:latin typeface="Arial"/>
              <a:ea typeface="+mn-ea"/>
              <a:cs typeface="+mn-cs"/>
            </a:endParaRPr>
          </a:p>
        </p:txBody>
      </p:sp>
      <p:pic>
        <p:nvPicPr>
          <p:cNvPr id="68" name="Graphic 67" descr="Send">
            <a:extLst>
              <a:ext uri="{FF2B5EF4-FFF2-40B4-BE49-F238E27FC236}">
                <a16:creationId xmlns:a16="http://schemas.microsoft.com/office/drawing/2014/main" id="{F7462EA6-291F-4683-8721-FF97005115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34153" y="4518239"/>
            <a:ext cx="492069" cy="492069"/>
          </a:xfrm>
          <a:prstGeom prst="rect">
            <a:avLst/>
          </a:prstGeom>
        </p:spPr>
      </p:pic>
      <p:pic>
        <p:nvPicPr>
          <p:cNvPr id="72" name="Graphic 71" descr="Envelope">
            <a:extLst>
              <a:ext uri="{FF2B5EF4-FFF2-40B4-BE49-F238E27FC236}">
                <a16:creationId xmlns:a16="http://schemas.microsoft.com/office/drawing/2014/main" id="{04A615A8-FA56-4026-B7C1-456043BE05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63438" y="3317095"/>
            <a:ext cx="516155" cy="516155"/>
          </a:xfrm>
          <a:prstGeom prst="rect">
            <a:avLst/>
          </a:prstGeom>
        </p:spPr>
      </p:pic>
      <p:pic>
        <p:nvPicPr>
          <p:cNvPr id="76" name="Graphic 75" descr="Money">
            <a:extLst>
              <a:ext uri="{FF2B5EF4-FFF2-40B4-BE49-F238E27FC236}">
                <a16:creationId xmlns:a16="http://schemas.microsoft.com/office/drawing/2014/main" id="{F30878D8-9AE6-4704-BC7F-2697DE5FA0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97124" y="3914581"/>
            <a:ext cx="516155" cy="516155"/>
          </a:xfrm>
          <a:prstGeom prst="rect">
            <a:avLst/>
          </a:prstGeom>
        </p:spPr>
      </p:pic>
      <p:pic>
        <p:nvPicPr>
          <p:cNvPr id="77" name="Graphic 76" descr="Envelope">
            <a:extLst>
              <a:ext uri="{FF2B5EF4-FFF2-40B4-BE49-F238E27FC236}">
                <a16:creationId xmlns:a16="http://schemas.microsoft.com/office/drawing/2014/main" id="{B13CACE7-AA76-40D8-B202-C32E8CBB520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36297" y="2714585"/>
            <a:ext cx="516155" cy="516155"/>
          </a:xfrm>
          <a:prstGeom prst="rect">
            <a:avLst/>
          </a:prstGeom>
        </p:spPr>
      </p:pic>
      <p:pic>
        <p:nvPicPr>
          <p:cNvPr id="78" name="Graphic 77" descr="Flip calendar">
            <a:extLst>
              <a:ext uri="{FF2B5EF4-FFF2-40B4-BE49-F238E27FC236}">
                <a16:creationId xmlns:a16="http://schemas.microsoft.com/office/drawing/2014/main" id="{3D9A078E-B749-445B-A2A5-0A189B0486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67308" y="3299207"/>
            <a:ext cx="516155" cy="516155"/>
          </a:xfrm>
          <a:prstGeom prst="rect">
            <a:avLst/>
          </a:prstGeom>
        </p:spPr>
      </p:pic>
      <p:sp>
        <p:nvSpPr>
          <p:cNvPr id="61" name="TextBox 60">
            <a:extLst>
              <a:ext uri="{FF2B5EF4-FFF2-40B4-BE49-F238E27FC236}">
                <a16:creationId xmlns:a16="http://schemas.microsoft.com/office/drawing/2014/main" id="{562E33F9-87E9-481D-AE1A-C79DA78D0798}"/>
              </a:ext>
            </a:extLst>
          </p:cNvPr>
          <p:cNvSpPr txBox="1"/>
          <p:nvPr/>
        </p:nvSpPr>
        <p:spPr>
          <a:xfrm>
            <a:off x="329609" y="6348690"/>
            <a:ext cx="2615610" cy="369332"/>
          </a:xfrm>
          <a:prstGeom prst="rect">
            <a:avLst/>
          </a:prstGeom>
          <a:noFill/>
        </p:spPr>
        <p:txBody>
          <a:bodyPr wrap="square" rtlCol="0">
            <a:spAutoFit/>
          </a:bodyPr>
          <a:lstStyle/>
          <a:p>
            <a:r>
              <a:rPr lang="en-GB" dirty="0"/>
              <a:t> </a:t>
            </a:r>
          </a:p>
        </p:txBody>
      </p:sp>
    </p:spTree>
    <p:extLst>
      <p:ext uri="{BB962C8B-B14F-4D97-AF65-F5344CB8AC3E}">
        <p14:creationId xmlns:p14="http://schemas.microsoft.com/office/powerpoint/2010/main" val="26489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AB42-F9B8-4E9D-B680-A2A1417E963C}"/>
              </a:ext>
            </a:extLst>
          </p:cNvPr>
          <p:cNvSpPr>
            <a:spLocks noGrp="1"/>
          </p:cNvSpPr>
          <p:nvPr>
            <p:ph type="title"/>
          </p:nvPr>
        </p:nvSpPr>
        <p:spPr/>
        <p:txBody>
          <a:bodyPr/>
          <a:lstStyle/>
          <a:p>
            <a:r>
              <a:rPr lang="en-GB" dirty="0"/>
              <a:t>The validation process</a:t>
            </a:r>
          </a:p>
        </p:txBody>
      </p:sp>
      <p:sp>
        <p:nvSpPr>
          <p:cNvPr id="3" name="Slide Number Placeholder 2">
            <a:extLst>
              <a:ext uri="{FF2B5EF4-FFF2-40B4-BE49-F238E27FC236}">
                <a16:creationId xmlns:a16="http://schemas.microsoft.com/office/drawing/2014/main" id="{A74E0BAF-7E91-4A2A-8A7F-FD1A1E5E9D0B}"/>
              </a:ext>
            </a:extLst>
          </p:cNvPr>
          <p:cNvSpPr>
            <a:spLocks noGrp="1"/>
          </p:cNvSpPr>
          <p:nvPr>
            <p:ph type="sldNum" sz="quarter" idx="10"/>
          </p:nvPr>
        </p:nvSpPr>
        <p:spPr/>
        <p:txBody>
          <a:bodyPr/>
          <a:lstStyle/>
          <a:p>
            <a:fld id="{887360FE-02F5-4392-9C12-7D03F05745BB}" type="slidenum">
              <a:rPr lang="en-GB" smtClean="0"/>
              <a:pPr/>
              <a:t>38</a:t>
            </a:fld>
            <a:endParaRPr lang="en-GB" dirty="0"/>
          </a:p>
        </p:txBody>
      </p:sp>
      <p:sp>
        <p:nvSpPr>
          <p:cNvPr id="4" name="Text Placeholder 3">
            <a:extLst>
              <a:ext uri="{FF2B5EF4-FFF2-40B4-BE49-F238E27FC236}">
                <a16:creationId xmlns:a16="http://schemas.microsoft.com/office/drawing/2014/main" id="{6A929DFB-78B7-4C93-8676-438E5A2FEB4D}"/>
              </a:ext>
            </a:extLst>
          </p:cNvPr>
          <p:cNvSpPr>
            <a:spLocks noGrp="1"/>
          </p:cNvSpPr>
          <p:nvPr>
            <p:ph type="body" sz="quarter" idx="11"/>
          </p:nvPr>
        </p:nvSpPr>
        <p:spPr/>
        <p:txBody>
          <a:bodyPr/>
          <a:lstStyle/>
          <a:p>
            <a:endParaRPr lang="en-GB" dirty="0"/>
          </a:p>
        </p:txBody>
      </p:sp>
      <p:sp>
        <p:nvSpPr>
          <p:cNvPr id="6" name="Rectangle 5">
            <a:extLst>
              <a:ext uri="{FF2B5EF4-FFF2-40B4-BE49-F238E27FC236}">
                <a16:creationId xmlns:a16="http://schemas.microsoft.com/office/drawing/2014/main" id="{1E00E375-196E-4C3E-9BA5-74241B03B752}"/>
              </a:ext>
            </a:extLst>
          </p:cNvPr>
          <p:cNvSpPr/>
          <p:nvPr/>
        </p:nvSpPr>
        <p:spPr>
          <a:xfrm>
            <a:off x="3775753" y="1913444"/>
            <a:ext cx="2811322" cy="104568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Sales team meet prospective customer and provides guidance regarding evidence of incrementality</a:t>
            </a:r>
          </a:p>
        </p:txBody>
      </p:sp>
      <p:sp>
        <p:nvSpPr>
          <p:cNvPr id="7" name="Oval 6">
            <a:extLst>
              <a:ext uri="{FF2B5EF4-FFF2-40B4-BE49-F238E27FC236}">
                <a16:creationId xmlns:a16="http://schemas.microsoft.com/office/drawing/2014/main" id="{D09C4B62-0708-4E2A-B6E7-376FBDE0F5EA}"/>
              </a:ext>
            </a:extLst>
          </p:cNvPr>
          <p:cNvSpPr/>
          <p:nvPr/>
        </p:nvSpPr>
        <p:spPr>
          <a:xfrm>
            <a:off x="3588680" y="1606498"/>
            <a:ext cx="393405" cy="393405"/>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1</a:t>
            </a:r>
          </a:p>
        </p:txBody>
      </p:sp>
      <p:cxnSp>
        <p:nvCxnSpPr>
          <p:cNvPr id="9" name="Straight Connector 8">
            <a:extLst>
              <a:ext uri="{FF2B5EF4-FFF2-40B4-BE49-F238E27FC236}">
                <a16:creationId xmlns:a16="http://schemas.microsoft.com/office/drawing/2014/main" id="{45F0304E-E219-48F3-9106-24004D774183}"/>
              </a:ext>
            </a:extLst>
          </p:cNvPr>
          <p:cNvCxnSpPr>
            <a:cxnSpLocks/>
          </p:cNvCxnSpPr>
          <p:nvPr/>
        </p:nvCxnSpPr>
        <p:spPr>
          <a:xfrm>
            <a:off x="5178263" y="2976686"/>
            <a:ext cx="0" cy="447407"/>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F3E231-F403-43EC-9B0E-BCA4507AFC26}"/>
              </a:ext>
            </a:extLst>
          </p:cNvPr>
          <p:cNvSpPr/>
          <p:nvPr/>
        </p:nvSpPr>
        <p:spPr>
          <a:xfrm>
            <a:off x="3775753" y="3396936"/>
            <a:ext cx="2811322" cy="104568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Customer submits evidence with completed application forms online</a:t>
            </a:r>
          </a:p>
        </p:txBody>
      </p:sp>
      <p:sp>
        <p:nvSpPr>
          <p:cNvPr id="11" name="Oval 10">
            <a:extLst>
              <a:ext uri="{FF2B5EF4-FFF2-40B4-BE49-F238E27FC236}">
                <a16:creationId xmlns:a16="http://schemas.microsoft.com/office/drawing/2014/main" id="{555D97CE-85D2-49F2-9E45-2EA7A019894B}"/>
              </a:ext>
            </a:extLst>
          </p:cNvPr>
          <p:cNvSpPr/>
          <p:nvPr/>
        </p:nvSpPr>
        <p:spPr>
          <a:xfrm>
            <a:off x="3592223" y="3095881"/>
            <a:ext cx="393405" cy="393405"/>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2</a:t>
            </a:r>
          </a:p>
        </p:txBody>
      </p:sp>
      <p:cxnSp>
        <p:nvCxnSpPr>
          <p:cNvPr id="13" name="Straight Connector 12">
            <a:extLst>
              <a:ext uri="{FF2B5EF4-FFF2-40B4-BE49-F238E27FC236}">
                <a16:creationId xmlns:a16="http://schemas.microsoft.com/office/drawing/2014/main" id="{E14E6114-3D59-497C-A1C7-B555F49F5820}"/>
              </a:ext>
            </a:extLst>
          </p:cNvPr>
          <p:cNvCxnSpPr>
            <a:cxnSpLocks/>
          </p:cNvCxnSpPr>
          <p:nvPr/>
        </p:nvCxnSpPr>
        <p:spPr>
          <a:xfrm>
            <a:off x="5171172" y="4447522"/>
            <a:ext cx="0" cy="447407"/>
          </a:xfrm>
          <a:prstGeom prst="line">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79C216E-43E3-4070-8FB7-23A269BCF1C2}"/>
              </a:ext>
            </a:extLst>
          </p:cNvPr>
          <p:cNvSpPr/>
          <p:nvPr/>
        </p:nvSpPr>
        <p:spPr>
          <a:xfrm>
            <a:off x="3775753" y="4863976"/>
            <a:ext cx="2811322" cy="104568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Customer application approved and confirmation emailed from Royal Mail</a:t>
            </a:r>
          </a:p>
        </p:txBody>
      </p:sp>
      <p:sp>
        <p:nvSpPr>
          <p:cNvPr id="15" name="Oval 14">
            <a:extLst>
              <a:ext uri="{FF2B5EF4-FFF2-40B4-BE49-F238E27FC236}">
                <a16:creationId xmlns:a16="http://schemas.microsoft.com/office/drawing/2014/main" id="{947D6238-474D-4BAB-BA42-000706504AF4}"/>
              </a:ext>
            </a:extLst>
          </p:cNvPr>
          <p:cNvSpPr/>
          <p:nvPr/>
        </p:nvSpPr>
        <p:spPr>
          <a:xfrm>
            <a:off x="3595764" y="4545455"/>
            <a:ext cx="393405" cy="393405"/>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3</a:t>
            </a:r>
          </a:p>
        </p:txBody>
      </p:sp>
      <p:sp>
        <p:nvSpPr>
          <p:cNvPr id="16" name="Rectangle 15">
            <a:extLst>
              <a:ext uri="{FF2B5EF4-FFF2-40B4-BE49-F238E27FC236}">
                <a16:creationId xmlns:a16="http://schemas.microsoft.com/office/drawing/2014/main" id="{AD1C01E6-D500-4ECB-BB96-A14424AB2D4F}"/>
              </a:ext>
            </a:extLst>
          </p:cNvPr>
          <p:cNvSpPr/>
          <p:nvPr/>
        </p:nvSpPr>
        <p:spPr>
          <a:xfrm>
            <a:off x="613652" y="3399286"/>
            <a:ext cx="2811322" cy="1045681"/>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Further information may be required to validate the base line</a:t>
            </a:r>
          </a:p>
        </p:txBody>
      </p:sp>
      <p:sp>
        <p:nvSpPr>
          <p:cNvPr id="17" name="Oval 16">
            <a:extLst>
              <a:ext uri="{FF2B5EF4-FFF2-40B4-BE49-F238E27FC236}">
                <a16:creationId xmlns:a16="http://schemas.microsoft.com/office/drawing/2014/main" id="{618505BA-F237-491D-923E-ADCA16A578BC}"/>
              </a:ext>
            </a:extLst>
          </p:cNvPr>
          <p:cNvSpPr/>
          <p:nvPr/>
        </p:nvSpPr>
        <p:spPr>
          <a:xfrm>
            <a:off x="543535" y="3099424"/>
            <a:ext cx="393405" cy="393405"/>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solidFill>
                  <a:schemeClr val="tx1"/>
                </a:solidFill>
              </a:rPr>
              <a:t>2a</a:t>
            </a:r>
          </a:p>
        </p:txBody>
      </p:sp>
      <p:cxnSp>
        <p:nvCxnSpPr>
          <p:cNvPr id="18" name="Straight Connector 17">
            <a:extLst>
              <a:ext uri="{FF2B5EF4-FFF2-40B4-BE49-F238E27FC236}">
                <a16:creationId xmlns:a16="http://schemas.microsoft.com/office/drawing/2014/main" id="{7FE46782-68D0-42D0-96CD-A3912B77E66A}"/>
              </a:ext>
            </a:extLst>
          </p:cNvPr>
          <p:cNvCxnSpPr>
            <a:cxnSpLocks/>
          </p:cNvCxnSpPr>
          <p:nvPr/>
        </p:nvCxnSpPr>
        <p:spPr>
          <a:xfrm rot="16200000">
            <a:off x="3598942" y="3744465"/>
            <a:ext cx="0" cy="329520"/>
          </a:xfrm>
          <a:prstGeom prst="line">
            <a:avLst/>
          </a:prstGeom>
          <a:ln w="3810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57C5F51-4B3A-4E7D-B0F2-4398D2583F99}"/>
              </a:ext>
            </a:extLst>
          </p:cNvPr>
          <p:cNvSpPr/>
          <p:nvPr/>
        </p:nvSpPr>
        <p:spPr>
          <a:xfrm>
            <a:off x="7190599" y="1913444"/>
            <a:ext cx="2811322" cy="104568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Post your incentive mailing and apply for your credit</a:t>
            </a:r>
          </a:p>
        </p:txBody>
      </p:sp>
      <p:sp>
        <p:nvSpPr>
          <p:cNvPr id="20" name="Oval 19">
            <a:extLst>
              <a:ext uri="{FF2B5EF4-FFF2-40B4-BE49-F238E27FC236}">
                <a16:creationId xmlns:a16="http://schemas.microsoft.com/office/drawing/2014/main" id="{D5EBE0C7-79D9-4461-A805-02CBCA66C641}"/>
              </a:ext>
            </a:extLst>
          </p:cNvPr>
          <p:cNvSpPr/>
          <p:nvPr/>
        </p:nvSpPr>
        <p:spPr>
          <a:xfrm>
            <a:off x="7005141" y="1606498"/>
            <a:ext cx="393405" cy="393405"/>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rPr>
              <a:t>4</a:t>
            </a:r>
          </a:p>
        </p:txBody>
      </p:sp>
      <p:cxnSp>
        <p:nvCxnSpPr>
          <p:cNvPr id="22" name="Connector: Elbow 21">
            <a:extLst>
              <a:ext uri="{FF2B5EF4-FFF2-40B4-BE49-F238E27FC236}">
                <a16:creationId xmlns:a16="http://schemas.microsoft.com/office/drawing/2014/main" id="{F71879D0-D9C7-4CEE-8178-F311DE387518}"/>
              </a:ext>
            </a:extLst>
          </p:cNvPr>
          <p:cNvCxnSpPr>
            <a:stCxn id="14" idx="3"/>
            <a:endCxn id="19" idx="1"/>
          </p:cNvCxnSpPr>
          <p:nvPr/>
        </p:nvCxnSpPr>
        <p:spPr>
          <a:xfrm flipV="1">
            <a:off x="6587075" y="2436285"/>
            <a:ext cx="603524" cy="2950532"/>
          </a:xfrm>
          <a:prstGeom prst="bentConnector3">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117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F822-E4C6-4F68-8777-3F6F28EA34EB}"/>
              </a:ext>
            </a:extLst>
          </p:cNvPr>
          <p:cNvSpPr>
            <a:spLocks noGrp="1"/>
          </p:cNvSpPr>
          <p:nvPr>
            <p:ph type="title"/>
          </p:nvPr>
        </p:nvSpPr>
        <p:spPr/>
        <p:txBody>
          <a:bodyPr/>
          <a:lstStyle/>
          <a:p>
            <a:r>
              <a:rPr lang="en-GB" dirty="0"/>
              <a:t>How to apply for the special offer</a:t>
            </a:r>
          </a:p>
        </p:txBody>
      </p:sp>
      <p:sp>
        <p:nvSpPr>
          <p:cNvPr id="3" name="Slide Number Placeholder 2">
            <a:extLst>
              <a:ext uri="{FF2B5EF4-FFF2-40B4-BE49-F238E27FC236}">
                <a16:creationId xmlns:a16="http://schemas.microsoft.com/office/drawing/2014/main" id="{1573FF71-8C16-4557-9269-883BA3EEACEF}"/>
              </a:ext>
            </a:extLst>
          </p:cNvPr>
          <p:cNvSpPr>
            <a:spLocks noGrp="1"/>
          </p:cNvSpPr>
          <p:nvPr>
            <p:ph type="sldNum" sz="quarter" idx="10"/>
          </p:nvPr>
        </p:nvSpPr>
        <p:spPr/>
        <p:txBody>
          <a:bodyPr/>
          <a:lstStyle/>
          <a:p>
            <a:fld id="{887360FE-02F5-4392-9C12-7D03F05745BB}" type="slidenum">
              <a:rPr lang="en-GB" smtClean="0"/>
              <a:pPr/>
              <a:t>39</a:t>
            </a:fld>
            <a:endParaRPr lang="en-GB" dirty="0"/>
          </a:p>
        </p:txBody>
      </p:sp>
      <p:sp>
        <p:nvSpPr>
          <p:cNvPr id="4" name="Text Placeholder 3">
            <a:extLst>
              <a:ext uri="{FF2B5EF4-FFF2-40B4-BE49-F238E27FC236}">
                <a16:creationId xmlns:a16="http://schemas.microsoft.com/office/drawing/2014/main" id="{0023229D-36A9-4C77-8B08-8DE82EE4FEF0}"/>
              </a:ext>
            </a:extLst>
          </p:cNvPr>
          <p:cNvSpPr>
            <a:spLocks noGrp="1"/>
          </p:cNvSpPr>
          <p:nvPr>
            <p:ph type="body" sz="quarter" idx="11"/>
          </p:nvPr>
        </p:nvSpPr>
        <p:spPr/>
        <p:txBody>
          <a:bodyPr/>
          <a:lstStyle/>
          <a:p>
            <a:endParaRPr lang="en-GB" dirty="0"/>
          </a:p>
        </p:txBody>
      </p:sp>
      <p:sp>
        <p:nvSpPr>
          <p:cNvPr id="5" name="Text Placeholder 4">
            <a:extLst>
              <a:ext uri="{FF2B5EF4-FFF2-40B4-BE49-F238E27FC236}">
                <a16:creationId xmlns:a16="http://schemas.microsoft.com/office/drawing/2014/main" id="{DA8FADCC-9830-4DD3-8824-5E50B8E9C656}"/>
              </a:ext>
            </a:extLst>
          </p:cNvPr>
          <p:cNvSpPr>
            <a:spLocks noGrp="1"/>
          </p:cNvSpPr>
          <p:nvPr>
            <p:ph type="body" sz="quarter" idx="12"/>
          </p:nvPr>
        </p:nvSpPr>
        <p:spPr>
          <a:xfrm>
            <a:off x="486000" y="1831625"/>
            <a:ext cx="10317835" cy="4644000"/>
          </a:xfrm>
        </p:spPr>
        <p:txBody>
          <a:bodyPr/>
          <a:lstStyle/>
          <a:p>
            <a:pPr marL="342900" indent="-342900">
              <a:buClr>
                <a:schemeClr val="accent1"/>
              </a:buClr>
              <a:buAutoNum type="arabicPeriod"/>
            </a:pPr>
            <a:r>
              <a:rPr lang="en-US" sz="1600" dirty="0"/>
              <a:t>Apply yourself or through an agent both through online application </a:t>
            </a:r>
          </a:p>
          <a:p>
            <a:pPr marL="0" indent="0">
              <a:buClr>
                <a:schemeClr val="accent1"/>
              </a:buClr>
              <a:buNone/>
            </a:pPr>
            <a:r>
              <a:rPr lang="en-US" sz="1600" dirty="0">
                <a:solidFill>
                  <a:srgbClr val="FF0000"/>
                </a:solidFill>
              </a:rPr>
              <a:t>https://www.royalmail.com/advertising-mail-black-friday-and-christmas-incentive-application</a:t>
            </a:r>
          </a:p>
          <a:p>
            <a:pPr marL="0" indent="0">
              <a:buClr>
                <a:schemeClr val="accent1"/>
              </a:buClr>
              <a:buNone/>
            </a:pPr>
            <a:r>
              <a:rPr lang="en-US" sz="1600" dirty="0"/>
              <a:t>2. Royal Mail may request additional documentation to provide evidence of incremental volume:</a:t>
            </a:r>
          </a:p>
          <a:p>
            <a:pPr marL="890588" lvl="4" indent="-358775">
              <a:buClr>
                <a:schemeClr val="accent1"/>
              </a:buClr>
              <a:buFont typeface="+mj-lt"/>
              <a:buAutoNum type="alphaLcParenR"/>
            </a:pPr>
            <a:r>
              <a:rPr lang="en-US" sz="1600" dirty="0"/>
              <a:t>12-month mailing/campaign plans dated before and after the announcement of the incentive showing volume that was in the plan</a:t>
            </a:r>
          </a:p>
          <a:p>
            <a:pPr marL="890588" lvl="4" indent="-358775">
              <a:buClr>
                <a:schemeClr val="accent1"/>
              </a:buClr>
              <a:buFont typeface="+mj-lt"/>
              <a:buAutoNum type="alphaLcParenR"/>
            </a:pPr>
            <a:r>
              <a:rPr lang="en-US" sz="1600" dirty="0"/>
              <a:t>Dated internal communication showing the decision-making process agreeing to use the incentive; or internal business case showing an increase in advertising budget to accommodate more volume </a:t>
            </a:r>
          </a:p>
          <a:p>
            <a:pPr marL="890588" lvl="4" indent="-358775">
              <a:buClr>
                <a:schemeClr val="accent1"/>
              </a:buClr>
              <a:buFont typeface="+mj-lt"/>
              <a:buAutoNum type="alphaLcParenR"/>
            </a:pPr>
            <a:r>
              <a:rPr lang="en-US" sz="1600" dirty="0"/>
              <a:t>If you do not have any of the above, we require an email from a director of the company confirming that the volume is incremental and exceeds the volume posted in the corresponding period in 2018 and is only being posted because of the incentive.</a:t>
            </a:r>
          </a:p>
          <a:p>
            <a:pPr>
              <a:buFont typeface="+mj-lt"/>
              <a:buAutoNum type="arabicPeriod"/>
            </a:pPr>
            <a:endParaRPr lang="en-GB" sz="1600" dirty="0"/>
          </a:p>
        </p:txBody>
      </p:sp>
    </p:spTree>
    <p:extLst>
      <p:ext uri="{BB962C8B-B14F-4D97-AF65-F5344CB8AC3E}">
        <p14:creationId xmlns:p14="http://schemas.microsoft.com/office/powerpoint/2010/main" val="387156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Black Friday as a retail event is here to stay</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2" name="Text Placeholder 1">
            <a:extLst>
              <a:ext uri="{FF2B5EF4-FFF2-40B4-BE49-F238E27FC236}">
                <a16:creationId xmlns:a16="http://schemas.microsoft.com/office/drawing/2014/main" id="{B83ED012-403A-4221-A119-5AF3905F3014}"/>
              </a:ext>
            </a:extLst>
          </p:cNvPr>
          <p:cNvSpPr>
            <a:spLocks noGrp="1"/>
          </p:cNvSpPr>
          <p:nvPr>
            <p:ph type="body" sz="quarter" idx="12"/>
          </p:nvPr>
        </p:nvSpPr>
        <p:spPr>
          <a:xfrm>
            <a:off x="485998" y="1800000"/>
            <a:ext cx="6760621" cy="4644000"/>
          </a:xfrm>
        </p:spPr>
        <p:txBody>
          <a:bodyPr/>
          <a:lstStyle/>
          <a:p>
            <a:pPr fontAlgn="base"/>
            <a:r>
              <a:rPr lang="en-US" sz="1600" dirty="0"/>
              <a:t>39% of internet users bought something during Black Friday </a:t>
            </a:r>
          </a:p>
          <a:p>
            <a:pPr fontAlgn="base"/>
            <a:r>
              <a:rPr lang="en-GB" sz="1600" dirty="0"/>
              <a:t>Given that it was a normal working day purchases were heavily skewed towards online. 33% bought online (85% of buyers) and only 11% (a third of buyers) bought in-store. Half of the online buyers bought from Amazon (see </a:t>
            </a:r>
            <a:r>
              <a:rPr lang="en-GB" sz="1600" i="1" dirty="0"/>
              <a:t>Amazon: A Shopper’s Perspective – UK, January 2019</a:t>
            </a:r>
            <a:r>
              <a:rPr lang="en-GB" sz="1600" dirty="0"/>
              <a:t>)</a:t>
            </a:r>
          </a:p>
          <a:p>
            <a:pPr fontAlgn="base"/>
            <a:r>
              <a:rPr lang="en-US" sz="1600" dirty="0"/>
              <a:t>Black Friday is predominantly an electricals event – half of all shoppers had bought electrical products</a:t>
            </a:r>
          </a:p>
          <a:p>
            <a:pPr fontAlgn="base"/>
            <a:r>
              <a:rPr lang="en-US" sz="1600" dirty="0"/>
              <a:t>67% of those who bought something over Black Friday said they bought something as a gift while the consumer research shows that 27% of internet users bought at least one gift over Black Friday and this was skewed towards those who gave electricals as gifts </a:t>
            </a:r>
          </a:p>
          <a:p>
            <a:pPr marL="0" indent="0">
              <a:buNone/>
            </a:pPr>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394558" y="6556665"/>
            <a:ext cx="11361435" cy="246221"/>
          </a:xfrm>
          <a:prstGeom prst="rect">
            <a:avLst/>
          </a:prstGeom>
          <a:noFill/>
        </p:spPr>
        <p:txBody>
          <a:bodyPr wrap="square" rtlCol="0">
            <a:spAutoFit/>
          </a:bodyPr>
          <a:lstStyle/>
          <a:p>
            <a:r>
              <a:rPr lang="en-US" sz="1000" dirty="0"/>
              <a:t>Source:  PwC Consumer Survey </a:t>
            </a:r>
            <a:r>
              <a:rPr lang="en-GB" sz="1000" dirty="0"/>
              <a:t>- October 2018.</a:t>
            </a:r>
          </a:p>
        </p:txBody>
      </p:sp>
      <p:sp>
        <p:nvSpPr>
          <p:cNvPr id="6" name="AutoShape 2" descr="Image result for black friday sales">
            <a:extLst>
              <a:ext uri="{FF2B5EF4-FFF2-40B4-BE49-F238E27FC236}">
                <a16:creationId xmlns:a16="http://schemas.microsoft.com/office/drawing/2014/main" id="{76AA8BA9-FEB5-4CDB-A077-CA1E69E762AB}"/>
              </a:ext>
            </a:extLst>
          </p:cNvPr>
          <p:cNvSpPr>
            <a:spLocks noChangeAspect="1" noChangeArrowheads="1"/>
          </p:cNvSpPr>
          <p:nvPr/>
        </p:nvSpPr>
        <p:spPr bwMode="auto">
          <a:xfrm>
            <a:off x="5943600" y="3276600"/>
            <a:ext cx="2331720" cy="2331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a:extLst>
              <a:ext uri="{FF2B5EF4-FFF2-40B4-BE49-F238E27FC236}">
                <a16:creationId xmlns:a16="http://schemas.microsoft.com/office/drawing/2014/main" id="{E1EF661A-53BE-4A3F-9B3B-7929CD0CC8F0}"/>
              </a:ext>
            </a:extLst>
          </p:cNvPr>
          <p:cNvPicPr>
            <a:picLocks noChangeAspect="1"/>
          </p:cNvPicPr>
          <p:nvPr/>
        </p:nvPicPr>
        <p:blipFill>
          <a:blip r:embed="rId3"/>
          <a:stretch>
            <a:fillRect/>
          </a:stretch>
        </p:blipFill>
        <p:spPr>
          <a:xfrm>
            <a:off x="7492194" y="1690415"/>
            <a:ext cx="4145973" cy="4119463"/>
          </a:xfrm>
          <a:prstGeom prst="rect">
            <a:avLst/>
          </a:prstGeom>
        </p:spPr>
      </p:pic>
    </p:spTree>
    <p:extLst>
      <p:ext uri="{BB962C8B-B14F-4D97-AF65-F5344CB8AC3E}">
        <p14:creationId xmlns:p14="http://schemas.microsoft.com/office/powerpoint/2010/main" val="2283790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922622-3521-43AC-A95F-288D20180DC6}"/>
              </a:ext>
            </a:extLst>
          </p:cNvPr>
          <p:cNvSpPr>
            <a:spLocks noGrp="1"/>
          </p:cNvSpPr>
          <p:nvPr>
            <p:ph type="body" sz="quarter" idx="10"/>
          </p:nvPr>
        </p:nvSpPr>
        <p:spPr/>
        <p:txBody>
          <a:bodyPr/>
          <a:lstStyle/>
          <a:p>
            <a:r>
              <a:rPr lang="en-GB" dirty="0"/>
              <a:t>APPENDIX</a:t>
            </a:r>
          </a:p>
        </p:txBody>
      </p:sp>
      <p:sp>
        <p:nvSpPr>
          <p:cNvPr id="3" name="Slide Number Placeholder 2">
            <a:extLst>
              <a:ext uri="{FF2B5EF4-FFF2-40B4-BE49-F238E27FC236}">
                <a16:creationId xmlns:a16="http://schemas.microsoft.com/office/drawing/2014/main" id="{4619F19B-3CA5-480A-A740-709702081712}"/>
              </a:ext>
            </a:extLst>
          </p:cNvPr>
          <p:cNvSpPr>
            <a:spLocks noGrp="1"/>
          </p:cNvSpPr>
          <p:nvPr>
            <p:ph type="sldNum" sz="quarter" idx="4294967295"/>
          </p:nvPr>
        </p:nvSpPr>
        <p:spPr>
          <a:xfrm>
            <a:off x="11766550" y="6443663"/>
            <a:ext cx="425450" cy="179387"/>
          </a:xfrm>
          <a:prstGeom prst="rect">
            <a:avLst/>
          </a:prstGeom>
        </p:spPr>
        <p:txBody>
          <a:bodyPr/>
          <a:lstStyle/>
          <a:p>
            <a:fld id="{887360FE-02F5-4392-9C12-7D03F05745BB}" type="slidenum">
              <a:rPr lang="en-GB" sz="1200" smtClean="0"/>
              <a:pPr/>
              <a:t>40</a:t>
            </a:fld>
            <a:endParaRPr lang="en-GB" sz="1200" dirty="0"/>
          </a:p>
        </p:txBody>
      </p:sp>
    </p:spTree>
    <p:extLst>
      <p:ext uri="{BB962C8B-B14F-4D97-AF65-F5344CB8AC3E}">
        <p14:creationId xmlns:p14="http://schemas.microsoft.com/office/powerpoint/2010/main" val="7023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What are the most popular Christmas gifts</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41</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a:buNone/>
            </a:pPr>
            <a:r>
              <a:rPr lang="en-GB" sz="1600" dirty="0"/>
              <a:t> </a:t>
            </a:r>
          </a:p>
          <a:p>
            <a:pPr marL="0" indent="0">
              <a:buNone/>
            </a:pPr>
            <a:r>
              <a:rPr lang="en-GB" sz="1600" dirty="0"/>
              <a:t>         </a:t>
            </a: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8" name="Text Placeholder 7">
            <a:extLst>
              <a:ext uri="{FF2B5EF4-FFF2-40B4-BE49-F238E27FC236}">
                <a16:creationId xmlns:a16="http://schemas.microsoft.com/office/drawing/2014/main" id="{CF48D8EF-FC75-4244-A9F0-41C12E238C0B}"/>
              </a:ext>
            </a:extLst>
          </p:cNvPr>
          <p:cNvSpPr>
            <a:spLocks noGrp="1"/>
          </p:cNvSpPr>
          <p:nvPr>
            <p:ph type="body" sz="quarter" idx="12"/>
          </p:nvPr>
        </p:nvSpPr>
        <p:spPr>
          <a:xfrm>
            <a:off x="485998" y="1800000"/>
            <a:ext cx="5834792" cy="4644000"/>
          </a:xfrm>
        </p:spPr>
        <p:txBody>
          <a:bodyPr/>
          <a:lstStyle/>
          <a:p>
            <a:pPr marL="0" indent="0">
              <a:buNone/>
            </a:pPr>
            <a:r>
              <a:rPr lang="en-US" sz="1600" dirty="0"/>
              <a:t>45-54 year-olds buy for the most people</a:t>
            </a:r>
            <a:endParaRPr lang="en-US" sz="1400" dirty="0"/>
          </a:p>
          <a:p>
            <a:r>
              <a:rPr lang="en-US" sz="1600" dirty="0"/>
              <a:t>In total, 49% of buyers said they bought gifts for non-family members peaking among females aged 16-24 (63%). Just 13% buy presents for their work colleagues and these people tend to be younger and more affluent than the average population, reflecting the fact they are working rather than retired or at college</a:t>
            </a:r>
          </a:p>
          <a:p>
            <a:pPr marL="0" indent="0">
              <a:buNone/>
            </a:pPr>
            <a:r>
              <a:rPr lang="en-US" sz="1600" dirty="0"/>
              <a:t>Clothing is the most popular gift purchase</a:t>
            </a:r>
          </a:p>
          <a:p>
            <a:r>
              <a:rPr lang="en-US" sz="1600" dirty="0"/>
              <a:t>89% of all gift givers opted to buy a physical present, although 26% gave a non-physical gift such as digital content, experiences, charitable donations, cash or gift cards (with cash/gift cards dominant among these)</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b="1" dirty="0"/>
          </a:p>
          <a:p>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407005" y="6409710"/>
            <a:ext cx="11360417" cy="246221"/>
          </a:xfrm>
          <a:prstGeom prst="rect">
            <a:avLst/>
          </a:prstGeom>
          <a:noFill/>
        </p:spPr>
        <p:txBody>
          <a:bodyPr wrap="square" rtlCol="0">
            <a:spAutoFit/>
          </a:bodyPr>
          <a:lstStyle/>
          <a:p>
            <a:r>
              <a:rPr lang="en-US" sz="1000" dirty="0"/>
              <a:t>Source: Christmas Gift Buying - UK - February 2019.</a:t>
            </a:r>
          </a:p>
        </p:txBody>
      </p:sp>
      <p:pic>
        <p:nvPicPr>
          <p:cNvPr id="2" name="Picture 1">
            <a:extLst>
              <a:ext uri="{FF2B5EF4-FFF2-40B4-BE49-F238E27FC236}">
                <a16:creationId xmlns:a16="http://schemas.microsoft.com/office/drawing/2014/main" id="{A2A7443D-A499-42EA-898E-A2F57D95300C}"/>
              </a:ext>
            </a:extLst>
          </p:cNvPr>
          <p:cNvPicPr>
            <a:picLocks noChangeAspect="1"/>
          </p:cNvPicPr>
          <p:nvPr/>
        </p:nvPicPr>
        <p:blipFill>
          <a:blip r:embed="rId3"/>
          <a:stretch>
            <a:fillRect/>
          </a:stretch>
        </p:blipFill>
        <p:spPr>
          <a:xfrm>
            <a:off x="7076726" y="1696846"/>
            <a:ext cx="4559633" cy="4208318"/>
          </a:xfrm>
          <a:prstGeom prst="rect">
            <a:avLst/>
          </a:prstGeom>
        </p:spPr>
      </p:pic>
      <p:sp>
        <p:nvSpPr>
          <p:cNvPr id="6" name="TextBox 5">
            <a:extLst>
              <a:ext uri="{FF2B5EF4-FFF2-40B4-BE49-F238E27FC236}">
                <a16:creationId xmlns:a16="http://schemas.microsoft.com/office/drawing/2014/main" id="{E6003EB6-2F9A-4EEC-AF42-1CAAD5317BF9}"/>
              </a:ext>
            </a:extLst>
          </p:cNvPr>
          <p:cNvSpPr txBox="1"/>
          <p:nvPr/>
        </p:nvSpPr>
        <p:spPr>
          <a:xfrm>
            <a:off x="5574215" y="5562138"/>
            <a:ext cx="1651136" cy="261610"/>
          </a:xfrm>
          <a:prstGeom prst="rect">
            <a:avLst/>
          </a:prstGeom>
          <a:noFill/>
        </p:spPr>
        <p:txBody>
          <a:bodyPr wrap="square" rtlCol="0">
            <a:spAutoFit/>
          </a:bodyPr>
          <a:lstStyle/>
          <a:p>
            <a:r>
              <a:rPr lang="en-GB" sz="1100" dirty="0"/>
              <a:t>continued…</a:t>
            </a:r>
          </a:p>
        </p:txBody>
      </p:sp>
    </p:spTree>
    <p:extLst>
      <p:ext uri="{BB962C8B-B14F-4D97-AF65-F5344CB8AC3E}">
        <p14:creationId xmlns:p14="http://schemas.microsoft.com/office/powerpoint/2010/main" val="1804947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What are the most popular Christmas gifts</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42</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a:buNone/>
            </a:pPr>
            <a:r>
              <a:rPr lang="en-GB" sz="1600" dirty="0"/>
              <a:t> </a:t>
            </a:r>
          </a:p>
          <a:p>
            <a:pPr marL="0" indent="0">
              <a:buNone/>
            </a:pPr>
            <a:r>
              <a:rPr lang="en-GB" sz="1600" dirty="0"/>
              <a:t>         </a:t>
            </a: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8" name="Text Placeholder 7">
            <a:extLst>
              <a:ext uri="{FF2B5EF4-FFF2-40B4-BE49-F238E27FC236}">
                <a16:creationId xmlns:a16="http://schemas.microsoft.com/office/drawing/2014/main" id="{CF48D8EF-FC75-4244-A9F0-41C12E238C0B}"/>
              </a:ext>
            </a:extLst>
          </p:cNvPr>
          <p:cNvSpPr>
            <a:spLocks noGrp="1"/>
          </p:cNvSpPr>
          <p:nvPr>
            <p:ph type="body" sz="quarter" idx="12"/>
          </p:nvPr>
        </p:nvSpPr>
        <p:spPr>
          <a:xfrm>
            <a:off x="485998" y="1800000"/>
            <a:ext cx="5937662" cy="4644000"/>
          </a:xfrm>
        </p:spPr>
        <p:txBody>
          <a:bodyPr/>
          <a:lstStyle/>
          <a:p>
            <a:pPr marL="0" indent="0">
              <a:buNone/>
            </a:pPr>
            <a:r>
              <a:rPr lang="en-US" sz="1600" dirty="0"/>
              <a:t>Clothing the most popular gift purchase</a:t>
            </a:r>
          </a:p>
          <a:p>
            <a:pPr marL="0" indent="0">
              <a:buNone/>
            </a:pPr>
            <a:r>
              <a:rPr lang="en-US" sz="1600" dirty="0"/>
              <a:t>Following clothing the most popular gifts were:</a:t>
            </a:r>
          </a:p>
          <a:p>
            <a:r>
              <a:rPr lang="en-US" sz="1600" dirty="0"/>
              <a:t>Beauty and personal care products</a:t>
            </a:r>
          </a:p>
          <a:p>
            <a:r>
              <a:rPr lang="en-US" sz="1600" dirty="0"/>
              <a:t>Books</a:t>
            </a:r>
          </a:p>
          <a:p>
            <a:r>
              <a:rPr lang="en-US" sz="1600" dirty="0"/>
              <a:t>Food and drink</a:t>
            </a:r>
          </a:p>
          <a:p>
            <a:r>
              <a:rPr lang="en-US" sz="1600" dirty="0"/>
              <a:t>Gift cards / vouchers or cash</a:t>
            </a:r>
          </a:p>
          <a:p>
            <a:r>
              <a:rPr lang="en-US" sz="1600" dirty="0"/>
              <a:t>Other entertainment products</a:t>
            </a:r>
          </a:p>
          <a:p>
            <a:r>
              <a:rPr lang="en-US" sz="1600" dirty="0"/>
              <a:t>Toys and games</a:t>
            </a:r>
          </a:p>
          <a:p>
            <a:endParaRPr lang="en-US" sz="1600" dirty="0"/>
          </a:p>
          <a:p>
            <a:pPr marL="0" indent="0">
              <a:buNone/>
            </a:pPr>
            <a:endParaRPr lang="en-US" sz="1600" dirty="0"/>
          </a:p>
          <a:p>
            <a:pPr marL="0" indent="0">
              <a:buNone/>
            </a:pPr>
            <a:endParaRPr lang="en-US" sz="1600" dirty="0"/>
          </a:p>
          <a:p>
            <a:pPr marL="0" indent="0">
              <a:buNone/>
            </a:pPr>
            <a:endParaRPr lang="en-US" sz="1600" b="1" dirty="0"/>
          </a:p>
          <a:p>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407005" y="6409710"/>
            <a:ext cx="11360417" cy="246221"/>
          </a:xfrm>
          <a:prstGeom prst="rect">
            <a:avLst/>
          </a:prstGeom>
          <a:noFill/>
        </p:spPr>
        <p:txBody>
          <a:bodyPr wrap="square" rtlCol="0">
            <a:spAutoFit/>
          </a:bodyPr>
          <a:lstStyle/>
          <a:p>
            <a:r>
              <a:rPr lang="en-US" sz="1000" dirty="0"/>
              <a:t>Source: Christmas Gift Buying - UK - February 2019.</a:t>
            </a:r>
          </a:p>
        </p:txBody>
      </p:sp>
      <p:pic>
        <p:nvPicPr>
          <p:cNvPr id="2" name="Picture 1">
            <a:extLst>
              <a:ext uri="{FF2B5EF4-FFF2-40B4-BE49-F238E27FC236}">
                <a16:creationId xmlns:a16="http://schemas.microsoft.com/office/drawing/2014/main" id="{337723E5-7396-4CA1-A5D1-79466790195E}"/>
              </a:ext>
            </a:extLst>
          </p:cNvPr>
          <p:cNvPicPr>
            <a:picLocks noChangeAspect="1"/>
          </p:cNvPicPr>
          <p:nvPr/>
        </p:nvPicPr>
        <p:blipFill>
          <a:blip r:embed="rId3"/>
          <a:stretch>
            <a:fillRect/>
          </a:stretch>
        </p:blipFill>
        <p:spPr>
          <a:xfrm>
            <a:off x="7072717" y="1692527"/>
            <a:ext cx="4570939" cy="4238961"/>
          </a:xfrm>
          <a:prstGeom prst="rect">
            <a:avLst/>
          </a:prstGeom>
        </p:spPr>
      </p:pic>
    </p:spTree>
    <p:extLst>
      <p:ext uri="{BB962C8B-B14F-4D97-AF65-F5344CB8AC3E}">
        <p14:creationId xmlns:p14="http://schemas.microsoft.com/office/powerpoint/2010/main" val="4271444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Christmas is becoming an ethical event</a:t>
            </a:r>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43</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a:buNone/>
            </a:pPr>
            <a:r>
              <a:rPr lang="en-GB" sz="1600" dirty="0"/>
              <a:t> </a:t>
            </a:r>
          </a:p>
          <a:p>
            <a:pPr marL="0" indent="0">
              <a:buNone/>
            </a:pPr>
            <a:r>
              <a:rPr lang="en-GB" sz="1600" dirty="0"/>
              <a:t>         </a:t>
            </a: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8" name="Text Placeholder 7">
            <a:extLst>
              <a:ext uri="{FF2B5EF4-FFF2-40B4-BE49-F238E27FC236}">
                <a16:creationId xmlns:a16="http://schemas.microsoft.com/office/drawing/2014/main" id="{CF48D8EF-FC75-4244-A9F0-41C12E238C0B}"/>
              </a:ext>
            </a:extLst>
          </p:cNvPr>
          <p:cNvSpPr>
            <a:spLocks noGrp="1"/>
          </p:cNvSpPr>
          <p:nvPr>
            <p:ph type="body" sz="quarter" idx="12"/>
          </p:nvPr>
        </p:nvSpPr>
        <p:spPr>
          <a:xfrm>
            <a:off x="320041" y="1783080"/>
            <a:ext cx="6580489" cy="4660920"/>
          </a:xfrm>
        </p:spPr>
        <p:txBody>
          <a:bodyPr/>
          <a:lstStyle/>
          <a:p>
            <a:pPr marL="0" lvl="1" indent="0">
              <a:buNone/>
            </a:pPr>
            <a:r>
              <a:rPr lang="en-US" sz="1600" dirty="0"/>
              <a:t>Shoppers are increasingly concerned about the environment</a:t>
            </a:r>
          </a:p>
          <a:p>
            <a:pPr lvl="1"/>
            <a:r>
              <a:rPr lang="en-US" sz="1600" dirty="0"/>
              <a:t>Environmental concern has been a key trend of 2018 and so it has impacted consumer attitudes towards gift buying. Demand for products generating less waste peaks among women (71%) and the over-65s (71%). Meanwhile, younger shoppers are more concerned about the ethical implication of their purchases (52%)</a:t>
            </a:r>
          </a:p>
          <a:p>
            <a:pPr fontAlgn="base"/>
            <a:r>
              <a:rPr lang="en-US" sz="1600" dirty="0"/>
              <a:t>Mintel research shows that 29% bought a gift with a lower environmental impact, while 38% bought ethically sourced gifts, but fully 65% agree that retailers should make more effort to promote gifts that generate less waste</a:t>
            </a:r>
          </a:p>
          <a:p>
            <a:pPr fontAlgn="base"/>
            <a:r>
              <a:rPr lang="en-US" sz="1600" dirty="0"/>
              <a:t>It’s also important to note that this is not just a concern of a niche set of consumers. 71% of 16-24 year old's and 71% of those over 65 agree that more thought should be on the environmental impact and promoting gifts that generate less waste, showing that this needs to be taken seriously by all retailers, no matter their target market</a:t>
            </a:r>
          </a:p>
          <a:p>
            <a:pPr lvl="1"/>
            <a:endParaRPr lang="en-US" sz="1600" dirty="0"/>
          </a:p>
          <a:p>
            <a:pPr lvl="1"/>
            <a:endParaRPr lang="en-US" sz="1600" dirty="0"/>
          </a:p>
          <a:p>
            <a:pPr marL="0" lvl="1" indent="0">
              <a:buNone/>
            </a:pPr>
            <a:endParaRPr lang="en-US" sz="1600" dirty="0"/>
          </a:p>
          <a:p>
            <a:pPr marL="0" indent="0">
              <a:buNone/>
            </a:pPr>
            <a:endParaRPr lang="en-US" sz="1600" dirty="0"/>
          </a:p>
          <a:p>
            <a:pPr marL="0" indent="0">
              <a:buNone/>
            </a:pPr>
            <a:endParaRPr lang="en-US" sz="1600" dirty="0"/>
          </a:p>
          <a:p>
            <a:pPr marL="0" indent="0">
              <a:buNone/>
            </a:pPr>
            <a:endParaRPr lang="en-US" sz="1600" b="1" dirty="0"/>
          </a:p>
          <a:p>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407005" y="6409710"/>
            <a:ext cx="11360417" cy="246221"/>
          </a:xfrm>
          <a:prstGeom prst="rect">
            <a:avLst/>
          </a:prstGeom>
          <a:noFill/>
        </p:spPr>
        <p:txBody>
          <a:bodyPr wrap="square" rtlCol="0">
            <a:spAutoFit/>
          </a:bodyPr>
          <a:lstStyle/>
          <a:p>
            <a:r>
              <a:rPr lang="en-US" sz="1000" dirty="0"/>
              <a:t>Source: Christmas Gift Buying - UK - February 2019.</a:t>
            </a:r>
          </a:p>
        </p:txBody>
      </p:sp>
      <p:pic>
        <p:nvPicPr>
          <p:cNvPr id="2" name="Picture 1">
            <a:extLst>
              <a:ext uri="{FF2B5EF4-FFF2-40B4-BE49-F238E27FC236}">
                <a16:creationId xmlns:a16="http://schemas.microsoft.com/office/drawing/2014/main" id="{EC5B0F3E-9512-4ECE-AA50-A4B17EC5026C}"/>
              </a:ext>
            </a:extLst>
          </p:cNvPr>
          <p:cNvPicPr>
            <a:picLocks noChangeAspect="1"/>
          </p:cNvPicPr>
          <p:nvPr/>
        </p:nvPicPr>
        <p:blipFill>
          <a:blip r:embed="rId3"/>
          <a:stretch>
            <a:fillRect/>
          </a:stretch>
        </p:blipFill>
        <p:spPr>
          <a:xfrm>
            <a:off x="7243691" y="1680210"/>
            <a:ext cx="4401922" cy="4594860"/>
          </a:xfrm>
          <a:prstGeom prst="rect">
            <a:avLst/>
          </a:prstGeom>
        </p:spPr>
      </p:pic>
    </p:spTree>
    <p:extLst>
      <p:ext uri="{BB962C8B-B14F-4D97-AF65-F5344CB8AC3E}">
        <p14:creationId xmlns:p14="http://schemas.microsoft.com/office/powerpoint/2010/main" val="590947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92EDAC5-C2D9-47B6-8F3F-0588D00A87C9}"/>
              </a:ext>
            </a:extLst>
          </p:cNvPr>
          <p:cNvSpPr>
            <a:spLocks noGrp="1"/>
          </p:cNvSpPr>
          <p:nvPr>
            <p:ph type="body" sz="quarter" idx="11"/>
          </p:nvPr>
        </p:nvSpPr>
        <p:spPr/>
        <p:txBody>
          <a:bodyPr/>
          <a:lstStyle/>
          <a:p>
            <a:endParaRPr lang="en-GB" dirty="0"/>
          </a:p>
        </p:txBody>
      </p:sp>
      <p:sp>
        <p:nvSpPr>
          <p:cNvPr id="7" name="Text Placeholder 6">
            <a:extLst>
              <a:ext uri="{FF2B5EF4-FFF2-40B4-BE49-F238E27FC236}">
                <a16:creationId xmlns:a16="http://schemas.microsoft.com/office/drawing/2014/main" id="{7242A363-F883-4B3B-9F82-541DDEDC2684}"/>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id="{C7124ED7-0410-459E-812F-903777717C9E}"/>
              </a:ext>
            </a:extLst>
          </p:cNvPr>
          <p:cNvSpPr>
            <a:spLocks noGrp="1"/>
          </p:cNvSpPr>
          <p:nvPr>
            <p:ph type="body" sz="quarter" idx="13"/>
          </p:nvPr>
        </p:nvSpPr>
        <p:spPr/>
        <p:txBody>
          <a:bodyPr/>
          <a:lstStyle/>
          <a:p>
            <a:endParaRPr lang="en-GB" dirty="0"/>
          </a:p>
        </p:txBody>
      </p:sp>
      <p:sp>
        <p:nvSpPr>
          <p:cNvPr id="9" name="Text Placeholder 8">
            <a:extLst>
              <a:ext uri="{FF2B5EF4-FFF2-40B4-BE49-F238E27FC236}">
                <a16:creationId xmlns:a16="http://schemas.microsoft.com/office/drawing/2014/main" id="{D5ABB3B7-FC0B-422E-BA4C-62F3D233F16D}"/>
              </a:ext>
            </a:extLst>
          </p:cNvPr>
          <p:cNvSpPr>
            <a:spLocks noGrp="1"/>
          </p:cNvSpPr>
          <p:nvPr>
            <p:ph type="body" sz="quarter" idx="14"/>
          </p:nvPr>
        </p:nvSpPr>
        <p:spPr/>
        <p:txBody>
          <a:bodyPr/>
          <a:lstStyle/>
          <a:p>
            <a:endParaRPr lang="en-GB" dirty="0"/>
          </a:p>
        </p:txBody>
      </p:sp>
      <p:sp>
        <p:nvSpPr>
          <p:cNvPr id="3" name="Slide Number Placeholder 2">
            <a:extLst>
              <a:ext uri="{FF2B5EF4-FFF2-40B4-BE49-F238E27FC236}">
                <a16:creationId xmlns:a16="http://schemas.microsoft.com/office/drawing/2014/main" id="{74DE9C19-7270-42AA-87C3-2EAAE729CB90}"/>
              </a:ext>
            </a:extLst>
          </p:cNvPr>
          <p:cNvSpPr>
            <a:spLocks noGrp="1"/>
          </p:cNvSpPr>
          <p:nvPr>
            <p:ph type="sldNum" sz="quarter" idx="4294967295"/>
          </p:nvPr>
        </p:nvSpPr>
        <p:spPr>
          <a:xfrm>
            <a:off x="11766550" y="6443663"/>
            <a:ext cx="425450" cy="179387"/>
          </a:xfrm>
          <a:prstGeom prst="rect">
            <a:avLst/>
          </a:prstGeom>
        </p:spPr>
        <p:txBody>
          <a:bodyPr/>
          <a:lstStyle/>
          <a:p>
            <a:fld id="{887360FE-02F5-4392-9C12-7D03F05745BB}" type="slidenum">
              <a:rPr lang="en-GB" sz="1200" smtClean="0"/>
              <a:pPr/>
              <a:t>44</a:t>
            </a:fld>
            <a:endParaRPr lang="en-GB" sz="1200" dirty="0"/>
          </a:p>
        </p:txBody>
      </p:sp>
    </p:spTree>
    <p:extLst>
      <p:ext uri="{BB962C8B-B14F-4D97-AF65-F5344CB8AC3E}">
        <p14:creationId xmlns:p14="http://schemas.microsoft.com/office/powerpoint/2010/main" val="393043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Black Friday Signs of disillusionment?</a:t>
            </a:r>
            <a:br>
              <a:rPr lang="en-GB" dirty="0"/>
            </a:br>
            <a:endParaRPr lang="en-GB" dirty="0"/>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5</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2" name="Text Placeholder 1">
            <a:extLst>
              <a:ext uri="{FF2B5EF4-FFF2-40B4-BE49-F238E27FC236}">
                <a16:creationId xmlns:a16="http://schemas.microsoft.com/office/drawing/2014/main" id="{B83ED012-403A-4221-A119-5AF3905F3014}"/>
              </a:ext>
            </a:extLst>
          </p:cNvPr>
          <p:cNvSpPr>
            <a:spLocks noGrp="1"/>
          </p:cNvSpPr>
          <p:nvPr>
            <p:ph type="body" sz="quarter" idx="12"/>
          </p:nvPr>
        </p:nvSpPr>
        <p:spPr>
          <a:xfrm>
            <a:off x="485999" y="1800000"/>
            <a:ext cx="6372002" cy="4644000"/>
          </a:xfrm>
        </p:spPr>
        <p:txBody>
          <a:bodyPr/>
          <a:lstStyle/>
          <a:p>
            <a:pPr fontAlgn="base"/>
            <a:r>
              <a:rPr lang="en-US" sz="1600" dirty="0"/>
              <a:t>MINTEL found that 45% of those who bought something on Black Friday 2017 thought that the discounts weren’t as good as in the previous year (ie November 2016). In 2018 57% of buyers thought they weren’t as good as in 2017</a:t>
            </a:r>
          </a:p>
          <a:p>
            <a:pPr fontAlgn="base"/>
            <a:r>
              <a:rPr lang="en-US" sz="1600" dirty="0"/>
              <a:t>In 2018 Black Friday took a bigger share of retail sales than in 2017. Scepticism among consumers did not stop people going out and buying any more than it’s stopped retailers taking part</a:t>
            </a:r>
          </a:p>
          <a:p>
            <a:pPr fontAlgn="base"/>
            <a:r>
              <a:rPr lang="en-US" sz="1600" dirty="0"/>
              <a:t>Retailers plan for Black Friday well in advance and MINTEL found that the majority of offers, especially in electricals, are of special purchase merchandise rather than core merchandise</a:t>
            </a:r>
          </a:p>
          <a:p>
            <a:pPr marL="0" indent="0">
              <a:buNone/>
            </a:pPr>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394558" y="6445074"/>
            <a:ext cx="11361435" cy="246221"/>
          </a:xfrm>
          <a:prstGeom prst="rect">
            <a:avLst/>
          </a:prstGeom>
          <a:noFill/>
        </p:spPr>
        <p:txBody>
          <a:bodyPr wrap="square" rtlCol="0">
            <a:spAutoFit/>
          </a:bodyPr>
          <a:lstStyle/>
          <a:p>
            <a:r>
              <a:rPr lang="en-US" sz="1000" dirty="0"/>
              <a:t>Source</a:t>
            </a:r>
            <a:r>
              <a:rPr lang="en-US" sz="1000" b="1" dirty="0"/>
              <a:t>: </a:t>
            </a:r>
            <a:r>
              <a:rPr lang="en-US" sz="1000" dirty="0"/>
              <a:t>PwC Consumer Survey </a:t>
            </a:r>
            <a:r>
              <a:rPr lang="en-GB" sz="1000" dirty="0"/>
              <a:t>- October 2018.</a:t>
            </a:r>
          </a:p>
        </p:txBody>
      </p:sp>
      <p:pic>
        <p:nvPicPr>
          <p:cNvPr id="7" name="Picture 6">
            <a:extLst>
              <a:ext uri="{FF2B5EF4-FFF2-40B4-BE49-F238E27FC236}">
                <a16:creationId xmlns:a16="http://schemas.microsoft.com/office/drawing/2014/main" id="{AC613002-5416-4802-8750-6E6AE7D451D8}"/>
              </a:ext>
            </a:extLst>
          </p:cNvPr>
          <p:cNvPicPr>
            <a:picLocks noChangeAspect="1"/>
          </p:cNvPicPr>
          <p:nvPr/>
        </p:nvPicPr>
        <p:blipFill>
          <a:blip r:embed="rId3"/>
          <a:stretch>
            <a:fillRect/>
          </a:stretch>
        </p:blipFill>
        <p:spPr>
          <a:xfrm>
            <a:off x="7096195" y="1685398"/>
            <a:ext cx="4551217" cy="4058565"/>
          </a:xfrm>
          <a:prstGeom prst="rect">
            <a:avLst/>
          </a:prstGeom>
        </p:spPr>
      </p:pic>
    </p:spTree>
    <p:extLst>
      <p:ext uri="{BB962C8B-B14F-4D97-AF65-F5344CB8AC3E}">
        <p14:creationId xmlns:p14="http://schemas.microsoft.com/office/powerpoint/2010/main" val="142577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a:xfrm>
            <a:off x="486000" y="435266"/>
            <a:ext cx="11156400" cy="475686"/>
          </a:xfrm>
        </p:spPr>
        <p:txBody>
          <a:bodyPr/>
          <a:lstStyle/>
          <a:p>
            <a:r>
              <a:rPr lang="en-GB" dirty="0"/>
              <a:t>Black Friday no risk of crowds on the high street?</a:t>
            </a:r>
            <a:br>
              <a:rPr lang="en-GB" dirty="0"/>
            </a:br>
            <a:endParaRPr lang="en-GB" dirty="0"/>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2" name="Text Placeholder 1">
            <a:extLst>
              <a:ext uri="{FF2B5EF4-FFF2-40B4-BE49-F238E27FC236}">
                <a16:creationId xmlns:a16="http://schemas.microsoft.com/office/drawing/2014/main" id="{B83ED012-403A-4221-A119-5AF3905F3014}"/>
              </a:ext>
            </a:extLst>
          </p:cNvPr>
          <p:cNvSpPr>
            <a:spLocks noGrp="1"/>
          </p:cNvSpPr>
          <p:nvPr>
            <p:ph type="body" sz="quarter" idx="12"/>
          </p:nvPr>
        </p:nvSpPr>
        <p:spPr>
          <a:xfrm>
            <a:off x="485998" y="1623060"/>
            <a:ext cx="5680886" cy="4820940"/>
          </a:xfrm>
        </p:spPr>
        <p:txBody>
          <a:bodyPr/>
          <a:lstStyle/>
          <a:p>
            <a:pPr fontAlgn="base">
              <a:spcAft>
                <a:spcPts val="1200"/>
              </a:spcAft>
            </a:pPr>
            <a:r>
              <a:rPr lang="en-US" sz="1600" dirty="0"/>
              <a:t>Only a quarter of all Black Friday spending is expected to take place in physical stores </a:t>
            </a:r>
          </a:p>
          <a:p>
            <a:pPr fontAlgn="base">
              <a:spcAft>
                <a:spcPts val="1200"/>
              </a:spcAft>
            </a:pPr>
            <a:r>
              <a:rPr lang="en-US" sz="1600" dirty="0"/>
              <a:t>Perhaps not surprisingly, those least likely to be spending on the High Street are the time pressured families, particularly 35-44 year olds, who expect less than a fifth of their Black Friday spending to be in physical stores</a:t>
            </a:r>
          </a:p>
          <a:p>
            <a:pPr fontAlgn="base">
              <a:spcAft>
                <a:spcPts val="1200"/>
              </a:spcAft>
            </a:pPr>
            <a:r>
              <a:rPr lang="en-US" sz="1600" dirty="0"/>
              <a:t>Over a third of 35-44 year olds’ spend overall will be via mobile, and a third of that mobile spend is expected to be through retailer apps rather than their general web browser</a:t>
            </a:r>
          </a:p>
          <a:p>
            <a:pPr fontAlgn="base">
              <a:spcAft>
                <a:spcPts val="1200"/>
              </a:spcAft>
            </a:pPr>
            <a:r>
              <a:rPr lang="en-US" sz="1600" dirty="0"/>
              <a:t>So, who will be spending on the High Street? It looks set to be a meeting of young and old, with the highest proportions of in-store spending amongst under 25s and over 55s. However, even amongst over 65s, over 60% of their spending is expected to be online, albeit overwhelmingly via desktop or laptop, rather than by mobile</a:t>
            </a:r>
            <a:br>
              <a:rPr lang="en-US" sz="1600" dirty="0"/>
            </a:br>
            <a:endParaRPr lang="en-US" sz="1600" dirty="0"/>
          </a:p>
          <a:p>
            <a:pPr marL="0" indent="0">
              <a:spcAft>
                <a:spcPts val="1200"/>
              </a:spcAft>
              <a:buNone/>
            </a:pPr>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394558" y="6397174"/>
            <a:ext cx="11361435" cy="246221"/>
          </a:xfrm>
          <a:prstGeom prst="rect">
            <a:avLst/>
          </a:prstGeom>
          <a:noFill/>
        </p:spPr>
        <p:txBody>
          <a:bodyPr wrap="square" rtlCol="0">
            <a:spAutoFit/>
          </a:bodyPr>
          <a:lstStyle/>
          <a:p>
            <a:r>
              <a:rPr lang="en-US" sz="1000" dirty="0"/>
              <a:t>Source</a:t>
            </a:r>
            <a:r>
              <a:rPr lang="en-US" sz="1000" b="1" dirty="0"/>
              <a:t>:  </a:t>
            </a:r>
            <a:r>
              <a:rPr lang="en-US" sz="1000" dirty="0"/>
              <a:t>PwC Consumer Survey </a:t>
            </a:r>
            <a:r>
              <a:rPr lang="en-GB" sz="1000" dirty="0"/>
              <a:t>- October 2018.</a:t>
            </a:r>
          </a:p>
        </p:txBody>
      </p:sp>
      <p:graphicFrame>
        <p:nvGraphicFramePr>
          <p:cNvPr id="8" name="Chart Placeholder 11">
            <a:extLst>
              <a:ext uri="{FF2B5EF4-FFF2-40B4-BE49-F238E27FC236}">
                <a16:creationId xmlns:a16="http://schemas.microsoft.com/office/drawing/2014/main" id="{6AEF2990-665C-4F6C-9A7A-000138100F95}"/>
              </a:ext>
            </a:extLst>
          </p:cNvPr>
          <p:cNvGraphicFramePr>
            <a:graphicFrameLocks/>
          </p:cNvGraphicFramePr>
          <p:nvPr>
            <p:extLst>
              <p:ext uri="{D42A27DB-BD31-4B8C-83A1-F6EECF244321}">
                <p14:modId xmlns:p14="http://schemas.microsoft.com/office/powerpoint/2010/main" val="3717107390"/>
              </p:ext>
            </p:extLst>
          </p:nvPr>
        </p:nvGraphicFramePr>
        <p:xfrm>
          <a:off x="6496493" y="1844019"/>
          <a:ext cx="5514975" cy="45132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F00AE16-3CC3-4DC4-9AB9-642F02563AEE}"/>
              </a:ext>
            </a:extLst>
          </p:cNvPr>
          <p:cNvSpPr txBox="1"/>
          <p:nvPr/>
        </p:nvSpPr>
        <p:spPr>
          <a:xfrm>
            <a:off x="6994363" y="1607349"/>
            <a:ext cx="4823460" cy="584775"/>
          </a:xfrm>
          <a:prstGeom prst="rect">
            <a:avLst/>
          </a:prstGeom>
          <a:noFill/>
        </p:spPr>
        <p:txBody>
          <a:bodyPr wrap="square" rtlCol="0">
            <a:spAutoFit/>
          </a:bodyPr>
          <a:lstStyle/>
          <a:p>
            <a:pPr algn="ctr"/>
            <a:r>
              <a:rPr lang="en-GB" sz="1600" dirty="0"/>
              <a:t>How much of your Black Friday / Cyber Monday spending will be via these channels?</a:t>
            </a:r>
          </a:p>
        </p:txBody>
      </p:sp>
    </p:spTree>
    <p:extLst>
      <p:ext uri="{BB962C8B-B14F-4D97-AF65-F5344CB8AC3E}">
        <p14:creationId xmlns:p14="http://schemas.microsoft.com/office/powerpoint/2010/main" val="419546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Black Friday spending hits the regions</a:t>
            </a:r>
            <a:br>
              <a:rPr lang="en-GB" dirty="0"/>
            </a:br>
            <a:endParaRPr lang="en-GB" dirty="0"/>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7</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2" name="Text Placeholder 1">
            <a:extLst>
              <a:ext uri="{FF2B5EF4-FFF2-40B4-BE49-F238E27FC236}">
                <a16:creationId xmlns:a16="http://schemas.microsoft.com/office/drawing/2014/main" id="{B83ED012-403A-4221-A119-5AF3905F3014}"/>
              </a:ext>
            </a:extLst>
          </p:cNvPr>
          <p:cNvSpPr>
            <a:spLocks noGrp="1"/>
          </p:cNvSpPr>
          <p:nvPr>
            <p:ph type="body" sz="quarter" idx="12"/>
          </p:nvPr>
        </p:nvSpPr>
        <p:spPr>
          <a:xfrm>
            <a:off x="485998" y="1623060"/>
            <a:ext cx="5430131" cy="4820940"/>
          </a:xfrm>
        </p:spPr>
        <p:txBody>
          <a:bodyPr/>
          <a:lstStyle/>
          <a:p>
            <a:pPr fontAlgn="base"/>
            <a:r>
              <a:rPr lang="en-US" sz="1600" dirty="0"/>
              <a:t>The shoppers of London are planning to spend the most this Black Friday (</a:t>
            </a:r>
            <a:r>
              <a:rPr lang="en-US" sz="1600" i="1" dirty="0"/>
              <a:t>2018</a:t>
            </a:r>
            <a:r>
              <a:rPr lang="en-US" sz="1600" dirty="0"/>
              <a:t>), with almost one in ten Londoners saying they’ll spend over £1,000 this year </a:t>
            </a:r>
          </a:p>
          <a:p>
            <a:pPr fontAlgn="base"/>
            <a:r>
              <a:rPr lang="en-US" sz="1600" dirty="0"/>
              <a:t>By contrast, the most careful shoppers are from East Anglia and Wales, both regions where consumers say they’ll spend less this year (</a:t>
            </a:r>
            <a:r>
              <a:rPr lang="en-US" sz="1600" i="1" dirty="0"/>
              <a:t>2018</a:t>
            </a:r>
            <a:r>
              <a:rPr lang="en-US" sz="1600" dirty="0"/>
              <a:t>)</a:t>
            </a:r>
          </a:p>
          <a:p>
            <a:pPr fontAlgn="base"/>
            <a:r>
              <a:rPr lang="en-US" sz="1600" dirty="0"/>
              <a:t>Only a quarter of all Black Friday spending is expected to take place in physical stores </a:t>
            </a:r>
          </a:p>
          <a:p>
            <a:pPr marL="0" indent="0">
              <a:buNone/>
            </a:pPr>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394558" y="6397174"/>
            <a:ext cx="11361435" cy="246221"/>
          </a:xfrm>
          <a:prstGeom prst="rect">
            <a:avLst/>
          </a:prstGeom>
          <a:noFill/>
        </p:spPr>
        <p:txBody>
          <a:bodyPr wrap="square" rtlCol="0">
            <a:spAutoFit/>
          </a:bodyPr>
          <a:lstStyle/>
          <a:p>
            <a:r>
              <a:rPr lang="en-US" sz="1000" dirty="0"/>
              <a:t>Source:  PwC Consumer Survey </a:t>
            </a:r>
            <a:r>
              <a:rPr lang="en-GB" sz="1000" dirty="0"/>
              <a:t>- October 2018.</a:t>
            </a:r>
          </a:p>
        </p:txBody>
      </p:sp>
      <p:graphicFrame>
        <p:nvGraphicFramePr>
          <p:cNvPr id="8" name="Chart Placeholder 11">
            <a:extLst>
              <a:ext uri="{FF2B5EF4-FFF2-40B4-BE49-F238E27FC236}">
                <a16:creationId xmlns:a16="http://schemas.microsoft.com/office/drawing/2014/main" id="{40AC4ADC-E50F-4D94-BC98-23ABE1412762}"/>
              </a:ext>
            </a:extLst>
          </p:cNvPr>
          <p:cNvGraphicFramePr>
            <a:graphicFrameLocks/>
          </p:cNvGraphicFramePr>
          <p:nvPr>
            <p:extLst>
              <p:ext uri="{D42A27DB-BD31-4B8C-83A1-F6EECF244321}">
                <p14:modId xmlns:p14="http://schemas.microsoft.com/office/powerpoint/2010/main" val="278482966"/>
              </p:ext>
            </p:extLst>
          </p:nvPr>
        </p:nvGraphicFramePr>
        <p:xfrm>
          <a:off x="6358270" y="2066554"/>
          <a:ext cx="5284130" cy="41328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8804DE3-7C60-4D66-932A-65AFBE0F740E}"/>
              </a:ext>
            </a:extLst>
          </p:cNvPr>
          <p:cNvSpPr txBox="1"/>
          <p:nvPr/>
        </p:nvSpPr>
        <p:spPr>
          <a:xfrm>
            <a:off x="6948595" y="1617236"/>
            <a:ext cx="4384964" cy="523220"/>
          </a:xfrm>
          <a:prstGeom prst="rect">
            <a:avLst/>
          </a:prstGeom>
          <a:noFill/>
        </p:spPr>
        <p:txBody>
          <a:bodyPr wrap="square" rtlCol="0">
            <a:spAutoFit/>
          </a:bodyPr>
          <a:lstStyle/>
          <a:p>
            <a:pPr algn="ctr"/>
            <a:r>
              <a:rPr lang="en-GB" sz="1400" dirty="0"/>
              <a:t>How much did / will you spend on Black Friday /Cyber Monday?</a:t>
            </a:r>
          </a:p>
        </p:txBody>
      </p:sp>
    </p:spTree>
    <p:extLst>
      <p:ext uri="{BB962C8B-B14F-4D97-AF65-F5344CB8AC3E}">
        <p14:creationId xmlns:p14="http://schemas.microsoft.com/office/powerpoint/2010/main" val="620681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5292AD-D776-49A1-9628-803A7A87EFC4}"/>
              </a:ext>
            </a:extLst>
          </p:cNvPr>
          <p:cNvSpPr>
            <a:spLocks noGrp="1"/>
          </p:cNvSpPr>
          <p:nvPr>
            <p:ph type="title"/>
          </p:nvPr>
        </p:nvSpPr>
        <p:spPr/>
        <p:txBody>
          <a:bodyPr/>
          <a:lstStyle/>
          <a:p>
            <a:r>
              <a:rPr lang="en-GB" dirty="0"/>
              <a:t>Black Friday where next?</a:t>
            </a:r>
            <a:br>
              <a:rPr lang="en-GB" dirty="0"/>
            </a:br>
            <a:endParaRPr lang="en-GB" dirty="0"/>
          </a:p>
        </p:txBody>
      </p:sp>
      <p:sp>
        <p:nvSpPr>
          <p:cNvPr id="4" name="Slide Number Placeholder 3">
            <a:extLst>
              <a:ext uri="{FF2B5EF4-FFF2-40B4-BE49-F238E27FC236}">
                <a16:creationId xmlns:a16="http://schemas.microsoft.com/office/drawing/2014/main" id="{C62E7B55-D684-457B-88E4-C14BD680BFA7}"/>
              </a:ext>
            </a:extLst>
          </p:cNvPr>
          <p:cNvSpPr>
            <a:spLocks noGrp="1"/>
          </p:cNvSpPr>
          <p:nvPr>
            <p:ph type="sldNum" sz="quarter" idx="10"/>
          </p:nvPr>
        </p:nvSpPr>
        <p:spPr/>
        <p:txBody>
          <a:bodyPr/>
          <a:lstStyle/>
          <a:p>
            <a:fld id="{887360FE-02F5-4392-9C12-7D03F05745BB}" type="slidenum">
              <a:rPr lang="en-GB" smtClean="0"/>
              <a:pPr/>
              <a:t>8</a:t>
            </a:fld>
            <a:endParaRPr lang="en-GB" dirty="0"/>
          </a:p>
        </p:txBody>
      </p:sp>
      <p:sp>
        <p:nvSpPr>
          <p:cNvPr id="5" name="Text Placeholder 4">
            <a:extLst>
              <a:ext uri="{FF2B5EF4-FFF2-40B4-BE49-F238E27FC236}">
                <a16:creationId xmlns:a16="http://schemas.microsoft.com/office/drawing/2014/main" id="{5AC916D1-4EC0-4945-B7DC-AE8138A78865}"/>
              </a:ext>
            </a:extLst>
          </p:cNvPr>
          <p:cNvSpPr>
            <a:spLocks noGrp="1"/>
          </p:cNvSpPr>
          <p:nvPr>
            <p:ph type="body" sz="quarter" idx="11"/>
          </p:nvPr>
        </p:nvSpPr>
        <p:spPr/>
        <p:txBody>
          <a:bodyPr/>
          <a:lstStyle/>
          <a:p>
            <a:pPr marL="0" indent="0" fontAlgn="base">
              <a:buNone/>
            </a:pPr>
            <a:endParaRPr lang="en-US" sz="1600" dirty="0">
              <a:solidFill>
                <a:schemeClr val="tx1"/>
              </a:solidFill>
            </a:endParaRPr>
          </a:p>
          <a:p>
            <a:pPr marL="0" indent="0" fontAlgn="base">
              <a:buNone/>
            </a:pPr>
            <a:endParaRPr lang="en-US" sz="1600" dirty="0">
              <a:solidFill>
                <a:schemeClr val="tx1"/>
              </a:solidFill>
            </a:endParaRPr>
          </a:p>
        </p:txBody>
      </p:sp>
      <p:sp>
        <p:nvSpPr>
          <p:cNvPr id="2" name="Text Placeholder 1">
            <a:extLst>
              <a:ext uri="{FF2B5EF4-FFF2-40B4-BE49-F238E27FC236}">
                <a16:creationId xmlns:a16="http://schemas.microsoft.com/office/drawing/2014/main" id="{B83ED012-403A-4221-A119-5AF3905F3014}"/>
              </a:ext>
            </a:extLst>
          </p:cNvPr>
          <p:cNvSpPr>
            <a:spLocks noGrp="1"/>
          </p:cNvSpPr>
          <p:nvPr>
            <p:ph type="body" sz="quarter" idx="12"/>
          </p:nvPr>
        </p:nvSpPr>
        <p:spPr>
          <a:xfrm>
            <a:off x="485998" y="1800000"/>
            <a:ext cx="5846167" cy="4644000"/>
          </a:xfrm>
        </p:spPr>
        <p:txBody>
          <a:bodyPr/>
          <a:lstStyle/>
          <a:p>
            <a:pPr fontAlgn="base"/>
            <a:r>
              <a:rPr lang="en-US" sz="1600" dirty="0"/>
              <a:t>There is clear disillusionment with Black Friday but that did not stop people from buying. In fact 58% of Black Friday buyers delayed making a purchase until they had seen the promotions </a:t>
            </a:r>
          </a:p>
          <a:p>
            <a:pPr fontAlgn="base"/>
            <a:r>
              <a:rPr lang="en-US" sz="1600" dirty="0"/>
              <a:t>MINTEL research concluded that the fear of losing sales in today’s highly competitive market is the driving force. Retailers seem to feel that they can’t afford to stand aside. Even Asda joined in in 2018, having stood aside for the previous three years (the event was called ‘Green is The New Black’ but Asda promoted heavily at the end of November)</a:t>
            </a:r>
          </a:p>
          <a:p>
            <a:pPr fontAlgn="base"/>
            <a:r>
              <a:rPr lang="en-US" sz="1600" dirty="0"/>
              <a:t>So, for better or worse, Black Friday looks set to be a feature of the retail landscape for some time to come</a:t>
            </a:r>
          </a:p>
          <a:p>
            <a:pPr marL="0" indent="0">
              <a:buNone/>
            </a:pPr>
            <a:br>
              <a:rPr lang="en-US" sz="1600" dirty="0"/>
            </a:br>
            <a:endParaRPr lang="en-US" sz="1600" dirty="0"/>
          </a:p>
          <a:p>
            <a:pPr marL="0" indent="0">
              <a:buNone/>
            </a:pPr>
            <a:endParaRPr lang="en-GB" sz="1600" dirty="0"/>
          </a:p>
        </p:txBody>
      </p:sp>
      <p:sp>
        <p:nvSpPr>
          <p:cNvPr id="9" name="TextBox 8">
            <a:extLst>
              <a:ext uri="{FF2B5EF4-FFF2-40B4-BE49-F238E27FC236}">
                <a16:creationId xmlns:a16="http://schemas.microsoft.com/office/drawing/2014/main" id="{42953E3C-82DD-4D5E-8324-32E36CCA4D3A}"/>
              </a:ext>
            </a:extLst>
          </p:cNvPr>
          <p:cNvSpPr txBox="1"/>
          <p:nvPr/>
        </p:nvSpPr>
        <p:spPr>
          <a:xfrm flipH="1">
            <a:off x="394558" y="6407807"/>
            <a:ext cx="11361435" cy="246221"/>
          </a:xfrm>
          <a:prstGeom prst="rect">
            <a:avLst/>
          </a:prstGeom>
          <a:noFill/>
        </p:spPr>
        <p:txBody>
          <a:bodyPr wrap="square" rtlCol="0">
            <a:spAutoFit/>
          </a:bodyPr>
          <a:lstStyle/>
          <a:p>
            <a:r>
              <a:rPr lang="en-US" sz="1000" dirty="0"/>
              <a:t>Source:  PwC Consumer Survey </a:t>
            </a:r>
            <a:r>
              <a:rPr lang="en-GB" sz="1000" dirty="0"/>
              <a:t>- October 2018.</a:t>
            </a:r>
          </a:p>
        </p:txBody>
      </p:sp>
      <p:pic>
        <p:nvPicPr>
          <p:cNvPr id="7" name="Picture 6">
            <a:extLst>
              <a:ext uri="{FF2B5EF4-FFF2-40B4-BE49-F238E27FC236}">
                <a16:creationId xmlns:a16="http://schemas.microsoft.com/office/drawing/2014/main" id="{45DA9830-C3F8-4250-9482-A0F85FD93B99}"/>
              </a:ext>
            </a:extLst>
          </p:cNvPr>
          <p:cNvPicPr>
            <a:picLocks noChangeAspect="1"/>
          </p:cNvPicPr>
          <p:nvPr/>
        </p:nvPicPr>
        <p:blipFill>
          <a:blip r:embed="rId3"/>
          <a:stretch>
            <a:fillRect/>
          </a:stretch>
        </p:blipFill>
        <p:spPr>
          <a:xfrm>
            <a:off x="6998929" y="1684952"/>
            <a:ext cx="4647333" cy="4078636"/>
          </a:xfrm>
          <a:prstGeom prst="rect">
            <a:avLst/>
          </a:prstGeom>
        </p:spPr>
      </p:pic>
    </p:spTree>
    <p:extLst>
      <p:ext uri="{BB962C8B-B14F-4D97-AF65-F5344CB8AC3E}">
        <p14:creationId xmlns:p14="http://schemas.microsoft.com/office/powerpoint/2010/main" val="331560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2447D13-96EF-4974-91D2-DCA8908B7C8A}"/>
              </a:ext>
            </a:extLst>
          </p:cNvPr>
          <p:cNvSpPr>
            <a:spLocks noGrp="1"/>
          </p:cNvSpPr>
          <p:nvPr>
            <p:ph type="body" sz="quarter" idx="10"/>
          </p:nvPr>
        </p:nvSpPr>
        <p:spPr/>
        <p:txBody>
          <a:bodyPr/>
          <a:lstStyle/>
          <a:p>
            <a:r>
              <a:rPr lang="en-GB" dirty="0"/>
              <a:t>Significance Christmas gift and card sending </a:t>
            </a:r>
          </a:p>
        </p:txBody>
      </p:sp>
      <p:sp>
        <p:nvSpPr>
          <p:cNvPr id="3" name="Slide Number Placeholder 2">
            <a:extLst>
              <a:ext uri="{FF2B5EF4-FFF2-40B4-BE49-F238E27FC236}">
                <a16:creationId xmlns:a16="http://schemas.microsoft.com/office/drawing/2014/main" id="{10CCC4D6-DDD7-402A-B30C-156A7745E483}"/>
              </a:ext>
            </a:extLst>
          </p:cNvPr>
          <p:cNvSpPr>
            <a:spLocks noGrp="1"/>
          </p:cNvSpPr>
          <p:nvPr>
            <p:ph type="sldNum" sz="quarter" idx="4294967295"/>
          </p:nvPr>
        </p:nvSpPr>
        <p:spPr>
          <a:xfrm>
            <a:off x="11766550" y="6443663"/>
            <a:ext cx="425450" cy="170201"/>
          </a:xfrm>
          <a:prstGeom prst="rect">
            <a:avLst/>
          </a:prstGeom>
        </p:spPr>
        <p:txBody>
          <a:bodyPr/>
          <a:lstStyle/>
          <a:p>
            <a:fld id="{887360FE-02F5-4392-9C12-7D03F05745BB}" type="slidenum">
              <a:rPr lang="en-GB" sz="1200" smtClean="0"/>
              <a:pPr/>
              <a:t>9</a:t>
            </a:fld>
            <a:endParaRPr lang="en-GB" sz="1200" dirty="0"/>
          </a:p>
        </p:txBody>
      </p:sp>
    </p:spTree>
    <p:extLst>
      <p:ext uri="{BB962C8B-B14F-4D97-AF65-F5344CB8AC3E}">
        <p14:creationId xmlns:p14="http://schemas.microsoft.com/office/powerpoint/2010/main" val="4131555691"/>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F49EE6B8E0E64585FF01767C4907B5" ma:contentTypeVersion="8" ma:contentTypeDescription="Create a new document." ma:contentTypeScope="" ma:versionID="83781c3c9b82a5cf58e77a65af225061">
  <xsd:schema xmlns:xsd="http://www.w3.org/2001/XMLSchema" xmlns:xs="http://www.w3.org/2001/XMLSchema" xmlns:p="http://schemas.microsoft.com/office/2006/metadata/properties" xmlns:ns3="9d7ae4c1-9621-4ef6-b9eb-f050f4c881e3" targetNamespace="http://schemas.microsoft.com/office/2006/metadata/properties" ma:root="true" ma:fieldsID="cc241443f0d9fd83fe39362d989343b3" ns3:_="">
    <xsd:import namespace="9d7ae4c1-9621-4ef6-b9eb-f050f4c881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ae4c1-9621-4ef6-b9eb-f050f4c881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6EDB4C-E44B-4B2E-AFB4-5413A846F77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d7ae4c1-9621-4ef6-b9eb-f050f4c881e3"/>
    <ds:schemaRef ds:uri="http://www.w3.org/XML/1998/namespace"/>
    <ds:schemaRef ds:uri="http://purl.org/dc/dcmitype/"/>
  </ds:schemaRefs>
</ds:datastoreItem>
</file>

<file path=customXml/itemProps2.xml><?xml version="1.0" encoding="utf-8"?>
<ds:datastoreItem xmlns:ds="http://schemas.openxmlformats.org/officeDocument/2006/customXml" ds:itemID="{D0619AF2-3508-4D34-A843-423322C48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7ae4c1-9621-4ef6-b9eb-f050f4c881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CE1F13-B85C-43E2-85ED-CD96F8CEEB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3301</Words>
  <Application>Microsoft Office PowerPoint</Application>
  <PresentationFormat>Widescreen</PresentationFormat>
  <Paragraphs>513</Paragraphs>
  <Slides>44</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Impact</vt:lpstr>
      <vt:lpstr>Office Theme</vt:lpstr>
      <vt:lpstr>Royal mail group seasonal incentive</vt:lpstr>
      <vt:lpstr>contents</vt:lpstr>
      <vt:lpstr>PowerPoint Presentation</vt:lpstr>
      <vt:lpstr>Black Friday as a retail event is here to stay</vt:lpstr>
      <vt:lpstr>Black Friday Signs of disillusionment? </vt:lpstr>
      <vt:lpstr>Black Friday no risk of crowds on the high street? </vt:lpstr>
      <vt:lpstr>Black Friday spending hits the regions </vt:lpstr>
      <vt:lpstr>Black Friday where next? </vt:lpstr>
      <vt:lpstr>PowerPoint Presentation</vt:lpstr>
      <vt:lpstr>Christmas gift buying happens on and off line</vt:lpstr>
      <vt:lpstr>How much is spent and by whom </vt:lpstr>
      <vt:lpstr>When do consumers plan for christmas</vt:lpstr>
      <vt:lpstr>Consumers are looking for a bargain</vt:lpstr>
      <vt:lpstr>A chance to reach new shoppers  at christmas </vt:lpstr>
      <vt:lpstr>What is it looking like for Christmas 2019?</vt:lpstr>
      <vt:lpstr>Sending of Christmas cards</vt:lpstr>
      <vt:lpstr>Why send cards to clients at Christmas?</vt:lpstr>
      <vt:lpstr>PowerPoint Presentation</vt:lpstr>
      <vt:lpstr>MAIL ORDER / ONLINE RETAILER</vt:lpstr>
      <vt:lpstr>MAIL ORDER / ONLINE RETAILER</vt:lpstr>
      <vt:lpstr>Retailer – clothing / household / electrical</vt:lpstr>
      <vt:lpstr>Retailer – clothing / household / electrical</vt:lpstr>
      <vt:lpstr>Supermarket or grocery store</vt:lpstr>
      <vt:lpstr>Supermarket or grocery store</vt:lpstr>
      <vt:lpstr>TV / Broadband / landline / mobile</vt:lpstr>
      <vt:lpstr>TV / Broadband / landline / mobile</vt:lpstr>
      <vt:lpstr>Financial and insurance services</vt:lpstr>
      <vt:lpstr>Financial and insurance services</vt:lpstr>
      <vt:lpstr>PowerPoint Presentation</vt:lpstr>
      <vt:lpstr>The special offer</vt:lpstr>
      <vt:lpstr>The special offer</vt:lpstr>
      <vt:lpstr>Key dates</vt:lpstr>
      <vt:lpstr>Key dates</vt:lpstr>
      <vt:lpstr>Black Friday and Christmas offer</vt:lpstr>
      <vt:lpstr>PowerPoint Presentation</vt:lpstr>
      <vt:lpstr>Mandatory requirements</vt:lpstr>
      <vt:lpstr>The application process</vt:lpstr>
      <vt:lpstr>The validation process</vt:lpstr>
      <vt:lpstr>How to apply for the special offer</vt:lpstr>
      <vt:lpstr>PowerPoint Presentation</vt:lpstr>
      <vt:lpstr>What are the most popular Christmas gifts</vt:lpstr>
      <vt:lpstr>What are the most popular Christmas gifts</vt:lpstr>
      <vt:lpstr>Christmas is becoming an ethical event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2019-08-06T08:53:20Z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0x010100A3F49EE6B8E0E64585FF01767C4907B5</vt:lpwstr>
  </property>
</Properties>
</file>